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11" r:id="rId2"/>
    <p:sldId id="426" r:id="rId3"/>
    <p:sldId id="427" r:id="rId4"/>
    <p:sldId id="482" r:id="rId5"/>
    <p:sldId id="340" r:id="rId6"/>
    <p:sldId id="483" r:id="rId7"/>
    <p:sldId id="484" r:id="rId8"/>
    <p:sldId id="416" r:id="rId9"/>
    <p:sldId id="535" r:id="rId10"/>
    <p:sldId id="500" r:id="rId11"/>
    <p:sldId id="446" r:id="rId12"/>
    <p:sldId id="470" r:id="rId13"/>
    <p:sldId id="497" r:id="rId14"/>
    <p:sldId id="471" r:id="rId15"/>
    <p:sldId id="563" r:id="rId16"/>
    <p:sldId id="504" r:id="rId17"/>
    <p:sldId id="564" r:id="rId18"/>
    <p:sldId id="501" r:id="rId19"/>
    <p:sldId id="565" r:id="rId20"/>
    <p:sldId id="503" r:id="rId21"/>
    <p:sldId id="505" r:id="rId22"/>
    <p:sldId id="566" r:id="rId23"/>
    <p:sldId id="567" r:id="rId24"/>
    <p:sldId id="616" r:id="rId25"/>
    <p:sldId id="617" r:id="rId26"/>
    <p:sldId id="514" r:id="rId27"/>
    <p:sldId id="618" r:id="rId28"/>
    <p:sldId id="619" r:id="rId29"/>
    <p:sldId id="578" r:id="rId30"/>
    <p:sldId id="579" r:id="rId31"/>
    <p:sldId id="580" r:id="rId32"/>
    <p:sldId id="581" r:id="rId33"/>
    <p:sldId id="582" r:id="rId34"/>
    <p:sldId id="583" r:id="rId35"/>
    <p:sldId id="572" r:id="rId36"/>
    <p:sldId id="573" r:id="rId37"/>
    <p:sldId id="570" r:id="rId38"/>
    <p:sldId id="571" r:id="rId39"/>
    <p:sldId id="574" r:id="rId40"/>
    <p:sldId id="608" r:id="rId41"/>
    <p:sldId id="612" r:id="rId42"/>
    <p:sldId id="609" r:id="rId43"/>
    <p:sldId id="610" r:id="rId44"/>
    <p:sldId id="614" r:id="rId45"/>
    <p:sldId id="475" r:id="rId46"/>
    <p:sldId id="557" r:id="rId47"/>
    <p:sldId id="558" r:id="rId48"/>
    <p:sldId id="559" r:id="rId49"/>
    <p:sldId id="586" r:id="rId50"/>
    <p:sldId id="587" r:id="rId51"/>
    <p:sldId id="588" r:id="rId52"/>
    <p:sldId id="589" r:id="rId53"/>
    <p:sldId id="590" r:id="rId54"/>
    <p:sldId id="591" r:id="rId55"/>
    <p:sldId id="592" r:id="rId56"/>
    <p:sldId id="593" r:id="rId57"/>
    <p:sldId id="594" r:id="rId58"/>
    <p:sldId id="595" r:id="rId59"/>
    <p:sldId id="596" r:id="rId60"/>
    <p:sldId id="597" r:id="rId61"/>
    <p:sldId id="598" r:id="rId62"/>
    <p:sldId id="599" r:id="rId63"/>
    <p:sldId id="600" r:id="rId64"/>
    <p:sldId id="601" r:id="rId65"/>
    <p:sldId id="602" r:id="rId66"/>
    <p:sldId id="603" r:id="rId67"/>
    <p:sldId id="604" r:id="rId68"/>
    <p:sldId id="605" r:id="rId69"/>
    <p:sldId id="606" r:id="rId70"/>
    <p:sldId id="620" r:id="rId71"/>
    <p:sldId id="621" r:id="rId72"/>
    <p:sldId id="615" r:id="rId73"/>
    <p:sldId id="613" r:id="rId74"/>
    <p:sldId id="622" r:id="rId75"/>
    <p:sldId id="623" r:id="rId76"/>
    <p:sldId id="607" r:id="rId77"/>
    <p:sldId id="4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100" d="100"/>
        <a:sy n="100" d="100"/>
      </p:scale>
      <p:origin x="0" y="-334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dadashova\AppData\Local\Microsoft\Windows\INetCache\Content.Outlook\HB3TLEFG\2022-02-28-08-40-40TxDOT%20RTI%20Project%20Payroll%20Report%20440432.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Sheet2!$D$219</c:f>
              <c:strCache>
                <c:ptCount val="1"/>
                <c:pt idx="0">
                  <c:v>Left</c:v>
                </c:pt>
              </c:strCache>
            </c:strRef>
          </c:tx>
          <c:spPr>
            <a:solidFill>
              <a:schemeClr val="accent1"/>
            </a:solidFill>
            <a:ln>
              <a:noFill/>
            </a:ln>
            <a:effectLst/>
          </c:spPr>
          <c:invertIfNegative val="0"/>
          <c:cat>
            <c:strRef>
              <c:f>Sheet2!$C$241:$C$247</c:f>
              <c:strCache>
                <c:ptCount val="7"/>
                <c:pt idx="0">
                  <c:v>One-Way</c:v>
                </c:pt>
                <c:pt idx="1">
                  <c:v>Two-Way, Not Divided</c:v>
                </c:pt>
                <c:pt idx="2">
                  <c:v>Two-Way, W/ a Left Turn Lane</c:v>
                </c:pt>
                <c:pt idx="3">
                  <c:v>Two-Way, W/ Protected Median</c:v>
                </c:pt>
                <c:pt idx="4">
                  <c:v>Two-Way, W/ Unprotected Median</c:v>
                </c:pt>
                <c:pt idx="5">
                  <c:v>Two-Way, Unknown</c:v>
                </c:pt>
                <c:pt idx="6">
                  <c:v>Unknown</c:v>
                </c:pt>
              </c:strCache>
            </c:strRef>
          </c:cat>
          <c:val>
            <c:numRef>
              <c:f>Sheet2!$D$241:$D$247</c:f>
              <c:numCache>
                <c:formatCode>General</c:formatCode>
                <c:ptCount val="7"/>
                <c:pt idx="0">
                  <c:v>77</c:v>
                </c:pt>
                <c:pt idx="1">
                  <c:v>376</c:v>
                </c:pt>
                <c:pt idx="2">
                  <c:v>232</c:v>
                </c:pt>
                <c:pt idx="3">
                  <c:v>1902</c:v>
                </c:pt>
                <c:pt idx="4">
                  <c:v>4199</c:v>
                </c:pt>
                <c:pt idx="5">
                  <c:v>9</c:v>
                </c:pt>
                <c:pt idx="6">
                  <c:v>1621</c:v>
                </c:pt>
              </c:numCache>
            </c:numRef>
          </c:val>
          <c:extLst>
            <c:ext xmlns:c16="http://schemas.microsoft.com/office/drawing/2014/chart" uri="{C3380CC4-5D6E-409C-BE32-E72D297353CC}">
              <c16:uniqueId val="{00000000-DA6A-43E3-8AE0-4CEF943818F3}"/>
            </c:ext>
          </c:extLst>
        </c:ser>
        <c:ser>
          <c:idx val="1"/>
          <c:order val="1"/>
          <c:tx>
            <c:strRef>
              <c:f>Sheet2!$E$219</c:f>
              <c:strCache>
                <c:ptCount val="1"/>
                <c:pt idx="0">
                  <c:v>Right</c:v>
                </c:pt>
              </c:strCache>
            </c:strRef>
          </c:tx>
          <c:spPr>
            <a:solidFill>
              <a:schemeClr val="accent2"/>
            </a:solidFill>
            <a:ln>
              <a:noFill/>
            </a:ln>
            <a:effectLst/>
          </c:spPr>
          <c:invertIfNegative val="0"/>
          <c:cat>
            <c:strRef>
              <c:f>Sheet2!$C$241:$C$247</c:f>
              <c:strCache>
                <c:ptCount val="7"/>
                <c:pt idx="0">
                  <c:v>One-Way</c:v>
                </c:pt>
                <c:pt idx="1">
                  <c:v>Two-Way, Not Divided</c:v>
                </c:pt>
                <c:pt idx="2">
                  <c:v>Two-Way, W/ a Left Turn Lane</c:v>
                </c:pt>
                <c:pt idx="3">
                  <c:v>Two-Way, W/ Protected Median</c:v>
                </c:pt>
                <c:pt idx="4">
                  <c:v>Two-Way, W/ Unprotected Median</c:v>
                </c:pt>
                <c:pt idx="5">
                  <c:v>Two-Way, Unknown</c:v>
                </c:pt>
                <c:pt idx="6">
                  <c:v>Unknown</c:v>
                </c:pt>
              </c:strCache>
            </c:strRef>
          </c:cat>
          <c:val>
            <c:numRef>
              <c:f>Sheet2!$E$241:$E$247</c:f>
              <c:numCache>
                <c:formatCode>General</c:formatCode>
                <c:ptCount val="7"/>
                <c:pt idx="0">
                  <c:v>113</c:v>
                </c:pt>
                <c:pt idx="1">
                  <c:v>843</c:v>
                </c:pt>
                <c:pt idx="2">
                  <c:v>334</c:v>
                </c:pt>
                <c:pt idx="3">
                  <c:v>985</c:v>
                </c:pt>
                <c:pt idx="4">
                  <c:v>1408</c:v>
                </c:pt>
                <c:pt idx="5">
                  <c:v>10</c:v>
                </c:pt>
                <c:pt idx="6">
                  <c:v>2011</c:v>
                </c:pt>
              </c:numCache>
            </c:numRef>
          </c:val>
          <c:extLst>
            <c:ext xmlns:c16="http://schemas.microsoft.com/office/drawing/2014/chart" uri="{C3380CC4-5D6E-409C-BE32-E72D297353CC}">
              <c16:uniqueId val="{00000001-DA6A-43E3-8AE0-4CEF943818F3}"/>
            </c:ext>
          </c:extLst>
        </c:ser>
        <c:dLbls>
          <c:showLegendKey val="0"/>
          <c:showVal val="0"/>
          <c:showCatName val="0"/>
          <c:showSerName val="0"/>
          <c:showPercent val="0"/>
          <c:showBubbleSize val="0"/>
        </c:dLbls>
        <c:gapWidth val="150"/>
        <c:overlap val="100"/>
        <c:axId val="2103385535"/>
        <c:axId val="2103375967"/>
      </c:barChart>
      <c:catAx>
        <c:axId val="2103385535"/>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2103375967"/>
        <c:crosses val="autoZero"/>
        <c:auto val="1"/>
        <c:lblAlgn val="ctr"/>
        <c:lblOffset val="100"/>
        <c:noMultiLvlLbl val="0"/>
      </c:catAx>
      <c:valAx>
        <c:axId val="2103375967"/>
        <c:scaling>
          <c:orientation val="minMax"/>
        </c:scaling>
        <c:delete val="0"/>
        <c:axPos val="b"/>
        <c:majorGridlines>
          <c:spPr>
            <a:ln w="9525" cap="flat" cmpd="sng" algn="ctr">
              <a:noFill/>
              <a:round/>
            </a:ln>
            <a:effectLst/>
          </c:spPr>
        </c:majorGridlines>
        <c:numFmt formatCode="0%" sourceLinked="1"/>
        <c:majorTickMark val="in"/>
        <c:minorTickMark val="none"/>
        <c:tickLblPos val="nextTo"/>
        <c:spPr>
          <a:noFill/>
          <a:ln>
            <a:solidFill>
              <a:schemeClr val="tx1"/>
            </a:solidFill>
          </a:ln>
          <a:effectLst/>
        </c:spPr>
        <c:txPr>
          <a:bodyPr rot="-60000000" vert="horz"/>
          <a:lstStyle/>
          <a:p>
            <a:pPr>
              <a:defRPr/>
            </a:pPr>
            <a:endParaRPr lang="en-US"/>
          </a:p>
        </c:txPr>
        <c:crossAx val="2103385535"/>
        <c:crosses val="autoZero"/>
        <c:crossBetween val="between"/>
        <c:majorUnit val="0.25"/>
      </c:valAx>
      <c:spPr>
        <a:noFill/>
        <a:ln>
          <a:solidFill>
            <a:schemeClr val="tx1"/>
          </a:solidFill>
        </a:ln>
        <a:effectLst/>
      </c:spPr>
    </c:plotArea>
    <c:legend>
      <c:legendPos val="b"/>
      <c:layout>
        <c:manualLayout>
          <c:xMode val="edge"/>
          <c:yMode val="edge"/>
          <c:x val="0.49755552580656937"/>
          <c:y val="0.91370438775865992"/>
          <c:w val="0.17387384536747436"/>
          <c:h val="6.6759595209625058E-2"/>
        </c:manualLayout>
      </c:layout>
      <c:overlay val="0"/>
      <c:spPr>
        <a:noFill/>
        <a:ln>
          <a:noFill/>
        </a:ln>
        <a:effectLst/>
      </c:spPr>
      <c:txPr>
        <a:bodyPr rot="0" vert="horz"/>
        <a:lstStyle/>
        <a:p>
          <a:pPr>
            <a:defRPr/>
          </a:pPr>
          <a:endParaRPr lang="en-US"/>
        </a:p>
      </c:txPr>
    </c:legend>
    <c:plotVisOnly val="1"/>
    <c:dispBlanksAs val="gap"/>
    <c:showDLblsOverMax val="0"/>
  </c:chart>
  <c:txPr>
    <a:bodyPr/>
    <a:lstStyle/>
    <a:p>
      <a:pPr>
        <a:defRPr sz="11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1411480684391"/>
          <c:y val="5.086705202312139E-2"/>
          <c:w val="0.68525106211150777"/>
          <c:h val="0.75024714396249603"/>
        </c:manualLayout>
      </c:layout>
      <c:barChart>
        <c:barDir val="bar"/>
        <c:grouping val="percentStacked"/>
        <c:varyColors val="0"/>
        <c:ser>
          <c:idx val="0"/>
          <c:order val="0"/>
          <c:tx>
            <c:strRef>
              <c:f>Sheet3!$B$43</c:f>
              <c:strCache>
                <c:ptCount val="1"/>
                <c:pt idx="0">
                  <c:v>Left</c:v>
                </c:pt>
              </c:strCache>
            </c:strRef>
          </c:tx>
          <c:spPr>
            <a:solidFill>
              <a:schemeClr val="accent1"/>
            </a:solidFill>
            <a:ln>
              <a:noFill/>
            </a:ln>
            <a:effectLst/>
          </c:spPr>
          <c:invertIfNegative val="0"/>
          <c:cat>
            <c:strRef>
              <c:f>Sheet3!$A$44:$A$49</c:f>
              <c:strCache>
                <c:ptCount val="6"/>
                <c:pt idx="0">
                  <c:v>Local</c:v>
                </c:pt>
                <c:pt idx="1">
                  <c:v>Minor Arterial/Collector</c:v>
                </c:pt>
                <c:pt idx="2">
                  <c:v>Major Collector</c:v>
                </c:pt>
                <c:pt idx="3">
                  <c:v>Principal Arterial</c:v>
                </c:pt>
                <c:pt idx="4">
                  <c:v>Principal Interstate</c:v>
                </c:pt>
                <c:pt idx="5">
                  <c:v>Other/Unkown</c:v>
                </c:pt>
              </c:strCache>
            </c:strRef>
          </c:cat>
          <c:val>
            <c:numRef>
              <c:f>Sheet3!$B$44:$B$49</c:f>
              <c:numCache>
                <c:formatCode>General</c:formatCode>
                <c:ptCount val="6"/>
                <c:pt idx="0">
                  <c:v>3</c:v>
                </c:pt>
                <c:pt idx="1">
                  <c:v>167</c:v>
                </c:pt>
                <c:pt idx="2">
                  <c:v>20</c:v>
                </c:pt>
                <c:pt idx="3">
                  <c:v>1925</c:v>
                </c:pt>
                <c:pt idx="4">
                  <c:v>3538</c:v>
                </c:pt>
                <c:pt idx="5">
                  <c:v>2760</c:v>
                </c:pt>
              </c:numCache>
            </c:numRef>
          </c:val>
          <c:extLst>
            <c:ext xmlns:c16="http://schemas.microsoft.com/office/drawing/2014/chart" uri="{C3380CC4-5D6E-409C-BE32-E72D297353CC}">
              <c16:uniqueId val="{00000000-6148-4902-8B7D-FB53105C30F2}"/>
            </c:ext>
          </c:extLst>
        </c:ser>
        <c:ser>
          <c:idx val="1"/>
          <c:order val="1"/>
          <c:tx>
            <c:strRef>
              <c:f>Sheet3!$C$43</c:f>
              <c:strCache>
                <c:ptCount val="1"/>
                <c:pt idx="0">
                  <c:v>Right</c:v>
                </c:pt>
              </c:strCache>
            </c:strRef>
          </c:tx>
          <c:spPr>
            <a:solidFill>
              <a:schemeClr val="accent2"/>
            </a:solidFill>
            <a:ln>
              <a:noFill/>
            </a:ln>
            <a:effectLst/>
          </c:spPr>
          <c:invertIfNegative val="0"/>
          <c:cat>
            <c:strRef>
              <c:f>Sheet3!$A$44:$A$49</c:f>
              <c:strCache>
                <c:ptCount val="6"/>
                <c:pt idx="0">
                  <c:v>Local</c:v>
                </c:pt>
                <c:pt idx="1">
                  <c:v>Minor Arterial/Collector</c:v>
                </c:pt>
                <c:pt idx="2">
                  <c:v>Major Collector</c:v>
                </c:pt>
                <c:pt idx="3">
                  <c:v>Principal Arterial</c:v>
                </c:pt>
                <c:pt idx="4">
                  <c:v>Principal Interstate</c:v>
                </c:pt>
                <c:pt idx="5">
                  <c:v>Other/Unkown</c:v>
                </c:pt>
              </c:strCache>
            </c:strRef>
          </c:cat>
          <c:val>
            <c:numRef>
              <c:f>Sheet3!$C$44:$C$49</c:f>
              <c:numCache>
                <c:formatCode>General</c:formatCode>
                <c:ptCount val="6"/>
                <c:pt idx="0">
                  <c:v>6</c:v>
                </c:pt>
                <c:pt idx="1">
                  <c:v>368</c:v>
                </c:pt>
                <c:pt idx="2">
                  <c:v>187</c:v>
                </c:pt>
                <c:pt idx="3">
                  <c:v>745</c:v>
                </c:pt>
                <c:pt idx="4">
                  <c:v>1528</c:v>
                </c:pt>
                <c:pt idx="5">
                  <c:v>2849</c:v>
                </c:pt>
              </c:numCache>
            </c:numRef>
          </c:val>
          <c:extLst>
            <c:ext xmlns:c16="http://schemas.microsoft.com/office/drawing/2014/chart" uri="{C3380CC4-5D6E-409C-BE32-E72D297353CC}">
              <c16:uniqueId val="{00000001-6148-4902-8B7D-FB53105C30F2}"/>
            </c:ext>
          </c:extLst>
        </c:ser>
        <c:dLbls>
          <c:showLegendKey val="0"/>
          <c:showVal val="0"/>
          <c:showCatName val="0"/>
          <c:showSerName val="0"/>
          <c:showPercent val="0"/>
          <c:showBubbleSize val="0"/>
        </c:dLbls>
        <c:gapWidth val="150"/>
        <c:overlap val="100"/>
        <c:axId val="2103385535"/>
        <c:axId val="2103375967"/>
      </c:barChart>
      <c:catAx>
        <c:axId val="2103385535"/>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2103375967"/>
        <c:crosses val="autoZero"/>
        <c:auto val="1"/>
        <c:lblAlgn val="ctr"/>
        <c:lblOffset val="100"/>
        <c:noMultiLvlLbl val="0"/>
      </c:catAx>
      <c:valAx>
        <c:axId val="2103375967"/>
        <c:scaling>
          <c:orientation val="minMax"/>
        </c:scaling>
        <c:delete val="0"/>
        <c:axPos val="b"/>
        <c:majorGridlines>
          <c:spPr>
            <a:ln w="9525" cap="flat" cmpd="sng" algn="ctr">
              <a:noFill/>
              <a:round/>
            </a:ln>
            <a:effectLst/>
          </c:spPr>
        </c:majorGridlines>
        <c:numFmt formatCode="0%" sourceLinked="1"/>
        <c:majorTickMark val="in"/>
        <c:minorTickMark val="none"/>
        <c:tickLblPos val="nextTo"/>
        <c:spPr>
          <a:noFill/>
          <a:ln>
            <a:solidFill>
              <a:schemeClr val="tx1"/>
            </a:solidFill>
          </a:ln>
          <a:effectLst/>
        </c:spPr>
        <c:txPr>
          <a:bodyPr rot="-60000000" vert="horz"/>
          <a:lstStyle/>
          <a:p>
            <a:pPr>
              <a:defRPr/>
            </a:pPr>
            <a:endParaRPr lang="en-US"/>
          </a:p>
        </c:txPr>
        <c:crossAx val="2103385535"/>
        <c:crosses val="autoZero"/>
        <c:crossBetween val="between"/>
        <c:majorUnit val="0.25"/>
      </c:valAx>
      <c:spPr>
        <a:noFill/>
        <a:ln>
          <a:solidFill>
            <a:schemeClr val="tx1"/>
          </a:solidFill>
        </a:ln>
        <a:effectLst/>
      </c:spPr>
    </c:plotArea>
    <c:legend>
      <c:legendPos val="b"/>
      <c:layout>
        <c:manualLayout>
          <c:xMode val="edge"/>
          <c:yMode val="edge"/>
          <c:x val="0.49755552580656937"/>
          <c:y val="0.91370438775865992"/>
          <c:w val="0.17387384536747436"/>
          <c:h val="6.6759595209625058E-2"/>
        </c:manualLayout>
      </c:layout>
      <c:overlay val="0"/>
      <c:spPr>
        <a:noFill/>
        <a:ln>
          <a:noFill/>
        </a:ln>
        <a:effectLst/>
      </c:spPr>
      <c:txPr>
        <a:bodyPr rot="0" vert="horz"/>
        <a:lstStyle/>
        <a:p>
          <a:pPr>
            <a:defRPr/>
          </a:pPr>
          <a:endParaRPr lang="en-US"/>
        </a:p>
      </c:txPr>
    </c:legend>
    <c:plotVisOnly val="1"/>
    <c:dispBlanksAs val="gap"/>
    <c:showDLblsOverMax val="0"/>
  </c:chart>
  <c:txPr>
    <a:bodyPr/>
    <a:lstStyle/>
    <a:p>
      <a:pPr>
        <a:defRPr sz="12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Sheet8!$J$21</c:f>
              <c:strCache>
                <c:ptCount val="1"/>
                <c:pt idx="0">
                  <c:v>Left</c:v>
                </c:pt>
              </c:strCache>
            </c:strRef>
          </c:tx>
          <c:spPr>
            <a:solidFill>
              <a:schemeClr val="accent1"/>
            </a:solidFill>
            <a:ln>
              <a:noFill/>
            </a:ln>
            <a:effectLst/>
          </c:spPr>
          <c:invertIfNegative val="0"/>
          <c:cat>
            <c:strRef>
              <c:f>Sheet8!$I$22:$I$28</c:f>
              <c:strCache>
                <c:ptCount val="7"/>
                <c:pt idx="0">
                  <c:v>Total</c:v>
                </c:pt>
                <c:pt idx="1">
                  <c:v>None</c:v>
                </c:pt>
                <c:pt idx="2">
                  <c:v>Barrier</c:v>
                </c:pt>
                <c:pt idx="3">
                  <c:v>Curb</c:v>
                </c:pt>
                <c:pt idx="4">
                  <c:v>Roadside Element</c:v>
                </c:pt>
                <c:pt idx="5">
                  <c:v>Vehicle in transport</c:v>
                </c:pt>
                <c:pt idx="6">
                  <c:v>Workzone Equipments</c:v>
                </c:pt>
              </c:strCache>
            </c:strRef>
          </c:cat>
          <c:val>
            <c:numRef>
              <c:f>Sheet8!$J$22:$J$28</c:f>
              <c:numCache>
                <c:formatCode>General</c:formatCode>
                <c:ptCount val="7"/>
                <c:pt idx="0">
                  <c:v>237</c:v>
                </c:pt>
                <c:pt idx="1">
                  <c:v>64</c:v>
                </c:pt>
                <c:pt idx="2">
                  <c:v>8</c:v>
                </c:pt>
                <c:pt idx="3">
                  <c:v>49</c:v>
                </c:pt>
                <c:pt idx="4">
                  <c:v>2</c:v>
                </c:pt>
                <c:pt idx="5">
                  <c:v>3</c:v>
                </c:pt>
                <c:pt idx="6">
                  <c:v>2</c:v>
                </c:pt>
              </c:numCache>
            </c:numRef>
          </c:val>
          <c:extLst>
            <c:ext xmlns:c16="http://schemas.microsoft.com/office/drawing/2014/chart" uri="{C3380CC4-5D6E-409C-BE32-E72D297353CC}">
              <c16:uniqueId val="{00000000-B828-4C0D-BEF7-34C0DEB809AE}"/>
            </c:ext>
          </c:extLst>
        </c:ser>
        <c:ser>
          <c:idx val="1"/>
          <c:order val="1"/>
          <c:tx>
            <c:strRef>
              <c:f>Sheet8!$K$21</c:f>
              <c:strCache>
                <c:ptCount val="1"/>
                <c:pt idx="0">
                  <c:v>Right</c:v>
                </c:pt>
              </c:strCache>
            </c:strRef>
          </c:tx>
          <c:spPr>
            <a:solidFill>
              <a:schemeClr val="accent2"/>
            </a:solidFill>
            <a:ln>
              <a:noFill/>
            </a:ln>
            <a:effectLst/>
          </c:spPr>
          <c:invertIfNegative val="0"/>
          <c:cat>
            <c:strRef>
              <c:f>Sheet8!$I$22:$I$28</c:f>
              <c:strCache>
                <c:ptCount val="7"/>
                <c:pt idx="0">
                  <c:v>Total</c:v>
                </c:pt>
                <c:pt idx="1">
                  <c:v>None</c:v>
                </c:pt>
                <c:pt idx="2">
                  <c:v>Barrier</c:v>
                </c:pt>
                <c:pt idx="3">
                  <c:v>Curb</c:v>
                </c:pt>
                <c:pt idx="4">
                  <c:v>Roadside Element</c:v>
                </c:pt>
                <c:pt idx="5">
                  <c:v>Vehicle in transport</c:v>
                </c:pt>
                <c:pt idx="6">
                  <c:v>Workzone Equipments</c:v>
                </c:pt>
              </c:strCache>
            </c:strRef>
          </c:cat>
          <c:val>
            <c:numRef>
              <c:f>Sheet8!$K$22:$K$28</c:f>
              <c:numCache>
                <c:formatCode>General</c:formatCode>
                <c:ptCount val="7"/>
                <c:pt idx="0">
                  <c:v>288</c:v>
                </c:pt>
                <c:pt idx="1">
                  <c:v>65</c:v>
                </c:pt>
                <c:pt idx="2">
                  <c:v>3</c:v>
                </c:pt>
                <c:pt idx="3">
                  <c:v>61</c:v>
                </c:pt>
                <c:pt idx="4">
                  <c:v>5</c:v>
                </c:pt>
                <c:pt idx="5">
                  <c:v>7</c:v>
                </c:pt>
                <c:pt idx="6">
                  <c:v>10</c:v>
                </c:pt>
              </c:numCache>
            </c:numRef>
          </c:val>
          <c:extLst>
            <c:ext xmlns:c16="http://schemas.microsoft.com/office/drawing/2014/chart" uri="{C3380CC4-5D6E-409C-BE32-E72D297353CC}">
              <c16:uniqueId val="{00000001-B828-4C0D-BEF7-34C0DEB809AE}"/>
            </c:ext>
          </c:extLst>
        </c:ser>
        <c:dLbls>
          <c:showLegendKey val="0"/>
          <c:showVal val="0"/>
          <c:showCatName val="0"/>
          <c:showSerName val="0"/>
          <c:showPercent val="0"/>
          <c:showBubbleSize val="0"/>
        </c:dLbls>
        <c:gapWidth val="150"/>
        <c:overlap val="100"/>
        <c:axId val="2007264608"/>
        <c:axId val="2007265856"/>
      </c:barChart>
      <c:catAx>
        <c:axId val="200726460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2007265856"/>
        <c:crosses val="autoZero"/>
        <c:auto val="1"/>
        <c:lblAlgn val="ctr"/>
        <c:lblOffset val="100"/>
        <c:noMultiLvlLbl val="0"/>
      </c:catAx>
      <c:valAx>
        <c:axId val="20072658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2007264608"/>
        <c:crosses val="autoZero"/>
        <c:crossBetween val="between"/>
        <c:majorUnit val="0.25"/>
      </c:valAx>
      <c:spPr>
        <a:noFill/>
        <a:ln>
          <a:solidFill>
            <a:schemeClr val="tx1"/>
          </a:solidFill>
        </a:ln>
        <a:effectLst/>
      </c:spPr>
    </c:plotArea>
    <c:legend>
      <c:legendPos val="b"/>
      <c:layout>
        <c:manualLayout>
          <c:xMode val="edge"/>
          <c:yMode val="edge"/>
          <c:x val="0.47235253488050838"/>
          <c:y val="0.89479227926906224"/>
          <c:w val="0.2228103150943144"/>
          <c:h val="8.3379620173862828E-2"/>
        </c:manualLayout>
      </c:layout>
      <c:overlay val="0"/>
      <c:spPr>
        <a:noFill/>
        <a:ln>
          <a:noFill/>
        </a:ln>
        <a:effectLst/>
      </c:spPr>
      <c:txPr>
        <a:bodyPr rot="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lang="en-US" sz="1100" b="0" i="0" u="none" strike="noStrike" kern="1200" baseline="0">
          <a:solidFill>
            <a:schemeClr val="tx1"/>
          </a:solidFill>
          <a:latin typeface="+mn-lt"/>
          <a:ea typeface="+mn-ea"/>
          <a:cs typeface="+mn-cs"/>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42386749151868"/>
          <c:y val="4.9283154121863799E-2"/>
          <c:w val="0.65153166969674592"/>
          <c:h val="0.74429486636751052"/>
        </c:manualLayout>
      </c:layout>
      <c:barChart>
        <c:barDir val="bar"/>
        <c:grouping val="stacked"/>
        <c:varyColors val="0"/>
        <c:ser>
          <c:idx val="0"/>
          <c:order val="0"/>
          <c:tx>
            <c:strRef>
              <c:f>Sheet1!$C$2:$C$3</c:f>
              <c:strCache>
                <c:ptCount val="2"/>
                <c:pt idx="0">
                  <c:v>LSE</c:v>
                </c:pt>
                <c:pt idx="1">
                  <c:v>n=5,609</c:v>
                </c:pt>
              </c:strCache>
            </c:strRef>
          </c:tx>
          <c:spPr>
            <a:solidFill>
              <a:schemeClr val="accent1"/>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Sheet1!$C$4:$C$10</c:f>
            </c:numRef>
          </c:val>
          <c:extLst>
            <c:ext xmlns:c16="http://schemas.microsoft.com/office/drawing/2014/chart" uri="{C3380CC4-5D6E-409C-BE32-E72D297353CC}">
              <c16:uniqueId val="{00000000-EBF8-4347-81CD-77DB0B514346}"/>
            </c:ext>
          </c:extLst>
        </c:ser>
        <c:ser>
          <c:idx val="1"/>
          <c:order val="1"/>
          <c:tx>
            <c:strRef>
              <c:f>Sheet1!$D$2:$D$3</c:f>
              <c:strCache>
                <c:ptCount val="2"/>
                <c:pt idx="0">
                  <c:v>RSE</c:v>
                </c:pt>
                <c:pt idx="1">
                  <c:v>n= 8,231</c:v>
                </c:pt>
              </c:strCache>
            </c:strRef>
          </c:tx>
          <c:spPr>
            <a:solidFill>
              <a:schemeClr val="accent2"/>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Sheet1!$D$4:$D$10</c:f>
            </c:numRef>
          </c:val>
          <c:extLst>
            <c:ext xmlns:c16="http://schemas.microsoft.com/office/drawing/2014/chart" uri="{C3380CC4-5D6E-409C-BE32-E72D297353CC}">
              <c16:uniqueId val="{00000001-EBF8-4347-81CD-77DB0B514346}"/>
            </c:ext>
          </c:extLst>
        </c:ser>
        <c:ser>
          <c:idx val="2"/>
          <c:order val="2"/>
          <c:tx>
            <c:strRef>
              <c:f>Sheet1!$E$2:$E$3</c:f>
              <c:strCache>
                <c:ptCount val="2"/>
                <c:pt idx="0">
                  <c:v>LSE</c:v>
                </c:pt>
                <c:pt idx="1">
                  <c:v>n=5,609</c:v>
                </c:pt>
              </c:strCache>
            </c:strRef>
          </c:tx>
          <c:spPr>
            <a:solidFill>
              <a:schemeClr val="accent3"/>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Sheet1!$E$4:$E$10</c:f>
            </c:numRef>
          </c:val>
          <c:extLst>
            <c:ext xmlns:c16="http://schemas.microsoft.com/office/drawing/2014/chart" uri="{C3380CC4-5D6E-409C-BE32-E72D297353CC}">
              <c16:uniqueId val="{00000002-EBF8-4347-81CD-77DB0B514346}"/>
            </c:ext>
          </c:extLst>
        </c:ser>
        <c:ser>
          <c:idx val="3"/>
          <c:order val="3"/>
          <c:tx>
            <c:strRef>
              <c:f>Sheet1!$F$2:$F$3</c:f>
              <c:strCache>
                <c:ptCount val="2"/>
                <c:pt idx="0">
                  <c:v>RSE</c:v>
                </c:pt>
                <c:pt idx="1">
                  <c:v>n= 8,231</c:v>
                </c:pt>
              </c:strCache>
            </c:strRef>
          </c:tx>
          <c:spPr>
            <a:solidFill>
              <a:schemeClr val="accent4"/>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Sheet1!$F$4:$F$10</c:f>
            </c:numRef>
          </c:val>
          <c:extLst>
            <c:ext xmlns:c16="http://schemas.microsoft.com/office/drawing/2014/chart" uri="{C3380CC4-5D6E-409C-BE32-E72D297353CC}">
              <c16:uniqueId val="{00000003-EBF8-4347-81CD-77DB0B514346}"/>
            </c:ext>
          </c:extLst>
        </c:ser>
        <c:ser>
          <c:idx val="4"/>
          <c:order val="4"/>
          <c:tx>
            <c:strRef>
              <c:f>Sheet1!$G$3</c:f>
              <c:strCache>
                <c:ptCount val="1"/>
                <c:pt idx="0">
                  <c:v>Left</c:v>
                </c:pt>
              </c:strCache>
            </c:strRef>
          </c:tx>
          <c:spPr>
            <a:solidFill>
              <a:schemeClr val="accent1"/>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Sheet1!$G$4:$G$10</c:f>
              <c:numCache>
                <c:formatCode>0%</c:formatCode>
                <c:ptCount val="7"/>
                <c:pt idx="0">
                  <c:v>0.25150526843953841</c:v>
                </c:pt>
                <c:pt idx="1">
                  <c:v>0.23372781065088757</c:v>
                </c:pt>
                <c:pt idx="2">
                  <c:v>0.22857142857142856</c:v>
                </c:pt>
                <c:pt idx="3">
                  <c:v>0.3984375</c:v>
                </c:pt>
                <c:pt idx="4">
                  <c:v>0.22333333333333333</c:v>
                </c:pt>
                <c:pt idx="5">
                  <c:v>0.23735955056179775</c:v>
                </c:pt>
                <c:pt idx="6">
                  <c:v>0.27822295545604525</c:v>
                </c:pt>
              </c:numCache>
            </c:numRef>
          </c:val>
          <c:extLst>
            <c:ext xmlns:c16="http://schemas.microsoft.com/office/drawing/2014/chart" uri="{C3380CC4-5D6E-409C-BE32-E72D297353CC}">
              <c16:uniqueId val="{00000004-EBF8-4347-81CD-77DB0B514346}"/>
            </c:ext>
          </c:extLst>
        </c:ser>
        <c:ser>
          <c:idx val="5"/>
          <c:order val="5"/>
          <c:tx>
            <c:strRef>
              <c:f>Sheet1!$H$3</c:f>
              <c:strCache>
                <c:ptCount val="1"/>
                <c:pt idx="0">
                  <c:v>Right</c:v>
                </c:pt>
              </c:strCache>
            </c:strRef>
          </c:tx>
          <c:spPr>
            <a:solidFill>
              <a:schemeClr val="accent2"/>
            </a:solidFill>
            <a:ln>
              <a:noFill/>
            </a:ln>
            <a:effectLst/>
          </c:spPr>
          <c:invertIfNegative val="0"/>
          <c:cat>
            <c:strRef>
              <c:f>Sheet1!$B$4:$B$10</c:f>
              <c:strCache>
                <c:ptCount val="7"/>
                <c:pt idx="0">
                  <c:v>Activity Area</c:v>
                </c:pt>
                <c:pt idx="1">
                  <c:v>Advance Warning Area</c:v>
                </c:pt>
                <c:pt idx="2">
                  <c:v>Before the First Work Zone Warning sign</c:v>
                </c:pt>
                <c:pt idx="3">
                  <c:v>Other</c:v>
                </c:pt>
                <c:pt idx="4">
                  <c:v>Termination Area</c:v>
                </c:pt>
                <c:pt idx="5">
                  <c:v>Transition Area</c:v>
                </c:pt>
                <c:pt idx="6">
                  <c:v>Unknown</c:v>
                </c:pt>
              </c:strCache>
            </c:strRef>
          </c:cat>
          <c:val>
            <c:numRef>
              <c:f>Sheet1!$H$4:$H$10</c:f>
              <c:numCache>
                <c:formatCode>0%</c:formatCode>
                <c:ptCount val="7"/>
                <c:pt idx="0">
                  <c:v>0.74849473156046165</c:v>
                </c:pt>
                <c:pt idx="1">
                  <c:v>0.76627218934911245</c:v>
                </c:pt>
                <c:pt idx="2">
                  <c:v>0.77142857142857146</c:v>
                </c:pt>
                <c:pt idx="3">
                  <c:v>0.6015625</c:v>
                </c:pt>
                <c:pt idx="4">
                  <c:v>0.77666666666666662</c:v>
                </c:pt>
                <c:pt idx="5">
                  <c:v>0.76264044943820219</c:v>
                </c:pt>
                <c:pt idx="6">
                  <c:v>0.72177704454395475</c:v>
                </c:pt>
              </c:numCache>
            </c:numRef>
          </c:val>
          <c:extLst>
            <c:ext xmlns:c16="http://schemas.microsoft.com/office/drawing/2014/chart" uri="{C3380CC4-5D6E-409C-BE32-E72D297353CC}">
              <c16:uniqueId val="{00000005-EBF8-4347-81CD-77DB0B514346}"/>
            </c:ext>
          </c:extLst>
        </c:ser>
        <c:dLbls>
          <c:showLegendKey val="0"/>
          <c:showVal val="0"/>
          <c:showCatName val="0"/>
          <c:showSerName val="0"/>
          <c:showPercent val="0"/>
          <c:showBubbleSize val="0"/>
        </c:dLbls>
        <c:gapWidth val="150"/>
        <c:overlap val="100"/>
        <c:axId val="1974153023"/>
        <c:axId val="1974151775"/>
      </c:barChart>
      <c:catAx>
        <c:axId val="19741530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974151775"/>
        <c:crosses val="autoZero"/>
        <c:auto val="1"/>
        <c:lblAlgn val="ctr"/>
        <c:lblOffset val="100"/>
        <c:noMultiLvlLbl val="0"/>
      </c:catAx>
      <c:valAx>
        <c:axId val="197415177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974153023"/>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50417569135685"/>
          <c:y val="5.6876938986556359E-2"/>
          <c:w val="0.70696253261795994"/>
          <c:h val="0.81359020918662317"/>
        </c:manualLayout>
      </c:layout>
      <c:barChart>
        <c:barDir val="bar"/>
        <c:grouping val="clustered"/>
        <c:varyColors val="0"/>
        <c:ser>
          <c:idx val="0"/>
          <c:order val="0"/>
          <c:spPr>
            <a:solidFill>
              <a:schemeClr val="accent1"/>
            </a:solidFill>
            <a:ln>
              <a:noFill/>
            </a:ln>
            <a:effectLst/>
          </c:spPr>
          <c:invertIfNegative val="0"/>
          <c:cat>
            <c:strRef>
              <c:f>Sheet5!$A$72:$A$79</c:f>
              <c:strCache>
                <c:ptCount val="8"/>
                <c:pt idx="0">
                  <c:v>Improper Brake</c:v>
                </c:pt>
                <c:pt idx="1">
                  <c:v>Disregard Traffic Signals</c:v>
                </c:pt>
                <c:pt idx="2">
                  <c:v>Other improper actions</c:v>
                </c:pt>
                <c:pt idx="3">
                  <c:v>Careless Manner</c:v>
                </c:pt>
                <c:pt idx="4">
                  <c:v>Failure to dim lights</c:v>
                </c:pt>
                <c:pt idx="5">
                  <c:v>Road Related</c:v>
                </c:pt>
                <c:pt idx="6">
                  <c:v>Improper Speed Related</c:v>
                </c:pt>
                <c:pt idx="7">
                  <c:v>No Contributing Action</c:v>
                </c:pt>
              </c:strCache>
            </c:strRef>
          </c:cat>
          <c:val>
            <c:numRef>
              <c:f>Sheet5!$B$72:$B$79</c:f>
              <c:numCache>
                <c:formatCode>0%</c:formatCode>
                <c:ptCount val="8"/>
                <c:pt idx="0">
                  <c:v>5.6361751749157817E-3</c:v>
                </c:pt>
                <c:pt idx="1">
                  <c:v>6.6727131381186834E-3</c:v>
                </c:pt>
                <c:pt idx="2">
                  <c:v>6.9318476289194089E-2</c:v>
                </c:pt>
                <c:pt idx="3">
                  <c:v>9.3741902047162484E-2</c:v>
                </c:pt>
                <c:pt idx="4">
                  <c:v>0.11110391293081109</c:v>
                </c:pt>
                <c:pt idx="5">
                  <c:v>0.13714692925628402</c:v>
                </c:pt>
                <c:pt idx="6">
                  <c:v>0.17089919668307851</c:v>
                </c:pt>
                <c:pt idx="7">
                  <c:v>0.40548069448043533</c:v>
                </c:pt>
              </c:numCache>
            </c:numRef>
          </c:val>
          <c:extLst>
            <c:ext xmlns:c16="http://schemas.microsoft.com/office/drawing/2014/chart" uri="{C3380CC4-5D6E-409C-BE32-E72D297353CC}">
              <c16:uniqueId val="{00000000-356E-43C5-BACF-9B7F4311B3B7}"/>
            </c:ext>
          </c:extLst>
        </c:ser>
        <c:dLbls>
          <c:showLegendKey val="0"/>
          <c:showVal val="0"/>
          <c:showCatName val="0"/>
          <c:showSerName val="0"/>
          <c:showPercent val="0"/>
          <c:showBubbleSize val="0"/>
        </c:dLbls>
        <c:gapWidth val="182"/>
        <c:axId val="1152887488"/>
        <c:axId val="1152887904"/>
      </c:barChart>
      <c:catAx>
        <c:axId val="115288748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52887904"/>
        <c:crosses val="autoZero"/>
        <c:auto val="1"/>
        <c:lblAlgn val="ctr"/>
        <c:lblOffset val="100"/>
        <c:noMultiLvlLbl val="0"/>
      </c:catAx>
      <c:valAx>
        <c:axId val="11528879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52887488"/>
        <c:crosses val="autoZero"/>
        <c:crossBetween val="between"/>
        <c:majorUnit val="0.1"/>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100" b="0">
          <a:solidFill>
            <a:sysClr val="windowText" lastClr="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27787982334112"/>
          <c:y val="9.8664579649105494E-3"/>
          <c:w val="0.71860573871233502"/>
          <c:h val="0.90847203107913055"/>
        </c:manualLayout>
      </c:layout>
      <c:barChart>
        <c:barDir val="bar"/>
        <c:grouping val="clustered"/>
        <c:varyColors val="0"/>
        <c:ser>
          <c:idx val="0"/>
          <c:order val="0"/>
          <c:spPr>
            <a:solidFill>
              <a:schemeClr val="accent1"/>
            </a:solidFill>
            <a:ln>
              <a:noFill/>
            </a:ln>
            <a:effectLst/>
          </c:spPr>
          <c:invertIfNegative val="0"/>
          <c:cat>
            <c:strRef>
              <c:f>Sheet6!$A$20:$A$25</c:f>
              <c:strCache>
                <c:ptCount val="6"/>
                <c:pt idx="0">
                  <c:v>Passenger Related</c:v>
                </c:pt>
                <c:pt idx="1">
                  <c:v>Other Electronic Device</c:v>
                </c:pt>
                <c:pt idx="2">
                  <c:v>Cell Phone Related</c:v>
                </c:pt>
                <c:pt idx="3">
                  <c:v>External Distraction</c:v>
                </c:pt>
                <c:pt idx="4">
                  <c:v>Other</c:v>
                </c:pt>
                <c:pt idx="5">
                  <c:v>improper activity
 (searching, eating, personal hygiene, etc.)</c:v>
                </c:pt>
              </c:strCache>
            </c:strRef>
          </c:cat>
          <c:val>
            <c:numRef>
              <c:f>Sheet6!$B$20:$B$25</c:f>
              <c:numCache>
                <c:formatCode>0%</c:formatCode>
                <c:ptCount val="6"/>
                <c:pt idx="0">
                  <c:v>9.696969696969697E-3</c:v>
                </c:pt>
                <c:pt idx="1">
                  <c:v>7.0303030303030298E-2</c:v>
                </c:pt>
                <c:pt idx="2">
                  <c:v>0.10545454545454545</c:v>
                </c:pt>
                <c:pt idx="3">
                  <c:v>0.19393939393939394</c:v>
                </c:pt>
                <c:pt idx="4">
                  <c:v>0.27151515151515154</c:v>
                </c:pt>
                <c:pt idx="5">
                  <c:v>0.34909090909090912</c:v>
                </c:pt>
              </c:numCache>
            </c:numRef>
          </c:val>
          <c:extLst>
            <c:ext xmlns:c16="http://schemas.microsoft.com/office/drawing/2014/chart" uri="{C3380CC4-5D6E-409C-BE32-E72D297353CC}">
              <c16:uniqueId val="{00000000-D508-4402-A977-DF27A465B38A}"/>
            </c:ext>
          </c:extLst>
        </c:ser>
        <c:dLbls>
          <c:showLegendKey val="0"/>
          <c:showVal val="0"/>
          <c:showCatName val="0"/>
          <c:showSerName val="0"/>
          <c:showPercent val="0"/>
          <c:showBubbleSize val="0"/>
        </c:dLbls>
        <c:gapWidth val="182"/>
        <c:axId val="1153726304"/>
        <c:axId val="1153727968"/>
      </c:barChart>
      <c:catAx>
        <c:axId val="115372630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53727968"/>
        <c:crosses val="autoZero"/>
        <c:auto val="1"/>
        <c:lblAlgn val="ctr"/>
        <c:lblOffset val="100"/>
        <c:noMultiLvlLbl val="0"/>
      </c:catAx>
      <c:valAx>
        <c:axId val="11537279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1153726304"/>
        <c:crosses val="autoZero"/>
        <c:crossBetween val="between"/>
        <c:majorUnit val="0.1"/>
      </c:valAx>
      <c:spPr>
        <a:noFill/>
        <a:ln>
          <a:solidFill>
            <a:schemeClr val="tx1"/>
          </a:solid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1100" b="0">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1911154389526"/>
          <c:y val="5.2910052910052907E-2"/>
          <c:w val="0.79221530954094088"/>
          <c:h val="0.70799020415335112"/>
        </c:manualLayout>
      </c:layout>
      <c:barChart>
        <c:barDir val="bar"/>
        <c:grouping val="percentStacked"/>
        <c:varyColors val="0"/>
        <c:ser>
          <c:idx val="0"/>
          <c:order val="0"/>
          <c:tx>
            <c:strRef>
              <c:f>Sheet10!$H$21</c:f>
              <c:strCache>
                <c:ptCount val="1"/>
                <c:pt idx="0">
                  <c:v>Left</c:v>
                </c:pt>
              </c:strCache>
            </c:strRef>
          </c:tx>
          <c:spPr>
            <a:solidFill>
              <a:schemeClr val="accent1"/>
            </a:solidFill>
            <a:ln>
              <a:noFill/>
            </a:ln>
            <a:effectLst/>
          </c:spPr>
          <c:invertIfNegative val="0"/>
          <c:cat>
            <c:strRef>
              <c:f>Sheet10!$G$22:$G$26</c:f>
              <c:strCache>
                <c:ptCount val="5"/>
                <c:pt idx="0">
                  <c:v>Cell phone Related</c:v>
                </c:pt>
                <c:pt idx="1">
                  <c:v>External distraction</c:v>
                </c:pt>
                <c:pt idx="2">
                  <c:v>Inattention</c:v>
                </c:pt>
                <c:pt idx="3">
                  <c:v>Internal distraction</c:v>
                </c:pt>
                <c:pt idx="4">
                  <c:v>Passenger related</c:v>
                </c:pt>
              </c:strCache>
            </c:strRef>
          </c:cat>
          <c:val>
            <c:numRef>
              <c:f>Sheet10!$H$22:$H$26</c:f>
              <c:numCache>
                <c:formatCode>General</c:formatCode>
                <c:ptCount val="5"/>
                <c:pt idx="0">
                  <c:v>13</c:v>
                </c:pt>
                <c:pt idx="1">
                  <c:v>14</c:v>
                </c:pt>
                <c:pt idx="2">
                  <c:v>26</c:v>
                </c:pt>
                <c:pt idx="3">
                  <c:v>52</c:v>
                </c:pt>
                <c:pt idx="4">
                  <c:v>34</c:v>
                </c:pt>
              </c:numCache>
            </c:numRef>
          </c:val>
          <c:extLst>
            <c:ext xmlns:c16="http://schemas.microsoft.com/office/drawing/2014/chart" uri="{C3380CC4-5D6E-409C-BE32-E72D297353CC}">
              <c16:uniqueId val="{00000000-D0BF-4F3A-BE97-64F6084FE6FA}"/>
            </c:ext>
          </c:extLst>
        </c:ser>
        <c:ser>
          <c:idx val="1"/>
          <c:order val="1"/>
          <c:tx>
            <c:strRef>
              <c:f>Sheet10!$I$21</c:f>
              <c:strCache>
                <c:ptCount val="1"/>
                <c:pt idx="0">
                  <c:v>Right</c:v>
                </c:pt>
              </c:strCache>
            </c:strRef>
          </c:tx>
          <c:spPr>
            <a:solidFill>
              <a:schemeClr val="accent2"/>
            </a:solidFill>
            <a:ln>
              <a:noFill/>
            </a:ln>
            <a:effectLst/>
          </c:spPr>
          <c:invertIfNegative val="0"/>
          <c:cat>
            <c:strRef>
              <c:f>Sheet10!$G$22:$G$26</c:f>
              <c:strCache>
                <c:ptCount val="5"/>
                <c:pt idx="0">
                  <c:v>Cell phone Related</c:v>
                </c:pt>
                <c:pt idx="1">
                  <c:v>External distraction</c:v>
                </c:pt>
                <c:pt idx="2">
                  <c:v>Inattention</c:v>
                </c:pt>
                <c:pt idx="3">
                  <c:v>Internal distraction</c:v>
                </c:pt>
                <c:pt idx="4">
                  <c:v>Passenger related</c:v>
                </c:pt>
              </c:strCache>
            </c:strRef>
          </c:cat>
          <c:val>
            <c:numRef>
              <c:f>Sheet10!$I$22:$I$26</c:f>
              <c:numCache>
                <c:formatCode>General</c:formatCode>
                <c:ptCount val="5"/>
                <c:pt idx="0">
                  <c:v>44</c:v>
                </c:pt>
                <c:pt idx="1">
                  <c:v>17</c:v>
                </c:pt>
                <c:pt idx="2">
                  <c:v>32</c:v>
                </c:pt>
                <c:pt idx="3">
                  <c:v>51</c:v>
                </c:pt>
                <c:pt idx="4">
                  <c:v>32</c:v>
                </c:pt>
              </c:numCache>
            </c:numRef>
          </c:val>
          <c:extLst>
            <c:ext xmlns:c16="http://schemas.microsoft.com/office/drawing/2014/chart" uri="{C3380CC4-5D6E-409C-BE32-E72D297353CC}">
              <c16:uniqueId val="{00000001-D0BF-4F3A-BE97-64F6084FE6FA}"/>
            </c:ext>
          </c:extLst>
        </c:ser>
        <c:dLbls>
          <c:showLegendKey val="0"/>
          <c:showVal val="0"/>
          <c:showCatName val="0"/>
          <c:showSerName val="0"/>
          <c:showPercent val="0"/>
          <c:showBubbleSize val="0"/>
        </c:dLbls>
        <c:gapWidth val="150"/>
        <c:overlap val="100"/>
        <c:axId val="687774560"/>
        <c:axId val="687774144"/>
      </c:barChart>
      <c:catAx>
        <c:axId val="68777456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687774144"/>
        <c:crosses val="autoZero"/>
        <c:auto val="1"/>
        <c:lblAlgn val="ctr"/>
        <c:lblOffset val="100"/>
        <c:noMultiLvlLbl val="0"/>
      </c:catAx>
      <c:valAx>
        <c:axId val="6877741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crossAx val="687774560"/>
        <c:crosses val="autoZero"/>
        <c:crossBetween val="between"/>
        <c:majorUnit val="0.25"/>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lang="en-US"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lgn="ctr">
        <a:defRPr lang="en-US" sz="1100" b="0" i="0" u="none" strike="noStrike" kern="1200" baseline="0">
          <a:solidFill>
            <a:schemeClr val="tx1"/>
          </a:solidFill>
          <a:latin typeface="+mn-lt"/>
          <a:ea typeface="+mn-ea"/>
          <a:cs typeface="+mn-cs"/>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B0220-21E0-4AA0-80AA-919E0DD5AB7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ED36CED-EB23-49DF-876C-274495643DE6}">
      <dgm:prSet phldrT="[Text]"/>
      <dgm:spPr>
        <a:solidFill>
          <a:srgbClr val="CFA948"/>
        </a:solidFill>
      </dgm:spPr>
      <dgm:t>
        <a:bodyPr/>
        <a:lstStyle/>
        <a:p>
          <a:pPr>
            <a:buFont typeface="Wingdings" panose="05000000000000000000" pitchFamily="2" charset="2"/>
            <a:buChar char="q"/>
          </a:pPr>
          <a:r>
            <a:rPr lang="en-US"/>
            <a:t>Work Zone Criteria</a:t>
          </a:r>
        </a:p>
      </dgm:t>
    </dgm:pt>
    <dgm:pt modelId="{51F39254-76EF-41F2-B72D-6A3F74722509}" type="parTrans" cxnId="{8B271099-AFD7-4D5E-97CA-71358BA64BA9}">
      <dgm:prSet/>
      <dgm:spPr/>
      <dgm:t>
        <a:bodyPr/>
        <a:lstStyle/>
        <a:p>
          <a:endParaRPr lang="en-US"/>
        </a:p>
      </dgm:t>
    </dgm:pt>
    <dgm:pt modelId="{6B4CFE10-9E3E-47BB-87E0-0830720DD1B5}" type="sibTrans" cxnId="{8B271099-AFD7-4D5E-97CA-71358BA64BA9}">
      <dgm:prSet/>
      <dgm:spPr/>
      <dgm:t>
        <a:bodyPr/>
        <a:lstStyle/>
        <a:p>
          <a:endParaRPr lang="en-US"/>
        </a:p>
      </dgm:t>
    </dgm:pt>
    <dgm:pt modelId="{FA78B7B0-BDF5-4458-8315-E36B6425AEC6}">
      <dgm:prSet phldrT="[Text]"/>
      <dgm:spPr>
        <a:solidFill>
          <a:srgbClr val="4C8B93"/>
        </a:solidFill>
      </dgm:spPr>
      <dgm:t>
        <a:bodyPr/>
        <a:lstStyle/>
        <a:p>
          <a:pPr>
            <a:buFont typeface="Wingdings" panose="05000000000000000000" pitchFamily="2" charset="2"/>
            <a:buChar char="q"/>
          </a:pPr>
          <a:r>
            <a:rPr lang="en-US"/>
            <a:t>Roadway Characteristics</a:t>
          </a:r>
        </a:p>
      </dgm:t>
    </dgm:pt>
    <dgm:pt modelId="{D0E5CDD8-627A-4FF3-9443-56BEA9B2C3C0}" type="parTrans" cxnId="{5DD6757E-EB79-4515-BA98-3B30705FC62D}">
      <dgm:prSet/>
      <dgm:spPr/>
      <dgm:t>
        <a:bodyPr/>
        <a:lstStyle/>
        <a:p>
          <a:endParaRPr lang="en-US"/>
        </a:p>
      </dgm:t>
    </dgm:pt>
    <dgm:pt modelId="{F0BB74F9-AA57-4730-8333-590BCA062C2F}" type="sibTrans" cxnId="{5DD6757E-EB79-4515-BA98-3B30705FC62D}">
      <dgm:prSet/>
      <dgm:spPr/>
      <dgm:t>
        <a:bodyPr/>
        <a:lstStyle/>
        <a:p>
          <a:endParaRPr lang="en-US"/>
        </a:p>
      </dgm:t>
    </dgm:pt>
    <dgm:pt modelId="{218C8DF1-3E7C-4FCC-A0A7-3D53E3E3B8F8}">
      <dgm:prSet phldrT="[Text]"/>
      <dgm:spPr>
        <a:solidFill>
          <a:srgbClr val="590A29"/>
        </a:solidFill>
      </dgm:spPr>
      <dgm:t>
        <a:bodyPr/>
        <a:lstStyle/>
        <a:p>
          <a:pPr>
            <a:buFont typeface="Wingdings" panose="05000000000000000000" pitchFamily="2" charset="2"/>
            <a:buChar char="q"/>
          </a:pPr>
          <a:r>
            <a:rPr lang="en-US"/>
            <a:t>Operational Characteristics</a:t>
          </a:r>
        </a:p>
      </dgm:t>
    </dgm:pt>
    <dgm:pt modelId="{CF9EC5D1-30BF-4017-BA5D-3E4E0D16B592}" type="parTrans" cxnId="{EBB8DC46-7537-44EA-BBE1-4A38061EC558}">
      <dgm:prSet/>
      <dgm:spPr/>
      <dgm:t>
        <a:bodyPr/>
        <a:lstStyle/>
        <a:p>
          <a:endParaRPr lang="en-US"/>
        </a:p>
      </dgm:t>
    </dgm:pt>
    <dgm:pt modelId="{3A2E5B42-01A3-4BA8-9977-FF5CB007711A}" type="sibTrans" cxnId="{EBB8DC46-7537-44EA-BBE1-4A38061EC558}">
      <dgm:prSet/>
      <dgm:spPr/>
      <dgm:t>
        <a:bodyPr/>
        <a:lstStyle/>
        <a:p>
          <a:endParaRPr lang="en-US"/>
        </a:p>
      </dgm:t>
    </dgm:pt>
    <dgm:pt modelId="{6F05827B-E0ED-42EB-9CC8-BF8595C0E57A}">
      <dgm:prSet/>
      <dgm:spPr/>
      <dgm:t>
        <a:bodyPr/>
        <a:lstStyle/>
        <a:p>
          <a:r>
            <a:rPr lang="en-US"/>
            <a:t>Clear zone, Drop-off, Escape path, Duration, Project characteristics, Time of day, Work zone characteristics, Worker exposure, and Others</a:t>
          </a:r>
        </a:p>
      </dgm:t>
    </dgm:pt>
    <dgm:pt modelId="{6F3F4FF3-8D13-4CC4-A8E4-98EC6B37AB9E}" type="parTrans" cxnId="{632BADF1-B9F3-4752-9379-A08BD6ED53E3}">
      <dgm:prSet/>
      <dgm:spPr/>
      <dgm:t>
        <a:bodyPr/>
        <a:lstStyle/>
        <a:p>
          <a:endParaRPr lang="en-US"/>
        </a:p>
      </dgm:t>
    </dgm:pt>
    <dgm:pt modelId="{ADD68287-53CF-4C6C-B117-F82BDB033E4E}" type="sibTrans" cxnId="{632BADF1-B9F3-4752-9379-A08BD6ED53E3}">
      <dgm:prSet/>
      <dgm:spPr/>
      <dgm:t>
        <a:bodyPr/>
        <a:lstStyle/>
        <a:p>
          <a:endParaRPr lang="en-US"/>
        </a:p>
      </dgm:t>
    </dgm:pt>
    <dgm:pt modelId="{B2292581-41E8-4E0F-8B7C-54D71D18616A}">
      <dgm:prSet/>
      <dgm:spPr/>
      <dgm:t>
        <a:bodyPr/>
        <a:lstStyle/>
        <a:p>
          <a:r>
            <a:rPr lang="en-US"/>
            <a:t>Cross-section, Geometry, Intersection, Location, Roadway type, Visibility, and Others</a:t>
          </a:r>
        </a:p>
      </dgm:t>
    </dgm:pt>
    <dgm:pt modelId="{4D2DE302-4291-4984-95D4-82041E323C7C}" type="parTrans" cxnId="{4528CA45-68D1-4F3A-94E2-5DD0CC4ABC0F}">
      <dgm:prSet/>
      <dgm:spPr/>
      <dgm:t>
        <a:bodyPr/>
        <a:lstStyle/>
        <a:p>
          <a:endParaRPr lang="en-US"/>
        </a:p>
      </dgm:t>
    </dgm:pt>
    <dgm:pt modelId="{905C67D5-0259-4AF7-8D9C-90FED1D1FCE7}" type="sibTrans" cxnId="{4528CA45-68D1-4F3A-94E2-5DD0CC4ABC0F}">
      <dgm:prSet/>
      <dgm:spPr/>
      <dgm:t>
        <a:bodyPr/>
        <a:lstStyle/>
        <a:p>
          <a:endParaRPr lang="en-US"/>
        </a:p>
      </dgm:t>
    </dgm:pt>
    <dgm:pt modelId="{53308A14-FA80-415B-8A26-F5334B89ABDA}">
      <dgm:prSet/>
      <dgm:spPr/>
      <dgm:t>
        <a:bodyPr/>
        <a:lstStyle/>
        <a:p>
          <a:r>
            <a:rPr lang="en-US"/>
            <a:t>Crash, Speed, Vehicle mix, Volume, and Others</a:t>
          </a:r>
        </a:p>
      </dgm:t>
    </dgm:pt>
    <dgm:pt modelId="{CAA87352-DBD1-42F1-93A1-289470517E72}" type="parTrans" cxnId="{763BC5A4-A409-49D3-8DFB-652E6A21AF79}">
      <dgm:prSet/>
      <dgm:spPr/>
      <dgm:t>
        <a:bodyPr/>
        <a:lstStyle/>
        <a:p>
          <a:endParaRPr lang="en-US"/>
        </a:p>
      </dgm:t>
    </dgm:pt>
    <dgm:pt modelId="{E7EFF566-0EF3-493E-BE64-71057CB68428}" type="sibTrans" cxnId="{763BC5A4-A409-49D3-8DFB-652E6A21AF79}">
      <dgm:prSet/>
      <dgm:spPr/>
      <dgm:t>
        <a:bodyPr/>
        <a:lstStyle/>
        <a:p>
          <a:endParaRPr lang="en-US"/>
        </a:p>
      </dgm:t>
    </dgm:pt>
    <dgm:pt modelId="{98EC5705-A2D7-47DA-8042-FF21BE73D673}" type="pres">
      <dgm:prSet presAssocID="{878B0220-21E0-4AA0-80AA-919E0DD5AB7C}" presName="linear" presStyleCnt="0">
        <dgm:presLayoutVars>
          <dgm:dir/>
          <dgm:animLvl val="lvl"/>
          <dgm:resizeHandles val="exact"/>
        </dgm:presLayoutVars>
      </dgm:prSet>
      <dgm:spPr/>
    </dgm:pt>
    <dgm:pt modelId="{AE67FBB1-8396-4E4A-A47C-FA26C15D54CB}" type="pres">
      <dgm:prSet presAssocID="{AED36CED-EB23-49DF-876C-274495643DE6}" presName="parentLin" presStyleCnt="0"/>
      <dgm:spPr/>
    </dgm:pt>
    <dgm:pt modelId="{7CE1D808-BA14-47D6-A4CD-013999C3E95E}" type="pres">
      <dgm:prSet presAssocID="{AED36CED-EB23-49DF-876C-274495643DE6}" presName="parentLeftMargin" presStyleLbl="node1" presStyleIdx="0" presStyleCnt="3"/>
      <dgm:spPr/>
    </dgm:pt>
    <dgm:pt modelId="{5B0C1201-8FA5-49E9-BE02-CB7A23DAB120}" type="pres">
      <dgm:prSet presAssocID="{AED36CED-EB23-49DF-876C-274495643DE6}" presName="parentText" presStyleLbl="node1" presStyleIdx="0" presStyleCnt="3">
        <dgm:presLayoutVars>
          <dgm:chMax val="0"/>
          <dgm:bulletEnabled val="1"/>
        </dgm:presLayoutVars>
      </dgm:prSet>
      <dgm:spPr/>
    </dgm:pt>
    <dgm:pt modelId="{B2ABA62F-0AF9-45DA-A57A-F710F200966D}" type="pres">
      <dgm:prSet presAssocID="{AED36CED-EB23-49DF-876C-274495643DE6}" presName="negativeSpace" presStyleCnt="0"/>
      <dgm:spPr/>
    </dgm:pt>
    <dgm:pt modelId="{EF08C543-07D1-4F8B-A54D-FFE3EAA81C0A}" type="pres">
      <dgm:prSet presAssocID="{AED36CED-EB23-49DF-876C-274495643DE6}" presName="childText" presStyleLbl="conFgAcc1" presStyleIdx="0" presStyleCnt="3">
        <dgm:presLayoutVars>
          <dgm:bulletEnabled val="1"/>
        </dgm:presLayoutVars>
      </dgm:prSet>
      <dgm:spPr/>
    </dgm:pt>
    <dgm:pt modelId="{5EB6EF62-34B1-4CB7-80C7-4E5AC737771E}" type="pres">
      <dgm:prSet presAssocID="{6B4CFE10-9E3E-47BB-87E0-0830720DD1B5}" presName="spaceBetweenRectangles" presStyleCnt="0"/>
      <dgm:spPr/>
    </dgm:pt>
    <dgm:pt modelId="{39AA8CA5-38CE-4D95-A502-4A1C8CB4F7DD}" type="pres">
      <dgm:prSet presAssocID="{FA78B7B0-BDF5-4458-8315-E36B6425AEC6}" presName="parentLin" presStyleCnt="0"/>
      <dgm:spPr/>
    </dgm:pt>
    <dgm:pt modelId="{72AED574-743B-466A-A915-84AEAB42CE08}" type="pres">
      <dgm:prSet presAssocID="{FA78B7B0-BDF5-4458-8315-E36B6425AEC6}" presName="parentLeftMargin" presStyleLbl="node1" presStyleIdx="0" presStyleCnt="3"/>
      <dgm:spPr/>
    </dgm:pt>
    <dgm:pt modelId="{596FA51D-350F-419E-92C9-BBF090D2D429}" type="pres">
      <dgm:prSet presAssocID="{FA78B7B0-BDF5-4458-8315-E36B6425AEC6}" presName="parentText" presStyleLbl="node1" presStyleIdx="1" presStyleCnt="3">
        <dgm:presLayoutVars>
          <dgm:chMax val="0"/>
          <dgm:bulletEnabled val="1"/>
        </dgm:presLayoutVars>
      </dgm:prSet>
      <dgm:spPr/>
    </dgm:pt>
    <dgm:pt modelId="{EF7593E2-FAB7-435A-B851-ECC3253F3780}" type="pres">
      <dgm:prSet presAssocID="{FA78B7B0-BDF5-4458-8315-E36B6425AEC6}" presName="negativeSpace" presStyleCnt="0"/>
      <dgm:spPr/>
    </dgm:pt>
    <dgm:pt modelId="{44DBD990-0F8D-469D-85B5-330474E0AA4E}" type="pres">
      <dgm:prSet presAssocID="{FA78B7B0-BDF5-4458-8315-E36B6425AEC6}" presName="childText" presStyleLbl="conFgAcc1" presStyleIdx="1" presStyleCnt="3">
        <dgm:presLayoutVars>
          <dgm:bulletEnabled val="1"/>
        </dgm:presLayoutVars>
      </dgm:prSet>
      <dgm:spPr/>
    </dgm:pt>
    <dgm:pt modelId="{EA6CE50C-FB6D-46CB-B51F-B9421AA170A5}" type="pres">
      <dgm:prSet presAssocID="{F0BB74F9-AA57-4730-8333-590BCA062C2F}" presName="spaceBetweenRectangles" presStyleCnt="0"/>
      <dgm:spPr/>
    </dgm:pt>
    <dgm:pt modelId="{D59CC732-E5D7-470A-BDCE-06B754E6B867}" type="pres">
      <dgm:prSet presAssocID="{218C8DF1-3E7C-4FCC-A0A7-3D53E3E3B8F8}" presName="parentLin" presStyleCnt="0"/>
      <dgm:spPr/>
    </dgm:pt>
    <dgm:pt modelId="{8D43F40A-090E-4FD6-98BB-92048D12B2C5}" type="pres">
      <dgm:prSet presAssocID="{218C8DF1-3E7C-4FCC-A0A7-3D53E3E3B8F8}" presName="parentLeftMargin" presStyleLbl="node1" presStyleIdx="1" presStyleCnt="3"/>
      <dgm:spPr/>
    </dgm:pt>
    <dgm:pt modelId="{2DA96C3F-0698-410F-B85E-A9CEEFE3CD3F}" type="pres">
      <dgm:prSet presAssocID="{218C8DF1-3E7C-4FCC-A0A7-3D53E3E3B8F8}" presName="parentText" presStyleLbl="node1" presStyleIdx="2" presStyleCnt="3">
        <dgm:presLayoutVars>
          <dgm:chMax val="0"/>
          <dgm:bulletEnabled val="1"/>
        </dgm:presLayoutVars>
      </dgm:prSet>
      <dgm:spPr/>
    </dgm:pt>
    <dgm:pt modelId="{99FE57A7-582F-4EC7-B73D-D3E4C809BCE5}" type="pres">
      <dgm:prSet presAssocID="{218C8DF1-3E7C-4FCC-A0A7-3D53E3E3B8F8}" presName="negativeSpace" presStyleCnt="0"/>
      <dgm:spPr/>
    </dgm:pt>
    <dgm:pt modelId="{C3EBD1E1-6422-420C-A50C-246B4D8EC93E}" type="pres">
      <dgm:prSet presAssocID="{218C8DF1-3E7C-4FCC-A0A7-3D53E3E3B8F8}" presName="childText" presStyleLbl="conFgAcc1" presStyleIdx="2" presStyleCnt="3">
        <dgm:presLayoutVars>
          <dgm:bulletEnabled val="1"/>
        </dgm:presLayoutVars>
      </dgm:prSet>
      <dgm:spPr/>
    </dgm:pt>
  </dgm:ptLst>
  <dgm:cxnLst>
    <dgm:cxn modelId="{A3602610-A602-4399-BB41-5D09714F1F8E}" type="presOf" srcId="{218C8DF1-3E7C-4FCC-A0A7-3D53E3E3B8F8}" destId="{8D43F40A-090E-4FD6-98BB-92048D12B2C5}" srcOrd="0" destOrd="0" presId="urn:microsoft.com/office/officeart/2005/8/layout/list1"/>
    <dgm:cxn modelId="{9F5B9E19-6129-418B-AF05-94C88F572949}" type="presOf" srcId="{B2292581-41E8-4E0F-8B7C-54D71D18616A}" destId="{44DBD990-0F8D-469D-85B5-330474E0AA4E}" srcOrd="0" destOrd="0" presId="urn:microsoft.com/office/officeart/2005/8/layout/list1"/>
    <dgm:cxn modelId="{FC7A1A23-5E49-4B49-BED4-BA596B2B6AC7}" type="presOf" srcId="{AED36CED-EB23-49DF-876C-274495643DE6}" destId="{5B0C1201-8FA5-49E9-BE02-CB7A23DAB120}" srcOrd="1" destOrd="0" presId="urn:microsoft.com/office/officeart/2005/8/layout/list1"/>
    <dgm:cxn modelId="{24C0A627-6FC8-40F4-A35E-46778A30FDBB}" type="presOf" srcId="{218C8DF1-3E7C-4FCC-A0A7-3D53E3E3B8F8}" destId="{2DA96C3F-0698-410F-B85E-A9CEEFE3CD3F}" srcOrd="1" destOrd="0" presId="urn:microsoft.com/office/officeart/2005/8/layout/list1"/>
    <dgm:cxn modelId="{4528CA45-68D1-4F3A-94E2-5DD0CC4ABC0F}" srcId="{FA78B7B0-BDF5-4458-8315-E36B6425AEC6}" destId="{B2292581-41E8-4E0F-8B7C-54D71D18616A}" srcOrd="0" destOrd="0" parTransId="{4D2DE302-4291-4984-95D4-82041E323C7C}" sibTransId="{905C67D5-0259-4AF7-8D9C-90FED1D1FCE7}"/>
    <dgm:cxn modelId="{EBB8DC46-7537-44EA-BBE1-4A38061EC558}" srcId="{878B0220-21E0-4AA0-80AA-919E0DD5AB7C}" destId="{218C8DF1-3E7C-4FCC-A0A7-3D53E3E3B8F8}" srcOrd="2" destOrd="0" parTransId="{CF9EC5D1-30BF-4017-BA5D-3E4E0D16B592}" sibTransId="{3A2E5B42-01A3-4BA8-9977-FF5CB007711A}"/>
    <dgm:cxn modelId="{16E5116B-76E0-446B-8F3C-44CDC2761589}" type="presOf" srcId="{6F05827B-E0ED-42EB-9CC8-BF8595C0E57A}" destId="{EF08C543-07D1-4F8B-A54D-FFE3EAA81C0A}" srcOrd="0" destOrd="0" presId="urn:microsoft.com/office/officeart/2005/8/layout/list1"/>
    <dgm:cxn modelId="{2655B774-AD07-4CE9-AEAE-D5EA6893296E}" type="presOf" srcId="{FA78B7B0-BDF5-4458-8315-E36B6425AEC6}" destId="{596FA51D-350F-419E-92C9-BBF090D2D429}" srcOrd="1" destOrd="0" presId="urn:microsoft.com/office/officeart/2005/8/layout/list1"/>
    <dgm:cxn modelId="{BD743058-13EF-4CC1-9C08-B1804EB10A66}" type="presOf" srcId="{878B0220-21E0-4AA0-80AA-919E0DD5AB7C}" destId="{98EC5705-A2D7-47DA-8042-FF21BE73D673}" srcOrd="0" destOrd="0" presId="urn:microsoft.com/office/officeart/2005/8/layout/list1"/>
    <dgm:cxn modelId="{5DD6757E-EB79-4515-BA98-3B30705FC62D}" srcId="{878B0220-21E0-4AA0-80AA-919E0DD5AB7C}" destId="{FA78B7B0-BDF5-4458-8315-E36B6425AEC6}" srcOrd="1" destOrd="0" parTransId="{D0E5CDD8-627A-4FF3-9443-56BEA9B2C3C0}" sibTransId="{F0BB74F9-AA57-4730-8333-590BCA062C2F}"/>
    <dgm:cxn modelId="{22F86193-749B-40CD-A458-5467DF7BAE32}" type="presOf" srcId="{53308A14-FA80-415B-8A26-F5334B89ABDA}" destId="{C3EBD1E1-6422-420C-A50C-246B4D8EC93E}" srcOrd="0" destOrd="0" presId="urn:microsoft.com/office/officeart/2005/8/layout/list1"/>
    <dgm:cxn modelId="{8B271099-AFD7-4D5E-97CA-71358BA64BA9}" srcId="{878B0220-21E0-4AA0-80AA-919E0DD5AB7C}" destId="{AED36CED-EB23-49DF-876C-274495643DE6}" srcOrd="0" destOrd="0" parTransId="{51F39254-76EF-41F2-B72D-6A3F74722509}" sibTransId="{6B4CFE10-9E3E-47BB-87E0-0830720DD1B5}"/>
    <dgm:cxn modelId="{5BB56D9A-6757-4D54-98CD-4E9BDF06A56F}" type="presOf" srcId="{FA78B7B0-BDF5-4458-8315-E36B6425AEC6}" destId="{72AED574-743B-466A-A915-84AEAB42CE08}" srcOrd="0" destOrd="0" presId="urn:microsoft.com/office/officeart/2005/8/layout/list1"/>
    <dgm:cxn modelId="{763BC5A4-A409-49D3-8DFB-652E6A21AF79}" srcId="{218C8DF1-3E7C-4FCC-A0A7-3D53E3E3B8F8}" destId="{53308A14-FA80-415B-8A26-F5334B89ABDA}" srcOrd="0" destOrd="0" parTransId="{CAA87352-DBD1-42F1-93A1-289470517E72}" sibTransId="{E7EFF566-0EF3-493E-BE64-71057CB68428}"/>
    <dgm:cxn modelId="{981DECB7-A9E4-4646-AF14-B2FF49B76CFE}" type="presOf" srcId="{AED36CED-EB23-49DF-876C-274495643DE6}" destId="{7CE1D808-BA14-47D6-A4CD-013999C3E95E}" srcOrd="0" destOrd="0" presId="urn:microsoft.com/office/officeart/2005/8/layout/list1"/>
    <dgm:cxn modelId="{632BADF1-B9F3-4752-9379-A08BD6ED53E3}" srcId="{AED36CED-EB23-49DF-876C-274495643DE6}" destId="{6F05827B-E0ED-42EB-9CC8-BF8595C0E57A}" srcOrd="0" destOrd="0" parTransId="{6F3F4FF3-8D13-4CC4-A8E4-98EC6B37AB9E}" sibTransId="{ADD68287-53CF-4C6C-B117-F82BDB033E4E}"/>
    <dgm:cxn modelId="{A9CC8A30-EE17-4ABA-83FB-702C9C3A179C}" type="presParOf" srcId="{98EC5705-A2D7-47DA-8042-FF21BE73D673}" destId="{AE67FBB1-8396-4E4A-A47C-FA26C15D54CB}" srcOrd="0" destOrd="0" presId="urn:microsoft.com/office/officeart/2005/8/layout/list1"/>
    <dgm:cxn modelId="{4EAEBC18-DE3B-459E-921F-4348200203D8}" type="presParOf" srcId="{AE67FBB1-8396-4E4A-A47C-FA26C15D54CB}" destId="{7CE1D808-BA14-47D6-A4CD-013999C3E95E}" srcOrd="0" destOrd="0" presId="urn:microsoft.com/office/officeart/2005/8/layout/list1"/>
    <dgm:cxn modelId="{02CA789E-5603-4A0A-A7D7-113D292A0144}" type="presParOf" srcId="{AE67FBB1-8396-4E4A-A47C-FA26C15D54CB}" destId="{5B0C1201-8FA5-49E9-BE02-CB7A23DAB120}" srcOrd="1" destOrd="0" presId="urn:microsoft.com/office/officeart/2005/8/layout/list1"/>
    <dgm:cxn modelId="{1001D537-7158-4B3A-96A7-5F21F19D7097}" type="presParOf" srcId="{98EC5705-A2D7-47DA-8042-FF21BE73D673}" destId="{B2ABA62F-0AF9-45DA-A57A-F710F200966D}" srcOrd="1" destOrd="0" presId="urn:microsoft.com/office/officeart/2005/8/layout/list1"/>
    <dgm:cxn modelId="{8AAE63BF-71A2-4D85-B5B7-726A6CDC373D}" type="presParOf" srcId="{98EC5705-A2D7-47DA-8042-FF21BE73D673}" destId="{EF08C543-07D1-4F8B-A54D-FFE3EAA81C0A}" srcOrd="2" destOrd="0" presId="urn:microsoft.com/office/officeart/2005/8/layout/list1"/>
    <dgm:cxn modelId="{1DB78BE3-29CA-49E3-9F5D-6F5E61525DBD}" type="presParOf" srcId="{98EC5705-A2D7-47DA-8042-FF21BE73D673}" destId="{5EB6EF62-34B1-4CB7-80C7-4E5AC737771E}" srcOrd="3" destOrd="0" presId="urn:microsoft.com/office/officeart/2005/8/layout/list1"/>
    <dgm:cxn modelId="{0960E709-93F2-47B9-9150-5E6008A7C3F1}" type="presParOf" srcId="{98EC5705-A2D7-47DA-8042-FF21BE73D673}" destId="{39AA8CA5-38CE-4D95-A502-4A1C8CB4F7DD}" srcOrd="4" destOrd="0" presId="urn:microsoft.com/office/officeart/2005/8/layout/list1"/>
    <dgm:cxn modelId="{FAE209E6-0215-4FE8-A8AC-E332AA7FC10D}" type="presParOf" srcId="{39AA8CA5-38CE-4D95-A502-4A1C8CB4F7DD}" destId="{72AED574-743B-466A-A915-84AEAB42CE08}" srcOrd="0" destOrd="0" presId="urn:microsoft.com/office/officeart/2005/8/layout/list1"/>
    <dgm:cxn modelId="{D2138C66-5E7C-4B7A-BFB3-6298797BA1CA}" type="presParOf" srcId="{39AA8CA5-38CE-4D95-A502-4A1C8CB4F7DD}" destId="{596FA51D-350F-419E-92C9-BBF090D2D429}" srcOrd="1" destOrd="0" presId="urn:microsoft.com/office/officeart/2005/8/layout/list1"/>
    <dgm:cxn modelId="{8D87F0ED-3AA4-46CD-8195-E33C792EBF32}" type="presParOf" srcId="{98EC5705-A2D7-47DA-8042-FF21BE73D673}" destId="{EF7593E2-FAB7-435A-B851-ECC3253F3780}" srcOrd="5" destOrd="0" presId="urn:microsoft.com/office/officeart/2005/8/layout/list1"/>
    <dgm:cxn modelId="{3308D42A-EA32-4021-932E-4056EE735638}" type="presParOf" srcId="{98EC5705-A2D7-47DA-8042-FF21BE73D673}" destId="{44DBD990-0F8D-469D-85B5-330474E0AA4E}" srcOrd="6" destOrd="0" presId="urn:microsoft.com/office/officeart/2005/8/layout/list1"/>
    <dgm:cxn modelId="{52DCA1A4-EBEC-4438-B0DE-B00C15DD9CBA}" type="presParOf" srcId="{98EC5705-A2D7-47DA-8042-FF21BE73D673}" destId="{EA6CE50C-FB6D-46CB-B51F-B9421AA170A5}" srcOrd="7" destOrd="0" presId="urn:microsoft.com/office/officeart/2005/8/layout/list1"/>
    <dgm:cxn modelId="{9AC1EAD2-BCD9-4397-B8D5-C7AE74DDF21C}" type="presParOf" srcId="{98EC5705-A2D7-47DA-8042-FF21BE73D673}" destId="{D59CC732-E5D7-470A-BDCE-06B754E6B867}" srcOrd="8" destOrd="0" presId="urn:microsoft.com/office/officeart/2005/8/layout/list1"/>
    <dgm:cxn modelId="{D240B158-A5DD-47AE-84A5-A8EBF8F9CA20}" type="presParOf" srcId="{D59CC732-E5D7-470A-BDCE-06B754E6B867}" destId="{8D43F40A-090E-4FD6-98BB-92048D12B2C5}" srcOrd="0" destOrd="0" presId="urn:microsoft.com/office/officeart/2005/8/layout/list1"/>
    <dgm:cxn modelId="{87F6D737-78ED-453B-9A38-E49F69134A22}" type="presParOf" srcId="{D59CC732-E5D7-470A-BDCE-06B754E6B867}" destId="{2DA96C3F-0698-410F-B85E-A9CEEFE3CD3F}" srcOrd="1" destOrd="0" presId="urn:microsoft.com/office/officeart/2005/8/layout/list1"/>
    <dgm:cxn modelId="{255AE3AC-8043-498C-81A1-6218401134D4}" type="presParOf" srcId="{98EC5705-A2D7-47DA-8042-FF21BE73D673}" destId="{99FE57A7-582F-4EC7-B73D-D3E4C809BCE5}" srcOrd="9" destOrd="0" presId="urn:microsoft.com/office/officeart/2005/8/layout/list1"/>
    <dgm:cxn modelId="{8C83924C-72EF-41F8-95A1-DA8AECD50828}" type="presParOf" srcId="{98EC5705-A2D7-47DA-8042-FF21BE73D673}" destId="{C3EBD1E1-6422-420C-A50C-246B4D8EC93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8C543-07D1-4F8B-A54D-FFE3EAA81C0A}">
      <dsp:nvSpPr>
        <dsp:cNvPr id="0" name=""/>
        <dsp:cNvSpPr/>
      </dsp:nvSpPr>
      <dsp:spPr>
        <a:xfrm>
          <a:off x="0" y="357388"/>
          <a:ext cx="10972800" cy="1190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437388" rIns="85161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Clear zone, Drop-off, Escape path, Duration, Project characteristics, Time of day, Work zone characteristics, Worker exposure, and Others</a:t>
          </a:r>
        </a:p>
      </dsp:txBody>
      <dsp:txXfrm>
        <a:off x="0" y="357388"/>
        <a:ext cx="10972800" cy="1190700"/>
      </dsp:txXfrm>
    </dsp:sp>
    <dsp:sp modelId="{5B0C1201-8FA5-49E9-BE02-CB7A23DAB120}">
      <dsp:nvSpPr>
        <dsp:cNvPr id="0" name=""/>
        <dsp:cNvSpPr/>
      </dsp:nvSpPr>
      <dsp:spPr>
        <a:xfrm>
          <a:off x="548640" y="47428"/>
          <a:ext cx="7680960" cy="619920"/>
        </a:xfrm>
        <a:prstGeom prst="roundRect">
          <a:avLst/>
        </a:prstGeom>
        <a:solidFill>
          <a:srgbClr val="CFA9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933450">
            <a:lnSpc>
              <a:spcPct val="90000"/>
            </a:lnSpc>
            <a:spcBef>
              <a:spcPct val="0"/>
            </a:spcBef>
            <a:spcAft>
              <a:spcPct val="35000"/>
            </a:spcAft>
            <a:buFont typeface="Wingdings" panose="05000000000000000000" pitchFamily="2" charset="2"/>
            <a:buNone/>
          </a:pPr>
          <a:r>
            <a:rPr lang="en-US" sz="2100" kern="1200"/>
            <a:t>Work Zone Criteria</a:t>
          </a:r>
        </a:p>
      </dsp:txBody>
      <dsp:txXfrm>
        <a:off x="578902" y="77690"/>
        <a:ext cx="7620436" cy="559396"/>
      </dsp:txXfrm>
    </dsp:sp>
    <dsp:sp modelId="{44DBD990-0F8D-469D-85B5-330474E0AA4E}">
      <dsp:nvSpPr>
        <dsp:cNvPr id="0" name=""/>
        <dsp:cNvSpPr/>
      </dsp:nvSpPr>
      <dsp:spPr>
        <a:xfrm>
          <a:off x="0" y="1971449"/>
          <a:ext cx="10972800" cy="1190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437388" rIns="85161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Cross-section, Geometry, Intersection, Location, Roadway type, Visibility, and Others</a:t>
          </a:r>
        </a:p>
      </dsp:txBody>
      <dsp:txXfrm>
        <a:off x="0" y="1971449"/>
        <a:ext cx="10972800" cy="1190700"/>
      </dsp:txXfrm>
    </dsp:sp>
    <dsp:sp modelId="{596FA51D-350F-419E-92C9-BBF090D2D429}">
      <dsp:nvSpPr>
        <dsp:cNvPr id="0" name=""/>
        <dsp:cNvSpPr/>
      </dsp:nvSpPr>
      <dsp:spPr>
        <a:xfrm>
          <a:off x="548640" y="1661488"/>
          <a:ext cx="7680960" cy="619920"/>
        </a:xfrm>
        <a:prstGeom prst="roundRect">
          <a:avLst/>
        </a:prstGeom>
        <a:solidFill>
          <a:srgbClr val="4C8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933450">
            <a:lnSpc>
              <a:spcPct val="90000"/>
            </a:lnSpc>
            <a:spcBef>
              <a:spcPct val="0"/>
            </a:spcBef>
            <a:spcAft>
              <a:spcPct val="35000"/>
            </a:spcAft>
            <a:buFont typeface="Wingdings" panose="05000000000000000000" pitchFamily="2" charset="2"/>
            <a:buNone/>
          </a:pPr>
          <a:r>
            <a:rPr lang="en-US" sz="2100" kern="1200"/>
            <a:t>Roadway Characteristics</a:t>
          </a:r>
        </a:p>
      </dsp:txBody>
      <dsp:txXfrm>
        <a:off x="578902" y="1691750"/>
        <a:ext cx="7620436" cy="559396"/>
      </dsp:txXfrm>
    </dsp:sp>
    <dsp:sp modelId="{C3EBD1E1-6422-420C-A50C-246B4D8EC93E}">
      <dsp:nvSpPr>
        <dsp:cNvPr id="0" name=""/>
        <dsp:cNvSpPr/>
      </dsp:nvSpPr>
      <dsp:spPr>
        <a:xfrm>
          <a:off x="0" y="3585509"/>
          <a:ext cx="10972800" cy="8930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437388" rIns="85161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Crash, Speed, Vehicle mix, Volume, and Others</a:t>
          </a:r>
        </a:p>
      </dsp:txBody>
      <dsp:txXfrm>
        <a:off x="0" y="3585509"/>
        <a:ext cx="10972800" cy="893025"/>
      </dsp:txXfrm>
    </dsp:sp>
    <dsp:sp modelId="{2DA96C3F-0698-410F-B85E-A9CEEFE3CD3F}">
      <dsp:nvSpPr>
        <dsp:cNvPr id="0" name=""/>
        <dsp:cNvSpPr/>
      </dsp:nvSpPr>
      <dsp:spPr>
        <a:xfrm>
          <a:off x="548640" y="3275549"/>
          <a:ext cx="7680960" cy="619920"/>
        </a:xfrm>
        <a:prstGeom prst="roundRect">
          <a:avLst/>
        </a:prstGeom>
        <a:solidFill>
          <a:srgbClr val="590A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933450">
            <a:lnSpc>
              <a:spcPct val="90000"/>
            </a:lnSpc>
            <a:spcBef>
              <a:spcPct val="0"/>
            </a:spcBef>
            <a:spcAft>
              <a:spcPct val="35000"/>
            </a:spcAft>
            <a:buFont typeface="Wingdings" panose="05000000000000000000" pitchFamily="2" charset="2"/>
            <a:buNone/>
          </a:pPr>
          <a:r>
            <a:rPr lang="en-US" sz="2100" kern="1200"/>
            <a:t>Operational Characteristics</a:t>
          </a:r>
        </a:p>
      </dsp:txBody>
      <dsp:txXfrm>
        <a:off x="578902" y="3305811"/>
        <a:ext cx="762043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0.67803</cdr:x>
      <cdr:y>0.18106</cdr:y>
    </cdr:from>
    <cdr:to>
      <cdr:x>0.67803</cdr:x>
      <cdr:y>0.75494</cdr:y>
    </cdr:to>
    <cdr:cxnSp macro="">
      <cdr:nvCxnSpPr>
        <cdr:cNvPr id="3" name="Straight Connector 2">
          <a:extLst xmlns:a="http://schemas.openxmlformats.org/drawingml/2006/main">
            <a:ext uri="{FF2B5EF4-FFF2-40B4-BE49-F238E27FC236}">
              <a16:creationId xmlns:a16="http://schemas.microsoft.com/office/drawing/2014/main" id="{D5DFA74E-081A-42C6-8DEA-445DE35B955C}"/>
            </a:ext>
          </a:extLst>
        </cdr:cNvPr>
        <cdr:cNvCxnSpPr/>
      </cdr:nvCxnSpPr>
      <cdr:spPr>
        <a:xfrm xmlns:a="http://schemas.openxmlformats.org/drawingml/2006/main" flipV="1">
          <a:off x="4029915" y="530146"/>
          <a:ext cx="0" cy="1680316"/>
        </a:xfrm>
        <a:prstGeom xmlns:a="http://schemas.openxmlformats.org/drawingml/2006/main" prst="line">
          <a:avLst/>
        </a:prstGeom>
        <a:ln xmlns:a="http://schemas.openxmlformats.org/drawingml/2006/main" w="1905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0.60437</cdr:x>
      <cdr:y>0.13837</cdr:y>
    </cdr:from>
    <cdr:to>
      <cdr:x>0.609</cdr:x>
      <cdr:y>0.83678</cdr:y>
    </cdr:to>
    <cdr:cxnSp macro="">
      <cdr:nvCxnSpPr>
        <cdr:cNvPr id="3" name="Straight Connector 2">
          <a:extLst xmlns:a="http://schemas.openxmlformats.org/drawingml/2006/main">
            <a:ext uri="{FF2B5EF4-FFF2-40B4-BE49-F238E27FC236}">
              <a16:creationId xmlns:a16="http://schemas.microsoft.com/office/drawing/2014/main" id="{D5DFA74E-081A-42C6-8DEA-445DE35B955C}"/>
            </a:ext>
          </a:extLst>
        </cdr:cNvPr>
        <cdr:cNvCxnSpPr/>
      </cdr:nvCxnSpPr>
      <cdr:spPr>
        <a:xfrm xmlns:a="http://schemas.openxmlformats.org/drawingml/2006/main" flipV="1">
          <a:off x="4052654" y="602957"/>
          <a:ext cx="31047" cy="3043454"/>
        </a:xfrm>
        <a:prstGeom xmlns:a="http://schemas.openxmlformats.org/drawingml/2006/main" prst="line">
          <a:avLst/>
        </a:prstGeom>
        <a:ln xmlns:a="http://schemas.openxmlformats.org/drawingml/2006/main" w="1905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0.5678</cdr:x>
      <cdr:y>0.03803</cdr:y>
    </cdr:from>
    <cdr:to>
      <cdr:x>0.5678</cdr:x>
      <cdr:y>0.83241</cdr:y>
    </cdr:to>
    <cdr:cxnSp macro="">
      <cdr:nvCxnSpPr>
        <cdr:cNvPr id="4" name="Straight Connector 3">
          <a:extLst xmlns:a="http://schemas.openxmlformats.org/drawingml/2006/main">
            <a:ext uri="{FF2B5EF4-FFF2-40B4-BE49-F238E27FC236}">
              <a16:creationId xmlns:a16="http://schemas.microsoft.com/office/drawing/2014/main" id="{75230605-6243-4D39-8802-07F46052AF0C}"/>
            </a:ext>
          </a:extLst>
        </cdr:cNvPr>
        <cdr:cNvCxnSpPr/>
      </cdr:nvCxnSpPr>
      <cdr:spPr>
        <a:xfrm xmlns:a="http://schemas.openxmlformats.org/drawingml/2006/main" flipV="1">
          <a:off x="3466706" y="107950"/>
          <a:ext cx="0" cy="2254792"/>
        </a:xfrm>
        <a:prstGeom xmlns:a="http://schemas.openxmlformats.org/drawingml/2006/main" prst="line">
          <a:avLst/>
        </a:prstGeom>
        <a:ln xmlns:a="http://schemas.openxmlformats.org/drawingml/2006/main" w="1905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0.60272</cdr:x>
      <cdr:y>0.05801</cdr:y>
    </cdr:from>
    <cdr:to>
      <cdr:x>0.60272</cdr:x>
      <cdr:y>0.7894</cdr:y>
    </cdr:to>
    <cdr:cxnSp macro="">
      <cdr:nvCxnSpPr>
        <cdr:cNvPr id="2" name="Straight Connector 1">
          <a:extLst xmlns:a="http://schemas.openxmlformats.org/drawingml/2006/main">
            <a:ext uri="{FF2B5EF4-FFF2-40B4-BE49-F238E27FC236}">
              <a16:creationId xmlns:a16="http://schemas.microsoft.com/office/drawing/2014/main" id="{673310F4-47B5-4707-9378-80A81F7B0F10}"/>
            </a:ext>
          </a:extLst>
        </cdr:cNvPr>
        <cdr:cNvCxnSpPr/>
      </cdr:nvCxnSpPr>
      <cdr:spPr>
        <a:xfrm xmlns:a="http://schemas.openxmlformats.org/drawingml/2006/main" flipV="1">
          <a:off x="3204949" y="132067"/>
          <a:ext cx="0" cy="1664983"/>
        </a:xfrm>
        <a:prstGeom xmlns:a="http://schemas.openxmlformats.org/drawingml/2006/main" prst="line">
          <a:avLst/>
        </a:prstGeom>
        <a:ln xmlns:a="http://schemas.openxmlformats.org/drawingml/2006/main" w="1905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C3146-4C01-4EED-8670-442602206F20}"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B0005-42FA-421B-9394-C4BE4AF3AE9A}" type="slidenum">
              <a:rPr lang="en-US" smtClean="0"/>
              <a:t>‹#›</a:t>
            </a:fld>
            <a:endParaRPr lang="en-US"/>
          </a:p>
        </p:txBody>
      </p:sp>
    </p:spTree>
    <p:extLst>
      <p:ext uri="{BB962C8B-B14F-4D97-AF65-F5344CB8AC3E}">
        <p14:creationId xmlns:p14="http://schemas.microsoft.com/office/powerpoint/2010/main" val="414971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cs typeface="Calibri"/>
              </a:rPr>
              <a:t>[Greeting]</a:t>
            </a:r>
          </a:p>
          <a:p>
            <a:endParaRPr lang="en-US" dirty="0">
              <a:cs typeface="Calibri"/>
            </a:endParaRPr>
          </a:p>
          <a:p>
            <a:r>
              <a:rPr lang="en-US">
                <a:cs typeface="Calibri"/>
              </a:rPr>
              <a:t>- Welcome Everyone.</a:t>
            </a:r>
            <a:endParaRPr lang="en-US"/>
          </a:p>
          <a:p>
            <a:r>
              <a:rPr lang="en-US" dirty="0">
                <a:cs typeface="Calibri"/>
              </a:rPr>
              <a:t>- This is the NCHRP project 03-134 final presentation.</a:t>
            </a:r>
          </a:p>
          <a:p>
            <a:r>
              <a:rPr lang="en-US">
                <a:cs typeface="Calibri"/>
              </a:rPr>
              <a:t>- The project's title is 'Determination of Work Zone Encroachments'</a:t>
            </a:r>
          </a:p>
        </p:txBody>
      </p:sp>
      <p:sp>
        <p:nvSpPr>
          <p:cNvPr id="4" name="Slide Number Placeholder 3"/>
          <p:cNvSpPr>
            <a:spLocks noGrp="1"/>
          </p:cNvSpPr>
          <p:nvPr>
            <p:ph type="sldNum" sz="quarter" idx="10"/>
          </p:nvPr>
        </p:nvSpPr>
        <p:spPr/>
        <p:txBody>
          <a:bodyPr/>
          <a:lstStyle/>
          <a:p>
            <a:fld id="{3D81D614-7CD3-41B7-844C-80B5F1C38C87}" type="slidenum">
              <a:rPr lang="en-US" smtClean="0"/>
              <a:t>1</a:t>
            </a:fld>
            <a:endParaRPr lang="en-US"/>
          </a:p>
        </p:txBody>
      </p:sp>
    </p:spTree>
    <p:extLst>
      <p:ext uri="{BB962C8B-B14F-4D97-AF65-F5344CB8AC3E}">
        <p14:creationId xmlns:p14="http://schemas.microsoft.com/office/powerpoint/2010/main" val="60994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team used the state DOT publications and results of a survey to review the state of the practice in states.</a:t>
            </a:r>
          </a:p>
          <a:p>
            <a:r>
              <a:rPr lang="en-US" dirty="0"/>
              <a:t>Data elements used in work zone positive protection practices were identified. These data elements can be divided into three key data element groups: </a:t>
            </a:r>
          </a:p>
          <a:p>
            <a:r>
              <a:rPr lang="en-US" dirty="0"/>
              <a:t>• Work zone characteristics and positive protection. </a:t>
            </a:r>
          </a:p>
          <a:p>
            <a:r>
              <a:rPr lang="en-US" dirty="0"/>
              <a:t>• Roadway and roadside characteristics. </a:t>
            </a:r>
          </a:p>
          <a:p>
            <a:r>
              <a:rPr lang="en-US" dirty="0"/>
              <a:t>• Operational characteristics. </a:t>
            </a:r>
          </a:p>
          <a:p>
            <a:endParaRPr lang="en-US" dirty="0"/>
          </a:p>
          <a:p>
            <a:r>
              <a:rPr lang="en-US" dirty="0"/>
              <a:t>A list of criteria that states use to assess whether or not to use positive protection in work zones was summarized as a result of this investigation.</a:t>
            </a:r>
          </a:p>
          <a:p>
            <a:r>
              <a:rPr lang="en-US" dirty="0"/>
              <a:t>A number of states indicated they consider whether vehicles have escape paths within the work zone. Most of the guidance, noted states consider escape path when considering whether to use positive protection in work zones. However, no specific criteria were provided. </a:t>
            </a:r>
          </a:p>
          <a:p>
            <a:endParaRPr lang="en-US" dirty="0"/>
          </a:p>
          <a:p>
            <a:r>
              <a:rPr lang="en-US" dirty="0"/>
              <a:t>The majority of the states consider presence of drop-off, presence of escape paths, duration, proximity of workers to moving traffic lanes, and work zone characteristics. </a:t>
            </a:r>
          </a:p>
          <a:p>
            <a:endParaRPr lang="en-US" dirty="0"/>
          </a:p>
          <a:p>
            <a:r>
              <a:rPr lang="en-US" dirty="0"/>
              <a:t>The most common roadway characteristics noted were shoulder type/width, lane type/characteristics, roadway geometry (presence/type of horizontal or vertical curves), sight distance, and type and class of roadway. </a:t>
            </a:r>
          </a:p>
          <a:p>
            <a:endParaRPr lang="en-US" dirty="0"/>
          </a:p>
          <a:p>
            <a:r>
              <a:rPr lang="en-US" dirty="0"/>
              <a:t>The most common consideration among operational characteristics is speed which may include speed limit, operating speed, or design speed of the facility scheduled for construction. Volume and vehicle mix were also commonly listed as criteria for consideration.</a:t>
            </a:r>
          </a:p>
        </p:txBody>
      </p:sp>
      <p:sp>
        <p:nvSpPr>
          <p:cNvPr id="4" name="Slide Number Placeholder 3"/>
          <p:cNvSpPr>
            <a:spLocks noGrp="1"/>
          </p:cNvSpPr>
          <p:nvPr>
            <p:ph type="sldNum" sz="quarter" idx="5"/>
          </p:nvPr>
        </p:nvSpPr>
        <p:spPr/>
        <p:txBody>
          <a:bodyPr/>
          <a:lstStyle/>
          <a:p>
            <a:fld id="{3D81D614-7CD3-41B7-844C-80B5F1C38C87}" type="slidenum">
              <a:rPr lang="en-US" smtClean="0"/>
              <a:t>10</a:t>
            </a:fld>
            <a:endParaRPr lang="en-US"/>
          </a:p>
        </p:txBody>
      </p:sp>
    </p:spTree>
    <p:extLst>
      <p:ext uri="{BB962C8B-B14F-4D97-AF65-F5344CB8AC3E}">
        <p14:creationId xmlns:p14="http://schemas.microsoft.com/office/powerpoint/2010/main" val="311416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None/>
            </a:pPr>
            <a:r>
              <a:rPr lang="en-US" sz="1200" dirty="0"/>
              <a:t>State DOTs use the encroachment data indirectly through AASHTO guidelines such as the MUTCD, RDG, and MASH.  Any potential changes to the work zone encroachment data will affect these guidelines and thus the state  practices. </a:t>
            </a:r>
          </a:p>
          <a:p>
            <a:pPr marL="0" indent="0">
              <a:spcBef>
                <a:spcPts val="1200"/>
              </a:spcBef>
              <a:buNone/>
            </a:pPr>
            <a:endParaRPr lang="en-US" sz="1200" dirty="0"/>
          </a:p>
          <a:p>
            <a:pPr marL="0" indent="0">
              <a:spcBef>
                <a:spcPts val="1200"/>
              </a:spcBef>
              <a:buNone/>
            </a:pPr>
            <a:r>
              <a:rPr lang="en-US" sz="1200" dirty="0"/>
              <a:t>A plan was conducted to:</a:t>
            </a:r>
          </a:p>
          <a:p>
            <a:pPr marL="171450" indent="-171450">
              <a:spcBef>
                <a:spcPts val="1200"/>
              </a:spcBef>
              <a:buFont typeface="Wingdings" panose="05000000000000000000" pitchFamily="2" charset="2"/>
              <a:buChar char="q"/>
            </a:pPr>
            <a:r>
              <a:rPr lang="en-US" sz="1200" dirty="0"/>
              <a:t>Identify Data Needs -- Current practices used in AASHTO guidelines and related relevant information was used to develop a comprehensive data catalog (for data collection)  </a:t>
            </a:r>
          </a:p>
          <a:p>
            <a:pPr>
              <a:spcBef>
                <a:spcPts val="1200"/>
              </a:spcBef>
            </a:pPr>
            <a:endParaRPr lang="en-US" sz="1200" dirty="0"/>
          </a:p>
          <a:p>
            <a:pPr marL="171450" indent="-171450">
              <a:spcBef>
                <a:spcPts val="1200"/>
              </a:spcBef>
              <a:buFont typeface="Wingdings" panose="05000000000000000000" pitchFamily="2" charset="2"/>
              <a:buChar char="q"/>
            </a:pPr>
            <a:r>
              <a:rPr lang="en-US" sz="1200" dirty="0"/>
              <a:t>Identify Potential Data Sources -- data source studies /databases were initially identified as potentially applicable to the scope of this data collection and investigation study</a:t>
            </a:r>
          </a:p>
          <a:p>
            <a:pPr>
              <a:spcBef>
                <a:spcPts val="1200"/>
              </a:spcBef>
            </a:pPr>
            <a:endParaRPr lang="en-US" sz="1200" dirty="0"/>
          </a:p>
          <a:p>
            <a:pPr marL="171450" indent="-171450">
              <a:spcBef>
                <a:spcPts val="1200"/>
              </a:spcBef>
              <a:buFont typeface="Wingdings" panose="05000000000000000000" pitchFamily="2" charset="2"/>
              <a:buChar char="q"/>
            </a:pPr>
            <a:r>
              <a:rPr lang="en-US" sz="1200" dirty="0"/>
              <a:t>Develop Data Analysis Plan -- Based on the list of data needs and relevant data sources, the research team developed a comprehensive data catalog</a:t>
            </a:r>
          </a:p>
        </p:txBody>
      </p:sp>
      <p:sp>
        <p:nvSpPr>
          <p:cNvPr id="4" name="Slide Number Placeholder 3"/>
          <p:cNvSpPr>
            <a:spLocks noGrp="1"/>
          </p:cNvSpPr>
          <p:nvPr>
            <p:ph type="sldNum" sz="quarter" idx="10"/>
          </p:nvPr>
        </p:nvSpPr>
        <p:spPr/>
        <p:txBody>
          <a:bodyPr/>
          <a:lstStyle/>
          <a:p>
            <a:fld id="{3D81D614-7CD3-41B7-844C-80B5F1C38C87}" type="slidenum">
              <a:rPr lang="en-US" smtClean="0"/>
              <a:t>11</a:t>
            </a:fld>
            <a:endParaRPr lang="en-US"/>
          </a:p>
        </p:txBody>
      </p:sp>
    </p:spTree>
    <p:extLst>
      <p:ext uri="{BB962C8B-B14F-4D97-AF65-F5344CB8AC3E}">
        <p14:creationId xmlns:p14="http://schemas.microsoft.com/office/powerpoint/2010/main" val="316214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None/>
            </a:pPr>
            <a:r>
              <a:rPr lang="en-US" sz="1200" dirty="0"/>
              <a:t>As mentioned earlier, State DOTs use the encroachment data indirectly through AASHTO guidelines such as the MUTCD, RDG, and MASH.  Any potential changes to the work zone encroachment data will affect these guidelines and thus the state  practices. Therefore, current practices used in AASHTO documents were reviewed, as well as exiting encroachment databases and the results of the state survey.  </a:t>
            </a:r>
          </a:p>
          <a:p>
            <a:pPr marL="0" indent="0">
              <a:spcBef>
                <a:spcPts val="1200"/>
              </a:spcBef>
              <a:buNone/>
            </a:pPr>
            <a:r>
              <a:rPr lang="en-US" sz="1200" dirty="0"/>
              <a:t>Al  this information was reviewed and utilized to develop a comprehensive data catalog (for data collection) </a:t>
            </a:r>
          </a:p>
        </p:txBody>
      </p:sp>
      <p:sp>
        <p:nvSpPr>
          <p:cNvPr id="4" name="Slide Number Placeholder 3"/>
          <p:cNvSpPr>
            <a:spLocks noGrp="1"/>
          </p:cNvSpPr>
          <p:nvPr>
            <p:ph type="sldNum" sz="quarter" idx="10"/>
          </p:nvPr>
        </p:nvSpPr>
        <p:spPr/>
        <p:txBody>
          <a:bodyPr/>
          <a:lstStyle/>
          <a:p>
            <a:fld id="{3D81D614-7CD3-41B7-844C-80B5F1C38C87}" type="slidenum">
              <a:rPr lang="en-US" smtClean="0"/>
              <a:t>12</a:t>
            </a:fld>
            <a:endParaRPr lang="en-US"/>
          </a:p>
        </p:txBody>
      </p:sp>
    </p:spTree>
    <p:extLst>
      <p:ext uri="{BB962C8B-B14F-4D97-AF65-F5344CB8AC3E}">
        <p14:creationId xmlns:p14="http://schemas.microsoft.com/office/powerpoint/2010/main" val="319514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list of the identified Data Needs: 1) Case Information, 2) Event Description, 3) Encroachment Description, 4) Roadway Description, 5) Roadside Description, 6) WZ Description, 7) Access Management, and 8) Driver Characteristics and Behavior</a:t>
            </a:r>
          </a:p>
        </p:txBody>
      </p:sp>
      <p:sp>
        <p:nvSpPr>
          <p:cNvPr id="4" name="Slide Number Placeholder 3"/>
          <p:cNvSpPr>
            <a:spLocks noGrp="1"/>
          </p:cNvSpPr>
          <p:nvPr>
            <p:ph type="sldNum" sz="quarter" idx="5"/>
          </p:nvPr>
        </p:nvSpPr>
        <p:spPr/>
        <p:txBody>
          <a:bodyPr/>
          <a:lstStyle/>
          <a:p>
            <a:fld id="{3D81D614-7CD3-41B7-844C-80B5F1C38C87}" type="slidenum">
              <a:rPr lang="en-US" smtClean="0"/>
              <a:t>13</a:t>
            </a:fld>
            <a:endParaRPr lang="en-US"/>
          </a:p>
        </p:txBody>
      </p:sp>
    </p:spTree>
    <p:extLst>
      <p:ext uri="{BB962C8B-B14F-4D97-AF65-F5344CB8AC3E}">
        <p14:creationId xmlns:p14="http://schemas.microsoft.com/office/powerpoint/2010/main" val="4087531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step was for the researchers to identify potential data sources to consider for the data collection and investigation.  The following are identified potential sources:</a:t>
            </a:r>
          </a:p>
          <a:p>
            <a:pPr>
              <a:spcBef>
                <a:spcPts val="600"/>
              </a:spcBef>
              <a:buFont typeface="Wingdings" panose="05000000000000000000" pitchFamily="2" charset="2"/>
              <a:buChar char="§"/>
            </a:pPr>
            <a:r>
              <a:rPr lang="en-US" sz="2300" dirty="0">
                <a:effectLst/>
                <a:latin typeface="+mj-lt"/>
                <a:ea typeface="Calibri" panose="020F0502020204030204" pitchFamily="34" charset="0"/>
                <a:cs typeface="Times New Roman" panose="02020603050405020304" pitchFamily="18" charset="0"/>
              </a:rPr>
              <a:t>Naturalistic Driving Studies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The Second Strategic Highway Research Program (SHRP 2)</a:t>
            </a:r>
          </a:p>
          <a:p>
            <a:pPr>
              <a:spcBef>
                <a:spcPts val="600"/>
              </a:spcBef>
              <a:buFont typeface="Wingdings" panose="05000000000000000000" pitchFamily="2" charset="2"/>
              <a:buChar char="§"/>
            </a:pPr>
            <a:r>
              <a:rPr lang="en-US" sz="2300" dirty="0">
                <a:latin typeface="+mj-lt"/>
                <a:ea typeface="Calibri" panose="020F0502020204030204" pitchFamily="34" charset="0"/>
                <a:cs typeface="Times New Roman" panose="02020603050405020304" pitchFamily="18" charset="0"/>
              </a:rPr>
              <a:t>Encroachment Databases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NCHRP 17-43</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NCHRP 17-88</a:t>
            </a:r>
          </a:p>
          <a:p>
            <a:pPr>
              <a:spcBef>
                <a:spcPts val="600"/>
              </a:spcBef>
              <a:buFont typeface="Wingdings" panose="05000000000000000000" pitchFamily="2" charset="2"/>
              <a:buChar char="§"/>
            </a:pPr>
            <a:r>
              <a:rPr lang="en-US" sz="2300" dirty="0">
                <a:effectLst/>
                <a:latin typeface="+mj-lt"/>
                <a:ea typeface="Calibri" panose="020F0502020204030204" pitchFamily="34" charset="0"/>
                <a:cs typeface="Times New Roman" panose="02020603050405020304" pitchFamily="18" charset="0"/>
              </a:rPr>
              <a:t>Crash and Crash Reconstruction Databases</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FARS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State Crash databases</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NASS Database</a:t>
            </a:r>
            <a:endParaRPr lang="en-US" sz="2000" dirty="0">
              <a:effectLst/>
              <a:latin typeface="+mj-lt"/>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10"/>
          </p:nvPr>
        </p:nvSpPr>
        <p:spPr/>
        <p:txBody>
          <a:bodyPr/>
          <a:lstStyle/>
          <a:p>
            <a:fld id="{3D81D614-7CD3-41B7-844C-80B5F1C38C87}" type="slidenum">
              <a:rPr lang="en-US" smtClean="0"/>
              <a:t>14</a:t>
            </a:fld>
            <a:endParaRPr lang="en-US"/>
          </a:p>
        </p:txBody>
      </p:sp>
    </p:spTree>
    <p:extLst>
      <p:ext uri="{BB962C8B-B14F-4D97-AF65-F5344CB8AC3E}">
        <p14:creationId xmlns:p14="http://schemas.microsoft.com/office/powerpoint/2010/main" val="274131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the SHRP2-NDS data source, 5 available data needs were able to be extracted: 1) Case information, 2) Encroachment description, 3) Roadway description, 4) Roadside description, and 5) Access management</a:t>
            </a:r>
          </a:p>
        </p:txBody>
      </p:sp>
      <p:sp>
        <p:nvSpPr>
          <p:cNvPr id="4" name="Slide Number Placeholder 3"/>
          <p:cNvSpPr>
            <a:spLocks noGrp="1"/>
          </p:cNvSpPr>
          <p:nvPr>
            <p:ph type="sldNum" sz="quarter" idx="5"/>
          </p:nvPr>
        </p:nvSpPr>
        <p:spPr/>
        <p:txBody>
          <a:bodyPr/>
          <a:lstStyle/>
          <a:p>
            <a:fld id="{3D81D614-7CD3-41B7-844C-80B5F1C38C87}" type="slidenum">
              <a:rPr lang="en-US" smtClean="0"/>
              <a:t>15</a:t>
            </a:fld>
            <a:endParaRPr lang="en-US"/>
          </a:p>
        </p:txBody>
      </p:sp>
    </p:spTree>
    <p:extLst>
      <p:ext uri="{BB962C8B-B14F-4D97-AF65-F5344CB8AC3E}">
        <p14:creationId xmlns:p14="http://schemas.microsoft.com/office/powerpoint/2010/main" val="2812260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the purposes of this project, the research team identified and collected work zone encroachment data from 10 NDS studies.</a:t>
            </a:r>
            <a:endParaRPr lang="en-US" dirty="0">
              <a:cs typeface="Calibri"/>
            </a:endParaRPr>
          </a:p>
          <a:p>
            <a:r>
              <a:rPr lang="en-US" dirty="0"/>
              <a:t>- Table summarizes the selected studies and the number of potential events that were evaluated in the NCHRP 03-134.</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16</a:t>
            </a:fld>
            <a:endParaRPr lang="en-US"/>
          </a:p>
        </p:txBody>
      </p:sp>
    </p:spTree>
    <p:extLst>
      <p:ext uri="{BB962C8B-B14F-4D97-AF65-F5344CB8AC3E}">
        <p14:creationId xmlns:p14="http://schemas.microsoft.com/office/powerpoint/2010/main" val="3538299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Table shows the number of crash and near-crash events extracted from the NDS studies.</a:t>
            </a:r>
          </a:p>
          <a:p>
            <a:r>
              <a:rPr lang="en-US" dirty="0"/>
              <a:t>- A total number of 1,987 of events were investigated.</a:t>
            </a:r>
          </a:p>
          <a:p>
            <a:r>
              <a:rPr lang="en-US" dirty="0"/>
              <a:t>- Encroachment in work zones was identified in 183 of the events, and road departure in non-work zone locations were found in 1,450 of the events.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17</a:t>
            </a:fld>
            <a:endParaRPr lang="en-US"/>
          </a:p>
        </p:txBody>
      </p:sp>
    </p:spTree>
    <p:extLst>
      <p:ext uri="{BB962C8B-B14F-4D97-AF65-F5344CB8AC3E}">
        <p14:creationId xmlns:p14="http://schemas.microsoft.com/office/powerpoint/2010/main" val="630513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A total number of 27 state DOTs who previously agreed to share their work zone crash data were contacted.</a:t>
            </a:r>
            <a:endParaRPr lang="en-US" dirty="0">
              <a:cs typeface="Calibri"/>
            </a:endParaRPr>
          </a:p>
          <a:p>
            <a:r>
              <a:rPr lang="en-US" dirty="0">
                <a:cs typeface="Calibri"/>
              </a:rPr>
              <a:t>- This is a general guideline for </a:t>
            </a:r>
            <a:r>
              <a:rPr lang="en-US" dirty="0"/>
              <a:t>filtering and identifying the WZ-related encroachment events from the collected state crash database.</a:t>
            </a:r>
          </a:p>
          <a:p>
            <a:r>
              <a:rPr lang="en-US" dirty="0">
                <a:cs typeface="Calibri"/>
              </a:rPr>
              <a:t>- </a:t>
            </a:r>
            <a:r>
              <a:rPr lang="en-US" dirty="0"/>
              <a:t>The crash, vehicle, and driver information were merged through a unique crash identification number to create one single file.</a:t>
            </a:r>
            <a:endParaRPr lang="en-US" dirty="0">
              <a:cs typeface="Calibri"/>
            </a:endParaRPr>
          </a:p>
          <a:p>
            <a:r>
              <a:rPr lang="en-US" dirty="0">
                <a:cs typeface="Calibri"/>
              </a:rPr>
              <a:t>- </a:t>
            </a:r>
            <a:r>
              <a:rPr lang="en-US" dirty="0"/>
              <a:t>Work zone and work zone-related crashes were selected from the dataset.</a:t>
            </a:r>
            <a:endParaRPr lang="en-US" dirty="0">
              <a:cs typeface="Calibri"/>
            </a:endParaRPr>
          </a:p>
          <a:p>
            <a:r>
              <a:rPr lang="en-US" dirty="0">
                <a:cs typeface="Calibri"/>
              </a:rPr>
              <a:t>- </a:t>
            </a:r>
            <a:r>
              <a:rPr lang="en-US" dirty="0"/>
              <a:t>Due to the complexity and extension of the contributing factors to intersection and junction-related crashes, these types of crashes were removed from the dataset.</a:t>
            </a:r>
          </a:p>
          <a:p>
            <a:r>
              <a:rPr lang="en-US" dirty="0">
                <a:cs typeface="Calibri"/>
              </a:rPr>
              <a:t>- </a:t>
            </a:r>
            <a:r>
              <a:rPr lang="en-US" dirty="0"/>
              <a:t>Encroachment is mainly considered as one of the significant crash types in Single-Vehicle Crashes (SVC).</a:t>
            </a:r>
          </a:p>
          <a:p>
            <a:r>
              <a:rPr lang="en-US" dirty="0">
                <a:cs typeface="Calibri"/>
              </a:rPr>
              <a:t>- </a:t>
            </a:r>
            <a:r>
              <a:rPr lang="en-US" dirty="0"/>
              <a:t>From multiple vehicle crashes, head-on, opposite sideswipe, and overturn result from or will result in a vehicle encroachment.</a:t>
            </a:r>
          </a:p>
          <a:p>
            <a:r>
              <a:rPr lang="en-US" dirty="0">
                <a:cs typeface="Calibri"/>
              </a:rPr>
              <a:t>- </a:t>
            </a:r>
            <a:r>
              <a:rPr lang="en-US" dirty="0"/>
              <a:t>The left-side or right-side encroachment is a vital feature in the encroachment analysis.</a:t>
            </a:r>
            <a:endParaRPr lang="en-US" dirty="0">
              <a:cs typeface="Calibri"/>
            </a:endParaRPr>
          </a:p>
          <a:p>
            <a:r>
              <a:rPr lang="en-US" dirty="0">
                <a:cs typeface="Calibri"/>
              </a:rPr>
              <a:t>- </a:t>
            </a:r>
            <a:r>
              <a:rPr lang="en-US" dirty="0"/>
              <a:t>After determining encroachment crashes in the dataset, each variable was investigated, and events with outlier values were removed</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18</a:t>
            </a:fld>
            <a:endParaRPr lang="en-US"/>
          </a:p>
        </p:txBody>
      </p:sp>
    </p:spTree>
    <p:extLst>
      <p:ext uri="{BB962C8B-B14F-4D97-AF65-F5344CB8AC3E}">
        <p14:creationId xmlns:p14="http://schemas.microsoft.com/office/powerpoint/2010/main" val="1655125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Table presents the DOTs which responded to the data request and shared their crash data.</a:t>
            </a:r>
            <a:endParaRPr lang="en-US" dirty="0">
              <a:cs typeface="Calibri"/>
            </a:endParaRPr>
          </a:p>
          <a:p>
            <a:r>
              <a:rPr lang="en-US" dirty="0"/>
              <a:t>- Each state has a specific data structure and dictionary for crash data collection.</a:t>
            </a:r>
            <a:endParaRPr lang="en-US" dirty="0">
              <a:cs typeface="Calibri"/>
            </a:endParaRPr>
          </a:p>
          <a:p>
            <a:r>
              <a:rPr lang="en-US" dirty="0"/>
              <a:t>- Thus, the collected data were investigated, and the availability of the required information in each dataset was determined. </a:t>
            </a:r>
          </a:p>
        </p:txBody>
      </p:sp>
      <p:sp>
        <p:nvSpPr>
          <p:cNvPr id="4" name="Slide Number Placeholder 3"/>
          <p:cNvSpPr>
            <a:spLocks noGrp="1"/>
          </p:cNvSpPr>
          <p:nvPr>
            <p:ph type="sldNum" sz="quarter" idx="5"/>
          </p:nvPr>
        </p:nvSpPr>
        <p:spPr/>
        <p:txBody>
          <a:bodyPr/>
          <a:lstStyle/>
          <a:p>
            <a:fld id="{3D81D614-7CD3-41B7-844C-80B5F1C38C87}" type="slidenum">
              <a:rPr lang="en-US" smtClean="0"/>
              <a:t>19</a:t>
            </a:fld>
            <a:endParaRPr lang="en-US"/>
          </a:p>
        </p:txBody>
      </p:sp>
    </p:spTree>
    <p:extLst>
      <p:ext uri="{BB962C8B-B14F-4D97-AF65-F5344CB8AC3E}">
        <p14:creationId xmlns:p14="http://schemas.microsoft.com/office/powerpoint/2010/main" val="213606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[Synopsis]</a:t>
            </a:r>
          </a:p>
          <a:p>
            <a:endParaRPr lang="en-US">
              <a:cs typeface="Calibri"/>
            </a:endParaRPr>
          </a:p>
          <a:p>
            <a:r>
              <a:rPr lang="en-US" dirty="0">
                <a:cs typeface="Calibri"/>
              </a:rPr>
              <a:t>- WZ fatalities in the US increased by 7% from 2015 to 2016.</a:t>
            </a:r>
          </a:p>
          <a:p>
            <a:r>
              <a:rPr lang="en-US" dirty="0">
                <a:cs typeface="Calibri"/>
              </a:rPr>
              <a:t>- WZ equipment, traffic control devices, and workers are located quite close to the travel lanes.</a:t>
            </a:r>
          </a:p>
          <a:p>
            <a:r>
              <a:rPr lang="en-US" dirty="0">
                <a:cs typeface="Calibri"/>
              </a:rPr>
              <a:t>- WZ is necessary for drivers to have enough space for changing their travel paths and lanes from distraction temporarily</a:t>
            </a:r>
          </a:p>
          <a:p>
            <a:r>
              <a:rPr lang="en-US" dirty="0">
                <a:cs typeface="Calibri"/>
              </a:rPr>
              <a:t>- Likelihood of driver being injured is 10% higher when he/she has an intentional improper action like speeding or tailgating</a:t>
            </a:r>
          </a:p>
          <a:p>
            <a:r>
              <a:rPr lang="en-US" dirty="0">
                <a:cs typeface="Calibri"/>
              </a:rPr>
              <a:t>- According to 2014 FARS, 71.4% of fatal WZ crashes are related to speeding</a:t>
            </a:r>
          </a:p>
        </p:txBody>
      </p:sp>
      <p:sp>
        <p:nvSpPr>
          <p:cNvPr id="4" name="Slide Number Placeholder 3"/>
          <p:cNvSpPr>
            <a:spLocks noGrp="1"/>
          </p:cNvSpPr>
          <p:nvPr>
            <p:ph type="sldNum" sz="quarter" idx="5"/>
          </p:nvPr>
        </p:nvSpPr>
        <p:spPr/>
        <p:txBody>
          <a:bodyPr/>
          <a:lstStyle/>
          <a:p>
            <a:fld id="{3D81D614-7CD3-41B7-844C-80B5F1C38C87}" type="slidenum">
              <a:rPr lang="en-US" smtClean="0"/>
              <a:t>2</a:t>
            </a:fld>
            <a:endParaRPr lang="en-US"/>
          </a:p>
        </p:txBody>
      </p:sp>
    </p:spTree>
    <p:extLst>
      <p:ext uri="{BB962C8B-B14F-4D97-AF65-F5344CB8AC3E}">
        <p14:creationId xmlns:p14="http://schemas.microsoft.com/office/powerpoint/2010/main" val="961501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NCHRP 17-43</a:t>
            </a:r>
          </a:p>
          <a:p>
            <a:r>
              <a:rPr lang="en-US" dirty="0">
                <a:cs typeface="Calibri"/>
              </a:rPr>
              <a:t>- </a:t>
            </a:r>
            <a:r>
              <a:rPr lang="en-US" dirty="0"/>
              <a:t>The NCHRP 17-43 database is a collection of 1,581 road departure crashes extracted from the National Automotive Sampling System Crashworthiness Sampling System (NASS/CDS).</a:t>
            </a:r>
          </a:p>
          <a:p>
            <a:r>
              <a:rPr lang="en-US" dirty="0"/>
              <a:t>- The database includes the encroachment trajectory of the vehicle as well as detailed information about the roadside environment such as the clear zone width, object performance, and the presence of a work zone.</a:t>
            </a:r>
            <a:endParaRPr lang="en-US" dirty="0">
              <a:cs typeface="Calibri"/>
            </a:endParaRPr>
          </a:p>
          <a:p>
            <a:r>
              <a:rPr lang="en-US" dirty="0">
                <a:cs typeface="Calibri"/>
              </a:rPr>
              <a:t>- </a:t>
            </a:r>
            <a:r>
              <a:rPr lang="en-US" dirty="0"/>
              <a:t>Of the 1,581 crashes in the NCHRP 17-43 dataset, 8 were related to a work zone based on the NASS/CDS scene photographs.</a:t>
            </a:r>
            <a:endParaRPr lang="en-US" dirty="0">
              <a:cs typeface="Calibri"/>
            </a:endParaRPr>
          </a:p>
          <a:p>
            <a:endParaRPr lang="en-US" dirty="0">
              <a:cs typeface="Calibri"/>
            </a:endParaRPr>
          </a:p>
          <a:p>
            <a:r>
              <a:rPr lang="en-US" dirty="0">
                <a:cs typeface="Calibri"/>
              </a:rPr>
              <a:t>2) NMVCC</a:t>
            </a:r>
          </a:p>
          <a:p>
            <a:r>
              <a:rPr lang="en-US" dirty="0">
                <a:cs typeface="Calibri"/>
              </a:rPr>
              <a:t>- </a:t>
            </a:r>
            <a:r>
              <a:rPr lang="en-US" dirty="0"/>
              <a:t>One of the goals of the project is characterize the nature of work zone encroachments by examining national databases of in-depth crash investigations in work zones.</a:t>
            </a:r>
          </a:p>
          <a:p>
            <a:r>
              <a:rPr lang="en-US" dirty="0"/>
              <a:t>- One promising source for these in-depth crash investigations is the National Motor Vehicle Crash Causation Study (NMCCS).</a:t>
            </a:r>
          </a:p>
          <a:p>
            <a:r>
              <a:rPr lang="en-US" dirty="0"/>
              <a:t>- NMVCCS is a NHTSA sponsored nationwide survey of crashes involving light passenger vehicles, with a focus on the factors related to pre-crash events.</a:t>
            </a:r>
            <a:endParaRPr lang="en-US" dirty="0">
              <a:cs typeface="Calibri"/>
            </a:endParaRPr>
          </a:p>
          <a:p>
            <a:r>
              <a:rPr lang="en-US" dirty="0">
                <a:cs typeface="Calibri"/>
              </a:rPr>
              <a:t>- </a:t>
            </a:r>
            <a:r>
              <a:rPr lang="en-US" dirty="0"/>
              <a:t>A total of 6,949 crashes were investigated between January 1, 2005, and December 31, 2007</a:t>
            </a:r>
            <a:endParaRPr lang="en-US" dirty="0">
              <a:cs typeface="Calibri"/>
            </a:endParaRPr>
          </a:p>
          <a:p>
            <a:r>
              <a:rPr lang="en-US" dirty="0">
                <a:cs typeface="Calibri"/>
              </a:rPr>
              <a:t>- </a:t>
            </a:r>
            <a:r>
              <a:rPr lang="en-US" dirty="0"/>
              <a:t>The resulting dataset after applying these inclusion criteria was a dataset of 31 crashes.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20</a:t>
            </a:fld>
            <a:endParaRPr lang="en-US"/>
          </a:p>
        </p:txBody>
      </p:sp>
    </p:spTree>
    <p:extLst>
      <p:ext uri="{BB962C8B-B14F-4D97-AF65-F5344CB8AC3E}">
        <p14:creationId xmlns:p14="http://schemas.microsoft.com/office/powerpoint/2010/main" val="552911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Figure shows the number of NDS events per relevance to WZ and encroachment direction.</a:t>
            </a:r>
            <a:endParaRPr lang="en-US" dirty="0">
              <a:cs typeface="Calibri"/>
            </a:endParaRPr>
          </a:p>
          <a:p>
            <a:r>
              <a:rPr lang="en-US" dirty="0"/>
              <a:t>- In non-work zone locations, there were 220 right-side and 179 left-side encroachments. Normally, the right side of the road has various fixed objects such as guardrails, trees, etc., while the left side of the road will have median barriers.</a:t>
            </a:r>
            <a:endParaRPr lang="en-US" dirty="0">
              <a:cs typeface="Calibri"/>
            </a:endParaRPr>
          </a:p>
          <a:p>
            <a:r>
              <a:rPr lang="en-US" dirty="0"/>
              <a:t>- For the work zone crashes on the other hand the number of left and right-side encroachments are almost the same, indicating that the type of the roadside barrier may not play a significant role in work zone encroachments.</a:t>
            </a:r>
          </a:p>
        </p:txBody>
      </p:sp>
      <p:sp>
        <p:nvSpPr>
          <p:cNvPr id="4" name="Slide Number Placeholder 3"/>
          <p:cNvSpPr>
            <a:spLocks noGrp="1"/>
          </p:cNvSpPr>
          <p:nvPr>
            <p:ph type="sldNum" sz="quarter" idx="5"/>
          </p:nvPr>
        </p:nvSpPr>
        <p:spPr/>
        <p:txBody>
          <a:bodyPr/>
          <a:lstStyle/>
          <a:p>
            <a:fld id="{3D81D614-7CD3-41B7-844C-80B5F1C38C87}" type="slidenum">
              <a:rPr lang="en-US" smtClean="0"/>
              <a:t>21</a:t>
            </a:fld>
            <a:endParaRPr lang="en-US"/>
          </a:p>
        </p:txBody>
      </p:sp>
    </p:spTree>
    <p:extLst>
      <p:ext uri="{BB962C8B-B14F-4D97-AF65-F5344CB8AC3E}">
        <p14:creationId xmlns:p14="http://schemas.microsoft.com/office/powerpoint/2010/main" val="97633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Table </a:t>
            </a:r>
            <a:r>
              <a:rPr lang="en-US" dirty="0"/>
              <a:t>depicts the descriptive statistics of encroachment angles and speeds per 1) relation to the WZ, and 2) per direction of encroachment.</a:t>
            </a:r>
            <a:endParaRPr lang="en-US" dirty="0">
              <a:cs typeface="Calibri"/>
            </a:endParaRPr>
          </a:p>
          <a:p>
            <a:r>
              <a:rPr lang="en-US" dirty="0"/>
              <a:t>- The encroachment speed extracted from the NDS data indicates the speed at the time of encroachment or near-miss. Also, note that the posted speed limit value for the roadways of the investigated crashes was not available.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22</a:t>
            </a:fld>
            <a:endParaRPr lang="en-US"/>
          </a:p>
        </p:txBody>
      </p:sp>
    </p:spTree>
    <p:extLst>
      <p:ext uri="{BB962C8B-B14F-4D97-AF65-F5344CB8AC3E}">
        <p14:creationId xmlns:p14="http://schemas.microsoft.com/office/powerpoint/2010/main" val="95730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These figures </a:t>
            </a:r>
            <a:r>
              <a:rPr lang="en-US" dirty="0"/>
              <a:t>depict the distribution of encroachment (departure) speeds and angles observed in encroachment events (WZ and non-WZ). </a:t>
            </a:r>
          </a:p>
          <a:p>
            <a:endParaRPr lang="en-US" dirty="0">
              <a:cs typeface="Calibri"/>
            </a:endParaRPr>
          </a:p>
          <a:p>
            <a:r>
              <a:rPr lang="en-US" dirty="0">
                <a:cs typeface="Calibri"/>
              </a:rPr>
              <a:t>The analysis i</a:t>
            </a:r>
            <a:r>
              <a:rPr lang="en-US" dirty="0"/>
              <a:t>ndicates that the 85th percentile for work-zone related encroachment speed is 49.7 mph and 51 mph for left and right-side encroachments, respectively. This compares to the recorded 85th percentile for no work-zone related encroachment speed of 60.9 mph and 51 mph for left and right-side encroachments, respectively. When considering the 85th percentile for all recorded encroachments, the values are 59.7 mph and 51 mph for left and right-side encroachments, respectively.</a:t>
            </a:r>
            <a:endParaRPr lang="en-US" dirty="0">
              <a:cs typeface="Calibri"/>
            </a:endParaRPr>
          </a:p>
          <a:p>
            <a:endParaRPr lang="en-US" dirty="0"/>
          </a:p>
          <a:p>
            <a:r>
              <a:rPr lang="en-US" dirty="0"/>
              <a:t>There is no difference in the 85th percentile value encroachment speed when comparing work-zone and no work-zone related encroachments happening on the right side (51 mph in both cases). Also, when combining the values for the left and right encroachment sides, the 85th percentile results in 50.4 mph and 55.4 mph for work zone and no work zone related encroachments, respectively.</a:t>
            </a:r>
          </a:p>
        </p:txBody>
      </p:sp>
      <p:sp>
        <p:nvSpPr>
          <p:cNvPr id="4" name="Slide Number Placeholder 3"/>
          <p:cNvSpPr>
            <a:spLocks noGrp="1"/>
          </p:cNvSpPr>
          <p:nvPr>
            <p:ph type="sldNum" sz="quarter" idx="5"/>
          </p:nvPr>
        </p:nvSpPr>
        <p:spPr/>
        <p:txBody>
          <a:bodyPr/>
          <a:lstStyle/>
          <a:p>
            <a:fld id="{3D81D614-7CD3-41B7-844C-80B5F1C38C87}" type="slidenum">
              <a:rPr lang="en-US" smtClean="0"/>
              <a:t>23</a:t>
            </a:fld>
            <a:endParaRPr lang="en-US"/>
          </a:p>
        </p:txBody>
      </p:sp>
    </p:spTree>
    <p:extLst>
      <p:ext uri="{BB962C8B-B14F-4D97-AF65-F5344CB8AC3E}">
        <p14:creationId xmlns:p14="http://schemas.microsoft.com/office/powerpoint/2010/main" val="2732036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analysis indicates that the 85th percentile for work-zone related encroachment angle is 31.8 degrees and 29.6 degrees for left and right-side encroachments, respectively. This compares to the recorded 85th percentile for no work-zone related encroachment angle of 30 degrees and 31 degrees for left and right-side encroachments, respectively. When considering the 85th percentile for all recorded encroachments, the values are 31 degrees for both left and right-side encroachments.</a:t>
            </a:r>
            <a:endParaRPr lang="en-US" dirty="0">
              <a:cs typeface="Calibri"/>
            </a:endParaRPr>
          </a:p>
          <a:p>
            <a:endParaRPr lang="en-US" dirty="0"/>
          </a:p>
          <a:p>
            <a:r>
              <a:rPr lang="en-US" dirty="0"/>
              <a:t>There is not a significant difference in encroachment angle for a testing /design perspective, when comparing work-zone and no work-zone related encroachments happening on the right side (29.6 degrees vs. 31 degrees, respectively).</a:t>
            </a:r>
            <a:endParaRPr lang="en-US" dirty="0">
              <a:cs typeface="Calibri"/>
            </a:endParaRPr>
          </a:p>
          <a:p>
            <a:endParaRPr lang="en-US" dirty="0"/>
          </a:p>
          <a:p>
            <a:r>
              <a:rPr lang="en-US" dirty="0"/>
              <a:t>The difference between the two value is less than the current MASH tolerance value of 1.5 degrees from the nominal value, considered for testing. Also, when combining the values for the left and right encroachment sides, the 85th percentile results in 30.6 deg for both work zone and no work zone related encroachments.</a:t>
            </a:r>
          </a:p>
        </p:txBody>
      </p:sp>
      <p:sp>
        <p:nvSpPr>
          <p:cNvPr id="4" name="Slide Number Placeholder 3"/>
          <p:cNvSpPr>
            <a:spLocks noGrp="1"/>
          </p:cNvSpPr>
          <p:nvPr>
            <p:ph type="sldNum" sz="quarter" idx="5"/>
          </p:nvPr>
        </p:nvSpPr>
        <p:spPr/>
        <p:txBody>
          <a:bodyPr/>
          <a:lstStyle/>
          <a:p>
            <a:fld id="{3D81D614-7CD3-41B7-844C-80B5F1C38C87}" type="slidenum">
              <a:rPr lang="en-US" smtClean="0"/>
              <a:t>24</a:t>
            </a:fld>
            <a:endParaRPr lang="en-US"/>
          </a:p>
        </p:txBody>
      </p:sp>
    </p:spTree>
    <p:extLst>
      <p:ext uri="{BB962C8B-B14F-4D97-AF65-F5344CB8AC3E}">
        <p14:creationId xmlns:p14="http://schemas.microsoft.com/office/powerpoint/2010/main" val="157380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The analysis indicates that the 85th percentile for work-zone related encroachment lateral extension is 1.6 m (5.2 ft) and 2.6 m (8.5 ft) for left and right-side encroachments, respectively. This compares to the recorded 85th percentile for no work-zone related encroachment lateral extension of 2.8 m (9.2 ft) and 2.5 m (8.2 ft) for left and right-side encroachments, respectively. When considering the 85th percentile for all recorded encroachments, the values are 1.9 m (6.2 ft) and 2.5 m (8.2 ft) for left and right-side encroachments, respectively.</a:t>
            </a:r>
          </a:p>
          <a:p>
            <a:endParaRPr lang="en-US" dirty="0"/>
          </a:p>
          <a:p>
            <a:r>
              <a:rPr lang="en-US" dirty="0"/>
              <a:t>There is not a considerable difference in encroachment lateral extension when comparing work-zone and no work-zone related encroachments happening on the right side (8.5 ft vs. 8.2 ft, respectively).</a:t>
            </a:r>
          </a:p>
          <a:p>
            <a:endParaRPr lang="en-US" dirty="0"/>
          </a:p>
          <a:p>
            <a:r>
              <a:rPr lang="en-US" dirty="0"/>
              <a:t>Also, when combining the values for the left and right encroachment sides, the 85th percentile results in 7.1 ft and 8.7 ft for work zone and no work zone related encroachments, respectively.</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25</a:t>
            </a:fld>
            <a:endParaRPr lang="en-US"/>
          </a:p>
        </p:txBody>
      </p:sp>
    </p:spTree>
    <p:extLst>
      <p:ext uri="{BB962C8B-B14F-4D97-AF65-F5344CB8AC3E}">
        <p14:creationId xmlns:p14="http://schemas.microsoft.com/office/powerpoint/2010/main" val="1791687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NCHRP 17-43 was investigated to conduct analysis on impact speed, angle, and lateral offset</a:t>
            </a:r>
          </a:p>
          <a:p>
            <a:endParaRPr lang="en-US" dirty="0"/>
          </a:p>
          <a:p>
            <a:r>
              <a:rPr lang="en-US" dirty="0"/>
              <a:t>Five of crashes included information on the impact speed. All of these five crashes, except for one case, had impact speeds below the 85th percentile. However, this did not account for the speed limit of the road.</a:t>
            </a:r>
            <a:endParaRPr lang="en-US" dirty="0">
              <a:cs typeface="Calibri"/>
            </a:endParaRPr>
          </a:p>
          <a:p>
            <a:r>
              <a:rPr lang="en-US" dirty="0"/>
              <a:t>When accounting for the speed limit of the road, three crashes were above the 80th percentile for impact speed</a:t>
            </a:r>
            <a:endParaRPr lang="en-US" dirty="0">
              <a:cs typeface="Calibri"/>
            </a:endParaRPr>
          </a:p>
          <a:p>
            <a:endParaRPr lang="en-US" dirty="0">
              <a:cs typeface="Calibri"/>
            </a:endParaRPr>
          </a:p>
          <a:p>
            <a:r>
              <a:rPr lang="en-US" dirty="0"/>
              <a:t>The impact angles for the crashes in work zones were compared to all road departure crashes and did not appear to be different.</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26</a:t>
            </a:fld>
            <a:endParaRPr lang="en-US"/>
          </a:p>
        </p:txBody>
      </p:sp>
    </p:spTree>
    <p:extLst>
      <p:ext uri="{BB962C8B-B14F-4D97-AF65-F5344CB8AC3E}">
        <p14:creationId xmlns:p14="http://schemas.microsoft.com/office/powerpoint/2010/main" val="4276189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distance to the first impact in work zones was compared to all crashes in the NCHRP 17-43 database.</a:t>
            </a:r>
          </a:p>
          <a:p>
            <a:r>
              <a:rPr lang="en-US" dirty="0"/>
              <a:t>The distance to the first impact in a work zone was not smaller than in the rest of the NCHRP 17-43 database. </a:t>
            </a:r>
          </a:p>
          <a:p>
            <a:pPr marL="0" indent="0">
              <a:buFontTx/>
              <a:buNone/>
            </a:pPr>
            <a:endParaRPr lang="en-US" dirty="0"/>
          </a:p>
          <a:p>
            <a:pPr marL="0" indent="0">
              <a:buFontTx/>
              <a:buNone/>
            </a:pPr>
            <a:r>
              <a:rPr lang="en-US" dirty="0"/>
              <a:t>(Surprisingly, one of the longest impact distances in the dataset occurred in a work zone.</a:t>
            </a:r>
          </a:p>
          <a:p>
            <a:r>
              <a:rPr lang="en-US" dirty="0"/>
              <a:t>In that case, the vehicle departs when the road turns left to pass under an overpass. The vehicle climbed a hill and struck the bridge.)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27</a:t>
            </a:fld>
            <a:endParaRPr lang="en-US"/>
          </a:p>
        </p:txBody>
      </p:sp>
    </p:spTree>
    <p:extLst>
      <p:ext uri="{BB962C8B-B14F-4D97-AF65-F5344CB8AC3E}">
        <p14:creationId xmlns:p14="http://schemas.microsoft.com/office/powerpoint/2010/main" val="2562136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As part of the on-going NCHRP 17-43 project, encroachment speed and angle conditions were investigated using the available data from the developed 17-43 database. As part of the investigation, these values were also compared to those derived from the NCHRP 17-22 dataset. The consideration of these encroachment conditions could be valid for potential impact conditions for work zone safety barriers implementation, given their restricted nature and closer proximity of barriers to travel lanes. </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The reconstructed speed at the first departure is similar between the NCHRP 17-43 and NCHRP 17-22 database. The median departure speeds were 39.3 mph in the NCHRP 17-43 dataset and 40.7 mph in the NCHRP 17-22 dataset. The 85</a:t>
            </a:r>
            <a:r>
              <a:rPr lang="en-US" sz="1800" baseline="30000" dirty="0">
                <a:effectLst/>
                <a:latin typeface="Garamond" panose="02020404030301010803" pitchFamily="18" charset="0"/>
                <a:ea typeface="Malgun Gothic" panose="020B0503020000020004" pitchFamily="34" charset="-127"/>
                <a:cs typeface="Times New Roman" panose="02020603050405020304" pitchFamily="18" charset="0"/>
              </a:rPr>
              <a:t>th</a:t>
            </a: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 percentile departure speeds were also similar at 57.8 mph in the NCHRP 17-43 dataset and 57.0 mph in the NCHRP 17-22 dataset. The departure angle distribution is similar between the datasets. In general, right-side departures tend to have a smaller departure angle than left departures.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For left side departures, the 85</a:t>
            </a:r>
            <a:r>
              <a:rPr lang="en-US" sz="1800" baseline="30000" dirty="0">
                <a:effectLst/>
                <a:latin typeface="Garamond" panose="02020404030301010803" pitchFamily="18" charset="0"/>
                <a:ea typeface="Malgun Gothic" panose="020B0503020000020004" pitchFamily="34" charset="-127"/>
                <a:cs typeface="Times New Roman" panose="02020603050405020304" pitchFamily="18" charset="0"/>
              </a:rPr>
              <a:t>th</a:t>
            </a: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 percentile angle was 31 degrees in the NCHRP 17-43 database and 29 degrees in the NCHRP 17-22 database. For right side departures, the 85</a:t>
            </a:r>
            <a:r>
              <a:rPr lang="en-US" sz="1800" baseline="30000" dirty="0">
                <a:effectLst/>
                <a:latin typeface="Garamond" panose="02020404030301010803" pitchFamily="18" charset="0"/>
                <a:ea typeface="Malgun Gothic" panose="020B0503020000020004" pitchFamily="34" charset="-127"/>
                <a:cs typeface="Times New Roman" panose="02020603050405020304" pitchFamily="18" charset="0"/>
              </a:rPr>
              <a:t>th</a:t>
            </a: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 percentile angle was 18 degrees in the NCHRP 17-43 database and 23 degrees in the NCHRP 17-22 database.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Additional analysis was performed under this project to investigate the 85</a:t>
            </a:r>
            <a:r>
              <a:rPr lang="en-US" sz="1800" baseline="30000" dirty="0">
                <a:effectLst/>
                <a:latin typeface="Garamond" panose="02020404030301010803" pitchFamily="18" charset="0"/>
                <a:ea typeface="Malgun Gothic" panose="020B0503020000020004" pitchFamily="34" charset="-127"/>
                <a:cs typeface="Times New Roman" panose="02020603050405020304" pitchFamily="18" charset="0"/>
              </a:rPr>
              <a:t>th</a:t>
            </a: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 percentile for encroachments at both right- and left sides. The analysis indicates that the 85</a:t>
            </a:r>
            <a:r>
              <a:rPr lang="en-US" sz="1800" baseline="30000" dirty="0">
                <a:effectLst/>
                <a:latin typeface="Garamond" panose="02020404030301010803" pitchFamily="18" charset="0"/>
                <a:ea typeface="Malgun Gothic" panose="020B0503020000020004" pitchFamily="34" charset="-127"/>
                <a:cs typeface="Times New Roman" panose="02020603050405020304" pitchFamily="18" charset="0"/>
              </a:rPr>
              <a:t>th</a:t>
            </a: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 percentile of the departure speed and angle are 55 mph and 22 degrees, respectively, when considering collectively right and left sides encroachments. </a:t>
            </a:r>
          </a:p>
        </p:txBody>
      </p:sp>
      <p:sp>
        <p:nvSpPr>
          <p:cNvPr id="4" name="Slide Number Placeholder 3"/>
          <p:cNvSpPr>
            <a:spLocks noGrp="1"/>
          </p:cNvSpPr>
          <p:nvPr>
            <p:ph type="sldNum" sz="quarter" idx="5"/>
          </p:nvPr>
        </p:nvSpPr>
        <p:spPr/>
        <p:txBody>
          <a:bodyPr/>
          <a:lstStyle/>
          <a:p>
            <a:fld id="{3D81D614-7CD3-41B7-844C-80B5F1C38C87}" type="slidenum">
              <a:rPr lang="en-US" smtClean="0"/>
              <a:t>28</a:t>
            </a:fld>
            <a:endParaRPr lang="en-US"/>
          </a:p>
        </p:txBody>
      </p:sp>
    </p:spTree>
    <p:extLst>
      <p:ext uri="{BB962C8B-B14F-4D97-AF65-F5344CB8AC3E}">
        <p14:creationId xmlns:p14="http://schemas.microsoft.com/office/powerpoint/2010/main" val="792022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The figure shows the geographical distribution of the extracted encroachments identified in the crash databases. Texas has most of the crashes in the merged database with almost 12,000 work zone encroachment. </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However, the crash database did not provide information about the impact speed, angle, and extensions. Therefore, the research team has used this data for exploring the roadway, roadside, work zone and driver behavior characteristics in encroachment events.</a:t>
            </a:r>
          </a:p>
        </p:txBody>
      </p:sp>
      <p:sp>
        <p:nvSpPr>
          <p:cNvPr id="4" name="Slide Number Placeholder 3"/>
          <p:cNvSpPr>
            <a:spLocks noGrp="1"/>
          </p:cNvSpPr>
          <p:nvPr>
            <p:ph type="sldNum" sz="quarter" idx="5"/>
          </p:nvPr>
        </p:nvSpPr>
        <p:spPr/>
        <p:txBody>
          <a:bodyPr/>
          <a:lstStyle/>
          <a:p>
            <a:fld id="{3D81D614-7CD3-41B7-844C-80B5F1C38C87}" type="slidenum">
              <a:rPr lang="en-US" smtClean="0"/>
              <a:t>29</a:t>
            </a:fld>
            <a:endParaRPr lang="en-US"/>
          </a:p>
        </p:txBody>
      </p:sp>
    </p:spTree>
    <p:extLst>
      <p:ext uri="{BB962C8B-B14F-4D97-AF65-F5344CB8AC3E}">
        <p14:creationId xmlns:p14="http://schemas.microsoft.com/office/powerpoint/2010/main" val="375821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[Synopsis]</a:t>
            </a:r>
          </a:p>
          <a:p>
            <a:endParaRPr lang="en-US" dirty="0">
              <a:cs typeface="Calibri"/>
            </a:endParaRPr>
          </a:p>
          <a:p>
            <a:r>
              <a:rPr lang="en-US" dirty="0">
                <a:cs typeface="Calibri"/>
              </a:rPr>
              <a:t>- Definition of WZ</a:t>
            </a:r>
          </a:p>
          <a:p>
            <a:r>
              <a:rPr lang="en-US" dirty="0">
                <a:cs typeface="Calibri"/>
              </a:rPr>
              <a:t>An area of roadway with construction, maintenance, or utility work activities. A WZ is typically marked by signs, channelizing devices, barriers, pavement markings, and/or work vehicles. It extends from the first warning sign to the END ROAD WORK SIGN or the last temporary traffic control device</a:t>
            </a:r>
          </a:p>
          <a:p>
            <a:endParaRPr lang="en-US" dirty="0">
              <a:cs typeface="Calibri"/>
            </a:endParaRPr>
          </a:p>
          <a:p>
            <a:r>
              <a:rPr lang="en-US" dirty="0">
                <a:cs typeface="Calibri"/>
              </a:rPr>
              <a:t>- Definition of WZ encroachment</a:t>
            </a:r>
          </a:p>
          <a:p>
            <a:r>
              <a:rPr lang="en-US" dirty="0"/>
              <a:t>vehicle travel condition when a vehicle inadvertently traverses across the boundaries of a work zone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a:t>
            </a:fld>
            <a:endParaRPr lang="en-US"/>
          </a:p>
        </p:txBody>
      </p:sp>
    </p:spTree>
    <p:extLst>
      <p:ext uri="{BB962C8B-B14F-4D97-AF65-F5344CB8AC3E}">
        <p14:creationId xmlns:p14="http://schemas.microsoft.com/office/powerpoint/2010/main" val="3200540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The research team has explored the roadway characteristics of locations where the work zone encroachments occur using both NDS and crash databases. This slide shows the association of the roadway facility with encroachment direction.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Left Figure: </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About 60% of the encroachments on the one-way and two-way with left lane roads were toward the right side of the road. Almost 70% of the encroachments on the undivided two-way roads were toward the right side. On the other hand, most of the encroachments on two-way roads with medians were toward the left side of the road.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Right Figure:</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Interstate and principal arterials (high-speed roadways) were associated with left-side encroachments, while lower classes such as collector and local roads are associated with right-side encroachments. This indicates that in high-speed roadways most of the work zone encroachments happen towards the median barriers while in low-speed roadways work zone encroachments happen towards the shoulder. </a:t>
            </a:r>
          </a:p>
        </p:txBody>
      </p:sp>
      <p:sp>
        <p:nvSpPr>
          <p:cNvPr id="4" name="Slide Number Placeholder 3"/>
          <p:cNvSpPr>
            <a:spLocks noGrp="1"/>
          </p:cNvSpPr>
          <p:nvPr>
            <p:ph type="sldNum" sz="quarter" idx="5"/>
          </p:nvPr>
        </p:nvSpPr>
        <p:spPr/>
        <p:txBody>
          <a:bodyPr/>
          <a:lstStyle/>
          <a:p>
            <a:fld id="{3D81D614-7CD3-41B7-844C-80B5F1C38C87}" type="slidenum">
              <a:rPr lang="en-US" smtClean="0"/>
              <a:t>30</a:t>
            </a:fld>
            <a:endParaRPr lang="en-US"/>
          </a:p>
        </p:txBody>
      </p:sp>
    </p:spTree>
    <p:extLst>
      <p:ext uri="{BB962C8B-B14F-4D97-AF65-F5344CB8AC3E}">
        <p14:creationId xmlns:p14="http://schemas.microsoft.com/office/powerpoint/2010/main" val="217936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This slide depicts the roadside object and work zone location where the encroachment occurred.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Figure Left:</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The majority of encroachments involved fixed objects on the right side of the road, except for the concrete barriers. The research team assumes that these are the encroachments to the median barriers.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Figure Right:</a:t>
            </a: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The figure depicts the percentage of encroachments per work zone location. As observed in work zone areas, majority of encroachments are to the right side of the road. </a:t>
            </a:r>
          </a:p>
        </p:txBody>
      </p:sp>
      <p:sp>
        <p:nvSpPr>
          <p:cNvPr id="4" name="Slide Number Placeholder 3"/>
          <p:cNvSpPr>
            <a:spLocks noGrp="1"/>
          </p:cNvSpPr>
          <p:nvPr>
            <p:ph type="sldNum" sz="quarter" idx="5"/>
          </p:nvPr>
        </p:nvSpPr>
        <p:spPr/>
        <p:txBody>
          <a:bodyPr/>
          <a:lstStyle/>
          <a:p>
            <a:fld id="{3D81D614-7CD3-41B7-844C-80B5F1C38C87}" type="slidenum">
              <a:rPr lang="en-US" smtClean="0"/>
              <a:t>31</a:t>
            </a:fld>
            <a:endParaRPr lang="en-US"/>
          </a:p>
        </p:txBody>
      </p:sp>
    </p:spTree>
    <p:extLst>
      <p:ext uri="{BB962C8B-B14F-4D97-AF65-F5344CB8AC3E}">
        <p14:creationId xmlns:p14="http://schemas.microsoft.com/office/powerpoint/2010/main" val="4062139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Top Left Figure</a:t>
            </a:r>
          </a:p>
          <a:p>
            <a:r>
              <a:rPr lang="en-US" dirty="0"/>
              <a:t>- Among the driver contributing actions, improper speed was observed in 15% of encroachments.</a:t>
            </a:r>
            <a:endParaRPr lang="en-US" dirty="0">
              <a:cs typeface="Calibri"/>
            </a:endParaRPr>
          </a:p>
          <a:p>
            <a:r>
              <a:rPr lang="en-US" dirty="0"/>
              <a:t>- This contributing factor had more weight than road-related factors. Other contributing factors found in the crash data included failure to dim lights, careless manner, disregard for traffic and improper brake.</a:t>
            </a:r>
            <a:endParaRPr lang="en-US" dirty="0">
              <a:cs typeface="Calibri"/>
            </a:endParaRPr>
          </a:p>
          <a:p>
            <a:endParaRPr lang="en-US" dirty="0"/>
          </a:p>
          <a:p>
            <a:r>
              <a:rPr lang="en-US" dirty="0"/>
              <a:t>2) Top Right Figure</a:t>
            </a:r>
            <a:endParaRPr lang="en-US" dirty="0">
              <a:cs typeface="Calibri"/>
            </a:endParaRPr>
          </a:p>
          <a:p>
            <a:r>
              <a:rPr lang="en-US" dirty="0"/>
              <a:t>- Depicts driver distraction factors observed in work zone encroachment events.</a:t>
            </a:r>
            <a:endParaRPr lang="en-US" dirty="0">
              <a:cs typeface="Calibri"/>
            </a:endParaRPr>
          </a:p>
          <a:p>
            <a:r>
              <a:rPr lang="en-US" dirty="0"/>
              <a:t>- As observed majority of driver distraction were related to improper activity (e.g., improper speed, improper lane change, etc.), external distraction (likely due to the built environment), cell phone and other electronic device use, and passenger.</a:t>
            </a:r>
            <a:endParaRPr lang="en-US" dirty="0">
              <a:cs typeface="Calibri"/>
            </a:endParaRPr>
          </a:p>
          <a:p>
            <a:endParaRPr lang="en-US" dirty="0"/>
          </a:p>
          <a:p>
            <a:r>
              <a:rPr lang="en-US" dirty="0"/>
              <a:t>3) Bottom Figure</a:t>
            </a:r>
            <a:endParaRPr lang="en-US" dirty="0">
              <a:cs typeface="Calibri"/>
            </a:endParaRPr>
          </a:p>
          <a:p>
            <a:r>
              <a:rPr lang="en-US" dirty="0"/>
              <a:t>- Depicts the driver distraction associated with the encroachment direction.</a:t>
            </a:r>
            <a:endParaRPr lang="en-US" dirty="0">
              <a:cs typeface="Calibri"/>
            </a:endParaRPr>
          </a:p>
          <a:p>
            <a:r>
              <a:rPr lang="en-US" dirty="0"/>
              <a:t>- Both right and left side encroachments involved distraction due to the passenger and internal distractions.</a:t>
            </a:r>
            <a:endParaRPr lang="en-US" dirty="0">
              <a:cs typeface="Calibri"/>
            </a:endParaRPr>
          </a:p>
          <a:p>
            <a:r>
              <a:rPr lang="en-US" dirty="0"/>
              <a:t>- Inattention and external distraction were mainly observed in right encroachment events.</a:t>
            </a:r>
            <a:endParaRPr lang="en-US" dirty="0">
              <a:cs typeface="Calibri"/>
            </a:endParaRPr>
          </a:p>
          <a:p>
            <a:r>
              <a:rPr lang="en-US" dirty="0"/>
              <a:t>- Interestingly, among the distraction factors the cellphone use was found to be significantly associated with right-side encroachments, indicating that the drivers using the cell phone while driving will most probably encroach to the right side of the road which could result in potential fixed object crashes.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32</a:t>
            </a:fld>
            <a:endParaRPr lang="en-US"/>
          </a:p>
        </p:txBody>
      </p:sp>
    </p:spTree>
    <p:extLst>
      <p:ext uri="{BB962C8B-B14F-4D97-AF65-F5344CB8AC3E}">
        <p14:creationId xmlns:p14="http://schemas.microsoft.com/office/powerpoint/2010/main" val="3500350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exploratory analysis of the work zone crash data based on some of the key factors</a:t>
            </a:r>
          </a:p>
          <a:p>
            <a:endParaRPr lang="en-US" dirty="0">
              <a:cs typeface="Calibri"/>
            </a:endParaRPr>
          </a:p>
          <a:p>
            <a:r>
              <a:rPr lang="en-US" dirty="0">
                <a:cs typeface="Calibri"/>
              </a:rPr>
              <a:t>1) Left Figure</a:t>
            </a:r>
          </a:p>
          <a:p>
            <a:r>
              <a:rPr lang="en-US" dirty="0">
                <a:cs typeface="Calibri"/>
              </a:rPr>
              <a:t>- </a:t>
            </a:r>
            <a:r>
              <a:rPr lang="en-US" dirty="0"/>
              <a:t>Approximately 60% of the encroachment crashes in work zones that were obtained from state DOT database did not result in any injury, one percent crashes resulted in fatality (K), four percent in incapacitating injuries (A), 14% resulted in non-incapacitating injuries (B) and 16% resulted in possible injuries (C)</a:t>
            </a:r>
            <a:endParaRPr lang="en-US" dirty="0">
              <a:cs typeface="Calibri"/>
            </a:endParaRPr>
          </a:p>
          <a:p>
            <a:endParaRPr lang="en-US" dirty="0">
              <a:cs typeface="Calibri"/>
            </a:endParaRPr>
          </a:p>
          <a:p>
            <a:r>
              <a:rPr lang="en-US" dirty="0">
                <a:cs typeface="Calibri"/>
              </a:rPr>
              <a:t>2) Right Figure</a:t>
            </a:r>
          </a:p>
          <a:p>
            <a:r>
              <a:rPr lang="en-US" dirty="0">
                <a:cs typeface="Calibri"/>
              </a:rPr>
              <a:t>- Depicts</a:t>
            </a:r>
            <a:r>
              <a:rPr lang="en-US" dirty="0"/>
              <a:t> the work zone crash severity per encroachment directions based on the NDS database. As observed right encroachments resulted in near crash and minor crashes (i.e., encroachment to the shoulder). On the other hand, left-encroachments mostly resulted in police-reportable and severe crashes. Such encroachments include median barriers. </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33</a:t>
            </a:fld>
            <a:endParaRPr lang="en-US"/>
          </a:p>
        </p:txBody>
      </p:sp>
    </p:spTree>
    <p:extLst>
      <p:ext uri="{BB962C8B-B14F-4D97-AF65-F5344CB8AC3E}">
        <p14:creationId xmlns:p14="http://schemas.microsoft.com/office/powerpoint/2010/main" val="1587233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Data mining was performed to identify the patterns in work zone vs non-work zone crashes (using Texas Data). </a:t>
            </a:r>
            <a:endParaRPr lang="en-US" dirty="0">
              <a:cs typeface="Calibri"/>
            </a:endParaRPr>
          </a:p>
          <a:p>
            <a:r>
              <a:rPr lang="en-US" dirty="0"/>
              <a:t>- Dimension reduction method was performed due to the complex nature of crash attributes. </a:t>
            </a:r>
            <a:endParaRPr lang="en-US" dirty="0">
              <a:cs typeface="Calibri"/>
            </a:endParaRPr>
          </a:p>
          <a:p>
            <a:r>
              <a:rPr lang="en-US" dirty="0"/>
              <a:t>- Conventional regression analysis cannot determine sub-group effects in data. Cluster correspondence analysis, an advanced data mining method, can effectively determine the sub-group effects in dataset. </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34</a:t>
            </a:fld>
            <a:endParaRPr lang="en-US"/>
          </a:p>
        </p:txBody>
      </p:sp>
    </p:spTree>
    <p:extLst>
      <p:ext uri="{BB962C8B-B14F-4D97-AF65-F5344CB8AC3E}">
        <p14:creationId xmlns:p14="http://schemas.microsoft.com/office/powerpoint/2010/main" val="33899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Two-dimensional biplot for no injury crash data.</a:t>
            </a:r>
          </a:p>
          <a:p>
            <a:r>
              <a:rPr lang="en-US" dirty="0">
                <a:cs typeface="Calibri"/>
              </a:rPr>
              <a:t>- Different clusters were represented in different colors.</a:t>
            </a:r>
          </a:p>
          <a:p>
            <a:r>
              <a:rPr lang="en-US" dirty="0">
                <a:cs typeface="Calibri"/>
              </a:rPr>
              <a:t>- </a:t>
            </a:r>
            <a:r>
              <a:rPr lang="en-US" dirty="0"/>
              <a:t>As the biplot shows the locations of all attributes, it is difficult to explore individual attributes.</a:t>
            </a:r>
          </a:p>
          <a:p>
            <a:r>
              <a:rPr lang="en-US" dirty="0"/>
              <a:t>- This plot is provided to show the nature of attribute presence and their locations in a two-dimensional space.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35</a:t>
            </a:fld>
            <a:endParaRPr lang="en-US"/>
          </a:p>
        </p:txBody>
      </p:sp>
    </p:spTree>
    <p:extLst>
      <p:ext uri="{BB962C8B-B14F-4D97-AF65-F5344CB8AC3E}">
        <p14:creationId xmlns:p14="http://schemas.microsoft.com/office/powerpoint/2010/main" val="3474212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Additional cluster level bar plots</a:t>
            </a:r>
            <a:endParaRPr lang="en-US" dirty="0">
              <a:cs typeface="Calibri"/>
            </a:endParaRPr>
          </a:p>
          <a:p>
            <a:endParaRPr lang="en-US" dirty="0"/>
          </a:p>
          <a:p>
            <a:r>
              <a:rPr lang="en-US" dirty="0"/>
              <a:t>1) Top Left Figure</a:t>
            </a:r>
            <a:endParaRPr lang="en-US" dirty="0">
              <a:cs typeface="Calibri"/>
            </a:endParaRPr>
          </a:p>
          <a:p>
            <a:r>
              <a:rPr lang="en-US" dirty="0"/>
              <a:t>- Cluster 1, which explains 44.5% of data, primarily includes annual average daily traffic (AADT) greater than 4,000 </a:t>
            </a:r>
            <a:r>
              <a:rPr lang="en-US" dirty="0" err="1"/>
              <a:t>vpd</a:t>
            </a:r>
            <a:r>
              <a:rPr lang="en-US" dirty="0"/>
              <a:t>, concrete surface type, two-way divided, unprotected median as the traffic way, 6 lanes, a median width of less than 10 feet or greater than 20 feet, a left departure direction, the median being the location of the first harmful event, and the first harmful event being a collision with a barrier as the crash-contributing factors.</a:t>
            </a:r>
          </a:p>
          <a:p>
            <a:r>
              <a:rPr lang="en-US" dirty="0"/>
              <a:t>- This cluster is located mostly in quadrant three and partially in quadrant two.</a:t>
            </a:r>
            <a:endParaRPr lang="en-US" dirty="0">
              <a:cs typeface="Calibri"/>
            </a:endParaRPr>
          </a:p>
          <a:p>
            <a:r>
              <a:rPr lang="en-US" dirty="0">
                <a:cs typeface="Calibri"/>
              </a:rPr>
              <a:t>- </a:t>
            </a:r>
            <a:r>
              <a:rPr lang="en-US" dirty="0"/>
              <a:t>The positive long bar indicates that it has the strongest association with the other categories in this cluster.</a:t>
            </a:r>
            <a:endParaRPr lang="en-US" dirty="0">
              <a:cs typeface="Calibri"/>
            </a:endParaRPr>
          </a:p>
          <a:p>
            <a:endParaRPr lang="en-US" dirty="0">
              <a:cs typeface="Calibri"/>
            </a:endParaRPr>
          </a:p>
          <a:p>
            <a:r>
              <a:rPr lang="en-US" dirty="0"/>
              <a:t>2) Bottom Right Figure</a:t>
            </a:r>
            <a:endParaRPr lang="en-US" dirty="0">
              <a:cs typeface="Calibri"/>
            </a:endParaRPr>
          </a:p>
          <a:p>
            <a:r>
              <a:rPr lang="en-US" dirty="0"/>
              <a:t>- Cluster 2 (24.4% of data) primarily includes the first harmful location being on a roadway, along with several other positively associated but</a:t>
            </a:r>
            <a:endParaRPr lang="en-US" dirty="0">
              <a:cs typeface="Calibri"/>
            </a:endParaRPr>
          </a:p>
          <a:p>
            <a:r>
              <a:rPr lang="en-US" dirty="0"/>
              <a:t>unknown categories such as surface type, traffic way, total lane count, crash severity, and injury severity.</a:t>
            </a:r>
          </a:p>
          <a:p>
            <a:r>
              <a:rPr lang="en-US" dirty="0"/>
              <a:t>- This cluster is mostly located in quadrant four.</a:t>
            </a:r>
            <a:endParaRPr lang="en-US" dirty="0">
              <a:cs typeface="Calibri"/>
            </a:endParaRPr>
          </a:p>
          <a:p>
            <a:endParaRPr lang="en-US" dirty="0"/>
          </a:p>
          <a:p>
            <a:r>
              <a:rPr lang="en-US" dirty="0"/>
              <a:t>3) Bottom Left Figure</a:t>
            </a:r>
            <a:endParaRPr lang="en-US" dirty="0">
              <a:cs typeface="Calibri"/>
            </a:endParaRPr>
          </a:p>
          <a:p>
            <a:r>
              <a:rPr lang="en-US" dirty="0"/>
              <a:t>- Cluster 3 (20.9%), which primarily relates to an AADT of 4,001-40,000 </a:t>
            </a:r>
            <a:r>
              <a:rPr lang="en-US" dirty="0" err="1"/>
              <a:t>vpd</a:t>
            </a:r>
            <a:r>
              <a:rPr lang="en-US" dirty="0"/>
              <a:t>, four lanes, a two-way undivided, with continuous left turn lane traffic way or a two-way divided, with unprotected median traffic way, asphalt surface type, median width of greater than 20 feet, non-collision or collision with another fixed object as the first harmful event, and overturning, is located mostly in quadrants one and two, and partially in quadrant three.</a:t>
            </a:r>
            <a:endParaRPr lang="en-US" dirty="0">
              <a:cs typeface="Calibri"/>
            </a:endParaRPr>
          </a:p>
          <a:p>
            <a:endParaRPr lang="en-US" dirty="0"/>
          </a:p>
          <a:p>
            <a:r>
              <a:rPr lang="en-US" dirty="0">
                <a:cs typeface="Calibri"/>
              </a:rPr>
              <a:t>4) Top Right Figure</a:t>
            </a:r>
            <a:endParaRPr lang="en-US" dirty="0"/>
          </a:p>
          <a:p>
            <a:r>
              <a:rPr lang="en-US" dirty="0"/>
              <a:t>- Cluster 4 (10.2%), which primarily relates to two-way, not divided roads as the traffic type, total lane count of two, surface type of asphalt, AADT less than 40,000 vehicles per day (</a:t>
            </a:r>
            <a:r>
              <a:rPr lang="en-US" dirty="0" err="1"/>
              <a:t>vpd</a:t>
            </a:r>
            <a:r>
              <a:rPr lang="en-US" dirty="0"/>
              <a:t>), controlled traffic, non-collision being the first harmful event, and an important point of vehicle 1 being overturn, is located mostly in the first quadrant. Cluster 3 is the closest to the center of the biplot.</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36</a:t>
            </a:fld>
            <a:endParaRPr lang="en-US"/>
          </a:p>
        </p:txBody>
      </p:sp>
    </p:spTree>
    <p:extLst>
      <p:ext uri="{BB962C8B-B14F-4D97-AF65-F5344CB8AC3E}">
        <p14:creationId xmlns:p14="http://schemas.microsoft.com/office/powerpoint/2010/main" val="1330372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fatal and injury crash data from encroachment related work zone crashes was used to develop clusters</a:t>
            </a:r>
            <a:endParaRPr lang="en-US" dirty="0">
              <a:cs typeface="Calibri"/>
            </a:endParaRPr>
          </a:p>
          <a:p>
            <a:r>
              <a:rPr lang="en-US" dirty="0">
                <a:cs typeface="Calibri"/>
              </a:rPr>
              <a:t>- </a:t>
            </a:r>
            <a:r>
              <a:rPr lang="en-US" dirty="0"/>
              <a:t>The biplot is a difficult visual representation for exploring individual attributes. This plot is provided to show the nature of attribute presence and their locations in a two-dimensional space.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37</a:t>
            </a:fld>
            <a:endParaRPr lang="en-US"/>
          </a:p>
        </p:txBody>
      </p:sp>
    </p:spTree>
    <p:extLst>
      <p:ext uri="{BB962C8B-B14F-4D97-AF65-F5344CB8AC3E}">
        <p14:creationId xmlns:p14="http://schemas.microsoft.com/office/powerpoint/2010/main" val="13679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Top Left Figure</a:t>
            </a:r>
          </a:p>
          <a:p>
            <a:r>
              <a:rPr lang="en-US" dirty="0">
                <a:cs typeface="Calibri"/>
              </a:rPr>
              <a:t>- </a:t>
            </a:r>
            <a:r>
              <a:rPr lang="en-US" dirty="0"/>
              <a:t>Cluster 1 (42.1%) primarily relates to roadways with AADT greater than 40,000 </a:t>
            </a:r>
            <a:r>
              <a:rPr lang="en-US" dirty="0" err="1"/>
              <a:t>vpd</a:t>
            </a:r>
            <a:r>
              <a:rPr lang="en-US" dirty="0"/>
              <a:t>, concrete surface type, six lanes, the first departure direction being left, the traffic way being a two-way divided with unprotected median, a median width of less than 10 feet, the first harmful location being the median, and the first harmful event being collision into a barrier. It is located mostly in quadrants two and three.</a:t>
            </a:r>
          </a:p>
          <a:p>
            <a:endParaRPr lang="en-US" dirty="0"/>
          </a:p>
          <a:p>
            <a:r>
              <a:rPr lang="en-US" dirty="0"/>
              <a:t>2) Bottom Right Figure</a:t>
            </a:r>
            <a:endParaRPr lang="en-US" dirty="0">
              <a:cs typeface="Calibri"/>
            </a:endParaRPr>
          </a:p>
          <a:p>
            <a:r>
              <a:rPr lang="en-US" dirty="0"/>
              <a:t>- Cluster 2 (23.6%), which primarily relates to an AADT of 4,001-40,000 </a:t>
            </a:r>
            <a:r>
              <a:rPr lang="en-US" dirty="0" err="1"/>
              <a:t>vpd</a:t>
            </a:r>
            <a:r>
              <a:rPr lang="en-US" dirty="0"/>
              <a:t>, four lanes, the traffic way either being two-way undivided with a continuous left turn lane or two-way divided with an unprotected median, a median width of greater than 20 feet, an asphalt surface type, the first harmful event being non-collision with other vehicles, overturning, fatality, and the first departure direction being right or unknown, is mostly located in quadrants three</a:t>
            </a:r>
            <a:endParaRPr lang="en-US" dirty="0">
              <a:cs typeface="Calibri"/>
            </a:endParaRPr>
          </a:p>
          <a:p>
            <a:r>
              <a:rPr lang="en-US" dirty="0"/>
              <a:t>and four.</a:t>
            </a:r>
            <a:endParaRPr lang="en-US" dirty="0">
              <a:cs typeface="Calibri"/>
            </a:endParaRPr>
          </a:p>
          <a:p>
            <a:endParaRPr lang="en-US" dirty="0"/>
          </a:p>
          <a:p>
            <a:r>
              <a:rPr lang="en-US" dirty="0"/>
              <a:t>3) Top Right Figure</a:t>
            </a:r>
            <a:endParaRPr lang="en-US" dirty="0">
              <a:cs typeface="Calibri"/>
            </a:endParaRPr>
          </a:p>
          <a:p>
            <a:r>
              <a:rPr lang="en-US" dirty="0"/>
              <a:t>- Cluster 3 (20.9%), which has several unknowns, but includes positive associations with a collision with other fixed objects as the first harmful event, the first harmful location being on the roadway, the first departure direction being right, and the lighting conditions being dark but lighted, and the unknown categories including surface type, traffic way, and total lane count, is mostly located in quadrant one.</a:t>
            </a:r>
          </a:p>
          <a:p>
            <a:endParaRPr lang="en-US" dirty="0"/>
          </a:p>
          <a:p>
            <a:r>
              <a:rPr lang="en-US" dirty="0"/>
              <a:t>4) Bottom Left Figure</a:t>
            </a:r>
            <a:endParaRPr lang="en-US" dirty="0">
              <a:cs typeface="Calibri"/>
            </a:endParaRPr>
          </a:p>
          <a:p>
            <a:r>
              <a:rPr lang="en-US" dirty="0"/>
              <a:t>- Cluster 4 (13.4%), which primarily relates to a traffic way of two-way undivided, two-lane, AADT of less than 40,000 </a:t>
            </a:r>
            <a:r>
              <a:rPr lang="en-US" dirty="0" err="1"/>
              <a:t>vpd</a:t>
            </a:r>
            <a:r>
              <a:rPr lang="en-US" dirty="0"/>
              <a:t>, an asphalt surface type, controlled traffic, and an important point of vehicle one being overturned, is located mostly in quadrant four.</a:t>
            </a:r>
          </a:p>
        </p:txBody>
      </p:sp>
      <p:sp>
        <p:nvSpPr>
          <p:cNvPr id="4" name="Slide Number Placeholder 3"/>
          <p:cNvSpPr>
            <a:spLocks noGrp="1"/>
          </p:cNvSpPr>
          <p:nvPr>
            <p:ph type="sldNum" sz="quarter" idx="5"/>
          </p:nvPr>
        </p:nvSpPr>
        <p:spPr/>
        <p:txBody>
          <a:bodyPr/>
          <a:lstStyle/>
          <a:p>
            <a:fld id="{3D81D614-7CD3-41B7-844C-80B5F1C38C87}" type="slidenum">
              <a:rPr lang="en-US" smtClean="0"/>
              <a:t>38</a:t>
            </a:fld>
            <a:endParaRPr lang="en-US"/>
          </a:p>
        </p:txBody>
      </p:sp>
    </p:spTree>
    <p:extLst>
      <p:ext uri="{BB962C8B-B14F-4D97-AF65-F5344CB8AC3E}">
        <p14:creationId xmlns:p14="http://schemas.microsoft.com/office/powerpoint/2010/main" val="1767352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dirty="0"/>
              <a:t>Key findings from the conducted Cluster Correspondence Analysis (CA) can be summarized as</a:t>
            </a:r>
            <a:endParaRPr lang="en-US" dirty="0">
              <a:cs typeface="Calibri"/>
            </a:endParaRPr>
          </a:p>
          <a:p>
            <a:r>
              <a:rPr lang="en-US" dirty="0"/>
              <a:t>follows:</a:t>
            </a:r>
            <a:endParaRPr lang="en-US" dirty="0">
              <a:cs typeface="Calibri"/>
            </a:endParaRPr>
          </a:p>
          <a:p>
            <a:r>
              <a:rPr lang="en-US" dirty="0"/>
              <a:t>1) The clusters and attributes in each cluster do not widely vary in the two datasets based on crash injury type. </a:t>
            </a:r>
            <a:endParaRPr lang="en-US" dirty="0">
              <a:cs typeface="Calibri"/>
            </a:endParaRPr>
          </a:p>
          <a:p>
            <a:r>
              <a:rPr lang="en-US" dirty="0"/>
              <a:t>2) Encroachment-related work zone no injury data has a cluster that presents 25% of data, and some critical variable categories of this cluster are unknown. For fatal and injury data, a similar cluster covers around 21% of the data. This indicates that police reports often contain less information if the crash involves no injury.</a:t>
            </a:r>
            <a:endParaRPr lang="en-US" dirty="0">
              <a:cs typeface="Calibri"/>
            </a:endParaRPr>
          </a:p>
          <a:p>
            <a:r>
              <a:rPr lang="en-US" dirty="0"/>
              <a:t>3) The three major clusters of both datasets are: median related crashes on two-lane divided high volume roadways, single vehicle overturning collisions on two-way divided roadways with unprotected median, and overturning crashes on two-lane undivided roadways in controlled traffic. The coverages by clusters vary in the two datasets. The results indicate that there is a need for median protection to reduce encroachment-related work zone crashes. Overturning crashes need to be examined in depth to see the roadway geometry, posted speed limit, and curvature information. While installation of median safety barriers could potentially increase the probability of errant vehicle crashes, implementation of such crashworthy systems will help with</a:t>
            </a:r>
            <a:endParaRPr lang="en-US" dirty="0">
              <a:cs typeface="Calibri"/>
            </a:endParaRPr>
          </a:p>
          <a:p>
            <a:r>
              <a:rPr lang="en-US" dirty="0"/>
              <a:t>limiting the severity of such crashes.</a:t>
            </a:r>
            <a:endParaRPr lang="en-US" dirty="0">
              <a:cs typeface="Calibri"/>
            </a:endParaRPr>
          </a:p>
          <a:p>
            <a:r>
              <a:rPr lang="en-US" dirty="0"/>
              <a:t>4) As the datasets are analyzed based on injury types, individual injury type attributes are only seen in one cluster (cluster 2 of fatal and injury crash data).</a:t>
            </a:r>
            <a:endParaRPr lang="en-US" dirty="0">
              <a:cs typeface="Calibri"/>
            </a:endParaRPr>
          </a:p>
          <a:p>
            <a:r>
              <a:rPr lang="en-US" dirty="0"/>
              <a:t>5) Although median related crashes dominate in both datasets, overturning and right encroachment crashes also need careful attention from safety engineers.</a:t>
            </a:r>
          </a:p>
        </p:txBody>
      </p:sp>
      <p:sp>
        <p:nvSpPr>
          <p:cNvPr id="4" name="Slide Number Placeholder 3"/>
          <p:cNvSpPr>
            <a:spLocks noGrp="1"/>
          </p:cNvSpPr>
          <p:nvPr>
            <p:ph type="sldNum" sz="quarter" idx="5"/>
          </p:nvPr>
        </p:nvSpPr>
        <p:spPr/>
        <p:txBody>
          <a:bodyPr/>
          <a:lstStyle/>
          <a:p>
            <a:fld id="{3D81D614-7CD3-41B7-844C-80B5F1C38C87}" type="slidenum">
              <a:rPr lang="en-US" smtClean="0"/>
              <a:t>39</a:t>
            </a:fld>
            <a:endParaRPr lang="en-US"/>
          </a:p>
        </p:txBody>
      </p:sp>
    </p:spTree>
    <p:extLst>
      <p:ext uri="{BB962C8B-B14F-4D97-AF65-F5344CB8AC3E}">
        <p14:creationId xmlns:p14="http://schemas.microsoft.com/office/powerpoint/2010/main" val="7943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Potential Implications that are being investigated through this projects are related to the following AASHTO guidelines /books:</a:t>
            </a:r>
          </a:p>
          <a:p>
            <a:endParaRPr lang="en-US" dirty="0">
              <a:cs typeface="Calibri"/>
            </a:endParaRPr>
          </a:p>
          <a:p>
            <a:r>
              <a:rPr lang="en-US" dirty="0">
                <a:cs typeface="Calibri"/>
              </a:rPr>
              <a:t>- AASHTO MASH</a:t>
            </a:r>
          </a:p>
          <a:p>
            <a:r>
              <a:rPr lang="en-US" dirty="0">
                <a:cs typeface="Calibri"/>
              </a:rPr>
              <a:t>Roadside safety hardware testing and evaluation criteria</a:t>
            </a:r>
          </a:p>
          <a:p>
            <a:r>
              <a:rPr lang="en-US" dirty="0">
                <a:cs typeface="Calibri"/>
              </a:rPr>
              <a:t>Impact</a:t>
            </a:r>
            <a:r>
              <a:rPr lang="en-US" dirty="0"/>
              <a:t> conditions based on NCHRP 17-22 data &amp; 85% speed and angle</a:t>
            </a:r>
            <a:endParaRPr lang="en-US" dirty="0">
              <a:cs typeface="Calibri"/>
            </a:endParaRPr>
          </a:p>
          <a:p>
            <a:r>
              <a:rPr lang="en-US" dirty="0"/>
              <a:t>No consideration for work zones</a:t>
            </a:r>
            <a:endParaRPr lang="en-US" dirty="0">
              <a:cs typeface="Calibri"/>
            </a:endParaRPr>
          </a:p>
          <a:p>
            <a:endParaRPr lang="en-US" dirty="0">
              <a:cs typeface="Calibri"/>
            </a:endParaRPr>
          </a:p>
          <a:p>
            <a:r>
              <a:rPr lang="en-US" dirty="0">
                <a:cs typeface="Calibri"/>
              </a:rPr>
              <a:t>- AASHTO RDG</a:t>
            </a:r>
          </a:p>
          <a:p>
            <a:pPr>
              <a:spcBef>
                <a:spcPct val="20000"/>
              </a:spcBef>
            </a:pPr>
            <a:r>
              <a:rPr lang="en-US" dirty="0"/>
              <a:t>Recognizes that barrier need within a work zone can be influenced by traffic volume, operating speed, offset, and duration of the work zone</a:t>
            </a:r>
          </a:p>
          <a:p>
            <a:pPr>
              <a:spcBef>
                <a:spcPct val="20000"/>
              </a:spcBef>
            </a:pPr>
            <a:r>
              <a:rPr lang="en-US" dirty="0"/>
              <a:t>Work zone encroachment data needed in support of engineering risk or benefit-cost analysis for use of barriers within work zones</a:t>
            </a:r>
            <a:endParaRPr lang="en-US" dirty="0">
              <a:cs typeface="Calibri"/>
            </a:endParaRPr>
          </a:p>
          <a:p>
            <a:endParaRPr lang="en-US" dirty="0">
              <a:cs typeface="Calibri"/>
            </a:endParaRPr>
          </a:p>
          <a:p>
            <a:r>
              <a:rPr lang="en-US" dirty="0">
                <a:cs typeface="Calibri"/>
              </a:rPr>
              <a:t>- MUTCD</a:t>
            </a:r>
          </a:p>
          <a:p>
            <a:pPr>
              <a:spcBef>
                <a:spcPct val="20000"/>
              </a:spcBef>
            </a:pPr>
            <a:r>
              <a:rPr lang="en-US" dirty="0"/>
              <a:t>Governing publications regarding design and use of temporary traffic control devices </a:t>
            </a:r>
            <a:endParaRPr lang="en-US" dirty="0">
              <a:cs typeface="Calibri"/>
            </a:endParaRPr>
          </a:p>
          <a:p>
            <a:pPr>
              <a:spcBef>
                <a:spcPct val="20000"/>
              </a:spcBef>
            </a:pPr>
            <a:r>
              <a:rPr lang="en-US" dirty="0"/>
              <a:t>Encroachment data needed for benefit-cost analysis for use of barriers within WZ</a:t>
            </a:r>
            <a:endParaRPr lang="en-US" dirty="0">
              <a:cs typeface="Calibri"/>
            </a:endParaRPr>
          </a:p>
          <a:p>
            <a:pPr>
              <a:spcBef>
                <a:spcPct val="20000"/>
              </a:spcBef>
            </a:pPr>
            <a:r>
              <a:rPr lang="en-US" dirty="0"/>
              <a:t>MUTCD relatively silent on when &amp; where positive protection in WZ should be used</a:t>
            </a:r>
            <a:endParaRPr lang="en-US" dirty="0">
              <a:cs typeface="Calibri"/>
            </a:endParaRPr>
          </a:p>
          <a:p>
            <a:pPr>
              <a:spcBef>
                <a:spcPct val="20000"/>
              </a:spcBef>
            </a:pPr>
            <a:r>
              <a:rPr lang="en-US" dirty="0"/>
              <a:t>Code of federal regulations (23 CFR 630 Subpart K) requires agencies to establish criteria regarding positive protection use in WZ. </a:t>
            </a:r>
            <a:endParaRPr lang="en-US" dirty="0">
              <a:cs typeface="Calibri"/>
            </a:endParaRPr>
          </a:p>
        </p:txBody>
      </p:sp>
      <p:sp>
        <p:nvSpPr>
          <p:cNvPr id="4" name="Slide Number Placeholder 3"/>
          <p:cNvSpPr>
            <a:spLocks noGrp="1"/>
          </p:cNvSpPr>
          <p:nvPr>
            <p:ph type="sldNum" sz="quarter" idx="10"/>
          </p:nvPr>
        </p:nvSpPr>
        <p:spPr/>
        <p:txBody>
          <a:bodyPr/>
          <a:lstStyle/>
          <a:p>
            <a:fld id="{3D81D614-7CD3-41B7-844C-80B5F1C38C87}" type="slidenum">
              <a:rPr lang="en-US" smtClean="0"/>
              <a:t>4</a:t>
            </a:fld>
            <a:endParaRPr lang="en-US"/>
          </a:p>
        </p:txBody>
      </p:sp>
    </p:spTree>
    <p:extLst>
      <p:ext uri="{BB962C8B-B14F-4D97-AF65-F5344CB8AC3E}">
        <p14:creationId xmlns:p14="http://schemas.microsoft.com/office/powerpoint/2010/main" val="1236449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 Peer Exchange Workshop was carried out </a:t>
            </a:r>
            <a:r>
              <a:rPr lang="en-US" dirty="0"/>
              <a:t>with the objectives to provide an overview of the project draft products, engage the Agencies participants in discussions, and solicit feedback for potential inclusion in the final Guidance document as well as identify future research needs.</a:t>
            </a:r>
          </a:p>
          <a:p>
            <a:r>
              <a:rPr lang="en-US" dirty="0">
                <a:cs typeface="Calibri"/>
              </a:rPr>
              <a:t>- The Workshop was via virtual format and through WebEx platform.</a:t>
            </a:r>
          </a:p>
          <a:p>
            <a:r>
              <a:rPr lang="en-US" dirty="0">
                <a:cs typeface="Calibri"/>
              </a:rPr>
              <a:t>- Held in 2 half days: July 20th and 26th, 2022</a:t>
            </a:r>
          </a:p>
          <a:p>
            <a:r>
              <a:rPr lang="en-US" dirty="0">
                <a:cs typeface="Calibri"/>
              </a:rPr>
              <a:t>- Had breakout sessions for the purpose of effective discussions</a:t>
            </a:r>
          </a:p>
          <a:p>
            <a:r>
              <a:rPr lang="en-US" dirty="0">
                <a:cs typeface="Calibri"/>
              </a:rPr>
              <a:t>- 15 state DOTs, project panel members and program officers participated</a:t>
            </a:r>
          </a:p>
        </p:txBody>
      </p:sp>
      <p:sp>
        <p:nvSpPr>
          <p:cNvPr id="4" name="Slide Number Placeholder 3"/>
          <p:cNvSpPr>
            <a:spLocks noGrp="1"/>
          </p:cNvSpPr>
          <p:nvPr>
            <p:ph type="sldNum" sz="quarter" idx="5"/>
          </p:nvPr>
        </p:nvSpPr>
        <p:spPr/>
        <p:txBody>
          <a:bodyPr/>
          <a:lstStyle/>
          <a:p>
            <a:fld id="{3D81D614-7CD3-41B7-844C-80B5F1C38C87}" type="slidenum">
              <a:rPr lang="en-US" smtClean="0"/>
              <a:t>40</a:t>
            </a:fld>
            <a:endParaRPr lang="en-US"/>
          </a:p>
        </p:txBody>
      </p:sp>
    </p:spTree>
    <p:extLst>
      <p:ext uri="{BB962C8B-B14F-4D97-AF65-F5344CB8AC3E}">
        <p14:creationId xmlns:p14="http://schemas.microsoft.com/office/powerpoint/2010/main" val="788790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 detailed participants list is provided in this table</a:t>
            </a:r>
          </a:p>
        </p:txBody>
      </p:sp>
      <p:sp>
        <p:nvSpPr>
          <p:cNvPr id="4" name="Slide Number Placeholder 3"/>
          <p:cNvSpPr>
            <a:spLocks noGrp="1"/>
          </p:cNvSpPr>
          <p:nvPr>
            <p:ph type="sldNum" sz="quarter" idx="5"/>
          </p:nvPr>
        </p:nvSpPr>
        <p:spPr/>
        <p:txBody>
          <a:bodyPr/>
          <a:lstStyle/>
          <a:p>
            <a:fld id="{3D81D614-7CD3-41B7-844C-80B5F1C38C87}" type="slidenum">
              <a:rPr lang="en-US" smtClean="0"/>
              <a:t>41</a:t>
            </a:fld>
            <a:endParaRPr lang="en-US"/>
          </a:p>
        </p:txBody>
      </p:sp>
    </p:spTree>
    <p:extLst>
      <p:ext uri="{BB962C8B-B14F-4D97-AF65-F5344CB8AC3E}">
        <p14:creationId xmlns:p14="http://schemas.microsoft.com/office/powerpoint/2010/main" val="3224378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[Peer Exchange Workshop Agenda]</a:t>
            </a:r>
          </a:p>
          <a:p>
            <a:endParaRPr lang="en-US" dirty="0">
              <a:cs typeface="Calibri"/>
            </a:endParaRPr>
          </a:p>
          <a:p>
            <a:r>
              <a:rPr lang="en-US" dirty="0"/>
              <a:t>- In the 1st day, the workshop opened with an introduction to the project team and panel members associated with the project, followed by a revision of the proposed Agenda and clarification on the Workshop expectations.</a:t>
            </a:r>
            <a:endParaRPr lang="en-US" dirty="0">
              <a:cs typeface="Calibri"/>
            </a:endParaRPr>
          </a:p>
          <a:p>
            <a:r>
              <a:rPr lang="en-US" dirty="0"/>
              <a:t>- Next, a session was conducted with the objective to describe the purpose of the conducted project and the different tasks involved, including a general</a:t>
            </a:r>
            <a:endParaRPr lang="en-US" dirty="0">
              <a:cs typeface="Calibri"/>
            </a:endParaRPr>
          </a:p>
          <a:p>
            <a:r>
              <a:rPr lang="en-US" dirty="0"/>
              <a:t>overview of the anticipated project products.</a:t>
            </a:r>
            <a:endParaRPr lang="en-US" dirty="0">
              <a:cs typeface="Calibri"/>
            </a:endParaRPr>
          </a:p>
          <a:p>
            <a:r>
              <a:rPr lang="en-US" dirty="0"/>
              <a:t>- The following general session was to provide detailed overview of the database that was developed as one of the project products, leading to a group discussion where comments were solicited by the participants.</a:t>
            </a:r>
          </a:p>
          <a:p>
            <a:r>
              <a:rPr lang="en-US" dirty="0"/>
              <a:t>- During the second part of the 1st day of the Workshop, the researchers presented details of potential guidance modification suggestions with respect to MASH standards.</a:t>
            </a:r>
            <a:endParaRPr lang="en-US" dirty="0">
              <a:cs typeface="Calibri"/>
            </a:endParaRPr>
          </a:p>
          <a:p>
            <a:r>
              <a:rPr lang="en-US" dirty="0"/>
              <a:t>- The workshop attendees were then separated into two groups of smaller size to allow for deeper discussions on what was presented</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42</a:t>
            </a:fld>
            <a:endParaRPr lang="en-US"/>
          </a:p>
        </p:txBody>
      </p:sp>
    </p:spTree>
    <p:extLst>
      <p:ext uri="{BB962C8B-B14F-4D97-AF65-F5344CB8AC3E}">
        <p14:creationId xmlns:p14="http://schemas.microsoft.com/office/powerpoint/2010/main" val="2246089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Exchange Workshop Agenda]</a:t>
            </a:r>
          </a:p>
          <a:p>
            <a:endParaRPr lang="en-US" dirty="0">
              <a:cs typeface="Calibri"/>
            </a:endParaRPr>
          </a:p>
          <a:p>
            <a:r>
              <a:rPr lang="en-US" dirty="0"/>
              <a:t>- In the 2nd day, the workshop began with a general summary of the main activities /conclusions from Day-1, followed by a requested invited presentation on the development of a “Work Zone Intrusion” app, developed by Minnesota DOT, and a group discussion on the potential application of the app.</a:t>
            </a:r>
          </a:p>
          <a:p>
            <a:r>
              <a:rPr lang="en-US" dirty="0"/>
              <a:t>- During the second part of the 2nd day of the Workshop, the researchers presented details of potential guidance modification suggestions with respect to RDG and MUTCD criteria.</a:t>
            </a:r>
            <a:endParaRPr lang="en-US" dirty="0">
              <a:cs typeface="Calibri"/>
            </a:endParaRPr>
          </a:p>
          <a:p>
            <a:r>
              <a:rPr lang="en-US" dirty="0"/>
              <a:t>- Following the same methodology from Day-1, the workshop attendees were then separated into two groups of smaller size to allow for deeper discussions on what was presented</a:t>
            </a:r>
          </a:p>
        </p:txBody>
      </p:sp>
      <p:sp>
        <p:nvSpPr>
          <p:cNvPr id="4" name="Slide Number Placeholder 3"/>
          <p:cNvSpPr>
            <a:spLocks noGrp="1"/>
          </p:cNvSpPr>
          <p:nvPr>
            <p:ph type="sldNum" sz="quarter" idx="5"/>
          </p:nvPr>
        </p:nvSpPr>
        <p:spPr/>
        <p:txBody>
          <a:bodyPr/>
          <a:lstStyle/>
          <a:p>
            <a:fld id="{3D81D614-7CD3-41B7-844C-80B5F1C38C87}" type="slidenum">
              <a:rPr lang="en-US" smtClean="0"/>
              <a:t>43</a:t>
            </a:fld>
            <a:endParaRPr lang="en-US"/>
          </a:p>
        </p:txBody>
      </p:sp>
    </p:spTree>
    <p:extLst>
      <p:ext uri="{BB962C8B-B14F-4D97-AF65-F5344CB8AC3E}">
        <p14:creationId xmlns:p14="http://schemas.microsoft.com/office/powerpoint/2010/main" val="2105278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[Workshop Results]</a:t>
            </a:r>
          </a:p>
          <a:p>
            <a:endParaRPr lang="en-US" dirty="0">
              <a:cs typeface="Calibri"/>
            </a:endParaRPr>
          </a:p>
          <a:p>
            <a:r>
              <a:rPr lang="en-US" dirty="0">
                <a:cs typeface="Calibri"/>
              </a:rPr>
              <a:t>- </a:t>
            </a:r>
            <a:r>
              <a:rPr lang="en-US" dirty="0"/>
              <a:t>A Peer Exchange Workshop was conducted in virtual format via WebEx platform </a:t>
            </a:r>
            <a:endParaRPr lang="en-US" dirty="0">
              <a:cs typeface="Calibri"/>
            </a:endParaRPr>
          </a:p>
          <a:p>
            <a:r>
              <a:rPr lang="en-US"/>
              <a:t>- The objectives are to provide an overview of the project draft products, engage the Agencies participants in discussions, and solicit feedback for potential inclusion in the final Guidance document as well as identify future research needs. </a:t>
            </a:r>
          </a:p>
          <a:p>
            <a:r>
              <a:rPr lang="en-US" dirty="0"/>
              <a:t>- Based on participants’ common feedback, several common themes have emerged and there appear to be several research project ideas that can be explored, based on the identified needs.  The following slide identifies recommendations for additional research.  </a:t>
            </a:r>
          </a:p>
        </p:txBody>
      </p:sp>
      <p:sp>
        <p:nvSpPr>
          <p:cNvPr id="4" name="Slide Number Placeholder 3"/>
          <p:cNvSpPr>
            <a:spLocks noGrp="1"/>
          </p:cNvSpPr>
          <p:nvPr>
            <p:ph type="sldNum" sz="quarter" idx="5"/>
          </p:nvPr>
        </p:nvSpPr>
        <p:spPr/>
        <p:txBody>
          <a:bodyPr/>
          <a:lstStyle/>
          <a:p>
            <a:fld id="{3D81D614-7CD3-41B7-844C-80B5F1C38C87}" type="slidenum">
              <a:rPr lang="en-US" smtClean="0"/>
              <a:t>44</a:t>
            </a:fld>
            <a:endParaRPr lang="en-US"/>
          </a:p>
        </p:txBody>
      </p:sp>
    </p:spTree>
    <p:extLst>
      <p:ext uri="{BB962C8B-B14F-4D97-AF65-F5344CB8AC3E}">
        <p14:creationId xmlns:p14="http://schemas.microsoft.com/office/powerpoint/2010/main" val="2152657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As efforts were performed to investigate vehicle encroachment conditions associated with work zone locations, one of the project objectives was to support potential updates to the Manual for Assessing Safety Hardware (MASH), the Roadside Design Guide (RDG), and the Manual for Uniform Traffic Control Devices (MUTCD). </a:t>
            </a:r>
          </a:p>
          <a:p>
            <a:pPr marL="0" marR="0">
              <a:lnSpc>
                <a:spcPct val="115000"/>
              </a:lnSpc>
              <a:spcBef>
                <a:spcPts val="600"/>
              </a:spcBef>
              <a:spcAft>
                <a:spcPts val="600"/>
              </a:spcAft>
            </a:pPr>
            <a:endParaRPr lang="en-US" sz="1800" dirty="0">
              <a:effectLst/>
              <a:latin typeface="Garamond" panose="02020404030301010803" pitchFamily="18" charset="0"/>
              <a:ea typeface="Malgun Gothic" panose="020B0503020000020004" pitchFamily="34" charset="-127"/>
              <a:cs typeface="Times New Roman" panose="02020603050405020304" pitchFamily="18" charset="0"/>
            </a:endParaRPr>
          </a:p>
          <a:p>
            <a:pPr marL="0" marR="0">
              <a:lnSpc>
                <a:spcPct val="115000"/>
              </a:lnSpc>
              <a:spcBef>
                <a:spcPts val="600"/>
              </a:spcBef>
              <a:spcAft>
                <a:spcPts val="600"/>
              </a:spcAft>
            </a:pPr>
            <a:r>
              <a:rPr lang="en-US" sz="1800" dirty="0">
                <a:effectLst/>
                <a:latin typeface="Garamond" panose="02020404030301010803" pitchFamily="18" charset="0"/>
                <a:ea typeface="Malgun Gothic" panose="020B0503020000020004" pitchFamily="34" charset="-127"/>
                <a:cs typeface="Times New Roman" panose="02020603050405020304" pitchFamily="18" charset="0"/>
              </a:rPr>
              <a:t>Such investigation developed a guidance addressed to state departments of transportation (DOTs) and research practitioners to improve safety for workers and the traveling public in roadway work zones. </a:t>
            </a:r>
          </a:p>
        </p:txBody>
      </p:sp>
      <p:sp>
        <p:nvSpPr>
          <p:cNvPr id="4" name="Slide Number Placeholder 3"/>
          <p:cNvSpPr>
            <a:spLocks noGrp="1"/>
          </p:cNvSpPr>
          <p:nvPr>
            <p:ph type="sldNum" sz="quarter" idx="10"/>
          </p:nvPr>
        </p:nvSpPr>
        <p:spPr/>
        <p:txBody>
          <a:bodyPr/>
          <a:lstStyle/>
          <a:p>
            <a:fld id="{3D81D614-7CD3-41B7-844C-80B5F1C38C87}" type="slidenum">
              <a:rPr lang="en-US" smtClean="0"/>
              <a:t>45</a:t>
            </a:fld>
            <a:endParaRPr lang="en-US"/>
          </a:p>
        </p:txBody>
      </p:sp>
    </p:spTree>
    <p:extLst>
      <p:ext uri="{BB962C8B-B14F-4D97-AF65-F5344CB8AC3E}">
        <p14:creationId xmlns:p14="http://schemas.microsoft.com/office/powerpoint/2010/main" val="3408190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Manual for Assessing Safety Hardware]</a:t>
            </a:r>
            <a:endParaRPr lang="en-US" dirty="0">
              <a:cs typeface="Calibri"/>
            </a:endParaRPr>
          </a:p>
          <a:p>
            <a:endParaRPr lang="en-US" dirty="0">
              <a:cs typeface="Calibri"/>
            </a:endParaRPr>
          </a:p>
          <a:p>
            <a:pPr>
              <a:spcBef>
                <a:spcPct val="20000"/>
              </a:spcBef>
            </a:pPr>
            <a:r>
              <a:rPr lang="en-US" dirty="0">
                <a:cs typeface="Calibri"/>
              </a:rPr>
              <a:t>- MASH </a:t>
            </a:r>
            <a:r>
              <a:rPr lang="en-US" dirty="0"/>
              <a:t>Provides specifications that govern the full-scale crash testing and evaluation of roadside safety features, including work zone barrier systems</a:t>
            </a:r>
            <a:endParaRPr lang="en-US" dirty="0">
              <a:cs typeface="Calibri"/>
            </a:endParaRPr>
          </a:p>
          <a:p>
            <a:pPr>
              <a:spcBef>
                <a:spcPct val="20000"/>
              </a:spcBef>
            </a:pPr>
            <a:r>
              <a:rPr lang="en-US" dirty="0">
                <a:cs typeface="Calibri"/>
              </a:rPr>
              <a:t>- </a:t>
            </a:r>
            <a:r>
              <a:rPr lang="en-US" dirty="0"/>
              <a:t>6 test levels with different vehicle types and weights, impact speeds, and impact angles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46</a:t>
            </a:fld>
            <a:endParaRPr lang="en-US"/>
          </a:p>
        </p:txBody>
      </p:sp>
    </p:spTree>
    <p:extLst>
      <p:ext uri="{BB962C8B-B14F-4D97-AF65-F5344CB8AC3E}">
        <p14:creationId xmlns:p14="http://schemas.microsoft.com/office/powerpoint/2010/main" val="1669082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NCHRP 17-43]</a:t>
            </a:r>
          </a:p>
          <a:p>
            <a:endParaRPr lang="en-US" dirty="0">
              <a:cs typeface="Calibri"/>
            </a:endParaRPr>
          </a:p>
          <a:p>
            <a:r>
              <a:rPr lang="en-US" dirty="0"/>
              <a:t>- NCHRP 17-43 database includes only 8 work-zone crashes out of 1,581 crashes in the database. 5 of these included a value for the impact speed</a:t>
            </a:r>
            <a:endParaRPr lang="en-US" dirty="0">
              <a:cs typeface="Calibri"/>
            </a:endParaRPr>
          </a:p>
          <a:p>
            <a:r>
              <a:rPr lang="en-US" dirty="0"/>
              <a:t>- The comparison of the reconstructed impact angles from the eight work zone crashes to the 85th percentile of the 17-43 impact angle data (from all crashes) is inconclusive, due to the limited available data</a:t>
            </a:r>
            <a:endParaRPr lang="en-US" dirty="0">
              <a:cs typeface="Calibri"/>
            </a:endParaRPr>
          </a:p>
          <a:p>
            <a:r>
              <a:rPr lang="en-US" dirty="0"/>
              <a:t> - Although MASH is based on impact conditions rather than encroachment conditions, encroachment conditions will have more correlation to impact conditions for work-zone barriers and traffic control devices than other types of roadside safety devices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47</a:t>
            </a:fld>
            <a:endParaRPr lang="en-US"/>
          </a:p>
        </p:txBody>
      </p:sp>
    </p:spTree>
    <p:extLst>
      <p:ext uri="{BB962C8B-B14F-4D97-AF65-F5344CB8AC3E}">
        <p14:creationId xmlns:p14="http://schemas.microsoft.com/office/powerpoint/2010/main" val="770085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NCHRP 17-43]</a:t>
            </a:r>
          </a:p>
          <a:p>
            <a:endParaRPr lang="en-US" dirty="0">
              <a:cs typeface="Calibri"/>
            </a:endParaRPr>
          </a:p>
          <a:p>
            <a:r>
              <a:rPr lang="en-US" dirty="0">
                <a:cs typeface="Calibri"/>
              </a:rPr>
              <a:t>- </a:t>
            </a:r>
            <a:r>
              <a:rPr lang="en-US" dirty="0"/>
              <a:t>The reconstructed speed at the first departure (i.e., encroachment speed) is similar between the NCHRP 17-43 database and older NCHRP 17-22 database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48</a:t>
            </a:fld>
            <a:endParaRPr lang="en-US"/>
          </a:p>
        </p:txBody>
      </p:sp>
    </p:spTree>
    <p:extLst>
      <p:ext uri="{BB962C8B-B14F-4D97-AF65-F5344CB8AC3E}">
        <p14:creationId xmlns:p14="http://schemas.microsoft.com/office/powerpoint/2010/main" val="1625789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NCHRP 17-43]</a:t>
            </a:r>
          </a:p>
          <a:p>
            <a:endParaRPr lang="en-US" dirty="0">
              <a:cs typeface="Calibri"/>
            </a:endParaRPr>
          </a:p>
          <a:p>
            <a:r>
              <a:rPr lang="en-US" dirty="0">
                <a:cs typeface="Calibri"/>
              </a:rPr>
              <a:t>- </a:t>
            </a:r>
            <a:r>
              <a:rPr lang="en-US" dirty="0"/>
              <a:t>The departure angle distribution is also similar between the NCHRP 17-43 database and older NCHRP 17-22 database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49</a:t>
            </a:fld>
            <a:endParaRPr lang="en-US"/>
          </a:p>
        </p:txBody>
      </p:sp>
    </p:spTree>
    <p:extLst>
      <p:ext uri="{BB962C8B-B14F-4D97-AF65-F5344CB8AC3E}">
        <p14:creationId xmlns:p14="http://schemas.microsoft.com/office/powerpoint/2010/main" val="101053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[Objectives]</a:t>
            </a:r>
            <a:endParaRPr lang="en-US" dirty="0"/>
          </a:p>
          <a:p>
            <a:endParaRPr lang="en-US" dirty="0"/>
          </a:p>
          <a:p>
            <a:r>
              <a:rPr lang="en-US" dirty="0">
                <a:cs typeface="Calibri"/>
              </a:rPr>
              <a:t>- Investigate the vehicle encroachment conditions associated with WZ</a:t>
            </a:r>
            <a:endParaRPr lang="en-US" dirty="0"/>
          </a:p>
          <a:p>
            <a:r>
              <a:rPr lang="en-US" dirty="0">
                <a:cs typeface="Calibri"/>
              </a:rPr>
              <a:t>- Develop Guidance for DOTs and research practitioners to improve safety for workers and traveling public The</a:t>
            </a:r>
            <a:r>
              <a:rPr lang="en-US" sz="1200" kern="1200" dirty="0">
                <a:solidFill>
                  <a:schemeClr val="tx1"/>
                </a:solidFill>
                <a:effectLst/>
                <a:latin typeface="+mn-lt"/>
                <a:ea typeface="+mn-ea"/>
                <a:cs typeface="+mn-cs"/>
              </a:rPr>
              <a:t> Guidance is intended to address all aspects of work zones from planning (including when to use positive protection) through implementation, and be useable by any entity involved in the life cycle of the work zone</a:t>
            </a:r>
          </a:p>
          <a:p>
            <a:r>
              <a:rPr lang="en-US" dirty="0">
                <a:cs typeface="Calibri"/>
              </a:rPr>
              <a:t>- Develop a WZ encroachment crash database</a:t>
            </a:r>
          </a:p>
        </p:txBody>
      </p:sp>
      <p:sp>
        <p:nvSpPr>
          <p:cNvPr id="4" name="Slide Number Placeholder 3"/>
          <p:cNvSpPr>
            <a:spLocks noGrp="1"/>
          </p:cNvSpPr>
          <p:nvPr>
            <p:ph type="sldNum" sz="quarter" idx="10"/>
          </p:nvPr>
        </p:nvSpPr>
        <p:spPr/>
        <p:txBody>
          <a:bodyPr/>
          <a:lstStyle/>
          <a:p>
            <a:fld id="{3D81D614-7CD3-41B7-844C-80B5F1C38C87}" type="slidenum">
              <a:rPr lang="en-US" smtClean="0"/>
              <a:t>5</a:t>
            </a:fld>
            <a:endParaRPr lang="en-US"/>
          </a:p>
        </p:txBody>
      </p:sp>
    </p:spTree>
    <p:extLst>
      <p:ext uri="{BB962C8B-B14F-4D97-AF65-F5344CB8AC3E}">
        <p14:creationId xmlns:p14="http://schemas.microsoft.com/office/powerpoint/2010/main" val="4011746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NDS]</a:t>
            </a:r>
          </a:p>
          <a:p>
            <a:endParaRPr lang="en-US" dirty="0">
              <a:cs typeface="Calibri"/>
            </a:endParaRPr>
          </a:p>
          <a:p>
            <a:r>
              <a:rPr lang="en-US" dirty="0">
                <a:cs typeface="Calibri"/>
              </a:rPr>
              <a:t>- NDS database analysis indicates that </a:t>
            </a:r>
            <a:r>
              <a:rPr lang="en-US" dirty="0"/>
              <a:t>no difference in the 85th percentile encroachment speed when comparing work-zone and non-work-zone related encroachments happening on the right side. The speed was 51 mph in both cases </a:t>
            </a:r>
            <a:endParaRPr lang="en-US" dirty="0">
              <a:cs typeface="Calibri"/>
            </a:endParaRPr>
          </a:p>
          <a:p>
            <a:r>
              <a:rPr lang="en-US" dirty="0"/>
              <a:t>- When left and right-side encroachments are combined, the 85th percentile speeds are 50.4 mph and 55.4 mph for work-zone and non-work-zone related encroachments, respectively</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50</a:t>
            </a:fld>
            <a:endParaRPr lang="en-US"/>
          </a:p>
        </p:txBody>
      </p:sp>
    </p:spTree>
    <p:extLst>
      <p:ext uri="{BB962C8B-B14F-4D97-AF65-F5344CB8AC3E}">
        <p14:creationId xmlns:p14="http://schemas.microsoft.com/office/powerpoint/2010/main" val="3870790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Analysis Results, NDS]</a:t>
            </a:r>
          </a:p>
          <a:p>
            <a:endParaRPr lang="en-US" dirty="0">
              <a:cs typeface="Calibri"/>
            </a:endParaRPr>
          </a:p>
          <a:p>
            <a:r>
              <a:rPr lang="en-US" dirty="0">
                <a:cs typeface="Calibri"/>
              </a:rPr>
              <a:t>- Table is 85th</a:t>
            </a:r>
            <a:r>
              <a:rPr lang="en-US" dirty="0"/>
              <a:t> encroachment angles for right-side encroachments</a:t>
            </a:r>
          </a:p>
          <a:p>
            <a:r>
              <a:rPr lang="en-US" dirty="0">
                <a:cs typeface="Calibri"/>
              </a:rPr>
              <a:t>- </a:t>
            </a:r>
            <a:r>
              <a:rPr lang="en-US" dirty="0"/>
              <a:t>The difference between these values is less than the 1.5-degree tolerance for impact angle in MASH</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51</a:t>
            </a:fld>
            <a:endParaRPr lang="en-US"/>
          </a:p>
        </p:txBody>
      </p:sp>
    </p:spTree>
    <p:extLst>
      <p:ext uri="{BB962C8B-B14F-4D97-AF65-F5344CB8AC3E}">
        <p14:creationId xmlns:p14="http://schemas.microsoft.com/office/powerpoint/2010/main" val="3136412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Summary]</a:t>
            </a:r>
          </a:p>
          <a:p>
            <a:endParaRPr lang="en-US" dirty="0">
              <a:cs typeface="Calibri"/>
            </a:endParaRPr>
          </a:p>
          <a:p>
            <a:r>
              <a:rPr lang="en-US" dirty="0">
                <a:cs typeface="Calibri"/>
              </a:rPr>
              <a:t>- </a:t>
            </a:r>
            <a:r>
              <a:rPr lang="en-US" dirty="0"/>
              <a:t>These values are not significantly different from a barrier testing perspective when one considers the MASH tolerance for impact speed is 2.5 mph</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52</a:t>
            </a:fld>
            <a:endParaRPr lang="en-US"/>
          </a:p>
        </p:txBody>
      </p:sp>
    </p:spTree>
    <p:extLst>
      <p:ext uri="{BB962C8B-B14F-4D97-AF65-F5344CB8AC3E}">
        <p14:creationId xmlns:p14="http://schemas.microsoft.com/office/powerpoint/2010/main" val="4170207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Database Analysis Results Summary]</a:t>
            </a:r>
          </a:p>
          <a:p>
            <a:endParaRPr lang="en-US" dirty="0">
              <a:cs typeface="Calibri"/>
            </a:endParaRPr>
          </a:p>
          <a:p>
            <a:r>
              <a:rPr lang="en-US" dirty="0">
                <a:cs typeface="Calibri"/>
              </a:rPr>
              <a:t>- </a:t>
            </a:r>
            <a:r>
              <a:rPr lang="en-US" dirty="0"/>
              <a:t>The encroachment speeds obtained from 17-43, 17-22, and NDS data are comparable, with differences in the range of 3-4% </a:t>
            </a:r>
            <a:endParaRPr lang="en-US" dirty="0">
              <a:cs typeface="Calibri"/>
            </a:endParaRPr>
          </a:p>
          <a:p>
            <a:r>
              <a:rPr lang="en-US" dirty="0"/>
              <a:t>- The differences in encroachment angle are considerably greater, with the NDS data having larger encroachment angles than both the 17-43 and 17-22 databases </a:t>
            </a:r>
            <a:endParaRPr lang="en-US" dirty="0">
              <a:cs typeface="Calibri"/>
            </a:endParaRPr>
          </a:p>
          <a:p>
            <a:r>
              <a:rPr lang="en-US" dirty="0"/>
              <a:t>- The differences that exist among these datasets may be due to several factors. The NDS data is encroachment based whereas the 17-43 and 17-22 databases are crash based</a:t>
            </a:r>
            <a:endParaRPr lang="en-US" dirty="0">
              <a:cs typeface="Calibri"/>
            </a:endParaRPr>
          </a:p>
          <a:p>
            <a:r>
              <a:rPr lang="en-US" dirty="0"/>
              <a:t>- The posted speed limits for roadways on which the encroachments occurred in the NDS data are not available</a:t>
            </a:r>
            <a:endParaRPr lang="en-US" dirty="0">
              <a:cs typeface="Calibri"/>
            </a:endParaRPr>
          </a:p>
          <a:p>
            <a:r>
              <a:rPr lang="en-US" dirty="0"/>
              <a:t>- There may also be differences associated with the different data collection periods of these datasets and the relative contribution of advancing vehicle safety technologies in each</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53</a:t>
            </a:fld>
            <a:endParaRPr lang="en-US"/>
          </a:p>
        </p:txBody>
      </p:sp>
    </p:spTree>
    <p:extLst>
      <p:ext uri="{BB962C8B-B14F-4D97-AF65-F5344CB8AC3E}">
        <p14:creationId xmlns:p14="http://schemas.microsoft.com/office/powerpoint/2010/main" val="1873017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a:t>Proposed Guidance Revision for MASH]</a:t>
            </a:r>
            <a:endParaRPr lang="en-US">
              <a:cs typeface="Calibri"/>
            </a:endParaRPr>
          </a:p>
          <a:p>
            <a:endParaRPr lang="en-US" dirty="0">
              <a:cs typeface="Calibri"/>
            </a:endParaRPr>
          </a:p>
          <a:p>
            <a:r>
              <a:rPr lang="en-US" dirty="0">
                <a:cs typeface="Calibri"/>
              </a:rPr>
              <a:t>- </a:t>
            </a:r>
            <a:r>
              <a:rPr lang="en-US" dirty="0"/>
              <a:t>From the perspective of impact / encroachment speed:</a:t>
            </a:r>
            <a:endParaRPr lang="en-US" dirty="0">
              <a:cs typeface="Calibri"/>
            </a:endParaRPr>
          </a:p>
          <a:p>
            <a:r>
              <a:rPr lang="en-US" dirty="0"/>
              <a:t>    - Impact speed in work zones: Not enough data to support the need for a change in MASH </a:t>
            </a:r>
            <a:endParaRPr lang="en-US" dirty="0">
              <a:cs typeface="Calibri"/>
            </a:endParaRPr>
          </a:p>
          <a:p>
            <a:r>
              <a:rPr lang="en-US" dirty="0">
                <a:cs typeface="Calibri"/>
              </a:rPr>
              <a:t>    - </a:t>
            </a:r>
            <a:r>
              <a:rPr lang="en-US" dirty="0"/>
              <a:t>Encroachments speed in work zones: Because of the lack of information, functional classification and posted speed limits, for the roadways on which encroachment occurred, difficult to indicate a reduction in MASH test speed</a:t>
            </a:r>
            <a:endParaRPr lang="en-US" dirty="0">
              <a:cs typeface="Calibri"/>
            </a:endParaRPr>
          </a:p>
          <a:p>
            <a:endParaRPr lang="en-US" dirty="0">
              <a:cs typeface="Calibri"/>
            </a:endParaRPr>
          </a:p>
          <a:p>
            <a:r>
              <a:rPr lang="en-US" dirty="0"/>
              <a:t>- From the perspective of impact / encroachment angle:</a:t>
            </a:r>
            <a:endParaRPr lang="en-US" dirty="0">
              <a:cs typeface="Calibri"/>
            </a:endParaRPr>
          </a:p>
          <a:p>
            <a:r>
              <a:rPr lang="en-US" dirty="0">
                <a:cs typeface="Calibri"/>
              </a:rPr>
              <a:t>    - </a:t>
            </a:r>
            <a:r>
              <a:rPr lang="en-US" dirty="0"/>
              <a:t>Impact angle in work zones: Not enough data to support the need for a change in MASH </a:t>
            </a:r>
            <a:endParaRPr lang="en-US" dirty="0">
              <a:cs typeface="Calibri"/>
            </a:endParaRPr>
          </a:p>
          <a:p>
            <a:r>
              <a:rPr lang="en-US" dirty="0">
                <a:cs typeface="Calibri"/>
              </a:rPr>
              <a:t>    - </a:t>
            </a:r>
            <a:r>
              <a:rPr lang="en-US" dirty="0"/>
              <a:t>Encroachments angle in work zones: Not a strong basis for change of the MASH impact angle as this time.</a:t>
            </a:r>
            <a:endParaRPr lang="en-US" dirty="0">
              <a:cs typeface="Calibri"/>
            </a:endParaRPr>
          </a:p>
          <a:p>
            <a:r>
              <a:rPr lang="en-US" dirty="0">
                <a:cs typeface="Calibri"/>
              </a:rPr>
              <a:t>    - </a:t>
            </a:r>
            <a:r>
              <a:rPr lang="en-US" dirty="0"/>
              <a:t>Encroachment angle is not correlated with encroachment speed</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54</a:t>
            </a:fld>
            <a:endParaRPr lang="en-US"/>
          </a:p>
        </p:txBody>
      </p:sp>
    </p:spTree>
    <p:extLst>
      <p:ext uri="{BB962C8B-B14F-4D97-AF65-F5344CB8AC3E}">
        <p14:creationId xmlns:p14="http://schemas.microsoft.com/office/powerpoint/2010/main" val="240403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[Roadside Design Guide]</a:t>
            </a:r>
            <a:endParaRPr lang="en-US" dirty="0"/>
          </a:p>
          <a:p>
            <a:endParaRPr lang="en-US" dirty="0">
              <a:cs typeface="Calibri"/>
            </a:endParaRPr>
          </a:p>
          <a:p>
            <a:r>
              <a:rPr lang="en-US" dirty="0">
                <a:cs typeface="Calibri"/>
              </a:rPr>
              <a:t>- RDG </a:t>
            </a:r>
            <a:r>
              <a:rPr lang="en-US" dirty="0"/>
              <a:t>Provides state-of-the-practice and guidance regarding roadside safety, including need, selection, and placement of roadside safety devices</a:t>
            </a:r>
            <a:endParaRPr lang="en-US" dirty="0">
              <a:cs typeface="Calibri"/>
            </a:endParaRPr>
          </a:p>
          <a:p>
            <a:pPr>
              <a:spcBef>
                <a:spcPct val="20000"/>
              </a:spcBef>
            </a:pPr>
            <a:r>
              <a:rPr lang="en-US" dirty="0"/>
              <a:t>- The objective is to maximize roadside safety on a system-wide basis including 1) Implementation of forgiving roadside concept, and 2) Reduce frequency and severity of roadway departure crashes</a:t>
            </a:r>
            <a:endParaRPr lang="en-US" dirty="0">
              <a:cs typeface="Calibri"/>
            </a:endParaRPr>
          </a:p>
          <a:p>
            <a:pPr>
              <a:spcBef>
                <a:spcPct val="20000"/>
              </a:spcBef>
            </a:pPr>
            <a:r>
              <a:rPr lang="en-US" dirty="0"/>
              <a:t>- RDG guidance utilizes concepts such as encroachment rate, clear zone, and barrier offset, which can vary based on factors such as traffic volume, roadway alignment, lane width, and other factors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55</a:t>
            </a:fld>
            <a:endParaRPr lang="en-US"/>
          </a:p>
        </p:txBody>
      </p:sp>
    </p:spTree>
    <p:extLst>
      <p:ext uri="{BB962C8B-B14F-4D97-AF65-F5344CB8AC3E}">
        <p14:creationId xmlns:p14="http://schemas.microsoft.com/office/powerpoint/2010/main" val="170734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[Roadside Design Guide]</a:t>
            </a:r>
          </a:p>
          <a:p>
            <a:endParaRPr lang="en-US" dirty="0">
              <a:cs typeface="Calibri"/>
            </a:endParaRPr>
          </a:p>
          <a:p>
            <a:pPr>
              <a:spcBef>
                <a:spcPct val="20000"/>
              </a:spcBef>
            </a:pPr>
            <a:r>
              <a:rPr lang="en-US" dirty="0">
                <a:cs typeface="Calibri"/>
              </a:rPr>
              <a:t>- </a:t>
            </a:r>
            <a:r>
              <a:rPr lang="en-US" dirty="0"/>
              <a:t>Chapter 9 of the RDG specifically addresses Traffic Barriers, Traffic Control Devices, and Other Safety Features for Work Zones, which provides safety, functional, and structural aspect of these devices/features and guidance on their application</a:t>
            </a:r>
            <a:endParaRPr lang="en-US">
              <a:cs typeface="Calibri"/>
            </a:endParaRPr>
          </a:p>
          <a:p>
            <a:pPr>
              <a:spcBef>
                <a:spcPct val="20000"/>
              </a:spcBef>
            </a:pPr>
            <a:r>
              <a:rPr lang="en-US" dirty="0"/>
              <a:t>- Barrier need within a work zone can be influenced by various factors which are traffic volume, operating speed, offset, and duration of the work zone</a:t>
            </a:r>
            <a:endParaRPr lang="en-US">
              <a:cs typeface="Calibri"/>
            </a:endParaRPr>
          </a:p>
          <a:p>
            <a:pPr>
              <a:spcBef>
                <a:spcPct val="20000"/>
              </a:spcBef>
            </a:pPr>
            <a:r>
              <a:rPr lang="en-US" dirty="0"/>
              <a:t>- Work zone encroachment data are used in support of benefit-cost or risk analyses related to need for positive protection or other safety features used within a WZ. Such analyses could result in updated guidance on barrier need, placement, and test level expressed in terms of key work zone design variables.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56</a:t>
            </a:fld>
            <a:endParaRPr lang="en-US"/>
          </a:p>
        </p:txBody>
      </p:sp>
    </p:spTree>
    <p:extLst>
      <p:ext uri="{BB962C8B-B14F-4D97-AF65-F5344CB8AC3E}">
        <p14:creationId xmlns:p14="http://schemas.microsoft.com/office/powerpoint/2010/main" val="2945469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[Encroachment Distance]</a:t>
            </a:r>
            <a:endParaRPr lang="en-US" dirty="0"/>
          </a:p>
          <a:p>
            <a:endParaRPr lang="en-US" dirty="0"/>
          </a:p>
          <a:p>
            <a:pPr>
              <a:spcBef>
                <a:spcPct val="20000"/>
              </a:spcBef>
            </a:pPr>
            <a:r>
              <a:rPr lang="en-US" dirty="0"/>
              <a:t>- Encroachment distance is a key encroachment variable that can inform various aspects of work zone design</a:t>
            </a:r>
            <a:endParaRPr lang="en-US" dirty="0">
              <a:cs typeface="Calibri"/>
            </a:endParaRPr>
          </a:p>
          <a:p>
            <a:pPr>
              <a:spcBef>
                <a:spcPct val="20000"/>
              </a:spcBef>
            </a:pPr>
            <a:r>
              <a:rPr lang="en-US" dirty="0"/>
              <a:t>- Direct influence on clear zone (recovery area) guidance and barrier need based on available lateral offset. Available clear zone affects decision to delineate or shield</a:t>
            </a:r>
            <a:endParaRPr lang="en-US" dirty="0">
              <a:cs typeface="Calibri"/>
            </a:endParaRPr>
          </a:p>
          <a:p>
            <a:r>
              <a:rPr lang="en-US" dirty="0"/>
              <a:t>- The RDG indicates that “Because of the limited horizontal clearance available and the heightened awareness of motorists through work zones, the clear-zone requirements are less than those for non-construction conditions.”</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57</a:t>
            </a:fld>
            <a:endParaRPr lang="en-US"/>
          </a:p>
        </p:txBody>
      </p:sp>
    </p:spTree>
    <p:extLst>
      <p:ext uri="{BB962C8B-B14F-4D97-AF65-F5344CB8AC3E}">
        <p14:creationId xmlns:p14="http://schemas.microsoft.com/office/powerpoint/2010/main" val="673616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[Database Analysis Results: NCHRP 17-43]</a:t>
            </a:r>
          </a:p>
          <a:p>
            <a:endParaRPr lang="en-US" dirty="0">
              <a:cs typeface="Calibri"/>
            </a:endParaRPr>
          </a:p>
          <a:p>
            <a:pPr>
              <a:spcBef>
                <a:spcPct val="20000"/>
              </a:spcBef>
            </a:pPr>
            <a:r>
              <a:rPr lang="en-US"/>
              <a:t>- NCHRP 17-43 database includes both encroachment and impact conditions (speed and angle) derived from clinical reconstruction of roadway departure crashes</a:t>
            </a:r>
            <a:endParaRPr lang="en-US">
              <a:cs typeface="Calibri"/>
            </a:endParaRPr>
          </a:p>
          <a:p>
            <a:pPr>
              <a:spcBef>
                <a:spcPct val="20000"/>
              </a:spcBef>
            </a:pPr>
            <a:r>
              <a:rPr lang="en-US" dirty="0"/>
              <a:t>- Crash data provides a right-truncated encroachment distance distribution. Lateral travel distance interrupted by rollover or object struck </a:t>
            </a:r>
            <a:endParaRPr lang="en-US" dirty="0">
              <a:cs typeface="Calibri"/>
            </a:endParaRPr>
          </a:p>
          <a:p>
            <a:pPr>
              <a:spcBef>
                <a:spcPct val="20000"/>
              </a:spcBef>
            </a:pPr>
            <a:r>
              <a:rPr lang="en-US" dirty="0"/>
              <a:t>- Distance to first impact in work zones was compared to all crashes</a:t>
            </a:r>
            <a:endParaRPr lang="en-US" dirty="0">
              <a:cs typeface="Calibri"/>
            </a:endParaRPr>
          </a:p>
          <a:p>
            <a:pPr>
              <a:spcBef>
                <a:spcPct val="20000"/>
              </a:spcBef>
            </a:pPr>
            <a:r>
              <a:rPr lang="en-US" dirty="0"/>
              <a:t>- Only eight work zone encroachments in NCHRP 17-43 database. Six crashes had maximum lateral distance under 11.5 ft (3.5 m) before impact </a:t>
            </a:r>
            <a:endParaRPr lang="en-US" dirty="0">
              <a:cs typeface="Calibri"/>
            </a:endParaRPr>
          </a:p>
          <a:p>
            <a:pPr>
              <a:spcBef>
                <a:spcPct val="20000"/>
              </a:spcBef>
            </a:pPr>
            <a:r>
              <a:rPr lang="en-US" dirty="0"/>
              <a:t>- Encroachment corridor constructed for the work zone encroachments. The maximum lateral encroachment increased by approximately half a meter for every additional meter traveled longitudinally</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58</a:t>
            </a:fld>
            <a:endParaRPr lang="en-US"/>
          </a:p>
        </p:txBody>
      </p:sp>
    </p:spTree>
    <p:extLst>
      <p:ext uri="{BB962C8B-B14F-4D97-AF65-F5344CB8AC3E}">
        <p14:creationId xmlns:p14="http://schemas.microsoft.com/office/powerpoint/2010/main" val="2771267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Analysis Results: NCHRP 17-43]</a:t>
            </a:r>
          </a:p>
          <a:p>
            <a:endParaRPr lang="en-US" dirty="0">
              <a:cs typeface="Calibri"/>
            </a:endParaRPr>
          </a:p>
          <a:p>
            <a:pPr>
              <a:spcBef>
                <a:spcPct val="20000"/>
              </a:spcBef>
            </a:pPr>
            <a:r>
              <a:rPr lang="en-US" dirty="0"/>
              <a:t>- Distance to first impact in work zones was not smaller than other impacts in 17-43 database. </a:t>
            </a:r>
            <a:endParaRPr lang="en-US" dirty="0">
              <a:cs typeface="Calibri"/>
            </a:endParaRPr>
          </a:p>
          <a:p>
            <a:pPr>
              <a:spcBef>
                <a:spcPct val="20000"/>
              </a:spcBef>
            </a:pPr>
            <a:r>
              <a:rPr lang="en-US" dirty="0"/>
              <a:t>- Surprisingly, one of the longest impact distances occurred in a work zone (case #554017111). Vehicle departed when the road turns left to pass under an overpass. The vehicle climbed a hill and struck the bridge.</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59</a:t>
            </a:fld>
            <a:endParaRPr lang="en-US"/>
          </a:p>
        </p:txBody>
      </p:sp>
    </p:spTree>
    <p:extLst>
      <p:ext uri="{BB962C8B-B14F-4D97-AF65-F5344CB8AC3E}">
        <p14:creationId xmlns:p14="http://schemas.microsoft.com/office/powerpoint/2010/main" val="202914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[Approach]</a:t>
            </a:r>
          </a:p>
          <a:p>
            <a:endParaRPr lang="en-US" dirty="0">
              <a:cs typeface="Calibri"/>
            </a:endParaRPr>
          </a:p>
          <a:p>
            <a:r>
              <a:rPr lang="en-US" dirty="0">
                <a:cs typeface="Calibri"/>
              </a:rPr>
              <a:t>- Review the existing literature and state of the practice</a:t>
            </a:r>
          </a:p>
          <a:p>
            <a:r>
              <a:rPr lang="en-US" dirty="0">
                <a:cs typeface="Calibri"/>
              </a:rPr>
              <a:t>- Collect the available WZ encroachment database to evaluate the encroachment conditions in WZ and analyze driver's behavior in WZ encroachment</a:t>
            </a:r>
          </a:p>
          <a:p>
            <a:r>
              <a:rPr lang="en-US" dirty="0">
                <a:cs typeface="Calibri"/>
              </a:rPr>
              <a:t>- Develop guidance to enhance the practitioner's understanding of the importance of encroachment conditions in WZ and update the MASH, RDG, and MUTCD guidelines for improving safety in WZ</a:t>
            </a:r>
          </a:p>
          <a:p>
            <a:r>
              <a:rPr lang="en-US" dirty="0">
                <a:cs typeface="Calibri"/>
              </a:rPr>
              <a:t>- Conduct a peer-exchange workshop with state agency representatives</a:t>
            </a:r>
          </a:p>
        </p:txBody>
      </p:sp>
      <p:sp>
        <p:nvSpPr>
          <p:cNvPr id="4" name="Slide Number Placeholder 3"/>
          <p:cNvSpPr>
            <a:spLocks noGrp="1"/>
          </p:cNvSpPr>
          <p:nvPr>
            <p:ph type="sldNum" sz="quarter" idx="5"/>
          </p:nvPr>
        </p:nvSpPr>
        <p:spPr/>
        <p:txBody>
          <a:bodyPr/>
          <a:lstStyle/>
          <a:p>
            <a:fld id="{3D81D614-7CD3-41B7-844C-80B5F1C38C87}" type="slidenum">
              <a:rPr lang="en-US" smtClean="0"/>
              <a:t>6</a:t>
            </a:fld>
            <a:endParaRPr lang="en-US"/>
          </a:p>
        </p:txBody>
      </p:sp>
    </p:spTree>
    <p:extLst>
      <p:ext uri="{BB962C8B-B14F-4D97-AF65-F5344CB8AC3E}">
        <p14:creationId xmlns:p14="http://schemas.microsoft.com/office/powerpoint/2010/main" val="3347643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Analysis: NDS]</a:t>
            </a:r>
          </a:p>
          <a:p>
            <a:endParaRPr lang="en-US" dirty="0">
              <a:cs typeface="Calibri"/>
            </a:endParaRPr>
          </a:p>
          <a:p>
            <a:pPr>
              <a:spcBef>
                <a:spcPct val="20000"/>
              </a:spcBef>
            </a:pPr>
            <a:r>
              <a:rPr lang="en-US" dirty="0"/>
              <a:t>- NDS data was analyzed to determine encroachment distance for both work zone and non-work zone encroachments </a:t>
            </a:r>
            <a:endParaRPr lang="en-US" dirty="0">
              <a:cs typeface="Calibri"/>
            </a:endParaRPr>
          </a:p>
          <a:p>
            <a:pPr>
              <a:spcBef>
                <a:spcPct val="20000"/>
              </a:spcBef>
            </a:pPr>
            <a:r>
              <a:rPr lang="en-US" dirty="0"/>
              <a:t>- 85th %tile lateral encroachment distance: 1)Work Zones  1.6 m (5.2 ft) left side &amp; 2.6 m (8.5 ft) right-side departures, and 2) Non-Work Zone  2.8 m (9.2 ft) left side &amp; 2.5 m (8.2 ft) right-side departures</a:t>
            </a:r>
            <a:endParaRPr lang="en-US" dirty="0">
              <a:cs typeface="Calibri"/>
            </a:endParaRPr>
          </a:p>
          <a:p>
            <a:pPr>
              <a:spcBef>
                <a:spcPct val="20000"/>
              </a:spcBef>
            </a:pPr>
            <a:r>
              <a:rPr lang="en-US" dirty="0"/>
              <a:t>- 85th %tile lateral distance for combined data (both left and right-side encroachments): 1) Work Zones  7.1 ft , and 2) Non-Work Zone  8.7 ft</a:t>
            </a:r>
            <a:endParaRPr lang="en-US" dirty="0">
              <a:cs typeface="Calibri"/>
            </a:endParaRPr>
          </a:p>
          <a:p>
            <a:pPr>
              <a:spcBef>
                <a:spcPct val="20000"/>
              </a:spcBef>
            </a:pPr>
            <a:r>
              <a:rPr lang="en-US" dirty="0"/>
              <a:t>- Difference not significant</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60</a:t>
            </a:fld>
            <a:endParaRPr lang="en-US"/>
          </a:p>
        </p:txBody>
      </p:sp>
    </p:spTree>
    <p:extLst>
      <p:ext uri="{BB962C8B-B14F-4D97-AF65-F5344CB8AC3E}">
        <p14:creationId xmlns:p14="http://schemas.microsoft.com/office/powerpoint/2010/main" val="1037671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Analysis: NDS]</a:t>
            </a:r>
          </a:p>
          <a:p>
            <a:endParaRPr lang="en-US" dirty="0"/>
          </a:p>
          <a:p>
            <a:r>
              <a:rPr lang="en-US" dirty="0">
                <a:cs typeface="Calibri"/>
              </a:rPr>
              <a:t>- </a:t>
            </a:r>
            <a:r>
              <a:rPr lang="en-US" dirty="0"/>
              <a:t>An in-depth analysis of encroachment lateral extensions was also conducted using the available NDS data.</a:t>
            </a:r>
          </a:p>
          <a:p>
            <a:r>
              <a:rPr lang="en-US" dirty="0"/>
              <a:t>- There is not a considerable difference in encroachment lateral extension when comparing work-zone and no work-zone related encroachments happening on the right side (8.5 ft vs. 8.2 ft, respectively).</a:t>
            </a:r>
            <a:endParaRPr lang="en-US" dirty="0">
              <a:cs typeface="Calibri"/>
            </a:endParaRPr>
          </a:p>
          <a:p>
            <a:r>
              <a:rPr lang="en-US" dirty="0"/>
              <a:t>- Also, when combining the values for the left and right encroachment sides, the 85th percentile results in 7.1 ft and 8.7 ft for work zone and no work zone related encroachments, respectively</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61</a:t>
            </a:fld>
            <a:endParaRPr lang="en-US"/>
          </a:p>
        </p:txBody>
      </p:sp>
    </p:spTree>
    <p:extLst>
      <p:ext uri="{BB962C8B-B14F-4D97-AF65-F5344CB8AC3E}">
        <p14:creationId xmlns:p14="http://schemas.microsoft.com/office/powerpoint/2010/main" val="2632003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[Database Analysis Results: NDS]</a:t>
            </a:r>
          </a:p>
          <a:p>
            <a:endParaRPr lang="en-US" dirty="0"/>
          </a:p>
          <a:p>
            <a:r>
              <a:rPr lang="en-US" dirty="0">
                <a:cs typeface="Calibri"/>
              </a:rPr>
              <a:t>- </a:t>
            </a:r>
            <a:r>
              <a:rPr lang="en-US" dirty="0"/>
              <a:t>Encroachment speed can potentially inform appropriate test level for barriers </a:t>
            </a:r>
            <a:endParaRPr lang="en-US" dirty="0">
              <a:cs typeface="Calibri"/>
            </a:endParaRPr>
          </a:p>
          <a:p>
            <a:r>
              <a:rPr lang="en-US" dirty="0"/>
              <a:t>- WZs - Speed for right-side encroachments slightly lower than for left-side encroachments </a:t>
            </a:r>
            <a:endParaRPr lang="en-US" dirty="0">
              <a:cs typeface="Calibri"/>
            </a:endParaRPr>
          </a:p>
          <a:p>
            <a:r>
              <a:rPr lang="en-US" dirty="0"/>
              <a:t>- Non-WZ – Speed for right-side encroachments slightly higher than for left-side encroachments </a:t>
            </a:r>
            <a:endParaRPr lang="en-US" dirty="0">
              <a:cs typeface="Calibri"/>
            </a:endParaRPr>
          </a:p>
          <a:p>
            <a:r>
              <a:rPr lang="en-US" dirty="0"/>
              <a:t>- Mean encroachment speed higher in work zones than non-work zones (not controlled for posted speed)</a:t>
            </a:r>
          </a:p>
          <a:p>
            <a:r>
              <a:rPr lang="en-US" dirty="0">
                <a:cs typeface="Calibri"/>
              </a:rPr>
              <a:t>- </a:t>
            </a:r>
            <a:r>
              <a:rPr lang="en-US" dirty="0"/>
              <a:t>This data provides a better understanding of the speed of vehicles at the moment of their encroachment, showing that left/right side encroachments are reasonably similar</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62</a:t>
            </a:fld>
            <a:endParaRPr lang="en-US"/>
          </a:p>
        </p:txBody>
      </p:sp>
    </p:spTree>
    <p:extLst>
      <p:ext uri="{BB962C8B-B14F-4D97-AF65-F5344CB8AC3E}">
        <p14:creationId xmlns:p14="http://schemas.microsoft.com/office/powerpoint/2010/main" val="2785790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Guidance Revisions for RDG] </a:t>
            </a:r>
            <a:endParaRPr lang="en-US"/>
          </a:p>
          <a:p>
            <a:r>
              <a:rPr lang="en-US" dirty="0"/>
              <a:t> </a:t>
            </a:r>
            <a:endParaRPr lang="en-US" dirty="0">
              <a:cs typeface="Calibri"/>
            </a:endParaRPr>
          </a:p>
          <a:p>
            <a:r>
              <a:rPr lang="en-US" dirty="0"/>
              <a:t>- Current Roadside Design Guide guidance on Clear Zone requirements seems to be appropriate considering the recorded lateral extensions of encroachments in work zone locations </a:t>
            </a:r>
            <a:endParaRPr lang="en-US" dirty="0">
              <a:cs typeface="Calibri"/>
            </a:endParaRPr>
          </a:p>
          <a:p>
            <a:r>
              <a:rPr lang="en-US" dirty="0"/>
              <a:t>- The collected and analyzed data show that left/right side encroachments are reasonably similar. The speed difference between left and right-side encroachments is fairly minimal, and not statistically significantly different to support different barrier recommendations based on the lane side implementation (left vs. right).</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63</a:t>
            </a:fld>
            <a:endParaRPr lang="en-US"/>
          </a:p>
        </p:txBody>
      </p:sp>
    </p:spTree>
    <p:extLst>
      <p:ext uri="{BB962C8B-B14F-4D97-AF65-F5344CB8AC3E}">
        <p14:creationId xmlns:p14="http://schemas.microsoft.com/office/powerpoint/2010/main" val="2404729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[Manual on Uniform Traffic Control Devices]</a:t>
            </a:r>
          </a:p>
          <a:p>
            <a:endParaRPr lang="en-US" dirty="0">
              <a:cs typeface="Calibri"/>
            </a:endParaRPr>
          </a:p>
          <a:p>
            <a:r>
              <a:rPr lang="en-US" dirty="0">
                <a:cs typeface="Calibri"/>
              </a:rPr>
              <a:t>- </a:t>
            </a:r>
            <a:r>
              <a:rPr lang="en-US" dirty="0"/>
              <a:t>The MUTCD refers to both MASH and the RDG as governing publications regarding the design and use of temporary traffic control devices (including barrier use in work zones) </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64</a:t>
            </a:fld>
            <a:endParaRPr lang="en-US"/>
          </a:p>
        </p:txBody>
      </p:sp>
    </p:spTree>
    <p:extLst>
      <p:ext uri="{BB962C8B-B14F-4D97-AF65-F5344CB8AC3E}">
        <p14:creationId xmlns:p14="http://schemas.microsoft.com/office/powerpoint/2010/main" val="833477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[Guidance in MUTCD to Improve Worker Safety]</a:t>
            </a:r>
          </a:p>
          <a:p>
            <a:endParaRPr lang="en-US" dirty="0">
              <a:cs typeface="Calibri"/>
            </a:endParaRPr>
          </a:p>
          <a:p>
            <a:r>
              <a:rPr lang="en-US" dirty="0">
                <a:cs typeface="Calibri"/>
              </a:rPr>
              <a:t>- The MUTCD improve worker safety by providing information including: </a:t>
            </a:r>
            <a:r>
              <a:rPr lang="en-US" dirty="0"/>
              <a:t>Training for workers, General guidance for temporary barriers, Speed reduction, Activity area, Worker safety planning, and Traffic control devices </a:t>
            </a:r>
          </a:p>
        </p:txBody>
      </p:sp>
      <p:sp>
        <p:nvSpPr>
          <p:cNvPr id="4" name="Slide Number Placeholder 3"/>
          <p:cNvSpPr>
            <a:spLocks noGrp="1"/>
          </p:cNvSpPr>
          <p:nvPr>
            <p:ph type="sldNum" sz="quarter" idx="5"/>
          </p:nvPr>
        </p:nvSpPr>
        <p:spPr/>
        <p:txBody>
          <a:bodyPr/>
          <a:lstStyle/>
          <a:p>
            <a:fld id="{3D81D614-7CD3-41B7-844C-80B5F1C38C87}" type="slidenum">
              <a:rPr lang="en-US" smtClean="0"/>
              <a:t>65</a:t>
            </a:fld>
            <a:endParaRPr lang="en-US"/>
          </a:p>
        </p:txBody>
      </p:sp>
    </p:spTree>
    <p:extLst>
      <p:ext uri="{BB962C8B-B14F-4D97-AF65-F5344CB8AC3E}">
        <p14:creationId xmlns:p14="http://schemas.microsoft.com/office/powerpoint/2010/main" val="3565183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on Uniform Traffic Control Devices]</a:t>
            </a:r>
          </a:p>
          <a:p>
            <a:endParaRPr lang="en-US" dirty="0"/>
          </a:p>
          <a:p>
            <a:r>
              <a:rPr lang="en-US" dirty="0"/>
              <a:t>- Changes to MASH and RDG will, by reference, indirectly impact the MUTCD </a:t>
            </a:r>
          </a:p>
          <a:p>
            <a:r>
              <a:rPr lang="en-US" dirty="0"/>
              <a:t>- In addition, the MUTCD is relatively silent on when and where positive protection in work zones should be used </a:t>
            </a:r>
          </a:p>
          <a:p>
            <a:r>
              <a:rPr lang="en-US" dirty="0"/>
              <a:t>- However, the code of federal regulations (23 CFR 630 Subpart K) requires agencies to establish criteria and guidelines regarding positive protection use in work zones </a:t>
            </a:r>
          </a:p>
          <a:p>
            <a:r>
              <a:rPr lang="en-US" dirty="0"/>
              <a:t>- The project team anticipates that the work zone encroachment database developed in NCHRP 03-134 will have implications on TTC practices </a:t>
            </a:r>
          </a:p>
          <a:p>
            <a:r>
              <a:rPr lang="en-US" dirty="0"/>
              <a:t>- Focus is use and placement of TCD</a:t>
            </a:r>
          </a:p>
        </p:txBody>
      </p:sp>
      <p:sp>
        <p:nvSpPr>
          <p:cNvPr id="4" name="Slide Number Placeholder 3"/>
          <p:cNvSpPr>
            <a:spLocks noGrp="1"/>
          </p:cNvSpPr>
          <p:nvPr>
            <p:ph type="sldNum" sz="quarter" idx="5"/>
          </p:nvPr>
        </p:nvSpPr>
        <p:spPr/>
        <p:txBody>
          <a:bodyPr/>
          <a:lstStyle/>
          <a:p>
            <a:fld id="{3D81D614-7CD3-41B7-844C-80B5F1C38C87}" type="slidenum">
              <a:rPr lang="en-US" smtClean="0"/>
              <a:t>66</a:t>
            </a:fld>
            <a:endParaRPr lang="en-US"/>
          </a:p>
        </p:txBody>
      </p:sp>
    </p:spTree>
    <p:extLst>
      <p:ext uri="{BB962C8B-B14F-4D97-AF65-F5344CB8AC3E}">
        <p14:creationId xmlns:p14="http://schemas.microsoft.com/office/powerpoint/2010/main" val="439471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[Proposed Guidance Revisions]</a:t>
            </a:r>
          </a:p>
          <a:p>
            <a:endParaRPr lang="en-US" dirty="0">
              <a:cs typeface="Calibri"/>
            </a:endParaRPr>
          </a:p>
          <a:p>
            <a:r>
              <a:rPr lang="en-US" dirty="0">
                <a:cs typeface="Calibri"/>
              </a:rPr>
              <a:t>- </a:t>
            </a:r>
            <a:r>
              <a:rPr lang="en-US" dirty="0"/>
              <a:t>Section 6C.04 Advance Warning Area: This section discusses traffic control devices for the advance warning area. The findings suggest around 9% of work zone encroachment related crashes occur in the advance warning area. However, no other information was available to suggest additional guidance needs to be provided.</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67</a:t>
            </a:fld>
            <a:endParaRPr lang="en-US"/>
          </a:p>
        </p:txBody>
      </p:sp>
    </p:spTree>
    <p:extLst>
      <p:ext uri="{BB962C8B-B14F-4D97-AF65-F5344CB8AC3E}">
        <p14:creationId xmlns:p14="http://schemas.microsoft.com/office/powerpoint/2010/main" val="126552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[Proposed Guidance Revisions]</a:t>
            </a:r>
          </a:p>
          <a:p>
            <a:endParaRPr lang="en-US" dirty="0">
              <a:cs typeface="Calibri"/>
            </a:endParaRPr>
          </a:p>
          <a:p>
            <a:r>
              <a:rPr lang="en-US" dirty="0">
                <a:cs typeface="Calibri"/>
              </a:rPr>
              <a:t>- </a:t>
            </a:r>
            <a:r>
              <a:rPr lang="en-US" dirty="0"/>
              <a:t>Section 6D.03 Worker Safety Considerations: This section discusses use of temporary traffic barriers which is based on factors such a lateral clearance of workers from adjacent traffic, and speed reduction. The findings suggest encroachment speeds are 49.7 mph for left side encroachment and 51.0 mph for right-side. Additionally, 8% of encroachment crashes in work zones strike work zone equipment. The suggested recommendations in this section may be examined to determine whether they is sufficient given likely lateral clearance when a vehicle encroaches into the work zone environment. </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68</a:t>
            </a:fld>
            <a:endParaRPr lang="en-US"/>
          </a:p>
        </p:txBody>
      </p:sp>
    </p:spTree>
    <p:extLst>
      <p:ext uri="{BB962C8B-B14F-4D97-AF65-F5344CB8AC3E}">
        <p14:creationId xmlns:p14="http://schemas.microsoft.com/office/powerpoint/2010/main" val="2230418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[Proposed Guidance Revisions]</a:t>
            </a:r>
          </a:p>
          <a:p>
            <a:endParaRPr lang="en-US" dirty="0">
              <a:cs typeface="Calibri"/>
            </a:endParaRPr>
          </a:p>
          <a:p>
            <a:r>
              <a:rPr lang="en-US" dirty="0">
                <a:cs typeface="Calibri"/>
              </a:rPr>
              <a:t>- </a:t>
            </a:r>
            <a:r>
              <a:rPr lang="en-US" dirty="0"/>
              <a:t>Section 6F. Temporary Traffic Control Devices: This section outlines considerations for traffic devices in work zones. The findings suggest right side encroachments are higher than left side in work zones (8.5 versus 5.2 feet). Section 6F could provide guidance on the amount of lateral clearance that should be provided with use of traffic control devices placed on the left or right shoulder. </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69</a:t>
            </a:fld>
            <a:endParaRPr lang="en-US"/>
          </a:p>
        </p:txBody>
      </p:sp>
    </p:spTree>
    <p:extLst>
      <p:ext uri="{BB962C8B-B14F-4D97-AF65-F5344CB8AC3E}">
        <p14:creationId xmlns:p14="http://schemas.microsoft.com/office/powerpoint/2010/main" val="91728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[Work Plan]</a:t>
            </a:r>
          </a:p>
          <a:p>
            <a:endParaRPr lang="en-US" dirty="0">
              <a:cs typeface="Calibri"/>
            </a:endParaRPr>
          </a:p>
          <a:p>
            <a:r>
              <a:rPr lang="en-US" dirty="0">
                <a:cs typeface="Calibri"/>
              </a:rPr>
              <a:t>- Phase I</a:t>
            </a:r>
          </a:p>
          <a:p>
            <a:r>
              <a:rPr lang="en-US" dirty="0">
                <a:cs typeface="Calibri"/>
              </a:rPr>
              <a:t>Task 1: Develop Amplified Work Plan and Attend Kick-off Meeting</a:t>
            </a:r>
          </a:p>
          <a:p>
            <a:r>
              <a:rPr lang="en-US" dirty="0">
                <a:cs typeface="Calibri"/>
              </a:rPr>
              <a:t>Task 2: Review Literature and State of the Practice</a:t>
            </a:r>
          </a:p>
          <a:p>
            <a:r>
              <a:rPr lang="en-US" dirty="0">
                <a:cs typeface="Calibri"/>
              </a:rPr>
              <a:t>Task 3: Develop Data Collection and Analysis Plan</a:t>
            </a:r>
          </a:p>
          <a:p>
            <a:r>
              <a:rPr lang="en-US" dirty="0">
                <a:cs typeface="Calibri"/>
              </a:rPr>
              <a:t>(Panel Approval)</a:t>
            </a:r>
          </a:p>
          <a:p>
            <a:r>
              <a:rPr lang="en-US" dirty="0">
                <a:cs typeface="Calibri"/>
              </a:rPr>
              <a:t>Task 4: Perform Data Collection and Analysis</a:t>
            </a:r>
          </a:p>
          <a:p>
            <a:r>
              <a:rPr lang="en-US" dirty="0">
                <a:cs typeface="Calibri"/>
              </a:rPr>
              <a:t>Task 5: Develop Draft Guidance</a:t>
            </a:r>
          </a:p>
          <a:p>
            <a:r>
              <a:rPr lang="en-US" dirty="0">
                <a:cs typeface="Calibri"/>
              </a:rPr>
              <a:t>Task 6: Develop Preliminary Peer Exchange Workshop Plan</a:t>
            </a:r>
          </a:p>
          <a:p>
            <a:r>
              <a:rPr lang="en-US" dirty="0">
                <a:cs typeface="Calibri"/>
              </a:rPr>
              <a:t>Task 7: Develop Interim Report</a:t>
            </a:r>
          </a:p>
          <a:p>
            <a:r>
              <a:rPr lang="en-US" dirty="0"/>
              <a:t>(Panel Approval)</a:t>
            </a:r>
            <a:endParaRPr lang="en-US" dirty="0">
              <a:cs typeface="Calibri"/>
            </a:endParaRPr>
          </a:p>
          <a:p>
            <a:endParaRPr lang="en-US" dirty="0">
              <a:cs typeface="Calibri"/>
            </a:endParaRPr>
          </a:p>
          <a:p>
            <a:r>
              <a:rPr lang="en-US" dirty="0">
                <a:cs typeface="Calibri"/>
              </a:rPr>
              <a:t>- Phase II</a:t>
            </a:r>
          </a:p>
          <a:p>
            <a:r>
              <a:rPr lang="en-US" dirty="0">
                <a:cs typeface="Calibri"/>
              </a:rPr>
              <a:t>Task 8: Conduct Peer Exchange Workshop</a:t>
            </a:r>
          </a:p>
          <a:p>
            <a:r>
              <a:rPr lang="en-US" dirty="0"/>
              <a:t>Task 9: Develop Final Guidance</a:t>
            </a:r>
            <a:endParaRPr lang="en-US" dirty="0">
              <a:cs typeface="Calibri"/>
            </a:endParaRPr>
          </a:p>
          <a:p>
            <a:r>
              <a:rPr lang="en-US" dirty="0"/>
              <a:t>Task 10: Presentation</a:t>
            </a:r>
            <a:endParaRPr lang="en-US" dirty="0">
              <a:cs typeface="Calibri"/>
            </a:endParaRPr>
          </a:p>
          <a:p>
            <a:r>
              <a:rPr lang="en-US" dirty="0"/>
              <a:t>Task 11: Develop Draft Final Report and Future Recommendation</a:t>
            </a:r>
          </a:p>
        </p:txBody>
      </p:sp>
      <p:sp>
        <p:nvSpPr>
          <p:cNvPr id="4" name="Slide Number Placeholder 3"/>
          <p:cNvSpPr>
            <a:spLocks noGrp="1"/>
          </p:cNvSpPr>
          <p:nvPr>
            <p:ph type="sldNum" sz="quarter" idx="5"/>
          </p:nvPr>
        </p:nvSpPr>
        <p:spPr/>
        <p:txBody>
          <a:bodyPr/>
          <a:lstStyle/>
          <a:p>
            <a:fld id="{3D81D614-7CD3-41B7-844C-80B5F1C38C87}" type="slidenum">
              <a:rPr lang="en-US" smtClean="0"/>
              <a:t>7</a:t>
            </a:fld>
            <a:endParaRPr lang="en-US"/>
          </a:p>
        </p:txBody>
      </p:sp>
    </p:spTree>
    <p:extLst>
      <p:ext uri="{BB962C8B-B14F-4D97-AF65-F5344CB8AC3E}">
        <p14:creationId xmlns:p14="http://schemas.microsoft.com/office/powerpoint/2010/main" val="3224229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team collected and investigated available data from vehicle encroachment conditions associated with work zone locations. Data was mainly collected from available and applicable NDS studies, shared state crash databases, NMVCC and NCHRP 17-43 project databases. Exploratory data analysis and cluster correspondence analysis were conducted to investigate encroachment, roadway, roadside, work zone and driver behavior conditions. </a:t>
            </a:r>
          </a:p>
          <a:p>
            <a:endParaRPr lang="en-US" dirty="0"/>
          </a:p>
          <a:p>
            <a:r>
              <a:rPr lang="en-US" dirty="0"/>
              <a:t>A Peer Exchange Workshop (PEW) was conducted with the objectives to provide an overview of the project draft products, engage the Agencies participants in discussions, and solicit feedback for potential inclusion in the final Guidance document as well as identify future research needs. Based on participants’ common feedback, several common themes have emerged and there appear to be several research project ideas that can be explored, based on the identified needs. </a:t>
            </a:r>
          </a:p>
          <a:p>
            <a:endParaRPr lang="en-US" dirty="0"/>
          </a:p>
          <a:p>
            <a:r>
              <a:rPr lang="en-US" dirty="0"/>
              <a:t>As efforts were performed to investigate vehicle encroachment conditions associated with work zone locations, one of the project objectives was to support potential updates to the Manual for Assessing Safety Hardware (MASH), the Roadside Design Guide (RDG), and the Manual for Uniform Traffic Control Devices (MUTCD). Such investigation developed a guidance addressed to state departments of transportation and research practitioners to improve safety for workers and the traveling public in roadway work zones.</a:t>
            </a:r>
          </a:p>
        </p:txBody>
      </p:sp>
      <p:sp>
        <p:nvSpPr>
          <p:cNvPr id="4" name="Slide Number Placeholder 3"/>
          <p:cNvSpPr>
            <a:spLocks noGrp="1"/>
          </p:cNvSpPr>
          <p:nvPr>
            <p:ph type="sldNum" sz="quarter" idx="5"/>
          </p:nvPr>
        </p:nvSpPr>
        <p:spPr/>
        <p:txBody>
          <a:bodyPr/>
          <a:lstStyle/>
          <a:p>
            <a:fld id="{3D81D614-7CD3-41B7-844C-80B5F1C38C87}" type="slidenum">
              <a:rPr lang="en-US" smtClean="0"/>
              <a:t>70</a:t>
            </a:fld>
            <a:endParaRPr lang="en-US"/>
          </a:p>
        </p:txBody>
      </p:sp>
    </p:spTree>
    <p:extLst>
      <p:ext uri="{BB962C8B-B14F-4D97-AF65-F5344CB8AC3E}">
        <p14:creationId xmlns:p14="http://schemas.microsoft.com/office/powerpoint/2010/main" val="3339096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efforts concluded that there is not sufficient result to support the need to revise current guidance pertaining to impact conditions in MASH. Also, the provided current guidance from the Roadside Design Guide on Clear Zone requirements seems to be appropriate considering the recorded lateral extensions of encroachments in work zone locations. </a:t>
            </a:r>
          </a:p>
          <a:p>
            <a:r>
              <a:rPr lang="en-US" dirty="0"/>
              <a:t>The project findings and potential guidance implications for the MUTCD, however, include the following: </a:t>
            </a:r>
          </a:p>
          <a:p>
            <a:r>
              <a:rPr lang="en-US" dirty="0"/>
              <a:t>• Section 6C.04 Advance Warning Area: This section discusses traffic control devices for the advance warning area. The findings suggest around 9% of work zone encroachment related crashes occur in the advance warning area. However, no other information was available to suggest additional guidance needs to be provided. </a:t>
            </a:r>
          </a:p>
          <a:p>
            <a:r>
              <a:rPr lang="en-US" dirty="0"/>
              <a:t>• Section 6D.03 Worker Safety Considerations: This section discusses use of temporary traffic barriers which is based on factors such a lateral clearance of workers from adjacent traffic, and speed reduction. The findings suggest encroachment speeds are 49.7 mph for left side encroachment and 51.0 mph for right-side, which are reasonably similar. Additionally, 8% of encroachment crashes in work zones strike work zone equipment. The suggested recommendations in this section may be examined to determine whether they are sufficient given likely lateral clearance when a vehicle encroaches into the work zone environment. </a:t>
            </a:r>
          </a:p>
          <a:p>
            <a:r>
              <a:rPr lang="en-US" dirty="0"/>
              <a:t>• Section 6F. Temporary Traffic Control Devices: This section outlines considerations for traffic devices in work zones. The findings suggest right side encroachments are higher than left side in work zones (8.5 versus 5.2 feet). Section 6F could provide guidance on the amount of lateral clearance that should be provided with use of traffic control devices placed on the left or right shoulder.</a:t>
            </a:r>
          </a:p>
        </p:txBody>
      </p:sp>
      <p:sp>
        <p:nvSpPr>
          <p:cNvPr id="4" name="Slide Number Placeholder 3"/>
          <p:cNvSpPr>
            <a:spLocks noGrp="1"/>
          </p:cNvSpPr>
          <p:nvPr>
            <p:ph type="sldNum" sz="quarter" idx="5"/>
          </p:nvPr>
        </p:nvSpPr>
        <p:spPr/>
        <p:txBody>
          <a:bodyPr/>
          <a:lstStyle/>
          <a:p>
            <a:fld id="{3D81D614-7CD3-41B7-844C-80B5F1C38C87}" type="slidenum">
              <a:rPr lang="en-US" smtClean="0"/>
              <a:t>71</a:t>
            </a:fld>
            <a:endParaRPr lang="en-US"/>
          </a:p>
        </p:txBody>
      </p:sp>
    </p:spTree>
    <p:extLst>
      <p:ext uri="{BB962C8B-B14F-4D97-AF65-F5344CB8AC3E}">
        <p14:creationId xmlns:p14="http://schemas.microsoft.com/office/powerpoint/2010/main" val="2076949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conclusions reached by the research team was that there was not sufficient result to support the need to revise current guidance pertaining to impact conditions in MASH. As largely explained above in previous sections, such statement was supported by a variety of explanations, some of them related to lack of data and /or differences in data collections, in some instances: </a:t>
            </a:r>
          </a:p>
          <a:p>
            <a:r>
              <a:rPr lang="en-US" dirty="0"/>
              <a:t>• There is not enough data to support the need for a change in MASH speed impact conditions for testing and evaluating roadside safety hardware implemented in work zone locations </a:t>
            </a:r>
          </a:p>
          <a:p>
            <a:r>
              <a:rPr lang="en-US" dirty="0"/>
              <a:t>	o Source is only five work-zone related crashes with reconstructed impact speed from 	17-43 database </a:t>
            </a:r>
          </a:p>
          <a:p>
            <a:r>
              <a:rPr lang="en-US" dirty="0"/>
              <a:t>	o The posted speed limits and the functional classification for the roadways on which 	these encroachments occurred is not available in NDS data </a:t>
            </a:r>
          </a:p>
          <a:p>
            <a:r>
              <a:rPr lang="en-US" dirty="0"/>
              <a:t>	o There may be differences associated with the different data collection periods of the 	utilized datasets and the relative contribution of advancing vehicle safety technologies 	in each </a:t>
            </a:r>
          </a:p>
          <a:p>
            <a:endParaRPr lang="en-US" dirty="0"/>
          </a:p>
          <a:p>
            <a:r>
              <a:rPr lang="en-US" dirty="0"/>
              <a:t>• There is not enough data to support the need for a change in MASH angle impact conditions for testing and evaluating roadside safety hardware implemented in work zone locations </a:t>
            </a:r>
          </a:p>
          <a:p>
            <a:r>
              <a:rPr lang="en-US" dirty="0"/>
              <a:t>	o Source is only eight work-zone related crashes with reconstructed impact angle </a:t>
            </a:r>
          </a:p>
          <a:p>
            <a:r>
              <a:rPr lang="en-US" dirty="0"/>
              <a:t>	o The encroachment angle obtained from 17-43, 17-22, and NDS data are fairly 	different, potentially due to the manually technique utilized to extract the 	encroachment angle values directly from videos as part of the NDS data effort. </a:t>
            </a:r>
          </a:p>
          <a:p>
            <a:endParaRPr lang="en-US" dirty="0"/>
          </a:p>
          <a:p>
            <a:r>
              <a:rPr lang="en-US" dirty="0"/>
              <a:t>• The encroachment conditions extracted from the 17-43 and 17-22 databases are based on run-off-road crashes, while the NDS data is based on encroachments, most of them have not resulted in a crash.</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72</a:t>
            </a:fld>
            <a:endParaRPr lang="en-US"/>
          </a:p>
        </p:txBody>
      </p:sp>
    </p:spTree>
    <p:extLst>
      <p:ext uri="{BB962C8B-B14F-4D97-AF65-F5344CB8AC3E}">
        <p14:creationId xmlns:p14="http://schemas.microsoft.com/office/powerpoint/2010/main" val="6314717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participants’ common feedback, several common themes have emerged and there appear to be several research project ideas that can be explored, based on the identified needs</a:t>
            </a:r>
          </a:p>
        </p:txBody>
      </p:sp>
      <p:sp>
        <p:nvSpPr>
          <p:cNvPr id="4" name="Slide Number Placeholder 3"/>
          <p:cNvSpPr>
            <a:spLocks noGrp="1"/>
          </p:cNvSpPr>
          <p:nvPr>
            <p:ph type="sldNum" sz="quarter" idx="5"/>
          </p:nvPr>
        </p:nvSpPr>
        <p:spPr/>
        <p:txBody>
          <a:bodyPr/>
          <a:lstStyle/>
          <a:p>
            <a:fld id="{3D81D614-7CD3-41B7-844C-80B5F1C38C87}" type="slidenum">
              <a:rPr lang="en-US" smtClean="0"/>
              <a:t>73</a:t>
            </a:fld>
            <a:endParaRPr lang="en-US"/>
          </a:p>
        </p:txBody>
      </p:sp>
    </p:spTree>
    <p:extLst>
      <p:ext uri="{BB962C8B-B14F-4D97-AF65-F5344CB8AC3E}">
        <p14:creationId xmlns:p14="http://schemas.microsoft.com/office/powerpoint/2010/main" val="34876927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participants’ common feedback, several common themes have emerged and there appear to be several research project ideas that can be explored, based on the identified needs</a:t>
            </a:r>
          </a:p>
        </p:txBody>
      </p:sp>
      <p:sp>
        <p:nvSpPr>
          <p:cNvPr id="4" name="Slide Number Placeholder 3"/>
          <p:cNvSpPr>
            <a:spLocks noGrp="1"/>
          </p:cNvSpPr>
          <p:nvPr>
            <p:ph type="sldNum" sz="quarter" idx="5"/>
          </p:nvPr>
        </p:nvSpPr>
        <p:spPr/>
        <p:txBody>
          <a:bodyPr/>
          <a:lstStyle/>
          <a:p>
            <a:fld id="{3D81D614-7CD3-41B7-844C-80B5F1C38C87}" type="slidenum">
              <a:rPr lang="en-US" smtClean="0"/>
              <a:t>74</a:t>
            </a:fld>
            <a:endParaRPr lang="en-US"/>
          </a:p>
        </p:txBody>
      </p:sp>
    </p:spTree>
    <p:extLst>
      <p:ext uri="{BB962C8B-B14F-4D97-AF65-F5344CB8AC3E}">
        <p14:creationId xmlns:p14="http://schemas.microsoft.com/office/powerpoint/2010/main" val="42127218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participants’ common feedback, several common themes have emerged and there appear to be several research project ideas that can be explored, based on the identified needs</a:t>
            </a:r>
          </a:p>
        </p:txBody>
      </p:sp>
      <p:sp>
        <p:nvSpPr>
          <p:cNvPr id="4" name="Slide Number Placeholder 3"/>
          <p:cNvSpPr>
            <a:spLocks noGrp="1"/>
          </p:cNvSpPr>
          <p:nvPr>
            <p:ph type="sldNum" sz="quarter" idx="5"/>
          </p:nvPr>
        </p:nvSpPr>
        <p:spPr/>
        <p:txBody>
          <a:bodyPr/>
          <a:lstStyle/>
          <a:p>
            <a:fld id="{3D81D614-7CD3-41B7-844C-80B5F1C38C87}" type="slidenum">
              <a:rPr lang="en-US" smtClean="0"/>
              <a:t>75</a:t>
            </a:fld>
            <a:endParaRPr lang="en-US"/>
          </a:p>
        </p:txBody>
      </p:sp>
    </p:spTree>
    <p:extLst>
      <p:ext uri="{BB962C8B-B14F-4D97-AF65-F5344CB8AC3E}">
        <p14:creationId xmlns:p14="http://schemas.microsoft.com/office/powerpoint/2010/main" val="1347642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[Introducing Project Panel Members]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Richard Retting -- CRP Staff</a:t>
            </a:r>
            <a:endParaRPr lang="en-US" dirty="0">
              <a:cs typeface="Calibri"/>
            </a:endParaRPr>
          </a:p>
          <a:p>
            <a:r>
              <a:rPr lang="en-US" dirty="0"/>
              <a:t>Anna </a:t>
            </a:r>
            <a:r>
              <a:rPr lang="en-US" dirty="0" err="1"/>
              <a:t>Ghidina</a:t>
            </a:r>
            <a:r>
              <a:rPr lang="en-US" dirty="0"/>
              <a:t> -- Chair</a:t>
            </a:r>
            <a:endParaRPr lang="en-US" dirty="0">
              <a:cs typeface="Calibri"/>
            </a:endParaRPr>
          </a:p>
          <a:p>
            <a:r>
              <a:rPr lang="en-US" dirty="0" err="1"/>
              <a:t>Dajaih</a:t>
            </a:r>
            <a:r>
              <a:rPr lang="en-US" dirty="0"/>
              <a:t> Bias-Johnson -- CRP Staff</a:t>
            </a:r>
            <a:endParaRPr lang="en-US" dirty="0">
              <a:cs typeface="Calibri"/>
            </a:endParaRPr>
          </a:p>
          <a:p>
            <a:r>
              <a:rPr lang="en-US" dirty="0"/>
              <a:t>John </a:t>
            </a:r>
            <a:r>
              <a:rPr lang="en-US" dirty="0" err="1"/>
              <a:t>Bilderback</a:t>
            </a:r>
            <a:r>
              <a:rPr lang="en-US" dirty="0"/>
              <a:t> -- Member</a:t>
            </a:r>
            <a:endParaRPr lang="en-US" dirty="0">
              <a:cs typeface="Calibri"/>
            </a:endParaRPr>
          </a:p>
          <a:p>
            <a:r>
              <a:rPr lang="en-US" dirty="0"/>
              <a:t>Clarence Dickerson -- Member </a:t>
            </a:r>
            <a:endParaRPr lang="en-US" dirty="0">
              <a:cs typeface="Calibri"/>
            </a:endParaRPr>
          </a:p>
          <a:p>
            <a:r>
              <a:rPr lang="en-US" dirty="0"/>
              <a:t>George Dore -- Member </a:t>
            </a:r>
            <a:endParaRPr lang="en-US" dirty="0">
              <a:cs typeface="Calibri"/>
            </a:endParaRPr>
          </a:p>
          <a:p>
            <a:r>
              <a:rPr lang="en-US" dirty="0"/>
              <a:t>Jennifer Rasmussen -- Member </a:t>
            </a:r>
            <a:endParaRPr lang="en-US" dirty="0">
              <a:cs typeface="Calibri"/>
            </a:endParaRPr>
          </a:p>
          <a:p>
            <a:r>
              <a:rPr lang="en-US" dirty="0"/>
              <a:t>Shawn Smith -- Member </a:t>
            </a:r>
            <a:endParaRPr lang="en-US" dirty="0">
              <a:cs typeface="Calibri"/>
            </a:endParaRPr>
          </a:p>
          <a:p>
            <a:r>
              <a:rPr lang="en-US" dirty="0"/>
              <a:t>Daniel </a:t>
            </a:r>
            <a:r>
              <a:rPr lang="en-US" dirty="0" err="1"/>
              <a:t>Sprengeler</a:t>
            </a:r>
            <a:r>
              <a:rPr lang="en-US" dirty="0"/>
              <a:t> -- Member </a:t>
            </a:r>
            <a:endParaRPr lang="en-US" dirty="0">
              <a:cs typeface="Calibri"/>
            </a:endParaRPr>
          </a:p>
          <a:p>
            <a:r>
              <a:rPr lang="en-US" dirty="0"/>
              <a:t>Keith Cota -- AASHTO Monitor </a:t>
            </a:r>
            <a:endParaRPr lang="en-US" dirty="0">
              <a:cs typeface="Calibri"/>
            </a:endParaRPr>
          </a:p>
          <a:p>
            <a:r>
              <a:rPr lang="en-US" dirty="0"/>
              <a:t>Menna Yassin -- FHWA Liaison </a:t>
            </a:r>
            <a:endParaRPr lang="en-US" dirty="0">
              <a:cs typeface="Calibri"/>
            </a:endParaRPr>
          </a:p>
          <a:p>
            <a:r>
              <a:rPr lang="en-US" dirty="0"/>
              <a:t>Kelly Hardy -- AASHTO of Liaison</a:t>
            </a:r>
            <a:endParaRPr lang="en-US" dirty="0">
              <a:cs typeface="Calibri"/>
            </a:endParaRPr>
          </a:p>
        </p:txBody>
      </p:sp>
      <p:sp>
        <p:nvSpPr>
          <p:cNvPr id="4" name="Slide Number Placeholder 3"/>
          <p:cNvSpPr>
            <a:spLocks noGrp="1"/>
          </p:cNvSpPr>
          <p:nvPr>
            <p:ph type="sldNum" sz="quarter" idx="5"/>
          </p:nvPr>
        </p:nvSpPr>
        <p:spPr/>
        <p:txBody>
          <a:bodyPr/>
          <a:lstStyle/>
          <a:p>
            <a:fld id="{3D81D614-7CD3-41B7-844C-80B5F1C38C87}" type="slidenum">
              <a:rPr lang="en-US" smtClean="0"/>
              <a:t>76</a:t>
            </a:fld>
            <a:endParaRPr lang="en-US"/>
          </a:p>
        </p:txBody>
      </p:sp>
    </p:spTree>
    <p:extLst>
      <p:ext uri="{BB962C8B-B14F-4D97-AF65-F5344CB8AC3E}">
        <p14:creationId xmlns:p14="http://schemas.microsoft.com/office/powerpoint/2010/main" val="40346595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[Introducing Project Team Members]</a:t>
            </a:r>
          </a:p>
          <a:p>
            <a:endParaRPr lang="en-US" dirty="0">
              <a:cs typeface="Calibri"/>
            </a:endParaRPr>
          </a:p>
          <a:p>
            <a:r>
              <a:rPr lang="en-US" dirty="0">
                <a:cs typeface="Calibri"/>
              </a:rPr>
              <a:t>- </a:t>
            </a:r>
            <a:r>
              <a:rPr lang="en-US" dirty="0"/>
              <a:t>TTI (Texas A&amp;M Transportation Institute)</a:t>
            </a:r>
            <a:endParaRPr lang="en-US" dirty="0">
              <a:cs typeface="Calibri"/>
            </a:endParaRPr>
          </a:p>
          <a:p>
            <a:r>
              <a:rPr lang="en-US" dirty="0">
                <a:cs typeface="Calibri"/>
              </a:rPr>
              <a:t>Chiara Dobrovolny of PI</a:t>
            </a:r>
          </a:p>
          <a:p>
            <a:r>
              <a:rPr lang="en-US" dirty="0">
                <a:cs typeface="Calibri"/>
              </a:rPr>
              <a:t>Bahar </a:t>
            </a:r>
            <a:r>
              <a:rPr lang="en-US" dirty="0" err="1">
                <a:cs typeface="Calibri"/>
              </a:rPr>
              <a:t>Dadashova</a:t>
            </a:r>
            <a:r>
              <a:rPr lang="en-US" dirty="0">
                <a:cs typeface="Calibri"/>
              </a:rPr>
              <a:t> of Co-PI</a:t>
            </a:r>
          </a:p>
          <a:p>
            <a:r>
              <a:rPr lang="en-US" dirty="0" err="1">
                <a:cs typeface="Calibri"/>
              </a:rPr>
              <a:t>Subasish</a:t>
            </a:r>
            <a:r>
              <a:rPr lang="en-US" dirty="0">
                <a:cs typeface="Calibri"/>
              </a:rPr>
              <a:t> Das, Roger Bligh, </a:t>
            </a:r>
            <a:r>
              <a:rPr lang="en-US" dirty="0" err="1">
                <a:cs typeface="Calibri"/>
              </a:rPr>
              <a:t>Hungjoo</a:t>
            </a:r>
            <a:r>
              <a:rPr lang="en-US" dirty="0">
                <a:cs typeface="Calibri"/>
              </a:rPr>
              <a:t> Kwon, Mahmoud Tabesh</a:t>
            </a:r>
          </a:p>
          <a:p>
            <a:endParaRPr lang="en-US" dirty="0">
              <a:cs typeface="Calibri"/>
            </a:endParaRPr>
          </a:p>
          <a:p>
            <a:r>
              <a:rPr lang="en-US" dirty="0">
                <a:cs typeface="Calibri"/>
              </a:rPr>
              <a:t>- Virginia Tech Transportation Institute</a:t>
            </a:r>
          </a:p>
          <a:p>
            <a:r>
              <a:rPr lang="en-US" dirty="0">
                <a:cs typeface="Calibri"/>
              </a:rPr>
              <a:t>Luke Riexinger, Colin Smith, and Clay Gabler</a:t>
            </a:r>
          </a:p>
          <a:p>
            <a:endParaRPr lang="en-US" dirty="0">
              <a:cs typeface="Calibri"/>
            </a:endParaRPr>
          </a:p>
          <a:p>
            <a:r>
              <a:rPr lang="en-US" dirty="0">
                <a:cs typeface="Calibri"/>
              </a:rPr>
              <a:t>- Streetwise Transportation Consultants</a:t>
            </a:r>
          </a:p>
          <a:p>
            <a:r>
              <a:rPr lang="en-US" dirty="0">
                <a:cs typeface="Calibri"/>
              </a:rPr>
              <a:t>Shauna Hallmark</a:t>
            </a:r>
          </a:p>
        </p:txBody>
      </p:sp>
      <p:sp>
        <p:nvSpPr>
          <p:cNvPr id="4" name="Slide Number Placeholder 3"/>
          <p:cNvSpPr>
            <a:spLocks noGrp="1"/>
          </p:cNvSpPr>
          <p:nvPr>
            <p:ph type="sldNum" sz="quarter" idx="5"/>
          </p:nvPr>
        </p:nvSpPr>
        <p:spPr/>
        <p:txBody>
          <a:bodyPr/>
          <a:lstStyle/>
          <a:p>
            <a:fld id="{3D81D614-7CD3-41B7-844C-80B5F1C38C87}" type="slidenum">
              <a:rPr lang="en-US" smtClean="0"/>
              <a:t>77</a:t>
            </a:fld>
            <a:endParaRPr lang="en-US"/>
          </a:p>
        </p:txBody>
      </p:sp>
    </p:spTree>
    <p:extLst>
      <p:ext uri="{BB962C8B-B14F-4D97-AF65-F5344CB8AC3E}">
        <p14:creationId xmlns:p14="http://schemas.microsoft.com/office/powerpoint/2010/main" val="284138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cs typeface="Calibri"/>
              </a:rPr>
              <a:t>The following were the main objectives anticipated through the literature review and investigation of the state of practice</a:t>
            </a:r>
            <a:endParaRPr lang="en-US" sz="1100" dirty="0"/>
          </a:p>
          <a:p>
            <a:pPr>
              <a:defRPr/>
            </a:pPr>
            <a:endParaRPr lang="en-US" sz="1100" dirty="0"/>
          </a:p>
          <a:p>
            <a:pPr marL="569913" indent="-569913">
              <a:spcBef>
                <a:spcPts val="1000"/>
              </a:spcBef>
              <a:buFont typeface="Wingdings" panose="05000000000000000000" pitchFamily="2" charset="2"/>
              <a:buChar char="q"/>
            </a:pPr>
            <a:r>
              <a:rPr lang="en-US" sz="2800" dirty="0"/>
              <a:t>Identify noteworthy state of the practice on work zone management and positive protection </a:t>
            </a:r>
          </a:p>
          <a:p>
            <a:pPr marL="569913" indent="-569913">
              <a:spcBef>
                <a:spcPts val="1000"/>
              </a:spcBef>
              <a:buFont typeface="Wingdings" panose="05000000000000000000" pitchFamily="2" charset="2"/>
              <a:buChar char="q"/>
            </a:pPr>
            <a:r>
              <a:rPr lang="en-US" sz="2800" dirty="0"/>
              <a:t>Provide preliminary practitioner guidance on effective work zone strategies</a:t>
            </a:r>
          </a:p>
          <a:p>
            <a:pPr marL="569913" lvl="1" indent="-569913">
              <a:spcBef>
                <a:spcPts val="1000"/>
              </a:spcBef>
              <a:buFont typeface="Wingdings" panose="05000000000000000000" pitchFamily="2" charset="2"/>
              <a:buChar char="q"/>
            </a:pPr>
            <a:r>
              <a:rPr lang="en-US" dirty="0"/>
              <a:t>Identify the methods for collecting the encroachment data in work zones</a:t>
            </a:r>
          </a:p>
          <a:p>
            <a:pPr marL="569913" lvl="1" indent="-569913">
              <a:spcBef>
                <a:spcPts val="1000"/>
              </a:spcBef>
              <a:buFont typeface="Wingdings" panose="05000000000000000000" pitchFamily="2" charset="2"/>
              <a:buChar char="q"/>
            </a:pPr>
            <a:r>
              <a:rPr lang="en-US" dirty="0"/>
              <a:t>Identify the key data elements for developing the work zone encroachment dataset</a:t>
            </a:r>
          </a:p>
          <a:p>
            <a:pPr>
              <a:defRPr/>
            </a:pPr>
            <a:endParaRPr lang="en-US" sz="1200" dirty="0">
              <a:cs typeface="Calibri"/>
            </a:endParaRPr>
          </a:p>
        </p:txBody>
      </p:sp>
      <p:sp>
        <p:nvSpPr>
          <p:cNvPr id="4" name="Slide Number Placeholder 3"/>
          <p:cNvSpPr>
            <a:spLocks noGrp="1"/>
          </p:cNvSpPr>
          <p:nvPr>
            <p:ph type="sldNum" sz="quarter" idx="10"/>
          </p:nvPr>
        </p:nvSpPr>
        <p:spPr/>
        <p:txBody>
          <a:bodyPr/>
          <a:lstStyle/>
          <a:p>
            <a:fld id="{3D81D614-7CD3-41B7-844C-80B5F1C38C87}" type="slidenum">
              <a:rPr lang="en-US" smtClean="0"/>
              <a:t>8</a:t>
            </a:fld>
            <a:endParaRPr lang="en-US"/>
          </a:p>
        </p:txBody>
      </p:sp>
    </p:spTree>
    <p:extLst>
      <p:ext uri="{BB962C8B-B14F-4D97-AF65-F5344CB8AC3E}">
        <p14:creationId xmlns:p14="http://schemas.microsoft.com/office/powerpoint/2010/main" val="351463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survey was distributed among those States that expressed initial interest and potential for contributing to the project</a:t>
            </a:r>
          </a:p>
          <a:p>
            <a:r>
              <a:rPr lang="en-US" dirty="0">
                <a:cs typeface="Calibri"/>
              </a:rPr>
              <a:t>- Objectives: </a:t>
            </a:r>
            <a:r>
              <a:rPr lang="en-US" dirty="0"/>
              <a:t>gather agency policies, procedures, practices, and data that pertain to roadside encroachments and intrusions occurring in work zones</a:t>
            </a:r>
            <a:endParaRPr lang="en-US" dirty="0">
              <a:cs typeface="Calibri"/>
            </a:endParaRPr>
          </a:p>
          <a:p>
            <a:r>
              <a:rPr lang="en-US" dirty="0">
                <a:cs typeface="Calibri"/>
              </a:rPr>
              <a:t>- 15 states responded</a:t>
            </a:r>
          </a:p>
        </p:txBody>
      </p:sp>
      <p:sp>
        <p:nvSpPr>
          <p:cNvPr id="4" name="Slide Number Placeholder 3"/>
          <p:cNvSpPr>
            <a:spLocks noGrp="1"/>
          </p:cNvSpPr>
          <p:nvPr>
            <p:ph type="sldNum" sz="quarter" idx="5"/>
          </p:nvPr>
        </p:nvSpPr>
        <p:spPr/>
        <p:txBody>
          <a:bodyPr/>
          <a:lstStyle/>
          <a:p>
            <a:fld id="{3D81D614-7CD3-41B7-844C-80B5F1C38C87}" type="slidenum">
              <a:rPr lang="en-US" smtClean="0"/>
              <a:t>9</a:t>
            </a:fld>
            <a:endParaRPr lang="en-US"/>
          </a:p>
        </p:txBody>
      </p:sp>
    </p:spTree>
    <p:extLst>
      <p:ext uri="{BB962C8B-B14F-4D97-AF65-F5344CB8AC3E}">
        <p14:creationId xmlns:p14="http://schemas.microsoft.com/office/powerpoint/2010/main" val="197105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885A-2533-1785-D358-6A16B8459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AEDEFB-1F24-FD77-1E3E-B7B86F26F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92B48F-C64A-0E98-07BD-0067E0827BCB}"/>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1594248C-EA2C-A5A1-C515-65DF009BF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F22FC-8D4C-398C-DC26-928115926DC6}"/>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425438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EF6D-6670-638B-6899-209F55E5F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584D-1DEB-EA8C-A598-E3B275238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094B6-2648-100C-B7A7-8A4BC3771D57}"/>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3C60D3ED-3731-412D-9A73-D573DAA5E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2A06B-3B77-995F-860C-CD4C3A274553}"/>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884300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A3D4CE-1970-B93A-EC84-8427A9EAEA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7E7B6-6157-8532-EF5A-890A52476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091E0-750C-786F-CEB0-C988D809F2E3}"/>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FCA8215A-134C-94BA-70B9-232772CFB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97C00-E9F7-DA58-6B03-071379FDF763}"/>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361236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D437-39F5-8F53-FADC-787095740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F390E-27DB-D9E1-3BFC-EBC27FC5AA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5199E-0BB6-60CF-8324-F721E5A0077F}"/>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5572BB96-5FF7-3F35-4016-742A752CB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70A0A-F43C-FC91-6C7F-8FAE34CCC6BE}"/>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400925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B961-ADED-C97D-2C53-2C9233080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22CAD2-7A53-FCDD-1DB0-9D53DAE29B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3A320-3032-796E-019F-32168D2020B7}"/>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A5C84D70-66F7-A504-E49F-2B59F60A8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F02BC-3AFC-6A08-8C5C-B4A207547D44}"/>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73989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A86F-6889-9708-92FA-23A0C6CE7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11ED0-2236-80B8-25A3-64A403FCF2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B74C17-E7DF-E853-AE6D-93DC15CFED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664DD1-89B3-B986-4C60-17DCF9C22DB1}"/>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6" name="Footer Placeholder 5">
            <a:extLst>
              <a:ext uri="{FF2B5EF4-FFF2-40B4-BE49-F238E27FC236}">
                <a16:creationId xmlns:a16="http://schemas.microsoft.com/office/drawing/2014/main" id="{1CC4C94F-D5F2-0E8E-A2B6-6B6C133B2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57FBD-9BCF-3F99-3372-76B989E7133F}"/>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331114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F666-D942-DC98-F0D0-E5099D3B4A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3C820B-11BD-877E-B188-F0CED9D72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5CD535-CC26-9661-49E2-D03603DB8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58E8B-781F-7E85-5786-378DA1E26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052AF-0D56-EC47-CAB1-8A2B7C2790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ADD3A-85FF-2BCE-CDFE-6B3E77E2EF0E}"/>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8" name="Footer Placeholder 7">
            <a:extLst>
              <a:ext uri="{FF2B5EF4-FFF2-40B4-BE49-F238E27FC236}">
                <a16:creationId xmlns:a16="http://schemas.microsoft.com/office/drawing/2014/main" id="{3D07CFCA-A00B-FE92-BC46-7175C06C48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2E8C3C-747B-082E-9C35-35CB95E90A1D}"/>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17569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B9FE-79A2-C94A-F0EC-BB7055C75C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020EA-3C7E-9912-1B57-DFBB64801D8C}"/>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4" name="Footer Placeholder 3">
            <a:extLst>
              <a:ext uri="{FF2B5EF4-FFF2-40B4-BE49-F238E27FC236}">
                <a16:creationId xmlns:a16="http://schemas.microsoft.com/office/drawing/2014/main" id="{3972B543-4D92-9BCE-269D-1AC61BC94E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EB7747-187D-1FD6-27B0-193FA7CEBFB7}"/>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223555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E4FF5-B7B6-A9DD-F6D6-F0FEBE1A650D}"/>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3" name="Footer Placeholder 2">
            <a:extLst>
              <a:ext uri="{FF2B5EF4-FFF2-40B4-BE49-F238E27FC236}">
                <a16:creationId xmlns:a16="http://schemas.microsoft.com/office/drawing/2014/main" id="{443EA852-5B8F-AD1A-0BD9-44C7B95BD9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CA58E-BA6B-976D-8CDC-D7B22D78EFBB}"/>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228539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5180-AEB5-247D-2122-CB71C1F31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18C2D-3392-2A82-4B63-9B4C29B831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7B24CD-2A67-678F-67EF-DE4C97E15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76920E-22B3-C41D-46FA-246564E51ADA}"/>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6" name="Footer Placeholder 5">
            <a:extLst>
              <a:ext uri="{FF2B5EF4-FFF2-40B4-BE49-F238E27FC236}">
                <a16:creationId xmlns:a16="http://schemas.microsoft.com/office/drawing/2014/main" id="{40084BFD-1094-D5FE-5EEA-138F76FB4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23651-41DF-6E79-3BF3-F0A989BBF043}"/>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185519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1748-27B4-8A6E-47B9-3BB4CE174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B1C36C-B71D-A528-DBD3-6C6F4132D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EE93C-BD8E-9B63-5B33-3C8DD0624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17547A-40E1-799D-DE53-CEC0CD22AACB}"/>
              </a:ext>
            </a:extLst>
          </p:cNvPr>
          <p:cNvSpPr>
            <a:spLocks noGrp="1"/>
          </p:cNvSpPr>
          <p:nvPr>
            <p:ph type="dt" sz="half" idx="10"/>
          </p:nvPr>
        </p:nvSpPr>
        <p:spPr/>
        <p:txBody>
          <a:bodyPr/>
          <a:lstStyle/>
          <a:p>
            <a:fld id="{93C7013F-C96B-4B8A-86B2-3CE93C5A5DA2}" type="datetimeFigureOut">
              <a:rPr lang="en-US" smtClean="0"/>
              <a:t>5/1/2023</a:t>
            </a:fld>
            <a:endParaRPr lang="en-US"/>
          </a:p>
        </p:txBody>
      </p:sp>
      <p:sp>
        <p:nvSpPr>
          <p:cNvPr id="6" name="Footer Placeholder 5">
            <a:extLst>
              <a:ext uri="{FF2B5EF4-FFF2-40B4-BE49-F238E27FC236}">
                <a16:creationId xmlns:a16="http://schemas.microsoft.com/office/drawing/2014/main" id="{B6655A56-97FD-2565-5D09-FFC3199BC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C5236-D86F-EA3F-D103-9FA34D9AF5FA}"/>
              </a:ext>
            </a:extLst>
          </p:cNvPr>
          <p:cNvSpPr>
            <a:spLocks noGrp="1"/>
          </p:cNvSpPr>
          <p:nvPr>
            <p:ph type="sldNum" sz="quarter" idx="12"/>
          </p:nvPr>
        </p:nvSpPr>
        <p:spPr/>
        <p:txBody>
          <a:bodyPr/>
          <a:lstStyle/>
          <a:p>
            <a:fld id="{512B5102-32C0-4A7F-80B8-329951B11761}" type="slidenum">
              <a:rPr lang="en-US" smtClean="0"/>
              <a:t>‹#›</a:t>
            </a:fld>
            <a:endParaRPr lang="en-US"/>
          </a:p>
        </p:txBody>
      </p:sp>
    </p:spTree>
    <p:extLst>
      <p:ext uri="{BB962C8B-B14F-4D97-AF65-F5344CB8AC3E}">
        <p14:creationId xmlns:p14="http://schemas.microsoft.com/office/powerpoint/2010/main" val="230185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372A0C-D78E-2948-7E71-482FD763D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F7BC1-5364-2EF8-9FA3-F1752E96FF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CCA77-A823-4AE6-F20A-D88A0DBC8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7013F-C96B-4B8A-86B2-3CE93C5A5DA2}" type="datetimeFigureOut">
              <a:rPr lang="en-US" smtClean="0"/>
              <a:t>5/1/2023</a:t>
            </a:fld>
            <a:endParaRPr lang="en-US"/>
          </a:p>
        </p:txBody>
      </p:sp>
      <p:sp>
        <p:nvSpPr>
          <p:cNvPr id="5" name="Footer Placeholder 4">
            <a:extLst>
              <a:ext uri="{FF2B5EF4-FFF2-40B4-BE49-F238E27FC236}">
                <a16:creationId xmlns:a16="http://schemas.microsoft.com/office/drawing/2014/main" id="{01C55848-D823-A9E8-80BD-890A8E919F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CDF4C9-7CC0-763B-A3DB-9136815AE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B5102-32C0-4A7F-80B8-329951B11761}" type="slidenum">
              <a:rPr lang="en-US" smtClean="0"/>
              <a:t>‹#›</a:t>
            </a:fld>
            <a:endParaRPr lang="en-US"/>
          </a:p>
        </p:txBody>
      </p:sp>
    </p:spTree>
    <p:extLst>
      <p:ext uri="{BB962C8B-B14F-4D97-AF65-F5344CB8AC3E}">
        <p14:creationId xmlns:p14="http://schemas.microsoft.com/office/powerpoint/2010/main" val="92676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www.mytrb.org/OnlineDirectory/Person/Details/141028" TargetMode="External"/><Relationship Id="rId13" Type="http://schemas.openxmlformats.org/officeDocument/2006/relationships/hyperlink" Target="https://www.mytrb.org/OnlineDirectory/Organization/Details/18765" TargetMode="External"/><Relationship Id="rId18" Type="http://schemas.openxmlformats.org/officeDocument/2006/relationships/hyperlink" Target="https://www.mytrb.org/OnlineDirectory/Person/Details/139845" TargetMode="External"/><Relationship Id="rId3" Type="http://schemas.openxmlformats.org/officeDocument/2006/relationships/hyperlink" Target="https://www.mytrb.org/OnlineDirectory/Person/Details/143421" TargetMode="External"/><Relationship Id="rId21" Type="http://schemas.openxmlformats.org/officeDocument/2006/relationships/hyperlink" Target="https://www.mytrb.org/OnlineDirectory/Person/Details/163591" TargetMode="External"/><Relationship Id="rId7" Type="http://schemas.openxmlformats.org/officeDocument/2006/relationships/hyperlink" Target="https://www.mytrb.org/OnlineDirectory/Person/Details/10526" TargetMode="External"/><Relationship Id="rId12" Type="http://schemas.openxmlformats.org/officeDocument/2006/relationships/hyperlink" Target="https://www.mytrb.org/OnlineDirectory/Person/Details/127714" TargetMode="External"/><Relationship Id="rId17" Type="http://schemas.openxmlformats.org/officeDocument/2006/relationships/hyperlink" Target="https://www.mytrb.org/OnlineDirectory/Organization/Details/6153" TargetMode="External"/><Relationship Id="rId2" Type="http://schemas.openxmlformats.org/officeDocument/2006/relationships/notesSlide" Target="../notesSlides/notesSlide76.xml"/><Relationship Id="rId16" Type="http://schemas.openxmlformats.org/officeDocument/2006/relationships/hyperlink" Target="https://www.mytrb.org/OnlineDirectory/Person/Details/161544" TargetMode="External"/><Relationship Id="rId20" Type="http://schemas.openxmlformats.org/officeDocument/2006/relationships/hyperlink" Target="https://www.mytrb.org/OnlineDirectory/Person/Details/8645" TargetMode="External"/><Relationship Id="rId1" Type="http://schemas.openxmlformats.org/officeDocument/2006/relationships/slideLayout" Target="../slideLayouts/slideLayout2.xml"/><Relationship Id="rId6" Type="http://schemas.openxmlformats.org/officeDocument/2006/relationships/hyperlink" Target="https://www.mytrb.org/OnlineDirectory/Organization/Details/10106" TargetMode="External"/><Relationship Id="rId11" Type="http://schemas.openxmlformats.org/officeDocument/2006/relationships/hyperlink" Target="https://www.mytrb.org/OnlineDirectory/Organization/Details/11855" TargetMode="External"/><Relationship Id="rId24" Type="http://schemas.openxmlformats.org/officeDocument/2006/relationships/hyperlink" Target="https://www.mytrb.org/OnlineDirectory/Organization/Details/1037" TargetMode="External"/><Relationship Id="rId5" Type="http://schemas.openxmlformats.org/officeDocument/2006/relationships/hyperlink" Target="https://www.mytrb.org/OnlineDirectory/Person/Details/259255" TargetMode="External"/><Relationship Id="rId15" Type="http://schemas.openxmlformats.org/officeDocument/2006/relationships/hyperlink" Target="https://www.mytrb.org/OnlineDirectory/Organization/Details/33586" TargetMode="External"/><Relationship Id="rId23" Type="http://schemas.openxmlformats.org/officeDocument/2006/relationships/hyperlink" Target="https://www.mytrb.org/OnlineDirectory/Person/Details/30278" TargetMode="External"/><Relationship Id="rId10" Type="http://schemas.openxmlformats.org/officeDocument/2006/relationships/hyperlink" Target="https://www.mytrb.org/OnlineDirectory/Person/Details/67719" TargetMode="External"/><Relationship Id="rId19" Type="http://schemas.openxmlformats.org/officeDocument/2006/relationships/hyperlink" Target="https://www.mytrb.org/OnlineDirectory/Organization/Details/5269" TargetMode="External"/><Relationship Id="rId4" Type="http://schemas.openxmlformats.org/officeDocument/2006/relationships/hyperlink" Target="https://www.mytrb.org/OnlineDirectory/Organization/Details/4991" TargetMode="External"/><Relationship Id="rId9" Type="http://schemas.openxmlformats.org/officeDocument/2006/relationships/hyperlink" Target="https://www.mytrb.org/OnlineDirectory/Organization/Details/1" TargetMode="External"/><Relationship Id="rId14" Type="http://schemas.openxmlformats.org/officeDocument/2006/relationships/hyperlink" Target="https://www.mytrb.org/OnlineDirectory/Person/Details/86989" TargetMode="External"/><Relationship Id="rId22" Type="http://schemas.openxmlformats.org/officeDocument/2006/relationships/hyperlink" Target="https://www.mytrb.org/OnlineDirectory/Organization/Details/401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NCHRP Project 03-134</a:t>
            </a:r>
            <a:br>
              <a:rPr lang="en-US" dirty="0"/>
            </a:br>
            <a:r>
              <a:rPr lang="en-US" dirty="0"/>
              <a:t>Determination of Work Zone Encroachments</a:t>
            </a:r>
          </a:p>
        </p:txBody>
      </p:sp>
      <p:sp>
        <p:nvSpPr>
          <p:cNvPr id="3" name="TextBox 2">
            <a:extLst>
              <a:ext uri="{FF2B5EF4-FFF2-40B4-BE49-F238E27FC236}">
                <a16:creationId xmlns:a16="http://schemas.microsoft.com/office/drawing/2014/main" id="{AF7FF538-63B4-31CE-6E36-E62A2CF35115}"/>
              </a:ext>
            </a:extLst>
          </p:cNvPr>
          <p:cNvSpPr txBox="1"/>
          <p:nvPr/>
        </p:nvSpPr>
        <p:spPr>
          <a:xfrm>
            <a:off x="1109709" y="3755254"/>
            <a:ext cx="10315852" cy="2031325"/>
          </a:xfrm>
          <a:prstGeom prst="rect">
            <a:avLst/>
          </a:prstGeom>
          <a:noFill/>
        </p:spPr>
        <p:txBody>
          <a:bodyPr wrap="square" rtlCol="0">
            <a:spAutoFit/>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endParaRPr lang="en-US" dirty="0"/>
          </a:p>
        </p:txBody>
      </p:sp>
    </p:spTree>
    <p:extLst>
      <p:ext uri="{BB962C8B-B14F-4D97-AF65-F5344CB8AC3E}">
        <p14:creationId xmlns:p14="http://schemas.microsoft.com/office/powerpoint/2010/main" val="38088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DEFD-6E52-0196-9A5B-1291CDED2EEF}"/>
              </a:ext>
            </a:extLst>
          </p:cNvPr>
          <p:cNvSpPr>
            <a:spLocks noGrp="1"/>
          </p:cNvSpPr>
          <p:nvPr>
            <p:ph type="title"/>
          </p:nvPr>
        </p:nvSpPr>
        <p:spPr/>
        <p:txBody>
          <a:bodyPr/>
          <a:lstStyle/>
          <a:p>
            <a:r>
              <a:rPr lang="en-US" dirty="0"/>
              <a:t>Survey Result – State of the Practice</a:t>
            </a:r>
          </a:p>
        </p:txBody>
      </p:sp>
      <p:graphicFrame>
        <p:nvGraphicFramePr>
          <p:cNvPr id="3" name="Content Placeholder 2">
            <a:extLst>
              <a:ext uri="{FF2B5EF4-FFF2-40B4-BE49-F238E27FC236}">
                <a16:creationId xmlns:a16="http://schemas.microsoft.com/office/drawing/2014/main" id="{89688FA1-765D-71B0-9ADB-86ADD4E434D2}"/>
              </a:ext>
            </a:extLst>
          </p:cNvPr>
          <p:cNvGraphicFramePr>
            <a:graphicFrameLocks noGrp="1"/>
          </p:cNvGraphicFramePr>
          <p:nvPr>
            <p:ph idx="1"/>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E3D98FB0-A6CE-248A-86E8-2B5D1098E12E}"/>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10</a:t>
            </a:fld>
            <a:endParaRPr lang="en-US"/>
          </a:p>
        </p:txBody>
      </p:sp>
    </p:spTree>
    <p:extLst>
      <p:ext uri="{BB962C8B-B14F-4D97-AF65-F5344CB8AC3E}">
        <p14:creationId xmlns:p14="http://schemas.microsoft.com/office/powerpoint/2010/main" val="361335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7DF4D464-9AA6-4A22-8EC4-8C6DD28BCDB1}"/>
              </a:ext>
            </a:extLst>
          </p:cNvPr>
          <p:cNvSpPr>
            <a:spLocks noGrp="1"/>
          </p:cNvSpPr>
          <p:nvPr>
            <p:ph idx="1"/>
          </p:nvPr>
        </p:nvSpPr>
        <p:spPr>
          <a:xfrm>
            <a:off x="313623" y="1421317"/>
            <a:ext cx="11564754" cy="763219"/>
          </a:xfrm>
        </p:spPr>
        <p:txBody>
          <a:bodyPr>
            <a:noAutofit/>
          </a:bodyPr>
          <a:lstStyle/>
          <a:p>
            <a:pPr marL="0" indent="0">
              <a:spcBef>
                <a:spcPts val="1200"/>
              </a:spcBef>
              <a:buNone/>
            </a:pPr>
            <a:r>
              <a:rPr lang="en-US" sz="2300" dirty="0"/>
              <a:t>State DOTs use encroachment data indirectly through AASHTO guidelines (MUTCD, RDG, and MASH): potential changes to work zone encroachment data might affect the state of practice. </a:t>
            </a:r>
          </a:p>
          <a:p>
            <a:pPr marL="0" indent="0">
              <a:spcBef>
                <a:spcPts val="1200"/>
              </a:spcBef>
              <a:buNone/>
            </a:pPr>
            <a:endParaRPr lang="en-US" sz="2300" dirty="0"/>
          </a:p>
          <a:p>
            <a:pPr marL="0" indent="0">
              <a:spcBef>
                <a:spcPts val="1200"/>
              </a:spcBef>
              <a:buNone/>
            </a:pPr>
            <a:r>
              <a:rPr lang="en-US" sz="2300" dirty="0"/>
              <a:t>A plan was conducted to:</a:t>
            </a:r>
          </a:p>
          <a:p>
            <a:pPr>
              <a:spcBef>
                <a:spcPts val="1200"/>
              </a:spcBef>
            </a:pPr>
            <a:r>
              <a:rPr lang="en-US" sz="2300" b="1" dirty="0"/>
              <a:t>Identify Data Needs </a:t>
            </a:r>
            <a:r>
              <a:rPr lang="en-US" sz="2300" dirty="0"/>
              <a:t>-- Develop a comprehensive data catalog  </a:t>
            </a:r>
          </a:p>
          <a:p>
            <a:pPr>
              <a:spcBef>
                <a:spcPts val="1200"/>
              </a:spcBef>
            </a:pPr>
            <a:r>
              <a:rPr lang="en-US" sz="2300" b="1" dirty="0"/>
              <a:t>Identify Potential Data Sources </a:t>
            </a:r>
            <a:r>
              <a:rPr lang="en-US" sz="2300" dirty="0"/>
              <a:t>– Identify data source studies /databases for data collection and investigation</a:t>
            </a:r>
          </a:p>
          <a:p>
            <a:pPr>
              <a:spcBef>
                <a:spcPts val="1200"/>
              </a:spcBef>
            </a:pPr>
            <a:r>
              <a:rPr lang="en-US" sz="2300" b="1" dirty="0"/>
              <a:t>Conduct Data Collection and Analysis </a:t>
            </a:r>
            <a:r>
              <a:rPr lang="en-US" sz="2300" dirty="0"/>
              <a:t>– Develop a comprehensive data catalog</a:t>
            </a:r>
          </a:p>
        </p:txBody>
      </p:sp>
      <p:sp>
        <p:nvSpPr>
          <p:cNvPr id="9" name="Title 1"/>
          <p:cNvSpPr txBox="1">
            <a:spLocks/>
          </p:cNvSpPr>
          <p:nvPr/>
        </p:nvSpPr>
        <p:spPr>
          <a:xfrm>
            <a:off x="429126" y="152400"/>
            <a:ext cx="11458074"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sz="3600" dirty="0"/>
              <a:t>Develop Data Collection and Analysis Plan </a:t>
            </a:r>
            <a:endParaRPr lang="en-US" dirty="0"/>
          </a:p>
        </p:txBody>
      </p:sp>
      <p:sp>
        <p:nvSpPr>
          <p:cNvPr id="4" name="Slide Number Placeholder 3">
            <a:extLst>
              <a:ext uri="{FF2B5EF4-FFF2-40B4-BE49-F238E27FC236}">
                <a16:creationId xmlns:a16="http://schemas.microsoft.com/office/drawing/2014/main" id="{0BCACB95-44AE-ABF6-062A-ED898F1A33F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11</a:t>
            </a:fld>
            <a:endParaRPr lang="en-US"/>
          </a:p>
        </p:txBody>
      </p:sp>
    </p:spTree>
    <p:extLst>
      <p:ext uri="{BB962C8B-B14F-4D97-AF65-F5344CB8AC3E}">
        <p14:creationId xmlns:p14="http://schemas.microsoft.com/office/powerpoint/2010/main" val="255156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29126" y="152400"/>
            <a:ext cx="11458074"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sz="3600" dirty="0"/>
              <a:t>Develop Data Collection and Analysis Plan </a:t>
            </a:r>
            <a:endParaRPr lang="en-US" dirty="0"/>
          </a:p>
        </p:txBody>
      </p:sp>
      <p:sp>
        <p:nvSpPr>
          <p:cNvPr id="6" name="Content Placeholder 4"/>
          <p:cNvSpPr txBox="1">
            <a:spLocks/>
          </p:cNvSpPr>
          <p:nvPr/>
        </p:nvSpPr>
        <p:spPr>
          <a:xfrm>
            <a:off x="429126" y="1220796"/>
            <a:ext cx="11458074" cy="6005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q"/>
            </a:pPr>
            <a:r>
              <a:rPr lang="en-US" sz="2600" b="1" dirty="0"/>
              <a:t>Identify Data Needs </a:t>
            </a:r>
          </a:p>
          <a:p>
            <a:pPr marL="0" indent="0">
              <a:spcBef>
                <a:spcPts val="1800"/>
              </a:spcBef>
              <a:buNone/>
            </a:pPr>
            <a:r>
              <a:rPr lang="en-US" sz="2400" dirty="0"/>
              <a:t>Literature review, states survey, current practices reviewed for data needs identification</a:t>
            </a:r>
            <a:endParaRPr lang="en-US" sz="2400" i="1" dirty="0"/>
          </a:p>
          <a:p>
            <a:pPr lvl="1">
              <a:spcBef>
                <a:spcPts val="1200"/>
              </a:spcBef>
              <a:buFont typeface="Wingdings" panose="05000000000000000000" pitchFamily="2" charset="2"/>
              <a:buChar char="§"/>
            </a:pPr>
            <a:r>
              <a:rPr lang="en-US" sz="2600" dirty="0"/>
              <a:t>Existing encroachment databases</a:t>
            </a:r>
          </a:p>
          <a:p>
            <a:pPr lvl="1">
              <a:spcBef>
                <a:spcPts val="1200"/>
              </a:spcBef>
              <a:buFont typeface="Wingdings" panose="05000000000000000000" pitchFamily="2" charset="2"/>
              <a:buChar char="§"/>
            </a:pPr>
            <a:r>
              <a:rPr lang="en-US" sz="2600" dirty="0"/>
              <a:t>Existing guidelines</a:t>
            </a:r>
          </a:p>
          <a:p>
            <a:pPr lvl="2">
              <a:spcBef>
                <a:spcPts val="1200"/>
              </a:spcBef>
              <a:buFont typeface="Wingdings" panose="05000000000000000000" pitchFamily="2" charset="2"/>
              <a:buChar char="§"/>
            </a:pPr>
            <a:r>
              <a:rPr lang="en-US" sz="2600" dirty="0"/>
              <a:t>MASH</a:t>
            </a:r>
          </a:p>
          <a:p>
            <a:pPr lvl="2">
              <a:spcBef>
                <a:spcPts val="1200"/>
              </a:spcBef>
              <a:buFont typeface="Wingdings" panose="05000000000000000000" pitchFamily="2" charset="2"/>
              <a:buChar char="§"/>
            </a:pPr>
            <a:r>
              <a:rPr lang="en-US" sz="2600" dirty="0"/>
              <a:t>MUTCD</a:t>
            </a:r>
          </a:p>
          <a:p>
            <a:pPr lvl="2">
              <a:spcBef>
                <a:spcPts val="1200"/>
              </a:spcBef>
              <a:buFont typeface="Wingdings" panose="05000000000000000000" pitchFamily="2" charset="2"/>
              <a:buChar char="§"/>
            </a:pPr>
            <a:r>
              <a:rPr lang="en-US" sz="2600" dirty="0"/>
              <a:t>RDG  </a:t>
            </a:r>
          </a:p>
          <a:p>
            <a:pPr lvl="1">
              <a:spcBef>
                <a:spcPts val="1200"/>
              </a:spcBef>
              <a:buFont typeface="Wingdings" panose="05000000000000000000" pitchFamily="2" charset="2"/>
              <a:buChar char="§"/>
            </a:pPr>
            <a:r>
              <a:rPr lang="en-US" sz="2600" dirty="0"/>
              <a:t>State survey</a:t>
            </a:r>
          </a:p>
          <a:p>
            <a:pPr>
              <a:buFont typeface="Wingdings" panose="05000000000000000000" pitchFamily="2" charset="2"/>
              <a:buChar char="q"/>
            </a:pPr>
            <a:endParaRPr lang="en-US" sz="2600" dirty="0"/>
          </a:p>
        </p:txBody>
      </p:sp>
      <p:sp>
        <p:nvSpPr>
          <p:cNvPr id="4" name="Slide Number Placeholder 3">
            <a:extLst>
              <a:ext uri="{FF2B5EF4-FFF2-40B4-BE49-F238E27FC236}">
                <a16:creationId xmlns:a16="http://schemas.microsoft.com/office/drawing/2014/main" id="{0998C8DC-8A07-DAB6-235B-C154144930F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12</a:t>
            </a:fld>
            <a:endParaRPr lang="en-US"/>
          </a:p>
        </p:txBody>
      </p:sp>
    </p:spTree>
    <p:extLst>
      <p:ext uri="{BB962C8B-B14F-4D97-AF65-F5344CB8AC3E}">
        <p14:creationId xmlns:p14="http://schemas.microsoft.com/office/powerpoint/2010/main" val="134300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a:xfrm>
            <a:off x="609600" y="274320"/>
            <a:ext cx="10972800" cy="974954"/>
          </a:xfrm>
        </p:spPr>
        <p:txBody>
          <a:bodyPr>
            <a:normAutofit/>
          </a:bodyPr>
          <a:lstStyle/>
          <a:p>
            <a:r>
              <a:rPr lang="en-US" sz="4400" dirty="0"/>
              <a:t>Develop Data Collection and Analysis Plan</a:t>
            </a:r>
            <a:r>
              <a:rPr lang="en-US" dirty="0"/>
              <a:t> </a:t>
            </a:r>
          </a:p>
        </p:txBody>
      </p:sp>
      <p:grpSp>
        <p:nvGrpSpPr>
          <p:cNvPr id="62" name="Group 61">
            <a:extLst>
              <a:ext uri="{FF2B5EF4-FFF2-40B4-BE49-F238E27FC236}">
                <a16:creationId xmlns:a16="http://schemas.microsoft.com/office/drawing/2014/main" id="{E7B7E803-627C-4F3A-11E9-5B7D46E686DB}"/>
              </a:ext>
            </a:extLst>
          </p:cNvPr>
          <p:cNvGrpSpPr/>
          <p:nvPr/>
        </p:nvGrpSpPr>
        <p:grpSpPr>
          <a:xfrm>
            <a:off x="1734191" y="2137193"/>
            <a:ext cx="8723619" cy="3844032"/>
            <a:chOff x="1429615" y="1339929"/>
            <a:chExt cx="8770795" cy="4406742"/>
          </a:xfrm>
        </p:grpSpPr>
        <p:grpSp>
          <p:nvGrpSpPr>
            <p:cNvPr id="54" name="Group 53">
              <a:extLst>
                <a:ext uri="{FF2B5EF4-FFF2-40B4-BE49-F238E27FC236}">
                  <a16:creationId xmlns:a16="http://schemas.microsoft.com/office/drawing/2014/main" id="{F459D66B-A88E-070F-2C83-03A996D8A01F}"/>
                </a:ext>
              </a:extLst>
            </p:cNvPr>
            <p:cNvGrpSpPr/>
            <p:nvPr/>
          </p:nvGrpSpPr>
          <p:grpSpPr>
            <a:xfrm>
              <a:off x="1429615" y="1339929"/>
              <a:ext cx="4104410" cy="1107996"/>
              <a:chOff x="2229715" y="1339929"/>
              <a:chExt cx="4104410" cy="1107996"/>
            </a:xfrm>
          </p:grpSpPr>
          <p:sp>
            <p:nvSpPr>
              <p:cNvPr id="5" name="Rectangle 4">
                <a:extLst>
                  <a:ext uri="{FF2B5EF4-FFF2-40B4-BE49-F238E27FC236}">
                    <a16:creationId xmlns:a16="http://schemas.microsoft.com/office/drawing/2014/main" id="{998C355F-D5F7-9C28-81C3-2D1FD9A9D6F6}"/>
                  </a:ext>
                </a:extLst>
              </p:cNvPr>
              <p:cNvSpPr/>
              <p:nvPr/>
            </p:nvSpPr>
            <p:spPr>
              <a:xfrm>
                <a:off x="2896465" y="1421613"/>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Case</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Information</a:t>
                </a:r>
              </a:p>
            </p:txBody>
          </p:sp>
          <p:sp>
            <p:nvSpPr>
              <p:cNvPr id="6" name="TextBox 5">
                <a:extLst>
                  <a:ext uri="{FF2B5EF4-FFF2-40B4-BE49-F238E27FC236}">
                    <a16:creationId xmlns:a16="http://schemas.microsoft.com/office/drawing/2014/main" id="{DB2883FA-C0FA-915B-B5B9-448B6BD02ACA}"/>
                  </a:ext>
                </a:extLst>
              </p:cNvPr>
              <p:cNvSpPr txBox="1"/>
              <p:nvPr/>
            </p:nvSpPr>
            <p:spPr>
              <a:xfrm>
                <a:off x="2229715" y="1339929"/>
                <a:ext cx="533400" cy="1107996"/>
              </a:xfrm>
              <a:prstGeom prst="rect">
                <a:avLst/>
              </a:prstGeom>
              <a:noFill/>
            </p:spPr>
            <p:txBody>
              <a:bodyPr wrap="square" rtlCol="0">
                <a:spAutoFit/>
              </a:bodyPr>
              <a:lstStyle/>
              <a:p>
                <a:r>
                  <a:rPr lang="en-US" sz="6600" b="1" dirty="0">
                    <a:solidFill>
                      <a:srgbClr val="D8AD47"/>
                    </a:solidFill>
                    <a:latin typeface="Arial Black" panose="020B0A04020102020204" pitchFamily="34" charset="0"/>
                  </a:rPr>
                  <a:t>1</a:t>
                </a:r>
              </a:p>
            </p:txBody>
          </p:sp>
        </p:grpSp>
        <p:grpSp>
          <p:nvGrpSpPr>
            <p:cNvPr id="55" name="Group 54">
              <a:extLst>
                <a:ext uri="{FF2B5EF4-FFF2-40B4-BE49-F238E27FC236}">
                  <a16:creationId xmlns:a16="http://schemas.microsoft.com/office/drawing/2014/main" id="{48FB8380-AE71-8C9E-91DF-9FF925EA5D1F}"/>
                </a:ext>
              </a:extLst>
            </p:cNvPr>
            <p:cNvGrpSpPr/>
            <p:nvPr/>
          </p:nvGrpSpPr>
          <p:grpSpPr>
            <a:xfrm>
              <a:off x="1429615" y="2439511"/>
              <a:ext cx="4104410" cy="1107996"/>
              <a:chOff x="2229715" y="2439511"/>
              <a:chExt cx="4104410" cy="1107996"/>
            </a:xfrm>
          </p:grpSpPr>
          <p:sp>
            <p:nvSpPr>
              <p:cNvPr id="12" name="Rectangle 11">
                <a:extLst>
                  <a:ext uri="{FF2B5EF4-FFF2-40B4-BE49-F238E27FC236}">
                    <a16:creationId xmlns:a16="http://schemas.microsoft.com/office/drawing/2014/main" id="{82E35262-6B94-0476-CFF1-6BD8D94F7E70}"/>
                  </a:ext>
                </a:extLst>
              </p:cNvPr>
              <p:cNvSpPr/>
              <p:nvPr/>
            </p:nvSpPr>
            <p:spPr>
              <a:xfrm>
                <a:off x="2896465" y="2521195"/>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Encroachment Description</a:t>
                </a:r>
              </a:p>
            </p:txBody>
          </p:sp>
          <p:sp>
            <p:nvSpPr>
              <p:cNvPr id="13" name="TextBox 12">
                <a:extLst>
                  <a:ext uri="{FF2B5EF4-FFF2-40B4-BE49-F238E27FC236}">
                    <a16:creationId xmlns:a16="http://schemas.microsoft.com/office/drawing/2014/main" id="{E9E95249-2518-FCAB-55CE-A0C52B998C16}"/>
                  </a:ext>
                </a:extLst>
              </p:cNvPr>
              <p:cNvSpPr txBox="1"/>
              <p:nvPr/>
            </p:nvSpPr>
            <p:spPr>
              <a:xfrm>
                <a:off x="2229715" y="2439511"/>
                <a:ext cx="533400" cy="1107996"/>
              </a:xfrm>
              <a:prstGeom prst="rect">
                <a:avLst/>
              </a:prstGeom>
              <a:noFill/>
            </p:spPr>
            <p:txBody>
              <a:bodyPr wrap="square" rtlCol="0">
                <a:spAutoFit/>
              </a:bodyPr>
              <a:lstStyle/>
              <a:p>
                <a:r>
                  <a:rPr lang="en-US" sz="6600" b="1" dirty="0">
                    <a:solidFill>
                      <a:srgbClr val="63835E"/>
                    </a:solidFill>
                    <a:latin typeface="Arial Black" panose="020B0A04020102020204" pitchFamily="34" charset="0"/>
                  </a:rPr>
                  <a:t>3</a:t>
                </a:r>
              </a:p>
            </p:txBody>
          </p:sp>
        </p:grpSp>
        <p:grpSp>
          <p:nvGrpSpPr>
            <p:cNvPr id="56" name="Group 55">
              <a:extLst>
                <a:ext uri="{FF2B5EF4-FFF2-40B4-BE49-F238E27FC236}">
                  <a16:creationId xmlns:a16="http://schemas.microsoft.com/office/drawing/2014/main" id="{01209236-D1B1-32F8-9CA7-035C1D52D6CF}"/>
                </a:ext>
              </a:extLst>
            </p:cNvPr>
            <p:cNvGrpSpPr/>
            <p:nvPr/>
          </p:nvGrpSpPr>
          <p:grpSpPr>
            <a:xfrm>
              <a:off x="1429615" y="3539093"/>
              <a:ext cx="4104410" cy="1107996"/>
              <a:chOff x="2229715" y="3539093"/>
              <a:chExt cx="4104410" cy="1107996"/>
            </a:xfrm>
          </p:grpSpPr>
          <p:sp>
            <p:nvSpPr>
              <p:cNvPr id="18" name="Rectangle 17">
                <a:extLst>
                  <a:ext uri="{FF2B5EF4-FFF2-40B4-BE49-F238E27FC236}">
                    <a16:creationId xmlns:a16="http://schemas.microsoft.com/office/drawing/2014/main" id="{317C78A7-8E3E-C6E1-7E36-9BCE09F9458B}"/>
                  </a:ext>
                </a:extLst>
              </p:cNvPr>
              <p:cNvSpPr/>
              <p:nvPr/>
            </p:nvSpPr>
            <p:spPr>
              <a:xfrm>
                <a:off x="2896465" y="3620777"/>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Roadside</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Description</a:t>
                </a:r>
              </a:p>
            </p:txBody>
          </p:sp>
          <p:sp>
            <p:nvSpPr>
              <p:cNvPr id="19" name="TextBox 18">
                <a:extLst>
                  <a:ext uri="{FF2B5EF4-FFF2-40B4-BE49-F238E27FC236}">
                    <a16:creationId xmlns:a16="http://schemas.microsoft.com/office/drawing/2014/main" id="{6D3BDBB2-7216-3CA1-EA96-424D22D3082E}"/>
                  </a:ext>
                </a:extLst>
              </p:cNvPr>
              <p:cNvSpPr txBox="1"/>
              <p:nvPr/>
            </p:nvSpPr>
            <p:spPr>
              <a:xfrm>
                <a:off x="2229715" y="3539093"/>
                <a:ext cx="533400" cy="1107996"/>
              </a:xfrm>
              <a:prstGeom prst="rect">
                <a:avLst/>
              </a:prstGeom>
              <a:noFill/>
            </p:spPr>
            <p:txBody>
              <a:bodyPr wrap="square" rtlCol="0">
                <a:spAutoFit/>
              </a:bodyPr>
              <a:lstStyle/>
              <a:p>
                <a:r>
                  <a:rPr lang="en-US" sz="6600" b="1" dirty="0">
                    <a:solidFill>
                      <a:srgbClr val="3A738B"/>
                    </a:solidFill>
                    <a:latin typeface="Arial Black" panose="020B0A04020102020204" pitchFamily="34" charset="0"/>
                  </a:rPr>
                  <a:t>5</a:t>
                </a:r>
              </a:p>
            </p:txBody>
          </p:sp>
        </p:grpSp>
        <p:grpSp>
          <p:nvGrpSpPr>
            <p:cNvPr id="57" name="Group 56">
              <a:extLst>
                <a:ext uri="{FF2B5EF4-FFF2-40B4-BE49-F238E27FC236}">
                  <a16:creationId xmlns:a16="http://schemas.microsoft.com/office/drawing/2014/main" id="{98B1E123-E7D5-10DE-6DED-0383D9B41F56}"/>
                </a:ext>
              </a:extLst>
            </p:cNvPr>
            <p:cNvGrpSpPr/>
            <p:nvPr/>
          </p:nvGrpSpPr>
          <p:grpSpPr>
            <a:xfrm>
              <a:off x="1429615" y="4638675"/>
              <a:ext cx="4104410" cy="1107996"/>
              <a:chOff x="2229715" y="4638675"/>
              <a:chExt cx="4104410" cy="1107996"/>
            </a:xfrm>
          </p:grpSpPr>
          <p:sp>
            <p:nvSpPr>
              <p:cNvPr id="24" name="Rectangle 23">
                <a:extLst>
                  <a:ext uri="{FF2B5EF4-FFF2-40B4-BE49-F238E27FC236}">
                    <a16:creationId xmlns:a16="http://schemas.microsoft.com/office/drawing/2014/main" id="{53F588B2-75CD-A1F9-74D0-A1261022F71E}"/>
                  </a:ext>
                </a:extLst>
              </p:cNvPr>
              <p:cNvSpPr/>
              <p:nvPr/>
            </p:nvSpPr>
            <p:spPr>
              <a:xfrm>
                <a:off x="2896465" y="4720359"/>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Access</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Management</a:t>
                </a:r>
              </a:p>
            </p:txBody>
          </p:sp>
          <p:sp>
            <p:nvSpPr>
              <p:cNvPr id="25" name="TextBox 24">
                <a:extLst>
                  <a:ext uri="{FF2B5EF4-FFF2-40B4-BE49-F238E27FC236}">
                    <a16:creationId xmlns:a16="http://schemas.microsoft.com/office/drawing/2014/main" id="{728F1970-75C5-746D-4619-754C72EDAE48}"/>
                  </a:ext>
                </a:extLst>
              </p:cNvPr>
              <p:cNvSpPr txBox="1"/>
              <p:nvPr/>
            </p:nvSpPr>
            <p:spPr>
              <a:xfrm>
                <a:off x="2229715" y="4638675"/>
                <a:ext cx="533400" cy="1107996"/>
              </a:xfrm>
              <a:prstGeom prst="rect">
                <a:avLst/>
              </a:prstGeom>
              <a:noFill/>
            </p:spPr>
            <p:txBody>
              <a:bodyPr wrap="square" rtlCol="0">
                <a:spAutoFit/>
              </a:bodyPr>
              <a:lstStyle/>
              <a:p>
                <a:r>
                  <a:rPr lang="en-US" sz="6600" b="1" dirty="0">
                    <a:solidFill>
                      <a:srgbClr val="332E59"/>
                    </a:solidFill>
                    <a:latin typeface="Arial Black" panose="020B0A04020102020204" pitchFamily="34" charset="0"/>
                  </a:rPr>
                  <a:t>7</a:t>
                </a:r>
              </a:p>
            </p:txBody>
          </p:sp>
        </p:grpSp>
        <p:grpSp>
          <p:nvGrpSpPr>
            <p:cNvPr id="58" name="Group 57">
              <a:extLst>
                <a:ext uri="{FF2B5EF4-FFF2-40B4-BE49-F238E27FC236}">
                  <a16:creationId xmlns:a16="http://schemas.microsoft.com/office/drawing/2014/main" id="{5E1ECDB1-D0DD-2E15-AD80-DA960D5DE434}"/>
                </a:ext>
              </a:extLst>
            </p:cNvPr>
            <p:cNvGrpSpPr/>
            <p:nvPr/>
          </p:nvGrpSpPr>
          <p:grpSpPr>
            <a:xfrm>
              <a:off x="6096000" y="1339929"/>
              <a:ext cx="4104410" cy="1107996"/>
              <a:chOff x="6096000" y="1339929"/>
              <a:chExt cx="4104410" cy="1107996"/>
            </a:xfrm>
          </p:grpSpPr>
          <p:sp>
            <p:nvSpPr>
              <p:cNvPr id="42" name="Rectangle 41">
                <a:extLst>
                  <a:ext uri="{FF2B5EF4-FFF2-40B4-BE49-F238E27FC236}">
                    <a16:creationId xmlns:a16="http://schemas.microsoft.com/office/drawing/2014/main" id="{96AE03B7-7E0B-3B9F-2032-01F17129672E}"/>
                  </a:ext>
                </a:extLst>
              </p:cNvPr>
              <p:cNvSpPr/>
              <p:nvPr/>
            </p:nvSpPr>
            <p:spPr>
              <a:xfrm>
                <a:off x="6762750" y="1421613"/>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Event</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Description</a:t>
                </a:r>
              </a:p>
            </p:txBody>
          </p:sp>
          <p:sp>
            <p:nvSpPr>
              <p:cNvPr id="43" name="TextBox 42">
                <a:extLst>
                  <a:ext uri="{FF2B5EF4-FFF2-40B4-BE49-F238E27FC236}">
                    <a16:creationId xmlns:a16="http://schemas.microsoft.com/office/drawing/2014/main" id="{F1297A4C-4AB5-3118-26E9-E55B2F6BD11B}"/>
                  </a:ext>
                </a:extLst>
              </p:cNvPr>
              <p:cNvSpPr txBox="1"/>
              <p:nvPr/>
            </p:nvSpPr>
            <p:spPr>
              <a:xfrm>
                <a:off x="6096000" y="1339929"/>
                <a:ext cx="533400" cy="1107996"/>
              </a:xfrm>
              <a:prstGeom prst="rect">
                <a:avLst/>
              </a:prstGeom>
              <a:noFill/>
            </p:spPr>
            <p:txBody>
              <a:bodyPr wrap="square" rtlCol="0">
                <a:spAutoFit/>
              </a:bodyPr>
              <a:lstStyle/>
              <a:p>
                <a:r>
                  <a:rPr lang="en-US" sz="6600" b="1" dirty="0">
                    <a:solidFill>
                      <a:srgbClr val="B09D4C"/>
                    </a:solidFill>
                    <a:latin typeface="Arial Black" panose="020B0A04020102020204" pitchFamily="34" charset="0"/>
                  </a:rPr>
                  <a:t>2</a:t>
                </a:r>
              </a:p>
            </p:txBody>
          </p:sp>
        </p:grpSp>
        <p:grpSp>
          <p:nvGrpSpPr>
            <p:cNvPr id="59" name="Group 58">
              <a:extLst>
                <a:ext uri="{FF2B5EF4-FFF2-40B4-BE49-F238E27FC236}">
                  <a16:creationId xmlns:a16="http://schemas.microsoft.com/office/drawing/2014/main" id="{EB27F38A-8825-CDAD-9CF7-228D3EED55F7}"/>
                </a:ext>
              </a:extLst>
            </p:cNvPr>
            <p:cNvGrpSpPr/>
            <p:nvPr/>
          </p:nvGrpSpPr>
          <p:grpSpPr>
            <a:xfrm>
              <a:off x="6096000" y="2439511"/>
              <a:ext cx="4104410" cy="1107996"/>
              <a:chOff x="6096000" y="2439511"/>
              <a:chExt cx="4104410" cy="1107996"/>
            </a:xfrm>
          </p:grpSpPr>
          <p:sp>
            <p:nvSpPr>
              <p:cNvPr id="45" name="Rectangle 44">
                <a:extLst>
                  <a:ext uri="{FF2B5EF4-FFF2-40B4-BE49-F238E27FC236}">
                    <a16:creationId xmlns:a16="http://schemas.microsoft.com/office/drawing/2014/main" id="{0814EF33-EBF3-70B6-8AEA-6D5173E310B8}"/>
                  </a:ext>
                </a:extLst>
              </p:cNvPr>
              <p:cNvSpPr/>
              <p:nvPr/>
            </p:nvSpPr>
            <p:spPr>
              <a:xfrm>
                <a:off x="6762750" y="2521195"/>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Roadway</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Description</a:t>
                </a:r>
              </a:p>
            </p:txBody>
          </p:sp>
          <p:sp>
            <p:nvSpPr>
              <p:cNvPr id="46" name="TextBox 45">
                <a:extLst>
                  <a:ext uri="{FF2B5EF4-FFF2-40B4-BE49-F238E27FC236}">
                    <a16:creationId xmlns:a16="http://schemas.microsoft.com/office/drawing/2014/main" id="{4F17250D-64A2-9D54-51A7-569AB1E0FDF2}"/>
                  </a:ext>
                </a:extLst>
              </p:cNvPr>
              <p:cNvSpPr txBox="1"/>
              <p:nvPr/>
            </p:nvSpPr>
            <p:spPr>
              <a:xfrm>
                <a:off x="6096000" y="2439511"/>
                <a:ext cx="533400" cy="1107996"/>
              </a:xfrm>
              <a:prstGeom prst="rect">
                <a:avLst/>
              </a:prstGeom>
              <a:noFill/>
            </p:spPr>
            <p:txBody>
              <a:bodyPr wrap="square" rtlCol="0">
                <a:spAutoFit/>
              </a:bodyPr>
              <a:lstStyle/>
              <a:p>
                <a:r>
                  <a:rPr lang="en-US" sz="6600" b="1" dirty="0">
                    <a:solidFill>
                      <a:srgbClr val="55887E"/>
                    </a:solidFill>
                    <a:latin typeface="Arial Black" panose="020B0A04020102020204" pitchFamily="34" charset="0"/>
                  </a:rPr>
                  <a:t>4</a:t>
                </a:r>
              </a:p>
            </p:txBody>
          </p:sp>
        </p:grpSp>
        <p:grpSp>
          <p:nvGrpSpPr>
            <p:cNvPr id="60" name="Group 59">
              <a:extLst>
                <a:ext uri="{FF2B5EF4-FFF2-40B4-BE49-F238E27FC236}">
                  <a16:creationId xmlns:a16="http://schemas.microsoft.com/office/drawing/2014/main" id="{199A668D-20D6-1E4D-12CE-374E95884703}"/>
                </a:ext>
              </a:extLst>
            </p:cNvPr>
            <p:cNvGrpSpPr/>
            <p:nvPr/>
          </p:nvGrpSpPr>
          <p:grpSpPr>
            <a:xfrm>
              <a:off x="6096000" y="3539093"/>
              <a:ext cx="4104410" cy="1107996"/>
              <a:chOff x="6096000" y="3539093"/>
              <a:chExt cx="4104410" cy="1107996"/>
            </a:xfrm>
          </p:grpSpPr>
          <p:sp>
            <p:nvSpPr>
              <p:cNvPr id="48" name="Rectangle 47">
                <a:extLst>
                  <a:ext uri="{FF2B5EF4-FFF2-40B4-BE49-F238E27FC236}">
                    <a16:creationId xmlns:a16="http://schemas.microsoft.com/office/drawing/2014/main" id="{067A5AC8-06CA-7246-0A40-D563034EC43C}"/>
                  </a:ext>
                </a:extLst>
              </p:cNvPr>
              <p:cNvSpPr/>
              <p:nvPr/>
            </p:nvSpPr>
            <p:spPr>
              <a:xfrm>
                <a:off x="6762750" y="3620777"/>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Work Zone</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Description</a:t>
                </a:r>
              </a:p>
            </p:txBody>
          </p:sp>
          <p:sp>
            <p:nvSpPr>
              <p:cNvPr id="49" name="TextBox 48">
                <a:extLst>
                  <a:ext uri="{FF2B5EF4-FFF2-40B4-BE49-F238E27FC236}">
                    <a16:creationId xmlns:a16="http://schemas.microsoft.com/office/drawing/2014/main" id="{7AD2441C-C9B3-F11C-DD1A-F15B3137F8D5}"/>
                  </a:ext>
                </a:extLst>
              </p:cNvPr>
              <p:cNvSpPr txBox="1"/>
              <p:nvPr/>
            </p:nvSpPr>
            <p:spPr>
              <a:xfrm>
                <a:off x="6096000" y="3539093"/>
                <a:ext cx="533400" cy="1107996"/>
              </a:xfrm>
              <a:prstGeom prst="rect">
                <a:avLst/>
              </a:prstGeom>
              <a:noFill/>
            </p:spPr>
            <p:txBody>
              <a:bodyPr wrap="square" rtlCol="0">
                <a:spAutoFit/>
              </a:bodyPr>
              <a:lstStyle/>
              <a:p>
                <a:r>
                  <a:rPr lang="en-US" sz="6600" b="1" dirty="0">
                    <a:solidFill>
                      <a:srgbClr val="20527F"/>
                    </a:solidFill>
                    <a:latin typeface="Arial Black" panose="020B0A04020102020204" pitchFamily="34" charset="0"/>
                  </a:rPr>
                  <a:t>6</a:t>
                </a:r>
              </a:p>
            </p:txBody>
          </p:sp>
        </p:grpSp>
        <p:grpSp>
          <p:nvGrpSpPr>
            <p:cNvPr id="61" name="Group 60">
              <a:extLst>
                <a:ext uri="{FF2B5EF4-FFF2-40B4-BE49-F238E27FC236}">
                  <a16:creationId xmlns:a16="http://schemas.microsoft.com/office/drawing/2014/main" id="{7DA67963-2936-F2F3-FB67-F0011970E1FC}"/>
                </a:ext>
              </a:extLst>
            </p:cNvPr>
            <p:cNvGrpSpPr/>
            <p:nvPr/>
          </p:nvGrpSpPr>
          <p:grpSpPr>
            <a:xfrm>
              <a:off x="6096000" y="4638675"/>
              <a:ext cx="4104410" cy="1107996"/>
              <a:chOff x="6096000" y="4638675"/>
              <a:chExt cx="4104410" cy="1107996"/>
            </a:xfrm>
          </p:grpSpPr>
          <p:sp>
            <p:nvSpPr>
              <p:cNvPr id="51" name="Rectangle 50">
                <a:extLst>
                  <a:ext uri="{FF2B5EF4-FFF2-40B4-BE49-F238E27FC236}">
                    <a16:creationId xmlns:a16="http://schemas.microsoft.com/office/drawing/2014/main" id="{3CC31714-956F-00BA-793A-BCEA8DCD40DB}"/>
                  </a:ext>
                </a:extLst>
              </p:cNvPr>
              <p:cNvSpPr/>
              <p:nvPr/>
            </p:nvSpPr>
            <p:spPr>
              <a:xfrm>
                <a:off x="6762750" y="4720359"/>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Narrow" panose="020B0606020202030204" pitchFamily="34" charset="0"/>
                  </a:rPr>
                  <a:t>Driver Characteristics</a:t>
                </a:r>
                <a:br>
                  <a:rPr lang="en-US" sz="2800" b="1">
                    <a:solidFill>
                      <a:schemeClr val="tx1"/>
                    </a:solidFill>
                    <a:latin typeface="Arial Narrow" panose="020B0606020202030204" pitchFamily="34" charset="0"/>
                  </a:rPr>
                </a:br>
                <a:r>
                  <a:rPr lang="en-US" sz="2800" b="1" dirty="0">
                    <a:solidFill>
                      <a:schemeClr val="tx1"/>
                    </a:solidFill>
                    <a:latin typeface="Arial Narrow" panose="020B0606020202030204" pitchFamily="34" charset="0"/>
                  </a:rPr>
                  <a:t>and Behavior</a:t>
                </a:r>
              </a:p>
            </p:txBody>
          </p:sp>
          <p:sp>
            <p:nvSpPr>
              <p:cNvPr id="52" name="TextBox 51">
                <a:extLst>
                  <a:ext uri="{FF2B5EF4-FFF2-40B4-BE49-F238E27FC236}">
                    <a16:creationId xmlns:a16="http://schemas.microsoft.com/office/drawing/2014/main" id="{5FAD64ED-329F-2411-B345-6DB51E279260}"/>
                  </a:ext>
                </a:extLst>
              </p:cNvPr>
              <p:cNvSpPr txBox="1"/>
              <p:nvPr/>
            </p:nvSpPr>
            <p:spPr>
              <a:xfrm>
                <a:off x="6096000" y="4638675"/>
                <a:ext cx="533400" cy="1107996"/>
              </a:xfrm>
              <a:prstGeom prst="rect">
                <a:avLst/>
              </a:prstGeom>
              <a:noFill/>
            </p:spPr>
            <p:txBody>
              <a:bodyPr wrap="square" rtlCol="0">
                <a:spAutoFit/>
              </a:bodyPr>
              <a:lstStyle/>
              <a:p>
                <a:r>
                  <a:rPr lang="en-US" sz="6600" b="1" dirty="0">
                    <a:solidFill>
                      <a:srgbClr val="590928"/>
                    </a:solidFill>
                    <a:latin typeface="Arial Black" panose="020B0A04020102020204" pitchFamily="34" charset="0"/>
                  </a:rPr>
                  <a:t>8</a:t>
                </a:r>
              </a:p>
            </p:txBody>
          </p:sp>
        </p:grpSp>
      </p:grpSp>
      <p:sp>
        <p:nvSpPr>
          <p:cNvPr id="7" name="Slide Number Placeholder 6">
            <a:extLst>
              <a:ext uri="{FF2B5EF4-FFF2-40B4-BE49-F238E27FC236}">
                <a16:creationId xmlns:a16="http://schemas.microsoft.com/office/drawing/2014/main" id="{FA031B8B-4B1D-9B9F-DC14-07B20B0F3F7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13</a:t>
            </a:fld>
            <a:endParaRPr lang="en-US"/>
          </a:p>
        </p:txBody>
      </p:sp>
      <p:sp>
        <p:nvSpPr>
          <p:cNvPr id="30" name="Content Placeholder 4">
            <a:extLst>
              <a:ext uri="{FF2B5EF4-FFF2-40B4-BE49-F238E27FC236}">
                <a16:creationId xmlns:a16="http://schemas.microsoft.com/office/drawing/2014/main" id="{0B9435B9-6226-4372-F093-992440A9824D}"/>
              </a:ext>
            </a:extLst>
          </p:cNvPr>
          <p:cNvSpPr txBox="1">
            <a:spLocks/>
          </p:cNvSpPr>
          <p:nvPr/>
        </p:nvSpPr>
        <p:spPr>
          <a:xfrm>
            <a:off x="294215" y="1357354"/>
            <a:ext cx="10820400" cy="6005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buFont typeface="Wingdings" panose="05000000000000000000" pitchFamily="2" charset="2"/>
              <a:buChar char="q"/>
            </a:pPr>
            <a:r>
              <a:rPr lang="en-US" sz="2600" b="1" dirty="0"/>
              <a:t>Identified Data Needs </a:t>
            </a:r>
          </a:p>
          <a:p>
            <a:pPr marL="0" indent="0">
              <a:spcBef>
                <a:spcPts val="1800"/>
              </a:spcBef>
              <a:buNone/>
            </a:pPr>
            <a:endParaRPr lang="en-US" sz="2600" dirty="0"/>
          </a:p>
        </p:txBody>
      </p:sp>
    </p:spTree>
    <p:extLst>
      <p:ext uri="{BB962C8B-B14F-4D97-AF65-F5344CB8AC3E}">
        <p14:creationId xmlns:p14="http://schemas.microsoft.com/office/powerpoint/2010/main" val="259411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29126" y="152400"/>
            <a:ext cx="11458074"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sz="3600" dirty="0"/>
              <a:t>Develop Data Collection and Analysis Plan </a:t>
            </a:r>
            <a:endParaRPr lang="en-US" dirty="0"/>
          </a:p>
        </p:txBody>
      </p:sp>
      <p:sp>
        <p:nvSpPr>
          <p:cNvPr id="6" name="Content Placeholder 4"/>
          <p:cNvSpPr txBox="1">
            <a:spLocks/>
          </p:cNvSpPr>
          <p:nvPr/>
        </p:nvSpPr>
        <p:spPr>
          <a:xfrm>
            <a:off x="613723" y="2339951"/>
            <a:ext cx="9296400" cy="5043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2300" dirty="0">
                <a:effectLst/>
                <a:latin typeface="+mj-lt"/>
                <a:ea typeface="Calibri" panose="020F0502020204030204" pitchFamily="34" charset="0"/>
                <a:cs typeface="Times New Roman" panose="02020603050405020304" pitchFamily="18" charset="0"/>
              </a:rPr>
              <a:t>Naturalistic Driving Studies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The Second Strategic Highway Research Program (SHRP 2)</a:t>
            </a:r>
          </a:p>
          <a:p>
            <a:pPr>
              <a:spcBef>
                <a:spcPts val="600"/>
              </a:spcBef>
              <a:buFont typeface="Wingdings" panose="05000000000000000000" pitchFamily="2" charset="2"/>
              <a:buChar char="§"/>
            </a:pPr>
            <a:r>
              <a:rPr lang="en-US" sz="2300" dirty="0">
                <a:latin typeface="+mj-lt"/>
                <a:ea typeface="Calibri" panose="020F0502020204030204" pitchFamily="34" charset="0"/>
                <a:cs typeface="Times New Roman" panose="02020603050405020304" pitchFamily="18" charset="0"/>
              </a:rPr>
              <a:t>Encroachment Databases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NCHRP 17-43</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NCHRP 17-88</a:t>
            </a:r>
          </a:p>
          <a:p>
            <a:pPr>
              <a:spcBef>
                <a:spcPts val="600"/>
              </a:spcBef>
              <a:buFont typeface="Wingdings" panose="05000000000000000000" pitchFamily="2" charset="2"/>
              <a:buChar char="§"/>
            </a:pPr>
            <a:r>
              <a:rPr lang="en-US" sz="2300" dirty="0">
                <a:effectLst/>
                <a:latin typeface="+mj-lt"/>
                <a:ea typeface="Calibri" panose="020F0502020204030204" pitchFamily="34" charset="0"/>
                <a:cs typeface="Times New Roman" panose="02020603050405020304" pitchFamily="18" charset="0"/>
              </a:rPr>
              <a:t>Crash and Crash Reconstruction Databases</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FARS</a:t>
            </a:r>
          </a:p>
          <a:p>
            <a:pPr lvl="1">
              <a:spcBef>
                <a:spcPts val="600"/>
              </a:spcBef>
              <a:buFont typeface="Wingdings" panose="05000000000000000000" pitchFamily="2" charset="2"/>
              <a:buChar char="§"/>
            </a:pPr>
            <a:r>
              <a:rPr lang="en-US" sz="2000" dirty="0">
                <a:effectLst/>
                <a:latin typeface="+mj-lt"/>
                <a:ea typeface="Calibri" panose="020F0502020204030204" pitchFamily="34" charset="0"/>
                <a:cs typeface="Times New Roman" panose="02020603050405020304" pitchFamily="18" charset="0"/>
              </a:rPr>
              <a:t>State Crash databases</a:t>
            </a:r>
          </a:p>
          <a:p>
            <a:pPr lvl="1">
              <a:spcBef>
                <a:spcPts val="600"/>
              </a:spcBef>
              <a:buFont typeface="Wingdings" panose="05000000000000000000" pitchFamily="2" charset="2"/>
              <a:buChar char="§"/>
            </a:pPr>
            <a:r>
              <a:rPr lang="en-US" sz="2000" dirty="0">
                <a:latin typeface="+mj-lt"/>
                <a:ea typeface="Calibri" panose="020F0502020204030204" pitchFamily="34" charset="0"/>
                <a:cs typeface="Times New Roman" panose="02020603050405020304" pitchFamily="18" charset="0"/>
              </a:rPr>
              <a:t>NASS Database</a:t>
            </a:r>
            <a:endParaRPr lang="en-US" sz="2000" dirty="0">
              <a:effectLst/>
              <a:latin typeface="+mj-lt"/>
              <a:ea typeface="Calibri" panose="020F0502020204030204" pitchFamily="34" charset="0"/>
              <a:cs typeface="Times New Roman" panose="02020603050405020304" pitchFamily="18" charset="0"/>
            </a:endParaRPr>
          </a:p>
          <a:p>
            <a:pPr>
              <a:spcBef>
                <a:spcPts val="600"/>
              </a:spcBef>
              <a:buFont typeface="Wingdings" panose="05000000000000000000" pitchFamily="2" charset="2"/>
              <a:buChar char="q"/>
            </a:pPr>
            <a:endParaRPr lang="en-US" sz="2300" dirty="0">
              <a:effectLst/>
              <a:latin typeface="+mj-lt"/>
              <a:ea typeface="Calibri" panose="020F0502020204030204" pitchFamily="34" charset="0"/>
              <a:cs typeface="Times New Roman" panose="02020603050405020304" pitchFamily="18" charset="0"/>
            </a:endParaRPr>
          </a:p>
          <a:p>
            <a:pPr>
              <a:spcBef>
                <a:spcPts val="600"/>
              </a:spcBef>
              <a:buFont typeface="Wingdings" panose="05000000000000000000" pitchFamily="2" charset="2"/>
              <a:buChar char="q"/>
            </a:pPr>
            <a:endParaRPr lang="en-US" sz="2300" dirty="0">
              <a:latin typeface="+mj-lt"/>
            </a:endParaRPr>
          </a:p>
        </p:txBody>
      </p:sp>
      <p:sp>
        <p:nvSpPr>
          <p:cNvPr id="4" name="Slide Number Placeholder 3">
            <a:extLst>
              <a:ext uri="{FF2B5EF4-FFF2-40B4-BE49-F238E27FC236}">
                <a16:creationId xmlns:a16="http://schemas.microsoft.com/office/drawing/2014/main" id="{DEAA4ED5-B7DA-87CC-051C-809810CDC862}"/>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14</a:t>
            </a:fld>
            <a:endParaRPr lang="en-US"/>
          </a:p>
        </p:txBody>
      </p:sp>
      <p:sp>
        <p:nvSpPr>
          <p:cNvPr id="5" name="Content Placeholder 1">
            <a:extLst>
              <a:ext uri="{FF2B5EF4-FFF2-40B4-BE49-F238E27FC236}">
                <a16:creationId xmlns:a16="http://schemas.microsoft.com/office/drawing/2014/main" id="{18EDCD09-3009-6670-7552-DFE683072162}"/>
              </a:ext>
            </a:extLst>
          </p:cNvPr>
          <p:cNvSpPr>
            <a:spLocks noGrp="1"/>
          </p:cNvSpPr>
          <p:nvPr>
            <p:ph idx="1"/>
          </p:nvPr>
        </p:nvSpPr>
        <p:spPr>
          <a:xfrm>
            <a:off x="313623" y="1421317"/>
            <a:ext cx="11564754" cy="763219"/>
          </a:xfrm>
        </p:spPr>
        <p:txBody>
          <a:bodyPr>
            <a:noAutofit/>
          </a:bodyPr>
          <a:lstStyle/>
          <a:p>
            <a:pPr>
              <a:spcBef>
                <a:spcPts val="1200"/>
              </a:spcBef>
            </a:pPr>
            <a:r>
              <a:rPr lang="en-US" sz="2300" b="1" dirty="0"/>
              <a:t>Identify Potential Data Sources </a:t>
            </a:r>
            <a:r>
              <a:rPr lang="en-US" sz="2300" dirty="0"/>
              <a:t>– Potential data source studies /databases for data collection and investigation</a:t>
            </a:r>
          </a:p>
        </p:txBody>
      </p:sp>
    </p:spTree>
    <p:extLst>
      <p:ext uri="{BB962C8B-B14F-4D97-AF65-F5344CB8AC3E}">
        <p14:creationId xmlns:p14="http://schemas.microsoft.com/office/powerpoint/2010/main" val="72344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a:xfrm>
            <a:off x="609600" y="274320"/>
            <a:ext cx="10972800" cy="734986"/>
          </a:xfrm>
        </p:spPr>
        <p:txBody>
          <a:bodyPr>
            <a:normAutofit/>
          </a:bodyPr>
          <a:lstStyle/>
          <a:p>
            <a:r>
              <a:rPr lang="en-US" dirty="0"/>
              <a:t>Perform</a:t>
            </a:r>
            <a:r>
              <a:rPr lang="en-US" sz="4400" dirty="0"/>
              <a:t> Data Collection and Analysis</a:t>
            </a:r>
            <a:r>
              <a:rPr lang="en-US" dirty="0"/>
              <a:t> </a:t>
            </a:r>
          </a:p>
        </p:txBody>
      </p:sp>
      <p:grpSp>
        <p:nvGrpSpPr>
          <p:cNvPr id="62" name="Group 61">
            <a:extLst>
              <a:ext uri="{FF2B5EF4-FFF2-40B4-BE49-F238E27FC236}">
                <a16:creationId xmlns:a16="http://schemas.microsoft.com/office/drawing/2014/main" id="{E7B7E803-627C-4F3A-11E9-5B7D46E686DB}"/>
              </a:ext>
            </a:extLst>
          </p:cNvPr>
          <p:cNvGrpSpPr/>
          <p:nvPr/>
        </p:nvGrpSpPr>
        <p:grpSpPr>
          <a:xfrm>
            <a:off x="1710603" y="2311620"/>
            <a:ext cx="8770795" cy="3855728"/>
            <a:chOff x="1429615" y="1339929"/>
            <a:chExt cx="8770795" cy="4406742"/>
          </a:xfrm>
        </p:grpSpPr>
        <p:grpSp>
          <p:nvGrpSpPr>
            <p:cNvPr id="54" name="Group 53">
              <a:extLst>
                <a:ext uri="{FF2B5EF4-FFF2-40B4-BE49-F238E27FC236}">
                  <a16:creationId xmlns:a16="http://schemas.microsoft.com/office/drawing/2014/main" id="{F459D66B-A88E-070F-2C83-03A996D8A01F}"/>
                </a:ext>
              </a:extLst>
            </p:cNvPr>
            <p:cNvGrpSpPr/>
            <p:nvPr/>
          </p:nvGrpSpPr>
          <p:grpSpPr>
            <a:xfrm>
              <a:off x="1429615" y="1339929"/>
              <a:ext cx="4104410" cy="1107996"/>
              <a:chOff x="2229715" y="1339929"/>
              <a:chExt cx="4104410" cy="1107996"/>
            </a:xfrm>
          </p:grpSpPr>
          <p:sp>
            <p:nvSpPr>
              <p:cNvPr id="5" name="Rectangle 4">
                <a:extLst>
                  <a:ext uri="{FF2B5EF4-FFF2-40B4-BE49-F238E27FC236}">
                    <a16:creationId xmlns:a16="http://schemas.microsoft.com/office/drawing/2014/main" id="{998C355F-D5F7-9C28-81C3-2D1FD9A9D6F6}"/>
                  </a:ext>
                </a:extLst>
              </p:cNvPr>
              <p:cNvSpPr/>
              <p:nvPr/>
            </p:nvSpPr>
            <p:spPr>
              <a:xfrm>
                <a:off x="2896465" y="1421613"/>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Narrow" panose="020B0606020202030204" pitchFamily="34" charset="0"/>
                  </a:rPr>
                  <a:t>Case</a:t>
                </a:r>
                <a:br>
                  <a:rPr lang="en-US" sz="2800" b="1">
                    <a:solidFill>
                      <a:schemeClr val="tx1"/>
                    </a:solidFill>
                    <a:latin typeface="Arial Narrow" panose="020B0606020202030204" pitchFamily="34" charset="0"/>
                  </a:rPr>
                </a:br>
                <a:r>
                  <a:rPr lang="en-US" sz="2800" b="1">
                    <a:solidFill>
                      <a:schemeClr val="tx1"/>
                    </a:solidFill>
                    <a:latin typeface="Arial Narrow" panose="020B0606020202030204" pitchFamily="34" charset="0"/>
                  </a:rPr>
                  <a:t>Information</a:t>
                </a:r>
              </a:p>
            </p:txBody>
          </p:sp>
          <p:sp>
            <p:nvSpPr>
              <p:cNvPr id="6" name="TextBox 5">
                <a:extLst>
                  <a:ext uri="{FF2B5EF4-FFF2-40B4-BE49-F238E27FC236}">
                    <a16:creationId xmlns:a16="http://schemas.microsoft.com/office/drawing/2014/main" id="{DB2883FA-C0FA-915B-B5B9-448B6BD02ACA}"/>
                  </a:ext>
                </a:extLst>
              </p:cNvPr>
              <p:cNvSpPr txBox="1"/>
              <p:nvPr/>
            </p:nvSpPr>
            <p:spPr>
              <a:xfrm>
                <a:off x="2229715" y="1339929"/>
                <a:ext cx="533400" cy="1107996"/>
              </a:xfrm>
              <a:prstGeom prst="rect">
                <a:avLst/>
              </a:prstGeom>
              <a:noFill/>
            </p:spPr>
            <p:txBody>
              <a:bodyPr wrap="square" rtlCol="0">
                <a:spAutoFit/>
              </a:bodyPr>
              <a:lstStyle/>
              <a:p>
                <a:r>
                  <a:rPr lang="en-US" sz="6600" b="1">
                    <a:solidFill>
                      <a:srgbClr val="D8AD47"/>
                    </a:solidFill>
                    <a:latin typeface="Arial Black" panose="020B0A04020102020204" pitchFamily="34" charset="0"/>
                  </a:rPr>
                  <a:t>1</a:t>
                </a:r>
              </a:p>
            </p:txBody>
          </p:sp>
        </p:grpSp>
        <p:grpSp>
          <p:nvGrpSpPr>
            <p:cNvPr id="55" name="Group 54">
              <a:extLst>
                <a:ext uri="{FF2B5EF4-FFF2-40B4-BE49-F238E27FC236}">
                  <a16:creationId xmlns:a16="http://schemas.microsoft.com/office/drawing/2014/main" id="{48FB8380-AE71-8C9E-91DF-9FF925EA5D1F}"/>
                </a:ext>
              </a:extLst>
            </p:cNvPr>
            <p:cNvGrpSpPr/>
            <p:nvPr/>
          </p:nvGrpSpPr>
          <p:grpSpPr>
            <a:xfrm>
              <a:off x="1429615" y="2439511"/>
              <a:ext cx="4104410" cy="1107996"/>
              <a:chOff x="2229715" y="2439511"/>
              <a:chExt cx="4104410" cy="1107996"/>
            </a:xfrm>
          </p:grpSpPr>
          <p:sp>
            <p:nvSpPr>
              <p:cNvPr id="12" name="Rectangle 11">
                <a:extLst>
                  <a:ext uri="{FF2B5EF4-FFF2-40B4-BE49-F238E27FC236}">
                    <a16:creationId xmlns:a16="http://schemas.microsoft.com/office/drawing/2014/main" id="{82E35262-6B94-0476-CFF1-6BD8D94F7E70}"/>
                  </a:ext>
                </a:extLst>
              </p:cNvPr>
              <p:cNvSpPr/>
              <p:nvPr/>
            </p:nvSpPr>
            <p:spPr>
              <a:xfrm>
                <a:off x="2896465" y="2521195"/>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Narrow" panose="020B0606020202030204" pitchFamily="34" charset="0"/>
                  </a:rPr>
                  <a:t>Encroachment Description</a:t>
                </a:r>
              </a:p>
            </p:txBody>
          </p:sp>
          <p:sp>
            <p:nvSpPr>
              <p:cNvPr id="13" name="TextBox 12">
                <a:extLst>
                  <a:ext uri="{FF2B5EF4-FFF2-40B4-BE49-F238E27FC236}">
                    <a16:creationId xmlns:a16="http://schemas.microsoft.com/office/drawing/2014/main" id="{E9E95249-2518-FCAB-55CE-A0C52B998C16}"/>
                  </a:ext>
                </a:extLst>
              </p:cNvPr>
              <p:cNvSpPr txBox="1"/>
              <p:nvPr/>
            </p:nvSpPr>
            <p:spPr>
              <a:xfrm>
                <a:off x="2229715" y="2439511"/>
                <a:ext cx="533400" cy="1107996"/>
              </a:xfrm>
              <a:prstGeom prst="rect">
                <a:avLst/>
              </a:prstGeom>
              <a:noFill/>
            </p:spPr>
            <p:txBody>
              <a:bodyPr wrap="square" rtlCol="0">
                <a:spAutoFit/>
              </a:bodyPr>
              <a:lstStyle/>
              <a:p>
                <a:r>
                  <a:rPr lang="en-US" sz="6600" b="1">
                    <a:solidFill>
                      <a:srgbClr val="63835E"/>
                    </a:solidFill>
                    <a:latin typeface="Arial Black" panose="020B0A04020102020204" pitchFamily="34" charset="0"/>
                  </a:rPr>
                  <a:t>3</a:t>
                </a:r>
              </a:p>
            </p:txBody>
          </p:sp>
        </p:grpSp>
        <p:grpSp>
          <p:nvGrpSpPr>
            <p:cNvPr id="56" name="Group 55">
              <a:extLst>
                <a:ext uri="{FF2B5EF4-FFF2-40B4-BE49-F238E27FC236}">
                  <a16:creationId xmlns:a16="http://schemas.microsoft.com/office/drawing/2014/main" id="{01209236-D1B1-32F8-9CA7-035C1D52D6CF}"/>
                </a:ext>
              </a:extLst>
            </p:cNvPr>
            <p:cNvGrpSpPr/>
            <p:nvPr/>
          </p:nvGrpSpPr>
          <p:grpSpPr>
            <a:xfrm>
              <a:off x="1429615" y="3539093"/>
              <a:ext cx="4104410" cy="1107996"/>
              <a:chOff x="2229715" y="3539093"/>
              <a:chExt cx="4104410" cy="1107996"/>
            </a:xfrm>
          </p:grpSpPr>
          <p:sp>
            <p:nvSpPr>
              <p:cNvPr id="18" name="Rectangle 17">
                <a:extLst>
                  <a:ext uri="{FF2B5EF4-FFF2-40B4-BE49-F238E27FC236}">
                    <a16:creationId xmlns:a16="http://schemas.microsoft.com/office/drawing/2014/main" id="{317C78A7-8E3E-C6E1-7E36-9BCE09F9458B}"/>
                  </a:ext>
                </a:extLst>
              </p:cNvPr>
              <p:cNvSpPr/>
              <p:nvPr/>
            </p:nvSpPr>
            <p:spPr>
              <a:xfrm>
                <a:off x="2896465" y="3620777"/>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Narrow" panose="020B0606020202030204" pitchFamily="34" charset="0"/>
                  </a:rPr>
                  <a:t>Roadside</a:t>
                </a:r>
                <a:br>
                  <a:rPr lang="en-US" sz="2800" b="1">
                    <a:solidFill>
                      <a:schemeClr val="tx1"/>
                    </a:solidFill>
                    <a:latin typeface="Arial Narrow" panose="020B0606020202030204" pitchFamily="34" charset="0"/>
                  </a:rPr>
                </a:br>
                <a:r>
                  <a:rPr lang="en-US" sz="2800" b="1">
                    <a:solidFill>
                      <a:schemeClr val="tx1"/>
                    </a:solidFill>
                    <a:latin typeface="Arial Narrow" panose="020B0606020202030204" pitchFamily="34" charset="0"/>
                  </a:rPr>
                  <a:t>Description</a:t>
                </a:r>
              </a:p>
            </p:txBody>
          </p:sp>
          <p:sp>
            <p:nvSpPr>
              <p:cNvPr id="19" name="TextBox 18">
                <a:extLst>
                  <a:ext uri="{FF2B5EF4-FFF2-40B4-BE49-F238E27FC236}">
                    <a16:creationId xmlns:a16="http://schemas.microsoft.com/office/drawing/2014/main" id="{6D3BDBB2-7216-3CA1-EA96-424D22D3082E}"/>
                  </a:ext>
                </a:extLst>
              </p:cNvPr>
              <p:cNvSpPr txBox="1"/>
              <p:nvPr/>
            </p:nvSpPr>
            <p:spPr>
              <a:xfrm>
                <a:off x="2229715" y="3539093"/>
                <a:ext cx="533400" cy="1107996"/>
              </a:xfrm>
              <a:prstGeom prst="rect">
                <a:avLst/>
              </a:prstGeom>
              <a:noFill/>
            </p:spPr>
            <p:txBody>
              <a:bodyPr wrap="square" rtlCol="0">
                <a:spAutoFit/>
              </a:bodyPr>
              <a:lstStyle/>
              <a:p>
                <a:r>
                  <a:rPr lang="en-US" sz="6600" b="1">
                    <a:solidFill>
                      <a:srgbClr val="3A738B"/>
                    </a:solidFill>
                    <a:latin typeface="Arial Black" panose="020B0A04020102020204" pitchFamily="34" charset="0"/>
                  </a:rPr>
                  <a:t>5</a:t>
                </a:r>
              </a:p>
            </p:txBody>
          </p:sp>
        </p:grpSp>
        <p:grpSp>
          <p:nvGrpSpPr>
            <p:cNvPr id="57" name="Group 56">
              <a:extLst>
                <a:ext uri="{FF2B5EF4-FFF2-40B4-BE49-F238E27FC236}">
                  <a16:creationId xmlns:a16="http://schemas.microsoft.com/office/drawing/2014/main" id="{98B1E123-E7D5-10DE-6DED-0383D9B41F56}"/>
                </a:ext>
              </a:extLst>
            </p:cNvPr>
            <p:cNvGrpSpPr/>
            <p:nvPr/>
          </p:nvGrpSpPr>
          <p:grpSpPr>
            <a:xfrm>
              <a:off x="1429615" y="4638675"/>
              <a:ext cx="4104410" cy="1107996"/>
              <a:chOff x="2229715" y="4638675"/>
              <a:chExt cx="4104410" cy="1107996"/>
            </a:xfrm>
          </p:grpSpPr>
          <p:sp>
            <p:nvSpPr>
              <p:cNvPr id="24" name="Rectangle 23">
                <a:extLst>
                  <a:ext uri="{FF2B5EF4-FFF2-40B4-BE49-F238E27FC236}">
                    <a16:creationId xmlns:a16="http://schemas.microsoft.com/office/drawing/2014/main" id="{53F588B2-75CD-A1F9-74D0-A1261022F71E}"/>
                  </a:ext>
                </a:extLst>
              </p:cNvPr>
              <p:cNvSpPr/>
              <p:nvPr/>
            </p:nvSpPr>
            <p:spPr>
              <a:xfrm>
                <a:off x="2896465" y="4720359"/>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Narrow" panose="020B0606020202030204" pitchFamily="34" charset="0"/>
                  </a:rPr>
                  <a:t>Access</a:t>
                </a:r>
                <a:br>
                  <a:rPr lang="en-US" sz="2800" b="1">
                    <a:solidFill>
                      <a:schemeClr val="tx1"/>
                    </a:solidFill>
                    <a:latin typeface="Arial Narrow" panose="020B0606020202030204" pitchFamily="34" charset="0"/>
                  </a:rPr>
                </a:br>
                <a:r>
                  <a:rPr lang="en-US" sz="2800" b="1">
                    <a:solidFill>
                      <a:schemeClr val="tx1"/>
                    </a:solidFill>
                    <a:latin typeface="Arial Narrow" panose="020B0606020202030204" pitchFamily="34" charset="0"/>
                  </a:rPr>
                  <a:t>Management</a:t>
                </a:r>
              </a:p>
            </p:txBody>
          </p:sp>
          <p:sp>
            <p:nvSpPr>
              <p:cNvPr id="25" name="TextBox 24">
                <a:extLst>
                  <a:ext uri="{FF2B5EF4-FFF2-40B4-BE49-F238E27FC236}">
                    <a16:creationId xmlns:a16="http://schemas.microsoft.com/office/drawing/2014/main" id="{728F1970-75C5-746D-4619-754C72EDAE48}"/>
                  </a:ext>
                </a:extLst>
              </p:cNvPr>
              <p:cNvSpPr txBox="1"/>
              <p:nvPr/>
            </p:nvSpPr>
            <p:spPr>
              <a:xfrm>
                <a:off x="2229715" y="4638675"/>
                <a:ext cx="533400" cy="1107996"/>
              </a:xfrm>
              <a:prstGeom prst="rect">
                <a:avLst/>
              </a:prstGeom>
              <a:noFill/>
            </p:spPr>
            <p:txBody>
              <a:bodyPr wrap="square" rtlCol="0">
                <a:spAutoFit/>
              </a:bodyPr>
              <a:lstStyle/>
              <a:p>
                <a:r>
                  <a:rPr lang="en-US" sz="6600" b="1">
                    <a:solidFill>
                      <a:srgbClr val="332E59"/>
                    </a:solidFill>
                    <a:latin typeface="Arial Black" panose="020B0A04020102020204" pitchFamily="34" charset="0"/>
                  </a:rPr>
                  <a:t>7</a:t>
                </a:r>
              </a:p>
            </p:txBody>
          </p:sp>
        </p:grpSp>
        <p:grpSp>
          <p:nvGrpSpPr>
            <p:cNvPr id="58" name="Group 57">
              <a:extLst>
                <a:ext uri="{FF2B5EF4-FFF2-40B4-BE49-F238E27FC236}">
                  <a16:creationId xmlns:a16="http://schemas.microsoft.com/office/drawing/2014/main" id="{5E1ECDB1-D0DD-2E15-AD80-DA960D5DE434}"/>
                </a:ext>
              </a:extLst>
            </p:cNvPr>
            <p:cNvGrpSpPr/>
            <p:nvPr/>
          </p:nvGrpSpPr>
          <p:grpSpPr>
            <a:xfrm>
              <a:off x="6096000" y="1339929"/>
              <a:ext cx="4104410" cy="1107996"/>
              <a:chOff x="6096000" y="1339929"/>
              <a:chExt cx="4104410" cy="1107996"/>
            </a:xfrm>
          </p:grpSpPr>
          <p:sp>
            <p:nvSpPr>
              <p:cNvPr id="42" name="Rectangle 41">
                <a:extLst>
                  <a:ext uri="{FF2B5EF4-FFF2-40B4-BE49-F238E27FC236}">
                    <a16:creationId xmlns:a16="http://schemas.microsoft.com/office/drawing/2014/main" id="{96AE03B7-7E0B-3B9F-2032-01F17129672E}"/>
                  </a:ext>
                </a:extLst>
              </p:cNvPr>
              <p:cNvSpPr/>
              <p:nvPr/>
            </p:nvSpPr>
            <p:spPr>
              <a:xfrm>
                <a:off x="6762750" y="1421613"/>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alpha val="15000"/>
                      </a:schemeClr>
                    </a:solidFill>
                    <a:latin typeface="Arial Narrow" panose="020B0606020202030204" pitchFamily="34" charset="0"/>
                  </a:rPr>
                  <a:t>Event</a:t>
                </a:r>
                <a:br>
                  <a:rPr lang="en-US" sz="2800" b="1">
                    <a:solidFill>
                      <a:schemeClr val="tx1">
                        <a:alpha val="15000"/>
                      </a:schemeClr>
                    </a:solidFill>
                    <a:latin typeface="Arial Narrow" panose="020B0606020202030204" pitchFamily="34" charset="0"/>
                  </a:rPr>
                </a:br>
                <a:r>
                  <a:rPr lang="en-US" sz="2800" b="1">
                    <a:solidFill>
                      <a:schemeClr val="tx1">
                        <a:alpha val="15000"/>
                      </a:schemeClr>
                    </a:solidFill>
                    <a:latin typeface="Arial Narrow" panose="020B0606020202030204" pitchFamily="34" charset="0"/>
                  </a:rPr>
                  <a:t>Description</a:t>
                </a:r>
              </a:p>
            </p:txBody>
          </p:sp>
          <p:sp>
            <p:nvSpPr>
              <p:cNvPr id="43" name="TextBox 42">
                <a:extLst>
                  <a:ext uri="{FF2B5EF4-FFF2-40B4-BE49-F238E27FC236}">
                    <a16:creationId xmlns:a16="http://schemas.microsoft.com/office/drawing/2014/main" id="{F1297A4C-4AB5-3118-26E9-E55B2F6BD11B}"/>
                  </a:ext>
                </a:extLst>
              </p:cNvPr>
              <p:cNvSpPr txBox="1"/>
              <p:nvPr/>
            </p:nvSpPr>
            <p:spPr>
              <a:xfrm>
                <a:off x="6096000" y="1339929"/>
                <a:ext cx="533400" cy="1107996"/>
              </a:xfrm>
              <a:prstGeom prst="rect">
                <a:avLst/>
              </a:prstGeom>
              <a:noFill/>
            </p:spPr>
            <p:txBody>
              <a:bodyPr wrap="square" rtlCol="0">
                <a:spAutoFit/>
              </a:bodyPr>
              <a:lstStyle/>
              <a:p>
                <a:r>
                  <a:rPr lang="en-US" sz="6600" b="1">
                    <a:solidFill>
                      <a:srgbClr val="B09D4C">
                        <a:alpha val="15000"/>
                      </a:srgbClr>
                    </a:solidFill>
                    <a:latin typeface="Arial Black" panose="020B0A04020102020204" pitchFamily="34" charset="0"/>
                  </a:rPr>
                  <a:t>2</a:t>
                </a:r>
              </a:p>
            </p:txBody>
          </p:sp>
        </p:grpSp>
        <p:grpSp>
          <p:nvGrpSpPr>
            <p:cNvPr id="59" name="Group 58">
              <a:extLst>
                <a:ext uri="{FF2B5EF4-FFF2-40B4-BE49-F238E27FC236}">
                  <a16:creationId xmlns:a16="http://schemas.microsoft.com/office/drawing/2014/main" id="{EB27F38A-8825-CDAD-9CF7-228D3EED55F7}"/>
                </a:ext>
              </a:extLst>
            </p:cNvPr>
            <p:cNvGrpSpPr/>
            <p:nvPr/>
          </p:nvGrpSpPr>
          <p:grpSpPr>
            <a:xfrm>
              <a:off x="6096000" y="2439511"/>
              <a:ext cx="4104410" cy="1107996"/>
              <a:chOff x="6096000" y="2439511"/>
              <a:chExt cx="4104410" cy="1107996"/>
            </a:xfrm>
          </p:grpSpPr>
          <p:sp>
            <p:nvSpPr>
              <p:cNvPr id="45" name="Rectangle 44">
                <a:extLst>
                  <a:ext uri="{FF2B5EF4-FFF2-40B4-BE49-F238E27FC236}">
                    <a16:creationId xmlns:a16="http://schemas.microsoft.com/office/drawing/2014/main" id="{0814EF33-EBF3-70B6-8AEA-6D5173E310B8}"/>
                  </a:ext>
                </a:extLst>
              </p:cNvPr>
              <p:cNvSpPr/>
              <p:nvPr/>
            </p:nvSpPr>
            <p:spPr>
              <a:xfrm>
                <a:off x="6762750" y="2521195"/>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Narrow" panose="020B0606020202030204" pitchFamily="34" charset="0"/>
                  </a:rPr>
                  <a:t>Roadway</a:t>
                </a:r>
                <a:br>
                  <a:rPr lang="en-US" sz="2800" b="1">
                    <a:solidFill>
                      <a:schemeClr val="tx1"/>
                    </a:solidFill>
                    <a:latin typeface="Arial Narrow" panose="020B0606020202030204" pitchFamily="34" charset="0"/>
                  </a:rPr>
                </a:br>
                <a:r>
                  <a:rPr lang="en-US" sz="2800" b="1">
                    <a:solidFill>
                      <a:schemeClr val="tx1"/>
                    </a:solidFill>
                    <a:latin typeface="Arial Narrow" panose="020B0606020202030204" pitchFamily="34" charset="0"/>
                  </a:rPr>
                  <a:t>Description</a:t>
                </a:r>
              </a:p>
            </p:txBody>
          </p:sp>
          <p:sp>
            <p:nvSpPr>
              <p:cNvPr id="46" name="TextBox 45">
                <a:extLst>
                  <a:ext uri="{FF2B5EF4-FFF2-40B4-BE49-F238E27FC236}">
                    <a16:creationId xmlns:a16="http://schemas.microsoft.com/office/drawing/2014/main" id="{4F17250D-64A2-9D54-51A7-569AB1E0FDF2}"/>
                  </a:ext>
                </a:extLst>
              </p:cNvPr>
              <p:cNvSpPr txBox="1"/>
              <p:nvPr/>
            </p:nvSpPr>
            <p:spPr>
              <a:xfrm>
                <a:off x="6096000" y="2439511"/>
                <a:ext cx="533400" cy="1107996"/>
              </a:xfrm>
              <a:prstGeom prst="rect">
                <a:avLst/>
              </a:prstGeom>
              <a:noFill/>
            </p:spPr>
            <p:txBody>
              <a:bodyPr wrap="square" rtlCol="0">
                <a:spAutoFit/>
              </a:bodyPr>
              <a:lstStyle/>
              <a:p>
                <a:r>
                  <a:rPr lang="en-US" sz="6600" b="1">
                    <a:solidFill>
                      <a:srgbClr val="55887E"/>
                    </a:solidFill>
                    <a:latin typeface="Arial Black" panose="020B0A04020102020204" pitchFamily="34" charset="0"/>
                  </a:rPr>
                  <a:t>4</a:t>
                </a:r>
              </a:p>
            </p:txBody>
          </p:sp>
        </p:grpSp>
        <p:grpSp>
          <p:nvGrpSpPr>
            <p:cNvPr id="60" name="Group 59">
              <a:extLst>
                <a:ext uri="{FF2B5EF4-FFF2-40B4-BE49-F238E27FC236}">
                  <a16:creationId xmlns:a16="http://schemas.microsoft.com/office/drawing/2014/main" id="{199A668D-20D6-1E4D-12CE-374E95884703}"/>
                </a:ext>
              </a:extLst>
            </p:cNvPr>
            <p:cNvGrpSpPr/>
            <p:nvPr/>
          </p:nvGrpSpPr>
          <p:grpSpPr>
            <a:xfrm>
              <a:off x="6096000" y="3539093"/>
              <a:ext cx="4104410" cy="1107996"/>
              <a:chOff x="6096000" y="3539093"/>
              <a:chExt cx="4104410" cy="1107996"/>
            </a:xfrm>
          </p:grpSpPr>
          <p:sp>
            <p:nvSpPr>
              <p:cNvPr id="48" name="Rectangle 47">
                <a:extLst>
                  <a:ext uri="{FF2B5EF4-FFF2-40B4-BE49-F238E27FC236}">
                    <a16:creationId xmlns:a16="http://schemas.microsoft.com/office/drawing/2014/main" id="{067A5AC8-06CA-7246-0A40-D563034EC43C}"/>
                  </a:ext>
                </a:extLst>
              </p:cNvPr>
              <p:cNvSpPr/>
              <p:nvPr/>
            </p:nvSpPr>
            <p:spPr>
              <a:xfrm>
                <a:off x="6762750" y="3620777"/>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alpha val="15000"/>
                      </a:schemeClr>
                    </a:solidFill>
                    <a:latin typeface="Arial Narrow" panose="020B0606020202030204" pitchFamily="34" charset="0"/>
                  </a:rPr>
                  <a:t>Work Zone</a:t>
                </a:r>
                <a:br>
                  <a:rPr lang="en-US" sz="2800" b="1">
                    <a:solidFill>
                      <a:schemeClr val="tx1">
                        <a:alpha val="15000"/>
                      </a:schemeClr>
                    </a:solidFill>
                    <a:latin typeface="Arial Narrow" panose="020B0606020202030204" pitchFamily="34" charset="0"/>
                  </a:rPr>
                </a:br>
                <a:r>
                  <a:rPr lang="en-US" sz="2800" b="1">
                    <a:solidFill>
                      <a:schemeClr val="tx1">
                        <a:alpha val="15000"/>
                      </a:schemeClr>
                    </a:solidFill>
                    <a:latin typeface="Arial Narrow" panose="020B0606020202030204" pitchFamily="34" charset="0"/>
                  </a:rPr>
                  <a:t>Description</a:t>
                </a:r>
              </a:p>
            </p:txBody>
          </p:sp>
          <p:sp>
            <p:nvSpPr>
              <p:cNvPr id="49" name="TextBox 48">
                <a:extLst>
                  <a:ext uri="{FF2B5EF4-FFF2-40B4-BE49-F238E27FC236}">
                    <a16:creationId xmlns:a16="http://schemas.microsoft.com/office/drawing/2014/main" id="{7AD2441C-C9B3-F11C-DD1A-F15B3137F8D5}"/>
                  </a:ext>
                </a:extLst>
              </p:cNvPr>
              <p:cNvSpPr txBox="1"/>
              <p:nvPr/>
            </p:nvSpPr>
            <p:spPr>
              <a:xfrm>
                <a:off x="6096000" y="3539093"/>
                <a:ext cx="533400" cy="1107996"/>
              </a:xfrm>
              <a:prstGeom prst="rect">
                <a:avLst/>
              </a:prstGeom>
              <a:noFill/>
            </p:spPr>
            <p:txBody>
              <a:bodyPr wrap="square" rtlCol="0">
                <a:spAutoFit/>
              </a:bodyPr>
              <a:lstStyle/>
              <a:p>
                <a:r>
                  <a:rPr lang="en-US" sz="6600" b="1">
                    <a:solidFill>
                      <a:srgbClr val="20527F">
                        <a:alpha val="15000"/>
                      </a:srgbClr>
                    </a:solidFill>
                    <a:latin typeface="Arial Black" panose="020B0A04020102020204" pitchFamily="34" charset="0"/>
                  </a:rPr>
                  <a:t>6</a:t>
                </a:r>
              </a:p>
            </p:txBody>
          </p:sp>
        </p:grpSp>
        <p:grpSp>
          <p:nvGrpSpPr>
            <p:cNvPr id="61" name="Group 60">
              <a:extLst>
                <a:ext uri="{FF2B5EF4-FFF2-40B4-BE49-F238E27FC236}">
                  <a16:creationId xmlns:a16="http://schemas.microsoft.com/office/drawing/2014/main" id="{7DA67963-2936-F2F3-FB67-F0011970E1FC}"/>
                </a:ext>
              </a:extLst>
            </p:cNvPr>
            <p:cNvGrpSpPr/>
            <p:nvPr/>
          </p:nvGrpSpPr>
          <p:grpSpPr>
            <a:xfrm>
              <a:off x="6096000" y="4638675"/>
              <a:ext cx="4104410" cy="1107996"/>
              <a:chOff x="6096000" y="4638675"/>
              <a:chExt cx="4104410" cy="1107996"/>
            </a:xfrm>
          </p:grpSpPr>
          <p:sp>
            <p:nvSpPr>
              <p:cNvPr id="51" name="Rectangle 50">
                <a:extLst>
                  <a:ext uri="{FF2B5EF4-FFF2-40B4-BE49-F238E27FC236}">
                    <a16:creationId xmlns:a16="http://schemas.microsoft.com/office/drawing/2014/main" id="{3CC31714-956F-00BA-793A-BCEA8DCD40DB}"/>
                  </a:ext>
                </a:extLst>
              </p:cNvPr>
              <p:cNvSpPr/>
              <p:nvPr/>
            </p:nvSpPr>
            <p:spPr>
              <a:xfrm>
                <a:off x="6762750" y="4720359"/>
                <a:ext cx="3437660" cy="944628"/>
              </a:xfrm>
              <a:prstGeom prst="rect">
                <a:avLst/>
              </a:prstGeom>
              <a:solidFill>
                <a:srgbClr val="EBEB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alpha val="15000"/>
                      </a:schemeClr>
                    </a:solidFill>
                    <a:latin typeface="Arial Narrow" panose="020B0606020202030204" pitchFamily="34" charset="0"/>
                  </a:rPr>
                  <a:t>Driver Characteristics</a:t>
                </a:r>
                <a:br>
                  <a:rPr lang="en-US" sz="2800" b="1">
                    <a:solidFill>
                      <a:schemeClr val="tx1">
                        <a:alpha val="15000"/>
                      </a:schemeClr>
                    </a:solidFill>
                    <a:latin typeface="Arial Narrow" panose="020B0606020202030204" pitchFamily="34" charset="0"/>
                  </a:rPr>
                </a:br>
                <a:r>
                  <a:rPr lang="en-US" sz="2800" b="1">
                    <a:solidFill>
                      <a:schemeClr val="tx1">
                        <a:alpha val="15000"/>
                      </a:schemeClr>
                    </a:solidFill>
                    <a:latin typeface="Arial Narrow" panose="020B0606020202030204" pitchFamily="34" charset="0"/>
                  </a:rPr>
                  <a:t>and Behavior</a:t>
                </a:r>
              </a:p>
            </p:txBody>
          </p:sp>
          <p:sp>
            <p:nvSpPr>
              <p:cNvPr id="52" name="TextBox 51">
                <a:extLst>
                  <a:ext uri="{FF2B5EF4-FFF2-40B4-BE49-F238E27FC236}">
                    <a16:creationId xmlns:a16="http://schemas.microsoft.com/office/drawing/2014/main" id="{5FAD64ED-329F-2411-B345-6DB51E279260}"/>
                  </a:ext>
                </a:extLst>
              </p:cNvPr>
              <p:cNvSpPr txBox="1"/>
              <p:nvPr/>
            </p:nvSpPr>
            <p:spPr>
              <a:xfrm>
                <a:off x="6096000" y="4638675"/>
                <a:ext cx="533400" cy="1107996"/>
              </a:xfrm>
              <a:prstGeom prst="rect">
                <a:avLst/>
              </a:prstGeom>
              <a:noFill/>
            </p:spPr>
            <p:txBody>
              <a:bodyPr wrap="square" rtlCol="0">
                <a:spAutoFit/>
              </a:bodyPr>
              <a:lstStyle/>
              <a:p>
                <a:r>
                  <a:rPr lang="en-US" sz="6600" b="1">
                    <a:solidFill>
                      <a:srgbClr val="590928">
                        <a:alpha val="15000"/>
                      </a:srgbClr>
                    </a:solidFill>
                    <a:latin typeface="Arial Black" panose="020B0A04020102020204" pitchFamily="34" charset="0"/>
                  </a:rPr>
                  <a:t>8</a:t>
                </a:r>
              </a:p>
            </p:txBody>
          </p:sp>
        </p:grpSp>
      </p:grpSp>
      <p:sp>
        <p:nvSpPr>
          <p:cNvPr id="29" name="TextBox 28">
            <a:extLst>
              <a:ext uri="{FF2B5EF4-FFF2-40B4-BE49-F238E27FC236}">
                <a16:creationId xmlns:a16="http://schemas.microsoft.com/office/drawing/2014/main" id="{D9EA705C-6660-4345-B298-105213D1E7F8}"/>
              </a:ext>
            </a:extLst>
          </p:cNvPr>
          <p:cNvSpPr txBox="1"/>
          <p:nvPr/>
        </p:nvSpPr>
        <p:spPr>
          <a:xfrm>
            <a:off x="2058641" y="1810593"/>
            <a:ext cx="8074718" cy="461665"/>
          </a:xfrm>
          <a:prstGeom prst="rect">
            <a:avLst/>
          </a:prstGeom>
          <a:noFill/>
        </p:spPr>
        <p:txBody>
          <a:bodyPr wrap="square">
            <a:spAutoFit/>
          </a:bodyPr>
          <a:lstStyle/>
          <a:p>
            <a:pPr marL="0" indent="0" algn="ctr">
              <a:spcBef>
                <a:spcPts val="1200"/>
              </a:spcBef>
              <a:buNone/>
            </a:pPr>
            <a:r>
              <a:rPr lang="en-US" sz="2400" b="1" i="1" dirty="0"/>
              <a:t>SHRP2-NDS Data from Readily-available Studies</a:t>
            </a:r>
          </a:p>
        </p:txBody>
      </p:sp>
      <p:sp>
        <p:nvSpPr>
          <p:cNvPr id="7" name="Slide Number Placeholder 6">
            <a:extLst>
              <a:ext uri="{FF2B5EF4-FFF2-40B4-BE49-F238E27FC236}">
                <a16:creationId xmlns:a16="http://schemas.microsoft.com/office/drawing/2014/main" id="{48D103C2-C093-E720-3A18-46E30ED0429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15</a:t>
            </a:fld>
            <a:endParaRPr lang="en-US"/>
          </a:p>
        </p:txBody>
      </p:sp>
      <p:sp>
        <p:nvSpPr>
          <p:cNvPr id="30" name="TextBox 29">
            <a:extLst>
              <a:ext uri="{FF2B5EF4-FFF2-40B4-BE49-F238E27FC236}">
                <a16:creationId xmlns:a16="http://schemas.microsoft.com/office/drawing/2014/main" id="{C62D8273-90E8-9DB9-961F-AF26E671B34D}"/>
              </a:ext>
            </a:extLst>
          </p:cNvPr>
          <p:cNvSpPr txBox="1"/>
          <p:nvPr/>
        </p:nvSpPr>
        <p:spPr>
          <a:xfrm>
            <a:off x="491717" y="1130720"/>
            <a:ext cx="6097248" cy="446276"/>
          </a:xfrm>
          <a:prstGeom prst="rect">
            <a:avLst/>
          </a:prstGeom>
          <a:noFill/>
        </p:spPr>
        <p:txBody>
          <a:bodyPr wrap="square">
            <a:spAutoFit/>
          </a:bodyPr>
          <a:lstStyle/>
          <a:p>
            <a:pPr marL="285750" indent="-285750">
              <a:buFont typeface="Wingdings" panose="05000000000000000000" pitchFamily="2" charset="2"/>
              <a:buChar char="q"/>
            </a:pPr>
            <a:r>
              <a:rPr lang="en-US" sz="2300" b="1" dirty="0"/>
              <a:t>Conduct Data Collection and Analysis </a:t>
            </a:r>
            <a:endParaRPr lang="en-US" sz="2300" dirty="0"/>
          </a:p>
        </p:txBody>
      </p:sp>
    </p:spTree>
    <p:extLst>
      <p:ext uri="{BB962C8B-B14F-4D97-AF65-F5344CB8AC3E}">
        <p14:creationId xmlns:p14="http://schemas.microsoft.com/office/powerpoint/2010/main" val="307718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p:txBody>
          <a:bodyPr>
            <a:normAutofit/>
          </a:bodyPr>
          <a:lstStyle/>
          <a:p>
            <a:r>
              <a:rPr lang="en-US" dirty="0"/>
              <a:t>Perform</a:t>
            </a:r>
            <a:r>
              <a:rPr lang="en-US" sz="4400" dirty="0"/>
              <a:t> Data Collection and Analysis</a:t>
            </a:r>
            <a:r>
              <a:rPr lang="en-US" dirty="0"/>
              <a:t> </a:t>
            </a:r>
          </a:p>
        </p:txBody>
      </p:sp>
      <p:sp>
        <p:nvSpPr>
          <p:cNvPr id="29" name="TextBox 28">
            <a:extLst>
              <a:ext uri="{FF2B5EF4-FFF2-40B4-BE49-F238E27FC236}">
                <a16:creationId xmlns:a16="http://schemas.microsoft.com/office/drawing/2014/main" id="{D9EA705C-6660-4345-B298-105213D1E7F8}"/>
              </a:ext>
            </a:extLst>
          </p:cNvPr>
          <p:cNvSpPr txBox="1"/>
          <p:nvPr/>
        </p:nvSpPr>
        <p:spPr>
          <a:xfrm>
            <a:off x="2453697" y="1369824"/>
            <a:ext cx="7284606" cy="461665"/>
          </a:xfrm>
          <a:prstGeom prst="rect">
            <a:avLst/>
          </a:prstGeom>
          <a:noFill/>
        </p:spPr>
        <p:txBody>
          <a:bodyPr wrap="square">
            <a:spAutoFit/>
          </a:bodyPr>
          <a:lstStyle/>
          <a:p>
            <a:pPr marL="0" indent="0" algn="ctr">
              <a:spcBef>
                <a:spcPts val="1200"/>
              </a:spcBef>
              <a:buNone/>
            </a:pPr>
            <a:r>
              <a:rPr lang="en-US" sz="2400" b="1" i="1"/>
              <a:t>SHRP2-NDS Data from Readily-available Studies</a:t>
            </a:r>
          </a:p>
        </p:txBody>
      </p:sp>
      <p:graphicFrame>
        <p:nvGraphicFramePr>
          <p:cNvPr id="4" name="Table 3">
            <a:extLst>
              <a:ext uri="{FF2B5EF4-FFF2-40B4-BE49-F238E27FC236}">
                <a16:creationId xmlns:a16="http://schemas.microsoft.com/office/drawing/2014/main" id="{E7F77FD0-33A0-47EF-BE75-853E72B13AA3}"/>
              </a:ext>
            </a:extLst>
          </p:cNvPr>
          <p:cNvGraphicFramePr>
            <a:graphicFrameLocks noGrp="1"/>
          </p:cNvGraphicFramePr>
          <p:nvPr/>
        </p:nvGraphicFramePr>
        <p:xfrm>
          <a:off x="1210380" y="1831490"/>
          <a:ext cx="9771240" cy="4244317"/>
        </p:xfrm>
        <a:graphic>
          <a:graphicData uri="http://schemas.openxmlformats.org/drawingml/2006/table">
            <a:tbl>
              <a:tblPr firstRow="1" firstCol="1" bandRow="1">
                <a:tableStyleId>{5C22544A-7EE6-4342-B048-85BDC9FD1C3A}</a:tableStyleId>
              </a:tblPr>
              <a:tblGrid>
                <a:gridCol w="1603158">
                  <a:extLst>
                    <a:ext uri="{9D8B030D-6E8A-4147-A177-3AD203B41FA5}">
                      <a16:colId xmlns:a16="http://schemas.microsoft.com/office/drawing/2014/main" val="3000255424"/>
                    </a:ext>
                  </a:extLst>
                </a:gridCol>
                <a:gridCol w="7126961">
                  <a:extLst>
                    <a:ext uri="{9D8B030D-6E8A-4147-A177-3AD203B41FA5}">
                      <a16:colId xmlns:a16="http://schemas.microsoft.com/office/drawing/2014/main" val="225885496"/>
                    </a:ext>
                  </a:extLst>
                </a:gridCol>
                <a:gridCol w="1041121">
                  <a:extLst>
                    <a:ext uri="{9D8B030D-6E8A-4147-A177-3AD203B41FA5}">
                      <a16:colId xmlns:a16="http://schemas.microsoft.com/office/drawing/2014/main" val="3350130521"/>
                    </a:ext>
                  </a:extLst>
                </a:gridCol>
              </a:tblGrid>
              <a:tr h="385847">
                <a:tc>
                  <a:txBody>
                    <a:bodyPr/>
                    <a:lstStyle/>
                    <a:p>
                      <a:pPr marL="0" marR="0" algn="ctr">
                        <a:lnSpc>
                          <a:spcPct val="115000"/>
                        </a:lnSpc>
                        <a:spcBef>
                          <a:spcPts val="600"/>
                        </a:spcBef>
                        <a:spcAft>
                          <a:spcPts val="0"/>
                        </a:spcAft>
                      </a:pPr>
                      <a:r>
                        <a:rPr lang="en-US" sz="1100">
                          <a:effectLst/>
                        </a:rPr>
                        <a:t>Author and Year</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nchor="ctr"/>
                </a:tc>
                <a:tc>
                  <a:txBody>
                    <a:bodyPr/>
                    <a:lstStyle/>
                    <a:p>
                      <a:pPr marL="0" marR="0" algn="ctr">
                        <a:lnSpc>
                          <a:spcPct val="115000"/>
                        </a:lnSpc>
                        <a:spcBef>
                          <a:spcPts val="600"/>
                        </a:spcBef>
                        <a:spcAft>
                          <a:spcPts val="0"/>
                        </a:spcAft>
                      </a:pPr>
                      <a:r>
                        <a:rPr lang="en-US" sz="1100">
                          <a:effectLst/>
                        </a:rPr>
                        <a:t>Study Title</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nchor="ctr"/>
                </a:tc>
                <a:tc>
                  <a:txBody>
                    <a:bodyPr/>
                    <a:lstStyle/>
                    <a:p>
                      <a:pPr marL="0" marR="0" algn="ctr">
                        <a:lnSpc>
                          <a:spcPct val="115000"/>
                        </a:lnSpc>
                        <a:spcBef>
                          <a:spcPts val="600"/>
                        </a:spcBef>
                        <a:spcAft>
                          <a:spcPts val="0"/>
                        </a:spcAft>
                      </a:pPr>
                      <a:r>
                        <a:rPr lang="en-US" sz="1100">
                          <a:effectLst/>
                        </a:rPr>
                        <a:t>Study Code</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nchor="ctr"/>
                </a:tc>
                <a:extLst>
                  <a:ext uri="{0D108BD9-81ED-4DB2-BD59-A6C34878D82A}">
                    <a16:rowId xmlns:a16="http://schemas.microsoft.com/office/drawing/2014/main" val="50225343"/>
                  </a:ext>
                </a:extLst>
              </a:tr>
              <a:tr h="385847">
                <a:tc>
                  <a:txBody>
                    <a:bodyPr/>
                    <a:lstStyle/>
                    <a:p>
                      <a:pPr marL="0" marR="0">
                        <a:lnSpc>
                          <a:spcPct val="115000"/>
                        </a:lnSpc>
                        <a:spcBef>
                          <a:spcPts val="600"/>
                        </a:spcBef>
                        <a:spcAft>
                          <a:spcPts val="0"/>
                        </a:spcAft>
                      </a:pPr>
                      <a:r>
                        <a:rPr lang="en-US" sz="1100">
                          <a:effectLst/>
                        </a:rPr>
                        <a:t>Zhou et al. (2019)</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Evaluation of Work Zone Mobility by Utilizing Naturalistic Driving Study Data</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NDS-1</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3788521007"/>
                  </a:ext>
                </a:extLst>
              </a:tr>
              <a:tr h="385847">
                <a:tc>
                  <a:txBody>
                    <a:bodyPr/>
                    <a:lstStyle/>
                    <a:p>
                      <a:pPr marL="0" marR="0">
                        <a:lnSpc>
                          <a:spcPct val="115000"/>
                        </a:lnSpc>
                        <a:spcBef>
                          <a:spcPts val="600"/>
                        </a:spcBef>
                        <a:spcAft>
                          <a:spcPts val="0"/>
                        </a:spcAft>
                      </a:pPr>
                      <a:r>
                        <a:rPr lang="en-US" sz="1100">
                          <a:effectLst/>
                        </a:rPr>
                        <a:t>Hallmark et al. (2015)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Evaluation of Work Zone Safety Using the SHRP2 Naturalistic Driving Study Data</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NDS-2</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2903247429"/>
                  </a:ext>
                </a:extLst>
              </a:tr>
              <a:tr h="385847">
                <a:tc>
                  <a:txBody>
                    <a:bodyPr/>
                    <a:lstStyle/>
                    <a:p>
                      <a:pPr marL="0" marR="0">
                        <a:lnSpc>
                          <a:spcPct val="115000"/>
                        </a:lnSpc>
                        <a:spcBef>
                          <a:spcPts val="600"/>
                        </a:spcBef>
                        <a:spcAft>
                          <a:spcPts val="0"/>
                        </a:spcAft>
                      </a:pPr>
                      <a:r>
                        <a:rPr lang="en-US" sz="1100">
                          <a:effectLst/>
                        </a:rPr>
                        <a:t>Flannagan et al. (2019)</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Analysis of SHRP2 Data to Understand Normal and Abnormal Driving Behavior in Work Zones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NDS-3</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1915504214"/>
                  </a:ext>
                </a:extLst>
              </a:tr>
              <a:tr h="385847">
                <a:tc>
                  <a:txBody>
                    <a:bodyPr/>
                    <a:lstStyle/>
                    <a:p>
                      <a:pPr marL="0" marR="0">
                        <a:lnSpc>
                          <a:spcPct val="115000"/>
                        </a:lnSpc>
                        <a:spcBef>
                          <a:spcPts val="600"/>
                        </a:spcBef>
                        <a:spcAft>
                          <a:spcPts val="0"/>
                        </a:spcAft>
                      </a:pPr>
                      <a:r>
                        <a:rPr lang="en-US" sz="1100">
                          <a:effectLst/>
                        </a:rPr>
                        <a:t>Li et al. (2016)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Evaluation of the interaction between horizontal and vertical alignment on rural two-lane roads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NDS-4</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3076724615"/>
                  </a:ext>
                </a:extLst>
              </a:tr>
              <a:tr h="385847">
                <a:tc>
                  <a:txBody>
                    <a:bodyPr/>
                    <a:lstStyle/>
                    <a:p>
                      <a:pPr marL="0" marR="0">
                        <a:lnSpc>
                          <a:spcPct val="115000"/>
                        </a:lnSpc>
                        <a:spcBef>
                          <a:spcPts val="600"/>
                        </a:spcBef>
                        <a:spcAft>
                          <a:spcPts val="0"/>
                        </a:spcAft>
                      </a:pPr>
                      <a:r>
                        <a:rPr lang="en-US" sz="1100">
                          <a:effectLst/>
                        </a:rPr>
                        <a:t>Perez et al. (2019)</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Naturalistic Investigation of Contributing Factors by Crash Type</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NDS-5</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1571396613"/>
                  </a:ext>
                </a:extLst>
              </a:tr>
              <a:tr h="385847">
                <a:tc>
                  <a:txBody>
                    <a:bodyPr/>
                    <a:lstStyle/>
                    <a:p>
                      <a:pPr marL="0" marR="0">
                        <a:lnSpc>
                          <a:spcPct val="115000"/>
                        </a:lnSpc>
                        <a:spcBef>
                          <a:spcPts val="600"/>
                        </a:spcBef>
                        <a:spcAft>
                          <a:spcPts val="0"/>
                        </a:spcAft>
                      </a:pPr>
                      <a:r>
                        <a:rPr lang="en-US" sz="1100">
                          <a:effectLst/>
                        </a:rPr>
                        <a:t>Rufina et al. (2019)</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Inferring cognitive workload and crash risk from naturalistic driving data</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3411968670"/>
                  </a:ext>
                </a:extLst>
              </a:tr>
              <a:tr h="385847">
                <a:tc>
                  <a:txBody>
                    <a:bodyPr/>
                    <a:lstStyle/>
                    <a:p>
                      <a:pPr marL="0" marR="0">
                        <a:lnSpc>
                          <a:spcPct val="115000"/>
                        </a:lnSpc>
                        <a:spcBef>
                          <a:spcPts val="600"/>
                        </a:spcBef>
                        <a:spcAft>
                          <a:spcPts val="0"/>
                        </a:spcAft>
                      </a:pPr>
                      <a:r>
                        <a:rPr lang="en-US" sz="1100">
                          <a:effectLst/>
                        </a:rPr>
                        <a:t>Layman et al. (2016)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Use of SHRP2 NDS Data to Evaluate Roadway Departure Characteristics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NDS-7</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652542213"/>
                  </a:ext>
                </a:extLst>
              </a:tr>
              <a:tr h="385847">
                <a:tc>
                  <a:txBody>
                    <a:bodyPr/>
                    <a:lstStyle/>
                    <a:p>
                      <a:pPr marL="0" marR="0">
                        <a:lnSpc>
                          <a:spcPct val="115000"/>
                        </a:lnSpc>
                        <a:spcBef>
                          <a:spcPts val="600"/>
                        </a:spcBef>
                        <a:spcAft>
                          <a:spcPts val="0"/>
                        </a:spcAft>
                      </a:pPr>
                      <a:r>
                        <a:rPr lang="en-US" sz="1100">
                          <a:effectLst/>
                        </a:rPr>
                        <a:t>Sear et al. (2018)</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Use of SHRP 2 NDS Data to Evaluate Roadway Departure Crash Characteristics - Phase II</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NDS-8</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1786541314"/>
                  </a:ext>
                </a:extLst>
              </a:tr>
              <a:tr h="385847">
                <a:tc>
                  <a:txBody>
                    <a:bodyPr/>
                    <a:lstStyle/>
                    <a:p>
                      <a:pPr marL="0" marR="0">
                        <a:lnSpc>
                          <a:spcPct val="115000"/>
                        </a:lnSpc>
                        <a:spcBef>
                          <a:spcPts val="600"/>
                        </a:spcBef>
                        <a:spcAft>
                          <a:spcPts val="0"/>
                        </a:spcAft>
                      </a:pPr>
                      <a:r>
                        <a:rPr lang="en-US" sz="1100">
                          <a:effectLst/>
                        </a:rPr>
                        <a:t>Perez (2017)</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Explore Surrogate Measures of Safety Using SHRP2 Naturalistic Driving Data</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NDS-9</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1048655154"/>
                  </a:ext>
                </a:extLst>
              </a:tr>
              <a:tr h="385847">
                <a:tc>
                  <a:txBody>
                    <a:bodyPr/>
                    <a:lstStyle/>
                    <a:p>
                      <a:pPr marL="0" marR="0">
                        <a:lnSpc>
                          <a:spcPct val="115000"/>
                        </a:lnSpc>
                        <a:spcBef>
                          <a:spcPts val="600"/>
                        </a:spcBef>
                        <a:spcAft>
                          <a:spcPts val="0"/>
                        </a:spcAft>
                      </a:pPr>
                      <a:r>
                        <a:rPr lang="en-US" sz="1100">
                          <a:effectLst/>
                        </a:rPr>
                        <a:t>Perez et al. (2016)</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a:effectLst/>
                        </a:rPr>
                        <a:t>Iowa State University CTRE S08: Analysis of the SHRP2 Naturalistic Driving Study Data S08-D; Assessing Lane Departures on Rural Two-Lane Curves</a:t>
                      </a:r>
                      <a:endParaRPr lang="en-US"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tc>
                  <a:txBody>
                    <a:bodyPr/>
                    <a:lstStyle/>
                    <a:p>
                      <a:pPr marL="0" marR="0">
                        <a:lnSpc>
                          <a:spcPct val="115000"/>
                        </a:lnSpc>
                        <a:spcBef>
                          <a:spcPts val="600"/>
                        </a:spcBef>
                        <a:spcAft>
                          <a:spcPts val="0"/>
                        </a:spcAft>
                      </a:pPr>
                      <a:r>
                        <a:rPr lang="en-US" sz="1100" dirty="0">
                          <a:effectLst/>
                        </a:rPr>
                        <a:t>NDS-10</a:t>
                      </a:r>
                      <a:endParaRPr lang="en-US"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9936" marR="29936" marT="0" marB="0"/>
                </a:tc>
                <a:extLst>
                  <a:ext uri="{0D108BD9-81ED-4DB2-BD59-A6C34878D82A}">
                    <a16:rowId xmlns:a16="http://schemas.microsoft.com/office/drawing/2014/main" val="1527467029"/>
                  </a:ext>
                </a:extLst>
              </a:tr>
            </a:tbl>
          </a:graphicData>
        </a:graphic>
      </p:graphicFrame>
      <p:sp>
        <p:nvSpPr>
          <p:cNvPr id="6" name="Slide Number Placeholder 5">
            <a:extLst>
              <a:ext uri="{FF2B5EF4-FFF2-40B4-BE49-F238E27FC236}">
                <a16:creationId xmlns:a16="http://schemas.microsoft.com/office/drawing/2014/main" id="{26ECF5DB-E3C3-7D2C-13C7-7D8A9F89F340}"/>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16</a:t>
            </a:fld>
            <a:endParaRPr lang="en-US"/>
          </a:p>
        </p:txBody>
      </p:sp>
    </p:spTree>
    <p:extLst>
      <p:ext uri="{BB962C8B-B14F-4D97-AF65-F5344CB8AC3E}">
        <p14:creationId xmlns:p14="http://schemas.microsoft.com/office/powerpoint/2010/main" val="467957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p:txBody>
          <a:bodyPr>
            <a:normAutofit/>
          </a:bodyPr>
          <a:lstStyle/>
          <a:p>
            <a:r>
              <a:rPr lang="en-US" sz="4400" dirty="0"/>
              <a:t>Perform Data Collection and Analysis</a:t>
            </a:r>
            <a:r>
              <a:rPr lang="en-US" dirty="0"/>
              <a:t> </a:t>
            </a:r>
          </a:p>
        </p:txBody>
      </p:sp>
      <p:sp>
        <p:nvSpPr>
          <p:cNvPr id="29" name="TextBox 28">
            <a:extLst>
              <a:ext uri="{FF2B5EF4-FFF2-40B4-BE49-F238E27FC236}">
                <a16:creationId xmlns:a16="http://schemas.microsoft.com/office/drawing/2014/main" id="{D9EA705C-6660-4345-B298-105213D1E7F8}"/>
              </a:ext>
            </a:extLst>
          </p:cNvPr>
          <p:cNvSpPr txBox="1"/>
          <p:nvPr/>
        </p:nvSpPr>
        <p:spPr>
          <a:xfrm>
            <a:off x="2453697" y="1369824"/>
            <a:ext cx="7284606" cy="461665"/>
          </a:xfrm>
          <a:prstGeom prst="rect">
            <a:avLst/>
          </a:prstGeom>
          <a:noFill/>
        </p:spPr>
        <p:txBody>
          <a:bodyPr wrap="square">
            <a:spAutoFit/>
          </a:bodyPr>
          <a:lstStyle/>
          <a:p>
            <a:pPr marL="0" indent="0" algn="ctr">
              <a:spcBef>
                <a:spcPts val="1200"/>
              </a:spcBef>
              <a:buNone/>
            </a:pPr>
            <a:r>
              <a:rPr lang="en-US" sz="2400" b="1" i="1"/>
              <a:t>SHRP2-NDS Data from Readily-available Studies</a:t>
            </a:r>
          </a:p>
        </p:txBody>
      </p:sp>
      <p:graphicFrame>
        <p:nvGraphicFramePr>
          <p:cNvPr id="3" name="Table 2">
            <a:extLst>
              <a:ext uri="{FF2B5EF4-FFF2-40B4-BE49-F238E27FC236}">
                <a16:creationId xmlns:a16="http://schemas.microsoft.com/office/drawing/2014/main" id="{6129B546-B102-42DB-9CE7-ADEB050A3A05}"/>
              </a:ext>
            </a:extLst>
          </p:cNvPr>
          <p:cNvGraphicFramePr>
            <a:graphicFrameLocks noGrp="1"/>
          </p:cNvGraphicFramePr>
          <p:nvPr/>
        </p:nvGraphicFramePr>
        <p:xfrm>
          <a:off x="810209" y="2052735"/>
          <a:ext cx="10571582" cy="3626576"/>
        </p:xfrm>
        <a:graphic>
          <a:graphicData uri="http://schemas.openxmlformats.org/drawingml/2006/table">
            <a:tbl>
              <a:tblPr firstRow="1" firstCol="1" bandRow="1">
                <a:tableStyleId>{5C22544A-7EE6-4342-B048-85BDC9FD1C3A}</a:tableStyleId>
              </a:tblPr>
              <a:tblGrid>
                <a:gridCol w="1582105">
                  <a:extLst>
                    <a:ext uri="{9D8B030D-6E8A-4147-A177-3AD203B41FA5}">
                      <a16:colId xmlns:a16="http://schemas.microsoft.com/office/drawing/2014/main" val="2535096666"/>
                    </a:ext>
                  </a:extLst>
                </a:gridCol>
                <a:gridCol w="1582105">
                  <a:extLst>
                    <a:ext uri="{9D8B030D-6E8A-4147-A177-3AD203B41FA5}">
                      <a16:colId xmlns:a16="http://schemas.microsoft.com/office/drawing/2014/main" val="952877638"/>
                    </a:ext>
                  </a:extLst>
                </a:gridCol>
                <a:gridCol w="1583189">
                  <a:extLst>
                    <a:ext uri="{9D8B030D-6E8A-4147-A177-3AD203B41FA5}">
                      <a16:colId xmlns:a16="http://schemas.microsoft.com/office/drawing/2014/main" val="957753303"/>
                    </a:ext>
                  </a:extLst>
                </a:gridCol>
                <a:gridCol w="1583189">
                  <a:extLst>
                    <a:ext uri="{9D8B030D-6E8A-4147-A177-3AD203B41FA5}">
                      <a16:colId xmlns:a16="http://schemas.microsoft.com/office/drawing/2014/main" val="3259654658"/>
                    </a:ext>
                  </a:extLst>
                </a:gridCol>
                <a:gridCol w="1583189">
                  <a:extLst>
                    <a:ext uri="{9D8B030D-6E8A-4147-A177-3AD203B41FA5}">
                      <a16:colId xmlns:a16="http://schemas.microsoft.com/office/drawing/2014/main" val="1096459847"/>
                    </a:ext>
                  </a:extLst>
                </a:gridCol>
                <a:gridCol w="1583189">
                  <a:extLst>
                    <a:ext uri="{9D8B030D-6E8A-4147-A177-3AD203B41FA5}">
                      <a16:colId xmlns:a16="http://schemas.microsoft.com/office/drawing/2014/main" val="3732746728"/>
                    </a:ext>
                  </a:extLst>
                </a:gridCol>
                <a:gridCol w="1074616">
                  <a:extLst>
                    <a:ext uri="{9D8B030D-6E8A-4147-A177-3AD203B41FA5}">
                      <a16:colId xmlns:a16="http://schemas.microsoft.com/office/drawing/2014/main" val="4092442986"/>
                    </a:ext>
                  </a:extLst>
                </a:gridCol>
              </a:tblGrid>
              <a:tr h="367193">
                <a:tc rowSpan="2">
                  <a:txBody>
                    <a:bodyPr/>
                    <a:lstStyle/>
                    <a:p>
                      <a:pPr marL="0" marR="0" algn="ctr">
                        <a:lnSpc>
                          <a:spcPct val="115000"/>
                        </a:lnSpc>
                        <a:spcBef>
                          <a:spcPts val="600"/>
                        </a:spcBef>
                        <a:spcAft>
                          <a:spcPts val="0"/>
                        </a:spcAft>
                      </a:pPr>
                      <a:r>
                        <a:rPr lang="en-US" sz="2000">
                          <a:effectLst/>
                        </a:rPr>
                        <a:t>Study</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600"/>
                        </a:spcBef>
                        <a:spcAft>
                          <a:spcPts val="0"/>
                        </a:spcAft>
                      </a:pPr>
                      <a:r>
                        <a:rPr lang="en-US" sz="2000">
                          <a:effectLst/>
                        </a:rPr>
                        <a:t>Event Type</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lnSpc>
                          <a:spcPct val="115000"/>
                        </a:lnSpc>
                        <a:spcBef>
                          <a:spcPts val="600"/>
                        </a:spcBef>
                        <a:spcAft>
                          <a:spcPts val="0"/>
                        </a:spcAft>
                      </a:pPr>
                      <a:r>
                        <a:rPr lang="en-US" sz="2000">
                          <a:effectLst/>
                        </a:rPr>
                        <a:t>Work Zone</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15000"/>
                        </a:lnSpc>
                        <a:spcBef>
                          <a:spcPts val="600"/>
                        </a:spcBef>
                        <a:spcAft>
                          <a:spcPts val="0"/>
                        </a:spcAft>
                      </a:pPr>
                      <a:r>
                        <a:rPr lang="en-US" sz="2000">
                          <a:effectLst/>
                        </a:rPr>
                        <a:t>Non-work Zone</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rowSpan="2">
                  <a:txBody>
                    <a:bodyPr/>
                    <a:lstStyle/>
                    <a:p>
                      <a:pPr marL="0" marR="0" algn="ctr">
                        <a:lnSpc>
                          <a:spcPct val="115000"/>
                        </a:lnSpc>
                        <a:spcBef>
                          <a:spcPts val="600"/>
                        </a:spcBef>
                        <a:spcAft>
                          <a:spcPts val="0"/>
                        </a:spcAft>
                      </a:pPr>
                      <a:r>
                        <a:rPr lang="en-US" sz="2000">
                          <a:effectLst/>
                        </a:rPr>
                        <a:t>Total</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9166935"/>
                  </a:ext>
                </a:extLst>
              </a:tr>
              <a:tr h="689032">
                <a:tc vMerge="1">
                  <a:txBody>
                    <a:bodyPr/>
                    <a:lstStyle/>
                    <a:p>
                      <a:endParaRPr lang="en-US"/>
                    </a:p>
                  </a:txBody>
                  <a:tcPr/>
                </a:tc>
                <a:tc vMerge="1">
                  <a:txBody>
                    <a:bodyPr/>
                    <a:lstStyle/>
                    <a:p>
                      <a:endParaRPr lang="en-US"/>
                    </a:p>
                  </a:txBody>
                  <a:tcPr/>
                </a:tc>
                <a:tc>
                  <a:txBody>
                    <a:bodyPr/>
                    <a:lstStyle/>
                    <a:p>
                      <a:pPr marL="0" marR="0" algn="ctr">
                        <a:lnSpc>
                          <a:spcPct val="115000"/>
                        </a:lnSpc>
                        <a:spcBef>
                          <a:spcPts val="600"/>
                        </a:spcBef>
                        <a:spcAft>
                          <a:spcPts val="0"/>
                        </a:spcAft>
                      </a:pPr>
                      <a:r>
                        <a:rPr lang="en-US" sz="1800" b="1">
                          <a:effectLst/>
                        </a:rPr>
                        <a:t>Encroachment</a:t>
                      </a:r>
                      <a:endParaRPr lang="en-US" sz="1800" b="1">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1800" b="1">
                          <a:effectLst/>
                        </a:rPr>
                        <a:t>No Encroachment</a:t>
                      </a:r>
                      <a:endParaRPr lang="en-US" sz="1800" b="1">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1800" b="1">
                          <a:effectLst/>
                        </a:rPr>
                        <a:t>Encroachment</a:t>
                      </a:r>
                      <a:endParaRPr lang="en-US" sz="1800" b="1">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1800" b="1">
                          <a:effectLst/>
                        </a:rPr>
                        <a:t>No Encroachment</a:t>
                      </a:r>
                      <a:endParaRPr lang="en-US" sz="1800" b="1">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2279092650"/>
                  </a:ext>
                </a:extLst>
              </a:tr>
              <a:tr h="367193">
                <a:tc rowSpan="2">
                  <a:txBody>
                    <a:bodyPr/>
                    <a:lstStyle/>
                    <a:p>
                      <a:pPr marL="0" marR="0" algn="ctr">
                        <a:lnSpc>
                          <a:spcPct val="115000"/>
                        </a:lnSpc>
                        <a:spcBef>
                          <a:spcPts val="600"/>
                        </a:spcBef>
                        <a:spcAft>
                          <a:spcPts val="0"/>
                        </a:spcAft>
                      </a:pPr>
                      <a:r>
                        <a:rPr lang="en-US" sz="2000">
                          <a:effectLst/>
                        </a:rPr>
                        <a:t>NDS-3</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600"/>
                        </a:spcBef>
                        <a:spcAft>
                          <a:spcPts val="0"/>
                        </a:spcAft>
                      </a:pPr>
                      <a:r>
                        <a:rPr lang="en-US" sz="2000">
                          <a:effectLst/>
                        </a:rPr>
                        <a:t>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7</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7</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15</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62281217"/>
                  </a:ext>
                </a:extLst>
              </a:tr>
              <a:tr h="367193">
                <a:tc vMerge="1">
                  <a:txBody>
                    <a:bodyPr/>
                    <a:lstStyle/>
                    <a:p>
                      <a:endParaRPr lang="en-US"/>
                    </a:p>
                  </a:txBody>
                  <a:tcPr/>
                </a:tc>
                <a:tc>
                  <a:txBody>
                    <a:bodyPr/>
                    <a:lstStyle/>
                    <a:p>
                      <a:pPr marL="0" marR="0">
                        <a:lnSpc>
                          <a:spcPct val="115000"/>
                        </a:lnSpc>
                        <a:spcBef>
                          <a:spcPts val="600"/>
                        </a:spcBef>
                        <a:spcAft>
                          <a:spcPts val="0"/>
                        </a:spcAft>
                      </a:pPr>
                      <a:r>
                        <a:rPr lang="en-US" sz="2000">
                          <a:effectLst/>
                        </a:rPr>
                        <a:t>Near-Crash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20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20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41</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5130352"/>
                  </a:ext>
                </a:extLst>
              </a:tr>
              <a:tr h="367193">
                <a:tc rowSpan="2">
                  <a:txBody>
                    <a:bodyPr/>
                    <a:lstStyle/>
                    <a:p>
                      <a:pPr marL="0" marR="0" algn="ctr">
                        <a:lnSpc>
                          <a:spcPct val="115000"/>
                        </a:lnSpc>
                        <a:spcBef>
                          <a:spcPts val="600"/>
                        </a:spcBef>
                        <a:spcAft>
                          <a:spcPts val="0"/>
                        </a:spcAft>
                      </a:pPr>
                      <a:r>
                        <a:rPr lang="en-US" sz="2000">
                          <a:effectLst/>
                        </a:rPr>
                        <a:t>NDS-2</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600"/>
                        </a:spcBef>
                        <a:spcAft>
                          <a:spcPts val="0"/>
                        </a:spcAft>
                      </a:pPr>
                      <a:r>
                        <a:rPr lang="en-US" sz="2000">
                          <a:effectLst/>
                        </a:rPr>
                        <a:t>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44</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44</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6</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94</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5731060"/>
                  </a:ext>
                </a:extLst>
              </a:tr>
              <a:tr h="367193">
                <a:tc vMerge="1">
                  <a:txBody>
                    <a:bodyPr/>
                    <a:lstStyle/>
                    <a:p>
                      <a:endParaRPr lang="en-US"/>
                    </a:p>
                  </a:txBody>
                  <a:tcPr/>
                </a:tc>
                <a:tc>
                  <a:txBody>
                    <a:bodyPr/>
                    <a:lstStyle/>
                    <a:p>
                      <a:pPr marL="0" marR="0">
                        <a:lnSpc>
                          <a:spcPct val="115000"/>
                        </a:lnSpc>
                        <a:spcBef>
                          <a:spcPts val="600"/>
                        </a:spcBef>
                        <a:spcAft>
                          <a:spcPts val="0"/>
                        </a:spcAft>
                      </a:pPr>
                      <a:r>
                        <a:rPr lang="en-US" sz="2000">
                          <a:effectLst/>
                        </a:rPr>
                        <a:t>Near-Crash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123</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123</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6</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252</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23219308"/>
                  </a:ext>
                </a:extLst>
              </a:tr>
              <a:tr h="367193">
                <a:tc rowSpan="2">
                  <a:txBody>
                    <a:bodyPr/>
                    <a:lstStyle/>
                    <a:p>
                      <a:pPr marL="0" marR="0" algn="ctr">
                        <a:lnSpc>
                          <a:spcPct val="115000"/>
                        </a:lnSpc>
                        <a:spcBef>
                          <a:spcPts val="600"/>
                        </a:spcBef>
                        <a:spcAft>
                          <a:spcPts val="0"/>
                        </a:spcAft>
                      </a:pPr>
                      <a:r>
                        <a:rPr lang="en-US" sz="2000">
                          <a:effectLst/>
                        </a:rPr>
                        <a:t>NDS-7</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600"/>
                        </a:spcBef>
                        <a:spcAft>
                          <a:spcPts val="0"/>
                        </a:spcAft>
                      </a:pPr>
                      <a:r>
                        <a:rPr lang="en-US" sz="2000">
                          <a:effectLst/>
                        </a:rPr>
                        <a:t>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5</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5</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1,002</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31</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1,043</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14243397"/>
                  </a:ext>
                </a:extLst>
              </a:tr>
              <a:tr h="367193">
                <a:tc vMerge="1">
                  <a:txBody>
                    <a:bodyPr/>
                    <a:lstStyle/>
                    <a:p>
                      <a:endParaRPr lang="en-US"/>
                    </a:p>
                  </a:txBody>
                  <a:tcPr/>
                </a:tc>
                <a:tc>
                  <a:txBody>
                    <a:bodyPr/>
                    <a:lstStyle/>
                    <a:p>
                      <a:pPr marL="0" marR="0">
                        <a:lnSpc>
                          <a:spcPct val="115000"/>
                        </a:lnSpc>
                        <a:spcBef>
                          <a:spcPts val="600"/>
                        </a:spcBef>
                        <a:spcAft>
                          <a:spcPts val="0"/>
                        </a:spcAft>
                      </a:pPr>
                      <a:r>
                        <a:rPr lang="en-US" sz="2000">
                          <a:effectLst/>
                        </a:rPr>
                        <a:t>Near-Crash</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2000">
                          <a:effectLst/>
                        </a:rPr>
                        <a:t>39</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39</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441</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78</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597</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60811197"/>
                  </a:ext>
                </a:extLst>
              </a:tr>
              <a:tr h="367193">
                <a:tc gridSpan="2">
                  <a:txBody>
                    <a:bodyPr/>
                    <a:lstStyle/>
                    <a:p>
                      <a:pPr marL="0" marR="0" algn="ctr">
                        <a:lnSpc>
                          <a:spcPct val="115000"/>
                        </a:lnSpc>
                        <a:spcBef>
                          <a:spcPts val="600"/>
                        </a:spcBef>
                        <a:spcAft>
                          <a:spcPts val="0"/>
                        </a:spcAft>
                      </a:pPr>
                      <a:r>
                        <a:rPr lang="en-US" sz="2000">
                          <a:effectLst/>
                        </a:rPr>
                        <a:t>Total</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gn="ctr">
                        <a:lnSpc>
                          <a:spcPct val="115000"/>
                        </a:lnSpc>
                        <a:spcBef>
                          <a:spcPts val="600"/>
                        </a:spcBef>
                        <a:spcAft>
                          <a:spcPts val="0"/>
                        </a:spcAft>
                      </a:pPr>
                      <a:r>
                        <a:rPr lang="en-US" sz="2000">
                          <a:effectLst/>
                        </a:rPr>
                        <a:t>183</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1,450</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238</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116</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0"/>
                        </a:spcAft>
                      </a:pPr>
                      <a:r>
                        <a:rPr lang="en-US" sz="2000">
                          <a:effectLst/>
                        </a:rPr>
                        <a:t>1,987</a:t>
                      </a:r>
                      <a:endParaRPr lang="en-US" sz="20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4620667"/>
                  </a:ext>
                </a:extLst>
              </a:tr>
            </a:tbl>
          </a:graphicData>
        </a:graphic>
      </p:graphicFrame>
      <p:sp>
        <p:nvSpPr>
          <p:cNvPr id="6" name="Slide Number Placeholder 5">
            <a:extLst>
              <a:ext uri="{FF2B5EF4-FFF2-40B4-BE49-F238E27FC236}">
                <a16:creationId xmlns:a16="http://schemas.microsoft.com/office/drawing/2014/main" id="{B9EC6FC1-4199-A150-8FEA-DB5B31FE8AC1}"/>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17</a:t>
            </a:fld>
            <a:endParaRPr lang="en-US"/>
          </a:p>
        </p:txBody>
      </p:sp>
    </p:spTree>
    <p:extLst>
      <p:ext uri="{BB962C8B-B14F-4D97-AF65-F5344CB8AC3E}">
        <p14:creationId xmlns:p14="http://schemas.microsoft.com/office/powerpoint/2010/main" val="100241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p:txBody>
          <a:bodyPr>
            <a:normAutofit/>
          </a:bodyPr>
          <a:lstStyle/>
          <a:p>
            <a:r>
              <a:rPr lang="en-US" sz="4400" dirty="0"/>
              <a:t>Perform Data Collection and Analysis</a:t>
            </a:r>
            <a:r>
              <a:rPr lang="en-US" dirty="0"/>
              <a:t> </a:t>
            </a:r>
          </a:p>
        </p:txBody>
      </p:sp>
      <p:grpSp>
        <p:nvGrpSpPr>
          <p:cNvPr id="3" name="Group 2">
            <a:extLst>
              <a:ext uri="{FF2B5EF4-FFF2-40B4-BE49-F238E27FC236}">
                <a16:creationId xmlns:a16="http://schemas.microsoft.com/office/drawing/2014/main" id="{EDB43A75-F805-FDDF-53AC-2EA6BE15DC7D}"/>
              </a:ext>
            </a:extLst>
          </p:cNvPr>
          <p:cNvGrpSpPr/>
          <p:nvPr/>
        </p:nvGrpSpPr>
        <p:grpSpPr>
          <a:xfrm>
            <a:off x="1489364" y="2146924"/>
            <a:ext cx="9213273" cy="3704905"/>
            <a:chOff x="1489365" y="2414216"/>
            <a:chExt cx="9213273" cy="3704905"/>
          </a:xfrm>
        </p:grpSpPr>
        <p:sp>
          <p:nvSpPr>
            <p:cNvPr id="6" name="Rectangle: Rounded Corners 5">
              <a:extLst>
                <a:ext uri="{FF2B5EF4-FFF2-40B4-BE49-F238E27FC236}">
                  <a16:creationId xmlns:a16="http://schemas.microsoft.com/office/drawing/2014/main" id="{A9220765-3A59-CC4F-124B-012EC0FE37BE}"/>
                </a:ext>
              </a:extLst>
            </p:cNvPr>
            <p:cNvSpPr/>
            <p:nvPr/>
          </p:nvSpPr>
          <p:spPr>
            <a:xfrm>
              <a:off x="1489365" y="2414217"/>
              <a:ext cx="2794000" cy="602673"/>
            </a:xfrm>
            <a:prstGeom prst="roundRect">
              <a:avLst/>
            </a:prstGeom>
            <a:noFill/>
            <a:ln w="57150">
              <a:solidFill>
                <a:srgbClr val="DAA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Merging crash, unit and person datasets</a:t>
              </a:r>
            </a:p>
          </p:txBody>
        </p:sp>
        <p:sp>
          <p:nvSpPr>
            <p:cNvPr id="7" name="Rectangle: Rounded Corners 6">
              <a:extLst>
                <a:ext uri="{FF2B5EF4-FFF2-40B4-BE49-F238E27FC236}">
                  <a16:creationId xmlns:a16="http://schemas.microsoft.com/office/drawing/2014/main" id="{3ABB280A-B13A-FE95-50EF-B933DE511E1A}"/>
                </a:ext>
              </a:extLst>
            </p:cNvPr>
            <p:cNvSpPr/>
            <p:nvPr/>
          </p:nvSpPr>
          <p:spPr>
            <a:xfrm>
              <a:off x="4699002" y="2414216"/>
              <a:ext cx="2794000" cy="602673"/>
            </a:xfrm>
            <a:prstGeom prst="roundRect">
              <a:avLst/>
            </a:prstGeom>
            <a:noFill/>
            <a:ln w="57150">
              <a:solidFill>
                <a:srgbClr val="9F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Selecting work zone related crashes</a:t>
              </a:r>
            </a:p>
          </p:txBody>
        </p:sp>
        <p:sp>
          <p:nvSpPr>
            <p:cNvPr id="8" name="Rectangle: Rounded Corners 7">
              <a:extLst>
                <a:ext uri="{FF2B5EF4-FFF2-40B4-BE49-F238E27FC236}">
                  <a16:creationId xmlns:a16="http://schemas.microsoft.com/office/drawing/2014/main" id="{A508F384-11C8-5F2C-A4B7-BB0B43F18515}"/>
                </a:ext>
              </a:extLst>
            </p:cNvPr>
            <p:cNvSpPr/>
            <p:nvPr/>
          </p:nvSpPr>
          <p:spPr>
            <a:xfrm>
              <a:off x="7908638" y="2414216"/>
              <a:ext cx="2794000" cy="602673"/>
            </a:xfrm>
            <a:prstGeom prst="roundRect">
              <a:avLst/>
            </a:prstGeom>
            <a:noFill/>
            <a:ln w="57150">
              <a:solidFill>
                <a:srgbClr val="6781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Removing intersection and junction related crashes</a:t>
              </a:r>
            </a:p>
          </p:txBody>
        </p:sp>
        <p:sp>
          <p:nvSpPr>
            <p:cNvPr id="9" name="Diamond 8">
              <a:extLst>
                <a:ext uri="{FF2B5EF4-FFF2-40B4-BE49-F238E27FC236}">
                  <a16:creationId xmlns:a16="http://schemas.microsoft.com/office/drawing/2014/main" id="{D2B14711-CA22-08B5-CB12-C93F15B92021}"/>
                </a:ext>
              </a:extLst>
            </p:cNvPr>
            <p:cNvSpPr/>
            <p:nvPr/>
          </p:nvSpPr>
          <p:spPr>
            <a:xfrm>
              <a:off x="5218546" y="3511295"/>
              <a:ext cx="1754909" cy="1501049"/>
            </a:xfrm>
            <a:prstGeom prst="diamond">
              <a:avLst/>
            </a:prstGeom>
            <a:noFill/>
            <a:ln w="57150">
              <a:solidFill>
                <a:srgbClr val="568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Single Vehicle Crash (SVC)</a:t>
              </a:r>
            </a:p>
          </p:txBody>
        </p:sp>
        <p:sp>
          <p:nvSpPr>
            <p:cNvPr id="10" name="Rectangle: Rounded Corners 9">
              <a:extLst>
                <a:ext uri="{FF2B5EF4-FFF2-40B4-BE49-F238E27FC236}">
                  <a16:creationId xmlns:a16="http://schemas.microsoft.com/office/drawing/2014/main" id="{3600E89F-0DC2-F7B0-4E0F-7FCCA4CEBDDF}"/>
                </a:ext>
              </a:extLst>
            </p:cNvPr>
            <p:cNvSpPr/>
            <p:nvPr/>
          </p:nvSpPr>
          <p:spPr>
            <a:xfrm>
              <a:off x="1489365" y="3960482"/>
              <a:ext cx="2794000" cy="602673"/>
            </a:xfrm>
            <a:prstGeom prst="roundRect">
              <a:avLst/>
            </a:prstGeom>
            <a:noFill/>
            <a:ln w="57150">
              <a:solidFill>
                <a:srgbClr val="387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Selecting head-on, opposite swipe, overturn</a:t>
              </a:r>
            </a:p>
          </p:txBody>
        </p:sp>
        <p:sp>
          <p:nvSpPr>
            <p:cNvPr id="11" name="Rectangle: Rounded Corners 10">
              <a:extLst>
                <a:ext uri="{FF2B5EF4-FFF2-40B4-BE49-F238E27FC236}">
                  <a16:creationId xmlns:a16="http://schemas.microsoft.com/office/drawing/2014/main" id="{FBA1F54E-6693-CD73-1A59-226801477B36}"/>
                </a:ext>
              </a:extLst>
            </p:cNvPr>
            <p:cNvSpPr/>
            <p:nvPr/>
          </p:nvSpPr>
          <p:spPr>
            <a:xfrm>
              <a:off x="7908638" y="3960481"/>
              <a:ext cx="2794000" cy="602673"/>
            </a:xfrm>
            <a:prstGeom prst="roundRect">
              <a:avLst/>
            </a:prstGeom>
            <a:noFill/>
            <a:ln w="57150">
              <a:solidFill>
                <a:srgbClr val="3871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Selecting encroachment crashes from harmful event</a:t>
              </a:r>
            </a:p>
          </p:txBody>
        </p:sp>
        <p:sp>
          <p:nvSpPr>
            <p:cNvPr id="12" name="Rectangle: Rounded Corners 11">
              <a:extLst>
                <a:ext uri="{FF2B5EF4-FFF2-40B4-BE49-F238E27FC236}">
                  <a16:creationId xmlns:a16="http://schemas.microsoft.com/office/drawing/2014/main" id="{0F4E9283-93FA-F4EC-02C2-DA92442D8A30}"/>
                </a:ext>
              </a:extLst>
            </p:cNvPr>
            <p:cNvSpPr/>
            <p:nvPr/>
          </p:nvSpPr>
          <p:spPr>
            <a:xfrm>
              <a:off x="1489365" y="5506749"/>
              <a:ext cx="2794000" cy="602673"/>
            </a:xfrm>
            <a:prstGeom prst="roundRect">
              <a:avLst/>
            </a:prstGeom>
            <a:noFill/>
            <a:ln w="57150">
              <a:solidFill>
                <a:srgbClr val="1C4C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Determining departure side</a:t>
              </a:r>
            </a:p>
          </p:txBody>
        </p:sp>
        <p:sp>
          <p:nvSpPr>
            <p:cNvPr id="13" name="Rectangle: Rounded Corners 12">
              <a:extLst>
                <a:ext uri="{FF2B5EF4-FFF2-40B4-BE49-F238E27FC236}">
                  <a16:creationId xmlns:a16="http://schemas.microsoft.com/office/drawing/2014/main" id="{88F358B1-A899-97C5-3114-C0A9D37D57B0}"/>
                </a:ext>
              </a:extLst>
            </p:cNvPr>
            <p:cNvSpPr/>
            <p:nvPr/>
          </p:nvSpPr>
          <p:spPr>
            <a:xfrm>
              <a:off x="4699001" y="5506749"/>
              <a:ext cx="2794000" cy="602673"/>
            </a:xfrm>
            <a:prstGeom prst="roundRect">
              <a:avLst/>
            </a:prstGeom>
            <a:noFill/>
            <a:ln w="57150">
              <a:solidFill>
                <a:srgbClr val="2D3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Removing outliers, reducing features</a:t>
              </a:r>
            </a:p>
          </p:txBody>
        </p:sp>
        <p:sp>
          <p:nvSpPr>
            <p:cNvPr id="14" name="Rectangle: Rounded Corners 13">
              <a:extLst>
                <a:ext uri="{FF2B5EF4-FFF2-40B4-BE49-F238E27FC236}">
                  <a16:creationId xmlns:a16="http://schemas.microsoft.com/office/drawing/2014/main" id="{90178DE6-F086-801C-EBF3-071AFCF442B4}"/>
                </a:ext>
              </a:extLst>
            </p:cNvPr>
            <p:cNvSpPr/>
            <p:nvPr/>
          </p:nvSpPr>
          <p:spPr>
            <a:xfrm>
              <a:off x="7908638" y="5516448"/>
              <a:ext cx="2794000" cy="602673"/>
            </a:xfrm>
            <a:prstGeom prst="roundRect">
              <a:avLst/>
            </a:prstGeom>
            <a:noFill/>
            <a:ln w="57150">
              <a:solidFill>
                <a:srgbClr val="580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Narrow" panose="020B0606020202030204" pitchFamily="34" charset="0"/>
                </a:rPr>
                <a:t>Data analysis</a:t>
              </a:r>
            </a:p>
          </p:txBody>
        </p:sp>
        <p:grpSp>
          <p:nvGrpSpPr>
            <p:cNvPr id="40" name="Group 39">
              <a:extLst>
                <a:ext uri="{FF2B5EF4-FFF2-40B4-BE49-F238E27FC236}">
                  <a16:creationId xmlns:a16="http://schemas.microsoft.com/office/drawing/2014/main" id="{5C2DFC1C-3B0F-D0D7-FC69-41D16E9CA195}"/>
                </a:ext>
              </a:extLst>
            </p:cNvPr>
            <p:cNvGrpSpPr/>
            <p:nvPr/>
          </p:nvGrpSpPr>
          <p:grpSpPr>
            <a:xfrm>
              <a:off x="2886365" y="2697912"/>
              <a:ext cx="6419274" cy="3111053"/>
              <a:chOff x="2886365" y="2706732"/>
              <a:chExt cx="6419274" cy="3111053"/>
            </a:xfrm>
          </p:grpSpPr>
          <p:cxnSp>
            <p:nvCxnSpPr>
              <p:cNvPr id="19" name="Straight Arrow Connector 18">
                <a:extLst>
                  <a:ext uri="{FF2B5EF4-FFF2-40B4-BE49-F238E27FC236}">
                    <a16:creationId xmlns:a16="http://schemas.microsoft.com/office/drawing/2014/main" id="{273DB718-9B50-E58C-E7B7-611384C0C0C8}"/>
                  </a:ext>
                </a:extLst>
              </p:cNvPr>
              <p:cNvCxnSpPr>
                <a:stCxn id="6" idx="3"/>
                <a:endCxn id="7" idx="1"/>
              </p:cNvCxnSpPr>
              <p:nvPr/>
            </p:nvCxnSpPr>
            <p:spPr>
              <a:xfrm flipV="1">
                <a:off x="4283365" y="2715553"/>
                <a:ext cx="415637"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9C113C7-3796-0AA9-14A6-BDE9B9C927A2}"/>
                  </a:ext>
                </a:extLst>
              </p:cNvPr>
              <p:cNvCxnSpPr/>
              <p:nvPr/>
            </p:nvCxnSpPr>
            <p:spPr>
              <a:xfrm flipV="1">
                <a:off x="7516038" y="2706732"/>
                <a:ext cx="415637"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4C34D65E-4F50-5C0A-00CD-212063395274}"/>
                  </a:ext>
                </a:extLst>
              </p:cNvPr>
              <p:cNvCxnSpPr>
                <a:stCxn id="8" idx="2"/>
                <a:endCxn id="9" idx="0"/>
              </p:cNvCxnSpPr>
              <p:nvPr/>
            </p:nvCxnSpPr>
            <p:spPr>
              <a:xfrm rot="5400000">
                <a:off x="7453617" y="1659274"/>
                <a:ext cx="494406" cy="32096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7B15723-D571-06FA-69F8-3F6CC51DFEC0}"/>
                  </a:ext>
                </a:extLst>
              </p:cNvPr>
              <p:cNvCxnSpPr>
                <a:stCxn id="9" idx="1"/>
                <a:endCxn id="10" idx="3"/>
              </p:cNvCxnSpPr>
              <p:nvPr/>
            </p:nvCxnSpPr>
            <p:spPr>
              <a:xfrm flipH="1" flipV="1">
                <a:off x="4283365" y="4261819"/>
                <a:ext cx="93518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A714F8-C265-69D1-FDC6-16F830ABB7B1}"/>
                  </a:ext>
                </a:extLst>
              </p:cNvPr>
              <p:cNvCxnSpPr>
                <a:stCxn id="9" idx="3"/>
                <a:endCxn id="11" idx="1"/>
              </p:cNvCxnSpPr>
              <p:nvPr/>
            </p:nvCxnSpPr>
            <p:spPr>
              <a:xfrm flipV="1">
                <a:off x="6973455" y="4261818"/>
                <a:ext cx="935183" cy="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BEDFB9-6C4D-B82F-EF72-1B35F3A4E6AA}"/>
                  </a:ext>
                </a:extLst>
              </p:cNvPr>
              <p:cNvCxnSpPr>
                <a:stCxn id="10" idx="2"/>
                <a:endCxn id="12" idx="0"/>
              </p:cNvCxnSpPr>
              <p:nvPr/>
            </p:nvCxnSpPr>
            <p:spPr>
              <a:xfrm>
                <a:off x="2886365" y="4563155"/>
                <a:ext cx="0" cy="9435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F169216-96FB-3145-2B02-22D6CEA8A6C5}"/>
                  </a:ext>
                </a:extLst>
              </p:cNvPr>
              <p:cNvCxnSpPr>
                <a:stCxn id="12" idx="3"/>
                <a:endCxn id="13" idx="1"/>
              </p:cNvCxnSpPr>
              <p:nvPr/>
            </p:nvCxnSpPr>
            <p:spPr>
              <a:xfrm>
                <a:off x="4283365" y="5808086"/>
                <a:ext cx="4156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DDC24DB-9A03-A663-834C-45FA1CB296C1}"/>
                  </a:ext>
                </a:extLst>
              </p:cNvPr>
              <p:cNvCxnSpPr>
                <a:stCxn id="13" idx="3"/>
                <a:endCxn id="14" idx="1"/>
              </p:cNvCxnSpPr>
              <p:nvPr/>
            </p:nvCxnSpPr>
            <p:spPr>
              <a:xfrm>
                <a:off x="7493001" y="5808086"/>
                <a:ext cx="415637" cy="96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291A898-2642-0031-C0FA-DB620441E369}"/>
                  </a:ext>
                </a:extLst>
              </p:cNvPr>
              <p:cNvCxnSpPr>
                <a:stCxn id="11" idx="2"/>
                <a:endCxn id="12" idx="0"/>
              </p:cNvCxnSpPr>
              <p:nvPr/>
            </p:nvCxnSpPr>
            <p:spPr>
              <a:xfrm rot="5400000">
                <a:off x="5624205" y="1825315"/>
                <a:ext cx="943595" cy="6419273"/>
              </a:xfrm>
              <a:prstGeom prst="bentConnector3">
                <a:avLst>
                  <a:gd name="adj1" fmla="val 66399"/>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4A59BB19-2D31-CDA8-5FF5-8B4471DA038C}"/>
                </a:ext>
              </a:extLst>
            </p:cNvPr>
            <p:cNvSpPr txBox="1"/>
            <p:nvPr/>
          </p:nvSpPr>
          <p:spPr>
            <a:xfrm>
              <a:off x="4597403" y="3887886"/>
              <a:ext cx="436338" cy="369332"/>
            </a:xfrm>
            <a:prstGeom prst="rect">
              <a:avLst/>
            </a:prstGeom>
            <a:noFill/>
          </p:spPr>
          <p:txBody>
            <a:bodyPr wrap="none" rtlCol="0">
              <a:spAutoFit/>
            </a:bodyPr>
            <a:lstStyle/>
            <a:p>
              <a:r>
                <a:rPr lang="en-US" b="1">
                  <a:latin typeface="Arial Narrow" panose="020B0606020202030204" pitchFamily="34" charset="0"/>
                </a:rPr>
                <a:t>No</a:t>
              </a:r>
            </a:p>
          </p:txBody>
        </p:sp>
        <p:sp>
          <p:nvSpPr>
            <p:cNvPr id="43" name="TextBox 42">
              <a:extLst>
                <a:ext uri="{FF2B5EF4-FFF2-40B4-BE49-F238E27FC236}">
                  <a16:creationId xmlns:a16="http://schemas.microsoft.com/office/drawing/2014/main" id="{7D31D5DB-6618-3F24-DBF1-B845143B1CE0}"/>
                </a:ext>
              </a:extLst>
            </p:cNvPr>
            <p:cNvSpPr txBox="1"/>
            <p:nvPr/>
          </p:nvSpPr>
          <p:spPr>
            <a:xfrm>
              <a:off x="7211344" y="3887886"/>
              <a:ext cx="512513" cy="369332"/>
            </a:xfrm>
            <a:prstGeom prst="rect">
              <a:avLst/>
            </a:prstGeom>
            <a:noFill/>
          </p:spPr>
          <p:txBody>
            <a:bodyPr wrap="none" rtlCol="0">
              <a:spAutoFit/>
            </a:bodyPr>
            <a:lstStyle/>
            <a:p>
              <a:r>
                <a:rPr lang="en-US" b="1">
                  <a:latin typeface="Arial Narrow" panose="020B0606020202030204" pitchFamily="34" charset="0"/>
                </a:rPr>
                <a:t>Yes</a:t>
              </a:r>
            </a:p>
          </p:txBody>
        </p:sp>
      </p:grpSp>
      <p:sp>
        <p:nvSpPr>
          <p:cNvPr id="35" name="TextBox 34">
            <a:extLst>
              <a:ext uri="{FF2B5EF4-FFF2-40B4-BE49-F238E27FC236}">
                <a16:creationId xmlns:a16="http://schemas.microsoft.com/office/drawing/2014/main" id="{6B9857DD-8681-4978-9CFE-59A42A069D37}"/>
              </a:ext>
            </a:extLst>
          </p:cNvPr>
          <p:cNvSpPr txBox="1"/>
          <p:nvPr/>
        </p:nvSpPr>
        <p:spPr>
          <a:xfrm>
            <a:off x="2658385" y="1457454"/>
            <a:ext cx="6094520" cy="461665"/>
          </a:xfrm>
          <a:prstGeom prst="rect">
            <a:avLst/>
          </a:prstGeom>
          <a:noFill/>
        </p:spPr>
        <p:txBody>
          <a:bodyPr wrap="square">
            <a:spAutoFit/>
          </a:bodyPr>
          <a:lstStyle/>
          <a:p>
            <a:pPr marL="0" indent="0" algn="ctr">
              <a:spcBef>
                <a:spcPts val="1200"/>
              </a:spcBef>
              <a:buNone/>
            </a:pPr>
            <a:r>
              <a:rPr lang="en-US" sz="2400" b="1" i="1"/>
              <a:t>State Crash Database</a:t>
            </a:r>
          </a:p>
        </p:txBody>
      </p:sp>
      <p:sp>
        <p:nvSpPr>
          <p:cNvPr id="5" name="Slide Number Placeholder 4">
            <a:extLst>
              <a:ext uri="{FF2B5EF4-FFF2-40B4-BE49-F238E27FC236}">
                <a16:creationId xmlns:a16="http://schemas.microsoft.com/office/drawing/2014/main" id="{BFA17F9D-2B98-378A-0049-64E42B8A76DB}"/>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18</a:t>
            </a:fld>
            <a:endParaRPr lang="en-US"/>
          </a:p>
        </p:txBody>
      </p:sp>
    </p:spTree>
    <p:extLst>
      <p:ext uri="{BB962C8B-B14F-4D97-AF65-F5344CB8AC3E}">
        <p14:creationId xmlns:p14="http://schemas.microsoft.com/office/powerpoint/2010/main" val="393034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p:txBody>
          <a:bodyPr>
            <a:normAutofit/>
          </a:bodyPr>
          <a:lstStyle/>
          <a:p>
            <a:r>
              <a:rPr lang="en-US" sz="4400" dirty="0"/>
              <a:t>Perform Data Collection and Analysis</a:t>
            </a:r>
            <a:r>
              <a:rPr lang="en-US" dirty="0"/>
              <a:t> </a:t>
            </a:r>
          </a:p>
        </p:txBody>
      </p:sp>
      <p:pic>
        <p:nvPicPr>
          <p:cNvPr id="25" name="Content Placeholder 4">
            <a:extLst>
              <a:ext uri="{FF2B5EF4-FFF2-40B4-BE49-F238E27FC236}">
                <a16:creationId xmlns:a16="http://schemas.microsoft.com/office/drawing/2014/main" id="{92F3B8B0-99C3-4B16-A5D7-C50355A2035C}"/>
              </a:ext>
            </a:extLst>
          </p:cNvPr>
          <p:cNvPicPr>
            <a:picLocks noGrp="1" noChangeAspect="1"/>
          </p:cNvPicPr>
          <p:nvPr>
            <p:ph idx="1"/>
          </p:nvPr>
        </p:nvPicPr>
        <p:blipFill>
          <a:blip r:embed="rId3"/>
          <a:stretch>
            <a:fillRect/>
          </a:stretch>
        </p:blipFill>
        <p:spPr>
          <a:xfrm>
            <a:off x="447960" y="1481986"/>
            <a:ext cx="6278062" cy="4590342"/>
          </a:xfrm>
        </p:spPr>
      </p:pic>
      <p:pic>
        <p:nvPicPr>
          <p:cNvPr id="27" name="Content Placeholder 4" descr="Map&#10;&#10;Description automatically generated">
            <a:extLst>
              <a:ext uri="{FF2B5EF4-FFF2-40B4-BE49-F238E27FC236}">
                <a16:creationId xmlns:a16="http://schemas.microsoft.com/office/drawing/2014/main" id="{2B5D6FFE-9570-4091-B817-3BEE57DA0AA4}"/>
              </a:ext>
            </a:extLst>
          </p:cNvPr>
          <p:cNvPicPr>
            <a:picLocks noChangeAspect="1"/>
          </p:cNvPicPr>
          <p:nvPr/>
        </p:nvPicPr>
        <p:blipFill>
          <a:blip r:embed="rId4">
            <a:extLst>
              <a:ext uri="{28A0092B-C50C-407E-A947-70E740481C1C}">
                <a14:useLocalDpi xmlns:a14="http://schemas.microsoft.com/office/drawing/2010/main" val="0"/>
              </a:ext>
            </a:extLst>
          </a:blip>
          <a:srcRect l="-150" t="6297" r="-11" b="4199"/>
          <a:stretch>
            <a:fillRect/>
          </a:stretch>
        </p:blipFill>
        <p:spPr>
          <a:xfrm>
            <a:off x="7130957" y="2090648"/>
            <a:ext cx="4613083" cy="3249873"/>
          </a:xfrm>
          <a:prstGeom prst="rect">
            <a:avLst/>
          </a:prstGeom>
        </p:spPr>
      </p:pic>
      <p:sp>
        <p:nvSpPr>
          <p:cNvPr id="5" name="Slide Number Placeholder 4">
            <a:extLst>
              <a:ext uri="{FF2B5EF4-FFF2-40B4-BE49-F238E27FC236}">
                <a16:creationId xmlns:a16="http://schemas.microsoft.com/office/drawing/2014/main" id="{E85124D5-B7E8-BA79-99A1-7EAAE979ECE9}"/>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19</a:t>
            </a:fld>
            <a:endParaRPr lang="en-US"/>
          </a:p>
        </p:txBody>
      </p:sp>
    </p:spTree>
    <p:extLst>
      <p:ext uri="{BB962C8B-B14F-4D97-AF65-F5344CB8AC3E}">
        <p14:creationId xmlns:p14="http://schemas.microsoft.com/office/powerpoint/2010/main" val="148479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396F-4807-36B6-74C2-5F9157AD1DA9}"/>
              </a:ext>
            </a:extLst>
          </p:cNvPr>
          <p:cNvSpPr>
            <a:spLocks noGrp="1"/>
          </p:cNvSpPr>
          <p:nvPr>
            <p:ph type="title"/>
          </p:nvPr>
        </p:nvSpPr>
        <p:spPr/>
        <p:txBody>
          <a:bodyPr>
            <a:normAutofit/>
          </a:bodyPr>
          <a:lstStyle/>
          <a:p>
            <a:r>
              <a:rPr lang="en-US"/>
              <a:t>Synopsis</a:t>
            </a:r>
          </a:p>
        </p:txBody>
      </p:sp>
      <p:sp>
        <p:nvSpPr>
          <p:cNvPr id="3" name="Content Placeholder 2">
            <a:extLst>
              <a:ext uri="{FF2B5EF4-FFF2-40B4-BE49-F238E27FC236}">
                <a16:creationId xmlns:a16="http://schemas.microsoft.com/office/drawing/2014/main" id="{2E755A9A-DDDC-1169-9C40-8AE090F5BAE3}"/>
              </a:ext>
            </a:extLst>
          </p:cNvPr>
          <p:cNvSpPr>
            <a:spLocks noGrp="1"/>
          </p:cNvSpPr>
          <p:nvPr>
            <p:ph idx="1"/>
          </p:nvPr>
        </p:nvSpPr>
        <p:spPr/>
        <p:txBody>
          <a:bodyPr>
            <a:normAutofit/>
          </a:bodyPr>
          <a:lstStyle/>
          <a:p>
            <a:pPr>
              <a:spcBef>
                <a:spcPts val="1800"/>
              </a:spcBef>
              <a:buFont typeface="Wingdings" panose="05000000000000000000" pitchFamily="2" charset="2"/>
              <a:buChar char="q"/>
            </a:pPr>
            <a:r>
              <a:rPr lang="en-US" sz="2400"/>
              <a:t>United States road work zone fatalities increased by 7 percent from 2015 to 2016</a:t>
            </a:r>
          </a:p>
          <a:p>
            <a:pPr>
              <a:spcBef>
                <a:spcPts val="1800"/>
              </a:spcBef>
              <a:buFont typeface="Wingdings" panose="05000000000000000000" pitchFamily="2" charset="2"/>
              <a:buChar char="q"/>
            </a:pPr>
            <a:r>
              <a:rPr lang="en-US" sz="2400"/>
              <a:t>Work zone equipment, traffic control devices, and workers are located in close proximity of travel lanes</a:t>
            </a:r>
          </a:p>
          <a:p>
            <a:pPr>
              <a:spcBef>
                <a:spcPts val="1800"/>
              </a:spcBef>
              <a:buFont typeface="Wingdings" panose="05000000000000000000" pitchFamily="2" charset="2"/>
              <a:buChar char="q"/>
            </a:pPr>
            <a:r>
              <a:rPr lang="en-US" sz="2400"/>
              <a:t>Work zones require that drivers temporarily change their travel path and travel lanes </a:t>
            </a:r>
            <a:r>
              <a:rPr lang="en-US" sz="2400">
                <a:sym typeface="Wingdings" panose="05000000000000000000" pitchFamily="2" charset="2"/>
              </a:rPr>
              <a:t> distraction</a:t>
            </a:r>
          </a:p>
          <a:p>
            <a:pPr>
              <a:spcBef>
                <a:spcPts val="1800"/>
              </a:spcBef>
              <a:buFont typeface="Wingdings" panose="05000000000000000000" pitchFamily="2" charset="2"/>
              <a:buChar char="q"/>
            </a:pPr>
            <a:r>
              <a:rPr lang="en-US" sz="2400"/>
              <a:t>Likelihood of driver being injured is 10 percent higher when a driver involved in the crash committed an intentional improper action such as speeding or following too closely</a:t>
            </a:r>
          </a:p>
          <a:p>
            <a:pPr>
              <a:spcBef>
                <a:spcPts val="1800"/>
              </a:spcBef>
              <a:buFont typeface="Wingdings" panose="05000000000000000000" pitchFamily="2" charset="2"/>
              <a:buChar char="q"/>
            </a:pPr>
            <a:r>
              <a:rPr lang="en-US" sz="2400"/>
              <a:t>2014 Fatal Accident Reporting System (FARS) </a:t>
            </a:r>
            <a:r>
              <a:rPr lang="en-US" sz="2400">
                <a:sym typeface="Wingdings" panose="05000000000000000000" pitchFamily="2" charset="2"/>
              </a:rPr>
              <a:t> </a:t>
            </a:r>
            <a:r>
              <a:rPr lang="en-US" sz="2400"/>
              <a:t>71.4 percent of fatal work zone crashes are speeding related (driver behavior)</a:t>
            </a:r>
          </a:p>
        </p:txBody>
      </p:sp>
      <p:sp>
        <p:nvSpPr>
          <p:cNvPr id="6" name="Slide Number Placeholder 5">
            <a:extLst>
              <a:ext uri="{FF2B5EF4-FFF2-40B4-BE49-F238E27FC236}">
                <a16:creationId xmlns:a16="http://schemas.microsoft.com/office/drawing/2014/main" id="{A0679F4B-EB6B-3FCC-C963-8255AD3EFBD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a:t>
            </a:fld>
            <a:endParaRPr lang="en-US"/>
          </a:p>
        </p:txBody>
      </p:sp>
    </p:spTree>
    <p:extLst>
      <p:ext uri="{BB962C8B-B14F-4D97-AF65-F5344CB8AC3E}">
        <p14:creationId xmlns:p14="http://schemas.microsoft.com/office/powerpoint/2010/main" val="2256641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84AB-DF91-D754-8EDC-144689667951}"/>
              </a:ext>
            </a:extLst>
          </p:cNvPr>
          <p:cNvSpPr>
            <a:spLocks noGrp="1"/>
          </p:cNvSpPr>
          <p:nvPr>
            <p:ph type="title"/>
          </p:nvPr>
        </p:nvSpPr>
        <p:spPr/>
        <p:txBody>
          <a:bodyPr>
            <a:normAutofit/>
          </a:bodyPr>
          <a:lstStyle/>
          <a:p>
            <a:r>
              <a:rPr lang="en-US" sz="4400" dirty="0"/>
              <a:t>Perform Data Collection and Analysis</a:t>
            </a:r>
            <a:r>
              <a:rPr lang="en-US" dirty="0"/>
              <a:t> </a:t>
            </a:r>
          </a:p>
        </p:txBody>
      </p:sp>
      <p:sp>
        <p:nvSpPr>
          <p:cNvPr id="4" name="Text Placeholder 3">
            <a:extLst>
              <a:ext uri="{FF2B5EF4-FFF2-40B4-BE49-F238E27FC236}">
                <a16:creationId xmlns:a16="http://schemas.microsoft.com/office/drawing/2014/main" id="{16437FFD-5DF6-2675-2C2A-3B0B3E82964A}"/>
              </a:ext>
            </a:extLst>
          </p:cNvPr>
          <p:cNvSpPr>
            <a:spLocks noGrp="1"/>
          </p:cNvSpPr>
          <p:nvPr>
            <p:ph type="body" idx="1"/>
          </p:nvPr>
        </p:nvSpPr>
        <p:spPr/>
        <p:txBody>
          <a:bodyPr/>
          <a:lstStyle/>
          <a:p>
            <a:r>
              <a:rPr lang="en-US"/>
              <a:t>NCHRP 17-43</a:t>
            </a:r>
          </a:p>
        </p:txBody>
      </p:sp>
      <p:sp>
        <p:nvSpPr>
          <p:cNvPr id="3" name="Content Placeholder 2">
            <a:extLst>
              <a:ext uri="{FF2B5EF4-FFF2-40B4-BE49-F238E27FC236}">
                <a16:creationId xmlns:a16="http://schemas.microsoft.com/office/drawing/2014/main" id="{376567BE-A23A-DDD0-41A5-4B53A6F00774}"/>
              </a:ext>
            </a:extLst>
          </p:cNvPr>
          <p:cNvSpPr>
            <a:spLocks noGrp="1"/>
          </p:cNvSpPr>
          <p:nvPr>
            <p:ph sz="half" idx="2"/>
          </p:nvPr>
        </p:nvSpPr>
        <p:spPr/>
        <p:txBody>
          <a:bodyPr>
            <a:normAutofit fontScale="85000" lnSpcReduction="10000"/>
          </a:bodyPr>
          <a:lstStyle/>
          <a:p>
            <a:pPr>
              <a:buFont typeface="Wingdings" panose="05000000000000000000" pitchFamily="2" charset="2"/>
              <a:buChar char="q"/>
            </a:pPr>
            <a:r>
              <a:rPr lang="en-US"/>
              <a:t>A collection of 1,581 road departure crashes extracted from the National Automotive Sampling System Crashworthiness Sampling System</a:t>
            </a:r>
          </a:p>
          <a:p>
            <a:r>
              <a:rPr lang="en-US"/>
              <a:t>Information included in the database – encroachment trajectory of the vehicle and detailed information about the roadside environment</a:t>
            </a:r>
          </a:p>
          <a:p>
            <a:pPr>
              <a:buFont typeface="Wingdings" panose="05000000000000000000" pitchFamily="2" charset="2"/>
              <a:buChar char="q"/>
            </a:pPr>
            <a:r>
              <a:rPr lang="en-US"/>
              <a:t>8 crashes were occurred in work zone out of 1,581 crashes</a:t>
            </a:r>
          </a:p>
        </p:txBody>
      </p:sp>
      <p:sp>
        <p:nvSpPr>
          <p:cNvPr id="5" name="Text Placeholder 4">
            <a:extLst>
              <a:ext uri="{FF2B5EF4-FFF2-40B4-BE49-F238E27FC236}">
                <a16:creationId xmlns:a16="http://schemas.microsoft.com/office/drawing/2014/main" id="{099E43A4-9C66-47CD-5B93-34D0D81ACA4D}"/>
              </a:ext>
            </a:extLst>
          </p:cNvPr>
          <p:cNvSpPr>
            <a:spLocks noGrp="1"/>
          </p:cNvSpPr>
          <p:nvPr>
            <p:ph type="body" sz="quarter" idx="3"/>
          </p:nvPr>
        </p:nvSpPr>
        <p:spPr/>
        <p:txBody>
          <a:bodyPr/>
          <a:lstStyle/>
          <a:p>
            <a:r>
              <a:rPr lang="en-US"/>
              <a:t>NMVCC</a:t>
            </a:r>
          </a:p>
        </p:txBody>
      </p:sp>
      <p:sp>
        <p:nvSpPr>
          <p:cNvPr id="6" name="Content Placeholder 5">
            <a:extLst>
              <a:ext uri="{FF2B5EF4-FFF2-40B4-BE49-F238E27FC236}">
                <a16:creationId xmlns:a16="http://schemas.microsoft.com/office/drawing/2014/main" id="{2787E39F-AA04-E729-D55E-62C525ACCD82}"/>
              </a:ext>
            </a:extLst>
          </p:cNvPr>
          <p:cNvSpPr>
            <a:spLocks noGrp="1"/>
          </p:cNvSpPr>
          <p:nvPr>
            <p:ph sz="quarter" idx="4"/>
          </p:nvPr>
        </p:nvSpPr>
        <p:spPr/>
        <p:txBody>
          <a:bodyPr>
            <a:normAutofit fontScale="85000" lnSpcReduction="10000"/>
          </a:bodyPr>
          <a:lstStyle/>
          <a:p>
            <a:pPr>
              <a:buFont typeface="Wingdings" panose="05000000000000000000" pitchFamily="2" charset="2"/>
              <a:buChar char="q"/>
            </a:pPr>
            <a:r>
              <a:rPr lang="en-US"/>
              <a:t>National Motor Vehicle Crash Causation Study</a:t>
            </a:r>
          </a:p>
          <a:p>
            <a:pPr>
              <a:buFont typeface="Wingdings" panose="05000000000000000000" pitchFamily="2" charset="2"/>
              <a:buChar char="q"/>
            </a:pPr>
            <a:r>
              <a:rPr lang="en-US"/>
              <a:t>NHTSA sponsored nationwide survey of crashes involving light passenger vehicles, with a focus on the factors related to pre-crash events</a:t>
            </a:r>
          </a:p>
          <a:p>
            <a:pPr>
              <a:buFont typeface="Wingdings" panose="05000000000000000000" pitchFamily="2" charset="2"/>
              <a:buChar char="q"/>
            </a:pPr>
            <a:r>
              <a:rPr lang="en-US"/>
              <a:t>A total of 6,949 crashes</a:t>
            </a:r>
          </a:p>
          <a:p>
            <a:pPr lvl="1">
              <a:buFont typeface="Wingdings" panose="05000000000000000000" pitchFamily="2" charset="2"/>
              <a:buChar char="q"/>
            </a:pPr>
            <a:r>
              <a:rPr lang="en-US"/>
              <a:t>January 1</a:t>
            </a:r>
            <a:r>
              <a:rPr lang="en-US" baseline="30000"/>
              <a:t>st</a:t>
            </a:r>
            <a:r>
              <a:rPr lang="en-US"/>
              <a:t>, 2005 to December 31</a:t>
            </a:r>
            <a:r>
              <a:rPr lang="en-US" baseline="30000"/>
              <a:t>st</a:t>
            </a:r>
            <a:r>
              <a:rPr lang="en-US"/>
              <a:t>, 2007</a:t>
            </a:r>
          </a:p>
          <a:p>
            <a:pPr>
              <a:buFont typeface="Wingdings" panose="05000000000000000000" pitchFamily="2" charset="2"/>
              <a:buChar char="q"/>
            </a:pPr>
            <a:r>
              <a:rPr lang="en-US"/>
              <a:t>31 crashes were identified in the criteria of the dataset</a:t>
            </a:r>
          </a:p>
        </p:txBody>
      </p:sp>
      <p:sp>
        <p:nvSpPr>
          <p:cNvPr id="9" name="Slide Number Placeholder 8">
            <a:extLst>
              <a:ext uri="{FF2B5EF4-FFF2-40B4-BE49-F238E27FC236}">
                <a16:creationId xmlns:a16="http://schemas.microsoft.com/office/drawing/2014/main" id="{FC145A16-D485-FD9D-CC26-2DCE7E006CEC}"/>
              </a:ext>
            </a:extLst>
          </p:cNvPr>
          <p:cNvSpPr>
            <a:spLocks noGrp="1"/>
          </p:cNvSpPr>
          <p:nvPr>
            <p:ph type="sldNum" sz="quarter" idx="10"/>
          </p:nvPr>
        </p:nvSpPr>
        <p:spPr/>
        <p:txBody>
          <a:bodyPr/>
          <a:lstStyle/>
          <a:p>
            <a:fld id="{C4FCE848-3C0F-4F07-A2B6-E89C934ECF38}" type="slidenum">
              <a:rPr lang="en-US" smtClean="0"/>
              <a:pPr/>
              <a:t>20</a:t>
            </a:fld>
            <a:endParaRPr lang="en-US"/>
          </a:p>
        </p:txBody>
      </p:sp>
    </p:spTree>
    <p:extLst>
      <p:ext uri="{BB962C8B-B14F-4D97-AF65-F5344CB8AC3E}">
        <p14:creationId xmlns:p14="http://schemas.microsoft.com/office/powerpoint/2010/main" val="1749629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06005E-8363-2A49-3D9C-96011BBB849B}"/>
              </a:ext>
            </a:extLst>
          </p:cNvPr>
          <p:cNvPicPr>
            <a:picLocks noGrp="1" noChangeAspect="1"/>
          </p:cNvPicPr>
          <p:nvPr>
            <p:ph idx="1"/>
          </p:nvPr>
        </p:nvPicPr>
        <p:blipFill>
          <a:blip r:embed="rId3"/>
          <a:stretch>
            <a:fillRect/>
          </a:stretch>
        </p:blipFill>
        <p:spPr>
          <a:xfrm>
            <a:off x="1918665" y="2330240"/>
            <a:ext cx="8354669" cy="3445409"/>
          </a:xfrm>
          <a:prstGeom prst="rect">
            <a:avLst/>
          </a:prstGeom>
        </p:spPr>
      </p:pic>
      <p:sp>
        <p:nvSpPr>
          <p:cNvPr id="5" name="TextBox 4">
            <a:extLst>
              <a:ext uri="{FF2B5EF4-FFF2-40B4-BE49-F238E27FC236}">
                <a16:creationId xmlns:a16="http://schemas.microsoft.com/office/drawing/2014/main" id="{AC6A8818-4941-5BA7-C4E5-7AC7EA3BF20A}"/>
              </a:ext>
            </a:extLst>
          </p:cNvPr>
          <p:cNvSpPr txBox="1"/>
          <p:nvPr/>
        </p:nvSpPr>
        <p:spPr>
          <a:xfrm>
            <a:off x="5274012" y="5775649"/>
            <a:ext cx="1643976" cy="307777"/>
          </a:xfrm>
          <a:prstGeom prst="rect">
            <a:avLst/>
          </a:prstGeom>
          <a:noFill/>
        </p:spPr>
        <p:txBody>
          <a:bodyPr wrap="none" rtlCol="0">
            <a:spAutoFit/>
          </a:bodyPr>
          <a:lstStyle/>
          <a:p>
            <a:pPr algn="ctr"/>
            <a:r>
              <a:rPr lang="en-US" sz="1400" b="1"/>
              <a:t>Event location, NDS</a:t>
            </a:r>
          </a:p>
        </p:txBody>
      </p:sp>
      <p:sp>
        <p:nvSpPr>
          <p:cNvPr id="6" name="Title 5">
            <a:extLst>
              <a:ext uri="{FF2B5EF4-FFF2-40B4-BE49-F238E27FC236}">
                <a16:creationId xmlns:a16="http://schemas.microsoft.com/office/drawing/2014/main" id="{D174C98B-E3C3-43AA-8369-C73C5826BC15}"/>
              </a:ext>
            </a:extLst>
          </p:cNvPr>
          <p:cNvSpPr>
            <a:spLocks noGrp="1"/>
          </p:cNvSpPr>
          <p:nvPr>
            <p:ph type="title"/>
          </p:nvPr>
        </p:nvSpPr>
        <p:spPr/>
        <p:txBody>
          <a:bodyPr/>
          <a:lstStyle/>
          <a:p>
            <a:r>
              <a:rPr lang="en-US" sz="4400" dirty="0"/>
              <a:t>Perform Data Collection and Analysis</a:t>
            </a:r>
            <a:r>
              <a:rPr lang="en-US" dirty="0"/>
              <a:t> </a:t>
            </a:r>
          </a:p>
        </p:txBody>
      </p:sp>
      <p:sp>
        <p:nvSpPr>
          <p:cNvPr id="10" name="TextBox 9">
            <a:extLst>
              <a:ext uri="{FF2B5EF4-FFF2-40B4-BE49-F238E27FC236}">
                <a16:creationId xmlns:a16="http://schemas.microsoft.com/office/drawing/2014/main" id="{F1B1947D-BBDF-4BEA-9831-2F524C8A3E50}"/>
              </a:ext>
            </a:extLst>
          </p:cNvPr>
          <p:cNvSpPr txBox="1"/>
          <p:nvPr/>
        </p:nvSpPr>
        <p:spPr>
          <a:xfrm>
            <a:off x="3870728" y="1539959"/>
            <a:ext cx="6094520" cy="400110"/>
          </a:xfrm>
          <a:prstGeom prst="rect">
            <a:avLst/>
          </a:prstGeom>
          <a:noFill/>
        </p:spPr>
        <p:txBody>
          <a:bodyPr wrap="square">
            <a:spAutoFit/>
          </a:bodyPr>
          <a:lstStyle/>
          <a:p>
            <a:r>
              <a:rPr lang="en-US" sz="2000" b="1"/>
              <a:t>Exploratory Analysis of NDS Database</a:t>
            </a:r>
          </a:p>
        </p:txBody>
      </p:sp>
      <p:sp>
        <p:nvSpPr>
          <p:cNvPr id="7" name="Slide Number Placeholder 6">
            <a:extLst>
              <a:ext uri="{FF2B5EF4-FFF2-40B4-BE49-F238E27FC236}">
                <a16:creationId xmlns:a16="http://schemas.microsoft.com/office/drawing/2014/main" id="{5D58E19B-57F5-F064-C059-D08F2C4094E0}"/>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21</a:t>
            </a:fld>
            <a:endParaRPr lang="en-US"/>
          </a:p>
        </p:txBody>
      </p:sp>
    </p:spTree>
    <p:extLst>
      <p:ext uri="{BB962C8B-B14F-4D97-AF65-F5344CB8AC3E}">
        <p14:creationId xmlns:p14="http://schemas.microsoft.com/office/powerpoint/2010/main" val="3702745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74C98B-E3C3-43AA-8369-C73C5826BC15}"/>
              </a:ext>
            </a:extLst>
          </p:cNvPr>
          <p:cNvSpPr>
            <a:spLocks noGrp="1"/>
          </p:cNvSpPr>
          <p:nvPr>
            <p:ph type="title"/>
          </p:nvPr>
        </p:nvSpPr>
        <p:spPr>
          <a:xfrm>
            <a:off x="609600" y="274320"/>
            <a:ext cx="10972800" cy="760001"/>
          </a:xfrm>
        </p:spPr>
        <p:txBody>
          <a:bodyPr>
            <a:normAutofit/>
          </a:bodyPr>
          <a:lstStyle/>
          <a:p>
            <a:r>
              <a:rPr lang="en-US" sz="4400" b="1" dirty="0"/>
              <a:t>Exploratory Analysis of NDS Database</a:t>
            </a:r>
          </a:p>
        </p:txBody>
      </p:sp>
      <p:sp>
        <p:nvSpPr>
          <p:cNvPr id="4" name="Slide Number Placeholder 3">
            <a:extLst>
              <a:ext uri="{FF2B5EF4-FFF2-40B4-BE49-F238E27FC236}">
                <a16:creationId xmlns:a16="http://schemas.microsoft.com/office/drawing/2014/main" id="{42664CF5-A116-640A-F6A8-F7B23A72398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22</a:t>
            </a:fld>
            <a:endParaRPr lang="en-US"/>
          </a:p>
        </p:txBody>
      </p:sp>
      <p:pic>
        <p:nvPicPr>
          <p:cNvPr id="7" name="Picture 6">
            <a:extLst>
              <a:ext uri="{FF2B5EF4-FFF2-40B4-BE49-F238E27FC236}">
                <a16:creationId xmlns:a16="http://schemas.microsoft.com/office/drawing/2014/main" id="{F61E8326-F96C-194F-EEAB-20FF010F42C3}"/>
              </a:ext>
            </a:extLst>
          </p:cNvPr>
          <p:cNvPicPr>
            <a:picLocks noChangeAspect="1"/>
          </p:cNvPicPr>
          <p:nvPr/>
        </p:nvPicPr>
        <p:blipFill>
          <a:blip r:embed="rId3"/>
          <a:stretch>
            <a:fillRect/>
          </a:stretch>
        </p:blipFill>
        <p:spPr>
          <a:xfrm>
            <a:off x="2078328" y="1034321"/>
            <a:ext cx="8214918" cy="5178970"/>
          </a:xfrm>
          <a:prstGeom prst="rect">
            <a:avLst/>
          </a:prstGeom>
        </p:spPr>
      </p:pic>
    </p:spTree>
    <p:extLst>
      <p:ext uri="{BB962C8B-B14F-4D97-AF65-F5344CB8AC3E}">
        <p14:creationId xmlns:p14="http://schemas.microsoft.com/office/powerpoint/2010/main" val="3313628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C9C23678-53D8-4A7B-8644-085D5C662D81}"/>
              </a:ext>
            </a:extLst>
          </p:cNvPr>
          <p:cNvPicPr>
            <a:picLocks noGrp="1" noChangeAspect="1"/>
          </p:cNvPicPr>
          <p:nvPr>
            <p:ph idx="1"/>
          </p:nvPr>
        </p:nvPicPr>
        <p:blipFill rotWithShape="1">
          <a:blip r:embed="rId3"/>
          <a:srcRect l="24"/>
          <a:stretch/>
        </p:blipFill>
        <p:spPr>
          <a:xfrm>
            <a:off x="1489364" y="1361319"/>
            <a:ext cx="9322471" cy="4457591"/>
          </a:xfrm>
        </p:spPr>
      </p:pic>
      <p:sp>
        <p:nvSpPr>
          <p:cNvPr id="4" name="Slide Number Placeholder 3">
            <a:extLst>
              <a:ext uri="{FF2B5EF4-FFF2-40B4-BE49-F238E27FC236}">
                <a16:creationId xmlns:a16="http://schemas.microsoft.com/office/drawing/2014/main" id="{465CC603-3D51-2207-8DF6-F1898FD7572C}"/>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23</a:t>
            </a:fld>
            <a:endParaRPr lang="en-US"/>
          </a:p>
        </p:txBody>
      </p:sp>
      <p:sp>
        <p:nvSpPr>
          <p:cNvPr id="13" name="Title 5">
            <a:extLst>
              <a:ext uri="{FF2B5EF4-FFF2-40B4-BE49-F238E27FC236}">
                <a16:creationId xmlns:a16="http://schemas.microsoft.com/office/drawing/2014/main" id="{7B1B5FAD-D630-8F1D-AE2E-AE44038CDD5F}"/>
              </a:ext>
            </a:extLst>
          </p:cNvPr>
          <p:cNvSpPr>
            <a:spLocks noGrp="1"/>
          </p:cNvSpPr>
          <p:nvPr>
            <p:ph type="title"/>
          </p:nvPr>
        </p:nvSpPr>
        <p:spPr>
          <a:xfrm>
            <a:off x="609600" y="274320"/>
            <a:ext cx="10972800" cy="760001"/>
          </a:xfrm>
        </p:spPr>
        <p:txBody>
          <a:bodyPr>
            <a:normAutofit/>
          </a:bodyPr>
          <a:lstStyle/>
          <a:p>
            <a:r>
              <a:rPr lang="en-US" sz="4400" b="1" dirty="0"/>
              <a:t>Exploratory Analysis of NDS Database</a:t>
            </a:r>
          </a:p>
        </p:txBody>
      </p:sp>
    </p:spTree>
    <p:extLst>
      <p:ext uri="{BB962C8B-B14F-4D97-AF65-F5344CB8AC3E}">
        <p14:creationId xmlns:p14="http://schemas.microsoft.com/office/powerpoint/2010/main" val="268724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D1435314-98BA-462A-8420-FE6E8CEDED0C}"/>
              </a:ext>
            </a:extLst>
          </p:cNvPr>
          <p:cNvPicPr>
            <a:picLocks noChangeAspect="1"/>
          </p:cNvPicPr>
          <p:nvPr/>
        </p:nvPicPr>
        <p:blipFill>
          <a:blip r:embed="rId3"/>
          <a:stretch>
            <a:fillRect/>
          </a:stretch>
        </p:blipFill>
        <p:spPr>
          <a:xfrm>
            <a:off x="1392024" y="1466127"/>
            <a:ext cx="9810606" cy="4422055"/>
          </a:xfrm>
          <a:prstGeom prst="rect">
            <a:avLst/>
          </a:prstGeom>
        </p:spPr>
      </p:pic>
      <p:sp>
        <p:nvSpPr>
          <p:cNvPr id="4" name="Slide Number Placeholder 3">
            <a:extLst>
              <a:ext uri="{FF2B5EF4-FFF2-40B4-BE49-F238E27FC236}">
                <a16:creationId xmlns:a16="http://schemas.microsoft.com/office/drawing/2014/main" id="{465CC603-3D51-2207-8DF6-F1898FD7572C}"/>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24</a:t>
            </a:fld>
            <a:endParaRPr lang="en-US"/>
          </a:p>
        </p:txBody>
      </p:sp>
      <p:sp>
        <p:nvSpPr>
          <p:cNvPr id="13" name="Title 5">
            <a:extLst>
              <a:ext uri="{FF2B5EF4-FFF2-40B4-BE49-F238E27FC236}">
                <a16:creationId xmlns:a16="http://schemas.microsoft.com/office/drawing/2014/main" id="{BA0A0351-7967-59D1-9DAC-B567EF1A90D0}"/>
              </a:ext>
            </a:extLst>
          </p:cNvPr>
          <p:cNvSpPr txBox="1">
            <a:spLocks/>
          </p:cNvSpPr>
          <p:nvPr/>
        </p:nvSpPr>
        <p:spPr>
          <a:xfrm>
            <a:off x="609600" y="274320"/>
            <a:ext cx="10972800" cy="7600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dirty="0"/>
              <a:t>Exploratory Analysis of NDS Database</a:t>
            </a:r>
          </a:p>
        </p:txBody>
      </p:sp>
    </p:spTree>
    <p:extLst>
      <p:ext uri="{BB962C8B-B14F-4D97-AF65-F5344CB8AC3E}">
        <p14:creationId xmlns:p14="http://schemas.microsoft.com/office/powerpoint/2010/main" val="3363099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3E19E2AE-B50A-45D4-AB47-0C6BB6728271}"/>
              </a:ext>
            </a:extLst>
          </p:cNvPr>
          <p:cNvPicPr>
            <a:picLocks noChangeAspect="1"/>
          </p:cNvPicPr>
          <p:nvPr/>
        </p:nvPicPr>
        <p:blipFill>
          <a:blip r:embed="rId3"/>
          <a:stretch>
            <a:fillRect/>
          </a:stretch>
        </p:blipFill>
        <p:spPr>
          <a:xfrm>
            <a:off x="928256" y="1328584"/>
            <a:ext cx="10209522" cy="4761754"/>
          </a:xfrm>
          <a:prstGeom prst="rect">
            <a:avLst/>
          </a:prstGeom>
        </p:spPr>
      </p:pic>
      <p:sp>
        <p:nvSpPr>
          <p:cNvPr id="4" name="Slide Number Placeholder 3">
            <a:extLst>
              <a:ext uri="{FF2B5EF4-FFF2-40B4-BE49-F238E27FC236}">
                <a16:creationId xmlns:a16="http://schemas.microsoft.com/office/drawing/2014/main" id="{465CC603-3D51-2207-8DF6-F1898FD7572C}"/>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25</a:t>
            </a:fld>
            <a:endParaRPr lang="en-US"/>
          </a:p>
        </p:txBody>
      </p:sp>
      <p:sp>
        <p:nvSpPr>
          <p:cNvPr id="13" name="Title 5">
            <a:extLst>
              <a:ext uri="{FF2B5EF4-FFF2-40B4-BE49-F238E27FC236}">
                <a16:creationId xmlns:a16="http://schemas.microsoft.com/office/drawing/2014/main" id="{85083CE1-7C7D-E97A-554F-7FBAB448BA61}"/>
              </a:ext>
            </a:extLst>
          </p:cNvPr>
          <p:cNvSpPr txBox="1">
            <a:spLocks/>
          </p:cNvSpPr>
          <p:nvPr/>
        </p:nvSpPr>
        <p:spPr>
          <a:xfrm>
            <a:off x="609600" y="274320"/>
            <a:ext cx="10972800" cy="76000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dirty="0"/>
              <a:t>Exploratory Analysis of NDS Database</a:t>
            </a:r>
          </a:p>
        </p:txBody>
      </p:sp>
    </p:spTree>
    <p:extLst>
      <p:ext uri="{BB962C8B-B14F-4D97-AF65-F5344CB8AC3E}">
        <p14:creationId xmlns:p14="http://schemas.microsoft.com/office/powerpoint/2010/main" val="301312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a:xfrm>
            <a:off x="609600" y="274320"/>
            <a:ext cx="10972800" cy="582662"/>
          </a:xfrm>
        </p:spPr>
        <p:txBody>
          <a:bodyPr>
            <a:normAutofit fontScale="90000"/>
          </a:bodyPr>
          <a:lstStyle/>
          <a:p>
            <a:r>
              <a:rPr lang="en-US" b="1" dirty="0"/>
              <a:t>NCHRP 17-43 Database</a:t>
            </a:r>
          </a:p>
        </p:txBody>
      </p:sp>
      <p:pic>
        <p:nvPicPr>
          <p:cNvPr id="6" name="Content Placeholder 5">
            <a:extLst>
              <a:ext uri="{FF2B5EF4-FFF2-40B4-BE49-F238E27FC236}">
                <a16:creationId xmlns:a16="http://schemas.microsoft.com/office/drawing/2014/main" id="{8B1AA856-965A-7B9E-0BBB-9E9CA0106F5E}"/>
              </a:ext>
            </a:extLst>
          </p:cNvPr>
          <p:cNvPicPr>
            <a:picLocks noGrp="1" noChangeAspect="1"/>
          </p:cNvPicPr>
          <p:nvPr>
            <p:ph idx="1"/>
          </p:nvPr>
        </p:nvPicPr>
        <p:blipFill>
          <a:blip r:embed="rId3"/>
          <a:stretch>
            <a:fillRect/>
          </a:stretch>
        </p:blipFill>
        <p:spPr>
          <a:xfrm>
            <a:off x="1090262" y="1626372"/>
            <a:ext cx="10253335" cy="4318554"/>
          </a:xfrm>
        </p:spPr>
      </p:pic>
      <p:sp>
        <p:nvSpPr>
          <p:cNvPr id="8" name="TextBox 7">
            <a:extLst>
              <a:ext uri="{FF2B5EF4-FFF2-40B4-BE49-F238E27FC236}">
                <a16:creationId xmlns:a16="http://schemas.microsoft.com/office/drawing/2014/main" id="{14D1652F-5FDA-D840-38B3-2AB2588E5F25}"/>
              </a:ext>
            </a:extLst>
          </p:cNvPr>
          <p:cNvSpPr txBox="1"/>
          <p:nvPr/>
        </p:nvSpPr>
        <p:spPr>
          <a:xfrm>
            <a:off x="1090262" y="1318595"/>
            <a:ext cx="4465903" cy="307777"/>
          </a:xfrm>
          <a:prstGeom prst="rect">
            <a:avLst/>
          </a:prstGeom>
          <a:noFill/>
        </p:spPr>
        <p:txBody>
          <a:bodyPr wrap="none" rtlCol="0">
            <a:spAutoFit/>
          </a:bodyPr>
          <a:lstStyle/>
          <a:p>
            <a:pPr algn="ctr"/>
            <a:r>
              <a:rPr lang="en-US" sz="1400" b="1" dirty="0"/>
              <a:t>&lt;Distribution of impact speeds and angles, NCHRP 17-43&gt;</a:t>
            </a:r>
          </a:p>
        </p:txBody>
      </p:sp>
      <p:sp>
        <p:nvSpPr>
          <p:cNvPr id="9" name="TextBox 4">
            <a:extLst>
              <a:ext uri="{FF2B5EF4-FFF2-40B4-BE49-F238E27FC236}">
                <a16:creationId xmlns:a16="http://schemas.microsoft.com/office/drawing/2014/main" id="{2D4F0374-34AF-EAD9-922D-126ECB6FC357}"/>
              </a:ext>
            </a:extLst>
          </p:cNvPr>
          <p:cNvSpPr txBox="1"/>
          <p:nvPr/>
        </p:nvSpPr>
        <p:spPr>
          <a:xfrm>
            <a:off x="1291153" y="5944926"/>
            <a:ext cx="301492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Open circles represent cases in work zones</a:t>
            </a:r>
          </a:p>
        </p:txBody>
      </p:sp>
      <p:sp>
        <p:nvSpPr>
          <p:cNvPr id="10" name="Slide Number Placeholder 9">
            <a:extLst>
              <a:ext uri="{FF2B5EF4-FFF2-40B4-BE49-F238E27FC236}">
                <a16:creationId xmlns:a16="http://schemas.microsoft.com/office/drawing/2014/main" id="{93F94313-24E0-9B94-7D26-3F4DDD5A862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26</a:t>
            </a:fld>
            <a:endParaRPr lang="en-US"/>
          </a:p>
        </p:txBody>
      </p:sp>
    </p:spTree>
    <p:extLst>
      <p:ext uri="{BB962C8B-B14F-4D97-AF65-F5344CB8AC3E}">
        <p14:creationId xmlns:p14="http://schemas.microsoft.com/office/powerpoint/2010/main" val="310515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D1652F-5FDA-D840-38B3-2AB2588E5F25}"/>
              </a:ext>
            </a:extLst>
          </p:cNvPr>
          <p:cNvSpPr txBox="1"/>
          <p:nvPr/>
        </p:nvSpPr>
        <p:spPr>
          <a:xfrm>
            <a:off x="3522741" y="1366924"/>
            <a:ext cx="3827393" cy="307777"/>
          </a:xfrm>
          <a:prstGeom prst="rect">
            <a:avLst/>
          </a:prstGeom>
          <a:noFill/>
        </p:spPr>
        <p:txBody>
          <a:bodyPr wrap="none" rtlCol="0">
            <a:spAutoFit/>
          </a:bodyPr>
          <a:lstStyle/>
          <a:p>
            <a:pPr algn="ctr"/>
            <a:r>
              <a:rPr lang="en-US" sz="1400" b="1" dirty="0"/>
              <a:t>&lt;Distribution of Impact Distances, NCHRP 17-43&gt;</a:t>
            </a:r>
          </a:p>
        </p:txBody>
      </p:sp>
      <p:pic>
        <p:nvPicPr>
          <p:cNvPr id="5" name="Content Placeholder 6" descr="Chart, line chart&#10;&#10;Description automatically generated">
            <a:extLst>
              <a:ext uri="{FF2B5EF4-FFF2-40B4-BE49-F238E27FC236}">
                <a16:creationId xmlns:a16="http://schemas.microsoft.com/office/drawing/2014/main" id="{40045AB9-F19B-4A09-98D7-D86BDA678EFA}"/>
              </a:ext>
            </a:extLst>
          </p:cNvPr>
          <p:cNvPicPr>
            <a:picLocks noChangeAspect="1"/>
          </p:cNvPicPr>
          <p:nvPr/>
        </p:nvPicPr>
        <p:blipFill>
          <a:blip r:embed="rId3"/>
          <a:stretch>
            <a:fillRect/>
          </a:stretch>
        </p:blipFill>
        <p:spPr>
          <a:xfrm>
            <a:off x="3137421" y="1674701"/>
            <a:ext cx="5724924" cy="4155518"/>
          </a:xfrm>
          <a:prstGeom prst="rect">
            <a:avLst/>
          </a:prstGeom>
        </p:spPr>
      </p:pic>
      <p:sp>
        <p:nvSpPr>
          <p:cNvPr id="11" name="TextBox 4">
            <a:extLst>
              <a:ext uri="{FF2B5EF4-FFF2-40B4-BE49-F238E27FC236}">
                <a16:creationId xmlns:a16="http://schemas.microsoft.com/office/drawing/2014/main" id="{A47D833D-0C4D-BA9F-2BBB-8776B3B8D277}"/>
              </a:ext>
            </a:extLst>
          </p:cNvPr>
          <p:cNvSpPr txBox="1"/>
          <p:nvPr/>
        </p:nvSpPr>
        <p:spPr>
          <a:xfrm>
            <a:off x="4588535" y="5860997"/>
            <a:ext cx="301492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 Open circles represent cases in work zones</a:t>
            </a:r>
          </a:p>
        </p:txBody>
      </p:sp>
      <p:sp>
        <p:nvSpPr>
          <p:cNvPr id="10" name="Slide Number Placeholder 9">
            <a:extLst>
              <a:ext uri="{FF2B5EF4-FFF2-40B4-BE49-F238E27FC236}">
                <a16:creationId xmlns:a16="http://schemas.microsoft.com/office/drawing/2014/main" id="{93F94313-24E0-9B94-7D26-3F4DDD5A862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27</a:t>
            </a:fld>
            <a:endParaRPr lang="en-US"/>
          </a:p>
        </p:txBody>
      </p:sp>
      <p:sp>
        <p:nvSpPr>
          <p:cNvPr id="12" name="Title 1">
            <a:extLst>
              <a:ext uri="{FF2B5EF4-FFF2-40B4-BE49-F238E27FC236}">
                <a16:creationId xmlns:a16="http://schemas.microsoft.com/office/drawing/2014/main" id="{DB3BAF66-41D7-AAB5-3209-23EE093B8477}"/>
              </a:ext>
            </a:extLst>
          </p:cNvPr>
          <p:cNvSpPr>
            <a:spLocks noGrp="1"/>
          </p:cNvSpPr>
          <p:nvPr>
            <p:ph type="title"/>
          </p:nvPr>
        </p:nvSpPr>
        <p:spPr>
          <a:xfrm>
            <a:off x="609600" y="274320"/>
            <a:ext cx="10972800" cy="582662"/>
          </a:xfrm>
        </p:spPr>
        <p:txBody>
          <a:bodyPr>
            <a:normAutofit fontScale="90000"/>
          </a:bodyPr>
          <a:lstStyle/>
          <a:p>
            <a:r>
              <a:rPr lang="en-US" b="1" dirty="0"/>
              <a:t>NCHRP 17-43 Database</a:t>
            </a:r>
          </a:p>
        </p:txBody>
      </p:sp>
    </p:spTree>
    <p:extLst>
      <p:ext uri="{BB962C8B-B14F-4D97-AF65-F5344CB8AC3E}">
        <p14:creationId xmlns:p14="http://schemas.microsoft.com/office/powerpoint/2010/main" val="1582505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3F94313-24E0-9B94-7D26-3F4DDD5A862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28</a:t>
            </a:fld>
            <a:endParaRPr lang="en-US"/>
          </a:p>
        </p:txBody>
      </p:sp>
      <p:sp>
        <p:nvSpPr>
          <p:cNvPr id="12" name="Title 1">
            <a:extLst>
              <a:ext uri="{FF2B5EF4-FFF2-40B4-BE49-F238E27FC236}">
                <a16:creationId xmlns:a16="http://schemas.microsoft.com/office/drawing/2014/main" id="{DB3BAF66-41D7-AAB5-3209-23EE093B8477}"/>
              </a:ext>
            </a:extLst>
          </p:cNvPr>
          <p:cNvSpPr>
            <a:spLocks noGrp="1"/>
          </p:cNvSpPr>
          <p:nvPr>
            <p:ph type="title"/>
          </p:nvPr>
        </p:nvSpPr>
        <p:spPr>
          <a:xfrm>
            <a:off x="609600" y="656569"/>
            <a:ext cx="10972800" cy="582662"/>
          </a:xfrm>
        </p:spPr>
        <p:txBody>
          <a:bodyPr>
            <a:normAutofit fontScale="90000"/>
          </a:bodyPr>
          <a:lstStyle/>
          <a:p>
            <a:r>
              <a:rPr lang="en-US" b="1" dirty="0"/>
              <a:t>Data Results from 17-43 and 17-22 Databases</a:t>
            </a:r>
          </a:p>
        </p:txBody>
      </p:sp>
      <p:pic>
        <p:nvPicPr>
          <p:cNvPr id="6" name="Picture 5">
            <a:extLst>
              <a:ext uri="{FF2B5EF4-FFF2-40B4-BE49-F238E27FC236}">
                <a16:creationId xmlns:a16="http://schemas.microsoft.com/office/drawing/2014/main" id="{D064E737-89DB-625A-6E28-AC7F40719E4B}"/>
              </a:ext>
            </a:extLst>
          </p:cNvPr>
          <p:cNvPicPr>
            <a:picLocks noChangeAspect="1"/>
          </p:cNvPicPr>
          <p:nvPr/>
        </p:nvPicPr>
        <p:blipFill>
          <a:blip r:embed="rId3"/>
          <a:stretch>
            <a:fillRect/>
          </a:stretch>
        </p:blipFill>
        <p:spPr>
          <a:xfrm>
            <a:off x="590550" y="1885950"/>
            <a:ext cx="11010900" cy="3086100"/>
          </a:xfrm>
          <a:prstGeom prst="rect">
            <a:avLst/>
          </a:prstGeom>
        </p:spPr>
      </p:pic>
    </p:spTree>
    <p:extLst>
      <p:ext uri="{BB962C8B-B14F-4D97-AF65-F5344CB8AC3E}">
        <p14:creationId xmlns:p14="http://schemas.microsoft.com/office/powerpoint/2010/main" val="1411603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p:txBody>
          <a:bodyPr>
            <a:normAutofit/>
          </a:bodyPr>
          <a:lstStyle/>
          <a:p>
            <a:r>
              <a:rPr lang="en-US" sz="3200" dirty="0"/>
              <a:t>Geographical Distribution of Encroachment-Related Crash Events</a:t>
            </a:r>
          </a:p>
        </p:txBody>
      </p:sp>
      <p:pic>
        <p:nvPicPr>
          <p:cNvPr id="12" name="Content Placeholder 4">
            <a:extLst>
              <a:ext uri="{FF2B5EF4-FFF2-40B4-BE49-F238E27FC236}">
                <a16:creationId xmlns:a16="http://schemas.microsoft.com/office/drawing/2014/main" id="{267E69ED-E394-41CB-AB44-593CBC98E930}"/>
              </a:ext>
            </a:extLst>
          </p:cNvPr>
          <p:cNvPicPr>
            <a:picLocks noGrp="1" noChangeAspect="1"/>
          </p:cNvPicPr>
          <p:nvPr>
            <p:ph idx="1"/>
          </p:nvPr>
        </p:nvPicPr>
        <p:blipFill>
          <a:blip r:embed="rId3"/>
          <a:stretch>
            <a:fillRect/>
          </a:stretch>
        </p:blipFill>
        <p:spPr>
          <a:xfrm>
            <a:off x="2726063" y="1499766"/>
            <a:ext cx="6739874" cy="4647287"/>
          </a:xfrm>
          <a:prstGeom prst="rect">
            <a:avLst/>
          </a:prstGeom>
        </p:spPr>
      </p:pic>
      <p:sp>
        <p:nvSpPr>
          <p:cNvPr id="5" name="Slide Number Placeholder 4">
            <a:extLst>
              <a:ext uri="{FF2B5EF4-FFF2-40B4-BE49-F238E27FC236}">
                <a16:creationId xmlns:a16="http://schemas.microsoft.com/office/drawing/2014/main" id="{1A2571D7-908C-AA67-2074-23DBA46F0032}"/>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29</a:t>
            </a:fld>
            <a:endParaRPr lang="en-US"/>
          </a:p>
        </p:txBody>
      </p:sp>
    </p:spTree>
    <p:extLst>
      <p:ext uri="{BB962C8B-B14F-4D97-AF65-F5344CB8AC3E}">
        <p14:creationId xmlns:p14="http://schemas.microsoft.com/office/powerpoint/2010/main" val="159955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396F-4807-36B6-74C2-5F9157AD1DA9}"/>
              </a:ext>
            </a:extLst>
          </p:cNvPr>
          <p:cNvSpPr>
            <a:spLocks noGrp="1"/>
          </p:cNvSpPr>
          <p:nvPr>
            <p:ph type="title"/>
          </p:nvPr>
        </p:nvSpPr>
        <p:spPr/>
        <p:txBody>
          <a:bodyPr>
            <a:normAutofit/>
          </a:bodyPr>
          <a:lstStyle/>
          <a:p>
            <a:r>
              <a:rPr lang="en-US"/>
              <a:t>Synopsis</a:t>
            </a:r>
          </a:p>
        </p:txBody>
      </p:sp>
      <p:sp>
        <p:nvSpPr>
          <p:cNvPr id="3" name="Content Placeholder 2">
            <a:extLst>
              <a:ext uri="{FF2B5EF4-FFF2-40B4-BE49-F238E27FC236}">
                <a16:creationId xmlns:a16="http://schemas.microsoft.com/office/drawing/2014/main" id="{2E755A9A-DDDC-1169-9C40-8AE090F5BAE3}"/>
              </a:ext>
            </a:extLst>
          </p:cNvPr>
          <p:cNvSpPr>
            <a:spLocks noGrp="1"/>
          </p:cNvSpPr>
          <p:nvPr>
            <p:ph idx="1"/>
          </p:nvPr>
        </p:nvSpPr>
        <p:spPr/>
        <p:txBody>
          <a:bodyPr>
            <a:normAutofit/>
          </a:bodyPr>
          <a:lstStyle/>
          <a:p>
            <a:pPr>
              <a:buFont typeface="Wingdings" panose="05000000000000000000" pitchFamily="2" charset="2"/>
              <a:buChar char="q"/>
            </a:pPr>
            <a:r>
              <a:rPr lang="en-US" sz="2400" dirty="0"/>
              <a:t>Work Zone definition</a:t>
            </a:r>
          </a:p>
          <a:p>
            <a:pPr marL="914400" indent="-914400">
              <a:buNone/>
            </a:pPr>
            <a:r>
              <a:rPr lang="en-US" sz="2400" dirty="0"/>
              <a:t>	“</a:t>
            </a:r>
            <a:r>
              <a:rPr lang="en-US" sz="2400" i="1" dirty="0"/>
              <a:t>A work zone is an area of roadway with construction, maintenance, or utility work activities. A work zone is typically marked by signs, channelizing devices, barriers, pavement markings, and/or work vehicles. It extends from the first warning sign (...) to the “End Road Work Sign” or the last temporary traffic control device</a:t>
            </a:r>
            <a:r>
              <a:rPr lang="en-US" sz="2400" dirty="0"/>
              <a:t>” (Turner, 1999).  </a:t>
            </a:r>
          </a:p>
          <a:p>
            <a:pPr marL="914400" indent="-914400">
              <a:buNone/>
            </a:pPr>
            <a:endParaRPr lang="en-US" sz="2400" dirty="0"/>
          </a:p>
          <a:p>
            <a:r>
              <a:rPr lang="en-US" sz="2400" dirty="0"/>
              <a:t>Work Zone Encroachment = “vehicle travel condition when a vehicle inadvertently traverses across the boundaries of a work zone”</a:t>
            </a:r>
          </a:p>
          <a:p>
            <a:pPr marL="914400" indent="-914400">
              <a:buNone/>
            </a:pPr>
            <a:endParaRPr lang="en-US" sz="2400" dirty="0"/>
          </a:p>
          <a:p>
            <a:pPr marL="914400" indent="-914400">
              <a:buNone/>
            </a:pPr>
            <a:endParaRPr lang="en-US" sz="2400" dirty="0"/>
          </a:p>
        </p:txBody>
      </p:sp>
      <p:sp>
        <p:nvSpPr>
          <p:cNvPr id="6" name="Slide Number Placeholder 5">
            <a:extLst>
              <a:ext uri="{FF2B5EF4-FFF2-40B4-BE49-F238E27FC236}">
                <a16:creationId xmlns:a16="http://schemas.microsoft.com/office/drawing/2014/main" id="{EEC9E416-5B69-63C2-F852-1C02CFC2BC45}"/>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a:t>
            </a:fld>
            <a:endParaRPr lang="en-US"/>
          </a:p>
        </p:txBody>
      </p:sp>
    </p:spTree>
    <p:extLst>
      <p:ext uri="{BB962C8B-B14F-4D97-AF65-F5344CB8AC3E}">
        <p14:creationId xmlns:p14="http://schemas.microsoft.com/office/powerpoint/2010/main" val="3364120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p:txBody>
          <a:bodyPr/>
          <a:lstStyle/>
          <a:p>
            <a:pPr algn="ctr"/>
            <a:r>
              <a:rPr lang="en-US" b="1" dirty="0"/>
              <a:t>Roadway Facility Type in Encroachment Events</a:t>
            </a:r>
          </a:p>
        </p:txBody>
      </p:sp>
      <p:sp>
        <p:nvSpPr>
          <p:cNvPr id="7" name="TextBox 6">
            <a:extLst>
              <a:ext uri="{FF2B5EF4-FFF2-40B4-BE49-F238E27FC236}">
                <a16:creationId xmlns:a16="http://schemas.microsoft.com/office/drawing/2014/main" id="{DAA5E457-0A4D-4DF0-BB36-127F1B231245}"/>
              </a:ext>
            </a:extLst>
          </p:cNvPr>
          <p:cNvSpPr txBox="1"/>
          <p:nvPr/>
        </p:nvSpPr>
        <p:spPr>
          <a:xfrm>
            <a:off x="1060087" y="5360255"/>
            <a:ext cx="6054462" cy="369332"/>
          </a:xfrm>
          <a:prstGeom prst="rect">
            <a:avLst/>
          </a:prstGeom>
          <a:noFill/>
        </p:spPr>
        <p:txBody>
          <a:bodyPr wrap="square">
            <a:spAutoFit/>
          </a:bodyPr>
          <a:lstStyle/>
          <a:p>
            <a:pPr algn="ctr"/>
            <a:r>
              <a:rPr lang="en-US" b="1" dirty="0"/>
              <a:t>Travel lanes and median characteristics</a:t>
            </a:r>
          </a:p>
        </p:txBody>
      </p:sp>
      <p:sp>
        <p:nvSpPr>
          <p:cNvPr id="5" name="Slide Number Placeholder 4">
            <a:extLst>
              <a:ext uri="{FF2B5EF4-FFF2-40B4-BE49-F238E27FC236}">
                <a16:creationId xmlns:a16="http://schemas.microsoft.com/office/drawing/2014/main" id="{6C35581C-C82B-68DD-86D0-C0FABC254FEC}"/>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30</a:t>
            </a:fld>
            <a:endParaRPr lang="en-US"/>
          </a:p>
        </p:txBody>
      </p:sp>
      <p:graphicFrame>
        <p:nvGraphicFramePr>
          <p:cNvPr id="10" name="Chart 9">
            <a:extLst>
              <a:ext uri="{FF2B5EF4-FFF2-40B4-BE49-F238E27FC236}">
                <a16:creationId xmlns:a16="http://schemas.microsoft.com/office/drawing/2014/main" id="{C0EF895E-2AAF-4DD8-904A-7AE2AB35C64E}"/>
              </a:ext>
            </a:extLst>
          </p:cNvPr>
          <p:cNvGraphicFramePr/>
          <p:nvPr/>
        </p:nvGraphicFramePr>
        <p:xfrm>
          <a:off x="286739" y="2397473"/>
          <a:ext cx="5809261" cy="26738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25EB8583-B001-4B41-A445-6FD400A2B7B9}"/>
              </a:ext>
            </a:extLst>
          </p:cNvPr>
          <p:cNvGraphicFramePr/>
          <p:nvPr/>
        </p:nvGraphicFramePr>
        <p:xfrm>
          <a:off x="6490377" y="2450892"/>
          <a:ext cx="5629170" cy="241297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EF16C33-A8E1-191A-AAD7-4BA7E24AE8EB}"/>
              </a:ext>
            </a:extLst>
          </p:cNvPr>
          <p:cNvSpPr txBox="1"/>
          <p:nvPr/>
        </p:nvSpPr>
        <p:spPr>
          <a:xfrm>
            <a:off x="7757409" y="5369612"/>
            <a:ext cx="4403835" cy="379327"/>
          </a:xfrm>
          <a:prstGeom prst="rect">
            <a:avLst/>
          </a:prstGeom>
          <a:noFill/>
        </p:spPr>
        <p:txBody>
          <a:bodyPr wrap="square">
            <a:spAutoFit/>
          </a:bodyPr>
          <a:lstStyle/>
          <a:p>
            <a:pPr algn="ctr"/>
            <a:r>
              <a:rPr lang="en-US" b="1" dirty="0"/>
              <a:t>Roadway functional class</a:t>
            </a:r>
          </a:p>
        </p:txBody>
      </p:sp>
    </p:spTree>
    <p:extLst>
      <p:ext uri="{BB962C8B-B14F-4D97-AF65-F5344CB8AC3E}">
        <p14:creationId xmlns:p14="http://schemas.microsoft.com/office/powerpoint/2010/main" val="2624743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a:xfrm>
            <a:off x="134911" y="274320"/>
            <a:ext cx="11872210" cy="932388"/>
          </a:xfrm>
        </p:spPr>
        <p:txBody>
          <a:bodyPr>
            <a:normAutofit fontScale="90000"/>
          </a:bodyPr>
          <a:lstStyle/>
          <a:p>
            <a:r>
              <a:rPr lang="en-US" sz="4400" dirty="0"/>
              <a:t>Roadside and Work Zone Conditions in      Encroachment Events</a:t>
            </a:r>
            <a:endParaRPr lang="en-US" dirty="0"/>
          </a:p>
        </p:txBody>
      </p:sp>
      <p:sp>
        <p:nvSpPr>
          <p:cNvPr id="7" name="TextBox 6">
            <a:extLst>
              <a:ext uri="{FF2B5EF4-FFF2-40B4-BE49-F238E27FC236}">
                <a16:creationId xmlns:a16="http://schemas.microsoft.com/office/drawing/2014/main" id="{DAA5E457-0A4D-4DF0-BB36-127F1B231245}"/>
              </a:ext>
            </a:extLst>
          </p:cNvPr>
          <p:cNvSpPr txBox="1"/>
          <p:nvPr/>
        </p:nvSpPr>
        <p:spPr>
          <a:xfrm>
            <a:off x="1560541" y="5374729"/>
            <a:ext cx="3220375" cy="369332"/>
          </a:xfrm>
          <a:prstGeom prst="rect">
            <a:avLst/>
          </a:prstGeom>
          <a:noFill/>
        </p:spPr>
        <p:txBody>
          <a:bodyPr wrap="square">
            <a:spAutoFit/>
          </a:bodyPr>
          <a:lstStyle/>
          <a:p>
            <a:pPr algn="ctr"/>
            <a:r>
              <a:rPr lang="en-US" b="1" dirty="0"/>
              <a:t>Roadside Object</a:t>
            </a:r>
          </a:p>
        </p:txBody>
      </p:sp>
      <p:sp>
        <p:nvSpPr>
          <p:cNvPr id="5" name="Slide Number Placeholder 4">
            <a:extLst>
              <a:ext uri="{FF2B5EF4-FFF2-40B4-BE49-F238E27FC236}">
                <a16:creationId xmlns:a16="http://schemas.microsoft.com/office/drawing/2014/main" id="{DF96BD6A-E594-50B9-F84B-F65B6507E25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31</a:t>
            </a:fld>
            <a:endParaRPr lang="en-US"/>
          </a:p>
        </p:txBody>
      </p:sp>
      <p:sp>
        <p:nvSpPr>
          <p:cNvPr id="8" name="TextBox 7">
            <a:extLst>
              <a:ext uri="{FF2B5EF4-FFF2-40B4-BE49-F238E27FC236}">
                <a16:creationId xmlns:a16="http://schemas.microsoft.com/office/drawing/2014/main" id="{B81B2C25-178B-2EE3-AA97-9200496B18B4}"/>
              </a:ext>
            </a:extLst>
          </p:cNvPr>
          <p:cNvSpPr txBox="1"/>
          <p:nvPr/>
        </p:nvSpPr>
        <p:spPr>
          <a:xfrm>
            <a:off x="7236825" y="5369734"/>
            <a:ext cx="3220375" cy="369332"/>
          </a:xfrm>
          <a:prstGeom prst="rect">
            <a:avLst/>
          </a:prstGeom>
          <a:noFill/>
        </p:spPr>
        <p:txBody>
          <a:bodyPr wrap="square">
            <a:spAutoFit/>
          </a:bodyPr>
          <a:lstStyle/>
          <a:p>
            <a:pPr algn="ctr"/>
            <a:r>
              <a:rPr lang="en-US" b="1" dirty="0"/>
              <a:t>Work Zone Location</a:t>
            </a:r>
          </a:p>
        </p:txBody>
      </p:sp>
      <p:graphicFrame>
        <p:nvGraphicFramePr>
          <p:cNvPr id="12" name="Chart 11">
            <a:extLst>
              <a:ext uri="{FF2B5EF4-FFF2-40B4-BE49-F238E27FC236}">
                <a16:creationId xmlns:a16="http://schemas.microsoft.com/office/drawing/2014/main" id="{70B42E8C-9EBD-4D70-9AEF-1C3BD2048996}"/>
              </a:ext>
            </a:extLst>
          </p:cNvPr>
          <p:cNvGraphicFramePr/>
          <p:nvPr/>
        </p:nvGraphicFramePr>
        <p:xfrm>
          <a:off x="134911" y="2202543"/>
          <a:ext cx="6105525" cy="2838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ED7F88A3-55C4-49BB-A32B-D297AC2438AC}"/>
              </a:ext>
            </a:extLst>
          </p:cNvPr>
          <p:cNvGraphicFramePr/>
          <p:nvPr/>
        </p:nvGraphicFramePr>
        <p:xfrm>
          <a:off x="6381750" y="2206353"/>
          <a:ext cx="5810250" cy="2834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1919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a:xfrm>
            <a:off x="609600" y="274320"/>
            <a:ext cx="10972800" cy="857437"/>
          </a:xfrm>
        </p:spPr>
        <p:txBody>
          <a:bodyPr/>
          <a:lstStyle/>
          <a:p>
            <a:r>
              <a:rPr lang="en-US" sz="4400" dirty="0"/>
              <a:t>Driver Behavior during Encroachment Events</a:t>
            </a:r>
            <a:endParaRPr lang="en-US" dirty="0"/>
          </a:p>
        </p:txBody>
      </p:sp>
      <p:sp>
        <p:nvSpPr>
          <p:cNvPr id="7" name="TextBox 6">
            <a:extLst>
              <a:ext uri="{FF2B5EF4-FFF2-40B4-BE49-F238E27FC236}">
                <a16:creationId xmlns:a16="http://schemas.microsoft.com/office/drawing/2014/main" id="{DAA5E457-0A4D-4DF0-BB36-127F1B231245}"/>
              </a:ext>
            </a:extLst>
          </p:cNvPr>
          <p:cNvSpPr txBox="1"/>
          <p:nvPr/>
        </p:nvSpPr>
        <p:spPr>
          <a:xfrm>
            <a:off x="193586" y="3494232"/>
            <a:ext cx="3642360" cy="369332"/>
          </a:xfrm>
          <a:prstGeom prst="rect">
            <a:avLst/>
          </a:prstGeom>
          <a:noFill/>
        </p:spPr>
        <p:txBody>
          <a:bodyPr wrap="square">
            <a:spAutoFit/>
          </a:bodyPr>
          <a:lstStyle/>
          <a:p>
            <a:pPr algn="ctr"/>
            <a:r>
              <a:rPr lang="en-US" b="1" dirty="0"/>
              <a:t>Driver Contributing Actions</a:t>
            </a:r>
          </a:p>
        </p:txBody>
      </p:sp>
      <p:sp>
        <p:nvSpPr>
          <p:cNvPr id="5" name="Slide Number Placeholder 4">
            <a:extLst>
              <a:ext uri="{FF2B5EF4-FFF2-40B4-BE49-F238E27FC236}">
                <a16:creationId xmlns:a16="http://schemas.microsoft.com/office/drawing/2014/main" id="{55F799E1-5E44-C21E-11AC-72D7BF995C3E}"/>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32</a:t>
            </a:fld>
            <a:endParaRPr lang="en-US"/>
          </a:p>
        </p:txBody>
      </p:sp>
      <p:graphicFrame>
        <p:nvGraphicFramePr>
          <p:cNvPr id="10" name="Chart 9">
            <a:extLst>
              <a:ext uri="{FF2B5EF4-FFF2-40B4-BE49-F238E27FC236}">
                <a16:creationId xmlns:a16="http://schemas.microsoft.com/office/drawing/2014/main" id="{617AE5B8-3783-4E42-8475-266523D37F05}"/>
              </a:ext>
            </a:extLst>
          </p:cNvPr>
          <p:cNvGraphicFramePr>
            <a:graphicFrameLocks noChangeAspect="1"/>
          </p:cNvGraphicFramePr>
          <p:nvPr/>
        </p:nvGraphicFramePr>
        <p:xfrm>
          <a:off x="193586" y="1222087"/>
          <a:ext cx="5269865"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2F76062B-0E15-4574-BC8E-6FA357C1AFA2}"/>
              </a:ext>
            </a:extLst>
          </p:cNvPr>
          <p:cNvGraphicFramePr>
            <a:graphicFrameLocks noChangeAspect="1"/>
          </p:cNvGraphicFramePr>
          <p:nvPr/>
        </p:nvGraphicFramePr>
        <p:xfrm>
          <a:off x="6175375" y="1222087"/>
          <a:ext cx="512953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27BB29E4-F312-E887-401F-7C5D9B11FEEC}"/>
              </a:ext>
            </a:extLst>
          </p:cNvPr>
          <p:cNvSpPr txBox="1"/>
          <p:nvPr/>
        </p:nvSpPr>
        <p:spPr>
          <a:xfrm>
            <a:off x="6918960" y="3132721"/>
            <a:ext cx="3642360" cy="369332"/>
          </a:xfrm>
          <a:prstGeom prst="rect">
            <a:avLst/>
          </a:prstGeom>
          <a:noFill/>
        </p:spPr>
        <p:txBody>
          <a:bodyPr wrap="square">
            <a:spAutoFit/>
          </a:bodyPr>
          <a:lstStyle/>
          <a:p>
            <a:pPr algn="ctr"/>
            <a:r>
              <a:rPr lang="en-US" b="1" dirty="0"/>
              <a:t>Driver Distraction Factors</a:t>
            </a:r>
          </a:p>
        </p:txBody>
      </p:sp>
      <p:graphicFrame>
        <p:nvGraphicFramePr>
          <p:cNvPr id="14" name="Chart 13">
            <a:extLst>
              <a:ext uri="{FF2B5EF4-FFF2-40B4-BE49-F238E27FC236}">
                <a16:creationId xmlns:a16="http://schemas.microsoft.com/office/drawing/2014/main" id="{306BA6E7-2652-4FBC-AFF6-18867A13C210}"/>
              </a:ext>
            </a:extLst>
          </p:cNvPr>
          <p:cNvGraphicFramePr>
            <a:graphicFrameLocks noChangeAspect="1"/>
          </p:cNvGraphicFramePr>
          <p:nvPr/>
        </p:nvGraphicFramePr>
        <p:xfrm>
          <a:off x="5243830" y="3773314"/>
          <a:ext cx="5317490" cy="2276475"/>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A243E14E-F0C8-A00C-48BD-89EC929104E3}"/>
              </a:ext>
            </a:extLst>
          </p:cNvPr>
          <p:cNvSpPr txBox="1"/>
          <p:nvPr/>
        </p:nvSpPr>
        <p:spPr>
          <a:xfrm>
            <a:off x="1821091" y="5423431"/>
            <a:ext cx="3642360" cy="646331"/>
          </a:xfrm>
          <a:prstGeom prst="rect">
            <a:avLst/>
          </a:prstGeom>
          <a:noFill/>
        </p:spPr>
        <p:txBody>
          <a:bodyPr wrap="square">
            <a:spAutoFit/>
          </a:bodyPr>
          <a:lstStyle/>
          <a:p>
            <a:pPr algn="ctr"/>
            <a:r>
              <a:rPr lang="en-US" b="1" dirty="0"/>
              <a:t>Driver Distraction vs. Departure Direction</a:t>
            </a:r>
          </a:p>
        </p:txBody>
      </p:sp>
    </p:spTree>
    <p:extLst>
      <p:ext uri="{BB962C8B-B14F-4D97-AF65-F5344CB8AC3E}">
        <p14:creationId xmlns:p14="http://schemas.microsoft.com/office/powerpoint/2010/main" val="2389246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p:txBody>
          <a:bodyPr/>
          <a:lstStyle/>
          <a:p>
            <a:r>
              <a:rPr lang="en-US" sz="4400" dirty="0"/>
              <a:t>Exploratory Analysis</a:t>
            </a:r>
            <a:endParaRPr lang="en-US" dirty="0"/>
          </a:p>
        </p:txBody>
      </p:sp>
      <p:sp>
        <p:nvSpPr>
          <p:cNvPr id="7" name="TextBox 6">
            <a:extLst>
              <a:ext uri="{FF2B5EF4-FFF2-40B4-BE49-F238E27FC236}">
                <a16:creationId xmlns:a16="http://schemas.microsoft.com/office/drawing/2014/main" id="{DAA5E457-0A4D-4DF0-BB36-127F1B231245}"/>
              </a:ext>
            </a:extLst>
          </p:cNvPr>
          <p:cNvSpPr txBox="1"/>
          <p:nvPr/>
        </p:nvSpPr>
        <p:spPr>
          <a:xfrm>
            <a:off x="1283223" y="5325542"/>
            <a:ext cx="3220375" cy="369332"/>
          </a:xfrm>
          <a:prstGeom prst="rect">
            <a:avLst/>
          </a:prstGeom>
          <a:noFill/>
        </p:spPr>
        <p:txBody>
          <a:bodyPr wrap="square">
            <a:spAutoFit/>
          </a:bodyPr>
          <a:lstStyle/>
          <a:p>
            <a:pPr algn="ctr"/>
            <a:r>
              <a:rPr lang="en-US" b="1" dirty="0"/>
              <a:t>Crash Severity Distribution</a:t>
            </a:r>
          </a:p>
        </p:txBody>
      </p:sp>
      <p:pic>
        <p:nvPicPr>
          <p:cNvPr id="10" name="Content Placeholder 5">
            <a:extLst>
              <a:ext uri="{FF2B5EF4-FFF2-40B4-BE49-F238E27FC236}">
                <a16:creationId xmlns:a16="http://schemas.microsoft.com/office/drawing/2014/main" id="{292A0960-43C5-475C-BFD1-77AECDB5F615}"/>
              </a:ext>
            </a:extLst>
          </p:cNvPr>
          <p:cNvPicPr>
            <a:picLocks noChangeAspect="1"/>
          </p:cNvPicPr>
          <p:nvPr/>
        </p:nvPicPr>
        <p:blipFill>
          <a:blip r:embed="rId3"/>
          <a:stretch>
            <a:fillRect/>
          </a:stretch>
        </p:blipFill>
        <p:spPr>
          <a:xfrm>
            <a:off x="609600" y="1347792"/>
            <a:ext cx="4739640" cy="3825240"/>
          </a:xfrm>
          <a:prstGeom prst="rect">
            <a:avLst/>
          </a:prstGeom>
        </p:spPr>
      </p:pic>
      <p:pic>
        <p:nvPicPr>
          <p:cNvPr id="11" name="Content Placeholder 4">
            <a:extLst>
              <a:ext uri="{FF2B5EF4-FFF2-40B4-BE49-F238E27FC236}">
                <a16:creationId xmlns:a16="http://schemas.microsoft.com/office/drawing/2014/main" id="{5776FFD2-254A-442A-9532-95D999DF8359}"/>
              </a:ext>
            </a:extLst>
          </p:cNvPr>
          <p:cNvPicPr>
            <a:picLocks noGrp="1" noChangeAspect="1"/>
          </p:cNvPicPr>
          <p:nvPr>
            <p:ph idx="1"/>
          </p:nvPr>
        </p:nvPicPr>
        <p:blipFill>
          <a:blip r:embed="rId4"/>
          <a:stretch>
            <a:fillRect/>
          </a:stretch>
        </p:blipFill>
        <p:spPr>
          <a:xfrm>
            <a:off x="6311070" y="2678669"/>
            <a:ext cx="5074920" cy="2392680"/>
          </a:xfrm>
          <a:prstGeom prst="rect">
            <a:avLst/>
          </a:prstGeom>
        </p:spPr>
      </p:pic>
      <p:sp>
        <p:nvSpPr>
          <p:cNvPr id="5" name="Slide Number Placeholder 4">
            <a:extLst>
              <a:ext uri="{FF2B5EF4-FFF2-40B4-BE49-F238E27FC236}">
                <a16:creationId xmlns:a16="http://schemas.microsoft.com/office/drawing/2014/main" id="{D2A3B998-1E57-0ABB-40A2-7B28DF03AB80}"/>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33</a:t>
            </a:fld>
            <a:endParaRPr lang="en-US"/>
          </a:p>
        </p:txBody>
      </p:sp>
      <p:sp>
        <p:nvSpPr>
          <p:cNvPr id="8" name="TextBox 7">
            <a:extLst>
              <a:ext uri="{FF2B5EF4-FFF2-40B4-BE49-F238E27FC236}">
                <a16:creationId xmlns:a16="http://schemas.microsoft.com/office/drawing/2014/main" id="{D986691C-E07B-FFC2-3701-F83AB9D75761}"/>
              </a:ext>
            </a:extLst>
          </p:cNvPr>
          <p:cNvSpPr txBox="1"/>
          <p:nvPr/>
        </p:nvSpPr>
        <p:spPr>
          <a:xfrm>
            <a:off x="6952003" y="5325542"/>
            <a:ext cx="4320600" cy="369332"/>
          </a:xfrm>
          <a:prstGeom prst="rect">
            <a:avLst/>
          </a:prstGeom>
          <a:noFill/>
        </p:spPr>
        <p:txBody>
          <a:bodyPr wrap="square">
            <a:spAutoFit/>
          </a:bodyPr>
          <a:lstStyle/>
          <a:p>
            <a:pPr algn="ctr"/>
            <a:r>
              <a:rPr lang="en-US" b="1" dirty="0"/>
              <a:t>Crash Severity vs Encroachment Direction</a:t>
            </a:r>
          </a:p>
        </p:txBody>
      </p:sp>
    </p:spTree>
    <p:extLst>
      <p:ext uri="{BB962C8B-B14F-4D97-AF65-F5344CB8AC3E}">
        <p14:creationId xmlns:p14="http://schemas.microsoft.com/office/powerpoint/2010/main" val="1261290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9D7-0806-2E2B-E662-88107D049FCC}"/>
              </a:ext>
            </a:extLst>
          </p:cNvPr>
          <p:cNvSpPr>
            <a:spLocks noGrp="1"/>
          </p:cNvSpPr>
          <p:nvPr>
            <p:ph type="title"/>
          </p:nvPr>
        </p:nvSpPr>
        <p:spPr/>
        <p:txBody>
          <a:bodyPr/>
          <a:lstStyle/>
          <a:p>
            <a:pPr algn="ctr"/>
            <a:r>
              <a:rPr lang="en-US" b="1" dirty="0"/>
              <a:t>Cluster Correspondence-Analysis </a:t>
            </a:r>
          </a:p>
        </p:txBody>
      </p:sp>
      <p:sp>
        <p:nvSpPr>
          <p:cNvPr id="4" name="Content Placeholder 3">
            <a:extLst>
              <a:ext uri="{FF2B5EF4-FFF2-40B4-BE49-F238E27FC236}">
                <a16:creationId xmlns:a16="http://schemas.microsoft.com/office/drawing/2014/main" id="{221A6A9A-91B9-409A-B9BF-0987A8C9FEA5}"/>
              </a:ext>
            </a:extLst>
          </p:cNvPr>
          <p:cNvSpPr>
            <a:spLocks noGrp="1"/>
          </p:cNvSpPr>
          <p:nvPr>
            <p:ph idx="1"/>
          </p:nvPr>
        </p:nvSpPr>
        <p:spPr>
          <a:xfrm>
            <a:off x="733517" y="2304209"/>
            <a:ext cx="10972800" cy="3140476"/>
          </a:xfrm>
        </p:spPr>
        <p:txBody>
          <a:bodyPr/>
          <a:lstStyle/>
          <a:p>
            <a:r>
              <a:rPr lang="en-US" sz="2400"/>
              <a:t>Data mining was performed to identify the patterns in work zone vs non-work zone crashes (using Texas Data).</a:t>
            </a:r>
          </a:p>
          <a:p>
            <a:r>
              <a:rPr lang="en-US" sz="2400"/>
              <a:t>Dimension reduction method was performed due to the complex nature of crash attributes.</a:t>
            </a:r>
          </a:p>
          <a:p>
            <a:r>
              <a:rPr lang="en-US" sz="2400"/>
              <a:t>Conventional regression analysis cannot determine sub-group effects in data. Cluster correspondence analysis, an advanced data mining method, can effectively determine the sub-group effects in dataset.</a:t>
            </a:r>
            <a:endParaRPr lang="en-US"/>
          </a:p>
        </p:txBody>
      </p:sp>
      <p:sp>
        <p:nvSpPr>
          <p:cNvPr id="6" name="Slide Number Placeholder 5">
            <a:extLst>
              <a:ext uri="{FF2B5EF4-FFF2-40B4-BE49-F238E27FC236}">
                <a16:creationId xmlns:a16="http://schemas.microsoft.com/office/drawing/2014/main" id="{B31B4211-47B9-96E0-1CDF-452AF625B7BE}"/>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34</a:t>
            </a:fld>
            <a:endParaRPr lang="en-US"/>
          </a:p>
        </p:txBody>
      </p:sp>
    </p:spTree>
    <p:extLst>
      <p:ext uri="{BB962C8B-B14F-4D97-AF65-F5344CB8AC3E}">
        <p14:creationId xmlns:p14="http://schemas.microsoft.com/office/powerpoint/2010/main" val="196895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77FD-0640-F571-0019-C3E6C5A7F4F6}"/>
              </a:ext>
            </a:extLst>
          </p:cNvPr>
          <p:cNvSpPr>
            <a:spLocks noGrp="1"/>
          </p:cNvSpPr>
          <p:nvPr>
            <p:ph type="title"/>
          </p:nvPr>
        </p:nvSpPr>
        <p:spPr/>
        <p:txBody>
          <a:bodyPr/>
          <a:lstStyle/>
          <a:p>
            <a:r>
              <a:rPr lang="en-US" dirty="0"/>
              <a:t>Clusters Developed from No Injury Crash Data</a:t>
            </a:r>
          </a:p>
        </p:txBody>
      </p:sp>
      <p:pic>
        <p:nvPicPr>
          <p:cNvPr id="4" name="Content Placeholder 3" descr="Graphical user interface&#10;&#10;Description automatically generated">
            <a:extLst>
              <a:ext uri="{FF2B5EF4-FFF2-40B4-BE49-F238E27FC236}">
                <a16:creationId xmlns:a16="http://schemas.microsoft.com/office/drawing/2014/main" id="{A96B456E-2D42-2AE8-02B6-7C6CB44526D9}"/>
              </a:ext>
            </a:extLst>
          </p:cNvPr>
          <p:cNvPicPr>
            <a:picLocks noGrp="1" noChangeAspect="1"/>
          </p:cNvPicPr>
          <p:nvPr>
            <p:ph idx="1"/>
          </p:nvPr>
        </p:nvPicPr>
        <p:blipFill>
          <a:blip r:embed="rId3"/>
          <a:stretch>
            <a:fillRect/>
          </a:stretch>
        </p:blipFill>
        <p:spPr>
          <a:xfrm>
            <a:off x="1874085" y="1600200"/>
            <a:ext cx="8443830" cy="4525963"/>
          </a:xfrm>
          <a:prstGeom prst="rect">
            <a:avLst/>
          </a:prstGeom>
          <a:solidFill>
            <a:sysClr val="windowText" lastClr="000000"/>
          </a:solidFill>
          <a:ln>
            <a:solidFill>
              <a:schemeClr val="tx1"/>
            </a:solidFill>
          </a:ln>
        </p:spPr>
      </p:pic>
      <p:sp>
        <p:nvSpPr>
          <p:cNvPr id="6" name="Slide Number Placeholder 5">
            <a:extLst>
              <a:ext uri="{FF2B5EF4-FFF2-40B4-BE49-F238E27FC236}">
                <a16:creationId xmlns:a16="http://schemas.microsoft.com/office/drawing/2014/main" id="{DBDCB73B-9295-6605-5C45-A2BD413A64FA}"/>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35</a:t>
            </a:fld>
            <a:endParaRPr lang="en-US"/>
          </a:p>
        </p:txBody>
      </p:sp>
    </p:spTree>
    <p:extLst>
      <p:ext uri="{BB962C8B-B14F-4D97-AF65-F5344CB8AC3E}">
        <p14:creationId xmlns:p14="http://schemas.microsoft.com/office/powerpoint/2010/main" val="2327814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hart&#10;&#10;Description automatically generated">
            <a:extLst>
              <a:ext uri="{FF2B5EF4-FFF2-40B4-BE49-F238E27FC236}">
                <a16:creationId xmlns:a16="http://schemas.microsoft.com/office/drawing/2014/main" id="{1C60B268-8BDE-2100-2B57-97C9495838F1}"/>
              </a:ext>
            </a:extLst>
          </p:cNvPr>
          <p:cNvPicPr>
            <a:picLocks noGrp="1" noChangeAspect="1"/>
          </p:cNvPicPr>
          <p:nvPr>
            <p:ph idx="1"/>
          </p:nvPr>
        </p:nvPicPr>
        <p:blipFill>
          <a:blip r:embed="rId3"/>
          <a:stretch>
            <a:fillRect/>
          </a:stretch>
        </p:blipFill>
        <p:spPr>
          <a:xfrm>
            <a:off x="317396" y="1368751"/>
            <a:ext cx="5365750" cy="2225675"/>
          </a:xfrm>
          <a:prstGeom prst="rect">
            <a:avLst/>
          </a:prstGeom>
        </p:spPr>
      </p:pic>
      <p:pic>
        <p:nvPicPr>
          <p:cNvPr id="7" name="Content Placeholder 3" descr="Graphical user interface, text, application&#10;&#10;Description automatically generated">
            <a:extLst>
              <a:ext uri="{FF2B5EF4-FFF2-40B4-BE49-F238E27FC236}">
                <a16:creationId xmlns:a16="http://schemas.microsoft.com/office/drawing/2014/main" id="{5DFBBF07-FEC2-4A70-A3DD-65115470260C}"/>
              </a:ext>
            </a:extLst>
          </p:cNvPr>
          <p:cNvPicPr>
            <a:picLocks noChangeAspect="1"/>
          </p:cNvPicPr>
          <p:nvPr/>
        </p:nvPicPr>
        <p:blipFill>
          <a:blip r:embed="rId4"/>
          <a:stretch>
            <a:fillRect/>
          </a:stretch>
        </p:blipFill>
        <p:spPr>
          <a:xfrm>
            <a:off x="6096000" y="1368750"/>
            <a:ext cx="5368925" cy="2225675"/>
          </a:xfrm>
          <a:prstGeom prst="rect">
            <a:avLst/>
          </a:prstGeom>
        </p:spPr>
      </p:pic>
      <p:pic>
        <p:nvPicPr>
          <p:cNvPr id="6" name="Content Placeholder 3" descr="Graphical user interface, application&#10;&#10;Description automatically generated">
            <a:extLst>
              <a:ext uri="{FF2B5EF4-FFF2-40B4-BE49-F238E27FC236}">
                <a16:creationId xmlns:a16="http://schemas.microsoft.com/office/drawing/2014/main" id="{4969F85C-4837-4FE4-85F9-5A33FC7B3AA7}"/>
              </a:ext>
            </a:extLst>
          </p:cNvPr>
          <p:cNvPicPr>
            <a:picLocks noChangeAspect="1"/>
          </p:cNvPicPr>
          <p:nvPr/>
        </p:nvPicPr>
        <p:blipFill>
          <a:blip r:embed="rId5"/>
          <a:stretch>
            <a:fillRect/>
          </a:stretch>
        </p:blipFill>
        <p:spPr>
          <a:xfrm>
            <a:off x="317396" y="3876390"/>
            <a:ext cx="5365750" cy="2225675"/>
          </a:xfrm>
          <a:prstGeom prst="rect">
            <a:avLst/>
          </a:prstGeom>
        </p:spPr>
      </p:pic>
      <p:pic>
        <p:nvPicPr>
          <p:cNvPr id="5" name="Content Placeholder 3" descr="Graphical user interface, application, table&#10;&#10;Description automatically generated">
            <a:extLst>
              <a:ext uri="{FF2B5EF4-FFF2-40B4-BE49-F238E27FC236}">
                <a16:creationId xmlns:a16="http://schemas.microsoft.com/office/drawing/2014/main" id="{25C2ED26-F418-49F3-ABD4-6C2C46DB9379}"/>
              </a:ext>
            </a:extLst>
          </p:cNvPr>
          <p:cNvPicPr>
            <a:picLocks noChangeAspect="1"/>
          </p:cNvPicPr>
          <p:nvPr/>
        </p:nvPicPr>
        <p:blipFill>
          <a:blip r:embed="rId6"/>
          <a:stretch>
            <a:fillRect/>
          </a:stretch>
        </p:blipFill>
        <p:spPr>
          <a:xfrm>
            <a:off x="6132513" y="3898900"/>
            <a:ext cx="5368925" cy="2225675"/>
          </a:xfrm>
          <a:prstGeom prst="rect">
            <a:avLst/>
          </a:prstGeom>
        </p:spPr>
      </p:pic>
      <p:sp>
        <p:nvSpPr>
          <p:cNvPr id="2" name="Title 1">
            <a:extLst>
              <a:ext uri="{FF2B5EF4-FFF2-40B4-BE49-F238E27FC236}">
                <a16:creationId xmlns:a16="http://schemas.microsoft.com/office/drawing/2014/main" id="{D58C77FD-0640-F571-0019-C3E6C5A7F4F6}"/>
              </a:ext>
            </a:extLst>
          </p:cNvPr>
          <p:cNvSpPr>
            <a:spLocks noGrp="1"/>
          </p:cNvSpPr>
          <p:nvPr>
            <p:ph type="title"/>
          </p:nvPr>
        </p:nvSpPr>
        <p:spPr>
          <a:xfrm>
            <a:off x="609600" y="274320"/>
            <a:ext cx="10972800" cy="812467"/>
          </a:xfrm>
        </p:spPr>
        <p:txBody>
          <a:bodyPr anchor="ctr">
            <a:normAutofit/>
          </a:bodyPr>
          <a:lstStyle/>
          <a:p>
            <a:r>
              <a:rPr lang="en-US" dirty="0"/>
              <a:t>No Injury Crash Data</a:t>
            </a:r>
          </a:p>
        </p:txBody>
      </p:sp>
      <p:sp>
        <p:nvSpPr>
          <p:cNvPr id="9" name="Slide Number Placeholder 8">
            <a:extLst>
              <a:ext uri="{FF2B5EF4-FFF2-40B4-BE49-F238E27FC236}">
                <a16:creationId xmlns:a16="http://schemas.microsoft.com/office/drawing/2014/main" id="{AA0359FD-32EA-2EED-5E6D-1A20C1C3A059}"/>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36</a:t>
            </a:fld>
            <a:endParaRPr lang="en-US"/>
          </a:p>
        </p:txBody>
      </p:sp>
    </p:spTree>
    <p:extLst>
      <p:ext uri="{BB962C8B-B14F-4D97-AF65-F5344CB8AC3E}">
        <p14:creationId xmlns:p14="http://schemas.microsoft.com/office/powerpoint/2010/main" val="4043903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77FD-0640-F571-0019-C3E6C5A7F4F6}"/>
              </a:ext>
            </a:extLst>
          </p:cNvPr>
          <p:cNvSpPr>
            <a:spLocks noGrp="1"/>
          </p:cNvSpPr>
          <p:nvPr>
            <p:ph type="title"/>
          </p:nvPr>
        </p:nvSpPr>
        <p:spPr>
          <a:xfrm>
            <a:off x="609600" y="274320"/>
            <a:ext cx="11322570" cy="914914"/>
          </a:xfrm>
        </p:spPr>
        <p:txBody>
          <a:bodyPr>
            <a:normAutofit fontScale="90000"/>
          </a:bodyPr>
          <a:lstStyle/>
          <a:p>
            <a:r>
              <a:rPr lang="en-US" dirty="0"/>
              <a:t>Clusters Developed from Fatal and Injury Crash Data</a:t>
            </a:r>
          </a:p>
        </p:txBody>
      </p:sp>
      <p:pic>
        <p:nvPicPr>
          <p:cNvPr id="4" name="Content Placeholder 3" descr="Graphical user interface, chart&#10;&#10;Description automatically generated">
            <a:extLst>
              <a:ext uri="{FF2B5EF4-FFF2-40B4-BE49-F238E27FC236}">
                <a16:creationId xmlns:a16="http://schemas.microsoft.com/office/drawing/2014/main" id="{B982C080-7CEB-C51C-5D55-B57438979AC1}"/>
              </a:ext>
            </a:extLst>
          </p:cNvPr>
          <p:cNvPicPr>
            <a:picLocks noGrp="1" noChangeAspect="1"/>
          </p:cNvPicPr>
          <p:nvPr>
            <p:ph idx="1"/>
          </p:nvPr>
        </p:nvPicPr>
        <p:blipFill>
          <a:blip r:embed="rId3"/>
          <a:stretch>
            <a:fillRect/>
          </a:stretch>
        </p:blipFill>
        <p:spPr>
          <a:xfrm>
            <a:off x="1365928" y="1189234"/>
            <a:ext cx="9709613" cy="4934721"/>
          </a:xfrm>
          <a:prstGeom prst="rect">
            <a:avLst/>
          </a:prstGeom>
          <a:solidFill>
            <a:schemeClr val="bg2">
              <a:lumMod val="75000"/>
              <a:alpha val="42000"/>
            </a:schemeClr>
          </a:solidFill>
          <a:ln>
            <a:solidFill>
              <a:schemeClr val="tx1"/>
            </a:solidFill>
          </a:ln>
        </p:spPr>
      </p:pic>
      <p:sp>
        <p:nvSpPr>
          <p:cNvPr id="6" name="Slide Number Placeholder 5">
            <a:extLst>
              <a:ext uri="{FF2B5EF4-FFF2-40B4-BE49-F238E27FC236}">
                <a16:creationId xmlns:a16="http://schemas.microsoft.com/office/drawing/2014/main" id="{B944358E-A1DB-1077-3C85-62064FC86251}"/>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37</a:t>
            </a:fld>
            <a:endParaRPr lang="en-US"/>
          </a:p>
        </p:txBody>
      </p:sp>
    </p:spTree>
    <p:extLst>
      <p:ext uri="{BB962C8B-B14F-4D97-AF65-F5344CB8AC3E}">
        <p14:creationId xmlns:p14="http://schemas.microsoft.com/office/powerpoint/2010/main" val="294532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able&#10;&#10;Description automatically generated">
            <a:extLst>
              <a:ext uri="{FF2B5EF4-FFF2-40B4-BE49-F238E27FC236}">
                <a16:creationId xmlns:a16="http://schemas.microsoft.com/office/drawing/2014/main" id="{70119943-2EA7-FE06-1251-1DE9AFA10716}"/>
              </a:ext>
            </a:extLst>
          </p:cNvPr>
          <p:cNvPicPr>
            <a:picLocks noGrp="1" noChangeAspect="1"/>
          </p:cNvPicPr>
          <p:nvPr>
            <p:ph idx="1"/>
          </p:nvPr>
        </p:nvPicPr>
        <p:blipFill>
          <a:blip r:embed="rId3"/>
          <a:stretch>
            <a:fillRect/>
          </a:stretch>
        </p:blipFill>
        <p:spPr>
          <a:xfrm>
            <a:off x="654050" y="1600200"/>
            <a:ext cx="5405438" cy="2225675"/>
          </a:xfrm>
          <a:prstGeom prst="rect">
            <a:avLst/>
          </a:prstGeom>
        </p:spPr>
      </p:pic>
      <p:pic>
        <p:nvPicPr>
          <p:cNvPr id="6" name="Content Placeholder 3" descr="A picture containing application&#10;&#10;Description automatically generated">
            <a:extLst>
              <a:ext uri="{FF2B5EF4-FFF2-40B4-BE49-F238E27FC236}">
                <a16:creationId xmlns:a16="http://schemas.microsoft.com/office/drawing/2014/main" id="{A4C11B86-D15B-4951-814C-B3D720E7CBCD}"/>
              </a:ext>
            </a:extLst>
          </p:cNvPr>
          <p:cNvPicPr>
            <a:picLocks noChangeAspect="1"/>
          </p:cNvPicPr>
          <p:nvPr/>
        </p:nvPicPr>
        <p:blipFill>
          <a:blip r:embed="rId4"/>
          <a:stretch>
            <a:fillRect/>
          </a:stretch>
        </p:blipFill>
        <p:spPr>
          <a:xfrm>
            <a:off x="6134100" y="1600200"/>
            <a:ext cx="5405438" cy="2225675"/>
          </a:xfrm>
          <a:prstGeom prst="rect">
            <a:avLst/>
          </a:prstGeom>
        </p:spPr>
      </p:pic>
      <p:pic>
        <p:nvPicPr>
          <p:cNvPr id="7" name="Content Placeholder 3" descr="Graphical user interface, text, application&#10;&#10;Description automatically generated">
            <a:extLst>
              <a:ext uri="{FF2B5EF4-FFF2-40B4-BE49-F238E27FC236}">
                <a16:creationId xmlns:a16="http://schemas.microsoft.com/office/drawing/2014/main" id="{007D6C87-EC0B-445F-82E7-B7D56BD7A613}"/>
              </a:ext>
            </a:extLst>
          </p:cNvPr>
          <p:cNvPicPr>
            <a:picLocks noChangeAspect="1"/>
          </p:cNvPicPr>
          <p:nvPr/>
        </p:nvPicPr>
        <p:blipFill>
          <a:blip r:embed="rId5"/>
          <a:stretch>
            <a:fillRect/>
          </a:stretch>
        </p:blipFill>
        <p:spPr>
          <a:xfrm>
            <a:off x="654050" y="3900488"/>
            <a:ext cx="5405438" cy="2225675"/>
          </a:xfrm>
          <a:prstGeom prst="rect">
            <a:avLst/>
          </a:prstGeom>
        </p:spPr>
      </p:pic>
      <p:pic>
        <p:nvPicPr>
          <p:cNvPr id="5" name="Content Placeholder 3" descr="Graphical user interface, application&#10;&#10;Description automatically generated">
            <a:extLst>
              <a:ext uri="{FF2B5EF4-FFF2-40B4-BE49-F238E27FC236}">
                <a16:creationId xmlns:a16="http://schemas.microsoft.com/office/drawing/2014/main" id="{C9B189F7-68AA-49E2-87EA-59A1F049DC47}"/>
              </a:ext>
            </a:extLst>
          </p:cNvPr>
          <p:cNvPicPr>
            <a:picLocks noChangeAspect="1"/>
          </p:cNvPicPr>
          <p:nvPr/>
        </p:nvPicPr>
        <p:blipFill>
          <a:blip r:embed="rId6"/>
          <a:stretch>
            <a:fillRect/>
          </a:stretch>
        </p:blipFill>
        <p:spPr>
          <a:xfrm>
            <a:off x="6134100" y="3900488"/>
            <a:ext cx="5405438" cy="2225675"/>
          </a:xfrm>
          <a:prstGeom prst="rect">
            <a:avLst/>
          </a:prstGeom>
        </p:spPr>
      </p:pic>
      <p:sp>
        <p:nvSpPr>
          <p:cNvPr id="2" name="Title 1">
            <a:extLst>
              <a:ext uri="{FF2B5EF4-FFF2-40B4-BE49-F238E27FC236}">
                <a16:creationId xmlns:a16="http://schemas.microsoft.com/office/drawing/2014/main" id="{D58C77FD-0640-F571-0019-C3E6C5A7F4F6}"/>
              </a:ext>
            </a:extLst>
          </p:cNvPr>
          <p:cNvSpPr>
            <a:spLocks noGrp="1"/>
          </p:cNvSpPr>
          <p:nvPr>
            <p:ph type="title"/>
          </p:nvPr>
        </p:nvSpPr>
        <p:spPr>
          <a:xfrm>
            <a:off x="609600" y="274320"/>
            <a:ext cx="10972800" cy="1143000"/>
          </a:xfrm>
        </p:spPr>
        <p:txBody>
          <a:bodyPr anchor="ctr">
            <a:normAutofit/>
          </a:bodyPr>
          <a:lstStyle/>
          <a:p>
            <a:r>
              <a:rPr lang="en-US"/>
              <a:t>Fatal and Injury Crashes</a:t>
            </a:r>
          </a:p>
        </p:txBody>
      </p:sp>
      <p:sp>
        <p:nvSpPr>
          <p:cNvPr id="9" name="Slide Number Placeholder 8">
            <a:extLst>
              <a:ext uri="{FF2B5EF4-FFF2-40B4-BE49-F238E27FC236}">
                <a16:creationId xmlns:a16="http://schemas.microsoft.com/office/drawing/2014/main" id="{3E3E93CA-CEEF-688D-F736-D6C876FEF6D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38</a:t>
            </a:fld>
            <a:endParaRPr lang="en-US"/>
          </a:p>
        </p:txBody>
      </p:sp>
    </p:spTree>
    <p:extLst>
      <p:ext uri="{BB962C8B-B14F-4D97-AF65-F5344CB8AC3E}">
        <p14:creationId xmlns:p14="http://schemas.microsoft.com/office/powerpoint/2010/main" val="2653723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3B4F-5BE4-8BAA-20F7-76F48DB9F4B8}"/>
              </a:ext>
            </a:extLst>
          </p:cNvPr>
          <p:cNvSpPr>
            <a:spLocks noGrp="1"/>
          </p:cNvSpPr>
          <p:nvPr>
            <p:ph type="title"/>
          </p:nvPr>
        </p:nvSpPr>
        <p:spPr>
          <a:xfrm>
            <a:off x="609600" y="274320"/>
            <a:ext cx="10972800" cy="917483"/>
          </a:xfrm>
        </p:spPr>
        <p:txBody>
          <a:bodyPr>
            <a:normAutofit/>
          </a:bodyPr>
          <a:lstStyle/>
          <a:p>
            <a:r>
              <a:rPr lang="en-US" dirty="0"/>
              <a:t>Cluster Analysis Key Findings</a:t>
            </a:r>
          </a:p>
        </p:txBody>
      </p:sp>
      <p:sp>
        <p:nvSpPr>
          <p:cNvPr id="3" name="Content Placeholder 2">
            <a:extLst>
              <a:ext uri="{FF2B5EF4-FFF2-40B4-BE49-F238E27FC236}">
                <a16:creationId xmlns:a16="http://schemas.microsoft.com/office/drawing/2014/main" id="{CFE5E60F-0C7A-BAC9-1B6A-33E028010DC9}"/>
              </a:ext>
            </a:extLst>
          </p:cNvPr>
          <p:cNvSpPr>
            <a:spLocks noGrp="1"/>
          </p:cNvSpPr>
          <p:nvPr>
            <p:ph idx="1"/>
          </p:nvPr>
        </p:nvSpPr>
        <p:spPr>
          <a:xfrm>
            <a:off x="609600" y="1191803"/>
            <a:ext cx="11298148" cy="5044610"/>
          </a:xfrm>
        </p:spPr>
        <p:txBody>
          <a:bodyPr>
            <a:normAutofit lnSpcReduction="10000"/>
          </a:bodyPr>
          <a:lstStyle/>
          <a:p>
            <a:r>
              <a:rPr lang="en-US" sz="2800" b="1"/>
              <a:t>Fatal and Injury Crash Data</a:t>
            </a:r>
          </a:p>
          <a:p>
            <a:pPr lvl="1"/>
            <a:r>
              <a:rPr lang="en-US" sz="2400"/>
              <a:t>Cluster 1 (C1)- Median related crashes on high volume two lane divided roadways</a:t>
            </a:r>
          </a:p>
          <a:p>
            <a:pPr lvl="1"/>
            <a:r>
              <a:rPr lang="en-US" sz="2400"/>
              <a:t>Cluster 2 (C2)- Single vehicle overturning collisions on two-way divided roadways with unprotected median</a:t>
            </a:r>
          </a:p>
          <a:p>
            <a:pPr lvl="1"/>
            <a:r>
              <a:rPr lang="en-US" sz="2400"/>
              <a:t>Cluster 3 (C3)- Crashes on roadways with dark-lighted condition</a:t>
            </a:r>
          </a:p>
          <a:p>
            <a:pPr lvl="1"/>
            <a:r>
              <a:rPr lang="en-US" sz="2400"/>
              <a:t>Cluster 4 (C4)- Overturning crashes on two-lane undivided roadways with controlled traffic</a:t>
            </a:r>
          </a:p>
          <a:p>
            <a:r>
              <a:rPr lang="en-US" sz="2800" b="1"/>
              <a:t>No Injury Crash Data</a:t>
            </a:r>
          </a:p>
          <a:p>
            <a:pPr lvl="1"/>
            <a:r>
              <a:rPr lang="en-US" sz="2400"/>
              <a:t>Cluster 1 (C1)- Median related crashes on high volume two lane divided roadways</a:t>
            </a:r>
          </a:p>
          <a:p>
            <a:pPr lvl="1"/>
            <a:r>
              <a:rPr lang="en-US" sz="2400"/>
              <a:t>Cluster 2 (C2)- Encroachment on roadway</a:t>
            </a:r>
          </a:p>
          <a:p>
            <a:pPr lvl="1"/>
            <a:r>
              <a:rPr lang="en-US" sz="2400"/>
              <a:t>Cluster 3 (C3)- Single vehicle overturning collisions on two-way divided roadways with unprotected median</a:t>
            </a:r>
          </a:p>
          <a:p>
            <a:pPr lvl="1"/>
            <a:r>
              <a:rPr lang="en-US" sz="2400"/>
              <a:t>Cluster 4 (C4)- Overturning crashes on two-lane undivided roadways in controlled traffic</a:t>
            </a:r>
          </a:p>
        </p:txBody>
      </p:sp>
      <p:sp>
        <p:nvSpPr>
          <p:cNvPr id="6" name="Slide Number Placeholder 5">
            <a:extLst>
              <a:ext uri="{FF2B5EF4-FFF2-40B4-BE49-F238E27FC236}">
                <a16:creationId xmlns:a16="http://schemas.microsoft.com/office/drawing/2014/main" id="{E3F9BF2B-DA77-65F0-34F3-B6071FBC43DF}"/>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39</a:t>
            </a:fld>
            <a:endParaRPr lang="en-US"/>
          </a:p>
        </p:txBody>
      </p:sp>
    </p:spTree>
    <p:extLst>
      <p:ext uri="{BB962C8B-B14F-4D97-AF65-F5344CB8AC3E}">
        <p14:creationId xmlns:p14="http://schemas.microsoft.com/office/powerpoint/2010/main" val="210353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0" y="76200"/>
            <a:ext cx="8229600" cy="68011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a:t>Implications</a:t>
            </a:r>
          </a:p>
        </p:txBody>
      </p:sp>
      <p:sp>
        <p:nvSpPr>
          <p:cNvPr id="8" name="Content Placeholder 4"/>
          <p:cNvSpPr txBox="1">
            <a:spLocks/>
          </p:cNvSpPr>
          <p:nvPr/>
        </p:nvSpPr>
        <p:spPr>
          <a:xfrm>
            <a:off x="304800" y="914400"/>
            <a:ext cx="11430000" cy="5043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400"/>
              <a:t>AASHTO MASH (roadside safety hardware testing and evaluation criteria)</a:t>
            </a:r>
          </a:p>
          <a:p>
            <a:pPr marL="857250" lvl="1" indent="-400050">
              <a:spcBef>
                <a:spcPts val="0"/>
              </a:spcBef>
              <a:buFont typeface="Wingdings" panose="05000000000000000000" pitchFamily="2" charset="2"/>
              <a:buChar char="§"/>
            </a:pPr>
            <a:r>
              <a:rPr lang="en-US" sz="2400"/>
              <a:t>Impact conditions based on NCHRP 17-22 data &amp; 85% speed and angle</a:t>
            </a:r>
          </a:p>
          <a:p>
            <a:pPr marL="857250" lvl="1" indent="-400050">
              <a:spcBef>
                <a:spcPts val="0"/>
              </a:spcBef>
              <a:buFont typeface="Wingdings" panose="05000000000000000000" pitchFamily="2" charset="2"/>
              <a:buChar char="§"/>
            </a:pPr>
            <a:r>
              <a:rPr lang="en-US" sz="2400"/>
              <a:t>No consideration for work zones</a:t>
            </a:r>
          </a:p>
        </p:txBody>
      </p:sp>
      <p:sp>
        <p:nvSpPr>
          <p:cNvPr id="4" name="Content Placeholder 4"/>
          <p:cNvSpPr txBox="1">
            <a:spLocks/>
          </p:cNvSpPr>
          <p:nvPr/>
        </p:nvSpPr>
        <p:spPr>
          <a:xfrm>
            <a:off x="304800" y="2219325"/>
            <a:ext cx="11506200" cy="4281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400"/>
              <a:t>AASHTO RDG recognizes that barrier need within a work zone can be influenced by traffic volume, operating speed, offset, and duration of the work zone</a:t>
            </a:r>
          </a:p>
          <a:p>
            <a:pPr marL="857250" lvl="1" indent="-342900">
              <a:spcBef>
                <a:spcPts val="0"/>
              </a:spcBef>
              <a:buFont typeface="Wingdings" panose="05000000000000000000" pitchFamily="2" charset="2"/>
              <a:buChar char="§"/>
            </a:pPr>
            <a:r>
              <a:rPr lang="en-US" sz="2400"/>
              <a:t>Work zone encroachment data needed in support of engineering risk or benefit-cost analysis for use of barriers within work zones</a:t>
            </a:r>
          </a:p>
        </p:txBody>
      </p:sp>
      <p:sp>
        <p:nvSpPr>
          <p:cNvPr id="5" name="Content Placeholder 4"/>
          <p:cNvSpPr txBox="1">
            <a:spLocks/>
          </p:cNvSpPr>
          <p:nvPr/>
        </p:nvSpPr>
        <p:spPr>
          <a:xfrm>
            <a:off x="304800" y="3886200"/>
            <a:ext cx="11658600" cy="4281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400"/>
              <a:t>MUTCD refers to MASH and RDG as governing publications regarding design and use of temporary traffic control devices </a:t>
            </a:r>
          </a:p>
          <a:p>
            <a:pPr marL="857250" lvl="1" indent="-342900">
              <a:spcBef>
                <a:spcPts val="0"/>
              </a:spcBef>
              <a:buFont typeface="Wingdings" panose="05000000000000000000" pitchFamily="2" charset="2"/>
              <a:buChar char="§"/>
            </a:pPr>
            <a:r>
              <a:rPr lang="en-US" sz="2400"/>
              <a:t>Encroachment data needed for benefit-cost analysis for use of barriers within WZ</a:t>
            </a:r>
          </a:p>
          <a:p>
            <a:pPr marL="857250" lvl="1" indent="-342900">
              <a:spcBef>
                <a:spcPts val="0"/>
              </a:spcBef>
              <a:buFont typeface="Wingdings" panose="05000000000000000000" pitchFamily="2" charset="2"/>
              <a:buChar char="§"/>
            </a:pPr>
            <a:r>
              <a:rPr lang="en-US" sz="2400"/>
              <a:t>MUTCD relatively silent on when &amp; where positive protection in WZ should be used</a:t>
            </a:r>
          </a:p>
          <a:p>
            <a:pPr marL="857250" lvl="1" indent="-342900">
              <a:spcBef>
                <a:spcPts val="0"/>
              </a:spcBef>
              <a:buFont typeface="Wingdings" panose="05000000000000000000" pitchFamily="2" charset="2"/>
              <a:buChar char="§"/>
            </a:pPr>
            <a:r>
              <a:rPr lang="en-US" sz="2400"/>
              <a:t>Code of federal regulations (23 CFR 630 Subpart K) requires agencies to establish criteria regarding positive protection use in WZ. </a:t>
            </a:r>
          </a:p>
        </p:txBody>
      </p:sp>
      <p:sp>
        <p:nvSpPr>
          <p:cNvPr id="7" name="Slide Number Placeholder 6">
            <a:extLst>
              <a:ext uri="{FF2B5EF4-FFF2-40B4-BE49-F238E27FC236}">
                <a16:creationId xmlns:a16="http://schemas.microsoft.com/office/drawing/2014/main" id="{362F253D-0665-4DB6-4315-878A52FBABD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a:t>
            </a:fld>
            <a:endParaRPr lang="en-US"/>
          </a:p>
        </p:txBody>
      </p:sp>
    </p:spTree>
    <p:extLst>
      <p:ext uri="{BB962C8B-B14F-4D97-AF65-F5344CB8AC3E}">
        <p14:creationId xmlns:p14="http://schemas.microsoft.com/office/powerpoint/2010/main" val="3261117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461-8576-05C9-EC0A-FAC4E1021BA4}"/>
              </a:ext>
            </a:extLst>
          </p:cNvPr>
          <p:cNvSpPr>
            <a:spLocks noGrp="1"/>
          </p:cNvSpPr>
          <p:nvPr>
            <p:ph type="title"/>
          </p:nvPr>
        </p:nvSpPr>
        <p:spPr/>
        <p:txBody>
          <a:bodyPr/>
          <a:lstStyle/>
          <a:p>
            <a:r>
              <a:rPr lang="en-US" dirty="0">
                <a:cs typeface="Calibri"/>
              </a:rPr>
              <a:t>Peer Exchange Workshop</a:t>
            </a:r>
            <a:endParaRPr lang="en-US" dirty="0"/>
          </a:p>
        </p:txBody>
      </p:sp>
      <p:sp>
        <p:nvSpPr>
          <p:cNvPr id="3" name="Content Placeholder 2">
            <a:extLst>
              <a:ext uri="{FF2B5EF4-FFF2-40B4-BE49-F238E27FC236}">
                <a16:creationId xmlns:a16="http://schemas.microsoft.com/office/drawing/2014/main" id="{2CA98DDE-E72D-7BA7-B7A5-7B3E5B021F13}"/>
              </a:ext>
            </a:extLst>
          </p:cNvPr>
          <p:cNvSpPr>
            <a:spLocks noGrp="1"/>
          </p:cNvSpPr>
          <p:nvPr>
            <p:ph idx="1"/>
          </p:nvPr>
        </p:nvSpPr>
        <p:spPr/>
        <p:txBody>
          <a:bodyPr vert="horz" lIns="91440" tIns="45720" rIns="91440" bIns="45720" rtlCol="0" anchor="t">
            <a:normAutofit/>
          </a:bodyPr>
          <a:lstStyle/>
          <a:p>
            <a:r>
              <a:rPr lang="en-US" sz="3200" dirty="0">
                <a:cs typeface="Calibri"/>
              </a:rPr>
              <a:t>Format – Virtual</a:t>
            </a:r>
          </a:p>
          <a:p>
            <a:r>
              <a:rPr lang="en-US" sz="3200" dirty="0">
                <a:cs typeface="Calibri"/>
              </a:rPr>
              <a:t>Platform – WebEx</a:t>
            </a:r>
          </a:p>
          <a:p>
            <a:r>
              <a:rPr lang="en-US" sz="3200" dirty="0">
                <a:cs typeface="Calibri"/>
              </a:rPr>
              <a:t>Two half days</a:t>
            </a:r>
          </a:p>
          <a:p>
            <a:r>
              <a:rPr lang="en-US" sz="3200" dirty="0">
                <a:cs typeface="Calibri"/>
              </a:rPr>
              <a:t>Breakout sessions for effective discussions</a:t>
            </a:r>
          </a:p>
          <a:p>
            <a:r>
              <a:rPr lang="en-US" sz="3200" dirty="0">
                <a:cs typeface="Calibri"/>
              </a:rPr>
              <a:t>Participants – 15 state DOTs, project panel members, and program officers</a:t>
            </a:r>
          </a:p>
        </p:txBody>
      </p:sp>
      <p:sp>
        <p:nvSpPr>
          <p:cNvPr id="4" name="Slide Number Placeholder 3">
            <a:extLst>
              <a:ext uri="{FF2B5EF4-FFF2-40B4-BE49-F238E27FC236}">
                <a16:creationId xmlns:a16="http://schemas.microsoft.com/office/drawing/2014/main" id="{CFC6508B-A8EE-220D-E8DE-CF794ADBFB12}"/>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40</a:t>
            </a:fld>
            <a:endParaRPr lang="en-US"/>
          </a:p>
        </p:txBody>
      </p:sp>
    </p:spTree>
    <p:extLst>
      <p:ext uri="{BB962C8B-B14F-4D97-AF65-F5344CB8AC3E}">
        <p14:creationId xmlns:p14="http://schemas.microsoft.com/office/powerpoint/2010/main" val="504040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BCB1-19C5-1F9A-B0C2-054D0DBFF703}"/>
              </a:ext>
            </a:extLst>
          </p:cNvPr>
          <p:cNvSpPr>
            <a:spLocks noGrp="1"/>
          </p:cNvSpPr>
          <p:nvPr>
            <p:ph type="title"/>
          </p:nvPr>
        </p:nvSpPr>
        <p:spPr/>
        <p:txBody>
          <a:bodyPr/>
          <a:lstStyle/>
          <a:p>
            <a:r>
              <a:rPr lang="en-US">
                <a:cs typeface="Calibri"/>
              </a:rPr>
              <a:t>Workshop Participants</a:t>
            </a:r>
            <a:endParaRPr lang="en-US"/>
          </a:p>
        </p:txBody>
      </p:sp>
      <p:sp>
        <p:nvSpPr>
          <p:cNvPr id="4" name="Slide Number Placeholder 3">
            <a:extLst>
              <a:ext uri="{FF2B5EF4-FFF2-40B4-BE49-F238E27FC236}">
                <a16:creationId xmlns:a16="http://schemas.microsoft.com/office/drawing/2014/main" id="{C2867886-C1CF-060A-743A-FBA977F2A60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41</a:t>
            </a:fld>
            <a:endParaRPr lang="en-US"/>
          </a:p>
        </p:txBody>
      </p:sp>
      <p:pic>
        <p:nvPicPr>
          <p:cNvPr id="8" name="Picture 7">
            <a:extLst>
              <a:ext uri="{FF2B5EF4-FFF2-40B4-BE49-F238E27FC236}">
                <a16:creationId xmlns:a16="http://schemas.microsoft.com/office/drawing/2014/main" id="{EE1B2B7C-B045-3BFD-BB52-7AF3F5DBF82B}"/>
              </a:ext>
            </a:extLst>
          </p:cNvPr>
          <p:cNvPicPr>
            <a:picLocks noChangeAspect="1"/>
          </p:cNvPicPr>
          <p:nvPr/>
        </p:nvPicPr>
        <p:blipFill rotWithShape="1">
          <a:blip r:embed="rId3"/>
          <a:srcRect t="3456"/>
          <a:stretch/>
        </p:blipFill>
        <p:spPr>
          <a:xfrm>
            <a:off x="914400" y="1756611"/>
            <a:ext cx="10668000" cy="4184099"/>
          </a:xfrm>
          <a:prstGeom prst="rect">
            <a:avLst/>
          </a:prstGeom>
        </p:spPr>
      </p:pic>
    </p:spTree>
    <p:extLst>
      <p:ext uri="{BB962C8B-B14F-4D97-AF65-F5344CB8AC3E}">
        <p14:creationId xmlns:p14="http://schemas.microsoft.com/office/powerpoint/2010/main" val="3918323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B41E-C660-837A-16AE-9EA8A966B59B}"/>
              </a:ext>
            </a:extLst>
          </p:cNvPr>
          <p:cNvSpPr>
            <a:spLocks noGrp="1"/>
          </p:cNvSpPr>
          <p:nvPr>
            <p:ph type="title"/>
          </p:nvPr>
        </p:nvSpPr>
        <p:spPr/>
        <p:txBody>
          <a:bodyPr/>
          <a:lstStyle/>
          <a:p>
            <a:r>
              <a:rPr lang="en-US">
                <a:cs typeface="Calibri"/>
              </a:rPr>
              <a:t>Peer Exchange Workshop Agenda</a:t>
            </a:r>
            <a:endParaRPr lang="en-US"/>
          </a:p>
        </p:txBody>
      </p:sp>
      <p:sp>
        <p:nvSpPr>
          <p:cNvPr id="4" name="Slide Number Placeholder 3">
            <a:extLst>
              <a:ext uri="{FF2B5EF4-FFF2-40B4-BE49-F238E27FC236}">
                <a16:creationId xmlns:a16="http://schemas.microsoft.com/office/drawing/2014/main" id="{59A0B203-FF01-573E-0E97-BC6A4592D77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42</a:t>
            </a:fld>
            <a:endParaRPr lang="en-US"/>
          </a:p>
        </p:txBody>
      </p:sp>
      <p:graphicFrame>
        <p:nvGraphicFramePr>
          <p:cNvPr id="6" name="Table 5">
            <a:extLst>
              <a:ext uri="{FF2B5EF4-FFF2-40B4-BE49-F238E27FC236}">
                <a16:creationId xmlns:a16="http://schemas.microsoft.com/office/drawing/2014/main" id="{7629BF77-6EA2-EDDB-AA84-639841581C38}"/>
              </a:ext>
            </a:extLst>
          </p:cNvPr>
          <p:cNvGraphicFramePr>
            <a:graphicFrameLocks noGrp="1"/>
          </p:cNvGraphicFramePr>
          <p:nvPr/>
        </p:nvGraphicFramePr>
        <p:xfrm>
          <a:off x="1891145" y="1233054"/>
          <a:ext cx="8410572" cy="4359160"/>
        </p:xfrm>
        <a:graphic>
          <a:graphicData uri="http://schemas.openxmlformats.org/drawingml/2006/table">
            <a:tbl>
              <a:tblPr firstRow="1" bandRow="1">
                <a:tableStyleId>{5C22544A-7EE6-4342-B048-85BDC9FD1C3A}</a:tableStyleId>
              </a:tblPr>
              <a:tblGrid>
                <a:gridCol w="1163781">
                  <a:extLst>
                    <a:ext uri="{9D8B030D-6E8A-4147-A177-3AD203B41FA5}">
                      <a16:colId xmlns:a16="http://schemas.microsoft.com/office/drawing/2014/main" val="3305478017"/>
                    </a:ext>
                  </a:extLst>
                </a:gridCol>
                <a:gridCol w="7246791">
                  <a:extLst>
                    <a:ext uri="{9D8B030D-6E8A-4147-A177-3AD203B41FA5}">
                      <a16:colId xmlns:a16="http://schemas.microsoft.com/office/drawing/2014/main" val="2507566199"/>
                    </a:ext>
                  </a:extLst>
                </a:gridCol>
              </a:tblGrid>
              <a:tr h="341428">
                <a:tc gridSpan="2">
                  <a:txBody>
                    <a:bodyPr/>
                    <a:lstStyle/>
                    <a:p>
                      <a:pPr algn="ctr" fontAlgn="base"/>
                      <a:r>
                        <a:rPr lang="en-US" sz="1800" dirty="0">
                          <a:effectLst/>
                        </a:rPr>
                        <a:t>Day 1 (11:00 a.m. CT – 3:45 p.m. CT)​</a:t>
                      </a:r>
                      <a:endParaRPr lang="en-US" b="1" dirty="0">
                        <a:solidFill>
                          <a:srgbClr val="FFFFFF"/>
                        </a:solidFill>
                        <a:effectLst/>
                      </a:endParaRPr>
                    </a:p>
                  </a:txBody>
                  <a:tcPr anchor="ctr"/>
                </a:tc>
                <a:tc hMerge="1">
                  <a:txBody>
                    <a:bodyPr/>
                    <a:lstStyle/>
                    <a:p>
                      <a:endParaRPr lang="en-US"/>
                    </a:p>
                  </a:txBody>
                  <a:tcPr/>
                </a:tc>
                <a:extLst>
                  <a:ext uri="{0D108BD9-81ED-4DB2-BD59-A6C34878D82A}">
                    <a16:rowId xmlns:a16="http://schemas.microsoft.com/office/drawing/2014/main" val="3758773600"/>
                  </a:ext>
                </a:extLst>
              </a:tr>
              <a:tr h="341428">
                <a:tc>
                  <a:txBody>
                    <a:bodyPr/>
                    <a:lstStyle/>
                    <a:p>
                      <a:pPr algn="l" fontAlgn="base"/>
                      <a:r>
                        <a:rPr lang="en-US" sz="1600" kern="1200">
                          <a:solidFill>
                            <a:schemeClr val="dk1"/>
                          </a:solidFill>
                          <a:effectLst/>
                          <a:latin typeface="+mn-lt"/>
                          <a:ea typeface="+mn-ea"/>
                          <a:cs typeface="+mn-cs"/>
                        </a:rPr>
                        <a:t>11:00am​</a:t>
                      </a:r>
                    </a:p>
                  </a:txBody>
                  <a:tcPr anchor="ctr"/>
                </a:tc>
                <a:tc>
                  <a:txBody>
                    <a:bodyPr/>
                    <a:lstStyle/>
                    <a:p>
                      <a:pPr algn="l" fontAlgn="base"/>
                      <a:r>
                        <a:rPr lang="en-US" sz="1600" kern="1200">
                          <a:solidFill>
                            <a:schemeClr val="dk1"/>
                          </a:solidFill>
                          <a:effectLst/>
                          <a:latin typeface="+mn-lt"/>
                          <a:ea typeface="+mn-ea"/>
                          <a:cs typeface="+mn-cs"/>
                        </a:rPr>
                        <a:t>Welcome and Introductions​</a:t>
                      </a:r>
                    </a:p>
                  </a:txBody>
                  <a:tcPr anchor="ctr"/>
                </a:tc>
                <a:extLst>
                  <a:ext uri="{0D108BD9-81ED-4DB2-BD59-A6C34878D82A}">
                    <a16:rowId xmlns:a16="http://schemas.microsoft.com/office/drawing/2014/main" val="2450937478"/>
                  </a:ext>
                </a:extLst>
              </a:tr>
              <a:tr h="341428">
                <a:tc>
                  <a:txBody>
                    <a:bodyPr/>
                    <a:lstStyle/>
                    <a:p>
                      <a:pPr algn="l" fontAlgn="base"/>
                      <a:r>
                        <a:rPr lang="en-US" sz="1600" kern="1200">
                          <a:solidFill>
                            <a:schemeClr val="dk1"/>
                          </a:solidFill>
                          <a:effectLst/>
                          <a:latin typeface="+mn-lt"/>
                          <a:ea typeface="+mn-ea"/>
                          <a:cs typeface="+mn-cs"/>
                        </a:rPr>
                        <a:t>11:15am​</a:t>
                      </a:r>
                    </a:p>
                  </a:txBody>
                  <a:tcPr anchor="ctr"/>
                </a:tc>
                <a:tc>
                  <a:txBody>
                    <a:bodyPr/>
                    <a:lstStyle/>
                    <a:p>
                      <a:pPr algn="l" fontAlgn="base"/>
                      <a:r>
                        <a:rPr lang="en-US" sz="1600" kern="1200">
                          <a:solidFill>
                            <a:schemeClr val="dk1"/>
                          </a:solidFill>
                          <a:effectLst/>
                          <a:latin typeface="+mn-lt"/>
                          <a:ea typeface="+mn-ea"/>
                          <a:cs typeface="+mn-cs"/>
                        </a:rPr>
                        <a:t>Revision of Workshop Agenda and Workshop Expectations​</a:t>
                      </a:r>
                    </a:p>
                  </a:txBody>
                  <a:tcPr anchor="ctr"/>
                </a:tc>
                <a:extLst>
                  <a:ext uri="{0D108BD9-81ED-4DB2-BD59-A6C34878D82A}">
                    <a16:rowId xmlns:a16="http://schemas.microsoft.com/office/drawing/2014/main" val="2909665450"/>
                  </a:ext>
                </a:extLst>
              </a:tr>
              <a:tr h="341428">
                <a:tc>
                  <a:txBody>
                    <a:bodyPr/>
                    <a:lstStyle/>
                    <a:p>
                      <a:pPr algn="l" fontAlgn="base"/>
                      <a:r>
                        <a:rPr lang="en-US" sz="1600" kern="1200">
                          <a:solidFill>
                            <a:schemeClr val="dk1"/>
                          </a:solidFill>
                          <a:effectLst/>
                          <a:latin typeface="+mn-lt"/>
                          <a:ea typeface="+mn-ea"/>
                          <a:cs typeface="+mn-cs"/>
                        </a:rPr>
                        <a:t>11:20am​</a:t>
                      </a:r>
                    </a:p>
                  </a:txBody>
                  <a:tcPr anchor="ctr"/>
                </a:tc>
                <a:tc>
                  <a:txBody>
                    <a:bodyPr/>
                    <a:lstStyle/>
                    <a:p>
                      <a:pPr algn="l" fontAlgn="base"/>
                      <a:r>
                        <a:rPr lang="en-US" sz="1600" kern="1200">
                          <a:solidFill>
                            <a:schemeClr val="dk1"/>
                          </a:solidFill>
                          <a:effectLst/>
                          <a:latin typeface="+mn-lt"/>
                          <a:ea typeface="+mn-ea"/>
                          <a:cs typeface="+mn-cs"/>
                        </a:rPr>
                        <a:t>NCHRP 03-134 General Project Overview (Objectives, Tasks, Products)​</a:t>
                      </a:r>
                    </a:p>
                  </a:txBody>
                  <a:tcPr anchor="ctr"/>
                </a:tc>
                <a:extLst>
                  <a:ext uri="{0D108BD9-81ED-4DB2-BD59-A6C34878D82A}">
                    <a16:rowId xmlns:a16="http://schemas.microsoft.com/office/drawing/2014/main" val="3012160145"/>
                  </a:ext>
                </a:extLst>
              </a:tr>
              <a:tr h="341428">
                <a:tc>
                  <a:txBody>
                    <a:bodyPr/>
                    <a:lstStyle/>
                    <a:p>
                      <a:pPr algn="l" fontAlgn="base"/>
                      <a:r>
                        <a:rPr lang="en-US" sz="1600" kern="1200">
                          <a:solidFill>
                            <a:schemeClr val="dk1"/>
                          </a:solidFill>
                          <a:effectLst/>
                          <a:latin typeface="+mn-lt"/>
                          <a:ea typeface="+mn-ea"/>
                          <a:cs typeface="+mn-cs"/>
                        </a:rPr>
                        <a:t>11:30am​</a:t>
                      </a:r>
                    </a:p>
                  </a:txBody>
                  <a:tcPr anchor="ctr"/>
                </a:tc>
                <a:tc>
                  <a:txBody>
                    <a:bodyPr/>
                    <a:lstStyle/>
                    <a:p>
                      <a:pPr algn="l" fontAlgn="base"/>
                      <a:r>
                        <a:rPr lang="en-US" sz="1600" kern="1200">
                          <a:solidFill>
                            <a:schemeClr val="dk1"/>
                          </a:solidFill>
                          <a:effectLst/>
                          <a:latin typeface="+mn-lt"/>
                          <a:ea typeface="+mn-ea"/>
                          <a:cs typeface="+mn-cs"/>
                        </a:rPr>
                        <a:t>Overview of Database Analysis Results​</a:t>
                      </a:r>
                    </a:p>
                  </a:txBody>
                  <a:tcPr anchor="ctr"/>
                </a:tc>
                <a:extLst>
                  <a:ext uri="{0D108BD9-81ED-4DB2-BD59-A6C34878D82A}">
                    <a16:rowId xmlns:a16="http://schemas.microsoft.com/office/drawing/2014/main" val="3454509380"/>
                  </a:ext>
                </a:extLst>
              </a:tr>
              <a:tr h="341428">
                <a:tc>
                  <a:txBody>
                    <a:bodyPr/>
                    <a:lstStyle/>
                    <a:p>
                      <a:pPr algn="l" fontAlgn="base"/>
                      <a:r>
                        <a:rPr lang="en-US" sz="1600" kern="1200">
                          <a:solidFill>
                            <a:schemeClr val="dk1"/>
                          </a:solidFill>
                          <a:effectLst/>
                          <a:latin typeface="+mn-lt"/>
                          <a:ea typeface="+mn-ea"/>
                          <a:cs typeface="+mn-cs"/>
                        </a:rPr>
                        <a:t>12:00pm​</a:t>
                      </a:r>
                    </a:p>
                  </a:txBody>
                  <a:tcPr anchor="ctr"/>
                </a:tc>
                <a:tc>
                  <a:txBody>
                    <a:bodyPr/>
                    <a:lstStyle/>
                    <a:p>
                      <a:pPr algn="l" fontAlgn="base"/>
                      <a:r>
                        <a:rPr lang="en-US" sz="1600" kern="1200">
                          <a:solidFill>
                            <a:schemeClr val="dk1"/>
                          </a:solidFill>
                          <a:effectLst/>
                          <a:latin typeface="+mn-lt"/>
                          <a:ea typeface="+mn-ea"/>
                          <a:cs typeface="+mn-cs"/>
                        </a:rPr>
                        <a:t>Discussion of Database Analysis Results​</a:t>
                      </a:r>
                    </a:p>
                  </a:txBody>
                  <a:tcPr anchor="ctr"/>
                </a:tc>
                <a:extLst>
                  <a:ext uri="{0D108BD9-81ED-4DB2-BD59-A6C34878D82A}">
                    <a16:rowId xmlns:a16="http://schemas.microsoft.com/office/drawing/2014/main" val="3065067960"/>
                  </a:ext>
                </a:extLst>
              </a:tr>
              <a:tr h="341428">
                <a:tc>
                  <a:txBody>
                    <a:bodyPr/>
                    <a:lstStyle/>
                    <a:p>
                      <a:pPr algn="l" fontAlgn="base"/>
                      <a:r>
                        <a:rPr lang="en-US" sz="1600" kern="1200">
                          <a:solidFill>
                            <a:schemeClr val="dk1"/>
                          </a:solidFill>
                          <a:effectLst/>
                          <a:latin typeface="+mn-lt"/>
                          <a:ea typeface="+mn-ea"/>
                          <a:cs typeface="+mn-cs"/>
                        </a:rPr>
                        <a:t>1:00pm​</a:t>
                      </a:r>
                    </a:p>
                  </a:txBody>
                  <a:tcPr anchor="ctr"/>
                </a:tc>
                <a:tc>
                  <a:txBody>
                    <a:bodyPr/>
                    <a:lstStyle/>
                    <a:p>
                      <a:pPr algn="l" fontAlgn="base"/>
                      <a:r>
                        <a:rPr lang="en-US" sz="1600" kern="1200">
                          <a:solidFill>
                            <a:schemeClr val="dk1"/>
                          </a:solidFill>
                          <a:effectLst/>
                          <a:latin typeface="+mn-lt"/>
                          <a:ea typeface="+mn-ea"/>
                          <a:cs typeface="+mn-cs"/>
                        </a:rPr>
                        <a:t>Break​</a:t>
                      </a:r>
                    </a:p>
                  </a:txBody>
                  <a:tcPr anchor="ctr"/>
                </a:tc>
                <a:extLst>
                  <a:ext uri="{0D108BD9-81ED-4DB2-BD59-A6C34878D82A}">
                    <a16:rowId xmlns:a16="http://schemas.microsoft.com/office/drawing/2014/main" val="2695546012"/>
                  </a:ext>
                </a:extLst>
              </a:tr>
              <a:tr h="341428">
                <a:tc>
                  <a:txBody>
                    <a:bodyPr/>
                    <a:lstStyle/>
                    <a:p>
                      <a:pPr algn="l" fontAlgn="base"/>
                      <a:r>
                        <a:rPr lang="en-US" sz="1600" kern="1200">
                          <a:solidFill>
                            <a:schemeClr val="dk1"/>
                          </a:solidFill>
                          <a:effectLst/>
                          <a:latin typeface="+mn-lt"/>
                          <a:ea typeface="+mn-ea"/>
                          <a:cs typeface="+mn-cs"/>
                        </a:rPr>
                        <a:t>1:45pm​</a:t>
                      </a:r>
                    </a:p>
                  </a:txBody>
                  <a:tcPr anchor="ctr"/>
                </a:tc>
                <a:tc>
                  <a:txBody>
                    <a:bodyPr/>
                    <a:lstStyle/>
                    <a:p>
                      <a:pPr algn="l" fontAlgn="base"/>
                      <a:r>
                        <a:rPr lang="en-US" sz="1600" kern="1200">
                          <a:solidFill>
                            <a:schemeClr val="dk1"/>
                          </a:solidFill>
                          <a:effectLst/>
                          <a:latin typeface="+mn-lt"/>
                          <a:ea typeface="+mn-ea"/>
                          <a:cs typeface="+mn-cs"/>
                        </a:rPr>
                        <a:t>Overview Project Draft Products (Guidance – MASH)​</a:t>
                      </a:r>
                    </a:p>
                  </a:txBody>
                  <a:tcPr anchor="ctr"/>
                </a:tc>
                <a:extLst>
                  <a:ext uri="{0D108BD9-81ED-4DB2-BD59-A6C34878D82A}">
                    <a16:rowId xmlns:a16="http://schemas.microsoft.com/office/drawing/2014/main" val="2784482076"/>
                  </a:ext>
                </a:extLst>
              </a:tr>
              <a:tr h="341428">
                <a:tc>
                  <a:txBody>
                    <a:bodyPr/>
                    <a:lstStyle/>
                    <a:p>
                      <a:pPr algn="l" fontAlgn="base"/>
                      <a:r>
                        <a:rPr lang="en-US" sz="1600" kern="1200">
                          <a:solidFill>
                            <a:schemeClr val="dk1"/>
                          </a:solidFill>
                          <a:effectLst/>
                          <a:latin typeface="+mn-lt"/>
                          <a:ea typeface="+mn-ea"/>
                          <a:cs typeface="+mn-cs"/>
                        </a:rPr>
                        <a:t>2:00pm​</a:t>
                      </a:r>
                    </a:p>
                  </a:txBody>
                  <a:tcPr anchor="ctr"/>
                </a:tc>
                <a:tc>
                  <a:txBody>
                    <a:bodyPr/>
                    <a:lstStyle/>
                    <a:p>
                      <a:pPr algn="l" fontAlgn="base"/>
                      <a:r>
                        <a:rPr lang="en-US" sz="1600" kern="1200">
                          <a:solidFill>
                            <a:schemeClr val="dk1"/>
                          </a:solidFill>
                          <a:effectLst/>
                          <a:latin typeface="+mn-lt"/>
                          <a:ea typeface="+mn-ea"/>
                          <a:cs typeface="+mn-cs"/>
                        </a:rPr>
                        <a:t>*Breakout Session* –Results Discussion on “Guidance -- MASH”​</a:t>
                      </a:r>
                    </a:p>
                  </a:txBody>
                  <a:tcPr anchor="ctr"/>
                </a:tc>
                <a:extLst>
                  <a:ext uri="{0D108BD9-81ED-4DB2-BD59-A6C34878D82A}">
                    <a16:rowId xmlns:a16="http://schemas.microsoft.com/office/drawing/2014/main" val="2874026268"/>
                  </a:ext>
                </a:extLst>
              </a:tr>
              <a:tr h="341428">
                <a:tc>
                  <a:txBody>
                    <a:bodyPr/>
                    <a:lstStyle/>
                    <a:p>
                      <a:pPr algn="l" fontAlgn="base"/>
                      <a:r>
                        <a:rPr lang="en-US" sz="1600" kern="1200">
                          <a:solidFill>
                            <a:schemeClr val="dk1"/>
                          </a:solidFill>
                          <a:effectLst/>
                          <a:latin typeface="+mn-lt"/>
                          <a:ea typeface="+mn-ea"/>
                          <a:cs typeface="+mn-cs"/>
                        </a:rPr>
                        <a:t>3:00pm​</a:t>
                      </a:r>
                    </a:p>
                  </a:txBody>
                  <a:tcPr anchor="ctr"/>
                </a:tc>
                <a:tc>
                  <a:txBody>
                    <a:bodyPr/>
                    <a:lstStyle/>
                    <a:p>
                      <a:pPr algn="l" fontAlgn="base"/>
                      <a:r>
                        <a:rPr lang="en-US" sz="1600" kern="1200">
                          <a:solidFill>
                            <a:schemeClr val="dk1"/>
                          </a:solidFill>
                          <a:effectLst/>
                          <a:latin typeface="+mn-lt"/>
                          <a:ea typeface="+mn-ea"/>
                          <a:cs typeface="+mn-cs"/>
                        </a:rPr>
                        <a:t>15 Minutes Break​</a:t>
                      </a:r>
                    </a:p>
                  </a:txBody>
                  <a:tcPr anchor="ctr"/>
                </a:tc>
                <a:extLst>
                  <a:ext uri="{0D108BD9-81ED-4DB2-BD59-A6C34878D82A}">
                    <a16:rowId xmlns:a16="http://schemas.microsoft.com/office/drawing/2014/main" val="3529123258"/>
                  </a:ext>
                </a:extLst>
              </a:tr>
              <a:tr h="341428">
                <a:tc>
                  <a:txBody>
                    <a:bodyPr/>
                    <a:lstStyle/>
                    <a:p>
                      <a:pPr algn="l" fontAlgn="base"/>
                      <a:r>
                        <a:rPr lang="en-US" sz="1600" kern="1200">
                          <a:solidFill>
                            <a:schemeClr val="dk1"/>
                          </a:solidFill>
                          <a:effectLst/>
                          <a:latin typeface="+mn-lt"/>
                          <a:ea typeface="+mn-ea"/>
                          <a:cs typeface="+mn-cs"/>
                        </a:rPr>
                        <a:t>3:15pm​</a:t>
                      </a:r>
                    </a:p>
                  </a:txBody>
                  <a:tcPr anchor="ctr"/>
                </a:tc>
                <a:tc>
                  <a:txBody>
                    <a:bodyPr/>
                    <a:lstStyle/>
                    <a:p>
                      <a:pPr algn="l" fontAlgn="base"/>
                      <a:r>
                        <a:rPr lang="en-US" sz="1600" kern="1200">
                          <a:solidFill>
                            <a:schemeClr val="dk1"/>
                          </a:solidFill>
                          <a:effectLst/>
                          <a:latin typeface="+mn-lt"/>
                          <a:ea typeface="+mn-ea"/>
                          <a:cs typeface="+mn-cs"/>
                        </a:rPr>
                        <a:t>Reconvene Meeting from Breakout Session – Discussion of MASH Breakout Session Outcomes​</a:t>
                      </a:r>
                    </a:p>
                  </a:txBody>
                  <a:tcPr anchor="ctr"/>
                </a:tc>
                <a:extLst>
                  <a:ext uri="{0D108BD9-81ED-4DB2-BD59-A6C34878D82A}">
                    <a16:rowId xmlns:a16="http://schemas.microsoft.com/office/drawing/2014/main" val="2179063859"/>
                  </a:ext>
                </a:extLst>
              </a:tr>
              <a:tr h="341428">
                <a:tc>
                  <a:txBody>
                    <a:bodyPr/>
                    <a:lstStyle/>
                    <a:p>
                      <a:pPr algn="l" fontAlgn="base"/>
                      <a:r>
                        <a:rPr lang="en-US" sz="1600" kern="1200">
                          <a:solidFill>
                            <a:schemeClr val="dk1"/>
                          </a:solidFill>
                          <a:effectLst/>
                          <a:latin typeface="+mn-lt"/>
                          <a:ea typeface="+mn-ea"/>
                          <a:cs typeface="+mn-cs"/>
                        </a:rPr>
                        <a:t>3:45pm​</a:t>
                      </a:r>
                    </a:p>
                  </a:txBody>
                  <a:tcPr anchor="ctr"/>
                </a:tc>
                <a:tc>
                  <a:txBody>
                    <a:bodyPr/>
                    <a:lstStyle/>
                    <a:p>
                      <a:pPr algn="l" fontAlgn="base"/>
                      <a:r>
                        <a:rPr lang="en-US" sz="1600" kern="1200" dirty="0">
                          <a:solidFill>
                            <a:schemeClr val="dk1"/>
                          </a:solidFill>
                          <a:effectLst/>
                          <a:latin typeface="+mn-lt"/>
                          <a:ea typeface="+mn-ea"/>
                          <a:cs typeface="+mn-cs"/>
                        </a:rPr>
                        <a:t>Adjourn​</a:t>
                      </a:r>
                    </a:p>
                  </a:txBody>
                  <a:tcPr anchor="ctr"/>
                </a:tc>
                <a:extLst>
                  <a:ext uri="{0D108BD9-81ED-4DB2-BD59-A6C34878D82A}">
                    <a16:rowId xmlns:a16="http://schemas.microsoft.com/office/drawing/2014/main" val="2678502574"/>
                  </a:ext>
                </a:extLst>
              </a:tr>
            </a:tbl>
          </a:graphicData>
        </a:graphic>
      </p:graphicFrame>
    </p:spTree>
    <p:extLst>
      <p:ext uri="{BB962C8B-B14F-4D97-AF65-F5344CB8AC3E}">
        <p14:creationId xmlns:p14="http://schemas.microsoft.com/office/powerpoint/2010/main" val="1778471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B41E-C660-837A-16AE-9EA8A966B59B}"/>
              </a:ext>
            </a:extLst>
          </p:cNvPr>
          <p:cNvSpPr>
            <a:spLocks noGrp="1"/>
          </p:cNvSpPr>
          <p:nvPr>
            <p:ph type="title"/>
          </p:nvPr>
        </p:nvSpPr>
        <p:spPr/>
        <p:txBody>
          <a:bodyPr/>
          <a:lstStyle/>
          <a:p>
            <a:r>
              <a:rPr lang="en-US">
                <a:cs typeface="Calibri"/>
              </a:rPr>
              <a:t>Peer Exchange Workshop Agenda</a:t>
            </a:r>
            <a:endParaRPr lang="en-US"/>
          </a:p>
        </p:txBody>
      </p:sp>
      <p:sp>
        <p:nvSpPr>
          <p:cNvPr id="4" name="Slide Number Placeholder 3">
            <a:extLst>
              <a:ext uri="{FF2B5EF4-FFF2-40B4-BE49-F238E27FC236}">
                <a16:creationId xmlns:a16="http://schemas.microsoft.com/office/drawing/2014/main" id="{59A0B203-FF01-573E-0E97-BC6A4592D77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43</a:t>
            </a:fld>
            <a:endParaRPr lang="en-US"/>
          </a:p>
        </p:txBody>
      </p:sp>
      <p:graphicFrame>
        <p:nvGraphicFramePr>
          <p:cNvPr id="12" name="Table 11">
            <a:extLst>
              <a:ext uri="{FF2B5EF4-FFF2-40B4-BE49-F238E27FC236}">
                <a16:creationId xmlns:a16="http://schemas.microsoft.com/office/drawing/2014/main" id="{83D6FC08-ABC1-13B3-B755-CB64A446BF14}"/>
              </a:ext>
            </a:extLst>
          </p:cNvPr>
          <p:cNvGraphicFramePr>
            <a:graphicFrameLocks noGrp="1"/>
          </p:cNvGraphicFramePr>
          <p:nvPr/>
        </p:nvGraphicFramePr>
        <p:xfrm>
          <a:off x="1821873" y="1205345"/>
          <a:ext cx="8543925" cy="4799182"/>
        </p:xfrm>
        <a:graphic>
          <a:graphicData uri="http://schemas.openxmlformats.org/drawingml/2006/table">
            <a:tbl>
              <a:tblPr firstRow="1" bandRow="1">
                <a:tableStyleId>{5C22544A-7EE6-4342-B048-85BDC9FD1C3A}</a:tableStyleId>
              </a:tblPr>
              <a:tblGrid>
                <a:gridCol w="1038225">
                  <a:extLst>
                    <a:ext uri="{9D8B030D-6E8A-4147-A177-3AD203B41FA5}">
                      <a16:colId xmlns:a16="http://schemas.microsoft.com/office/drawing/2014/main" val="1444188922"/>
                    </a:ext>
                  </a:extLst>
                </a:gridCol>
                <a:gridCol w="7505700">
                  <a:extLst>
                    <a:ext uri="{9D8B030D-6E8A-4147-A177-3AD203B41FA5}">
                      <a16:colId xmlns:a16="http://schemas.microsoft.com/office/drawing/2014/main" val="3476088000"/>
                    </a:ext>
                  </a:extLst>
                </a:gridCol>
              </a:tblGrid>
              <a:tr h="531982">
                <a:tc gridSpan="2">
                  <a:txBody>
                    <a:bodyPr/>
                    <a:lstStyle/>
                    <a:p>
                      <a:pPr algn="ctr" fontAlgn="base"/>
                      <a:r>
                        <a:rPr lang="en-US" sz="1800" b="1" kern="1200" dirty="0">
                          <a:solidFill>
                            <a:schemeClr val="lt1"/>
                          </a:solidFill>
                          <a:effectLst/>
                          <a:latin typeface="+mn-lt"/>
                          <a:ea typeface="+mn-ea"/>
                          <a:cs typeface="+mn-cs"/>
                        </a:rPr>
                        <a:t>Day 2 (11:00 a.m. CT – 3:30 p.m. CT)​</a:t>
                      </a:r>
                    </a:p>
                  </a:txBody>
                  <a:tcPr anchor="ctr"/>
                </a:tc>
                <a:tc hMerge="1">
                  <a:txBody>
                    <a:bodyPr/>
                    <a:lstStyle/>
                    <a:p>
                      <a:endParaRPr lang="en-US"/>
                    </a:p>
                  </a:txBody>
                  <a:tcPr/>
                </a:tc>
                <a:extLst>
                  <a:ext uri="{0D108BD9-81ED-4DB2-BD59-A6C34878D82A}">
                    <a16:rowId xmlns:a16="http://schemas.microsoft.com/office/drawing/2014/main" val="2849201944"/>
                  </a:ext>
                </a:extLst>
              </a:tr>
              <a:tr h="260775">
                <a:tc>
                  <a:txBody>
                    <a:bodyPr/>
                    <a:lstStyle/>
                    <a:p>
                      <a:pPr fontAlgn="base"/>
                      <a:r>
                        <a:rPr lang="en-US" sz="1600" kern="1200">
                          <a:solidFill>
                            <a:schemeClr val="dk1"/>
                          </a:solidFill>
                          <a:effectLst/>
                          <a:latin typeface="+mn-lt"/>
                          <a:ea typeface="+mn-ea"/>
                          <a:cs typeface="+mn-cs"/>
                        </a:rPr>
                        <a:t>11:00am​</a:t>
                      </a:r>
                    </a:p>
                  </a:txBody>
                  <a:tcPr anchor="ctr"/>
                </a:tc>
                <a:tc>
                  <a:txBody>
                    <a:bodyPr/>
                    <a:lstStyle/>
                    <a:p>
                      <a:pPr fontAlgn="base"/>
                      <a:r>
                        <a:rPr lang="en-US" sz="1600" kern="1200">
                          <a:solidFill>
                            <a:schemeClr val="dk1"/>
                          </a:solidFill>
                          <a:effectLst/>
                          <a:latin typeface="+mn-lt"/>
                          <a:ea typeface="+mn-ea"/>
                          <a:cs typeface="+mn-cs"/>
                        </a:rPr>
                        <a:t>Welcome and Introductions​</a:t>
                      </a:r>
                    </a:p>
                  </a:txBody>
                  <a:tcPr anchor="ctr"/>
                </a:tc>
                <a:extLst>
                  <a:ext uri="{0D108BD9-81ED-4DB2-BD59-A6C34878D82A}">
                    <a16:rowId xmlns:a16="http://schemas.microsoft.com/office/drawing/2014/main" val="3087450070"/>
                  </a:ext>
                </a:extLst>
              </a:tr>
              <a:tr h="260775">
                <a:tc>
                  <a:txBody>
                    <a:bodyPr/>
                    <a:lstStyle/>
                    <a:p>
                      <a:pPr fontAlgn="base"/>
                      <a:r>
                        <a:rPr lang="en-US" sz="1600">
                          <a:effectLst/>
                        </a:rPr>
                        <a:t>11:10am​</a:t>
                      </a:r>
                      <a:endParaRPr lang="en-US" b="1">
                        <a:solidFill>
                          <a:srgbClr val="FFFFFF"/>
                        </a:solidFill>
                        <a:effectLst/>
                      </a:endParaRPr>
                    </a:p>
                  </a:txBody>
                  <a:tcPr anchor="ctr"/>
                </a:tc>
                <a:tc>
                  <a:txBody>
                    <a:bodyPr/>
                    <a:lstStyle/>
                    <a:p>
                      <a:pPr fontAlgn="base"/>
                      <a:r>
                        <a:rPr lang="en-US" sz="1600">
                          <a:effectLst/>
                        </a:rPr>
                        <a:t>Day-1 Workshop Meeting Recap &amp; Comments​</a:t>
                      </a:r>
                      <a:endParaRPr lang="en-US">
                        <a:effectLst/>
                      </a:endParaRPr>
                    </a:p>
                  </a:txBody>
                  <a:tcPr anchor="ctr"/>
                </a:tc>
                <a:extLst>
                  <a:ext uri="{0D108BD9-81ED-4DB2-BD59-A6C34878D82A}">
                    <a16:rowId xmlns:a16="http://schemas.microsoft.com/office/drawing/2014/main" val="2335637388"/>
                  </a:ext>
                </a:extLst>
              </a:tr>
              <a:tr h="260775">
                <a:tc>
                  <a:txBody>
                    <a:bodyPr/>
                    <a:lstStyle/>
                    <a:p>
                      <a:pPr fontAlgn="base"/>
                      <a:r>
                        <a:rPr lang="en-US" sz="1600">
                          <a:effectLst/>
                        </a:rPr>
                        <a:t>11:40am​</a:t>
                      </a:r>
                      <a:endParaRPr lang="en-US" b="1">
                        <a:solidFill>
                          <a:srgbClr val="FFFFFF"/>
                        </a:solidFill>
                        <a:effectLst/>
                      </a:endParaRPr>
                    </a:p>
                  </a:txBody>
                  <a:tcPr anchor="ctr"/>
                </a:tc>
                <a:tc>
                  <a:txBody>
                    <a:bodyPr/>
                    <a:lstStyle/>
                    <a:p>
                      <a:pPr fontAlgn="base"/>
                      <a:r>
                        <a:rPr lang="fr-FR" sz="1600">
                          <a:effectLst/>
                        </a:rPr>
                        <a:t>Minnesota “WZ Intrusion” App (Michelle Moser)​</a:t>
                      </a:r>
                      <a:endParaRPr lang="fr-FR">
                        <a:effectLst/>
                      </a:endParaRPr>
                    </a:p>
                  </a:txBody>
                  <a:tcPr anchor="ctr"/>
                </a:tc>
                <a:extLst>
                  <a:ext uri="{0D108BD9-81ED-4DB2-BD59-A6C34878D82A}">
                    <a16:rowId xmlns:a16="http://schemas.microsoft.com/office/drawing/2014/main" val="1048063876"/>
                  </a:ext>
                </a:extLst>
              </a:tr>
              <a:tr h="260775">
                <a:tc>
                  <a:txBody>
                    <a:bodyPr/>
                    <a:lstStyle/>
                    <a:p>
                      <a:pPr fontAlgn="base"/>
                      <a:r>
                        <a:rPr lang="en-US" sz="1600">
                          <a:effectLst/>
                        </a:rPr>
                        <a:t>12:00pm​</a:t>
                      </a:r>
                      <a:endParaRPr lang="en-US" b="1">
                        <a:solidFill>
                          <a:srgbClr val="FFFFFF"/>
                        </a:solidFill>
                        <a:effectLst/>
                      </a:endParaRPr>
                    </a:p>
                  </a:txBody>
                  <a:tcPr anchor="ctr"/>
                </a:tc>
                <a:tc>
                  <a:txBody>
                    <a:bodyPr/>
                    <a:lstStyle/>
                    <a:p>
                      <a:pPr fontAlgn="base"/>
                      <a:r>
                        <a:rPr lang="fr-FR" sz="1600">
                          <a:effectLst/>
                        </a:rPr>
                        <a:t>WZ Intrusion App Discussion​</a:t>
                      </a:r>
                      <a:endParaRPr lang="fr-FR">
                        <a:effectLst/>
                      </a:endParaRPr>
                    </a:p>
                  </a:txBody>
                  <a:tcPr anchor="ctr"/>
                </a:tc>
                <a:extLst>
                  <a:ext uri="{0D108BD9-81ED-4DB2-BD59-A6C34878D82A}">
                    <a16:rowId xmlns:a16="http://schemas.microsoft.com/office/drawing/2014/main" val="2142618735"/>
                  </a:ext>
                </a:extLst>
              </a:tr>
              <a:tr h="260775">
                <a:tc>
                  <a:txBody>
                    <a:bodyPr/>
                    <a:lstStyle/>
                    <a:p>
                      <a:pPr fontAlgn="base"/>
                      <a:r>
                        <a:rPr lang="en-US" sz="1600">
                          <a:effectLst/>
                        </a:rPr>
                        <a:t>12:15pm​</a:t>
                      </a:r>
                      <a:endParaRPr lang="en-US" b="1">
                        <a:solidFill>
                          <a:srgbClr val="FFFFFF"/>
                        </a:solidFill>
                        <a:effectLst/>
                      </a:endParaRPr>
                    </a:p>
                  </a:txBody>
                  <a:tcPr anchor="ctr"/>
                </a:tc>
                <a:tc>
                  <a:txBody>
                    <a:bodyPr/>
                    <a:lstStyle/>
                    <a:p>
                      <a:pPr fontAlgn="base"/>
                      <a:r>
                        <a:rPr lang="en-US" sz="1600">
                          <a:effectLst/>
                        </a:rPr>
                        <a:t>BREAK​</a:t>
                      </a:r>
                      <a:endParaRPr lang="en-US">
                        <a:effectLst/>
                      </a:endParaRPr>
                    </a:p>
                  </a:txBody>
                  <a:tcPr anchor="ctr"/>
                </a:tc>
                <a:extLst>
                  <a:ext uri="{0D108BD9-81ED-4DB2-BD59-A6C34878D82A}">
                    <a16:rowId xmlns:a16="http://schemas.microsoft.com/office/drawing/2014/main" val="1614678616"/>
                  </a:ext>
                </a:extLst>
              </a:tr>
              <a:tr h="260775">
                <a:tc>
                  <a:txBody>
                    <a:bodyPr/>
                    <a:lstStyle/>
                    <a:p>
                      <a:pPr fontAlgn="base"/>
                      <a:r>
                        <a:rPr lang="en-US" sz="1600">
                          <a:effectLst/>
                        </a:rPr>
                        <a:t>1:00pm​</a:t>
                      </a:r>
                      <a:endParaRPr lang="en-US" b="1">
                        <a:solidFill>
                          <a:srgbClr val="FFFFFF"/>
                        </a:solidFill>
                        <a:effectLst/>
                      </a:endParaRPr>
                    </a:p>
                  </a:txBody>
                  <a:tcPr anchor="ctr"/>
                </a:tc>
                <a:tc>
                  <a:txBody>
                    <a:bodyPr/>
                    <a:lstStyle/>
                    <a:p>
                      <a:pPr fontAlgn="base"/>
                      <a:r>
                        <a:rPr lang="en-US" sz="1600">
                          <a:effectLst/>
                        </a:rPr>
                        <a:t>Overview Project Draft Products (Guidance -- RDG)​</a:t>
                      </a:r>
                      <a:endParaRPr lang="en-US">
                        <a:effectLst/>
                      </a:endParaRPr>
                    </a:p>
                  </a:txBody>
                  <a:tcPr anchor="ctr"/>
                </a:tc>
                <a:extLst>
                  <a:ext uri="{0D108BD9-81ED-4DB2-BD59-A6C34878D82A}">
                    <a16:rowId xmlns:a16="http://schemas.microsoft.com/office/drawing/2014/main" val="166813573"/>
                  </a:ext>
                </a:extLst>
              </a:tr>
              <a:tr h="260775">
                <a:tc>
                  <a:txBody>
                    <a:bodyPr/>
                    <a:lstStyle/>
                    <a:p>
                      <a:pPr fontAlgn="base"/>
                      <a:r>
                        <a:rPr lang="en-US" sz="1600">
                          <a:effectLst/>
                        </a:rPr>
                        <a:t>1:15pm​</a:t>
                      </a:r>
                      <a:endParaRPr lang="en-US" b="1">
                        <a:solidFill>
                          <a:srgbClr val="FFFFFF"/>
                        </a:solidFill>
                        <a:effectLst/>
                      </a:endParaRPr>
                    </a:p>
                  </a:txBody>
                  <a:tcPr anchor="ctr"/>
                </a:tc>
                <a:tc>
                  <a:txBody>
                    <a:bodyPr/>
                    <a:lstStyle/>
                    <a:p>
                      <a:pPr fontAlgn="base"/>
                      <a:r>
                        <a:rPr lang="en-US" sz="1600">
                          <a:effectLst/>
                        </a:rPr>
                        <a:t>Overview Project Draft Products (Guidance – MUTCD)​</a:t>
                      </a:r>
                      <a:endParaRPr lang="en-US">
                        <a:effectLst/>
                      </a:endParaRPr>
                    </a:p>
                  </a:txBody>
                  <a:tcPr anchor="ctr"/>
                </a:tc>
                <a:extLst>
                  <a:ext uri="{0D108BD9-81ED-4DB2-BD59-A6C34878D82A}">
                    <a16:rowId xmlns:a16="http://schemas.microsoft.com/office/drawing/2014/main" val="3019909497"/>
                  </a:ext>
                </a:extLst>
              </a:tr>
              <a:tr h="260775">
                <a:tc>
                  <a:txBody>
                    <a:bodyPr/>
                    <a:lstStyle/>
                    <a:p>
                      <a:pPr fontAlgn="base"/>
                      <a:r>
                        <a:rPr lang="en-US" sz="1600">
                          <a:effectLst/>
                        </a:rPr>
                        <a:t>1:30pm​</a:t>
                      </a:r>
                      <a:endParaRPr lang="en-US" b="1">
                        <a:solidFill>
                          <a:srgbClr val="FFFFFF"/>
                        </a:solidFill>
                        <a:effectLst/>
                      </a:endParaRPr>
                    </a:p>
                  </a:txBody>
                  <a:tcPr anchor="ctr"/>
                </a:tc>
                <a:tc>
                  <a:txBody>
                    <a:bodyPr/>
                    <a:lstStyle/>
                    <a:p>
                      <a:pPr fontAlgn="base"/>
                      <a:r>
                        <a:rPr lang="en-US" sz="1600">
                          <a:effectLst/>
                        </a:rPr>
                        <a:t>*Breakout Session* –Results Discussion on “Guidance – RDG and MUTCD”​</a:t>
                      </a:r>
                      <a:endParaRPr lang="en-US">
                        <a:effectLst/>
                      </a:endParaRPr>
                    </a:p>
                  </a:txBody>
                  <a:tcPr anchor="ctr"/>
                </a:tc>
                <a:extLst>
                  <a:ext uri="{0D108BD9-81ED-4DB2-BD59-A6C34878D82A}">
                    <a16:rowId xmlns:a16="http://schemas.microsoft.com/office/drawing/2014/main" val="1901265205"/>
                  </a:ext>
                </a:extLst>
              </a:tr>
              <a:tr h="260775">
                <a:tc>
                  <a:txBody>
                    <a:bodyPr/>
                    <a:lstStyle/>
                    <a:p>
                      <a:pPr fontAlgn="base"/>
                      <a:r>
                        <a:rPr lang="en-US" sz="1600">
                          <a:effectLst/>
                        </a:rPr>
                        <a:t>2:30pm​</a:t>
                      </a:r>
                      <a:endParaRPr lang="en-US" b="1">
                        <a:solidFill>
                          <a:srgbClr val="FFFFFF"/>
                        </a:solidFill>
                        <a:effectLst/>
                      </a:endParaRPr>
                    </a:p>
                  </a:txBody>
                  <a:tcPr anchor="ctr"/>
                </a:tc>
                <a:tc>
                  <a:txBody>
                    <a:bodyPr/>
                    <a:lstStyle/>
                    <a:p>
                      <a:pPr fontAlgn="base"/>
                      <a:r>
                        <a:rPr lang="en-US" sz="1600">
                          <a:effectLst/>
                        </a:rPr>
                        <a:t>BREAK​</a:t>
                      </a:r>
                      <a:endParaRPr lang="en-US">
                        <a:effectLst/>
                      </a:endParaRPr>
                    </a:p>
                  </a:txBody>
                  <a:tcPr anchor="ctr"/>
                </a:tc>
                <a:extLst>
                  <a:ext uri="{0D108BD9-81ED-4DB2-BD59-A6C34878D82A}">
                    <a16:rowId xmlns:a16="http://schemas.microsoft.com/office/drawing/2014/main" val="3014877946"/>
                  </a:ext>
                </a:extLst>
              </a:tr>
              <a:tr h="448533">
                <a:tc>
                  <a:txBody>
                    <a:bodyPr/>
                    <a:lstStyle/>
                    <a:p>
                      <a:pPr fontAlgn="base"/>
                      <a:r>
                        <a:rPr lang="en-US" sz="1600">
                          <a:effectLst/>
                        </a:rPr>
                        <a:t>2:45pm​</a:t>
                      </a:r>
                      <a:endParaRPr lang="en-US" b="1">
                        <a:solidFill>
                          <a:srgbClr val="FFFFFF"/>
                        </a:solidFill>
                        <a:effectLst/>
                      </a:endParaRPr>
                    </a:p>
                  </a:txBody>
                  <a:tcPr anchor="ctr"/>
                </a:tc>
                <a:tc>
                  <a:txBody>
                    <a:bodyPr/>
                    <a:lstStyle/>
                    <a:p>
                      <a:pPr fontAlgn="base"/>
                      <a:r>
                        <a:rPr lang="en-US" sz="1600">
                          <a:effectLst/>
                        </a:rPr>
                        <a:t>Reconvene Meeting from Breakout Session – Discussion of RDG and MUTCD Breakout Session Results​</a:t>
                      </a:r>
                      <a:endParaRPr lang="en-US">
                        <a:effectLst/>
                      </a:endParaRPr>
                    </a:p>
                  </a:txBody>
                  <a:tcPr anchor="ctr"/>
                </a:tc>
                <a:extLst>
                  <a:ext uri="{0D108BD9-81ED-4DB2-BD59-A6C34878D82A}">
                    <a16:rowId xmlns:a16="http://schemas.microsoft.com/office/drawing/2014/main" val="4175142974"/>
                  </a:ext>
                </a:extLst>
              </a:tr>
              <a:tr h="260775">
                <a:tc>
                  <a:txBody>
                    <a:bodyPr/>
                    <a:lstStyle/>
                    <a:p>
                      <a:pPr fontAlgn="base"/>
                      <a:r>
                        <a:rPr lang="en-US" sz="1600">
                          <a:effectLst/>
                        </a:rPr>
                        <a:t>3:15pm​</a:t>
                      </a:r>
                      <a:endParaRPr lang="en-US" b="1">
                        <a:solidFill>
                          <a:srgbClr val="FFFFFF"/>
                        </a:solidFill>
                        <a:effectLst/>
                      </a:endParaRPr>
                    </a:p>
                  </a:txBody>
                  <a:tcPr anchor="ctr"/>
                </a:tc>
                <a:tc>
                  <a:txBody>
                    <a:bodyPr/>
                    <a:lstStyle/>
                    <a:p>
                      <a:pPr fontAlgn="base"/>
                      <a:r>
                        <a:rPr lang="en-US" sz="1600">
                          <a:effectLst/>
                        </a:rPr>
                        <a:t>General Comments​</a:t>
                      </a:r>
                      <a:endParaRPr lang="en-US">
                        <a:effectLst/>
                      </a:endParaRPr>
                    </a:p>
                  </a:txBody>
                  <a:tcPr anchor="ctr"/>
                </a:tc>
                <a:extLst>
                  <a:ext uri="{0D108BD9-81ED-4DB2-BD59-A6C34878D82A}">
                    <a16:rowId xmlns:a16="http://schemas.microsoft.com/office/drawing/2014/main" val="3036119048"/>
                  </a:ext>
                </a:extLst>
              </a:tr>
              <a:tr h="260775">
                <a:tc>
                  <a:txBody>
                    <a:bodyPr/>
                    <a:lstStyle/>
                    <a:p>
                      <a:pPr fontAlgn="base"/>
                      <a:r>
                        <a:rPr lang="en-US" sz="1600">
                          <a:effectLst/>
                        </a:rPr>
                        <a:t>3:30pm ​</a:t>
                      </a:r>
                      <a:endParaRPr lang="en-US" b="1">
                        <a:solidFill>
                          <a:srgbClr val="FFFFFF"/>
                        </a:solidFill>
                        <a:effectLst/>
                      </a:endParaRPr>
                    </a:p>
                  </a:txBody>
                  <a:tcPr anchor="ctr"/>
                </a:tc>
                <a:tc>
                  <a:txBody>
                    <a:bodyPr/>
                    <a:lstStyle/>
                    <a:p>
                      <a:pPr fontAlgn="base"/>
                      <a:r>
                        <a:rPr lang="en-US" sz="1600" dirty="0">
                          <a:effectLst/>
                        </a:rPr>
                        <a:t>Adjourn​</a:t>
                      </a:r>
                      <a:endParaRPr lang="en-US" dirty="0">
                        <a:effectLst/>
                      </a:endParaRPr>
                    </a:p>
                  </a:txBody>
                  <a:tcPr anchor="ctr"/>
                </a:tc>
                <a:extLst>
                  <a:ext uri="{0D108BD9-81ED-4DB2-BD59-A6C34878D82A}">
                    <a16:rowId xmlns:a16="http://schemas.microsoft.com/office/drawing/2014/main" val="2610959238"/>
                  </a:ext>
                </a:extLst>
              </a:tr>
            </a:tbl>
          </a:graphicData>
        </a:graphic>
      </p:graphicFrame>
    </p:spTree>
    <p:extLst>
      <p:ext uri="{BB962C8B-B14F-4D97-AF65-F5344CB8AC3E}">
        <p14:creationId xmlns:p14="http://schemas.microsoft.com/office/powerpoint/2010/main" val="1502864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2446-2A22-D57C-04A3-5598DEAD4766}"/>
              </a:ext>
            </a:extLst>
          </p:cNvPr>
          <p:cNvSpPr>
            <a:spLocks noGrp="1"/>
          </p:cNvSpPr>
          <p:nvPr>
            <p:ph type="title"/>
          </p:nvPr>
        </p:nvSpPr>
        <p:spPr/>
        <p:txBody>
          <a:bodyPr/>
          <a:lstStyle/>
          <a:p>
            <a:r>
              <a:rPr lang="en-US" dirty="0">
                <a:cs typeface="Calibri"/>
              </a:rPr>
              <a:t>Results of Workshops</a:t>
            </a:r>
            <a:endParaRPr lang="en-US" dirty="0"/>
          </a:p>
        </p:txBody>
      </p:sp>
      <p:sp>
        <p:nvSpPr>
          <p:cNvPr id="3" name="Content Placeholder 2">
            <a:extLst>
              <a:ext uri="{FF2B5EF4-FFF2-40B4-BE49-F238E27FC236}">
                <a16:creationId xmlns:a16="http://schemas.microsoft.com/office/drawing/2014/main" id="{67EF610B-593C-47F3-A1E6-BE57B8FD6A1B}"/>
              </a:ext>
            </a:extLst>
          </p:cNvPr>
          <p:cNvSpPr>
            <a:spLocks noGrp="1"/>
          </p:cNvSpPr>
          <p:nvPr>
            <p:ph idx="1"/>
          </p:nvPr>
        </p:nvSpPr>
        <p:spPr/>
        <p:txBody>
          <a:bodyPr vert="horz" lIns="91440" tIns="45720" rIns="91440" bIns="45720" rtlCol="0" anchor="t">
            <a:normAutofit/>
          </a:bodyPr>
          <a:lstStyle/>
          <a:p>
            <a:r>
              <a:rPr lang="en-US" dirty="0">
                <a:ea typeface="+mn-lt"/>
                <a:cs typeface="+mn-lt"/>
              </a:rPr>
              <a:t>A Peer Exchange Workshop was conducted in virtual format via WebEx platform</a:t>
            </a:r>
            <a:endParaRPr lang="en-US" dirty="0"/>
          </a:p>
          <a:p>
            <a:r>
              <a:rPr lang="en-US" dirty="0">
                <a:ea typeface="+mn-lt"/>
                <a:cs typeface="+mn-lt"/>
              </a:rPr>
              <a:t>The objectives were to provide an overview of the project draft products, engage the Agencies participants in discussions, and solicit feedback for potential inclusion in the final Guidance document as well as identify future research needs.</a:t>
            </a:r>
          </a:p>
          <a:p>
            <a:r>
              <a:rPr lang="en-US" dirty="0">
                <a:ea typeface="+mn-lt"/>
                <a:cs typeface="+mn-lt"/>
              </a:rPr>
              <a:t>Based on participants’ common feedback, several common themes have emerged and there appear to be several research project ideas that can be explored, based on the identified needs. </a:t>
            </a:r>
            <a:endParaRPr lang="en-US" dirty="0">
              <a:cs typeface="Calibri"/>
            </a:endParaRPr>
          </a:p>
        </p:txBody>
      </p:sp>
      <p:sp>
        <p:nvSpPr>
          <p:cNvPr id="4" name="Slide Number Placeholder 3">
            <a:extLst>
              <a:ext uri="{FF2B5EF4-FFF2-40B4-BE49-F238E27FC236}">
                <a16:creationId xmlns:a16="http://schemas.microsoft.com/office/drawing/2014/main" id="{450B6BB5-2332-3A89-FC82-DD382CC01660}"/>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44</a:t>
            </a:fld>
            <a:endParaRPr lang="en-US"/>
          </a:p>
        </p:txBody>
      </p:sp>
    </p:spTree>
    <p:extLst>
      <p:ext uri="{BB962C8B-B14F-4D97-AF65-F5344CB8AC3E}">
        <p14:creationId xmlns:p14="http://schemas.microsoft.com/office/powerpoint/2010/main" val="486112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1788" y="323538"/>
            <a:ext cx="11458074"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sz="3600" dirty="0"/>
              <a:t>Identified and Proposed Guidance Revisions</a:t>
            </a:r>
            <a:endParaRPr lang="en-US" dirty="0"/>
          </a:p>
        </p:txBody>
      </p:sp>
      <p:sp>
        <p:nvSpPr>
          <p:cNvPr id="6" name="Content Placeholder 4"/>
          <p:cNvSpPr txBox="1">
            <a:spLocks/>
          </p:cNvSpPr>
          <p:nvPr/>
        </p:nvSpPr>
        <p:spPr>
          <a:xfrm>
            <a:off x="382249" y="1716374"/>
            <a:ext cx="11694367" cy="38374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en-US" sz="2800" dirty="0"/>
              <a:t>One of the project objectives was to support potential updates to:</a:t>
            </a:r>
          </a:p>
          <a:p>
            <a:pPr>
              <a:spcBef>
                <a:spcPts val="1200"/>
              </a:spcBef>
              <a:buFont typeface="Wingdings" panose="05000000000000000000" pitchFamily="2" charset="2"/>
              <a:buChar char="q"/>
            </a:pPr>
            <a:r>
              <a:rPr lang="en-US" sz="2800" dirty="0"/>
              <a:t>Manual for Assessing Safety Hardware (MASH)</a:t>
            </a:r>
          </a:p>
          <a:p>
            <a:pPr>
              <a:spcBef>
                <a:spcPts val="1200"/>
              </a:spcBef>
              <a:buFont typeface="Wingdings" panose="05000000000000000000" pitchFamily="2" charset="2"/>
              <a:buChar char="q"/>
            </a:pPr>
            <a:r>
              <a:rPr lang="en-US" sz="2800" dirty="0"/>
              <a:t>Roadside Design Guide (RDG), and </a:t>
            </a:r>
          </a:p>
          <a:p>
            <a:pPr>
              <a:spcBef>
                <a:spcPts val="1200"/>
              </a:spcBef>
              <a:buFont typeface="Wingdings" panose="05000000000000000000" pitchFamily="2" charset="2"/>
              <a:buChar char="q"/>
            </a:pPr>
            <a:r>
              <a:rPr lang="en-US" sz="2800" dirty="0"/>
              <a:t>Manual for Uniform Traffic Control Devices (MUTCD)</a:t>
            </a:r>
          </a:p>
          <a:p>
            <a:pPr marL="0" indent="0">
              <a:spcBef>
                <a:spcPts val="1200"/>
              </a:spcBef>
              <a:buNone/>
            </a:pPr>
            <a:r>
              <a:rPr lang="en-US" sz="2800" dirty="0"/>
              <a:t>Such investigation developed a guidance addressed to state departments of transportation (DOTs) and research practitioners to improve safety for workers and the traveling public in roadway work zones. </a:t>
            </a:r>
          </a:p>
        </p:txBody>
      </p:sp>
      <p:sp>
        <p:nvSpPr>
          <p:cNvPr id="4" name="Slide Number Placeholder 3">
            <a:extLst>
              <a:ext uri="{FF2B5EF4-FFF2-40B4-BE49-F238E27FC236}">
                <a16:creationId xmlns:a16="http://schemas.microsoft.com/office/drawing/2014/main" id="{B325CA52-587B-6CB7-B95F-5EF42D1481A9}"/>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45</a:t>
            </a:fld>
            <a:endParaRPr lang="en-US"/>
          </a:p>
        </p:txBody>
      </p:sp>
    </p:spTree>
    <p:extLst>
      <p:ext uri="{BB962C8B-B14F-4D97-AF65-F5344CB8AC3E}">
        <p14:creationId xmlns:p14="http://schemas.microsoft.com/office/powerpoint/2010/main" val="3929422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lstStyle/>
          <a:p>
            <a:r>
              <a:rPr lang="en-US"/>
              <a:t>Manual for Assessing Safety Hardware</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sz="half" idx="1"/>
          </p:nvPr>
        </p:nvSpPr>
        <p:spPr>
          <a:xfrm>
            <a:off x="609600" y="1600206"/>
            <a:ext cx="5027720" cy="4241301"/>
          </a:xfrm>
        </p:spPr>
        <p:txBody>
          <a:bodyPr>
            <a:normAutofit/>
          </a:bodyPr>
          <a:lstStyle/>
          <a:p>
            <a:r>
              <a:rPr lang="en-US"/>
              <a:t>Provides specifications that govern the full-scale crash testing and evaluation of roadside safety features, including work zone barrier systems</a:t>
            </a:r>
          </a:p>
          <a:p>
            <a:r>
              <a:rPr lang="en-US"/>
              <a:t>6 test levels with different vehicle types and weights, impact speeds, and impact angles</a:t>
            </a:r>
          </a:p>
          <a:p>
            <a:endParaRPr lang="en-US"/>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46</a:t>
            </a:fld>
            <a:endParaRPr lang="en-US"/>
          </a:p>
        </p:txBody>
      </p:sp>
      <p:pic>
        <p:nvPicPr>
          <p:cNvPr id="14" name="Picture 8" descr="Blue Systems | Standards &amp; crash tests">
            <a:extLst>
              <a:ext uri="{FF2B5EF4-FFF2-40B4-BE49-F238E27FC236}">
                <a16:creationId xmlns:a16="http://schemas.microsoft.com/office/drawing/2014/main" id="{DA6D3E47-9BE5-7B3B-2881-23DE6E21C5E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46810" y="1982670"/>
            <a:ext cx="4078755" cy="27250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C54428E-942F-1E0C-89EE-D8D5E736A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5565" y="1982670"/>
            <a:ext cx="2103562" cy="27250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07A719-47EC-256C-6E69-B6FB6A7949BD}"/>
              </a:ext>
            </a:extLst>
          </p:cNvPr>
          <p:cNvSpPr txBox="1"/>
          <p:nvPr/>
        </p:nvSpPr>
        <p:spPr>
          <a:xfrm>
            <a:off x="7310717" y="4804629"/>
            <a:ext cx="3496214" cy="307777"/>
          </a:xfrm>
          <a:prstGeom prst="rect">
            <a:avLst/>
          </a:prstGeom>
          <a:noFill/>
        </p:spPr>
        <p:txBody>
          <a:bodyPr wrap="none" rtlCol="0">
            <a:spAutoFit/>
          </a:bodyPr>
          <a:lstStyle/>
          <a:p>
            <a:pPr algn="ctr"/>
            <a:r>
              <a:rPr lang="en-US" sz="1400" b="1"/>
              <a:t>MASH Test Level (left) and Cover Page (right)</a:t>
            </a:r>
          </a:p>
        </p:txBody>
      </p:sp>
    </p:spTree>
    <p:extLst>
      <p:ext uri="{BB962C8B-B14F-4D97-AF65-F5344CB8AC3E}">
        <p14:creationId xmlns:p14="http://schemas.microsoft.com/office/powerpoint/2010/main" val="188443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Database Analysis Results, NCHRP 17-43</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p:txBody>
          <a:bodyPr/>
          <a:lstStyle/>
          <a:p>
            <a:r>
              <a:rPr lang="en-US"/>
              <a:t>Only 8 work-zone crashes out of 1,581 crashes in the database</a:t>
            </a:r>
          </a:p>
          <a:p>
            <a:pPr lvl="1"/>
            <a:r>
              <a:rPr lang="en-US"/>
              <a:t>5 of these included a value for the impact speed</a:t>
            </a:r>
          </a:p>
          <a:p>
            <a:r>
              <a:rPr lang="en-US"/>
              <a:t>The comparison of the reconstructed impact angles from the eight work zone crashes to the 85th percentile of the 17-43 impact angle data (from all crashes) is inconclusive, due to the limited available data</a:t>
            </a:r>
          </a:p>
          <a:p>
            <a:r>
              <a:rPr lang="en-US"/>
              <a:t>Although MASH is based on impact conditions rather than encroachment conditions, encroachment conditions will have more correlation to impact conditions for work-zone barriers and traffic control devices than other types of roadside safety devices</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47</a:t>
            </a:fld>
            <a:endParaRPr lang="en-US"/>
          </a:p>
        </p:txBody>
      </p:sp>
    </p:spTree>
    <p:extLst>
      <p:ext uri="{BB962C8B-B14F-4D97-AF65-F5344CB8AC3E}">
        <p14:creationId xmlns:p14="http://schemas.microsoft.com/office/powerpoint/2010/main" val="3071101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dirty="0"/>
              <a:t>Databases Analysis Results</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p:txBody>
          <a:bodyPr/>
          <a:lstStyle/>
          <a:p>
            <a:r>
              <a:rPr lang="en-US"/>
              <a:t>The reconstructed speed at the first departure (i.e., encroachment speed) is similar between the NCHRP 17-43 database and older NCHRP 17-22 database</a:t>
            </a:r>
          </a:p>
          <a:p>
            <a:pPr marL="0" indent="0">
              <a:buNone/>
            </a:pPr>
            <a:endParaRPr lang="en-US"/>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48</a:t>
            </a:fld>
            <a:endParaRPr lang="en-US"/>
          </a:p>
        </p:txBody>
      </p:sp>
      <p:graphicFrame>
        <p:nvGraphicFramePr>
          <p:cNvPr id="5" name="Table 5">
            <a:extLst>
              <a:ext uri="{FF2B5EF4-FFF2-40B4-BE49-F238E27FC236}">
                <a16:creationId xmlns:a16="http://schemas.microsoft.com/office/drawing/2014/main" id="{F3A25A82-9ADC-A78C-FF66-0AD84493EAA7}"/>
              </a:ext>
            </a:extLst>
          </p:cNvPr>
          <p:cNvGraphicFramePr>
            <a:graphicFrameLocks noGrp="1"/>
          </p:cNvGraphicFramePr>
          <p:nvPr/>
        </p:nvGraphicFramePr>
        <p:xfrm>
          <a:off x="1952101" y="2911876"/>
          <a:ext cx="8127999" cy="2601158"/>
        </p:xfrm>
        <a:graphic>
          <a:graphicData uri="http://schemas.openxmlformats.org/drawingml/2006/table">
            <a:tbl>
              <a:tblPr firstRow="1" bandRow="1">
                <a:tableStyleId>{9D7B26C5-4107-4FEC-AEDC-1716B250A1EF}</a:tableStyleId>
              </a:tblPr>
              <a:tblGrid>
                <a:gridCol w="2709333">
                  <a:extLst>
                    <a:ext uri="{9D8B030D-6E8A-4147-A177-3AD203B41FA5}">
                      <a16:colId xmlns:a16="http://schemas.microsoft.com/office/drawing/2014/main" val="217706478"/>
                    </a:ext>
                  </a:extLst>
                </a:gridCol>
                <a:gridCol w="2709333">
                  <a:extLst>
                    <a:ext uri="{9D8B030D-6E8A-4147-A177-3AD203B41FA5}">
                      <a16:colId xmlns:a16="http://schemas.microsoft.com/office/drawing/2014/main" val="868151293"/>
                    </a:ext>
                  </a:extLst>
                </a:gridCol>
                <a:gridCol w="2709333">
                  <a:extLst>
                    <a:ext uri="{9D8B030D-6E8A-4147-A177-3AD203B41FA5}">
                      <a16:colId xmlns:a16="http://schemas.microsoft.com/office/drawing/2014/main" val="2341958760"/>
                    </a:ext>
                  </a:extLst>
                </a:gridCol>
              </a:tblGrid>
              <a:tr h="501014">
                <a:tc>
                  <a:txBody>
                    <a:bodyPr/>
                    <a:lstStyle/>
                    <a:p>
                      <a:endParaRPr lang="en-US"/>
                    </a:p>
                  </a:txBody>
                  <a:tcPr/>
                </a:tc>
                <a:tc>
                  <a:txBody>
                    <a:bodyPr/>
                    <a:lstStyle/>
                    <a:p>
                      <a:pPr algn="ctr"/>
                      <a:r>
                        <a:rPr lang="en-US"/>
                        <a:t>NCHRP 17-43</a:t>
                      </a:r>
                    </a:p>
                  </a:txBody>
                  <a:tcPr anchor="ctr"/>
                </a:tc>
                <a:tc>
                  <a:txBody>
                    <a:bodyPr/>
                    <a:lstStyle/>
                    <a:p>
                      <a:pPr algn="ctr"/>
                      <a:r>
                        <a:rPr lang="en-US"/>
                        <a:t>NCHRP 17-22</a:t>
                      </a:r>
                    </a:p>
                  </a:txBody>
                  <a:tcPr anchor="ctr"/>
                </a:tc>
                <a:extLst>
                  <a:ext uri="{0D108BD9-81ED-4DB2-BD59-A6C34878D82A}">
                    <a16:rowId xmlns:a16="http://schemas.microsoft.com/office/drawing/2014/main" val="775898037"/>
                  </a:ext>
                </a:extLst>
              </a:tr>
              <a:tr h="1050072">
                <a:tc>
                  <a:txBody>
                    <a:bodyPr/>
                    <a:lstStyle/>
                    <a:p>
                      <a:r>
                        <a:rPr lang="en-US"/>
                        <a:t>Median departure speed for all roadway departure</a:t>
                      </a:r>
                    </a:p>
                  </a:txBody>
                  <a:tcPr anchor="ctr"/>
                </a:tc>
                <a:tc>
                  <a:txBody>
                    <a:bodyPr/>
                    <a:lstStyle/>
                    <a:p>
                      <a:pPr algn="ctr"/>
                      <a:r>
                        <a:rPr lang="en-US"/>
                        <a:t>39.3 mph</a:t>
                      </a:r>
                    </a:p>
                  </a:txBody>
                  <a:tcPr anchor="ctr"/>
                </a:tc>
                <a:tc>
                  <a:txBody>
                    <a:bodyPr/>
                    <a:lstStyle/>
                    <a:p>
                      <a:pPr algn="ctr"/>
                      <a:r>
                        <a:rPr lang="en-US"/>
                        <a:t>40.7 mph</a:t>
                      </a:r>
                    </a:p>
                  </a:txBody>
                  <a:tcPr anchor="ctr"/>
                </a:tc>
                <a:extLst>
                  <a:ext uri="{0D108BD9-81ED-4DB2-BD59-A6C34878D82A}">
                    <a16:rowId xmlns:a16="http://schemas.microsoft.com/office/drawing/2014/main" val="2725143158"/>
                  </a:ext>
                </a:extLst>
              </a:tr>
              <a:tr h="1050072">
                <a:tc>
                  <a:txBody>
                    <a:bodyPr/>
                    <a:lstStyle/>
                    <a:p>
                      <a:r>
                        <a:rPr lang="en-US"/>
                        <a:t>85</a:t>
                      </a:r>
                      <a:r>
                        <a:rPr lang="en-US" baseline="30000"/>
                        <a:t>th</a:t>
                      </a:r>
                      <a:r>
                        <a:rPr lang="en-US"/>
                        <a:t> percentile departure speed for all roadway departure</a:t>
                      </a:r>
                    </a:p>
                  </a:txBody>
                  <a:tcPr anchor="ctr"/>
                </a:tc>
                <a:tc>
                  <a:txBody>
                    <a:bodyPr/>
                    <a:lstStyle/>
                    <a:p>
                      <a:pPr algn="ctr"/>
                      <a:r>
                        <a:rPr lang="en-US"/>
                        <a:t>57.8 mph</a:t>
                      </a:r>
                    </a:p>
                  </a:txBody>
                  <a:tcPr anchor="ctr"/>
                </a:tc>
                <a:tc>
                  <a:txBody>
                    <a:bodyPr/>
                    <a:lstStyle/>
                    <a:p>
                      <a:pPr algn="ctr"/>
                      <a:r>
                        <a:rPr lang="en-US"/>
                        <a:t>57.0 mph</a:t>
                      </a:r>
                    </a:p>
                  </a:txBody>
                  <a:tcPr anchor="ctr"/>
                </a:tc>
                <a:extLst>
                  <a:ext uri="{0D108BD9-81ED-4DB2-BD59-A6C34878D82A}">
                    <a16:rowId xmlns:a16="http://schemas.microsoft.com/office/drawing/2014/main" val="3332191032"/>
                  </a:ext>
                </a:extLst>
              </a:tr>
            </a:tbl>
          </a:graphicData>
        </a:graphic>
      </p:graphicFrame>
    </p:spTree>
    <p:extLst>
      <p:ext uri="{BB962C8B-B14F-4D97-AF65-F5344CB8AC3E}">
        <p14:creationId xmlns:p14="http://schemas.microsoft.com/office/powerpoint/2010/main" val="473786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dirty="0"/>
              <a:t>Databases Analysis Results</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p:txBody>
          <a:bodyPr/>
          <a:lstStyle/>
          <a:p>
            <a:r>
              <a:rPr lang="en-US"/>
              <a:t>The departure angle distribution is also similar between the NCHRP 17-43 database and older NCHRP 17-22 database</a:t>
            </a:r>
          </a:p>
          <a:p>
            <a:pPr marL="0" indent="0">
              <a:buNone/>
            </a:pPr>
            <a:endParaRPr lang="en-US"/>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49</a:t>
            </a:fld>
            <a:endParaRPr lang="en-US"/>
          </a:p>
        </p:txBody>
      </p:sp>
      <p:graphicFrame>
        <p:nvGraphicFramePr>
          <p:cNvPr id="5" name="Table 5">
            <a:extLst>
              <a:ext uri="{FF2B5EF4-FFF2-40B4-BE49-F238E27FC236}">
                <a16:creationId xmlns:a16="http://schemas.microsoft.com/office/drawing/2014/main" id="{F3A25A82-9ADC-A78C-FF66-0AD84493EAA7}"/>
              </a:ext>
            </a:extLst>
          </p:cNvPr>
          <p:cNvGraphicFramePr>
            <a:graphicFrameLocks noGrp="1"/>
          </p:cNvGraphicFramePr>
          <p:nvPr/>
        </p:nvGraphicFramePr>
        <p:xfrm>
          <a:off x="1952101" y="2911876"/>
          <a:ext cx="8127999" cy="3102679"/>
        </p:xfrm>
        <a:graphic>
          <a:graphicData uri="http://schemas.openxmlformats.org/drawingml/2006/table">
            <a:tbl>
              <a:tblPr firstRow="1" bandRow="1">
                <a:tableStyleId>{9D7B26C5-4107-4FEC-AEDC-1716B250A1EF}</a:tableStyleId>
              </a:tblPr>
              <a:tblGrid>
                <a:gridCol w="2709333">
                  <a:extLst>
                    <a:ext uri="{9D8B030D-6E8A-4147-A177-3AD203B41FA5}">
                      <a16:colId xmlns:a16="http://schemas.microsoft.com/office/drawing/2014/main" val="217706478"/>
                    </a:ext>
                  </a:extLst>
                </a:gridCol>
                <a:gridCol w="2709333">
                  <a:extLst>
                    <a:ext uri="{9D8B030D-6E8A-4147-A177-3AD203B41FA5}">
                      <a16:colId xmlns:a16="http://schemas.microsoft.com/office/drawing/2014/main" val="868151293"/>
                    </a:ext>
                  </a:extLst>
                </a:gridCol>
                <a:gridCol w="2709333">
                  <a:extLst>
                    <a:ext uri="{9D8B030D-6E8A-4147-A177-3AD203B41FA5}">
                      <a16:colId xmlns:a16="http://schemas.microsoft.com/office/drawing/2014/main" val="2341958760"/>
                    </a:ext>
                  </a:extLst>
                </a:gridCol>
              </a:tblGrid>
              <a:tr h="421489">
                <a:tc>
                  <a:txBody>
                    <a:bodyPr/>
                    <a:lstStyle/>
                    <a:p>
                      <a:endParaRPr lang="en-US"/>
                    </a:p>
                  </a:txBody>
                  <a:tcPr/>
                </a:tc>
                <a:tc>
                  <a:txBody>
                    <a:bodyPr/>
                    <a:lstStyle/>
                    <a:p>
                      <a:pPr algn="ctr"/>
                      <a:r>
                        <a:rPr lang="en-US"/>
                        <a:t>NCHRP 17-43</a:t>
                      </a:r>
                    </a:p>
                  </a:txBody>
                  <a:tcPr anchor="ctr"/>
                </a:tc>
                <a:tc>
                  <a:txBody>
                    <a:bodyPr/>
                    <a:lstStyle/>
                    <a:p>
                      <a:pPr algn="ctr"/>
                      <a:r>
                        <a:rPr lang="en-US"/>
                        <a:t>NCHRP 17-22</a:t>
                      </a:r>
                    </a:p>
                  </a:txBody>
                  <a:tcPr anchor="ctr"/>
                </a:tc>
                <a:extLst>
                  <a:ext uri="{0D108BD9-81ED-4DB2-BD59-A6C34878D82A}">
                    <a16:rowId xmlns:a16="http://schemas.microsoft.com/office/drawing/2014/main" val="775898037"/>
                  </a:ext>
                </a:extLst>
              </a:tr>
              <a:tr h="883395">
                <a:tc>
                  <a:txBody>
                    <a:bodyPr/>
                    <a:lstStyle/>
                    <a:p>
                      <a:r>
                        <a:rPr lang="en-US"/>
                        <a:t>For left-side departure</a:t>
                      </a:r>
                    </a:p>
                    <a:p>
                      <a:r>
                        <a:rPr lang="en-US"/>
                        <a:t>85</a:t>
                      </a:r>
                      <a:r>
                        <a:rPr lang="en-US" baseline="30000"/>
                        <a:t>th</a:t>
                      </a:r>
                      <a:r>
                        <a:rPr lang="en-US"/>
                        <a:t> percentile angle</a:t>
                      </a:r>
                    </a:p>
                  </a:txBody>
                  <a:tcPr anchor="ctr"/>
                </a:tc>
                <a:tc>
                  <a:txBody>
                    <a:bodyPr/>
                    <a:lstStyle/>
                    <a:p>
                      <a:pPr algn="ctr"/>
                      <a:r>
                        <a:rPr lang="en-US"/>
                        <a:t>31 degree</a:t>
                      </a:r>
                    </a:p>
                  </a:txBody>
                  <a:tcPr anchor="ctr"/>
                </a:tc>
                <a:tc>
                  <a:txBody>
                    <a:bodyPr/>
                    <a:lstStyle/>
                    <a:p>
                      <a:pPr algn="ctr"/>
                      <a:r>
                        <a:rPr lang="en-US"/>
                        <a:t>29 degree</a:t>
                      </a:r>
                    </a:p>
                  </a:txBody>
                  <a:tcPr anchor="ctr"/>
                </a:tc>
                <a:extLst>
                  <a:ext uri="{0D108BD9-81ED-4DB2-BD59-A6C34878D82A}">
                    <a16:rowId xmlns:a16="http://schemas.microsoft.com/office/drawing/2014/main" val="2725143158"/>
                  </a:ext>
                </a:extLst>
              </a:tr>
              <a:tr h="883395">
                <a:tc>
                  <a:txBody>
                    <a:bodyPr/>
                    <a:lstStyle/>
                    <a:p>
                      <a:r>
                        <a:rPr lang="en-US"/>
                        <a:t>For right-side departure</a:t>
                      </a:r>
                    </a:p>
                    <a:p>
                      <a:r>
                        <a:rPr lang="en-US"/>
                        <a:t>85</a:t>
                      </a:r>
                      <a:r>
                        <a:rPr lang="en-US" baseline="30000"/>
                        <a:t>th</a:t>
                      </a:r>
                      <a:r>
                        <a:rPr lang="en-US"/>
                        <a:t> percentile angle</a:t>
                      </a:r>
                    </a:p>
                  </a:txBody>
                  <a:tcPr anchor="ctr"/>
                </a:tc>
                <a:tc>
                  <a:txBody>
                    <a:bodyPr/>
                    <a:lstStyle/>
                    <a:p>
                      <a:pPr algn="ctr"/>
                      <a:r>
                        <a:rPr lang="en-US"/>
                        <a:t>18 degree</a:t>
                      </a:r>
                    </a:p>
                  </a:txBody>
                  <a:tcPr anchor="ctr"/>
                </a:tc>
                <a:tc>
                  <a:txBody>
                    <a:bodyPr/>
                    <a:lstStyle/>
                    <a:p>
                      <a:pPr algn="ctr"/>
                      <a:r>
                        <a:rPr lang="en-US"/>
                        <a:t>23 degree</a:t>
                      </a:r>
                    </a:p>
                  </a:txBody>
                  <a:tcPr anchor="ctr"/>
                </a:tc>
                <a:extLst>
                  <a:ext uri="{0D108BD9-81ED-4DB2-BD59-A6C34878D82A}">
                    <a16:rowId xmlns:a16="http://schemas.microsoft.com/office/drawing/2014/main" val="3332191032"/>
                  </a:ext>
                </a:extLst>
              </a:tr>
              <a:tr h="883395">
                <a:tc>
                  <a:txBody>
                    <a:bodyPr/>
                    <a:lstStyle/>
                    <a:p>
                      <a:r>
                        <a:rPr lang="en-US"/>
                        <a:t>For combination of left and right-side departure 85</a:t>
                      </a:r>
                      <a:r>
                        <a:rPr lang="en-US" baseline="30000"/>
                        <a:t>th</a:t>
                      </a:r>
                      <a:r>
                        <a:rPr lang="en-US"/>
                        <a:t> percentile angle</a:t>
                      </a:r>
                    </a:p>
                  </a:txBody>
                  <a:tcPr anchor="ctr"/>
                </a:tc>
                <a:tc>
                  <a:txBody>
                    <a:bodyPr/>
                    <a:lstStyle/>
                    <a:p>
                      <a:pPr algn="ctr"/>
                      <a:r>
                        <a:rPr lang="en-US"/>
                        <a:t>22 degree</a:t>
                      </a:r>
                    </a:p>
                  </a:txBody>
                  <a:tcPr anchor="ctr"/>
                </a:tc>
                <a:tc>
                  <a:txBody>
                    <a:bodyPr/>
                    <a:lstStyle/>
                    <a:p>
                      <a:pPr algn="ctr"/>
                      <a:endParaRPr lang="en-US"/>
                    </a:p>
                  </a:txBody>
                  <a:tcPr anchor="ctr"/>
                </a:tc>
                <a:extLst>
                  <a:ext uri="{0D108BD9-81ED-4DB2-BD59-A6C34878D82A}">
                    <a16:rowId xmlns:a16="http://schemas.microsoft.com/office/drawing/2014/main" val="4092421978"/>
                  </a:ext>
                </a:extLst>
              </a:tr>
            </a:tbl>
          </a:graphicData>
        </a:graphic>
      </p:graphicFrame>
    </p:spTree>
    <p:extLst>
      <p:ext uri="{BB962C8B-B14F-4D97-AF65-F5344CB8AC3E}">
        <p14:creationId xmlns:p14="http://schemas.microsoft.com/office/powerpoint/2010/main" val="78970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7400" y="304800"/>
            <a:ext cx="8229600" cy="680116"/>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a:t>Objectives</a:t>
            </a:r>
          </a:p>
        </p:txBody>
      </p:sp>
      <p:sp>
        <p:nvSpPr>
          <p:cNvPr id="8" name="Content Placeholder 4"/>
          <p:cNvSpPr txBox="1">
            <a:spLocks/>
          </p:cNvSpPr>
          <p:nvPr/>
        </p:nvSpPr>
        <p:spPr>
          <a:xfrm>
            <a:off x="304800" y="1857881"/>
            <a:ext cx="10820400" cy="5043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Font typeface="Wingdings" panose="05000000000000000000" pitchFamily="2" charset="2"/>
              <a:buChar char="q"/>
            </a:pPr>
            <a:r>
              <a:rPr lang="en-US" sz="2400"/>
              <a:t>Investigate vehicle encroachment conditions associated with work zone locations</a:t>
            </a:r>
          </a:p>
          <a:p>
            <a:pPr>
              <a:spcBef>
                <a:spcPts val="2400"/>
              </a:spcBef>
              <a:buFont typeface="Wingdings" panose="05000000000000000000" pitchFamily="2" charset="2"/>
              <a:buChar char="q"/>
            </a:pPr>
            <a:r>
              <a:rPr lang="en-US" sz="2400"/>
              <a:t>Develop Guidance addressed to DOTs and research practitioners to improve safety for workers and traveling public in roadway work zones</a:t>
            </a:r>
          </a:p>
          <a:p>
            <a:pPr>
              <a:spcBef>
                <a:spcPts val="2400"/>
              </a:spcBef>
              <a:buFont typeface="Wingdings" panose="05000000000000000000" pitchFamily="2" charset="2"/>
              <a:buChar char="q"/>
            </a:pPr>
            <a:r>
              <a:rPr lang="en-US" sz="2400"/>
              <a:t>Develop a work zone encroachment crash database</a:t>
            </a:r>
          </a:p>
        </p:txBody>
      </p:sp>
      <p:sp>
        <p:nvSpPr>
          <p:cNvPr id="4" name="Slide Number Placeholder 3">
            <a:extLst>
              <a:ext uri="{FF2B5EF4-FFF2-40B4-BE49-F238E27FC236}">
                <a16:creationId xmlns:a16="http://schemas.microsoft.com/office/drawing/2014/main" id="{25CAC1F0-DE14-E17F-1552-ADB8B37929AD}"/>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a:t>
            </a:fld>
            <a:endParaRPr lang="en-US"/>
          </a:p>
        </p:txBody>
      </p:sp>
    </p:spTree>
    <p:extLst>
      <p:ext uri="{BB962C8B-B14F-4D97-AF65-F5344CB8AC3E}">
        <p14:creationId xmlns:p14="http://schemas.microsoft.com/office/powerpoint/2010/main" val="769431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dirty="0"/>
              <a:t>Databases Analysis Results, NDS</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p:txBody>
          <a:bodyPr/>
          <a:lstStyle/>
          <a:p>
            <a:r>
              <a:rPr lang="en-US"/>
              <a:t>No difference in the 85th percentile encroachment speed when comparing work-zone and non-work-zone related encroachments happening on the right side</a:t>
            </a:r>
          </a:p>
          <a:p>
            <a:pPr lvl="1"/>
            <a:r>
              <a:rPr lang="en-US"/>
              <a:t>51 mph in both cases</a:t>
            </a:r>
          </a:p>
          <a:p>
            <a:r>
              <a:rPr lang="en-US"/>
              <a:t>When left and right-side encroachments are combined, the 85th percentile speeds are 50.4 mph and 55.4 mph for work-zone and non-work-zone related encroachments, respectively</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50</a:t>
            </a:fld>
            <a:endParaRPr lang="en-US"/>
          </a:p>
        </p:txBody>
      </p:sp>
    </p:spTree>
    <p:extLst>
      <p:ext uri="{BB962C8B-B14F-4D97-AF65-F5344CB8AC3E}">
        <p14:creationId xmlns:p14="http://schemas.microsoft.com/office/powerpoint/2010/main" val="1267544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dirty="0"/>
              <a:t>Databases Analysis Results, NDS</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p:txBody>
          <a:bodyPr>
            <a:normAutofit fontScale="92500" lnSpcReduction="10000"/>
          </a:bodyPr>
          <a:lstStyle/>
          <a:p>
            <a:r>
              <a:rPr lang="en-US"/>
              <a:t>85</a:t>
            </a:r>
            <a:r>
              <a:rPr lang="en-US" baseline="30000"/>
              <a:t>th</a:t>
            </a:r>
            <a:r>
              <a:rPr lang="en-US"/>
              <a:t> encroachment angles for right-side encroachments</a:t>
            </a:r>
          </a:p>
          <a:p>
            <a:endParaRPr lang="en-US"/>
          </a:p>
          <a:p>
            <a:endParaRPr lang="en-US"/>
          </a:p>
          <a:p>
            <a:endParaRPr lang="en-US"/>
          </a:p>
          <a:p>
            <a:endParaRPr lang="en-US"/>
          </a:p>
          <a:p>
            <a:endParaRPr lang="en-US"/>
          </a:p>
          <a:p>
            <a:endParaRPr lang="en-US"/>
          </a:p>
          <a:p>
            <a:endParaRPr lang="en-US"/>
          </a:p>
          <a:p>
            <a:r>
              <a:rPr lang="en-US"/>
              <a:t>The difference between these values is less than the 1.5-degree tolerance for impact angle in MASH</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51</a:t>
            </a:fld>
            <a:endParaRPr lang="en-US"/>
          </a:p>
        </p:txBody>
      </p:sp>
      <p:graphicFrame>
        <p:nvGraphicFramePr>
          <p:cNvPr id="5" name="Table 5">
            <a:extLst>
              <a:ext uri="{FF2B5EF4-FFF2-40B4-BE49-F238E27FC236}">
                <a16:creationId xmlns:a16="http://schemas.microsoft.com/office/drawing/2014/main" id="{B90C2910-33AF-E5D8-1F52-8901B4EFA7F3}"/>
              </a:ext>
            </a:extLst>
          </p:cNvPr>
          <p:cNvGraphicFramePr>
            <a:graphicFrameLocks noGrp="1"/>
          </p:cNvGraphicFramePr>
          <p:nvPr/>
        </p:nvGraphicFramePr>
        <p:xfrm>
          <a:off x="2032000" y="2226075"/>
          <a:ext cx="8127999" cy="2601158"/>
        </p:xfrm>
        <a:graphic>
          <a:graphicData uri="http://schemas.openxmlformats.org/drawingml/2006/table">
            <a:tbl>
              <a:tblPr firstRow="1" bandRow="1">
                <a:tableStyleId>{9D7B26C5-4107-4FEC-AEDC-1716B250A1EF}</a:tableStyleId>
              </a:tblPr>
              <a:tblGrid>
                <a:gridCol w="2709333">
                  <a:extLst>
                    <a:ext uri="{9D8B030D-6E8A-4147-A177-3AD203B41FA5}">
                      <a16:colId xmlns:a16="http://schemas.microsoft.com/office/drawing/2014/main" val="217706478"/>
                    </a:ext>
                  </a:extLst>
                </a:gridCol>
                <a:gridCol w="2709333">
                  <a:extLst>
                    <a:ext uri="{9D8B030D-6E8A-4147-A177-3AD203B41FA5}">
                      <a16:colId xmlns:a16="http://schemas.microsoft.com/office/drawing/2014/main" val="868151293"/>
                    </a:ext>
                  </a:extLst>
                </a:gridCol>
                <a:gridCol w="2709333">
                  <a:extLst>
                    <a:ext uri="{9D8B030D-6E8A-4147-A177-3AD203B41FA5}">
                      <a16:colId xmlns:a16="http://schemas.microsoft.com/office/drawing/2014/main" val="2341958760"/>
                    </a:ext>
                  </a:extLst>
                </a:gridCol>
              </a:tblGrid>
              <a:tr h="501014">
                <a:tc>
                  <a:txBody>
                    <a:bodyPr/>
                    <a:lstStyle/>
                    <a:p>
                      <a:endParaRPr lang="en-US"/>
                    </a:p>
                  </a:txBody>
                  <a:tcPr/>
                </a:tc>
                <a:tc>
                  <a:txBody>
                    <a:bodyPr/>
                    <a:lstStyle/>
                    <a:p>
                      <a:pPr algn="ctr"/>
                      <a:r>
                        <a:rPr lang="en-US"/>
                        <a:t>Work-zone</a:t>
                      </a:r>
                    </a:p>
                  </a:txBody>
                  <a:tcPr anchor="ctr"/>
                </a:tc>
                <a:tc>
                  <a:txBody>
                    <a:bodyPr/>
                    <a:lstStyle/>
                    <a:p>
                      <a:pPr algn="ctr"/>
                      <a:r>
                        <a:rPr lang="en-US"/>
                        <a:t>Non-work-zone</a:t>
                      </a:r>
                    </a:p>
                  </a:txBody>
                  <a:tcPr anchor="ctr"/>
                </a:tc>
                <a:extLst>
                  <a:ext uri="{0D108BD9-81ED-4DB2-BD59-A6C34878D82A}">
                    <a16:rowId xmlns:a16="http://schemas.microsoft.com/office/drawing/2014/main" val="775898037"/>
                  </a:ext>
                </a:extLst>
              </a:tr>
              <a:tr h="1050072">
                <a:tc>
                  <a:txBody>
                    <a:bodyPr/>
                    <a:lstStyle/>
                    <a:p>
                      <a:r>
                        <a:rPr lang="en-US"/>
                        <a:t>For right-side encroachment</a:t>
                      </a:r>
                    </a:p>
                  </a:txBody>
                  <a:tcPr anchor="ctr"/>
                </a:tc>
                <a:tc>
                  <a:txBody>
                    <a:bodyPr/>
                    <a:lstStyle/>
                    <a:p>
                      <a:pPr algn="ctr"/>
                      <a:r>
                        <a:rPr lang="en-US"/>
                        <a:t>29.6 degree</a:t>
                      </a:r>
                    </a:p>
                  </a:txBody>
                  <a:tcPr anchor="ctr"/>
                </a:tc>
                <a:tc>
                  <a:txBody>
                    <a:bodyPr/>
                    <a:lstStyle/>
                    <a:p>
                      <a:pPr algn="ctr"/>
                      <a:r>
                        <a:rPr lang="en-US"/>
                        <a:t>31 degree</a:t>
                      </a:r>
                    </a:p>
                  </a:txBody>
                  <a:tcPr anchor="ctr"/>
                </a:tc>
                <a:extLst>
                  <a:ext uri="{0D108BD9-81ED-4DB2-BD59-A6C34878D82A}">
                    <a16:rowId xmlns:a16="http://schemas.microsoft.com/office/drawing/2014/main" val="2725143158"/>
                  </a:ext>
                </a:extLst>
              </a:tr>
              <a:tr h="1050072">
                <a:tc>
                  <a:txBody>
                    <a:bodyPr/>
                    <a:lstStyle/>
                    <a:p>
                      <a:r>
                        <a:rPr lang="en-US"/>
                        <a:t>For the combination of left and right-side encroachment</a:t>
                      </a:r>
                    </a:p>
                  </a:txBody>
                  <a:tcPr anchor="ctr"/>
                </a:tc>
                <a:tc gridSpan="2">
                  <a:txBody>
                    <a:bodyPr/>
                    <a:lstStyle/>
                    <a:p>
                      <a:pPr algn="ctr"/>
                      <a:r>
                        <a:rPr lang="en-US"/>
                        <a:t>30.6 degree</a:t>
                      </a:r>
                    </a:p>
                  </a:txBody>
                  <a:tcPr anchor="ctr"/>
                </a:tc>
                <a:tc hMerge="1">
                  <a:txBody>
                    <a:bodyPr/>
                    <a:lstStyle/>
                    <a:p>
                      <a:pPr algn="ctr"/>
                      <a:endParaRPr lang="en-US"/>
                    </a:p>
                  </a:txBody>
                  <a:tcPr anchor="ctr"/>
                </a:tc>
                <a:extLst>
                  <a:ext uri="{0D108BD9-81ED-4DB2-BD59-A6C34878D82A}">
                    <a16:rowId xmlns:a16="http://schemas.microsoft.com/office/drawing/2014/main" val="3332191032"/>
                  </a:ext>
                </a:extLst>
              </a:tr>
            </a:tbl>
          </a:graphicData>
        </a:graphic>
      </p:graphicFrame>
    </p:spTree>
    <p:extLst>
      <p:ext uri="{BB962C8B-B14F-4D97-AF65-F5344CB8AC3E}">
        <p14:creationId xmlns:p14="http://schemas.microsoft.com/office/powerpoint/2010/main" val="1684524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1B3D-618D-4C51-3C0F-076934DD2BC4}"/>
              </a:ext>
            </a:extLst>
          </p:cNvPr>
          <p:cNvSpPr>
            <a:spLocks noGrp="1"/>
          </p:cNvSpPr>
          <p:nvPr>
            <p:ph type="title"/>
          </p:nvPr>
        </p:nvSpPr>
        <p:spPr/>
        <p:txBody>
          <a:bodyPr/>
          <a:lstStyle/>
          <a:p>
            <a:r>
              <a:rPr lang="en-US" dirty="0"/>
              <a:t>Databases Analysis Results Summary</a:t>
            </a:r>
          </a:p>
        </p:txBody>
      </p:sp>
      <p:sp>
        <p:nvSpPr>
          <p:cNvPr id="3" name="Content Placeholder 2">
            <a:extLst>
              <a:ext uri="{FF2B5EF4-FFF2-40B4-BE49-F238E27FC236}">
                <a16:creationId xmlns:a16="http://schemas.microsoft.com/office/drawing/2014/main" id="{D1F33F7A-5ADB-3568-171A-018B22C9524F}"/>
              </a:ext>
            </a:extLst>
          </p:cNvPr>
          <p:cNvSpPr>
            <a:spLocks noGrp="1"/>
          </p:cNvSpPr>
          <p:nvPr>
            <p:ph idx="1"/>
          </p:nvPr>
        </p:nvSpPr>
        <p:spPr>
          <a:xfrm>
            <a:off x="609600" y="1417320"/>
            <a:ext cx="10972800" cy="4526280"/>
          </a:xfrm>
        </p:spPr>
        <p:txBody>
          <a:bodyPr/>
          <a:lstStyle/>
          <a:p>
            <a:r>
              <a:rPr lang="en-US" dirty="0"/>
              <a:t>These values are not significantly different from a barrier testing perspective when one considers the MASH tolerance for impact speed is 2.5 mph</a:t>
            </a:r>
          </a:p>
          <a:p>
            <a:endParaRPr lang="en-US" dirty="0"/>
          </a:p>
        </p:txBody>
      </p:sp>
      <p:sp>
        <p:nvSpPr>
          <p:cNvPr id="4" name="Slide Number Placeholder 3">
            <a:extLst>
              <a:ext uri="{FF2B5EF4-FFF2-40B4-BE49-F238E27FC236}">
                <a16:creationId xmlns:a16="http://schemas.microsoft.com/office/drawing/2014/main" id="{DB97C5F4-D7C8-3C6D-B62F-DB02B7B74A0E}"/>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52</a:t>
            </a:fld>
            <a:endParaRPr lang="en-US"/>
          </a:p>
        </p:txBody>
      </p:sp>
      <p:pic>
        <p:nvPicPr>
          <p:cNvPr id="6" name="Picture 5">
            <a:extLst>
              <a:ext uri="{FF2B5EF4-FFF2-40B4-BE49-F238E27FC236}">
                <a16:creationId xmlns:a16="http://schemas.microsoft.com/office/drawing/2014/main" id="{2E2A03B1-5986-D779-433A-4833BC469543}"/>
              </a:ext>
            </a:extLst>
          </p:cNvPr>
          <p:cNvPicPr>
            <a:picLocks noChangeAspect="1"/>
          </p:cNvPicPr>
          <p:nvPr/>
        </p:nvPicPr>
        <p:blipFill>
          <a:blip r:embed="rId3"/>
          <a:stretch>
            <a:fillRect/>
          </a:stretch>
        </p:blipFill>
        <p:spPr>
          <a:xfrm>
            <a:off x="2277334" y="2449830"/>
            <a:ext cx="7877175" cy="3676650"/>
          </a:xfrm>
          <a:prstGeom prst="rect">
            <a:avLst/>
          </a:prstGeom>
        </p:spPr>
      </p:pic>
    </p:spTree>
    <p:extLst>
      <p:ext uri="{BB962C8B-B14F-4D97-AF65-F5344CB8AC3E}">
        <p14:creationId xmlns:p14="http://schemas.microsoft.com/office/powerpoint/2010/main" val="2015010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1B3D-618D-4C51-3C0F-076934DD2BC4}"/>
              </a:ext>
            </a:extLst>
          </p:cNvPr>
          <p:cNvSpPr>
            <a:spLocks noGrp="1"/>
          </p:cNvSpPr>
          <p:nvPr>
            <p:ph type="title"/>
          </p:nvPr>
        </p:nvSpPr>
        <p:spPr/>
        <p:txBody>
          <a:bodyPr/>
          <a:lstStyle/>
          <a:p>
            <a:r>
              <a:rPr lang="en-US"/>
              <a:t>Database Analysis Results Summary</a:t>
            </a:r>
          </a:p>
        </p:txBody>
      </p:sp>
      <p:sp>
        <p:nvSpPr>
          <p:cNvPr id="3" name="Content Placeholder 2">
            <a:extLst>
              <a:ext uri="{FF2B5EF4-FFF2-40B4-BE49-F238E27FC236}">
                <a16:creationId xmlns:a16="http://schemas.microsoft.com/office/drawing/2014/main" id="{D1F33F7A-5ADB-3568-171A-018B22C9524F}"/>
              </a:ext>
            </a:extLst>
          </p:cNvPr>
          <p:cNvSpPr>
            <a:spLocks noGrp="1"/>
          </p:cNvSpPr>
          <p:nvPr>
            <p:ph idx="1"/>
          </p:nvPr>
        </p:nvSpPr>
        <p:spPr/>
        <p:txBody>
          <a:bodyPr>
            <a:normAutofit fontScale="85000" lnSpcReduction="20000"/>
          </a:bodyPr>
          <a:lstStyle/>
          <a:p>
            <a:r>
              <a:rPr lang="en-US"/>
              <a:t>The encroachment speeds obtained from 17-43, 17-22, and NDS data are comparable, with differences in the range of 3-4%</a:t>
            </a:r>
          </a:p>
          <a:p>
            <a:r>
              <a:rPr lang="en-US"/>
              <a:t>The differences in encroachment angle are considerably greater, with the NDS data having larger encroachment angles than both the 17-43 and 17-22 databases</a:t>
            </a:r>
          </a:p>
          <a:p>
            <a:r>
              <a:rPr lang="en-US"/>
              <a:t>The differences that exist among these datasets may be due to several factors</a:t>
            </a:r>
          </a:p>
          <a:p>
            <a:pPr lvl="1"/>
            <a:r>
              <a:rPr lang="en-US"/>
              <a:t>The NDS data is encroachment based whereas the 17-43 and 17-22 databases are crash based</a:t>
            </a:r>
          </a:p>
          <a:p>
            <a:r>
              <a:rPr lang="en-US"/>
              <a:t>The posted speed limits for roadways on which the encroachments occurred in the NDS data are not available</a:t>
            </a:r>
          </a:p>
          <a:p>
            <a:r>
              <a:rPr lang="en-US"/>
              <a:t>There may also be differences associated with the different data collection periods of these datasets and the relative contribution of advancing vehicle safety technologies in each</a:t>
            </a:r>
          </a:p>
        </p:txBody>
      </p:sp>
      <p:sp>
        <p:nvSpPr>
          <p:cNvPr id="4" name="Slide Number Placeholder 3">
            <a:extLst>
              <a:ext uri="{FF2B5EF4-FFF2-40B4-BE49-F238E27FC236}">
                <a16:creationId xmlns:a16="http://schemas.microsoft.com/office/drawing/2014/main" id="{DB97C5F4-D7C8-3C6D-B62F-DB02B7B74A0E}"/>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53</a:t>
            </a:fld>
            <a:endParaRPr lang="en-US"/>
          </a:p>
        </p:txBody>
      </p:sp>
    </p:spTree>
    <p:extLst>
      <p:ext uri="{BB962C8B-B14F-4D97-AF65-F5344CB8AC3E}">
        <p14:creationId xmlns:p14="http://schemas.microsoft.com/office/powerpoint/2010/main" val="2796373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20D-106B-02D7-B25B-3855262256ED}"/>
              </a:ext>
            </a:extLst>
          </p:cNvPr>
          <p:cNvSpPr>
            <a:spLocks noGrp="1"/>
          </p:cNvSpPr>
          <p:nvPr>
            <p:ph type="title"/>
          </p:nvPr>
        </p:nvSpPr>
        <p:spPr/>
        <p:txBody>
          <a:bodyPr/>
          <a:lstStyle/>
          <a:p>
            <a:r>
              <a:rPr lang="en-US" dirty="0"/>
              <a:t>Proposed Guidance Revision</a:t>
            </a:r>
          </a:p>
        </p:txBody>
      </p:sp>
      <p:sp>
        <p:nvSpPr>
          <p:cNvPr id="3" name="Content Placeholder 2">
            <a:extLst>
              <a:ext uri="{FF2B5EF4-FFF2-40B4-BE49-F238E27FC236}">
                <a16:creationId xmlns:a16="http://schemas.microsoft.com/office/drawing/2014/main" id="{96CD7FDC-2F48-AB4D-257A-763EF5D0C8CF}"/>
              </a:ext>
            </a:extLst>
          </p:cNvPr>
          <p:cNvSpPr>
            <a:spLocks noGrp="1"/>
          </p:cNvSpPr>
          <p:nvPr>
            <p:ph idx="1"/>
          </p:nvPr>
        </p:nvSpPr>
        <p:spPr/>
        <p:txBody>
          <a:bodyPr>
            <a:normAutofit lnSpcReduction="10000"/>
          </a:bodyPr>
          <a:lstStyle/>
          <a:p>
            <a:r>
              <a:rPr lang="en-US" dirty="0"/>
              <a:t>From the perspective of </a:t>
            </a:r>
            <a:r>
              <a:rPr lang="en-US" b="1" dirty="0"/>
              <a:t>impact / encroachment speed</a:t>
            </a:r>
          </a:p>
          <a:p>
            <a:pPr lvl="1"/>
            <a:r>
              <a:rPr lang="en-US" dirty="0"/>
              <a:t>Impact speed in work zones: Not enough data to support the need for a change in MASH</a:t>
            </a:r>
          </a:p>
          <a:p>
            <a:pPr lvl="1"/>
            <a:r>
              <a:rPr lang="en-US" dirty="0"/>
              <a:t>Encroachments speed in work zones: Because of the lack of information, functional classification and posted speed limits, for the roadways on which encroachment occurred, difficult to indicate a reduction in MASH test speed</a:t>
            </a:r>
          </a:p>
          <a:p>
            <a:r>
              <a:rPr lang="en-US" dirty="0"/>
              <a:t>From the perspective of </a:t>
            </a:r>
            <a:r>
              <a:rPr lang="en-US" b="1" dirty="0"/>
              <a:t>impact / encroachment angle</a:t>
            </a:r>
          </a:p>
          <a:p>
            <a:pPr lvl="1"/>
            <a:r>
              <a:rPr lang="en-US" dirty="0"/>
              <a:t>Impact angle in work zones: Not enough data to support the need for a change in MASH</a:t>
            </a:r>
          </a:p>
          <a:p>
            <a:pPr lvl="1"/>
            <a:r>
              <a:rPr lang="en-US" dirty="0"/>
              <a:t>Encroachments angle in work zones: Not a strong basis for change of the MASH impact angle as this time.</a:t>
            </a:r>
          </a:p>
          <a:p>
            <a:pPr lvl="1"/>
            <a:r>
              <a:rPr lang="en-US" dirty="0"/>
              <a:t>Encroachment angle is not correlated with encroachment speed</a:t>
            </a:r>
          </a:p>
        </p:txBody>
      </p:sp>
      <p:sp>
        <p:nvSpPr>
          <p:cNvPr id="7" name="Slide Number Placeholder 6">
            <a:extLst>
              <a:ext uri="{FF2B5EF4-FFF2-40B4-BE49-F238E27FC236}">
                <a16:creationId xmlns:a16="http://schemas.microsoft.com/office/drawing/2014/main" id="{A7D7895E-09B4-1C61-F002-ADF62A349229}"/>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54</a:t>
            </a:fld>
            <a:endParaRPr lang="en-US"/>
          </a:p>
        </p:txBody>
      </p:sp>
    </p:spTree>
    <p:extLst>
      <p:ext uri="{BB962C8B-B14F-4D97-AF65-F5344CB8AC3E}">
        <p14:creationId xmlns:p14="http://schemas.microsoft.com/office/powerpoint/2010/main" val="2490810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lstStyle/>
          <a:p>
            <a:r>
              <a:rPr lang="en-US"/>
              <a:t>Roadside Design Guide</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sz="half" idx="1"/>
          </p:nvPr>
        </p:nvSpPr>
        <p:spPr>
          <a:xfrm>
            <a:off x="609600" y="1342687"/>
            <a:ext cx="5821180" cy="4988902"/>
          </a:xfrm>
        </p:spPr>
        <p:txBody>
          <a:bodyPr>
            <a:normAutofit fontScale="92500" lnSpcReduction="20000"/>
          </a:bodyPr>
          <a:lstStyle/>
          <a:p>
            <a:r>
              <a:rPr lang="en-US"/>
              <a:t>Provides state-of-the-practice and guidance regarding roadside safety</a:t>
            </a:r>
          </a:p>
          <a:p>
            <a:pPr lvl="1"/>
            <a:r>
              <a:rPr lang="en-US"/>
              <a:t>Includes need, selection, and placement of roadside safety devices</a:t>
            </a:r>
          </a:p>
          <a:p>
            <a:r>
              <a:rPr lang="en-US"/>
              <a:t>The objective is to maximize roadside safety on a system-wide basis</a:t>
            </a:r>
          </a:p>
          <a:p>
            <a:pPr lvl="1"/>
            <a:r>
              <a:rPr lang="en-US"/>
              <a:t>Implementation of forgiving roadside concept</a:t>
            </a:r>
          </a:p>
          <a:p>
            <a:pPr lvl="1"/>
            <a:r>
              <a:rPr lang="en-US"/>
              <a:t>Reduce frequency and severity of roadway departure crashes</a:t>
            </a:r>
          </a:p>
          <a:p>
            <a:r>
              <a:rPr lang="en-US"/>
              <a:t>RDG guidance utilizes concepts such as encroachment rate, clear zone, and barrier offset </a:t>
            </a:r>
          </a:p>
          <a:p>
            <a:pPr lvl="1"/>
            <a:r>
              <a:rPr lang="en-US"/>
              <a:t>Can vary based on factors such as traffic volume, roadway alignment, lane width, and other factors</a:t>
            </a:r>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55</a:t>
            </a:fld>
            <a:endParaRPr lang="en-US"/>
          </a:p>
        </p:txBody>
      </p:sp>
      <p:sp>
        <p:nvSpPr>
          <p:cNvPr id="9" name="TextBox 8">
            <a:extLst>
              <a:ext uri="{FF2B5EF4-FFF2-40B4-BE49-F238E27FC236}">
                <a16:creationId xmlns:a16="http://schemas.microsoft.com/office/drawing/2014/main" id="{CF07A719-47EC-256C-6E69-B6FB6A7949BD}"/>
              </a:ext>
            </a:extLst>
          </p:cNvPr>
          <p:cNvSpPr txBox="1"/>
          <p:nvPr/>
        </p:nvSpPr>
        <p:spPr>
          <a:xfrm>
            <a:off x="7518792" y="5843697"/>
            <a:ext cx="2760401" cy="307777"/>
          </a:xfrm>
          <a:prstGeom prst="rect">
            <a:avLst/>
          </a:prstGeom>
          <a:noFill/>
        </p:spPr>
        <p:txBody>
          <a:bodyPr wrap="square" rtlCol="0">
            <a:spAutoFit/>
          </a:bodyPr>
          <a:lstStyle/>
          <a:p>
            <a:pPr algn="ctr"/>
            <a:r>
              <a:rPr lang="en-US" sz="1400" b="1"/>
              <a:t>RDG Cover Page (4</a:t>
            </a:r>
            <a:r>
              <a:rPr lang="en-US" sz="1400" b="1" baseline="30000"/>
              <a:t>th</a:t>
            </a:r>
            <a:r>
              <a:rPr lang="en-US" sz="1400" b="1"/>
              <a:t> Edition, 2011)</a:t>
            </a:r>
          </a:p>
        </p:txBody>
      </p:sp>
      <p:pic>
        <p:nvPicPr>
          <p:cNvPr id="11" name="Picture 2" descr="Roadside Design Guide: American Association of State Highway and  Transportation Officials: 9781560515098: Amazon.com: Books">
            <a:extLst>
              <a:ext uri="{FF2B5EF4-FFF2-40B4-BE49-F238E27FC236}">
                <a16:creationId xmlns:a16="http://schemas.microsoft.com/office/drawing/2014/main" id="{996BE245-134F-BCAC-0A93-50962426B2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74803" y="1417638"/>
            <a:ext cx="3368683" cy="44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40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lstStyle/>
          <a:p>
            <a:r>
              <a:rPr lang="en-US"/>
              <a:t>Roadside Design Guide</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sz="half" idx="1"/>
          </p:nvPr>
        </p:nvSpPr>
        <p:spPr>
          <a:xfrm>
            <a:off x="609599" y="1390346"/>
            <a:ext cx="10972799" cy="4983156"/>
          </a:xfrm>
        </p:spPr>
        <p:txBody>
          <a:bodyPr>
            <a:normAutofit/>
          </a:bodyPr>
          <a:lstStyle/>
          <a:p>
            <a:r>
              <a:rPr lang="en-US"/>
              <a:t>Chapter 9 of the AASHTO RDG specifically addresses Traffic Barriers, Traffic Control Devices, and Other Safety Features for Work Zones</a:t>
            </a:r>
          </a:p>
          <a:p>
            <a:pPr lvl="1"/>
            <a:r>
              <a:rPr lang="en-US"/>
              <a:t>Provides safety, functional, and structural aspect of these devices/features and guidance on their application</a:t>
            </a:r>
          </a:p>
          <a:p>
            <a:r>
              <a:rPr lang="en-US"/>
              <a:t>Barrier need within a work zone can be influenced by various factors</a:t>
            </a:r>
          </a:p>
          <a:p>
            <a:pPr lvl="1"/>
            <a:r>
              <a:rPr lang="en-US"/>
              <a:t>Traffic volume, operating speed, offset, and duration of the work zone</a:t>
            </a:r>
          </a:p>
          <a:p>
            <a:r>
              <a:rPr lang="en-US"/>
              <a:t>Work zone encroachment data are used in support of benefit-cost or risk analyses related to need for positive protection or other safety features used within a work zone</a:t>
            </a:r>
          </a:p>
          <a:p>
            <a:pPr lvl="1"/>
            <a:r>
              <a:rPr lang="en-US"/>
              <a:t>Such analyses could result in updated guidance on barrier need, placement, and test level expressed in terms of key work zone design variables.</a:t>
            </a:r>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56</a:t>
            </a:fld>
            <a:endParaRPr lang="en-US"/>
          </a:p>
        </p:txBody>
      </p:sp>
    </p:spTree>
    <p:extLst>
      <p:ext uri="{BB962C8B-B14F-4D97-AF65-F5344CB8AC3E}">
        <p14:creationId xmlns:p14="http://schemas.microsoft.com/office/powerpoint/2010/main" val="2879431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BC589-AB6E-B632-41E0-AB98CC1D617C}"/>
              </a:ext>
            </a:extLst>
          </p:cNvPr>
          <p:cNvSpPr>
            <a:spLocks noGrp="1"/>
          </p:cNvSpPr>
          <p:nvPr>
            <p:ph type="title"/>
          </p:nvPr>
        </p:nvSpPr>
        <p:spPr/>
        <p:txBody>
          <a:bodyPr/>
          <a:lstStyle/>
          <a:p>
            <a:r>
              <a:rPr lang="en-US"/>
              <a:t>Encroachment Distance</a:t>
            </a:r>
          </a:p>
        </p:txBody>
      </p:sp>
      <p:sp>
        <p:nvSpPr>
          <p:cNvPr id="3" name="Content Placeholder 2">
            <a:extLst>
              <a:ext uri="{FF2B5EF4-FFF2-40B4-BE49-F238E27FC236}">
                <a16:creationId xmlns:a16="http://schemas.microsoft.com/office/drawing/2014/main" id="{6AAD8668-8A4B-5EF5-22F6-198E713ED66D}"/>
              </a:ext>
            </a:extLst>
          </p:cNvPr>
          <p:cNvSpPr>
            <a:spLocks noGrp="1"/>
          </p:cNvSpPr>
          <p:nvPr>
            <p:ph sz="half" idx="1"/>
          </p:nvPr>
        </p:nvSpPr>
        <p:spPr>
          <a:xfrm>
            <a:off x="609599" y="1600206"/>
            <a:ext cx="10972799" cy="4525963"/>
          </a:xfrm>
        </p:spPr>
        <p:txBody>
          <a:bodyPr/>
          <a:lstStyle/>
          <a:p>
            <a:r>
              <a:rPr lang="en-US"/>
              <a:t>Encroachment distance is a key encroachment variable that can inform various aspects of work zone design</a:t>
            </a:r>
          </a:p>
          <a:p>
            <a:r>
              <a:rPr lang="en-US"/>
              <a:t>Direct influence on clear zone (recovery area) guidance and barrier need based on available lateral offset</a:t>
            </a:r>
          </a:p>
          <a:p>
            <a:pPr lvl="1"/>
            <a:r>
              <a:rPr lang="en-US"/>
              <a:t>Available clear zone affects decision to delineate or shield</a:t>
            </a:r>
          </a:p>
          <a:p>
            <a:endParaRPr lang="en-US"/>
          </a:p>
          <a:p>
            <a:endParaRPr lang="en-US"/>
          </a:p>
        </p:txBody>
      </p:sp>
      <p:sp>
        <p:nvSpPr>
          <p:cNvPr id="5" name="Slide Number Placeholder 4">
            <a:extLst>
              <a:ext uri="{FF2B5EF4-FFF2-40B4-BE49-F238E27FC236}">
                <a16:creationId xmlns:a16="http://schemas.microsoft.com/office/drawing/2014/main" id="{EFE3FEA0-2508-5715-0BE5-B19BC820EC4D}"/>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57</a:t>
            </a:fld>
            <a:endParaRPr lang="en-US"/>
          </a:p>
        </p:txBody>
      </p:sp>
      <p:pic>
        <p:nvPicPr>
          <p:cNvPr id="1026" name="Picture 1">
            <a:extLst>
              <a:ext uri="{FF2B5EF4-FFF2-40B4-BE49-F238E27FC236}">
                <a16:creationId xmlns:a16="http://schemas.microsoft.com/office/drawing/2014/main" id="{0383FFB9-A609-BE5C-8B38-7575F21238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2" t="64325" r="33337" b="3032"/>
          <a:stretch/>
        </p:blipFill>
        <p:spPr bwMode="auto">
          <a:xfrm>
            <a:off x="2443653" y="3959333"/>
            <a:ext cx="7304689" cy="230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56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Database Analysis Results: NCHRP 17-43</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a:xfrm>
            <a:off x="609600" y="1495269"/>
            <a:ext cx="10972800" cy="4806339"/>
          </a:xfrm>
        </p:spPr>
        <p:txBody>
          <a:bodyPr>
            <a:normAutofit lnSpcReduction="10000"/>
          </a:bodyPr>
          <a:lstStyle/>
          <a:p>
            <a:r>
              <a:rPr lang="en-US"/>
              <a:t>NCHRP 17-43 database includes both encroachment and impact conditions (speed and angle) derived from clinical reconstruction of roadway departure crashes</a:t>
            </a:r>
          </a:p>
          <a:p>
            <a:r>
              <a:rPr lang="en-US"/>
              <a:t>Crash data provides a right-truncated encroachment distance distribution</a:t>
            </a:r>
          </a:p>
          <a:p>
            <a:pPr lvl="1"/>
            <a:r>
              <a:rPr lang="en-US"/>
              <a:t>Lateral travel distance interrupted by rollover or object struck </a:t>
            </a:r>
          </a:p>
          <a:p>
            <a:r>
              <a:rPr lang="en-US"/>
              <a:t>Distance to first impact in work zones was compared to all crashes </a:t>
            </a:r>
          </a:p>
          <a:p>
            <a:r>
              <a:rPr lang="en-US"/>
              <a:t>Only eight work zone encroachments in NCHRP 17-43 database</a:t>
            </a:r>
          </a:p>
          <a:p>
            <a:pPr lvl="1"/>
            <a:r>
              <a:rPr lang="en-US"/>
              <a:t>Six crashes had maximum lateral distance under 11.5 ft (3.5 m) before impact </a:t>
            </a:r>
          </a:p>
          <a:p>
            <a:r>
              <a:rPr lang="en-US"/>
              <a:t>Encroachment corridor constructed for the work zone encroachments</a:t>
            </a:r>
          </a:p>
          <a:p>
            <a:pPr lvl="1"/>
            <a:r>
              <a:rPr lang="en-US"/>
              <a:t>The maximum lateral encroachment increased by approximately half a meter for every additional meter traveled longitudinally</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58</a:t>
            </a:fld>
            <a:endParaRPr lang="en-US"/>
          </a:p>
        </p:txBody>
      </p:sp>
    </p:spTree>
    <p:extLst>
      <p:ext uri="{BB962C8B-B14F-4D97-AF65-F5344CB8AC3E}">
        <p14:creationId xmlns:p14="http://schemas.microsoft.com/office/powerpoint/2010/main" val="3700338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Database Analysis Results: NCHRP 17-43</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59</a:t>
            </a:fld>
            <a:endParaRPr lang="en-US"/>
          </a:p>
        </p:txBody>
      </p:sp>
      <p:pic>
        <p:nvPicPr>
          <p:cNvPr id="8" name="Picture 7">
            <a:extLst>
              <a:ext uri="{FF2B5EF4-FFF2-40B4-BE49-F238E27FC236}">
                <a16:creationId xmlns:a16="http://schemas.microsoft.com/office/drawing/2014/main" id="{5E387655-8A35-0256-E84C-BE1F16F18619}"/>
              </a:ext>
            </a:extLst>
          </p:cNvPr>
          <p:cNvPicPr>
            <a:picLocks noChangeAspect="1"/>
          </p:cNvPicPr>
          <p:nvPr/>
        </p:nvPicPr>
        <p:blipFill rotWithShape="1">
          <a:blip r:embed="rId3"/>
          <a:srcRect l="5905" t="1542" r="8380" b="2193"/>
          <a:stretch/>
        </p:blipFill>
        <p:spPr>
          <a:xfrm>
            <a:off x="6096000" y="1417320"/>
            <a:ext cx="6051478" cy="4520630"/>
          </a:xfrm>
          <a:prstGeom prst="rect">
            <a:avLst/>
          </a:prstGeom>
        </p:spPr>
      </p:pic>
      <p:sp>
        <p:nvSpPr>
          <p:cNvPr id="5" name="Content Placeholder 2">
            <a:extLst>
              <a:ext uri="{FF2B5EF4-FFF2-40B4-BE49-F238E27FC236}">
                <a16:creationId xmlns:a16="http://schemas.microsoft.com/office/drawing/2014/main" id="{E0133435-EFC9-0B40-FE30-CCA3DEE3B9F6}"/>
              </a:ext>
            </a:extLst>
          </p:cNvPr>
          <p:cNvSpPr>
            <a:spLocks noGrp="1"/>
          </p:cNvSpPr>
          <p:nvPr>
            <p:ph sz="half" idx="1"/>
          </p:nvPr>
        </p:nvSpPr>
        <p:spPr>
          <a:xfrm>
            <a:off x="274820" y="1569819"/>
            <a:ext cx="5821180" cy="4215632"/>
          </a:xfrm>
        </p:spPr>
        <p:txBody>
          <a:bodyPr>
            <a:normAutofit lnSpcReduction="10000"/>
          </a:bodyPr>
          <a:lstStyle/>
          <a:p>
            <a:endParaRPr lang="en-US"/>
          </a:p>
          <a:p>
            <a:r>
              <a:rPr lang="en-US"/>
              <a:t>Distance to first impact in work zones was not smaller than other impacts in 17-43 database. </a:t>
            </a:r>
          </a:p>
          <a:p>
            <a:r>
              <a:rPr lang="en-US"/>
              <a:t>Surprisingly, one of the longest impact distances occurred in a work zone (case #554017111)</a:t>
            </a:r>
          </a:p>
          <a:p>
            <a:pPr lvl="1"/>
            <a:r>
              <a:rPr lang="en-US"/>
              <a:t>Vehicle departed when the road turns left to pass under an overpass. The vehicle climbed a hill and struck the bridge. </a:t>
            </a:r>
          </a:p>
        </p:txBody>
      </p:sp>
    </p:spTree>
    <p:extLst>
      <p:ext uri="{BB962C8B-B14F-4D97-AF65-F5344CB8AC3E}">
        <p14:creationId xmlns:p14="http://schemas.microsoft.com/office/powerpoint/2010/main" val="334032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76200"/>
            <a:ext cx="8229600" cy="6858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a:t>Approach</a:t>
            </a:r>
          </a:p>
        </p:txBody>
      </p:sp>
      <p:sp>
        <p:nvSpPr>
          <p:cNvPr id="7" name="Content Placeholder 4"/>
          <p:cNvSpPr txBox="1">
            <a:spLocks/>
          </p:cNvSpPr>
          <p:nvPr/>
        </p:nvSpPr>
        <p:spPr>
          <a:xfrm>
            <a:off x="228600" y="1075354"/>
            <a:ext cx="11658600" cy="5096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9913" indent="-514350">
              <a:spcBef>
                <a:spcPts val="1800"/>
              </a:spcBef>
              <a:buFont typeface="Wingdings" panose="05000000000000000000" pitchFamily="2" charset="2"/>
              <a:buChar char="q"/>
            </a:pPr>
            <a:r>
              <a:rPr lang="en-US" sz="2400" dirty="0"/>
              <a:t>Review the existing literature and state of the practice</a:t>
            </a:r>
          </a:p>
          <a:p>
            <a:pPr marL="569913" indent="-514350">
              <a:spcBef>
                <a:spcPts val="1800"/>
              </a:spcBef>
              <a:buFont typeface="Wingdings" panose="05000000000000000000" pitchFamily="2" charset="2"/>
              <a:buChar char="q"/>
            </a:pPr>
            <a:r>
              <a:rPr lang="en-US" sz="2400" dirty="0"/>
              <a:t>Use readily available databases to develop a </a:t>
            </a:r>
            <a:r>
              <a:rPr lang="en-US" sz="2400" i="1" dirty="0"/>
              <a:t>work zone encroachment database</a:t>
            </a:r>
            <a:r>
              <a:rPr lang="en-US" sz="2400" dirty="0"/>
              <a:t> for</a:t>
            </a:r>
          </a:p>
          <a:p>
            <a:pPr marL="969963" lvl="1" indent="-393700">
              <a:spcBef>
                <a:spcPts val="600"/>
              </a:spcBef>
              <a:buFont typeface="Wingdings" panose="05000000000000000000" pitchFamily="2" charset="2"/>
              <a:buChar char="§"/>
            </a:pPr>
            <a:r>
              <a:rPr lang="en-US" sz="2400" dirty="0"/>
              <a:t>Evaluating the encroachment conditions  in work zones</a:t>
            </a:r>
          </a:p>
          <a:p>
            <a:pPr marL="969963" lvl="1" indent="-393700">
              <a:spcBef>
                <a:spcPts val="600"/>
              </a:spcBef>
              <a:buFont typeface="Wingdings" panose="05000000000000000000" pitchFamily="2" charset="2"/>
              <a:buChar char="§"/>
            </a:pPr>
            <a:r>
              <a:rPr lang="en-US" sz="2400" dirty="0"/>
              <a:t>Analyzing driver behavior in work zone encroachments</a:t>
            </a:r>
          </a:p>
          <a:p>
            <a:pPr marL="569913" indent="-514350">
              <a:spcBef>
                <a:spcPts val="1800"/>
              </a:spcBef>
              <a:buFont typeface="Wingdings" panose="05000000000000000000" pitchFamily="2" charset="2"/>
              <a:buChar char="q"/>
            </a:pPr>
            <a:r>
              <a:rPr lang="en-US" sz="2400" dirty="0"/>
              <a:t>Develop guidance to:</a:t>
            </a:r>
          </a:p>
          <a:p>
            <a:pPr marL="969963" lvl="1" indent="-393700">
              <a:spcBef>
                <a:spcPts val="600"/>
              </a:spcBef>
              <a:buFont typeface="Wingdings" panose="05000000000000000000" pitchFamily="2" charset="2"/>
              <a:buChar char="§"/>
            </a:pPr>
            <a:r>
              <a:rPr lang="en-US" sz="2400" dirty="0"/>
              <a:t>Enhance practitioners’ understanding of the importance of encroachment conditions in work zones</a:t>
            </a:r>
          </a:p>
          <a:p>
            <a:pPr marL="969963" lvl="1" indent="-393700">
              <a:spcBef>
                <a:spcPts val="600"/>
              </a:spcBef>
              <a:buFont typeface="Wingdings" panose="05000000000000000000" pitchFamily="2" charset="2"/>
              <a:buChar char="§"/>
            </a:pPr>
            <a:r>
              <a:rPr lang="en-US" sz="2400" dirty="0"/>
              <a:t>To update the MASH, RDG, and MUTCD guidelines for improving safety in work zones</a:t>
            </a:r>
          </a:p>
          <a:p>
            <a:pPr marL="633413" indent="-457200">
              <a:spcBef>
                <a:spcPts val="600"/>
              </a:spcBef>
              <a:buFont typeface="Wingdings" panose="05000000000000000000" pitchFamily="2" charset="2"/>
              <a:buChar char="q"/>
            </a:pPr>
            <a:r>
              <a:rPr lang="en-US" sz="2400" dirty="0"/>
              <a:t>Conduct a peer-exchange workshop with state agency representatives</a:t>
            </a:r>
          </a:p>
        </p:txBody>
      </p:sp>
      <p:sp>
        <p:nvSpPr>
          <p:cNvPr id="4" name="Slide Number Placeholder 3">
            <a:extLst>
              <a:ext uri="{FF2B5EF4-FFF2-40B4-BE49-F238E27FC236}">
                <a16:creationId xmlns:a16="http://schemas.microsoft.com/office/drawing/2014/main" id="{1D138601-1C7F-33E6-D8A2-E2C4136CEBD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a:t>
            </a:fld>
            <a:endParaRPr lang="en-US"/>
          </a:p>
        </p:txBody>
      </p:sp>
    </p:spTree>
    <p:extLst>
      <p:ext uri="{BB962C8B-B14F-4D97-AF65-F5344CB8AC3E}">
        <p14:creationId xmlns:p14="http://schemas.microsoft.com/office/powerpoint/2010/main" val="3942841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 Analysis: NDS</a:t>
            </a:r>
          </a:p>
        </p:txBody>
      </p:sp>
      <p:sp>
        <p:nvSpPr>
          <p:cNvPr id="3" name="Content Placeholder 2">
            <a:extLst>
              <a:ext uri="{FF2B5EF4-FFF2-40B4-BE49-F238E27FC236}">
                <a16:creationId xmlns:a16="http://schemas.microsoft.com/office/drawing/2014/main" id="{1C44C98D-C2B7-FE14-2DD6-D88A047B6A9A}"/>
              </a:ext>
            </a:extLst>
          </p:cNvPr>
          <p:cNvSpPr>
            <a:spLocks noGrp="1"/>
          </p:cNvSpPr>
          <p:nvPr>
            <p:ph idx="1"/>
          </p:nvPr>
        </p:nvSpPr>
        <p:spPr>
          <a:xfrm>
            <a:off x="609600" y="1600200"/>
            <a:ext cx="6459020" cy="4526280"/>
          </a:xfrm>
        </p:spPr>
        <p:txBody>
          <a:bodyPr>
            <a:normAutofit fontScale="92500" lnSpcReduction="20000"/>
          </a:bodyPr>
          <a:lstStyle/>
          <a:p>
            <a:r>
              <a:rPr lang="en-US"/>
              <a:t>NDS data was analyzed to determine encroachment distance for both work zone and non-work zone encroachments </a:t>
            </a:r>
          </a:p>
          <a:p>
            <a:r>
              <a:rPr lang="en-US"/>
              <a:t>85</a:t>
            </a:r>
            <a:r>
              <a:rPr lang="en-US" baseline="30000"/>
              <a:t>th</a:t>
            </a:r>
            <a:r>
              <a:rPr lang="en-US"/>
              <a:t> %tile lateral encroachment distance:</a:t>
            </a:r>
          </a:p>
          <a:p>
            <a:pPr lvl="1"/>
            <a:r>
              <a:rPr lang="en-US"/>
              <a:t>Work Zones </a:t>
            </a:r>
            <a:r>
              <a:rPr lang="en-US">
                <a:sym typeface="Wingdings" panose="05000000000000000000" pitchFamily="2" charset="2"/>
              </a:rPr>
              <a:t></a:t>
            </a:r>
            <a:r>
              <a:rPr lang="en-US"/>
              <a:t> 1.6 m (5.2 ft) left side &amp; 2.6 m (8.5 ft) right-side departures</a:t>
            </a:r>
          </a:p>
          <a:p>
            <a:pPr lvl="1"/>
            <a:r>
              <a:rPr lang="en-US"/>
              <a:t>Non-Work Zone </a:t>
            </a:r>
            <a:r>
              <a:rPr lang="en-US">
                <a:sym typeface="Wingdings" panose="05000000000000000000" pitchFamily="2" charset="2"/>
              </a:rPr>
              <a:t> </a:t>
            </a:r>
            <a:r>
              <a:rPr lang="en-US"/>
              <a:t>2.8 m (9.2 ft) left side &amp; 2.5 m (8.2 ft) right-side departures</a:t>
            </a:r>
          </a:p>
          <a:p>
            <a:r>
              <a:rPr lang="en-US"/>
              <a:t>85</a:t>
            </a:r>
            <a:r>
              <a:rPr lang="en-US" baseline="30000"/>
              <a:t>th</a:t>
            </a:r>
            <a:r>
              <a:rPr lang="en-US"/>
              <a:t> %tile lateral distance for combined data (both left and right-side encroachments) </a:t>
            </a:r>
          </a:p>
          <a:p>
            <a:pPr lvl="1"/>
            <a:r>
              <a:rPr lang="en-US"/>
              <a:t>Work Zones </a:t>
            </a:r>
            <a:r>
              <a:rPr lang="en-US">
                <a:sym typeface="Wingdings" panose="05000000000000000000" pitchFamily="2" charset="2"/>
              </a:rPr>
              <a:t> </a:t>
            </a:r>
            <a:r>
              <a:rPr lang="en-US"/>
              <a:t>7.1 ft </a:t>
            </a:r>
          </a:p>
          <a:p>
            <a:pPr lvl="1"/>
            <a:r>
              <a:rPr lang="en-US"/>
              <a:t>Non-Work Zone </a:t>
            </a:r>
            <a:r>
              <a:rPr lang="en-US">
                <a:sym typeface="Wingdings" panose="05000000000000000000" pitchFamily="2" charset="2"/>
              </a:rPr>
              <a:t> </a:t>
            </a:r>
            <a:r>
              <a:rPr lang="en-US"/>
              <a:t>8.7 ft</a:t>
            </a:r>
          </a:p>
          <a:p>
            <a:r>
              <a:rPr lang="en-US"/>
              <a:t>Difference not significant</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60</a:t>
            </a:fld>
            <a:endParaRPr lang="en-US"/>
          </a:p>
        </p:txBody>
      </p:sp>
    </p:spTree>
    <p:extLst>
      <p:ext uri="{BB962C8B-B14F-4D97-AF65-F5344CB8AC3E}">
        <p14:creationId xmlns:p14="http://schemas.microsoft.com/office/powerpoint/2010/main" val="1685121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 Analysis: NDS</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61</a:t>
            </a:fld>
            <a:endParaRPr lang="en-US"/>
          </a:p>
        </p:txBody>
      </p:sp>
      <p:pic>
        <p:nvPicPr>
          <p:cNvPr id="8" name="Picture 7">
            <a:extLst>
              <a:ext uri="{FF2B5EF4-FFF2-40B4-BE49-F238E27FC236}">
                <a16:creationId xmlns:a16="http://schemas.microsoft.com/office/drawing/2014/main" id="{8A87EF6A-6397-0AB5-67A7-60FB5179F23D}"/>
              </a:ext>
            </a:extLst>
          </p:cNvPr>
          <p:cNvPicPr>
            <a:picLocks noChangeAspect="1"/>
          </p:cNvPicPr>
          <p:nvPr/>
        </p:nvPicPr>
        <p:blipFill rotWithShape="1">
          <a:blip r:embed="rId3"/>
          <a:srcRect l="7131" r="3776" b="4098"/>
          <a:stretch/>
        </p:blipFill>
        <p:spPr>
          <a:xfrm>
            <a:off x="1455505" y="1489239"/>
            <a:ext cx="9280989" cy="4532348"/>
          </a:xfrm>
          <a:prstGeom prst="rect">
            <a:avLst/>
          </a:prstGeom>
        </p:spPr>
      </p:pic>
      <p:sp>
        <p:nvSpPr>
          <p:cNvPr id="3" name="TextBox 2">
            <a:extLst>
              <a:ext uri="{FF2B5EF4-FFF2-40B4-BE49-F238E27FC236}">
                <a16:creationId xmlns:a16="http://schemas.microsoft.com/office/drawing/2014/main" id="{1921A0EC-A863-4A80-C7AE-F11F88CF89B1}"/>
              </a:ext>
            </a:extLst>
          </p:cNvPr>
          <p:cNvSpPr txBox="1"/>
          <p:nvPr/>
        </p:nvSpPr>
        <p:spPr>
          <a:xfrm>
            <a:off x="3160159" y="1150753"/>
            <a:ext cx="1263721" cy="369332"/>
          </a:xfrm>
          <a:prstGeom prst="rect">
            <a:avLst/>
          </a:prstGeom>
          <a:noFill/>
        </p:spPr>
        <p:txBody>
          <a:bodyPr wrap="square" rtlCol="0">
            <a:spAutoFit/>
          </a:bodyPr>
          <a:lstStyle/>
          <a:p>
            <a:r>
              <a:rPr lang="en-US" b="1"/>
              <a:t>Work Zone</a:t>
            </a:r>
          </a:p>
        </p:txBody>
      </p:sp>
      <p:sp>
        <p:nvSpPr>
          <p:cNvPr id="6" name="TextBox 5">
            <a:extLst>
              <a:ext uri="{FF2B5EF4-FFF2-40B4-BE49-F238E27FC236}">
                <a16:creationId xmlns:a16="http://schemas.microsoft.com/office/drawing/2014/main" id="{EEFAEA80-3EC4-F8FB-BB76-98FB601657E9}"/>
              </a:ext>
            </a:extLst>
          </p:cNvPr>
          <p:cNvSpPr txBox="1"/>
          <p:nvPr/>
        </p:nvSpPr>
        <p:spPr>
          <a:xfrm>
            <a:off x="8042952" y="1119907"/>
            <a:ext cx="1789417" cy="369332"/>
          </a:xfrm>
          <a:prstGeom prst="rect">
            <a:avLst/>
          </a:prstGeom>
          <a:noFill/>
        </p:spPr>
        <p:txBody>
          <a:bodyPr wrap="square" rtlCol="0">
            <a:spAutoFit/>
          </a:bodyPr>
          <a:lstStyle/>
          <a:p>
            <a:r>
              <a:rPr lang="en-US" b="1"/>
              <a:t>Non-Work Zone</a:t>
            </a:r>
          </a:p>
        </p:txBody>
      </p:sp>
    </p:spTree>
    <p:extLst>
      <p:ext uri="{BB962C8B-B14F-4D97-AF65-F5344CB8AC3E}">
        <p14:creationId xmlns:p14="http://schemas.microsoft.com/office/powerpoint/2010/main" val="3383324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7A63-0E49-0132-8DA8-DA7EF1347798}"/>
              </a:ext>
            </a:extLst>
          </p:cNvPr>
          <p:cNvSpPr>
            <a:spLocks noGrp="1"/>
          </p:cNvSpPr>
          <p:nvPr>
            <p:ph type="title"/>
          </p:nvPr>
        </p:nvSpPr>
        <p:spPr/>
        <p:txBody>
          <a:bodyPr/>
          <a:lstStyle/>
          <a:p>
            <a:r>
              <a:rPr lang="en-US"/>
              <a:t>Data Analysis Results: NDS</a:t>
            </a:r>
          </a:p>
        </p:txBody>
      </p:sp>
      <p:sp>
        <p:nvSpPr>
          <p:cNvPr id="4" name="Slide Number Placeholder 3">
            <a:extLst>
              <a:ext uri="{FF2B5EF4-FFF2-40B4-BE49-F238E27FC236}">
                <a16:creationId xmlns:a16="http://schemas.microsoft.com/office/drawing/2014/main" id="{393CC753-B603-1D45-0D4C-5D91DE23197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62</a:t>
            </a:fld>
            <a:endParaRPr lang="en-US"/>
          </a:p>
        </p:txBody>
      </p:sp>
      <p:graphicFrame>
        <p:nvGraphicFramePr>
          <p:cNvPr id="8" name="Table 5">
            <a:extLst>
              <a:ext uri="{FF2B5EF4-FFF2-40B4-BE49-F238E27FC236}">
                <a16:creationId xmlns:a16="http://schemas.microsoft.com/office/drawing/2014/main" id="{053B9F0B-4CE6-7565-0C76-12746B8935B1}"/>
              </a:ext>
            </a:extLst>
          </p:cNvPr>
          <p:cNvGraphicFramePr>
            <a:graphicFrameLocks noGrp="1"/>
          </p:cNvGraphicFramePr>
          <p:nvPr>
            <p:ph idx="1"/>
          </p:nvPr>
        </p:nvGraphicFramePr>
        <p:xfrm>
          <a:off x="84116" y="2310598"/>
          <a:ext cx="12023767" cy="2595880"/>
        </p:xfrm>
        <a:graphic>
          <a:graphicData uri="http://schemas.openxmlformats.org/drawingml/2006/table">
            <a:tbl>
              <a:tblPr firstRow="1" bandRow="1">
                <a:tableStyleId>{9D7B26C5-4107-4FEC-AEDC-1716B250A1EF}</a:tableStyleId>
              </a:tblPr>
              <a:tblGrid>
                <a:gridCol w="3442018">
                  <a:extLst>
                    <a:ext uri="{9D8B030D-6E8A-4147-A177-3AD203B41FA5}">
                      <a16:colId xmlns:a16="http://schemas.microsoft.com/office/drawing/2014/main" val="753913780"/>
                    </a:ext>
                  </a:extLst>
                </a:gridCol>
                <a:gridCol w="1802167">
                  <a:extLst>
                    <a:ext uri="{9D8B030D-6E8A-4147-A177-3AD203B41FA5}">
                      <a16:colId xmlns:a16="http://schemas.microsoft.com/office/drawing/2014/main" val="3206266680"/>
                    </a:ext>
                  </a:extLst>
                </a:gridCol>
                <a:gridCol w="3389791">
                  <a:extLst>
                    <a:ext uri="{9D8B030D-6E8A-4147-A177-3AD203B41FA5}">
                      <a16:colId xmlns:a16="http://schemas.microsoft.com/office/drawing/2014/main" val="449593622"/>
                    </a:ext>
                  </a:extLst>
                </a:gridCol>
                <a:gridCol w="3389791">
                  <a:extLst>
                    <a:ext uri="{9D8B030D-6E8A-4147-A177-3AD203B41FA5}">
                      <a16:colId xmlns:a16="http://schemas.microsoft.com/office/drawing/2014/main" val="1105070380"/>
                    </a:ext>
                  </a:extLst>
                </a:gridCol>
              </a:tblGrid>
              <a:tr h="370840">
                <a:tc>
                  <a:txBody>
                    <a:bodyPr/>
                    <a:lstStyle/>
                    <a:p>
                      <a:endParaRPr lang="en-US"/>
                    </a:p>
                  </a:txBody>
                  <a:tcPr/>
                </a:tc>
                <a:tc>
                  <a:txBody>
                    <a:bodyPr/>
                    <a:lstStyle/>
                    <a:p>
                      <a:endParaRPr lang="en-US"/>
                    </a:p>
                  </a:txBody>
                  <a:tcPr/>
                </a:tc>
                <a:tc>
                  <a:txBody>
                    <a:bodyPr/>
                    <a:lstStyle/>
                    <a:p>
                      <a:pPr algn="ctr"/>
                      <a:r>
                        <a:rPr lang="en-US"/>
                        <a:t>Work zone encroachment</a:t>
                      </a:r>
                    </a:p>
                  </a:txBody>
                  <a:tcPr anchor="ctr"/>
                </a:tc>
                <a:tc>
                  <a:txBody>
                    <a:bodyPr/>
                    <a:lstStyle/>
                    <a:p>
                      <a:pPr algn="ctr"/>
                      <a:r>
                        <a:rPr lang="en-US"/>
                        <a:t>Non work zone encroachment</a:t>
                      </a:r>
                    </a:p>
                  </a:txBody>
                  <a:tcPr anchor="ctr"/>
                </a:tc>
                <a:extLst>
                  <a:ext uri="{0D108BD9-81ED-4DB2-BD59-A6C34878D82A}">
                    <a16:rowId xmlns:a16="http://schemas.microsoft.com/office/drawing/2014/main" val="557295885"/>
                  </a:ext>
                </a:extLst>
              </a:tr>
              <a:tr h="370840">
                <a:tc rowSpan="3">
                  <a:txBody>
                    <a:bodyPr/>
                    <a:lstStyle/>
                    <a:p>
                      <a:pPr algn="l"/>
                      <a:r>
                        <a:rPr lang="en-US"/>
                        <a:t>Encroachment speed – right-side departure</a:t>
                      </a:r>
                    </a:p>
                  </a:txBody>
                  <a:tcPr anchor="ctr"/>
                </a:tc>
                <a:tc>
                  <a:txBody>
                    <a:bodyPr/>
                    <a:lstStyle/>
                    <a:p>
                      <a:r>
                        <a:rPr lang="en-US"/>
                        <a:t>Mean</a:t>
                      </a:r>
                    </a:p>
                  </a:txBody>
                  <a:tcPr/>
                </a:tc>
                <a:tc>
                  <a:txBody>
                    <a:bodyPr/>
                    <a:lstStyle/>
                    <a:p>
                      <a:pPr algn="ctr"/>
                      <a:r>
                        <a:rPr lang="en-US"/>
                        <a:t>36.8 mph</a:t>
                      </a:r>
                    </a:p>
                  </a:txBody>
                  <a:tcPr anchor="ctr"/>
                </a:tc>
                <a:tc>
                  <a:txBody>
                    <a:bodyPr/>
                    <a:lstStyle/>
                    <a:p>
                      <a:pPr algn="ctr"/>
                      <a:r>
                        <a:rPr lang="en-US"/>
                        <a:t>34.2 mph</a:t>
                      </a:r>
                    </a:p>
                  </a:txBody>
                  <a:tcPr anchor="ctr"/>
                </a:tc>
                <a:extLst>
                  <a:ext uri="{0D108BD9-81ED-4DB2-BD59-A6C34878D82A}">
                    <a16:rowId xmlns:a16="http://schemas.microsoft.com/office/drawing/2014/main" val="697582689"/>
                  </a:ext>
                </a:extLst>
              </a:tr>
              <a:tr h="370840">
                <a:tc vMerge="1">
                  <a:txBody>
                    <a:bodyPr/>
                    <a:lstStyle/>
                    <a:p>
                      <a:endParaRPr lang="en-US"/>
                    </a:p>
                  </a:txBody>
                  <a:tcPr/>
                </a:tc>
                <a:tc>
                  <a:txBody>
                    <a:bodyPr/>
                    <a:lstStyle/>
                    <a:p>
                      <a:r>
                        <a:rPr lang="en-US"/>
                        <a:t>85</a:t>
                      </a:r>
                      <a:r>
                        <a:rPr lang="en-US" baseline="30000"/>
                        <a:t>th</a:t>
                      </a:r>
                      <a:r>
                        <a:rPr lang="en-US"/>
                        <a:t> percentile</a:t>
                      </a:r>
                    </a:p>
                  </a:txBody>
                  <a:tcPr/>
                </a:tc>
                <a:tc>
                  <a:txBody>
                    <a:bodyPr/>
                    <a:lstStyle/>
                    <a:p>
                      <a:pPr algn="ctr"/>
                      <a:r>
                        <a:rPr lang="en-US"/>
                        <a:t>51.0 mph</a:t>
                      </a:r>
                    </a:p>
                  </a:txBody>
                  <a:tcPr anchor="ctr"/>
                </a:tc>
                <a:tc>
                  <a:txBody>
                    <a:bodyPr/>
                    <a:lstStyle/>
                    <a:p>
                      <a:pPr algn="ctr"/>
                      <a:endParaRPr lang="en-US"/>
                    </a:p>
                  </a:txBody>
                  <a:tcPr anchor="ctr"/>
                </a:tc>
                <a:extLst>
                  <a:ext uri="{0D108BD9-81ED-4DB2-BD59-A6C34878D82A}">
                    <a16:rowId xmlns:a16="http://schemas.microsoft.com/office/drawing/2014/main" val="671350934"/>
                  </a:ext>
                </a:extLst>
              </a:tr>
              <a:tr h="370840">
                <a:tc vMerge="1">
                  <a:txBody>
                    <a:bodyPr/>
                    <a:lstStyle/>
                    <a:p>
                      <a:pPr algn="l"/>
                      <a:endParaRPr lang="en-US"/>
                    </a:p>
                  </a:txBody>
                  <a:tcPr anchor="ctr"/>
                </a:tc>
                <a:tc>
                  <a:txBody>
                    <a:bodyPr/>
                    <a:lstStyle/>
                    <a:p>
                      <a:r>
                        <a:rPr lang="en-US"/>
                        <a:t>Max</a:t>
                      </a:r>
                    </a:p>
                  </a:txBody>
                  <a:tcPr/>
                </a:tc>
                <a:tc>
                  <a:txBody>
                    <a:bodyPr/>
                    <a:lstStyle/>
                    <a:p>
                      <a:pPr algn="ctr"/>
                      <a:endParaRPr lang="en-US"/>
                    </a:p>
                  </a:txBody>
                  <a:tcPr anchor="ctr"/>
                </a:tc>
                <a:tc>
                  <a:txBody>
                    <a:bodyPr/>
                    <a:lstStyle/>
                    <a:p>
                      <a:pPr algn="ctr"/>
                      <a:r>
                        <a:rPr lang="en-US"/>
                        <a:t>83.3 mph</a:t>
                      </a:r>
                    </a:p>
                  </a:txBody>
                  <a:tcPr anchor="ctr"/>
                </a:tc>
                <a:extLst>
                  <a:ext uri="{0D108BD9-81ED-4DB2-BD59-A6C34878D82A}">
                    <a16:rowId xmlns:a16="http://schemas.microsoft.com/office/drawing/2014/main" val="3979844642"/>
                  </a:ext>
                </a:extLst>
              </a:tr>
              <a:tr h="370840">
                <a:tc rowSpan="2">
                  <a:txBody>
                    <a:bodyPr/>
                    <a:lstStyle/>
                    <a:p>
                      <a:pPr algn="l"/>
                      <a:r>
                        <a:rPr lang="en-US"/>
                        <a:t>Encroachment speed – left-side departure</a:t>
                      </a:r>
                    </a:p>
                  </a:txBody>
                  <a:tcPr anchor="ctr"/>
                </a:tc>
                <a:tc>
                  <a:txBody>
                    <a:bodyPr/>
                    <a:lstStyle/>
                    <a:p>
                      <a:r>
                        <a:rPr lang="en-US"/>
                        <a:t>Mean</a:t>
                      </a:r>
                    </a:p>
                  </a:txBody>
                  <a:tcPr/>
                </a:tc>
                <a:tc>
                  <a:txBody>
                    <a:bodyPr/>
                    <a:lstStyle/>
                    <a:p>
                      <a:pPr algn="ctr"/>
                      <a:r>
                        <a:rPr lang="en-US"/>
                        <a:t>38.6 mph</a:t>
                      </a:r>
                    </a:p>
                  </a:txBody>
                  <a:tcPr anchor="ctr"/>
                </a:tc>
                <a:tc>
                  <a:txBody>
                    <a:bodyPr/>
                    <a:lstStyle/>
                    <a:p>
                      <a:pPr algn="ctr"/>
                      <a:r>
                        <a:rPr lang="en-US"/>
                        <a:t>31.7 mph</a:t>
                      </a:r>
                    </a:p>
                  </a:txBody>
                  <a:tcPr anchor="ctr"/>
                </a:tc>
                <a:extLst>
                  <a:ext uri="{0D108BD9-81ED-4DB2-BD59-A6C34878D82A}">
                    <a16:rowId xmlns:a16="http://schemas.microsoft.com/office/drawing/2014/main" val="722078226"/>
                  </a:ext>
                </a:extLst>
              </a:tr>
              <a:tr h="370840">
                <a:tc vMerge="1">
                  <a:txBody>
                    <a:bodyPr/>
                    <a:lstStyle/>
                    <a:p>
                      <a:endParaRPr lang="en-US"/>
                    </a:p>
                  </a:txBody>
                  <a:tcPr/>
                </a:tc>
                <a:tc>
                  <a:txBody>
                    <a:bodyPr/>
                    <a:lstStyle/>
                    <a:p>
                      <a:r>
                        <a:rPr lang="en-US"/>
                        <a:t>85</a:t>
                      </a:r>
                      <a:r>
                        <a:rPr lang="en-US" baseline="30000"/>
                        <a:t>th</a:t>
                      </a:r>
                      <a:r>
                        <a:rPr lang="en-US"/>
                        <a:t> percentile</a:t>
                      </a:r>
                    </a:p>
                  </a:txBody>
                  <a:tcPr/>
                </a:tc>
                <a:tc>
                  <a:txBody>
                    <a:bodyPr/>
                    <a:lstStyle/>
                    <a:p>
                      <a:pPr algn="ctr"/>
                      <a:r>
                        <a:rPr lang="en-US"/>
                        <a:t>49.7 mph</a:t>
                      </a:r>
                    </a:p>
                  </a:txBody>
                  <a:tcPr anchor="ctr"/>
                </a:tc>
                <a:tc>
                  <a:txBody>
                    <a:bodyPr/>
                    <a:lstStyle/>
                    <a:p>
                      <a:pPr algn="ctr"/>
                      <a:endParaRPr lang="en-US"/>
                    </a:p>
                  </a:txBody>
                  <a:tcPr anchor="ctr"/>
                </a:tc>
                <a:extLst>
                  <a:ext uri="{0D108BD9-81ED-4DB2-BD59-A6C34878D82A}">
                    <a16:rowId xmlns:a16="http://schemas.microsoft.com/office/drawing/2014/main" val="991269780"/>
                  </a:ext>
                </a:extLst>
              </a:tr>
              <a:tr h="370840">
                <a:tc>
                  <a:txBody>
                    <a:bodyPr/>
                    <a:lstStyle/>
                    <a:p>
                      <a:endParaRPr lang="en-US"/>
                    </a:p>
                  </a:txBody>
                  <a:tcPr/>
                </a:tc>
                <a:tc>
                  <a:txBody>
                    <a:bodyPr/>
                    <a:lstStyle/>
                    <a:p>
                      <a:r>
                        <a:rPr lang="en-US"/>
                        <a:t>Max</a:t>
                      </a:r>
                    </a:p>
                  </a:txBody>
                  <a:tcPr/>
                </a:tc>
                <a:tc>
                  <a:txBody>
                    <a:bodyPr/>
                    <a:lstStyle/>
                    <a:p>
                      <a:pPr algn="ctr"/>
                      <a:endParaRPr lang="en-US"/>
                    </a:p>
                  </a:txBody>
                  <a:tcPr anchor="ctr"/>
                </a:tc>
                <a:tc>
                  <a:txBody>
                    <a:bodyPr/>
                    <a:lstStyle/>
                    <a:p>
                      <a:pPr algn="ctr"/>
                      <a:r>
                        <a:rPr lang="en-US"/>
                        <a:t>83.3 mph</a:t>
                      </a:r>
                    </a:p>
                  </a:txBody>
                  <a:tcPr anchor="ctr"/>
                </a:tc>
                <a:extLst>
                  <a:ext uri="{0D108BD9-81ED-4DB2-BD59-A6C34878D82A}">
                    <a16:rowId xmlns:a16="http://schemas.microsoft.com/office/drawing/2014/main" val="1449382336"/>
                  </a:ext>
                </a:extLst>
              </a:tr>
            </a:tbl>
          </a:graphicData>
        </a:graphic>
      </p:graphicFrame>
      <p:sp>
        <p:nvSpPr>
          <p:cNvPr id="5" name="TextBox 4">
            <a:extLst>
              <a:ext uri="{FF2B5EF4-FFF2-40B4-BE49-F238E27FC236}">
                <a16:creationId xmlns:a16="http://schemas.microsoft.com/office/drawing/2014/main" id="{72CC63B1-3DB3-323A-5AA4-BD211BE74F75}"/>
              </a:ext>
            </a:extLst>
          </p:cNvPr>
          <p:cNvSpPr txBox="1"/>
          <p:nvPr/>
        </p:nvSpPr>
        <p:spPr>
          <a:xfrm>
            <a:off x="474688" y="1355676"/>
            <a:ext cx="4979633" cy="923330"/>
          </a:xfrm>
          <a:prstGeom prst="rect">
            <a:avLst/>
          </a:prstGeom>
          <a:noFill/>
        </p:spPr>
        <p:txBody>
          <a:bodyPr wrap="none" rtlCol="0">
            <a:spAutoFit/>
          </a:bodyPr>
          <a:lstStyle/>
          <a:p>
            <a:r>
              <a:rPr lang="en-US"/>
              <a:t>Grand total of encroachments:  528 (L=240; R=288)</a:t>
            </a:r>
          </a:p>
          <a:p>
            <a:r>
              <a:rPr lang="en-US"/>
              <a:t>WZ encroachment: 129 (L=61; R=68)</a:t>
            </a:r>
          </a:p>
          <a:p>
            <a:r>
              <a:rPr lang="en-US"/>
              <a:t>Non-WZ encroachment: 399 (L=179; R=220)</a:t>
            </a:r>
          </a:p>
        </p:txBody>
      </p:sp>
      <p:sp>
        <p:nvSpPr>
          <p:cNvPr id="9" name="TextBox 8">
            <a:extLst>
              <a:ext uri="{FF2B5EF4-FFF2-40B4-BE49-F238E27FC236}">
                <a16:creationId xmlns:a16="http://schemas.microsoft.com/office/drawing/2014/main" id="{723F587F-5AE1-C643-5C19-AB97DFCE227C}"/>
              </a:ext>
            </a:extLst>
          </p:cNvPr>
          <p:cNvSpPr txBox="1"/>
          <p:nvPr/>
        </p:nvSpPr>
        <p:spPr>
          <a:xfrm>
            <a:off x="537771" y="4979166"/>
            <a:ext cx="11256962" cy="1323439"/>
          </a:xfrm>
          <a:prstGeom prst="rect">
            <a:avLst/>
          </a:prstGeom>
          <a:noFill/>
        </p:spPr>
        <p:txBody>
          <a:bodyPr wrap="square">
            <a:spAutoFit/>
          </a:bodyPr>
          <a:lstStyle/>
          <a:p>
            <a:pPr marL="285750" indent="-285750">
              <a:buFont typeface="Arial" panose="020B0604020202020204" pitchFamily="34" charset="0"/>
              <a:buChar char="•"/>
            </a:pPr>
            <a:r>
              <a:rPr lang="en-US" sz="2000"/>
              <a:t>Encroachment speed can potentially inform appropriate test level for barriers</a:t>
            </a:r>
          </a:p>
          <a:p>
            <a:pPr marL="285750" indent="-285750">
              <a:buFont typeface="Arial" panose="020B0604020202020204" pitchFamily="34" charset="0"/>
              <a:buChar char="•"/>
            </a:pPr>
            <a:r>
              <a:rPr lang="en-US" sz="2000"/>
              <a:t>Work Zones - Speed for right-side encroachments slightly lower than for left-side encroachments</a:t>
            </a:r>
          </a:p>
          <a:p>
            <a:pPr marL="285750" indent="-285750">
              <a:buFont typeface="Arial" panose="020B0604020202020204" pitchFamily="34" charset="0"/>
              <a:buChar char="•"/>
            </a:pPr>
            <a:r>
              <a:rPr lang="en-US" sz="2000"/>
              <a:t>Non-Work Zone – Speed for right-side encroachments slightly higher than for left-side encroachments</a:t>
            </a:r>
          </a:p>
          <a:p>
            <a:pPr marL="285750" indent="-285750">
              <a:buFont typeface="Arial" panose="020B0604020202020204" pitchFamily="34" charset="0"/>
              <a:buChar char="•"/>
            </a:pPr>
            <a:r>
              <a:rPr lang="en-US" sz="2000"/>
              <a:t>Mean encroachment speed higher in work zones than non-work zones (not controlled for posted speed)</a:t>
            </a:r>
          </a:p>
        </p:txBody>
      </p:sp>
    </p:spTree>
    <p:extLst>
      <p:ext uri="{BB962C8B-B14F-4D97-AF65-F5344CB8AC3E}">
        <p14:creationId xmlns:p14="http://schemas.microsoft.com/office/powerpoint/2010/main" val="3833104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20D-106B-02D7-B25B-3855262256ED}"/>
              </a:ext>
            </a:extLst>
          </p:cNvPr>
          <p:cNvSpPr>
            <a:spLocks noGrp="1"/>
          </p:cNvSpPr>
          <p:nvPr>
            <p:ph type="title"/>
          </p:nvPr>
        </p:nvSpPr>
        <p:spPr/>
        <p:txBody>
          <a:bodyPr>
            <a:normAutofit/>
          </a:bodyPr>
          <a:lstStyle/>
          <a:p>
            <a:r>
              <a:rPr lang="en-US"/>
              <a:t>Proposed Guidance Revisions</a:t>
            </a:r>
          </a:p>
        </p:txBody>
      </p:sp>
      <p:sp>
        <p:nvSpPr>
          <p:cNvPr id="3" name="Content Placeholder 2">
            <a:extLst>
              <a:ext uri="{FF2B5EF4-FFF2-40B4-BE49-F238E27FC236}">
                <a16:creationId xmlns:a16="http://schemas.microsoft.com/office/drawing/2014/main" id="{96CD7FDC-2F48-AB4D-257A-763EF5D0C8CF}"/>
              </a:ext>
            </a:extLst>
          </p:cNvPr>
          <p:cNvSpPr>
            <a:spLocks noGrp="1"/>
          </p:cNvSpPr>
          <p:nvPr>
            <p:ph idx="1"/>
          </p:nvPr>
        </p:nvSpPr>
        <p:spPr/>
        <p:txBody>
          <a:bodyPr>
            <a:normAutofit/>
          </a:bodyPr>
          <a:lstStyle/>
          <a:p>
            <a:r>
              <a:rPr lang="en-US"/>
              <a:t>Current Roadside Design Guide guidance on Clear Zone requirements seems to be appropriate considering the recorded </a:t>
            </a:r>
            <a:r>
              <a:rPr lang="en-US" b="1"/>
              <a:t>lateral extensions of encroachments in work zone locations</a:t>
            </a:r>
          </a:p>
          <a:p>
            <a:r>
              <a:rPr lang="en-US" b="1"/>
              <a:t>Mean encroachment speed</a:t>
            </a:r>
            <a:r>
              <a:rPr lang="en-US"/>
              <a:t> work zones higher than non-work zones.  No indication that a lower test level or impact severity for work zones is needed.   </a:t>
            </a:r>
          </a:p>
          <a:p>
            <a:pPr marL="457200" lvl="1" indent="0">
              <a:buNone/>
            </a:pPr>
            <a:endParaRPr lang="en-US"/>
          </a:p>
          <a:p>
            <a:endParaRPr lang="en-US"/>
          </a:p>
        </p:txBody>
      </p:sp>
      <p:sp>
        <p:nvSpPr>
          <p:cNvPr id="7" name="Slide Number Placeholder 6">
            <a:extLst>
              <a:ext uri="{FF2B5EF4-FFF2-40B4-BE49-F238E27FC236}">
                <a16:creationId xmlns:a16="http://schemas.microsoft.com/office/drawing/2014/main" id="{9D6FBBC8-2A4B-1990-0D20-C69BDA2259A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63</a:t>
            </a:fld>
            <a:endParaRPr lang="en-US"/>
          </a:p>
        </p:txBody>
      </p:sp>
    </p:spTree>
    <p:extLst>
      <p:ext uri="{BB962C8B-B14F-4D97-AF65-F5344CB8AC3E}">
        <p14:creationId xmlns:p14="http://schemas.microsoft.com/office/powerpoint/2010/main" val="3181027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lstStyle/>
          <a:p>
            <a:r>
              <a:rPr lang="en-US"/>
              <a:t>Manual on Uniform Traffic Control Devices</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sz="half" idx="1"/>
          </p:nvPr>
        </p:nvSpPr>
        <p:spPr/>
        <p:txBody>
          <a:bodyPr>
            <a:normAutofit/>
          </a:bodyPr>
          <a:lstStyle/>
          <a:p>
            <a:r>
              <a:rPr lang="en-US">
                <a:latin typeface="Arial" panose="020B0604020202020204" pitchFamily="34" charset="0"/>
                <a:cs typeface="Arial" panose="020B0604020202020204" pitchFamily="34" charset="0"/>
              </a:rPr>
              <a:t>The MUTCD refers to both MASH and the RDG as governing publications regarding the design and use of temporary traffic control devices (including barrier use in work zones)</a:t>
            </a:r>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64</a:t>
            </a:fld>
            <a:endParaRPr lang="en-US"/>
          </a:p>
        </p:txBody>
      </p:sp>
      <p:sp>
        <p:nvSpPr>
          <p:cNvPr id="9" name="TextBox 8">
            <a:extLst>
              <a:ext uri="{FF2B5EF4-FFF2-40B4-BE49-F238E27FC236}">
                <a16:creationId xmlns:a16="http://schemas.microsoft.com/office/drawing/2014/main" id="{CF07A719-47EC-256C-6E69-B6FB6A7949BD}"/>
              </a:ext>
            </a:extLst>
          </p:cNvPr>
          <p:cNvSpPr txBox="1"/>
          <p:nvPr/>
        </p:nvSpPr>
        <p:spPr>
          <a:xfrm>
            <a:off x="8009825" y="5998916"/>
            <a:ext cx="1760354" cy="307777"/>
          </a:xfrm>
          <a:prstGeom prst="rect">
            <a:avLst/>
          </a:prstGeom>
          <a:noFill/>
        </p:spPr>
        <p:txBody>
          <a:bodyPr wrap="none" rtlCol="0">
            <a:spAutoFit/>
          </a:bodyPr>
          <a:lstStyle/>
          <a:p>
            <a:pPr algn="ctr"/>
            <a:r>
              <a:rPr lang="en-US" sz="1400" b="1"/>
              <a:t>Image source:  FHWA</a:t>
            </a:r>
          </a:p>
        </p:txBody>
      </p:sp>
      <p:pic>
        <p:nvPicPr>
          <p:cNvPr id="10" name="Picture 9" descr="Graphical user interface&#10;&#10;Description automatically generated">
            <a:extLst>
              <a:ext uri="{FF2B5EF4-FFF2-40B4-BE49-F238E27FC236}">
                <a16:creationId xmlns:a16="http://schemas.microsoft.com/office/drawing/2014/main" id="{5B8BE830-2C8A-1434-2388-85FACC42F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041" y="1516855"/>
            <a:ext cx="3352800" cy="4341876"/>
          </a:xfrm>
          <a:prstGeom prst="rect">
            <a:avLst/>
          </a:prstGeom>
        </p:spPr>
      </p:pic>
    </p:spTree>
    <p:extLst>
      <p:ext uri="{BB962C8B-B14F-4D97-AF65-F5344CB8AC3E}">
        <p14:creationId xmlns:p14="http://schemas.microsoft.com/office/powerpoint/2010/main" val="3724047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normAutofit/>
          </a:bodyPr>
          <a:lstStyle/>
          <a:p>
            <a:r>
              <a:rPr lang="en-US"/>
              <a:t>Guidance in MUTCD to Improve Worker Safety</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sz="half" idx="1"/>
          </p:nvPr>
        </p:nvSpPr>
        <p:spPr>
          <a:xfrm>
            <a:off x="707767" y="1626841"/>
            <a:ext cx="10776465" cy="4525963"/>
          </a:xfrm>
        </p:spPr>
        <p:txBody>
          <a:bodyPr>
            <a:normAutofit/>
          </a:bodyPr>
          <a:lstStyle/>
          <a:p>
            <a:r>
              <a:rPr lang="en-US" dirty="0">
                <a:latin typeface="Arial" panose="020B0604020202020204" pitchFamily="34" charset="0"/>
                <a:cs typeface="Arial" panose="020B0604020202020204" pitchFamily="34" charset="0"/>
              </a:rPr>
              <a:t>Training for workers</a:t>
            </a:r>
          </a:p>
          <a:p>
            <a:r>
              <a:rPr lang="en-US" dirty="0">
                <a:latin typeface="Arial" panose="020B0604020202020204" pitchFamily="34" charset="0"/>
                <a:cs typeface="Arial" panose="020B0604020202020204" pitchFamily="34" charset="0"/>
              </a:rPr>
              <a:t>General guidance for temporary barriers</a:t>
            </a:r>
          </a:p>
          <a:p>
            <a:r>
              <a:rPr lang="en-US" dirty="0">
                <a:latin typeface="Arial" panose="020B0604020202020204" pitchFamily="34" charset="0"/>
                <a:cs typeface="Arial" panose="020B0604020202020204" pitchFamily="34" charset="0"/>
              </a:rPr>
              <a:t>Speed reduction</a:t>
            </a:r>
          </a:p>
          <a:p>
            <a:r>
              <a:rPr lang="en-US" dirty="0">
                <a:latin typeface="Arial" panose="020B0604020202020204" pitchFamily="34" charset="0"/>
                <a:cs typeface="Arial" panose="020B0604020202020204" pitchFamily="34" charset="0"/>
              </a:rPr>
              <a:t>Activity area</a:t>
            </a:r>
          </a:p>
          <a:p>
            <a:r>
              <a:rPr lang="en-US" dirty="0">
                <a:latin typeface="Arial" panose="020B0604020202020204" pitchFamily="34" charset="0"/>
                <a:cs typeface="Arial" panose="020B0604020202020204" pitchFamily="34" charset="0"/>
              </a:rPr>
              <a:t>Worker safety planning</a:t>
            </a:r>
          </a:p>
          <a:p>
            <a:r>
              <a:rPr lang="en-US" dirty="0">
                <a:latin typeface="Arial" panose="020B0604020202020204" pitchFamily="34" charset="0"/>
                <a:cs typeface="Arial" panose="020B0604020202020204" pitchFamily="34" charset="0"/>
              </a:rPr>
              <a:t>Traffic control devices </a:t>
            </a:r>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65</a:t>
            </a:fld>
            <a:endParaRPr lang="en-US"/>
          </a:p>
        </p:txBody>
      </p:sp>
      <p:sp>
        <p:nvSpPr>
          <p:cNvPr id="9" name="TextBox 8">
            <a:extLst>
              <a:ext uri="{FF2B5EF4-FFF2-40B4-BE49-F238E27FC236}">
                <a16:creationId xmlns:a16="http://schemas.microsoft.com/office/drawing/2014/main" id="{CF07A719-47EC-256C-6E69-B6FB6A7949BD}"/>
              </a:ext>
            </a:extLst>
          </p:cNvPr>
          <p:cNvSpPr txBox="1"/>
          <p:nvPr/>
        </p:nvSpPr>
        <p:spPr>
          <a:xfrm>
            <a:off x="8083722" y="5998916"/>
            <a:ext cx="1612557" cy="307777"/>
          </a:xfrm>
          <a:prstGeom prst="rect">
            <a:avLst/>
          </a:prstGeom>
          <a:noFill/>
        </p:spPr>
        <p:txBody>
          <a:bodyPr wrap="none" rtlCol="0">
            <a:spAutoFit/>
          </a:bodyPr>
          <a:lstStyle/>
          <a:p>
            <a:pPr algn="ctr"/>
            <a:r>
              <a:rPr lang="en-US" sz="1400" b="1"/>
              <a:t>MUTCD Cover Page</a:t>
            </a:r>
          </a:p>
        </p:txBody>
      </p:sp>
      <p:pic>
        <p:nvPicPr>
          <p:cNvPr id="7" name="Picture 6">
            <a:extLst>
              <a:ext uri="{FF2B5EF4-FFF2-40B4-BE49-F238E27FC236}">
                <a16:creationId xmlns:a16="http://schemas.microsoft.com/office/drawing/2014/main" id="{6300A02A-811F-15ED-5C2C-776859BC0929}"/>
              </a:ext>
            </a:extLst>
          </p:cNvPr>
          <p:cNvPicPr>
            <a:picLocks noChangeAspect="1"/>
          </p:cNvPicPr>
          <p:nvPr/>
        </p:nvPicPr>
        <p:blipFill rotWithShape="1">
          <a:blip r:embed="rId3"/>
          <a:srcRect l="29379" t="19009" r="28181" b="10451"/>
          <a:stretch/>
        </p:blipFill>
        <p:spPr>
          <a:xfrm>
            <a:off x="7957752" y="1161250"/>
            <a:ext cx="3212756" cy="4837666"/>
          </a:xfrm>
          <a:prstGeom prst="rect">
            <a:avLst/>
          </a:prstGeom>
        </p:spPr>
      </p:pic>
    </p:spTree>
    <p:extLst>
      <p:ext uri="{BB962C8B-B14F-4D97-AF65-F5344CB8AC3E}">
        <p14:creationId xmlns:p14="http://schemas.microsoft.com/office/powerpoint/2010/main" val="3387428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60A6-2A09-1E64-0E7F-B6257DECDCF0}"/>
              </a:ext>
            </a:extLst>
          </p:cNvPr>
          <p:cNvSpPr>
            <a:spLocks noGrp="1"/>
          </p:cNvSpPr>
          <p:nvPr>
            <p:ph type="title"/>
          </p:nvPr>
        </p:nvSpPr>
        <p:spPr/>
        <p:txBody>
          <a:bodyPr/>
          <a:lstStyle/>
          <a:p>
            <a:r>
              <a:rPr lang="en-US"/>
              <a:t>Manual on Uniform Traffic Control Devices</a:t>
            </a:r>
          </a:p>
        </p:txBody>
      </p:sp>
      <p:sp>
        <p:nvSpPr>
          <p:cNvPr id="3" name="Content Placeholder 2">
            <a:extLst>
              <a:ext uri="{FF2B5EF4-FFF2-40B4-BE49-F238E27FC236}">
                <a16:creationId xmlns:a16="http://schemas.microsoft.com/office/drawing/2014/main" id="{1919DBDE-8BEA-A963-1E5E-3DF84948F888}"/>
              </a:ext>
            </a:extLst>
          </p:cNvPr>
          <p:cNvSpPr>
            <a:spLocks noGrp="1"/>
          </p:cNvSpPr>
          <p:nvPr>
            <p:ph idx="1"/>
          </p:nvPr>
        </p:nvSpPr>
        <p:spPr/>
        <p:txBody>
          <a:bodyPr>
            <a:normAutofit fontScale="92500" lnSpcReduction="10000"/>
          </a:bodyPr>
          <a:lstStyle/>
          <a:p>
            <a:r>
              <a:rPr lang="en-US">
                <a:latin typeface="Arial" panose="020B0604020202020204" pitchFamily="34" charset="0"/>
                <a:cs typeface="Arial" panose="020B0604020202020204" pitchFamily="34" charset="0"/>
              </a:rPr>
              <a:t>Changes to MASH and RDG will, by reference, indirectly impact the MUTCD</a:t>
            </a:r>
          </a:p>
          <a:p>
            <a:r>
              <a:rPr lang="en-US">
                <a:latin typeface="Arial" panose="020B0604020202020204" pitchFamily="34" charset="0"/>
                <a:cs typeface="Arial" panose="020B0604020202020204" pitchFamily="34" charset="0"/>
              </a:rPr>
              <a:t>In addition, the MUTCD is relatively silent on when and where positive protection in work zones should be used</a:t>
            </a:r>
          </a:p>
          <a:p>
            <a:r>
              <a:rPr lang="en-US">
                <a:latin typeface="Arial" panose="020B0604020202020204" pitchFamily="34" charset="0"/>
                <a:cs typeface="Arial" panose="020B0604020202020204" pitchFamily="34" charset="0"/>
              </a:rPr>
              <a:t>However, the code of federal regulations (23 CFR 630 Subpart K) requires agencies to establish criteria and guidelines regarding positive protection use in work zones</a:t>
            </a:r>
          </a:p>
          <a:p>
            <a:r>
              <a:rPr lang="en-US">
                <a:latin typeface="Arial" panose="020B0604020202020204" pitchFamily="34" charset="0"/>
                <a:cs typeface="Arial" panose="020B0604020202020204" pitchFamily="34" charset="0"/>
              </a:rPr>
              <a:t>The project team anticipates that the work zone encroachment database developed in NCHRP 03-134 will have implications on TTC practices</a:t>
            </a:r>
          </a:p>
          <a:p>
            <a:r>
              <a:rPr lang="en-US">
                <a:latin typeface="Arial" panose="020B0604020202020204" pitchFamily="34" charset="0"/>
                <a:cs typeface="Arial" panose="020B0604020202020204" pitchFamily="34" charset="0"/>
              </a:rPr>
              <a:t>Focus is use and placement of TCD</a:t>
            </a:r>
          </a:p>
        </p:txBody>
      </p:sp>
      <p:sp>
        <p:nvSpPr>
          <p:cNvPr id="4" name="Slide Number Placeholder 3">
            <a:extLst>
              <a:ext uri="{FF2B5EF4-FFF2-40B4-BE49-F238E27FC236}">
                <a16:creationId xmlns:a16="http://schemas.microsoft.com/office/drawing/2014/main" id="{C5410F84-B052-9FE8-F05B-54EDDF93040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66</a:t>
            </a:fld>
            <a:endParaRPr lang="en-US"/>
          </a:p>
        </p:txBody>
      </p:sp>
    </p:spTree>
    <p:extLst>
      <p:ext uri="{BB962C8B-B14F-4D97-AF65-F5344CB8AC3E}">
        <p14:creationId xmlns:p14="http://schemas.microsoft.com/office/powerpoint/2010/main" val="4105047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20D-106B-02D7-B25B-3855262256ED}"/>
              </a:ext>
            </a:extLst>
          </p:cNvPr>
          <p:cNvSpPr>
            <a:spLocks noGrp="1"/>
          </p:cNvSpPr>
          <p:nvPr>
            <p:ph type="title"/>
          </p:nvPr>
        </p:nvSpPr>
        <p:spPr/>
        <p:txBody>
          <a:bodyPr/>
          <a:lstStyle/>
          <a:p>
            <a:r>
              <a:rPr lang="en-US"/>
              <a:t>Proposed Guidance Revisions</a:t>
            </a:r>
          </a:p>
        </p:txBody>
      </p:sp>
      <p:sp>
        <p:nvSpPr>
          <p:cNvPr id="7" name="Slide Number Placeholder 6">
            <a:extLst>
              <a:ext uri="{FF2B5EF4-FFF2-40B4-BE49-F238E27FC236}">
                <a16:creationId xmlns:a16="http://schemas.microsoft.com/office/drawing/2014/main" id="{E19CC9C0-94B3-8B95-4FA2-064DC636309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67</a:t>
            </a:fld>
            <a:endParaRPr lang="en-US"/>
          </a:p>
        </p:txBody>
      </p:sp>
      <p:pic>
        <p:nvPicPr>
          <p:cNvPr id="8" name="Picture 7">
            <a:extLst>
              <a:ext uri="{FF2B5EF4-FFF2-40B4-BE49-F238E27FC236}">
                <a16:creationId xmlns:a16="http://schemas.microsoft.com/office/drawing/2014/main" id="{FE539543-FE8E-3BA2-2F4F-64DF663D15A0}"/>
              </a:ext>
            </a:extLst>
          </p:cNvPr>
          <p:cNvPicPr>
            <a:picLocks noChangeAspect="1"/>
          </p:cNvPicPr>
          <p:nvPr/>
        </p:nvPicPr>
        <p:blipFill rotWithShape="1">
          <a:blip r:embed="rId3"/>
          <a:srcRect l="15669" t="37619" r="24767" b="32143"/>
          <a:stretch/>
        </p:blipFill>
        <p:spPr>
          <a:xfrm>
            <a:off x="6700157" y="3732711"/>
            <a:ext cx="4882243" cy="2073729"/>
          </a:xfrm>
          <a:prstGeom prst="rect">
            <a:avLst/>
          </a:prstGeom>
        </p:spPr>
      </p:pic>
      <p:sp>
        <p:nvSpPr>
          <p:cNvPr id="3" name="Content Placeholder 2">
            <a:extLst>
              <a:ext uri="{FF2B5EF4-FFF2-40B4-BE49-F238E27FC236}">
                <a16:creationId xmlns:a16="http://schemas.microsoft.com/office/drawing/2014/main" id="{96CD7FDC-2F48-AB4D-257A-763EF5D0C8CF}"/>
              </a:ext>
            </a:extLst>
          </p:cNvPr>
          <p:cNvSpPr>
            <a:spLocks noGrp="1"/>
          </p:cNvSpPr>
          <p:nvPr>
            <p:ph idx="1"/>
          </p:nvPr>
        </p:nvSpPr>
        <p:spPr/>
        <p:txBody>
          <a:bodyPr>
            <a:normAutofit/>
          </a:bodyPr>
          <a:lstStyle/>
          <a:p>
            <a:r>
              <a:rPr lang="en-US" sz="3600">
                <a:latin typeface="Arial" panose="020B0604020202020204" pitchFamily="34" charset="0"/>
                <a:cs typeface="Arial" panose="020B0604020202020204" pitchFamily="34" charset="0"/>
              </a:rPr>
              <a:t>Section 6C.04 </a:t>
            </a:r>
            <a:r>
              <a:rPr lang="en-US" sz="3600" b="1">
                <a:latin typeface="Arial" panose="020B0604020202020204" pitchFamily="34" charset="0"/>
                <a:cs typeface="Arial" panose="020B0604020202020204" pitchFamily="34" charset="0"/>
              </a:rPr>
              <a:t>Advance Warning Area</a:t>
            </a:r>
          </a:p>
          <a:p>
            <a:pPr lvl="1"/>
            <a:r>
              <a:rPr lang="en-US" sz="2800">
                <a:latin typeface="Arial" panose="020B0604020202020204" pitchFamily="34" charset="0"/>
                <a:cs typeface="Arial" panose="020B0604020202020204" pitchFamily="34" charset="0"/>
              </a:rPr>
              <a:t>Discusses TCD for advance warning area</a:t>
            </a:r>
          </a:p>
          <a:p>
            <a:pPr lvl="1"/>
            <a:r>
              <a:rPr lang="en-US" sz="2800">
                <a:latin typeface="Arial" panose="020B0604020202020204" pitchFamily="34" charset="0"/>
                <a:cs typeface="Arial" panose="020B0604020202020204" pitchFamily="34" charset="0"/>
              </a:rPr>
              <a:t>9% of work zone encroachment related crashes occur                                                                                      in the advance warning area</a:t>
            </a:r>
          </a:p>
          <a:p>
            <a:pPr lvl="1"/>
            <a:r>
              <a:rPr lang="en-US" sz="2800">
                <a:latin typeface="Arial" panose="020B0604020202020204" pitchFamily="34" charset="0"/>
                <a:cs typeface="Arial" panose="020B0604020202020204" pitchFamily="34" charset="0"/>
              </a:rPr>
              <a:t>12% in transition area</a:t>
            </a:r>
          </a:p>
          <a:p>
            <a:pPr lvl="1"/>
            <a:r>
              <a:rPr lang="en-US" sz="2800">
                <a:latin typeface="Arial" panose="020B0604020202020204" pitchFamily="34" charset="0"/>
                <a:cs typeface="Arial" panose="020B0604020202020204" pitchFamily="34" charset="0"/>
              </a:rPr>
              <a:t>Implications for signing</a:t>
            </a:r>
          </a:p>
          <a:p>
            <a:endParaRPr lang="en-US"/>
          </a:p>
        </p:txBody>
      </p:sp>
    </p:spTree>
    <p:extLst>
      <p:ext uri="{BB962C8B-B14F-4D97-AF65-F5344CB8AC3E}">
        <p14:creationId xmlns:p14="http://schemas.microsoft.com/office/powerpoint/2010/main" val="2396368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20D-106B-02D7-B25B-3855262256ED}"/>
              </a:ext>
            </a:extLst>
          </p:cNvPr>
          <p:cNvSpPr>
            <a:spLocks noGrp="1"/>
          </p:cNvSpPr>
          <p:nvPr>
            <p:ph type="title"/>
          </p:nvPr>
        </p:nvSpPr>
        <p:spPr/>
        <p:txBody>
          <a:bodyPr/>
          <a:lstStyle/>
          <a:p>
            <a:r>
              <a:rPr lang="en-US"/>
              <a:t>Proposed Guidance Revisions</a:t>
            </a:r>
          </a:p>
        </p:txBody>
      </p:sp>
      <p:sp>
        <p:nvSpPr>
          <p:cNvPr id="7" name="Slide Number Placeholder 6">
            <a:extLst>
              <a:ext uri="{FF2B5EF4-FFF2-40B4-BE49-F238E27FC236}">
                <a16:creationId xmlns:a16="http://schemas.microsoft.com/office/drawing/2014/main" id="{E19CC9C0-94B3-8B95-4FA2-064DC636309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68</a:t>
            </a:fld>
            <a:endParaRPr lang="en-US"/>
          </a:p>
        </p:txBody>
      </p:sp>
      <p:sp>
        <p:nvSpPr>
          <p:cNvPr id="3" name="Content Placeholder 2">
            <a:extLst>
              <a:ext uri="{FF2B5EF4-FFF2-40B4-BE49-F238E27FC236}">
                <a16:creationId xmlns:a16="http://schemas.microsoft.com/office/drawing/2014/main" id="{96CD7FDC-2F48-AB4D-257A-763EF5D0C8CF}"/>
              </a:ext>
            </a:extLst>
          </p:cNvPr>
          <p:cNvSpPr>
            <a:spLocks noGrp="1"/>
          </p:cNvSpPr>
          <p:nvPr>
            <p:ph idx="1"/>
          </p:nvPr>
        </p:nvSpPr>
        <p:spPr/>
        <p:txBody>
          <a:bodyPr>
            <a:normAutofit/>
          </a:bodyPr>
          <a:lstStyle/>
          <a:p>
            <a:r>
              <a:rPr lang="en-US" sz="2800">
                <a:latin typeface="Arial" panose="020B0604020202020204" pitchFamily="34" charset="0"/>
                <a:cs typeface="Arial" panose="020B0604020202020204" pitchFamily="34" charset="0"/>
              </a:rPr>
              <a:t>Section 6D.03 </a:t>
            </a:r>
            <a:r>
              <a:rPr lang="en-US" sz="2800" b="1">
                <a:latin typeface="Arial" panose="020B0604020202020204" pitchFamily="34" charset="0"/>
                <a:cs typeface="Arial" panose="020B0604020202020204" pitchFamily="34" charset="0"/>
              </a:rPr>
              <a:t>Worker Safety </a:t>
            </a:r>
            <a:r>
              <a:rPr lang="en-US" sz="3200" b="1">
                <a:latin typeface="Arial" panose="020B0604020202020204" pitchFamily="34" charset="0"/>
                <a:cs typeface="Arial" panose="020B0604020202020204" pitchFamily="34" charset="0"/>
              </a:rPr>
              <a:t>Considerations</a:t>
            </a:r>
          </a:p>
          <a:p>
            <a:pPr lvl="1"/>
            <a:r>
              <a:rPr lang="en-US" sz="2800">
                <a:latin typeface="Arial" panose="020B0604020202020204" pitchFamily="34" charset="0"/>
                <a:cs typeface="Arial" panose="020B0604020202020204" pitchFamily="34" charset="0"/>
              </a:rPr>
              <a:t>Encroachment speeds are 49.7 mph for left side encroachment and 51.0 mph for right-side.  </a:t>
            </a:r>
          </a:p>
          <a:p>
            <a:pPr lvl="1"/>
            <a:r>
              <a:rPr lang="en-US" sz="2800">
                <a:latin typeface="Arial" panose="020B0604020202020204" pitchFamily="34" charset="0"/>
                <a:cs typeface="Arial" panose="020B0604020202020204" pitchFamily="34" charset="0"/>
              </a:rPr>
              <a:t> 8% of encroachment crashes in work zones strike work zone equipment</a:t>
            </a:r>
          </a:p>
          <a:p>
            <a:pPr lvl="1"/>
            <a:r>
              <a:rPr lang="en-US" sz="2800">
                <a:latin typeface="Arial" panose="020B0604020202020204" pitchFamily="34" charset="0"/>
                <a:cs typeface="Arial" panose="020B0604020202020204" pitchFamily="34" charset="0"/>
              </a:rPr>
              <a:t> Encroachment distance was 8.5 ft to the right and 5.2 feet to the left  </a:t>
            </a:r>
          </a:p>
          <a:p>
            <a:pPr lvl="1"/>
            <a:r>
              <a:rPr lang="en-US" sz="2800">
                <a:latin typeface="Arial" panose="020B0604020202020204" pitchFamily="34" charset="0"/>
                <a:cs typeface="Arial" panose="020B0604020202020204" pitchFamily="34" charset="0"/>
              </a:rPr>
              <a:t> Implications for placement of worker protection</a:t>
            </a:r>
          </a:p>
          <a:p>
            <a:endParaRPr lang="en-US" sz="2800"/>
          </a:p>
        </p:txBody>
      </p:sp>
    </p:spTree>
    <p:extLst>
      <p:ext uri="{BB962C8B-B14F-4D97-AF65-F5344CB8AC3E}">
        <p14:creationId xmlns:p14="http://schemas.microsoft.com/office/powerpoint/2010/main" val="491591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20D-106B-02D7-B25B-3855262256ED}"/>
              </a:ext>
            </a:extLst>
          </p:cNvPr>
          <p:cNvSpPr>
            <a:spLocks noGrp="1"/>
          </p:cNvSpPr>
          <p:nvPr>
            <p:ph type="title"/>
          </p:nvPr>
        </p:nvSpPr>
        <p:spPr/>
        <p:txBody>
          <a:bodyPr/>
          <a:lstStyle/>
          <a:p>
            <a:r>
              <a:rPr lang="en-US"/>
              <a:t>Proposed Guidance Revisions</a:t>
            </a:r>
          </a:p>
        </p:txBody>
      </p:sp>
      <p:sp>
        <p:nvSpPr>
          <p:cNvPr id="3" name="Content Placeholder 2">
            <a:extLst>
              <a:ext uri="{FF2B5EF4-FFF2-40B4-BE49-F238E27FC236}">
                <a16:creationId xmlns:a16="http://schemas.microsoft.com/office/drawing/2014/main" id="{96CD7FDC-2F48-AB4D-257A-763EF5D0C8CF}"/>
              </a:ext>
            </a:extLst>
          </p:cNvPr>
          <p:cNvSpPr>
            <a:spLocks noGrp="1"/>
          </p:cNvSpPr>
          <p:nvPr>
            <p:ph idx="1"/>
          </p:nvPr>
        </p:nvSpPr>
        <p:spPr/>
        <p:txBody>
          <a:bodyPr>
            <a:normAutofit/>
          </a:bodyPr>
          <a:lstStyle/>
          <a:p>
            <a:r>
              <a:rPr lang="en-US" sz="3200">
                <a:latin typeface="Arial" panose="020B0604020202020204" pitchFamily="34" charset="0"/>
                <a:cs typeface="Arial" panose="020B0604020202020204" pitchFamily="34" charset="0"/>
              </a:rPr>
              <a:t>Section 6F. </a:t>
            </a:r>
            <a:r>
              <a:rPr lang="en-US" sz="3200" b="1">
                <a:latin typeface="Arial" panose="020B0604020202020204" pitchFamily="34" charset="0"/>
                <a:cs typeface="Arial" panose="020B0604020202020204" pitchFamily="34" charset="0"/>
              </a:rPr>
              <a:t>Temporary Traffic Control Devices</a:t>
            </a:r>
          </a:p>
          <a:p>
            <a:pPr lvl="1"/>
            <a:r>
              <a:rPr lang="en-US" sz="2800">
                <a:latin typeface="Arial" panose="020B0604020202020204" pitchFamily="34" charset="0"/>
                <a:cs typeface="Arial" panose="020B0604020202020204" pitchFamily="34" charset="0"/>
              </a:rPr>
              <a:t>Right side encroachments are higher than left side in work zones (8.5 versus 5.2 feet)</a:t>
            </a:r>
          </a:p>
          <a:p>
            <a:pPr lvl="1"/>
            <a:r>
              <a:rPr lang="en-US" sz="2800">
                <a:latin typeface="Arial" panose="020B0604020202020204" pitchFamily="34" charset="0"/>
                <a:cs typeface="Arial" panose="020B0604020202020204" pitchFamily="34" charset="0"/>
              </a:rPr>
              <a:t>Impacts lateral clearance</a:t>
            </a:r>
          </a:p>
          <a:p>
            <a:pPr lvl="1"/>
            <a:r>
              <a:rPr lang="en-US" sz="2800">
                <a:latin typeface="Arial" panose="020B0604020202020204" pitchFamily="34" charset="0"/>
                <a:cs typeface="Arial" panose="020B0604020202020204" pitchFamily="34" charset="0"/>
              </a:rPr>
              <a:t>Implications for placement of traffic control devices and barriers</a:t>
            </a:r>
          </a:p>
          <a:p>
            <a:pPr lvl="1"/>
            <a:r>
              <a:rPr lang="en-US" sz="2800">
                <a:latin typeface="Arial" panose="020B0604020202020204" pitchFamily="34" charset="0"/>
                <a:cs typeface="Arial" panose="020B0604020202020204" pitchFamily="34" charset="0"/>
              </a:rPr>
              <a:t>Encroachment speeds are 49.7 mph for left side encroachment and 51.0 mph for right-side.  </a:t>
            </a:r>
          </a:p>
          <a:p>
            <a:pPr lvl="1"/>
            <a:r>
              <a:rPr lang="en-US" sz="2800">
                <a:latin typeface="Arial" panose="020B0604020202020204" pitchFamily="34" charset="0"/>
                <a:cs typeface="Arial" panose="020B0604020202020204" pitchFamily="34" charset="0"/>
              </a:rPr>
              <a:t>Implications for design of barriers to withstand</a:t>
            </a:r>
          </a:p>
          <a:p>
            <a:pPr lvl="1"/>
            <a:endParaRPr lang="en-US" sz="280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E19CC9C0-94B3-8B95-4FA2-064DC6363098}"/>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69</a:t>
            </a:fld>
            <a:endParaRPr lang="en-US"/>
          </a:p>
        </p:txBody>
      </p:sp>
    </p:spTree>
    <p:extLst>
      <p:ext uri="{BB962C8B-B14F-4D97-AF65-F5344CB8AC3E}">
        <p14:creationId xmlns:p14="http://schemas.microsoft.com/office/powerpoint/2010/main" val="52235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76200"/>
            <a:ext cx="12192000" cy="6858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a:t>Work Plan</a:t>
            </a:r>
          </a:p>
        </p:txBody>
      </p:sp>
      <p:pic>
        <p:nvPicPr>
          <p:cNvPr id="4" name="Picture 3"/>
          <p:cNvPicPr>
            <a:picLocks noChangeAspect="1"/>
          </p:cNvPicPr>
          <p:nvPr/>
        </p:nvPicPr>
        <p:blipFill>
          <a:blip r:embed="rId3"/>
          <a:stretch>
            <a:fillRect/>
          </a:stretch>
        </p:blipFill>
        <p:spPr>
          <a:xfrm>
            <a:off x="1981200" y="762000"/>
            <a:ext cx="7848600" cy="5466357"/>
          </a:xfrm>
          <a:prstGeom prst="rect">
            <a:avLst/>
          </a:prstGeom>
        </p:spPr>
      </p:pic>
      <p:sp>
        <p:nvSpPr>
          <p:cNvPr id="5" name="Slide Number Placeholder 4">
            <a:extLst>
              <a:ext uri="{FF2B5EF4-FFF2-40B4-BE49-F238E27FC236}">
                <a16:creationId xmlns:a16="http://schemas.microsoft.com/office/drawing/2014/main" id="{3F767AAD-E1D5-DBB3-57F4-DE8F47A77CC6}"/>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a:t>
            </a:fld>
            <a:endParaRPr lang="en-US"/>
          </a:p>
        </p:txBody>
      </p:sp>
    </p:spTree>
    <p:extLst>
      <p:ext uri="{BB962C8B-B14F-4D97-AF65-F5344CB8AC3E}">
        <p14:creationId xmlns:p14="http://schemas.microsoft.com/office/powerpoint/2010/main" val="1325279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A70D-3E5F-C912-8DFD-7ED7208236AE}"/>
              </a:ext>
            </a:extLst>
          </p:cNvPr>
          <p:cNvSpPr>
            <a:spLocks noGrp="1"/>
          </p:cNvSpPr>
          <p:nvPr>
            <p:ph type="title"/>
          </p:nvPr>
        </p:nvSpPr>
        <p:spPr/>
        <p:txBody>
          <a:bodyPr/>
          <a:lstStyle/>
          <a:p>
            <a:r>
              <a:rPr lang="en-US" dirty="0">
                <a:cs typeface="Calibri"/>
              </a:rPr>
              <a:t>Study Conclusions</a:t>
            </a:r>
            <a:endParaRPr lang="en-US" dirty="0"/>
          </a:p>
        </p:txBody>
      </p:sp>
      <p:sp>
        <p:nvSpPr>
          <p:cNvPr id="3" name="Content Placeholder 2">
            <a:extLst>
              <a:ext uri="{FF2B5EF4-FFF2-40B4-BE49-F238E27FC236}">
                <a16:creationId xmlns:a16="http://schemas.microsoft.com/office/drawing/2014/main" id="{D8F91A7A-A021-8B71-B450-FBEFE7F89166}"/>
              </a:ext>
            </a:extLst>
          </p:cNvPr>
          <p:cNvSpPr>
            <a:spLocks noGrp="1"/>
          </p:cNvSpPr>
          <p:nvPr>
            <p:ph idx="1"/>
          </p:nvPr>
        </p:nvSpPr>
        <p:spPr/>
        <p:txBody>
          <a:bodyPr vert="horz" lIns="91440" tIns="45720" rIns="91440" bIns="45720" rtlCol="0" anchor="t">
            <a:normAutofit fontScale="85000" lnSpcReduction="20000"/>
          </a:bodyPr>
          <a:lstStyle/>
          <a:p>
            <a:r>
              <a:rPr lang="en-US" dirty="0"/>
              <a:t>Collected and investigated available data from vehicle encroachment conditions associated with work zone locations (mainly from available and applicable NDS studies, shared state crash databases, NMVCC and NCHRP 17-43 project databases)</a:t>
            </a:r>
          </a:p>
          <a:p>
            <a:r>
              <a:rPr lang="en-US" dirty="0"/>
              <a:t>Exploratory data analysis and cluster correspondence analysis conducted to investigate encroachment, roadway, roadside, work zone and driver behavior conditions. </a:t>
            </a:r>
          </a:p>
          <a:p>
            <a:r>
              <a:rPr lang="en-US" dirty="0"/>
              <a:t>Peer Exchange Workshop conducted to provide an overview of the project draft products, engage the Agencies participants in discussions, and solicit feedback for potential inclusion in the final Guidance document as well as identify future research needs. </a:t>
            </a:r>
          </a:p>
          <a:p>
            <a:r>
              <a:rPr lang="en-US" dirty="0"/>
              <a:t>During Workshop, several common themes emerged.</a:t>
            </a:r>
          </a:p>
          <a:p>
            <a:r>
              <a:rPr lang="en-US" dirty="0"/>
              <a:t>Data investigation developed guidance for DOTs and research practitioners to improve safety for workers and the traveling public in roadway work zones. </a:t>
            </a:r>
          </a:p>
        </p:txBody>
      </p:sp>
      <p:sp>
        <p:nvSpPr>
          <p:cNvPr id="4" name="Slide Number Placeholder 3">
            <a:extLst>
              <a:ext uri="{FF2B5EF4-FFF2-40B4-BE49-F238E27FC236}">
                <a16:creationId xmlns:a16="http://schemas.microsoft.com/office/drawing/2014/main" id="{F2DFEC03-D704-4BB7-9246-01D190C7D47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70</a:t>
            </a:fld>
            <a:endParaRPr lang="en-US"/>
          </a:p>
        </p:txBody>
      </p:sp>
    </p:spTree>
    <p:extLst>
      <p:ext uri="{BB962C8B-B14F-4D97-AF65-F5344CB8AC3E}">
        <p14:creationId xmlns:p14="http://schemas.microsoft.com/office/powerpoint/2010/main" val="3314822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A70D-3E5F-C912-8DFD-7ED7208236AE}"/>
              </a:ext>
            </a:extLst>
          </p:cNvPr>
          <p:cNvSpPr>
            <a:spLocks noGrp="1"/>
          </p:cNvSpPr>
          <p:nvPr>
            <p:ph type="title"/>
          </p:nvPr>
        </p:nvSpPr>
        <p:spPr/>
        <p:txBody>
          <a:bodyPr/>
          <a:lstStyle/>
          <a:p>
            <a:r>
              <a:rPr lang="en-US" dirty="0">
                <a:cs typeface="Calibri"/>
              </a:rPr>
              <a:t>Study Conclusions</a:t>
            </a:r>
            <a:endParaRPr lang="en-US" dirty="0"/>
          </a:p>
        </p:txBody>
      </p:sp>
      <p:sp>
        <p:nvSpPr>
          <p:cNvPr id="3" name="Content Placeholder 2">
            <a:extLst>
              <a:ext uri="{FF2B5EF4-FFF2-40B4-BE49-F238E27FC236}">
                <a16:creationId xmlns:a16="http://schemas.microsoft.com/office/drawing/2014/main" id="{D8F91A7A-A021-8B71-B450-FBEFE7F89166}"/>
              </a:ext>
            </a:extLst>
          </p:cNvPr>
          <p:cNvSpPr>
            <a:spLocks noGrp="1"/>
          </p:cNvSpPr>
          <p:nvPr>
            <p:ph idx="1"/>
          </p:nvPr>
        </p:nvSpPr>
        <p:spPr/>
        <p:txBody>
          <a:bodyPr vert="horz" lIns="91440" tIns="45720" rIns="91440" bIns="45720" rtlCol="0" anchor="t">
            <a:normAutofit/>
          </a:bodyPr>
          <a:lstStyle/>
          <a:p>
            <a:r>
              <a:rPr lang="en-US" sz="2800" dirty="0"/>
              <a:t>Project efforts concluded:</a:t>
            </a:r>
          </a:p>
          <a:p>
            <a:pPr marL="857250" lvl="1" indent="-457200">
              <a:buAutoNum type="arabicPeriod"/>
            </a:pPr>
            <a:r>
              <a:rPr lang="en-US" sz="2400" dirty="0"/>
              <a:t>There is not sufficient result to support the need to revise current guidance pertaining to impact conditions in MASH;</a:t>
            </a:r>
          </a:p>
          <a:p>
            <a:pPr marL="857250" lvl="1" indent="-457200">
              <a:buAutoNum type="arabicPeriod"/>
            </a:pPr>
            <a:r>
              <a:rPr lang="en-US" sz="2400" dirty="0"/>
              <a:t>Current guidance in RDG on Clear Zone requirements seems to be appropriate considering the recorded lateral extensions of encroachments in work zone locations;</a:t>
            </a:r>
          </a:p>
          <a:p>
            <a:pPr marL="857250" lvl="1" indent="-457200">
              <a:buAutoNum type="arabicPeriod"/>
            </a:pPr>
            <a:r>
              <a:rPr lang="en-US" sz="2400" dirty="0"/>
              <a:t>Identified potential guidance implications for the MUTCD:</a:t>
            </a:r>
          </a:p>
          <a:p>
            <a:pPr marL="1257300" lvl="2" indent="-457200">
              <a:buFont typeface="Wingdings" panose="05000000000000000000" pitchFamily="2" charset="2"/>
              <a:buChar char="§"/>
            </a:pPr>
            <a:r>
              <a:rPr lang="en-US" sz="2000" dirty="0"/>
              <a:t>Section 6C.04 Advance Warning Area</a:t>
            </a:r>
          </a:p>
          <a:p>
            <a:pPr marL="1257300" lvl="2" indent="-457200">
              <a:buFont typeface="Wingdings" panose="05000000000000000000" pitchFamily="2" charset="2"/>
              <a:buChar char="§"/>
            </a:pPr>
            <a:r>
              <a:rPr lang="en-US" sz="2000" dirty="0"/>
              <a:t>Section 6D.03 Worker Safety Considerations</a:t>
            </a:r>
          </a:p>
          <a:p>
            <a:pPr marL="1257300" lvl="2" indent="-457200">
              <a:buFont typeface="Wingdings" panose="05000000000000000000" pitchFamily="2" charset="2"/>
              <a:buChar char="§"/>
            </a:pPr>
            <a:r>
              <a:rPr lang="en-US" sz="2000" dirty="0"/>
              <a:t>Section 6F. Temporary Traffic Control Devices</a:t>
            </a:r>
            <a:endParaRPr lang="en-US" sz="2000" dirty="0">
              <a:cs typeface="Calibri"/>
            </a:endParaRPr>
          </a:p>
        </p:txBody>
      </p:sp>
      <p:sp>
        <p:nvSpPr>
          <p:cNvPr id="4" name="Slide Number Placeholder 3">
            <a:extLst>
              <a:ext uri="{FF2B5EF4-FFF2-40B4-BE49-F238E27FC236}">
                <a16:creationId xmlns:a16="http://schemas.microsoft.com/office/drawing/2014/main" id="{F2DFEC03-D704-4BB7-9246-01D190C7D47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71</a:t>
            </a:fld>
            <a:endParaRPr lang="en-US"/>
          </a:p>
        </p:txBody>
      </p:sp>
    </p:spTree>
    <p:extLst>
      <p:ext uri="{BB962C8B-B14F-4D97-AF65-F5344CB8AC3E}">
        <p14:creationId xmlns:p14="http://schemas.microsoft.com/office/powerpoint/2010/main" val="2288183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636E-8106-0999-76D7-3EDAE36565BF}"/>
              </a:ext>
            </a:extLst>
          </p:cNvPr>
          <p:cNvSpPr>
            <a:spLocks noGrp="1"/>
          </p:cNvSpPr>
          <p:nvPr>
            <p:ph type="title"/>
          </p:nvPr>
        </p:nvSpPr>
        <p:spPr/>
        <p:txBody>
          <a:bodyPr/>
          <a:lstStyle/>
          <a:p>
            <a:r>
              <a:rPr lang="en-US" dirty="0">
                <a:cs typeface="Calibri"/>
              </a:rPr>
              <a:t>Study Conclusions</a:t>
            </a:r>
            <a:endParaRPr lang="en-US" dirty="0"/>
          </a:p>
        </p:txBody>
      </p:sp>
      <p:sp>
        <p:nvSpPr>
          <p:cNvPr id="3" name="Content Placeholder 2">
            <a:extLst>
              <a:ext uri="{FF2B5EF4-FFF2-40B4-BE49-F238E27FC236}">
                <a16:creationId xmlns:a16="http://schemas.microsoft.com/office/drawing/2014/main" id="{AF735B66-7019-9331-8E7F-B456AD66FD46}"/>
              </a:ext>
            </a:extLst>
          </p:cNvPr>
          <p:cNvSpPr>
            <a:spLocks noGrp="1"/>
          </p:cNvSpPr>
          <p:nvPr>
            <p:ph idx="1"/>
          </p:nvPr>
        </p:nvSpPr>
        <p:spPr/>
        <p:txBody>
          <a:bodyPr vert="horz" lIns="91440" tIns="45720" rIns="91440" bIns="45720" rtlCol="0" anchor="t">
            <a:normAutofit/>
          </a:bodyPr>
          <a:lstStyle/>
          <a:p>
            <a:r>
              <a:rPr lang="en-US" sz="2800" dirty="0">
                <a:ea typeface="+mn-lt"/>
                <a:cs typeface="+mn-lt"/>
              </a:rPr>
              <a:t>Study Considerations and Limitations:</a:t>
            </a:r>
          </a:p>
          <a:p>
            <a:pPr lvl="1">
              <a:buFont typeface="Wingdings" panose="05000000000000000000" pitchFamily="2" charset="2"/>
              <a:buChar char="§"/>
            </a:pPr>
            <a:r>
              <a:rPr lang="en-US" sz="2400" dirty="0">
                <a:ea typeface="+mn-lt"/>
                <a:cs typeface="+mn-lt"/>
              </a:rPr>
              <a:t>Not enough data to support the need for a change in MASH speed and angle impact conditions for testing and evaluating roadside safety hardware implemented in WZ locations</a:t>
            </a:r>
            <a:endParaRPr lang="en-US" sz="2400" dirty="0"/>
          </a:p>
          <a:p>
            <a:pPr lvl="1">
              <a:buFont typeface="Wingdings" panose="05000000000000000000" pitchFamily="2" charset="2"/>
              <a:buChar char="§"/>
            </a:pPr>
            <a:r>
              <a:rPr lang="en-US" sz="2400" dirty="0">
                <a:ea typeface="+mn-lt"/>
                <a:cs typeface="+mn-lt"/>
              </a:rPr>
              <a:t>The encroachment conditions extracted from the 17-43 and 17-22 databases are based on run-off-road crashes, while the NDS data is based on encroachments, most of them have not resulted in a crash</a:t>
            </a:r>
            <a:endParaRPr lang="en-US" sz="2400" dirty="0"/>
          </a:p>
        </p:txBody>
      </p:sp>
      <p:sp>
        <p:nvSpPr>
          <p:cNvPr id="4" name="Slide Number Placeholder 3">
            <a:extLst>
              <a:ext uri="{FF2B5EF4-FFF2-40B4-BE49-F238E27FC236}">
                <a16:creationId xmlns:a16="http://schemas.microsoft.com/office/drawing/2014/main" id="{B648A020-B98A-5693-FF07-D8B31A8B9DE3}"/>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72</a:t>
            </a:fld>
            <a:endParaRPr lang="en-US"/>
          </a:p>
        </p:txBody>
      </p:sp>
    </p:spTree>
    <p:extLst>
      <p:ext uri="{BB962C8B-B14F-4D97-AF65-F5344CB8AC3E}">
        <p14:creationId xmlns:p14="http://schemas.microsoft.com/office/powerpoint/2010/main" val="2619130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A70D-3E5F-C912-8DFD-7ED7208236AE}"/>
              </a:ext>
            </a:extLst>
          </p:cNvPr>
          <p:cNvSpPr>
            <a:spLocks noGrp="1"/>
          </p:cNvSpPr>
          <p:nvPr>
            <p:ph type="title"/>
          </p:nvPr>
        </p:nvSpPr>
        <p:spPr/>
        <p:txBody>
          <a:bodyPr/>
          <a:lstStyle/>
          <a:p>
            <a:r>
              <a:rPr lang="en-US" dirty="0">
                <a:cs typeface="Calibri"/>
              </a:rPr>
              <a:t>Identified Future Research Topics</a:t>
            </a:r>
            <a:endParaRPr lang="en-US" dirty="0"/>
          </a:p>
        </p:txBody>
      </p:sp>
      <p:sp>
        <p:nvSpPr>
          <p:cNvPr id="3" name="Content Placeholder 2">
            <a:extLst>
              <a:ext uri="{FF2B5EF4-FFF2-40B4-BE49-F238E27FC236}">
                <a16:creationId xmlns:a16="http://schemas.microsoft.com/office/drawing/2014/main" id="{D8F91A7A-A021-8B71-B450-FBEFE7F89166}"/>
              </a:ext>
            </a:extLst>
          </p:cNvPr>
          <p:cNvSpPr>
            <a:spLocks noGrp="1"/>
          </p:cNvSpPr>
          <p:nvPr>
            <p:ph idx="1"/>
          </p:nvPr>
        </p:nvSpPr>
        <p:spPr/>
        <p:txBody>
          <a:bodyPr vert="horz" lIns="91440" tIns="45720" rIns="91440" bIns="45720" rtlCol="0" anchor="t">
            <a:normAutofit/>
          </a:bodyPr>
          <a:lstStyle/>
          <a:p>
            <a:r>
              <a:rPr lang="en-US" sz="2800" dirty="0">
                <a:ea typeface="+mn-lt"/>
                <a:cs typeface="+mn-lt"/>
              </a:rPr>
              <a:t>Investigate the use of video for collecting encroachment data in WZ</a:t>
            </a:r>
            <a:endParaRPr lang="en-US" sz="2800" dirty="0">
              <a:cs typeface="Calibri"/>
            </a:endParaRPr>
          </a:p>
          <a:p>
            <a:r>
              <a:rPr lang="en-US" sz="2800" dirty="0">
                <a:ea typeface="+mn-lt"/>
                <a:cs typeface="+mn-lt"/>
              </a:rPr>
              <a:t>Collection and analysis of TMA hits to complement encroachment data in WZ</a:t>
            </a:r>
            <a:endParaRPr lang="en-US" sz="2800" dirty="0">
              <a:cs typeface="Calibri"/>
            </a:endParaRPr>
          </a:p>
          <a:p>
            <a:r>
              <a:rPr lang="en-US" sz="2800" dirty="0">
                <a:ea typeface="+mn-lt"/>
                <a:cs typeface="+mn-lt"/>
              </a:rPr>
              <a:t>Crashworthiness investigation and implementation guidance of barrier walls (temporary and permanent) </a:t>
            </a:r>
          </a:p>
          <a:p>
            <a:r>
              <a:rPr lang="en-US" sz="2800" dirty="0">
                <a:ea typeface="+mn-lt"/>
                <a:cs typeface="+mn-lt"/>
              </a:rPr>
              <a:t>Synthesis study of existing best practices and expected future DOTs plans to address WZ encroachments /impacts </a:t>
            </a:r>
            <a:endParaRPr lang="en-US" sz="2800" dirty="0">
              <a:cs typeface="Calibri"/>
            </a:endParaRPr>
          </a:p>
        </p:txBody>
      </p:sp>
      <p:sp>
        <p:nvSpPr>
          <p:cNvPr id="4" name="Slide Number Placeholder 3">
            <a:extLst>
              <a:ext uri="{FF2B5EF4-FFF2-40B4-BE49-F238E27FC236}">
                <a16:creationId xmlns:a16="http://schemas.microsoft.com/office/drawing/2014/main" id="{F2DFEC03-D704-4BB7-9246-01D190C7D47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73</a:t>
            </a:fld>
            <a:endParaRPr lang="en-US"/>
          </a:p>
        </p:txBody>
      </p:sp>
    </p:spTree>
    <p:extLst>
      <p:ext uri="{BB962C8B-B14F-4D97-AF65-F5344CB8AC3E}">
        <p14:creationId xmlns:p14="http://schemas.microsoft.com/office/powerpoint/2010/main" val="1959752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A70D-3E5F-C912-8DFD-7ED7208236AE}"/>
              </a:ext>
            </a:extLst>
          </p:cNvPr>
          <p:cNvSpPr>
            <a:spLocks noGrp="1"/>
          </p:cNvSpPr>
          <p:nvPr>
            <p:ph type="title"/>
          </p:nvPr>
        </p:nvSpPr>
        <p:spPr/>
        <p:txBody>
          <a:bodyPr/>
          <a:lstStyle/>
          <a:p>
            <a:r>
              <a:rPr lang="en-US" dirty="0">
                <a:cs typeface="Calibri"/>
              </a:rPr>
              <a:t>Identified Future Research Topics</a:t>
            </a:r>
            <a:endParaRPr lang="en-US" dirty="0"/>
          </a:p>
        </p:txBody>
      </p:sp>
      <p:sp>
        <p:nvSpPr>
          <p:cNvPr id="3" name="Content Placeholder 2">
            <a:extLst>
              <a:ext uri="{FF2B5EF4-FFF2-40B4-BE49-F238E27FC236}">
                <a16:creationId xmlns:a16="http://schemas.microsoft.com/office/drawing/2014/main" id="{D8F91A7A-A021-8B71-B450-FBEFE7F89166}"/>
              </a:ext>
            </a:extLst>
          </p:cNvPr>
          <p:cNvSpPr>
            <a:spLocks noGrp="1"/>
          </p:cNvSpPr>
          <p:nvPr>
            <p:ph idx="1"/>
          </p:nvPr>
        </p:nvSpPr>
        <p:spPr/>
        <p:txBody>
          <a:bodyPr vert="horz" lIns="91440" tIns="45720" rIns="91440" bIns="45720" rtlCol="0" anchor="t">
            <a:normAutofit fontScale="92500" lnSpcReduction="10000"/>
          </a:bodyPr>
          <a:lstStyle/>
          <a:p>
            <a:r>
              <a:rPr lang="en-US" dirty="0">
                <a:ea typeface="+mn-lt"/>
                <a:cs typeface="+mn-lt"/>
              </a:rPr>
              <a:t>Development of a formal process to collect and analyze vehicles impacts /encroachments in both WZ and non-WZ locations for direct comparison of impacts modes and severity </a:t>
            </a:r>
            <a:endParaRPr lang="en-US" dirty="0">
              <a:cs typeface="Calibri"/>
            </a:endParaRPr>
          </a:p>
          <a:p>
            <a:r>
              <a:rPr lang="en-US" dirty="0">
                <a:ea typeface="+mn-lt"/>
                <a:cs typeface="+mn-lt"/>
              </a:rPr>
              <a:t>Investigation of encroachments in WZ to determine predominant causes: are they driver-behavior related or are they tied to the need for safer DOTs implementation procedures development and application? </a:t>
            </a:r>
            <a:endParaRPr lang="en-US" dirty="0">
              <a:cs typeface="Calibri"/>
            </a:endParaRPr>
          </a:p>
          <a:p>
            <a:r>
              <a:rPr lang="en-US" dirty="0">
                <a:ea typeface="+mn-lt"/>
                <a:cs typeface="+mn-lt"/>
              </a:rPr>
              <a:t>Investigation of longevity of roadside safety devices while implemented in WZ: does their limited exposure when implemented in work zones has an effect on the overall risk of being impacted by encroaching vehicles? </a:t>
            </a:r>
            <a:endParaRPr lang="en-US" dirty="0">
              <a:cs typeface="Calibri"/>
            </a:endParaRPr>
          </a:p>
          <a:p>
            <a:r>
              <a:rPr lang="en-US" dirty="0">
                <a:ea typeface="+mn-lt"/>
                <a:cs typeface="+mn-lt"/>
              </a:rPr>
              <a:t>Data collection and analysis to support the safe deployment of roadside safety barrier systems in WZ based on their offset implementation </a:t>
            </a:r>
            <a:endParaRPr lang="en-US" dirty="0">
              <a:cs typeface="Calibri"/>
            </a:endParaRPr>
          </a:p>
        </p:txBody>
      </p:sp>
      <p:sp>
        <p:nvSpPr>
          <p:cNvPr id="4" name="Slide Number Placeholder 3">
            <a:extLst>
              <a:ext uri="{FF2B5EF4-FFF2-40B4-BE49-F238E27FC236}">
                <a16:creationId xmlns:a16="http://schemas.microsoft.com/office/drawing/2014/main" id="{F2DFEC03-D704-4BB7-9246-01D190C7D47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74</a:t>
            </a:fld>
            <a:endParaRPr lang="en-US"/>
          </a:p>
        </p:txBody>
      </p:sp>
    </p:spTree>
    <p:extLst>
      <p:ext uri="{BB962C8B-B14F-4D97-AF65-F5344CB8AC3E}">
        <p14:creationId xmlns:p14="http://schemas.microsoft.com/office/powerpoint/2010/main" val="3181464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A70D-3E5F-C912-8DFD-7ED7208236AE}"/>
              </a:ext>
            </a:extLst>
          </p:cNvPr>
          <p:cNvSpPr>
            <a:spLocks noGrp="1"/>
          </p:cNvSpPr>
          <p:nvPr>
            <p:ph type="title"/>
          </p:nvPr>
        </p:nvSpPr>
        <p:spPr/>
        <p:txBody>
          <a:bodyPr/>
          <a:lstStyle/>
          <a:p>
            <a:r>
              <a:rPr lang="en-US" dirty="0">
                <a:cs typeface="Calibri"/>
              </a:rPr>
              <a:t>Identified Future Research Topics</a:t>
            </a:r>
            <a:endParaRPr lang="en-US" dirty="0"/>
          </a:p>
        </p:txBody>
      </p:sp>
      <p:sp>
        <p:nvSpPr>
          <p:cNvPr id="3" name="Content Placeholder 2">
            <a:extLst>
              <a:ext uri="{FF2B5EF4-FFF2-40B4-BE49-F238E27FC236}">
                <a16:creationId xmlns:a16="http://schemas.microsoft.com/office/drawing/2014/main" id="{D8F91A7A-A021-8B71-B450-FBEFE7F89166}"/>
              </a:ext>
            </a:extLst>
          </p:cNvPr>
          <p:cNvSpPr>
            <a:spLocks noGrp="1"/>
          </p:cNvSpPr>
          <p:nvPr>
            <p:ph idx="1"/>
          </p:nvPr>
        </p:nvSpPr>
        <p:spPr/>
        <p:txBody>
          <a:bodyPr vert="horz" lIns="91440" tIns="45720" rIns="91440" bIns="45720" rtlCol="0" anchor="t">
            <a:normAutofit/>
          </a:bodyPr>
          <a:lstStyle/>
          <a:p>
            <a:r>
              <a:rPr lang="en-US" dirty="0">
                <a:ea typeface="+mn-lt"/>
                <a:cs typeface="+mn-lt"/>
              </a:rPr>
              <a:t>In-service performance evaluation of NCHRP 350-approved Categories 2 and 3 devices </a:t>
            </a:r>
            <a:endParaRPr lang="en-US" dirty="0">
              <a:cs typeface="Calibri"/>
            </a:endParaRPr>
          </a:p>
          <a:p>
            <a:r>
              <a:rPr lang="en-US" dirty="0">
                <a:ea typeface="+mn-lt"/>
                <a:cs typeface="+mn-lt"/>
              </a:rPr>
              <a:t>Development of MASH crashworthy WZ Category 4 safety devices  </a:t>
            </a:r>
            <a:endParaRPr lang="en-US" dirty="0">
              <a:cs typeface="Calibri"/>
            </a:endParaRPr>
          </a:p>
          <a:p>
            <a:r>
              <a:rPr lang="en-US" dirty="0">
                <a:ea typeface="+mn-lt"/>
                <a:cs typeface="+mn-lt"/>
              </a:rPr>
              <a:t>Data collection and analysis to support the identification of hit device types when implemented in proximity to WZ travel lanes </a:t>
            </a:r>
            <a:endParaRPr lang="en-US" dirty="0">
              <a:cs typeface="Calibri"/>
            </a:endParaRPr>
          </a:p>
          <a:p>
            <a:r>
              <a:rPr lang="en-US" dirty="0">
                <a:ea typeface="+mn-lt"/>
                <a:cs typeface="+mn-lt"/>
              </a:rPr>
              <a:t>Best practices and challenges of implementing shy distances for barrier placement in WZ: what are the observed drivers’ effects? </a:t>
            </a:r>
            <a:endParaRPr lang="en-US" dirty="0">
              <a:cs typeface="Calibri"/>
            </a:endParaRPr>
          </a:p>
        </p:txBody>
      </p:sp>
      <p:sp>
        <p:nvSpPr>
          <p:cNvPr id="4" name="Slide Number Placeholder 3">
            <a:extLst>
              <a:ext uri="{FF2B5EF4-FFF2-40B4-BE49-F238E27FC236}">
                <a16:creationId xmlns:a16="http://schemas.microsoft.com/office/drawing/2014/main" id="{F2DFEC03-D704-4BB7-9246-01D190C7D47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75</a:t>
            </a:fld>
            <a:endParaRPr lang="en-US"/>
          </a:p>
        </p:txBody>
      </p:sp>
    </p:spTree>
    <p:extLst>
      <p:ext uri="{BB962C8B-B14F-4D97-AF65-F5344CB8AC3E}">
        <p14:creationId xmlns:p14="http://schemas.microsoft.com/office/powerpoint/2010/main" val="2171849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FA17-E1D9-F0C8-33E6-80BD600A4517}"/>
              </a:ext>
            </a:extLst>
          </p:cNvPr>
          <p:cNvSpPr>
            <a:spLocks noGrp="1"/>
          </p:cNvSpPr>
          <p:nvPr>
            <p:ph type="title"/>
          </p:nvPr>
        </p:nvSpPr>
        <p:spPr>
          <a:xfrm>
            <a:off x="609600" y="-17780"/>
            <a:ext cx="10972800" cy="817880"/>
          </a:xfrm>
        </p:spPr>
        <p:txBody>
          <a:bodyPr>
            <a:normAutofit/>
          </a:bodyPr>
          <a:lstStyle/>
          <a:p>
            <a:r>
              <a:rPr lang="en-US" sz="4000"/>
              <a:t>Project Panel Members / Acknowledgement</a:t>
            </a:r>
          </a:p>
        </p:txBody>
      </p:sp>
      <p:sp>
        <p:nvSpPr>
          <p:cNvPr id="4" name="Slide Number Placeholder 3">
            <a:extLst>
              <a:ext uri="{FF2B5EF4-FFF2-40B4-BE49-F238E27FC236}">
                <a16:creationId xmlns:a16="http://schemas.microsoft.com/office/drawing/2014/main" id="{7C1E451B-338D-70B3-7BBD-DB18FF4AC912}"/>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76</a:t>
            </a:fld>
            <a:endParaRPr lang="en-US"/>
          </a:p>
        </p:txBody>
      </p:sp>
      <p:graphicFrame>
        <p:nvGraphicFramePr>
          <p:cNvPr id="6" name="Table 5">
            <a:extLst>
              <a:ext uri="{FF2B5EF4-FFF2-40B4-BE49-F238E27FC236}">
                <a16:creationId xmlns:a16="http://schemas.microsoft.com/office/drawing/2014/main" id="{7A9BCFBA-0601-30E7-0EC3-AFD7D6A2A660}"/>
              </a:ext>
            </a:extLst>
          </p:cNvPr>
          <p:cNvGraphicFramePr>
            <a:graphicFrameLocks noGrp="1"/>
          </p:cNvGraphicFramePr>
          <p:nvPr/>
        </p:nvGraphicFramePr>
        <p:xfrm>
          <a:off x="297873" y="910937"/>
          <a:ext cx="11601451" cy="4879074"/>
        </p:xfrm>
        <a:graphic>
          <a:graphicData uri="http://schemas.openxmlformats.org/drawingml/2006/table">
            <a:tbl>
              <a:tblPr/>
              <a:tblGrid>
                <a:gridCol w="1882333">
                  <a:extLst>
                    <a:ext uri="{9D8B030D-6E8A-4147-A177-3AD203B41FA5}">
                      <a16:colId xmlns:a16="http://schemas.microsoft.com/office/drawing/2014/main" val="2214078295"/>
                    </a:ext>
                  </a:extLst>
                </a:gridCol>
                <a:gridCol w="1902267">
                  <a:extLst>
                    <a:ext uri="{9D8B030D-6E8A-4147-A177-3AD203B41FA5}">
                      <a16:colId xmlns:a16="http://schemas.microsoft.com/office/drawing/2014/main" val="526932552"/>
                    </a:ext>
                  </a:extLst>
                </a:gridCol>
                <a:gridCol w="4577145">
                  <a:extLst>
                    <a:ext uri="{9D8B030D-6E8A-4147-A177-3AD203B41FA5}">
                      <a16:colId xmlns:a16="http://schemas.microsoft.com/office/drawing/2014/main" val="1532640970"/>
                    </a:ext>
                  </a:extLst>
                </a:gridCol>
                <a:gridCol w="3239706">
                  <a:extLst>
                    <a:ext uri="{9D8B030D-6E8A-4147-A177-3AD203B41FA5}">
                      <a16:colId xmlns:a16="http://schemas.microsoft.com/office/drawing/2014/main" val="2790266852"/>
                    </a:ext>
                  </a:extLst>
                </a:gridCol>
              </a:tblGrid>
              <a:tr h="369515">
                <a:tc>
                  <a:txBody>
                    <a:bodyPr/>
                    <a:lstStyle/>
                    <a:p>
                      <a:pPr algn="ctr"/>
                      <a:r>
                        <a:rPr lang="en-US" sz="1800" b="0" dirty="0">
                          <a:solidFill>
                            <a:srgbClr val="FFFFFF"/>
                          </a:solidFill>
                          <a:effectLst/>
                          <a:latin typeface="Times New Roman"/>
                          <a:cs typeface="Times New Roman"/>
                        </a:rPr>
                        <a:t>Name </a:t>
                      </a:r>
                    </a:p>
                  </a:txBody>
                  <a:tcPr marL="9087" marR="9087" marT="9087" marB="9087" anchor="ctr">
                    <a:lnL>
                      <a:noFill/>
                    </a:lnL>
                    <a:lnR w="381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5E0A00"/>
                      </a:solidFill>
                      <a:prstDash val="solid"/>
                      <a:round/>
                      <a:headEnd type="none" w="med" len="med"/>
                      <a:tailEnd type="none" w="med" len="med"/>
                    </a:lnB>
                    <a:solidFill>
                      <a:srgbClr val="5E0A00"/>
                    </a:solidFill>
                  </a:tcPr>
                </a:tc>
                <a:tc>
                  <a:txBody>
                    <a:bodyPr/>
                    <a:lstStyle/>
                    <a:p>
                      <a:pPr algn="ctr"/>
                      <a:r>
                        <a:rPr lang="en-US" sz="1800" b="0" dirty="0">
                          <a:solidFill>
                            <a:srgbClr val="FFFFFF"/>
                          </a:solidFill>
                          <a:effectLst/>
                          <a:latin typeface="Times New Roman"/>
                          <a:cs typeface="Times New Roman"/>
                        </a:rPr>
                        <a:t>Role </a:t>
                      </a:r>
                    </a:p>
                  </a:txBody>
                  <a:tcPr marL="9087" marR="9087" marT="9087" marB="9087" anchor="ctr">
                    <a:lnL w="3810" cap="flat" cmpd="sng" algn="ctr">
                      <a:solidFill>
                        <a:srgbClr val="5E0A00"/>
                      </a:solidFill>
                      <a:prstDash val="solid"/>
                      <a:round/>
                      <a:headEnd type="none" w="med" len="med"/>
                      <a:tailEnd type="none" w="med" len="med"/>
                    </a:lnL>
                    <a:lnR w="381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5E0A00"/>
                      </a:solidFill>
                      <a:prstDash val="solid"/>
                      <a:round/>
                      <a:headEnd type="none" w="med" len="med"/>
                      <a:tailEnd type="none" w="med" len="med"/>
                    </a:lnB>
                    <a:solidFill>
                      <a:srgbClr val="5E0A00"/>
                    </a:solidFill>
                  </a:tcPr>
                </a:tc>
                <a:tc>
                  <a:txBody>
                    <a:bodyPr/>
                    <a:lstStyle/>
                    <a:p>
                      <a:pPr algn="ctr"/>
                      <a:r>
                        <a:rPr lang="en-US" sz="1800" b="0" dirty="0">
                          <a:solidFill>
                            <a:srgbClr val="FFFFFF"/>
                          </a:solidFill>
                          <a:effectLst/>
                          <a:latin typeface="Times New Roman"/>
                          <a:cs typeface="Times New Roman"/>
                        </a:rPr>
                        <a:t>Organization </a:t>
                      </a:r>
                    </a:p>
                  </a:txBody>
                  <a:tcPr marL="9087" marR="9087" marT="9087" marB="9087" anchor="ctr">
                    <a:lnL w="3810" cap="flat" cmpd="sng" algn="ctr">
                      <a:solidFill>
                        <a:srgbClr val="5E0A00"/>
                      </a:solidFill>
                      <a:prstDash val="solid"/>
                      <a:round/>
                      <a:headEnd type="none" w="med" len="med"/>
                      <a:tailEnd type="none" w="med" len="med"/>
                    </a:lnL>
                    <a:lnR w="381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5E0A00"/>
                      </a:solidFill>
                      <a:prstDash val="solid"/>
                      <a:round/>
                      <a:headEnd type="none" w="med" len="med"/>
                      <a:tailEnd type="none" w="med" len="med"/>
                    </a:lnB>
                    <a:solidFill>
                      <a:srgbClr val="5E0A00"/>
                    </a:solidFill>
                  </a:tcPr>
                </a:tc>
                <a:tc>
                  <a:txBody>
                    <a:bodyPr/>
                    <a:lstStyle/>
                    <a:p>
                      <a:pPr algn="ctr"/>
                      <a:r>
                        <a:rPr lang="en-US" sz="1800" b="0" dirty="0">
                          <a:solidFill>
                            <a:srgbClr val="FFFFFF"/>
                          </a:solidFill>
                          <a:effectLst/>
                          <a:latin typeface="Times New Roman"/>
                          <a:cs typeface="Times New Roman"/>
                        </a:rPr>
                        <a:t>Title </a:t>
                      </a:r>
                    </a:p>
                  </a:txBody>
                  <a:tcPr marL="9087" marR="9087" marT="9087" marB="9087" anchor="ctr">
                    <a:lnL w="3810" cap="flat" cmpd="sng" algn="ctr">
                      <a:solidFill>
                        <a:srgbClr val="5E0A00"/>
                      </a:solidFill>
                      <a:prstDash val="solid"/>
                      <a:round/>
                      <a:headEnd type="none" w="med" len="med"/>
                      <a:tailEnd type="none" w="med" len="med"/>
                    </a:lnL>
                    <a:lnR w="381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5E0A00"/>
                      </a:solidFill>
                      <a:prstDash val="solid"/>
                      <a:round/>
                      <a:headEnd type="none" w="med" len="med"/>
                      <a:tailEnd type="none" w="med" len="med"/>
                    </a:lnB>
                    <a:solidFill>
                      <a:srgbClr val="5E0A00"/>
                    </a:solidFill>
                  </a:tcPr>
                </a:tc>
                <a:extLst>
                  <a:ext uri="{0D108BD9-81ED-4DB2-BD59-A6C34878D82A}">
                    <a16:rowId xmlns:a16="http://schemas.microsoft.com/office/drawing/2014/main" val="930281834"/>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3"/>
                        </a:rPr>
                        <a:t>Anna Ghidina</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Chair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4"/>
                        </a:rPr>
                        <a:t>Illinois Department of Transportation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Traffic Operations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5E0A00"/>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613560183"/>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5"/>
                        </a:rPr>
                        <a:t>Dajaih Bias-Johnson</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CRP Staff</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hlinkClick r:id="rId6"/>
                        </a:rPr>
                        <a:t>Transportation Research Board</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Senior Program Assistant</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082387432"/>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7"/>
                        </a:rPr>
                        <a:t>Richard Retting</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CRP Staff</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6"/>
                        </a:rPr>
                        <a:t>Transportation Research Board</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Senior Program Officer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3562698995"/>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8"/>
                        </a:rPr>
                        <a:t>John Bilderback</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hlinkClick r:id="rId9"/>
                        </a:rPr>
                        <a:t>No Organization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endParaRPr lang="en-US" sz="140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439399847"/>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10"/>
                        </a:rPr>
                        <a:t>Clarence Dickerson</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11"/>
                        </a:rPr>
                        <a:t>District Department of Transportation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Supervisor Civil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4097517730"/>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12"/>
                        </a:rPr>
                        <a:t>George Dore</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hlinkClick r:id="rId13"/>
                        </a:rPr>
                        <a:t>AECOM</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Senior Traffic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878021295"/>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14"/>
                        </a:rPr>
                        <a:t>Jennifer Rasmussen</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15"/>
                        </a:rPr>
                        <a:t>Safe Roads Engineering</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Senior Research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2948289758"/>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16"/>
                        </a:rPr>
                        <a:t>Shawn Smith</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hlinkClick r:id="rId17"/>
                        </a:rPr>
                        <a:t>Maine Department of Transportation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Senior Project Manager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2940771398"/>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18"/>
                        </a:rPr>
                        <a:t>Daniel Sprengeler</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Member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19"/>
                        </a:rPr>
                        <a:t>Iowa Department of Transportation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Work Zone Traffic Control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1874042742"/>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20"/>
                        </a:rPr>
                        <a:t>Keith Cota</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AASHTO Monitor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endParaRPr lang="en-US" sz="140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tc>
                  <a:txBody>
                    <a:bodyPr/>
                    <a:lstStyle/>
                    <a:p>
                      <a:pPr algn="ctr"/>
                      <a:r>
                        <a:rPr lang="en-US" sz="1400" u="none" strike="noStrike" dirty="0">
                          <a:solidFill>
                            <a:srgbClr val="444444"/>
                          </a:solidFill>
                          <a:effectLst/>
                          <a:latin typeface="Times New Roman"/>
                          <a:cs typeface="Times New Roman"/>
                        </a:rPr>
                        <a:t>Consultant</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384414212"/>
                  </a:ext>
                </a:extLst>
              </a:tr>
              <a:tr h="369515">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21"/>
                        </a:rPr>
                        <a:t>Menna Yassin</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FHWA Liaison</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hlinkClick r:id="rId22"/>
                        </a:rPr>
                        <a:t>Federal Highway Administration (FHWA)</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tc>
                  <a:txBody>
                    <a:bodyPr/>
                    <a:lstStyle/>
                    <a:p>
                      <a:pPr algn="ctr"/>
                      <a:r>
                        <a:rPr lang="en-US" sz="1400" u="none" strike="noStrike" dirty="0">
                          <a:solidFill>
                            <a:srgbClr val="444444"/>
                          </a:solidFill>
                          <a:effectLst/>
                          <a:latin typeface="Times New Roman"/>
                          <a:cs typeface="Times New Roman"/>
                        </a:rPr>
                        <a:t>Highway Engineer</a:t>
                      </a:r>
                      <a:endParaRPr lang="en-US" sz="1400" dirty="0">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381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248424320"/>
                  </a:ext>
                </a:extLst>
              </a:tr>
              <a:tr h="422304">
                <a:tc>
                  <a:txBody>
                    <a:bodyPr/>
                    <a:lstStyle/>
                    <a:p>
                      <a:pPr algn="ctr"/>
                      <a:r>
                        <a:rPr lang="en-US" sz="1400" b="0" i="0" dirty="0">
                          <a:solidFill>
                            <a:srgbClr val="888888"/>
                          </a:solidFill>
                          <a:effectLst/>
                          <a:latin typeface="Times New Roman"/>
                          <a:cs typeface="Times New Roman"/>
                        </a:rPr>
                        <a:t> </a:t>
                      </a:r>
                      <a:r>
                        <a:rPr lang="en-US" sz="1400" b="0" i="0" u="none" strike="noStrike" dirty="0">
                          <a:solidFill>
                            <a:srgbClr val="444444"/>
                          </a:solidFill>
                          <a:effectLst/>
                          <a:latin typeface="Times New Roman"/>
                          <a:cs typeface="Times New Roman"/>
                          <a:hlinkClick r:id="rId23"/>
                        </a:rPr>
                        <a:t>Kelly Hardy</a:t>
                      </a:r>
                      <a:endParaRPr lang="en-US" sz="1400" b="0" i="0" dirty="0">
                        <a:solidFill>
                          <a:srgbClr val="888888"/>
                        </a:solidFill>
                        <a:effectLst/>
                        <a:latin typeface="Times New Roman"/>
                        <a:cs typeface="Times New Roman"/>
                      </a:endParaRPr>
                    </a:p>
                  </a:txBody>
                  <a:tcPr marL="9087" marR="9087" marT="9087" marB="9087" anchor="ctr">
                    <a:lnL>
                      <a:noFill/>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11430" cap="flat" cmpd="sng" algn="ctr">
                      <a:solidFill>
                        <a:srgbClr val="5E0A00"/>
                      </a:solidFill>
                      <a:prstDash val="solid"/>
                      <a:round/>
                      <a:headEnd type="none" w="med" len="med"/>
                      <a:tailEnd type="none" w="med" len="med"/>
                    </a:lnB>
                    <a:solidFill>
                      <a:srgbClr val="DDDDDD"/>
                    </a:solidFill>
                  </a:tcPr>
                </a:tc>
                <a:tc>
                  <a:txBody>
                    <a:bodyPr/>
                    <a:lstStyle/>
                    <a:p>
                      <a:pPr algn="ctr"/>
                      <a:r>
                        <a:rPr lang="en-US" sz="1400" u="none" strike="noStrike" dirty="0">
                          <a:solidFill>
                            <a:srgbClr val="444444"/>
                          </a:solidFill>
                          <a:effectLst/>
                          <a:latin typeface="Times New Roman"/>
                          <a:cs typeface="Times New Roman"/>
                        </a:rPr>
                        <a:t>AASHTO Liaison</a:t>
                      </a:r>
                      <a:endParaRPr lang="en-US" sz="1400" dirty="0">
                        <a:solidFill>
                          <a:srgbClr val="000000"/>
                        </a:solidFill>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11430" cap="flat" cmpd="sng" algn="ctr">
                      <a:solidFill>
                        <a:srgbClr val="5E0A00"/>
                      </a:solidFill>
                      <a:prstDash val="solid"/>
                      <a:round/>
                      <a:headEnd type="none" w="med" len="med"/>
                      <a:tailEnd type="none" w="med" len="med"/>
                    </a:lnB>
                    <a:solidFill>
                      <a:srgbClr val="DDDDDD"/>
                    </a:solidFill>
                  </a:tcPr>
                </a:tc>
                <a:tc>
                  <a:txBody>
                    <a:bodyPr/>
                    <a:lstStyle/>
                    <a:p>
                      <a:pPr algn="ctr"/>
                      <a:r>
                        <a:rPr lang="en-US" sz="1400" u="none" strike="noStrike" dirty="0">
                          <a:solidFill>
                            <a:srgbClr val="444444"/>
                          </a:solidFill>
                          <a:effectLst/>
                          <a:latin typeface="Times New Roman"/>
                          <a:cs typeface="Times New Roman"/>
                          <a:hlinkClick r:id="rId24"/>
                        </a:rPr>
                        <a:t>American Association of State Highway and Transportation Officials (AASHTO)</a:t>
                      </a:r>
                      <a:endParaRPr lang="en-US" sz="1400" dirty="0">
                        <a:solidFill>
                          <a:srgbClr val="000000"/>
                        </a:solidFill>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11430" cap="flat" cmpd="sng" algn="ctr">
                      <a:solidFill>
                        <a:srgbClr val="5E0A00"/>
                      </a:solidFill>
                      <a:prstDash val="solid"/>
                      <a:round/>
                      <a:headEnd type="none" w="med" len="med"/>
                      <a:tailEnd type="none" w="med" len="med"/>
                    </a:lnB>
                    <a:solidFill>
                      <a:srgbClr val="DDDDDD"/>
                    </a:solidFill>
                  </a:tcPr>
                </a:tc>
                <a:tc>
                  <a:txBody>
                    <a:bodyPr/>
                    <a:lstStyle/>
                    <a:p>
                      <a:pPr algn="ctr"/>
                      <a:r>
                        <a:rPr lang="en-US" sz="1400" u="none" strike="noStrike" dirty="0">
                          <a:solidFill>
                            <a:srgbClr val="444444"/>
                          </a:solidFill>
                          <a:effectLst/>
                          <a:latin typeface="Times New Roman"/>
                          <a:cs typeface="Times New Roman"/>
                        </a:rPr>
                        <a:t>Senior Engineering Program Manager for Safety</a:t>
                      </a:r>
                      <a:endParaRPr lang="en-US" sz="1400" dirty="0">
                        <a:solidFill>
                          <a:srgbClr val="000000"/>
                        </a:solidFill>
                        <a:effectLst/>
                        <a:latin typeface="Times New Roman"/>
                        <a:cs typeface="Times New Roman"/>
                      </a:endParaRPr>
                    </a:p>
                  </a:txBody>
                  <a:tcPr marL="9087" marR="9087" marT="9087" marB="9087" anchor="ctr">
                    <a:lnL w="11430" cap="flat" cmpd="sng" algn="ctr">
                      <a:solidFill>
                        <a:srgbClr val="5E0A00"/>
                      </a:solidFill>
                      <a:prstDash val="solid"/>
                      <a:round/>
                      <a:headEnd type="none" w="med" len="med"/>
                      <a:tailEnd type="none" w="med" len="med"/>
                    </a:lnL>
                    <a:lnR w="11430" cap="flat" cmpd="sng" algn="ctr">
                      <a:solidFill>
                        <a:srgbClr val="5E0A00"/>
                      </a:solidFill>
                      <a:prstDash val="solid"/>
                      <a:round/>
                      <a:headEnd type="none" w="med" len="med"/>
                      <a:tailEnd type="none" w="med" len="med"/>
                    </a:lnR>
                    <a:lnT w="3810" cap="flat" cmpd="sng" algn="ctr">
                      <a:solidFill>
                        <a:srgbClr val="DDDDDD"/>
                      </a:solidFill>
                      <a:prstDash val="solid"/>
                      <a:round/>
                      <a:headEnd type="none" w="med" len="med"/>
                      <a:tailEnd type="none" w="med" len="med"/>
                    </a:lnT>
                    <a:lnB w="11430" cap="flat" cmpd="sng" algn="ctr">
                      <a:solidFill>
                        <a:srgbClr val="5E0A00"/>
                      </a:solidFill>
                      <a:prstDash val="solid"/>
                      <a:round/>
                      <a:headEnd type="none" w="med" len="med"/>
                      <a:tailEnd type="none" w="med" len="med"/>
                    </a:lnB>
                    <a:solidFill>
                      <a:srgbClr val="DDDDDD"/>
                    </a:solidFill>
                  </a:tcPr>
                </a:tc>
                <a:extLst>
                  <a:ext uri="{0D108BD9-81ED-4DB2-BD59-A6C34878D82A}">
                    <a16:rowId xmlns:a16="http://schemas.microsoft.com/office/drawing/2014/main" val="3168882039"/>
                  </a:ext>
                </a:extLst>
              </a:tr>
            </a:tbl>
          </a:graphicData>
        </a:graphic>
      </p:graphicFrame>
    </p:spTree>
    <p:extLst>
      <p:ext uri="{BB962C8B-B14F-4D97-AF65-F5344CB8AC3E}">
        <p14:creationId xmlns:p14="http://schemas.microsoft.com/office/powerpoint/2010/main" val="3571388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5508-D434-E067-4154-9B2982398AB6}"/>
              </a:ext>
            </a:extLst>
          </p:cNvPr>
          <p:cNvSpPr>
            <a:spLocks noGrp="1"/>
          </p:cNvSpPr>
          <p:nvPr>
            <p:ph type="title"/>
          </p:nvPr>
        </p:nvSpPr>
        <p:spPr/>
        <p:txBody>
          <a:bodyPr/>
          <a:lstStyle/>
          <a:p>
            <a:r>
              <a:rPr lang="en-US" sz="4400"/>
              <a:t>Project Team Members /</a:t>
            </a:r>
            <a:r>
              <a:rPr lang="en-US"/>
              <a:t> Acknowledgement</a:t>
            </a:r>
          </a:p>
        </p:txBody>
      </p:sp>
      <p:sp>
        <p:nvSpPr>
          <p:cNvPr id="4" name="Content Placeholder 3">
            <a:extLst>
              <a:ext uri="{FF2B5EF4-FFF2-40B4-BE49-F238E27FC236}">
                <a16:creationId xmlns:a16="http://schemas.microsoft.com/office/drawing/2014/main" id="{0EB0129E-3AA8-011C-A41E-2DA2F426A1C1}"/>
              </a:ext>
            </a:extLst>
          </p:cNvPr>
          <p:cNvSpPr>
            <a:spLocks noGrp="1"/>
          </p:cNvSpPr>
          <p:nvPr>
            <p:ph sz="half" idx="1"/>
          </p:nvPr>
        </p:nvSpPr>
        <p:spPr/>
        <p:txBody>
          <a:bodyPr vert="horz" lIns="91440" tIns="45720" rIns="91440" bIns="45720" rtlCol="0" anchor="t">
            <a:normAutofit/>
          </a:bodyPr>
          <a:lstStyle/>
          <a:p>
            <a:pPr marL="0" indent="0">
              <a:spcBef>
                <a:spcPts val="0"/>
              </a:spcBef>
              <a:buNone/>
            </a:pPr>
            <a:r>
              <a:rPr lang="en-US" sz="2000" b="1" dirty="0"/>
              <a:t>Chiara S. Dobrovolny, Ph.D. (PI)</a:t>
            </a:r>
          </a:p>
          <a:p>
            <a:pPr marL="0" indent="0">
              <a:spcBef>
                <a:spcPts val="0"/>
              </a:spcBef>
              <a:buNone/>
            </a:pPr>
            <a:r>
              <a:rPr lang="en-US" sz="2000" b="1" dirty="0"/>
              <a:t>Bahar Dadashova, Ph.D. (co-PI)</a:t>
            </a:r>
          </a:p>
          <a:p>
            <a:pPr marL="0" indent="0">
              <a:spcBef>
                <a:spcPts val="0"/>
              </a:spcBef>
              <a:buNone/>
            </a:pPr>
            <a:r>
              <a:rPr lang="en-US" sz="2000" b="1" dirty="0"/>
              <a:t>Subasish Das, Ph.D.</a:t>
            </a:r>
          </a:p>
          <a:p>
            <a:pPr marL="0" indent="0">
              <a:spcBef>
                <a:spcPts val="0"/>
              </a:spcBef>
              <a:buNone/>
            </a:pPr>
            <a:r>
              <a:rPr lang="en-US" sz="2000" b="1" dirty="0"/>
              <a:t>Roger Bligh, P.E., Ph.D.</a:t>
            </a:r>
          </a:p>
          <a:p>
            <a:pPr marL="0" indent="0">
              <a:spcBef>
                <a:spcPts val="0"/>
              </a:spcBef>
              <a:buNone/>
            </a:pPr>
            <a:r>
              <a:rPr lang="en-US" sz="2000" b="1" dirty="0"/>
              <a:t>Hungjoo Kwon, Ph.D.</a:t>
            </a:r>
          </a:p>
          <a:p>
            <a:pPr marL="0" indent="0">
              <a:spcBef>
                <a:spcPts val="0"/>
              </a:spcBef>
              <a:buNone/>
            </a:pPr>
            <a:r>
              <a:rPr lang="en-US" sz="1800" b="1" dirty="0"/>
              <a:t>Mahmoud Tabesh, Ph.D.</a:t>
            </a:r>
          </a:p>
          <a:p>
            <a:pPr marL="0" indent="0">
              <a:spcBef>
                <a:spcPts val="0"/>
              </a:spcBef>
              <a:buNone/>
            </a:pPr>
            <a:r>
              <a:rPr lang="en-US" sz="1800" dirty="0"/>
              <a:t>Texas A&amp;M Transportation Institute</a:t>
            </a:r>
            <a:endParaRPr lang="en-US" sz="2000" b="1" dirty="0"/>
          </a:p>
          <a:p>
            <a:pPr marL="0" indent="0">
              <a:spcBef>
                <a:spcPts val="0"/>
              </a:spcBef>
              <a:buNone/>
            </a:pPr>
            <a:br>
              <a:rPr lang="en-US" sz="2000" b="1" dirty="0"/>
            </a:br>
            <a:r>
              <a:rPr lang="en-US" sz="2000" b="1" dirty="0"/>
              <a:t>Luke E. Riexinger, Ph.D.</a:t>
            </a:r>
          </a:p>
          <a:p>
            <a:pPr marL="0" indent="0">
              <a:spcBef>
                <a:spcPts val="0"/>
              </a:spcBef>
              <a:buNone/>
            </a:pPr>
            <a:r>
              <a:rPr lang="en-US" sz="2000" b="1" dirty="0">
                <a:cs typeface="Calibri"/>
              </a:rPr>
              <a:t>Colin P. Smith</a:t>
            </a:r>
          </a:p>
          <a:p>
            <a:pPr marL="0" indent="0">
              <a:spcBef>
                <a:spcPts val="0"/>
              </a:spcBef>
              <a:buNone/>
            </a:pPr>
            <a:r>
              <a:rPr lang="en-US" sz="2000" b="1" dirty="0">
                <a:ea typeface="+mn-lt"/>
                <a:cs typeface="+mn-lt"/>
              </a:rPr>
              <a:t>Clay H. Gabler, Ph.D.</a:t>
            </a:r>
            <a:endParaRPr lang="en-US" dirty="0"/>
          </a:p>
          <a:p>
            <a:pPr marL="0" indent="0" algn="l">
              <a:spcBef>
                <a:spcPts val="0"/>
              </a:spcBef>
              <a:buNone/>
            </a:pPr>
            <a:r>
              <a:rPr lang="en-US" sz="1800" dirty="0"/>
              <a:t>Virginia Tech Transportation Institute</a:t>
            </a:r>
            <a:endParaRPr lang="en-US" sz="1800" dirty="0">
              <a:cs typeface="Calibri"/>
            </a:endParaRPr>
          </a:p>
          <a:p>
            <a:pPr marL="0" indent="0">
              <a:spcBef>
                <a:spcPts val="0"/>
              </a:spcBef>
              <a:buNone/>
            </a:pPr>
            <a:endParaRPr lang="en-US" sz="1800" dirty="0"/>
          </a:p>
          <a:p>
            <a:pPr marL="0" indent="0" algn="l">
              <a:spcBef>
                <a:spcPts val="0"/>
              </a:spcBef>
              <a:buNone/>
            </a:pPr>
            <a:r>
              <a:rPr lang="en-US" sz="2000" b="1" dirty="0"/>
              <a:t>Shauna Hallmark, P.E., Ph.D.</a:t>
            </a:r>
          </a:p>
          <a:p>
            <a:pPr marL="0" indent="0" algn="l">
              <a:spcBef>
                <a:spcPts val="0"/>
              </a:spcBef>
              <a:buNone/>
            </a:pPr>
            <a:r>
              <a:rPr lang="en-US" sz="1800" dirty="0"/>
              <a:t>Streetwise Transportation Consultants</a:t>
            </a:r>
          </a:p>
        </p:txBody>
      </p:sp>
      <p:pic>
        <p:nvPicPr>
          <p:cNvPr id="8" name="Content Placeholder 7">
            <a:extLst>
              <a:ext uri="{FF2B5EF4-FFF2-40B4-BE49-F238E27FC236}">
                <a16:creationId xmlns:a16="http://schemas.microsoft.com/office/drawing/2014/main" id="{E2F8E4DC-C1CF-83A3-E8AB-BC8DC1D2542A}"/>
              </a:ext>
            </a:extLst>
          </p:cNvPr>
          <p:cNvPicPr>
            <a:picLocks noGrp="1" noChangeAspect="1"/>
          </p:cNvPicPr>
          <p:nvPr>
            <p:ph sz="half" idx="2"/>
          </p:nvPr>
        </p:nvPicPr>
        <p:blipFill>
          <a:blip r:embed="rId3"/>
          <a:stretch>
            <a:fillRect/>
          </a:stretch>
        </p:blipFill>
        <p:spPr>
          <a:xfrm>
            <a:off x="4418294" y="1746647"/>
            <a:ext cx="7576260" cy="3895714"/>
          </a:xfrm>
          <a:prstGeom prst="rect">
            <a:avLst/>
          </a:prstGeom>
        </p:spPr>
      </p:pic>
      <p:sp>
        <p:nvSpPr>
          <p:cNvPr id="6" name="Slide Number Placeholder 5">
            <a:extLst>
              <a:ext uri="{FF2B5EF4-FFF2-40B4-BE49-F238E27FC236}">
                <a16:creationId xmlns:a16="http://schemas.microsoft.com/office/drawing/2014/main" id="{61B62F68-A06D-1F70-6DAC-11028D4F3260}"/>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77</a:t>
            </a:fld>
            <a:endParaRPr lang="en-US"/>
          </a:p>
        </p:txBody>
      </p:sp>
    </p:spTree>
    <p:extLst>
      <p:ext uri="{BB962C8B-B14F-4D97-AF65-F5344CB8AC3E}">
        <p14:creationId xmlns:p14="http://schemas.microsoft.com/office/powerpoint/2010/main" val="3687874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29126" y="152400"/>
            <a:ext cx="11458074"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800000"/>
                </a:solidFill>
                <a:latin typeface="+mj-lt"/>
                <a:ea typeface="+mj-ea"/>
                <a:cs typeface="+mj-cs"/>
              </a:defRPr>
            </a:lvl1pPr>
          </a:lstStyle>
          <a:p>
            <a:r>
              <a:rPr lang="en-US" sz="3600" dirty="0"/>
              <a:t>Literature Review and State of Practice</a:t>
            </a:r>
            <a:endParaRPr lang="en-US" dirty="0"/>
          </a:p>
        </p:txBody>
      </p:sp>
      <p:sp>
        <p:nvSpPr>
          <p:cNvPr id="6" name="Content Placeholder 4"/>
          <p:cNvSpPr txBox="1">
            <a:spLocks/>
          </p:cNvSpPr>
          <p:nvPr/>
        </p:nvSpPr>
        <p:spPr>
          <a:xfrm>
            <a:off x="457200" y="1801259"/>
            <a:ext cx="11430000" cy="5043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9913" indent="-569913">
              <a:spcBef>
                <a:spcPts val="1000"/>
              </a:spcBef>
              <a:buFont typeface="Wingdings" panose="05000000000000000000" pitchFamily="2" charset="2"/>
              <a:buChar char="q"/>
            </a:pPr>
            <a:r>
              <a:rPr lang="en-US" sz="2800" dirty="0"/>
              <a:t>Identify noteworthy state of the practice on work zone management and positive protection </a:t>
            </a:r>
          </a:p>
          <a:p>
            <a:pPr marL="569913" indent="-569913">
              <a:spcBef>
                <a:spcPts val="1000"/>
              </a:spcBef>
              <a:buFont typeface="Wingdings" panose="05000000000000000000" pitchFamily="2" charset="2"/>
              <a:buChar char="q"/>
            </a:pPr>
            <a:r>
              <a:rPr lang="en-US" sz="2800" dirty="0"/>
              <a:t>Provide preliminary practitioner guidance on effective work zone strategies</a:t>
            </a:r>
          </a:p>
          <a:p>
            <a:pPr marL="569913" lvl="1" indent="-569913">
              <a:spcBef>
                <a:spcPts val="1000"/>
              </a:spcBef>
              <a:buFont typeface="Wingdings" panose="05000000000000000000" pitchFamily="2" charset="2"/>
              <a:buChar char="q"/>
            </a:pPr>
            <a:r>
              <a:rPr lang="en-US" dirty="0"/>
              <a:t>Identify the methods for collecting the encroachment data in work zones</a:t>
            </a:r>
          </a:p>
          <a:p>
            <a:pPr marL="569913" lvl="1" indent="-569913">
              <a:spcBef>
                <a:spcPts val="1000"/>
              </a:spcBef>
              <a:buFont typeface="Wingdings" panose="05000000000000000000" pitchFamily="2" charset="2"/>
              <a:buChar char="q"/>
            </a:pPr>
            <a:r>
              <a:rPr lang="en-US" dirty="0"/>
              <a:t>Identify the key data elements for developing the work zone encroachment dataset</a:t>
            </a:r>
          </a:p>
        </p:txBody>
      </p:sp>
      <p:sp>
        <p:nvSpPr>
          <p:cNvPr id="4" name="Slide Number Placeholder 3">
            <a:extLst>
              <a:ext uri="{FF2B5EF4-FFF2-40B4-BE49-F238E27FC236}">
                <a16:creationId xmlns:a16="http://schemas.microsoft.com/office/drawing/2014/main" id="{67F6376B-BE2E-BC3E-5EE8-4B9737D3B8B4}"/>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8</a:t>
            </a:fld>
            <a:endParaRPr lang="en-US"/>
          </a:p>
        </p:txBody>
      </p:sp>
    </p:spTree>
    <p:extLst>
      <p:ext uri="{BB962C8B-B14F-4D97-AF65-F5344CB8AC3E}">
        <p14:creationId xmlns:p14="http://schemas.microsoft.com/office/powerpoint/2010/main" val="3240246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8078-BF8E-A7A4-CF2C-65D9C25C7957}"/>
              </a:ext>
            </a:extLst>
          </p:cNvPr>
          <p:cNvSpPr>
            <a:spLocks noGrp="1"/>
          </p:cNvSpPr>
          <p:nvPr>
            <p:ph type="title"/>
          </p:nvPr>
        </p:nvSpPr>
        <p:spPr>
          <a:xfrm>
            <a:off x="609600" y="0"/>
            <a:ext cx="10972800" cy="1143000"/>
          </a:xfrm>
        </p:spPr>
        <p:txBody>
          <a:bodyPr/>
          <a:lstStyle/>
          <a:p>
            <a:r>
              <a:rPr lang="en-US" dirty="0"/>
              <a:t>Survey for State of the Practices</a:t>
            </a:r>
          </a:p>
        </p:txBody>
      </p:sp>
      <p:sp>
        <p:nvSpPr>
          <p:cNvPr id="3" name="Content Placeholder 2">
            <a:extLst>
              <a:ext uri="{FF2B5EF4-FFF2-40B4-BE49-F238E27FC236}">
                <a16:creationId xmlns:a16="http://schemas.microsoft.com/office/drawing/2014/main" id="{2802F43E-57C5-FD7F-AD5B-9660F4D42E1E}"/>
              </a:ext>
            </a:extLst>
          </p:cNvPr>
          <p:cNvSpPr>
            <a:spLocks noGrp="1"/>
          </p:cNvSpPr>
          <p:nvPr>
            <p:ph sz="half" idx="1"/>
          </p:nvPr>
        </p:nvSpPr>
        <p:spPr>
          <a:xfrm>
            <a:off x="609600" y="1600207"/>
            <a:ext cx="11117802" cy="4525386"/>
          </a:xfrm>
        </p:spPr>
        <p:txBody>
          <a:bodyPr>
            <a:normAutofit/>
          </a:bodyPr>
          <a:lstStyle/>
          <a:p>
            <a:pPr>
              <a:spcBef>
                <a:spcPts val="1800"/>
              </a:spcBef>
            </a:pPr>
            <a:r>
              <a:rPr lang="en-US" sz="3200" dirty="0"/>
              <a:t>Purpose was to gather agency policies, procedures, practices, and data that pertain to roadside encroachments and intrusions occurring in work zones</a:t>
            </a:r>
          </a:p>
          <a:p>
            <a:pPr>
              <a:spcBef>
                <a:spcPts val="1800"/>
              </a:spcBef>
            </a:pPr>
            <a:r>
              <a:rPr lang="en-US" sz="3200" dirty="0"/>
              <a:t>15 states responded</a:t>
            </a:r>
          </a:p>
        </p:txBody>
      </p:sp>
      <p:sp>
        <p:nvSpPr>
          <p:cNvPr id="6" name="Slide Number Placeholder 5">
            <a:extLst>
              <a:ext uri="{FF2B5EF4-FFF2-40B4-BE49-F238E27FC236}">
                <a16:creationId xmlns:a16="http://schemas.microsoft.com/office/drawing/2014/main" id="{AF8C2ABE-A2DA-1D3A-C9A4-803BD014471F}"/>
              </a:ext>
            </a:extLst>
          </p:cNvPr>
          <p:cNvSpPr>
            <a:spLocks noGrp="1"/>
          </p:cNvSpPr>
          <p:nvPr>
            <p:ph type="sldNum" sz="quarter" idx="4"/>
          </p:nvPr>
        </p:nvSpPr>
        <p:spPr>
          <a:xfrm>
            <a:off x="4724400" y="6406539"/>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FCE848-3C0F-4F07-A2B6-E89C934ECF38}" type="slidenum">
              <a:rPr lang="en-US" smtClean="0"/>
              <a:pPr/>
              <a:t>9</a:t>
            </a:fld>
            <a:endParaRPr lang="en-US"/>
          </a:p>
        </p:txBody>
      </p:sp>
    </p:spTree>
    <p:extLst>
      <p:ext uri="{BB962C8B-B14F-4D97-AF65-F5344CB8AC3E}">
        <p14:creationId xmlns:p14="http://schemas.microsoft.com/office/powerpoint/2010/main" val="1325920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13222</Words>
  <Application>Microsoft Office PowerPoint</Application>
  <PresentationFormat>Widescreen</PresentationFormat>
  <Paragraphs>1227</Paragraphs>
  <Slides>77</Slides>
  <Notes>77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Arial Black</vt:lpstr>
      <vt:lpstr>Arial Narrow</vt:lpstr>
      <vt:lpstr>Calibri</vt:lpstr>
      <vt:lpstr>Calibri Light</vt:lpstr>
      <vt:lpstr>Garamond</vt:lpstr>
      <vt:lpstr>Times New Roman</vt:lpstr>
      <vt:lpstr>Wingdings</vt:lpstr>
      <vt:lpstr>Office Theme</vt:lpstr>
      <vt:lpstr>NCHRP Project 03-134 Determination of Work Zone Encroachments</vt:lpstr>
      <vt:lpstr>Synopsis</vt:lpstr>
      <vt:lpstr>Synopsis</vt:lpstr>
      <vt:lpstr>PowerPoint Presentation</vt:lpstr>
      <vt:lpstr>PowerPoint Presentation</vt:lpstr>
      <vt:lpstr>PowerPoint Presentation</vt:lpstr>
      <vt:lpstr>PowerPoint Presentation</vt:lpstr>
      <vt:lpstr>PowerPoint Presentation</vt:lpstr>
      <vt:lpstr>Survey for State of the Practices</vt:lpstr>
      <vt:lpstr>Survey Result – State of the Practice</vt:lpstr>
      <vt:lpstr>PowerPoint Presentation</vt:lpstr>
      <vt:lpstr>PowerPoint Presentation</vt:lpstr>
      <vt:lpstr>Develop Data Collection and Analysis Plan </vt:lpstr>
      <vt:lpstr>PowerPoint Presentation</vt:lpstr>
      <vt:lpstr>Perform Data Collection and Analysis </vt:lpstr>
      <vt:lpstr>Perform Data Collection and Analysis </vt:lpstr>
      <vt:lpstr>Perform Data Collection and Analysis </vt:lpstr>
      <vt:lpstr>Perform Data Collection and Analysis </vt:lpstr>
      <vt:lpstr>Perform Data Collection and Analysis </vt:lpstr>
      <vt:lpstr>Perform Data Collection and Analysis </vt:lpstr>
      <vt:lpstr>Perform Data Collection and Analysis </vt:lpstr>
      <vt:lpstr>Exploratory Analysis of NDS Database</vt:lpstr>
      <vt:lpstr>Exploratory Analysis of NDS Database</vt:lpstr>
      <vt:lpstr>PowerPoint Presentation</vt:lpstr>
      <vt:lpstr>PowerPoint Presentation</vt:lpstr>
      <vt:lpstr>NCHRP 17-43 Database</vt:lpstr>
      <vt:lpstr>NCHRP 17-43 Database</vt:lpstr>
      <vt:lpstr>Data Results from 17-43 and 17-22 Databases</vt:lpstr>
      <vt:lpstr>Geographical Distribution of Encroachment-Related Crash Events</vt:lpstr>
      <vt:lpstr>Roadway Facility Type in Encroachment Events</vt:lpstr>
      <vt:lpstr>Roadside and Work Zone Conditions in      Encroachment Events</vt:lpstr>
      <vt:lpstr>Driver Behavior during Encroachment Events</vt:lpstr>
      <vt:lpstr>Exploratory Analysis</vt:lpstr>
      <vt:lpstr>Cluster Correspondence-Analysis </vt:lpstr>
      <vt:lpstr>Clusters Developed from No Injury Crash Data</vt:lpstr>
      <vt:lpstr>No Injury Crash Data</vt:lpstr>
      <vt:lpstr>Clusters Developed from Fatal and Injury Crash Data</vt:lpstr>
      <vt:lpstr>Fatal and Injury Crashes</vt:lpstr>
      <vt:lpstr>Cluster Analysis Key Findings</vt:lpstr>
      <vt:lpstr>Peer Exchange Workshop</vt:lpstr>
      <vt:lpstr>Workshop Participants</vt:lpstr>
      <vt:lpstr>Peer Exchange Workshop Agenda</vt:lpstr>
      <vt:lpstr>Peer Exchange Workshop Agenda</vt:lpstr>
      <vt:lpstr>Results of Workshops</vt:lpstr>
      <vt:lpstr>PowerPoint Presentation</vt:lpstr>
      <vt:lpstr>Manual for Assessing Safety Hardware</vt:lpstr>
      <vt:lpstr>Database Analysis Results, NCHRP 17-43</vt:lpstr>
      <vt:lpstr>Databases Analysis Results</vt:lpstr>
      <vt:lpstr>Databases Analysis Results</vt:lpstr>
      <vt:lpstr>Databases Analysis Results, NDS</vt:lpstr>
      <vt:lpstr>Databases Analysis Results, NDS</vt:lpstr>
      <vt:lpstr>Databases Analysis Results Summary</vt:lpstr>
      <vt:lpstr>Database Analysis Results Summary</vt:lpstr>
      <vt:lpstr>Proposed Guidance Revision</vt:lpstr>
      <vt:lpstr>Roadside Design Guide</vt:lpstr>
      <vt:lpstr>Roadside Design Guide</vt:lpstr>
      <vt:lpstr>Encroachment Distance</vt:lpstr>
      <vt:lpstr>Database Analysis Results: NCHRP 17-43</vt:lpstr>
      <vt:lpstr>Database Analysis Results: NCHRP 17-43</vt:lpstr>
      <vt:lpstr>Data Analysis: NDS</vt:lpstr>
      <vt:lpstr>Data Analysis: NDS</vt:lpstr>
      <vt:lpstr>Data Analysis Results: NDS</vt:lpstr>
      <vt:lpstr>Proposed Guidance Revisions</vt:lpstr>
      <vt:lpstr>Manual on Uniform Traffic Control Devices</vt:lpstr>
      <vt:lpstr>Guidance in MUTCD to Improve Worker Safety</vt:lpstr>
      <vt:lpstr>Manual on Uniform Traffic Control Devices</vt:lpstr>
      <vt:lpstr>Proposed Guidance Revisions</vt:lpstr>
      <vt:lpstr>Proposed Guidance Revisions</vt:lpstr>
      <vt:lpstr>Proposed Guidance Revisions</vt:lpstr>
      <vt:lpstr>Study Conclusions</vt:lpstr>
      <vt:lpstr>Study Conclusions</vt:lpstr>
      <vt:lpstr>Study Conclusions</vt:lpstr>
      <vt:lpstr>Identified Future Research Topics</vt:lpstr>
      <vt:lpstr>Identified Future Research Topics</vt:lpstr>
      <vt:lpstr>Identified Future Research Topics</vt:lpstr>
      <vt:lpstr>Project Panel Members / Acknowledgement</vt:lpstr>
      <vt:lpstr>Project Team Members / 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NCHRP 03-134 Determination of Work Zone Encroachments</dc:title>
  <dc:creator>Retting, Richard</dc:creator>
  <cp:lastModifiedBy>Hagood, Margaret</cp:lastModifiedBy>
  <cp:revision>3</cp:revision>
  <dcterms:created xsi:type="dcterms:W3CDTF">2023-02-10T18:43:21Z</dcterms:created>
  <dcterms:modified xsi:type="dcterms:W3CDTF">2023-05-01T16:00:38Z</dcterms:modified>
</cp:coreProperties>
</file>