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1"/>
  </p:notesMasterIdLst>
  <p:handoutMasterIdLst>
    <p:handoutMasterId r:id="rId42"/>
  </p:handoutMasterIdLst>
  <p:sldIdLst>
    <p:sldId id="256" r:id="rId4"/>
    <p:sldId id="334" r:id="rId5"/>
    <p:sldId id="371" r:id="rId6"/>
    <p:sldId id="373" r:id="rId7"/>
    <p:sldId id="438" r:id="rId8"/>
    <p:sldId id="367" r:id="rId9"/>
    <p:sldId id="407" r:id="rId10"/>
    <p:sldId id="366" r:id="rId11"/>
    <p:sldId id="401" r:id="rId12"/>
    <p:sldId id="315" r:id="rId13"/>
    <p:sldId id="328" r:id="rId14"/>
    <p:sldId id="383" r:id="rId15"/>
    <p:sldId id="432" r:id="rId16"/>
    <p:sldId id="434" r:id="rId17"/>
    <p:sldId id="435" r:id="rId18"/>
    <p:sldId id="414" r:id="rId19"/>
    <p:sldId id="390" r:id="rId20"/>
    <p:sldId id="389" r:id="rId21"/>
    <p:sldId id="361" r:id="rId22"/>
    <p:sldId id="391" r:id="rId23"/>
    <p:sldId id="395" r:id="rId24"/>
    <p:sldId id="396" r:id="rId25"/>
    <p:sldId id="419" r:id="rId26"/>
    <p:sldId id="260" r:id="rId27"/>
    <p:sldId id="424" r:id="rId28"/>
    <p:sldId id="259" r:id="rId29"/>
    <p:sldId id="271" r:id="rId30"/>
    <p:sldId id="357" r:id="rId31"/>
    <p:sldId id="279" r:id="rId32"/>
    <p:sldId id="275" r:id="rId33"/>
    <p:sldId id="429" r:id="rId34"/>
    <p:sldId id="415" r:id="rId35"/>
    <p:sldId id="358" r:id="rId36"/>
    <p:sldId id="380" r:id="rId37"/>
    <p:sldId id="363" r:id="rId38"/>
    <p:sldId id="439" r:id="rId39"/>
    <p:sldId id="43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867B"/>
    <a:srgbClr val="00FF00"/>
    <a:srgbClr val="B96900"/>
    <a:srgbClr val="D9A985"/>
    <a:srgbClr val="005395"/>
    <a:srgbClr val="F00078"/>
    <a:srgbClr val="F0E1FF"/>
    <a:srgbClr val="CC99FF"/>
    <a:srgbClr val="C7814A"/>
    <a:srgbClr val="249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C8771-91F8-4B72-BDE5-A78A03AE0387}" v="198" dt="2022-09-09T02:45:36.099"/>
    <p1510:client id="{225724D5-A857-41E6-BDF5-A13B0ED3BFCB}" v="1660" dt="2022-09-08T22:25:08.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195" autoAdjust="0"/>
  </p:normalViewPr>
  <p:slideViewPr>
    <p:cSldViewPr snapToGrid="0">
      <p:cViewPr varScale="1">
        <p:scale>
          <a:sx n="110" d="100"/>
          <a:sy n="110" d="100"/>
        </p:scale>
        <p:origin x="516" y="138"/>
      </p:cViewPr>
      <p:guideLst/>
    </p:cSldViewPr>
  </p:slideViewPr>
  <p:notesTextViewPr>
    <p:cViewPr>
      <p:scale>
        <a:sx n="1" d="1"/>
        <a:sy n="1" d="1"/>
      </p:scale>
      <p:origin x="0" y="0"/>
    </p:cViewPr>
  </p:notesTextViewPr>
  <p:sorterViewPr>
    <p:cViewPr>
      <p:scale>
        <a:sx n="70" d="100"/>
        <a:sy n="70" d="100"/>
      </p:scale>
      <p:origin x="0" y="-6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dasivams\Documents\Research\NCHRP%2002-26\Task%203%20Framework%20Development\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dasivams\Documents\Research\NCHRP%2002-26\Task%203%20Framework%20Development\Boo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dasivams\Documents\Research\NCHRP%2002-26\Task%203%20Framework%20Development\Book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5048118985127"/>
          <c:y val="0.11272151713405595"/>
          <c:w val="0.80770035557892739"/>
          <c:h val="0.7054587605945507"/>
        </c:manualLayout>
      </c:layout>
      <c:scatterChart>
        <c:scatterStyle val="lineMarker"/>
        <c:varyColors val="0"/>
        <c:ser>
          <c:idx val="0"/>
          <c:order val="0"/>
          <c:tx>
            <c:strRef>
              <c:f>Sheet1!$B$4</c:f>
              <c:strCache>
                <c:ptCount val="1"/>
                <c:pt idx="0">
                  <c:v>Condition Index after Initial Construction</c:v>
                </c:pt>
              </c:strCache>
            </c:strRef>
          </c:tx>
          <c:spPr>
            <a:ln w="19050" cap="rnd">
              <a:solidFill>
                <a:srgbClr val="00B050"/>
              </a:solidFill>
              <a:round/>
            </a:ln>
            <a:effectLst/>
          </c:spPr>
          <c:marker>
            <c:symbol val="none"/>
          </c:marker>
          <c:xVal>
            <c:numRef>
              <c:f>Sheet1!$A$5:$A$47</c:f>
              <c:numCache>
                <c:formatCode>General</c:formatCode>
                <c:ptCount val="4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29</c:v>
                </c:pt>
                <c:pt idx="32">
                  <c:v>30</c:v>
                </c:pt>
                <c:pt idx="33">
                  <c:v>31</c:v>
                </c:pt>
                <c:pt idx="34">
                  <c:v>32</c:v>
                </c:pt>
                <c:pt idx="35">
                  <c:v>33</c:v>
                </c:pt>
                <c:pt idx="36">
                  <c:v>34</c:v>
                </c:pt>
                <c:pt idx="37">
                  <c:v>35</c:v>
                </c:pt>
                <c:pt idx="38">
                  <c:v>36</c:v>
                </c:pt>
                <c:pt idx="39">
                  <c:v>37</c:v>
                </c:pt>
                <c:pt idx="40">
                  <c:v>38</c:v>
                </c:pt>
                <c:pt idx="41">
                  <c:v>39</c:v>
                </c:pt>
                <c:pt idx="42">
                  <c:v>40</c:v>
                </c:pt>
              </c:numCache>
            </c:numRef>
          </c:xVal>
          <c:yVal>
            <c:numRef>
              <c:f>Sheet1!$B$5:$B$47</c:f>
              <c:numCache>
                <c:formatCode>General</c:formatCode>
                <c:ptCount val="43"/>
                <c:pt idx="0">
                  <c:v>100</c:v>
                </c:pt>
                <c:pt idx="1">
                  <c:v>99.78</c:v>
                </c:pt>
                <c:pt idx="2">
                  <c:v>99.12</c:v>
                </c:pt>
                <c:pt idx="3">
                  <c:v>98.02</c:v>
                </c:pt>
                <c:pt idx="4">
                  <c:v>96.48</c:v>
                </c:pt>
                <c:pt idx="5">
                  <c:v>94.5</c:v>
                </c:pt>
                <c:pt idx="6">
                  <c:v>92.08</c:v>
                </c:pt>
                <c:pt idx="7">
                  <c:v>89.22</c:v>
                </c:pt>
                <c:pt idx="8">
                  <c:v>85.92</c:v>
                </c:pt>
                <c:pt idx="9">
                  <c:v>82.18</c:v>
                </c:pt>
                <c:pt idx="10">
                  <c:v>78</c:v>
                </c:pt>
                <c:pt idx="11">
                  <c:v>73.38</c:v>
                </c:pt>
                <c:pt idx="12">
                  <c:v>68.319999999999993</c:v>
                </c:pt>
                <c:pt idx="13">
                  <c:v>62.82</c:v>
                </c:pt>
                <c:pt idx="14">
                  <c:v>56.88</c:v>
                </c:pt>
                <c:pt idx="15">
                  <c:v>50.5</c:v>
                </c:pt>
                <c:pt idx="16">
                  <c:v>43.68</c:v>
                </c:pt>
                <c:pt idx="17">
                  <c:v>36.42</c:v>
                </c:pt>
              </c:numCache>
            </c:numRef>
          </c:yVal>
          <c:smooth val="0"/>
          <c:extLst>
            <c:ext xmlns:c16="http://schemas.microsoft.com/office/drawing/2014/chart" uri="{C3380CC4-5D6E-409C-BE32-E72D297353CC}">
              <c16:uniqueId val="{00000000-D249-478C-98D9-3674A1032648}"/>
            </c:ext>
          </c:extLst>
        </c:ser>
        <c:ser>
          <c:idx val="1"/>
          <c:order val="1"/>
          <c:tx>
            <c:strRef>
              <c:f>Sheet1!$C$4</c:f>
              <c:strCache>
                <c:ptCount val="1"/>
                <c:pt idx="0">
                  <c:v>Condition Index after Overlay 1</c:v>
                </c:pt>
              </c:strCache>
            </c:strRef>
          </c:tx>
          <c:spPr>
            <a:ln w="19050" cap="rnd">
              <a:solidFill>
                <a:schemeClr val="accent2"/>
              </a:solidFill>
              <a:round/>
            </a:ln>
            <a:effectLst/>
          </c:spPr>
          <c:marker>
            <c:symbol val="none"/>
          </c:marker>
          <c:xVal>
            <c:numRef>
              <c:f>Sheet1!$A$5:$A$47</c:f>
              <c:numCache>
                <c:formatCode>General</c:formatCode>
                <c:ptCount val="4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29</c:v>
                </c:pt>
                <c:pt idx="32">
                  <c:v>30</c:v>
                </c:pt>
                <c:pt idx="33">
                  <c:v>31</c:v>
                </c:pt>
                <c:pt idx="34">
                  <c:v>32</c:v>
                </c:pt>
                <c:pt idx="35">
                  <c:v>33</c:v>
                </c:pt>
                <c:pt idx="36">
                  <c:v>34</c:v>
                </c:pt>
                <c:pt idx="37">
                  <c:v>35</c:v>
                </c:pt>
                <c:pt idx="38">
                  <c:v>36</c:v>
                </c:pt>
                <c:pt idx="39">
                  <c:v>37</c:v>
                </c:pt>
                <c:pt idx="40">
                  <c:v>38</c:v>
                </c:pt>
                <c:pt idx="41">
                  <c:v>39</c:v>
                </c:pt>
                <c:pt idx="42">
                  <c:v>40</c:v>
                </c:pt>
              </c:numCache>
            </c:numRef>
          </c:xVal>
          <c:yVal>
            <c:numRef>
              <c:f>Sheet1!$C$5:$C$47</c:f>
              <c:numCache>
                <c:formatCode>General</c:formatCode>
                <c:ptCount val="43"/>
                <c:pt idx="17">
                  <c:v>36.42</c:v>
                </c:pt>
                <c:pt idx="18">
                  <c:v>100</c:v>
                </c:pt>
                <c:pt idx="19">
                  <c:v>99.55</c:v>
                </c:pt>
                <c:pt idx="20">
                  <c:v>98.2</c:v>
                </c:pt>
                <c:pt idx="21">
                  <c:v>95.95</c:v>
                </c:pt>
                <c:pt idx="22">
                  <c:v>92.8</c:v>
                </c:pt>
                <c:pt idx="23">
                  <c:v>88.75</c:v>
                </c:pt>
                <c:pt idx="24">
                  <c:v>83.8</c:v>
                </c:pt>
                <c:pt idx="25">
                  <c:v>77.95</c:v>
                </c:pt>
                <c:pt idx="26">
                  <c:v>71.2</c:v>
                </c:pt>
                <c:pt idx="27">
                  <c:v>63.55</c:v>
                </c:pt>
                <c:pt idx="28">
                  <c:v>55</c:v>
                </c:pt>
                <c:pt idx="29">
                  <c:v>45.55</c:v>
                </c:pt>
                <c:pt idx="30">
                  <c:v>35.200000000000003</c:v>
                </c:pt>
                <c:pt idx="31">
                  <c:v>35.200000000000003</c:v>
                </c:pt>
              </c:numCache>
            </c:numRef>
          </c:yVal>
          <c:smooth val="0"/>
          <c:extLst>
            <c:ext xmlns:c16="http://schemas.microsoft.com/office/drawing/2014/chart" uri="{C3380CC4-5D6E-409C-BE32-E72D297353CC}">
              <c16:uniqueId val="{00000001-D249-478C-98D9-3674A1032648}"/>
            </c:ext>
          </c:extLst>
        </c:ser>
        <c:ser>
          <c:idx val="2"/>
          <c:order val="2"/>
          <c:tx>
            <c:strRef>
              <c:f>Sheet1!$D$4</c:f>
              <c:strCache>
                <c:ptCount val="1"/>
                <c:pt idx="0">
                  <c:v>Condition Index after Overlay 2</c:v>
                </c:pt>
              </c:strCache>
            </c:strRef>
          </c:tx>
          <c:spPr>
            <a:ln w="19050" cap="rnd">
              <a:solidFill>
                <a:schemeClr val="accent4"/>
              </a:solidFill>
              <a:round/>
            </a:ln>
            <a:effectLst/>
          </c:spPr>
          <c:marker>
            <c:symbol val="none"/>
          </c:marker>
          <c:xVal>
            <c:numRef>
              <c:f>Sheet1!$A$5:$A$47</c:f>
              <c:numCache>
                <c:formatCode>General</c:formatCode>
                <c:ptCount val="4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29</c:v>
                </c:pt>
                <c:pt idx="32">
                  <c:v>30</c:v>
                </c:pt>
                <c:pt idx="33">
                  <c:v>31</c:v>
                </c:pt>
                <c:pt idx="34">
                  <c:v>32</c:v>
                </c:pt>
                <c:pt idx="35">
                  <c:v>33</c:v>
                </c:pt>
                <c:pt idx="36">
                  <c:v>34</c:v>
                </c:pt>
                <c:pt idx="37">
                  <c:v>35</c:v>
                </c:pt>
                <c:pt idx="38">
                  <c:v>36</c:v>
                </c:pt>
                <c:pt idx="39">
                  <c:v>37</c:v>
                </c:pt>
                <c:pt idx="40">
                  <c:v>38</c:v>
                </c:pt>
                <c:pt idx="41">
                  <c:v>39</c:v>
                </c:pt>
                <c:pt idx="42">
                  <c:v>40</c:v>
                </c:pt>
              </c:numCache>
            </c:numRef>
          </c:xVal>
          <c:yVal>
            <c:numRef>
              <c:f>Sheet1!$D$5:$D$47</c:f>
              <c:numCache>
                <c:formatCode>General</c:formatCode>
                <c:ptCount val="43"/>
                <c:pt idx="30">
                  <c:v>35.200000000000003</c:v>
                </c:pt>
                <c:pt idx="31">
                  <c:v>100</c:v>
                </c:pt>
                <c:pt idx="32">
                  <c:v>99.46</c:v>
                </c:pt>
                <c:pt idx="33">
                  <c:v>97.84</c:v>
                </c:pt>
                <c:pt idx="34">
                  <c:v>95.14</c:v>
                </c:pt>
                <c:pt idx="35">
                  <c:v>91.36</c:v>
                </c:pt>
                <c:pt idx="36">
                  <c:v>86.5</c:v>
                </c:pt>
                <c:pt idx="37">
                  <c:v>80.56</c:v>
                </c:pt>
                <c:pt idx="38">
                  <c:v>73.539999999999992</c:v>
                </c:pt>
                <c:pt idx="39">
                  <c:v>65.44</c:v>
                </c:pt>
                <c:pt idx="40">
                  <c:v>56.26</c:v>
                </c:pt>
                <c:pt idx="41">
                  <c:v>46</c:v>
                </c:pt>
                <c:pt idx="42">
                  <c:v>34.659999999999997</c:v>
                </c:pt>
              </c:numCache>
            </c:numRef>
          </c:yVal>
          <c:smooth val="0"/>
          <c:extLst>
            <c:ext xmlns:c16="http://schemas.microsoft.com/office/drawing/2014/chart" uri="{C3380CC4-5D6E-409C-BE32-E72D297353CC}">
              <c16:uniqueId val="{00000002-D249-478C-98D9-3674A1032648}"/>
            </c:ext>
          </c:extLst>
        </c:ser>
        <c:ser>
          <c:idx val="3"/>
          <c:order val="3"/>
          <c:tx>
            <c:strRef>
              <c:f>Sheet1!$E$4</c:f>
              <c:strCache>
                <c:ptCount val="1"/>
                <c:pt idx="0">
                  <c:v>Structural Condition</c:v>
                </c:pt>
              </c:strCache>
            </c:strRef>
          </c:tx>
          <c:spPr>
            <a:ln w="19050" cap="rnd">
              <a:solidFill>
                <a:srgbClr val="7030A0"/>
              </a:solidFill>
              <a:prstDash val="sysDash"/>
              <a:round/>
            </a:ln>
            <a:effectLst/>
          </c:spPr>
          <c:marker>
            <c:symbol val="none"/>
          </c:marker>
          <c:xVal>
            <c:numRef>
              <c:f>Sheet1!$A$5:$A$47</c:f>
              <c:numCache>
                <c:formatCode>General</c:formatCode>
                <c:ptCount val="4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29</c:v>
                </c:pt>
                <c:pt idx="32">
                  <c:v>30</c:v>
                </c:pt>
                <c:pt idx="33">
                  <c:v>31</c:v>
                </c:pt>
                <c:pt idx="34">
                  <c:v>32</c:v>
                </c:pt>
                <c:pt idx="35">
                  <c:v>33</c:v>
                </c:pt>
                <c:pt idx="36">
                  <c:v>34</c:v>
                </c:pt>
                <c:pt idx="37">
                  <c:v>35</c:v>
                </c:pt>
                <c:pt idx="38">
                  <c:v>36</c:v>
                </c:pt>
                <c:pt idx="39">
                  <c:v>37</c:v>
                </c:pt>
                <c:pt idx="40">
                  <c:v>38</c:v>
                </c:pt>
                <c:pt idx="41">
                  <c:v>39</c:v>
                </c:pt>
                <c:pt idx="42">
                  <c:v>40</c:v>
                </c:pt>
              </c:numCache>
            </c:numRef>
          </c:xVal>
          <c:yVal>
            <c:numRef>
              <c:f>Sheet1!$E$5:$E$47</c:f>
              <c:numCache>
                <c:formatCode>General</c:formatCode>
                <c:ptCount val="43"/>
                <c:pt idx="0">
                  <c:v>100</c:v>
                </c:pt>
                <c:pt idx="1">
                  <c:v>99.962500000000006</c:v>
                </c:pt>
                <c:pt idx="2">
                  <c:v>99.85</c:v>
                </c:pt>
                <c:pt idx="3">
                  <c:v>99.662499999999994</c:v>
                </c:pt>
                <c:pt idx="4">
                  <c:v>99.4</c:v>
                </c:pt>
                <c:pt idx="5">
                  <c:v>99.0625</c:v>
                </c:pt>
                <c:pt idx="6">
                  <c:v>98.65</c:v>
                </c:pt>
                <c:pt idx="7">
                  <c:v>98.162499999999994</c:v>
                </c:pt>
                <c:pt idx="8">
                  <c:v>97.6</c:v>
                </c:pt>
                <c:pt idx="9">
                  <c:v>96.962500000000006</c:v>
                </c:pt>
                <c:pt idx="10">
                  <c:v>96.25</c:v>
                </c:pt>
                <c:pt idx="11">
                  <c:v>95.462499999999991</c:v>
                </c:pt>
                <c:pt idx="12">
                  <c:v>94.6</c:v>
                </c:pt>
                <c:pt idx="13">
                  <c:v>93.662499999999994</c:v>
                </c:pt>
                <c:pt idx="14">
                  <c:v>92.649999999999991</c:v>
                </c:pt>
                <c:pt idx="15">
                  <c:v>91.5625</c:v>
                </c:pt>
                <c:pt idx="16">
                  <c:v>90.399999999999991</c:v>
                </c:pt>
                <c:pt idx="17">
                  <c:v>89.162499999999994</c:v>
                </c:pt>
                <c:pt idx="18">
                  <c:v>89.162499999999994</c:v>
                </c:pt>
                <c:pt idx="19">
                  <c:v>87.85</c:v>
                </c:pt>
                <c:pt idx="20">
                  <c:v>86.462499999999991</c:v>
                </c:pt>
                <c:pt idx="21">
                  <c:v>85</c:v>
                </c:pt>
                <c:pt idx="22">
                  <c:v>83.462499999999991</c:v>
                </c:pt>
                <c:pt idx="23">
                  <c:v>81.849999999999994</c:v>
                </c:pt>
                <c:pt idx="24">
                  <c:v>80.162499999999994</c:v>
                </c:pt>
                <c:pt idx="25">
                  <c:v>78.399999999999991</c:v>
                </c:pt>
                <c:pt idx="26">
                  <c:v>76.562499999999986</c:v>
                </c:pt>
                <c:pt idx="27">
                  <c:v>74.649999999999991</c:v>
                </c:pt>
                <c:pt idx="28">
                  <c:v>72.662499999999994</c:v>
                </c:pt>
                <c:pt idx="29">
                  <c:v>70.59999999999998</c:v>
                </c:pt>
                <c:pt idx="30">
                  <c:v>68.462499999999977</c:v>
                </c:pt>
                <c:pt idx="31">
                  <c:v>68.462499999999977</c:v>
                </c:pt>
                <c:pt idx="32">
                  <c:v>66.249999999999986</c:v>
                </c:pt>
                <c:pt idx="33">
                  <c:v>63.962499999999984</c:v>
                </c:pt>
                <c:pt idx="34">
                  <c:v>61.59999999999998</c:v>
                </c:pt>
                <c:pt idx="35">
                  <c:v>59.16249999999998</c:v>
                </c:pt>
                <c:pt idx="36">
                  <c:v>56.649999999999977</c:v>
                </c:pt>
                <c:pt idx="37">
                  <c:v>54.062499999999979</c:v>
                </c:pt>
                <c:pt idx="38">
                  <c:v>51.399999999999977</c:v>
                </c:pt>
                <c:pt idx="39">
                  <c:v>48.662499999999973</c:v>
                </c:pt>
                <c:pt idx="40">
                  <c:v>45.849999999999973</c:v>
                </c:pt>
                <c:pt idx="41">
                  <c:v>42.96249999999997</c:v>
                </c:pt>
                <c:pt idx="42">
                  <c:v>39.999999999999972</c:v>
                </c:pt>
              </c:numCache>
            </c:numRef>
          </c:yVal>
          <c:smooth val="0"/>
          <c:extLst>
            <c:ext xmlns:c16="http://schemas.microsoft.com/office/drawing/2014/chart" uri="{C3380CC4-5D6E-409C-BE32-E72D297353CC}">
              <c16:uniqueId val="{00000003-D249-478C-98D9-3674A1032648}"/>
            </c:ext>
          </c:extLst>
        </c:ser>
        <c:ser>
          <c:idx val="4"/>
          <c:order val="4"/>
          <c:tx>
            <c:v>Threshold</c:v>
          </c:tx>
          <c:spPr>
            <a:ln w="19050" cap="rnd">
              <a:solidFill>
                <a:srgbClr val="FF0000"/>
              </a:solidFill>
              <a:prstDash val="sysDash"/>
              <a:round/>
            </a:ln>
            <a:effectLst/>
          </c:spPr>
          <c:marker>
            <c:symbol val="none"/>
          </c:marker>
          <c:xVal>
            <c:numRef>
              <c:f>Sheet1!$A$49:$A$50</c:f>
              <c:numCache>
                <c:formatCode>General</c:formatCode>
                <c:ptCount val="2"/>
                <c:pt idx="0">
                  <c:v>0</c:v>
                </c:pt>
                <c:pt idx="1">
                  <c:v>40</c:v>
                </c:pt>
              </c:numCache>
            </c:numRef>
          </c:xVal>
          <c:yVal>
            <c:numRef>
              <c:f>Sheet1!$B$49:$B$50</c:f>
              <c:numCache>
                <c:formatCode>General</c:formatCode>
                <c:ptCount val="2"/>
                <c:pt idx="0">
                  <c:v>40</c:v>
                </c:pt>
                <c:pt idx="1">
                  <c:v>40</c:v>
                </c:pt>
              </c:numCache>
            </c:numRef>
          </c:yVal>
          <c:smooth val="0"/>
          <c:extLst>
            <c:ext xmlns:c16="http://schemas.microsoft.com/office/drawing/2014/chart" uri="{C3380CC4-5D6E-409C-BE32-E72D297353CC}">
              <c16:uniqueId val="{00000004-D249-478C-98D9-3674A1032648}"/>
            </c:ext>
          </c:extLst>
        </c:ser>
        <c:dLbls>
          <c:showLegendKey val="0"/>
          <c:showVal val="0"/>
          <c:showCatName val="0"/>
          <c:showSerName val="0"/>
          <c:showPercent val="0"/>
          <c:showBubbleSize val="0"/>
        </c:dLbls>
        <c:axId val="477664712"/>
        <c:axId val="477665040"/>
      </c:scatterChart>
      <c:valAx>
        <c:axId val="477664712"/>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b="1" dirty="0"/>
                  <a:t>Pavement Age</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77665040"/>
        <c:crosses val="autoZero"/>
        <c:crossBetween val="midCat"/>
      </c:valAx>
      <c:valAx>
        <c:axId val="477665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b="1" dirty="0"/>
                  <a:t>Condition Rating</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77664712"/>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5048118985127"/>
          <c:y val="0.21331938509163453"/>
          <c:w val="0.83328587200486959"/>
          <c:h val="0.62142605226729786"/>
        </c:manualLayout>
      </c:layout>
      <c:scatterChart>
        <c:scatterStyle val="lineMarker"/>
        <c:varyColors val="0"/>
        <c:ser>
          <c:idx val="0"/>
          <c:order val="0"/>
          <c:tx>
            <c:strRef>
              <c:f>Sheet2!$B$1</c:f>
              <c:strCache>
                <c:ptCount val="1"/>
                <c:pt idx="0">
                  <c:v>Deck</c:v>
                </c:pt>
              </c:strCache>
            </c:strRef>
          </c:tx>
          <c:spPr>
            <a:ln w="19050" cap="rnd">
              <a:solidFill>
                <a:srgbClr val="00B050"/>
              </a:solidFill>
              <a:round/>
            </a:ln>
            <a:effectLst/>
          </c:spPr>
          <c:marker>
            <c:symbol val="none"/>
          </c:marker>
          <c:xVal>
            <c:numRef>
              <c:f>Sheet2!$A$2:$A$81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26</c:v>
                </c:pt>
                <c:pt idx="28">
                  <c:v>27</c:v>
                </c:pt>
                <c:pt idx="29">
                  <c:v>28</c:v>
                </c:pt>
                <c:pt idx="30">
                  <c:v>29</c:v>
                </c:pt>
                <c:pt idx="31">
                  <c:v>30</c:v>
                </c:pt>
                <c:pt idx="32">
                  <c:v>31</c:v>
                </c:pt>
                <c:pt idx="33">
                  <c:v>32</c:v>
                </c:pt>
                <c:pt idx="34">
                  <c:v>33</c:v>
                </c:pt>
                <c:pt idx="35">
                  <c:v>34</c:v>
                </c:pt>
                <c:pt idx="36">
                  <c:v>35</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50</c:v>
                </c:pt>
                <c:pt idx="53">
                  <c:v>51</c:v>
                </c:pt>
                <c:pt idx="54">
                  <c:v>51</c:v>
                </c:pt>
                <c:pt idx="55">
                  <c:v>52</c:v>
                </c:pt>
                <c:pt idx="56">
                  <c:v>53</c:v>
                </c:pt>
                <c:pt idx="57">
                  <c:v>54</c:v>
                </c:pt>
                <c:pt idx="58">
                  <c:v>55</c:v>
                </c:pt>
                <c:pt idx="59">
                  <c:v>56</c:v>
                </c:pt>
                <c:pt idx="60">
                  <c:v>57</c:v>
                </c:pt>
                <c:pt idx="61">
                  <c:v>58</c:v>
                </c:pt>
                <c:pt idx="62">
                  <c:v>59</c:v>
                </c:pt>
                <c:pt idx="63">
                  <c:v>60</c:v>
                </c:pt>
                <c:pt idx="64">
                  <c:v>60</c:v>
                </c:pt>
                <c:pt idx="65">
                  <c:v>61</c:v>
                </c:pt>
                <c:pt idx="66">
                  <c:v>62</c:v>
                </c:pt>
                <c:pt idx="67">
                  <c:v>63</c:v>
                </c:pt>
                <c:pt idx="68">
                  <c:v>64</c:v>
                </c:pt>
                <c:pt idx="69">
                  <c:v>65</c:v>
                </c:pt>
                <c:pt idx="70">
                  <c:v>66</c:v>
                </c:pt>
                <c:pt idx="71">
                  <c:v>67</c:v>
                </c:pt>
                <c:pt idx="72">
                  <c:v>68</c:v>
                </c:pt>
                <c:pt idx="73">
                  <c:v>69</c:v>
                </c:pt>
                <c:pt idx="74">
                  <c:v>70</c:v>
                </c:pt>
                <c:pt idx="75">
                  <c:v>71</c:v>
                </c:pt>
                <c:pt idx="76">
                  <c:v>72</c:v>
                </c:pt>
                <c:pt idx="77">
                  <c:v>73</c:v>
                </c:pt>
                <c:pt idx="78">
                  <c:v>74</c:v>
                </c:pt>
                <c:pt idx="79">
                  <c:v>75</c:v>
                </c:pt>
              </c:numCache>
            </c:numRef>
          </c:xVal>
          <c:yVal>
            <c:numRef>
              <c:f>Sheet2!$B$2:$B$81</c:f>
              <c:numCache>
                <c:formatCode>0.00</c:formatCode>
                <c:ptCount val="80"/>
                <c:pt idx="0">
                  <c:v>9</c:v>
                </c:pt>
                <c:pt idx="1">
                  <c:v>8.85</c:v>
                </c:pt>
                <c:pt idx="2">
                  <c:v>8.6954999999999991</c:v>
                </c:pt>
                <c:pt idx="3">
                  <c:v>8.5366350000000004</c:v>
                </c:pt>
                <c:pt idx="4">
                  <c:v>8.3733469500000002</c:v>
                </c:pt>
                <c:pt idx="5">
                  <c:v>8.2054718114999989</c:v>
                </c:pt>
                <c:pt idx="6">
                  <c:v>8.0327935160549977</c:v>
                </c:pt>
                <c:pt idx="7">
                  <c:v>7.8550847773963488</c:v>
                </c:pt>
                <c:pt idx="8">
                  <c:v>7.6721404649350697</c:v>
                </c:pt>
                <c:pt idx="9">
                  <c:v>7.48380569977334</c:v>
                </c:pt>
                <c:pt idx="10">
                  <c:v>7.289999934135996</c:v>
                </c:pt>
                <c:pt idx="11">
                  <c:v>7.0907376382448106</c:v>
                </c:pt>
                <c:pt idx="12">
                  <c:v>6.8861455161210081</c:v>
                </c:pt>
                <c:pt idx="13">
                  <c:v>6.6764756003466017</c:v>
                </c:pt>
                <c:pt idx="14">
                  <c:v>6.4621133136791009</c:v>
                </c:pt>
                <c:pt idx="15">
                  <c:v>6.2435796697948547</c:v>
                </c:pt>
                <c:pt idx="16">
                  <c:v>6.0215271413745226</c:v>
                </c:pt>
                <c:pt idx="17">
                  <c:v>5.7967292258061081</c:v>
                </c:pt>
                <c:pt idx="18">
                  <c:v>5.5700642614486888</c:v>
                </c:pt>
                <c:pt idx="19">
                  <c:v>5.342494493853124</c:v>
                </c:pt>
                <c:pt idx="20">
                  <c:v>5.1150417035359448</c:v>
                </c:pt>
                <c:pt idx="21">
                  <c:v>4.8887608634657171</c:v>
                </c:pt>
                <c:pt idx="22">
                  <c:v>4.6647133023304717</c:v>
                </c:pt>
                <c:pt idx="23">
                  <c:v>4.4439407341681889</c:v>
                </c:pt>
                <c:pt idx="24">
                  <c:v>4.2274413102909225</c:v>
                </c:pt>
                <c:pt idx="25">
                  <c:v>4.0161485915446988</c:v>
                </c:pt>
                <c:pt idx="26">
                  <c:v>3.81</c:v>
                </c:pt>
                <c:pt idx="27">
                  <c:v>9</c:v>
                </c:pt>
                <c:pt idx="28">
                  <c:v>8.85</c:v>
                </c:pt>
                <c:pt idx="29">
                  <c:v>8.6954999999999991</c:v>
                </c:pt>
                <c:pt idx="30">
                  <c:v>8.5366350000000004</c:v>
                </c:pt>
                <c:pt idx="31">
                  <c:v>8.3733469500000002</c:v>
                </c:pt>
                <c:pt idx="32">
                  <c:v>8.2054718114999989</c:v>
                </c:pt>
                <c:pt idx="33">
                  <c:v>8.0327935160549977</c:v>
                </c:pt>
                <c:pt idx="34">
                  <c:v>7.8550847773963488</c:v>
                </c:pt>
                <c:pt idx="35">
                  <c:v>7.6721404649350697</c:v>
                </c:pt>
                <c:pt idx="36">
                  <c:v>7.48380569977334</c:v>
                </c:pt>
                <c:pt idx="37">
                  <c:v>7.289999934135996</c:v>
                </c:pt>
                <c:pt idx="38">
                  <c:v>7.0907376382448106</c:v>
                </c:pt>
                <c:pt idx="39">
                  <c:v>6.8861455161210081</c:v>
                </c:pt>
                <c:pt idx="40">
                  <c:v>6.6764756003466017</c:v>
                </c:pt>
                <c:pt idx="41">
                  <c:v>6.4621133136791009</c:v>
                </c:pt>
                <c:pt idx="42">
                  <c:v>6.2435796697948547</c:v>
                </c:pt>
                <c:pt idx="43">
                  <c:v>6.0215271413745226</c:v>
                </c:pt>
                <c:pt idx="44">
                  <c:v>5.7967292258061081</c:v>
                </c:pt>
                <c:pt idx="45">
                  <c:v>5.5700642614486888</c:v>
                </c:pt>
                <c:pt idx="46">
                  <c:v>5.342494493853124</c:v>
                </c:pt>
                <c:pt idx="47">
                  <c:v>5.1150417035359448</c:v>
                </c:pt>
                <c:pt idx="48">
                  <c:v>4.8887608634657171</c:v>
                </c:pt>
                <c:pt idx="49">
                  <c:v>4.6647133023304717</c:v>
                </c:pt>
                <c:pt idx="50">
                  <c:v>4.4439407341681889</c:v>
                </c:pt>
                <c:pt idx="51">
                  <c:v>4.2274413102909225</c:v>
                </c:pt>
                <c:pt idx="52">
                  <c:v>4.0161485915446988</c:v>
                </c:pt>
                <c:pt idx="53">
                  <c:v>3.81</c:v>
                </c:pt>
                <c:pt idx="54">
                  <c:v>9</c:v>
                </c:pt>
                <c:pt idx="55">
                  <c:v>8.85</c:v>
                </c:pt>
                <c:pt idx="56">
                  <c:v>8.6954999999999991</c:v>
                </c:pt>
                <c:pt idx="57">
                  <c:v>8.5366350000000004</c:v>
                </c:pt>
                <c:pt idx="58">
                  <c:v>8.3733469500000002</c:v>
                </c:pt>
                <c:pt idx="59">
                  <c:v>8.2054718114999989</c:v>
                </c:pt>
                <c:pt idx="60">
                  <c:v>8.0327935160549977</c:v>
                </c:pt>
                <c:pt idx="61">
                  <c:v>7.8550847773963488</c:v>
                </c:pt>
                <c:pt idx="62">
                  <c:v>7.6721404649350697</c:v>
                </c:pt>
                <c:pt idx="63">
                  <c:v>7.48380569977334</c:v>
                </c:pt>
                <c:pt idx="64">
                  <c:v>7.48380569977334</c:v>
                </c:pt>
                <c:pt idx="65">
                  <c:v>7.289999934135996</c:v>
                </c:pt>
                <c:pt idx="66">
                  <c:v>7.0907376382448106</c:v>
                </c:pt>
                <c:pt idx="67">
                  <c:v>6.8861455161210081</c:v>
                </c:pt>
                <c:pt idx="68">
                  <c:v>6.6764756003466017</c:v>
                </c:pt>
                <c:pt idx="69">
                  <c:v>6.4621133136791009</c:v>
                </c:pt>
                <c:pt idx="70">
                  <c:v>6.2435796697948547</c:v>
                </c:pt>
                <c:pt idx="71">
                  <c:v>6.0215271413745226</c:v>
                </c:pt>
                <c:pt idx="72">
                  <c:v>5.7967292258061081</c:v>
                </c:pt>
                <c:pt idx="73">
                  <c:v>5.5700642614486888</c:v>
                </c:pt>
                <c:pt idx="74">
                  <c:v>5.342494493853124</c:v>
                </c:pt>
                <c:pt idx="75">
                  <c:v>5.1150417035359448</c:v>
                </c:pt>
                <c:pt idx="76">
                  <c:v>4.8887608634657171</c:v>
                </c:pt>
                <c:pt idx="77">
                  <c:v>4.6647133023304717</c:v>
                </c:pt>
                <c:pt idx="78">
                  <c:v>4.4439407341681889</c:v>
                </c:pt>
                <c:pt idx="79">
                  <c:v>4.2274413102909225</c:v>
                </c:pt>
              </c:numCache>
            </c:numRef>
          </c:yVal>
          <c:smooth val="0"/>
          <c:extLst>
            <c:ext xmlns:c16="http://schemas.microsoft.com/office/drawing/2014/chart" uri="{C3380CC4-5D6E-409C-BE32-E72D297353CC}">
              <c16:uniqueId val="{00000000-F151-4C69-A995-2795689AB620}"/>
            </c:ext>
          </c:extLst>
        </c:ser>
        <c:ser>
          <c:idx val="1"/>
          <c:order val="1"/>
          <c:tx>
            <c:strRef>
              <c:f>Sheet2!$C$1</c:f>
              <c:strCache>
                <c:ptCount val="1"/>
                <c:pt idx="0">
                  <c:v>Superstructure</c:v>
                </c:pt>
              </c:strCache>
            </c:strRef>
          </c:tx>
          <c:spPr>
            <a:ln w="19050" cap="rnd">
              <a:solidFill>
                <a:schemeClr val="accent2"/>
              </a:solidFill>
              <a:round/>
            </a:ln>
            <a:effectLst/>
          </c:spPr>
          <c:marker>
            <c:symbol val="none"/>
          </c:marker>
          <c:xVal>
            <c:numRef>
              <c:f>Sheet2!$A$2:$A$81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26</c:v>
                </c:pt>
                <c:pt idx="28">
                  <c:v>27</c:v>
                </c:pt>
                <c:pt idx="29">
                  <c:v>28</c:v>
                </c:pt>
                <c:pt idx="30">
                  <c:v>29</c:v>
                </c:pt>
                <c:pt idx="31">
                  <c:v>30</c:v>
                </c:pt>
                <c:pt idx="32">
                  <c:v>31</c:v>
                </c:pt>
                <c:pt idx="33">
                  <c:v>32</c:v>
                </c:pt>
                <c:pt idx="34">
                  <c:v>33</c:v>
                </c:pt>
                <c:pt idx="35">
                  <c:v>34</c:v>
                </c:pt>
                <c:pt idx="36">
                  <c:v>35</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50</c:v>
                </c:pt>
                <c:pt idx="53">
                  <c:v>51</c:v>
                </c:pt>
                <c:pt idx="54">
                  <c:v>51</c:v>
                </c:pt>
                <c:pt idx="55">
                  <c:v>52</c:v>
                </c:pt>
                <c:pt idx="56">
                  <c:v>53</c:v>
                </c:pt>
                <c:pt idx="57">
                  <c:v>54</c:v>
                </c:pt>
                <c:pt idx="58">
                  <c:v>55</c:v>
                </c:pt>
                <c:pt idx="59">
                  <c:v>56</c:v>
                </c:pt>
                <c:pt idx="60">
                  <c:v>57</c:v>
                </c:pt>
                <c:pt idx="61">
                  <c:v>58</c:v>
                </c:pt>
                <c:pt idx="62">
                  <c:v>59</c:v>
                </c:pt>
                <c:pt idx="63">
                  <c:v>60</c:v>
                </c:pt>
                <c:pt idx="64">
                  <c:v>60</c:v>
                </c:pt>
                <c:pt idx="65">
                  <c:v>61</c:v>
                </c:pt>
                <c:pt idx="66">
                  <c:v>62</c:v>
                </c:pt>
                <c:pt idx="67">
                  <c:v>63</c:v>
                </c:pt>
                <c:pt idx="68">
                  <c:v>64</c:v>
                </c:pt>
                <c:pt idx="69">
                  <c:v>65</c:v>
                </c:pt>
                <c:pt idx="70">
                  <c:v>66</c:v>
                </c:pt>
                <c:pt idx="71">
                  <c:v>67</c:v>
                </c:pt>
                <c:pt idx="72">
                  <c:v>68</c:v>
                </c:pt>
                <c:pt idx="73">
                  <c:v>69</c:v>
                </c:pt>
                <c:pt idx="74">
                  <c:v>70</c:v>
                </c:pt>
                <c:pt idx="75">
                  <c:v>71</c:v>
                </c:pt>
                <c:pt idx="76">
                  <c:v>72</c:v>
                </c:pt>
                <c:pt idx="77">
                  <c:v>73</c:v>
                </c:pt>
                <c:pt idx="78">
                  <c:v>74</c:v>
                </c:pt>
                <c:pt idx="79">
                  <c:v>75</c:v>
                </c:pt>
              </c:numCache>
            </c:numRef>
          </c:xVal>
          <c:yVal>
            <c:numRef>
              <c:f>Sheet2!$C$2:$C$81</c:f>
              <c:numCache>
                <c:formatCode>0.00</c:formatCode>
                <c:ptCount val="80"/>
                <c:pt idx="0">
                  <c:v>9</c:v>
                </c:pt>
                <c:pt idx="1">
                  <c:v>8.85</c:v>
                </c:pt>
                <c:pt idx="2">
                  <c:v>8.7014999999999993</c:v>
                </c:pt>
                <c:pt idx="3">
                  <c:v>8.5542750000000005</c:v>
                </c:pt>
                <c:pt idx="4">
                  <c:v>8.4081925499999972</c:v>
                </c:pt>
                <c:pt idx="5">
                  <c:v>8.2631718194999983</c:v>
                </c:pt>
                <c:pt idx="6">
                  <c:v>8.119155968414999</c:v>
                </c:pt>
                <c:pt idx="7">
                  <c:v>7.9760935774447494</c:v>
                </c:pt>
                <c:pt idx="8">
                  <c:v>7.8339263378661252</c:v>
                </c:pt>
                <c:pt idx="9">
                  <c:v>7.6925812859260114</c:v>
                </c:pt>
                <c:pt idx="10">
                  <c:v>7.551966571540345</c:v>
                </c:pt>
                <c:pt idx="11">
                  <c:v>7.4119701437336447</c:v>
                </c:pt>
                <c:pt idx="12">
                  <c:v>7.2724609104405014</c:v>
                </c:pt>
                <c:pt idx="13">
                  <c:v>7.1332919753001676</c:v>
                </c:pt>
                <c:pt idx="14">
                  <c:v>6.9943055368467162</c:v>
                </c:pt>
                <c:pt idx="15">
                  <c:v>6.8553390023642304</c:v>
                </c:pt>
                <c:pt idx="16">
                  <c:v>6.7162318470227245</c:v>
                </c:pt>
                <c:pt idx="17">
                  <c:v>6.5768327515643623</c:v>
                </c:pt>
                <c:pt idx="18">
                  <c:v>6.4370065815619153</c:v>
                </c:pt>
                <c:pt idx="19">
                  <c:v>6.2966408247656647</c:v>
                </c:pt>
                <c:pt idx="20">
                  <c:v>6.1556511737961861</c:v>
                </c:pt>
                <c:pt idx="21">
                  <c:v>6.013986021923917</c:v>
                </c:pt>
                <c:pt idx="22">
                  <c:v>5.8716297227593843</c:v>
                </c:pt>
                <c:pt idx="23">
                  <c:v>5.7286045443547513</c:v>
                </c:pt>
                <c:pt idx="24">
                  <c:v>5.5849713199638735</c:v>
                </c:pt>
                <c:pt idx="25">
                  <c:v>5.4408288585302325</c:v>
                </c:pt>
                <c:pt idx="26">
                  <c:v>5.2963122262758322</c:v>
                </c:pt>
                <c:pt idx="27">
                  <c:v>5.2963122262758322</c:v>
                </c:pt>
                <c:pt idx="28">
                  <c:v>5.1515900461279358</c:v>
                </c:pt>
                <c:pt idx="29">
                  <c:v>5.0068609846305367</c:v>
                </c:pt>
                <c:pt idx="30">
                  <c:v>4.8623496075754549</c:v>
                </c:pt>
                <c:pt idx="31">
                  <c:v>4.7183017873938828</c:v>
                </c:pt>
                <c:pt idx="32">
                  <c:v>4.5749798391209682</c:v>
                </c:pt>
                <c:pt idx="33">
                  <c:v>4.4326575492819167</c:v>
                </c:pt>
                <c:pt idx="34">
                  <c:v>4.2916152450784271</c:v>
                </c:pt>
                <c:pt idx="35">
                  <c:v>4.1521350313608263</c:v>
                </c:pt>
                <c:pt idx="36">
                  <c:v>4.0144963014373829</c:v>
                </c:pt>
                <c:pt idx="37">
                  <c:v>9</c:v>
                </c:pt>
                <c:pt idx="38">
                  <c:v>8.85</c:v>
                </c:pt>
                <c:pt idx="39">
                  <c:v>8.7014999999999993</c:v>
                </c:pt>
                <c:pt idx="40">
                  <c:v>8.5542750000000005</c:v>
                </c:pt>
                <c:pt idx="41">
                  <c:v>8.4081925499999972</c:v>
                </c:pt>
                <c:pt idx="42">
                  <c:v>8.2631718194999983</c:v>
                </c:pt>
                <c:pt idx="43">
                  <c:v>8.119155968414999</c:v>
                </c:pt>
                <c:pt idx="44">
                  <c:v>7.9760935774447494</c:v>
                </c:pt>
                <c:pt idx="45">
                  <c:v>7.8339263378661252</c:v>
                </c:pt>
                <c:pt idx="46">
                  <c:v>7.6925812859260114</c:v>
                </c:pt>
                <c:pt idx="47">
                  <c:v>7.551966571540345</c:v>
                </c:pt>
                <c:pt idx="48">
                  <c:v>7.4119701437336447</c:v>
                </c:pt>
                <c:pt idx="49">
                  <c:v>7.2724609104405014</c:v>
                </c:pt>
                <c:pt idx="50">
                  <c:v>7.1332919753001676</c:v>
                </c:pt>
                <c:pt idx="51">
                  <c:v>6.9943055368467162</c:v>
                </c:pt>
                <c:pt idx="52">
                  <c:v>6.8553390023642304</c:v>
                </c:pt>
                <c:pt idx="53">
                  <c:v>6.7162318470227245</c:v>
                </c:pt>
                <c:pt idx="54">
                  <c:v>6.7162318470227245</c:v>
                </c:pt>
                <c:pt idx="55">
                  <c:v>6.5768327515643623</c:v>
                </c:pt>
                <c:pt idx="56">
                  <c:v>6.4370065815619153</c:v>
                </c:pt>
                <c:pt idx="57">
                  <c:v>6.2966408247656647</c:v>
                </c:pt>
                <c:pt idx="58">
                  <c:v>6.1556511737961861</c:v>
                </c:pt>
                <c:pt idx="59">
                  <c:v>6.013986021923917</c:v>
                </c:pt>
                <c:pt idx="60">
                  <c:v>5.8716297227593843</c:v>
                </c:pt>
                <c:pt idx="61">
                  <c:v>5.7286045443547513</c:v>
                </c:pt>
                <c:pt idx="62">
                  <c:v>5.5849713199638735</c:v>
                </c:pt>
                <c:pt idx="63">
                  <c:v>5.4408288585302325</c:v>
                </c:pt>
                <c:pt idx="64">
                  <c:v>5.4408288585302325</c:v>
                </c:pt>
                <c:pt idx="65">
                  <c:v>5.2963122262758322</c:v>
                </c:pt>
                <c:pt idx="66">
                  <c:v>5.1515900461279358</c:v>
                </c:pt>
                <c:pt idx="67">
                  <c:v>5.0068609846305367</c:v>
                </c:pt>
                <c:pt idx="68">
                  <c:v>4.8623496075754549</c:v>
                </c:pt>
                <c:pt idx="69">
                  <c:v>4.7183017873938828</c:v>
                </c:pt>
                <c:pt idx="70">
                  <c:v>4.5749798391209682</c:v>
                </c:pt>
                <c:pt idx="71">
                  <c:v>4.4326575492819167</c:v>
                </c:pt>
                <c:pt idx="72">
                  <c:v>4.2916152450784271</c:v>
                </c:pt>
                <c:pt idx="73">
                  <c:v>4.1521350313608263</c:v>
                </c:pt>
                <c:pt idx="74">
                  <c:v>4.0144963014373829</c:v>
                </c:pt>
                <c:pt idx="75">
                  <c:v>3.8789716059576356</c:v>
                </c:pt>
                <c:pt idx="76">
                  <c:v>3.7458229428426</c:v>
                </c:pt>
                <c:pt idx="77">
                  <c:v>3.6152985112324352</c:v>
                </c:pt>
                <c:pt idx="78">
                  <c:v>3.487629954190389</c:v>
                </c:pt>
                <c:pt idx="79">
                  <c:v>3.3630300987713584</c:v>
                </c:pt>
              </c:numCache>
            </c:numRef>
          </c:yVal>
          <c:smooth val="0"/>
          <c:extLst>
            <c:ext xmlns:c16="http://schemas.microsoft.com/office/drawing/2014/chart" uri="{C3380CC4-5D6E-409C-BE32-E72D297353CC}">
              <c16:uniqueId val="{00000001-F151-4C69-A995-2795689AB620}"/>
            </c:ext>
          </c:extLst>
        </c:ser>
        <c:ser>
          <c:idx val="2"/>
          <c:order val="2"/>
          <c:tx>
            <c:strRef>
              <c:f>Sheet2!$D$1</c:f>
              <c:strCache>
                <c:ptCount val="1"/>
                <c:pt idx="0">
                  <c:v>Substructure</c:v>
                </c:pt>
              </c:strCache>
            </c:strRef>
          </c:tx>
          <c:spPr>
            <a:ln w="19050" cap="rnd">
              <a:solidFill>
                <a:srgbClr val="7030A0"/>
              </a:solidFill>
              <a:round/>
            </a:ln>
            <a:effectLst/>
          </c:spPr>
          <c:marker>
            <c:symbol val="none"/>
          </c:marker>
          <c:xVal>
            <c:numRef>
              <c:f>Sheet2!$A$2:$A$81</c:f>
              <c:numCache>
                <c:formatCode>General</c:formatCode>
                <c:ptCount val="8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26</c:v>
                </c:pt>
                <c:pt idx="28">
                  <c:v>27</c:v>
                </c:pt>
                <c:pt idx="29">
                  <c:v>28</c:v>
                </c:pt>
                <c:pt idx="30">
                  <c:v>29</c:v>
                </c:pt>
                <c:pt idx="31">
                  <c:v>30</c:v>
                </c:pt>
                <c:pt idx="32">
                  <c:v>31</c:v>
                </c:pt>
                <c:pt idx="33">
                  <c:v>32</c:v>
                </c:pt>
                <c:pt idx="34">
                  <c:v>33</c:v>
                </c:pt>
                <c:pt idx="35">
                  <c:v>34</c:v>
                </c:pt>
                <c:pt idx="36">
                  <c:v>35</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50</c:v>
                </c:pt>
                <c:pt idx="53">
                  <c:v>51</c:v>
                </c:pt>
                <c:pt idx="54">
                  <c:v>51</c:v>
                </c:pt>
                <c:pt idx="55">
                  <c:v>52</c:v>
                </c:pt>
                <c:pt idx="56">
                  <c:v>53</c:v>
                </c:pt>
                <c:pt idx="57">
                  <c:v>54</c:v>
                </c:pt>
                <c:pt idx="58">
                  <c:v>55</c:v>
                </c:pt>
                <c:pt idx="59">
                  <c:v>56</c:v>
                </c:pt>
                <c:pt idx="60">
                  <c:v>57</c:v>
                </c:pt>
                <c:pt idx="61">
                  <c:v>58</c:v>
                </c:pt>
                <c:pt idx="62">
                  <c:v>59</c:v>
                </c:pt>
                <c:pt idx="63">
                  <c:v>60</c:v>
                </c:pt>
                <c:pt idx="64">
                  <c:v>60</c:v>
                </c:pt>
                <c:pt idx="65">
                  <c:v>61</c:v>
                </c:pt>
                <c:pt idx="66">
                  <c:v>62</c:v>
                </c:pt>
                <c:pt idx="67">
                  <c:v>63</c:v>
                </c:pt>
                <c:pt idx="68">
                  <c:v>64</c:v>
                </c:pt>
                <c:pt idx="69">
                  <c:v>65</c:v>
                </c:pt>
                <c:pt idx="70">
                  <c:v>66</c:v>
                </c:pt>
                <c:pt idx="71">
                  <c:v>67</c:v>
                </c:pt>
                <c:pt idx="72">
                  <c:v>68</c:v>
                </c:pt>
                <c:pt idx="73">
                  <c:v>69</c:v>
                </c:pt>
                <c:pt idx="74">
                  <c:v>70</c:v>
                </c:pt>
                <c:pt idx="75">
                  <c:v>71</c:v>
                </c:pt>
                <c:pt idx="76">
                  <c:v>72</c:v>
                </c:pt>
                <c:pt idx="77">
                  <c:v>73</c:v>
                </c:pt>
                <c:pt idx="78">
                  <c:v>74</c:v>
                </c:pt>
                <c:pt idx="79">
                  <c:v>75</c:v>
                </c:pt>
              </c:numCache>
            </c:numRef>
          </c:xVal>
          <c:yVal>
            <c:numRef>
              <c:f>Sheet2!$D$2:$D$84</c:f>
              <c:numCache>
                <c:formatCode>0.00</c:formatCode>
                <c:ptCount val="83"/>
                <c:pt idx="0">
                  <c:v>9</c:v>
                </c:pt>
                <c:pt idx="1">
                  <c:v>8.9200000000000017</c:v>
                </c:pt>
                <c:pt idx="2">
                  <c:v>8.84</c:v>
                </c:pt>
                <c:pt idx="3">
                  <c:v>8.7600639999999981</c:v>
                </c:pt>
                <c:pt idx="4">
                  <c:v>8.6802278399999988</c:v>
                </c:pt>
                <c:pt idx="5">
                  <c:v>8.6005065216000016</c:v>
                </c:pt>
                <c:pt idx="6">
                  <c:v>8.520899992256</c:v>
                </c:pt>
                <c:pt idx="7">
                  <c:v>8.4413976202719994</c:v>
                </c:pt>
                <c:pt idx="8">
                  <c:v>8.3619815692352795</c:v>
                </c:pt>
                <c:pt idx="9">
                  <c:v>8.282629265628108</c:v>
                </c:pt>
                <c:pt idx="10">
                  <c:v>8.2033151381584819</c:v>
                </c:pt>
                <c:pt idx="11">
                  <c:v>8.12401179031807</c:v>
                </c:pt>
                <c:pt idx="12">
                  <c:v>8.0446907487514814</c:v>
                </c:pt>
                <c:pt idx="13">
                  <c:v>7.9653229098873775</c:v>
                </c:pt>
                <c:pt idx="14">
                  <c:v>7.8858787868532625</c:v>
                </c:pt>
                <c:pt idx="15">
                  <c:v>7.806328638850597</c:v>
                </c:pt>
                <c:pt idx="16">
                  <c:v>7.7266425466234363</c:v>
                </c:pt>
                <c:pt idx="17">
                  <c:v>7.6467904809250387</c:v>
                </c:pt>
                <c:pt idx="18">
                  <c:v>7.5667423962834661</c:v>
                </c:pt>
                <c:pt idx="19">
                  <c:v>7.4864683700236565</c:v>
                </c:pt>
                <c:pt idx="20">
                  <c:v>7.4059387964131149</c:v>
                </c:pt>
                <c:pt idx="21">
                  <c:v>7.3251246378507107</c:v>
                </c:pt>
                <c:pt idx="22">
                  <c:v>7.2439977290305464</c:v>
                </c:pt>
                <c:pt idx="23">
                  <c:v>7.162531125761582</c:v>
                </c:pt>
                <c:pt idx="24">
                  <c:v>7.0806994873633107</c:v>
                </c:pt>
                <c:pt idx="25">
                  <c:v>6.9984794800413415</c:v>
                </c:pt>
                <c:pt idx="26">
                  <c:v>6.91585018813565</c:v>
                </c:pt>
                <c:pt idx="27">
                  <c:v>6.92</c:v>
                </c:pt>
                <c:pt idx="28">
                  <c:v>6.8327935204086847</c:v>
                </c:pt>
                <c:pt idx="29">
                  <c:v>6.7492945994024742</c:v>
                </c:pt>
                <c:pt idx="30">
                  <c:v>6.6653421231711931</c:v>
                </c:pt>
                <c:pt idx="31">
                  <c:v>6.5809286902416808</c:v>
                </c:pt>
                <c:pt idx="32">
                  <c:v>6.4960510803476801</c:v>
                </c:pt>
                <c:pt idx="33">
                  <c:v>6.4107104852258781</c:v>
                </c:pt>
                <c:pt idx="34">
                  <c:v>6.3249126854766056</c:v>
                </c:pt>
                <c:pt idx="35">
                  <c:v>6.2386681711211054</c:v>
                </c:pt>
                <c:pt idx="36">
                  <c:v>6.1519922049890461</c:v>
                </c:pt>
                <c:pt idx="37">
                  <c:v>6.15</c:v>
                </c:pt>
                <c:pt idx="38">
                  <c:v>6.0649048294163972</c:v>
                </c:pt>
                <c:pt idx="39">
                  <c:v>5.9774308179084956</c:v>
                </c:pt>
                <c:pt idx="40">
                  <c:v>5.8895995744187433</c:v>
                </c:pt>
                <c:pt idx="41">
                  <c:v>5.8014449837099313</c:v>
                </c:pt>
                <c:pt idx="42">
                  <c:v>5.7130052169084466</c:v>
                </c:pt>
                <c:pt idx="43">
                  <c:v>5.6243224968410628</c:v>
                </c:pt>
                <c:pt idx="44">
                  <c:v>5.5354428280726653</c:v>
                </c:pt>
                <c:pt idx="45">
                  <c:v>5.4464156967553787</c:v>
                </c:pt>
                <c:pt idx="46">
                  <c:v>5.3572937454707263</c:v>
                </c:pt>
                <c:pt idx="47">
                  <c:v>5.268132428212752</c:v>
                </c:pt>
                <c:pt idx="48">
                  <c:v>5.1789896505369617</c:v>
                </c:pt>
                <c:pt idx="49">
                  <c:v>5.0899253997028584</c:v>
                </c:pt>
                <c:pt idx="50">
                  <c:v>5.0010013693809263</c:v>
                </c:pt>
                <c:pt idx="51">
                  <c:v>4.9122805831915768</c:v>
                </c:pt>
                <c:pt idx="52">
                  <c:v>4.8238270210057612</c:v>
                </c:pt>
                <c:pt idx="53">
                  <c:v>4.7357052515755305</c:v>
                </c:pt>
                <c:pt idx="54">
                  <c:v>4.74</c:v>
                </c:pt>
                <c:pt idx="55">
                  <c:v>4.6479800746875153</c:v>
                </c:pt>
                <c:pt idx="56">
                  <c:v>4.5607161756511427</c:v>
                </c:pt>
                <c:pt idx="57">
                  <c:v>4.4739777945538437</c:v>
                </c:pt>
                <c:pt idx="58">
                  <c:v>4.3878284123432785</c:v>
                </c:pt>
                <c:pt idx="59">
                  <c:v>4.3023304554366906</c:v>
                </c:pt>
                <c:pt idx="60">
                  <c:v>4.2175450202140317</c:v>
                </c:pt>
                <c:pt idx="61">
                  <c:v>4.1335316184271447</c:v>
                </c:pt>
                <c:pt idx="62">
                  <c:v>4.0503479442548205</c:v>
                </c:pt>
                <c:pt idx="63">
                  <c:v>3.9680496634540563</c:v>
                </c:pt>
                <c:pt idx="64">
                  <c:v>5</c:v>
                </c:pt>
                <c:pt idx="65">
                  <c:v>4.964214581586206</c:v>
                </c:pt>
                <c:pt idx="66">
                  <c:v>4.9038017902158773</c:v>
                </c:pt>
                <c:pt idx="67">
                  <c:v>4.8437571888911481</c:v>
                </c:pt>
                <c:pt idx="68">
                  <c:v>4.784087201494664</c:v>
                </c:pt>
                <c:pt idx="69">
                  <c:v>4.7247985207090917</c:v>
                </c:pt>
                <c:pt idx="70">
                  <c:v>4.6658980860544848</c:v>
                </c:pt>
                <c:pt idx="71">
                  <c:v>4.6073930601899056</c:v>
                </c:pt>
                <c:pt idx="72">
                  <c:v>4.5492908037689368</c:v>
                </c:pt>
                <c:pt idx="73">
                  <c:v>4.4915988491287884</c:v>
                </c:pt>
                <c:pt idx="74">
                  <c:v>4.4343248730809224</c:v>
                </c:pt>
                <c:pt idx="75">
                  <c:v>4.3774766690578666</c:v>
                </c:pt>
                <c:pt idx="76">
                  <c:v>4.3210621188564131</c:v>
                </c:pt>
                <c:pt idx="77">
                  <c:v>4.2650891642020827</c:v>
                </c:pt>
                <c:pt idx="78">
                  <c:v>4.2095657783438041</c:v>
                </c:pt>
                <c:pt idx="79">
                  <c:v>4.1544999378715319</c:v>
                </c:pt>
                <c:pt idx="80">
                  <c:v>4.0998995949330919</c:v>
                </c:pt>
                <c:pt idx="81">
                  <c:v>4.0457726500101545</c:v>
                </c:pt>
                <c:pt idx="82">
                  <c:v>3.9921269253971259</c:v>
                </c:pt>
              </c:numCache>
            </c:numRef>
          </c:yVal>
          <c:smooth val="0"/>
          <c:extLst>
            <c:ext xmlns:c16="http://schemas.microsoft.com/office/drawing/2014/chart" uri="{C3380CC4-5D6E-409C-BE32-E72D297353CC}">
              <c16:uniqueId val="{00000002-F151-4C69-A995-2795689AB620}"/>
            </c:ext>
          </c:extLst>
        </c:ser>
        <c:ser>
          <c:idx val="4"/>
          <c:order val="3"/>
          <c:tx>
            <c:v>NBI Threshold</c:v>
          </c:tx>
          <c:spPr>
            <a:ln w="19050" cap="rnd">
              <a:solidFill>
                <a:srgbClr val="FF0000"/>
              </a:solidFill>
              <a:prstDash val="sysDash"/>
              <a:round/>
            </a:ln>
            <a:effectLst/>
          </c:spPr>
          <c:marker>
            <c:symbol val="none"/>
          </c:marker>
          <c:xVal>
            <c:numLit>
              <c:formatCode>General</c:formatCode>
              <c:ptCount val="2"/>
              <c:pt idx="0">
                <c:v>0</c:v>
              </c:pt>
              <c:pt idx="1">
                <c:v>75</c:v>
              </c:pt>
            </c:numLit>
          </c:xVal>
          <c:yVal>
            <c:numLit>
              <c:formatCode>General</c:formatCode>
              <c:ptCount val="2"/>
              <c:pt idx="0">
                <c:v>4</c:v>
              </c:pt>
              <c:pt idx="1">
                <c:v>4</c:v>
              </c:pt>
            </c:numLit>
          </c:yVal>
          <c:smooth val="0"/>
          <c:extLst>
            <c:ext xmlns:c16="http://schemas.microsoft.com/office/drawing/2014/chart" uri="{C3380CC4-5D6E-409C-BE32-E72D297353CC}">
              <c16:uniqueId val="{00000003-F151-4C69-A995-2795689AB620}"/>
            </c:ext>
          </c:extLst>
        </c:ser>
        <c:dLbls>
          <c:showLegendKey val="0"/>
          <c:showVal val="0"/>
          <c:showCatName val="0"/>
          <c:showSerName val="0"/>
          <c:showPercent val="0"/>
          <c:showBubbleSize val="0"/>
        </c:dLbls>
        <c:axId val="477664712"/>
        <c:axId val="477665040"/>
      </c:scatterChart>
      <c:valAx>
        <c:axId val="477664712"/>
        <c:scaling>
          <c:orientation val="minMax"/>
          <c:max val="7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dirty="0">
                    <a:solidFill>
                      <a:schemeClr val="tx1"/>
                    </a:solidFill>
                  </a:rPr>
                  <a:t>Structure Age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77665040"/>
        <c:crosses val="autoZero"/>
        <c:crossBetween val="midCat"/>
        <c:majorUnit val="5"/>
      </c:valAx>
      <c:valAx>
        <c:axId val="477665040"/>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b="1" dirty="0"/>
                  <a:t>NBI Rating</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77664712"/>
        <c:crosses val="autoZero"/>
        <c:crossBetween val="midCat"/>
      </c:valAx>
      <c:spPr>
        <a:solidFill>
          <a:schemeClr val="bg1"/>
        </a:solidFill>
        <a:ln>
          <a:noFill/>
        </a:ln>
        <a:effectLst/>
      </c:spPr>
    </c:plotArea>
    <c:legend>
      <c:legendPos val="b"/>
      <c:layout>
        <c:manualLayout>
          <c:xMode val="edge"/>
          <c:yMode val="edge"/>
          <c:x val="0.32293001915567965"/>
          <c:y val="0.65038202941277257"/>
          <c:w val="0.55524615977501168"/>
          <c:h val="0.1485281684061480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9503390719608"/>
          <c:y val="0.14022346165062702"/>
          <c:w val="0.83748279859375796"/>
          <c:h val="0.65945034486968201"/>
        </c:manualLayout>
      </c:layout>
      <c:scatterChart>
        <c:scatterStyle val="lineMarker"/>
        <c:varyColors val="0"/>
        <c:ser>
          <c:idx val="0"/>
          <c:order val="0"/>
          <c:tx>
            <c:strRef>
              <c:f>Sheet3!$B$1</c:f>
              <c:strCache>
                <c:ptCount val="1"/>
                <c:pt idx="0">
                  <c:v>High Energy Rockfall Scenario</c:v>
                </c:pt>
              </c:strCache>
            </c:strRef>
          </c:tx>
          <c:spPr>
            <a:ln w="19050" cap="rnd">
              <a:solidFill>
                <a:srgbClr val="0070C0"/>
              </a:solidFill>
              <a:round/>
            </a:ln>
            <a:effectLst/>
          </c:spPr>
          <c:marker>
            <c:symbol val="none"/>
          </c:marker>
          <c:xVal>
            <c:numRef>
              <c:f>Sheet3!$A$2:$A$29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16.010000000000002</c:v>
                </c:pt>
                <c:pt idx="18">
                  <c:v>16.25</c:v>
                </c:pt>
                <c:pt idx="19">
                  <c:v>17</c:v>
                </c:pt>
                <c:pt idx="20">
                  <c:v>18</c:v>
                </c:pt>
                <c:pt idx="21">
                  <c:v>19</c:v>
                </c:pt>
                <c:pt idx="22">
                  <c:v>20</c:v>
                </c:pt>
                <c:pt idx="23">
                  <c:v>21</c:v>
                </c:pt>
                <c:pt idx="24">
                  <c:v>22</c:v>
                </c:pt>
                <c:pt idx="25">
                  <c:v>23</c:v>
                </c:pt>
                <c:pt idx="26">
                  <c:v>24</c:v>
                </c:pt>
                <c:pt idx="27">
                  <c:v>25</c:v>
                </c:pt>
              </c:numCache>
            </c:numRef>
          </c:xVal>
          <c:yVal>
            <c:numRef>
              <c:f>Sheet3!$B$2:$B$29</c:f>
              <c:numCache>
                <c:formatCode>General</c:formatCode>
                <c:ptCount val="2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5</c:v>
                </c:pt>
                <c:pt idx="18">
                  <c:v>3</c:v>
                </c:pt>
                <c:pt idx="19">
                  <c:v>3</c:v>
                </c:pt>
                <c:pt idx="20">
                  <c:v>3</c:v>
                </c:pt>
                <c:pt idx="21">
                  <c:v>3</c:v>
                </c:pt>
                <c:pt idx="22">
                  <c:v>3</c:v>
                </c:pt>
                <c:pt idx="23">
                  <c:v>4</c:v>
                </c:pt>
                <c:pt idx="24">
                  <c:v>4</c:v>
                </c:pt>
                <c:pt idx="25">
                  <c:v>4</c:v>
                </c:pt>
                <c:pt idx="26">
                  <c:v>4</c:v>
                </c:pt>
                <c:pt idx="27">
                  <c:v>4</c:v>
                </c:pt>
              </c:numCache>
            </c:numRef>
          </c:yVal>
          <c:smooth val="0"/>
          <c:extLst>
            <c:ext xmlns:c16="http://schemas.microsoft.com/office/drawing/2014/chart" uri="{C3380CC4-5D6E-409C-BE32-E72D297353CC}">
              <c16:uniqueId val="{00000000-1063-4692-B7C2-0B829D2CE30E}"/>
            </c:ext>
          </c:extLst>
        </c:ser>
        <c:ser>
          <c:idx val="1"/>
          <c:order val="1"/>
          <c:tx>
            <c:strRef>
              <c:f>Sheet3!$C$1</c:f>
              <c:strCache>
                <c:ptCount val="1"/>
                <c:pt idx="0">
                  <c:v>Low Energy Rockfall Scenario</c:v>
                </c:pt>
              </c:strCache>
            </c:strRef>
          </c:tx>
          <c:spPr>
            <a:ln w="19050" cap="rnd">
              <a:solidFill>
                <a:schemeClr val="accent2"/>
              </a:solidFill>
              <a:round/>
            </a:ln>
            <a:effectLst/>
          </c:spPr>
          <c:marker>
            <c:symbol val="none"/>
          </c:marker>
          <c:xVal>
            <c:numRef>
              <c:f>Sheet3!$A$2:$A$29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16.010000000000002</c:v>
                </c:pt>
                <c:pt idx="18">
                  <c:v>16.25</c:v>
                </c:pt>
                <c:pt idx="19">
                  <c:v>17</c:v>
                </c:pt>
                <c:pt idx="20">
                  <c:v>18</c:v>
                </c:pt>
                <c:pt idx="21">
                  <c:v>19</c:v>
                </c:pt>
                <c:pt idx="22">
                  <c:v>20</c:v>
                </c:pt>
                <c:pt idx="23">
                  <c:v>21</c:v>
                </c:pt>
                <c:pt idx="24">
                  <c:v>22</c:v>
                </c:pt>
                <c:pt idx="25">
                  <c:v>23</c:v>
                </c:pt>
                <c:pt idx="26">
                  <c:v>24</c:v>
                </c:pt>
                <c:pt idx="27">
                  <c:v>25</c:v>
                </c:pt>
              </c:numCache>
            </c:numRef>
          </c:xVal>
          <c:yVal>
            <c:numRef>
              <c:f>Sheet3!$C$2:$C$29</c:f>
              <c:numCache>
                <c:formatCode>General</c:formatCode>
                <c:ptCount val="28"/>
                <c:pt idx="0">
                  <c:v>1</c:v>
                </c:pt>
                <c:pt idx="1">
                  <c:v>1</c:v>
                </c:pt>
                <c:pt idx="2">
                  <c:v>1</c:v>
                </c:pt>
                <c:pt idx="3">
                  <c:v>1</c:v>
                </c:pt>
                <c:pt idx="4">
                  <c:v>1.5</c:v>
                </c:pt>
                <c:pt idx="5">
                  <c:v>1.5</c:v>
                </c:pt>
                <c:pt idx="6">
                  <c:v>1.5</c:v>
                </c:pt>
                <c:pt idx="7">
                  <c:v>1.5</c:v>
                </c:pt>
                <c:pt idx="8">
                  <c:v>1.5</c:v>
                </c:pt>
                <c:pt idx="9">
                  <c:v>2</c:v>
                </c:pt>
                <c:pt idx="10">
                  <c:v>2</c:v>
                </c:pt>
                <c:pt idx="11">
                  <c:v>2</c:v>
                </c:pt>
                <c:pt idx="12">
                  <c:v>2</c:v>
                </c:pt>
                <c:pt idx="13">
                  <c:v>2</c:v>
                </c:pt>
                <c:pt idx="14">
                  <c:v>2</c:v>
                </c:pt>
                <c:pt idx="15">
                  <c:v>2.5</c:v>
                </c:pt>
                <c:pt idx="16">
                  <c:v>2.5</c:v>
                </c:pt>
                <c:pt idx="17">
                  <c:v>2.5</c:v>
                </c:pt>
                <c:pt idx="18">
                  <c:v>2.5</c:v>
                </c:pt>
                <c:pt idx="19">
                  <c:v>2.5</c:v>
                </c:pt>
                <c:pt idx="20">
                  <c:v>2.5</c:v>
                </c:pt>
                <c:pt idx="21">
                  <c:v>3</c:v>
                </c:pt>
                <c:pt idx="22">
                  <c:v>3</c:v>
                </c:pt>
                <c:pt idx="23">
                  <c:v>3</c:v>
                </c:pt>
                <c:pt idx="24">
                  <c:v>4</c:v>
                </c:pt>
                <c:pt idx="25">
                  <c:v>4</c:v>
                </c:pt>
                <c:pt idx="26">
                  <c:v>4</c:v>
                </c:pt>
                <c:pt idx="27">
                  <c:v>4</c:v>
                </c:pt>
              </c:numCache>
            </c:numRef>
          </c:yVal>
          <c:smooth val="0"/>
          <c:extLst>
            <c:ext xmlns:c16="http://schemas.microsoft.com/office/drawing/2014/chart" uri="{C3380CC4-5D6E-409C-BE32-E72D297353CC}">
              <c16:uniqueId val="{00000001-1063-4692-B7C2-0B829D2CE30E}"/>
            </c:ext>
          </c:extLst>
        </c:ser>
        <c:dLbls>
          <c:showLegendKey val="0"/>
          <c:showVal val="0"/>
          <c:showCatName val="0"/>
          <c:showSerName val="0"/>
          <c:showPercent val="0"/>
          <c:showBubbleSize val="0"/>
        </c:dLbls>
        <c:axId val="403904600"/>
        <c:axId val="403903616"/>
      </c:scatterChart>
      <c:valAx>
        <c:axId val="403904600"/>
        <c:scaling>
          <c:orientation val="minMax"/>
          <c:max val="25"/>
        </c:scaling>
        <c:delete val="0"/>
        <c:axPos val="t"/>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Time in years</a:t>
                </a:r>
              </a:p>
            </c:rich>
          </c:tx>
          <c:layout>
            <c:manualLayout>
              <c:xMode val="edge"/>
              <c:yMode val="edge"/>
              <c:x val="0.46959036935142145"/>
              <c:y val="0.8707556867891513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03903616"/>
        <c:crosses val="autoZero"/>
        <c:crossBetween val="midCat"/>
      </c:valAx>
      <c:valAx>
        <c:axId val="403903616"/>
        <c:scaling>
          <c:orientation val="maxMin"/>
          <c:max val="5"/>
          <c:min val="1"/>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Condition State</a:t>
                </a:r>
              </a:p>
            </c:rich>
          </c:tx>
          <c:layout>
            <c:manualLayout>
              <c:xMode val="edge"/>
              <c:yMode val="edge"/>
              <c:x val="3.1516133132055271E-2"/>
              <c:y val="0.3316733300779263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03904600"/>
        <c:crosses val="autoZero"/>
        <c:crossBetween val="midCat"/>
        <c:majorUnit val="1"/>
      </c:valAx>
      <c:spPr>
        <a:noFill/>
        <a:ln>
          <a:solidFill>
            <a:schemeClr val="tx1"/>
          </a:solidFill>
        </a:ln>
        <a:effectLst/>
      </c:spPr>
    </c:plotArea>
    <c:legend>
      <c:legendPos val="b"/>
      <c:layout>
        <c:manualLayout>
          <c:xMode val="edge"/>
          <c:yMode val="edge"/>
          <c:x val="0.12246997386781737"/>
          <c:y val="0.92187445319335082"/>
          <c:w val="0.82116758847887672"/>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3570010706596"/>
          <c:y val="8.2330214609845062E-2"/>
          <c:w val="0.75893860892789344"/>
          <c:h val="0.74035637179047642"/>
        </c:manualLayout>
      </c:layout>
      <c:scatterChart>
        <c:scatterStyle val="smoothMarker"/>
        <c:varyColors val="0"/>
        <c:ser>
          <c:idx val="0"/>
          <c:order val="0"/>
          <c:tx>
            <c:strRef>
              <c:f>Sheet1!$B$1</c:f>
              <c:strCache>
                <c:ptCount val="1"/>
                <c:pt idx="0">
                  <c:v>Y-Values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Sheet1!$A$2:$A$8</c:f>
              <c:numCache>
                <c:formatCode>General</c:formatCode>
                <c:ptCount val="7"/>
                <c:pt idx="0">
                  <c:v>-3</c:v>
                </c:pt>
                <c:pt idx="1">
                  <c:v>-2</c:v>
                </c:pt>
                <c:pt idx="2">
                  <c:v>-1</c:v>
                </c:pt>
                <c:pt idx="3">
                  <c:v>0</c:v>
                </c:pt>
                <c:pt idx="4">
                  <c:v>1</c:v>
                </c:pt>
                <c:pt idx="5">
                  <c:v>2</c:v>
                </c:pt>
                <c:pt idx="6">
                  <c:v>3</c:v>
                </c:pt>
              </c:numCache>
            </c:numRef>
          </c:xVal>
          <c:yVal>
            <c:numRef>
              <c:f>Sheet1!$B$2:$B$8</c:f>
              <c:numCache>
                <c:formatCode>General</c:formatCode>
                <c:ptCount val="7"/>
                <c:pt idx="0">
                  <c:v>0.68</c:v>
                </c:pt>
                <c:pt idx="1">
                  <c:v>0.84</c:v>
                </c:pt>
                <c:pt idx="2">
                  <c:v>0.94</c:v>
                </c:pt>
                <c:pt idx="3">
                  <c:v>1</c:v>
                </c:pt>
                <c:pt idx="4">
                  <c:v>0.97</c:v>
                </c:pt>
                <c:pt idx="5">
                  <c:v>0.87</c:v>
                </c:pt>
                <c:pt idx="6">
                  <c:v>0.72</c:v>
                </c:pt>
              </c:numCache>
            </c:numRef>
          </c:yVal>
          <c:smooth val="1"/>
          <c:extLst>
            <c:ext xmlns:c16="http://schemas.microsoft.com/office/drawing/2014/chart" uri="{C3380CC4-5D6E-409C-BE32-E72D297353CC}">
              <c16:uniqueId val="{00000000-602D-49DC-93F5-01EEEEFFEFDF}"/>
            </c:ext>
          </c:extLst>
        </c:ser>
        <c:dLbls>
          <c:showLegendKey val="0"/>
          <c:showVal val="0"/>
          <c:showCatName val="0"/>
          <c:showSerName val="0"/>
          <c:showPercent val="0"/>
          <c:showBubbleSize val="0"/>
        </c:dLbls>
        <c:axId val="747562352"/>
        <c:axId val="747559400"/>
      </c:scatterChart>
      <c:valAx>
        <c:axId val="7475623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solidFill>
                      <a:srgbClr val="7030A0"/>
                    </a:solidFill>
                  </a:rPr>
                  <a:t>Intervention Year:</a:t>
                </a:r>
                <a:r>
                  <a:rPr lang="en-US" baseline="0" dirty="0">
                    <a:solidFill>
                      <a:srgbClr val="7030A0"/>
                    </a:solidFill>
                  </a:rPr>
                  <a:t> Deviation from O</a:t>
                </a:r>
                <a:r>
                  <a:rPr lang="en-US" dirty="0">
                    <a:solidFill>
                      <a:srgbClr val="7030A0"/>
                    </a:solidFill>
                  </a:rPr>
                  <a:t>ptimal Timing, years</a:t>
                </a:r>
              </a:p>
              <a:p>
                <a:pPr>
                  <a:defRPr/>
                </a:pPr>
                <a:r>
                  <a:rPr lang="en-US" dirty="0">
                    <a:solidFill>
                      <a:srgbClr val="00B050"/>
                    </a:solidFill>
                  </a:rPr>
                  <a:t>Condition Measure: Deviation from Established</a:t>
                </a:r>
                <a:r>
                  <a:rPr lang="en-US" baseline="0" dirty="0">
                    <a:solidFill>
                      <a:srgbClr val="00B050"/>
                    </a:solidFill>
                  </a:rPr>
                  <a:t> Threshold</a:t>
                </a:r>
                <a:r>
                  <a:rPr lang="en-US" dirty="0">
                    <a:solidFill>
                      <a:srgbClr val="00B050"/>
                    </a:solidFill>
                  </a:rPr>
                  <a:t> </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7559400"/>
        <c:crossesAt val="0"/>
        <c:crossBetween val="midCat"/>
      </c:valAx>
      <c:valAx>
        <c:axId val="747559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CER at a given intervention year to CER at Optimal Intervention</a:t>
                </a:r>
              </a:p>
            </c:rich>
          </c:tx>
          <c:layout>
            <c:manualLayout>
              <c:xMode val="edge"/>
              <c:yMode val="edge"/>
              <c:x val="2.5000000000000001E-2"/>
              <c:y val="0.1143554309574661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7562352"/>
        <c:crossesAt val="-4"/>
        <c:crossBetween val="midCat"/>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Longitudinal Cracking</c:v>
                </c:pt>
              </c:strCache>
            </c:strRef>
          </c:tx>
          <c:spPr>
            <a:ln w="19050" cap="rnd">
              <a:solidFill>
                <a:schemeClr val="accent1"/>
              </a:solidFill>
              <a:round/>
            </a:ln>
            <a:effectLst/>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Sheet1!$B$2:$B$42</c:f>
              <c:numCache>
                <c:formatCode>0.0</c:formatCode>
                <c:ptCount val="41"/>
                <c:pt idx="0">
                  <c:v>100.05362022573406</c:v>
                </c:pt>
                <c:pt idx="1">
                  <c:v>99.535504997367724</c:v>
                </c:pt>
                <c:pt idx="2">
                  <c:v>98.848568812244409</c:v>
                </c:pt>
                <c:pt idx="3">
                  <c:v>97.941464106536031</c:v>
                </c:pt>
                <c:pt idx="4">
                  <c:v>96.749974246967952</c:v>
                </c:pt>
                <c:pt idx="5">
                  <c:v>95.195820082664341</c:v>
                </c:pt>
                <c:pt idx="6">
                  <c:v>93.186954785437067</c:v>
                </c:pt>
                <c:pt idx="7">
                  <c:v>90.620625092847604</c:v>
                </c:pt>
                <c:pt idx="8">
                  <c:v>87.390825116242198</c:v>
                </c:pt>
                <c:pt idx="9">
                  <c:v>83.401715104316239</c:v>
                </c:pt>
                <c:pt idx="10">
                  <c:v>78.587598036761307</c:v>
                </c:pt>
                <c:pt idx="11">
                  <c:v>72.937632654737996</c:v>
                </c:pt>
                <c:pt idx="12">
                  <c:v>66.519708675434231</c:v>
                </c:pt>
                <c:pt idx="13">
                  <c:v>59.494312588213752</c:v>
                </c:pt>
                <c:pt idx="14">
                  <c:v>52.108749900788368</c:v>
                </c:pt>
                <c:pt idx="15">
                  <c:v>44.66740670051712</c:v>
                </c:pt>
                <c:pt idx="16">
                  <c:v>37.483880453740561</c:v>
                </c:pt>
                <c:pt idx="17">
                  <c:v>30.830026046285866</c:v>
                </c:pt>
                <c:pt idx="18">
                  <c:v>24.898632909897639</c:v>
                </c:pt>
                <c:pt idx="19">
                  <c:v>19.78928589717265</c:v>
                </c:pt>
                <c:pt idx="20">
                  <c:v>15.516307219233321</c:v>
                </c:pt>
                <c:pt idx="21">
                  <c:v>12.03029230484027</c:v>
                </c:pt>
                <c:pt idx="22">
                  <c:v>9.2433758900871066</c:v>
                </c:pt>
                <c:pt idx="23">
                  <c:v>7.0512467520045989</c:v>
                </c:pt>
                <c:pt idx="24">
                  <c:v>5.3488868248414647</c:v>
                </c:pt>
                <c:pt idx="25">
                  <c:v>4.0399608417352768</c:v>
                </c:pt>
                <c:pt idx="26">
                  <c:v>3.0412214435463669</c:v>
                </c:pt>
                <c:pt idx="27">
                  <c:v>2.2836062078037029</c:v>
                </c:pt>
                <c:pt idx="28">
                  <c:v>1.7114473188555535</c:v>
                </c:pt>
                <c:pt idx="29">
                  <c:v>1.2807944610440327</c:v>
                </c:pt>
                <c:pt idx="30">
                  <c:v>0.95746840304553482</c:v>
                </c:pt>
                <c:pt idx="31">
                  <c:v>0.71518147585749847</c:v>
                </c:pt>
                <c:pt idx="32">
                  <c:v>0.53387990597005774</c:v>
                </c:pt>
                <c:pt idx="33">
                  <c:v>0.39835757898828639</c:v>
                </c:pt>
                <c:pt idx="34">
                  <c:v>0.29713567003771868</c:v>
                </c:pt>
                <c:pt idx="35">
                  <c:v>0.2215777433412065</c:v>
                </c:pt>
                <c:pt idx="36">
                  <c:v>0.16520193034043162</c:v>
                </c:pt>
                <c:pt idx="37">
                  <c:v>0.12315233709025994</c:v>
                </c:pt>
                <c:pt idx="38">
                  <c:v>9.1796130640874621E-2</c:v>
                </c:pt>
                <c:pt idx="39">
                  <c:v>6.8418244376489551E-2</c:v>
                </c:pt>
                <c:pt idx="40">
                  <c:v>5.0991055857437101E-2</c:v>
                </c:pt>
              </c:numCache>
            </c:numRef>
          </c:yVal>
          <c:smooth val="1"/>
          <c:extLst>
            <c:ext xmlns:c16="http://schemas.microsoft.com/office/drawing/2014/chart" uri="{C3380CC4-5D6E-409C-BE32-E72D297353CC}">
              <c16:uniqueId val="{00000000-BE7F-4BAB-9254-17174CF53DF5}"/>
            </c:ext>
          </c:extLst>
        </c:ser>
        <c:ser>
          <c:idx val="1"/>
          <c:order val="1"/>
          <c:tx>
            <c:strRef>
              <c:f>Sheet1!$C$1</c:f>
              <c:strCache>
                <c:ptCount val="1"/>
                <c:pt idx="0">
                  <c:v>Alligator Cracking</c:v>
                </c:pt>
              </c:strCache>
            </c:strRef>
          </c:tx>
          <c:spPr>
            <a:ln w="19050" cap="rnd">
              <a:solidFill>
                <a:schemeClr val="accent2"/>
              </a:solidFill>
              <a:round/>
            </a:ln>
            <a:effectLst/>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Sheet1!$C$2:$C$42</c:f>
              <c:numCache>
                <c:formatCode>0.0</c:formatCode>
                <c:ptCount val="41"/>
                <c:pt idx="0">
                  <c:v>100.08880699691038</c:v>
                </c:pt>
                <c:pt idx="1">
                  <c:v>99.834529868607817</c:v>
                </c:pt>
                <c:pt idx="2">
                  <c:v>99.501660423171955</c:v>
                </c:pt>
                <c:pt idx="3">
                  <c:v>99.066707051405047</c:v>
                </c:pt>
                <c:pt idx="4">
                  <c:v>98.499725129824242</c:v>
                </c:pt>
                <c:pt idx="5">
                  <c:v>97.762945548882158</c:v>
                </c:pt>
                <c:pt idx="6">
                  <c:v>96.80939898432058</c:v>
                </c:pt>
                <c:pt idx="7">
                  <c:v>95.581777307121854</c:v>
                </c:pt>
                <c:pt idx="8">
                  <c:v>94.011949910058107</c:v>
                </c:pt>
                <c:pt idx="9">
                  <c:v>92.021784057204144</c:v>
                </c:pt>
                <c:pt idx="10">
                  <c:v>89.526166583374646</c:v>
                </c:pt>
                <c:pt idx="11">
                  <c:v>86.439282363029889</c:v>
                </c:pt>
                <c:pt idx="12">
                  <c:v>82.685066412669343</c:v>
                </c:pt>
                <c:pt idx="13">
                  <c:v>78.212019851881522</c:v>
                </c:pt>
                <c:pt idx="14">
                  <c:v>73.011022987369941</c:v>
                </c:pt>
                <c:pt idx="15">
                  <c:v>67.132506111655729</c:v>
                </c:pt>
                <c:pt idx="16">
                  <c:v>60.697191934251542</c:v>
                </c:pt>
                <c:pt idx="17">
                  <c:v>53.894189052993944</c:v>
                </c:pt>
                <c:pt idx="18">
                  <c:v>46.962972719024428</c:v>
                </c:pt>
                <c:pt idx="19">
                  <c:v>40.161549603464309</c:v>
                </c:pt>
                <c:pt idx="20">
                  <c:v>33.729169742189328</c:v>
                </c:pt>
                <c:pt idx="21">
                  <c:v>27.854556395175738</c:v>
                </c:pt>
                <c:pt idx="22">
                  <c:v>22.657986534474475</c:v>
                </c:pt>
                <c:pt idx="23">
                  <c:v>18.189478107094811</c:v>
                </c:pt>
                <c:pt idx="24">
                  <c:v>14.439592474110553</c:v>
                </c:pt>
                <c:pt idx="25">
                  <c:v>11.356625303096225</c:v>
                </c:pt>
                <c:pt idx="26">
                  <c:v>8.8644097336693051</c:v>
                </c:pt>
                <c:pt idx="27">
                  <c:v>6.8771074314397564</c:v>
                </c:pt>
                <c:pt idx="28">
                  <c:v>5.3096330800461642</c:v>
                </c:pt>
                <c:pt idx="29">
                  <c:v>4.0839094521568429</c:v>
                </c:pt>
                <c:pt idx="30">
                  <c:v>3.1318722734684901</c:v>
                </c:pt>
                <c:pt idx="31">
                  <c:v>2.3962799642953305</c:v>
                </c:pt>
                <c:pt idx="32">
                  <c:v>1.8302241669368369</c:v>
                </c:pt>
                <c:pt idx="33">
                  <c:v>1.3959886117385227</c:v>
                </c:pt>
                <c:pt idx="34">
                  <c:v>1.0636728221126883</c:v>
                </c:pt>
                <c:pt idx="35">
                  <c:v>0.80982114685050843</c:v>
                </c:pt>
                <c:pt idx="36">
                  <c:v>0.61617873050736371</c:v>
                </c:pt>
                <c:pt idx="37">
                  <c:v>0.46862281433804903</c:v>
                </c:pt>
                <c:pt idx="38">
                  <c:v>0.35627648214294894</c:v>
                </c:pt>
                <c:pt idx="39">
                  <c:v>0.27079112713039161</c:v>
                </c:pt>
                <c:pt idx="40">
                  <c:v>0.2057752391636182</c:v>
                </c:pt>
              </c:numCache>
            </c:numRef>
          </c:yVal>
          <c:smooth val="1"/>
          <c:extLst>
            <c:ext xmlns:c16="http://schemas.microsoft.com/office/drawing/2014/chart" uri="{C3380CC4-5D6E-409C-BE32-E72D297353CC}">
              <c16:uniqueId val="{00000001-BE7F-4BAB-9254-17174CF53DF5}"/>
            </c:ext>
          </c:extLst>
        </c:ser>
        <c:ser>
          <c:idx val="2"/>
          <c:order val="2"/>
          <c:tx>
            <c:strRef>
              <c:f>Sheet1!$D$1</c:f>
              <c:strCache>
                <c:ptCount val="1"/>
                <c:pt idx="0">
                  <c:v>Rutting</c:v>
                </c:pt>
              </c:strCache>
            </c:strRef>
          </c:tx>
          <c:spPr>
            <a:ln w="19050" cap="rnd">
              <a:solidFill>
                <a:schemeClr val="accent3"/>
              </a:solidFill>
              <a:round/>
            </a:ln>
            <a:effectLst/>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Sheet1!$D$2:$D$42</c:f>
              <c:numCache>
                <c:formatCode>0.0</c:formatCode>
                <c:ptCount val="41"/>
                <c:pt idx="0">
                  <c:v>99.332931794931966</c:v>
                </c:pt>
                <c:pt idx="1">
                  <c:v>99.268552416281963</c:v>
                </c:pt>
                <c:pt idx="2">
                  <c:v>99.19800988816479</c:v>
                </c:pt>
                <c:pt idx="3">
                  <c:v>99.120724332877813</c:v>
                </c:pt>
                <c:pt idx="4">
                  <c:v>99.036063356133539</c:v>
                </c:pt>
                <c:pt idx="5">
                  <c:v>98.94333770372134</c:v>
                </c:pt>
                <c:pt idx="6">
                  <c:v>98.841796643630545</c:v>
                </c:pt>
                <c:pt idx="7">
                  <c:v>98.730623074668827</c:v>
                </c:pt>
                <c:pt idx="8">
                  <c:v>98.608928367631634</c:v>
                </c:pt>
                <c:pt idx="9">
                  <c:v>98.475746951371093</c:v>
                </c:pt>
                <c:pt idx="10">
                  <c:v>98.330030663900018</c:v>
                </c:pt>
                <c:pt idx="11">
                  <c:v>98.170642898186486</c:v>
                </c:pt>
                <c:pt idx="12">
                  <c:v>97.996352583818478</c:v>
                </c:pt>
                <c:pt idx="13">
                  <c:v>97.805828059523378</c:v>
                </c:pt>
                <c:pt idx="14">
                  <c:v>97.597630907912276</c:v>
                </c:pt>
                <c:pt idx="15">
                  <c:v>97.370209843078669</c:v>
                </c:pt>
                <c:pt idx="16">
                  <c:v>97.121894764098414</c:v>
                </c:pt>
                <c:pt idx="17">
                  <c:v>96.850891113303973</c:v>
                </c:pt>
                <c:pt idx="18">
                  <c:v>96.555274707629408</c:v>
                </c:pt>
                <c:pt idx="19">
                  <c:v>96.232987244440082</c:v>
                </c:pt>
                <c:pt idx="20">
                  <c:v>95.881832720022331</c:v>
                </c:pt>
                <c:pt idx="21">
                  <c:v>95.499475039071868</c:v>
                </c:pt>
                <c:pt idx="22">
                  <c:v>95.083437136573465</c:v>
                </c:pt>
                <c:pt idx="23">
                  <c:v>94.63110197855363</c:v>
                </c:pt>
                <c:pt idx="24">
                  <c:v>94.139715854020253</c:v>
                </c:pt>
                <c:pt idx="25">
                  <c:v>93.606394415152678</c:v>
                </c:pt>
                <c:pt idx="26">
                  <c:v>93.028131964011365</c:v>
                </c:pt>
                <c:pt idx="27">
                  <c:v>92.401814518505191</c:v>
                </c:pt>
                <c:pt idx="28">
                  <c:v>91.724237214093392</c:v>
                </c:pt>
                <c:pt idx="29">
                  <c:v>90.99212660586187</c:v>
                </c:pt>
                <c:pt idx="30">
                  <c:v>90.202168422534939</c:v>
                </c:pt>
                <c:pt idx="31">
                  <c:v>89.351041283270561</c:v>
                </c:pt>
                <c:pt idx="32">
                  <c:v>88.435456812848088</c:v>
                </c:pt>
                <c:pt idx="33">
                  <c:v>87.452206474066998</c:v>
                </c:pt>
                <c:pt idx="34">
                  <c:v>86.398215271226263</c:v>
                </c:pt>
                <c:pt idx="35">
                  <c:v>85.270602259997531</c:v>
                </c:pt>
                <c:pt idx="36">
                  <c:v>84.066747523498989</c:v>
                </c:pt>
                <c:pt idx="37">
                  <c:v>82.784364941799339</c:v>
                </c:pt>
                <c:pt idx="38">
                  <c:v>81.421579696752403</c:v>
                </c:pt>
                <c:pt idx="39">
                  <c:v>79.977009025961138</c:v>
                </c:pt>
                <c:pt idx="40">
                  <c:v>78.449844285463129</c:v>
                </c:pt>
              </c:numCache>
            </c:numRef>
          </c:yVal>
          <c:smooth val="1"/>
          <c:extLst>
            <c:ext xmlns:c16="http://schemas.microsoft.com/office/drawing/2014/chart" uri="{C3380CC4-5D6E-409C-BE32-E72D297353CC}">
              <c16:uniqueId val="{00000002-BE7F-4BAB-9254-17174CF53DF5}"/>
            </c:ext>
          </c:extLst>
        </c:ser>
        <c:dLbls>
          <c:showLegendKey val="0"/>
          <c:showVal val="0"/>
          <c:showCatName val="0"/>
          <c:showSerName val="0"/>
          <c:showPercent val="0"/>
          <c:showBubbleSize val="0"/>
        </c:dLbls>
        <c:axId val="1116135712"/>
        <c:axId val="1116137352"/>
      </c:scatterChart>
      <c:valAx>
        <c:axId val="1116135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Pavement age (years)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137352"/>
        <c:crosses val="autoZero"/>
        <c:crossBetween val="midCat"/>
      </c:valAx>
      <c:valAx>
        <c:axId val="11161373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Distress Index Value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135712"/>
        <c:crosses val="autoZero"/>
        <c:crossBetween val="midCat"/>
      </c:valAx>
      <c:spPr>
        <a:noFill/>
        <a:ln>
          <a:noFill/>
        </a:ln>
        <a:effectLst/>
      </c:spPr>
    </c:plotArea>
    <c:legend>
      <c:legendPos val="b"/>
      <c:layout>
        <c:manualLayout>
          <c:xMode val="edge"/>
          <c:yMode val="edge"/>
          <c:x val="0.11583515231626823"/>
          <c:y val="0.90299081724605124"/>
          <c:w val="0.79363964716079227"/>
          <c:h val="7.50149081926652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F742A6-264B-4F3E-A111-5AE7C4FFA1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4B4FB4-3258-4CBC-847C-904B3592D9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A9EEB6-5CE2-4FF6-AD69-1B053975B406}" type="datetimeFigureOut">
              <a:rPr lang="en-US" smtClean="0"/>
              <a:t>11/17/2022</a:t>
            </a:fld>
            <a:endParaRPr lang="en-US" dirty="0"/>
          </a:p>
        </p:txBody>
      </p:sp>
      <p:sp>
        <p:nvSpPr>
          <p:cNvPr id="4" name="Footer Placeholder 3">
            <a:extLst>
              <a:ext uri="{FF2B5EF4-FFF2-40B4-BE49-F238E27FC236}">
                <a16:creationId xmlns:a16="http://schemas.microsoft.com/office/drawing/2014/main" id="{88DF2E80-562E-4104-ACBD-C47F07A6D0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CE42ED0-7986-4CB7-9D02-963D50C207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DC0F6-C35B-48DF-B3EA-8599D4DD1E5A}" type="slidenum">
              <a:rPr lang="en-US" smtClean="0"/>
              <a:t>‹#›</a:t>
            </a:fld>
            <a:endParaRPr lang="en-US" dirty="0"/>
          </a:p>
        </p:txBody>
      </p:sp>
    </p:spTree>
    <p:extLst>
      <p:ext uri="{BB962C8B-B14F-4D97-AF65-F5344CB8AC3E}">
        <p14:creationId xmlns:p14="http://schemas.microsoft.com/office/powerpoint/2010/main" val="830330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851E5-16C8-42A3-B207-93BCF121D06B}" type="datetimeFigureOut">
              <a:rPr lang="en-US" smtClean="0"/>
              <a:t>11/17/2022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BD104-C9D1-4ACF-9AA2-4EDBB997BE3D}" type="slidenum">
              <a:rPr lang="en-US" smtClean="0"/>
              <a:t>‹#›</a:t>
            </a:fld>
            <a:endParaRPr lang="en-US" dirty="0"/>
          </a:p>
        </p:txBody>
      </p:sp>
    </p:spTree>
    <p:extLst>
      <p:ext uri="{BB962C8B-B14F-4D97-AF65-F5344CB8AC3E}">
        <p14:creationId xmlns:p14="http://schemas.microsoft.com/office/powerpoint/2010/main" val="252219799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a:t>
            </a:fld>
            <a:endParaRPr lang="en-US" dirty="0"/>
          </a:p>
        </p:txBody>
      </p:sp>
    </p:spTree>
    <p:extLst>
      <p:ext uri="{BB962C8B-B14F-4D97-AF65-F5344CB8AC3E}">
        <p14:creationId xmlns:p14="http://schemas.microsoft.com/office/powerpoint/2010/main" val="232073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Lemer, 1996: </a:t>
            </a:r>
          </a:p>
          <a:p>
            <a:pPr marL="171450" indent="-171450">
              <a:buFont typeface="Arial" panose="020B0604020202020204" pitchFamily="34" charset="0"/>
              <a:buChar char="•"/>
            </a:pPr>
            <a:r>
              <a:rPr lang="en-US" dirty="0"/>
              <a:t>Technological changes</a:t>
            </a:r>
          </a:p>
          <a:p>
            <a:pPr marL="171450" indent="-171450">
              <a:buFont typeface="Arial" panose="020B0604020202020204" pitchFamily="34" charset="0"/>
              <a:buChar char="•"/>
            </a:pPr>
            <a:r>
              <a:rPr lang="en-US" dirty="0"/>
              <a:t>Regulatory changes</a:t>
            </a:r>
          </a:p>
          <a:p>
            <a:pPr marL="171450" indent="-171450">
              <a:buFont typeface="Arial" panose="020B0604020202020204" pitchFamily="34" charset="0"/>
              <a:buChar char="•"/>
            </a:pPr>
            <a:r>
              <a:rPr lang="en-US" dirty="0"/>
              <a:t>Economic or social changes</a:t>
            </a:r>
          </a:p>
          <a:p>
            <a:pPr marL="171450" indent="-171450">
              <a:buFont typeface="Arial" panose="020B0604020202020204" pitchFamily="34" charset="0"/>
              <a:buChar char="•"/>
            </a:pPr>
            <a:r>
              <a:rPr lang="en-US" dirty="0"/>
              <a:t>Changes in user preferences </a:t>
            </a:r>
          </a:p>
          <a:p>
            <a:endParaRPr lang="en-US" dirty="0"/>
          </a:p>
          <a:p>
            <a:r>
              <a:rPr lang="en-US" dirty="0"/>
              <a:t>NCHRP Report 713: Some possibilities:</a:t>
            </a:r>
          </a:p>
          <a:p>
            <a:pPr marL="171450" indent="-171450">
              <a:buFont typeface="Arial" panose="020B0604020202020204" pitchFamily="34" charset="0"/>
              <a:buChar char="•"/>
            </a:pPr>
            <a:r>
              <a:rPr lang="en-US" dirty="0"/>
              <a:t>Sudden failure, e.g. lamps and motors</a:t>
            </a:r>
          </a:p>
          <a:p>
            <a:pPr marL="171450" indent="-171450">
              <a:buFont typeface="Arial" panose="020B0604020202020204" pitchFamily="34" charset="0"/>
              <a:buChar char="•"/>
            </a:pPr>
            <a:r>
              <a:rPr lang="en-US" dirty="0"/>
              <a:t>Obsolescence (e.g. discontinued support or obsolete standard)</a:t>
            </a:r>
          </a:p>
          <a:p>
            <a:pPr marL="171450" indent="-171450">
              <a:buFont typeface="Arial" panose="020B0604020202020204" pitchFamily="34" charset="0"/>
              <a:buChar char="•"/>
            </a:pPr>
            <a:r>
              <a:rPr lang="en-US" dirty="0"/>
              <a:t>Age-based worn out</a:t>
            </a:r>
          </a:p>
          <a:p>
            <a:pPr marL="171450" indent="-171450">
              <a:buFont typeface="Arial" panose="020B0604020202020204" pitchFamily="34" charset="0"/>
              <a:buChar char="•"/>
            </a:pPr>
            <a:r>
              <a:rPr lang="en-US" dirty="0"/>
              <a:t>Utilization-based worn out</a:t>
            </a:r>
          </a:p>
          <a:p>
            <a:pPr marL="171450" indent="-171450">
              <a:buFont typeface="Arial" panose="020B0604020202020204" pitchFamily="34" charset="0"/>
              <a:buChar char="•"/>
            </a:pPr>
            <a:r>
              <a:rPr lang="en-US" dirty="0"/>
              <a:t>Definite failure state - catastrophic or cost of failure</a:t>
            </a:r>
          </a:p>
          <a:p>
            <a:pPr marL="171450" indent="-171450">
              <a:buFont typeface="Arial" panose="020B0604020202020204" pitchFamily="34" charset="0"/>
              <a:buChar char="•"/>
            </a:pPr>
            <a:r>
              <a:rPr lang="en-US" dirty="0"/>
              <a:t>No definite failure state but unacceptable performance levels</a:t>
            </a:r>
          </a:p>
          <a:p>
            <a:pPr marL="171450" indent="-171450">
              <a:buFont typeface="Arial" panose="020B0604020202020204" pitchFamily="34" charset="0"/>
              <a:buChar char="•"/>
            </a:pPr>
            <a:r>
              <a:rPr lang="en-US" dirty="0"/>
              <a:t>Component replacement for replaceable parts</a:t>
            </a:r>
          </a:p>
          <a:p>
            <a:pPr marL="171450" indent="-171450">
              <a:buFont typeface="Arial" panose="020B0604020202020204" pitchFamily="34" charset="0"/>
              <a:buChar char="•"/>
            </a:pPr>
            <a:r>
              <a:rPr lang="en-US" dirty="0"/>
              <a:t>Optimal replacement time</a:t>
            </a:r>
          </a:p>
        </p:txBody>
      </p:sp>
      <p:sp>
        <p:nvSpPr>
          <p:cNvPr id="4" name="Slide Number Placeholder 3"/>
          <p:cNvSpPr>
            <a:spLocks noGrp="1"/>
          </p:cNvSpPr>
          <p:nvPr>
            <p:ph type="sldNum" sz="quarter" idx="10"/>
          </p:nvPr>
        </p:nvSpPr>
        <p:spPr/>
        <p:txBody>
          <a:bodyPr/>
          <a:lstStyle/>
          <a:p>
            <a:fld id="{3BC26FDA-02D4-4256-8213-D400981124FB}" type="slidenum">
              <a:rPr lang="en-US" smtClean="0"/>
              <a:t>10</a:t>
            </a:fld>
            <a:endParaRPr lang="en-US" dirty="0"/>
          </a:p>
        </p:txBody>
      </p:sp>
    </p:spTree>
    <p:extLst>
      <p:ext uri="{BB962C8B-B14F-4D97-AF65-F5344CB8AC3E}">
        <p14:creationId xmlns:p14="http://schemas.microsoft.com/office/powerpoint/2010/main" val="228386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11</a:t>
            </a:fld>
            <a:endParaRPr lang="en-US" dirty="0"/>
          </a:p>
        </p:txBody>
      </p:sp>
    </p:spTree>
    <p:extLst>
      <p:ext uri="{BB962C8B-B14F-4D97-AF65-F5344CB8AC3E}">
        <p14:creationId xmlns:p14="http://schemas.microsoft.com/office/powerpoint/2010/main" val="205646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12</a:t>
            </a:fld>
            <a:endParaRPr lang="en-US" dirty="0"/>
          </a:p>
        </p:txBody>
      </p:sp>
    </p:spTree>
    <p:extLst>
      <p:ext uri="{BB962C8B-B14F-4D97-AF65-F5344CB8AC3E}">
        <p14:creationId xmlns:p14="http://schemas.microsoft.com/office/powerpoint/2010/main" val="97685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13</a:t>
            </a:fld>
            <a:endParaRPr lang="en-US" dirty="0"/>
          </a:p>
        </p:txBody>
      </p:sp>
    </p:spTree>
    <p:extLst>
      <p:ext uri="{BB962C8B-B14F-4D97-AF65-F5344CB8AC3E}">
        <p14:creationId xmlns:p14="http://schemas.microsoft.com/office/powerpoint/2010/main" val="107171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14</a:t>
            </a:fld>
            <a:endParaRPr lang="en-US" dirty="0"/>
          </a:p>
        </p:txBody>
      </p:sp>
    </p:spTree>
    <p:extLst>
      <p:ext uri="{BB962C8B-B14F-4D97-AF65-F5344CB8AC3E}">
        <p14:creationId xmlns:p14="http://schemas.microsoft.com/office/powerpoint/2010/main" val="63221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15</a:t>
            </a:fld>
            <a:endParaRPr lang="en-US" dirty="0"/>
          </a:p>
        </p:txBody>
      </p:sp>
    </p:spTree>
    <p:extLst>
      <p:ext uri="{BB962C8B-B14F-4D97-AF65-F5344CB8AC3E}">
        <p14:creationId xmlns:p14="http://schemas.microsoft.com/office/powerpoint/2010/main" val="188581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16</a:t>
            </a:fld>
            <a:endParaRPr lang="en-US" dirty="0"/>
          </a:p>
        </p:txBody>
      </p:sp>
    </p:spTree>
    <p:extLst>
      <p:ext uri="{BB962C8B-B14F-4D97-AF65-F5344CB8AC3E}">
        <p14:creationId xmlns:p14="http://schemas.microsoft.com/office/powerpoint/2010/main" val="253818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17</a:t>
            </a:fld>
            <a:endParaRPr lang="en-US" dirty="0"/>
          </a:p>
        </p:txBody>
      </p:sp>
    </p:spTree>
    <p:extLst>
      <p:ext uri="{BB962C8B-B14F-4D97-AF65-F5344CB8AC3E}">
        <p14:creationId xmlns:p14="http://schemas.microsoft.com/office/powerpoint/2010/main" val="1827866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18</a:t>
            </a:fld>
            <a:endParaRPr lang="en-US" dirty="0"/>
          </a:p>
        </p:txBody>
      </p:sp>
    </p:spTree>
    <p:extLst>
      <p:ext uri="{BB962C8B-B14F-4D97-AF65-F5344CB8AC3E}">
        <p14:creationId xmlns:p14="http://schemas.microsoft.com/office/powerpoint/2010/main" val="188247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26FDA-02D4-4256-8213-D400981124FB}" type="slidenum">
              <a:rPr lang="en-US" smtClean="0"/>
              <a:t>19</a:t>
            </a:fld>
            <a:endParaRPr lang="en-US" dirty="0"/>
          </a:p>
        </p:txBody>
      </p:sp>
    </p:spTree>
    <p:extLst>
      <p:ext uri="{BB962C8B-B14F-4D97-AF65-F5344CB8AC3E}">
        <p14:creationId xmlns:p14="http://schemas.microsoft.com/office/powerpoint/2010/main" val="86144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ontserrat" panose="00000500000000000000" pitchFamily="2" charset="0"/>
              <a:ea typeface="+mn-ea"/>
              <a:cs typeface="+mn-cs"/>
            </a:endParaRPr>
          </a:p>
        </p:txBody>
      </p:sp>
      <p:sp>
        <p:nvSpPr>
          <p:cNvPr id="4" name="Slide Number Placeholder 3"/>
          <p:cNvSpPr>
            <a:spLocks noGrp="1"/>
          </p:cNvSpPr>
          <p:nvPr>
            <p:ph type="sldNum" sz="quarter" idx="10"/>
          </p:nvPr>
        </p:nvSpPr>
        <p:spPr/>
        <p:txBody>
          <a:bodyPr/>
          <a:lstStyle/>
          <a:p>
            <a:fld id="{523C7FC6-2EB7-DC4F-9390-156888BAA8A2}" type="slidenum">
              <a:rPr lang="en-CA" smtClean="0"/>
              <a:pPr/>
              <a:t>2</a:t>
            </a:fld>
            <a:endParaRPr lang="en-CA" dirty="0"/>
          </a:p>
        </p:txBody>
      </p:sp>
    </p:spTree>
    <p:extLst>
      <p:ext uri="{BB962C8B-B14F-4D97-AF65-F5344CB8AC3E}">
        <p14:creationId xmlns:p14="http://schemas.microsoft.com/office/powerpoint/2010/main" val="49075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20</a:t>
            </a:fld>
            <a:endParaRPr lang="en-US" dirty="0"/>
          </a:p>
        </p:txBody>
      </p:sp>
    </p:spTree>
    <p:extLst>
      <p:ext uri="{BB962C8B-B14F-4D97-AF65-F5344CB8AC3E}">
        <p14:creationId xmlns:p14="http://schemas.microsoft.com/office/powerpoint/2010/main" val="68351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21</a:t>
            </a:fld>
            <a:endParaRPr lang="en-US" dirty="0"/>
          </a:p>
        </p:txBody>
      </p:sp>
    </p:spTree>
    <p:extLst>
      <p:ext uri="{BB962C8B-B14F-4D97-AF65-F5344CB8AC3E}">
        <p14:creationId xmlns:p14="http://schemas.microsoft.com/office/powerpoint/2010/main" val="1840803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22</a:t>
            </a:fld>
            <a:endParaRPr lang="en-US" dirty="0"/>
          </a:p>
        </p:txBody>
      </p:sp>
    </p:spTree>
    <p:extLst>
      <p:ext uri="{BB962C8B-B14F-4D97-AF65-F5344CB8AC3E}">
        <p14:creationId xmlns:p14="http://schemas.microsoft.com/office/powerpoint/2010/main" val="175245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23</a:t>
            </a:fld>
            <a:endParaRPr lang="en-US" dirty="0"/>
          </a:p>
        </p:txBody>
      </p:sp>
    </p:spTree>
    <p:extLst>
      <p:ext uri="{BB962C8B-B14F-4D97-AF65-F5344CB8AC3E}">
        <p14:creationId xmlns:p14="http://schemas.microsoft.com/office/powerpoint/2010/main" val="3770721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1BD104-C9D1-4ACF-9AA2-4EDBB997BE3D}" type="slidenum">
              <a:rPr lang="en-US" smtClean="0"/>
              <a:t>24</a:t>
            </a:fld>
            <a:endParaRPr lang="en-US" dirty="0"/>
          </a:p>
        </p:txBody>
      </p:sp>
    </p:spTree>
    <p:extLst>
      <p:ext uri="{BB962C8B-B14F-4D97-AF65-F5344CB8AC3E}">
        <p14:creationId xmlns:p14="http://schemas.microsoft.com/office/powerpoint/2010/main" val="1561958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25</a:t>
            </a:fld>
            <a:endParaRPr lang="en-US" dirty="0"/>
          </a:p>
        </p:txBody>
      </p:sp>
    </p:spTree>
    <p:extLst>
      <p:ext uri="{BB962C8B-B14F-4D97-AF65-F5344CB8AC3E}">
        <p14:creationId xmlns:p14="http://schemas.microsoft.com/office/powerpoint/2010/main" val="2663093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26</a:t>
            </a:fld>
            <a:endParaRPr lang="en-US" dirty="0"/>
          </a:p>
        </p:txBody>
      </p:sp>
    </p:spTree>
    <p:extLst>
      <p:ext uri="{BB962C8B-B14F-4D97-AF65-F5344CB8AC3E}">
        <p14:creationId xmlns:p14="http://schemas.microsoft.com/office/powerpoint/2010/main" val="40138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BD104-C9D1-4ACF-9AA2-4EDBB997BE3D}" type="slidenum">
              <a:rPr lang="en-US" smtClean="0"/>
              <a:t>27</a:t>
            </a:fld>
            <a:endParaRPr lang="en-US" dirty="0"/>
          </a:p>
        </p:txBody>
      </p:sp>
    </p:spTree>
    <p:extLst>
      <p:ext uri="{BB962C8B-B14F-4D97-AF65-F5344CB8AC3E}">
        <p14:creationId xmlns:p14="http://schemas.microsoft.com/office/powerpoint/2010/main" val="775588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28</a:t>
            </a:fld>
            <a:endParaRPr lang="en-US" dirty="0"/>
          </a:p>
        </p:txBody>
      </p:sp>
    </p:spTree>
    <p:extLst>
      <p:ext uri="{BB962C8B-B14F-4D97-AF65-F5344CB8AC3E}">
        <p14:creationId xmlns:p14="http://schemas.microsoft.com/office/powerpoint/2010/main" val="1507999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29</a:t>
            </a:fld>
            <a:endParaRPr lang="en-US" dirty="0"/>
          </a:p>
        </p:txBody>
      </p:sp>
    </p:spTree>
    <p:extLst>
      <p:ext uri="{BB962C8B-B14F-4D97-AF65-F5344CB8AC3E}">
        <p14:creationId xmlns:p14="http://schemas.microsoft.com/office/powerpoint/2010/main" val="106889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B1BD104-C9D1-4ACF-9AA2-4EDBB997BE3D}" type="slidenum">
              <a:rPr lang="en-US" smtClean="0"/>
              <a:t>3</a:t>
            </a:fld>
            <a:endParaRPr lang="en-US" dirty="0"/>
          </a:p>
        </p:txBody>
      </p:sp>
    </p:spTree>
    <p:extLst>
      <p:ext uri="{BB962C8B-B14F-4D97-AF65-F5344CB8AC3E}">
        <p14:creationId xmlns:p14="http://schemas.microsoft.com/office/powerpoint/2010/main" val="201146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BD104-C9D1-4ACF-9AA2-4EDBB997BE3D}" type="slidenum">
              <a:rPr lang="en-US" smtClean="0"/>
              <a:t>30</a:t>
            </a:fld>
            <a:endParaRPr lang="en-US" dirty="0"/>
          </a:p>
        </p:txBody>
      </p:sp>
    </p:spTree>
    <p:extLst>
      <p:ext uri="{BB962C8B-B14F-4D97-AF65-F5344CB8AC3E}">
        <p14:creationId xmlns:p14="http://schemas.microsoft.com/office/powerpoint/2010/main" val="2670038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31</a:t>
            </a:fld>
            <a:endParaRPr lang="en-US" dirty="0"/>
          </a:p>
        </p:txBody>
      </p:sp>
    </p:spTree>
    <p:extLst>
      <p:ext uri="{BB962C8B-B14F-4D97-AF65-F5344CB8AC3E}">
        <p14:creationId xmlns:p14="http://schemas.microsoft.com/office/powerpoint/2010/main" val="4006592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32</a:t>
            </a:fld>
            <a:endParaRPr lang="en-US" dirty="0"/>
          </a:p>
        </p:txBody>
      </p:sp>
    </p:spTree>
    <p:extLst>
      <p:ext uri="{BB962C8B-B14F-4D97-AF65-F5344CB8AC3E}">
        <p14:creationId xmlns:p14="http://schemas.microsoft.com/office/powerpoint/2010/main" val="3192288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E7003-4CBE-46DD-9928-DC921C50BD47}" type="slidenum">
              <a:rPr lang="en-US" smtClean="0"/>
              <a:t>33</a:t>
            </a:fld>
            <a:endParaRPr lang="en-US" dirty="0"/>
          </a:p>
        </p:txBody>
      </p:sp>
    </p:spTree>
    <p:extLst>
      <p:ext uri="{BB962C8B-B14F-4D97-AF65-F5344CB8AC3E}">
        <p14:creationId xmlns:p14="http://schemas.microsoft.com/office/powerpoint/2010/main" val="766386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performance measures also indicate multiple, sometimes competing, preferences.  Agencies have often used some form of a composite index to combine preferences when ranking and prioritizing projects. Pavement condition and bridge health indices are examples.  However, it is observed that these indices are heavily biased to one set of factors, typically asset condition, but not sensitive enough to other factors. </a:t>
            </a:r>
          </a:p>
          <a:p>
            <a:r>
              <a:rPr lang="en-US" dirty="0"/>
              <a:t>We also observed issues with the sole reliance on benefit-cost ratio metrics. BCRs work well with alternative selection but BCRs have issues with prioritization of projects as BCRs do not reflect the need of a project. Amidst these challenges, the multi-attribute utility function is gaining attention as a preferred way of combining performance measures using direct weighting or pairwise comparison.</a:t>
            </a:r>
          </a:p>
          <a:p>
            <a:endParaRPr lang="en-US" dirty="0"/>
          </a:p>
          <a:p>
            <a:r>
              <a:rPr lang="en-US" dirty="0"/>
              <a:t>Sam Labi’s work on NCHRP Report 590 Multi-Objective Optimization for BMS illustrates how multi-attribute utility theory can be used to create a single utility function from various competing criteria. The table on the right shows an example, which was adopted and modified from an illustration in NCHRP Report 590. Besides, the cross-asset tool that NCHRP 806 developed is another example. The cross asset tool heavily relied on this approach where various performance measures from a disparate set of assets, like bridge condition, pavement IRI, crashes, jobs created, were weighted pairwise using an AHP method, scaled between its minimum and maximum values to create utility functions for each performance measure, and the resulting utility values were added. This approach will be very well handy and simple to use as we seek to combine various performance measures for LCP.</a:t>
            </a:r>
          </a:p>
          <a:p>
            <a:endParaRPr lang="en-US" dirty="0">
              <a:cs typeface="Calibri"/>
            </a:endParaRPr>
          </a:p>
        </p:txBody>
      </p:sp>
      <p:sp>
        <p:nvSpPr>
          <p:cNvPr id="4" name="Slide Number Placeholder 3"/>
          <p:cNvSpPr>
            <a:spLocks noGrp="1"/>
          </p:cNvSpPr>
          <p:nvPr>
            <p:ph type="sldNum" sz="quarter" idx="5"/>
          </p:nvPr>
        </p:nvSpPr>
        <p:spPr/>
        <p:txBody>
          <a:bodyPr/>
          <a:lstStyle/>
          <a:p>
            <a:fld id="{6B1BD104-C9D1-4ACF-9AA2-4EDBB997BE3D}" type="slidenum">
              <a:rPr lang="en-US" smtClean="0"/>
              <a:t>34</a:t>
            </a:fld>
            <a:endParaRPr lang="en-US" dirty="0"/>
          </a:p>
        </p:txBody>
      </p:sp>
    </p:spTree>
    <p:extLst>
      <p:ext uri="{BB962C8B-B14F-4D97-AF65-F5344CB8AC3E}">
        <p14:creationId xmlns:p14="http://schemas.microsoft.com/office/powerpoint/2010/main" val="3527272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35</a:t>
            </a:fld>
            <a:endParaRPr lang="en-US" dirty="0"/>
          </a:p>
        </p:txBody>
      </p:sp>
    </p:spTree>
    <p:extLst>
      <p:ext uri="{BB962C8B-B14F-4D97-AF65-F5344CB8AC3E}">
        <p14:creationId xmlns:p14="http://schemas.microsoft.com/office/powerpoint/2010/main" val="4063101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36</a:t>
            </a:fld>
            <a:endParaRPr lang="en-US" dirty="0"/>
          </a:p>
        </p:txBody>
      </p:sp>
    </p:spTree>
    <p:extLst>
      <p:ext uri="{BB962C8B-B14F-4D97-AF65-F5344CB8AC3E}">
        <p14:creationId xmlns:p14="http://schemas.microsoft.com/office/powerpoint/2010/main" val="314860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37</a:t>
            </a:fld>
            <a:endParaRPr lang="en-US" dirty="0"/>
          </a:p>
        </p:txBody>
      </p:sp>
    </p:spTree>
    <p:extLst>
      <p:ext uri="{BB962C8B-B14F-4D97-AF65-F5344CB8AC3E}">
        <p14:creationId xmlns:p14="http://schemas.microsoft.com/office/powerpoint/2010/main" val="205206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4</a:t>
            </a:fld>
            <a:endParaRPr lang="en-US" dirty="0"/>
          </a:p>
        </p:txBody>
      </p:sp>
    </p:spTree>
    <p:extLst>
      <p:ext uri="{BB962C8B-B14F-4D97-AF65-F5344CB8AC3E}">
        <p14:creationId xmlns:p14="http://schemas.microsoft.com/office/powerpoint/2010/main" val="304160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5</a:t>
            </a:fld>
            <a:endParaRPr lang="en-US" dirty="0"/>
          </a:p>
        </p:txBody>
      </p:sp>
    </p:spTree>
    <p:extLst>
      <p:ext uri="{BB962C8B-B14F-4D97-AF65-F5344CB8AC3E}">
        <p14:creationId xmlns:p14="http://schemas.microsoft.com/office/powerpoint/2010/main" val="211815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6</a:t>
            </a:fld>
            <a:endParaRPr lang="en-US" dirty="0"/>
          </a:p>
        </p:txBody>
      </p:sp>
    </p:spTree>
    <p:extLst>
      <p:ext uri="{BB962C8B-B14F-4D97-AF65-F5344CB8AC3E}">
        <p14:creationId xmlns:p14="http://schemas.microsoft.com/office/powerpoint/2010/main" val="13995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7</a:t>
            </a:fld>
            <a:endParaRPr lang="en-US" dirty="0"/>
          </a:p>
        </p:txBody>
      </p:sp>
    </p:spTree>
    <p:extLst>
      <p:ext uri="{BB962C8B-B14F-4D97-AF65-F5344CB8AC3E}">
        <p14:creationId xmlns:p14="http://schemas.microsoft.com/office/powerpoint/2010/main" val="412346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6B1BD104-C9D1-4ACF-9AA2-4EDBB997BE3D}" type="slidenum">
              <a:rPr lang="en-US" smtClean="0"/>
              <a:t>8</a:t>
            </a:fld>
            <a:endParaRPr lang="en-US" dirty="0"/>
          </a:p>
        </p:txBody>
      </p:sp>
    </p:spTree>
    <p:extLst>
      <p:ext uri="{BB962C8B-B14F-4D97-AF65-F5344CB8AC3E}">
        <p14:creationId xmlns:p14="http://schemas.microsoft.com/office/powerpoint/2010/main" val="76296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forecast future intervention needs, LCP should make sure that what we capture should align with the intervention principles.  As we know, a plethora of performance measures are being used to indicate various facets of performance for asset classes.  In this slide, we have indicated those that align with the intervention principles for incorporating into the LCP process. We can extend this table to a comprehensive list for various asset classes, from IRI of pavement surfaces to mean time between failure of electronic components.</a:t>
            </a:r>
          </a:p>
        </p:txBody>
      </p:sp>
      <p:sp>
        <p:nvSpPr>
          <p:cNvPr id="4" name="Slide Number Placeholder 3"/>
          <p:cNvSpPr>
            <a:spLocks noGrp="1"/>
          </p:cNvSpPr>
          <p:nvPr>
            <p:ph type="sldNum" sz="quarter" idx="5"/>
          </p:nvPr>
        </p:nvSpPr>
        <p:spPr/>
        <p:txBody>
          <a:bodyPr/>
          <a:lstStyle/>
          <a:p>
            <a:fld id="{6B1BD104-C9D1-4ACF-9AA2-4EDBB997BE3D}" type="slidenum">
              <a:rPr lang="en-US" smtClean="0"/>
              <a:t>9</a:t>
            </a:fld>
            <a:endParaRPr lang="en-US" dirty="0"/>
          </a:p>
        </p:txBody>
      </p:sp>
    </p:spTree>
    <p:extLst>
      <p:ext uri="{BB962C8B-B14F-4D97-AF65-F5344CB8AC3E}">
        <p14:creationId xmlns:p14="http://schemas.microsoft.com/office/powerpoint/2010/main" val="108235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D329A9-0CA7-4828-B444-789BD4FB79A8}" type="datetime1">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5B1BD-E4F4-4F77-9B79-74CBC5613A36}" type="datetime1">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F73C1-6D75-4BA8-A761-6C03E04C0F6E}" type="datetime1">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C3C805-40CB-4C2F-8B06-13F99937CA0D}" type="datetime1">
              <a:rPr lang="en-US" smtClean="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DE069-4D35-4EEA-8699-2F52661A934F}" type="datetime1">
              <a:rPr lang="en-US" smtClean="0"/>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A77D4-55F3-450A-A801-77810ED082C5}" type="datetime1">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D4C5F4-CD88-4BC0-8C7F-CBF6E7CFAD89}" type="datetime1">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 Content : 1 column">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9251950"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12779929"/>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1B605F-9641-4ADB-BFDF-B552AD6135E9}" type="datetime1">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48A-8C46-4217-A5A9-8E1929020E45}"/>
              </a:ext>
            </a:extLst>
          </p:cNvPr>
          <p:cNvSpPr>
            <a:spLocks noGrp="1"/>
          </p:cNvSpPr>
          <p:nvPr>
            <p:ph type="title"/>
          </p:nvPr>
        </p:nvSpPr>
        <p:spPr>
          <a:xfrm>
            <a:off x="1546123" y="1407345"/>
            <a:ext cx="9249696" cy="578772"/>
          </a:xfrm>
        </p:spPr>
        <p:txBody>
          <a:bodyPr>
            <a:noAutofit/>
          </a:bodyPr>
          <a:lstStyle>
            <a:lvl1pPr algn="ctr">
              <a:defRPr sz="2800"/>
            </a:lvl1pPr>
          </a:lstStyle>
          <a:p>
            <a:r>
              <a:rPr lang="en-US"/>
              <a:t>Click to edit Master title style</a:t>
            </a:r>
          </a:p>
        </p:txBody>
      </p:sp>
      <p:sp>
        <p:nvSpPr>
          <p:cNvPr id="6" name="Title 1">
            <a:extLst>
              <a:ext uri="{FF2B5EF4-FFF2-40B4-BE49-F238E27FC236}">
                <a16:creationId xmlns:a16="http://schemas.microsoft.com/office/drawing/2014/main" id="{6FB80683-31D1-49FC-B205-10012571AED9}"/>
              </a:ext>
            </a:extLst>
          </p:cNvPr>
          <p:cNvSpPr txBox="1">
            <a:spLocks/>
          </p:cNvSpPr>
          <p:nvPr userDrawn="1"/>
        </p:nvSpPr>
        <p:spPr>
          <a:xfrm>
            <a:off x="0" y="-2908"/>
            <a:ext cx="12191999" cy="1113953"/>
          </a:xfrm>
          <a:prstGeom prst="rect">
            <a:avLst/>
          </a:prstGeom>
          <a:solidFill>
            <a:schemeClr val="accent1"/>
          </a:solidFill>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3200" dirty="0">
              <a:solidFill>
                <a:schemeClr val="bg1"/>
              </a:solidFill>
            </a:endParaRPr>
          </a:p>
        </p:txBody>
      </p:sp>
    </p:spTree>
    <p:extLst>
      <p:ext uri="{BB962C8B-B14F-4D97-AF65-F5344CB8AC3E}">
        <p14:creationId xmlns:p14="http://schemas.microsoft.com/office/powerpoint/2010/main" val="61908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48A-8C46-4217-A5A9-8E1929020E45}"/>
              </a:ext>
            </a:extLst>
          </p:cNvPr>
          <p:cNvSpPr>
            <a:spLocks noGrp="1"/>
          </p:cNvSpPr>
          <p:nvPr>
            <p:ph type="title"/>
          </p:nvPr>
        </p:nvSpPr>
        <p:spPr>
          <a:xfrm>
            <a:off x="1546123" y="1407345"/>
            <a:ext cx="9249696" cy="578772"/>
          </a:xfrm>
        </p:spPr>
        <p:txBody>
          <a:bodyPr>
            <a:noAutofit/>
          </a:bodyPr>
          <a:lstStyle>
            <a:lvl1pPr algn="ctr">
              <a:defRPr sz="2800"/>
            </a:lvl1pPr>
          </a:lstStyle>
          <a:p>
            <a:r>
              <a:rPr lang="en-US"/>
              <a:t>Click to edit Master title style</a:t>
            </a:r>
          </a:p>
        </p:txBody>
      </p:sp>
      <p:sp>
        <p:nvSpPr>
          <p:cNvPr id="6" name="Title 1">
            <a:extLst>
              <a:ext uri="{FF2B5EF4-FFF2-40B4-BE49-F238E27FC236}">
                <a16:creationId xmlns:a16="http://schemas.microsoft.com/office/drawing/2014/main" id="{6FB80683-31D1-49FC-B205-10012571AED9}"/>
              </a:ext>
            </a:extLst>
          </p:cNvPr>
          <p:cNvSpPr txBox="1">
            <a:spLocks/>
          </p:cNvSpPr>
          <p:nvPr userDrawn="1"/>
        </p:nvSpPr>
        <p:spPr>
          <a:xfrm>
            <a:off x="0" y="-2908"/>
            <a:ext cx="12191999" cy="1113953"/>
          </a:xfrm>
          <a:prstGeom prst="rect">
            <a:avLst/>
          </a:prstGeom>
          <a:solidFill>
            <a:schemeClr val="accent1"/>
          </a:solidFill>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dirty="0">
                <a:solidFill>
                  <a:schemeClr val="bg1"/>
                </a:solidFill>
              </a:rPr>
              <a:t>NCHRP 02-26 Life Cycle Planning</a:t>
            </a:r>
          </a:p>
        </p:txBody>
      </p:sp>
      <p:grpSp>
        <p:nvGrpSpPr>
          <p:cNvPr id="3" name="Group 2">
            <a:extLst>
              <a:ext uri="{FF2B5EF4-FFF2-40B4-BE49-F238E27FC236}">
                <a16:creationId xmlns:a16="http://schemas.microsoft.com/office/drawing/2014/main" id="{604F761B-1D8D-47C0-9140-A0E70F39893B}"/>
              </a:ext>
            </a:extLst>
          </p:cNvPr>
          <p:cNvGrpSpPr/>
          <p:nvPr userDrawn="1"/>
        </p:nvGrpSpPr>
        <p:grpSpPr>
          <a:xfrm>
            <a:off x="230689" y="669130"/>
            <a:ext cx="11887200" cy="365760"/>
            <a:chOff x="230689" y="669130"/>
            <a:chExt cx="11823658" cy="393377"/>
          </a:xfrm>
        </p:grpSpPr>
        <p:sp>
          <p:nvSpPr>
            <p:cNvPr id="8" name="TextBox 7">
              <a:extLst>
                <a:ext uri="{FF2B5EF4-FFF2-40B4-BE49-F238E27FC236}">
                  <a16:creationId xmlns:a16="http://schemas.microsoft.com/office/drawing/2014/main" id="{A17262E4-95E1-468B-9D0A-CAB9F7E62D18}"/>
                </a:ext>
              </a:extLst>
            </p:cNvPr>
            <p:cNvSpPr txBox="1"/>
            <p:nvPr userDrawn="1"/>
          </p:nvSpPr>
          <p:spPr>
            <a:xfrm>
              <a:off x="230689" y="693175"/>
              <a:ext cx="2065240" cy="369332"/>
            </a:xfrm>
            <a:prstGeom prst="rect">
              <a:avLst/>
            </a:prstGeom>
            <a:noFill/>
          </p:spPr>
          <p:txBody>
            <a:bodyPr wrap="square">
              <a:spAutoFit/>
            </a:bodyPr>
            <a:lstStyle/>
            <a:p>
              <a:r>
                <a:rPr lang="en-US" u="sng" dirty="0">
                  <a:solidFill>
                    <a:schemeClr val="bg1"/>
                  </a:solidFill>
                </a:rPr>
                <a:t>Introduction to LCP</a:t>
              </a:r>
            </a:p>
          </p:txBody>
        </p:sp>
        <p:sp>
          <p:nvSpPr>
            <p:cNvPr id="10" name="TextBox 9">
              <a:extLst>
                <a:ext uri="{FF2B5EF4-FFF2-40B4-BE49-F238E27FC236}">
                  <a16:creationId xmlns:a16="http://schemas.microsoft.com/office/drawing/2014/main" id="{A4073760-187D-43F2-AB89-CDEC13A5B38B}"/>
                </a:ext>
              </a:extLst>
            </p:cNvPr>
            <p:cNvSpPr txBox="1"/>
            <p:nvPr userDrawn="1"/>
          </p:nvSpPr>
          <p:spPr>
            <a:xfrm>
              <a:off x="3025795" y="680617"/>
              <a:ext cx="1745303" cy="369332"/>
            </a:xfrm>
            <a:prstGeom prst="rect">
              <a:avLst/>
            </a:prstGeom>
            <a:noFill/>
          </p:spPr>
          <p:txBody>
            <a:bodyPr wrap="square">
              <a:spAutoFit/>
            </a:bodyPr>
            <a:lstStyle/>
            <a:p>
              <a:pPr algn="ctr"/>
              <a:r>
                <a:rPr lang="en-US" dirty="0">
                  <a:solidFill>
                    <a:schemeClr val="accent4"/>
                  </a:solidFill>
                </a:rPr>
                <a:t>LCP  Framework</a:t>
              </a:r>
            </a:p>
          </p:txBody>
        </p:sp>
        <p:sp>
          <p:nvSpPr>
            <p:cNvPr id="12" name="TextBox 11">
              <a:extLst>
                <a:ext uri="{FF2B5EF4-FFF2-40B4-BE49-F238E27FC236}">
                  <a16:creationId xmlns:a16="http://schemas.microsoft.com/office/drawing/2014/main" id="{5AE5929D-40CB-4AB6-8592-61EEC1189113}"/>
                </a:ext>
              </a:extLst>
            </p:cNvPr>
            <p:cNvSpPr txBox="1"/>
            <p:nvPr userDrawn="1"/>
          </p:nvSpPr>
          <p:spPr>
            <a:xfrm>
              <a:off x="5500965" y="693175"/>
              <a:ext cx="1450441" cy="369332"/>
            </a:xfrm>
            <a:prstGeom prst="rect">
              <a:avLst/>
            </a:prstGeom>
            <a:noFill/>
          </p:spPr>
          <p:txBody>
            <a:bodyPr wrap="square">
              <a:spAutoFit/>
            </a:bodyPr>
            <a:lstStyle/>
            <a:p>
              <a:pPr algn="ctr"/>
              <a:r>
                <a:rPr lang="en-US" dirty="0">
                  <a:solidFill>
                    <a:schemeClr val="accent4"/>
                  </a:solidFill>
                </a:rPr>
                <a:t>LCP Enablers</a:t>
              </a:r>
            </a:p>
          </p:txBody>
        </p:sp>
        <p:sp>
          <p:nvSpPr>
            <p:cNvPr id="14" name="TextBox 13">
              <a:extLst>
                <a:ext uri="{FF2B5EF4-FFF2-40B4-BE49-F238E27FC236}">
                  <a16:creationId xmlns:a16="http://schemas.microsoft.com/office/drawing/2014/main" id="{5C9C37FB-898E-4CEC-AFFD-435846DC4249}"/>
                </a:ext>
              </a:extLst>
            </p:cNvPr>
            <p:cNvSpPr txBox="1"/>
            <p:nvPr userDrawn="1"/>
          </p:nvSpPr>
          <p:spPr>
            <a:xfrm>
              <a:off x="7681273" y="693175"/>
              <a:ext cx="1703499" cy="369332"/>
            </a:xfrm>
            <a:prstGeom prst="rect">
              <a:avLst/>
            </a:prstGeom>
            <a:noFill/>
          </p:spPr>
          <p:txBody>
            <a:bodyPr wrap="square">
              <a:spAutoFit/>
            </a:bodyPr>
            <a:lstStyle/>
            <a:p>
              <a:pPr algn="ctr"/>
              <a:r>
                <a:rPr lang="en-US" dirty="0">
                  <a:solidFill>
                    <a:schemeClr val="accent4"/>
                  </a:solidFill>
                </a:rPr>
                <a:t>Conducting LCP</a:t>
              </a:r>
            </a:p>
          </p:txBody>
        </p:sp>
        <p:sp>
          <p:nvSpPr>
            <p:cNvPr id="16" name="TextBox 15">
              <a:extLst>
                <a:ext uri="{FF2B5EF4-FFF2-40B4-BE49-F238E27FC236}">
                  <a16:creationId xmlns:a16="http://schemas.microsoft.com/office/drawing/2014/main" id="{3A7DCE9B-86D9-4A5F-98FA-315B5598DE45}"/>
                </a:ext>
              </a:extLst>
            </p:cNvPr>
            <p:cNvSpPr txBox="1"/>
            <p:nvPr userDrawn="1"/>
          </p:nvSpPr>
          <p:spPr>
            <a:xfrm>
              <a:off x="10114639" y="669130"/>
              <a:ext cx="1939708" cy="369332"/>
            </a:xfrm>
            <a:prstGeom prst="rect">
              <a:avLst/>
            </a:prstGeom>
            <a:noFill/>
          </p:spPr>
          <p:txBody>
            <a:bodyPr wrap="square">
              <a:spAutoFit/>
            </a:bodyPr>
            <a:lstStyle/>
            <a:p>
              <a:pPr algn="ctr"/>
              <a:r>
                <a:rPr lang="en-US" dirty="0">
                  <a:solidFill>
                    <a:schemeClr val="accent4"/>
                  </a:solidFill>
                </a:rPr>
                <a:t>Implementing LCP</a:t>
              </a:r>
            </a:p>
          </p:txBody>
        </p:sp>
      </p:grpSp>
    </p:spTree>
    <p:extLst>
      <p:ext uri="{BB962C8B-B14F-4D97-AF65-F5344CB8AC3E}">
        <p14:creationId xmlns:p14="http://schemas.microsoft.com/office/powerpoint/2010/main" val="3512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48A-8C46-4217-A5A9-8E1929020E45}"/>
              </a:ext>
            </a:extLst>
          </p:cNvPr>
          <p:cNvSpPr>
            <a:spLocks noGrp="1"/>
          </p:cNvSpPr>
          <p:nvPr>
            <p:ph type="title"/>
          </p:nvPr>
        </p:nvSpPr>
        <p:spPr>
          <a:xfrm>
            <a:off x="1546123" y="1407345"/>
            <a:ext cx="9249696" cy="578772"/>
          </a:xfrm>
        </p:spPr>
        <p:txBody>
          <a:bodyPr>
            <a:noAutofit/>
          </a:bodyPr>
          <a:lstStyle>
            <a:lvl1pPr algn="ctr">
              <a:defRPr sz="2800"/>
            </a:lvl1pPr>
          </a:lstStyle>
          <a:p>
            <a:r>
              <a:rPr lang="en-US"/>
              <a:t>Click to edit Master title style</a:t>
            </a:r>
          </a:p>
        </p:txBody>
      </p:sp>
      <p:sp>
        <p:nvSpPr>
          <p:cNvPr id="6" name="Title 1">
            <a:extLst>
              <a:ext uri="{FF2B5EF4-FFF2-40B4-BE49-F238E27FC236}">
                <a16:creationId xmlns:a16="http://schemas.microsoft.com/office/drawing/2014/main" id="{6FB80683-31D1-49FC-B205-10012571AED9}"/>
              </a:ext>
            </a:extLst>
          </p:cNvPr>
          <p:cNvSpPr txBox="1">
            <a:spLocks/>
          </p:cNvSpPr>
          <p:nvPr userDrawn="1"/>
        </p:nvSpPr>
        <p:spPr>
          <a:xfrm>
            <a:off x="0" y="-2908"/>
            <a:ext cx="12191999" cy="1113953"/>
          </a:xfrm>
          <a:prstGeom prst="rect">
            <a:avLst/>
          </a:prstGeom>
          <a:solidFill>
            <a:schemeClr val="accent1"/>
          </a:solidFill>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dirty="0">
                <a:solidFill>
                  <a:schemeClr val="bg1"/>
                </a:solidFill>
              </a:rPr>
              <a:t>NCHRP 02-26 Life Cycle Planning</a:t>
            </a:r>
          </a:p>
        </p:txBody>
      </p:sp>
      <p:grpSp>
        <p:nvGrpSpPr>
          <p:cNvPr id="3" name="Group 2">
            <a:extLst>
              <a:ext uri="{FF2B5EF4-FFF2-40B4-BE49-F238E27FC236}">
                <a16:creationId xmlns:a16="http://schemas.microsoft.com/office/drawing/2014/main" id="{604F761B-1D8D-47C0-9140-A0E70F39893B}"/>
              </a:ext>
            </a:extLst>
          </p:cNvPr>
          <p:cNvGrpSpPr/>
          <p:nvPr userDrawn="1"/>
        </p:nvGrpSpPr>
        <p:grpSpPr>
          <a:xfrm>
            <a:off x="230689" y="669130"/>
            <a:ext cx="11887200" cy="391689"/>
            <a:chOff x="230689" y="669130"/>
            <a:chExt cx="11823658" cy="421264"/>
          </a:xfrm>
        </p:grpSpPr>
        <p:sp>
          <p:nvSpPr>
            <p:cNvPr id="8" name="TextBox 7">
              <a:extLst>
                <a:ext uri="{FF2B5EF4-FFF2-40B4-BE49-F238E27FC236}">
                  <a16:creationId xmlns:a16="http://schemas.microsoft.com/office/drawing/2014/main" id="{A17262E4-95E1-468B-9D0A-CAB9F7E62D18}"/>
                </a:ext>
              </a:extLst>
            </p:cNvPr>
            <p:cNvSpPr txBox="1"/>
            <p:nvPr userDrawn="1"/>
          </p:nvSpPr>
          <p:spPr>
            <a:xfrm>
              <a:off x="230689" y="693175"/>
              <a:ext cx="2065240" cy="397219"/>
            </a:xfrm>
            <a:prstGeom prst="rect">
              <a:avLst/>
            </a:prstGeom>
            <a:noFill/>
          </p:spPr>
          <p:txBody>
            <a:bodyPr wrap="square">
              <a:spAutoFit/>
            </a:bodyPr>
            <a:lstStyle/>
            <a:p>
              <a:r>
                <a:rPr lang="en-US" u="none" dirty="0">
                  <a:solidFill>
                    <a:schemeClr val="accent4"/>
                  </a:solidFill>
                </a:rPr>
                <a:t>Introduction to LCP</a:t>
              </a:r>
            </a:p>
          </p:txBody>
        </p:sp>
        <p:sp>
          <p:nvSpPr>
            <p:cNvPr id="10" name="TextBox 9">
              <a:extLst>
                <a:ext uri="{FF2B5EF4-FFF2-40B4-BE49-F238E27FC236}">
                  <a16:creationId xmlns:a16="http://schemas.microsoft.com/office/drawing/2014/main" id="{A4073760-187D-43F2-AB89-CDEC13A5B38B}"/>
                </a:ext>
              </a:extLst>
            </p:cNvPr>
            <p:cNvSpPr txBox="1"/>
            <p:nvPr userDrawn="1"/>
          </p:nvSpPr>
          <p:spPr>
            <a:xfrm>
              <a:off x="3025795" y="680617"/>
              <a:ext cx="1745303" cy="397219"/>
            </a:xfrm>
            <a:prstGeom prst="rect">
              <a:avLst/>
            </a:prstGeom>
            <a:noFill/>
          </p:spPr>
          <p:txBody>
            <a:bodyPr wrap="square">
              <a:spAutoFit/>
            </a:bodyPr>
            <a:lstStyle/>
            <a:p>
              <a:pPr algn="ctr"/>
              <a:r>
                <a:rPr lang="en-US" u="sng" dirty="0">
                  <a:solidFill>
                    <a:schemeClr val="bg1"/>
                  </a:solidFill>
                </a:rPr>
                <a:t>LCP  Framework</a:t>
              </a:r>
            </a:p>
          </p:txBody>
        </p:sp>
        <p:sp>
          <p:nvSpPr>
            <p:cNvPr id="12" name="TextBox 11">
              <a:extLst>
                <a:ext uri="{FF2B5EF4-FFF2-40B4-BE49-F238E27FC236}">
                  <a16:creationId xmlns:a16="http://schemas.microsoft.com/office/drawing/2014/main" id="{5AE5929D-40CB-4AB6-8592-61EEC1189113}"/>
                </a:ext>
              </a:extLst>
            </p:cNvPr>
            <p:cNvSpPr txBox="1"/>
            <p:nvPr userDrawn="1"/>
          </p:nvSpPr>
          <p:spPr>
            <a:xfrm>
              <a:off x="5500965" y="693175"/>
              <a:ext cx="1450441" cy="369332"/>
            </a:xfrm>
            <a:prstGeom prst="rect">
              <a:avLst/>
            </a:prstGeom>
            <a:noFill/>
          </p:spPr>
          <p:txBody>
            <a:bodyPr wrap="square">
              <a:spAutoFit/>
            </a:bodyPr>
            <a:lstStyle/>
            <a:p>
              <a:pPr algn="ctr"/>
              <a:r>
                <a:rPr lang="en-US" dirty="0">
                  <a:solidFill>
                    <a:schemeClr val="accent4"/>
                  </a:solidFill>
                </a:rPr>
                <a:t>LCP Enablers</a:t>
              </a:r>
            </a:p>
          </p:txBody>
        </p:sp>
        <p:sp>
          <p:nvSpPr>
            <p:cNvPr id="14" name="TextBox 13">
              <a:extLst>
                <a:ext uri="{FF2B5EF4-FFF2-40B4-BE49-F238E27FC236}">
                  <a16:creationId xmlns:a16="http://schemas.microsoft.com/office/drawing/2014/main" id="{5C9C37FB-898E-4CEC-AFFD-435846DC4249}"/>
                </a:ext>
              </a:extLst>
            </p:cNvPr>
            <p:cNvSpPr txBox="1"/>
            <p:nvPr userDrawn="1"/>
          </p:nvSpPr>
          <p:spPr>
            <a:xfrm>
              <a:off x="7681273" y="693175"/>
              <a:ext cx="1703499" cy="369332"/>
            </a:xfrm>
            <a:prstGeom prst="rect">
              <a:avLst/>
            </a:prstGeom>
            <a:noFill/>
          </p:spPr>
          <p:txBody>
            <a:bodyPr wrap="square">
              <a:spAutoFit/>
            </a:bodyPr>
            <a:lstStyle/>
            <a:p>
              <a:pPr algn="ctr"/>
              <a:r>
                <a:rPr lang="en-US" dirty="0">
                  <a:solidFill>
                    <a:schemeClr val="accent4"/>
                  </a:solidFill>
                </a:rPr>
                <a:t>Conducting LCP</a:t>
              </a:r>
            </a:p>
          </p:txBody>
        </p:sp>
        <p:sp>
          <p:nvSpPr>
            <p:cNvPr id="16" name="TextBox 15">
              <a:extLst>
                <a:ext uri="{FF2B5EF4-FFF2-40B4-BE49-F238E27FC236}">
                  <a16:creationId xmlns:a16="http://schemas.microsoft.com/office/drawing/2014/main" id="{3A7DCE9B-86D9-4A5F-98FA-315B5598DE45}"/>
                </a:ext>
              </a:extLst>
            </p:cNvPr>
            <p:cNvSpPr txBox="1"/>
            <p:nvPr userDrawn="1"/>
          </p:nvSpPr>
          <p:spPr>
            <a:xfrm>
              <a:off x="10114639" y="669130"/>
              <a:ext cx="1939708" cy="369332"/>
            </a:xfrm>
            <a:prstGeom prst="rect">
              <a:avLst/>
            </a:prstGeom>
            <a:noFill/>
          </p:spPr>
          <p:txBody>
            <a:bodyPr wrap="square">
              <a:spAutoFit/>
            </a:bodyPr>
            <a:lstStyle/>
            <a:p>
              <a:pPr algn="ctr"/>
              <a:r>
                <a:rPr lang="en-US" dirty="0">
                  <a:solidFill>
                    <a:schemeClr val="accent4"/>
                  </a:solidFill>
                </a:rPr>
                <a:t>Implementing LCP</a:t>
              </a:r>
            </a:p>
          </p:txBody>
        </p:sp>
      </p:grpSp>
    </p:spTree>
    <p:extLst>
      <p:ext uri="{BB962C8B-B14F-4D97-AF65-F5344CB8AC3E}">
        <p14:creationId xmlns:p14="http://schemas.microsoft.com/office/powerpoint/2010/main" val="297719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48A-8C46-4217-A5A9-8E1929020E45}"/>
              </a:ext>
            </a:extLst>
          </p:cNvPr>
          <p:cNvSpPr>
            <a:spLocks noGrp="1"/>
          </p:cNvSpPr>
          <p:nvPr>
            <p:ph type="title"/>
          </p:nvPr>
        </p:nvSpPr>
        <p:spPr>
          <a:xfrm>
            <a:off x="1546123" y="1407345"/>
            <a:ext cx="9249696" cy="578772"/>
          </a:xfrm>
        </p:spPr>
        <p:txBody>
          <a:bodyPr>
            <a:noAutofit/>
          </a:bodyPr>
          <a:lstStyle>
            <a:lvl1pPr algn="ctr">
              <a:defRPr sz="2800"/>
            </a:lvl1pPr>
          </a:lstStyle>
          <a:p>
            <a:r>
              <a:rPr lang="en-US"/>
              <a:t>Click to edit Master title style</a:t>
            </a:r>
          </a:p>
        </p:txBody>
      </p:sp>
      <p:sp>
        <p:nvSpPr>
          <p:cNvPr id="6" name="Title 1">
            <a:extLst>
              <a:ext uri="{FF2B5EF4-FFF2-40B4-BE49-F238E27FC236}">
                <a16:creationId xmlns:a16="http://schemas.microsoft.com/office/drawing/2014/main" id="{6FB80683-31D1-49FC-B205-10012571AED9}"/>
              </a:ext>
            </a:extLst>
          </p:cNvPr>
          <p:cNvSpPr txBox="1">
            <a:spLocks/>
          </p:cNvSpPr>
          <p:nvPr userDrawn="1"/>
        </p:nvSpPr>
        <p:spPr>
          <a:xfrm>
            <a:off x="0" y="-2908"/>
            <a:ext cx="12191999" cy="1113953"/>
          </a:xfrm>
          <a:prstGeom prst="rect">
            <a:avLst/>
          </a:prstGeom>
          <a:solidFill>
            <a:schemeClr val="accent1"/>
          </a:solidFill>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dirty="0">
                <a:solidFill>
                  <a:schemeClr val="bg1"/>
                </a:solidFill>
              </a:rPr>
              <a:t>NCHRP 02-26 Life Cycle Planning</a:t>
            </a:r>
          </a:p>
        </p:txBody>
      </p:sp>
      <p:grpSp>
        <p:nvGrpSpPr>
          <p:cNvPr id="3" name="Group 2">
            <a:extLst>
              <a:ext uri="{FF2B5EF4-FFF2-40B4-BE49-F238E27FC236}">
                <a16:creationId xmlns:a16="http://schemas.microsoft.com/office/drawing/2014/main" id="{604F761B-1D8D-47C0-9140-A0E70F39893B}"/>
              </a:ext>
            </a:extLst>
          </p:cNvPr>
          <p:cNvGrpSpPr/>
          <p:nvPr userDrawn="1"/>
        </p:nvGrpSpPr>
        <p:grpSpPr>
          <a:xfrm>
            <a:off x="230689" y="669130"/>
            <a:ext cx="11887200" cy="391689"/>
            <a:chOff x="230689" y="669130"/>
            <a:chExt cx="11823658" cy="421264"/>
          </a:xfrm>
        </p:grpSpPr>
        <p:sp>
          <p:nvSpPr>
            <p:cNvPr id="8" name="TextBox 7">
              <a:extLst>
                <a:ext uri="{FF2B5EF4-FFF2-40B4-BE49-F238E27FC236}">
                  <a16:creationId xmlns:a16="http://schemas.microsoft.com/office/drawing/2014/main" id="{A17262E4-95E1-468B-9D0A-CAB9F7E62D18}"/>
                </a:ext>
              </a:extLst>
            </p:cNvPr>
            <p:cNvSpPr txBox="1"/>
            <p:nvPr userDrawn="1"/>
          </p:nvSpPr>
          <p:spPr>
            <a:xfrm>
              <a:off x="230689" y="693175"/>
              <a:ext cx="2065240" cy="397219"/>
            </a:xfrm>
            <a:prstGeom prst="rect">
              <a:avLst/>
            </a:prstGeom>
            <a:noFill/>
          </p:spPr>
          <p:txBody>
            <a:bodyPr wrap="square">
              <a:spAutoFit/>
            </a:bodyPr>
            <a:lstStyle/>
            <a:p>
              <a:r>
                <a:rPr lang="en-US" u="none" dirty="0">
                  <a:solidFill>
                    <a:schemeClr val="accent4"/>
                  </a:solidFill>
                </a:rPr>
                <a:t>Introduction to LCP</a:t>
              </a:r>
            </a:p>
          </p:txBody>
        </p:sp>
        <p:sp>
          <p:nvSpPr>
            <p:cNvPr id="10" name="TextBox 9">
              <a:extLst>
                <a:ext uri="{FF2B5EF4-FFF2-40B4-BE49-F238E27FC236}">
                  <a16:creationId xmlns:a16="http://schemas.microsoft.com/office/drawing/2014/main" id="{A4073760-187D-43F2-AB89-CDEC13A5B38B}"/>
                </a:ext>
              </a:extLst>
            </p:cNvPr>
            <p:cNvSpPr txBox="1"/>
            <p:nvPr userDrawn="1"/>
          </p:nvSpPr>
          <p:spPr>
            <a:xfrm>
              <a:off x="3025795" y="680617"/>
              <a:ext cx="1745303" cy="397219"/>
            </a:xfrm>
            <a:prstGeom prst="rect">
              <a:avLst/>
            </a:prstGeom>
            <a:noFill/>
          </p:spPr>
          <p:txBody>
            <a:bodyPr wrap="square">
              <a:spAutoFit/>
            </a:bodyPr>
            <a:lstStyle/>
            <a:p>
              <a:pPr algn="ctr"/>
              <a:r>
                <a:rPr lang="en-US" u="none" dirty="0">
                  <a:solidFill>
                    <a:schemeClr val="accent4"/>
                  </a:solidFill>
                </a:rPr>
                <a:t>LCP  Framework</a:t>
              </a:r>
            </a:p>
          </p:txBody>
        </p:sp>
        <p:sp>
          <p:nvSpPr>
            <p:cNvPr id="12" name="TextBox 11">
              <a:extLst>
                <a:ext uri="{FF2B5EF4-FFF2-40B4-BE49-F238E27FC236}">
                  <a16:creationId xmlns:a16="http://schemas.microsoft.com/office/drawing/2014/main" id="{5AE5929D-40CB-4AB6-8592-61EEC1189113}"/>
                </a:ext>
              </a:extLst>
            </p:cNvPr>
            <p:cNvSpPr txBox="1"/>
            <p:nvPr userDrawn="1"/>
          </p:nvSpPr>
          <p:spPr>
            <a:xfrm>
              <a:off x="5500965" y="693175"/>
              <a:ext cx="1450441" cy="397219"/>
            </a:xfrm>
            <a:prstGeom prst="rect">
              <a:avLst/>
            </a:prstGeom>
            <a:noFill/>
          </p:spPr>
          <p:txBody>
            <a:bodyPr wrap="square">
              <a:spAutoFit/>
            </a:bodyPr>
            <a:lstStyle/>
            <a:p>
              <a:pPr algn="ctr"/>
              <a:r>
                <a:rPr lang="en-US" u="sng" dirty="0">
                  <a:solidFill>
                    <a:schemeClr val="bg1"/>
                  </a:solidFill>
                </a:rPr>
                <a:t>LCP Enablers</a:t>
              </a:r>
            </a:p>
          </p:txBody>
        </p:sp>
        <p:sp>
          <p:nvSpPr>
            <p:cNvPr id="14" name="TextBox 13">
              <a:extLst>
                <a:ext uri="{FF2B5EF4-FFF2-40B4-BE49-F238E27FC236}">
                  <a16:creationId xmlns:a16="http://schemas.microsoft.com/office/drawing/2014/main" id="{5C9C37FB-898E-4CEC-AFFD-435846DC4249}"/>
                </a:ext>
              </a:extLst>
            </p:cNvPr>
            <p:cNvSpPr txBox="1"/>
            <p:nvPr userDrawn="1"/>
          </p:nvSpPr>
          <p:spPr>
            <a:xfrm>
              <a:off x="7681273" y="693175"/>
              <a:ext cx="1703499" cy="369332"/>
            </a:xfrm>
            <a:prstGeom prst="rect">
              <a:avLst/>
            </a:prstGeom>
            <a:noFill/>
          </p:spPr>
          <p:txBody>
            <a:bodyPr wrap="square">
              <a:spAutoFit/>
            </a:bodyPr>
            <a:lstStyle/>
            <a:p>
              <a:pPr algn="ctr"/>
              <a:r>
                <a:rPr lang="en-US" dirty="0">
                  <a:solidFill>
                    <a:schemeClr val="accent4"/>
                  </a:solidFill>
                </a:rPr>
                <a:t>Conducting LCP</a:t>
              </a:r>
            </a:p>
          </p:txBody>
        </p:sp>
        <p:sp>
          <p:nvSpPr>
            <p:cNvPr id="16" name="TextBox 15">
              <a:extLst>
                <a:ext uri="{FF2B5EF4-FFF2-40B4-BE49-F238E27FC236}">
                  <a16:creationId xmlns:a16="http://schemas.microsoft.com/office/drawing/2014/main" id="{3A7DCE9B-86D9-4A5F-98FA-315B5598DE45}"/>
                </a:ext>
              </a:extLst>
            </p:cNvPr>
            <p:cNvSpPr txBox="1"/>
            <p:nvPr userDrawn="1"/>
          </p:nvSpPr>
          <p:spPr>
            <a:xfrm>
              <a:off x="10114639" y="669130"/>
              <a:ext cx="1939708" cy="369332"/>
            </a:xfrm>
            <a:prstGeom prst="rect">
              <a:avLst/>
            </a:prstGeom>
            <a:noFill/>
          </p:spPr>
          <p:txBody>
            <a:bodyPr wrap="square">
              <a:spAutoFit/>
            </a:bodyPr>
            <a:lstStyle/>
            <a:p>
              <a:pPr algn="ctr"/>
              <a:r>
                <a:rPr lang="en-US" dirty="0">
                  <a:solidFill>
                    <a:schemeClr val="accent4"/>
                  </a:solidFill>
                </a:rPr>
                <a:t>Implementing LCP</a:t>
              </a:r>
            </a:p>
          </p:txBody>
        </p:sp>
      </p:grpSp>
    </p:spTree>
    <p:extLst>
      <p:ext uri="{BB962C8B-B14F-4D97-AF65-F5344CB8AC3E}">
        <p14:creationId xmlns:p14="http://schemas.microsoft.com/office/powerpoint/2010/main" val="330286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48A-8C46-4217-A5A9-8E1929020E45}"/>
              </a:ext>
            </a:extLst>
          </p:cNvPr>
          <p:cNvSpPr>
            <a:spLocks noGrp="1"/>
          </p:cNvSpPr>
          <p:nvPr>
            <p:ph type="title"/>
          </p:nvPr>
        </p:nvSpPr>
        <p:spPr>
          <a:xfrm>
            <a:off x="1546123" y="1407345"/>
            <a:ext cx="9249696" cy="578772"/>
          </a:xfrm>
        </p:spPr>
        <p:txBody>
          <a:bodyPr>
            <a:noAutofit/>
          </a:bodyPr>
          <a:lstStyle>
            <a:lvl1pPr algn="ctr">
              <a:defRPr sz="2800"/>
            </a:lvl1pPr>
          </a:lstStyle>
          <a:p>
            <a:r>
              <a:rPr lang="en-US"/>
              <a:t>Click to edit Master title style</a:t>
            </a:r>
          </a:p>
        </p:txBody>
      </p:sp>
      <p:sp>
        <p:nvSpPr>
          <p:cNvPr id="6" name="Title 1">
            <a:extLst>
              <a:ext uri="{FF2B5EF4-FFF2-40B4-BE49-F238E27FC236}">
                <a16:creationId xmlns:a16="http://schemas.microsoft.com/office/drawing/2014/main" id="{6FB80683-31D1-49FC-B205-10012571AED9}"/>
              </a:ext>
            </a:extLst>
          </p:cNvPr>
          <p:cNvSpPr txBox="1">
            <a:spLocks/>
          </p:cNvSpPr>
          <p:nvPr userDrawn="1"/>
        </p:nvSpPr>
        <p:spPr>
          <a:xfrm>
            <a:off x="0" y="-2908"/>
            <a:ext cx="12191999" cy="1113953"/>
          </a:xfrm>
          <a:prstGeom prst="rect">
            <a:avLst/>
          </a:prstGeom>
          <a:solidFill>
            <a:schemeClr val="accent1"/>
          </a:solidFill>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dirty="0">
                <a:solidFill>
                  <a:schemeClr val="bg1"/>
                </a:solidFill>
              </a:rPr>
              <a:t>NCHRP 02-26 Life Cycle Planning</a:t>
            </a:r>
          </a:p>
        </p:txBody>
      </p:sp>
      <p:grpSp>
        <p:nvGrpSpPr>
          <p:cNvPr id="3" name="Group 2">
            <a:extLst>
              <a:ext uri="{FF2B5EF4-FFF2-40B4-BE49-F238E27FC236}">
                <a16:creationId xmlns:a16="http://schemas.microsoft.com/office/drawing/2014/main" id="{604F761B-1D8D-47C0-9140-A0E70F39893B}"/>
              </a:ext>
            </a:extLst>
          </p:cNvPr>
          <p:cNvGrpSpPr/>
          <p:nvPr userDrawn="1"/>
        </p:nvGrpSpPr>
        <p:grpSpPr>
          <a:xfrm>
            <a:off x="230689" y="669130"/>
            <a:ext cx="11887200" cy="391689"/>
            <a:chOff x="230689" y="669130"/>
            <a:chExt cx="11823658" cy="421264"/>
          </a:xfrm>
        </p:grpSpPr>
        <p:sp>
          <p:nvSpPr>
            <p:cNvPr id="8" name="TextBox 7">
              <a:extLst>
                <a:ext uri="{FF2B5EF4-FFF2-40B4-BE49-F238E27FC236}">
                  <a16:creationId xmlns:a16="http://schemas.microsoft.com/office/drawing/2014/main" id="{A17262E4-95E1-468B-9D0A-CAB9F7E62D18}"/>
                </a:ext>
              </a:extLst>
            </p:cNvPr>
            <p:cNvSpPr txBox="1"/>
            <p:nvPr userDrawn="1"/>
          </p:nvSpPr>
          <p:spPr>
            <a:xfrm>
              <a:off x="230689" y="693175"/>
              <a:ext cx="2065240" cy="397219"/>
            </a:xfrm>
            <a:prstGeom prst="rect">
              <a:avLst/>
            </a:prstGeom>
            <a:noFill/>
          </p:spPr>
          <p:txBody>
            <a:bodyPr wrap="square">
              <a:spAutoFit/>
            </a:bodyPr>
            <a:lstStyle/>
            <a:p>
              <a:r>
                <a:rPr lang="en-US" u="none" dirty="0">
                  <a:solidFill>
                    <a:schemeClr val="accent4"/>
                  </a:solidFill>
                </a:rPr>
                <a:t>Introduction to LCP</a:t>
              </a:r>
            </a:p>
          </p:txBody>
        </p:sp>
        <p:sp>
          <p:nvSpPr>
            <p:cNvPr id="10" name="TextBox 9">
              <a:extLst>
                <a:ext uri="{FF2B5EF4-FFF2-40B4-BE49-F238E27FC236}">
                  <a16:creationId xmlns:a16="http://schemas.microsoft.com/office/drawing/2014/main" id="{A4073760-187D-43F2-AB89-CDEC13A5B38B}"/>
                </a:ext>
              </a:extLst>
            </p:cNvPr>
            <p:cNvSpPr txBox="1"/>
            <p:nvPr userDrawn="1"/>
          </p:nvSpPr>
          <p:spPr>
            <a:xfrm>
              <a:off x="3025795" y="680617"/>
              <a:ext cx="1745303" cy="397219"/>
            </a:xfrm>
            <a:prstGeom prst="rect">
              <a:avLst/>
            </a:prstGeom>
            <a:noFill/>
          </p:spPr>
          <p:txBody>
            <a:bodyPr wrap="square">
              <a:spAutoFit/>
            </a:bodyPr>
            <a:lstStyle/>
            <a:p>
              <a:pPr algn="ctr"/>
              <a:r>
                <a:rPr lang="en-US" u="none" dirty="0">
                  <a:solidFill>
                    <a:schemeClr val="accent4"/>
                  </a:solidFill>
                </a:rPr>
                <a:t>LCP  Framework</a:t>
              </a:r>
            </a:p>
          </p:txBody>
        </p:sp>
        <p:sp>
          <p:nvSpPr>
            <p:cNvPr id="12" name="TextBox 11">
              <a:extLst>
                <a:ext uri="{FF2B5EF4-FFF2-40B4-BE49-F238E27FC236}">
                  <a16:creationId xmlns:a16="http://schemas.microsoft.com/office/drawing/2014/main" id="{5AE5929D-40CB-4AB6-8592-61EEC1189113}"/>
                </a:ext>
              </a:extLst>
            </p:cNvPr>
            <p:cNvSpPr txBox="1"/>
            <p:nvPr userDrawn="1"/>
          </p:nvSpPr>
          <p:spPr>
            <a:xfrm>
              <a:off x="5500965" y="693175"/>
              <a:ext cx="1450441" cy="397219"/>
            </a:xfrm>
            <a:prstGeom prst="rect">
              <a:avLst/>
            </a:prstGeom>
            <a:noFill/>
          </p:spPr>
          <p:txBody>
            <a:bodyPr wrap="square">
              <a:spAutoFit/>
            </a:bodyPr>
            <a:lstStyle/>
            <a:p>
              <a:pPr algn="ctr"/>
              <a:r>
                <a:rPr lang="en-US" u="none" dirty="0">
                  <a:solidFill>
                    <a:schemeClr val="accent4"/>
                  </a:solidFill>
                </a:rPr>
                <a:t>LCP Enablers</a:t>
              </a:r>
            </a:p>
          </p:txBody>
        </p:sp>
        <p:sp>
          <p:nvSpPr>
            <p:cNvPr id="14" name="TextBox 13">
              <a:extLst>
                <a:ext uri="{FF2B5EF4-FFF2-40B4-BE49-F238E27FC236}">
                  <a16:creationId xmlns:a16="http://schemas.microsoft.com/office/drawing/2014/main" id="{5C9C37FB-898E-4CEC-AFFD-435846DC4249}"/>
                </a:ext>
              </a:extLst>
            </p:cNvPr>
            <p:cNvSpPr txBox="1"/>
            <p:nvPr userDrawn="1"/>
          </p:nvSpPr>
          <p:spPr>
            <a:xfrm>
              <a:off x="7681273" y="693175"/>
              <a:ext cx="1703499" cy="397219"/>
            </a:xfrm>
            <a:prstGeom prst="rect">
              <a:avLst/>
            </a:prstGeom>
            <a:noFill/>
          </p:spPr>
          <p:txBody>
            <a:bodyPr wrap="square">
              <a:spAutoFit/>
            </a:bodyPr>
            <a:lstStyle/>
            <a:p>
              <a:pPr algn="ctr"/>
              <a:r>
                <a:rPr lang="en-US" u="sng" dirty="0">
                  <a:solidFill>
                    <a:schemeClr val="bg1"/>
                  </a:solidFill>
                </a:rPr>
                <a:t>Conducting LCP</a:t>
              </a:r>
            </a:p>
          </p:txBody>
        </p:sp>
        <p:sp>
          <p:nvSpPr>
            <p:cNvPr id="16" name="TextBox 15">
              <a:extLst>
                <a:ext uri="{FF2B5EF4-FFF2-40B4-BE49-F238E27FC236}">
                  <a16:creationId xmlns:a16="http://schemas.microsoft.com/office/drawing/2014/main" id="{3A7DCE9B-86D9-4A5F-98FA-315B5598DE45}"/>
                </a:ext>
              </a:extLst>
            </p:cNvPr>
            <p:cNvSpPr txBox="1"/>
            <p:nvPr userDrawn="1"/>
          </p:nvSpPr>
          <p:spPr>
            <a:xfrm>
              <a:off x="10114639" y="669130"/>
              <a:ext cx="1939708" cy="369332"/>
            </a:xfrm>
            <a:prstGeom prst="rect">
              <a:avLst/>
            </a:prstGeom>
            <a:noFill/>
          </p:spPr>
          <p:txBody>
            <a:bodyPr wrap="square">
              <a:spAutoFit/>
            </a:bodyPr>
            <a:lstStyle/>
            <a:p>
              <a:pPr algn="ctr"/>
              <a:r>
                <a:rPr lang="en-US" dirty="0">
                  <a:solidFill>
                    <a:schemeClr val="accent4"/>
                  </a:solidFill>
                </a:rPr>
                <a:t>Implementing LCP</a:t>
              </a:r>
            </a:p>
          </p:txBody>
        </p:sp>
      </p:grpSp>
    </p:spTree>
    <p:extLst>
      <p:ext uri="{BB962C8B-B14F-4D97-AF65-F5344CB8AC3E}">
        <p14:creationId xmlns:p14="http://schemas.microsoft.com/office/powerpoint/2010/main" val="115922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48A-8C46-4217-A5A9-8E1929020E45}"/>
              </a:ext>
            </a:extLst>
          </p:cNvPr>
          <p:cNvSpPr>
            <a:spLocks noGrp="1"/>
          </p:cNvSpPr>
          <p:nvPr>
            <p:ph type="title"/>
          </p:nvPr>
        </p:nvSpPr>
        <p:spPr>
          <a:xfrm>
            <a:off x="1546123" y="1407345"/>
            <a:ext cx="9249696" cy="578772"/>
          </a:xfrm>
        </p:spPr>
        <p:txBody>
          <a:bodyPr>
            <a:noAutofit/>
          </a:bodyPr>
          <a:lstStyle>
            <a:lvl1pPr algn="ctr">
              <a:defRPr sz="2800"/>
            </a:lvl1pPr>
          </a:lstStyle>
          <a:p>
            <a:r>
              <a:rPr lang="en-US"/>
              <a:t>Click to edit Master title style</a:t>
            </a:r>
          </a:p>
        </p:txBody>
      </p:sp>
      <p:sp>
        <p:nvSpPr>
          <p:cNvPr id="6" name="Title 1">
            <a:extLst>
              <a:ext uri="{FF2B5EF4-FFF2-40B4-BE49-F238E27FC236}">
                <a16:creationId xmlns:a16="http://schemas.microsoft.com/office/drawing/2014/main" id="{6FB80683-31D1-49FC-B205-10012571AED9}"/>
              </a:ext>
            </a:extLst>
          </p:cNvPr>
          <p:cNvSpPr txBox="1">
            <a:spLocks/>
          </p:cNvSpPr>
          <p:nvPr userDrawn="1"/>
        </p:nvSpPr>
        <p:spPr>
          <a:xfrm>
            <a:off x="0" y="-2908"/>
            <a:ext cx="12191999" cy="1113953"/>
          </a:xfrm>
          <a:prstGeom prst="rect">
            <a:avLst/>
          </a:prstGeom>
          <a:solidFill>
            <a:schemeClr val="accent1"/>
          </a:solidFill>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dirty="0">
                <a:solidFill>
                  <a:schemeClr val="bg1"/>
                </a:solidFill>
              </a:rPr>
              <a:t>NCHRP 02-26 Life Cycle Planning</a:t>
            </a:r>
          </a:p>
        </p:txBody>
      </p:sp>
      <p:grpSp>
        <p:nvGrpSpPr>
          <p:cNvPr id="3" name="Group 2">
            <a:extLst>
              <a:ext uri="{FF2B5EF4-FFF2-40B4-BE49-F238E27FC236}">
                <a16:creationId xmlns:a16="http://schemas.microsoft.com/office/drawing/2014/main" id="{604F761B-1D8D-47C0-9140-A0E70F39893B}"/>
              </a:ext>
            </a:extLst>
          </p:cNvPr>
          <p:cNvGrpSpPr/>
          <p:nvPr userDrawn="1"/>
        </p:nvGrpSpPr>
        <p:grpSpPr>
          <a:xfrm>
            <a:off x="230689" y="669130"/>
            <a:ext cx="11887200" cy="391689"/>
            <a:chOff x="230689" y="669130"/>
            <a:chExt cx="11823658" cy="421264"/>
          </a:xfrm>
        </p:grpSpPr>
        <p:sp>
          <p:nvSpPr>
            <p:cNvPr id="8" name="TextBox 7">
              <a:extLst>
                <a:ext uri="{FF2B5EF4-FFF2-40B4-BE49-F238E27FC236}">
                  <a16:creationId xmlns:a16="http://schemas.microsoft.com/office/drawing/2014/main" id="{A17262E4-95E1-468B-9D0A-CAB9F7E62D18}"/>
                </a:ext>
              </a:extLst>
            </p:cNvPr>
            <p:cNvSpPr txBox="1"/>
            <p:nvPr userDrawn="1"/>
          </p:nvSpPr>
          <p:spPr>
            <a:xfrm>
              <a:off x="230689" y="693175"/>
              <a:ext cx="2065240" cy="397219"/>
            </a:xfrm>
            <a:prstGeom prst="rect">
              <a:avLst/>
            </a:prstGeom>
            <a:noFill/>
          </p:spPr>
          <p:txBody>
            <a:bodyPr wrap="square">
              <a:spAutoFit/>
            </a:bodyPr>
            <a:lstStyle/>
            <a:p>
              <a:r>
                <a:rPr lang="en-US" u="none" dirty="0">
                  <a:solidFill>
                    <a:schemeClr val="accent4"/>
                  </a:solidFill>
                </a:rPr>
                <a:t>Introduction to LCP</a:t>
              </a:r>
            </a:p>
          </p:txBody>
        </p:sp>
        <p:sp>
          <p:nvSpPr>
            <p:cNvPr id="10" name="TextBox 9">
              <a:extLst>
                <a:ext uri="{FF2B5EF4-FFF2-40B4-BE49-F238E27FC236}">
                  <a16:creationId xmlns:a16="http://schemas.microsoft.com/office/drawing/2014/main" id="{A4073760-187D-43F2-AB89-CDEC13A5B38B}"/>
                </a:ext>
              </a:extLst>
            </p:cNvPr>
            <p:cNvSpPr txBox="1"/>
            <p:nvPr userDrawn="1"/>
          </p:nvSpPr>
          <p:spPr>
            <a:xfrm>
              <a:off x="3025795" y="680617"/>
              <a:ext cx="1745303" cy="397219"/>
            </a:xfrm>
            <a:prstGeom prst="rect">
              <a:avLst/>
            </a:prstGeom>
            <a:noFill/>
          </p:spPr>
          <p:txBody>
            <a:bodyPr wrap="square">
              <a:spAutoFit/>
            </a:bodyPr>
            <a:lstStyle/>
            <a:p>
              <a:pPr algn="ctr"/>
              <a:r>
                <a:rPr lang="en-US" u="none" dirty="0">
                  <a:solidFill>
                    <a:schemeClr val="accent4"/>
                  </a:solidFill>
                </a:rPr>
                <a:t>LCP  Framework</a:t>
              </a:r>
            </a:p>
          </p:txBody>
        </p:sp>
        <p:sp>
          <p:nvSpPr>
            <p:cNvPr id="12" name="TextBox 11">
              <a:extLst>
                <a:ext uri="{FF2B5EF4-FFF2-40B4-BE49-F238E27FC236}">
                  <a16:creationId xmlns:a16="http://schemas.microsoft.com/office/drawing/2014/main" id="{5AE5929D-40CB-4AB6-8592-61EEC1189113}"/>
                </a:ext>
              </a:extLst>
            </p:cNvPr>
            <p:cNvSpPr txBox="1"/>
            <p:nvPr userDrawn="1"/>
          </p:nvSpPr>
          <p:spPr>
            <a:xfrm>
              <a:off x="5500965" y="693175"/>
              <a:ext cx="1450441" cy="397219"/>
            </a:xfrm>
            <a:prstGeom prst="rect">
              <a:avLst/>
            </a:prstGeom>
            <a:noFill/>
          </p:spPr>
          <p:txBody>
            <a:bodyPr wrap="square">
              <a:spAutoFit/>
            </a:bodyPr>
            <a:lstStyle/>
            <a:p>
              <a:pPr algn="ctr"/>
              <a:r>
                <a:rPr lang="en-US" u="none" dirty="0">
                  <a:solidFill>
                    <a:schemeClr val="accent4"/>
                  </a:solidFill>
                </a:rPr>
                <a:t>LCP Enablers</a:t>
              </a:r>
            </a:p>
          </p:txBody>
        </p:sp>
        <p:sp>
          <p:nvSpPr>
            <p:cNvPr id="14" name="TextBox 13">
              <a:extLst>
                <a:ext uri="{FF2B5EF4-FFF2-40B4-BE49-F238E27FC236}">
                  <a16:creationId xmlns:a16="http://schemas.microsoft.com/office/drawing/2014/main" id="{5C9C37FB-898E-4CEC-AFFD-435846DC4249}"/>
                </a:ext>
              </a:extLst>
            </p:cNvPr>
            <p:cNvSpPr txBox="1"/>
            <p:nvPr userDrawn="1"/>
          </p:nvSpPr>
          <p:spPr>
            <a:xfrm>
              <a:off x="7681273" y="693175"/>
              <a:ext cx="1703499" cy="369332"/>
            </a:xfrm>
            <a:prstGeom prst="rect">
              <a:avLst/>
            </a:prstGeom>
            <a:noFill/>
          </p:spPr>
          <p:txBody>
            <a:bodyPr wrap="square">
              <a:spAutoFit/>
            </a:bodyPr>
            <a:lstStyle/>
            <a:p>
              <a:pPr algn="ctr"/>
              <a:r>
                <a:rPr lang="en-US" dirty="0">
                  <a:solidFill>
                    <a:schemeClr val="accent4"/>
                  </a:solidFill>
                </a:rPr>
                <a:t>Conducting LCP</a:t>
              </a:r>
            </a:p>
          </p:txBody>
        </p:sp>
        <p:sp>
          <p:nvSpPr>
            <p:cNvPr id="16" name="TextBox 15">
              <a:extLst>
                <a:ext uri="{FF2B5EF4-FFF2-40B4-BE49-F238E27FC236}">
                  <a16:creationId xmlns:a16="http://schemas.microsoft.com/office/drawing/2014/main" id="{3A7DCE9B-86D9-4A5F-98FA-315B5598DE45}"/>
                </a:ext>
              </a:extLst>
            </p:cNvPr>
            <p:cNvSpPr txBox="1"/>
            <p:nvPr userDrawn="1"/>
          </p:nvSpPr>
          <p:spPr>
            <a:xfrm>
              <a:off x="10114639" y="669130"/>
              <a:ext cx="1939708" cy="397219"/>
            </a:xfrm>
            <a:prstGeom prst="rect">
              <a:avLst/>
            </a:prstGeom>
            <a:noFill/>
          </p:spPr>
          <p:txBody>
            <a:bodyPr wrap="square">
              <a:spAutoFit/>
            </a:bodyPr>
            <a:lstStyle/>
            <a:p>
              <a:pPr algn="ctr"/>
              <a:r>
                <a:rPr lang="en-US" u="sng" dirty="0">
                  <a:solidFill>
                    <a:schemeClr val="bg1"/>
                  </a:solidFill>
                </a:rPr>
                <a:t>Implementing LCP</a:t>
              </a:r>
            </a:p>
          </p:txBody>
        </p:sp>
      </p:grpSp>
    </p:spTree>
    <p:extLst>
      <p:ext uri="{BB962C8B-B14F-4D97-AF65-F5344CB8AC3E}">
        <p14:creationId xmlns:p14="http://schemas.microsoft.com/office/powerpoint/2010/main" val="205545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9DC58-38DE-47E5-9E95-218C1E80B1EB}" type="datetime1">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6FFC5-62BE-4A95-A067-E82C98D15B4D}" type="datetime1">
              <a:rPr lang="en-US" smtClean="0"/>
              <a:t>11/17/2022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7" r:id="rId4"/>
    <p:sldLayoutId id="2147483678" r:id="rId5"/>
    <p:sldLayoutId id="2147483679" r:id="rId6"/>
    <p:sldLayoutId id="2147483680" r:id="rId7"/>
    <p:sldLayoutId id="2147483681" r:id="rId8"/>
    <p:sldLayoutId id="2147483663" r:id="rId9"/>
    <p:sldLayoutId id="2147483664" r:id="rId10"/>
    <p:sldLayoutId id="2147483665" r:id="rId11"/>
    <p:sldLayoutId id="2147483666" r:id="rId12"/>
    <p:sldLayoutId id="2147483667" r:id="rId13"/>
    <p:sldLayoutId id="2147483668" r:id="rId14"/>
    <p:sldLayoutId id="2147483669" r:id="rId15"/>
    <p:sldLayoutId id="2147483682" r:id="rId16"/>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67862" y="1878260"/>
            <a:ext cx="10911433" cy="578772"/>
          </a:xfrm>
        </p:spPr>
        <p:txBody>
          <a:bodyPr>
            <a:normAutofit fontScale="90000"/>
          </a:bodyPr>
          <a:lstStyle/>
          <a:p>
            <a:r>
              <a:rPr lang="en-CA" sz="4800" dirty="0"/>
              <a:t>NCHRP 02-26</a:t>
            </a:r>
            <a:br>
              <a:rPr lang="en-CA" sz="4800" dirty="0">
                <a:ea typeface="Gentium Basic" charset="0"/>
                <a:cs typeface="Gentium Basic" charset="0"/>
              </a:rPr>
            </a:br>
            <a:r>
              <a:rPr lang="en-US" sz="4800" dirty="0"/>
              <a:t>Implementation of Life-Cycle Planning Analysis in a Transportation Asset Management Framework </a:t>
            </a:r>
            <a:endParaRPr lang="en-CA" sz="4800" b="0" dirty="0">
              <a:ea typeface="Gentium Basic" charset="0"/>
              <a:cs typeface="Gentium Basic" charset="0"/>
            </a:endParaRPr>
          </a:p>
        </p:txBody>
      </p:sp>
      <p:sp>
        <p:nvSpPr>
          <p:cNvPr id="6" name="Slide Number Placeholder 5">
            <a:extLst>
              <a:ext uri="{FF2B5EF4-FFF2-40B4-BE49-F238E27FC236}">
                <a16:creationId xmlns:a16="http://schemas.microsoft.com/office/drawing/2014/main" id="{51A11B71-B646-44F9-AC79-B6D963CB75C1}"/>
              </a:ext>
            </a:extLst>
          </p:cNvPr>
          <p:cNvSpPr>
            <a:spLocks noGrp="1"/>
          </p:cNvSpPr>
          <p:nvPr>
            <p:ph type="sldNum" sz="quarter" idx="4294967295"/>
          </p:nvPr>
        </p:nvSpPr>
        <p:spPr>
          <a:xfrm>
            <a:off x="9448800" y="6356350"/>
            <a:ext cx="2743200" cy="365125"/>
          </a:xfrm>
        </p:spPr>
        <p:txBody>
          <a:bodyPr/>
          <a:lstStyle/>
          <a:p>
            <a:fld id="{330EA680-D336-4FF7-8B7A-9848BB0A1C32}" type="slidenum">
              <a:rPr lang="en-US" smtClean="0"/>
              <a:t>1</a:t>
            </a:fld>
            <a:endParaRPr lang="en-US" dirty="0"/>
          </a:p>
        </p:txBody>
      </p:sp>
      <p:sp>
        <p:nvSpPr>
          <p:cNvPr id="9" name="Text Box 289">
            <a:extLst>
              <a:ext uri="{FF2B5EF4-FFF2-40B4-BE49-F238E27FC236}">
                <a16:creationId xmlns:a16="http://schemas.microsoft.com/office/drawing/2014/main" id="{66217846-204E-421E-879F-D5DDDA3571E4}"/>
              </a:ext>
            </a:extLst>
          </p:cNvPr>
          <p:cNvSpPr txBox="1"/>
          <p:nvPr/>
        </p:nvSpPr>
        <p:spPr>
          <a:xfrm>
            <a:off x="0" y="3429000"/>
            <a:ext cx="12192000" cy="1665996"/>
          </a:xfrm>
          <a:prstGeom prst="rect">
            <a:avLst/>
          </a:prstGeom>
          <a:noFill/>
          <a:ln>
            <a:solidFill>
              <a:schemeClr val="bg2"/>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5000"/>
              </a:lnSpc>
              <a:spcBef>
                <a:spcPts val="600"/>
              </a:spcBef>
              <a:spcAft>
                <a:spcPts val="100"/>
              </a:spcAft>
            </a:pPr>
            <a:r>
              <a:rPr lang="en-US" sz="2400" b="0" spc="-10" dirty="0">
                <a:solidFill>
                  <a:srgbClr val="000000"/>
                </a:solidFill>
                <a:effectLst/>
                <a:ea typeface="ＭＳ ゴシック"/>
                <a:cs typeface="Times New Roman"/>
              </a:rPr>
              <a:t>DRAFT FINAL PRESENTATION</a:t>
            </a:r>
            <a:endParaRPr lang="en-US" sz="2400" b="1" spc="-10" dirty="0">
              <a:solidFill>
                <a:srgbClr val="548DD4"/>
              </a:solidFill>
              <a:effectLst/>
              <a:ea typeface="ＭＳ ゴシック"/>
              <a:cs typeface="Times New Roman"/>
            </a:endParaRPr>
          </a:p>
          <a:p>
            <a:pPr marL="0" marR="0" algn="ctr">
              <a:lnSpc>
                <a:spcPct val="105000"/>
              </a:lnSpc>
              <a:spcBef>
                <a:spcPts val="600"/>
              </a:spcBef>
              <a:spcAft>
                <a:spcPts val="100"/>
              </a:spcAft>
            </a:pPr>
            <a:r>
              <a:rPr lang="en-US" sz="2000" b="0" spc="-10" dirty="0">
                <a:solidFill>
                  <a:srgbClr val="000000"/>
                </a:solidFill>
                <a:effectLst/>
                <a:ea typeface="ＭＳ ゴシック"/>
                <a:cs typeface="Times New Roman"/>
              </a:rPr>
              <a:t>PREPARED FOR NCHRP TRANSPORTATION RESEARCH BOARD OF THE NATIONAL ACADEMIES</a:t>
            </a:r>
          </a:p>
          <a:p>
            <a:pPr marL="0" marR="0" algn="ctr">
              <a:lnSpc>
                <a:spcPct val="105000"/>
              </a:lnSpc>
              <a:spcBef>
                <a:spcPts val="600"/>
              </a:spcBef>
              <a:spcAft>
                <a:spcPts val="100"/>
              </a:spcAft>
            </a:pPr>
            <a:r>
              <a:rPr lang="en-US" sz="2000" spc="-10" dirty="0">
                <a:solidFill>
                  <a:schemeClr val="tx1"/>
                </a:solidFill>
                <a:ea typeface="ＭＳ ゴシック"/>
                <a:cs typeface="Times New Roman"/>
              </a:rPr>
              <a:t>WSP USA Inc</a:t>
            </a:r>
            <a:br>
              <a:rPr lang="en-US" sz="2000" b="0" spc="-10" dirty="0">
                <a:solidFill>
                  <a:schemeClr val="tx1"/>
                </a:solidFill>
                <a:effectLst/>
                <a:ea typeface="ＭＳ ゴシック"/>
                <a:cs typeface="Times New Roman"/>
              </a:rPr>
            </a:br>
            <a:r>
              <a:rPr lang="en-US" sz="2000" b="0" spc="-10" dirty="0">
                <a:solidFill>
                  <a:schemeClr val="tx1"/>
                </a:solidFill>
                <a:effectLst/>
                <a:ea typeface="ＭＳ ゴシック"/>
                <a:cs typeface="Times New Roman"/>
              </a:rPr>
              <a:t>September 2022</a:t>
            </a:r>
            <a:endParaRPr lang="en-US" sz="2000" b="1" spc="-10" dirty="0">
              <a:solidFill>
                <a:schemeClr val="tx1"/>
              </a:solidFill>
              <a:effectLst/>
              <a:ea typeface="ＭＳ ゴシック"/>
              <a:cs typeface="Times New Roman"/>
            </a:endParaRPr>
          </a:p>
        </p:txBody>
      </p:sp>
      <p:sp>
        <p:nvSpPr>
          <p:cNvPr id="10" name="Text Box 290">
            <a:extLst>
              <a:ext uri="{FF2B5EF4-FFF2-40B4-BE49-F238E27FC236}">
                <a16:creationId xmlns:a16="http://schemas.microsoft.com/office/drawing/2014/main" id="{9F731F7C-A90A-4039-A873-0380B0C2F74D}"/>
              </a:ext>
            </a:extLst>
          </p:cNvPr>
          <p:cNvSpPr txBox="1"/>
          <p:nvPr/>
        </p:nvSpPr>
        <p:spPr>
          <a:xfrm>
            <a:off x="168990" y="5384417"/>
            <a:ext cx="11854017" cy="1337057"/>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5000"/>
              </a:lnSpc>
              <a:spcBef>
                <a:spcPts val="600"/>
              </a:spcBef>
              <a:spcAft>
                <a:spcPts val="100"/>
              </a:spcAft>
            </a:pPr>
            <a:r>
              <a:rPr lang="en-US" sz="1400" b="0" spc="-10" dirty="0">
                <a:solidFill>
                  <a:schemeClr val="tx1"/>
                </a:solidFill>
                <a:effectLst/>
                <a:ea typeface="ＭＳ ゴシック"/>
                <a:cs typeface="Times New Roman"/>
              </a:rPr>
              <a:t>ACKNOWLEDGEMENT OF SPONSORSHIP</a:t>
            </a:r>
            <a:endParaRPr lang="en-US" sz="1400" b="1" spc="-10" dirty="0">
              <a:solidFill>
                <a:schemeClr val="tx1"/>
              </a:solidFill>
              <a:effectLst/>
              <a:ea typeface="ＭＳ ゴシック"/>
              <a:cs typeface="Times New Roman"/>
            </a:endParaRPr>
          </a:p>
          <a:p>
            <a:pPr marL="0" marR="0">
              <a:lnSpc>
                <a:spcPct val="105000"/>
              </a:lnSpc>
              <a:spcBef>
                <a:spcPts val="600"/>
              </a:spcBef>
              <a:spcAft>
                <a:spcPts val="100"/>
              </a:spcAft>
            </a:pPr>
            <a:r>
              <a:rPr lang="en-US" sz="1400" b="0" spc="-10" dirty="0">
                <a:solidFill>
                  <a:schemeClr val="tx1"/>
                </a:solidFill>
                <a:effectLst/>
                <a:ea typeface="ＭＳ ゴシック"/>
                <a:cs typeface="Times New Roman"/>
              </a:rPr>
              <a:t>This work was sponsored by the American Association of State Highway and Transportation Officials, in cooperation with the Federal Highway Administration, and was conducted in the National Cooperative Highway Research Program, which is administered by the Transportation Research Board of the National Academies.</a:t>
            </a:r>
            <a:endParaRPr lang="en-US" sz="1400" b="1" spc="-10" dirty="0">
              <a:solidFill>
                <a:schemeClr val="tx1"/>
              </a:solidFill>
              <a:effectLst/>
              <a:ea typeface="ＭＳ ゴシック"/>
              <a:cs typeface="Times New Roman"/>
            </a:endParaRPr>
          </a:p>
          <a:p>
            <a:pPr marL="0" marR="0">
              <a:lnSpc>
                <a:spcPct val="105000"/>
              </a:lnSpc>
              <a:spcBef>
                <a:spcPts val="600"/>
              </a:spcBef>
              <a:spcAft>
                <a:spcPts val="100"/>
              </a:spcAft>
            </a:pPr>
            <a:r>
              <a:rPr lang="en-US" sz="1400" b="0" spc="-10" dirty="0">
                <a:solidFill>
                  <a:schemeClr val="tx1"/>
                </a:solidFill>
                <a:effectLst/>
                <a:ea typeface="ＭＳ ゴシック"/>
                <a:cs typeface="Times New Roman"/>
              </a:rPr>
              <a:t>DISCLAIMER: This is an uncorrected draft as submitted by the Contractor. The opinions and conclusions expressed or implied herein are those of the Contractor. They are not necessarily those of the Transportation Research Board, the National Academies, or the program sponsors.</a:t>
            </a:r>
            <a:endParaRPr lang="en-US" sz="1400" b="1" spc="-10" dirty="0">
              <a:solidFill>
                <a:schemeClr val="tx1"/>
              </a:solidFill>
              <a:effectLst/>
              <a:ea typeface="ＭＳ ゴシック"/>
              <a:cs typeface="Times New Roman"/>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632" y="1815066"/>
            <a:ext cx="5401837" cy="4506701"/>
          </a:xfrm>
        </p:spPr>
        <p:txBody>
          <a:bodyPr vert="horz" lIns="91440" tIns="45720" rIns="91440" bIns="45720" rtlCol="0" anchor="t">
            <a:normAutofit fontScale="92500"/>
          </a:bodyPr>
          <a:lstStyle/>
          <a:p>
            <a:r>
              <a:rPr lang="en-US" dirty="0"/>
              <a:t>Engineering (Condition-based)</a:t>
            </a:r>
          </a:p>
          <a:p>
            <a:pPr lvl="1"/>
            <a:r>
              <a:rPr lang="en-US" dirty="0"/>
              <a:t>Gradual loss in function</a:t>
            </a:r>
          </a:p>
          <a:p>
            <a:pPr lvl="1"/>
            <a:r>
              <a:rPr lang="en-US" dirty="0"/>
              <a:t>Sudden or physical failure</a:t>
            </a:r>
          </a:p>
          <a:p>
            <a:r>
              <a:rPr lang="en-US" dirty="0"/>
              <a:t>Modernization</a:t>
            </a:r>
          </a:p>
          <a:p>
            <a:pPr lvl="1"/>
            <a:r>
              <a:rPr lang="en-US" dirty="0"/>
              <a:t>Safety </a:t>
            </a:r>
          </a:p>
          <a:p>
            <a:pPr lvl="1"/>
            <a:r>
              <a:rPr lang="en-US" dirty="0"/>
              <a:t>Operational</a:t>
            </a:r>
          </a:p>
          <a:p>
            <a:pPr lvl="1"/>
            <a:r>
              <a:rPr lang="en-US" dirty="0"/>
              <a:t>Obsolescence (raised standards)</a:t>
            </a:r>
          </a:p>
          <a:p>
            <a:r>
              <a:rPr lang="en-US" dirty="0"/>
              <a:t>Reliability</a:t>
            </a:r>
          </a:p>
          <a:p>
            <a:r>
              <a:rPr lang="en-US" dirty="0"/>
              <a:t>Economic/Life cycle cost-based</a:t>
            </a:r>
          </a:p>
          <a:p>
            <a:pPr lvl="1"/>
            <a:r>
              <a:rPr lang="en-US" dirty="0"/>
              <a:t>When Net Present Value (replacement) is the most cost-effective option</a:t>
            </a:r>
          </a:p>
        </p:txBody>
      </p:sp>
      <p:grpSp>
        <p:nvGrpSpPr>
          <p:cNvPr id="11" name="Group 10">
            <a:extLst>
              <a:ext uri="{FF2B5EF4-FFF2-40B4-BE49-F238E27FC236}">
                <a16:creationId xmlns:a16="http://schemas.microsoft.com/office/drawing/2014/main" id="{C82B7CCE-2560-4F2F-92DB-337BDC4A4D41}"/>
              </a:ext>
            </a:extLst>
          </p:cNvPr>
          <p:cNvGrpSpPr/>
          <p:nvPr/>
        </p:nvGrpSpPr>
        <p:grpSpPr>
          <a:xfrm>
            <a:off x="6072909" y="1815066"/>
            <a:ext cx="5758149" cy="4532123"/>
            <a:chOff x="5403804" y="1407345"/>
            <a:chExt cx="5758149" cy="4199561"/>
          </a:xfrm>
        </p:grpSpPr>
        <p:graphicFrame>
          <p:nvGraphicFramePr>
            <p:cNvPr id="12" name="Chart 11">
              <a:extLst>
                <a:ext uri="{FF2B5EF4-FFF2-40B4-BE49-F238E27FC236}">
                  <a16:creationId xmlns:a16="http://schemas.microsoft.com/office/drawing/2014/main" id="{104B390F-107C-4DA8-9823-A8043588476A}"/>
                </a:ext>
              </a:extLst>
            </p:cNvPr>
            <p:cNvGraphicFramePr>
              <a:graphicFrameLocks/>
            </p:cNvGraphicFramePr>
            <p:nvPr>
              <p:extLst>
                <p:ext uri="{D42A27DB-BD31-4B8C-83A1-F6EECF244321}">
                  <p14:modId xmlns:p14="http://schemas.microsoft.com/office/powerpoint/2010/main" val="1737132795"/>
                </p:ext>
              </p:extLst>
            </p:nvPr>
          </p:nvGraphicFramePr>
          <p:xfrm>
            <a:off x="5403804" y="2302427"/>
            <a:ext cx="5758149" cy="330447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734596B-3BBF-464A-B5CD-E0E621E1B969}"/>
                </a:ext>
              </a:extLst>
            </p:cNvPr>
            <p:cNvSpPr txBox="1"/>
            <p:nvPr/>
          </p:nvSpPr>
          <p:spPr>
            <a:xfrm>
              <a:off x="6544019" y="1407345"/>
              <a:ext cx="3955055" cy="102155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u="sng" dirty="0"/>
                <a:t>Pavements - Typical End of Life</a:t>
              </a:r>
            </a:p>
            <a:p>
              <a:r>
                <a:rPr lang="en-US" dirty="0"/>
                <a:t>Gradual loss in function as structural cracking exceeds the acceptable limits</a:t>
              </a:r>
            </a:p>
          </p:txBody>
        </p:sp>
      </p:grpSp>
      <p:grpSp>
        <p:nvGrpSpPr>
          <p:cNvPr id="14" name="Group 13">
            <a:extLst>
              <a:ext uri="{FF2B5EF4-FFF2-40B4-BE49-F238E27FC236}">
                <a16:creationId xmlns:a16="http://schemas.microsoft.com/office/drawing/2014/main" id="{BB8AE95B-341A-436B-90C2-9B2A3488D7ED}"/>
              </a:ext>
            </a:extLst>
          </p:cNvPr>
          <p:cNvGrpSpPr/>
          <p:nvPr/>
        </p:nvGrpSpPr>
        <p:grpSpPr>
          <a:xfrm>
            <a:off x="6002552" y="1701435"/>
            <a:ext cx="5822284" cy="4719254"/>
            <a:chOff x="5764948" y="1160631"/>
            <a:chExt cx="6188765" cy="5156576"/>
          </a:xfrm>
        </p:grpSpPr>
        <p:graphicFrame>
          <p:nvGraphicFramePr>
            <p:cNvPr id="15" name="Chart 14">
              <a:extLst>
                <a:ext uri="{FF2B5EF4-FFF2-40B4-BE49-F238E27FC236}">
                  <a16:creationId xmlns:a16="http://schemas.microsoft.com/office/drawing/2014/main" id="{1287CF6B-9FC1-44ED-A3A6-B1DABBF88075}"/>
                </a:ext>
              </a:extLst>
            </p:cNvPr>
            <p:cNvGraphicFramePr>
              <a:graphicFrameLocks/>
            </p:cNvGraphicFramePr>
            <p:nvPr>
              <p:extLst>
                <p:ext uri="{D42A27DB-BD31-4B8C-83A1-F6EECF244321}">
                  <p14:modId xmlns:p14="http://schemas.microsoft.com/office/powerpoint/2010/main" val="238652511"/>
                </p:ext>
              </p:extLst>
            </p:nvPr>
          </p:nvGraphicFramePr>
          <p:xfrm>
            <a:off x="5764948" y="1706829"/>
            <a:ext cx="6188765" cy="461037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759FEBB-6C8A-4C4D-9862-B3D3C2F1F3CC}"/>
                </a:ext>
              </a:extLst>
            </p:cNvPr>
            <p:cNvSpPr txBox="1"/>
            <p:nvPr/>
          </p:nvSpPr>
          <p:spPr>
            <a:xfrm>
              <a:off x="7031412" y="1160631"/>
              <a:ext cx="4217698" cy="145108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u="sng" dirty="0"/>
                <a:t>Bridges - Typical End of Life</a:t>
              </a:r>
            </a:p>
            <a:p>
              <a:r>
                <a:rPr lang="en-US" dirty="0"/>
                <a:t>Gradual loss in function, as indicated by NBI/NBE condition states, and risk of sudden failure</a:t>
              </a:r>
            </a:p>
          </p:txBody>
        </p:sp>
      </p:grpSp>
      <p:sp>
        <p:nvSpPr>
          <p:cNvPr id="18" name="Title 17">
            <a:extLst>
              <a:ext uri="{FF2B5EF4-FFF2-40B4-BE49-F238E27FC236}">
                <a16:creationId xmlns:a16="http://schemas.microsoft.com/office/drawing/2014/main" id="{1DD898B4-CB4B-44E2-A8EF-7C292E949DA2}"/>
              </a:ext>
            </a:extLst>
          </p:cNvPr>
          <p:cNvSpPr>
            <a:spLocks noGrp="1"/>
          </p:cNvSpPr>
          <p:nvPr>
            <p:ph type="title"/>
          </p:nvPr>
        </p:nvSpPr>
        <p:spPr>
          <a:xfrm>
            <a:off x="1521177" y="1152212"/>
            <a:ext cx="9249696" cy="578772"/>
          </a:xfrm>
        </p:spPr>
        <p:txBody>
          <a:bodyPr/>
          <a:lstStyle/>
          <a:p>
            <a:r>
              <a:rPr lang="en-US" dirty="0"/>
              <a:t>Performance Measures – End of Life Considerations</a:t>
            </a:r>
          </a:p>
        </p:txBody>
      </p:sp>
      <p:grpSp>
        <p:nvGrpSpPr>
          <p:cNvPr id="22" name="Group 21">
            <a:extLst>
              <a:ext uri="{FF2B5EF4-FFF2-40B4-BE49-F238E27FC236}">
                <a16:creationId xmlns:a16="http://schemas.microsoft.com/office/drawing/2014/main" id="{149F97CA-89BB-4495-B146-65BAB4AA7AB8}"/>
              </a:ext>
            </a:extLst>
          </p:cNvPr>
          <p:cNvGrpSpPr/>
          <p:nvPr/>
        </p:nvGrpSpPr>
        <p:grpSpPr>
          <a:xfrm>
            <a:off x="5686469" y="1701435"/>
            <a:ext cx="6113599" cy="4858687"/>
            <a:chOff x="5816906" y="1110755"/>
            <a:chExt cx="6113599" cy="4858687"/>
          </a:xfrm>
        </p:grpSpPr>
        <p:sp>
          <p:nvSpPr>
            <p:cNvPr id="23" name="Star: 10 Points 22">
              <a:extLst>
                <a:ext uri="{FF2B5EF4-FFF2-40B4-BE49-F238E27FC236}">
                  <a16:creationId xmlns:a16="http://schemas.microsoft.com/office/drawing/2014/main" id="{6B0085C8-09C7-439D-850F-C1584F3FB113}"/>
                </a:ext>
              </a:extLst>
            </p:cNvPr>
            <p:cNvSpPr/>
            <p:nvPr/>
          </p:nvSpPr>
          <p:spPr>
            <a:xfrm>
              <a:off x="6548369" y="2389076"/>
              <a:ext cx="292480" cy="365760"/>
            </a:xfrm>
            <a:prstGeom prst="star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Explosion: 8 Points 23">
              <a:extLst>
                <a:ext uri="{FF2B5EF4-FFF2-40B4-BE49-F238E27FC236}">
                  <a16:creationId xmlns:a16="http://schemas.microsoft.com/office/drawing/2014/main" id="{FEC74C82-8CD5-487F-8E04-63F5B407F15A}"/>
                </a:ext>
              </a:extLst>
            </p:cNvPr>
            <p:cNvSpPr/>
            <p:nvPr/>
          </p:nvSpPr>
          <p:spPr>
            <a:xfrm>
              <a:off x="9449583" y="2450106"/>
              <a:ext cx="536028" cy="44143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A9EF15-67EC-40D0-B47E-7D74DDEE39A6}"/>
                </a:ext>
              </a:extLst>
            </p:cNvPr>
            <p:cNvSpPr/>
            <p:nvPr/>
          </p:nvSpPr>
          <p:spPr>
            <a:xfrm>
              <a:off x="9922631" y="2560526"/>
              <a:ext cx="1860990" cy="738664"/>
            </a:xfrm>
            <a:prstGeom prst="rect">
              <a:avLst/>
            </a:prstGeom>
          </p:spPr>
          <p:txBody>
            <a:bodyPr wrap="square">
              <a:spAutoFit/>
            </a:bodyPr>
            <a:lstStyle/>
            <a:p>
              <a:r>
                <a:rPr lang="en-US" sz="1400" dirty="0">
                  <a:solidFill>
                    <a:srgbClr val="FF0000"/>
                  </a:solidFill>
                </a:rPr>
                <a:t>High Energy Rockfall Event (stochastic) Exceeding Capacity</a:t>
              </a:r>
            </a:p>
          </p:txBody>
        </p:sp>
        <p:sp>
          <p:nvSpPr>
            <p:cNvPr id="26" name="Star: 10 Points 25">
              <a:extLst>
                <a:ext uri="{FF2B5EF4-FFF2-40B4-BE49-F238E27FC236}">
                  <a16:creationId xmlns:a16="http://schemas.microsoft.com/office/drawing/2014/main" id="{C9D946B8-A4F8-4F58-A5EA-977B6B6C12E2}"/>
                </a:ext>
              </a:extLst>
            </p:cNvPr>
            <p:cNvSpPr/>
            <p:nvPr/>
          </p:nvSpPr>
          <p:spPr>
            <a:xfrm>
              <a:off x="9638891" y="3719179"/>
              <a:ext cx="292480" cy="365760"/>
            </a:xfrm>
            <a:prstGeom prst="star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FE7FB6D-BCBF-4F25-B143-4214A664CCF1}"/>
                </a:ext>
              </a:extLst>
            </p:cNvPr>
            <p:cNvSpPr/>
            <p:nvPr/>
          </p:nvSpPr>
          <p:spPr>
            <a:xfrm>
              <a:off x="7966839" y="4680781"/>
              <a:ext cx="1644868" cy="307777"/>
            </a:xfrm>
            <a:prstGeom prst="rect">
              <a:avLst/>
            </a:prstGeom>
          </p:spPr>
          <p:txBody>
            <a:bodyPr wrap="square">
              <a:spAutoFit/>
            </a:bodyPr>
            <a:lstStyle/>
            <a:p>
              <a:r>
                <a:rPr lang="en-US" sz="1400" dirty="0">
                  <a:solidFill>
                    <a:srgbClr val="FF0000"/>
                  </a:solidFill>
                </a:rPr>
                <a:t>Service Disruption</a:t>
              </a:r>
            </a:p>
          </p:txBody>
        </p:sp>
        <p:cxnSp>
          <p:nvCxnSpPr>
            <p:cNvPr id="28" name="Straight Arrow Connector 27">
              <a:extLst>
                <a:ext uri="{FF2B5EF4-FFF2-40B4-BE49-F238E27FC236}">
                  <a16:creationId xmlns:a16="http://schemas.microsoft.com/office/drawing/2014/main" id="{7EE69B63-AF83-4276-9E9D-AAD5DE906490}"/>
                </a:ext>
              </a:extLst>
            </p:cNvPr>
            <p:cNvCxnSpPr/>
            <p:nvPr/>
          </p:nvCxnSpPr>
          <p:spPr>
            <a:xfrm>
              <a:off x="9112468" y="4999886"/>
              <a:ext cx="720470" cy="104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037176A-5D10-4FCC-8481-68A21895A008}"/>
                </a:ext>
              </a:extLst>
            </p:cNvPr>
            <p:cNvSpPr/>
            <p:nvPr/>
          </p:nvSpPr>
          <p:spPr>
            <a:xfrm>
              <a:off x="7746125" y="4003482"/>
              <a:ext cx="1644868" cy="307777"/>
            </a:xfrm>
            <a:prstGeom prst="rect">
              <a:avLst/>
            </a:prstGeom>
          </p:spPr>
          <p:txBody>
            <a:bodyPr wrap="square">
              <a:spAutoFit/>
            </a:bodyPr>
            <a:lstStyle/>
            <a:p>
              <a:r>
                <a:rPr lang="en-US" sz="1400" dirty="0">
                  <a:solidFill>
                    <a:srgbClr val="FF0000"/>
                  </a:solidFill>
                </a:rPr>
                <a:t>Temporary Repairs</a:t>
              </a:r>
            </a:p>
          </p:txBody>
        </p:sp>
        <p:cxnSp>
          <p:nvCxnSpPr>
            <p:cNvPr id="30" name="Straight Arrow Connector 29">
              <a:extLst>
                <a:ext uri="{FF2B5EF4-FFF2-40B4-BE49-F238E27FC236}">
                  <a16:creationId xmlns:a16="http://schemas.microsoft.com/office/drawing/2014/main" id="{F6624424-4B4A-472D-8D2F-F6B394C2390B}"/>
                </a:ext>
              </a:extLst>
            </p:cNvPr>
            <p:cNvCxnSpPr>
              <a:cxnSpLocks/>
              <a:endCxn id="26" idx="5"/>
            </p:cNvCxnSpPr>
            <p:nvPr/>
          </p:nvCxnSpPr>
          <p:spPr>
            <a:xfrm flipV="1">
              <a:off x="8994696" y="3958573"/>
              <a:ext cx="644195" cy="176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F00645A-9233-4CE1-917B-5FD0B0A6CCED}"/>
                </a:ext>
              </a:extLst>
            </p:cNvPr>
            <p:cNvSpPr/>
            <p:nvPr/>
          </p:nvSpPr>
          <p:spPr>
            <a:xfrm>
              <a:off x="6719428" y="4472936"/>
              <a:ext cx="1644868" cy="307777"/>
            </a:xfrm>
            <a:prstGeom prst="rect">
              <a:avLst/>
            </a:prstGeom>
          </p:spPr>
          <p:txBody>
            <a:bodyPr wrap="square">
              <a:spAutoFit/>
            </a:bodyPr>
            <a:lstStyle/>
            <a:p>
              <a:r>
                <a:rPr lang="en-US" sz="1400" dirty="0">
                  <a:solidFill>
                    <a:srgbClr val="0070C0"/>
                  </a:solidFill>
                </a:rPr>
                <a:t>Threshold</a:t>
              </a:r>
            </a:p>
          </p:txBody>
        </p:sp>
        <p:sp>
          <p:nvSpPr>
            <p:cNvPr id="32" name="Star: 5 Points 31">
              <a:extLst>
                <a:ext uri="{FF2B5EF4-FFF2-40B4-BE49-F238E27FC236}">
                  <a16:creationId xmlns:a16="http://schemas.microsoft.com/office/drawing/2014/main" id="{8A88BA86-ECCE-4F26-BBB5-157DC5401B9A}"/>
                </a:ext>
              </a:extLst>
            </p:cNvPr>
            <p:cNvSpPr/>
            <p:nvPr/>
          </p:nvSpPr>
          <p:spPr>
            <a:xfrm>
              <a:off x="7268593" y="2716957"/>
              <a:ext cx="273269" cy="320113"/>
            </a:xfrm>
            <a:prstGeom prst="star5">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3" name="Star: 5 Points 32">
              <a:extLst>
                <a:ext uri="{FF2B5EF4-FFF2-40B4-BE49-F238E27FC236}">
                  <a16:creationId xmlns:a16="http://schemas.microsoft.com/office/drawing/2014/main" id="{7FA3C2F7-9737-4B9B-9EE7-6DA17249D26C}"/>
                </a:ext>
              </a:extLst>
            </p:cNvPr>
            <p:cNvSpPr/>
            <p:nvPr/>
          </p:nvSpPr>
          <p:spPr>
            <a:xfrm>
              <a:off x="8044329" y="2789750"/>
              <a:ext cx="273269" cy="320113"/>
            </a:xfrm>
            <a:prstGeom prst="star5">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 name="Star: 5 Points 33">
              <a:extLst>
                <a:ext uri="{FF2B5EF4-FFF2-40B4-BE49-F238E27FC236}">
                  <a16:creationId xmlns:a16="http://schemas.microsoft.com/office/drawing/2014/main" id="{08736B88-4759-4C28-B660-753C017C3522}"/>
                </a:ext>
              </a:extLst>
            </p:cNvPr>
            <p:cNvSpPr/>
            <p:nvPr/>
          </p:nvSpPr>
          <p:spPr>
            <a:xfrm>
              <a:off x="9236980" y="3093555"/>
              <a:ext cx="273269" cy="320113"/>
            </a:xfrm>
            <a:prstGeom prst="star5">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5" name="Star: 5 Points 34">
              <a:extLst>
                <a:ext uri="{FF2B5EF4-FFF2-40B4-BE49-F238E27FC236}">
                  <a16:creationId xmlns:a16="http://schemas.microsoft.com/office/drawing/2014/main" id="{0EB54102-9FC3-4415-89ED-70978AFFB35F}"/>
                </a:ext>
              </a:extLst>
            </p:cNvPr>
            <p:cNvSpPr/>
            <p:nvPr/>
          </p:nvSpPr>
          <p:spPr>
            <a:xfrm>
              <a:off x="10060739" y="3410245"/>
              <a:ext cx="273269" cy="320113"/>
            </a:xfrm>
            <a:prstGeom prst="star5">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6" name="Star: 5 Points 35">
              <a:extLst>
                <a:ext uri="{FF2B5EF4-FFF2-40B4-BE49-F238E27FC236}">
                  <a16:creationId xmlns:a16="http://schemas.microsoft.com/office/drawing/2014/main" id="{B4FCD971-FD93-477F-9BA2-3EC62E29306A}"/>
                </a:ext>
              </a:extLst>
            </p:cNvPr>
            <p:cNvSpPr/>
            <p:nvPr/>
          </p:nvSpPr>
          <p:spPr>
            <a:xfrm>
              <a:off x="10616755" y="3690052"/>
              <a:ext cx="273269" cy="320113"/>
            </a:xfrm>
            <a:prstGeom prst="star5">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6ED4C3E-B29A-4FBC-8496-DC23471864E8}"/>
                </a:ext>
              </a:extLst>
            </p:cNvPr>
            <p:cNvSpPr/>
            <p:nvPr/>
          </p:nvSpPr>
          <p:spPr>
            <a:xfrm>
              <a:off x="6631614" y="2964276"/>
              <a:ext cx="1807780" cy="523220"/>
            </a:xfrm>
            <a:prstGeom prst="rect">
              <a:avLst/>
            </a:prstGeom>
          </p:spPr>
          <p:txBody>
            <a:bodyPr wrap="square">
              <a:spAutoFit/>
            </a:bodyPr>
            <a:lstStyle/>
            <a:p>
              <a:r>
                <a:rPr lang="en-US" sz="1400" dirty="0">
                  <a:solidFill>
                    <a:srgbClr val="FF0000"/>
                  </a:solidFill>
                </a:rPr>
                <a:t>Low Energy Rockfall Event (stochastic)</a:t>
              </a:r>
            </a:p>
          </p:txBody>
        </p:sp>
        <p:sp>
          <p:nvSpPr>
            <p:cNvPr id="38" name="Star: 5 Points 37">
              <a:extLst>
                <a:ext uri="{FF2B5EF4-FFF2-40B4-BE49-F238E27FC236}">
                  <a16:creationId xmlns:a16="http://schemas.microsoft.com/office/drawing/2014/main" id="{6110B85B-927E-4842-8497-4385BABC1633}"/>
                </a:ext>
              </a:extLst>
            </p:cNvPr>
            <p:cNvSpPr/>
            <p:nvPr/>
          </p:nvSpPr>
          <p:spPr>
            <a:xfrm>
              <a:off x="10400165" y="3766914"/>
              <a:ext cx="273269" cy="320113"/>
            </a:xfrm>
            <a:prstGeom prst="star5">
              <a:avLst/>
            </a:prstGeom>
            <a:solidFill>
              <a:srgbClr val="00B0F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4FBEAC6-8586-4EE3-B6E3-F4FCC52C8CE9}"/>
                </a:ext>
              </a:extLst>
            </p:cNvPr>
            <p:cNvSpPr/>
            <p:nvPr/>
          </p:nvSpPr>
          <p:spPr>
            <a:xfrm>
              <a:off x="5900281" y="2651251"/>
              <a:ext cx="744050" cy="276999"/>
            </a:xfrm>
            <a:prstGeom prst="rect">
              <a:avLst/>
            </a:prstGeom>
          </p:spPr>
          <p:txBody>
            <a:bodyPr wrap="none">
              <a:spAutoFit/>
            </a:bodyPr>
            <a:lstStyle/>
            <a:p>
              <a:r>
                <a:rPr lang="en-US" sz="1200" dirty="0"/>
                <a:t>Excellent</a:t>
              </a:r>
            </a:p>
          </p:txBody>
        </p:sp>
        <p:sp>
          <p:nvSpPr>
            <p:cNvPr id="40" name="Rectangle 39">
              <a:extLst>
                <a:ext uri="{FF2B5EF4-FFF2-40B4-BE49-F238E27FC236}">
                  <a16:creationId xmlns:a16="http://schemas.microsoft.com/office/drawing/2014/main" id="{749DC7ED-8F5A-40B2-A5B1-799E1F9BF01A}"/>
                </a:ext>
              </a:extLst>
            </p:cNvPr>
            <p:cNvSpPr/>
            <p:nvPr/>
          </p:nvSpPr>
          <p:spPr>
            <a:xfrm>
              <a:off x="6148970" y="4569963"/>
              <a:ext cx="478144" cy="276999"/>
            </a:xfrm>
            <a:prstGeom prst="rect">
              <a:avLst/>
            </a:prstGeom>
          </p:spPr>
          <p:txBody>
            <a:bodyPr wrap="none">
              <a:spAutoFit/>
            </a:bodyPr>
            <a:lstStyle/>
            <a:p>
              <a:r>
                <a:rPr lang="en-US" sz="1200" dirty="0"/>
                <a:t>Poor</a:t>
              </a:r>
            </a:p>
          </p:txBody>
        </p:sp>
        <p:sp>
          <p:nvSpPr>
            <p:cNvPr id="41" name="Rectangle 40">
              <a:extLst>
                <a:ext uri="{FF2B5EF4-FFF2-40B4-BE49-F238E27FC236}">
                  <a16:creationId xmlns:a16="http://schemas.microsoft.com/office/drawing/2014/main" id="{625227EA-74B6-4E7F-A613-F37732B313F2}"/>
                </a:ext>
              </a:extLst>
            </p:cNvPr>
            <p:cNvSpPr/>
            <p:nvPr/>
          </p:nvSpPr>
          <p:spPr>
            <a:xfrm>
              <a:off x="6051662" y="5171313"/>
              <a:ext cx="552459" cy="276999"/>
            </a:xfrm>
            <a:prstGeom prst="rect">
              <a:avLst/>
            </a:prstGeom>
          </p:spPr>
          <p:txBody>
            <a:bodyPr wrap="none">
              <a:spAutoFit/>
            </a:bodyPr>
            <a:lstStyle/>
            <a:p>
              <a:r>
                <a:rPr lang="en-US" sz="1200" dirty="0"/>
                <a:t>Failed</a:t>
              </a:r>
            </a:p>
          </p:txBody>
        </p:sp>
        <p:grpSp>
          <p:nvGrpSpPr>
            <p:cNvPr id="42" name="Group 41">
              <a:extLst>
                <a:ext uri="{FF2B5EF4-FFF2-40B4-BE49-F238E27FC236}">
                  <a16:creationId xmlns:a16="http://schemas.microsoft.com/office/drawing/2014/main" id="{E7FCB6DA-A40E-49A4-8482-7F232A875BDB}"/>
                </a:ext>
              </a:extLst>
            </p:cNvPr>
            <p:cNvGrpSpPr/>
            <p:nvPr/>
          </p:nvGrpSpPr>
          <p:grpSpPr>
            <a:xfrm>
              <a:off x="5816906" y="1110755"/>
              <a:ext cx="6113599" cy="4858687"/>
              <a:chOff x="5816906" y="1110755"/>
              <a:chExt cx="6113599" cy="4858687"/>
            </a:xfrm>
          </p:grpSpPr>
          <p:graphicFrame>
            <p:nvGraphicFramePr>
              <p:cNvPr id="43" name="Chart 42">
                <a:extLst>
                  <a:ext uri="{FF2B5EF4-FFF2-40B4-BE49-F238E27FC236}">
                    <a16:creationId xmlns:a16="http://schemas.microsoft.com/office/drawing/2014/main" id="{A851A9D5-E3F4-4B90-91B5-F02AD3108469}"/>
                  </a:ext>
                </a:extLst>
              </p:cNvPr>
              <p:cNvGraphicFramePr>
                <a:graphicFrameLocks/>
              </p:cNvGraphicFramePr>
              <p:nvPr>
                <p:extLst>
                  <p:ext uri="{D42A27DB-BD31-4B8C-83A1-F6EECF244321}">
                    <p14:modId xmlns:p14="http://schemas.microsoft.com/office/powerpoint/2010/main" val="2125589027"/>
                  </p:ext>
                </p:extLst>
              </p:nvPr>
            </p:nvGraphicFramePr>
            <p:xfrm>
              <a:off x="5816906" y="2037522"/>
              <a:ext cx="6113599" cy="3931920"/>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a:extLst>
                  <a:ext uri="{FF2B5EF4-FFF2-40B4-BE49-F238E27FC236}">
                    <a16:creationId xmlns:a16="http://schemas.microsoft.com/office/drawing/2014/main" id="{D68D7E0F-761F-43FD-848E-C301C0A482E6}"/>
                  </a:ext>
                </a:extLst>
              </p:cNvPr>
              <p:cNvSpPr txBox="1"/>
              <p:nvPr/>
            </p:nvSpPr>
            <p:spPr>
              <a:xfrm>
                <a:off x="7268593" y="1110755"/>
                <a:ext cx="4069025" cy="1328023"/>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u="sng" dirty="0"/>
                  <a:t>Rockfall Scenario - Typical End of Life</a:t>
                </a:r>
              </a:p>
              <a:p>
                <a:r>
                  <a:rPr lang="en-US" dirty="0"/>
                  <a:t>Rock falls are stochastic. High intensity events exceeding the capacity of protection systems cause failure</a:t>
                </a:r>
              </a:p>
            </p:txBody>
          </p:sp>
        </p:grpSp>
      </p:grpSp>
    </p:spTree>
    <p:extLst>
      <p:ext uri="{BB962C8B-B14F-4D97-AF65-F5344CB8AC3E}">
        <p14:creationId xmlns:p14="http://schemas.microsoft.com/office/powerpoint/2010/main" val="7998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738443372"/>
              </p:ext>
            </p:extLst>
          </p:nvPr>
        </p:nvGraphicFramePr>
        <p:xfrm>
          <a:off x="5138752" y="1564446"/>
          <a:ext cx="6723893" cy="47485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703778" y="1184550"/>
            <a:ext cx="9249696" cy="578772"/>
          </a:xfrm>
        </p:spPr>
        <p:txBody>
          <a:bodyPr/>
          <a:lstStyle/>
          <a:p>
            <a:r>
              <a:rPr lang="en-US" dirty="0"/>
              <a:t>Performance Measures – Establishing Condition Thresholds </a:t>
            </a:r>
          </a:p>
        </p:txBody>
      </p:sp>
      <p:sp>
        <p:nvSpPr>
          <p:cNvPr id="3" name="Content Placeholder 2"/>
          <p:cNvSpPr>
            <a:spLocks noGrp="1"/>
          </p:cNvSpPr>
          <p:nvPr>
            <p:ph idx="4294967295"/>
          </p:nvPr>
        </p:nvSpPr>
        <p:spPr>
          <a:xfrm>
            <a:off x="198633" y="1763322"/>
            <a:ext cx="4810125" cy="4351338"/>
          </a:xfrm>
        </p:spPr>
        <p:txBody>
          <a:bodyPr vert="horz" lIns="91440" tIns="45720" rIns="91440" bIns="45720" rtlCol="0" anchor="t">
            <a:normAutofit/>
          </a:bodyPr>
          <a:lstStyle/>
          <a:p>
            <a:r>
              <a:rPr lang="en-US" dirty="0">
                <a:cs typeface="Calibri"/>
              </a:rPr>
              <a:t>Generally set by engineering, policy and regulatory requirements</a:t>
            </a:r>
          </a:p>
          <a:p>
            <a:r>
              <a:rPr lang="en-US" dirty="0">
                <a:cs typeface="Calibri"/>
              </a:rPr>
              <a:t>Cost-effectiveness approach</a:t>
            </a:r>
          </a:p>
          <a:p>
            <a:pPr lvl="1"/>
            <a:r>
              <a:rPr lang="en-US" dirty="0">
                <a:cs typeface="Calibri"/>
              </a:rPr>
              <a:t>Intervention Timing &amp; Thresholds: Hastened vs Deferred</a:t>
            </a:r>
          </a:p>
          <a:p>
            <a:pPr lvl="1"/>
            <a:r>
              <a:rPr lang="en-US" dirty="0">
                <a:cs typeface="Calibri"/>
              </a:rPr>
              <a:t>Assessment of agency costs, user costs, and effectiveness</a:t>
            </a:r>
          </a:p>
          <a:p>
            <a:pPr lvl="2"/>
            <a:r>
              <a:rPr lang="en-US" dirty="0">
                <a:cs typeface="Calibri"/>
              </a:rPr>
              <a:t>Monetized approach (e.g. EAC)</a:t>
            </a:r>
          </a:p>
          <a:p>
            <a:pPr lvl="2"/>
            <a:r>
              <a:rPr lang="en-US" dirty="0">
                <a:cs typeface="Calibri"/>
              </a:rPr>
              <a:t>Performance Area approach</a:t>
            </a:r>
          </a:p>
        </p:txBody>
      </p:sp>
      <p:sp>
        <p:nvSpPr>
          <p:cNvPr id="8" name="Rectangle 7"/>
          <p:cNvSpPr/>
          <p:nvPr/>
        </p:nvSpPr>
        <p:spPr>
          <a:xfrm>
            <a:off x="6829912" y="3816627"/>
            <a:ext cx="1075679" cy="369332"/>
          </a:xfrm>
          <a:prstGeom prst="rect">
            <a:avLst/>
          </a:prstGeom>
        </p:spPr>
        <p:txBody>
          <a:bodyPr wrap="none">
            <a:spAutoFit/>
          </a:bodyPr>
          <a:lstStyle/>
          <a:p>
            <a:r>
              <a:rPr lang="en-US" dirty="0"/>
              <a:t>Hastened</a:t>
            </a:r>
          </a:p>
        </p:txBody>
      </p:sp>
      <p:sp>
        <p:nvSpPr>
          <p:cNvPr id="9" name="Rectangle 8"/>
          <p:cNvSpPr/>
          <p:nvPr/>
        </p:nvSpPr>
        <p:spPr>
          <a:xfrm>
            <a:off x="9809595" y="3816627"/>
            <a:ext cx="1015406" cy="369332"/>
          </a:xfrm>
          <a:prstGeom prst="rect">
            <a:avLst/>
          </a:prstGeom>
        </p:spPr>
        <p:txBody>
          <a:bodyPr wrap="none">
            <a:spAutoFit/>
          </a:bodyPr>
          <a:lstStyle/>
          <a:p>
            <a:r>
              <a:rPr lang="en-US" dirty="0"/>
              <a:t>Deferred</a:t>
            </a:r>
          </a:p>
        </p:txBody>
      </p:sp>
      <p:sp>
        <p:nvSpPr>
          <p:cNvPr id="10" name="Right Bracket 9"/>
          <p:cNvSpPr/>
          <p:nvPr/>
        </p:nvSpPr>
        <p:spPr>
          <a:xfrm rot="16200000">
            <a:off x="9229411" y="1883178"/>
            <a:ext cx="131832" cy="1028536"/>
          </a:xfrm>
          <a:prstGeom prst="rightBracket">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9087913" y="1962198"/>
            <a:ext cx="2774732" cy="369332"/>
          </a:xfrm>
          <a:prstGeom prst="rect">
            <a:avLst/>
          </a:prstGeom>
          <a:noFill/>
        </p:spPr>
        <p:txBody>
          <a:bodyPr wrap="square" rtlCol="0">
            <a:spAutoFit/>
          </a:bodyPr>
          <a:lstStyle/>
          <a:p>
            <a:r>
              <a:rPr lang="en-US" dirty="0">
                <a:solidFill>
                  <a:srgbClr val="0070C0"/>
                </a:solidFill>
              </a:rPr>
              <a:t>Window of Opportunity</a:t>
            </a:r>
          </a:p>
        </p:txBody>
      </p:sp>
    </p:spTree>
    <p:extLst>
      <p:ext uri="{BB962C8B-B14F-4D97-AF65-F5344CB8AC3E}">
        <p14:creationId xmlns:p14="http://schemas.microsoft.com/office/powerpoint/2010/main" val="65961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5864-C9E3-4BF5-9C86-4C8774861755}"/>
              </a:ext>
            </a:extLst>
          </p:cNvPr>
          <p:cNvSpPr>
            <a:spLocks noGrp="1"/>
          </p:cNvSpPr>
          <p:nvPr>
            <p:ph type="title"/>
          </p:nvPr>
        </p:nvSpPr>
        <p:spPr>
          <a:xfrm>
            <a:off x="1471152" y="1253062"/>
            <a:ext cx="9249696" cy="578772"/>
          </a:xfrm>
        </p:spPr>
        <p:txBody>
          <a:bodyPr/>
          <a:lstStyle/>
          <a:p>
            <a:r>
              <a:rPr lang="en-US" dirty="0"/>
              <a:t>Deterioration &amp; Survival Models</a:t>
            </a:r>
          </a:p>
        </p:txBody>
      </p:sp>
      <p:sp>
        <p:nvSpPr>
          <p:cNvPr id="3" name="Content Placeholder 2">
            <a:extLst>
              <a:ext uri="{FF2B5EF4-FFF2-40B4-BE49-F238E27FC236}">
                <a16:creationId xmlns:a16="http://schemas.microsoft.com/office/drawing/2014/main" id="{8532C89B-FF36-47EB-8139-8895E2F4F9CD}"/>
              </a:ext>
            </a:extLst>
          </p:cNvPr>
          <p:cNvSpPr txBox="1">
            <a:spLocks/>
          </p:cNvSpPr>
          <p:nvPr/>
        </p:nvSpPr>
        <p:spPr>
          <a:xfrm>
            <a:off x="353738" y="2032944"/>
            <a:ext cx="5111187" cy="41908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Deterioration Rates</a:t>
            </a:r>
          </a:p>
          <a:p>
            <a:r>
              <a:rPr lang="en-US" sz="2400" dirty="0"/>
              <a:t>Deterioration Models</a:t>
            </a:r>
          </a:p>
          <a:p>
            <a:pPr lvl="1"/>
            <a:r>
              <a:rPr lang="en-US" dirty="0"/>
              <a:t>Age-based regression models</a:t>
            </a:r>
          </a:p>
          <a:p>
            <a:pPr lvl="1"/>
            <a:r>
              <a:rPr lang="en-US" dirty="0"/>
              <a:t>Markov transition matrices</a:t>
            </a:r>
          </a:p>
          <a:p>
            <a:r>
              <a:rPr lang="en-US" sz="2400" dirty="0"/>
              <a:t>Survival Models</a:t>
            </a:r>
          </a:p>
          <a:p>
            <a:pPr lvl="1"/>
            <a:r>
              <a:rPr lang="en-US" dirty="0"/>
              <a:t>Non-parametric (Kaplan Meier)</a:t>
            </a:r>
          </a:p>
          <a:p>
            <a:pPr lvl="1"/>
            <a:r>
              <a:rPr lang="en-US" dirty="0"/>
              <a:t>Semi-parametric (Cox proportional hazards)</a:t>
            </a:r>
          </a:p>
          <a:p>
            <a:pPr lvl="1"/>
            <a:r>
              <a:rPr lang="en-US" dirty="0"/>
              <a:t>Parametric (Weibull, log normal)</a:t>
            </a:r>
          </a:p>
        </p:txBody>
      </p:sp>
      <p:pic>
        <p:nvPicPr>
          <p:cNvPr id="4" name="Picture 3">
            <a:extLst>
              <a:ext uri="{FF2B5EF4-FFF2-40B4-BE49-F238E27FC236}">
                <a16:creationId xmlns:a16="http://schemas.microsoft.com/office/drawing/2014/main" id="{D7F161D1-14EB-4ED4-95F9-09CFD0A9AC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090" y="2024829"/>
            <a:ext cx="6874860" cy="4190845"/>
          </a:xfrm>
          <a:prstGeom prst="rect">
            <a:avLst/>
          </a:prstGeom>
          <a:noFill/>
        </p:spPr>
      </p:pic>
      <p:sp>
        <p:nvSpPr>
          <p:cNvPr id="6" name="TextBox 5">
            <a:extLst>
              <a:ext uri="{FF2B5EF4-FFF2-40B4-BE49-F238E27FC236}">
                <a16:creationId xmlns:a16="http://schemas.microsoft.com/office/drawing/2014/main" id="{67E30A08-E59C-48B9-9452-B2202FBCBA5B}"/>
              </a:ext>
            </a:extLst>
          </p:cNvPr>
          <p:cNvSpPr txBox="1"/>
          <p:nvPr/>
        </p:nvSpPr>
        <p:spPr>
          <a:xfrm>
            <a:off x="6861743" y="6069720"/>
            <a:ext cx="1543221" cy="369332"/>
          </a:xfrm>
          <a:prstGeom prst="rect">
            <a:avLst/>
          </a:prstGeom>
          <a:noFill/>
        </p:spPr>
        <p:txBody>
          <a:bodyPr wrap="square">
            <a:spAutoFit/>
          </a:bodyPr>
          <a:lstStyle/>
          <a:p>
            <a:r>
              <a:rPr lang="en-US" b="1" dirty="0"/>
              <a:t>Survival Curve</a:t>
            </a:r>
          </a:p>
        </p:txBody>
      </p:sp>
      <p:sp>
        <p:nvSpPr>
          <p:cNvPr id="8" name="TextBox 7">
            <a:extLst>
              <a:ext uri="{FF2B5EF4-FFF2-40B4-BE49-F238E27FC236}">
                <a16:creationId xmlns:a16="http://schemas.microsoft.com/office/drawing/2014/main" id="{98E7C088-6352-405F-9477-1129E91782AE}"/>
              </a:ext>
            </a:extLst>
          </p:cNvPr>
          <p:cNvSpPr txBox="1"/>
          <p:nvPr/>
        </p:nvSpPr>
        <p:spPr>
          <a:xfrm>
            <a:off x="9901826" y="6223790"/>
            <a:ext cx="2048005" cy="369332"/>
          </a:xfrm>
          <a:prstGeom prst="rect">
            <a:avLst/>
          </a:prstGeom>
          <a:noFill/>
        </p:spPr>
        <p:txBody>
          <a:bodyPr wrap="square">
            <a:spAutoFit/>
          </a:bodyPr>
          <a:lstStyle/>
          <a:p>
            <a:r>
              <a:rPr lang="en-US" b="1" dirty="0"/>
              <a:t>Optimistic Scenario</a:t>
            </a:r>
          </a:p>
        </p:txBody>
      </p:sp>
      <p:sp>
        <p:nvSpPr>
          <p:cNvPr id="9" name="TextBox 8">
            <a:extLst>
              <a:ext uri="{FF2B5EF4-FFF2-40B4-BE49-F238E27FC236}">
                <a16:creationId xmlns:a16="http://schemas.microsoft.com/office/drawing/2014/main" id="{0C24FF88-3310-4D79-B94D-EE32E7324189}"/>
              </a:ext>
            </a:extLst>
          </p:cNvPr>
          <p:cNvSpPr txBox="1"/>
          <p:nvPr/>
        </p:nvSpPr>
        <p:spPr>
          <a:xfrm>
            <a:off x="8367387" y="1728474"/>
            <a:ext cx="3169084" cy="369332"/>
          </a:xfrm>
          <a:prstGeom prst="rect">
            <a:avLst/>
          </a:prstGeom>
          <a:noFill/>
        </p:spPr>
        <p:txBody>
          <a:bodyPr wrap="square">
            <a:spAutoFit/>
          </a:bodyPr>
          <a:lstStyle/>
          <a:p>
            <a:r>
              <a:rPr lang="en-US" b="1" dirty="0"/>
              <a:t>Pessimistic (Hazard) Scenario</a:t>
            </a:r>
          </a:p>
        </p:txBody>
      </p:sp>
      <p:sp>
        <p:nvSpPr>
          <p:cNvPr id="10" name="TextBox 9">
            <a:extLst>
              <a:ext uri="{FF2B5EF4-FFF2-40B4-BE49-F238E27FC236}">
                <a16:creationId xmlns:a16="http://schemas.microsoft.com/office/drawing/2014/main" id="{3242D041-F9AC-4C94-8F81-00C61B8EEE17}"/>
              </a:ext>
            </a:extLst>
          </p:cNvPr>
          <p:cNvSpPr txBox="1"/>
          <p:nvPr/>
        </p:nvSpPr>
        <p:spPr>
          <a:xfrm>
            <a:off x="10338717" y="2234269"/>
            <a:ext cx="1853283" cy="369332"/>
          </a:xfrm>
          <a:prstGeom prst="rect">
            <a:avLst/>
          </a:prstGeom>
          <a:noFill/>
        </p:spPr>
        <p:txBody>
          <a:bodyPr wrap="square">
            <a:spAutoFit/>
          </a:bodyPr>
          <a:lstStyle/>
          <a:p>
            <a:r>
              <a:rPr lang="en-US" b="1" dirty="0"/>
              <a:t>Typical Scenario</a:t>
            </a:r>
          </a:p>
        </p:txBody>
      </p:sp>
    </p:spTree>
    <p:extLst>
      <p:ext uri="{BB962C8B-B14F-4D97-AF65-F5344CB8AC3E}">
        <p14:creationId xmlns:p14="http://schemas.microsoft.com/office/powerpoint/2010/main" val="326486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1231-55BE-42C7-BA88-02045BCEE1AB}"/>
              </a:ext>
            </a:extLst>
          </p:cNvPr>
          <p:cNvSpPr>
            <a:spLocks noGrp="1"/>
          </p:cNvSpPr>
          <p:nvPr>
            <p:ph type="title"/>
          </p:nvPr>
        </p:nvSpPr>
        <p:spPr/>
        <p:txBody>
          <a:bodyPr/>
          <a:lstStyle/>
          <a:p>
            <a:r>
              <a:rPr lang="en-US" dirty="0"/>
              <a:t>Asset Deterioration Models</a:t>
            </a:r>
          </a:p>
        </p:txBody>
      </p:sp>
      <p:sp>
        <p:nvSpPr>
          <p:cNvPr id="3" name="Content Placeholder 2">
            <a:extLst>
              <a:ext uri="{FF2B5EF4-FFF2-40B4-BE49-F238E27FC236}">
                <a16:creationId xmlns:a16="http://schemas.microsoft.com/office/drawing/2014/main" id="{10515FDC-715A-4BF8-8733-C84A4A3A6AC5}"/>
              </a:ext>
            </a:extLst>
          </p:cNvPr>
          <p:cNvSpPr txBox="1">
            <a:spLocks/>
          </p:cNvSpPr>
          <p:nvPr/>
        </p:nvSpPr>
        <p:spPr>
          <a:xfrm>
            <a:off x="6096000" y="2542202"/>
            <a:ext cx="5643651" cy="2823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Forecast time to or time at which an asset reaches a condition state </a:t>
            </a:r>
            <a:r>
              <a:rPr lang="en-US" sz="2400" dirty="0">
                <a:sym typeface="Wingdings" panose="05000000000000000000" pitchFamily="2" charset="2"/>
              </a:rPr>
              <a:t></a:t>
            </a:r>
            <a:endParaRPr lang="en-US" sz="2400" dirty="0"/>
          </a:p>
          <a:p>
            <a:r>
              <a:rPr lang="en-US" sz="2400" dirty="0"/>
              <a:t>Indicate deterioration &amp; failure modes </a:t>
            </a:r>
            <a:r>
              <a:rPr lang="en-US" sz="2400" dirty="0">
                <a:sym typeface="Wingdings" panose="05000000000000000000" pitchFamily="2" charset="2"/>
              </a:rPr>
              <a:t></a:t>
            </a:r>
            <a:endParaRPr lang="en-US" sz="2400" dirty="0"/>
          </a:p>
          <a:p>
            <a:r>
              <a:rPr lang="en-US" sz="2400" dirty="0"/>
              <a:t>Model probabilities in forecasting </a:t>
            </a:r>
            <a:r>
              <a:rPr lang="en-US" sz="2400" dirty="0">
                <a:sym typeface="Wingdings" panose="05000000000000000000" pitchFamily="2" charset="2"/>
              </a:rPr>
              <a:t></a:t>
            </a:r>
          </a:p>
          <a:p>
            <a:r>
              <a:rPr lang="en-US" sz="2400" dirty="0"/>
              <a:t>Incorporate causality </a:t>
            </a:r>
            <a:r>
              <a:rPr lang="en-US" sz="2400" dirty="0">
                <a:sym typeface="Wingdings" panose="05000000000000000000" pitchFamily="2" charset="2"/>
              </a:rPr>
              <a:t></a:t>
            </a:r>
            <a:endParaRPr lang="en-US" sz="2400" dirty="0"/>
          </a:p>
          <a:p>
            <a:endParaRPr lang="en-US" dirty="0"/>
          </a:p>
        </p:txBody>
      </p:sp>
      <p:graphicFrame>
        <p:nvGraphicFramePr>
          <p:cNvPr id="4" name="Chart 3">
            <a:extLst>
              <a:ext uri="{FF2B5EF4-FFF2-40B4-BE49-F238E27FC236}">
                <a16:creationId xmlns:a16="http://schemas.microsoft.com/office/drawing/2014/main" id="{83C5F5A6-4497-4A5E-8802-0A40042CCC9F}"/>
              </a:ext>
            </a:extLst>
          </p:cNvPr>
          <p:cNvGraphicFramePr/>
          <p:nvPr>
            <p:extLst>
              <p:ext uri="{D42A27DB-BD31-4B8C-83A1-F6EECF244321}">
                <p14:modId xmlns:p14="http://schemas.microsoft.com/office/powerpoint/2010/main" val="1361790319"/>
              </p:ext>
            </p:extLst>
          </p:nvPr>
        </p:nvGraphicFramePr>
        <p:xfrm>
          <a:off x="452350" y="2723381"/>
          <a:ext cx="5519568" cy="34645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1B2BC16-FFFF-4B23-BCED-D0731C12D1B3}"/>
              </a:ext>
            </a:extLst>
          </p:cNvPr>
          <p:cNvSpPr txBox="1"/>
          <p:nvPr/>
        </p:nvSpPr>
        <p:spPr>
          <a:xfrm>
            <a:off x="1303752" y="2077050"/>
            <a:ext cx="4063670" cy="646331"/>
          </a:xfrm>
          <a:prstGeom prst="rect">
            <a:avLst/>
          </a:prstGeom>
          <a:noFill/>
        </p:spPr>
        <p:txBody>
          <a:bodyPr wrap="square">
            <a:spAutoFit/>
          </a:bodyPr>
          <a:lstStyle/>
          <a:p>
            <a:pPr algn="ctr"/>
            <a:r>
              <a:rPr lang="en-US" b="1" dirty="0"/>
              <a:t>Pavement Deterioration Models</a:t>
            </a:r>
          </a:p>
          <a:p>
            <a:pPr algn="ctr"/>
            <a:r>
              <a:rPr lang="en-US" b="1" dirty="0"/>
              <a:t>Composite Index of Individual Distresses</a:t>
            </a:r>
          </a:p>
        </p:txBody>
      </p:sp>
    </p:spTree>
    <p:extLst>
      <p:ext uri="{BB962C8B-B14F-4D97-AF65-F5344CB8AC3E}">
        <p14:creationId xmlns:p14="http://schemas.microsoft.com/office/powerpoint/2010/main" val="60033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1231-55BE-42C7-BA88-02045BCEE1AB}"/>
              </a:ext>
            </a:extLst>
          </p:cNvPr>
          <p:cNvSpPr>
            <a:spLocks noGrp="1"/>
          </p:cNvSpPr>
          <p:nvPr>
            <p:ph type="title"/>
          </p:nvPr>
        </p:nvSpPr>
        <p:spPr/>
        <p:txBody>
          <a:bodyPr/>
          <a:lstStyle/>
          <a:p>
            <a:r>
              <a:rPr lang="en-US" dirty="0"/>
              <a:t>Asset Deterioration Models</a:t>
            </a:r>
          </a:p>
        </p:txBody>
      </p:sp>
      <p:sp>
        <p:nvSpPr>
          <p:cNvPr id="3" name="Content Placeholder 2">
            <a:extLst>
              <a:ext uri="{FF2B5EF4-FFF2-40B4-BE49-F238E27FC236}">
                <a16:creationId xmlns:a16="http://schemas.microsoft.com/office/drawing/2014/main" id="{10515FDC-715A-4BF8-8733-C84A4A3A6AC5}"/>
              </a:ext>
            </a:extLst>
          </p:cNvPr>
          <p:cNvSpPr txBox="1">
            <a:spLocks/>
          </p:cNvSpPr>
          <p:nvPr/>
        </p:nvSpPr>
        <p:spPr>
          <a:xfrm>
            <a:off x="6218825" y="2542202"/>
            <a:ext cx="5520826" cy="2823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Forecast time to or time at which an asset reaches a condition state </a:t>
            </a:r>
            <a:r>
              <a:rPr lang="en-US" sz="2400" dirty="0">
                <a:sym typeface="Wingdings" panose="05000000000000000000" pitchFamily="2" charset="2"/>
              </a:rPr>
              <a:t></a:t>
            </a:r>
            <a:endParaRPr lang="en-US" sz="2400" dirty="0"/>
          </a:p>
          <a:p>
            <a:r>
              <a:rPr lang="en-US" sz="2400" dirty="0"/>
              <a:t>Indicate deterioration &amp; failure modes </a:t>
            </a:r>
            <a:r>
              <a:rPr lang="en-US" sz="2400" dirty="0">
                <a:sym typeface="Wingdings" panose="05000000000000000000" pitchFamily="2" charset="2"/>
              </a:rPr>
              <a:t></a:t>
            </a:r>
          </a:p>
          <a:p>
            <a:r>
              <a:rPr lang="en-US" sz="2400" dirty="0"/>
              <a:t>Model probabilities in forecasting </a:t>
            </a:r>
            <a:r>
              <a:rPr lang="en-US" sz="2400" dirty="0">
                <a:sym typeface="Wingdings" panose="05000000000000000000" pitchFamily="2" charset="2"/>
              </a:rPr>
              <a:t></a:t>
            </a:r>
            <a:endParaRPr lang="en-US" sz="2400" dirty="0"/>
          </a:p>
          <a:p>
            <a:r>
              <a:rPr lang="en-US" sz="2400" dirty="0"/>
              <a:t>Incorporate causality </a:t>
            </a:r>
            <a:r>
              <a:rPr lang="en-US" sz="2400" dirty="0">
                <a:sym typeface="Wingdings" panose="05000000000000000000" pitchFamily="2" charset="2"/>
              </a:rPr>
              <a:t></a:t>
            </a:r>
            <a:endParaRPr lang="en-US" sz="2400" dirty="0"/>
          </a:p>
          <a:p>
            <a:endParaRPr lang="en-US" dirty="0"/>
          </a:p>
        </p:txBody>
      </p:sp>
      <p:sp>
        <p:nvSpPr>
          <p:cNvPr id="6" name="TextBox 5">
            <a:extLst>
              <a:ext uri="{FF2B5EF4-FFF2-40B4-BE49-F238E27FC236}">
                <a16:creationId xmlns:a16="http://schemas.microsoft.com/office/drawing/2014/main" id="{81B2BC16-FFFF-4B23-BCED-D0731C12D1B3}"/>
              </a:ext>
            </a:extLst>
          </p:cNvPr>
          <p:cNvSpPr txBox="1"/>
          <p:nvPr/>
        </p:nvSpPr>
        <p:spPr>
          <a:xfrm>
            <a:off x="1303752" y="2077050"/>
            <a:ext cx="4063670" cy="646331"/>
          </a:xfrm>
          <a:prstGeom prst="rect">
            <a:avLst/>
          </a:prstGeom>
          <a:noFill/>
        </p:spPr>
        <p:txBody>
          <a:bodyPr wrap="square">
            <a:spAutoFit/>
          </a:bodyPr>
          <a:lstStyle/>
          <a:p>
            <a:pPr algn="ctr"/>
            <a:r>
              <a:rPr lang="en-US" b="1" dirty="0"/>
              <a:t>Bridge Models</a:t>
            </a:r>
          </a:p>
          <a:p>
            <a:pPr algn="ctr"/>
            <a:r>
              <a:rPr lang="en-US" b="1" dirty="0"/>
              <a:t>Transition Matrix of Condition States</a:t>
            </a:r>
          </a:p>
        </p:txBody>
      </p:sp>
      <p:pic>
        <p:nvPicPr>
          <p:cNvPr id="7" name="Picture 6">
            <a:extLst>
              <a:ext uri="{FF2B5EF4-FFF2-40B4-BE49-F238E27FC236}">
                <a16:creationId xmlns:a16="http://schemas.microsoft.com/office/drawing/2014/main" id="{55079806-0A16-443E-9782-E63E661425D9}"/>
              </a:ext>
            </a:extLst>
          </p:cNvPr>
          <p:cNvPicPr>
            <a:picLocks noChangeAspect="1"/>
          </p:cNvPicPr>
          <p:nvPr/>
        </p:nvPicPr>
        <p:blipFill>
          <a:blip r:embed="rId3"/>
          <a:stretch>
            <a:fillRect/>
          </a:stretch>
        </p:blipFill>
        <p:spPr>
          <a:xfrm>
            <a:off x="685656" y="2989506"/>
            <a:ext cx="5210464" cy="2045202"/>
          </a:xfrm>
          <a:prstGeom prst="rect">
            <a:avLst/>
          </a:prstGeom>
        </p:spPr>
      </p:pic>
    </p:spTree>
    <p:extLst>
      <p:ext uri="{BB962C8B-B14F-4D97-AF65-F5344CB8AC3E}">
        <p14:creationId xmlns:p14="http://schemas.microsoft.com/office/powerpoint/2010/main" val="230751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1231-55BE-42C7-BA88-02045BCEE1AB}"/>
              </a:ext>
            </a:extLst>
          </p:cNvPr>
          <p:cNvSpPr>
            <a:spLocks noGrp="1"/>
          </p:cNvSpPr>
          <p:nvPr>
            <p:ph type="title"/>
          </p:nvPr>
        </p:nvSpPr>
        <p:spPr/>
        <p:txBody>
          <a:bodyPr/>
          <a:lstStyle/>
          <a:p>
            <a:r>
              <a:rPr lang="en-US" dirty="0"/>
              <a:t>Asset Deterioration Models</a:t>
            </a:r>
          </a:p>
        </p:txBody>
      </p:sp>
      <p:sp>
        <p:nvSpPr>
          <p:cNvPr id="3" name="Content Placeholder 2">
            <a:extLst>
              <a:ext uri="{FF2B5EF4-FFF2-40B4-BE49-F238E27FC236}">
                <a16:creationId xmlns:a16="http://schemas.microsoft.com/office/drawing/2014/main" id="{10515FDC-715A-4BF8-8733-C84A4A3A6AC5}"/>
              </a:ext>
            </a:extLst>
          </p:cNvPr>
          <p:cNvSpPr txBox="1">
            <a:spLocks/>
          </p:cNvSpPr>
          <p:nvPr/>
        </p:nvSpPr>
        <p:spPr>
          <a:xfrm>
            <a:off x="6253045" y="2537315"/>
            <a:ext cx="5520826" cy="2823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Forecast time to or time at which an asset reaches a condition state </a:t>
            </a:r>
            <a:r>
              <a:rPr lang="en-US" sz="2400" dirty="0">
                <a:sym typeface="Wingdings" panose="05000000000000000000" pitchFamily="2" charset="2"/>
              </a:rPr>
              <a:t></a:t>
            </a:r>
            <a:endParaRPr lang="en-US" sz="2400" dirty="0"/>
          </a:p>
          <a:p>
            <a:r>
              <a:rPr lang="en-US" sz="2400" dirty="0"/>
              <a:t>Indicate deterioration &amp; failure modes </a:t>
            </a:r>
            <a:r>
              <a:rPr lang="en-US" sz="2400" dirty="0">
                <a:sym typeface="Wingdings" panose="05000000000000000000" pitchFamily="2" charset="2"/>
              </a:rPr>
              <a:t></a:t>
            </a:r>
          </a:p>
          <a:p>
            <a:r>
              <a:rPr lang="en-US" sz="2400" dirty="0"/>
              <a:t>Model probabilities in forecasting </a:t>
            </a:r>
            <a:r>
              <a:rPr lang="en-US" sz="2400" dirty="0">
                <a:sym typeface="Wingdings" panose="05000000000000000000" pitchFamily="2" charset="2"/>
              </a:rPr>
              <a:t></a:t>
            </a:r>
            <a:endParaRPr lang="en-US" sz="2400" dirty="0"/>
          </a:p>
          <a:p>
            <a:r>
              <a:rPr lang="en-US" sz="2400" dirty="0"/>
              <a:t>Incorporate causality </a:t>
            </a:r>
            <a:r>
              <a:rPr lang="en-US" sz="2400" dirty="0">
                <a:sym typeface="Wingdings" panose="05000000000000000000" pitchFamily="2" charset="2"/>
              </a:rPr>
              <a:t></a:t>
            </a:r>
            <a:endParaRPr lang="en-US" sz="2400" dirty="0"/>
          </a:p>
          <a:p>
            <a:endParaRPr lang="en-US" dirty="0"/>
          </a:p>
        </p:txBody>
      </p:sp>
      <p:sp>
        <p:nvSpPr>
          <p:cNvPr id="6" name="TextBox 5">
            <a:extLst>
              <a:ext uri="{FF2B5EF4-FFF2-40B4-BE49-F238E27FC236}">
                <a16:creationId xmlns:a16="http://schemas.microsoft.com/office/drawing/2014/main" id="{81B2BC16-FFFF-4B23-BCED-D0731C12D1B3}"/>
              </a:ext>
            </a:extLst>
          </p:cNvPr>
          <p:cNvSpPr txBox="1"/>
          <p:nvPr/>
        </p:nvSpPr>
        <p:spPr>
          <a:xfrm>
            <a:off x="1303752" y="2077050"/>
            <a:ext cx="4063670" cy="369332"/>
          </a:xfrm>
          <a:prstGeom prst="rect">
            <a:avLst/>
          </a:prstGeom>
          <a:noFill/>
        </p:spPr>
        <p:txBody>
          <a:bodyPr wrap="square">
            <a:spAutoFit/>
          </a:bodyPr>
          <a:lstStyle/>
          <a:p>
            <a:pPr algn="ctr"/>
            <a:r>
              <a:rPr lang="en-US" b="1" dirty="0"/>
              <a:t>TSMO “Bath-Tub” Conceptual Model</a:t>
            </a:r>
          </a:p>
        </p:txBody>
      </p:sp>
      <p:pic>
        <p:nvPicPr>
          <p:cNvPr id="4" name="Picture 3">
            <a:extLst>
              <a:ext uri="{FF2B5EF4-FFF2-40B4-BE49-F238E27FC236}">
                <a16:creationId xmlns:a16="http://schemas.microsoft.com/office/drawing/2014/main" id="{518FE1EA-3A22-4EEB-8EBC-4C777CF6F19B}"/>
              </a:ext>
            </a:extLst>
          </p:cNvPr>
          <p:cNvPicPr>
            <a:picLocks noChangeAspect="1"/>
          </p:cNvPicPr>
          <p:nvPr/>
        </p:nvPicPr>
        <p:blipFill>
          <a:blip r:embed="rId3"/>
          <a:stretch>
            <a:fillRect/>
          </a:stretch>
        </p:blipFill>
        <p:spPr>
          <a:xfrm>
            <a:off x="123100" y="2537315"/>
            <a:ext cx="6129945" cy="2913340"/>
          </a:xfrm>
          <a:prstGeom prst="rect">
            <a:avLst/>
          </a:prstGeom>
        </p:spPr>
      </p:pic>
    </p:spTree>
    <p:extLst>
      <p:ext uri="{BB962C8B-B14F-4D97-AF65-F5344CB8AC3E}">
        <p14:creationId xmlns:p14="http://schemas.microsoft.com/office/powerpoint/2010/main" val="211178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8CD8-4743-45F8-A3EC-0D90ADADA0A1}"/>
              </a:ext>
            </a:extLst>
          </p:cNvPr>
          <p:cNvSpPr>
            <a:spLocks noGrp="1"/>
          </p:cNvSpPr>
          <p:nvPr>
            <p:ph type="title"/>
          </p:nvPr>
        </p:nvSpPr>
        <p:spPr>
          <a:xfrm>
            <a:off x="1471152" y="1396835"/>
            <a:ext cx="9249696" cy="578772"/>
          </a:xfrm>
        </p:spPr>
        <p:txBody>
          <a:bodyPr/>
          <a:lstStyle/>
          <a:p>
            <a:r>
              <a:rPr lang="en-US" dirty="0"/>
              <a:t>Treatment Planning and Selection</a:t>
            </a:r>
          </a:p>
        </p:txBody>
      </p:sp>
      <p:sp>
        <p:nvSpPr>
          <p:cNvPr id="3" name="Rectangle: Rounded Corners 2">
            <a:extLst>
              <a:ext uri="{FF2B5EF4-FFF2-40B4-BE49-F238E27FC236}">
                <a16:creationId xmlns:a16="http://schemas.microsoft.com/office/drawing/2014/main" id="{CD67149A-5562-44D2-B28E-F9234D78E103}"/>
              </a:ext>
            </a:extLst>
          </p:cNvPr>
          <p:cNvSpPr/>
          <p:nvPr/>
        </p:nvSpPr>
        <p:spPr>
          <a:xfrm>
            <a:off x="4277710" y="2573051"/>
            <a:ext cx="3474720" cy="109728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Treatment planning and selection at the asset level</a:t>
            </a:r>
          </a:p>
        </p:txBody>
      </p:sp>
      <p:sp>
        <p:nvSpPr>
          <p:cNvPr id="4" name="Rectangle: Rounded Corners 3">
            <a:extLst>
              <a:ext uri="{FF2B5EF4-FFF2-40B4-BE49-F238E27FC236}">
                <a16:creationId xmlns:a16="http://schemas.microsoft.com/office/drawing/2014/main" id="{D15ECB5E-C06E-4809-A04C-43A05568264C}"/>
              </a:ext>
            </a:extLst>
          </p:cNvPr>
          <p:cNvSpPr/>
          <p:nvPr/>
        </p:nvSpPr>
        <p:spPr>
          <a:xfrm>
            <a:off x="3465786" y="2801126"/>
            <a:ext cx="640080" cy="64113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Tree>
    <p:extLst>
      <p:ext uri="{BB962C8B-B14F-4D97-AF65-F5344CB8AC3E}">
        <p14:creationId xmlns:p14="http://schemas.microsoft.com/office/powerpoint/2010/main" val="246896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F0CB-6C9F-43C1-AB30-BBCD41F42ACF}"/>
              </a:ext>
            </a:extLst>
          </p:cNvPr>
          <p:cNvSpPr>
            <a:spLocks noGrp="1"/>
          </p:cNvSpPr>
          <p:nvPr>
            <p:ph type="title"/>
          </p:nvPr>
        </p:nvSpPr>
        <p:spPr/>
        <p:txBody>
          <a:bodyPr/>
          <a:lstStyle/>
          <a:p>
            <a:r>
              <a:rPr lang="en-US" dirty="0"/>
              <a:t>Treatment Planning</a:t>
            </a:r>
          </a:p>
        </p:txBody>
      </p:sp>
      <p:sp>
        <p:nvSpPr>
          <p:cNvPr id="7" name="Rectangle 6">
            <a:extLst>
              <a:ext uri="{FF2B5EF4-FFF2-40B4-BE49-F238E27FC236}">
                <a16:creationId xmlns:a16="http://schemas.microsoft.com/office/drawing/2014/main" id="{5B39A49E-131F-45CE-A99B-36FF85D7FD74}"/>
              </a:ext>
            </a:extLst>
          </p:cNvPr>
          <p:cNvSpPr/>
          <p:nvPr/>
        </p:nvSpPr>
        <p:spPr>
          <a:xfrm>
            <a:off x="384730" y="2438399"/>
            <a:ext cx="2322786" cy="89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Selection of Feasible Treatment Categories</a:t>
            </a:r>
          </a:p>
        </p:txBody>
      </p:sp>
      <p:sp>
        <p:nvSpPr>
          <p:cNvPr id="8" name="Rectangle 7">
            <a:extLst>
              <a:ext uri="{FF2B5EF4-FFF2-40B4-BE49-F238E27FC236}">
                <a16:creationId xmlns:a16="http://schemas.microsoft.com/office/drawing/2014/main" id="{E9027752-5E96-4564-A877-D72C51BE858D}"/>
              </a:ext>
            </a:extLst>
          </p:cNvPr>
          <p:cNvSpPr/>
          <p:nvPr/>
        </p:nvSpPr>
        <p:spPr>
          <a:xfrm>
            <a:off x="3537832" y="2438399"/>
            <a:ext cx="2322786" cy="89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Developing Life Cycle Activity Plans</a:t>
            </a:r>
          </a:p>
        </p:txBody>
      </p:sp>
      <p:sp>
        <p:nvSpPr>
          <p:cNvPr id="9" name="Rectangle 8">
            <a:extLst>
              <a:ext uri="{FF2B5EF4-FFF2-40B4-BE49-F238E27FC236}">
                <a16:creationId xmlns:a16="http://schemas.microsoft.com/office/drawing/2014/main" id="{CFF4A4DE-35ED-4B55-B4C6-8E3494F45633}"/>
              </a:ext>
            </a:extLst>
          </p:cNvPr>
          <p:cNvSpPr/>
          <p:nvPr/>
        </p:nvSpPr>
        <p:spPr>
          <a:xfrm>
            <a:off x="6586129" y="2438399"/>
            <a:ext cx="2322786" cy="89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Incorporate Risks in Treatment Planning</a:t>
            </a:r>
          </a:p>
        </p:txBody>
      </p:sp>
      <p:sp>
        <p:nvSpPr>
          <p:cNvPr id="10" name="Rectangle 9">
            <a:extLst>
              <a:ext uri="{FF2B5EF4-FFF2-40B4-BE49-F238E27FC236}">
                <a16:creationId xmlns:a16="http://schemas.microsoft.com/office/drawing/2014/main" id="{6E41CC6E-FEBB-4A74-B967-E6DE4A00CEB4}"/>
              </a:ext>
            </a:extLst>
          </p:cNvPr>
          <p:cNvSpPr/>
          <p:nvPr/>
        </p:nvSpPr>
        <p:spPr>
          <a:xfrm>
            <a:off x="9634426" y="2438399"/>
            <a:ext cx="2322786" cy="89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Selection of Preferred Treatment Category</a:t>
            </a:r>
          </a:p>
        </p:txBody>
      </p:sp>
      <p:sp>
        <p:nvSpPr>
          <p:cNvPr id="12" name="TextBox 11">
            <a:extLst>
              <a:ext uri="{FF2B5EF4-FFF2-40B4-BE49-F238E27FC236}">
                <a16:creationId xmlns:a16="http://schemas.microsoft.com/office/drawing/2014/main" id="{DB44E70F-F2E1-48C2-B808-EBACF15652C2}"/>
              </a:ext>
            </a:extLst>
          </p:cNvPr>
          <p:cNvSpPr txBox="1"/>
          <p:nvPr/>
        </p:nvSpPr>
        <p:spPr>
          <a:xfrm>
            <a:off x="384730" y="3523594"/>
            <a:ext cx="2322786" cy="1200329"/>
          </a:xfrm>
          <a:prstGeom prst="rect">
            <a:avLst/>
          </a:prstGeom>
          <a:noFill/>
        </p:spPr>
        <p:txBody>
          <a:bodyPr wrap="square">
            <a:spAutoFit/>
          </a:bodyPr>
          <a:lstStyle/>
          <a:p>
            <a:pPr marL="285750" indent="-285750">
              <a:buFont typeface="Arial" panose="020B0604020202020204" pitchFamily="34" charset="0"/>
              <a:buChar char="•"/>
            </a:pPr>
            <a:r>
              <a:rPr lang="en-US" dirty="0"/>
              <a:t>Do Nothing</a:t>
            </a:r>
          </a:p>
          <a:p>
            <a:pPr marL="285750" indent="-285750">
              <a:buFont typeface="Arial" panose="020B0604020202020204" pitchFamily="34" charset="0"/>
              <a:buChar char="•"/>
            </a:pPr>
            <a:r>
              <a:rPr lang="en-US" dirty="0"/>
              <a:t>Preservation</a:t>
            </a:r>
          </a:p>
          <a:p>
            <a:pPr marL="285750" indent="-285750">
              <a:buFont typeface="Arial" panose="020B0604020202020204" pitchFamily="34" charset="0"/>
              <a:buChar char="•"/>
            </a:pPr>
            <a:r>
              <a:rPr lang="en-US" dirty="0"/>
              <a:t>Rehabilitation</a:t>
            </a:r>
          </a:p>
          <a:p>
            <a:pPr marL="285750" indent="-285750">
              <a:buFont typeface="Arial" panose="020B0604020202020204" pitchFamily="34" charset="0"/>
              <a:buChar char="•"/>
            </a:pPr>
            <a:r>
              <a:rPr lang="en-US" dirty="0"/>
              <a:t>Reconstruction</a:t>
            </a:r>
          </a:p>
        </p:txBody>
      </p:sp>
      <p:sp>
        <p:nvSpPr>
          <p:cNvPr id="14" name="TextBox 13">
            <a:extLst>
              <a:ext uri="{FF2B5EF4-FFF2-40B4-BE49-F238E27FC236}">
                <a16:creationId xmlns:a16="http://schemas.microsoft.com/office/drawing/2014/main" id="{66329FCF-44F3-4C64-965A-FC6735E85736}"/>
              </a:ext>
            </a:extLst>
          </p:cNvPr>
          <p:cNvSpPr txBox="1"/>
          <p:nvPr/>
        </p:nvSpPr>
        <p:spPr>
          <a:xfrm>
            <a:off x="3347417" y="3523594"/>
            <a:ext cx="2653990" cy="1200329"/>
          </a:xfrm>
          <a:prstGeom prst="rect">
            <a:avLst/>
          </a:prstGeom>
          <a:noFill/>
        </p:spPr>
        <p:txBody>
          <a:bodyPr wrap="square">
            <a:spAutoFit/>
          </a:bodyPr>
          <a:lstStyle/>
          <a:p>
            <a:pPr marL="285750" indent="-285750">
              <a:buFont typeface="Arial" panose="020B0604020202020204" pitchFamily="34" charset="0"/>
              <a:buChar char="•"/>
            </a:pPr>
            <a:r>
              <a:rPr lang="en-US" dirty="0"/>
              <a:t>Optimal treatment sequence</a:t>
            </a:r>
          </a:p>
          <a:p>
            <a:pPr marL="285750" indent="-285750">
              <a:buFont typeface="Arial" panose="020B0604020202020204" pitchFamily="34" charset="0"/>
              <a:buChar char="•"/>
            </a:pPr>
            <a:r>
              <a:rPr lang="en-US" dirty="0"/>
              <a:t>Possible combinations</a:t>
            </a:r>
          </a:p>
          <a:p>
            <a:pPr marL="285750" indent="-285750">
              <a:buFont typeface="Arial" panose="020B0604020202020204" pitchFamily="34" charset="0"/>
              <a:buChar char="•"/>
            </a:pPr>
            <a:r>
              <a:rPr lang="en-US" dirty="0"/>
              <a:t>Reduction techniques</a:t>
            </a:r>
          </a:p>
        </p:txBody>
      </p:sp>
      <p:sp>
        <p:nvSpPr>
          <p:cNvPr id="15" name="TextBox 14">
            <a:extLst>
              <a:ext uri="{FF2B5EF4-FFF2-40B4-BE49-F238E27FC236}">
                <a16:creationId xmlns:a16="http://schemas.microsoft.com/office/drawing/2014/main" id="{2915BEAE-34E6-472C-83C3-2DB60FD3180C}"/>
              </a:ext>
            </a:extLst>
          </p:cNvPr>
          <p:cNvSpPr txBox="1"/>
          <p:nvPr/>
        </p:nvSpPr>
        <p:spPr>
          <a:xfrm>
            <a:off x="6584601" y="3523594"/>
            <a:ext cx="2322787" cy="923330"/>
          </a:xfrm>
          <a:prstGeom prst="rect">
            <a:avLst/>
          </a:prstGeom>
          <a:noFill/>
        </p:spPr>
        <p:txBody>
          <a:bodyPr wrap="square">
            <a:spAutoFit/>
          </a:bodyPr>
          <a:lstStyle/>
          <a:p>
            <a:pPr marL="285750" indent="-285750">
              <a:buFont typeface="Arial" panose="020B0604020202020204" pitchFamily="34" charset="0"/>
              <a:buChar char="•"/>
            </a:pPr>
            <a:r>
              <a:rPr lang="en-US"/>
              <a:t>Reliability </a:t>
            </a:r>
            <a:r>
              <a:rPr lang="en-US" dirty="0"/>
              <a:t>considerations</a:t>
            </a:r>
          </a:p>
          <a:p>
            <a:endParaRPr lang="en-US" dirty="0"/>
          </a:p>
        </p:txBody>
      </p:sp>
      <p:sp>
        <p:nvSpPr>
          <p:cNvPr id="19" name="TextBox 18">
            <a:extLst>
              <a:ext uri="{FF2B5EF4-FFF2-40B4-BE49-F238E27FC236}">
                <a16:creationId xmlns:a16="http://schemas.microsoft.com/office/drawing/2014/main" id="{BDF5B239-BD08-484D-BB8F-DDFA740577A1}"/>
              </a:ext>
            </a:extLst>
          </p:cNvPr>
          <p:cNvSpPr txBox="1"/>
          <p:nvPr/>
        </p:nvSpPr>
        <p:spPr>
          <a:xfrm>
            <a:off x="9634425" y="3523594"/>
            <a:ext cx="2410557" cy="2862322"/>
          </a:xfrm>
          <a:prstGeom prst="rect">
            <a:avLst/>
          </a:prstGeom>
          <a:noFill/>
        </p:spPr>
        <p:txBody>
          <a:bodyPr wrap="square">
            <a:spAutoFit/>
          </a:bodyPr>
          <a:lstStyle/>
          <a:p>
            <a:pPr marL="285750" indent="-285750">
              <a:buFont typeface="Arial" panose="020B0604020202020204" pitchFamily="34" charset="0"/>
              <a:buChar char="•"/>
            </a:pPr>
            <a:r>
              <a:rPr lang="en-US" dirty="0"/>
              <a:t>Treatment costs</a:t>
            </a:r>
          </a:p>
          <a:p>
            <a:pPr marL="285750" indent="-285750">
              <a:buFont typeface="Arial" panose="020B0604020202020204" pitchFamily="34" charset="0"/>
              <a:buChar char="•"/>
            </a:pPr>
            <a:r>
              <a:rPr lang="en-US" dirty="0"/>
              <a:t>LCCA – NPV</a:t>
            </a:r>
          </a:p>
          <a:p>
            <a:pPr marL="285750" indent="-285750">
              <a:buFont typeface="Arial" panose="020B0604020202020204" pitchFamily="34" charset="0"/>
              <a:buChar char="•"/>
            </a:pPr>
            <a:r>
              <a:rPr lang="en-US" dirty="0"/>
              <a:t>Annualized Costs</a:t>
            </a:r>
          </a:p>
          <a:p>
            <a:pPr marL="285750" indent="-285750">
              <a:buFont typeface="Arial" panose="020B0604020202020204" pitchFamily="34" charset="0"/>
              <a:buChar char="•"/>
            </a:pPr>
            <a:r>
              <a:rPr lang="en-US" dirty="0"/>
              <a:t>Benefits</a:t>
            </a:r>
          </a:p>
          <a:p>
            <a:pPr marL="742950" lvl="1" indent="-285750">
              <a:buFont typeface="Arial" panose="020B0604020202020204" pitchFamily="34" charset="0"/>
              <a:buChar char="•"/>
            </a:pPr>
            <a:r>
              <a:rPr lang="en-US" dirty="0"/>
              <a:t>Area Under the Curve</a:t>
            </a:r>
          </a:p>
          <a:p>
            <a:pPr marL="742950" lvl="1" indent="-285750">
              <a:buFont typeface="Arial" panose="020B0604020202020204" pitchFamily="34" charset="0"/>
              <a:buChar char="•"/>
            </a:pPr>
            <a:r>
              <a:rPr lang="en-US" dirty="0"/>
              <a:t>Monetized</a:t>
            </a:r>
          </a:p>
          <a:p>
            <a:pPr marL="285750" indent="-285750">
              <a:buFont typeface="Arial" panose="020B0604020202020204" pitchFamily="34" charset="0"/>
              <a:buChar char="•"/>
            </a:pPr>
            <a:r>
              <a:rPr lang="en-US" dirty="0"/>
              <a:t>Ranking by IBC</a:t>
            </a:r>
          </a:p>
          <a:p>
            <a:pPr marL="285750" indent="-285750">
              <a:buFont typeface="Arial" panose="020B0604020202020204" pitchFamily="34" charset="0"/>
              <a:buChar char="•"/>
            </a:pPr>
            <a:r>
              <a:rPr lang="en-US" dirty="0"/>
              <a:t>Pareto’s Efficiency Frontier</a:t>
            </a:r>
          </a:p>
        </p:txBody>
      </p:sp>
      <p:sp>
        <p:nvSpPr>
          <p:cNvPr id="3" name="Arrow: Right 2">
            <a:extLst>
              <a:ext uri="{FF2B5EF4-FFF2-40B4-BE49-F238E27FC236}">
                <a16:creationId xmlns:a16="http://schemas.microsoft.com/office/drawing/2014/main" id="{4540F7C8-2C4F-47CD-AD7E-DDEB9ABBB696}"/>
              </a:ext>
            </a:extLst>
          </p:cNvPr>
          <p:cNvSpPr/>
          <p:nvPr/>
        </p:nvSpPr>
        <p:spPr>
          <a:xfrm>
            <a:off x="2908453" y="2732166"/>
            <a:ext cx="438964" cy="308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745E2855-0867-4A94-8A7E-684F2FB73DBB}"/>
              </a:ext>
            </a:extLst>
          </p:cNvPr>
          <p:cNvSpPr/>
          <p:nvPr/>
        </p:nvSpPr>
        <p:spPr>
          <a:xfrm>
            <a:off x="6069167" y="2732166"/>
            <a:ext cx="438964" cy="308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F670840A-67B5-4DED-A1E0-B2EDB161797A}"/>
              </a:ext>
            </a:extLst>
          </p:cNvPr>
          <p:cNvSpPr/>
          <p:nvPr/>
        </p:nvSpPr>
        <p:spPr>
          <a:xfrm>
            <a:off x="9019111" y="2732166"/>
            <a:ext cx="438964" cy="308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882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AEED-D355-4FA7-B183-ED4858B98EDF}"/>
              </a:ext>
            </a:extLst>
          </p:cNvPr>
          <p:cNvSpPr>
            <a:spLocks noGrp="1"/>
          </p:cNvSpPr>
          <p:nvPr>
            <p:ph type="title"/>
          </p:nvPr>
        </p:nvSpPr>
        <p:spPr/>
        <p:txBody>
          <a:bodyPr/>
          <a:lstStyle/>
          <a:p>
            <a:r>
              <a:rPr lang="en-US" dirty="0"/>
              <a:t>Time to Intervention</a:t>
            </a:r>
          </a:p>
        </p:txBody>
      </p:sp>
      <p:graphicFrame>
        <p:nvGraphicFramePr>
          <p:cNvPr id="3" name="Table 2">
            <a:extLst>
              <a:ext uri="{FF2B5EF4-FFF2-40B4-BE49-F238E27FC236}">
                <a16:creationId xmlns:a16="http://schemas.microsoft.com/office/drawing/2014/main" id="{DB5AEE22-545F-4661-A6EF-30B13183A67B}"/>
              </a:ext>
            </a:extLst>
          </p:cNvPr>
          <p:cNvGraphicFramePr>
            <a:graphicFrameLocks noGrp="1"/>
          </p:cNvGraphicFramePr>
          <p:nvPr>
            <p:extLst>
              <p:ext uri="{D42A27DB-BD31-4B8C-83A1-F6EECF244321}">
                <p14:modId xmlns:p14="http://schemas.microsoft.com/office/powerpoint/2010/main" val="1277930004"/>
              </p:ext>
            </p:extLst>
          </p:nvPr>
        </p:nvGraphicFramePr>
        <p:xfrm>
          <a:off x="415202" y="2725969"/>
          <a:ext cx="5439061" cy="2600643"/>
        </p:xfrm>
        <a:graphic>
          <a:graphicData uri="http://schemas.openxmlformats.org/drawingml/2006/table">
            <a:tbl>
              <a:tblPr firstRow="1" firstCol="1" bandRow="1">
                <a:tableStyleId>{21E4AEA4-8DFA-4A89-87EB-49C32662AFE0}</a:tableStyleId>
              </a:tblPr>
              <a:tblGrid>
                <a:gridCol w="568536">
                  <a:extLst>
                    <a:ext uri="{9D8B030D-6E8A-4147-A177-3AD203B41FA5}">
                      <a16:colId xmlns:a16="http://schemas.microsoft.com/office/drawing/2014/main" val="974485184"/>
                    </a:ext>
                  </a:extLst>
                </a:gridCol>
                <a:gridCol w="1076289">
                  <a:extLst>
                    <a:ext uri="{9D8B030D-6E8A-4147-A177-3AD203B41FA5}">
                      <a16:colId xmlns:a16="http://schemas.microsoft.com/office/drawing/2014/main" val="1915132102"/>
                    </a:ext>
                  </a:extLst>
                </a:gridCol>
                <a:gridCol w="704194">
                  <a:extLst>
                    <a:ext uri="{9D8B030D-6E8A-4147-A177-3AD203B41FA5}">
                      <a16:colId xmlns:a16="http://schemas.microsoft.com/office/drawing/2014/main" val="1307958666"/>
                    </a:ext>
                  </a:extLst>
                </a:gridCol>
                <a:gridCol w="1030014">
                  <a:extLst>
                    <a:ext uri="{9D8B030D-6E8A-4147-A177-3AD203B41FA5}">
                      <a16:colId xmlns:a16="http://schemas.microsoft.com/office/drawing/2014/main" val="4226611768"/>
                    </a:ext>
                  </a:extLst>
                </a:gridCol>
                <a:gridCol w="1030014">
                  <a:extLst>
                    <a:ext uri="{9D8B030D-6E8A-4147-A177-3AD203B41FA5}">
                      <a16:colId xmlns:a16="http://schemas.microsoft.com/office/drawing/2014/main" val="4266546528"/>
                    </a:ext>
                  </a:extLst>
                </a:gridCol>
                <a:gridCol w="1030014">
                  <a:extLst>
                    <a:ext uri="{9D8B030D-6E8A-4147-A177-3AD203B41FA5}">
                      <a16:colId xmlns:a16="http://schemas.microsoft.com/office/drawing/2014/main" val="1280205616"/>
                    </a:ext>
                  </a:extLst>
                </a:gridCol>
              </a:tblGrid>
              <a:tr h="190500">
                <a:tc>
                  <a:txBody>
                    <a:bodyPr/>
                    <a:lstStyle/>
                    <a:p>
                      <a:pPr marL="0" marR="0" algn="ctr">
                        <a:lnSpc>
                          <a:spcPct val="107000"/>
                        </a:lnSpc>
                        <a:spcBef>
                          <a:spcPts val="0"/>
                        </a:spcBef>
                        <a:spcAft>
                          <a:spcPts val="0"/>
                        </a:spcAft>
                      </a:pPr>
                      <a:r>
                        <a:rPr lang="en-US" sz="1100" dirty="0">
                          <a:effectLst/>
                        </a:rPr>
                        <a:t>Rating</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Condition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Indicator</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Preservation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Rehabilitation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Reconstruction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67217"/>
                  </a:ext>
                </a:extLst>
              </a:tr>
              <a:tr h="190500">
                <a:tc>
                  <a:txBody>
                    <a:bodyPr/>
                    <a:lstStyle/>
                    <a:p>
                      <a:pPr marL="0" marR="0" algn="ctr">
                        <a:lnSpc>
                          <a:spcPct val="107000"/>
                        </a:lnSpc>
                        <a:spcBef>
                          <a:spcPts val="0"/>
                        </a:spcBef>
                        <a:spcAft>
                          <a:spcPts val="0"/>
                        </a:spcAft>
                      </a:pPr>
                      <a:r>
                        <a:rPr lang="en-US" sz="1400" dirty="0">
                          <a:effectLst/>
                        </a:rPr>
                        <a:t>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Excellent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Good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mn-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4823858"/>
                  </a:ext>
                </a:extLst>
              </a:tr>
              <a:tr h="190500">
                <a:tc>
                  <a:txBody>
                    <a:bodyPr/>
                    <a:lstStyle/>
                    <a:p>
                      <a:pPr marL="0" marR="0" algn="ctr">
                        <a:lnSpc>
                          <a:spcPct val="107000"/>
                        </a:lnSpc>
                        <a:spcBef>
                          <a:spcPts val="0"/>
                        </a:spcBef>
                        <a:spcAft>
                          <a:spcPts val="0"/>
                        </a:spcAft>
                      </a:pPr>
                      <a:r>
                        <a:rPr lang="en-US" sz="1400" dirty="0">
                          <a:effectLst/>
                        </a:rPr>
                        <a:t>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Very good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Good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084955"/>
                  </a:ext>
                </a:extLst>
              </a:tr>
              <a:tr h="190500">
                <a:tc>
                  <a:txBody>
                    <a:bodyPr/>
                    <a:lstStyle/>
                    <a:p>
                      <a:pPr marL="0" marR="0" algn="ctr">
                        <a:lnSpc>
                          <a:spcPct val="107000"/>
                        </a:lnSpc>
                        <a:spcBef>
                          <a:spcPts val="0"/>
                        </a:spcBef>
                        <a:spcAft>
                          <a:spcPts val="0"/>
                        </a:spcAft>
                      </a:pPr>
                      <a:r>
                        <a:rPr lang="en-US" sz="1400" dirty="0">
                          <a:effectLst/>
                        </a:rPr>
                        <a: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Good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Good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19122"/>
                  </a:ext>
                </a:extLst>
              </a:tr>
              <a:tr h="190500">
                <a:tc>
                  <a:txBody>
                    <a:bodyPr/>
                    <a:lstStyle/>
                    <a:p>
                      <a:pPr marL="0" marR="0" algn="ctr">
                        <a:lnSpc>
                          <a:spcPct val="107000"/>
                        </a:lnSpc>
                        <a:spcBef>
                          <a:spcPts val="0"/>
                        </a:spcBef>
                        <a:spcAft>
                          <a:spcPts val="0"/>
                        </a:spcAft>
                      </a:pPr>
                      <a:r>
                        <a:rPr lang="en-US" sz="1400" dirty="0">
                          <a:effectLst/>
                        </a:rPr>
                        <a: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Satisfactory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Fair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225779"/>
                  </a:ext>
                </a:extLst>
              </a:tr>
              <a:tr h="190500">
                <a:tc>
                  <a:txBody>
                    <a:bodyPr/>
                    <a:lstStyle/>
                    <a:p>
                      <a:pPr marL="0" marR="0" algn="ctr">
                        <a:lnSpc>
                          <a:spcPct val="107000"/>
                        </a:lnSpc>
                        <a:spcBef>
                          <a:spcPts val="0"/>
                        </a:spcBef>
                        <a:spcAft>
                          <a:spcPts val="0"/>
                        </a:spcAft>
                      </a:pPr>
                      <a:r>
                        <a:rPr lang="en-US" sz="1400" dirty="0">
                          <a:effectLst/>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Fair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Fair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524279"/>
                  </a:ext>
                </a:extLst>
              </a:tr>
              <a:tr h="190500">
                <a:tc>
                  <a:txBody>
                    <a:bodyPr/>
                    <a:lstStyle/>
                    <a:p>
                      <a:pPr marL="0" marR="0" algn="ctr">
                        <a:lnSpc>
                          <a:spcPct val="107000"/>
                        </a:lnSpc>
                        <a:spcBef>
                          <a:spcPts val="0"/>
                        </a:spcBef>
                        <a:spcAft>
                          <a:spcPts val="0"/>
                        </a:spcAft>
                      </a:pPr>
                      <a:r>
                        <a:rPr lang="en-US" sz="1400" dirty="0">
                          <a:effectLst/>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Poor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Poor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mn-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062130"/>
                  </a:ext>
                </a:extLst>
              </a:tr>
              <a:tr h="190500">
                <a:tc>
                  <a:txBody>
                    <a:bodyPr/>
                    <a:lstStyle/>
                    <a:p>
                      <a:pPr marL="0" marR="0" algn="ctr">
                        <a:lnSpc>
                          <a:spcPct val="107000"/>
                        </a:lnSpc>
                        <a:spcBef>
                          <a:spcPts val="0"/>
                        </a:spcBef>
                        <a:spcAft>
                          <a:spcPts val="0"/>
                        </a:spcAft>
                      </a:pPr>
                      <a:r>
                        <a:rPr lang="en-US" sz="1400" dirty="0">
                          <a:effectLst/>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Serious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Poor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mn-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0665561"/>
                  </a:ext>
                </a:extLst>
              </a:tr>
              <a:tr h="190500">
                <a:tc>
                  <a:txBody>
                    <a:bodyPr/>
                    <a:lstStyle/>
                    <a:p>
                      <a:pPr marL="0" marR="0" algn="ctr">
                        <a:lnSpc>
                          <a:spcPct val="107000"/>
                        </a:lnSpc>
                        <a:spcBef>
                          <a:spcPts val="0"/>
                        </a:spcBef>
                        <a:spcAft>
                          <a:spcPts val="0"/>
                        </a:spcAft>
                      </a:pPr>
                      <a:r>
                        <a:rPr lang="en-US" sz="1400" dirty="0">
                          <a:effectLst/>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Critical</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Poor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mn-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741084"/>
                  </a:ext>
                </a:extLst>
              </a:tr>
              <a:tr h="190500">
                <a:tc>
                  <a:txBody>
                    <a:bodyPr/>
                    <a:lstStyle/>
                    <a:p>
                      <a:pPr marL="0" marR="0" algn="ctr">
                        <a:lnSpc>
                          <a:spcPct val="107000"/>
                        </a:lnSpc>
                        <a:spcBef>
                          <a:spcPts val="0"/>
                        </a:spcBef>
                        <a:spcAft>
                          <a:spcPts val="0"/>
                        </a:spcAft>
                      </a:pPr>
                      <a:r>
                        <a:rPr lang="en-US" sz="1400" dirty="0">
                          <a:effectLst/>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Imminent failure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Poor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mn-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1260145"/>
                  </a:ext>
                </a:extLst>
              </a:tr>
              <a:tr h="190500">
                <a:tc>
                  <a:txBody>
                    <a:bodyPr/>
                    <a:lstStyle/>
                    <a:p>
                      <a:pPr marL="0" marR="0" algn="ctr">
                        <a:lnSpc>
                          <a:spcPct val="107000"/>
                        </a:lnSpc>
                        <a:spcBef>
                          <a:spcPts val="0"/>
                        </a:spcBef>
                        <a:spcAft>
                          <a:spcPts val="0"/>
                        </a:spcAft>
                      </a:pPr>
                      <a:r>
                        <a:rPr lang="en-US" sz="1400" dirty="0">
                          <a:effectLst/>
                        </a:rPr>
                        <a:t>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Failed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Poor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mn-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1199834"/>
                  </a:ext>
                </a:extLst>
              </a:tr>
            </a:tbl>
          </a:graphicData>
        </a:graphic>
      </p:graphicFrame>
      <p:graphicFrame>
        <p:nvGraphicFramePr>
          <p:cNvPr id="4" name="Table 3">
            <a:extLst>
              <a:ext uri="{FF2B5EF4-FFF2-40B4-BE49-F238E27FC236}">
                <a16:creationId xmlns:a16="http://schemas.microsoft.com/office/drawing/2014/main" id="{478EA58B-D321-4E64-B9E4-EDA491D83DF6}"/>
              </a:ext>
            </a:extLst>
          </p:cNvPr>
          <p:cNvGraphicFramePr>
            <a:graphicFrameLocks noGrp="1"/>
          </p:cNvGraphicFramePr>
          <p:nvPr>
            <p:extLst>
              <p:ext uri="{D42A27DB-BD31-4B8C-83A1-F6EECF244321}">
                <p14:modId xmlns:p14="http://schemas.microsoft.com/office/powerpoint/2010/main" val="2188097897"/>
              </p:ext>
            </p:extLst>
          </p:nvPr>
        </p:nvGraphicFramePr>
        <p:xfrm>
          <a:off x="6170971" y="2720208"/>
          <a:ext cx="4906933" cy="2606404"/>
        </p:xfrm>
        <a:graphic>
          <a:graphicData uri="http://schemas.openxmlformats.org/drawingml/2006/table">
            <a:tbl>
              <a:tblPr>
                <a:tableStyleId>{5C22544A-7EE6-4342-B048-85BDC9FD1C3A}</a:tableStyleId>
              </a:tblPr>
              <a:tblGrid>
                <a:gridCol w="1039126">
                  <a:extLst>
                    <a:ext uri="{9D8B030D-6E8A-4147-A177-3AD203B41FA5}">
                      <a16:colId xmlns:a16="http://schemas.microsoft.com/office/drawing/2014/main" val="1099252406"/>
                    </a:ext>
                  </a:extLst>
                </a:gridCol>
                <a:gridCol w="714703">
                  <a:extLst>
                    <a:ext uri="{9D8B030D-6E8A-4147-A177-3AD203B41FA5}">
                      <a16:colId xmlns:a16="http://schemas.microsoft.com/office/drawing/2014/main" val="2171226949"/>
                    </a:ext>
                  </a:extLst>
                </a:gridCol>
                <a:gridCol w="788276">
                  <a:extLst>
                    <a:ext uri="{9D8B030D-6E8A-4147-A177-3AD203B41FA5}">
                      <a16:colId xmlns:a16="http://schemas.microsoft.com/office/drawing/2014/main" val="3479697559"/>
                    </a:ext>
                  </a:extLst>
                </a:gridCol>
                <a:gridCol w="788276">
                  <a:extLst>
                    <a:ext uri="{9D8B030D-6E8A-4147-A177-3AD203B41FA5}">
                      <a16:colId xmlns:a16="http://schemas.microsoft.com/office/drawing/2014/main" val="2926361347"/>
                    </a:ext>
                  </a:extLst>
                </a:gridCol>
                <a:gridCol w="788276">
                  <a:extLst>
                    <a:ext uri="{9D8B030D-6E8A-4147-A177-3AD203B41FA5}">
                      <a16:colId xmlns:a16="http://schemas.microsoft.com/office/drawing/2014/main" val="68404112"/>
                    </a:ext>
                  </a:extLst>
                </a:gridCol>
                <a:gridCol w="788276">
                  <a:extLst>
                    <a:ext uri="{9D8B030D-6E8A-4147-A177-3AD203B41FA5}">
                      <a16:colId xmlns:a16="http://schemas.microsoft.com/office/drawing/2014/main" val="1300363391"/>
                    </a:ext>
                  </a:extLst>
                </a:gridCol>
              </a:tblGrid>
              <a:tr h="228964">
                <a:tc rowSpan="2">
                  <a:txBody>
                    <a:bodyPr/>
                    <a:lstStyle/>
                    <a:p>
                      <a:pPr algn="ctr" fontAlgn="b"/>
                      <a:r>
                        <a:rPr lang="en-US" sz="1400" u="none" strike="noStrike" dirty="0">
                          <a:solidFill>
                            <a:schemeClr val="bg1"/>
                          </a:solidFill>
                          <a:effectLst/>
                          <a:latin typeface="+mn-lt"/>
                        </a:rPr>
                        <a:t>Age (t)</a:t>
                      </a:r>
                      <a:endParaRPr lang="en-US" sz="1400" b="1" i="0" u="none" strike="noStrike" dirty="0">
                        <a:solidFill>
                          <a:schemeClr val="bg1"/>
                        </a:solidFill>
                        <a:effectLst/>
                        <a:latin typeface="+mn-lt"/>
                      </a:endParaRPr>
                    </a:p>
                  </a:txBody>
                  <a:tcPr marL="0" marR="0" marT="0" marB="0" anchor="b">
                    <a:solidFill>
                      <a:schemeClr val="accent6"/>
                    </a:solidFill>
                  </a:tcPr>
                </a:tc>
                <a:tc rowSpan="2">
                  <a:txBody>
                    <a:bodyPr/>
                    <a:lstStyle/>
                    <a:p>
                      <a:pPr algn="ctr" fontAlgn="b"/>
                      <a:r>
                        <a:rPr lang="en-US" sz="1400" u="none" strike="noStrike" dirty="0">
                          <a:solidFill>
                            <a:schemeClr val="bg1"/>
                          </a:solidFill>
                          <a:effectLst/>
                          <a:latin typeface="+mn-lt"/>
                        </a:rPr>
                        <a:t>CR</a:t>
                      </a:r>
                      <a:endParaRPr lang="en-US" sz="1400" b="0" i="0" u="none" strike="noStrike" dirty="0">
                        <a:solidFill>
                          <a:schemeClr val="bg1"/>
                        </a:solidFill>
                        <a:effectLst/>
                        <a:latin typeface="+mn-lt"/>
                      </a:endParaRPr>
                    </a:p>
                  </a:txBody>
                  <a:tcPr marL="0" marR="0" marT="0" marB="0" anchor="b">
                    <a:solidFill>
                      <a:schemeClr val="accent6"/>
                    </a:solidFill>
                  </a:tcPr>
                </a:tc>
                <a:tc gridSpan="4">
                  <a:txBody>
                    <a:bodyPr/>
                    <a:lstStyle/>
                    <a:p>
                      <a:pPr algn="ctr" fontAlgn="b"/>
                      <a:r>
                        <a:rPr lang="en-US" sz="1400" u="none" strike="noStrike" dirty="0">
                          <a:solidFill>
                            <a:schemeClr val="bg1"/>
                          </a:solidFill>
                          <a:effectLst/>
                          <a:latin typeface="+mn-lt"/>
                        </a:rPr>
                        <a:t>Remaining Life to CR</a:t>
                      </a:r>
                      <a:endParaRPr lang="en-US" sz="1400" b="1" i="0" u="none" strike="noStrike" dirty="0">
                        <a:solidFill>
                          <a:schemeClr val="bg1"/>
                        </a:solidFill>
                        <a:effectLst/>
                        <a:latin typeface="+mn-lt"/>
                      </a:endParaRPr>
                    </a:p>
                  </a:txBody>
                  <a:tcPr marL="0" marR="0" marT="0" marB="0" anchor="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5340597"/>
                  </a:ext>
                </a:extLst>
              </a:tr>
              <a:tr h="274757">
                <a:tc vMerge="1">
                  <a:txBody>
                    <a:bodyPr/>
                    <a:lstStyle/>
                    <a:p>
                      <a:pPr algn="l" fontAlgn="b"/>
                      <a:r>
                        <a:rPr lang="en-US" sz="1100" u="none" strike="noStrike">
                          <a:effectLst/>
                        </a:rPr>
                        <a:t>Age (t)</a:t>
                      </a:r>
                      <a:endParaRPr lang="en-US" sz="1100" b="1" i="0" u="none" strike="noStrike">
                        <a:solidFill>
                          <a:srgbClr val="000000"/>
                        </a:solidFill>
                        <a:effectLst/>
                        <a:latin typeface="Calibri" panose="020F0502020204030204" pitchFamily="34" charset="0"/>
                      </a:endParaRPr>
                    </a:p>
                  </a:txBody>
                  <a:tcPr marL="0" marR="0" marT="0" marB="0" anchor="b"/>
                </a:tc>
                <a:tc vMerge="1">
                  <a:txBody>
                    <a:bodyPr/>
                    <a:lstStyle/>
                    <a:p>
                      <a:pPr algn="l" fontAlgn="b"/>
                      <a:r>
                        <a:rPr lang="en-US" sz="1100" u="none" strike="noStrike">
                          <a:effectLst/>
                        </a:rPr>
                        <a:t>CR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chemeClr val="bg1"/>
                          </a:solidFill>
                          <a:effectLst/>
                          <a:latin typeface="+mn-lt"/>
                        </a:rPr>
                        <a:t>6.5</a:t>
                      </a:r>
                    </a:p>
                    <a:p>
                      <a:pPr algn="ctr" fontAlgn="b"/>
                      <a:r>
                        <a:rPr lang="en-US" sz="1400" b="0" i="0" u="none" strike="noStrike" dirty="0">
                          <a:solidFill>
                            <a:schemeClr val="bg1"/>
                          </a:solidFill>
                          <a:effectLst/>
                          <a:latin typeface="+mn-lt"/>
                        </a:rPr>
                        <a:t>(P)</a:t>
                      </a: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5.5</a:t>
                      </a:r>
                    </a:p>
                    <a:p>
                      <a:pPr algn="ctr" fontAlgn="b"/>
                      <a:r>
                        <a:rPr lang="en-US" sz="1400" b="0" i="0" u="none" strike="noStrike" dirty="0">
                          <a:solidFill>
                            <a:schemeClr val="bg1"/>
                          </a:solidFill>
                          <a:effectLst/>
                          <a:latin typeface="+mn-lt"/>
                        </a:rPr>
                        <a:t>(P, RH)</a:t>
                      </a: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4</a:t>
                      </a:r>
                    </a:p>
                    <a:p>
                      <a:pPr algn="ctr" fontAlgn="b"/>
                      <a:r>
                        <a:rPr lang="en-US" sz="1400" b="0" i="0" u="none" strike="noStrike" dirty="0">
                          <a:solidFill>
                            <a:schemeClr val="bg1"/>
                          </a:solidFill>
                          <a:effectLst/>
                          <a:latin typeface="+mn-lt"/>
                        </a:rPr>
                        <a:t>(RH, RC)</a:t>
                      </a: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3</a:t>
                      </a:r>
                    </a:p>
                    <a:p>
                      <a:pPr algn="ctr" fontAlgn="b"/>
                      <a:r>
                        <a:rPr lang="en-US" sz="1400" b="0" i="0" u="none" strike="noStrike" dirty="0">
                          <a:solidFill>
                            <a:schemeClr val="bg1"/>
                          </a:solidFill>
                          <a:effectLst/>
                          <a:latin typeface="+mn-lt"/>
                        </a:rPr>
                        <a:t>(RC)</a:t>
                      </a:r>
                    </a:p>
                  </a:txBody>
                  <a:tcPr marL="0" marR="0" marT="0" marB="0" anchor="b">
                    <a:solidFill>
                      <a:schemeClr val="accent6"/>
                    </a:solidFill>
                  </a:tcPr>
                </a:tc>
                <a:extLst>
                  <a:ext uri="{0D108BD9-81ED-4DB2-BD59-A6C34878D82A}">
                    <a16:rowId xmlns:a16="http://schemas.microsoft.com/office/drawing/2014/main" val="3833303329"/>
                  </a:ext>
                </a:extLst>
              </a:tr>
              <a:tr h="228964">
                <a:tc>
                  <a:txBody>
                    <a:bodyPr/>
                    <a:lstStyle/>
                    <a:p>
                      <a:pPr algn="ctr" fontAlgn="b"/>
                      <a:r>
                        <a:rPr lang="en-US" sz="1600" u="none" strike="noStrike" dirty="0">
                          <a:effectLst/>
                        </a:rPr>
                        <a:t>15</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7.0</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13.6</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29.1</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40.9</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5153018"/>
                  </a:ext>
                </a:extLst>
              </a:tr>
              <a:tr h="228964">
                <a:tc>
                  <a:txBody>
                    <a:bodyPr/>
                    <a:lstStyle/>
                    <a:p>
                      <a:pPr algn="ctr" fontAlgn="b"/>
                      <a:r>
                        <a:rPr lang="en-US" sz="1600" u="none" strike="noStrike" dirty="0">
                          <a:effectLst/>
                        </a:rPr>
                        <a:t>16</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6.9</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3.7</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12.9</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28.4</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40.2</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8558338"/>
                  </a:ext>
                </a:extLst>
              </a:tr>
              <a:tr h="228964">
                <a:tc>
                  <a:txBody>
                    <a:bodyPr/>
                    <a:lstStyle/>
                    <a:p>
                      <a:pPr algn="ctr" fontAlgn="b"/>
                      <a:r>
                        <a:rPr lang="en-US" sz="1600" u="none" strike="noStrike" dirty="0">
                          <a:effectLst/>
                        </a:rPr>
                        <a:t>17</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6.8</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12.2</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27.7</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39.5</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1963005"/>
                  </a:ext>
                </a:extLst>
              </a:tr>
              <a:tr h="228964">
                <a:tc>
                  <a:txBody>
                    <a:bodyPr/>
                    <a:lstStyle/>
                    <a:p>
                      <a:pPr algn="ctr" fontAlgn="b"/>
                      <a:r>
                        <a:rPr lang="en-US" sz="1600" u="none" strike="noStrike" dirty="0">
                          <a:effectLst/>
                        </a:rPr>
                        <a:t>18</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6.8</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2.3</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11.5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27.0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38.8</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3706463"/>
                  </a:ext>
                </a:extLst>
              </a:tr>
              <a:tr h="228964">
                <a:tc>
                  <a:txBody>
                    <a:bodyPr/>
                    <a:lstStyle/>
                    <a:p>
                      <a:pPr algn="ctr" fontAlgn="b"/>
                      <a:r>
                        <a:rPr lang="en-US" sz="1600" u="none" strike="noStrike" dirty="0">
                          <a:effectLst/>
                        </a:rPr>
                        <a:t>19</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6.7</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1.6</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10.9</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26.3</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38.1</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627556"/>
                  </a:ext>
                </a:extLst>
              </a:tr>
              <a:tr h="228964">
                <a:tc>
                  <a:txBody>
                    <a:bodyPr/>
                    <a:lstStyle/>
                    <a:p>
                      <a:pPr algn="ctr" fontAlgn="b"/>
                      <a:r>
                        <a:rPr lang="en-US" sz="1600" u="none" strike="noStrike" dirty="0">
                          <a:effectLst/>
                        </a:rPr>
                        <a:t>20</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6.6</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0.9</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10.2</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25.6</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37.4</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0144307"/>
                  </a:ext>
                </a:extLst>
              </a:tr>
              <a:tr h="228964">
                <a:tc>
                  <a:txBody>
                    <a:bodyPr/>
                    <a:lstStyle/>
                    <a:p>
                      <a:pPr algn="ctr" fontAlgn="b"/>
                      <a:r>
                        <a:rPr lang="en-US" sz="1600" u="none" strike="noStrike" dirty="0">
                          <a:effectLst/>
                        </a:rPr>
                        <a:t>21</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6.5</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0.2</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9.5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24.9</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36.7</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6131985"/>
                  </a:ext>
                </a:extLst>
              </a:tr>
              <a:tr h="228964">
                <a:tc>
                  <a:txBody>
                    <a:bodyPr/>
                    <a:lstStyle/>
                    <a:p>
                      <a:pPr algn="ctr" fontAlgn="b"/>
                      <a:r>
                        <a:rPr lang="en-US" sz="1600" u="none" strike="noStrike" dirty="0">
                          <a:effectLst/>
                        </a:rPr>
                        <a:t>22</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6.4</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8.7</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24.2</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dirty="0">
                          <a:effectLst/>
                        </a:rPr>
                        <a:t>36.0</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1777853"/>
                  </a:ext>
                </a:extLst>
              </a:tr>
            </a:tbl>
          </a:graphicData>
        </a:graphic>
      </p:graphicFrame>
      <p:sp>
        <p:nvSpPr>
          <p:cNvPr id="6" name="TextBox 5">
            <a:extLst>
              <a:ext uri="{FF2B5EF4-FFF2-40B4-BE49-F238E27FC236}">
                <a16:creationId xmlns:a16="http://schemas.microsoft.com/office/drawing/2014/main" id="{877033DB-EE34-46F2-A167-BA27A58CDF3F}"/>
              </a:ext>
            </a:extLst>
          </p:cNvPr>
          <p:cNvSpPr txBox="1"/>
          <p:nvPr/>
        </p:nvSpPr>
        <p:spPr>
          <a:xfrm>
            <a:off x="5179513" y="1703951"/>
            <a:ext cx="1772432" cy="646331"/>
          </a:xfrm>
          <a:prstGeom prst="rect">
            <a:avLst/>
          </a:prstGeom>
          <a:noFill/>
        </p:spPr>
        <p:txBody>
          <a:bodyPr wrap="square">
            <a:spAutoFit/>
          </a:bodyPr>
          <a:lstStyle/>
          <a:p>
            <a:endParaRPr lang="en-US" dirty="0"/>
          </a:p>
          <a:p>
            <a:r>
              <a:rPr lang="en-US" dirty="0"/>
              <a:t>Bridge Example</a:t>
            </a:r>
          </a:p>
        </p:txBody>
      </p:sp>
      <p:sp>
        <p:nvSpPr>
          <p:cNvPr id="8" name="TextBox 7">
            <a:extLst>
              <a:ext uri="{FF2B5EF4-FFF2-40B4-BE49-F238E27FC236}">
                <a16:creationId xmlns:a16="http://schemas.microsoft.com/office/drawing/2014/main" id="{C3171AE5-A96A-4316-947B-4463959CF018}"/>
              </a:ext>
            </a:extLst>
          </p:cNvPr>
          <p:cNvSpPr txBox="1"/>
          <p:nvPr/>
        </p:nvSpPr>
        <p:spPr>
          <a:xfrm>
            <a:off x="532357" y="5511872"/>
            <a:ext cx="6175330" cy="369332"/>
          </a:xfrm>
          <a:prstGeom prst="rect">
            <a:avLst/>
          </a:prstGeom>
          <a:noFill/>
        </p:spPr>
        <p:txBody>
          <a:bodyPr wrap="square">
            <a:spAutoFit/>
          </a:bodyPr>
          <a:lstStyle/>
          <a:p>
            <a:r>
              <a:rPr lang="en-US" dirty="0"/>
              <a:t>Treatment Recommendations by General Condition Ratings</a:t>
            </a:r>
          </a:p>
        </p:txBody>
      </p:sp>
      <p:sp>
        <p:nvSpPr>
          <p:cNvPr id="10" name="TextBox 9">
            <a:extLst>
              <a:ext uri="{FF2B5EF4-FFF2-40B4-BE49-F238E27FC236}">
                <a16:creationId xmlns:a16="http://schemas.microsoft.com/office/drawing/2014/main" id="{F026FCD1-ED0D-4679-8FB6-1EEE03A52AAE}"/>
              </a:ext>
            </a:extLst>
          </p:cNvPr>
          <p:cNvSpPr txBox="1"/>
          <p:nvPr/>
        </p:nvSpPr>
        <p:spPr>
          <a:xfrm>
            <a:off x="6918975" y="5511872"/>
            <a:ext cx="6175330" cy="369332"/>
          </a:xfrm>
          <a:prstGeom prst="rect">
            <a:avLst/>
          </a:prstGeom>
          <a:noFill/>
        </p:spPr>
        <p:txBody>
          <a:bodyPr wrap="square">
            <a:spAutoFit/>
          </a:bodyPr>
          <a:lstStyle/>
          <a:p>
            <a:r>
              <a:rPr lang="en-US" dirty="0"/>
              <a:t>Time to Intervention Calculations</a:t>
            </a:r>
          </a:p>
        </p:txBody>
      </p:sp>
    </p:spTree>
    <p:extLst>
      <p:ext uri="{BB962C8B-B14F-4D97-AF65-F5344CB8AC3E}">
        <p14:creationId xmlns:p14="http://schemas.microsoft.com/office/powerpoint/2010/main" val="79372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07F43044-A78F-4D7C-9C57-10C9E12C5426}"/>
              </a:ext>
            </a:extLst>
          </p:cNvPr>
          <p:cNvGrpSpPr/>
          <p:nvPr/>
        </p:nvGrpSpPr>
        <p:grpSpPr>
          <a:xfrm>
            <a:off x="441434" y="1818290"/>
            <a:ext cx="5496910" cy="4120448"/>
            <a:chOff x="441434" y="1818290"/>
            <a:chExt cx="5496910" cy="4120448"/>
          </a:xfrm>
        </p:grpSpPr>
        <p:sp>
          <p:nvSpPr>
            <p:cNvPr id="10" name="Oval 9">
              <a:extLst>
                <a:ext uri="{FF2B5EF4-FFF2-40B4-BE49-F238E27FC236}">
                  <a16:creationId xmlns:a16="http://schemas.microsoft.com/office/drawing/2014/main" id="{EC70BC88-2B90-4C9A-89B5-39990936B734}"/>
                </a:ext>
              </a:extLst>
            </p:cNvPr>
            <p:cNvSpPr/>
            <p:nvPr/>
          </p:nvSpPr>
          <p:spPr>
            <a:xfrm>
              <a:off x="441434" y="1818290"/>
              <a:ext cx="640080" cy="640080"/>
            </a:xfrm>
            <a:prstGeom prst="ellipse">
              <a:avLst/>
            </a:prstGeom>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Start</a:t>
              </a:r>
            </a:p>
          </p:txBody>
        </p:sp>
        <p:sp>
          <p:nvSpPr>
            <p:cNvPr id="12" name="Oval 11">
              <a:extLst>
                <a:ext uri="{FF2B5EF4-FFF2-40B4-BE49-F238E27FC236}">
                  <a16:creationId xmlns:a16="http://schemas.microsoft.com/office/drawing/2014/main" id="{4BD6A650-DEBD-49C2-ACFA-940C9FC708D2}"/>
                </a:ext>
              </a:extLst>
            </p:cNvPr>
            <p:cNvSpPr/>
            <p:nvPr/>
          </p:nvSpPr>
          <p:spPr>
            <a:xfrm>
              <a:off x="1487213" y="1818290"/>
              <a:ext cx="640080" cy="640080"/>
            </a:xfrm>
            <a:prstGeom prst="ellipse">
              <a:avLst/>
            </a:prstGeom>
            <a:solidFill>
              <a:srgbClr val="357CA9"/>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DN</a:t>
              </a:r>
            </a:p>
          </p:txBody>
        </p:sp>
        <p:sp>
          <p:nvSpPr>
            <p:cNvPr id="13" name="Oval 12">
              <a:extLst>
                <a:ext uri="{FF2B5EF4-FFF2-40B4-BE49-F238E27FC236}">
                  <a16:creationId xmlns:a16="http://schemas.microsoft.com/office/drawing/2014/main" id="{5FF13AE5-0404-4A96-913C-902CB39DE03D}"/>
                </a:ext>
              </a:extLst>
            </p:cNvPr>
            <p:cNvSpPr/>
            <p:nvPr/>
          </p:nvSpPr>
          <p:spPr>
            <a:xfrm>
              <a:off x="2547706" y="1818290"/>
              <a:ext cx="640080" cy="613804"/>
            </a:xfrm>
            <a:prstGeom prst="ellipse">
              <a:avLst/>
            </a:prstGeom>
            <a:solidFill>
              <a:srgbClr val="357CA9"/>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DN</a:t>
              </a:r>
            </a:p>
          </p:txBody>
        </p:sp>
        <p:sp>
          <p:nvSpPr>
            <p:cNvPr id="14" name="Oval 13">
              <a:extLst>
                <a:ext uri="{FF2B5EF4-FFF2-40B4-BE49-F238E27FC236}">
                  <a16:creationId xmlns:a16="http://schemas.microsoft.com/office/drawing/2014/main" id="{E1D35B7D-98F4-41BD-BCEA-422EFF225B22}"/>
                </a:ext>
              </a:extLst>
            </p:cNvPr>
            <p:cNvSpPr/>
            <p:nvPr/>
          </p:nvSpPr>
          <p:spPr>
            <a:xfrm>
              <a:off x="3614058" y="1818290"/>
              <a:ext cx="640080" cy="640080"/>
            </a:xfrm>
            <a:prstGeom prst="ellipse">
              <a:avLst/>
            </a:prstGeom>
            <a:solidFill>
              <a:srgbClr val="357CA9"/>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DN</a:t>
              </a:r>
            </a:p>
          </p:txBody>
        </p:sp>
        <p:sp>
          <p:nvSpPr>
            <p:cNvPr id="15" name="Oval 14">
              <a:extLst>
                <a:ext uri="{FF2B5EF4-FFF2-40B4-BE49-F238E27FC236}">
                  <a16:creationId xmlns:a16="http://schemas.microsoft.com/office/drawing/2014/main" id="{90A0B5CD-88B2-467F-A264-A9BBF33D6A2C}"/>
                </a:ext>
              </a:extLst>
            </p:cNvPr>
            <p:cNvSpPr/>
            <p:nvPr/>
          </p:nvSpPr>
          <p:spPr>
            <a:xfrm>
              <a:off x="1487213" y="2788920"/>
              <a:ext cx="640080" cy="640080"/>
            </a:xfrm>
            <a:prstGeom prst="ellipse">
              <a:avLst/>
            </a:prstGeom>
            <a:solidFill>
              <a:schemeClr val="accent3">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P</a:t>
              </a:r>
            </a:p>
          </p:txBody>
        </p:sp>
        <p:sp>
          <p:nvSpPr>
            <p:cNvPr id="16" name="Oval 15">
              <a:extLst>
                <a:ext uri="{FF2B5EF4-FFF2-40B4-BE49-F238E27FC236}">
                  <a16:creationId xmlns:a16="http://schemas.microsoft.com/office/drawing/2014/main" id="{B5BA129A-F820-4496-900E-1694D92A5FD1}"/>
                </a:ext>
              </a:extLst>
            </p:cNvPr>
            <p:cNvSpPr/>
            <p:nvPr/>
          </p:nvSpPr>
          <p:spPr>
            <a:xfrm>
              <a:off x="2547706" y="2788920"/>
              <a:ext cx="640080" cy="613804"/>
            </a:xfrm>
            <a:prstGeom prst="ellipse">
              <a:avLst/>
            </a:prstGeom>
            <a:solidFill>
              <a:schemeClr val="accent3">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P</a:t>
              </a:r>
            </a:p>
          </p:txBody>
        </p:sp>
        <p:sp>
          <p:nvSpPr>
            <p:cNvPr id="17" name="Oval 16">
              <a:extLst>
                <a:ext uri="{FF2B5EF4-FFF2-40B4-BE49-F238E27FC236}">
                  <a16:creationId xmlns:a16="http://schemas.microsoft.com/office/drawing/2014/main" id="{17472E85-C97A-4535-A992-F987A35625CD}"/>
                </a:ext>
              </a:extLst>
            </p:cNvPr>
            <p:cNvSpPr/>
            <p:nvPr/>
          </p:nvSpPr>
          <p:spPr>
            <a:xfrm>
              <a:off x="3614058" y="2788920"/>
              <a:ext cx="640080" cy="640080"/>
            </a:xfrm>
            <a:prstGeom prst="ellipse">
              <a:avLst/>
            </a:prstGeom>
            <a:solidFill>
              <a:schemeClr val="accent3">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P</a:t>
              </a:r>
            </a:p>
          </p:txBody>
        </p:sp>
        <p:sp>
          <p:nvSpPr>
            <p:cNvPr id="18" name="Oval 17">
              <a:extLst>
                <a:ext uri="{FF2B5EF4-FFF2-40B4-BE49-F238E27FC236}">
                  <a16:creationId xmlns:a16="http://schemas.microsoft.com/office/drawing/2014/main" id="{AEA12C66-6307-4607-B546-01CA7DEF061D}"/>
                </a:ext>
              </a:extLst>
            </p:cNvPr>
            <p:cNvSpPr/>
            <p:nvPr/>
          </p:nvSpPr>
          <p:spPr>
            <a:xfrm>
              <a:off x="1487213" y="3785827"/>
              <a:ext cx="640080" cy="640080"/>
            </a:xfrm>
            <a:prstGeom prst="ellipse">
              <a:avLst/>
            </a:prstGeom>
            <a:solidFill>
              <a:schemeClr val="accent4"/>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RH</a:t>
              </a:r>
            </a:p>
          </p:txBody>
        </p:sp>
        <p:sp>
          <p:nvSpPr>
            <p:cNvPr id="19" name="Oval 18">
              <a:extLst>
                <a:ext uri="{FF2B5EF4-FFF2-40B4-BE49-F238E27FC236}">
                  <a16:creationId xmlns:a16="http://schemas.microsoft.com/office/drawing/2014/main" id="{ADB58265-7E22-4293-AA16-F9F9440F3BFF}"/>
                </a:ext>
              </a:extLst>
            </p:cNvPr>
            <p:cNvSpPr/>
            <p:nvPr/>
          </p:nvSpPr>
          <p:spPr>
            <a:xfrm>
              <a:off x="2547706" y="3785827"/>
              <a:ext cx="640080" cy="613804"/>
            </a:xfrm>
            <a:prstGeom prst="ellipse">
              <a:avLst/>
            </a:prstGeom>
            <a:solidFill>
              <a:schemeClr val="accent4"/>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RH</a:t>
              </a:r>
            </a:p>
          </p:txBody>
        </p:sp>
        <p:sp>
          <p:nvSpPr>
            <p:cNvPr id="20" name="Oval 19">
              <a:extLst>
                <a:ext uri="{FF2B5EF4-FFF2-40B4-BE49-F238E27FC236}">
                  <a16:creationId xmlns:a16="http://schemas.microsoft.com/office/drawing/2014/main" id="{C6814F24-04E5-4832-BF79-AC9E2C556B51}"/>
                </a:ext>
              </a:extLst>
            </p:cNvPr>
            <p:cNvSpPr/>
            <p:nvPr/>
          </p:nvSpPr>
          <p:spPr>
            <a:xfrm>
              <a:off x="3614058" y="3785827"/>
              <a:ext cx="640080" cy="640080"/>
            </a:xfrm>
            <a:prstGeom prst="ellipse">
              <a:avLst/>
            </a:prstGeom>
            <a:solidFill>
              <a:schemeClr val="accent4"/>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RH</a:t>
              </a:r>
            </a:p>
          </p:txBody>
        </p:sp>
        <p:sp>
          <p:nvSpPr>
            <p:cNvPr id="21" name="Oval 20">
              <a:extLst>
                <a:ext uri="{FF2B5EF4-FFF2-40B4-BE49-F238E27FC236}">
                  <a16:creationId xmlns:a16="http://schemas.microsoft.com/office/drawing/2014/main" id="{760B35D7-843B-4FD0-941B-A87DD5EC9D51}"/>
                </a:ext>
              </a:extLst>
            </p:cNvPr>
            <p:cNvSpPr/>
            <p:nvPr/>
          </p:nvSpPr>
          <p:spPr>
            <a:xfrm>
              <a:off x="1487213" y="4782734"/>
              <a:ext cx="640080" cy="640080"/>
            </a:xfrm>
            <a:prstGeom prst="ellipse">
              <a:avLst/>
            </a:prstGeom>
            <a:solidFill>
              <a:schemeClr val="accent2">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RC</a:t>
              </a:r>
            </a:p>
          </p:txBody>
        </p:sp>
        <p:sp>
          <p:nvSpPr>
            <p:cNvPr id="22" name="Oval 21">
              <a:extLst>
                <a:ext uri="{FF2B5EF4-FFF2-40B4-BE49-F238E27FC236}">
                  <a16:creationId xmlns:a16="http://schemas.microsoft.com/office/drawing/2014/main" id="{39234B6F-C2AE-4B2F-B50D-919EBF6EF9F8}"/>
                </a:ext>
              </a:extLst>
            </p:cNvPr>
            <p:cNvSpPr/>
            <p:nvPr/>
          </p:nvSpPr>
          <p:spPr>
            <a:xfrm>
              <a:off x="2547706" y="4782734"/>
              <a:ext cx="640080" cy="613804"/>
            </a:xfrm>
            <a:prstGeom prst="ellipse">
              <a:avLst/>
            </a:prstGeom>
            <a:solidFill>
              <a:schemeClr val="accent2">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RC</a:t>
              </a:r>
            </a:p>
          </p:txBody>
        </p:sp>
        <p:sp>
          <p:nvSpPr>
            <p:cNvPr id="23" name="Oval 22">
              <a:extLst>
                <a:ext uri="{FF2B5EF4-FFF2-40B4-BE49-F238E27FC236}">
                  <a16:creationId xmlns:a16="http://schemas.microsoft.com/office/drawing/2014/main" id="{7433A241-D043-4C60-8CFE-8D3BF8FE0414}"/>
                </a:ext>
              </a:extLst>
            </p:cNvPr>
            <p:cNvSpPr/>
            <p:nvPr/>
          </p:nvSpPr>
          <p:spPr>
            <a:xfrm>
              <a:off x="3614058" y="4782734"/>
              <a:ext cx="640080" cy="640080"/>
            </a:xfrm>
            <a:prstGeom prst="ellipse">
              <a:avLst/>
            </a:prstGeom>
            <a:solidFill>
              <a:schemeClr val="accent2">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RC</a:t>
              </a:r>
            </a:p>
          </p:txBody>
        </p:sp>
        <p:cxnSp>
          <p:nvCxnSpPr>
            <p:cNvPr id="25" name="Straight Arrow Connector 24">
              <a:extLst>
                <a:ext uri="{FF2B5EF4-FFF2-40B4-BE49-F238E27FC236}">
                  <a16:creationId xmlns:a16="http://schemas.microsoft.com/office/drawing/2014/main" id="{19B1DCD2-1091-44D4-9896-498370860D3A}"/>
                </a:ext>
              </a:extLst>
            </p:cNvPr>
            <p:cNvCxnSpPr>
              <a:stCxn id="10" idx="6"/>
              <a:endCxn id="12" idx="2"/>
            </p:cNvCxnSpPr>
            <p:nvPr/>
          </p:nvCxnSpPr>
          <p:spPr>
            <a:xfrm>
              <a:off x="1081514" y="2090507"/>
              <a:ext cx="40569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2C9BB36-363B-4E4A-88D0-742555A49945}"/>
                </a:ext>
              </a:extLst>
            </p:cNvPr>
            <p:cNvCxnSpPr>
              <a:stCxn id="10" idx="6"/>
              <a:endCxn id="15" idx="2"/>
            </p:cNvCxnSpPr>
            <p:nvPr/>
          </p:nvCxnSpPr>
          <p:spPr>
            <a:xfrm>
              <a:off x="1081514" y="2090507"/>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D2F5DAB-EEFB-4FD4-9697-EBE3C6586C9F}"/>
                </a:ext>
              </a:extLst>
            </p:cNvPr>
            <p:cNvCxnSpPr>
              <a:cxnSpLocks/>
              <a:stCxn id="10" idx="6"/>
              <a:endCxn id="18" idx="2"/>
            </p:cNvCxnSpPr>
            <p:nvPr/>
          </p:nvCxnSpPr>
          <p:spPr>
            <a:xfrm>
              <a:off x="1081514" y="2090507"/>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B4EDA6-E03F-407C-8568-C8E9BC5BF760}"/>
                </a:ext>
              </a:extLst>
            </p:cNvPr>
            <p:cNvCxnSpPr>
              <a:stCxn id="10" idx="6"/>
              <a:endCxn id="21" idx="2"/>
            </p:cNvCxnSpPr>
            <p:nvPr/>
          </p:nvCxnSpPr>
          <p:spPr>
            <a:xfrm>
              <a:off x="1081514" y="2090507"/>
              <a:ext cx="405699" cy="296444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D1463E-714A-4CDD-B490-D55A5AF2664F}"/>
                </a:ext>
              </a:extLst>
            </p:cNvPr>
            <p:cNvCxnSpPr/>
            <p:nvPr/>
          </p:nvCxnSpPr>
          <p:spPr>
            <a:xfrm>
              <a:off x="2131050" y="2090507"/>
              <a:ext cx="40569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5458DCE-C05A-4547-ACF5-758892D870D0}"/>
                </a:ext>
              </a:extLst>
            </p:cNvPr>
            <p:cNvCxnSpPr/>
            <p:nvPr/>
          </p:nvCxnSpPr>
          <p:spPr>
            <a:xfrm>
              <a:off x="2131050" y="2090507"/>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574F2C2-EC34-418A-9A70-D92570CE0BF5}"/>
                </a:ext>
              </a:extLst>
            </p:cNvPr>
            <p:cNvCxnSpPr>
              <a:cxnSpLocks/>
            </p:cNvCxnSpPr>
            <p:nvPr/>
          </p:nvCxnSpPr>
          <p:spPr>
            <a:xfrm>
              <a:off x="2131050" y="2090507"/>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E0FC46C-3BD2-478A-B085-2AF459FF8531}"/>
                </a:ext>
              </a:extLst>
            </p:cNvPr>
            <p:cNvCxnSpPr/>
            <p:nvPr/>
          </p:nvCxnSpPr>
          <p:spPr>
            <a:xfrm>
              <a:off x="2131050" y="2090507"/>
              <a:ext cx="405699" cy="296444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B900DF6-5883-4512-8DE9-22DC184CBB03}"/>
                </a:ext>
              </a:extLst>
            </p:cNvPr>
            <p:cNvCxnSpPr/>
            <p:nvPr/>
          </p:nvCxnSpPr>
          <p:spPr>
            <a:xfrm>
              <a:off x="3153025" y="2111267"/>
              <a:ext cx="40569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04121D8-54F5-44AA-A9B8-7B2264F9A146}"/>
                </a:ext>
              </a:extLst>
            </p:cNvPr>
            <p:cNvCxnSpPr/>
            <p:nvPr/>
          </p:nvCxnSpPr>
          <p:spPr>
            <a:xfrm>
              <a:off x="3153025" y="2111267"/>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466190D-B915-4DD8-916C-660B3F7AF03D}"/>
                </a:ext>
              </a:extLst>
            </p:cNvPr>
            <p:cNvCxnSpPr>
              <a:cxnSpLocks/>
            </p:cNvCxnSpPr>
            <p:nvPr/>
          </p:nvCxnSpPr>
          <p:spPr>
            <a:xfrm>
              <a:off x="3153025" y="2111267"/>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134D3C9-9E09-488E-9C89-77D73A5B5EA0}"/>
                </a:ext>
              </a:extLst>
            </p:cNvPr>
            <p:cNvCxnSpPr/>
            <p:nvPr/>
          </p:nvCxnSpPr>
          <p:spPr>
            <a:xfrm>
              <a:off x="3153025" y="2111267"/>
              <a:ext cx="405699" cy="296444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4112351-6677-47E5-93CC-A012007B9381}"/>
                </a:ext>
              </a:extLst>
            </p:cNvPr>
            <p:cNvCxnSpPr/>
            <p:nvPr/>
          </p:nvCxnSpPr>
          <p:spPr>
            <a:xfrm flipV="1">
              <a:off x="2114234" y="5102774"/>
              <a:ext cx="40569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58FA81-C38B-45A8-ADFC-C7B95F6B550B}"/>
                </a:ext>
              </a:extLst>
            </p:cNvPr>
            <p:cNvCxnSpPr/>
            <p:nvPr/>
          </p:nvCxnSpPr>
          <p:spPr>
            <a:xfrm flipV="1">
              <a:off x="2114234" y="4132144"/>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32309A-B40D-4E11-A2B3-22D1B71E2097}"/>
                </a:ext>
              </a:extLst>
            </p:cNvPr>
            <p:cNvCxnSpPr>
              <a:cxnSpLocks/>
            </p:cNvCxnSpPr>
            <p:nvPr/>
          </p:nvCxnSpPr>
          <p:spPr>
            <a:xfrm flipV="1">
              <a:off x="2114234" y="3135237"/>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25695F-C783-4097-9B06-73380DF06AD6}"/>
                </a:ext>
              </a:extLst>
            </p:cNvPr>
            <p:cNvCxnSpPr/>
            <p:nvPr/>
          </p:nvCxnSpPr>
          <p:spPr>
            <a:xfrm flipV="1">
              <a:off x="2114234" y="2138330"/>
              <a:ext cx="405699" cy="296444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CBDA26-EF81-42E5-A98A-36B0AD6837C9}"/>
                </a:ext>
              </a:extLst>
            </p:cNvPr>
            <p:cNvCxnSpPr/>
            <p:nvPr/>
          </p:nvCxnSpPr>
          <p:spPr>
            <a:xfrm flipV="1">
              <a:off x="3170970" y="5102774"/>
              <a:ext cx="40569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BB80571-0A6E-4D8C-A47D-203BC42E6E7F}"/>
                </a:ext>
              </a:extLst>
            </p:cNvPr>
            <p:cNvCxnSpPr/>
            <p:nvPr/>
          </p:nvCxnSpPr>
          <p:spPr>
            <a:xfrm flipV="1">
              <a:off x="3170970" y="4132144"/>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B0452E7-B79C-4B98-AF8F-85478F311DF5}"/>
                </a:ext>
              </a:extLst>
            </p:cNvPr>
            <p:cNvCxnSpPr>
              <a:cxnSpLocks/>
            </p:cNvCxnSpPr>
            <p:nvPr/>
          </p:nvCxnSpPr>
          <p:spPr>
            <a:xfrm flipV="1">
              <a:off x="3170970" y="3135237"/>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C0A44FE-9550-443B-B886-4871197C4B4C}"/>
                </a:ext>
              </a:extLst>
            </p:cNvPr>
            <p:cNvCxnSpPr/>
            <p:nvPr/>
          </p:nvCxnSpPr>
          <p:spPr>
            <a:xfrm flipV="1">
              <a:off x="3170970" y="2138330"/>
              <a:ext cx="405699" cy="296444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DBF03FF-AA8B-4D43-8378-D369895F711E}"/>
                </a:ext>
              </a:extLst>
            </p:cNvPr>
            <p:cNvCxnSpPr>
              <a:cxnSpLocks/>
            </p:cNvCxnSpPr>
            <p:nvPr/>
          </p:nvCxnSpPr>
          <p:spPr>
            <a:xfrm flipV="1">
              <a:off x="2138327" y="2098917"/>
              <a:ext cx="420413" cy="98376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2D5AD29-370A-4570-9350-4E87C80972AD}"/>
                </a:ext>
              </a:extLst>
            </p:cNvPr>
            <p:cNvCxnSpPr>
              <a:cxnSpLocks/>
            </p:cNvCxnSpPr>
            <p:nvPr/>
          </p:nvCxnSpPr>
          <p:spPr>
            <a:xfrm flipV="1">
              <a:off x="2138327" y="3069547"/>
              <a:ext cx="420413" cy="1313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0B71048-76A9-42CD-BC91-8FDBBE9B6707}"/>
                </a:ext>
              </a:extLst>
            </p:cNvPr>
            <p:cNvCxnSpPr>
              <a:cxnSpLocks/>
            </p:cNvCxnSpPr>
            <p:nvPr/>
          </p:nvCxnSpPr>
          <p:spPr>
            <a:xfrm>
              <a:off x="2128868" y="3082685"/>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9F1D484-5F85-4307-A49E-5F64F3B22AD1}"/>
                </a:ext>
              </a:extLst>
            </p:cNvPr>
            <p:cNvCxnSpPr/>
            <p:nvPr/>
          </p:nvCxnSpPr>
          <p:spPr>
            <a:xfrm>
              <a:off x="2139066" y="3069547"/>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318210E-3A34-486D-B278-D8ABA33FFCD2}"/>
                </a:ext>
              </a:extLst>
            </p:cNvPr>
            <p:cNvCxnSpPr>
              <a:cxnSpLocks/>
            </p:cNvCxnSpPr>
            <p:nvPr/>
          </p:nvCxnSpPr>
          <p:spPr>
            <a:xfrm flipV="1">
              <a:off x="2133578" y="3161514"/>
              <a:ext cx="420413" cy="98376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044D319-D7F4-4395-9E97-72173A357969}"/>
                </a:ext>
              </a:extLst>
            </p:cNvPr>
            <p:cNvCxnSpPr>
              <a:cxnSpLocks/>
            </p:cNvCxnSpPr>
            <p:nvPr/>
          </p:nvCxnSpPr>
          <p:spPr>
            <a:xfrm flipV="1">
              <a:off x="2133578" y="4132144"/>
              <a:ext cx="420413" cy="1313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7C15BEC-3608-468D-A69D-EF427A9E0FC3}"/>
                </a:ext>
              </a:extLst>
            </p:cNvPr>
            <p:cNvCxnSpPr>
              <a:cxnSpLocks/>
              <a:endCxn id="14" idx="2"/>
            </p:cNvCxnSpPr>
            <p:nvPr/>
          </p:nvCxnSpPr>
          <p:spPr>
            <a:xfrm flipV="1">
              <a:off x="2124119" y="2187993"/>
              <a:ext cx="452549" cy="195729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68FF604-A96B-4913-A39A-BA94F4D9D9AA}"/>
                </a:ext>
              </a:extLst>
            </p:cNvPr>
            <p:cNvCxnSpPr/>
            <p:nvPr/>
          </p:nvCxnSpPr>
          <p:spPr>
            <a:xfrm>
              <a:off x="2134317" y="4132144"/>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33DD906-487F-452B-AEA3-A2C7AC4069CE}"/>
                </a:ext>
              </a:extLst>
            </p:cNvPr>
            <p:cNvCxnSpPr>
              <a:cxnSpLocks/>
            </p:cNvCxnSpPr>
            <p:nvPr/>
          </p:nvCxnSpPr>
          <p:spPr>
            <a:xfrm flipV="1">
              <a:off x="3214065" y="2127557"/>
              <a:ext cx="420413" cy="98376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ED27FC8-D056-424F-9A77-1A97AA0190B1}"/>
                </a:ext>
              </a:extLst>
            </p:cNvPr>
            <p:cNvCxnSpPr>
              <a:cxnSpLocks/>
            </p:cNvCxnSpPr>
            <p:nvPr/>
          </p:nvCxnSpPr>
          <p:spPr>
            <a:xfrm flipV="1">
              <a:off x="3214065" y="3098187"/>
              <a:ext cx="420413" cy="1313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B90D4E-4634-4251-BF75-E11E6C6916EE}"/>
                </a:ext>
              </a:extLst>
            </p:cNvPr>
            <p:cNvCxnSpPr>
              <a:cxnSpLocks/>
            </p:cNvCxnSpPr>
            <p:nvPr/>
          </p:nvCxnSpPr>
          <p:spPr>
            <a:xfrm>
              <a:off x="3204606" y="3111325"/>
              <a:ext cx="405699" cy="196753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2AB1BA1-CCA4-4EC7-9C22-8611E4177961}"/>
                </a:ext>
              </a:extLst>
            </p:cNvPr>
            <p:cNvCxnSpPr/>
            <p:nvPr/>
          </p:nvCxnSpPr>
          <p:spPr>
            <a:xfrm>
              <a:off x="3214804" y="3098187"/>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3147ACD-4435-4069-AE92-FFA93296D6D1}"/>
                </a:ext>
              </a:extLst>
            </p:cNvPr>
            <p:cNvCxnSpPr>
              <a:cxnSpLocks/>
            </p:cNvCxnSpPr>
            <p:nvPr/>
          </p:nvCxnSpPr>
          <p:spPr>
            <a:xfrm flipV="1">
              <a:off x="3200848" y="3134450"/>
              <a:ext cx="420413" cy="98376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1DCE490-A0C4-405F-BD10-878FE1594CC9}"/>
                </a:ext>
              </a:extLst>
            </p:cNvPr>
            <p:cNvCxnSpPr>
              <a:cxnSpLocks/>
            </p:cNvCxnSpPr>
            <p:nvPr/>
          </p:nvCxnSpPr>
          <p:spPr>
            <a:xfrm flipV="1">
              <a:off x="3200848" y="4105080"/>
              <a:ext cx="420413" cy="1313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D612B70-9651-405C-8D49-F2609275398E}"/>
                </a:ext>
              </a:extLst>
            </p:cNvPr>
            <p:cNvCxnSpPr>
              <a:cxnSpLocks/>
            </p:cNvCxnSpPr>
            <p:nvPr/>
          </p:nvCxnSpPr>
          <p:spPr>
            <a:xfrm flipV="1">
              <a:off x="3191389" y="2160929"/>
              <a:ext cx="452549" cy="195729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C841E28-D63B-4F6E-AAC3-69E6BB5248C0}"/>
                </a:ext>
              </a:extLst>
            </p:cNvPr>
            <p:cNvCxnSpPr/>
            <p:nvPr/>
          </p:nvCxnSpPr>
          <p:spPr>
            <a:xfrm>
              <a:off x="3201587" y="4105080"/>
              <a:ext cx="405699" cy="97063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88E06F72-E960-4B13-BAE5-896D4999895F}"/>
                </a:ext>
              </a:extLst>
            </p:cNvPr>
            <p:cNvSpPr/>
            <p:nvPr/>
          </p:nvSpPr>
          <p:spPr>
            <a:xfrm>
              <a:off x="4942725" y="1818290"/>
              <a:ext cx="640080" cy="640080"/>
            </a:xfrm>
            <a:prstGeom prst="ellipse">
              <a:avLst/>
            </a:prstGeom>
            <a:solidFill>
              <a:srgbClr val="357CA9"/>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DN</a:t>
              </a:r>
            </a:p>
          </p:txBody>
        </p:sp>
        <p:sp>
          <p:nvSpPr>
            <p:cNvPr id="87" name="Oval 86">
              <a:extLst>
                <a:ext uri="{FF2B5EF4-FFF2-40B4-BE49-F238E27FC236}">
                  <a16:creationId xmlns:a16="http://schemas.microsoft.com/office/drawing/2014/main" id="{BAF52CBF-20E0-41E4-8968-3E97A3746919}"/>
                </a:ext>
              </a:extLst>
            </p:cNvPr>
            <p:cNvSpPr/>
            <p:nvPr/>
          </p:nvSpPr>
          <p:spPr>
            <a:xfrm>
              <a:off x="4942725" y="2788920"/>
              <a:ext cx="640080" cy="640080"/>
            </a:xfrm>
            <a:prstGeom prst="ellipse">
              <a:avLst/>
            </a:prstGeom>
            <a:solidFill>
              <a:schemeClr val="accent3">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P</a:t>
              </a:r>
            </a:p>
          </p:txBody>
        </p:sp>
        <p:sp>
          <p:nvSpPr>
            <p:cNvPr id="88" name="Oval 87">
              <a:extLst>
                <a:ext uri="{FF2B5EF4-FFF2-40B4-BE49-F238E27FC236}">
                  <a16:creationId xmlns:a16="http://schemas.microsoft.com/office/drawing/2014/main" id="{A7460B2A-3E13-4ED5-9A83-08E103A366ED}"/>
                </a:ext>
              </a:extLst>
            </p:cNvPr>
            <p:cNvSpPr/>
            <p:nvPr/>
          </p:nvSpPr>
          <p:spPr>
            <a:xfrm>
              <a:off x="4942725" y="3785827"/>
              <a:ext cx="640080" cy="640080"/>
            </a:xfrm>
            <a:prstGeom prst="ellipse">
              <a:avLst/>
            </a:prstGeom>
            <a:solidFill>
              <a:schemeClr val="accent4"/>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RH</a:t>
              </a:r>
            </a:p>
          </p:txBody>
        </p:sp>
        <p:sp>
          <p:nvSpPr>
            <p:cNvPr id="89" name="Oval 88">
              <a:extLst>
                <a:ext uri="{FF2B5EF4-FFF2-40B4-BE49-F238E27FC236}">
                  <a16:creationId xmlns:a16="http://schemas.microsoft.com/office/drawing/2014/main" id="{5AF691B5-F70B-465D-BA52-7FDE409B8153}"/>
                </a:ext>
              </a:extLst>
            </p:cNvPr>
            <p:cNvSpPr/>
            <p:nvPr/>
          </p:nvSpPr>
          <p:spPr>
            <a:xfrm>
              <a:off x="4942725" y="4782734"/>
              <a:ext cx="640080" cy="640080"/>
            </a:xfrm>
            <a:prstGeom prst="ellipse">
              <a:avLst/>
            </a:prstGeom>
            <a:solidFill>
              <a:schemeClr val="accent2">
                <a:lumMod val="75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600" dirty="0">
                  <a:latin typeface="Times New Roman" panose="02020603050405020304" pitchFamily="18" charset="0"/>
                  <a:cs typeface="Times New Roman" panose="02020603050405020304" pitchFamily="18" charset="0"/>
                </a:rPr>
                <a:t>RC</a:t>
              </a:r>
            </a:p>
          </p:txBody>
        </p:sp>
        <p:sp>
          <p:nvSpPr>
            <p:cNvPr id="91" name="TextBox 90">
              <a:extLst>
                <a:ext uri="{FF2B5EF4-FFF2-40B4-BE49-F238E27FC236}">
                  <a16:creationId xmlns:a16="http://schemas.microsoft.com/office/drawing/2014/main" id="{CE7F7F91-85EA-4AB5-A93D-6663316827C2}"/>
                </a:ext>
              </a:extLst>
            </p:cNvPr>
            <p:cNvSpPr txBox="1"/>
            <p:nvPr/>
          </p:nvSpPr>
          <p:spPr>
            <a:xfrm>
              <a:off x="4291526" y="2023876"/>
              <a:ext cx="640080"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 . . ..</a:t>
              </a:r>
            </a:p>
          </p:txBody>
        </p:sp>
        <p:sp>
          <p:nvSpPr>
            <p:cNvPr id="93" name="TextBox 92">
              <a:extLst>
                <a:ext uri="{FF2B5EF4-FFF2-40B4-BE49-F238E27FC236}">
                  <a16:creationId xmlns:a16="http://schemas.microsoft.com/office/drawing/2014/main" id="{641EEA76-A8A5-45ED-BCBF-76DB2BD32EA0}"/>
                </a:ext>
              </a:extLst>
            </p:cNvPr>
            <p:cNvSpPr txBox="1"/>
            <p:nvPr/>
          </p:nvSpPr>
          <p:spPr>
            <a:xfrm>
              <a:off x="4265256" y="3111325"/>
              <a:ext cx="640080"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 . . ..</a:t>
              </a:r>
            </a:p>
          </p:txBody>
        </p:sp>
        <p:sp>
          <p:nvSpPr>
            <p:cNvPr id="94" name="TextBox 93">
              <a:extLst>
                <a:ext uri="{FF2B5EF4-FFF2-40B4-BE49-F238E27FC236}">
                  <a16:creationId xmlns:a16="http://schemas.microsoft.com/office/drawing/2014/main" id="{56AA94B9-D32C-484C-8598-A9D35A483441}"/>
                </a:ext>
              </a:extLst>
            </p:cNvPr>
            <p:cNvSpPr txBox="1"/>
            <p:nvPr/>
          </p:nvSpPr>
          <p:spPr>
            <a:xfrm>
              <a:off x="4247311" y="4014108"/>
              <a:ext cx="640080"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 . . ..</a:t>
              </a:r>
            </a:p>
          </p:txBody>
        </p:sp>
        <p:sp>
          <p:nvSpPr>
            <p:cNvPr id="95" name="TextBox 94">
              <a:extLst>
                <a:ext uri="{FF2B5EF4-FFF2-40B4-BE49-F238E27FC236}">
                  <a16:creationId xmlns:a16="http://schemas.microsoft.com/office/drawing/2014/main" id="{07C5BC29-B1B3-4304-AFD1-7B8A81F0ED06}"/>
                </a:ext>
              </a:extLst>
            </p:cNvPr>
            <p:cNvSpPr txBox="1"/>
            <p:nvPr/>
          </p:nvSpPr>
          <p:spPr>
            <a:xfrm>
              <a:off x="4286502" y="5077551"/>
              <a:ext cx="640080"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 . . ..</a:t>
              </a:r>
            </a:p>
          </p:txBody>
        </p:sp>
        <p:sp>
          <p:nvSpPr>
            <p:cNvPr id="97" name="TextBox 96">
              <a:extLst>
                <a:ext uri="{FF2B5EF4-FFF2-40B4-BE49-F238E27FC236}">
                  <a16:creationId xmlns:a16="http://schemas.microsoft.com/office/drawing/2014/main" id="{314A96CB-B179-4D31-99C9-07D21407F382}"/>
                </a:ext>
              </a:extLst>
            </p:cNvPr>
            <p:cNvSpPr txBox="1"/>
            <p:nvPr/>
          </p:nvSpPr>
          <p:spPr>
            <a:xfrm>
              <a:off x="1334814" y="5477073"/>
              <a:ext cx="852991"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Interval 1</a:t>
              </a:r>
            </a:p>
            <a:p>
              <a:r>
                <a:rPr lang="en-US" sz="1200" dirty="0">
                  <a:latin typeface="Times New Roman" panose="02020603050405020304" pitchFamily="18" charset="0"/>
                  <a:cs typeface="Times New Roman" panose="02020603050405020304" pitchFamily="18" charset="0"/>
                </a:rPr>
                <a:t> (4)</a:t>
              </a:r>
            </a:p>
          </p:txBody>
        </p:sp>
        <p:sp>
          <p:nvSpPr>
            <p:cNvPr id="100" name="TextBox 99">
              <a:extLst>
                <a:ext uri="{FF2B5EF4-FFF2-40B4-BE49-F238E27FC236}">
                  <a16:creationId xmlns:a16="http://schemas.microsoft.com/office/drawing/2014/main" id="{1FC79E06-D05E-4780-A717-6D7ED1D7617F}"/>
                </a:ext>
              </a:extLst>
            </p:cNvPr>
            <p:cNvSpPr txBox="1"/>
            <p:nvPr/>
          </p:nvSpPr>
          <p:spPr>
            <a:xfrm>
              <a:off x="2395307" y="5477073"/>
              <a:ext cx="852991"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Interval 2</a:t>
              </a:r>
            </a:p>
            <a:p>
              <a:r>
                <a:rPr lang="en-US" sz="1200" dirty="0">
                  <a:latin typeface="Times New Roman" panose="02020603050405020304" pitchFamily="18" charset="0"/>
                  <a:cs typeface="Times New Roman" panose="02020603050405020304" pitchFamily="18" charset="0"/>
                </a:rPr>
                <a:t>(16)</a:t>
              </a:r>
            </a:p>
          </p:txBody>
        </p:sp>
        <p:sp>
          <p:nvSpPr>
            <p:cNvPr id="101" name="TextBox 100">
              <a:extLst>
                <a:ext uri="{FF2B5EF4-FFF2-40B4-BE49-F238E27FC236}">
                  <a16:creationId xmlns:a16="http://schemas.microsoft.com/office/drawing/2014/main" id="{AF53FE57-AFA4-4C3B-97F2-18B16134F61B}"/>
                </a:ext>
              </a:extLst>
            </p:cNvPr>
            <p:cNvSpPr txBox="1"/>
            <p:nvPr/>
          </p:nvSpPr>
          <p:spPr>
            <a:xfrm>
              <a:off x="3576669" y="5477073"/>
              <a:ext cx="761104"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Interval3 (64)</a:t>
              </a:r>
            </a:p>
          </p:txBody>
        </p:sp>
        <p:sp>
          <p:nvSpPr>
            <p:cNvPr id="102" name="TextBox 101">
              <a:extLst>
                <a:ext uri="{FF2B5EF4-FFF2-40B4-BE49-F238E27FC236}">
                  <a16:creationId xmlns:a16="http://schemas.microsoft.com/office/drawing/2014/main" id="{27F9A350-C544-49AD-8AF6-2CC8D7B5CCC8}"/>
                </a:ext>
              </a:extLst>
            </p:cNvPr>
            <p:cNvSpPr txBox="1"/>
            <p:nvPr/>
          </p:nvSpPr>
          <p:spPr>
            <a:xfrm>
              <a:off x="4747679" y="5477073"/>
              <a:ext cx="1190665"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Interval 10</a:t>
              </a:r>
            </a:p>
            <a:p>
              <a:r>
                <a:rPr lang="en-US" sz="1200" dirty="0">
                  <a:latin typeface="Times New Roman" panose="02020603050405020304" pitchFamily="18" charset="0"/>
                  <a:cs typeface="Times New Roman" panose="02020603050405020304" pitchFamily="18" charset="0"/>
                </a:rPr>
                <a:t>(1048576)</a:t>
              </a:r>
            </a:p>
          </p:txBody>
        </p:sp>
      </p:grpSp>
      <p:graphicFrame>
        <p:nvGraphicFramePr>
          <p:cNvPr id="103" name="Table 102">
            <a:extLst>
              <a:ext uri="{FF2B5EF4-FFF2-40B4-BE49-F238E27FC236}">
                <a16:creationId xmlns:a16="http://schemas.microsoft.com/office/drawing/2014/main" id="{E60FC7A3-2736-4646-8E22-9B9EF9A64F5D}"/>
              </a:ext>
            </a:extLst>
          </p:cNvPr>
          <p:cNvGraphicFramePr>
            <a:graphicFrameLocks noGrp="1"/>
          </p:cNvGraphicFramePr>
          <p:nvPr>
            <p:extLst>
              <p:ext uri="{D42A27DB-BD31-4B8C-83A1-F6EECF244321}">
                <p14:modId xmlns:p14="http://schemas.microsoft.com/office/powerpoint/2010/main" val="4136652634"/>
              </p:ext>
            </p:extLst>
          </p:nvPr>
        </p:nvGraphicFramePr>
        <p:xfrm>
          <a:off x="5824538" y="1818290"/>
          <a:ext cx="5285950" cy="4202252"/>
        </p:xfrm>
        <a:graphic>
          <a:graphicData uri="http://schemas.openxmlformats.org/drawingml/2006/table">
            <a:tbl>
              <a:tblPr>
                <a:tableStyleId>{5C22544A-7EE6-4342-B048-85BDC9FD1C3A}</a:tableStyleId>
              </a:tblPr>
              <a:tblGrid>
                <a:gridCol w="528595">
                  <a:extLst>
                    <a:ext uri="{9D8B030D-6E8A-4147-A177-3AD203B41FA5}">
                      <a16:colId xmlns:a16="http://schemas.microsoft.com/office/drawing/2014/main" val="3530388268"/>
                    </a:ext>
                  </a:extLst>
                </a:gridCol>
                <a:gridCol w="528595">
                  <a:extLst>
                    <a:ext uri="{9D8B030D-6E8A-4147-A177-3AD203B41FA5}">
                      <a16:colId xmlns:a16="http://schemas.microsoft.com/office/drawing/2014/main" val="2236815459"/>
                    </a:ext>
                  </a:extLst>
                </a:gridCol>
                <a:gridCol w="528595">
                  <a:extLst>
                    <a:ext uri="{9D8B030D-6E8A-4147-A177-3AD203B41FA5}">
                      <a16:colId xmlns:a16="http://schemas.microsoft.com/office/drawing/2014/main" val="4135128972"/>
                    </a:ext>
                  </a:extLst>
                </a:gridCol>
                <a:gridCol w="528595">
                  <a:extLst>
                    <a:ext uri="{9D8B030D-6E8A-4147-A177-3AD203B41FA5}">
                      <a16:colId xmlns:a16="http://schemas.microsoft.com/office/drawing/2014/main" val="3086769738"/>
                    </a:ext>
                  </a:extLst>
                </a:gridCol>
                <a:gridCol w="528595">
                  <a:extLst>
                    <a:ext uri="{9D8B030D-6E8A-4147-A177-3AD203B41FA5}">
                      <a16:colId xmlns:a16="http://schemas.microsoft.com/office/drawing/2014/main" val="4082150196"/>
                    </a:ext>
                  </a:extLst>
                </a:gridCol>
                <a:gridCol w="528595">
                  <a:extLst>
                    <a:ext uri="{9D8B030D-6E8A-4147-A177-3AD203B41FA5}">
                      <a16:colId xmlns:a16="http://schemas.microsoft.com/office/drawing/2014/main" val="3449274506"/>
                    </a:ext>
                  </a:extLst>
                </a:gridCol>
                <a:gridCol w="528595">
                  <a:extLst>
                    <a:ext uri="{9D8B030D-6E8A-4147-A177-3AD203B41FA5}">
                      <a16:colId xmlns:a16="http://schemas.microsoft.com/office/drawing/2014/main" val="580944123"/>
                    </a:ext>
                  </a:extLst>
                </a:gridCol>
                <a:gridCol w="528595">
                  <a:extLst>
                    <a:ext uri="{9D8B030D-6E8A-4147-A177-3AD203B41FA5}">
                      <a16:colId xmlns:a16="http://schemas.microsoft.com/office/drawing/2014/main" val="4135387818"/>
                    </a:ext>
                  </a:extLst>
                </a:gridCol>
                <a:gridCol w="528595">
                  <a:extLst>
                    <a:ext uri="{9D8B030D-6E8A-4147-A177-3AD203B41FA5}">
                      <a16:colId xmlns:a16="http://schemas.microsoft.com/office/drawing/2014/main" val="2628824143"/>
                    </a:ext>
                  </a:extLst>
                </a:gridCol>
                <a:gridCol w="528595">
                  <a:extLst>
                    <a:ext uri="{9D8B030D-6E8A-4147-A177-3AD203B41FA5}">
                      <a16:colId xmlns:a16="http://schemas.microsoft.com/office/drawing/2014/main" val="2690833746"/>
                    </a:ext>
                  </a:extLst>
                </a:gridCol>
              </a:tblGrid>
              <a:tr h="427068">
                <a:tc>
                  <a:txBody>
                    <a:bodyPr/>
                    <a:lstStyle/>
                    <a:p>
                      <a:pPr algn="ctr" rtl="0" fontAlgn="b"/>
                      <a:r>
                        <a:rPr lang="en-US" sz="1050" b="1" i="0" u="none" strike="noStrike" dirty="0">
                          <a:solidFill>
                            <a:srgbClr val="000000"/>
                          </a:solidFill>
                          <a:effectLst/>
                          <a:latin typeface="Times New Roman" panose="02020603050405020304" pitchFamily="18" charset="0"/>
                          <a:cs typeface="Times New Roman" panose="02020603050405020304" pitchFamily="18" charset="0"/>
                        </a:rPr>
                        <a:t>Interval 1</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2</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3</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4</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5</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6</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7</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8</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Interval 9</a:t>
                      </a:r>
                    </a:p>
                  </a:txBody>
                  <a:tcPr marL="9525" marR="9525" marT="9525" marB="0" anchor="b"/>
                </a:tc>
                <a:tc>
                  <a:txBody>
                    <a:bodyPr/>
                    <a:lstStyle/>
                    <a:p>
                      <a:pPr algn="ctr" rtl="0" fontAlgn="b"/>
                      <a:r>
                        <a:rPr lang="en-US" sz="1050" b="1" i="0" u="none" strike="noStrike" dirty="0">
                          <a:solidFill>
                            <a:srgbClr val="000000"/>
                          </a:solidFill>
                          <a:effectLst/>
                          <a:latin typeface="Times New Roman" panose="02020603050405020304" pitchFamily="18" charset="0"/>
                          <a:cs typeface="Times New Roman" panose="02020603050405020304" pitchFamily="18" charset="0"/>
                        </a:rPr>
                        <a:t>Interval 10</a:t>
                      </a:r>
                    </a:p>
                  </a:txBody>
                  <a:tcPr marL="9525" marR="9525" marT="9525" marB="0" anchor="b"/>
                </a:tc>
                <a:extLst>
                  <a:ext uri="{0D108BD9-81ED-4DB2-BD59-A6C34878D82A}">
                    <a16:rowId xmlns:a16="http://schemas.microsoft.com/office/drawing/2014/main" val="3996181617"/>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57282510"/>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93088397"/>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RH</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15483263"/>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71954943"/>
                  </a:ext>
                </a:extLst>
              </a:tr>
              <a:tr h="235949">
                <a:tc gridSpan="10">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3380930"/>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65506761"/>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57928684"/>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RH</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100795737"/>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28162619"/>
                  </a:ext>
                </a:extLst>
              </a:tr>
              <a:tr h="235949">
                <a:tc gridSpan="10">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06187614"/>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42823893"/>
                  </a:ext>
                </a:extLst>
              </a:tr>
              <a:tr h="235949">
                <a:tc gridSpan="10">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06430166"/>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09560014"/>
                  </a:ext>
                </a:extLst>
              </a:tr>
              <a:tr h="235949">
                <a:tc gridSpan="10">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521480936"/>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DN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66388964"/>
                  </a:ext>
                </a:extLst>
              </a:tr>
              <a:tr h="23594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RC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65702023"/>
                  </a:ext>
                </a:extLst>
              </a:tr>
            </a:tbl>
          </a:graphicData>
        </a:graphic>
      </p:graphicFrame>
      <p:sp>
        <p:nvSpPr>
          <p:cNvPr id="3" name="Title 2">
            <a:extLst>
              <a:ext uri="{FF2B5EF4-FFF2-40B4-BE49-F238E27FC236}">
                <a16:creationId xmlns:a16="http://schemas.microsoft.com/office/drawing/2014/main" id="{67BE9EB2-E2A3-4476-83F3-D0184673A925}"/>
              </a:ext>
            </a:extLst>
          </p:cNvPr>
          <p:cNvSpPr>
            <a:spLocks noGrp="1"/>
          </p:cNvSpPr>
          <p:nvPr>
            <p:ph type="title"/>
          </p:nvPr>
        </p:nvSpPr>
        <p:spPr>
          <a:xfrm>
            <a:off x="1487213" y="1207460"/>
            <a:ext cx="9249696" cy="578772"/>
          </a:xfrm>
        </p:spPr>
        <p:txBody>
          <a:bodyPr/>
          <a:lstStyle/>
          <a:p>
            <a:r>
              <a:rPr lang="en-US" dirty="0"/>
              <a:t>General Asset Management Problem</a:t>
            </a:r>
          </a:p>
        </p:txBody>
      </p:sp>
      <p:sp>
        <p:nvSpPr>
          <p:cNvPr id="66" name="Content Placeholder 2">
            <a:extLst>
              <a:ext uri="{FF2B5EF4-FFF2-40B4-BE49-F238E27FC236}">
                <a16:creationId xmlns:a16="http://schemas.microsoft.com/office/drawing/2014/main" id="{536102CA-F550-4EFF-9644-683323A8E5E1}"/>
              </a:ext>
            </a:extLst>
          </p:cNvPr>
          <p:cNvSpPr>
            <a:spLocks noGrp="1"/>
          </p:cNvSpPr>
          <p:nvPr>
            <p:ph idx="4294967295"/>
          </p:nvPr>
        </p:nvSpPr>
        <p:spPr>
          <a:xfrm>
            <a:off x="0" y="6072188"/>
            <a:ext cx="4865688" cy="676275"/>
          </a:xfrm>
          <a:solidFill>
            <a:schemeClr val="tx2"/>
          </a:solidFill>
        </p:spPr>
        <p:txBody>
          <a:bodyPr>
            <a:normAutofit fontScale="92500" lnSpcReduction="10000"/>
          </a:bodyPr>
          <a:lstStyle/>
          <a:p>
            <a:pPr marL="0" indent="0">
              <a:buNone/>
            </a:pPr>
            <a:r>
              <a:rPr lang="en-US" sz="2000" dirty="0">
                <a:solidFill>
                  <a:schemeClr val="bg1"/>
                </a:solidFill>
              </a:rPr>
              <a:t>Generalized Asset Management Problem</a:t>
            </a:r>
          </a:p>
          <a:p>
            <a:pPr marL="0" indent="0">
              <a:buNone/>
            </a:pPr>
            <a:r>
              <a:rPr lang="en-US" sz="1800" dirty="0">
                <a:solidFill>
                  <a:schemeClr val="bg1"/>
                </a:solidFill>
              </a:rPr>
              <a:t># of Variables  = </a:t>
            </a:r>
            <a:r>
              <a:rPr lang="en-US" sz="1800" i="1" dirty="0">
                <a:solidFill>
                  <a:schemeClr val="bg1"/>
                </a:solidFill>
              </a:rPr>
              <a:t>(# of Assets)*(#Treatments)</a:t>
            </a:r>
            <a:r>
              <a:rPr lang="en-US" sz="1800" i="1" baseline="30000" dirty="0">
                <a:solidFill>
                  <a:schemeClr val="bg1"/>
                </a:solidFill>
              </a:rPr>
              <a:t>YEARS</a:t>
            </a:r>
            <a:endParaRPr lang="en-US" sz="2000" dirty="0">
              <a:solidFill>
                <a:schemeClr val="bg1"/>
              </a:solidFill>
            </a:endParaRPr>
          </a:p>
        </p:txBody>
      </p:sp>
      <p:sp>
        <p:nvSpPr>
          <p:cNvPr id="67" name="TextBox 66">
            <a:extLst>
              <a:ext uri="{FF2B5EF4-FFF2-40B4-BE49-F238E27FC236}">
                <a16:creationId xmlns:a16="http://schemas.microsoft.com/office/drawing/2014/main" id="{907DF66C-9C68-4BD8-8466-472D9739FE0B}"/>
              </a:ext>
            </a:extLst>
          </p:cNvPr>
          <p:cNvSpPr txBox="1"/>
          <p:nvPr/>
        </p:nvSpPr>
        <p:spPr>
          <a:xfrm>
            <a:off x="6281804" y="6211669"/>
            <a:ext cx="4865688" cy="646331"/>
          </a:xfrm>
          <a:prstGeom prst="rect">
            <a:avLst/>
          </a:prstGeom>
          <a:noFill/>
        </p:spPr>
        <p:txBody>
          <a:bodyPr wrap="square">
            <a:spAutoFit/>
          </a:bodyPr>
          <a:lstStyle/>
          <a:p>
            <a:r>
              <a:rPr lang="en-US" dirty="0"/>
              <a:t>DN = Do Nothing		P = Preservation</a:t>
            </a:r>
          </a:p>
          <a:p>
            <a:r>
              <a:rPr lang="en-US" dirty="0"/>
              <a:t>RH = Rehabilitation		RC = Reconstruction</a:t>
            </a:r>
          </a:p>
        </p:txBody>
      </p:sp>
      <p:sp>
        <p:nvSpPr>
          <p:cNvPr id="4" name="Speech Bubble: Rectangle with Corners Rounded 3">
            <a:extLst>
              <a:ext uri="{FF2B5EF4-FFF2-40B4-BE49-F238E27FC236}">
                <a16:creationId xmlns:a16="http://schemas.microsoft.com/office/drawing/2014/main" id="{FC7A2070-CFF8-4657-B8C0-59F70832CA14}"/>
              </a:ext>
            </a:extLst>
          </p:cNvPr>
          <p:cNvSpPr/>
          <p:nvPr/>
        </p:nvSpPr>
        <p:spPr>
          <a:xfrm>
            <a:off x="7524520" y="2788920"/>
            <a:ext cx="2225408" cy="1225188"/>
          </a:xfrm>
          <a:prstGeom prst="wedgeRoundRectCallout">
            <a:avLst>
              <a:gd name="adj1" fmla="val -55981"/>
              <a:gd name="adj2" fmla="val 9217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computational resources</a:t>
            </a:r>
          </a:p>
        </p:txBody>
      </p:sp>
    </p:spTree>
    <p:extLst>
      <p:ext uri="{BB962C8B-B14F-4D97-AF65-F5344CB8AC3E}">
        <p14:creationId xmlns:p14="http://schemas.microsoft.com/office/powerpoint/2010/main" val="21319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11FB8-E412-4318-8733-61C529DC77B5}"/>
              </a:ext>
            </a:extLst>
          </p:cNvPr>
          <p:cNvSpPr>
            <a:spLocks noGrp="1"/>
          </p:cNvSpPr>
          <p:nvPr>
            <p:ph type="title"/>
          </p:nvPr>
        </p:nvSpPr>
        <p:spPr/>
        <p:txBody>
          <a:bodyPr/>
          <a:lstStyle/>
          <a:p>
            <a:r>
              <a:rPr lang="en-US" dirty="0"/>
              <a:t>Life-Cycle Planning Definitions</a:t>
            </a:r>
          </a:p>
        </p:txBody>
      </p:sp>
      <p:sp>
        <p:nvSpPr>
          <p:cNvPr id="3" name="Slide Number Placeholder 2"/>
          <p:cNvSpPr>
            <a:spLocks noGrp="1"/>
          </p:cNvSpPr>
          <p:nvPr>
            <p:ph type="sldNum" sz="quarter" idx="4294967295"/>
          </p:nvPr>
        </p:nvSpPr>
        <p:spPr>
          <a:xfrm>
            <a:off x="9448800" y="6356350"/>
            <a:ext cx="2743200" cy="365125"/>
          </a:xfrm>
        </p:spPr>
        <p:txBody>
          <a:bodyPr/>
          <a:lstStyle/>
          <a:p>
            <a:fld id="{52326D77-2960-1A4A-B5CA-B95B3484A035}" type="slidenum">
              <a:rPr lang="en-CA" smtClean="0"/>
              <a:t>2</a:t>
            </a:fld>
            <a:endParaRPr lang="en-CA" dirty="0"/>
          </a:p>
        </p:txBody>
      </p:sp>
      <p:sp>
        <p:nvSpPr>
          <p:cNvPr id="6" name="Rectangle 5"/>
          <p:cNvSpPr/>
          <p:nvPr/>
        </p:nvSpPr>
        <p:spPr>
          <a:xfrm>
            <a:off x="546537" y="2329774"/>
            <a:ext cx="5444359" cy="3742789"/>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Calibri" panose="020F0502020204030204" pitchFamily="34" charset="0"/>
              </a:rPr>
              <a:t>Life-Cycle planning means a process to estimate the cost of managing an asset class, or asset sub-group over its </a:t>
            </a:r>
            <a:r>
              <a:rPr lang="en-US" sz="2800" u="sng" dirty="0">
                <a:latin typeface="Calibri" panose="020F0502020204030204" pitchFamily="34" charset="0"/>
              </a:rPr>
              <a:t>whole life</a:t>
            </a:r>
            <a:r>
              <a:rPr lang="en-US" sz="2800" dirty="0">
                <a:latin typeface="Calibri" panose="020F0502020204030204" pitchFamily="34" charset="0"/>
              </a:rPr>
              <a:t> with consideration </a:t>
            </a:r>
            <a:r>
              <a:rPr lang="en-US" sz="2800" u="sng" dirty="0">
                <a:latin typeface="Calibri" panose="020F0502020204030204" pitchFamily="34" charset="0"/>
              </a:rPr>
              <a:t>for minimizing cost while preserving or improving the condition </a:t>
            </a:r>
          </a:p>
          <a:p>
            <a:pPr algn="ctr"/>
            <a:endParaRPr lang="en-US" sz="2800" u="sng" dirty="0">
              <a:latin typeface="Calibri" panose="020F0502020204030204" pitchFamily="34" charset="0"/>
            </a:endParaRPr>
          </a:p>
          <a:p>
            <a:pPr algn="ctr"/>
            <a:r>
              <a:rPr lang="en-US" sz="2800" i="1" dirty="0">
                <a:latin typeface="Calibri" panose="020F0502020204030204" pitchFamily="34" charset="0"/>
              </a:rPr>
              <a:t>Title 23 CFR 515.5 Definitions</a:t>
            </a:r>
          </a:p>
        </p:txBody>
      </p:sp>
      <p:sp>
        <p:nvSpPr>
          <p:cNvPr id="10" name="Rectangle 9"/>
          <p:cNvSpPr/>
          <p:nvPr/>
        </p:nvSpPr>
        <p:spPr>
          <a:xfrm>
            <a:off x="6810704" y="2330881"/>
            <a:ext cx="4983302" cy="1518011"/>
          </a:xfrm>
          <a:prstGeom prst="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rPr>
              <a:t>Life-cycle planning lays out the processes and procedures for the life cycle management of every asset class</a:t>
            </a:r>
          </a:p>
        </p:txBody>
      </p:sp>
      <p:sp>
        <p:nvSpPr>
          <p:cNvPr id="8" name="Rectangle 7">
            <a:extLst>
              <a:ext uri="{FF2B5EF4-FFF2-40B4-BE49-F238E27FC236}">
                <a16:creationId xmlns:a16="http://schemas.microsoft.com/office/drawing/2014/main" id="{C8E9D88D-E0D2-4572-8E4B-470357B93D78}"/>
              </a:ext>
            </a:extLst>
          </p:cNvPr>
          <p:cNvSpPr/>
          <p:nvPr/>
        </p:nvSpPr>
        <p:spPr>
          <a:xfrm>
            <a:off x="6810704" y="4282069"/>
            <a:ext cx="4983302" cy="1941024"/>
          </a:xfrm>
          <a:prstGeom prst="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rPr>
              <a:t>Lifecycle planning is about optimization of costs, service goals, and risks (including extreme weather &amp; resilience) over the life-cycle of an asset.</a:t>
            </a:r>
          </a:p>
        </p:txBody>
      </p:sp>
    </p:spTree>
    <p:extLst>
      <p:ext uri="{BB962C8B-B14F-4D97-AF65-F5344CB8AC3E}">
        <p14:creationId xmlns:p14="http://schemas.microsoft.com/office/powerpoint/2010/main" val="229890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9471-FF5D-4CAC-BABD-1DDE32A9E155}"/>
              </a:ext>
            </a:extLst>
          </p:cNvPr>
          <p:cNvSpPr>
            <a:spLocks noGrp="1"/>
          </p:cNvSpPr>
          <p:nvPr>
            <p:ph type="title"/>
          </p:nvPr>
        </p:nvSpPr>
        <p:spPr/>
        <p:txBody>
          <a:bodyPr/>
          <a:lstStyle/>
          <a:p>
            <a:r>
              <a:rPr lang="en-US" dirty="0"/>
              <a:t>Scenario 3: Analysis of In-Service Structure Over 10 Years</a:t>
            </a:r>
            <a:br>
              <a:rPr lang="en-US" dirty="0"/>
            </a:br>
            <a:r>
              <a:rPr lang="en-US" dirty="0"/>
              <a:t>25-year old Bridge with a GCR of 6.0</a:t>
            </a:r>
          </a:p>
        </p:txBody>
      </p:sp>
      <p:graphicFrame>
        <p:nvGraphicFramePr>
          <p:cNvPr id="3" name="Table 2">
            <a:extLst>
              <a:ext uri="{FF2B5EF4-FFF2-40B4-BE49-F238E27FC236}">
                <a16:creationId xmlns:a16="http://schemas.microsoft.com/office/drawing/2014/main" id="{2AE8BF99-753F-474A-82F6-ACAFF6BB55A2}"/>
              </a:ext>
            </a:extLst>
          </p:cNvPr>
          <p:cNvGraphicFramePr>
            <a:graphicFrameLocks noGrp="1"/>
          </p:cNvGraphicFramePr>
          <p:nvPr>
            <p:extLst>
              <p:ext uri="{D42A27DB-BD31-4B8C-83A1-F6EECF244321}">
                <p14:modId xmlns:p14="http://schemas.microsoft.com/office/powerpoint/2010/main" val="4252096873"/>
              </p:ext>
            </p:extLst>
          </p:nvPr>
        </p:nvGraphicFramePr>
        <p:xfrm>
          <a:off x="838198" y="2585682"/>
          <a:ext cx="10515603" cy="3736213"/>
        </p:xfrm>
        <a:graphic>
          <a:graphicData uri="http://schemas.openxmlformats.org/drawingml/2006/table">
            <a:tbl>
              <a:tblPr firstRow="1" firstCol="1" bandRow="1">
                <a:tableStyleId>{69012ECD-51FC-41F1-AA8D-1B2483CD663E}</a:tableStyleId>
              </a:tblPr>
              <a:tblGrid>
                <a:gridCol w="748711">
                  <a:extLst>
                    <a:ext uri="{9D8B030D-6E8A-4147-A177-3AD203B41FA5}">
                      <a16:colId xmlns:a16="http://schemas.microsoft.com/office/drawing/2014/main" val="4206497560"/>
                    </a:ext>
                  </a:extLst>
                </a:gridCol>
                <a:gridCol w="748711">
                  <a:extLst>
                    <a:ext uri="{9D8B030D-6E8A-4147-A177-3AD203B41FA5}">
                      <a16:colId xmlns:a16="http://schemas.microsoft.com/office/drawing/2014/main" val="3303031067"/>
                    </a:ext>
                  </a:extLst>
                </a:gridCol>
                <a:gridCol w="748711">
                  <a:extLst>
                    <a:ext uri="{9D8B030D-6E8A-4147-A177-3AD203B41FA5}">
                      <a16:colId xmlns:a16="http://schemas.microsoft.com/office/drawing/2014/main" val="2935221646"/>
                    </a:ext>
                  </a:extLst>
                </a:gridCol>
                <a:gridCol w="748711">
                  <a:extLst>
                    <a:ext uri="{9D8B030D-6E8A-4147-A177-3AD203B41FA5}">
                      <a16:colId xmlns:a16="http://schemas.microsoft.com/office/drawing/2014/main" val="1250744675"/>
                    </a:ext>
                  </a:extLst>
                </a:gridCol>
                <a:gridCol w="748711">
                  <a:extLst>
                    <a:ext uri="{9D8B030D-6E8A-4147-A177-3AD203B41FA5}">
                      <a16:colId xmlns:a16="http://schemas.microsoft.com/office/drawing/2014/main" val="685314004"/>
                    </a:ext>
                  </a:extLst>
                </a:gridCol>
                <a:gridCol w="748711">
                  <a:extLst>
                    <a:ext uri="{9D8B030D-6E8A-4147-A177-3AD203B41FA5}">
                      <a16:colId xmlns:a16="http://schemas.microsoft.com/office/drawing/2014/main" val="3206305514"/>
                    </a:ext>
                  </a:extLst>
                </a:gridCol>
                <a:gridCol w="748711">
                  <a:extLst>
                    <a:ext uri="{9D8B030D-6E8A-4147-A177-3AD203B41FA5}">
                      <a16:colId xmlns:a16="http://schemas.microsoft.com/office/drawing/2014/main" val="1506847062"/>
                    </a:ext>
                  </a:extLst>
                </a:gridCol>
                <a:gridCol w="748711">
                  <a:extLst>
                    <a:ext uri="{9D8B030D-6E8A-4147-A177-3AD203B41FA5}">
                      <a16:colId xmlns:a16="http://schemas.microsoft.com/office/drawing/2014/main" val="429431131"/>
                    </a:ext>
                  </a:extLst>
                </a:gridCol>
                <a:gridCol w="748711">
                  <a:extLst>
                    <a:ext uri="{9D8B030D-6E8A-4147-A177-3AD203B41FA5}">
                      <a16:colId xmlns:a16="http://schemas.microsoft.com/office/drawing/2014/main" val="2554149930"/>
                    </a:ext>
                  </a:extLst>
                </a:gridCol>
                <a:gridCol w="748711">
                  <a:extLst>
                    <a:ext uri="{9D8B030D-6E8A-4147-A177-3AD203B41FA5}">
                      <a16:colId xmlns:a16="http://schemas.microsoft.com/office/drawing/2014/main" val="146285323"/>
                    </a:ext>
                  </a:extLst>
                </a:gridCol>
                <a:gridCol w="1531071">
                  <a:extLst>
                    <a:ext uri="{9D8B030D-6E8A-4147-A177-3AD203B41FA5}">
                      <a16:colId xmlns:a16="http://schemas.microsoft.com/office/drawing/2014/main" val="2214061572"/>
                    </a:ext>
                  </a:extLst>
                </a:gridCol>
                <a:gridCol w="748711">
                  <a:extLst>
                    <a:ext uri="{9D8B030D-6E8A-4147-A177-3AD203B41FA5}">
                      <a16:colId xmlns:a16="http://schemas.microsoft.com/office/drawing/2014/main" val="16134047"/>
                    </a:ext>
                  </a:extLst>
                </a:gridCol>
                <a:gridCol w="748711">
                  <a:extLst>
                    <a:ext uri="{9D8B030D-6E8A-4147-A177-3AD203B41FA5}">
                      <a16:colId xmlns:a16="http://schemas.microsoft.com/office/drawing/2014/main" val="3722628286"/>
                    </a:ext>
                  </a:extLst>
                </a:gridCol>
              </a:tblGrid>
              <a:tr h="190500">
                <a:tc>
                  <a:txBody>
                    <a:bodyPr/>
                    <a:lstStyle/>
                    <a:p>
                      <a:pPr marL="0" marR="0">
                        <a:lnSpc>
                          <a:spcPct val="107000"/>
                        </a:lnSpc>
                        <a:spcBef>
                          <a:spcPts val="0"/>
                        </a:spcBef>
                        <a:spcAft>
                          <a:spcPts val="0"/>
                        </a:spcAft>
                      </a:pPr>
                      <a:r>
                        <a:rPr lang="en-US" sz="2000" dirty="0">
                          <a:effectLst/>
                        </a:rPr>
                        <a:t>Y26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Y27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Y28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Y29</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Y30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Y31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Y32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Y33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Y34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Y35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10-Year NPV ($K)</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AUC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Rank</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4129730"/>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P</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$120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52.4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863373"/>
                  </a:ext>
                </a:extLst>
              </a:tr>
              <a:tr h="190500">
                <a:tc>
                  <a:txBody>
                    <a:bodyPr/>
                    <a:lstStyle/>
                    <a:p>
                      <a:pPr marL="0" marR="0">
                        <a:lnSpc>
                          <a:spcPct val="107000"/>
                        </a:lnSpc>
                        <a:spcBef>
                          <a:spcPts val="0"/>
                        </a:spcBef>
                        <a:spcAft>
                          <a:spcPts val="0"/>
                        </a:spcAft>
                      </a:pPr>
                      <a:r>
                        <a:rPr lang="en-US" sz="2000" b="0" dirty="0">
                          <a:effectLst/>
                        </a:rPr>
                        <a:t>P</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$123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52.4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197915"/>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P</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$118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52.3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326359"/>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2000" dirty="0">
                          <a:effectLst/>
                        </a:rPr>
                        <a:t>$238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53.8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919829928"/>
                  </a:ext>
                </a:extLst>
              </a:tr>
              <a:tr h="242888">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P</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$115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52.2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831862"/>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2000" dirty="0">
                          <a:effectLst/>
                        </a:rPr>
                        <a:t>$236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53.7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705305939"/>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2000" dirty="0">
                          <a:effectLst/>
                        </a:rPr>
                        <a:t>$233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53.6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510746181"/>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RH</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$1,201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65.6</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830918"/>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solidFill>
                            <a:srgbClr val="FF0000"/>
                          </a:solidFill>
                          <a:effectLst/>
                        </a:rPr>
                        <a:t>P</a:t>
                      </a:r>
                      <a:endParaRPr lang="en-US" sz="32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07000"/>
                        </a:lnSpc>
                        <a:spcBef>
                          <a:spcPts val="0"/>
                        </a:spcBef>
                        <a:spcAft>
                          <a:spcPts val="0"/>
                        </a:spcAft>
                      </a:pPr>
                      <a:r>
                        <a:rPr lang="en-US" sz="2000" dirty="0">
                          <a:effectLst/>
                        </a:rPr>
                        <a:t>$353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55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r">
                        <a:lnSpc>
                          <a:spcPct val="107000"/>
                        </a:lnSpc>
                        <a:spcBef>
                          <a:spcPts val="0"/>
                        </a:spcBef>
                        <a:spcAft>
                          <a:spcPts val="0"/>
                        </a:spcAft>
                      </a:pPr>
                      <a:r>
                        <a:rPr lang="en-US" sz="2000" dirty="0">
                          <a:effectLst/>
                        </a:rPr>
                        <a:t>9</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074661492"/>
                  </a:ext>
                </a:extLst>
              </a:tr>
              <a:tr h="190500">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P</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P</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0" dirty="0">
                          <a:effectLst/>
                        </a:rPr>
                        <a:t>DN</a:t>
                      </a:r>
                      <a:endParaRPr lang="en-US" sz="3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$233</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53.5</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3646468"/>
                  </a:ext>
                </a:extLst>
              </a:tr>
            </a:tbl>
          </a:graphicData>
        </a:graphic>
      </p:graphicFrame>
      <p:sp>
        <p:nvSpPr>
          <p:cNvPr id="6" name="Speech Bubble: Rectangle with Corners Rounded 5">
            <a:extLst>
              <a:ext uri="{FF2B5EF4-FFF2-40B4-BE49-F238E27FC236}">
                <a16:creationId xmlns:a16="http://schemas.microsoft.com/office/drawing/2014/main" id="{D508A4CD-CE65-4F43-8860-29F209EB798D}"/>
              </a:ext>
            </a:extLst>
          </p:cNvPr>
          <p:cNvSpPr/>
          <p:nvPr/>
        </p:nvSpPr>
        <p:spPr>
          <a:xfrm>
            <a:off x="3659125" y="3429000"/>
            <a:ext cx="1617956" cy="1225188"/>
          </a:xfrm>
          <a:prstGeom prst="wedgeRoundRectCallout">
            <a:avLst>
              <a:gd name="adj1" fmla="val -55981"/>
              <a:gd name="adj2" fmla="val 9217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Potential for unreasonable solutions </a:t>
            </a:r>
          </a:p>
        </p:txBody>
      </p:sp>
      <p:sp>
        <p:nvSpPr>
          <p:cNvPr id="9" name="Speech Bubble: Rectangle with Corners Rounded 8">
            <a:extLst>
              <a:ext uri="{FF2B5EF4-FFF2-40B4-BE49-F238E27FC236}">
                <a16:creationId xmlns:a16="http://schemas.microsoft.com/office/drawing/2014/main" id="{24F5DEB5-8857-405B-88D6-5EFC65898A88}"/>
              </a:ext>
            </a:extLst>
          </p:cNvPr>
          <p:cNvSpPr/>
          <p:nvPr/>
        </p:nvSpPr>
        <p:spPr>
          <a:xfrm>
            <a:off x="925106" y="4792337"/>
            <a:ext cx="1617956" cy="658317"/>
          </a:xfrm>
          <a:prstGeom prst="wedgeRoundRectCallout">
            <a:avLst>
              <a:gd name="adj1" fmla="val 8025"/>
              <a:gd name="adj2" fmla="val 9459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Need for rules</a:t>
            </a:r>
          </a:p>
        </p:txBody>
      </p:sp>
    </p:spTree>
    <p:extLst>
      <p:ext uri="{BB962C8B-B14F-4D97-AF65-F5344CB8AC3E}">
        <p14:creationId xmlns:p14="http://schemas.microsoft.com/office/powerpoint/2010/main" val="8107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A662-2C78-4D42-A2AA-08FE9D4C279B}"/>
              </a:ext>
            </a:extLst>
          </p:cNvPr>
          <p:cNvSpPr>
            <a:spLocks noGrp="1"/>
          </p:cNvSpPr>
          <p:nvPr>
            <p:ph type="title"/>
          </p:nvPr>
        </p:nvSpPr>
        <p:spPr/>
        <p:txBody>
          <a:bodyPr/>
          <a:lstStyle/>
          <a:p>
            <a:r>
              <a:rPr lang="en-US" dirty="0"/>
              <a:t>Scenario 3: Analysis of In-Service Structure Over 10 Years</a:t>
            </a:r>
            <a:br>
              <a:rPr lang="en-US" dirty="0"/>
            </a:br>
            <a:r>
              <a:rPr lang="en-US" dirty="0"/>
              <a:t>25-year Old Bridge with a GCR of 6.0</a:t>
            </a:r>
          </a:p>
        </p:txBody>
      </p:sp>
      <p:graphicFrame>
        <p:nvGraphicFramePr>
          <p:cNvPr id="3" name="Table 2">
            <a:extLst>
              <a:ext uri="{FF2B5EF4-FFF2-40B4-BE49-F238E27FC236}">
                <a16:creationId xmlns:a16="http://schemas.microsoft.com/office/drawing/2014/main" id="{FBAD6102-9C28-4A63-9EB0-E83E9DA93316}"/>
              </a:ext>
            </a:extLst>
          </p:cNvPr>
          <p:cNvGraphicFramePr>
            <a:graphicFrameLocks noGrp="1"/>
          </p:cNvGraphicFramePr>
          <p:nvPr>
            <p:extLst>
              <p:ext uri="{D42A27DB-BD31-4B8C-83A1-F6EECF244321}">
                <p14:modId xmlns:p14="http://schemas.microsoft.com/office/powerpoint/2010/main" val="2301713777"/>
              </p:ext>
            </p:extLst>
          </p:nvPr>
        </p:nvGraphicFramePr>
        <p:xfrm>
          <a:off x="764626" y="2458901"/>
          <a:ext cx="10515602" cy="3348228"/>
        </p:xfrm>
        <a:graphic>
          <a:graphicData uri="http://schemas.openxmlformats.org/drawingml/2006/table">
            <a:tbl>
              <a:tblPr firstRow="1" firstCol="1" bandRow="1">
                <a:tableStyleId>{72833802-FEF1-4C79-8D5D-14CF1EAF98D9}</a:tableStyleId>
              </a:tblPr>
              <a:tblGrid>
                <a:gridCol w="748711">
                  <a:extLst>
                    <a:ext uri="{9D8B030D-6E8A-4147-A177-3AD203B41FA5}">
                      <a16:colId xmlns:a16="http://schemas.microsoft.com/office/drawing/2014/main" val="3146418351"/>
                    </a:ext>
                  </a:extLst>
                </a:gridCol>
                <a:gridCol w="748711">
                  <a:extLst>
                    <a:ext uri="{9D8B030D-6E8A-4147-A177-3AD203B41FA5}">
                      <a16:colId xmlns:a16="http://schemas.microsoft.com/office/drawing/2014/main" val="3278658243"/>
                    </a:ext>
                  </a:extLst>
                </a:gridCol>
                <a:gridCol w="750814">
                  <a:extLst>
                    <a:ext uri="{9D8B030D-6E8A-4147-A177-3AD203B41FA5}">
                      <a16:colId xmlns:a16="http://schemas.microsoft.com/office/drawing/2014/main" val="3124360148"/>
                    </a:ext>
                  </a:extLst>
                </a:gridCol>
                <a:gridCol w="750814">
                  <a:extLst>
                    <a:ext uri="{9D8B030D-6E8A-4147-A177-3AD203B41FA5}">
                      <a16:colId xmlns:a16="http://schemas.microsoft.com/office/drawing/2014/main" val="2950256359"/>
                    </a:ext>
                  </a:extLst>
                </a:gridCol>
                <a:gridCol w="750814">
                  <a:extLst>
                    <a:ext uri="{9D8B030D-6E8A-4147-A177-3AD203B41FA5}">
                      <a16:colId xmlns:a16="http://schemas.microsoft.com/office/drawing/2014/main" val="3024096889"/>
                    </a:ext>
                  </a:extLst>
                </a:gridCol>
                <a:gridCol w="750814">
                  <a:extLst>
                    <a:ext uri="{9D8B030D-6E8A-4147-A177-3AD203B41FA5}">
                      <a16:colId xmlns:a16="http://schemas.microsoft.com/office/drawing/2014/main" val="3210782629"/>
                    </a:ext>
                  </a:extLst>
                </a:gridCol>
                <a:gridCol w="750814">
                  <a:extLst>
                    <a:ext uri="{9D8B030D-6E8A-4147-A177-3AD203B41FA5}">
                      <a16:colId xmlns:a16="http://schemas.microsoft.com/office/drawing/2014/main" val="2261862290"/>
                    </a:ext>
                  </a:extLst>
                </a:gridCol>
                <a:gridCol w="750814">
                  <a:extLst>
                    <a:ext uri="{9D8B030D-6E8A-4147-A177-3AD203B41FA5}">
                      <a16:colId xmlns:a16="http://schemas.microsoft.com/office/drawing/2014/main" val="2691092628"/>
                    </a:ext>
                  </a:extLst>
                </a:gridCol>
                <a:gridCol w="750814">
                  <a:extLst>
                    <a:ext uri="{9D8B030D-6E8A-4147-A177-3AD203B41FA5}">
                      <a16:colId xmlns:a16="http://schemas.microsoft.com/office/drawing/2014/main" val="2977225138"/>
                    </a:ext>
                  </a:extLst>
                </a:gridCol>
                <a:gridCol w="750814">
                  <a:extLst>
                    <a:ext uri="{9D8B030D-6E8A-4147-A177-3AD203B41FA5}">
                      <a16:colId xmlns:a16="http://schemas.microsoft.com/office/drawing/2014/main" val="3584167882"/>
                    </a:ext>
                  </a:extLst>
                </a:gridCol>
                <a:gridCol w="1184057">
                  <a:extLst>
                    <a:ext uri="{9D8B030D-6E8A-4147-A177-3AD203B41FA5}">
                      <a16:colId xmlns:a16="http://schemas.microsoft.com/office/drawing/2014/main" val="2818392032"/>
                    </a:ext>
                  </a:extLst>
                </a:gridCol>
                <a:gridCol w="750814">
                  <a:extLst>
                    <a:ext uri="{9D8B030D-6E8A-4147-A177-3AD203B41FA5}">
                      <a16:colId xmlns:a16="http://schemas.microsoft.com/office/drawing/2014/main" val="2375828529"/>
                    </a:ext>
                  </a:extLst>
                </a:gridCol>
                <a:gridCol w="1076797">
                  <a:extLst>
                    <a:ext uri="{9D8B030D-6E8A-4147-A177-3AD203B41FA5}">
                      <a16:colId xmlns:a16="http://schemas.microsoft.com/office/drawing/2014/main" val="1894409368"/>
                    </a:ext>
                  </a:extLst>
                </a:gridCol>
              </a:tblGrid>
              <a:tr h="190500">
                <a:tc>
                  <a:txBody>
                    <a:bodyPr/>
                    <a:lstStyle/>
                    <a:p>
                      <a:pPr marL="0" marR="0" algn="ctr">
                        <a:lnSpc>
                          <a:spcPct val="107000"/>
                        </a:lnSpc>
                        <a:spcBef>
                          <a:spcPts val="0"/>
                        </a:spcBef>
                        <a:spcAft>
                          <a:spcPts val="0"/>
                        </a:spcAft>
                      </a:pPr>
                      <a:r>
                        <a:rPr lang="en-US" sz="1800" b="0" dirty="0">
                          <a:effectLst/>
                        </a:rPr>
                        <a:t>Y26</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Y27</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Y28</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Y29</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Y30</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Y31</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Y32</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Y33</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Y34</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Y35</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NPV ($K)</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AUC</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IBC-Rank</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544792"/>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$0</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50.7</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Baseline</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863191"/>
                  </a:ext>
                </a:extLst>
              </a:tr>
              <a:tr h="190500">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$123</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52.4</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2</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738443430"/>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$120</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52.4</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701820003"/>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$118</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52.3</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3</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351923364"/>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$115</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52.2</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871523775"/>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$113</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52</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22</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3135395950"/>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$111</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51.8</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166</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520311788"/>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$109</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51.6</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787</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8506551"/>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$107</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51.4</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2775</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588828558"/>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$105</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51.1</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33581</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728171345"/>
                  </a:ext>
                </a:extLst>
              </a:tr>
              <a:tr h="190500">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DN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P</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07000"/>
                        </a:lnSpc>
                        <a:spcBef>
                          <a:spcPts val="0"/>
                        </a:spcBef>
                        <a:spcAft>
                          <a:spcPts val="0"/>
                        </a:spcAft>
                      </a:pPr>
                      <a:r>
                        <a:rPr lang="en-US" sz="1800" b="0" dirty="0">
                          <a:effectLst/>
                        </a:rPr>
                        <a:t>$103</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50.9</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231646</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781557842"/>
                  </a:ext>
                </a:extLst>
              </a:tr>
            </a:tbl>
          </a:graphicData>
        </a:graphic>
      </p:graphicFrame>
      <p:sp>
        <p:nvSpPr>
          <p:cNvPr id="5" name="TextBox 4">
            <a:extLst>
              <a:ext uri="{FF2B5EF4-FFF2-40B4-BE49-F238E27FC236}">
                <a16:creationId xmlns:a16="http://schemas.microsoft.com/office/drawing/2014/main" id="{DAA76AC1-B2AE-4B12-96BE-8334507549D5}"/>
              </a:ext>
            </a:extLst>
          </p:cNvPr>
          <p:cNvSpPr txBox="1"/>
          <p:nvPr/>
        </p:nvSpPr>
        <p:spPr>
          <a:xfrm>
            <a:off x="2688021" y="6189858"/>
            <a:ext cx="6174826" cy="369332"/>
          </a:xfrm>
          <a:prstGeom prst="rect">
            <a:avLst/>
          </a:prstGeom>
          <a:noFill/>
        </p:spPr>
        <p:txBody>
          <a:bodyPr wrap="square">
            <a:spAutoFit/>
          </a:bodyPr>
          <a:lstStyle/>
          <a:p>
            <a:r>
              <a:rPr lang="en-US" dirty="0"/>
              <a:t>Captures the consequences of delayed or early maintenance</a:t>
            </a:r>
          </a:p>
        </p:txBody>
      </p:sp>
      <p:sp>
        <p:nvSpPr>
          <p:cNvPr id="4" name="Rectangle 3">
            <a:extLst>
              <a:ext uri="{FF2B5EF4-FFF2-40B4-BE49-F238E27FC236}">
                <a16:creationId xmlns:a16="http://schemas.microsoft.com/office/drawing/2014/main" id="{5127D332-B657-4333-BDEA-B2236131B23E}"/>
              </a:ext>
            </a:extLst>
          </p:cNvPr>
          <p:cNvSpPr/>
          <p:nvPr/>
        </p:nvSpPr>
        <p:spPr>
          <a:xfrm>
            <a:off x="400833" y="3043824"/>
            <a:ext cx="11210794" cy="1352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FDD38EBD-396A-4A6D-8A5C-E49174459E75}"/>
              </a:ext>
            </a:extLst>
          </p:cNvPr>
          <p:cNvSpPr/>
          <p:nvPr/>
        </p:nvSpPr>
        <p:spPr>
          <a:xfrm>
            <a:off x="7834517" y="3035561"/>
            <a:ext cx="1617956" cy="1225188"/>
          </a:xfrm>
          <a:prstGeom prst="wedgeRoundRectCallout">
            <a:avLst>
              <a:gd name="adj1" fmla="val 103353"/>
              <a:gd name="adj2" fmla="val 585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Confirms the Window of Opportunity concept</a:t>
            </a:r>
          </a:p>
        </p:txBody>
      </p:sp>
    </p:spTree>
    <p:extLst>
      <p:ext uri="{BB962C8B-B14F-4D97-AF65-F5344CB8AC3E}">
        <p14:creationId xmlns:p14="http://schemas.microsoft.com/office/powerpoint/2010/main" val="38087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98A2-542C-4187-9203-8B1D5E484570}"/>
              </a:ext>
            </a:extLst>
          </p:cNvPr>
          <p:cNvSpPr>
            <a:spLocks noGrp="1"/>
          </p:cNvSpPr>
          <p:nvPr>
            <p:ph type="title"/>
          </p:nvPr>
        </p:nvSpPr>
        <p:spPr/>
        <p:txBody>
          <a:bodyPr/>
          <a:lstStyle/>
          <a:p>
            <a:r>
              <a:rPr lang="en-US" dirty="0"/>
              <a:t>Simplified LCP Spreadsheet with Bridge Example</a:t>
            </a:r>
          </a:p>
        </p:txBody>
      </p:sp>
      <p:graphicFrame>
        <p:nvGraphicFramePr>
          <p:cNvPr id="3" name="Table 2">
            <a:extLst>
              <a:ext uri="{FF2B5EF4-FFF2-40B4-BE49-F238E27FC236}">
                <a16:creationId xmlns:a16="http://schemas.microsoft.com/office/drawing/2014/main" id="{916C6EE3-1888-41CE-91CC-C3CB484A331F}"/>
              </a:ext>
            </a:extLst>
          </p:cNvPr>
          <p:cNvGraphicFramePr>
            <a:graphicFrameLocks noGrp="1"/>
          </p:cNvGraphicFramePr>
          <p:nvPr/>
        </p:nvGraphicFramePr>
        <p:xfrm>
          <a:off x="1263650" y="1981200"/>
          <a:ext cx="9664701" cy="3246851"/>
        </p:xfrm>
        <a:graphic>
          <a:graphicData uri="http://schemas.openxmlformats.org/drawingml/2006/table">
            <a:tbl>
              <a:tblPr>
                <a:tableStyleId>{5C22544A-7EE6-4342-B048-85BDC9FD1C3A}</a:tableStyleId>
              </a:tblPr>
              <a:tblGrid>
                <a:gridCol w="1323409">
                  <a:extLst>
                    <a:ext uri="{9D8B030D-6E8A-4147-A177-3AD203B41FA5}">
                      <a16:colId xmlns:a16="http://schemas.microsoft.com/office/drawing/2014/main" val="3766810796"/>
                    </a:ext>
                  </a:extLst>
                </a:gridCol>
                <a:gridCol w="878031">
                  <a:extLst>
                    <a:ext uri="{9D8B030D-6E8A-4147-A177-3AD203B41FA5}">
                      <a16:colId xmlns:a16="http://schemas.microsoft.com/office/drawing/2014/main" val="2032718829"/>
                    </a:ext>
                  </a:extLst>
                </a:gridCol>
                <a:gridCol w="1469747">
                  <a:extLst>
                    <a:ext uri="{9D8B030D-6E8A-4147-A177-3AD203B41FA5}">
                      <a16:colId xmlns:a16="http://schemas.microsoft.com/office/drawing/2014/main" val="439388129"/>
                    </a:ext>
                  </a:extLst>
                </a:gridCol>
                <a:gridCol w="1040275">
                  <a:extLst>
                    <a:ext uri="{9D8B030D-6E8A-4147-A177-3AD203B41FA5}">
                      <a16:colId xmlns:a16="http://schemas.microsoft.com/office/drawing/2014/main" val="1324020121"/>
                    </a:ext>
                  </a:extLst>
                </a:gridCol>
                <a:gridCol w="1231152">
                  <a:extLst>
                    <a:ext uri="{9D8B030D-6E8A-4147-A177-3AD203B41FA5}">
                      <a16:colId xmlns:a16="http://schemas.microsoft.com/office/drawing/2014/main" val="2554549272"/>
                    </a:ext>
                  </a:extLst>
                </a:gridCol>
                <a:gridCol w="1183433">
                  <a:extLst>
                    <a:ext uri="{9D8B030D-6E8A-4147-A177-3AD203B41FA5}">
                      <a16:colId xmlns:a16="http://schemas.microsoft.com/office/drawing/2014/main" val="2304510492"/>
                    </a:ext>
                  </a:extLst>
                </a:gridCol>
                <a:gridCol w="610804">
                  <a:extLst>
                    <a:ext uri="{9D8B030D-6E8A-4147-A177-3AD203B41FA5}">
                      <a16:colId xmlns:a16="http://schemas.microsoft.com/office/drawing/2014/main" val="3609432106"/>
                    </a:ext>
                  </a:extLst>
                </a:gridCol>
                <a:gridCol w="610804">
                  <a:extLst>
                    <a:ext uri="{9D8B030D-6E8A-4147-A177-3AD203B41FA5}">
                      <a16:colId xmlns:a16="http://schemas.microsoft.com/office/drawing/2014/main" val="129473609"/>
                    </a:ext>
                  </a:extLst>
                </a:gridCol>
                <a:gridCol w="744417">
                  <a:extLst>
                    <a:ext uri="{9D8B030D-6E8A-4147-A177-3AD203B41FA5}">
                      <a16:colId xmlns:a16="http://schemas.microsoft.com/office/drawing/2014/main" val="3059847657"/>
                    </a:ext>
                  </a:extLst>
                </a:gridCol>
                <a:gridCol w="572629">
                  <a:extLst>
                    <a:ext uri="{9D8B030D-6E8A-4147-A177-3AD203B41FA5}">
                      <a16:colId xmlns:a16="http://schemas.microsoft.com/office/drawing/2014/main" val="1377463456"/>
                    </a:ext>
                  </a:extLst>
                </a:gridCol>
              </a:tblGrid>
              <a:tr h="190500">
                <a:tc rowSpan="2">
                  <a:txBody>
                    <a:bodyPr/>
                    <a:lstStyle/>
                    <a:p>
                      <a:pPr algn="ctr" fontAlgn="b"/>
                      <a:r>
                        <a:rPr lang="en-US" sz="1400" u="none" strike="noStrike" dirty="0">
                          <a:solidFill>
                            <a:schemeClr val="bg1"/>
                          </a:solidFill>
                          <a:effectLst/>
                          <a:latin typeface="+mn-lt"/>
                        </a:rPr>
                        <a:t>Age (t)</a:t>
                      </a:r>
                    </a:p>
                  </a:txBody>
                  <a:tcPr marL="0" marR="0" marT="0" marB="0" anchor="b">
                    <a:solidFill>
                      <a:schemeClr val="accent6"/>
                    </a:solidFill>
                  </a:tcPr>
                </a:tc>
                <a:tc>
                  <a:txBody>
                    <a:bodyPr/>
                    <a:lstStyle/>
                    <a:p>
                      <a:pPr algn="ctr" fontAlgn="b"/>
                      <a:endParaRPr lang="en-US" sz="1400" b="0" i="0" u="none" strike="noStrike" dirty="0">
                        <a:solidFill>
                          <a:schemeClr val="bg1"/>
                        </a:solidFill>
                        <a:effectLst/>
                        <a:latin typeface="+mn-lt"/>
                      </a:endParaRPr>
                    </a:p>
                  </a:txBody>
                  <a:tcPr marL="0" marR="0" marT="0" marB="0" anchor="b">
                    <a:solidFill>
                      <a:schemeClr val="accent6"/>
                    </a:solidFill>
                  </a:tcPr>
                </a:tc>
                <a:tc gridSpan="4">
                  <a:txBody>
                    <a:bodyPr/>
                    <a:lstStyle/>
                    <a:p>
                      <a:pPr algn="ctr" fontAlgn="b"/>
                      <a:r>
                        <a:rPr lang="en-US" sz="1400" u="none" strike="noStrike" dirty="0">
                          <a:solidFill>
                            <a:schemeClr val="bg1"/>
                          </a:solidFill>
                          <a:effectLst/>
                          <a:latin typeface="+mn-lt"/>
                        </a:rPr>
                        <a:t>Recommended Actions</a:t>
                      </a:r>
                      <a:endParaRPr lang="en-US" sz="1400" b="1" i="0" u="none" strike="noStrike" dirty="0">
                        <a:solidFill>
                          <a:schemeClr val="bg1"/>
                        </a:solidFill>
                        <a:effectLst/>
                        <a:latin typeface="+mn-lt"/>
                      </a:endParaRPr>
                    </a:p>
                  </a:txBody>
                  <a:tcPr marL="0" marR="0" marT="0" marB="0" anchor="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u="none" strike="noStrike" dirty="0">
                          <a:solidFill>
                            <a:schemeClr val="bg1"/>
                          </a:solidFill>
                          <a:effectLst/>
                          <a:latin typeface="+mn-lt"/>
                        </a:rPr>
                        <a:t>Remaining Life to CR</a:t>
                      </a:r>
                      <a:endParaRPr lang="en-US" sz="1400" b="1" i="0" u="none" strike="noStrike" dirty="0">
                        <a:solidFill>
                          <a:schemeClr val="bg1"/>
                        </a:solidFill>
                        <a:effectLst/>
                        <a:latin typeface="+mn-lt"/>
                      </a:endParaRPr>
                    </a:p>
                  </a:txBody>
                  <a:tcPr marL="0" marR="0" marT="0" marB="0" anchor="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8617503"/>
                  </a:ext>
                </a:extLst>
              </a:tr>
              <a:tr h="228600">
                <a:tc vMerge="1">
                  <a:txBody>
                    <a:bodyPr/>
                    <a:lstStyle/>
                    <a:p>
                      <a:pPr algn="l" fontAlgn="b"/>
                      <a:r>
                        <a:rPr lang="en-US" sz="1100" u="none" strike="noStrike">
                          <a:effectLst/>
                        </a:rPr>
                        <a:t>Age (t)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chemeClr val="bg1"/>
                          </a:solidFill>
                          <a:effectLst/>
                          <a:latin typeface="+mn-lt"/>
                        </a:rPr>
                        <a:t>CR</a:t>
                      </a:r>
                      <a:endParaRPr lang="en-US" sz="1400" b="0"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SELECT</a:t>
                      </a:r>
                      <a:endParaRPr lang="en-US" sz="1400" b="0"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DO NOTHING</a:t>
                      </a:r>
                      <a:endParaRPr lang="en-US" sz="1400" b="1"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ACTION 1</a:t>
                      </a:r>
                      <a:endParaRPr lang="en-US" sz="1400" b="1"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ACTION 2</a:t>
                      </a:r>
                      <a:endParaRPr lang="en-US" sz="1400" b="1"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6</a:t>
                      </a:r>
                      <a:endParaRPr lang="en-US" sz="1400" b="0"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5</a:t>
                      </a:r>
                      <a:endParaRPr lang="en-US" sz="1400" b="0"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4</a:t>
                      </a:r>
                      <a:endParaRPr lang="en-US" sz="1400" b="0" i="0" u="none" strike="noStrike" dirty="0">
                        <a:solidFill>
                          <a:schemeClr val="bg1"/>
                        </a:solidFill>
                        <a:effectLst/>
                        <a:latin typeface="+mn-lt"/>
                      </a:endParaRPr>
                    </a:p>
                  </a:txBody>
                  <a:tcPr marL="0" marR="0" marT="0" marB="0" anchor="b">
                    <a:solidFill>
                      <a:schemeClr val="accent6"/>
                    </a:solidFill>
                  </a:tcPr>
                </a:tc>
                <a:tc>
                  <a:txBody>
                    <a:bodyPr/>
                    <a:lstStyle/>
                    <a:p>
                      <a:pPr algn="ctr" fontAlgn="b"/>
                      <a:r>
                        <a:rPr lang="en-US" sz="1400" u="none" strike="noStrike" dirty="0">
                          <a:solidFill>
                            <a:schemeClr val="bg1"/>
                          </a:solidFill>
                          <a:effectLst/>
                          <a:latin typeface="+mn-lt"/>
                        </a:rPr>
                        <a:t>3</a:t>
                      </a:r>
                      <a:endParaRPr lang="en-US" sz="1400" b="0" i="0" u="none" strike="noStrike" dirty="0">
                        <a:solidFill>
                          <a:schemeClr val="bg1"/>
                        </a:solidFill>
                        <a:effectLst/>
                        <a:latin typeface="+mn-lt"/>
                      </a:endParaRPr>
                    </a:p>
                  </a:txBody>
                  <a:tcPr marL="0" marR="0" marT="0" marB="0" anchor="b">
                    <a:solidFill>
                      <a:schemeClr val="accent6"/>
                    </a:solidFill>
                  </a:tcPr>
                </a:tc>
                <a:extLst>
                  <a:ext uri="{0D108BD9-81ED-4DB2-BD59-A6C34878D82A}">
                    <a16:rowId xmlns:a16="http://schemas.microsoft.com/office/drawing/2014/main" val="4104115533"/>
                  </a:ext>
                </a:extLst>
              </a:tr>
              <a:tr h="190500">
                <a:tc>
                  <a:txBody>
                    <a:bodyPr/>
                    <a:lstStyle/>
                    <a:p>
                      <a:pPr algn="ctr" fontAlgn="b"/>
                      <a:r>
                        <a:rPr lang="en-US" sz="1400" u="none" strike="noStrike" dirty="0">
                          <a:effectLst/>
                        </a:rPr>
                        <a:t>15</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7.0</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rgbClr val="000000"/>
                          </a:solidFill>
                          <a:effectLst/>
                          <a:latin typeface="Calibri" panose="020F0502020204030204" pitchFamily="34" charset="0"/>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8.9</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18.5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29.1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40.9</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6890385"/>
                  </a:ext>
                </a:extLst>
              </a:tr>
              <a:tr h="190500">
                <a:tc>
                  <a:txBody>
                    <a:bodyPr/>
                    <a:lstStyle/>
                    <a:p>
                      <a:pPr algn="ctr" fontAlgn="b"/>
                      <a:r>
                        <a:rPr lang="en-US" sz="1400" u="none" strike="noStrike" dirty="0">
                          <a:effectLst/>
                        </a:rPr>
                        <a:t>16</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6.9</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17.8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28.4</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40.2</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64216155"/>
                  </a:ext>
                </a:extLst>
              </a:tr>
              <a:tr h="190500">
                <a:tc>
                  <a:txBody>
                    <a:bodyPr/>
                    <a:lstStyle/>
                    <a:p>
                      <a:pPr algn="ctr" fontAlgn="b"/>
                      <a:r>
                        <a:rPr lang="en-US" sz="1400" u="none" strike="noStrike" dirty="0">
                          <a:effectLst/>
                        </a:rPr>
                        <a:t>17</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6.8</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7.5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17.1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27.7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39.5</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1514350"/>
                  </a:ext>
                </a:extLst>
              </a:tr>
              <a:tr h="190500">
                <a:tc>
                  <a:txBody>
                    <a:bodyPr/>
                    <a:lstStyle/>
                    <a:p>
                      <a:pPr algn="ctr" fontAlgn="b"/>
                      <a:r>
                        <a:rPr lang="en-US" sz="1400" u="none" strike="noStrike" dirty="0">
                          <a:effectLst/>
                        </a:rPr>
                        <a:t>18</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6.8</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16.5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27.0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38.8</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1551378"/>
                  </a:ext>
                </a:extLst>
              </a:tr>
              <a:tr h="190500">
                <a:tc>
                  <a:txBody>
                    <a:bodyPr/>
                    <a:lstStyle/>
                    <a:p>
                      <a:pPr algn="ctr" fontAlgn="b"/>
                      <a:r>
                        <a:rPr lang="en-US" sz="1400" u="none" strike="noStrike" dirty="0">
                          <a:effectLst/>
                        </a:rPr>
                        <a:t>19</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6.7</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6.1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15.8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26.3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38.1</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0893122"/>
                  </a:ext>
                </a:extLst>
              </a:tr>
              <a:tr h="190500">
                <a:tc>
                  <a:txBody>
                    <a:bodyPr/>
                    <a:lstStyle/>
                    <a:p>
                      <a:pPr algn="ctr" fontAlgn="b"/>
                      <a:r>
                        <a:rPr lang="en-US" sz="1400" u="none" strike="noStrike" dirty="0">
                          <a:effectLst/>
                        </a:rPr>
                        <a:t>20</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6.6</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5.4</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15.1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25.6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37.4</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4034236"/>
                  </a:ext>
                </a:extLst>
              </a:tr>
              <a:tr h="244571">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21</a:t>
                      </a:r>
                    </a:p>
                  </a:txBody>
                  <a:tcPr marL="0" marR="0" marT="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6.5</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noProof="0" dirty="0">
                          <a:solidFill>
                            <a:schemeClr val="dk1"/>
                          </a:solidFill>
                          <a:effectLst/>
                          <a:latin typeface="+mn-lt"/>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noProof="0" dirty="0">
                          <a:solidFill>
                            <a:schemeClr val="dk1"/>
                          </a:solidFill>
                          <a:effectLst/>
                          <a:latin typeface="+mn-lt"/>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P</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noProof="0" dirty="0">
                          <a:solidFill>
                            <a:schemeClr val="dk1"/>
                          </a:solidFill>
                          <a:effectLst/>
                          <a:latin typeface="+mn-lt"/>
                          <a:ea typeface="+mn-ea"/>
                          <a:cs typeface="+mn-cs"/>
                        </a:rPr>
                        <a:t>DN</a:t>
                      </a:r>
                    </a:p>
                  </a:txBody>
                  <a:tcPr marL="0" marR="0" marT="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4.7</a:t>
                      </a:r>
                    </a:p>
                  </a:txBody>
                  <a:tcPr marL="0" marR="0" marT="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14.4</a:t>
                      </a:r>
                    </a:p>
                  </a:txBody>
                  <a:tcPr marL="0" marR="0" marT="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24.9</a:t>
                      </a:r>
                    </a:p>
                  </a:txBody>
                  <a:tcPr marL="0" marR="0" marT="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36.7</a:t>
                      </a:r>
                    </a:p>
                  </a:txBody>
                  <a:tcPr marL="0" marR="0" marT="0" marB="0" anchor="b"/>
                </a:tc>
                <a:extLst>
                  <a:ext uri="{0D108BD9-81ED-4DB2-BD59-A6C34878D82A}">
                    <a16:rowId xmlns:a16="http://schemas.microsoft.com/office/drawing/2014/main" val="1671645683"/>
                  </a:ext>
                </a:extLst>
              </a:tr>
              <a:tr h="190500">
                <a:tc>
                  <a:txBody>
                    <a:bodyPr/>
                    <a:lstStyle/>
                    <a:p>
                      <a:pPr algn="ctr" fontAlgn="b"/>
                      <a:r>
                        <a:rPr lang="en-US" sz="1400" u="none" strike="noStrike" dirty="0">
                          <a:effectLst/>
                        </a:rPr>
                        <a:t>22</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6.4</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13.6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24.2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36.0</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2984875"/>
                  </a:ext>
                </a:extLst>
              </a:tr>
              <a:tr h="190500">
                <a:tc>
                  <a:txBody>
                    <a:bodyPr/>
                    <a:lstStyle/>
                    <a:p>
                      <a:pPr algn="ctr" fontAlgn="b"/>
                      <a:r>
                        <a:rPr lang="en-US" sz="1400" u="none" strike="noStrike" dirty="0">
                          <a:effectLst/>
                        </a:rPr>
                        <a:t>23</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6.4</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12.9</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23.5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35.3</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7327266"/>
                  </a:ext>
                </a:extLst>
              </a:tr>
              <a:tr h="190500">
                <a:tc>
                  <a:txBody>
                    <a:bodyPr/>
                    <a:lstStyle/>
                    <a:p>
                      <a:pPr algn="ctr" fontAlgn="b"/>
                      <a:r>
                        <a:rPr lang="en-US" sz="1400" u="none" strike="noStrike" dirty="0">
                          <a:effectLst/>
                        </a:rPr>
                        <a:t>24</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ctr" fontAlgn="b"/>
                      <a:r>
                        <a:rPr lang="en-US" sz="1400" u="none" strike="noStrike" dirty="0">
                          <a:effectLst/>
                        </a:rPr>
                        <a:t>6.3</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a:t>
                      </a:r>
                    </a:p>
                  </a:txBody>
                  <a:tcPr marL="0" marR="0" marT="0" marB="0" anchor="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solidFill>
                      <a:schemeClr val="accent3">
                        <a:lumMod val="60000"/>
                        <a:lumOff val="40000"/>
                      </a:schemeClr>
                    </a:solidFill>
                  </a:tcPr>
                </a:tc>
                <a:tc>
                  <a:txBody>
                    <a:bodyPr/>
                    <a:lstStyle/>
                    <a:p>
                      <a:pPr algn="ctr" fontAlgn="b"/>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ctr" fontAlgn="b"/>
                      <a:r>
                        <a:rPr lang="en-US" sz="1400" u="none" strike="noStrike" dirty="0">
                          <a:effectLst/>
                        </a:rPr>
                        <a:t>12.2</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ctr" fontAlgn="b"/>
                      <a:r>
                        <a:rPr lang="en-US" sz="1400" u="none" strike="noStrike" dirty="0">
                          <a:effectLst/>
                        </a:rPr>
                        <a:t>22.7</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ctr" fontAlgn="b"/>
                      <a:r>
                        <a:rPr lang="en-US" sz="1400" u="none" strike="noStrike" dirty="0">
                          <a:effectLst/>
                        </a:rPr>
                        <a:t>34.5</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464816740"/>
                  </a:ext>
                </a:extLst>
              </a:tr>
              <a:tr h="190500">
                <a:tc>
                  <a:txBody>
                    <a:bodyPr/>
                    <a:lstStyle/>
                    <a:p>
                      <a:pPr algn="ctr" fontAlgn="b"/>
                      <a:r>
                        <a:rPr lang="en-US" sz="1400" u="none" strike="noStrike" dirty="0">
                          <a:effectLst/>
                        </a:rPr>
                        <a:t>25</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6.2</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11.4</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21.9</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33.8</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8975557"/>
                  </a:ext>
                </a:extLst>
              </a:tr>
              <a:tr h="190500">
                <a:tc>
                  <a:txBody>
                    <a:bodyPr/>
                    <a:lstStyle/>
                    <a:p>
                      <a:pPr algn="ctr" fontAlgn="b"/>
                      <a:r>
                        <a:rPr lang="en-US" sz="1400" u="none" strike="noStrike" dirty="0">
                          <a:effectLst/>
                        </a:rPr>
                        <a:t>26</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6.1</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21.2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33.0</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2825107"/>
                  </a:ext>
                </a:extLst>
              </a:tr>
              <a:tr h="190500">
                <a:tc>
                  <a:txBody>
                    <a:bodyPr/>
                    <a:lstStyle/>
                    <a:p>
                      <a:pPr algn="ctr" fontAlgn="b"/>
                      <a:r>
                        <a:rPr lang="en-US" sz="1400" u="none" strike="noStrike" dirty="0">
                          <a:effectLst/>
                        </a:rPr>
                        <a:t>27</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4">
                        <a:lumMod val="60000"/>
                        <a:lumOff val="40000"/>
                      </a:schemeClr>
                    </a:solidFill>
                  </a:tcPr>
                </a:tc>
                <a:tc>
                  <a:txBody>
                    <a:bodyPr/>
                    <a:lstStyle/>
                    <a:p>
                      <a:pPr algn="ctr" fontAlgn="b"/>
                      <a:r>
                        <a:rPr lang="en-US" sz="1400" u="none" strike="noStrike" dirty="0">
                          <a:effectLst/>
                        </a:rPr>
                        <a:t>6.0</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a:t>
                      </a:r>
                    </a:p>
                  </a:txBody>
                  <a:tcPr marL="0" marR="0" marT="0" marB="0" anchor="b">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DN</a:t>
                      </a:r>
                    </a:p>
                  </a:txBody>
                  <a:tcPr marL="0" marR="0" marT="0" marB="0" anchor="b">
                    <a:solidFill>
                      <a:schemeClr val="accent4">
                        <a:lumMod val="60000"/>
                        <a:lumOff val="40000"/>
                      </a:schemeClr>
                    </a:solidFill>
                  </a:tcPr>
                </a:tc>
                <a:tc>
                  <a:txBody>
                    <a:bodyPr/>
                    <a:lstStyle/>
                    <a:p>
                      <a:pPr algn="ctr" fontAlgn="b"/>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4">
                        <a:lumMod val="60000"/>
                        <a:lumOff val="40000"/>
                      </a:schemeClr>
                    </a:solidFill>
                  </a:tcPr>
                </a:tc>
                <a:tc>
                  <a:txBody>
                    <a:bodyPr/>
                    <a:lstStyle/>
                    <a:p>
                      <a:pPr algn="ctr" fontAlgn="b"/>
                      <a:r>
                        <a:rPr lang="en-US" sz="1400" u="none" strike="noStrike" dirty="0">
                          <a:effectLst/>
                        </a:rPr>
                        <a:t>9.8</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4">
                        <a:lumMod val="60000"/>
                        <a:lumOff val="40000"/>
                      </a:schemeClr>
                    </a:solidFill>
                  </a:tcPr>
                </a:tc>
                <a:tc>
                  <a:txBody>
                    <a:bodyPr/>
                    <a:lstStyle/>
                    <a:p>
                      <a:pPr algn="ctr" fontAlgn="b"/>
                      <a:r>
                        <a:rPr lang="en-US" sz="1400" u="none" strike="noStrike" dirty="0">
                          <a:effectLst/>
                        </a:rPr>
                        <a:t>20.3</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4">
                        <a:lumMod val="60000"/>
                        <a:lumOff val="40000"/>
                      </a:schemeClr>
                    </a:solidFill>
                  </a:tcPr>
                </a:tc>
                <a:tc>
                  <a:txBody>
                    <a:bodyPr/>
                    <a:lstStyle/>
                    <a:p>
                      <a:pPr algn="ctr" fontAlgn="b"/>
                      <a:r>
                        <a:rPr lang="en-US" sz="1400" u="none" strike="noStrike" dirty="0">
                          <a:effectLst/>
                        </a:rPr>
                        <a:t>32.2</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4">
                        <a:lumMod val="60000"/>
                        <a:lumOff val="40000"/>
                      </a:schemeClr>
                    </a:solidFill>
                  </a:tcPr>
                </a:tc>
                <a:extLst>
                  <a:ext uri="{0D108BD9-81ED-4DB2-BD59-A6C34878D82A}">
                    <a16:rowId xmlns:a16="http://schemas.microsoft.com/office/drawing/2014/main" val="4257759553"/>
                  </a:ext>
                </a:extLst>
              </a:tr>
            </a:tbl>
          </a:graphicData>
        </a:graphic>
      </p:graphicFrame>
      <p:sp>
        <p:nvSpPr>
          <p:cNvPr id="4" name="Arrow: Right 3">
            <a:extLst>
              <a:ext uri="{FF2B5EF4-FFF2-40B4-BE49-F238E27FC236}">
                <a16:creationId xmlns:a16="http://schemas.microsoft.com/office/drawing/2014/main" id="{1FEE3ACD-787C-4BA3-9F93-32D9BE8D710B}"/>
              </a:ext>
            </a:extLst>
          </p:cNvPr>
          <p:cNvSpPr/>
          <p:nvPr/>
        </p:nvSpPr>
        <p:spPr>
          <a:xfrm>
            <a:off x="1009490" y="4359490"/>
            <a:ext cx="315310" cy="178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3BF9D830-C30D-4E09-AF73-5232F9A04027}"/>
              </a:ext>
            </a:extLst>
          </p:cNvPr>
          <p:cNvSpPr/>
          <p:nvPr/>
        </p:nvSpPr>
        <p:spPr>
          <a:xfrm>
            <a:off x="8184711" y="5018164"/>
            <a:ext cx="315310" cy="178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68B2AEDD-F33F-4A1F-B4CC-D5C703BD5DC8}"/>
              </a:ext>
            </a:extLst>
          </p:cNvPr>
          <p:cNvSpPr/>
          <p:nvPr/>
        </p:nvSpPr>
        <p:spPr>
          <a:xfrm>
            <a:off x="8618058" y="5450655"/>
            <a:ext cx="3280159" cy="1225188"/>
          </a:xfrm>
          <a:prstGeom prst="wedgeRoundRectCallout">
            <a:avLst>
              <a:gd name="adj1" fmla="val -51581"/>
              <a:gd name="adj2" fmla="val -68783"/>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Local optimization around this notional timing using the window of opportunity analysis </a:t>
            </a:r>
          </a:p>
        </p:txBody>
      </p:sp>
    </p:spTree>
    <p:extLst>
      <p:ext uri="{BB962C8B-B14F-4D97-AF65-F5344CB8AC3E}">
        <p14:creationId xmlns:p14="http://schemas.microsoft.com/office/powerpoint/2010/main" val="34967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8CD8-4743-45F8-A3EC-0D90ADADA0A1}"/>
              </a:ext>
            </a:extLst>
          </p:cNvPr>
          <p:cNvSpPr>
            <a:spLocks noGrp="1"/>
          </p:cNvSpPr>
          <p:nvPr>
            <p:ph type="title"/>
          </p:nvPr>
        </p:nvSpPr>
        <p:spPr>
          <a:xfrm>
            <a:off x="1471152" y="1396835"/>
            <a:ext cx="9249696" cy="578772"/>
          </a:xfrm>
        </p:spPr>
        <p:txBody>
          <a:bodyPr/>
          <a:lstStyle/>
          <a:p>
            <a:r>
              <a:rPr lang="en-US" dirty="0"/>
              <a:t>Treatment Planning and Selection</a:t>
            </a:r>
          </a:p>
        </p:txBody>
      </p:sp>
      <p:sp>
        <p:nvSpPr>
          <p:cNvPr id="3" name="Rectangle: Rounded Corners 2">
            <a:extLst>
              <a:ext uri="{FF2B5EF4-FFF2-40B4-BE49-F238E27FC236}">
                <a16:creationId xmlns:a16="http://schemas.microsoft.com/office/drawing/2014/main" id="{CD67149A-5562-44D2-B28E-F9234D78E103}"/>
              </a:ext>
            </a:extLst>
          </p:cNvPr>
          <p:cNvSpPr/>
          <p:nvPr/>
        </p:nvSpPr>
        <p:spPr>
          <a:xfrm>
            <a:off x="4277710" y="2573051"/>
            <a:ext cx="3474720" cy="109728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Treatment planning and selection at the asset level</a:t>
            </a:r>
          </a:p>
        </p:txBody>
      </p:sp>
      <p:sp>
        <p:nvSpPr>
          <p:cNvPr id="4" name="Rectangle: Rounded Corners 3">
            <a:extLst>
              <a:ext uri="{FF2B5EF4-FFF2-40B4-BE49-F238E27FC236}">
                <a16:creationId xmlns:a16="http://schemas.microsoft.com/office/drawing/2014/main" id="{D15ECB5E-C06E-4809-A04C-43A05568264C}"/>
              </a:ext>
            </a:extLst>
          </p:cNvPr>
          <p:cNvSpPr/>
          <p:nvPr/>
        </p:nvSpPr>
        <p:spPr>
          <a:xfrm>
            <a:off x="3465786" y="2801126"/>
            <a:ext cx="640080" cy="64113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5" name="Rectangle: Rounded Corners 4">
            <a:extLst>
              <a:ext uri="{FF2B5EF4-FFF2-40B4-BE49-F238E27FC236}">
                <a16:creationId xmlns:a16="http://schemas.microsoft.com/office/drawing/2014/main" id="{EC7182F9-88E7-4285-90A8-B80628C6E0E0}"/>
              </a:ext>
            </a:extLst>
          </p:cNvPr>
          <p:cNvSpPr/>
          <p:nvPr/>
        </p:nvSpPr>
        <p:spPr>
          <a:xfrm>
            <a:off x="4277710" y="3822019"/>
            <a:ext cx="3474720" cy="1097280"/>
          </a:xfrm>
          <a:prstGeom prst="roundRect">
            <a:avLst/>
          </a:prstGeom>
          <a:solidFill>
            <a:srgbClr val="D9A9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Incorporating Risks and Resilience in LCP Analysis</a:t>
            </a:r>
          </a:p>
        </p:txBody>
      </p:sp>
    </p:spTree>
    <p:extLst>
      <p:ext uri="{BB962C8B-B14F-4D97-AF65-F5344CB8AC3E}">
        <p14:creationId xmlns:p14="http://schemas.microsoft.com/office/powerpoint/2010/main" val="354119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Incorporating Risk Management in LCP</a:t>
            </a:r>
          </a:p>
        </p:txBody>
      </p:sp>
      <p:sp>
        <p:nvSpPr>
          <p:cNvPr id="3" name="Content Placeholder 2"/>
          <p:cNvSpPr>
            <a:spLocks noGrp="1"/>
          </p:cNvSpPr>
          <p:nvPr>
            <p:ph idx="4294967295"/>
          </p:nvPr>
        </p:nvSpPr>
        <p:spPr>
          <a:xfrm>
            <a:off x="522590" y="2145514"/>
            <a:ext cx="10515600" cy="1919710"/>
          </a:xfrm>
        </p:spPr>
        <p:txBody>
          <a:bodyPr>
            <a:normAutofit/>
          </a:bodyPr>
          <a:lstStyle/>
          <a:p>
            <a:r>
              <a:rPr lang="en-US" sz="2400" dirty="0"/>
              <a:t>Infrastructure Investment and Jobs Act (IIJA) emphasize on considering climate change, extreme weather and resilience in life cycle analyses</a:t>
            </a:r>
          </a:p>
          <a:p>
            <a:r>
              <a:rPr lang="en-US" sz="2400" dirty="0"/>
              <a:t>Risks and uncertainties impede the ability to achieve LCP objectives</a:t>
            </a:r>
          </a:p>
        </p:txBody>
      </p:sp>
      <p:sp>
        <p:nvSpPr>
          <p:cNvPr id="7" name="Rectangle 6"/>
          <p:cNvSpPr/>
          <p:nvPr/>
        </p:nvSpPr>
        <p:spPr>
          <a:xfrm>
            <a:off x="1454986" y="4390223"/>
            <a:ext cx="3552497" cy="124078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chemeClr val="tx1"/>
                </a:solidFill>
              </a:rPr>
              <a:t>Asset Level</a:t>
            </a:r>
          </a:p>
          <a:p>
            <a:pPr algn="ctr"/>
            <a:endParaRPr lang="en-US" sz="2000" dirty="0">
              <a:solidFill>
                <a:schemeClr val="tx1"/>
              </a:solidFill>
            </a:endParaRPr>
          </a:p>
          <a:p>
            <a:pPr algn="ctr"/>
            <a:r>
              <a:rPr lang="en-US" dirty="0">
                <a:solidFill>
                  <a:schemeClr val="tx1"/>
                </a:solidFill>
              </a:rPr>
              <a:t>Deviations from baseline standards/ assumptions/ plan</a:t>
            </a:r>
          </a:p>
        </p:txBody>
      </p:sp>
      <p:sp>
        <p:nvSpPr>
          <p:cNvPr id="8" name="Rectangle 7"/>
          <p:cNvSpPr/>
          <p:nvPr/>
        </p:nvSpPr>
        <p:spPr>
          <a:xfrm>
            <a:off x="6599796" y="4390223"/>
            <a:ext cx="3552497" cy="124078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chemeClr val="tx1"/>
                </a:solidFill>
              </a:rPr>
              <a:t>Program Level</a:t>
            </a:r>
          </a:p>
          <a:p>
            <a:pPr algn="ctr"/>
            <a:endParaRPr lang="en-US" sz="2000" dirty="0">
              <a:solidFill>
                <a:schemeClr val="tx1"/>
              </a:solidFill>
            </a:endParaRPr>
          </a:p>
          <a:p>
            <a:pPr algn="ctr"/>
            <a:r>
              <a:rPr lang="en-US" dirty="0">
                <a:solidFill>
                  <a:schemeClr val="tx1"/>
                </a:solidFill>
              </a:rPr>
              <a:t>DOT’s ability to deliver the work program as planned</a:t>
            </a:r>
          </a:p>
        </p:txBody>
      </p:sp>
      <p:sp>
        <p:nvSpPr>
          <p:cNvPr id="9" name="Arrow: Curved Down 8"/>
          <p:cNvSpPr/>
          <p:nvPr/>
        </p:nvSpPr>
        <p:spPr>
          <a:xfrm>
            <a:off x="5406876" y="4495327"/>
            <a:ext cx="888123" cy="3258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urved Down 9"/>
          <p:cNvSpPr/>
          <p:nvPr/>
        </p:nvSpPr>
        <p:spPr>
          <a:xfrm flipH="1" flipV="1">
            <a:off x="5359578" y="5053935"/>
            <a:ext cx="888123" cy="3258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1533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213B-3990-4D2F-9DD1-252F11749ECC}"/>
              </a:ext>
            </a:extLst>
          </p:cNvPr>
          <p:cNvSpPr>
            <a:spLocks noGrp="1"/>
          </p:cNvSpPr>
          <p:nvPr>
            <p:ph type="title"/>
          </p:nvPr>
        </p:nvSpPr>
        <p:spPr/>
        <p:txBody>
          <a:bodyPr/>
          <a:lstStyle/>
          <a:p>
            <a:r>
              <a:rPr lang="en-US" dirty="0"/>
              <a:t>Incorporating Risks into LCP Analysis</a:t>
            </a:r>
          </a:p>
        </p:txBody>
      </p:sp>
      <p:pic>
        <p:nvPicPr>
          <p:cNvPr id="4" name="Picture 3">
            <a:extLst>
              <a:ext uri="{FF2B5EF4-FFF2-40B4-BE49-F238E27FC236}">
                <a16:creationId xmlns:a16="http://schemas.microsoft.com/office/drawing/2014/main" id="{03DA2629-AB44-41D6-8B92-A58BF7E92412}"/>
              </a:ext>
            </a:extLst>
          </p:cNvPr>
          <p:cNvPicPr>
            <a:picLocks noChangeAspect="1"/>
          </p:cNvPicPr>
          <p:nvPr/>
        </p:nvPicPr>
        <p:blipFill>
          <a:blip r:embed="rId3"/>
          <a:stretch>
            <a:fillRect/>
          </a:stretch>
        </p:blipFill>
        <p:spPr>
          <a:xfrm>
            <a:off x="1839861" y="1870698"/>
            <a:ext cx="8662219" cy="4817064"/>
          </a:xfrm>
          <a:prstGeom prst="rect">
            <a:avLst/>
          </a:prstGeom>
        </p:spPr>
      </p:pic>
    </p:spTree>
    <p:extLst>
      <p:ext uri="{BB962C8B-B14F-4D97-AF65-F5344CB8AC3E}">
        <p14:creationId xmlns:p14="http://schemas.microsoft.com/office/powerpoint/2010/main" val="230473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3" name="Content Placeholder 2"/>
          <p:cNvSpPr>
            <a:spLocks noGrp="1"/>
          </p:cNvSpPr>
          <p:nvPr>
            <p:ph idx="4294967295"/>
          </p:nvPr>
        </p:nvSpPr>
        <p:spPr>
          <a:xfrm>
            <a:off x="292608" y="2370658"/>
            <a:ext cx="5010150" cy="4278312"/>
          </a:xfr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400" dirty="0">
                <a:solidFill>
                  <a:schemeClr val="tx1"/>
                </a:solidFill>
              </a:rPr>
              <a:t>Accelerated deterioration</a:t>
            </a:r>
          </a:p>
          <a:p>
            <a:r>
              <a:rPr lang="en-US" sz="2400" dirty="0">
                <a:solidFill>
                  <a:schemeClr val="tx1"/>
                </a:solidFill>
              </a:rPr>
              <a:t>Catastrophic or unexpected asset failure</a:t>
            </a:r>
          </a:p>
          <a:p>
            <a:r>
              <a:rPr lang="en-US" sz="2400" dirty="0">
                <a:solidFill>
                  <a:schemeClr val="tx1"/>
                </a:solidFill>
              </a:rPr>
              <a:t>Uncertain and insufficient funding</a:t>
            </a:r>
          </a:p>
          <a:p>
            <a:r>
              <a:rPr lang="en-US" sz="2400" dirty="0">
                <a:solidFill>
                  <a:schemeClr val="tx1"/>
                </a:solidFill>
              </a:rPr>
              <a:t>Reliability of technology (system), data and analytical capabilities</a:t>
            </a:r>
          </a:p>
          <a:p>
            <a:r>
              <a:rPr lang="en-US" sz="2400" dirty="0">
                <a:solidFill>
                  <a:schemeClr val="tx1"/>
                </a:solidFill>
              </a:rPr>
              <a:t>Future cost increase and/or uncertainty</a:t>
            </a:r>
          </a:p>
          <a:p>
            <a:r>
              <a:rPr lang="en-US" sz="2400" dirty="0">
                <a:solidFill>
                  <a:schemeClr val="tx1"/>
                </a:solidFill>
              </a:rPr>
              <a:t>Regulatory changes</a:t>
            </a:r>
          </a:p>
          <a:p>
            <a:r>
              <a:rPr lang="en-US" sz="2400" dirty="0">
                <a:solidFill>
                  <a:schemeClr val="tx1"/>
                </a:solidFill>
              </a:rPr>
              <a:t>Transportation technology changes</a:t>
            </a:r>
          </a:p>
          <a:p>
            <a:endParaRPr lang="en-US" sz="2400" dirty="0">
              <a:solidFill>
                <a:schemeClr val="tx1"/>
              </a:solidFill>
            </a:endParaRPr>
          </a:p>
        </p:txBody>
      </p:sp>
      <p:sp>
        <p:nvSpPr>
          <p:cNvPr id="5" name="Content Placeholder 2"/>
          <p:cNvSpPr txBox="1">
            <a:spLocks/>
          </p:cNvSpPr>
          <p:nvPr/>
        </p:nvSpPr>
        <p:spPr>
          <a:xfrm>
            <a:off x="7307831" y="2370998"/>
            <a:ext cx="4338577" cy="1005840"/>
          </a:xfrm>
          <a:prstGeom prst="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solidFill>
                  <a:schemeClr val="tx1"/>
                </a:solidFill>
              </a:rPr>
              <a:t>Asset/Service Failure Risks</a:t>
            </a:r>
          </a:p>
          <a:p>
            <a:pPr lvl="1"/>
            <a:r>
              <a:rPr lang="en-US" sz="2000" dirty="0">
                <a:solidFill>
                  <a:schemeClr val="tx1"/>
                </a:solidFill>
              </a:rPr>
              <a:t>e.g., accelerated deterioration, catastrophic failure</a:t>
            </a:r>
          </a:p>
        </p:txBody>
      </p:sp>
      <p:sp>
        <p:nvSpPr>
          <p:cNvPr id="6" name="Content Placeholder 2"/>
          <p:cNvSpPr txBox="1">
            <a:spLocks/>
          </p:cNvSpPr>
          <p:nvPr/>
        </p:nvSpPr>
        <p:spPr>
          <a:xfrm>
            <a:off x="7307830" y="3959015"/>
            <a:ext cx="4338577" cy="1005840"/>
          </a:xfrm>
          <a:prstGeom prst="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solidFill>
                  <a:schemeClr val="tx1"/>
                </a:solidFill>
              </a:rPr>
              <a:t>Decision Quality Risks</a:t>
            </a:r>
          </a:p>
          <a:p>
            <a:pPr lvl="1"/>
            <a:r>
              <a:rPr lang="en-US" sz="2000" dirty="0">
                <a:solidFill>
                  <a:schemeClr val="tx1"/>
                </a:solidFill>
              </a:rPr>
              <a:t>e.g., Reliability of data and analytical models</a:t>
            </a:r>
          </a:p>
        </p:txBody>
      </p:sp>
      <p:sp>
        <p:nvSpPr>
          <p:cNvPr id="7" name="Content Placeholder 2"/>
          <p:cNvSpPr txBox="1">
            <a:spLocks/>
          </p:cNvSpPr>
          <p:nvPr/>
        </p:nvSpPr>
        <p:spPr>
          <a:xfrm>
            <a:off x="7307830" y="5547032"/>
            <a:ext cx="4338577" cy="1102681"/>
          </a:xfrm>
          <a:prstGeom prst="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solidFill>
                  <a:schemeClr val="tx1"/>
                </a:solidFill>
              </a:rPr>
              <a:t>Funding risks</a:t>
            </a:r>
          </a:p>
          <a:p>
            <a:pPr lvl="1"/>
            <a:r>
              <a:rPr lang="en-US" sz="2000" dirty="0">
                <a:solidFill>
                  <a:schemeClr val="tx1"/>
                </a:solidFill>
              </a:rPr>
              <a:t>e.g., Uncertain and insufficient funding</a:t>
            </a:r>
          </a:p>
          <a:p>
            <a:endParaRPr lang="en-US" dirty="0">
              <a:solidFill>
                <a:schemeClr val="tx1"/>
              </a:solidFill>
            </a:endParaRPr>
          </a:p>
        </p:txBody>
      </p:sp>
      <p:sp>
        <p:nvSpPr>
          <p:cNvPr id="8" name="Arrow: Right 7"/>
          <p:cNvSpPr/>
          <p:nvPr/>
        </p:nvSpPr>
        <p:spPr>
          <a:xfrm>
            <a:off x="6011600" y="3508835"/>
            <a:ext cx="721489" cy="520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40553" y="1934384"/>
            <a:ext cx="4300959" cy="369332"/>
          </a:xfrm>
          <a:prstGeom prst="rect">
            <a:avLst/>
          </a:prstGeom>
          <a:noFill/>
        </p:spPr>
        <p:txBody>
          <a:bodyPr wrap="square" rtlCol="0">
            <a:spAutoFit/>
          </a:bodyPr>
          <a:lstStyle/>
          <a:p>
            <a:r>
              <a:rPr lang="en-US" b="1" dirty="0">
                <a:solidFill>
                  <a:srgbClr val="0070C0"/>
                </a:solidFill>
              </a:rPr>
              <a:t>Risk Categories from TAM Plan Analysis</a:t>
            </a:r>
          </a:p>
        </p:txBody>
      </p:sp>
      <p:sp>
        <p:nvSpPr>
          <p:cNvPr id="10" name="TextBox 9"/>
          <p:cNvSpPr txBox="1"/>
          <p:nvPr/>
        </p:nvSpPr>
        <p:spPr>
          <a:xfrm>
            <a:off x="7400430" y="1801451"/>
            <a:ext cx="4300959" cy="369332"/>
          </a:xfrm>
          <a:prstGeom prst="rect">
            <a:avLst/>
          </a:prstGeom>
          <a:noFill/>
        </p:spPr>
        <p:txBody>
          <a:bodyPr wrap="square" rtlCol="0">
            <a:spAutoFit/>
          </a:bodyPr>
          <a:lstStyle/>
          <a:p>
            <a:pPr algn="ctr"/>
            <a:r>
              <a:rPr lang="en-US" b="1" dirty="0">
                <a:solidFill>
                  <a:srgbClr val="0070C0"/>
                </a:solidFill>
              </a:rPr>
              <a:t>Risk Categories of Interest</a:t>
            </a:r>
          </a:p>
        </p:txBody>
      </p:sp>
    </p:spTree>
    <p:extLst>
      <p:ext uri="{BB962C8B-B14F-4D97-AF65-F5344CB8AC3E}">
        <p14:creationId xmlns:p14="http://schemas.microsoft.com/office/powerpoint/2010/main" val="152322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25" y="1234907"/>
            <a:ext cx="9249696" cy="578772"/>
          </a:xfrm>
        </p:spPr>
        <p:txBody>
          <a:bodyPr/>
          <a:lstStyle/>
          <a:p>
            <a:r>
              <a:rPr lang="en-US" dirty="0"/>
              <a:t>Asset Vulnerability</a:t>
            </a:r>
          </a:p>
        </p:txBody>
      </p:sp>
      <p:sp>
        <p:nvSpPr>
          <p:cNvPr id="6" name="Rectangle: Rounded Corners 5"/>
          <p:cNvSpPr/>
          <p:nvPr/>
        </p:nvSpPr>
        <p:spPr>
          <a:xfrm>
            <a:off x="2334638" y="1941912"/>
            <a:ext cx="3082313" cy="1123712"/>
          </a:xfrm>
          <a:prstGeom prst="round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solidFill>
                  <a:schemeClr val="bg1"/>
                </a:solidFill>
                <a:latin typeface="+mj-lt"/>
              </a:rPr>
              <a:t>Intrinsic link between threat intensity and asset condition/risk factors</a:t>
            </a:r>
            <a:endParaRPr lang="en-US" sz="2000" u="sng" dirty="0">
              <a:solidFill>
                <a:schemeClr val="bg1"/>
              </a:solidFill>
              <a:latin typeface="+mj-lt"/>
            </a:endParaRPr>
          </a:p>
        </p:txBody>
      </p:sp>
      <p:grpSp>
        <p:nvGrpSpPr>
          <p:cNvPr id="4" name="Group 3"/>
          <p:cNvGrpSpPr/>
          <p:nvPr/>
        </p:nvGrpSpPr>
        <p:grpSpPr>
          <a:xfrm>
            <a:off x="6671502" y="1524293"/>
            <a:ext cx="3805315" cy="2898854"/>
            <a:chOff x="5798020" y="2847372"/>
            <a:chExt cx="4183488" cy="3820488"/>
          </a:xfrm>
        </p:grpSpPr>
        <p:pic>
          <p:nvPicPr>
            <p:cNvPr id="7" name="Picture 6"/>
            <p:cNvPicPr>
              <a:picLocks noChangeAspect="1"/>
            </p:cNvPicPr>
            <p:nvPr/>
          </p:nvPicPr>
          <p:blipFill>
            <a:blip r:embed="rId3"/>
            <a:stretch>
              <a:fillRect/>
            </a:stretch>
          </p:blipFill>
          <p:spPr>
            <a:xfrm>
              <a:off x="5798020" y="2847372"/>
              <a:ext cx="4183488" cy="3820488"/>
            </a:xfrm>
            <a:prstGeom prst="rect">
              <a:avLst/>
            </a:prstGeom>
          </p:spPr>
        </p:pic>
        <p:cxnSp>
          <p:nvCxnSpPr>
            <p:cNvPr id="9" name="Straight Arrow Connector 8"/>
            <p:cNvCxnSpPr/>
            <p:nvPr/>
          </p:nvCxnSpPr>
          <p:spPr>
            <a:xfrm flipV="1">
              <a:off x="7014258" y="3518704"/>
              <a:ext cx="2268638" cy="22107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14257" y="3877517"/>
              <a:ext cx="2036148" cy="851819"/>
            </a:xfrm>
            <a:prstGeom prst="rect">
              <a:avLst/>
            </a:prstGeom>
            <a:noFill/>
          </p:spPr>
          <p:txBody>
            <a:bodyPr wrap="square" rtlCol="0">
              <a:spAutoFit/>
            </a:bodyPr>
            <a:lstStyle/>
            <a:p>
              <a:r>
                <a:rPr lang="en-US" dirty="0"/>
                <a:t>Increasing vulnerability</a:t>
              </a:r>
            </a:p>
          </p:txBody>
        </p:sp>
      </p:grpSp>
      <p:sp>
        <p:nvSpPr>
          <p:cNvPr id="11" name="Rectangle: Rounded Corners 10"/>
          <p:cNvSpPr/>
          <p:nvPr/>
        </p:nvSpPr>
        <p:spPr>
          <a:xfrm>
            <a:off x="3987267" y="4405157"/>
            <a:ext cx="2743200" cy="442674"/>
          </a:xfrm>
          <a:prstGeom prst="round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solidFill>
                  <a:schemeClr val="bg1"/>
                </a:solidFill>
                <a:latin typeface="+mj-lt"/>
              </a:rPr>
              <a:t>Engineering Approach</a:t>
            </a:r>
          </a:p>
        </p:txBody>
      </p:sp>
      <p:sp>
        <p:nvSpPr>
          <p:cNvPr id="12" name="Rectangle: Rounded Corners 11"/>
          <p:cNvSpPr/>
          <p:nvPr/>
        </p:nvSpPr>
        <p:spPr>
          <a:xfrm>
            <a:off x="589218" y="4405157"/>
            <a:ext cx="2743200" cy="442674"/>
          </a:xfrm>
          <a:prstGeom prst="round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solidFill>
                  <a:schemeClr val="bg1"/>
                </a:solidFill>
                <a:latin typeface="+mj-lt"/>
              </a:rPr>
              <a:t>Survival Approach</a:t>
            </a:r>
          </a:p>
        </p:txBody>
      </p:sp>
      <p:sp>
        <p:nvSpPr>
          <p:cNvPr id="5" name="TextBox 4"/>
          <p:cNvSpPr txBox="1"/>
          <p:nvPr/>
        </p:nvSpPr>
        <p:spPr>
          <a:xfrm>
            <a:off x="3987267" y="4966248"/>
            <a:ext cx="3099300" cy="1815882"/>
          </a:xfrm>
          <a:prstGeom prst="rect">
            <a:avLst/>
          </a:prstGeom>
          <a:noFill/>
        </p:spPr>
        <p:txBody>
          <a:bodyPr wrap="square" rtlCol="0">
            <a:spAutoFit/>
          </a:bodyPr>
          <a:lstStyle/>
          <a:p>
            <a:r>
              <a:rPr lang="en-US" sz="1600" dirty="0"/>
              <a:t>Evaluate the impacts of threats using mechanistic or mechanical-empirical models</a:t>
            </a:r>
          </a:p>
          <a:p>
            <a:endParaRPr lang="en-US" sz="1600" dirty="0"/>
          </a:p>
          <a:p>
            <a:r>
              <a:rPr lang="en-US" sz="1600" dirty="0"/>
              <a:t>Threat intensity are converted into design parameters to study causative factors</a:t>
            </a:r>
          </a:p>
        </p:txBody>
      </p:sp>
      <p:sp>
        <p:nvSpPr>
          <p:cNvPr id="8" name="Arrow: Right 7"/>
          <p:cNvSpPr/>
          <p:nvPr/>
        </p:nvSpPr>
        <p:spPr>
          <a:xfrm>
            <a:off x="5470966" y="2317539"/>
            <a:ext cx="625034" cy="2893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Arrow: Right 13"/>
          <p:cNvSpPr/>
          <p:nvPr/>
        </p:nvSpPr>
        <p:spPr>
          <a:xfrm rot="5400000">
            <a:off x="3707960" y="3422977"/>
            <a:ext cx="625034" cy="2893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TextBox 12"/>
          <p:cNvSpPr txBox="1"/>
          <p:nvPr/>
        </p:nvSpPr>
        <p:spPr>
          <a:xfrm>
            <a:off x="589218" y="4966248"/>
            <a:ext cx="2991615" cy="1815882"/>
          </a:xfrm>
          <a:prstGeom prst="rect">
            <a:avLst/>
          </a:prstGeom>
          <a:noFill/>
        </p:spPr>
        <p:txBody>
          <a:bodyPr wrap="square" rtlCol="0">
            <a:spAutoFit/>
          </a:bodyPr>
          <a:lstStyle/>
          <a:p>
            <a:r>
              <a:rPr lang="en-US" sz="1600" dirty="0"/>
              <a:t>Evaluate the impacts of threats using survival analysis</a:t>
            </a:r>
          </a:p>
          <a:p>
            <a:endParaRPr lang="en-US" sz="1600" dirty="0"/>
          </a:p>
          <a:p>
            <a:endParaRPr lang="en-US" sz="1600" dirty="0"/>
          </a:p>
          <a:p>
            <a:r>
              <a:rPr lang="en-US" sz="1600" dirty="0"/>
              <a:t>Threat intensity are correlated with asset damage using historical records</a:t>
            </a:r>
          </a:p>
        </p:txBody>
      </p:sp>
      <p:sp>
        <p:nvSpPr>
          <p:cNvPr id="15" name="Rectangle: Rounded Corners 14"/>
          <p:cNvSpPr/>
          <p:nvPr/>
        </p:nvSpPr>
        <p:spPr>
          <a:xfrm>
            <a:off x="7741417" y="4405157"/>
            <a:ext cx="2743200" cy="457200"/>
          </a:xfrm>
          <a:prstGeom prst="round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solidFill>
                  <a:schemeClr val="bg1"/>
                </a:solidFill>
                <a:latin typeface="+mj-lt"/>
              </a:rPr>
              <a:t>Hybrid Approach</a:t>
            </a:r>
          </a:p>
        </p:txBody>
      </p:sp>
      <p:sp>
        <p:nvSpPr>
          <p:cNvPr id="16" name="TextBox 15"/>
          <p:cNvSpPr txBox="1"/>
          <p:nvPr/>
        </p:nvSpPr>
        <p:spPr>
          <a:xfrm>
            <a:off x="7741417" y="4966248"/>
            <a:ext cx="3805315" cy="1815882"/>
          </a:xfrm>
          <a:prstGeom prst="rect">
            <a:avLst/>
          </a:prstGeom>
          <a:noFill/>
        </p:spPr>
        <p:txBody>
          <a:bodyPr wrap="square" rtlCol="0">
            <a:spAutoFit/>
          </a:bodyPr>
          <a:lstStyle/>
          <a:p>
            <a:r>
              <a:rPr lang="en-US" sz="1600" dirty="0"/>
              <a:t>Evaluate the impacts of threats using a combination of historical observations engineering, and often with GIS, models</a:t>
            </a:r>
          </a:p>
          <a:p>
            <a:endParaRPr lang="en-US" sz="1600" dirty="0"/>
          </a:p>
          <a:p>
            <a:r>
              <a:rPr lang="en-US" sz="1600" dirty="0"/>
              <a:t>Threat intensity are correlated with causative factors and observed asset damage</a:t>
            </a:r>
          </a:p>
        </p:txBody>
      </p:sp>
    </p:spTree>
    <p:extLst>
      <p:ext uri="{BB962C8B-B14F-4D97-AF65-F5344CB8AC3E}">
        <p14:creationId xmlns:p14="http://schemas.microsoft.com/office/powerpoint/2010/main" val="58203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42" y="1151291"/>
            <a:ext cx="9249696" cy="578772"/>
          </a:xfrm>
        </p:spPr>
        <p:txBody>
          <a:bodyPr/>
          <a:lstStyle/>
          <a:p>
            <a:r>
              <a:rPr lang="en-US" dirty="0"/>
              <a:t>Asset Criticality &amp; Recovery</a:t>
            </a:r>
          </a:p>
        </p:txBody>
      </p:sp>
      <p:sp>
        <p:nvSpPr>
          <p:cNvPr id="3" name="Content Placeholder 2"/>
          <p:cNvSpPr>
            <a:spLocks noGrp="1"/>
          </p:cNvSpPr>
          <p:nvPr>
            <p:ph idx="4294967295"/>
          </p:nvPr>
        </p:nvSpPr>
        <p:spPr>
          <a:xfrm>
            <a:off x="299934" y="1684446"/>
            <a:ext cx="7231887" cy="5002792"/>
          </a:xfrm>
        </p:spPr>
        <p:txBody>
          <a:bodyPr>
            <a:normAutofit lnSpcReduction="10000"/>
          </a:bodyPr>
          <a:lstStyle/>
          <a:p>
            <a:r>
              <a:rPr lang="en-US" dirty="0"/>
              <a:t>Relative importance of an asset or facility</a:t>
            </a:r>
          </a:p>
          <a:p>
            <a:r>
              <a:rPr lang="en-US" dirty="0"/>
              <a:t>AADT and Functional Class of a facility do not tell the “whole story”</a:t>
            </a:r>
          </a:p>
          <a:p>
            <a:r>
              <a:rPr lang="en-US" dirty="0"/>
              <a:t>Other considerations</a:t>
            </a:r>
          </a:p>
          <a:p>
            <a:pPr lvl="1"/>
            <a:r>
              <a:rPr lang="en-US" dirty="0"/>
              <a:t>Accessibility and connectivity for lifeline/essential services and other dependency-related issues</a:t>
            </a:r>
          </a:p>
          <a:p>
            <a:pPr lvl="1"/>
            <a:r>
              <a:rPr lang="en-US" dirty="0"/>
              <a:t>Availability of alternative routes</a:t>
            </a:r>
          </a:p>
          <a:p>
            <a:pPr lvl="1"/>
            <a:r>
              <a:rPr lang="en-US" dirty="0"/>
              <a:t>Local preference</a:t>
            </a:r>
          </a:p>
          <a:p>
            <a:pPr lvl="1"/>
            <a:r>
              <a:rPr lang="en-US" dirty="0"/>
              <a:t>Social Vulnerability index</a:t>
            </a:r>
          </a:p>
          <a:p>
            <a:pPr lvl="1"/>
            <a:r>
              <a:rPr lang="en-US" dirty="0"/>
              <a:t>Economic impacts (e.g., freight, tourism)</a:t>
            </a:r>
          </a:p>
          <a:p>
            <a:r>
              <a:rPr lang="en-US" dirty="0"/>
              <a:t>Recovery after failure</a:t>
            </a:r>
          </a:p>
          <a:p>
            <a:pPr lvl="1"/>
            <a:r>
              <a:rPr lang="en-US" dirty="0"/>
              <a:t>Emergency repairs</a:t>
            </a:r>
          </a:p>
          <a:p>
            <a:pPr lvl="1"/>
            <a:r>
              <a:rPr lang="en-US" dirty="0"/>
              <a:t>Accelerated construction &amp; repair techniques</a:t>
            </a:r>
          </a:p>
          <a:p>
            <a:endParaRPr lang="en-US" dirty="0"/>
          </a:p>
        </p:txBody>
      </p:sp>
      <p:sp>
        <p:nvSpPr>
          <p:cNvPr id="4" name="Right Triangle 3"/>
          <p:cNvSpPr/>
          <p:nvPr/>
        </p:nvSpPr>
        <p:spPr bwMode="auto">
          <a:xfrm flipH="1">
            <a:off x="9071862" y="2720953"/>
            <a:ext cx="1124770" cy="574962"/>
          </a:xfrm>
          <a:prstGeom prst="rtTriangle">
            <a:avLst/>
          </a:prstGeom>
          <a:solidFill>
            <a:schemeClr val="accent1">
              <a:lumMod val="20000"/>
              <a:lumOff val="80000"/>
            </a:schemeClr>
          </a:solidFill>
          <a:ln w="12700" cap="rnd">
            <a:noFill/>
            <a:round/>
            <a:headEnd type="none" w="sm" len="sm"/>
            <a:tailEnd type="none" w="sm" len="sm"/>
          </a:ln>
          <a:effectLst/>
        </p:spPr>
        <p:txBody>
          <a:bodyPr wrap="none" rtlCol="0" anchor="ctr"/>
          <a:lstStyle/>
          <a:p>
            <a:pPr algn="ctr"/>
            <a:endParaRPr lang="en-US" dirty="0"/>
          </a:p>
        </p:txBody>
      </p:sp>
      <p:sp>
        <p:nvSpPr>
          <p:cNvPr id="5" name="Rectangle 4"/>
          <p:cNvSpPr/>
          <p:nvPr/>
        </p:nvSpPr>
        <p:spPr bwMode="auto">
          <a:xfrm>
            <a:off x="9056912" y="3289716"/>
            <a:ext cx="1140812" cy="427304"/>
          </a:xfrm>
          <a:prstGeom prst="rect">
            <a:avLst/>
          </a:prstGeom>
          <a:solidFill>
            <a:schemeClr val="accent1">
              <a:lumMod val="20000"/>
              <a:lumOff val="80000"/>
            </a:schemeClr>
          </a:solidFill>
          <a:ln w="12700" cap="rnd">
            <a:noFill/>
            <a:round/>
            <a:headEnd type="none" w="sm" len="sm"/>
            <a:tailEnd type="none" w="sm" len="sm"/>
          </a:ln>
          <a:effectLst/>
        </p:spPr>
        <p:txBody>
          <a:bodyPr wrap="none" rtlCol="0" anchor="ctr"/>
          <a:lstStyle/>
          <a:p>
            <a:pPr algn="ctr"/>
            <a:endParaRPr lang="en-US" dirty="0"/>
          </a:p>
        </p:txBody>
      </p:sp>
      <p:sp>
        <p:nvSpPr>
          <p:cNvPr id="6" name="Rectangle 5"/>
          <p:cNvSpPr/>
          <p:nvPr/>
        </p:nvSpPr>
        <p:spPr bwMode="auto">
          <a:xfrm>
            <a:off x="10197179" y="2714754"/>
            <a:ext cx="640080" cy="1008465"/>
          </a:xfrm>
          <a:prstGeom prst="rect">
            <a:avLst/>
          </a:prstGeom>
          <a:solidFill>
            <a:schemeClr val="accent1">
              <a:lumMod val="20000"/>
              <a:lumOff val="80000"/>
            </a:schemeClr>
          </a:solidFill>
          <a:ln w="12700" cap="rnd">
            <a:noFill/>
            <a:round/>
            <a:headEnd type="none" w="sm" len="sm"/>
            <a:tailEnd type="none" w="sm" len="sm"/>
          </a:ln>
          <a:effectLst/>
        </p:spPr>
        <p:txBody>
          <a:bodyPr wrap="none" rtlCol="0" anchor="ctr"/>
          <a:lstStyle/>
          <a:p>
            <a:pPr algn="ctr"/>
            <a:endParaRPr lang="en-US" dirty="0"/>
          </a:p>
        </p:txBody>
      </p:sp>
      <p:sp>
        <p:nvSpPr>
          <p:cNvPr id="7" name="Rectangle 6"/>
          <p:cNvSpPr/>
          <p:nvPr/>
        </p:nvSpPr>
        <p:spPr bwMode="auto">
          <a:xfrm>
            <a:off x="8294366" y="2702357"/>
            <a:ext cx="770021" cy="1008465"/>
          </a:xfrm>
          <a:prstGeom prst="rect">
            <a:avLst/>
          </a:prstGeom>
          <a:solidFill>
            <a:schemeClr val="accent1">
              <a:lumMod val="20000"/>
              <a:lumOff val="80000"/>
            </a:schemeClr>
          </a:solidFill>
          <a:ln w="12700" cap="rnd">
            <a:noFill/>
            <a:round/>
            <a:headEnd type="none" w="sm" len="sm"/>
            <a:tailEnd type="none" w="sm" len="sm"/>
          </a:ln>
          <a:effectLst/>
        </p:spPr>
        <p:txBody>
          <a:bodyPr wrap="none" rtlCol="0" anchor="ctr"/>
          <a:lstStyle/>
          <a:p>
            <a:pPr algn="ctr"/>
            <a:endParaRPr lang="en-US" dirty="0"/>
          </a:p>
        </p:txBody>
      </p:sp>
      <p:cxnSp>
        <p:nvCxnSpPr>
          <p:cNvPr id="8" name="Straight Arrow Connector 7"/>
          <p:cNvCxnSpPr/>
          <p:nvPr/>
        </p:nvCxnSpPr>
        <p:spPr>
          <a:xfrm flipH="1" flipV="1">
            <a:off x="8294366" y="2345420"/>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9657945" y="2345420"/>
            <a:ext cx="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294366" y="2702357"/>
            <a:ext cx="2542892" cy="593557"/>
            <a:chOff x="473242" y="1138989"/>
            <a:chExt cx="2542892" cy="593557"/>
          </a:xfrm>
        </p:grpSpPr>
        <p:cxnSp>
          <p:nvCxnSpPr>
            <p:cNvPr id="11" name="Straight Connector 10"/>
            <p:cNvCxnSpPr/>
            <p:nvPr/>
          </p:nvCxnSpPr>
          <p:spPr>
            <a:xfrm>
              <a:off x="473242" y="1138989"/>
              <a:ext cx="7700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43263" y="1138989"/>
              <a:ext cx="0" cy="5935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43263" y="1138989"/>
              <a:ext cx="1132791" cy="5935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6054" y="1138989"/>
              <a:ext cx="64008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rot="16200000">
            <a:off x="7710877" y="2656609"/>
            <a:ext cx="677861" cy="369332"/>
          </a:xfrm>
          <a:prstGeom prst="rect">
            <a:avLst/>
          </a:prstGeom>
          <a:noFill/>
        </p:spPr>
        <p:txBody>
          <a:bodyPr wrap="square" rtlCol="0">
            <a:spAutoFit/>
          </a:bodyPr>
          <a:lstStyle/>
          <a:p>
            <a:r>
              <a:rPr lang="en-US" dirty="0"/>
              <a:t>LOS</a:t>
            </a:r>
          </a:p>
        </p:txBody>
      </p:sp>
      <p:sp>
        <p:nvSpPr>
          <p:cNvPr id="16" name="TextBox 15"/>
          <p:cNvSpPr txBox="1"/>
          <p:nvPr/>
        </p:nvSpPr>
        <p:spPr>
          <a:xfrm>
            <a:off x="8818045" y="3762595"/>
            <a:ext cx="1618545" cy="369332"/>
          </a:xfrm>
          <a:prstGeom prst="rect">
            <a:avLst/>
          </a:prstGeom>
          <a:noFill/>
        </p:spPr>
        <p:txBody>
          <a:bodyPr wrap="square" rtlCol="0">
            <a:spAutoFit/>
          </a:bodyPr>
          <a:lstStyle/>
          <a:p>
            <a:r>
              <a:rPr lang="en-US" dirty="0"/>
              <a:t>Time in days</a:t>
            </a:r>
          </a:p>
        </p:txBody>
      </p:sp>
      <p:sp>
        <p:nvSpPr>
          <p:cNvPr id="17" name="TextBox 16"/>
          <p:cNvSpPr txBox="1"/>
          <p:nvPr/>
        </p:nvSpPr>
        <p:spPr>
          <a:xfrm>
            <a:off x="9801221" y="2419162"/>
            <a:ext cx="1618545" cy="307777"/>
          </a:xfrm>
          <a:prstGeom prst="rect">
            <a:avLst/>
          </a:prstGeom>
          <a:noFill/>
        </p:spPr>
        <p:txBody>
          <a:bodyPr wrap="square" rtlCol="0">
            <a:spAutoFit/>
          </a:bodyPr>
          <a:lstStyle/>
          <a:p>
            <a:r>
              <a:rPr lang="en-US" sz="1400" dirty="0">
                <a:solidFill>
                  <a:srgbClr val="0070C0"/>
                </a:solidFill>
              </a:rPr>
              <a:t>Full Recovery</a:t>
            </a:r>
          </a:p>
        </p:txBody>
      </p:sp>
      <p:sp>
        <p:nvSpPr>
          <p:cNvPr id="18" name="TextBox 17"/>
          <p:cNvSpPr txBox="1"/>
          <p:nvPr/>
        </p:nvSpPr>
        <p:spPr>
          <a:xfrm>
            <a:off x="9308945" y="3129952"/>
            <a:ext cx="1618545" cy="307777"/>
          </a:xfrm>
          <a:prstGeom prst="rect">
            <a:avLst/>
          </a:prstGeom>
          <a:noFill/>
        </p:spPr>
        <p:txBody>
          <a:bodyPr wrap="square" rtlCol="0">
            <a:spAutoFit/>
          </a:bodyPr>
          <a:lstStyle/>
          <a:p>
            <a:r>
              <a:rPr lang="en-US" sz="1400" dirty="0">
                <a:solidFill>
                  <a:srgbClr val="0070C0"/>
                </a:solidFill>
              </a:rPr>
              <a:t>Gradual Recovery</a:t>
            </a:r>
          </a:p>
        </p:txBody>
      </p:sp>
      <p:sp>
        <p:nvSpPr>
          <p:cNvPr id="19" name="TextBox 18"/>
          <p:cNvSpPr txBox="1"/>
          <p:nvPr/>
        </p:nvSpPr>
        <p:spPr>
          <a:xfrm>
            <a:off x="8397436" y="2246890"/>
            <a:ext cx="1174597" cy="307777"/>
          </a:xfrm>
          <a:prstGeom prst="rect">
            <a:avLst/>
          </a:prstGeom>
          <a:noFill/>
        </p:spPr>
        <p:txBody>
          <a:bodyPr wrap="square" rtlCol="0">
            <a:spAutoFit/>
          </a:bodyPr>
          <a:lstStyle/>
          <a:p>
            <a:r>
              <a:rPr lang="en-US" sz="1400" dirty="0">
                <a:solidFill>
                  <a:srgbClr val="0070C0"/>
                </a:solidFill>
              </a:rPr>
              <a:t>Hazard Event</a:t>
            </a:r>
          </a:p>
        </p:txBody>
      </p:sp>
      <p:sp>
        <p:nvSpPr>
          <p:cNvPr id="20" name="TextBox 19"/>
          <p:cNvSpPr txBox="1"/>
          <p:nvPr/>
        </p:nvSpPr>
        <p:spPr>
          <a:xfrm>
            <a:off x="8334457" y="2741733"/>
            <a:ext cx="722455" cy="523220"/>
          </a:xfrm>
          <a:prstGeom prst="rect">
            <a:avLst/>
          </a:prstGeom>
          <a:noFill/>
        </p:spPr>
        <p:txBody>
          <a:bodyPr wrap="square" rtlCol="0">
            <a:spAutoFit/>
          </a:bodyPr>
          <a:lstStyle/>
          <a:p>
            <a:r>
              <a:rPr lang="en-US" sz="1400" dirty="0">
                <a:solidFill>
                  <a:srgbClr val="0070C0"/>
                </a:solidFill>
              </a:rPr>
              <a:t>Loss in Service</a:t>
            </a:r>
          </a:p>
        </p:txBody>
      </p:sp>
      <p:sp>
        <p:nvSpPr>
          <p:cNvPr id="21" name="TextBox 20"/>
          <p:cNvSpPr txBox="1"/>
          <p:nvPr/>
        </p:nvSpPr>
        <p:spPr>
          <a:xfrm>
            <a:off x="8054444" y="1684446"/>
            <a:ext cx="3207002" cy="646331"/>
          </a:xfrm>
          <a:prstGeom prst="rect">
            <a:avLst/>
          </a:prstGeom>
          <a:noFill/>
        </p:spPr>
        <p:txBody>
          <a:bodyPr wrap="square" rtlCol="0">
            <a:spAutoFit/>
          </a:bodyPr>
          <a:lstStyle/>
          <a:p>
            <a:pPr algn="ctr"/>
            <a:r>
              <a:rPr lang="en-US" dirty="0">
                <a:solidFill>
                  <a:srgbClr val="0070C0"/>
                </a:solidFill>
              </a:rPr>
              <a:t>Disruption Function for User Cost Calculations</a:t>
            </a:r>
          </a:p>
        </p:txBody>
      </p:sp>
      <p:sp>
        <p:nvSpPr>
          <p:cNvPr id="22" name="Rectangle 21">
            <a:extLst>
              <a:ext uri="{FF2B5EF4-FFF2-40B4-BE49-F238E27FC236}">
                <a16:creationId xmlns:a16="http://schemas.microsoft.com/office/drawing/2014/main" id="{159DE90C-4AED-4FC0-B4B2-BEF1ADC85085}"/>
              </a:ext>
            </a:extLst>
          </p:cNvPr>
          <p:cNvSpPr/>
          <p:nvPr/>
        </p:nvSpPr>
        <p:spPr>
          <a:xfrm>
            <a:off x="8194450" y="4733694"/>
            <a:ext cx="2926989" cy="17558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Examples of Scoring Approaches</a:t>
            </a:r>
          </a:p>
          <a:p>
            <a:pPr algn="ctr"/>
            <a:endParaRPr lang="en-US" dirty="0"/>
          </a:p>
          <a:p>
            <a:pPr marL="285750" indent="-285750">
              <a:buFont typeface="Arial" panose="020B0604020202020204" pitchFamily="34" charset="0"/>
              <a:buChar char="•"/>
            </a:pPr>
            <a:r>
              <a:rPr lang="en-US" dirty="0"/>
              <a:t>VTrans Asset Criticality</a:t>
            </a:r>
          </a:p>
          <a:p>
            <a:pPr marL="285750" indent="-285750">
              <a:buFont typeface="Arial" panose="020B0604020202020204" pitchFamily="34" charset="0"/>
              <a:buChar char="•"/>
            </a:pPr>
            <a:r>
              <a:rPr lang="en-US" dirty="0"/>
              <a:t>CDOT Asset Criticality </a:t>
            </a:r>
          </a:p>
          <a:p>
            <a:pPr marL="285750" indent="-285750">
              <a:buFont typeface="Arial" panose="020B0604020202020204" pitchFamily="34" charset="0"/>
              <a:buChar char="•"/>
            </a:pPr>
            <a:r>
              <a:rPr lang="en-US" dirty="0"/>
              <a:t>WSDOT Asset Criticality </a:t>
            </a:r>
          </a:p>
        </p:txBody>
      </p:sp>
    </p:spTree>
    <p:extLst>
      <p:ext uri="{BB962C8B-B14F-4D97-AF65-F5344CB8AC3E}">
        <p14:creationId xmlns:p14="http://schemas.microsoft.com/office/powerpoint/2010/main" val="269887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622" y="1271149"/>
            <a:ext cx="8813694" cy="578772"/>
          </a:xfrm>
        </p:spPr>
        <p:txBody>
          <a:bodyPr/>
          <a:lstStyle/>
          <a:p>
            <a:r>
              <a:rPr lang="en-US" dirty="0">
                <a:cs typeface="Calibri Light"/>
              </a:rPr>
              <a:t>Incorporating Risks into LCP Treatment Selection</a:t>
            </a:r>
            <a:endParaRPr lang="en-US" dirty="0"/>
          </a:p>
        </p:txBody>
      </p:sp>
      <p:sp>
        <p:nvSpPr>
          <p:cNvPr id="3" name="Content Placeholder 2"/>
          <p:cNvSpPr>
            <a:spLocks noGrp="1"/>
          </p:cNvSpPr>
          <p:nvPr>
            <p:ph idx="4294967295"/>
          </p:nvPr>
        </p:nvSpPr>
        <p:spPr>
          <a:xfrm>
            <a:off x="216368" y="1981165"/>
            <a:ext cx="6728587" cy="4339249"/>
          </a:xfrm>
        </p:spPr>
        <p:txBody>
          <a:bodyPr>
            <a:normAutofit/>
          </a:bodyPr>
          <a:lstStyle/>
          <a:p>
            <a:r>
              <a:rPr lang="en-US" sz="2400" dirty="0"/>
              <a:t>Threat mitigation (aka adaptation) is an </a:t>
            </a:r>
            <a:r>
              <a:rPr lang="en-US" sz="2400" u="sng" dirty="0"/>
              <a:t>objective</a:t>
            </a:r>
            <a:r>
              <a:rPr lang="en-US" sz="2400" dirty="0"/>
              <a:t> of treatment selection</a:t>
            </a:r>
          </a:p>
          <a:p>
            <a:r>
              <a:rPr lang="en-US" sz="2400" dirty="0"/>
              <a:t>Utilization of engineered capacity</a:t>
            </a:r>
          </a:p>
          <a:p>
            <a:pPr lvl="1"/>
            <a:r>
              <a:rPr lang="en-US" dirty="0"/>
              <a:t>Deterioration under “normal” service</a:t>
            </a:r>
          </a:p>
          <a:p>
            <a:pPr lvl="1"/>
            <a:r>
              <a:rPr lang="en-US" dirty="0"/>
              <a:t>Accelerated deterioration due to hazards</a:t>
            </a:r>
          </a:p>
          <a:p>
            <a:pPr lvl="1"/>
            <a:r>
              <a:rPr lang="en-US" dirty="0"/>
              <a:t>Catastrophic failure</a:t>
            </a:r>
          </a:p>
          <a:p>
            <a:r>
              <a:rPr lang="en-US" sz="2400" dirty="0"/>
              <a:t>Economic principles remain the same</a:t>
            </a:r>
          </a:p>
          <a:p>
            <a:pPr lvl="1"/>
            <a:r>
              <a:rPr lang="en-US" dirty="0"/>
              <a:t>NPV (costs and user benefits) of adaptation (threat mitigation) &gt; NPV of control scenario (no threat mitigation)</a:t>
            </a:r>
          </a:p>
        </p:txBody>
      </p:sp>
      <p:grpSp>
        <p:nvGrpSpPr>
          <p:cNvPr id="5" name="Group 4"/>
          <p:cNvGrpSpPr/>
          <p:nvPr/>
        </p:nvGrpSpPr>
        <p:grpSpPr>
          <a:xfrm>
            <a:off x="7101226" y="1945195"/>
            <a:ext cx="4749429" cy="3743990"/>
            <a:chOff x="1843426" y="1497724"/>
            <a:chExt cx="4749429" cy="3743990"/>
          </a:xfrm>
        </p:grpSpPr>
        <p:cxnSp>
          <p:nvCxnSpPr>
            <p:cNvPr id="6" name="Straight Arrow Connector 5"/>
            <p:cNvCxnSpPr/>
            <p:nvPr/>
          </p:nvCxnSpPr>
          <p:spPr>
            <a:xfrm flipV="1">
              <a:off x="2364509" y="1497724"/>
              <a:ext cx="0" cy="1990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64509" y="3488599"/>
              <a:ext cx="411018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p:cNvSpPr/>
            <p:nvPr/>
          </p:nvSpPr>
          <p:spPr>
            <a:xfrm flipH="1">
              <a:off x="2381043" y="1722441"/>
              <a:ext cx="3329472" cy="1442586"/>
            </a:xfrm>
            <a:custGeom>
              <a:avLst/>
              <a:gdLst>
                <a:gd name="connsiteX0" fmla="*/ 0 w 7400041"/>
                <a:gd name="connsiteY0" fmla="*/ 4176074 h 4176074"/>
                <a:gd name="connsiteX1" fmla="*/ 348791 w 7400041"/>
                <a:gd name="connsiteY1" fmla="*/ 3195686 h 4176074"/>
                <a:gd name="connsiteX2" fmla="*/ 791851 w 7400041"/>
                <a:gd name="connsiteY2" fmla="*/ 2158738 h 4176074"/>
                <a:gd name="connsiteX3" fmla="*/ 1659117 w 7400041"/>
                <a:gd name="connsiteY3" fmla="*/ 1121789 h 4176074"/>
                <a:gd name="connsiteX4" fmla="*/ 2771480 w 7400041"/>
                <a:gd name="connsiteY4" fmla="*/ 537328 h 4176074"/>
                <a:gd name="connsiteX5" fmla="*/ 3978111 w 7400041"/>
                <a:gd name="connsiteY5" fmla="*/ 273377 h 4176074"/>
                <a:gd name="connsiteX6" fmla="*/ 5806911 w 7400041"/>
                <a:gd name="connsiteY6" fmla="*/ 122548 h 4176074"/>
                <a:gd name="connsiteX7" fmla="*/ 7400041 w 7400041"/>
                <a:gd name="connsiteY7" fmla="*/ 0 h 41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0041" h="4176074">
                  <a:moveTo>
                    <a:pt x="0" y="4176074"/>
                  </a:moveTo>
                  <a:cubicBezTo>
                    <a:pt x="108408" y="3853991"/>
                    <a:pt x="216816" y="3531909"/>
                    <a:pt x="348791" y="3195686"/>
                  </a:cubicBezTo>
                  <a:cubicBezTo>
                    <a:pt x="480766" y="2859463"/>
                    <a:pt x="573463" y="2504387"/>
                    <a:pt x="791851" y="2158738"/>
                  </a:cubicBezTo>
                  <a:cubicBezTo>
                    <a:pt x="1010239" y="1813089"/>
                    <a:pt x="1329179" y="1392024"/>
                    <a:pt x="1659117" y="1121789"/>
                  </a:cubicBezTo>
                  <a:cubicBezTo>
                    <a:pt x="1989055" y="851554"/>
                    <a:pt x="2384981" y="678730"/>
                    <a:pt x="2771480" y="537328"/>
                  </a:cubicBezTo>
                  <a:cubicBezTo>
                    <a:pt x="3157979" y="395926"/>
                    <a:pt x="3472206" y="342507"/>
                    <a:pt x="3978111" y="273377"/>
                  </a:cubicBezTo>
                  <a:cubicBezTo>
                    <a:pt x="4484016" y="204247"/>
                    <a:pt x="5806911" y="122548"/>
                    <a:pt x="5806911" y="122548"/>
                  </a:cubicBezTo>
                  <a:lnTo>
                    <a:pt x="7400041" y="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386226" y="3703319"/>
              <a:ext cx="97894" cy="982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381043" y="1722441"/>
              <a:ext cx="3013917" cy="1538919"/>
              <a:chOff x="5358184" y="1663468"/>
              <a:chExt cx="2974203" cy="1463167"/>
            </a:xfrm>
          </p:grpSpPr>
          <p:sp>
            <p:nvSpPr>
              <p:cNvPr id="30" name="Freeform: Shape 29"/>
              <p:cNvSpPr/>
              <p:nvPr/>
            </p:nvSpPr>
            <p:spPr>
              <a:xfrm>
                <a:off x="7628827" y="1902100"/>
                <a:ext cx="27709" cy="932873"/>
              </a:xfrm>
              <a:custGeom>
                <a:avLst/>
                <a:gdLst>
                  <a:gd name="connsiteX0" fmla="*/ 0 w 27709"/>
                  <a:gd name="connsiteY0" fmla="*/ 0 h 932873"/>
                  <a:gd name="connsiteX1" fmla="*/ 0 w 27709"/>
                  <a:gd name="connsiteY1" fmla="*/ 932873 h 932873"/>
                  <a:gd name="connsiteX2" fmla="*/ 27709 w 27709"/>
                  <a:gd name="connsiteY2" fmla="*/ 387928 h 932873"/>
                </a:gdLst>
                <a:ahLst/>
                <a:cxnLst>
                  <a:cxn ang="0">
                    <a:pos x="connsiteX0" y="connsiteY0"/>
                  </a:cxn>
                  <a:cxn ang="0">
                    <a:pos x="connsiteX1" y="connsiteY1"/>
                  </a:cxn>
                  <a:cxn ang="0">
                    <a:pos x="connsiteX2" y="connsiteY2"/>
                  </a:cxn>
                </a:cxnLst>
                <a:rect l="l" t="t" r="r" b="b"/>
                <a:pathLst>
                  <a:path w="27709" h="932873">
                    <a:moveTo>
                      <a:pt x="0" y="0"/>
                    </a:moveTo>
                    <a:lnTo>
                      <a:pt x="0" y="932873"/>
                    </a:lnTo>
                    <a:lnTo>
                      <a:pt x="27709" y="387928"/>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rotWithShape="1">
              <a:blip r:embed="rId3"/>
              <a:srcRect r="31825"/>
              <a:stretch/>
            </p:blipFill>
            <p:spPr>
              <a:xfrm>
                <a:off x="5358184" y="1663468"/>
                <a:ext cx="2281819" cy="1463167"/>
              </a:xfrm>
              <a:prstGeom prst="rect">
                <a:avLst/>
              </a:prstGeom>
            </p:spPr>
          </p:pic>
          <p:pic>
            <p:nvPicPr>
              <p:cNvPr id="32" name="Picture 31"/>
              <p:cNvPicPr>
                <a:picLocks noChangeAspect="1"/>
              </p:cNvPicPr>
              <p:nvPr/>
            </p:nvPicPr>
            <p:blipFill rotWithShape="1">
              <a:blip r:embed="rId3"/>
              <a:srcRect l="74847"/>
              <a:stretch/>
            </p:blipFill>
            <p:spPr>
              <a:xfrm>
                <a:off x="7656536" y="2052350"/>
                <a:ext cx="675851" cy="1029003"/>
              </a:xfrm>
              <a:prstGeom prst="rect">
                <a:avLst/>
              </a:prstGeom>
            </p:spPr>
          </p:pic>
        </p:grpSp>
        <p:cxnSp>
          <p:nvCxnSpPr>
            <p:cNvPr id="11" name="Straight Connector 10"/>
            <p:cNvCxnSpPr/>
            <p:nvPr/>
          </p:nvCxnSpPr>
          <p:spPr>
            <a:xfrm flipV="1">
              <a:off x="2381043" y="3169920"/>
              <a:ext cx="402336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43426" y="1722441"/>
              <a:ext cx="430887" cy="1599022"/>
            </a:xfrm>
            <a:prstGeom prst="rect">
              <a:avLst/>
            </a:prstGeom>
            <a:noFill/>
          </p:spPr>
          <p:txBody>
            <a:bodyPr vert="vert270" wrap="square" rtlCol="0">
              <a:spAutoFit/>
            </a:bodyPr>
            <a:lstStyle/>
            <a:p>
              <a:r>
                <a:rPr lang="en-US" sz="1600" dirty="0"/>
                <a:t>Asset condition</a:t>
              </a:r>
            </a:p>
          </p:txBody>
        </p:sp>
        <p:sp>
          <p:nvSpPr>
            <p:cNvPr id="13" name="TextBox 12"/>
            <p:cNvSpPr txBox="1"/>
            <p:nvPr/>
          </p:nvSpPr>
          <p:spPr>
            <a:xfrm>
              <a:off x="3261360" y="3468208"/>
              <a:ext cx="1341120" cy="338554"/>
            </a:xfrm>
            <a:prstGeom prst="rect">
              <a:avLst/>
            </a:prstGeom>
            <a:noFill/>
          </p:spPr>
          <p:txBody>
            <a:bodyPr wrap="square" rtlCol="0">
              <a:spAutoFit/>
            </a:bodyPr>
            <a:lstStyle/>
            <a:p>
              <a:r>
                <a:rPr lang="en-US" sz="1600" dirty="0"/>
                <a:t>Time </a:t>
              </a:r>
            </a:p>
          </p:txBody>
        </p:sp>
        <p:cxnSp>
          <p:nvCxnSpPr>
            <p:cNvPr id="14" name="Straight Arrow Connector 13"/>
            <p:cNvCxnSpPr/>
            <p:nvPr/>
          </p:nvCxnSpPr>
          <p:spPr>
            <a:xfrm flipV="1">
              <a:off x="2381043" y="4697076"/>
              <a:ext cx="411018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40280" y="4780050"/>
              <a:ext cx="1021080" cy="276999"/>
            </a:xfrm>
            <a:prstGeom prst="rect">
              <a:avLst/>
            </a:prstGeom>
            <a:noFill/>
          </p:spPr>
          <p:txBody>
            <a:bodyPr wrap="square" rtlCol="0">
              <a:spAutoFit/>
            </a:bodyPr>
            <a:lstStyle/>
            <a:p>
              <a:r>
                <a:rPr lang="en-US" sz="1200" dirty="0"/>
                <a:t>Treatment</a:t>
              </a:r>
            </a:p>
          </p:txBody>
        </p:sp>
        <p:sp>
          <p:nvSpPr>
            <p:cNvPr id="16" name="Rectangle 15"/>
            <p:cNvSpPr/>
            <p:nvPr/>
          </p:nvSpPr>
          <p:spPr>
            <a:xfrm>
              <a:off x="4633058" y="4076700"/>
              <a:ext cx="77026" cy="6203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373880" y="4780049"/>
              <a:ext cx="1021080" cy="461665"/>
            </a:xfrm>
            <a:prstGeom prst="rect">
              <a:avLst/>
            </a:prstGeom>
            <a:noFill/>
          </p:spPr>
          <p:txBody>
            <a:bodyPr wrap="square" rtlCol="0">
              <a:spAutoFit/>
            </a:bodyPr>
            <a:lstStyle/>
            <a:p>
              <a:r>
                <a:rPr lang="en-US" sz="1200" dirty="0"/>
                <a:t>Post-Event Repairs</a:t>
              </a:r>
            </a:p>
          </p:txBody>
        </p:sp>
        <p:sp>
          <p:nvSpPr>
            <p:cNvPr id="18" name="TextBox 17"/>
            <p:cNvSpPr txBox="1"/>
            <p:nvPr/>
          </p:nvSpPr>
          <p:spPr>
            <a:xfrm rot="16200000">
              <a:off x="1623853" y="4017633"/>
              <a:ext cx="997661" cy="338554"/>
            </a:xfrm>
            <a:prstGeom prst="rect">
              <a:avLst/>
            </a:prstGeom>
            <a:noFill/>
          </p:spPr>
          <p:txBody>
            <a:bodyPr wrap="square" rtlCol="0">
              <a:spAutoFit/>
            </a:bodyPr>
            <a:lstStyle/>
            <a:p>
              <a:r>
                <a:rPr lang="en-US" sz="1600" dirty="0"/>
                <a:t> Cost </a:t>
              </a:r>
            </a:p>
          </p:txBody>
        </p:sp>
        <p:sp>
          <p:nvSpPr>
            <p:cNvPr id="19" name="TextBox 18"/>
            <p:cNvSpPr txBox="1"/>
            <p:nvPr/>
          </p:nvSpPr>
          <p:spPr>
            <a:xfrm>
              <a:off x="3696572" y="1986953"/>
              <a:ext cx="1226990" cy="276999"/>
            </a:xfrm>
            <a:prstGeom prst="rect">
              <a:avLst/>
            </a:prstGeom>
            <a:noFill/>
          </p:spPr>
          <p:txBody>
            <a:bodyPr wrap="square" rtlCol="0">
              <a:spAutoFit/>
            </a:bodyPr>
            <a:lstStyle/>
            <a:p>
              <a:r>
                <a:rPr lang="en-US" sz="1200" dirty="0">
                  <a:solidFill>
                    <a:srgbClr val="FF0000"/>
                  </a:solidFill>
                </a:rPr>
                <a:t>Threat Event</a:t>
              </a:r>
            </a:p>
          </p:txBody>
        </p:sp>
        <p:sp>
          <p:nvSpPr>
            <p:cNvPr id="20" name="TextBox 19"/>
            <p:cNvSpPr txBox="1"/>
            <p:nvPr/>
          </p:nvSpPr>
          <p:spPr>
            <a:xfrm>
              <a:off x="4957537" y="1790732"/>
              <a:ext cx="1226990" cy="276999"/>
            </a:xfrm>
            <a:prstGeom prst="rect">
              <a:avLst/>
            </a:prstGeom>
            <a:noFill/>
          </p:spPr>
          <p:txBody>
            <a:bodyPr wrap="square" rtlCol="0">
              <a:spAutoFit/>
            </a:bodyPr>
            <a:lstStyle/>
            <a:p>
              <a:r>
                <a:rPr lang="en-US" sz="1200" dirty="0">
                  <a:solidFill>
                    <a:srgbClr val="00B050"/>
                  </a:solidFill>
                </a:rPr>
                <a:t>No Threat Event</a:t>
              </a:r>
            </a:p>
          </p:txBody>
        </p:sp>
        <p:sp>
          <p:nvSpPr>
            <p:cNvPr id="21" name="Star: 5 Points 20"/>
            <p:cNvSpPr/>
            <p:nvPr/>
          </p:nvSpPr>
          <p:spPr>
            <a:xfrm>
              <a:off x="4561302" y="1929289"/>
              <a:ext cx="180121" cy="19779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971063" y="2871235"/>
              <a:ext cx="1226990" cy="276999"/>
            </a:xfrm>
            <a:prstGeom prst="rect">
              <a:avLst/>
            </a:prstGeom>
            <a:noFill/>
          </p:spPr>
          <p:txBody>
            <a:bodyPr wrap="square" rtlCol="0">
              <a:spAutoFit/>
            </a:bodyPr>
            <a:lstStyle/>
            <a:p>
              <a:r>
                <a:rPr lang="en-US" sz="1200" dirty="0">
                  <a:solidFill>
                    <a:schemeClr val="accent5"/>
                  </a:solidFill>
                </a:rPr>
                <a:t>Repair</a:t>
              </a:r>
            </a:p>
          </p:txBody>
        </p:sp>
        <p:sp>
          <p:nvSpPr>
            <p:cNvPr id="23" name="Isosceles Triangle 22"/>
            <p:cNvSpPr/>
            <p:nvPr/>
          </p:nvSpPr>
          <p:spPr>
            <a:xfrm>
              <a:off x="4602480" y="2943979"/>
              <a:ext cx="119611" cy="13557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Brace 23"/>
            <p:cNvSpPr/>
            <p:nvPr/>
          </p:nvSpPr>
          <p:spPr>
            <a:xfrm>
              <a:off x="4741423" y="2048483"/>
              <a:ext cx="72611" cy="374065"/>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5001824" y="2436448"/>
              <a:ext cx="1573616" cy="276999"/>
            </a:xfrm>
            <a:prstGeom prst="rect">
              <a:avLst/>
            </a:prstGeom>
            <a:noFill/>
            <a:ln>
              <a:noFill/>
            </a:ln>
          </p:spPr>
          <p:txBody>
            <a:bodyPr wrap="square" rtlCol="0">
              <a:spAutoFit/>
            </a:bodyPr>
            <a:lstStyle/>
            <a:p>
              <a:r>
                <a:rPr lang="en-US" sz="1200" dirty="0">
                  <a:solidFill>
                    <a:srgbClr val="7030A0"/>
                  </a:solidFill>
                </a:rPr>
                <a:t>Residual Damage</a:t>
              </a:r>
            </a:p>
          </p:txBody>
        </p:sp>
        <p:sp>
          <p:nvSpPr>
            <p:cNvPr id="26" name="TextBox 25"/>
            <p:cNvSpPr txBox="1"/>
            <p:nvPr/>
          </p:nvSpPr>
          <p:spPr>
            <a:xfrm>
              <a:off x="3163973" y="2550856"/>
              <a:ext cx="1573616" cy="461665"/>
            </a:xfrm>
            <a:prstGeom prst="rect">
              <a:avLst/>
            </a:prstGeom>
            <a:noFill/>
            <a:ln>
              <a:noFill/>
            </a:ln>
          </p:spPr>
          <p:txBody>
            <a:bodyPr wrap="square" rtlCol="0">
              <a:spAutoFit/>
            </a:bodyPr>
            <a:lstStyle/>
            <a:p>
              <a:r>
                <a:rPr lang="en-US" sz="1200" dirty="0">
                  <a:solidFill>
                    <a:srgbClr val="993300"/>
                  </a:solidFill>
                </a:rPr>
                <a:t>Restoration after repairs</a:t>
              </a:r>
            </a:p>
          </p:txBody>
        </p:sp>
        <p:sp>
          <p:nvSpPr>
            <p:cNvPr id="27" name="Right Brace 26"/>
            <p:cNvSpPr/>
            <p:nvPr/>
          </p:nvSpPr>
          <p:spPr>
            <a:xfrm flipH="1">
              <a:off x="4526182" y="2436448"/>
              <a:ext cx="106875" cy="487627"/>
            </a:xfrm>
            <a:prstGeom prst="rightBrace">
              <a:avLst/>
            </a:prstGeom>
            <a:noFill/>
            <a:ln w="28575">
              <a:solidFill>
                <a:srgbClr val="99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Straight Arrow Connector 27"/>
            <p:cNvCxnSpPr/>
            <p:nvPr/>
          </p:nvCxnSpPr>
          <p:spPr>
            <a:xfrm>
              <a:off x="5394960" y="3261360"/>
              <a:ext cx="411480" cy="0"/>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80367" y="3241726"/>
              <a:ext cx="1712488" cy="276999"/>
            </a:xfrm>
            <a:prstGeom prst="rect">
              <a:avLst/>
            </a:prstGeom>
            <a:noFill/>
            <a:ln>
              <a:noFill/>
            </a:ln>
          </p:spPr>
          <p:txBody>
            <a:bodyPr wrap="square" rtlCol="0">
              <a:spAutoFit/>
            </a:bodyPr>
            <a:lstStyle/>
            <a:p>
              <a:r>
                <a:rPr lang="en-US" sz="1200" dirty="0">
                  <a:solidFill>
                    <a:srgbClr val="00B0F0"/>
                  </a:solidFill>
                </a:rPr>
                <a:t>Reduction in service life</a:t>
              </a:r>
            </a:p>
          </p:txBody>
        </p:sp>
      </p:grpSp>
    </p:spTree>
    <p:extLst>
      <p:ext uri="{BB962C8B-B14F-4D97-AF65-F5344CB8AC3E}">
        <p14:creationId xmlns:p14="http://schemas.microsoft.com/office/powerpoint/2010/main" val="104756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LCP Objectives</a:t>
            </a:r>
          </a:p>
        </p:txBody>
      </p:sp>
      <p:graphicFrame>
        <p:nvGraphicFramePr>
          <p:cNvPr id="8" name="Table 7"/>
          <p:cNvGraphicFramePr>
            <a:graphicFrameLocks noGrp="1"/>
          </p:cNvGraphicFramePr>
          <p:nvPr>
            <p:extLst>
              <p:ext uri="{D42A27DB-BD31-4B8C-83A1-F6EECF244321}">
                <p14:modId xmlns:p14="http://schemas.microsoft.com/office/powerpoint/2010/main" val="3246870314"/>
              </p:ext>
            </p:extLst>
          </p:nvPr>
        </p:nvGraphicFramePr>
        <p:xfrm>
          <a:off x="680118" y="2262986"/>
          <a:ext cx="10590028" cy="3160930"/>
        </p:xfrm>
        <a:graphic>
          <a:graphicData uri="http://schemas.openxmlformats.org/drawingml/2006/table">
            <a:tbl>
              <a:tblPr firstRow="1" bandRow="1">
                <a:tableStyleId>{5C22544A-7EE6-4342-B048-85BDC9FD1C3A}</a:tableStyleId>
              </a:tblPr>
              <a:tblGrid>
                <a:gridCol w="1945758">
                  <a:extLst>
                    <a:ext uri="{9D8B030D-6E8A-4147-A177-3AD203B41FA5}">
                      <a16:colId xmlns:a16="http://schemas.microsoft.com/office/drawing/2014/main" val="3682804390"/>
                    </a:ext>
                  </a:extLst>
                </a:gridCol>
                <a:gridCol w="5813931">
                  <a:extLst>
                    <a:ext uri="{9D8B030D-6E8A-4147-A177-3AD203B41FA5}">
                      <a16:colId xmlns:a16="http://schemas.microsoft.com/office/drawing/2014/main" val="1613132089"/>
                    </a:ext>
                  </a:extLst>
                </a:gridCol>
                <a:gridCol w="2830339">
                  <a:extLst>
                    <a:ext uri="{9D8B030D-6E8A-4147-A177-3AD203B41FA5}">
                      <a16:colId xmlns:a16="http://schemas.microsoft.com/office/drawing/2014/main" val="1660512829"/>
                    </a:ext>
                  </a:extLst>
                </a:gridCol>
              </a:tblGrid>
              <a:tr h="894572">
                <a:tc>
                  <a:txBody>
                    <a:bodyPr/>
                    <a:lstStyle/>
                    <a:p>
                      <a:r>
                        <a:rPr lang="en-US" sz="2200" dirty="0">
                          <a:solidFill>
                            <a:srgbClr val="002060"/>
                          </a:solidFill>
                        </a:rPr>
                        <a:t>Asset Level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2060"/>
                          </a:solidFill>
                        </a:rPr>
                        <a:t>Identify an optimum preservation strategy to minimize life cycle costs under a given investment scenario</a:t>
                      </a:r>
                      <a:endParaRPr lang="en-US" sz="2000" b="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dirty="0">
                          <a:solidFill>
                            <a:srgbClr val="002060"/>
                          </a:solidFill>
                        </a:rPr>
                        <a:t>With or without performance constraints</a:t>
                      </a:r>
                      <a:endParaRPr lang="en-US" sz="1600" b="0" i="1"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842726"/>
                  </a:ext>
                </a:extLst>
              </a:tr>
              <a:tr h="721699">
                <a:tc>
                  <a:txBody>
                    <a:bodyPr/>
                    <a:lstStyle/>
                    <a:p>
                      <a:r>
                        <a:rPr lang="en-US" sz="2200" b="1" dirty="0">
                          <a:solidFill>
                            <a:srgbClr val="246C60"/>
                          </a:solidFill>
                        </a:rPr>
                        <a:t>Network Level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246C60"/>
                          </a:solidFill>
                        </a:rPr>
                        <a:t>Determine the level of investments required to achieve performance objectives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dirty="0">
                          <a:solidFill>
                            <a:srgbClr val="246C60"/>
                          </a:solidFill>
                          <a:latin typeface="+mn-lt"/>
                          <a:ea typeface="+mn-ea"/>
                          <a:cs typeface="+mn-cs"/>
                        </a:rPr>
                        <a:t>Unconstrained optimization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439246"/>
                  </a:ext>
                </a:extLst>
              </a:tr>
              <a:tr h="721699">
                <a:tc>
                  <a:txBody>
                    <a:bodyPr/>
                    <a:lstStyle/>
                    <a:p>
                      <a:endParaRPr lang="en-US" sz="2000" dirty="0">
                        <a:solidFill>
                          <a:srgbClr val="246C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246C60"/>
                          </a:solidFill>
                        </a:rPr>
                        <a:t>Identify long term investment needs (beyond financial planning period)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dirty="0">
                          <a:solidFill>
                            <a:srgbClr val="246C60"/>
                          </a:solidFill>
                          <a:latin typeface="+mn-lt"/>
                          <a:ea typeface="+mn-ea"/>
                          <a:cs typeface="+mn-cs"/>
                        </a:rPr>
                        <a:t>Unconstrained optimization</a:t>
                      </a:r>
                    </a:p>
                    <a:p>
                      <a:endParaRPr lang="en-US" sz="1600" b="0" i="1" kern="1200" dirty="0">
                        <a:solidFill>
                          <a:srgbClr val="246C6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4404548"/>
                  </a:ext>
                </a:extLst>
              </a:tr>
              <a:tr h="721699">
                <a:tc>
                  <a:txBody>
                    <a:bodyPr/>
                    <a:lstStyle/>
                    <a:p>
                      <a:endParaRPr lang="en-US" sz="2000" dirty="0">
                        <a:solidFill>
                          <a:srgbClr val="246C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246C60"/>
                          </a:solidFill>
                        </a:rPr>
                        <a:t>Determine the level of performance that can be achieved under a given investment scenario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dirty="0">
                          <a:solidFill>
                            <a:srgbClr val="246C60"/>
                          </a:solidFill>
                          <a:latin typeface="+mn-lt"/>
                          <a:ea typeface="+mn-ea"/>
                          <a:cs typeface="+mn-cs"/>
                        </a:rPr>
                        <a:t>Budget-constrained and performance-constrained optimization.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573479"/>
                  </a:ext>
                </a:extLst>
              </a:tr>
            </a:tbl>
          </a:graphicData>
        </a:graphic>
      </p:graphicFrame>
    </p:spTree>
    <p:extLst>
      <p:ext uri="{BB962C8B-B14F-4D97-AF65-F5344CB8AC3E}">
        <p14:creationId xmlns:p14="http://schemas.microsoft.com/office/powerpoint/2010/main" val="423184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56" y="1250860"/>
            <a:ext cx="9249696" cy="578772"/>
          </a:xfrm>
        </p:spPr>
        <p:txBody>
          <a:bodyPr>
            <a:normAutofit/>
          </a:bodyPr>
          <a:lstStyle/>
          <a:p>
            <a:r>
              <a:rPr lang="en-US" dirty="0"/>
              <a:t>LCP Treatment Selection</a:t>
            </a:r>
          </a:p>
        </p:txBody>
      </p:sp>
      <p:sp>
        <p:nvSpPr>
          <p:cNvPr id="46" name="Content Placeholder 2"/>
          <p:cNvSpPr>
            <a:spLocks noGrp="1"/>
          </p:cNvSpPr>
          <p:nvPr>
            <p:ph idx="4294967295"/>
          </p:nvPr>
        </p:nvSpPr>
        <p:spPr>
          <a:xfrm>
            <a:off x="353188" y="1994604"/>
            <a:ext cx="5045342" cy="4213007"/>
          </a:xfrm>
        </p:spPr>
        <p:txBody>
          <a:bodyPr>
            <a:normAutofit fontScale="92500"/>
          </a:bodyPr>
          <a:lstStyle/>
          <a:p>
            <a:r>
              <a:rPr lang="en-US" sz="2800" dirty="0"/>
              <a:t>Costs over the analysis period</a:t>
            </a:r>
          </a:p>
          <a:p>
            <a:r>
              <a:rPr lang="en-US" dirty="0"/>
              <a:t>Benefits are event-dependent</a:t>
            </a:r>
          </a:p>
          <a:p>
            <a:pPr lvl="1"/>
            <a:r>
              <a:rPr lang="en-US" dirty="0"/>
              <a:t>Threats are stochastic</a:t>
            </a:r>
          </a:p>
          <a:p>
            <a:pPr lvl="1"/>
            <a:r>
              <a:rPr lang="en-US" dirty="0"/>
              <a:t>Probabilistic approach</a:t>
            </a:r>
          </a:p>
          <a:p>
            <a:pPr lvl="1"/>
            <a:r>
              <a:rPr lang="en-US" dirty="0"/>
              <a:t>Risk adjustments to benefits</a:t>
            </a:r>
          </a:p>
          <a:p>
            <a:r>
              <a:rPr lang="en-US" dirty="0"/>
              <a:t>Treatment Selection for Prioritization</a:t>
            </a:r>
          </a:p>
          <a:p>
            <a:pPr lvl="1"/>
            <a:r>
              <a:rPr lang="en-US" dirty="0"/>
              <a:t>Treatment with the highest benefit</a:t>
            </a:r>
          </a:p>
          <a:p>
            <a:r>
              <a:rPr lang="en-US" dirty="0"/>
              <a:t>Efficiency Frontier of Treatments for Optimization</a:t>
            </a:r>
          </a:p>
        </p:txBody>
      </p:sp>
      <p:sp>
        <p:nvSpPr>
          <p:cNvPr id="8" name="TextBox 7"/>
          <p:cNvSpPr txBox="1"/>
          <p:nvPr/>
        </p:nvSpPr>
        <p:spPr>
          <a:xfrm>
            <a:off x="8935355" y="6092255"/>
            <a:ext cx="2997924" cy="369332"/>
          </a:xfrm>
          <a:prstGeom prst="rect">
            <a:avLst/>
          </a:prstGeom>
          <a:noFill/>
        </p:spPr>
        <p:txBody>
          <a:bodyPr wrap="square" rtlCol="0">
            <a:spAutoFit/>
          </a:bodyPr>
          <a:lstStyle/>
          <a:p>
            <a:pPr algn="ctr"/>
            <a:r>
              <a:rPr lang="en-US" dirty="0"/>
              <a:t>Cost of Treatment Application </a:t>
            </a:r>
          </a:p>
        </p:txBody>
      </p:sp>
      <p:sp>
        <p:nvSpPr>
          <p:cNvPr id="48" name="TextBox 47"/>
          <p:cNvSpPr txBox="1"/>
          <p:nvPr/>
        </p:nvSpPr>
        <p:spPr>
          <a:xfrm>
            <a:off x="9451982" y="4582978"/>
            <a:ext cx="2645426" cy="646331"/>
          </a:xfrm>
          <a:prstGeom prst="rect">
            <a:avLst/>
          </a:prstGeom>
          <a:solidFill>
            <a:schemeClr val="bg1"/>
          </a:solidFill>
        </p:spPr>
        <p:txBody>
          <a:bodyPr wrap="square" rtlCol="0">
            <a:spAutoFit/>
          </a:bodyPr>
          <a:lstStyle/>
          <a:p>
            <a:r>
              <a:rPr lang="en-US" dirty="0">
                <a:solidFill>
                  <a:srgbClr val="C00000"/>
                </a:solidFill>
              </a:rPr>
              <a:t>Risk adjusted benefits for all treatments</a:t>
            </a:r>
          </a:p>
        </p:txBody>
      </p:sp>
      <p:pic>
        <p:nvPicPr>
          <p:cNvPr id="35" name="Picture 34">
            <a:extLst>
              <a:ext uri="{FF2B5EF4-FFF2-40B4-BE49-F238E27FC236}">
                <a16:creationId xmlns:a16="http://schemas.microsoft.com/office/drawing/2014/main" id="{DEBCBD9B-6323-4A26-8C41-403EA51DCA49}"/>
              </a:ext>
            </a:extLst>
          </p:cNvPr>
          <p:cNvPicPr>
            <a:picLocks noChangeAspect="1"/>
          </p:cNvPicPr>
          <p:nvPr/>
        </p:nvPicPr>
        <p:blipFill>
          <a:blip r:embed="rId3"/>
          <a:stretch>
            <a:fillRect/>
          </a:stretch>
        </p:blipFill>
        <p:spPr>
          <a:xfrm>
            <a:off x="5398530" y="1512259"/>
            <a:ext cx="6073359" cy="4513230"/>
          </a:xfrm>
          <a:prstGeom prst="rect">
            <a:avLst/>
          </a:prstGeom>
        </p:spPr>
      </p:pic>
    </p:spTree>
    <p:extLst>
      <p:ext uri="{BB962C8B-B14F-4D97-AF65-F5344CB8AC3E}">
        <p14:creationId xmlns:p14="http://schemas.microsoft.com/office/powerpoint/2010/main" val="396598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B1C3-48E9-45CA-867F-DF03AF5E1013}"/>
              </a:ext>
            </a:extLst>
          </p:cNvPr>
          <p:cNvSpPr>
            <a:spLocks noGrp="1"/>
          </p:cNvSpPr>
          <p:nvPr>
            <p:ph type="title"/>
          </p:nvPr>
        </p:nvSpPr>
        <p:spPr/>
        <p:txBody>
          <a:bodyPr/>
          <a:lstStyle/>
          <a:p>
            <a:r>
              <a:rPr lang="en-US" dirty="0"/>
              <a:t>Risk Scoring Approach for Project Prioritization</a:t>
            </a:r>
          </a:p>
        </p:txBody>
      </p:sp>
      <p:sp>
        <p:nvSpPr>
          <p:cNvPr id="5" name="TextBox 4">
            <a:extLst>
              <a:ext uri="{FF2B5EF4-FFF2-40B4-BE49-F238E27FC236}">
                <a16:creationId xmlns:a16="http://schemas.microsoft.com/office/drawing/2014/main" id="{33218CCF-7045-4B37-A9D9-0AF4E6AE0856}"/>
              </a:ext>
            </a:extLst>
          </p:cNvPr>
          <p:cNvSpPr txBox="1"/>
          <p:nvPr/>
        </p:nvSpPr>
        <p:spPr>
          <a:xfrm>
            <a:off x="3165202" y="1967824"/>
            <a:ext cx="601153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Risk Score = Risk of Asset Damage + Risk of Service Disruption</a:t>
            </a:r>
          </a:p>
        </p:txBody>
      </p:sp>
      <p:sp>
        <p:nvSpPr>
          <p:cNvPr id="6" name="Flowchart: Terminator 5">
            <a:extLst>
              <a:ext uri="{FF2B5EF4-FFF2-40B4-BE49-F238E27FC236}">
                <a16:creationId xmlns:a16="http://schemas.microsoft.com/office/drawing/2014/main" id="{30AE897E-E639-4CC2-8C61-90291288AEAF}"/>
              </a:ext>
            </a:extLst>
          </p:cNvPr>
          <p:cNvSpPr/>
          <p:nvPr/>
        </p:nvSpPr>
        <p:spPr>
          <a:xfrm>
            <a:off x="1156771" y="2853369"/>
            <a:ext cx="2427383" cy="8152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Asset/Facility Exposure (R</a:t>
            </a:r>
            <a:r>
              <a:rPr lang="en-US" baseline="-25000" dirty="0"/>
              <a:t>E</a:t>
            </a:r>
            <a:r>
              <a:rPr lang="en-US" dirty="0"/>
              <a:t>)</a:t>
            </a:r>
          </a:p>
        </p:txBody>
      </p:sp>
      <p:sp>
        <p:nvSpPr>
          <p:cNvPr id="11" name="Arrow: Pentagon 10">
            <a:extLst>
              <a:ext uri="{FF2B5EF4-FFF2-40B4-BE49-F238E27FC236}">
                <a16:creationId xmlns:a16="http://schemas.microsoft.com/office/drawing/2014/main" id="{0C0E6E08-778E-4D8C-91B5-4ADAD264B25E}"/>
              </a:ext>
            </a:extLst>
          </p:cNvPr>
          <p:cNvSpPr/>
          <p:nvPr/>
        </p:nvSpPr>
        <p:spPr>
          <a:xfrm>
            <a:off x="1288883" y="3785129"/>
            <a:ext cx="2286000" cy="548640"/>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Occurrence (P</a:t>
            </a:r>
            <a:r>
              <a:rPr lang="en-US" baseline="-25000" dirty="0"/>
              <a:t>E</a:t>
            </a:r>
            <a:r>
              <a:rPr lang="en-US" dirty="0"/>
              <a:t>)</a:t>
            </a:r>
          </a:p>
        </p:txBody>
      </p:sp>
      <p:sp>
        <p:nvSpPr>
          <p:cNvPr id="12" name="Arrow: Pentagon 11">
            <a:extLst>
              <a:ext uri="{FF2B5EF4-FFF2-40B4-BE49-F238E27FC236}">
                <a16:creationId xmlns:a16="http://schemas.microsoft.com/office/drawing/2014/main" id="{8AD603A2-0DF1-4DD6-8AD5-AEC755A7E218}"/>
              </a:ext>
            </a:extLst>
          </p:cNvPr>
          <p:cNvSpPr/>
          <p:nvPr/>
        </p:nvSpPr>
        <p:spPr>
          <a:xfrm>
            <a:off x="1288883" y="4381414"/>
            <a:ext cx="2286000" cy="548640"/>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Intensity (P</a:t>
            </a:r>
            <a:r>
              <a:rPr lang="en-US" baseline="-25000" dirty="0"/>
              <a:t>I</a:t>
            </a:r>
            <a:r>
              <a:rPr lang="en-US" dirty="0"/>
              <a:t>)</a:t>
            </a:r>
          </a:p>
        </p:txBody>
      </p:sp>
      <p:sp>
        <p:nvSpPr>
          <p:cNvPr id="14" name="Flowchart: Terminator 13">
            <a:extLst>
              <a:ext uri="{FF2B5EF4-FFF2-40B4-BE49-F238E27FC236}">
                <a16:creationId xmlns:a16="http://schemas.microsoft.com/office/drawing/2014/main" id="{615BAE39-D7CB-43B8-BDFD-9B7C31CFBBA3}"/>
              </a:ext>
            </a:extLst>
          </p:cNvPr>
          <p:cNvSpPr/>
          <p:nvPr/>
        </p:nvSpPr>
        <p:spPr>
          <a:xfrm>
            <a:off x="4669315" y="2853369"/>
            <a:ext cx="2427383" cy="8152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Asset Vulnerability (R</a:t>
            </a:r>
            <a:r>
              <a:rPr lang="en-US" baseline="-25000" dirty="0"/>
              <a:t>V</a:t>
            </a:r>
            <a:r>
              <a:rPr lang="en-US" dirty="0"/>
              <a:t>) </a:t>
            </a:r>
          </a:p>
        </p:txBody>
      </p:sp>
      <p:sp>
        <p:nvSpPr>
          <p:cNvPr id="15" name="TextBox 14">
            <a:extLst>
              <a:ext uri="{FF2B5EF4-FFF2-40B4-BE49-F238E27FC236}">
                <a16:creationId xmlns:a16="http://schemas.microsoft.com/office/drawing/2014/main" id="{702F5786-F089-4B74-92C4-F436C817EC60}"/>
              </a:ext>
            </a:extLst>
          </p:cNvPr>
          <p:cNvSpPr txBox="1"/>
          <p:nvPr/>
        </p:nvSpPr>
        <p:spPr>
          <a:xfrm>
            <a:off x="4783614" y="2459188"/>
            <a:ext cx="2198784" cy="369332"/>
          </a:xfrm>
          <a:prstGeom prst="rect">
            <a:avLst/>
          </a:prstGeom>
          <a:noFill/>
        </p:spPr>
        <p:txBody>
          <a:bodyPr wrap="square">
            <a:spAutoFit/>
          </a:bodyPr>
          <a:lstStyle/>
          <a:p>
            <a:r>
              <a:rPr lang="en-US" dirty="0"/>
              <a:t>Risk of Asset Damage </a:t>
            </a:r>
          </a:p>
        </p:txBody>
      </p:sp>
      <p:sp>
        <p:nvSpPr>
          <p:cNvPr id="16" name="TextBox 15">
            <a:extLst>
              <a:ext uri="{FF2B5EF4-FFF2-40B4-BE49-F238E27FC236}">
                <a16:creationId xmlns:a16="http://schemas.microsoft.com/office/drawing/2014/main" id="{824902F3-8783-4EE2-A536-FB9280124BEC}"/>
              </a:ext>
            </a:extLst>
          </p:cNvPr>
          <p:cNvSpPr txBox="1"/>
          <p:nvPr/>
        </p:nvSpPr>
        <p:spPr>
          <a:xfrm>
            <a:off x="1385370" y="2425781"/>
            <a:ext cx="2198784" cy="369332"/>
          </a:xfrm>
          <a:prstGeom prst="rect">
            <a:avLst/>
          </a:prstGeom>
          <a:noFill/>
        </p:spPr>
        <p:txBody>
          <a:bodyPr wrap="square">
            <a:spAutoFit/>
          </a:bodyPr>
          <a:lstStyle/>
          <a:p>
            <a:r>
              <a:rPr lang="en-US" dirty="0"/>
              <a:t>Probability of Event</a:t>
            </a:r>
          </a:p>
        </p:txBody>
      </p:sp>
      <p:sp>
        <p:nvSpPr>
          <p:cNvPr id="17" name="Flowchart: Terminator 16">
            <a:extLst>
              <a:ext uri="{FF2B5EF4-FFF2-40B4-BE49-F238E27FC236}">
                <a16:creationId xmlns:a16="http://schemas.microsoft.com/office/drawing/2014/main" id="{E8672446-1FFB-431A-87B0-B25181D0E605}"/>
              </a:ext>
            </a:extLst>
          </p:cNvPr>
          <p:cNvSpPr/>
          <p:nvPr/>
        </p:nvSpPr>
        <p:spPr>
          <a:xfrm>
            <a:off x="8067559" y="2819962"/>
            <a:ext cx="2427383" cy="8152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Disruption &amp; Recovery (R</a:t>
            </a:r>
            <a:r>
              <a:rPr lang="en-US" baseline="-25000" dirty="0"/>
              <a:t>SD</a:t>
            </a:r>
            <a:r>
              <a:rPr lang="en-US" dirty="0"/>
              <a:t>)</a:t>
            </a:r>
          </a:p>
        </p:txBody>
      </p:sp>
      <p:sp>
        <p:nvSpPr>
          <p:cNvPr id="18" name="TextBox 17">
            <a:extLst>
              <a:ext uri="{FF2B5EF4-FFF2-40B4-BE49-F238E27FC236}">
                <a16:creationId xmlns:a16="http://schemas.microsoft.com/office/drawing/2014/main" id="{D5065A08-FCB4-455E-A8EA-0D8DEC6936D7}"/>
              </a:ext>
            </a:extLst>
          </p:cNvPr>
          <p:cNvSpPr txBox="1"/>
          <p:nvPr/>
        </p:nvSpPr>
        <p:spPr>
          <a:xfrm>
            <a:off x="7974269" y="2425781"/>
            <a:ext cx="2613961" cy="369332"/>
          </a:xfrm>
          <a:prstGeom prst="rect">
            <a:avLst/>
          </a:prstGeom>
          <a:noFill/>
        </p:spPr>
        <p:txBody>
          <a:bodyPr wrap="square">
            <a:spAutoFit/>
          </a:bodyPr>
          <a:lstStyle/>
          <a:p>
            <a:r>
              <a:rPr lang="en-US" dirty="0"/>
              <a:t>Risk of Service Disruption</a:t>
            </a:r>
          </a:p>
        </p:txBody>
      </p:sp>
      <p:sp>
        <p:nvSpPr>
          <p:cNvPr id="19" name="Arrow: Pentagon 18">
            <a:extLst>
              <a:ext uri="{FF2B5EF4-FFF2-40B4-BE49-F238E27FC236}">
                <a16:creationId xmlns:a16="http://schemas.microsoft.com/office/drawing/2014/main" id="{89E452D5-8B18-4886-A053-927DAA788D0B}"/>
              </a:ext>
            </a:extLst>
          </p:cNvPr>
          <p:cNvSpPr/>
          <p:nvPr/>
        </p:nvSpPr>
        <p:spPr>
          <a:xfrm>
            <a:off x="8392927" y="3785129"/>
            <a:ext cx="2286000" cy="548640"/>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Asset Criticality (R</a:t>
            </a:r>
            <a:r>
              <a:rPr lang="en-US" baseline="-25000" dirty="0"/>
              <a:t>C</a:t>
            </a:r>
            <a:r>
              <a:rPr lang="en-US" dirty="0"/>
              <a:t>)</a:t>
            </a:r>
          </a:p>
        </p:txBody>
      </p:sp>
      <p:sp>
        <p:nvSpPr>
          <p:cNvPr id="20" name="Arrow: Pentagon 19">
            <a:extLst>
              <a:ext uri="{FF2B5EF4-FFF2-40B4-BE49-F238E27FC236}">
                <a16:creationId xmlns:a16="http://schemas.microsoft.com/office/drawing/2014/main" id="{3E7455EF-32A3-4FAA-8A80-F0B5EBEA7C2A}"/>
              </a:ext>
            </a:extLst>
          </p:cNvPr>
          <p:cNvSpPr/>
          <p:nvPr/>
        </p:nvSpPr>
        <p:spPr>
          <a:xfrm>
            <a:off x="8392927" y="4381414"/>
            <a:ext cx="2286000" cy="548640"/>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Recovery Time/Effort (R</a:t>
            </a:r>
            <a:r>
              <a:rPr lang="en-US" baseline="-25000" dirty="0"/>
              <a:t>T</a:t>
            </a:r>
            <a:r>
              <a:rPr lang="en-US" dirty="0"/>
              <a:t>)</a:t>
            </a:r>
          </a:p>
        </p:txBody>
      </p:sp>
      <p:sp>
        <p:nvSpPr>
          <p:cNvPr id="21" name="Arrow: Pentagon 20">
            <a:extLst>
              <a:ext uri="{FF2B5EF4-FFF2-40B4-BE49-F238E27FC236}">
                <a16:creationId xmlns:a16="http://schemas.microsoft.com/office/drawing/2014/main" id="{68F2B34D-1371-4561-ACBA-12CA3A5A0DAE}"/>
              </a:ext>
            </a:extLst>
          </p:cNvPr>
          <p:cNvSpPr/>
          <p:nvPr/>
        </p:nvSpPr>
        <p:spPr>
          <a:xfrm>
            <a:off x="4840905" y="4059449"/>
            <a:ext cx="2286000" cy="548640"/>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Damage Potential (DP)</a:t>
            </a:r>
          </a:p>
        </p:txBody>
      </p:sp>
      <p:sp>
        <p:nvSpPr>
          <p:cNvPr id="23" name="TextBox 22">
            <a:extLst>
              <a:ext uri="{FF2B5EF4-FFF2-40B4-BE49-F238E27FC236}">
                <a16:creationId xmlns:a16="http://schemas.microsoft.com/office/drawing/2014/main" id="{F0FB9031-0E6A-431F-99F2-5AA88C09333F}"/>
              </a:ext>
            </a:extLst>
          </p:cNvPr>
          <p:cNvSpPr txBox="1"/>
          <p:nvPr/>
        </p:nvSpPr>
        <p:spPr>
          <a:xfrm>
            <a:off x="1546123" y="5000011"/>
            <a:ext cx="1406397" cy="369332"/>
          </a:xfrm>
          <a:prstGeom prst="rect">
            <a:avLst/>
          </a:prstGeom>
          <a:noFill/>
        </p:spPr>
        <p:txBody>
          <a:bodyPr wrap="square">
            <a:spAutoFit/>
          </a:bodyPr>
          <a:lstStyle/>
          <a:p>
            <a:r>
              <a:rPr lang="en-US" dirty="0"/>
              <a:t>R</a:t>
            </a:r>
            <a:r>
              <a:rPr lang="en-US" baseline="-25000" dirty="0"/>
              <a:t>E</a:t>
            </a:r>
            <a:r>
              <a:rPr lang="en-US" dirty="0"/>
              <a:t> = P</a:t>
            </a:r>
            <a:r>
              <a:rPr lang="en-US" baseline="-25000" dirty="0"/>
              <a:t>E</a:t>
            </a:r>
            <a:r>
              <a:rPr lang="en-US" dirty="0"/>
              <a:t> * P </a:t>
            </a:r>
            <a:r>
              <a:rPr lang="en-US" baseline="-25000" dirty="0"/>
              <a:t>I</a:t>
            </a:r>
          </a:p>
        </p:txBody>
      </p:sp>
      <p:sp>
        <p:nvSpPr>
          <p:cNvPr id="24" name="TextBox 23">
            <a:extLst>
              <a:ext uri="{FF2B5EF4-FFF2-40B4-BE49-F238E27FC236}">
                <a16:creationId xmlns:a16="http://schemas.microsoft.com/office/drawing/2014/main" id="{7C3DD5B6-1B0E-4C87-97D4-69172E7F73CF}"/>
              </a:ext>
            </a:extLst>
          </p:cNvPr>
          <p:cNvSpPr txBox="1"/>
          <p:nvPr/>
        </p:nvSpPr>
        <p:spPr>
          <a:xfrm>
            <a:off x="4694711" y="4946585"/>
            <a:ext cx="2952520" cy="646331"/>
          </a:xfrm>
          <a:prstGeom prst="rect">
            <a:avLst/>
          </a:prstGeom>
          <a:noFill/>
        </p:spPr>
        <p:txBody>
          <a:bodyPr wrap="square">
            <a:spAutoFit/>
          </a:bodyPr>
          <a:lstStyle/>
          <a:p>
            <a:r>
              <a:rPr lang="en-US" dirty="0"/>
              <a:t>R</a:t>
            </a:r>
            <a:r>
              <a:rPr lang="en-US" baseline="-25000" dirty="0"/>
              <a:t>V</a:t>
            </a:r>
            <a:r>
              <a:rPr lang="en-US" dirty="0"/>
              <a:t> = P</a:t>
            </a:r>
            <a:r>
              <a:rPr lang="en-US" baseline="-25000" dirty="0"/>
              <a:t>E</a:t>
            </a:r>
            <a:r>
              <a:rPr lang="en-US" dirty="0"/>
              <a:t> * DP</a:t>
            </a:r>
            <a:endParaRPr lang="en-US" baseline="-25000" dirty="0"/>
          </a:p>
          <a:p>
            <a:r>
              <a:rPr lang="en-US" dirty="0"/>
              <a:t>DP = (C</a:t>
            </a:r>
            <a:r>
              <a:rPr lang="en-US" baseline="-25000" dirty="0"/>
              <a:t>PRE</a:t>
            </a:r>
            <a:r>
              <a:rPr lang="en-US" dirty="0"/>
              <a:t>-C</a:t>
            </a:r>
            <a:r>
              <a:rPr lang="en-US" baseline="-25000" dirty="0"/>
              <a:t>POST</a:t>
            </a:r>
            <a:r>
              <a:rPr lang="en-US" dirty="0"/>
              <a:t>)/ (C</a:t>
            </a:r>
            <a:r>
              <a:rPr lang="en-US" baseline="-25000" dirty="0"/>
              <a:t>NEW</a:t>
            </a:r>
            <a:r>
              <a:rPr lang="en-US" dirty="0"/>
              <a:t>-C</a:t>
            </a:r>
            <a:r>
              <a:rPr lang="en-US" baseline="-25000" dirty="0"/>
              <a:t>FAIL</a:t>
            </a:r>
            <a:r>
              <a:rPr lang="en-US" dirty="0"/>
              <a:t>)</a:t>
            </a:r>
          </a:p>
        </p:txBody>
      </p:sp>
      <p:sp>
        <p:nvSpPr>
          <p:cNvPr id="25" name="TextBox 24">
            <a:extLst>
              <a:ext uri="{FF2B5EF4-FFF2-40B4-BE49-F238E27FC236}">
                <a16:creationId xmlns:a16="http://schemas.microsoft.com/office/drawing/2014/main" id="{3D7B5F29-75EF-42CA-91A5-DDF49C6A471D}"/>
              </a:ext>
            </a:extLst>
          </p:cNvPr>
          <p:cNvSpPr txBox="1"/>
          <p:nvPr/>
        </p:nvSpPr>
        <p:spPr>
          <a:xfrm>
            <a:off x="8392927" y="4977699"/>
            <a:ext cx="2006996" cy="369332"/>
          </a:xfrm>
          <a:prstGeom prst="rect">
            <a:avLst/>
          </a:prstGeom>
          <a:noFill/>
        </p:spPr>
        <p:txBody>
          <a:bodyPr wrap="square">
            <a:spAutoFit/>
          </a:bodyPr>
          <a:lstStyle/>
          <a:p>
            <a:r>
              <a:rPr lang="en-US" dirty="0"/>
              <a:t>R</a:t>
            </a:r>
            <a:r>
              <a:rPr lang="en-US" baseline="-25000" dirty="0"/>
              <a:t>SD</a:t>
            </a:r>
            <a:r>
              <a:rPr lang="en-US" dirty="0"/>
              <a:t> = R</a:t>
            </a:r>
            <a:r>
              <a:rPr lang="en-US" baseline="-25000" dirty="0"/>
              <a:t>E</a:t>
            </a:r>
            <a:r>
              <a:rPr lang="en-US" dirty="0"/>
              <a:t> * R</a:t>
            </a:r>
            <a:r>
              <a:rPr lang="en-US" baseline="-25000" dirty="0"/>
              <a:t>C</a:t>
            </a:r>
            <a:r>
              <a:rPr lang="en-US" dirty="0"/>
              <a:t> * R</a:t>
            </a:r>
            <a:r>
              <a:rPr lang="en-US" baseline="-25000" dirty="0"/>
              <a:t>T</a:t>
            </a:r>
          </a:p>
        </p:txBody>
      </p:sp>
      <p:sp>
        <p:nvSpPr>
          <p:cNvPr id="26" name="TextBox 25">
            <a:extLst>
              <a:ext uri="{FF2B5EF4-FFF2-40B4-BE49-F238E27FC236}">
                <a16:creationId xmlns:a16="http://schemas.microsoft.com/office/drawing/2014/main" id="{08C87A66-B78B-4EC9-A2B6-EB0B4D73FA9F}"/>
              </a:ext>
            </a:extLst>
          </p:cNvPr>
          <p:cNvSpPr txBox="1"/>
          <p:nvPr/>
        </p:nvSpPr>
        <p:spPr>
          <a:xfrm>
            <a:off x="3165202" y="5948115"/>
            <a:ext cx="601153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Risk Score = f{P</a:t>
            </a:r>
            <a:r>
              <a:rPr lang="en-US" baseline="-25000" dirty="0"/>
              <a:t>E, </a:t>
            </a:r>
            <a:r>
              <a:rPr lang="en-US" dirty="0"/>
              <a:t>C</a:t>
            </a:r>
            <a:r>
              <a:rPr lang="en-US" baseline="-25000" dirty="0"/>
              <a:t>PRE</a:t>
            </a:r>
            <a:r>
              <a:rPr lang="en-US" dirty="0"/>
              <a:t>, C</a:t>
            </a:r>
            <a:r>
              <a:rPr lang="en-US" baseline="-25000" dirty="0"/>
              <a:t>POST</a:t>
            </a:r>
            <a:r>
              <a:rPr lang="en-US" dirty="0"/>
              <a:t>,</a:t>
            </a:r>
            <a:r>
              <a:rPr lang="en-US" baseline="-25000" dirty="0"/>
              <a:t> </a:t>
            </a:r>
            <a:r>
              <a:rPr lang="en-US" dirty="0"/>
              <a:t>C</a:t>
            </a:r>
            <a:r>
              <a:rPr lang="en-US" baseline="-25000" dirty="0"/>
              <a:t>NEW</a:t>
            </a:r>
            <a:r>
              <a:rPr lang="en-US" dirty="0"/>
              <a:t>, C</a:t>
            </a:r>
            <a:r>
              <a:rPr lang="en-US" baseline="-25000" dirty="0"/>
              <a:t>FAIL</a:t>
            </a:r>
            <a:r>
              <a:rPr lang="en-US" dirty="0"/>
              <a:t>} + f{P</a:t>
            </a:r>
            <a:r>
              <a:rPr lang="en-US" baseline="-25000" dirty="0"/>
              <a:t>E</a:t>
            </a:r>
            <a:r>
              <a:rPr lang="en-US" dirty="0"/>
              <a:t>, P</a:t>
            </a:r>
            <a:r>
              <a:rPr lang="en-US" baseline="-25000" dirty="0"/>
              <a:t>I</a:t>
            </a:r>
            <a:r>
              <a:rPr lang="en-US" dirty="0"/>
              <a:t>, R</a:t>
            </a:r>
            <a:r>
              <a:rPr lang="en-US" baseline="-25000" dirty="0"/>
              <a:t>C</a:t>
            </a:r>
            <a:r>
              <a:rPr lang="en-US" dirty="0"/>
              <a:t>, R</a:t>
            </a:r>
            <a:r>
              <a:rPr lang="en-US" baseline="-25000" dirty="0"/>
              <a:t>T</a:t>
            </a:r>
            <a:r>
              <a:rPr lang="en-US" dirty="0"/>
              <a:t>}</a:t>
            </a:r>
          </a:p>
        </p:txBody>
      </p:sp>
    </p:spTree>
    <p:extLst>
      <p:ext uri="{BB962C8B-B14F-4D97-AF65-F5344CB8AC3E}">
        <p14:creationId xmlns:p14="http://schemas.microsoft.com/office/powerpoint/2010/main" val="237744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7F77-1801-4368-A5A1-C42735C09681}"/>
              </a:ext>
            </a:extLst>
          </p:cNvPr>
          <p:cNvSpPr>
            <a:spLocks noGrp="1"/>
          </p:cNvSpPr>
          <p:nvPr>
            <p:ph type="title"/>
          </p:nvPr>
        </p:nvSpPr>
        <p:spPr/>
        <p:txBody>
          <a:bodyPr/>
          <a:lstStyle/>
          <a:p>
            <a:r>
              <a:rPr lang="en-US" dirty="0"/>
              <a:t>Work Program Development</a:t>
            </a:r>
          </a:p>
        </p:txBody>
      </p:sp>
      <p:sp>
        <p:nvSpPr>
          <p:cNvPr id="3" name="Rectangle: Rounded Corners 2">
            <a:extLst>
              <a:ext uri="{FF2B5EF4-FFF2-40B4-BE49-F238E27FC236}">
                <a16:creationId xmlns:a16="http://schemas.microsoft.com/office/drawing/2014/main" id="{658949D1-D7FC-4B65-97B2-7DC2B444775B}"/>
              </a:ext>
            </a:extLst>
          </p:cNvPr>
          <p:cNvSpPr/>
          <p:nvPr/>
        </p:nvSpPr>
        <p:spPr>
          <a:xfrm>
            <a:off x="4358640" y="2641472"/>
            <a:ext cx="3474720" cy="1097280"/>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Work Program Development, Performance Gap Analysis and Report to Financial Planning</a:t>
            </a:r>
          </a:p>
        </p:txBody>
      </p:sp>
      <p:sp>
        <p:nvSpPr>
          <p:cNvPr id="4" name="Rectangle: Rounded Corners 3">
            <a:extLst>
              <a:ext uri="{FF2B5EF4-FFF2-40B4-BE49-F238E27FC236}">
                <a16:creationId xmlns:a16="http://schemas.microsoft.com/office/drawing/2014/main" id="{49F7D442-6B76-4093-8AF1-B85303DA4E4F}"/>
              </a:ext>
            </a:extLst>
          </p:cNvPr>
          <p:cNvSpPr/>
          <p:nvPr/>
        </p:nvSpPr>
        <p:spPr>
          <a:xfrm>
            <a:off x="3530952" y="2869547"/>
            <a:ext cx="640080" cy="641130"/>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3156303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Selection</a:t>
            </a:r>
          </a:p>
        </p:txBody>
      </p:sp>
      <p:sp>
        <p:nvSpPr>
          <p:cNvPr id="3" name="Content Placeholder 2"/>
          <p:cNvSpPr>
            <a:spLocks noGrp="1"/>
          </p:cNvSpPr>
          <p:nvPr>
            <p:ph idx="4294967295"/>
          </p:nvPr>
        </p:nvSpPr>
        <p:spPr>
          <a:xfrm>
            <a:off x="166008" y="2023072"/>
            <a:ext cx="7469188" cy="4519613"/>
          </a:xfrm>
        </p:spPr>
        <p:txBody>
          <a:bodyPr>
            <a:normAutofit/>
          </a:bodyPr>
          <a:lstStyle/>
          <a:p>
            <a:r>
              <a:rPr lang="en-US" sz="2400" dirty="0"/>
              <a:t>Prioritization vs Optimization</a:t>
            </a:r>
          </a:p>
          <a:p>
            <a:pPr lvl="1"/>
            <a:r>
              <a:rPr lang="en-US" sz="2000" dirty="0"/>
              <a:t>Differences among States</a:t>
            </a:r>
          </a:p>
          <a:p>
            <a:r>
              <a:rPr lang="en-US" sz="2400" dirty="0"/>
              <a:t>Common Prioritization Factors</a:t>
            </a:r>
          </a:p>
          <a:p>
            <a:pPr lvl="1"/>
            <a:r>
              <a:rPr lang="en-US" sz="2000" dirty="0"/>
              <a:t>Pavements (Weighted Index or $/VMT): Condition, Traffic/Truck Volume, Importance, Cost Effectiveness</a:t>
            </a:r>
          </a:p>
          <a:p>
            <a:pPr lvl="1"/>
            <a:r>
              <a:rPr lang="en-US" sz="2000" dirty="0"/>
              <a:t>Bridges (Weighted Index): Condition, Structural, Importance, Cost Effectiveness, and Risk </a:t>
            </a:r>
          </a:p>
          <a:p>
            <a:r>
              <a:rPr lang="en-US" sz="2400" dirty="0"/>
              <a:t>Optimization (Knapsack problems)</a:t>
            </a:r>
          </a:p>
          <a:p>
            <a:pPr lvl="1"/>
            <a:r>
              <a:rPr lang="en-US" sz="2000" dirty="0"/>
              <a:t>Single constraint (typically budget): incremental utility ratio</a:t>
            </a:r>
          </a:p>
          <a:p>
            <a:pPr lvl="1"/>
            <a:r>
              <a:rPr lang="en-US" sz="2000" dirty="0"/>
              <a:t>Multiple constraints (budget, performance, risk and others): multi-choice knapsack </a:t>
            </a:r>
          </a:p>
          <a:p>
            <a:pPr lvl="1"/>
            <a:r>
              <a:rPr lang="en-US" sz="2000" dirty="0"/>
              <a:t>Use of risk rating as a constraint</a:t>
            </a:r>
          </a:p>
        </p:txBody>
      </p:sp>
      <p:sp>
        <p:nvSpPr>
          <p:cNvPr id="5" name="TextBox 4">
            <a:extLst>
              <a:ext uri="{FF2B5EF4-FFF2-40B4-BE49-F238E27FC236}">
                <a16:creationId xmlns:a16="http://schemas.microsoft.com/office/drawing/2014/main" id="{C009690D-FBE5-488A-B76A-BF2EF7B4ED9C}"/>
              </a:ext>
            </a:extLst>
          </p:cNvPr>
          <p:cNvSpPr txBox="1"/>
          <p:nvPr/>
        </p:nvSpPr>
        <p:spPr>
          <a:xfrm>
            <a:off x="8311055" y="1616785"/>
            <a:ext cx="3607675" cy="369332"/>
          </a:xfrm>
          <a:prstGeom prst="rect">
            <a:avLst/>
          </a:prstGeom>
          <a:noFill/>
        </p:spPr>
        <p:txBody>
          <a:bodyPr wrap="square">
            <a:spAutoFit/>
          </a:bodyPr>
          <a:lstStyle/>
          <a:p>
            <a:r>
              <a:rPr lang="en-US" dirty="0"/>
              <a:t>MnDOT Scoring of Bridge Projects</a:t>
            </a:r>
          </a:p>
        </p:txBody>
      </p:sp>
      <p:graphicFrame>
        <p:nvGraphicFramePr>
          <p:cNvPr id="6" name="Table 6">
            <a:extLst>
              <a:ext uri="{FF2B5EF4-FFF2-40B4-BE49-F238E27FC236}">
                <a16:creationId xmlns:a16="http://schemas.microsoft.com/office/drawing/2014/main" id="{73BA7B05-674E-4B92-A2DB-1C9C79AF3BD3}"/>
              </a:ext>
            </a:extLst>
          </p:cNvPr>
          <p:cNvGraphicFramePr>
            <a:graphicFrameLocks noGrp="1"/>
          </p:cNvGraphicFramePr>
          <p:nvPr>
            <p:extLst>
              <p:ext uri="{D42A27DB-BD31-4B8C-83A1-F6EECF244321}">
                <p14:modId xmlns:p14="http://schemas.microsoft.com/office/powerpoint/2010/main" val="3342840442"/>
              </p:ext>
            </p:extLst>
          </p:nvPr>
        </p:nvGraphicFramePr>
        <p:xfrm>
          <a:off x="7688756" y="2023072"/>
          <a:ext cx="4351777" cy="1818640"/>
        </p:xfrm>
        <a:graphic>
          <a:graphicData uri="http://schemas.openxmlformats.org/drawingml/2006/table">
            <a:tbl>
              <a:tblPr firstRow="1" bandRow="1">
                <a:tableStyleId>{21E4AEA4-8DFA-4A89-87EB-49C32662AFE0}</a:tableStyleId>
              </a:tblPr>
              <a:tblGrid>
                <a:gridCol w="3059574">
                  <a:extLst>
                    <a:ext uri="{9D8B030D-6E8A-4147-A177-3AD203B41FA5}">
                      <a16:colId xmlns:a16="http://schemas.microsoft.com/office/drawing/2014/main" val="990387823"/>
                    </a:ext>
                  </a:extLst>
                </a:gridCol>
                <a:gridCol w="1292203">
                  <a:extLst>
                    <a:ext uri="{9D8B030D-6E8A-4147-A177-3AD203B41FA5}">
                      <a16:colId xmlns:a16="http://schemas.microsoft.com/office/drawing/2014/main" val="2022960401"/>
                    </a:ext>
                  </a:extLst>
                </a:gridCol>
              </a:tblGrid>
              <a:tr h="318854">
                <a:tc>
                  <a:txBody>
                    <a:bodyPr/>
                    <a:lstStyle/>
                    <a:p>
                      <a:r>
                        <a:rPr lang="en-US" sz="1600" dirty="0"/>
                        <a:t>Criteria</a:t>
                      </a:r>
                    </a:p>
                  </a:txBody>
                  <a:tcPr/>
                </a:tc>
                <a:tc>
                  <a:txBody>
                    <a:bodyPr/>
                    <a:lstStyle/>
                    <a:p>
                      <a:r>
                        <a:rPr lang="en-US" sz="1600" dirty="0"/>
                        <a:t>Points</a:t>
                      </a:r>
                    </a:p>
                  </a:txBody>
                  <a:tcPr/>
                </a:tc>
                <a:extLst>
                  <a:ext uri="{0D108BD9-81ED-4DB2-BD59-A6C34878D82A}">
                    <a16:rowId xmlns:a16="http://schemas.microsoft.com/office/drawing/2014/main" val="1192694725"/>
                  </a:ext>
                </a:extLst>
              </a:tr>
              <a:tr h="370840">
                <a:tc>
                  <a:txBody>
                    <a:bodyPr/>
                    <a:lstStyle/>
                    <a:p>
                      <a:r>
                        <a:rPr lang="en-US" sz="1600" dirty="0"/>
                        <a:t>Condition</a:t>
                      </a:r>
                    </a:p>
                  </a:txBody>
                  <a:tcPr/>
                </a:tc>
                <a:tc>
                  <a:txBody>
                    <a:bodyPr/>
                    <a:lstStyle/>
                    <a:p>
                      <a:r>
                        <a:rPr lang="en-US" sz="1600" dirty="0"/>
                        <a:t>50</a:t>
                      </a:r>
                    </a:p>
                  </a:txBody>
                  <a:tcPr/>
                </a:tc>
                <a:extLst>
                  <a:ext uri="{0D108BD9-81ED-4DB2-BD59-A6C34878D82A}">
                    <a16:rowId xmlns:a16="http://schemas.microsoft.com/office/drawing/2014/main" val="105340595"/>
                  </a:ext>
                </a:extLst>
              </a:tr>
              <a:tr h="370840">
                <a:tc>
                  <a:txBody>
                    <a:bodyPr/>
                    <a:lstStyle/>
                    <a:p>
                      <a:r>
                        <a:rPr lang="en-US" sz="1600" dirty="0"/>
                        <a:t>Remaining Service Life</a:t>
                      </a:r>
                    </a:p>
                  </a:txBody>
                  <a:tcPr/>
                </a:tc>
                <a:tc>
                  <a:txBody>
                    <a:bodyPr/>
                    <a:lstStyle/>
                    <a:p>
                      <a:r>
                        <a:rPr lang="en-US" sz="1600" dirty="0"/>
                        <a:t>20</a:t>
                      </a:r>
                    </a:p>
                  </a:txBody>
                  <a:tcPr/>
                </a:tc>
                <a:extLst>
                  <a:ext uri="{0D108BD9-81ED-4DB2-BD59-A6C34878D82A}">
                    <a16:rowId xmlns:a16="http://schemas.microsoft.com/office/drawing/2014/main" val="2919619429"/>
                  </a:ext>
                </a:extLst>
              </a:tr>
              <a:tr h="370840">
                <a:tc>
                  <a:txBody>
                    <a:bodyPr/>
                    <a:lstStyle/>
                    <a:p>
                      <a:r>
                        <a:rPr lang="en-US" sz="1600" dirty="0"/>
                        <a:t>Risk of Service Disruption</a:t>
                      </a:r>
                    </a:p>
                  </a:txBody>
                  <a:tcPr/>
                </a:tc>
                <a:tc>
                  <a:txBody>
                    <a:bodyPr/>
                    <a:lstStyle/>
                    <a:p>
                      <a:r>
                        <a:rPr lang="en-US" sz="1600" dirty="0"/>
                        <a:t>20</a:t>
                      </a:r>
                    </a:p>
                  </a:txBody>
                  <a:tcPr/>
                </a:tc>
                <a:extLst>
                  <a:ext uri="{0D108BD9-81ED-4DB2-BD59-A6C34878D82A}">
                    <a16:rowId xmlns:a16="http://schemas.microsoft.com/office/drawing/2014/main" val="3941455759"/>
                  </a:ext>
                </a:extLst>
              </a:tr>
              <a:tr h="370840">
                <a:tc>
                  <a:txBody>
                    <a:bodyPr/>
                    <a:lstStyle/>
                    <a:p>
                      <a:r>
                        <a:rPr lang="en-US" sz="1600" dirty="0"/>
                        <a:t>Bridge Size</a:t>
                      </a:r>
                    </a:p>
                  </a:txBody>
                  <a:tcPr/>
                </a:tc>
                <a:tc>
                  <a:txBody>
                    <a:bodyPr/>
                    <a:lstStyle/>
                    <a:p>
                      <a:r>
                        <a:rPr lang="en-US" sz="1600" dirty="0"/>
                        <a:t>10</a:t>
                      </a:r>
                    </a:p>
                  </a:txBody>
                  <a:tcPr/>
                </a:tc>
                <a:extLst>
                  <a:ext uri="{0D108BD9-81ED-4DB2-BD59-A6C34878D82A}">
                    <a16:rowId xmlns:a16="http://schemas.microsoft.com/office/drawing/2014/main" val="3283053278"/>
                  </a:ext>
                </a:extLst>
              </a:tr>
            </a:tbl>
          </a:graphicData>
        </a:graphic>
      </p:graphicFrame>
      <p:graphicFrame>
        <p:nvGraphicFramePr>
          <p:cNvPr id="7" name="Table 6">
            <a:extLst>
              <a:ext uri="{FF2B5EF4-FFF2-40B4-BE49-F238E27FC236}">
                <a16:creationId xmlns:a16="http://schemas.microsoft.com/office/drawing/2014/main" id="{D62AD436-7ED6-42C8-A99E-208BDE4A0AC5}"/>
              </a:ext>
            </a:extLst>
          </p:cNvPr>
          <p:cNvGraphicFramePr>
            <a:graphicFrameLocks noGrp="1"/>
          </p:cNvGraphicFramePr>
          <p:nvPr>
            <p:extLst>
              <p:ext uri="{D42A27DB-BD31-4B8C-83A1-F6EECF244321}">
                <p14:modId xmlns:p14="http://schemas.microsoft.com/office/powerpoint/2010/main" val="823893694"/>
              </p:ext>
            </p:extLst>
          </p:nvPr>
        </p:nvGraphicFramePr>
        <p:xfrm>
          <a:off x="7721220" y="4281162"/>
          <a:ext cx="4351778" cy="2595880"/>
        </p:xfrm>
        <a:graphic>
          <a:graphicData uri="http://schemas.openxmlformats.org/drawingml/2006/table">
            <a:tbl>
              <a:tblPr firstRow="1" bandRow="1">
                <a:tableStyleId>{21E4AEA4-8DFA-4A89-87EB-49C32662AFE0}</a:tableStyleId>
              </a:tblPr>
              <a:tblGrid>
                <a:gridCol w="3073838">
                  <a:extLst>
                    <a:ext uri="{9D8B030D-6E8A-4147-A177-3AD203B41FA5}">
                      <a16:colId xmlns:a16="http://schemas.microsoft.com/office/drawing/2014/main" val="3674580278"/>
                    </a:ext>
                  </a:extLst>
                </a:gridCol>
                <a:gridCol w="1277940">
                  <a:extLst>
                    <a:ext uri="{9D8B030D-6E8A-4147-A177-3AD203B41FA5}">
                      <a16:colId xmlns:a16="http://schemas.microsoft.com/office/drawing/2014/main" val="1802019869"/>
                    </a:ext>
                  </a:extLst>
                </a:gridCol>
              </a:tblGrid>
              <a:tr h="370840">
                <a:tc>
                  <a:txBody>
                    <a:bodyPr/>
                    <a:lstStyle/>
                    <a:p>
                      <a:r>
                        <a:rPr lang="en-US" sz="1600" dirty="0"/>
                        <a:t>Criteria</a:t>
                      </a:r>
                    </a:p>
                  </a:txBody>
                  <a:tcPr/>
                </a:tc>
                <a:tc>
                  <a:txBody>
                    <a:bodyPr/>
                    <a:lstStyle/>
                    <a:p>
                      <a:r>
                        <a:rPr lang="en-US" sz="1600" dirty="0"/>
                        <a:t>Points</a:t>
                      </a:r>
                    </a:p>
                  </a:txBody>
                  <a:tcPr/>
                </a:tc>
                <a:extLst>
                  <a:ext uri="{0D108BD9-81ED-4DB2-BD59-A6C34878D82A}">
                    <a16:rowId xmlns:a16="http://schemas.microsoft.com/office/drawing/2014/main" val="2842969316"/>
                  </a:ext>
                </a:extLst>
              </a:tr>
              <a:tr h="370840">
                <a:tc>
                  <a:txBody>
                    <a:bodyPr/>
                    <a:lstStyle/>
                    <a:p>
                      <a:r>
                        <a:rPr lang="en-US" sz="1600" dirty="0"/>
                        <a:t>Timing of Improvement</a:t>
                      </a:r>
                    </a:p>
                  </a:txBody>
                  <a:tcPr/>
                </a:tc>
                <a:tc>
                  <a:txBody>
                    <a:bodyPr/>
                    <a:lstStyle/>
                    <a:p>
                      <a:r>
                        <a:rPr lang="en-US" sz="1600" dirty="0"/>
                        <a:t>60</a:t>
                      </a:r>
                    </a:p>
                  </a:txBody>
                  <a:tcPr/>
                </a:tc>
                <a:extLst>
                  <a:ext uri="{0D108BD9-81ED-4DB2-BD59-A6C34878D82A}">
                    <a16:rowId xmlns:a16="http://schemas.microsoft.com/office/drawing/2014/main" val="1020750265"/>
                  </a:ext>
                </a:extLst>
              </a:tr>
              <a:tr h="370840">
                <a:tc>
                  <a:txBody>
                    <a:bodyPr/>
                    <a:lstStyle/>
                    <a:p>
                      <a:r>
                        <a:rPr lang="en-US" sz="1600" dirty="0"/>
                        <a:t>Network Designation</a:t>
                      </a:r>
                    </a:p>
                  </a:txBody>
                  <a:tcPr/>
                </a:tc>
                <a:tc>
                  <a:txBody>
                    <a:bodyPr/>
                    <a:lstStyle/>
                    <a:p>
                      <a:r>
                        <a:rPr lang="en-US" sz="1600" dirty="0"/>
                        <a:t>5</a:t>
                      </a:r>
                    </a:p>
                  </a:txBody>
                  <a:tcPr/>
                </a:tc>
                <a:extLst>
                  <a:ext uri="{0D108BD9-81ED-4DB2-BD59-A6C34878D82A}">
                    <a16:rowId xmlns:a16="http://schemas.microsoft.com/office/drawing/2014/main" val="2325839521"/>
                  </a:ext>
                </a:extLst>
              </a:tr>
              <a:tr h="370840">
                <a:tc>
                  <a:txBody>
                    <a:bodyPr/>
                    <a:lstStyle/>
                    <a:p>
                      <a:r>
                        <a:rPr lang="en-US" sz="1600" dirty="0"/>
                        <a:t>Traffic Volume</a:t>
                      </a:r>
                    </a:p>
                  </a:txBody>
                  <a:tcPr/>
                </a:tc>
                <a:tc>
                  <a:txBody>
                    <a:bodyPr/>
                    <a:lstStyle/>
                    <a:p>
                      <a:r>
                        <a:rPr lang="en-US" sz="1600" dirty="0"/>
                        <a:t>10</a:t>
                      </a:r>
                    </a:p>
                  </a:txBody>
                  <a:tcPr/>
                </a:tc>
                <a:extLst>
                  <a:ext uri="{0D108BD9-81ED-4DB2-BD59-A6C34878D82A}">
                    <a16:rowId xmlns:a16="http://schemas.microsoft.com/office/drawing/2014/main" val="2696552215"/>
                  </a:ext>
                </a:extLst>
              </a:tr>
              <a:tr h="370840">
                <a:tc>
                  <a:txBody>
                    <a:bodyPr/>
                    <a:lstStyle/>
                    <a:p>
                      <a:r>
                        <a:rPr lang="en-US" sz="1600" dirty="0"/>
                        <a:t>Truck Volume</a:t>
                      </a:r>
                    </a:p>
                  </a:txBody>
                  <a:tcPr/>
                </a:tc>
                <a:tc>
                  <a:txBody>
                    <a:bodyPr/>
                    <a:lstStyle/>
                    <a:p>
                      <a:r>
                        <a:rPr lang="en-US" sz="1600" dirty="0"/>
                        <a:t>10</a:t>
                      </a:r>
                    </a:p>
                  </a:txBody>
                  <a:tcPr/>
                </a:tc>
                <a:extLst>
                  <a:ext uri="{0D108BD9-81ED-4DB2-BD59-A6C34878D82A}">
                    <a16:rowId xmlns:a16="http://schemas.microsoft.com/office/drawing/2014/main" val="2444772154"/>
                  </a:ext>
                </a:extLst>
              </a:tr>
              <a:tr h="370840">
                <a:tc>
                  <a:txBody>
                    <a:bodyPr/>
                    <a:lstStyle/>
                    <a:p>
                      <a:r>
                        <a:rPr lang="en-US" sz="1600" dirty="0"/>
                        <a:t>Length</a:t>
                      </a:r>
                    </a:p>
                  </a:txBody>
                  <a:tcPr/>
                </a:tc>
                <a:tc>
                  <a:txBody>
                    <a:bodyPr/>
                    <a:lstStyle/>
                    <a:p>
                      <a:r>
                        <a:rPr lang="en-US" sz="1600" dirty="0"/>
                        <a:t>5</a:t>
                      </a:r>
                    </a:p>
                  </a:txBody>
                  <a:tcPr/>
                </a:tc>
                <a:extLst>
                  <a:ext uri="{0D108BD9-81ED-4DB2-BD59-A6C34878D82A}">
                    <a16:rowId xmlns:a16="http://schemas.microsoft.com/office/drawing/2014/main" val="2489816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Other Needs</a:t>
                      </a:r>
                    </a:p>
                  </a:txBody>
                  <a:tcPr/>
                </a:tc>
                <a:tc>
                  <a:txBody>
                    <a:bodyPr/>
                    <a:lstStyle/>
                    <a:p>
                      <a:r>
                        <a:rPr lang="en-US" sz="1600" dirty="0"/>
                        <a:t>10</a:t>
                      </a:r>
                    </a:p>
                  </a:txBody>
                  <a:tcPr/>
                </a:tc>
                <a:extLst>
                  <a:ext uri="{0D108BD9-81ED-4DB2-BD59-A6C34878D82A}">
                    <a16:rowId xmlns:a16="http://schemas.microsoft.com/office/drawing/2014/main" val="479857319"/>
                  </a:ext>
                </a:extLst>
              </a:tr>
            </a:tbl>
          </a:graphicData>
        </a:graphic>
      </p:graphicFrame>
      <p:sp>
        <p:nvSpPr>
          <p:cNvPr id="8" name="TextBox 7">
            <a:extLst>
              <a:ext uri="{FF2B5EF4-FFF2-40B4-BE49-F238E27FC236}">
                <a16:creationId xmlns:a16="http://schemas.microsoft.com/office/drawing/2014/main" id="{CC19C446-6C04-4B45-ACE8-69EF1FB95ED1}"/>
              </a:ext>
            </a:extLst>
          </p:cNvPr>
          <p:cNvSpPr txBox="1"/>
          <p:nvPr/>
        </p:nvSpPr>
        <p:spPr>
          <a:xfrm>
            <a:off x="7893269" y="3917282"/>
            <a:ext cx="3915103" cy="369332"/>
          </a:xfrm>
          <a:prstGeom prst="rect">
            <a:avLst/>
          </a:prstGeom>
          <a:noFill/>
        </p:spPr>
        <p:txBody>
          <a:bodyPr wrap="square">
            <a:spAutoFit/>
          </a:bodyPr>
          <a:lstStyle/>
          <a:p>
            <a:r>
              <a:rPr lang="en-US" dirty="0"/>
              <a:t>MnDOT Scoring of Pavement Projects</a:t>
            </a:r>
          </a:p>
        </p:txBody>
      </p:sp>
    </p:spTree>
    <p:extLst>
      <p:ext uri="{BB962C8B-B14F-4D97-AF65-F5344CB8AC3E}">
        <p14:creationId xmlns:p14="http://schemas.microsoft.com/office/powerpoint/2010/main" val="16432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&amp; Ranking Performance Measures</a:t>
            </a:r>
          </a:p>
        </p:txBody>
      </p:sp>
      <p:sp>
        <p:nvSpPr>
          <p:cNvPr id="3" name="Content Placeholder 2"/>
          <p:cNvSpPr>
            <a:spLocks noGrp="1"/>
          </p:cNvSpPr>
          <p:nvPr>
            <p:ph idx="4294967295"/>
          </p:nvPr>
        </p:nvSpPr>
        <p:spPr>
          <a:xfrm>
            <a:off x="0" y="4098925"/>
            <a:ext cx="6540500" cy="2171700"/>
          </a:xfrm>
        </p:spPr>
        <p:txBody>
          <a:bodyPr>
            <a:normAutofit/>
          </a:bodyPr>
          <a:lstStyle/>
          <a:p>
            <a:r>
              <a:rPr lang="en-US" dirty="0"/>
              <a:t>Varying Importance of Different Attributes</a:t>
            </a:r>
          </a:p>
          <a:p>
            <a:r>
              <a:rPr lang="en-US" dirty="0"/>
              <a:t>Synthesizing “Preferences” into a Single Criterion using weighting and scaling</a:t>
            </a:r>
          </a:p>
          <a:p>
            <a:r>
              <a:rPr lang="en-US" dirty="0"/>
              <a:t>NCHRP Reports 590 &amp; 806</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682" y="2216206"/>
            <a:ext cx="3587531" cy="1882566"/>
          </a:xfrm>
          <a:prstGeom prst="rect">
            <a:avLst/>
          </a:prstGeom>
        </p:spPr>
      </p:pic>
      <p:graphicFrame>
        <p:nvGraphicFramePr>
          <p:cNvPr id="5" name="Table 4"/>
          <p:cNvGraphicFramePr>
            <a:graphicFrameLocks noGrp="1"/>
          </p:cNvGraphicFramePr>
          <p:nvPr/>
        </p:nvGraphicFramePr>
        <p:xfrm>
          <a:off x="7543800" y="3656688"/>
          <a:ext cx="4419600" cy="28956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53497906"/>
                    </a:ext>
                  </a:extLst>
                </a:gridCol>
                <a:gridCol w="2133600">
                  <a:extLst>
                    <a:ext uri="{9D8B030D-6E8A-4147-A177-3AD203B41FA5}">
                      <a16:colId xmlns:a16="http://schemas.microsoft.com/office/drawing/2014/main" val="1005077170"/>
                    </a:ext>
                  </a:extLst>
                </a:gridCol>
              </a:tblGrid>
              <a:tr h="0">
                <a:tc>
                  <a:txBody>
                    <a:bodyPr/>
                    <a:lstStyle/>
                    <a:p>
                      <a:r>
                        <a:rPr lang="en-US" sz="1600" dirty="0"/>
                        <a:t>Goal</a:t>
                      </a:r>
                    </a:p>
                  </a:txBody>
                  <a:tcPr/>
                </a:tc>
                <a:tc>
                  <a:txBody>
                    <a:bodyPr/>
                    <a:lstStyle/>
                    <a:p>
                      <a:r>
                        <a:rPr lang="en-US" sz="1600" dirty="0"/>
                        <a:t>Relative Weights</a:t>
                      </a:r>
                    </a:p>
                  </a:txBody>
                  <a:tcPr/>
                </a:tc>
                <a:extLst>
                  <a:ext uri="{0D108BD9-81ED-4DB2-BD59-A6C34878D82A}">
                    <a16:rowId xmlns:a16="http://schemas.microsoft.com/office/drawing/2014/main" val="3548578318"/>
                  </a:ext>
                </a:extLst>
              </a:tr>
              <a:tr h="0">
                <a:tc>
                  <a:txBody>
                    <a:bodyPr/>
                    <a:lstStyle/>
                    <a:p>
                      <a:r>
                        <a:rPr lang="en-US" sz="1800" b="0" dirty="0"/>
                        <a:t>Preservation</a:t>
                      </a:r>
                    </a:p>
                  </a:txBody>
                  <a:tcPr/>
                </a:tc>
                <a:tc>
                  <a:txBody>
                    <a:bodyPr/>
                    <a:lstStyle/>
                    <a:p>
                      <a:r>
                        <a:rPr lang="en-US" sz="1800" b="0" dirty="0"/>
                        <a:t>0.33</a:t>
                      </a:r>
                    </a:p>
                  </a:txBody>
                  <a:tcPr/>
                </a:tc>
                <a:extLst>
                  <a:ext uri="{0D108BD9-81ED-4DB2-BD59-A6C34878D82A}">
                    <a16:rowId xmlns:a16="http://schemas.microsoft.com/office/drawing/2014/main" val="3969932479"/>
                  </a:ext>
                </a:extLst>
              </a:tr>
              <a:tr h="0">
                <a:tc>
                  <a:txBody>
                    <a:bodyPr/>
                    <a:lstStyle/>
                    <a:p>
                      <a:r>
                        <a:rPr lang="en-US" sz="1800" dirty="0"/>
                        <a:t>Safety</a:t>
                      </a:r>
                    </a:p>
                  </a:txBody>
                  <a:tcPr/>
                </a:tc>
                <a:tc>
                  <a:txBody>
                    <a:bodyPr/>
                    <a:lstStyle/>
                    <a:p>
                      <a:r>
                        <a:rPr lang="en-US" sz="1800" dirty="0"/>
                        <a:t>0.33</a:t>
                      </a:r>
                    </a:p>
                  </a:txBody>
                  <a:tcPr/>
                </a:tc>
                <a:extLst>
                  <a:ext uri="{0D108BD9-81ED-4DB2-BD59-A6C34878D82A}">
                    <a16:rowId xmlns:a16="http://schemas.microsoft.com/office/drawing/2014/main" val="444020265"/>
                  </a:ext>
                </a:extLst>
              </a:tr>
              <a:tr h="0">
                <a:tc>
                  <a:txBody>
                    <a:bodyPr/>
                    <a:lstStyle/>
                    <a:p>
                      <a:r>
                        <a:rPr lang="en-US" sz="1800" dirty="0"/>
                        <a:t>Mobility</a:t>
                      </a:r>
                    </a:p>
                  </a:txBody>
                  <a:tcPr/>
                </a:tc>
                <a:tc>
                  <a:txBody>
                    <a:bodyPr/>
                    <a:lstStyle/>
                    <a:p>
                      <a:r>
                        <a:rPr lang="en-US" sz="1800" dirty="0"/>
                        <a:t>0.05</a:t>
                      </a:r>
                    </a:p>
                  </a:txBody>
                  <a:tcPr/>
                </a:tc>
                <a:extLst>
                  <a:ext uri="{0D108BD9-81ED-4DB2-BD59-A6C34878D82A}">
                    <a16:rowId xmlns:a16="http://schemas.microsoft.com/office/drawing/2014/main" val="1783548163"/>
                  </a:ext>
                </a:extLst>
              </a:tr>
              <a:tr h="0">
                <a:tc>
                  <a:txBody>
                    <a:bodyPr/>
                    <a:lstStyle/>
                    <a:p>
                      <a:r>
                        <a:rPr lang="en-US" sz="1800" dirty="0"/>
                        <a:t>Hazards</a:t>
                      </a:r>
                    </a:p>
                  </a:txBody>
                  <a:tcPr/>
                </a:tc>
                <a:tc>
                  <a:txBody>
                    <a:bodyPr/>
                    <a:lstStyle/>
                    <a:p>
                      <a:r>
                        <a:rPr lang="en-US" sz="1800" dirty="0"/>
                        <a:t>0.12</a:t>
                      </a:r>
                    </a:p>
                  </a:txBody>
                  <a:tcPr/>
                </a:tc>
                <a:extLst>
                  <a:ext uri="{0D108BD9-81ED-4DB2-BD59-A6C34878D82A}">
                    <a16:rowId xmlns:a16="http://schemas.microsoft.com/office/drawing/2014/main" val="4066628498"/>
                  </a:ext>
                </a:extLst>
              </a:tr>
              <a:tr h="0">
                <a:tc>
                  <a:txBody>
                    <a:bodyPr/>
                    <a:lstStyle/>
                    <a:p>
                      <a:r>
                        <a:rPr lang="en-US" sz="1800" dirty="0"/>
                        <a:t>Agency Cost</a:t>
                      </a:r>
                    </a:p>
                  </a:txBody>
                  <a:tcPr/>
                </a:tc>
                <a:tc>
                  <a:txBody>
                    <a:bodyPr/>
                    <a:lstStyle/>
                    <a:p>
                      <a:r>
                        <a:rPr lang="en-US" sz="1800" dirty="0"/>
                        <a:t>0.10</a:t>
                      </a:r>
                    </a:p>
                  </a:txBody>
                  <a:tcPr/>
                </a:tc>
                <a:extLst>
                  <a:ext uri="{0D108BD9-81ED-4DB2-BD59-A6C34878D82A}">
                    <a16:rowId xmlns:a16="http://schemas.microsoft.com/office/drawing/2014/main" val="356969865"/>
                  </a:ext>
                </a:extLst>
              </a:tr>
              <a:tr h="0">
                <a:tc>
                  <a:txBody>
                    <a:bodyPr/>
                    <a:lstStyle/>
                    <a:p>
                      <a:r>
                        <a:rPr lang="en-US" sz="1800" dirty="0"/>
                        <a:t>User Cost</a:t>
                      </a:r>
                    </a:p>
                  </a:txBody>
                  <a:tcPr/>
                </a:tc>
                <a:tc>
                  <a:txBody>
                    <a:bodyPr/>
                    <a:lstStyle/>
                    <a:p>
                      <a:r>
                        <a:rPr lang="en-US" sz="1800" dirty="0"/>
                        <a:t>0.07</a:t>
                      </a:r>
                    </a:p>
                  </a:txBody>
                  <a:tcPr/>
                </a:tc>
                <a:extLst>
                  <a:ext uri="{0D108BD9-81ED-4DB2-BD59-A6C34878D82A}">
                    <a16:rowId xmlns:a16="http://schemas.microsoft.com/office/drawing/2014/main" val="1092632445"/>
                  </a:ext>
                </a:extLst>
              </a:tr>
              <a:tr h="0">
                <a:tc>
                  <a:txBody>
                    <a:bodyPr/>
                    <a:lstStyle/>
                    <a:p>
                      <a:r>
                        <a:rPr lang="en-US" sz="1800" b="1" dirty="0"/>
                        <a:t>Composite</a:t>
                      </a:r>
                    </a:p>
                  </a:txBody>
                  <a:tcPr>
                    <a:solidFill>
                      <a:schemeClr val="accent1">
                        <a:lumMod val="40000"/>
                        <a:lumOff val="60000"/>
                      </a:schemeClr>
                    </a:solidFill>
                  </a:tcPr>
                </a:tc>
                <a:tc>
                  <a:txBody>
                    <a:bodyPr/>
                    <a:lstStyle/>
                    <a:p>
                      <a:r>
                        <a:rPr lang="en-US" sz="1800" b="1" dirty="0"/>
                        <a:t>1.00</a:t>
                      </a:r>
                    </a:p>
                  </a:txBody>
                  <a:tcPr>
                    <a:solidFill>
                      <a:schemeClr val="accent1">
                        <a:lumMod val="40000"/>
                        <a:lumOff val="60000"/>
                      </a:schemeClr>
                    </a:solidFill>
                  </a:tcPr>
                </a:tc>
                <a:extLst>
                  <a:ext uri="{0D108BD9-81ED-4DB2-BD59-A6C34878D82A}">
                    <a16:rowId xmlns:a16="http://schemas.microsoft.com/office/drawing/2014/main" val="770264540"/>
                  </a:ext>
                </a:extLst>
              </a:tr>
            </a:tbl>
          </a:graphicData>
        </a:graphic>
      </p:graphicFrame>
      <p:sp>
        <p:nvSpPr>
          <p:cNvPr id="6" name="TextBox 5"/>
          <p:cNvSpPr txBox="1"/>
          <p:nvPr/>
        </p:nvSpPr>
        <p:spPr>
          <a:xfrm>
            <a:off x="7734300" y="6488668"/>
            <a:ext cx="3619500" cy="338554"/>
          </a:xfrm>
          <a:prstGeom prst="rect">
            <a:avLst/>
          </a:prstGeom>
          <a:noFill/>
        </p:spPr>
        <p:txBody>
          <a:bodyPr wrap="square" rtlCol="0">
            <a:spAutoFit/>
          </a:bodyPr>
          <a:lstStyle/>
          <a:p>
            <a:r>
              <a:rPr lang="en-US" sz="1600" i="1" dirty="0"/>
              <a:t>Adapted from NCHRP Report 590</a:t>
            </a:r>
          </a:p>
        </p:txBody>
      </p:sp>
      <p:sp>
        <p:nvSpPr>
          <p:cNvPr id="7" name="Content Placeholder 2"/>
          <p:cNvSpPr txBox="1">
            <a:spLocks/>
          </p:cNvSpPr>
          <p:nvPr/>
        </p:nvSpPr>
        <p:spPr>
          <a:xfrm>
            <a:off x="7099300" y="2216207"/>
            <a:ext cx="5308600" cy="14404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Multi-Attribute Utility Functions</a:t>
            </a:r>
          </a:p>
          <a:p>
            <a:pPr lvl="1"/>
            <a:r>
              <a:rPr lang="en-US" sz="2000" dirty="0"/>
              <a:t>Direct weighting</a:t>
            </a:r>
          </a:p>
          <a:p>
            <a:pPr lvl="1"/>
            <a:r>
              <a:rPr lang="en-US" sz="2000" dirty="0"/>
              <a:t>Analytic hierarchy process</a:t>
            </a:r>
          </a:p>
          <a:p>
            <a:r>
              <a:rPr lang="en-US" sz="2400" dirty="0"/>
              <a:t>Multi-Criteria Decision Methods</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01002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8921-CCE8-4FC4-AAA5-700329F84302}"/>
              </a:ext>
            </a:extLst>
          </p:cNvPr>
          <p:cNvSpPr>
            <a:spLocks noGrp="1"/>
          </p:cNvSpPr>
          <p:nvPr>
            <p:ph type="title"/>
          </p:nvPr>
        </p:nvSpPr>
        <p:spPr>
          <a:xfrm>
            <a:off x="1504040" y="1234684"/>
            <a:ext cx="9249696" cy="822908"/>
          </a:xfrm>
        </p:spPr>
        <p:txBody>
          <a:bodyPr/>
          <a:lstStyle/>
          <a:p>
            <a:r>
              <a:rPr lang="en-US" dirty="0"/>
              <a:t>Enhancing the Maturity of Overall LCP Practice</a:t>
            </a:r>
            <a:br>
              <a:rPr lang="en-US" dirty="0"/>
            </a:br>
            <a:r>
              <a:rPr lang="en-US" b="1" dirty="0"/>
              <a:t>at each asset class level</a:t>
            </a:r>
          </a:p>
        </p:txBody>
      </p:sp>
      <p:sp>
        <p:nvSpPr>
          <p:cNvPr id="3" name="Hexagon 2">
            <a:extLst>
              <a:ext uri="{FF2B5EF4-FFF2-40B4-BE49-F238E27FC236}">
                <a16:creationId xmlns:a16="http://schemas.microsoft.com/office/drawing/2014/main" id="{7A4E818B-B8AA-4644-929B-BAEE17091982}"/>
              </a:ext>
            </a:extLst>
          </p:cNvPr>
          <p:cNvSpPr/>
          <p:nvPr/>
        </p:nvSpPr>
        <p:spPr>
          <a:xfrm>
            <a:off x="1244315" y="2492567"/>
            <a:ext cx="2286000"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Emerging</a:t>
            </a:r>
          </a:p>
        </p:txBody>
      </p:sp>
      <p:sp>
        <p:nvSpPr>
          <p:cNvPr id="8" name="Hexagon 7">
            <a:extLst>
              <a:ext uri="{FF2B5EF4-FFF2-40B4-BE49-F238E27FC236}">
                <a16:creationId xmlns:a16="http://schemas.microsoft.com/office/drawing/2014/main" id="{91D8A705-D34F-4A49-9FD3-CA73D211CE94}"/>
              </a:ext>
            </a:extLst>
          </p:cNvPr>
          <p:cNvSpPr/>
          <p:nvPr/>
        </p:nvSpPr>
        <p:spPr>
          <a:xfrm>
            <a:off x="4919950" y="2514600"/>
            <a:ext cx="2285082"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Strengthening</a:t>
            </a:r>
          </a:p>
        </p:txBody>
      </p:sp>
      <p:sp>
        <p:nvSpPr>
          <p:cNvPr id="10" name="Hexagon 9">
            <a:extLst>
              <a:ext uri="{FF2B5EF4-FFF2-40B4-BE49-F238E27FC236}">
                <a16:creationId xmlns:a16="http://schemas.microsoft.com/office/drawing/2014/main" id="{E5FA1D26-3A2C-4CF2-9B96-DCA8317D8099}"/>
              </a:ext>
            </a:extLst>
          </p:cNvPr>
          <p:cNvSpPr/>
          <p:nvPr/>
        </p:nvSpPr>
        <p:spPr>
          <a:xfrm>
            <a:off x="8595585" y="2514600"/>
            <a:ext cx="2286000"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Advancing</a:t>
            </a:r>
          </a:p>
        </p:txBody>
      </p:sp>
      <p:pic>
        <p:nvPicPr>
          <p:cNvPr id="11" name="Graphic 10" descr="Walk with solid fill">
            <a:extLst>
              <a:ext uri="{FF2B5EF4-FFF2-40B4-BE49-F238E27FC236}">
                <a16:creationId xmlns:a16="http://schemas.microsoft.com/office/drawing/2014/main" id="{6FA8FBC6-D1FD-4021-B282-D6D174AC0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678" y="2685114"/>
            <a:ext cx="576072" cy="576072"/>
          </a:xfrm>
          <a:prstGeom prst="rect">
            <a:avLst/>
          </a:prstGeom>
        </p:spPr>
      </p:pic>
      <p:pic>
        <p:nvPicPr>
          <p:cNvPr id="13" name="Graphic 12" descr="Run with solid fill">
            <a:extLst>
              <a:ext uri="{FF2B5EF4-FFF2-40B4-BE49-F238E27FC236}">
                <a16:creationId xmlns:a16="http://schemas.microsoft.com/office/drawing/2014/main" id="{02027398-9467-4133-ACE9-69F04C5953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2337" y="2682414"/>
            <a:ext cx="578772" cy="578772"/>
          </a:xfrm>
          <a:prstGeom prst="rect">
            <a:avLst/>
          </a:prstGeom>
        </p:spPr>
      </p:pic>
      <p:pic>
        <p:nvPicPr>
          <p:cNvPr id="15" name="Graphic 14" descr="Crawl with solid fill">
            <a:extLst>
              <a:ext uri="{FF2B5EF4-FFF2-40B4-BE49-F238E27FC236}">
                <a16:creationId xmlns:a16="http://schemas.microsoft.com/office/drawing/2014/main" id="{A211B12C-4A22-439F-9502-EB096DE9C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7306" y="2626173"/>
            <a:ext cx="576072" cy="576072"/>
          </a:xfrm>
          <a:prstGeom prst="rect">
            <a:avLst/>
          </a:prstGeom>
        </p:spPr>
      </p:pic>
      <p:sp>
        <p:nvSpPr>
          <p:cNvPr id="17" name="TextBox 16">
            <a:extLst>
              <a:ext uri="{FF2B5EF4-FFF2-40B4-BE49-F238E27FC236}">
                <a16:creationId xmlns:a16="http://schemas.microsoft.com/office/drawing/2014/main" id="{40CFC7E9-8C94-4515-8276-1E43EEAE9D59}"/>
              </a:ext>
            </a:extLst>
          </p:cNvPr>
          <p:cNvSpPr txBox="1"/>
          <p:nvPr/>
        </p:nvSpPr>
        <p:spPr>
          <a:xfrm>
            <a:off x="868363" y="3718687"/>
            <a:ext cx="3307030" cy="2031325"/>
          </a:xfrm>
          <a:prstGeom prst="rect">
            <a:avLst/>
          </a:prstGeom>
          <a:noFill/>
        </p:spPr>
        <p:txBody>
          <a:bodyPr wrap="square">
            <a:spAutoFit/>
          </a:bodyPr>
          <a:lstStyle/>
          <a:p>
            <a:pPr marL="285750" indent="-285750">
              <a:buFont typeface="Arial" panose="020B0604020202020204" pitchFamily="34" charset="0"/>
              <a:buChar char="•"/>
            </a:pPr>
            <a:r>
              <a:rPr lang="en-US" dirty="0"/>
              <a:t>Started to improve the overall maturity of LCP enablers</a:t>
            </a:r>
          </a:p>
          <a:p>
            <a:pPr marL="285750" indent="-285750">
              <a:buFont typeface="Arial" panose="020B0604020202020204" pitchFamily="34" charset="0"/>
              <a:buChar char="•"/>
            </a:pPr>
            <a:r>
              <a:rPr lang="en-US" dirty="0"/>
              <a:t>Still applying prescriptive program-level policies and practices</a:t>
            </a:r>
          </a:p>
          <a:p>
            <a:pPr marL="285750" indent="-285750">
              <a:buFont typeface="Arial" panose="020B0604020202020204" pitchFamily="34" charset="0"/>
              <a:buChar char="•"/>
            </a:pPr>
            <a:r>
              <a:rPr lang="en-US" dirty="0"/>
              <a:t>No decisions at an individual asset level</a:t>
            </a:r>
          </a:p>
        </p:txBody>
      </p:sp>
      <p:sp>
        <p:nvSpPr>
          <p:cNvPr id="18" name="TextBox 17">
            <a:extLst>
              <a:ext uri="{FF2B5EF4-FFF2-40B4-BE49-F238E27FC236}">
                <a16:creationId xmlns:a16="http://schemas.microsoft.com/office/drawing/2014/main" id="{E7B315F7-8C4E-43BC-939A-F4DD864A12BB}"/>
              </a:ext>
            </a:extLst>
          </p:cNvPr>
          <p:cNvSpPr txBox="1"/>
          <p:nvPr/>
        </p:nvSpPr>
        <p:spPr>
          <a:xfrm>
            <a:off x="4755482" y="3718687"/>
            <a:ext cx="3195027" cy="1754326"/>
          </a:xfrm>
          <a:prstGeom prst="rect">
            <a:avLst/>
          </a:prstGeom>
          <a:noFill/>
        </p:spPr>
        <p:txBody>
          <a:bodyPr wrap="square">
            <a:spAutoFit/>
          </a:bodyPr>
          <a:lstStyle/>
          <a:p>
            <a:pPr marL="285750" indent="-285750">
              <a:buFont typeface="Arial" panose="020B0604020202020204" pitchFamily="34" charset="0"/>
              <a:buChar char="•"/>
            </a:pPr>
            <a:r>
              <a:rPr lang="en-US" dirty="0"/>
              <a:t>Making key improvements to LCP enablers</a:t>
            </a:r>
          </a:p>
          <a:p>
            <a:pPr marL="285750" indent="-285750">
              <a:buFont typeface="Arial" panose="020B0604020202020204" pitchFamily="34" charset="0"/>
              <a:buChar char="•"/>
            </a:pPr>
            <a:r>
              <a:rPr lang="en-US" dirty="0"/>
              <a:t>Using predictive modeling (with the aid of historical data) to make decisions at an individual asset level</a:t>
            </a:r>
          </a:p>
        </p:txBody>
      </p:sp>
      <p:sp>
        <p:nvSpPr>
          <p:cNvPr id="19" name="TextBox 18">
            <a:extLst>
              <a:ext uri="{FF2B5EF4-FFF2-40B4-BE49-F238E27FC236}">
                <a16:creationId xmlns:a16="http://schemas.microsoft.com/office/drawing/2014/main" id="{C658EA79-A901-4DB5-9D08-0A857689BD6C}"/>
              </a:ext>
            </a:extLst>
          </p:cNvPr>
          <p:cNvSpPr txBox="1"/>
          <p:nvPr/>
        </p:nvSpPr>
        <p:spPr>
          <a:xfrm>
            <a:off x="8361803" y="3696161"/>
            <a:ext cx="3547431" cy="2031325"/>
          </a:xfrm>
          <a:prstGeom prst="rect">
            <a:avLst/>
          </a:prstGeom>
          <a:noFill/>
        </p:spPr>
        <p:txBody>
          <a:bodyPr wrap="square">
            <a:spAutoFit/>
          </a:bodyPr>
          <a:lstStyle/>
          <a:p>
            <a:pPr marL="285750" indent="-285750">
              <a:buFont typeface="Arial" panose="020B0604020202020204" pitchFamily="34" charset="0"/>
              <a:buChar char="•"/>
            </a:pPr>
            <a:r>
              <a:rPr lang="en-US" dirty="0"/>
              <a:t>Made key improvements to LCP enablers</a:t>
            </a:r>
          </a:p>
          <a:p>
            <a:pPr marL="285750" indent="-285750">
              <a:buFont typeface="Arial" panose="020B0604020202020204" pitchFamily="34" charset="0"/>
              <a:buChar char="•"/>
            </a:pPr>
            <a:r>
              <a:rPr lang="en-US" dirty="0"/>
              <a:t>Using predictive modeling that can incorporate the impacts of risks and uncertainties on decision-making at an individual asset level</a:t>
            </a:r>
          </a:p>
        </p:txBody>
      </p:sp>
    </p:spTree>
    <p:extLst>
      <p:ext uri="{BB962C8B-B14F-4D97-AF65-F5344CB8AC3E}">
        <p14:creationId xmlns:p14="http://schemas.microsoft.com/office/powerpoint/2010/main" val="298643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85FCDC-79F5-4920-903A-12150B4663C3}"/>
              </a:ext>
            </a:extLst>
          </p:cNvPr>
          <p:cNvSpPr>
            <a:spLocks noGrp="1"/>
          </p:cNvSpPr>
          <p:nvPr>
            <p:ph type="title"/>
          </p:nvPr>
        </p:nvSpPr>
        <p:spPr>
          <a:xfrm>
            <a:off x="1504040" y="1234684"/>
            <a:ext cx="9249696" cy="822908"/>
          </a:xfrm>
        </p:spPr>
        <p:txBody>
          <a:bodyPr/>
          <a:lstStyle/>
          <a:p>
            <a:r>
              <a:rPr lang="en-US" dirty="0"/>
              <a:t>Enhancing the Maturity of LCP Enablers </a:t>
            </a:r>
            <a:br>
              <a:rPr lang="en-US" dirty="0"/>
            </a:br>
            <a:r>
              <a:rPr lang="en-US" b="1" dirty="0"/>
              <a:t>at each asset class level</a:t>
            </a:r>
          </a:p>
        </p:txBody>
      </p:sp>
      <p:sp>
        <p:nvSpPr>
          <p:cNvPr id="5" name="TextBox 4">
            <a:extLst>
              <a:ext uri="{FF2B5EF4-FFF2-40B4-BE49-F238E27FC236}">
                <a16:creationId xmlns:a16="http://schemas.microsoft.com/office/drawing/2014/main" id="{75D2A4CE-9A91-4F72-9106-652DE92B4B98}"/>
              </a:ext>
            </a:extLst>
          </p:cNvPr>
          <p:cNvSpPr txBox="1"/>
          <p:nvPr/>
        </p:nvSpPr>
        <p:spPr>
          <a:xfrm>
            <a:off x="5146164" y="2354135"/>
            <a:ext cx="6174954" cy="923330"/>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en-US" dirty="0"/>
              <a:t>Asset inventory and condition data for other assets </a:t>
            </a:r>
          </a:p>
          <a:p>
            <a:pPr marL="285750" indent="-285750">
              <a:buFont typeface="Arial" panose="020B0604020202020204" pitchFamily="34" charset="0"/>
              <a:buChar char="•"/>
            </a:pPr>
            <a:r>
              <a:rPr lang="en-US" dirty="0"/>
              <a:t>Maintenance costs</a:t>
            </a:r>
          </a:p>
          <a:p>
            <a:pPr marL="285750" indent="-285750">
              <a:buFont typeface="Arial" panose="020B0604020202020204" pitchFamily="34" charset="0"/>
              <a:buChar char="•"/>
            </a:pPr>
            <a:r>
              <a:rPr lang="en-US" dirty="0"/>
              <a:t>Hazard and asset damage history</a:t>
            </a:r>
          </a:p>
        </p:txBody>
      </p:sp>
      <p:sp>
        <p:nvSpPr>
          <p:cNvPr id="12" name="Arrow: Pentagon 11">
            <a:extLst>
              <a:ext uri="{FF2B5EF4-FFF2-40B4-BE49-F238E27FC236}">
                <a16:creationId xmlns:a16="http://schemas.microsoft.com/office/drawing/2014/main" id="{F2EB0B53-2DB8-435D-82F8-3A966A2D90CD}"/>
              </a:ext>
            </a:extLst>
          </p:cNvPr>
          <p:cNvSpPr/>
          <p:nvPr/>
        </p:nvSpPr>
        <p:spPr>
          <a:xfrm>
            <a:off x="2064328" y="2354135"/>
            <a:ext cx="2982685" cy="8229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Requirements</a:t>
            </a:r>
          </a:p>
        </p:txBody>
      </p:sp>
      <p:pic>
        <p:nvPicPr>
          <p:cNvPr id="11" name="Graphic 10" descr="Research with solid fill">
            <a:extLst>
              <a:ext uri="{FF2B5EF4-FFF2-40B4-BE49-F238E27FC236}">
                <a16:creationId xmlns:a16="http://schemas.microsoft.com/office/drawing/2014/main" id="{C9EA7CEC-71C5-43E3-B5D0-1798A963D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328" y="2540800"/>
            <a:ext cx="576072" cy="576072"/>
          </a:xfrm>
          <a:prstGeom prst="rect">
            <a:avLst/>
          </a:prstGeom>
        </p:spPr>
      </p:pic>
      <p:sp>
        <p:nvSpPr>
          <p:cNvPr id="13" name="Arrow: Pentagon 12">
            <a:extLst>
              <a:ext uri="{FF2B5EF4-FFF2-40B4-BE49-F238E27FC236}">
                <a16:creationId xmlns:a16="http://schemas.microsoft.com/office/drawing/2014/main" id="{4C0B9682-E7C0-493A-9E0A-CB6093B4E9A7}"/>
              </a:ext>
            </a:extLst>
          </p:cNvPr>
          <p:cNvSpPr/>
          <p:nvPr/>
        </p:nvSpPr>
        <p:spPr>
          <a:xfrm>
            <a:off x="2064327" y="3377336"/>
            <a:ext cx="2982685" cy="8229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Decision-Support /Analytical Tools</a:t>
            </a:r>
          </a:p>
        </p:txBody>
      </p:sp>
      <p:pic>
        <p:nvPicPr>
          <p:cNvPr id="7" name="Graphic 6" descr="Statistics with solid fill">
            <a:extLst>
              <a:ext uri="{FF2B5EF4-FFF2-40B4-BE49-F238E27FC236}">
                <a16:creationId xmlns:a16="http://schemas.microsoft.com/office/drawing/2014/main" id="{3386D73F-0B58-4F36-BE7D-AF8F18444D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4327" y="3500754"/>
            <a:ext cx="576072" cy="576072"/>
          </a:xfrm>
          <a:prstGeom prst="rect">
            <a:avLst/>
          </a:prstGeom>
        </p:spPr>
      </p:pic>
      <p:sp>
        <p:nvSpPr>
          <p:cNvPr id="16" name="Arrow: Pentagon 15">
            <a:extLst>
              <a:ext uri="{FF2B5EF4-FFF2-40B4-BE49-F238E27FC236}">
                <a16:creationId xmlns:a16="http://schemas.microsoft.com/office/drawing/2014/main" id="{D2AEB066-616F-49B9-9FDC-5203140D536F}"/>
              </a:ext>
            </a:extLst>
          </p:cNvPr>
          <p:cNvSpPr/>
          <p:nvPr/>
        </p:nvSpPr>
        <p:spPr>
          <a:xfrm>
            <a:off x="2064327" y="4442169"/>
            <a:ext cx="2982685" cy="8229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 and</a:t>
            </a:r>
          </a:p>
          <a:p>
            <a:pPr algn="ctr"/>
            <a:r>
              <a:rPr lang="en-US" dirty="0"/>
              <a:t>   Information Systems</a:t>
            </a:r>
          </a:p>
        </p:txBody>
      </p:sp>
      <p:pic>
        <p:nvPicPr>
          <p:cNvPr id="18" name="Graphic 17" descr="Cloud Computing with solid fill">
            <a:extLst>
              <a:ext uri="{FF2B5EF4-FFF2-40B4-BE49-F238E27FC236}">
                <a16:creationId xmlns:a16="http://schemas.microsoft.com/office/drawing/2014/main" id="{D8DC548B-790B-4021-AE43-781D12BF36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3479" y="4512373"/>
            <a:ext cx="576072" cy="576072"/>
          </a:xfrm>
          <a:prstGeom prst="rect">
            <a:avLst/>
          </a:prstGeom>
        </p:spPr>
      </p:pic>
      <p:sp>
        <p:nvSpPr>
          <p:cNvPr id="19" name="Arrow: Pentagon 18">
            <a:extLst>
              <a:ext uri="{FF2B5EF4-FFF2-40B4-BE49-F238E27FC236}">
                <a16:creationId xmlns:a16="http://schemas.microsoft.com/office/drawing/2014/main" id="{0781BC38-6B7F-491F-A9C4-57630BD3AC97}"/>
              </a:ext>
            </a:extLst>
          </p:cNvPr>
          <p:cNvSpPr/>
          <p:nvPr/>
        </p:nvSpPr>
        <p:spPr>
          <a:xfrm>
            <a:off x="2064327" y="5623316"/>
            <a:ext cx="2982685" cy="8229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 and </a:t>
            </a:r>
          </a:p>
          <a:p>
            <a:pPr algn="ctr"/>
            <a:r>
              <a:rPr lang="en-US" dirty="0"/>
              <a:t>Construction Data</a:t>
            </a:r>
          </a:p>
        </p:txBody>
      </p:sp>
      <p:pic>
        <p:nvPicPr>
          <p:cNvPr id="21" name="Graphic 20" descr="Server with solid fill">
            <a:extLst>
              <a:ext uri="{FF2B5EF4-FFF2-40B4-BE49-F238E27FC236}">
                <a16:creationId xmlns:a16="http://schemas.microsoft.com/office/drawing/2014/main" id="{B2BE28A8-1C4E-4AD9-BA0B-2AB51BEC1E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3148" y="5746734"/>
            <a:ext cx="576072" cy="576072"/>
          </a:xfrm>
          <a:prstGeom prst="rect">
            <a:avLst/>
          </a:prstGeom>
        </p:spPr>
      </p:pic>
      <p:sp>
        <p:nvSpPr>
          <p:cNvPr id="22" name="TextBox 21">
            <a:extLst>
              <a:ext uri="{FF2B5EF4-FFF2-40B4-BE49-F238E27FC236}">
                <a16:creationId xmlns:a16="http://schemas.microsoft.com/office/drawing/2014/main" id="{3312FFB5-B9B3-4E85-A041-9548B9228205}"/>
              </a:ext>
            </a:extLst>
          </p:cNvPr>
          <p:cNvSpPr txBox="1"/>
          <p:nvPr/>
        </p:nvSpPr>
        <p:spPr>
          <a:xfrm>
            <a:off x="5146164" y="5652066"/>
            <a:ext cx="6174954" cy="923330"/>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dirty="0"/>
              <a:t>As-designed and as-built models</a:t>
            </a:r>
          </a:p>
          <a:p>
            <a:pPr marL="285750" indent="-285750">
              <a:buFont typeface="Arial" panose="020B0604020202020204" pitchFamily="34" charset="0"/>
              <a:buChar char="•"/>
            </a:pPr>
            <a:r>
              <a:rPr lang="en-US" dirty="0"/>
              <a:t>Construction quality</a:t>
            </a:r>
          </a:p>
          <a:p>
            <a:pPr marL="285750" indent="-285750">
              <a:buFont typeface="Arial" panose="020B0604020202020204" pitchFamily="34" charset="0"/>
              <a:buChar char="•"/>
            </a:pPr>
            <a:r>
              <a:rPr lang="en-US" dirty="0"/>
              <a:t>Maintenance histories</a:t>
            </a:r>
          </a:p>
        </p:txBody>
      </p:sp>
      <p:sp>
        <p:nvSpPr>
          <p:cNvPr id="23" name="TextBox 22">
            <a:extLst>
              <a:ext uri="{FF2B5EF4-FFF2-40B4-BE49-F238E27FC236}">
                <a16:creationId xmlns:a16="http://schemas.microsoft.com/office/drawing/2014/main" id="{E0EBD867-4C3F-4C24-A039-24A6A55AD028}"/>
              </a:ext>
            </a:extLst>
          </p:cNvPr>
          <p:cNvSpPr txBox="1"/>
          <p:nvPr/>
        </p:nvSpPr>
        <p:spPr>
          <a:xfrm>
            <a:off x="5146164" y="4470919"/>
            <a:ext cx="6174954" cy="923330"/>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en-US" dirty="0"/>
              <a:t>Exchange of data with other systems, including safety, mobility, construction management, financial, and maintenance management</a:t>
            </a:r>
          </a:p>
        </p:txBody>
      </p:sp>
      <p:sp>
        <p:nvSpPr>
          <p:cNvPr id="24" name="TextBox 23">
            <a:extLst>
              <a:ext uri="{FF2B5EF4-FFF2-40B4-BE49-F238E27FC236}">
                <a16:creationId xmlns:a16="http://schemas.microsoft.com/office/drawing/2014/main" id="{46777F66-86BA-4712-AE0E-26C5D23E5DB4}"/>
              </a:ext>
            </a:extLst>
          </p:cNvPr>
          <p:cNvSpPr txBox="1"/>
          <p:nvPr/>
        </p:nvSpPr>
        <p:spPr>
          <a:xfrm>
            <a:off x="5146164" y="3411739"/>
            <a:ext cx="6174954" cy="923330"/>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dirty="0"/>
              <a:t>Improved asset deterioration models</a:t>
            </a:r>
          </a:p>
          <a:p>
            <a:pPr marL="285750" indent="-285750">
              <a:buFont typeface="Arial" panose="020B0604020202020204" pitchFamily="34" charset="0"/>
              <a:buChar char="•"/>
            </a:pPr>
            <a:r>
              <a:rPr lang="en-US" dirty="0"/>
              <a:t>Forecasting of future climate, traffic demand, and revenue</a:t>
            </a:r>
          </a:p>
          <a:p>
            <a:pPr marL="285750" indent="-285750">
              <a:buFont typeface="Arial" panose="020B0604020202020204" pitchFamily="34" charset="0"/>
              <a:buChar char="•"/>
            </a:pPr>
            <a:r>
              <a:rPr lang="en-US" dirty="0"/>
              <a:t>More sophisticated optimization algorithms</a:t>
            </a:r>
          </a:p>
        </p:txBody>
      </p:sp>
    </p:spTree>
    <p:extLst>
      <p:ext uri="{BB962C8B-B14F-4D97-AF65-F5344CB8AC3E}">
        <p14:creationId xmlns:p14="http://schemas.microsoft.com/office/powerpoint/2010/main" val="234492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E694-8E5D-484F-892B-2B416B8AFEEF}"/>
              </a:ext>
            </a:extLst>
          </p:cNvPr>
          <p:cNvSpPr>
            <a:spLocks noGrp="1"/>
          </p:cNvSpPr>
          <p:nvPr>
            <p:ph type="title"/>
          </p:nvPr>
        </p:nvSpPr>
        <p:spPr/>
        <p:txBody>
          <a:bodyPr/>
          <a:lstStyle/>
          <a:p>
            <a:r>
              <a:rPr lang="en-US" dirty="0"/>
              <a:t>Implementation Requirements</a:t>
            </a:r>
          </a:p>
        </p:txBody>
      </p:sp>
      <p:cxnSp>
        <p:nvCxnSpPr>
          <p:cNvPr id="12" name="Straight Connector 11">
            <a:extLst>
              <a:ext uri="{FF2B5EF4-FFF2-40B4-BE49-F238E27FC236}">
                <a16:creationId xmlns:a16="http://schemas.microsoft.com/office/drawing/2014/main" id="{26B4F4D7-CB3D-48B6-94B0-F931FCB6E5DE}"/>
              </a:ext>
            </a:extLst>
          </p:cNvPr>
          <p:cNvCxnSpPr>
            <a:cxnSpLocks/>
          </p:cNvCxnSpPr>
          <p:nvPr/>
        </p:nvCxnSpPr>
        <p:spPr>
          <a:xfrm flipH="1">
            <a:off x="193757" y="2517946"/>
            <a:ext cx="1" cy="29327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Arrow: Pentagon 14">
            <a:extLst>
              <a:ext uri="{FF2B5EF4-FFF2-40B4-BE49-F238E27FC236}">
                <a16:creationId xmlns:a16="http://schemas.microsoft.com/office/drawing/2014/main" id="{0991C486-C599-4DCD-AA15-A3625E2BE26D}"/>
              </a:ext>
            </a:extLst>
          </p:cNvPr>
          <p:cNvSpPr/>
          <p:nvPr/>
        </p:nvSpPr>
        <p:spPr>
          <a:xfrm>
            <a:off x="200229" y="2517946"/>
            <a:ext cx="2286000" cy="1097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E728D387-8867-4AAD-8FB7-30216E7A00AF}"/>
              </a:ext>
            </a:extLst>
          </p:cNvPr>
          <p:cNvCxnSpPr>
            <a:cxnSpLocks/>
          </p:cNvCxnSpPr>
          <p:nvPr/>
        </p:nvCxnSpPr>
        <p:spPr>
          <a:xfrm flipH="1">
            <a:off x="3414038" y="2517946"/>
            <a:ext cx="1" cy="29327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Arrow: Pentagon 18">
            <a:extLst>
              <a:ext uri="{FF2B5EF4-FFF2-40B4-BE49-F238E27FC236}">
                <a16:creationId xmlns:a16="http://schemas.microsoft.com/office/drawing/2014/main" id="{BA4E376B-A6C3-4724-AEB0-2ED1FDB266E6}"/>
              </a:ext>
            </a:extLst>
          </p:cNvPr>
          <p:cNvSpPr/>
          <p:nvPr/>
        </p:nvSpPr>
        <p:spPr>
          <a:xfrm>
            <a:off x="3420510" y="2517946"/>
            <a:ext cx="2286000" cy="1097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46A11CA9-28D0-4424-80BA-B03EAB31FEEE}"/>
              </a:ext>
            </a:extLst>
          </p:cNvPr>
          <p:cNvCxnSpPr>
            <a:cxnSpLocks/>
          </p:cNvCxnSpPr>
          <p:nvPr/>
        </p:nvCxnSpPr>
        <p:spPr>
          <a:xfrm flipH="1">
            <a:off x="6634319" y="2517946"/>
            <a:ext cx="1" cy="29327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Arrow: Pentagon 20">
            <a:extLst>
              <a:ext uri="{FF2B5EF4-FFF2-40B4-BE49-F238E27FC236}">
                <a16:creationId xmlns:a16="http://schemas.microsoft.com/office/drawing/2014/main" id="{BCB8E9BF-4AE8-4083-8461-9BA8DBDF514E}"/>
              </a:ext>
            </a:extLst>
          </p:cNvPr>
          <p:cNvSpPr/>
          <p:nvPr/>
        </p:nvSpPr>
        <p:spPr>
          <a:xfrm>
            <a:off x="6640791" y="2517946"/>
            <a:ext cx="2286000" cy="1097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27B3CBA-113D-49B2-88D5-3D3AA475804D}"/>
              </a:ext>
            </a:extLst>
          </p:cNvPr>
          <p:cNvCxnSpPr>
            <a:cxnSpLocks/>
          </p:cNvCxnSpPr>
          <p:nvPr/>
        </p:nvCxnSpPr>
        <p:spPr>
          <a:xfrm flipH="1">
            <a:off x="9850041" y="2517946"/>
            <a:ext cx="1" cy="29327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Arrow: Pentagon 22">
            <a:extLst>
              <a:ext uri="{FF2B5EF4-FFF2-40B4-BE49-F238E27FC236}">
                <a16:creationId xmlns:a16="http://schemas.microsoft.com/office/drawing/2014/main" id="{FB9FC733-398D-4501-A9C3-2020B67ADCBD}"/>
              </a:ext>
            </a:extLst>
          </p:cNvPr>
          <p:cNvSpPr/>
          <p:nvPr/>
        </p:nvSpPr>
        <p:spPr>
          <a:xfrm>
            <a:off x="9856513" y="2517946"/>
            <a:ext cx="2286000" cy="1097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BB795A0-536F-4151-B4A5-A6F8414DE0CD}"/>
              </a:ext>
            </a:extLst>
          </p:cNvPr>
          <p:cNvSpPr txBox="1"/>
          <p:nvPr/>
        </p:nvSpPr>
        <p:spPr>
          <a:xfrm>
            <a:off x="3472276" y="2697253"/>
            <a:ext cx="2095848" cy="646331"/>
          </a:xfrm>
          <a:prstGeom prst="rect">
            <a:avLst/>
          </a:prstGeom>
          <a:noFill/>
        </p:spPr>
        <p:txBody>
          <a:bodyPr wrap="square">
            <a:spAutoFit/>
          </a:bodyPr>
          <a:lstStyle/>
          <a:p>
            <a:r>
              <a:rPr lang="en-US" dirty="0">
                <a:solidFill>
                  <a:schemeClr val="bg1"/>
                </a:solidFill>
              </a:rPr>
              <a:t>Conduct  Benchmark Analysis</a:t>
            </a:r>
          </a:p>
        </p:txBody>
      </p:sp>
      <p:sp>
        <p:nvSpPr>
          <p:cNvPr id="27" name="TextBox 26">
            <a:extLst>
              <a:ext uri="{FF2B5EF4-FFF2-40B4-BE49-F238E27FC236}">
                <a16:creationId xmlns:a16="http://schemas.microsoft.com/office/drawing/2014/main" id="{4BE7B57F-8CF9-4E81-8281-C5E1CB26B5E6}"/>
              </a:ext>
            </a:extLst>
          </p:cNvPr>
          <p:cNvSpPr txBox="1"/>
          <p:nvPr/>
        </p:nvSpPr>
        <p:spPr>
          <a:xfrm>
            <a:off x="216687" y="2575314"/>
            <a:ext cx="1974708" cy="923330"/>
          </a:xfrm>
          <a:prstGeom prst="rect">
            <a:avLst/>
          </a:prstGeom>
          <a:noFill/>
        </p:spPr>
        <p:txBody>
          <a:bodyPr wrap="square">
            <a:spAutoFit/>
          </a:bodyPr>
          <a:lstStyle/>
          <a:p>
            <a:r>
              <a:rPr lang="en-US" dirty="0">
                <a:solidFill>
                  <a:schemeClr val="bg1"/>
                </a:solidFill>
              </a:rPr>
              <a:t>Establishing a Steering Committee</a:t>
            </a:r>
          </a:p>
        </p:txBody>
      </p:sp>
      <p:sp>
        <p:nvSpPr>
          <p:cNvPr id="29" name="TextBox 28">
            <a:extLst>
              <a:ext uri="{FF2B5EF4-FFF2-40B4-BE49-F238E27FC236}">
                <a16:creationId xmlns:a16="http://schemas.microsoft.com/office/drawing/2014/main" id="{284F4523-3B71-466A-B21C-00D239F19748}"/>
              </a:ext>
            </a:extLst>
          </p:cNvPr>
          <p:cNvSpPr txBox="1"/>
          <p:nvPr/>
        </p:nvSpPr>
        <p:spPr>
          <a:xfrm>
            <a:off x="9906000" y="2697254"/>
            <a:ext cx="1815947" cy="646331"/>
          </a:xfrm>
          <a:prstGeom prst="rect">
            <a:avLst/>
          </a:prstGeom>
          <a:noFill/>
        </p:spPr>
        <p:txBody>
          <a:bodyPr wrap="square">
            <a:spAutoFit/>
          </a:bodyPr>
          <a:lstStyle/>
          <a:p>
            <a:r>
              <a:rPr lang="en-US" dirty="0">
                <a:solidFill>
                  <a:schemeClr val="bg1"/>
                </a:solidFill>
              </a:rPr>
              <a:t>Managing the Change</a:t>
            </a:r>
          </a:p>
        </p:txBody>
      </p:sp>
      <p:sp>
        <p:nvSpPr>
          <p:cNvPr id="31" name="TextBox 30">
            <a:extLst>
              <a:ext uri="{FF2B5EF4-FFF2-40B4-BE49-F238E27FC236}">
                <a16:creationId xmlns:a16="http://schemas.microsoft.com/office/drawing/2014/main" id="{6C94D96F-8277-4EAA-B771-FDA81096FAA1}"/>
              </a:ext>
            </a:extLst>
          </p:cNvPr>
          <p:cNvSpPr txBox="1"/>
          <p:nvPr/>
        </p:nvSpPr>
        <p:spPr>
          <a:xfrm>
            <a:off x="6787473" y="2604921"/>
            <a:ext cx="2167569" cy="923330"/>
          </a:xfrm>
          <a:prstGeom prst="rect">
            <a:avLst/>
          </a:prstGeom>
          <a:noFill/>
        </p:spPr>
        <p:txBody>
          <a:bodyPr wrap="square">
            <a:spAutoFit/>
          </a:bodyPr>
          <a:lstStyle/>
          <a:p>
            <a:r>
              <a:rPr lang="en-US" dirty="0">
                <a:solidFill>
                  <a:schemeClr val="bg1"/>
                </a:solidFill>
              </a:rPr>
              <a:t>Developing and Executing a Work Plan</a:t>
            </a:r>
          </a:p>
        </p:txBody>
      </p:sp>
      <p:sp>
        <p:nvSpPr>
          <p:cNvPr id="33" name="TextBox 32">
            <a:extLst>
              <a:ext uri="{FF2B5EF4-FFF2-40B4-BE49-F238E27FC236}">
                <a16:creationId xmlns:a16="http://schemas.microsoft.com/office/drawing/2014/main" id="{40370FC5-D5D6-4000-9A8E-DF5ACFA1004C}"/>
              </a:ext>
            </a:extLst>
          </p:cNvPr>
          <p:cNvSpPr txBox="1"/>
          <p:nvPr/>
        </p:nvSpPr>
        <p:spPr>
          <a:xfrm>
            <a:off x="9906003" y="3794534"/>
            <a:ext cx="2285997" cy="1077218"/>
          </a:xfrm>
          <a:prstGeom prst="rect">
            <a:avLst/>
          </a:prstGeom>
          <a:noFill/>
        </p:spPr>
        <p:txBody>
          <a:bodyPr wrap="square">
            <a:spAutoFit/>
          </a:bodyPr>
          <a:lstStyle/>
          <a:p>
            <a:pPr marL="285750" indent="-285750">
              <a:buFont typeface="Arial" panose="020B0604020202020204" pitchFamily="34" charset="0"/>
              <a:buChar char="•"/>
            </a:pPr>
            <a:r>
              <a:rPr lang="en-US" sz="1600" dirty="0"/>
              <a:t>Internal buy-in</a:t>
            </a:r>
          </a:p>
          <a:p>
            <a:pPr marL="285750" indent="-285750">
              <a:buFont typeface="Arial" panose="020B0604020202020204" pitchFamily="34" charset="0"/>
              <a:buChar char="•"/>
            </a:pPr>
            <a:r>
              <a:rPr lang="en-US" sz="1600" dirty="0"/>
              <a:t>Communications plan</a:t>
            </a:r>
          </a:p>
          <a:p>
            <a:pPr marL="285750" indent="-285750">
              <a:buFont typeface="Arial" panose="020B0604020202020204" pitchFamily="34" charset="0"/>
              <a:buChar char="•"/>
            </a:pPr>
            <a:r>
              <a:rPr lang="en-US" sz="1600" dirty="0"/>
              <a:t>Practice Guidance</a:t>
            </a:r>
          </a:p>
          <a:p>
            <a:pPr marL="285750" indent="-285750">
              <a:buFont typeface="Arial" panose="020B0604020202020204" pitchFamily="34" charset="0"/>
              <a:buChar char="•"/>
            </a:pPr>
            <a:r>
              <a:rPr lang="en-US" sz="1600" dirty="0"/>
              <a:t>Training</a:t>
            </a:r>
          </a:p>
        </p:txBody>
      </p:sp>
      <p:sp>
        <p:nvSpPr>
          <p:cNvPr id="34" name="TextBox 33">
            <a:extLst>
              <a:ext uri="{FF2B5EF4-FFF2-40B4-BE49-F238E27FC236}">
                <a16:creationId xmlns:a16="http://schemas.microsoft.com/office/drawing/2014/main" id="{165A38EE-04D0-4DB6-A3BF-B9A1FF048BBF}"/>
              </a:ext>
            </a:extLst>
          </p:cNvPr>
          <p:cNvSpPr txBox="1"/>
          <p:nvPr/>
        </p:nvSpPr>
        <p:spPr>
          <a:xfrm>
            <a:off x="218508" y="3794534"/>
            <a:ext cx="2835002" cy="1569660"/>
          </a:xfrm>
          <a:prstGeom prst="rect">
            <a:avLst/>
          </a:prstGeom>
          <a:noFill/>
        </p:spPr>
        <p:txBody>
          <a:bodyPr wrap="square">
            <a:spAutoFit/>
          </a:bodyPr>
          <a:lstStyle/>
          <a:p>
            <a:pPr marL="285750" indent="-285750">
              <a:buFont typeface="Arial" panose="020B0604020202020204" pitchFamily="34" charset="0"/>
              <a:buChar char="•"/>
            </a:pPr>
            <a:r>
              <a:rPr lang="en-US" sz="1600" dirty="0"/>
              <a:t>Establish multi-disciplinary steering committee</a:t>
            </a:r>
          </a:p>
          <a:p>
            <a:pPr marL="285750" indent="-285750">
              <a:buFont typeface="Arial" panose="020B0604020202020204" pitchFamily="34" charset="0"/>
              <a:buChar char="•"/>
            </a:pPr>
            <a:r>
              <a:rPr lang="en-US" sz="1600" dirty="0"/>
              <a:t>Develop scope and schedule</a:t>
            </a:r>
          </a:p>
          <a:p>
            <a:pPr marL="285750" indent="-285750">
              <a:buFont typeface="Arial" panose="020B0604020202020204" pitchFamily="34" charset="0"/>
              <a:buChar char="•"/>
            </a:pPr>
            <a:r>
              <a:rPr lang="en-US" sz="1600" dirty="0"/>
              <a:t>Review and approve work plans</a:t>
            </a:r>
          </a:p>
          <a:p>
            <a:pPr marL="285750" indent="-285750">
              <a:buFont typeface="Arial" panose="020B0604020202020204" pitchFamily="34" charset="0"/>
              <a:buChar char="•"/>
            </a:pPr>
            <a:r>
              <a:rPr lang="en-US" sz="1600" dirty="0"/>
              <a:t>Conduct technical reviews</a:t>
            </a:r>
          </a:p>
        </p:txBody>
      </p:sp>
      <p:sp>
        <p:nvSpPr>
          <p:cNvPr id="35" name="TextBox 34">
            <a:extLst>
              <a:ext uri="{FF2B5EF4-FFF2-40B4-BE49-F238E27FC236}">
                <a16:creationId xmlns:a16="http://schemas.microsoft.com/office/drawing/2014/main" id="{76593314-EE3F-4737-BB19-CF120176A901}"/>
              </a:ext>
            </a:extLst>
          </p:cNvPr>
          <p:cNvSpPr txBox="1"/>
          <p:nvPr/>
        </p:nvSpPr>
        <p:spPr>
          <a:xfrm>
            <a:off x="6787473" y="3794534"/>
            <a:ext cx="2674281" cy="1569660"/>
          </a:xfrm>
          <a:prstGeom prst="rect">
            <a:avLst/>
          </a:prstGeom>
          <a:noFill/>
        </p:spPr>
        <p:txBody>
          <a:bodyPr wrap="square">
            <a:spAutoFit/>
          </a:bodyPr>
          <a:lstStyle/>
          <a:p>
            <a:pPr marL="285750" indent="-285750">
              <a:buFont typeface="Arial" panose="020B0604020202020204" pitchFamily="34" charset="0"/>
              <a:buChar char="•"/>
            </a:pPr>
            <a:r>
              <a:rPr lang="en-US" sz="1600" dirty="0"/>
              <a:t>Fine-tune and execute work plans</a:t>
            </a:r>
          </a:p>
          <a:p>
            <a:pPr marL="285750" indent="-285750">
              <a:buFont typeface="Arial" panose="020B0604020202020204" pitchFamily="34" charset="0"/>
              <a:buChar char="•"/>
            </a:pPr>
            <a:r>
              <a:rPr lang="en-US" sz="1600" dirty="0"/>
              <a:t>Assess impacts in a testing environment</a:t>
            </a:r>
          </a:p>
          <a:p>
            <a:pPr marL="285750" indent="-285750">
              <a:buFont typeface="Arial" panose="020B0604020202020204" pitchFamily="34" charset="0"/>
              <a:buChar char="•"/>
            </a:pPr>
            <a:r>
              <a:rPr lang="en-US" sz="1600" dirty="0"/>
              <a:t>Develop a roll out plan</a:t>
            </a:r>
          </a:p>
          <a:p>
            <a:pPr marL="285750" indent="-285750">
              <a:buFont typeface="Arial" panose="020B0604020202020204" pitchFamily="34" charset="0"/>
              <a:buChar char="•"/>
            </a:pPr>
            <a:r>
              <a:rPr lang="en-US" sz="1600" dirty="0"/>
              <a:t>Update TAM plan</a:t>
            </a:r>
          </a:p>
        </p:txBody>
      </p:sp>
      <p:sp>
        <p:nvSpPr>
          <p:cNvPr id="36" name="TextBox 35">
            <a:extLst>
              <a:ext uri="{FF2B5EF4-FFF2-40B4-BE49-F238E27FC236}">
                <a16:creationId xmlns:a16="http://schemas.microsoft.com/office/drawing/2014/main" id="{0E1F1ADA-F331-49ED-8639-F40B1751E248}"/>
              </a:ext>
            </a:extLst>
          </p:cNvPr>
          <p:cNvSpPr txBox="1"/>
          <p:nvPr/>
        </p:nvSpPr>
        <p:spPr>
          <a:xfrm>
            <a:off x="3411032" y="3794533"/>
            <a:ext cx="2835002" cy="1569660"/>
          </a:xfrm>
          <a:prstGeom prst="rect">
            <a:avLst/>
          </a:prstGeom>
          <a:noFill/>
        </p:spPr>
        <p:txBody>
          <a:bodyPr wrap="square">
            <a:spAutoFit/>
          </a:bodyPr>
          <a:lstStyle/>
          <a:p>
            <a:pPr marL="285750" indent="-285750">
              <a:buFont typeface="Arial" panose="020B0604020202020204" pitchFamily="34" charset="0"/>
              <a:buChar char="•"/>
            </a:pPr>
            <a:r>
              <a:rPr lang="en-US" sz="1600" dirty="0"/>
              <a:t>Select asset class of interest</a:t>
            </a:r>
          </a:p>
          <a:p>
            <a:pPr marL="285750" indent="-285750">
              <a:buFont typeface="Arial" panose="020B0604020202020204" pitchFamily="34" charset="0"/>
              <a:buChar char="•"/>
            </a:pPr>
            <a:r>
              <a:rPr lang="en-US" sz="1600" dirty="0"/>
              <a:t>Review current capabilities</a:t>
            </a:r>
          </a:p>
          <a:p>
            <a:pPr marL="285750" indent="-285750">
              <a:buFont typeface="Arial" panose="020B0604020202020204" pitchFamily="34" charset="0"/>
              <a:buChar char="•"/>
            </a:pPr>
            <a:r>
              <a:rPr lang="en-US" sz="1600" dirty="0"/>
              <a:t>Assess gaps and improvement needs</a:t>
            </a:r>
          </a:p>
          <a:p>
            <a:pPr marL="285750" indent="-285750">
              <a:buFont typeface="Arial" panose="020B0604020202020204" pitchFamily="34" charset="0"/>
              <a:buChar char="•"/>
            </a:pPr>
            <a:r>
              <a:rPr lang="en-US" sz="1600" dirty="0"/>
              <a:t>Prioritize improvements for work plan</a:t>
            </a:r>
          </a:p>
        </p:txBody>
      </p:sp>
    </p:spTree>
    <p:extLst>
      <p:ext uri="{BB962C8B-B14F-4D97-AF65-F5344CB8AC3E}">
        <p14:creationId xmlns:p14="http://schemas.microsoft.com/office/powerpoint/2010/main" val="45020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CD69-46C9-4567-AF98-53C37B7CD2E0}"/>
              </a:ext>
            </a:extLst>
          </p:cNvPr>
          <p:cNvSpPr>
            <a:spLocks noGrp="1"/>
          </p:cNvSpPr>
          <p:nvPr>
            <p:ph type="title"/>
          </p:nvPr>
        </p:nvSpPr>
        <p:spPr>
          <a:xfrm>
            <a:off x="295392" y="1317758"/>
            <a:ext cx="4439469" cy="1342923"/>
          </a:xfrm>
        </p:spPr>
        <p:txBody>
          <a:bodyPr/>
          <a:lstStyle/>
          <a:p>
            <a:r>
              <a:rPr lang="en-US" dirty="0"/>
              <a:t>Life-Cycle Planning in the Transportation Asset Management (TAM) context</a:t>
            </a:r>
          </a:p>
        </p:txBody>
      </p:sp>
      <p:grpSp>
        <p:nvGrpSpPr>
          <p:cNvPr id="3" name="Group 2">
            <a:extLst>
              <a:ext uri="{FF2B5EF4-FFF2-40B4-BE49-F238E27FC236}">
                <a16:creationId xmlns:a16="http://schemas.microsoft.com/office/drawing/2014/main" id="{F1DCC58E-B727-432E-8535-7341C973FD10}"/>
              </a:ext>
            </a:extLst>
          </p:cNvPr>
          <p:cNvGrpSpPr/>
          <p:nvPr/>
        </p:nvGrpSpPr>
        <p:grpSpPr>
          <a:xfrm>
            <a:off x="4165109" y="1743007"/>
            <a:ext cx="4422048" cy="3865041"/>
            <a:chOff x="7608760" y="1486754"/>
            <a:chExt cx="4422048" cy="3865041"/>
          </a:xfrm>
        </p:grpSpPr>
        <p:sp>
          <p:nvSpPr>
            <p:cNvPr id="4" name="Freeform 528">
              <a:extLst>
                <a:ext uri="{FF2B5EF4-FFF2-40B4-BE49-F238E27FC236}">
                  <a16:creationId xmlns:a16="http://schemas.microsoft.com/office/drawing/2014/main" id="{8080BC6C-CCB3-4946-BF4E-B4B089D3DD91}"/>
                </a:ext>
              </a:extLst>
            </p:cNvPr>
            <p:cNvSpPr>
              <a:spLocks/>
            </p:cNvSpPr>
            <p:nvPr/>
          </p:nvSpPr>
          <p:spPr bwMode="auto">
            <a:xfrm>
              <a:off x="7610761" y="1486754"/>
              <a:ext cx="4420047" cy="3864041"/>
            </a:xfrm>
            <a:custGeom>
              <a:avLst/>
              <a:gdLst>
                <a:gd name="T0" fmla="*/ 451 w 6631"/>
                <a:gd name="T1" fmla="*/ 5794 h 5794"/>
                <a:gd name="T2" fmla="*/ 304 w 6631"/>
                <a:gd name="T3" fmla="*/ 5772 h 5794"/>
                <a:gd name="T4" fmla="*/ 183 w 6631"/>
                <a:gd name="T5" fmla="*/ 5726 h 5794"/>
                <a:gd name="T6" fmla="*/ 92 w 6631"/>
                <a:gd name="T7" fmla="*/ 5657 h 5794"/>
                <a:gd name="T8" fmla="*/ 30 w 6631"/>
                <a:gd name="T9" fmla="*/ 5566 h 5794"/>
                <a:gd name="T10" fmla="*/ 1 w 6631"/>
                <a:gd name="T11" fmla="*/ 5460 h 5794"/>
                <a:gd name="T12" fmla="*/ 6 w 6631"/>
                <a:gd name="T13" fmla="*/ 5339 h 5794"/>
                <a:gd name="T14" fmla="*/ 46 w 6631"/>
                <a:gd name="T15" fmla="*/ 5207 h 5794"/>
                <a:gd name="T16" fmla="*/ 101 w 6631"/>
                <a:gd name="T17" fmla="*/ 5102 h 5794"/>
                <a:gd name="T18" fmla="*/ 1557 w 6631"/>
                <a:gd name="T19" fmla="*/ 2692 h 5794"/>
                <a:gd name="T20" fmla="*/ 3014 w 6631"/>
                <a:gd name="T21" fmla="*/ 282 h 5794"/>
                <a:gd name="T22" fmla="*/ 3082 w 6631"/>
                <a:gd name="T23" fmla="*/ 185 h 5794"/>
                <a:gd name="T24" fmla="*/ 3181 w 6631"/>
                <a:gd name="T25" fmla="*/ 87 h 5794"/>
                <a:gd name="T26" fmla="*/ 3288 w 6631"/>
                <a:gd name="T27" fmla="*/ 26 h 5794"/>
                <a:gd name="T28" fmla="*/ 3398 w 6631"/>
                <a:gd name="T29" fmla="*/ 0 h 5794"/>
                <a:gd name="T30" fmla="*/ 3509 w 6631"/>
                <a:gd name="T31" fmla="*/ 11 h 5794"/>
                <a:gd name="T32" fmla="*/ 3617 w 6631"/>
                <a:gd name="T33" fmla="*/ 57 h 5794"/>
                <a:gd name="T34" fmla="*/ 3718 w 6631"/>
                <a:gd name="T35" fmla="*/ 139 h 5794"/>
                <a:gd name="T36" fmla="*/ 3810 w 6631"/>
                <a:gd name="T37" fmla="*/ 259 h 5794"/>
                <a:gd name="T38" fmla="*/ 4787 w 6631"/>
                <a:gd name="T39" fmla="*/ 1985 h 5794"/>
                <a:gd name="T40" fmla="*/ 5583 w 6631"/>
                <a:gd name="T41" fmla="*/ 3397 h 5794"/>
                <a:gd name="T42" fmla="*/ 6559 w 6631"/>
                <a:gd name="T43" fmla="*/ 5125 h 5794"/>
                <a:gd name="T44" fmla="*/ 6613 w 6631"/>
                <a:gd name="T45" fmla="*/ 5264 h 5794"/>
                <a:gd name="T46" fmla="*/ 6631 w 6631"/>
                <a:gd name="T47" fmla="*/ 5394 h 5794"/>
                <a:gd name="T48" fmla="*/ 6616 w 6631"/>
                <a:gd name="T49" fmla="*/ 5510 h 5794"/>
                <a:gd name="T50" fmla="*/ 6568 w 6631"/>
                <a:gd name="T51" fmla="*/ 5610 h 5794"/>
                <a:gd name="T52" fmla="*/ 6489 w 6631"/>
                <a:gd name="T53" fmla="*/ 5692 h 5794"/>
                <a:gd name="T54" fmla="*/ 6381 w 6631"/>
                <a:gd name="T55" fmla="*/ 5751 h 5794"/>
                <a:gd name="T56" fmla="*/ 6246 w 6631"/>
                <a:gd name="T57" fmla="*/ 5785 h 5794"/>
                <a:gd name="T58" fmla="*/ 6127 w 6631"/>
                <a:gd name="T59" fmla="*/ 5794 h 5794"/>
                <a:gd name="T60" fmla="*/ 3309 w 6631"/>
                <a:gd name="T61" fmla="*/ 5794 h 5794"/>
                <a:gd name="T62" fmla="*/ 492 w 6631"/>
                <a:gd name="T63" fmla="*/ 5794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1" h="5794">
                  <a:moveTo>
                    <a:pt x="492" y="5794"/>
                  </a:moveTo>
                  <a:lnTo>
                    <a:pt x="451" y="5794"/>
                  </a:lnTo>
                  <a:lnTo>
                    <a:pt x="374" y="5787"/>
                  </a:lnTo>
                  <a:lnTo>
                    <a:pt x="304" y="5772"/>
                  </a:lnTo>
                  <a:lnTo>
                    <a:pt x="239" y="5752"/>
                  </a:lnTo>
                  <a:lnTo>
                    <a:pt x="183" y="5726"/>
                  </a:lnTo>
                  <a:lnTo>
                    <a:pt x="134" y="5695"/>
                  </a:lnTo>
                  <a:lnTo>
                    <a:pt x="92" y="5657"/>
                  </a:lnTo>
                  <a:lnTo>
                    <a:pt x="57" y="5614"/>
                  </a:lnTo>
                  <a:lnTo>
                    <a:pt x="30" y="5566"/>
                  </a:lnTo>
                  <a:lnTo>
                    <a:pt x="11" y="5516"/>
                  </a:lnTo>
                  <a:lnTo>
                    <a:pt x="1" y="5460"/>
                  </a:lnTo>
                  <a:lnTo>
                    <a:pt x="0" y="5401"/>
                  </a:lnTo>
                  <a:lnTo>
                    <a:pt x="6" y="5339"/>
                  </a:lnTo>
                  <a:lnTo>
                    <a:pt x="21" y="5274"/>
                  </a:lnTo>
                  <a:lnTo>
                    <a:pt x="46" y="5207"/>
                  </a:lnTo>
                  <a:lnTo>
                    <a:pt x="81" y="5136"/>
                  </a:lnTo>
                  <a:lnTo>
                    <a:pt x="101" y="5102"/>
                  </a:lnTo>
                  <a:lnTo>
                    <a:pt x="1138" y="3385"/>
                  </a:lnTo>
                  <a:lnTo>
                    <a:pt x="1557" y="2692"/>
                  </a:lnTo>
                  <a:lnTo>
                    <a:pt x="1976" y="1998"/>
                  </a:lnTo>
                  <a:lnTo>
                    <a:pt x="3014" y="282"/>
                  </a:lnTo>
                  <a:lnTo>
                    <a:pt x="3036" y="247"/>
                  </a:lnTo>
                  <a:lnTo>
                    <a:pt x="3082" y="185"/>
                  </a:lnTo>
                  <a:lnTo>
                    <a:pt x="3131" y="131"/>
                  </a:lnTo>
                  <a:lnTo>
                    <a:pt x="3181" y="87"/>
                  </a:lnTo>
                  <a:lnTo>
                    <a:pt x="3234" y="51"/>
                  </a:lnTo>
                  <a:lnTo>
                    <a:pt x="3288" y="26"/>
                  </a:lnTo>
                  <a:lnTo>
                    <a:pt x="3344" y="8"/>
                  </a:lnTo>
                  <a:lnTo>
                    <a:pt x="3398" y="0"/>
                  </a:lnTo>
                  <a:lnTo>
                    <a:pt x="3455" y="1"/>
                  </a:lnTo>
                  <a:lnTo>
                    <a:pt x="3509" y="11"/>
                  </a:lnTo>
                  <a:lnTo>
                    <a:pt x="3564" y="30"/>
                  </a:lnTo>
                  <a:lnTo>
                    <a:pt x="3617" y="57"/>
                  </a:lnTo>
                  <a:lnTo>
                    <a:pt x="3669" y="95"/>
                  </a:lnTo>
                  <a:lnTo>
                    <a:pt x="3718" y="139"/>
                  </a:lnTo>
                  <a:lnTo>
                    <a:pt x="3766" y="194"/>
                  </a:lnTo>
                  <a:lnTo>
                    <a:pt x="3810" y="259"/>
                  </a:lnTo>
                  <a:lnTo>
                    <a:pt x="3830" y="295"/>
                  </a:lnTo>
                  <a:lnTo>
                    <a:pt x="4787" y="1985"/>
                  </a:lnTo>
                  <a:lnTo>
                    <a:pt x="5186" y="2692"/>
                  </a:lnTo>
                  <a:lnTo>
                    <a:pt x="5583" y="3397"/>
                  </a:lnTo>
                  <a:lnTo>
                    <a:pt x="6539" y="5087"/>
                  </a:lnTo>
                  <a:lnTo>
                    <a:pt x="6559" y="5125"/>
                  </a:lnTo>
                  <a:lnTo>
                    <a:pt x="6591" y="5195"/>
                  </a:lnTo>
                  <a:lnTo>
                    <a:pt x="6613" y="5264"/>
                  </a:lnTo>
                  <a:lnTo>
                    <a:pt x="6627" y="5331"/>
                  </a:lnTo>
                  <a:lnTo>
                    <a:pt x="6631" y="5394"/>
                  </a:lnTo>
                  <a:lnTo>
                    <a:pt x="6629" y="5453"/>
                  </a:lnTo>
                  <a:lnTo>
                    <a:pt x="6616" y="5510"/>
                  </a:lnTo>
                  <a:lnTo>
                    <a:pt x="6595" y="5562"/>
                  </a:lnTo>
                  <a:lnTo>
                    <a:pt x="6568" y="5610"/>
                  </a:lnTo>
                  <a:lnTo>
                    <a:pt x="6532" y="5653"/>
                  </a:lnTo>
                  <a:lnTo>
                    <a:pt x="6489" y="5692"/>
                  </a:lnTo>
                  <a:lnTo>
                    <a:pt x="6439" y="5723"/>
                  </a:lnTo>
                  <a:lnTo>
                    <a:pt x="6381" y="5751"/>
                  </a:lnTo>
                  <a:lnTo>
                    <a:pt x="6316" y="5772"/>
                  </a:lnTo>
                  <a:lnTo>
                    <a:pt x="6246" y="5785"/>
                  </a:lnTo>
                  <a:lnTo>
                    <a:pt x="6168" y="5792"/>
                  </a:lnTo>
                  <a:lnTo>
                    <a:pt x="6127" y="5794"/>
                  </a:lnTo>
                  <a:lnTo>
                    <a:pt x="4120" y="5794"/>
                  </a:lnTo>
                  <a:lnTo>
                    <a:pt x="3309" y="5794"/>
                  </a:lnTo>
                  <a:lnTo>
                    <a:pt x="2498" y="5794"/>
                  </a:lnTo>
                  <a:lnTo>
                    <a:pt x="492" y="5794"/>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 name="Freeform: Shape 4">
              <a:extLst>
                <a:ext uri="{FF2B5EF4-FFF2-40B4-BE49-F238E27FC236}">
                  <a16:creationId xmlns:a16="http://schemas.microsoft.com/office/drawing/2014/main" id="{BF9769AA-8253-4F00-8717-4DDCB088646B}"/>
                </a:ext>
              </a:extLst>
            </p:cNvPr>
            <p:cNvSpPr>
              <a:spLocks/>
            </p:cNvSpPr>
            <p:nvPr/>
          </p:nvSpPr>
          <p:spPr bwMode="auto">
            <a:xfrm>
              <a:off x="7870673" y="2600765"/>
              <a:ext cx="3118034" cy="2751030"/>
            </a:xfrm>
            <a:custGeom>
              <a:avLst/>
              <a:gdLst>
                <a:gd name="connsiteX0" fmla="*/ 222658 w 3417172"/>
                <a:gd name="connsiteY0" fmla="*/ 2261292 h 3014958"/>
                <a:gd name="connsiteX1" fmla="*/ 222658 w 3417172"/>
                <a:gd name="connsiteY1" fmla="*/ 2998997 h 3014958"/>
                <a:gd name="connsiteX2" fmla="*/ 222113 w 3417172"/>
                <a:gd name="connsiteY2" fmla="*/ 2998880 h 3014958"/>
                <a:gd name="connsiteX3" fmla="*/ 175352 w 3417172"/>
                <a:gd name="connsiteY3" fmla="*/ 2984264 h 3014958"/>
                <a:gd name="connsiteX4" fmla="*/ 134437 w 3417172"/>
                <a:gd name="connsiteY4" fmla="*/ 2965263 h 3014958"/>
                <a:gd name="connsiteX5" fmla="*/ 97905 w 3417172"/>
                <a:gd name="connsiteY5" fmla="*/ 2942608 h 3014958"/>
                <a:gd name="connsiteX6" fmla="*/ 67218 w 3417172"/>
                <a:gd name="connsiteY6" fmla="*/ 2914837 h 3014958"/>
                <a:gd name="connsiteX7" fmla="*/ 41646 w 3417172"/>
                <a:gd name="connsiteY7" fmla="*/ 2883412 h 3014958"/>
                <a:gd name="connsiteX8" fmla="*/ 23380 w 3417172"/>
                <a:gd name="connsiteY8" fmla="*/ 2848333 h 3014958"/>
                <a:gd name="connsiteX9" fmla="*/ 9498 w 3417172"/>
                <a:gd name="connsiteY9" fmla="*/ 2811062 h 3014958"/>
                <a:gd name="connsiteX10" fmla="*/ 731 w 3417172"/>
                <a:gd name="connsiteY10" fmla="*/ 2770867 h 3014958"/>
                <a:gd name="connsiteX11" fmla="*/ 0 w 3417172"/>
                <a:gd name="connsiteY11" fmla="*/ 2727750 h 3014958"/>
                <a:gd name="connsiteX12" fmla="*/ 5115 w 3417172"/>
                <a:gd name="connsiteY12" fmla="*/ 2682439 h 3014958"/>
                <a:gd name="connsiteX13" fmla="*/ 15343 w 3417172"/>
                <a:gd name="connsiteY13" fmla="*/ 2634937 h 3014958"/>
                <a:gd name="connsiteX14" fmla="*/ 33609 w 3417172"/>
                <a:gd name="connsiteY14" fmla="*/ 2585972 h 3014958"/>
                <a:gd name="connsiteX15" fmla="*/ 59181 w 3417172"/>
                <a:gd name="connsiteY15" fmla="*/ 2534085 h 3014958"/>
                <a:gd name="connsiteX16" fmla="*/ 73794 w 3417172"/>
                <a:gd name="connsiteY16" fmla="*/ 2507776 h 3014958"/>
                <a:gd name="connsiteX17" fmla="*/ 1479958 w 3417172"/>
                <a:gd name="connsiteY17" fmla="*/ 0 h 3014958"/>
                <a:gd name="connsiteX18" fmla="*/ 1769818 w 3417172"/>
                <a:gd name="connsiteY18" fmla="*/ 0 h 3014958"/>
                <a:gd name="connsiteX19" fmla="*/ 1769818 w 3417172"/>
                <a:gd name="connsiteY19" fmla="*/ 2025 h 3014958"/>
                <a:gd name="connsiteX20" fmla="*/ 1784207 w 3417172"/>
                <a:gd name="connsiteY20" fmla="*/ 2558 h 3014958"/>
                <a:gd name="connsiteX21" fmla="*/ 1825122 w 3417172"/>
                <a:gd name="connsiteY21" fmla="*/ 9866 h 3014958"/>
                <a:gd name="connsiteX22" fmla="*/ 1864576 w 3417172"/>
                <a:gd name="connsiteY22" fmla="*/ 23020 h 3014958"/>
                <a:gd name="connsiteX23" fmla="*/ 1903300 w 3417172"/>
                <a:gd name="connsiteY23" fmla="*/ 43483 h 3014958"/>
                <a:gd name="connsiteX24" fmla="*/ 1941293 w 3417172"/>
                <a:gd name="connsiteY24" fmla="*/ 70523 h 3014958"/>
                <a:gd name="connsiteX25" fmla="*/ 1977825 w 3417172"/>
                <a:gd name="connsiteY25" fmla="*/ 103410 h 3014958"/>
                <a:gd name="connsiteX26" fmla="*/ 2012895 w 3417172"/>
                <a:gd name="connsiteY26" fmla="*/ 142873 h 3014958"/>
                <a:gd name="connsiteX27" fmla="*/ 2045043 w 3417172"/>
                <a:gd name="connsiteY27" fmla="*/ 190376 h 3014958"/>
                <a:gd name="connsiteX28" fmla="*/ 2060386 w 3417172"/>
                <a:gd name="connsiteY28" fmla="*/ 216685 h 3014958"/>
                <a:gd name="connsiteX29" fmla="*/ 2413282 w 3417172"/>
                <a:gd name="connsiteY29" fmla="*/ 842259 h 3014958"/>
                <a:gd name="connsiteX30" fmla="*/ 2704805 w 3417172"/>
                <a:gd name="connsiteY30" fmla="*/ 1357480 h 3014958"/>
                <a:gd name="connsiteX31" fmla="*/ 2996327 w 3417172"/>
                <a:gd name="connsiteY31" fmla="*/ 1872702 h 3014958"/>
                <a:gd name="connsiteX32" fmla="*/ 3349954 w 3417172"/>
                <a:gd name="connsiteY32" fmla="*/ 2499737 h 3014958"/>
                <a:gd name="connsiteX33" fmla="*/ 3364567 w 3417172"/>
                <a:gd name="connsiteY33" fmla="*/ 2526046 h 3014958"/>
                <a:gd name="connsiteX34" fmla="*/ 3387947 w 3417172"/>
                <a:gd name="connsiteY34" fmla="*/ 2577203 h 3014958"/>
                <a:gd name="connsiteX35" fmla="*/ 3404021 w 3417172"/>
                <a:gd name="connsiteY35" fmla="*/ 2627629 h 3014958"/>
                <a:gd name="connsiteX36" fmla="*/ 3414250 w 3417172"/>
                <a:gd name="connsiteY36" fmla="*/ 2676593 h 3014958"/>
                <a:gd name="connsiteX37" fmla="*/ 3417172 w 3417172"/>
                <a:gd name="connsiteY37" fmla="*/ 2722634 h 3014958"/>
                <a:gd name="connsiteX38" fmla="*/ 3414980 w 3417172"/>
                <a:gd name="connsiteY38" fmla="*/ 2765752 h 3014958"/>
                <a:gd name="connsiteX39" fmla="*/ 3405482 w 3417172"/>
                <a:gd name="connsiteY39" fmla="*/ 2807408 h 3014958"/>
                <a:gd name="connsiteX40" fmla="*/ 3390869 w 3417172"/>
                <a:gd name="connsiteY40" fmla="*/ 2845410 h 3014958"/>
                <a:gd name="connsiteX41" fmla="*/ 3371142 w 3417172"/>
                <a:gd name="connsiteY41" fmla="*/ 2880489 h 3014958"/>
                <a:gd name="connsiteX42" fmla="*/ 3344839 w 3417172"/>
                <a:gd name="connsiteY42" fmla="*/ 2911914 h 3014958"/>
                <a:gd name="connsiteX43" fmla="*/ 3313422 w 3417172"/>
                <a:gd name="connsiteY43" fmla="*/ 2940415 h 3014958"/>
                <a:gd name="connsiteX44" fmla="*/ 3276160 w 3417172"/>
                <a:gd name="connsiteY44" fmla="*/ 2964532 h 3014958"/>
                <a:gd name="connsiteX45" fmla="*/ 3234514 w 3417172"/>
                <a:gd name="connsiteY45" fmla="*/ 2983533 h 3014958"/>
                <a:gd name="connsiteX46" fmla="*/ 3187753 w 3417172"/>
                <a:gd name="connsiteY46" fmla="*/ 2998880 h 3014958"/>
                <a:gd name="connsiteX47" fmla="*/ 3135148 w 3417172"/>
                <a:gd name="connsiteY47" fmla="*/ 3009842 h 3014958"/>
                <a:gd name="connsiteX48" fmla="*/ 3079620 w 3417172"/>
                <a:gd name="connsiteY48" fmla="*/ 3014958 h 3014958"/>
                <a:gd name="connsiteX49" fmla="*/ 3048933 w 3417172"/>
                <a:gd name="connsiteY49" fmla="*/ 3014958 h 3014958"/>
                <a:gd name="connsiteX50" fmla="*/ 2297111 w 3417172"/>
                <a:gd name="connsiteY50" fmla="*/ 3014958 h 3014958"/>
                <a:gd name="connsiteX51" fmla="*/ 1704568 w 3417172"/>
                <a:gd name="connsiteY51" fmla="*/ 3014958 h 3014958"/>
                <a:gd name="connsiteX52" fmla="*/ 1479958 w 3417172"/>
                <a:gd name="connsiteY52" fmla="*/ 3014958 h 301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7172" h="3014958">
                  <a:moveTo>
                    <a:pt x="222658" y="2261292"/>
                  </a:moveTo>
                  <a:lnTo>
                    <a:pt x="222658" y="2998997"/>
                  </a:lnTo>
                  <a:lnTo>
                    <a:pt x="222113" y="2998880"/>
                  </a:lnTo>
                  <a:lnTo>
                    <a:pt x="175352" y="2984264"/>
                  </a:lnTo>
                  <a:lnTo>
                    <a:pt x="134437" y="2965263"/>
                  </a:lnTo>
                  <a:lnTo>
                    <a:pt x="97905" y="2942608"/>
                  </a:lnTo>
                  <a:lnTo>
                    <a:pt x="67218" y="2914837"/>
                  </a:lnTo>
                  <a:lnTo>
                    <a:pt x="41646" y="2883412"/>
                  </a:lnTo>
                  <a:lnTo>
                    <a:pt x="23380" y="2848333"/>
                  </a:lnTo>
                  <a:lnTo>
                    <a:pt x="9498" y="2811062"/>
                  </a:lnTo>
                  <a:lnTo>
                    <a:pt x="731" y="2770867"/>
                  </a:lnTo>
                  <a:lnTo>
                    <a:pt x="0" y="2727750"/>
                  </a:lnTo>
                  <a:lnTo>
                    <a:pt x="5115" y="2682439"/>
                  </a:lnTo>
                  <a:lnTo>
                    <a:pt x="15343" y="2634937"/>
                  </a:lnTo>
                  <a:lnTo>
                    <a:pt x="33609" y="2585972"/>
                  </a:lnTo>
                  <a:lnTo>
                    <a:pt x="59181" y="2534085"/>
                  </a:lnTo>
                  <a:lnTo>
                    <a:pt x="73794" y="2507776"/>
                  </a:lnTo>
                  <a:close/>
                  <a:moveTo>
                    <a:pt x="1479958" y="0"/>
                  </a:moveTo>
                  <a:lnTo>
                    <a:pt x="1769818" y="0"/>
                  </a:lnTo>
                  <a:lnTo>
                    <a:pt x="1769818" y="2025"/>
                  </a:lnTo>
                  <a:lnTo>
                    <a:pt x="1784207" y="2558"/>
                  </a:lnTo>
                  <a:lnTo>
                    <a:pt x="1825122" y="9866"/>
                  </a:lnTo>
                  <a:lnTo>
                    <a:pt x="1864576" y="23020"/>
                  </a:lnTo>
                  <a:lnTo>
                    <a:pt x="1903300" y="43483"/>
                  </a:lnTo>
                  <a:lnTo>
                    <a:pt x="1941293" y="70523"/>
                  </a:lnTo>
                  <a:lnTo>
                    <a:pt x="1977825" y="103410"/>
                  </a:lnTo>
                  <a:lnTo>
                    <a:pt x="2012895" y="142873"/>
                  </a:lnTo>
                  <a:lnTo>
                    <a:pt x="2045043" y="190376"/>
                  </a:lnTo>
                  <a:lnTo>
                    <a:pt x="2060386" y="216685"/>
                  </a:lnTo>
                  <a:lnTo>
                    <a:pt x="2413282" y="842259"/>
                  </a:lnTo>
                  <a:lnTo>
                    <a:pt x="2704805" y="1357480"/>
                  </a:lnTo>
                  <a:lnTo>
                    <a:pt x="2996327" y="1872702"/>
                  </a:lnTo>
                  <a:lnTo>
                    <a:pt x="3349954" y="2499737"/>
                  </a:lnTo>
                  <a:lnTo>
                    <a:pt x="3364567" y="2526046"/>
                  </a:lnTo>
                  <a:lnTo>
                    <a:pt x="3387947" y="2577203"/>
                  </a:lnTo>
                  <a:lnTo>
                    <a:pt x="3404021" y="2627629"/>
                  </a:lnTo>
                  <a:lnTo>
                    <a:pt x="3414250" y="2676593"/>
                  </a:lnTo>
                  <a:lnTo>
                    <a:pt x="3417172" y="2722634"/>
                  </a:lnTo>
                  <a:lnTo>
                    <a:pt x="3414980" y="2765752"/>
                  </a:lnTo>
                  <a:lnTo>
                    <a:pt x="3405482" y="2807408"/>
                  </a:lnTo>
                  <a:lnTo>
                    <a:pt x="3390869" y="2845410"/>
                  </a:lnTo>
                  <a:lnTo>
                    <a:pt x="3371142" y="2880489"/>
                  </a:lnTo>
                  <a:lnTo>
                    <a:pt x="3344839" y="2911914"/>
                  </a:lnTo>
                  <a:lnTo>
                    <a:pt x="3313422" y="2940415"/>
                  </a:lnTo>
                  <a:lnTo>
                    <a:pt x="3276160" y="2964532"/>
                  </a:lnTo>
                  <a:lnTo>
                    <a:pt x="3234514" y="2983533"/>
                  </a:lnTo>
                  <a:lnTo>
                    <a:pt x="3187753" y="2998880"/>
                  </a:lnTo>
                  <a:lnTo>
                    <a:pt x="3135148" y="3009842"/>
                  </a:lnTo>
                  <a:lnTo>
                    <a:pt x="3079620" y="3014958"/>
                  </a:lnTo>
                  <a:lnTo>
                    <a:pt x="3048933" y="3014958"/>
                  </a:lnTo>
                  <a:lnTo>
                    <a:pt x="2297111" y="3014958"/>
                  </a:lnTo>
                  <a:lnTo>
                    <a:pt x="1704568" y="3014958"/>
                  </a:lnTo>
                  <a:lnTo>
                    <a:pt x="1479958" y="3014958"/>
                  </a:lnTo>
                  <a:close/>
                </a:path>
              </a:pathLst>
            </a:custGeom>
            <a:solidFill>
              <a:schemeClr val="tx1">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 name="Freeform 534">
              <a:extLst>
                <a:ext uri="{FF2B5EF4-FFF2-40B4-BE49-F238E27FC236}">
                  <a16:creationId xmlns:a16="http://schemas.microsoft.com/office/drawing/2014/main" id="{6ED66CBE-D2D3-4BC0-B29C-2FD65676D24C}"/>
                </a:ext>
              </a:extLst>
            </p:cNvPr>
            <p:cNvSpPr>
              <a:spLocks/>
            </p:cNvSpPr>
            <p:nvPr/>
          </p:nvSpPr>
          <p:spPr bwMode="auto">
            <a:xfrm>
              <a:off x="7610761" y="2600765"/>
              <a:ext cx="3118034" cy="2750030"/>
            </a:xfrm>
            <a:custGeom>
              <a:avLst/>
              <a:gdLst>
                <a:gd name="T0" fmla="*/ 452 w 4677"/>
                <a:gd name="T1" fmla="*/ 4124 h 4124"/>
                <a:gd name="T2" fmla="*/ 304 w 4677"/>
                <a:gd name="T3" fmla="*/ 4102 h 4124"/>
                <a:gd name="T4" fmla="*/ 184 w 4677"/>
                <a:gd name="T5" fmla="*/ 4056 h 4124"/>
                <a:gd name="T6" fmla="*/ 92 w 4677"/>
                <a:gd name="T7" fmla="*/ 3987 h 4124"/>
                <a:gd name="T8" fmla="*/ 32 w 4677"/>
                <a:gd name="T9" fmla="*/ 3896 h 4124"/>
                <a:gd name="T10" fmla="*/ 1 w 4677"/>
                <a:gd name="T11" fmla="*/ 3790 h 4124"/>
                <a:gd name="T12" fmla="*/ 7 w 4677"/>
                <a:gd name="T13" fmla="*/ 3669 h 4124"/>
                <a:gd name="T14" fmla="*/ 46 w 4677"/>
                <a:gd name="T15" fmla="*/ 3537 h 4124"/>
                <a:gd name="T16" fmla="*/ 101 w 4677"/>
                <a:gd name="T17" fmla="*/ 3430 h 4124"/>
                <a:gd name="T18" fmla="*/ 1051 w 4677"/>
                <a:gd name="T19" fmla="*/ 1856 h 4124"/>
                <a:gd name="T20" fmla="*/ 2002 w 4677"/>
                <a:gd name="T21" fmla="*/ 282 h 4124"/>
                <a:gd name="T22" fmla="*/ 2071 w 4677"/>
                <a:gd name="T23" fmla="*/ 186 h 4124"/>
                <a:gd name="T24" fmla="*/ 2170 w 4677"/>
                <a:gd name="T25" fmla="*/ 88 h 4124"/>
                <a:gd name="T26" fmla="*/ 2277 w 4677"/>
                <a:gd name="T27" fmla="*/ 26 h 4124"/>
                <a:gd name="T28" fmla="*/ 2388 w 4677"/>
                <a:gd name="T29" fmla="*/ 0 h 4124"/>
                <a:gd name="T30" fmla="*/ 2498 w 4677"/>
                <a:gd name="T31" fmla="*/ 12 h 4124"/>
                <a:gd name="T32" fmla="*/ 2605 w 4677"/>
                <a:gd name="T33" fmla="*/ 58 h 4124"/>
                <a:gd name="T34" fmla="*/ 2707 w 4677"/>
                <a:gd name="T35" fmla="*/ 140 h 4124"/>
                <a:gd name="T36" fmla="*/ 2799 w 4677"/>
                <a:gd name="T37" fmla="*/ 259 h 4124"/>
                <a:gd name="T38" fmla="*/ 3303 w 4677"/>
                <a:gd name="T39" fmla="*/ 1151 h 4124"/>
                <a:gd name="T40" fmla="*/ 4101 w 4677"/>
                <a:gd name="T41" fmla="*/ 2561 h 4124"/>
                <a:gd name="T42" fmla="*/ 4605 w 4677"/>
                <a:gd name="T43" fmla="*/ 3455 h 4124"/>
                <a:gd name="T44" fmla="*/ 4659 w 4677"/>
                <a:gd name="T45" fmla="*/ 3594 h 4124"/>
                <a:gd name="T46" fmla="*/ 4677 w 4677"/>
                <a:gd name="T47" fmla="*/ 3724 h 4124"/>
                <a:gd name="T48" fmla="*/ 4661 w 4677"/>
                <a:gd name="T49" fmla="*/ 3840 h 4124"/>
                <a:gd name="T50" fmla="*/ 4614 w 4677"/>
                <a:gd name="T51" fmla="*/ 3940 h 4124"/>
                <a:gd name="T52" fmla="*/ 4535 w 4677"/>
                <a:gd name="T53" fmla="*/ 4022 h 4124"/>
                <a:gd name="T54" fmla="*/ 4427 w 4677"/>
                <a:gd name="T55" fmla="*/ 4081 h 4124"/>
                <a:gd name="T56" fmla="*/ 4291 w 4677"/>
                <a:gd name="T57" fmla="*/ 4117 h 4124"/>
                <a:gd name="T58" fmla="*/ 4173 w 4677"/>
                <a:gd name="T59" fmla="*/ 4124 h 4124"/>
                <a:gd name="T60" fmla="*/ 2333 w 4677"/>
                <a:gd name="T61" fmla="*/ 4124 h 4124"/>
                <a:gd name="T62" fmla="*/ 494 w 4677"/>
                <a:gd name="T63" fmla="*/ 4124 h 4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7" h="4124">
                  <a:moveTo>
                    <a:pt x="494" y="4124"/>
                  </a:moveTo>
                  <a:lnTo>
                    <a:pt x="452" y="4124"/>
                  </a:lnTo>
                  <a:lnTo>
                    <a:pt x="374" y="4117"/>
                  </a:lnTo>
                  <a:lnTo>
                    <a:pt x="304" y="4102"/>
                  </a:lnTo>
                  <a:lnTo>
                    <a:pt x="240" y="4082"/>
                  </a:lnTo>
                  <a:lnTo>
                    <a:pt x="184" y="4056"/>
                  </a:lnTo>
                  <a:lnTo>
                    <a:pt x="134" y="4025"/>
                  </a:lnTo>
                  <a:lnTo>
                    <a:pt x="92" y="3987"/>
                  </a:lnTo>
                  <a:lnTo>
                    <a:pt x="57" y="3944"/>
                  </a:lnTo>
                  <a:lnTo>
                    <a:pt x="32" y="3896"/>
                  </a:lnTo>
                  <a:lnTo>
                    <a:pt x="13" y="3845"/>
                  </a:lnTo>
                  <a:lnTo>
                    <a:pt x="1" y="3790"/>
                  </a:lnTo>
                  <a:lnTo>
                    <a:pt x="0" y="3731"/>
                  </a:lnTo>
                  <a:lnTo>
                    <a:pt x="7" y="3669"/>
                  </a:lnTo>
                  <a:lnTo>
                    <a:pt x="21" y="3604"/>
                  </a:lnTo>
                  <a:lnTo>
                    <a:pt x="46" y="3537"/>
                  </a:lnTo>
                  <a:lnTo>
                    <a:pt x="81" y="3466"/>
                  </a:lnTo>
                  <a:lnTo>
                    <a:pt x="101" y="3430"/>
                  </a:lnTo>
                  <a:lnTo>
                    <a:pt x="632" y="2551"/>
                  </a:lnTo>
                  <a:lnTo>
                    <a:pt x="1051" y="1856"/>
                  </a:lnTo>
                  <a:lnTo>
                    <a:pt x="1470" y="1163"/>
                  </a:lnTo>
                  <a:lnTo>
                    <a:pt x="2002" y="282"/>
                  </a:lnTo>
                  <a:lnTo>
                    <a:pt x="2023" y="248"/>
                  </a:lnTo>
                  <a:lnTo>
                    <a:pt x="2071" y="186"/>
                  </a:lnTo>
                  <a:lnTo>
                    <a:pt x="2118" y="133"/>
                  </a:lnTo>
                  <a:lnTo>
                    <a:pt x="2170" y="88"/>
                  </a:lnTo>
                  <a:lnTo>
                    <a:pt x="2222" y="52"/>
                  </a:lnTo>
                  <a:lnTo>
                    <a:pt x="2277" y="26"/>
                  </a:lnTo>
                  <a:lnTo>
                    <a:pt x="2331" y="9"/>
                  </a:lnTo>
                  <a:lnTo>
                    <a:pt x="2388" y="0"/>
                  </a:lnTo>
                  <a:lnTo>
                    <a:pt x="2442" y="2"/>
                  </a:lnTo>
                  <a:lnTo>
                    <a:pt x="2498" y="12"/>
                  </a:lnTo>
                  <a:lnTo>
                    <a:pt x="2552" y="30"/>
                  </a:lnTo>
                  <a:lnTo>
                    <a:pt x="2605" y="58"/>
                  </a:lnTo>
                  <a:lnTo>
                    <a:pt x="2657" y="95"/>
                  </a:lnTo>
                  <a:lnTo>
                    <a:pt x="2707" y="140"/>
                  </a:lnTo>
                  <a:lnTo>
                    <a:pt x="2755" y="194"/>
                  </a:lnTo>
                  <a:lnTo>
                    <a:pt x="2799" y="259"/>
                  </a:lnTo>
                  <a:lnTo>
                    <a:pt x="2820" y="295"/>
                  </a:lnTo>
                  <a:lnTo>
                    <a:pt x="3303" y="1151"/>
                  </a:lnTo>
                  <a:lnTo>
                    <a:pt x="3702" y="1856"/>
                  </a:lnTo>
                  <a:lnTo>
                    <a:pt x="4101" y="2561"/>
                  </a:lnTo>
                  <a:lnTo>
                    <a:pt x="4585" y="3419"/>
                  </a:lnTo>
                  <a:lnTo>
                    <a:pt x="4605" y="3455"/>
                  </a:lnTo>
                  <a:lnTo>
                    <a:pt x="4637" y="3525"/>
                  </a:lnTo>
                  <a:lnTo>
                    <a:pt x="4659" y="3594"/>
                  </a:lnTo>
                  <a:lnTo>
                    <a:pt x="4673" y="3661"/>
                  </a:lnTo>
                  <a:lnTo>
                    <a:pt x="4677" y="3724"/>
                  </a:lnTo>
                  <a:lnTo>
                    <a:pt x="4674" y="3783"/>
                  </a:lnTo>
                  <a:lnTo>
                    <a:pt x="4661" y="3840"/>
                  </a:lnTo>
                  <a:lnTo>
                    <a:pt x="4641" y="3892"/>
                  </a:lnTo>
                  <a:lnTo>
                    <a:pt x="4614" y="3940"/>
                  </a:lnTo>
                  <a:lnTo>
                    <a:pt x="4578" y="3983"/>
                  </a:lnTo>
                  <a:lnTo>
                    <a:pt x="4535" y="4022"/>
                  </a:lnTo>
                  <a:lnTo>
                    <a:pt x="4484" y="4055"/>
                  </a:lnTo>
                  <a:lnTo>
                    <a:pt x="4427" y="4081"/>
                  </a:lnTo>
                  <a:lnTo>
                    <a:pt x="4363" y="4102"/>
                  </a:lnTo>
                  <a:lnTo>
                    <a:pt x="4291" y="4117"/>
                  </a:lnTo>
                  <a:lnTo>
                    <a:pt x="4215" y="4124"/>
                  </a:lnTo>
                  <a:lnTo>
                    <a:pt x="4173" y="4124"/>
                  </a:lnTo>
                  <a:lnTo>
                    <a:pt x="3144" y="4124"/>
                  </a:lnTo>
                  <a:lnTo>
                    <a:pt x="2333" y="4124"/>
                  </a:lnTo>
                  <a:lnTo>
                    <a:pt x="1522" y="4124"/>
                  </a:lnTo>
                  <a:lnTo>
                    <a:pt x="494" y="4124"/>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 name="Freeform: Shape 6">
              <a:extLst>
                <a:ext uri="{FF2B5EF4-FFF2-40B4-BE49-F238E27FC236}">
                  <a16:creationId xmlns:a16="http://schemas.microsoft.com/office/drawing/2014/main" id="{C62065A9-20BE-40A4-BEC2-B8554A8154A7}"/>
                </a:ext>
              </a:extLst>
            </p:cNvPr>
            <p:cNvSpPr>
              <a:spLocks/>
            </p:cNvSpPr>
            <p:nvPr/>
          </p:nvSpPr>
          <p:spPr bwMode="auto">
            <a:xfrm>
              <a:off x="8601002" y="3622776"/>
              <a:ext cx="1193690" cy="1729019"/>
            </a:xfrm>
            <a:custGeom>
              <a:avLst/>
              <a:gdLst>
                <a:gd name="connsiteX0" fmla="*/ 0 w 1308210"/>
                <a:gd name="connsiteY0" fmla="*/ 0 h 1894897"/>
                <a:gd name="connsiteX1" fmla="*/ 252810 w 1308210"/>
                <a:gd name="connsiteY1" fmla="*/ 0 h 1894897"/>
                <a:gd name="connsiteX2" fmla="*/ 252810 w 1308210"/>
                <a:gd name="connsiteY2" fmla="*/ 3403 h 1894897"/>
                <a:gd name="connsiteX3" fmla="*/ 267428 w 1308210"/>
                <a:gd name="connsiteY3" fmla="*/ 1096 h 1894897"/>
                <a:gd name="connsiteX4" fmla="*/ 308358 w 1308210"/>
                <a:gd name="connsiteY4" fmla="*/ 2557 h 1894897"/>
                <a:gd name="connsiteX5" fmla="*/ 347825 w 1308210"/>
                <a:gd name="connsiteY5" fmla="*/ 9864 h 1894897"/>
                <a:gd name="connsiteX6" fmla="*/ 388024 w 1308210"/>
                <a:gd name="connsiteY6" fmla="*/ 23746 h 1894897"/>
                <a:gd name="connsiteX7" fmla="*/ 426761 w 1308210"/>
                <a:gd name="connsiteY7" fmla="*/ 43473 h 1894897"/>
                <a:gd name="connsiteX8" fmla="*/ 464767 w 1308210"/>
                <a:gd name="connsiteY8" fmla="*/ 70506 h 1894897"/>
                <a:gd name="connsiteX9" fmla="*/ 500581 w 1308210"/>
                <a:gd name="connsiteY9" fmla="*/ 103385 h 1894897"/>
                <a:gd name="connsiteX10" fmla="*/ 535663 w 1308210"/>
                <a:gd name="connsiteY10" fmla="*/ 144300 h 1894897"/>
                <a:gd name="connsiteX11" fmla="*/ 567822 w 1308210"/>
                <a:gd name="connsiteY11" fmla="*/ 190330 h 1894897"/>
                <a:gd name="connsiteX12" fmla="*/ 583171 w 1308210"/>
                <a:gd name="connsiteY12" fmla="*/ 216633 h 1894897"/>
                <a:gd name="connsiteX13" fmla="*/ 620446 w 1308210"/>
                <a:gd name="connsiteY13" fmla="*/ 282390 h 1894897"/>
                <a:gd name="connsiteX14" fmla="*/ 911339 w 1308210"/>
                <a:gd name="connsiteY14" fmla="*/ 798217 h 1894897"/>
                <a:gd name="connsiteX15" fmla="*/ 1202963 w 1308210"/>
                <a:gd name="connsiteY15" fmla="*/ 1313313 h 1894897"/>
                <a:gd name="connsiteX16" fmla="*/ 1240969 w 1308210"/>
                <a:gd name="connsiteY16" fmla="*/ 1379801 h 1894897"/>
                <a:gd name="connsiteX17" fmla="*/ 1254125 w 1308210"/>
                <a:gd name="connsiteY17" fmla="*/ 1406104 h 1894897"/>
                <a:gd name="connsiteX18" fmla="*/ 1277513 w 1308210"/>
                <a:gd name="connsiteY18" fmla="*/ 1457248 h 1894897"/>
                <a:gd name="connsiteX19" fmla="*/ 1294323 w 1308210"/>
                <a:gd name="connsiteY19" fmla="*/ 1507662 h 1894897"/>
                <a:gd name="connsiteX20" fmla="*/ 1303825 w 1308210"/>
                <a:gd name="connsiteY20" fmla="*/ 1556614 h 1894897"/>
                <a:gd name="connsiteX21" fmla="*/ 1308210 w 1308210"/>
                <a:gd name="connsiteY21" fmla="*/ 1602644 h 1894897"/>
                <a:gd name="connsiteX22" fmla="*/ 1304556 w 1308210"/>
                <a:gd name="connsiteY22" fmla="*/ 1646482 h 1894897"/>
                <a:gd name="connsiteX23" fmla="*/ 1296516 w 1308210"/>
                <a:gd name="connsiteY23" fmla="*/ 1687397 h 1894897"/>
                <a:gd name="connsiteX24" fmla="*/ 1281898 w 1308210"/>
                <a:gd name="connsiteY24" fmla="*/ 1725390 h 1894897"/>
                <a:gd name="connsiteX25" fmla="*/ 1260703 w 1308210"/>
                <a:gd name="connsiteY25" fmla="*/ 1761191 h 1894897"/>
                <a:gd name="connsiteX26" fmla="*/ 1235122 w 1308210"/>
                <a:gd name="connsiteY26" fmla="*/ 1792609 h 1894897"/>
                <a:gd name="connsiteX27" fmla="*/ 1203693 w 1308210"/>
                <a:gd name="connsiteY27" fmla="*/ 1820373 h 1894897"/>
                <a:gd name="connsiteX28" fmla="*/ 1167149 w 1308210"/>
                <a:gd name="connsiteY28" fmla="*/ 1844484 h 1894897"/>
                <a:gd name="connsiteX29" fmla="*/ 1124758 w 1308210"/>
                <a:gd name="connsiteY29" fmla="*/ 1864211 h 1894897"/>
                <a:gd name="connsiteX30" fmla="*/ 1077250 w 1308210"/>
                <a:gd name="connsiteY30" fmla="*/ 1878823 h 1894897"/>
                <a:gd name="connsiteX31" fmla="*/ 1026088 w 1308210"/>
                <a:gd name="connsiteY31" fmla="*/ 1889783 h 1894897"/>
                <a:gd name="connsiteX32" fmla="*/ 969079 w 1308210"/>
                <a:gd name="connsiteY32" fmla="*/ 1894897 h 1894897"/>
                <a:gd name="connsiteX33" fmla="*/ 938382 w 1308210"/>
                <a:gd name="connsiteY33" fmla="*/ 1894897 h 1894897"/>
                <a:gd name="connsiteX34" fmla="*/ 840443 w 1308210"/>
                <a:gd name="connsiteY34" fmla="*/ 1894897 h 1894897"/>
                <a:gd name="connsiteX35" fmla="*/ 248425 w 1308210"/>
                <a:gd name="connsiteY35" fmla="*/ 1894897 h 1894897"/>
                <a:gd name="connsiteX36" fmla="*/ 0 w 1308210"/>
                <a:gd name="connsiteY36" fmla="*/ 1894897 h 189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08210" h="1894897">
                  <a:moveTo>
                    <a:pt x="0" y="0"/>
                  </a:moveTo>
                  <a:lnTo>
                    <a:pt x="252810" y="0"/>
                  </a:lnTo>
                  <a:lnTo>
                    <a:pt x="252810" y="3403"/>
                  </a:lnTo>
                  <a:lnTo>
                    <a:pt x="267428" y="1096"/>
                  </a:lnTo>
                  <a:lnTo>
                    <a:pt x="308358" y="2557"/>
                  </a:lnTo>
                  <a:lnTo>
                    <a:pt x="347825" y="9864"/>
                  </a:lnTo>
                  <a:lnTo>
                    <a:pt x="388024" y="23746"/>
                  </a:lnTo>
                  <a:lnTo>
                    <a:pt x="426761" y="43473"/>
                  </a:lnTo>
                  <a:lnTo>
                    <a:pt x="464767" y="70506"/>
                  </a:lnTo>
                  <a:lnTo>
                    <a:pt x="500581" y="103385"/>
                  </a:lnTo>
                  <a:lnTo>
                    <a:pt x="535663" y="144300"/>
                  </a:lnTo>
                  <a:lnTo>
                    <a:pt x="567822" y="190330"/>
                  </a:lnTo>
                  <a:lnTo>
                    <a:pt x="583171" y="216633"/>
                  </a:lnTo>
                  <a:lnTo>
                    <a:pt x="620446" y="282390"/>
                  </a:lnTo>
                  <a:lnTo>
                    <a:pt x="911339" y="798217"/>
                  </a:lnTo>
                  <a:lnTo>
                    <a:pt x="1202963" y="1313313"/>
                  </a:lnTo>
                  <a:lnTo>
                    <a:pt x="1240969" y="1379801"/>
                  </a:lnTo>
                  <a:lnTo>
                    <a:pt x="1254125" y="1406104"/>
                  </a:lnTo>
                  <a:lnTo>
                    <a:pt x="1277513" y="1457248"/>
                  </a:lnTo>
                  <a:lnTo>
                    <a:pt x="1294323" y="1507662"/>
                  </a:lnTo>
                  <a:lnTo>
                    <a:pt x="1303825" y="1556614"/>
                  </a:lnTo>
                  <a:lnTo>
                    <a:pt x="1308210" y="1602644"/>
                  </a:lnTo>
                  <a:lnTo>
                    <a:pt x="1304556" y="1646482"/>
                  </a:lnTo>
                  <a:lnTo>
                    <a:pt x="1296516" y="1687397"/>
                  </a:lnTo>
                  <a:lnTo>
                    <a:pt x="1281898" y="1725390"/>
                  </a:lnTo>
                  <a:lnTo>
                    <a:pt x="1260703" y="1761191"/>
                  </a:lnTo>
                  <a:lnTo>
                    <a:pt x="1235122" y="1792609"/>
                  </a:lnTo>
                  <a:lnTo>
                    <a:pt x="1203693" y="1820373"/>
                  </a:lnTo>
                  <a:lnTo>
                    <a:pt x="1167149" y="1844484"/>
                  </a:lnTo>
                  <a:lnTo>
                    <a:pt x="1124758" y="1864211"/>
                  </a:lnTo>
                  <a:lnTo>
                    <a:pt x="1077250" y="1878823"/>
                  </a:lnTo>
                  <a:lnTo>
                    <a:pt x="1026088" y="1889783"/>
                  </a:lnTo>
                  <a:lnTo>
                    <a:pt x="969079" y="1894897"/>
                  </a:lnTo>
                  <a:lnTo>
                    <a:pt x="938382" y="1894897"/>
                  </a:lnTo>
                  <a:lnTo>
                    <a:pt x="840443" y="1894897"/>
                  </a:lnTo>
                  <a:lnTo>
                    <a:pt x="248425" y="1894897"/>
                  </a:lnTo>
                  <a:lnTo>
                    <a:pt x="0" y="1894897"/>
                  </a:lnTo>
                  <a:close/>
                </a:path>
              </a:pathLst>
            </a:custGeom>
            <a:solidFill>
              <a:schemeClr val="tx1">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8" name="Freeform 539">
              <a:extLst>
                <a:ext uri="{FF2B5EF4-FFF2-40B4-BE49-F238E27FC236}">
                  <a16:creationId xmlns:a16="http://schemas.microsoft.com/office/drawing/2014/main" id="{DEA70496-EA44-4AB0-8DF5-EB749BBAB34C}"/>
                </a:ext>
              </a:extLst>
            </p:cNvPr>
            <p:cNvSpPr>
              <a:spLocks/>
            </p:cNvSpPr>
            <p:nvPr/>
          </p:nvSpPr>
          <p:spPr bwMode="auto">
            <a:xfrm>
              <a:off x="7608760" y="3622776"/>
              <a:ext cx="1926021" cy="1728019"/>
            </a:xfrm>
            <a:custGeom>
              <a:avLst/>
              <a:gdLst>
                <a:gd name="T0" fmla="*/ 451 w 2888"/>
                <a:gd name="T1" fmla="*/ 2592 h 2592"/>
                <a:gd name="T2" fmla="*/ 304 w 2888"/>
                <a:gd name="T3" fmla="*/ 2570 h 2592"/>
                <a:gd name="T4" fmla="*/ 183 w 2888"/>
                <a:gd name="T5" fmla="*/ 2524 h 2592"/>
                <a:gd name="T6" fmla="*/ 93 w 2888"/>
                <a:gd name="T7" fmla="*/ 2455 h 2592"/>
                <a:gd name="T8" fmla="*/ 31 w 2888"/>
                <a:gd name="T9" fmla="*/ 2364 h 2592"/>
                <a:gd name="T10" fmla="*/ 2 w 2888"/>
                <a:gd name="T11" fmla="*/ 2258 h 2592"/>
                <a:gd name="T12" fmla="*/ 6 w 2888"/>
                <a:gd name="T13" fmla="*/ 2137 h 2592"/>
                <a:gd name="T14" fmla="*/ 47 w 2888"/>
                <a:gd name="T15" fmla="*/ 2005 h 2592"/>
                <a:gd name="T16" fmla="*/ 101 w 2888"/>
                <a:gd name="T17" fmla="*/ 1898 h 2592"/>
                <a:gd name="T18" fmla="*/ 589 w 2888"/>
                <a:gd name="T19" fmla="*/ 1091 h 2592"/>
                <a:gd name="T20" fmla="*/ 1078 w 2888"/>
                <a:gd name="T21" fmla="*/ 282 h 2592"/>
                <a:gd name="T22" fmla="*/ 1147 w 2888"/>
                <a:gd name="T23" fmla="*/ 186 h 2592"/>
                <a:gd name="T24" fmla="*/ 1246 w 2888"/>
                <a:gd name="T25" fmla="*/ 88 h 2592"/>
                <a:gd name="T26" fmla="*/ 1353 w 2888"/>
                <a:gd name="T27" fmla="*/ 26 h 2592"/>
                <a:gd name="T28" fmla="*/ 1464 w 2888"/>
                <a:gd name="T29" fmla="*/ 0 h 2592"/>
                <a:gd name="T30" fmla="*/ 1574 w 2888"/>
                <a:gd name="T31" fmla="*/ 12 h 2592"/>
                <a:gd name="T32" fmla="*/ 1682 w 2888"/>
                <a:gd name="T33" fmla="*/ 58 h 2592"/>
                <a:gd name="T34" fmla="*/ 1783 w 2888"/>
                <a:gd name="T35" fmla="*/ 140 h 2592"/>
                <a:gd name="T36" fmla="*/ 1875 w 2888"/>
                <a:gd name="T37" fmla="*/ 259 h 2592"/>
                <a:gd name="T38" fmla="*/ 1947 w 2888"/>
                <a:gd name="T39" fmla="*/ 385 h 2592"/>
                <a:gd name="T40" fmla="*/ 2744 w 2888"/>
                <a:gd name="T41" fmla="*/ 1796 h 2592"/>
                <a:gd name="T42" fmla="*/ 2814 w 2888"/>
                <a:gd name="T43" fmla="*/ 1923 h 2592"/>
                <a:gd name="T44" fmla="*/ 2869 w 2888"/>
                <a:gd name="T45" fmla="*/ 2062 h 2592"/>
                <a:gd name="T46" fmla="*/ 2888 w 2888"/>
                <a:gd name="T47" fmla="*/ 2192 h 2592"/>
                <a:gd name="T48" fmla="*/ 2872 w 2888"/>
                <a:gd name="T49" fmla="*/ 2308 h 2592"/>
                <a:gd name="T50" fmla="*/ 2823 w 2888"/>
                <a:gd name="T51" fmla="*/ 2409 h 2592"/>
                <a:gd name="T52" fmla="*/ 2745 w 2888"/>
                <a:gd name="T53" fmla="*/ 2490 h 2592"/>
                <a:gd name="T54" fmla="*/ 2637 w 2888"/>
                <a:gd name="T55" fmla="*/ 2550 h 2592"/>
                <a:gd name="T56" fmla="*/ 2502 w 2888"/>
                <a:gd name="T57" fmla="*/ 2585 h 2592"/>
                <a:gd name="T58" fmla="*/ 2382 w 2888"/>
                <a:gd name="T59" fmla="*/ 2592 h 2592"/>
                <a:gd name="T60" fmla="*/ 1438 w 2888"/>
                <a:gd name="T61" fmla="*/ 2592 h 2592"/>
                <a:gd name="T62" fmla="*/ 493 w 2888"/>
                <a:gd name="T63" fmla="*/ 2592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8" h="2592">
                  <a:moveTo>
                    <a:pt x="493" y="2592"/>
                  </a:moveTo>
                  <a:lnTo>
                    <a:pt x="451" y="2592"/>
                  </a:lnTo>
                  <a:lnTo>
                    <a:pt x="375" y="2585"/>
                  </a:lnTo>
                  <a:lnTo>
                    <a:pt x="304" y="2570"/>
                  </a:lnTo>
                  <a:lnTo>
                    <a:pt x="241" y="2550"/>
                  </a:lnTo>
                  <a:lnTo>
                    <a:pt x="183" y="2524"/>
                  </a:lnTo>
                  <a:lnTo>
                    <a:pt x="134" y="2493"/>
                  </a:lnTo>
                  <a:lnTo>
                    <a:pt x="93" y="2455"/>
                  </a:lnTo>
                  <a:lnTo>
                    <a:pt x="58" y="2412"/>
                  </a:lnTo>
                  <a:lnTo>
                    <a:pt x="31" y="2364"/>
                  </a:lnTo>
                  <a:lnTo>
                    <a:pt x="12" y="2314"/>
                  </a:lnTo>
                  <a:lnTo>
                    <a:pt x="2" y="2258"/>
                  </a:lnTo>
                  <a:lnTo>
                    <a:pt x="0" y="2199"/>
                  </a:lnTo>
                  <a:lnTo>
                    <a:pt x="6" y="2137"/>
                  </a:lnTo>
                  <a:lnTo>
                    <a:pt x="22" y="2072"/>
                  </a:lnTo>
                  <a:lnTo>
                    <a:pt x="47" y="2005"/>
                  </a:lnTo>
                  <a:lnTo>
                    <a:pt x="81" y="1934"/>
                  </a:lnTo>
                  <a:lnTo>
                    <a:pt x="101" y="1898"/>
                  </a:lnTo>
                  <a:lnTo>
                    <a:pt x="170" y="1785"/>
                  </a:lnTo>
                  <a:lnTo>
                    <a:pt x="589" y="1091"/>
                  </a:lnTo>
                  <a:lnTo>
                    <a:pt x="1008" y="398"/>
                  </a:lnTo>
                  <a:lnTo>
                    <a:pt x="1078" y="282"/>
                  </a:lnTo>
                  <a:lnTo>
                    <a:pt x="1101" y="248"/>
                  </a:lnTo>
                  <a:lnTo>
                    <a:pt x="1147" y="186"/>
                  </a:lnTo>
                  <a:lnTo>
                    <a:pt x="1196" y="131"/>
                  </a:lnTo>
                  <a:lnTo>
                    <a:pt x="1246" y="88"/>
                  </a:lnTo>
                  <a:lnTo>
                    <a:pt x="1299" y="52"/>
                  </a:lnTo>
                  <a:lnTo>
                    <a:pt x="1353" y="26"/>
                  </a:lnTo>
                  <a:lnTo>
                    <a:pt x="1407" y="9"/>
                  </a:lnTo>
                  <a:lnTo>
                    <a:pt x="1464" y="0"/>
                  </a:lnTo>
                  <a:lnTo>
                    <a:pt x="1520" y="2"/>
                  </a:lnTo>
                  <a:lnTo>
                    <a:pt x="1574" y="12"/>
                  </a:lnTo>
                  <a:lnTo>
                    <a:pt x="1629" y="31"/>
                  </a:lnTo>
                  <a:lnTo>
                    <a:pt x="1682" y="58"/>
                  </a:lnTo>
                  <a:lnTo>
                    <a:pt x="1734" y="95"/>
                  </a:lnTo>
                  <a:lnTo>
                    <a:pt x="1783" y="140"/>
                  </a:lnTo>
                  <a:lnTo>
                    <a:pt x="1831" y="196"/>
                  </a:lnTo>
                  <a:lnTo>
                    <a:pt x="1875" y="259"/>
                  </a:lnTo>
                  <a:lnTo>
                    <a:pt x="1896" y="295"/>
                  </a:lnTo>
                  <a:lnTo>
                    <a:pt x="1947" y="385"/>
                  </a:lnTo>
                  <a:lnTo>
                    <a:pt x="2345" y="1091"/>
                  </a:lnTo>
                  <a:lnTo>
                    <a:pt x="2744" y="1796"/>
                  </a:lnTo>
                  <a:lnTo>
                    <a:pt x="2796" y="1887"/>
                  </a:lnTo>
                  <a:lnTo>
                    <a:pt x="2814" y="1923"/>
                  </a:lnTo>
                  <a:lnTo>
                    <a:pt x="2846" y="1993"/>
                  </a:lnTo>
                  <a:lnTo>
                    <a:pt x="2869" y="2062"/>
                  </a:lnTo>
                  <a:lnTo>
                    <a:pt x="2882" y="2129"/>
                  </a:lnTo>
                  <a:lnTo>
                    <a:pt x="2888" y="2192"/>
                  </a:lnTo>
                  <a:lnTo>
                    <a:pt x="2883" y="2252"/>
                  </a:lnTo>
                  <a:lnTo>
                    <a:pt x="2872" y="2308"/>
                  </a:lnTo>
                  <a:lnTo>
                    <a:pt x="2852" y="2360"/>
                  </a:lnTo>
                  <a:lnTo>
                    <a:pt x="2823" y="2409"/>
                  </a:lnTo>
                  <a:lnTo>
                    <a:pt x="2788" y="2452"/>
                  </a:lnTo>
                  <a:lnTo>
                    <a:pt x="2745" y="2490"/>
                  </a:lnTo>
                  <a:lnTo>
                    <a:pt x="2695" y="2523"/>
                  </a:lnTo>
                  <a:lnTo>
                    <a:pt x="2637" y="2550"/>
                  </a:lnTo>
                  <a:lnTo>
                    <a:pt x="2572" y="2570"/>
                  </a:lnTo>
                  <a:lnTo>
                    <a:pt x="2502" y="2585"/>
                  </a:lnTo>
                  <a:lnTo>
                    <a:pt x="2424" y="2592"/>
                  </a:lnTo>
                  <a:lnTo>
                    <a:pt x="2382" y="2592"/>
                  </a:lnTo>
                  <a:lnTo>
                    <a:pt x="2248" y="2592"/>
                  </a:lnTo>
                  <a:lnTo>
                    <a:pt x="1438" y="2592"/>
                  </a:lnTo>
                  <a:lnTo>
                    <a:pt x="627" y="2592"/>
                  </a:lnTo>
                  <a:lnTo>
                    <a:pt x="493" y="2592"/>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9" name="TextBox 8">
              <a:extLst>
                <a:ext uri="{FF2B5EF4-FFF2-40B4-BE49-F238E27FC236}">
                  <a16:creationId xmlns:a16="http://schemas.microsoft.com/office/drawing/2014/main" id="{DF567F87-54F5-493D-8371-136154CDDF8E}"/>
                </a:ext>
              </a:extLst>
            </p:cNvPr>
            <p:cNvSpPr txBox="1"/>
            <p:nvPr/>
          </p:nvSpPr>
          <p:spPr>
            <a:xfrm>
              <a:off x="8178512" y="4225089"/>
              <a:ext cx="804187" cy="584775"/>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t>Asset </a:t>
              </a:r>
            </a:p>
            <a:p>
              <a:pPr algn="r"/>
              <a:r>
                <a:rPr lang="en-US" sz="1600" b="1" dirty="0"/>
                <a:t>Level</a:t>
              </a:r>
            </a:p>
          </p:txBody>
        </p:sp>
        <p:sp>
          <p:nvSpPr>
            <p:cNvPr id="10" name="TextBox 8">
              <a:extLst>
                <a:ext uri="{FF2B5EF4-FFF2-40B4-BE49-F238E27FC236}">
                  <a16:creationId xmlns:a16="http://schemas.microsoft.com/office/drawing/2014/main" id="{0E05377E-C652-413E-B8FB-7CA9656E1570}"/>
                </a:ext>
              </a:extLst>
            </p:cNvPr>
            <p:cNvSpPr txBox="1"/>
            <p:nvPr/>
          </p:nvSpPr>
          <p:spPr>
            <a:xfrm>
              <a:off x="8949487" y="3376932"/>
              <a:ext cx="956736" cy="584775"/>
            </a:xfrm>
            <a:prstGeom prst="rect">
              <a:avLst/>
            </a:prstGeom>
            <a:noFill/>
          </p:spPr>
          <p:txBody>
            <a:bodyPr wrap="non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t>Program </a:t>
              </a:r>
            </a:p>
            <a:p>
              <a:pPr algn="r"/>
              <a:r>
                <a:rPr lang="en-US" sz="1600" b="1" dirty="0"/>
                <a:t>Level</a:t>
              </a:r>
            </a:p>
          </p:txBody>
        </p:sp>
        <p:sp>
          <p:nvSpPr>
            <p:cNvPr id="11" name="TextBox 8">
              <a:extLst>
                <a:ext uri="{FF2B5EF4-FFF2-40B4-BE49-F238E27FC236}">
                  <a16:creationId xmlns:a16="http://schemas.microsoft.com/office/drawing/2014/main" id="{25990F0C-A48E-4719-967E-4FFA20BF960B}"/>
                </a:ext>
              </a:extLst>
            </p:cNvPr>
            <p:cNvSpPr txBox="1"/>
            <p:nvPr/>
          </p:nvSpPr>
          <p:spPr>
            <a:xfrm>
              <a:off x="9571108" y="2404429"/>
              <a:ext cx="956737" cy="584775"/>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solidFill>
                    <a:schemeClr val="bg1"/>
                  </a:solidFill>
                </a:rPr>
                <a:t>System Level</a:t>
              </a:r>
            </a:p>
          </p:txBody>
        </p:sp>
      </p:grpSp>
      <p:sp>
        <p:nvSpPr>
          <p:cNvPr id="12" name="Speech Bubble: Rectangle 11">
            <a:extLst>
              <a:ext uri="{FF2B5EF4-FFF2-40B4-BE49-F238E27FC236}">
                <a16:creationId xmlns:a16="http://schemas.microsoft.com/office/drawing/2014/main" id="{9C5664AC-75DC-4F90-BD4E-4FA0C41EE8C8}"/>
              </a:ext>
            </a:extLst>
          </p:cNvPr>
          <p:cNvSpPr/>
          <p:nvPr/>
        </p:nvSpPr>
        <p:spPr>
          <a:xfrm>
            <a:off x="765959" y="5936576"/>
            <a:ext cx="3118034" cy="921424"/>
          </a:xfrm>
          <a:prstGeom prst="wedgeRectCallout">
            <a:avLst>
              <a:gd name="adj1" fmla="val 81923"/>
              <a:gd name="adj2" fmla="val -152924"/>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6699"/>
                </a:solidFill>
              </a:rPr>
              <a:t>Selecting the Right Treatment at the Right Time to minimize life-cycle costs</a:t>
            </a:r>
          </a:p>
        </p:txBody>
      </p:sp>
      <p:sp>
        <p:nvSpPr>
          <p:cNvPr id="13" name="Speech Bubble: Rectangle 12">
            <a:extLst>
              <a:ext uri="{FF2B5EF4-FFF2-40B4-BE49-F238E27FC236}">
                <a16:creationId xmlns:a16="http://schemas.microsoft.com/office/drawing/2014/main" id="{F1866524-8056-4780-B9AF-28B8A772C244}"/>
              </a:ext>
            </a:extLst>
          </p:cNvPr>
          <p:cNvSpPr/>
          <p:nvPr/>
        </p:nvSpPr>
        <p:spPr>
          <a:xfrm>
            <a:off x="4734861" y="5936576"/>
            <a:ext cx="3450634" cy="921424"/>
          </a:xfrm>
          <a:prstGeom prst="wedgeRectCallout">
            <a:avLst>
              <a:gd name="adj1" fmla="val 2487"/>
              <a:gd name="adj2" fmla="val -153252"/>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6699"/>
                </a:solidFill>
              </a:rPr>
              <a:t>Selecting the Right Project for the Program (of same asset classes) to maximize network performance</a:t>
            </a:r>
          </a:p>
        </p:txBody>
      </p:sp>
      <p:sp>
        <p:nvSpPr>
          <p:cNvPr id="14" name="Speech Bubble: Rectangle 13">
            <a:extLst>
              <a:ext uri="{FF2B5EF4-FFF2-40B4-BE49-F238E27FC236}">
                <a16:creationId xmlns:a16="http://schemas.microsoft.com/office/drawing/2014/main" id="{5BD18951-2427-4369-B2C4-D6F05CF9D045}"/>
              </a:ext>
            </a:extLst>
          </p:cNvPr>
          <p:cNvSpPr/>
          <p:nvPr/>
        </p:nvSpPr>
        <p:spPr>
          <a:xfrm>
            <a:off x="8434137" y="2942897"/>
            <a:ext cx="3118034" cy="1281601"/>
          </a:xfrm>
          <a:prstGeom prst="wedgeRectCallout">
            <a:avLst>
              <a:gd name="adj1" fmla="val -61269"/>
              <a:gd name="adj2" fmla="val 99975"/>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6699"/>
                </a:solidFill>
              </a:rPr>
              <a:t>Maximize the value of investments (cross-asset or cross-modal) made in achieving system objectives</a:t>
            </a:r>
          </a:p>
        </p:txBody>
      </p:sp>
    </p:spTree>
    <p:extLst>
      <p:ext uri="{BB962C8B-B14F-4D97-AF65-F5344CB8AC3E}">
        <p14:creationId xmlns:p14="http://schemas.microsoft.com/office/powerpoint/2010/main" val="7562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4BB6-6AED-4C40-ABB2-F2D0E51C026C}"/>
              </a:ext>
            </a:extLst>
          </p:cNvPr>
          <p:cNvSpPr>
            <a:spLocks noGrp="1"/>
          </p:cNvSpPr>
          <p:nvPr>
            <p:ph type="title"/>
          </p:nvPr>
        </p:nvSpPr>
        <p:spPr/>
        <p:txBody>
          <a:bodyPr/>
          <a:lstStyle/>
          <a:p>
            <a:r>
              <a:rPr lang="en-US" dirty="0"/>
              <a:t>Practice of Life Cycle Planning</a:t>
            </a:r>
          </a:p>
        </p:txBody>
      </p:sp>
      <p:sp>
        <p:nvSpPr>
          <p:cNvPr id="3" name="Rectangle: Rounded Corners 2">
            <a:extLst>
              <a:ext uri="{FF2B5EF4-FFF2-40B4-BE49-F238E27FC236}">
                <a16:creationId xmlns:a16="http://schemas.microsoft.com/office/drawing/2014/main" id="{A744378B-4852-457F-A744-97B39D48701C}"/>
              </a:ext>
            </a:extLst>
          </p:cNvPr>
          <p:cNvSpPr/>
          <p:nvPr/>
        </p:nvSpPr>
        <p:spPr>
          <a:xfrm>
            <a:off x="605926" y="2239032"/>
            <a:ext cx="2577947" cy="11016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Role of LCP in TAM and its benefits are well understood</a:t>
            </a:r>
          </a:p>
        </p:txBody>
      </p:sp>
      <p:sp>
        <p:nvSpPr>
          <p:cNvPr id="4" name="Rectangle: Rounded Corners 3">
            <a:extLst>
              <a:ext uri="{FF2B5EF4-FFF2-40B4-BE49-F238E27FC236}">
                <a16:creationId xmlns:a16="http://schemas.microsoft.com/office/drawing/2014/main" id="{23E7D859-B94E-46FA-B9EF-FA7B51BA15B9}"/>
              </a:ext>
            </a:extLst>
          </p:cNvPr>
          <p:cNvSpPr/>
          <p:nvPr/>
        </p:nvSpPr>
        <p:spPr>
          <a:xfrm>
            <a:off x="605926" y="4417291"/>
            <a:ext cx="2577947" cy="11016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LCP is being practiced in some form by most state transportation agencies (STAs)</a:t>
            </a:r>
          </a:p>
        </p:txBody>
      </p:sp>
      <p:sp>
        <p:nvSpPr>
          <p:cNvPr id="5" name="Rectangle: Rounded Corners 4">
            <a:extLst>
              <a:ext uri="{FF2B5EF4-FFF2-40B4-BE49-F238E27FC236}">
                <a16:creationId xmlns:a16="http://schemas.microsoft.com/office/drawing/2014/main" id="{FE2093A1-9FCC-4FF6-B236-A7DC399BC1F0}"/>
              </a:ext>
            </a:extLst>
          </p:cNvPr>
          <p:cNvSpPr/>
          <p:nvPr/>
        </p:nvSpPr>
        <p:spPr>
          <a:xfrm>
            <a:off x="4620865" y="2239032"/>
            <a:ext cx="2577947" cy="1101687"/>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Variance in TAM practices among STAs and across asset classes</a:t>
            </a:r>
          </a:p>
        </p:txBody>
      </p:sp>
      <p:sp>
        <p:nvSpPr>
          <p:cNvPr id="7" name="Rectangle: Rounded Corners 6">
            <a:extLst>
              <a:ext uri="{FF2B5EF4-FFF2-40B4-BE49-F238E27FC236}">
                <a16:creationId xmlns:a16="http://schemas.microsoft.com/office/drawing/2014/main" id="{685EC1FF-C2DA-4921-8057-34D4EE9F5D28}"/>
              </a:ext>
            </a:extLst>
          </p:cNvPr>
          <p:cNvSpPr/>
          <p:nvPr/>
        </p:nvSpPr>
        <p:spPr>
          <a:xfrm>
            <a:off x="4620865" y="4417291"/>
            <a:ext cx="2577947" cy="1101687"/>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Effectiveness of LCP influenced by maturity of LCP “enablers”</a:t>
            </a:r>
          </a:p>
        </p:txBody>
      </p:sp>
      <p:sp>
        <p:nvSpPr>
          <p:cNvPr id="8" name="Rectangle: Rounded Corners 7">
            <a:extLst>
              <a:ext uri="{FF2B5EF4-FFF2-40B4-BE49-F238E27FC236}">
                <a16:creationId xmlns:a16="http://schemas.microsoft.com/office/drawing/2014/main" id="{A81401A7-8EF1-478B-9145-A898340C667B}"/>
              </a:ext>
            </a:extLst>
          </p:cNvPr>
          <p:cNvSpPr/>
          <p:nvPr/>
        </p:nvSpPr>
        <p:spPr>
          <a:xfrm>
            <a:off x="8635803" y="2239031"/>
            <a:ext cx="2577947" cy="1101687"/>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Effectiveness of LCP influenced by risks and uncertainties</a:t>
            </a:r>
          </a:p>
        </p:txBody>
      </p:sp>
      <p:sp>
        <p:nvSpPr>
          <p:cNvPr id="9" name="Rectangle: Rounded Corners 8">
            <a:extLst>
              <a:ext uri="{FF2B5EF4-FFF2-40B4-BE49-F238E27FC236}">
                <a16:creationId xmlns:a16="http://schemas.microsoft.com/office/drawing/2014/main" id="{40F9A1A2-25A9-41B1-B12C-763DC40809DE}"/>
              </a:ext>
            </a:extLst>
          </p:cNvPr>
          <p:cNvSpPr/>
          <p:nvPr/>
        </p:nvSpPr>
        <p:spPr>
          <a:xfrm>
            <a:off x="8635803" y="4452769"/>
            <a:ext cx="2577947" cy="1101687"/>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Computational power needed for optimization in LCP analysis is a challenge</a:t>
            </a:r>
          </a:p>
        </p:txBody>
      </p:sp>
      <p:sp>
        <p:nvSpPr>
          <p:cNvPr id="11" name="TextBox 10">
            <a:extLst>
              <a:ext uri="{FF2B5EF4-FFF2-40B4-BE49-F238E27FC236}">
                <a16:creationId xmlns:a16="http://schemas.microsoft.com/office/drawing/2014/main" id="{B9949CB3-1A5E-403C-AE7A-82F74FD62C14}"/>
              </a:ext>
            </a:extLst>
          </p:cNvPr>
          <p:cNvSpPr txBox="1"/>
          <p:nvPr/>
        </p:nvSpPr>
        <p:spPr>
          <a:xfrm>
            <a:off x="4620864" y="3429000"/>
            <a:ext cx="3278229" cy="830997"/>
          </a:xfrm>
          <a:prstGeom prst="rect">
            <a:avLst/>
          </a:prstGeom>
          <a:noFill/>
        </p:spPr>
        <p:txBody>
          <a:bodyPr wrap="square">
            <a:spAutoFit/>
          </a:bodyPr>
          <a:lstStyle/>
          <a:p>
            <a:r>
              <a:rPr lang="en-US" sz="1600" i="1" dirty="0"/>
              <a:t>Need a framework that builds on existing practice, adaptable to DOT practices, and serves all asset classes</a:t>
            </a:r>
          </a:p>
        </p:txBody>
      </p:sp>
      <p:sp>
        <p:nvSpPr>
          <p:cNvPr id="12" name="TextBox 11">
            <a:extLst>
              <a:ext uri="{FF2B5EF4-FFF2-40B4-BE49-F238E27FC236}">
                <a16:creationId xmlns:a16="http://schemas.microsoft.com/office/drawing/2014/main" id="{1541879B-33BA-4752-9F91-A2D054AEDF1B}"/>
              </a:ext>
            </a:extLst>
          </p:cNvPr>
          <p:cNvSpPr txBox="1"/>
          <p:nvPr/>
        </p:nvSpPr>
        <p:spPr>
          <a:xfrm>
            <a:off x="4513094" y="5530913"/>
            <a:ext cx="2923292" cy="830997"/>
          </a:xfrm>
          <a:prstGeom prst="rect">
            <a:avLst/>
          </a:prstGeom>
          <a:noFill/>
        </p:spPr>
        <p:txBody>
          <a:bodyPr wrap="square">
            <a:spAutoFit/>
          </a:bodyPr>
          <a:lstStyle/>
          <a:p>
            <a:r>
              <a:rPr lang="en-US" sz="1600" i="1" dirty="0"/>
              <a:t>Need a benchmark for DOTs to advance maturity through continual improvement</a:t>
            </a:r>
          </a:p>
        </p:txBody>
      </p:sp>
      <p:sp>
        <p:nvSpPr>
          <p:cNvPr id="13" name="TextBox 12">
            <a:extLst>
              <a:ext uri="{FF2B5EF4-FFF2-40B4-BE49-F238E27FC236}">
                <a16:creationId xmlns:a16="http://schemas.microsoft.com/office/drawing/2014/main" id="{64AB2B3C-3B00-4129-BD9C-23D30FCDCFED}"/>
              </a:ext>
            </a:extLst>
          </p:cNvPr>
          <p:cNvSpPr txBox="1"/>
          <p:nvPr/>
        </p:nvSpPr>
        <p:spPr>
          <a:xfrm>
            <a:off x="8635802" y="3428999"/>
            <a:ext cx="3174279" cy="584775"/>
          </a:xfrm>
          <a:prstGeom prst="rect">
            <a:avLst/>
          </a:prstGeom>
          <a:noFill/>
        </p:spPr>
        <p:txBody>
          <a:bodyPr wrap="square">
            <a:spAutoFit/>
          </a:bodyPr>
          <a:lstStyle/>
          <a:p>
            <a:r>
              <a:rPr lang="en-US" sz="1600" i="1" dirty="0"/>
              <a:t>Need a framework to incorporate risks and uncertainties </a:t>
            </a:r>
          </a:p>
        </p:txBody>
      </p:sp>
      <p:sp>
        <p:nvSpPr>
          <p:cNvPr id="14" name="TextBox 13">
            <a:extLst>
              <a:ext uri="{FF2B5EF4-FFF2-40B4-BE49-F238E27FC236}">
                <a16:creationId xmlns:a16="http://schemas.microsoft.com/office/drawing/2014/main" id="{43AD839A-E248-45FA-9C7C-D933C9BA9E79}"/>
              </a:ext>
            </a:extLst>
          </p:cNvPr>
          <p:cNvSpPr txBox="1"/>
          <p:nvPr/>
        </p:nvSpPr>
        <p:spPr>
          <a:xfrm>
            <a:off x="8534814" y="5554456"/>
            <a:ext cx="3174279" cy="584775"/>
          </a:xfrm>
          <a:prstGeom prst="rect">
            <a:avLst/>
          </a:prstGeom>
          <a:noFill/>
        </p:spPr>
        <p:txBody>
          <a:bodyPr wrap="square">
            <a:spAutoFit/>
          </a:bodyPr>
          <a:lstStyle/>
          <a:p>
            <a:r>
              <a:rPr lang="en-US" sz="1600" i="1" dirty="0"/>
              <a:t>Need solutions to reduce computational bottlenecks </a:t>
            </a:r>
          </a:p>
        </p:txBody>
      </p:sp>
    </p:spTree>
    <p:extLst>
      <p:ext uri="{BB962C8B-B14F-4D97-AF65-F5344CB8AC3E}">
        <p14:creationId xmlns:p14="http://schemas.microsoft.com/office/powerpoint/2010/main" val="45234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B80B-6EC3-4C5A-9A75-1ECB8937A180}"/>
              </a:ext>
            </a:extLst>
          </p:cNvPr>
          <p:cNvSpPr>
            <a:spLocks noGrp="1"/>
          </p:cNvSpPr>
          <p:nvPr>
            <p:ph type="title"/>
          </p:nvPr>
        </p:nvSpPr>
        <p:spPr>
          <a:xfrm>
            <a:off x="1556634" y="1150547"/>
            <a:ext cx="9249696" cy="578772"/>
          </a:xfrm>
        </p:spPr>
        <p:txBody>
          <a:bodyPr/>
          <a:lstStyle/>
          <a:p>
            <a:r>
              <a:rPr lang="en-US" dirty="0"/>
              <a:t>Life-cycle Planning High-Level Steps</a:t>
            </a:r>
          </a:p>
        </p:txBody>
      </p:sp>
      <p:sp>
        <p:nvSpPr>
          <p:cNvPr id="4" name="Rectangle: Rounded Corners 3">
            <a:extLst>
              <a:ext uri="{FF2B5EF4-FFF2-40B4-BE49-F238E27FC236}">
                <a16:creationId xmlns:a16="http://schemas.microsoft.com/office/drawing/2014/main" id="{164224FB-7A24-4FF8-8034-7B0AD433DCA4}"/>
              </a:ext>
            </a:extLst>
          </p:cNvPr>
          <p:cNvSpPr/>
          <p:nvPr/>
        </p:nvSpPr>
        <p:spPr>
          <a:xfrm>
            <a:off x="966951" y="1795286"/>
            <a:ext cx="3474720" cy="109728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Set up LCP for both asset and network level analyses</a:t>
            </a:r>
          </a:p>
        </p:txBody>
      </p:sp>
      <p:sp>
        <p:nvSpPr>
          <p:cNvPr id="5" name="Rectangle: Rounded Corners 4">
            <a:extLst>
              <a:ext uri="{FF2B5EF4-FFF2-40B4-BE49-F238E27FC236}">
                <a16:creationId xmlns:a16="http://schemas.microsoft.com/office/drawing/2014/main" id="{DFF3D9EA-9C3F-476F-B98A-7DA5AD604F9A}"/>
              </a:ext>
            </a:extLst>
          </p:cNvPr>
          <p:cNvSpPr/>
          <p:nvPr/>
        </p:nvSpPr>
        <p:spPr>
          <a:xfrm>
            <a:off x="3047998" y="3019844"/>
            <a:ext cx="3474720" cy="1097280"/>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Establish intervention thresholds at the asset level</a:t>
            </a:r>
          </a:p>
        </p:txBody>
      </p:sp>
      <p:sp>
        <p:nvSpPr>
          <p:cNvPr id="6" name="Rectangle: Rounded Corners 5">
            <a:extLst>
              <a:ext uri="{FF2B5EF4-FFF2-40B4-BE49-F238E27FC236}">
                <a16:creationId xmlns:a16="http://schemas.microsoft.com/office/drawing/2014/main" id="{C961B25D-53A8-4399-81A2-84AC91481224}"/>
              </a:ext>
            </a:extLst>
          </p:cNvPr>
          <p:cNvSpPr/>
          <p:nvPr/>
        </p:nvSpPr>
        <p:spPr>
          <a:xfrm>
            <a:off x="5460122" y="4244402"/>
            <a:ext cx="3474720" cy="109728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Plan and select treatments at the asset level</a:t>
            </a:r>
          </a:p>
        </p:txBody>
      </p:sp>
      <p:sp>
        <p:nvSpPr>
          <p:cNvPr id="7" name="Rectangle: Rounded Corners 6">
            <a:extLst>
              <a:ext uri="{FF2B5EF4-FFF2-40B4-BE49-F238E27FC236}">
                <a16:creationId xmlns:a16="http://schemas.microsoft.com/office/drawing/2014/main" id="{E19BDAE9-362E-425B-892C-342B6C0C842A}"/>
              </a:ext>
            </a:extLst>
          </p:cNvPr>
          <p:cNvSpPr/>
          <p:nvPr/>
        </p:nvSpPr>
        <p:spPr>
          <a:xfrm>
            <a:off x="8282149" y="5467919"/>
            <a:ext cx="3649655" cy="1097280"/>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Develop work program, determine performance gaps &amp; provide input to financial plan</a:t>
            </a:r>
          </a:p>
        </p:txBody>
      </p:sp>
      <p:sp>
        <p:nvSpPr>
          <p:cNvPr id="8" name="Rectangle: Rounded Corners 7">
            <a:extLst>
              <a:ext uri="{FF2B5EF4-FFF2-40B4-BE49-F238E27FC236}">
                <a16:creationId xmlns:a16="http://schemas.microsoft.com/office/drawing/2014/main" id="{F5E551DE-E12A-4973-8A9D-5F5F5E87558D}"/>
              </a:ext>
            </a:extLst>
          </p:cNvPr>
          <p:cNvSpPr/>
          <p:nvPr/>
        </p:nvSpPr>
        <p:spPr>
          <a:xfrm>
            <a:off x="155027" y="2023361"/>
            <a:ext cx="640080" cy="64113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9" name="Rectangle: Rounded Corners 8">
            <a:extLst>
              <a:ext uri="{FF2B5EF4-FFF2-40B4-BE49-F238E27FC236}">
                <a16:creationId xmlns:a16="http://schemas.microsoft.com/office/drawing/2014/main" id="{8515BAD1-C6FD-4901-9A6E-752C3CEE3B49}"/>
              </a:ext>
            </a:extLst>
          </p:cNvPr>
          <p:cNvSpPr/>
          <p:nvPr/>
        </p:nvSpPr>
        <p:spPr>
          <a:xfrm>
            <a:off x="4648200" y="4472477"/>
            <a:ext cx="640080" cy="641130"/>
          </a:xfrm>
          <a:prstGeom prst="roundRect">
            <a:avLst/>
          </a:prstGeom>
          <a:solidFill>
            <a:srgbClr val="C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0" name="Rectangle: Rounded Corners 9">
            <a:extLst>
              <a:ext uri="{FF2B5EF4-FFF2-40B4-BE49-F238E27FC236}">
                <a16:creationId xmlns:a16="http://schemas.microsoft.com/office/drawing/2014/main" id="{4F02B562-FE06-42D0-A095-D4087A027B0C}"/>
              </a:ext>
            </a:extLst>
          </p:cNvPr>
          <p:cNvSpPr/>
          <p:nvPr/>
        </p:nvSpPr>
        <p:spPr>
          <a:xfrm>
            <a:off x="2220310" y="3247919"/>
            <a:ext cx="640080" cy="641130"/>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1" name="Rectangle: Rounded Corners 10">
            <a:extLst>
              <a:ext uri="{FF2B5EF4-FFF2-40B4-BE49-F238E27FC236}">
                <a16:creationId xmlns:a16="http://schemas.microsoft.com/office/drawing/2014/main" id="{9567410D-6883-4C31-8252-2CDCBB7F6A73}"/>
              </a:ext>
            </a:extLst>
          </p:cNvPr>
          <p:cNvSpPr/>
          <p:nvPr/>
        </p:nvSpPr>
        <p:spPr>
          <a:xfrm>
            <a:off x="7470227" y="5695994"/>
            <a:ext cx="640080" cy="641130"/>
          </a:xfrm>
          <a:prstGeom prst="roundRect">
            <a:avLst/>
          </a:prstGeom>
          <a:solidFill>
            <a:srgbClr val="8E8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302375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4D2D-7ED1-4D93-9E46-EA3BAA17DC53}"/>
              </a:ext>
            </a:extLst>
          </p:cNvPr>
          <p:cNvSpPr>
            <a:spLocks noGrp="1"/>
          </p:cNvSpPr>
          <p:nvPr>
            <p:ph type="title"/>
          </p:nvPr>
        </p:nvSpPr>
        <p:spPr>
          <a:xfrm>
            <a:off x="1412311" y="1136569"/>
            <a:ext cx="9249696" cy="578772"/>
          </a:xfrm>
        </p:spPr>
        <p:txBody>
          <a:bodyPr/>
          <a:lstStyle/>
          <a:p>
            <a:r>
              <a:rPr lang="en-US" dirty="0"/>
              <a:t>Generalized Life-Cycle Activity Plan</a:t>
            </a:r>
          </a:p>
        </p:txBody>
      </p:sp>
      <p:sp>
        <p:nvSpPr>
          <p:cNvPr id="5" name="TextBox 4">
            <a:extLst>
              <a:ext uri="{FF2B5EF4-FFF2-40B4-BE49-F238E27FC236}">
                <a16:creationId xmlns:a16="http://schemas.microsoft.com/office/drawing/2014/main" id="{617D788B-19CB-4296-BC19-9C91C8548089}"/>
              </a:ext>
            </a:extLst>
          </p:cNvPr>
          <p:cNvSpPr txBox="1"/>
          <p:nvPr/>
        </p:nvSpPr>
        <p:spPr>
          <a:xfrm>
            <a:off x="0" y="6402921"/>
            <a:ext cx="5943264" cy="276999"/>
          </a:xfrm>
          <a:prstGeom prst="rect">
            <a:avLst/>
          </a:prstGeom>
          <a:noFill/>
        </p:spPr>
        <p:txBody>
          <a:bodyPr wrap="square" rtlCol="0">
            <a:spAutoFit/>
          </a:bodyPr>
          <a:lstStyle/>
          <a:p>
            <a:r>
              <a:rPr lang="en-US" sz="1200" dirty="0"/>
              <a:t>For a combination of treatment type, timing &amp; service life estimates</a:t>
            </a:r>
          </a:p>
        </p:txBody>
      </p:sp>
      <p:pic>
        <p:nvPicPr>
          <p:cNvPr id="3" name="Picture 2">
            <a:extLst>
              <a:ext uri="{FF2B5EF4-FFF2-40B4-BE49-F238E27FC236}">
                <a16:creationId xmlns:a16="http://schemas.microsoft.com/office/drawing/2014/main" id="{AF310FB4-6C73-49C9-93E0-57DBCF985510}"/>
              </a:ext>
            </a:extLst>
          </p:cNvPr>
          <p:cNvPicPr>
            <a:picLocks noChangeAspect="1"/>
          </p:cNvPicPr>
          <p:nvPr/>
        </p:nvPicPr>
        <p:blipFill>
          <a:blip r:embed="rId3"/>
          <a:stretch>
            <a:fillRect/>
          </a:stretch>
        </p:blipFill>
        <p:spPr>
          <a:xfrm>
            <a:off x="1071958" y="1220626"/>
            <a:ext cx="10153415" cy="5603512"/>
          </a:xfrm>
          <a:prstGeom prst="rect">
            <a:avLst/>
          </a:prstGeom>
        </p:spPr>
      </p:pic>
    </p:spTree>
    <p:extLst>
      <p:ext uri="{BB962C8B-B14F-4D97-AF65-F5344CB8AC3E}">
        <p14:creationId xmlns:p14="http://schemas.microsoft.com/office/powerpoint/2010/main" val="355344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E274E1-B69B-4955-9228-E597E3B20CD6}"/>
              </a:ext>
            </a:extLst>
          </p:cNvPr>
          <p:cNvSpPr>
            <a:spLocks noGrp="1"/>
          </p:cNvSpPr>
          <p:nvPr>
            <p:ph type="title"/>
          </p:nvPr>
        </p:nvSpPr>
        <p:spPr/>
        <p:txBody>
          <a:bodyPr/>
          <a:lstStyle/>
          <a:p>
            <a:r>
              <a:rPr lang="en-US" dirty="0"/>
              <a:t>Life Cycle Planning Enablers</a:t>
            </a:r>
          </a:p>
        </p:txBody>
      </p:sp>
      <p:sp>
        <p:nvSpPr>
          <p:cNvPr id="5" name="Rectangle: Rounded Corners 4">
            <a:extLst>
              <a:ext uri="{FF2B5EF4-FFF2-40B4-BE49-F238E27FC236}">
                <a16:creationId xmlns:a16="http://schemas.microsoft.com/office/drawing/2014/main" id="{7DF82419-A1FB-4E64-94C9-81627FA7F984}"/>
              </a:ext>
            </a:extLst>
          </p:cNvPr>
          <p:cNvSpPr/>
          <p:nvPr/>
        </p:nvSpPr>
        <p:spPr>
          <a:xfrm>
            <a:off x="594510" y="2284446"/>
            <a:ext cx="2468880" cy="1097280"/>
          </a:xfrm>
          <a:prstGeom prst="roundRect">
            <a:avLst/>
          </a:prstGeom>
          <a:solidFill>
            <a:srgbClr val="C78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Asset Identifiers</a:t>
            </a:r>
          </a:p>
        </p:txBody>
      </p:sp>
      <p:sp>
        <p:nvSpPr>
          <p:cNvPr id="6" name="Rectangle: Rounded Corners 5">
            <a:extLst>
              <a:ext uri="{FF2B5EF4-FFF2-40B4-BE49-F238E27FC236}">
                <a16:creationId xmlns:a16="http://schemas.microsoft.com/office/drawing/2014/main" id="{7DC9D06F-BB84-4D44-B64C-59AB62A8C395}"/>
              </a:ext>
            </a:extLst>
          </p:cNvPr>
          <p:cNvSpPr/>
          <p:nvPr/>
        </p:nvSpPr>
        <p:spPr>
          <a:xfrm>
            <a:off x="594510" y="5126720"/>
            <a:ext cx="2468880" cy="1097280"/>
          </a:xfrm>
          <a:prstGeom prst="roundRect">
            <a:avLst/>
          </a:prstGeom>
          <a:solidFill>
            <a:srgbClr val="C78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Work Programming</a:t>
            </a:r>
          </a:p>
        </p:txBody>
      </p:sp>
      <p:sp>
        <p:nvSpPr>
          <p:cNvPr id="10" name="Rectangle: Rounded Corners 9">
            <a:extLst>
              <a:ext uri="{FF2B5EF4-FFF2-40B4-BE49-F238E27FC236}">
                <a16:creationId xmlns:a16="http://schemas.microsoft.com/office/drawing/2014/main" id="{4EE4A46B-9A37-4341-A8DC-B8F535477CE0}"/>
              </a:ext>
            </a:extLst>
          </p:cNvPr>
          <p:cNvSpPr/>
          <p:nvPr/>
        </p:nvSpPr>
        <p:spPr>
          <a:xfrm>
            <a:off x="594510" y="3686543"/>
            <a:ext cx="2468880" cy="1097280"/>
          </a:xfrm>
          <a:prstGeom prst="roundRect">
            <a:avLst/>
          </a:prstGeom>
          <a:solidFill>
            <a:srgbClr val="8E8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Policies</a:t>
            </a:r>
          </a:p>
        </p:txBody>
      </p:sp>
      <p:sp>
        <p:nvSpPr>
          <p:cNvPr id="11" name="Rectangle: Rounded Corners 10">
            <a:extLst>
              <a:ext uri="{FF2B5EF4-FFF2-40B4-BE49-F238E27FC236}">
                <a16:creationId xmlns:a16="http://schemas.microsoft.com/office/drawing/2014/main" id="{D53BBF67-62D1-4EF9-B0AF-CF16462B159A}"/>
              </a:ext>
            </a:extLst>
          </p:cNvPr>
          <p:cNvSpPr/>
          <p:nvPr/>
        </p:nvSpPr>
        <p:spPr>
          <a:xfrm>
            <a:off x="4956365" y="5126720"/>
            <a:ext cx="2468880" cy="1097280"/>
          </a:xfrm>
          <a:prstGeom prst="roundRect">
            <a:avLst/>
          </a:prstGeom>
          <a:solidFill>
            <a:srgbClr val="8E8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Technology and Information Systems</a:t>
            </a:r>
          </a:p>
        </p:txBody>
      </p:sp>
      <p:sp>
        <p:nvSpPr>
          <p:cNvPr id="7" name="Rectangle: Rounded Corners 6">
            <a:extLst>
              <a:ext uri="{FF2B5EF4-FFF2-40B4-BE49-F238E27FC236}">
                <a16:creationId xmlns:a16="http://schemas.microsoft.com/office/drawing/2014/main" id="{90EEE7C6-3482-412C-BFEC-426891884BFD}"/>
              </a:ext>
            </a:extLst>
          </p:cNvPr>
          <p:cNvSpPr/>
          <p:nvPr/>
        </p:nvSpPr>
        <p:spPr>
          <a:xfrm>
            <a:off x="4956365" y="3686543"/>
            <a:ext cx="2468880" cy="1097280"/>
          </a:xfrm>
          <a:prstGeom prst="roundRect">
            <a:avLst/>
          </a:prstGeom>
          <a:solidFill>
            <a:srgbClr val="C78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Treatment Strategies and Effectiveness</a:t>
            </a:r>
          </a:p>
        </p:txBody>
      </p:sp>
      <p:sp>
        <p:nvSpPr>
          <p:cNvPr id="8" name="Rectangle: Rounded Corners 7">
            <a:extLst>
              <a:ext uri="{FF2B5EF4-FFF2-40B4-BE49-F238E27FC236}">
                <a16:creationId xmlns:a16="http://schemas.microsoft.com/office/drawing/2014/main" id="{9795A097-9EF2-42CF-8BA2-E00C840A2412}"/>
              </a:ext>
            </a:extLst>
          </p:cNvPr>
          <p:cNvSpPr/>
          <p:nvPr/>
        </p:nvSpPr>
        <p:spPr>
          <a:xfrm>
            <a:off x="9128610" y="2284446"/>
            <a:ext cx="2468880" cy="1097280"/>
          </a:xfrm>
          <a:prstGeom prst="roundRect">
            <a:avLst/>
          </a:prstGeom>
          <a:solidFill>
            <a:srgbClr val="C78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Deterioration Models</a:t>
            </a:r>
          </a:p>
        </p:txBody>
      </p:sp>
      <p:sp>
        <p:nvSpPr>
          <p:cNvPr id="9" name="Rectangle: Rounded Corners 8">
            <a:extLst>
              <a:ext uri="{FF2B5EF4-FFF2-40B4-BE49-F238E27FC236}">
                <a16:creationId xmlns:a16="http://schemas.microsoft.com/office/drawing/2014/main" id="{63F14B57-EB10-4B5D-B4C2-C36ED6971E92}"/>
              </a:ext>
            </a:extLst>
          </p:cNvPr>
          <p:cNvSpPr/>
          <p:nvPr/>
        </p:nvSpPr>
        <p:spPr>
          <a:xfrm>
            <a:off x="9128610" y="5126720"/>
            <a:ext cx="2468880" cy="1097280"/>
          </a:xfrm>
          <a:prstGeom prst="roundRect">
            <a:avLst/>
          </a:prstGeom>
          <a:solidFill>
            <a:srgbClr val="C78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Supplementary Data</a:t>
            </a:r>
          </a:p>
        </p:txBody>
      </p:sp>
      <p:sp>
        <p:nvSpPr>
          <p:cNvPr id="12" name="Rectangle: Rounded Corners 11">
            <a:extLst>
              <a:ext uri="{FF2B5EF4-FFF2-40B4-BE49-F238E27FC236}">
                <a16:creationId xmlns:a16="http://schemas.microsoft.com/office/drawing/2014/main" id="{D079CD86-7380-433D-8FD4-7A46F6B576A2}"/>
              </a:ext>
            </a:extLst>
          </p:cNvPr>
          <p:cNvSpPr/>
          <p:nvPr/>
        </p:nvSpPr>
        <p:spPr>
          <a:xfrm>
            <a:off x="9128610" y="3686543"/>
            <a:ext cx="2468880" cy="1097280"/>
          </a:xfrm>
          <a:prstGeom prst="roundRect">
            <a:avLst/>
          </a:prstGeom>
          <a:solidFill>
            <a:srgbClr val="8E8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Economic Analysis</a:t>
            </a:r>
          </a:p>
        </p:txBody>
      </p:sp>
      <p:sp>
        <p:nvSpPr>
          <p:cNvPr id="13" name="Rectangle: Rounded Corners 12">
            <a:extLst>
              <a:ext uri="{FF2B5EF4-FFF2-40B4-BE49-F238E27FC236}">
                <a16:creationId xmlns:a16="http://schemas.microsoft.com/office/drawing/2014/main" id="{DA29F393-0C39-4E5C-A55F-2AD1072CC0BF}"/>
              </a:ext>
            </a:extLst>
          </p:cNvPr>
          <p:cNvSpPr/>
          <p:nvPr/>
        </p:nvSpPr>
        <p:spPr>
          <a:xfrm>
            <a:off x="4956365" y="2284446"/>
            <a:ext cx="2468880" cy="1097280"/>
          </a:xfrm>
          <a:prstGeom prst="roundRect">
            <a:avLst/>
          </a:prstGeom>
          <a:solidFill>
            <a:srgbClr val="8E8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Performance Measures</a:t>
            </a:r>
          </a:p>
        </p:txBody>
      </p:sp>
      <p:sp>
        <p:nvSpPr>
          <p:cNvPr id="2" name="Star: 5 Points 1">
            <a:extLst>
              <a:ext uri="{FF2B5EF4-FFF2-40B4-BE49-F238E27FC236}">
                <a16:creationId xmlns:a16="http://schemas.microsoft.com/office/drawing/2014/main" id="{B47A854D-661E-4F8F-99AA-174CA01FBFCA}"/>
              </a:ext>
            </a:extLst>
          </p:cNvPr>
          <p:cNvSpPr/>
          <p:nvPr/>
        </p:nvSpPr>
        <p:spPr>
          <a:xfrm>
            <a:off x="7050548" y="2284446"/>
            <a:ext cx="374697" cy="319489"/>
          </a:xfrm>
          <a:prstGeom prst="star5">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5999140A-7972-4281-8212-D86F11021335}"/>
              </a:ext>
            </a:extLst>
          </p:cNvPr>
          <p:cNvSpPr/>
          <p:nvPr/>
        </p:nvSpPr>
        <p:spPr>
          <a:xfrm>
            <a:off x="11222793" y="2284446"/>
            <a:ext cx="374697" cy="319489"/>
          </a:xfrm>
          <a:prstGeom prst="star5">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8DA4E286-8901-4357-906C-C8364BEC015C}"/>
              </a:ext>
            </a:extLst>
          </p:cNvPr>
          <p:cNvSpPr/>
          <p:nvPr/>
        </p:nvSpPr>
        <p:spPr>
          <a:xfrm>
            <a:off x="11189619" y="3724623"/>
            <a:ext cx="374697" cy="319489"/>
          </a:xfrm>
          <a:prstGeom prst="star5">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9622BF4C-1A13-4AF0-9C57-02D6EB740666}"/>
              </a:ext>
            </a:extLst>
          </p:cNvPr>
          <p:cNvSpPr/>
          <p:nvPr/>
        </p:nvSpPr>
        <p:spPr>
          <a:xfrm>
            <a:off x="6863199" y="6467812"/>
            <a:ext cx="374697" cy="319489"/>
          </a:xfrm>
          <a:prstGeom prst="star5">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BD77146-970F-4F11-A3F0-A5CD9D235477}"/>
              </a:ext>
            </a:extLst>
          </p:cNvPr>
          <p:cNvSpPr txBox="1"/>
          <p:nvPr/>
        </p:nvSpPr>
        <p:spPr>
          <a:xfrm>
            <a:off x="7237896" y="6488668"/>
            <a:ext cx="5363734" cy="369332"/>
          </a:xfrm>
          <a:prstGeom prst="rect">
            <a:avLst/>
          </a:prstGeom>
          <a:noFill/>
        </p:spPr>
        <p:txBody>
          <a:bodyPr wrap="square" rtlCol="0">
            <a:spAutoFit/>
          </a:bodyPr>
          <a:lstStyle/>
          <a:p>
            <a:r>
              <a:rPr lang="en-US" i="1" dirty="0"/>
              <a:t>Will be covered in more detail in this presentation </a:t>
            </a:r>
          </a:p>
        </p:txBody>
      </p:sp>
    </p:spTree>
    <p:extLst>
      <p:ext uri="{BB962C8B-B14F-4D97-AF65-F5344CB8AC3E}">
        <p14:creationId xmlns:p14="http://schemas.microsoft.com/office/powerpoint/2010/main" val="105020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742" y="1124607"/>
            <a:ext cx="9249696" cy="861510"/>
          </a:xfrm>
        </p:spPr>
        <p:txBody>
          <a:bodyPr>
            <a:normAutofit/>
          </a:bodyPr>
          <a:lstStyle/>
          <a:p>
            <a:r>
              <a:rPr lang="en-US" dirty="0"/>
              <a:t>Performance Measures</a:t>
            </a:r>
          </a:p>
        </p:txBody>
      </p:sp>
      <p:graphicFrame>
        <p:nvGraphicFramePr>
          <p:cNvPr id="4" name="Table 3"/>
          <p:cNvGraphicFramePr>
            <a:graphicFrameLocks noGrp="1"/>
          </p:cNvGraphicFramePr>
          <p:nvPr>
            <p:extLst>
              <p:ext uri="{D42A27DB-BD31-4B8C-83A1-F6EECF244321}">
                <p14:modId xmlns:p14="http://schemas.microsoft.com/office/powerpoint/2010/main" val="3716377393"/>
              </p:ext>
            </p:extLst>
          </p:nvPr>
        </p:nvGraphicFramePr>
        <p:xfrm>
          <a:off x="855624" y="2118699"/>
          <a:ext cx="10756009" cy="4400199"/>
        </p:xfrm>
        <a:graphic>
          <a:graphicData uri="http://schemas.openxmlformats.org/drawingml/2006/table">
            <a:tbl>
              <a:tblPr firstRow="1" bandRow="1">
                <a:tableStyleId>{69012ECD-51FC-41F1-AA8D-1B2483CD663E}</a:tableStyleId>
              </a:tblPr>
              <a:tblGrid>
                <a:gridCol w="2634770">
                  <a:extLst>
                    <a:ext uri="{9D8B030D-6E8A-4147-A177-3AD203B41FA5}">
                      <a16:colId xmlns:a16="http://schemas.microsoft.com/office/drawing/2014/main" val="531350370"/>
                    </a:ext>
                  </a:extLst>
                </a:gridCol>
                <a:gridCol w="8121239">
                  <a:extLst>
                    <a:ext uri="{9D8B030D-6E8A-4147-A177-3AD203B41FA5}">
                      <a16:colId xmlns:a16="http://schemas.microsoft.com/office/drawing/2014/main" val="343223265"/>
                    </a:ext>
                  </a:extLst>
                </a:gridCol>
              </a:tblGrid>
              <a:tr h="334377">
                <a:tc>
                  <a:txBody>
                    <a:bodyPr/>
                    <a:lstStyle/>
                    <a:p>
                      <a:r>
                        <a:rPr lang="en-US" sz="1700" b="1" dirty="0"/>
                        <a:t>Asset Functional Condition</a:t>
                      </a:r>
                    </a:p>
                  </a:txBody>
                  <a:tcPr>
                    <a:solidFill>
                      <a:schemeClr val="accent1">
                        <a:lumMod val="60000"/>
                        <a:lumOff val="40000"/>
                      </a:schemeClr>
                    </a:solidFill>
                  </a:tcPr>
                </a:tc>
                <a:tc>
                  <a:txBody>
                    <a:bodyPr/>
                    <a:lstStyle/>
                    <a:p>
                      <a:pPr marL="285750" indent="-285750">
                        <a:buFont typeface="Arial" panose="020B0604020202020204" pitchFamily="34" charset="0"/>
                        <a:buChar char="•"/>
                      </a:pPr>
                      <a:r>
                        <a:rPr lang="en-US" sz="1700" b="0" dirty="0"/>
                        <a:t>Ability to serve the user: ride, safety, operations, and other functional purposes</a:t>
                      </a:r>
                    </a:p>
                  </a:txBody>
                  <a:tcPr>
                    <a:solidFill>
                      <a:schemeClr val="accent1">
                        <a:lumMod val="60000"/>
                        <a:lumOff val="40000"/>
                      </a:schemeClr>
                    </a:solidFill>
                  </a:tcPr>
                </a:tc>
                <a:extLst>
                  <a:ext uri="{0D108BD9-81ED-4DB2-BD59-A6C34878D82A}">
                    <a16:rowId xmlns:a16="http://schemas.microsoft.com/office/drawing/2014/main" val="287141270"/>
                  </a:ext>
                </a:extLst>
              </a:tr>
              <a:tr h="319336">
                <a:tc>
                  <a:txBody>
                    <a:bodyPr/>
                    <a:lstStyle/>
                    <a:p>
                      <a:r>
                        <a:rPr lang="en-US" sz="1700" b="1" dirty="0"/>
                        <a:t>Asset Structural Integrity</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dirty="0"/>
                        <a:t>Ability to withstand loads (environmental, traffic or electrical)</a:t>
                      </a:r>
                    </a:p>
                  </a:txBody>
                  <a:tcPr>
                    <a:solidFill>
                      <a:schemeClr val="accent1">
                        <a:lumMod val="20000"/>
                        <a:lumOff val="80000"/>
                      </a:schemeClr>
                    </a:solidFill>
                  </a:tcPr>
                </a:tc>
                <a:extLst>
                  <a:ext uri="{0D108BD9-81ED-4DB2-BD59-A6C34878D82A}">
                    <a16:rowId xmlns:a16="http://schemas.microsoft.com/office/drawing/2014/main" val="4136600114"/>
                  </a:ext>
                </a:extLst>
              </a:tr>
              <a:tr h="319336">
                <a:tc>
                  <a:txBody>
                    <a:bodyPr/>
                    <a:lstStyle/>
                    <a:p>
                      <a:pPr marL="0" algn="l" defTabSz="914400" rtl="0" eaLnBrk="1" latinLnBrk="0" hangingPunct="1"/>
                      <a:r>
                        <a:rPr lang="en-US" sz="1700" b="1" kern="1200" dirty="0">
                          <a:solidFill>
                            <a:schemeClr val="bg1"/>
                          </a:solidFill>
                          <a:latin typeface="+mn-lt"/>
                          <a:ea typeface="+mn-ea"/>
                          <a:cs typeface="+mn-cs"/>
                        </a:rPr>
                        <a:t>Economic</a:t>
                      </a:r>
                    </a:p>
                  </a:txBody>
                  <a:tcPr>
                    <a:solidFill>
                      <a:schemeClr val="accent1">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kern="1200" dirty="0">
                          <a:solidFill>
                            <a:schemeClr val="bg1"/>
                          </a:solidFill>
                          <a:latin typeface="+mn-lt"/>
                          <a:ea typeface="+mn-ea"/>
                          <a:cs typeface="+mn-cs"/>
                        </a:rPr>
                        <a:t>Life cycle Costs</a:t>
                      </a:r>
                    </a:p>
                  </a:txBody>
                  <a:tcPr>
                    <a:solidFill>
                      <a:schemeClr val="accent1">
                        <a:lumMod val="60000"/>
                        <a:lumOff val="40000"/>
                      </a:schemeClr>
                    </a:solidFill>
                  </a:tcPr>
                </a:tc>
                <a:extLst>
                  <a:ext uri="{0D108BD9-81ED-4DB2-BD59-A6C34878D82A}">
                    <a16:rowId xmlns:a16="http://schemas.microsoft.com/office/drawing/2014/main" val="2743817207"/>
                  </a:ext>
                </a:extLst>
              </a:tr>
              <a:tr h="1151138">
                <a:tc>
                  <a:txBody>
                    <a:bodyPr/>
                    <a:lstStyle/>
                    <a:p>
                      <a:r>
                        <a:rPr lang="en-US" sz="1700" b="1" dirty="0"/>
                        <a:t>Obsolescence</a:t>
                      </a:r>
                    </a:p>
                  </a:txBody>
                  <a:tcPr>
                    <a:solidFill>
                      <a:schemeClr val="accent1">
                        <a:lumMod val="20000"/>
                        <a:lumOff val="80000"/>
                      </a:schemeClr>
                    </a:solidFill>
                  </a:tcPr>
                </a:tc>
                <a:tc>
                  <a:txBody>
                    <a:bodyPr/>
                    <a:lstStyle/>
                    <a:p>
                      <a:pPr marL="285750" lvl="1" indent="-285750">
                        <a:buFont typeface="Arial" panose="020B0604020202020204" pitchFamily="34" charset="0"/>
                        <a:buChar char="•"/>
                      </a:pPr>
                      <a:r>
                        <a:rPr lang="en-US" sz="1700" b="0" kern="1200" dirty="0">
                          <a:solidFill>
                            <a:schemeClr val="tx1"/>
                          </a:solidFill>
                          <a:latin typeface="+mn-lt"/>
                          <a:ea typeface="+mn-ea"/>
                          <a:cs typeface="+mn-cs"/>
                        </a:rPr>
                        <a:t>Functional Obsolescence – Requires expansion (e.g., bridge widening)</a:t>
                      </a:r>
                    </a:p>
                    <a:p>
                      <a:pPr marL="285750" lvl="1" indent="-285750">
                        <a:buFont typeface="Arial" panose="020B0604020202020204" pitchFamily="34" charset="0"/>
                        <a:buChar char="•"/>
                      </a:pPr>
                      <a:r>
                        <a:rPr lang="en-US" sz="1700" b="0" kern="1200" dirty="0">
                          <a:solidFill>
                            <a:schemeClr val="tx1"/>
                          </a:solidFill>
                          <a:latin typeface="+mn-lt"/>
                          <a:ea typeface="+mn-ea"/>
                          <a:cs typeface="+mn-cs"/>
                        </a:rPr>
                        <a:t>Technological Obsolescence -  Requires modernization</a:t>
                      </a:r>
                    </a:p>
                    <a:p>
                      <a:pPr marL="285750" lvl="1" indent="-285750">
                        <a:buFont typeface="Arial" panose="020B0604020202020204" pitchFamily="34" charset="0"/>
                        <a:buChar char="•"/>
                      </a:pPr>
                      <a:r>
                        <a:rPr lang="en-US" sz="1700" b="0" kern="1200" dirty="0">
                          <a:solidFill>
                            <a:schemeClr val="tx1"/>
                          </a:solidFill>
                          <a:latin typeface="+mn-lt"/>
                          <a:ea typeface="+mn-ea"/>
                          <a:cs typeface="+mn-cs"/>
                        </a:rPr>
                        <a:t>Economic Obsolescence – Requires replacement</a:t>
                      </a:r>
                    </a:p>
                    <a:p>
                      <a:pPr marL="285750" lvl="1" indent="-285750">
                        <a:buFont typeface="Arial" panose="020B0604020202020204" pitchFamily="34" charset="0"/>
                        <a:buChar char="•"/>
                      </a:pPr>
                      <a:r>
                        <a:rPr lang="en-US" sz="1700" b="0" kern="1200" dirty="0">
                          <a:solidFill>
                            <a:schemeClr val="tx1"/>
                          </a:solidFill>
                          <a:latin typeface="+mn-lt"/>
                          <a:ea typeface="+mn-ea"/>
                          <a:cs typeface="+mn-cs"/>
                        </a:rPr>
                        <a:t>Legal Obsolescence – Requires upgrade to new standards</a:t>
                      </a:r>
                    </a:p>
                  </a:txBody>
                  <a:tcPr>
                    <a:solidFill>
                      <a:schemeClr val="accent1">
                        <a:lumMod val="20000"/>
                        <a:lumOff val="80000"/>
                      </a:schemeClr>
                    </a:solidFill>
                  </a:tcPr>
                </a:tc>
                <a:extLst>
                  <a:ext uri="{0D108BD9-81ED-4DB2-BD59-A6C34878D82A}">
                    <a16:rowId xmlns:a16="http://schemas.microsoft.com/office/drawing/2014/main" val="1838792359"/>
                  </a:ext>
                </a:extLst>
              </a:tr>
              <a:tr h="1581259">
                <a:tc>
                  <a:txBody>
                    <a:bodyPr/>
                    <a:lstStyle/>
                    <a:p>
                      <a:pPr marL="0" algn="l" defTabSz="914400" rtl="0" eaLnBrk="1" latinLnBrk="0" hangingPunct="1"/>
                      <a:r>
                        <a:rPr lang="en-US" sz="1700" b="1" kern="1200" dirty="0">
                          <a:solidFill>
                            <a:schemeClr val="bg1"/>
                          </a:solidFill>
                          <a:latin typeface="+mn-lt"/>
                          <a:ea typeface="+mn-ea"/>
                          <a:cs typeface="+mn-cs"/>
                        </a:rPr>
                        <a:t>Risk of Asset Failure</a:t>
                      </a:r>
                    </a:p>
                  </a:txBody>
                  <a:tcPr>
                    <a:solidFill>
                      <a:schemeClr val="accent1">
                        <a:lumMod val="60000"/>
                        <a:lumOff val="40000"/>
                      </a:schemeClr>
                    </a:solidFill>
                  </a:tcPr>
                </a:tc>
                <a:tc>
                  <a:txBody>
                    <a:bodyPr/>
                    <a:lstStyle/>
                    <a:p>
                      <a:pPr marL="285750" lvl="0" indent="-285750">
                        <a:buFont typeface="Arial" panose="020B0604020202020204" pitchFamily="34" charset="0"/>
                        <a:buChar char="•"/>
                      </a:pPr>
                      <a:r>
                        <a:rPr lang="en-US" sz="1700" b="0" kern="1200" dirty="0">
                          <a:solidFill>
                            <a:schemeClr val="bg1"/>
                          </a:solidFill>
                          <a:latin typeface="+mn-lt"/>
                          <a:ea typeface="+mn-ea"/>
                          <a:cs typeface="+mn-cs"/>
                        </a:rPr>
                        <a:t>Structural Reliability – Indicates the ability of the asset not to fail or malfunction under normal operating conditions</a:t>
                      </a:r>
                    </a:p>
                    <a:p>
                      <a:pPr marL="742950" lvl="1" indent="-285750">
                        <a:buFont typeface="Arial" panose="020B0604020202020204" pitchFamily="34" charset="0"/>
                        <a:buChar char="•"/>
                      </a:pPr>
                      <a:r>
                        <a:rPr lang="en-US" sz="1700" b="0" kern="1200" dirty="0">
                          <a:solidFill>
                            <a:schemeClr val="bg1"/>
                          </a:solidFill>
                          <a:latin typeface="+mn-lt"/>
                          <a:ea typeface="+mn-ea"/>
                          <a:cs typeface="+mn-cs"/>
                        </a:rPr>
                        <a:t>Frequency-based e.g., survival analysis</a:t>
                      </a:r>
                    </a:p>
                    <a:p>
                      <a:pPr marL="742950" lvl="1" indent="-285750">
                        <a:buFont typeface="Arial" panose="020B0604020202020204" pitchFamily="34" charset="0"/>
                        <a:buChar char="•"/>
                      </a:pPr>
                      <a:r>
                        <a:rPr lang="en-US" sz="1700" b="0" kern="1200" dirty="0">
                          <a:solidFill>
                            <a:schemeClr val="bg1"/>
                          </a:solidFill>
                          <a:latin typeface="+mn-lt"/>
                          <a:ea typeface="+mn-ea"/>
                          <a:cs typeface="+mn-cs"/>
                        </a:rPr>
                        <a:t>Condition-based e.g., time to reach a specific threshold (RSI)</a:t>
                      </a:r>
                    </a:p>
                    <a:p>
                      <a:pPr marL="742950" lvl="1" indent="-285750">
                        <a:buFont typeface="Arial" panose="020B0604020202020204" pitchFamily="34" charset="0"/>
                        <a:buChar char="•"/>
                      </a:pPr>
                      <a:r>
                        <a:rPr lang="en-US" sz="1700" b="0" kern="1200" dirty="0">
                          <a:solidFill>
                            <a:schemeClr val="bg1"/>
                          </a:solidFill>
                          <a:latin typeface="+mn-lt"/>
                          <a:ea typeface="+mn-ea"/>
                          <a:cs typeface="+mn-cs"/>
                        </a:rPr>
                        <a:t>Design-based e.g., bridge reliability index (β)</a:t>
                      </a:r>
                    </a:p>
                    <a:p>
                      <a:pPr marL="285750" lvl="0" indent="-285750">
                        <a:buFont typeface="Arial" panose="020B0604020202020204" pitchFamily="34" charset="0"/>
                        <a:buChar char="•"/>
                      </a:pPr>
                      <a:r>
                        <a:rPr lang="en-US" sz="1700" b="0" kern="1200" dirty="0">
                          <a:solidFill>
                            <a:schemeClr val="bg1"/>
                          </a:solidFill>
                          <a:latin typeface="+mn-lt"/>
                          <a:ea typeface="+mn-ea"/>
                          <a:cs typeface="+mn-cs"/>
                        </a:rPr>
                        <a:t>Vulnerability</a:t>
                      </a:r>
                    </a:p>
                  </a:txBody>
                  <a:tcPr>
                    <a:solidFill>
                      <a:schemeClr val="accent1">
                        <a:lumMod val="60000"/>
                        <a:lumOff val="40000"/>
                      </a:schemeClr>
                    </a:solidFill>
                  </a:tcPr>
                </a:tc>
                <a:extLst>
                  <a:ext uri="{0D108BD9-81ED-4DB2-BD59-A6C34878D82A}">
                    <a16:rowId xmlns:a16="http://schemas.microsoft.com/office/drawing/2014/main" val="4256001991"/>
                  </a:ext>
                </a:extLst>
              </a:tr>
              <a:tr h="551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Risk of Service Disruption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700" b="0" dirty="0"/>
                        <a:t>Mobility, Safety, Freight Movement and Economic Vitality Measures and/or User costs</a:t>
                      </a:r>
                    </a:p>
                  </a:txBody>
                  <a:tcPr>
                    <a:solidFill>
                      <a:schemeClr val="accent1">
                        <a:lumMod val="20000"/>
                        <a:lumOff val="80000"/>
                      </a:schemeClr>
                    </a:solidFill>
                  </a:tcPr>
                </a:tc>
                <a:extLst>
                  <a:ext uri="{0D108BD9-81ED-4DB2-BD59-A6C34878D82A}">
                    <a16:rowId xmlns:a16="http://schemas.microsoft.com/office/drawing/2014/main" val="815956870"/>
                  </a:ext>
                </a:extLst>
              </a:tr>
            </a:tbl>
          </a:graphicData>
        </a:graphic>
      </p:graphicFrame>
      <p:sp>
        <p:nvSpPr>
          <p:cNvPr id="5" name="TextBox 4">
            <a:extLst>
              <a:ext uri="{FF2B5EF4-FFF2-40B4-BE49-F238E27FC236}">
                <a16:creationId xmlns:a16="http://schemas.microsoft.com/office/drawing/2014/main" id="{7DAABAEE-6070-4F3E-96C3-EBE5F9FDBFFE}"/>
              </a:ext>
            </a:extLst>
          </p:cNvPr>
          <p:cNvSpPr txBox="1"/>
          <p:nvPr/>
        </p:nvSpPr>
        <p:spPr>
          <a:xfrm>
            <a:off x="2708458" y="1662952"/>
            <a:ext cx="7037905" cy="369332"/>
          </a:xfrm>
          <a:prstGeom prst="rect">
            <a:avLst/>
          </a:prstGeom>
          <a:noFill/>
        </p:spPr>
        <p:txBody>
          <a:bodyPr wrap="square">
            <a:spAutoFit/>
          </a:bodyPr>
          <a:lstStyle/>
          <a:p>
            <a:r>
              <a:rPr lang="en-US" dirty="0"/>
              <a:t>System Preservation, Mobility, Safety, Reliability, and Economics</a:t>
            </a:r>
          </a:p>
        </p:txBody>
      </p:sp>
    </p:spTree>
    <p:extLst>
      <p:ext uri="{BB962C8B-B14F-4D97-AF65-F5344CB8AC3E}">
        <p14:creationId xmlns:p14="http://schemas.microsoft.com/office/powerpoint/2010/main" val="265005536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4331A"/>
      </a:accent1>
      <a:accent2>
        <a:srgbClr val="ED7D31"/>
      </a:accent2>
      <a:accent3>
        <a:srgbClr val="92D050"/>
      </a:accent3>
      <a:accent4>
        <a:srgbClr val="FFC000"/>
      </a:accent4>
      <a:accent5>
        <a:srgbClr val="4472C4"/>
      </a:accent5>
      <a:accent6>
        <a:srgbClr val="216A61"/>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f2020d7d-77c8-4294-a427-590ee8eb3328" origin="userSelected"/>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NhZGFzaXZhbXM8L1VzZXJOYW1lPjxEYXRlVGltZT42LzEzLzIwMjIgMjowMzoxMCBQTTwvRGF0ZVRpbWU+PExhYmVsU3RyaW5nPk5vIE1hcmtpbmc8L0xhYmVsU3RyaW5nPjwvaXRlbT48L2xhYmVsSGlzdG9yeT4=</Value>
</WrappedLabelHistory>
</file>

<file path=customXml/itemProps1.xml><?xml version="1.0" encoding="utf-8"?>
<ds:datastoreItem xmlns:ds="http://schemas.openxmlformats.org/officeDocument/2006/customXml" ds:itemID="{FAE1827C-4588-496D-8AB7-D9A684D076A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10682E2D-22C0-4EBF-944C-EF091737BF4C}">
  <ds:schemaRefs>
    <ds:schemaRef ds:uri="http://www.boldonjames.com/2016/02/Classifier/internal/wrappedLabelHistory"/>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773</TotalTime>
  <Words>3687</Words>
  <Application>Microsoft Office PowerPoint</Application>
  <PresentationFormat>Widescreen</PresentationFormat>
  <Paragraphs>1221</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Montserrat</vt:lpstr>
      <vt:lpstr>Times New Roman</vt:lpstr>
      <vt:lpstr>office theme</vt:lpstr>
      <vt:lpstr>NCHRP 02-26 Implementation of Life-Cycle Planning Analysis in a Transportation Asset Management Framework </vt:lpstr>
      <vt:lpstr>Life-Cycle Planning Definitions</vt:lpstr>
      <vt:lpstr>LCP Objectives</vt:lpstr>
      <vt:lpstr>Life-Cycle Planning in the Transportation Asset Management (TAM) context</vt:lpstr>
      <vt:lpstr>Practice of Life Cycle Planning</vt:lpstr>
      <vt:lpstr>Life-cycle Planning High-Level Steps</vt:lpstr>
      <vt:lpstr>Generalized Life-Cycle Activity Plan</vt:lpstr>
      <vt:lpstr>Life Cycle Planning Enablers</vt:lpstr>
      <vt:lpstr>Performance Measures</vt:lpstr>
      <vt:lpstr>Performance Measures – End of Life Considerations</vt:lpstr>
      <vt:lpstr>Performance Measures – Establishing Condition Thresholds </vt:lpstr>
      <vt:lpstr>Deterioration &amp; Survival Models</vt:lpstr>
      <vt:lpstr>Asset Deterioration Models</vt:lpstr>
      <vt:lpstr>Asset Deterioration Models</vt:lpstr>
      <vt:lpstr>Asset Deterioration Models</vt:lpstr>
      <vt:lpstr>Treatment Planning and Selection</vt:lpstr>
      <vt:lpstr>Treatment Planning</vt:lpstr>
      <vt:lpstr>Time to Intervention</vt:lpstr>
      <vt:lpstr>General Asset Management Problem</vt:lpstr>
      <vt:lpstr>Scenario 3: Analysis of In-Service Structure Over 10 Years 25-year old Bridge with a GCR of 6.0</vt:lpstr>
      <vt:lpstr>Scenario 3: Analysis of In-Service Structure Over 10 Years 25-year Old Bridge with a GCR of 6.0</vt:lpstr>
      <vt:lpstr>Simplified LCP Spreadsheet with Bridge Example</vt:lpstr>
      <vt:lpstr>Treatment Planning and Selection</vt:lpstr>
      <vt:lpstr>Incorporating Risk Management in LCP</vt:lpstr>
      <vt:lpstr>Incorporating Risks into LCP Analysis</vt:lpstr>
      <vt:lpstr>Risk Identification</vt:lpstr>
      <vt:lpstr>Asset Vulnerability</vt:lpstr>
      <vt:lpstr>Asset Criticality &amp; Recovery</vt:lpstr>
      <vt:lpstr>Incorporating Risks into LCP Treatment Selection</vt:lpstr>
      <vt:lpstr>LCP Treatment Selection</vt:lpstr>
      <vt:lpstr>Risk Scoring Approach for Project Prioritization</vt:lpstr>
      <vt:lpstr>Work Program Development</vt:lpstr>
      <vt:lpstr>Project Selection</vt:lpstr>
      <vt:lpstr>Combining &amp; Ranking Performance Measures</vt:lpstr>
      <vt:lpstr>Enhancing the Maturity of Overall LCP Practice at each asset class level</vt:lpstr>
      <vt:lpstr>Enhancing the Maturity of LCP Enablers  at each asset class level</vt:lpstr>
      <vt:lpstr>Implementation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Weeks, Jennifer L.</dc:creator>
  <cp:lastModifiedBy>Weeks, Jennifer L.</cp:lastModifiedBy>
  <cp:revision>2</cp:revision>
  <dcterms:created xsi:type="dcterms:W3CDTF">2020-09-10T13:00:24Z</dcterms:created>
  <dcterms:modified xsi:type="dcterms:W3CDTF">2022-11-17T18:23:58Z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b8ef6d56-c5bd-4a2f-9c3e-1976fc6a376b</vt:lpwstr>
  </property>
  <property fmtid="{D5CDD505-2E9C-101B-9397-08002B2CF9AE}" pid="3" name="bjDocumentSecurityLabel">
    <vt:lpwstr>No Marking</vt:lpwstr>
  </property>
  <property fmtid="{D5CDD505-2E9C-101B-9397-08002B2CF9AE}" pid="4" name="bjClsUserRVM">
    <vt:lpwstr>[]</vt:lpwstr>
  </property>
  <property fmtid="{D5CDD505-2E9C-101B-9397-08002B2CF9AE}" pid="5" name="bjSaver">
    <vt:lpwstr>v9ae6yVguKdiAeRyfOsuijGiUvwuFHuk</vt:lpwstr>
  </property>
  <property fmtid="{D5CDD505-2E9C-101B-9397-08002B2CF9AE}" pid="6" name="bjLabelHistoryID">
    <vt:lpwstr>{10682E2D-22C0-4EBF-944C-EF091737BF4C}</vt:lpwstr>
  </property>
</Properties>
</file>