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4"/>
  </p:notesMasterIdLst>
  <p:sldIdLst>
    <p:sldId id="257" r:id="rId2"/>
    <p:sldId id="258" r:id="rId3"/>
    <p:sldId id="259" r:id="rId4"/>
    <p:sldId id="260" r:id="rId5"/>
    <p:sldId id="261" r:id="rId6"/>
    <p:sldId id="262" r:id="rId7"/>
    <p:sldId id="263" r:id="rId8"/>
    <p:sldId id="264" r:id="rId9"/>
    <p:sldId id="265" r:id="rId10"/>
    <p:sldId id="266" r:id="rId11"/>
    <p:sldId id="279" r:id="rId12"/>
    <p:sldId id="267" r:id="rId13"/>
    <p:sldId id="268" r:id="rId14"/>
    <p:sldId id="269" r:id="rId15"/>
    <p:sldId id="271" r:id="rId16"/>
    <p:sldId id="272" r:id="rId17"/>
    <p:sldId id="273" r:id="rId18"/>
    <p:sldId id="270" r:id="rId19"/>
    <p:sldId id="274" r:id="rId20"/>
    <p:sldId id="275" r:id="rId21"/>
    <p:sldId id="276" r:id="rId22"/>
    <p:sldId id="278" r:id="rId2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96B656-B128-7578-F25F-F01EB8CA86A1}" name="Shobna Varma" initials="SV" userId="e05b5b56622c7984" providerId="Windows Live"/>
  <p188:author id="{1BCD00E4-6427-E958-6A56-5A53A65DE07A}" name="Balraj Varma" initials="BV" userId="ba5f1985eec5c0e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hobna Varma, StarIsis Corp" initials="SV" lastIdx="1" clrIdx="0">
    <p:extLst>
      <p:ext uri="{19B8F6BF-5375-455C-9EA6-DF929625EA0E}">
        <p15:presenceInfo xmlns:p15="http://schemas.microsoft.com/office/powerpoint/2012/main" userId="Shobna Varma, StarIsis Cor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0" autoAdjust="0"/>
    <p:restoredTop sz="61929" autoAdjust="0"/>
  </p:normalViewPr>
  <p:slideViewPr>
    <p:cSldViewPr snapToGrid="0">
      <p:cViewPr varScale="1">
        <p:scale>
          <a:sx n="67" d="100"/>
          <a:sy n="67" d="100"/>
        </p:scale>
        <p:origin x="1244" y="44"/>
      </p:cViewPr>
      <p:guideLst/>
    </p:cSldViewPr>
  </p:slideViewPr>
  <p:notesTextViewPr>
    <p:cViewPr>
      <p:scale>
        <a:sx n="1" d="1"/>
        <a:sy n="1" d="1"/>
      </p:scale>
      <p:origin x="0" y="0"/>
    </p:cViewPr>
  </p:notesTextViewPr>
  <p:sorterViewPr>
    <p:cViewPr varScale="1">
      <p:scale>
        <a:sx n="100" d="100"/>
        <a:sy n="100" d="100"/>
      </p:scale>
      <p:origin x="0" y="-42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IC97072\OneDrive%20-%20Mott%20MacDonald\Documents\NCHRP%2008-118\ITD\ITD%20PMS%20Result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a:solidFill>
                  <a:sysClr val="windowText" lastClr="000000"/>
                </a:solidFill>
              </a:rPr>
              <a:t>Effect of Network Risks on Average Pavement Condition</a:t>
            </a:r>
          </a:p>
        </c:rich>
      </c:tx>
      <c:layout>
        <c:manualLayout>
          <c:xMode val="edge"/>
          <c:yMode val="edge"/>
          <c:x val="0.13485825593545764"/>
          <c:y val="2.9071894443297271E-2"/>
        </c:manualLayout>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tx>
            <c:strRef>
              <c:f>'All Results'!$I$1</c:f>
              <c:strCache>
                <c:ptCount val="1"/>
                <c:pt idx="0">
                  <c:v>Avg OCI - Worst Case</c:v>
                </c:pt>
              </c:strCache>
            </c:strRef>
          </c:tx>
          <c:spPr>
            <a:ln w="31750" cap="sq">
              <a:solidFill>
                <a:schemeClr val="accent2">
                  <a:lumMod val="75000"/>
                </a:schemeClr>
              </a:solidFill>
              <a:prstDash val="dash"/>
              <a:round/>
            </a:ln>
            <a:effectLst>
              <a:outerShdw blurRad="57150" dist="19050" dir="5400000" algn="ctr" rotWithShape="0">
                <a:srgbClr val="000000">
                  <a:alpha val="63000"/>
                </a:srgbClr>
              </a:outerShdw>
            </a:effectLst>
          </c:spPr>
          <c:marker>
            <c:symbol val="none"/>
          </c:marker>
          <c:cat>
            <c:numRef>
              <c:f>'All Results'!$C$2:$C$21</c:f>
              <c:numCache>
                <c:formatCode>0</c:formatCod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numCache>
            </c:numRef>
          </c:cat>
          <c:val>
            <c:numRef>
              <c:f>'All Results'!$I$2:$I$21</c:f>
              <c:numCache>
                <c:formatCode>0.00</c:formatCode>
                <c:ptCount val="20"/>
                <c:pt idx="0">
                  <c:v>92.171000000000006</c:v>
                </c:pt>
                <c:pt idx="1">
                  <c:v>90.517700000000005</c:v>
                </c:pt>
                <c:pt idx="2">
                  <c:v>88.646000000000001</c:v>
                </c:pt>
                <c:pt idx="3">
                  <c:v>87.411699999999996</c:v>
                </c:pt>
                <c:pt idx="4">
                  <c:v>84.992000000000004</c:v>
                </c:pt>
                <c:pt idx="5">
                  <c:v>82.622100000000003</c:v>
                </c:pt>
                <c:pt idx="6">
                  <c:v>80.464200000000005</c:v>
                </c:pt>
                <c:pt idx="7">
                  <c:v>78.648200000000003</c:v>
                </c:pt>
                <c:pt idx="8">
                  <c:v>76.649100000000004</c:v>
                </c:pt>
                <c:pt idx="9">
                  <c:v>74.500100000000003</c:v>
                </c:pt>
                <c:pt idx="10">
                  <c:v>72.169799999999995</c:v>
                </c:pt>
                <c:pt idx="11">
                  <c:v>69.652900000000002</c:v>
                </c:pt>
                <c:pt idx="12">
                  <c:v>67.101200000000006</c:v>
                </c:pt>
                <c:pt idx="13">
                  <c:v>64.461699999999993</c:v>
                </c:pt>
                <c:pt idx="14">
                  <c:v>61.816099999999999</c:v>
                </c:pt>
                <c:pt idx="15">
                  <c:v>58.9925</c:v>
                </c:pt>
                <c:pt idx="16">
                  <c:v>56.151000000000003</c:v>
                </c:pt>
                <c:pt idx="17">
                  <c:v>53.1111</c:v>
                </c:pt>
                <c:pt idx="18">
                  <c:v>50.066299999999998</c:v>
                </c:pt>
                <c:pt idx="19">
                  <c:v>47.157400000000003</c:v>
                </c:pt>
              </c:numCache>
            </c:numRef>
          </c:val>
          <c:smooth val="0"/>
          <c:extLst>
            <c:ext xmlns:c16="http://schemas.microsoft.com/office/drawing/2014/chart" uri="{C3380CC4-5D6E-409C-BE32-E72D297353CC}">
              <c16:uniqueId val="{00000000-C948-4635-BED3-35C90D8A0A51}"/>
            </c:ext>
          </c:extLst>
        </c:ser>
        <c:ser>
          <c:idx val="1"/>
          <c:order val="1"/>
          <c:tx>
            <c:strRef>
              <c:f>'All Results'!$G$1</c:f>
              <c:strCache>
                <c:ptCount val="1"/>
                <c:pt idx="0">
                  <c:v>Avg OCI - Expected</c:v>
                </c:pt>
              </c:strCache>
            </c:strRef>
          </c:tx>
          <c:spPr>
            <a:ln w="34925" cap="sq">
              <a:solidFill>
                <a:schemeClr val="accent5">
                  <a:lumMod val="75000"/>
                </a:schemeClr>
              </a:solidFill>
              <a:round/>
            </a:ln>
            <a:effectLst>
              <a:outerShdw blurRad="57150" dist="19050" dir="5400000" algn="ctr" rotWithShape="0">
                <a:srgbClr val="000000">
                  <a:alpha val="63000"/>
                </a:srgbClr>
              </a:outerShdw>
            </a:effectLst>
          </c:spPr>
          <c:marker>
            <c:symbol val="none"/>
          </c:marker>
          <c:cat>
            <c:numRef>
              <c:f>'All Results'!$C$2:$C$21</c:f>
              <c:numCache>
                <c:formatCode>0</c:formatCod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numCache>
            </c:numRef>
          </c:cat>
          <c:val>
            <c:numRef>
              <c:f>'All Results'!$G$2:$G$21</c:f>
              <c:numCache>
                <c:formatCode>General</c:formatCode>
                <c:ptCount val="20"/>
                <c:pt idx="0">
                  <c:v>92.171000000000006</c:v>
                </c:pt>
                <c:pt idx="1">
                  <c:v>90.539500000000004</c:v>
                </c:pt>
                <c:pt idx="2">
                  <c:v>88.709299999999999</c:v>
                </c:pt>
                <c:pt idx="3">
                  <c:v>87.568799999999996</c:v>
                </c:pt>
                <c:pt idx="4">
                  <c:v>85.176199999999994</c:v>
                </c:pt>
                <c:pt idx="5">
                  <c:v>83.018799999999999</c:v>
                </c:pt>
                <c:pt idx="6">
                  <c:v>81.014899999999997</c:v>
                </c:pt>
                <c:pt idx="7">
                  <c:v>80.692800000000005</c:v>
                </c:pt>
                <c:pt idx="8">
                  <c:v>80.048299999999998</c:v>
                </c:pt>
                <c:pt idx="9">
                  <c:v>79.167500000000004</c:v>
                </c:pt>
                <c:pt idx="10">
                  <c:v>77.7928</c:v>
                </c:pt>
                <c:pt idx="11">
                  <c:v>76.326099999999997</c:v>
                </c:pt>
                <c:pt idx="12">
                  <c:v>75.029300000000006</c:v>
                </c:pt>
                <c:pt idx="13">
                  <c:v>73.509299999999996</c:v>
                </c:pt>
                <c:pt idx="14">
                  <c:v>71.3947</c:v>
                </c:pt>
                <c:pt idx="15">
                  <c:v>69.137600000000006</c:v>
                </c:pt>
                <c:pt idx="16">
                  <c:v>66.804699999999997</c:v>
                </c:pt>
                <c:pt idx="17">
                  <c:v>64.291700000000006</c:v>
                </c:pt>
                <c:pt idx="18">
                  <c:v>62.003399999999999</c:v>
                </c:pt>
                <c:pt idx="19">
                  <c:v>59.629600000000003</c:v>
                </c:pt>
              </c:numCache>
            </c:numRef>
          </c:val>
          <c:smooth val="0"/>
          <c:extLst>
            <c:ext xmlns:c16="http://schemas.microsoft.com/office/drawing/2014/chart" uri="{C3380CC4-5D6E-409C-BE32-E72D297353CC}">
              <c16:uniqueId val="{00000001-C948-4635-BED3-35C90D8A0A51}"/>
            </c:ext>
          </c:extLst>
        </c:ser>
        <c:ser>
          <c:idx val="2"/>
          <c:order val="2"/>
          <c:tx>
            <c:strRef>
              <c:f>'All Results'!$K$1</c:f>
              <c:strCache>
                <c:ptCount val="1"/>
                <c:pt idx="0">
                  <c:v>Avg OCI - Best Case</c:v>
                </c:pt>
              </c:strCache>
            </c:strRef>
          </c:tx>
          <c:spPr>
            <a:ln w="31750" cap="sq">
              <a:solidFill>
                <a:schemeClr val="accent6">
                  <a:lumMod val="50000"/>
                </a:schemeClr>
              </a:solidFill>
              <a:prstDash val="sysDot"/>
              <a:round/>
            </a:ln>
            <a:effectLst>
              <a:outerShdw blurRad="57150" dist="19050" dir="5400000" algn="ctr" rotWithShape="0">
                <a:srgbClr val="000000">
                  <a:alpha val="63000"/>
                </a:srgbClr>
              </a:outerShdw>
            </a:effectLst>
          </c:spPr>
          <c:marker>
            <c:symbol val="none"/>
          </c:marker>
          <c:cat>
            <c:numRef>
              <c:f>'All Results'!$C$2:$C$21</c:f>
              <c:numCache>
                <c:formatCode>0</c:formatCode>
                <c:ptCount val="20"/>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numCache>
            </c:numRef>
          </c:cat>
          <c:val>
            <c:numRef>
              <c:f>'All Results'!$K$2:$K$21</c:f>
              <c:numCache>
                <c:formatCode>General</c:formatCode>
                <c:ptCount val="20"/>
                <c:pt idx="0">
                  <c:v>92.716999999999999</c:v>
                </c:pt>
                <c:pt idx="1">
                  <c:v>90.564099999999996</c:v>
                </c:pt>
                <c:pt idx="2">
                  <c:v>88.794499999999999</c:v>
                </c:pt>
                <c:pt idx="3">
                  <c:v>87.899699999999996</c:v>
                </c:pt>
                <c:pt idx="4">
                  <c:v>85.543599999999998</c:v>
                </c:pt>
                <c:pt idx="5">
                  <c:v>83.523499999999999</c:v>
                </c:pt>
                <c:pt idx="6">
                  <c:v>81.679699999999997</c:v>
                </c:pt>
                <c:pt idx="7">
                  <c:v>83.023799999999994</c:v>
                </c:pt>
                <c:pt idx="8">
                  <c:v>83.293899999999994</c:v>
                </c:pt>
                <c:pt idx="9">
                  <c:v>82.288499999999999</c:v>
                </c:pt>
                <c:pt idx="10">
                  <c:v>81.834599999999995</c:v>
                </c:pt>
                <c:pt idx="11">
                  <c:v>81.189400000000006</c:v>
                </c:pt>
                <c:pt idx="12">
                  <c:v>79.509399999999999</c:v>
                </c:pt>
                <c:pt idx="13">
                  <c:v>77.846999999999994</c:v>
                </c:pt>
                <c:pt idx="14">
                  <c:v>75.770899999999997</c:v>
                </c:pt>
                <c:pt idx="15">
                  <c:v>74.130300000000005</c:v>
                </c:pt>
                <c:pt idx="16">
                  <c:v>72.333699999999993</c:v>
                </c:pt>
                <c:pt idx="17">
                  <c:v>71.154600000000002</c:v>
                </c:pt>
                <c:pt idx="18">
                  <c:v>70.284000000000006</c:v>
                </c:pt>
                <c:pt idx="19">
                  <c:v>69.1173</c:v>
                </c:pt>
              </c:numCache>
            </c:numRef>
          </c:val>
          <c:smooth val="0"/>
          <c:extLst>
            <c:ext xmlns:c16="http://schemas.microsoft.com/office/drawing/2014/chart" uri="{C3380CC4-5D6E-409C-BE32-E72D297353CC}">
              <c16:uniqueId val="{00000002-C948-4635-BED3-35C90D8A0A51}"/>
            </c:ext>
          </c:extLst>
        </c:ser>
        <c:dLbls>
          <c:showLegendKey val="0"/>
          <c:showVal val="0"/>
          <c:showCatName val="0"/>
          <c:showSerName val="0"/>
          <c:showPercent val="0"/>
          <c:showBubbleSize val="0"/>
        </c:dLbls>
        <c:smooth val="0"/>
        <c:axId val="698741272"/>
        <c:axId val="1"/>
      </c:lineChart>
      <c:catAx>
        <c:axId val="698741272"/>
        <c:scaling>
          <c:orientation val="minMax"/>
        </c:scaling>
        <c:delete val="0"/>
        <c:axPos val="b"/>
        <c:numFmt formatCode="0" sourceLinked="1"/>
        <c:majorTickMark val="none"/>
        <c:minorTickMark val="none"/>
        <c:tickLblPos val="nextTo"/>
        <c:spPr>
          <a:noFill/>
          <a:ln w="9525" cap="flat" cmpd="sng" algn="ctr">
            <a:solidFill>
              <a:schemeClr val="lt1">
                <a:lumMod val="95000"/>
                <a:alpha val="10000"/>
              </a:schemeClr>
            </a:solidFill>
            <a:round/>
          </a:ln>
          <a:effectLst/>
        </c:spPr>
        <c:txPr>
          <a:bodyPr rot="-2700000" spcFirstLastPara="1" vertOverflow="ellipsis" wrap="square" anchor="ctr" anchorCtr="1"/>
          <a:lstStyle/>
          <a:p>
            <a:pPr>
              <a:defRPr sz="1000" b="0" i="0" u="none" strike="noStrike" kern="1200" baseline="0">
                <a:solidFill>
                  <a:sysClr val="windowText" lastClr="000000"/>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bg1">
                  <a:lumMod val="75000"/>
                </a:schemeClr>
              </a:solidFill>
              <a:prstDash val="sysDash"/>
              <a:round/>
            </a:ln>
            <a:effectLst/>
          </c:spPr>
        </c:majorGridlines>
        <c:title>
          <c:tx>
            <c:rich>
              <a:bodyPr rot="-5400000" spcFirstLastPara="1" vertOverflow="ellipsis" vert="horz" wrap="square" anchor="ctr" anchorCtr="1"/>
              <a:lstStyle/>
              <a:p>
                <a:pPr>
                  <a:defRPr sz="1050" b="1" i="0" u="none" strike="noStrike" kern="1200" cap="all" baseline="0">
                    <a:solidFill>
                      <a:sysClr val="windowText" lastClr="000000"/>
                    </a:solidFill>
                    <a:latin typeface="+mn-lt"/>
                    <a:ea typeface="+mn-ea"/>
                    <a:cs typeface="+mn-cs"/>
                  </a:defRPr>
                </a:pPr>
                <a:r>
                  <a:rPr lang="en-US" sz="1050">
                    <a:solidFill>
                      <a:sysClr val="windowText" lastClr="000000"/>
                    </a:solidFill>
                  </a:rPr>
                  <a:t>Overall Condition Index (OCI)</a:t>
                </a:r>
              </a:p>
            </c:rich>
          </c:tx>
          <c:overlay val="0"/>
          <c:spPr>
            <a:noFill/>
            <a:ln>
              <a:noFill/>
            </a:ln>
            <a:effectLst/>
          </c:spPr>
          <c:txPr>
            <a:bodyPr rot="-5400000" spcFirstLastPara="1" vertOverflow="ellipsis" vert="horz" wrap="square" anchor="ctr" anchorCtr="1"/>
            <a:lstStyle/>
            <a:p>
              <a:pPr>
                <a:defRPr sz="1050" b="1" i="0" u="none" strike="noStrike" kern="1200" cap="all" baseline="0">
                  <a:solidFill>
                    <a:sysClr val="windowText" lastClr="00000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698741272"/>
        <c:crosses val="autoZero"/>
        <c:crossBetween val="between"/>
      </c:valAx>
      <c:spPr>
        <a:noFill/>
        <a:ln>
          <a:solidFill>
            <a:schemeClr val="tx1"/>
          </a:solidFill>
          <a:prstDash val="sysDot"/>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BA746FF-23B9-4C3B-8D7E-0D3E0B5FF7A2}" type="datetimeFigureOut">
              <a:rPr lang="en-US" smtClean="0"/>
              <a:t>7/10/2023</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FA27CA8-28D0-44C2-8778-64311E2EF74F}" type="slidenum">
              <a:rPr lang="en-US" smtClean="0"/>
              <a:t>‹#›</a:t>
            </a:fld>
            <a:endParaRPr lang="en-US" dirty="0"/>
          </a:p>
        </p:txBody>
      </p:sp>
    </p:spTree>
    <p:extLst>
      <p:ext uri="{BB962C8B-B14F-4D97-AF65-F5344CB8AC3E}">
        <p14:creationId xmlns:p14="http://schemas.microsoft.com/office/powerpoint/2010/main" val="1258776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discuss today the </a:t>
            </a:r>
            <a:r>
              <a:rPr lang="en-US" baseline="0" dirty="0"/>
              <a:t>National Cooperative Highway Research Program project 08-118, entitled Risk Assessment Techniques for Transportation Asset Management. </a:t>
            </a:r>
            <a:r>
              <a:rPr lang="en-US" sz="1800" b="0" i="0" u="none" strike="noStrike" baseline="0" dirty="0">
                <a:solidFill>
                  <a:srgbClr val="000000"/>
                </a:solidFill>
                <a:latin typeface="Cambria" panose="02040503050406030204" pitchFamily="18" charset="0"/>
              </a:rPr>
              <a:t>This report advances the risk management state of practice by demonstrating several tools and techniques for assessing risks to the condition and performance of transportation assets. </a:t>
            </a:r>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358E91DA-936B-415B-A180-A5B364BBF2D4}" type="slidenum">
              <a:rPr lang="en-US" smtClean="0"/>
              <a:pPr>
                <a:defRPr/>
              </a:pPr>
              <a:t>1</a:t>
            </a:fld>
            <a:endParaRPr lang="en-US" dirty="0"/>
          </a:p>
        </p:txBody>
      </p:sp>
    </p:spTree>
    <p:extLst>
      <p:ext uri="{BB962C8B-B14F-4D97-AF65-F5344CB8AC3E}">
        <p14:creationId xmlns:p14="http://schemas.microsoft.com/office/powerpoint/2010/main" val="1265331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Cambria" panose="02040503050406030204" pitchFamily="18" charset="0"/>
              </a:rPr>
              <a:t>State transportation agencies are required to prepare financial plans for their 10-year Transportation Asset Management Plans. These plans need to include forecasts of investments needed, the corresponding bridge and pavement conditions, and the revenues the agency expects to receive during the forecast period. Federal regulations also require TAMPs to be risk based and to include mitigation strategies for the high-priority risks.</a:t>
            </a:r>
          </a:p>
          <a:p>
            <a:r>
              <a:rPr lang="en-US" sz="1800" b="0" i="0" u="none" strike="noStrike" baseline="0" dirty="0">
                <a:solidFill>
                  <a:srgbClr val="000000"/>
                </a:solidFill>
                <a:latin typeface="Cambria" panose="02040503050406030204" pitchFamily="18" charset="0"/>
              </a:rPr>
              <a:t> </a:t>
            </a:r>
          </a:p>
          <a:p>
            <a:r>
              <a:rPr lang="en-US" sz="1800" b="0" i="0" u="none" strike="noStrike" baseline="0" dirty="0">
                <a:solidFill>
                  <a:srgbClr val="000000"/>
                </a:solidFill>
                <a:latin typeface="Cambria" panose="02040503050406030204" pitchFamily="18" charset="0"/>
              </a:rPr>
              <a:t>While agencies and legislatures may have control over taxes, allocations, stimuli, etc. that can influence revenues, they have no control over numerous other factors, such as, inflation, construction costs, prices of essential inputs such as steel, cement and fuel, other economic factors such as recessions, and as recently evidenced – a pandemic.</a:t>
            </a:r>
          </a:p>
          <a:p>
            <a:endParaRPr lang="en-US" sz="1800" b="0" i="0" u="none" strike="noStrike" baseline="0" dirty="0">
              <a:solidFill>
                <a:srgbClr val="000000"/>
              </a:solidFill>
              <a:latin typeface="Cambria" panose="02040503050406030204" pitchFamily="18" charset="0"/>
            </a:endParaRPr>
          </a:p>
          <a:p>
            <a:r>
              <a:rPr lang="en-US" sz="1800" b="0" i="0" u="none" strike="noStrike" baseline="0" dirty="0">
                <a:solidFill>
                  <a:srgbClr val="000000"/>
                </a:solidFill>
                <a:latin typeface="Cambria" panose="02040503050406030204" pitchFamily="18" charset="0"/>
              </a:rPr>
              <a:t>While preparing forecasts, agencies need to account for the associated uncertainties and communicate such uncertainties and the resulting implications to their stakeholders.</a:t>
            </a:r>
          </a:p>
          <a:p>
            <a:r>
              <a:rPr lang="en-US" sz="1800" b="0" i="0" u="none" strike="noStrike" baseline="0" dirty="0">
                <a:solidFill>
                  <a:srgbClr val="000000"/>
                </a:solidFill>
                <a:latin typeface="Cambria" panose="02040503050406030204" pitchFamily="18" charset="0"/>
              </a:rPr>
              <a:t> </a:t>
            </a:r>
          </a:p>
          <a:p>
            <a:r>
              <a:rPr lang="en-US" sz="1800" b="0" i="0" u="none" strike="noStrike" baseline="0" dirty="0">
                <a:solidFill>
                  <a:srgbClr val="000000"/>
                </a:solidFill>
                <a:latin typeface="Cambria" panose="02040503050406030204" pitchFamily="18" charset="0"/>
              </a:rPr>
              <a:t>Study 1 and Study 2 focused on testing general approaches to using deterministic and probabilistic forecasts, respectively, for key asset management variables to manage asset risks. For testing, forecasting revenues from State sources at the Vermont Agency of Transportation (VTrans) was selected. The same data was used to forecast using the two (deterministic and probabilistic) methodologies, and the discussion and findings for both approaches are presented so that the differences between the two can be conveniently compared and assessed. </a:t>
            </a:r>
          </a:p>
          <a:p>
            <a:endParaRPr lang="en-US" sz="1800" b="0" i="0" u="none" strike="noStrike" baseline="0" dirty="0">
              <a:solidFill>
                <a:srgbClr val="000000"/>
              </a:solidFill>
              <a:latin typeface="Cambria" panose="02040503050406030204" pitchFamily="18" charset="0"/>
            </a:endParaRPr>
          </a:p>
          <a:p>
            <a:r>
              <a:rPr lang="en-US" sz="1800" b="0" i="0" u="none" strike="noStrike" baseline="0" dirty="0">
                <a:solidFill>
                  <a:srgbClr val="000000"/>
                </a:solidFill>
                <a:latin typeface="Cambria" panose="02040503050406030204" pitchFamily="18" charset="0"/>
              </a:rPr>
              <a:t>The objective of this study was two-fold. First, to illustrate deterministic and stochastic methods that can be used to forecast State Revenues. A selection of tools, from a simple deterministic model to more complex autoregressive models such as Triple Exponential Smoothing (ETS - available in Excel) and probabilistic analyses using Monte Carlo simulation were utilized for the pilot effort. </a:t>
            </a:r>
          </a:p>
          <a:p>
            <a:endParaRPr lang="en-US" sz="1800" b="0" i="0" u="none" strike="noStrike" baseline="0" dirty="0">
              <a:solidFill>
                <a:srgbClr val="000000"/>
              </a:solidFill>
              <a:latin typeface="Cambria" panose="02040503050406030204" pitchFamily="18" charset="0"/>
            </a:endParaRPr>
          </a:p>
          <a:p>
            <a:r>
              <a:rPr lang="en-US" sz="1800" b="0" i="0" u="none" strike="noStrike" baseline="0" dirty="0">
                <a:solidFill>
                  <a:srgbClr val="000000"/>
                </a:solidFill>
                <a:latin typeface="Cambria" panose="02040503050406030204" pitchFamily="18" charset="0"/>
              </a:rPr>
              <a:t>Secondly, to demonstrate how the uncertainty surrounding forecasts of various components of State Revenues can be illustrated using confidence intervals. An informed understanding of the band of likely values for the different components of State Transportation Revenues can help agencies plan for the investments they need to make to achieve bridge and pavement conditions commensurate with expected costs and available funding. It can also help them to communicate these uncertainties and the associated implications to stakeholders, help them manage their assets optimally, and set expectations of likely outcomes that are consistent with the funding available to them. </a:t>
            </a:r>
          </a:p>
          <a:p>
            <a:endParaRPr lang="en-US" sz="1800" b="0" i="0" u="none" strike="noStrike" baseline="0" dirty="0">
              <a:solidFill>
                <a:srgbClr val="000000"/>
              </a:solidFill>
              <a:latin typeface="Cambria" panose="02040503050406030204" pitchFamily="18" charset="0"/>
            </a:endParaRPr>
          </a:p>
          <a:p>
            <a:r>
              <a:rPr lang="en-US" sz="1800" b="0" i="0" u="none" strike="noStrike" baseline="0" dirty="0">
                <a:solidFill>
                  <a:srgbClr val="000000"/>
                </a:solidFill>
                <a:latin typeface="Cambria" panose="02040503050406030204" pitchFamily="18" charset="0"/>
              </a:rPr>
              <a:t>This pilot study was conducted in conjunction with SMEs and leadership from VTrans who have knowledge about the financial data, and analysts from the Vermont Legislative Joint Fiscal office who monitor the annual state revenues. In general, for revenue projections, it is important to have representation from the agency finance experts, and information and input from the state level financial analyst or an agency representative with knowledge about state level revenues and assumptions.</a:t>
            </a:r>
          </a:p>
          <a:p>
            <a:r>
              <a:rPr lang="en-US" sz="1800" b="0" i="0" u="none" strike="noStrike" baseline="0" dirty="0">
                <a:solidFill>
                  <a:srgbClr val="000000"/>
                </a:solidFill>
                <a:latin typeface="Cambria" panose="02040503050406030204" pitchFamily="18" charset="0"/>
              </a:rPr>
              <a:t> </a:t>
            </a:r>
          </a:p>
          <a:p>
            <a:r>
              <a:rPr lang="en-US" sz="1800" b="0" i="0" u="none" strike="noStrike" baseline="0" dirty="0">
                <a:solidFill>
                  <a:srgbClr val="000000"/>
                </a:solidFill>
                <a:latin typeface="Cambria" panose="02040503050406030204" pitchFamily="18" charset="0"/>
              </a:rPr>
              <a:t>The methodology detailed in this pilot can be used to incorporate uncertainties associated with financial forecasting in many areas of a DOT. Depending on the area of application, subject matter experts with the appropriate understanding of the financial data should be engaged. </a:t>
            </a:r>
            <a:endParaRPr lang="en-US" dirty="0"/>
          </a:p>
        </p:txBody>
      </p:sp>
      <p:sp>
        <p:nvSpPr>
          <p:cNvPr id="4" name="Slide Number Placeholder 3"/>
          <p:cNvSpPr>
            <a:spLocks noGrp="1"/>
          </p:cNvSpPr>
          <p:nvPr>
            <p:ph type="sldNum" sz="quarter" idx="5"/>
          </p:nvPr>
        </p:nvSpPr>
        <p:spPr/>
        <p:txBody>
          <a:bodyPr/>
          <a:lstStyle/>
          <a:p>
            <a:fld id="{7FA27CA8-28D0-44C2-8778-64311E2EF74F}" type="slidenum">
              <a:rPr lang="en-US" smtClean="0"/>
              <a:t>10</a:t>
            </a:fld>
            <a:endParaRPr lang="en-US" dirty="0"/>
          </a:p>
        </p:txBody>
      </p:sp>
    </p:spTree>
    <p:extLst>
      <p:ext uri="{BB962C8B-B14F-4D97-AF65-F5344CB8AC3E}">
        <p14:creationId xmlns:p14="http://schemas.microsoft.com/office/powerpoint/2010/main" val="3041030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Forecasts were prepared using a simple deterministic technique and probabilistic techniques using off-the-shelf, Excel-based tools (triple exponential smoothing and Monte Carlo simulations).</a:t>
            </a:r>
          </a:p>
          <a:p>
            <a:endParaRPr lang="en-US" sz="1800" dirty="0"/>
          </a:p>
          <a:p>
            <a:r>
              <a:rPr lang="en-US" sz="1800" dirty="0"/>
              <a:t>Uncertainty in forecasts were illustrated through confidence intervals.</a:t>
            </a:r>
          </a:p>
          <a:p>
            <a:endParaRPr lang="en-US" sz="1800" dirty="0"/>
          </a:p>
          <a:p>
            <a:r>
              <a:rPr lang="en-US" sz="1800" dirty="0"/>
              <a:t>Projections using the different tools were compared, benefits and limitations discussed</a:t>
            </a:r>
          </a:p>
          <a:p>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p>
            <a:r>
              <a:rPr lang="en-US" sz="1800" dirty="0">
                <a:effectLst/>
                <a:latin typeface="Cambria" panose="02040503050406030204" pitchFamily="18" charset="0"/>
                <a:ea typeface="Calibri" panose="020F0502020204030204" pitchFamily="34" charset="0"/>
                <a:cs typeface="Times New Roman" panose="02020603050405020304" pitchFamily="18" charset="0"/>
              </a:rPr>
              <a:t>The chart shows that the forecasted values are generally consistent across the three methods. The deterministic method does not provide any estimate of uncertainty, whereas the projected 95 percent confidence interval is computed in the case of the ETS and Monte Carlo methods. Although an illustrative example of computation of a confidence interval for deterministic forecasts was provided in the discussion above, state agencies will need to establish an applicable means to forecast uncertainty through internal discussions and feedback from SMEs. Impacts from potential legislative actions will need to be separately accounted for. The graphic shown on this slide shows the forecasted Total Revenue to </a:t>
            </a:r>
            <a:r>
              <a:rPr lang="en-US" sz="1800" dirty="0" err="1">
                <a:effectLst/>
                <a:latin typeface="Cambria" panose="02040503050406030204" pitchFamily="18" charset="0"/>
                <a:ea typeface="Calibri" panose="020F0502020204030204" pitchFamily="34" charset="0"/>
                <a:cs typeface="Times New Roman" panose="02020603050405020304" pitchFamily="18" charset="0"/>
              </a:rPr>
              <a:t>Vtrans</a:t>
            </a:r>
            <a:r>
              <a:rPr lang="en-US" sz="1800" dirty="0">
                <a:effectLst/>
                <a:latin typeface="Cambria" panose="02040503050406030204" pitchFamily="18" charset="0"/>
                <a:ea typeface="Calibri" panose="020F0502020204030204" pitchFamily="34" charset="0"/>
                <a:cs typeface="Times New Roman" panose="02020603050405020304" pitchFamily="18" charset="0"/>
              </a:rPr>
              <a:t> from State sources using a deterministic method and the ETS and Monte Carlo methods. Confidence intervals computed by the ETS and Monte Carlo methods are also shown. The deterministic method computes single values for each year of the forecasted period without a confidence interval. Though this graphic does not show a confidence interval for the deterministic forecast, an approach for estimating confidence intervals for such forecasts is also discussed in the report, although it is advisable for agencies to obtain SME input when estimating confidence intervals.</a:t>
            </a:r>
          </a:p>
          <a:p>
            <a:pPr marL="685800" marR="0" algn="l">
              <a:lnSpc>
                <a:spcPct val="107000"/>
              </a:lnSpc>
              <a:spcBef>
                <a:spcPts val="0"/>
              </a:spcBef>
              <a:spcAft>
                <a:spcPts val="0"/>
              </a:spcAft>
            </a:pPr>
            <a:r>
              <a:rPr lang="en-US" sz="1800" dirty="0">
                <a:effectLst/>
                <a:latin typeface="Cambria" panose="02040503050406030204" pitchFamily="18"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7FA27CA8-28D0-44C2-8778-64311E2EF74F}" type="slidenum">
              <a:rPr lang="en-US" smtClean="0"/>
              <a:t>11</a:t>
            </a:fld>
            <a:endParaRPr lang="en-US" dirty="0"/>
          </a:p>
        </p:txBody>
      </p:sp>
    </p:spTree>
    <p:extLst>
      <p:ext uri="{BB962C8B-B14F-4D97-AF65-F5344CB8AC3E}">
        <p14:creationId xmlns:p14="http://schemas.microsoft.com/office/powerpoint/2010/main" val="45405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Cambria" panose="02040503050406030204" pitchFamily="18" charset="0"/>
              </a:rPr>
              <a:t>This pilot illustrates a strategy for analyzing bridge risk using an existing BMS. This pilot was completed in the Kansas Department of Transportation (KDOT) bridge management system (BMS.) It shows how a risk index can be constructed and calculated, and then forecasted over time under scenarios with different funding levels using an existing BMS. KDOT uses an off-the-shelf, commercially available bridge management software. </a:t>
            </a:r>
          </a:p>
          <a:p>
            <a:endParaRPr lang="en-US" sz="1800" b="0" i="0" u="none" strike="noStrike" baseline="0" dirty="0">
              <a:solidFill>
                <a:srgbClr val="000000"/>
              </a:solidFill>
              <a:latin typeface="Cambria" panose="02040503050406030204" pitchFamily="18" charset="0"/>
            </a:endParaRPr>
          </a:p>
          <a:p>
            <a:r>
              <a:rPr lang="en-US" sz="1800" b="0" i="0" u="none" strike="noStrike" baseline="0" dirty="0">
                <a:solidFill>
                  <a:srgbClr val="000000"/>
                </a:solidFill>
                <a:latin typeface="Cambria" panose="02040503050406030204" pitchFamily="18" charset="0"/>
              </a:rPr>
              <a:t>The strategy discussed in the KDOT pilot is applicable to any configurable BMS that can accommodate formulae for the construction, and further use of complex indices. The risks analyzed and the expected implementation effort for the pilot are: </a:t>
            </a:r>
          </a:p>
          <a:p>
            <a:pPr lvl="1"/>
            <a:r>
              <a:rPr lang="en-US" sz="1800" b="0" i="0" u="none" strike="noStrike" baseline="0" dirty="0">
                <a:solidFill>
                  <a:srgbClr val="000000"/>
                </a:solidFill>
                <a:latin typeface="Cambria" panose="02040503050406030204" pitchFamily="18" charset="0"/>
              </a:rPr>
              <a:t>• Threats from structural failure due to fracture critical design, failure due to scour criticality or waterway adequacy during flood events and issues related to posting and rail safety. </a:t>
            </a:r>
          </a:p>
          <a:p>
            <a:pPr lvl="1"/>
            <a:r>
              <a:rPr lang="en-US" sz="1800" b="0" i="0" u="none" strike="noStrike" baseline="0" dirty="0">
                <a:solidFill>
                  <a:srgbClr val="000000"/>
                </a:solidFill>
                <a:latin typeface="Cambria" panose="02040503050406030204" pitchFamily="18" charset="0"/>
              </a:rPr>
              <a:t>• Consequences from bridge closures due to events or incidents and possible safety issues. </a:t>
            </a:r>
          </a:p>
          <a:p>
            <a:pPr lvl="1"/>
            <a:endParaRPr lang="en-US" sz="1800" b="0" i="0" u="none" strike="noStrike" baseline="0" dirty="0">
              <a:solidFill>
                <a:srgbClr val="000000"/>
              </a:solidFill>
              <a:latin typeface="Cambria" panose="02040503050406030204" pitchFamily="18" charset="0"/>
            </a:endParaRPr>
          </a:p>
          <a:p>
            <a:pPr lvl="1"/>
            <a:endParaRPr lang="en-US" sz="1800" b="0" i="0" u="none" strike="noStrike" baseline="0" dirty="0">
              <a:solidFill>
                <a:srgbClr val="000000"/>
              </a:solidFill>
              <a:latin typeface="Cambria" panose="02040503050406030204" pitchFamily="18" charset="0"/>
            </a:endParaRPr>
          </a:p>
          <a:p>
            <a:pPr lvl="0"/>
            <a:r>
              <a:rPr lang="en-US" sz="1800" b="0" i="0" u="none" strike="noStrike" baseline="0" dirty="0">
                <a:solidFill>
                  <a:srgbClr val="000000"/>
                </a:solidFill>
                <a:latin typeface="Cambria" panose="02040503050406030204" pitchFamily="18" charset="0"/>
              </a:rPr>
              <a:t>The objective of this pilot was to use an agency’s existing BMS to test the incorporation of bridge risk into a utility function, calculate and forecast the bridge risk for each structure in the network, and hence forecast the overall risk carried by the network bridge population under different funding levels. Once incorporated, the risk utility function can be an integral part of the bridge management process. Notably, the risk utility function can be used to analyze and inform specific risk mitigation decisions using the BMS. For example, by being able to evaluate and project the risk for bridges within the agency, high risk bridges or groups of bridges can be identified for mitigation actions. </a:t>
            </a:r>
          </a:p>
          <a:p>
            <a:pPr lvl="0"/>
            <a:endParaRPr lang="en-US" sz="1800" b="0" i="0" u="none" strike="noStrike" baseline="0" dirty="0">
              <a:solidFill>
                <a:srgbClr val="000000"/>
              </a:solidFill>
              <a:latin typeface="Cambria" panose="02040503050406030204" pitchFamily="18" charset="0"/>
            </a:endParaRPr>
          </a:p>
          <a:p>
            <a:pPr lvl="0"/>
            <a:r>
              <a:rPr lang="en-US" sz="1800" b="0" i="0" u="none" strike="noStrike" baseline="0" dirty="0">
                <a:solidFill>
                  <a:srgbClr val="000000"/>
                </a:solidFill>
                <a:latin typeface="Cambria" panose="02040503050406030204" pitchFamily="18" charset="0"/>
              </a:rPr>
              <a:t>Depending on the maturity of the BMS within the agency, personnel within the agency’s bridge management group should be able to define risk mitigation actions that decrease the risk to individual structures. If these mitigation actions were incorporated into the BMS, the system would be able to use these actions in its overall benefit cost optimization to include risk mitigation projects in the overall bridge work plan. This will ultimately help agencies to better manage risk of bridge closure due to scour and other event related closures .</a:t>
            </a:r>
          </a:p>
          <a:p>
            <a:pPr lvl="0"/>
            <a:endParaRPr lang="en-US" sz="1800" b="0" i="0" u="none" strike="noStrike" baseline="0" dirty="0">
              <a:solidFill>
                <a:srgbClr val="000000"/>
              </a:solidFill>
              <a:latin typeface="Cambria" panose="02040503050406030204" pitchFamily="18" charset="0"/>
            </a:endParaRPr>
          </a:p>
          <a:p>
            <a:pPr lvl="0"/>
            <a:r>
              <a:rPr lang="en-US" sz="1800" b="0" i="0" u="none" strike="noStrike" baseline="0" dirty="0">
                <a:solidFill>
                  <a:srgbClr val="000000"/>
                </a:solidFill>
                <a:latin typeface="Cambria" panose="02040503050406030204" pitchFamily="18" charset="0"/>
              </a:rPr>
              <a:t>The figure on this slide shows the forecasted risk utility index components of the overall bridge utility under two funding level scenarios. The X axis shows the years of the analysis period and Y axis shows the Average Risk Utility for the bridge network. As the risk due to the factors considered in the pilot decreases the Risk Utility increases. Thus, over the analysis period, the forecasted risk improves (utility trends higher) more for the $250 M scenario than for the $125 M scenario as expected. </a:t>
            </a:r>
            <a:endParaRPr lang="en-US" dirty="0"/>
          </a:p>
        </p:txBody>
      </p:sp>
      <p:sp>
        <p:nvSpPr>
          <p:cNvPr id="4" name="Slide Number Placeholder 3"/>
          <p:cNvSpPr>
            <a:spLocks noGrp="1"/>
          </p:cNvSpPr>
          <p:nvPr>
            <p:ph type="sldNum" sz="quarter" idx="5"/>
          </p:nvPr>
        </p:nvSpPr>
        <p:spPr/>
        <p:txBody>
          <a:bodyPr/>
          <a:lstStyle/>
          <a:p>
            <a:fld id="{7FA27CA8-28D0-44C2-8778-64311E2EF74F}" type="slidenum">
              <a:rPr lang="en-US" smtClean="0"/>
              <a:t>12</a:t>
            </a:fld>
            <a:endParaRPr lang="en-US" dirty="0"/>
          </a:p>
        </p:txBody>
      </p:sp>
    </p:spTree>
    <p:extLst>
      <p:ext uri="{BB962C8B-B14F-4D97-AF65-F5344CB8AC3E}">
        <p14:creationId xmlns:p14="http://schemas.microsoft.com/office/powerpoint/2010/main" val="3510022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Cambria" panose="02040503050406030204" pitchFamily="18" charset="0"/>
              </a:rPr>
              <a:t>The objective of this pilot was to demonstrate the use of a pavement section level risk index that incorporates a pavement section’s risk of being flooded due to storm events, sea level rise, high tides, or storm surge using an existing PMS. This study was piloted using the existing PMS in place at DelDOT which may vary from PMSs implemented in other states. Using the methodology presented here, pavement managers can evaluate flood risk for pavements, incorporate these risks into decision making, and target high risk pavements for mitigation actions. Depending on the maturity of the PMS in an agency, risk mitigation actions can be identified and incorporated into a benefit cost optimization. This study piloted the methodology in DelDOT’s PMS to include flood related pavement risks in the overall pavement work plan to better manage risks to pavements. </a:t>
            </a:r>
          </a:p>
          <a:p>
            <a:endParaRPr lang="en-US" sz="1800" b="0" i="0" u="none" strike="noStrike" baseline="0" dirty="0">
              <a:solidFill>
                <a:srgbClr val="000000"/>
              </a:solidFill>
              <a:latin typeface="Cambria" panose="02040503050406030204" pitchFamily="18" charset="0"/>
            </a:endParaRPr>
          </a:p>
          <a:p>
            <a:r>
              <a:rPr lang="en-US" sz="1800" b="0" i="0" u="none" strike="noStrike" baseline="0" dirty="0">
                <a:solidFill>
                  <a:srgbClr val="000000"/>
                </a:solidFill>
                <a:latin typeface="Cambria" panose="02040503050406030204" pitchFamily="18" charset="0"/>
              </a:rPr>
              <a:t>The pilot was conducted with the Delaware Department of Transportation (DelDOT) pavement management system. The risk and consequence addressed in this pilot and implementation effort are: </a:t>
            </a:r>
          </a:p>
          <a:p>
            <a:pPr lvl="1"/>
            <a:r>
              <a:rPr lang="en-US" sz="1800" b="0" i="0" u="none" strike="noStrike" baseline="0" dirty="0">
                <a:solidFill>
                  <a:srgbClr val="000000"/>
                </a:solidFill>
                <a:latin typeface="Cambria" panose="02040503050406030204" pitchFamily="18" charset="0"/>
              </a:rPr>
              <a:t>• Threats form flood events, sea level rise, high tides, storm surge and hurricanes. </a:t>
            </a:r>
          </a:p>
          <a:p>
            <a:pPr lvl="1"/>
            <a:r>
              <a:rPr lang="en-US" sz="1800" b="0" i="0" u="none" strike="noStrike" baseline="0" dirty="0">
                <a:solidFill>
                  <a:srgbClr val="000000"/>
                </a:solidFill>
                <a:latin typeface="Cambria" panose="02040503050406030204" pitchFamily="18" charset="0"/>
              </a:rPr>
              <a:t>• Consequences are the roadway becomes impassable due to the flooding </a:t>
            </a:r>
          </a:p>
          <a:p>
            <a:endParaRPr lang="en-US" sz="1800" b="0" i="0" u="none" strike="noStrike" baseline="0" dirty="0">
              <a:solidFill>
                <a:srgbClr val="000000"/>
              </a:solidFill>
              <a:latin typeface="Cambria" panose="02040503050406030204" pitchFamily="18" charset="0"/>
            </a:endParaRPr>
          </a:p>
          <a:p>
            <a:r>
              <a:rPr lang="en-US" sz="1800" b="0" i="0" u="none" strike="noStrike" baseline="0" dirty="0">
                <a:solidFill>
                  <a:srgbClr val="000000"/>
                </a:solidFill>
                <a:latin typeface="Cambria" panose="02040503050406030204" pitchFamily="18" charset="0"/>
              </a:rPr>
              <a:t>This pilot incorporated risk into the objective function (i.e., the overall ‘benefit’ being maximized) in the optimization performed by the PMS. This pilot used existing national flood risk data to demonstrate the impact of flooding. This data was used to exhibit the incorporation of national risk assessments that have a bearing on roadway closures. </a:t>
            </a:r>
          </a:p>
          <a:p>
            <a:endParaRPr lang="en-US" sz="1800" b="0" i="0" u="none" strike="noStrike" baseline="0" dirty="0">
              <a:solidFill>
                <a:srgbClr val="000000"/>
              </a:solidFill>
              <a:latin typeface="Cambria" panose="02040503050406030204" pitchFamily="18" charset="0"/>
            </a:endParaRPr>
          </a:p>
          <a:p>
            <a:endParaRPr lang="en-US" dirty="0"/>
          </a:p>
        </p:txBody>
      </p:sp>
      <p:sp>
        <p:nvSpPr>
          <p:cNvPr id="4" name="Slide Number Placeholder 3"/>
          <p:cNvSpPr>
            <a:spLocks noGrp="1"/>
          </p:cNvSpPr>
          <p:nvPr>
            <p:ph type="sldNum" sz="quarter" idx="5"/>
          </p:nvPr>
        </p:nvSpPr>
        <p:spPr/>
        <p:txBody>
          <a:bodyPr/>
          <a:lstStyle/>
          <a:p>
            <a:fld id="{7FA27CA8-28D0-44C2-8778-64311E2EF74F}" type="slidenum">
              <a:rPr lang="en-US" smtClean="0"/>
              <a:t>13</a:t>
            </a:fld>
            <a:endParaRPr lang="en-US" dirty="0"/>
          </a:p>
        </p:txBody>
      </p:sp>
    </p:spTree>
    <p:extLst>
      <p:ext uri="{BB962C8B-B14F-4D97-AF65-F5344CB8AC3E}">
        <p14:creationId xmlns:p14="http://schemas.microsoft.com/office/powerpoint/2010/main" val="4163418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Cambria" panose="02040503050406030204" pitchFamily="18" charset="0"/>
              </a:rPr>
              <a:t>This study, though not piloted with a DOT, used the data from the North Carolina DOT (NCDOT). It illustrates an example of the development of a culvert risk index for small (non-NBI) culverts. The methodology was developed for implementation in a configurable PMS . The scenario and guidance developed for testing include the following: </a:t>
            </a:r>
          </a:p>
          <a:p>
            <a:pPr lvl="1"/>
            <a:r>
              <a:rPr lang="en-US" sz="1800" b="0" i="0" u="none" strike="noStrike" baseline="0" dirty="0">
                <a:solidFill>
                  <a:srgbClr val="000000"/>
                </a:solidFill>
                <a:latin typeface="Cambria" panose="02040503050406030204" pitchFamily="18" charset="0"/>
              </a:rPr>
              <a:t>• Threats from flood events and hurricanes impacts on culverts </a:t>
            </a:r>
          </a:p>
          <a:p>
            <a:pPr lvl="1"/>
            <a:r>
              <a:rPr lang="en-US" sz="1800" b="0" i="0" u="none" strike="noStrike" baseline="0" dirty="0">
                <a:solidFill>
                  <a:srgbClr val="000000"/>
                </a:solidFill>
                <a:latin typeface="Cambria" panose="02040503050406030204" pitchFamily="18" charset="0"/>
              </a:rPr>
              <a:t>• Consequences of the roadway becoming impassable due to non-NBIS culvert failures from washouts or flooding</a:t>
            </a:r>
          </a:p>
          <a:p>
            <a:pPr lvl="1"/>
            <a:endParaRPr lang="en-US" sz="1800" b="0" i="0" u="none" strike="noStrike" baseline="0" dirty="0">
              <a:solidFill>
                <a:srgbClr val="000000"/>
              </a:solidFill>
              <a:latin typeface="Cambria" panose="02040503050406030204" pitchFamily="18" charset="0"/>
            </a:endParaRPr>
          </a:p>
          <a:p>
            <a:r>
              <a:rPr lang="en-US" sz="1800" b="0" i="0" u="none" strike="noStrike" baseline="0" dirty="0">
                <a:solidFill>
                  <a:srgbClr val="000000"/>
                </a:solidFill>
                <a:latin typeface="Cambria" panose="02040503050406030204" pitchFamily="18" charset="0"/>
              </a:rPr>
              <a:t>The objective of this proof-of-concept study was to demonstrate a risk management methodology for managing the vulnerability of non-NBIS culverts and risks to associated portions of roadway due to washouts and/or flooding during storm and hurricane events. This proof-of-concept was developed for application in an existing pavement or general asset management systems. Similar to the pilot study for pavement section flooding, this study was conducted at the asset level and illustrates the methodology for defining an asset level risk index for use in a DOT’s PMS. Non-NBIS culverts for the purposes of this study generally include pipes and culverts greater than 48” in diameter and below the threshold of a bridge (20’ measured along the centerline of the roadway. The assumption in this case was that roadway washouts or flooding would most often take place along streams, creeks, or drainage ways where small culverts are placed. </a:t>
            </a:r>
          </a:p>
          <a:p>
            <a:endParaRPr lang="en-US" sz="1800" b="0" i="0" u="none" strike="noStrike" baseline="0" dirty="0">
              <a:solidFill>
                <a:srgbClr val="000000"/>
              </a:solidFill>
              <a:latin typeface="Cambria" panose="02040503050406030204" pitchFamily="18" charset="0"/>
            </a:endParaRPr>
          </a:p>
          <a:p>
            <a:r>
              <a:rPr lang="en-US" sz="1800" b="0" i="0" u="none" strike="noStrike" baseline="0" dirty="0">
                <a:solidFill>
                  <a:srgbClr val="000000"/>
                </a:solidFill>
                <a:latin typeface="Cambria" panose="02040503050406030204" pitchFamily="18" charset="0"/>
              </a:rPr>
              <a:t>This study used existing inventory and condition data collected for non-NBIS culverts to assess vulnerability of these structures to flood events. This vulnerability rating could then be combined with identified threat probabilities and consequences to create a risk index for each structure. Like the Pavement Section Risk study, the implementation of the process outlined in this study takes advantage of any existing vulnerability assessments that the agency has already conducted or is conducting.</a:t>
            </a:r>
          </a:p>
          <a:p>
            <a:r>
              <a:rPr lang="en-US" sz="1800" b="0" i="0" u="none" strike="noStrike" baseline="0" dirty="0">
                <a:solidFill>
                  <a:srgbClr val="000000"/>
                </a:solidFill>
                <a:latin typeface="Cambria" panose="02040503050406030204" pitchFamily="18" charset="0"/>
              </a:rPr>
              <a:t> </a:t>
            </a:r>
          </a:p>
          <a:p>
            <a:r>
              <a:rPr lang="en-US" sz="1800" b="0" i="0" u="none" strike="noStrike" baseline="0" dirty="0">
                <a:solidFill>
                  <a:srgbClr val="000000"/>
                </a:solidFill>
                <a:latin typeface="Cambria" panose="02040503050406030204" pitchFamily="18" charset="0"/>
              </a:rPr>
              <a:t>Once the index is developed, the study exhibits a proposed method for incorporating risk into an existing PMS by aggregating the risk index values into a section culvert risk index for all culvert locations on a pavement management section. Alternatively, the index could be incorporated into a general asset management system where each culvert location would represent an individual asset.  </a:t>
            </a:r>
          </a:p>
          <a:p>
            <a:endParaRPr lang="en-US" sz="1800" b="0" i="0" u="none" strike="noStrike" baseline="0" dirty="0">
              <a:solidFill>
                <a:srgbClr val="000000"/>
              </a:solidFill>
              <a:latin typeface="Cambria" panose="02040503050406030204" pitchFamily="18" charset="0"/>
            </a:endParaRPr>
          </a:p>
          <a:p>
            <a:r>
              <a:rPr lang="en-US" sz="1800" b="0" i="0" u="none" strike="noStrike" baseline="0" dirty="0">
                <a:solidFill>
                  <a:srgbClr val="000000"/>
                </a:solidFill>
                <a:latin typeface="Cambria" panose="02040503050406030204" pitchFamily="18" charset="0"/>
              </a:rPr>
              <a:t>The output from this study was a </a:t>
            </a:r>
            <a:r>
              <a:rPr lang="en-US" sz="1800" b="0" i="1" u="none" strike="noStrike" baseline="0" dirty="0">
                <a:solidFill>
                  <a:srgbClr val="000000"/>
                </a:solidFill>
                <a:latin typeface="Cambria" panose="02040503050406030204" pitchFamily="18" charset="0"/>
              </a:rPr>
              <a:t>risk index</a:t>
            </a:r>
            <a:r>
              <a:rPr lang="en-US" sz="1800" b="0" i="0" u="none" strike="noStrike" baseline="0" dirty="0">
                <a:solidFill>
                  <a:srgbClr val="000000"/>
                </a:solidFill>
                <a:latin typeface="Cambria" panose="02040503050406030204" pitchFamily="18" charset="0"/>
              </a:rPr>
              <a:t>, both at the asset level (road section) and summarized at the network level, indicating risk due to non-NBIS culvert failure during storm events. The ideal outcome of implementation would be a set of optimized strategies for the culvert locations (or road sections) that show if and when mitigation actions should be taken to minimize the risk and/or consequence of washouts or flooding. These output strategies would be accompanied by long term forecasts of risk level over time. </a:t>
            </a:r>
          </a:p>
          <a:p>
            <a:endParaRPr lang="en-US" sz="1800" b="0" i="0" u="none" strike="noStrike" baseline="0" dirty="0">
              <a:solidFill>
                <a:srgbClr val="000000"/>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Calibri" panose="020F0502020204030204" pitchFamily="34" charset="0"/>
                <a:cs typeface="Calibri" panose="020F0502020204030204" pitchFamily="34" charset="0"/>
              </a:rPr>
              <a:t>Agencies could use this methodology to incorporate culvert washout and flooding risk management into project and funding decisions. Additionally, the study could be useful to those involved in developing and implementing the TAMP and in integrating risk into asset management decisions. With extreme weather becoming a national challenge, this methodology could be helpful to agencies in conducting, planning for, and budgeting for projects to improve network resiliency.</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US" sz="1800" b="0" i="0" u="none" strike="noStrike" baseline="0" dirty="0">
              <a:solidFill>
                <a:srgbClr val="000000"/>
              </a:solidFill>
              <a:latin typeface="Cambria" panose="02040503050406030204" pitchFamily="18" charset="0"/>
            </a:endParaRPr>
          </a:p>
          <a:p>
            <a:endParaRPr lang="en-US" sz="1800" b="0" i="0" u="none" strike="noStrike" baseline="0" dirty="0">
              <a:solidFill>
                <a:srgbClr val="000000"/>
              </a:solidFill>
              <a:latin typeface="Cambria" panose="02040503050406030204" pitchFamily="18" charset="0"/>
            </a:endParaRPr>
          </a:p>
          <a:p>
            <a:endParaRPr lang="en-US" sz="1800" b="0" i="0" u="none" strike="noStrike" baseline="0" dirty="0">
              <a:solidFill>
                <a:srgbClr val="000000"/>
              </a:solidFill>
              <a:latin typeface="Cambria" panose="02040503050406030204" pitchFamily="18" charset="0"/>
            </a:endParaRPr>
          </a:p>
          <a:p>
            <a:endParaRPr lang="en-US" dirty="0"/>
          </a:p>
        </p:txBody>
      </p:sp>
      <p:sp>
        <p:nvSpPr>
          <p:cNvPr id="4" name="Slide Number Placeholder 3"/>
          <p:cNvSpPr>
            <a:spLocks noGrp="1"/>
          </p:cNvSpPr>
          <p:nvPr>
            <p:ph type="sldNum" sz="quarter" idx="5"/>
          </p:nvPr>
        </p:nvSpPr>
        <p:spPr/>
        <p:txBody>
          <a:bodyPr/>
          <a:lstStyle/>
          <a:p>
            <a:fld id="{7FA27CA8-28D0-44C2-8778-64311E2EF74F}" type="slidenum">
              <a:rPr lang="en-US" smtClean="0"/>
              <a:t>14</a:t>
            </a:fld>
            <a:endParaRPr lang="en-US" dirty="0"/>
          </a:p>
        </p:txBody>
      </p:sp>
    </p:spTree>
    <p:extLst>
      <p:ext uri="{BB962C8B-B14F-4D97-AF65-F5344CB8AC3E}">
        <p14:creationId xmlns:p14="http://schemas.microsoft.com/office/powerpoint/2010/main" val="2136744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baseline="0" dirty="0">
              <a:solidFill>
                <a:srgbClr val="000000"/>
              </a:solidFill>
              <a:latin typeface="Cambria" panose="02040503050406030204" pitchFamily="18" charset="0"/>
            </a:endParaRPr>
          </a:p>
          <a:p>
            <a:endParaRPr lang="en-US" sz="1800" b="0" i="0" u="none" strike="noStrike" baseline="0" dirty="0">
              <a:solidFill>
                <a:srgbClr val="000000"/>
              </a:solidFill>
              <a:latin typeface="Cambria" panose="02040503050406030204" pitchFamily="18" charset="0"/>
            </a:endParaRPr>
          </a:p>
          <a:p>
            <a:r>
              <a:rPr lang="en-US" sz="1800" b="0" i="0" u="none" strike="noStrike" baseline="0" dirty="0">
                <a:solidFill>
                  <a:srgbClr val="000000"/>
                </a:solidFill>
                <a:latin typeface="Cambria" panose="02040503050406030204" pitchFamily="18" charset="0"/>
              </a:rPr>
              <a:t>This study developed a risk index based on a vulnerability study project performed for West Virginia Department of Highways (WVDOH) on landslide hazard management. In this example approach, a risk index was calculated using a set of surveyed data provided by WVDOH pertaining to both likelihood and consequence of a slope failure that may result in closure of the road while emergency repairs are carried out. </a:t>
            </a:r>
          </a:p>
          <a:p>
            <a:endParaRPr lang="en-US" sz="1800" b="0" i="0" u="none" strike="noStrike" baseline="0" dirty="0">
              <a:solidFill>
                <a:srgbClr val="000000"/>
              </a:solidFill>
              <a:latin typeface="Cambria" panose="02040503050406030204" pitchFamily="18" charset="0"/>
            </a:endParaRPr>
          </a:p>
          <a:p>
            <a:r>
              <a:rPr lang="en-US" sz="1800" b="0" i="0" u="none" strike="noStrike" baseline="0" dirty="0">
                <a:solidFill>
                  <a:srgbClr val="000000"/>
                </a:solidFill>
                <a:latin typeface="Cambria" panose="02040503050406030204" pitchFamily="18" charset="0"/>
              </a:rPr>
              <a:t>Like other asset level studies discussed earlier in this report, the methodology in this study takes advantage of any existing vulnerability assessments on landslide hazards that the agency has already conducted or is in the process of conducting. The landslide hazard index previously developed by Marshall University was used in this proof-of-concept. This study took the assessment and exhibits how it could be incorporated into an existing PMS by aggregating the risk index values into a section landslide hazard risk index for all landslide hazard locations on a pavement section. </a:t>
            </a:r>
          </a:p>
          <a:p>
            <a:endParaRPr lang="en-US" sz="1800" b="0" i="0" u="none" strike="noStrike" baseline="0" dirty="0">
              <a:solidFill>
                <a:srgbClr val="000000"/>
              </a:solidFill>
              <a:latin typeface="Cambria" panose="02040503050406030204" pitchFamily="18" charset="0"/>
            </a:endParaRPr>
          </a:p>
          <a:p>
            <a:r>
              <a:rPr lang="en-US" sz="1800" b="0" i="0" u="none" strike="noStrike" baseline="0" dirty="0">
                <a:solidFill>
                  <a:srgbClr val="000000"/>
                </a:solidFill>
                <a:latin typeface="Cambria" panose="02040503050406030204" pitchFamily="18" charset="0"/>
              </a:rPr>
              <a:t>Alternatively, the study exhibits how the risk index values could be integrated into a general asset management system where each landslide hazard location would represent an individual asset. Once incorporated into the management system, the landslide risk index for each location could be used to select projects that address the mitigation based on benefit cost analysis. </a:t>
            </a:r>
          </a:p>
          <a:p>
            <a:endParaRPr lang="en-US" sz="1800" b="0" i="0" u="none" strike="noStrike" baseline="0" dirty="0">
              <a:solidFill>
                <a:srgbClr val="000000"/>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Calibri" panose="020F0502020204030204" pitchFamily="34" charset="0"/>
                <a:cs typeface="Calibri" panose="020F0502020204030204" pitchFamily="34" charset="0"/>
              </a:rPr>
              <a:t>The results of this analysis could be used by the group and decision makers responsible for landslide hazards management within the agency. With the reduction of highway fatalities being a high priority in every transportation agency, the areas in the agency involved in program and project prioritization could use the analysis results to augment decisions on safety projects. For states where such hazards are a high priority (example, Vermont) the results could help an agency plan the short and long-term management of rockfall and landslide hazards. </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FA27CA8-28D0-44C2-8778-64311E2EF74F}" type="slidenum">
              <a:rPr lang="en-US" smtClean="0"/>
              <a:t>15</a:t>
            </a:fld>
            <a:endParaRPr lang="en-US" dirty="0"/>
          </a:p>
        </p:txBody>
      </p:sp>
    </p:spTree>
    <p:extLst>
      <p:ext uri="{BB962C8B-B14F-4D97-AF65-F5344CB8AC3E}">
        <p14:creationId xmlns:p14="http://schemas.microsoft.com/office/powerpoint/2010/main" val="2226814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baseline="0" dirty="0">
              <a:solidFill>
                <a:srgbClr val="000000"/>
              </a:solidFill>
              <a:latin typeface="Cambria" panose="02040503050406030204" pitchFamily="18" charset="0"/>
            </a:endParaRPr>
          </a:p>
          <a:p>
            <a:pPr marL="0" marR="0" algn="just">
              <a:lnSpc>
                <a:spcPct val="107000"/>
              </a:lnSpc>
              <a:spcBef>
                <a:spcPts val="600"/>
              </a:spcBef>
              <a:spcAft>
                <a:spcPts val="600"/>
              </a:spcAft>
            </a:pPr>
            <a:r>
              <a:rPr lang="en-US" sz="1800" b="0" i="0" u="none" strike="noStrike" baseline="0" dirty="0">
                <a:solidFill>
                  <a:srgbClr val="000000"/>
                </a:solidFill>
                <a:latin typeface="Cambria" panose="02040503050406030204" pitchFamily="18" charset="0"/>
              </a:rPr>
              <a:t>The objective of this pilot study was to demonstrate a real-world example of the analysis of pavement program level risk by forecasting condition based on high, expected, and low extents of program level variables using existing tools. Creating an expected “envelope” of predicted average network condition can better inform decision makers about the risks to the network. </a:t>
            </a:r>
            <a:r>
              <a:rPr lang="en-US" sz="1800" dirty="0">
                <a:effectLst/>
                <a:latin typeface="Cambria" panose="02040503050406030204" pitchFamily="18" charset="0"/>
                <a:ea typeface="Calibri" panose="020F0502020204030204" pitchFamily="34" charset="0"/>
                <a:cs typeface="Times New Roman" panose="02020603050405020304" pitchFamily="18" charset="0"/>
              </a:rPr>
              <a:t>The study looked at variation in inflation rates and unplanned changes to funding levels.</a:t>
            </a:r>
          </a:p>
          <a:p>
            <a:endParaRPr lang="en-US" sz="1800" b="0" i="0" u="none" strike="noStrike" baseline="0" dirty="0">
              <a:solidFill>
                <a:srgbClr val="000000"/>
              </a:solidFill>
              <a:latin typeface="Cambria" panose="02040503050406030204" pitchFamily="18" charset="0"/>
            </a:endParaRPr>
          </a:p>
          <a:p>
            <a:r>
              <a:rPr lang="en-US" sz="1800" b="0" i="0" u="none" strike="noStrike" baseline="0" dirty="0">
                <a:solidFill>
                  <a:srgbClr val="000000"/>
                </a:solidFill>
                <a:latin typeface="Cambria" panose="02040503050406030204" pitchFamily="18" charset="0"/>
              </a:rPr>
              <a:t>The results of this study would provide additional resources for decision-making at a high level within the agency. It was important to consider fluctuation in high-level parameters that cannot be accurately predicted so that tradeoff decisions could be made. This study technique could be implemented for a variety of potential impacts to the network including the following examples: </a:t>
            </a:r>
          </a:p>
          <a:p>
            <a:endParaRPr lang="en-US" sz="1800" b="0" i="0" u="none" strike="noStrike" baseline="0" dirty="0">
              <a:solidFill>
                <a:srgbClr val="000000"/>
              </a:solidFill>
              <a:latin typeface="Cambria" panose="02040503050406030204" pitchFamily="18" charset="0"/>
            </a:endParaRPr>
          </a:p>
          <a:p>
            <a:pPr lvl="1"/>
            <a:r>
              <a:rPr lang="en-US" sz="1800" b="0" i="0" u="none" strike="noStrike" baseline="0" dirty="0">
                <a:solidFill>
                  <a:srgbClr val="000000"/>
                </a:solidFill>
                <a:latin typeface="Cambria" panose="02040503050406030204" pitchFamily="18" charset="0"/>
              </a:rPr>
              <a:t>• Unexpected weather could increase the need for funds to repair or mitigate impacts. The strategy exhibited in this study could be used to determine the impacts of moving funding from the pavement management program. Examples include flood events or tornados, and longer than expected snow and ice season, etc. </a:t>
            </a:r>
          </a:p>
          <a:p>
            <a:pPr lvl="1"/>
            <a:endParaRPr lang="en-US" sz="1800" b="0" i="0" u="none" strike="noStrike" baseline="0" dirty="0">
              <a:solidFill>
                <a:srgbClr val="000000"/>
              </a:solidFill>
              <a:latin typeface="Cambria" panose="02040503050406030204" pitchFamily="18" charset="0"/>
            </a:endParaRPr>
          </a:p>
          <a:p>
            <a:pPr lvl="1"/>
            <a:r>
              <a:rPr lang="en-US" sz="1800" b="0" i="0" u="none" strike="noStrike" baseline="0" dirty="0">
                <a:solidFill>
                  <a:srgbClr val="000000"/>
                </a:solidFill>
                <a:latin typeface="Cambria" panose="02040503050406030204" pitchFamily="18" charset="0"/>
              </a:rPr>
              <a:t>• Increased construction costs could reduce the number of projects that can be contracted and reduce the spending power of the originally projected funding level. The approach used in this study helps account for this scenario by projecting the future funding levels required to maintain the current level of service with potential increases in construction costs. </a:t>
            </a:r>
          </a:p>
          <a:p>
            <a:endParaRPr lang="en-US" sz="1800" b="0" i="0" u="none" strike="noStrike" baseline="0" dirty="0">
              <a:solidFill>
                <a:srgbClr val="000000"/>
              </a:solidFill>
              <a:latin typeface="Cambria" panose="02040503050406030204" pitchFamily="18" charset="0"/>
            </a:endParaRPr>
          </a:p>
          <a:p>
            <a:r>
              <a:rPr lang="en-US" sz="1800" b="0" i="0" u="none" strike="noStrike" baseline="0" dirty="0">
                <a:solidFill>
                  <a:srgbClr val="000000"/>
                </a:solidFill>
                <a:latin typeface="Cambria" panose="02040503050406030204" pitchFamily="18" charset="0"/>
              </a:rPr>
              <a:t>In this study, the Idaho Transportation Departments (ITD) PMS was used to forecast network level pavement condition for three scenarios. Scenarios were defined by different levels of variables at the program level including inflation rates and available funding levels. The variables were selected due to their associated uncertainty. An agency could define additional variables that are at risk of varying significantly or are at risk of significantly impacting the network condition. A typical PMS should be configurable to account for change in defined variables. </a:t>
            </a:r>
          </a:p>
          <a:p>
            <a:endParaRPr lang="en-US" sz="1800" b="0" i="0" u="none" strike="noStrike" baseline="0" dirty="0">
              <a:solidFill>
                <a:srgbClr val="000000"/>
              </a:solidFill>
              <a:latin typeface="Cambria" panose="02040503050406030204" pitchFamily="18" charset="0"/>
            </a:endParaRPr>
          </a:p>
          <a:p>
            <a:r>
              <a:rPr lang="en-US" sz="1800" b="0" i="0" u="none" strike="noStrike" baseline="0" dirty="0">
                <a:solidFill>
                  <a:srgbClr val="000000"/>
                </a:solidFill>
                <a:latin typeface="Cambria" panose="02040503050406030204" pitchFamily="18" charset="0"/>
              </a:rPr>
              <a:t>ITD based its pavement conditions on an Overall Condition Index. This analysis showed the overall network condition in 2030 to be an 82 out of 100 in the best-case scenario and only 75 in the worst-case scenario. The results allow decision makers to frame, or put an envelope around, the amount of risk that surrounds expected inflation and funding levels. </a:t>
            </a:r>
          </a:p>
        </p:txBody>
      </p:sp>
      <p:sp>
        <p:nvSpPr>
          <p:cNvPr id="4" name="Slide Number Placeholder 3"/>
          <p:cNvSpPr>
            <a:spLocks noGrp="1"/>
          </p:cNvSpPr>
          <p:nvPr>
            <p:ph type="sldNum" sz="quarter" idx="5"/>
          </p:nvPr>
        </p:nvSpPr>
        <p:spPr/>
        <p:txBody>
          <a:bodyPr/>
          <a:lstStyle/>
          <a:p>
            <a:fld id="{7FA27CA8-28D0-44C2-8778-64311E2EF74F}" type="slidenum">
              <a:rPr lang="en-US" smtClean="0"/>
              <a:t>16</a:t>
            </a:fld>
            <a:endParaRPr lang="en-US" dirty="0"/>
          </a:p>
        </p:txBody>
      </p:sp>
    </p:spTree>
    <p:extLst>
      <p:ext uri="{BB962C8B-B14F-4D97-AF65-F5344CB8AC3E}">
        <p14:creationId xmlns:p14="http://schemas.microsoft.com/office/powerpoint/2010/main" val="4165245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Cambria" panose="02040503050406030204" pitchFamily="18" charset="0"/>
              </a:rPr>
              <a:t>The objective of this study is to demonstrate an example analysis of program level funding risk by projecting bridge condition over time based on different funding. </a:t>
            </a:r>
          </a:p>
          <a:p>
            <a:endParaRPr lang="en-US" sz="1800" b="0" i="0" u="none" strike="noStrike" baseline="0" dirty="0">
              <a:solidFill>
                <a:srgbClr val="000000"/>
              </a:solidFill>
              <a:latin typeface="Cambria" panose="02040503050406030204" pitchFamily="18" charset="0"/>
            </a:endParaRPr>
          </a:p>
          <a:p>
            <a:r>
              <a:rPr lang="en-US" sz="1800" b="0" i="0" u="none" strike="noStrike" baseline="0" dirty="0">
                <a:solidFill>
                  <a:srgbClr val="000000"/>
                </a:solidFill>
                <a:latin typeface="Cambria" panose="02040503050406030204" pitchFamily="18" charset="0"/>
              </a:rPr>
              <a:t>The results of this study would provide high level information on bridge resources needed for decision-making within an agency. In conjunction with other program level data for other asset groups, these results could inform cross-asset tradeoff decisions. </a:t>
            </a:r>
          </a:p>
          <a:p>
            <a:endParaRPr lang="en-US" sz="1800" b="0" i="0" u="none" strike="noStrike" baseline="0" dirty="0">
              <a:solidFill>
                <a:srgbClr val="000000"/>
              </a:solidFill>
              <a:latin typeface="Cambria" panose="02040503050406030204" pitchFamily="18" charset="0"/>
            </a:endParaRPr>
          </a:p>
          <a:p>
            <a:r>
              <a:rPr lang="en-US" sz="1800" b="0" i="0" u="none" strike="noStrike" baseline="0" dirty="0">
                <a:solidFill>
                  <a:srgbClr val="000000"/>
                </a:solidFill>
                <a:latin typeface="Cambria" panose="02040503050406030204" pitchFamily="18" charset="0"/>
              </a:rPr>
              <a:t>This study could be implemented in an existing management system. The approach explored forecasting network level bridge condition over time for several scenarios involving the threat of variability in program level input factors. These threats are the input variables that are selected for the study. This study proposed the use of existing BMSs or any asset management systems as a tool for assessing these threats. Examples of variables that can be used as input to the study include inflation rate, available funding levels, and adjusted deterioration models.</a:t>
            </a:r>
          </a:p>
          <a:p>
            <a:endParaRPr lang="en-US" sz="1800" b="0" i="0" u="none" strike="noStrike" baseline="0" dirty="0">
              <a:solidFill>
                <a:srgbClr val="000000"/>
              </a:solidFill>
              <a:latin typeface="Cambria" panose="02040503050406030204" pitchFamily="18" charset="0"/>
            </a:endParaRPr>
          </a:p>
          <a:p>
            <a:r>
              <a:rPr lang="en-US" sz="1800" b="0" i="0" u="none" strike="noStrike" baseline="0" dirty="0">
                <a:solidFill>
                  <a:srgbClr val="000000"/>
                </a:solidFill>
                <a:latin typeface="Cambria" panose="02040503050406030204" pitchFamily="18" charset="0"/>
              </a:rPr>
              <a:t>This study is based on data from a smaller agency, the City of Durham, NC. The City of Durham does not necessarily have a fixed structures budget per year and needs to run analyses that look at how best to spend the overall available funds across multiple years. The base data available consisted of a population of 40 NBIS bridges and culverts that are inspected regularly. Thus, inventory and condition data were available for the 40 bridges and used in this study. The scenario level input data to the analysis in this case consists of identifying best, expected, and worst-case average funding levels per year. The funding levels selected for this study were: </a:t>
            </a:r>
          </a:p>
          <a:p>
            <a:endParaRPr lang="en-US" sz="1800" b="0" i="0" u="none" strike="noStrike" baseline="0" dirty="0">
              <a:solidFill>
                <a:srgbClr val="000000"/>
              </a:solidFill>
              <a:latin typeface="Cambria" panose="02040503050406030204" pitchFamily="18" charset="0"/>
            </a:endParaRPr>
          </a:p>
          <a:p>
            <a:pPr lvl="1"/>
            <a:r>
              <a:rPr lang="en-US" sz="1800" b="0" i="0" u="none" strike="noStrike" baseline="0" dirty="0">
                <a:solidFill>
                  <a:srgbClr val="000000"/>
                </a:solidFill>
                <a:latin typeface="Cambria" panose="02040503050406030204" pitchFamily="18" charset="0"/>
              </a:rPr>
              <a:t>• Expected funding level: $317,000 per year average. </a:t>
            </a:r>
          </a:p>
          <a:p>
            <a:pPr lvl="1"/>
            <a:r>
              <a:rPr lang="en-US" sz="1800" b="0" i="0" u="none" strike="noStrike" baseline="0" dirty="0">
                <a:solidFill>
                  <a:srgbClr val="000000"/>
                </a:solidFill>
                <a:latin typeface="Cambria" panose="02040503050406030204" pitchFamily="18" charset="0"/>
              </a:rPr>
              <a:t>• Best case funding level: $360,000 per year average. </a:t>
            </a:r>
          </a:p>
          <a:p>
            <a:pPr lvl="1"/>
            <a:r>
              <a:rPr lang="en-US" sz="1800" b="0" i="0" u="none" strike="noStrike" baseline="0" dirty="0">
                <a:solidFill>
                  <a:srgbClr val="000000"/>
                </a:solidFill>
                <a:latin typeface="Cambria" panose="02040503050406030204" pitchFamily="18" charset="0"/>
              </a:rPr>
              <a:t>• Worst case funding level: $265,000 per year average. </a:t>
            </a:r>
          </a:p>
          <a:p>
            <a:pPr lvl="1"/>
            <a:r>
              <a:rPr lang="en-US" sz="1800" b="0" i="0" u="none" strike="noStrike" baseline="0" dirty="0">
                <a:solidFill>
                  <a:srgbClr val="000000"/>
                </a:solidFill>
                <a:latin typeface="Cambria" panose="02040503050406030204" pitchFamily="18" charset="0"/>
              </a:rPr>
              <a:t> </a:t>
            </a:r>
          </a:p>
          <a:p>
            <a:pPr lvl="0"/>
            <a:r>
              <a:rPr lang="en-US" sz="1800" dirty="0">
                <a:effectLst/>
                <a:latin typeface="Cambria" panose="02040503050406030204" pitchFamily="18" charset="0"/>
                <a:ea typeface="Calibri" panose="020F0502020204030204" pitchFamily="34" charset="0"/>
                <a:cs typeface="Times New Roman" panose="02020603050405020304" pitchFamily="18" charset="0"/>
              </a:rPr>
              <a:t>This indicates that even under the optimistic funding level considered in this study, the substructure condition was trending downwards. If these were actual funding values used by the agency, they would show that the funding allocated may not be sufficient to maintain condition over time. </a:t>
            </a:r>
            <a:r>
              <a:rPr lang="en-US" sz="1800" b="0" i="0" u="none" strike="noStrike" baseline="0" dirty="0">
                <a:solidFill>
                  <a:srgbClr val="000000"/>
                </a:solidFill>
                <a:latin typeface="Cambria" panose="02040503050406030204" pitchFamily="18" charset="0"/>
              </a:rPr>
              <a:t>As part of the study, specific projections are shown of the deck, superstructure, substructure, and culvert NBI ratings for three specific scenarios including expected, best-case, and worst-case average funding levels.  The figure shows the example results for the average substructure condition for three scenario for substructure conditions. IT shows that the </a:t>
            </a:r>
            <a:r>
              <a:rPr lang="en-US" sz="1800" dirty="0">
                <a:effectLst/>
                <a:latin typeface="Cambria" panose="02040503050406030204" pitchFamily="18" charset="0"/>
                <a:ea typeface="Calibri" panose="020F0502020204030204" pitchFamily="34" charset="0"/>
                <a:cs typeface="Times New Roman" panose="02020603050405020304" pitchFamily="18" charset="0"/>
              </a:rPr>
              <a:t>substructures had worsened in condition by the end of the 35-year analysis period in all three funding scenarios. </a:t>
            </a:r>
            <a:endParaRPr lang="en-US" sz="1800" b="0" i="0" u="none" strike="noStrike" baseline="0" dirty="0">
              <a:solidFill>
                <a:srgbClr val="000000"/>
              </a:solidFill>
              <a:latin typeface="Cambria" panose="02040503050406030204" pitchFamily="18" charset="0"/>
            </a:endParaRPr>
          </a:p>
          <a:p>
            <a:pPr lvl="0"/>
            <a:r>
              <a:rPr lang="en-US" sz="1800" b="0" i="0" u="none" strike="noStrike" baseline="0" dirty="0">
                <a:solidFill>
                  <a:srgbClr val="000000"/>
                </a:solidFill>
                <a:latin typeface="Cambria" panose="02040503050406030204" pitchFamily="18" charset="0"/>
              </a:rPr>
              <a:t> </a:t>
            </a:r>
          </a:p>
        </p:txBody>
      </p:sp>
      <p:sp>
        <p:nvSpPr>
          <p:cNvPr id="4" name="Slide Number Placeholder 3"/>
          <p:cNvSpPr>
            <a:spLocks noGrp="1"/>
          </p:cNvSpPr>
          <p:nvPr>
            <p:ph type="sldNum" sz="quarter" idx="5"/>
          </p:nvPr>
        </p:nvSpPr>
        <p:spPr/>
        <p:txBody>
          <a:bodyPr/>
          <a:lstStyle/>
          <a:p>
            <a:fld id="{7FA27CA8-28D0-44C2-8778-64311E2EF74F}" type="slidenum">
              <a:rPr lang="en-US" smtClean="0"/>
              <a:t>17</a:t>
            </a:fld>
            <a:endParaRPr lang="en-US" dirty="0"/>
          </a:p>
        </p:txBody>
      </p:sp>
    </p:spTree>
    <p:extLst>
      <p:ext uri="{BB962C8B-B14F-4D97-AF65-F5344CB8AC3E}">
        <p14:creationId xmlns:p14="http://schemas.microsoft.com/office/powerpoint/2010/main" val="1722064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Cambria" panose="02040503050406030204" pitchFamily="18" charset="0"/>
              </a:rPr>
              <a:t>The objective of this pilot was to develop guidance for agencies interested in assessing the climate risks, but not sure how to apply the FHWA (2017) </a:t>
            </a:r>
            <a:r>
              <a:rPr lang="en-US" sz="1800" b="0" i="1" u="none" strike="noStrike" baseline="0" dirty="0">
                <a:solidFill>
                  <a:srgbClr val="000000"/>
                </a:solidFill>
                <a:latin typeface="Cambria" panose="02040503050406030204" pitchFamily="18" charset="0"/>
              </a:rPr>
              <a:t>Vulnerability Assessment and Adaptation Framework</a:t>
            </a:r>
            <a:r>
              <a:rPr lang="en-US" sz="1800" b="0" i="0" u="none" strike="noStrike" baseline="0" dirty="0">
                <a:solidFill>
                  <a:srgbClr val="000000"/>
                </a:solidFill>
                <a:latin typeface="Cambria" panose="02040503050406030204" pitchFamily="18" charset="0"/>
              </a:rPr>
              <a:t> to create outputs that tie into other risk assessment and risk management processes at the agency. </a:t>
            </a:r>
          </a:p>
          <a:p>
            <a:endParaRPr lang="en-US" sz="1800" b="0" i="0" u="none" strike="noStrike" baseline="0" dirty="0">
              <a:solidFill>
                <a:srgbClr val="000000"/>
              </a:solidFill>
              <a:latin typeface="Cambria" panose="02040503050406030204" pitchFamily="18" charset="0"/>
            </a:endParaRPr>
          </a:p>
          <a:p>
            <a:r>
              <a:rPr lang="en-US" sz="1800" b="0" i="0" u="none" strike="noStrike" baseline="0" dirty="0">
                <a:solidFill>
                  <a:srgbClr val="000000"/>
                </a:solidFill>
                <a:latin typeface="Cambria" panose="02040503050406030204" pitchFamily="18" charset="0"/>
              </a:rPr>
              <a:t>Draft guidance was prepared including summary text, tables, and graphics that explained how the terminology often used in climate change vulnerability assessments (e.g., exposure, sensitivity, and adaptive capacity) compares to terminology used in other risk assessments (such as  likelihood, consequences). It also explains how to translate the information collected in a typical climate change vulnerability assessment output into risk information that would be comparable to other risks. In addition, the guidance included an approach to evaluate the likelihood of climate changes so that they can be evaluated relative to other risks. </a:t>
            </a:r>
            <a:endParaRPr lang="en-US" dirty="0"/>
          </a:p>
          <a:p>
            <a:endParaRPr lang="en-US" dirty="0"/>
          </a:p>
          <a:p>
            <a:r>
              <a:rPr lang="en-US" dirty="0"/>
              <a:t>With the rubric, agencies could scale up or down or modify the timeframe of analysis as needed. This guidance included in this study is applicable to any climate change and extreme weather threats. This includes rising temperatures, changing precipitation, sea level rise, severe storms, flooding, and wildfires.</a:t>
            </a:r>
          </a:p>
          <a:p>
            <a:endParaRPr lang="en-US" dirty="0"/>
          </a:p>
        </p:txBody>
      </p:sp>
      <p:sp>
        <p:nvSpPr>
          <p:cNvPr id="4" name="Slide Number Placeholder 3"/>
          <p:cNvSpPr>
            <a:spLocks noGrp="1"/>
          </p:cNvSpPr>
          <p:nvPr>
            <p:ph type="sldNum" sz="quarter" idx="5"/>
          </p:nvPr>
        </p:nvSpPr>
        <p:spPr/>
        <p:txBody>
          <a:bodyPr/>
          <a:lstStyle/>
          <a:p>
            <a:fld id="{7FA27CA8-28D0-44C2-8778-64311E2EF74F}" type="slidenum">
              <a:rPr lang="en-US" smtClean="0"/>
              <a:t>18</a:t>
            </a:fld>
            <a:endParaRPr lang="en-US" dirty="0"/>
          </a:p>
        </p:txBody>
      </p:sp>
    </p:spTree>
    <p:extLst>
      <p:ext uri="{BB962C8B-B14F-4D97-AF65-F5344CB8AC3E}">
        <p14:creationId xmlns:p14="http://schemas.microsoft.com/office/powerpoint/2010/main" val="3475736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Cambria" panose="02040503050406030204" pitchFamily="18" charset="0"/>
              </a:rPr>
              <a:t>This study developed a decision tree for pavements that are subjected to higher temperatures to provide a process for DOTs to decide on the best approach to manage climate risks impacts in upcoming projects as it enters the planning and design pipeline. For example, if the structure has a long remaining service life but is highly critical and already vulnerable, a replacement may be logical, whereas a structure with a short remaining service life but is at high risk from sea level rise in the coming decades could be a candidate for redesign upon natural replacement.</a:t>
            </a:r>
          </a:p>
          <a:p>
            <a:endParaRPr lang="en-US" sz="1800" b="0" i="0" u="none" strike="noStrike" baseline="0" dirty="0">
              <a:solidFill>
                <a:srgbClr val="000000"/>
              </a:solidFill>
              <a:latin typeface="Cambria" panose="02040503050406030204" pitchFamily="18" charset="0"/>
            </a:endParaRPr>
          </a:p>
          <a:p>
            <a:r>
              <a:rPr lang="en-US" sz="1800" b="0" i="0" u="none" strike="noStrike" baseline="0" dirty="0">
                <a:solidFill>
                  <a:srgbClr val="000000"/>
                </a:solidFill>
                <a:latin typeface="Cambria" panose="02040503050406030204" pitchFamily="18" charset="0"/>
              </a:rPr>
              <a:t>The guidance walks DOTs through considerations including asset lifetime, expected timing and severity of impacts, planning horizons, and available staff or funding resources to choose from available risk management options. The types of risk management options include developing and applying adaptive management techniques, accepting the risk, insuring against the risk, operational tactics to manage disruptions, or engineering solutions to protect against the threat. </a:t>
            </a:r>
            <a:endParaRPr lang="en-US" dirty="0"/>
          </a:p>
        </p:txBody>
      </p:sp>
      <p:sp>
        <p:nvSpPr>
          <p:cNvPr id="4" name="Slide Number Placeholder 3"/>
          <p:cNvSpPr>
            <a:spLocks noGrp="1"/>
          </p:cNvSpPr>
          <p:nvPr>
            <p:ph type="sldNum" sz="quarter" idx="5"/>
          </p:nvPr>
        </p:nvSpPr>
        <p:spPr/>
        <p:txBody>
          <a:bodyPr/>
          <a:lstStyle/>
          <a:p>
            <a:fld id="{7FA27CA8-28D0-44C2-8778-64311E2EF74F}" type="slidenum">
              <a:rPr lang="en-US" smtClean="0"/>
              <a:t>19</a:t>
            </a:fld>
            <a:endParaRPr lang="en-US" dirty="0"/>
          </a:p>
        </p:txBody>
      </p:sp>
    </p:spTree>
    <p:extLst>
      <p:ext uri="{BB962C8B-B14F-4D97-AF65-F5344CB8AC3E}">
        <p14:creationId xmlns:p14="http://schemas.microsoft.com/office/powerpoint/2010/main" val="4233918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Cambria" panose="02040503050406030204" pitchFamily="18" charset="0"/>
              </a:rPr>
              <a:t>Prior to this report, most asset management risk publications focused on what could be called “qualitative” risk management. That refers to identifying and assessing risks largely by eliciting opinions from subject matter experts (SMEs). </a:t>
            </a:r>
          </a:p>
          <a:p>
            <a:endParaRPr lang="en-US" sz="1800" b="0" i="0" u="none" strike="noStrike" baseline="0" dirty="0">
              <a:solidFill>
                <a:srgbClr val="000000"/>
              </a:solidFill>
              <a:latin typeface="Cambria" panose="02040503050406030204" pitchFamily="18" charset="0"/>
            </a:endParaRPr>
          </a:p>
          <a:p>
            <a:r>
              <a:rPr lang="en-US" sz="1800" b="0" i="0" u="none" strike="noStrike" baseline="0" dirty="0">
                <a:solidFill>
                  <a:srgbClr val="000000"/>
                </a:solidFill>
                <a:latin typeface="Cambria" panose="02040503050406030204" pitchFamily="18" charset="0"/>
              </a:rPr>
              <a:t>This NCHRP 08-118 project focusses on techniques/tools that agencies can use to augment their decision-making processes related to managing asset risks. This project reviewed US and international research on asset risk management practices, and surveyed state transportation agencies to identify the enterprise, network, and program level risk state-of-the practice. The information from these efforts served as input to identifying gaps and constraints faced by transportation agencies to implementing strategies and tools that address uncertainties at the national, state, and local level. These gaps and constraints impact the achievement of asset performance goals for bridges, pavements, and other infrastructure assets.  Priority areas were identified based on the gaps and constraints and 12 studies were selected for further testing.</a:t>
            </a:r>
          </a:p>
          <a:p>
            <a:endParaRPr lang="en-US" sz="1800" b="0" i="0" u="none" strike="noStrike" baseline="0" dirty="0">
              <a:solidFill>
                <a:srgbClr val="000000"/>
              </a:solidFill>
              <a:latin typeface="Cambria" panose="02040503050406030204" pitchFamily="18" charset="0"/>
            </a:endParaRPr>
          </a:p>
          <a:p>
            <a:r>
              <a:rPr lang="en-US" sz="1800" b="0" i="0" u="none" strike="noStrike" baseline="0" dirty="0">
                <a:solidFill>
                  <a:srgbClr val="000000"/>
                </a:solidFill>
                <a:latin typeface="Cambria" panose="02040503050406030204" pitchFamily="18" charset="0"/>
              </a:rPr>
              <a:t>The figure on this page demonstrates the use of a forecasting technique called Triple Exponential Smoothing to generate a high, most probable, and low forecast for an agency’s gasoline-tax revenue. This example demonstrates how a credible, but easy-to-use, forecasting technique can quantify the uncertainty surrounding an important revenue forecast.</a:t>
            </a:r>
            <a:endParaRPr lang="en-US" dirty="0"/>
          </a:p>
        </p:txBody>
      </p:sp>
      <p:sp>
        <p:nvSpPr>
          <p:cNvPr id="4" name="Slide Number Placeholder 3"/>
          <p:cNvSpPr>
            <a:spLocks noGrp="1"/>
          </p:cNvSpPr>
          <p:nvPr>
            <p:ph type="sldNum" sz="quarter" idx="5"/>
          </p:nvPr>
        </p:nvSpPr>
        <p:spPr/>
        <p:txBody>
          <a:bodyPr/>
          <a:lstStyle/>
          <a:p>
            <a:fld id="{7FA27CA8-28D0-44C2-8778-64311E2EF74F}" type="slidenum">
              <a:rPr lang="en-US" smtClean="0"/>
              <a:t>2</a:t>
            </a:fld>
            <a:endParaRPr lang="en-US" dirty="0"/>
          </a:p>
        </p:txBody>
      </p:sp>
    </p:spTree>
    <p:extLst>
      <p:ext uri="{BB962C8B-B14F-4D97-AF65-F5344CB8AC3E}">
        <p14:creationId xmlns:p14="http://schemas.microsoft.com/office/powerpoint/2010/main" val="214842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Cambria" panose="02040503050406030204" pitchFamily="18" charset="0"/>
              </a:rPr>
              <a:t>This study illustrates an approach that can be used by transportation agencies to analyze risks to high priority critical assets and highlight the importance of managing them by incorporating risk management strategies into every section of its asset management plan. For risk management to be used consistently to improve the management of assets, its use must be institutionalized within transportation agencies. If it is not, the use of risk management could wane as individual advocates and subject matter experts retire or move into other positions. The study builds from NCHRP’s Active Implementation framework which states that innovations must be ingrained or institutionalized into the policies and processes of an agency for the innovation to be sustained. Otherwise, use of the innovation could be short-lived and confined to a few advocates within the agency without achieving enterprise-wide application. This study used large bridges as an example to illustrate how to ingrain risk management into every section of a TAMP.    </a:t>
            </a:r>
          </a:p>
          <a:p>
            <a:endParaRPr lang="en-US" sz="1800" b="0" i="0" u="none" strike="noStrike" baseline="0" dirty="0">
              <a:solidFill>
                <a:srgbClr val="000000"/>
              </a:solidFill>
              <a:latin typeface="Cambria" panose="02040503050406030204" pitchFamily="18" charset="0"/>
            </a:endParaRPr>
          </a:p>
          <a:p>
            <a:r>
              <a:rPr lang="en-US" sz="1800" b="0" i="0" u="none" strike="noStrike" baseline="0" dirty="0">
                <a:solidFill>
                  <a:srgbClr val="000000"/>
                </a:solidFill>
                <a:latin typeface="Cambria" panose="02040503050406030204" pitchFamily="18" charset="0"/>
              </a:rPr>
              <a:t>This study focused on Minnesota Department of Transportation (MnDOT) bridges that are 10 times the size of the average Minnesota NBI structures. This study illustrates how large structures that are in Poor condition represent a risk to sustaining condition targets, supporting freight mobility, and financing bridge investment strategies. In past TAMPs, DOTs have addressed risk in only one section that focuses on risk management. This study shows how an agency can bring additional focus by addressing risk in all eight sections of the TAMP. The strategy detailed in this study can be applied to other assets and asset classes. Instead of large bridges, an agency may face risks from assets at risk of sea-level rise, or from slope failures, or failing to meet performance targets. By focusing on assets that create risks to performance, the study expands how risk to assets is addressed beyond the risk management section of the TAMP.     </a:t>
            </a:r>
          </a:p>
          <a:p>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p>
            <a:r>
              <a:rPr lang="en-US" sz="1800" dirty="0">
                <a:effectLst/>
                <a:latin typeface="Cambria" panose="02040503050406030204" pitchFamily="18" charset="0"/>
                <a:ea typeface="Calibri" panose="020F0502020204030204" pitchFamily="34" charset="0"/>
                <a:cs typeface="Times New Roman" panose="02020603050405020304" pitchFamily="18" charset="0"/>
              </a:rPr>
              <a:t>For this study, a subset of structures that have a deck area of more than 10 times (10X) the average size of all structures was selected</a:t>
            </a:r>
            <a:r>
              <a:rPr lang="en-US" sz="1800" b="0" i="0" u="none" strike="noStrike" baseline="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 </a:t>
            </a:r>
            <a:r>
              <a:rPr lang="en-US" sz="1800" b="0" i="0" u="none" strike="noStrike" baseline="0" dirty="0">
                <a:solidFill>
                  <a:srgbClr val="000000"/>
                </a:solidFill>
                <a:latin typeface="Cambria" panose="02040503050406030204" pitchFamily="18" charset="0"/>
              </a:rPr>
              <a:t>The table includes a summary of the 121 10X structures.  It shows how they disproportionately contribute to the total percentage of Poor and to structures that have a condition rating of 5. Although the 121 10X bridges are less than 1 percent of all structures, they are 20.3 percent of all structures by deck area. They comprise 38.3 percent of all Poor structures by deck area. They are 24.7 percent of all structures that are in condition rated 5, that are of longer-term concern. Bridges in condition rated 5 may deteriorate to Poor condition within one or two decades if not treated. Bridges are rated on a 0-9 scale as defined in the NBI guide with 9 being a new bridge and 4 and below being rated Poor.</a:t>
            </a:r>
          </a:p>
          <a:p>
            <a:endParaRPr lang="en-US" sz="1800" b="0" i="0" u="none" strike="noStrike" baseline="0" dirty="0">
              <a:solidFill>
                <a:srgbClr val="000000"/>
              </a:solidFill>
              <a:latin typeface="Cambria" panose="02040503050406030204" pitchFamily="18" charset="0"/>
            </a:endParaRPr>
          </a:p>
          <a:p>
            <a:r>
              <a:rPr lang="en-US" sz="1800" b="0" i="0" u="none" strike="noStrike" baseline="0" dirty="0">
                <a:solidFill>
                  <a:srgbClr val="000000"/>
                </a:solidFill>
                <a:latin typeface="Cambria" panose="02040503050406030204" pitchFamily="18" charset="0"/>
              </a:rPr>
              <a:t>The study demonstrate how such at-risk structures could influence all TAMP sections from the setting of targets, to analysis of gaps, identification or risks, adoption of life-cycle strategies, and the selection of investment strategies. The study demonstrates that risk can be an influence on all areas of asset management.  </a:t>
            </a:r>
            <a:endParaRPr lang="en-US" dirty="0"/>
          </a:p>
        </p:txBody>
      </p:sp>
      <p:sp>
        <p:nvSpPr>
          <p:cNvPr id="4" name="Slide Number Placeholder 3"/>
          <p:cNvSpPr>
            <a:spLocks noGrp="1"/>
          </p:cNvSpPr>
          <p:nvPr>
            <p:ph type="sldNum" sz="quarter" idx="5"/>
          </p:nvPr>
        </p:nvSpPr>
        <p:spPr/>
        <p:txBody>
          <a:bodyPr/>
          <a:lstStyle/>
          <a:p>
            <a:fld id="{7FA27CA8-28D0-44C2-8778-64311E2EF74F}" type="slidenum">
              <a:rPr lang="en-US" smtClean="0"/>
              <a:t>20</a:t>
            </a:fld>
            <a:endParaRPr lang="en-US" dirty="0"/>
          </a:p>
        </p:txBody>
      </p:sp>
    </p:spTree>
    <p:extLst>
      <p:ext uri="{BB962C8B-B14F-4D97-AF65-F5344CB8AC3E}">
        <p14:creationId xmlns:p14="http://schemas.microsoft.com/office/powerpoint/2010/main" val="10289324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Cambria" panose="02040503050406030204" pitchFamily="18" charset="0"/>
              </a:rPr>
              <a:t>The objective of this study was to utilize an off-the-shelf tool available for risk-based decision-making using data available from DOTs. When faced with the prospect of deciding on a pavement treatment option to be selected from multiple options, each with different costs and uncertainty in results, the utilization of an easy-to-use analytical tool to evaluate the options, expected costs/benefits, and probabilities of success to arrive at the most cost-effective option can be very helpful to DOTs. </a:t>
            </a:r>
          </a:p>
          <a:p>
            <a:endParaRPr lang="en-US" sz="1800" b="0" i="0" u="none" strike="noStrike" baseline="0" dirty="0">
              <a:solidFill>
                <a:srgbClr val="000000"/>
              </a:solidFill>
              <a:latin typeface="Cambria" panose="02040503050406030204" pitchFamily="18" charset="0"/>
            </a:endParaRPr>
          </a:p>
          <a:p>
            <a:r>
              <a:rPr lang="en-US" sz="1800" b="0" i="0" u="none" strike="noStrike" baseline="0" dirty="0">
                <a:solidFill>
                  <a:srgbClr val="000000"/>
                </a:solidFill>
                <a:latin typeface="Cambria" panose="02040503050406030204" pitchFamily="18" charset="0"/>
              </a:rPr>
              <a:t>The tool utilized for this study was the decision tree tool. It was applied to the problem of deciding whether to utilize a chip-seal treatment plan for a pavement during a 10-year TAMP period versus a more expensive, albeit a longer life option treatment of resurfacing with thin asphalt overlays. Cost and pavement condition data from the Puerto Rico Highway and Transportation Authority (PRHTA) was used for the decision tree analysis along with pertinent data from other State DOTs. The data from PRHTA was chosen because PRHTA currently does not perform chip-seal treatment. An evaluation of available pavement performance data showed that nearly 29% of the non-NHS lane miles managed by PRHTA are eligible candidates for chip-seal treatment. At an estimated savings of approximately $36,000 per lane mile over a 10-year period, performing chip-seal treatment could translate to approximately $86 million in savings during this period. This is a substantial amount for the cash-strapped DOT, making the current analysis a relevant one for PRHTA. Since the analysis incorporates probabilities for success of uncertain chance events, the output represents a risk-based analysis. </a:t>
            </a:r>
          </a:p>
          <a:p>
            <a:endParaRPr lang="en-US" sz="1800" b="0" i="0" u="none" strike="noStrike" baseline="0" dirty="0">
              <a:solidFill>
                <a:srgbClr val="000000"/>
              </a:solidFill>
              <a:latin typeface="Cambria" panose="02040503050406030204" pitchFamily="18" charset="0"/>
            </a:endParaRPr>
          </a:p>
          <a:p>
            <a:r>
              <a:rPr lang="en-US" sz="1800" b="0" i="0" u="none" strike="noStrike" baseline="0" dirty="0">
                <a:solidFill>
                  <a:srgbClr val="000000"/>
                </a:solidFill>
                <a:latin typeface="Cambria" panose="02040503050406030204" pitchFamily="18" charset="0"/>
              </a:rPr>
              <a:t>However, Puerto Rico and its construction industry have no experience with chip seals. If applied improperly or to the wrong pavements, the chip seals could perform poorly. Poor performance could waste money, lead to lower pavement conditions, and perhaps discourage the use of these treatments that could save money. Poor performance of early treatments could lead to a lost opportunity for the island.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Calibri" panose="020F0502020204030204" pitchFamily="34" charset="0"/>
                <a:cs typeface="Times New Roman" panose="02020603050405020304" pitchFamily="18" charset="0"/>
              </a:rPr>
              <a:t>The figure shows the cost and probability data entered into the decision tree in color-coded boxes. The green boxes contain the costs of the different alternatives per lane mile. The blue colored boxes at the right side of the figure show the total cost of each branch per lane mile. These are computed by summing the costs in the green boxes to the left following that branch all the way to the left-most decision node.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000000"/>
              </a:solidFill>
              <a:effectLst/>
              <a:latin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Cambria" panose="02040503050406030204" pitchFamily="18" charset="0"/>
              </a:rPr>
              <a:t>This study demonstrated how the various scenarios of success and failure of a chip seal program could be demonstrated in a decision tree. Each node of the treat demonstrates the potential costs, savings, or losses if different options succeed or fail. The decision tree also can highlight the sensitivity of potential options. In this case, the tree also highlighted the importance of training to reduce the likelihood of chip seals failing.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000000"/>
              </a:solidFill>
              <a:latin typeface="Cambria" panose="02040503050406030204" pitchFamily="18" charset="0"/>
            </a:endParaRPr>
          </a:p>
          <a:p>
            <a:endParaRPr lang="en-US" sz="1800" b="0" i="0" u="none" strike="noStrike" baseline="0" dirty="0">
              <a:solidFill>
                <a:srgbClr val="000000"/>
              </a:solidFill>
              <a:latin typeface="Cambria" panose="02040503050406030204" pitchFamily="18" charset="0"/>
            </a:endParaRPr>
          </a:p>
          <a:p>
            <a:r>
              <a:rPr lang="en-US" sz="1800" b="0" i="0" u="none" strike="noStrike" baseline="0" dirty="0">
                <a:solidFill>
                  <a:srgbClr val="000000"/>
                </a:solidFill>
                <a:latin typeface="Cambria" panose="02040503050406030204" pitchFamily="18" charset="0"/>
              </a:rPr>
              <a:t>A tool such as this can help illustrate the potential savings, costs, and risks facing a new undertaking. </a:t>
            </a:r>
            <a:endParaRPr lang="en-US" dirty="0"/>
          </a:p>
        </p:txBody>
      </p:sp>
      <p:sp>
        <p:nvSpPr>
          <p:cNvPr id="4" name="Slide Number Placeholder 3"/>
          <p:cNvSpPr>
            <a:spLocks noGrp="1"/>
          </p:cNvSpPr>
          <p:nvPr>
            <p:ph type="sldNum" sz="quarter" idx="5"/>
          </p:nvPr>
        </p:nvSpPr>
        <p:spPr/>
        <p:txBody>
          <a:bodyPr/>
          <a:lstStyle/>
          <a:p>
            <a:fld id="{7FA27CA8-28D0-44C2-8778-64311E2EF74F}" type="slidenum">
              <a:rPr lang="en-US" smtClean="0"/>
              <a:t>21</a:t>
            </a:fld>
            <a:endParaRPr lang="en-US" dirty="0"/>
          </a:p>
        </p:txBody>
      </p:sp>
    </p:spTree>
    <p:extLst>
      <p:ext uri="{BB962C8B-B14F-4D97-AF65-F5344CB8AC3E}">
        <p14:creationId xmlns:p14="http://schemas.microsoft.com/office/powerpoint/2010/main" val="26805700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Cambria" panose="02040503050406030204" pitchFamily="18" charset="0"/>
              </a:rPr>
              <a:t>The tools and techniques developed in this project build on earlier NCHRP products such as the NCHRP 08-93 project Managing Risk Across the Enterprise, A Guide for State Departments of Transportation. That guide emphasized “qualitative” risk management, or the assessment of risks based largely upon expert judgment. The NCHRP 08-36/Task 126, Development of a Risk Register Spread-sheet Tool provided an Excel-based common risk register for State DOTs. The NCHRP 20-24 (105) project developed a workshop and a “how-to” guide for agency executives interested in launching risk management programs.  The tools and techniques developed in this project also elaborate and demonstrate the recommendations in NCHRP 20-07 Task 378 Final Report that demonstrated development of bridge utility indices. </a:t>
            </a:r>
          </a:p>
          <a:p>
            <a:endParaRPr lang="en-US" sz="1800" b="0" i="0" u="none" strike="noStrike" baseline="0" dirty="0">
              <a:solidFill>
                <a:srgbClr val="000000"/>
              </a:solidFill>
              <a:latin typeface="Cambria" panose="02040503050406030204" pitchFamily="18" charset="0"/>
            </a:endParaRPr>
          </a:p>
          <a:p>
            <a:r>
              <a:rPr lang="en-US" sz="1800" b="0" i="0" u="none" strike="noStrike" baseline="0" dirty="0">
                <a:solidFill>
                  <a:srgbClr val="000000"/>
                </a:solidFill>
                <a:latin typeface="Cambria" panose="02040503050406030204" pitchFamily="18" charset="0"/>
              </a:rPr>
              <a:t>The studies included in this report demonstrate additional techniques to advance the state of practice in managing risks to assets. They: </a:t>
            </a:r>
          </a:p>
          <a:p>
            <a:endParaRPr lang="en-US" sz="1800" b="0" i="0" u="none" strike="noStrike" baseline="0" dirty="0">
              <a:solidFill>
                <a:srgbClr val="000000"/>
              </a:solidFill>
              <a:latin typeface="Cambria" panose="02040503050406030204" pitchFamily="18" charset="0"/>
            </a:endParaRPr>
          </a:p>
          <a:p>
            <a:pPr lvl="1"/>
            <a:r>
              <a:rPr lang="en-US" sz="1800" b="0" i="0" u="none" strike="noStrike" baseline="0" dirty="0">
                <a:solidFill>
                  <a:srgbClr val="000000"/>
                </a:solidFill>
                <a:latin typeface="Cambria" panose="02040503050406030204" pitchFamily="18" charset="0"/>
              </a:rPr>
              <a:t>• Illustrate the use of deterministic and probabilistic forecasting techniques to incorporate and communicate risk into forecasts </a:t>
            </a:r>
          </a:p>
          <a:p>
            <a:pPr lvl="1"/>
            <a:r>
              <a:rPr lang="en-US" sz="1800" b="0" i="0" u="none" strike="noStrike" baseline="0" dirty="0">
                <a:solidFill>
                  <a:srgbClr val="000000"/>
                </a:solidFill>
                <a:latin typeface="Cambria" panose="02040503050406030204" pitchFamily="18" charset="0"/>
              </a:rPr>
              <a:t>• Quantify the probability of threats </a:t>
            </a:r>
          </a:p>
          <a:p>
            <a:pPr lvl="1"/>
            <a:r>
              <a:rPr lang="en-US" sz="1800" b="0" i="0" u="none" strike="noStrike" baseline="0" dirty="0">
                <a:solidFill>
                  <a:srgbClr val="000000"/>
                </a:solidFill>
                <a:latin typeface="Cambria" panose="02040503050406030204" pitchFamily="18" charset="0"/>
              </a:rPr>
              <a:t>• Prioritize at-risk assets, such as culverts or roadway sections threatened by storm events </a:t>
            </a:r>
          </a:p>
          <a:p>
            <a:pPr lvl="1"/>
            <a:r>
              <a:rPr lang="en-US" sz="1800" b="0" i="0" u="none" strike="noStrike" baseline="0" dirty="0">
                <a:solidFill>
                  <a:srgbClr val="000000"/>
                </a:solidFill>
                <a:latin typeface="Cambria" panose="02040503050406030204" pitchFamily="18" charset="0"/>
              </a:rPr>
              <a:t>• Assign values, or “utilities,” to risk so that investment tradeoffs can be made </a:t>
            </a:r>
          </a:p>
          <a:p>
            <a:pPr lvl="1"/>
            <a:r>
              <a:rPr lang="en-US" sz="1800" b="0" i="0" u="none" strike="noStrike" baseline="0" dirty="0">
                <a:solidFill>
                  <a:srgbClr val="000000"/>
                </a:solidFill>
                <a:latin typeface="Cambria" panose="02040503050406030204" pitchFamily="18" charset="0"/>
              </a:rPr>
              <a:t>• Integrate risk into more asset management processes, such as those described in asset management plans </a:t>
            </a:r>
          </a:p>
          <a:p>
            <a:pPr lvl="1"/>
            <a:r>
              <a:rPr lang="en-US" sz="1800" b="0" i="0" u="none" strike="noStrike" baseline="0" dirty="0">
                <a:solidFill>
                  <a:srgbClr val="000000"/>
                </a:solidFill>
                <a:latin typeface="Cambria" panose="02040503050406030204" pitchFamily="18" charset="0"/>
              </a:rPr>
              <a:t>• Link climate change and resilience assessments to risk management practice so that resilience risks can be considered along with other risks to asset performance.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FA27CA8-28D0-44C2-8778-64311E2EF74F}" type="slidenum">
              <a:rPr lang="en-US" smtClean="0"/>
              <a:t>22</a:t>
            </a:fld>
            <a:endParaRPr lang="en-US" dirty="0"/>
          </a:p>
        </p:txBody>
      </p:sp>
    </p:spTree>
    <p:extLst>
      <p:ext uri="{BB962C8B-B14F-4D97-AF65-F5344CB8AC3E}">
        <p14:creationId xmlns:p14="http://schemas.microsoft.com/office/powerpoint/2010/main" val="1970454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Cambria" panose="02040503050406030204" pitchFamily="18" charset="0"/>
              </a:rPr>
              <a:t>These are the project objectives.</a:t>
            </a:r>
          </a:p>
          <a:p>
            <a:pPr algn="l"/>
            <a:endParaRPr lang="en-US" sz="1800" b="0" i="0" u="none" strike="noStrike" baseline="0" dirty="0">
              <a:solidFill>
                <a:srgbClr val="000000"/>
              </a:solidFill>
              <a:latin typeface="Cambria" panose="02040503050406030204" pitchFamily="18" charset="0"/>
            </a:endParaRPr>
          </a:p>
          <a:p>
            <a:r>
              <a:rPr lang="en-US" sz="1800" b="0" i="0" u="none" strike="noStrike" baseline="0" dirty="0">
                <a:solidFill>
                  <a:srgbClr val="000000"/>
                </a:solidFill>
                <a:latin typeface="Cambria" panose="02040503050406030204" pitchFamily="18" charset="0"/>
              </a:rPr>
              <a:t>1. Develop enhanced techniques to consider and evaluate asset management-related risks as part of investment decision-making practices, including qualitative, quantitative, and analytical methods—building on and aligning with previous and continuing research efforts in the areas of TAM and risk management; </a:t>
            </a:r>
          </a:p>
          <a:p>
            <a:r>
              <a:rPr lang="en-US" sz="1800" b="0" i="0" u="none" strike="noStrike" baseline="0" dirty="0">
                <a:solidFill>
                  <a:srgbClr val="000000"/>
                </a:solidFill>
                <a:latin typeface="Cambria" panose="02040503050406030204" pitchFamily="18" charset="0"/>
              </a:rPr>
              <a:t>2. Review effective processes to determine how existing and potential approaches can be used when integrating enterprise, network, and program level risk analysis. Alternative approaches should address how state departments of transportation make multi-objective, cross-asset investment decisions under uncertainty to best support national, state, and local asset performance goals for pavements, bridges, and other assets; </a:t>
            </a:r>
          </a:p>
          <a:p>
            <a:r>
              <a:rPr lang="en-US" sz="1800" b="0" i="0" u="none" strike="noStrike" baseline="0" dirty="0">
                <a:solidFill>
                  <a:srgbClr val="000000"/>
                </a:solidFill>
                <a:latin typeface="Cambria" panose="02040503050406030204" pitchFamily="18" charset="0"/>
              </a:rPr>
              <a:t>3. Develop strategies and procedures for risk mitigation and response with applicable tools and tracking mechanisms for transportation agencies to improve risk assessment in existing and evolving asset management business processes; and </a:t>
            </a:r>
          </a:p>
          <a:p>
            <a:r>
              <a:rPr lang="en-US" sz="1800" b="0" i="0" u="none" strike="noStrike" baseline="0" dirty="0">
                <a:solidFill>
                  <a:srgbClr val="000000"/>
                </a:solidFill>
                <a:latin typeface="Cambria" panose="02040503050406030204" pitchFamily="18" charset="0"/>
              </a:rPr>
              <a:t>4. Develop implementation guidance, including practical tools and techniques for incorporating risk and uncertainty, as well as possible measures of asset resilience that can be integrated into risk assessment procedures in support of national, state, and local asset performance goals. </a:t>
            </a:r>
          </a:p>
          <a:p>
            <a:endParaRPr lang="en-US" dirty="0"/>
          </a:p>
        </p:txBody>
      </p:sp>
      <p:sp>
        <p:nvSpPr>
          <p:cNvPr id="4" name="Slide Number Placeholder 3"/>
          <p:cNvSpPr>
            <a:spLocks noGrp="1"/>
          </p:cNvSpPr>
          <p:nvPr>
            <p:ph type="sldNum" sz="quarter" idx="5"/>
          </p:nvPr>
        </p:nvSpPr>
        <p:spPr/>
        <p:txBody>
          <a:bodyPr/>
          <a:lstStyle/>
          <a:p>
            <a:fld id="{7FA27CA8-28D0-44C2-8778-64311E2EF74F}" type="slidenum">
              <a:rPr lang="en-US" smtClean="0"/>
              <a:t>3</a:t>
            </a:fld>
            <a:endParaRPr lang="en-US" dirty="0"/>
          </a:p>
        </p:txBody>
      </p:sp>
    </p:spTree>
    <p:extLst>
      <p:ext uri="{BB962C8B-B14F-4D97-AF65-F5344CB8AC3E}">
        <p14:creationId xmlns:p14="http://schemas.microsoft.com/office/powerpoint/2010/main" val="3108592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project proceeded in two phases. In Phase I we:</a:t>
            </a:r>
          </a:p>
          <a:p>
            <a:pPr marL="171450" indent="-171450">
              <a:buFont typeface="Arial" panose="020B0604020202020204" pitchFamily="34" charset="0"/>
              <a:buChar char="•"/>
            </a:pPr>
            <a:r>
              <a:rPr lang="en-US" dirty="0"/>
              <a:t>Conducted a literature review</a:t>
            </a:r>
          </a:p>
          <a:p>
            <a:pPr marL="171450" indent="-171450">
              <a:buFont typeface="Arial" panose="020B0604020202020204" pitchFamily="34" charset="0"/>
              <a:buChar char="•"/>
            </a:pPr>
            <a:r>
              <a:rPr lang="en-US" dirty="0"/>
              <a:t>Reviewed other on-going research</a:t>
            </a:r>
          </a:p>
          <a:p>
            <a:pPr marL="171450" indent="-171450">
              <a:buFont typeface="Arial" panose="020B0604020202020204" pitchFamily="34" charset="0"/>
              <a:buChar char="•"/>
            </a:pPr>
            <a:r>
              <a:rPr lang="en-US" dirty="0"/>
              <a:t>Examined legislative requirements</a:t>
            </a:r>
          </a:p>
          <a:p>
            <a:pPr marL="171450" indent="-171450">
              <a:buFont typeface="Arial" panose="020B0604020202020204" pitchFamily="34" charset="0"/>
              <a:buChar char="•"/>
            </a:pPr>
            <a:r>
              <a:rPr lang="en-US" dirty="0"/>
              <a:t>And examined the state of the practice among U.S. and international transportation agencies</a:t>
            </a:r>
          </a:p>
          <a:p>
            <a:pPr marL="171450" indent="-171450">
              <a:buFont typeface="Arial" panose="020B0604020202020204" pitchFamily="34" charset="0"/>
              <a:buChar char="•"/>
            </a:pPr>
            <a:r>
              <a:rPr lang="en-US" dirty="0"/>
              <a:t>Then, we identified potential risk-assessment techniques to be applied at the enterprise, network, and program level</a:t>
            </a:r>
          </a:p>
          <a:p>
            <a:pPr marL="171450" indent="-171450">
              <a:buFont typeface="Arial" panose="020B0604020202020204" pitchFamily="34" charset="0"/>
              <a:buChar char="•"/>
            </a:pPr>
            <a:r>
              <a:rPr lang="en-US" dirty="0"/>
              <a:t>We specifically examined how tools (techniques and </a:t>
            </a:r>
            <a:r>
              <a:rPr lang="en-US" dirty="0" err="1"/>
              <a:t>guidances</a:t>
            </a:r>
            <a:r>
              <a:rPr lang="en-US" dirty="0"/>
              <a:t>) could be used, including</a:t>
            </a:r>
          </a:p>
          <a:p>
            <a:pPr marL="628650" lvl="1" indent="-171450">
              <a:buFont typeface="Arial" panose="020B0604020202020204" pitchFamily="34" charset="0"/>
              <a:buChar char="•"/>
            </a:pPr>
            <a:r>
              <a:rPr lang="en-US" dirty="0"/>
              <a:t>Off-the-shelf, low-cost tools such as Excel add-ins</a:t>
            </a:r>
          </a:p>
          <a:p>
            <a:pPr marL="628650" lvl="1" indent="-171450">
              <a:buFont typeface="Arial" panose="020B0604020202020204" pitchFamily="34" charset="0"/>
              <a:buChar char="•"/>
            </a:pPr>
            <a:r>
              <a:rPr lang="en-US" dirty="0"/>
              <a:t>Bridge and pavement management systems</a:t>
            </a:r>
          </a:p>
          <a:p>
            <a:pPr marL="628650" lvl="1" indent="-171450">
              <a:buFont typeface="Arial" panose="020B0604020202020204" pitchFamily="34" charset="0"/>
              <a:buChar char="•"/>
            </a:pPr>
            <a:r>
              <a:rPr lang="en-US" dirty="0"/>
              <a:t>and, resilience-related tools that could be applicable to asset management programs</a:t>
            </a:r>
          </a:p>
          <a:p>
            <a:pPr marL="171450" lvl="0" indent="-171450">
              <a:buFont typeface="Arial" panose="020B0604020202020204" pitchFamily="34" charset="0"/>
              <a:buChar char="•"/>
            </a:pPr>
            <a:endParaRPr lang="en-US" dirty="0"/>
          </a:p>
          <a:p>
            <a:r>
              <a:rPr lang="en-US" dirty="0"/>
              <a:t>After producing an Interim Report, we moved to Phase II that consisted of:</a:t>
            </a:r>
          </a:p>
          <a:p>
            <a:pPr marL="171450" indent="-171450">
              <a:buFont typeface="Arial" panose="020B0604020202020204" pitchFamily="34" charset="0"/>
              <a:buChar char="•"/>
            </a:pPr>
            <a:r>
              <a:rPr lang="en-US" dirty="0"/>
              <a:t>Selecting priority areas based on constraints identified in Phase I</a:t>
            </a:r>
          </a:p>
          <a:p>
            <a:pPr marL="171450" indent="-171450">
              <a:buFont typeface="Arial" panose="020B0604020202020204" pitchFamily="34" charset="0"/>
              <a:buChar char="•"/>
            </a:pPr>
            <a:r>
              <a:rPr lang="en-US" dirty="0"/>
              <a:t>Developing tools and strategies for risk-based asset management decision making to address those priority areas</a:t>
            </a:r>
          </a:p>
          <a:p>
            <a:pPr marL="171450" indent="-171450">
              <a:buFont typeface="Arial" panose="020B0604020202020204" pitchFamily="34" charset="0"/>
              <a:buChar char="•"/>
            </a:pPr>
            <a:r>
              <a:rPr lang="en-US" dirty="0"/>
              <a:t>Documenting implementation guidance to use the new tools and strategies</a:t>
            </a:r>
          </a:p>
          <a:p>
            <a:pPr marL="171450" indent="-171450">
              <a:buFont typeface="Arial" panose="020B0604020202020204" pitchFamily="34" charset="0"/>
              <a:buChar char="•"/>
            </a:pPr>
            <a:r>
              <a:rPr lang="en-US" dirty="0"/>
              <a:t>Testing the new tools and strategies by using data available from State DOTs, including management systems at use in DOTs</a:t>
            </a:r>
          </a:p>
        </p:txBody>
      </p:sp>
      <p:sp>
        <p:nvSpPr>
          <p:cNvPr id="4" name="Slide Number Placeholder 3"/>
          <p:cNvSpPr>
            <a:spLocks noGrp="1"/>
          </p:cNvSpPr>
          <p:nvPr>
            <p:ph type="sldNum" sz="quarter" idx="5"/>
          </p:nvPr>
        </p:nvSpPr>
        <p:spPr/>
        <p:txBody>
          <a:bodyPr/>
          <a:lstStyle/>
          <a:p>
            <a:fld id="{7FA27CA8-28D0-44C2-8778-64311E2EF74F}" type="slidenum">
              <a:rPr lang="en-US" smtClean="0"/>
              <a:t>4</a:t>
            </a:fld>
            <a:endParaRPr lang="en-US" dirty="0"/>
          </a:p>
        </p:txBody>
      </p:sp>
    </p:spTree>
    <p:extLst>
      <p:ext uri="{BB962C8B-B14F-4D97-AF65-F5344CB8AC3E}">
        <p14:creationId xmlns:p14="http://schemas.microsoft.com/office/powerpoint/2010/main" val="55847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Cambria" panose="02040503050406030204" pitchFamily="18" charset="0"/>
              </a:rPr>
              <a:t>More than 500 research abstracts, report summaries, books, and guidance documents were reviewed to develop a 55-page literature review. Only those relevant were summarized because most of the literature did not relate specifically to tools and techniques for risk assessment in transportation asset management. The lack of literature sources for tools and techniques for transportation asset management risk assessment reflects the observation that transportation agencies routinely consider risk, but less frequently formalize their considerations. The literature review completed for this project is included in Appendix 1 and is not further described in this report. </a:t>
            </a:r>
          </a:p>
          <a:p>
            <a:endParaRPr lang="en-US" sz="1800" b="0" i="0" u="none" strike="noStrike" baseline="0" dirty="0">
              <a:solidFill>
                <a:srgbClr val="000000"/>
              </a:solidFill>
              <a:latin typeface="Cambria" panose="02040503050406030204" pitchFamily="18" charset="0"/>
            </a:endParaRPr>
          </a:p>
          <a:p>
            <a:r>
              <a:rPr lang="en-US" sz="1800" b="0" i="0" u="none" strike="noStrike" baseline="0" dirty="0">
                <a:solidFill>
                  <a:srgbClr val="000000"/>
                </a:solidFill>
                <a:latin typeface="Cambria" panose="02040503050406030204" pitchFamily="18" charset="0"/>
              </a:rPr>
              <a:t>A Primer was developed to explain in simple terms the primary concepts underlying risk management, particularly risk management based upon modeling or statistical methods. It provides a quick refresher of risk terminology and concepts for the practitioner. It also provides for the non-practitioner a basic understanding of the concepts used in this report. </a:t>
            </a:r>
          </a:p>
          <a:p>
            <a:endParaRPr lang="en-US" sz="1800" b="0" i="0" u="none" strike="noStrike" baseline="0" dirty="0">
              <a:solidFill>
                <a:srgbClr val="000000"/>
              </a:solidFill>
              <a:latin typeface="Cambria" panose="02040503050406030204" pitchFamily="18" charset="0"/>
            </a:endParaRPr>
          </a:p>
          <a:p>
            <a:r>
              <a:rPr lang="en-US" sz="1800" b="0" i="0" u="none" strike="noStrike" baseline="0" dirty="0">
                <a:solidFill>
                  <a:srgbClr val="000000"/>
                </a:solidFill>
                <a:latin typeface="Cambria" panose="02040503050406030204" pitchFamily="18" charset="0"/>
              </a:rPr>
              <a:t>In order to understand the current state of the practice in transportation risk assessment and management, several activities were conducted following the literature review. These included: </a:t>
            </a:r>
          </a:p>
          <a:p>
            <a:pPr lvl="1"/>
            <a:r>
              <a:rPr lang="en-US" sz="1800" b="0" i="0" u="none" strike="noStrike" baseline="0" dirty="0">
                <a:solidFill>
                  <a:srgbClr val="000000"/>
                </a:solidFill>
                <a:latin typeface="Cambria" panose="02040503050406030204" pitchFamily="18" charset="0"/>
              </a:rPr>
              <a:t>1. A survey of state DOTs </a:t>
            </a:r>
          </a:p>
          <a:p>
            <a:pPr lvl="1"/>
            <a:r>
              <a:rPr lang="en-US" sz="1800" b="0" i="0" u="none" strike="noStrike" baseline="0" dirty="0">
                <a:solidFill>
                  <a:srgbClr val="000000"/>
                </a:solidFill>
                <a:latin typeface="Cambria" panose="02040503050406030204" pitchFamily="18" charset="0"/>
              </a:rPr>
              <a:t>2. Review of all 2019 transportation asset management plans (TAMPs) </a:t>
            </a:r>
          </a:p>
          <a:p>
            <a:pPr lvl="1"/>
            <a:r>
              <a:rPr lang="en-US" sz="1800" b="0" i="0" u="none" strike="noStrike" baseline="0" dirty="0">
                <a:solidFill>
                  <a:srgbClr val="000000"/>
                </a:solidFill>
                <a:latin typeface="Cambria" panose="02040503050406030204" pitchFamily="18" charset="0"/>
              </a:rPr>
              <a:t>3. Interviews with state DOT officials and management system vendors. </a:t>
            </a:r>
          </a:p>
          <a:p>
            <a:endParaRPr lang="en-US" sz="1800" b="0" i="0" u="none" strike="noStrike" baseline="0" dirty="0">
              <a:solidFill>
                <a:srgbClr val="000000"/>
              </a:solidFill>
              <a:latin typeface="Cambria" panose="02040503050406030204" pitchFamily="18" charset="0"/>
            </a:endParaRPr>
          </a:p>
          <a:p>
            <a:r>
              <a:rPr lang="en-US" sz="1800" b="0" i="0" u="none" strike="noStrike" baseline="0" dirty="0">
                <a:solidFill>
                  <a:srgbClr val="000000"/>
                </a:solidFill>
                <a:latin typeface="Cambria" panose="02040503050406030204" pitchFamily="18" charset="0"/>
              </a:rPr>
              <a:t>A state of the practice document was produced based upon the findings of the above activities. </a:t>
            </a:r>
          </a:p>
          <a:p>
            <a:endParaRPr lang="en-US" sz="1800" b="0" i="0" u="none" strike="noStrike" baseline="0" dirty="0">
              <a:solidFill>
                <a:srgbClr val="000000"/>
              </a:solidFill>
              <a:latin typeface="Cambria" panose="02040503050406030204" pitchFamily="18" charset="0"/>
            </a:endParaRPr>
          </a:p>
          <a:p>
            <a:r>
              <a:rPr lang="en-US" sz="1800" b="0" i="0" u="none" strike="noStrike" baseline="0" dirty="0">
                <a:solidFill>
                  <a:srgbClr val="000000"/>
                </a:solidFill>
                <a:latin typeface="Cambria" panose="02040503050406030204" pitchFamily="18" charset="0"/>
              </a:rPr>
              <a:t>Dozens of potential tools and methodologies were identified through the literature review and research into the State of the Practice. The identified tools fell into four categories: </a:t>
            </a:r>
          </a:p>
          <a:p>
            <a:pPr lvl="1"/>
            <a:r>
              <a:rPr lang="en-US" sz="1800" b="0" i="0" u="none" strike="noStrike" baseline="0" dirty="0">
                <a:solidFill>
                  <a:srgbClr val="000000"/>
                </a:solidFill>
                <a:latin typeface="Cambria" panose="02040503050406030204" pitchFamily="18" charset="0"/>
              </a:rPr>
              <a:t>• Inexpensive, off-the-shelf tools such as Monte Carlo simulation, or Excel-based forecasting </a:t>
            </a:r>
          </a:p>
          <a:p>
            <a:pPr lvl="1"/>
            <a:r>
              <a:rPr lang="en-US" sz="1800" b="0" i="0" u="none" strike="noStrike" baseline="0" dirty="0">
                <a:solidFill>
                  <a:srgbClr val="000000"/>
                </a:solidFill>
                <a:latin typeface="Cambria" panose="02040503050406030204" pitchFamily="18" charset="0"/>
              </a:rPr>
              <a:t>• The most commonly available bridge and pavement management systems </a:t>
            </a:r>
          </a:p>
          <a:p>
            <a:pPr lvl="1"/>
            <a:r>
              <a:rPr lang="en-US" sz="1800" b="0" i="0" u="none" strike="noStrike" baseline="0" dirty="0">
                <a:solidFill>
                  <a:srgbClr val="000000"/>
                </a:solidFill>
                <a:latin typeface="Cambria" panose="02040503050406030204" pitchFamily="18" charset="0"/>
              </a:rPr>
              <a:t>• Linking or “cross walking” climate-related risk assessment techniques to commonly used risk management techniques </a:t>
            </a:r>
          </a:p>
          <a:p>
            <a:pPr lvl="1"/>
            <a:r>
              <a:rPr lang="en-US" sz="1800" b="0" i="0" u="none" strike="noStrike" baseline="0" dirty="0">
                <a:solidFill>
                  <a:srgbClr val="000000"/>
                </a:solidFill>
                <a:latin typeface="Cambria" panose="02040503050406030204" pitchFamily="18" charset="0"/>
              </a:rPr>
              <a:t>• Demonstrating how risk management can influence more areas of asset management using the framework of asset management plans. </a:t>
            </a:r>
          </a:p>
          <a:p>
            <a:endParaRPr lang="en-US" dirty="0"/>
          </a:p>
          <a:p>
            <a:r>
              <a:rPr lang="en-US" sz="1800" b="0" i="0" u="none" strike="noStrike" baseline="0" dirty="0">
                <a:solidFill>
                  <a:srgbClr val="000000"/>
                </a:solidFill>
                <a:latin typeface="Cambria" panose="02040503050406030204" pitchFamily="18" charset="0"/>
              </a:rPr>
              <a:t>The identification of promising tools and methodologies was strongly influenced by documenting the constraints to the wider application of asset risk management that were being faced by transportation agencies. Tools were selected in part by their ability to overcome the constraints. An interim project deliverable summarized the constraints into three categories: </a:t>
            </a:r>
          </a:p>
          <a:p>
            <a:pPr lvl="1"/>
            <a:r>
              <a:rPr lang="en-US" sz="1800" b="0" i="0" u="none" strike="noStrike" baseline="0" dirty="0">
                <a:solidFill>
                  <a:srgbClr val="000000"/>
                </a:solidFill>
                <a:latin typeface="Cambria" panose="02040503050406030204" pitchFamily="18" charset="0"/>
              </a:rPr>
              <a:t>a. General constraints to implementing asset risk management </a:t>
            </a:r>
          </a:p>
          <a:p>
            <a:pPr lvl="1"/>
            <a:r>
              <a:rPr lang="en-US" sz="1800" b="0" i="0" u="none" strike="noStrike" baseline="0" dirty="0">
                <a:solidFill>
                  <a:srgbClr val="000000"/>
                </a:solidFill>
                <a:latin typeface="Cambria" panose="02040503050406030204" pitchFamily="18" charset="0"/>
              </a:rPr>
              <a:t>b. Constraints to managing climate change risks to assets </a:t>
            </a:r>
          </a:p>
          <a:p>
            <a:pPr lvl="1"/>
            <a:r>
              <a:rPr lang="en-US" sz="1800" b="0" i="0" u="none" strike="noStrike" baseline="0" dirty="0">
                <a:solidFill>
                  <a:srgbClr val="000000"/>
                </a:solidFill>
                <a:latin typeface="Cambria" panose="02040503050406030204" pitchFamily="18" charset="0"/>
              </a:rPr>
              <a:t>c. Wider use of management systems to address asset risks </a:t>
            </a:r>
          </a:p>
          <a:p>
            <a:pPr lvl="1"/>
            <a:endParaRPr lang="en-US" sz="1800" b="0" i="0" u="none" strike="noStrike" baseline="0" dirty="0">
              <a:solidFill>
                <a:srgbClr val="000000"/>
              </a:solidFill>
              <a:latin typeface="Cambria" panose="02040503050406030204" pitchFamily="18" charset="0"/>
            </a:endParaRPr>
          </a:p>
          <a:p>
            <a:r>
              <a:rPr lang="en-US" sz="1800" b="0" i="0" u="none" strike="noStrike" baseline="0" dirty="0">
                <a:solidFill>
                  <a:srgbClr val="000000"/>
                </a:solidFill>
                <a:latin typeface="Cambria" panose="02040503050406030204" pitchFamily="18" charset="0"/>
              </a:rPr>
              <a:t>Step 6 was to narrow down the many potential tools and techniques and to select pilot studies that best met four criteria. One criterion was whether a proposed tool or technique met or advanced the research project’s objective. The second criterion was whether the tool or technique overcame one of the constraints to implementation that was identified in the research. The third criterion was whether the tool or technique helped to assess risks to a core asset management process, such as identifying high-risk bridge and pavement assets, or integrating risk into TAMPs. The fourth was whether the tool or technique would be widely available to State DOTs. The tools and techniques selected for piloting included off-the-shelf tools, the most widely used bridge and pavement management systems, and tools available from FHWA. </a:t>
            </a:r>
          </a:p>
          <a:p>
            <a:r>
              <a:rPr lang="en-US" sz="1800" b="0" i="0" u="none" strike="noStrike" baseline="0" dirty="0">
                <a:solidFill>
                  <a:srgbClr val="000000"/>
                </a:solidFill>
                <a:latin typeface="Cambria" panose="02040503050406030204" pitchFamily="18" charset="0"/>
              </a:rPr>
              <a:t>Meeting those four criteria were pilot studies for 12 tools or techniques that were advanced in Phase II. </a:t>
            </a:r>
          </a:p>
          <a:p>
            <a:pPr lvl="1"/>
            <a:endParaRPr lang="en-US" sz="1800" b="0" i="0" u="none" strike="noStrike" baseline="0" dirty="0">
              <a:solidFill>
                <a:srgbClr val="000000"/>
              </a:solidFill>
              <a:latin typeface="Cambria" panose="02040503050406030204" pitchFamily="18" charset="0"/>
            </a:endParaRPr>
          </a:p>
          <a:p>
            <a:r>
              <a:rPr lang="en-US" sz="1800" b="0" i="0" u="none" strike="noStrike" baseline="0" dirty="0">
                <a:solidFill>
                  <a:srgbClr val="000000"/>
                </a:solidFill>
                <a:latin typeface="Cambria" panose="02040503050406030204" pitchFamily="18" charset="0"/>
              </a:rPr>
              <a:t>Step 7 was to develop a study protocol for all 12 selected pilots. The following protocols were identified to be followed for the 12 tools or techniques piloted in Phase II. Most of the studies identified and followed the format below: </a:t>
            </a:r>
          </a:p>
          <a:p>
            <a:pPr lvl="1"/>
            <a:r>
              <a:rPr lang="en-US" sz="1800" b="1" i="0" u="none" strike="noStrike" baseline="0" dirty="0">
                <a:solidFill>
                  <a:srgbClr val="000000"/>
                </a:solidFill>
                <a:latin typeface="Cambria" panose="02040503050406030204" pitchFamily="18" charset="0"/>
              </a:rPr>
              <a:t>a. </a:t>
            </a:r>
            <a:r>
              <a:rPr lang="en-US" sz="1800" b="0" i="0" u="none" strike="noStrike" baseline="0" dirty="0">
                <a:solidFill>
                  <a:srgbClr val="000000"/>
                </a:solidFill>
                <a:latin typeface="Cambria" panose="02040503050406030204" pitchFamily="18" charset="0"/>
              </a:rPr>
              <a:t>Objectives of the study </a:t>
            </a:r>
          </a:p>
          <a:p>
            <a:pPr lvl="1"/>
            <a:r>
              <a:rPr lang="en-US" sz="1800" b="1" i="0" u="none" strike="noStrike" baseline="0" dirty="0">
                <a:solidFill>
                  <a:srgbClr val="000000"/>
                </a:solidFill>
                <a:latin typeface="Cambria" panose="02040503050406030204" pitchFamily="18" charset="0"/>
              </a:rPr>
              <a:t>b. </a:t>
            </a:r>
            <a:r>
              <a:rPr lang="en-US" sz="1800" b="0" i="0" u="none" strike="noStrike" baseline="0" dirty="0">
                <a:solidFill>
                  <a:srgbClr val="000000"/>
                </a:solidFill>
                <a:latin typeface="Cambria" panose="02040503050406030204" pitchFamily="18" charset="0"/>
              </a:rPr>
              <a:t>Description of the strategy/tool that was tested </a:t>
            </a:r>
          </a:p>
          <a:p>
            <a:pPr lvl="1"/>
            <a:r>
              <a:rPr lang="en-US" sz="1800" b="1" i="0" u="none" strike="noStrike" baseline="0" dirty="0">
                <a:solidFill>
                  <a:srgbClr val="000000"/>
                </a:solidFill>
                <a:latin typeface="Cambria" panose="02040503050406030204" pitchFamily="18" charset="0"/>
              </a:rPr>
              <a:t>c. </a:t>
            </a:r>
            <a:r>
              <a:rPr lang="en-US" sz="1800" b="0" i="0" u="none" strike="noStrike" baseline="0" dirty="0">
                <a:solidFill>
                  <a:srgbClr val="000000"/>
                </a:solidFill>
                <a:latin typeface="Cambria" panose="02040503050406030204" pitchFamily="18" charset="0"/>
              </a:rPr>
              <a:t>Methodology used in conducting the pilot </a:t>
            </a:r>
          </a:p>
          <a:p>
            <a:pPr lvl="1"/>
            <a:r>
              <a:rPr lang="en-US" sz="1800" b="1" i="0" u="none" strike="noStrike" baseline="0" dirty="0">
                <a:solidFill>
                  <a:srgbClr val="000000"/>
                </a:solidFill>
                <a:latin typeface="Cambria" panose="02040503050406030204" pitchFamily="18" charset="0"/>
              </a:rPr>
              <a:t>d. </a:t>
            </a:r>
            <a:r>
              <a:rPr lang="en-US" sz="1800" b="0" i="0" u="none" strike="noStrike" baseline="0" dirty="0">
                <a:solidFill>
                  <a:srgbClr val="000000"/>
                </a:solidFill>
                <a:latin typeface="Cambria" panose="02040503050406030204" pitchFamily="18" charset="0"/>
              </a:rPr>
              <a:t>DOT organizational unit engaged in the pilot </a:t>
            </a:r>
          </a:p>
          <a:p>
            <a:pPr lvl="1"/>
            <a:r>
              <a:rPr lang="en-US" sz="1800" b="1" i="0" u="none" strike="noStrike" baseline="0" dirty="0">
                <a:solidFill>
                  <a:srgbClr val="000000"/>
                </a:solidFill>
                <a:latin typeface="Cambria" panose="02040503050406030204" pitchFamily="18" charset="0"/>
              </a:rPr>
              <a:t>e. </a:t>
            </a:r>
            <a:r>
              <a:rPr lang="en-US" sz="1800" b="0" i="0" u="none" strike="noStrike" baseline="0" dirty="0">
                <a:solidFill>
                  <a:srgbClr val="000000"/>
                </a:solidFill>
                <a:latin typeface="Cambria" panose="02040503050406030204" pitchFamily="18" charset="0"/>
              </a:rPr>
              <a:t>How and who in the DOT could use the pilot </a:t>
            </a:r>
          </a:p>
          <a:p>
            <a:pPr lvl="1"/>
            <a:r>
              <a:rPr lang="en-US" sz="1800" b="1" i="0" u="none" strike="noStrike" baseline="0" dirty="0">
                <a:solidFill>
                  <a:srgbClr val="000000"/>
                </a:solidFill>
                <a:latin typeface="Cambria" panose="02040503050406030204" pitchFamily="18" charset="0"/>
              </a:rPr>
              <a:t>f. </a:t>
            </a:r>
            <a:r>
              <a:rPr lang="en-US" sz="1800" b="0" i="0" u="none" strike="noStrike" baseline="0" dirty="0">
                <a:solidFill>
                  <a:srgbClr val="000000"/>
                </a:solidFill>
                <a:latin typeface="Cambria" panose="02040503050406030204" pitchFamily="18" charset="0"/>
              </a:rPr>
              <a:t>What is the benefit of the pilot for a DOT? </a:t>
            </a:r>
          </a:p>
          <a:p>
            <a:pPr lvl="1"/>
            <a:r>
              <a:rPr lang="en-US" sz="1800" b="1" i="0" u="none" strike="noStrike" baseline="0" dirty="0">
                <a:solidFill>
                  <a:srgbClr val="000000"/>
                </a:solidFill>
                <a:latin typeface="Cambria" panose="02040503050406030204" pitchFamily="18" charset="0"/>
              </a:rPr>
              <a:t>g. </a:t>
            </a:r>
            <a:r>
              <a:rPr lang="en-US" sz="1800" b="0" i="0" u="none" strike="noStrike" baseline="0" dirty="0">
                <a:solidFill>
                  <a:srgbClr val="000000"/>
                </a:solidFill>
                <a:latin typeface="Cambria" panose="02040503050406030204" pitchFamily="18" charset="0"/>
              </a:rPr>
              <a:t>How difficult is it to set up the pilot and to use it? </a:t>
            </a:r>
          </a:p>
          <a:p>
            <a:pPr lvl="1"/>
            <a:endParaRPr lang="en-US" sz="1800" b="0" i="0" u="none" strike="noStrike" baseline="0" dirty="0">
              <a:solidFill>
                <a:srgbClr val="000000"/>
              </a:solidFill>
              <a:latin typeface="Cambria" panose="02040503050406030204" pitchFamily="18" charset="0"/>
            </a:endParaRPr>
          </a:p>
          <a:p>
            <a:pPr lvl="0"/>
            <a:r>
              <a:rPr lang="en-US" sz="1800" b="0" i="0" u="none" strike="noStrike" baseline="0" dirty="0">
                <a:solidFill>
                  <a:srgbClr val="000000"/>
                </a:solidFill>
                <a:latin typeface="Cambria" panose="02040503050406030204" pitchFamily="18" charset="0"/>
              </a:rPr>
              <a:t>Step 8 was to develop test protocols to test the 12 tools or techniques, usually with State DOT data. </a:t>
            </a:r>
          </a:p>
          <a:p>
            <a:pPr lvl="0"/>
            <a:endParaRPr lang="en-US" sz="1800" b="0" i="0" u="none" strike="noStrike" baseline="0" dirty="0">
              <a:solidFill>
                <a:srgbClr val="000000"/>
              </a:solidFill>
              <a:latin typeface="Cambria" panose="02040503050406030204" pitchFamily="18" charset="0"/>
            </a:endParaRPr>
          </a:p>
          <a:p>
            <a:pPr lvl="0"/>
            <a:r>
              <a:rPr lang="en-US" sz="1800" b="0" i="0" u="none" strike="noStrike" baseline="0" dirty="0">
                <a:solidFill>
                  <a:srgbClr val="000000"/>
                </a:solidFill>
                <a:latin typeface="Cambria" panose="02040503050406030204" pitchFamily="18" charset="0"/>
              </a:rPr>
              <a:t>Step 9 was to test the tools and methodologies with State DOTs or with real-world data and then to document the findings. Pilot State DOTs were selected for testing based upon agency practices identified in the literature review, the state of the practice, or through the project team’s experience. Key to this project is the step-by-step instructions on how to use the tools so that other State DOTs can avail of them.</a:t>
            </a:r>
          </a:p>
          <a:p>
            <a:pPr lvl="1"/>
            <a:endParaRPr lang="en-US" sz="1800" b="0" i="0" u="none" strike="noStrike" baseline="0" dirty="0">
              <a:solidFill>
                <a:srgbClr val="000000"/>
              </a:solidFill>
              <a:latin typeface="Cambria" panose="02040503050406030204" pitchFamily="18" charset="0"/>
            </a:endParaRPr>
          </a:p>
          <a:p>
            <a:pPr lvl="1"/>
            <a:endParaRPr lang="en-US" sz="1800" b="0" i="0" u="none" strike="noStrike" baseline="0" dirty="0">
              <a:solidFill>
                <a:srgbClr val="000000"/>
              </a:solidFill>
              <a:latin typeface="Cambria" panose="02040503050406030204" pitchFamily="18" charset="0"/>
            </a:endParaRPr>
          </a:p>
          <a:p>
            <a:pPr lvl="1"/>
            <a:endParaRPr lang="en-US" sz="1800" b="0" i="0" u="none" strike="noStrike" baseline="0" dirty="0">
              <a:solidFill>
                <a:srgbClr val="000000"/>
              </a:solidFill>
              <a:latin typeface="Cambria" panose="02040503050406030204" pitchFamily="18" charset="0"/>
            </a:endParaRPr>
          </a:p>
          <a:p>
            <a:pPr lvl="1"/>
            <a:endParaRPr lang="en-US" sz="1800" b="0" i="0" u="none" strike="noStrike" baseline="0" dirty="0">
              <a:solidFill>
                <a:srgbClr val="000000"/>
              </a:solidFill>
              <a:latin typeface="Cambria" panose="02040503050406030204" pitchFamily="18" charset="0"/>
            </a:endParaRPr>
          </a:p>
          <a:p>
            <a:pPr lvl="1"/>
            <a:endParaRPr lang="en-US" sz="1800" b="0" i="0" u="none" strike="noStrike" baseline="0" dirty="0">
              <a:solidFill>
                <a:srgbClr val="000000"/>
              </a:solidFill>
              <a:latin typeface="Cambria" panose="02040503050406030204" pitchFamily="18" charset="0"/>
            </a:endParaRPr>
          </a:p>
          <a:p>
            <a:pPr lvl="1"/>
            <a:endParaRPr lang="en-US" sz="1800" b="0" i="0" u="none" strike="noStrike" baseline="0" dirty="0">
              <a:solidFill>
                <a:srgbClr val="000000"/>
              </a:solidFill>
              <a:latin typeface="Cambria" panose="02040503050406030204" pitchFamily="18" charset="0"/>
            </a:endParaRPr>
          </a:p>
          <a:p>
            <a:pPr lvl="1"/>
            <a:endParaRPr lang="en-US" sz="1800" b="0" i="0" u="none" strike="noStrike" baseline="0" dirty="0">
              <a:solidFill>
                <a:srgbClr val="000000"/>
              </a:solidFill>
              <a:latin typeface="Cambria" panose="02040503050406030204" pitchFamily="18" charset="0"/>
            </a:endParaRPr>
          </a:p>
          <a:p>
            <a:pPr lvl="1"/>
            <a:endParaRPr lang="en-US" sz="1800" b="0" i="0" u="none" strike="noStrike" baseline="0" dirty="0">
              <a:solidFill>
                <a:srgbClr val="000000"/>
              </a:solidFill>
              <a:latin typeface="Cambria" panose="02040503050406030204" pitchFamily="18" charset="0"/>
            </a:endParaRPr>
          </a:p>
          <a:p>
            <a:pPr lvl="1"/>
            <a:endParaRPr lang="en-US" sz="1800" b="0" i="0" u="none" strike="noStrike" baseline="0" dirty="0">
              <a:solidFill>
                <a:srgbClr val="000000"/>
              </a:solidFill>
              <a:latin typeface="Cambria" panose="02040503050406030204" pitchFamily="18" charset="0"/>
            </a:endParaRPr>
          </a:p>
          <a:p>
            <a:pPr lvl="1"/>
            <a:endParaRPr lang="en-US" sz="1800" b="0" i="0" u="none" strike="noStrike" baseline="0" dirty="0">
              <a:solidFill>
                <a:srgbClr val="000000"/>
              </a:solidFill>
              <a:latin typeface="Cambria" panose="02040503050406030204" pitchFamily="18" charset="0"/>
            </a:endParaRPr>
          </a:p>
          <a:p>
            <a:pPr lvl="1"/>
            <a:endParaRPr lang="en-US" sz="1800" b="0" i="0" u="none" strike="noStrike" baseline="0" dirty="0">
              <a:solidFill>
                <a:srgbClr val="000000"/>
              </a:solidFill>
              <a:latin typeface="Cambria" panose="02040503050406030204" pitchFamily="18" charset="0"/>
            </a:endParaRPr>
          </a:p>
          <a:p>
            <a:endParaRPr lang="en-US" dirty="0"/>
          </a:p>
        </p:txBody>
      </p:sp>
      <p:sp>
        <p:nvSpPr>
          <p:cNvPr id="4" name="Slide Number Placeholder 3"/>
          <p:cNvSpPr>
            <a:spLocks noGrp="1"/>
          </p:cNvSpPr>
          <p:nvPr>
            <p:ph type="sldNum" sz="quarter" idx="5"/>
          </p:nvPr>
        </p:nvSpPr>
        <p:spPr/>
        <p:txBody>
          <a:bodyPr/>
          <a:lstStyle/>
          <a:p>
            <a:fld id="{7FA27CA8-28D0-44C2-8778-64311E2EF74F}" type="slidenum">
              <a:rPr lang="en-US" smtClean="0"/>
              <a:t>5</a:t>
            </a:fld>
            <a:endParaRPr lang="en-US" dirty="0"/>
          </a:p>
        </p:txBody>
      </p:sp>
    </p:spTree>
    <p:extLst>
      <p:ext uri="{BB962C8B-B14F-4D97-AF65-F5344CB8AC3E}">
        <p14:creationId xmlns:p14="http://schemas.microsoft.com/office/powerpoint/2010/main" val="4238373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Cambria" panose="02040503050406030204" pitchFamily="18" charset="0"/>
              </a:rPr>
              <a:t>We produced for this project a primer that focuses primarily on the mathematical and statistical concepts underlying quantitative risk assessment. The primer provides a quick refresher of risk terminology and concepts for the practitioner who may not have studied these concepts for many years. It also provides for the non-practitioner a basic understanding of the concepts deployed later in this report. Key concepts contained in the primer are summarized in this section.</a:t>
            </a:r>
          </a:p>
          <a:p>
            <a:r>
              <a:rPr lang="en-US" sz="1800" b="0" i="0" u="none" strike="noStrike" baseline="0" dirty="0">
                <a:solidFill>
                  <a:srgbClr val="000000"/>
                </a:solidFill>
                <a:latin typeface="Cambria" panose="02040503050406030204" pitchFamily="18" charset="0"/>
              </a:rPr>
              <a:t> </a:t>
            </a:r>
          </a:p>
          <a:p>
            <a:r>
              <a:rPr lang="en-US" sz="1800" b="0" i="0" u="none" strike="noStrike" baseline="0" dirty="0">
                <a:solidFill>
                  <a:srgbClr val="000000"/>
                </a:solidFill>
                <a:latin typeface="Cambria" panose="02040503050406030204" pitchFamily="18" charset="0"/>
              </a:rPr>
              <a:t>The primer explains the fundamental principles behind quantified risk management that are commonly used by risk and asset managers in the private sector, and which are applicable to transportation agencies. Most of the concepts in the primer will be familiar to anyone who has taken courses in microeconomics, modeling, optimization, asset management, and some aspects of engineering. The primer is intended to refresh readers with these concepts and relate those commonly understood concepts to risk assessment.</a:t>
            </a:r>
          </a:p>
          <a:p>
            <a:endParaRPr lang="en-US" sz="1800" b="0" i="0" u="none" strike="noStrike" baseline="0" dirty="0">
              <a:solidFill>
                <a:srgbClr val="000000"/>
              </a:solidFill>
              <a:latin typeface="Cambria" panose="02040503050406030204" pitchFamily="18" charset="0"/>
            </a:endParaRPr>
          </a:p>
          <a:p>
            <a:r>
              <a:rPr lang="en-US" sz="1800" b="0" i="0" u="none" strike="noStrike" baseline="0" dirty="0">
                <a:solidFill>
                  <a:srgbClr val="000000"/>
                </a:solidFill>
                <a:latin typeface="Cambria" panose="02040503050406030204" pitchFamily="18" charset="0"/>
              </a:rPr>
              <a:t>The graphic on this slide is of a probabilistic decision tree that is one of the examples from the primer. In this case, the simple decision tree illustrates the costs and probability of impacts from a build/no build decision for a culvert. It uses the concept of the Expected Value, which is the value of a cost or benefit discounted by the probability of the cost or benefit actually occurring. In this case, it illustrates the cost of annualized culvert maintenance versus a no-maintenance alternative and the potential cost of the culvert failing because of a lack of maintenance.  In this example, the cost of annual maintenance is greater than the annualized cost of having a culvert washout. So, in this example, annualized maintenance would not be justified. The primer illustrates the basic concepts that allow for these kinds of risk-based tradeoffs.</a:t>
            </a:r>
            <a:endParaRPr lang="en-US" dirty="0"/>
          </a:p>
        </p:txBody>
      </p:sp>
      <p:sp>
        <p:nvSpPr>
          <p:cNvPr id="4" name="Slide Number Placeholder 3"/>
          <p:cNvSpPr>
            <a:spLocks noGrp="1"/>
          </p:cNvSpPr>
          <p:nvPr>
            <p:ph type="sldNum" sz="quarter" idx="5"/>
          </p:nvPr>
        </p:nvSpPr>
        <p:spPr/>
        <p:txBody>
          <a:bodyPr/>
          <a:lstStyle/>
          <a:p>
            <a:fld id="{7FA27CA8-28D0-44C2-8778-64311E2EF74F}" type="slidenum">
              <a:rPr lang="en-US" smtClean="0"/>
              <a:t>6</a:t>
            </a:fld>
            <a:endParaRPr lang="en-US" dirty="0"/>
          </a:p>
        </p:txBody>
      </p:sp>
    </p:spTree>
    <p:extLst>
      <p:ext uri="{BB962C8B-B14F-4D97-AF65-F5344CB8AC3E}">
        <p14:creationId xmlns:p14="http://schemas.microsoft.com/office/powerpoint/2010/main" val="1906951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Cambria" panose="02040503050406030204" pitchFamily="18" charset="0"/>
              </a:rPr>
              <a:t>The State of the Practice reviewed effective processes to determine how existing and potential approaches can be used when integrating enterprise, network, and program level risk analysis. The State of the Practice reviewed effective processes by summarizing the legislative requirements, the risk management practices as documented in the states’ transportation asset management plans and interviewing selected state agency officials who indicated they had notable risk management practices. It also summarized the current state of bridge and pavement modeling that supports multi-objective, cross-asset investment decision making under conditions of uncertainty. </a:t>
            </a:r>
          </a:p>
          <a:p>
            <a:endParaRPr lang="en-US" sz="1800" b="0" i="0" u="none" strike="noStrike" baseline="0" dirty="0">
              <a:solidFill>
                <a:srgbClr val="000000"/>
              </a:solidFill>
              <a:latin typeface="Cambria" panose="02040503050406030204" pitchFamily="18" charset="0"/>
            </a:endParaRPr>
          </a:p>
          <a:p>
            <a:r>
              <a:rPr lang="en-US" sz="1800" b="0" i="0" u="none" strike="noStrike" baseline="0" dirty="0">
                <a:solidFill>
                  <a:srgbClr val="000000"/>
                </a:solidFill>
                <a:latin typeface="Cambria" panose="02040503050406030204" pitchFamily="18" charset="0"/>
              </a:rPr>
              <a:t>The State of the Practice assessment resulted in several conclusions that directly led to the tools and approaches developed in later stages of the project. The conclusions included: </a:t>
            </a:r>
          </a:p>
          <a:p>
            <a:pPr lvl="1"/>
            <a:r>
              <a:rPr lang="en-US" sz="1800" b="0" i="0" u="none" strike="noStrike" baseline="0" dirty="0">
                <a:solidFill>
                  <a:srgbClr val="000000"/>
                </a:solidFill>
                <a:latin typeface="Cambria" panose="02040503050406030204" pitchFamily="18" charset="0"/>
              </a:rPr>
              <a:t>• The FHWA asset management plan requirement in 23 CFR Part 515 led all states to assess risks to their assets which gave the states at least a basic level of risk management understanding. </a:t>
            </a:r>
          </a:p>
          <a:p>
            <a:pPr lvl="1"/>
            <a:r>
              <a:rPr lang="en-US" sz="1800" b="0" i="0" u="none" strike="noStrike" baseline="0" dirty="0">
                <a:solidFill>
                  <a:srgbClr val="000000"/>
                </a:solidFill>
                <a:latin typeface="Cambria" panose="02040503050406030204" pitchFamily="18" charset="0"/>
              </a:rPr>
              <a:t>• However, risk management often was limited to one section of TAMPs and did not appear to be ingrained into states’ overall asset management practices. </a:t>
            </a:r>
          </a:p>
          <a:p>
            <a:pPr lvl="1"/>
            <a:r>
              <a:rPr lang="en-US" sz="1800" b="0" i="0" u="none" strike="noStrike" baseline="0" dirty="0">
                <a:solidFill>
                  <a:srgbClr val="000000"/>
                </a:solidFill>
                <a:latin typeface="Cambria" panose="02040503050406030204" pitchFamily="18" charset="0"/>
              </a:rPr>
              <a:t>• Interest in managing risks from climate change is growing as many states are developing tools. </a:t>
            </a:r>
          </a:p>
          <a:p>
            <a:pPr lvl="1"/>
            <a:r>
              <a:rPr lang="en-US" sz="1800" b="0" i="0" u="none" strike="noStrike" baseline="0" dirty="0">
                <a:solidFill>
                  <a:srgbClr val="000000"/>
                </a:solidFill>
                <a:latin typeface="Cambria" panose="02040503050406030204" pitchFamily="18" charset="0"/>
              </a:rPr>
              <a:t>• However, risk management and climate risk assessment were developing on separate paths. </a:t>
            </a:r>
          </a:p>
          <a:p>
            <a:pPr lvl="1"/>
            <a:r>
              <a:rPr lang="en-US" sz="1800" b="0" i="0" u="none" strike="noStrike" baseline="0" dirty="0">
                <a:solidFill>
                  <a:srgbClr val="000000"/>
                </a:solidFill>
                <a:latin typeface="Cambria" panose="02040503050406030204" pitchFamily="18" charset="0"/>
              </a:rPr>
              <a:t>• States were not using the latent ability of bridge and pavement management systems to assess risk. </a:t>
            </a:r>
          </a:p>
          <a:p>
            <a:pPr lvl="1"/>
            <a:r>
              <a:rPr lang="en-US" sz="1800" b="0" i="0" u="none" strike="noStrike" baseline="0" dirty="0">
                <a:solidFill>
                  <a:srgbClr val="000000"/>
                </a:solidFill>
                <a:latin typeface="Cambria" panose="02040503050406030204" pitchFamily="18" charset="0"/>
              </a:rPr>
              <a:t>• Management systems were used to assess conditions, not risks. </a:t>
            </a:r>
          </a:p>
          <a:p>
            <a:endParaRPr lang="en-US" dirty="0"/>
          </a:p>
          <a:p>
            <a:r>
              <a:rPr lang="en-US" dirty="0"/>
              <a:t>The graphic on this slide illustrated how risk techniques could document that most forecasts are actually “fuzzy” and not certain. This graphic illustrates that estimates of how much needs to be spent to achieve a given condition target is often presented as a specific amount. However, there are so many variables around such forecasts that it may be more accurate to show needed investment levels as a “fuzzy” range. Also, the conditions achieved by the expenditure also is uncertain, or “fuzzy.” The State of the Practice Section described how bridge and pavement management systems could be used to illustrate the amount of uncertainty that surrounds such investment forecasts. </a:t>
            </a:r>
          </a:p>
        </p:txBody>
      </p:sp>
      <p:sp>
        <p:nvSpPr>
          <p:cNvPr id="4" name="Slide Number Placeholder 3"/>
          <p:cNvSpPr>
            <a:spLocks noGrp="1"/>
          </p:cNvSpPr>
          <p:nvPr>
            <p:ph type="sldNum" sz="quarter" idx="5"/>
          </p:nvPr>
        </p:nvSpPr>
        <p:spPr/>
        <p:txBody>
          <a:bodyPr/>
          <a:lstStyle/>
          <a:p>
            <a:fld id="{7FA27CA8-28D0-44C2-8778-64311E2EF74F}" type="slidenum">
              <a:rPr lang="en-US" smtClean="0"/>
              <a:t>7</a:t>
            </a:fld>
            <a:endParaRPr lang="en-US" dirty="0"/>
          </a:p>
        </p:txBody>
      </p:sp>
    </p:spTree>
    <p:extLst>
      <p:ext uri="{BB962C8B-B14F-4D97-AF65-F5344CB8AC3E}">
        <p14:creationId xmlns:p14="http://schemas.microsoft.com/office/powerpoint/2010/main" val="3010921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Cambria" panose="02040503050406030204" pitchFamily="18" charset="0"/>
              </a:rPr>
              <a:t>General constraints to wider use of asset risk management include a lack of training and definitive guides. Expanded use of climate risk assessment is constrained by a lack of understanding of how to use climate data, a sense that climate threats are not immediate, and that terminology differs be-tween climate threat analyses and traditional risk management. Constraints to wider use of management systems to assess risks include a lack of examples of such applications, and a lack of training on how to perform those analyses. The 12 studies pursued in the later stages of this project respond directly to those constraints. </a:t>
            </a:r>
          </a:p>
          <a:p>
            <a:endParaRPr lang="en-US" sz="1800" b="0" i="0" u="none" strike="noStrike" baseline="0" dirty="0">
              <a:solidFill>
                <a:srgbClr val="000000"/>
              </a:solidFill>
              <a:latin typeface="Cambria" panose="02040503050406030204" pitchFamily="18" charset="0"/>
            </a:endParaRPr>
          </a:p>
          <a:p>
            <a:r>
              <a:rPr lang="en-US" sz="1800" b="0" i="0" u="none" strike="noStrike" baseline="0" dirty="0">
                <a:solidFill>
                  <a:srgbClr val="000000"/>
                </a:solidFill>
                <a:latin typeface="Cambria" panose="02040503050406030204" pitchFamily="18" charset="0"/>
              </a:rPr>
              <a:t>The nine general constraints to implement asset risk management included: </a:t>
            </a:r>
          </a:p>
          <a:p>
            <a:pPr lvl="1"/>
            <a:r>
              <a:rPr lang="en-US" sz="1800" b="0" i="0" u="none" strike="noStrike" baseline="0" dirty="0">
                <a:solidFill>
                  <a:srgbClr val="000000"/>
                </a:solidFill>
                <a:latin typeface="Cambria" panose="02040503050406030204" pitchFamily="18" charset="0"/>
              </a:rPr>
              <a:t>• Risk management is in the early stages of maturity in State DOTs. At the time of this research, there were no guides and manuals on enterprise, network, and program-level risk management of assets that can help agencies systematically implement asset risk management. (The NCHRP 08-93 project produced an enterprise risk management guide that uses some asset risk management examples, but it is not a guide dedicated to asset risk management.) </a:t>
            </a:r>
          </a:p>
          <a:p>
            <a:pPr lvl="1"/>
            <a:r>
              <a:rPr lang="en-US" sz="1800" b="0" i="0" u="none" strike="noStrike" baseline="0" dirty="0">
                <a:solidFill>
                  <a:srgbClr val="000000"/>
                </a:solidFill>
                <a:latin typeface="Cambria" panose="02040503050406030204" pitchFamily="18" charset="0"/>
              </a:rPr>
              <a:t>• The history of risk-based asset management in the U.S. is limited and states do not have many examples to emulate. </a:t>
            </a:r>
          </a:p>
          <a:p>
            <a:pPr lvl="1"/>
            <a:r>
              <a:rPr lang="en-US" sz="1800" b="0" i="0" u="none" strike="noStrike" baseline="0" dirty="0">
                <a:solidFill>
                  <a:srgbClr val="000000"/>
                </a:solidFill>
                <a:latin typeface="Cambria" panose="02040503050406030204" pitchFamily="18" charset="0"/>
              </a:rPr>
              <a:t>• A major constraint is a lack of a concerted, national implementation effort, like the NCHRP Active Implementation Framework. </a:t>
            </a:r>
          </a:p>
          <a:p>
            <a:pPr lvl="1"/>
            <a:r>
              <a:rPr lang="en-US" sz="1800" b="0" i="0" u="none" strike="noStrike" baseline="0" dirty="0">
                <a:solidFill>
                  <a:srgbClr val="000000"/>
                </a:solidFill>
                <a:latin typeface="Cambria" panose="02040503050406030204" pitchFamily="18" charset="0"/>
              </a:rPr>
              <a:t>• No widespread use of existing tools for asset risk management. </a:t>
            </a:r>
          </a:p>
          <a:p>
            <a:pPr lvl="1"/>
            <a:r>
              <a:rPr lang="en-US" sz="1800" b="0" i="0" u="none" strike="noStrike" baseline="0" dirty="0">
                <a:solidFill>
                  <a:srgbClr val="000000"/>
                </a:solidFill>
                <a:latin typeface="Cambria" panose="02040503050406030204" pitchFamily="18" charset="0"/>
              </a:rPr>
              <a:t>• Lack of widespread use of quantitative, probabilistic, or stochastic risk-assessment tools. </a:t>
            </a:r>
          </a:p>
          <a:p>
            <a:pPr lvl="1"/>
            <a:r>
              <a:rPr lang="en-US" sz="1800" b="0" i="0" u="none" strike="noStrike" baseline="0" dirty="0">
                <a:solidFill>
                  <a:srgbClr val="000000"/>
                </a:solidFill>
                <a:latin typeface="Cambria" panose="02040503050406030204" pitchFamily="18" charset="0"/>
              </a:rPr>
              <a:t>• Lack of training on effectively using existing tools for asset risk management. </a:t>
            </a:r>
          </a:p>
          <a:p>
            <a:pPr lvl="1"/>
            <a:r>
              <a:rPr lang="en-US" sz="1800" b="0" i="0" u="none" strike="noStrike" baseline="0" dirty="0">
                <a:solidFill>
                  <a:srgbClr val="000000"/>
                </a:solidFill>
                <a:latin typeface="Cambria" panose="02040503050406030204" pitchFamily="18" charset="0"/>
              </a:rPr>
              <a:t>• Lack of formal risk management process for managing assets. </a:t>
            </a:r>
          </a:p>
          <a:p>
            <a:pPr lvl="1"/>
            <a:r>
              <a:rPr lang="en-US" sz="1800" b="0" i="0" u="none" strike="noStrike" baseline="0" dirty="0">
                <a:solidFill>
                  <a:srgbClr val="000000"/>
                </a:solidFill>
                <a:latin typeface="Cambria" panose="02040503050406030204" pitchFamily="18" charset="0"/>
              </a:rPr>
              <a:t>• Currently few examples exist of states that have legal imperatives to implement asset risk management. </a:t>
            </a:r>
          </a:p>
          <a:p>
            <a:pPr lvl="1"/>
            <a:r>
              <a:rPr lang="en-US" sz="1800" b="0" i="0" u="none" strike="noStrike" baseline="0" dirty="0">
                <a:solidFill>
                  <a:srgbClr val="000000"/>
                </a:solidFill>
                <a:latin typeface="Cambria" panose="02040503050406030204" pitchFamily="18" charset="0"/>
              </a:rPr>
              <a:t>• There are few consequences for failing to manage risks. </a:t>
            </a:r>
          </a:p>
          <a:p>
            <a:endParaRPr lang="en-US" dirty="0"/>
          </a:p>
        </p:txBody>
      </p:sp>
      <p:sp>
        <p:nvSpPr>
          <p:cNvPr id="4" name="Slide Number Placeholder 3"/>
          <p:cNvSpPr>
            <a:spLocks noGrp="1"/>
          </p:cNvSpPr>
          <p:nvPr>
            <p:ph type="sldNum" sz="quarter" idx="5"/>
          </p:nvPr>
        </p:nvSpPr>
        <p:spPr/>
        <p:txBody>
          <a:bodyPr/>
          <a:lstStyle/>
          <a:p>
            <a:fld id="{7FA27CA8-28D0-44C2-8778-64311E2EF74F}" type="slidenum">
              <a:rPr lang="en-US" smtClean="0"/>
              <a:t>8</a:t>
            </a:fld>
            <a:endParaRPr lang="en-US" dirty="0"/>
          </a:p>
        </p:txBody>
      </p:sp>
    </p:spTree>
    <p:extLst>
      <p:ext uri="{BB962C8B-B14F-4D97-AF65-F5344CB8AC3E}">
        <p14:creationId xmlns:p14="http://schemas.microsoft.com/office/powerpoint/2010/main" val="117668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Cambria" panose="02040503050406030204" pitchFamily="18" charset="0"/>
              </a:rPr>
              <a:t>Twelve studies were adopted as best meeting the research project’s objectives based on the:</a:t>
            </a:r>
          </a:p>
          <a:p>
            <a:pPr marL="285750"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Primer</a:t>
            </a:r>
          </a:p>
          <a:p>
            <a:pPr marL="285750"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Literature review</a:t>
            </a:r>
          </a:p>
          <a:p>
            <a:pPr marL="285750"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State of the practice</a:t>
            </a:r>
          </a:p>
          <a:p>
            <a:pPr marL="285750"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Identification of tools, and</a:t>
            </a:r>
          </a:p>
          <a:p>
            <a:pPr marL="285750"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Identification of constraints to adoption</a:t>
            </a:r>
          </a:p>
          <a:p>
            <a:pPr marL="285750" indent="-285750">
              <a:buFont typeface="Arial" panose="020B0604020202020204" pitchFamily="34" charset="0"/>
              <a:buChar char="•"/>
            </a:pPr>
            <a:r>
              <a:rPr lang="en-US" sz="1800" b="0" i="0" u="none" strike="noStrike" baseline="0" dirty="0">
                <a:solidFill>
                  <a:srgbClr val="000000"/>
                </a:solidFill>
                <a:latin typeface="Cambria" panose="02040503050406030204" pitchFamily="18" charset="0"/>
              </a:rPr>
              <a:t>Those 12 are listed here.</a:t>
            </a:r>
          </a:p>
          <a:p>
            <a:pPr marL="285750" indent="-285750">
              <a:buFont typeface="Arial" panose="020B0604020202020204" pitchFamily="34" charset="0"/>
              <a:buChar char="•"/>
            </a:pPr>
            <a:endParaRPr lang="en-US" sz="1800" b="0" i="0" u="none" strike="noStrike" baseline="0" dirty="0">
              <a:solidFill>
                <a:srgbClr val="000000"/>
              </a:solidFill>
              <a:latin typeface="Cambria" panose="02040503050406030204" pitchFamily="18" charset="0"/>
            </a:endParaRPr>
          </a:p>
          <a:p>
            <a:pPr marL="0" indent="0">
              <a:buFontTx/>
              <a:buNone/>
            </a:pPr>
            <a:r>
              <a:rPr lang="en-US" sz="1800" b="0" i="0" u="none" strike="noStrike" baseline="0" dirty="0">
                <a:solidFill>
                  <a:srgbClr val="000000"/>
                </a:solidFill>
                <a:latin typeface="Cambria" panose="02040503050406030204" pitchFamily="18" charset="0"/>
              </a:rPr>
              <a:t> Next, I will  briefly go through each one. </a:t>
            </a:r>
            <a:endParaRPr lang="en-US" dirty="0"/>
          </a:p>
        </p:txBody>
      </p:sp>
      <p:sp>
        <p:nvSpPr>
          <p:cNvPr id="4" name="Slide Number Placeholder 3"/>
          <p:cNvSpPr>
            <a:spLocks noGrp="1"/>
          </p:cNvSpPr>
          <p:nvPr>
            <p:ph type="sldNum" sz="quarter" idx="5"/>
          </p:nvPr>
        </p:nvSpPr>
        <p:spPr/>
        <p:txBody>
          <a:bodyPr/>
          <a:lstStyle/>
          <a:p>
            <a:fld id="{7FA27CA8-28D0-44C2-8778-64311E2EF74F}" type="slidenum">
              <a:rPr lang="en-US" smtClean="0"/>
              <a:t>9</a:t>
            </a:fld>
            <a:endParaRPr lang="en-US" dirty="0"/>
          </a:p>
        </p:txBody>
      </p:sp>
    </p:spTree>
    <p:extLst>
      <p:ext uri="{BB962C8B-B14F-4D97-AF65-F5344CB8AC3E}">
        <p14:creationId xmlns:p14="http://schemas.microsoft.com/office/powerpoint/2010/main" val="3657452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774D2A-6C29-41BE-A936-7D108B3EC17D}" type="datetime1">
              <a:rPr lang="en-US" smtClean="0"/>
              <a:t>7/10/2023</a:t>
            </a:fld>
            <a:endParaRPr lang="en-US" dirty="0"/>
          </a:p>
        </p:txBody>
      </p:sp>
      <p:sp>
        <p:nvSpPr>
          <p:cNvPr id="5" name="Footer Placeholder 4"/>
          <p:cNvSpPr>
            <a:spLocks noGrp="1"/>
          </p:cNvSpPr>
          <p:nvPr>
            <p:ph type="ftr" sz="quarter" idx="11"/>
          </p:nvPr>
        </p:nvSpPr>
        <p:spPr/>
        <p:txBody>
          <a:bodyPr/>
          <a:lstStyle/>
          <a:p>
            <a:r>
              <a:rPr lang="en-US" dirty="0"/>
              <a:t>NCHRP 98-118</a:t>
            </a:r>
          </a:p>
        </p:txBody>
      </p:sp>
      <p:sp>
        <p:nvSpPr>
          <p:cNvPr id="6" name="Slide Number Placeholder 5"/>
          <p:cNvSpPr>
            <a:spLocks noGrp="1"/>
          </p:cNvSpPr>
          <p:nvPr>
            <p:ph type="sldNum" sz="quarter" idx="12"/>
          </p:nvPr>
        </p:nvSpPr>
        <p:spPr/>
        <p:txBody>
          <a:bodyPr/>
          <a:lstStyle/>
          <a:p>
            <a:fld id="{EF61AB7E-1B1D-4D7C-BAF6-2B2AC081FA35}" type="slidenum">
              <a:rPr lang="en-US" smtClean="0"/>
              <a:t>‹#›</a:t>
            </a:fld>
            <a:endParaRPr lang="en-US" dirty="0"/>
          </a:p>
        </p:txBody>
      </p:sp>
    </p:spTree>
    <p:extLst>
      <p:ext uri="{BB962C8B-B14F-4D97-AF65-F5344CB8AC3E}">
        <p14:creationId xmlns:p14="http://schemas.microsoft.com/office/powerpoint/2010/main" val="2609928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57F7A1-BAEC-4FF8-B1FA-651E4AB97F5B}" type="datetime1">
              <a:rPr lang="en-US" smtClean="0"/>
              <a:t>7/10/2023</a:t>
            </a:fld>
            <a:endParaRPr lang="en-US" dirty="0"/>
          </a:p>
        </p:txBody>
      </p:sp>
      <p:sp>
        <p:nvSpPr>
          <p:cNvPr id="5" name="Footer Placeholder 4"/>
          <p:cNvSpPr>
            <a:spLocks noGrp="1"/>
          </p:cNvSpPr>
          <p:nvPr>
            <p:ph type="ftr" sz="quarter" idx="11"/>
          </p:nvPr>
        </p:nvSpPr>
        <p:spPr/>
        <p:txBody>
          <a:bodyPr/>
          <a:lstStyle/>
          <a:p>
            <a:r>
              <a:rPr lang="en-US" dirty="0"/>
              <a:t>NCHRP 08-93</a:t>
            </a:r>
          </a:p>
        </p:txBody>
      </p:sp>
      <p:sp>
        <p:nvSpPr>
          <p:cNvPr id="6" name="Slide Number Placeholder 5"/>
          <p:cNvSpPr>
            <a:spLocks noGrp="1"/>
          </p:cNvSpPr>
          <p:nvPr>
            <p:ph type="sldNum" sz="quarter" idx="12"/>
          </p:nvPr>
        </p:nvSpPr>
        <p:spPr/>
        <p:txBody>
          <a:bodyPr/>
          <a:lstStyle/>
          <a:p>
            <a:fld id="{EF61AB7E-1B1D-4D7C-BAF6-2B2AC081FA35}" type="slidenum">
              <a:rPr lang="en-US" smtClean="0"/>
              <a:t>‹#›</a:t>
            </a:fld>
            <a:endParaRPr lang="en-US" dirty="0"/>
          </a:p>
        </p:txBody>
      </p:sp>
    </p:spTree>
    <p:extLst>
      <p:ext uri="{BB962C8B-B14F-4D97-AF65-F5344CB8AC3E}">
        <p14:creationId xmlns:p14="http://schemas.microsoft.com/office/powerpoint/2010/main" val="283250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30732C-E3FE-4B93-80F6-7452DE17F6E5}" type="datetime1">
              <a:rPr lang="en-US" smtClean="0"/>
              <a:t>7/10/2023</a:t>
            </a:fld>
            <a:endParaRPr lang="en-US" dirty="0"/>
          </a:p>
        </p:txBody>
      </p:sp>
      <p:sp>
        <p:nvSpPr>
          <p:cNvPr id="5" name="Footer Placeholder 4"/>
          <p:cNvSpPr>
            <a:spLocks noGrp="1"/>
          </p:cNvSpPr>
          <p:nvPr>
            <p:ph type="ftr" sz="quarter" idx="11"/>
          </p:nvPr>
        </p:nvSpPr>
        <p:spPr/>
        <p:txBody>
          <a:bodyPr/>
          <a:lstStyle/>
          <a:p>
            <a:r>
              <a:rPr lang="en-US" dirty="0"/>
              <a:t>NCHRP 08-93</a:t>
            </a:r>
          </a:p>
        </p:txBody>
      </p:sp>
      <p:sp>
        <p:nvSpPr>
          <p:cNvPr id="6" name="Slide Number Placeholder 5"/>
          <p:cNvSpPr>
            <a:spLocks noGrp="1"/>
          </p:cNvSpPr>
          <p:nvPr>
            <p:ph type="sldNum" sz="quarter" idx="12"/>
          </p:nvPr>
        </p:nvSpPr>
        <p:spPr/>
        <p:txBody>
          <a:bodyPr/>
          <a:lstStyle/>
          <a:p>
            <a:fld id="{EF61AB7E-1B1D-4D7C-BAF6-2B2AC081FA35}" type="slidenum">
              <a:rPr lang="en-US" smtClean="0"/>
              <a:t>‹#›</a:t>
            </a:fld>
            <a:endParaRPr lang="en-US" dirty="0"/>
          </a:p>
        </p:txBody>
      </p:sp>
    </p:spTree>
    <p:extLst>
      <p:ext uri="{BB962C8B-B14F-4D97-AF65-F5344CB8AC3E}">
        <p14:creationId xmlns:p14="http://schemas.microsoft.com/office/powerpoint/2010/main" val="1951344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FA9503-CE5F-4C42-9593-787D974ECB66}" type="datetime1">
              <a:rPr lang="en-US" smtClean="0"/>
              <a:t>7/10/2023</a:t>
            </a:fld>
            <a:endParaRPr lang="en-US" dirty="0"/>
          </a:p>
        </p:txBody>
      </p:sp>
      <p:sp>
        <p:nvSpPr>
          <p:cNvPr id="5" name="Footer Placeholder 4"/>
          <p:cNvSpPr>
            <a:spLocks noGrp="1"/>
          </p:cNvSpPr>
          <p:nvPr>
            <p:ph type="ftr" sz="quarter" idx="11"/>
          </p:nvPr>
        </p:nvSpPr>
        <p:spPr/>
        <p:txBody>
          <a:bodyPr/>
          <a:lstStyle/>
          <a:p>
            <a:r>
              <a:rPr lang="en-US" dirty="0"/>
              <a:t>NCHRP 08-118</a:t>
            </a:r>
          </a:p>
        </p:txBody>
      </p:sp>
      <p:sp>
        <p:nvSpPr>
          <p:cNvPr id="6" name="Slide Number Placeholder 5"/>
          <p:cNvSpPr>
            <a:spLocks noGrp="1"/>
          </p:cNvSpPr>
          <p:nvPr>
            <p:ph type="sldNum" sz="quarter" idx="12"/>
          </p:nvPr>
        </p:nvSpPr>
        <p:spPr/>
        <p:txBody>
          <a:bodyPr/>
          <a:lstStyle/>
          <a:p>
            <a:fld id="{EF61AB7E-1B1D-4D7C-BAF6-2B2AC081FA35}" type="slidenum">
              <a:rPr lang="en-US" smtClean="0"/>
              <a:t>‹#›</a:t>
            </a:fld>
            <a:endParaRPr lang="en-US" dirty="0"/>
          </a:p>
        </p:txBody>
      </p:sp>
    </p:spTree>
    <p:extLst>
      <p:ext uri="{BB962C8B-B14F-4D97-AF65-F5344CB8AC3E}">
        <p14:creationId xmlns:p14="http://schemas.microsoft.com/office/powerpoint/2010/main" val="2288782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A1F79-9F68-4D3E-93D9-5779E83B5343}" type="datetime1">
              <a:rPr lang="en-US" smtClean="0"/>
              <a:t>7/10/2023</a:t>
            </a:fld>
            <a:endParaRPr lang="en-US" dirty="0"/>
          </a:p>
        </p:txBody>
      </p:sp>
      <p:sp>
        <p:nvSpPr>
          <p:cNvPr id="5" name="Footer Placeholder 4"/>
          <p:cNvSpPr>
            <a:spLocks noGrp="1"/>
          </p:cNvSpPr>
          <p:nvPr>
            <p:ph type="ftr" sz="quarter" idx="11"/>
          </p:nvPr>
        </p:nvSpPr>
        <p:spPr/>
        <p:txBody>
          <a:bodyPr/>
          <a:lstStyle/>
          <a:p>
            <a:r>
              <a:rPr lang="en-US" dirty="0"/>
              <a:t>NCHRP 08-93</a:t>
            </a:r>
          </a:p>
        </p:txBody>
      </p:sp>
      <p:sp>
        <p:nvSpPr>
          <p:cNvPr id="6" name="Slide Number Placeholder 5"/>
          <p:cNvSpPr>
            <a:spLocks noGrp="1"/>
          </p:cNvSpPr>
          <p:nvPr>
            <p:ph type="sldNum" sz="quarter" idx="12"/>
          </p:nvPr>
        </p:nvSpPr>
        <p:spPr/>
        <p:txBody>
          <a:bodyPr/>
          <a:lstStyle/>
          <a:p>
            <a:fld id="{EF61AB7E-1B1D-4D7C-BAF6-2B2AC081FA35}" type="slidenum">
              <a:rPr lang="en-US" smtClean="0"/>
              <a:t>‹#›</a:t>
            </a:fld>
            <a:endParaRPr lang="en-US" dirty="0"/>
          </a:p>
        </p:txBody>
      </p:sp>
    </p:spTree>
    <p:extLst>
      <p:ext uri="{BB962C8B-B14F-4D97-AF65-F5344CB8AC3E}">
        <p14:creationId xmlns:p14="http://schemas.microsoft.com/office/powerpoint/2010/main" val="1610951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03300FD1-90E8-CCF1-6FF5-4B67F9A6CE07}"/>
              </a:ext>
            </a:extLst>
          </p:cNvPr>
          <p:cNvSpPr>
            <a:spLocks noGrp="1"/>
          </p:cNvSpPr>
          <p:nvPr>
            <p:ph type="dt" sz="half" idx="10"/>
          </p:nvPr>
        </p:nvSpPr>
        <p:spPr/>
        <p:txBody>
          <a:bodyPr/>
          <a:lstStyle/>
          <a:p>
            <a:endParaRPr lang="en-US" dirty="0"/>
          </a:p>
        </p:txBody>
      </p:sp>
      <p:sp>
        <p:nvSpPr>
          <p:cNvPr id="9" name="Footer Placeholder 8">
            <a:extLst>
              <a:ext uri="{FF2B5EF4-FFF2-40B4-BE49-F238E27FC236}">
                <a16:creationId xmlns:a16="http://schemas.microsoft.com/office/drawing/2014/main" id="{463A935C-6E6A-2812-9827-90EAF3E5164E}"/>
              </a:ext>
            </a:extLst>
          </p:cNvPr>
          <p:cNvSpPr>
            <a:spLocks noGrp="1"/>
          </p:cNvSpPr>
          <p:nvPr>
            <p:ph type="ftr" sz="quarter" idx="11"/>
          </p:nvPr>
        </p:nvSpPr>
        <p:spPr/>
        <p:txBody>
          <a:bodyPr/>
          <a:lstStyle/>
          <a:p>
            <a:r>
              <a:rPr lang="en-US" dirty="0"/>
              <a:t>NCHRP 08-118</a:t>
            </a:r>
          </a:p>
        </p:txBody>
      </p:sp>
      <p:sp>
        <p:nvSpPr>
          <p:cNvPr id="10" name="Slide Number Placeholder 9">
            <a:extLst>
              <a:ext uri="{FF2B5EF4-FFF2-40B4-BE49-F238E27FC236}">
                <a16:creationId xmlns:a16="http://schemas.microsoft.com/office/drawing/2014/main" id="{18921213-24B8-7DE7-6EEB-E0A7A437F333}"/>
              </a:ext>
            </a:extLst>
          </p:cNvPr>
          <p:cNvSpPr>
            <a:spLocks noGrp="1"/>
          </p:cNvSpPr>
          <p:nvPr>
            <p:ph type="sldNum" sz="quarter" idx="12"/>
          </p:nvPr>
        </p:nvSpPr>
        <p:spPr/>
        <p:txBody>
          <a:bodyPr/>
          <a:lstStyle/>
          <a:p>
            <a:fld id="{EF61AB7E-1B1D-4D7C-BAF6-2B2AC081FA35}" type="slidenum">
              <a:rPr lang="en-US" smtClean="0"/>
              <a:t>‹#›</a:t>
            </a:fld>
            <a:endParaRPr lang="en-US" dirty="0"/>
          </a:p>
        </p:txBody>
      </p:sp>
    </p:spTree>
    <p:extLst>
      <p:ext uri="{BB962C8B-B14F-4D97-AF65-F5344CB8AC3E}">
        <p14:creationId xmlns:p14="http://schemas.microsoft.com/office/powerpoint/2010/main" val="2510872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5A3A05-563C-4B54-B648-B8F7CAD64CD0}" type="datetime1">
              <a:rPr lang="en-US" smtClean="0"/>
              <a:t>7/10/2023</a:t>
            </a:fld>
            <a:endParaRPr lang="en-US" dirty="0"/>
          </a:p>
        </p:txBody>
      </p:sp>
      <p:sp>
        <p:nvSpPr>
          <p:cNvPr id="8" name="Footer Placeholder 7"/>
          <p:cNvSpPr>
            <a:spLocks noGrp="1"/>
          </p:cNvSpPr>
          <p:nvPr>
            <p:ph type="ftr" sz="quarter" idx="11"/>
          </p:nvPr>
        </p:nvSpPr>
        <p:spPr/>
        <p:txBody>
          <a:bodyPr/>
          <a:lstStyle/>
          <a:p>
            <a:r>
              <a:rPr lang="en-US" dirty="0"/>
              <a:t>NCHRP 08-118</a:t>
            </a:r>
          </a:p>
        </p:txBody>
      </p:sp>
      <p:sp>
        <p:nvSpPr>
          <p:cNvPr id="9" name="Slide Number Placeholder 8"/>
          <p:cNvSpPr>
            <a:spLocks noGrp="1"/>
          </p:cNvSpPr>
          <p:nvPr>
            <p:ph type="sldNum" sz="quarter" idx="12"/>
          </p:nvPr>
        </p:nvSpPr>
        <p:spPr/>
        <p:txBody>
          <a:bodyPr/>
          <a:lstStyle/>
          <a:p>
            <a:fld id="{EF61AB7E-1B1D-4D7C-BAF6-2B2AC081FA35}" type="slidenum">
              <a:rPr lang="en-US" smtClean="0"/>
              <a:t>‹#›</a:t>
            </a:fld>
            <a:endParaRPr lang="en-US" dirty="0"/>
          </a:p>
        </p:txBody>
      </p:sp>
    </p:spTree>
    <p:extLst>
      <p:ext uri="{BB962C8B-B14F-4D97-AF65-F5344CB8AC3E}">
        <p14:creationId xmlns:p14="http://schemas.microsoft.com/office/powerpoint/2010/main" val="2222130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A6FCF6-0290-43A4-89CC-5D31D87459A4}" type="datetime1">
              <a:rPr lang="en-US" smtClean="0"/>
              <a:t>7/10/2023</a:t>
            </a:fld>
            <a:endParaRPr lang="en-US" dirty="0"/>
          </a:p>
        </p:txBody>
      </p:sp>
      <p:sp>
        <p:nvSpPr>
          <p:cNvPr id="4" name="Footer Placeholder 3"/>
          <p:cNvSpPr>
            <a:spLocks noGrp="1"/>
          </p:cNvSpPr>
          <p:nvPr>
            <p:ph type="ftr" sz="quarter" idx="11"/>
          </p:nvPr>
        </p:nvSpPr>
        <p:spPr/>
        <p:txBody>
          <a:bodyPr/>
          <a:lstStyle/>
          <a:p>
            <a:r>
              <a:rPr lang="en-US" dirty="0"/>
              <a:t>NCHRP 08-93</a:t>
            </a:r>
          </a:p>
        </p:txBody>
      </p:sp>
      <p:sp>
        <p:nvSpPr>
          <p:cNvPr id="5" name="Slide Number Placeholder 4"/>
          <p:cNvSpPr>
            <a:spLocks noGrp="1"/>
          </p:cNvSpPr>
          <p:nvPr>
            <p:ph type="sldNum" sz="quarter" idx="12"/>
          </p:nvPr>
        </p:nvSpPr>
        <p:spPr/>
        <p:txBody>
          <a:bodyPr/>
          <a:lstStyle/>
          <a:p>
            <a:fld id="{EF61AB7E-1B1D-4D7C-BAF6-2B2AC081FA35}" type="slidenum">
              <a:rPr lang="en-US" smtClean="0"/>
              <a:t>‹#›</a:t>
            </a:fld>
            <a:endParaRPr lang="en-US" dirty="0"/>
          </a:p>
        </p:txBody>
      </p:sp>
    </p:spTree>
    <p:extLst>
      <p:ext uri="{BB962C8B-B14F-4D97-AF65-F5344CB8AC3E}">
        <p14:creationId xmlns:p14="http://schemas.microsoft.com/office/powerpoint/2010/main" val="686891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476DBB-2655-4A7E-80D9-6F4B640C4B5A}" type="datetime1">
              <a:rPr lang="en-US" smtClean="0"/>
              <a:t>7/10/2023</a:t>
            </a:fld>
            <a:endParaRPr lang="en-US" dirty="0"/>
          </a:p>
        </p:txBody>
      </p:sp>
      <p:sp>
        <p:nvSpPr>
          <p:cNvPr id="3" name="Footer Placeholder 2"/>
          <p:cNvSpPr>
            <a:spLocks noGrp="1"/>
          </p:cNvSpPr>
          <p:nvPr>
            <p:ph type="ftr" sz="quarter" idx="11"/>
          </p:nvPr>
        </p:nvSpPr>
        <p:spPr/>
        <p:txBody>
          <a:bodyPr/>
          <a:lstStyle/>
          <a:p>
            <a:r>
              <a:rPr lang="en-US" dirty="0"/>
              <a:t>NCHRP 08-93</a:t>
            </a:r>
          </a:p>
        </p:txBody>
      </p:sp>
      <p:sp>
        <p:nvSpPr>
          <p:cNvPr id="4" name="Slide Number Placeholder 3"/>
          <p:cNvSpPr>
            <a:spLocks noGrp="1"/>
          </p:cNvSpPr>
          <p:nvPr>
            <p:ph type="sldNum" sz="quarter" idx="12"/>
          </p:nvPr>
        </p:nvSpPr>
        <p:spPr/>
        <p:txBody>
          <a:bodyPr/>
          <a:lstStyle/>
          <a:p>
            <a:fld id="{EF61AB7E-1B1D-4D7C-BAF6-2B2AC081FA35}" type="slidenum">
              <a:rPr lang="en-US" smtClean="0"/>
              <a:t>‹#›</a:t>
            </a:fld>
            <a:endParaRPr lang="en-US" dirty="0"/>
          </a:p>
        </p:txBody>
      </p:sp>
    </p:spTree>
    <p:extLst>
      <p:ext uri="{BB962C8B-B14F-4D97-AF65-F5344CB8AC3E}">
        <p14:creationId xmlns:p14="http://schemas.microsoft.com/office/powerpoint/2010/main" val="2808811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FC0BA5-C96E-4E0D-8744-AE2654BA17FC}" type="datetime1">
              <a:rPr lang="en-US" smtClean="0"/>
              <a:t>7/10/2023</a:t>
            </a:fld>
            <a:endParaRPr lang="en-US" dirty="0"/>
          </a:p>
        </p:txBody>
      </p:sp>
      <p:sp>
        <p:nvSpPr>
          <p:cNvPr id="6" name="Footer Placeholder 5"/>
          <p:cNvSpPr>
            <a:spLocks noGrp="1"/>
          </p:cNvSpPr>
          <p:nvPr>
            <p:ph type="ftr" sz="quarter" idx="11"/>
          </p:nvPr>
        </p:nvSpPr>
        <p:spPr/>
        <p:txBody>
          <a:bodyPr/>
          <a:lstStyle/>
          <a:p>
            <a:r>
              <a:rPr lang="en-US" dirty="0"/>
              <a:t>NCHRP 08-93</a:t>
            </a:r>
          </a:p>
        </p:txBody>
      </p:sp>
      <p:sp>
        <p:nvSpPr>
          <p:cNvPr id="7" name="Slide Number Placeholder 6"/>
          <p:cNvSpPr>
            <a:spLocks noGrp="1"/>
          </p:cNvSpPr>
          <p:nvPr>
            <p:ph type="sldNum" sz="quarter" idx="12"/>
          </p:nvPr>
        </p:nvSpPr>
        <p:spPr/>
        <p:txBody>
          <a:bodyPr/>
          <a:lstStyle/>
          <a:p>
            <a:fld id="{EF61AB7E-1B1D-4D7C-BAF6-2B2AC081FA35}" type="slidenum">
              <a:rPr lang="en-US" smtClean="0"/>
              <a:t>‹#›</a:t>
            </a:fld>
            <a:endParaRPr lang="en-US" dirty="0"/>
          </a:p>
        </p:txBody>
      </p:sp>
    </p:spTree>
    <p:extLst>
      <p:ext uri="{BB962C8B-B14F-4D97-AF65-F5344CB8AC3E}">
        <p14:creationId xmlns:p14="http://schemas.microsoft.com/office/powerpoint/2010/main" val="2690264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D1C76A-5913-4CD6-B142-DD15DE9D2AA8}" type="datetime1">
              <a:rPr lang="en-US" smtClean="0"/>
              <a:t>7/10/2023</a:t>
            </a:fld>
            <a:endParaRPr lang="en-US" dirty="0"/>
          </a:p>
        </p:txBody>
      </p:sp>
      <p:sp>
        <p:nvSpPr>
          <p:cNvPr id="6" name="Footer Placeholder 5"/>
          <p:cNvSpPr>
            <a:spLocks noGrp="1"/>
          </p:cNvSpPr>
          <p:nvPr>
            <p:ph type="ftr" sz="quarter" idx="11"/>
          </p:nvPr>
        </p:nvSpPr>
        <p:spPr/>
        <p:txBody>
          <a:bodyPr/>
          <a:lstStyle/>
          <a:p>
            <a:r>
              <a:rPr lang="en-US" dirty="0"/>
              <a:t>NCHRP 08-93</a:t>
            </a:r>
          </a:p>
        </p:txBody>
      </p:sp>
      <p:sp>
        <p:nvSpPr>
          <p:cNvPr id="7" name="Slide Number Placeholder 6"/>
          <p:cNvSpPr>
            <a:spLocks noGrp="1"/>
          </p:cNvSpPr>
          <p:nvPr>
            <p:ph type="sldNum" sz="quarter" idx="12"/>
          </p:nvPr>
        </p:nvSpPr>
        <p:spPr/>
        <p:txBody>
          <a:bodyPr/>
          <a:lstStyle/>
          <a:p>
            <a:fld id="{EF61AB7E-1B1D-4D7C-BAF6-2B2AC081FA35}" type="slidenum">
              <a:rPr lang="en-US" smtClean="0"/>
              <a:t>‹#›</a:t>
            </a:fld>
            <a:endParaRPr lang="en-US" dirty="0"/>
          </a:p>
        </p:txBody>
      </p:sp>
    </p:spTree>
    <p:extLst>
      <p:ext uri="{BB962C8B-B14F-4D97-AF65-F5344CB8AC3E}">
        <p14:creationId xmlns:p14="http://schemas.microsoft.com/office/powerpoint/2010/main" val="1443545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D66113-C6E9-429E-8733-E7434E8718A3}" type="datetime1">
              <a:rPr lang="en-US" smtClean="0"/>
              <a:t>7/10/2023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NCHRP 08-93</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61AB7E-1B1D-4D7C-BAF6-2B2AC081FA35}" type="slidenum">
              <a:rPr lang="en-US" smtClean="0"/>
              <a:t>‹#›</a:t>
            </a:fld>
            <a:endParaRPr lang="en-US" dirty="0"/>
          </a:p>
        </p:txBody>
      </p:sp>
    </p:spTree>
    <p:extLst>
      <p:ext uri="{BB962C8B-B14F-4D97-AF65-F5344CB8AC3E}">
        <p14:creationId xmlns:p14="http://schemas.microsoft.com/office/powerpoint/2010/main" val="41064201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D8386171-E87D-46AB-8718-4CE2A8874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26">
            <a:extLst>
              <a:ext uri="{FF2B5EF4-FFF2-40B4-BE49-F238E27FC236}">
                <a16:creationId xmlns:a16="http://schemas.microsoft.com/office/drawing/2014/main" id="{207CB456-8849-413C-8210-B663779A3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819031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3">
            <a:extLst>
              <a:ext uri="{FF2B5EF4-FFF2-40B4-BE49-F238E27FC236}">
                <a16:creationId xmlns:a16="http://schemas.microsoft.com/office/drawing/2014/main" id="{E513936D-D1EB-4E42-A97F-942BA1F3D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018" y="960109"/>
            <a:ext cx="7708392"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ctrTitle"/>
          </p:nvPr>
        </p:nvSpPr>
        <p:spPr>
          <a:xfrm>
            <a:off x="1143000" y="1337641"/>
            <a:ext cx="6858000" cy="2330002"/>
          </a:xfrm>
        </p:spPr>
        <p:txBody>
          <a:bodyPr>
            <a:normAutofit/>
          </a:bodyPr>
          <a:lstStyle/>
          <a:p>
            <a:r>
              <a:rPr lang="en-US" sz="4300" dirty="0"/>
              <a:t>Risk Assessment Techniques for Transportation Asset Management</a:t>
            </a:r>
          </a:p>
        </p:txBody>
      </p:sp>
      <p:sp>
        <p:nvSpPr>
          <p:cNvPr id="5" name="Subtitle 4"/>
          <p:cNvSpPr>
            <a:spLocks noGrp="1"/>
          </p:cNvSpPr>
          <p:nvPr>
            <p:ph type="subTitle" idx="1"/>
          </p:nvPr>
        </p:nvSpPr>
        <p:spPr>
          <a:xfrm>
            <a:off x="1143000" y="3990165"/>
            <a:ext cx="6858000" cy="1279432"/>
          </a:xfrm>
        </p:spPr>
        <p:txBody>
          <a:bodyPr>
            <a:normAutofit fontScale="55000" lnSpcReduction="20000"/>
          </a:bodyPr>
          <a:lstStyle/>
          <a:p>
            <a:endParaRPr lang="en-US" dirty="0"/>
          </a:p>
          <a:p>
            <a:r>
              <a:rPr lang="en-US" dirty="0"/>
              <a:t>NCHRP Project 08-118</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 National Cooperative Highway Research Program (NCHRP) is sponsored by the individual state departments of transportation of the American Association of State Highway and Transportation Officials. NCHRP is administered by the Transportation Research Board (TRB), part of the National Academies of Sciences, Engineering, and Medicine, under a cooperative agreement with the Federal Highway Administration (FHWA).  Any opinions and conclusions expressed or implied in resulting research products are those of the individuals and organizations who performed the research and are not necessarily those of TRB; the National Academies of Sciences, Engineering, and Medicine; the FHWA; or NCHRP sponsors. </a:t>
            </a:r>
          </a:p>
          <a:p>
            <a:endParaRPr lang="en-US" dirty="0"/>
          </a:p>
        </p:txBody>
      </p:sp>
      <p:cxnSp>
        <p:nvCxnSpPr>
          <p:cNvPr id="21" name="Straight Connector 15">
            <a:extLst>
              <a:ext uri="{FF2B5EF4-FFF2-40B4-BE49-F238E27FC236}">
                <a16:creationId xmlns:a16="http://schemas.microsoft.com/office/drawing/2014/main" id="{AFA75EE9-0DE4-4982-A870-290AD61EAA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514600" y="3806097"/>
            <a:ext cx="41148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568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7FF08-D291-A495-4B7A-ED1C5A09D050}"/>
              </a:ext>
            </a:extLst>
          </p:cNvPr>
          <p:cNvSpPr>
            <a:spLocks noGrp="1"/>
          </p:cNvSpPr>
          <p:nvPr>
            <p:ph type="title"/>
          </p:nvPr>
        </p:nvSpPr>
        <p:spPr>
          <a:xfrm>
            <a:off x="486696" y="629266"/>
            <a:ext cx="2629122" cy="1622321"/>
          </a:xfrm>
        </p:spPr>
        <p:txBody>
          <a:bodyPr vert="horz" lIns="91440" tIns="45720" rIns="91440" bIns="45720" rtlCol="0" anchor="ctr">
            <a:normAutofit fontScale="90000"/>
          </a:bodyPr>
          <a:lstStyle/>
          <a:p>
            <a:r>
              <a:rPr lang="en-US" sz="3700" kern="1200" dirty="0">
                <a:solidFill>
                  <a:schemeClr val="tx1"/>
                </a:solidFill>
                <a:latin typeface="+mj-lt"/>
                <a:ea typeface="+mj-ea"/>
                <a:cs typeface="+mj-cs"/>
              </a:rPr>
              <a:t>Deterministic, Probabilistic Forecasting</a:t>
            </a:r>
          </a:p>
        </p:txBody>
      </p:sp>
      <p:sp>
        <p:nvSpPr>
          <p:cNvPr id="3" name="Content Placeholder 2">
            <a:extLst>
              <a:ext uri="{FF2B5EF4-FFF2-40B4-BE49-F238E27FC236}">
                <a16:creationId xmlns:a16="http://schemas.microsoft.com/office/drawing/2014/main" id="{80757162-45EC-E899-EA0B-8FC65FE2F3C5}"/>
              </a:ext>
            </a:extLst>
          </p:cNvPr>
          <p:cNvSpPr>
            <a:spLocks noGrp="1"/>
          </p:cNvSpPr>
          <p:nvPr>
            <p:ph sz="half" idx="1"/>
          </p:nvPr>
        </p:nvSpPr>
        <p:spPr>
          <a:xfrm>
            <a:off x="486698" y="2438400"/>
            <a:ext cx="2629120" cy="3785419"/>
          </a:xfrm>
        </p:spPr>
        <p:txBody>
          <a:bodyPr vert="horz" lIns="91440" tIns="45720" rIns="91440" bIns="45720" rtlCol="0">
            <a:normAutofit fontScale="92500" lnSpcReduction="10000"/>
          </a:bodyPr>
          <a:lstStyle/>
          <a:p>
            <a:r>
              <a:rPr lang="en-US" sz="1700" dirty="0"/>
              <a:t>Studies and 1 and 2 were complementary</a:t>
            </a:r>
          </a:p>
          <a:p>
            <a:r>
              <a:rPr lang="en-US" sz="1700" dirty="0"/>
              <a:t>Study 1 produced a deterministic revenue forecast</a:t>
            </a:r>
          </a:p>
          <a:p>
            <a:r>
              <a:rPr lang="en-US" sz="1700" dirty="0"/>
              <a:t>Study 2 used probabilistic tools to forecast revenue</a:t>
            </a:r>
          </a:p>
          <a:p>
            <a:r>
              <a:rPr lang="en-US" sz="1700" dirty="0"/>
              <a:t>State revenue data from the Vermont Agency of Transportation was used</a:t>
            </a:r>
          </a:p>
          <a:p>
            <a:r>
              <a:rPr lang="en-US" sz="1700" dirty="0"/>
              <a:t>The studies demonstrate the use of these techniques to create forecasts along with uncertainty in the forecasted values</a:t>
            </a:r>
          </a:p>
        </p:txBody>
      </p:sp>
      <p:sp>
        <p:nvSpPr>
          <p:cNvPr id="15" name="Rectangle 14">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Content Placeholder 9">
            <a:extLst>
              <a:ext uri="{FF2B5EF4-FFF2-40B4-BE49-F238E27FC236}">
                <a16:creationId xmlns:a16="http://schemas.microsoft.com/office/drawing/2014/main" id="{FBFE4AFC-FA19-11AE-20BC-0C618BAB40FA}"/>
              </a:ext>
            </a:extLst>
          </p:cNvPr>
          <p:cNvPicPr>
            <a:picLocks noGrp="1" noChangeAspect="1"/>
          </p:cNvPicPr>
          <p:nvPr>
            <p:ph sz="half" idx="2"/>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bwMode="auto">
          <a:xfrm>
            <a:off x="4054396" y="2005310"/>
            <a:ext cx="4514498" cy="2844133"/>
          </a:xfrm>
          <a:prstGeom prst="rect">
            <a:avLst/>
          </a:prstGeom>
          <a:noFill/>
          <a:effectLst/>
        </p:spPr>
      </p:pic>
      <p:sp>
        <p:nvSpPr>
          <p:cNvPr id="5" name="Footer Placeholder 4">
            <a:extLst>
              <a:ext uri="{FF2B5EF4-FFF2-40B4-BE49-F238E27FC236}">
                <a16:creationId xmlns:a16="http://schemas.microsoft.com/office/drawing/2014/main" id="{86E11A35-F38C-AFF7-AFD3-F7195572518D}"/>
              </a:ext>
            </a:extLst>
          </p:cNvPr>
          <p:cNvSpPr>
            <a:spLocks noGrp="1"/>
          </p:cNvSpPr>
          <p:nvPr>
            <p:ph type="ftr" sz="quarter" idx="11"/>
          </p:nvPr>
        </p:nvSpPr>
        <p:spPr>
          <a:xfrm>
            <a:off x="3842766" y="6356350"/>
            <a:ext cx="3086100" cy="365125"/>
          </a:xfrm>
        </p:spPr>
        <p:txBody>
          <a:bodyPr vert="horz" lIns="91440" tIns="45720" rIns="91440" bIns="45720" rtlCol="0" anchor="ctr">
            <a:normAutofit/>
          </a:bodyPr>
          <a:lstStyle/>
          <a:p>
            <a:pPr algn="l" defTabSz="914400">
              <a:spcAft>
                <a:spcPts val="600"/>
              </a:spcAft>
            </a:pPr>
            <a:r>
              <a:rPr lang="en-US" kern="1200" dirty="0">
                <a:solidFill>
                  <a:srgbClr val="303030"/>
                </a:solidFill>
                <a:latin typeface="+mn-lt"/>
                <a:ea typeface="+mn-ea"/>
                <a:cs typeface="+mn-cs"/>
              </a:rPr>
              <a:t>NCHRP 08-118</a:t>
            </a:r>
          </a:p>
        </p:txBody>
      </p:sp>
      <p:sp>
        <p:nvSpPr>
          <p:cNvPr id="6" name="Slide Number Placeholder 5">
            <a:extLst>
              <a:ext uri="{FF2B5EF4-FFF2-40B4-BE49-F238E27FC236}">
                <a16:creationId xmlns:a16="http://schemas.microsoft.com/office/drawing/2014/main" id="{2ECA7E46-6D26-E702-8115-44E36D97C141}"/>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EF61AB7E-1B1D-4D7C-BAF6-2B2AC081FA35}" type="slidenum">
              <a:rPr lang="en-US">
                <a:solidFill>
                  <a:srgbClr val="303030"/>
                </a:solidFill>
              </a:rPr>
              <a:pPr defTabSz="914400">
                <a:spcAft>
                  <a:spcPts val="600"/>
                </a:spcAft>
              </a:pPr>
              <a:t>10</a:t>
            </a:fld>
            <a:endParaRPr lang="en-US" dirty="0">
              <a:solidFill>
                <a:srgbClr val="303030"/>
              </a:solidFill>
            </a:endParaRPr>
          </a:p>
        </p:txBody>
      </p:sp>
    </p:spTree>
    <p:extLst>
      <p:ext uri="{BB962C8B-B14F-4D97-AF65-F5344CB8AC3E}">
        <p14:creationId xmlns:p14="http://schemas.microsoft.com/office/powerpoint/2010/main" val="2883681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7FF08-D291-A495-4B7A-ED1C5A09D050}"/>
              </a:ext>
            </a:extLst>
          </p:cNvPr>
          <p:cNvSpPr>
            <a:spLocks noGrp="1"/>
          </p:cNvSpPr>
          <p:nvPr>
            <p:ph type="title"/>
          </p:nvPr>
        </p:nvSpPr>
        <p:spPr>
          <a:xfrm>
            <a:off x="486696" y="195579"/>
            <a:ext cx="2629122" cy="1622321"/>
          </a:xfrm>
        </p:spPr>
        <p:txBody>
          <a:bodyPr vert="horz" lIns="91440" tIns="45720" rIns="91440" bIns="45720" rtlCol="0" anchor="ctr">
            <a:normAutofit fontScale="90000"/>
          </a:bodyPr>
          <a:lstStyle/>
          <a:p>
            <a:r>
              <a:rPr lang="en-US" sz="3700" kern="1200" dirty="0">
                <a:solidFill>
                  <a:schemeClr val="tx1"/>
                </a:solidFill>
                <a:latin typeface="+mj-lt"/>
                <a:ea typeface="+mj-ea"/>
                <a:cs typeface="+mj-cs"/>
              </a:rPr>
              <a:t>Deterministic, Probabilistic Forecasting</a:t>
            </a:r>
          </a:p>
        </p:txBody>
      </p:sp>
      <p:sp>
        <p:nvSpPr>
          <p:cNvPr id="3" name="Content Placeholder 2">
            <a:extLst>
              <a:ext uri="{FF2B5EF4-FFF2-40B4-BE49-F238E27FC236}">
                <a16:creationId xmlns:a16="http://schemas.microsoft.com/office/drawing/2014/main" id="{80757162-45EC-E899-EA0B-8FC65FE2F3C5}"/>
              </a:ext>
            </a:extLst>
          </p:cNvPr>
          <p:cNvSpPr>
            <a:spLocks noGrp="1"/>
          </p:cNvSpPr>
          <p:nvPr>
            <p:ph sz="half" idx="1"/>
          </p:nvPr>
        </p:nvSpPr>
        <p:spPr>
          <a:xfrm>
            <a:off x="486696" y="1817899"/>
            <a:ext cx="2629120" cy="4797131"/>
          </a:xfrm>
        </p:spPr>
        <p:txBody>
          <a:bodyPr vert="horz" lIns="91440" tIns="45720" rIns="91440" bIns="45720" rtlCol="0">
            <a:normAutofit/>
          </a:bodyPr>
          <a:lstStyle/>
          <a:p>
            <a:r>
              <a:rPr lang="en-US" sz="1700" dirty="0"/>
              <a:t>Forecasts were prepared using a simple deterministic technique and probabilistic techniques using off-the-shelf, Excel-based tools (triple exponential smoothing and Monte Carlo simulations).</a:t>
            </a:r>
          </a:p>
          <a:p>
            <a:r>
              <a:rPr lang="en-US" sz="1700" dirty="0"/>
              <a:t>Uncertainty in forecasts were illustrated through confidence intervals.</a:t>
            </a:r>
          </a:p>
          <a:p>
            <a:r>
              <a:rPr lang="en-US" sz="1700" dirty="0"/>
              <a:t>Projections using the different tools were compared, benefits and limitations discussed.</a:t>
            </a:r>
          </a:p>
        </p:txBody>
      </p:sp>
      <p:sp>
        <p:nvSpPr>
          <p:cNvPr id="15" name="Rectangle 14">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86E11A35-F38C-AFF7-AFD3-F7195572518D}"/>
              </a:ext>
            </a:extLst>
          </p:cNvPr>
          <p:cNvSpPr>
            <a:spLocks noGrp="1"/>
          </p:cNvSpPr>
          <p:nvPr>
            <p:ph type="ftr" sz="quarter" idx="11"/>
          </p:nvPr>
        </p:nvSpPr>
        <p:spPr>
          <a:xfrm>
            <a:off x="3842766" y="6356350"/>
            <a:ext cx="3086100" cy="365125"/>
          </a:xfrm>
        </p:spPr>
        <p:txBody>
          <a:bodyPr vert="horz" lIns="91440" tIns="45720" rIns="91440" bIns="45720" rtlCol="0" anchor="ctr">
            <a:normAutofit/>
          </a:bodyPr>
          <a:lstStyle/>
          <a:p>
            <a:pPr algn="l" defTabSz="914400">
              <a:spcAft>
                <a:spcPts val="600"/>
              </a:spcAft>
            </a:pPr>
            <a:r>
              <a:rPr lang="en-US" kern="1200" dirty="0">
                <a:solidFill>
                  <a:srgbClr val="303030"/>
                </a:solidFill>
                <a:latin typeface="+mn-lt"/>
                <a:ea typeface="+mn-ea"/>
                <a:cs typeface="+mn-cs"/>
              </a:rPr>
              <a:t>NCHRP 08-118</a:t>
            </a:r>
          </a:p>
        </p:txBody>
      </p:sp>
      <p:sp>
        <p:nvSpPr>
          <p:cNvPr id="6" name="Slide Number Placeholder 5">
            <a:extLst>
              <a:ext uri="{FF2B5EF4-FFF2-40B4-BE49-F238E27FC236}">
                <a16:creationId xmlns:a16="http://schemas.microsoft.com/office/drawing/2014/main" id="{2ECA7E46-6D26-E702-8115-44E36D97C141}"/>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EF61AB7E-1B1D-4D7C-BAF6-2B2AC081FA35}" type="slidenum">
              <a:rPr lang="en-US">
                <a:solidFill>
                  <a:srgbClr val="303030"/>
                </a:solidFill>
              </a:rPr>
              <a:pPr defTabSz="914400">
                <a:spcAft>
                  <a:spcPts val="600"/>
                </a:spcAft>
              </a:pPr>
              <a:t>11</a:t>
            </a:fld>
            <a:endParaRPr lang="en-US" dirty="0">
              <a:solidFill>
                <a:srgbClr val="303030"/>
              </a:solidFill>
            </a:endParaRPr>
          </a:p>
        </p:txBody>
      </p:sp>
      <p:pic>
        <p:nvPicPr>
          <p:cNvPr id="8" name="Content Placeholder 7">
            <a:extLst>
              <a:ext uri="{FF2B5EF4-FFF2-40B4-BE49-F238E27FC236}">
                <a16:creationId xmlns:a16="http://schemas.microsoft.com/office/drawing/2014/main" id="{C5384000-F637-DB9C-9032-813C9E33C378}"/>
              </a:ext>
            </a:extLst>
          </p:cNvPr>
          <p:cNvPicPr>
            <a:picLocks noGrp="1" noChangeAspect="1"/>
          </p:cNvPicPr>
          <p:nvPr>
            <p:ph sz="half" idx="2"/>
          </p:nvPr>
        </p:nvPicPr>
        <p:blipFill>
          <a:blip r:embed="rId3"/>
          <a:stretch>
            <a:fillRect/>
          </a:stretch>
        </p:blipFill>
        <p:spPr>
          <a:xfrm>
            <a:off x="4041457" y="1609387"/>
            <a:ext cx="4540377" cy="3635979"/>
          </a:xfrm>
          <a:prstGeom prst="rect">
            <a:avLst/>
          </a:prstGeom>
        </p:spPr>
      </p:pic>
    </p:spTree>
    <p:extLst>
      <p:ext uri="{BB962C8B-B14F-4D97-AF65-F5344CB8AC3E}">
        <p14:creationId xmlns:p14="http://schemas.microsoft.com/office/powerpoint/2010/main" val="1532925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BA9BD-B83F-ADFC-FA77-5506C7C78F55}"/>
              </a:ext>
            </a:extLst>
          </p:cNvPr>
          <p:cNvSpPr>
            <a:spLocks noGrp="1"/>
          </p:cNvSpPr>
          <p:nvPr>
            <p:ph type="title"/>
          </p:nvPr>
        </p:nvSpPr>
        <p:spPr>
          <a:xfrm>
            <a:off x="486696" y="629266"/>
            <a:ext cx="2629122" cy="1622321"/>
          </a:xfrm>
        </p:spPr>
        <p:txBody>
          <a:bodyPr vert="horz" lIns="91440" tIns="45720" rIns="91440" bIns="45720" rtlCol="0" anchor="ctr">
            <a:normAutofit/>
          </a:bodyPr>
          <a:lstStyle/>
          <a:p>
            <a:r>
              <a:rPr lang="en-US" sz="3700" kern="1200" dirty="0">
                <a:solidFill>
                  <a:schemeClr val="tx1"/>
                </a:solidFill>
                <a:latin typeface="+mj-lt"/>
                <a:ea typeface="+mj-ea"/>
                <a:cs typeface="+mj-cs"/>
              </a:rPr>
              <a:t>Study 3: Bridge Risk Utility Index</a:t>
            </a:r>
          </a:p>
        </p:txBody>
      </p:sp>
      <p:sp>
        <p:nvSpPr>
          <p:cNvPr id="3" name="Content Placeholder 2">
            <a:extLst>
              <a:ext uri="{FF2B5EF4-FFF2-40B4-BE49-F238E27FC236}">
                <a16:creationId xmlns:a16="http://schemas.microsoft.com/office/drawing/2014/main" id="{5A260A3D-901A-5B9D-9690-2506E12269E8}"/>
              </a:ext>
            </a:extLst>
          </p:cNvPr>
          <p:cNvSpPr>
            <a:spLocks noGrp="1"/>
          </p:cNvSpPr>
          <p:nvPr>
            <p:ph sz="half" idx="1"/>
          </p:nvPr>
        </p:nvSpPr>
        <p:spPr>
          <a:xfrm>
            <a:off x="486698" y="2438400"/>
            <a:ext cx="2629120" cy="3785419"/>
          </a:xfrm>
        </p:spPr>
        <p:txBody>
          <a:bodyPr vert="horz" lIns="91440" tIns="45720" rIns="91440" bIns="45720" rtlCol="0">
            <a:normAutofit lnSpcReduction="10000"/>
          </a:bodyPr>
          <a:lstStyle/>
          <a:p>
            <a:r>
              <a:rPr lang="en-US" sz="1600" b="0" i="0" u="none" strike="noStrike" baseline="0" dirty="0"/>
              <a:t>This pilot illustrates the example strategy for analyzing risk in an existing BMS. </a:t>
            </a:r>
          </a:p>
          <a:p>
            <a:r>
              <a:rPr lang="en-US" sz="1600" b="0" i="0" u="none" strike="noStrike" baseline="0" dirty="0"/>
              <a:t>It shows how a risk index can be constructed and calculated, and then forecasted over time under scenarios with different funding levels for all applicable structures using an existing BMS. </a:t>
            </a:r>
          </a:p>
          <a:p>
            <a:r>
              <a:rPr lang="en-US" sz="1600" b="0" i="0" u="none" strike="noStrike" baseline="0" dirty="0"/>
              <a:t>It was tested in Kansas DOT, which uses an off-the-shelf, commercially available bridge management software. </a:t>
            </a:r>
            <a:endParaRPr lang="en-US" sz="1600" dirty="0"/>
          </a:p>
        </p:txBody>
      </p:sp>
      <p:sp>
        <p:nvSpPr>
          <p:cNvPr id="13" name="Rectangle 12">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7">
            <a:extLst>
              <a:ext uri="{FF2B5EF4-FFF2-40B4-BE49-F238E27FC236}">
                <a16:creationId xmlns:a16="http://schemas.microsoft.com/office/drawing/2014/main" id="{5A618679-3140-E076-764C-B27DEBB7A4FC}"/>
              </a:ext>
            </a:extLst>
          </p:cNvPr>
          <p:cNvPicPr>
            <a:picLocks noGrp="1" noChangeAspect="1"/>
          </p:cNvPicPr>
          <p:nvPr>
            <p:ph sz="half" idx="2"/>
          </p:nvPr>
        </p:nvPicPr>
        <p:blipFill>
          <a:blip r:embed="rId3"/>
          <a:stretch>
            <a:fillRect/>
          </a:stretch>
        </p:blipFill>
        <p:spPr>
          <a:xfrm>
            <a:off x="4054396" y="2250237"/>
            <a:ext cx="4514498" cy="2354280"/>
          </a:xfrm>
          <a:prstGeom prst="rect">
            <a:avLst/>
          </a:prstGeom>
          <a:effectLst/>
        </p:spPr>
      </p:pic>
      <p:sp>
        <p:nvSpPr>
          <p:cNvPr id="4" name="Footer Placeholder 3">
            <a:extLst>
              <a:ext uri="{FF2B5EF4-FFF2-40B4-BE49-F238E27FC236}">
                <a16:creationId xmlns:a16="http://schemas.microsoft.com/office/drawing/2014/main" id="{929D67E2-8B61-04A0-4610-1339E0781FF8}"/>
              </a:ext>
            </a:extLst>
          </p:cNvPr>
          <p:cNvSpPr>
            <a:spLocks noGrp="1"/>
          </p:cNvSpPr>
          <p:nvPr>
            <p:ph type="ftr" sz="quarter" idx="11"/>
          </p:nvPr>
        </p:nvSpPr>
        <p:spPr>
          <a:xfrm>
            <a:off x="3842766" y="6356350"/>
            <a:ext cx="3086100" cy="365125"/>
          </a:xfrm>
        </p:spPr>
        <p:txBody>
          <a:bodyPr vert="horz" lIns="91440" tIns="45720" rIns="91440" bIns="45720" rtlCol="0" anchor="ctr">
            <a:normAutofit/>
          </a:bodyPr>
          <a:lstStyle/>
          <a:p>
            <a:pPr algn="l" defTabSz="914400">
              <a:spcAft>
                <a:spcPts val="600"/>
              </a:spcAft>
            </a:pPr>
            <a:r>
              <a:rPr lang="en-US" kern="1200" dirty="0">
                <a:solidFill>
                  <a:srgbClr val="303030"/>
                </a:solidFill>
                <a:latin typeface="+mn-lt"/>
                <a:ea typeface="+mn-ea"/>
                <a:cs typeface="+mn-cs"/>
              </a:rPr>
              <a:t>NCHRP 08-118</a:t>
            </a:r>
          </a:p>
        </p:txBody>
      </p:sp>
      <p:sp>
        <p:nvSpPr>
          <p:cNvPr id="5" name="Slide Number Placeholder 4">
            <a:extLst>
              <a:ext uri="{FF2B5EF4-FFF2-40B4-BE49-F238E27FC236}">
                <a16:creationId xmlns:a16="http://schemas.microsoft.com/office/drawing/2014/main" id="{D99D82EC-6A99-5159-71E5-8F9463A5540C}"/>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EF61AB7E-1B1D-4D7C-BAF6-2B2AC081FA35}" type="slidenum">
              <a:rPr lang="en-US">
                <a:solidFill>
                  <a:srgbClr val="303030"/>
                </a:solidFill>
              </a:rPr>
              <a:pPr defTabSz="914400">
                <a:spcAft>
                  <a:spcPts val="600"/>
                </a:spcAft>
              </a:pPr>
              <a:t>12</a:t>
            </a:fld>
            <a:endParaRPr lang="en-US" dirty="0">
              <a:solidFill>
                <a:srgbClr val="303030"/>
              </a:solidFill>
            </a:endParaRPr>
          </a:p>
        </p:txBody>
      </p:sp>
    </p:spTree>
    <p:extLst>
      <p:ext uri="{BB962C8B-B14F-4D97-AF65-F5344CB8AC3E}">
        <p14:creationId xmlns:p14="http://schemas.microsoft.com/office/powerpoint/2010/main" val="2545935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11A5F-E82E-067F-92DB-7B032CEC1AF8}"/>
              </a:ext>
            </a:extLst>
          </p:cNvPr>
          <p:cNvSpPr>
            <a:spLocks noGrp="1"/>
          </p:cNvSpPr>
          <p:nvPr>
            <p:ph type="title"/>
          </p:nvPr>
        </p:nvSpPr>
        <p:spPr>
          <a:xfrm>
            <a:off x="486696" y="629266"/>
            <a:ext cx="2629122" cy="1622321"/>
          </a:xfrm>
        </p:spPr>
        <p:txBody>
          <a:bodyPr vert="horz" lIns="91440" tIns="45720" rIns="91440" bIns="45720" rtlCol="0" anchor="ctr">
            <a:normAutofit/>
          </a:bodyPr>
          <a:lstStyle/>
          <a:p>
            <a:r>
              <a:rPr lang="en-US" sz="3700" kern="1200" dirty="0">
                <a:solidFill>
                  <a:schemeClr val="tx1"/>
                </a:solidFill>
                <a:latin typeface="+mj-lt"/>
                <a:ea typeface="+mj-ea"/>
                <a:cs typeface="+mj-cs"/>
              </a:rPr>
              <a:t>Study 4: Flooding Risk</a:t>
            </a:r>
          </a:p>
        </p:txBody>
      </p:sp>
      <p:sp>
        <p:nvSpPr>
          <p:cNvPr id="3" name="Content Placeholder 2">
            <a:extLst>
              <a:ext uri="{FF2B5EF4-FFF2-40B4-BE49-F238E27FC236}">
                <a16:creationId xmlns:a16="http://schemas.microsoft.com/office/drawing/2014/main" id="{0E90AB4A-A08E-2A31-ABF0-AFB0CFEB010F}"/>
              </a:ext>
            </a:extLst>
          </p:cNvPr>
          <p:cNvSpPr>
            <a:spLocks noGrp="1"/>
          </p:cNvSpPr>
          <p:nvPr>
            <p:ph sz="half" idx="1"/>
          </p:nvPr>
        </p:nvSpPr>
        <p:spPr>
          <a:xfrm>
            <a:off x="486698" y="2438400"/>
            <a:ext cx="2629120" cy="3785419"/>
          </a:xfrm>
        </p:spPr>
        <p:txBody>
          <a:bodyPr vert="horz" lIns="91440" tIns="45720" rIns="91440" bIns="45720" rtlCol="0">
            <a:normAutofit fontScale="92500"/>
          </a:bodyPr>
          <a:lstStyle/>
          <a:p>
            <a:r>
              <a:rPr lang="en-US" sz="1700" dirty="0"/>
              <a:t>The study performed with Delaware DOT’s existing PMS illustrates defining a risk index for a pavement section for risk from Floods, sea level rise, tides, short surge.</a:t>
            </a:r>
          </a:p>
          <a:p>
            <a:r>
              <a:rPr lang="en-US" sz="1700" dirty="0"/>
              <a:t>It calculates and compares overall pavement conditions (OPC) and risk estimates in dollars under different scenarios of minimizing risk and maximizing pavement condition with different risk mitigation treatments</a:t>
            </a:r>
          </a:p>
        </p:txBody>
      </p:sp>
      <p:sp>
        <p:nvSpPr>
          <p:cNvPr id="14" name="Rectangle 13">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0D5A9729-3FAA-DF75-CD02-40A6B4B8015E}"/>
              </a:ext>
            </a:extLst>
          </p:cNvPr>
          <p:cNvSpPr>
            <a:spLocks noGrp="1"/>
          </p:cNvSpPr>
          <p:nvPr>
            <p:ph type="ftr" sz="quarter" idx="11"/>
          </p:nvPr>
        </p:nvSpPr>
        <p:spPr>
          <a:xfrm>
            <a:off x="3842766" y="6356350"/>
            <a:ext cx="3086100" cy="365125"/>
          </a:xfrm>
        </p:spPr>
        <p:txBody>
          <a:bodyPr vert="horz" lIns="91440" tIns="45720" rIns="91440" bIns="45720" rtlCol="0" anchor="ctr">
            <a:normAutofit/>
          </a:bodyPr>
          <a:lstStyle/>
          <a:p>
            <a:pPr algn="l" defTabSz="914400">
              <a:spcAft>
                <a:spcPts val="600"/>
              </a:spcAft>
            </a:pPr>
            <a:r>
              <a:rPr lang="en-US" kern="1200" dirty="0">
                <a:solidFill>
                  <a:srgbClr val="303030"/>
                </a:solidFill>
                <a:latin typeface="+mn-lt"/>
                <a:ea typeface="+mn-ea"/>
                <a:cs typeface="+mn-cs"/>
              </a:rPr>
              <a:t>NCHRP 08-118</a:t>
            </a:r>
          </a:p>
        </p:txBody>
      </p:sp>
      <p:sp>
        <p:nvSpPr>
          <p:cNvPr id="6" name="Slide Number Placeholder 5">
            <a:extLst>
              <a:ext uri="{FF2B5EF4-FFF2-40B4-BE49-F238E27FC236}">
                <a16:creationId xmlns:a16="http://schemas.microsoft.com/office/drawing/2014/main" id="{EB71F3B6-8C53-0B2E-5546-6BC0DC607899}"/>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EF61AB7E-1B1D-4D7C-BAF6-2B2AC081FA35}" type="slidenum">
              <a:rPr lang="en-US">
                <a:solidFill>
                  <a:srgbClr val="303030"/>
                </a:solidFill>
              </a:rPr>
              <a:pPr defTabSz="914400">
                <a:spcAft>
                  <a:spcPts val="600"/>
                </a:spcAft>
              </a:pPr>
              <a:t>13</a:t>
            </a:fld>
            <a:endParaRPr lang="en-US" dirty="0">
              <a:solidFill>
                <a:srgbClr val="303030"/>
              </a:solidFill>
            </a:endParaRPr>
          </a:p>
        </p:txBody>
      </p:sp>
      <p:pic>
        <p:nvPicPr>
          <p:cNvPr id="11" name="Content Placeholder 10">
            <a:extLst>
              <a:ext uri="{FF2B5EF4-FFF2-40B4-BE49-F238E27FC236}">
                <a16:creationId xmlns:a16="http://schemas.microsoft.com/office/drawing/2014/main" id="{D2309022-F8F6-52F8-D444-442456067D99}"/>
              </a:ext>
            </a:extLst>
          </p:cNvPr>
          <p:cNvPicPr>
            <a:picLocks noGrp="1" noChangeAspect="1"/>
          </p:cNvPicPr>
          <p:nvPr>
            <p:ph sz="half" idx="2"/>
          </p:nvPr>
        </p:nvPicPr>
        <p:blipFill>
          <a:blip r:embed="rId3"/>
          <a:stretch>
            <a:fillRect/>
          </a:stretch>
        </p:blipFill>
        <p:spPr>
          <a:xfrm>
            <a:off x="4510315" y="3394351"/>
            <a:ext cx="3516088" cy="2583732"/>
          </a:xfrm>
          <a:prstGeom prst="rect">
            <a:avLst/>
          </a:prstGeom>
        </p:spPr>
      </p:pic>
      <p:pic>
        <p:nvPicPr>
          <p:cNvPr id="10" name="Picture 9">
            <a:extLst>
              <a:ext uri="{FF2B5EF4-FFF2-40B4-BE49-F238E27FC236}">
                <a16:creationId xmlns:a16="http://schemas.microsoft.com/office/drawing/2014/main" id="{21A94DC4-1DEA-9D4C-760F-018213CD2819}"/>
              </a:ext>
            </a:extLst>
          </p:cNvPr>
          <p:cNvPicPr>
            <a:picLocks noChangeAspect="1"/>
          </p:cNvPicPr>
          <p:nvPr/>
        </p:nvPicPr>
        <p:blipFill>
          <a:blip r:embed="rId4"/>
          <a:stretch>
            <a:fillRect/>
          </a:stretch>
        </p:blipFill>
        <p:spPr>
          <a:xfrm>
            <a:off x="4211248" y="879917"/>
            <a:ext cx="4114221" cy="2399513"/>
          </a:xfrm>
          <a:prstGeom prst="rect">
            <a:avLst/>
          </a:prstGeom>
        </p:spPr>
      </p:pic>
    </p:spTree>
    <p:extLst>
      <p:ext uri="{BB962C8B-B14F-4D97-AF65-F5344CB8AC3E}">
        <p14:creationId xmlns:p14="http://schemas.microsoft.com/office/powerpoint/2010/main" val="1759727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C58C2-E0B4-E4E4-92C6-5C51A6EE319E}"/>
              </a:ext>
            </a:extLst>
          </p:cNvPr>
          <p:cNvSpPr>
            <a:spLocks noGrp="1"/>
          </p:cNvSpPr>
          <p:nvPr>
            <p:ph type="title"/>
          </p:nvPr>
        </p:nvSpPr>
        <p:spPr>
          <a:xfrm>
            <a:off x="486696" y="629266"/>
            <a:ext cx="2629122" cy="1622321"/>
          </a:xfrm>
        </p:spPr>
        <p:txBody>
          <a:bodyPr vert="horz" lIns="91440" tIns="45720" rIns="91440" bIns="45720" rtlCol="0" anchor="ctr">
            <a:normAutofit/>
          </a:bodyPr>
          <a:lstStyle/>
          <a:p>
            <a:r>
              <a:rPr lang="en-US" sz="3700" kern="1200" dirty="0">
                <a:solidFill>
                  <a:schemeClr val="tx1"/>
                </a:solidFill>
                <a:latin typeface="+mj-lt"/>
                <a:ea typeface="+mj-ea"/>
                <a:cs typeface="+mj-cs"/>
              </a:rPr>
              <a:t>Study 5: Small Culvert Risk</a:t>
            </a:r>
          </a:p>
        </p:txBody>
      </p:sp>
      <p:sp>
        <p:nvSpPr>
          <p:cNvPr id="3" name="Content Placeholder 2">
            <a:extLst>
              <a:ext uri="{FF2B5EF4-FFF2-40B4-BE49-F238E27FC236}">
                <a16:creationId xmlns:a16="http://schemas.microsoft.com/office/drawing/2014/main" id="{7E4F60E8-BB29-C045-1BD6-CCF54615191F}"/>
              </a:ext>
            </a:extLst>
          </p:cNvPr>
          <p:cNvSpPr>
            <a:spLocks noGrp="1"/>
          </p:cNvSpPr>
          <p:nvPr>
            <p:ph sz="half" idx="1"/>
          </p:nvPr>
        </p:nvSpPr>
        <p:spPr>
          <a:xfrm>
            <a:off x="486698" y="2438400"/>
            <a:ext cx="2629120" cy="3785419"/>
          </a:xfrm>
        </p:spPr>
        <p:txBody>
          <a:bodyPr vert="horz" lIns="91440" tIns="45720" rIns="91440" bIns="45720" rtlCol="0">
            <a:normAutofit fontScale="92500" lnSpcReduction="20000"/>
          </a:bodyPr>
          <a:lstStyle/>
          <a:p>
            <a:r>
              <a:rPr lang="en-US" sz="1700" dirty="0"/>
              <a:t>This proof-of-concept study demonstrated a risk index for small culverts using data from North Carolina DOT</a:t>
            </a:r>
          </a:p>
          <a:p>
            <a:r>
              <a:rPr lang="en-US" sz="1700" dirty="0"/>
              <a:t>The risk to culverts could be included as a programming or project-selection factor</a:t>
            </a:r>
          </a:p>
          <a:p>
            <a:r>
              <a:rPr lang="en-US" sz="1700" dirty="0"/>
              <a:t>The analysis was conducted with a pavement management system</a:t>
            </a:r>
          </a:p>
          <a:p>
            <a:r>
              <a:rPr lang="en-US" sz="1700" dirty="0"/>
              <a:t>The Total Risk (in $) was computed and compared for “do nothing” and “mitigation” scenarios</a:t>
            </a:r>
          </a:p>
          <a:p>
            <a:endParaRPr lang="en-US" sz="1700" dirty="0"/>
          </a:p>
        </p:txBody>
      </p:sp>
      <p:sp>
        <p:nvSpPr>
          <p:cNvPr id="13" name="Rectangle 12">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33E0AF2D-7C4F-0C0C-69D0-BA8196DFE5F3}"/>
              </a:ext>
            </a:extLst>
          </p:cNvPr>
          <p:cNvSpPr>
            <a:spLocks noGrp="1"/>
          </p:cNvSpPr>
          <p:nvPr>
            <p:ph type="ftr" sz="quarter" idx="11"/>
          </p:nvPr>
        </p:nvSpPr>
        <p:spPr>
          <a:xfrm>
            <a:off x="3842766" y="6356350"/>
            <a:ext cx="3086100" cy="365125"/>
          </a:xfrm>
        </p:spPr>
        <p:txBody>
          <a:bodyPr vert="horz" lIns="91440" tIns="45720" rIns="91440" bIns="45720" rtlCol="0" anchor="ctr">
            <a:normAutofit/>
          </a:bodyPr>
          <a:lstStyle/>
          <a:p>
            <a:pPr algn="l" defTabSz="914400">
              <a:spcAft>
                <a:spcPts val="600"/>
              </a:spcAft>
            </a:pPr>
            <a:r>
              <a:rPr lang="en-US" kern="1200" dirty="0">
                <a:solidFill>
                  <a:srgbClr val="303030"/>
                </a:solidFill>
                <a:latin typeface="+mn-lt"/>
                <a:ea typeface="+mn-ea"/>
                <a:cs typeface="+mn-cs"/>
              </a:rPr>
              <a:t>NCHRP 08-118</a:t>
            </a:r>
          </a:p>
        </p:txBody>
      </p:sp>
      <p:sp>
        <p:nvSpPr>
          <p:cNvPr id="6" name="Slide Number Placeholder 5">
            <a:extLst>
              <a:ext uri="{FF2B5EF4-FFF2-40B4-BE49-F238E27FC236}">
                <a16:creationId xmlns:a16="http://schemas.microsoft.com/office/drawing/2014/main" id="{E021251E-9492-08BD-A071-576514C39E9F}"/>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EF61AB7E-1B1D-4D7C-BAF6-2B2AC081FA35}" type="slidenum">
              <a:rPr lang="en-US">
                <a:solidFill>
                  <a:srgbClr val="303030"/>
                </a:solidFill>
              </a:rPr>
              <a:pPr defTabSz="914400">
                <a:spcAft>
                  <a:spcPts val="600"/>
                </a:spcAft>
              </a:pPr>
              <a:t>14</a:t>
            </a:fld>
            <a:endParaRPr lang="en-US" dirty="0">
              <a:solidFill>
                <a:srgbClr val="303030"/>
              </a:solidFill>
            </a:endParaRPr>
          </a:p>
        </p:txBody>
      </p:sp>
      <p:pic>
        <p:nvPicPr>
          <p:cNvPr id="9" name="Content Placeholder 8">
            <a:extLst>
              <a:ext uri="{FF2B5EF4-FFF2-40B4-BE49-F238E27FC236}">
                <a16:creationId xmlns:a16="http://schemas.microsoft.com/office/drawing/2014/main" id="{78EC5647-CBFF-3E56-CD84-FE87DFB3115F}"/>
              </a:ext>
            </a:extLst>
          </p:cNvPr>
          <p:cNvPicPr>
            <a:picLocks noGrp="1" noChangeAspect="1"/>
          </p:cNvPicPr>
          <p:nvPr>
            <p:ph sz="half" idx="2"/>
          </p:nvPr>
        </p:nvPicPr>
        <p:blipFill>
          <a:blip r:embed="rId3"/>
          <a:stretch>
            <a:fillRect/>
          </a:stretch>
        </p:blipFill>
        <p:spPr>
          <a:xfrm>
            <a:off x="4149635" y="1920248"/>
            <a:ext cx="4365715" cy="2566407"/>
          </a:xfrm>
          <a:prstGeom prst="rect">
            <a:avLst/>
          </a:prstGeom>
        </p:spPr>
      </p:pic>
    </p:spTree>
    <p:extLst>
      <p:ext uri="{BB962C8B-B14F-4D97-AF65-F5344CB8AC3E}">
        <p14:creationId xmlns:p14="http://schemas.microsoft.com/office/powerpoint/2010/main" val="1156295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C58C2-E0B4-E4E4-92C6-5C51A6EE319E}"/>
              </a:ext>
            </a:extLst>
          </p:cNvPr>
          <p:cNvSpPr>
            <a:spLocks noGrp="1"/>
          </p:cNvSpPr>
          <p:nvPr>
            <p:ph type="title"/>
          </p:nvPr>
        </p:nvSpPr>
        <p:spPr>
          <a:xfrm>
            <a:off x="486696" y="629266"/>
            <a:ext cx="2629122" cy="1622321"/>
          </a:xfrm>
        </p:spPr>
        <p:txBody>
          <a:bodyPr vert="horz" lIns="91440" tIns="45720" rIns="91440" bIns="45720" rtlCol="0" anchor="ctr">
            <a:normAutofit/>
          </a:bodyPr>
          <a:lstStyle/>
          <a:p>
            <a:r>
              <a:rPr lang="en-US" sz="3700" kern="1200" dirty="0">
                <a:solidFill>
                  <a:schemeClr val="tx1"/>
                </a:solidFill>
                <a:latin typeface="+mj-lt"/>
                <a:ea typeface="+mj-ea"/>
                <a:cs typeface="+mj-cs"/>
              </a:rPr>
              <a:t>Study 6: Landslide Hazard Index</a:t>
            </a:r>
          </a:p>
        </p:txBody>
      </p:sp>
      <p:sp>
        <p:nvSpPr>
          <p:cNvPr id="3" name="Content Placeholder 2">
            <a:extLst>
              <a:ext uri="{FF2B5EF4-FFF2-40B4-BE49-F238E27FC236}">
                <a16:creationId xmlns:a16="http://schemas.microsoft.com/office/drawing/2014/main" id="{7E4F60E8-BB29-C045-1BD6-CCF54615191F}"/>
              </a:ext>
            </a:extLst>
          </p:cNvPr>
          <p:cNvSpPr>
            <a:spLocks noGrp="1"/>
          </p:cNvSpPr>
          <p:nvPr>
            <p:ph sz="half" idx="1"/>
          </p:nvPr>
        </p:nvSpPr>
        <p:spPr>
          <a:xfrm>
            <a:off x="486698" y="2438400"/>
            <a:ext cx="2629120" cy="3785419"/>
          </a:xfrm>
        </p:spPr>
        <p:txBody>
          <a:bodyPr vert="horz" lIns="91440" tIns="45720" rIns="91440" bIns="45720" rtlCol="0">
            <a:normAutofit fontScale="92500" lnSpcReduction="10000"/>
          </a:bodyPr>
          <a:lstStyle/>
          <a:p>
            <a:r>
              <a:rPr lang="en-US" sz="1700" dirty="0"/>
              <a:t>This proof-of-concept study demonstrated a rockfall landslide hazard index.</a:t>
            </a:r>
          </a:p>
          <a:p>
            <a:r>
              <a:rPr lang="en-US" sz="1700" dirty="0"/>
              <a:t>The study capitalized on existing West Virginia DOH slope failure hazard data</a:t>
            </a:r>
          </a:p>
          <a:p>
            <a:r>
              <a:rPr lang="en-US" sz="1700" dirty="0"/>
              <a:t>The hazard data was integrated into PMS and used to develop risk hazards for pavement sections</a:t>
            </a:r>
          </a:p>
          <a:p>
            <a:r>
              <a:rPr lang="en-US" sz="1700" dirty="0"/>
              <a:t>The risk index was computed and compared for the “do nothing” and “mitigation” scenarios</a:t>
            </a:r>
          </a:p>
          <a:p>
            <a:pPr marL="0" indent="0">
              <a:buNone/>
            </a:pPr>
            <a:endParaRPr lang="en-US" sz="1700" dirty="0"/>
          </a:p>
        </p:txBody>
      </p:sp>
      <p:sp>
        <p:nvSpPr>
          <p:cNvPr id="13" name="Rectangle 12">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33E0AF2D-7C4F-0C0C-69D0-BA8196DFE5F3}"/>
              </a:ext>
            </a:extLst>
          </p:cNvPr>
          <p:cNvSpPr>
            <a:spLocks noGrp="1"/>
          </p:cNvSpPr>
          <p:nvPr>
            <p:ph type="ftr" sz="quarter" idx="11"/>
          </p:nvPr>
        </p:nvSpPr>
        <p:spPr>
          <a:xfrm>
            <a:off x="3842766" y="6356350"/>
            <a:ext cx="3086100" cy="365125"/>
          </a:xfrm>
        </p:spPr>
        <p:txBody>
          <a:bodyPr vert="horz" lIns="91440" tIns="45720" rIns="91440" bIns="45720" rtlCol="0" anchor="ctr">
            <a:normAutofit/>
          </a:bodyPr>
          <a:lstStyle/>
          <a:p>
            <a:pPr algn="l" defTabSz="914400">
              <a:spcAft>
                <a:spcPts val="600"/>
              </a:spcAft>
            </a:pPr>
            <a:r>
              <a:rPr lang="en-US" kern="1200" dirty="0">
                <a:solidFill>
                  <a:srgbClr val="303030"/>
                </a:solidFill>
                <a:latin typeface="+mn-lt"/>
                <a:ea typeface="+mn-ea"/>
                <a:cs typeface="+mn-cs"/>
              </a:rPr>
              <a:t>NCHRP 08-118</a:t>
            </a:r>
          </a:p>
        </p:txBody>
      </p:sp>
      <p:sp>
        <p:nvSpPr>
          <p:cNvPr id="6" name="Slide Number Placeholder 5">
            <a:extLst>
              <a:ext uri="{FF2B5EF4-FFF2-40B4-BE49-F238E27FC236}">
                <a16:creationId xmlns:a16="http://schemas.microsoft.com/office/drawing/2014/main" id="{E021251E-9492-08BD-A071-576514C39E9F}"/>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EF61AB7E-1B1D-4D7C-BAF6-2B2AC081FA35}" type="slidenum">
              <a:rPr lang="en-US">
                <a:solidFill>
                  <a:srgbClr val="303030"/>
                </a:solidFill>
              </a:rPr>
              <a:pPr defTabSz="914400">
                <a:spcAft>
                  <a:spcPts val="600"/>
                </a:spcAft>
              </a:pPr>
              <a:t>15</a:t>
            </a:fld>
            <a:endParaRPr lang="en-US" dirty="0">
              <a:solidFill>
                <a:srgbClr val="303030"/>
              </a:solidFill>
            </a:endParaRPr>
          </a:p>
        </p:txBody>
      </p:sp>
      <p:pic>
        <p:nvPicPr>
          <p:cNvPr id="11" name="Content Placeholder 10">
            <a:extLst>
              <a:ext uri="{FF2B5EF4-FFF2-40B4-BE49-F238E27FC236}">
                <a16:creationId xmlns:a16="http://schemas.microsoft.com/office/drawing/2014/main" id="{F8651C81-A8CB-47D4-D922-8271D37DAC4F}"/>
              </a:ext>
            </a:extLst>
          </p:cNvPr>
          <p:cNvPicPr>
            <a:picLocks noGrp="1" noChangeAspect="1"/>
          </p:cNvPicPr>
          <p:nvPr>
            <p:ph sz="half" idx="2"/>
          </p:nvPr>
        </p:nvPicPr>
        <p:blipFill>
          <a:blip r:embed="rId3"/>
          <a:stretch>
            <a:fillRect/>
          </a:stretch>
        </p:blipFill>
        <p:spPr>
          <a:xfrm>
            <a:off x="4087558" y="2169305"/>
            <a:ext cx="4427792" cy="2516143"/>
          </a:xfrm>
          <a:prstGeom prst="rect">
            <a:avLst/>
          </a:prstGeom>
        </p:spPr>
      </p:pic>
    </p:spTree>
    <p:extLst>
      <p:ext uri="{BB962C8B-B14F-4D97-AF65-F5344CB8AC3E}">
        <p14:creationId xmlns:p14="http://schemas.microsoft.com/office/powerpoint/2010/main" val="653272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C58C2-E0B4-E4E4-92C6-5C51A6EE319E}"/>
              </a:ext>
            </a:extLst>
          </p:cNvPr>
          <p:cNvSpPr>
            <a:spLocks noGrp="1"/>
          </p:cNvSpPr>
          <p:nvPr>
            <p:ph type="title"/>
          </p:nvPr>
        </p:nvSpPr>
        <p:spPr>
          <a:xfrm>
            <a:off x="486696" y="629266"/>
            <a:ext cx="2629122" cy="1622321"/>
          </a:xfrm>
        </p:spPr>
        <p:txBody>
          <a:bodyPr vert="horz" lIns="91440" tIns="45720" rIns="91440" bIns="45720" rtlCol="0" anchor="ctr">
            <a:normAutofit/>
          </a:bodyPr>
          <a:lstStyle/>
          <a:p>
            <a:r>
              <a:rPr lang="en-US" sz="3100" kern="1200" dirty="0">
                <a:solidFill>
                  <a:schemeClr val="tx1"/>
                </a:solidFill>
                <a:latin typeface="+mj-lt"/>
                <a:ea typeface="+mj-ea"/>
                <a:cs typeface="+mj-cs"/>
              </a:rPr>
              <a:t>Study 7: Network-level Pavement Risk</a:t>
            </a:r>
          </a:p>
        </p:txBody>
      </p:sp>
      <p:sp>
        <p:nvSpPr>
          <p:cNvPr id="3" name="Content Placeholder 2">
            <a:extLst>
              <a:ext uri="{FF2B5EF4-FFF2-40B4-BE49-F238E27FC236}">
                <a16:creationId xmlns:a16="http://schemas.microsoft.com/office/drawing/2014/main" id="{7E4F60E8-BB29-C045-1BD6-CCF54615191F}"/>
              </a:ext>
            </a:extLst>
          </p:cNvPr>
          <p:cNvSpPr>
            <a:spLocks noGrp="1"/>
          </p:cNvSpPr>
          <p:nvPr>
            <p:ph sz="half" idx="1"/>
          </p:nvPr>
        </p:nvSpPr>
        <p:spPr>
          <a:xfrm>
            <a:off x="486698" y="2340864"/>
            <a:ext cx="2629120" cy="3785419"/>
          </a:xfrm>
        </p:spPr>
        <p:txBody>
          <a:bodyPr vert="horz" lIns="91440" tIns="45720" rIns="91440" bIns="45720" rtlCol="0">
            <a:normAutofit fontScale="92500" lnSpcReduction="10000"/>
          </a:bodyPr>
          <a:lstStyle/>
          <a:p>
            <a:r>
              <a:rPr lang="en-US" sz="1800" dirty="0"/>
              <a:t>Demonstrated program-level pavement risks based on variations in inflation rates and funding levels</a:t>
            </a:r>
          </a:p>
          <a:p>
            <a:r>
              <a:rPr lang="en-US" sz="1800" dirty="0"/>
              <a:t>PMS used to forecast pavement conditions under 3 scenarios of risks using data from ITD </a:t>
            </a:r>
          </a:p>
          <a:p>
            <a:pPr lvl="1"/>
            <a:r>
              <a:rPr lang="en-US" sz="1600" dirty="0"/>
              <a:t>An optimistic inflation rate and funding level</a:t>
            </a:r>
          </a:p>
          <a:p>
            <a:pPr lvl="1"/>
            <a:r>
              <a:rPr lang="en-US" sz="1600" dirty="0"/>
              <a:t>An expected inflation rate and funding level</a:t>
            </a:r>
          </a:p>
          <a:p>
            <a:pPr lvl="1"/>
            <a:r>
              <a:rPr lang="en-US" sz="1600" dirty="0"/>
              <a:t>A worst-case inflation rate and pessimistic funding level</a:t>
            </a:r>
          </a:p>
        </p:txBody>
      </p:sp>
      <p:sp>
        <p:nvSpPr>
          <p:cNvPr id="20" name="Rectangle 1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33E0AF2D-7C4F-0C0C-69D0-BA8196DFE5F3}"/>
              </a:ext>
            </a:extLst>
          </p:cNvPr>
          <p:cNvSpPr>
            <a:spLocks noGrp="1"/>
          </p:cNvSpPr>
          <p:nvPr>
            <p:ph type="ftr" sz="quarter" idx="11"/>
          </p:nvPr>
        </p:nvSpPr>
        <p:spPr>
          <a:xfrm>
            <a:off x="3842766" y="6356350"/>
            <a:ext cx="3086100" cy="365125"/>
          </a:xfrm>
        </p:spPr>
        <p:txBody>
          <a:bodyPr vert="horz" lIns="91440" tIns="45720" rIns="91440" bIns="45720" rtlCol="0" anchor="ctr">
            <a:normAutofit/>
          </a:bodyPr>
          <a:lstStyle/>
          <a:p>
            <a:pPr algn="l" defTabSz="914400">
              <a:spcAft>
                <a:spcPts val="600"/>
              </a:spcAft>
            </a:pPr>
            <a:r>
              <a:rPr lang="en-US" kern="1200" dirty="0">
                <a:solidFill>
                  <a:srgbClr val="303030"/>
                </a:solidFill>
                <a:latin typeface="+mn-lt"/>
                <a:ea typeface="+mn-ea"/>
                <a:cs typeface="+mn-cs"/>
              </a:rPr>
              <a:t>NCHRP 08-118</a:t>
            </a:r>
          </a:p>
        </p:txBody>
      </p:sp>
      <p:sp>
        <p:nvSpPr>
          <p:cNvPr id="6" name="Slide Number Placeholder 5">
            <a:extLst>
              <a:ext uri="{FF2B5EF4-FFF2-40B4-BE49-F238E27FC236}">
                <a16:creationId xmlns:a16="http://schemas.microsoft.com/office/drawing/2014/main" id="{E021251E-9492-08BD-A071-576514C39E9F}"/>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EF61AB7E-1B1D-4D7C-BAF6-2B2AC081FA35}" type="slidenum">
              <a:rPr lang="en-US">
                <a:solidFill>
                  <a:srgbClr val="303030"/>
                </a:solidFill>
              </a:rPr>
              <a:pPr defTabSz="914400">
                <a:spcAft>
                  <a:spcPts val="600"/>
                </a:spcAft>
              </a:pPr>
              <a:t>16</a:t>
            </a:fld>
            <a:endParaRPr lang="en-US" dirty="0">
              <a:solidFill>
                <a:srgbClr val="303030"/>
              </a:solidFill>
            </a:endParaRPr>
          </a:p>
        </p:txBody>
      </p:sp>
      <p:graphicFrame>
        <p:nvGraphicFramePr>
          <p:cNvPr id="11" name="Chart 10">
            <a:extLst>
              <a:ext uri="{FF2B5EF4-FFF2-40B4-BE49-F238E27FC236}">
                <a16:creationId xmlns:a16="http://schemas.microsoft.com/office/drawing/2014/main" id="{F639BAE4-B25F-42A2-B0DF-8893DDF1EF35}"/>
              </a:ext>
            </a:extLst>
          </p:cNvPr>
          <p:cNvGraphicFramePr/>
          <p:nvPr>
            <p:extLst>
              <p:ext uri="{D42A27DB-BD31-4B8C-83A1-F6EECF244321}">
                <p14:modId xmlns:p14="http://schemas.microsoft.com/office/powerpoint/2010/main" val="1489507396"/>
              </p:ext>
            </p:extLst>
          </p:nvPr>
        </p:nvGraphicFramePr>
        <p:xfrm>
          <a:off x="3994814" y="2228779"/>
          <a:ext cx="4662488" cy="23971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57627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C58C2-E0B4-E4E4-92C6-5C51A6EE319E}"/>
              </a:ext>
            </a:extLst>
          </p:cNvPr>
          <p:cNvSpPr>
            <a:spLocks noGrp="1"/>
          </p:cNvSpPr>
          <p:nvPr>
            <p:ph type="title"/>
          </p:nvPr>
        </p:nvSpPr>
        <p:spPr>
          <a:xfrm>
            <a:off x="486696" y="629266"/>
            <a:ext cx="2629122" cy="1622321"/>
          </a:xfrm>
        </p:spPr>
        <p:txBody>
          <a:bodyPr vert="horz" lIns="91440" tIns="45720" rIns="91440" bIns="45720" rtlCol="0">
            <a:normAutofit/>
          </a:bodyPr>
          <a:lstStyle/>
          <a:p>
            <a:r>
              <a:rPr lang="en-US" sz="3400" kern="1200" dirty="0">
                <a:latin typeface="+mj-lt"/>
                <a:ea typeface="+mj-ea"/>
                <a:cs typeface="+mj-cs"/>
              </a:rPr>
              <a:t>Study 8: Network-level Bridge Risk</a:t>
            </a:r>
          </a:p>
        </p:txBody>
      </p:sp>
      <p:sp>
        <p:nvSpPr>
          <p:cNvPr id="3" name="Content Placeholder 2">
            <a:extLst>
              <a:ext uri="{FF2B5EF4-FFF2-40B4-BE49-F238E27FC236}">
                <a16:creationId xmlns:a16="http://schemas.microsoft.com/office/drawing/2014/main" id="{7E4F60E8-BB29-C045-1BD6-CCF54615191F}"/>
              </a:ext>
            </a:extLst>
          </p:cNvPr>
          <p:cNvSpPr>
            <a:spLocks noGrp="1"/>
          </p:cNvSpPr>
          <p:nvPr>
            <p:ph idx="1"/>
          </p:nvPr>
        </p:nvSpPr>
        <p:spPr>
          <a:xfrm>
            <a:off x="486698" y="2438400"/>
            <a:ext cx="2629120" cy="3785419"/>
          </a:xfrm>
        </p:spPr>
        <p:txBody>
          <a:bodyPr vert="horz" lIns="91440" tIns="45720" rIns="91440" bIns="45720" rtlCol="0">
            <a:normAutofit/>
          </a:bodyPr>
          <a:lstStyle/>
          <a:p>
            <a:r>
              <a:rPr lang="en-US" sz="1700" dirty="0"/>
              <a:t>Demonstrated program-level bridge risks using data from the City of Durham, NC</a:t>
            </a:r>
          </a:p>
          <a:p>
            <a:r>
              <a:rPr lang="en-US" sz="1700" dirty="0"/>
              <a:t>BMS used to forecast bridge conditions under three scenarios of funding</a:t>
            </a:r>
          </a:p>
          <a:p>
            <a:r>
              <a:rPr lang="en-US" sz="1700" dirty="0"/>
              <a:t>Illustrates how much risk surrounds those assumptions.</a:t>
            </a:r>
          </a:p>
          <a:p>
            <a:r>
              <a:rPr lang="en-US" sz="1700" dirty="0"/>
              <a:t>The analysis showed that the condition worsened in all three scenarios.</a:t>
            </a:r>
          </a:p>
          <a:p>
            <a:pPr lvl="1"/>
            <a:endParaRPr lang="en-US" sz="1700" dirty="0"/>
          </a:p>
        </p:txBody>
      </p:sp>
      <p:sp>
        <p:nvSpPr>
          <p:cNvPr id="15" name="Rectangle 14">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33E0AF2D-7C4F-0C0C-69D0-BA8196DFE5F3}"/>
              </a:ext>
            </a:extLst>
          </p:cNvPr>
          <p:cNvSpPr>
            <a:spLocks noGrp="1"/>
          </p:cNvSpPr>
          <p:nvPr>
            <p:ph type="ftr" sz="quarter" idx="11"/>
          </p:nvPr>
        </p:nvSpPr>
        <p:spPr>
          <a:xfrm>
            <a:off x="3842766" y="6356350"/>
            <a:ext cx="3086100" cy="365125"/>
          </a:xfrm>
        </p:spPr>
        <p:txBody>
          <a:bodyPr vert="horz" lIns="91440" tIns="45720" rIns="91440" bIns="45720" rtlCol="0">
            <a:normAutofit/>
          </a:bodyPr>
          <a:lstStyle/>
          <a:p>
            <a:pPr algn="l" defTabSz="914400">
              <a:spcAft>
                <a:spcPts val="600"/>
              </a:spcAft>
            </a:pPr>
            <a:r>
              <a:rPr lang="en-US" kern="1200" dirty="0">
                <a:solidFill>
                  <a:srgbClr val="303030"/>
                </a:solidFill>
                <a:latin typeface="+mn-lt"/>
                <a:ea typeface="+mn-ea"/>
                <a:cs typeface="+mn-cs"/>
              </a:rPr>
              <a:t>NCHRP 08-118</a:t>
            </a:r>
          </a:p>
        </p:txBody>
      </p:sp>
      <p:sp>
        <p:nvSpPr>
          <p:cNvPr id="6" name="Slide Number Placeholder 5">
            <a:extLst>
              <a:ext uri="{FF2B5EF4-FFF2-40B4-BE49-F238E27FC236}">
                <a16:creationId xmlns:a16="http://schemas.microsoft.com/office/drawing/2014/main" id="{E021251E-9492-08BD-A071-576514C39E9F}"/>
              </a:ext>
            </a:extLst>
          </p:cNvPr>
          <p:cNvSpPr>
            <a:spLocks noGrp="1"/>
          </p:cNvSpPr>
          <p:nvPr>
            <p:ph type="sldNum" sz="quarter" idx="12"/>
          </p:nvPr>
        </p:nvSpPr>
        <p:spPr>
          <a:xfrm>
            <a:off x="6457950" y="6356350"/>
            <a:ext cx="2057400" cy="365125"/>
          </a:xfrm>
        </p:spPr>
        <p:txBody>
          <a:bodyPr vert="horz" lIns="91440" tIns="45720" rIns="91440" bIns="45720" rtlCol="0">
            <a:normAutofit/>
          </a:bodyPr>
          <a:lstStyle/>
          <a:p>
            <a:pPr defTabSz="914400">
              <a:spcAft>
                <a:spcPts val="600"/>
              </a:spcAft>
            </a:pPr>
            <a:fld id="{EF61AB7E-1B1D-4D7C-BAF6-2B2AC081FA35}" type="slidenum">
              <a:rPr lang="en-US">
                <a:solidFill>
                  <a:srgbClr val="303030"/>
                </a:solidFill>
              </a:rPr>
              <a:pPr defTabSz="914400">
                <a:spcAft>
                  <a:spcPts val="600"/>
                </a:spcAft>
              </a:pPr>
              <a:t>17</a:t>
            </a:fld>
            <a:endParaRPr lang="en-US" dirty="0">
              <a:solidFill>
                <a:srgbClr val="303030"/>
              </a:solidFill>
            </a:endParaRPr>
          </a:p>
        </p:txBody>
      </p:sp>
      <p:pic>
        <p:nvPicPr>
          <p:cNvPr id="9" name="Picture 8" descr="Chart, line chart&#10;&#10;Description automatically generated">
            <a:extLst>
              <a:ext uri="{FF2B5EF4-FFF2-40B4-BE49-F238E27FC236}">
                <a16:creationId xmlns:a16="http://schemas.microsoft.com/office/drawing/2014/main" id="{6239728E-3F96-401C-CD9F-FC0FAE4D063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86516" y="1708461"/>
            <a:ext cx="4650259" cy="2790387"/>
          </a:xfrm>
          <a:prstGeom prst="rect">
            <a:avLst/>
          </a:prstGeom>
          <a:noFill/>
          <a:ln>
            <a:solidFill>
              <a:sysClr val="windowText" lastClr="000000"/>
            </a:solidFill>
          </a:ln>
        </p:spPr>
      </p:pic>
    </p:spTree>
    <p:extLst>
      <p:ext uri="{BB962C8B-B14F-4D97-AF65-F5344CB8AC3E}">
        <p14:creationId xmlns:p14="http://schemas.microsoft.com/office/powerpoint/2010/main" val="1203438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2A27A0D-CD82-C8B9-E5C2-FEFE66FB2C66}"/>
              </a:ext>
            </a:extLst>
          </p:cNvPr>
          <p:cNvSpPr>
            <a:spLocks noGrp="1"/>
          </p:cNvSpPr>
          <p:nvPr>
            <p:ph type="title"/>
          </p:nvPr>
        </p:nvSpPr>
        <p:spPr>
          <a:xfrm>
            <a:off x="486694" y="341376"/>
            <a:ext cx="2629122" cy="3087624"/>
          </a:xfrm>
        </p:spPr>
        <p:txBody>
          <a:bodyPr vert="horz" lIns="91440" tIns="45720" rIns="91440" bIns="45720" rtlCol="0" anchor="ctr">
            <a:normAutofit fontScale="90000"/>
          </a:bodyPr>
          <a:lstStyle/>
          <a:p>
            <a:r>
              <a:rPr lang="en-US" sz="3700" kern="1200" dirty="0">
                <a:solidFill>
                  <a:schemeClr val="tx1"/>
                </a:solidFill>
                <a:latin typeface="+mj-lt"/>
                <a:ea typeface="+mj-ea"/>
                <a:cs typeface="+mj-cs"/>
              </a:rPr>
              <a:t>Study 9:  Crosswalk between Climate Vulnerability and Risk Terminology </a:t>
            </a:r>
          </a:p>
        </p:txBody>
      </p:sp>
      <p:sp>
        <p:nvSpPr>
          <p:cNvPr id="7" name="Content Placeholder 6">
            <a:extLst>
              <a:ext uri="{FF2B5EF4-FFF2-40B4-BE49-F238E27FC236}">
                <a16:creationId xmlns:a16="http://schemas.microsoft.com/office/drawing/2014/main" id="{E066AD02-1F0A-FA8E-8351-32BC379DDB69}"/>
              </a:ext>
            </a:extLst>
          </p:cNvPr>
          <p:cNvSpPr>
            <a:spLocks noGrp="1"/>
          </p:cNvSpPr>
          <p:nvPr>
            <p:ph sz="half" idx="1"/>
          </p:nvPr>
        </p:nvSpPr>
        <p:spPr>
          <a:xfrm>
            <a:off x="363161" y="3546494"/>
            <a:ext cx="2629120" cy="2682240"/>
          </a:xfrm>
        </p:spPr>
        <p:txBody>
          <a:bodyPr vert="horz" lIns="91440" tIns="45720" rIns="91440" bIns="45720" rtlCol="0">
            <a:normAutofit/>
          </a:bodyPr>
          <a:lstStyle/>
          <a:p>
            <a:r>
              <a:rPr lang="en-US" sz="1700" dirty="0"/>
              <a:t>Guidance on translating climate vulnerability terms to risk terms</a:t>
            </a:r>
          </a:p>
          <a:p>
            <a:r>
              <a:rPr lang="en-US" sz="1700" dirty="0"/>
              <a:t>Risk guides focus on likelihood and impact</a:t>
            </a:r>
          </a:p>
          <a:p>
            <a:r>
              <a:rPr lang="en-US" sz="1700" dirty="0"/>
              <a:t>Vulnerability focuses on exposure and sensitivity</a:t>
            </a:r>
          </a:p>
          <a:p>
            <a:r>
              <a:rPr lang="en-US" sz="1700" dirty="0"/>
              <a:t>This provides a common rubric for both</a:t>
            </a:r>
          </a:p>
        </p:txBody>
      </p:sp>
      <p:sp>
        <p:nvSpPr>
          <p:cNvPr id="18" name="Rectangle 17">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913A876B-21D8-A126-C500-0AA7CD426FEB}"/>
              </a:ext>
            </a:extLst>
          </p:cNvPr>
          <p:cNvSpPr>
            <a:spLocks noGrp="1"/>
          </p:cNvSpPr>
          <p:nvPr>
            <p:ph type="ftr" sz="quarter" idx="11"/>
          </p:nvPr>
        </p:nvSpPr>
        <p:spPr>
          <a:xfrm>
            <a:off x="3842766" y="6356350"/>
            <a:ext cx="3086100" cy="365125"/>
          </a:xfrm>
        </p:spPr>
        <p:txBody>
          <a:bodyPr vert="horz" lIns="91440" tIns="45720" rIns="91440" bIns="45720" rtlCol="0" anchor="ctr">
            <a:normAutofit/>
          </a:bodyPr>
          <a:lstStyle/>
          <a:p>
            <a:pPr algn="l" defTabSz="914400">
              <a:spcAft>
                <a:spcPts val="600"/>
              </a:spcAft>
            </a:pPr>
            <a:r>
              <a:rPr lang="en-US" kern="1200" dirty="0">
                <a:solidFill>
                  <a:srgbClr val="303030"/>
                </a:solidFill>
                <a:latin typeface="+mn-lt"/>
                <a:ea typeface="+mn-ea"/>
                <a:cs typeface="+mn-cs"/>
              </a:rPr>
              <a:t>NCHRP 08-118</a:t>
            </a:r>
          </a:p>
        </p:txBody>
      </p:sp>
      <p:sp>
        <p:nvSpPr>
          <p:cNvPr id="5" name="Slide Number Placeholder 4">
            <a:extLst>
              <a:ext uri="{FF2B5EF4-FFF2-40B4-BE49-F238E27FC236}">
                <a16:creationId xmlns:a16="http://schemas.microsoft.com/office/drawing/2014/main" id="{DE598A51-6A6C-3D1C-AB39-CAA8B28F2173}"/>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EF61AB7E-1B1D-4D7C-BAF6-2B2AC081FA35}" type="slidenum">
              <a:rPr lang="en-US">
                <a:solidFill>
                  <a:srgbClr val="303030"/>
                </a:solidFill>
              </a:rPr>
              <a:pPr defTabSz="914400">
                <a:spcAft>
                  <a:spcPts val="600"/>
                </a:spcAft>
              </a:pPr>
              <a:t>18</a:t>
            </a:fld>
            <a:endParaRPr lang="en-US" dirty="0">
              <a:solidFill>
                <a:srgbClr val="303030"/>
              </a:solidFill>
            </a:endParaRPr>
          </a:p>
        </p:txBody>
      </p:sp>
      <p:pic>
        <p:nvPicPr>
          <p:cNvPr id="11" name="Content Placeholder 10">
            <a:extLst>
              <a:ext uri="{FF2B5EF4-FFF2-40B4-BE49-F238E27FC236}">
                <a16:creationId xmlns:a16="http://schemas.microsoft.com/office/drawing/2014/main" id="{BE87D8AE-9FC6-9FA5-B03F-87206E7394C4}"/>
              </a:ext>
            </a:extLst>
          </p:cNvPr>
          <p:cNvPicPr>
            <a:picLocks noGrp="1" noChangeAspect="1"/>
          </p:cNvPicPr>
          <p:nvPr>
            <p:ph sz="half" idx="2"/>
          </p:nvPr>
        </p:nvPicPr>
        <p:blipFill>
          <a:blip r:embed="rId3"/>
          <a:stretch>
            <a:fillRect/>
          </a:stretch>
        </p:blipFill>
        <p:spPr>
          <a:xfrm>
            <a:off x="4007358" y="1670538"/>
            <a:ext cx="4583956" cy="3255029"/>
          </a:xfrm>
          <a:prstGeom prst="rect">
            <a:avLst/>
          </a:prstGeom>
        </p:spPr>
      </p:pic>
    </p:spTree>
    <p:extLst>
      <p:ext uri="{BB962C8B-B14F-4D97-AF65-F5344CB8AC3E}">
        <p14:creationId xmlns:p14="http://schemas.microsoft.com/office/powerpoint/2010/main" val="1510226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2A27A0D-CD82-C8B9-E5C2-FEFE66FB2C66}"/>
              </a:ext>
            </a:extLst>
          </p:cNvPr>
          <p:cNvSpPr>
            <a:spLocks noGrp="1"/>
          </p:cNvSpPr>
          <p:nvPr>
            <p:ph type="title"/>
          </p:nvPr>
        </p:nvSpPr>
        <p:spPr>
          <a:xfrm>
            <a:off x="486696" y="629266"/>
            <a:ext cx="2629122" cy="1622321"/>
          </a:xfrm>
        </p:spPr>
        <p:txBody>
          <a:bodyPr vert="horz" lIns="91440" tIns="45720" rIns="91440" bIns="45720" rtlCol="0" anchor="ctr">
            <a:normAutofit/>
          </a:bodyPr>
          <a:lstStyle/>
          <a:p>
            <a:r>
              <a:rPr lang="en-US" sz="3400" kern="1200" dirty="0">
                <a:solidFill>
                  <a:schemeClr val="tx1"/>
                </a:solidFill>
                <a:latin typeface="+mj-lt"/>
                <a:ea typeface="+mj-ea"/>
                <a:cs typeface="+mj-cs"/>
              </a:rPr>
              <a:t>Study 10: A Climate-Risk Decision Tree</a:t>
            </a:r>
          </a:p>
        </p:txBody>
      </p:sp>
      <p:sp>
        <p:nvSpPr>
          <p:cNvPr id="7" name="Content Placeholder 6">
            <a:extLst>
              <a:ext uri="{FF2B5EF4-FFF2-40B4-BE49-F238E27FC236}">
                <a16:creationId xmlns:a16="http://schemas.microsoft.com/office/drawing/2014/main" id="{E066AD02-1F0A-FA8E-8351-32BC379DDB69}"/>
              </a:ext>
            </a:extLst>
          </p:cNvPr>
          <p:cNvSpPr>
            <a:spLocks noGrp="1"/>
          </p:cNvSpPr>
          <p:nvPr>
            <p:ph sz="half" idx="1"/>
          </p:nvPr>
        </p:nvSpPr>
        <p:spPr>
          <a:xfrm>
            <a:off x="486698" y="2438400"/>
            <a:ext cx="2629120" cy="3785419"/>
          </a:xfrm>
        </p:spPr>
        <p:txBody>
          <a:bodyPr vert="horz" lIns="91440" tIns="45720" rIns="91440" bIns="45720" rtlCol="0">
            <a:normAutofit lnSpcReduction="10000"/>
          </a:bodyPr>
          <a:lstStyle/>
          <a:p>
            <a:r>
              <a:rPr lang="en-US" sz="1700" dirty="0"/>
              <a:t>Demonstrated a decision tree for pavements at risk due to higher temperatures</a:t>
            </a:r>
          </a:p>
          <a:p>
            <a:r>
              <a:rPr lang="en-US" sz="1700" dirty="0"/>
              <a:t>Variables to be considered could be:</a:t>
            </a:r>
          </a:p>
          <a:p>
            <a:pPr lvl="1"/>
            <a:r>
              <a:rPr lang="en-US" sz="1600" dirty="0"/>
              <a:t>Pavement age</a:t>
            </a:r>
          </a:p>
          <a:p>
            <a:pPr lvl="1"/>
            <a:r>
              <a:rPr lang="en-US" sz="1600" dirty="0"/>
              <a:t>Condition</a:t>
            </a:r>
          </a:p>
          <a:p>
            <a:pPr lvl="1"/>
            <a:r>
              <a:rPr lang="en-US" sz="1600" dirty="0"/>
              <a:t>Route importance</a:t>
            </a:r>
          </a:p>
          <a:p>
            <a:pPr lvl="1"/>
            <a:r>
              <a:rPr lang="en-US" sz="1600" dirty="0"/>
              <a:t>Available funding</a:t>
            </a:r>
          </a:p>
          <a:p>
            <a:pPr lvl="1"/>
            <a:r>
              <a:rPr lang="en-US" sz="1600" dirty="0"/>
              <a:t>Expected timing of the risks </a:t>
            </a:r>
          </a:p>
          <a:p>
            <a:r>
              <a:rPr lang="en-US" sz="1700" dirty="0"/>
              <a:t>The tree aids in risk-based decision making</a:t>
            </a:r>
          </a:p>
        </p:txBody>
      </p:sp>
      <p:sp>
        <p:nvSpPr>
          <p:cNvPr id="25" name="Rectangle 24">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913A876B-21D8-A126-C500-0AA7CD426FEB}"/>
              </a:ext>
            </a:extLst>
          </p:cNvPr>
          <p:cNvSpPr>
            <a:spLocks noGrp="1"/>
          </p:cNvSpPr>
          <p:nvPr>
            <p:ph type="ftr" sz="quarter" idx="11"/>
          </p:nvPr>
        </p:nvSpPr>
        <p:spPr>
          <a:xfrm>
            <a:off x="3842766" y="6356350"/>
            <a:ext cx="3086100" cy="365125"/>
          </a:xfrm>
        </p:spPr>
        <p:txBody>
          <a:bodyPr vert="horz" lIns="91440" tIns="45720" rIns="91440" bIns="45720" rtlCol="0" anchor="ctr">
            <a:normAutofit/>
          </a:bodyPr>
          <a:lstStyle/>
          <a:p>
            <a:pPr algn="l" defTabSz="914400">
              <a:spcAft>
                <a:spcPts val="600"/>
              </a:spcAft>
            </a:pPr>
            <a:r>
              <a:rPr lang="en-US" kern="1200" dirty="0">
                <a:solidFill>
                  <a:srgbClr val="303030"/>
                </a:solidFill>
                <a:latin typeface="+mn-lt"/>
                <a:ea typeface="+mn-ea"/>
                <a:cs typeface="+mn-cs"/>
              </a:rPr>
              <a:t>NCHRP 08-118</a:t>
            </a:r>
          </a:p>
        </p:txBody>
      </p:sp>
      <p:sp>
        <p:nvSpPr>
          <p:cNvPr id="5" name="Slide Number Placeholder 4">
            <a:extLst>
              <a:ext uri="{FF2B5EF4-FFF2-40B4-BE49-F238E27FC236}">
                <a16:creationId xmlns:a16="http://schemas.microsoft.com/office/drawing/2014/main" id="{DE598A51-6A6C-3D1C-AB39-CAA8B28F2173}"/>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EF61AB7E-1B1D-4D7C-BAF6-2B2AC081FA35}" type="slidenum">
              <a:rPr lang="en-US">
                <a:solidFill>
                  <a:srgbClr val="303030"/>
                </a:solidFill>
              </a:rPr>
              <a:pPr defTabSz="914400">
                <a:spcAft>
                  <a:spcPts val="600"/>
                </a:spcAft>
              </a:pPr>
              <a:t>19</a:t>
            </a:fld>
            <a:endParaRPr lang="en-US" dirty="0">
              <a:solidFill>
                <a:srgbClr val="303030"/>
              </a:solidFill>
            </a:endParaRPr>
          </a:p>
        </p:txBody>
      </p:sp>
      <p:pic>
        <p:nvPicPr>
          <p:cNvPr id="11" name="Picture 10" descr="Diagram&#10;&#10;Description automatically generated">
            <a:extLst>
              <a:ext uri="{FF2B5EF4-FFF2-40B4-BE49-F238E27FC236}">
                <a16:creationId xmlns:a16="http://schemas.microsoft.com/office/drawing/2014/main" id="{B1893DA6-C7DE-F068-D8EC-7BA7594BBBB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5953" y="865977"/>
            <a:ext cx="4651385" cy="4559463"/>
          </a:xfrm>
          <a:prstGeom prst="rect">
            <a:avLst/>
          </a:prstGeom>
          <a:noFill/>
          <a:ln w="9525">
            <a:solidFill>
              <a:schemeClr val="tx1"/>
            </a:solidFill>
          </a:ln>
        </p:spPr>
      </p:pic>
    </p:spTree>
    <p:extLst>
      <p:ext uri="{BB962C8B-B14F-4D97-AF65-F5344CB8AC3E}">
        <p14:creationId xmlns:p14="http://schemas.microsoft.com/office/powerpoint/2010/main" val="3828397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8C608-A21B-038B-E52E-2508E4A7A501}"/>
              </a:ext>
            </a:extLst>
          </p:cNvPr>
          <p:cNvSpPr>
            <a:spLocks noGrp="1"/>
          </p:cNvSpPr>
          <p:nvPr>
            <p:ph type="title"/>
          </p:nvPr>
        </p:nvSpPr>
        <p:spPr>
          <a:xfrm>
            <a:off x="487009" y="349718"/>
            <a:ext cx="2629122" cy="1622321"/>
          </a:xfrm>
        </p:spPr>
        <p:txBody>
          <a:bodyPr vert="horz" lIns="91440" tIns="45720" rIns="91440" bIns="45720" rtlCol="0" anchor="ctr">
            <a:normAutofit/>
          </a:bodyPr>
          <a:lstStyle/>
          <a:p>
            <a:r>
              <a:rPr lang="en-US" sz="3700" kern="1200" dirty="0">
                <a:solidFill>
                  <a:schemeClr val="tx1"/>
                </a:solidFill>
                <a:latin typeface="+mj-lt"/>
                <a:ea typeface="+mj-ea"/>
                <a:cs typeface="+mj-cs"/>
              </a:rPr>
              <a:t>Advancing the State of Practice</a:t>
            </a:r>
          </a:p>
        </p:txBody>
      </p:sp>
      <p:sp>
        <p:nvSpPr>
          <p:cNvPr id="3" name="Content Placeholder 2">
            <a:extLst>
              <a:ext uri="{FF2B5EF4-FFF2-40B4-BE49-F238E27FC236}">
                <a16:creationId xmlns:a16="http://schemas.microsoft.com/office/drawing/2014/main" id="{8D71E45B-8160-D035-F798-18A16420C7C1}"/>
              </a:ext>
            </a:extLst>
          </p:cNvPr>
          <p:cNvSpPr>
            <a:spLocks noGrp="1"/>
          </p:cNvSpPr>
          <p:nvPr>
            <p:ph sz="half" idx="1"/>
          </p:nvPr>
        </p:nvSpPr>
        <p:spPr>
          <a:xfrm>
            <a:off x="418513" y="1972039"/>
            <a:ext cx="2824453" cy="4587551"/>
          </a:xfrm>
        </p:spPr>
        <p:txBody>
          <a:bodyPr vert="horz" lIns="91440" tIns="45720" rIns="91440" bIns="45720" rtlCol="0">
            <a:normAutofit/>
          </a:bodyPr>
          <a:lstStyle/>
          <a:p>
            <a:r>
              <a:rPr lang="en-US" sz="1400" b="0" i="0" u="none" strike="noStrike" baseline="0" dirty="0"/>
              <a:t>Prior to this report, most asset management risk publications focused on “qualitative” risk management involving input from subject matter experts (SMEs) to identify and assess risks. </a:t>
            </a:r>
          </a:p>
          <a:p>
            <a:r>
              <a:rPr lang="en-US" sz="1400" dirty="0"/>
              <a:t>This report demonstrates the use of several quantitative tools to manage risks.</a:t>
            </a:r>
          </a:p>
          <a:p>
            <a:r>
              <a:rPr lang="en-US" sz="1400" dirty="0"/>
              <a:t>Twelve studies in priority areas were tested with state agencies and are detailed, along with the methodology followed and detailed steps for implementation that an interested agency can follow.</a:t>
            </a:r>
          </a:p>
          <a:p>
            <a:r>
              <a:rPr lang="en-US" sz="1400" dirty="0"/>
              <a:t>The techniques described will help an agency quantify risks and will support trade-offs and informed decision making.</a:t>
            </a:r>
          </a:p>
        </p:txBody>
      </p:sp>
      <p:sp>
        <p:nvSpPr>
          <p:cNvPr id="12" name="Rectangle 11">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6">
            <a:extLst>
              <a:ext uri="{FF2B5EF4-FFF2-40B4-BE49-F238E27FC236}">
                <a16:creationId xmlns:a16="http://schemas.microsoft.com/office/drawing/2014/main" id="{9AFA9C4A-716D-1154-2BC6-CC73CD94513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054396" y="2360827"/>
            <a:ext cx="4514498" cy="2133100"/>
          </a:xfrm>
          <a:prstGeom prst="rect">
            <a:avLst/>
          </a:prstGeom>
          <a:noFill/>
          <a:effectLst/>
        </p:spPr>
      </p:pic>
      <p:sp>
        <p:nvSpPr>
          <p:cNvPr id="4" name="Footer Placeholder 3">
            <a:extLst>
              <a:ext uri="{FF2B5EF4-FFF2-40B4-BE49-F238E27FC236}">
                <a16:creationId xmlns:a16="http://schemas.microsoft.com/office/drawing/2014/main" id="{9F297EA6-FC99-F39D-9129-63E6F71A089E}"/>
              </a:ext>
            </a:extLst>
          </p:cNvPr>
          <p:cNvSpPr>
            <a:spLocks noGrp="1"/>
          </p:cNvSpPr>
          <p:nvPr>
            <p:ph type="ftr" sz="quarter" idx="11"/>
          </p:nvPr>
        </p:nvSpPr>
        <p:spPr>
          <a:xfrm>
            <a:off x="3842766" y="6356350"/>
            <a:ext cx="3086100" cy="365125"/>
          </a:xfrm>
        </p:spPr>
        <p:txBody>
          <a:bodyPr vert="horz" lIns="91440" tIns="45720" rIns="91440" bIns="45720" rtlCol="0" anchor="ctr">
            <a:normAutofit/>
          </a:bodyPr>
          <a:lstStyle/>
          <a:p>
            <a:pPr algn="l" defTabSz="914400">
              <a:spcAft>
                <a:spcPts val="600"/>
              </a:spcAft>
            </a:pPr>
            <a:r>
              <a:rPr lang="en-US" kern="1200" dirty="0">
                <a:solidFill>
                  <a:srgbClr val="303030"/>
                </a:solidFill>
                <a:latin typeface="+mn-lt"/>
                <a:ea typeface="+mn-ea"/>
                <a:cs typeface="+mn-cs"/>
              </a:rPr>
              <a:t>NCHRP 08-118</a:t>
            </a:r>
          </a:p>
        </p:txBody>
      </p:sp>
      <p:sp>
        <p:nvSpPr>
          <p:cNvPr id="5" name="Slide Number Placeholder 4">
            <a:extLst>
              <a:ext uri="{FF2B5EF4-FFF2-40B4-BE49-F238E27FC236}">
                <a16:creationId xmlns:a16="http://schemas.microsoft.com/office/drawing/2014/main" id="{7454F008-0669-C2B6-6F23-F3C2D1F107DD}"/>
              </a:ext>
            </a:extLst>
          </p:cNvPr>
          <p:cNvSpPr>
            <a:spLocks noGrp="1"/>
          </p:cNvSpPr>
          <p:nvPr>
            <p:ph type="sldNum" sz="quarter" idx="12"/>
          </p:nvPr>
        </p:nvSpPr>
        <p:spPr>
          <a:xfrm>
            <a:off x="6457950" y="6356351"/>
            <a:ext cx="2057400" cy="365125"/>
          </a:xfrm>
        </p:spPr>
        <p:txBody>
          <a:bodyPr vert="horz" lIns="91440" tIns="45720" rIns="91440" bIns="45720" rtlCol="0" anchor="ctr">
            <a:normAutofit/>
          </a:bodyPr>
          <a:lstStyle/>
          <a:p>
            <a:pPr defTabSz="914400">
              <a:spcAft>
                <a:spcPts val="600"/>
              </a:spcAft>
            </a:pPr>
            <a:fld id="{EF61AB7E-1B1D-4D7C-BAF6-2B2AC081FA35}" type="slidenum">
              <a:rPr lang="en-US">
                <a:solidFill>
                  <a:srgbClr val="303030"/>
                </a:solidFill>
              </a:rPr>
              <a:pPr defTabSz="914400">
                <a:spcAft>
                  <a:spcPts val="600"/>
                </a:spcAft>
              </a:pPr>
              <a:t>2</a:t>
            </a:fld>
            <a:endParaRPr lang="en-US" dirty="0">
              <a:solidFill>
                <a:srgbClr val="303030"/>
              </a:solidFill>
            </a:endParaRPr>
          </a:p>
        </p:txBody>
      </p:sp>
    </p:spTree>
    <p:extLst>
      <p:ext uri="{BB962C8B-B14F-4D97-AF65-F5344CB8AC3E}">
        <p14:creationId xmlns:p14="http://schemas.microsoft.com/office/powerpoint/2010/main" val="1559802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2A27A0D-CD82-C8B9-E5C2-FEFE66FB2C66}"/>
              </a:ext>
            </a:extLst>
          </p:cNvPr>
          <p:cNvSpPr>
            <a:spLocks noGrp="1"/>
          </p:cNvSpPr>
          <p:nvPr>
            <p:ph type="title"/>
          </p:nvPr>
        </p:nvSpPr>
        <p:spPr>
          <a:xfrm>
            <a:off x="363161" y="629266"/>
            <a:ext cx="2904187" cy="1622321"/>
          </a:xfrm>
        </p:spPr>
        <p:txBody>
          <a:bodyPr vert="horz" lIns="91440" tIns="45720" rIns="91440" bIns="45720" rtlCol="0" anchor="ctr">
            <a:normAutofit fontScale="90000"/>
          </a:bodyPr>
          <a:lstStyle/>
          <a:p>
            <a:r>
              <a:rPr lang="en-US" sz="3400" kern="1200" dirty="0">
                <a:solidFill>
                  <a:schemeClr val="tx1"/>
                </a:solidFill>
                <a:latin typeface="+mj-lt"/>
                <a:ea typeface="+mj-ea"/>
                <a:cs typeface="+mj-cs"/>
              </a:rPr>
              <a:t>Study 11: Institutionalizing Risk into TAMPS</a:t>
            </a:r>
          </a:p>
        </p:txBody>
      </p:sp>
      <p:sp>
        <p:nvSpPr>
          <p:cNvPr id="7" name="Content Placeholder 6">
            <a:extLst>
              <a:ext uri="{FF2B5EF4-FFF2-40B4-BE49-F238E27FC236}">
                <a16:creationId xmlns:a16="http://schemas.microsoft.com/office/drawing/2014/main" id="{E066AD02-1F0A-FA8E-8351-32BC379DDB69}"/>
              </a:ext>
            </a:extLst>
          </p:cNvPr>
          <p:cNvSpPr>
            <a:spLocks noGrp="1"/>
          </p:cNvSpPr>
          <p:nvPr>
            <p:ph sz="half" idx="1"/>
          </p:nvPr>
        </p:nvSpPr>
        <p:spPr>
          <a:xfrm>
            <a:off x="486698" y="2438400"/>
            <a:ext cx="2629120" cy="3785419"/>
          </a:xfrm>
        </p:spPr>
        <p:txBody>
          <a:bodyPr vert="horz" lIns="91440" tIns="45720" rIns="91440" bIns="45720" rtlCol="0">
            <a:normAutofit fontScale="85000" lnSpcReduction="20000"/>
          </a:bodyPr>
          <a:lstStyle/>
          <a:p>
            <a:r>
              <a:rPr lang="en-US" sz="1600" dirty="0"/>
              <a:t>Demonstrated how the results of risk analysis can be used to highlight importance of managing risks to high-priority assets.</a:t>
            </a:r>
          </a:p>
          <a:p>
            <a:r>
              <a:rPr lang="en-US" sz="1600" dirty="0"/>
              <a:t>In this case, large bridges that are 10 times the average size  from Minnesota DOT were analyzed</a:t>
            </a:r>
          </a:p>
          <a:p>
            <a:r>
              <a:rPr lang="en-US" sz="1600" dirty="0"/>
              <a:t>These constitute 1% of all bridge area but 38.3 percent of all Poor bridge area at MnDOT</a:t>
            </a:r>
          </a:p>
          <a:p>
            <a:r>
              <a:rPr lang="en-US" sz="1600" dirty="0"/>
              <a:t>They present disproportionate risks</a:t>
            </a:r>
          </a:p>
          <a:p>
            <a:r>
              <a:rPr lang="en-US" sz="1600" dirty="0"/>
              <a:t>The study provided recommendations for incorporating risks to 10X structures in every section of the TAMP.</a:t>
            </a:r>
          </a:p>
        </p:txBody>
      </p:sp>
      <p:sp>
        <p:nvSpPr>
          <p:cNvPr id="32" name="Rectangle 31">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913A876B-21D8-A126-C500-0AA7CD426FEB}"/>
              </a:ext>
            </a:extLst>
          </p:cNvPr>
          <p:cNvSpPr>
            <a:spLocks noGrp="1"/>
          </p:cNvSpPr>
          <p:nvPr>
            <p:ph type="ftr" sz="quarter" idx="11"/>
          </p:nvPr>
        </p:nvSpPr>
        <p:spPr>
          <a:xfrm>
            <a:off x="3842766" y="6356350"/>
            <a:ext cx="3086100" cy="365125"/>
          </a:xfrm>
        </p:spPr>
        <p:txBody>
          <a:bodyPr vert="horz" lIns="91440" tIns="45720" rIns="91440" bIns="45720" rtlCol="0" anchor="ctr">
            <a:normAutofit/>
          </a:bodyPr>
          <a:lstStyle/>
          <a:p>
            <a:pPr algn="l" defTabSz="914400">
              <a:spcAft>
                <a:spcPts val="600"/>
              </a:spcAft>
            </a:pPr>
            <a:r>
              <a:rPr lang="en-US" kern="1200" dirty="0">
                <a:solidFill>
                  <a:srgbClr val="303030"/>
                </a:solidFill>
                <a:latin typeface="+mn-lt"/>
                <a:ea typeface="+mn-ea"/>
                <a:cs typeface="+mn-cs"/>
              </a:rPr>
              <a:t>NCHRP 08-118</a:t>
            </a:r>
          </a:p>
        </p:txBody>
      </p:sp>
      <p:sp>
        <p:nvSpPr>
          <p:cNvPr id="5" name="Slide Number Placeholder 4">
            <a:extLst>
              <a:ext uri="{FF2B5EF4-FFF2-40B4-BE49-F238E27FC236}">
                <a16:creationId xmlns:a16="http://schemas.microsoft.com/office/drawing/2014/main" id="{DE598A51-6A6C-3D1C-AB39-CAA8B28F2173}"/>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EF61AB7E-1B1D-4D7C-BAF6-2B2AC081FA35}" type="slidenum">
              <a:rPr lang="en-US">
                <a:solidFill>
                  <a:srgbClr val="303030"/>
                </a:solidFill>
              </a:rPr>
              <a:pPr defTabSz="914400">
                <a:spcAft>
                  <a:spcPts val="600"/>
                </a:spcAft>
              </a:pPr>
              <a:t>20</a:t>
            </a:fld>
            <a:endParaRPr lang="en-US" dirty="0">
              <a:solidFill>
                <a:srgbClr val="303030"/>
              </a:solidFill>
            </a:endParaRPr>
          </a:p>
        </p:txBody>
      </p:sp>
      <p:graphicFrame>
        <p:nvGraphicFramePr>
          <p:cNvPr id="8" name="Content Placeholder 7">
            <a:extLst>
              <a:ext uri="{FF2B5EF4-FFF2-40B4-BE49-F238E27FC236}">
                <a16:creationId xmlns:a16="http://schemas.microsoft.com/office/drawing/2014/main" id="{A82D872A-5DF0-48F2-8542-089A72780B06}"/>
              </a:ext>
            </a:extLst>
          </p:cNvPr>
          <p:cNvGraphicFramePr>
            <a:graphicFrameLocks noGrp="1"/>
          </p:cNvGraphicFramePr>
          <p:nvPr>
            <p:ph sz="half" idx="2"/>
            <p:extLst>
              <p:ext uri="{D42A27DB-BD31-4B8C-83A1-F6EECF244321}">
                <p14:modId xmlns:p14="http://schemas.microsoft.com/office/powerpoint/2010/main" val="725600219"/>
              </p:ext>
            </p:extLst>
          </p:nvPr>
        </p:nvGraphicFramePr>
        <p:xfrm>
          <a:off x="4054396" y="864344"/>
          <a:ext cx="4514499" cy="5355892"/>
        </p:xfrm>
        <a:graphic>
          <a:graphicData uri="http://schemas.openxmlformats.org/drawingml/2006/table">
            <a:tbl>
              <a:tblPr firstRow="1" bandRow="1">
                <a:noFill/>
                <a:tableStyleId>{5C22544A-7EE6-4342-B048-85BDC9FD1C3A}</a:tableStyleId>
              </a:tblPr>
              <a:tblGrid>
                <a:gridCol w="2483921">
                  <a:extLst>
                    <a:ext uri="{9D8B030D-6E8A-4147-A177-3AD203B41FA5}">
                      <a16:colId xmlns:a16="http://schemas.microsoft.com/office/drawing/2014/main" val="464108088"/>
                    </a:ext>
                  </a:extLst>
                </a:gridCol>
                <a:gridCol w="926452">
                  <a:extLst>
                    <a:ext uri="{9D8B030D-6E8A-4147-A177-3AD203B41FA5}">
                      <a16:colId xmlns:a16="http://schemas.microsoft.com/office/drawing/2014/main" val="4064329252"/>
                    </a:ext>
                  </a:extLst>
                </a:gridCol>
                <a:gridCol w="1104126">
                  <a:extLst>
                    <a:ext uri="{9D8B030D-6E8A-4147-A177-3AD203B41FA5}">
                      <a16:colId xmlns:a16="http://schemas.microsoft.com/office/drawing/2014/main" val="2495505002"/>
                    </a:ext>
                  </a:extLst>
                </a:gridCol>
              </a:tblGrid>
              <a:tr h="443777">
                <a:tc gridSpan="3">
                  <a:txBody>
                    <a:bodyPr/>
                    <a:lstStyle/>
                    <a:p>
                      <a:pPr algn="ctr" fontAlgn="b"/>
                      <a:r>
                        <a:rPr lang="en-US" sz="1500" b="1" u="none" strike="noStrike" dirty="0">
                          <a:solidFill>
                            <a:schemeClr val="tx1">
                              <a:lumMod val="75000"/>
                              <a:lumOff val="25000"/>
                            </a:schemeClr>
                          </a:solidFill>
                          <a:effectLst/>
                        </a:rPr>
                        <a:t>Summary of 10X Structures</a:t>
                      </a:r>
                      <a:endParaRPr lang="en-US" sz="1500" b="1" i="0" u="none" strike="noStrike" dirty="0">
                        <a:solidFill>
                          <a:schemeClr val="tx1">
                            <a:lumMod val="75000"/>
                            <a:lumOff val="25000"/>
                          </a:schemeClr>
                        </a:solidFill>
                        <a:effectLst/>
                        <a:latin typeface="Calibri" panose="020F0502020204030204" pitchFamily="34" charset="0"/>
                      </a:endParaRPr>
                    </a:p>
                  </a:txBody>
                  <a:tcPr marL="181133" marR="4434" marT="90567" marB="90567" anchor="b">
                    <a:lnL w="12700" cmpd="sng">
                      <a:noFill/>
                      <a:prstDash val="solid"/>
                    </a:lnL>
                    <a:lnR w="12700" cmpd="sng">
                      <a:noFill/>
                      <a:prstDash val="solid"/>
                    </a:lnR>
                    <a:lnT w="12700" cmpd="sng">
                      <a:noFill/>
                      <a:prstDash val="solid"/>
                    </a:lnT>
                    <a:lnB w="9525" cap="flat" cmpd="sng" algn="ctr">
                      <a:solidFill>
                        <a:srgbClr val="D8DCDC"/>
                      </a:solidFill>
                      <a:prstDash val="soli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89115994"/>
                  </a:ext>
                </a:extLst>
              </a:tr>
              <a:tr h="443777">
                <a:tc>
                  <a:txBody>
                    <a:bodyPr/>
                    <a:lstStyle/>
                    <a:p>
                      <a:pPr algn="l" fontAlgn="b"/>
                      <a:r>
                        <a:rPr lang="en-US" sz="1500" u="none" strike="noStrike" dirty="0">
                          <a:solidFill>
                            <a:schemeClr val="tx1">
                              <a:lumMod val="75000"/>
                              <a:lumOff val="25000"/>
                            </a:schemeClr>
                          </a:solidFill>
                          <a:effectLst/>
                        </a:rPr>
                        <a:t> </a:t>
                      </a:r>
                      <a:endParaRPr lang="en-US" sz="1500" b="0" i="0" u="none" strike="noStrike" dirty="0">
                        <a:solidFill>
                          <a:schemeClr val="tx1">
                            <a:lumMod val="75000"/>
                            <a:lumOff val="25000"/>
                          </a:schemeClr>
                        </a:solidFill>
                        <a:effectLst/>
                        <a:latin typeface="Calibri" panose="020F0502020204030204" pitchFamily="34" charset="0"/>
                      </a:endParaRPr>
                    </a:p>
                  </a:txBody>
                  <a:tcPr marL="181133" marR="4434" marT="90567" marB="90567" anchor="b">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ctr" fontAlgn="ctr"/>
                      <a:r>
                        <a:rPr lang="en-US" sz="1500" u="none" strike="noStrike" dirty="0">
                          <a:solidFill>
                            <a:schemeClr val="tx1">
                              <a:lumMod val="75000"/>
                              <a:lumOff val="25000"/>
                            </a:schemeClr>
                          </a:solidFill>
                          <a:effectLst/>
                        </a:rPr>
                        <a:t>Number</a:t>
                      </a:r>
                      <a:endParaRPr lang="en-US" sz="1500" b="1" i="0" u="none" strike="noStrike" dirty="0">
                        <a:solidFill>
                          <a:schemeClr val="tx1">
                            <a:lumMod val="75000"/>
                            <a:lumOff val="25000"/>
                          </a:schemeClr>
                        </a:solidFill>
                        <a:effectLst/>
                        <a:latin typeface="Calibri" panose="020F0502020204030204" pitchFamily="34" charset="0"/>
                      </a:endParaRPr>
                    </a:p>
                  </a:txBody>
                  <a:tcPr marL="181133" marR="4434" marT="90567" marB="90567" anchor="ctr">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ctr" fontAlgn="ctr"/>
                      <a:r>
                        <a:rPr lang="en-US" sz="1500" u="none" strike="noStrike" dirty="0">
                          <a:solidFill>
                            <a:schemeClr val="tx1">
                              <a:lumMod val="75000"/>
                              <a:lumOff val="25000"/>
                            </a:schemeClr>
                          </a:solidFill>
                          <a:effectLst/>
                        </a:rPr>
                        <a:t>Area</a:t>
                      </a:r>
                      <a:endParaRPr lang="en-US" sz="1500" b="1" i="0" u="none" strike="noStrike" dirty="0">
                        <a:solidFill>
                          <a:schemeClr val="tx1">
                            <a:lumMod val="75000"/>
                            <a:lumOff val="25000"/>
                          </a:schemeClr>
                        </a:solidFill>
                        <a:effectLst/>
                        <a:latin typeface="Calibri" panose="020F0502020204030204" pitchFamily="34" charset="0"/>
                      </a:endParaRPr>
                    </a:p>
                  </a:txBody>
                  <a:tcPr marL="181133" marR="4434" marT="90567" marB="90567" anchor="ctr">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3274569555"/>
                  </a:ext>
                </a:extLst>
              </a:tr>
              <a:tr h="638334">
                <a:tc>
                  <a:txBody>
                    <a:bodyPr/>
                    <a:lstStyle/>
                    <a:p>
                      <a:pPr algn="l" fontAlgn="b"/>
                      <a:r>
                        <a:rPr lang="en-US" sz="1500" u="none" strike="noStrike" dirty="0">
                          <a:solidFill>
                            <a:schemeClr val="tx1">
                              <a:lumMod val="75000"/>
                              <a:lumOff val="25000"/>
                            </a:schemeClr>
                          </a:solidFill>
                          <a:effectLst/>
                        </a:rPr>
                        <a:t>10X Structures</a:t>
                      </a:r>
                      <a:endParaRPr lang="en-US" sz="1500" b="0" i="0" u="none" strike="noStrike" dirty="0">
                        <a:solidFill>
                          <a:schemeClr val="tx1">
                            <a:lumMod val="75000"/>
                            <a:lumOff val="25000"/>
                          </a:schemeClr>
                        </a:solidFill>
                        <a:effectLst/>
                        <a:latin typeface="Calibri" panose="020F0502020204030204" pitchFamily="34" charset="0"/>
                      </a:endParaRPr>
                    </a:p>
                  </a:txBody>
                  <a:tcPr marL="181133" marR="4434" marT="90567" marB="90567" anchor="ctr">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algn="ctr" fontAlgn="ctr"/>
                      <a:r>
                        <a:rPr lang="en-US" sz="1500" u="none" strike="noStrike" dirty="0">
                          <a:solidFill>
                            <a:schemeClr val="tx1">
                              <a:lumMod val="75000"/>
                              <a:lumOff val="25000"/>
                            </a:schemeClr>
                          </a:solidFill>
                          <a:effectLst/>
                        </a:rPr>
                        <a:t>121</a:t>
                      </a:r>
                      <a:endParaRPr lang="en-US" sz="1500" b="0" i="0" u="none" strike="noStrike" dirty="0">
                        <a:solidFill>
                          <a:schemeClr val="tx1">
                            <a:lumMod val="75000"/>
                            <a:lumOff val="25000"/>
                          </a:schemeClr>
                        </a:solidFill>
                        <a:effectLst/>
                        <a:latin typeface="Calibri" panose="020F0502020204030204" pitchFamily="34" charset="0"/>
                      </a:endParaRPr>
                    </a:p>
                  </a:txBody>
                  <a:tcPr marL="181133" marR="4434" marT="90567" marB="90567" anchor="ctr">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algn="ctr" fontAlgn="ctr"/>
                      <a:r>
                        <a:rPr lang="en-US" sz="1500" u="none" strike="noStrike" dirty="0">
                          <a:solidFill>
                            <a:schemeClr val="tx1">
                              <a:lumMod val="75000"/>
                              <a:lumOff val="25000"/>
                            </a:schemeClr>
                          </a:solidFill>
                          <a:effectLst/>
                        </a:rPr>
                        <a:t>       1,443,789 </a:t>
                      </a:r>
                      <a:endParaRPr lang="en-US" sz="1500" b="0" i="0" u="none" strike="noStrike" dirty="0">
                        <a:solidFill>
                          <a:schemeClr val="tx1">
                            <a:lumMod val="75000"/>
                            <a:lumOff val="25000"/>
                          </a:schemeClr>
                        </a:solidFill>
                        <a:effectLst/>
                        <a:latin typeface="Calibri" panose="020F0502020204030204" pitchFamily="34" charset="0"/>
                      </a:endParaRPr>
                    </a:p>
                  </a:txBody>
                  <a:tcPr marL="181133" marR="4434" marT="90567" marB="90567" anchor="ctr">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extLst>
                  <a:ext uri="{0D108BD9-81ED-4DB2-BD59-A6C34878D82A}">
                    <a16:rowId xmlns:a16="http://schemas.microsoft.com/office/drawing/2014/main" val="607888608"/>
                  </a:ext>
                </a:extLst>
              </a:tr>
              <a:tr h="638334">
                <a:tc>
                  <a:txBody>
                    <a:bodyPr/>
                    <a:lstStyle/>
                    <a:p>
                      <a:pPr algn="l" fontAlgn="b"/>
                      <a:r>
                        <a:rPr lang="en-US" sz="1500" u="none" strike="noStrike" dirty="0">
                          <a:solidFill>
                            <a:schemeClr val="tx1">
                              <a:lumMod val="75000"/>
                              <a:lumOff val="25000"/>
                            </a:schemeClr>
                          </a:solidFill>
                          <a:effectLst/>
                        </a:rPr>
                        <a:t>10X as % of All Structures</a:t>
                      </a:r>
                      <a:endParaRPr lang="en-US" sz="1500" b="0" i="0" u="none" strike="noStrike" dirty="0">
                        <a:solidFill>
                          <a:schemeClr val="tx1">
                            <a:lumMod val="75000"/>
                            <a:lumOff val="25000"/>
                          </a:schemeClr>
                        </a:solidFill>
                        <a:effectLst/>
                        <a:latin typeface="Calibri" panose="020F0502020204030204" pitchFamily="34" charset="0"/>
                      </a:endParaRPr>
                    </a:p>
                  </a:txBody>
                  <a:tcPr marL="181133" marR="4434" marT="90567" marB="90567" anchor="ctr">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ctr" fontAlgn="ctr"/>
                      <a:r>
                        <a:rPr lang="en-US" sz="1500" u="none" strike="noStrike" dirty="0">
                          <a:solidFill>
                            <a:schemeClr val="tx1">
                              <a:lumMod val="75000"/>
                              <a:lumOff val="25000"/>
                            </a:schemeClr>
                          </a:solidFill>
                          <a:effectLst/>
                        </a:rPr>
                        <a:t>0.9%</a:t>
                      </a:r>
                      <a:endParaRPr lang="en-US" sz="1500" b="0" i="0" u="none" strike="noStrike" dirty="0">
                        <a:solidFill>
                          <a:schemeClr val="tx1">
                            <a:lumMod val="75000"/>
                            <a:lumOff val="25000"/>
                          </a:schemeClr>
                        </a:solidFill>
                        <a:effectLst/>
                        <a:latin typeface="Calibri" panose="020F0502020204030204" pitchFamily="34" charset="0"/>
                      </a:endParaRPr>
                    </a:p>
                  </a:txBody>
                  <a:tcPr marL="181133" marR="4434" marT="90567" marB="90567" anchor="ctr">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ctr" fontAlgn="ctr"/>
                      <a:r>
                        <a:rPr lang="en-US" sz="1500" u="none" strike="noStrike" dirty="0">
                          <a:solidFill>
                            <a:schemeClr val="tx1">
                              <a:lumMod val="75000"/>
                              <a:lumOff val="25000"/>
                            </a:schemeClr>
                          </a:solidFill>
                          <a:effectLst/>
                        </a:rPr>
                        <a:t>20.3%</a:t>
                      </a:r>
                      <a:endParaRPr lang="en-US" sz="1500" b="0" i="0" u="none" strike="noStrike" dirty="0">
                        <a:solidFill>
                          <a:schemeClr val="tx1">
                            <a:lumMod val="75000"/>
                            <a:lumOff val="25000"/>
                          </a:schemeClr>
                        </a:solidFill>
                        <a:effectLst/>
                        <a:latin typeface="Calibri" panose="020F0502020204030204" pitchFamily="34" charset="0"/>
                      </a:endParaRPr>
                    </a:p>
                  </a:txBody>
                  <a:tcPr marL="181133" marR="4434" marT="90567" marB="90567" anchor="ctr">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3635762799"/>
                  </a:ext>
                </a:extLst>
              </a:tr>
              <a:tr h="638334">
                <a:tc>
                  <a:txBody>
                    <a:bodyPr/>
                    <a:lstStyle/>
                    <a:p>
                      <a:pPr algn="l" fontAlgn="b"/>
                      <a:r>
                        <a:rPr lang="en-US" sz="1500" u="none" strike="noStrike" dirty="0">
                          <a:solidFill>
                            <a:schemeClr val="tx1">
                              <a:lumMod val="75000"/>
                              <a:lumOff val="25000"/>
                            </a:schemeClr>
                          </a:solidFill>
                          <a:effectLst/>
                        </a:rPr>
                        <a:t>10X Poor</a:t>
                      </a:r>
                      <a:endParaRPr lang="en-US" sz="1500" b="0" i="0" u="none" strike="noStrike" dirty="0">
                        <a:solidFill>
                          <a:schemeClr val="tx1">
                            <a:lumMod val="75000"/>
                            <a:lumOff val="25000"/>
                          </a:schemeClr>
                        </a:solidFill>
                        <a:effectLst/>
                        <a:latin typeface="Calibri" panose="020F0502020204030204" pitchFamily="34" charset="0"/>
                      </a:endParaRPr>
                    </a:p>
                  </a:txBody>
                  <a:tcPr marL="181133" marR="4434" marT="90567" marB="90567" anchor="ctr">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algn="ctr" fontAlgn="ctr"/>
                      <a:r>
                        <a:rPr lang="en-US" sz="1500" u="none" strike="noStrike" dirty="0">
                          <a:solidFill>
                            <a:schemeClr val="tx1">
                              <a:lumMod val="75000"/>
                              <a:lumOff val="25000"/>
                            </a:schemeClr>
                          </a:solidFill>
                          <a:effectLst/>
                        </a:rPr>
                        <a:t>7</a:t>
                      </a:r>
                      <a:endParaRPr lang="en-US" sz="1500" b="0" i="0" u="none" strike="noStrike" dirty="0">
                        <a:solidFill>
                          <a:schemeClr val="tx1">
                            <a:lumMod val="75000"/>
                            <a:lumOff val="25000"/>
                          </a:schemeClr>
                        </a:solidFill>
                        <a:effectLst/>
                        <a:latin typeface="Calibri" panose="020F0502020204030204" pitchFamily="34" charset="0"/>
                      </a:endParaRPr>
                    </a:p>
                  </a:txBody>
                  <a:tcPr marL="181133" marR="4434" marT="90567" marB="90567" anchor="ctr">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algn="ctr" fontAlgn="ctr"/>
                      <a:r>
                        <a:rPr lang="en-US" sz="1500" u="none" strike="noStrike" dirty="0">
                          <a:solidFill>
                            <a:schemeClr val="tx1">
                              <a:lumMod val="75000"/>
                              <a:lumOff val="25000"/>
                            </a:schemeClr>
                          </a:solidFill>
                          <a:effectLst/>
                        </a:rPr>
                        <a:t>109,212 </a:t>
                      </a:r>
                      <a:endParaRPr lang="en-US" sz="1500" b="0" i="0" u="none" strike="noStrike" dirty="0">
                        <a:solidFill>
                          <a:schemeClr val="tx1">
                            <a:lumMod val="75000"/>
                            <a:lumOff val="25000"/>
                          </a:schemeClr>
                        </a:solidFill>
                        <a:effectLst/>
                        <a:latin typeface="Calibri" panose="020F0502020204030204" pitchFamily="34" charset="0"/>
                      </a:endParaRPr>
                    </a:p>
                  </a:txBody>
                  <a:tcPr marL="181133" marR="4434" marT="90567" marB="90567" anchor="ctr">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extLst>
                  <a:ext uri="{0D108BD9-81ED-4DB2-BD59-A6C34878D82A}">
                    <a16:rowId xmlns:a16="http://schemas.microsoft.com/office/drawing/2014/main" val="2391038017"/>
                  </a:ext>
                </a:extLst>
              </a:tr>
              <a:tr h="638334">
                <a:tc>
                  <a:txBody>
                    <a:bodyPr/>
                    <a:lstStyle/>
                    <a:p>
                      <a:pPr algn="l" fontAlgn="b"/>
                      <a:r>
                        <a:rPr lang="en-US" sz="1500" u="none" strike="noStrike" dirty="0">
                          <a:solidFill>
                            <a:schemeClr val="tx1">
                              <a:lumMod val="75000"/>
                              <a:lumOff val="25000"/>
                            </a:schemeClr>
                          </a:solidFill>
                          <a:effectLst/>
                        </a:rPr>
                        <a:t>% 10X Poor Compared to all Poor Structures</a:t>
                      </a:r>
                      <a:endParaRPr lang="en-US" sz="1500" b="0" i="0" u="none" strike="noStrike" dirty="0">
                        <a:solidFill>
                          <a:schemeClr val="tx1">
                            <a:lumMod val="75000"/>
                            <a:lumOff val="25000"/>
                          </a:schemeClr>
                        </a:solidFill>
                        <a:effectLst/>
                        <a:latin typeface="Calibri" panose="020F0502020204030204" pitchFamily="34" charset="0"/>
                      </a:endParaRPr>
                    </a:p>
                  </a:txBody>
                  <a:tcPr marL="181133" marR="4434" marT="90567" marB="90567" anchor="ctr">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ctr" fontAlgn="ctr"/>
                      <a:r>
                        <a:rPr lang="en-US" sz="1500" u="none" strike="noStrike" dirty="0">
                          <a:solidFill>
                            <a:schemeClr val="tx1">
                              <a:lumMod val="75000"/>
                              <a:lumOff val="25000"/>
                            </a:schemeClr>
                          </a:solidFill>
                          <a:effectLst/>
                        </a:rPr>
                        <a:t>1.06%</a:t>
                      </a:r>
                      <a:endParaRPr lang="en-US" sz="1500" b="0" i="0" u="none" strike="noStrike" dirty="0">
                        <a:solidFill>
                          <a:schemeClr val="tx1">
                            <a:lumMod val="75000"/>
                            <a:lumOff val="25000"/>
                          </a:schemeClr>
                        </a:solidFill>
                        <a:effectLst/>
                        <a:latin typeface="Calibri" panose="020F0502020204030204" pitchFamily="34" charset="0"/>
                      </a:endParaRPr>
                    </a:p>
                  </a:txBody>
                  <a:tcPr marL="181133" marR="4434" marT="90567" marB="90567" anchor="ctr">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ctr" fontAlgn="ctr"/>
                      <a:r>
                        <a:rPr lang="en-US" sz="1500" u="none" strike="noStrike" dirty="0">
                          <a:solidFill>
                            <a:schemeClr val="tx1">
                              <a:lumMod val="75000"/>
                              <a:lumOff val="25000"/>
                            </a:schemeClr>
                          </a:solidFill>
                          <a:effectLst/>
                        </a:rPr>
                        <a:t>38.3%</a:t>
                      </a:r>
                      <a:endParaRPr lang="en-US" sz="1500" b="0" i="0" u="none" strike="noStrike" dirty="0">
                        <a:solidFill>
                          <a:schemeClr val="tx1">
                            <a:lumMod val="75000"/>
                            <a:lumOff val="25000"/>
                          </a:schemeClr>
                        </a:solidFill>
                        <a:effectLst/>
                        <a:latin typeface="Calibri" panose="020F0502020204030204" pitchFamily="34" charset="0"/>
                      </a:endParaRPr>
                    </a:p>
                  </a:txBody>
                  <a:tcPr marL="181133" marR="4434" marT="90567" marB="90567" anchor="ctr">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1855369021"/>
                  </a:ext>
                </a:extLst>
              </a:tr>
              <a:tr h="638334">
                <a:tc>
                  <a:txBody>
                    <a:bodyPr/>
                    <a:lstStyle/>
                    <a:p>
                      <a:pPr algn="l" fontAlgn="b"/>
                      <a:r>
                        <a:rPr lang="en-US" sz="1500" u="none" strike="noStrike" dirty="0">
                          <a:solidFill>
                            <a:schemeClr val="tx1">
                              <a:lumMod val="75000"/>
                              <a:lumOff val="25000"/>
                            </a:schemeClr>
                          </a:solidFill>
                          <a:effectLst/>
                        </a:rPr>
                        <a:t>10X Structures Rated Condition State 5</a:t>
                      </a:r>
                      <a:endParaRPr lang="en-US" sz="1500" b="0" i="0" u="none" strike="noStrike" dirty="0">
                        <a:solidFill>
                          <a:schemeClr val="tx1">
                            <a:lumMod val="75000"/>
                            <a:lumOff val="25000"/>
                          </a:schemeClr>
                        </a:solidFill>
                        <a:effectLst/>
                        <a:latin typeface="Calibri" panose="020F0502020204030204" pitchFamily="34" charset="0"/>
                      </a:endParaRPr>
                    </a:p>
                  </a:txBody>
                  <a:tcPr marL="181133" marR="4434" marT="90567" marB="90567" anchor="ctr">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algn="ctr" fontAlgn="ctr"/>
                      <a:r>
                        <a:rPr lang="en-US" sz="1500" u="none" strike="noStrike" dirty="0">
                          <a:solidFill>
                            <a:schemeClr val="tx1">
                              <a:lumMod val="75000"/>
                              <a:lumOff val="25000"/>
                            </a:schemeClr>
                          </a:solidFill>
                          <a:effectLst/>
                        </a:rPr>
                        <a:t>27</a:t>
                      </a:r>
                      <a:endParaRPr lang="en-US" sz="1500" b="0" i="0" u="none" strike="noStrike" dirty="0">
                        <a:solidFill>
                          <a:schemeClr val="tx1">
                            <a:lumMod val="75000"/>
                            <a:lumOff val="25000"/>
                          </a:schemeClr>
                        </a:solidFill>
                        <a:effectLst/>
                        <a:latin typeface="Calibri" panose="020F0502020204030204" pitchFamily="34" charset="0"/>
                      </a:endParaRPr>
                    </a:p>
                  </a:txBody>
                  <a:tcPr marL="181133" marR="4434" marT="90567" marB="90567" anchor="ctr">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algn="ctr" fontAlgn="ctr"/>
                      <a:r>
                        <a:rPr lang="en-US" sz="1500" u="none" strike="noStrike" dirty="0">
                          <a:solidFill>
                            <a:schemeClr val="tx1">
                              <a:lumMod val="75000"/>
                              <a:lumOff val="25000"/>
                            </a:schemeClr>
                          </a:solidFill>
                          <a:effectLst/>
                        </a:rPr>
                        <a:t>358,932</a:t>
                      </a:r>
                      <a:endParaRPr lang="en-US" sz="1500" b="0" i="0" u="none" strike="noStrike" dirty="0">
                        <a:solidFill>
                          <a:schemeClr val="tx1">
                            <a:lumMod val="75000"/>
                            <a:lumOff val="25000"/>
                          </a:schemeClr>
                        </a:solidFill>
                        <a:effectLst/>
                        <a:latin typeface="Calibri" panose="020F0502020204030204" pitchFamily="34" charset="0"/>
                      </a:endParaRPr>
                    </a:p>
                  </a:txBody>
                  <a:tcPr marL="181133" marR="4434" marT="90567" marB="90567" anchor="ctr">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extLst>
                  <a:ext uri="{0D108BD9-81ED-4DB2-BD59-A6C34878D82A}">
                    <a16:rowId xmlns:a16="http://schemas.microsoft.com/office/drawing/2014/main" val="1676964841"/>
                  </a:ext>
                </a:extLst>
              </a:tr>
              <a:tr h="638334">
                <a:tc>
                  <a:txBody>
                    <a:bodyPr/>
                    <a:lstStyle/>
                    <a:p>
                      <a:pPr algn="l" fontAlgn="b"/>
                      <a:r>
                        <a:rPr lang="en-US" sz="1500" u="none" strike="noStrike" dirty="0">
                          <a:solidFill>
                            <a:schemeClr val="tx1">
                              <a:lumMod val="75000"/>
                              <a:lumOff val="25000"/>
                            </a:schemeClr>
                          </a:solidFill>
                          <a:effectLst/>
                        </a:rPr>
                        <a:t>All Structures Rated 5</a:t>
                      </a:r>
                      <a:endParaRPr lang="en-US" sz="1500" b="0" i="0" u="none" strike="noStrike" dirty="0">
                        <a:solidFill>
                          <a:schemeClr val="tx1">
                            <a:lumMod val="75000"/>
                            <a:lumOff val="25000"/>
                          </a:schemeClr>
                        </a:solidFill>
                        <a:effectLst/>
                        <a:latin typeface="Calibri" panose="020F0502020204030204" pitchFamily="34" charset="0"/>
                      </a:endParaRPr>
                    </a:p>
                  </a:txBody>
                  <a:tcPr marL="181133" marR="4434" marT="90567" marB="90567" anchor="ctr">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ctr" fontAlgn="ctr"/>
                      <a:r>
                        <a:rPr lang="en-US" sz="1500" u="none" strike="noStrike" dirty="0">
                          <a:solidFill>
                            <a:schemeClr val="tx1">
                              <a:lumMod val="75000"/>
                              <a:lumOff val="25000"/>
                            </a:schemeClr>
                          </a:solidFill>
                          <a:effectLst/>
                        </a:rPr>
                        <a:t>1,719</a:t>
                      </a:r>
                      <a:endParaRPr lang="en-US" sz="1500" b="0" i="0" u="none" strike="noStrike" dirty="0">
                        <a:solidFill>
                          <a:schemeClr val="tx1">
                            <a:lumMod val="75000"/>
                            <a:lumOff val="25000"/>
                          </a:schemeClr>
                        </a:solidFill>
                        <a:effectLst/>
                        <a:latin typeface="Calibri" panose="020F0502020204030204" pitchFamily="34" charset="0"/>
                      </a:endParaRPr>
                    </a:p>
                  </a:txBody>
                  <a:tcPr marL="181133" marR="4434" marT="90567" marB="90567" anchor="ctr">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ctr" fontAlgn="ctr"/>
                      <a:r>
                        <a:rPr lang="en-US" sz="1500" u="none" strike="noStrike" dirty="0">
                          <a:solidFill>
                            <a:schemeClr val="tx1">
                              <a:lumMod val="75000"/>
                              <a:lumOff val="25000"/>
                            </a:schemeClr>
                          </a:solidFill>
                          <a:effectLst/>
                        </a:rPr>
                        <a:t>1,453,739</a:t>
                      </a:r>
                      <a:endParaRPr lang="en-US" sz="1500" b="0" i="0" u="none" strike="noStrike" dirty="0">
                        <a:solidFill>
                          <a:schemeClr val="tx1">
                            <a:lumMod val="75000"/>
                            <a:lumOff val="25000"/>
                          </a:schemeClr>
                        </a:solidFill>
                        <a:effectLst/>
                        <a:latin typeface="Calibri" panose="020F0502020204030204" pitchFamily="34" charset="0"/>
                      </a:endParaRPr>
                    </a:p>
                  </a:txBody>
                  <a:tcPr marL="181133" marR="4434" marT="90567" marB="90567" anchor="ctr">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2248563813"/>
                  </a:ext>
                </a:extLst>
              </a:tr>
              <a:tr h="638334">
                <a:tc>
                  <a:txBody>
                    <a:bodyPr/>
                    <a:lstStyle/>
                    <a:p>
                      <a:pPr algn="l" fontAlgn="b"/>
                      <a:r>
                        <a:rPr lang="en-US" sz="1500" u="none" strike="noStrike" dirty="0">
                          <a:solidFill>
                            <a:schemeClr val="tx1">
                              <a:lumMod val="75000"/>
                              <a:lumOff val="25000"/>
                            </a:schemeClr>
                          </a:solidFill>
                          <a:effectLst/>
                        </a:rPr>
                        <a:t>10% Structures as % of All Structures Rated 5</a:t>
                      </a:r>
                      <a:endParaRPr lang="en-US" sz="1500" b="0" i="0" u="none" strike="noStrike" dirty="0">
                        <a:solidFill>
                          <a:schemeClr val="tx1">
                            <a:lumMod val="75000"/>
                            <a:lumOff val="25000"/>
                          </a:schemeClr>
                        </a:solidFill>
                        <a:effectLst/>
                        <a:latin typeface="Calibri" panose="020F0502020204030204" pitchFamily="34" charset="0"/>
                      </a:endParaRPr>
                    </a:p>
                  </a:txBody>
                  <a:tcPr marL="181133" marR="4434" marT="90567" marB="90567" anchor="ctr">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EDC"/>
                      </a:solidFill>
                      <a:prstDash val="solid"/>
                    </a:lnB>
                    <a:noFill/>
                  </a:tcPr>
                </a:tc>
                <a:tc>
                  <a:txBody>
                    <a:bodyPr/>
                    <a:lstStyle/>
                    <a:p>
                      <a:pPr algn="ctr" fontAlgn="ctr"/>
                      <a:r>
                        <a:rPr lang="en-US" sz="1500" u="none" strike="noStrike" dirty="0">
                          <a:solidFill>
                            <a:schemeClr val="tx1">
                              <a:lumMod val="75000"/>
                              <a:lumOff val="25000"/>
                            </a:schemeClr>
                          </a:solidFill>
                          <a:effectLst/>
                        </a:rPr>
                        <a:t>1.6%</a:t>
                      </a:r>
                      <a:endParaRPr lang="en-US" sz="1500" b="0" i="0" u="none" strike="noStrike" dirty="0">
                        <a:solidFill>
                          <a:schemeClr val="tx1">
                            <a:lumMod val="75000"/>
                            <a:lumOff val="25000"/>
                          </a:schemeClr>
                        </a:solidFill>
                        <a:effectLst/>
                        <a:latin typeface="Calibri" panose="020F0502020204030204" pitchFamily="34" charset="0"/>
                      </a:endParaRPr>
                    </a:p>
                  </a:txBody>
                  <a:tcPr marL="181133" marR="4434" marT="90567" marB="90567" anchor="ctr">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EDC"/>
                      </a:solidFill>
                      <a:prstDash val="solid"/>
                    </a:lnB>
                    <a:noFill/>
                  </a:tcPr>
                </a:tc>
                <a:tc>
                  <a:txBody>
                    <a:bodyPr/>
                    <a:lstStyle/>
                    <a:p>
                      <a:pPr algn="ctr" fontAlgn="ctr"/>
                      <a:r>
                        <a:rPr lang="en-US" sz="1500" u="none" strike="noStrike" dirty="0">
                          <a:solidFill>
                            <a:schemeClr val="tx1">
                              <a:lumMod val="75000"/>
                              <a:lumOff val="25000"/>
                            </a:schemeClr>
                          </a:solidFill>
                          <a:effectLst/>
                        </a:rPr>
                        <a:t>24.7%</a:t>
                      </a:r>
                      <a:endParaRPr lang="en-US" sz="1500" b="0" i="0" u="none" strike="noStrike" dirty="0">
                        <a:solidFill>
                          <a:schemeClr val="tx1">
                            <a:lumMod val="75000"/>
                            <a:lumOff val="25000"/>
                          </a:schemeClr>
                        </a:solidFill>
                        <a:effectLst/>
                        <a:latin typeface="Calibri" panose="020F0502020204030204" pitchFamily="34" charset="0"/>
                      </a:endParaRPr>
                    </a:p>
                  </a:txBody>
                  <a:tcPr marL="181133" marR="4434" marT="90567" marB="90567" anchor="ctr">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EDC"/>
                      </a:solidFill>
                      <a:prstDash val="solid"/>
                    </a:lnB>
                    <a:noFill/>
                  </a:tcPr>
                </a:tc>
                <a:extLst>
                  <a:ext uri="{0D108BD9-81ED-4DB2-BD59-A6C34878D82A}">
                    <a16:rowId xmlns:a16="http://schemas.microsoft.com/office/drawing/2014/main" val="4188177016"/>
                  </a:ext>
                </a:extLst>
              </a:tr>
            </a:tbl>
          </a:graphicData>
        </a:graphic>
      </p:graphicFrame>
    </p:spTree>
    <p:extLst>
      <p:ext uri="{BB962C8B-B14F-4D97-AF65-F5344CB8AC3E}">
        <p14:creationId xmlns:p14="http://schemas.microsoft.com/office/powerpoint/2010/main" val="305477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2A27A0D-CD82-C8B9-E5C2-FEFE66FB2C66}"/>
              </a:ext>
            </a:extLst>
          </p:cNvPr>
          <p:cNvSpPr>
            <a:spLocks noGrp="1"/>
          </p:cNvSpPr>
          <p:nvPr>
            <p:ph type="title"/>
          </p:nvPr>
        </p:nvSpPr>
        <p:spPr>
          <a:xfrm>
            <a:off x="363161" y="629266"/>
            <a:ext cx="2904187" cy="1622321"/>
          </a:xfrm>
        </p:spPr>
        <p:txBody>
          <a:bodyPr vert="horz" lIns="91440" tIns="45720" rIns="91440" bIns="45720" rtlCol="0" anchor="ctr">
            <a:normAutofit/>
          </a:bodyPr>
          <a:lstStyle/>
          <a:p>
            <a:r>
              <a:rPr lang="en-US" sz="3400" kern="1200" dirty="0">
                <a:solidFill>
                  <a:schemeClr val="tx1"/>
                </a:solidFill>
                <a:latin typeface="+mj-lt"/>
                <a:ea typeface="+mj-ea"/>
                <a:cs typeface="+mj-cs"/>
              </a:rPr>
              <a:t>Study 12: A Probabilistic Decision Tree</a:t>
            </a:r>
          </a:p>
        </p:txBody>
      </p:sp>
      <p:sp>
        <p:nvSpPr>
          <p:cNvPr id="7" name="Content Placeholder 6">
            <a:extLst>
              <a:ext uri="{FF2B5EF4-FFF2-40B4-BE49-F238E27FC236}">
                <a16:creationId xmlns:a16="http://schemas.microsoft.com/office/drawing/2014/main" id="{E066AD02-1F0A-FA8E-8351-32BC379DDB69}"/>
              </a:ext>
            </a:extLst>
          </p:cNvPr>
          <p:cNvSpPr>
            <a:spLocks noGrp="1"/>
          </p:cNvSpPr>
          <p:nvPr>
            <p:ph sz="half" idx="1"/>
          </p:nvPr>
        </p:nvSpPr>
        <p:spPr>
          <a:xfrm>
            <a:off x="486698" y="2438400"/>
            <a:ext cx="2629120" cy="3785419"/>
          </a:xfrm>
        </p:spPr>
        <p:txBody>
          <a:bodyPr vert="horz" lIns="91440" tIns="45720" rIns="91440" bIns="45720" rtlCol="0">
            <a:normAutofit/>
          </a:bodyPr>
          <a:lstStyle/>
          <a:p>
            <a:r>
              <a:rPr lang="en-US" sz="1600" dirty="0"/>
              <a:t>Demonstrated an off-the-shelf tool to assess risks to adopting a chip seal program</a:t>
            </a:r>
          </a:p>
          <a:p>
            <a:r>
              <a:rPr lang="en-US" sz="1600" dirty="0"/>
              <a:t>The study used Puerto Rico data to demonstrate the risks and potential benefits of considering a new treatment process</a:t>
            </a:r>
          </a:p>
          <a:p>
            <a:endParaRPr lang="en-US" sz="1600" dirty="0"/>
          </a:p>
          <a:p>
            <a:endParaRPr lang="en-US" sz="1600" dirty="0"/>
          </a:p>
        </p:txBody>
      </p:sp>
      <p:sp>
        <p:nvSpPr>
          <p:cNvPr id="32" name="Rectangle 31">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913A876B-21D8-A126-C500-0AA7CD426FEB}"/>
              </a:ext>
            </a:extLst>
          </p:cNvPr>
          <p:cNvSpPr>
            <a:spLocks noGrp="1"/>
          </p:cNvSpPr>
          <p:nvPr>
            <p:ph type="ftr" sz="quarter" idx="11"/>
          </p:nvPr>
        </p:nvSpPr>
        <p:spPr>
          <a:xfrm>
            <a:off x="3842766" y="6356350"/>
            <a:ext cx="3086100" cy="365125"/>
          </a:xfrm>
        </p:spPr>
        <p:txBody>
          <a:bodyPr vert="horz" lIns="91440" tIns="45720" rIns="91440" bIns="45720" rtlCol="0" anchor="ctr">
            <a:normAutofit/>
          </a:bodyPr>
          <a:lstStyle/>
          <a:p>
            <a:pPr algn="l" defTabSz="914400">
              <a:spcAft>
                <a:spcPts val="600"/>
              </a:spcAft>
            </a:pPr>
            <a:r>
              <a:rPr lang="en-US" kern="1200" dirty="0">
                <a:solidFill>
                  <a:srgbClr val="303030"/>
                </a:solidFill>
                <a:latin typeface="+mn-lt"/>
                <a:ea typeface="+mn-ea"/>
                <a:cs typeface="+mn-cs"/>
              </a:rPr>
              <a:t>NCHRP 08-118</a:t>
            </a:r>
          </a:p>
        </p:txBody>
      </p:sp>
      <p:sp>
        <p:nvSpPr>
          <p:cNvPr id="5" name="Slide Number Placeholder 4">
            <a:extLst>
              <a:ext uri="{FF2B5EF4-FFF2-40B4-BE49-F238E27FC236}">
                <a16:creationId xmlns:a16="http://schemas.microsoft.com/office/drawing/2014/main" id="{DE598A51-6A6C-3D1C-AB39-CAA8B28F2173}"/>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EF61AB7E-1B1D-4D7C-BAF6-2B2AC081FA35}" type="slidenum">
              <a:rPr lang="en-US">
                <a:solidFill>
                  <a:srgbClr val="303030"/>
                </a:solidFill>
              </a:rPr>
              <a:pPr defTabSz="914400">
                <a:spcAft>
                  <a:spcPts val="600"/>
                </a:spcAft>
              </a:pPr>
              <a:t>21</a:t>
            </a:fld>
            <a:endParaRPr lang="en-US" dirty="0">
              <a:solidFill>
                <a:srgbClr val="303030"/>
              </a:solidFill>
            </a:endParaRPr>
          </a:p>
        </p:txBody>
      </p:sp>
      <p:pic>
        <p:nvPicPr>
          <p:cNvPr id="10" name="Content Placeholder 9">
            <a:extLst>
              <a:ext uri="{FF2B5EF4-FFF2-40B4-BE49-F238E27FC236}">
                <a16:creationId xmlns:a16="http://schemas.microsoft.com/office/drawing/2014/main" id="{F7729E9A-14EB-15CB-0A07-F05C271A08B0}"/>
              </a:ext>
            </a:extLst>
          </p:cNvPr>
          <p:cNvPicPr>
            <a:picLocks noGrp="1" noChangeAspect="1"/>
          </p:cNvPicPr>
          <p:nvPr>
            <p:ph sz="half" idx="2"/>
          </p:nvPr>
        </p:nvPicPr>
        <p:blipFill>
          <a:blip r:embed="rId3"/>
          <a:stretch>
            <a:fillRect/>
          </a:stretch>
        </p:blipFill>
        <p:spPr>
          <a:xfrm>
            <a:off x="4061883" y="1440426"/>
            <a:ext cx="4671031" cy="2090174"/>
          </a:xfrm>
        </p:spPr>
      </p:pic>
    </p:spTree>
    <p:extLst>
      <p:ext uri="{BB962C8B-B14F-4D97-AF65-F5344CB8AC3E}">
        <p14:creationId xmlns:p14="http://schemas.microsoft.com/office/powerpoint/2010/main" val="2094246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3"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8190312"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018" y="960109"/>
            <a:ext cx="7708392"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84DCEA6-FCBE-E458-C579-8832A81CA172}"/>
              </a:ext>
            </a:extLst>
          </p:cNvPr>
          <p:cNvSpPr>
            <a:spLocks noGrp="1"/>
          </p:cNvSpPr>
          <p:nvPr>
            <p:ph type="title"/>
          </p:nvPr>
        </p:nvSpPr>
        <p:spPr>
          <a:xfrm>
            <a:off x="966048" y="1284731"/>
            <a:ext cx="7228332" cy="1430696"/>
          </a:xfrm>
        </p:spPr>
        <p:txBody>
          <a:bodyPr>
            <a:normAutofit/>
          </a:bodyPr>
          <a:lstStyle/>
          <a:p>
            <a:r>
              <a:rPr lang="en-US" dirty="0"/>
              <a:t>Conclusion and Benefits of NCHRP 08-118</a:t>
            </a:r>
          </a:p>
        </p:txBody>
      </p:sp>
      <p:sp>
        <p:nvSpPr>
          <p:cNvPr id="3" name="Content Placeholder 2">
            <a:extLst>
              <a:ext uri="{FF2B5EF4-FFF2-40B4-BE49-F238E27FC236}">
                <a16:creationId xmlns:a16="http://schemas.microsoft.com/office/drawing/2014/main" id="{6D6464C6-75F4-5974-BE10-DA363B2DCCE9}"/>
              </a:ext>
            </a:extLst>
          </p:cNvPr>
          <p:cNvSpPr>
            <a:spLocks noGrp="1"/>
          </p:cNvSpPr>
          <p:nvPr>
            <p:ph idx="1"/>
          </p:nvPr>
        </p:nvSpPr>
        <p:spPr>
          <a:xfrm>
            <a:off x="966048" y="2429933"/>
            <a:ext cx="7228332" cy="3138717"/>
          </a:xfrm>
        </p:spPr>
        <p:txBody>
          <a:bodyPr>
            <a:normAutofit fontScale="55000" lnSpcReduction="20000"/>
          </a:bodyPr>
          <a:lstStyle/>
          <a:p>
            <a:pPr algn="l"/>
            <a:endParaRPr lang="en-US" sz="1800" b="0" i="0" u="none" strike="noStrike" baseline="0" dirty="0">
              <a:solidFill>
                <a:srgbClr val="000000"/>
              </a:solidFill>
              <a:latin typeface="Symbol" panose="05050102010706020507" pitchFamily="18" charset="2"/>
            </a:endParaRPr>
          </a:p>
          <a:p>
            <a:r>
              <a:rPr lang="en-US" sz="2900" dirty="0"/>
              <a:t>Illustrates the use of deterministic and probabilistic forecasting techniques to incorporate and communicate risk into forecasts </a:t>
            </a:r>
          </a:p>
          <a:p>
            <a:r>
              <a:rPr lang="en-US" sz="2900" dirty="0"/>
              <a:t>Quantifies the probability of threats </a:t>
            </a:r>
          </a:p>
          <a:p>
            <a:r>
              <a:rPr lang="en-US" sz="2900" dirty="0"/>
              <a:t>Prioritizes at-risk assets, such as culverts or roadway sections threatened by storm events </a:t>
            </a:r>
          </a:p>
          <a:p>
            <a:r>
              <a:rPr lang="en-US" sz="2900" dirty="0"/>
              <a:t>Assigns values, or “utilities,” to risk so that investment tradeoffs can be made </a:t>
            </a:r>
          </a:p>
          <a:p>
            <a:r>
              <a:rPr lang="en-US" sz="2900" dirty="0"/>
              <a:t>Integrates risk into more asset management processes, such as those described in asset management plans </a:t>
            </a:r>
          </a:p>
          <a:p>
            <a:r>
              <a:rPr lang="en-US" sz="2900" dirty="0"/>
              <a:t>Links climate change and resilience assessments to risk management practice so that resilience risks can be considered along with other risks to asset performance. </a:t>
            </a:r>
          </a:p>
          <a:p>
            <a:endParaRPr lang="en-US" sz="1700" dirty="0"/>
          </a:p>
        </p:txBody>
      </p:sp>
      <p:sp>
        <p:nvSpPr>
          <p:cNvPr id="4" name="Footer Placeholder 3">
            <a:extLst>
              <a:ext uri="{FF2B5EF4-FFF2-40B4-BE49-F238E27FC236}">
                <a16:creationId xmlns:a16="http://schemas.microsoft.com/office/drawing/2014/main" id="{2967F53C-08EC-752D-73A6-DA3165F20EBC}"/>
              </a:ext>
            </a:extLst>
          </p:cNvPr>
          <p:cNvSpPr>
            <a:spLocks noGrp="1"/>
          </p:cNvSpPr>
          <p:nvPr>
            <p:ph type="ftr" sz="quarter" idx="11"/>
          </p:nvPr>
        </p:nvSpPr>
        <p:spPr>
          <a:xfrm>
            <a:off x="3028950" y="6356350"/>
            <a:ext cx="3086100" cy="365125"/>
          </a:xfrm>
        </p:spPr>
        <p:txBody>
          <a:bodyPr>
            <a:normAutofit/>
          </a:bodyPr>
          <a:lstStyle/>
          <a:p>
            <a:pPr>
              <a:spcAft>
                <a:spcPts val="600"/>
              </a:spcAft>
            </a:pPr>
            <a:r>
              <a:rPr lang="en-US" dirty="0"/>
              <a:t>NCHRP 08-118</a:t>
            </a:r>
          </a:p>
        </p:txBody>
      </p:sp>
      <p:sp>
        <p:nvSpPr>
          <p:cNvPr id="5" name="Slide Number Placeholder 4">
            <a:extLst>
              <a:ext uri="{FF2B5EF4-FFF2-40B4-BE49-F238E27FC236}">
                <a16:creationId xmlns:a16="http://schemas.microsoft.com/office/drawing/2014/main" id="{DFEF3895-EDC3-72C9-51A9-9D9036E1111C}"/>
              </a:ext>
            </a:extLst>
          </p:cNvPr>
          <p:cNvSpPr>
            <a:spLocks noGrp="1"/>
          </p:cNvSpPr>
          <p:nvPr>
            <p:ph type="sldNum" sz="quarter" idx="12"/>
          </p:nvPr>
        </p:nvSpPr>
        <p:spPr>
          <a:xfrm>
            <a:off x="6457950" y="6356350"/>
            <a:ext cx="2057400" cy="365125"/>
          </a:xfrm>
        </p:spPr>
        <p:txBody>
          <a:bodyPr>
            <a:normAutofit/>
          </a:bodyPr>
          <a:lstStyle/>
          <a:p>
            <a:pPr>
              <a:spcAft>
                <a:spcPts val="600"/>
              </a:spcAft>
            </a:pPr>
            <a:fld id="{EF61AB7E-1B1D-4D7C-BAF6-2B2AC081FA35}" type="slidenum">
              <a:rPr lang="en-US" smtClean="0"/>
              <a:pPr>
                <a:spcAft>
                  <a:spcPts val="600"/>
                </a:spcAft>
              </a:pPr>
              <a:t>22</a:t>
            </a:fld>
            <a:endParaRPr lang="en-US" dirty="0"/>
          </a:p>
        </p:txBody>
      </p:sp>
    </p:spTree>
    <p:extLst>
      <p:ext uri="{BB962C8B-B14F-4D97-AF65-F5344CB8AC3E}">
        <p14:creationId xmlns:p14="http://schemas.microsoft.com/office/powerpoint/2010/main" val="3556734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8190312"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018" y="960109"/>
            <a:ext cx="7708392"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C14A427-623D-885C-DC61-7378ACCECFFC}"/>
              </a:ext>
            </a:extLst>
          </p:cNvPr>
          <p:cNvSpPr>
            <a:spLocks noGrp="1"/>
          </p:cNvSpPr>
          <p:nvPr>
            <p:ph type="title"/>
          </p:nvPr>
        </p:nvSpPr>
        <p:spPr>
          <a:xfrm>
            <a:off x="966045" y="1369938"/>
            <a:ext cx="2408140" cy="4114800"/>
          </a:xfrm>
        </p:spPr>
        <p:txBody>
          <a:bodyPr>
            <a:normAutofit/>
          </a:bodyPr>
          <a:lstStyle/>
          <a:p>
            <a:pPr algn="r"/>
            <a:r>
              <a:rPr lang="en-US" sz="4100" dirty="0"/>
              <a:t>Project Objectives</a:t>
            </a:r>
          </a:p>
        </p:txBody>
      </p:sp>
      <p:cxnSp>
        <p:nvCxnSpPr>
          <p:cNvPr id="16" name="Straight Connector 15">
            <a:extLst>
              <a:ext uri="{FF2B5EF4-FFF2-40B4-BE49-F238E27FC236}">
                <a16:creationId xmlns:a16="http://schemas.microsoft.com/office/drawing/2014/main" id="{F492F8DF-EE34-4FC5-9FFE-76EB2E3BBA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1976411" y="3429000"/>
            <a:ext cx="3200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0809E6D-87F2-EFA8-AA87-ED38FB695367}"/>
              </a:ext>
            </a:extLst>
          </p:cNvPr>
          <p:cNvSpPr>
            <a:spLocks noGrp="1"/>
          </p:cNvSpPr>
          <p:nvPr>
            <p:ph idx="1"/>
          </p:nvPr>
        </p:nvSpPr>
        <p:spPr>
          <a:xfrm>
            <a:off x="3772878" y="1371600"/>
            <a:ext cx="4404139" cy="4114800"/>
          </a:xfrm>
        </p:spPr>
        <p:txBody>
          <a:bodyPr anchor="ctr">
            <a:normAutofit/>
          </a:bodyPr>
          <a:lstStyle/>
          <a:p>
            <a:pPr marL="0" indent="0">
              <a:buNone/>
            </a:pPr>
            <a:r>
              <a:rPr lang="en-US" sz="1900" b="0" i="0" u="none" strike="noStrike" baseline="0" dirty="0">
                <a:latin typeface="Calibri" panose="020F0502020204030204" pitchFamily="34" charset="0"/>
                <a:cs typeface="Calibri" panose="020F0502020204030204" pitchFamily="34" charset="0"/>
              </a:rPr>
              <a:t>1. Develop enhanced techniques to consider and evaluate asset management-related risks</a:t>
            </a:r>
          </a:p>
          <a:p>
            <a:pPr marL="0" indent="0">
              <a:buNone/>
            </a:pPr>
            <a:r>
              <a:rPr lang="en-US" sz="1900" b="0" i="0" u="none" strike="noStrike" baseline="0" dirty="0">
                <a:latin typeface="Calibri" panose="020F0502020204030204" pitchFamily="34" charset="0"/>
                <a:cs typeface="Calibri" panose="020F0502020204030204" pitchFamily="34" charset="0"/>
              </a:rPr>
              <a:t>2. Review effective processes to determine how existing and potential approaches can be used </a:t>
            </a:r>
          </a:p>
          <a:p>
            <a:pPr marL="0" indent="0">
              <a:buNone/>
            </a:pPr>
            <a:r>
              <a:rPr lang="en-US" sz="1900" b="0" i="0" u="none" strike="noStrike" baseline="0" dirty="0">
                <a:latin typeface="Calibri" panose="020F0502020204030204" pitchFamily="34" charset="0"/>
                <a:cs typeface="Calibri" panose="020F0502020204030204" pitchFamily="34" charset="0"/>
              </a:rPr>
              <a:t>3. Develop strategies and procedures for risk mitigation and response with applicable tools and tracking mechanisms</a:t>
            </a:r>
          </a:p>
          <a:p>
            <a:pPr marL="0" indent="0">
              <a:buNone/>
            </a:pPr>
            <a:r>
              <a:rPr lang="en-US" sz="1900" b="0" i="0" u="none" strike="noStrike" baseline="0" dirty="0">
                <a:latin typeface="Calibri" panose="020F0502020204030204" pitchFamily="34" charset="0"/>
                <a:cs typeface="Calibri" panose="020F0502020204030204" pitchFamily="34" charset="0"/>
              </a:rPr>
              <a:t>4. Develop implementation guidance, including practical tools and techniques for incorporating risk and uncertainty</a:t>
            </a:r>
            <a:endParaRPr lang="en-US" sz="1900" dirty="0">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50A89654-50BB-A6DC-AE66-01DA4E0285E4}"/>
              </a:ext>
            </a:extLst>
          </p:cNvPr>
          <p:cNvSpPr>
            <a:spLocks noGrp="1"/>
          </p:cNvSpPr>
          <p:nvPr>
            <p:ph type="ftr" sz="quarter" idx="11"/>
          </p:nvPr>
        </p:nvSpPr>
        <p:spPr>
          <a:xfrm>
            <a:off x="3028950" y="6356350"/>
            <a:ext cx="3086100" cy="365125"/>
          </a:xfrm>
        </p:spPr>
        <p:txBody>
          <a:bodyPr>
            <a:normAutofit/>
          </a:bodyPr>
          <a:lstStyle/>
          <a:p>
            <a:pPr>
              <a:spcAft>
                <a:spcPts val="600"/>
              </a:spcAft>
            </a:pPr>
            <a:r>
              <a:rPr lang="en-US" dirty="0"/>
              <a:t>NCHRP 08-118</a:t>
            </a:r>
          </a:p>
        </p:txBody>
      </p:sp>
      <p:sp>
        <p:nvSpPr>
          <p:cNvPr id="5" name="Slide Number Placeholder 4">
            <a:extLst>
              <a:ext uri="{FF2B5EF4-FFF2-40B4-BE49-F238E27FC236}">
                <a16:creationId xmlns:a16="http://schemas.microsoft.com/office/drawing/2014/main" id="{257B54C0-DC2E-39CB-7DB5-B62E597D029E}"/>
              </a:ext>
            </a:extLst>
          </p:cNvPr>
          <p:cNvSpPr>
            <a:spLocks noGrp="1"/>
          </p:cNvSpPr>
          <p:nvPr>
            <p:ph type="sldNum" sz="quarter" idx="12"/>
          </p:nvPr>
        </p:nvSpPr>
        <p:spPr>
          <a:xfrm>
            <a:off x="6457950" y="6356350"/>
            <a:ext cx="2057400" cy="365125"/>
          </a:xfrm>
        </p:spPr>
        <p:txBody>
          <a:bodyPr>
            <a:normAutofit/>
          </a:bodyPr>
          <a:lstStyle/>
          <a:p>
            <a:pPr>
              <a:spcAft>
                <a:spcPts val="600"/>
              </a:spcAft>
            </a:pPr>
            <a:fld id="{EF61AB7E-1B1D-4D7C-BAF6-2B2AC081FA35}" type="slidenum">
              <a:rPr lang="en-US" smtClean="0"/>
              <a:pPr>
                <a:spcAft>
                  <a:spcPts val="600"/>
                </a:spcAft>
              </a:pPr>
              <a:t>3</a:t>
            </a:fld>
            <a:endParaRPr lang="en-US" dirty="0"/>
          </a:p>
        </p:txBody>
      </p:sp>
    </p:spTree>
    <p:extLst>
      <p:ext uri="{BB962C8B-B14F-4D97-AF65-F5344CB8AC3E}">
        <p14:creationId xmlns:p14="http://schemas.microsoft.com/office/powerpoint/2010/main" val="2247120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819031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018" y="960109"/>
            <a:ext cx="7708392"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1EEE08E-E741-E891-C288-5FDBA748AD07}"/>
              </a:ext>
            </a:extLst>
          </p:cNvPr>
          <p:cNvSpPr>
            <a:spLocks noGrp="1"/>
          </p:cNvSpPr>
          <p:nvPr>
            <p:ph type="title"/>
          </p:nvPr>
        </p:nvSpPr>
        <p:spPr>
          <a:xfrm>
            <a:off x="1089492" y="1444741"/>
            <a:ext cx="7018398" cy="1041901"/>
          </a:xfrm>
        </p:spPr>
        <p:txBody>
          <a:bodyPr>
            <a:normAutofit/>
          </a:bodyPr>
          <a:lstStyle/>
          <a:p>
            <a:r>
              <a:rPr lang="en-US" sz="3500" dirty="0"/>
              <a:t>Project Phases</a:t>
            </a:r>
          </a:p>
        </p:txBody>
      </p:sp>
      <p:sp>
        <p:nvSpPr>
          <p:cNvPr id="3" name="Content Placeholder 2">
            <a:extLst>
              <a:ext uri="{FF2B5EF4-FFF2-40B4-BE49-F238E27FC236}">
                <a16:creationId xmlns:a16="http://schemas.microsoft.com/office/drawing/2014/main" id="{BFB308C3-107C-9551-E86F-64AAE3EB1654}"/>
              </a:ext>
            </a:extLst>
          </p:cNvPr>
          <p:cNvSpPr>
            <a:spLocks noGrp="1"/>
          </p:cNvSpPr>
          <p:nvPr>
            <p:ph sz="half" idx="1"/>
          </p:nvPr>
        </p:nvSpPr>
        <p:spPr>
          <a:xfrm>
            <a:off x="1089492" y="2701427"/>
            <a:ext cx="3362493" cy="2699968"/>
          </a:xfrm>
        </p:spPr>
        <p:txBody>
          <a:bodyPr>
            <a:normAutofit/>
          </a:bodyPr>
          <a:lstStyle/>
          <a:p>
            <a:r>
              <a:rPr lang="en-US" sz="1700" dirty="0"/>
              <a:t>Phase I</a:t>
            </a:r>
          </a:p>
          <a:p>
            <a:pPr lvl="1"/>
            <a:r>
              <a:rPr lang="en-US" sz="1700" dirty="0"/>
              <a:t>Incorporate results from literature review, ongoing research and legislative requirements into a set of possible approaches</a:t>
            </a:r>
          </a:p>
          <a:p>
            <a:pPr lvl="1"/>
            <a:r>
              <a:rPr lang="en-US" sz="1700" dirty="0"/>
              <a:t>Identify and assess potential risk techniques</a:t>
            </a:r>
          </a:p>
          <a:p>
            <a:pPr lvl="1"/>
            <a:r>
              <a:rPr lang="en-US" sz="1700" dirty="0"/>
              <a:t>Identify barriers and strategies to overcome</a:t>
            </a:r>
          </a:p>
        </p:txBody>
      </p:sp>
      <p:sp>
        <p:nvSpPr>
          <p:cNvPr id="4" name="Content Placeholder 3">
            <a:extLst>
              <a:ext uri="{FF2B5EF4-FFF2-40B4-BE49-F238E27FC236}">
                <a16:creationId xmlns:a16="http://schemas.microsoft.com/office/drawing/2014/main" id="{882C6CD1-DCB2-5B90-07EA-0A070B16BDC2}"/>
              </a:ext>
            </a:extLst>
          </p:cNvPr>
          <p:cNvSpPr>
            <a:spLocks noGrp="1"/>
          </p:cNvSpPr>
          <p:nvPr>
            <p:ph sz="half" idx="2"/>
          </p:nvPr>
        </p:nvSpPr>
        <p:spPr>
          <a:xfrm>
            <a:off x="4692015" y="2701427"/>
            <a:ext cx="3415875" cy="2699968"/>
          </a:xfrm>
        </p:spPr>
        <p:txBody>
          <a:bodyPr>
            <a:normAutofit/>
          </a:bodyPr>
          <a:lstStyle/>
          <a:p>
            <a:r>
              <a:rPr lang="en-US" sz="1700" dirty="0"/>
              <a:t>Phase II</a:t>
            </a:r>
          </a:p>
          <a:p>
            <a:pPr lvl="1"/>
            <a:r>
              <a:rPr lang="en-US" sz="1700" dirty="0"/>
              <a:t>Select priority areas to cover and develop improved strategies and tools with implementation guidance</a:t>
            </a:r>
          </a:p>
          <a:p>
            <a:pPr lvl="1"/>
            <a:r>
              <a:rPr lang="en-US" sz="1700" dirty="0"/>
              <a:t>Conduct test scenarios with the tools</a:t>
            </a:r>
          </a:p>
          <a:p>
            <a:pPr lvl="1"/>
            <a:r>
              <a:rPr lang="en-US" sz="1700" dirty="0"/>
              <a:t>Summarize lessons learned</a:t>
            </a:r>
          </a:p>
          <a:p>
            <a:pPr lvl="1"/>
            <a:r>
              <a:rPr lang="en-US" sz="1700" dirty="0"/>
              <a:t>Provide supporting materials</a:t>
            </a:r>
          </a:p>
          <a:p>
            <a:pPr lvl="1"/>
            <a:endParaRPr lang="en-US" sz="1700" dirty="0"/>
          </a:p>
          <a:p>
            <a:pPr marL="457200" lvl="1" indent="0">
              <a:buNone/>
            </a:pPr>
            <a:endParaRPr lang="en-US" sz="1700" dirty="0"/>
          </a:p>
        </p:txBody>
      </p:sp>
      <p:sp>
        <p:nvSpPr>
          <p:cNvPr id="5" name="Footer Placeholder 4">
            <a:extLst>
              <a:ext uri="{FF2B5EF4-FFF2-40B4-BE49-F238E27FC236}">
                <a16:creationId xmlns:a16="http://schemas.microsoft.com/office/drawing/2014/main" id="{0BC6A003-14AB-D755-80CB-F928687EC7B5}"/>
              </a:ext>
            </a:extLst>
          </p:cNvPr>
          <p:cNvSpPr>
            <a:spLocks noGrp="1"/>
          </p:cNvSpPr>
          <p:nvPr>
            <p:ph type="ftr" sz="quarter" idx="11"/>
          </p:nvPr>
        </p:nvSpPr>
        <p:spPr>
          <a:xfrm>
            <a:off x="3028950" y="6356350"/>
            <a:ext cx="3086100" cy="365125"/>
          </a:xfrm>
        </p:spPr>
        <p:txBody>
          <a:bodyPr>
            <a:normAutofit/>
          </a:bodyPr>
          <a:lstStyle/>
          <a:p>
            <a:pPr>
              <a:spcAft>
                <a:spcPts val="600"/>
              </a:spcAft>
            </a:pPr>
            <a:r>
              <a:rPr lang="en-US" dirty="0">
                <a:solidFill>
                  <a:srgbClr val="595959"/>
                </a:solidFill>
              </a:rPr>
              <a:t>NCHRP 08-118</a:t>
            </a:r>
          </a:p>
        </p:txBody>
      </p:sp>
      <p:sp>
        <p:nvSpPr>
          <p:cNvPr id="6" name="Slide Number Placeholder 5">
            <a:extLst>
              <a:ext uri="{FF2B5EF4-FFF2-40B4-BE49-F238E27FC236}">
                <a16:creationId xmlns:a16="http://schemas.microsoft.com/office/drawing/2014/main" id="{9346CC32-1B5F-F2BA-EF23-BA500939F70D}"/>
              </a:ext>
            </a:extLst>
          </p:cNvPr>
          <p:cNvSpPr>
            <a:spLocks noGrp="1"/>
          </p:cNvSpPr>
          <p:nvPr>
            <p:ph type="sldNum" sz="quarter" idx="12"/>
          </p:nvPr>
        </p:nvSpPr>
        <p:spPr>
          <a:xfrm>
            <a:off x="6457950" y="6356350"/>
            <a:ext cx="2057400" cy="365125"/>
          </a:xfrm>
        </p:spPr>
        <p:txBody>
          <a:bodyPr>
            <a:normAutofit/>
          </a:bodyPr>
          <a:lstStyle/>
          <a:p>
            <a:pPr>
              <a:spcAft>
                <a:spcPts val="600"/>
              </a:spcAft>
            </a:pPr>
            <a:fld id="{EF61AB7E-1B1D-4D7C-BAF6-2B2AC081FA35}" type="slidenum">
              <a:rPr lang="en-US">
                <a:solidFill>
                  <a:srgbClr val="595959"/>
                </a:solidFill>
              </a:rPr>
              <a:pPr>
                <a:spcAft>
                  <a:spcPts val="600"/>
                </a:spcAft>
              </a:pPr>
              <a:t>4</a:t>
            </a:fld>
            <a:endParaRPr lang="en-US" dirty="0">
              <a:solidFill>
                <a:srgbClr val="595959"/>
              </a:solidFill>
            </a:endParaRPr>
          </a:p>
        </p:txBody>
      </p:sp>
    </p:spTree>
    <p:extLst>
      <p:ext uri="{BB962C8B-B14F-4D97-AF65-F5344CB8AC3E}">
        <p14:creationId xmlns:p14="http://schemas.microsoft.com/office/powerpoint/2010/main" val="2275576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8190312"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018" y="960109"/>
            <a:ext cx="7708392"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25ECCA-3A43-B7DB-6494-028002C2E815}"/>
              </a:ext>
            </a:extLst>
          </p:cNvPr>
          <p:cNvSpPr>
            <a:spLocks noGrp="1"/>
          </p:cNvSpPr>
          <p:nvPr>
            <p:ph type="title"/>
          </p:nvPr>
        </p:nvSpPr>
        <p:spPr>
          <a:xfrm>
            <a:off x="966048" y="1284731"/>
            <a:ext cx="7228332" cy="1430696"/>
          </a:xfrm>
        </p:spPr>
        <p:txBody>
          <a:bodyPr>
            <a:normAutofit/>
          </a:bodyPr>
          <a:lstStyle/>
          <a:p>
            <a:r>
              <a:rPr lang="en-US" dirty="0"/>
              <a:t>Research Approach</a:t>
            </a:r>
          </a:p>
        </p:txBody>
      </p:sp>
      <p:sp>
        <p:nvSpPr>
          <p:cNvPr id="3" name="Content Placeholder 2">
            <a:extLst>
              <a:ext uri="{FF2B5EF4-FFF2-40B4-BE49-F238E27FC236}">
                <a16:creationId xmlns:a16="http://schemas.microsoft.com/office/drawing/2014/main" id="{FE3923B3-FF20-0AC9-E14B-EC8D134514DA}"/>
              </a:ext>
            </a:extLst>
          </p:cNvPr>
          <p:cNvSpPr>
            <a:spLocks noGrp="1"/>
          </p:cNvSpPr>
          <p:nvPr>
            <p:ph idx="1"/>
          </p:nvPr>
        </p:nvSpPr>
        <p:spPr>
          <a:xfrm>
            <a:off x="1086063" y="2305756"/>
            <a:ext cx="7228332" cy="2714771"/>
          </a:xfrm>
        </p:spPr>
        <p:txBody>
          <a:bodyPr>
            <a:normAutofit/>
          </a:bodyPr>
          <a:lstStyle/>
          <a:p>
            <a:endParaRPr lang="en-US" sz="1300" b="0" i="0" u="none" strike="noStrike" baseline="0" dirty="0">
              <a:latin typeface="Cambria" panose="02040503050406030204" pitchFamily="18" charset="0"/>
            </a:endParaRPr>
          </a:p>
          <a:p>
            <a:pPr marL="457200" lvl="1" indent="0">
              <a:buNone/>
            </a:pPr>
            <a:r>
              <a:rPr lang="en-US" sz="1300" b="0" i="0" u="none" strike="noStrike" baseline="0" dirty="0">
                <a:latin typeface="Calibri" panose="020F0502020204030204" pitchFamily="34" charset="0"/>
                <a:cs typeface="Calibri" panose="020F0502020204030204" pitchFamily="34" charset="0"/>
              </a:rPr>
              <a:t>1. Produced a literature review </a:t>
            </a:r>
          </a:p>
          <a:p>
            <a:pPr marL="457200" lvl="1" indent="0">
              <a:buNone/>
            </a:pPr>
            <a:r>
              <a:rPr lang="en-US" sz="1300" b="0" i="0" u="none" strike="noStrike" baseline="0" dirty="0">
                <a:latin typeface="Calibri" panose="020F0502020204030204" pitchFamily="34" charset="0"/>
                <a:cs typeface="Calibri" panose="020F0502020204030204" pitchFamily="34" charset="0"/>
              </a:rPr>
              <a:t>2. Developed a Primer </a:t>
            </a:r>
          </a:p>
          <a:p>
            <a:pPr marL="457200" lvl="1" indent="0">
              <a:buNone/>
            </a:pPr>
            <a:r>
              <a:rPr lang="en-US" sz="1300" b="0" i="0" u="none" strike="noStrike" baseline="0" dirty="0">
                <a:latin typeface="Calibri" panose="020F0502020204030204" pitchFamily="34" charset="0"/>
                <a:cs typeface="Calibri" panose="020F0502020204030204" pitchFamily="34" charset="0"/>
              </a:rPr>
              <a:t>3. Conducted interviews and surveys to summarize the current state of the practice </a:t>
            </a:r>
          </a:p>
          <a:p>
            <a:pPr marL="457200" lvl="1" indent="0">
              <a:buNone/>
            </a:pPr>
            <a:r>
              <a:rPr lang="en-US" sz="1300" b="0" i="0" u="none" strike="noStrike" baseline="0" dirty="0">
                <a:latin typeface="Calibri" panose="020F0502020204030204" pitchFamily="34" charset="0"/>
                <a:cs typeface="Calibri" panose="020F0502020204030204" pitchFamily="34" charset="0"/>
              </a:rPr>
              <a:t>4. Identified risk management tools and methodologies </a:t>
            </a:r>
          </a:p>
          <a:p>
            <a:pPr marL="457200" lvl="1" indent="0">
              <a:buNone/>
            </a:pPr>
            <a:r>
              <a:rPr lang="en-US" sz="1300" b="0" i="0" u="none" strike="noStrike" baseline="0" dirty="0">
                <a:latin typeface="Calibri" panose="020F0502020204030204" pitchFamily="34" charset="0"/>
                <a:cs typeface="Calibri" panose="020F0502020204030204" pitchFamily="34" charset="0"/>
              </a:rPr>
              <a:t>5. Identified constraints to implementing asset risk management </a:t>
            </a:r>
          </a:p>
          <a:p>
            <a:pPr marL="457200" lvl="1" indent="0">
              <a:buNone/>
            </a:pPr>
            <a:r>
              <a:rPr lang="en-US" sz="1300" b="0" i="0" u="none" strike="noStrike" baseline="0" dirty="0">
                <a:latin typeface="Calibri" panose="020F0502020204030204" pitchFamily="34" charset="0"/>
                <a:cs typeface="Calibri" panose="020F0502020204030204" pitchFamily="34" charset="0"/>
              </a:rPr>
              <a:t>6. Prioritized tools and methodologies by their importance to asset management </a:t>
            </a:r>
          </a:p>
          <a:p>
            <a:pPr marL="457200" lvl="1" indent="0">
              <a:spcAft>
                <a:spcPts val="500"/>
              </a:spcAft>
              <a:buNone/>
            </a:pPr>
            <a:r>
              <a:rPr lang="en-US" sz="1300" b="0" i="0" u="none" strike="noStrike" baseline="0" dirty="0">
                <a:latin typeface="Calibri" panose="020F0502020204030204" pitchFamily="34" charset="0"/>
                <a:cs typeface="Calibri" panose="020F0502020204030204" pitchFamily="34" charset="0"/>
              </a:rPr>
              <a:t>7. Developed a selection process for choosing 12 studies to further develop tools and methodologies </a:t>
            </a:r>
          </a:p>
          <a:p>
            <a:pPr marL="457200" lvl="1" indent="0">
              <a:buNone/>
            </a:pPr>
            <a:r>
              <a:rPr lang="en-US" sz="1300" b="0" i="0" u="none" strike="noStrike" baseline="0" dirty="0">
                <a:latin typeface="Calibri" panose="020F0502020204030204" pitchFamily="34" charset="0"/>
                <a:cs typeface="Calibri" panose="020F0502020204030204" pitchFamily="34" charset="0"/>
              </a:rPr>
              <a:t>8. Developed a testing protocol to test the tools and methodologies </a:t>
            </a:r>
          </a:p>
          <a:p>
            <a:pPr marL="457200" lvl="1" indent="0">
              <a:buNone/>
            </a:pPr>
            <a:r>
              <a:rPr lang="en-US" sz="1300" b="0" i="0" u="none" strike="noStrike" baseline="0" dirty="0">
                <a:latin typeface="Calibri" panose="020F0502020204030204" pitchFamily="34" charset="0"/>
                <a:cs typeface="Calibri" panose="020F0502020204030204" pitchFamily="34" charset="0"/>
              </a:rPr>
              <a:t>9. Tested the tools and methodologies. </a:t>
            </a:r>
          </a:p>
          <a:p>
            <a:endParaRPr lang="en-US" sz="1300" dirty="0"/>
          </a:p>
        </p:txBody>
      </p:sp>
      <p:sp>
        <p:nvSpPr>
          <p:cNvPr id="4" name="Footer Placeholder 3">
            <a:extLst>
              <a:ext uri="{FF2B5EF4-FFF2-40B4-BE49-F238E27FC236}">
                <a16:creationId xmlns:a16="http://schemas.microsoft.com/office/drawing/2014/main" id="{F09D821B-0ED1-9CAA-73E3-BCC33DE5EE30}"/>
              </a:ext>
            </a:extLst>
          </p:cNvPr>
          <p:cNvSpPr>
            <a:spLocks noGrp="1"/>
          </p:cNvSpPr>
          <p:nvPr>
            <p:ph type="ftr" sz="quarter" idx="11"/>
          </p:nvPr>
        </p:nvSpPr>
        <p:spPr>
          <a:xfrm>
            <a:off x="3028950" y="6356350"/>
            <a:ext cx="3086100" cy="365125"/>
          </a:xfrm>
        </p:spPr>
        <p:txBody>
          <a:bodyPr>
            <a:normAutofit/>
          </a:bodyPr>
          <a:lstStyle/>
          <a:p>
            <a:pPr>
              <a:spcAft>
                <a:spcPts val="600"/>
              </a:spcAft>
            </a:pPr>
            <a:r>
              <a:rPr lang="en-US" dirty="0"/>
              <a:t>NCHRP 08-118</a:t>
            </a:r>
          </a:p>
        </p:txBody>
      </p:sp>
      <p:sp>
        <p:nvSpPr>
          <p:cNvPr id="5" name="Slide Number Placeholder 4">
            <a:extLst>
              <a:ext uri="{FF2B5EF4-FFF2-40B4-BE49-F238E27FC236}">
                <a16:creationId xmlns:a16="http://schemas.microsoft.com/office/drawing/2014/main" id="{40A77F95-11F1-6512-7A29-717937E182FF}"/>
              </a:ext>
            </a:extLst>
          </p:cNvPr>
          <p:cNvSpPr>
            <a:spLocks noGrp="1"/>
          </p:cNvSpPr>
          <p:nvPr>
            <p:ph type="sldNum" sz="quarter" idx="12"/>
          </p:nvPr>
        </p:nvSpPr>
        <p:spPr>
          <a:xfrm>
            <a:off x="6457950" y="6356350"/>
            <a:ext cx="2057400" cy="365125"/>
          </a:xfrm>
        </p:spPr>
        <p:txBody>
          <a:bodyPr>
            <a:normAutofit/>
          </a:bodyPr>
          <a:lstStyle/>
          <a:p>
            <a:pPr>
              <a:spcAft>
                <a:spcPts val="600"/>
              </a:spcAft>
            </a:pPr>
            <a:fld id="{EF61AB7E-1B1D-4D7C-BAF6-2B2AC081FA35}" type="slidenum">
              <a:rPr lang="en-US" smtClean="0"/>
              <a:pPr>
                <a:spcAft>
                  <a:spcPts val="600"/>
                </a:spcAft>
              </a:pPr>
              <a:t>5</a:t>
            </a:fld>
            <a:endParaRPr lang="en-US" dirty="0"/>
          </a:p>
        </p:txBody>
      </p:sp>
    </p:spTree>
    <p:extLst>
      <p:ext uri="{BB962C8B-B14F-4D97-AF65-F5344CB8AC3E}">
        <p14:creationId xmlns:p14="http://schemas.microsoft.com/office/powerpoint/2010/main" val="167416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F87F3D9-D25C-A7C8-3FB1-14B9C943973B}"/>
              </a:ext>
            </a:extLst>
          </p:cNvPr>
          <p:cNvSpPr>
            <a:spLocks noGrp="1"/>
          </p:cNvSpPr>
          <p:nvPr>
            <p:ph type="title"/>
          </p:nvPr>
        </p:nvSpPr>
        <p:spPr>
          <a:xfrm>
            <a:off x="486696" y="629266"/>
            <a:ext cx="2629122" cy="1622321"/>
          </a:xfrm>
        </p:spPr>
        <p:txBody>
          <a:bodyPr vert="horz" lIns="91440" tIns="45720" rIns="91440" bIns="45720" rtlCol="0" anchor="ctr">
            <a:normAutofit/>
          </a:bodyPr>
          <a:lstStyle/>
          <a:p>
            <a:r>
              <a:rPr lang="en-US" kern="1200" dirty="0">
                <a:solidFill>
                  <a:schemeClr val="tx1"/>
                </a:solidFill>
                <a:latin typeface="+mj-lt"/>
                <a:ea typeface="+mj-ea"/>
                <a:cs typeface="+mj-cs"/>
              </a:rPr>
              <a:t>The Primer</a:t>
            </a:r>
          </a:p>
        </p:txBody>
      </p:sp>
      <p:sp>
        <p:nvSpPr>
          <p:cNvPr id="7" name="Content Placeholder 6">
            <a:extLst>
              <a:ext uri="{FF2B5EF4-FFF2-40B4-BE49-F238E27FC236}">
                <a16:creationId xmlns:a16="http://schemas.microsoft.com/office/drawing/2014/main" id="{4AF11A3F-90BD-0624-531F-54D1A634D4A9}"/>
              </a:ext>
            </a:extLst>
          </p:cNvPr>
          <p:cNvSpPr>
            <a:spLocks noGrp="1"/>
          </p:cNvSpPr>
          <p:nvPr>
            <p:ph sz="half" idx="1"/>
          </p:nvPr>
        </p:nvSpPr>
        <p:spPr>
          <a:xfrm>
            <a:off x="486698" y="2438400"/>
            <a:ext cx="2629120" cy="3785419"/>
          </a:xfrm>
        </p:spPr>
        <p:txBody>
          <a:bodyPr vert="horz" lIns="91440" tIns="45720" rIns="91440" bIns="45720" rtlCol="0">
            <a:normAutofit/>
          </a:bodyPr>
          <a:lstStyle/>
          <a:p>
            <a:r>
              <a:rPr lang="en-US" sz="1600" b="0" i="0" u="none" strike="noStrike" baseline="0" dirty="0"/>
              <a:t>The primer provides a quick refresher of risk terminology and concepts.</a:t>
            </a:r>
          </a:p>
          <a:p>
            <a:r>
              <a:rPr lang="en-US" sz="1600" b="0" i="0" u="none" strike="noStrike" baseline="0" dirty="0"/>
              <a:t>It also provides for the non-practitioner, a basic understanding of the concepts deployed later in this report.</a:t>
            </a:r>
          </a:p>
          <a:p>
            <a:r>
              <a:rPr lang="en-US" sz="1600" b="0" i="0" u="none" strike="noStrike" baseline="0" dirty="0"/>
              <a:t>T</a:t>
            </a:r>
            <a:r>
              <a:rPr lang="en-US" sz="1600" i="0" u="none" strike="noStrike" baseline="0" dirty="0"/>
              <a:t>he primer explains the fundamental principles behind quantified risk management that are commonly used by risk and asset managers.</a:t>
            </a:r>
            <a:endParaRPr lang="en-US" sz="1600" dirty="0"/>
          </a:p>
        </p:txBody>
      </p:sp>
      <p:sp>
        <p:nvSpPr>
          <p:cNvPr id="14" name="Rectangle 13">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Content Placeholder 8" descr="Shape&#10;&#10;Description automatically generated">
            <a:extLst>
              <a:ext uri="{FF2B5EF4-FFF2-40B4-BE49-F238E27FC236}">
                <a16:creationId xmlns:a16="http://schemas.microsoft.com/office/drawing/2014/main" id="{3A7268E9-88B7-E4B3-03C1-43D25CFCD623}"/>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4054396" y="2351696"/>
            <a:ext cx="4514498" cy="2151361"/>
          </a:xfrm>
          <a:prstGeom prst="rect">
            <a:avLst/>
          </a:prstGeom>
          <a:noFill/>
          <a:effectLst/>
        </p:spPr>
      </p:pic>
      <p:sp>
        <p:nvSpPr>
          <p:cNvPr id="4" name="Footer Placeholder 3">
            <a:extLst>
              <a:ext uri="{FF2B5EF4-FFF2-40B4-BE49-F238E27FC236}">
                <a16:creationId xmlns:a16="http://schemas.microsoft.com/office/drawing/2014/main" id="{292BCFCE-85F1-AB1F-D67E-6FF8063290E1}"/>
              </a:ext>
            </a:extLst>
          </p:cNvPr>
          <p:cNvSpPr>
            <a:spLocks noGrp="1"/>
          </p:cNvSpPr>
          <p:nvPr>
            <p:ph type="ftr" sz="quarter" idx="11"/>
          </p:nvPr>
        </p:nvSpPr>
        <p:spPr>
          <a:xfrm>
            <a:off x="3842766" y="6356350"/>
            <a:ext cx="3086100" cy="365125"/>
          </a:xfrm>
        </p:spPr>
        <p:txBody>
          <a:bodyPr vert="horz" lIns="91440" tIns="45720" rIns="91440" bIns="45720" rtlCol="0" anchor="ctr">
            <a:normAutofit/>
          </a:bodyPr>
          <a:lstStyle/>
          <a:p>
            <a:pPr algn="l" defTabSz="914400">
              <a:spcAft>
                <a:spcPts val="600"/>
              </a:spcAft>
            </a:pPr>
            <a:r>
              <a:rPr lang="en-US" kern="1200" dirty="0">
                <a:solidFill>
                  <a:srgbClr val="303030"/>
                </a:solidFill>
                <a:latin typeface="+mn-lt"/>
                <a:ea typeface="+mn-ea"/>
                <a:cs typeface="+mn-cs"/>
              </a:rPr>
              <a:t>NCHRP 08-118</a:t>
            </a:r>
          </a:p>
        </p:txBody>
      </p:sp>
      <p:sp>
        <p:nvSpPr>
          <p:cNvPr id="5" name="Slide Number Placeholder 4">
            <a:extLst>
              <a:ext uri="{FF2B5EF4-FFF2-40B4-BE49-F238E27FC236}">
                <a16:creationId xmlns:a16="http://schemas.microsoft.com/office/drawing/2014/main" id="{5E2127E0-6AF4-9270-D703-A674E5A5842F}"/>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EF61AB7E-1B1D-4D7C-BAF6-2B2AC081FA35}" type="slidenum">
              <a:rPr lang="en-US">
                <a:solidFill>
                  <a:srgbClr val="303030"/>
                </a:solidFill>
              </a:rPr>
              <a:pPr defTabSz="914400">
                <a:spcAft>
                  <a:spcPts val="600"/>
                </a:spcAft>
              </a:pPr>
              <a:t>6</a:t>
            </a:fld>
            <a:endParaRPr lang="en-US" dirty="0">
              <a:solidFill>
                <a:srgbClr val="303030"/>
              </a:solidFill>
            </a:endParaRPr>
          </a:p>
        </p:txBody>
      </p:sp>
    </p:spTree>
    <p:extLst>
      <p:ext uri="{BB962C8B-B14F-4D97-AF65-F5344CB8AC3E}">
        <p14:creationId xmlns:p14="http://schemas.microsoft.com/office/powerpoint/2010/main" val="1965003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F88CB-B06E-0868-B636-6755FA4C1CC9}"/>
              </a:ext>
            </a:extLst>
          </p:cNvPr>
          <p:cNvSpPr>
            <a:spLocks noGrp="1"/>
          </p:cNvSpPr>
          <p:nvPr>
            <p:ph type="title"/>
          </p:nvPr>
        </p:nvSpPr>
        <p:spPr>
          <a:xfrm>
            <a:off x="486696" y="629266"/>
            <a:ext cx="2629122" cy="1622321"/>
          </a:xfrm>
        </p:spPr>
        <p:txBody>
          <a:bodyPr vert="horz" lIns="91440" tIns="45720" rIns="91440" bIns="45720" rtlCol="0" anchor="ctr">
            <a:normAutofit/>
          </a:bodyPr>
          <a:lstStyle/>
          <a:p>
            <a:r>
              <a:rPr lang="en-US" sz="4100" kern="1200" dirty="0">
                <a:solidFill>
                  <a:schemeClr val="tx1"/>
                </a:solidFill>
                <a:latin typeface="+mj-lt"/>
                <a:ea typeface="+mj-ea"/>
                <a:cs typeface="+mj-cs"/>
              </a:rPr>
              <a:t>State of the Practice</a:t>
            </a:r>
          </a:p>
        </p:txBody>
      </p:sp>
      <p:sp>
        <p:nvSpPr>
          <p:cNvPr id="3" name="Content Placeholder 2">
            <a:extLst>
              <a:ext uri="{FF2B5EF4-FFF2-40B4-BE49-F238E27FC236}">
                <a16:creationId xmlns:a16="http://schemas.microsoft.com/office/drawing/2014/main" id="{1DDA6E09-99DE-FA33-44B3-D2B36A5D961E}"/>
              </a:ext>
            </a:extLst>
          </p:cNvPr>
          <p:cNvSpPr>
            <a:spLocks noGrp="1"/>
          </p:cNvSpPr>
          <p:nvPr>
            <p:ph sz="half" idx="1"/>
          </p:nvPr>
        </p:nvSpPr>
        <p:spPr>
          <a:xfrm>
            <a:off x="486698" y="2438400"/>
            <a:ext cx="2629120" cy="3785419"/>
          </a:xfrm>
        </p:spPr>
        <p:txBody>
          <a:bodyPr vert="horz" lIns="91440" tIns="45720" rIns="91440" bIns="45720" rtlCol="0">
            <a:normAutofit lnSpcReduction="10000"/>
          </a:bodyPr>
          <a:lstStyle/>
          <a:p>
            <a:r>
              <a:rPr lang="en-US" sz="1400" b="0" i="0" u="none" strike="noStrike" baseline="0" dirty="0"/>
              <a:t>The State of the Practice reviewed effective processes to determine existing and potential approaches to risk management.</a:t>
            </a:r>
          </a:p>
          <a:p>
            <a:r>
              <a:rPr lang="en-US" sz="1400" b="0" i="0" u="none" strike="noStrike" baseline="0" dirty="0"/>
              <a:t>It involved a review of all 2019 TAMPs, a survey of state agencies and interviews with selected state agencies.</a:t>
            </a:r>
          </a:p>
          <a:p>
            <a:r>
              <a:rPr lang="en-US" sz="1400" b="0" i="0" u="none" strike="noStrike" baseline="0" dirty="0"/>
              <a:t>The State of the Practice summarized legislative requirements</a:t>
            </a:r>
            <a:r>
              <a:rPr lang="en-US" sz="1400" dirty="0"/>
              <a:t> and prevalent </a:t>
            </a:r>
            <a:r>
              <a:rPr lang="en-US" sz="1400" b="0" i="0" u="none" strike="noStrike" baseline="0" dirty="0"/>
              <a:t>risk management practices. </a:t>
            </a:r>
          </a:p>
          <a:p>
            <a:r>
              <a:rPr lang="en-US" sz="1400" b="0" i="0" u="none" strike="noStrike" baseline="0" dirty="0"/>
              <a:t> It also summarized the current state of bridge and pavement modeling that supports risk-based tradeoffs and risk prioritization.</a:t>
            </a:r>
            <a:endParaRPr lang="en-US" sz="1400" dirty="0"/>
          </a:p>
        </p:txBody>
      </p:sp>
      <p:sp>
        <p:nvSpPr>
          <p:cNvPr id="12" name="Rectangle 11">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Chart, bubble chart&#10;&#10;Description automatically generated">
            <a:extLst>
              <a:ext uri="{FF2B5EF4-FFF2-40B4-BE49-F238E27FC236}">
                <a16:creationId xmlns:a16="http://schemas.microsoft.com/office/drawing/2014/main" id="{74BF8FEF-FA52-23E8-76B9-77628B1106A6}"/>
              </a:ext>
            </a:extLst>
          </p:cNvPr>
          <p:cNvPicPr>
            <a:picLocks noChangeAspect="1"/>
          </p:cNvPicPr>
          <p:nvPr/>
        </p:nvPicPr>
        <p:blipFill>
          <a:blip r:embed="rId3"/>
          <a:stretch>
            <a:fillRect/>
          </a:stretch>
        </p:blipFill>
        <p:spPr>
          <a:xfrm>
            <a:off x="3842765" y="1675285"/>
            <a:ext cx="4878401" cy="2305044"/>
          </a:xfrm>
          <a:prstGeom prst="rect">
            <a:avLst/>
          </a:prstGeom>
          <a:effectLst/>
        </p:spPr>
      </p:pic>
      <p:sp>
        <p:nvSpPr>
          <p:cNvPr id="5" name="Footer Placeholder 4">
            <a:extLst>
              <a:ext uri="{FF2B5EF4-FFF2-40B4-BE49-F238E27FC236}">
                <a16:creationId xmlns:a16="http://schemas.microsoft.com/office/drawing/2014/main" id="{6CB2E16A-CCFA-B0CB-2DBE-A7825B16104F}"/>
              </a:ext>
            </a:extLst>
          </p:cNvPr>
          <p:cNvSpPr>
            <a:spLocks noGrp="1"/>
          </p:cNvSpPr>
          <p:nvPr>
            <p:ph type="ftr" sz="quarter" idx="11"/>
          </p:nvPr>
        </p:nvSpPr>
        <p:spPr>
          <a:xfrm>
            <a:off x="3842766" y="6356350"/>
            <a:ext cx="3086100" cy="365125"/>
          </a:xfrm>
        </p:spPr>
        <p:txBody>
          <a:bodyPr vert="horz" lIns="91440" tIns="45720" rIns="91440" bIns="45720" rtlCol="0" anchor="ctr">
            <a:normAutofit/>
          </a:bodyPr>
          <a:lstStyle/>
          <a:p>
            <a:pPr algn="l" defTabSz="914400">
              <a:spcAft>
                <a:spcPts val="600"/>
              </a:spcAft>
            </a:pPr>
            <a:r>
              <a:rPr lang="en-US" kern="1200" dirty="0">
                <a:solidFill>
                  <a:srgbClr val="303030"/>
                </a:solidFill>
                <a:latin typeface="+mn-lt"/>
                <a:ea typeface="+mn-ea"/>
                <a:cs typeface="+mn-cs"/>
              </a:rPr>
              <a:t>NCHRP 08-118</a:t>
            </a:r>
          </a:p>
        </p:txBody>
      </p:sp>
      <p:sp>
        <p:nvSpPr>
          <p:cNvPr id="6" name="Slide Number Placeholder 5">
            <a:extLst>
              <a:ext uri="{FF2B5EF4-FFF2-40B4-BE49-F238E27FC236}">
                <a16:creationId xmlns:a16="http://schemas.microsoft.com/office/drawing/2014/main" id="{F0A3EEF9-5B90-1B76-BB9D-9F0339E0BB3D}"/>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EF61AB7E-1B1D-4D7C-BAF6-2B2AC081FA35}" type="slidenum">
              <a:rPr lang="en-US">
                <a:solidFill>
                  <a:srgbClr val="303030"/>
                </a:solidFill>
              </a:rPr>
              <a:pPr defTabSz="914400">
                <a:spcAft>
                  <a:spcPts val="600"/>
                </a:spcAft>
              </a:pPr>
              <a:t>7</a:t>
            </a:fld>
            <a:endParaRPr lang="en-US" dirty="0">
              <a:solidFill>
                <a:srgbClr val="303030"/>
              </a:solidFill>
            </a:endParaRPr>
          </a:p>
        </p:txBody>
      </p:sp>
    </p:spTree>
    <p:extLst>
      <p:ext uri="{BB962C8B-B14F-4D97-AF65-F5344CB8AC3E}">
        <p14:creationId xmlns:p14="http://schemas.microsoft.com/office/powerpoint/2010/main" val="3167867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39A7B-36DD-DF7B-0B70-7A3E2A0B1BFE}"/>
              </a:ext>
            </a:extLst>
          </p:cNvPr>
          <p:cNvSpPr>
            <a:spLocks noGrp="1"/>
          </p:cNvSpPr>
          <p:nvPr>
            <p:ph type="title"/>
          </p:nvPr>
        </p:nvSpPr>
        <p:spPr>
          <a:xfrm>
            <a:off x="420435" y="205196"/>
            <a:ext cx="2629122" cy="1622321"/>
          </a:xfrm>
        </p:spPr>
        <p:txBody>
          <a:bodyPr vert="horz" lIns="91440" tIns="45720" rIns="91440" bIns="45720" rtlCol="0" anchor="ctr">
            <a:normAutofit/>
          </a:bodyPr>
          <a:lstStyle/>
          <a:p>
            <a:r>
              <a:rPr lang="en-US" sz="2800" kern="1200" dirty="0">
                <a:solidFill>
                  <a:schemeClr val="tx1"/>
                </a:solidFill>
                <a:latin typeface="+mj-lt"/>
                <a:ea typeface="+mj-ea"/>
                <a:cs typeface="+mj-cs"/>
              </a:rPr>
              <a:t>Constraints to Implementation</a:t>
            </a:r>
          </a:p>
        </p:txBody>
      </p:sp>
      <p:sp>
        <p:nvSpPr>
          <p:cNvPr id="3" name="Content Placeholder 2">
            <a:extLst>
              <a:ext uri="{FF2B5EF4-FFF2-40B4-BE49-F238E27FC236}">
                <a16:creationId xmlns:a16="http://schemas.microsoft.com/office/drawing/2014/main" id="{8A1A6879-7C20-8BD6-4F33-2E475AD6CAE5}"/>
              </a:ext>
            </a:extLst>
          </p:cNvPr>
          <p:cNvSpPr>
            <a:spLocks noGrp="1"/>
          </p:cNvSpPr>
          <p:nvPr>
            <p:ph sz="half" idx="1"/>
          </p:nvPr>
        </p:nvSpPr>
        <p:spPr>
          <a:xfrm>
            <a:off x="420437" y="1534667"/>
            <a:ext cx="2840750" cy="5064916"/>
          </a:xfrm>
        </p:spPr>
        <p:txBody>
          <a:bodyPr vert="horz" lIns="91440" tIns="45720" rIns="91440" bIns="45720" rtlCol="0">
            <a:normAutofit lnSpcReduction="10000"/>
          </a:bodyPr>
          <a:lstStyle/>
          <a:p>
            <a:r>
              <a:rPr lang="en-US" sz="1100" b="0" i="0" u="none" strike="noStrike" baseline="0" dirty="0"/>
              <a:t>General constraints to wider use of asset risk management include:</a:t>
            </a:r>
          </a:p>
          <a:p>
            <a:pPr lvl="1"/>
            <a:r>
              <a:rPr lang="en-US" sz="1100" b="0" i="0" u="none" strike="noStrike" baseline="0" dirty="0"/>
              <a:t> A lack of resources, guidance, training, or formal processes at the state or national levels</a:t>
            </a:r>
          </a:p>
          <a:p>
            <a:pPr lvl="1"/>
            <a:r>
              <a:rPr lang="en-US" sz="1100" dirty="0"/>
              <a:t>Lack of history on tools and techniques or widespread use of quantitative tools</a:t>
            </a:r>
          </a:p>
          <a:p>
            <a:pPr lvl="1"/>
            <a:r>
              <a:rPr lang="en-US" sz="1100" b="0" i="0" u="none" strike="noStrike" baseline="0" dirty="0"/>
              <a:t>No consequences for failure to implement risk management</a:t>
            </a:r>
          </a:p>
          <a:p>
            <a:r>
              <a:rPr lang="en-US" sz="1100" dirty="0"/>
              <a:t>Constraints to managing climate risks</a:t>
            </a:r>
            <a:endParaRPr lang="en-US" sz="1100" b="0" i="0" u="none" strike="noStrike" baseline="0" dirty="0"/>
          </a:p>
          <a:p>
            <a:pPr lvl="1"/>
            <a:r>
              <a:rPr lang="en-US" sz="1100" b="0" i="0" u="none" strike="noStrike" baseline="0" dirty="0"/>
              <a:t>Lack of understanding of how to use climate data</a:t>
            </a:r>
          </a:p>
          <a:p>
            <a:pPr lvl="1"/>
            <a:r>
              <a:rPr lang="en-US" sz="1100" b="0" i="0" u="none" strike="noStrike" baseline="0" dirty="0"/>
              <a:t>A sense that climate threats are not immediate </a:t>
            </a:r>
          </a:p>
          <a:p>
            <a:pPr lvl="1"/>
            <a:r>
              <a:rPr lang="en-US" sz="1100" b="0" i="0" u="none" strike="noStrike" baseline="0" dirty="0"/>
              <a:t>Terminology differs between climate threat analyses and traditional risk management</a:t>
            </a:r>
          </a:p>
          <a:p>
            <a:pPr lvl="1"/>
            <a:r>
              <a:rPr lang="en-US" sz="1100" dirty="0"/>
              <a:t>Difficulty in quantifying risks and consequences</a:t>
            </a:r>
          </a:p>
          <a:p>
            <a:pPr lvl="1"/>
            <a:r>
              <a:rPr lang="en-US" sz="1100" dirty="0"/>
              <a:t>Future risks not accounted for in Standard designs</a:t>
            </a:r>
          </a:p>
          <a:p>
            <a:pPr lvl="1"/>
            <a:r>
              <a:rPr lang="en-US" sz="1100" b="0" i="0" u="none" strike="noStrike" baseline="0" dirty="0"/>
              <a:t>Lack of funding</a:t>
            </a:r>
          </a:p>
          <a:p>
            <a:r>
              <a:rPr lang="en-US" sz="1100" b="0" i="0" u="none" strike="noStrike" baseline="0" dirty="0"/>
              <a:t>Constraints to wider use of management systems to assess risks</a:t>
            </a:r>
          </a:p>
          <a:p>
            <a:pPr lvl="1"/>
            <a:r>
              <a:rPr lang="en-US" sz="1100" dirty="0"/>
              <a:t>L</a:t>
            </a:r>
            <a:r>
              <a:rPr lang="en-US" sz="1100" b="0" i="0" u="none" strike="noStrike" baseline="0" dirty="0"/>
              <a:t>ack of framework, examples of such applications, and a lack of training on how to perform those analyses </a:t>
            </a:r>
            <a:endParaRPr lang="en-US" sz="1100" dirty="0"/>
          </a:p>
        </p:txBody>
      </p:sp>
      <p:sp>
        <p:nvSpPr>
          <p:cNvPr id="13" name="Rectangle 12">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7" descr="A picture containing track and field, track, ground, outdoor&#10;&#10;Description automatically generated">
            <a:extLst>
              <a:ext uri="{FF2B5EF4-FFF2-40B4-BE49-F238E27FC236}">
                <a16:creationId xmlns:a16="http://schemas.microsoft.com/office/drawing/2014/main" id="{436D66C9-6C37-7B4C-941E-863CF59E54C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054396" y="1549820"/>
            <a:ext cx="4514498" cy="3755114"/>
          </a:xfrm>
          <a:prstGeom prst="rect">
            <a:avLst/>
          </a:prstGeom>
          <a:effectLst/>
        </p:spPr>
      </p:pic>
      <p:sp>
        <p:nvSpPr>
          <p:cNvPr id="4" name="Footer Placeholder 3">
            <a:extLst>
              <a:ext uri="{FF2B5EF4-FFF2-40B4-BE49-F238E27FC236}">
                <a16:creationId xmlns:a16="http://schemas.microsoft.com/office/drawing/2014/main" id="{365551BD-50CA-B269-5C41-5CE521545EF2}"/>
              </a:ext>
            </a:extLst>
          </p:cNvPr>
          <p:cNvSpPr>
            <a:spLocks noGrp="1"/>
          </p:cNvSpPr>
          <p:nvPr>
            <p:ph type="ftr" sz="quarter" idx="11"/>
          </p:nvPr>
        </p:nvSpPr>
        <p:spPr>
          <a:xfrm>
            <a:off x="3842766" y="6356350"/>
            <a:ext cx="3086100" cy="365125"/>
          </a:xfrm>
        </p:spPr>
        <p:txBody>
          <a:bodyPr vert="horz" lIns="91440" tIns="45720" rIns="91440" bIns="45720" rtlCol="0" anchor="ctr">
            <a:normAutofit/>
          </a:bodyPr>
          <a:lstStyle/>
          <a:p>
            <a:pPr algn="l" defTabSz="914400">
              <a:spcAft>
                <a:spcPts val="600"/>
              </a:spcAft>
            </a:pPr>
            <a:r>
              <a:rPr lang="en-US" kern="1200" dirty="0">
                <a:solidFill>
                  <a:srgbClr val="303030"/>
                </a:solidFill>
                <a:latin typeface="+mn-lt"/>
                <a:ea typeface="+mn-ea"/>
                <a:cs typeface="+mn-cs"/>
              </a:rPr>
              <a:t>NCHRP 08-118</a:t>
            </a:r>
          </a:p>
        </p:txBody>
      </p:sp>
      <p:sp>
        <p:nvSpPr>
          <p:cNvPr id="5" name="Slide Number Placeholder 4">
            <a:extLst>
              <a:ext uri="{FF2B5EF4-FFF2-40B4-BE49-F238E27FC236}">
                <a16:creationId xmlns:a16="http://schemas.microsoft.com/office/drawing/2014/main" id="{60532FAD-88CB-762A-DD84-794C3403BD61}"/>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EF61AB7E-1B1D-4D7C-BAF6-2B2AC081FA35}" type="slidenum">
              <a:rPr lang="en-US">
                <a:solidFill>
                  <a:srgbClr val="303030"/>
                </a:solidFill>
              </a:rPr>
              <a:pPr defTabSz="914400">
                <a:spcAft>
                  <a:spcPts val="600"/>
                </a:spcAft>
              </a:pPr>
              <a:t>8</a:t>
            </a:fld>
            <a:endParaRPr lang="en-US" dirty="0">
              <a:solidFill>
                <a:srgbClr val="303030"/>
              </a:solidFill>
            </a:endParaRPr>
          </a:p>
        </p:txBody>
      </p:sp>
    </p:spTree>
    <p:extLst>
      <p:ext uri="{BB962C8B-B14F-4D97-AF65-F5344CB8AC3E}">
        <p14:creationId xmlns:p14="http://schemas.microsoft.com/office/powerpoint/2010/main" val="4107320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8190312"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018" y="960109"/>
            <a:ext cx="7708392"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84DCEA6-FCBE-E458-C579-8832A81CA172}"/>
              </a:ext>
            </a:extLst>
          </p:cNvPr>
          <p:cNvSpPr>
            <a:spLocks noGrp="1"/>
          </p:cNvSpPr>
          <p:nvPr>
            <p:ph type="title"/>
          </p:nvPr>
        </p:nvSpPr>
        <p:spPr>
          <a:xfrm>
            <a:off x="966045" y="1369938"/>
            <a:ext cx="2408140" cy="4114800"/>
          </a:xfrm>
        </p:spPr>
        <p:txBody>
          <a:bodyPr>
            <a:normAutofit/>
          </a:bodyPr>
          <a:lstStyle/>
          <a:p>
            <a:pPr algn="r"/>
            <a:r>
              <a:rPr lang="en-US" dirty="0"/>
              <a:t>Selecting, Testing Tools, Strategies</a:t>
            </a:r>
          </a:p>
        </p:txBody>
      </p:sp>
      <p:cxnSp>
        <p:nvCxnSpPr>
          <p:cNvPr id="16" name="Straight Connector 15">
            <a:extLst>
              <a:ext uri="{FF2B5EF4-FFF2-40B4-BE49-F238E27FC236}">
                <a16:creationId xmlns:a16="http://schemas.microsoft.com/office/drawing/2014/main" id="{F492F8DF-EE34-4FC5-9FFE-76EB2E3BBA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1976411" y="3429000"/>
            <a:ext cx="3200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D6464C6-75F4-5974-BE10-DA363B2DCCE9}"/>
              </a:ext>
            </a:extLst>
          </p:cNvPr>
          <p:cNvSpPr>
            <a:spLocks noGrp="1"/>
          </p:cNvSpPr>
          <p:nvPr>
            <p:ph idx="1"/>
          </p:nvPr>
        </p:nvSpPr>
        <p:spPr>
          <a:xfrm>
            <a:off x="3772878" y="1371600"/>
            <a:ext cx="4404139" cy="4114800"/>
          </a:xfrm>
        </p:spPr>
        <p:txBody>
          <a:bodyPr anchor="ctr">
            <a:normAutofit/>
          </a:bodyPr>
          <a:lstStyle/>
          <a:p>
            <a:pPr marL="0" indent="0">
              <a:buNone/>
            </a:pPr>
            <a:r>
              <a:rPr lang="en-US" sz="1100" b="0" i="0" u="none" strike="noStrike" baseline="0" dirty="0">
                <a:latin typeface="Calibri" panose="020F0502020204030204" pitchFamily="34" charset="0"/>
                <a:cs typeface="Calibri" panose="020F0502020204030204" pitchFamily="34" charset="0"/>
              </a:rPr>
              <a:t>Based on the Literature Review, Primer, State of the Practice and Constraints, the project selected 12 studies</a:t>
            </a:r>
          </a:p>
          <a:p>
            <a:pPr marL="0" indent="0">
              <a:buNone/>
            </a:pPr>
            <a:endParaRPr lang="en-US" sz="1000" b="0" i="0" u="none" strike="noStrike" baseline="0" dirty="0">
              <a:latin typeface="Cambria" panose="02040503050406030204" pitchFamily="18" charset="0"/>
            </a:endParaRPr>
          </a:p>
          <a:p>
            <a:pPr marL="0" indent="0">
              <a:buNone/>
            </a:pPr>
            <a:r>
              <a:rPr lang="en-US" sz="1000" b="1" i="0" u="none" strike="noStrike" baseline="0" dirty="0">
                <a:cs typeface="Calibri Light" panose="020F0302020204030204" pitchFamily="34" charset="0"/>
              </a:rPr>
              <a:t>1</a:t>
            </a:r>
            <a:r>
              <a:rPr lang="en-US" sz="1000" b="1" i="0" u="none" strike="noStrike" baseline="0" dirty="0">
                <a:cs typeface="Calibri" panose="020F0502020204030204" pitchFamily="34" charset="0"/>
              </a:rPr>
              <a:t>. </a:t>
            </a:r>
            <a:r>
              <a:rPr lang="en-US" sz="1000" b="0" i="0" u="none" strike="noStrike" baseline="0" dirty="0">
                <a:cs typeface="Calibri" panose="020F0502020204030204" pitchFamily="34" charset="0"/>
              </a:rPr>
              <a:t> Deterministic Tools to Forecast Revenues at a DOT</a:t>
            </a:r>
            <a:r>
              <a:rPr lang="en-US" sz="1000" b="0" i="0" u="none" strike="noStrike" baseline="0" dirty="0">
                <a:latin typeface="Calibri" panose="020F0502020204030204" pitchFamily="34" charset="0"/>
                <a:cs typeface="Calibri" panose="020F0502020204030204" pitchFamily="34" charset="0"/>
              </a:rPr>
              <a:t>. </a:t>
            </a:r>
          </a:p>
          <a:p>
            <a:pPr marL="0" indent="0">
              <a:buNone/>
            </a:pPr>
            <a:r>
              <a:rPr lang="en-US" sz="1000" b="1" i="0" u="none" strike="noStrike" baseline="0" dirty="0">
                <a:latin typeface="Calibri" panose="020F0502020204030204" pitchFamily="34" charset="0"/>
                <a:cs typeface="Calibri" panose="020F0502020204030204" pitchFamily="34" charset="0"/>
              </a:rPr>
              <a:t>2. </a:t>
            </a:r>
            <a:r>
              <a:rPr lang="en-US" sz="1000" b="0" i="0" u="none" strike="noStrike" baseline="0" dirty="0">
                <a:latin typeface="Calibri" panose="020F0502020204030204" pitchFamily="34" charset="0"/>
                <a:cs typeface="Calibri" panose="020F0502020204030204" pitchFamily="34" charset="0"/>
              </a:rPr>
              <a:t> Using Probabilistic Tools to Forecast Revenues and Costs at a DOT. </a:t>
            </a:r>
          </a:p>
          <a:p>
            <a:pPr marL="0" indent="0">
              <a:buNone/>
            </a:pPr>
            <a:r>
              <a:rPr lang="en-US" sz="1000" b="1" i="0" u="none" strike="noStrike" baseline="0" dirty="0">
                <a:latin typeface="Calibri" panose="020F0502020204030204" pitchFamily="34" charset="0"/>
                <a:cs typeface="Calibri" panose="020F0502020204030204" pitchFamily="34" charset="0"/>
              </a:rPr>
              <a:t>3. </a:t>
            </a:r>
            <a:r>
              <a:rPr lang="en-US" sz="1000" b="0" i="0" u="none" strike="noStrike" baseline="0" dirty="0">
                <a:latin typeface="Calibri" panose="020F0502020204030204" pitchFamily="34" charset="0"/>
                <a:cs typeface="Calibri" panose="020F0502020204030204" pitchFamily="34" charset="0"/>
              </a:rPr>
              <a:t>Developing a Bridge Utility Index: Demonstrating how a risk index can be constructed and calculated.</a:t>
            </a:r>
          </a:p>
          <a:p>
            <a:pPr marL="0" indent="0">
              <a:buNone/>
            </a:pPr>
            <a:r>
              <a:rPr lang="en-US" sz="1000" b="1" i="0" u="none" strike="noStrike" baseline="0" dirty="0">
                <a:latin typeface="Calibri" panose="020F0502020204030204" pitchFamily="34" charset="0"/>
                <a:cs typeface="Calibri" panose="020F0502020204030204" pitchFamily="34" charset="0"/>
              </a:rPr>
              <a:t>4. </a:t>
            </a:r>
            <a:r>
              <a:rPr lang="en-US" sz="1000" b="0" i="0" u="none" strike="noStrike" baseline="0" dirty="0">
                <a:latin typeface="Calibri" panose="020F0502020204030204" pitchFamily="34" charset="0"/>
                <a:cs typeface="Calibri" panose="020F0502020204030204" pitchFamily="34" charset="0"/>
              </a:rPr>
              <a:t>Demonstrating an Asset Level Risk Index for Pavement Flooding. </a:t>
            </a:r>
          </a:p>
          <a:p>
            <a:pPr marL="0" indent="0">
              <a:buNone/>
            </a:pPr>
            <a:r>
              <a:rPr lang="en-US" sz="1000" b="1" i="0" u="none" strike="noStrike" baseline="0" dirty="0">
                <a:latin typeface="Calibri" panose="020F0502020204030204" pitchFamily="34" charset="0"/>
                <a:cs typeface="Calibri" panose="020F0502020204030204" pitchFamily="34" charset="0"/>
              </a:rPr>
              <a:t>5. </a:t>
            </a:r>
            <a:r>
              <a:rPr lang="en-US" sz="1000" b="0" i="0" u="none" strike="noStrike" baseline="0" dirty="0">
                <a:latin typeface="Calibri" panose="020F0502020204030204" pitchFamily="34" charset="0"/>
                <a:cs typeface="Calibri" panose="020F0502020204030204" pitchFamily="34" charset="0"/>
              </a:rPr>
              <a:t>Demonstrating an Asset Level Risk for non-NBIS Culverts. </a:t>
            </a:r>
          </a:p>
          <a:p>
            <a:pPr marL="0" indent="0">
              <a:buNone/>
            </a:pPr>
            <a:r>
              <a:rPr lang="en-US" sz="1000" b="1" i="0" u="none" strike="noStrike" baseline="0" dirty="0">
                <a:latin typeface="Calibri" panose="020F0502020204030204" pitchFamily="34" charset="0"/>
                <a:cs typeface="Calibri" panose="020F0502020204030204" pitchFamily="34" charset="0"/>
              </a:rPr>
              <a:t>6. </a:t>
            </a:r>
            <a:r>
              <a:rPr lang="en-US" sz="1000" b="0" i="0" u="none" strike="noStrike" baseline="0" dirty="0">
                <a:latin typeface="Calibri" panose="020F0502020204030204" pitchFamily="34" charset="0"/>
                <a:cs typeface="Calibri" panose="020F0502020204030204" pitchFamily="34" charset="0"/>
              </a:rPr>
              <a:t>Asset Level Risk Index – Landslide Hazard Management. </a:t>
            </a:r>
          </a:p>
          <a:p>
            <a:pPr marL="0" indent="0">
              <a:buNone/>
            </a:pPr>
            <a:r>
              <a:rPr lang="en-US" sz="1000" b="1" i="0" u="none" strike="noStrike" baseline="0" dirty="0">
                <a:latin typeface="Calibri" panose="020F0502020204030204" pitchFamily="34" charset="0"/>
                <a:cs typeface="Calibri" panose="020F0502020204030204" pitchFamily="34" charset="0"/>
              </a:rPr>
              <a:t>7. </a:t>
            </a:r>
            <a:r>
              <a:rPr lang="en-US" sz="1000" b="0" i="0" u="none" strike="noStrike" baseline="0" dirty="0">
                <a:latin typeface="Calibri" panose="020F0502020204030204" pitchFamily="34" charset="0"/>
                <a:cs typeface="Calibri" panose="020F0502020204030204" pitchFamily="34" charset="0"/>
              </a:rPr>
              <a:t>Program Level Risk – Pavement Network Analysis. </a:t>
            </a:r>
          </a:p>
          <a:p>
            <a:pPr marL="0" indent="0">
              <a:buNone/>
            </a:pPr>
            <a:r>
              <a:rPr lang="en-US" sz="1000" b="1" i="0" u="none" strike="noStrike" baseline="0" dirty="0">
                <a:latin typeface="Calibri" panose="020F0502020204030204" pitchFamily="34" charset="0"/>
                <a:cs typeface="Calibri" panose="020F0502020204030204" pitchFamily="34" charset="0"/>
              </a:rPr>
              <a:t>8. </a:t>
            </a:r>
            <a:r>
              <a:rPr lang="en-US" sz="1000" b="0" i="0" u="none" strike="noStrike" baseline="0" dirty="0">
                <a:latin typeface="Calibri" panose="020F0502020204030204" pitchFamily="34" charset="0"/>
                <a:cs typeface="Calibri" panose="020F0502020204030204" pitchFamily="34" charset="0"/>
              </a:rPr>
              <a:t>Program Risk – Bridge Network Analysis. </a:t>
            </a:r>
          </a:p>
          <a:p>
            <a:pPr marL="0" indent="0">
              <a:buNone/>
            </a:pPr>
            <a:r>
              <a:rPr lang="en-US" sz="1000" b="1" i="0" u="none" strike="noStrike" baseline="0" dirty="0">
                <a:latin typeface="Calibri" panose="020F0502020204030204" pitchFamily="34" charset="0"/>
                <a:cs typeface="Calibri" panose="020F0502020204030204" pitchFamily="34" charset="0"/>
              </a:rPr>
              <a:t>9. </a:t>
            </a:r>
            <a:r>
              <a:rPr lang="en-US" sz="1000" b="0" i="0" u="none" strike="noStrike" baseline="0" dirty="0">
                <a:latin typeface="Calibri" panose="020F0502020204030204" pitchFamily="34" charset="0"/>
                <a:cs typeface="Calibri" panose="020F0502020204030204" pitchFamily="34" charset="0"/>
              </a:rPr>
              <a:t> Crosswalk between Climate Vulnerability and Risk Terminology. </a:t>
            </a:r>
          </a:p>
          <a:p>
            <a:pPr marL="0" indent="0">
              <a:buNone/>
            </a:pPr>
            <a:r>
              <a:rPr lang="en-US" sz="1000" b="1" i="0" u="none" strike="noStrike" baseline="0" dirty="0">
                <a:latin typeface="Calibri" panose="020F0502020204030204" pitchFamily="34" charset="0"/>
                <a:cs typeface="Calibri" panose="020F0502020204030204" pitchFamily="34" charset="0"/>
              </a:rPr>
              <a:t>10. </a:t>
            </a:r>
            <a:r>
              <a:rPr lang="en-US" sz="1000" b="0" i="0" u="none" strike="noStrike" baseline="0" dirty="0">
                <a:latin typeface="Calibri" panose="020F0502020204030204" pitchFamily="34" charset="0"/>
                <a:cs typeface="Calibri" panose="020F0502020204030204" pitchFamily="34" charset="0"/>
              </a:rPr>
              <a:t>Providing a Decision Tree for Selecting Climate Risk Strategies.</a:t>
            </a:r>
          </a:p>
          <a:p>
            <a:pPr marL="0" indent="0">
              <a:buNone/>
            </a:pPr>
            <a:r>
              <a:rPr lang="en-US" sz="1000" b="1" i="0" u="none" strike="noStrike" baseline="0" dirty="0">
                <a:latin typeface="Calibri" panose="020F0502020204030204" pitchFamily="34" charset="0"/>
                <a:cs typeface="Calibri" panose="020F0502020204030204" pitchFamily="34" charset="0"/>
              </a:rPr>
              <a:t>11. </a:t>
            </a:r>
            <a:r>
              <a:rPr lang="en-US" sz="1000" b="0" i="0" u="none" strike="noStrike" baseline="0" dirty="0">
                <a:latin typeface="Calibri" panose="020F0502020204030204" pitchFamily="34" charset="0"/>
                <a:cs typeface="Calibri" panose="020F0502020204030204" pitchFamily="34" charset="0"/>
              </a:rPr>
              <a:t>Institutionalizing Risk Management. </a:t>
            </a:r>
            <a:r>
              <a:rPr lang="en-US" sz="1000" b="1" i="0" u="none" strike="noStrike" baseline="0" dirty="0">
                <a:latin typeface="Calibri" panose="020F0502020204030204" pitchFamily="34" charset="0"/>
                <a:cs typeface="Calibri" panose="020F0502020204030204" pitchFamily="34" charset="0"/>
              </a:rPr>
              <a:t> </a:t>
            </a:r>
            <a:endParaRPr lang="en-US" sz="1000" b="0" i="0" u="none" strike="noStrike" baseline="0" dirty="0">
              <a:latin typeface="Calibri" panose="020F0502020204030204" pitchFamily="34" charset="0"/>
              <a:cs typeface="Calibri" panose="020F0502020204030204" pitchFamily="34" charset="0"/>
            </a:endParaRPr>
          </a:p>
          <a:p>
            <a:pPr marL="0" indent="0">
              <a:buNone/>
            </a:pPr>
            <a:r>
              <a:rPr lang="en-US" sz="1000" b="1" i="0" u="none" strike="noStrike" baseline="0" dirty="0">
                <a:latin typeface="Calibri" panose="020F0502020204030204" pitchFamily="34" charset="0"/>
                <a:cs typeface="Calibri" panose="020F0502020204030204" pitchFamily="34" charset="0"/>
              </a:rPr>
              <a:t>12. </a:t>
            </a:r>
            <a:r>
              <a:rPr lang="en-US" sz="1000" dirty="0">
                <a:latin typeface="Calibri" panose="020F0502020204030204" pitchFamily="34" charset="0"/>
                <a:cs typeface="Calibri" panose="020F0502020204030204" pitchFamily="34" charset="0"/>
              </a:rPr>
              <a:t>Probabilistic Decision Tree f</a:t>
            </a:r>
            <a:r>
              <a:rPr lang="en-US" sz="1000" b="0" i="0" u="none" strike="noStrike" baseline="0" dirty="0">
                <a:latin typeface="Calibri" panose="020F0502020204030204" pitchFamily="34" charset="0"/>
                <a:cs typeface="Calibri" panose="020F0502020204030204" pitchFamily="34" charset="0"/>
              </a:rPr>
              <a:t>or Risk Assessment. </a:t>
            </a:r>
          </a:p>
          <a:p>
            <a:endParaRPr lang="en-US" sz="1000" dirty="0"/>
          </a:p>
        </p:txBody>
      </p:sp>
      <p:sp>
        <p:nvSpPr>
          <p:cNvPr id="4" name="Footer Placeholder 3">
            <a:extLst>
              <a:ext uri="{FF2B5EF4-FFF2-40B4-BE49-F238E27FC236}">
                <a16:creationId xmlns:a16="http://schemas.microsoft.com/office/drawing/2014/main" id="{2967F53C-08EC-752D-73A6-DA3165F20EBC}"/>
              </a:ext>
            </a:extLst>
          </p:cNvPr>
          <p:cNvSpPr>
            <a:spLocks noGrp="1"/>
          </p:cNvSpPr>
          <p:nvPr>
            <p:ph type="ftr" sz="quarter" idx="11"/>
          </p:nvPr>
        </p:nvSpPr>
        <p:spPr>
          <a:xfrm>
            <a:off x="3028950" y="6356350"/>
            <a:ext cx="3086100" cy="365125"/>
          </a:xfrm>
        </p:spPr>
        <p:txBody>
          <a:bodyPr>
            <a:normAutofit/>
          </a:bodyPr>
          <a:lstStyle/>
          <a:p>
            <a:pPr>
              <a:spcAft>
                <a:spcPts val="600"/>
              </a:spcAft>
            </a:pPr>
            <a:r>
              <a:rPr lang="en-US" dirty="0"/>
              <a:t>NCHRP 08-118</a:t>
            </a:r>
          </a:p>
        </p:txBody>
      </p:sp>
      <p:sp>
        <p:nvSpPr>
          <p:cNvPr id="5" name="Slide Number Placeholder 4">
            <a:extLst>
              <a:ext uri="{FF2B5EF4-FFF2-40B4-BE49-F238E27FC236}">
                <a16:creationId xmlns:a16="http://schemas.microsoft.com/office/drawing/2014/main" id="{DFEF3895-EDC3-72C9-51A9-9D9036E1111C}"/>
              </a:ext>
            </a:extLst>
          </p:cNvPr>
          <p:cNvSpPr>
            <a:spLocks noGrp="1"/>
          </p:cNvSpPr>
          <p:nvPr>
            <p:ph type="sldNum" sz="quarter" idx="12"/>
          </p:nvPr>
        </p:nvSpPr>
        <p:spPr>
          <a:xfrm>
            <a:off x="6457950" y="6356350"/>
            <a:ext cx="2057400" cy="365125"/>
          </a:xfrm>
        </p:spPr>
        <p:txBody>
          <a:bodyPr>
            <a:normAutofit/>
          </a:bodyPr>
          <a:lstStyle/>
          <a:p>
            <a:pPr>
              <a:spcAft>
                <a:spcPts val="600"/>
              </a:spcAft>
            </a:pPr>
            <a:fld id="{EF61AB7E-1B1D-4D7C-BAF6-2B2AC081FA35}" type="slidenum">
              <a:rPr lang="en-US" smtClean="0"/>
              <a:pPr>
                <a:spcAft>
                  <a:spcPts val="600"/>
                </a:spcAft>
              </a:pPr>
              <a:t>9</a:t>
            </a:fld>
            <a:endParaRPr lang="en-US" dirty="0"/>
          </a:p>
        </p:txBody>
      </p:sp>
    </p:spTree>
    <p:extLst>
      <p:ext uri="{BB962C8B-B14F-4D97-AF65-F5344CB8AC3E}">
        <p14:creationId xmlns:p14="http://schemas.microsoft.com/office/powerpoint/2010/main" val="17764964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6908</TotalTime>
  <Words>9299</Words>
  <Application>Microsoft Office PowerPoint</Application>
  <PresentationFormat>On-screen Show (4:3)</PresentationFormat>
  <Paragraphs>473</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Cambria</vt:lpstr>
      <vt:lpstr>Symbol</vt:lpstr>
      <vt:lpstr>Office Theme</vt:lpstr>
      <vt:lpstr>Risk Assessment Techniques for Transportation Asset Management</vt:lpstr>
      <vt:lpstr>Advancing the State of Practice</vt:lpstr>
      <vt:lpstr>Project Objectives</vt:lpstr>
      <vt:lpstr>Project Phases</vt:lpstr>
      <vt:lpstr>Research Approach</vt:lpstr>
      <vt:lpstr>The Primer</vt:lpstr>
      <vt:lpstr>State of the Practice</vt:lpstr>
      <vt:lpstr>Constraints to Implementation</vt:lpstr>
      <vt:lpstr>Selecting, Testing Tools, Strategies</vt:lpstr>
      <vt:lpstr>Deterministic, Probabilistic Forecasting</vt:lpstr>
      <vt:lpstr>Deterministic, Probabilistic Forecasting</vt:lpstr>
      <vt:lpstr>Study 3: Bridge Risk Utility Index</vt:lpstr>
      <vt:lpstr>Study 4: Flooding Risk</vt:lpstr>
      <vt:lpstr>Study 5: Small Culvert Risk</vt:lpstr>
      <vt:lpstr>Study 6: Landslide Hazard Index</vt:lpstr>
      <vt:lpstr>Study 7: Network-level Pavement Risk</vt:lpstr>
      <vt:lpstr>Study 8: Network-level Bridge Risk</vt:lpstr>
      <vt:lpstr>Study 9:  Crosswalk between Climate Vulnerability and Risk Terminology </vt:lpstr>
      <vt:lpstr>Study 10: A Climate-Risk Decision Tree</vt:lpstr>
      <vt:lpstr>Study 11: Institutionalizing Risk into TAMPS</vt:lpstr>
      <vt:lpstr>Study 12: A Probabilistic Decision Tree</vt:lpstr>
      <vt:lpstr>Conclusion and Benefits of NCHRP 08-118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NCHRP 08-118 - Risk Assessment Techniques for Transportation Asset Management</dc:title>
  <dc:subject>NCHRP 08-118 - Risk Assessment Techniques for Transportation Asset Management</dc:subject>
  <dc:creator>svarma@starisis.com</dc:creator>
  <cp:keywords>NCHRP 08-118 - Risk Assessment Techniques for Transportation Asset Management</cp:keywords>
  <cp:lastModifiedBy>Chafee, Ellen</cp:lastModifiedBy>
  <cp:revision>95</cp:revision>
  <cp:lastPrinted>2016-03-02T20:01:20Z</cp:lastPrinted>
  <dcterms:created xsi:type="dcterms:W3CDTF">2016-02-24T22:45:22Z</dcterms:created>
  <dcterms:modified xsi:type="dcterms:W3CDTF">2023-07-10T13:27:15Z</dcterms:modified>
</cp:coreProperties>
</file>