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555" r:id="rId5"/>
    <p:sldId id="256" r:id="rId6"/>
    <p:sldId id="525" r:id="rId7"/>
    <p:sldId id="550" r:id="rId8"/>
    <p:sldId id="504" r:id="rId9"/>
    <p:sldId id="549" r:id="rId10"/>
    <p:sldId id="553" r:id="rId11"/>
    <p:sldId id="551" r:id="rId12"/>
    <p:sldId id="545" r:id="rId13"/>
    <p:sldId id="527" r:id="rId14"/>
    <p:sldId id="524" r:id="rId15"/>
    <p:sldId id="530" r:id="rId16"/>
    <p:sldId id="531" r:id="rId17"/>
    <p:sldId id="532" r:id="rId18"/>
    <p:sldId id="533" r:id="rId19"/>
    <p:sldId id="534" r:id="rId20"/>
    <p:sldId id="535" r:id="rId21"/>
    <p:sldId id="546" r:id="rId22"/>
    <p:sldId id="547" r:id="rId23"/>
    <p:sldId id="536" r:id="rId24"/>
    <p:sldId id="526" r:id="rId25"/>
    <p:sldId id="548" r:id="rId26"/>
    <p:sldId id="5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628129-3A57-082E-791D-472AF72BC062}" name="Cris Gray" initials="CG" userId="S::CGray@aemcorp.com::26a73750-bf2a-4e46-93b3-c7ee35ae59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ra Rista" initials="ER" lastIdx="8" clrIdx="0">
    <p:extLst>
      <p:ext uri="{19B8F6BF-5375-455C-9EA6-DF929625EA0E}">
        <p15:presenceInfo xmlns:p15="http://schemas.microsoft.com/office/powerpoint/2012/main" userId="S::erista@aemcorp.com::2b1b931c-1c25-4ed7-91f8-c16aaf1bf177" providerId="AD"/>
      </p:ext>
    </p:extLst>
  </p:cmAuthor>
  <p:cmAuthor id="2" name="Kelley Pecheux" initials="KP" lastIdx="14" clrIdx="1">
    <p:extLst>
      <p:ext uri="{19B8F6BF-5375-455C-9EA6-DF929625EA0E}">
        <p15:presenceInfo xmlns:p15="http://schemas.microsoft.com/office/powerpoint/2012/main" userId="S::kpecheux@aemcorp.com::07b25f9e-16c5-4ba1-9fea-6c429c851519" providerId="AD"/>
      </p:ext>
    </p:extLst>
  </p:cmAuthor>
  <p:cmAuthor id="3" name="Daniel Rasband" initials="DR" lastIdx="2" clrIdx="2">
    <p:extLst>
      <p:ext uri="{19B8F6BF-5375-455C-9EA6-DF929625EA0E}">
        <p15:presenceInfo xmlns:p15="http://schemas.microsoft.com/office/powerpoint/2012/main" userId="S::drasband@aemcorp.com::33d854e1-3254-4b00-8954-ad8ae6e07d2d" providerId="AD"/>
      </p:ext>
    </p:extLst>
  </p:cmAuthor>
  <p:cmAuthor id="4" name="Gene Ledbetter" initials="GL" lastIdx="5" clrIdx="3">
    <p:extLst>
      <p:ext uri="{19B8F6BF-5375-455C-9EA6-DF929625EA0E}">
        <p15:presenceInfo xmlns:p15="http://schemas.microsoft.com/office/powerpoint/2012/main" userId="S::gledbetter@aemcorp.com::0367a3d9-e00a-4ad2-b213-a9aa5739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262"/>
    <a:srgbClr val="F9997F"/>
    <a:srgbClr val="5C5858"/>
    <a:srgbClr val="625E5E"/>
    <a:srgbClr val="666262"/>
    <a:srgbClr val="686464"/>
    <a:srgbClr val="5A5656"/>
    <a:srgbClr val="E7F1F9"/>
    <a:srgbClr val="EAF3FA"/>
    <a:srgbClr val="DD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114" d="100"/>
          <a:sy n="114" d="100"/>
        </p:scale>
        <p:origin x="474" y="96"/>
      </p:cViewPr>
      <p:guideLst/>
    </p:cSldViewPr>
  </p:slideViewPr>
  <p:outlineViewPr>
    <p:cViewPr>
      <p:scale>
        <a:sx n="33" d="100"/>
        <a:sy n="33" d="100"/>
      </p:scale>
      <p:origin x="0" y="-2074"/>
    </p:cViewPr>
  </p:outlineViewPr>
  <p:notesTextViewPr>
    <p:cViewPr>
      <p:scale>
        <a:sx n="1" d="1"/>
        <a:sy n="1" d="1"/>
      </p:scale>
      <p:origin x="0" y="0"/>
    </p:cViewPr>
  </p:notesTextViewPr>
  <p:sorterViewPr>
    <p:cViewPr>
      <p:scale>
        <a:sx n="100" d="100"/>
        <a:sy n="100" d="100"/>
      </p:scale>
      <p:origin x="0" y="-46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013A5-0878-46DA-A785-DBD289802ABA}" type="datetimeFigureOut">
              <a:rPr lang="en-US" smtClean="0"/>
              <a:t>9/7/2023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FF223-4B8B-4B75-8100-A43683528EC6}" type="slidenum">
              <a:rPr lang="en-US" smtClean="0"/>
              <a:t>‹#›</a:t>
            </a:fld>
            <a:endParaRPr lang="en-US" dirty="0"/>
          </a:p>
        </p:txBody>
      </p:sp>
    </p:spTree>
    <p:extLst>
      <p:ext uri="{BB962C8B-B14F-4D97-AF65-F5344CB8AC3E}">
        <p14:creationId xmlns:p14="http://schemas.microsoft.com/office/powerpoint/2010/main" val="291642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3</a:t>
            </a:fld>
            <a:endParaRPr lang="en-US" dirty="0"/>
          </a:p>
        </p:txBody>
      </p:sp>
    </p:spTree>
    <p:extLst>
      <p:ext uri="{BB962C8B-B14F-4D97-AF65-F5344CB8AC3E}">
        <p14:creationId xmlns:p14="http://schemas.microsoft.com/office/powerpoint/2010/main" val="3960476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13</a:t>
            </a:fld>
            <a:endParaRPr lang="en-US" dirty="0"/>
          </a:p>
        </p:txBody>
      </p:sp>
    </p:spTree>
    <p:extLst>
      <p:ext uri="{BB962C8B-B14F-4D97-AF65-F5344CB8AC3E}">
        <p14:creationId xmlns:p14="http://schemas.microsoft.com/office/powerpoint/2010/main" val="636766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14</a:t>
            </a:fld>
            <a:endParaRPr lang="en-US" dirty="0"/>
          </a:p>
        </p:txBody>
      </p:sp>
    </p:spTree>
    <p:extLst>
      <p:ext uri="{BB962C8B-B14F-4D97-AF65-F5344CB8AC3E}">
        <p14:creationId xmlns:p14="http://schemas.microsoft.com/office/powerpoint/2010/main" val="370058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15</a:t>
            </a:fld>
            <a:endParaRPr lang="en-US" dirty="0"/>
          </a:p>
        </p:txBody>
      </p:sp>
    </p:spTree>
    <p:extLst>
      <p:ext uri="{BB962C8B-B14F-4D97-AF65-F5344CB8AC3E}">
        <p14:creationId xmlns:p14="http://schemas.microsoft.com/office/powerpoint/2010/main" val="251302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16</a:t>
            </a:fld>
            <a:endParaRPr lang="en-US" dirty="0"/>
          </a:p>
        </p:txBody>
      </p:sp>
    </p:spTree>
    <p:extLst>
      <p:ext uri="{BB962C8B-B14F-4D97-AF65-F5344CB8AC3E}">
        <p14:creationId xmlns:p14="http://schemas.microsoft.com/office/powerpoint/2010/main" val="88631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17</a:t>
            </a:fld>
            <a:endParaRPr lang="en-US" dirty="0"/>
          </a:p>
        </p:txBody>
      </p:sp>
    </p:spTree>
    <p:extLst>
      <p:ext uri="{BB962C8B-B14F-4D97-AF65-F5344CB8AC3E}">
        <p14:creationId xmlns:p14="http://schemas.microsoft.com/office/powerpoint/2010/main" val="263815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18</a:t>
            </a:fld>
            <a:endParaRPr lang="en-US" dirty="0"/>
          </a:p>
        </p:txBody>
      </p:sp>
    </p:spTree>
    <p:extLst>
      <p:ext uri="{BB962C8B-B14F-4D97-AF65-F5344CB8AC3E}">
        <p14:creationId xmlns:p14="http://schemas.microsoft.com/office/powerpoint/2010/main" val="256064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19</a:t>
            </a:fld>
            <a:endParaRPr lang="en-US" dirty="0"/>
          </a:p>
        </p:txBody>
      </p:sp>
    </p:spTree>
    <p:extLst>
      <p:ext uri="{BB962C8B-B14F-4D97-AF65-F5344CB8AC3E}">
        <p14:creationId xmlns:p14="http://schemas.microsoft.com/office/powerpoint/2010/main" val="369081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20</a:t>
            </a:fld>
            <a:endParaRPr lang="en-US" dirty="0"/>
          </a:p>
        </p:txBody>
      </p:sp>
    </p:spTree>
    <p:extLst>
      <p:ext uri="{BB962C8B-B14F-4D97-AF65-F5344CB8AC3E}">
        <p14:creationId xmlns:p14="http://schemas.microsoft.com/office/powerpoint/2010/main" val="3302894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21</a:t>
            </a:fld>
            <a:endParaRPr lang="en-US" dirty="0"/>
          </a:p>
        </p:txBody>
      </p:sp>
    </p:spTree>
    <p:extLst>
      <p:ext uri="{BB962C8B-B14F-4D97-AF65-F5344CB8AC3E}">
        <p14:creationId xmlns:p14="http://schemas.microsoft.com/office/powerpoint/2010/main" val="556976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23</a:t>
            </a:fld>
            <a:endParaRPr lang="en-US" dirty="0"/>
          </a:p>
        </p:txBody>
      </p:sp>
    </p:spTree>
    <p:extLst>
      <p:ext uri="{BB962C8B-B14F-4D97-AF65-F5344CB8AC3E}">
        <p14:creationId xmlns:p14="http://schemas.microsoft.com/office/powerpoint/2010/main" val="206725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4</a:t>
            </a:fld>
            <a:endParaRPr lang="en-US" dirty="0"/>
          </a:p>
        </p:txBody>
      </p:sp>
    </p:spTree>
    <p:extLst>
      <p:ext uri="{BB962C8B-B14F-4D97-AF65-F5344CB8AC3E}">
        <p14:creationId xmlns:p14="http://schemas.microsoft.com/office/powerpoint/2010/main" val="14074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5</a:t>
            </a:fld>
            <a:endParaRPr lang="en-US" dirty="0"/>
          </a:p>
        </p:txBody>
      </p:sp>
    </p:spTree>
    <p:extLst>
      <p:ext uri="{BB962C8B-B14F-4D97-AF65-F5344CB8AC3E}">
        <p14:creationId xmlns:p14="http://schemas.microsoft.com/office/powerpoint/2010/main" val="115373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6</a:t>
            </a:fld>
            <a:endParaRPr lang="en-US" dirty="0"/>
          </a:p>
        </p:txBody>
      </p:sp>
    </p:spTree>
    <p:extLst>
      <p:ext uri="{BB962C8B-B14F-4D97-AF65-F5344CB8AC3E}">
        <p14:creationId xmlns:p14="http://schemas.microsoft.com/office/powerpoint/2010/main" val="24395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7</a:t>
            </a:fld>
            <a:endParaRPr lang="en-US" dirty="0"/>
          </a:p>
        </p:txBody>
      </p:sp>
    </p:spTree>
    <p:extLst>
      <p:ext uri="{BB962C8B-B14F-4D97-AF65-F5344CB8AC3E}">
        <p14:creationId xmlns:p14="http://schemas.microsoft.com/office/powerpoint/2010/main" val="394746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8</a:t>
            </a:fld>
            <a:endParaRPr lang="en-US" dirty="0"/>
          </a:p>
        </p:txBody>
      </p:sp>
    </p:spTree>
    <p:extLst>
      <p:ext uri="{BB962C8B-B14F-4D97-AF65-F5344CB8AC3E}">
        <p14:creationId xmlns:p14="http://schemas.microsoft.com/office/powerpoint/2010/main" val="306092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9</a:t>
            </a:fld>
            <a:endParaRPr lang="en-US" dirty="0"/>
          </a:p>
        </p:txBody>
      </p:sp>
    </p:spTree>
    <p:extLst>
      <p:ext uri="{BB962C8B-B14F-4D97-AF65-F5344CB8AC3E}">
        <p14:creationId xmlns:p14="http://schemas.microsoft.com/office/powerpoint/2010/main" val="365221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10</a:t>
            </a:fld>
            <a:endParaRPr lang="en-US" dirty="0"/>
          </a:p>
        </p:txBody>
      </p:sp>
    </p:spTree>
    <p:extLst>
      <p:ext uri="{BB962C8B-B14F-4D97-AF65-F5344CB8AC3E}">
        <p14:creationId xmlns:p14="http://schemas.microsoft.com/office/powerpoint/2010/main" val="1480748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9FF223-4B8B-4B75-8100-A43683528EC6}" type="slidenum">
              <a:rPr lang="en-US" smtClean="0"/>
              <a:t>12</a:t>
            </a:fld>
            <a:endParaRPr lang="en-US" dirty="0"/>
          </a:p>
        </p:txBody>
      </p:sp>
    </p:spTree>
    <p:extLst>
      <p:ext uri="{BB962C8B-B14F-4D97-AF65-F5344CB8AC3E}">
        <p14:creationId xmlns:p14="http://schemas.microsoft.com/office/powerpoint/2010/main" val="1785441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B450-C8E6-47A2-9262-E43D69AA3A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5E45B-1BAE-41AC-B3DF-8B514A583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20059C-4B2B-4A85-A227-568833EA41C8}"/>
              </a:ext>
            </a:extLst>
          </p:cNvPr>
          <p:cNvSpPr>
            <a:spLocks noGrp="1"/>
          </p:cNvSpPr>
          <p:nvPr>
            <p:ph type="dt" sz="half" idx="10"/>
          </p:nvPr>
        </p:nvSpPr>
        <p:spPr/>
        <p:txBody>
          <a:bodyPr/>
          <a:lstStyle/>
          <a:p>
            <a:fld id="{7880FCD3-CB4F-4589-83D6-3499C2F7DAC9}" type="datetime1">
              <a:rPr lang="en-US" smtClean="0"/>
              <a:t>9/7/2023</a:t>
            </a:fld>
            <a:endParaRPr lang="en-US" dirty="0"/>
          </a:p>
        </p:txBody>
      </p:sp>
      <p:sp>
        <p:nvSpPr>
          <p:cNvPr id="5" name="Footer Placeholder 4">
            <a:extLst>
              <a:ext uri="{FF2B5EF4-FFF2-40B4-BE49-F238E27FC236}">
                <a16:creationId xmlns:a16="http://schemas.microsoft.com/office/drawing/2014/main" id="{E0EBC8DA-DD46-4177-8D6F-2C59FC4931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0F9D74-7AD1-4554-877D-11F5F0E2FA15}"/>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377739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6C00-6670-4FE0-B547-1C35AE351A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1CEB25-CF25-4AF2-84C2-E09027CF71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1498C-BB60-46C5-A4FD-E5767D7A4A86}"/>
              </a:ext>
            </a:extLst>
          </p:cNvPr>
          <p:cNvSpPr>
            <a:spLocks noGrp="1"/>
          </p:cNvSpPr>
          <p:nvPr>
            <p:ph type="dt" sz="half" idx="10"/>
          </p:nvPr>
        </p:nvSpPr>
        <p:spPr/>
        <p:txBody>
          <a:bodyPr/>
          <a:lstStyle/>
          <a:p>
            <a:fld id="{FC5D433F-65BE-45E0-90EB-3B7528E90583}" type="datetime1">
              <a:rPr lang="en-US" smtClean="0"/>
              <a:t>9/7/2023</a:t>
            </a:fld>
            <a:endParaRPr lang="en-US" dirty="0"/>
          </a:p>
        </p:txBody>
      </p:sp>
      <p:sp>
        <p:nvSpPr>
          <p:cNvPr id="5" name="Footer Placeholder 4">
            <a:extLst>
              <a:ext uri="{FF2B5EF4-FFF2-40B4-BE49-F238E27FC236}">
                <a16:creationId xmlns:a16="http://schemas.microsoft.com/office/drawing/2014/main" id="{B7CC932C-DD6E-43AE-B664-EC537100C2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1CF469-81C1-4077-AC3D-C610AC4C87D9}"/>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29862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DCB470-D6BB-4422-85EB-4FA8994A5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D88AA6-D715-4F5E-B5AB-B477E2FFC2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2C92E-C454-41BB-99E0-531AE7BE2D15}"/>
              </a:ext>
            </a:extLst>
          </p:cNvPr>
          <p:cNvSpPr>
            <a:spLocks noGrp="1"/>
          </p:cNvSpPr>
          <p:nvPr>
            <p:ph type="dt" sz="half" idx="10"/>
          </p:nvPr>
        </p:nvSpPr>
        <p:spPr/>
        <p:txBody>
          <a:bodyPr/>
          <a:lstStyle/>
          <a:p>
            <a:fld id="{EA4C46AF-2E08-4035-8F9D-40B7D2A1EF8B}" type="datetime1">
              <a:rPr lang="en-US" smtClean="0"/>
              <a:t>9/7/2023</a:t>
            </a:fld>
            <a:endParaRPr lang="en-US" dirty="0"/>
          </a:p>
        </p:txBody>
      </p:sp>
      <p:sp>
        <p:nvSpPr>
          <p:cNvPr id="5" name="Footer Placeholder 4">
            <a:extLst>
              <a:ext uri="{FF2B5EF4-FFF2-40B4-BE49-F238E27FC236}">
                <a16:creationId xmlns:a16="http://schemas.microsoft.com/office/drawing/2014/main" id="{B0B83C50-51DA-4B89-A0D1-5B9D992021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5CDC1A-F1FB-4268-B458-9B3208C502D5}"/>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372361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5A61-572A-49C7-A53E-B47D988B0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BD14A-5C74-4D56-A0B2-830BDC2C11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57070-9B27-4CC8-93A7-758E83A906A2}"/>
              </a:ext>
            </a:extLst>
          </p:cNvPr>
          <p:cNvSpPr>
            <a:spLocks noGrp="1"/>
          </p:cNvSpPr>
          <p:nvPr>
            <p:ph type="dt" sz="half" idx="10"/>
          </p:nvPr>
        </p:nvSpPr>
        <p:spPr/>
        <p:txBody>
          <a:bodyPr/>
          <a:lstStyle/>
          <a:p>
            <a:fld id="{20D0D5CD-8CAB-445E-BFCF-5661C20265B6}" type="datetime1">
              <a:rPr lang="en-US" smtClean="0"/>
              <a:t>9/7/2023</a:t>
            </a:fld>
            <a:endParaRPr lang="en-US" dirty="0"/>
          </a:p>
        </p:txBody>
      </p:sp>
      <p:sp>
        <p:nvSpPr>
          <p:cNvPr id="5" name="Footer Placeholder 4">
            <a:extLst>
              <a:ext uri="{FF2B5EF4-FFF2-40B4-BE49-F238E27FC236}">
                <a16:creationId xmlns:a16="http://schemas.microsoft.com/office/drawing/2014/main" id="{8112C38C-E0DC-4A31-99EB-57E19A7C6A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9E90DC-7CC2-49FE-8ABF-67C68EB1D3E2}"/>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228307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3BB3-CB37-4259-AF79-AA9FBFA098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C8378E-8695-4F9A-AF6F-62E2E9EB8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8BB178-DDA3-4668-AF01-322B8B9928BA}"/>
              </a:ext>
            </a:extLst>
          </p:cNvPr>
          <p:cNvSpPr>
            <a:spLocks noGrp="1"/>
          </p:cNvSpPr>
          <p:nvPr>
            <p:ph type="dt" sz="half" idx="10"/>
          </p:nvPr>
        </p:nvSpPr>
        <p:spPr/>
        <p:txBody>
          <a:bodyPr/>
          <a:lstStyle/>
          <a:p>
            <a:fld id="{C68D7EE7-57FC-459C-A104-6D735C236D33}" type="datetime1">
              <a:rPr lang="en-US" smtClean="0"/>
              <a:t>9/7/2023</a:t>
            </a:fld>
            <a:endParaRPr lang="en-US" dirty="0"/>
          </a:p>
        </p:txBody>
      </p:sp>
      <p:sp>
        <p:nvSpPr>
          <p:cNvPr id="5" name="Footer Placeholder 4">
            <a:extLst>
              <a:ext uri="{FF2B5EF4-FFF2-40B4-BE49-F238E27FC236}">
                <a16:creationId xmlns:a16="http://schemas.microsoft.com/office/drawing/2014/main" id="{786B1040-1595-4C83-A248-C5E518F2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7FE023-7C8F-4F2D-ACAA-859298D08078}"/>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549192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71AE-EA21-4C71-B6C8-D9B54D893B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86155-751C-4646-B00A-8E866B11E4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78A8BF-14DF-46D4-BA88-C59EADC629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570160-6F25-48A0-8EA0-576BC2273660}"/>
              </a:ext>
            </a:extLst>
          </p:cNvPr>
          <p:cNvSpPr>
            <a:spLocks noGrp="1"/>
          </p:cNvSpPr>
          <p:nvPr>
            <p:ph type="dt" sz="half" idx="10"/>
          </p:nvPr>
        </p:nvSpPr>
        <p:spPr/>
        <p:txBody>
          <a:bodyPr/>
          <a:lstStyle/>
          <a:p>
            <a:fld id="{316999C3-59BD-49C7-AE50-D90331B46DCC}" type="datetime1">
              <a:rPr lang="en-US" smtClean="0"/>
              <a:t>9/7/2023</a:t>
            </a:fld>
            <a:endParaRPr lang="en-US" dirty="0"/>
          </a:p>
        </p:txBody>
      </p:sp>
      <p:sp>
        <p:nvSpPr>
          <p:cNvPr id="6" name="Footer Placeholder 5">
            <a:extLst>
              <a:ext uri="{FF2B5EF4-FFF2-40B4-BE49-F238E27FC236}">
                <a16:creationId xmlns:a16="http://schemas.microsoft.com/office/drawing/2014/main" id="{13ACC593-C43F-4BE2-A42D-2E5995E875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494220-5A3F-4B15-B3DF-CF21D3818BCB}"/>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286523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B410-7D95-442B-A453-240AE91E8C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081567-F5AF-4F69-A5F5-3EAF4F739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44A100-DBAE-4400-A9BC-B31A116B22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5A7957-9110-4E53-93D9-B989E87E2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3575845-1079-4EA9-8022-186D87366F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DDE5A4-BEAD-43BB-8480-F7EAFC98C473}"/>
              </a:ext>
            </a:extLst>
          </p:cNvPr>
          <p:cNvSpPr>
            <a:spLocks noGrp="1"/>
          </p:cNvSpPr>
          <p:nvPr>
            <p:ph type="dt" sz="half" idx="10"/>
          </p:nvPr>
        </p:nvSpPr>
        <p:spPr/>
        <p:txBody>
          <a:bodyPr/>
          <a:lstStyle/>
          <a:p>
            <a:fld id="{C9B6DC07-4563-4EA4-B162-6374EC42B0B5}" type="datetime1">
              <a:rPr lang="en-US" smtClean="0"/>
              <a:t>9/7/2023</a:t>
            </a:fld>
            <a:endParaRPr lang="en-US" dirty="0"/>
          </a:p>
        </p:txBody>
      </p:sp>
      <p:sp>
        <p:nvSpPr>
          <p:cNvPr id="8" name="Footer Placeholder 7">
            <a:extLst>
              <a:ext uri="{FF2B5EF4-FFF2-40B4-BE49-F238E27FC236}">
                <a16:creationId xmlns:a16="http://schemas.microsoft.com/office/drawing/2014/main" id="{58EC2554-502F-4613-A156-010EBDBA8A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497D7FC-996E-45E3-9928-F2B348DD1B83}"/>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40785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1CAF-B5FE-400B-B2F5-D34D31F86E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0ACD92-2CAA-4B3B-8668-62DF750D2891}"/>
              </a:ext>
            </a:extLst>
          </p:cNvPr>
          <p:cNvSpPr>
            <a:spLocks noGrp="1"/>
          </p:cNvSpPr>
          <p:nvPr>
            <p:ph type="dt" sz="half" idx="10"/>
          </p:nvPr>
        </p:nvSpPr>
        <p:spPr/>
        <p:txBody>
          <a:bodyPr/>
          <a:lstStyle/>
          <a:p>
            <a:fld id="{89CACF7D-53D6-4669-ABF5-2BE44852E033}" type="datetime1">
              <a:rPr lang="en-US" smtClean="0"/>
              <a:t>9/7/2023</a:t>
            </a:fld>
            <a:endParaRPr lang="en-US" dirty="0"/>
          </a:p>
        </p:txBody>
      </p:sp>
      <p:sp>
        <p:nvSpPr>
          <p:cNvPr id="4" name="Footer Placeholder 3">
            <a:extLst>
              <a:ext uri="{FF2B5EF4-FFF2-40B4-BE49-F238E27FC236}">
                <a16:creationId xmlns:a16="http://schemas.microsoft.com/office/drawing/2014/main" id="{0BBDFC6A-08C1-4521-8506-09081DADB6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A675B5-7E47-4B70-A19E-DD281A70FD2F}"/>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15337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78256-2FCB-4104-8163-061FE17F1225}"/>
              </a:ext>
            </a:extLst>
          </p:cNvPr>
          <p:cNvSpPr>
            <a:spLocks noGrp="1"/>
          </p:cNvSpPr>
          <p:nvPr>
            <p:ph type="dt" sz="half" idx="10"/>
          </p:nvPr>
        </p:nvSpPr>
        <p:spPr/>
        <p:txBody>
          <a:bodyPr/>
          <a:lstStyle/>
          <a:p>
            <a:fld id="{C8C0E403-EC6F-417C-9ADE-03BDE94780DD}" type="datetime1">
              <a:rPr lang="en-US" smtClean="0"/>
              <a:t>9/7/2023</a:t>
            </a:fld>
            <a:endParaRPr lang="en-US" dirty="0"/>
          </a:p>
        </p:txBody>
      </p:sp>
      <p:sp>
        <p:nvSpPr>
          <p:cNvPr id="3" name="Footer Placeholder 2">
            <a:extLst>
              <a:ext uri="{FF2B5EF4-FFF2-40B4-BE49-F238E27FC236}">
                <a16:creationId xmlns:a16="http://schemas.microsoft.com/office/drawing/2014/main" id="{820E47B3-8A97-4A46-AB16-9215A6F47C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501564-38F6-4CA8-BD32-65BF0BD6C928}"/>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203356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C351-BA7B-4A30-9E97-F75D6A893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3BC807-75F9-4878-A254-30C81DF31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70B28-2315-4541-8898-930F1EC0F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19664B-4ADB-4C30-BBD3-96A431150FAF}"/>
              </a:ext>
            </a:extLst>
          </p:cNvPr>
          <p:cNvSpPr>
            <a:spLocks noGrp="1"/>
          </p:cNvSpPr>
          <p:nvPr>
            <p:ph type="dt" sz="half" idx="10"/>
          </p:nvPr>
        </p:nvSpPr>
        <p:spPr/>
        <p:txBody>
          <a:bodyPr/>
          <a:lstStyle/>
          <a:p>
            <a:fld id="{342304E4-E48F-4FFE-9F6C-F717E3F1DBAC}" type="datetime1">
              <a:rPr lang="en-US" smtClean="0"/>
              <a:t>9/7/2023</a:t>
            </a:fld>
            <a:endParaRPr lang="en-US" dirty="0"/>
          </a:p>
        </p:txBody>
      </p:sp>
      <p:sp>
        <p:nvSpPr>
          <p:cNvPr id="6" name="Footer Placeholder 5">
            <a:extLst>
              <a:ext uri="{FF2B5EF4-FFF2-40B4-BE49-F238E27FC236}">
                <a16:creationId xmlns:a16="http://schemas.microsoft.com/office/drawing/2014/main" id="{35C6B41A-C1A8-4902-A32A-627BC58B8B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F9F6EF-90BB-4CC5-875C-76983784AB96}"/>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2232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96CE6-BCCC-41C6-AE97-C976FD8BB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1CD2B2-09CC-4147-9A4D-399183C32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3FE94E-76DA-4F17-B872-1A3435582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CC55B9-8EB0-4B6A-96E6-F8F274206C6B}"/>
              </a:ext>
            </a:extLst>
          </p:cNvPr>
          <p:cNvSpPr>
            <a:spLocks noGrp="1"/>
          </p:cNvSpPr>
          <p:nvPr>
            <p:ph type="dt" sz="half" idx="10"/>
          </p:nvPr>
        </p:nvSpPr>
        <p:spPr/>
        <p:txBody>
          <a:bodyPr/>
          <a:lstStyle/>
          <a:p>
            <a:fld id="{20B90A38-91CD-4BAB-93A9-AB16854EF0CC}" type="datetime1">
              <a:rPr lang="en-US" smtClean="0"/>
              <a:t>9/7/2023</a:t>
            </a:fld>
            <a:endParaRPr lang="en-US" dirty="0"/>
          </a:p>
        </p:txBody>
      </p:sp>
      <p:sp>
        <p:nvSpPr>
          <p:cNvPr id="6" name="Footer Placeholder 5">
            <a:extLst>
              <a:ext uri="{FF2B5EF4-FFF2-40B4-BE49-F238E27FC236}">
                <a16:creationId xmlns:a16="http://schemas.microsoft.com/office/drawing/2014/main" id="{DA05159D-0585-44B0-BBCF-ED2E8C554E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CCDA40-520B-4739-B956-0BDC010F5BDA}"/>
              </a:ext>
            </a:extLst>
          </p:cNvPr>
          <p:cNvSpPr>
            <a:spLocks noGrp="1"/>
          </p:cNvSpPr>
          <p:nvPr>
            <p:ph type="sldNum" sz="quarter" idx="12"/>
          </p:nvPr>
        </p:nvSpPr>
        <p:spPr/>
        <p:txBody>
          <a:bodyPr/>
          <a:lstStyle/>
          <a:p>
            <a:fld id="{C7114041-A1AA-41E7-A168-9CA7E6047E64}" type="slidenum">
              <a:rPr lang="en-US" smtClean="0"/>
              <a:t>‹#›</a:t>
            </a:fld>
            <a:endParaRPr lang="en-US" dirty="0"/>
          </a:p>
        </p:txBody>
      </p:sp>
    </p:spTree>
    <p:extLst>
      <p:ext uri="{BB962C8B-B14F-4D97-AF65-F5344CB8AC3E}">
        <p14:creationId xmlns:p14="http://schemas.microsoft.com/office/powerpoint/2010/main" val="506437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C80315-138F-4913-BF25-929CAFCAE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BE5A4D-7AD8-46F6-A40F-F8C7CC8FB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4D799-7A1A-4437-A719-409A7C24C6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B5E1E-4F1C-4F41-97C1-6B3D07E98A06}" type="datetime1">
              <a:rPr lang="en-US" smtClean="0"/>
              <a:t>9/7/2023</a:t>
            </a:fld>
            <a:endParaRPr lang="en-US" dirty="0"/>
          </a:p>
        </p:txBody>
      </p:sp>
      <p:sp>
        <p:nvSpPr>
          <p:cNvPr id="5" name="Footer Placeholder 4">
            <a:extLst>
              <a:ext uri="{FF2B5EF4-FFF2-40B4-BE49-F238E27FC236}">
                <a16:creationId xmlns:a16="http://schemas.microsoft.com/office/drawing/2014/main" id="{83AEC2BA-379A-4F26-871F-DEF1DA37E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5921BD-0128-46C8-82E1-018CE3BA1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14041-A1AA-41E7-A168-9CA7E6047E64}" type="slidenum">
              <a:rPr lang="en-US" smtClean="0"/>
              <a:t>‹#›</a:t>
            </a:fld>
            <a:endParaRPr lang="en-US" dirty="0"/>
          </a:p>
        </p:txBody>
      </p:sp>
    </p:spTree>
    <p:extLst>
      <p:ext uri="{BB962C8B-B14F-4D97-AF65-F5344CB8AC3E}">
        <p14:creationId xmlns:p14="http://schemas.microsoft.com/office/powerpoint/2010/main" val="171694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sv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1.png"/><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7.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emf"/><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1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5.png"/><Relationship Id="rId7" Type="http://schemas.openxmlformats.org/officeDocument/2006/relationships/image" Target="../media/image1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7.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14.pn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4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4CE4-B47A-FDC9-97E1-108E0A84D0E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8ECB240-C7EE-5F7A-7E2C-5F574B20AA75}"/>
              </a:ext>
            </a:extLst>
          </p:cNvPr>
          <p:cNvSpPr>
            <a:spLocks noGrp="1"/>
          </p:cNvSpPr>
          <p:nvPr>
            <p:ph sz="half" idx="1"/>
          </p:nvPr>
        </p:nvSpPr>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presentation is supplemental 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NCHRP Research Report 1071: Application of Big Data Approaches for Traffic Incident Management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(NCHRP Project 03-138)</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full report can be found by searching for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NCHRP Research Report 1071</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the National Academies Press website (nap.nationalacademies.org).</a:t>
            </a:r>
          </a:p>
          <a:p>
            <a:pPr marL="0" indent="0">
              <a:buNone/>
            </a:pPr>
            <a:endParaRPr lang="en-US" dirty="0"/>
          </a:p>
        </p:txBody>
      </p:sp>
      <p:sp>
        <p:nvSpPr>
          <p:cNvPr id="4" name="Content Placeholder 3">
            <a:extLst>
              <a:ext uri="{FF2B5EF4-FFF2-40B4-BE49-F238E27FC236}">
                <a16:creationId xmlns:a16="http://schemas.microsoft.com/office/drawing/2014/main" id="{B1D014DB-CC15-72C6-3F49-5CD5626A62E9}"/>
              </a:ext>
            </a:extLst>
          </p:cNvPr>
          <p:cNvSpPr>
            <a:spLocks noGrp="1"/>
          </p:cNvSpPr>
          <p:nvPr>
            <p:ph sz="half" idx="2"/>
          </p:nvPr>
        </p:nvSpPr>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a:t>
            </a:r>
            <a:endParaRPr lang="en-US" dirty="0"/>
          </a:p>
        </p:txBody>
      </p:sp>
      <p:sp>
        <p:nvSpPr>
          <p:cNvPr id="5" name="Slide Number Placeholder 4">
            <a:extLst>
              <a:ext uri="{FF2B5EF4-FFF2-40B4-BE49-F238E27FC236}">
                <a16:creationId xmlns:a16="http://schemas.microsoft.com/office/drawing/2014/main" id="{29D0C023-0492-DACC-E8C2-B409674C893E}"/>
              </a:ext>
            </a:extLst>
          </p:cNvPr>
          <p:cNvSpPr>
            <a:spLocks noGrp="1"/>
          </p:cNvSpPr>
          <p:nvPr>
            <p:ph type="sldNum" sz="quarter" idx="12"/>
          </p:nvPr>
        </p:nvSpPr>
        <p:spPr/>
        <p:txBody>
          <a:bodyPr/>
          <a:lstStyle/>
          <a:p>
            <a:fld id="{C7114041-A1AA-41E7-A168-9CA7E6047E64}" type="slidenum">
              <a:rPr lang="en-US" smtClean="0"/>
              <a:t>1</a:t>
            </a:fld>
            <a:endParaRPr lang="en-US" dirty="0"/>
          </a:p>
        </p:txBody>
      </p:sp>
    </p:spTree>
    <p:extLst>
      <p:ext uri="{BB962C8B-B14F-4D97-AF65-F5344CB8AC3E}">
        <p14:creationId xmlns:p14="http://schemas.microsoft.com/office/powerpoint/2010/main" val="399337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tabLst>
                <a:tab pos="1316038" algn="l"/>
              </a:tabLst>
            </a:pPr>
            <a:r>
              <a:rPr lang="en-US" b="1" dirty="0">
                <a:solidFill>
                  <a:srgbClr val="FFFFFF"/>
                </a:solidFill>
              </a:rPr>
              <a:t>Develop TIM Big Data Guidelines</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326E1916-1397-526B-CC0E-3245AB37350C}"/>
              </a:ext>
            </a:extLst>
          </p:cNvPr>
          <p:cNvSpPr txBox="1">
            <a:spLocks/>
          </p:cNvSpPr>
          <p:nvPr/>
        </p:nvSpPr>
        <p:spPr>
          <a:xfrm>
            <a:off x="428537" y="2572782"/>
            <a:ext cx="6581607" cy="3791408"/>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buSzPct val="120000"/>
            </a:pPr>
            <a:r>
              <a:rPr lang="en-US" sz="2700" dirty="0"/>
              <a:t>Build from previous related efforts (e.g., </a:t>
            </a:r>
            <a:r>
              <a:rPr lang="en-US" sz="2700" i="1" dirty="0"/>
              <a:t>NCHRP Research Report 904</a:t>
            </a:r>
            <a:r>
              <a:rPr lang="en-US" sz="2700" dirty="0"/>
              <a:t>) and provided lessons learned specific to the data assessment and TIM data pipelines created in this research.</a:t>
            </a:r>
          </a:p>
          <a:p>
            <a:pPr>
              <a:lnSpc>
                <a:spcPct val="120000"/>
              </a:lnSpc>
              <a:spcBef>
                <a:spcPts val="1200"/>
              </a:spcBef>
              <a:buSzPct val="120000"/>
            </a:pPr>
            <a:r>
              <a:rPr lang="en-US" sz="2700" dirty="0"/>
              <a:t>Guideline categories:</a:t>
            </a:r>
          </a:p>
          <a:p>
            <a:pPr lvl="1">
              <a:lnSpc>
                <a:spcPct val="120000"/>
              </a:lnSpc>
              <a:spcBef>
                <a:spcPts val="600"/>
              </a:spcBef>
              <a:buSzPct val="90000"/>
              <a:buFont typeface="Wingdings" panose="05000000000000000000" pitchFamily="2" charset="2"/>
              <a:buChar char="§"/>
            </a:pPr>
            <a:r>
              <a:rPr lang="en-US" dirty="0"/>
              <a:t>Data acquisition and quality</a:t>
            </a:r>
          </a:p>
          <a:p>
            <a:pPr lvl="1">
              <a:lnSpc>
                <a:spcPct val="120000"/>
              </a:lnSpc>
              <a:spcBef>
                <a:spcPts val="600"/>
              </a:spcBef>
              <a:buSzPct val="90000"/>
              <a:buFont typeface="Wingdings" panose="05000000000000000000" pitchFamily="2" charset="2"/>
              <a:buChar char="§"/>
            </a:pPr>
            <a:r>
              <a:rPr lang="en-US" dirty="0"/>
              <a:t>Data environment, platform, and architecture</a:t>
            </a:r>
          </a:p>
          <a:p>
            <a:pPr lvl="1">
              <a:lnSpc>
                <a:spcPct val="120000"/>
              </a:lnSpc>
              <a:spcBef>
                <a:spcPts val="600"/>
              </a:spcBef>
              <a:buSzPct val="90000"/>
              <a:buFont typeface="Wingdings" panose="05000000000000000000" pitchFamily="2" charset="2"/>
              <a:buChar char="§"/>
            </a:pPr>
            <a:r>
              <a:rPr lang="en-US" dirty="0"/>
              <a:t>Data management</a:t>
            </a:r>
          </a:p>
          <a:p>
            <a:pPr lvl="1">
              <a:lnSpc>
                <a:spcPct val="120000"/>
              </a:lnSpc>
              <a:spcBef>
                <a:spcPts val="600"/>
              </a:spcBef>
              <a:buSzPct val="90000"/>
              <a:buFont typeface="Wingdings" panose="05000000000000000000" pitchFamily="2" charset="2"/>
              <a:buChar char="§"/>
            </a:pPr>
            <a:r>
              <a:rPr lang="en-US" dirty="0"/>
              <a:t>Data processing, tools, and mining techniques</a:t>
            </a:r>
          </a:p>
          <a:p>
            <a:pPr lvl="1">
              <a:lnSpc>
                <a:spcPct val="120000"/>
              </a:lnSpc>
              <a:spcBef>
                <a:spcPts val="600"/>
              </a:spcBef>
              <a:buSzPct val="90000"/>
              <a:buFont typeface="Wingdings" panose="05000000000000000000" pitchFamily="2" charset="2"/>
              <a:buChar char="§"/>
            </a:pPr>
            <a:r>
              <a:rPr lang="en-US" dirty="0"/>
              <a:t>Deployment and operations costs</a:t>
            </a:r>
          </a:p>
          <a:p>
            <a:pPr lvl="1">
              <a:lnSpc>
                <a:spcPct val="120000"/>
              </a:lnSpc>
              <a:spcBef>
                <a:spcPts val="600"/>
              </a:spcBef>
              <a:buSzPct val="90000"/>
              <a:buFont typeface="Wingdings" panose="05000000000000000000" pitchFamily="2" charset="2"/>
              <a:buChar char="§"/>
            </a:pPr>
            <a:r>
              <a:rPr lang="en-US" dirty="0"/>
              <a:t>Data sharing</a:t>
            </a:r>
          </a:p>
          <a:p>
            <a:pPr marL="174625" lvl="1" indent="0">
              <a:lnSpc>
                <a:spcPct val="120000"/>
              </a:lnSpc>
              <a:spcBef>
                <a:spcPts val="600"/>
              </a:spcBef>
              <a:spcAft>
                <a:spcPts val="300"/>
              </a:spcAft>
              <a:buNone/>
              <a:tabLst>
                <a:tab pos="1316038" algn="l"/>
              </a:tabLst>
            </a:pPr>
            <a:endParaRPr lang="en-US" sz="2000" dirty="0"/>
          </a:p>
          <a:p>
            <a:pPr marL="1431925" lvl="3" indent="-342900">
              <a:lnSpc>
                <a:spcPct val="120000"/>
              </a:lnSpc>
              <a:spcBef>
                <a:spcPts val="600"/>
              </a:spcBef>
              <a:spcAft>
                <a:spcPts val="300"/>
              </a:spcAft>
              <a:buFont typeface="Courier New" panose="02070309020205020404" pitchFamily="49" charset="0"/>
              <a:buChar char="o"/>
              <a:tabLst>
                <a:tab pos="1316038" algn="l"/>
              </a:tabLst>
            </a:pPr>
            <a:endParaRPr lang="en-US" sz="1600" dirty="0"/>
          </a:p>
          <a:p>
            <a:pPr marL="174625" lvl="1" indent="0">
              <a:lnSpc>
                <a:spcPct val="120000"/>
              </a:lnSpc>
              <a:spcBef>
                <a:spcPts val="600"/>
              </a:spcBef>
              <a:spcAft>
                <a:spcPts val="300"/>
              </a:spcAft>
              <a:buNone/>
              <a:tabLst>
                <a:tab pos="1316038" algn="l"/>
              </a:tabLst>
            </a:pPr>
            <a:endParaRPr lang="en-US" sz="2000" dirty="0"/>
          </a:p>
          <a:p>
            <a:pPr marL="974725" lvl="2" indent="-342900">
              <a:lnSpc>
                <a:spcPct val="120000"/>
              </a:lnSpc>
              <a:spcBef>
                <a:spcPts val="600"/>
              </a:spcBef>
              <a:spcAft>
                <a:spcPts val="300"/>
              </a:spcAft>
              <a:tabLst>
                <a:tab pos="1316038" algn="l"/>
              </a:tabLst>
            </a:pPr>
            <a:endParaRPr lang="en-US" sz="1800" dirty="0"/>
          </a:p>
          <a:p>
            <a:pPr marL="0" indent="0">
              <a:lnSpc>
                <a:spcPct val="120000"/>
              </a:lnSpc>
              <a:spcBef>
                <a:spcPts val="600"/>
              </a:spcBef>
              <a:buNone/>
              <a:tabLst>
                <a:tab pos="1316038" algn="l"/>
              </a:tabLst>
            </a:pPr>
            <a:endParaRPr lang="en-US" sz="2000" dirty="0"/>
          </a:p>
        </p:txBody>
      </p:sp>
      <p:sp>
        <p:nvSpPr>
          <p:cNvPr id="3" name="Content Placeholder 2">
            <a:extLst>
              <a:ext uri="{FF2B5EF4-FFF2-40B4-BE49-F238E27FC236}">
                <a16:creationId xmlns:a16="http://schemas.microsoft.com/office/drawing/2014/main" id="{4A2E075B-93C2-342D-E5D7-1552B694D08D}"/>
              </a:ext>
            </a:extLst>
          </p:cNvPr>
          <p:cNvSpPr txBox="1">
            <a:spLocks/>
          </p:cNvSpPr>
          <p:nvPr/>
        </p:nvSpPr>
        <p:spPr>
          <a:xfrm>
            <a:off x="7592089" y="562404"/>
            <a:ext cx="4171374" cy="57827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lnSpc>
                <a:spcPct val="105000"/>
              </a:lnSpc>
              <a:spcBef>
                <a:spcPts val="1200"/>
              </a:spcBef>
              <a:spcAft>
                <a:spcPts val="600"/>
              </a:spcAft>
              <a:buNone/>
              <a:tabLst>
                <a:tab pos="1316038" algn="l"/>
              </a:tabLst>
            </a:pPr>
            <a:r>
              <a:rPr lang="en-US" b="1" i="1" dirty="0">
                <a:solidFill>
                  <a:schemeClr val="bg1"/>
                </a:solidFill>
              </a:rPr>
              <a:t>NCHRP Research Report 904</a:t>
            </a:r>
            <a:r>
              <a:rPr lang="en-US" b="1" dirty="0">
                <a:solidFill>
                  <a:schemeClr val="bg1"/>
                </a:solidFill>
              </a:rPr>
              <a:t>          (NCHRP Project 17-75) Guidelines</a:t>
            </a:r>
          </a:p>
          <a:p>
            <a:pPr marL="457200" lvl="4" indent="-285750">
              <a:lnSpc>
                <a:spcPct val="106000"/>
              </a:lnSpc>
              <a:spcBef>
                <a:spcPts val="800"/>
              </a:spcBef>
              <a:spcAft>
                <a:spcPts val="200"/>
              </a:spcAft>
              <a:buSzPct val="120000"/>
              <a:tabLst>
                <a:tab pos="1316038" algn="l"/>
              </a:tabLst>
            </a:pPr>
            <a:r>
              <a:rPr lang="en-US" sz="1700" dirty="0">
                <a:solidFill>
                  <a:schemeClr val="bg1"/>
                </a:solidFill>
              </a:rPr>
              <a:t>Adopt a deeper and broader perspective on data use.</a:t>
            </a:r>
          </a:p>
          <a:p>
            <a:pPr marL="457200" lvl="4" indent="-285750">
              <a:lnSpc>
                <a:spcPct val="106000"/>
              </a:lnSpc>
              <a:spcBef>
                <a:spcPts val="600"/>
              </a:spcBef>
              <a:spcAft>
                <a:spcPts val="200"/>
              </a:spcAft>
              <a:buSzPct val="120000"/>
              <a:tabLst>
                <a:tab pos="1316038" algn="l"/>
              </a:tabLst>
            </a:pPr>
            <a:r>
              <a:rPr lang="en-US" sz="1700" dirty="0">
                <a:solidFill>
                  <a:schemeClr val="bg1"/>
                </a:solidFill>
              </a:rPr>
              <a:t>Collect more data.</a:t>
            </a:r>
          </a:p>
          <a:p>
            <a:pPr marL="457200" lvl="4" indent="-285750">
              <a:lnSpc>
                <a:spcPct val="106000"/>
              </a:lnSpc>
              <a:spcBef>
                <a:spcPts val="600"/>
              </a:spcBef>
              <a:spcAft>
                <a:spcPts val="200"/>
              </a:spcAft>
              <a:buSzPct val="120000"/>
              <a:tabLst>
                <a:tab pos="1316038" algn="l"/>
              </a:tabLst>
            </a:pPr>
            <a:r>
              <a:rPr lang="en-US" sz="1700" dirty="0">
                <a:solidFill>
                  <a:schemeClr val="bg1"/>
                </a:solidFill>
              </a:rPr>
              <a:t>Open and share data.</a:t>
            </a:r>
          </a:p>
          <a:p>
            <a:pPr marL="457200" lvl="4" indent="-285750">
              <a:lnSpc>
                <a:spcPct val="106000"/>
              </a:lnSpc>
              <a:spcBef>
                <a:spcPts val="600"/>
              </a:spcBef>
              <a:spcAft>
                <a:spcPts val="200"/>
              </a:spcAft>
              <a:buSzPct val="120000"/>
              <a:tabLst>
                <a:tab pos="1316038" algn="l"/>
              </a:tabLst>
            </a:pPr>
            <a:r>
              <a:rPr lang="en-US" sz="1700" dirty="0">
                <a:solidFill>
                  <a:schemeClr val="bg1"/>
                </a:solidFill>
              </a:rPr>
              <a:t>Use a common data storage environment.</a:t>
            </a:r>
          </a:p>
          <a:p>
            <a:pPr marL="457200" lvl="4" indent="-285750">
              <a:lnSpc>
                <a:spcPct val="106000"/>
              </a:lnSpc>
              <a:spcBef>
                <a:spcPts val="600"/>
              </a:spcBef>
              <a:spcAft>
                <a:spcPts val="200"/>
              </a:spcAft>
              <a:buSzPct val="120000"/>
              <a:tabLst>
                <a:tab pos="1316038" algn="l"/>
              </a:tabLst>
            </a:pPr>
            <a:r>
              <a:rPr lang="en-US" sz="1700" dirty="0">
                <a:solidFill>
                  <a:schemeClr val="bg1"/>
                </a:solidFill>
              </a:rPr>
              <a:t>Adopt cloud technologies for the storage and retrieval of data.</a:t>
            </a:r>
          </a:p>
          <a:p>
            <a:pPr marL="457200" lvl="4" indent="-285750">
              <a:lnSpc>
                <a:spcPct val="106000"/>
              </a:lnSpc>
              <a:spcBef>
                <a:spcPts val="600"/>
              </a:spcBef>
              <a:spcAft>
                <a:spcPts val="200"/>
              </a:spcAft>
              <a:buSzPct val="120000"/>
              <a:tabLst>
                <a:tab pos="1316038" algn="l"/>
              </a:tabLst>
            </a:pPr>
            <a:r>
              <a:rPr lang="en-US" sz="1700" dirty="0">
                <a:solidFill>
                  <a:schemeClr val="bg1"/>
                </a:solidFill>
              </a:rPr>
              <a:t>Manage the data differently.</a:t>
            </a:r>
          </a:p>
          <a:p>
            <a:pPr marL="457200" lvl="4" indent="-285750">
              <a:lnSpc>
                <a:spcPct val="106000"/>
              </a:lnSpc>
              <a:spcBef>
                <a:spcPts val="600"/>
              </a:spcBef>
              <a:spcAft>
                <a:spcPts val="200"/>
              </a:spcAft>
              <a:buSzPct val="120000"/>
              <a:tabLst>
                <a:tab pos="1316038" algn="l"/>
              </a:tabLst>
            </a:pPr>
            <a:r>
              <a:rPr lang="en-US" sz="1700" dirty="0">
                <a:solidFill>
                  <a:schemeClr val="bg1"/>
                </a:solidFill>
              </a:rPr>
              <a:t>Process the data differently.</a:t>
            </a:r>
          </a:p>
          <a:p>
            <a:pPr marL="457200" lvl="4" indent="-285750">
              <a:lnSpc>
                <a:spcPct val="106000"/>
              </a:lnSpc>
              <a:spcBef>
                <a:spcPts val="600"/>
              </a:spcBef>
              <a:spcAft>
                <a:spcPts val="200"/>
              </a:spcAft>
              <a:buSzPct val="120000"/>
              <a:tabLst>
                <a:tab pos="1316038" algn="l"/>
              </a:tabLst>
            </a:pPr>
            <a:r>
              <a:rPr lang="en-US" sz="1700" dirty="0">
                <a:solidFill>
                  <a:schemeClr val="bg1"/>
                </a:solidFill>
              </a:rPr>
              <a:t>Open and share outcomes and products to foster data user communities.</a:t>
            </a:r>
          </a:p>
          <a:p>
            <a:pPr marL="174625" lvl="1" indent="0">
              <a:lnSpc>
                <a:spcPct val="120000"/>
              </a:lnSpc>
              <a:spcBef>
                <a:spcPts val="600"/>
              </a:spcBef>
              <a:buNone/>
              <a:tabLst>
                <a:tab pos="1316038" algn="l"/>
              </a:tabLst>
            </a:pPr>
            <a:endParaRPr lang="en-US" dirty="0">
              <a:solidFill>
                <a:schemeClr val="bg1"/>
              </a:solidFill>
            </a:endParaRPr>
          </a:p>
          <a:p>
            <a:pPr marL="974725" lvl="2" indent="-342900">
              <a:lnSpc>
                <a:spcPct val="120000"/>
              </a:lnSpc>
              <a:spcBef>
                <a:spcPts val="600"/>
              </a:spcBef>
              <a:tabLst>
                <a:tab pos="1316038" algn="l"/>
              </a:tabLst>
            </a:pPr>
            <a:endParaRPr lang="en-US" dirty="0">
              <a:solidFill>
                <a:schemeClr val="bg1"/>
              </a:solidFill>
            </a:endParaRPr>
          </a:p>
          <a:p>
            <a:pPr marL="0" indent="0">
              <a:lnSpc>
                <a:spcPct val="120000"/>
              </a:lnSpc>
              <a:spcBef>
                <a:spcPts val="600"/>
              </a:spcBef>
              <a:buNone/>
              <a:tabLst>
                <a:tab pos="1316038" algn="l"/>
              </a:tabLst>
            </a:pPr>
            <a:endParaRPr lang="en-US" sz="2400" dirty="0">
              <a:solidFill>
                <a:schemeClr val="bg1"/>
              </a:solidFill>
            </a:endParaRPr>
          </a:p>
        </p:txBody>
      </p:sp>
      <p:sp>
        <p:nvSpPr>
          <p:cNvPr id="7" name="Rectangle 6">
            <a:extLst>
              <a:ext uri="{FF2B5EF4-FFF2-40B4-BE49-F238E27FC236}">
                <a16:creationId xmlns:a16="http://schemas.microsoft.com/office/drawing/2014/main" id="{A7808B1B-8320-A6AA-62A2-77D55D9AF84C}"/>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a:extLst>
              <a:ext uri="{FF2B5EF4-FFF2-40B4-BE49-F238E27FC236}">
                <a16:creationId xmlns:a16="http://schemas.microsoft.com/office/drawing/2014/main" id="{FF1876FF-996E-06E0-92D7-5E1B6D479529}"/>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10</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3114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D9BCB5-8467-033E-52BC-0F7156ED077E}"/>
              </a:ext>
            </a:extLst>
          </p:cNvPr>
          <p:cNvSpPr>
            <a:spLocks noGrp="1"/>
          </p:cNvSpPr>
          <p:nvPr>
            <p:ph type="body" idx="1"/>
          </p:nvPr>
        </p:nvSpPr>
        <p:spPr>
          <a:xfrm>
            <a:off x="171450" y="649210"/>
            <a:ext cx="11868150" cy="3012601"/>
          </a:xfrm>
        </p:spPr>
        <p:txBody>
          <a:bodyPr>
            <a:noAutofit/>
          </a:bodyPr>
          <a:lstStyle/>
          <a:p>
            <a:pPr algn="ctr"/>
            <a:r>
              <a:rPr lang="en-US" sz="6600" dirty="0">
                <a:solidFill>
                  <a:schemeClr val="bg1"/>
                </a:solidFill>
              </a:rPr>
              <a:t>TIM Big Data                                  Use Cases/Case Studies</a:t>
            </a:r>
          </a:p>
        </p:txBody>
      </p:sp>
      <p:sp>
        <p:nvSpPr>
          <p:cNvPr id="7" name="Text Placeholder 3">
            <a:extLst>
              <a:ext uri="{FF2B5EF4-FFF2-40B4-BE49-F238E27FC236}">
                <a16:creationId xmlns:a16="http://schemas.microsoft.com/office/drawing/2014/main" id="{471B22A7-0D7A-B891-971F-4B673D6B6534}"/>
              </a:ext>
            </a:extLst>
          </p:cNvPr>
          <p:cNvSpPr txBox="1">
            <a:spLocks/>
          </p:cNvSpPr>
          <p:nvPr/>
        </p:nvSpPr>
        <p:spPr>
          <a:xfrm>
            <a:off x="3646494" y="3038915"/>
            <a:ext cx="2239091" cy="11342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3000"/>
              </a:lnSpc>
              <a:buNone/>
            </a:pPr>
            <a:r>
              <a:rPr lang="en-US" sz="1600" dirty="0">
                <a:solidFill>
                  <a:schemeClr val="bg1"/>
                </a:solidFill>
              </a:rPr>
              <a:t>Use Case #1 – Improving Incident Detection and Verification to Expedite Response</a:t>
            </a:r>
          </a:p>
        </p:txBody>
      </p:sp>
      <p:pic>
        <p:nvPicPr>
          <p:cNvPr id="8" name="Picture Placeholder 39" descr="Share">
            <a:extLst>
              <a:ext uri="{FF2B5EF4-FFF2-40B4-BE49-F238E27FC236}">
                <a16:creationId xmlns:a16="http://schemas.microsoft.com/office/drawing/2014/main" id="{0E31D219-0916-AB80-AB60-9A52BB2FCF0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595" t="-41595" r="-41595" b="-41595"/>
          <a:stretch/>
        </p:blipFill>
        <p:spPr>
          <a:xfrm>
            <a:off x="6295161" y="3080597"/>
            <a:ext cx="1041323" cy="1041323"/>
          </a:xfrm>
          <a:prstGeom prst="rect">
            <a:avLst/>
          </a:prstGeom>
        </p:spPr>
      </p:pic>
      <p:sp>
        <p:nvSpPr>
          <p:cNvPr id="9" name="Text Placeholder 5">
            <a:extLst>
              <a:ext uri="{FF2B5EF4-FFF2-40B4-BE49-F238E27FC236}">
                <a16:creationId xmlns:a16="http://schemas.microsoft.com/office/drawing/2014/main" id="{B788F272-524D-CD96-8208-E4D49DBE1A57}"/>
              </a:ext>
            </a:extLst>
          </p:cNvPr>
          <p:cNvSpPr txBox="1">
            <a:spLocks/>
          </p:cNvSpPr>
          <p:nvPr/>
        </p:nvSpPr>
        <p:spPr>
          <a:xfrm>
            <a:off x="7404595" y="3179456"/>
            <a:ext cx="2246368" cy="7940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3000"/>
              </a:lnSpc>
              <a:buNone/>
            </a:pPr>
            <a:r>
              <a:rPr lang="en-US" sz="1600" dirty="0">
                <a:solidFill>
                  <a:schemeClr val="bg1"/>
                </a:solidFill>
              </a:rPr>
              <a:t>Use Case #2 – Real-Time TIM Timeline and Performance Measures</a:t>
            </a:r>
          </a:p>
        </p:txBody>
      </p:sp>
      <p:pic>
        <p:nvPicPr>
          <p:cNvPr id="10" name="Picture Placeholder 41" descr="Checkmark">
            <a:extLst>
              <a:ext uri="{FF2B5EF4-FFF2-40B4-BE49-F238E27FC236}">
                <a16:creationId xmlns:a16="http://schemas.microsoft.com/office/drawing/2014/main" id="{BC60BDF4-CFCC-45EA-6F05-3F449B30DE3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6413" t="-50148" r="-53884" b="-50148"/>
          <a:stretch/>
        </p:blipFill>
        <p:spPr>
          <a:xfrm>
            <a:off x="2600770" y="4785322"/>
            <a:ext cx="1041323" cy="1041323"/>
          </a:xfrm>
          <a:prstGeom prst="rect">
            <a:avLst/>
          </a:prstGeom>
        </p:spPr>
      </p:pic>
      <p:sp>
        <p:nvSpPr>
          <p:cNvPr id="11" name="Text Placeholder 7">
            <a:extLst>
              <a:ext uri="{FF2B5EF4-FFF2-40B4-BE49-F238E27FC236}">
                <a16:creationId xmlns:a16="http://schemas.microsoft.com/office/drawing/2014/main" id="{F5CA6B40-2971-270E-04CB-DAEA9FAC2658}"/>
              </a:ext>
            </a:extLst>
          </p:cNvPr>
          <p:cNvSpPr txBox="1">
            <a:spLocks/>
          </p:cNvSpPr>
          <p:nvPr/>
        </p:nvSpPr>
        <p:spPr>
          <a:xfrm>
            <a:off x="3684594" y="4928301"/>
            <a:ext cx="2143645" cy="71952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3000"/>
              </a:lnSpc>
              <a:buNone/>
            </a:pPr>
            <a:r>
              <a:rPr lang="en-US" sz="1600" dirty="0">
                <a:solidFill>
                  <a:schemeClr val="bg1"/>
                </a:solidFill>
              </a:rPr>
              <a:t>Use Case #3 –  Understanding Secondary Crashes</a:t>
            </a:r>
          </a:p>
        </p:txBody>
      </p:sp>
      <p:pic>
        <p:nvPicPr>
          <p:cNvPr id="12" name="Picture Placeholder 43" descr="Open Book">
            <a:extLst>
              <a:ext uri="{FF2B5EF4-FFF2-40B4-BE49-F238E27FC236}">
                <a16:creationId xmlns:a16="http://schemas.microsoft.com/office/drawing/2014/main" id="{4FD6DACF-44B8-DE5A-7E07-7B17F32D24C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6147" t="-41161" r="-46175" b="-41161"/>
          <a:stretch/>
        </p:blipFill>
        <p:spPr>
          <a:xfrm>
            <a:off x="6276111" y="4785322"/>
            <a:ext cx="1041323" cy="1041323"/>
          </a:xfrm>
          <a:prstGeom prst="rect">
            <a:avLst/>
          </a:prstGeom>
        </p:spPr>
      </p:pic>
      <p:sp>
        <p:nvSpPr>
          <p:cNvPr id="13" name="Text Placeholder 9">
            <a:extLst>
              <a:ext uri="{FF2B5EF4-FFF2-40B4-BE49-F238E27FC236}">
                <a16:creationId xmlns:a16="http://schemas.microsoft.com/office/drawing/2014/main" id="{2AB95F1B-72DB-1344-4123-357AC3D8F424}"/>
              </a:ext>
            </a:extLst>
          </p:cNvPr>
          <p:cNvSpPr txBox="1">
            <a:spLocks/>
          </p:cNvSpPr>
          <p:nvPr/>
        </p:nvSpPr>
        <p:spPr>
          <a:xfrm>
            <a:off x="7385544" y="4736336"/>
            <a:ext cx="2349006" cy="1134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3000"/>
              </a:lnSpc>
              <a:buNone/>
            </a:pPr>
            <a:r>
              <a:rPr lang="en-US" sz="1600" dirty="0">
                <a:solidFill>
                  <a:schemeClr val="bg1"/>
                </a:solidFill>
              </a:rPr>
              <a:t>Use Case #4 – Exploratory Analysis of Third-Party CV Data for Crash Detection</a:t>
            </a:r>
          </a:p>
        </p:txBody>
      </p:sp>
      <p:sp>
        <p:nvSpPr>
          <p:cNvPr id="15" name="Oval 14">
            <a:extLst>
              <a:ext uri="{FF2B5EF4-FFF2-40B4-BE49-F238E27FC236}">
                <a16:creationId xmlns:a16="http://schemas.microsoft.com/office/drawing/2014/main" id="{D44FD8E7-F787-06C1-23CA-14D46BDD3E52}"/>
              </a:ext>
            </a:extLst>
          </p:cNvPr>
          <p:cNvSpPr/>
          <p:nvPr/>
        </p:nvSpPr>
        <p:spPr>
          <a:xfrm>
            <a:off x="6279133" y="3082873"/>
            <a:ext cx="1041323" cy="1041323"/>
          </a:xfrm>
          <a:prstGeom prst="ellipse">
            <a:avLst/>
          </a:prstGeom>
          <a:solidFill>
            <a:srgbClr val="E8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7C09091-86C4-A0BA-9198-FBBDAF4D7747}"/>
              </a:ext>
            </a:extLst>
          </p:cNvPr>
          <p:cNvSpPr/>
          <p:nvPr/>
        </p:nvSpPr>
        <p:spPr>
          <a:xfrm>
            <a:off x="2571365" y="4791525"/>
            <a:ext cx="1041323" cy="1041323"/>
          </a:xfrm>
          <a:prstGeom prst="ellipse">
            <a:avLst/>
          </a:prstGeom>
          <a:solidFill>
            <a:srgbClr val="6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A8F04B2-8B38-900B-FCD5-2EABDAB5C96F}"/>
              </a:ext>
            </a:extLst>
          </p:cNvPr>
          <p:cNvSpPr/>
          <p:nvPr/>
        </p:nvSpPr>
        <p:spPr>
          <a:xfrm>
            <a:off x="6265939" y="4779799"/>
            <a:ext cx="1041323" cy="1041323"/>
          </a:xfrm>
          <a:prstGeom prst="ellipse">
            <a:avLst/>
          </a:prstGeom>
          <a:solidFill>
            <a:srgbClr val="78D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Bar graph with upward trend with solid fill">
            <a:extLst>
              <a:ext uri="{FF2B5EF4-FFF2-40B4-BE49-F238E27FC236}">
                <a16:creationId xmlns:a16="http://schemas.microsoft.com/office/drawing/2014/main" id="{F11B974F-5897-C1CF-D0C3-88F2377D7A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24594" y="3223360"/>
            <a:ext cx="740664" cy="740664"/>
          </a:xfrm>
          <a:prstGeom prst="rect">
            <a:avLst/>
          </a:prstGeom>
        </p:spPr>
      </p:pic>
      <p:grpSp>
        <p:nvGrpSpPr>
          <p:cNvPr id="20" name="Group 19">
            <a:extLst>
              <a:ext uri="{FF2B5EF4-FFF2-40B4-BE49-F238E27FC236}">
                <a16:creationId xmlns:a16="http://schemas.microsoft.com/office/drawing/2014/main" id="{13DAFAF1-4573-AD54-ED09-35F6302876DC}"/>
              </a:ext>
            </a:extLst>
          </p:cNvPr>
          <p:cNvGrpSpPr>
            <a:grpSpLocks noChangeAspect="1"/>
          </p:cNvGrpSpPr>
          <p:nvPr/>
        </p:nvGrpSpPr>
        <p:grpSpPr>
          <a:xfrm>
            <a:off x="6439454" y="4803249"/>
            <a:ext cx="749808" cy="986441"/>
            <a:chOff x="7057208" y="2964577"/>
            <a:chExt cx="914400" cy="1202977"/>
          </a:xfrm>
        </p:grpSpPr>
        <p:pic>
          <p:nvPicPr>
            <p:cNvPr id="21" name="Graphic 20" descr="Wireless with solid fill">
              <a:extLst>
                <a:ext uri="{FF2B5EF4-FFF2-40B4-BE49-F238E27FC236}">
                  <a16:creationId xmlns:a16="http://schemas.microsoft.com/office/drawing/2014/main" id="{ADFDDFEE-ED61-A075-FD2E-849F24EBF65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700000">
              <a:off x="7154501" y="2964577"/>
              <a:ext cx="548640" cy="548640"/>
            </a:xfrm>
            <a:prstGeom prst="rect">
              <a:avLst/>
            </a:prstGeom>
          </p:spPr>
        </p:pic>
        <p:pic>
          <p:nvPicPr>
            <p:cNvPr id="22" name="Graphic 21" descr="Car with solid fill">
              <a:extLst>
                <a:ext uri="{FF2B5EF4-FFF2-40B4-BE49-F238E27FC236}">
                  <a16:creationId xmlns:a16="http://schemas.microsoft.com/office/drawing/2014/main" id="{D6C8DFDB-A80F-3D0D-AF23-5869A230A35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57208" y="3253154"/>
              <a:ext cx="914400" cy="914400"/>
            </a:xfrm>
            <a:prstGeom prst="rect">
              <a:avLst/>
            </a:prstGeom>
          </p:spPr>
        </p:pic>
      </p:grpSp>
      <p:grpSp>
        <p:nvGrpSpPr>
          <p:cNvPr id="23" name="Group 22">
            <a:extLst>
              <a:ext uri="{FF2B5EF4-FFF2-40B4-BE49-F238E27FC236}">
                <a16:creationId xmlns:a16="http://schemas.microsoft.com/office/drawing/2014/main" id="{30C755DF-E332-A3AB-D625-9B5CA35FB89F}"/>
              </a:ext>
            </a:extLst>
          </p:cNvPr>
          <p:cNvGrpSpPr>
            <a:grpSpLocks noChangeAspect="1"/>
          </p:cNvGrpSpPr>
          <p:nvPr/>
        </p:nvGrpSpPr>
        <p:grpSpPr>
          <a:xfrm>
            <a:off x="2559924" y="4880510"/>
            <a:ext cx="1034750" cy="711438"/>
            <a:chOff x="5623933" y="3017887"/>
            <a:chExt cx="1446172" cy="994313"/>
          </a:xfrm>
        </p:grpSpPr>
        <p:grpSp>
          <p:nvGrpSpPr>
            <p:cNvPr id="24" name="Group 23">
              <a:extLst>
                <a:ext uri="{FF2B5EF4-FFF2-40B4-BE49-F238E27FC236}">
                  <a16:creationId xmlns:a16="http://schemas.microsoft.com/office/drawing/2014/main" id="{89DE5E3B-DE55-2F0E-0A8F-FAE60C991881}"/>
                </a:ext>
              </a:extLst>
            </p:cNvPr>
            <p:cNvGrpSpPr/>
            <p:nvPr/>
          </p:nvGrpSpPr>
          <p:grpSpPr>
            <a:xfrm rot="-300000">
              <a:off x="5623933" y="3017887"/>
              <a:ext cx="770217" cy="791413"/>
              <a:chOff x="5640498" y="2964879"/>
              <a:chExt cx="770217" cy="791413"/>
            </a:xfrm>
          </p:grpSpPr>
          <p:pic>
            <p:nvPicPr>
              <p:cNvPr id="26" name="Picture 25">
                <a:extLst>
                  <a:ext uri="{FF2B5EF4-FFF2-40B4-BE49-F238E27FC236}">
                    <a16:creationId xmlns:a16="http://schemas.microsoft.com/office/drawing/2014/main" id="{80161F4D-1BD5-AB5B-9715-C71116C1D151}"/>
                  </a:ext>
                </a:extLst>
              </p:cNvPr>
              <p:cNvPicPr>
                <a:picLocks noChangeAspect="1"/>
              </p:cNvPicPr>
              <p:nvPr/>
            </p:nvPicPr>
            <p:blipFill rotWithShape="1">
              <a:blip r:embed="rId14"/>
              <a:srcRect r="20701" b="17074"/>
              <a:stretch/>
            </p:blipFill>
            <p:spPr>
              <a:xfrm rot="60000">
                <a:off x="5640498" y="2964879"/>
                <a:ext cx="726319" cy="759536"/>
              </a:xfrm>
              <a:prstGeom prst="rect">
                <a:avLst/>
              </a:prstGeom>
            </p:spPr>
          </p:pic>
          <p:sp>
            <p:nvSpPr>
              <p:cNvPr id="27" name="Rectangle 26">
                <a:extLst>
                  <a:ext uri="{FF2B5EF4-FFF2-40B4-BE49-F238E27FC236}">
                    <a16:creationId xmlns:a16="http://schemas.microsoft.com/office/drawing/2014/main" id="{B873D1EE-3DED-4763-0D30-498F006EBA64}"/>
                  </a:ext>
                </a:extLst>
              </p:cNvPr>
              <p:cNvSpPr/>
              <p:nvPr/>
            </p:nvSpPr>
            <p:spPr>
              <a:xfrm rot="60000">
                <a:off x="6282639" y="3017066"/>
                <a:ext cx="128076" cy="501202"/>
              </a:xfrm>
              <a:prstGeom prst="rect">
                <a:avLst/>
              </a:prstGeom>
              <a:solidFill>
                <a:srgbClr val="6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9DFE45E6-2C87-AEEE-B9A9-3947B0536636}"/>
                  </a:ext>
                </a:extLst>
              </p:cNvPr>
              <p:cNvSpPr/>
              <p:nvPr/>
            </p:nvSpPr>
            <p:spPr>
              <a:xfrm rot="21420000">
                <a:off x="6151778" y="3628276"/>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Graphic 24" descr="Car with solid fill">
              <a:extLst>
                <a:ext uri="{FF2B5EF4-FFF2-40B4-BE49-F238E27FC236}">
                  <a16:creationId xmlns:a16="http://schemas.microsoft.com/office/drawing/2014/main" id="{0F1A49E0-FEFD-7FC9-42E2-C2430F3311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60000">
              <a:off x="6311153" y="3253248"/>
              <a:ext cx="758952" cy="758952"/>
            </a:xfrm>
            <a:prstGeom prst="rect">
              <a:avLst/>
            </a:prstGeom>
          </p:spPr>
        </p:pic>
      </p:grpSp>
      <p:sp>
        <p:nvSpPr>
          <p:cNvPr id="29" name="Oval 28">
            <a:extLst>
              <a:ext uri="{FF2B5EF4-FFF2-40B4-BE49-F238E27FC236}">
                <a16:creationId xmlns:a16="http://schemas.microsoft.com/office/drawing/2014/main" id="{91E4A002-A8F1-150C-4B64-34E7ABCCF615}"/>
              </a:ext>
            </a:extLst>
          </p:cNvPr>
          <p:cNvSpPr/>
          <p:nvPr/>
        </p:nvSpPr>
        <p:spPr>
          <a:xfrm>
            <a:off x="2572139" y="3085238"/>
            <a:ext cx="1041323" cy="1041323"/>
          </a:xfrm>
          <a:prstGeom prst="ellipse">
            <a:avLst/>
          </a:prstGeom>
          <a:solidFill>
            <a:srgbClr val="F8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Ambulance with solid fill">
            <a:extLst>
              <a:ext uri="{FF2B5EF4-FFF2-40B4-BE49-F238E27FC236}">
                <a16:creationId xmlns:a16="http://schemas.microsoft.com/office/drawing/2014/main" id="{129EFF0D-B049-0259-2ED9-356334AF93E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700498" y="3194698"/>
            <a:ext cx="841248" cy="841248"/>
          </a:xfrm>
          <a:prstGeom prst="rect">
            <a:avLst/>
          </a:prstGeom>
        </p:spPr>
      </p:pic>
      <p:sp>
        <p:nvSpPr>
          <p:cNvPr id="30" name="Rectangle 29">
            <a:extLst>
              <a:ext uri="{FF2B5EF4-FFF2-40B4-BE49-F238E27FC236}">
                <a16:creationId xmlns:a16="http://schemas.microsoft.com/office/drawing/2014/main" id="{747562DC-D81B-A34E-4EB2-07D6520C7AF3}"/>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4">
            <a:extLst>
              <a:ext uri="{FF2B5EF4-FFF2-40B4-BE49-F238E27FC236}">
                <a16:creationId xmlns:a16="http://schemas.microsoft.com/office/drawing/2014/main" id="{5C488F38-614A-924B-72B5-C4DCCC4E8409}"/>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11</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3873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7" y="491260"/>
            <a:ext cx="6590918" cy="1625210"/>
          </a:xfrm>
        </p:spPr>
        <p:txBody>
          <a:bodyPr vert="horz" lIns="91440" tIns="45720" rIns="91440" bIns="45720" rtlCol="0" anchor="ctr">
            <a:noAutofit/>
          </a:bodyPr>
          <a:lstStyle/>
          <a:p>
            <a:pPr algn="r">
              <a:tabLst>
                <a:tab pos="1316038" algn="l"/>
              </a:tabLst>
            </a:pPr>
            <a:r>
              <a:rPr lang="en-US" sz="3500" b="1" dirty="0">
                <a:solidFill>
                  <a:srgbClr val="FFFFFF"/>
                </a:solidFill>
              </a:rPr>
              <a:t>Use Case #1– Improving                Incident Detection and             Verification to Expedite Response </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E094BA-9C5B-FD23-D99C-C66209005DBD}"/>
              </a:ext>
            </a:extLst>
          </p:cNvPr>
          <p:cNvSpPr txBox="1">
            <a:spLocks/>
          </p:cNvSpPr>
          <p:nvPr/>
        </p:nvSpPr>
        <p:spPr>
          <a:xfrm>
            <a:off x="7624969" y="546534"/>
            <a:ext cx="4088716" cy="4241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300"/>
              </a:spcAft>
              <a:buSzPct val="120000"/>
              <a:tabLst>
                <a:tab pos="1316038" algn="l"/>
              </a:tabLst>
            </a:pPr>
            <a:r>
              <a:rPr lang="en-US" sz="1600" u="sng" dirty="0">
                <a:solidFill>
                  <a:schemeClr val="bg1"/>
                </a:solidFill>
              </a:rPr>
              <a:t>Question</a:t>
            </a:r>
            <a:r>
              <a:rPr lang="en-US" sz="1600" dirty="0">
                <a:solidFill>
                  <a:schemeClr val="bg1"/>
                </a:solidFill>
              </a:rPr>
              <a:t>: By leveraging big data, can incidents be detected more quickly and more reliably to improve incident awareness and response statewide?</a:t>
            </a:r>
          </a:p>
          <a:p>
            <a:pPr>
              <a:lnSpc>
                <a:spcPct val="110000"/>
              </a:lnSpc>
              <a:spcBef>
                <a:spcPts val="600"/>
              </a:spcBef>
              <a:spcAft>
                <a:spcPts val="300"/>
              </a:spcAft>
              <a:buSzPct val="120000"/>
              <a:tabLst>
                <a:tab pos="1316038" algn="l"/>
              </a:tabLst>
            </a:pPr>
            <a:r>
              <a:rPr lang="en-US" sz="1600" u="sng" dirty="0">
                <a:solidFill>
                  <a:schemeClr val="bg1"/>
                </a:solidFill>
              </a:rPr>
              <a:t>Problem/limitation</a:t>
            </a:r>
            <a:r>
              <a:rPr lang="en-US" sz="1600" dirty="0">
                <a:solidFill>
                  <a:schemeClr val="bg1"/>
                </a:solidFill>
              </a:rPr>
              <a:t>: Current incident detection lacks timeliness, detail, and spatial coverage.</a:t>
            </a:r>
          </a:p>
          <a:p>
            <a:pPr>
              <a:lnSpc>
                <a:spcPct val="110000"/>
              </a:lnSpc>
              <a:spcBef>
                <a:spcPts val="600"/>
              </a:spcBef>
              <a:spcAft>
                <a:spcPts val="300"/>
              </a:spcAft>
              <a:buSzPct val="120000"/>
              <a:tabLst>
                <a:tab pos="1316038" algn="l"/>
              </a:tabLst>
            </a:pPr>
            <a:r>
              <a:rPr lang="en-US" sz="1600" u="sng" dirty="0">
                <a:solidFill>
                  <a:schemeClr val="bg1"/>
                </a:solidFill>
              </a:rPr>
              <a:t>Big data opportunity</a:t>
            </a:r>
            <a:r>
              <a:rPr lang="en-US" sz="1600" dirty="0">
                <a:solidFill>
                  <a:schemeClr val="bg1"/>
                </a:solidFill>
              </a:rPr>
              <a:t>: Leverage navigation app provider crowdsourced data and integrate data with a state’s roadway network data to more quickly and accurately identify when and where incidents occur statewide. </a:t>
            </a:r>
          </a:p>
          <a:p>
            <a:pPr>
              <a:lnSpc>
                <a:spcPct val="110000"/>
              </a:lnSpc>
              <a:spcBef>
                <a:spcPts val="600"/>
              </a:spcBef>
              <a:spcAft>
                <a:spcPts val="300"/>
              </a:spcAft>
              <a:tabLst>
                <a:tab pos="1316038" algn="l"/>
              </a:tabLst>
            </a:pPr>
            <a:endParaRPr lang="en-US" sz="1700" dirty="0">
              <a:solidFill>
                <a:schemeClr val="bg1"/>
              </a:solidFill>
            </a:endParaRPr>
          </a:p>
          <a:p>
            <a:pPr>
              <a:lnSpc>
                <a:spcPct val="110000"/>
              </a:lnSpc>
              <a:spcBef>
                <a:spcPts val="600"/>
              </a:spcBef>
              <a:spcAft>
                <a:spcPts val="300"/>
              </a:spcAft>
              <a:tabLst>
                <a:tab pos="1316038" algn="l"/>
              </a:tabLst>
            </a:pPr>
            <a:endParaRPr lang="en-US" sz="1700" dirty="0">
              <a:solidFill>
                <a:schemeClr val="bg1"/>
              </a:solidFill>
            </a:endParaRPr>
          </a:p>
        </p:txBody>
      </p:sp>
      <p:pic>
        <p:nvPicPr>
          <p:cNvPr id="15" name="Picture 14">
            <a:extLst>
              <a:ext uri="{FF2B5EF4-FFF2-40B4-BE49-F238E27FC236}">
                <a16:creationId xmlns:a16="http://schemas.microsoft.com/office/drawing/2014/main" id="{5E79F857-D514-9733-C929-23249F4B3D28}"/>
              </a:ext>
            </a:extLst>
          </p:cNvPr>
          <p:cNvPicPr>
            <a:picLocks noChangeAspect="1"/>
          </p:cNvPicPr>
          <p:nvPr/>
        </p:nvPicPr>
        <p:blipFill>
          <a:blip r:embed="rId3"/>
          <a:stretch>
            <a:fillRect/>
          </a:stretch>
        </p:blipFill>
        <p:spPr>
          <a:xfrm>
            <a:off x="7881304" y="4360523"/>
            <a:ext cx="3664634" cy="1273684"/>
          </a:xfrm>
          <a:prstGeom prst="rect">
            <a:avLst/>
          </a:prstGeom>
        </p:spPr>
      </p:pic>
      <p:sp>
        <p:nvSpPr>
          <p:cNvPr id="17" name="TextBox 16">
            <a:extLst>
              <a:ext uri="{FF2B5EF4-FFF2-40B4-BE49-F238E27FC236}">
                <a16:creationId xmlns:a16="http://schemas.microsoft.com/office/drawing/2014/main" id="{84241BFE-5150-E85F-EC5D-A9B8D84A3B5E}"/>
              </a:ext>
            </a:extLst>
          </p:cNvPr>
          <p:cNvSpPr txBox="1"/>
          <p:nvPr/>
        </p:nvSpPr>
        <p:spPr>
          <a:xfrm>
            <a:off x="3122117" y="6148371"/>
            <a:ext cx="1456296" cy="369332"/>
          </a:xfrm>
          <a:prstGeom prst="rect">
            <a:avLst/>
          </a:prstGeom>
          <a:noFill/>
        </p:spPr>
        <p:txBody>
          <a:bodyPr wrap="none" rtlCol="0">
            <a:spAutoFit/>
          </a:bodyPr>
          <a:lstStyle/>
          <a:p>
            <a:r>
              <a:rPr lang="en-US" b="1" dirty="0"/>
              <a:t>Data Pipeline</a:t>
            </a:r>
          </a:p>
        </p:txBody>
      </p:sp>
      <p:pic>
        <p:nvPicPr>
          <p:cNvPr id="4" name="Picture Placeholder 37" descr="Stopwatch">
            <a:extLst>
              <a:ext uri="{FF2B5EF4-FFF2-40B4-BE49-F238E27FC236}">
                <a16:creationId xmlns:a16="http://schemas.microsoft.com/office/drawing/2014/main" id="{AC43F023-D199-E709-6466-92D47CDCDB2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313" t="-38313" r="-38313" b="-38313"/>
          <a:stretch/>
        </p:blipFill>
        <p:spPr>
          <a:xfrm>
            <a:off x="548307" y="487678"/>
            <a:ext cx="1041323" cy="1041323"/>
          </a:xfrm>
          <a:prstGeom prst="rect">
            <a:avLst/>
          </a:prstGeom>
        </p:spPr>
      </p:pic>
      <p:sp>
        <p:nvSpPr>
          <p:cNvPr id="11" name="Oval 10">
            <a:extLst>
              <a:ext uri="{FF2B5EF4-FFF2-40B4-BE49-F238E27FC236}">
                <a16:creationId xmlns:a16="http://schemas.microsoft.com/office/drawing/2014/main" id="{DA0876F7-F34A-1C58-0C24-4F6400864582}"/>
              </a:ext>
            </a:extLst>
          </p:cNvPr>
          <p:cNvSpPr/>
          <p:nvPr/>
        </p:nvSpPr>
        <p:spPr>
          <a:xfrm>
            <a:off x="478315" y="491260"/>
            <a:ext cx="1041323" cy="1041323"/>
          </a:xfrm>
          <a:prstGeom prst="ellipse">
            <a:avLst/>
          </a:prstGeom>
          <a:solidFill>
            <a:srgbClr val="F8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Ambulance with solid fill">
            <a:extLst>
              <a:ext uri="{FF2B5EF4-FFF2-40B4-BE49-F238E27FC236}">
                <a16:creationId xmlns:a16="http://schemas.microsoft.com/office/drawing/2014/main" id="{66ED0935-E2DB-FA33-7C22-13A317A709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35" y="582729"/>
            <a:ext cx="841248" cy="841248"/>
          </a:xfrm>
          <a:prstGeom prst="rect">
            <a:avLst/>
          </a:prstGeom>
        </p:spPr>
      </p:pic>
      <p:sp>
        <p:nvSpPr>
          <p:cNvPr id="12" name="Rectangle 11">
            <a:extLst>
              <a:ext uri="{FF2B5EF4-FFF2-40B4-BE49-F238E27FC236}">
                <a16:creationId xmlns:a16="http://schemas.microsoft.com/office/drawing/2014/main" id="{3F3A9D05-8C7E-5E8A-D2A6-7B6E1E6ACC0A}"/>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4">
            <a:extLst>
              <a:ext uri="{FF2B5EF4-FFF2-40B4-BE49-F238E27FC236}">
                <a16:creationId xmlns:a16="http://schemas.microsoft.com/office/drawing/2014/main" id="{27CAD8DE-FC14-53D0-9986-792B782EF341}"/>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12</a:t>
            </a:fld>
            <a:endParaRPr lang="en-US" sz="2800" dirty="0">
              <a:solidFill>
                <a:schemeClr val="bg1"/>
              </a:solidFill>
              <a:latin typeface="Century Gothic" panose="020B0502020202020204" pitchFamily="34" charset="0"/>
            </a:endParaRPr>
          </a:p>
        </p:txBody>
      </p:sp>
      <p:pic>
        <p:nvPicPr>
          <p:cNvPr id="14" name="Picture 13">
            <a:extLst>
              <a:ext uri="{FF2B5EF4-FFF2-40B4-BE49-F238E27FC236}">
                <a16:creationId xmlns:a16="http://schemas.microsoft.com/office/drawing/2014/main" id="{C30BD08C-23E8-4A87-9CA3-09C4E594EFD7}"/>
              </a:ext>
            </a:extLst>
          </p:cNvPr>
          <p:cNvPicPr>
            <a:picLocks noChangeAspect="1"/>
          </p:cNvPicPr>
          <p:nvPr/>
        </p:nvPicPr>
        <p:blipFill>
          <a:blip r:embed="rId8"/>
          <a:stretch>
            <a:fillRect/>
          </a:stretch>
        </p:blipFill>
        <p:spPr>
          <a:xfrm>
            <a:off x="342841" y="2523067"/>
            <a:ext cx="7005431" cy="3859741"/>
          </a:xfrm>
          <a:prstGeom prst="rect">
            <a:avLst/>
          </a:prstGeom>
        </p:spPr>
      </p:pic>
    </p:spTree>
    <p:extLst>
      <p:ext uri="{BB962C8B-B14F-4D97-AF65-F5344CB8AC3E}">
        <p14:creationId xmlns:p14="http://schemas.microsoft.com/office/powerpoint/2010/main" val="3294265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241BFE-5150-E85F-EC5D-A9B8D84A3B5E}"/>
              </a:ext>
            </a:extLst>
          </p:cNvPr>
          <p:cNvSpPr txBox="1"/>
          <p:nvPr/>
        </p:nvSpPr>
        <p:spPr>
          <a:xfrm>
            <a:off x="2548159" y="6084633"/>
            <a:ext cx="2635080" cy="369332"/>
          </a:xfrm>
          <a:prstGeom prst="rect">
            <a:avLst/>
          </a:prstGeom>
          <a:noFill/>
        </p:spPr>
        <p:txBody>
          <a:bodyPr wrap="none" rtlCol="0">
            <a:spAutoFit/>
          </a:bodyPr>
          <a:lstStyle/>
          <a:p>
            <a:r>
              <a:rPr lang="en-US" b="1" dirty="0"/>
              <a:t>Screenshot of Dashboard </a:t>
            </a:r>
          </a:p>
        </p:txBody>
      </p:sp>
      <p:pic>
        <p:nvPicPr>
          <p:cNvPr id="4" name="Picture 3" descr="Graphical user interface, application&#10;&#10;Description automatically generated">
            <a:extLst>
              <a:ext uri="{FF2B5EF4-FFF2-40B4-BE49-F238E27FC236}">
                <a16:creationId xmlns:a16="http://schemas.microsoft.com/office/drawing/2014/main" id="{D7F5AB27-29C4-0BC5-FA0A-879A563F87FE}"/>
              </a:ext>
            </a:extLst>
          </p:cNvPr>
          <p:cNvPicPr>
            <a:picLocks noChangeAspect="1"/>
          </p:cNvPicPr>
          <p:nvPr/>
        </p:nvPicPr>
        <p:blipFill>
          <a:blip r:embed="rId3">
            <a:extLst>
              <a:ext uri="{FF2B5EF4-FFF2-40B4-BE49-F238E27FC236}">
                <a16:creationId xmlns="" xmlns:lc="http://schemas.openxmlformats.org/drawingml/2006/lockedCanvas" xmlns:arto="http://schemas.microsoft.com/office/word/2006/arto"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F4C94F57-0014-4C75-A010-29523ECC06B3}"/>
              </a:ext>
            </a:extLst>
          </a:blip>
          <a:srcRect l="3986" t="12473"/>
          <a:stretch>
            <a:fillRect/>
          </a:stretch>
        </p:blipFill>
        <p:spPr>
          <a:xfrm>
            <a:off x="497755" y="2583424"/>
            <a:ext cx="6698973" cy="3435371"/>
          </a:xfrm>
          <a:prstGeom prst="rect">
            <a:avLst/>
          </a:prstGeom>
        </p:spPr>
      </p:pic>
      <p:sp>
        <p:nvSpPr>
          <p:cNvPr id="7" name="Content Placeholder 2">
            <a:extLst>
              <a:ext uri="{FF2B5EF4-FFF2-40B4-BE49-F238E27FC236}">
                <a16:creationId xmlns:a16="http://schemas.microsoft.com/office/drawing/2014/main" id="{CC291ACD-921F-F169-8A22-F9440ACEF75B}"/>
              </a:ext>
            </a:extLst>
          </p:cNvPr>
          <p:cNvSpPr txBox="1">
            <a:spLocks/>
          </p:cNvSpPr>
          <p:nvPr/>
        </p:nvSpPr>
        <p:spPr>
          <a:xfrm>
            <a:off x="7560197" y="892322"/>
            <a:ext cx="4302620" cy="3551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buSzPct val="120000"/>
              <a:tabLst>
                <a:tab pos="1316038" algn="l"/>
              </a:tabLst>
            </a:pPr>
            <a:r>
              <a:rPr lang="en-US" sz="1650" dirty="0">
                <a:solidFill>
                  <a:schemeClr val="bg1"/>
                </a:solidFill>
              </a:rPr>
              <a:t>Constantly refreshes navigation app provider alerts.</a:t>
            </a:r>
          </a:p>
          <a:p>
            <a:pPr>
              <a:lnSpc>
                <a:spcPct val="110000"/>
              </a:lnSpc>
              <a:spcBef>
                <a:spcPts val="600"/>
              </a:spcBef>
              <a:buSzPct val="120000"/>
              <a:tabLst>
                <a:tab pos="1316038" algn="l"/>
              </a:tabLst>
            </a:pPr>
            <a:r>
              <a:rPr lang="en-US" sz="1650" dirty="0">
                <a:solidFill>
                  <a:schemeClr val="bg1"/>
                </a:solidFill>
              </a:rPr>
              <a:t>Distinguishes between crash and non-crash events (top left).</a:t>
            </a:r>
          </a:p>
          <a:p>
            <a:pPr>
              <a:lnSpc>
                <a:spcPct val="110000"/>
              </a:lnSpc>
              <a:spcBef>
                <a:spcPts val="600"/>
              </a:spcBef>
              <a:buSzPct val="120000"/>
              <a:tabLst>
                <a:tab pos="1316038" algn="l"/>
              </a:tabLst>
            </a:pPr>
            <a:r>
              <a:rPr lang="en-US" sz="1650" dirty="0">
                <a:solidFill>
                  <a:schemeClr val="bg1"/>
                </a:solidFill>
              </a:rPr>
              <a:t>Real-time calculation of elapsed time (lists in order of incident duration – left).</a:t>
            </a:r>
          </a:p>
          <a:p>
            <a:pPr>
              <a:lnSpc>
                <a:spcPct val="110000"/>
              </a:lnSpc>
              <a:spcBef>
                <a:spcPts val="600"/>
              </a:spcBef>
              <a:buSzPct val="120000"/>
              <a:tabLst>
                <a:tab pos="1316038" algn="l"/>
              </a:tabLst>
            </a:pPr>
            <a:r>
              <a:rPr lang="en-US" sz="1650" dirty="0">
                <a:solidFill>
                  <a:schemeClr val="bg1"/>
                </a:solidFill>
              </a:rPr>
              <a:t>Visualization of active alerts over time (bottom).</a:t>
            </a:r>
          </a:p>
          <a:p>
            <a:pPr>
              <a:lnSpc>
                <a:spcPct val="110000"/>
              </a:lnSpc>
              <a:spcBef>
                <a:spcPts val="600"/>
              </a:spcBef>
              <a:buSzPct val="120000"/>
              <a:tabLst>
                <a:tab pos="1316038" algn="l"/>
              </a:tabLst>
            </a:pPr>
            <a:r>
              <a:rPr lang="en-US" sz="1650" dirty="0">
                <a:solidFill>
                  <a:schemeClr val="bg1"/>
                </a:solidFill>
              </a:rPr>
              <a:t>Displays meta-data associated with location of alert (roadway and weather (pop-up).</a:t>
            </a:r>
          </a:p>
          <a:p>
            <a:pPr>
              <a:lnSpc>
                <a:spcPct val="110000"/>
              </a:lnSpc>
              <a:spcBef>
                <a:spcPts val="600"/>
              </a:spcBef>
              <a:buSzPct val="120000"/>
              <a:tabLst>
                <a:tab pos="1316038" algn="l"/>
              </a:tabLst>
            </a:pPr>
            <a:r>
              <a:rPr lang="en-US" sz="1650" dirty="0">
                <a:solidFill>
                  <a:schemeClr val="bg1"/>
                </a:solidFill>
              </a:rPr>
              <a:t>Click and zoom capability for new incidents. </a:t>
            </a:r>
          </a:p>
          <a:p>
            <a:pPr>
              <a:lnSpc>
                <a:spcPct val="110000"/>
              </a:lnSpc>
              <a:spcBef>
                <a:spcPts val="600"/>
              </a:spcBef>
              <a:tabLst>
                <a:tab pos="1316038" algn="l"/>
              </a:tabLst>
            </a:pPr>
            <a:endParaRPr lang="en-US" sz="1650" dirty="0">
              <a:solidFill>
                <a:schemeClr val="bg1"/>
              </a:solidFill>
            </a:endParaRPr>
          </a:p>
          <a:p>
            <a:pPr>
              <a:lnSpc>
                <a:spcPct val="110000"/>
              </a:lnSpc>
              <a:spcBef>
                <a:spcPts val="600"/>
              </a:spcBef>
              <a:tabLst>
                <a:tab pos="1316038" algn="l"/>
              </a:tabLst>
            </a:pPr>
            <a:endParaRPr lang="en-US" sz="1650" dirty="0">
              <a:solidFill>
                <a:schemeClr val="bg1"/>
              </a:solidFill>
            </a:endParaRPr>
          </a:p>
          <a:p>
            <a:pPr>
              <a:lnSpc>
                <a:spcPct val="110000"/>
              </a:lnSpc>
              <a:spcBef>
                <a:spcPts val="600"/>
              </a:spcBef>
              <a:tabLst>
                <a:tab pos="1316038" algn="l"/>
              </a:tabLst>
            </a:pPr>
            <a:endParaRPr lang="en-US" sz="1650" dirty="0">
              <a:solidFill>
                <a:schemeClr val="bg1"/>
              </a:solidFill>
            </a:endParaRPr>
          </a:p>
          <a:p>
            <a:pPr>
              <a:lnSpc>
                <a:spcPct val="110000"/>
              </a:lnSpc>
              <a:spcBef>
                <a:spcPts val="600"/>
              </a:spcBef>
              <a:tabLst>
                <a:tab pos="1316038" algn="l"/>
              </a:tabLst>
            </a:pPr>
            <a:endParaRPr lang="en-US" sz="1650" dirty="0">
              <a:solidFill>
                <a:schemeClr val="bg1"/>
              </a:solidFill>
            </a:endParaRPr>
          </a:p>
        </p:txBody>
      </p:sp>
      <p:sp>
        <p:nvSpPr>
          <p:cNvPr id="8" name="Content Placeholder 2">
            <a:extLst>
              <a:ext uri="{FF2B5EF4-FFF2-40B4-BE49-F238E27FC236}">
                <a16:creationId xmlns:a16="http://schemas.microsoft.com/office/drawing/2014/main" id="{297A3AAB-76D0-0260-95CF-09CBD1F77980}"/>
              </a:ext>
            </a:extLst>
          </p:cNvPr>
          <p:cNvSpPr txBox="1">
            <a:spLocks/>
          </p:cNvSpPr>
          <p:nvPr/>
        </p:nvSpPr>
        <p:spPr>
          <a:xfrm>
            <a:off x="7599525" y="4828408"/>
            <a:ext cx="3811814" cy="15210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buSzPct val="120000"/>
              <a:tabLst>
                <a:tab pos="1316038" algn="l"/>
              </a:tabLst>
            </a:pPr>
            <a:r>
              <a:rPr lang="en-US" sz="1600" dirty="0">
                <a:solidFill>
                  <a:schemeClr val="bg1"/>
                </a:solidFill>
              </a:rPr>
              <a:t>Simple</a:t>
            </a:r>
          </a:p>
          <a:p>
            <a:pPr>
              <a:lnSpc>
                <a:spcPct val="110000"/>
              </a:lnSpc>
              <a:spcBef>
                <a:spcPts val="600"/>
              </a:spcBef>
              <a:buSzPct val="120000"/>
              <a:tabLst>
                <a:tab pos="1316038" algn="l"/>
              </a:tabLst>
            </a:pPr>
            <a:r>
              <a:rPr lang="en-US" sz="1600" dirty="0">
                <a:solidFill>
                  <a:schemeClr val="bg1"/>
                </a:solidFill>
              </a:rPr>
              <a:t>Inexpensive</a:t>
            </a:r>
          </a:p>
          <a:p>
            <a:pPr>
              <a:lnSpc>
                <a:spcPct val="110000"/>
              </a:lnSpc>
              <a:spcBef>
                <a:spcPts val="600"/>
              </a:spcBef>
              <a:buSzPct val="120000"/>
              <a:tabLst>
                <a:tab pos="1316038" algn="l"/>
              </a:tabLst>
            </a:pPr>
            <a:r>
              <a:rPr lang="en-US" sz="1600" dirty="0">
                <a:solidFill>
                  <a:schemeClr val="bg1"/>
                </a:solidFill>
              </a:rPr>
              <a:t>Easily/quickly expandable to include other states (Massachusetts data      were added in a matter of hours)</a:t>
            </a:r>
          </a:p>
          <a:p>
            <a:pPr>
              <a:lnSpc>
                <a:spcPct val="110000"/>
              </a:lnSpc>
              <a:spcBef>
                <a:spcPts val="600"/>
              </a:spcBef>
              <a:tabLst>
                <a:tab pos="1316038" algn="l"/>
              </a:tabLst>
            </a:pPr>
            <a:endParaRPr lang="en-US" sz="1600" dirty="0">
              <a:solidFill>
                <a:schemeClr val="bg1"/>
              </a:solidFill>
            </a:endParaRPr>
          </a:p>
          <a:p>
            <a:pPr>
              <a:lnSpc>
                <a:spcPct val="110000"/>
              </a:lnSpc>
              <a:spcBef>
                <a:spcPts val="600"/>
              </a:spcBef>
              <a:tabLst>
                <a:tab pos="1316038" algn="l"/>
              </a:tabLst>
            </a:pPr>
            <a:endParaRPr lang="en-US" sz="1600" dirty="0">
              <a:solidFill>
                <a:schemeClr val="bg1"/>
              </a:solidFill>
            </a:endParaRPr>
          </a:p>
          <a:p>
            <a:pPr>
              <a:lnSpc>
                <a:spcPct val="110000"/>
              </a:lnSpc>
              <a:spcBef>
                <a:spcPts val="600"/>
              </a:spcBef>
              <a:tabLst>
                <a:tab pos="1316038" algn="l"/>
              </a:tabLst>
            </a:pPr>
            <a:endParaRPr lang="en-US" sz="1600" dirty="0">
              <a:solidFill>
                <a:schemeClr val="bg1"/>
              </a:solidFill>
            </a:endParaRPr>
          </a:p>
        </p:txBody>
      </p:sp>
      <p:sp>
        <p:nvSpPr>
          <p:cNvPr id="9" name="TextBox 8">
            <a:extLst>
              <a:ext uri="{FF2B5EF4-FFF2-40B4-BE49-F238E27FC236}">
                <a16:creationId xmlns:a16="http://schemas.microsoft.com/office/drawing/2014/main" id="{B1A699F2-9F34-71DB-F78A-1D8000BF8E4F}"/>
              </a:ext>
            </a:extLst>
          </p:cNvPr>
          <p:cNvSpPr txBox="1"/>
          <p:nvPr/>
        </p:nvSpPr>
        <p:spPr>
          <a:xfrm>
            <a:off x="7781388" y="4375307"/>
            <a:ext cx="3914341" cy="400110"/>
          </a:xfrm>
          <a:prstGeom prst="rect">
            <a:avLst/>
          </a:prstGeom>
          <a:noFill/>
        </p:spPr>
        <p:txBody>
          <a:bodyPr wrap="none" rtlCol="0">
            <a:spAutoFit/>
          </a:bodyPr>
          <a:lstStyle/>
          <a:p>
            <a:r>
              <a:rPr lang="en-US" sz="2000" b="1" dirty="0">
                <a:solidFill>
                  <a:schemeClr val="bg1"/>
                </a:solidFill>
              </a:rPr>
              <a:t>Key Aspects of Pipeline/Dashboard</a:t>
            </a:r>
          </a:p>
        </p:txBody>
      </p:sp>
      <p:sp>
        <p:nvSpPr>
          <p:cNvPr id="11" name="TextBox 10">
            <a:extLst>
              <a:ext uri="{FF2B5EF4-FFF2-40B4-BE49-F238E27FC236}">
                <a16:creationId xmlns:a16="http://schemas.microsoft.com/office/drawing/2014/main" id="{418C44CE-E398-596A-8961-2424E93E8F0B}"/>
              </a:ext>
            </a:extLst>
          </p:cNvPr>
          <p:cNvSpPr txBox="1"/>
          <p:nvPr/>
        </p:nvSpPr>
        <p:spPr>
          <a:xfrm>
            <a:off x="8125678" y="471181"/>
            <a:ext cx="3145476" cy="400110"/>
          </a:xfrm>
          <a:prstGeom prst="rect">
            <a:avLst/>
          </a:prstGeom>
          <a:noFill/>
        </p:spPr>
        <p:txBody>
          <a:bodyPr wrap="none" rtlCol="0">
            <a:spAutoFit/>
          </a:bodyPr>
          <a:lstStyle/>
          <a:p>
            <a:r>
              <a:rPr lang="en-US" sz="2000" b="1" dirty="0">
                <a:solidFill>
                  <a:schemeClr val="bg1"/>
                </a:solidFill>
              </a:rPr>
              <a:t>Key Features of Dashboard</a:t>
            </a:r>
          </a:p>
        </p:txBody>
      </p:sp>
      <p:sp>
        <p:nvSpPr>
          <p:cNvPr id="22" name="Title 1">
            <a:extLst>
              <a:ext uri="{FF2B5EF4-FFF2-40B4-BE49-F238E27FC236}">
                <a16:creationId xmlns:a16="http://schemas.microsoft.com/office/drawing/2014/main" id="{4C8243C7-6B7F-C6B7-85E2-0CAAEA64D6D1}"/>
              </a:ext>
            </a:extLst>
          </p:cNvPr>
          <p:cNvSpPr>
            <a:spLocks noGrp="1"/>
          </p:cNvSpPr>
          <p:nvPr>
            <p:ph type="title"/>
          </p:nvPr>
        </p:nvSpPr>
        <p:spPr>
          <a:xfrm>
            <a:off x="524257" y="491260"/>
            <a:ext cx="6590918" cy="1625210"/>
          </a:xfrm>
        </p:spPr>
        <p:txBody>
          <a:bodyPr vert="horz" lIns="91440" tIns="45720" rIns="91440" bIns="45720" rtlCol="0" anchor="ctr">
            <a:noAutofit/>
          </a:bodyPr>
          <a:lstStyle/>
          <a:p>
            <a:pPr algn="r">
              <a:tabLst>
                <a:tab pos="1316038" algn="l"/>
              </a:tabLst>
            </a:pPr>
            <a:r>
              <a:rPr lang="en-US" sz="3500" b="1" dirty="0">
                <a:solidFill>
                  <a:srgbClr val="FFFFFF"/>
                </a:solidFill>
              </a:rPr>
              <a:t>Use Case #1– Improving                Incident Detection and             Verification to Expedite Response (Continued) </a:t>
            </a:r>
          </a:p>
        </p:txBody>
      </p:sp>
      <p:pic>
        <p:nvPicPr>
          <p:cNvPr id="26" name="Picture Placeholder 37" descr="Stopwatch">
            <a:extLst>
              <a:ext uri="{FF2B5EF4-FFF2-40B4-BE49-F238E27FC236}">
                <a16:creationId xmlns:a16="http://schemas.microsoft.com/office/drawing/2014/main" id="{24469FFE-01B6-FAEA-B7FE-CC928C2B9B8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8313" t="-38313" r="-38313" b="-38313"/>
          <a:stretch/>
        </p:blipFill>
        <p:spPr>
          <a:xfrm>
            <a:off x="548307" y="487678"/>
            <a:ext cx="1041323" cy="1041323"/>
          </a:xfrm>
          <a:prstGeom prst="rect">
            <a:avLst/>
          </a:prstGeom>
        </p:spPr>
      </p:pic>
      <p:sp>
        <p:nvSpPr>
          <p:cNvPr id="27" name="Oval 26">
            <a:extLst>
              <a:ext uri="{FF2B5EF4-FFF2-40B4-BE49-F238E27FC236}">
                <a16:creationId xmlns:a16="http://schemas.microsoft.com/office/drawing/2014/main" id="{83CCFF95-73C2-E0BB-8A56-833CEACEC619}"/>
              </a:ext>
            </a:extLst>
          </p:cNvPr>
          <p:cNvSpPr/>
          <p:nvPr/>
        </p:nvSpPr>
        <p:spPr>
          <a:xfrm>
            <a:off x="478315" y="491260"/>
            <a:ext cx="1041323" cy="1041323"/>
          </a:xfrm>
          <a:prstGeom prst="ellipse">
            <a:avLst/>
          </a:prstGeom>
          <a:solidFill>
            <a:srgbClr val="F8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Ambulance with solid fill">
            <a:extLst>
              <a:ext uri="{FF2B5EF4-FFF2-40B4-BE49-F238E27FC236}">
                <a16:creationId xmlns:a16="http://schemas.microsoft.com/office/drawing/2014/main" id="{2F3BC381-FCEC-2406-E960-4D467CB01E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935" y="582729"/>
            <a:ext cx="841248" cy="841248"/>
          </a:xfrm>
          <a:prstGeom prst="rect">
            <a:avLst/>
          </a:prstGeom>
        </p:spPr>
      </p:pic>
      <p:sp>
        <p:nvSpPr>
          <p:cNvPr id="29" name="Rectangle 28">
            <a:extLst>
              <a:ext uri="{FF2B5EF4-FFF2-40B4-BE49-F238E27FC236}">
                <a16:creationId xmlns:a16="http://schemas.microsoft.com/office/drawing/2014/main" id="{643E54F8-C0D7-2874-C380-45AA08E0A80F}"/>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3ED83FD2-D881-D7E2-B3B8-A5B4C34F61E9}"/>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13</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8334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07196" y="30323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241BFE-5150-E85F-EC5D-A9B8D84A3B5E}"/>
              </a:ext>
            </a:extLst>
          </p:cNvPr>
          <p:cNvSpPr txBox="1"/>
          <p:nvPr/>
        </p:nvSpPr>
        <p:spPr>
          <a:xfrm>
            <a:off x="3124592" y="6053984"/>
            <a:ext cx="1438214" cy="369332"/>
          </a:xfrm>
          <a:prstGeom prst="rect">
            <a:avLst/>
          </a:prstGeom>
          <a:noFill/>
        </p:spPr>
        <p:txBody>
          <a:bodyPr wrap="none" rtlCol="0">
            <a:spAutoFit/>
          </a:bodyPr>
          <a:lstStyle/>
          <a:p>
            <a:r>
              <a:rPr lang="en-US" b="1" dirty="0"/>
              <a:t>TIM Timeline</a:t>
            </a:r>
          </a:p>
        </p:txBody>
      </p:sp>
      <p:sp>
        <p:nvSpPr>
          <p:cNvPr id="4" name="Content Placeholder 2">
            <a:extLst>
              <a:ext uri="{FF2B5EF4-FFF2-40B4-BE49-F238E27FC236}">
                <a16:creationId xmlns:a16="http://schemas.microsoft.com/office/drawing/2014/main" id="{98BAD4F7-FA72-4886-9E4B-4C8B61044945}"/>
              </a:ext>
            </a:extLst>
          </p:cNvPr>
          <p:cNvSpPr txBox="1">
            <a:spLocks/>
          </p:cNvSpPr>
          <p:nvPr/>
        </p:nvSpPr>
        <p:spPr>
          <a:xfrm>
            <a:off x="7553753" y="512771"/>
            <a:ext cx="4221000" cy="4366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8000"/>
              </a:lnSpc>
              <a:spcBef>
                <a:spcPts val="600"/>
              </a:spcBef>
              <a:spcAft>
                <a:spcPts val="300"/>
              </a:spcAft>
              <a:buSzPct val="120000"/>
              <a:tabLst>
                <a:tab pos="1316038" algn="l"/>
              </a:tabLst>
            </a:pPr>
            <a:r>
              <a:rPr lang="en-US" sz="1550" u="sng" dirty="0">
                <a:solidFill>
                  <a:schemeClr val="bg1"/>
                </a:solidFill>
              </a:rPr>
              <a:t>Question</a:t>
            </a:r>
            <a:r>
              <a:rPr lang="en-US" sz="1550" dirty="0">
                <a:solidFill>
                  <a:schemeClr val="bg1"/>
                </a:solidFill>
              </a:rPr>
              <a:t>: Can the TIM timeline be populated automatically and in near real-time by leveraging a big data approach? How could this benefit incident response and performance?</a:t>
            </a:r>
          </a:p>
          <a:p>
            <a:pPr>
              <a:lnSpc>
                <a:spcPct val="108000"/>
              </a:lnSpc>
              <a:spcBef>
                <a:spcPts val="600"/>
              </a:spcBef>
              <a:spcAft>
                <a:spcPts val="300"/>
              </a:spcAft>
              <a:buSzPct val="120000"/>
              <a:tabLst>
                <a:tab pos="1316038" algn="l"/>
              </a:tabLst>
            </a:pPr>
            <a:r>
              <a:rPr lang="en-US" sz="1550" u="sng" dirty="0">
                <a:solidFill>
                  <a:schemeClr val="bg1"/>
                </a:solidFill>
              </a:rPr>
              <a:t>Problem/limitation</a:t>
            </a:r>
            <a:r>
              <a:rPr lang="en-US" sz="1550" dirty="0">
                <a:solidFill>
                  <a:schemeClr val="bg1"/>
                </a:solidFill>
              </a:rPr>
              <a:t>: TIM programs often struggle to populate many of the “Ts” on the TIM timeline. Challenges include a lack of internal data across all incidents, data residing with other responder agencies, and insufficient tools.</a:t>
            </a:r>
          </a:p>
          <a:p>
            <a:pPr>
              <a:lnSpc>
                <a:spcPct val="108000"/>
              </a:lnSpc>
              <a:spcBef>
                <a:spcPts val="600"/>
              </a:spcBef>
              <a:spcAft>
                <a:spcPts val="300"/>
              </a:spcAft>
              <a:buSzPct val="120000"/>
              <a:tabLst>
                <a:tab pos="1316038" algn="l"/>
              </a:tabLst>
            </a:pPr>
            <a:r>
              <a:rPr lang="en-US" sz="1550" u="sng" dirty="0">
                <a:solidFill>
                  <a:schemeClr val="bg1"/>
                </a:solidFill>
              </a:rPr>
              <a:t>Big data opportunity</a:t>
            </a:r>
            <a:r>
              <a:rPr lang="en-US" sz="1550" dirty="0">
                <a:solidFill>
                  <a:schemeClr val="bg1"/>
                </a:solidFill>
              </a:rPr>
              <a:t>: Leverage crowdsourced data from navigation app provider, integrated ATMS/CAD data, and near real-time probe speed data to populate various points on the TIM timeline and subsequently analyze performance.</a:t>
            </a:r>
          </a:p>
          <a:p>
            <a:pPr>
              <a:lnSpc>
                <a:spcPct val="108000"/>
              </a:lnSpc>
              <a:spcBef>
                <a:spcPts val="600"/>
              </a:spcBef>
              <a:spcAft>
                <a:spcPts val="300"/>
              </a:spcAft>
              <a:tabLst>
                <a:tab pos="1316038" algn="l"/>
              </a:tabLst>
            </a:pPr>
            <a:endParaRPr lang="en-US" sz="1500" dirty="0">
              <a:solidFill>
                <a:schemeClr val="bg1"/>
              </a:solidFill>
            </a:endParaRPr>
          </a:p>
          <a:p>
            <a:pPr>
              <a:lnSpc>
                <a:spcPct val="108000"/>
              </a:lnSpc>
              <a:spcBef>
                <a:spcPts val="600"/>
              </a:spcBef>
              <a:spcAft>
                <a:spcPts val="300"/>
              </a:spcAft>
              <a:tabLst>
                <a:tab pos="1316038" algn="l"/>
              </a:tabLst>
            </a:pPr>
            <a:endParaRPr lang="en-US" sz="1500" dirty="0">
              <a:solidFill>
                <a:schemeClr val="bg1"/>
              </a:solidFill>
            </a:endParaRPr>
          </a:p>
          <a:p>
            <a:pPr>
              <a:lnSpc>
                <a:spcPct val="108000"/>
              </a:lnSpc>
              <a:spcBef>
                <a:spcPts val="600"/>
              </a:spcBef>
              <a:spcAft>
                <a:spcPts val="300"/>
              </a:spcAft>
              <a:tabLst>
                <a:tab pos="1316038" algn="l"/>
              </a:tabLst>
            </a:pPr>
            <a:endParaRPr lang="en-US" sz="1500" dirty="0">
              <a:solidFill>
                <a:schemeClr val="bg1"/>
              </a:solidFill>
            </a:endParaRPr>
          </a:p>
        </p:txBody>
      </p:sp>
      <p:pic>
        <p:nvPicPr>
          <p:cNvPr id="7" name="Picture 6">
            <a:extLst>
              <a:ext uri="{FF2B5EF4-FFF2-40B4-BE49-F238E27FC236}">
                <a16:creationId xmlns:a16="http://schemas.microsoft.com/office/drawing/2014/main" id="{77384B0F-1CDB-0444-2872-222184D3E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742" y="4909126"/>
            <a:ext cx="4035758" cy="948749"/>
          </a:xfrm>
          <a:prstGeom prst="rect">
            <a:avLst/>
          </a:prstGeom>
        </p:spPr>
      </p:pic>
      <p:pic>
        <p:nvPicPr>
          <p:cNvPr id="9" name="Picture 8">
            <a:extLst>
              <a:ext uri="{FF2B5EF4-FFF2-40B4-BE49-F238E27FC236}">
                <a16:creationId xmlns:a16="http://schemas.microsoft.com/office/drawing/2014/main" id="{E9485AEA-E34A-D1E5-79CD-C370EA219763}"/>
              </a:ext>
            </a:extLst>
          </p:cNvPr>
          <p:cNvPicPr>
            <a:picLocks noChangeAspect="1"/>
          </p:cNvPicPr>
          <p:nvPr/>
        </p:nvPicPr>
        <p:blipFill>
          <a:blip r:embed="rId4"/>
          <a:stretch>
            <a:fillRect/>
          </a:stretch>
        </p:blipFill>
        <p:spPr>
          <a:xfrm>
            <a:off x="948508" y="3601199"/>
            <a:ext cx="5776590" cy="2365445"/>
          </a:xfrm>
          <a:prstGeom prst="rect">
            <a:avLst/>
          </a:prstGeom>
        </p:spPr>
      </p:pic>
      <p:sp>
        <p:nvSpPr>
          <p:cNvPr id="11" name="TextBox 10">
            <a:extLst>
              <a:ext uri="{FF2B5EF4-FFF2-40B4-BE49-F238E27FC236}">
                <a16:creationId xmlns:a16="http://schemas.microsoft.com/office/drawing/2014/main" id="{DD8596E2-2397-FBBE-6636-A3DF3A3C375A}"/>
              </a:ext>
            </a:extLst>
          </p:cNvPr>
          <p:cNvSpPr txBox="1"/>
          <p:nvPr/>
        </p:nvSpPr>
        <p:spPr>
          <a:xfrm>
            <a:off x="788965" y="3000215"/>
            <a:ext cx="2395912" cy="338554"/>
          </a:xfrm>
          <a:prstGeom prst="rect">
            <a:avLst/>
          </a:prstGeom>
          <a:noFill/>
        </p:spPr>
        <p:txBody>
          <a:bodyPr wrap="none" rtlCol="0">
            <a:spAutoFit/>
          </a:bodyPr>
          <a:lstStyle/>
          <a:p>
            <a:r>
              <a:rPr lang="en-US" sz="1600" dirty="0">
                <a:solidFill>
                  <a:srgbClr val="0070C0"/>
                </a:solidFill>
              </a:rPr>
              <a:t>Nav App Alerts/ATMS/CAD</a:t>
            </a:r>
          </a:p>
        </p:txBody>
      </p:sp>
      <p:sp>
        <p:nvSpPr>
          <p:cNvPr id="12" name="TextBox 11">
            <a:extLst>
              <a:ext uri="{FF2B5EF4-FFF2-40B4-BE49-F238E27FC236}">
                <a16:creationId xmlns:a16="http://schemas.microsoft.com/office/drawing/2014/main" id="{41A12687-4155-E6A3-C255-7CEA7D1E81C9}"/>
              </a:ext>
            </a:extLst>
          </p:cNvPr>
          <p:cNvSpPr txBox="1"/>
          <p:nvPr/>
        </p:nvSpPr>
        <p:spPr>
          <a:xfrm>
            <a:off x="5714148" y="2998536"/>
            <a:ext cx="948306" cy="491160"/>
          </a:xfrm>
          <a:prstGeom prst="rect">
            <a:avLst/>
          </a:prstGeom>
          <a:noFill/>
        </p:spPr>
        <p:txBody>
          <a:bodyPr wrap="square" rtlCol="0">
            <a:spAutoFit/>
          </a:bodyPr>
          <a:lstStyle/>
          <a:p>
            <a:pPr algn="ctr">
              <a:lnSpc>
                <a:spcPct val="80000"/>
              </a:lnSpc>
            </a:pPr>
            <a:r>
              <a:rPr lang="en-US" sz="1600" dirty="0">
                <a:solidFill>
                  <a:srgbClr val="0070C0"/>
                </a:solidFill>
              </a:rPr>
              <a:t>Nav App Jams</a:t>
            </a:r>
          </a:p>
        </p:txBody>
      </p:sp>
      <p:sp>
        <p:nvSpPr>
          <p:cNvPr id="13" name="TextBox 12">
            <a:extLst>
              <a:ext uri="{FF2B5EF4-FFF2-40B4-BE49-F238E27FC236}">
                <a16:creationId xmlns:a16="http://schemas.microsoft.com/office/drawing/2014/main" id="{E467EEA8-5F58-7AF0-6D53-C89C9BFBF968}"/>
              </a:ext>
            </a:extLst>
          </p:cNvPr>
          <p:cNvSpPr txBox="1"/>
          <p:nvPr/>
        </p:nvSpPr>
        <p:spPr>
          <a:xfrm>
            <a:off x="4038142" y="2991789"/>
            <a:ext cx="1088760" cy="338554"/>
          </a:xfrm>
          <a:prstGeom prst="rect">
            <a:avLst/>
          </a:prstGeom>
          <a:noFill/>
        </p:spPr>
        <p:txBody>
          <a:bodyPr wrap="none" rtlCol="0">
            <a:spAutoFit/>
          </a:bodyPr>
          <a:lstStyle/>
          <a:p>
            <a:r>
              <a:rPr lang="en-US" sz="1600" dirty="0">
                <a:solidFill>
                  <a:srgbClr val="0070C0"/>
                </a:solidFill>
              </a:rPr>
              <a:t>ATMS/CAD</a:t>
            </a:r>
          </a:p>
        </p:txBody>
      </p:sp>
      <p:sp>
        <p:nvSpPr>
          <p:cNvPr id="14" name="Left Brace 13">
            <a:extLst>
              <a:ext uri="{FF2B5EF4-FFF2-40B4-BE49-F238E27FC236}">
                <a16:creationId xmlns:a16="http://schemas.microsoft.com/office/drawing/2014/main" id="{2C395922-D9F0-D4AB-7C03-5C5F82C742A6}"/>
              </a:ext>
            </a:extLst>
          </p:cNvPr>
          <p:cNvSpPr/>
          <p:nvPr/>
        </p:nvSpPr>
        <p:spPr>
          <a:xfrm rot="5400000">
            <a:off x="4452715" y="2459634"/>
            <a:ext cx="284977" cy="1975952"/>
          </a:xfrm>
          <a:prstGeom prst="leftBrace">
            <a:avLst>
              <a:gd name="adj1" fmla="val 833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Left Brace 17">
            <a:extLst>
              <a:ext uri="{FF2B5EF4-FFF2-40B4-BE49-F238E27FC236}">
                <a16:creationId xmlns:a16="http://schemas.microsoft.com/office/drawing/2014/main" id="{AA46068E-4425-E9B2-4777-53C88E27241B}"/>
              </a:ext>
            </a:extLst>
          </p:cNvPr>
          <p:cNvSpPr/>
          <p:nvPr/>
        </p:nvSpPr>
        <p:spPr>
          <a:xfrm rot="5400000">
            <a:off x="1758700" y="2912990"/>
            <a:ext cx="284976" cy="10914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FFCA4D7F-E53B-E180-DF31-6073103B4744}"/>
              </a:ext>
            </a:extLst>
          </p:cNvPr>
          <p:cNvSpPr txBox="1"/>
          <p:nvPr/>
        </p:nvSpPr>
        <p:spPr>
          <a:xfrm>
            <a:off x="329183" y="2500626"/>
            <a:ext cx="7053448" cy="400110"/>
          </a:xfrm>
          <a:prstGeom prst="rect">
            <a:avLst/>
          </a:prstGeom>
          <a:noFill/>
        </p:spPr>
        <p:txBody>
          <a:bodyPr wrap="square" rtlCol="0">
            <a:spAutoFit/>
          </a:bodyPr>
          <a:lstStyle/>
          <a:p>
            <a:pPr algn="ctr"/>
            <a:r>
              <a:rPr lang="en-US" sz="2000" b="1" dirty="0"/>
              <a:t>Real-Time/Streaming Data Fusion</a:t>
            </a:r>
          </a:p>
        </p:txBody>
      </p:sp>
      <p:sp>
        <p:nvSpPr>
          <p:cNvPr id="3" name="Oval 2">
            <a:extLst>
              <a:ext uri="{FF2B5EF4-FFF2-40B4-BE49-F238E27FC236}">
                <a16:creationId xmlns:a16="http://schemas.microsoft.com/office/drawing/2014/main" id="{8263A3F9-47C9-DCE5-2139-4EDD3141AAE3}"/>
              </a:ext>
            </a:extLst>
          </p:cNvPr>
          <p:cNvSpPr/>
          <p:nvPr/>
        </p:nvSpPr>
        <p:spPr>
          <a:xfrm>
            <a:off x="465946" y="506316"/>
            <a:ext cx="1041323" cy="1041323"/>
          </a:xfrm>
          <a:prstGeom prst="ellipse">
            <a:avLst/>
          </a:prstGeom>
          <a:solidFill>
            <a:srgbClr val="E8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Bar graph with upward trend with solid fill">
            <a:extLst>
              <a:ext uri="{FF2B5EF4-FFF2-40B4-BE49-F238E27FC236}">
                <a16:creationId xmlns:a16="http://schemas.microsoft.com/office/drawing/2014/main" id="{9A963B09-9976-F9CA-B6BA-A0FF482E74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407" y="646803"/>
            <a:ext cx="740664" cy="740664"/>
          </a:xfrm>
          <a:prstGeom prst="rect">
            <a:avLst/>
          </a:prstGeom>
        </p:spPr>
      </p:pic>
      <p:sp>
        <p:nvSpPr>
          <p:cNvPr id="20" name="Title 1">
            <a:extLst>
              <a:ext uri="{FF2B5EF4-FFF2-40B4-BE49-F238E27FC236}">
                <a16:creationId xmlns:a16="http://schemas.microsoft.com/office/drawing/2014/main" id="{A1F2E98D-4DDF-6790-815A-48F8AC8D4EA7}"/>
              </a:ext>
            </a:extLst>
          </p:cNvPr>
          <p:cNvSpPr txBox="1">
            <a:spLocks/>
          </p:cNvSpPr>
          <p:nvPr/>
        </p:nvSpPr>
        <p:spPr>
          <a:xfrm>
            <a:off x="948508" y="491260"/>
            <a:ext cx="6052368" cy="1625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tabLst>
                <a:tab pos="1316038" algn="l"/>
              </a:tabLst>
            </a:pPr>
            <a:r>
              <a:rPr lang="en-US" sz="3500" b="1" dirty="0">
                <a:solidFill>
                  <a:srgbClr val="FFFFFF"/>
                </a:solidFill>
              </a:rPr>
              <a:t>Use Case #2 – Real-Time TIM Timeline and Performance Measures</a:t>
            </a:r>
          </a:p>
        </p:txBody>
      </p:sp>
      <p:sp>
        <p:nvSpPr>
          <p:cNvPr id="21" name="Rectangle 20">
            <a:extLst>
              <a:ext uri="{FF2B5EF4-FFF2-40B4-BE49-F238E27FC236}">
                <a16:creationId xmlns:a16="http://schemas.microsoft.com/office/drawing/2014/main" id="{20B0CA35-A815-A65D-E79F-83CF426FA615}"/>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4">
            <a:extLst>
              <a:ext uri="{FF2B5EF4-FFF2-40B4-BE49-F238E27FC236}">
                <a16:creationId xmlns:a16="http://schemas.microsoft.com/office/drawing/2014/main" id="{329082FC-42EF-F2C4-3115-75E231514779}"/>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14</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0344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1A699F2-9F34-71DB-F78A-1D8000BF8E4F}"/>
              </a:ext>
            </a:extLst>
          </p:cNvPr>
          <p:cNvSpPr txBox="1"/>
          <p:nvPr/>
        </p:nvSpPr>
        <p:spPr>
          <a:xfrm>
            <a:off x="7610426" y="4775467"/>
            <a:ext cx="4197781" cy="369332"/>
          </a:xfrm>
          <a:prstGeom prst="rect">
            <a:avLst/>
          </a:prstGeom>
          <a:noFill/>
        </p:spPr>
        <p:txBody>
          <a:bodyPr wrap="square" rtlCol="0">
            <a:spAutoFit/>
          </a:bodyPr>
          <a:lstStyle/>
          <a:p>
            <a:pPr algn="ctr"/>
            <a:r>
              <a:rPr lang="en-US" b="1" dirty="0">
                <a:solidFill>
                  <a:schemeClr val="bg1"/>
                </a:solidFill>
              </a:rPr>
              <a:t>Key Aspects/Challenges of Pipeline</a:t>
            </a:r>
          </a:p>
        </p:txBody>
      </p:sp>
      <p:sp>
        <p:nvSpPr>
          <p:cNvPr id="11" name="TextBox 10">
            <a:extLst>
              <a:ext uri="{FF2B5EF4-FFF2-40B4-BE49-F238E27FC236}">
                <a16:creationId xmlns:a16="http://schemas.microsoft.com/office/drawing/2014/main" id="{418C44CE-E398-596A-8961-2424E93E8F0B}"/>
              </a:ext>
            </a:extLst>
          </p:cNvPr>
          <p:cNvSpPr txBox="1"/>
          <p:nvPr/>
        </p:nvSpPr>
        <p:spPr>
          <a:xfrm>
            <a:off x="8431691" y="344903"/>
            <a:ext cx="2555251" cy="369332"/>
          </a:xfrm>
          <a:prstGeom prst="rect">
            <a:avLst/>
          </a:prstGeom>
          <a:noFill/>
        </p:spPr>
        <p:txBody>
          <a:bodyPr wrap="none" rtlCol="0">
            <a:spAutoFit/>
          </a:bodyPr>
          <a:lstStyle/>
          <a:p>
            <a:r>
              <a:rPr lang="en-US" b="1" dirty="0">
                <a:solidFill>
                  <a:schemeClr val="bg1"/>
                </a:solidFill>
              </a:rPr>
              <a:t>Crash Document Created</a:t>
            </a:r>
          </a:p>
        </p:txBody>
      </p:sp>
      <p:sp>
        <p:nvSpPr>
          <p:cNvPr id="14" name="TextBox 13">
            <a:extLst>
              <a:ext uri="{FF2B5EF4-FFF2-40B4-BE49-F238E27FC236}">
                <a16:creationId xmlns:a16="http://schemas.microsoft.com/office/drawing/2014/main" id="{AA6717A7-E777-D8EA-9049-53A0FA016E53}"/>
              </a:ext>
            </a:extLst>
          </p:cNvPr>
          <p:cNvSpPr txBox="1"/>
          <p:nvPr/>
        </p:nvSpPr>
        <p:spPr>
          <a:xfrm>
            <a:off x="3161570" y="6182634"/>
            <a:ext cx="1456296" cy="369332"/>
          </a:xfrm>
          <a:prstGeom prst="rect">
            <a:avLst/>
          </a:prstGeom>
          <a:noFill/>
        </p:spPr>
        <p:txBody>
          <a:bodyPr wrap="none" rtlCol="0">
            <a:spAutoFit/>
          </a:bodyPr>
          <a:lstStyle/>
          <a:p>
            <a:r>
              <a:rPr lang="en-US" b="1" dirty="0"/>
              <a:t>Data Pipeline</a:t>
            </a:r>
          </a:p>
        </p:txBody>
      </p:sp>
      <p:sp>
        <p:nvSpPr>
          <p:cNvPr id="18" name="Content Placeholder 2">
            <a:extLst>
              <a:ext uri="{FF2B5EF4-FFF2-40B4-BE49-F238E27FC236}">
                <a16:creationId xmlns:a16="http://schemas.microsoft.com/office/drawing/2014/main" id="{60191269-818F-E8C4-BEE1-F09A58F4538A}"/>
              </a:ext>
            </a:extLst>
          </p:cNvPr>
          <p:cNvSpPr txBox="1">
            <a:spLocks/>
          </p:cNvSpPr>
          <p:nvPr/>
        </p:nvSpPr>
        <p:spPr>
          <a:xfrm>
            <a:off x="7610426" y="5098616"/>
            <a:ext cx="4197782" cy="15225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spcAft>
                <a:spcPts val="200"/>
              </a:spcAft>
              <a:buSzPct val="120000"/>
              <a:tabLst>
                <a:tab pos="1316038" algn="l"/>
              </a:tabLst>
            </a:pPr>
            <a:r>
              <a:rPr lang="en-US" sz="1500" dirty="0">
                <a:solidFill>
                  <a:schemeClr val="bg1"/>
                </a:solidFill>
              </a:rPr>
              <a:t>Real-time (assess and affect) and historical </a:t>
            </a:r>
          </a:p>
          <a:p>
            <a:pPr>
              <a:lnSpc>
                <a:spcPct val="100000"/>
              </a:lnSpc>
              <a:spcBef>
                <a:spcPts val="200"/>
              </a:spcBef>
              <a:spcAft>
                <a:spcPts val="200"/>
              </a:spcAft>
              <a:buSzPct val="120000"/>
              <a:tabLst>
                <a:tab pos="1316038" algn="l"/>
              </a:tabLst>
            </a:pPr>
            <a:r>
              <a:rPr lang="en-US" sz="1500" dirty="0">
                <a:solidFill>
                  <a:schemeClr val="bg1"/>
                </a:solidFill>
              </a:rPr>
              <a:t>Data variances = cost variances</a:t>
            </a:r>
          </a:p>
          <a:p>
            <a:pPr>
              <a:lnSpc>
                <a:spcPct val="100000"/>
              </a:lnSpc>
              <a:spcBef>
                <a:spcPts val="200"/>
              </a:spcBef>
              <a:spcAft>
                <a:spcPts val="200"/>
              </a:spcAft>
              <a:buSzPct val="120000"/>
              <a:tabLst>
                <a:tab pos="1316038" algn="l"/>
              </a:tabLst>
            </a:pPr>
            <a:r>
              <a:rPr lang="en-US" sz="1500" dirty="0">
                <a:solidFill>
                  <a:schemeClr val="bg1"/>
                </a:solidFill>
              </a:rPr>
              <a:t>Asynchronous data (data matched              spatially)</a:t>
            </a:r>
          </a:p>
          <a:p>
            <a:pPr>
              <a:lnSpc>
                <a:spcPct val="100000"/>
              </a:lnSpc>
              <a:spcBef>
                <a:spcPts val="200"/>
              </a:spcBef>
              <a:spcAft>
                <a:spcPts val="200"/>
              </a:spcAft>
              <a:buSzPct val="120000"/>
              <a:tabLst>
                <a:tab pos="1316038" algn="l"/>
              </a:tabLst>
            </a:pPr>
            <a:r>
              <a:rPr lang="en-US" sz="1500" dirty="0">
                <a:solidFill>
                  <a:schemeClr val="bg1"/>
                </a:solidFill>
              </a:rPr>
              <a:t>Resource intensive</a:t>
            </a:r>
          </a:p>
          <a:p>
            <a:pPr>
              <a:lnSpc>
                <a:spcPct val="100000"/>
              </a:lnSpc>
              <a:spcBef>
                <a:spcPts val="200"/>
              </a:spcBef>
              <a:spcAft>
                <a:spcPts val="200"/>
              </a:spcAft>
              <a:tabLst>
                <a:tab pos="1316038" algn="l"/>
              </a:tabLst>
            </a:pPr>
            <a:endParaRPr lang="en-US" sz="1500" dirty="0">
              <a:solidFill>
                <a:schemeClr val="bg1"/>
              </a:solidFill>
            </a:endParaRPr>
          </a:p>
          <a:p>
            <a:pPr>
              <a:lnSpc>
                <a:spcPct val="100000"/>
              </a:lnSpc>
              <a:spcBef>
                <a:spcPts val="200"/>
              </a:spcBef>
              <a:spcAft>
                <a:spcPts val="200"/>
              </a:spcAft>
              <a:tabLst>
                <a:tab pos="1316038" algn="l"/>
              </a:tabLst>
            </a:pPr>
            <a:endParaRPr lang="en-US" sz="1500" dirty="0">
              <a:solidFill>
                <a:schemeClr val="bg1"/>
              </a:solidFill>
            </a:endParaRPr>
          </a:p>
          <a:p>
            <a:pPr>
              <a:lnSpc>
                <a:spcPct val="100000"/>
              </a:lnSpc>
              <a:spcBef>
                <a:spcPts val="200"/>
              </a:spcBef>
              <a:spcAft>
                <a:spcPts val="200"/>
              </a:spcAft>
              <a:tabLst>
                <a:tab pos="1316038" algn="l"/>
              </a:tabLst>
            </a:pPr>
            <a:endParaRPr lang="en-US" sz="1500" dirty="0">
              <a:solidFill>
                <a:schemeClr val="bg1"/>
              </a:solidFill>
            </a:endParaRPr>
          </a:p>
        </p:txBody>
      </p:sp>
      <p:pic>
        <p:nvPicPr>
          <p:cNvPr id="4" name="Picture 3">
            <a:extLst>
              <a:ext uri="{FF2B5EF4-FFF2-40B4-BE49-F238E27FC236}">
                <a16:creationId xmlns:a16="http://schemas.microsoft.com/office/drawing/2014/main" id="{ACE9E5C8-494A-F006-0EF7-01CA508883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187" y="2558442"/>
            <a:ext cx="6086639" cy="3631477"/>
          </a:xfrm>
          <a:prstGeom prst="rect">
            <a:avLst/>
          </a:prstGeom>
          <a:noFill/>
        </p:spPr>
      </p:pic>
      <p:sp>
        <p:nvSpPr>
          <p:cNvPr id="21" name="Title 1">
            <a:extLst>
              <a:ext uri="{FF2B5EF4-FFF2-40B4-BE49-F238E27FC236}">
                <a16:creationId xmlns:a16="http://schemas.microsoft.com/office/drawing/2014/main" id="{26EB07EA-3600-83F5-AF00-0FC92025051A}"/>
              </a:ext>
            </a:extLst>
          </p:cNvPr>
          <p:cNvSpPr>
            <a:spLocks noGrp="1"/>
          </p:cNvSpPr>
          <p:nvPr>
            <p:ph type="title"/>
          </p:nvPr>
        </p:nvSpPr>
        <p:spPr>
          <a:xfrm>
            <a:off x="948508" y="491260"/>
            <a:ext cx="6052368" cy="1625210"/>
          </a:xfrm>
        </p:spPr>
        <p:txBody>
          <a:bodyPr vert="horz" lIns="91440" tIns="45720" rIns="91440" bIns="45720" rtlCol="0" anchor="ctr">
            <a:noAutofit/>
          </a:bodyPr>
          <a:lstStyle/>
          <a:p>
            <a:pPr algn="r">
              <a:tabLst>
                <a:tab pos="1316038" algn="l"/>
              </a:tabLst>
            </a:pPr>
            <a:r>
              <a:rPr lang="en-US" sz="3500" b="1" dirty="0">
                <a:solidFill>
                  <a:srgbClr val="FFFFFF"/>
                </a:solidFill>
              </a:rPr>
              <a:t>Use Case #2 – Real-Time TIM Timeline and Performance Measures (Continued)</a:t>
            </a:r>
          </a:p>
        </p:txBody>
      </p:sp>
      <p:sp>
        <p:nvSpPr>
          <p:cNvPr id="22" name="AutoShape 2" descr="Image result for data management">
            <a:extLst>
              <a:ext uri="{FF2B5EF4-FFF2-40B4-BE49-F238E27FC236}">
                <a16:creationId xmlns:a16="http://schemas.microsoft.com/office/drawing/2014/main" id="{650160CF-287A-B5C4-AA33-4C77E323C424}"/>
              </a:ext>
            </a:extLst>
          </p:cNvPr>
          <p:cNvSpPr>
            <a:spLocks noChangeAspect="1" noChangeArrowheads="1"/>
          </p:cNvSpPr>
          <p:nvPr/>
        </p:nvSpPr>
        <p:spPr bwMode="auto">
          <a:xfrm>
            <a:off x="6007196" y="30323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7">
            <a:extLst>
              <a:ext uri="{FF2B5EF4-FFF2-40B4-BE49-F238E27FC236}">
                <a16:creationId xmlns:a16="http://schemas.microsoft.com/office/drawing/2014/main" id="{8119B6EB-07C8-B26F-C379-366A842A22E8}"/>
              </a:ext>
            </a:extLst>
          </p:cNvPr>
          <p:cNvSpPr/>
          <p:nvPr/>
        </p:nvSpPr>
        <p:spPr>
          <a:xfrm>
            <a:off x="465946" y="506316"/>
            <a:ext cx="1041323" cy="1041323"/>
          </a:xfrm>
          <a:prstGeom prst="ellipse">
            <a:avLst/>
          </a:prstGeom>
          <a:solidFill>
            <a:srgbClr val="E8C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ar graph with upward trend with solid fill">
            <a:extLst>
              <a:ext uri="{FF2B5EF4-FFF2-40B4-BE49-F238E27FC236}">
                <a16:creationId xmlns:a16="http://schemas.microsoft.com/office/drawing/2014/main" id="{D31FEC53-D0C0-E0C8-CA84-449AFCEEF7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407" y="646803"/>
            <a:ext cx="740664" cy="740664"/>
          </a:xfrm>
          <a:prstGeom prst="rect">
            <a:avLst/>
          </a:prstGeom>
        </p:spPr>
      </p:pic>
      <p:sp>
        <p:nvSpPr>
          <p:cNvPr id="30" name="Rectangle 29">
            <a:extLst>
              <a:ext uri="{FF2B5EF4-FFF2-40B4-BE49-F238E27FC236}">
                <a16:creationId xmlns:a16="http://schemas.microsoft.com/office/drawing/2014/main" id="{5E029F9C-7803-78C9-3ACE-85081F447CA2}"/>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4">
            <a:extLst>
              <a:ext uri="{FF2B5EF4-FFF2-40B4-BE49-F238E27FC236}">
                <a16:creationId xmlns:a16="http://schemas.microsoft.com/office/drawing/2014/main" id="{5D3372ED-2F61-D6D8-D7D2-34A5383C2937}"/>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15</a:t>
            </a:fld>
            <a:endParaRPr lang="en-US" sz="2800" dirty="0">
              <a:solidFill>
                <a:schemeClr val="bg1"/>
              </a:solidFill>
              <a:latin typeface="Century Gothic" panose="020B0502020202020204" pitchFamily="34" charset="0"/>
            </a:endParaRPr>
          </a:p>
        </p:txBody>
      </p:sp>
      <p:pic>
        <p:nvPicPr>
          <p:cNvPr id="2" name="Picture 1" descr="Graphical user interface, text, application&#10;&#10;Description automatically generated">
            <a:extLst>
              <a:ext uri="{FF2B5EF4-FFF2-40B4-BE49-F238E27FC236}">
                <a16:creationId xmlns:a16="http://schemas.microsoft.com/office/drawing/2014/main" id="{A12CA326-655A-5DF0-A5D3-D5EB183F3FEA}"/>
              </a:ext>
            </a:extLst>
          </p:cNvPr>
          <p:cNvPicPr>
            <a:picLocks noChangeAspect="1"/>
          </p:cNvPicPr>
          <p:nvPr/>
        </p:nvPicPr>
        <p:blipFill rotWithShape="1">
          <a:blip r:embed="rId6">
            <a:extLst>
              <a:ext uri="{28A0092B-C50C-407E-A947-70E740481C1C}">
                <a14:useLocalDpi xmlns:a14="http://schemas.microsoft.com/office/drawing/2010/main" val="0"/>
              </a:ext>
            </a:extLst>
          </a:blip>
          <a:srcRect b="5123"/>
          <a:stretch/>
        </p:blipFill>
        <p:spPr>
          <a:xfrm>
            <a:off x="8408460" y="689297"/>
            <a:ext cx="2601712" cy="4041755"/>
          </a:xfrm>
          <a:prstGeom prst="rect">
            <a:avLst/>
          </a:prstGeom>
        </p:spPr>
      </p:pic>
    </p:spTree>
    <p:extLst>
      <p:ext uri="{BB962C8B-B14F-4D97-AF65-F5344CB8AC3E}">
        <p14:creationId xmlns:p14="http://schemas.microsoft.com/office/powerpoint/2010/main" val="418328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7" y="491260"/>
            <a:ext cx="6486144" cy="1625210"/>
          </a:xfrm>
        </p:spPr>
        <p:txBody>
          <a:bodyPr vert="horz" lIns="91440" tIns="45720" rIns="91440" bIns="45720" rtlCol="0" anchor="ctr">
            <a:noAutofit/>
          </a:bodyPr>
          <a:lstStyle/>
          <a:p>
            <a:pPr algn="r">
              <a:tabLst>
                <a:tab pos="1316038" algn="l"/>
              </a:tabLst>
            </a:pPr>
            <a:r>
              <a:rPr lang="en-US" sz="3500" b="1" dirty="0">
                <a:solidFill>
                  <a:srgbClr val="FFFFFF"/>
                </a:solidFill>
              </a:rPr>
              <a:t>Use Case #3 – Understanding Secondary Crashes</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241BFE-5150-E85F-EC5D-A9B8D84A3B5E}"/>
              </a:ext>
            </a:extLst>
          </p:cNvPr>
          <p:cNvSpPr txBox="1"/>
          <p:nvPr/>
        </p:nvSpPr>
        <p:spPr>
          <a:xfrm>
            <a:off x="3141665" y="5620670"/>
            <a:ext cx="1456296" cy="369332"/>
          </a:xfrm>
          <a:prstGeom prst="rect">
            <a:avLst/>
          </a:prstGeom>
          <a:noFill/>
        </p:spPr>
        <p:txBody>
          <a:bodyPr wrap="none" rtlCol="0">
            <a:spAutoFit/>
          </a:bodyPr>
          <a:lstStyle/>
          <a:p>
            <a:r>
              <a:rPr lang="en-US" b="1" dirty="0"/>
              <a:t>Data Pipeline</a:t>
            </a:r>
          </a:p>
        </p:txBody>
      </p:sp>
      <p:sp>
        <p:nvSpPr>
          <p:cNvPr id="3" name="Content Placeholder 2">
            <a:extLst>
              <a:ext uri="{FF2B5EF4-FFF2-40B4-BE49-F238E27FC236}">
                <a16:creationId xmlns:a16="http://schemas.microsoft.com/office/drawing/2014/main" id="{F1661DFC-260B-4691-B83F-32874731CE70}"/>
              </a:ext>
            </a:extLst>
          </p:cNvPr>
          <p:cNvSpPr txBox="1">
            <a:spLocks/>
          </p:cNvSpPr>
          <p:nvPr/>
        </p:nvSpPr>
        <p:spPr>
          <a:xfrm>
            <a:off x="7635536" y="390557"/>
            <a:ext cx="4140375" cy="3048275"/>
          </a:xfrm>
          <a:prstGeom prst="rect">
            <a:avLst/>
          </a:prstGeom>
        </p:spPr>
        <p:txBody>
          <a:bodyPr vert="horz" lIns="91440" tIns="45720" rIns="91440" bIns="45720" rtlCol="0" anchor="t"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5000"/>
              </a:lnSpc>
              <a:spcBef>
                <a:spcPts val="600"/>
              </a:spcBef>
              <a:tabLst>
                <a:tab pos="1316038" algn="l"/>
              </a:tabLst>
            </a:pPr>
            <a:r>
              <a:rPr lang="en-US" sz="1450" u="sng" dirty="0">
                <a:solidFill>
                  <a:schemeClr val="bg1"/>
                </a:solidFill>
              </a:rPr>
              <a:t>Question</a:t>
            </a:r>
            <a:r>
              <a:rPr lang="en-US" sz="1450" dirty="0">
                <a:solidFill>
                  <a:schemeClr val="bg1"/>
                </a:solidFill>
              </a:rPr>
              <a:t>: Can a big data approach help to better understand when, where, and under what conditions secondary crashes occur?</a:t>
            </a:r>
          </a:p>
          <a:p>
            <a:pPr>
              <a:lnSpc>
                <a:spcPct val="105000"/>
              </a:lnSpc>
              <a:spcBef>
                <a:spcPts val="600"/>
              </a:spcBef>
              <a:tabLst>
                <a:tab pos="1316038" algn="l"/>
              </a:tabLst>
            </a:pPr>
            <a:r>
              <a:rPr lang="en-US" sz="1450" u="sng" dirty="0">
                <a:solidFill>
                  <a:schemeClr val="bg1"/>
                </a:solidFill>
              </a:rPr>
              <a:t>Problem/limitation</a:t>
            </a:r>
            <a:r>
              <a:rPr lang="en-US" sz="1450" dirty="0">
                <a:solidFill>
                  <a:schemeClr val="bg1"/>
                </a:solidFill>
              </a:rPr>
              <a:t>: Lack of data to support analyses of secondary crashes. Where data exist, there is a lack of data analysis.</a:t>
            </a:r>
          </a:p>
          <a:p>
            <a:pPr>
              <a:lnSpc>
                <a:spcPct val="105000"/>
              </a:lnSpc>
              <a:spcBef>
                <a:spcPts val="600"/>
              </a:spcBef>
              <a:tabLst>
                <a:tab pos="1316038" algn="l"/>
              </a:tabLst>
            </a:pPr>
            <a:r>
              <a:rPr lang="en-US" sz="1450" u="sng" dirty="0">
                <a:solidFill>
                  <a:schemeClr val="bg1"/>
                </a:solidFill>
              </a:rPr>
              <a:t>Big data opportunity</a:t>
            </a:r>
            <a:r>
              <a:rPr lang="en-US" sz="1450" dirty="0">
                <a:solidFill>
                  <a:schemeClr val="bg1"/>
                </a:solidFill>
              </a:rPr>
              <a:t>: Combine crash data across multiple states. Enrich data with traffic, road, and weather data. Use big data techniques to uncover contributing factors and trends, identify typical secondary crash types, and develop a model for identifying secondary crashes.</a:t>
            </a:r>
          </a:p>
          <a:p>
            <a:pPr>
              <a:lnSpc>
                <a:spcPct val="105000"/>
              </a:lnSpc>
              <a:spcBef>
                <a:spcPts val="600"/>
              </a:spcBef>
              <a:tabLst>
                <a:tab pos="1316038" algn="l"/>
              </a:tabLst>
            </a:pPr>
            <a:endParaRPr lang="en-US" sz="1450" dirty="0">
              <a:solidFill>
                <a:schemeClr val="bg1"/>
              </a:solidFill>
            </a:endParaRPr>
          </a:p>
        </p:txBody>
      </p:sp>
      <p:pic>
        <p:nvPicPr>
          <p:cNvPr id="4" name="Picture 3">
            <a:extLst>
              <a:ext uri="{FF2B5EF4-FFF2-40B4-BE49-F238E27FC236}">
                <a16:creationId xmlns:a16="http://schemas.microsoft.com/office/drawing/2014/main" id="{BB2A356E-BD93-C09C-A91D-FE419F1F79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16" y="2919098"/>
            <a:ext cx="6170389" cy="2532670"/>
          </a:xfrm>
          <a:prstGeom prst="rect">
            <a:avLst/>
          </a:prstGeom>
          <a:noFill/>
          <a:ln>
            <a:noFill/>
          </a:ln>
        </p:spPr>
      </p:pic>
      <p:sp>
        <p:nvSpPr>
          <p:cNvPr id="9" name="Oval 8">
            <a:extLst>
              <a:ext uri="{FF2B5EF4-FFF2-40B4-BE49-F238E27FC236}">
                <a16:creationId xmlns:a16="http://schemas.microsoft.com/office/drawing/2014/main" id="{950A0246-E229-83F8-AA08-3590AC29CAE7}"/>
              </a:ext>
            </a:extLst>
          </p:cNvPr>
          <p:cNvSpPr/>
          <p:nvPr/>
        </p:nvSpPr>
        <p:spPr>
          <a:xfrm>
            <a:off x="457602" y="500785"/>
            <a:ext cx="1041323" cy="1041323"/>
          </a:xfrm>
          <a:prstGeom prst="ellipse">
            <a:avLst/>
          </a:prstGeom>
          <a:solidFill>
            <a:srgbClr val="6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067977FE-71C7-B6A8-FCC8-CBF7BBDCA78C}"/>
              </a:ext>
            </a:extLst>
          </p:cNvPr>
          <p:cNvGrpSpPr>
            <a:grpSpLocks noChangeAspect="1"/>
          </p:cNvGrpSpPr>
          <p:nvPr/>
        </p:nvGrpSpPr>
        <p:grpSpPr>
          <a:xfrm>
            <a:off x="446161" y="589770"/>
            <a:ext cx="1034750" cy="711438"/>
            <a:chOff x="5623933" y="3017887"/>
            <a:chExt cx="1446172" cy="994313"/>
          </a:xfrm>
        </p:grpSpPr>
        <p:grpSp>
          <p:nvGrpSpPr>
            <p:cNvPr id="12" name="Group 11">
              <a:extLst>
                <a:ext uri="{FF2B5EF4-FFF2-40B4-BE49-F238E27FC236}">
                  <a16:creationId xmlns:a16="http://schemas.microsoft.com/office/drawing/2014/main" id="{CF8D7F4D-3DA9-B499-72E8-81B0AB5F1D29}"/>
                </a:ext>
              </a:extLst>
            </p:cNvPr>
            <p:cNvGrpSpPr/>
            <p:nvPr/>
          </p:nvGrpSpPr>
          <p:grpSpPr>
            <a:xfrm rot="-300000">
              <a:off x="5623933" y="3017887"/>
              <a:ext cx="770217" cy="791413"/>
              <a:chOff x="5640498" y="2964879"/>
              <a:chExt cx="770217" cy="791413"/>
            </a:xfrm>
          </p:grpSpPr>
          <p:pic>
            <p:nvPicPr>
              <p:cNvPr id="14" name="Picture 13">
                <a:extLst>
                  <a:ext uri="{FF2B5EF4-FFF2-40B4-BE49-F238E27FC236}">
                    <a16:creationId xmlns:a16="http://schemas.microsoft.com/office/drawing/2014/main" id="{9FB62662-251F-7089-8790-4A3B2B562CDD}"/>
                  </a:ext>
                </a:extLst>
              </p:cNvPr>
              <p:cNvPicPr>
                <a:picLocks noChangeAspect="1"/>
              </p:cNvPicPr>
              <p:nvPr/>
            </p:nvPicPr>
            <p:blipFill rotWithShape="1">
              <a:blip r:embed="rId4"/>
              <a:srcRect r="20701" b="17074"/>
              <a:stretch/>
            </p:blipFill>
            <p:spPr>
              <a:xfrm rot="60000">
                <a:off x="5640498" y="2964879"/>
                <a:ext cx="726319" cy="759536"/>
              </a:xfrm>
              <a:prstGeom prst="rect">
                <a:avLst/>
              </a:prstGeom>
            </p:spPr>
          </p:pic>
          <p:sp>
            <p:nvSpPr>
              <p:cNvPr id="16" name="Rectangle 15">
                <a:extLst>
                  <a:ext uri="{FF2B5EF4-FFF2-40B4-BE49-F238E27FC236}">
                    <a16:creationId xmlns:a16="http://schemas.microsoft.com/office/drawing/2014/main" id="{9B55D8D7-5D65-4D05-7015-01554129CFC0}"/>
                  </a:ext>
                </a:extLst>
              </p:cNvPr>
              <p:cNvSpPr/>
              <p:nvPr/>
            </p:nvSpPr>
            <p:spPr>
              <a:xfrm rot="60000">
                <a:off x="6282639" y="3017066"/>
                <a:ext cx="128076" cy="501202"/>
              </a:xfrm>
              <a:prstGeom prst="rect">
                <a:avLst/>
              </a:prstGeom>
              <a:solidFill>
                <a:srgbClr val="6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11AA03D-ED45-EBAB-4CDF-8ACE3696977F}"/>
                  </a:ext>
                </a:extLst>
              </p:cNvPr>
              <p:cNvSpPr/>
              <p:nvPr/>
            </p:nvSpPr>
            <p:spPr>
              <a:xfrm rot="21420000">
                <a:off x="6151778" y="3628276"/>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Car with solid fill">
              <a:extLst>
                <a:ext uri="{FF2B5EF4-FFF2-40B4-BE49-F238E27FC236}">
                  <a16:creationId xmlns:a16="http://schemas.microsoft.com/office/drawing/2014/main" id="{BFB1B30B-79CF-BBA2-4871-26CD39F294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0000">
              <a:off x="6311153" y="3253248"/>
              <a:ext cx="758952" cy="758952"/>
            </a:xfrm>
            <a:prstGeom prst="rect">
              <a:avLst/>
            </a:prstGeom>
          </p:spPr>
        </p:pic>
      </p:grpSp>
      <p:sp>
        <p:nvSpPr>
          <p:cNvPr id="19" name="Rectangle 18">
            <a:extLst>
              <a:ext uri="{FF2B5EF4-FFF2-40B4-BE49-F238E27FC236}">
                <a16:creationId xmlns:a16="http://schemas.microsoft.com/office/drawing/2014/main" id="{433214C8-A2C3-2A35-341E-B4A855799261}"/>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4">
            <a:extLst>
              <a:ext uri="{FF2B5EF4-FFF2-40B4-BE49-F238E27FC236}">
                <a16:creationId xmlns:a16="http://schemas.microsoft.com/office/drawing/2014/main" id="{1EC67C83-F466-0B2D-431B-DEFF24D6773D}"/>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16</a:t>
            </a:fld>
            <a:endParaRPr lang="en-US" sz="2800" dirty="0">
              <a:solidFill>
                <a:schemeClr val="bg1"/>
              </a:solidFill>
              <a:latin typeface="Century Gothic" panose="020B0502020202020204" pitchFamily="34" charset="0"/>
            </a:endParaRPr>
          </a:p>
        </p:txBody>
      </p:sp>
      <p:pic>
        <p:nvPicPr>
          <p:cNvPr id="24" name="Picture 23">
            <a:extLst>
              <a:ext uri="{FF2B5EF4-FFF2-40B4-BE49-F238E27FC236}">
                <a16:creationId xmlns:a16="http://schemas.microsoft.com/office/drawing/2014/main" id="{58BBC7DB-FBD7-7B9C-4965-3F0E4F99BBBF}"/>
              </a:ext>
            </a:extLst>
          </p:cNvPr>
          <p:cNvPicPr>
            <a:picLocks noChangeAspect="1"/>
          </p:cNvPicPr>
          <p:nvPr/>
        </p:nvPicPr>
        <p:blipFill>
          <a:blip r:embed="rId7"/>
          <a:stretch>
            <a:fillRect/>
          </a:stretch>
        </p:blipFill>
        <p:spPr>
          <a:xfrm>
            <a:off x="7676024" y="3599357"/>
            <a:ext cx="4052695" cy="2097309"/>
          </a:xfrm>
          <a:prstGeom prst="rect">
            <a:avLst/>
          </a:prstGeom>
        </p:spPr>
      </p:pic>
    </p:spTree>
    <p:extLst>
      <p:ext uri="{BB962C8B-B14F-4D97-AF65-F5344CB8AC3E}">
        <p14:creationId xmlns:p14="http://schemas.microsoft.com/office/powerpoint/2010/main" val="1911253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A6717A7-E777-D8EA-9049-53A0FA016E53}"/>
              </a:ext>
            </a:extLst>
          </p:cNvPr>
          <p:cNvSpPr txBox="1"/>
          <p:nvPr/>
        </p:nvSpPr>
        <p:spPr>
          <a:xfrm>
            <a:off x="2199851" y="6163584"/>
            <a:ext cx="3323923" cy="369332"/>
          </a:xfrm>
          <a:prstGeom prst="rect">
            <a:avLst/>
          </a:prstGeom>
          <a:noFill/>
        </p:spPr>
        <p:txBody>
          <a:bodyPr wrap="none" rtlCol="0">
            <a:spAutoFit/>
          </a:bodyPr>
          <a:lstStyle/>
          <a:p>
            <a:r>
              <a:rPr lang="en-US" b="1" dirty="0"/>
              <a:t>Verified Secondary Crashes (15K)</a:t>
            </a:r>
          </a:p>
        </p:txBody>
      </p:sp>
      <p:sp>
        <p:nvSpPr>
          <p:cNvPr id="4" name="Content Placeholder 2">
            <a:extLst>
              <a:ext uri="{FF2B5EF4-FFF2-40B4-BE49-F238E27FC236}">
                <a16:creationId xmlns:a16="http://schemas.microsoft.com/office/drawing/2014/main" id="{59398593-CE99-B55C-998A-9536E2D02D57}"/>
              </a:ext>
            </a:extLst>
          </p:cNvPr>
          <p:cNvSpPr>
            <a:spLocks noGrp="1"/>
          </p:cNvSpPr>
          <p:nvPr>
            <p:ph idx="1"/>
          </p:nvPr>
        </p:nvSpPr>
        <p:spPr>
          <a:xfrm>
            <a:off x="7553753" y="3498166"/>
            <a:ext cx="4309064" cy="1555124"/>
          </a:xfrm>
        </p:spPr>
        <p:txBody>
          <a:bodyPr>
            <a:normAutofit/>
          </a:bodyPr>
          <a:lstStyle/>
          <a:p>
            <a:pPr>
              <a:lnSpc>
                <a:spcPct val="100000"/>
              </a:lnSpc>
              <a:spcBef>
                <a:spcPts val="600"/>
              </a:spcBef>
              <a:buSzPct val="120000"/>
            </a:pPr>
            <a:r>
              <a:rPr lang="en-US" sz="1700" dirty="0">
                <a:solidFill>
                  <a:schemeClr val="bg1"/>
                </a:solidFill>
              </a:rPr>
              <a:t>Spatial-temporal analysis to verify secondary crashes</a:t>
            </a:r>
          </a:p>
          <a:p>
            <a:pPr>
              <a:lnSpc>
                <a:spcPct val="100000"/>
              </a:lnSpc>
              <a:spcBef>
                <a:spcPts val="600"/>
              </a:spcBef>
              <a:buSzPct val="120000"/>
            </a:pPr>
            <a:r>
              <a:rPr lang="en-US" sz="1700" dirty="0">
                <a:solidFill>
                  <a:schemeClr val="bg1"/>
                </a:solidFill>
              </a:rPr>
              <a:t>Classification of secondary crashes by common characteristics (cluster analysis)</a:t>
            </a:r>
          </a:p>
        </p:txBody>
      </p:sp>
      <p:pic>
        <p:nvPicPr>
          <p:cNvPr id="8" name="Picture 7" descr="Map&#10;&#10;Description automatically generated">
            <a:extLst>
              <a:ext uri="{FF2B5EF4-FFF2-40B4-BE49-F238E27FC236}">
                <a16:creationId xmlns:a16="http://schemas.microsoft.com/office/drawing/2014/main" id="{B6F71224-145F-7445-796C-775D93514C6B}"/>
              </a:ext>
            </a:extLst>
          </p:cNvPr>
          <p:cNvPicPr>
            <a:picLocks noChangeAspect="1"/>
          </p:cNvPicPr>
          <p:nvPr/>
        </p:nvPicPr>
        <p:blipFill>
          <a:blip r:embed="rId3" cstate="print">
            <a:extLst>
              <a:ext uri="{28A0092B-C50C-407E-A947-70E740481C1C}">
                <a14:useLocalDpi xmlns:a14="http://schemas.microsoft.com/office/drawing/2010/main" val="0"/>
              </a:ext>
              <a:ext uri="{FF2B5EF4-FFF2-40B4-BE49-F238E27FC236}">
                <a16:creationId xmlns="" xmlns:lc="http://schemas.openxmlformats.org/drawingml/2006/lockedCanvas" xmlns:a16="http://schemas.microsoft.com/office/drawing/2014/main"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0E04D018-B5F6-448D-9EDC-30F2C0DB5F0A}"/>
              </a:ext>
            </a:extLst>
          </a:blip>
          <a:srcRect l="1347" t="6280" b="5226"/>
          <a:stretch>
            <a:fillRect/>
          </a:stretch>
        </p:blipFill>
        <p:spPr>
          <a:xfrm>
            <a:off x="7649004" y="768803"/>
            <a:ext cx="4132779" cy="2281122"/>
          </a:xfrm>
          <a:prstGeom prst="rect">
            <a:avLst/>
          </a:prstGeom>
        </p:spPr>
      </p:pic>
      <p:pic>
        <p:nvPicPr>
          <p:cNvPr id="15" name="Picture 14">
            <a:extLst>
              <a:ext uri="{FF2B5EF4-FFF2-40B4-BE49-F238E27FC236}">
                <a16:creationId xmlns:a16="http://schemas.microsoft.com/office/drawing/2014/main" id="{CB32516C-23B1-60FF-5AE6-189E0A8EA7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436" t="12327" r="10641" b="12633"/>
          <a:stretch/>
        </p:blipFill>
        <p:spPr bwMode="auto">
          <a:xfrm>
            <a:off x="495770" y="2500357"/>
            <a:ext cx="6711889" cy="3644928"/>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8978E8BE-0A08-813F-87B4-C20CF533EDEE}"/>
              </a:ext>
            </a:extLst>
          </p:cNvPr>
          <p:cNvSpPr txBox="1"/>
          <p:nvPr/>
        </p:nvSpPr>
        <p:spPr>
          <a:xfrm>
            <a:off x="7582563" y="350307"/>
            <a:ext cx="4280253" cy="384721"/>
          </a:xfrm>
          <a:prstGeom prst="rect">
            <a:avLst/>
          </a:prstGeom>
          <a:noFill/>
        </p:spPr>
        <p:txBody>
          <a:bodyPr wrap="square" rtlCol="0">
            <a:spAutoFit/>
          </a:bodyPr>
          <a:lstStyle/>
          <a:p>
            <a:pPr algn="ctr"/>
            <a:r>
              <a:rPr lang="en-US" sz="1900" b="1" dirty="0">
                <a:solidFill>
                  <a:schemeClr val="bg1"/>
                </a:solidFill>
              </a:rPr>
              <a:t>Reported Secondary Crashes (52K)</a:t>
            </a:r>
          </a:p>
        </p:txBody>
      </p:sp>
      <p:sp>
        <p:nvSpPr>
          <p:cNvPr id="19" name="TextBox 18">
            <a:extLst>
              <a:ext uri="{FF2B5EF4-FFF2-40B4-BE49-F238E27FC236}">
                <a16:creationId xmlns:a16="http://schemas.microsoft.com/office/drawing/2014/main" id="{6351D737-4BED-4909-1A56-C8F51298D6E3}"/>
              </a:ext>
            </a:extLst>
          </p:cNvPr>
          <p:cNvSpPr txBox="1"/>
          <p:nvPr/>
        </p:nvSpPr>
        <p:spPr>
          <a:xfrm>
            <a:off x="7582564" y="3133695"/>
            <a:ext cx="4280252" cy="384721"/>
          </a:xfrm>
          <a:prstGeom prst="rect">
            <a:avLst/>
          </a:prstGeom>
          <a:noFill/>
        </p:spPr>
        <p:txBody>
          <a:bodyPr wrap="square" rtlCol="0">
            <a:spAutoFit/>
          </a:bodyPr>
          <a:lstStyle/>
          <a:p>
            <a:pPr algn="ctr"/>
            <a:r>
              <a:rPr lang="en-US" sz="1900" b="1" dirty="0">
                <a:solidFill>
                  <a:schemeClr val="bg1"/>
                </a:solidFill>
              </a:rPr>
              <a:t>Analysis</a:t>
            </a:r>
          </a:p>
        </p:txBody>
      </p:sp>
      <p:sp>
        <p:nvSpPr>
          <p:cNvPr id="20" name="Content Placeholder 2">
            <a:extLst>
              <a:ext uri="{FF2B5EF4-FFF2-40B4-BE49-F238E27FC236}">
                <a16:creationId xmlns:a16="http://schemas.microsoft.com/office/drawing/2014/main" id="{A01A6439-FC3B-B033-B2FF-D229E3A73D89}"/>
              </a:ext>
            </a:extLst>
          </p:cNvPr>
          <p:cNvSpPr txBox="1">
            <a:spLocks/>
          </p:cNvSpPr>
          <p:nvPr/>
        </p:nvSpPr>
        <p:spPr>
          <a:xfrm>
            <a:off x="7654242" y="5326662"/>
            <a:ext cx="4137708" cy="821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SzPct val="120000"/>
            </a:pPr>
            <a:r>
              <a:rPr lang="en-US" sz="1700" dirty="0">
                <a:solidFill>
                  <a:schemeClr val="bg1"/>
                </a:solidFill>
              </a:rPr>
              <a:t>Unification of data very time consuming</a:t>
            </a:r>
          </a:p>
          <a:p>
            <a:pPr>
              <a:lnSpc>
                <a:spcPct val="100000"/>
              </a:lnSpc>
              <a:spcBef>
                <a:spcPts val="600"/>
              </a:spcBef>
              <a:buSzPct val="120000"/>
            </a:pPr>
            <a:r>
              <a:rPr lang="en-US" sz="1700" dirty="0">
                <a:solidFill>
                  <a:schemeClr val="bg1"/>
                </a:solidFill>
              </a:rPr>
              <a:t>Data quality limitations</a:t>
            </a:r>
          </a:p>
        </p:txBody>
      </p:sp>
      <p:sp>
        <p:nvSpPr>
          <p:cNvPr id="21" name="TextBox 20">
            <a:extLst>
              <a:ext uri="{FF2B5EF4-FFF2-40B4-BE49-F238E27FC236}">
                <a16:creationId xmlns:a16="http://schemas.microsoft.com/office/drawing/2014/main" id="{64501E2A-5D72-1558-5D16-944DCCDF3B01}"/>
              </a:ext>
            </a:extLst>
          </p:cNvPr>
          <p:cNvSpPr txBox="1"/>
          <p:nvPr/>
        </p:nvSpPr>
        <p:spPr>
          <a:xfrm>
            <a:off x="7582329" y="4914566"/>
            <a:ext cx="4238196" cy="384721"/>
          </a:xfrm>
          <a:prstGeom prst="rect">
            <a:avLst/>
          </a:prstGeom>
          <a:noFill/>
        </p:spPr>
        <p:txBody>
          <a:bodyPr wrap="square" rtlCol="0">
            <a:spAutoFit/>
          </a:bodyPr>
          <a:lstStyle/>
          <a:p>
            <a:pPr algn="ctr"/>
            <a:r>
              <a:rPr lang="en-US" sz="1900" b="1" dirty="0">
                <a:solidFill>
                  <a:schemeClr val="bg1"/>
                </a:solidFill>
              </a:rPr>
              <a:t>Key Aspects of Use Case</a:t>
            </a:r>
          </a:p>
        </p:txBody>
      </p:sp>
      <p:sp>
        <p:nvSpPr>
          <p:cNvPr id="28" name="Oval 27">
            <a:extLst>
              <a:ext uri="{FF2B5EF4-FFF2-40B4-BE49-F238E27FC236}">
                <a16:creationId xmlns:a16="http://schemas.microsoft.com/office/drawing/2014/main" id="{A731066E-217E-8933-5C1E-D2D7B6D466DB}"/>
              </a:ext>
            </a:extLst>
          </p:cNvPr>
          <p:cNvSpPr/>
          <p:nvPr/>
        </p:nvSpPr>
        <p:spPr>
          <a:xfrm>
            <a:off x="457602" y="500785"/>
            <a:ext cx="1041323" cy="1041323"/>
          </a:xfrm>
          <a:prstGeom prst="ellipse">
            <a:avLst/>
          </a:prstGeom>
          <a:solidFill>
            <a:srgbClr val="6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7FD63D54-F8AB-F9A0-6A24-A2ADDDD72972}"/>
              </a:ext>
            </a:extLst>
          </p:cNvPr>
          <p:cNvGrpSpPr>
            <a:grpSpLocks noChangeAspect="1"/>
          </p:cNvGrpSpPr>
          <p:nvPr/>
        </p:nvGrpSpPr>
        <p:grpSpPr>
          <a:xfrm>
            <a:off x="446161" y="589770"/>
            <a:ext cx="1034750" cy="711438"/>
            <a:chOff x="5623933" y="3017887"/>
            <a:chExt cx="1446172" cy="994313"/>
          </a:xfrm>
        </p:grpSpPr>
        <p:grpSp>
          <p:nvGrpSpPr>
            <p:cNvPr id="30" name="Group 29">
              <a:extLst>
                <a:ext uri="{FF2B5EF4-FFF2-40B4-BE49-F238E27FC236}">
                  <a16:creationId xmlns:a16="http://schemas.microsoft.com/office/drawing/2014/main" id="{DFC1DCDF-DD62-CAD2-CDD1-4D077A5B7F8B}"/>
                </a:ext>
              </a:extLst>
            </p:cNvPr>
            <p:cNvGrpSpPr/>
            <p:nvPr/>
          </p:nvGrpSpPr>
          <p:grpSpPr>
            <a:xfrm rot="-300000">
              <a:off x="5623933" y="3017887"/>
              <a:ext cx="770217" cy="791413"/>
              <a:chOff x="5640498" y="2964879"/>
              <a:chExt cx="770217" cy="791413"/>
            </a:xfrm>
          </p:grpSpPr>
          <p:pic>
            <p:nvPicPr>
              <p:cNvPr id="64" name="Picture 63">
                <a:extLst>
                  <a:ext uri="{FF2B5EF4-FFF2-40B4-BE49-F238E27FC236}">
                    <a16:creationId xmlns:a16="http://schemas.microsoft.com/office/drawing/2014/main" id="{4E578AE5-F821-651E-C7CD-FB4AFDF14CE1}"/>
                  </a:ext>
                </a:extLst>
              </p:cNvPr>
              <p:cNvPicPr>
                <a:picLocks noChangeAspect="1"/>
              </p:cNvPicPr>
              <p:nvPr/>
            </p:nvPicPr>
            <p:blipFill rotWithShape="1">
              <a:blip r:embed="rId5"/>
              <a:srcRect r="20701" b="17074"/>
              <a:stretch/>
            </p:blipFill>
            <p:spPr>
              <a:xfrm rot="60000">
                <a:off x="5640498" y="2964879"/>
                <a:ext cx="726319" cy="759536"/>
              </a:xfrm>
              <a:prstGeom prst="rect">
                <a:avLst/>
              </a:prstGeom>
            </p:spPr>
          </p:pic>
          <p:sp>
            <p:nvSpPr>
              <p:cNvPr id="69" name="Rectangle 68">
                <a:extLst>
                  <a:ext uri="{FF2B5EF4-FFF2-40B4-BE49-F238E27FC236}">
                    <a16:creationId xmlns:a16="http://schemas.microsoft.com/office/drawing/2014/main" id="{E9581DCF-BBA1-1FC9-51E5-F898F356E3E8}"/>
                  </a:ext>
                </a:extLst>
              </p:cNvPr>
              <p:cNvSpPr/>
              <p:nvPr/>
            </p:nvSpPr>
            <p:spPr>
              <a:xfrm rot="60000">
                <a:off x="6282639" y="3017066"/>
                <a:ext cx="128076" cy="501202"/>
              </a:xfrm>
              <a:prstGeom prst="rect">
                <a:avLst/>
              </a:prstGeom>
              <a:solidFill>
                <a:srgbClr val="6EC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4B0077F3-044C-3322-839B-6AFA36B8F02A}"/>
                  </a:ext>
                </a:extLst>
              </p:cNvPr>
              <p:cNvSpPr/>
              <p:nvPr/>
            </p:nvSpPr>
            <p:spPr>
              <a:xfrm rot="21420000">
                <a:off x="6151778" y="3628276"/>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1" name="Graphic 30" descr="Car with solid fill">
              <a:extLst>
                <a:ext uri="{FF2B5EF4-FFF2-40B4-BE49-F238E27FC236}">
                  <a16:creationId xmlns:a16="http://schemas.microsoft.com/office/drawing/2014/main" id="{F474E16D-5291-62BF-35B5-7D1CB2F9DC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0000">
              <a:off x="6311153" y="3253248"/>
              <a:ext cx="758952" cy="758952"/>
            </a:xfrm>
            <a:prstGeom prst="rect">
              <a:avLst/>
            </a:prstGeom>
          </p:spPr>
        </p:pic>
      </p:grpSp>
      <p:sp>
        <p:nvSpPr>
          <p:cNvPr id="73" name="Title 1">
            <a:extLst>
              <a:ext uri="{FF2B5EF4-FFF2-40B4-BE49-F238E27FC236}">
                <a16:creationId xmlns:a16="http://schemas.microsoft.com/office/drawing/2014/main" id="{1374C388-A13D-3321-AC61-766D9F865A75}"/>
              </a:ext>
            </a:extLst>
          </p:cNvPr>
          <p:cNvSpPr>
            <a:spLocks noGrp="1"/>
          </p:cNvSpPr>
          <p:nvPr>
            <p:ph type="title"/>
          </p:nvPr>
        </p:nvSpPr>
        <p:spPr>
          <a:xfrm>
            <a:off x="524257" y="491260"/>
            <a:ext cx="6486144" cy="1625210"/>
          </a:xfrm>
        </p:spPr>
        <p:txBody>
          <a:bodyPr vert="horz" lIns="91440" tIns="45720" rIns="91440" bIns="45720" rtlCol="0" anchor="ctr">
            <a:noAutofit/>
          </a:bodyPr>
          <a:lstStyle/>
          <a:p>
            <a:pPr algn="r">
              <a:tabLst>
                <a:tab pos="1316038" algn="l"/>
              </a:tabLst>
            </a:pPr>
            <a:r>
              <a:rPr lang="en-US" sz="3500" b="1" dirty="0">
                <a:solidFill>
                  <a:srgbClr val="FFFFFF"/>
                </a:solidFill>
              </a:rPr>
              <a:t>Use Case #3 – Understanding Secondary Crashes</a:t>
            </a:r>
          </a:p>
        </p:txBody>
      </p:sp>
      <p:sp>
        <p:nvSpPr>
          <p:cNvPr id="74" name="Rectangle 73">
            <a:extLst>
              <a:ext uri="{FF2B5EF4-FFF2-40B4-BE49-F238E27FC236}">
                <a16:creationId xmlns:a16="http://schemas.microsoft.com/office/drawing/2014/main" id="{1748B871-C146-FC20-17C8-5485DBCB2548}"/>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Slide Number Placeholder 4">
            <a:extLst>
              <a:ext uri="{FF2B5EF4-FFF2-40B4-BE49-F238E27FC236}">
                <a16:creationId xmlns:a16="http://schemas.microsoft.com/office/drawing/2014/main" id="{D59BBDBC-AC14-4C26-BA68-5B110851FE6B}"/>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17</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45427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1237977" y="491260"/>
            <a:ext cx="5772424" cy="1625210"/>
          </a:xfrm>
        </p:spPr>
        <p:txBody>
          <a:bodyPr vert="horz" lIns="91440" tIns="45720" rIns="91440" bIns="45720" rtlCol="0" anchor="ctr">
            <a:noAutofit/>
          </a:bodyPr>
          <a:lstStyle/>
          <a:p>
            <a:pPr algn="r">
              <a:tabLst>
                <a:tab pos="1316038" algn="l"/>
              </a:tabLst>
            </a:pPr>
            <a:r>
              <a:rPr lang="en-US" sz="3500" b="1" dirty="0">
                <a:solidFill>
                  <a:srgbClr val="FFFFFF"/>
                </a:solidFill>
              </a:rPr>
              <a:t>Use Case #4 – Exploratory Analysis of Third-Party CV Data for Crash Detection </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661DFC-260B-4691-B83F-32874731CE70}"/>
              </a:ext>
            </a:extLst>
          </p:cNvPr>
          <p:cNvSpPr txBox="1">
            <a:spLocks/>
          </p:cNvSpPr>
          <p:nvPr/>
        </p:nvSpPr>
        <p:spPr>
          <a:xfrm>
            <a:off x="7654586" y="562007"/>
            <a:ext cx="4140375" cy="3313139"/>
          </a:xfrm>
          <a:prstGeom prst="rect">
            <a:avLst/>
          </a:prstGeom>
        </p:spPr>
        <p:txBody>
          <a:bodyPr vert="horz" lIns="91440" tIns="45720" rIns="91440" bIns="45720" rtlCol="0" anchor="t" anchorCtr="0">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5000"/>
              </a:lnSpc>
              <a:spcBef>
                <a:spcPts val="600"/>
              </a:spcBef>
              <a:spcAft>
                <a:spcPts val="600"/>
              </a:spcAft>
              <a:tabLst>
                <a:tab pos="1316038" algn="l"/>
              </a:tabLst>
            </a:pPr>
            <a:r>
              <a:rPr lang="en-US" sz="1600" u="sng" dirty="0">
                <a:solidFill>
                  <a:schemeClr val="bg1"/>
                </a:solidFill>
              </a:rPr>
              <a:t>Question</a:t>
            </a:r>
            <a:r>
              <a:rPr lang="en-US" sz="1600" dirty="0">
                <a:solidFill>
                  <a:schemeClr val="bg1"/>
                </a:solidFill>
              </a:rPr>
              <a:t>: Can CV data provide information that would lead to a more proactive approach to TIM by providing near real-time information on system performance and traffic incidents as they unfold?</a:t>
            </a:r>
          </a:p>
          <a:p>
            <a:pPr>
              <a:lnSpc>
                <a:spcPct val="105000"/>
              </a:lnSpc>
              <a:spcBef>
                <a:spcPts val="600"/>
              </a:spcBef>
              <a:spcAft>
                <a:spcPts val="600"/>
              </a:spcAft>
              <a:tabLst>
                <a:tab pos="1316038" algn="l"/>
              </a:tabLst>
            </a:pPr>
            <a:r>
              <a:rPr lang="en-US" sz="1600" u="sng" dirty="0">
                <a:solidFill>
                  <a:schemeClr val="bg1"/>
                </a:solidFill>
              </a:rPr>
              <a:t>Big data opportunity</a:t>
            </a:r>
            <a:r>
              <a:rPr lang="en-US" sz="1600" dirty="0">
                <a:solidFill>
                  <a:schemeClr val="bg1"/>
                </a:solidFill>
              </a:rPr>
              <a:t>: Third-party connected vehicle data is an emerging source of data that is not yet well understood by transportation agencies. The granularity of the data offers potential for new insights for operations. A data sample was assessed and explored for the potential to improve on existing use cases or to provide new use cases for improving TIM.</a:t>
            </a:r>
          </a:p>
          <a:p>
            <a:pPr>
              <a:lnSpc>
                <a:spcPct val="105000"/>
              </a:lnSpc>
              <a:spcBef>
                <a:spcPts val="600"/>
              </a:spcBef>
              <a:tabLst>
                <a:tab pos="1316038" algn="l"/>
              </a:tabLst>
            </a:pPr>
            <a:endParaRPr lang="en-US" sz="1600" dirty="0">
              <a:solidFill>
                <a:schemeClr val="bg1"/>
              </a:solidFill>
            </a:endParaRPr>
          </a:p>
          <a:p>
            <a:pPr>
              <a:lnSpc>
                <a:spcPct val="105000"/>
              </a:lnSpc>
              <a:spcBef>
                <a:spcPts val="600"/>
              </a:spcBef>
              <a:tabLst>
                <a:tab pos="1316038" algn="l"/>
              </a:tabLst>
            </a:pPr>
            <a:endParaRPr lang="en-US" sz="1600" dirty="0">
              <a:solidFill>
                <a:schemeClr val="bg1"/>
              </a:solidFill>
            </a:endParaRPr>
          </a:p>
          <a:p>
            <a:pPr>
              <a:lnSpc>
                <a:spcPct val="105000"/>
              </a:lnSpc>
              <a:spcBef>
                <a:spcPts val="600"/>
              </a:spcBef>
              <a:tabLst>
                <a:tab pos="1316038" algn="l"/>
              </a:tabLst>
            </a:pPr>
            <a:endParaRPr lang="en-US" sz="1600" dirty="0">
              <a:solidFill>
                <a:schemeClr val="bg1"/>
              </a:solidFill>
            </a:endParaRPr>
          </a:p>
        </p:txBody>
      </p:sp>
      <p:sp>
        <p:nvSpPr>
          <p:cNvPr id="4" name="Content Placeholder 2">
            <a:extLst>
              <a:ext uri="{FF2B5EF4-FFF2-40B4-BE49-F238E27FC236}">
                <a16:creationId xmlns:a16="http://schemas.microsoft.com/office/drawing/2014/main" id="{FDD27888-1B46-89F6-C6F1-53E7F2F34B5F}"/>
              </a:ext>
            </a:extLst>
          </p:cNvPr>
          <p:cNvSpPr txBox="1">
            <a:spLocks/>
          </p:cNvSpPr>
          <p:nvPr/>
        </p:nvSpPr>
        <p:spPr>
          <a:xfrm>
            <a:off x="7547048" y="3875146"/>
            <a:ext cx="4405854" cy="2477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4000"/>
              </a:lnSpc>
              <a:spcBef>
                <a:spcPts val="600"/>
              </a:spcBef>
              <a:buNone/>
              <a:tabLst>
                <a:tab pos="1316038" algn="l"/>
              </a:tabLst>
            </a:pPr>
            <a:r>
              <a:rPr lang="en-US" sz="1800" b="1" dirty="0">
                <a:solidFill>
                  <a:schemeClr val="bg1"/>
                </a:solidFill>
              </a:rPr>
              <a:t>1 Month (Nov 2019) CV Data Sample</a:t>
            </a:r>
          </a:p>
          <a:p>
            <a:pPr marL="0" indent="0" algn="ctr">
              <a:lnSpc>
                <a:spcPct val="104000"/>
              </a:lnSpc>
              <a:spcBef>
                <a:spcPts val="300"/>
              </a:spcBef>
              <a:buNone/>
              <a:tabLst>
                <a:tab pos="1316038" algn="l"/>
              </a:tabLst>
            </a:pPr>
            <a:r>
              <a:rPr lang="en-US" sz="1800" b="1" dirty="0">
                <a:solidFill>
                  <a:schemeClr val="bg1"/>
                </a:solidFill>
              </a:rPr>
              <a:t>Phoenix, Arizona Proper</a:t>
            </a:r>
          </a:p>
          <a:p>
            <a:pPr>
              <a:lnSpc>
                <a:spcPct val="104000"/>
              </a:lnSpc>
              <a:spcBef>
                <a:spcPts val="1200"/>
              </a:spcBef>
              <a:buSzPct val="120000"/>
              <a:tabLst>
                <a:tab pos="1316038" algn="l"/>
              </a:tabLst>
            </a:pPr>
            <a:r>
              <a:rPr lang="en-US" sz="1700" dirty="0">
                <a:solidFill>
                  <a:schemeClr val="bg1"/>
                </a:solidFill>
              </a:rPr>
              <a:t>Vehicle movement data (speed and heading)</a:t>
            </a:r>
          </a:p>
          <a:p>
            <a:pPr lvl="1">
              <a:lnSpc>
                <a:spcPct val="104000"/>
              </a:lnSpc>
              <a:spcBef>
                <a:spcPts val="600"/>
              </a:spcBef>
              <a:buSzPct val="90000"/>
              <a:buFont typeface="Wingdings" panose="05000000000000000000" pitchFamily="2" charset="2"/>
              <a:buChar char="§"/>
              <a:tabLst>
                <a:tab pos="1316038" algn="l"/>
              </a:tabLst>
            </a:pPr>
            <a:r>
              <a:rPr lang="en-US" sz="1600" dirty="0">
                <a:solidFill>
                  <a:schemeClr val="bg1"/>
                </a:solidFill>
              </a:rPr>
              <a:t>1,837,538,420 total records</a:t>
            </a:r>
          </a:p>
          <a:p>
            <a:pPr lvl="1">
              <a:lnSpc>
                <a:spcPct val="104000"/>
              </a:lnSpc>
              <a:spcBef>
                <a:spcPts val="600"/>
              </a:spcBef>
              <a:buSzPct val="90000"/>
              <a:buFont typeface="Wingdings" panose="05000000000000000000" pitchFamily="2" charset="2"/>
              <a:buChar char="§"/>
              <a:tabLst>
                <a:tab pos="1316038" algn="l"/>
              </a:tabLst>
            </a:pPr>
            <a:r>
              <a:rPr lang="en-US" sz="1600" dirty="0">
                <a:solidFill>
                  <a:schemeClr val="bg1"/>
                </a:solidFill>
              </a:rPr>
              <a:t>7,121,391 total journeys</a:t>
            </a:r>
          </a:p>
          <a:p>
            <a:pPr>
              <a:lnSpc>
                <a:spcPct val="104000"/>
              </a:lnSpc>
              <a:spcBef>
                <a:spcPts val="600"/>
              </a:spcBef>
              <a:buSzPct val="120000"/>
              <a:tabLst>
                <a:tab pos="1316038" algn="l"/>
              </a:tabLst>
            </a:pPr>
            <a:r>
              <a:rPr lang="en-US" sz="1700" dirty="0">
                <a:solidFill>
                  <a:schemeClr val="bg1"/>
                </a:solidFill>
              </a:rPr>
              <a:t>Driver event data</a:t>
            </a:r>
          </a:p>
          <a:p>
            <a:pPr lvl="1">
              <a:lnSpc>
                <a:spcPct val="104000"/>
              </a:lnSpc>
              <a:spcBef>
                <a:spcPts val="600"/>
              </a:spcBef>
              <a:buSzPct val="90000"/>
              <a:buFont typeface="Wingdings" panose="05000000000000000000" pitchFamily="2" charset="2"/>
              <a:buChar char="§"/>
              <a:tabLst>
                <a:tab pos="1316038" algn="l"/>
              </a:tabLst>
            </a:pPr>
            <a:r>
              <a:rPr lang="en-US" sz="1600" dirty="0">
                <a:solidFill>
                  <a:schemeClr val="bg1"/>
                </a:solidFill>
              </a:rPr>
              <a:t>18 million total records</a:t>
            </a:r>
            <a:endParaRPr lang="en-US" sz="1600" dirty="0">
              <a:solidFill>
                <a:srgbClr val="FF0000"/>
              </a:solidFill>
            </a:endParaRPr>
          </a:p>
          <a:p>
            <a:pPr>
              <a:lnSpc>
                <a:spcPct val="110000"/>
              </a:lnSpc>
              <a:spcBef>
                <a:spcPts val="600"/>
              </a:spcBef>
              <a:tabLst>
                <a:tab pos="1316038" algn="l"/>
              </a:tabLst>
            </a:pPr>
            <a:endParaRPr lang="en-US" sz="1600" dirty="0">
              <a:solidFill>
                <a:schemeClr val="bg1"/>
              </a:solidFill>
            </a:endParaRPr>
          </a:p>
        </p:txBody>
      </p:sp>
      <p:pic>
        <p:nvPicPr>
          <p:cNvPr id="6" name="Picture 5" descr="Map&#10;&#10;Description automatically generated">
            <a:extLst>
              <a:ext uri="{FF2B5EF4-FFF2-40B4-BE49-F238E27FC236}">
                <a16:creationId xmlns:a16="http://schemas.microsoft.com/office/drawing/2014/main" id="{6F302D3F-E5B8-F458-5259-CADA27A30C82}"/>
              </a:ext>
            </a:extLst>
          </p:cNvPr>
          <p:cNvPicPr>
            <a:picLocks noChangeAspect="1"/>
          </p:cNvPicPr>
          <p:nvPr/>
        </p:nvPicPr>
        <p:blipFill rotWithShape="1">
          <a:blip r:embed="rId3">
            <a:extLst>
              <a:ext uri="{28A0092B-C50C-407E-A947-70E740481C1C}">
                <a14:useLocalDpi xmlns:a14="http://schemas.microsoft.com/office/drawing/2010/main" val="0"/>
              </a:ext>
            </a:extLst>
          </a:blip>
          <a:srcRect l="17839" t="16040" r="30921" b="7538"/>
          <a:stretch/>
        </p:blipFill>
        <p:spPr>
          <a:xfrm>
            <a:off x="1432407" y="2548967"/>
            <a:ext cx="4937755" cy="3892120"/>
          </a:xfrm>
          <a:prstGeom prst="rect">
            <a:avLst/>
          </a:prstGeom>
        </p:spPr>
      </p:pic>
      <p:sp>
        <p:nvSpPr>
          <p:cNvPr id="8" name="Oval 7">
            <a:extLst>
              <a:ext uri="{FF2B5EF4-FFF2-40B4-BE49-F238E27FC236}">
                <a16:creationId xmlns:a16="http://schemas.microsoft.com/office/drawing/2014/main" id="{5E95FF13-CA2D-F1B8-8034-4D3B22F5626E}"/>
              </a:ext>
            </a:extLst>
          </p:cNvPr>
          <p:cNvSpPr/>
          <p:nvPr/>
        </p:nvSpPr>
        <p:spPr>
          <a:xfrm>
            <a:off x="489247" y="500785"/>
            <a:ext cx="1041323" cy="1041323"/>
          </a:xfrm>
          <a:prstGeom prst="ellipse">
            <a:avLst/>
          </a:prstGeom>
          <a:solidFill>
            <a:srgbClr val="78D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6B398DD-C0B9-FC8A-B0F5-7A690943D710}"/>
              </a:ext>
            </a:extLst>
          </p:cNvPr>
          <p:cNvGrpSpPr>
            <a:grpSpLocks noChangeAspect="1"/>
          </p:cNvGrpSpPr>
          <p:nvPr/>
        </p:nvGrpSpPr>
        <p:grpSpPr>
          <a:xfrm>
            <a:off x="662762" y="524235"/>
            <a:ext cx="749808" cy="986441"/>
            <a:chOff x="7057208" y="2964577"/>
            <a:chExt cx="914400" cy="1202977"/>
          </a:xfrm>
        </p:grpSpPr>
        <p:pic>
          <p:nvPicPr>
            <p:cNvPr id="11" name="Graphic 10" descr="Wireless with solid fill">
              <a:extLst>
                <a:ext uri="{FF2B5EF4-FFF2-40B4-BE49-F238E27FC236}">
                  <a16:creationId xmlns:a16="http://schemas.microsoft.com/office/drawing/2014/main" id="{82EA2F4A-A460-47AA-832B-F0C523BF0D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7154501" y="2964577"/>
              <a:ext cx="548640" cy="548640"/>
            </a:xfrm>
            <a:prstGeom prst="rect">
              <a:avLst/>
            </a:prstGeom>
          </p:spPr>
        </p:pic>
        <p:pic>
          <p:nvPicPr>
            <p:cNvPr id="12" name="Graphic 11" descr="Car with solid fill">
              <a:extLst>
                <a:ext uri="{FF2B5EF4-FFF2-40B4-BE49-F238E27FC236}">
                  <a16:creationId xmlns:a16="http://schemas.microsoft.com/office/drawing/2014/main" id="{67E54DE5-DDDE-684F-2198-6D7AED40E6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57208" y="3253154"/>
              <a:ext cx="914400" cy="914400"/>
            </a:xfrm>
            <a:prstGeom prst="rect">
              <a:avLst/>
            </a:prstGeom>
          </p:spPr>
        </p:pic>
      </p:grpSp>
      <p:sp>
        <p:nvSpPr>
          <p:cNvPr id="13" name="Rectangle 12">
            <a:extLst>
              <a:ext uri="{FF2B5EF4-FFF2-40B4-BE49-F238E27FC236}">
                <a16:creationId xmlns:a16="http://schemas.microsoft.com/office/drawing/2014/main" id="{477877C4-9AED-891A-5C21-9B119F3AFCA5}"/>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4">
            <a:extLst>
              <a:ext uri="{FF2B5EF4-FFF2-40B4-BE49-F238E27FC236}">
                <a16:creationId xmlns:a16="http://schemas.microsoft.com/office/drawing/2014/main" id="{516AF119-1539-F54B-5270-31D2E25E6E4A}"/>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18</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7909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Graphical user interface, table&#10;&#10;Description automatically generated with medium confidence">
            <a:extLst>
              <a:ext uri="{FF2B5EF4-FFF2-40B4-BE49-F238E27FC236}">
                <a16:creationId xmlns:a16="http://schemas.microsoft.com/office/drawing/2014/main" id="{BEF3F567-E5EE-3BBC-1F77-5EDDBBB9470F}"/>
              </a:ext>
            </a:extLst>
          </p:cNvPr>
          <p:cNvPicPr>
            <a:picLocks noChangeAspect="1"/>
          </p:cNvPicPr>
          <p:nvPr/>
        </p:nvPicPr>
        <p:blipFill rotWithShape="1">
          <a:blip r:embed="rId3">
            <a:extLst>
              <a:ext uri="{28A0092B-C50C-407E-A947-70E740481C1C}">
                <a14:useLocalDpi xmlns:a14="http://schemas.microsoft.com/office/drawing/2010/main" val="0"/>
              </a:ext>
            </a:extLst>
          </a:blip>
          <a:srcRect l="61539" t="2706" r="911" b="41740"/>
          <a:stretch/>
        </p:blipFill>
        <p:spPr>
          <a:xfrm>
            <a:off x="7949407" y="622737"/>
            <a:ext cx="3562311" cy="1616276"/>
          </a:xfrm>
          <a:prstGeom prst="rect">
            <a:avLst/>
          </a:prstGeom>
        </p:spPr>
      </p:pic>
      <p:sp>
        <p:nvSpPr>
          <p:cNvPr id="18" name="Rectangle 17">
            <a:extLst>
              <a:ext uri="{FF2B5EF4-FFF2-40B4-BE49-F238E27FC236}">
                <a16:creationId xmlns:a16="http://schemas.microsoft.com/office/drawing/2014/main" id="{44BEB2D1-C2EE-DF7A-0304-41D556E8293D}"/>
              </a:ext>
            </a:extLst>
          </p:cNvPr>
          <p:cNvSpPr/>
          <p:nvPr/>
        </p:nvSpPr>
        <p:spPr>
          <a:xfrm>
            <a:off x="329183" y="2442626"/>
            <a:ext cx="11333686" cy="409252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1CEB308-618B-4BB1-D268-D231CEE2C815}"/>
              </a:ext>
            </a:extLst>
          </p:cNvPr>
          <p:cNvGrpSpPr/>
          <p:nvPr/>
        </p:nvGrpSpPr>
        <p:grpSpPr>
          <a:xfrm>
            <a:off x="6311817" y="3059578"/>
            <a:ext cx="5159367" cy="2927789"/>
            <a:chOff x="6450945" y="2854733"/>
            <a:chExt cx="4918692" cy="2927789"/>
          </a:xfrm>
        </p:grpSpPr>
        <p:pic>
          <p:nvPicPr>
            <p:cNvPr id="14" name="Picture 13" descr="Graphical user interface&#10;&#10;Description automatically generated">
              <a:extLst>
                <a:ext uri="{FF2B5EF4-FFF2-40B4-BE49-F238E27FC236}">
                  <a16:creationId xmlns:a16="http://schemas.microsoft.com/office/drawing/2014/main" id="{8B1AA8DE-FA6E-E221-B3A8-698741C89901}"/>
                </a:ext>
              </a:extLst>
            </p:cNvPr>
            <p:cNvPicPr>
              <a:picLocks noChangeAspect="1"/>
            </p:cNvPicPr>
            <p:nvPr/>
          </p:nvPicPr>
          <p:blipFill rotWithShape="1">
            <a:blip r:embed="rId4">
              <a:extLst>
                <a:ext uri="{28A0092B-C50C-407E-A947-70E740481C1C}">
                  <a14:useLocalDpi xmlns:a14="http://schemas.microsoft.com/office/drawing/2010/main" val="0"/>
                </a:ext>
              </a:extLst>
            </a:blip>
            <a:srcRect t="4599" b="11223"/>
            <a:stretch/>
          </p:blipFill>
          <p:spPr>
            <a:xfrm>
              <a:off x="6451188" y="2854733"/>
              <a:ext cx="4918449" cy="2927789"/>
            </a:xfrm>
            <a:prstGeom prst="rect">
              <a:avLst/>
            </a:prstGeom>
          </p:spPr>
        </p:pic>
        <p:pic>
          <p:nvPicPr>
            <p:cNvPr id="15" name="Picture 14" descr="Graphical user interface&#10;&#10;Description automatically generated">
              <a:extLst>
                <a:ext uri="{FF2B5EF4-FFF2-40B4-BE49-F238E27FC236}">
                  <a16:creationId xmlns:a16="http://schemas.microsoft.com/office/drawing/2014/main" id="{4A3A28FB-4258-0DA9-38E2-D4D4C9C448CD}"/>
                </a:ext>
              </a:extLst>
            </p:cNvPr>
            <p:cNvPicPr>
              <a:picLocks noChangeAspect="1"/>
            </p:cNvPicPr>
            <p:nvPr/>
          </p:nvPicPr>
          <p:blipFill rotWithShape="1">
            <a:blip r:embed="rId5">
              <a:extLst>
                <a:ext uri="{28A0092B-C50C-407E-A947-70E740481C1C}">
                  <a14:useLocalDpi xmlns:a14="http://schemas.microsoft.com/office/drawing/2010/main" val="0"/>
                </a:ext>
              </a:extLst>
            </a:blip>
            <a:srcRect l="693" t="6032" r="62981" b="41184"/>
            <a:stretch/>
          </p:blipFill>
          <p:spPr>
            <a:xfrm>
              <a:off x="6450945" y="2854733"/>
              <a:ext cx="2000329" cy="1391685"/>
            </a:xfrm>
            <a:prstGeom prst="rect">
              <a:avLst/>
            </a:prstGeom>
          </p:spPr>
        </p:pic>
      </p:grpSp>
      <p:sp>
        <p:nvSpPr>
          <p:cNvPr id="12" name="TextBox 11">
            <a:extLst>
              <a:ext uri="{FF2B5EF4-FFF2-40B4-BE49-F238E27FC236}">
                <a16:creationId xmlns:a16="http://schemas.microsoft.com/office/drawing/2014/main" id="{999B3335-EDEB-54F4-4DA7-F82599E53A4D}"/>
              </a:ext>
            </a:extLst>
          </p:cNvPr>
          <p:cNvSpPr txBox="1"/>
          <p:nvPr/>
        </p:nvSpPr>
        <p:spPr>
          <a:xfrm>
            <a:off x="7954634" y="6027180"/>
            <a:ext cx="1739322" cy="369332"/>
          </a:xfrm>
          <a:prstGeom prst="rect">
            <a:avLst/>
          </a:prstGeom>
          <a:noFill/>
        </p:spPr>
        <p:txBody>
          <a:bodyPr wrap="none" rtlCol="0">
            <a:spAutoFit/>
          </a:bodyPr>
          <a:lstStyle/>
          <a:p>
            <a:r>
              <a:rPr lang="en-US" dirty="0">
                <a:solidFill>
                  <a:schemeClr val="bg1"/>
                </a:solidFill>
              </a:rPr>
              <a:t>Speed of Vehicle</a:t>
            </a:r>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4E3C60C-D7C3-5552-AD0F-8CB136F9F176}"/>
              </a:ext>
            </a:extLst>
          </p:cNvPr>
          <p:cNvSpPr txBox="1"/>
          <p:nvPr/>
        </p:nvSpPr>
        <p:spPr>
          <a:xfrm>
            <a:off x="2043787" y="6020801"/>
            <a:ext cx="2971583" cy="369332"/>
          </a:xfrm>
          <a:prstGeom prst="rect">
            <a:avLst/>
          </a:prstGeom>
          <a:noFill/>
        </p:spPr>
        <p:txBody>
          <a:bodyPr wrap="none" rtlCol="0">
            <a:spAutoFit/>
          </a:bodyPr>
          <a:lstStyle/>
          <a:p>
            <a:r>
              <a:rPr lang="en-US" dirty="0">
                <a:solidFill>
                  <a:schemeClr val="bg1"/>
                </a:solidFill>
              </a:rPr>
              <a:t>Individual Vehicle Trajectories</a:t>
            </a:r>
          </a:p>
        </p:txBody>
      </p:sp>
      <p:pic>
        <p:nvPicPr>
          <p:cNvPr id="9" name="Picture 8" descr="Graphical user interface&#10;&#10;Description automatically generated">
            <a:extLst>
              <a:ext uri="{FF2B5EF4-FFF2-40B4-BE49-F238E27FC236}">
                <a16:creationId xmlns:a16="http://schemas.microsoft.com/office/drawing/2014/main" id="{FAE9F96A-30EC-00D3-B6CB-3892E41E2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228" y="3054232"/>
            <a:ext cx="5506588" cy="2933136"/>
          </a:xfrm>
          <a:prstGeom prst="rect">
            <a:avLst/>
          </a:prstGeom>
        </p:spPr>
      </p:pic>
      <p:sp>
        <p:nvSpPr>
          <p:cNvPr id="7" name="Text Placeholder 10">
            <a:extLst>
              <a:ext uri="{FF2B5EF4-FFF2-40B4-BE49-F238E27FC236}">
                <a16:creationId xmlns:a16="http://schemas.microsoft.com/office/drawing/2014/main" id="{BDF4B09E-986A-64B4-7D79-6BC8170A2A2B}"/>
              </a:ext>
            </a:extLst>
          </p:cNvPr>
          <p:cNvSpPr txBox="1">
            <a:spLocks/>
          </p:cNvSpPr>
          <p:nvPr/>
        </p:nvSpPr>
        <p:spPr>
          <a:xfrm>
            <a:off x="1907570" y="2589322"/>
            <a:ext cx="8681014" cy="4647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chemeClr val="bg1"/>
                </a:solidFill>
              </a:rPr>
              <a:t>CV Data Speeds 10 Minutes Before through 10 Minutes After Crash</a:t>
            </a:r>
          </a:p>
        </p:txBody>
      </p:sp>
      <p:sp>
        <p:nvSpPr>
          <p:cNvPr id="26" name="Oval 25">
            <a:extLst>
              <a:ext uri="{FF2B5EF4-FFF2-40B4-BE49-F238E27FC236}">
                <a16:creationId xmlns:a16="http://schemas.microsoft.com/office/drawing/2014/main" id="{D2EE2909-FB2D-869A-B5D1-B0BF960019FE}"/>
              </a:ext>
            </a:extLst>
          </p:cNvPr>
          <p:cNvSpPr/>
          <p:nvPr/>
        </p:nvSpPr>
        <p:spPr>
          <a:xfrm>
            <a:off x="489247" y="500785"/>
            <a:ext cx="1041323" cy="1041323"/>
          </a:xfrm>
          <a:prstGeom prst="ellipse">
            <a:avLst/>
          </a:prstGeom>
          <a:solidFill>
            <a:srgbClr val="78D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23548B3A-3C72-6C5A-7966-D05E39F86018}"/>
              </a:ext>
            </a:extLst>
          </p:cNvPr>
          <p:cNvGrpSpPr>
            <a:grpSpLocks noChangeAspect="1"/>
          </p:cNvGrpSpPr>
          <p:nvPr/>
        </p:nvGrpSpPr>
        <p:grpSpPr>
          <a:xfrm>
            <a:off x="662762" y="524235"/>
            <a:ext cx="749808" cy="986441"/>
            <a:chOff x="7057208" y="2964577"/>
            <a:chExt cx="914400" cy="1202977"/>
          </a:xfrm>
        </p:grpSpPr>
        <p:pic>
          <p:nvPicPr>
            <p:cNvPr id="28" name="Graphic 27" descr="Wireless with solid fill">
              <a:extLst>
                <a:ext uri="{FF2B5EF4-FFF2-40B4-BE49-F238E27FC236}">
                  <a16:creationId xmlns:a16="http://schemas.microsoft.com/office/drawing/2014/main" id="{0403B722-413B-F56B-AD22-4A8F741716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700000">
              <a:off x="7154501" y="2964577"/>
              <a:ext cx="548640" cy="548640"/>
            </a:xfrm>
            <a:prstGeom prst="rect">
              <a:avLst/>
            </a:prstGeom>
          </p:spPr>
        </p:pic>
        <p:pic>
          <p:nvPicPr>
            <p:cNvPr id="29" name="Graphic 28" descr="Car with solid fill">
              <a:extLst>
                <a:ext uri="{FF2B5EF4-FFF2-40B4-BE49-F238E27FC236}">
                  <a16:creationId xmlns:a16="http://schemas.microsoft.com/office/drawing/2014/main" id="{2886D753-5198-BA97-D770-04EE1229A1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57208" y="3253154"/>
              <a:ext cx="914400" cy="914400"/>
            </a:xfrm>
            <a:prstGeom prst="rect">
              <a:avLst/>
            </a:prstGeom>
          </p:spPr>
        </p:pic>
      </p:grpSp>
      <p:sp>
        <p:nvSpPr>
          <p:cNvPr id="64" name="Title 1">
            <a:extLst>
              <a:ext uri="{FF2B5EF4-FFF2-40B4-BE49-F238E27FC236}">
                <a16:creationId xmlns:a16="http://schemas.microsoft.com/office/drawing/2014/main" id="{4CD3CF43-D166-988F-50BB-4640D3C83B38}"/>
              </a:ext>
            </a:extLst>
          </p:cNvPr>
          <p:cNvSpPr>
            <a:spLocks noGrp="1"/>
          </p:cNvSpPr>
          <p:nvPr>
            <p:ph type="title"/>
          </p:nvPr>
        </p:nvSpPr>
        <p:spPr>
          <a:xfrm>
            <a:off x="1237977" y="491260"/>
            <a:ext cx="5772424" cy="1625210"/>
          </a:xfrm>
        </p:spPr>
        <p:txBody>
          <a:bodyPr vert="horz" lIns="91440" tIns="45720" rIns="91440" bIns="45720" rtlCol="0" anchor="ctr">
            <a:noAutofit/>
          </a:bodyPr>
          <a:lstStyle/>
          <a:p>
            <a:pPr algn="r">
              <a:tabLst>
                <a:tab pos="1316038" algn="l"/>
              </a:tabLst>
            </a:pPr>
            <a:r>
              <a:rPr lang="en-US" sz="3500" b="1" dirty="0">
                <a:solidFill>
                  <a:srgbClr val="FFFFFF"/>
                </a:solidFill>
              </a:rPr>
              <a:t>Use Case #4 – Exploratory Analysis of Third-Party CV Data for Crash Detection (Continued) </a:t>
            </a:r>
          </a:p>
        </p:txBody>
      </p:sp>
      <p:sp>
        <p:nvSpPr>
          <p:cNvPr id="69" name="Rectangle 68">
            <a:extLst>
              <a:ext uri="{FF2B5EF4-FFF2-40B4-BE49-F238E27FC236}">
                <a16:creationId xmlns:a16="http://schemas.microsoft.com/office/drawing/2014/main" id="{744882E6-A28E-82B7-D27A-5F840A06C725}"/>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Slide Number Placeholder 4">
            <a:extLst>
              <a:ext uri="{FF2B5EF4-FFF2-40B4-BE49-F238E27FC236}">
                <a16:creationId xmlns:a16="http://schemas.microsoft.com/office/drawing/2014/main" id="{D1A1324D-F40C-4B18-0B7A-181BDE7B9ED8}"/>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19</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8888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IMG_5794 (00000002)">
            <a:extLst>
              <a:ext uri="{FF2B5EF4-FFF2-40B4-BE49-F238E27FC236}">
                <a16:creationId xmlns:a16="http://schemas.microsoft.com/office/drawing/2014/main" id="{3F76B279-9153-1E07-B426-CDA21F5AFD1C}"/>
              </a:ext>
            </a:extLst>
          </p:cNvPr>
          <p:cNvPicPr/>
          <p:nvPr/>
        </p:nvPicPr>
        <p:blipFill rotWithShape="1">
          <a:blip r:embed="rId2" cstate="print">
            <a:extLst>
              <a:ext uri="{28A0092B-C50C-407E-A947-70E740481C1C}">
                <a14:useLocalDpi xmlns:a14="http://schemas.microsoft.com/office/drawing/2010/main" val="0"/>
              </a:ext>
            </a:extLst>
          </a:blip>
          <a:srcRect t="8659" r="1" b="12434"/>
          <a:stretch/>
        </p:blipFill>
        <p:spPr bwMode="auto">
          <a:xfrm>
            <a:off x="603671" y="-1"/>
            <a:ext cx="11588329" cy="6857999"/>
          </a:xfrm>
          <a:prstGeom prst="rect">
            <a:avLst/>
          </a:prstGeom>
          <a:noFill/>
          <a:extLst>
            <a:ext uri="{53640926-AAD7-44D8-BBD7-CCE9431645EC}">
              <a14:shadowObscured xmlns:a14="http://schemas.microsoft.com/office/drawing/2010/main"/>
            </a:ext>
          </a:extLst>
        </p:spPr>
      </p:pic>
      <p:sp>
        <p:nvSpPr>
          <p:cNvPr id="31" name="Rectangle 3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2089C7-2A72-44C3-9D4B-7E72A72AD85C}"/>
              </a:ext>
            </a:extLst>
          </p:cNvPr>
          <p:cNvSpPr>
            <a:spLocks noGrp="1"/>
          </p:cNvSpPr>
          <p:nvPr>
            <p:ph type="ctrTitle"/>
          </p:nvPr>
        </p:nvSpPr>
        <p:spPr>
          <a:xfrm>
            <a:off x="811452" y="-226141"/>
            <a:ext cx="4409477" cy="3460126"/>
          </a:xfrm>
        </p:spPr>
        <p:txBody>
          <a:bodyPr vert="horz" lIns="91440" tIns="45720" rIns="91440" bIns="45720" rtlCol="0" anchor="ctr">
            <a:normAutofit/>
          </a:bodyPr>
          <a:lstStyle/>
          <a:p>
            <a:pPr algn="l">
              <a:lnSpc>
                <a:spcPct val="100000"/>
              </a:lnSpc>
            </a:pPr>
            <a:r>
              <a:rPr lang="en-US" sz="3000" dirty="0">
                <a:ln w="22225">
                  <a:solidFill>
                    <a:srgbClr val="FFFFFF"/>
                  </a:solidFill>
                </a:ln>
                <a:solidFill>
                  <a:schemeClr val="bg1"/>
                </a:solidFill>
              </a:rPr>
              <a:t>NCHRP Research Report 1071: Application of Big Data Approaches for Traffic Incident Management (NCHRP Project 03-138)</a:t>
            </a:r>
          </a:p>
        </p:txBody>
      </p:sp>
      <p:sp>
        <p:nvSpPr>
          <p:cNvPr id="33" name="Rectangle 3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36"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Rectangle 5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517D1D-57C1-43F7-97C1-43CF121395F9}"/>
              </a:ext>
            </a:extLst>
          </p:cNvPr>
          <p:cNvSpPr txBox="1"/>
          <p:nvPr/>
        </p:nvSpPr>
        <p:spPr>
          <a:xfrm>
            <a:off x="1117489" y="3379979"/>
            <a:ext cx="3874685" cy="3186359"/>
          </a:xfrm>
          <a:prstGeom prst="rect">
            <a:avLst/>
          </a:prstGeom>
        </p:spPr>
        <p:txBody>
          <a:bodyPr vert="horz" lIns="91440" tIns="45720" rIns="91440" bIns="45720" rtlCol="0" anchor="ctr">
            <a:normAutofit/>
          </a:bodyPr>
          <a:lstStyle/>
          <a:p>
            <a:pPr>
              <a:spcBef>
                <a:spcPts val="600"/>
              </a:spcBef>
            </a:pPr>
            <a:endParaRPr lang="en-US" sz="2400" b="1" dirty="0">
              <a:solidFill>
                <a:schemeClr val="bg1"/>
              </a:solidFill>
            </a:endParaRPr>
          </a:p>
          <a:p>
            <a:pPr>
              <a:spcBef>
                <a:spcPts val="600"/>
              </a:spcBef>
            </a:pPr>
            <a:endParaRPr lang="en-US" sz="2400" b="1" dirty="0">
              <a:solidFill>
                <a:schemeClr val="bg1"/>
              </a:solidFill>
            </a:endParaRPr>
          </a:p>
          <a:p>
            <a:pPr>
              <a:spcBef>
                <a:spcPts val="600"/>
              </a:spcBef>
            </a:pPr>
            <a:endParaRPr lang="en-US" sz="2400" b="1" dirty="0">
              <a:solidFill>
                <a:schemeClr val="bg1"/>
              </a:solidFill>
            </a:endParaRPr>
          </a:p>
          <a:p>
            <a:pPr>
              <a:spcBef>
                <a:spcPts val="1800"/>
              </a:spcBef>
            </a:pPr>
            <a:r>
              <a:rPr lang="en-US" sz="2400" b="1" dirty="0">
                <a:solidFill>
                  <a:schemeClr val="bg1"/>
                </a:solidFill>
              </a:rPr>
              <a:t>March 2023</a:t>
            </a:r>
          </a:p>
        </p:txBody>
      </p:sp>
      <p:sp>
        <p:nvSpPr>
          <p:cNvPr id="3" name="Rectangle: Rounded Corners 2">
            <a:extLst>
              <a:ext uri="{FF2B5EF4-FFF2-40B4-BE49-F238E27FC236}">
                <a16:creationId xmlns:a16="http://schemas.microsoft.com/office/drawing/2014/main" id="{7631D4EB-7447-CBEF-7133-F9E70EE7ED7C}"/>
              </a:ext>
            </a:extLst>
          </p:cNvPr>
          <p:cNvSpPr/>
          <p:nvPr/>
        </p:nvSpPr>
        <p:spPr>
          <a:xfrm>
            <a:off x="914400" y="4705350"/>
            <a:ext cx="774141" cy="28575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7470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241BFE-5150-E85F-EC5D-A9B8D84A3B5E}"/>
              </a:ext>
            </a:extLst>
          </p:cNvPr>
          <p:cNvSpPr txBox="1"/>
          <p:nvPr/>
        </p:nvSpPr>
        <p:spPr>
          <a:xfrm>
            <a:off x="3143112" y="5672649"/>
            <a:ext cx="1456296" cy="369332"/>
          </a:xfrm>
          <a:prstGeom prst="rect">
            <a:avLst/>
          </a:prstGeom>
          <a:noFill/>
        </p:spPr>
        <p:txBody>
          <a:bodyPr wrap="none" rtlCol="0">
            <a:spAutoFit/>
          </a:bodyPr>
          <a:lstStyle/>
          <a:p>
            <a:r>
              <a:rPr lang="en-US" b="1" dirty="0"/>
              <a:t>Data Pipeline</a:t>
            </a:r>
          </a:p>
        </p:txBody>
      </p:sp>
      <p:sp>
        <p:nvSpPr>
          <p:cNvPr id="11" name="Text Placeholder 10">
            <a:extLst>
              <a:ext uri="{FF2B5EF4-FFF2-40B4-BE49-F238E27FC236}">
                <a16:creationId xmlns:a16="http://schemas.microsoft.com/office/drawing/2014/main" id="{5480C6A3-CE81-FA6F-8276-B53D2EDF8A50}"/>
              </a:ext>
            </a:extLst>
          </p:cNvPr>
          <p:cNvSpPr txBox="1">
            <a:spLocks/>
          </p:cNvSpPr>
          <p:nvPr/>
        </p:nvSpPr>
        <p:spPr>
          <a:xfrm>
            <a:off x="7751892" y="385328"/>
            <a:ext cx="3921741" cy="3221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dirty="0">
                <a:solidFill>
                  <a:schemeClr val="bg1"/>
                </a:solidFill>
                <a:latin typeface="+mj-lt"/>
              </a:rPr>
              <a:t>CV </a:t>
            </a:r>
            <a:r>
              <a:rPr lang="en-US" sz="1800" b="1" dirty="0">
                <a:solidFill>
                  <a:schemeClr val="bg1"/>
                </a:solidFill>
                <a:latin typeface="+mj-lt"/>
                <a:ea typeface="Calibri" panose="020F0502020204030204" pitchFamily="34" charset="0"/>
              </a:rPr>
              <a:t>Vehicle Movement </a:t>
            </a:r>
            <a:r>
              <a:rPr lang="en-US" sz="1800" b="1" dirty="0">
                <a:solidFill>
                  <a:schemeClr val="bg1"/>
                </a:solidFill>
                <a:latin typeface="+mj-lt"/>
              </a:rPr>
              <a:t>Data on Crash Detection Dashboard </a:t>
            </a:r>
          </a:p>
        </p:txBody>
      </p:sp>
      <p:sp>
        <p:nvSpPr>
          <p:cNvPr id="12" name="Text Placeholder 10">
            <a:extLst>
              <a:ext uri="{FF2B5EF4-FFF2-40B4-BE49-F238E27FC236}">
                <a16:creationId xmlns:a16="http://schemas.microsoft.com/office/drawing/2014/main" id="{13903330-3175-E79A-3D5C-A7FEF6FC942D}"/>
              </a:ext>
            </a:extLst>
          </p:cNvPr>
          <p:cNvSpPr txBox="1">
            <a:spLocks/>
          </p:cNvSpPr>
          <p:nvPr/>
        </p:nvSpPr>
        <p:spPr>
          <a:xfrm>
            <a:off x="7676024" y="3093097"/>
            <a:ext cx="4080073" cy="624606"/>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spcBef>
                <a:spcPts val="0"/>
              </a:spcBef>
            </a:pPr>
            <a:r>
              <a:rPr lang="en-US" sz="1800" dirty="0">
                <a:solidFill>
                  <a:schemeClr val="bg1"/>
                </a:solidFill>
                <a:latin typeface="+mj-lt"/>
              </a:rPr>
              <a:t>CV </a:t>
            </a:r>
            <a:r>
              <a:rPr lang="en-US" sz="1800" dirty="0">
                <a:solidFill>
                  <a:schemeClr val="bg1"/>
                </a:solidFill>
                <a:latin typeface="+mj-lt"/>
                <a:ea typeface="Calibri" panose="020F0502020204030204" pitchFamily="34" charset="0"/>
              </a:rPr>
              <a:t>Driver Event </a:t>
            </a:r>
            <a:r>
              <a:rPr lang="en-US" sz="1800" dirty="0">
                <a:solidFill>
                  <a:schemeClr val="bg1"/>
                </a:solidFill>
                <a:latin typeface="+mj-lt"/>
              </a:rPr>
              <a:t>Data on Crash   Detection Dashboard </a:t>
            </a:r>
          </a:p>
        </p:txBody>
      </p:sp>
      <p:sp>
        <p:nvSpPr>
          <p:cNvPr id="19" name="Oval 18">
            <a:extLst>
              <a:ext uri="{FF2B5EF4-FFF2-40B4-BE49-F238E27FC236}">
                <a16:creationId xmlns:a16="http://schemas.microsoft.com/office/drawing/2014/main" id="{A1794CD5-73A7-7532-7801-7BFC97A55AE9}"/>
              </a:ext>
            </a:extLst>
          </p:cNvPr>
          <p:cNvSpPr/>
          <p:nvPr/>
        </p:nvSpPr>
        <p:spPr>
          <a:xfrm>
            <a:off x="489247" y="500785"/>
            <a:ext cx="1041323" cy="1041323"/>
          </a:xfrm>
          <a:prstGeom prst="ellipse">
            <a:avLst/>
          </a:prstGeom>
          <a:solidFill>
            <a:srgbClr val="78D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8A974BD6-6E78-96FC-5A8B-62D7117B8E28}"/>
              </a:ext>
            </a:extLst>
          </p:cNvPr>
          <p:cNvGrpSpPr>
            <a:grpSpLocks noChangeAspect="1"/>
          </p:cNvGrpSpPr>
          <p:nvPr/>
        </p:nvGrpSpPr>
        <p:grpSpPr>
          <a:xfrm>
            <a:off x="662762" y="524235"/>
            <a:ext cx="749808" cy="986441"/>
            <a:chOff x="7057208" y="2964577"/>
            <a:chExt cx="914400" cy="1202977"/>
          </a:xfrm>
        </p:grpSpPr>
        <p:pic>
          <p:nvPicPr>
            <p:cNvPr id="21" name="Graphic 20" descr="Wireless with solid fill">
              <a:extLst>
                <a:ext uri="{FF2B5EF4-FFF2-40B4-BE49-F238E27FC236}">
                  <a16:creationId xmlns:a16="http://schemas.microsoft.com/office/drawing/2014/main" id="{3F85204B-95A3-8C25-6EA5-A1B77EF6A4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00000">
              <a:off x="7154501" y="2964577"/>
              <a:ext cx="548640" cy="548640"/>
            </a:xfrm>
            <a:prstGeom prst="rect">
              <a:avLst/>
            </a:prstGeom>
          </p:spPr>
        </p:pic>
        <p:pic>
          <p:nvPicPr>
            <p:cNvPr id="22" name="Graphic 21" descr="Car with solid fill">
              <a:extLst>
                <a:ext uri="{FF2B5EF4-FFF2-40B4-BE49-F238E27FC236}">
                  <a16:creationId xmlns:a16="http://schemas.microsoft.com/office/drawing/2014/main" id="{7F6439F3-22A9-6CBB-6BAA-2652455A4E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7208" y="3253154"/>
              <a:ext cx="914400" cy="914400"/>
            </a:xfrm>
            <a:prstGeom prst="rect">
              <a:avLst/>
            </a:prstGeom>
          </p:spPr>
        </p:pic>
      </p:grpSp>
      <p:sp>
        <p:nvSpPr>
          <p:cNvPr id="25" name="Title 1">
            <a:extLst>
              <a:ext uri="{FF2B5EF4-FFF2-40B4-BE49-F238E27FC236}">
                <a16:creationId xmlns:a16="http://schemas.microsoft.com/office/drawing/2014/main" id="{BF83CC32-3A1D-32DF-132D-65D87A517338}"/>
              </a:ext>
            </a:extLst>
          </p:cNvPr>
          <p:cNvSpPr>
            <a:spLocks noGrp="1"/>
          </p:cNvSpPr>
          <p:nvPr>
            <p:ph type="title"/>
          </p:nvPr>
        </p:nvSpPr>
        <p:spPr>
          <a:xfrm>
            <a:off x="1237977" y="491260"/>
            <a:ext cx="5772424" cy="1625210"/>
          </a:xfrm>
        </p:spPr>
        <p:txBody>
          <a:bodyPr vert="horz" lIns="91440" tIns="45720" rIns="91440" bIns="45720" rtlCol="0" anchor="ctr">
            <a:noAutofit/>
          </a:bodyPr>
          <a:lstStyle/>
          <a:p>
            <a:pPr algn="r">
              <a:tabLst>
                <a:tab pos="1316038" algn="l"/>
              </a:tabLst>
            </a:pPr>
            <a:r>
              <a:rPr lang="en-US" sz="3500" b="1" dirty="0">
                <a:solidFill>
                  <a:srgbClr val="FFFFFF"/>
                </a:solidFill>
              </a:rPr>
              <a:t>Use Case #4 – Exploratory Analysis of Third-Party CV Data for Crash Detection (Continued)</a:t>
            </a:r>
          </a:p>
        </p:txBody>
      </p:sp>
      <p:grpSp>
        <p:nvGrpSpPr>
          <p:cNvPr id="28" name="Group 27">
            <a:extLst>
              <a:ext uri="{FF2B5EF4-FFF2-40B4-BE49-F238E27FC236}">
                <a16:creationId xmlns:a16="http://schemas.microsoft.com/office/drawing/2014/main" id="{2C822F2A-F275-047D-F54B-0FF5314955F9}"/>
              </a:ext>
            </a:extLst>
          </p:cNvPr>
          <p:cNvGrpSpPr/>
          <p:nvPr/>
        </p:nvGrpSpPr>
        <p:grpSpPr>
          <a:xfrm>
            <a:off x="435902" y="2826097"/>
            <a:ext cx="6861751" cy="2817620"/>
            <a:chOff x="435902" y="2826097"/>
            <a:chExt cx="6861751" cy="2817620"/>
          </a:xfrm>
        </p:grpSpPr>
        <p:pic>
          <p:nvPicPr>
            <p:cNvPr id="3" name="Picture 2">
              <a:extLst>
                <a:ext uri="{FF2B5EF4-FFF2-40B4-BE49-F238E27FC236}">
                  <a16:creationId xmlns:a16="http://schemas.microsoft.com/office/drawing/2014/main" id="{1DCD358A-8369-2FE2-5347-85DE58B9EBF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92" b="2384"/>
            <a:stretch/>
          </p:blipFill>
          <p:spPr bwMode="auto">
            <a:xfrm>
              <a:off x="435902" y="2826097"/>
              <a:ext cx="6861751" cy="2817620"/>
            </a:xfrm>
            <a:prstGeom prst="rect">
              <a:avLst/>
            </a:prstGeom>
            <a:noFill/>
            <a:ln>
              <a:noFill/>
            </a:ln>
            <a:extLst>
              <a:ext uri="{53640926-AAD7-44D8-BBD7-CCE9431645EC}">
                <a14:shadowObscured xmlns:a14="http://schemas.microsoft.com/office/drawing/2010/main"/>
              </a:ext>
            </a:extLst>
          </p:spPr>
        </p:pic>
        <p:sp>
          <p:nvSpPr>
            <p:cNvPr id="26" name="Rectangle 25">
              <a:extLst>
                <a:ext uri="{FF2B5EF4-FFF2-40B4-BE49-F238E27FC236}">
                  <a16:creationId xmlns:a16="http://schemas.microsoft.com/office/drawing/2014/main" id="{B14CAF0E-064F-AD20-479B-8B3AA6CB74F9}"/>
                </a:ext>
              </a:extLst>
            </p:cNvPr>
            <p:cNvSpPr/>
            <p:nvPr/>
          </p:nvSpPr>
          <p:spPr>
            <a:xfrm>
              <a:off x="614065" y="4530786"/>
              <a:ext cx="847202" cy="422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Connected Vehicle Data</a:t>
              </a:r>
            </a:p>
          </p:txBody>
        </p:sp>
        <p:sp>
          <p:nvSpPr>
            <p:cNvPr id="27" name="Rectangle 26">
              <a:extLst>
                <a:ext uri="{FF2B5EF4-FFF2-40B4-BE49-F238E27FC236}">
                  <a16:creationId xmlns:a16="http://schemas.microsoft.com/office/drawing/2014/main" id="{58E002D3-9C6C-7C1D-E777-535B4EBFC3F3}"/>
                </a:ext>
              </a:extLst>
            </p:cNvPr>
            <p:cNvSpPr/>
            <p:nvPr/>
          </p:nvSpPr>
          <p:spPr>
            <a:xfrm>
              <a:off x="4404472" y="4530786"/>
              <a:ext cx="635632" cy="422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rPr>
                <a:t>ArcGIS Online</a:t>
              </a:r>
            </a:p>
          </p:txBody>
        </p:sp>
      </p:grpSp>
      <p:sp>
        <p:nvSpPr>
          <p:cNvPr id="29" name="Rectangle 28">
            <a:extLst>
              <a:ext uri="{FF2B5EF4-FFF2-40B4-BE49-F238E27FC236}">
                <a16:creationId xmlns:a16="http://schemas.microsoft.com/office/drawing/2014/main" id="{A0196FB9-959F-A3E5-5698-0CF611E6B43D}"/>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4">
            <a:extLst>
              <a:ext uri="{FF2B5EF4-FFF2-40B4-BE49-F238E27FC236}">
                <a16:creationId xmlns:a16="http://schemas.microsoft.com/office/drawing/2014/main" id="{D901A286-2515-7529-7601-AD7F426B5C9F}"/>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20</a:t>
            </a:fld>
            <a:endParaRPr lang="en-US" sz="2800" dirty="0">
              <a:solidFill>
                <a:schemeClr val="bg1"/>
              </a:solidFill>
              <a:latin typeface="Century Gothic" panose="020B0502020202020204" pitchFamily="34" charset="0"/>
            </a:endParaRPr>
          </a:p>
        </p:txBody>
      </p:sp>
      <p:pic>
        <p:nvPicPr>
          <p:cNvPr id="14" name="Picture 13">
            <a:extLst>
              <a:ext uri="{FF2B5EF4-FFF2-40B4-BE49-F238E27FC236}">
                <a16:creationId xmlns:a16="http://schemas.microsoft.com/office/drawing/2014/main" id="{25CF8516-3A01-36D9-7F49-9CB53CAB4222}"/>
              </a:ext>
            </a:extLst>
          </p:cNvPr>
          <p:cNvPicPr>
            <a:picLocks noChangeAspect="1"/>
          </p:cNvPicPr>
          <p:nvPr/>
        </p:nvPicPr>
        <p:blipFill>
          <a:blip r:embed="rId8"/>
          <a:stretch>
            <a:fillRect/>
          </a:stretch>
        </p:blipFill>
        <p:spPr>
          <a:xfrm>
            <a:off x="7588190" y="933041"/>
            <a:ext cx="4250615" cy="2130886"/>
          </a:xfrm>
          <a:prstGeom prst="rect">
            <a:avLst/>
          </a:prstGeom>
        </p:spPr>
      </p:pic>
      <p:pic>
        <p:nvPicPr>
          <p:cNvPr id="15" name="Picture 14">
            <a:extLst>
              <a:ext uri="{FF2B5EF4-FFF2-40B4-BE49-F238E27FC236}">
                <a16:creationId xmlns:a16="http://schemas.microsoft.com/office/drawing/2014/main" id="{837C841B-A51C-B69A-1DA7-C5DC668375AD}"/>
              </a:ext>
            </a:extLst>
          </p:cNvPr>
          <p:cNvPicPr>
            <a:picLocks noChangeAspect="1"/>
          </p:cNvPicPr>
          <p:nvPr/>
        </p:nvPicPr>
        <p:blipFill>
          <a:blip r:embed="rId9"/>
          <a:stretch>
            <a:fillRect/>
          </a:stretch>
        </p:blipFill>
        <p:spPr>
          <a:xfrm>
            <a:off x="7590878" y="3679124"/>
            <a:ext cx="4250616" cy="2145230"/>
          </a:xfrm>
          <a:prstGeom prst="rect">
            <a:avLst/>
          </a:prstGeom>
        </p:spPr>
      </p:pic>
    </p:spTree>
    <p:extLst>
      <p:ext uri="{BB962C8B-B14F-4D97-AF65-F5344CB8AC3E}">
        <p14:creationId xmlns:p14="http://schemas.microsoft.com/office/powerpoint/2010/main" val="2698151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686169" cy="1625210"/>
          </a:xfrm>
        </p:spPr>
        <p:txBody>
          <a:bodyPr vert="horz" lIns="91440" tIns="45720" rIns="91440" bIns="45720" rtlCol="0" anchor="ctr">
            <a:noAutofit/>
          </a:bodyPr>
          <a:lstStyle/>
          <a:p>
            <a:pPr>
              <a:tabLst>
                <a:tab pos="1316038" algn="l"/>
              </a:tabLst>
            </a:pPr>
            <a:r>
              <a:rPr lang="en-US" sz="3900" b="1" dirty="0">
                <a:solidFill>
                  <a:srgbClr val="FFFFFF"/>
                </a:solidFill>
              </a:rPr>
              <a:t>Estimated Costs of Cloud Environments and Data Pipelines</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6E1916-1397-526B-CC0E-3245AB37350C}"/>
              </a:ext>
            </a:extLst>
          </p:cNvPr>
          <p:cNvSpPr txBox="1">
            <a:spLocks/>
          </p:cNvSpPr>
          <p:nvPr/>
        </p:nvSpPr>
        <p:spPr>
          <a:xfrm>
            <a:off x="7865807" y="577407"/>
            <a:ext cx="3739578" cy="5609173"/>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lvl="1" indent="0" algn="ctr">
              <a:lnSpc>
                <a:spcPct val="100000"/>
              </a:lnSpc>
              <a:spcBef>
                <a:spcPts val="600"/>
              </a:spcBef>
              <a:spcAft>
                <a:spcPts val="1200"/>
              </a:spcAft>
              <a:buNone/>
              <a:tabLst>
                <a:tab pos="1316038" algn="l"/>
              </a:tabLst>
            </a:pPr>
            <a:r>
              <a:rPr lang="en-US" sz="2200" b="1" dirty="0">
                <a:solidFill>
                  <a:schemeClr val="bg1"/>
                </a:solidFill>
              </a:rPr>
              <a:t>Cost Categories/Ranges</a:t>
            </a:r>
          </a:p>
          <a:p>
            <a:pPr marL="517525" lvl="1" indent="-342900">
              <a:lnSpc>
                <a:spcPct val="100000"/>
              </a:lnSpc>
              <a:spcBef>
                <a:spcPts val="600"/>
              </a:spcBef>
              <a:spcAft>
                <a:spcPts val="300"/>
              </a:spcAft>
              <a:tabLst>
                <a:tab pos="1316038" algn="l"/>
              </a:tabLst>
            </a:pPr>
            <a:r>
              <a:rPr lang="en-US" sz="1900" dirty="0">
                <a:solidFill>
                  <a:schemeClr val="bg1"/>
                </a:solidFill>
              </a:rPr>
              <a:t>$ – &lt; $500/month </a:t>
            </a:r>
          </a:p>
          <a:p>
            <a:pPr marL="517525" lvl="1" indent="-342900">
              <a:lnSpc>
                <a:spcPct val="100000"/>
              </a:lnSpc>
              <a:spcBef>
                <a:spcPts val="600"/>
              </a:spcBef>
              <a:spcAft>
                <a:spcPts val="300"/>
              </a:spcAft>
              <a:tabLst>
                <a:tab pos="1316038" algn="l"/>
              </a:tabLst>
            </a:pPr>
            <a:r>
              <a:rPr lang="en-US" sz="1900" dirty="0">
                <a:solidFill>
                  <a:schemeClr val="bg1"/>
                </a:solidFill>
              </a:rPr>
              <a:t>$$ – $500-$1,500/month</a:t>
            </a:r>
          </a:p>
          <a:p>
            <a:pPr marL="517525" lvl="1" indent="-342900">
              <a:lnSpc>
                <a:spcPct val="100000"/>
              </a:lnSpc>
              <a:spcBef>
                <a:spcPts val="600"/>
              </a:spcBef>
              <a:spcAft>
                <a:spcPts val="1800"/>
              </a:spcAft>
              <a:tabLst>
                <a:tab pos="1316038" algn="l"/>
              </a:tabLst>
            </a:pPr>
            <a:r>
              <a:rPr lang="en-US" sz="1900" dirty="0">
                <a:solidFill>
                  <a:schemeClr val="bg1"/>
                </a:solidFill>
              </a:rPr>
              <a:t>$$$ – &gt;$1,500/month</a:t>
            </a:r>
          </a:p>
          <a:p>
            <a:pPr marL="344488" lvl="1" indent="-342900">
              <a:lnSpc>
                <a:spcPct val="100000"/>
              </a:lnSpc>
              <a:spcBef>
                <a:spcPts val="600"/>
              </a:spcBef>
              <a:spcAft>
                <a:spcPts val="300"/>
              </a:spcAft>
              <a:buFont typeface="Arial" panose="020B0604020202020204" pitchFamily="34" charset="0"/>
              <a:buChar char="•"/>
              <a:tabLst>
                <a:tab pos="1316038" algn="l"/>
              </a:tabLst>
            </a:pPr>
            <a:r>
              <a:rPr lang="en-US" sz="1900" dirty="0">
                <a:solidFill>
                  <a:schemeClr val="bg1"/>
                </a:solidFill>
              </a:rPr>
              <a:t>Cost ranges meant for planning level support.</a:t>
            </a:r>
          </a:p>
          <a:p>
            <a:pPr marL="344488" lvl="1" indent="-342900">
              <a:lnSpc>
                <a:spcPct val="100000"/>
              </a:lnSpc>
              <a:spcBef>
                <a:spcPts val="1200"/>
              </a:spcBef>
              <a:spcAft>
                <a:spcPts val="300"/>
              </a:spcAft>
              <a:buFont typeface="Arial" panose="020B0604020202020204" pitchFamily="34" charset="0"/>
              <a:buChar char="•"/>
              <a:tabLst>
                <a:tab pos="1316038" algn="l"/>
              </a:tabLst>
            </a:pPr>
            <a:r>
              <a:rPr lang="en-US" sz="1900" dirty="0">
                <a:solidFill>
                  <a:schemeClr val="bg1"/>
                </a:solidFill>
              </a:rPr>
              <a:t>Cost is highly dynamic based on “on-demand” resource allocation in the cloud.</a:t>
            </a:r>
          </a:p>
          <a:p>
            <a:pPr marL="174625" lvl="1" indent="0">
              <a:lnSpc>
                <a:spcPct val="100000"/>
              </a:lnSpc>
              <a:spcBef>
                <a:spcPts val="600"/>
              </a:spcBef>
              <a:spcAft>
                <a:spcPts val="300"/>
              </a:spcAft>
              <a:buNone/>
              <a:tabLst>
                <a:tab pos="1316038" algn="l"/>
              </a:tabLst>
            </a:pPr>
            <a:endParaRPr lang="en-US" dirty="0">
              <a:solidFill>
                <a:schemeClr val="bg1"/>
              </a:solidFill>
            </a:endParaRPr>
          </a:p>
          <a:p>
            <a:pPr marL="974725" lvl="2" indent="-342900">
              <a:lnSpc>
                <a:spcPct val="100000"/>
              </a:lnSpc>
              <a:spcBef>
                <a:spcPts val="600"/>
              </a:spcBef>
              <a:spcAft>
                <a:spcPts val="300"/>
              </a:spcAft>
              <a:tabLst>
                <a:tab pos="1316038" algn="l"/>
              </a:tabLst>
            </a:pPr>
            <a:endParaRPr lang="en-US" dirty="0">
              <a:solidFill>
                <a:schemeClr val="bg1"/>
              </a:solidFill>
            </a:endParaRPr>
          </a:p>
          <a:p>
            <a:pPr marL="0" indent="0">
              <a:lnSpc>
                <a:spcPct val="110000"/>
              </a:lnSpc>
              <a:spcBef>
                <a:spcPts val="600"/>
              </a:spcBef>
              <a:buNone/>
              <a:tabLst>
                <a:tab pos="1316038" algn="l"/>
              </a:tabLst>
            </a:pPr>
            <a:endParaRPr lang="en-US" sz="2400" dirty="0">
              <a:solidFill>
                <a:schemeClr val="bg1"/>
              </a:solidFill>
            </a:endParaRPr>
          </a:p>
        </p:txBody>
      </p:sp>
      <p:sp>
        <p:nvSpPr>
          <p:cNvPr id="7" name="Content Placeholder 2">
            <a:extLst>
              <a:ext uri="{FF2B5EF4-FFF2-40B4-BE49-F238E27FC236}">
                <a16:creationId xmlns:a16="http://schemas.microsoft.com/office/drawing/2014/main" id="{FA0369F4-A722-90A2-3F33-2E634617CABB}"/>
              </a:ext>
            </a:extLst>
          </p:cNvPr>
          <p:cNvSpPr txBox="1">
            <a:spLocks/>
          </p:cNvSpPr>
          <p:nvPr/>
        </p:nvSpPr>
        <p:spPr>
          <a:xfrm>
            <a:off x="586615" y="2558730"/>
            <a:ext cx="6737868" cy="3721863"/>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lvl="1" indent="0" algn="ctr">
              <a:lnSpc>
                <a:spcPct val="100000"/>
              </a:lnSpc>
              <a:spcBef>
                <a:spcPts val="600"/>
              </a:spcBef>
              <a:spcAft>
                <a:spcPts val="600"/>
              </a:spcAft>
              <a:buNone/>
              <a:tabLst>
                <a:tab pos="1316038" algn="l"/>
              </a:tabLst>
            </a:pPr>
            <a:r>
              <a:rPr lang="en-US" sz="2200" b="1" dirty="0"/>
              <a:t>Costs Estimated for Each Pipeline</a:t>
            </a:r>
          </a:p>
          <a:p>
            <a:pPr marL="461963" lvl="1" indent="-342900">
              <a:lnSpc>
                <a:spcPct val="100000"/>
              </a:lnSpc>
              <a:spcBef>
                <a:spcPts val="600"/>
              </a:spcBef>
              <a:spcAft>
                <a:spcPts val="300"/>
              </a:spcAft>
              <a:buSzPct val="120000"/>
              <a:buFont typeface="Arial" panose="020B0604020202020204" pitchFamily="34" charset="0"/>
              <a:buChar char="•"/>
              <a:tabLst>
                <a:tab pos="1316038" algn="l"/>
              </a:tabLst>
            </a:pPr>
            <a:r>
              <a:rPr lang="en-US" sz="1900" dirty="0"/>
              <a:t>Data Storage</a:t>
            </a:r>
          </a:p>
          <a:p>
            <a:pPr marL="917575" lvl="2" indent="-285750">
              <a:lnSpc>
                <a:spcPct val="100000"/>
              </a:lnSpc>
              <a:spcBef>
                <a:spcPts val="600"/>
              </a:spcBef>
              <a:spcAft>
                <a:spcPts val="300"/>
              </a:spcAft>
              <a:buSzPct val="90000"/>
              <a:buFont typeface="Wingdings" panose="05000000000000000000" pitchFamily="2" charset="2"/>
              <a:buChar char="§"/>
              <a:tabLst>
                <a:tab pos="1316038" algn="l"/>
              </a:tabLst>
            </a:pPr>
            <a:r>
              <a:rPr lang="en-US" sz="1700" dirty="0"/>
              <a:t>Real-time hosted layer</a:t>
            </a:r>
          </a:p>
          <a:p>
            <a:pPr marL="917575" lvl="2" indent="-285750">
              <a:lnSpc>
                <a:spcPct val="100000"/>
              </a:lnSpc>
              <a:spcBef>
                <a:spcPts val="600"/>
              </a:spcBef>
              <a:spcAft>
                <a:spcPts val="300"/>
              </a:spcAft>
              <a:buSzPct val="90000"/>
              <a:buFont typeface="Wingdings" panose="05000000000000000000" pitchFamily="2" charset="2"/>
              <a:buChar char="§"/>
              <a:tabLst>
                <a:tab pos="1316038" algn="l"/>
              </a:tabLst>
            </a:pPr>
            <a:r>
              <a:rPr lang="en-US" sz="1700" dirty="0"/>
              <a:t>Curated storage</a:t>
            </a:r>
          </a:p>
          <a:p>
            <a:pPr marL="917575" lvl="2" indent="-285750">
              <a:lnSpc>
                <a:spcPct val="100000"/>
              </a:lnSpc>
              <a:spcBef>
                <a:spcPts val="600"/>
              </a:spcBef>
              <a:spcAft>
                <a:spcPts val="300"/>
              </a:spcAft>
              <a:buSzPct val="90000"/>
              <a:buFont typeface="Wingdings" panose="05000000000000000000" pitchFamily="2" charset="2"/>
              <a:buChar char="§"/>
              <a:tabLst>
                <a:tab pos="1316038" algn="l"/>
              </a:tabLst>
            </a:pPr>
            <a:r>
              <a:rPr lang="en-US" sz="1700" dirty="0"/>
              <a:t>Archival long-term storage</a:t>
            </a:r>
          </a:p>
          <a:p>
            <a:pPr marL="461963" lvl="1" indent="-342900">
              <a:spcBef>
                <a:spcPts val="600"/>
              </a:spcBef>
              <a:spcAft>
                <a:spcPts val="300"/>
              </a:spcAft>
              <a:buSzPct val="120000"/>
              <a:buFont typeface="Arial" panose="020B0604020202020204" pitchFamily="34" charset="0"/>
              <a:buChar char="•"/>
              <a:tabLst>
                <a:tab pos="1316038" algn="l"/>
              </a:tabLst>
            </a:pPr>
            <a:r>
              <a:rPr lang="en-US" sz="1900" dirty="0"/>
              <a:t>Data Processing and Analysis</a:t>
            </a:r>
          </a:p>
          <a:p>
            <a:pPr marL="917575" lvl="2" indent="-285750">
              <a:lnSpc>
                <a:spcPct val="100000"/>
              </a:lnSpc>
              <a:spcBef>
                <a:spcPts val="600"/>
              </a:spcBef>
              <a:spcAft>
                <a:spcPts val="300"/>
              </a:spcAft>
              <a:buSzPct val="90000"/>
              <a:buFont typeface="Wingdings" panose="05000000000000000000" pitchFamily="2" charset="2"/>
              <a:buChar char="§"/>
              <a:tabLst>
                <a:tab pos="1316038" algn="l"/>
              </a:tabLst>
            </a:pPr>
            <a:r>
              <a:rPr lang="en-US" sz="1700" dirty="0"/>
              <a:t>Ingestion and processing</a:t>
            </a:r>
          </a:p>
          <a:p>
            <a:pPr marL="917575" lvl="2" indent="-285750">
              <a:lnSpc>
                <a:spcPct val="100000"/>
              </a:lnSpc>
              <a:spcBef>
                <a:spcPts val="600"/>
              </a:spcBef>
              <a:spcAft>
                <a:spcPts val="300"/>
              </a:spcAft>
              <a:buSzPct val="90000"/>
              <a:buFont typeface="Wingdings" panose="05000000000000000000" pitchFamily="2" charset="2"/>
              <a:buChar char="§"/>
              <a:tabLst>
                <a:tab pos="1316038" algn="l"/>
              </a:tabLst>
            </a:pPr>
            <a:r>
              <a:rPr lang="en-US" sz="1700" dirty="0"/>
              <a:t>Real-time query</a:t>
            </a:r>
          </a:p>
          <a:p>
            <a:pPr marL="461963" lvl="1" indent="-342900">
              <a:spcBef>
                <a:spcPts val="600"/>
              </a:spcBef>
              <a:spcAft>
                <a:spcPts val="300"/>
              </a:spcAft>
              <a:buSzPct val="120000"/>
              <a:buFont typeface="Arial" panose="020B0604020202020204" pitchFamily="34" charset="0"/>
              <a:buChar char="•"/>
              <a:tabLst>
                <a:tab pos="1316038" algn="l"/>
              </a:tabLst>
            </a:pPr>
            <a:r>
              <a:rPr lang="en-US" sz="1900" dirty="0"/>
              <a:t>Data Products</a:t>
            </a:r>
          </a:p>
          <a:p>
            <a:pPr marL="1431925" lvl="3" indent="-342900">
              <a:lnSpc>
                <a:spcPct val="100000"/>
              </a:lnSpc>
              <a:spcBef>
                <a:spcPts val="600"/>
              </a:spcBef>
              <a:spcAft>
                <a:spcPts val="300"/>
              </a:spcAft>
              <a:buFont typeface="Courier New" panose="02070309020205020404" pitchFamily="49" charset="0"/>
              <a:buChar char="o"/>
              <a:tabLst>
                <a:tab pos="1316038" algn="l"/>
              </a:tabLst>
            </a:pPr>
            <a:endParaRPr lang="en-US" dirty="0"/>
          </a:p>
          <a:p>
            <a:pPr marL="174625" lvl="1" indent="0">
              <a:lnSpc>
                <a:spcPct val="100000"/>
              </a:lnSpc>
              <a:spcBef>
                <a:spcPts val="600"/>
              </a:spcBef>
              <a:spcAft>
                <a:spcPts val="300"/>
              </a:spcAft>
              <a:buNone/>
              <a:tabLst>
                <a:tab pos="1316038" algn="l"/>
              </a:tabLst>
            </a:pPr>
            <a:endParaRPr lang="en-US" dirty="0"/>
          </a:p>
          <a:p>
            <a:pPr marL="974725" lvl="2" indent="-342900">
              <a:lnSpc>
                <a:spcPct val="100000"/>
              </a:lnSpc>
              <a:spcBef>
                <a:spcPts val="600"/>
              </a:spcBef>
              <a:spcAft>
                <a:spcPts val="300"/>
              </a:spcAft>
              <a:tabLst>
                <a:tab pos="1316038" algn="l"/>
              </a:tabLst>
            </a:pPr>
            <a:endParaRPr lang="en-US" dirty="0"/>
          </a:p>
          <a:p>
            <a:pPr marL="0" indent="0">
              <a:lnSpc>
                <a:spcPct val="110000"/>
              </a:lnSpc>
              <a:spcBef>
                <a:spcPts val="600"/>
              </a:spcBef>
              <a:buNone/>
              <a:tabLst>
                <a:tab pos="1316038" algn="l"/>
              </a:tabLst>
            </a:pPr>
            <a:endParaRPr lang="en-US" sz="2400" dirty="0"/>
          </a:p>
        </p:txBody>
      </p:sp>
      <p:sp>
        <p:nvSpPr>
          <p:cNvPr id="4" name="Rectangle 3">
            <a:extLst>
              <a:ext uri="{FF2B5EF4-FFF2-40B4-BE49-F238E27FC236}">
                <a16:creationId xmlns:a16="http://schemas.microsoft.com/office/drawing/2014/main" id="{1859D665-A642-E70E-0751-A5DC7D1508FE}"/>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a:extLst>
              <a:ext uri="{FF2B5EF4-FFF2-40B4-BE49-F238E27FC236}">
                <a16:creationId xmlns:a16="http://schemas.microsoft.com/office/drawing/2014/main" id="{F553DDC2-E99B-271A-7FD9-3188C5E9C4EA}"/>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21</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32952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Rectangle 8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5848350" y="3324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Text Placeholder 2">
            <a:extLst>
              <a:ext uri="{FF2B5EF4-FFF2-40B4-BE49-F238E27FC236}">
                <a16:creationId xmlns:a16="http://schemas.microsoft.com/office/drawing/2014/main" id="{902B5742-D468-45B7-9156-641CD4D80AD3}"/>
              </a:ext>
            </a:extLst>
          </p:cNvPr>
          <p:cNvSpPr>
            <a:spLocks noGrp="1"/>
          </p:cNvSpPr>
          <p:nvPr/>
        </p:nvSpPr>
        <p:spPr>
          <a:xfrm>
            <a:off x="2886254" y="1098594"/>
            <a:ext cx="8018464" cy="556807"/>
          </a:xfrm>
          <a:prstGeom prst="roundRect">
            <a:avLst/>
          </a:prstGeom>
          <a:solidFill>
            <a:schemeClr val="bg1">
              <a:lumMod val="95000"/>
            </a:schemeClr>
          </a:solidFill>
          <a:ln w="31750">
            <a:solidFill>
              <a:schemeClr val="accent1"/>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28600" lvl="0" indent="-228600" algn="l" defTabSz="533400">
              <a:lnSpc>
                <a:spcPct val="75000"/>
              </a:lnSpc>
              <a:spcBef>
                <a:spcPts val="300"/>
              </a:spcBef>
              <a:spcAft>
                <a:spcPts val="300"/>
              </a:spcAft>
              <a:buClrTx/>
              <a:buSzPct val="100000"/>
              <a:buAutoNum type="arabicPeriod"/>
            </a:pPr>
            <a:r>
              <a:rPr lang="en-ZA" sz="1400" dirty="0"/>
              <a:t>Collect more data.</a:t>
            </a:r>
          </a:p>
          <a:p>
            <a:pPr marL="228600" lvl="0" indent="-228600" algn="l" defTabSz="533400">
              <a:lnSpc>
                <a:spcPct val="75000"/>
              </a:lnSpc>
              <a:spcBef>
                <a:spcPts val="300"/>
              </a:spcBef>
              <a:spcAft>
                <a:spcPts val="300"/>
              </a:spcAft>
              <a:buClrTx/>
              <a:buSzPct val="100000"/>
              <a:buAutoNum type="arabicPeriod"/>
            </a:pPr>
            <a:r>
              <a:rPr lang="en-ZA" sz="1400" kern="1200" dirty="0"/>
              <a:t>Ready the data for big data analysis.</a:t>
            </a:r>
          </a:p>
        </p:txBody>
      </p:sp>
      <p:sp>
        <p:nvSpPr>
          <p:cNvPr id="24" name="Text Placeholder 3">
            <a:extLst>
              <a:ext uri="{FF2B5EF4-FFF2-40B4-BE49-F238E27FC236}">
                <a16:creationId xmlns:a16="http://schemas.microsoft.com/office/drawing/2014/main" id="{D88D3AC9-532C-45CE-A886-41FE54A32E61}"/>
              </a:ext>
            </a:extLst>
          </p:cNvPr>
          <p:cNvSpPr>
            <a:spLocks noGrp="1"/>
          </p:cNvSpPr>
          <p:nvPr/>
        </p:nvSpPr>
        <p:spPr>
          <a:xfrm>
            <a:off x="2886254" y="1797496"/>
            <a:ext cx="8018464" cy="754708"/>
          </a:xfrm>
          <a:prstGeom prst="roundRect">
            <a:avLst/>
          </a:prstGeom>
          <a:solidFill>
            <a:schemeClr val="bg1">
              <a:lumMod val="95000"/>
            </a:schemeClr>
          </a:solidFill>
          <a:ln w="31750">
            <a:solidFill>
              <a:schemeClr val="accent2"/>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28600" lvl="0" indent="-228600" algn="l" defTabSz="533400">
              <a:lnSpc>
                <a:spcPct val="75000"/>
              </a:lnSpc>
              <a:spcBef>
                <a:spcPts val="300"/>
              </a:spcBef>
              <a:spcAft>
                <a:spcPts val="300"/>
              </a:spcAft>
              <a:buClrTx/>
              <a:buSzPct val="100000"/>
              <a:buFont typeface="+mj-lt"/>
              <a:buAutoNum type="arabicPeriod" startAt="3"/>
            </a:pPr>
            <a:r>
              <a:rPr lang="en-ZA" sz="1400" kern="1200" dirty="0"/>
              <a:t>Leverage cloud infrastructure.</a:t>
            </a:r>
          </a:p>
          <a:p>
            <a:pPr marL="228600" lvl="0" indent="-228600" algn="l" defTabSz="533400">
              <a:lnSpc>
                <a:spcPct val="75000"/>
              </a:lnSpc>
              <a:spcBef>
                <a:spcPts val="300"/>
              </a:spcBef>
              <a:spcAft>
                <a:spcPts val="300"/>
              </a:spcAft>
              <a:buClrTx/>
              <a:buSzPct val="100000"/>
              <a:buFont typeface="+mj-lt"/>
              <a:buAutoNum type="arabicPeriod" startAt="3"/>
            </a:pPr>
            <a:r>
              <a:rPr lang="en-ZA" sz="1400" dirty="0"/>
              <a:t>Centralize the data.</a:t>
            </a:r>
          </a:p>
          <a:p>
            <a:pPr marL="228600" lvl="0" indent="-228600" algn="l" defTabSz="533400">
              <a:lnSpc>
                <a:spcPct val="75000"/>
              </a:lnSpc>
              <a:spcBef>
                <a:spcPts val="300"/>
              </a:spcBef>
              <a:spcAft>
                <a:spcPts val="300"/>
              </a:spcAft>
              <a:buClrTx/>
              <a:buSzPct val="100000"/>
              <a:buFont typeface="+mj-lt"/>
              <a:buAutoNum type="arabicPeriod" startAt="3"/>
            </a:pPr>
            <a:r>
              <a:rPr lang="en-US" sz="1400" kern="1200" dirty="0"/>
              <a:t>Develop flexible and distributed data.</a:t>
            </a:r>
            <a:endParaRPr lang="en-ZA" sz="1400" kern="1200" dirty="0"/>
          </a:p>
        </p:txBody>
      </p:sp>
      <p:sp>
        <p:nvSpPr>
          <p:cNvPr id="25" name="Text Placeholder 4">
            <a:extLst>
              <a:ext uri="{FF2B5EF4-FFF2-40B4-BE49-F238E27FC236}">
                <a16:creationId xmlns:a16="http://schemas.microsoft.com/office/drawing/2014/main" id="{CB033E00-5119-4205-BD29-9D1A753BE3C3}"/>
              </a:ext>
            </a:extLst>
          </p:cNvPr>
          <p:cNvSpPr>
            <a:spLocks noGrp="1"/>
          </p:cNvSpPr>
          <p:nvPr/>
        </p:nvSpPr>
        <p:spPr>
          <a:xfrm>
            <a:off x="2886254" y="2690849"/>
            <a:ext cx="8018464" cy="519029"/>
          </a:xfrm>
          <a:prstGeom prst="roundRect">
            <a:avLst/>
          </a:prstGeom>
          <a:solidFill>
            <a:schemeClr val="bg1">
              <a:lumMod val="95000"/>
            </a:schemeClr>
          </a:solidFill>
          <a:ln w="31750">
            <a:solidFill>
              <a:schemeClr val="accent3"/>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28600" lvl="0" indent="-228600" algn="l" defTabSz="533400">
              <a:lnSpc>
                <a:spcPct val="75000"/>
              </a:lnSpc>
              <a:spcBef>
                <a:spcPts val="300"/>
              </a:spcBef>
              <a:spcAft>
                <a:spcPts val="300"/>
              </a:spcAft>
              <a:buClrTx/>
              <a:buSzPct val="100000"/>
              <a:buFont typeface="+mj-lt"/>
              <a:buAutoNum type="arabicPeriod" startAt="6"/>
            </a:pPr>
            <a:r>
              <a:rPr lang="en-US" sz="1400" kern="1200" dirty="0"/>
              <a:t>Store, organize, and prepare data for big data analyses.</a:t>
            </a:r>
          </a:p>
          <a:p>
            <a:pPr marL="228600" lvl="0" indent="-228600" algn="l" defTabSz="533400">
              <a:lnSpc>
                <a:spcPct val="75000"/>
              </a:lnSpc>
              <a:spcBef>
                <a:spcPts val="300"/>
              </a:spcBef>
              <a:spcAft>
                <a:spcPts val="300"/>
              </a:spcAft>
              <a:buClrTx/>
              <a:buSzPct val="100000"/>
              <a:buFont typeface="+mj-lt"/>
              <a:buAutoNum type="arabicPeriod" startAt="6"/>
            </a:pPr>
            <a:r>
              <a:rPr lang="en-US" sz="1400" dirty="0"/>
              <a:t>Maintain data accessibility.</a:t>
            </a:r>
            <a:endParaRPr lang="en-US" sz="1400" kern="1200" dirty="0"/>
          </a:p>
        </p:txBody>
      </p:sp>
      <p:sp>
        <p:nvSpPr>
          <p:cNvPr id="26" name="Text Placeholder 5">
            <a:extLst>
              <a:ext uri="{FF2B5EF4-FFF2-40B4-BE49-F238E27FC236}">
                <a16:creationId xmlns:a16="http://schemas.microsoft.com/office/drawing/2014/main" id="{0C0A6450-4901-4648-A1D8-F9E19429FA66}"/>
              </a:ext>
            </a:extLst>
          </p:cNvPr>
          <p:cNvSpPr>
            <a:spLocks noGrp="1"/>
          </p:cNvSpPr>
          <p:nvPr/>
        </p:nvSpPr>
        <p:spPr>
          <a:xfrm>
            <a:off x="2886254" y="3353997"/>
            <a:ext cx="8018464" cy="1236439"/>
          </a:xfrm>
          <a:prstGeom prst="roundRect">
            <a:avLst/>
          </a:prstGeom>
          <a:solidFill>
            <a:schemeClr val="bg1">
              <a:lumMod val="95000"/>
            </a:schemeClr>
          </a:solidFill>
          <a:ln w="31750">
            <a:solidFill>
              <a:schemeClr val="accent4"/>
            </a:solidFill>
          </a:ln>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28600" lvl="0" indent="-228600" algn="l" defTabSz="533400">
              <a:lnSpc>
                <a:spcPct val="75000"/>
              </a:lnSpc>
              <a:spcBef>
                <a:spcPts val="300"/>
              </a:spcBef>
              <a:spcAft>
                <a:spcPts val="300"/>
              </a:spcAft>
              <a:buClrTx/>
              <a:buSzPct val="100000"/>
              <a:buFont typeface="+mj-lt"/>
              <a:buAutoNum type="arabicPeriod" startAt="8"/>
            </a:pPr>
            <a:r>
              <a:rPr lang="en-US" sz="1400" kern="1200" dirty="0"/>
              <a:t>Process data where they reside (in the common, cloud-based storage solution).</a:t>
            </a:r>
          </a:p>
          <a:p>
            <a:pPr marL="228600" lvl="0" indent="-228600" algn="l" defTabSz="533400">
              <a:lnSpc>
                <a:spcPct val="75000"/>
              </a:lnSpc>
              <a:spcBef>
                <a:spcPts val="300"/>
              </a:spcBef>
              <a:spcAft>
                <a:spcPts val="300"/>
              </a:spcAft>
              <a:buClrTx/>
              <a:buSzPct val="100000"/>
              <a:buFont typeface="+mj-lt"/>
              <a:buAutoNum type="arabicPeriod" startAt="8"/>
            </a:pPr>
            <a:r>
              <a:rPr lang="en-US" sz="1400" dirty="0"/>
              <a:t>Structure/optimize data for analysis and distributed computing.</a:t>
            </a:r>
          </a:p>
          <a:p>
            <a:pPr marL="287338" lvl="0" indent="-287338" algn="l" defTabSz="533400">
              <a:lnSpc>
                <a:spcPct val="75000"/>
              </a:lnSpc>
              <a:spcBef>
                <a:spcPts val="300"/>
              </a:spcBef>
              <a:spcAft>
                <a:spcPts val="300"/>
              </a:spcAft>
              <a:buClrTx/>
              <a:buSzPct val="100000"/>
              <a:buFont typeface="+mj-lt"/>
              <a:buAutoNum type="arabicPeriod" startAt="8"/>
            </a:pPr>
            <a:r>
              <a:rPr lang="en-US" sz="1400" kern="1200" dirty="0"/>
              <a:t>Support/use many different analysis tools and software.</a:t>
            </a:r>
          </a:p>
          <a:p>
            <a:pPr marL="287338" lvl="0" indent="-287338" algn="l" defTabSz="533400">
              <a:lnSpc>
                <a:spcPct val="75000"/>
              </a:lnSpc>
              <a:spcBef>
                <a:spcPts val="300"/>
              </a:spcBef>
              <a:spcAft>
                <a:spcPts val="300"/>
              </a:spcAft>
              <a:buClrTx/>
              <a:buSzPct val="100000"/>
              <a:buFont typeface="+mj-lt"/>
              <a:buAutoNum type="arabicPeriod" startAt="8"/>
            </a:pPr>
            <a:r>
              <a:rPr lang="en-US" sz="1400" dirty="0"/>
              <a:t>Understand the ephemeral nature and limitations of big data analytics.</a:t>
            </a:r>
          </a:p>
          <a:p>
            <a:pPr marL="287338" lvl="0" indent="-287338" algn="l" defTabSz="533400">
              <a:lnSpc>
                <a:spcPct val="75000"/>
              </a:lnSpc>
              <a:spcBef>
                <a:spcPts val="300"/>
              </a:spcBef>
              <a:spcAft>
                <a:spcPts val="300"/>
              </a:spcAft>
              <a:buClrTx/>
              <a:buSzPct val="100000"/>
              <a:buFont typeface="+mj-lt"/>
              <a:buAutoNum type="arabicPeriod" startAt="8"/>
            </a:pPr>
            <a:r>
              <a:rPr lang="en-US" sz="1400" kern="1200" dirty="0"/>
              <a:t>Delegate analytics control to individual analysts/groups.</a:t>
            </a:r>
          </a:p>
        </p:txBody>
      </p:sp>
      <p:sp>
        <p:nvSpPr>
          <p:cNvPr id="27" name="Text Placeholder 8">
            <a:extLst>
              <a:ext uri="{FF2B5EF4-FFF2-40B4-BE49-F238E27FC236}">
                <a16:creationId xmlns:a16="http://schemas.microsoft.com/office/drawing/2014/main" id="{246A07C8-F3A3-4A79-ADA4-D3DF410E6827}"/>
              </a:ext>
            </a:extLst>
          </p:cNvPr>
          <p:cNvSpPr>
            <a:spLocks noGrp="1"/>
          </p:cNvSpPr>
          <p:nvPr/>
        </p:nvSpPr>
        <p:spPr>
          <a:xfrm>
            <a:off x="2886254" y="4731321"/>
            <a:ext cx="8018464" cy="785398"/>
          </a:xfrm>
          <a:prstGeom prst="roundRect">
            <a:avLst/>
          </a:prstGeom>
          <a:solidFill>
            <a:schemeClr val="bg1">
              <a:lumMod val="95000"/>
            </a:schemeClr>
          </a:solidFill>
          <a:ln w="31750">
            <a:solidFill>
              <a:schemeClr val="accent6"/>
            </a:solidFill>
          </a:ln>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100" b="0" i="0" kern="1200">
                <a:solidFill>
                  <a:schemeClr val="tx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84163" lvl="0" indent="-284163" algn="l" defTabSz="533400">
              <a:lnSpc>
                <a:spcPct val="75000"/>
              </a:lnSpc>
              <a:spcBef>
                <a:spcPts val="300"/>
              </a:spcBef>
              <a:spcAft>
                <a:spcPts val="300"/>
              </a:spcAft>
              <a:buClrTx/>
              <a:buSzPct val="100000"/>
              <a:buFont typeface="+mj-lt"/>
              <a:buAutoNum type="arabicPeriod" startAt="13"/>
              <a:tabLst>
                <a:tab pos="284163" algn="l"/>
              </a:tabLst>
            </a:pPr>
            <a:r>
              <a:rPr lang="en-US" sz="1400" kern="1200" dirty="0"/>
              <a:t>Use pay-as-you-go (or pay-for-what-you-use) cloud computing.</a:t>
            </a:r>
          </a:p>
          <a:p>
            <a:pPr marL="284163" lvl="0" indent="-284163" algn="l" defTabSz="533400">
              <a:lnSpc>
                <a:spcPct val="75000"/>
              </a:lnSpc>
              <a:spcBef>
                <a:spcPts val="300"/>
              </a:spcBef>
              <a:spcAft>
                <a:spcPts val="300"/>
              </a:spcAft>
              <a:buClrTx/>
              <a:buSzPct val="100000"/>
              <a:buFont typeface="+mj-lt"/>
              <a:buAutoNum type="arabicPeriod" startAt="13"/>
            </a:pPr>
            <a:r>
              <a:rPr lang="en-US" sz="1400" dirty="0"/>
              <a:t>Use inexpensive cloud-storage solutions for inactive data.</a:t>
            </a:r>
          </a:p>
          <a:p>
            <a:pPr marL="284163" lvl="0" indent="-284163" algn="l" defTabSz="533400">
              <a:lnSpc>
                <a:spcPct val="75000"/>
              </a:lnSpc>
              <a:spcBef>
                <a:spcPts val="300"/>
              </a:spcBef>
              <a:spcAft>
                <a:spcPts val="300"/>
              </a:spcAft>
              <a:buClrTx/>
              <a:buSzPct val="100000"/>
              <a:buFont typeface="+mj-lt"/>
              <a:buAutoNum type="arabicPeriod" startAt="13"/>
            </a:pPr>
            <a:r>
              <a:rPr lang="en-US" sz="1400" kern="1200" dirty="0"/>
              <a:t>Conduct a focused spatial/temporal search to minimize computing resources.</a:t>
            </a:r>
          </a:p>
        </p:txBody>
      </p:sp>
      <p:sp>
        <p:nvSpPr>
          <p:cNvPr id="28" name="Text Placeholder 8">
            <a:extLst>
              <a:ext uri="{FF2B5EF4-FFF2-40B4-BE49-F238E27FC236}">
                <a16:creationId xmlns:a16="http://schemas.microsoft.com/office/drawing/2014/main" id="{B4EE5E2E-2E78-B2F7-F566-8C1DD321A8B3}"/>
              </a:ext>
            </a:extLst>
          </p:cNvPr>
          <p:cNvSpPr txBox="1">
            <a:spLocks/>
          </p:cNvSpPr>
          <p:nvPr/>
        </p:nvSpPr>
        <p:spPr>
          <a:xfrm>
            <a:off x="2886254" y="5654631"/>
            <a:ext cx="8018464" cy="824860"/>
          </a:xfrm>
          <a:prstGeom prst="roundRect">
            <a:avLst/>
          </a:prstGeom>
          <a:solidFill>
            <a:schemeClr val="bg1">
              <a:lumMod val="95000"/>
            </a:schemeClr>
          </a:solidFill>
          <a:ln w="31750">
            <a:solidFill>
              <a:schemeClr val="accent5">
                <a:lumMod val="60000"/>
                <a:lumOff val="40000"/>
              </a:schemeClr>
            </a:solidFill>
          </a:ln>
        </p:spPr>
        <p:txBody>
          <a:bodyPr vert="horz" lIns="91440" tIns="45720" rIns="91440" bIns="45720" rtlCol="0" anchor="b">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4163" lvl="0" indent="-284163" algn="l" defTabSz="533400">
              <a:lnSpc>
                <a:spcPct val="75000"/>
              </a:lnSpc>
              <a:spcBef>
                <a:spcPts val="300"/>
              </a:spcBef>
              <a:spcAft>
                <a:spcPts val="300"/>
              </a:spcAft>
              <a:buClrTx/>
              <a:buSzPct val="100000"/>
              <a:buFont typeface="+mj-lt"/>
              <a:buAutoNum type="arabicPeriod" startAt="16"/>
            </a:pPr>
            <a:r>
              <a:rPr lang="en-US" sz="1400" kern="1200" dirty="0"/>
              <a:t>Leverage cloud storage and computing scalability to share data, analyses (code), and products.</a:t>
            </a:r>
          </a:p>
          <a:p>
            <a:pPr marL="284163" lvl="0" indent="-284163" algn="l" defTabSz="533400">
              <a:lnSpc>
                <a:spcPct val="75000"/>
              </a:lnSpc>
              <a:spcBef>
                <a:spcPts val="300"/>
              </a:spcBef>
              <a:spcAft>
                <a:spcPts val="300"/>
              </a:spcAft>
              <a:buClrTx/>
              <a:buSzPct val="100000"/>
              <a:buFont typeface="+mj-lt"/>
              <a:buAutoNum type="arabicPeriod" startAt="16"/>
            </a:pPr>
            <a:r>
              <a:rPr lang="en-US" sz="1400" dirty="0"/>
              <a:t>Openly share data between TIM partners.</a:t>
            </a:r>
          </a:p>
          <a:p>
            <a:pPr marL="284163" lvl="0" indent="-284163" algn="l" defTabSz="533400">
              <a:lnSpc>
                <a:spcPct val="75000"/>
              </a:lnSpc>
              <a:spcBef>
                <a:spcPts val="300"/>
              </a:spcBef>
              <a:spcAft>
                <a:spcPts val="300"/>
              </a:spcAft>
              <a:buClrTx/>
              <a:buSzPct val="100000"/>
              <a:buFont typeface="+mj-lt"/>
              <a:buAutoNum type="arabicPeriod" startAt="16"/>
            </a:pPr>
            <a:r>
              <a:rPr lang="en-US" sz="1400" kern="1200" dirty="0"/>
              <a:t>Open and share results of big data analyses through common data storage. </a:t>
            </a:r>
          </a:p>
        </p:txBody>
      </p:sp>
      <p:sp>
        <p:nvSpPr>
          <p:cNvPr id="29" name="Freeform: Shape 28">
            <a:extLst>
              <a:ext uri="{FF2B5EF4-FFF2-40B4-BE49-F238E27FC236}">
                <a16:creationId xmlns:a16="http://schemas.microsoft.com/office/drawing/2014/main" id="{390FCEC5-F22C-E05E-4986-1548E9A84F71}"/>
              </a:ext>
            </a:extLst>
          </p:cNvPr>
          <p:cNvSpPr/>
          <p:nvPr/>
        </p:nvSpPr>
        <p:spPr>
          <a:xfrm>
            <a:off x="224331" y="1066657"/>
            <a:ext cx="2783213" cy="568300"/>
          </a:xfrm>
          <a:custGeom>
            <a:avLst/>
            <a:gdLst>
              <a:gd name="connsiteX0" fmla="*/ 0 w 2022239"/>
              <a:gd name="connsiteY0" fmla="*/ 0 h 970674"/>
              <a:gd name="connsiteX1" fmla="*/ 2022239 w 2022239"/>
              <a:gd name="connsiteY1" fmla="*/ 0 h 970674"/>
              <a:gd name="connsiteX2" fmla="*/ 2022239 w 2022239"/>
              <a:gd name="connsiteY2" fmla="*/ 970674 h 970674"/>
              <a:gd name="connsiteX3" fmla="*/ 0 w 2022239"/>
              <a:gd name="connsiteY3" fmla="*/ 970674 h 970674"/>
              <a:gd name="connsiteX4" fmla="*/ 0 w 2022239"/>
              <a:gd name="connsiteY4" fmla="*/ 0 h 97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239" h="970674">
                <a:moveTo>
                  <a:pt x="0" y="0"/>
                </a:moveTo>
                <a:lnTo>
                  <a:pt x="2022239" y="0"/>
                </a:lnTo>
                <a:lnTo>
                  <a:pt x="2022239" y="970674"/>
                </a:lnTo>
                <a:lnTo>
                  <a:pt x="0" y="970674"/>
                </a:lnTo>
                <a:lnTo>
                  <a:pt x="0" y="0"/>
                </a:lnTo>
                <a:close/>
              </a:path>
            </a:pathLst>
          </a:custGeom>
          <a:noFill/>
          <a:ln>
            <a:noFill/>
          </a:ln>
          <a:sp3d/>
        </p:spPr>
        <p:style>
          <a:lnRef idx="2">
            <a:schemeClr val="accent1"/>
          </a:lnRef>
          <a:fillRef idx="1">
            <a:schemeClr val="lt1"/>
          </a:fillRef>
          <a:effectRef idx="0">
            <a:schemeClr val="accent1"/>
          </a:effectRef>
          <a:fontRef idx="minor">
            <a:schemeClr val="dk1"/>
          </a:fontRef>
        </p:style>
        <p:txBody>
          <a:bodyPr spcFirstLastPara="0" vert="horz" wrap="square" lIns="91440" tIns="165100" rIns="199752" bIns="165100" numCol="1" spcCol="1270" anchor="ctr" anchorCtr="0">
            <a:noAutofit/>
          </a:bodyPr>
          <a:lstStyle/>
          <a:p>
            <a:pPr algn="r" defTabSz="2000250">
              <a:lnSpc>
                <a:spcPct val="90000"/>
              </a:lnSpc>
              <a:spcBef>
                <a:spcPct val="0"/>
              </a:spcBef>
              <a:spcAft>
                <a:spcPct val="35000"/>
              </a:spcAft>
            </a:pPr>
            <a:r>
              <a:rPr lang="en-US" sz="1600" b="1" dirty="0">
                <a:solidFill>
                  <a:schemeClr val="bg1"/>
                </a:solidFill>
                <a:effectLst/>
                <a:latin typeface="Calibri" panose="020F0502020204030204" pitchFamily="34" charset="0"/>
                <a:ea typeface="Calibri" panose="020F0502020204030204" pitchFamily="34" charset="0"/>
              </a:rPr>
              <a:t>Data Acquisition and Quality</a:t>
            </a:r>
            <a:endParaRPr lang="en-US" sz="1600" dirty="0">
              <a:solidFill>
                <a:schemeClr val="bg1"/>
              </a:solidFill>
            </a:endParaRPr>
          </a:p>
        </p:txBody>
      </p:sp>
      <p:sp>
        <p:nvSpPr>
          <p:cNvPr id="30" name="Freeform: Shape 29">
            <a:extLst>
              <a:ext uri="{FF2B5EF4-FFF2-40B4-BE49-F238E27FC236}">
                <a16:creationId xmlns:a16="http://schemas.microsoft.com/office/drawing/2014/main" id="{8CCFB9B2-4B3B-33EC-22CB-E87893AA06E8}"/>
              </a:ext>
            </a:extLst>
          </p:cNvPr>
          <p:cNvSpPr/>
          <p:nvPr/>
        </p:nvSpPr>
        <p:spPr>
          <a:xfrm>
            <a:off x="224656" y="1900878"/>
            <a:ext cx="2783213" cy="568300"/>
          </a:xfrm>
          <a:custGeom>
            <a:avLst/>
            <a:gdLst>
              <a:gd name="connsiteX0" fmla="*/ 0 w 2022239"/>
              <a:gd name="connsiteY0" fmla="*/ 0 h 970674"/>
              <a:gd name="connsiteX1" fmla="*/ 2022239 w 2022239"/>
              <a:gd name="connsiteY1" fmla="*/ 0 h 970674"/>
              <a:gd name="connsiteX2" fmla="*/ 2022239 w 2022239"/>
              <a:gd name="connsiteY2" fmla="*/ 970674 h 970674"/>
              <a:gd name="connsiteX3" fmla="*/ 0 w 2022239"/>
              <a:gd name="connsiteY3" fmla="*/ 970674 h 970674"/>
              <a:gd name="connsiteX4" fmla="*/ 0 w 2022239"/>
              <a:gd name="connsiteY4" fmla="*/ 0 h 97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239" h="970674">
                <a:moveTo>
                  <a:pt x="0" y="0"/>
                </a:moveTo>
                <a:lnTo>
                  <a:pt x="2022239" y="0"/>
                </a:lnTo>
                <a:lnTo>
                  <a:pt x="2022239" y="970674"/>
                </a:lnTo>
                <a:lnTo>
                  <a:pt x="0" y="970674"/>
                </a:lnTo>
                <a:lnTo>
                  <a:pt x="0" y="0"/>
                </a:lnTo>
                <a:close/>
              </a:path>
            </a:pathLst>
          </a:custGeom>
          <a:noFill/>
          <a:ln>
            <a:noFill/>
          </a:ln>
          <a:sp3d/>
        </p:spPr>
        <p:style>
          <a:lnRef idx="0">
            <a:scrgbClr r="0" g="0" b="0"/>
          </a:lnRef>
          <a:fillRef idx="0">
            <a:scrgbClr r="0" g="0" b="0"/>
          </a:fillRef>
          <a:effectRef idx="0">
            <a:scrgbClr r="0" g="0" b="0"/>
          </a:effectRef>
          <a:fontRef idx="minor">
            <a:schemeClr val="dk1"/>
          </a:fontRef>
        </p:style>
        <p:txBody>
          <a:bodyPr spcFirstLastPara="0" vert="horz" wrap="square" lIns="91440" tIns="165100" rIns="199752" bIns="165100" numCol="1" spcCol="1270" anchor="ctr" anchorCtr="0">
            <a:noAutofit/>
          </a:bodyPr>
          <a:lstStyle/>
          <a:p>
            <a:pPr lvl="0" algn="r" defTabSz="2000250">
              <a:lnSpc>
                <a:spcPct val="90000"/>
              </a:lnSpc>
              <a:spcBef>
                <a:spcPct val="0"/>
              </a:spcBef>
              <a:spcAft>
                <a:spcPct val="35000"/>
              </a:spcAft>
              <a:buNone/>
            </a:pPr>
            <a:r>
              <a:rPr lang="en-US" sz="1600" b="1" dirty="0">
                <a:solidFill>
                  <a:schemeClr val="bg1"/>
                </a:solidFill>
                <a:effectLst/>
                <a:latin typeface="Calibri" panose="020F0502020204030204" pitchFamily="34" charset="0"/>
                <a:ea typeface="Calibri" panose="020F0502020204030204" pitchFamily="34" charset="0"/>
              </a:rPr>
              <a:t>Data Environment, Platform, and Architecture</a:t>
            </a:r>
            <a:endParaRPr lang="en-US" sz="1600" kern="1200" dirty="0">
              <a:solidFill>
                <a:schemeClr val="bg1"/>
              </a:solidFill>
            </a:endParaRPr>
          </a:p>
        </p:txBody>
      </p:sp>
      <p:sp>
        <p:nvSpPr>
          <p:cNvPr id="31" name="Freeform: Shape 30">
            <a:extLst>
              <a:ext uri="{FF2B5EF4-FFF2-40B4-BE49-F238E27FC236}">
                <a16:creationId xmlns:a16="http://schemas.microsoft.com/office/drawing/2014/main" id="{0A80FC10-E176-1D89-AFC8-2B25A65D49D9}"/>
              </a:ext>
            </a:extLst>
          </p:cNvPr>
          <p:cNvSpPr/>
          <p:nvPr/>
        </p:nvSpPr>
        <p:spPr>
          <a:xfrm>
            <a:off x="224332" y="2656327"/>
            <a:ext cx="2785342" cy="568300"/>
          </a:xfrm>
          <a:custGeom>
            <a:avLst/>
            <a:gdLst>
              <a:gd name="connsiteX0" fmla="*/ 0 w 2022239"/>
              <a:gd name="connsiteY0" fmla="*/ 0 h 970674"/>
              <a:gd name="connsiteX1" fmla="*/ 2022239 w 2022239"/>
              <a:gd name="connsiteY1" fmla="*/ 0 h 970674"/>
              <a:gd name="connsiteX2" fmla="*/ 2022239 w 2022239"/>
              <a:gd name="connsiteY2" fmla="*/ 970674 h 970674"/>
              <a:gd name="connsiteX3" fmla="*/ 0 w 2022239"/>
              <a:gd name="connsiteY3" fmla="*/ 970674 h 970674"/>
              <a:gd name="connsiteX4" fmla="*/ 0 w 2022239"/>
              <a:gd name="connsiteY4" fmla="*/ 0 h 970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239" h="970674">
                <a:moveTo>
                  <a:pt x="0" y="0"/>
                </a:moveTo>
                <a:lnTo>
                  <a:pt x="2022239" y="0"/>
                </a:lnTo>
                <a:lnTo>
                  <a:pt x="2022239" y="970674"/>
                </a:lnTo>
                <a:lnTo>
                  <a:pt x="0" y="970674"/>
                </a:lnTo>
                <a:lnTo>
                  <a:pt x="0" y="0"/>
                </a:lnTo>
                <a:close/>
              </a:path>
            </a:pathLst>
          </a:custGeom>
          <a:noFill/>
          <a:ln>
            <a:noFill/>
          </a:ln>
          <a:sp3d/>
        </p:spPr>
        <p:style>
          <a:lnRef idx="0">
            <a:scrgbClr r="0" g="0" b="0"/>
          </a:lnRef>
          <a:fillRef idx="0">
            <a:scrgbClr r="0" g="0" b="0"/>
          </a:fillRef>
          <a:effectRef idx="0">
            <a:scrgbClr r="0" g="0" b="0"/>
          </a:effectRef>
          <a:fontRef idx="minor">
            <a:schemeClr val="dk1"/>
          </a:fontRef>
        </p:style>
        <p:txBody>
          <a:bodyPr spcFirstLastPara="0" vert="horz" wrap="square" lIns="91440" tIns="165100" rIns="199752" bIns="165100" numCol="1" spcCol="1270" anchor="ctr" anchorCtr="0">
            <a:noAutofit/>
          </a:bodyPr>
          <a:lstStyle/>
          <a:p>
            <a:pPr marL="0" lvl="0" indent="0" algn="r" defTabSz="2000250">
              <a:lnSpc>
                <a:spcPct val="90000"/>
              </a:lnSpc>
              <a:spcBef>
                <a:spcPct val="0"/>
              </a:spcBef>
              <a:spcAft>
                <a:spcPct val="35000"/>
              </a:spcAft>
              <a:buNone/>
            </a:pPr>
            <a:r>
              <a:rPr lang="en-US" sz="1600" b="1" dirty="0">
                <a:solidFill>
                  <a:schemeClr val="bg1"/>
                </a:solidFill>
                <a:effectLst/>
                <a:latin typeface="Calibri" panose="020F0502020204030204" pitchFamily="34" charset="0"/>
                <a:ea typeface="Calibri" panose="020F0502020204030204" pitchFamily="34" charset="0"/>
              </a:rPr>
              <a:t>Data Management</a:t>
            </a:r>
            <a:endParaRPr lang="en-US" sz="1600" kern="1200" dirty="0">
              <a:solidFill>
                <a:schemeClr val="bg1"/>
              </a:solidFill>
            </a:endParaRPr>
          </a:p>
        </p:txBody>
      </p:sp>
      <p:sp>
        <p:nvSpPr>
          <p:cNvPr id="64" name="TextBox 63">
            <a:extLst>
              <a:ext uri="{FF2B5EF4-FFF2-40B4-BE49-F238E27FC236}">
                <a16:creationId xmlns:a16="http://schemas.microsoft.com/office/drawing/2014/main" id="{8038F73C-4752-9EC5-52CF-A421A75CFFA0}"/>
              </a:ext>
            </a:extLst>
          </p:cNvPr>
          <p:cNvSpPr txBox="1"/>
          <p:nvPr/>
        </p:nvSpPr>
        <p:spPr>
          <a:xfrm>
            <a:off x="224331" y="3661496"/>
            <a:ext cx="2777119" cy="61302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165100" rIns="199752" bIns="165100" numCol="1" spcCol="1270" anchor="ctr" anchorCtr="0">
            <a:noAutofit/>
          </a:bodyPr>
          <a:lstStyle/>
          <a:p>
            <a:pPr marL="0" lvl="0" indent="0" algn="r" defTabSz="2000250">
              <a:lnSpc>
                <a:spcPct val="90000"/>
              </a:lnSpc>
              <a:spcBef>
                <a:spcPct val="0"/>
              </a:spcBef>
              <a:spcAft>
                <a:spcPct val="35000"/>
              </a:spcAft>
              <a:buNone/>
            </a:pPr>
            <a:r>
              <a:rPr lang="en-US" sz="1600" b="1" dirty="0">
                <a:solidFill>
                  <a:schemeClr val="bg1"/>
                </a:solidFill>
                <a:effectLst/>
                <a:latin typeface="Calibri" panose="020F0502020204030204" pitchFamily="34" charset="0"/>
                <a:ea typeface="Calibri" panose="020F0502020204030204" pitchFamily="34" charset="0"/>
              </a:rPr>
              <a:t>Data Processing, Tools, and Mining Techniques</a:t>
            </a:r>
            <a:endParaRPr lang="en-US" sz="1600" kern="1200" dirty="0">
              <a:solidFill>
                <a:schemeClr val="bg1"/>
              </a:solidFill>
            </a:endParaRPr>
          </a:p>
        </p:txBody>
      </p:sp>
      <p:sp>
        <p:nvSpPr>
          <p:cNvPr id="65" name="TextBox 64">
            <a:extLst>
              <a:ext uri="{FF2B5EF4-FFF2-40B4-BE49-F238E27FC236}">
                <a16:creationId xmlns:a16="http://schemas.microsoft.com/office/drawing/2014/main" id="{4C4CCC85-F6E8-AF71-E23B-EF85676BB8D0}"/>
              </a:ext>
            </a:extLst>
          </p:cNvPr>
          <p:cNvSpPr txBox="1"/>
          <p:nvPr/>
        </p:nvSpPr>
        <p:spPr>
          <a:xfrm>
            <a:off x="226800" y="4805391"/>
            <a:ext cx="2777119" cy="61302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165100" rIns="199752" bIns="165100" numCol="1" spcCol="1270" anchor="ctr" anchorCtr="0">
            <a:noAutofit/>
          </a:bodyPr>
          <a:lstStyle/>
          <a:p>
            <a:pPr marL="0" lvl="0" indent="0" algn="r" defTabSz="2000250">
              <a:lnSpc>
                <a:spcPct val="90000"/>
              </a:lnSpc>
              <a:spcBef>
                <a:spcPct val="0"/>
              </a:spcBef>
              <a:spcAft>
                <a:spcPct val="35000"/>
              </a:spcAft>
              <a:buNone/>
            </a:pPr>
            <a:r>
              <a:rPr lang="en-US" sz="1600" b="1" dirty="0">
                <a:solidFill>
                  <a:schemeClr val="bg1"/>
                </a:solidFill>
                <a:effectLst/>
                <a:latin typeface="Calibri" panose="020F0502020204030204" pitchFamily="34" charset="0"/>
                <a:ea typeface="Calibri" panose="020F0502020204030204" pitchFamily="34" charset="0"/>
              </a:rPr>
              <a:t>Deployment and Operations Costs</a:t>
            </a:r>
            <a:endParaRPr lang="en-US" sz="1600" kern="1200" dirty="0">
              <a:solidFill>
                <a:schemeClr val="bg1"/>
              </a:solidFill>
            </a:endParaRPr>
          </a:p>
        </p:txBody>
      </p:sp>
      <p:sp>
        <p:nvSpPr>
          <p:cNvPr id="66" name="TextBox 65">
            <a:extLst>
              <a:ext uri="{FF2B5EF4-FFF2-40B4-BE49-F238E27FC236}">
                <a16:creationId xmlns:a16="http://schemas.microsoft.com/office/drawing/2014/main" id="{BBF15357-4C90-E668-B2E5-9BD224015D03}"/>
              </a:ext>
            </a:extLst>
          </p:cNvPr>
          <p:cNvSpPr txBox="1"/>
          <p:nvPr/>
        </p:nvSpPr>
        <p:spPr>
          <a:xfrm>
            <a:off x="224332" y="5741600"/>
            <a:ext cx="2768028" cy="59409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165100" rIns="199752" bIns="165100" numCol="1" spcCol="1270" anchor="ctr" anchorCtr="0">
            <a:noAutofit/>
          </a:bodyPr>
          <a:lstStyle/>
          <a:p>
            <a:pPr marL="0" lvl="0" indent="0" algn="r" defTabSz="2000250">
              <a:lnSpc>
                <a:spcPct val="90000"/>
              </a:lnSpc>
              <a:spcBef>
                <a:spcPct val="0"/>
              </a:spcBef>
              <a:spcAft>
                <a:spcPct val="35000"/>
              </a:spcAft>
              <a:buNone/>
            </a:pPr>
            <a:r>
              <a:rPr lang="en-US" sz="1600" b="1" dirty="0">
                <a:solidFill>
                  <a:schemeClr val="bg1"/>
                </a:solidFill>
                <a:effectLst/>
                <a:latin typeface="Calibri" panose="020F0502020204030204" pitchFamily="34" charset="0"/>
                <a:ea typeface="Calibri" panose="020F0502020204030204" pitchFamily="34" charset="0"/>
              </a:rPr>
              <a:t>Data Sharing</a:t>
            </a:r>
            <a:endParaRPr lang="en-US" sz="1600" kern="1200" dirty="0">
              <a:solidFill>
                <a:schemeClr val="bg1"/>
              </a:solidFill>
            </a:endParaRPr>
          </a:p>
        </p:txBody>
      </p:sp>
      <p:sp>
        <p:nvSpPr>
          <p:cNvPr id="67" name="Title 1">
            <a:extLst>
              <a:ext uri="{FF2B5EF4-FFF2-40B4-BE49-F238E27FC236}">
                <a16:creationId xmlns:a16="http://schemas.microsoft.com/office/drawing/2014/main" id="{7268110E-5D57-B819-E70B-20555F9AC350}"/>
              </a:ext>
            </a:extLst>
          </p:cNvPr>
          <p:cNvSpPr>
            <a:spLocks noGrp="1"/>
          </p:cNvSpPr>
          <p:nvPr>
            <p:ph type="title"/>
          </p:nvPr>
        </p:nvSpPr>
        <p:spPr>
          <a:xfrm>
            <a:off x="4151168" y="307119"/>
            <a:ext cx="5241024" cy="647356"/>
          </a:xfrm>
        </p:spPr>
        <p:txBody>
          <a:bodyPr>
            <a:normAutofit/>
          </a:bodyPr>
          <a:lstStyle/>
          <a:p>
            <a:r>
              <a:rPr lang="en-US" sz="4000" b="1" dirty="0">
                <a:solidFill>
                  <a:srgbClr val="002060"/>
                </a:solidFill>
              </a:rPr>
              <a:t>TIM Big Data Guidelines</a:t>
            </a:r>
          </a:p>
        </p:txBody>
      </p:sp>
      <p:sp>
        <p:nvSpPr>
          <p:cNvPr id="68" name="Rectangle 67">
            <a:extLst>
              <a:ext uri="{FF2B5EF4-FFF2-40B4-BE49-F238E27FC236}">
                <a16:creationId xmlns:a16="http://schemas.microsoft.com/office/drawing/2014/main" id="{EDC6A73B-5843-36EE-B806-EC9E90C1BD1A}"/>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Slide Number Placeholder 4">
            <a:extLst>
              <a:ext uri="{FF2B5EF4-FFF2-40B4-BE49-F238E27FC236}">
                <a16:creationId xmlns:a16="http://schemas.microsoft.com/office/drawing/2014/main" id="{AF4E20A2-E901-9D0E-19DE-EB85E8FE8A2C}"/>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22</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317824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686169" cy="1625210"/>
          </a:xfrm>
        </p:spPr>
        <p:txBody>
          <a:bodyPr vert="horz" lIns="91440" tIns="45720" rIns="91440" bIns="45720" rtlCol="0" anchor="ctr">
            <a:noAutofit/>
          </a:bodyPr>
          <a:lstStyle/>
          <a:p>
            <a:pPr>
              <a:tabLst>
                <a:tab pos="1316038" algn="l"/>
              </a:tabLst>
            </a:pPr>
            <a:r>
              <a:rPr lang="en-US" b="1" dirty="0">
                <a:solidFill>
                  <a:srgbClr val="FFFFFF"/>
                </a:solidFill>
              </a:rPr>
              <a:t>Recommended Next Steps</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6E1916-1397-526B-CC0E-3245AB37350C}"/>
              </a:ext>
            </a:extLst>
          </p:cNvPr>
          <p:cNvSpPr txBox="1">
            <a:spLocks/>
          </p:cNvSpPr>
          <p:nvPr/>
        </p:nvSpPr>
        <p:spPr>
          <a:xfrm>
            <a:off x="7676024" y="577407"/>
            <a:ext cx="4100812" cy="5609173"/>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lvl="1" indent="0" algn="ctr">
              <a:lnSpc>
                <a:spcPct val="100000"/>
              </a:lnSpc>
              <a:spcBef>
                <a:spcPts val="600"/>
              </a:spcBef>
              <a:spcAft>
                <a:spcPts val="1200"/>
              </a:spcAft>
              <a:buNone/>
              <a:tabLst>
                <a:tab pos="1316038" algn="l"/>
              </a:tabLst>
            </a:pPr>
            <a:r>
              <a:rPr lang="en-US" sz="2200" b="1" dirty="0">
                <a:solidFill>
                  <a:schemeClr val="bg1"/>
                </a:solidFill>
              </a:rPr>
              <a:t>Additional Resources</a:t>
            </a:r>
          </a:p>
          <a:p>
            <a:pPr marL="287337" lvl="1" indent="-285750">
              <a:lnSpc>
                <a:spcPct val="100000"/>
              </a:lnSpc>
              <a:spcBef>
                <a:spcPts val="600"/>
              </a:spcBef>
              <a:buSzPct val="120000"/>
              <a:buFont typeface="Arial" panose="020B0604020202020204" pitchFamily="34" charset="0"/>
              <a:buChar char="•"/>
              <a:tabLst>
                <a:tab pos="1316038" algn="l"/>
              </a:tabLst>
            </a:pPr>
            <a:r>
              <a:rPr lang="en-US" i="1" dirty="0">
                <a:solidFill>
                  <a:schemeClr val="bg1"/>
                </a:solidFill>
              </a:rPr>
              <a:t>NCHRP Research Report 904: Leveraging Big Data to Improve Traffic Incident Management</a:t>
            </a:r>
          </a:p>
          <a:p>
            <a:pPr marL="280988" lvl="1">
              <a:lnSpc>
                <a:spcPct val="100000"/>
              </a:lnSpc>
              <a:spcBef>
                <a:spcPts val="600"/>
              </a:spcBef>
              <a:spcAft>
                <a:spcPts val="300"/>
              </a:spcAft>
              <a:tabLst>
                <a:tab pos="1316038" algn="l"/>
              </a:tabLst>
            </a:pPr>
            <a:r>
              <a:rPr lang="en-US" dirty="0">
                <a:solidFill>
                  <a:schemeClr val="bg1"/>
                </a:solidFill>
              </a:rPr>
              <a:t>https://doi.org/10.17226/25604 </a:t>
            </a:r>
          </a:p>
          <a:p>
            <a:pPr marL="287337" lvl="1" indent="-285750">
              <a:lnSpc>
                <a:spcPct val="100000"/>
              </a:lnSpc>
              <a:spcBef>
                <a:spcPts val="1200"/>
              </a:spcBef>
              <a:buSzPct val="120000"/>
              <a:buFont typeface="Arial" panose="020B0604020202020204" pitchFamily="34" charset="0"/>
              <a:buChar char="•"/>
              <a:tabLst>
                <a:tab pos="1316038" algn="l"/>
              </a:tabLst>
            </a:pPr>
            <a:r>
              <a:rPr lang="en-US" i="1" dirty="0">
                <a:solidFill>
                  <a:schemeClr val="bg1"/>
                </a:solidFill>
              </a:rPr>
              <a:t>NCHRP Research Report 952: Guidebook for Managing Data from Emerging Technologies for Transportation</a:t>
            </a:r>
            <a:br>
              <a:rPr lang="en-US" i="1" dirty="0">
                <a:solidFill>
                  <a:schemeClr val="bg1"/>
                </a:solidFill>
              </a:rPr>
            </a:br>
            <a:r>
              <a:rPr lang="en-US" sz="1900" dirty="0">
                <a:solidFill>
                  <a:schemeClr val="bg1"/>
                </a:solidFill>
              </a:rPr>
              <a:t>https://doi.org/10.17226/25844</a:t>
            </a:r>
          </a:p>
          <a:p>
            <a:pPr marL="171450" lvl="1">
              <a:lnSpc>
                <a:spcPct val="100000"/>
              </a:lnSpc>
              <a:spcBef>
                <a:spcPts val="600"/>
              </a:spcBef>
              <a:spcAft>
                <a:spcPts val="300"/>
              </a:spcAft>
              <a:tabLst>
                <a:tab pos="1316038" algn="l"/>
              </a:tabLst>
            </a:pPr>
            <a:r>
              <a:rPr lang="en-US" dirty="0">
                <a:solidFill>
                  <a:schemeClr val="bg1"/>
                </a:solidFill>
              </a:rPr>
              <a:t>These reports offer guidelines, examples, recommendations, tools, and a roadmap to help agencies advance their capability maturity in modern data management practices, which will support the development of TIM big data use cases and pipelines.</a:t>
            </a:r>
          </a:p>
          <a:p>
            <a:pPr marL="174625" lvl="1" indent="0">
              <a:lnSpc>
                <a:spcPct val="100000"/>
              </a:lnSpc>
              <a:spcBef>
                <a:spcPts val="600"/>
              </a:spcBef>
              <a:spcAft>
                <a:spcPts val="300"/>
              </a:spcAft>
              <a:buNone/>
              <a:tabLst>
                <a:tab pos="1316038" algn="l"/>
              </a:tabLst>
            </a:pPr>
            <a:endParaRPr lang="en-US" dirty="0">
              <a:solidFill>
                <a:schemeClr val="bg1"/>
              </a:solidFill>
            </a:endParaRPr>
          </a:p>
          <a:p>
            <a:pPr marL="974725" lvl="2" indent="-342900">
              <a:lnSpc>
                <a:spcPct val="100000"/>
              </a:lnSpc>
              <a:spcBef>
                <a:spcPts val="600"/>
              </a:spcBef>
              <a:spcAft>
                <a:spcPts val="300"/>
              </a:spcAft>
              <a:tabLst>
                <a:tab pos="1316038" algn="l"/>
              </a:tabLst>
            </a:pPr>
            <a:endParaRPr lang="en-US" dirty="0">
              <a:solidFill>
                <a:schemeClr val="bg1"/>
              </a:solidFill>
            </a:endParaRPr>
          </a:p>
          <a:p>
            <a:pPr marL="0" indent="0">
              <a:lnSpc>
                <a:spcPct val="110000"/>
              </a:lnSpc>
              <a:spcBef>
                <a:spcPts val="600"/>
              </a:spcBef>
              <a:buNone/>
              <a:tabLst>
                <a:tab pos="1316038" algn="l"/>
              </a:tabLst>
            </a:pPr>
            <a:endParaRPr lang="en-US" sz="2400" dirty="0">
              <a:solidFill>
                <a:schemeClr val="bg1"/>
              </a:solidFill>
            </a:endParaRPr>
          </a:p>
        </p:txBody>
      </p:sp>
      <p:sp>
        <p:nvSpPr>
          <p:cNvPr id="7" name="Content Placeholder 2">
            <a:extLst>
              <a:ext uri="{FF2B5EF4-FFF2-40B4-BE49-F238E27FC236}">
                <a16:creationId xmlns:a16="http://schemas.microsoft.com/office/drawing/2014/main" id="{FA0369F4-A722-90A2-3F33-2E634617CABB}"/>
              </a:ext>
            </a:extLst>
          </p:cNvPr>
          <p:cNvSpPr txBox="1">
            <a:spLocks/>
          </p:cNvSpPr>
          <p:nvPr/>
        </p:nvSpPr>
        <p:spPr>
          <a:xfrm>
            <a:off x="415165" y="2565918"/>
            <a:ext cx="6795260" cy="3923408"/>
          </a:xfrm>
          <a:prstGeom prst="rect">
            <a:avLst/>
          </a:prstGeom>
        </p:spPr>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61963" lvl="1" indent="-342900">
              <a:lnSpc>
                <a:spcPct val="110000"/>
              </a:lnSpc>
              <a:spcBef>
                <a:spcPts val="600"/>
              </a:spcBef>
              <a:spcAft>
                <a:spcPts val="100"/>
              </a:spcAft>
              <a:buSzPct val="120000"/>
              <a:buFont typeface="Arial" panose="020B0604020202020204" pitchFamily="34" charset="0"/>
              <a:buChar char="•"/>
              <a:tabLst>
                <a:tab pos="1316038" algn="l"/>
              </a:tabLst>
            </a:pPr>
            <a:r>
              <a:rPr lang="en-US" sz="1900" dirty="0"/>
              <a:t>Further ready transportation agency and TIM partner data for big data analytics. </a:t>
            </a:r>
          </a:p>
          <a:p>
            <a:pPr marL="919163" lvl="2" indent="-342900">
              <a:lnSpc>
                <a:spcPct val="110000"/>
              </a:lnSpc>
              <a:spcBef>
                <a:spcPts val="600"/>
              </a:spcBef>
              <a:spcAft>
                <a:spcPts val="100"/>
              </a:spcAft>
              <a:buSzPct val="90000"/>
              <a:buFont typeface="Wingdings" panose="05000000000000000000" pitchFamily="2" charset="2"/>
              <a:buChar char="§"/>
              <a:tabLst>
                <a:tab pos="1316038" algn="l"/>
              </a:tabLst>
            </a:pPr>
            <a:r>
              <a:rPr lang="en-US" sz="1700" dirty="0"/>
              <a:t>Improve data quality, completeness, accessibility, format, standardization, and consistency.</a:t>
            </a:r>
          </a:p>
          <a:p>
            <a:pPr marL="919163" lvl="2" indent="-342900">
              <a:lnSpc>
                <a:spcPct val="110000"/>
              </a:lnSpc>
              <a:spcBef>
                <a:spcPts val="600"/>
              </a:spcBef>
              <a:spcAft>
                <a:spcPts val="100"/>
              </a:spcAft>
              <a:buSzPct val="90000"/>
              <a:buFont typeface="Wingdings" panose="05000000000000000000" pitchFamily="2" charset="2"/>
              <a:buChar char="§"/>
              <a:tabLst>
                <a:tab pos="1316038" algn="l"/>
              </a:tabLst>
            </a:pPr>
            <a:r>
              <a:rPr lang="en-US" sz="1700" dirty="0"/>
              <a:t>Consider more modern and automated ways to collect TIM-relevant data to improve the timeliness and quality of the data.</a:t>
            </a:r>
          </a:p>
          <a:p>
            <a:pPr marL="919163" lvl="2" indent="-342900">
              <a:lnSpc>
                <a:spcPct val="110000"/>
              </a:lnSpc>
              <a:spcBef>
                <a:spcPts val="600"/>
              </a:spcBef>
              <a:spcAft>
                <a:spcPts val="100"/>
              </a:spcAft>
              <a:buSzPct val="90000"/>
              <a:buFont typeface="Wingdings" panose="05000000000000000000" pitchFamily="2" charset="2"/>
              <a:buChar char="§"/>
              <a:tabLst>
                <a:tab pos="1316038" algn="l"/>
              </a:tabLst>
            </a:pPr>
            <a:r>
              <a:rPr lang="en-US" sz="1700" dirty="0"/>
              <a:t>Share data more openly.</a:t>
            </a:r>
          </a:p>
          <a:p>
            <a:pPr marL="461963" lvl="1" indent="-342900">
              <a:lnSpc>
                <a:spcPct val="110000"/>
              </a:lnSpc>
              <a:spcBef>
                <a:spcPts val="600"/>
              </a:spcBef>
              <a:spcAft>
                <a:spcPts val="100"/>
              </a:spcAft>
              <a:buSzPct val="120000"/>
              <a:buFont typeface="Arial" panose="020B0604020202020204" pitchFamily="34" charset="0"/>
              <a:buChar char="•"/>
              <a:tabLst>
                <a:tab pos="1316038" algn="l"/>
              </a:tabLst>
            </a:pPr>
            <a:r>
              <a:rPr lang="en-US" sz="1900" dirty="0"/>
              <a:t>Advance the capability maturity of transportation agencies </a:t>
            </a:r>
            <a:r>
              <a:rPr lang="en-US" sz="1900" dirty="0">
                <a:effectLst/>
                <a:ea typeface="Calibri" panose="020F0502020204030204" pitchFamily="34" charset="0"/>
                <a:cs typeface="Arial" panose="020B0604020202020204" pitchFamily="34" charset="0"/>
              </a:rPr>
              <a:t>to store, integrate, and analyze big data from emerging technologies, such as connected vehicles and the Internet of Things (IoT).</a:t>
            </a:r>
            <a:endParaRPr lang="en-US" sz="1900" dirty="0"/>
          </a:p>
          <a:p>
            <a:pPr marL="919163" lvl="2" indent="-342900">
              <a:lnSpc>
                <a:spcPct val="110000"/>
              </a:lnSpc>
              <a:spcBef>
                <a:spcPts val="600"/>
              </a:spcBef>
              <a:spcAft>
                <a:spcPts val="100"/>
              </a:spcAft>
              <a:buSzPct val="90000"/>
              <a:buFont typeface="Wingdings" panose="05000000000000000000" pitchFamily="2" charset="2"/>
              <a:buChar char="§"/>
              <a:tabLst>
                <a:tab pos="1316038" algn="l"/>
              </a:tabLst>
            </a:pPr>
            <a:r>
              <a:rPr lang="en-US" sz="1700" dirty="0"/>
              <a:t>Adopt modern data management practices, both technical (e.g., cloud architecture) and institutional/cultural (e.g., procurement, IT, data sharing).</a:t>
            </a:r>
          </a:p>
          <a:p>
            <a:pPr marL="174625" lvl="1" indent="0">
              <a:lnSpc>
                <a:spcPct val="110000"/>
              </a:lnSpc>
              <a:spcBef>
                <a:spcPts val="600"/>
              </a:spcBef>
              <a:spcAft>
                <a:spcPts val="100"/>
              </a:spcAft>
              <a:buNone/>
              <a:tabLst>
                <a:tab pos="1316038" algn="l"/>
              </a:tabLst>
            </a:pPr>
            <a:endParaRPr lang="en-US" dirty="0"/>
          </a:p>
          <a:p>
            <a:pPr marL="974725" lvl="2" indent="-342900">
              <a:lnSpc>
                <a:spcPct val="110000"/>
              </a:lnSpc>
              <a:spcBef>
                <a:spcPts val="600"/>
              </a:spcBef>
              <a:spcAft>
                <a:spcPts val="100"/>
              </a:spcAft>
              <a:tabLst>
                <a:tab pos="1316038" algn="l"/>
              </a:tabLst>
            </a:pPr>
            <a:endParaRPr lang="en-US" dirty="0"/>
          </a:p>
          <a:p>
            <a:pPr marL="0" indent="0">
              <a:lnSpc>
                <a:spcPct val="110000"/>
              </a:lnSpc>
              <a:spcBef>
                <a:spcPts val="600"/>
              </a:spcBef>
              <a:spcAft>
                <a:spcPts val="100"/>
              </a:spcAft>
              <a:buNone/>
              <a:tabLst>
                <a:tab pos="1316038" algn="l"/>
              </a:tabLst>
            </a:pPr>
            <a:endParaRPr lang="en-US" sz="2400" dirty="0"/>
          </a:p>
        </p:txBody>
      </p:sp>
      <p:sp>
        <p:nvSpPr>
          <p:cNvPr id="4" name="Rectangle 3">
            <a:extLst>
              <a:ext uri="{FF2B5EF4-FFF2-40B4-BE49-F238E27FC236}">
                <a16:creationId xmlns:a16="http://schemas.microsoft.com/office/drawing/2014/main" id="{1859D665-A642-E70E-0751-A5DC7D1508FE}"/>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4">
            <a:extLst>
              <a:ext uri="{FF2B5EF4-FFF2-40B4-BE49-F238E27FC236}">
                <a16:creationId xmlns:a16="http://schemas.microsoft.com/office/drawing/2014/main" id="{F553DDC2-E99B-271A-7FD9-3188C5E9C4EA}"/>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23</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3336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tabLst>
                <a:tab pos="1316038" algn="l"/>
              </a:tabLst>
            </a:pPr>
            <a:r>
              <a:rPr lang="en-US" sz="4400" b="1" kern="1200" dirty="0">
                <a:solidFill>
                  <a:srgbClr val="FFFFFF"/>
                </a:solidFill>
                <a:latin typeface="+mj-lt"/>
                <a:ea typeface="+mj-ea"/>
                <a:cs typeface="+mj-cs"/>
              </a:rPr>
              <a:t>NCHRP Project 03-138</a:t>
            </a:r>
            <a:endParaRPr lang="en-US" b="1" dirty="0">
              <a:solidFill>
                <a:srgbClr val="FFFFFF"/>
              </a:solidFill>
            </a:endParaRP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2103D0-64FB-EC3C-D6F7-84806F582B5F}"/>
              </a:ext>
            </a:extLst>
          </p:cNvPr>
          <p:cNvSpPr txBox="1">
            <a:spLocks/>
          </p:cNvSpPr>
          <p:nvPr/>
        </p:nvSpPr>
        <p:spPr>
          <a:xfrm>
            <a:off x="381810" y="2500727"/>
            <a:ext cx="6609540" cy="39886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spcAft>
                <a:spcPts val="600"/>
              </a:spcAft>
              <a:buNone/>
              <a:tabLst>
                <a:tab pos="1316038" algn="l"/>
              </a:tabLst>
            </a:pPr>
            <a:r>
              <a:rPr lang="en-US" sz="2200" b="1" dirty="0"/>
              <a:t>Background</a:t>
            </a:r>
          </a:p>
          <a:p>
            <a:pPr>
              <a:lnSpc>
                <a:spcPct val="110000"/>
              </a:lnSpc>
              <a:spcBef>
                <a:spcPts val="600"/>
              </a:spcBef>
              <a:buSzPct val="120000"/>
              <a:tabLst>
                <a:tab pos="1316038" algn="l"/>
              </a:tabLst>
            </a:pPr>
            <a:r>
              <a:rPr lang="en-US" sz="1900" i="1" dirty="0"/>
              <a:t>NCHRP Research Report 904: Leveraging Big Data to Improve Traffic Incident Management </a:t>
            </a:r>
            <a:r>
              <a:rPr lang="en-US" sz="1900" dirty="0"/>
              <a:t>(published 2019):</a:t>
            </a:r>
          </a:p>
          <a:p>
            <a:pPr lvl="1">
              <a:lnSpc>
                <a:spcPct val="105000"/>
              </a:lnSpc>
              <a:spcBef>
                <a:spcPts val="600"/>
              </a:spcBef>
              <a:buSzPct val="90000"/>
              <a:buFont typeface="Wingdings" panose="05000000000000000000" pitchFamily="2" charset="2"/>
              <a:buChar char="§"/>
              <a:tabLst>
                <a:tab pos="1316038" algn="l"/>
              </a:tabLst>
            </a:pPr>
            <a:r>
              <a:rPr lang="en-US" sz="1700" dirty="0"/>
              <a:t>Researched and described the state of practice of big data.</a:t>
            </a:r>
          </a:p>
          <a:p>
            <a:pPr lvl="1">
              <a:lnSpc>
                <a:spcPct val="105000"/>
              </a:lnSpc>
              <a:spcBef>
                <a:spcPts val="600"/>
              </a:spcBef>
              <a:buSzPct val="90000"/>
              <a:buFont typeface="Wingdings" panose="05000000000000000000" pitchFamily="2" charset="2"/>
              <a:buChar char="§"/>
              <a:tabLst>
                <a:tab pos="1316038" algn="l"/>
              </a:tabLst>
            </a:pPr>
            <a:r>
              <a:rPr lang="en-US" sz="1700" dirty="0"/>
              <a:t>Assessed a wide range of existing and emerging data sources relevant to TIM.</a:t>
            </a:r>
          </a:p>
          <a:p>
            <a:pPr lvl="1">
              <a:lnSpc>
                <a:spcPct val="105000"/>
              </a:lnSpc>
              <a:spcBef>
                <a:spcPts val="600"/>
              </a:spcBef>
              <a:buSzPct val="90000"/>
              <a:buFont typeface="Wingdings" panose="05000000000000000000" pitchFamily="2" charset="2"/>
              <a:buChar char="§"/>
              <a:tabLst>
                <a:tab pos="1316038" algn="l"/>
              </a:tabLst>
            </a:pPr>
            <a:r>
              <a:rPr lang="en-US" sz="1700" dirty="0"/>
              <a:t>Identified potential big data opportunities to advance the TIM state of practice.</a:t>
            </a:r>
          </a:p>
          <a:p>
            <a:pPr lvl="1">
              <a:lnSpc>
                <a:spcPct val="105000"/>
              </a:lnSpc>
              <a:spcBef>
                <a:spcPts val="600"/>
              </a:spcBef>
              <a:buSzPct val="90000"/>
              <a:buFont typeface="Wingdings" panose="05000000000000000000" pitchFamily="2" charset="2"/>
              <a:buChar char="§"/>
              <a:tabLst>
                <a:tab pos="1316038" algn="l"/>
              </a:tabLst>
            </a:pPr>
            <a:r>
              <a:rPr lang="en-US" sz="1700" dirty="0"/>
              <a:t>Explored potential challenges for transportation agencies and TIM programs to leverage a big data approach.</a:t>
            </a:r>
          </a:p>
          <a:p>
            <a:pPr lvl="1">
              <a:lnSpc>
                <a:spcPct val="105000"/>
              </a:lnSpc>
              <a:spcBef>
                <a:spcPts val="600"/>
              </a:spcBef>
              <a:buSzPct val="90000"/>
              <a:buFont typeface="Wingdings" panose="05000000000000000000" pitchFamily="2" charset="2"/>
              <a:buChar char="§"/>
              <a:tabLst>
                <a:tab pos="1316038" algn="l"/>
              </a:tabLst>
            </a:pPr>
            <a:r>
              <a:rPr lang="en-US" sz="1700" dirty="0"/>
              <a:t>Developed big data guidelines for agencies and TIM programs.</a:t>
            </a:r>
          </a:p>
          <a:p>
            <a:pPr marL="0" indent="0">
              <a:lnSpc>
                <a:spcPct val="110000"/>
              </a:lnSpc>
              <a:spcBef>
                <a:spcPts val="600"/>
              </a:spcBef>
              <a:buNone/>
              <a:tabLst>
                <a:tab pos="1316038" algn="l"/>
              </a:tabLst>
            </a:pPr>
            <a:endParaRPr lang="en-US" sz="2000" dirty="0"/>
          </a:p>
        </p:txBody>
      </p:sp>
      <p:sp>
        <p:nvSpPr>
          <p:cNvPr id="7" name="Content Placeholder 2">
            <a:extLst>
              <a:ext uri="{FF2B5EF4-FFF2-40B4-BE49-F238E27FC236}">
                <a16:creationId xmlns:a16="http://schemas.microsoft.com/office/drawing/2014/main" id="{878E6753-4428-93AF-5A7D-27E2553F69A9}"/>
              </a:ext>
            </a:extLst>
          </p:cNvPr>
          <p:cNvSpPr txBox="1">
            <a:spLocks/>
          </p:cNvSpPr>
          <p:nvPr/>
        </p:nvSpPr>
        <p:spPr>
          <a:xfrm>
            <a:off x="7799440" y="599768"/>
            <a:ext cx="3706760" cy="57420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1200"/>
              </a:spcAft>
              <a:buNone/>
              <a:tabLst>
                <a:tab pos="1316038" algn="l"/>
              </a:tabLst>
            </a:pPr>
            <a:r>
              <a:rPr lang="en-US" sz="2200" b="1" dirty="0">
                <a:solidFill>
                  <a:schemeClr val="bg1"/>
                </a:solidFill>
              </a:rPr>
              <a:t>Objectives</a:t>
            </a:r>
            <a:endParaRPr lang="en-US" sz="2200" dirty="0">
              <a:solidFill>
                <a:schemeClr val="bg1"/>
              </a:solidFill>
            </a:endParaRPr>
          </a:p>
          <a:p>
            <a:pPr>
              <a:lnSpc>
                <a:spcPct val="107000"/>
              </a:lnSpc>
              <a:spcBef>
                <a:spcPts val="600"/>
              </a:spcBef>
              <a:spcAft>
                <a:spcPts val="300"/>
              </a:spcAft>
              <a:tabLst>
                <a:tab pos="1316038" algn="l"/>
              </a:tabLst>
            </a:pPr>
            <a:r>
              <a:rPr lang="en-US" sz="1900" dirty="0">
                <a:solidFill>
                  <a:schemeClr val="bg1"/>
                </a:solidFill>
              </a:rPr>
              <a:t>Demonstrate the feasibility and value of big data approaches to improve TIM.</a:t>
            </a:r>
          </a:p>
          <a:p>
            <a:pPr>
              <a:lnSpc>
                <a:spcPct val="107000"/>
              </a:lnSpc>
              <a:spcBef>
                <a:spcPts val="600"/>
              </a:spcBef>
              <a:spcAft>
                <a:spcPts val="300"/>
              </a:spcAft>
              <a:tabLst>
                <a:tab pos="1316038" algn="l"/>
              </a:tabLst>
            </a:pPr>
            <a:r>
              <a:rPr lang="en-US" sz="1900" dirty="0">
                <a:solidFill>
                  <a:schemeClr val="bg1"/>
                </a:solidFill>
              </a:rPr>
              <a:t>Enhance and refine big data guidelines presented in </a:t>
            </a:r>
            <a:r>
              <a:rPr lang="en-US" sz="1900" i="1" dirty="0">
                <a:solidFill>
                  <a:schemeClr val="bg1"/>
                </a:solidFill>
              </a:rPr>
              <a:t>NCHRP Research Report 904</a:t>
            </a:r>
            <a:r>
              <a:rPr lang="en-US" sz="1900" dirty="0">
                <a:solidFill>
                  <a:schemeClr val="bg1"/>
                </a:solidFill>
              </a:rPr>
              <a:t>.</a:t>
            </a:r>
          </a:p>
          <a:p>
            <a:pPr marL="517525" lvl="1" indent="-342900">
              <a:lnSpc>
                <a:spcPct val="110000"/>
              </a:lnSpc>
              <a:spcBef>
                <a:spcPts val="600"/>
              </a:spcBef>
              <a:spcAft>
                <a:spcPts val="300"/>
              </a:spcAft>
              <a:tabLst>
                <a:tab pos="1316038" algn="l"/>
              </a:tabLst>
            </a:pPr>
            <a:endParaRPr lang="en-US" sz="2000" dirty="0">
              <a:solidFill>
                <a:schemeClr val="bg1"/>
              </a:solidFill>
            </a:endParaRPr>
          </a:p>
          <a:p>
            <a:pPr marL="0" indent="0">
              <a:lnSpc>
                <a:spcPct val="110000"/>
              </a:lnSpc>
              <a:spcBef>
                <a:spcPts val="600"/>
              </a:spcBef>
              <a:buNone/>
              <a:tabLst>
                <a:tab pos="1316038" algn="l"/>
              </a:tabLst>
            </a:pPr>
            <a:endParaRPr lang="en-US" sz="2400" dirty="0">
              <a:solidFill>
                <a:schemeClr val="bg1"/>
              </a:solidFill>
            </a:endParaRPr>
          </a:p>
        </p:txBody>
      </p:sp>
      <p:sp>
        <p:nvSpPr>
          <p:cNvPr id="11" name="Rectangle 10">
            <a:extLst>
              <a:ext uri="{FF2B5EF4-FFF2-40B4-BE49-F238E27FC236}">
                <a16:creationId xmlns:a16="http://schemas.microsoft.com/office/drawing/2014/main" id="{62789F17-6024-112F-0568-3F0D936C18A2}"/>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8248768E-DE70-40BE-9F7F-7C450F5DD18B}"/>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3</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4266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tabLst>
                <a:tab pos="1316038" algn="l"/>
              </a:tabLst>
            </a:pPr>
            <a:r>
              <a:rPr lang="en-US" sz="4400" b="1" kern="1200" dirty="0">
                <a:solidFill>
                  <a:srgbClr val="FFFFFF"/>
                </a:solidFill>
                <a:latin typeface="+mj-lt"/>
                <a:ea typeface="+mj-ea"/>
                <a:cs typeface="+mj-cs"/>
              </a:rPr>
              <a:t>Overview of Approach and Final Report</a:t>
            </a:r>
            <a:endParaRPr lang="en-US" b="1" dirty="0">
              <a:solidFill>
                <a:srgbClr val="FFFFFF"/>
              </a:solidFill>
            </a:endParaRP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2103D0-64FB-EC3C-D6F7-84806F582B5F}"/>
              </a:ext>
            </a:extLst>
          </p:cNvPr>
          <p:cNvSpPr txBox="1">
            <a:spLocks/>
          </p:cNvSpPr>
          <p:nvPr/>
        </p:nvSpPr>
        <p:spPr>
          <a:xfrm>
            <a:off x="7658764" y="1123949"/>
            <a:ext cx="3812422" cy="50387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8000"/>
              </a:lnSpc>
              <a:spcBef>
                <a:spcPts val="600"/>
              </a:spcBef>
              <a:spcAft>
                <a:spcPts val="400"/>
              </a:spcAft>
              <a:tabLst>
                <a:tab pos="1316038" algn="l"/>
              </a:tabLst>
            </a:pPr>
            <a:r>
              <a:rPr lang="en-US" sz="1700" dirty="0">
                <a:solidFill>
                  <a:schemeClr val="bg1"/>
                </a:solidFill>
              </a:rPr>
              <a:t>Chapter 1: Introduction</a:t>
            </a:r>
          </a:p>
          <a:p>
            <a:pPr>
              <a:lnSpc>
                <a:spcPct val="108000"/>
              </a:lnSpc>
              <a:spcBef>
                <a:spcPts val="600"/>
              </a:spcBef>
              <a:spcAft>
                <a:spcPts val="400"/>
              </a:spcAft>
              <a:tabLst>
                <a:tab pos="1316038" algn="l"/>
              </a:tabLst>
            </a:pPr>
            <a:r>
              <a:rPr lang="en-US" sz="1700" dirty="0">
                <a:solidFill>
                  <a:schemeClr val="bg1"/>
                </a:solidFill>
              </a:rPr>
              <a:t>Chapter 2: Gather Information and Data and Define Use Cases</a:t>
            </a:r>
          </a:p>
          <a:p>
            <a:pPr>
              <a:lnSpc>
                <a:spcPct val="108000"/>
              </a:lnSpc>
              <a:spcBef>
                <a:spcPts val="600"/>
              </a:spcBef>
              <a:spcAft>
                <a:spcPts val="400"/>
              </a:spcAft>
              <a:tabLst>
                <a:tab pos="1316038" algn="l"/>
              </a:tabLst>
            </a:pPr>
            <a:r>
              <a:rPr lang="en-US" sz="1700" dirty="0">
                <a:solidFill>
                  <a:schemeClr val="bg1"/>
                </a:solidFill>
              </a:rPr>
              <a:t>Chapter 3: Datasets and Data Quality</a:t>
            </a:r>
          </a:p>
          <a:p>
            <a:pPr>
              <a:lnSpc>
                <a:spcPct val="108000"/>
              </a:lnSpc>
              <a:spcBef>
                <a:spcPts val="600"/>
              </a:spcBef>
              <a:spcAft>
                <a:spcPts val="400"/>
              </a:spcAft>
              <a:tabLst>
                <a:tab pos="1316038" algn="l"/>
              </a:tabLst>
            </a:pPr>
            <a:r>
              <a:rPr lang="en-US" sz="1700" dirty="0">
                <a:solidFill>
                  <a:schemeClr val="bg1"/>
                </a:solidFill>
              </a:rPr>
              <a:t>Chapter 4: TIM Big Data Use Cases</a:t>
            </a:r>
          </a:p>
          <a:p>
            <a:pPr>
              <a:lnSpc>
                <a:spcPct val="108000"/>
              </a:lnSpc>
              <a:spcBef>
                <a:spcPts val="600"/>
              </a:spcBef>
              <a:spcAft>
                <a:spcPts val="400"/>
              </a:spcAft>
              <a:tabLst>
                <a:tab pos="1316038" algn="l"/>
              </a:tabLst>
            </a:pPr>
            <a:r>
              <a:rPr lang="en-US" sz="1700" dirty="0">
                <a:solidFill>
                  <a:schemeClr val="bg1"/>
                </a:solidFill>
              </a:rPr>
              <a:t>Chapter 5: Estimated Costs of Cloud Environments and Data Pipelines</a:t>
            </a:r>
          </a:p>
          <a:p>
            <a:pPr>
              <a:lnSpc>
                <a:spcPct val="108000"/>
              </a:lnSpc>
              <a:spcBef>
                <a:spcPts val="600"/>
              </a:spcBef>
              <a:spcAft>
                <a:spcPts val="400"/>
              </a:spcAft>
              <a:tabLst>
                <a:tab pos="1316038" algn="l"/>
              </a:tabLst>
            </a:pPr>
            <a:r>
              <a:rPr lang="en-US" sz="1700" dirty="0">
                <a:solidFill>
                  <a:schemeClr val="bg1"/>
                </a:solidFill>
              </a:rPr>
              <a:t>Chapter 6: TIM Big Data Guidelines</a:t>
            </a:r>
          </a:p>
          <a:p>
            <a:pPr>
              <a:lnSpc>
                <a:spcPct val="108000"/>
              </a:lnSpc>
              <a:spcBef>
                <a:spcPts val="600"/>
              </a:spcBef>
              <a:spcAft>
                <a:spcPts val="400"/>
              </a:spcAft>
              <a:tabLst>
                <a:tab pos="1316038" algn="l"/>
              </a:tabLst>
            </a:pPr>
            <a:r>
              <a:rPr lang="en-US" sz="1700" dirty="0">
                <a:solidFill>
                  <a:schemeClr val="bg1"/>
                </a:solidFill>
              </a:rPr>
              <a:t>Chapter 7: Conclusions and Recommendations</a:t>
            </a:r>
          </a:p>
          <a:p>
            <a:pPr marL="0" indent="0">
              <a:lnSpc>
                <a:spcPct val="105000"/>
              </a:lnSpc>
              <a:spcBef>
                <a:spcPts val="600"/>
              </a:spcBef>
              <a:buNone/>
              <a:tabLst>
                <a:tab pos="1316038" algn="l"/>
              </a:tabLst>
            </a:pPr>
            <a:endParaRPr lang="en-US" sz="2000" dirty="0">
              <a:solidFill>
                <a:schemeClr val="bg1"/>
              </a:solidFill>
            </a:endParaRPr>
          </a:p>
        </p:txBody>
      </p:sp>
      <p:sp>
        <p:nvSpPr>
          <p:cNvPr id="4" name="Content Placeholder 2">
            <a:extLst>
              <a:ext uri="{FF2B5EF4-FFF2-40B4-BE49-F238E27FC236}">
                <a16:creationId xmlns:a16="http://schemas.microsoft.com/office/drawing/2014/main" id="{67BA394D-7641-8145-7F7E-E69EA40A4CD0}"/>
              </a:ext>
            </a:extLst>
          </p:cNvPr>
          <p:cNvSpPr txBox="1">
            <a:spLocks/>
          </p:cNvSpPr>
          <p:nvPr/>
        </p:nvSpPr>
        <p:spPr>
          <a:xfrm>
            <a:off x="438531" y="3057525"/>
            <a:ext cx="6821151" cy="31623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8000"/>
              </a:lnSpc>
              <a:spcBef>
                <a:spcPts val="600"/>
              </a:spcBef>
              <a:spcAft>
                <a:spcPts val="300"/>
              </a:spcAft>
              <a:buSzPct val="120000"/>
              <a:tabLst>
                <a:tab pos="1316038" algn="l"/>
              </a:tabLst>
            </a:pPr>
            <a:r>
              <a:rPr lang="en-US" sz="2000" dirty="0"/>
              <a:t>Conducted interviews and identified potential TIM big data use cases.</a:t>
            </a:r>
          </a:p>
          <a:p>
            <a:pPr>
              <a:lnSpc>
                <a:spcPct val="108000"/>
              </a:lnSpc>
              <a:spcBef>
                <a:spcPts val="600"/>
              </a:spcBef>
              <a:spcAft>
                <a:spcPts val="300"/>
              </a:spcAft>
              <a:buSzPct val="120000"/>
              <a:tabLst>
                <a:tab pos="1316038" algn="l"/>
              </a:tabLst>
            </a:pPr>
            <a:r>
              <a:rPr lang="en-US" sz="2000" dirty="0"/>
              <a:t>Gathered and assessed data to support use cases.</a:t>
            </a:r>
          </a:p>
          <a:p>
            <a:pPr>
              <a:lnSpc>
                <a:spcPct val="108000"/>
              </a:lnSpc>
              <a:spcBef>
                <a:spcPts val="600"/>
              </a:spcBef>
              <a:spcAft>
                <a:spcPts val="300"/>
              </a:spcAft>
              <a:buSzPct val="120000"/>
              <a:tabLst>
                <a:tab pos="1316038" algn="l"/>
              </a:tabLst>
            </a:pPr>
            <a:r>
              <a:rPr lang="en-US" sz="2000" dirty="0"/>
              <a:t>Created pilot TIM big data pipelines and data outputs/ products.</a:t>
            </a:r>
          </a:p>
          <a:p>
            <a:pPr>
              <a:lnSpc>
                <a:spcPct val="108000"/>
              </a:lnSpc>
              <a:spcBef>
                <a:spcPts val="600"/>
              </a:spcBef>
              <a:spcAft>
                <a:spcPts val="300"/>
              </a:spcAft>
              <a:buSzPct val="120000"/>
              <a:tabLst>
                <a:tab pos="1316038" algn="l"/>
              </a:tabLst>
            </a:pPr>
            <a:r>
              <a:rPr lang="en-US" sz="2000" dirty="0"/>
              <a:t>Developed TIM big data guidelines.</a:t>
            </a:r>
          </a:p>
          <a:p>
            <a:pPr>
              <a:lnSpc>
                <a:spcPct val="105000"/>
              </a:lnSpc>
              <a:spcBef>
                <a:spcPts val="600"/>
              </a:spcBef>
              <a:tabLst>
                <a:tab pos="1316038" algn="l"/>
              </a:tabLst>
            </a:pPr>
            <a:endParaRPr lang="en-US" sz="2200" dirty="0"/>
          </a:p>
          <a:p>
            <a:pPr marL="517525" lvl="1" indent="-342900">
              <a:lnSpc>
                <a:spcPct val="110000"/>
              </a:lnSpc>
              <a:spcBef>
                <a:spcPts val="600"/>
              </a:spcBef>
              <a:spcAft>
                <a:spcPts val="300"/>
              </a:spcAft>
              <a:tabLst>
                <a:tab pos="1316038" algn="l"/>
              </a:tabLst>
            </a:pPr>
            <a:endParaRPr lang="en-US" sz="2000" dirty="0"/>
          </a:p>
          <a:p>
            <a:pPr marL="0" indent="0">
              <a:lnSpc>
                <a:spcPct val="110000"/>
              </a:lnSpc>
              <a:spcBef>
                <a:spcPts val="600"/>
              </a:spcBef>
              <a:buNone/>
              <a:tabLst>
                <a:tab pos="1316038" algn="l"/>
              </a:tabLst>
            </a:pPr>
            <a:endParaRPr lang="en-US" sz="2400" dirty="0"/>
          </a:p>
        </p:txBody>
      </p:sp>
      <p:sp>
        <p:nvSpPr>
          <p:cNvPr id="9" name="TextBox 8">
            <a:extLst>
              <a:ext uri="{FF2B5EF4-FFF2-40B4-BE49-F238E27FC236}">
                <a16:creationId xmlns:a16="http://schemas.microsoft.com/office/drawing/2014/main" id="{8A457BE4-61A4-456F-9C1E-575295C00624}"/>
              </a:ext>
            </a:extLst>
          </p:cNvPr>
          <p:cNvSpPr txBox="1"/>
          <p:nvPr/>
        </p:nvSpPr>
        <p:spPr>
          <a:xfrm>
            <a:off x="328688" y="2551152"/>
            <a:ext cx="6986512" cy="430887"/>
          </a:xfrm>
          <a:prstGeom prst="rect">
            <a:avLst/>
          </a:prstGeom>
          <a:noFill/>
        </p:spPr>
        <p:txBody>
          <a:bodyPr wrap="square">
            <a:spAutoFit/>
          </a:bodyPr>
          <a:lstStyle/>
          <a:p>
            <a:pPr marL="0" indent="0" algn="ctr">
              <a:lnSpc>
                <a:spcPct val="100000"/>
              </a:lnSpc>
              <a:spcBef>
                <a:spcPts val="600"/>
              </a:spcBef>
              <a:spcAft>
                <a:spcPts val="600"/>
              </a:spcAft>
              <a:buNone/>
              <a:tabLst>
                <a:tab pos="1316038" algn="l"/>
              </a:tabLst>
            </a:pPr>
            <a:r>
              <a:rPr lang="en-US" sz="2200" b="1" dirty="0"/>
              <a:t>Research Approach</a:t>
            </a:r>
            <a:endParaRPr lang="en-US" sz="2200" dirty="0"/>
          </a:p>
        </p:txBody>
      </p:sp>
      <p:sp>
        <p:nvSpPr>
          <p:cNvPr id="11" name="TextBox 10">
            <a:extLst>
              <a:ext uri="{FF2B5EF4-FFF2-40B4-BE49-F238E27FC236}">
                <a16:creationId xmlns:a16="http://schemas.microsoft.com/office/drawing/2014/main" id="{01C74CAC-6AF2-EDC8-3E73-9CF66AF7A29F}"/>
              </a:ext>
            </a:extLst>
          </p:cNvPr>
          <p:cNvSpPr txBox="1"/>
          <p:nvPr/>
        </p:nvSpPr>
        <p:spPr>
          <a:xfrm>
            <a:off x="7579341" y="518730"/>
            <a:ext cx="4285114" cy="430887"/>
          </a:xfrm>
          <a:prstGeom prst="rect">
            <a:avLst/>
          </a:prstGeom>
          <a:noFill/>
        </p:spPr>
        <p:txBody>
          <a:bodyPr wrap="square">
            <a:spAutoFit/>
          </a:bodyPr>
          <a:lstStyle/>
          <a:p>
            <a:pPr algn="ctr"/>
            <a:r>
              <a:rPr lang="en-US" sz="2200" b="1" dirty="0">
                <a:solidFill>
                  <a:schemeClr val="bg1"/>
                </a:solidFill>
              </a:rPr>
              <a:t>Organization of Final Report </a:t>
            </a:r>
          </a:p>
        </p:txBody>
      </p:sp>
      <p:sp>
        <p:nvSpPr>
          <p:cNvPr id="12" name="Rectangle 11">
            <a:extLst>
              <a:ext uri="{FF2B5EF4-FFF2-40B4-BE49-F238E27FC236}">
                <a16:creationId xmlns:a16="http://schemas.microsoft.com/office/drawing/2014/main" id="{3C4D1163-4960-CAEF-0F57-18A2B2D7C24B}"/>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4">
            <a:extLst>
              <a:ext uri="{FF2B5EF4-FFF2-40B4-BE49-F238E27FC236}">
                <a16:creationId xmlns:a16="http://schemas.microsoft.com/office/drawing/2014/main" id="{7720883E-97EA-A4BC-DC5C-ED4D0D475A72}"/>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4</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7968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594189" cy="1625210"/>
          </a:xfrm>
        </p:spPr>
        <p:txBody>
          <a:bodyPr vert="horz" lIns="91440" tIns="45720" rIns="91440" bIns="45720" rtlCol="0" anchor="ctr">
            <a:noAutofit/>
          </a:bodyPr>
          <a:lstStyle/>
          <a:p>
            <a:pPr>
              <a:tabLst>
                <a:tab pos="1316038" algn="l"/>
              </a:tabLst>
            </a:pPr>
            <a:r>
              <a:rPr lang="en-US" sz="4000" b="1" dirty="0">
                <a:solidFill>
                  <a:srgbClr val="FFFFFF"/>
                </a:solidFill>
              </a:rPr>
              <a:t>Conduct Interviews and Identify Potential TIM Big Data Use Cases</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072180-EA55-7D11-312F-47EF5E2AC393}"/>
              </a:ext>
            </a:extLst>
          </p:cNvPr>
          <p:cNvSpPr>
            <a:spLocks noGrp="1"/>
          </p:cNvSpPr>
          <p:nvPr>
            <p:ph sz="half" idx="1"/>
          </p:nvPr>
        </p:nvSpPr>
        <p:spPr>
          <a:xfrm>
            <a:off x="442452" y="2957932"/>
            <a:ext cx="6890110" cy="3460380"/>
          </a:xfrm>
        </p:spPr>
        <p:txBody>
          <a:bodyPr numCol="2">
            <a:noAutofit/>
          </a:bodyPr>
          <a:lstStyle/>
          <a:p>
            <a:pPr marL="342900" lvl="1" indent="-285750">
              <a:spcBef>
                <a:spcPts val="600"/>
              </a:spcBef>
            </a:pPr>
            <a:r>
              <a:rPr lang="en-US" sz="1750" dirty="0"/>
              <a:t>Arizona DOT</a:t>
            </a:r>
          </a:p>
          <a:p>
            <a:pPr marL="342900" lvl="1" indent="-285750">
              <a:spcBef>
                <a:spcPts val="600"/>
              </a:spcBef>
            </a:pPr>
            <a:r>
              <a:rPr lang="en-US" sz="1750" dirty="0"/>
              <a:t>Colorado DOT</a:t>
            </a:r>
          </a:p>
          <a:p>
            <a:pPr marL="342900" lvl="1" indent="-285750">
              <a:spcBef>
                <a:spcPts val="600"/>
              </a:spcBef>
            </a:pPr>
            <a:r>
              <a:rPr lang="en-US" sz="1750" dirty="0"/>
              <a:t>Federal Highway Administration</a:t>
            </a:r>
          </a:p>
          <a:p>
            <a:pPr marL="342900" lvl="1" indent="-285750">
              <a:spcBef>
                <a:spcPts val="600"/>
              </a:spcBef>
            </a:pPr>
            <a:r>
              <a:rPr lang="en-US" sz="1750" dirty="0"/>
              <a:t>Georgia DOT</a:t>
            </a:r>
          </a:p>
          <a:p>
            <a:pPr marL="342900" lvl="1" indent="-285750">
              <a:spcBef>
                <a:spcPts val="600"/>
              </a:spcBef>
            </a:pPr>
            <a:r>
              <a:rPr lang="en-US" sz="1750" dirty="0"/>
              <a:t>Iowa DOT</a:t>
            </a:r>
          </a:p>
          <a:p>
            <a:pPr marL="342900" lvl="1" indent="-285750">
              <a:spcBef>
                <a:spcPts val="600"/>
              </a:spcBef>
            </a:pPr>
            <a:r>
              <a:rPr lang="en-US" sz="1750" dirty="0"/>
              <a:t>Kentucky Transportation Cabinet</a:t>
            </a:r>
          </a:p>
          <a:p>
            <a:pPr marL="342900" lvl="1" indent="-285750">
              <a:spcBef>
                <a:spcPts val="600"/>
              </a:spcBef>
            </a:pPr>
            <a:r>
              <a:rPr lang="en-US" sz="1750" dirty="0"/>
              <a:t>Maryland DOT</a:t>
            </a:r>
          </a:p>
          <a:p>
            <a:pPr marL="342900" lvl="1" indent="-285750">
              <a:spcBef>
                <a:spcPts val="600"/>
              </a:spcBef>
            </a:pPr>
            <a:r>
              <a:rPr lang="en-US" sz="1750" dirty="0"/>
              <a:t>Minnesota DOT</a:t>
            </a:r>
          </a:p>
          <a:p>
            <a:pPr marL="342900" lvl="1" indent="-285750">
              <a:spcBef>
                <a:spcPts val="600"/>
              </a:spcBef>
            </a:pPr>
            <a:r>
              <a:rPr lang="en-US" sz="1750" dirty="0"/>
              <a:t>Oregon DOT</a:t>
            </a:r>
          </a:p>
          <a:p>
            <a:pPr marL="342900" lvl="1" indent="-285750">
              <a:spcBef>
                <a:spcPts val="600"/>
              </a:spcBef>
            </a:pPr>
            <a:r>
              <a:rPr lang="en-US" sz="1750" dirty="0"/>
              <a:t>Pennsylvania Turnpike Commission</a:t>
            </a:r>
          </a:p>
          <a:p>
            <a:pPr marL="514350" lvl="1" indent="-285750">
              <a:spcBef>
                <a:spcPts val="600"/>
              </a:spcBef>
            </a:pPr>
            <a:r>
              <a:rPr lang="en-US" sz="1750" dirty="0"/>
              <a:t>Tennessee DOT</a:t>
            </a:r>
          </a:p>
          <a:p>
            <a:pPr marL="514350" lvl="1" indent="-285750">
              <a:spcBef>
                <a:spcPts val="600"/>
              </a:spcBef>
            </a:pPr>
            <a:r>
              <a:rPr lang="en-US" sz="1750" dirty="0"/>
              <a:t>Tennessee Highway Patrol</a:t>
            </a:r>
          </a:p>
          <a:p>
            <a:pPr marL="514350" lvl="1" indent="-285750">
              <a:spcBef>
                <a:spcPts val="600"/>
              </a:spcBef>
            </a:pPr>
            <a:r>
              <a:rPr lang="en-US" sz="1750" dirty="0"/>
              <a:t>TRANSCOM</a:t>
            </a:r>
          </a:p>
          <a:p>
            <a:pPr marL="514350" lvl="1" indent="-285750">
              <a:spcBef>
                <a:spcPts val="600"/>
              </a:spcBef>
            </a:pPr>
            <a:r>
              <a:rPr lang="en-US" sz="1750" dirty="0"/>
              <a:t>Utah DOT</a:t>
            </a:r>
          </a:p>
          <a:p>
            <a:pPr marL="514350" lvl="1" indent="-285750">
              <a:spcBef>
                <a:spcPts val="600"/>
              </a:spcBef>
            </a:pPr>
            <a:r>
              <a:rPr lang="en-US" sz="1750" dirty="0"/>
              <a:t>Washington State DOT</a:t>
            </a:r>
          </a:p>
          <a:p>
            <a:pPr marL="514350" lvl="1" indent="-285750">
              <a:spcBef>
                <a:spcPts val="600"/>
              </a:spcBef>
            </a:pPr>
            <a:r>
              <a:rPr lang="en-US" sz="1750" dirty="0"/>
              <a:t>Third-party navigation app provider</a:t>
            </a:r>
          </a:p>
          <a:p>
            <a:pPr marL="514350" lvl="1" indent="-285750">
              <a:spcBef>
                <a:spcPts val="600"/>
              </a:spcBef>
            </a:pPr>
            <a:r>
              <a:rPr lang="en-US" sz="1750" dirty="0"/>
              <a:t>Third-party safety/mobility solution provider</a:t>
            </a:r>
          </a:p>
          <a:p>
            <a:pPr marL="514350" lvl="1" indent="-285750">
              <a:spcBef>
                <a:spcPts val="600"/>
              </a:spcBef>
            </a:pPr>
            <a:r>
              <a:rPr lang="en-US" sz="1750" dirty="0"/>
              <a:t>Third-party CV data provider</a:t>
            </a:r>
          </a:p>
        </p:txBody>
      </p:sp>
      <p:sp>
        <p:nvSpPr>
          <p:cNvPr id="4" name="TextBox 3">
            <a:extLst>
              <a:ext uri="{FF2B5EF4-FFF2-40B4-BE49-F238E27FC236}">
                <a16:creationId xmlns:a16="http://schemas.microsoft.com/office/drawing/2014/main" id="{E3324F75-35DB-08EE-BE34-724BC5CC4F89}"/>
              </a:ext>
            </a:extLst>
          </p:cNvPr>
          <p:cNvSpPr txBox="1"/>
          <p:nvPr/>
        </p:nvSpPr>
        <p:spPr>
          <a:xfrm>
            <a:off x="329183" y="2499051"/>
            <a:ext cx="7053447" cy="430887"/>
          </a:xfrm>
          <a:prstGeom prst="rect">
            <a:avLst/>
          </a:prstGeom>
          <a:noFill/>
        </p:spPr>
        <p:txBody>
          <a:bodyPr wrap="square">
            <a:spAutoFit/>
          </a:bodyPr>
          <a:lstStyle/>
          <a:p>
            <a:pPr algn="ctr"/>
            <a:r>
              <a:rPr lang="en-US" sz="2200" b="1" dirty="0"/>
              <a:t>Organizations Interviewed</a:t>
            </a:r>
          </a:p>
        </p:txBody>
      </p:sp>
      <p:sp>
        <p:nvSpPr>
          <p:cNvPr id="7" name="Content Placeholder 3">
            <a:extLst>
              <a:ext uri="{FF2B5EF4-FFF2-40B4-BE49-F238E27FC236}">
                <a16:creationId xmlns:a16="http://schemas.microsoft.com/office/drawing/2014/main" id="{97FF6C62-C6CB-708F-DC4B-D727D96593E7}"/>
              </a:ext>
            </a:extLst>
          </p:cNvPr>
          <p:cNvSpPr txBox="1">
            <a:spLocks/>
          </p:cNvSpPr>
          <p:nvPr/>
        </p:nvSpPr>
        <p:spPr>
          <a:xfrm>
            <a:off x="7626965" y="1028700"/>
            <a:ext cx="4170208" cy="53229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6000"/>
              </a:lnSpc>
              <a:spcBef>
                <a:spcPts val="600"/>
              </a:spcBef>
              <a:spcAft>
                <a:spcPts val="200"/>
              </a:spcAft>
              <a:buSzPct val="120000"/>
            </a:pPr>
            <a:r>
              <a:rPr lang="en-US" sz="1600" dirty="0">
                <a:solidFill>
                  <a:schemeClr val="bg1"/>
                </a:solidFill>
              </a:rPr>
              <a:t>Improving data management (data organization, sharing, and integration)</a:t>
            </a:r>
          </a:p>
          <a:p>
            <a:pPr>
              <a:lnSpc>
                <a:spcPct val="106000"/>
              </a:lnSpc>
              <a:spcBef>
                <a:spcPts val="600"/>
              </a:spcBef>
              <a:spcAft>
                <a:spcPts val="200"/>
              </a:spcAft>
              <a:buSzPct val="120000"/>
            </a:pPr>
            <a:r>
              <a:rPr lang="en-US" sz="1600" dirty="0">
                <a:solidFill>
                  <a:schemeClr val="bg1"/>
                </a:solidFill>
              </a:rPr>
              <a:t>Improving incident detection (identifying unexpected slowdowns)</a:t>
            </a:r>
          </a:p>
          <a:p>
            <a:pPr>
              <a:lnSpc>
                <a:spcPct val="106000"/>
              </a:lnSpc>
              <a:spcBef>
                <a:spcPts val="600"/>
              </a:spcBef>
              <a:spcAft>
                <a:spcPts val="200"/>
              </a:spcAft>
              <a:buSzPct val="120000"/>
            </a:pPr>
            <a:r>
              <a:rPr lang="en-US" sz="1600" dirty="0">
                <a:solidFill>
                  <a:schemeClr val="bg1"/>
                </a:solidFill>
              </a:rPr>
              <a:t>Expanding TIM timeline/performance measures (tracking arrivals/departures of responders)</a:t>
            </a:r>
          </a:p>
          <a:p>
            <a:pPr>
              <a:lnSpc>
                <a:spcPct val="106000"/>
              </a:lnSpc>
              <a:spcBef>
                <a:spcPts val="600"/>
              </a:spcBef>
              <a:spcAft>
                <a:spcPts val="200"/>
              </a:spcAft>
              <a:buSzPct val="120000"/>
            </a:pPr>
            <a:r>
              <a:rPr lang="en-US" sz="1600" dirty="0">
                <a:solidFill>
                  <a:schemeClr val="bg1"/>
                </a:solidFill>
              </a:rPr>
              <a:t>Developing a better understanding of secondary crash occurrence</a:t>
            </a:r>
          </a:p>
          <a:p>
            <a:pPr>
              <a:lnSpc>
                <a:spcPct val="106000"/>
              </a:lnSpc>
              <a:spcBef>
                <a:spcPts val="600"/>
              </a:spcBef>
              <a:spcAft>
                <a:spcPts val="200"/>
              </a:spcAft>
              <a:buSzPct val="120000"/>
            </a:pPr>
            <a:r>
              <a:rPr lang="en-US" sz="1600" dirty="0">
                <a:solidFill>
                  <a:schemeClr val="bg1"/>
                </a:solidFill>
              </a:rPr>
              <a:t>Predicting likelihood of responder struck-by crashes</a:t>
            </a:r>
          </a:p>
          <a:p>
            <a:pPr>
              <a:lnSpc>
                <a:spcPct val="106000"/>
              </a:lnSpc>
              <a:spcBef>
                <a:spcPts val="600"/>
              </a:spcBef>
              <a:spcAft>
                <a:spcPts val="200"/>
              </a:spcAft>
              <a:buSzPct val="120000"/>
            </a:pPr>
            <a:r>
              <a:rPr lang="en-US" sz="1600" dirty="0">
                <a:solidFill>
                  <a:schemeClr val="bg1"/>
                </a:solidFill>
              </a:rPr>
              <a:t>Selecting/recommending alternate routes</a:t>
            </a:r>
          </a:p>
          <a:p>
            <a:pPr>
              <a:lnSpc>
                <a:spcPct val="106000"/>
              </a:lnSpc>
              <a:spcBef>
                <a:spcPts val="600"/>
              </a:spcBef>
              <a:spcAft>
                <a:spcPts val="200"/>
              </a:spcAft>
              <a:buSzPct val="120000"/>
            </a:pPr>
            <a:r>
              <a:rPr lang="en-US" sz="1600" dirty="0">
                <a:solidFill>
                  <a:schemeClr val="bg1"/>
                </a:solidFill>
              </a:rPr>
              <a:t>Third-party data validation (identifying supplemental relevant data) </a:t>
            </a:r>
          </a:p>
          <a:p>
            <a:pPr>
              <a:lnSpc>
                <a:spcPct val="106000"/>
              </a:lnSpc>
              <a:spcBef>
                <a:spcPts val="600"/>
              </a:spcBef>
              <a:spcAft>
                <a:spcPts val="200"/>
              </a:spcAft>
              <a:buSzPct val="120000"/>
            </a:pPr>
            <a:r>
              <a:rPr lang="en-US" sz="1600" dirty="0">
                <a:solidFill>
                  <a:schemeClr val="bg1"/>
                </a:solidFill>
              </a:rPr>
              <a:t>Machine learning applications                   (queue prediction)</a:t>
            </a:r>
          </a:p>
        </p:txBody>
      </p:sp>
      <p:sp>
        <p:nvSpPr>
          <p:cNvPr id="8" name="TextBox 7">
            <a:extLst>
              <a:ext uri="{FF2B5EF4-FFF2-40B4-BE49-F238E27FC236}">
                <a16:creationId xmlns:a16="http://schemas.microsoft.com/office/drawing/2014/main" id="{58EF08F5-E63D-162D-58CF-0543DE14BCED}"/>
              </a:ext>
            </a:extLst>
          </p:cNvPr>
          <p:cNvSpPr txBox="1"/>
          <p:nvPr/>
        </p:nvSpPr>
        <p:spPr>
          <a:xfrm>
            <a:off x="7579341" y="518730"/>
            <a:ext cx="4285114" cy="430887"/>
          </a:xfrm>
          <a:prstGeom prst="rect">
            <a:avLst/>
          </a:prstGeom>
          <a:noFill/>
        </p:spPr>
        <p:txBody>
          <a:bodyPr wrap="square">
            <a:spAutoFit/>
          </a:bodyPr>
          <a:lstStyle/>
          <a:p>
            <a:pPr algn="ctr"/>
            <a:r>
              <a:rPr lang="en-US" sz="2200" b="1" dirty="0">
                <a:solidFill>
                  <a:schemeClr val="bg1"/>
                </a:solidFill>
              </a:rPr>
              <a:t>Potential Use Cases Identified</a:t>
            </a:r>
          </a:p>
        </p:txBody>
      </p:sp>
      <p:sp>
        <p:nvSpPr>
          <p:cNvPr id="11" name="Rectangle 10">
            <a:extLst>
              <a:ext uri="{FF2B5EF4-FFF2-40B4-BE49-F238E27FC236}">
                <a16:creationId xmlns:a16="http://schemas.microsoft.com/office/drawing/2014/main" id="{71C1F458-448B-E75B-24F3-2F301C47CEEB}"/>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4">
            <a:extLst>
              <a:ext uri="{FF2B5EF4-FFF2-40B4-BE49-F238E27FC236}">
                <a16:creationId xmlns:a16="http://schemas.microsoft.com/office/drawing/2014/main" id="{56E6D5FB-5415-6387-AB11-F86C2803CCD3}"/>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5</a:t>
            </a:fld>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8187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tabLst>
                <a:tab pos="1316038" algn="l"/>
              </a:tabLst>
            </a:pPr>
            <a:r>
              <a:rPr lang="en-US" b="1" dirty="0">
                <a:solidFill>
                  <a:srgbClr val="FFFFFF"/>
                </a:solidFill>
              </a:rPr>
              <a:t>Gather and Assess Data to Support Use Cases</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Box 2">
            <a:extLst>
              <a:ext uri="{FF2B5EF4-FFF2-40B4-BE49-F238E27FC236}">
                <a16:creationId xmlns:a16="http://schemas.microsoft.com/office/drawing/2014/main" id="{ECAF4078-1506-84BD-9795-35BE7C7C0BE2}"/>
              </a:ext>
            </a:extLst>
          </p:cNvPr>
          <p:cNvSpPr txBox="1"/>
          <p:nvPr/>
        </p:nvSpPr>
        <p:spPr>
          <a:xfrm>
            <a:off x="407645" y="2614458"/>
            <a:ext cx="6921633" cy="32162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lnSpc>
                <a:spcPct val="110000"/>
              </a:lnSpc>
              <a:spcBef>
                <a:spcPts val="300"/>
              </a:spcBef>
              <a:spcAft>
                <a:spcPts val="600"/>
              </a:spcAft>
            </a:pPr>
            <a:r>
              <a:rPr lang="en-US" sz="2000" b="1" dirty="0">
                <a:latin typeface="Calibri" panose="020F0502020204030204" pitchFamily="34" charset="0"/>
                <a:ea typeface="Calibri" panose="020F0502020204030204" pitchFamily="34" charset="0"/>
                <a:cs typeface="Arial" panose="020B0604020202020204" pitchFamily="34" charset="0"/>
              </a:rPr>
              <a:t>Assessed Each Data Source on </a:t>
            </a:r>
            <a:r>
              <a:rPr lang="en-US" sz="2000" b="1" dirty="0">
                <a:effectLst/>
                <a:latin typeface="Calibri" panose="020F0502020204030204" pitchFamily="34" charset="0"/>
                <a:ea typeface="Calibri" panose="020F0502020204030204" pitchFamily="34" charset="0"/>
                <a:cs typeface="Arial" panose="020B0604020202020204" pitchFamily="34" charset="0"/>
              </a:rPr>
              <a:t>Six Dimensions of Data Quality</a:t>
            </a:r>
          </a:p>
        </p:txBody>
      </p:sp>
      <p:sp>
        <p:nvSpPr>
          <p:cNvPr id="13" name="Rectangle 12">
            <a:extLst>
              <a:ext uri="{FF2B5EF4-FFF2-40B4-BE49-F238E27FC236}">
                <a16:creationId xmlns:a16="http://schemas.microsoft.com/office/drawing/2014/main" id="{F6E1392C-B139-EA97-0B4A-39E04BAE8613}"/>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4">
            <a:extLst>
              <a:ext uri="{FF2B5EF4-FFF2-40B4-BE49-F238E27FC236}">
                <a16:creationId xmlns:a16="http://schemas.microsoft.com/office/drawing/2014/main" id="{F1470E29-1E98-8FA9-54F4-7C92185DBE5D}"/>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6</a:t>
            </a:fld>
            <a:endParaRPr lang="en-US" sz="2800" dirty="0">
              <a:solidFill>
                <a:schemeClr val="bg1"/>
              </a:solidFill>
              <a:latin typeface="Century Gothic" panose="020B0502020202020204" pitchFamily="34" charset="0"/>
            </a:endParaRPr>
          </a:p>
        </p:txBody>
      </p:sp>
      <p:sp>
        <p:nvSpPr>
          <p:cNvPr id="15" name="Content Placeholder 2">
            <a:extLst>
              <a:ext uri="{FF2B5EF4-FFF2-40B4-BE49-F238E27FC236}">
                <a16:creationId xmlns:a16="http://schemas.microsoft.com/office/drawing/2014/main" id="{BEC6C75B-1848-6CDE-C2E0-DAB4B202BB97}"/>
              </a:ext>
            </a:extLst>
          </p:cNvPr>
          <p:cNvSpPr>
            <a:spLocks noGrp="1"/>
          </p:cNvSpPr>
          <p:nvPr>
            <p:ph idx="1"/>
          </p:nvPr>
        </p:nvSpPr>
        <p:spPr>
          <a:xfrm>
            <a:off x="407645" y="3076574"/>
            <a:ext cx="6750511" cy="3479129"/>
          </a:xfrm>
        </p:spPr>
        <p:txBody>
          <a:bodyPr>
            <a:noAutofit/>
          </a:bodyPr>
          <a:lstStyle/>
          <a:p>
            <a:pPr>
              <a:lnSpc>
                <a:spcPct val="103000"/>
              </a:lnSpc>
              <a:spcBef>
                <a:spcPts val="600"/>
              </a:spcBef>
              <a:buSzPct val="120000"/>
            </a:pPr>
            <a:r>
              <a:rPr lang="en-US" sz="1500" b="1" dirty="0"/>
              <a:t>Completeness</a:t>
            </a:r>
            <a:r>
              <a:rPr lang="en-US" sz="1500" dirty="0"/>
              <a:t> is defined as expected comprehensiveness. </a:t>
            </a:r>
          </a:p>
          <a:p>
            <a:pPr>
              <a:lnSpc>
                <a:spcPct val="103000"/>
              </a:lnSpc>
              <a:spcBef>
                <a:spcPts val="600"/>
              </a:spcBef>
              <a:buSzPct val="120000"/>
            </a:pPr>
            <a:r>
              <a:rPr lang="en-US" sz="1500" b="1" dirty="0"/>
              <a:t>Timeliness</a:t>
            </a:r>
            <a:r>
              <a:rPr lang="en-US" sz="1500" dirty="0"/>
              <a:t> refers to whether information is available when it is expected and needed. </a:t>
            </a:r>
          </a:p>
          <a:p>
            <a:pPr>
              <a:lnSpc>
                <a:spcPct val="103000"/>
              </a:lnSpc>
              <a:spcBef>
                <a:spcPts val="600"/>
              </a:spcBef>
              <a:buSzPct val="120000"/>
            </a:pPr>
            <a:r>
              <a:rPr lang="en-US" sz="1500" b="1" dirty="0"/>
              <a:t>Consistency</a:t>
            </a:r>
            <a:r>
              <a:rPr lang="en-US" sz="1500" dirty="0"/>
              <a:t> means that data are published the same way across their entire history and geographical coverage.</a:t>
            </a:r>
          </a:p>
          <a:p>
            <a:pPr>
              <a:lnSpc>
                <a:spcPct val="103000"/>
              </a:lnSpc>
              <a:spcBef>
                <a:spcPts val="600"/>
              </a:spcBef>
              <a:buSzPct val="120000"/>
            </a:pPr>
            <a:r>
              <a:rPr lang="en-US" sz="1500" b="1" dirty="0"/>
              <a:t>Conformity</a:t>
            </a:r>
            <a:r>
              <a:rPr lang="en-US" sz="1500" dirty="0"/>
              <a:t> means the data follow the same set of standard data definitions – like data type, size, and format – across their history and geographical coverage. </a:t>
            </a:r>
          </a:p>
          <a:p>
            <a:pPr>
              <a:lnSpc>
                <a:spcPct val="103000"/>
              </a:lnSpc>
              <a:spcBef>
                <a:spcPts val="600"/>
              </a:spcBef>
              <a:buSzPct val="120000"/>
            </a:pPr>
            <a:r>
              <a:rPr lang="en-US" sz="1500" b="1" dirty="0"/>
              <a:t>Accuracy</a:t>
            </a:r>
            <a:r>
              <a:rPr lang="en-US" sz="1500" dirty="0"/>
              <a:t> is the degree to which data correctly reflect the real-world events being described. </a:t>
            </a:r>
          </a:p>
          <a:p>
            <a:pPr>
              <a:lnSpc>
                <a:spcPct val="103000"/>
              </a:lnSpc>
              <a:spcBef>
                <a:spcPts val="600"/>
              </a:spcBef>
              <a:buSzPct val="120000"/>
            </a:pPr>
            <a:r>
              <a:rPr lang="en-US" sz="1500" b="1" dirty="0"/>
              <a:t>Integrability</a:t>
            </a:r>
            <a:r>
              <a:rPr lang="en-US" sz="1500" dirty="0"/>
              <a:t> is the ability of the data to be easily integrated with other datasets in a data. </a:t>
            </a:r>
          </a:p>
        </p:txBody>
      </p:sp>
      <p:pic>
        <p:nvPicPr>
          <p:cNvPr id="69" name="Picture 68">
            <a:extLst>
              <a:ext uri="{FF2B5EF4-FFF2-40B4-BE49-F238E27FC236}">
                <a16:creationId xmlns:a16="http://schemas.microsoft.com/office/drawing/2014/main" id="{3D6F3F26-2543-5A90-B528-ADE79F253044}"/>
              </a:ext>
            </a:extLst>
          </p:cNvPr>
          <p:cNvPicPr>
            <a:picLocks noChangeAspect="1"/>
          </p:cNvPicPr>
          <p:nvPr/>
        </p:nvPicPr>
        <p:blipFill>
          <a:blip r:embed="rId3"/>
          <a:stretch>
            <a:fillRect/>
          </a:stretch>
        </p:blipFill>
        <p:spPr>
          <a:xfrm>
            <a:off x="7676024" y="587594"/>
            <a:ext cx="4057724" cy="2089431"/>
          </a:xfrm>
          <a:prstGeom prst="rect">
            <a:avLst/>
          </a:prstGeom>
        </p:spPr>
      </p:pic>
      <p:sp>
        <p:nvSpPr>
          <p:cNvPr id="70" name="Text Box 2">
            <a:extLst>
              <a:ext uri="{FF2B5EF4-FFF2-40B4-BE49-F238E27FC236}">
                <a16:creationId xmlns:a16="http://schemas.microsoft.com/office/drawing/2014/main" id="{24EDB444-F91E-DD59-63E6-54BA076E0144}"/>
              </a:ext>
            </a:extLst>
          </p:cNvPr>
          <p:cNvSpPr txBox="1">
            <a:spLocks noChangeArrowheads="1"/>
          </p:cNvSpPr>
          <p:nvPr/>
        </p:nvSpPr>
        <p:spPr bwMode="auto">
          <a:xfrm>
            <a:off x="7949321" y="3507190"/>
            <a:ext cx="3514725" cy="172957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lnSpc>
                <a:spcPct val="114000"/>
              </a:lnSpc>
              <a:spcBef>
                <a:spcPts val="600"/>
              </a:spcBef>
              <a:spcAft>
                <a:spcPts val="600"/>
              </a:spcAft>
            </a:pPr>
            <a:r>
              <a:rPr lang="en-US" sz="135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Data quality is handled differently in big data systems. Rather than removing “bad” data upon storage in the system, a dedicated data enrichment process considers multiple aspects of the data and tags each data element with quality labels and scores.</a:t>
            </a:r>
          </a:p>
        </p:txBody>
      </p:sp>
      <p:cxnSp>
        <p:nvCxnSpPr>
          <p:cNvPr id="71" name="Straight Connector 70">
            <a:extLst>
              <a:ext uri="{FF2B5EF4-FFF2-40B4-BE49-F238E27FC236}">
                <a16:creationId xmlns:a16="http://schemas.microsoft.com/office/drawing/2014/main" id="{BCA0A968-18F4-E93F-3692-C50AF04B7972}"/>
              </a:ext>
            </a:extLst>
          </p:cNvPr>
          <p:cNvCxnSpPr/>
          <p:nvPr/>
        </p:nvCxnSpPr>
        <p:spPr>
          <a:xfrm>
            <a:off x="7873122" y="3459882"/>
            <a:ext cx="3657600" cy="0"/>
          </a:xfrm>
          <a:prstGeom prst="line">
            <a:avLst/>
          </a:prstGeom>
          <a:ln w="1016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1B90D8E-5D0C-B170-6B85-D9833D75A6D8}"/>
              </a:ext>
            </a:extLst>
          </p:cNvPr>
          <p:cNvCxnSpPr/>
          <p:nvPr/>
        </p:nvCxnSpPr>
        <p:spPr>
          <a:xfrm>
            <a:off x="7893058" y="5266842"/>
            <a:ext cx="3657600" cy="0"/>
          </a:xfrm>
          <a:prstGeom prst="line">
            <a:avLst/>
          </a:prstGeom>
          <a:ln w="1016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22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594189" cy="1625210"/>
          </a:xfrm>
        </p:spPr>
        <p:txBody>
          <a:bodyPr vert="horz" lIns="91440" tIns="45720" rIns="91440" bIns="45720" rtlCol="0" anchor="ctr">
            <a:noAutofit/>
          </a:bodyPr>
          <a:lstStyle/>
          <a:p>
            <a:pPr>
              <a:tabLst>
                <a:tab pos="1316038" algn="l"/>
              </a:tabLst>
            </a:pPr>
            <a:r>
              <a:rPr lang="en-US" sz="4200" b="1" dirty="0">
                <a:solidFill>
                  <a:srgbClr val="FFFFFF"/>
                </a:solidFill>
              </a:rPr>
              <a:t>Gather and Assess Data to Support Use Cases (Continued)</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D34FA4D-CCDF-4E09-E72D-938268D68FB4}"/>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4">
            <a:extLst>
              <a:ext uri="{FF2B5EF4-FFF2-40B4-BE49-F238E27FC236}">
                <a16:creationId xmlns:a16="http://schemas.microsoft.com/office/drawing/2014/main" id="{FCF153DA-DE7C-EBC5-6A87-A4BF5A720FFE}"/>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7</a:t>
            </a:fld>
            <a:endParaRPr lang="en-US" sz="2800" dirty="0">
              <a:solidFill>
                <a:schemeClr val="bg1"/>
              </a:solidFill>
              <a:latin typeface="Century Gothic" panose="020B0502020202020204" pitchFamily="34" charset="0"/>
            </a:endParaRPr>
          </a:p>
        </p:txBody>
      </p:sp>
      <p:sp>
        <p:nvSpPr>
          <p:cNvPr id="12" name="Content Placeholder 2">
            <a:extLst>
              <a:ext uri="{FF2B5EF4-FFF2-40B4-BE49-F238E27FC236}">
                <a16:creationId xmlns:a16="http://schemas.microsoft.com/office/drawing/2014/main" id="{C0A6DCEC-F89F-269D-D372-AE2DE2FB0FBE}"/>
              </a:ext>
            </a:extLst>
          </p:cNvPr>
          <p:cNvSpPr txBox="1">
            <a:spLocks/>
          </p:cNvSpPr>
          <p:nvPr/>
        </p:nvSpPr>
        <p:spPr>
          <a:xfrm>
            <a:off x="436830" y="2527998"/>
            <a:ext cx="6834932" cy="40159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5000"/>
              </a:lnSpc>
              <a:spcBef>
                <a:spcPts val="600"/>
              </a:spcBef>
              <a:spcAft>
                <a:spcPts val="600"/>
              </a:spcAft>
              <a:buNone/>
              <a:tabLst>
                <a:tab pos="1316038" algn="l"/>
              </a:tabLst>
            </a:pPr>
            <a:r>
              <a:rPr lang="en-US" sz="1900" b="1" dirty="0"/>
              <a:t>Major Takeaways from Data Collection and Assessment</a:t>
            </a:r>
          </a:p>
          <a:p>
            <a:pPr>
              <a:lnSpc>
                <a:spcPct val="107000"/>
              </a:lnSpc>
              <a:spcBef>
                <a:spcPts val="600"/>
              </a:spcBef>
              <a:spcAft>
                <a:spcPts val="200"/>
              </a:spcAft>
              <a:buSzPct val="120000"/>
              <a:tabLst>
                <a:tab pos="1316038" algn="l"/>
              </a:tabLst>
            </a:pPr>
            <a:r>
              <a:rPr lang="en-US" sz="1700" dirty="0"/>
              <a:t>Findings in line with </a:t>
            </a:r>
            <a:r>
              <a:rPr lang="en-US" sz="1700" i="1" dirty="0"/>
              <a:t>NCHRP Research Report 904</a:t>
            </a:r>
            <a:r>
              <a:rPr lang="en-US" sz="1700" dirty="0"/>
              <a:t> – much of the relevant data is not in a ready state for big data.</a:t>
            </a:r>
          </a:p>
          <a:p>
            <a:pPr>
              <a:lnSpc>
                <a:spcPct val="107000"/>
              </a:lnSpc>
              <a:spcBef>
                <a:spcPts val="600"/>
              </a:spcBef>
              <a:spcAft>
                <a:spcPts val="200"/>
              </a:spcAft>
              <a:buSzPct val="120000"/>
              <a:tabLst>
                <a:tab pos="1316038" algn="l"/>
              </a:tabLst>
            </a:pPr>
            <a:r>
              <a:rPr lang="en-US" sz="1700" dirty="0"/>
              <a:t>Level of effort required to prepare data for pipelines was extensive.</a:t>
            </a:r>
          </a:p>
          <a:p>
            <a:pPr>
              <a:lnSpc>
                <a:spcPct val="107000"/>
              </a:lnSpc>
              <a:spcBef>
                <a:spcPts val="600"/>
              </a:spcBef>
              <a:spcAft>
                <a:spcPts val="200"/>
              </a:spcAft>
              <a:buSzPct val="120000"/>
              <a:tabLst>
                <a:tab pos="1316038" algn="l"/>
              </a:tabLst>
            </a:pPr>
            <a:r>
              <a:rPr lang="en-US" sz="1700" dirty="0"/>
              <a:t>Data sharing/accessibility is limited (lack of openness, not in readily available format, data viewed as too sensitive).</a:t>
            </a:r>
          </a:p>
          <a:p>
            <a:pPr>
              <a:lnSpc>
                <a:spcPct val="107000"/>
              </a:lnSpc>
              <a:spcBef>
                <a:spcPts val="600"/>
              </a:spcBef>
              <a:spcAft>
                <a:spcPts val="200"/>
              </a:spcAft>
              <a:buSzPct val="120000"/>
              <a:tabLst>
                <a:tab pos="1316038" algn="l"/>
              </a:tabLst>
            </a:pPr>
            <a:r>
              <a:rPr lang="en-US" sz="1700" dirty="0"/>
              <a:t>Examples of findings specific to assessed datasets:</a:t>
            </a:r>
          </a:p>
          <a:p>
            <a:pPr marL="628650" lvl="1" indent="-285750">
              <a:lnSpc>
                <a:spcPct val="107000"/>
              </a:lnSpc>
              <a:spcBef>
                <a:spcPts val="600"/>
              </a:spcBef>
              <a:spcAft>
                <a:spcPts val="200"/>
              </a:spcAft>
              <a:buSzPct val="90000"/>
              <a:buFont typeface="Wingdings" panose="05000000000000000000" pitchFamily="2" charset="2"/>
              <a:buChar char="§"/>
              <a:tabLst>
                <a:tab pos="1316038" algn="l"/>
              </a:tabLst>
            </a:pPr>
            <a:r>
              <a:rPr lang="en-US" sz="1500" dirty="0"/>
              <a:t>LRS challenges – IDs and roads are not consistent.</a:t>
            </a:r>
          </a:p>
          <a:p>
            <a:pPr marL="628650" lvl="1" indent="-285750">
              <a:lnSpc>
                <a:spcPct val="107000"/>
              </a:lnSpc>
              <a:spcBef>
                <a:spcPts val="600"/>
              </a:spcBef>
              <a:spcAft>
                <a:spcPts val="200"/>
              </a:spcAft>
              <a:buSzPct val="90000"/>
              <a:buFont typeface="Wingdings" panose="05000000000000000000" pitchFamily="2" charset="2"/>
              <a:buChar char="§"/>
              <a:tabLst>
                <a:tab pos="1316038" algn="l"/>
              </a:tabLst>
            </a:pPr>
            <a:r>
              <a:rPr lang="en-US" sz="1500" dirty="0"/>
              <a:t>TMC network – very coarse; difficult to match to incident locations.</a:t>
            </a:r>
          </a:p>
          <a:p>
            <a:pPr marL="628650" lvl="1" indent="-285750">
              <a:lnSpc>
                <a:spcPct val="107000"/>
              </a:lnSpc>
              <a:spcBef>
                <a:spcPts val="600"/>
              </a:spcBef>
              <a:spcAft>
                <a:spcPts val="200"/>
              </a:spcAft>
              <a:buSzPct val="90000"/>
              <a:buFont typeface="Wingdings" panose="05000000000000000000" pitchFamily="2" charset="2"/>
              <a:buChar char="§"/>
              <a:tabLst>
                <a:tab pos="1316038" algn="l"/>
              </a:tabLst>
            </a:pPr>
            <a:r>
              <a:rPr lang="en-US" sz="1500" dirty="0"/>
              <a:t>Probe vehicle data – imputed values, third-party data not delivered in ways that support big data analyses (data must be downloaded in batches).</a:t>
            </a:r>
          </a:p>
          <a:p>
            <a:pPr>
              <a:lnSpc>
                <a:spcPct val="110000"/>
              </a:lnSpc>
              <a:spcBef>
                <a:spcPts val="600"/>
              </a:spcBef>
              <a:tabLst>
                <a:tab pos="1316038" algn="l"/>
              </a:tabLst>
            </a:pPr>
            <a:endParaRPr lang="en-US" sz="2000" dirty="0"/>
          </a:p>
        </p:txBody>
      </p:sp>
      <p:sp>
        <p:nvSpPr>
          <p:cNvPr id="17" name="Content Placeholder 2">
            <a:extLst>
              <a:ext uri="{FF2B5EF4-FFF2-40B4-BE49-F238E27FC236}">
                <a16:creationId xmlns:a16="http://schemas.microsoft.com/office/drawing/2014/main" id="{AEBA3C9A-9E16-6FB1-5A7C-B020B2D0721A}"/>
              </a:ext>
            </a:extLst>
          </p:cNvPr>
          <p:cNvSpPr txBox="1">
            <a:spLocks/>
          </p:cNvSpPr>
          <p:nvPr/>
        </p:nvSpPr>
        <p:spPr>
          <a:xfrm>
            <a:off x="7588125" y="962025"/>
            <a:ext cx="4192788" cy="558195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300"/>
              </a:spcBef>
              <a:buSzPct val="120000"/>
            </a:pPr>
            <a:r>
              <a:rPr lang="en-US" sz="1600" dirty="0">
                <a:solidFill>
                  <a:schemeClr val="bg1"/>
                </a:solidFill>
              </a:rPr>
              <a:t>Traffic Incident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Crash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Advanced Traffic Management Systems (ATMS)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Computer-aided Dispatch Systems (CAD) data </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Safety Service Patrol (SSP) data </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Navigation app data</a:t>
            </a:r>
          </a:p>
          <a:p>
            <a:pPr lvl="0">
              <a:lnSpc>
                <a:spcPct val="120000"/>
              </a:lnSpc>
              <a:spcBef>
                <a:spcPts val="600"/>
              </a:spcBef>
              <a:buSzPct val="120000"/>
            </a:pPr>
            <a:r>
              <a:rPr lang="en-US" sz="1600" dirty="0">
                <a:solidFill>
                  <a:schemeClr val="bg1"/>
                </a:solidFill>
              </a:rPr>
              <a:t>Traffic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DOT ITS fixed sensor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Probe vehicle data</a:t>
            </a:r>
          </a:p>
          <a:p>
            <a:pPr lvl="0">
              <a:lnSpc>
                <a:spcPct val="120000"/>
              </a:lnSpc>
              <a:spcBef>
                <a:spcPts val="600"/>
              </a:spcBef>
              <a:buSzPct val="120000"/>
            </a:pPr>
            <a:r>
              <a:rPr lang="en-US" sz="1600" dirty="0">
                <a:solidFill>
                  <a:schemeClr val="bg1"/>
                </a:solidFill>
              </a:rPr>
              <a:t>Location Reference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Roadway inventory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Linear Referencing System (LRS) data </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Google Roads API data </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SharedStreets Referencing System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All Roads Network of Linear Referenced Data (ARNOLD)</a:t>
            </a:r>
          </a:p>
          <a:p>
            <a:pPr lvl="0">
              <a:lnSpc>
                <a:spcPct val="120000"/>
              </a:lnSpc>
              <a:spcBef>
                <a:spcPts val="600"/>
              </a:spcBef>
              <a:buSzPct val="120000"/>
            </a:pPr>
            <a:r>
              <a:rPr lang="en-US" sz="1600" dirty="0">
                <a:solidFill>
                  <a:schemeClr val="bg1"/>
                </a:solidFill>
              </a:rPr>
              <a:t>Weather Data</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Meteorological Assimilation Data Ingest System (MADIS) </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Road weather data/Weather Data Environment (WxDE) data </a:t>
            </a:r>
          </a:p>
          <a:p>
            <a:pPr marL="628650" lvl="1" indent="-285750">
              <a:lnSpc>
                <a:spcPct val="120000"/>
              </a:lnSpc>
              <a:spcBef>
                <a:spcPts val="300"/>
              </a:spcBef>
              <a:buFont typeface="Wingdings" panose="05000000000000000000" pitchFamily="2" charset="2"/>
              <a:buChar char="§"/>
            </a:pPr>
            <a:r>
              <a:rPr lang="en-US" sz="1400" dirty="0">
                <a:solidFill>
                  <a:schemeClr val="bg1"/>
                </a:solidFill>
              </a:rPr>
              <a:t>Third-party weather API data</a:t>
            </a:r>
          </a:p>
          <a:p>
            <a:pPr>
              <a:lnSpc>
                <a:spcPct val="120000"/>
              </a:lnSpc>
              <a:spcBef>
                <a:spcPts val="600"/>
              </a:spcBef>
              <a:buSzPct val="120000"/>
            </a:pPr>
            <a:r>
              <a:rPr lang="en-US" sz="1600" dirty="0">
                <a:solidFill>
                  <a:schemeClr val="bg1"/>
                </a:solidFill>
              </a:rPr>
              <a:t>Third-Party Connected Vehicle Data</a:t>
            </a:r>
          </a:p>
          <a:p>
            <a:pPr>
              <a:lnSpc>
                <a:spcPct val="120000"/>
              </a:lnSpc>
              <a:spcBef>
                <a:spcPts val="300"/>
              </a:spcBef>
              <a:tabLst>
                <a:tab pos="1316038" algn="l"/>
              </a:tabLst>
            </a:pPr>
            <a:endParaRPr lang="en-US" sz="1400" dirty="0">
              <a:solidFill>
                <a:srgbClr val="FFFFFF"/>
              </a:solidFill>
            </a:endParaRPr>
          </a:p>
          <a:p>
            <a:pPr>
              <a:lnSpc>
                <a:spcPct val="120000"/>
              </a:lnSpc>
              <a:spcBef>
                <a:spcPts val="300"/>
              </a:spcBef>
              <a:tabLst>
                <a:tab pos="1316038" algn="l"/>
              </a:tabLst>
            </a:pPr>
            <a:endParaRPr lang="en-US" sz="1400" dirty="0">
              <a:solidFill>
                <a:srgbClr val="FFFFFF"/>
              </a:solidFill>
            </a:endParaRPr>
          </a:p>
          <a:p>
            <a:pPr>
              <a:lnSpc>
                <a:spcPct val="120000"/>
              </a:lnSpc>
              <a:spcBef>
                <a:spcPts val="300"/>
              </a:spcBef>
              <a:tabLst>
                <a:tab pos="1316038" algn="l"/>
              </a:tabLst>
            </a:pPr>
            <a:endParaRPr lang="en-US" sz="1400" dirty="0">
              <a:solidFill>
                <a:srgbClr val="FFFFFF"/>
              </a:solidFill>
            </a:endParaRPr>
          </a:p>
        </p:txBody>
      </p:sp>
      <p:pic>
        <p:nvPicPr>
          <p:cNvPr id="18" name="Picture 2" descr="A Magnifying Glass Against White Background Increases The Word.. Stock  Photo, Picture And Royalty Free Image. Image 32379677.">
            <a:extLst>
              <a:ext uri="{FF2B5EF4-FFF2-40B4-BE49-F238E27FC236}">
                <a16:creationId xmlns:a16="http://schemas.microsoft.com/office/drawing/2014/main" id="{2850FAE5-5D8F-CF24-BBAE-9EAA07E07B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80661" y="378543"/>
            <a:ext cx="1128827" cy="7918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8781AB6-080C-B2F0-0F7A-146B832FB2C7}"/>
              </a:ext>
            </a:extLst>
          </p:cNvPr>
          <p:cNvSpPr txBox="1"/>
          <p:nvPr/>
        </p:nvSpPr>
        <p:spPr>
          <a:xfrm>
            <a:off x="7579341" y="480630"/>
            <a:ext cx="3101320" cy="430887"/>
          </a:xfrm>
          <a:prstGeom prst="rect">
            <a:avLst/>
          </a:prstGeom>
          <a:noFill/>
        </p:spPr>
        <p:txBody>
          <a:bodyPr wrap="square">
            <a:spAutoFit/>
          </a:bodyPr>
          <a:lstStyle/>
          <a:p>
            <a:pPr algn="ctr"/>
            <a:r>
              <a:rPr lang="en-US" sz="2200" b="1" dirty="0">
                <a:solidFill>
                  <a:schemeClr val="bg1"/>
                </a:solidFill>
              </a:rPr>
              <a:t>Datasets Assessed</a:t>
            </a:r>
          </a:p>
        </p:txBody>
      </p:sp>
    </p:spTree>
    <p:extLst>
      <p:ext uri="{BB962C8B-B14F-4D97-AF65-F5344CB8AC3E}">
        <p14:creationId xmlns:p14="http://schemas.microsoft.com/office/powerpoint/2010/main" val="391622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594189" cy="1625210"/>
          </a:xfrm>
        </p:spPr>
        <p:txBody>
          <a:bodyPr vert="horz" lIns="91440" tIns="45720" rIns="91440" bIns="45720" rtlCol="0" anchor="ctr">
            <a:normAutofit fontScale="90000"/>
          </a:bodyPr>
          <a:lstStyle/>
          <a:p>
            <a:pPr>
              <a:tabLst>
                <a:tab pos="1316038" algn="l"/>
              </a:tabLst>
            </a:pPr>
            <a:r>
              <a:rPr lang="en-US" b="1" dirty="0">
                <a:solidFill>
                  <a:srgbClr val="FFFFFF"/>
                </a:solidFill>
              </a:rPr>
              <a:t>Create TIM Big Data Pipelines and Data Outputs/Products</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F2103D0-64FB-EC3C-D6F7-84806F582B5F}"/>
              </a:ext>
            </a:extLst>
          </p:cNvPr>
          <p:cNvSpPr txBox="1">
            <a:spLocks/>
          </p:cNvSpPr>
          <p:nvPr/>
        </p:nvSpPr>
        <p:spPr>
          <a:xfrm>
            <a:off x="401073" y="3181350"/>
            <a:ext cx="6717372" cy="32520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7525" lvl="1" indent="-342900">
              <a:lnSpc>
                <a:spcPct val="108000"/>
              </a:lnSpc>
              <a:spcBef>
                <a:spcPts val="600"/>
              </a:spcBef>
              <a:spcAft>
                <a:spcPts val="300"/>
              </a:spcAft>
              <a:buSzPct val="120000"/>
              <a:tabLst>
                <a:tab pos="1316038" algn="l"/>
              </a:tabLst>
            </a:pPr>
            <a:r>
              <a:rPr lang="en-US" sz="1900" dirty="0"/>
              <a:t>Use Case #1 – Improving Incident Detection and Verification to Expedite Response</a:t>
            </a:r>
          </a:p>
          <a:p>
            <a:pPr marL="517525" lvl="1" indent="-342900">
              <a:lnSpc>
                <a:spcPct val="108000"/>
              </a:lnSpc>
              <a:spcBef>
                <a:spcPts val="600"/>
              </a:spcBef>
              <a:spcAft>
                <a:spcPts val="300"/>
              </a:spcAft>
              <a:buSzPct val="120000"/>
              <a:tabLst>
                <a:tab pos="1316038" algn="l"/>
              </a:tabLst>
            </a:pPr>
            <a:r>
              <a:rPr lang="en-US" sz="1900" dirty="0"/>
              <a:t>Use Case #2 – Real-Time TIM Timeline and Performance Measures</a:t>
            </a:r>
          </a:p>
          <a:p>
            <a:pPr marL="517525" lvl="1" indent="-342900">
              <a:lnSpc>
                <a:spcPct val="108000"/>
              </a:lnSpc>
              <a:spcBef>
                <a:spcPts val="600"/>
              </a:spcBef>
              <a:spcAft>
                <a:spcPts val="300"/>
              </a:spcAft>
              <a:buSzPct val="120000"/>
              <a:tabLst>
                <a:tab pos="1316038" algn="l"/>
              </a:tabLst>
            </a:pPr>
            <a:r>
              <a:rPr lang="en-US" sz="1900" dirty="0"/>
              <a:t>Use Case #3 – Understanding Secondary Crashes</a:t>
            </a:r>
          </a:p>
          <a:p>
            <a:pPr marL="517525" lvl="1" indent="-342900">
              <a:lnSpc>
                <a:spcPct val="108000"/>
              </a:lnSpc>
              <a:spcBef>
                <a:spcPts val="600"/>
              </a:spcBef>
              <a:spcAft>
                <a:spcPts val="300"/>
              </a:spcAft>
              <a:buSzPct val="120000"/>
              <a:tabLst>
                <a:tab pos="1316038" algn="l"/>
              </a:tabLst>
            </a:pPr>
            <a:r>
              <a:rPr lang="en-US" sz="1900" dirty="0"/>
              <a:t>Use Case #4 – Exploratory Analysis of Third-Party CV Data for Crash Detection</a:t>
            </a:r>
          </a:p>
          <a:p>
            <a:pPr marL="0" indent="0">
              <a:lnSpc>
                <a:spcPct val="108000"/>
              </a:lnSpc>
              <a:spcBef>
                <a:spcPts val="600"/>
              </a:spcBef>
              <a:spcAft>
                <a:spcPts val="300"/>
              </a:spcAft>
              <a:buNone/>
              <a:tabLst>
                <a:tab pos="1316038" algn="l"/>
              </a:tabLst>
            </a:pPr>
            <a:endParaRPr lang="en-US" sz="2400" dirty="0"/>
          </a:p>
        </p:txBody>
      </p:sp>
      <p:sp>
        <p:nvSpPr>
          <p:cNvPr id="4" name="Content Placeholder 2">
            <a:extLst>
              <a:ext uri="{FF2B5EF4-FFF2-40B4-BE49-F238E27FC236}">
                <a16:creationId xmlns:a16="http://schemas.microsoft.com/office/drawing/2014/main" id="{0D2613C2-806B-2555-79B3-1ABFE785138F}"/>
              </a:ext>
            </a:extLst>
          </p:cNvPr>
          <p:cNvSpPr txBox="1">
            <a:spLocks/>
          </p:cNvSpPr>
          <p:nvPr/>
        </p:nvSpPr>
        <p:spPr>
          <a:xfrm>
            <a:off x="407930" y="2589707"/>
            <a:ext cx="6850119" cy="4506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spcAft>
                <a:spcPts val="600"/>
              </a:spcAft>
              <a:buNone/>
              <a:tabLst>
                <a:tab pos="1316038" algn="l"/>
              </a:tabLst>
            </a:pPr>
            <a:r>
              <a:rPr lang="en-US" sz="2200" b="1" dirty="0"/>
              <a:t>Selected TIM Big Data Use Cases</a:t>
            </a:r>
            <a:endParaRPr lang="en-US" sz="2200" dirty="0"/>
          </a:p>
        </p:txBody>
      </p:sp>
      <p:sp>
        <p:nvSpPr>
          <p:cNvPr id="8" name="Rectangle 7">
            <a:extLst>
              <a:ext uri="{FF2B5EF4-FFF2-40B4-BE49-F238E27FC236}">
                <a16:creationId xmlns:a16="http://schemas.microsoft.com/office/drawing/2014/main" id="{D17CFDF2-33DC-9F7D-F700-8D2BD63327F8}"/>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4">
            <a:extLst>
              <a:ext uri="{FF2B5EF4-FFF2-40B4-BE49-F238E27FC236}">
                <a16:creationId xmlns:a16="http://schemas.microsoft.com/office/drawing/2014/main" id="{1B02D818-FBCE-7BC1-CBA7-99D03A1E8039}"/>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8</a:t>
            </a:fld>
            <a:endParaRPr lang="en-US" sz="2800" dirty="0">
              <a:solidFill>
                <a:schemeClr val="bg1"/>
              </a:solidFill>
              <a:latin typeface="Century Gothic" panose="020B0502020202020204" pitchFamily="34" charset="0"/>
            </a:endParaRPr>
          </a:p>
        </p:txBody>
      </p:sp>
      <p:sp>
        <p:nvSpPr>
          <p:cNvPr id="23" name="Text Box 2">
            <a:extLst>
              <a:ext uri="{FF2B5EF4-FFF2-40B4-BE49-F238E27FC236}">
                <a16:creationId xmlns:a16="http://schemas.microsoft.com/office/drawing/2014/main" id="{FC5AC1AC-A5FD-91CB-C6E6-F2A1D372DFF8}"/>
              </a:ext>
            </a:extLst>
          </p:cNvPr>
          <p:cNvSpPr txBox="1"/>
          <p:nvPr/>
        </p:nvSpPr>
        <p:spPr>
          <a:xfrm>
            <a:off x="7676024" y="3859437"/>
            <a:ext cx="4044911" cy="261610"/>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7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Example Pipeline Workflow Diagram</a:t>
            </a:r>
          </a:p>
        </p:txBody>
      </p:sp>
      <p:sp>
        <p:nvSpPr>
          <p:cNvPr id="7" name="Rectangle 6">
            <a:extLst>
              <a:ext uri="{FF2B5EF4-FFF2-40B4-BE49-F238E27FC236}">
                <a16:creationId xmlns:a16="http://schemas.microsoft.com/office/drawing/2014/main" id="{A77E44C6-C225-9053-1BD3-0F61021127B6}"/>
              </a:ext>
            </a:extLst>
          </p:cNvPr>
          <p:cNvSpPr/>
          <p:nvPr/>
        </p:nvSpPr>
        <p:spPr>
          <a:xfrm>
            <a:off x="7598786" y="937855"/>
            <a:ext cx="4225428" cy="2724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a:extLst>
              <a:ext uri="{FF2B5EF4-FFF2-40B4-BE49-F238E27FC236}">
                <a16:creationId xmlns:a16="http://schemas.microsoft.com/office/drawing/2014/main" id="{14358B28-FE69-0518-73E8-2C4EF9B9D6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8" t="4691" r="2625" b="3265"/>
          <a:stretch/>
        </p:blipFill>
        <p:spPr bwMode="auto">
          <a:xfrm>
            <a:off x="7616275" y="950343"/>
            <a:ext cx="4207938" cy="27116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B1337C7B-2424-CBAB-248D-0FA03E1260CE}"/>
              </a:ext>
            </a:extLst>
          </p:cNvPr>
          <p:cNvSpPr txBox="1"/>
          <p:nvPr/>
        </p:nvSpPr>
        <p:spPr>
          <a:xfrm>
            <a:off x="7632410" y="406365"/>
            <a:ext cx="4169397" cy="523220"/>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7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Example N</a:t>
            </a:r>
            <a:r>
              <a:rPr lang="en-US" sz="1700" i="1"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r>
              <a:rPr lang="en-US" sz="17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Diagram – Pipeline Technical Blueprint</a:t>
            </a:r>
          </a:p>
        </p:txBody>
      </p:sp>
      <p:pic>
        <p:nvPicPr>
          <p:cNvPr id="11" name="Picture 10">
            <a:extLst>
              <a:ext uri="{FF2B5EF4-FFF2-40B4-BE49-F238E27FC236}">
                <a16:creationId xmlns:a16="http://schemas.microsoft.com/office/drawing/2014/main" id="{174967CB-44D9-7366-06DE-626F1C40A1B9}"/>
              </a:ext>
            </a:extLst>
          </p:cNvPr>
          <p:cNvPicPr>
            <a:picLocks noChangeAspect="1"/>
          </p:cNvPicPr>
          <p:nvPr/>
        </p:nvPicPr>
        <p:blipFill rotWithShape="1">
          <a:blip r:embed="rId4"/>
          <a:srcRect l="2074" t="1561" r="-1" b="2577"/>
          <a:stretch/>
        </p:blipFill>
        <p:spPr bwMode="auto">
          <a:xfrm>
            <a:off x="7558235" y="4157751"/>
            <a:ext cx="4298454" cy="2257002"/>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04447CB9-61E5-826B-7534-A85C40BE7D13}"/>
              </a:ext>
            </a:extLst>
          </p:cNvPr>
          <p:cNvSpPr txBox="1"/>
          <p:nvPr/>
        </p:nvSpPr>
        <p:spPr>
          <a:xfrm>
            <a:off x="7576376" y="6284655"/>
            <a:ext cx="613950" cy="204671"/>
          </a:xfrm>
          <a:prstGeom prst="rect">
            <a:avLst/>
          </a:prstGeom>
          <a:solidFill>
            <a:schemeClr val="tx1">
              <a:lumMod val="65000"/>
              <a:lumOff val="35000"/>
            </a:schemeClr>
          </a:solidFill>
        </p:spPr>
        <p:txBody>
          <a:bodyPr wrap="none" lIns="0" tIns="0" rIns="0" bIns="0" rtlCol="0">
            <a:spAutoFit/>
          </a:bodyPr>
          <a:lstStyle/>
          <a:p>
            <a:pPr>
              <a:lnSpc>
                <a:spcPct val="95000"/>
              </a:lnSpc>
            </a:pPr>
            <a:r>
              <a:rPr lang="en-US" sz="700" dirty="0">
                <a:solidFill>
                  <a:schemeClr val="bg1"/>
                </a:solidFill>
              </a:rPr>
              <a:t>Cloud Scheduler </a:t>
            </a:r>
          </a:p>
          <a:p>
            <a:pPr>
              <a:lnSpc>
                <a:spcPct val="95000"/>
              </a:lnSpc>
            </a:pPr>
            <a:r>
              <a:rPr lang="en-US" sz="700" dirty="0">
                <a:solidFill>
                  <a:schemeClr val="bg1"/>
                </a:solidFill>
              </a:rPr>
              <a:t>(frequency)</a:t>
            </a:r>
          </a:p>
        </p:txBody>
      </p:sp>
    </p:spTree>
    <p:extLst>
      <p:ext uri="{BB962C8B-B14F-4D97-AF65-F5344CB8AC3E}">
        <p14:creationId xmlns:p14="http://schemas.microsoft.com/office/powerpoint/2010/main" val="288837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4F1597-112D-4523-A663-19914A9C83D9}"/>
              </a:ext>
            </a:extLst>
          </p:cNvPr>
          <p:cNvSpPr>
            <a:spLocks noGrp="1"/>
          </p:cNvSpPr>
          <p:nvPr>
            <p:ph type="title"/>
          </p:nvPr>
        </p:nvSpPr>
        <p:spPr>
          <a:xfrm>
            <a:off x="524256" y="491260"/>
            <a:ext cx="6594189" cy="1625210"/>
          </a:xfrm>
        </p:spPr>
        <p:txBody>
          <a:bodyPr vert="horz" lIns="91440" tIns="45720" rIns="91440" bIns="45720" rtlCol="0" anchor="ctr">
            <a:normAutofit fontScale="90000"/>
          </a:bodyPr>
          <a:lstStyle/>
          <a:p>
            <a:pPr>
              <a:tabLst>
                <a:tab pos="1316038" algn="l"/>
              </a:tabLst>
            </a:pPr>
            <a:r>
              <a:rPr lang="en-US" b="1" dirty="0">
                <a:solidFill>
                  <a:srgbClr val="FFFFFF"/>
                </a:solidFill>
              </a:rPr>
              <a:t>Create TIM Big Data Pipelines and Data Outputs/Products (Continued)</a:t>
            </a:r>
          </a:p>
        </p:txBody>
      </p:sp>
      <p:sp>
        <p:nvSpPr>
          <p:cNvPr id="66" name="Rectangle 36">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Rectangle 38">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8"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utoShape 2" descr="Image result for data management">
            <a:extLst>
              <a:ext uri="{FF2B5EF4-FFF2-40B4-BE49-F238E27FC236}">
                <a16:creationId xmlns:a16="http://schemas.microsoft.com/office/drawing/2014/main" id="{CE13B166-CCD8-4401-B4E3-1086792534CF}"/>
              </a:ext>
            </a:extLst>
          </p:cNvPr>
          <p:cNvSpPr>
            <a:spLocks noChangeAspect="1" noChangeArrowheads="1"/>
          </p:cNvSpPr>
          <p:nvPr/>
        </p:nvSpPr>
        <p:spPr bwMode="auto">
          <a:xfrm>
            <a:off x="6057900" y="3181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a:extLst>
              <a:ext uri="{FF2B5EF4-FFF2-40B4-BE49-F238E27FC236}">
                <a16:creationId xmlns:a16="http://schemas.microsoft.com/office/drawing/2014/main" id="{9B27973A-8939-4160-8B78-66F912097170}"/>
              </a:ext>
            </a:extLst>
          </p:cNvPr>
          <p:cNvSpPr/>
          <p:nvPr/>
        </p:nvSpPr>
        <p:spPr>
          <a:xfrm>
            <a:off x="3648075" y="2454900"/>
            <a:ext cx="346684" cy="4080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4991B6-BAAB-CFEB-745F-AA4E977BD1E1}"/>
              </a:ext>
            </a:extLst>
          </p:cNvPr>
          <p:cNvSpPr txBox="1">
            <a:spLocks/>
          </p:cNvSpPr>
          <p:nvPr/>
        </p:nvSpPr>
        <p:spPr>
          <a:xfrm>
            <a:off x="440184" y="2919627"/>
            <a:ext cx="6942447" cy="35798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5000"/>
              </a:lnSpc>
              <a:spcBef>
                <a:spcPts val="0"/>
              </a:spcBef>
              <a:spcAft>
                <a:spcPts val="600"/>
              </a:spcAft>
              <a:buSzPct val="120000"/>
            </a:pPr>
            <a:r>
              <a:rPr lang="en-US" sz="1700" dirty="0"/>
              <a:t>Stored raw (unmodified) data in Google Cloud Platform (GCP) and MS Azure.</a:t>
            </a:r>
          </a:p>
          <a:p>
            <a:pPr lvl="0">
              <a:lnSpc>
                <a:spcPct val="105000"/>
              </a:lnSpc>
              <a:spcBef>
                <a:spcPts val="0"/>
              </a:spcBef>
              <a:spcAft>
                <a:spcPts val="600"/>
              </a:spcAft>
              <a:buSzPct val="120000"/>
            </a:pPr>
            <a:r>
              <a:rPr lang="en-US" sz="1700" dirty="0"/>
              <a:t>Files were provided in various formats (SQL, DBF, XLSX, JSON, CSV, shapefiles, geodatabase). </a:t>
            </a:r>
          </a:p>
          <a:p>
            <a:pPr lvl="0">
              <a:lnSpc>
                <a:spcPct val="105000"/>
              </a:lnSpc>
              <a:spcBef>
                <a:spcPts val="0"/>
              </a:spcBef>
              <a:spcAft>
                <a:spcPts val="600"/>
              </a:spcAft>
              <a:buSzPct val="120000"/>
            </a:pPr>
            <a:r>
              <a:rPr lang="en-US" sz="1700" dirty="0"/>
              <a:t>Spatially standardized data to compressed Parquet format; geospatially referenced using WKT.</a:t>
            </a:r>
          </a:p>
          <a:p>
            <a:pPr lvl="0">
              <a:lnSpc>
                <a:spcPct val="105000"/>
              </a:lnSpc>
              <a:spcBef>
                <a:spcPts val="0"/>
              </a:spcBef>
              <a:spcAft>
                <a:spcPts val="600"/>
              </a:spcAft>
              <a:buSzPct val="120000"/>
            </a:pPr>
            <a:r>
              <a:rPr lang="en-US" sz="1700" dirty="0"/>
              <a:t>Temporally standardized data for various time zones (local, UTC) using Unix timestamp format.</a:t>
            </a:r>
          </a:p>
          <a:p>
            <a:pPr>
              <a:lnSpc>
                <a:spcPct val="105000"/>
              </a:lnSpc>
              <a:spcBef>
                <a:spcPts val="0"/>
              </a:spcBef>
              <a:spcAft>
                <a:spcPts val="600"/>
              </a:spcAft>
              <a:buSzPct val="120000"/>
            </a:pPr>
            <a:r>
              <a:rPr lang="en-US" sz="1700" dirty="0"/>
              <a:t>Big data in terms of velocity and variety, but not volume in every use case.</a:t>
            </a:r>
          </a:p>
          <a:p>
            <a:pPr>
              <a:lnSpc>
                <a:spcPct val="105000"/>
              </a:lnSpc>
              <a:spcBef>
                <a:spcPts val="0"/>
              </a:spcBef>
              <a:spcAft>
                <a:spcPts val="600"/>
              </a:spcAft>
              <a:buSzPct val="120000"/>
            </a:pPr>
            <a:r>
              <a:rPr lang="en-US" sz="1700" dirty="0"/>
              <a:t>Big data in terms of the way the data were processed (using modern data techniques that originated in big data processing).</a:t>
            </a:r>
          </a:p>
          <a:p>
            <a:pPr>
              <a:lnSpc>
                <a:spcPct val="105000"/>
              </a:lnSpc>
              <a:spcBef>
                <a:spcPts val="0"/>
              </a:spcBef>
              <a:spcAft>
                <a:spcPts val="600"/>
              </a:spcAft>
              <a:tabLst>
                <a:tab pos="1316038" algn="l"/>
              </a:tabLst>
            </a:pPr>
            <a:endParaRPr lang="en-US" sz="1700" dirty="0"/>
          </a:p>
        </p:txBody>
      </p:sp>
      <p:sp>
        <p:nvSpPr>
          <p:cNvPr id="8" name="Content Placeholder 2">
            <a:extLst>
              <a:ext uri="{FF2B5EF4-FFF2-40B4-BE49-F238E27FC236}">
                <a16:creationId xmlns:a16="http://schemas.microsoft.com/office/drawing/2014/main" id="{5C9E7916-EC33-40DD-AAD4-BB4AF562A273}"/>
              </a:ext>
            </a:extLst>
          </p:cNvPr>
          <p:cNvSpPr txBox="1">
            <a:spLocks/>
          </p:cNvSpPr>
          <p:nvPr/>
        </p:nvSpPr>
        <p:spPr>
          <a:xfrm>
            <a:off x="7685613" y="521022"/>
            <a:ext cx="4088716" cy="5625455"/>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10000"/>
              </a:lnSpc>
              <a:spcBef>
                <a:spcPts val="600"/>
              </a:spcBef>
              <a:spcAft>
                <a:spcPts val="1200"/>
              </a:spcAft>
              <a:buNone/>
              <a:tabLst>
                <a:tab pos="1316038" algn="l"/>
              </a:tabLst>
            </a:pPr>
            <a:r>
              <a:rPr lang="en-US" sz="2200" b="1" dirty="0">
                <a:solidFill>
                  <a:schemeClr val="bg1"/>
                </a:solidFill>
              </a:rPr>
              <a:t>Platforms and Tools Used</a:t>
            </a:r>
          </a:p>
          <a:p>
            <a:pPr marL="285750" indent="-285750">
              <a:lnSpc>
                <a:spcPct val="105000"/>
              </a:lnSpc>
              <a:spcBef>
                <a:spcPts val="600"/>
              </a:spcBef>
              <a:buSzPct val="120000"/>
              <a:buFont typeface="Arial" panose="020B0604020202020204" pitchFamily="34" charset="0"/>
              <a:buChar char="•"/>
              <a:tabLst>
                <a:tab pos="1316038" algn="l"/>
              </a:tabLst>
            </a:pPr>
            <a:r>
              <a:rPr lang="en-US" sz="1700" dirty="0">
                <a:solidFill>
                  <a:schemeClr val="bg1"/>
                </a:solidFill>
              </a:rPr>
              <a:t>Google Cloud Platform (GCP)</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BigQuery</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Cloud console (buckets)</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Firestore</a:t>
            </a:r>
          </a:p>
          <a:p>
            <a:pPr marL="285750" indent="-285750">
              <a:lnSpc>
                <a:spcPct val="105000"/>
              </a:lnSpc>
              <a:spcBef>
                <a:spcPts val="600"/>
              </a:spcBef>
              <a:buSzPct val="120000"/>
              <a:buFont typeface="Arial" panose="020B0604020202020204" pitchFamily="34" charset="0"/>
              <a:buChar char="•"/>
              <a:tabLst>
                <a:tab pos="1316038" algn="l"/>
              </a:tabLst>
            </a:pPr>
            <a:r>
              <a:rPr lang="en-US" sz="1700" dirty="0">
                <a:solidFill>
                  <a:schemeClr val="bg1"/>
                </a:solidFill>
              </a:rPr>
              <a:t>Microsoft Azure</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Databricks</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Hive</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Spark &amp; SparkR</a:t>
            </a:r>
          </a:p>
          <a:p>
            <a:pPr marL="285750" indent="-285750">
              <a:lnSpc>
                <a:spcPct val="105000"/>
              </a:lnSpc>
              <a:spcBef>
                <a:spcPts val="600"/>
              </a:spcBef>
              <a:buSzPct val="120000"/>
              <a:buFont typeface="Arial" panose="020B0604020202020204" pitchFamily="34" charset="0"/>
              <a:buChar char="•"/>
              <a:tabLst>
                <a:tab pos="1316038" algn="l"/>
              </a:tabLst>
            </a:pPr>
            <a:r>
              <a:rPr lang="en-US" sz="1700" dirty="0">
                <a:solidFill>
                  <a:schemeClr val="bg1"/>
                </a:solidFill>
              </a:rPr>
              <a:t>ESRI</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ArcGIS Online</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Spatial tools (routing, geofence, JavaScript API)</a:t>
            </a:r>
          </a:p>
          <a:p>
            <a:pPr marL="742950" lvl="1" indent="-285750">
              <a:lnSpc>
                <a:spcPct val="105000"/>
              </a:lnSpc>
              <a:spcBef>
                <a:spcPts val="600"/>
              </a:spcBef>
              <a:buSzPct val="90000"/>
              <a:buFont typeface="Wingdings" panose="05000000000000000000" pitchFamily="2" charset="2"/>
              <a:buChar char="§"/>
              <a:tabLst>
                <a:tab pos="1316038" algn="l"/>
              </a:tabLst>
            </a:pPr>
            <a:r>
              <a:rPr lang="en-US" sz="1550" dirty="0">
                <a:solidFill>
                  <a:schemeClr val="bg1"/>
                </a:solidFill>
              </a:rPr>
              <a:t>ArcPro</a:t>
            </a:r>
          </a:p>
          <a:p>
            <a:pPr lvl="1">
              <a:lnSpc>
                <a:spcPct val="110000"/>
              </a:lnSpc>
              <a:spcBef>
                <a:spcPts val="600"/>
              </a:spcBef>
              <a:tabLst>
                <a:tab pos="1316038" algn="l"/>
              </a:tabLst>
            </a:pPr>
            <a:endParaRPr lang="en-US" sz="1400" dirty="0">
              <a:solidFill>
                <a:schemeClr val="bg1"/>
              </a:solidFill>
            </a:endParaRPr>
          </a:p>
          <a:p>
            <a:pPr>
              <a:lnSpc>
                <a:spcPct val="110000"/>
              </a:lnSpc>
              <a:spcBef>
                <a:spcPts val="600"/>
              </a:spcBef>
              <a:tabLst>
                <a:tab pos="1316038" algn="l"/>
              </a:tabLst>
            </a:pPr>
            <a:endParaRPr lang="en-US" sz="1800" dirty="0">
              <a:solidFill>
                <a:schemeClr val="bg1"/>
              </a:solidFill>
            </a:endParaRPr>
          </a:p>
          <a:p>
            <a:pPr>
              <a:lnSpc>
                <a:spcPct val="110000"/>
              </a:lnSpc>
              <a:spcBef>
                <a:spcPts val="600"/>
              </a:spcBef>
              <a:tabLst>
                <a:tab pos="1316038" algn="l"/>
              </a:tabLst>
            </a:pPr>
            <a:endParaRPr lang="en-US" sz="1800" dirty="0">
              <a:solidFill>
                <a:schemeClr val="bg1"/>
              </a:solidFill>
            </a:endParaRPr>
          </a:p>
        </p:txBody>
      </p:sp>
      <p:sp>
        <p:nvSpPr>
          <p:cNvPr id="4" name="Rectangle 3">
            <a:extLst>
              <a:ext uri="{FF2B5EF4-FFF2-40B4-BE49-F238E27FC236}">
                <a16:creationId xmlns:a16="http://schemas.microsoft.com/office/drawing/2014/main" id="{A32E7C54-11A1-0F5A-1061-73D2D78DDFDD}"/>
              </a:ext>
            </a:extLst>
          </p:cNvPr>
          <p:cNvSpPr/>
          <p:nvPr/>
        </p:nvSpPr>
        <p:spPr>
          <a:xfrm>
            <a:off x="11039475" y="5857875"/>
            <a:ext cx="637847" cy="1000125"/>
          </a:xfrm>
          <a:prstGeom prst="rect">
            <a:avLst/>
          </a:prstGeom>
          <a:solidFill>
            <a:schemeClr val="accent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4">
            <a:extLst>
              <a:ext uri="{FF2B5EF4-FFF2-40B4-BE49-F238E27FC236}">
                <a16:creationId xmlns:a16="http://schemas.microsoft.com/office/drawing/2014/main" id="{2B015845-3ADD-9F0D-658D-0432972CE683}"/>
              </a:ext>
            </a:extLst>
          </p:cNvPr>
          <p:cNvSpPr>
            <a:spLocks noGrp="1"/>
          </p:cNvSpPr>
          <p:nvPr>
            <p:ph type="sldNum" sz="quarter" idx="12"/>
          </p:nvPr>
        </p:nvSpPr>
        <p:spPr>
          <a:xfrm>
            <a:off x="11039474" y="6066931"/>
            <a:ext cx="637847" cy="422395"/>
          </a:xfrm>
        </p:spPr>
        <p:txBody>
          <a:bodyPr vert="horz" lIns="91440" tIns="45720" rIns="91440" bIns="45720" rtlCol="0" anchor="ctr">
            <a:normAutofit fontScale="92500" lnSpcReduction="20000"/>
          </a:bodyPr>
          <a:lstStyle/>
          <a:p>
            <a:pPr algn="ctr">
              <a:spcAft>
                <a:spcPts val="600"/>
              </a:spcAft>
            </a:pPr>
            <a:fld id="{C7114041-A1AA-41E7-A168-9CA7E6047E64}" type="slidenum">
              <a:rPr lang="en-US" sz="2800">
                <a:solidFill>
                  <a:schemeClr val="bg1"/>
                </a:solidFill>
                <a:latin typeface="Century Gothic" panose="020B0502020202020204" pitchFamily="34" charset="0"/>
              </a:rPr>
              <a:pPr algn="ctr">
                <a:spcAft>
                  <a:spcPts val="600"/>
                </a:spcAft>
              </a:pPr>
              <a:t>9</a:t>
            </a:fld>
            <a:endParaRPr lang="en-US" sz="2800" dirty="0">
              <a:solidFill>
                <a:schemeClr val="bg1"/>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id="{F803CBFF-D6CB-DD81-142E-092D9EAE30C4}"/>
              </a:ext>
            </a:extLst>
          </p:cNvPr>
          <p:cNvSpPr txBox="1">
            <a:spLocks/>
          </p:cNvSpPr>
          <p:nvPr/>
        </p:nvSpPr>
        <p:spPr>
          <a:xfrm>
            <a:off x="396290" y="2461919"/>
            <a:ext cx="6850119" cy="45770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tabLst>
                <a:tab pos="1316038" algn="l"/>
              </a:tabLst>
            </a:pPr>
            <a:r>
              <a:rPr lang="en-US" sz="2200" b="1" dirty="0"/>
              <a:t>Cloud Environment</a:t>
            </a:r>
            <a:endParaRPr lang="en-US" sz="2200" dirty="0"/>
          </a:p>
        </p:txBody>
      </p:sp>
    </p:spTree>
    <p:extLst>
      <p:ext uri="{BB962C8B-B14F-4D97-AF65-F5344CB8AC3E}">
        <p14:creationId xmlns:p14="http://schemas.microsoft.com/office/powerpoint/2010/main" val="2335801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4E8FD4697711438D52B25333D8E504" ma:contentTypeVersion="13" ma:contentTypeDescription="Create a new document." ma:contentTypeScope="" ma:versionID="7223038935876a43b2472b97565990a0">
  <xsd:schema xmlns:xsd="http://www.w3.org/2001/XMLSchema" xmlns:xs="http://www.w3.org/2001/XMLSchema" xmlns:p="http://schemas.microsoft.com/office/2006/metadata/properties" xmlns:ns3="a08a7680-0b68-49e2-8450-1b02b5cc56f1" xmlns:ns4="47f1a980-35b9-49a3-ab5b-abb7954c10c5" targetNamespace="http://schemas.microsoft.com/office/2006/metadata/properties" ma:root="true" ma:fieldsID="5b185ebd9bce3e28158d7e9f60bcc4d9" ns3:_="" ns4:_="">
    <xsd:import namespace="a08a7680-0b68-49e2-8450-1b02b5cc56f1"/>
    <xsd:import namespace="47f1a980-35b9-49a3-ab5b-abb7954c10c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8a7680-0b68-49e2-8450-1b02b5cc56f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1a980-35b9-49a3-ab5b-abb7954c10c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F223B-FFBD-4A9A-B197-F9BFC75C9940}">
  <ds:schemaRefs>
    <ds:schemaRef ds:uri="47f1a980-35b9-49a3-ab5b-abb7954c10c5"/>
    <ds:schemaRef ds:uri="a08a7680-0b68-49e2-8450-1b02b5cc56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099012C-2F50-40D9-9594-760043ACC98A}">
  <ds:schemaRefs>
    <ds:schemaRef ds:uri="47f1a980-35b9-49a3-ab5b-abb7954c10c5"/>
    <ds:schemaRef ds:uri="a08a7680-0b68-49e2-8450-1b02b5cc56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6DE71F-8447-457D-B17D-44E53B1CB5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53272</TotalTime>
  <Words>2648</Words>
  <Application>Microsoft Office PowerPoint</Application>
  <PresentationFormat>Widescreen</PresentationFormat>
  <Paragraphs>335</Paragraphs>
  <Slides>23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Century Gothic</vt:lpstr>
      <vt:lpstr>Courier New</vt:lpstr>
      <vt:lpstr>Wingdings</vt:lpstr>
      <vt:lpstr>Wingdings 3</vt:lpstr>
      <vt:lpstr>Office Theme</vt:lpstr>
      <vt:lpstr>PowerPoint Presentation</vt:lpstr>
      <vt:lpstr>NCHRP Research Report 1071: Application of Big Data Approaches for Traffic Incident Management (NCHRP Project 03-138)</vt:lpstr>
      <vt:lpstr>NCHRP Project 03-138</vt:lpstr>
      <vt:lpstr>Overview of Approach and Final Report</vt:lpstr>
      <vt:lpstr>Conduct Interviews and Identify Potential TIM Big Data Use Cases</vt:lpstr>
      <vt:lpstr>Gather and Assess Data to Support Use Cases</vt:lpstr>
      <vt:lpstr>Gather and Assess Data to Support Use Cases (Continued)</vt:lpstr>
      <vt:lpstr>Create TIM Big Data Pipelines and Data Outputs/Products</vt:lpstr>
      <vt:lpstr>Create TIM Big Data Pipelines and Data Outputs/Products (Continued)</vt:lpstr>
      <vt:lpstr>Develop TIM Big Data Guidelines</vt:lpstr>
      <vt:lpstr>PowerPoint Presentation</vt:lpstr>
      <vt:lpstr>Use Case #1– Improving                Incident Detection and             Verification to Expedite Response </vt:lpstr>
      <vt:lpstr>Use Case #1– Improving                Incident Detection and             Verification to Expedite Response (Continued) </vt:lpstr>
      <vt:lpstr>PowerPoint Presentation</vt:lpstr>
      <vt:lpstr>Use Case #2 – Real-Time TIM Timeline and Performance Measures (Continued)</vt:lpstr>
      <vt:lpstr>Use Case #3 – Understanding Secondary Crashes</vt:lpstr>
      <vt:lpstr>Use Case #3 – Understanding Secondary Crashes</vt:lpstr>
      <vt:lpstr>Use Case #4 – Exploratory Analysis of Third-Party CV Data for Crash Detection </vt:lpstr>
      <vt:lpstr>Use Case #4 – Exploratory Analysis of Third-Party CV Data for Crash Detection (Continued) </vt:lpstr>
      <vt:lpstr>Use Case #4 – Exploratory Analysis of Third-Party CV Data for Crash Detection (Continued)</vt:lpstr>
      <vt:lpstr>Estimated Costs of Cloud Environments and Data Pipelines</vt:lpstr>
      <vt:lpstr>TIM Big Data Guidelines</vt:lpstr>
      <vt:lpstr>Recommended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03-138 Application of Big Data Approaches for Traffic Incident Management (TIM)</dc:title>
  <dc:creator>Kelley Pecheux</dc:creator>
  <cp:lastModifiedBy>Whittington, Lisa</cp:lastModifiedBy>
  <cp:revision>15</cp:revision>
  <dcterms:created xsi:type="dcterms:W3CDTF">2021-02-26T17:33:25Z</dcterms:created>
  <dcterms:modified xsi:type="dcterms:W3CDTF">2023-09-07T21:45:35Z</dcterms:modified>
</cp:coreProperties>
</file>