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766" r:id="rId5"/>
    <p:sldId id="3861" r:id="rId6"/>
    <p:sldId id="3771" r:id="rId7"/>
    <p:sldId id="3891" r:id="rId8"/>
    <p:sldId id="3882" r:id="rId9"/>
    <p:sldId id="3890" r:id="rId10"/>
    <p:sldId id="3892" r:id="rId11"/>
    <p:sldId id="3893" r:id="rId12"/>
    <p:sldId id="3894" r:id="rId13"/>
    <p:sldId id="3895" r:id="rId14"/>
    <p:sldId id="3880" r:id="rId15"/>
    <p:sldId id="3896"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63F047-DDC3-66D9-F2E6-88C0D94FE54F}" name="Brown, Stephanie" initials="BS" userId="S::56324@icf.com::64741fb0-e4f7-43a1-839c-e0e00a608e64" providerId="AD"/>
  <p188:author id="{6ADF12E9-2FC5-E664-0857-8907B094CC7C}" name="Jackson, Chelsey" initials="JC" userId="S::30129@Icf.com::c08fa3c8-044e-4b6b-b08f-5518781b08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locke, Matthew" initials="KM" lastIdx="1" clrIdx="0">
    <p:extLst>
      <p:ext uri="{19B8F6BF-5375-455C-9EA6-DF929625EA0E}">
        <p15:presenceInfo xmlns:p15="http://schemas.microsoft.com/office/powerpoint/2012/main" userId="S::55860@icf.com::9570cf53-2cc2-4e81-85de-45e8bd43f1df" providerId="AD"/>
      </p:ext>
    </p:extLst>
  </p:cmAuthor>
  <p:cmAuthor id="2" name="Jackson, Chelsey" initials="JC" lastIdx="1" clrIdx="1">
    <p:extLst>
      <p:ext uri="{19B8F6BF-5375-455C-9EA6-DF929625EA0E}">
        <p15:presenceInfo xmlns:p15="http://schemas.microsoft.com/office/powerpoint/2012/main" userId="S::30129@Icf.com::c08fa3c8-044e-4b6b-b08f-5518781b0818" providerId="AD"/>
      </p:ext>
    </p:extLst>
  </p:cmAuthor>
  <p:cmAuthor id="3" name="DuPree, Maggie" initials="DM" lastIdx="11" clrIdx="2">
    <p:extLst>
      <p:ext uri="{19B8F6BF-5375-455C-9EA6-DF929625EA0E}">
        <p15:presenceInfo xmlns:p15="http://schemas.microsoft.com/office/powerpoint/2012/main" userId="S::21234@icf.com::11fde32c-6f1f-49c1-a699-f1189b94f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9" autoAdjust="0"/>
  </p:normalViewPr>
  <p:slideViewPr>
    <p:cSldViewPr snapToGrid="0">
      <p:cViewPr varScale="1">
        <p:scale>
          <a:sx n="152" d="100"/>
          <a:sy n="152" d="100"/>
        </p:scale>
        <p:origin x="618" y="13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5-31T17:06:16.187" idx="10">
    <p:pos x="359" y="319"/>
    <p:text>Please see comments in the slides--in most cases, I edited the copy directly and added a comment noting the change. Very minor changes (like punctuation) were made silently (with no comment added).</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EF68D-794C-439B-9675-C786FB40D073}"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F30B96A4-40FA-45A8-9DB8-FB53540C560C}">
      <dgm:prSet phldrT="[Text]" custT="1"/>
      <dgm:spPr>
        <a:solidFill>
          <a:schemeClr val="accent6">
            <a:lumMod val="40000"/>
            <a:lumOff val="60000"/>
          </a:schemeClr>
        </a:solidFill>
      </dgm:spPr>
      <dgm:t>
        <a:bodyPr/>
        <a:lstStyle/>
        <a:p>
          <a:pPr marL="0" algn="l">
            <a:buNone/>
          </a:pPr>
          <a:r>
            <a:rPr lang="en-US" sz="1800" b="1" dirty="0">
              <a:solidFill>
                <a:srgbClr val="000000"/>
              </a:solidFill>
              <a:latin typeface="DM Sans" pitchFamily="2" charset="0"/>
            </a:rPr>
            <a:t>Conducted Literature Review</a:t>
          </a:r>
        </a:p>
        <a:p>
          <a:pPr marL="0" algn="l">
            <a:buNone/>
          </a:pPr>
          <a:r>
            <a:rPr lang="en-US" sz="1600" b="0" dirty="0">
              <a:solidFill>
                <a:srgbClr val="000000"/>
              </a:solidFill>
              <a:latin typeface="DM Sans" pitchFamily="2" charset="0"/>
            </a:rPr>
            <a:t>Reviewed literature to sharpen our existing knowledge of flexible work arrangements (FWAs), understand recent state DOT experience with FWAs, and identify successful practices and key considerations.</a:t>
          </a:r>
        </a:p>
      </dgm:t>
    </dgm:pt>
    <dgm:pt modelId="{5C4CF8A1-62E3-4ABB-BF24-0B734A4C3ED1}" type="parTrans" cxnId="{544F7F30-6239-457D-B2BB-52E3066BCADA}">
      <dgm:prSet/>
      <dgm:spPr/>
      <dgm:t>
        <a:bodyPr/>
        <a:lstStyle/>
        <a:p>
          <a:endParaRPr lang="en-US">
            <a:latin typeface="DM Sans" pitchFamily="2" charset="0"/>
          </a:endParaRPr>
        </a:p>
      </dgm:t>
    </dgm:pt>
    <dgm:pt modelId="{F872B1D0-F982-482A-9AF2-442455B119E5}" type="sibTrans" cxnId="{544F7F30-6239-457D-B2BB-52E3066BCADA}">
      <dgm:prSet/>
      <dgm:spPr/>
      <dgm:t>
        <a:bodyPr/>
        <a:lstStyle/>
        <a:p>
          <a:endParaRPr lang="en-US">
            <a:latin typeface="DM Sans" pitchFamily="2" charset="0"/>
          </a:endParaRPr>
        </a:p>
      </dgm:t>
    </dgm:pt>
    <dgm:pt modelId="{57959DC7-B917-491A-8EB3-6673DFFC59E0}">
      <dgm:prSet phldrT="[Text]" custT="1">
        <dgm:style>
          <a:lnRef idx="0">
            <a:scrgbClr r="0" g="0" b="0"/>
          </a:lnRef>
          <a:fillRef idx="0">
            <a:scrgbClr r="0" g="0" b="0"/>
          </a:fillRef>
          <a:effectRef idx="0">
            <a:scrgbClr r="0" g="0" b="0"/>
          </a:effectRef>
          <a:fontRef idx="minor">
            <a:schemeClr val="lt1"/>
          </a:fontRef>
        </dgm:style>
      </dgm:prSet>
      <dgm:spPr>
        <a:solidFill>
          <a:schemeClr val="accent6">
            <a:lumMod val="75000"/>
          </a:schemeClr>
        </a:solidFill>
        <a:ln>
          <a:noFill/>
        </a:ln>
      </dgm:spPr>
      <dgm:t>
        <a:bodyPr/>
        <a:lstStyle/>
        <a:p>
          <a:pPr marL="0" algn="l">
            <a:buNone/>
          </a:pPr>
          <a:r>
            <a:rPr lang="en-US" sz="1800" b="1" dirty="0">
              <a:latin typeface="DM Sans" pitchFamily="2" charset="0"/>
            </a:rPr>
            <a:t>Facilitated Interviews</a:t>
          </a:r>
        </a:p>
        <a:p>
          <a:pPr marL="0" algn="l">
            <a:buNone/>
          </a:pPr>
          <a:r>
            <a:rPr lang="en-US" sz="1600" b="0" dirty="0">
              <a:latin typeface="DM Sans" pitchFamily="2" charset="0"/>
            </a:rPr>
            <a:t>Identified state DOT contacts with telework experience or expertise; conducted interviews to understand the benefits, challenges, and risks associated with telework within state DOTs; and identified best practices for evaluating success and potential criteria to determine suitability.</a:t>
          </a:r>
        </a:p>
      </dgm:t>
    </dgm:pt>
    <dgm:pt modelId="{F644F440-3DA0-453C-AFE0-88528BC906F0}" type="parTrans" cxnId="{C7FBFD6B-9E65-4A12-9E05-E78408F9AE30}">
      <dgm:prSet/>
      <dgm:spPr/>
      <dgm:t>
        <a:bodyPr/>
        <a:lstStyle/>
        <a:p>
          <a:endParaRPr lang="en-US">
            <a:latin typeface="DM Sans" pitchFamily="2" charset="0"/>
          </a:endParaRPr>
        </a:p>
      </dgm:t>
    </dgm:pt>
    <dgm:pt modelId="{2D9BEF01-632C-48C0-BFC1-5FE3A98B29B3}" type="sibTrans" cxnId="{C7FBFD6B-9E65-4A12-9E05-E78408F9AE30}">
      <dgm:prSet/>
      <dgm:spPr/>
      <dgm:t>
        <a:bodyPr/>
        <a:lstStyle/>
        <a:p>
          <a:endParaRPr lang="en-US">
            <a:latin typeface="DM Sans" pitchFamily="2" charset="0"/>
          </a:endParaRPr>
        </a:p>
      </dgm:t>
    </dgm:pt>
    <dgm:pt modelId="{4EE2E4A2-0E71-4D4E-AE34-49DD9ED8A076}">
      <dgm:prSet phldrT="[Text]" custT="1">
        <dgm:style>
          <a:lnRef idx="0">
            <a:scrgbClr r="0" g="0" b="0"/>
          </a:lnRef>
          <a:fillRef idx="0">
            <a:scrgbClr r="0" g="0" b="0"/>
          </a:fillRef>
          <a:effectRef idx="0">
            <a:scrgbClr r="0" g="0" b="0"/>
          </a:effectRef>
          <a:fontRef idx="minor">
            <a:schemeClr val="lt1"/>
          </a:fontRef>
        </dgm:style>
      </dgm:prSet>
      <dgm:spPr>
        <a:solidFill>
          <a:schemeClr val="accent6">
            <a:lumMod val="50000"/>
          </a:schemeClr>
        </a:solidFill>
        <a:ln>
          <a:noFill/>
        </a:ln>
      </dgm:spPr>
      <dgm:t>
        <a:bodyPr/>
        <a:lstStyle/>
        <a:p>
          <a:pPr marL="0" algn="l">
            <a:buNone/>
          </a:pPr>
          <a:r>
            <a:rPr lang="en-US" sz="1800" b="1" dirty="0">
              <a:latin typeface="DM Sans" pitchFamily="2" charset="0"/>
            </a:rPr>
            <a:t>Developed Final Deliverables</a:t>
          </a:r>
        </a:p>
        <a:p>
          <a:pPr marL="0" algn="l">
            <a:buNone/>
          </a:pPr>
          <a:r>
            <a:rPr lang="en-US" sz="1600" dirty="0">
              <a:latin typeface="DM Sans" pitchFamily="2" charset="0"/>
            </a:rPr>
            <a:t>Developed Telework Suitability Tool for assessing employee suitability for telework, Tracking Tool, and Guide with associated guidance and tools for managers related to telework and other FWAs, including implementation best practices, measuring employee performance and productivity, and determining program success.</a:t>
          </a:r>
        </a:p>
      </dgm:t>
    </dgm:pt>
    <dgm:pt modelId="{3AC4C990-DDCE-4EC0-951D-FB663961903A}" type="parTrans" cxnId="{88FA923C-D001-4305-A123-52EAEA2A1E03}">
      <dgm:prSet/>
      <dgm:spPr/>
      <dgm:t>
        <a:bodyPr/>
        <a:lstStyle/>
        <a:p>
          <a:endParaRPr lang="en-US">
            <a:latin typeface="DM Sans" pitchFamily="2" charset="0"/>
          </a:endParaRPr>
        </a:p>
      </dgm:t>
    </dgm:pt>
    <dgm:pt modelId="{6287042C-A85A-4B7A-91D5-5A6B7A029FF2}" type="sibTrans" cxnId="{88FA923C-D001-4305-A123-52EAEA2A1E03}">
      <dgm:prSet/>
      <dgm:spPr/>
      <dgm:t>
        <a:bodyPr/>
        <a:lstStyle/>
        <a:p>
          <a:endParaRPr lang="en-US">
            <a:latin typeface="DM Sans" pitchFamily="2" charset="0"/>
          </a:endParaRPr>
        </a:p>
      </dgm:t>
    </dgm:pt>
    <dgm:pt modelId="{018360F8-23AA-42E0-AF0E-040E7D5865EE}" type="pres">
      <dgm:prSet presAssocID="{709EF68D-794C-439B-9675-C786FB40D073}" presName="Name0" presStyleCnt="0">
        <dgm:presLayoutVars>
          <dgm:dir/>
          <dgm:resizeHandles val="exact"/>
        </dgm:presLayoutVars>
      </dgm:prSet>
      <dgm:spPr/>
    </dgm:pt>
    <dgm:pt modelId="{0A4F905C-A95C-4C61-8D32-15C8141AB1E2}" type="pres">
      <dgm:prSet presAssocID="{F30B96A4-40FA-45A8-9DB8-FB53540C560C}" presName="node" presStyleLbl="node1" presStyleIdx="0" presStyleCnt="3">
        <dgm:presLayoutVars>
          <dgm:bulletEnabled val="1"/>
        </dgm:presLayoutVars>
      </dgm:prSet>
      <dgm:spPr/>
    </dgm:pt>
    <dgm:pt modelId="{08246660-7AAA-430C-B207-B105D68B3193}" type="pres">
      <dgm:prSet presAssocID="{F872B1D0-F982-482A-9AF2-442455B119E5}" presName="sibTrans" presStyleCnt="0"/>
      <dgm:spPr/>
    </dgm:pt>
    <dgm:pt modelId="{131E5600-DE82-4BD4-A244-3D5902076DE1}" type="pres">
      <dgm:prSet presAssocID="{57959DC7-B917-491A-8EB3-6673DFFC59E0}" presName="node" presStyleLbl="node1" presStyleIdx="1" presStyleCnt="3">
        <dgm:presLayoutVars>
          <dgm:bulletEnabled val="1"/>
        </dgm:presLayoutVars>
      </dgm:prSet>
      <dgm:spPr/>
    </dgm:pt>
    <dgm:pt modelId="{E2BDCD6C-6B6E-4EF8-A4FD-124934703207}" type="pres">
      <dgm:prSet presAssocID="{2D9BEF01-632C-48C0-BFC1-5FE3A98B29B3}" presName="sibTrans" presStyleCnt="0"/>
      <dgm:spPr/>
    </dgm:pt>
    <dgm:pt modelId="{081CB498-E189-4BD2-A8CB-BBB00FE89158}" type="pres">
      <dgm:prSet presAssocID="{4EE2E4A2-0E71-4D4E-AE34-49DD9ED8A076}" presName="node" presStyleLbl="node1" presStyleIdx="2" presStyleCnt="3">
        <dgm:presLayoutVars>
          <dgm:bulletEnabled val="1"/>
        </dgm:presLayoutVars>
      </dgm:prSet>
      <dgm:spPr/>
    </dgm:pt>
  </dgm:ptLst>
  <dgm:cxnLst>
    <dgm:cxn modelId="{C779F912-0F7C-4CBD-9A1B-1BA095FE4750}" type="presOf" srcId="{F30B96A4-40FA-45A8-9DB8-FB53540C560C}" destId="{0A4F905C-A95C-4C61-8D32-15C8141AB1E2}" srcOrd="0" destOrd="0" presId="urn:microsoft.com/office/officeart/2005/8/layout/hList6"/>
    <dgm:cxn modelId="{544F7F30-6239-457D-B2BB-52E3066BCADA}" srcId="{709EF68D-794C-439B-9675-C786FB40D073}" destId="{F30B96A4-40FA-45A8-9DB8-FB53540C560C}" srcOrd="0" destOrd="0" parTransId="{5C4CF8A1-62E3-4ABB-BF24-0B734A4C3ED1}" sibTransId="{F872B1D0-F982-482A-9AF2-442455B119E5}"/>
    <dgm:cxn modelId="{88FA923C-D001-4305-A123-52EAEA2A1E03}" srcId="{709EF68D-794C-439B-9675-C786FB40D073}" destId="{4EE2E4A2-0E71-4D4E-AE34-49DD9ED8A076}" srcOrd="2" destOrd="0" parTransId="{3AC4C990-DDCE-4EC0-951D-FB663961903A}" sibTransId="{6287042C-A85A-4B7A-91D5-5A6B7A029FF2}"/>
    <dgm:cxn modelId="{C7FBFD6B-9E65-4A12-9E05-E78408F9AE30}" srcId="{709EF68D-794C-439B-9675-C786FB40D073}" destId="{57959DC7-B917-491A-8EB3-6673DFFC59E0}" srcOrd="1" destOrd="0" parTransId="{F644F440-3DA0-453C-AFE0-88528BC906F0}" sibTransId="{2D9BEF01-632C-48C0-BFC1-5FE3A98B29B3}"/>
    <dgm:cxn modelId="{48F72988-5B74-4216-8377-76CC1DAAC61C}" type="presOf" srcId="{57959DC7-B917-491A-8EB3-6673DFFC59E0}" destId="{131E5600-DE82-4BD4-A244-3D5902076DE1}" srcOrd="0" destOrd="0" presId="urn:microsoft.com/office/officeart/2005/8/layout/hList6"/>
    <dgm:cxn modelId="{7CA2D2D8-4DD6-4312-A3E5-70A7DFD29018}" type="presOf" srcId="{709EF68D-794C-439B-9675-C786FB40D073}" destId="{018360F8-23AA-42E0-AF0E-040E7D5865EE}" srcOrd="0" destOrd="0" presId="urn:microsoft.com/office/officeart/2005/8/layout/hList6"/>
    <dgm:cxn modelId="{079643E3-EF18-412B-9050-4F10D17E803E}" type="presOf" srcId="{4EE2E4A2-0E71-4D4E-AE34-49DD9ED8A076}" destId="{081CB498-E189-4BD2-A8CB-BBB00FE89158}" srcOrd="0" destOrd="0" presId="urn:microsoft.com/office/officeart/2005/8/layout/hList6"/>
    <dgm:cxn modelId="{D0927C2F-02B0-4009-8F6F-E9410B329053}" type="presParOf" srcId="{018360F8-23AA-42E0-AF0E-040E7D5865EE}" destId="{0A4F905C-A95C-4C61-8D32-15C8141AB1E2}" srcOrd="0" destOrd="0" presId="urn:microsoft.com/office/officeart/2005/8/layout/hList6"/>
    <dgm:cxn modelId="{F7ADC3BF-F91B-451C-98E1-35547B571B5F}" type="presParOf" srcId="{018360F8-23AA-42E0-AF0E-040E7D5865EE}" destId="{08246660-7AAA-430C-B207-B105D68B3193}" srcOrd="1" destOrd="0" presId="urn:microsoft.com/office/officeart/2005/8/layout/hList6"/>
    <dgm:cxn modelId="{9677282C-94E1-45E7-9197-0E60DE874F11}" type="presParOf" srcId="{018360F8-23AA-42E0-AF0E-040E7D5865EE}" destId="{131E5600-DE82-4BD4-A244-3D5902076DE1}" srcOrd="2" destOrd="0" presId="urn:microsoft.com/office/officeart/2005/8/layout/hList6"/>
    <dgm:cxn modelId="{2BD98CF4-0F69-4A95-97A0-97D0D5EBEC7F}" type="presParOf" srcId="{018360F8-23AA-42E0-AF0E-040E7D5865EE}" destId="{E2BDCD6C-6B6E-4EF8-A4FD-124934703207}" srcOrd="3" destOrd="0" presId="urn:microsoft.com/office/officeart/2005/8/layout/hList6"/>
    <dgm:cxn modelId="{4BE5E9DE-4991-4F75-933D-7DCFEB43A2BA}" type="presParOf" srcId="{018360F8-23AA-42E0-AF0E-040E7D5865EE}" destId="{081CB498-E189-4BD2-A8CB-BBB00FE8915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779B0-B6B0-4233-B10C-6F324841DC82}" type="doc">
      <dgm:prSet loTypeId="urn:microsoft.com/office/officeart/2005/8/layout/vList4" loCatId="list" qsTypeId="urn:microsoft.com/office/officeart/2005/8/quickstyle/simple1" qsCatId="simple" csTypeId="urn:microsoft.com/office/officeart/2005/8/colors/accent6_4" csCatId="accent6" phldr="1"/>
      <dgm:spPr/>
      <dgm:t>
        <a:bodyPr/>
        <a:lstStyle/>
        <a:p>
          <a:endParaRPr lang="en-US"/>
        </a:p>
      </dgm:t>
    </dgm:pt>
    <dgm:pt modelId="{31F097DC-F069-43D2-A6C5-3E13D047E1DC}">
      <dgm:prSet phldrT="[Text]" custT="1"/>
      <dgm:spPr>
        <a:solidFill>
          <a:schemeClr val="accent6">
            <a:lumMod val="40000"/>
            <a:lumOff val="60000"/>
          </a:schemeClr>
        </a:solidFill>
      </dgm:spPr>
      <dgm:t>
        <a:bodyPr/>
        <a:lstStyle/>
        <a:p>
          <a:pPr algn="l">
            <a:spcBef>
              <a:spcPts val="600"/>
            </a:spcBef>
          </a:pPr>
          <a:r>
            <a:rPr lang="en-US" sz="1600" b="1">
              <a:solidFill>
                <a:schemeClr val="tx1">
                  <a:lumMod val="65000"/>
                  <a:lumOff val="35000"/>
                </a:schemeClr>
              </a:solidFill>
              <a:latin typeface="Arial" panose="020B0604020202020204" pitchFamily="34" charset="0"/>
              <a:cs typeface="Arial" panose="020B0604020202020204" pitchFamily="34" charset="0"/>
            </a:rPr>
            <a:t>  Chapter I. Introduction</a:t>
          </a:r>
        </a:p>
      </dgm:t>
    </dgm:pt>
    <dgm:pt modelId="{ECD3BE86-80C7-4B4A-B045-B132E1747EAA}" type="parTrans" cxnId="{46A7EF70-E866-46BD-AF12-25D48C7954C7}">
      <dgm:prSet/>
      <dgm:spPr/>
      <dgm:t>
        <a:bodyPr/>
        <a:lstStyle/>
        <a:p>
          <a:pPr algn="l"/>
          <a:endParaRPr lang="en-US" sz="2400"/>
        </a:p>
      </dgm:t>
    </dgm:pt>
    <dgm:pt modelId="{90FB2F18-DBF9-4A9C-B440-057AAE4AA1B0}" type="sibTrans" cxnId="{46A7EF70-E866-46BD-AF12-25D48C7954C7}">
      <dgm:prSet/>
      <dgm:spPr/>
      <dgm:t>
        <a:bodyPr/>
        <a:lstStyle/>
        <a:p>
          <a:pPr algn="l"/>
          <a:endParaRPr lang="en-US" sz="2400"/>
        </a:p>
      </dgm:t>
    </dgm:pt>
    <dgm:pt modelId="{4B54AFDE-B802-441B-BA35-817CA32EDCC9}">
      <dgm:prSet phldrT="[Text]" custT="1"/>
      <dgm:spPr>
        <a:solidFill>
          <a:schemeClr val="accent6">
            <a:lumMod val="40000"/>
            <a:lumOff val="60000"/>
          </a:schemeClr>
        </a:solidFill>
      </dgm:spPr>
      <dgm:t>
        <a:bodyPr/>
        <a:lstStyle/>
        <a:p>
          <a:pPr algn="l">
            <a:spcBef>
              <a:spcPct val="0"/>
            </a:spcBef>
          </a:pPr>
          <a:r>
            <a:rPr lang="en-US" sz="1400">
              <a:solidFill>
                <a:schemeClr val="tx1">
                  <a:lumMod val="65000"/>
                  <a:lumOff val="35000"/>
                </a:schemeClr>
              </a:solidFill>
              <a:latin typeface="Arial" panose="020B0604020202020204" pitchFamily="34" charset="0"/>
              <a:cs typeface="Arial" panose="020B0604020202020204" pitchFamily="34" charset="0"/>
            </a:rPr>
            <a:t> Telework Options</a:t>
          </a:r>
        </a:p>
      </dgm:t>
    </dgm:pt>
    <dgm:pt modelId="{279BB43E-8E34-4D59-8FC2-11C9C00EE1FD}" type="parTrans" cxnId="{48ECCBC6-E344-4B86-8976-9DCBDAA3F384}">
      <dgm:prSet/>
      <dgm:spPr/>
      <dgm:t>
        <a:bodyPr/>
        <a:lstStyle/>
        <a:p>
          <a:pPr algn="l"/>
          <a:endParaRPr lang="en-US" sz="2400"/>
        </a:p>
      </dgm:t>
    </dgm:pt>
    <dgm:pt modelId="{500BD7B2-7743-4819-9E23-C413AD802949}" type="sibTrans" cxnId="{48ECCBC6-E344-4B86-8976-9DCBDAA3F384}">
      <dgm:prSet/>
      <dgm:spPr/>
      <dgm:t>
        <a:bodyPr/>
        <a:lstStyle/>
        <a:p>
          <a:pPr algn="l"/>
          <a:endParaRPr lang="en-US" sz="2400"/>
        </a:p>
      </dgm:t>
    </dgm:pt>
    <dgm:pt modelId="{2FCB18D6-E518-4F0F-9AC3-DAAD3E39710C}">
      <dgm:prSet phldrT="[Text]" custT="1"/>
      <dgm:spPr>
        <a:solidFill>
          <a:schemeClr val="accent6">
            <a:lumMod val="40000"/>
            <a:lumOff val="60000"/>
          </a:schemeClr>
        </a:solidFill>
      </dgm:spPr>
      <dgm:t>
        <a:bodyPr/>
        <a:lstStyle/>
        <a:p>
          <a:pPr algn="l">
            <a:spcBef>
              <a:spcPct val="0"/>
            </a:spcBef>
          </a:pPr>
          <a:r>
            <a:rPr lang="en-US" sz="1400">
              <a:solidFill>
                <a:schemeClr val="tx1">
                  <a:lumMod val="65000"/>
                  <a:lumOff val="35000"/>
                </a:schemeClr>
              </a:solidFill>
              <a:latin typeface="Arial" panose="020B0604020202020204" pitchFamily="34" charset="0"/>
              <a:cs typeface="Arial" panose="020B0604020202020204" pitchFamily="34" charset="0"/>
            </a:rPr>
            <a:t> Benefits and Challenges of Telework</a:t>
          </a:r>
        </a:p>
      </dgm:t>
    </dgm:pt>
    <dgm:pt modelId="{BDD99371-56A5-4C5D-BFA0-65B191C35496}" type="parTrans" cxnId="{6980D62F-1DEB-4386-85CA-8530A4ABFA1A}">
      <dgm:prSet/>
      <dgm:spPr/>
      <dgm:t>
        <a:bodyPr/>
        <a:lstStyle/>
        <a:p>
          <a:pPr algn="l"/>
          <a:endParaRPr lang="en-US" sz="2400"/>
        </a:p>
      </dgm:t>
    </dgm:pt>
    <dgm:pt modelId="{7D948DF2-4519-45A5-95EF-C670839BA17E}" type="sibTrans" cxnId="{6980D62F-1DEB-4386-85CA-8530A4ABFA1A}">
      <dgm:prSet/>
      <dgm:spPr/>
      <dgm:t>
        <a:bodyPr/>
        <a:lstStyle/>
        <a:p>
          <a:pPr algn="l"/>
          <a:endParaRPr lang="en-US" sz="2400"/>
        </a:p>
      </dgm:t>
    </dgm:pt>
    <dgm:pt modelId="{07C0DC8C-AD7D-44C0-A163-240457CED368}">
      <dgm:prSet phldrT="[Text]" custT="1"/>
      <dgm:spPr>
        <a:solidFill>
          <a:schemeClr val="accent6">
            <a:lumMod val="75000"/>
          </a:schemeClr>
        </a:solidFill>
      </dgm:spPr>
      <dgm:t>
        <a:bodyPr/>
        <a:lstStyle/>
        <a:p>
          <a:pPr algn="l">
            <a:spcBef>
              <a:spcPts val="600"/>
            </a:spcBef>
          </a:pPr>
          <a:r>
            <a:rPr lang="en-US" sz="1600" b="1">
              <a:latin typeface="Arial" panose="020B0604020202020204" pitchFamily="34" charset="0"/>
              <a:cs typeface="Arial" panose="020B0604020202020204" pitchFamily="34" charset="0"/>
            </a:rPr>
            <a:t>  Chapter II. Telework Tools</a:t>
          </a:r>
        </a:p>
      </dgm:t>
    </dgm:pt>
    <dgm:pt modelId="{A1187291-C6AA-4EF4-B405-69A0DB5A24D5}" type="parTrans" cxnId="{50C844E9-4854-47E5-8751-396BA561FEF8}">
      <dgm:prSet/>
      <dgm:spPr/>
      <dgm:t>
        <a:bodyPr/>
        <a:lstStyle/>
        <a:p>
          <a:pPr algn="l"/>
          <a:endParaRPr lang="en-US" sz="2400"/>
        </a:p>
      </dgm:t>
    </dgm:pt>
    <dgm:pt modelId="{8BCF6FB2-1B11-4CA9-930A-182CFB734A68}" type="sibTrans" cxnId="{50C844E9-4854-47E5-8751-396BA561FEF8}">
      <dgm:prSet/>
      <dgm:spPr/>
      <dgm:t>
        <a:bodyPr/>
        <a:lstStyle/>
        <a:p>
          <a:pPr algn="l"/>
          <a:endParaRPr lang="en-US" sz="2400"/>
        </a:p>
      </dgm:t>
    </dgm:pt>
    <dgm:pt modelId="{164A7888-CC4D-4E59-AE23-B7A1BF0766F6}">
      <dgm:prSet phldrT="[Text]" custT="1"/>
      <dgm:spPr>
        <a:solidFill>
          <a:schemeClr val="accent6">
            <a:lumMod val="75000"/>
          </a:schemeClr>
        </a:solidFill>
      </dgm:spPr>
      <dgm:t>
        <a:bodyPr/>
        <a:lstStyle/>
        <a:p>
          <a:pPr algn="l">
            <a:spcBef>
              <a:spcPct val="0"/>
            </a:spcBef>
          </a:pPr>
          <a:r>
            <a:rPr lang="en-US" sz="1400">
              <a:latin typeface="Arial" panose="020B0604020202020204" pitchFamily="34" charset="0"/>
              <a:cs typeface="Arial" panose="020B0604020202020204" pitchFamily="34" charset="0"/>
            </a:rPr>
            <a:t> Telework Suitability Tool</a:t>
          </a:r>
        </a:p>
      </dgm:t>
    </dgm:pt>
    <dgm:pt modelId="{A6A653A3-BFF4-4F29-A842-EFB332EECE5D}" type="parTrans" cxnId="{4F8D61FF-52C5-4324-B901-E94A6769EAA0}">
      <dgm:prSet/>
      <dgm:spPr/>
      <dgm:t>
        <a:bodyPr/>
        <a:lstStyle/>
        <a:p>
          <a:pPr algn="l"/>
          <a:endParaRPr lang="en-US" sz="2400"/>
        </a:p>
      </dgm:t>
    </dgm:pt>
    <dgm:pt modelId="{C079EF75-A1E7-4DBA-8A33-76324CEF4765}" type="sibTrans" cxnId="{4F8D61FF-52C5-4324-B901-E94A6769EAA0}">
      <dgm:prSet/>
      <dgm:spPr/>
      <dgm:t>
        <a:bodyPr/>
        <a:lstStyle/>
        <a:p>
          <a:pPr algn="l"/>
          <a:endParaRPr lang="en-US" sz="2400"/>
        </a:p>
      </dgm:t>
    </dgm:pt>
    <dgm:pt modelId="{5246DD9F-984B-4DE9-B7C4-3193D2E2C1A9}">
      <dgm:prSet phldrT="[Text]" custT="1"/>
      <dgm:spPr>
        <a:solidFill>
          <a:schemeClr val="accent6">
            <a:lumMod val="75000"/>
          </a:schemeClr>
        </a:solidFill>
      </dgm:spPr>
      <dgm:t>
        <a:bodyPr/>
        <a:lstStyle/>
        <a:p>
          <a:pPr algn="l">
            <a:spcBef>
              <a:spcPct val="0"/>
            </a:spcBef>
          </a:pPr>
          <a:r>
            <a:rPr lang="en-US" sz="1400">
              <a:latin typeface="Arial" panose="020B0604020202020204" pitchFamily="34" charset="0"/>
              <a:cs typeface="Arial" panose="020B0604020202020204" pitchFamily="34" charset="0"/>
            </a:rPr>
            <a:t> Tracking Tool</a:t>
          </a:r>
        </a:p>
      </dgm:t>
    </dgm:pt>
    <dgm:pt modelId="{18F681FA-FA3D-4299-9AA4-1F0B5FF0FA19}" type="parTrans" cxnId="{4F22B561-0721-4065-8B51-39ACAFC73BC6}">
      <dgm:prSet/>
      <dgm:spPr/>
      <dgm:t>
        <a:bodyPr/>
        <a:lstStyle/>
        <a:p>
          <a:pPr algn="l"/>
          <a:endParaRPr lang="en-US" sz="2400"/>
        </a:p>
      </dgm:t>
    </dgm:pt>
    <dgm:pt modelId="{33BF49C2-677E-404C-8E3C-5BA9E8776B5A}" type="sibTrans" cxnId="{4F22B561-0721-4065-8B51-39ACAFC73BC6}">
      <dgm:prSet/>
      <dgm:spPr/>
      <dgm:t>
        <a:bodyPr/>
        <a:lstStyle/>
        <a:p>
          <a:pPr algn="l"/>
          <a:endParaRPr lang="en-US" sz="2400"/>
        </a:p>
      </dgm:t>
    </dgm:pt>
    <dgm:pt modelId="{1E9585F7-17EB-4847-BE29-C01F4CB9C844}">
      <dgm:prSet phldrT="[Text]" custT="1"/>
      <dgm:spPr>
        <a:solidFill>
          <a:schemeClr val="accent6">
            <a:lumMod val="50000"/>
          </a:schemeClr>
        </a:solidFill>
      </dgm:spPr>
      <dgm:t>
        <a:bodyPr/>
        <a:lstStyle/>
        <a:p>
          <a:pPr algn="l"/>
          <a:r>
            <a:rPr lang="en-US" sz="1600" b="1">
              <a:latin typeface="Arial" panose="020B0604020202020204" pitchFamily="34" charset="0"/>
              <a:cs typeface="Arial" panose="020B0604020202020204" pitchFamily="34" charset="0"/>
            </a:rPr>
            <a:t>  Chapter III. Measuring Performance and Productivity </a:t>
          </a:r>
        </a:p>
      </dgm:t>
    </dgm:pt>
    <dgm:pt modelId="{716B8675-D65E-469D-9DB5-10484656AF08}" type="parTrans" cxnId="{2483F9A5-A016-4391-B8D3-302A2177244D}">
      <dgm:prSet/>
      <dgm:spPr/>
      <dgm:t>
        <a:bodyPr/>
        <a:lstStyle/>
        <a:p>
          <a:pPr algn="l"/>
          <a:endParaRPr lang="en-US" sz="2400"/>
        </a:p>
      </dgm:t>
    </dgm:pt>
    <dgm:pt modelId="{561AA89D-898F-435C-8A07-B8A3884F70BD}" type="sibTrans" cxnId="{2483F9A5-A016-4391-B8D3-302A2177244D}">
      <dgm:prSet/>
      <dgm:spPr/>
      <dgm:t>
        <a:bodyPr/>
        <a:lstStyle/>
        <a:p>
          <a:pPr algn="l"/>
          <a:endParaRPr lang="en-US" sz="2400"/>
        </a:p>
      </dgm:t>
    </dgm:pt>
    <dgm:pt modelId="{970AA753-F176-4BF8-8C5C-BE05A9562B8C}">
      <dgm:prSet phldrT="[Text]" custT="1"/>
      <dgm:spPr>
        <a:solidFill>
          <a:schemeClr val="accent6">
            <a:lumMod val="50000"/>
          </a:schemeClr>
        </a:solidFill>
      </dgm:spPr>
      <dgm:t>
        <a:bodyPr/>
        <a:lstStyle/>
        <a:p>
          <a:pPr algn="l"/>
          <a:r>
            <a:rPr lang="en-US" sz="1400">
              <a:latin typeface="Arial" panose="020B0604020202020204" pitchFamily="34" charset="0"/>
              <a:cs typeface="Arial" panose="020B0604020202020204" pitchFamily="34" charset="0"/>
            </a:rPr>
            <a:t> Best Practices for Monitoring and Measuring Productivity and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Performance</a:t>
          </a:r>
        </a:p>
      </dgm:t>
    </dgm:pt>
    <dgm:pt modelId="{6FDCEFDF-76F4-4301-B7CB-162DFE0B1DC3}" type="parTrans" cxnId="{F20F18AE-6CA8-4483-8BA4-994CAAC41368}">
      <dgm:prSet/>
      <dgm:spPr/>
      <dgm:t>
        <a:bodyPr/>
        <a:lstStyle/>
        <a:p>
          <a:pPr algn="l"/>
          <a:endParaRPr lang="en-US" sz="2400"/>
        </a:p>
      </dgm:t>
    </dgm:pt>
    <dgm:pt modelId="{437E6E46-CDB3-462C-B772-75E516763C9B}" type="sibTrans" cxnId="{F20F18AE-6CA8-4483-8BA4-994CAAC41368}">
      <dgm:prSet/>
      <dgm:spPr/>
      <dgm:t>
        <a:bodyPr/>
        <a:lstStyle/>
        <a:p>
          <a:pPr algn="l"/>
          <a:endParaRPr lang="en-US" sz="2400"/>
        </a:p>
      </dgm:t>
    </dgm:pt>
    <dgm:pt modelId="{82DD09C5-D2DD-4488-BCCA-5FB7451A8328}">
      <dgm:prSet phldrT="[Text]" custT="1"/>
      <dgm:spPr>
        <a:solidFill>
          <a:schemeClr val="accent6">
            <a:lumMod val="50000"/>
          </a:schemeClr>
        </a:solidFill>
      </dgm:spPr>
      <dgm:t>
        <a:bodyPr/>
        <a:lstStyle/>
        <a:p>
          <a:pPr algn="l"/>
          <a:r>
            <a:rPr lang="en-US" sz="1400">
              <a:latin typeface="Arial" panose="020B0604020202020204" pitchFamily="34" charset="0"/>
              <a:cs typeface="Arial" panose="020B0604020202020204" pitchFamily="34" charset="0"/>
            </a:rPr>
            <a:t> Metrics for Measuring Telework Program Effectiveness</a:t>
          </a:r>
        </a:p>
      </dgm:t>
    </dgm:pt>
    <dgm:pt modelId="{17889142-1AE1-434D-8ACD-5BC2D45569B4}" type="parTrans" cxnId="{15CE7F69-0AEF-49DD-A9A6-0B7266D54E5B}">
      <dgm:prSet/>
      <dgm:spPr/>
      <dgm:t>
        <a:bodyPr/>
        <a:lstStyle/>
        <a:p>
          <a:pPr algn="l"/>
          <a:endParaRPr lang="en-US" sz="2400"/>
        </a:p>
      </dgm:t>
    </dgm:pt>
    <dgm:pt modelId="{42E38344-6464-4814-8D64-59F8E6A8657B}" type="sibTrans" cxnId="{15CE7F69-0AEF-49DD-A9A6-0B7266D54E5B}">
      <dgm:prSet/>
      <dgm:spPr/>
      <dgm:t>
        <a:bodyPr/>
        <a:lstStyle/>
        <a:p>
          <a:pPr algn="l"/>
          <a:endParaRPr lang="en-US" sz="2400"/>
        </a:p>
      </dgm:t>
    </dgm:pt>
    <dgm:pt modelId="{C79473F0-2723-4A23-A3C7-325C25051AB3}">
      <dgm:prSet phldrT="[Text]" custT="1"/>
      <dgm:spPr>
        <a:solidFill>
          <a:schemeClr val="accent6">
            <a:lumMod val="40000"/>
            <a:lumOff val="60000"/>
          </a:schemeClr>
        </a:solidFill>
      </dgm:spPr>
      <dgm:t>
        <a:bodyPr/>
        <a:lstStyle/>
        <a:p>
          <a:pPr algn="l">
            <a:spcBef>
              <a:spcPct val="0"/>
            </a:spcBef>
          </a:pPr>
          <a:r>
            <a:rPr lang="en-US" sz="1400">
              <a:solidFill>
                <a:schemeClr val="tx1">
                  <a:lumMod val="65000"/>
                  <a:lumOff val="35000"/>
                </a:schemeClr>
              </a:solidFill>
              <a:latin typeface="Arial" panose="020B0604020202020204" pitchFamily="34" charset="0"/>
              <a:cs typeface="Arial" panose="020B0604020202020204" pitchFamily="34" charset="0"/>
            </a:rPr>
            <a:t> Organizational Readiness</a:t>
          </a:r>
        </a:p>
      </dgm:t>
    </dgm:pt>
    <dgm:pt modelId="{63D4C76F-2C4A-4324-80DF-FA8D8564C739}" type="parTrans" cxnId="{5B2D18BB-A03B-4788-A541-785C6125102A}">
      <dgm:prSet/>
      <dgm:spPr/>
      <dgm:t>
        <a:bodyPr/>
        <a:lstStyle/>
        <a:p>
          <a:pPr algn="l"/>
          <a:endParaRPr lang="en-US" sz="2400"/>
        </a:p>
      </dgm:t>
    </dgm:pt>
    <dgm:pt modelId="{36ADAEB4-6092-4053-9A19-9875CD6005A2}" type="sibTrans" cxnId="{5B2D18BB-A03B-4788-A541-785C6125102A}">
      <dgm:prSet/>
      <dgm:spPr/>
      <dgm:t>
        <a:bodyPr/>
        <a:lstStyle/>
        <a:p>
          <a:pPr algn="l"/>
          <a:endParaRPr lang="en-US" sz="2400"/>
        </a:p>
      </dgm:t>
    </dgm:pt>
    <dgm:pt modelId="{DFDF49A2-E123-4404-814D-9D744B948B9E}">
      <dgm:prSet phldrT="[Text]" custT="1"/>
      <dgm:spPr>
        <a:solidFill>
          <a:schemeClr val="accent6">
            <a:lumMod val="40000"/>
            <a:lumOff val="60000"/>
          </a:schemeClr>
        </a:solidFill>
      </dgm:spPr>
      <dgm:t>
        <a:bodyPr/>
        <a:lstStyle/>
        <a:p>
          <a:pPr algn="l">
            <a:spcBef>
              <a:spcPct val="0"/>
            </a:spcBef>
          </a:pPr>
          <a:r>
            <a:rPr lang="en-US" sz="1400">
              <a:solidFill>
                <a:schemeClr val="tx1">
                  <a:lumMod val="65000"/>
                  <a:lumOff val="35000"/>
                </a:schemeClr>
              </a:solidFill>
              <a:latin typeface="Arial" panose="020B0604020202020204" pitchFamily="34" charset="0"/>
              <a:cs typeface="Arial" panose="020B0604020202020204" pitchFamily="34" charset="0"/>
            </a:rPr>
            <a:t> Alternatives to Telework</a:t>
          </a:r>
        </a:p>
      </dgm:t>
    </dgm:pt>
    <dgm:pt modelId="{54506959-5013-4B51-8AB8-1641AA447382}" type="parTrans" cxnId="{B14F8BB9-43BF-40B3-BCB2-B4E407569EAD}">
      <dgm:prSet/>
      <dgm:spPr/>
      <dgm:t>
        <a:bodyPr/>
        <a:lstStyle/>
        <a:p>
          <a:pPr algn="l"/>
          <a:endParaRPr lang="en-US" sz="2400"/>
        </a:p>
      </dgm:t>
    </dgm:pt>
    <dgm:pt modelId="{CF60E996-5A54-4209-80A0-73006B599EFA}" type="sibTrans" cxnId="{B14F8BB9-43BF-40B3-BCB2-B4E407569EAD}">
      <dgm:prSet/>
      <dgm:spPr/>
      <dgm:t>
        <a:bodyPr/>
        <a:lstStyle/>
        <a:p>
          <a:pPr algn="l"/>
          <a:endParaRPr lang="en-US" sz="2400"/>
        </a:p>
      </dgm:t>
    </dgm:pt>
    <dgm:pt modelId="{7993EBE1-75C1-4E7F-B2D5-D59C36CB790A}">
      <dgm:prSet phldrT="[Text]" custT="1"/>
      <dgm:spPr>
        <a:solidFill>
          <a:schemeClr val="accent6">
            <a:lumMod val="75000"/>
          </a:schemeClr>
        </a:solidFill>
      </dgm:spPr>
      <dgm:t>
        <a:bodyPr/>
        <a:lstStyle/>
        <a:p>
          <a:pPr algn="l">
            <a:spcBef>
              <a:spcPct val="0"/>
            </a:spcBef>
          </a:pPr>
          <a:r>
            <a:rPr lang="en-US" sz="1400">
              <a:latin typeface="Arial" panose="020B0604020202020204" pitchFamily="34" charset="0"/>
              <a:cs typeface="Arial" panose="020B0604020202020204" pitchFamily="34" charset="0"/>
            </a:rPr>
            <a:t> Instructions</a:t>
          </a:r>
        </a:p>
      </dgm:t>
    </dgm:pt>
    <dgm:pt modelId="{0A893597-DDC8-4E32-A762-1D9C662E8435}" type="parTrans" cxnId="{B11272B9-4F74-466C-A848-EA0FCB13CD72}">
      <dgm:prSet/>
      <dgm:spPr/>
      <dgm:t>
        <a:bodyPr/>
        <a:lstStyle/>
        <a:p>
          <a:pPr algn="l"/>
          <a:endParaRPr lang="en-US" sz="2400"/>
        </a:p>
      </dgm:t>
    </dgm:pt>
    <dgm:pt modelId="{599173B0-120D-407F-890C-AA811A4B4B15}" type="sibTrans" cxnId="{B11272B9-4F74-466C-A848-EA0FCB13CD72}">
      <dgm:prSet/>
      <dgm:spPr/>
      <dgm:t>
        <a:bodyPr/>
        <a:lstStyle/>
        <a:p>
          <a:pPr algn="l"/>
          <a:endParaRPr lang="en-US" sz="2400"/>
        </a:p>
      </dgm:t>
    </dgm:pt>
    <dgm:pt modelId="{02694E44-C82D-4001-9D3B-D5D5019F5030}">
      <dgm:prSet phldrT="[Text]" custT="1"/>
      <dgm:spPr>
        <a:solidFill>
          <a:schemeClr val="accent6">
            <a:lumMod val="40000"/>
            <a:lumOff val="60000"/>
          </a:schemeClr>
        </a:solidFill>
      </dgm:spPr>
      <dgm:t>
        <a:bodyPr/>
        <a:lstStyle/>
        <a:p>
          <a:pPr algn="l">
            <a:spcBef>
              <a:spcPct val="0"/>
            </a:spcBef>
          </a:pPr>
          <a:r>
            <a:rPr lang="en-US" sz="1400">
              <a:solidFill>
                <a:schemeClr val="tx1">
                  <a:lumMod val="65000"/>
                  <a:lumOff val="35000"/>
                </a:schemeClr>
              </a:solidFill>
              <a:latin typeface="Arial" panose="020B0604020202020204" pitchFamily="34" charset="0"/>
              <a:cs typeface="Arial" panose="020B0604020202020204" pitchFamily="34" charset="0"/>
            </a:rPr>
            <a:t> Best Practices</a:t>
          </a:r>
        </a:p>
      </dgm:t>
    </dgm:pt>
    <dgm:pt modelId="{031184AF-310D-46D0-B1EC-6E072F284967}" type="parTrans" cxnId="{D575B023-0251-4EDD-A0A7-7D42CE63BD9A}">
      <dgm:prSet/>
      <dgm:spPr/>
      <dgm:t>
        <a:bodyPr/>
        <a:lstStyle/>
        <a:p>
          <a:endParaRPr lang="en-US" sz="2400"/>
        </a:p>
      </dgm:t>
    </dgm:pt>
    <dgm:pt modelId="{499D9AC8-5912-480D-87C2-AE53F3CE80B2}" type="sibTrans" cxnId="{D575B023-0251-4EDD-A0A7-7D42CE63BD9A}">
      <dgm:prSet/>
      <dgm:spPr/>
      <dgm:t>
        <a:bodyPr/>
        <a:lstStyle/>
        <a:p>
          <a:endParaRPr lang="en-US" sz="2400"/>
        </a:p>
      </dgm:t>
    </dgm:pt>
    <dgm:pt modelId="{8DD9A805-131B-4FBC-9C20-DAD29AC635F1}" type="pres">
      <dgm:prSet presAssocID="{06B779B0-B6B0-4233-B10C-6F324841DC82}" presName="linear" presStyleCnt="0">
        <dgm:presLayoutVars>
          <dgm:dir/>
          <dgm:resizeHandles val="exact"/>
        </dgm:presLayoutVars>
      </dgm:prSet>
      <dgm:spPr/>
    </dgm:pt>
    <dgm:pt modelId="{5EAF0A88-0D24-48A7-B655-3FEEF7DFAB6B}" type="pres">
      <dgm:prSet presAssocID="{31F097DC-F069-43D2-A6C5-3E13D047E1DC}" presName="comp" presStyleCnt="0"/>
      <dgm:spPr/>
    </dgm:pt>
    <dgm:pt modelId="{7930FE4A-A509-49A1-B285-56D4BE2DC455}" type="pres">
      <dgm:prSet presAssocID="{31F097DC-F069-43D2-A6C5-3E13D047E1DC}" presName="box" presStyleLbl="node1" presStyleIdx="0" presStyleCnt="3" custScaleY="143132"/>
      <dgm:spPr/>
    </dgm:pt>
    <dgm:pt modelId="{EADB6CFD-C732-4999-BF88-9EC3166805AC}" type="pres">
      <dgm:prSet presAssocID="{31F097DC-F069-43D2-A6C5-3E13D047E1DC}"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9000" b="-19000"/>
          </a:stretch>
        </a:blipFill>
      </dgm:spPr>
      <dgm:extLst>
        <a:ext uri="{E40237B7-FDA0-4F09-8148-C483321AD2D9}">
          <dgm14:cNvPr xmlns:dgm14="http://schemas.microsoft.com/office/drawing/2010/diagram" id="0" name="" descr="Programmer male outline"/>
        </a:ext>
      </dgm:extLst>
    </dgm:pt>
    <dgm:pt modelId="{D2D69371-E0B4-4C39-B318-92E63DF8A07A}" type="pres">
      <dgm:prSet presAssocID="{31F097DC-F069-43D2-A6C5-3E13D047E1DC}" presName="text" presStyleLbl="node1" presStyleIdx="0" presStyleCnt="3">
        <dgm:presLayoutVars>
          <dgm:bulletEnabled val="1"/>
        </dgm:presLayoutVars>
      </dgm:prSet>
      <dgm:spPr/>
    </dgm:pt>
    <dgm:pt modelId="{974A4E04-2588-4FEB-9A9C-55E5F1D0C3EC}" type="pres">
      <dgm:prSet presAssocID="{90FB2F18-DBF9-4A9C-B440-057AAE4AA1B0}" presName="spacer" presStyleCnt="0"/>
      <dgm:spPr/>
    </dgm:pt>
    <dgm:pt modelId="{C813AAF7-8AC8-461D-A9AF-EA0EC09A1E73}" type="pres">
      <dgm:prSet presAssocID="{07C0DC8C-AD7D-44C0-A163-240457CED368}" presName="comp" presStyleCnt="0"/>
      <dgm:spPr/>
    </dgm:pt>
    <dgm:pt modelId="{3C92A7E4-9C46-4179-B425-B9248BE5536B}" type="pres">
      <dgm:prSet presAssocID="{07C0DC8C-AD7D-44C0-A163-240457CED368}" presName="box" presStyleLbl="node1" presStyleIdx="1" presStyleCnt="3"/>
      <dgm:spPr/>
    </dgm:pt>
    <dgm:pt modelId="{55A6A8AD-0F6E-4F06-A276-7F74069401BC}" type="pres">
      <dgm:prSet presAssocID="{07C0DC8C-AD7D-44C0-A163-240457CED368}"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9000" b="-19000"/>
          </a:stretch>
        </a:blipFill>
      </dgm:spPr>
      <dgm:extLst>
        <a:ext uri="{E40237B7-FDA0-4F09-8148-C483321AD2D9}">
          <dgm14:cNvPr xmlns:dgm14="http://schemas.microsoft.com/office/drawing/2010/diagram" id="0" name="" descr="Checklist outline"/>
        </a:ext>
      </dgm:extLst>
    </dgm:pt>
    <dgm:pt modelId="{F03F03E4-1D00-4D1C-B8AF-B877A00BC070}" type="pres">
      <dgm:prSet presAssocID="{07C0DC8C-AD7D-44C0-A163-240457CED368}" presName="text" presStyleLbl="node1" presStyleIdx="1" presStyleCnt="3">
        <dgm:presLayoutVars>
          <dgm:bulletEnabled val="1"/>
        </dgm:presLayoutVars>
      </dgm:prSet>
      <dgm:spPr/>
    </dgm:pt>
    <dgm:pt modelId="{363458DE-49D6-425E-B305-6CE706F5AF0A}" type="pres">
      <dgm:prSet presAssocID="{8BCF6FB2-1B11-4CA9-930A-182CFB734A68}" presName="spacer" presStyleCnt="0"/>
      <dgm:spPr/>
    </dgm:pt>
    <dgm:pt modelId="{FCB8A86D-80D3-4985-813B-C8B6C5064571}" type="pres">
      <dgm:prSet presAssocID="{1E9585F7-17EB-4847-BE29-C01F4CB9C844}" presName="comp" presStyleCnt="0"/>
      <dgm:spPr/>
    </dgm:pt>
    <dgm:pt modelId="{1E4130D3-7DB3-4CA7-98AB-215754364FF1}" type="pres">
      <dgm:prSet presAssocID="{1E9585F7-17EB-4847-BE29-C01F4CB9C844}" presName="box" presStyleLbl="node1" presStyleIdx="2" presStyleCnt="3" custScaleY="119346"/>
      <dgm:spPr/>
    </dgm:pt>
    <dgm:pt modelId="{88FAA97A-B6DB-42FA-A4E8-80E2A5197215}" type="pres">
      <dgm:prSet presAssocID="{1E9585F7-17EB-4847-BE29-C01F4CB9C844}" presName="img"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9000" b="-19000"/>
          </a:stretch>
        </a:blipFill>
      </dgm:spPr>
      <dgm:extLst>
        <a:ext uri="{E40237B7-FDA0-4F09-8148-C483321AD2D9}">
          <dgm14:cNvPr xmlns:dgm14="http://schemas.microsoft.com/office/drawing/2010/diagram" id="0" name="" descr="Upward trend outline"/>
        </a:ext>
      </dgm:extLst>
    </dgm:pt>
    <dgm:pt modelId="{1F76E9E5-4BB6-4B45-8746-10245821B63F}" type="pres">
      <dgm:prSet presAssocID="{1E9585F7-17EB-4847-BE29-C01F4CB9C844}" presName="text" presStyleLbl="node1" presStyleIdx="2" presStyleCnt="3">
        <dgm:presLayoutVars>
          <dgm:bulletEnabled val="1"/>
        </dgm:presLayoutVars>
      </dgm:prSet>
      <dgm:spPr/>
    </dgm:pt>
  </dgm:ptLst>
  <dgm:cxnLst>
    <dgm:cxn modelId="{E413E40A-2181-4AFD-92CD-15175F1ABC0B}" type="presOf" srcId="{5246DD9F-984B-4DE9-B7C4-3193D2E2C1A9}" destId="{F03F03E4-1D00-4D1C-B8AF-B877A00BC070}" srcOrd="1" destOrd="2" presId="urn:microsoft.com/office/officeart/2005/8/layout/vList4"/>
    <dgm:cxn modelId="{411BB50E-4471-4E44-B461-9BC48FC74D34}" type="presOf" srcId="{82DD09C5-D2DD-4488-BCCA-5FB7451A8328}" destId="{1F76E9E5-4BB6-4B45-8746-10245821B63F}" srcOrd="1" destOrd="2" presId="urn:microsoft.com/office/officeart/2005/8/layout/vList4"/>
    <dgm:cxn modelId="{9CBF141B-252E-4063-8261-4ECB526AF5C7}" type="presOf" srcId="{C79473F0-2723-4A23-A3C7-325C25051AB3}" destId="{7930FE4A-A509-49A1-B285-56D4BE2DC455}" srcOrd="0" destOrd="3" presId="urn:microsoft.com/office/officeart/2005/8/layout/vList4"/>
    <dgm:cxn modelId="{323CF01F-2F2B-4B77-A6D7-506B93925D52}" type="presOf" srcId="{5246DD9F-984B-4DE9-B7C4-3193D2E2C1A9}" destId="{3C92A7E4-9C46-4179-B425-B9248BE5536B}" srcOrd="0" destOrd="2" presId="urn:microsoft.com/office/officeart/2005/8/layout/vList4"/>
    <dgm:cxn modelId="{D575B023-0251-4EDD-A0A7-7D42CE63BD9A}" srcId="{31F097DC-F069-43D2-A6C5-3E13D047E1DC}" destId="{02694E44-C82D-4001-9D3B-D5D5019F5030}" srcOrd="4" destOrd="0" parTransId="{031184AF-310D-46D0-B1EC-6E072F284967}" sibTransId="{499D9AC8-5912-480D-87C2-AE53F3CE80B2}"/>
    <dgm:cxn modelId="{6980D62F-1DEB-4386-85CA-8530A4ABFA1A}" srcId="{31F097DC-F069-43D2-A6C5-3E13D047E1DC}" destId="{2FCB18D6-E518-4F0F-9AC3-DAAD3E39710C}" srcOrd="1" destOrd="0" parTransId="{BDD99371-56A5-4C5D-BFA0-65B191C35496}" sibTransId="{7D948DF2-4519-45A5-95EF-C670839BA17E}"/>
    <dgm:cxn modelId="{8A388E61-F55F-4C9B-B55F-B93B8608FDCD}" type="presOf" srcId="{4B54AFDE-B802-441B-BA35-817CA32EDCC9}" destId="{D2D69371-E0B4-4C39-B318-92E63DF8A07A}" srcOrd="1" destOrd="1" presId="urn:microsoft.com/office/officeart/2005/8/layout/vList4"/>
    <dgm:cxn modelId="{4F22B561-0721-4065-8B51-39ACAFC73BC6}" srcId="{07C0DC8C-AD7D-44C0-A163-240457CED368}" destId="{5246DD9F-984B-4DE9-B7C4-3193D2E2C1A9}" srcOrd="1" destOrd="0" parTransId="{18F681FA-FA3D-4299-9AA4-1F0B5FF0FA19}" sibTransId="{33BF49C2-677E-404C-8E3C-5BA9E8776B5A}"/>
    <dgm:cxn modelId="{53C2AD43-21FA-4300-A7EE-6E752C51B48E}" type="presOf" srcId="{C79473F0-2723-4A23-A3C7-325C25051AB3}" destId="{D2D69371-E0B4-4C39-B318-92E63DF8A07A}" srcOrd="1" destOrd="3" presId="urn:microsoft.com/office/officeart/2005/8/layout/vList4"/>
    <dgm:cxn modelId="{49584645-68A6-4298-B196-B864DED91A72}" type="presOf" srcId="{2FCB18D6-E518-4F0F-9AC3-DAAD3E39710C}" destId="{7930FE4A-A509-49A1-B285-56D4BE2DC455}" srcOrd="0" destOrd="2" presId="urn:microsoft.com/office/officeart/2005/8/layout/vList4"/>
    <dgm:cxn modelId="{15CE7F69-0AEF-49DD-A9A6-0B7266D54E5B}" srcId="{1E9585F7-17EB-4847-BE29-C01F4CB9C844}" destId="{82DD09C5-D2DD-4488-BCCA-5FB7451A8328}" srcOrd="1" destOrd="0" parTransId="{17889142-1AE1-434D-8ACD-5BC2D45569B4}" sibTransId="{42E38344-6464-4814-8D64-59F8E6A8657B}"/>
    <dgm:cxn modelId="{DECD334C-25EB-4E8C-8550-8F6A8FE8247B}" type="presOf" srcId="{31F097DC-F069-43D2-A6C5-3E13D047E1DC}" destId="{D2D69371-E0B4-4C39-B318-92E63DF8A07A}" srcOrd="1" destOrd="0" presId="urn:microsoft.com/office/officeart/2005/8/layout/vList4"/>
    <dgm:cxn modelId="{46A7EF70-E866-46BD-AF12-25D48C7954C7}" srcId="{06B779B0-B6B0-4233-B10C-6F324841DC82}" destId="{31F097DC-F069-43D2-A6C5-3E13D047E1DC}" srcOrd="0" destOrd="0" parTransId="{ECD3BE86-80C7-4B4A-B045-B132E1747EAA}" sibTransId="{90FB2F18-DBF9-4A9C-B440-057AAE4AA1B0}"/>
    <dgm:cxn modelId="{237D9956-AC92-4648-9C9D-53B4C9FB798C}" type="presOf" srcId="{DFDF49A2-E123-4404-814D-9D744B948B9E}" destId="{7930FE4A-A509-49A1-B285-56D4BE2DC455}" srcOrd="0" destOrd="4" presId="urn:microsoft.com/office/officeart/2005/8/layout/vList4"/>
    <dgm:cxn modelId="{814BFA93-9FA9-49CF-9935-B688CB9DBF7C}" type="presOf" srcId="{164A7888-CC4D-4E59-AE23-B7A1BF0766F6}" destId="{3C92A7E4-9C46-4179-B425-B9248BE5536B}" srcOrd="0" destOrd="1" presId="urn:microsoft.com/office/officeart/2005/8/layout/vList4"/>
    <dgm:cxn modelId="{B2884696-D312-4009-A7A9-BAFBA50558A5}" type="presOf" srcId="{970AA753-F176-4BF8-8C5C-BE05A9562B8C}" destId="{1F76E9E5-4BB6-4B45-8746-10245821B63F}" srcOrd="1" destOrd="1" presId="urn:microsoft.com/office/officeart/2005/8/layout/vList4"/>
    <dgm:cxn modelId="{6D65FB96-C4FC-4710-B46A-A3705ECD1109}" type="presOf" srcId="{02694E44-C82D-4001-9D3B-D5D5019F5030}" destId="{7930FE4A-A509-49A1-B285-56D4BE2DC455}" srcOrd="0" destOrd="5" presId="urn:microsoft.com/office/officeart/2005/8/layout/vList4"/>
    <dgm:cxn modelId="{C1F1FA97-BD44-4ED7-A7D1-AB6EA0BB5031}" type="presOf" srcId="{07C0DC8C-AD7D-44C0-A163-240457CED368}" destId="{F03F03E4-1D00-4D1C-B8AF-B877A00BC070}" srcOrd="1" destOrd="0" presId="urn:microsoft.com/office/officeart/2005/8/layout/vList4"/>
    <dgm:cxn modelId="{7C54FF9A-8EE4-4F58-ADA9-485CCB56A898}" type="presOf" srcId="{7993EBE1-75C1-4E7F-B2D5-D59C36CB790A}" destId="{F03F03E4-1D00-4D1C-B8AF-B877A00BC070}" srcOrd="1" destOrd="3" presId="urn:microsoft.com/office/officeart/2005/8/layout/vList4"/>
    <dgm:cxn modelId="{944437A1-1BBC-4BE0-89AD-6C76DACCDF17}" type="presOf" srcId="{2FCB18D6-E518-4F0F-9AC3-DAAD3E39710C}" destId="{D2D69371-E0B4-4C39-B318-92E63DF8A07A}" srcOrd="1" destOrd="2" presId="urn:microsoft.com/office/officeart/2005/8/layout/vList4"/>
    <dgm:cxn modelId="{2483F9A5-A016-4391-B8D3-302A2177244D}" srcId="{06B779B0-B6B0-4233-B10C-6F324841DC82}" destId="{1E9585F7-17EB-4847-BE29-C01F4CB9C844}" srcOrd="2" destOrd="0" parTransId="{716B8675-D65E-469D-9DB5-10484656AF08}" sibTransId="{561AA89D-898F-435C-8A07-B8A3884F70BD}"/>
    <dgm:cxn modelId="{F20F18AE-6CA8-4483-8BA4-994CAAC41368}" srcId="{1E9585F7-17EB-4847-BE29-C01F4CB9C844}" destId="{970AA753-F176-4BF8-8C5C-BE05A9562B8C}" srcOrd="0" destOrd="0" parTransId="{6FDCEFDF-76F4-4301-B7CB-162DFE0B1DC3}" sibTransId="{437E6E46-CDB3-462C-B772-75E516763C9B}"/>
    <dgm:cxn modelId="{400915B1-6330-49F3-8F27-6EFF066A8780}" type="presOf" srcId="{970AA753-F176-4BF8-8C5C-BE05A9562B8C}" destId="{1E4130D3-7DB3-4CA7-98AB-215754364FF1}" srcOrd="0" destOrd="1" presId="urn:microsoft.com/office/officeart/2005/8/layout/vList4"/>
    <dgm:cxn modelId="{C79107B5-91CF-48EF-9AE5-8A2E181E34A1}" type="presOf" srcId="{1E9585F7-17EB-4847-BE29-C01F4CB9C844}" destId="{1F76E9E5-4BB6-4B45-8746-10245821B63F}" srcOrd="1" destOrd="0" presId="urn:microsoft.com/office/officeart/2005/8/layout/vList4"/>
    <dgm:cxn modelId="{D94166B5-E31A-4E36-B935-9BEE60DC65A0}" type="presOf" srcId="{164A7888-CC4D-4E59-AE23-B7A1BF0766F6}" destId="{F03F03E4-1D00-4D1C-B8AF-B877A00BC070}" srcOrd="1" destOrd="1" presId="urn:microsoft.com/office/officeart/2005/8/layout/vList4"/>
    <dgm:cxn modelId="{B11272B9-4F74-466C-A848-EA0FCB13CD72}" srcId="{07C0DC8C-AD7D-44C0-A163-240457CED368}" destId="{7993EBE1-75C1-4E7F-B2D5-D59C36CB790A}" srcOrd="2" destOrd="0" parTransId="{0A893597-DDC8-4E32-A762-1D9C662E8435}" sibTransId="{599173B0-120D-407F-890C-AA811A4B4B15}"/>
    <dgm:cxn modelId="{B14F8BB9-43BF-40B3-BCB2-B4E407569EAD}" srcId="{31F097DC-F069-43D2-A6C5-3E13D047E1DC}" destId="{DFDF49A2-E123-4404-814D-9D744B948B9E}" srcOrd="3" destOrd="0" parTransId="{54506959-5013-4B51-8AB8-1641AA447382}" sibTransId="{CF60E996-5A54-4209-80A0-73006B599EFA}"/>
    <dgm:cxn modelId="{5B2D18BB-A03B-4788-A541-785C6125102A}" srcId="{31F097DC-F069-43D2-A6C5-3E13D047E1DC}" destId="{C79473F0-2723-4A23-A3C7-325C25051AB3}" srcOrd="2" destOrd="0" parTransId="{63D4C76F-2C4A-4324-80DF-FA8D8564C739}" sibTransId="{36ADAEB4-6092-4053-9A19-9875CD6005A2}"/>
    <dgm:cxn modelId="{A2CE93BC-D529-4998-AECF-B4FC66F37C53}" type="presOf" srcId="{4B54AFDE-B802-441B-BA35-817CA32EDCC9}" destId="{7930FE4A-A509-49A1-B285-56D4BE2DC455}" srcOrd="0" destOrd="1" presId="urn:microsoft.com/office/officeart/2005/8/layout/vList4"/>
    <dgm:cxn modelId="{48ECCBC6-E344-4B86-8976-9DCBDAA3F384}" srcId="{31F097DC-F069-43D2-A6C5-3E13D047E1DC}" destId="{4B54AFDE-B802-441B-BA35-817CA32EDCC9}" srcOrd="0" destOrd="0" parTransId="{279BB43E-8E34-4D59-8FC2-11C9C00EE1FD}" sibTransId="{500BD7B2-7743-4819-9E23-C413AD802949}"/>
    <dgm:cxn modelId="{234FEEC6-22F6-475F-ADB7-F255FECEC690}" type="presOf" srcId="{31F097DC-F069-43D2-A6C5-3E13D047E1DC}" destId="{7930FE4A-A509-49A1-B285-56D4BE2DC455}" srcOrd="0" destOrd="0" presId="urn:microsoft.com/office/officeart/2005/8/layout/vList4"/>
    <dgm:cxn modelId="{A2EC57C7-EF07-408F-AD10-22904D8A0070}" type="presOf" srcId="{07C0DC8C-AD7D-44C0-A163-240457CED368}" destId="{3C92A7E4-9C46-4179-B425-B9248BE5536B}" srcOrd="0" destOrd="0" presId="urn:microsoft.com/office/officeart/2005/8/layout/vList4"/>
    <dgm:cxn modelId="{575C6ECA-4F6F-4D86-9181-665720A1A1EF}" type="presOf" srcId="{7993EBE1-75C1-4E7F-B2D5-D59C36CB790A}" destId="{3C92A7E4-9C46-4179-B425-B9248BE5536B}" srcOrd="0" destOrd="3" presId="urn:microsoft.com/office/officeart/2005/8/layout/vList4"/>
    <dgm:cxn modelId="{4DE6ECD4-4B04-4846-91D9-C45D155850DB}" type="presOf" srcId="{02694E44-C82D-4001-9D3B-D5D5019F5030}" destId="{D2D69371-E0B4-4C39-B318-92E63DF8A07A}" srcOrd="1" destOrd="5" presId="urn:microsoft.com/office/officeart/2005/8/layout/vList4"/>
    <dgm:cxn modelId="{F6BA68D6-6CD0-4129-B266-465390F6FF27}" type="presOf" srcId="{1E9585F7-17EB-4847-BE29-C01F4CB9C844}" destId="{1E4130D3-7DB3-4CA7-98AB-215754364FF1}" srcOrd="0" destOrd="0" presId="urn:microsoft.com/office/officeart/2005/8/layout/vList4"/>
    <dgm:cxn modelId="{7AC7E5E1-F060-41F4-92F8-43F30F944821}" type="presOf" srcId="{82DD09C5-D2DD-4488-BCCA-5FB7451A8328}" destId="{1E4130D3-7DB3-4CA7-98AB-215754364FF1}" srcOrd="0" destOrd="2" presId="urn:microsoft.com/office/officeart/2005/8/layout/vList4"/>
    <dgm:cxn modelId="{50C844E9-4854-47E5-8751-396BA561FEF8}" srcId="{06B779B0-B6B0-4233-B10C-6F324841DC82}" destId="{07C0DC8C-AD7D-44C0-A163-240457CED368}" srcOrd="1" destOrd="0" parTransId="{A1187291-C6AA-4EF4-B405-69A0DB5A24D5}" sibTransId="{8BCF6FB2-1B11-4CA9-930A-182CFB734A68}"/>
    <dgm:cxn modelId="{07D04FF4-B206-41B2-9E35-FB8F52AC32F9}" type="presOf" srcId="{06B779B0-B6B0-4233-B10C-6F324841DC82}" destId="{8DD9A805-131B-4FBC-9C20-DAD29AC635F1}" srcOrd="0" destOrd="0" presId="urn:microsoft.com/office/officeart/2005/8/layout/vList4"/>
    <dgm:cxn modelId="{4F8D61FF-52C5-4324-B901-E94A6769EAA0}" srcId="{07C0DC8C-AD7D-44C0-A163-240457CED368}" destId="{164A7888-CC4D-4E59-AE23-B7A1BF0766F6}" srcOrd="0" destOrd="0" parTransId="{A6A653A3-BFF4-4F29-A842-EFB332EECE5D}" sibTransId="{C079EF75-A1E7-4DBA-8A33-76324CEF4765}"/>
    <dgm:cxn modelId="{8CB1C2FF-DD59-4C72-B4AB-F28254CCF87D}" type="presOf" srcId="{DFDF49A2-E123-4404-814D-9D744B948B9E}" destId="{D2D69371-E0B4-4C39-B318-92E63DF8A07A}" srcOrd="1" destOrd="4" presId="urn:microsoft.com/office/officeart/2005/8/layout/vList4"/>
    <dgm:cxn modelId="{F7A16355-4131-4210-B874-EC91155A657D}" type="presParOf" srcId="{8DD9A805-131B-4FBC-9C20-DAD29AC635F1}" destId="{5EAF0A88-0D24-48A7-B655-3FEEF7DFAB6B}" srcOrd="0" destOrd="0" presId="urn:microsoft.com/office/officeart/2005/8/layout/vList4"/>
    <dgm:cxn modelId="{7575BDBE-EE8A-49F2-AAD3-BE77DF652FE1}" type="presParOf" srcId="{5EAF0A88-0D24-48A7-B655-3FEEF7DFAB6B}" destId="{7930FE4A-A509-49A1-B285-56D4BE2DC455}" srcOrd="0" destOrd="0" presId="urn:microsoft.com/office/officeart/2005/8/layout/vList4"/>
    <dgm:cxn modelId="{90BD9EF8-A366-48C3-AEAF-F67BB3697B0D}" type="presParOf" srcId="{5EAF0A88-0D24-48A7-B655-3FEEF7DFAB6B}" destId="{EADB6CFD-C732-4999-BF88-9EC3166805AC}" srcOrd="1" destOrd="0" presId="urn:microsoft.com/office/officeart/2005/8/layout/vList4"/>
    <dgm:cxn modelId="{03EFD5CA-F1B1-4890-B122-B7AAE6ED1660}" type="presParOf" srcId="{5EAF0A88-0D24-48A7-B655-3FEEF7DFAB6B}" destId="{D2D69371-E0B4-4C39-B318-92E63DF8A07A}" srcOrd="2" destOrd="0" presId="urn:microsoft.com/office/officeart/2005/8/layout/vList4"/>
    <dgm:cxn modelId="{F92AF279-68B8-440C-8449-FCB2282A4FD9}" type="presParOf" srcId="{8DD9A805-131B-4FBC-9C20-DAD29AC635F1}" destId="{974A4E04-2588-4FEB-9A9C-55E5F1D0C3EC}" srcOrd="1" destOrd="0" presId="urn:microsoft.com/office/officeart/2005/8/layout/vList4"/>
    <dgm:cxn modelId="{9D0AF715-8A42-4148-AA93-9ADCD551F826}" type="presParOf" srcId="{8DD9A805-131B-4FBC-9C20-DAD29AC635F1}" destId="{C813AAF7-8AC8-461D-A9AF-EA0EC09A1E73}" srcOrd="2" destOrd="0" presId="urn:microsoft.com/office/officeart/2005/8/layout/vList4"/>
    <dgm:cxn modelId="{4C7D050A-43E7-4510-91DA-F88355A652F2}" type="presParOf" srcId="{C813AAF7-8AC8-461D-A9AF-EA0EC09A1E73}" destId="{3C92A7E4-9C46-4179-B425-B9248BE5536B}" srcOrd="0" destOrd="0" presId="urn:microsoft.com/office/officeart/2005/8/layout/vList4"/>
    <dgm:cxn modelId="{B8DF84B5-01B6-41E3-BFDE-2DC076E71728}" type="presParOf" srcId="{C813AAF7-8AC8-461D-A9AF-EA0EC09A1E73}" destId="{55A6A8AD-0F6E-4F06-A276-7F74069401BC}" srcOrd="1" destOrd="0" presId="urn:microsoft.com/office/officeart/2005/8/layout/vList4"/>
    <dgm:cxn modelId="{2DC74EBB-EEFF-4BF6-8576-D09CD09A2D94}" type="presParOf" srcId="{C813AAF7-8AC8-461D-A9AF-EA0EC09A1E73}" destId="{F03F03E4-1D00-4D1C-B8AF-B877A00BC070}" srcOrd="2" destOrd="0" presId="urn:microsoft.com/office/officeart/2005/8/layout/vList4"/>
    <dgm:cxn modelId="{B13C6E4A-721A-4E53-BA80-896F9154EEF3}" type="presParOf" srcId="{8DD9A805-131B-4FBC-9C20-DAD29AC635F1}" destId="{363458DE-49D6-425E-B305-6CE706F5AF0A}" srcOrd="3" destOrd="0" presId="urn:microsoft.com/office/officeart/2005/8/layout/vList4"/>
    <dgm:cxn modelId="{E64C59B9-1017-486A-ACCA-164AC769B38E}" type="presParOf" srcId="{8DD9A805-131B-4FBC-9C20-DAD29AC635F1}" destId="{FCB8A86D-80D3-4985-813B-C8B6C5064571}" srcOrd="4" destOrd="0" presId="urn:microsoft.com/office/officeart/2005/8/layout/vList4"/>
    <dgm:cxn modelId="{6026EA32-612E-4C58-BF69-62B1BEF9D876}" type="presParOf" srcId="{FCB8A86D-80D3-4985-813B-C8B6C5064571}" destId="{1E4130D3-7DB3-4CA7-98AB-215754364FF1}" srcOrd="0" destOrd="0" presId="urn:microsoft.com/office/officeart/2005/8/layout/vList4"/>
    <dgm:cxn modelId="{26B035DD-A43C-497B-97E9-E754543C0C89}" type="presParOf" srcId="{FCB8A86D-80D3-4985-813B-C8B6C5064571}" destId="{88FAA97A-B6DB-42FA-A4E8-80E2A5197215}" srcOrd="1" destOrd="0" presId="urn:microsoft.com/office/officeart/2005/8/layout/vList4"/>
    <dgm:cxn modelId="{8AAA0D8E-0ECB-4753-BFFD-43104104D090}" type="presParOf" srcId="{FCB8A86D-80D3-4985-813B-C8B6C5064571}" destId="{1F76E9E5-4BB6-4B45-8746-10245821B63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252B2-7500-42A1-8CF5-2F449AF1F2A9}"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9EEB6057-1201-4C48-9BED-9F0597A0FEBF}">
      <dgm:prSet phldrT="[Text]" custT="1"/>
      <dgm:spPr>
        <a:solidFill>
          <a:schemeClr val="accent6">
            <a:lumMod val="50000"/>
            <a:alpha val="50000"/>
          </a:schemeClr>
        </a:solidFill>
      </dgm:spPr>
      <dgm:t>
        <a:bodyPr/>
        <a:lstStyle/>
        <a:p>
          <a:pPr algn="ctr"/>
          <a:r>
            <a:rPr lang="en-US" sz="1100" b="1">
              <a:latin typeface="Arial" panose="020B0604020202020204" pitchFamily="34" charset="0"/>
              <a:cs typeface="Arial" panose="020B0604020202020204" pitchFamily="34" charset="0"/>
            </a:rPr>
            <a:t>Full-Time Telework </a:t>
          </a:r>
        </a:p>
        <a:p>
          <a:pPr algn="ctr"/>
          <a:r>
            <a:rPr lang="en-US" sz="1100">
              <a:latin typeface="Arial" panose="020B0604020202020204" pitchFamily="34" charset="0"/>
              <a:cs typeface="Arial" panose="020B0604020202020204" pitchFamily="34" charset="0"/>
            </a:rPr>
            <a:t>Often called remote work, telework includes employees working exclusively away from the office/site every day.</a:t>
          </a:r>
        </a:p>
      </dgm:t>
    </dgm:pt>
    <dgm:pt modelId="{2BF205CB-C747-4FE6-87BF-8265E1D7B7AD}" type="parTrans" cxnId="{40CDD23B-BBD5-4588-A500-4C1100C4DC1D}">
      <dgm:prSet/>
      <dgm:spPr/>
      <dgm:t>
        <a:bodyPr/>
        <a:lstStyle/>
        <a:p>
          <a:pPr algn="ctr"/>
          <a:endParaRPr lang="en-US" sz="1100">
            <a:latin typeface="Arial" panose="020B0604020202020204" pitchFamily="34" charset="0"/>
            <a:cs typeface="Arial" panose="020B0604020202020204" pitchFamily="34" charset="0"/>
          </a:endParaRPr>
        </a:p>
      </dgm:t>
    </dgm:pt>
    <dgm:pt modelId="{C09A23ED-989F-49B0-99CC-3466387B6EA9}" type="sibTrans" cxnId="{40CDD23B-BBD5-4588-A500-4C1100C4DC1D}">
      <dgm:prSet/>
      <dgm:spPr/>
      <dgm:t>
        <a:bodyPr/>
        <a:lstStyle/>
        <a:p>
          <a:pPr algn="ctr"/>
          <a:endParaRPr lang="en-US" sz="1100">
            <a:latin typeface="Arial" panose="020B0604020202020204" pitchFamily="34" charset="0"/>
            <a:cs typeface="Arial" panose="020B0604020202020204" pitchFamily="34" charset="0"/>
          </a:endParaRPr>
        </a:p>
      </dgm:t>
    </dgm:pt>
    <dgm:pt modelId="{78FAB9F5-3B29-416A-8779-FF6762CAE202}">
      <dgm:prSet phldrT="[Text]" custT="1"/>
      <dgm:spPr>
        <a:solidFill>
          <a:schemeClr val="accent6">
            <a:lumMod val="75000"/>
            <a:alpha val="50000"/>
          </a:schemeClr>
        </a:solidFill>
      </dgm:spPr>
      <dgm:t>
        <a:bodyPr/>
        <a:lstStyle/>
        <a:p>
          <a:pPr algn="ctr"/>
          <a:r>
            <a:rPr lang="en-US" sz="1100" b="1" dirty="0">
              <a:latin typeface="Arial" panose="020B0604020202020204" pitchFamily="34" charset="0"/>
              <a:cs typeface="Arial" panose="020B0604020202020204" pitchFamily="34" charset="0"/>
            </a:rPr>
            <a:t>Hybrid Telework</a:t>
          </a:r>
          <a:r>
            <a:rPr lang="en-US" sz="1100" dirty="0">
              <a:latin typeface="Arial" panose="020B0604020202020204" pitchFamily="34" charset="0"/>
              <a:cs typeface="Arial" panose="020B0604020202020204" pitchFamily="34" charset="0"/>
            </a:rPr>
            <a:t> </a:t>
          </a:r>
        </a:p>
        <a:p>
          <a:pPr algn="ctr"/>
          <a:r>
            <a:rPr lang="en-US" sz="1100" dirty="0">
              <a:latin typeface="Arial" panose="020B0604020202020204" pitchFamily="34" charset="0"/>
              <a:cs typeface="Arial" panose="020B0604020202020204" pitchFamily="34" charset="0"/>
            </a:rPr>
            <a:t>Hybrid telework involves an established schedule where an employee works some days in the office/on site and works remotely on other days.</a:t>
          </a:r>
        </a:p>
      </dgm:t>
    </dgm:pt>
    <dgm:pt modelId="{974523B0-3E73-4095-AD54-A7B27A8707C4}" type="parTrans" cxnId="{6C0987E7-F477-4919-BDD8-AEBD1622FCFA}">
      <dgm:prSet/>
      <dgm:spPr/>
      <dgm:t>
        <a:bodyPr/>
        <a:lstStyle/>
        <a:p>
          <a:pPr algn="ctr"/>
          <a:endParaRPr lang="en-US" sz="1100">
            <a:latin typeface="Arial" panose="020B0604020202020204" pitchFamily="34" charset="0"/>
            <a:cs typeface="Arial" panose="020B0604020202020204" pitchFamily="34" charset="0"/>
          </a:endParaRPr>
        </a:p>
      </dgm:t>
    </dgm:pt>
    <dgm:pt modelId="{BF487FA6-F7A9-438B-BEB3-58ABA90AD25C}" type="sibTrans" cxnId="{6C0987E7-F477-4919-BDD8-AEBD1622FCFA}">
      <dgm:prSet/>
      <dgm:spPr/>
      <dgm:t>
        <a:bodyPr/>
        <a:lstStyle/>
        <a:p>
          <a:pPr algn="ctr"/>
          <a:endParaRPr lang="en-US" sz="1100">
            <a:latin typeface="Arial" panose="020B0604020202020204" pitchFamily="34" charset="0"/>
            <a:cs typeface="Arial" panose="020B0604020202020204" pitchFamily="34" charset="0"/>
          </a:endParaRPr>
        </a:p>
      </dgm:t>
    </dgm:pt>
    <dgm:pt modelId="{3EDD8F95-72AE-4B9E-99F2-7280C67033F4}">
      <dgm:prSet phldrT="[Text]" custT="1"/>
      <dgm:spPr>
        <a:solidFill>
          <a:schemeClr val="accent6">
            <a:lumMod val="40000"/>
            <a:lumOff val="60000"/>
            <a:alpha val="50000"/>
          </a:schemeClr>
        </a:solidFill>
      </dgm:spPr>
      <dgm:t>
        <a:bodyPr/>
        <a:lstStyle/>
        <a:p>
          <a:pPr algn="ctr"/>
          <a:r>
            <a:rPr lang="en-US" sz="1100" b="1" dirty="0">
              <a:latin typeface="Arial" panose="020B0604020202020204" pitchFamily="34" charset="0"/>
              <a:cs typeface="Arial" panose="020B0604020202020204" pitchFamily="34" charset="0"/>
            </a:rPr>
            <a:t>Ad Hoc Hybrid Telework</a:t>
          </a:r>
        </a:p>
        <a:p>
          <a:pPr algn="ctr"/>
          <a:r>
            <a:rPr lang="en-US" sz="1100" dirty="0">
              <a:latin typeface="Arial" panose="020B0604020202020204" pitchFamily="34" charset="0"/>
              <a:cs typeface="Arial" panose="020B0604020202020204" pitchFamily="34" charset="0"/>
            </a:rPr>
            <a:t> Ad hoc hybrid telework is when an employee works primarily in the office/on site but can potentially telework with approval on an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as-needed basis.</a:t>
          </a:r>
        </a:p>
      </dgm:t>
    </dgm:pt>
    <dgm:pt modelId="{3E037EC1-6C17-4FFE-869B-1CB187E09E0F}" type="parTrans" cxnId="{F218C9B2-1737-4BB6-9E66-407676D25C65}">
      <dgm:prSet/>
      <dgm:spPr/>
      <dgm:t>
        <a:bodyPr/>
        <a:lstStyle/>
        <a:p>
          <a:pPr algn="ctr"/>
          <a:endParaRPr lang="en-US" sz="1100">
            <a:latin typeface="Arial" panose="020B0604020202020204" pitchFamily="34" charset="0"/>
            <a:cs typeface="Arial" panose="020B0604020202020204" pitchFamily="34" charset="0"/>
          </a:endParaRPr>
        </a:p>
      </dgm:t>
    </dgm:pt>
    <dgm:pt modelId="{A0B5257B-72AC-4D01-B766-E00732B29FA1}" type="sibTrans" cxnId="{F218C9B2-1737-4BB6-9E66-407676D25C65}">
      <dgm:prSet/>
      <dgm:spPr/>
      <dgm:t>
        <a:bodyPr/>
        <a:lstStyle/>
        <a:p>
          <a:pPr algn="ctr"/>
          <a:endParaRPr lang="en-US" sz="1100">
            <a:latin typeface="Arial" panose="020B0604020202020204" pitchFamily="34" charset="0"/>
            <a:cs typeface="Arial" panose="020B0604020202020204" pitchFamily="34" charset="0"/>
          </a:endParaRPr>
        </a:p>
      </dgm:t>
    </dgm:pt>
    <dgm:pt modelId="{CF468B5F-6E18-43C1-A7EA-28C775DA3495}" type="pres">
      <dgm:prSet presAssocID="{916252B2-7500-42A1-8CF5-2F449AF1F2A9}" presName="Name0" presStyleCnt="0">
        <dgm:presLayoutVars>
          <dgm:chMax val="7"/>
          <dgm:dir/>
          <dgm:resizeHandles val="exact"/>
        </dgm:presLayoutVars>
      </dgm:prSet>
      <dgm:spPr/>
    </dgm:pt>
    <dgm:pt modelId="{1C5C6F48-0031-4C22-8BFC-829D9F917EB1}" type="pres">
      <dgm:prSet presAssocID="{916252B2-7500-42A1-8CF5-2F449AF1F2A9}" presName="ellipse1" presStyleLbl="vennNode1" presStyleIdx="0" presStyleCnt="3" custScaleX="102882" custScaleY="95589" custLinFactNeighborX="-6343" custLinFactNeighborY="-1201">
        <dgm:presLayoutVars>
          <dgm:bulletEnabled val="1"/>
        </dgm:presLayoutVars>
      </dgm:prSet>
      <dgm:spPr/>
    </dgm:pt>
    <dgm:pt modelId="{D90466AA-A45F-456F-A05D-2D60A0893261}" type="pres">
      <dgm:prSet presAssocID="{916252B2-7500-42A1-8CF5-2F449AF1F2A9}" presName="ellipse2" presStyleLbl="vennNode1" presStyleIdx="1" presStyleCnt="3" custScaleX="100511" custScaleY="92809" custLinFactNeighborX="-4883" custLinFactNeighborY="4322">
        <dgm:presLayoutVars>
          <dgm:bulletEnabled val="1"/>
        </dgm:presLayoutVars>
      </dgm:prSet>
      <dgm:spPr/>
    </dgm:pt>
    <dgm:pt modelId="{160B7595-AF59-4F4F-AAD1-483302F5A600}" type="pres">
      <dgm:prSet presAssocID="{916252B2-7500-42A1-8CF5-2F449AF1F2A9}" presName="ellipse3" presStyleLbl="vennNode1" presStyleIdx="2" presStyleCnt="3" custScaleX="102997" custScaleY="99904" custLinFactNeighborX="3067" custLinFactNeighborY="655">
        <dgm:presLayoutVars>
          <dgm:bulletEnabled val="1"/>
        </dgm:presLayoutVars>
      </dgm:prSet>
      <dgm:spPr/>
    </dgm:pt>
  </dgm:ptLst>
  <dgm:cxnLst>
    <dgm:cxn modelId="{88546628-1D15-4A21-B8BA-D064DBEF2F14}" type="presOf" srcId="{3EDD8F95-72AE-4B9E-99F2-7280C67033F4}" destId="{160B7595-AF59-4F4F-AAD1-483302F5A600}" srcOrd="0" destOrd="0" presId="urn:microsoft.com/office/officeart/2005/8/layout/rings+Icon"/>
    <dgm:cxn modelId="{40CDD23B-BBD5-4588-A500-4C1100C4DC1D}" srcId="{916252B2-7500-42A1-8CF5-2F449AF1F2A9}" destId="{9EEB6057-1201-4C48-9BED-9F0597A0FEBF}" srcOrd="0" destOrd="0" parTransId="{2BF205CB-C747-4FE6-87BF-8265E1D7B7AD}" sibTransId="{C09A23ED-989F-49B0-99CC-3466387B6EA9}"/>
    <dgm:cxn modelId="{D9AF085F-E135-4D40-83D3-FDAF8651B810}" type="presOf" srcId="{9EEB6057-1201-4C48-9BED-9F0597A0FEBF}" destId="{1C5C6F48-0031-4C22-8BFC-829D9F917EB1}" srcOrd="0" destOrd="0" presId="urn:microsoft.com/office/officeart/2005/8/layout/rings+Icon"/>
    <dgm:cxn modelId="{71A71951-9772-4E6C-87B4-43AEC0284BEF}" type="presOf" srcId="{78FAB9F5-3B29-416A-8779-FF6762CAE202}" destId="{D90466AA-A45F-456F-A05D-2D60A0893261}" srcOrd="0" destOrd="0" presId="urn:microsoft.com/office/officeart/2005/8/layout/rings+Icon"/>
    <dgm:cxn modelId="{F218C9B2-1737-4BB6-9E66-407676D25C65}" srcId="{916252B2-7500-42A1-8CF5-2F449AF1F2A9}" destId="{3EDD8F95-72AE-4B9E-99F2-7280C67033F4}" srcOrd="2" destOrd="0" parTransId="{3E037EC1-6C17-4FFE-869B-1CB187E09E0F}" sibTransId="{A0B5257B-72AC-4D01-B766-E00732B29FA1}"/>
    <dgm:cxn modelId="{6C0987E7-F477-4919-BDD8-AEBD1622FCFA}" srcId="{916252B2-7500-42A1-8CF5-2F449AF1F2A9}" destId="{78FAB9F5-3B29-416A-8779-FF6762CAE202}" srcOrd="1" destOrd="0" parTransId="{974523B0-3E73-4095-AD54-A7B27A8707C4}" sibTransId="{BF487FA6-F7A9-438B-BEB3-58ABA90AD25C}"/>
    <dgm:cxn modelId="{60C354EB-64BB-4A09-A952-EED067124E93}" type="presOf" srcId="{916252B2-7500-42A1-8CF5-2F449AF1F2A9}" destId="{CF468B5F-6E18-43C1-A7EA-28C775DA3495}" srcOrd="0" destOrd="0" presId="urn:microsoft.com/office/officeart/2005/8/layout/rings+Icon"/>
    <dgm:cxn modelId="{FCD9709C-BBDF-4991-A0FD-B96DB74F30DD}" type="presParOf" srcId="{CF468B5F-6E18-43C1-A7EA-28C775DA3495}" destId="{1C5C6F48-0031-4C22-8BFC-829D9F917EB1}" srcOrd="0" destOrd="0" presId="urn:microsoft.com/office/officeart/2005/8/layout/rings+Icon"/>
    <dgm:cxn modelId="{7CB9EBB6-8AAC-40F4-B954-AB209ADCBDDD}" type="presParOf" srcId="{CF468B5F-6E18-43C1-A7EA-28C775DA3495}" destId="{D90466AA-A45F-456F-A05D-2D60A0893261}" srcOrd="1" destOrd="0" presId="urn:microsoft.com/office/officeart/2005/8/layout/rings+Icon"/>
    <dgm:cxn modelId="{08FC3B0A-ACFE-4D7E-8D1F-5CFE8D759ADD}" type="presParOf" srcId="{CF468B5F-6E18-43C1-A7EA-28C775DA3495}" destId="{160B7595-AF59-4F4F-AAD1-483302F5A600}"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FA056B-7227-4CFC-875D-9E8CAB958AB4}"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26B66CAE-9EDD-4CF0-A08F-4A89DF077CCF}">
      <dgm:prSet phldrT="[Text]" custT="1"/>
      <dgm:spPr>
        <a:solidFill>
          <a:schemeClr val="accent6">
            <a:lumMod val="50000"/>
          </a:schemeClr>
        </a:solidFill>
      </dgm:spPr>
      <dgm:t>
        <a:bodyPr/>
        <a:lstStyle/>
        <a:p>
          <a:r>
            <a:rPr lang="en-US" sz="1100" b="1">
              <a:latin typeface="Arial" panose="020B0604020202020204" pitchFamily="34" charset="0"/>
              <a:cs typeface="Arial" panose="020B0604020202020204" pitchFamily="34" charset="0"/>
            </a:rPr>
            <a:t>Flexible Time</a:t>
          </a:r>
        </a:p>
      </dgm:t>
    </dgm:pt>
    <dgm:pt modelId="{F7DDAC54-6D76-49CF-A18A-CCC78DB4ED4A}" type="parTrans" cxnId="{CB195396-F8C3-4635-8A25-7EEDEA2A44FF}">
      <dgm:prSet/>
      <dgm:spPr/>
      <dgm:t>
        <a:bodyPr/>
        <a:lstStyle/>
        <a:p>
          <a:endParaRPr lang="en-US" sz="1100">
            <a:latin typeface="Arial" panose="020B0604020202020204" pitchFamily="34" charset="0"/>
            <a:cs typeface="Arial" panose="020B0604020202020204" pitchFamily="34" charset="0"/>
          </a:endParaRPr>
        </a:p>
      </dgm:t>
    </dgm:pt>
    <dgm:pt modelId="{7574C8CF-720C-4681-92D9-18EF92538A17}" type="sibTrans" cxnId="{CB195396-F8C3-4635-8A25-7EEDEA2A44FF}">
      <dgm:prSet/>
      <dgm:spPr/>
      <dgm:t>
        <a:bodyPr/>
        <a:lstStyle/>
        <a:p>
          <a:endParaRPr lang="en-US" sz="1100">
            <a:latin typeface="Arial" panose="020B0604020202020204" pitchFamily="34" charset="0"/>
            <a:cs typeface="Arial" panose="020B0604020202020204" pitchFamily="34" charset="0"/>
          </a:endParaRPr>
        </a:p>
      </dgm:t>
    </dgm:pt>
    <dgm:pt modelId="{3B3FFAC3-2057-4DEB-A93D-D0D50953B06B}">
      <dgm:prSet phldrT="[Text]" custT="1"/>
      <dgm:spPr>
        <a:solidFill>
          <a:schemeClr val="accent6"/>
        </a:solidFill>
      </dgm:spPr>
      <dgm:t>
        <a:bodyPr/>
        <a:lstStyle/>
        <a:p>
          <a:r>
            <a:rPr lang="en-US" sz="1100" b="1">
              <a:solidFill>
                <a:schemeClr val="tx1">
                  <a:lumMod val="65000"/>
                  <a:lumOff val="35000"/>
                </a:schemeClr>
              </a:solidFill>
              <a:latin typeface="Arial" panose="020B0604020202020204" pitchFamily="34" charset="0"/>
              <a:cs typeface="Arial" panose="020B0604020202020204" pitchFamily="34" charset="0"/>
            </a:rPr>
            <a:t>Part Time</a:t>
          </a:r>
        </a:p>
      </dgm:t>
    </dgm:pt>
    <dgm:pt modelId="{416ECE00-7231-423A-80C4-B904B601183E}" type="parTrans" cxnId="{0E55A32E-EBFE-432D-B04A-7F085BA8EFBF}">
      <dgm:prSet/>
      <dgm:spPr/>
      <dgm:t>
        <a:bodyPr/>
        <a:lstStyle/>
        <a:p>
          <a:endParaRPr lang="en-US" sz="1100">
            <a:latin typeface="Arial" panose="020B0604020202020204" pitchFamily="34" charset="0"/>
            <a:cs typeface="Arial" panose="020B0604020202020204" pitchFamily="34" charset="0"/>
          </a:endParaRPr>
        </a:p>
      </dgm:t>
    </dgm:pt>
    <dgm:pt modelId="{8B2081AE-C8C9-41F2-94BB-16C243F78FB8}" type="sibTrans" cxnId="{0E55A32E-EBFE-432D-B04A-7F085BA8EFBF}">
      <dgm:prSet/>
      <dgm:spPr/>
      <dgm:t>
        <a:bodyPr/>
        <a:lstStyle/>
        <a:p>
          <a:endParaRPr lang="en-US" sz="1100">
            <a:latin typeface="Arial" panose="020B0604020202020204" pitchFamily="34" charset="0"/>
            <a:cs typeface="Arial" panose="020B0604020202020204" pitchFamily="34" charset="0"/>
          </a:endParaRPr>
        </a:p>
      </dgm:t>
    </dgm:pt>
    <dgm:pt modelId="{E41A58DB-C67A-40FF-9492-5570ADFD0361}">
      <dgm:prSet phldrT="[Text]" custT="1"/>
      <dgm:spPr>
        <a:solidFill>
          <a:schemeClr val="bg1">
            <a:alpha val="90000"/>
          </a:schemeClr>
        </a:solidFill>
        <a:ln>
          <a:solidFill>
            <a:schemeClr val="accent6">
              <a:lumMod val="50000"/>
              <a:alpha val="90000"/>
            </a:schemeClr>
          </a:solidFill>
        </a:ln>
      </dgm:spPr>
      <dgm:t>
        <a:bodyPr/>
        <a:lstStyle/>
        <a:p>
          <a:pPr algn="l"/>
          <a:r>
            <a:rPr lang="en-US" sz="1100" dirty="0">
              <a:latin typeface="Arial" panose="020B0604020202020204" pitchFamily="34" charset="0"/>
              <a:cs typeface="Arial" panose="020B0604020202020204" pitchFamily="34" charset="0"/>
            </a:rPr>
            <a:t>Part-time work involves the employee working less than 40 hours per work week. This allows them to maintain employment while balancing personal time or demands (e.g., school, family, non-paid work). The organizations can use this option to hire or retain valued staff as well as provide support to other employees with high or fluctuating demands. </a:t>
          </a:r>
        </a:p>
      </dgm:t>
    </dgm:pt>
    <dgm:pt modelId="{AB86760B-BC1B-44D0-BEE4-854EBB68A8D4}" type="parTrans" cxnId="{F7710270-00E6-4E93-977B-EF6542327F55}">
      <dgm:prSet/>
      <dgm:spPr/>
      <dgm:t>
        <a:bodyPr/>
        <a:lstStyle/>
        <a:p>
          <a:endParaRPr lang="en-US" sz="1100">
            <a:latin typeface="Arial" panose="020B0604020202020204" pitchFamily="34" charset="0"/>
            <a:cs typeface="Arial" panose="020B0604020202020204" pitchFamily="34" charset="0"/>
          </a:endParaRPr>
        </a:p>
      </dgm:t>
    </dgm:pt>
    <dgm:pt modelId="{BBEA3DCA-F664-4B45-9671-AFA1E24E23A8}" type="sibTrans" cxnId="{F7710270-00E6-4E93-977B-EF6542327F55}">
      <dgm:prSet/>
      <dgm:spPr/>
      <dgm:t>
        <a:bodyPr/>
        <a:lstStyle/>
        <a:p>
          <a:endParaRPr lang="en-US" sz="1100">
            <a:latin typeface="Arial" panose="020B0604020202020204" pitchFamily="34" charset="0"/>
            <a:cs typeface="Arial" panose="020B0604020202020204" pitchFamily="34" charset="0"/>
          </a:endParaRPr>
        </a:p>
      </dgm:t>
    </dgm:pt>
    <dgm:pt modelId="{989402AF-0592-4B03-AA94-664CA617ADF2}">
      <dgm:prSet phldrT="[Text]" custT="1"/>
      <dgm:spPr>
        <a:solidFill>
          <a:schemeClr val="accent6">
            <a:lumMod val="60000"/>
            <a:lumOff val="40000"/>
          </a:schemeClr>
        </a:solidFill>
      </dgm:spPr>
      <dgm:t>
        <a:bodyPr/>
        <a:lstStyle/>
        <a:p>
          <a:r>
            <a:rPr lang="en-US" sz="1100" b="1">
              <a:solidFill>
                <a:schemeClr val="tx1">
                  <a:lumMod val="65000"/>
                  <a:lumOff val="35000"/>
                </a:schemeClr>
              </a:solidFill>
              <a:latin typeface="Arial" panose="020B0604020202020204" pitchFamily="34" charset="0"/>
              <a:cs typeface="Arial" panose="020B0604020202020204" pitchFamily="34" charset="0"/>
            </a:rPr>
            <a:t>Job Sharing</a:t>
          </a:r>
        </a:p>
      </dgm:t>
    </dgm:pt>
    <dgm:pt modelId="{12507A59-DFCE-4437-A6EF-3E70E6F6EEC7}" type="parTrans" cxnId="{FCB891F3-260A-45D0-8D1A-B222ED0262F5}">
      <dgm:prSet/>
      <dgm:spPr/>
      <dgm:t>
        <a:bodyPr/>
        <a:lstStyle/>
        <a:p>
          <a:endParaRPr lang="en-US" sz="1100">
            <a:latin typeface="Arial" panose="020B0604020202020204" pitchFamily="34" charset="0"/>
            <a:cs typeface="Arial" panose="020B0604020202020204" pitchFamily="34" charset="0"/>
          </a:endParaRPr>
        </a:p>
      </dgm:t>
    </dgm:pt>
    <dgm:pt modelId="{D92A537F-72DF-4618-BFCA-88263535BE6D}" type="sibTrans" cxnId="{FCB891F3-260A-45D0-8D1A-B222ED0262F5}">
      <dgm:prSet/>
      <dgm:spPr/>
      <dgm:t>
        <a:bodyPr/>
        <a:lstStyle/>
        <a:p>
          <a:endParaRPr lang="en-US" sz="1100">
            <a:latin typeface="Arial" panose="020B0604020202020204" pitchFamily="34" charset="0"/>
            <a:cs typeface="Arial" panose="020B0604020202020204" pitchFamily="34" charset="0"/>
          </a:endParaRPr>
        </a:p>
      </dgm:t>
    </dgm:pt>
    <dgm:pt modelId="{AB3743E0-C299-4635-8EE2-B6DB8C4EE843}">
      <dgm:prSet phldrT="[Text]" custT="1"/>
      <dgm:spPr>
        <a:solidFill>
          <a:schemeClr val="bg1">
            <a:alpha val="90000"/>
          </a:schemeClr>
        </a:solidFill>
        <a:ln>
          <a:solidFill>
            <a:schemeClr val="accent6">
              <a:lumMod val="50000"/>
              <a:alpha val="90000"/>
            </a:schemeClr>
          </a:solidFill>
        </a:ln>
      </dgm:spPr>
      <dgm:t>
        <a:bodyPr/>
        <a:lstStyle/>
        <a:p>
          <a:pPr algn="l"/>
          <a:r>
            <a:rPr lang="en-US" sz="1100">
              <a:latin typeface="Arial" panose="020B0604020202020204" pitchFamily="34" charset="0"/>
              <a:cs typeface="Arial" panose="020B0604020202020204" pitchFamily="34" charset="0"/>
            </a:rPr>
            <a:t>More than one employee shares or divides the duties of one full-time position. This can allow the organization to meet the demands of a full-time position while hiring employees who might not otherwise be able to commit to a full-time job.</a:t>
          </a:r>
        </a:p>
      </dgm:t>
    </dgm:pt>
    <dgm:pt modelId="{F7EA4BDF-60A9-4C03-A869-3712F2F63B15}" type="parTrans" cxnId="{3A633116-394C-493B-A08C-5267FA3ABD30}">
      <dgm:prSet/>
      <dgm:spPr/>
      <dgm:t>
        <a:bodyPr/>
        <a:lstStyle/>
        <a:p>
          <a:endParaRPr lang="en-US" sz="1100">
            <a:latin typeface="Arial" panose="020B0604020202020204" pitchFamily="34" charset="0"/>
            <a:cs typeface="Arial" panose="020B0604020202020204" pitchFamily="34" charset="0"/>
          </a:endParaRPr>
        </a:p>
      </dgm:t>
    </dgm:pt>
    <dgm:pt modelId="{84356599-A8AE-4782-88B9-CF4DFD4726A9}" type="sibTrans" cxnId="{3A633116-394C-493B-A08C-5267FA3ABD30}">
      <dgm:prSet/>
      <dgm:spPr/>
      <dgm:t>
        <a:bodyPr/>
        <a:lstStyle/>
        <a:p>
          <a:endParaRPr lang="en-US" sz="1100">
            <a:latin typeface="Arial" panose="020B0604020202020204" pitchFamily="34" charset="0"/>
            <a:cs typeface="Arial" panose="020B0604020202020204" pitchFamily="34" charset="0"/>
          </a:endParaRPr>
        </a:p>
      </dgm:t>
    </dgm:pt>
    <dgm:pt modelId="{C9F3E855-8B84-4716-B7FF-34A2D7CD95B6}">
      <dgm:prSet phldrT="[Text]" custT="1"/>
      <dgm:spPr>
        <a:solidFill>
          <a:schemeClr val="accent6">
            <a:lumMod val="40000"/>
            <a:lumOff val="60000"/>
          </a:schemeClr>
        </a:solidFill>
      </dgm:spPr>
      <dgm:t>
        <a:bodyPr/>
        <a:lstStyle/>
        <a:p>
          <a:r>
            <a:rPr lang="en-US" sz="1100" b="1">
              <a:solidFill>
                <a:schemeClr val="tx1">
                  <a:lumMod val="65000"/>
                  <a:lumOff val="35000"/>
                </a:schemeClr>
              </a:solidFill>
              <a:latin typeface="Arial" panose="020B0604020202020204" pitchFamily="34" charset="0"/>
              <a:cs typeface="Arial" panose="020B0604020202020204" pitchFamily="34" charset="0"/>
            </a:rPr>
            <a:t>Compressed Work Week</a:t>
          </a:r>
        </a:p>
      </dgm:t>
    </dgm:pt>
    <dgm:pt modelId="{61A8A7B7-160C-4851-BEC4-7160AE361A2D}" type="parTrans" cxnId="{75BD02B9-D128-40F6-B3A5-D4CD53F8B98B}">
      <dgm:prSet/>
      <dgm:spPr/>
      <dgm:t>
        <a:bodyPr/>
        <a:lstStyle/>
        <a:p>
          <a:endParaRPr lang="en-US" sz="1100">
            <a:latin typeface="Arial" panose="020B0604020202020204" pitchFamily="34" charset="0"/>
            <a:cs typeface="Arial" panose="020B0604020202020204" pitchFamily="34" charset="0"/>
          </a:endParaRPr>
        </a:p>
      </dgm:t>
    </dgm:pt>
    <dgm:pt modelId="{6A1AB3AC-86A6-4C4C-8DE5-37C9962975BE}" type="sibTrans" cxnId="{75BD02B9-D128-40F6-B3A5-D4CD53F8B98B}">
      <dgm:prSet/>
      <dgm:spPr/>
      <dgm:t>
        <a:bodyPr/>
        <a:lstStyle/>
        <a:p>
          <a:endParaRPr lang="en-US" sz="1100">
            <a:latin typeface="Arial" panose="020B0604020202020204" pitchFamily="34" charset="0"/>
            <a:cs typeface="Arial" panose="020B0604020202020204" pitchFamily="34" charset="0"/>
          </a:endParaRPr>
        </a:p>
      </dgm:t>
    </dgm:pt>
    <dgm:pt modelId="{735737F6-E5E0-4116-8F4B-6873DF697B2C}">
      <dgm:prSet phldrT="[Text]" custT="1"/>
      <dgm:spPr>
        <a:solidFill>
          <a:schemeClr val="bg1">
            <a:alpha val="90000"/>
          </a:schemeClr>
        </a:solidFill>
        <a:ln>
          <a:solidFill>
            <a:schemeClr val="accent6">
              <a:lumMod val="50000"/>
              <a:alpha val="90000"/>
            </a:schemeClr>
          </a:solidFill>
        </a:ln>
      </dgm:spPr>
      <dgm:t>
        <a:bodyPr/>
        <a:lstStyle/>
        <a:p>
          <a:pPr algn="l"/>
          <a:r>
            <a:rPr lang="en-US" sz="1100" dirty="0">
              <a:latin typeface="Arial" panose="020B0604020202020204" pitchFamily="34" charset="0"/>
              <a:cs typeface="Arial" panose="020B0604020202020204" pitchFamily="34" charset="0"/>
            </a:rPr>
            <a:t>Often referred to as 4-10s or 9-9s, this practice allows the employee to work more hours in a workday in order to work a lower number of workdays (e.g., four 10-hour workdays with one day off every week, nine 9-hour workdays with one day off every other week). This allows the employee to have more consecutive days off, which can be valuable to the employee, but this does not offer as much flexibility for unexpected events/emergencies.</a:t>
          </a:r>
        </a:p>
      </dgm:t>
    </dgm:pt>
    <dgm:pt modelId="{093CCA80-5CC0-4F7A-8DC3-89FC8001B602}" type="parTrans" cxnId="{4ADBDE80-50CA-4BEA-9BC2-71A1E6B3E6B9}">
      <dgm:prSet/>
      <dgm:spPr/>
      <dgm:t>
        <a:bodyPr/>
        <a:lstStyle/>
        <a:p>
          <a:endParaRPr lang="en-US" sz="1100">
            <a:latin typeface="Arial" panose="020B0604020202020204" pitchFamily="34" charset="0"/>
            <a:cs typeface="Arial" panose="020B0604020202020204" pitchFamily="34" charset="0"/>
          </a:endParaRPr>
        </a:p>
      </dgm:t>
    </dgm:pt>
    <dgm:pt modelId="{ED9C76BD-5683-42DF-83C8-52DBC92D2C65}" type="sibTrans" cxnId="{4ADBDE80-50CA-4BEA-9BC2-71A1E6B3E6B9}">
      <dgm:prSet/>
      <dgm:spPr/>
      <dgm:t>
        <a:bodyPr/>
        <a:lstStyle/>
        <a:p>
          <a:endParaRPr lang="en-US" sz="1100">
            <a:latin typeface="Arial" panose="020B0604020202020204" pitchFamily="34" charset="0"/>
            <a:cs typeface="Arial" panose="020B0604020202020204" pitchFamily="34" charset="0"/>
          </a:endParaRPr>
        </a:p>
      </dgm:t>
    </dgm:pt>
    <dgm:pt modelId="{D0C5A8F6-552A-4CF9-9E25-F70A8A34D6E0}">
      <dgm:prSet phldrT="[Text]" custT="1"/>
      <dgm:spPr>
        <a:solidFill>
          <a:schemeClr val="bg1">
            <a:alpha val="90000"/>
          </a:schemeClr>
        </a:solidFill>
        <a:ln>
          <a:solidFill>
            <a:schemeClr val="accent6">
              <a:lumMod val="50000"/>
              <a:alpha val="90000"/>
            </a:schemeClr>
          </a:solidFill>
        </a:ln>
      </dgm:spPr>
      <dgm:t>
        <a:bodyPr/>
        <a:lstStyle/>
        <a:p>
          <a:pPr algn="l"/>
          <a:r>
            <a:rPr lang="en-US" sz="1100">
              <a:latin typeface="Arial" panose="020B0604020202020204" pitchFamily="34" charset="0"/>
              <a:cs typeface="Arial" panose="020B0604020202020204" pitchFamily="34" charset="0"/>
            </a:rPr>
            <a:t>The employee has the flexibility to decide when they start and end their workdays, typically around a set of core hours. This allows them to work during their preferred working hours (e.g., early in the morning), and avoid long commutes. </a:t>
          </a:r>
          <a:endParaRPr lang="en-US" sz="1100" dirty="0">
            <a:latin typeface="Arial" panose="020B0604020202020204" pitchFamily="34" charset="0"/>
            <a:cs typeface="Arial" panose="020B0604020202020204" pitchFamily="34" charset="0"/>
          </a:endParaRPr>
        </a:p>
      </dgm:t>
    </dgm:pt>
    <dgm:pt modelId="{FDD5CFDF-C523-4E02-92FF-5A940418EFE7}" type="sibTrans" cxnId="{9AFF062D-B27D-48B3-BF12-34252715A643}">
      <dgm:prSet/>
      <dgm:spPr/>
      <dgm:t>
        <a:bodyPr/>
        <a:lstStyle/>
        <a:p>
          <a:endParaRPr lang="en-US" sz="1100">
            <a:latin typeface="Arial" panose="020B0604020202020204" pitchFamily="34" charset="0"/>
            <a:cs typeface="Arial" panose="020B0604020202020204" pitchFamily="34" charset="0"/>
          </a:endParaRPr>
        </a:p>
      </dgm:t>
    </dgm:pt>
    <dgm:pt modelId="{9DF02C57-7BCC-49AE-82D5-951BC1D567FD}" type="parTrans" cxnId="{9AFF062D-B27D-48B3-BF12-34252715A643}">
      <dgm:prSet/>
      <dgm:spPr/>
      <dgm:t>
        <a:bodyPr/>
        <a:lstStyle/>
        <a:p>
          <a:endParaRPr lang="en-US" sz="1100">
            <a:latin typeface="Arial" panose="020B0604020202020204" pitchFamily="34" charset="0"/>
            <a:cs typeface="Arial" panose="020B0604020202020204" pitchFamily="34" charset="0"/>
          </a:endParaRPr>
        </a:p>
      </dgm:t>
    </dgm:pt>
    <dgm:pt modelId="{E68426D4-B563-4B5B-B7AE-F9AE1824AA08}" type="pres">
      <dgm:prSet presAssocID="{1CFA056B-7227-4CFC-875D-9E8CAB958AB4}" presName="Name0" presStyleCnt="0">
        <dgm:presLayoutVars>
          <dgm:dir/>
          <dgm:animLvl val="lvl"/>
          <dgm:resizeHandles val="exact"/>
        </dgm:presLayoutVars>
      </dgm:prSet>
      <dgm:spPr/>
    </dgm:pt>
    <dgm:pt modelId="{7FF05B38-20D9-4228-9DF6-20846491E39A}" type="pres">
      <dgm:prSet presAssocID="{26B66CAE-9EDD-4CF0-A08F-4A89DF077CCF}" presName="linNode" presStyleCnt="0"/>
      <dgm:spPr/>
    </dgm:pt>
    <dgm:pt modelId="{3CBFA1FC-F3A5-4436-8D98-A8809D0E1858}" type="pres">
      <dgm:prSet presAssocID="{26B66CAE-9EDD-4CF0-A08F-4A89DF077CCF}" presName="parentText" presStyleLbl="node1" presStyleIdx="0" presStyleCnt="4" custScaleX="44638" custScaleY="68449" custLinFactNeighborX="-657" custLinFactNeighborY="-62">
        <dgm:presLayoutVars>
          <dgm:chMax val="1"/>
          <dgm:bulletEnabled val="1"/>
        </dgm:presLayoutVars>
      </dgm:prSet>
      <dgm:spPr/>
    </dgm:pt>
    <dgm:pt modelId="{BAE93B3B-3389-46DB-9C07-E3CE9CCA5CF2}" type="pres">
      <dgm:prSet presAssocID="{26B66CAE-9EDD-4CF0-A08F-4A89DF077CCF}" presName="descendantText" presStyleLbl="alignAccFollowNode1" presStyleIdx="0" presStyleCnt="4" custScaleX="129827" custScaleY="77900" custLinFactNeighborX="-989">
        <dgm:presLayoutVars>
          <dgm:bulletEnabled val="1"/>
        </dgm:presLayoutVars>
      </dgm:prSet>
      <dgm:spPr/>
    </dgm:pt>
    <dgm:pt modelId="{BB69F636-ACED-4927-84AE-B6C5549C34D4}" type="pres">
      <dgm:prSet presAssocID="{7574C8CF-720C-4681-92D9-18EF92538A17}" presName="sp" presStyleCnt="0"/>
      <dgm:spPr/>
    </dgm:pt>
    <dgm:pt modelId="{0AE2D9FA-B56A-40CF-AFA6-47BEAA1A0DA8}" type="pres">
      <dgm:prSet presAssocID="{3B3FFAC3-2057-4DEB-A93D-D0D50953B06B}" presName="linNode" presStyleCnt="0"/>
      <dgm:spPr/>
    </dgm:pt>
    <dgm:pt modelId="{325591AE-335A-4156-BBC5-A70243211B4F}" type="pres">
      <dgm:prSet presAssocID="{3B3FFAC3-2057-4DEB-A93D-D0D50953B06B}" presName="parentText" presStyleLbl="node1" presStyleIdx="1" presStyleCnt="4" custScaleX="44638" custScaleY="68069" custLinFactNeighborX="-657" custLinFactNeighborY="-62">
        <dgm:presLayoutVars>
          <dgm:chMax val="1"/>
          <dgm:bulletEnabled val="1"/>
        </dgm:presLayoutVars>
      </dgm:prSet>
      <dgm:spPr/>
    </dgm:pt>
    <dgm:pt modelId="{D5E59229-00C7-4BE6-AE6A-D0601C193206}" type="pres">
      <dgm:prSet presAssocID="{3B3FFAC3-2057-4DEB-A93D-D0D50953B06B}" presName="descendantText" presStyleLbl="alignAccFollowNode1" presStyleIdx="1" presStyleCnt="4" custScaleX="129827" custScaleY="88023" custLinFactNeighborX="-989">
        <dgm:presLayoutVars>
          <dgm:bulletEnabled val="1"/>
        </dgm:presLayoutVars>
      </dgm:prSet>
      <dgm:spPr/>
    </dgm:pt>
    <dgm:pt modelId="{B8F75521-B400-4F66-9FCF-B88DB046AEFD}" type="pres">
      <dgm:prSet presAssocID="{8B2081AE-C8C9-41F2-94BB-16C243F78FB8}" presName="sp" presStyleCnt="0"/>
      <dgm:spPr/>
    </dgm:pt>
    <dgm:pt modelId="{28316D3B-0A27-4210-8593-6AC27DC26E17}" type="pres">
      <dgm:prSet presAssocID="{989402AF-0592-4B03-AA94-664CA617ADF2}" presName="linNode" presStyleCnt="0"/>
      <dgm:spPr/>
    </dgm:pt>
    <dgm:pt modelId="{8A71AC0C-BD64-4A68-9BD2-48845F00CE75}" type="pres">
      <dgm:prSet presAssocID="{989402AF-0592-4B03-AA94-664CA617ADF2}" presName="parentText" presStyleLbl="node1" presStyleIdx="2" presStyleCnt="4" custScaleX="44638" custScaleY="67702" custLinFactNeighborX="-657" custLinFactNeighborY="-62">
        <dgm:presLayoutVars>
          <dgm:chMax val="1"/>
          <dgm:bulletEnabled val="1"/>
        </dgm:presLayoutVars>
      </dgm:prSet>
      <dgm:spPr/>
    </dgm:pt>
    <dgm:pt modelId="{E5C40EBC-87F4-48A4-B20E-C92C35837DAE}" type="pres">
      <dgm:prSet presAssocID="{989402AF-0592-4B03-AA94-664CA617ADF2}" presName="descendantText" presStyleLbl="alignAccFollowNode1" presStyleIdx="2" presStyleCnt="4" custScaleX="129827" custScaleY="61123">
        <dgm:presLayoutVars>
          <dgm:bulletEnabled val="1"/>
        </dgm:presLayoutVars>
      </dgm:prSet>
      <dgm:spPr/>
    </dgm:pt>
    <dgm:pt modelId="{0CBED088-B529-467C-A411-D77BB91CED1E}" type="pres">
      <dgm:prSet presAssocID="{D92A537F-72DF-4618-BFCA-88263535BE6D}" presName="sp" presStyleCnt="0"/>
      <dgm:spPr/>
    </dgm:pt>
    <dgm:pt modelId="{BCE18F7F-C6D5-4233-A4A8-F943CF42F328}" type="pres">
      <dgm:prSet presAssocID="{C9F3E855-8B84-4716-B7FF-34A2D7CD95B6}" presName="linNode" presStyleCnt="0"/>
      <dgm:spPr/>
    </dgm:pt>
    <dgm:pt modelId="{0F27A9AA-A7FB-454E-8530-0F5D385B8390}" type="pres">
      <dgm:prSet presAssocID="{C9F3E855-8B84-4716-B7FF-34A2D7CD95B6}" presName="parentText" presStyleLbl="node1" presStyleIdx="3" presStyleCnt="4" custScaleX="44638" custScaleY="67702" custLinFactNeighborX="-6712" custLinFactNeighborY="63">
        <dgm:presLayoutVars>
          <dgm:chMax val="1"/>
          <dgm:bulletEnabled val="1"/>
        </dgm:presLayoutVars>
      </dgm:prSet>
      <dgm:spPr/>
    </dgm:pt>
    <dgm:pt modelId="{65C3B743-22C6-4463-B0D3-4414ED9AFFD0}" type="pres">
      <dgm:prSet presAssocID="{C9F3E855-8B84-4716-B7FF-34A2D7CD95B6}" presName="descendantText" presStyleLbl="alignAccFollowNode1" presStyleIdx="3" presStyleCnt="4" custScaleX="129827" custScaleY="88347">
        <dgm:presLayoutVars>
          <dgm:bulletEnabled val="1"/>
        </dgm:presLayoutVars>
      </dgm:prSet>
      <dgm:spPr/>
    </dgm:pt>
  </dgm:ptLst>
  <dgm:cxnLst>
    <dgm:cxn modelId="{3A633116-394C-493B-A08C-5267FA3ABD30}" srcId="{989402AF-0592-4B03-AA94-664CA617ADF2}" destId="{AB3743E0-C299-4635-8EE2-B6DB8C4EE843}" srcOrd="0" destOrd="0" parTransId="{F7EA4BDF-60A9-4C03-A869-3712F2F63B15}" sibTransId="{84356599-A8AE-4782-88B9-CF4DFD4726A9}"/>
    <dgm:cxn modelId="{53B42E22-352F-4F0E-A2DC-CDA2C62E7AD1}" type="presOf" srcId="{C9F3E855-8B84-4716-B7FF-34A2D7CD95B6}" destId="{0F27A9AA-A7FB-454E-8530-0F5D385B8390}" srcOrd="0" destOrd="0" presId="urn:microsoft.com/office/officeart/2005/8/layout/vList5"/>
    <dgm:cxn modelId="{9AFF062D-B27D-48B3-BF12-34252715A643}" srcId="{26B66CAE-9EDD-4CF0-A08F-4A89DF077CCF}" destId="{D0C5A8F6-552A-4CF9-9E25-F70A8A34D6E0}" srcOrd="0" destOrd="0" parTransId="{9DF02C57-7BCC-49AE-82D5-951BC1D567FD}" sibTransId="{FDD5CFDF-C523-4E02-92FF-5A940418EFE7}"/>
    <dgm:cxn modelId="{0E55A32E-EBFE-432D-B04A-7F085BA8EFBF}" srcId="{1CFA056B-7227-4CFC-875D-9E8CAB958AB4}" destId="{3B3FFAC3-2057-4DEB-A93D-D0D50953B06B}" srcOrd="1" destOrd="0" parTransId="{416ECE00-7231-423A-80C4-B904B601183E}" sibTransId="{8B2081AE-C8C9-41F2-94BB-16C243F78FB8}"/>
    <dgm:cxn modelId="{10EBC65C-E620-4207-8F4A-9C43B90FA34F}" type="presOf" srcId="{1CFA056B-7227-4CFC-875D-9E8CAB958AB4}" destId="{E68426D4-B563-4B5B-B7AE-F9AE1824AA08}" srcOrd="0" destOrd="0" presId="urn:microsoft.com/office/officeart/2005/8/layout/vList5"/>
    <dgm:cxn modelId="{F7710270-00E6-4E93-977B-EF6542327F55}" srcId="{3B3FFAC3-2057-4DEB-A93D-D0D50953B06B}" destId="{E41A58DB-C67A-40FF-9492-5570ADFD0361}" srcOrd="0" destOrd="0" parTransId="{AB86760B-BC1B-44D0-BEE4-854EBB68A8D4}" sibTransId="{BBEA3DCA-F664-4B45-9671-AFA1E24E23A8}"/>
    <dgm:cxn modelId="{0B67C675-A031-4A59-BF94-7DA2FCC3068D}" type="presOf" srcId="{E41A58DB-C67A-40FF-9492-5570ADFD0361}" destId="{D5E59229-00C7-4BE6-AE6A-D0601C193206}" srcOrd="0" destOrd="0" presId="urn:microsoft.com/office/officeart/2005/8/layout/vList5"/>
    <dgm:cxn modelId="{BB0C2456-70DD-4660-9536-2C7EDE88A6F6}" type="presOf" srcId="{26B66CAE-9EDD-4CF0-A08F-4A89DF077CCF}" destId="{3CBFA1FC-F3A5-4436-8D98-A8809D0E1858}" srcOrd="0" destOrd="0" presId="urn:microsoft.com/office/officeart/2005/8/layout/vList5"/>
    <dgm:cxn modelId="{F0039F7A-D3C1-47EF-8FBE-9631C2FFEA6C}" type="presOf" srcId="{AB3743E0-C299-4635-8EE2-B6DB8C4EE843}" destId="{E5C40EBC-87F4-48A4-B20E-C92C35837DAE}" srcOrd="0" destOrd="0" presId="urn:microsoft.com/office/officeart/2005/8/layout/vList5"/>
    <dgm:cxn modelId="{4ADBDE80-50CA-4BEA-9BC2-71A1E6B3E6B9}" srcId="{C9F3E855-8B84-4716-B7FF-34A2D7CD95B6}" destId="{735737F6-E5E0-4116-8F4B-6873DF697B2C}" srcOrd="0" destOrd="0" parTransId="{093CCA80-5CC0-4F7A-8DC3-89FC8001B602}" sibTransId="{ED9C76BD-5683-42DF-83C8-52DBC92D2C65}"/>
    <dgm:cxn modelId="{CB195396-F8C3-4635-8A25-7EEDEA2A44FF}" srcId="{1CFA056B-7227-4CFC-875D-9E8CAB958AB4}" destId="{26B66CAE-9EDD-4CF0-A08F-4A89DF077CCF}" srcOrd="0" destOrd="0" parTransId="{F7DDAC54-6D76-49CF-A18A-CCC78DB4ED4A}" sibTransId="{7574C8CF-720C-4681-92D9-18EF92538A17}"/>
    <dgm:cxn modelId="{052AAA96-3B1D-4223-8DB7-64E13AD6490C}" type="presOf" srcId="{D0C5A8F6-552A-4CF9-9E25-F70A8A34D6E0}" destId="{BAE93B3B-3389-46DB-9C07-E3CE9CCA5CF2}" srcOrd="0" destOrd="0" presId="urn:microsoft.com/office/officeart/2005/8/layout/vList5"/>
    <dgm:cxn modelId="{7D656E9A-B85A-4C14-8D07-F7DD07E63413}" type="presOf" srcId="{735737F6-E5E0-4116-8F4B-6873DF697B2C}" destId="{65C3B743-22C6-4463-B0D3-4414ED9AFFD0}" srcOrd="0" destOrd="0" presId="urn:microsoft.com/office/officeart/2005/8/layout/vList5"/>
    <dgm:cxn modelId="{16975AA9-AAB5-4DBB-9E80-CC2AD5A92654}" type="presOf" srcId="{3B3FFAC3-2057-4DEB-A93D-D0D50953B06B}" destId="{325591AE-335A-4156-BBC5-A70243211B4F}" srcOrd="0" destOrd="0" presId="urn:microsoft.com/office/officeart/2005/8/layout/vList5"/>
    <dgm:cxn modelId="{75BD02B9-D128-40F6-B3A5-D4CD53F8B98B}" srcId="{1CFA056B-7227-4CFC-875D-9E8CAB958AB4}" destId="{C9F3E855-8B84-4716-B7FF-34A2D7CD95B6}" srcOrd="3" destOrd="0" parTransId="{61A8A7B7-160C-4851-BEC4-7160AE361A2D}" sibTransId="{6A1AB3AC-86A6-4C4C-8DE5-37C9962975BE}"/>
    <dgm:cxn modelId="{7299ECE3-7288-4665-BE30-93D90B73A29C}" type="presOf" srcId="{989402AF-0592-4B03-AA94-664CA617ADF2}" destId="{8A71AC0C-BD64-4A68-9BD2-48845F00CE75}" srcOrd="0" destOrd="0" presId="urn:microsoft.com/office/officeart/2005/8/layout/vList5"/>
    <dgm:cxn modelId="{FCB891F3-260A-45D0-8D1A-B222ED0262F5}" srcId="{1CFA056B-7227-4CFC-875D-9E8CAB958AB4}" destId="{989402AF-0592-4B03-AA94-664CA617ADF2}" srcOrd="2" destOrd="0" parTransId="{12507A59-DFCE-4437-A6EF-3E70E6F6EEC7}" sibTransId="{D92A537F-72DF-4618-BFCA-88263535BE6D}"/>
    <dgm:cxn modelId="{26325C90-2E41-41A1-A76A-6BC5A50CA6E7}" type="presParOf" srcId="{E68426D4-B563-4B5B-B7AE-F9AE1824AA08}" destId="{7FF05B38-20D9-4228-9DF6-20846491E39A}" srcOrd="0" destOrd="0" presId="urn:microsoft.com/office/officeart/2005/8/layout/vList5"/>
    <dgm:cxn modelId="{CB3427FC-F163-4FA7-AE5F-55D1D4EBD6C5}" type="presParOf" srcId="{7FF05B38-20D9-4228-9DF6-20846491E39A}" destId="{3CBFA1FC-F3A5-4436-8D98-A8809D0E1858}" srcOrd="0" destOrd="0" presId="urn:microsoft.com/office/officeart/2005/8/layout/vList5"/>
    <dgm:cxn modelId="{6AE60980-B200-4B92-932D-E2A5761204D6}" type="presParOf" srcId="{7FF05B38-20D9-4228-9DF6-20846491E39A}" destId="{BAE93B3B-3389-46DB-9C07-E3CE9CCA5CF2}" srcOrd="1" destOrd="0" presId="urn:microsoft.com/office/officeart/2005/8/layout/vList5"/>
    <dgm:cxn modelId="{13229A02-F22C-4DF3-B2BD-88F41C96B8C5}" type="presParOf" srcId="{E68426D4-B563-4B5B-B7AE-F9AE1824AA08}" destId="{BB69F636-ACED-4927-84AE-B6C5549C34D4}" srcOrd="1" destOrd="0" presId="urn:microsoft.com/office/officeart/2005/8/layout/vList5"/>
    <dgm:cxn modelId="{BE732185-A38D-421E-ACDD-753A7D7BEF24}" type="presParOf" srcId="{E68426D4-B563-4B5B-B7AE-F9AE1824AA08}" destId="{0AE2D9FA-B56A-40CF-AFA6-47BEAA1A0DA8}" srcOrd="2" destOrd="0" presId="urn:microsoft.com/office/officeart/2005/8/layout/vList5"/>
    <dgm:cxn modelId="{E3982B2E-7F53-403E-B30B-FFCAE9F723E5}" type="presParOf" srcId="{0AE2D9FA-B56A-40CF-AFA6-47BEAA1A0DA8}" destId="{325591AE-335A-4156-BBC5-A70243211B4F}" srcOrd="0" destOrd="0" presId="urn:microsoft.com/office/officeart/2005/8/layout/vList5"/>
    <dgm:cxn modelId="{CD4DBC69-B958-4636-8681-5B5C874C0F20}" type="presParOf" srcId="{0AE2D9FA-B56A-40CF-AFA6-47BEAA1A0DA8}" destId="{D5E59229-00C7-4BE6-AE6A-D0601C193206}" srcOrd="1" destOrd="0" presId="urn:microsoft.com/office/officeart/2005/8/layout/vList5"/>
    <dgm:cxn modelId="{0E2A6939-B411-4046-9381-A1540C62442E}" type="presParOf" srcId="{E68426D4-B563-4B5B-B7AE-F9AE1824AA08}" destId="{B8F75521-B400-4F66-9FCF-B88DB046AEFD}" srcOrd="3" destOrd="0" presId="urn:microsoft.com/office/officeart/2005/8/layout/vList5"/>
    <dgm:cxn modelId="{4FA9D974-E9E9-4398-80F4-A4200C0468DA}" type="presParOf" srcId="{E68426D4-B563-4B5B-B7AE-F9AE1824AA08}" destId="{28316D3B-0A27-4210-8593-6AC27DC26E17}" srcOrd="4" destOrd="0" presId="urn:microsoft.com/office/officeart/2005/8/layout/vList5"/>
    <dgm:cxn modelId="{0C2108A6-E123-42F2-861F-A0DCD1EB0988}" type="presParOf" srcId="{28316D3B-0A27-4210-8593-6AC27DC26E17}" destId="{8A71AC0C-BD64-4A68-9BD2-48845F00CE75}" srcOrd="0" destOrd="0" presId="urn:microsoft.com/office/officeart/2005/8/layout/vList5"/>
    <dgm:cxn modelId="{52986982-0F58-4BE2-8B6B-28EB368E886F}" type="presParOf" srcId="{28316D3B-0A27-4210-8593-6AC27DC26E17}" destId="{E5C40EBC-87F4-48A4-B20E-C92C35837DAE}" srcOrd="1" destOrd="0" presId="urn:microsoft.com/office/officeart/2005/8/layout/vList5"/>
    <dgm:cxn modelId="{F0DECF0B-3F95-451D-A64E-18F0DD5FF0E9}" type="presParOf" srcId="{E68426D4-B563-4B5B-B7AE-F9AE1824AA08}" destId="{0CBED088-B529-467C-A411-D77BB91CED1E}" srcOrd="5" destOrd="0" presId="urn:microsoft.com/office/officeart/2005/8/layout/vList5"/>
    <dgm:cxn modelId="{561E85C5-3741-49BE-9361-A2CBD14B328E}" type="presParOf" srcId="{E68426D4-B563-4B5B-B7AE-F9AE1824AA08}" destId="{BCE18F7F-C6D5-4233-A4A8-F943CF42F328}" srcOrd="6" destOrd="0" presId="urn:microsoft.com/office/officeart/2005/8/layout/vList5"/>
    <dgm:cxn modelId="{B58F007B-91B4-4475-8A3A-DFCA4802A668}" type="presParOf" srcId="{BCE18F7F-C6D5-4233-A4A8-F943CF42F328}" destId="{0F27A9AA-A7FB-454E-8530-0F5D385B8390}" srcOrd="0" destOrd="0" presId="urn:microsoft.com/office/officeart/2005/8/layout/vList5"/>
    <dgm:cxn modelId="{704ECB96-1052-41EE-B74C-EAE207D52F3F}" type="presParOf" srcId="{BCE18F7F-C6D5-4233-A4A8-F943CF42F328}" destId="{65C3B743-22C6-4463-B0D3-4414ED9AFFD0}" srcOrd="1" destOrd="0" presId="urn:microsoft.com/office/officeart/2005/8/layout/vList5"/>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F905C-A95C-4C61-8D32-15C8141AB1E2}">
      <dsp:nvSpPr>
        <dsp:cNvPr id="0" name=""/>
        <dsp:cNvSpPr/>
      </dsp:nvSpPr>
      <dsp:spPr>
        <a:xfrm rot="16200000">
          <a:off x="-594740" y="596091"/>
          <a:ext cx="4705292" cy="3513109"/>
        </a:xfrm>
        <a:prstGeom prst="flowChartManualOperation">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latin typeface="DM Sans" pitchFamily="2" charset="0"/>
            </a:rPr>
            <a:t>Conducted Literature Review</a:t>
          </a:r>
        </a:p>
        <a:p>
          <a:pPr marL="0" lvl="0" indent="0" algn="l" defTabSz="800100">
            <a:lnSpc>
              <a:spcPct val="90000"/>
            </a:lnSpc>
            <a:spcBef>
              <a:spcPct val="0"/>
            </a:spcBef>
            <a:spcAft>
              <a:spcPct val="35000"/>
            </a:spcAft>
            <a:buNone/>
          </a:pPr>
          <a:r>
            <a:rPr lang="en-US" sz="1600" b="0" kern="1200" dirty="0">
              <a:solidFill>
                <a:srgbClr val="000000"/>
              </a:solidFill>
              <a:latin typeface="DM Sans" pitchFamily="2" charset="0"/>
            </a:rPr>
            <a:t>Reviewed literature to sharpen our existing knowledge of flexible work arrangements (FWAs), understand recent state DOT experience with FWAs, and identify successful practices and key considerations.</a:t>
          </a:r>
        </a:p>
      </dsp:txBody>
      <dsp:txXfrm rot="5400000">
        <a:off x="1352" y="941057"/>
        <a:ext cx="3513109" cy="2823176"/>
      </dsp:txXfrm>
    </dsp:sp>
    <dsp:sp modelId="{131E5600-DE82-4BD4-A244-3D5902076DE1}">
      <dsp:nvSpPr>
        <dsp:cNvPr id="0" name=""/>
        <dsp:cNvSpPr/>
      </dsp:nvSpPr>
      <dsp:spPr>
        <a:xfrm rot="16200000">
          <a:off x="3181852" y="596091"/>
          <a:ext cx="4705292" cy="3513109"/>
        </a:xfrm>
        <a:prstGeom prst="flowChartManualOperation">
          <a:avLst/>
        </a:prstGeom>
        <a:solidFill>
          <a:schemeClr val="accent6">
            <a:lumMod val="7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DM Sans" pitchFamily="2" charset="0"/>
            </a:rPr>
            <a:t>Facilitated Interviews</a:t>
          </a:r>
        </a:p>
        <a:p>
          <a:pPr marL="0" lvl="0" indent="0" algn="l" defTabSz="800100">
            <a:lnSpc>
              <a:spcPct val="90000"/>
            </a:lnSpc>
            <a:spcBef>
              <a:spcPct val="0"/>
            </a:spcBef>
            <a:spcAft>
              <a:spcPct val="35000"/>
            </a:spcAft>
            <a:buNone/>
          </a:pPr>
          <a:r>
            <a:rPr lang="en-US" sz="1600" b="0" kern="1200" dirty="0">
              <a:latin typeface="DM Sans" pitchFamily="2" charset="0"/>
            </a:rPr>
            <a:t>Identified state DOT contacts with telework experience or expertise; conducted interviews to understand the benefits, challenges, and risks associated with telework within state DOTs; and identified best practices for evaluating success and potential criteria to determine suitability.</a:t>
          </a:r>
        </a:p>
      </dsp:txBody>
      <dsp:txXfrm rot="5400000">
        <a:off x="3777944" y="941057"/>
        <a:ext cx="3513109" cy="2823176"/>
      </dsp:txXfrm>
    </dsp:sp>
    <dsp:sp modelId="{081CB498-E189-4BD2-A8CB-BBB00FE89158}">
      <dsp:nvSpPr>
        <dsp:cNvPr id="0" name=""/>
        <dsp:cNvSpPr/>
      </dsp:nvSpPr>
      <dsp:spPr>
        <a:xfrm rot="16200000">
          <a:off x="6958445" y="596091"/>
          <a:ext cx="4705292" cy="3513109"/>
        </a:xfrm>
        <a:prstGeom prst="flowChartManualOperation">
          <a:avLst/>
        </a:prstGeom>
        <a:solidFill>
          <a:schemeClr val="accent6">
            <a:lumMod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DM Sans" pitchFamily="2" charset="0"/>
            </a:rPr>
            <a:t>Developed Final Deliverables</a:t>
          </a:r>
        </a:p>
        <a:p>
          <a:pPr marL="0" lvl="0" indent="0" algn="l" defTabSz="800100">
            <a:lnSpc>
              <a:spcPct val="90000"/>
            </a:lnSpc>
            <a:spcBef>
              <a:spcPct val="0"/>
            </a:spcBef>
            <a:spcAft>
              <a:spcPct val="35000"/>
            </a:spcAft>
            <a:buNone/>
          </a:pPr>
          <a:r>
            <a:rPr lang="en-US" sz="1600" kern="1200" dirty="0">
              <a:latin typeface="DM Sans" pitchFamily="2" charset="0"/>
            </a:rPr>
            <a:t>Developed Telework Suitability Tool for assessing employee suitability for telework, Tracking Tool, and Guide with associated guidance and tools for managers related to telework and other FWAs, including implementation best practices, measuring employee performance and productivity, and determining program success.</a:t>
          </a:r>
        </a:p>
      </dsp:txBody>
      <dsp:txXfrm rot="5400000">
        <a:off x="7554537" y="941057"/>
        <a:ext cx="3513109" cy="2823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0FE4A-A509-49A1-B285-56D4BE2DC455}">
      <dsp:nvSpPr>
        <dsp:cNvPr id="0" name=""/>
        <dsp:cNvSpPr/>
      </dsp:nvSpPr>
      <dsp:spPr>
        <a:xfrm>
          <a:off x="0" y="0"/>
          <a:ext cx="7348114" cy="168115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lumMod val="65000"/>
                  <a:lumOff val="35000"/>
                </a:schemeClr>
              </a:solidFill>
              <a:latin typeface="Arial" panose="020B0604020202020204" pitchFamily="34" charset="0"/>
              <a:cs typeface="Arial" panose="020B0604020202020204" pitchFamily="34" charset="0"/>
            </a:rPr>
            <a:t>  Chapter I. Introduction</a:t>
          </a:r>
        </a:p>
        <a:p>
          <a:pPr marL="114300" lvl="1" indent="-114300" algn="l" defTabSz="622300">
            <a:lnSpc>
              <a:spcPct val="90000"/>
            </a:lnSpc>
            <a:spcBef>
              <a:spcPct val="0"/>
            </a:spcBef>
            <a:spcAft>
              <a:spcPct val="15000"/>
            </a:spcAft>
            <a:buChar char="•"/>
          </a:pPr>
          <a:r>
            <a:rPr lang="en-US" sz="1400" kern="1200">
              <a:solidFill>
                <a:schemeClr val="tx1">
                  <a:lumMod val="65000"/>
                  <a:lumOff val="35000"/>
                </a:schemeClr>
              </a:solidFill>
              <a:latin typeface="Arial" panose="020B0604020202020204" pitchFamily="34" charset="0"/>
              <a:cs typeface="Arial" panose="020B0604020202020204" pitchFamily="34" charset="0"/>
            </a:rPr>
            <a:t> Telework Options</a:t>
          </a:r>
        </a:p>
        <a:p>
          <a:pPr marL="114300" lvl="1" indent="-114300" algn="l" defTabSz="622300">
            <a:lnSpc>
              <a:spcPct val="90000"/>
            </a:lnSpc>
            <a:spcBef>
              <a:spcPct val="0"/>
            </a:spcBef>
            <a:spcAft>
              <a:spcPct val="15000"/>
            </a:spcAft>
            <a:buChar char="•"/>
          </a:pPr>
          <a:r>
            <a:rPr lang="en-US" sz="1400" kern="1200">
              <a:solidFill>
                <a:schemeClr val="tx1">
                  <a:lumMod val="65000"/>
                  <a:lumOff val="35000"/>
                </a:schemeClr>
              </a:solidFill>
              <a:latin typeface="Arial" panose="020B0604020202020204" pitchFamily="34" charset="0"/>
              <a:cs typeface="Arial" panose="020B0604020202020204" pitchFamily="34" charset="0"/>
            </a:rPr>
            <a:t> Benefits and Challenges of Telework</a:t>
          </a:r>
        </a:p>
        <a:p>
          <a:pPr marL="114300" lvl="1" indent="-114300" algn="l" defTabSz="622300">
            <a:lnSpc>
              <a:spcPct val="90000"/>
            </a:lnSpc>
            <a:spcBef>
              <a:spcPct val="0"/>
            </a:spcBef>
            <a:spcAft>
              <a:spcPct val="15000"/>
            </a:spcAft>
            <a:buChar char="•"/>
          </a:pPr>
          <a:r>
            <a:rPr lang="en-US" sz="1400" kern="1200">
              <a:solidFill>
                <a:schemeClr val="tx1">
                  <a:lumMod val="65000"/>
                  <a:lumOff val="35000"/>
                </a:schemeClr>
              </a:solidFill>
              <a:latin typeface="Arial" panose="020B0604020202020204" pitchFamily="34" charset="0"/>
              <a:cs typeface="Arial" panose="020B0604020202020204" pitchFamily="34" charset="0"/>
            </a:rPr>
            <a:t> Organizational Readiness</a:t>
          </a:r>
        </a:p>
        <a:p>
          <a:pPr marL="114300" lvl="1" indent="-114300" algn="l" defTabSz="622300">
            <a:lnSpc>
              <a:spcPct val="90000"/>
            </a:lnSpc>
            <a:spcBef>
              <a:spcPct val="0"/>
            </a:spcBef>
            <a:spcAft>
              <a:spcPct val="15000"/>
            </a:spcAft>
            <a:buChar char="•"/>
          </a:pPr>
          <a:r>
            <a:rPr lang="en-US" sz="1400" kern="1200">
              <a:solidFill>
                <a:schemeClr val="tx1">
                  <a:lumMod val="65000"/>
                  <a:lumOff val="35000"/>
                </a:schemeClr>
              </a:solidFill>
              <a:latin typeface="Arial" panose="020B0604020202020204" pitchFamily="34" charset="0"/>
              <a:cs typeface="Arial" panose="020B0604020202020204" pitchFamily="34" charset="0"/>
            </a:rPr>
            <a:t> Alternatives to Telework</a:t>
          </a:r>
        </a:p>
        <a:p>
          <a:pPr marL="114300" lvl="1" indent="-114300" algn="l" defTabSz="622300">
            <a:lnSpc>
              <a:spcPct val="90000"/>
            </a:lnSpc>
            <a:spcBef>
              <a:spcPct val="0"/>
            </a:spcBef>
            <a:spcAft>
              <a:spcPct val="15000"/>
            </a:spcAft>
            <a:buChar char="•"/>
          </a:pPr>
          <a:r>
            <a:rPr lang="en-US" sz="1400" kern="1200">
              <a:solidFill>
                <a:schemeClr val="tx1">
                  <a:lumMod val="65000"/>
                  <a:lumOff val="35000"/>
                </a:schemeClr>
              </a:solidFill>
              <a:latin typeface="Arial" panose="020B0604020202020204" pitchFamily="34" charset="0"/>
              <a:cs typeface="Arial" panose="020B0604020202020204" pitchFamily="34" charset="0"/>
            </a:rPr>
            <a:t> Best Practices</a:t>
          </a:r>
        </a:p>
      </dsp:txBody>
      <dsp:txXfrm>
        <a:off x="1587077" y="0"/>
        <a:ext cx="5761036" cy="1681157"/>
      </dsp:txXfrm>
    </dsp:sp>
    <dsp:sp modelId="{EADB6CFD-C732-4999-BF88-9EC3166805AC}">
      <dsp:nvSpPr>
        <dsp:cNvPr id="0" name=""/>
        <dsp:cNvSpPr/>
      </dsp:nvSpPr>
      <dsp:spPr>
        <a:xfrm>
          <a:off x="117455" y="370758"/>
          <a:ext cx="1469622" cy="939640"/>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92A7E4-9C46-4179-B425-B9248BE5536B}">
      <dsp:nvSpPr>
        <dsp:cNvPr id="0" name=""/>
        <dsp:cNvSpPr/>
      </dsp:nvSpPr>
      <dsp:spPr>
        <a:xfrm>
          <a:off x="0" y="1798612"/>
          <a:ext cx="7348114" cy="117455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  Chapter II. Telework Tools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 Telework Suitability Tool</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 Tracking Tool</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 Instructions</a:t>
          </a:r>
        </a:p>
      </dsp:txBody>
      <dsp:txXfrm>
        <a:off x="1587077" y="1798612"/>
        <a:ext cx="5761036" cy="1174550"/>
      </dsp:txXfrm>
    </dsp:sp>
    <dsp:sp modelId="{55A6A8AD-0F6E-4F06-A276-7F74069401BC}">
      <dsp:nvSpPr>
        <dsp:cNvPr id="0" name=""/>
        <dsp:cNvSpPr/>
      </dsp:nvSpPr>
      <dsp:spPr>
        <a:xfrm>
          <a:off x="117455" y="1916067"/>
          <a:ext cx="1469622" cy="939640"/>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4130D3-7DB3-4CA7-98AB-215754364FF1}">
      <dsp:nvSpPr>
        <dsp:cNvPr id="0" name=""/>
        <dsp:cNvSpPr/>
      </dsp:nvSpPr>
      <dsp:spPr>
        <a:xfrm>
          <a:off x="0" y="3090618"/>
          <a:ext cx="7348114" cy="1401778"/>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  Chapter III. Measuring Performance and Productivity </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 Best Practices for Monitoring and Measuring Productivity and </a:t>
          </a:r>
          <a:br>
            <a:rPr lang="en-US" sz="1400" kern="1200">
              <a:latin typeface="Arial" panose="020B0604020202020204" pitchFamily="34" charset="0"/>
              <a:cs typeface="Arial" panose="020B0604020202020204" pitchFamily="34" charset="0"/>
            </a:rPr>
          </a:br>
          <a:r>
            <a:rPr lang="en-US" sz="1400" kern="1200">
              <a:latin typeface="Arial" panose="020B0604020202020204" pitchFamily="34" charset="0"/>
              <a:cs typeface="Arial" panose="020B0604020202020204" pitchFamily="34" charset="0"/>
            </a:rPr>
            <a:t> Performance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 Metrics for Measuring Telework Program Effectiveness</a:t>
          </a:r>
        </a:p>
      </dsp:txBody>
      <dsp:txXfrm>
        <a:off x="1587077" y="3090618"/>
        <a:ext cx="5761036" cy="1401778"/>
      </dsp:txXfrm>
    </dsp:sp>
    <dsp:sp modelId="{88FAA97A-B6DB-42FA-A4E8-80E2A5197215}">
      <dsp:nvSpPr>
        <dsp:cNvPr id="0" name=""/>
        <dsp:cNvSpPr/>
      </dsp:nvSpPr>
      <dsp:spPr>
        <a:xfrm>
          <a:off x="117455" y="3321687"/>
          <a:ext cx="1469622" cy="939640"/>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C6F48-0031-4C22-8BFC-829D9F917EB1}">
      <dsp:nvSpPr>
        <dsp:cNvPr id="0" name=""/>
        <dsp:cNvSpPr/>
      </dsp:nvSpPr>
      <dsp:spPr>
        <a:xfrm>
          <a:off x="0" y="61912"/>
          <a:ext cx="2292736" cy="2130180"/>
        </a:xfrm>
        <a:prstGeom prst="ellipse">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Full-Time Telework </a:t>
          </a:r>
        </a:p>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Often called remote work, telework includes employees working exclusively away from the office/site every day.</a:t>
          </a:r>
        </a:p>
      </dsp:txBody>
      <dsp:txXfrm>
        <a:off x="335763" y="373870"/>
        <a:ext cx="1621210" cy="1506264"/>
      </dsp:txXfrm>
    </dsp:sp>
    <dsp:sp modelId="{D90466AA-A45F-456F-A05D-2D60A0893261}">
      <dsp:nvSpPr>
        <dsp:cNvPr id="0" name=""/>
        <dsp:cNvSpPr/>
      </dsp:nvSpPr>
      <dsp:spPr>
        <a:xfrm>
          <a:off x="1130295" y="1646521"/>
          <a:ext cx="2239898" cy="2068228"/>
        </a:xfrm>
        <a:prstGeom prst="ellipse">
          <a:avLst/>
        </a:prstGeom>
        <a:solidFill>
          <a:schemeClr val="accent6">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Hybrid Telework</a:t>
          </a:r>
          <a:r>
            <a:rPr lang="en-US" sz="1100" kern="1200" dirty="0">
              <a:latin typeface="Arial" panose="020B0604020202020204" pitchFamily="34" charset="0"/>
              <a:cs typeface="Arial" panose="020B0604020202020204" pitchFamily="34" charset="0"/>
            </a:rPr>
            <a:t> </a:t>
          </a:r>
        </a:p>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Hybrid telework involves an established schedule where an employee works some days in the office/on site and works remotely on other days.</a:t>
          </a:r>
        </a:p>
      </dsp:txBody>
      <dsp:txXfrm>
        <a:off x="1458320" y="1949406"/>
        <a:ext cx="1583848" cy="1462458"/>
      </dsp:txXfrm>
    </dsp:sp>
    <dsp:sp modelId="{160B7595-AF59-4F4F-AAD1-483302F5A600}">
      <dsp:nvSpPr>
        <dsp:cNvPr id="0" name=""/>
        <dsp:cNvSpPr/>
      </dsp:nvSpPr>
      <dsp:spPr>
        <a:xfrm>
          <a:off x="2422751" y="55193"/>
          <a:ext cx="2295298" cy="2226339"/>
        </a:xfrm>
        <a:prstGeom prst="ellipse">
          <a:avLst/>
        </a:prstGeom>
        <a:solidFill>
          <a:schemeClr val="accent6">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Ad Hoc Hybrid Telework</a:t>
          </a:r>
        </a:p>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 Ad hoc hybrid telework is when an employee works primarily in the office/on site but can potentially telework with approval on an </a:t>
          </a:r>
          <a:br>
            <a:rPr lang="en-US" sz="1100" kern="1200" dirty="0">
              <a:latin typeface="Arial" panose="020B0604020202020204" pitchFamily="34" charset="0"/>
              <a:cs typeface="Arial" panose="020B0604020202020204" pitchFamily="34" charset="0"/>
            </a:rPr>
          </a:br>
          <a:r>
            <a:rPr lang="en-US" sz="1100" kern="1200" dirty="0">
              <a:latin typeface="Arial" panose="020B0604020202020204" pitchFamily="34" charset="0"/>
              <a:cs typeface="Arial" panose="020B0604020202020204" pitchFamily="34" charset="0"/>
            </a:rPr>
            <a:t>as-needed basis.</a:t>
          </a:r>
        </a:p>
      </dsp:txBody>
      <dsp:txXfrm>
        <a:off x="2758890" y="381233"/>
        <a:ext cx="1623020" cy="1574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93B3B-3389-46DB-9C07-E3CE9CCA5CF2}">
      <dsp:nvSpPr>
        <dsp:cNvPr id="0" name=""/>
        <dsp:cNvSpPr/>
      </dsp:nvSpPr>
      <dsp:spPr>
        <a:xfrm rot="5400000">
          <a:off x="3400805" y="-2271266"/>
          <a:ext cx="930144" cy="5568996"/>
        </a:xfrm>
        <a:prstGeom prst="round2SameRect">
          <a:avLst/>
        </a:prstGeom>
        <a:solidFill>
          <a:schemeClr val="bg1">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The employee has the flexibility to decide when they start and end their workdays, typically around a set of core hours. This allows them to work during their preferred working hours (e.g., early in the morning), and avoid long commutes. </a:t>
          </a:r>
          <a:endParaRPr lang="en-US" sz="1100" kern="1200" dirty="0">
            <a:latin typeface="Arial" panose="020B0604020202020204" pitchFamily="34" charset="0"/>
            <a:cs typeface="Arial" panose="020B0604020202020204" pitchFamily="34" charset="0"/>
          </a:endParaRPr>
        </a:p>
      </dsp:txBody>
      <dsp:txXfrm rot="-5400000">
        <a:off x="1081379" y="93566"/>
        <a:ext cx="5523590" cy="839332"/>
      </dsp:txXfrm>
    </dsp:sp>
    <dsp:sp modelId="{3CBFA1FC-F3A5-4436-8D98-A8809D0E1858}">
      <dsp:nvSpPr>
        <dsp:cNvPr id="0" name=""/>
        <dsp:cNvSpPr/>
      </dsp:nvSpPr>
      <dsp:spPr>
        <a:xfrm>
          <a:off x="2" y="1495"/>
          <a:ext cx="1077058" cy="102162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Flexible Time</a:t>
          </a:r>
        </a:p>
      </dsp:txBody>
      <dsp:txXfrm>
        <a:off x="49873" y="51366"/>
        <a:ext cx="977316" cy="921879"/>
      </dsp:txXfrm>
    </dsp:sp>
    <dsp:sp modelId="{D5E59229-00C7-4BE6-AE6A-D0601C193206}">
      <dsp:nvSpPr>
        <dsp:cNvPr id="0" name=""/>
        <dsp:cNvSpPr/>
      </dsp:nvSpPr>
      <dsp:spPr>
        <a:xfrm rot="5400000">
          <a:off x="3340370" y="-1160321"/>
          <a:ext cx="1051015" cy="5568996"/>
        </a:xfrm>
        <a:prstGeom prst="round2SameRect">
          <a:avLst/>
        </a:prstGeom>
        <a:solidFill>
          <a:schemeClr val="bg1">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Part-time work involves the employee working less than 40 hours per work week. This allows them to maintain employment while balancing personal time or demands (e.g., school, family, non-paid work). The organizations can use this option to hire or retain valued staff as well as provide support to other employees with high or fluctuating demands. </a:t>
          </a:r>
        </a:p>
      </dsp:txBody>
      <dsp:txXfrm rot="-5400000">
        <a:off x="1081380" y="1149975"/>
        <a:ext cx="5517690" cy="948403"/>
      </dsp:txXfrm>
    </dsp:sp>
    <dsp:sp modelId="{325591AE-335A-4156-BBC5-A70243211B4F}">
      <dsp:nvSpPr>
        <dsp:cNvPr id="0" name=""/>
        <dsp:cNvSpPr/>
      </dsp:nvSpPr>
      <dsp:spPr>
        <a:xfrm>
          <a:off x="2" y="1115276"/>
          <a:ext cx="1077058" cy="101595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lumMod val="65000"/>
                  <a:lumOff val="35000"/>
                </a:schemeClr>
              </a:solidFill>
              <a:latin typeface="Arial" panose="020B0604020202020204" pitchFamily="34" charset="0"/>
              <a:cs typeface="Arial" panose="020B0604020202020204" pitchFamily="34" charset="0"/>
            </a:rPr>
            <a:t>Part Time</a:t>
          </a:r>
        </a:p>
      </dsp:txBody>
      <dsp:txXfrm>
        <a:off x="49597" y="1164871"/>
        <a:ext cx="977868" cy="916760"/>
      </dsp:txXfrm>
    </dsp:sp>
    <dsp:sp modelId="{E5C40EBC-87F4-48A4-B20E-C92C35837DAE}">
      <dsp:nvSpPr>
        <dsp:cNvPr id="0" name=""/>
        <dsp:cNvSpPr/>
      </dsp:nvSpPr>
      <dsp:spPr>
        <a:xfrm rot="5400000">
          <a:off x="3524830" y="-54950"/>
          <a:ext cx="729823" cy="5568996"/>
        </a:xfrm>
        <a:prstGeom prst="round2SameRect">
          <a:avLst/>
        </a:prstGeom>
        <a:solidFill>
          <a:schemeClr val="bg1">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More than one employee shares or divides the duties of one full-time position. This can allow the organization to meet the demands of a full-time position while hiring employees who might not otherwise be able to commit to a full-time job.</a:t>
          </a:r>
        </a:p>
      </dsp:txBody>
      <dsp:txXfrm rot="-5400000">
        <a:off x="1105244" y="2400263"/>
        <a:ext cx="5533369" cy="658569"/>
      </dsp:txXfrm>
    </dsp:sp>
    <dsp:sp modelId="{8A71AC0C-BD64-4A68-9BD2-48845F00CE75}">
      <dsp:nvSpPr>
        <dsp:cNvPr id="0" name=""/>
        <dsp:cNvSpPr/>
      </dsp:nvSpPr>
      <dsp:spPr>
        <a:xfrm>
          <a:off x="2" y="2223386"/>
          <a:ext cx="1077058" cy="101047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lumMod val="65000"/>
                  <a:lumOff val="35000"/>
                </a:schemeClr>
              </a:solidFill>
              <a:latin typeface="Arial" panose="020B0604020202020204" pitchFamily="34" charset="0"/>
              <a:cs typeface="Arial" panose="020B0604020202020204" pitchFamily="34" charset="0"/>
            </a:rPr>
            <a:t>Job Sharing</a:t>
          </a:r>
        </a:p>
      </dsp:txBody>
      <dsp:txXfrm>
        <a:off x="49329" y="2272713"/>
        <a:ext cx="978404" cy="911818"/>
      </dsp:txXfrm>
    </dsp:sp>
    <dsp:sp modelId="{65C3B743-22C6-4463-B0D3-4414ED9AFFD0}">
      <dsp:nvSpPr>
        <dsp:cNvPr id="0" name=""/>
        <dsp:cNvSpPr/>
      </dsp:nvSpPr>
      <dsp:spPr>
        <a:xfrm rot="5400000">
          <a:off x="3362299" y="1052354"/>
          <a:ext cx="1054884" cy="5568996"/>
        </a:xfrm>
        <a:prstGeom prst="round2SameRect">
          <a:avLst/>
        </a:prstGeom>
        <a:solidFill>
          <a:schemeClr val="bg1">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Often referred to as 4-10s or 9-9s, this practice allows the employee to work more hours in a workday in order to work a lower number of workdays (e.g., four 10-hour workdays with one day off every week, nine 9-hour workdays with one day off every other week). This allows the employee to have more consecutive days off, which can be valuable to the employee, but this does not offer as much flexibility for unexpected events/emergencies.</a:t>
          </a:r>
        </a:p>
      </dsp:txBody>
      <dsp:txXfrm rot="-5400000">
        <a:off x="1105244" y="3360905"/>
        <a:ext cx="5517501" cy="951894"/>
      </dsp:txXfrm>
    </dsp:sp>
    <dsp:sp modelId="{0F27A9AA-A7FB-454E-8530-0F5D385B8390}">
      <dsp:nvSpPr>
        <dsp:cNvPr id="0" name=""/>
        <dsp:cNvSpPr/>
      </dsp:nvSpPr>
      <dsp:spPr>
        <a:xfrm>
          <a:off x="0" y="3332556"/>
          <a:ext cx="1077058" cy="1010472"/>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lumMod val="65000"/>
                  <a:lumOff val="35000"/>
                </a:schemeClr>
              </a:solidFill>
              <a:latin typeface="Arial" panose="020B0604020202020204" pitchFamily="34" charset="0"/>
              <a:cs typeface="Arial" panose="020B0604020202020204" pitchFamily="34" charset="0"/>
            </a:rPr>
            <a:t>Compressed Work Week</a:t>
          </a:r>
        </a:p>
      </dsp:txBody>
      <dsp:txXfrm>
        <a:off x="49327" y="3381883"/>
        <a:ext cx="978404" cy="91181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75689D-1387-C9AE-B548-C6BF1C272BC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0329EE-10EB-2F3C-735D-B5F078F1A76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67071BF8-6445-4EBA-9255-3A621016EA48}" type="datetimeFigureOut">
              <a:rPr lang="en-US" smtClean="0"/>
              <a:t>6/27/2023</a:t>
            </a:fld>
            <a:endParaRPr lang="en-US"/>
          </a:p>
        </p:txBody>
      </p:sp>
      <p:sp>
        <p:nvSpPr>
          <p:cNvPr id="4" name="Footer Placeholder 3">
            <a:extLst>
              <a:ext uri="{FF2B5EF4-FFF2-40B4-BE49-F238E27FC236}">
                <a16:creationId xmlns:a16="http://schemas.microsoft.com/office/drawing/2014/main" id="{0B52C82A-B07D-1E6C-75AF-383DB79A34A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8E730C-2C31-3911-C4BC-28E0F310832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032D1C2-6992-41B2-9DCC-9DD88A36E7BF}" type="slidenum">
              <a:rPr lang="en-US" smtClean="0"/>
              <a:t>‹#›</a:t>
            </a:fld>
            <a:endParaRPr lang="en-US"/>
          </a:p>
        </p:txBody>
      </p:sp>
    </p:spTree>
    <p:extLst>
      <p:ext uri="{BB962C8B-B14F-4D97-AF65-F5344CB8AC3E}">
        <p14:creationId xmlns:p14="http://schemas.microsoft.com/office/powerpoint/2010/main" val="1677026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00ACDB6-8063-4CAF-ACA9-19CE52D64802}" type="datetimeFigureOut">
              <a:rPr lang="en-US" smtClean="0"/>
              <a:t>6/27/2023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02E5AD5-A7E2-4D25-B614-B271D363E396}" type="slidenum">
              <a:rPr lang="en-US" smtClean="0"/>
              <a:t>‹#›</a:t>
            </a:fld>
            <a:endParaRPr lang="en-US"/>
          </a:p>
        </p:txBody>
      </p:sp>
    </p:spTree>
    <p:extLst>
      <p:ext uri="{BB962C8B-B14F-4D97-AF65-F5344CB8AC3E}">
        <p14:creationId xmlns:p14="http://schemas.microsoft.com/office/powerpoint/2010/main" val="39452779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354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654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54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024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100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85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548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334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356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A8BB-C12A-4A79-B80C-978EEC4C9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AD7863-0261-4DB5-8A4B-A5185C4E5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69AB03-1B53-42C5-BE1D-9FF611E58575}"/>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5" name="Footer Placeholder 4">
            <a:extLst>
              <a:ext uri="{FF2B5EF4-FFF2-40B4-BE49-F238E27FC236}">
                <a16:creationId xmlns:a16="http://schemas.microsoft.com/office/drawing/2014/main" id="{A0BAEE96-C85D-4E20-83C4-8D393194D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F46EE-CE79-4A16-9E68-F78B001DF10B}"/>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401324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ABED-7C90-4E8A-B6DD-E76672AC8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9AB47-C11E-4EA8-9ADD-5627A82C2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71C03-ED58-4F09-A41F-83F2DED37E2D}"/>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5" name="Footer Placeholder 4">
            <a:extLst>
              <a:ext uri="{FF2B5EF4-FFF2-40B4-BE49-F238E27FC236}">
                <a16:creationId xmlns:a16="http://schemas.microsoft.com/office/drawing/2014/main" id="{050B5762-E418-4341-B0DE-551A30A09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8CCA6-FFEF-4F28-A0E0-28E265DCD07B}"/>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37570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9A6F8-615D-4F9C-B37A-21AF9B41B1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0AD1F-20BB-430F-9F75-6FA627EDEE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43AFF-CA89-460C-BA59-4354C97C27E5}"/>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5" name="Footer Placeholder 4">
            <a:extLst>
              <a:ext uri="{FF2B5EF4-FFF2-40B4-BE49-F238E27FC236}">
                <a16:creationId xmlns:a16="http://schemas.microsoft.com/office/drawing/2014/main" id="{D82F724C-5C67-4B61-8790-F9F8A6927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E5116-ACDC-4AEC-88E9-C0B9B4BFC701}"/>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8425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2192000" cy="4258235"/>
          </a:xfrm>
          <a:prstGeom prst="rect">
            <a:avLst/>
          </a:prstGeom>
        </p:spPr>
        <p:txBody>
          <a:bodyPr>
            <a:normAutofit/>
          </a:bodyPr>
          <a:lstStyle>
            <a:lvl1pPr marL="0" indent="0">
              <a:buNone/>
              <a:defRPr sz="2000" baseline="0"/>
            </a:lvl1pPr>
          </a:lstStyle>
          <a:p>
            <a:r>
              <a:rPr lang="en-US"/>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4258235"/>
            <a:ext cx="12192000" cy="25997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476250" y="5571414"/>
            <a:ext cx="112395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414342" y="4258235"/>
            <a:ext cx="8206740" cy="723900"/>
          </a:xfrm>
          <a:prstGeom prst="rect">
            <a:avLst/>
          </a:prstGeom>
        </p:spPr>
        <p:txBody>
          <a:bodyPr lIns="0" tIns="45720" rIns="0" bIns="45720" anchor="b">
            <a:noAutofit/>
          </a:bodyPr>
          <a:lstStyle>
            <a:lvl1pPr marL="0" indent="0">
              <a:buFontTx/>
              <a:buNone/>
              <a:defRPr sz="2333" b="0" i="0">
                <a:solidFill>
                  <a:schemeClr val="bg1"/>
                </a:solidFill>
                <a:latin typeface="+mn-lt"/>
              </a:defRPr>
            </a:lvl1pPr>
            <a:lvl2pPr marL="457182" indent="0">
              <a:buFontTx/>
              <a:buNone/>
              <a:defRPr/>
            </a:lvl2pPr>
            <a:lvl3pPr marL="914363" indent="0">
              <a:buFontTx/>
              <a:buNone/>
              <a:defRPr/>
            </a:lvl3pPr>
            <a:lvl4pPr marL="1371545" indent="0">
              <a:buFontTx/>
              <a:buNone/>
              <a:defRPr/>
            </a:lvl4pPr>
            <a:lvl5pPr marL="1828727" indent="0">
              <a:buFontTx/>
              <a:buNone/>
              <a:defRPr/>
            </a:lvl5pPr>
          </a:lstStyle>
          <a:p>
            <a:pPr lvl="0"/>
            <a:r>
              <a:rPr lang="en-US"/>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414342" y="5133044"/>
            <a:ext cx="8205908" cy="385716"/>
          </a:xfrm>
          <a:prstGeom prst="rect">
            <a:avLst/>
          </a:prstGeom>
        </p:spPr>
        <p:txBody>
          <a:bodyPr lIns="0" tIns="45720" rIns="0" bIns="45720" anchor="t">
            <a:noAutofit/>
          </a:bodyPr>
          <a:lstStyle>
            <a:lvl1pPr marL="0" indent="0">
              <a:buFontTx/>
              <a:buNone/>
              <a:defRPr sz="2000" b="1" i="0">
                <a:solidFill>
                  <a:schemeClr val="bg1"/>
                </a:solidFill>
                <a:latin typeface="DM Sans" charset="0"/>
                <a:ea typeface="DM Sans" charset="0"/>
                <a:cs typeface="DM Sans" charset="0"/>
              </a:defRPr>
            </a:lvl1pPr>
            <a:lvl2pPr marL="457182" indent="0">
              <a:buFontTx/>
              <a:buNone/>
              <a:defRPr/>
            </a:lvl2pPr>
            <a:lvl3pPr marL="914363" indent="0">
              <a:buFontTx/>
              <a:buNone/>
              <a:defRPr/>
            </a:lvl3pPr>
            <a:lvl4pPr marL="1371545" indent="0">
              <a:buFontTx/>
              <a:buNone/>
              <a:defRPr/>
            </a:lvl4pPr>
            <a:lvl5pPr marL="1828727" indent="0">
              <a:buFontTx/>
              <a:buNone/>
              <a:defRPr/>
            </a:lvl5pPr>
          </a:lstStyle>
          <a:p>
            <a:pPr lvl="0"/>
            <a:r>
              <a:rPr lang="en-US"/>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414342" y="5780754"/>
            <a:ext cx="3895989" cy="924510"/>
          </a:xfrm>
          <a:prstGeom prst="rect">
            <a:avLst/>
          </a:prstGeom>
        </p:spPr>
        <p:txBody>
          <a:bodyPr lIns="0" tIns="45720" rIns="0" bIns="45720">
            <a:noAutofit/>
          </a:bodyPr>
          <a:lstStyle>
            <a:lvl1pPr marL="0" indent="0">
              <a:lnSpc>
                <a:spcPct val="100000"/>
              </a:lnSpc>
              <a:spcBef>
                <a:spcPts val="0"/>
              </a:spcBef>
              <a:buFontTx/>
              <a:buNone/>
              <a:defRPr sz="2000" b="0" i="0">
                <a:solidFill>
                  <a:schemeClr val="bg1"/>
                </a:solidFill>
                <a:latin typeface="+mn-lt"/>
              </a:defRPr>
            </a:lvl1pPr>
            <a:lvl2pPr marL="457182" indent="0">
              <a:buFontTx/>
              <a:buNone/>
              <a:defRPr sz="1167">
                <a:solidFill>
                  <a:schemeClr val="bg1">
                    <a:lumMod val="85000"/>
                  </a:schemeClr>
                </a:solidFill>
              </a:defRPr>
            </a:lvl2pPr>
            <a:lvl3pPr marL="914363" indent="0">
              <a:buFontTx/>
              <a:buNone/>
              <a:defRPr sz="1167">
                <a:solidFill>
                  <a:schemeClr val="bg1">
                    <a:lumMod val="85000"/>
                  </a:schemeClr>
                </a:solidFill>
              </a:defRPr>
            </a:lvl3pPr>
            <a:lvl4pPr marL="1371545" indent="0">
              <a:buFontTx/>
              <a:buNone/>
              <a:defRPr sz="1167">
                <a:solidFill>
                  <a:schemeClr val="bg1">
                    <a:lumMod val="85000"/>
                  </a:schemeClr>
                </a:solidFill>
              </a:defRPr>
            </a:lvl4pPr>
            <a:lvl5pPr marL="1828727" indent="0">
              <a:buFontTx/>
              <a:buNone/>
              <a:defRPr sz="1167">
                <a:solidFill>
                  <a:schemeClr val="bg1">
                    <a:lumMod val="85000"/>
                  </a:schemeClr>
                </a:solidFill>
              </a:defRPr>
            </a:lvl5pPr>
          </a:lstStyle>
          <a:p>
            <a:pPr lvl="0"/>
            <a:r>
              <a:rPr lang="en-US"/>
              <a:t>Edit Presenter’s  Name</a:t>
            </a:r>
            <a:br>
              <a:rPr lang="en-US"/>
            </a:br>
            <a:r>
              <a:rPr lang="en-US"/>
              <a:t>Title</a:t>
            </a:r>
          </a:p>
          <a:p>
            <a:pPr lvl="0"/>
            <a:endParaRPr lang="en-US"/>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5724261" y="5780754"/>
            <a:ext cx="3895989" cy="924510"/>
          </a:xfrm>
          <a:prstGeom prst="rect">
            <a:avLst/>
          </a:prstGeom>
        </p:spPr>
        <p:txBody>
          <a:bodyPr lIns="0" tIns="45720" rIns="0" bIns="45720">
            <a:noAutofit/>
          </a:bodyPr>
          <a:lstStyle>
            <a:lvl1pPr marL="0" indent="0">
              <a:lnSpc>
                <a:spcPct val="100000"/>
              </a:lnSpc>
              <a:spcBef>
                <a:spcPts val="0"/>
              </a:spcBef>
              <a:buFontTx/>
              <a:buNone/>
              <a:defRPr sz="2000" b="0" i="0">
                <a:solidFill>
                  <a:schemeClr val="bg1"/>
                </a:solidFill>
                <a:latin typeface="+mn-lt"/>
              </a:defRPr>
            </a:lvl1pPr>
            <a:lvl2pPr marL="457182" indent="0">
              <a:buFontTx/>
              <a:buNone/>
              <a:defRPr sz="1167">
                <a:solidFill>
                  <a:schemeClr val="bg1">
                    <a:lumMod val="85000"/>
                  </a:schemeClr>
                </a:solidFill>
              </a:defRPr>
            </a:lvl2pPr>
            <a:lvl3pPr marL="914363" indent="0">
              <a:buFontTx/>
              <a:buNone/>
              <a:defRPr sz="1167">
                <a:solidFill>
                  <a:schemeClr val="bg1">
                    <a:lumMod val="85000"/>
                  </a:schemeClr>
                </a:solidFill>
              </a:defRPr>
            </a:lvl3pPr>
            <a:lvl4pPr marL="1371545" indent="0">
              <a:buFontTx/>
              <a:buNone/>
              <a:defRPr sz="1167">
                <a:solidFill>
                  <a:schemeClr val="bg1">
                    <a:lumMod val="85000"/>
                  </a:schemeClr>
                </a:solidFill>
              </a:defRPr>
            </a:lvl4pPr>
            <a:lvl5pPr marL="1828727" indent="0">
              <a:buFontTx/>
              <a:buNone/>
              <a:defRPr sz="1167">
                <a:solidFill>
                  <a:schemeClr val="bg1">
                    <a:lumMod val="85000"/>
                  </a:schemeClr>
                </a:solidFill>
              </a:defRPr>
            </a:lvl5pPr>
          </a:lstStyle>
          <a:p>
            <a:pPr lvl="0"/>
            <a:r>
              <a:rPr lang="en-US"/>
              <a:t>Edit Presenter’s  Name</a:t>
            </a:r>
            <a:br>
              <a:rPr lang="en-US"/>
            </a:br>
            <a:r>
              <a:rPr lang="en-US"/>
              <a:t>Title</a:t>
            </a:r>
          </a:p>
          <a:p>
            <a:pPr lvl="0"/>
            <a:endParaRPr lang="en-US"/>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6792" y="4610507"/>
            <a:ext cx="828958" cy="670514"/>
          </a:xfrm>
          <a:prstGeom prst="rect">
            <a:avLst/>
          </a:prstGeom>
        </p:spPr>
      </p:pic>
      <p:sp>
        <p:nvSpPr>
          <p:cNvPr id="23" name="Text Placeholder 3"/>
          <p:cNvSpPr>
            <a:spLocks noGrp="1"/>
          </p:cNvSpPr>
          <p:nvPr>
            <p:ph type="body" sz="quarter" idx="15" hasCustomPrompt="1"/>
          </p:nvPr>
        </p:nvSpPr>
        <p:spPr>
          <a:xfrm>
            <a:off x="10113566" y="5780755"/>
            <a:ext cx="1681570" cy="351896"/>
          </a:xfrm>
          <a:prstGeom prst="rect">
            <a:avLst/>
          </a:prstGeom>
        </p:spPr>
        <p:txBody>
          <a:bodyPr lIns="0" tIns="45720" rIns="0" bIns="45720">
            <a:noAutofit/>
          </a:bodyPr>
          <a:lstStyle>
            <a:lvl1pPr marL="0" indent="0" algn="r">
              <a:buNone/>
              <a:defRPr sz="1167">
                <a:solidFill>
                  <a:schemeClr val="bg1">
                    <a:lumMod val="65000"/>
                  </a:schemeClr>
                </a:solidFill>
              </a:defRPr>
            </a:lvl1pPr>
          </a:lstStyle>
          <a:p>
            <a:pPr lvl="0"/>
            <a:r>
              <a:rPr lang="en-US"/>
              <a:t>Date</a:t>
            </a:r>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060" y="4456648"/>
            <a:ext cx="554163" cy="564307"/>
          </a:xfrm>
          <a:prstGeom prst="rect">
            <a:avLst/>
          </a:prstGeom>
        </p:spPr>
      </p:pic>
    </p:spTree>
    <p:extLst>
      <p:ext uri="{BB962C8B-B14F-4D97-AF65-F5344CB8AC3E}">
        <p14:creationId xmlns:p14="http://schemas.microsoft.com/office/powerpoint/2010/main" val="400905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45975" y="102907"/>
            <a:ext cx="10474900" cy="754343"/>
          </a:xfrm>
        </p:spPr>
        <p:txBody>
          <a:bodyPr anchor="ctr"/>
          <a:lstStyle>
            <a:lvl1pPr>
              <a:defRPr sz="2500" b="1" i="0">
                <a:latin typeface="DM Sans" pitchFamily="2" charset="77"/>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603250" y="1397000"/>
            <a:ext cx="10699750" cy="4530990"/>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392226" y="-108858"/>
            <a:ext cx="0" cy="0"/>
          </a:xfrm>
          <a:prstGeom prst="rect">
            <a:avLst/>
          </a:prstGeom>
          <a:noFill/>
        </p:spPr>
        <p:txBody>
          <a:bodyPr wrap="none" rtlCol="0">
            <a:noAutofit/>
          </a:bodyPr>
          <a:lstStyle/>
          <a:p>
            <a:endParaRPr lang="en-US" sz="1500"/>
          </a:p>
        </p:txBody>
      </p:sp>
    </p:spTree>
    <p:extLst>
      <p:ext uri="{BB962C8B-B14F-4D97-AF65-F5344CB8AC3E}">
        <p14:creationId xmlns:p14="http://schemas.microsoft.com/office/powerpoint/2010/main" val="33728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6EA0-599E-4049-8625-6B4D18002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D9EA9-6433-49F3-A07A-CBBA04D44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45833-30E3-4654-9E33-681C5D5E6CAA}"/>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5" name="Footer Placeholder 4">
            <a:extLst>
              <a:ext uri="{FF2B5EF4-FFF2-40B4-BE49-F238E27FC236}">
                <a16:creationId xmlns:a16="http://schemas.microsoft.com/office/drawing/2014/main" id="{760E9CF2-BC5F-459D-B695-C65000015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0341-23D9-4882-A5B9-FA1FF2BCA57B}"/>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390984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B862-531C-499B-8CB9-C9FE784D3D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F9C986-E99F-431E-B0A2-02793E91D9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7A2B33-2A16-465D-90CE-AD60A96802BA}"/>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5" name="Footer Placeholder 4">
            <a:extLst>
              <a:ext uri="{FF2B5EF4-FFF2-40B4-BE49-F238E27FC236}">
                <a16:creationId xmlns:a16="http://schemas.microsoft.com/office/drawing/2014/main" id="{AA0C4401-F9C9-4D99-9940-6A6E4A7F5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340E0-8F7F-4346-8A85-DF5CC881BA61}"/>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5455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C896-C54A-45C2-929E-BFDD48792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E3159-4853-4FDA-92E2-FDFBB6DCB9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71CEC9-C63D-4F3D-9581-F07A371DD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ED4C7-4550-43C2-B077-ADF177132989}"/>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6" name="Footer Placeholder 5">
            <a:extLst>
              <a:ext uri="{FF2B5EF4-FFF2-40B4-BE49-F238E27FC236}">
                <a16:creationId xmlns:a16="http://schemas.microsoft.com/office/drawing/2014/main" id="{424C6DA2-8AE1-4E2D-88B2-B4453F8A1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E785B-5177-4C4C-B48D-4D0C2A737823}"/>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101056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18F6-7DC7-47C7-8CE9-CAC7BE4BE9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CBA8B-E8B7-4CAB-8CE7-744611BD2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24EF8D-02F7-41BA-B0A4-CA794B547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C4FC40-8298-4026-9022-8EA745ED8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9ABFF-063E-4761-B00E-74A4B3A65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D94F1-17F1-4095-8D0D-8A4791C72C32}"/>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8" name="Footer Placeholder 7">
            <a:extLst>
              <a:ext uri="{FF2B5EF4-FFF2-40B4-BE49-F238E27FC236}">
                <a16:creationId xmlns:a16="http://schemas.microsoft.com/office/drawing/2014/main" id="{BB93B719-F532-424A-9F44-F3D57AC169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03DC3F-BE58-4A11-937A-10DD85EA8DC6}"/>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319887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188-3BBE-4547-820A-372B4AB48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A0A5B-4164-4EF1-A588-1B05FD902823}"/>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4" name="Footer Placeholder 3">
            <a:extLst>
              <a:ext uri="{FF2B5EF4-FFF2-40B4-BE49-F238E27FC236}">
                <a16:creationId xmlns:a16="http://schemas.microsoft.com/office/drawing/2014/main" id="{9A3A6736-1FFB-405E-B3B5-1F4D05B87C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75472-4AF4-4194-93DB-FBC1B38CFF6D}"/>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62938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4A495-4E23-4933-9920-F39D8D8510EA}"/>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3" name="Footer Placeholder 2">
            <a:extLst>
              <a:ext uri="{FF2B5EF4-FFF2-40B4-BE49-F238E27FC236}">
                <a16:creationId xmlns:a16="http://schemas.microsoft.com/office/drawing/2014/main" id="{50BEB02D-3AB7-4784-BEF9-0BDDC8C9A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00E79C-23B5-4566-8052-2EBE0314BF28}"/>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367921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E553-9783-4693-A394-CD6A85310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794804-363D-4D07-A88F-CEC1D6A0D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FD658-9EDB-41F9-B6DB-E88DEAD85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94C49-6621-4ECB-933E-25698DBBDEB9}"/>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6" name="Footer Placeholder 5">
            <a:extLst>
              <a:ext uri="{FF2B5EF4-FFF2-40B4-BE49-F238E27FC236}">
                <a16:creationId xmlns:a16="http://schemas.microsoft.com/office/drawing/2014/main" id="{B7F2E971-1C82-42B8-A974-055B4F977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24733-381D-4445-8C66-A407478E6ABD}"/>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354203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E4E9-575C-4AF3-B5E3-FB49F32AB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41B9D-DC39-4E44-AFB4-211BF31CF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73142-4B22-4F41-8A1B-5495DA216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8505B-86FE-4D8D-9998-E7706842021B}"/>
              </a:ext>
            </a:extLst>
          </p:cNvPr>
          <p:cNvSpPr>
            <a:spLocks noGrp="1"/>
          </p:cNvSpPr>
          <p:nvPr>
            <p:ph type="dt" sz="half" idx="10"/>
          </p:nvPr>
        </p:nvSpPr>
        <p:spPr/>
        <p:txBody>
          <a:bodyPr/>
          <a:lstStyle/>
          <a:p>
            <a:fld id="{88D31274-293F-4A63-9026-CC7554F36F7A}" type="datetimeFigureOut">
              <a:rPr lang="en-US" smtClean="0"/>
              <a:t>6/27/2023</a:t>
            </a:fld>
            <a:endParaRPr lang="en-US"/>
          </a:p>
        </p:txBody>
      </p:sp>
      <p:sp>
        <p:nvSpPr>
          <p:cNvPr id="6" name="Footer Placeholder 5">
            <a:extLst>
              <a:ext uri="{FF2B5EF4-FFF2-40B4-BE49-F238E27FC236}">
                <a16:creationId xmlns:a16="http://schemas.microsoft.com/office/drawing/2014/main" id="{AF9AA9B5-EFE7-4B1C-B42E-EE47983B7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A967A-EFBD-4EBE-9C23-58BB554728C7}"/>
              </a:ext>
            </a:extLst>
          </p:cNvPr>
          <p:cNvSpPr>
            <a:spLocks noGrp="1"/>
          </p:cNvSpPr>
          <p:nvPr>
            <p:ph type="sldNum" sz="quarter" idx="12"/>
          </p:nvPr>
        </p:nvSpPr>
        <p:spPr/>
        <p:txBody>
          <a:bodyPr/>
          <a:lstStyle/>
          <a:p>
            <a:fld id="{E89DE68C-A31C-443D-853E-BAFC01C1585D}" type="slidenum">
              <a:rPr lang="en-US" smtClean="0"/>
              <a:t>‹#›</a:t>
            </a:fld>
            <a:endParaRPr lang="en-US"/>
          </a:p>
        </p:txBody>
      </p:sp>
    </p:spTree>
    <p:extLst>
      <p:ext uri="{BB962C8B-B14F-4D97-AF65-F5344CB8AC3E}">
        <p14:creationId xmlns:p14="http://schemas.microsoft.com/office/powerpoint/2010/main" val="171673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F180C-5978-4A8F-9620-155DF86AA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4BCE18-B788-4BE3-AF8D-0E1B98FDC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5C06E-0D13-4A7F-B321-FE5D03D52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31274-293F-4A63-9026-CC7554F36F7A}" type="datetimeFigureOut">
              <a:rPr lang="en-US" smtClean="0"/>
              <a:t>6/27/2023</a:t>
            </a:fld>
            <a:endParaRPr lang="en-US"/>
          </a:p>
        </p:txBody>
      </p:sp>
      <p:sp>
        <p:nvSpPr>
          <p:cNvPr id="5" name="Footer Placeholder 4">
            <a:extLst>
              <a:ext uri="{FF2B5EF4-FFF2-40B4-BE49-F238E27FC236}">
                <a16:creationId xmlns:a16="http://schemas.microsoft.com/office/drawing/2014/main" id="{9EA771EA-32AF-4937-B02D-7B43F5055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0A880-B366-48A8-8E7D-6816A3296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DE68C-A31C-443D-853E-BAFC01C1585D}" type="slidenum">
              <a:rPr lang="en-US" smtClean="0"/>
              <a:t>‹#›</a:t>
            </a:fld>
            <a:endParaRPr lang="en-US"/>
          </a:p>
        </p:txBody>
      </p:sp>
    </p:spTree>
    <p:extLst>
      <p:ext uri="{BB962C8B-B14F-4D97-AF65-F5344CB8AC3E}">
        <p14:creationId xmlns:p14="http://schemas.microsoft.com/office/powerpoint/2010/main" val="133952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DM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apps.trb.org/cmsfeed/TRBNetProjectDisplay.asp?ProjectID=508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19730" y="4458066"/>
            <a:ext cx="8988051" cy="1123093"/>
          </a:xfrm>
        </p:spPr>
        <p:txBody>
          <a:bodyPr/>
          <a:lstStyle/>
          <a:p>
            <a:pPr marL="0" marR="0">
              <a:spcBef>
                <a:spcPts val="600"/>
              </a:spcBef>
              <a:spcAft>
                <a:spcPts val="1000"/>
              </a:spcAft>
              <a:tabLst>
                <a:tab pos="1920240" algn="l"/>
                <a:tab pos="2971800" algn="ctr"/>
              </a:tabLst>
            </a:pPr>
            <a:r>
              <a:rPr lang="en-US" sz="3200">
                <a:effectLst/>
                <a:latin typeface="DM Sans" pitchFamily="2" charset="0"/>
                <a:ea typeface="Times New Roman" panose="02020603050405020304" pitchFamily="18" charset="0"/>
                <a:cs typeface="Arial" panose="020B0604020202020204" pitchFamily="34" charset="0"/>
              </a:rPr>
              <a:t>NCHRP 23-13(01)</a:t>
            </a:r>
            <a:br>
              <a:rPr lang="en-US" sz="3200">
                <a:effectLst/>
                <a:latin typeface="DM Sans" pitchFamily="2" charset="0"/>
                <a:ea typeface="Times New Roman" panose="02020603050405020304" pitchFamily="18" charset="0"/>
                <a:cs typeface="Arial" panose="020B0604020202020204" pitchFamily="34" charset="0"/>
              </a:rPr>
            </a:br>
            <a:r>
              <a:rPr lang="en-US" sz="2800">
                <a:effectLst/>
                <a:latin typeface="DM Sans" pitchFamily="2" charset="0"/>
                <a:ea typeface="Times New Roman" panose="02020603050405020304" pitchFamily="18" charset="0"/>
                <a:cs typeface="Arial" panose="020B0604020202020204" pitchFamily="34" charset="0"/>
              </a:rPr>
              <a:t>Telecommuting, Remote Work, and Hybrid Schedules: Managing the Shift to a Flexible Work Future</a:t>
            </a:r>
            <a:endParaRPr lang="en-US" sz="3200">
              <a:effectLst/>
              <a:latin typeface="DM Sans" pitchFamily="2" charset="0"/>
              <a:ea typeface="Times New Roman" panose="02020603050405020304" pitchFamily="18" charset="0"/>
              <a:cs typeface="Arial" panose="020B0604020202020204" pitchFamily="34" charset="0"/>
            </a:endParaRPr>
          </a:p>
        </p:txBody>
      </p:sp>
      <p:pic>
        <p:nvPicPr>
          <p:cNvPr id="9" name="Picture Placeholder 23" descr="Multiple interweaving highways with cars driving in different directions">
            <a:extLst>
              <a:ext uri="{FF2B5EF4-FFF2-40B4-BE49-F238E27FC236}">
                <a16:creationId xmlns:a16="http://schemas.microsoft.com/office/drawing/2014/main" id="{E5B0CC47-EAE7-44D0-869D-5D74DAEE9F7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123" b="22123"/>
          <a:stretch/>
        </p:blipFill>
        <p:spPr>
          <a:xfrm>
            <a:off x="0" y="1"/>
            <a:ext cx="12192000" cy="4258469"/>
          </a:xfrm>
        </p:spPr>
      </p:pic>
    </p:spTree>
    <p:extLst>
      <p:ext uri="{BB962C8B-B14F-4D97-AF65-F5344CB8AC3E}">
        <p14:creationId xmlns:p14="http://schemas.microsoft.com/office/powerpoint/2010/main" val="844934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75" y="106565"/>
            <a:ext cx="12050825" cy="754343"/>
          </a:xfrm>
        </p:spPr>
        <p:txBody>
          <a:bodyPr>
            <a:noAutofit/>
          </a:bodyPr>
          <a:lstStyle/>
          <a:p>
            <a:r>
              <a:rPr lang="en-US" sz="2800" dirty="0">
                <a:latin typeface="DM Sans" pitchFamily="2" charset="77"/>
              </a:rPr>
              <a:t>Chapter III. Measuring Performance and Productivity</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10</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668EDFF-AB9A-4736-5F79-CA2BA9383E3E}"/>
              </a:ext>
            </a:extLst>
          </p:cNvPr>
          <p:cNvSpPr/>
          <p:nvPr/>
        </p:nvSpPr>
        <p:spPr>
          <a:xfrm>
            <a:off x="500062" y="1376523"/>
            <a:ext cx="5849611" cy="4620569"/>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600"/>
              </a:spcBef>
            </a:pPr>
            <a:r>
              <a:rPr lang="en-US" dirty="0">
                <a:solidFill>
                  <a:srgbClr val="000000"/>
                </a:solidFill>
                <a:latin typeface="DM Sans" pitchFamily="2" charset="0"/>
                <a:ea typeface="Times New Roman" panose="02020603050405020304" pitchFamily="18" charset="0"/>
              </a:rPr>
              <a:t>Includes best practices for performance management</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Establish a performance baseline</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Set concrete goals</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Establish outcome-based measures</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Employee development roadmap</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Gather performance feedback</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Use a task tracker</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Implement a pilot period</a:t>
            </a:r>
          </a:p>
          <a:p>
            <a:pPr marL="285750" marR="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Conduct regular check-in meetings</a:t>
            </a:r>
          </a:p>
          <a:p>
            <a:pPr marR="0">
              <a:spcBef>
                <a:spcPts val="600"/>
              </a:spcBef>
            </a:pPr>
            <a:r>
              <a:rPr lang="en-US" dirty="0">
                <a:solidFill>
                  <a:srgbClr val="000000"/>
                </a:solidFill>
                <a:latin typeface="DM Sans" pitchFamily="2" charset="0"/>
              </a:rPr>
              <a:t>Provides recommended metrics for measuring the success of the telework program. Metrics are associated with:</a:t>
            </a:r>
          </a:p>
          <a:p>
            <a:pPr marL="285750" marR="0" indent="-285750">
              <a:buFont typeface="Arial" panose="020B0604020202020204" pitchFamily="34" charset="0"/>
              <a:buChar char="•"/>
            </a:pPr>
            <a:r>
              <a:rPr lang="en-US" sz="1600" dirty="0">
                <a:solidFill>
                  <a:srgbClr val="000000"/>
                </a:solidFill>
                <a:latin typeface="DM Sans" pitchFamily="2" charset="0"/>
              </a:rPr>
              <a:t>Recruitment</a:t>
            </a:r>
          </a:p>
          <a:p>
            <a:pPr marL="285750" marR="0" indent="-285750">
              <a:buFont typeface="Arial" panose="020B0604020202020204" pitchFamily="34" charset="0"/>
              <a:buChar char="•"/>
            </a:pPr>
            <a:r>
              <a:rPr lang="en-US" sz="1600" dirty="0">
                <a:solidFill>
                  <a:srgbClr val="000000"/>
                </a:solidFill>
                <a:latin typeface="DM Sans" pitchFamily="2" charset="0"/>
              </a:rPr>
              <a:t>Turnover</a:t>
            </a:r>
          </a:p>
          <a:p>
            <a:pPr marL="285750" marR="0" indent="-285750">
              <a:buFont typeface="Arial" panose="020B0604020202020204" pitchFamily="34" charset="0"/>
              <a:buChar char="•"/>
            </a:pPr>
            <a:r>
              <a:rPr lang="en-US" sz="1600" dirty="0">
                <a:solidFill>
                  <a:srgbClr val="000000"/>
                </a:solidFill>
                <a:latin typeface="DM Sans" pitchFamily="2" charset="0"/>
              </a:rPr>
              <a:t>Meeting program delivery</a:t>
            </a:r>
          </a:p>
          <a:p>
            <a:pPr marL="285750" marR="0" indent="-285750">
              <a:buFont typeface="Arial" panose="020B0604020202020204" pitchFamily="34" charset="0"/>
              <a:buChar char="•"/>
            </a:pPr>
            <a:r>
              <a:rPr lang="en-US" sz="1600" dirty="0">
                <a:solidFill>
                  <a:srgbClr val="000000"/>
                </a:solidFill>
                <a:latin typeface="DM Sans" pitchFamily="2" charset="0"/>
              </a:rPr>
              <a:t>Employee engagement</a:t>
            </a:r>
          </a:p>
        </p:txBody>
      </p:sp>
      <p:pic>
        <p:nvPicPr>
          <p:cNvPr id="5" name="Picture 4">
            <a:extLst>
              <a:ext uri="{FF2B5EF4-FFF2-40B4-BE49-F238E27FC236}">
                <a16:creationId xmlns:a16="http://schemas.microsoft.com/office/drawing/2014/main" id="{B19CCE5B-E641-4BFC-A616-69C333C4C6B5}"/>
              </a:ext>
            </a:extLst>
          </p:cNvPr>
          <p:cNvPicPr>
            <a:picLocks noChangeAspect="1"/>
          </p:cNvPicPr>
          <p:nvPr/>
        </p:nvPicPr>
        <p:blipFill>
          <a:blip r:embed="rId3"/>
          <a:stretch>
            <a:fillRect/>
          </a:stretch>
        </p:blipFill>
        <p:spPr>
          <a:xfrm>
            <a:off x="6554606" y="1973424"/>
            <a:ext cx="5383396" cy="3032530"/>
          </a:xfrm>
          <a:prstGeom prst="rect">
            <a:avLst/>
          </a:prstGeom>
        </p:spPr>
      </p:pic>
    </p:spTree>
    <p:extLst>
      <p:ext uri="{BB962C8B-B14F-4D97-AF65-F5344CB8AC3E}">
        <p14:creationId xmlns:p14="http://schemas.microsoft.com/office/powerpoint/2010/main" val="226605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75" y="106565"/>
            <a:ext cx="12050825" cy="754343"/>
          </a:xfrm>
        </p:spPr>
        <p:txBody>
          <a:bodyPr>
            <a:noAutofit/>
          </a:bodyPr>
          <a:lstStyle/>
          <a:p>
            <a:r>
              <a:rPr lang="en-US" sz="2800" dirty="0">
                <a:latin typeface="DM Sans" pitchFamily="2" charset="77"/>
              </a:rPr>
              <a:t>Implementation Memorandum</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11</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164A4B-9B4A-E11A-A5DC-FBC7A15E966D}"/>
              </a:ext>
            </a:extLst>
          </p:cNvPr>
          <p:cNvSpPr txBox="1"/>
          <p:nvPr/>
        </p:nvSpPr>
        <p:spPr>
          <a:xfrm>
            <a:off x="445975" y="1005890"/>
            <a:ext cx="11231829" cy="1384995"/>
          </a:xfrm>
          <a:prstGeom prst="rect">
            <a:avLst/>
          </a:prstGeom>
          <a:solidFill>
            <a:schemeClr val="accent6">
              <a:lumMod val="40000"/>
              <a:lumOff val="60000"/>
            </a:schemeClr>
          </a:solidFill>
        </p:spPr>
        <p:txBody>
          <a:bodyPr wrap="square" rtlCol="0">
            <a:spAutoFit/>
          </a:bodyPr>
          <a:lstStyle/>
          <a:p>
            <a:r>
              <a:rPr lang="en-US" sz="2400" b="1" dirty="0">
                <a:latin typeface="DM Sans" pitchFamily="2" charset="0"/>
              </a:rPr>
              <a:t>Goal: </a:t>
            </a:r>
            <a:r>
              <a:rPr lang="en-US" sz="2000" dirty="0">
                <a:latin typeface="DM Sans" pitchFamily="2" charset="0"/>
              </a:rPr>
              <a:t>Provide implementation guidance including recommendations on how to put the findings into practice, identifying institutions for applying findings, identifying issues affecting implementation and associated solutions, and recommend methods of identifying and measuring impacts.</a:t>
            </a:r>
          </a:p>
        </p:txBody>
      </p:sp>
      <p:graphicFrame>
        <p:nvGraphicFramePr>
          <p:cNvPr id="5" name="Table 8">
            <a:extLst>
              <a:ext uri="{FF2B5EF4-FFF2-40B4-BE49-F238E27FC236}">
                <a16:creationId xmlns:a16="http://schemas.microsoft.com/office/drawing/2014/main" id="{3F75BF39-6849-A263-9770-09ABF197C196}"/>
              </a:ext>
            </a:extLst>
          </p:cNvPr>
          <p:cNvGraphicFramePr>
            <a:graphicFrameLocks/>
          </p:cNvGraphicFramePr>
          <p:nvPr>
            <p:extLst>
              <p:ext uri="{D42A27DB-BD31-4B8C-83A1-F6EECF244321}">
                <p14:modId xmlns:p14="http://schemas.microsoft.com/office/powerpoint/2010/main" val="3915584560"/>
              </p:ext>
            </p:extLst>
          </p:nvPr>
        </p:nvGraphicFramePr>
        <p:xfrm>
          <a:off x="294302" y="2681907"/>
          <a:ext cx="11603396" cy="3570418"/>
        </p:xfrm>
        <a:graphic>
          <a:graphicData uri="http://schemas.openxmlformats.org/drawingml/2006/table">
            <a:tbl>
              <a:tblPr firstRow="1" bandRow="1">
                <a:tableStyleId>{5C22544A-7EE6-4342-B048-85BDC9FD1C3A}</a:tableStyleId>
              </a:tblPr>
              <a:tblGrid>
                <a:gridCol w="5801698">
                  <a:extLst>
                    <a:ext uri="{9D8B030D-6E8A-4147-A177-3AD203B41FA5}">
                      <a16:colId xmlns:a16="http://schemas.microsoft.com/office/drawing/2014/main" val="2636879050"/>
                    </a:ext>
                  </a:extLst>
                </a:gridCol>
                <a:gridCol w="5801698">
                  <a:extLst>
                    <a:ext uri="{9D8B030D-6E8A-4147-A177-3AD203B41FA5}">
                      <a16:colId xmlns:a16="http://schemas.microsoft.com/office/drawing/2014/main" val="992465310"/>
                    </a:ext>
                  </a:extLst>
                </a:gridCol>
              </a:tblGrid>
              <a:tr h="1785209">
                <a:tc>
                  <a:txBody>
                    <a:bodyPr/>
                    <a:lstStyle/>
                    <a:p>
                      <a:pPr algn="ctr"/>
                      <a:r>
                        <a:rPr lang="en-US" sz="1800" b="1" dirty="0">
                          <a:solidFill>
                            <a:schemeClr val="tx1"/>
                          </a:solidFill>
                        </a:rPr>
                        <a:t>Recommendations for Putting the Research Findings/Products Into Practice</a:t>
                      </a:r>
                    </a:p>
                    <a:p>
                      <a:pPr algn="ctr"/>
                      <a:endParaRPr lang="en-US" sz="1800" b="1" dirty="0">
                        <a:solidFill>
                          <a:schemeClr val="tx1"/>
                        </a:solidFill>
                      </a:endParaRPr>
                    </a:p>
                    <a:p>
                      <a:pPr algn="ctr"/>
                      <a:r>
                        <a:rPr lang="en-US" sz="1800" b="0" i="1" dirty="0">
                          <a:solidFill>
                            <a:schemeClr val="tx1"/>
                          </a:solidFill>
                        </a:rPr>
                        <a:t>Sharing and promotion of the deliverables</a:t>
                      </a:r>
                    </a:p>
                    <a:p>
                      <a:pPr algn="ctr"/>
                      <a:r>
                        <a:rPr lang="en-US" sz="1400" b="0" i="1" dirty="0">
                          <a:solidFill>
                            <a:schemeClr val="tx1"/>
                          </a:solidFill>
                        </a:rPr>
                        <a:t>(TRID, newsletters, meetings, webinars, publications, blogs, conferences)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800" b="1">
                          <a:solidFill>
                            <a:schemeClr val="tx1"/>
                          </a:solidFill>
                        </a:rPr>
                        <a:t>Institutions to Lead Application of Research Findings and Products</a:t>
                      </a:r>
                    </a:p>
                    <a:p>
                      <a:pPr algn="ctr"/>
                      <a:endParaRPr lang="en-US" sz="1800" b="1">
                        <a:solidFill>
                          <a:schemeClr val="tx1"/>
                        </a:solidFill>
                      </a:endParaRPr>
                    </a:p>
                    <a:p>
                      <a:pPr algn="ctr"/>
                      <a:r>
                        <a:rPr lang="en-US" sz="1800" b="0" i="1">
                          <a:solidFill>
                            <a:schemeClr val="tx1"/>
                          </a:solidFill>
                        </a:rPr>
                        <a:t>Research participants</a:t>
                      </a:r>
                    </a:p>
                    <a:p>
                      <a:pPr algn="ctr"/>
                      <a:r>
                        <a:rPr lang="en-US" sz="1800" b="0" i="1">
                          <a:solidFill>
                            <a:schemeClr val="tx1"/>
                          </a:solidFill>
                        </a:rPr>
                        <a:t>American Association of State Highway and Transportation Officials (Committee of Human Resources)</a:t>
                      </a:r>
                      <a:endParaRPr lang="en-US" sz="18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617536"/>
                  </a:ext>
                </a:extLst>
              </a:tr>
              <a:tr h="1785209">
                <a:tc>
                  <a:txBody>
                    <a:bodyPr/>
                    <a:lstStyle/>
                    <a:p>
                      <a:pPr algn="ctr"/>
                      <a:r>
                        <a:rPr lang="en-US" sz="1800" b="1" dirty="0">
                          <a:solidFill>
                            <a:schemeClr val="tx1"/>
                          </a:solidFill>
                        </a:rPr>
                        <a:t>Issues Affecting Implementation and Recommended Actions</a:t>
                      </a:r>
                    </a:p>
                    <a:p>
                      <a:pPr algn="ctr"/>
                      <a:endParaRPr lang="en-US" sz="1800" b="1" dirty="0">
                        <a:solidFill>
                          <a:schemeClr val="tx1"/>
                        </a:solidFill>
                      </a:endParaRPr>
                    </a:p>
                    <a:p>
                      <a:pPr algn="ctr"/>
                      <a:r>
                        <a:rPr lang="en-US" sz="1800" b="0" i="1" dirty="0">
                          <a:solidFill>
                            <a:schemeClr val="tx1"/>
                          </a:solidFill>
                        </a:rPr>
                        <a:t>Unions</a:t>
                      </a:r>
                    </a:p>
                    <a:p>
                      <a:pPr algn="ctr"/>
                      <a:r>
                        <a:rPr lang="en-US" sz="1800" b="0" i="1" dirty="0">
                          <a:solidFill>
                            <a:schemeClr val="tx1"/>
                          </a:solidFill>
                        </a:rPr>
                        <a:t>Buy-in</a:t>
                      </a:r>
                    </a:p>
                    <a:p>
                      <a:pPr algn="ctr"/>
                      <a:r>
                        <a:rPr lang="en-US" sz="1800" b="0" i="1" dirty="0">
                          <a:solidFill>
                            <a:schemeClr val="tx1"/>
                          </a:solidFill>
                        </a:rPr>
                        <a:t>Consistent application across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Recommended Methods of Identifying and Measuring Impacts of Implementation</a:t>
                      </a:r>
                    </a:p>
                    <a:p>
                      <a:pPr marL="0" marR="0" lvl="0" indent="0" algn="ctr" defTabSz="54864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0" i="1" dirty="0">
                          <a:solidFill>
                            <a:schemeClr val="tx1"/>
                          </a:solidFill>
                        </a:rPr>
                        <a:t>Measuring impacts of telework program</a:t>
                      </a:r>
                    </a:p>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0" i="1" dirty="0">
                          <a:solidFill>
                            <a:schemeClr val="tx1"/>
                          </a:solidFill>
                        </a:rPr>
                        <a:t>Measuring impacts of deliverable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793670"/>
                  </a:ext>
                </a:extLst>
              </a:tr>
            </a:tbl>
          </a:graphicData>
        </a:graphic>
      </p:graphicFrame>
    </p:spTree>
    <p:extLst>
      <p:ext uri="{BB962C8B-B14F-4D97-AF65-F5344CB8AC3E}">
        <p14:creationId xmlns:p14="http://schemas.microsoft.com/office/powerpoint/2010/main" val="4124596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B9FE-F5F6-4555-194C-75430D2B8192}"/>
              </a:ext>
            </a:extLst>
          </p:cNvPr>
          <p:cNvSpPr>
            <a:spLocks noGrp="1"/>
          </p:cNvSpPr>
          <p:nvPr>
            <p:ph type="title"/>
          </p:nvPr>
        </p:nvSpPr>
        <p:spPr>
          <a:xfrm>
            <a:off x="902936" y="1408998"/>
            <a:ext cx="10515600" cy="2426627"/>
          </a:xfrm>
        </p:spPr>
        <p:txBody>
          <a:bodyPr>
            <a:normAutofit fontScale="90000"/>
          </a:bodyPr>
          <a:lstStyle/>
          <a:p>
            <a:pPr algn="ctr"/>
            <a:r>
              <a:rPr lang="en-US" dirty="0"/>
              <a:t>For more information, visit: </a:t>
            </a:r>
            <a:br>
              <a:rPr lang="en-US" dirty="0"/>
            </a:br>
            <a:br>
              <a:rPr lang="en-US" dirty="0"/>
            </a:br>
            <a:r>
              <a:rPr lang="en-US" sz="2700" dirty="0">
                <a:hlinkClick r:id="rId2"/>
              </a:rPr>
              <a:t>https://apps.trb.org/cmsfeed/TRBNetProjectDisplay.asp?ProjectID=5089</a:t>
            </a:r>
            <a:br>
              <a:rPr lang="en-US" dirty="0"/>
            </a:br>
            <a:endParaRPr lang="en-US" dirty="0"/>
          </a:p>
        </p:txBody>
      </p:sp>
      <p:sp>
        <p:nvSpPr>
          <p:cNvPr id="3" name="Content Placeholder 2">
            <a:extLst>
              <a:ext uri="{FF2B5EF4-FFF2-40B4-BE49-F238E27FC236}">
                <a16:creationId xmlns:a16="http://schemas.microsoft.com/office/drawing/2014/main" id="{12951805-DBC2-FEBD-1307-592C7BB668DB}"/>
              </a:ext>
            </a:extLst>
          </p:cNvPr>
          <p:cNvSpPr>
            <a:spLocks noGrp="1"/>
          </p:cNvSpPr>
          <p:nvPr>
            <p:ph idx="1"/>
          </p:nvPr>
        </p:nvSpPr>
        <p:spPr>
          <a:xfrm>
            <a:off x="838200" y="4709565"/>
            <a:ext cx="10515600" cy="1467398"/>
          </a:xfrm>
        </p:spPr>
        <p:txBody>
          <a:bodyPr>
            <a:normAutofit fontScale="25000" lnSpcReduction="20000"/>
          </a:bodyPr>
          <a:lstStyle/>
          <a:p>
            <a:pPr marL="0" indent="0" algn="just">
              <a:buNone/>
            </a:pPr>
            <a:r>
              <a:rPr lang="en-US" sz="6800" dirty="0">
                <a:effectLst/>
                <a:latin typeface="Calibri" panose="020F0502020204030204" pitchFamily="34" charset="0"/>
                <a:ea typeface="Times New Roman" panose="02020603050405020304" pitchFamily="18" charset="0"/>
                <a:cs typeface="Times New Roman" panose="02020603050405020304" pitchFamily="18" charset="0"/>
              </a:rPr>
              <a:t>The National Cooperative Highway Research Program (NCHRP) </a:t>
            </a:r>
            <a:r>
              <a:rPr lang="en-US" sz="6800" dirty="0">
                <a:effectLst/>
                <a:latin typeface="Calibri" panose="020F0502020204030204" pitchFamily="34" charset="0"/>
                <a:ea typeface="Times New Roman" panose="02020603050405020304" pitchFamily="18" charset="0"/>
                <a:cs typeface="Avenir Next Condensed"/>
              </a:rPr>
              <a:t>produces ready-to-implement solutions to the challenges facing transportation professionals. </a:t>
            </a:r>
            <a:r>
              <a:rPr lang="en-US" sz="6800" dirty="0">
                <a:effectLst/>
                <a:latin typeface="Calibri" panose="020F0502020204030204" pitchFamily="34" charset="0"/>
                <a:ea typeface="Times New Roman" panose="02020603050405020304" pitchFamily="18" charset="0"/>
                <a:cs typeface="Times New Roman" panose="02020603050405020304" pitchFamily="18" charset="0"/>
              </a:rPr>
              <a:t>NCHRP </a:t>
            </a:r>
            <a:r>
              <a:rPr lang="en-US" sz="6800" dirty="0">
                <a:effectLst/>
                <a:latin typeface="Calibri" panose="020F0502020204030204" pitchFamily="34" charset="0"/>
                <a:ea typeface="Calibri" panose="020F0502020204030204" pitchFamily="34" charset="0"/>
                <a:cs typeface="Times New Roman" panose="02020603050405020304" pitchFamily="18" charset="0"/>
              </a:rPr>
              <a:t>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pPr marL="0" indent="0" algn="just">
              <a:buNone/>
            </a:pPr>
            <a:r>
              <a:rPr lang="en-US" sz="1800" dirty="0">
                <a:effectLst/>
                <a:latin typeface="Calibri" panose="020F0502020204030204" pitchFamily="34" charset="0"/>
                <a:ea typeface="Times New Roman" panose="02020603050405020304" pitchFamily="18" charset="0"/>
                <a:cs typeface="Avenir Next Condensed"/>
              </a:rPr>
              <a:t> </a:t>
            </a:r>
            <a:endParaRPr lang="en-US" sz="1800" dirty="0">
              <a:effectLst/>
              <a:latin typeface="Times New Roman" panose="02020603050405020304" pitchFamily="18" charset="0"/>
              <a:ea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363117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930-BFFE-A827-A6D7-2D3ADDB90DCF}"/>
              </a:ext>
            </a:extLst>
          </p:cNvPr>
          <p:cNvSpPr>
            <a:spLocks noGrp="1"/>
          </p:cNvSpPr>
          <p:nvPr>
            <p:ph type="title"/>
          </p:nvPr>
        </p:nvSpPr>
        <p:spPr/>
        <p:txBody>
          <a:bodyPr/>
          <a:lstStyle/>
          <a:p>
            <a:r>
              <a:rPr lang="en-US"/>
              <a:t>Project Goal</a:t>
            </a:r>
          </a:p>
        </p:txBody>
      </p:sp>
      <p:sp>
        <p:nvSpPr>
          <p:cNvPr id="4" name="TextBox 3">
            <a:extLst>
              <a:ext uri="{FF2B5EF4-FFF2-40B4-BE49-F238E27FC236}">
                <a16:creationId xmlns:a16="http://schemas.microsoft.com/office/drawing/2014/main" id="{36D95A02-C678-BB73-037D-463B780A158B}"/>
              </a:ext>
            </a:extLst>
          </p:cNvPr>
          <p:cNvSpPr txBox="1"/>
          <p:nvPr/>
        </p:nvSpPr>
        <p:spPr>
          <a:xfrm>
            <a:off x="838200" y="1988383"/>
            <a:ext cx="10343035" cy="2308324"/>
          </a:xfrm>
          <a:prstGeom prst="rect">
            <a:avLst/>
          </a:prstGeom>
          <a:solidFill>
            <a:schemeClr val="accent6">
              <a:lumMod val="40000"/>
              <a:lumOff val="60000"/>
            </a:schemeClr>
          </a:solidFill>
        </p:spPr>
        <p:txBody>
          <a:bodyPr wrap="square" rtlCol="0">
            <a:spAutoFit/>
          </a:bodyPr>
          <a:lstStyle/>
          <a:p>
            <a:r>
              <a:rPr lang="en-US" sz="2400" dirty="0">
                <a:latin typeface="DM Sans" pitchFamily="2" charset="0"/>
              </a:rPr>
              <a:t>To help state DOT leadership, management, and employees consider long-term and wide adoption of flexible working environments by developing user-friendly resources to help assess the suitability of employees and positions for a flexible work environment. The deliverables also support the aggregation of assessments for reporting to agency leadership</a:t>
            </a:r>
            <a:r>
              <a:rPr lang="en-US" sz="2000" dirty="0">
                <a:latin typeface="DM Sans" pitchFamily="2" charset="0"/>
              </a:rPr>
              <a:t>.</a:t>
            </a:r>
            <a:endParaRPr lang="en-US" sz="2400" dirty="0">
              <a:latin typeface="DM Sans" pitchFamily="2" charset="0"/>
            </a:endParaRPr>
          </a:p>
        </p:txBody>
      </p:sp>
    </p:spTree>
    <p:extLst>
      <p:ext uri="{BB962C8B-B14F-4D97-AF65-F5344CB8AC3E}">
        <p14:creationId xmlns:p14="http://schemas.microsoft.com/office/powerpoint/2010/main" val="54105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Work Performed</a:t>
            </a:r>
            <a:endParaRPr lang="en-US" sz="3600"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3</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5">
            <a:extLst>
              <a:ext uri="{FF2B5EF4-FFF2-40B4-BE49-F238E27FC236}">
                <a16:creationId xmlns:a16="http://schemas.microsoft.com/office/drawing/2014/main" id="{4F742785-B988-4DD9-FC6E-D10E5CF9F688}"/>
              </a:ext>
            </a:extLst>
          </p:cNvPr>
          <p:cNvGraphicFramePr>
            <a:graphicFrameLocks/>
          </p:cNvGraphicFramePr>
          <p:nvPr>
            <p:extLst>
              <p:ext uri="{D42A27DB-BD31-4B8C-83A1-F6EECF244321}">
                <p14:modId xmlns:p14="http://schemas.microsoft.com/office/powerpoint/2010/main" val="2422713270"/>
              </p:ext>
            </p:extLst>
          </p:nvPr>
        </p:nvGraphicFramePr>
        <p:xfrm>
          <a:off x="608808" y="1291800"/>
          <a:ext cx="11068997" cy="470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389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AE8612-2C33-7B54-E9AF-4AAFB543BF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81476" y="2486202"/>
            <a:ext cx="3280978" cy="4223000"/>
          </a:xfrm>
          <a:prstGeom prst="rect">
            <a:avLst/>
          </a:prstGeom>
          <a:ln>
            <a:solidFill>
              <a:schemeClr val="tx1"/>
            </a:solidFill>
          </a:ln>
        </p:spPr>
      </p:pic>
      <p:pic>
        <p:nvPicPr>
          <p:cNvPr id="10" name="Picture 9">
            <a:extLst>
              <a:ext uri="{FF2B5EF4-FFF2-40B4-BE49-F238E27FC236}">
                <a16:creationId xmlns:a16="http://schemas.microsoft.com/office/drawing/2014/main" id="{EF797305-33D1-7C28-3CB1-C690CFD332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73222" y="1455851"/>
            <a:ext cx="3578464" cy="4620568"/>
          </a:xfrm>
          <a:prstGeom prst="rect">
            <a:avLst/>
          </a:prstGeom>
          <a:ln>
            <a:solidFill>
              <a:schemeClr val="tx1"/>
            </a:solidFill>
          </a:ln>
        </p:spPr>
      </p:pic>
      <p:sp>
        <p:nvSpPr>
          <p:cNvPr id="13" name="Title 12"/>
          <p:cNvSpPr>
            <a:spLocks noGrp="1"/>
          </p:cNvSpPr>
          <p:nvPr>
            <p:ph type="title"/>
          </p:nvPr>
        </p:nvSpPr>
        <p:spPr>
          <a:xfrm>
            <a:off x="141175" y="106565"/>
            <a:ext cx="12050825" cy="754343"/>
          </a:xfrm>
        </p:spPr>
        <p:txBody>
          <a:bodyPr>
            <a:noAutofit/>
          </a:bodyPr>
          <a:lstStyle/>
          <a:p>
            <a:r>
              <a:rPr lang="en-US" sz="2800" dirty="0">
                <a:latin typeface="DM Sans" pitchFamily="2" charset="77"/>
              </a:rPr>
              <a:t>Guide Overview</a:t>
            </a:r>
          </a:p>
        </p:txBody>
      </p:sp>
      <p:sp>
        <p:nvSpPr>
          <p:cNvPr id="3" name="Slide Number Placeholder 2"/>
          <p:cNvSpPr>
            <a:spLocks noGrp="1"/>
          </p:cNvSpPr>
          <p:nvPr>
            <p:ph type="sldNum" sz="quarter" idx="12"/>
          </p:nvPr>
        </p:nvSpPr>
        <p:spPr/>
        <p:txBody>
          <a:bodyPr/>
          <a:lstStyle/>
          <a:p>
            <a:fld id="{F384092C-9B9C-9748-AC6A-F06C9D03AD52}" type="slidenum">
              <a:rPr lang="en-US" smtClean="0"/>
              <a:pPr/>
              <a:t>4</a:t>
            </a:fld>
            <a:endParaRPr lang="en-US" dirty="0"/>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B6FCBEE-8BE1-F16F-E13C-21BCC27C5D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74701" y="983596"/>
            <a:ext cx="3402039" cy="4418553"/>
          </a:xfrm>
          <a:prstGeom prst="rect">
            <a:avLst/>
          </a:prstGeom>
          <a:ln>
            <a:solidFill>
              <a:schemeClr val="tx1"/>
            </a:solidFill>
          </a:ln>
        </p:spPr>
      </p:pic>
      <p:sp>
        <p:nvSpPr>
          <p:cNvPr id="14" name="Rectangle 13">
            <a:extLst>
              <a:ext uri="{FF2B5EF4-FFF2-40B4-BE49-F238E27FC236}">
                <a16:creationId xmlns:a16="http://schemas.microsoft.com/office/drawing/2014/main" id="{AE058843-B1A6-2AAC-9D47-1A6B94A1A0AA}"/>
              </a:ext>
            </a:extLst>
          </p:cNvPr>
          <p:cNvSpPr/>
          <p:nvPr/>
        </p:nvSpPr>
        <p:spPr>
          <a:xfrm>
            <a:off x="265471" y="1376516"/>
            <a:ext cx="3864077" cy="4620569"/>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a:solidFill>
                  <a:srgbClr val="000000"/>
                </a:solidFill>
                <a:latin typeface="DM Sans" pitchFamily="2" charset="0"/>
                <a:cs typeface="Arial" panose="020B0604020202020204" pitchFamily="34" charset="0"/>
              </a:rPr>
              <a:t>Designed to provide state DOTs with a resource to:</a:t>
            </a:r>
          </a:p>
          <a:p>
            <a:pPr marL="285750" indent="-285750">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cs typeface="Arial" panose="020B0604020202020204" pitchFamily="34" charset="0"/>
              </a:rPr>
              <a:t>Understand different telework and FWA options</a:t>
            </a:r>
          </a:p>
          <a:p>
            <a:pPr marL="285750" indent="-285750">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cs typeface="Arial" panose="020B0604020202020204" pitchFamily="34" charset="0"/>
              </a:rPr>
              <a:t>Understand benefits and challenges of telework</a:t>
            </a:r>
          </a:p>
          <a:p>
            <a:pPr marL="285750" indent="-285750">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cs typeface="Arial" panose="020B0604020202020204" pitchFamily="34" charset="0"/>
              </a:rPr>
              <a:t>Determine if the agency is ready to implement a telework program</a:t>
            </a:r>
          </a:p>
          <a:p>
            <a:pPr marL="285750" indent="-285750">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cs typeface="Arial" panose="020B0604020202020204" pitchFamily="34" charset="0"/>
              </a:rPr>
              <a:t>Measure performance and productivity of an employee who is teleworking</a:t>
            </a:r>
          </a:p>
          <a:p>
            <a:pPr marL="285750" indent="-285750">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cs typeface="Arial" panose="020B0604020202020204" pitchFamily="34" charset="0"/>
              </a:rPr>
              <a:t>Measure</a:t>
            </a:r>
            <a:r>
              <a:rPr lang="en-US" sz="1600" dirty="0">
                <a:solidFill>
                  <a:srgbClr val="000000"/>
                </a:solidFill>
                <a:effectLst/>
                <a:latin typeface="DM Sans" pitchFamily="2" charset="0"/>
                <a:ea typeface="Times New Roman" panose="02020603050405020304" pitchFamily="18" charset="0"/>
                <a:cs typeface="Arial" panose="020B0604020202020204" pitchFamily="34" charset="0"/>
              </a:rPr>
              <a:t> telework program effectiveness</a:t>
            </a:r>
          </a:p>
          <a:p>
            <a:pPr marL="285750" indent="-285750">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cs typeface="Arial" panose="020B0604020202020204" pitchFamily="34" charset="0"/>
              </a:rPr>
              <a:t>Use tools to determine employee suitability for telework and tracking established arrangements</a:t>
            </a:r>
          </a:p>
          <a:p>
            <a:pPr marL="285750" indent="-285750">
              <a:buFont typeface="Arial" panose="020B0604020202020204" pitchFamily="34" charset="0"/>
              <a:buChar char="•"/>
            </a:pPr>
            <a:endParaRPr lang="en-US" dirty="0">
              <a:solidFill>
                <a:srgbClr val="000000"/>
              </a:solidFill>
              <a:latin typeface="DM Sans" pitchFamily="2" charset="0"/>
            </a:endParaRPr>
          </a:p>
        </p:txBody>
      </p:sp>
    </p:spTree>
    <p:extLst>
      <p:ext uri="{BB962C8B-B14F-4D97-AF65-F5344CB8AC3E}">
        <p14:creationId xmlns:p14="http://schemas.microsoft.com/office/powerpoint/2010/main" val="213277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75" y="106565"/>
            <a:ext cx="12050825" cy="754343"/>
          </a:xfrm>
        </p:spPr>
        <p:txBody>
          <a:bodyPr>
            <a:noAutofit/>
          </a:bodyPr>
          <a:lstStyle/>
          <a:p>
            <a:r>
              <a:rPr lang="en-US" sz="2800" dirty="0">
                <a:latin typeface="DM Sans" pitchFamily="2" charset="77"/>
              </a:rPr>
              <a:t>Guide Overview</a:t>
            </a:r>
          </a:p>
        </p:txBody>
      </p:sp>
      <p:sp>
        <p:nvSpPr>
          <p:cNvPr id="3" name="Slide Number Placeholder 2"/>
          <p:cNvSpPr>
            <a:spLocks noGrp="1"/>
          </p:cNvSpPr>
          <p:nvPr>
            <p:ph type="sldNum" sz="quarter" idx="12"/>
          </p:nvPr>
        </p:nvSpPr>
        <p:spPr/>
        <p:txBody>
          <a:bodyPr/>
          <a:lstStyle/>
          <a:p>
            <a:fld id="{F384092C-9B9C-9748-AC6A-F06C9D03AD52}" type="slidenum">
              <a:rPr lang="en-US" smtClean="0"/>
              <a:pPr/>
              <a:t>5</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58F9D3-2BAE-F627-9916-58BF86E71AF8}"/>
              </a:ext>
            </a:extLst>
          </p:cNvPr>
          <p:cNvSpPr txBox="1"/>
          <p:nvPr/>
        </p:nvSpPr>
        <p:spPr>
          <a:xfrm>
            <a:off x="340942" y="1008675"/>
            <a:ext cx="11365025" cy="461665"/>
          </a:xfrm>
          <a:prstGeom prst="rect">
            <a:avLst/>
          </a:prstGeom>
          <a:noFill/>
        </p:spPr>
        <p:txBody>
          <a:bodyPr wrap="square" rtlCol="0">
            <a:spAutoFit/>
          </a:bodyPr>
          <a:lstStyle/>
          <a:p>
            <a:r>
              <a:rPr lang="en-US" sz="2400" dirty="0">
                <a:latin typeface="DM Sans" pitchFamily="2" charset="0"/>
              </a:rPr>
              <a:t>The Guide is made up of three sections:</a:t>
            </a:r>
          </a:p>
        </p:txBody>
      </p:sp>
      <p:graphicFrame>
        <p:nvGraphicFramePr>
          <p:cNvPr id="2" name="Diagram 1">
            <a:extLst>
              <a:ext uri="{FF2B5EF4-FFF2-40B4-BE49-F238E27FC236}">
                <a16:creationId xmlns:a16="http://schemas.microsoft.com/office/drawing/2014/main" id="{B69234F0-4456-A496-5D61-5E9FFDAA24A8}"/>
              </a:ext>
            </a:extLst>
          </p:cNvPr>
          <p:cNvGraphicFramePr/>
          <p:nvPr>
            <p:extLst>
              <p:ext uri="{D42A27DB-BD31-4B8C-83A1-F6EECF244321}">
                <p14:modId xmlns:p14="http://schemas.microsoft.com/office/powerpoint/2010/main" val="1022097553"/>
              </p:ext>
            </p:extLst>
          </p:nvPr>
        </p:nvGraphicFramePr>
        <p:xfrm>
          <a:off x="2421943" y="1721695"/>
          <a:ext cx="7348114" cy="4496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28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75" y="106565"/>
            <a:ext cx="12050825" cy="754343"/>
          </a:xfrm>
        </p:spPr>
        <p:txBody>
          <a:bodyPr>
            <a:noAutofit/>
          </a:bodyPr>
          <a:lstStyle/>
          <a:p>
            <a:r>
              <a:rPr lang="en-US" sz="2600" dirty="0">
                <a:latin typeface="DM Sans" pitchFamily="2" charset="77"/>
              </a:rPr>
              <a:t>Chapter I. Introduction - Telework Options and Alternatives to Telework</a:t>
            </a:r>
          </a:p>
        </p:txBody>
      </p:sp>
      <p:sp>
        <p:nvSpPr>
          <p:cNvPr id="3" name="Slide Number Placeholder 2"/>
          <p:cNvSpPr>
            <a:spLocks noGrp="1"/>
          </p:cNvSpPr>
          <p:nvPr>
            <p:ph type="sldNum" sz="quarter" idx="12"/>
          </p:nvPr>
        </p:nvSpPr>
        <p:spPr/>
        <p:txBody>
          <a:bodyPr/>
          <a:lstStyle/>
          <a:p>
            <a:fld id="{F384092C-9B9C-9748-AC6A-F06C9D03AD52}" type="slidenum">
              <a:rPr lang="en-US" smtClean="0"/>
              <a:pPr/>
              <a:t>6</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D5CEC0-CF19-046B-9350-BEF9CAB38B55}"/>
              </a:ext>
            </a:extLst>
          </p:cNvPr>
          <p:cNvCxnSpPr/>
          <p:nvPr/>
        </p:nvCxnSpPr>
        <p:spPr>
          <a:xfrm>
            <a:off x="5063613" y="1101213"/>
            <a:ext cx="0" cy="561920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65482A-0055-331A-325B-6BF7EDA7E501}"/>
              </a:ext>
            </a:extLst>
          </p:cNvPr>
          <p:cNvSpPr txBox="1"/>
          <p:nvPr/>
        </p:nvSpPr>
        <p:spPr>
          <a:xfrm>
            <a:off x="1183193" y="989011"/>
            <a:ext cx="2825045" cy="461665"/>
          </a:xfrm>
          <a:prstGeom prst="rect">
            <a:avLst/>
          </a:prstGeom>
          <a:noFill/>
        </p:spPr>
        <p:txBody>
          <a:bodyPr wrap="square" rtlCol="0">
            <a:spAutoFit/>
          </a:bodyPr>
          <a:lstStyle/>
          <a:p>
            <a:r>
              <a:rPr lang="en-US" sz="2400" b="1" dirty="0">
                <a:latin typeface="DM Sans" pitchFamily="2" charset="0"/>
              </a:rPr>
              <a:t>Telework Options</a:t>
            </a:r>
          </a:p>
        </p:txBody>
      </p:sp>
      <p:sp>
        <p:nvSpPr>
          <p:cNvPr id="10" name="TextBox 9">
            <a:extLst>
              <a:ext uri="{FF2B5EF4-FFF2-40B4-BE49-F238E27FC236}">
                <a16:creationId xmlns:a16="http://schemas.microsoft.com/office/drawing/2014/main" id="{24DEB89D-B008-2C64-CA84-064AC5C946DA}"/>
              </a:ext>
            </a:extLst>
          </p:cNvPr>
          <p:cNvSpPr txBox="1"/>
          <p:nvPr/>
        </p:nvSpPr>
        <p:spPr>
          <a:xfrm>
            <a:off x="6714530" y="989011"/>
            <a:ext cx="3804531" cy="461665"/>
          </a:xfrm>
          <a:prstGeom prst="rect">
            <a:avLst/>
          </a:prstGeom>
          <a:noFill/>
        </p:spPr>
        <p:txBody>
          <a:bodyPr wrap="square" rtlCol="0">
            <a:spAutoFit/>
          </a:bodyPr>
          <a:lstStyle/>
          <a:p>
            <a:r>
              <a:rPr lang="en-US" sz="2400" b="1" dirty="0">
                <a:latin typeface="DM Sans" pitchFamily="2" charset="0"/>
              </a:rPr>
              <a:t>Alternatives to Telework</a:t>
            </a:r>
          </a:p>
        </p:txBody>
      </p:sp>
      <p:graphicFrame>
        <p:nvGraphicFramePr>
          <p:cNvPr id="4" name="Diagram 3">
            <a:extLst>
              <a:ext uri="{FF2B5EF4-FFF2-40B4-BE49-F238E27FC236}">
                <a16:creationId xmlns:a16="http://schemas.microsoft.com/office/drawing/2014/main" id="{5793E8A2-AADE-D1D6-F194-C488F9C93785}"/>
              </a:ext>
            </a:extLst>
          </p:cNvPr>
          <p:cNvGraphicFramePr/>
          <p:nvPr>
            <p:extLst>
              <p:ext uri="{D42A27DB-BD31-4B8C-83A1-F6EECF244321}">
                <p14:modId xmlns:p14="http://schemas.microsoft.com/office/powerpoint/2010/main" val="3614514963"/>
              </p:ext>
            </p:extLst>
          </p:nvPr>
        </p:nvGraphicFramePr>
        <p:xfrm>
          <a:off x="223991" y="2053440"/>
          <a:ext cx="471805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5CD96ED2-3F31-4AA7-35F8-F3D3FEABDACC}"/>
              </a:ext>
            </a:extLst>
          </p:cNvPr>
          <p:cNvGraphicFramePr/>
          <p:nvPr>
            <p:extLst>
              <p:ext uri="{D42A27DB-BD31-4B8C-83A1-F6EECF244321}">
                <p14:modId xmlns:p14="http://schemas.microsoft.com/office/powerpoint/2010/main" val="165599883"/>
              </p:ext>
            </p:extLst>
          </p:nvPr>
        </p:nvGraphicFramePr>
        <p:xfrm>
          <a:off x="5265582" y="1630375"/>
          <a:ext cx="6702425" cy="4366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598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A8C3-7877-1D2A-3B5B-0FC00E39C9EB}"/>
              </a:ext>
            </a:extLst>
          </p:cNvPr>
          <p:cNvSpPr>
            <a:spLocks noGrp="1"/>
          </p:cNvSpPr>
          <p:nvPr>
            <p:ph type="title"/>
          </p:nvPr>
        </p:nvSpPr>
        <p:spPr>
          <a:xfrm>
            <a:off x="445974" y="102907"/>
            <a:ext cx="11746025" cy="754343"/>
          </a:xfrm>
        </p:spPr>
        <p:txBody>
          <a:bodyPr>
            <a:normAutofit/>
          </a:bodyPr>
          <a:lstStyle/>
          <a:p>
            <a:r>
              <a:rPr lang="en-US" dirty="0"/>
              <a:t>Chapter I. Introduction</a:t>
            </a:r>
          </a:p>
        </p:txBody>
      </p:sp>
      <p:sp>
        <p:nvSpPr>
          <p:cNvPr id="4" name="Rectangle: Rounded Corners 3">
            <a:extLst>
              <a:ext uri="{FF2B5EF4-FFF2-40B4-BE49-F238E27FC236}">
                <a16:creationId xmlns:a16="http://schemas.microsoft.com/office/drawing/2014/main" id="{9EBE92D1-1AFF-F68B-32DC-C890BEBC8F0B}"/>
              </a:ext>
            </a:extLst>
          </p:cNvPr>
          <p:cNvSpPr/>
          <p:nvPr/>
        </p:nvSpPr>
        <p:spPr>
          <a:xfrm>
            <a:off x="1848465" y="1160206"/>
            <a:ext cx="8593393" cy="1248697"/>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00"/>
                </a:solidFill>
                <a:latin typeface="DM Sans" pitchFamily="2" charset="0"/>
              </a:rPr>
              <a:t>One-pagers </a:t>
            </a:r>
            <a:r>
              <a:rPr lang="en-US" sz="1800" dirty="0">
                <a:solidFill>
                  <a:srgbClr val="000000"/>
                </a:solidFill>
                <a:latin typeface="DM Sans" pitchFamily="2" charset="0"/>
              </a:rPr>
              <a:t>for each telework option and alternatives to telework that provide a high-level </a:t>
            </a:r>
            <a:r>
              <a:rPr lang="en-US" sz="1800" b="1" dirty="0">
                <a:solidFill>
                  <a:srgbClr val="000000"/>
                </a:solidFill>
                <a:latin typeface="DM Sans" pitchFamily="2" charset="0"/>
              </a:rPr>
              <a:t>overview, potential benefits, challenges, and implementation best practices </a:t>
            </a:r>
            <a:r>
              <a:rPr lang="en-US" sz="1800" dirty="0">
                <a:solidFill>
                  <a:srgbClr val="000000"/>
                </a:solidFill>
                <a:latin typeface="DM Sans" pitchFamily="2" charset="0"/>
              </a:rPr>
              <a:t>for each.</a:t>
            </a:r>
          </a:p>
        </p:txBody>
      </p:sp>
      <p:sp>
        <p:nvSpPr>
          <p:cNvPr id="5" name="Rectangle: Rounded Corners 4">
            <a:extLst>
              <a:ext uri="{FF2B5EF4-FFF2-40B4-BE49-F238E27FC236}">
                <a16:creationId xmlns:a16="http://schemas.microsoft.com/office/drawing/2014/main" id="{196D8A85-14DC-564D-430F-3C105837D9D1}"/>
              </a:ext>
            </a:extLst>
          </p:cNvPr>
          <p:cNvSpPr/>
          <p:nvPr/>
        </p:nvSpPr>
        <p:spPr>
          <a:xfrm>
            <a:off x="1848463" y="2529962"/>
            <a:ext cx="8593393" cy="158483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spcAft>
                <a:spcPts val="600"/>
              </a:spcAft>
            </a:pPr>
            <a:r>
              <a:rPr lang="en-US" sz="1800" b="1" dirty="0">
                <a:solidFill>
                  <a:srgbClr val="000000"/>
                </a:solidFill>
                <a:latin typeface="DM Sans" pitchFamily="2" charset="0"/>
              </a:rPr>
              <a:t>Benefits of telework </a:t>
            </a:r>
            <a:r>
              <a:rPr lang="en-US" sz="1800" dirty="0">
                <a:solidFill>
                  <a:srgbClr val="000000"/>
                </a:solidFill>
                <a:latin typeface="DM Sans" pitchFamily="2" charset="0"/>
              </a:rPr>
              <a:t>including in-depth information and research related to the recruitment and retention benefits for state DOTs.</a:t>
            </a:r>
          </a:p>
          <a:p>
            <a:pPr lvl="0" algn="l"/>
            <a:r>
              <a:rPr lang="en-US" sz="1800" b="1" dirty="0">
                <a:solidFill>
                  <a:srgbClr val="000000"/>
                </a:solidFill>
                <a:latin typeface="DM Sans" pitchFamily="2" charset="0"/>
              </a:rPr>
              <a:t>Challenges and mitigation strategies </a:t>
            </a:r>
            <a:r>
              <a:rPr lang="en-US" sz="1800" dirty="0">
                <a:solidFill>
                  <a:srgbClr val="000000"/>
                </a:solidFill>
                <a:latin typeface="DM Sans" pitchFamily="2" charset="0"/>
              </a:rPr>
              <a:t>including working with a union, gaining buy-in, measuring performance and productivity, and addressing the lack of social interaction.</a:t>
            </a:r>
          </a:p>
        </p:txBody>
      </p:sp>
      <p:sp>
        <p:nvSpPr>
          <p:cNvPr id="6" name="Rectangle: Rounded Corners 5">
            <a:extLst>
              <a:ext uri="{FF2B5EF4-FFF2-40B4-BE49-F238E27FC236}">
                <a16:creationId xmlns:a16="http://schemas.microsoft.com/office/drawing/2014/main" id="{965A251D-C57A-7CFA-10D3-3C20E36441CB}"/>
              </a:ext>
            </a:extLst>
          </p:cNvPr>
          <p:cNvSpPr/>
          <p:nvPr/>
        </p:nvSpPr>
        <p:spPr>
          <a:xfrm>
            <a:off x="1848463" y="4235859"/>
            <a:ext cx="8593393" cy="85725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a:latin typeface="DM Sans" pitchFamily="2" charset="0"/>
              </a:rPr>
              <a:t>Determining </a:t>
            </a:r>
            <a:r>
              <a:rPr lang="en-US" sz="1800" b="1" dirty="0">
                <a:latin typeface="DM Sans" pitchFamily="2" charset="0"/>
              </a:rPr>
              <a:t>organizational readiness </a:t>
            </a:r>
            <a:r>
              <a:rPr lang="en-US" sz="1800" dirty="0">
                <a:latin typeface="DM Sans" pitchFamily="2" charset="0"/>
              </a:rPr>
              <a:t>for telework, implementation actions, and an organizational readiness checklist.</a:t>
            </a:r>
          </a:p>
        </p:txBody>
      </p:sp>
      <p:sp>
        <p:nvSpPr>
          <p:cNvPr id="7" name="Rectangle: Rounded Corners 6">
            <a:extLst>
              <a:ext uri="{FF2B5EF4-FFF2-40B4-BE49-F238E27FC236}">
                <a16:creationId xmlns:a16="http://schemas.microsoft.com/office/drawing/2014/main" id="{DDFAE92E-F058-15D2-9512-7CAD543C6A56}"/>
              </a:ext>
            </a:extLst>
          </p:cNvPr>
          <p:cNvSpPr/>
          <p:nvPr/>
        </p:nvSpPr>
        <p:spPr>
          <a:xfrm>
            <a:off x="1848463" y="5214168"/>
            <a:ext cx="8593393" cy="85725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800" dirty="0">
                <a:latin typeface="DM Sans" pitchFamily="2" charset="0"/>
              </a:rPr>
              <a:t>Common practices of telework implementation and </a:t>
            </a:r>
            <a:r>
              <a:rPr lang="en-US" sz="1800" b="1" dirty="0">
                <a:latin typeface="DM Sans" pitchFamily="2" charset="0"/>
              </a:rPr>
              <a:t>best practices </a:t>
            </a:r>
            <a:r>
              <a:rPr lang="en-US" sz="1800" dirty="0">
                <a:latin typeface="DM Sans" pitchFamily="2" charset="0"/>
              </a:rPr>
              <a:t>to strive for.</a:t>
            </a:r>
          </a:p>
        </p:txBody>
      </p:sp>
    </p:spTree>
    <p:extLst>
      <p:ext uri="{BB962C8B-B14F-4D97-AF65-F5344CB8AC3E}">
        <p14:creationId xmlns:p14="http://schemas.microsoft.com/office/powerpoint/2010/main" val="1752636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75" y="106565"/>
            <a:ext cx="12050825" cy="754343"/>
          </a:xfrm>
        </p:spPr>
        <p:txBody>
          <a:bodyPr>
            <a:noAutofit/>
          </a:bodyPr>
          <a:lstStyle/>
          <a:p>
            <a:r>
              <a:rPr lang="en-US" sz="2800" dirty="0">
                <a:latin typeface="DM Sans" pitchFamily="2" charset="77"/>
              </a:rPr>
              <a:t>Chapter II. Telework Tools – Telework Suitability Tool</a:t>
            </a:r>
          </a:p>
        </p:txBody>
      </p:sp>
      <p:sp>
        <p:nvSpPr>
          <p:cNvPr id="3" name="Slide Number Placeholder 2"/>
          <p:cNvSpPr>
            <a:spLocks noGrp="1"/>
          </p:cNvSpPr>
          <p:nvPr>
            <p:ph type="sldNum" sz="quarter" idx="12"/>
          </p:nvPr>
        </p:nvSpPr>
        <p:spPr/>
        <p:txBody>
          <a:bodyPr/>
          <a:lstStyle/>
          <a:p>
            <a:fld id="{F384092C-9B9C-9748-AC6A-F06C9D03AD52}" type="slidenum">
              <a:rPr lang="en-US" smtClean="0"/>
              <a:pPr/>
              <a:t>8</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4B6218-5404-1A92-450F-AF5455CE4B6E}"/>
              </a:ext>
            </a:extLst>
          </p:cNvPr>
          <p:cNvSpPr/>
          <p:nvPr/>
        </p:nvSpPr>
        <p:spPr>
          <a:xfrm>
            <a:off x="639680" y="1111046"/>
            <a:ext cx="5151520" cy="524424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rPr>
              <a:t>To be used by managers to determine if their employee is suitable for a telework arrangement </a:t>
            </a:r>
          </a:p>
          <a:p>
            <a:pPr marL="285750" marR="0" indent="-285750">
              <a:spcBef>
                <a:spcPts val="600"/>
              </a:spcBef>
              <a:buFont typeface="Arial" panose="020B0604020202020204" pitchFamily="34" charset="0"/>
              <a:buChar char="•"/>
            </a:pPr>
            <a:r>
              <a:rPr lang="en-US" sz="1600" dirty="0">
                <a:solidFill>
                  <a:srgbClr val="000000"/>
                </a:solidFill>
                <a:latin typeface="DM Sans" pitchFamily="2" charset="0"/>
                <a:ea typeface="Times New Roman" panose="02020603050405020304" pitchFamily="18" charset="0"/>
              </a:rPr>
              <a:t>M</a:t>
            </a:r>
            <a:r>
              <a:rPr lang="en-US" sz="1600" dirty="0">
                <a:solidFill>
                  <a:srgbClr val="000000"/>
                </a:solidFill>
                <a:effectLst/>
                <a:latin typeface="DM Sans" pitchFamily="2" charset="0"/>
                <a:ea typeface="Times New Roman" panose="02020603050405020304" pitchFamily="18" charset="0"/>
              </a:rPr>
              <a:t>anager responds to a series of questions with “yes (most of the time)” or “no,” and in some cases, “at times”</a:t>
            </a:r>
          </a:p>
          <a:p>
            <a:pPr marL="285750" marR="0" indent="-285750">
              <a:spcBef>
                <a:spcPts val="600"/>
              </a:spcBef>
              <a:buFont typeface="Arial" panose="020B0604020202020204" pitchFamily="34" charset="0"/>
              <a:buChar char="•"/>
            </a:pPr>
            <a:r>
              <a:rPr lang="en-US" sz="1600" dirty="0">
                <a:solidFill>
                  <a:srgbClr val="000000"/>
                </a:solidFill>
                <a:effectLst/>
                <a:latin typeface="DM Sans" pitchFamily="2" charset="0"/>
                <a:ea typeface="Times New Roman" panose="02020603050405020304" pitchFamily="18" charset="0"/>
              </a:rPr>
              <a:t>Once all questions are answered, the tool will populate one or more potential telework options, including:</a:t>
            </a:r>
          </a:p>
          <a:p>
            <a:pPr marL="742950" lvl="1" indent="-285750">
              <a:buFont typeface="Arial" panose="020B0604020202020204" pitchFamily="34" charset="0"/>
              <a:buChar char="•"/>
            </a:pPr>
            <a:r>
              <a:rPr lang="en-US" sz="1400" dirty="0">
                <a:solidFill>
                  <a:srgbClr val="000000"/>
                </a:solidFill>
                <a:effectLst/>
                <a:latin typeface="DM Sans" pitchFamily="2" charset="0"/>
                <a:ea typeface="Times New Roman" panose="02020603050405020304" pitchFamily="18" charset="0"/>
              </a:rPr>
              <a:t>Not Suitable for Full-Time Telework</a:t>
            </a:r>
          </a:p>
          <a:p>
            <a:pPr marL="742950" lvl="1" indent="-285750">
              <a:buFont typeface="Arial" panose="020B0604020202020204" pitchFamily="34" charset="0"/>
              <a:buChar char="•"/>
            </a:pPr>
            <a:r>
              <a:rPr lang="en-US" sz="1400" dirty="0">
                <a:solidFill>
                  <a:srgbClr val="000000"/>
                </a:solidFill>
                <a:effectLst/>
                <a:latin typeface="DM Sans" pitchFamily="2" charset="0"/>
                <a:ea typeface="Times New Roman" panose="02020603050405020304" pitchFamily="18" charset="0"/>
              </a:rPr>
              <a:t>May be Suitable for Ad Hoc Hybrid Telework</a:t>
            </a:r>
          </a:p>
          <a:p>
            <a:pPr marL="742950" lvl="1" indent="-285750">
              <a:buFont typeface="Arial" panose="020B0604020202020204" pitchFamily="34" charset="0"/>
              <a:buChar char="•"/>
            </a:pPr>
            <a:r>
              <a:rPr lang="en-US" sz="1400" dirty="0">
                <a:solidFill>
                  <a:srgbClr val="000000"/>
                </a:solidFill>
                <a:effectLst/>
                <a:latin typeface="DM Sans" pitchFamily="2" charset="0"/>
                <a:ea typeface="Times New Roman" panose="02020603050405020304" pitchFamily="18" charset="0"/>
              </a:rPr>
              <a:t>May be Suitable for Hybrid Telework</a:t>
            </a:r>
          </a:p>
          <a:p>
            <a:pPr marL="742950" lvl="1" indent="-285750">
              <a:buFont typeface="Arial" panose="020B0604020202020204" pitchFamily="34" charset="0"/>
              <a:buChar char="•"/>
            </a:pPr>
            <a:r>
              <a:rPr lang="en-US" sz="1400" dirty="0">
                <a:solidFill>
                  <a:srgbClr val="000000"/>
                </a:solidFill>
                <a:effectLst/>
                <a:latin typeface="DM Sans" pitchFamily="2" charset="0"/>
                <a:ea typeface="Times New Roman" panose="02020603050405020304" pitchFamily="18" charset="0"/>
              </a:rPr>
              <a:t>May be Suitable for Telework</a:t>
            </a:r>
          </a:p>
          <a:p>
            <a:pPr marL="285750" indent="-285750">
              <a:spcBef>
                <a:spcPts val="600"/>
              </a:spcBef>
              <a:buFont typeface="Arial" panose="020B0604020202020204" pitchFamily="34" charset="0"/>
              <a:buChar char="•"/>
            </a:pPr>
            <a:r>
              <a:rPr lang="en-US" sz="1600" dirty="0">
                <a:solidFill>
                  <a:srgbClr val="000000"/>
                </a:solidFill>
                <a:latin typeface="DM Sans" pitchFamily="2" charset="0"/>
              </a:rPr>
              <a:t>Instructions provided include:</a:t>
            </a:r>
          </a:p>
          <a:p>
            <a:pPr marL="742950" lvl="1" indent="-285750">
              <a:buFont typeface="Arial" panose="020B0604020202020204" pitchFamily="34" charset="0"/>
              <a:buChar char="•"/>
            </a:pPr>
            <a:r>
              <a:rPr lang="en-US" sz="1400" dirty="0">
                <a:solidFill>
                  <a:srgbClr val="000000"/>
                </a:solidFill>
                <a:latin typeface="DM Sans" pitchFamily="2" charset="0"/>
              </a:rPr>
              <a:t>Completing the Telework Suitability Tool</a:t>
            </a:r>
          </a:p>
          <a:p>
            <a:pPr marL="742950" lvl="1" indent="-285750">
              <a:buFont typeface="Arial" panose="020B0604020202020204" pitchFamily="34" charset="0"/>
              <a:buChar char="•"/>
            </a:pPr>
            <a:r>
              <a:rPr lang="en-US" sz="1400" dirty="0">
                <a:solidFill>
                  <a:srgbClr val="000000"/>
                </a:solidFill>
                <a:latin typeface="DM Sans" pitchFamily="2" charset="0"/>
              </a:rPr>
              <a:t>Telework Suitability Tool Criteria</a:t>
            </a:r>
          </a:p>
          <a:p>
            <a:pPr marL="742950" lvl="1" indent="-285750">
              <a:buFont typeface="Arial" panose="020B0604020202020204" pitchFamily="34" charset="0"/>
              <a:buChar char="•"/>
            </a:pPr>
            <a:r>
              <a:rPr lang="en-US" sz="1400" dirty="0">
                <a:solidFill>
                  <a:srgbClr val="000000"/>
                </a:solidFill>
                <a:latin typeface="DM Sans" pitchFamily="2" charset="0"/>
              </a:rPr>
              <a:t>Editing a question in the Telework Suitability Tool</a:t>
            </a:r>
          </a:p>
          <a:p>
            <a:pPr marL="742950" lvl="1" indent="-285750">
              <a:buFont typeface="Arial" panose="020B0604020202020204" pitchFamily="34" charset="0"/>
              <a:buChar char="•"/>
            </a:pPr>
            <a:r>
              <a:rPr lang="en-US" sz="1400" dirty="0">
                <a:solidFill>
                  <a:srgbClr val="000000"/>
                </a:solidFill>
                <a:latin typeface="DM Sans" pitchFamily="2" charset="0"/>
              </a:rPr>
              <a:t>Adding a new question to the Telework Suitability Tool</a:t>
            </a:r>
          </a:p>
          <a:p>
            <a:pPr marL="742950" lvl="1" indent="-285750">
              <a:buFont typeface="Arial" panose="020B0604020202020204" pitchFamily="34" charset="0"/>
              <a:buChar char="•"/>
            </a:pPr>
            <a:r>
              <a:rPr lang="en-US" sz="1400" dirty="0">
                <a:solidFill>
                  <a:srgbClr val="000000"/>
                </a:solidFill>
                <a:latin typeface="DM Sans" pitchFamily="2" charset="0"/>
              </a:rPr>
              <a:t>Conversation guidance for manager and employee</a:t>
            </a:r>
          </a:p>
        </p:txBody>
      </p:sp>
      <p:pic>
        <p:nvPicPr>
          <p:cNvPr id="2" name="Picture 1">
            <a:extLst>
              <a:ext uri="{FF2B5EF4-FFF2-40B4-BE49-F238E27FC236}">
                <a16:creationId xmlns:a16="http://schemas.microsoft.com/office/drawing/2014/main" id="{3D985316-A6BA-CA8D-514B-8AAF3E5B3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994508"/>
            <a:ext cx="5008262" cy="5725909"/>
          </a:xfrm>
          <a:prstGeom prst="rect">
            <a:avLst/>
          </a:prstGeom>
        </p:spPr>
      </p:pic>
    </p:spTree>
    <p:extLst>
      <p:ext uri="{BB962C8B-B14F-4D97-AF65-F5344CB8AC3E}">
        <p14:creationId xmlns:p14="http://schemas.microsoft.com/office/powerpoint/2010/main" val="427805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75" y="106565"/>
            <a:ext cx="12050825" cy="754343"/>
          </a:xfrm>
        </p:spPr>
        <p:txBody>
          <a:bodyPr>
            <a:noAutofit/>
          </a:bodyPr>
          <a:lstStyle/>
          <a:p>
            <a:r>
              <a:rPr lang="en-US" sz="2800" dirty="0">
                <a:latin typeface="DM Sans" pitchFamily="2" charset="77"/>
              </a:rPr>
              <a:t>Chapter II. Telework Tools – Tracking Tool</a:t>
            </a:r>
          </a:p>
        </p:txBody>
      </p:sp>
      <p:sp>
        <p:nvSpPr>
          <p:cNvPr id="3" name="Slide Number Placeholder 2"/>
          <p:cNvSpPr>
            <a:spLocks noGrp="1"/>
          </p:cNvSpPr>
          <p:nvPr>
            <p:ph type="sldNum" sz="quarter" idx="12"/>
          </p:nvPr>
        </p:nvSpPr>
        <p:spPr/>
        <p:txBody>
          <a:bodyPr/>
          <a:lstStyle/>
          <a:p>
            <a:fld id="{F384092C-9B9C-9748-AC6A-F06C9D03AD52}" type="slidenum">
              <a:rPr lang="en-US" smtClean="0"/>
              <a:pPr/>
              <a:t>9</a:t>
            </a:fld>
            <a:endParaRPr lang="en-US"/>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4B6218-5404-1A92-450F-AF5455CE4B6E}"/>
              </a:ext>
            </a:extLst>
          </p:cNvPr>
          <p:cNvSpPr/>
          <p:nvPr/>
        </p:nvSpPr>
        <p:spPr>
          <a:xfrm>
            <a:off x="445975" y="1615251"/>
            <a:ext cx="4067031" cy="3330375"/>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buFont typeface="Arial" panose="020B0604020202020204" pitchFamily="34" charset="0"/>
              <a:buChar char="•"/>
            </a:pPr>
            <a:r>
              <a:rPr lang="en-US" dirty="0">
                <a:solidFill>
                  <a:srgbClr val="000000"/>
                </a:solidFill>
                <a:effectLst/>
                <a:latin typeface="DM Sans" pitchFamily="2" charset="0"/>
                <a:ea typeface="Times New Roman" panose="02020603050405020304" pitchFamily="18" charset="0"/>
              </a:rPr>
              <a:t>To track approved arrangements that employees have in place</a:t>
            </a:r>
          </a:p>
          <a:p>
            <a:pPr marL="285750" marR="0" indent="-285750">
              <a:spcBef>
                <a:spcPts val="0"/>
              </a:spcBef>
              <a:buFont typeface="Arial" panose="020B0604020202020204" pitchFamily="34" charset="0"/>
              <a:buChar char="•"/>
            </a:pPr>
            <a:r>
              <a:rPr lang="en-US" dirty="0">
                <a:solidFill>
                  <a:srgbClr val="000000"/>
                </a:solidFill>
                <a:latin typeface="DM Sans" pitchFamily="2" charset="0"/>
                <a:ea typeface="Times New Roman" panose="02020603050405020304" pitchFamily="18" charset="0"/>
              </a:rPr>
              <a:t>Data can be aggregated and used to report about telework and FWAs to agency leadership</a:t>
            </a:r>
          </a:p>
          <a:p>
            <a:pPr marL="285750" indent="-285750">
              <a:spcBef>
                <a:spcPts val="600"/>
              </a:spcBef>
              <a:buFont typeface="Arial" panose="020B0604020202020204" pitchFamily="34" charset="0"/>
              <a:buChar char="•"/>
            </a:pPr>
            <a:r>
              <a:rPr lang="en-US" dirty="0">
                <a:solidFill>
                  <a:srgbClr val="000000"/>
                </a:solidFill>
                <a:latin typeface="DM Sans" pitchFamily="2" charset="0"/>
              </a:rPr>
              <a:t>Instructions provided include:</a:t>
            </a:r>
          </a:p>
          <a:p>
            <a:pPr marL="742950" lvl="1" indent="-285750">
              <a:buFont typeface="Arial" panose="020B0604020202020204" pitchFamily="34" charset="0"/>
              <a:buChar char="•"/>
            </a:pPr>
            <a:r>
              <a:rPr lang="en-US" sz="1600" dirty="0">
                <a:solidFill>
                  <a:srgbClr val="000000"/>
                </a:solidFill>
                <a:latin typeface="DM Sans" pitchFamily="2" charset="0"/>
              </a:rPr>
              <a:t>Inputting data into the Tracking Tool</a:t>
            </a:r>
          </a:p>
          <a:p>
            <a:pPr marL="742950" lvl="1" indent="-285750">
              <a:buFont typeface="Arial" panose="020B0604020202020204" pitchFamily="34" charset="0"/>
              <a:buChar char="•"/>
            </a:pPr>
            <a:r>
              <a:rPr lang="en-US" sz="1600" dirty="0">
                <a:solidFill>
                  <a:srgbClr val="000000"/>
                </a:solidFill>
                <a:latin typeface="DM Sans" pitchFamily="2" charset="0"/>
              </a:rPr>
              <a:t>Changing data variables in the Tracking Tool</a:t>
            </a:r>
          </a:p>
        </p:txBody>
      </p:sp>
      <p:pic>
        <p:nvPicPr>
          <p:cNvPr id="2" name="Picture 1" descr="Graphical user interface, text, application&#10;&#10;Description automatically generated">
            <a:extLst>
              <a:ext uri="{FF2B5EF4-FFF2-40B4-BE49-F238E27FC236}">
                <a16:creationId xmlns:a16="http://schemas.microsoft.com/office/drawing/2014/main" id="{7EA07E16-8C1D-1143-1A52-628E7BBEE1E5}"/>
              </a:ext>
            </a:extLst>
          </p:cNvPr>
          <p:cNvPicPr>
            <a:picLocks noChangeAspect="1"/>
          </p:cNvPicPr>
          <p:nvPr/>
        </p:nvPicPr>
        <p:blipFill>
          <a:blip r:embed="rId3"/>
          <a:stretch>
            <a:fillRect/>
          </a:stretch>
        </p:blipFill>
        <p:spPr>
          <a:xfrm>
            <a:off x="4857139" y="2395624"/>
            <a:ext cx="7080862" cy="1193852"/>
          </a:xfrm>
          <a:prstGeom prst="rect">
            <a:avLst/>
          </a:prstGeom>
          <a:ln>
            <a:solidFill>
              <a:schemeClr val="tx1"/>
            </a:solidFill>
          </a:ln>
        </p:spPr>
      </p:pic>
    </p:spTree>
    <p:extLst>
      <p:ext uri="{BB962C8B-B14F-4D97-AF65-F5344CB8AC3E}">
        <p14:creationId xmlns:p14="http://schemas.microsoft.com/office/powerpoint/2010/main" val="314161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C5B3258ACBA4D919A287F2C46F18C" ma:contentTypeVersion="10" ma:contentTypeDescription="Create a new document." ma:contentTypeScope="" ma:versionID="356b64236e93d7a2a232ebe59e41136d">
  <xsd:schema xmlns:xsd="http://www.w3.org/2001/XMLSchema" xmlns:xs="http://www.w3.org/2001/XMLSchema" xmlns:p="http://schemas.microsoft.com/office/2006/metadata/properties" xmlns:ns2="168cd163-8325-4f91-80f4-5d68b3d8c389" xmlns:ns3="49b15ae4-4b0f-4beb-8ce9-381a2ff8920d" targetNamespace="http://schemas.microsoft.com/office/2006/metadata/properties" ma:root="true" ma:fieldsID="741b4615332bd40ead99da4dec175c06" ns2:_="" ns3:_="">
    <xsd:import namespace="168cd163-8325-4f91-80f4-5d68b3d8c389"/>
    <xsd:import namespace="49b15ae4-4b0f-4beb-8ce9-381a2ff892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cd163-8325-4f91-80f4-5d68b3d8c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b15ae4-4b0f-4beb-8ce9-381a2ff8920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4B8A96-A55D-4F18-B635-1A59E438F1FC}">
  <ds:schemaRefs>
    <ds:schemaRef ds:uri="168cd163-8325-4f91-80f4-5d68b3d8c389"/>
    <ds:schemaRef ds:uri="49b15ae4-4b0f-4beb-8ce9-381a2ff892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479551-0DF5-4037-AABB-86B3FB948317}">
  <ds:schemaRefs>
    <ds:schemaRef ds:uri="http://schemas.microsoft.com/sharepoint/v3/contenttype/forms"/>
  </ds:schemaRefs>
</ds:datastoreItem>
</file>

<file path=customXml/itemProps3.xml><?xml version="1.0" encoding="utf-8"?>
<ds:datastoreItem xmlns:ds="http://schemas.openxmlformats.org/officeDocument/2006/customXml" ds:itemID="{76603885-B620-40D0-A924-80F38D566CE5}">
  <ds:schemaRefs>
    <ds:schemaRef ds:uri="http://schemas.microsoft.com/office/2006/metadata/properties"/>
    <ds:schemaRef ds:uri="http://schemas.microsoft.com/office/infopath/2007/PartnerControls"/>
    <ds:schemaRef ds:uri="http://www.w3.org/XML/1998/namespace"/>
    <ds:schemaRef ds:uri="http://purl.org/dc/dcmitype/"/>
    <ds:schemaRef ds:uri="168cd163-8325-4f91-80f4-5d68b3d8c389"/>
    <ds:schemaRef ds:uri="http://purl.org/dc/terms/"/>
    <ds:schemaRef ds:uri="http://schemas.openxmlformats.org/package/2006/metadata/core-properties"/>
    <ds:schemaRef ds:uri="http://schemas.microsoft.com/office/2006/documentManagement/types"/>
    <ds:schemaRef ds:uri="49b15ae4-4b0f-4beb-8ce9-381a2ff8920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685</TotalTime>
  <Words>1327</Words>
  <Application>Microsoft Office PowerPoint</Application>
  <PresentationFormat>Widescreen</PresentationFormat>
  <Paragraphs>121</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DM Sans</vt:lpstr>
      <vt:lpstr>Times New Roman</vt:lpstr>
      <vt:lpstr>Office Theme</vt:lpstr>
      <vt:lpstr>PowerPoint Presentation</vt:lpstr>
      <vt:lpstr>Project Goal</vt:lpstr>
      <vt:lpstr>Work Performed</vt:lpstr>
      <vt:lpstr>Guide Overview</vt:lpstr>
      <vt:lpstr>Guide Overview</vt:lpstr>
      <vt:lpstr>Chapter I. Introduction - Telework Options and Alternatives to Telework</vt:lpstr>
      <vt:lpstr>Chapter I. Introduction</vt:lpstr>
      <vt:lpstr>Chapter II. Telework Tools – Telework Suitability Tool</vt:lpstr>
      <vt:lpstr>Chapter II. Telework Tools – Tracking Tool</vt:lpstr>
      <vt:lpstr>Chapter III. Measuring Performance and Productivity</vt:lpstr>
      <vt:lpstr>Implementation Memorandum</vt:lpstr>
      <vt:lpstr>For more information, visit:   https://apps.trb.org/cmsfeed/TRBNetProjectDisplay.asp?ProjectID=5089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Klocke, Matthew</dc:creator>
  <cp:lastModifiedBy>Greaves, Jean</cp:lastModifiedBy>
  <cp:revision>9</cp:revision>
  <dcterms:created xsi:type="dcterms:W3CDTF">2021-10-07T15:29:54Z</dcterms:created>
  <dcterms:modified xsi:type="dcterms:W3CDTF">2023-06-27T22:56:18Z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0x0101003A0C5B3258ACBA4D919A287F2C46F18C</vt:lpwstr>
  </property>
</Properties>
</file>