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55"/>
  </p:notesMasterIdLst>
  <p:sldIdLst>
    <p:sldId id="256" r:id="rId4"/>
    <p:sldId id="258" r:id="rId5"/>
    <p:sldId id="257" r:id="rId6"/>
    <p:sldId id="259" r:id="rId7"/>
    <p:sldId id="260" r:id="rId8"/>
    <p:sldId id="261" r:id="rId9"/>
    <p:sldId id="262" r:id="rId10"/>
    <p:sldId id="263" r:id="rId11"/>
    <p:sldId id="264" r:id="rId12"/>
    <p:sldId id="265" r:id="rId13"/>
    <p:sldId id="267" r:id="rId14"/>
    <p:sldId id="266" r:id="rId15"/>
    <p:sldId id="269" r:id="rId16"/>
    <p:sldId id="268" r:id="rId17"/>
    <p:sldId id="270" r:id="rId18"/>
    <p:sldId id="272" r:id="rId19"/>
    <p:sldId id="275" r:id="rId20"/>
    <p:sldId id="276" r:id="rId21"/>
    <p:sldId id="277" r:id="rId22"/>
    <p:sldId id="278" r:id="rId23"/>
    <p:sldId id="279" r:id="rId24"/>
    <p:sldId id="280" r:id="rId25"/>
    <p:sldId id="281" r:id="rId26"/>
    <p:sldId id="282" r:id="rId27"/>
    <p:sldId id="283" r:id="rId28"/>
    <p:sldId id="286" r:id="rId29"/>
    <p:sldId id="287" r:id="rId30"/>
    <p:sldId id="285"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5" r:id="rId50"/>
    <p:sldId id="307" r:id="rId51"/>
    <p:sldId id="308" r:id="rId52"/>
    <p:sldId id="311" r:id="rId53"/>
    <p:sldId id="30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AD9D3-4987-0B60-8775-7C46D059DBB0}" name="Chafee, Ellen" initials="EC" userId="S::EChafee@nas.edu::9f9f7046-898a-4a8c-bbf1-e4e1610719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51A3D-EEC5-4A59-AB05-5A7A607298E2}" v="1" dt="2022-09-02T19:18:06.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9443" autoAdjust="0"/>
  </p:normalViewPr>
  <p:slideViewPr>
    <p:cSldViewPr snapToGrid="0">
      <p:cViewPr varScale="1">
        <p:scale>
          <a:sx n="90" d="100"/>
          <a:sy n="90" d="100"/>
        </p:scale>
        <p:origin x="2856" y="96"/>
      </p:cViewPr>
      <p:guideLst/>
    </p:cSldViewPr>
  </p:slideViewPr>
  <p:outlineViewPr>
    <p:cViewPr>
      <p:scale>
        <a:sx n="33" d="100"/>
        <a:sy n="33" d="100"/>
      </p:scale>
      <p:origin x="0" y="-4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61"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696CC-45CD-4A18-B6AE-BEFFC680B95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DFB1AD2-0381-455A-BC34-C15A6763A572}">
      <dgm:prSet/>
      <dgm:spPr/>
      <dgm:t>
        <a:bodyPr/>
        <a:lstStyle/>
        <a:p>
          <a:r>
            <a:rPr lang="en-US" dirty="0"/>
            <a:t>Some practitioners/field personnel view more markings, lights, light activity as being safer</a:t>
          </a:r>
        </a:p>
      </dgm:t>
    </dgm:pt>
    <dgm:pt modelId="{703D73E7-8193-4D33-87B5-2FDEDEDDA2CE}" type="parTrans" cxnId="{CD80FC42-8B43-456A-80A2-7A9C1FBF9D77}">
      <dgm:prSet/>
      <dgm:spPr/>
      <dgm:t>
        <a:bodyPr/>
        <a:lstStyle/>
        <a:p>
          <a:endParaRPr lang="en-US"/>
        </a:p>
      </dgm:t>
    </dgm:pt>
    <dgm:pt modelId="{07258DEF-7779-4281-AEC4-40B267BB774D}" type="sibTrans" cxnId="{CD80FC42-8B43-456A-80A2-7A9C1FBF9D77}">
      <dgm:prSet/>
      <dgm:spPr/>
      <dgm:t>
        <a:bodyPr/>
        <a:lstStyle/>
        <a:p>
          <a:endParaRPr lang="en-US"/>
        </a:p>
      </dgm:t>
    </dgm:pt>
    <dgm:pt modelId="{B464EE82-597D-45D9-A94A-871084C93EF4}">
      <dgm:prSet/>
      <dgm:spPr/>
      <dgm:t>
        <a:bodyPr/>
        <a:lstStyle/>
        <a:p>
          <a:r>
            <a:rPr lang="en-US"/>
            <a:t>A risk exists that over-marking and/or over-lighting decreases safety</a:t>
          </a:r>
        </a:p>
      </dgm:t>
    </dgm:pt>
    <dgm:pt modelId="{2C071F4E-B186-4DF7-8EC8-84C167797BAA}" type="parTrans" cxnId="{6259CA34-4BE9-4525-91EE-7E1C6808F37A}">
      <dgm:prSet/>
      <dgm:spPr/>
      <dgm:t>
        <a:bodyPr/>
        <a:lstStyle/>
        <a:p>
          <a:endParaRPr lang="en-US"/>
        </a:p>
      </dgm:t>
    </dgm:pt>
    <dgm:pt modelId="{BB1FA2C9-4EE4-4C72-94A7-2B1EAE4DCC48}" type="sibTrans" cxnId="{6259CA34-4BE9-4525-91EE-7E1C6808F37A}">
      <dgm:prSet/>
      <dgm:spPr/>
      <dgm:t>
        <a:bodyPr/>
        <a:lstStyle/>
        <a:p>
          <a:endParaRPr lang="en-US"/>
        </a:p>
      </dgm:t>
    </dgm:pt>
    <dgm:pt modelId="{28A6EC08-26F0-48D8-AC36-0C815D08AB88}">
      <dgm:prSet/>
      <dgm:spPr/>
      <dgm:t>
        <a:bodyPr/>
        <a:lstStyle/>
        <a:p>
          <a:r>
            <a:rPr lang="en-US"/>
            <a:t>Manufacturers continue to provide more visually-stimulating products, difficult for practitioners to know if those products provide meaningful safety benefits</a:t>
          </a:r>
        </a:p>
      </dgm:t>
    </dgm:pt>
    <dgm:pt modelId="{04DCBE23-A40F-4CD0-A165-7537DF275952}" type="parTrans" cxnId="{B57A72EB-2CC7-4778-B723-C37F5FEC75B9}">
      <dgm:prSet/>
      <dgm:spPr/>
      <dgm:t>
        <a:bodyPr/>
        <a:lstStyle/>
        <a:p>
          <a:endParaRPr lang="en-US"/>
        </a:p>
      </dgm:t>
    </dgm:pt>
    <dgm:pt modelId="{3E8D9D73-500D-445D-B856-3396F40E67C9}" type="sibTrans" cxnId="{B57A72EB-2CC7-4778-B723-C37F5FEC75B9}">
      <dgm:prSet/>
      <dgm:spPr/>
      <dgm:t>
        <a:bodyPr/>
        <a:lstStyle/>
        <a:p>
          <a:endParaRPr lang="en-US"/>
        </a:p>
      </dgm:t>
    </dgm:pt>
    <dgm:pt modelId="{D14F3D67-6955-48EB-941E-05AD99C1F9CB}" type="pres">
      <dgm:prSet presAssocID="{2F3696CC-45CD-4A18-B6AE-BEFFC680B95F}" presName="vert0" presStyleCnt="0">
        <dgm:presLayoutVars>
          <dgm:dir/>
          <dgm:animOne val="branch"/>
          <dgm:animLvl val="lvl"/>
        </dgm:presLayoutVars>
      </dgm:prSet>
      <dgm:spPr/>
    </dgm:pt>
    <dgm:pt modelId="{C1889A1C-B9EF-4D03-830F-0804D3B1C2D0}" type="pres">
      <dgm:prSet presAssocID="{DDFB1AD2-0381-455A-BC34-C15A6763A572}" presName="thickLine" presStyleLbl="alignNode1" presStyleIdx="0" presStyleCnt="3"/>
      <dgm:spPr/>
    </dgm:pt>
    <dgm:pt modelId="{24D5F33B-355D-408B-B260-4D18F03FAB55}" type="pres">
      <dgm:prSet presAssocID="{DDFB1AD2-0381-455A-BC34-C15A6763A572}" presName="horz1" presStyleCnt="0"/>
      <dgm:spPr/>
    </dgm:pt>
    <dgm:pt modelId="{41ACDBFC-744B-4842-B6A4-DCF598615E4F}" type="pres">
      <dgm:prSet presAssocID="{DDFB1AD2-0381-455A-BC34-C15A6763A572}" presName="tx1" presStyleLbl="revTx" presStyleIdx="0" presStyleCnt="3"/>
      <dgm:spPr/>
    </dgm:pt>
    <dgm:pt modelId="{2772E0B7-F3D5-4C70-B34A-16650090B232}" type="pres">
      <dgm:prSet presAssocID="{DDFB1AD2-0381-455A-BC34-C15A6763A572}" presName="vert1" presStyleCnt="0"/>
      <dgm:spPr/>
    </dgm:pt>
    <dgm:pt modelId="{007415CF-BBBD-4785-9686-DC5148343466}" type="pres">
      <dgm:prSet presAssocID="{B464EE82-597D-45D9-A94A-871084C93EF4}" presName="thickLine" presStyleLbl="alignNode1" presStyleIdx="1" presStyleCnt="3"/>
      <dgm:spPr/>
    </dgm:pt>
    <dgm:pt modelId="{E9AF56AD-2DDF-4232-B086-4DAF15BCA646}" type="pres">
      <dgm:prSet presAssocID="{B464EE82-597D-45D9-A94A-871084C93EF4}" presName="horz1" presStyleCnt="0"/>
      <dgm:spPr/>
    </dgm:pt>
    <dgm:pt modelId="{A01BE193-BC4B-4431-8059-31E5BAF81837}" type="pres">
      <dgm:prSet presAssocID="{B464EE82-597D-45D9-A94A-871084C93EF4}" presName="tx1" presStyleLbl="revTx" presStyleIdx="1" presStyleCnt="3"/>
      <dgm:spPr/>
    </dgm:pt>
    <dgm:pt modelId="{64BAA59D-BE11-4E55-85F3-9798A0091B44}" type="pres">
      <dgm:prSet presAssocID="{B464EE82-597D-45D9-A94A-871084C93EF4}" presName="vert1" presStyleCnt="0"/>
      <dgm:spPr/>
    </dgm:pt>
    <dgm:pt modelId="{BC677C75-BB77-42C3-9E3A-795A627FE936}" type="pres">
      <dgm:prSet presAssocID="{28A6EC08-26F0-48D8-AC36-0C815D08AB88}" presName="thickLine" presStyleLbl="alignNode1" presStyleIdx="2" presStyleCnt="3"/>
      <dgm:spPr/>
    </dgm:pt>
    <dgm:pt modelId="{EBDC6127-F1BA-4AAA-9E00-7B79BA8300D1}" type="pres">
      <dgm:prSet presAssocID="{28A6EC08-26F0-48D8-AC36-0C815D08AB88}" presName="horz1" presStyleCnt="0"/>
      <dgm:spPr/>
    </dgm:pt>
    <dgm:pt modelId="{57EDD285-8C3B-4D37-854E-49A66C56D472}" type="pres">
      <dgm:prSet presAssocID="{28A6EC08-26F0-48D8-AC36-0C815D08AB88}" presName="tx1" presStyleLbl="revTx" presStyleIdx="2" presStyleCnt="3"/>
      <dgm:spPr/>
    </dgm:pt>
    <dgm:pt modelId="{700C428C-828E-40F4-8A4F-98F58F549668}" type="pres">
      <dgm:prSet presAssocID="{28A6EC08-26F0-48D8-AC36-0C815D08AB88}" presName="vert1" presStyleCnt="0"/>
      <dgm:spPr/>
    </dgm:pt>
  </dgm:ptLst>
  <dgm:cxnLst>
    <dgm:cxn modelId="{DC9DA206-D7F8-4695-9C28-1775327D5806}" type="presOf" srcId="{DDFB1AD2-0381-455A-BC34-C15A6763A572}" destId="{41ACDBFC-744B-4842-B6A4-DCF598615E4F}" srcOrd="0" destOrd="0" presId="urn:microsoft.com/office/officeart/2008/layout/LinedList"/>
    <dgm:cxn modelId="{74089F08-A98C-438D-8E7A-A9ECAD83E1C7}" type="presOf" srcId="{28A6EC08-26F0-48D8-AC36-0C815D08AB88}" destId="{57EDD285-8C3B-4D37-854E-49A66C56D472}" srcOrd="0" destOrd="0" presId="urn:microsoft.com/office/officeart/2008/layout/LinedList"/>
    <dgm:cxn modelId="{6259CA34-4BE9-4525-91EE-7E1C6808F37A}" srcId="{2F3696CC-45CD-4A18-B6AE-BEFFC680B95F}" destId="{B464EE82-597D-45D9-A94A-871084C93EF4}" srcOrd="1" destOrd="0" parTransId="{2C071F4E-B186-4DF7-8EC8-84C167797BAA}" sibTransId="{BB1FA2C9-4EE4-4C72-94A7-2B1EAE4DCC48}"/>
    <dgm:cxn modelId="{CD80FC42-8B43-456A-80A2-7A9C1FBF9D77}" srcId="{2F3696CC-45CD-4A18-B6AE-BEFFC680B95F}" destId="{DDFB1AD2-0381-455A-BC34-C15A6763A572}" srcOrd="0" destOrd="0" parTransId="{703D73E7-8193-4D33-87B5-2FDEDEDDA2CE}" sibTransId="{07258DEF-7779-4281-AEC4-40B267BB774D}"/>
    <dgm:cxn modelId="{371B719F-84D7-40D5-99DC-8A92A9448D8A}" type="presOf" srcId="{2F3696CC-45CD-4A18-B6AE-BEFFC680B95F}" destId="{D14F3D67-6955-48EB-941E-05AD99C1F9CB}" srcOrd="0" destOrd="0" presId="urn:microsoft.com/office/officeart/2008/layout/LinedList"/>
    <dgm:cxn modelId="{B57A72EB-2CC7-4778-B723-C37F5FEC75B9}" srcId="{2F3696CC-45CD-4A18-B6AE-BEFFC680B95F}" destId="{28A6EC08-26F0-48D8-AC36-0C815D08AB88}" srcOrd="2" destOrd="0" parTransId="{04DCBE23-A40F-4CD0-A165-7537DF275952}" sibTransId="{3E8D9D73-500D-445D-B856-3396F40E67C9}"/>
    <dgm:cxn modelId="{73763EF7-7448-413D-84FC-CCFCA1045183}" type="presOf" srcId="{B464EE82-597D-45D9-A94A-871084C93EF4}" destId="{A01BE193-BC4B-4431-8059-31E5BAF81837}" srcOrd="0" destOrd="0" presId="urn:microsoft.com/office/officeart/2008/layout/LinedList"/>
    <dgm:cxn modelId="{B3E1159D-9AA4-4CE7-A3BD-9030DFEFD39D}" type="presParOf" srcId="{D14F3D67-6955-48EB-941E-05AD99C1F9CB}" destId="{C1889A1C-B9EF-4D03-830F-0804D3B1C2D0}" srcOrd="0" destOrd="0" presId="urn:microsoft.com/office/officeart/2008/layout/LinedList"/>
    <dgm:cxn modelId="{7C0342EC-5998-4D8D-9179-F17F9238B382}" type="presParOf" srcId="{D14F3D67-6955-48EB-941E-05AD99C1F9CB}" destId="{24D5F33B-355D-408B-B260-4D18F03FAB55}" srcOrd="1" destOrd="0" presId="urn:microsoft.com/office/officeart/2008/layout/LinedList"/>
    <dgm:cxn modelId="{30B0B26A-0269-4184-9650-3A2320E55093}" type="presParOf" srcId="{24D5F33B-355D-408B-B260-4D18F03FAB55}" destId="{41ACDBFC-744B-4842-B6A4-DCF598615E4F}" srcOrd="0" destOrd="0" presId="urn:microsoft.com/office/officeart/2008/layout/LinedList"/>
    <dgm:cxn modelId="{2038901C-3C7D-4C91-87E7-1B066DEA5DC2}" type="presParOf" srcId="{24D5F33B-355D-408B-B260-4D18F03FAB55}" destId="{2772E0B7-F3D5-4C70-B34A-16650090B232}" srcOrd="1" destOrd="0" presId="urn:microsoft.com/office/officeart/2008/layout/LinedList"/>
    <dgm:cxn modelId="{7BFBDB44-14E0-4BD9-8156-0A8EA44C40B0}" type="presParOf" srcId="{D14F3D67-6955-48EB-941E-05AD99C1F9CB}" destId="{007415CF-BBBD-4785-9686-DC5148343466}" srcOrd="2" destOrd="0" presId="urn:microsoft.com/office/officeart/2008/layout/LinedList"/>
    <dgm:cxn modelId="{872DC33F-61B3-4915-9C49-5526630F9702}" type="presParOf" srcId="{D14F3D67-6955-48EB-941E-05AD99C1F9CB}" destId="{E9AF56AD-2DDF-4232-B086-4DAF15BCA646}" srcOrd="3" destOrd="0" presId="urn:microsoft.com/office/officeart/2008/layout/LinedList"/>
    <dgm:cxn modelId="{515336C8-F1FA-4A4C-B532-796E32984281}" type="presParOf" srcId="{E9AF56AD-2DDF-4232-B086-4DAF15BCA646}" destId="{A01BE193-BC4B-4431-8059-31E5BAF81837}" srcOrd="0" destOrd="0" presId="urn:microsoft.com/office/officeart/2008/layout/LinedList"/>
    <dgm:cxn modelId="{6F0D0812-7CC1-4B4C-9FF2-8FBC1394261B}" type="presParOf" srcId="{E9AF56AD-2DDF-4232-B086-4DAF15BCA646}" destId="{64BAA59D-BE11-4E55-85F3-9798A0091B44}" srcOrd="1" destOrd="0" presId="urn:microsoft.com/office/officeart/2008/layout/LinedList"/>
    <dgm:cxn modelId="{EB6BC36F-09A4-4290-932B-64EC0B2BEAD0}" type="presParOf" srcId="{D14F3D67-6955-48EB-941E-05AD99C1F9CB}" destId="{BC677C75-BB77-42C3-9E3A-795A627FE936}" srcOrd="4" destOrd="0" presId="urn:microsoft.com/office/officeart/2008/layout/LinedList"/>
    <dgm:cxn modelId="{C5D2AB64-ED10-4A25-B1C1-966DB94F5E16}" type="presParOf" srcId="{D14F3D67-6955-48EB-941E-05AD99C1F9CB}" destId="{EBDC6127-F1BA-4AAA-9E00-7B79BA8300D1}" srcOrd="5" destOrd="0" presId="urn:microsoft.com/office/officeart/2008/layout/LinedList"/>
    <dgm:cxn modelId="{33C0B63D-F5B0-498D-A38A-E8A02E561903}" type="presParOf" srcId="{EBDC6127-F1BA-4AAA-9E00-7B79BA8300D1}" destId="{57EDD285-8C3B-4D37-854E-49A66C56D472}" srcOrd="0" destOrd="0" presId="urn:microsoft.com/office/officeart/2008/layout/LinedList"/>
    <dgm:cxn modelId="{E42943C6-5F18-45C7-AB6D-4BEF3485D017}" type="presParOf" srcId="{EBDC6127-F1BA-4AAA-9E00-7B79BA8300D1}" destId="{700C428C-828E-40F4-8A4F-98F58F5496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05D87-25CD-4142-8554-DDBDAA2B2FE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92B467D-6D18-4B8E-B8B6-037A7D270A1A}">
      <dgm:prSet/>
      <dgm:spPr/>
      <dgm:t>
        <a:bodyPr/>
        <a:lstStyle/>
        <a:p>
          <a:r>
            <a:rPr lang="en-US"/>
            <a:t>Greater visual contrast = more conspicuous and detectable</a:t>
          </a:r>
        </a:p>
      </dgm:t>
    </dgm:pt>
    <dgm:pt modelId="{40F6280E-BEDE-4E4C-BFC8-A1F1F3F44FE5}" type="parTrans" cxnId="{B7F793F3-CFFD-42FB-B196-9F036580E6F2}">
      <dgm:prSet/>
      <dgm:spPr/>
      <dgm:t>
        <a:bodyPr/>
        <a:lstStyle/>
        <a:p>
          <a:endParaRPr lang="en-US"/>
        </a:p>
      </dgm:t>
    </dgm:pt>
    <dgm:pt modelId="{524DA073-3ACA-4B38-8334-EC3A98CE783E}" type="sibTrans" cxnId="{B7F793F3-CFFD-42FB-B196-9F036580E6F2}">
      <dgm:prSet/>
      <dgm:spPr/>
      <dgm:t>
        <a:bodyPr/>
        <a:lstStyle/>
        <a:p>
          <a:endParaRPr lang="en-US"/>
        </a:p>
      </dgm:t>
    </dgm:pt>
    <dgm:pt modelId="{9252640F-E2CA-49A7-80B2-12AA156075D9}">
      <dgm:prSet/>
      <dgm:spPr/>
      <dgm:t>
        <a:bodyPr/>
        <a:lstStyle/>
        <a:p>
          <a:r>
            <a:rPr lang="en-US"/>
            <a:t>Wide range of colors in use </a:t>
          </a:r>
        </a:p>
      </dgm:t>
    </dgm:pt>
    <dgm:pt modelId="{3FD45F8C-2F8E-44F9-A65E-53BE8A5CB76F}" type="parTrans" cxnId="{C844DAF6-249F-4FD5-8A34-E93985613CD3}">
      <dgm:prSet/>
      <dgm:spPr/>
      <dgm:t>
        <a:bodyPr/>
        <a:lstStyle/>
        <a:p>
          <a:endParaRPr lang="en-US"/>
        </a:p>
      </dgm:t>
    </dgm:pt>
    <dgm:pt modelId="{8C20464E-76D5-4A68-B5BE-628F6AE5F2A9}" type="sibTrans" cxnId="{C844DAF6-249F-4FD5-8A34-E93985613CD3}">
      <dgm:prSet/>
      <dgm:spPr/>
      <dgm:t>
        <a:bodyPr/>
        <a:lstStyle/>
        <a:p>
          <a:endParaRPr lang="en-US"/>
        </a:p>
      </dgm:t>
    </dgm:pt>
    <dgm:pt modelId="{BA1AF7EA-2407-47C4-802F-C9453B66010F}">
      <dgm:prSet/>
      <dgm:spPr/>
      <dgm:t>
        <a:bodyPr/>
        <a:lstStyle/>
        <a:p>
          <a:r>
            <a:rPr lang="en-US"/>
            <a:t>Inverted V and checkerboard marking patterns are most common</a:t>
          </a:r>
        </a:p>
      </dgm:t>
    </dgm:pt>
    <dgm:pt modelId="{9923BBBF-D75D-4430-B6DA-B8D55BB144CB}" type="parTrans" cxnId="{2A6EA2C8-CE14-45F5-A389-7F4F33BBEB1F}">
      <dgm:prSet/>
      <dgm:spPr/>
      <dgm:t>
        <a:bodyPr/>
        <a:lstStyle/>
        <a:p>
          <a:endParaRPr lang="en-US"/>
        </a:p>
      </dgm:t>
    </dgm:pt>
    <dgm:pt modelId="{6A3176DE-93D2-4203-B094-B3E3DC477EA0}" type="sibTrans" cxnId="{2A6EA2C8-CE14-45F5-A389-7F4F33BBEB1F}">
      <dgm:prSet/>
      <dgm:spPr/>
      <dgm:t>
        <a:bodyPr/>
        <a:lstStyle/>
        <a:p>
          <a:endParaRPr lang="en-US"/>
        </a:p>
      </dgm:t>
    </dgm:pt>
    <dgm:pt modelId="{81AE2005-5F6C-4A64-8965-00D2CF9D0293}">
      <dgm:prSet/>
      <dgm:spPr/>
      <dgm:t>
        <a:bodyPr/>
        <a:lstStyle/>
        <a:p>
          <a:r>
            <a:rPr lang="en-US"/>
            <a:t>Some concern exists about effect of highly retroreflective materials upon worker or pedestrian visibility</a:t>
          </a:r>
        </a:p>
      </dgm:t>
    </dgm:pt>
    <dgm:pt modelId="{2D3118AF-9EF9-437B-9954-F72B360D88B3}" type="parTrans" cxnId="{6FB7EDEA-0D8C-4CFD-A683-611D74AE1B4D}">
      <dgm:prSet/>
      <dgm:spPr/>
      <dgm:t>
        <a:bodyPr/>
        <a:lstStyle/>
        <a:p>
          <a:endParaRPr lang="en-US"/>
        </a:p>
      </dgm:t>
    </dgm:pt>
    <dgm:pt modelId="{3DFFCECB-DD8A-43B1-8D33-AF7BB338BE0D}" type="sibTrans" cxnId="{6FB7EDEA-0D8C-4CFD-A683-611D74AE1B4D}">
      <dgm:prSet/>
      <dgm:spPr/>
      <dgm:t>
        <a:bodyPr/>
        <a:lstStyle/>
        <a:p>
          <a:endParaRPr lang="en-US"/>
        </a:p>
      </dgm:t>
    </dgm:pt>
    <dgm:pt modelId="{36456C3B-52F3-4E99-BD1E-D26EFA085C5A}" type="pres">
      <dgm:prSet presAssocID="{A3A05D87-25CD-4142-8554-DDBDAA2B2FE5}" presName="vert0" presStyleCnt="0">
        <dgm:presLayoutVars>
          <dgm:dir/>
          <dgm:animOne val="branch"/>
          <dgm:animLvl val="lvl"/>
        </dgm:presLayoutVars>
      </dgm:prSet>
      <dgm:spPr/>
    </dgm:pt>
    <dgm:pt modelId="{6F23E8D6-620B-434E-9027-FFADDC1CE5F2}" type="pres">
      <dgm:prSet presAssocID="{F92B467D-6D18-4B8E-B8B6-037A7D270A1A}" presName="thickLine" presStyleLbl="alignNode1" presStyleIdx="0" presStyleCnt="4"/>
      <dgm:spPr/>
    </dgm:pt>
    <dgm:pt modelId="{3CBE7760-19A3-4638-A7CE-9F7F29D63201}" type="pres">
      <dgm:prSet presAssocID="{F92B467D-6D18-4B8E-B8B6-037A7D270A1A}" presName="horz1" presStyleCnt="0"/>
      <dgm:spPr/>
    </dgm:pt>
    <dgm:pt modelId="{D7DC60A3-2CB9-44F7-808A-ADEAC346324D}" type="pres">
      <dgm:prSet presAssocID="{F92B467D-6D18-4B8E-B8B6-037A7D270A1A}" presName="tx1" presStyleLbl="revTx" presStyleIdx="0" presStyleCnt="4"/>
      <dgm:spPr/>
    </dgm:pt>
    <dgm:pt modelId="{71BA82ED-85B0-403D-B7BD-C42A961A1B32}" type="pres">
      <dgm:prSet presAssocID="{F92B467D-6D18-4B8E-B8B6-037A7D270A1A}" presName="vert1" presStyleCnt="0"/>
      <dgm:spPr/>
    </dgm:pt>
    <dgm:pt modelId="{28098BE5-975D-4536-B700-94A1670F95F1}" type="pres">
      <dgm:prSet presAssocID="{9252640F-E2CA-49A7-80B2-12AA156075D9}" presName="thickLine" presStyleLbl="alignNode1" presStyleIdx="1" presStyleCnt="4"/>
      <dgm:spPr/>
    </dgm:pt>
    <dgm:pt modelId="{0E1789AB-CF13-4AC1-B02B-67DCB769B5A1}" type="pres">
      <dgm:prSet presAssocID="{9252640F-E2CA-49A7-80B2-12AA156075D9}" presName="horz1" presStyleCnt="0"/>
      <dgm:spPr/>
    </dgm:pt>
    <dgm:pt modelId="{FA4074C3-2BBB-4205-9B23-5BFD6100D492}" type="pres">
      <dgm:prSet presAssocID="{9252640F-E2CA-49A7-80B2-12AA156075D9}" presName="tx1" presStyleLbl="revTx" presStyleIdx="1" presStyleCnt="4"/>
      <dgm:spPr/>
    </dgm:pt>
    <dgm:pt modelId="{5813FC89-0FF2-409D-A5F3-063809419E7F}" type="pres">
      <dgm:prSet presAssocID="{9252640F-E2CA-49A7-80B2-12AA156075D9}" presName="vert1" presStyleCnt="0"/>
      <dgm:spPr/>
    </dgm:pt>
    <dgm:pt modelId="{804524B7-2336-48D1-942F-80CDF746D38E}" type="pres">
      <dgm:prSet presAssocID="{BA1AF7EA-2407-47C4-802F-C9453B66010F}" presName="thickLine" presStyleLbl="alignNode1" presStyleIdx="2" presStyleCnt="4"/>
      <dgm:spPr/>
    </dgm:pt>
    <dgm:pt modelId="{57CD0CA2-E001-4B9D-91BA-BBF3ED70521A}" type="pres">
      <dgm:prSet presAssocID="{BA1AF7EA-2407-47C4-802F-C9453B66010F}" presName="horz1" presStyleCnt="0"/>
      <dgm:spPr/>
    </dgm:pt>
    <dgm:pt modelId="{79A11560-65EE-4CDB-B0D3-D9411945E090}" type="pres">
      <dgm:prSet presAssocID="{BA1AF7EA-2407-47C4-802F-C9453B66010F}" presName="tx1" presStyleLbl="revTx" presStyleIdx="2" presStyleCnt="4"/>
      <dgm:spPr/>
    </dgm:pt>
    <dgm:pt modelId="{0B888368-B183-4AF9-A37B-4B0DCABFB375}" type="pres">
      <dgm:prSet presAssocID="{BA1AF7EA-2407-47C4-802F-C9453B66010F}" presName="vert1" presStyleCnt="0"/>
      <dgm:spPr/>
    </dgm:pt>
    <dgm:pt modelId="{FE1F913A-4ECF-4861-B2CE-946ED57BA391}" type="pres">
      <dgm:prSet presAssocID="{81AE2005-5F6C-4A64-8965-00D2CF9D0293}" presName="thickLine" presStyleLbl="alignNode1" presStyleIdx="3" presStyleCnt="4"/>
      <dgm:spPr/>
    </dgm:pt>
    <dgm:pt modelId="{FF59BC19-BF24-447C-A54C-36ED001969EA}" type="pres">
      <dgm:prSet presAssocID="{81AE2005-5F6C-4A64-8965-00D2CF9D0293}" presName="horz1" presStyleCnt="0"/>
      <dgm:spPr/>
    </dgm:pt>
    <dgm:pt modelId="{00FC3F07-F17F-4049-A213-677F60E2FFFE}" type="pres">
      <dgm:prSet presAssocID="{81AE2005-5F6C-4A64-8965-00D2CF9D0293}" presName="tx1" presStyleLbl="revTx" presStyleIdx="3" presStyleCnt="4"/>
      <dgm:spPr/>
    </dgm:pt>
    <dgm:pt modelId="{D06AB795-1CDD-4948-91BD-13DB2F2D5479}" type="pres">
      <dgm:prSet presAssocID="{81AE2005-5F6C-4A64-8965-00D2CF9D0293}" presName="vert1" presStyleCnt="0"/>
      <dgm:spPr/>
    </dgm:pt>
  </dgm:ptLst>
  <dgm:cxnLst>
    <dgm:cxn modelId="{6CDAF81C-BE18-46FD-B501-3BF85CEAFA8C}" type="presOf" srcId="{A3A05D87-25CD-4142-8554-DDBDAA2B2FE5}" destId="{36456C3B-52F3-4E99-BD1E-D26EFA085C5A}" srcOrd="0" destOrd="0" presId="urn:microsoft.com/office/officeart/2008/layout/LinedList"/>
    <dgm:cxn modelId="{83923F55-7F09-4F7D-8EBB-608694A3A43F}" type="presOf" srcId="{9252640F-E2CA-49A7-80B2-12AA156075D9}" destId="{FA4074C3-2BBB-4205-9B23-5BFD6100D492}" srcOrd="0" destOrd="0" presId="urn:microsoft.com/office/officeart/2008/layout/LinedList"/>
    <dgm:cxn modelId="{E4566583-894B-4A10-9F98-260087C166DA}" type="presOf" srcId="{81AE2005-5F6C-4A64-8965-00D2CF9D0293}" destId="{00FC3F07-F17F-4049-A213-677F60E2FFFE}" srcOrd="0" destOrd="0" presId="urn:microsoft.com/office/officeart/2008/layout/LinedList"/>
    <dgm:cxn modelId="{D46532A1-8558-4D9A-A209-94C3B516374E}" type="presOf" srcId="{F92B467D-6D18-4B8E-B8B6-037A7D270A1A}" destId="{D7DC60A3-2CB9-44F7-808A-ADEAC346324D}" srcOrd="0" destOrd="0" presId="urn:microsoft.com/office/officeart/2008/layout/LinedList"/>
    <dgm:cxn modelId="{2A6EA2C8-CE14-45F5-A389-7F4F33BBEB1F}" srcId="{A3A05D87-25CD-4142-8554-DDBDAA2B2FE5}" destId="{BA1AF7EA-2407-47C4-802F-C9453B66010F}" srcOrd="2" destOrd="0" parTransId="{9923BBBF-D75D-4430-B6DA-B8D55BB144CB}" sibTransId="{6A3176DE-93D2-4203-B094-B3E3DC477EA0}"/>
    <dgm:cxn modelId="{6FB7EDEA-0D8C-4CFD-A683-611D74AE1B4D}" srcId="{A3A05D87-25CD-4142-8554-DDBDAA2B2FE5}" destId="{81AE2005-5F6C-4A64-8965-00D2CF9D0293}" srcOrd="3" destOrd="0" parTransId="{2D3118AF-9EF9-437B-9954-F72B360D88B3}" sibTransId="{3DFFCECB-DD8A-43B1-8D33-AF7BB338BE0D}"/>
    <dgm:cxn modelId="{B7F793F3-CFFD-42FB-B196-9F036580E6F2}" srcId="{A3A05D87-25CD-4142-8554-DDBDAA2B2FE5}" destId="{F92B467D-6D18-4B8E-B8B6-037A7D270A1A}" srcOrd="0" destOrd="0" parTransId="{40F6280E-BEDE-4E4C-BFC8-A1F1F3F44FE5}" sibTransId="{524DA073-3ACA-4B38-8334-EC3A98CE783E}"/>
    <dgm:cxn modelId="{C844DAF6-249F-4FD5-8A34-E93985613CD3}" srcId="{A3A05D87-25CD-4142-8554-DDBDAA2B2FE5}" destId="{9252640F-E2CA-49A7-80B2-12AA156075D9}" srcOrd="1" destOrd="0" parTransId="{3FD45F8C-2F8E-44F9-A65E-53BE8A5CB76F}" sibTransId="{8C20464E-76D5-4A68-B5BE-628F6AE5F2A9}"/>
    <dgm:cxn modelId="{7CAD9EFC-90DB-4581-8F20-6B087B0644B0}" type="presOf" srcId="{BA1AF7EA-2407-47C4-802F-C9453B66010F}" destId="{79A11560-65EE-4CDB-B0D3-D9411945E090}" srcOrd="0" destOrd="0" presId="urn:microsoft.com/office/officeart/2008/layout/LinedList"/>
    <dgm:cxn modelId="{404301D8-F45C-416E-858D-8B2FF3B1BC39}" type="presParOf" srcId="{36456C3B-52F3-4E99-BD1E-D26EFA085C5A}" destId="{6F23E8D6-620B-434E-9027-FFADDC1CE5F2}" srcOrd="0" destOrd="0" presId="urn:microsoft.com/office/officeart/2008/layout/LinedList"/>
    <dgm:cxn modelId="{15D8C816-2D74-4BC5-9FDF-AD70764A475A}" type="presParOf" srcId="{36456C3B-52F3-4E99-BD1E-D26EFA085C5A}" destId="{3CBE7760-19A3-4638-A7CE-9F7F29D63201}" srcOrd="1" destOrd="0" presId="urn:microsoft.com/office/officeart/2008/layout/LinedList"/>
    <dgm:cxn modelId="{60BCAD62-4FAD-4240-815D-B3486A131B9F}" type="presParOf" srcId="{3CBE7760-19A3-4638-A7CE-9F7F29D63201}" destId="{D7DC60A3-2CB9-44F7-808A-ADEAC346324D}" srcOrd="0" destOrd="0" presId="urn:microsoft.com/office/officeart/2008/layout/LinedList"/>
    <dgm:cxn modelId="{C1BF0C3B-B7DF-43B6-86A3-A0E1929D1108}" type="presParOf" srcId="{3CBE7760-19A3-4638-A7CE-9F7F29D63201}" destId="{71BA82ED-85B0-403D-B7BD-C42A961A1B32}" srcOrd="1" destOrd="0" presId="urn:microsoft.com/office/officeart/2008/layout/LinedList"/>
    <dgm:cxn modelId="{190223D2-CA52-4436-81DA-D35B58A45CBC}" type="presParOf" srcId="{36456C3B-52F3-4E99-BD1E-D26EFA085C5A}" destId="{28098BE5-975D-4536-B700-94A1670F95F1}" srcOrd="2" destOrd="0" presId="urn:microsoft.com/office/officeart/2008/layout/LinedList"/>
    <dgm:cxn modelId="{6B5561A5-6ECA-4B2B-841A-804CC3452D70}" type="presParOf" srcId="{36456C3B-52F3-4E99-BD1E-D26EFA085C5A}" destId="{0E1789AB-CF13-4AC1-B02B-67DCB769B5A1}" srcOrd="3" destOrd="0" presId="urn:microsoft.com/office/officeart/2008/layout/LinedList"/>
    <dgm:cxn modelId="{52C9A392-195C-45CC-928B-6C60BEDC862D}" type="presParOf" srcId="{0E1789AB-CF13-4AC1-B02B-67DCB769B5A1}" destId="{FA4074C3-2BBB-4205-9B23-5BFD6100D492}" srcOrd="0" destOrd="0" presId="urn:microsoft.com/office/officeart/2008/layout/LinedList"/>
    <dgm:cxn modelId="{16BD2A1A-A3E8-475E-9E55-E0E2C0A7CCB1}" type="presParOf" srcId="{0E1789AB-CF13-4AC1-B02B-67DCB769B5A1}" destId="{5813FC89-0FF2-409D-A5F3-063809419E7F}" srcOrd="1" destOrd="0" presId="urn:microsoft.com/office/officeart/2008/layout/LinedList"/>
    <dgm:cxn modelId="{E205722D-8810-47CD-8ED4-C00BBADEB2B9}" type="presParOf" srcId="{36456C3B-52F3-4E99-BD1E-D26EFA085C5A}" destId="{804524B7-2336-48D1-942F-80CDF746D38E}" srcOrd="4" destOrd="0" presId="urn:microsoft.com/office/officeart/2008/layout/LinedList"/>
    <dgm:cxn modelId="{C9E7E3DA-9B42-47A3-8190-82EA7C5E526E}" type="presParOf" srcId="{36456C3B-52F3-4E99-BD1E-D26EFA085C5A}" destId="{57CD0CA2-E001-4B9D-91BA-BBF3ED70521A}" srcOrd="5" destOrd="0" presId="urn:microsoft.com/office/officeart/2008/layout/LinedList"/>
    <dgm:cxn modelId="{8C4D458E-E281-42B9-B9DD-88C44292EC25}" type="presParOf" srcId="{57CD0CA2-E001-4B9D-91BA-BBF3ED70521A}" destId="{79A11560-65EE-4CDB-B0D3-D9411945E090}" srcOrd="0" destOrd="0" presId="urn:microsoft.com/office/officeart/2008/layout/LinedList"/>
    <dgm:cxn modelId="{E4AE97ED-10A9-4AE5-8CA6-94F8EFFE54B5}" type="presParOf" srcId="{57CD0CA2-E001-4B9D-91BA-BBF3ED70521A}" destId="{0B888368-B183-4AF9-A37B-4B0DCABFB375}" srcOrd="1" destOrd="0" presId="urn:microsoft.com/office/officeart/2008/layout/LinedList"/>
    <dgm:cxn modelId="{AFBFD6F8-091A-4247-8250-D16912656841}" type="presParOf" srcId="{36456C3B-52F3-4E99-BD1E-D26EFA085C5A}" destId="{FE1F913A-4ECF-4861-B2CE-946ED57BA391}" srcOrd="6" destOrd="0" presId="urn:microsoft.com/office/officeart/2008/layout/LinedList"/>
    <dgm:cxn modelId="{FD180F3B-EAB7-46C4-B833-0387DBC156FF}" type="presParOf" srcId="{36456C3B-52F3-4E99-BD1E-D26EFA085C5A}" destId="{FF59BC19-BF24-447C-A54C-36ED001969EA}" srcOrd="7" destOrd="0" presId="urn:microsoft.com/office/officeart/2008/layout/LinedList"/>
    <dgm:cxn modelId="{0F7D60AE-00B5-4C36-A1E6-157E8DFFF76E}" type="presParOf" srcId="{FF59BC19-BF24-447C-A54C-36ED001969EA}" destId="{00FC3F07-F17F-4049-A213-677F60E2FFFE}" srcOrd="0" destOrd="0" presId="urn:microsoft.com/office/officeart/2008/layout/LinedList"/>
    <dgm:cxn modelId="{C57D8FA4-E143-41A6-96BE-5F9312A22F7A}" type="presParOf" srcId="{FF59BC19-BF24-447C-A54C-36ED001969EA}" destId="{D06AB795-1CDD-4948-91BD-13DB2F2D54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654E3-9FD8-4789-8A4A-EA0BBE00A2C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33F36E9-B96D-4F6E-B7A4-AB4343292253}">
      <dgm:prSet/>
      <dgm:spPr/>
      <dgm:t>
        <a:bodyPr/>
        <a:lstStyle/>
        <a:p>
          <a:r>
            <a:rPr lang="en-US"/>
            <a:t>Amber and amber-white most common, use of other colors (red, blue, green, etc.) dependent upon state laws and codes</a:t>
          </a:r>
        </a:p>
      </dgm:t>
    </dgm:pt>
    <dgm:pt modelId="{B8096138-EA61-4FB1-9EA6-2CF148B63B29}" type="parTrans" cxnId="{9A3514E1-96F3-4E97-88C7-FA960E6A42CA}">
      <dgm:prSet/>
      <dgm:spPr/>
      <dgm:t>
        <a:bodyPr/>
        <a:lstStyle/>
        <a:p>
          <a:endParaRPr lang="en-US"/>
        </a:p>
      </dgm:t>
    </dgm:pt>
    <dgm:pt modelId="{AE23FF43-2820-45EE-AD56-44ADF3A2EAAE}" type="sibTrans" cxnId="{9A3514E1-96F3-4E97-88C7-FA960E6A42CA}">
      <dgm:prSet/>
      <dgm:spPr/>
      <dgm:t>
        <a:bodyPr/>
        <a:lstStyle/>
        <a:p>
          <a:endParaRPr lang="en-US"/>
        </a:p>
      </dgm:t>
    </dgm:pt>
    <dgm:pt modelId="{809FECF0-A432-476A-A63D-A2765A7043F0}">
      <dgm:prSet/>
      <dgm:spPr/>
      <dgm:t>
        <a:bodyPr/>
        <a:lstStyle/>
        <a:p>
          <a:r>
            <a:rPr lang="en-US" dirty="0"/>
            <a:t>Multi-colored lights perceived as more urgent or hazardous, increases driver response</a:t>
          </a:r>
        </a:p>
      </dgm:t>
    </dgm:pt>
    <dgm:pt modelId="{3EF0C6BD-9C9E-47DB-908F-9BDB1F56FB09}" type="parTrans" cxnId="{8C292C5D-79A8-4B74-A2EE-22001D2D3EAB}">
      <dgm:prSet/>
      <dgm:spPr/>
      <dgm:t>
        <a:bodyPr/>
        <a:lstStyle/>
        <a:p>
          <a:endParaRPr lang="en-US"/>
        </a:p>
      </dgm:t>
    </dgm:pt>
    <dgm:pt modelId="{32A81BE7-13DF-4EFC-B1A5-9ADAEA157445}" type="sibTrans" cxnId="{8C292C5D-79A8-4B74-A2EE-22001D2D3EAB}">
      <dgm:prSet/>
      <dgm:spPr/>
      <dgm:t>
        <a:bodyPr/>
        <a:lstStyle/>
        <a:p>
          <a:endParaRPr lang="en-US"/>
        </a:p>
      </dgm:t>
    </dgm:pt>
    <dgm:pt modelId="{DE44D7F2-D0DA-4EB7-906A-6448AD98D3F5}">
      <dgm:prSet/>
      <dgm:spPr/>
      <dgm:t>
        <a:bodyPr/>
        <a:lstStyle/>
        <a:p>
          <a:r>
            <a:rPr lang="en-US"/>
            <a:t>Detection of lights depends on peak luminous intensity and effective intensity of the warning light array</a:t>
          </a:r>
        </a:p>
      </dgm:t>
    </dgm:pt>
    <dgm:pt modelId="{33FD1661-CE24-4CB2-8E42-28227DDCAD65}" type="parTrans" cxnId="{ECDB9100-FC1E-4099-8F0E-25DE13D02025}">
      <dgm:prSet/>
      <dgm:spPr/>
      <dgm:t>
        <a:bodyPr/>
        <a:lstStyle/>
        <a:p>
          <a:endParaRPr lang="en-US"/>
        </a:p>
      </dgm:t>
    </dgm:pt>
    <dgm:pt modelId="{5AD6564E-3CD1-4938-945F-80ED862F9018}" type="sibTrans" cxnId="{ECDB9100-FC1E-4099-8F0E-25DE13D02025}">
      <dgm:prSet/>
      <dgm:spPr/>
      <dgm:t>
        <a:bodyPr/>
        <a:lstStyle/>
        <a:p>
          <a:endParaRPr lang="en-US"/>
        </a:p>
      </dgm:t>
    </dgm:pt>
    <dgm:pt modelId="{708F98EA-7854-4BDC-8A36-A2AA295B1740}">
      <dgm:prSet/>
      <dgm:spPr/>
      <dgm:t>
        <a:bodyPr/>
        <a:lstStyle/>
        <a:p>
          <a:r>
            <a:rPr lang="en-US"/>
            <a:t>Faster flash frequencies may be perceived as implying more urgent or hazardous conditions</a:t>
          </a:r>
        </a:p>
      </dgm:t>
    </dgm:pt>
    <dgm:pt modelId="{D20099E8-EF17-415B-A7DE-45560D094E77}" type="parTrans" cxnId="{AC9CDE51-86BB-46F3-BC78-2721AF03F3E5}">
      <dgm:prSet/>
      <dgm:spPr/>
      <dgm:t>
        <a:bodyPr/>
        <a:lstStyle/>
        <a:p>
          <a:endParaRPr lang="en-US"/>
        </a:p>
      </dgm:t>
    </dgm:pt>
    <dgm:pt modelId="{D129E0FD-FB34-4A3A-9A3D-6EFDF193D6D4}" type="sibTrans" cxnId="{AC9CDE51-86BB-46F3-BC78-2721AF03F3E5}">
      <dgm:prSet/>
      <dgm:spPr/>
      <dgm:t>
        <a:bodyPr/>
        <a:lstStyle/>
        <a:p>
          <a:endParaRPr lang="en-US"/>
        </a:p>
      </dgm:t>
    </dgm:pt>
    <dgm:pt modelId="{4751C7B1-813F-47E5-A4B3-6F107AB44D1A}" type="pres">
      <dgm:prSet presAssocID="{8D5654E3-9FD8-4789-8A4A-EA0BBE00A2CC}" presName="vert0" presStyleCnt="0">
        <dgm:presLayoutVars>
          <dgm:dir/>
          <dgm:animOne val="branch"/>
          <dgm:animLvl val="lvl"/>
        </dgm:presLayoutVars>
      </dgm:prSet>
      <dgm:spPr/>
    </dgm:pt>
    <dgm:pt modelId="{F368A09A-5BC1-494B-ABAE-A87F5E8ED414}" type="pres">
      <dgm:prSet presAssocID="{933F36E9-B96D-4F6E-B7A4-AB4343292253}" presName="thickLine" presStyleLbl="alignNode1" presStyleIdx="0" presStyleCnt="4"/>
      <dgm:spPr/>
    </dgm:pt>
    <dgm:pt modelId="{CA1B74FF-DE21-4A8D-BFE8-0C2A460397B3}" type="pres">
      <dgm:prSet presAssocID="{933F36E9-B96D-4F6E-B7A4-AB4343292253}" presName="horz1" presStyleCnt="0"/>
      <dgm:spPr/>
    </dgm:pt>
    <dgm:pt modelId="{E45090CE-2CE8-4474-B809-9CD0C34222AC}" type="pres">
      <dgm:prSet presAssocID="{933F36E9-B96D-4F6E-B7A4-AB4343292253}" presName="tx1" presStyleLbl="revTx" presStyleIdx="0" presStyleCnt="4"/>
      <dgm:spPr/>
    </dgm:pt>
    <dgm:pt modelId="{5427A2D1-C3BC-449F-B460-84BF8401CA7B}" type="pres">
      <dgm:prSet presAssocID="{933F36E9-B96D-4F6E-B7A4-AB4343292253}" presName="vert1" presStyleCnt="0"/>
      <dgm:spPr/>
    </dgm:pt>
    <dgm:pt modelId="{F3A104AE-C26E-47DE-B2E3-5C4ED6D27F7D}" type="pres">
      <dgm:prSet presAssocID="{809FECF0-A432-476A-A63D-A2765A7043F0}" presName="thickLine" presStyleLbl="alignNode1" presStyleIdx="1" presStyleCnt="4"/>
      <dgm:spPr/>
    </dgm:pt>
    <dgm:pt modelId="{332CECE9-A2C9-4FC1-B541-213B89B7D2E4}" type="pres">
      <dgm:prSet presAssocID="{809FECF0-A432-476A-A63D-A2765A7043F0}" presName="horz1" presStyleCnt="0"/>
      <dgm:spPr/>
    </dgm:pt>
    <dgm:pt modelId="{82197EBB-0A35-4357-AF02-82CE45AC5495}" type="pres">
      <dgm:prSet presAssocID="{809FECF0-A432-476A-A63D-A2765A7043F0}" presName="tx1" presStyleLbl="revTx" presStyleIdx="1" presStyleCnt="4"/>
      <dgm:spPr/>
    </dgm:pt>
    <dgm:pt modelId="{78B2B328-333A-43F6-A041-A70F9953742F}" type="pres">
      <dgm:prSet presAssocID="{809FECF0-A432-476A-A63D-A2765A7043F0}" presName="vert1" presStyleCnt="0"/>
      <dgm:spPr/>
    </dgm:pt>
    <dgm:pt modelId="{5DAA86FB-8525-4E15-B09F-DFEABDAA28DE}" type="pres">
      <dgm:prSet presAssocID="{DE44D7F2-D0DA-4EB7-906A-6448AD98D3F5}" presName="thickLine" presStyleLbl="alignNode1" presStyleIdx="2" presStyleCnt="4"/>
      <dgm:spPr/>
    </dgm:pt>
    <dgm:pt modelId="{27CE2730-4C4F-4282-B798-A5E1987F75F3}" type="pres">
      <dgm:prSet presAssocID="{DE44D7F2-D0DA-4EB7-906A-6448AD98D3F5}" presName="horz1" presStyleCnt="0"/>
      <dgm:spPr/>
    </dgm:pt>
    <dgm:pt modelId="{13D832C8-1D46-4142-9D0E-5BA7CFAC5BB6}" type="pres">
      <dgm:prSet presAssocID="{DE44D7F2-D0DA-4EB7-906A-6448AD98D3F5}" presName="tx1" presStyleLbl="revTx" presStyleIdx="2" presStyleCnt="4"/>
      <dgm:spPr/>
    </dgm:pt>
    <dgm:pt modelId="{54865D1C-ABC6-4391-BA43-79646FCBF175}" type="pres">
      <dgm:prSet presAssocID="{DE44D7F2-D0DA-4EB7-906A-6448AD98D3F5}" presName="vert1" presStyleCnt="0"/>
      <dgm:spPr/>
    </dgm:pt>
    <dgm:pt modelId="{A7AF39F7-B18D-40AE-A02B-2307A8B89ADC}" type="pres">
      <dgm:prSet presAssocID="{708F98EA-7854-4BDC-8A36-A2AA295B1740}" presName="thickLine" presStyleLbl="alignNode1" presStyleIdx="3" presStyleCnt="4"/>
      <dgm:spPr/>
    </dgm:pt>
    <dgm:pt modelId="{B62AF827-CBA4-4EF0-9963-716E7D869750}" type="pres">
      <dgm:prSet presAssocID="{708F98EA-7854-4BDC-8A36-A2AA295B1740}" presName="horz1" presStyleCnt="0"/>
      <dgm:spPr/>
    </dgm:pt>
    <dgm:pt modelId="{5F476812-92F9-48D1-B68A-A57EE292D41A}" type="pres">
      <dgm:prSet presAssocID="{708F98EA-7854-4BDC-8A36-A2AA295B1740}" presName="tx1" presStyleLbl="revTx" presStyleIdx="3" presStyleCnt="4"/>
      <dgm:spPr/>
    </dgm:pt>
    <dgm:pt modelId="{5C261048-584F-4ABD-AFCD-D2E940E3D8DA}" type="pres">
      <dgm:prSet presAssocID="{708F98EA-7854-4BDC-8A36-A2AA295B1740}" presName="vert1" presStyleCnt="0"/>
      <dgm:spPr/>
    </dgm:pt>
  </dgm:ptLst>
  <dgm:cxnLst>
    <dgm:cxn modelId="{ECDB9100-FC1E-4099-8F0E-25DE13D02025}" srcId="{8D5654E3-9FD8-4789-8A4A-EA0BBE00A2CC}" destId="{DE44D7F2-D0DA-4EB7-906A-6448AD98D3F5}" srcOrd="2" destOrd="0" parTransId="{33FD1661-CE24-4CB2-8E42-28227DDCAD65}" sibTransId="{5AD6564E-3CD1-4938-945F-80ED862F9018}"/>
    <dgm:cxn modelId="{31D57C30-E575-4955-AB47-133103F9EC41}" type="presOf" srcId="{708F98EA-7854-4BDC-8A36-A2AA295B1740}" destId="{5F476812-92F9-48D1-B68A-A57EE292D41A}" srcOrd="0" destOrd="0" presId="urn:microsoft.com/office/officeart/2008/layout/LinedList"/>
    <dgm:cxn modelId="{8C292C5D-79A8-4B74-A2EE-22001D2D3EAB}" srcId="{8D5654E3-9FD8-4789-8A4A-EA0BBE00A2CC}" destId="{809FECF0-A432-476A-A63D-A2765A7043F0}" srcOrd="1" destOrd="0" parTransId="{3EF0C6BD-9C9E-47DB-908F-9BDB1F56FB09}" sibTransId="{32A81BE7-13DF-4EFC-B1A5-9ADAEA157445}"/>
    <dgm:cxn modelId="{AC9CDE51-86BB-46F3-BC78-2721AF03F3E5}" srcId="{8D5654E3-9FD8-4789-8A4A-EA0BBE00A2CC}" destId="{708F98EA-7854-4BDC-8A36-A2AA295B1740}" srcOrd="3" destOrd="0" parTransId="{D20099E8-EF17-415B-A7DE-45560D094E77}" sibTransId="{D129E0FD-FB34-4A3A-9A3D-6EFDF193D6D4}"/>
    <dgm:cxn modelId="{0517BF59-4E7D-464C-AD74-9BAB69687ECF}" type="presOf" srcId="{809FECF0-A432-476A-A63D-A2765A7043F0}" destId="{82197EBB-0A35-4357-AF02-82CE45AC5495}" srcOrd="0" destOrd="0" presId="urn:microsoft.com/office/officeart/2008/layout/LinedList"/>
    <dgm:cxn modelId="{CC0D4EC5-ACB3-4782-BA42-F64F17E65E54}" type="presOf" srcId="{8D5654E3-9FD8-4789-8A4A-EA0BBE00A2CC}" destId="{4751C7B1-813F-47E5-A4B3-6F107AB44D1A}" srcOrd="0" destOrd="0" presId="urn:microsoft.com/office/officeart/2008/layout/LinedList"/>
    <dgm:cxn modelId="{70BFB9CC-1C82-49F3-A12B-34A0611A6EDA}" type="presOf" srcId="{DE44D7F2-D0DA-4EB7-906A-6448AD98D3F5}" destId="{13D832C8-1D46-4142-9D0E-5BA7CFAC5BB6}" srcOrd="0" destOrd="0" presId="urn:microsoft.com/office/officeart/2008/layout/LinedList"/>
    <dgm:cxn modelId="{52DE45D6-4AD9-4691-9637-C76F0098BE68}" type="presOf" srcId="{933F36E9-B96D-4F6E-B7A4-AB4343292253}" destId="{E45090CE-2CE8-4474-B809-9CD0C34222AC}" srcOrd="0" destOrd="0" presId="urn:microsoft.com/office/officeart/2008/layout/LinedList"/>
    <dgm:cxn modelId="{9A3514E1-96F3-4E97-88C7-FA960E6A42CA}" srcId="{8D5654E3-9FD8-4789-8A4A-EA0BBE00A2CC}" destId="{933F36E9-B96D-4F6E-B7A4-AB4343292253}" srcOrd="0" destOrd="0" parTransId="{B8096138-EA61-4FB1-9EA6-2CF148B63B29}" sibTransId="{AE23FF43-2820-45EE-AD56-44ADF3A2EAAE}"/>
    <dgm:cxn modelId="{898D4A2E-9A86-4FB3-9260-A5B5CAF62081}" type="presParOf" srcId="{4751C7B1-813F-47E5-A4B3-6F107AB44D1A}" destId="{F368A09A-5BC1-494B-ABAE-A87F5E8ED414}" srcOrd="0" destOrd="0" presId="urn:microsoft.com/office/officeart/2008/layout/LinedList"/>
    <dgm:cxn modelId="{A85735CB-DF07-4590-BF31-8C3259CA53AE}" type="presParOf" srcId="{4751C7B1-813F-47E5-A4B3-6F107AB44D1A}" destId="{CA1B74FF-DE21-4A8D-BFE8-0C2A460397B3}" srcOrd="1" destOrd="0" presId="urn:microsoft.com/office/officeart/2008/layout/LinedList"/>
    <dgm:cxn modelId="{E0ED83CF-971E-43F7-8F9E-494B067B99E3}" type="presParOf" srcId="{CA1B74FF-DE21-4A8D-BFE8-0C2A460397B3}" destId="{E45090CE-2CE8-4474-B809-9CD0C34222AC}" srcOrd="0" destOrd="0" presId="urn:microsoft.com/office/officeart/2008/layout/LinedList"/>
    <dgm:cxn modelId="{E58F8CEC-E0BB-418A-A8C8-ED4F8EEFDCB3}" type="presParOf" srcId="{CA1B74FF-DE21-4A8D-BFE8-0C2A460397B3}" destId="{5427A2D1-C3BC-449F-B460-84BF8401CA7B}" srcOrd="1" destOrd="0" presId="urn:microsoft.com/office/officeart/2008/layout/LinedList"/>
    <dgm:cxn modelId="{CB24B947-2B4F-4329-BC95-2CE2C71FCBCA}" type="presParOf" srcId="{4751C7B1-813F-47E5-A4B3-6F107AB44D1A}" destId="{F3A104AE-C26E-47DE-B2E3-5C4ED6D27F7D}" srcOrd="2" destOrd="0" presId="urn:microsoft.com/office/officeart/2008/layout/LinedList"/>
    <dgm:cxn modelId="{0F765333-20C1-499A-83AB-82E67E12A7A1}" type="presParOf" srcId="{4751C7B1-813F-47E5-A4B3-6F107AB44D1A}" destId="{332CECE9-A2C9-4FC1-B541-213B89B7D2E4}" srcOrd="3" destOrd="0" presId="urn:microsoft.com/office/officeart/2008/layout/LinedList"/>
    <dgm:cxn modelId="{8C4612FA-E8CF-4DFB-BD8E-F2DE72F22BF5}" type="presParOf" srcId="{332CECE9-A2C9-4FC1-B541-213B89B7D2E4}" destId="{82197EBB-0A35-4357-AF02-82CE45AC5495}" srcOrd="0" destOrd="0" presId="urn:microsoft.com/office/officeart/2008/layout/LinedList"/>
    <dgm:cxn modelId="{205DC992-DFDB-40F1-BEFC-B2B929C9B12F}" type="presParOf" srcId="{332CECE9-A2C9-4FC1-B541-213B89B7D2E4}" destId="{78B2B328-333A-43F6-A041-A70F9953742F}" srcOrd="1" destOrd="0" presId="urn:microsoft.com/office/officeart/2008/layout/LinedList"/>
    <dgm:cxn modelId="{FD0D146E-76AC-42D2-9574-370A8D7E90F3}" type="presParOf" srcId="{4751C7B1-813F-47E5-A4B3-6F107AB44D1A}" destId="{5DAA86FB-8525-4E15-B09F-DFEABDAA28DE}" srcOrd="4" destOrd="0" presId="urn:microsoft.com/office/officeart/2008/layout/LinedList"/>
    <dgm:cxn modelId="{5931FBD5-2695-4F9E-A2EE-3A4FD9D77569}" type="presParOf" srcId="{4751C7B1-813F-47E5-A4B3-6F107AB44D1A}" destId="{27CE2730-4C4F-4282-B798-A5E1987F75F3}" srcOrd="5" destOrd="0" presId="urn:microsoft.com/office/officeart/2008/layout/LinedList"/>
    <dgm:cxn modelId="{16670F7B-15C8-43D3-801C-2B8C5A9A14B1}" type="presParOf" srcId="{27CE2730-4C4F-4282-B798-A5E1987F75F3}" destId="{13D832C8-1D46-4142-9D0E-5BA7CFAC5BB6}" srcOrd="0" destOrd="0" presId="urn:microsoft.com/office/officeart/2008/layout/LinedList"/>
    <dgm:cxn modelId="{D09DDDD0-0BF5-497E-8F91-281014102797}" type="presParOf" srcId="{27CE2730-4C4F-4282-B798-A5E1987F75F3}" destId="{54865D1C-ABC6-4391-BA43-79646FCBF175}" srcOrd="1" destOrd="0" presId="urn:microsoft.com/office/officeart/2008/layout/LinedList"/>
    <dgm:cxn modelId="{148386EF-E612-4927-BCF9-5469A0A0645D}" type="presParOf" srcId="{4751C7B1-813F-47E5-A4B3-6F107AB44D1A}" destId="{A7AF39F7-B18D-40AE-A02B-2307A8B89ADC}" srcOrd="6" destOrd="0" presId="urn:microsoft.com/office/officeart/2008/layout/LinedList"/>
    <dgm:cxn modelId="{CD4F335D-A8BF-47E3-8D30-12FEA3D8FA95}" type="presParOf" srcId="{4751C7B1-813F-47E5-A4B3-6F107AB44D1A}" destId="{B62AF827-CBA4-4EF0-9963-716E7D869750}" srcOrd="7" destOrd="0" presId="urn:microsoft.com/office/officeart/2008/layout/LinedList"/>
    <dgm:cxn modelId="{1081C3F1-02F9-40BC-8476-ADD73E05074C}" type="presParOf" srcId="{B62AF827-CBA4-4EF0-9963-716E7D869750}" destId="{5F476812-92F9-48D1-B68A-A57EE292D41A}" srcOrd="0" destOrd="0" presId="urn:microsoft.com/office/officeart/2008/layout/LinedList"/>
    <dgm:cxn modelId="{8A9D01D1-5FA8-448D-8D2B-B4DB98BD17DE}" type="presParOf" srcId="{B62AF827-CBA4-4EF0-9963-716E7D869750}" destId="{5C261048-584F-4ABD-AFCD-D2E940E3D8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43D1B-5E51-4206-AD59-BB02F2B9E3F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C033E5E-700F-47C7-BB18-60135F9226CA}">
      <dgm:prSet/>
      <dgm:spPr/>
      <dgm:t>
        <a:bodyPr/>
        <a:lstStyle/>
        <a:p>
          <a:r>
            <a:rPr lang="en-US" dirty="0"/>
            <a:t>Vehicle and equipment detection depends upon size and extent to which color and shape differ from other vehicles in the traffic stream and from the background of the visual scene</a:t>
          </a:r>
        </a:p>
      </dgm:t>
    </dgm:pt>
    <dgm:pt modelId="{CC46C830-A8F9-4E4A-AC64-1C2CB8861022}" type="parTrans" cxnId="{0B99CB33-ED30-4B42-9A0F-454CA523330A}">
      <dgm:prSet/>
      <dgm:spPr/>
      <dgm:t>
        <a:bodyPr/>
        <a:lstStyle/>
        <a:p>
          <a:endParaRPr lang="en-US"/>
        </a:p>
      </dgm:t>
    </dgm:pt>
    <dgm:pt modelId="{4219854E-7889-4C8A-9ED9-36061594232D}" type="sibTrans" cxnId="{0B99CB33-ED30-4B42-9A0F-454CA523330A}">
      <dgm:prSet/>
      <dgm:spPr/>
      <dgm:t>
        <a:bodyPr/>
        <a:lstStyle/>
        <a:p>
          <a:endParaRPr lang="en-US"/>
        </a:p>
      </dgm:t>
    </dgm:pt>
    <dgm:pt modelId="{480BAA95-8162-45CC-9CB7-3FA02699243A}">
      <dgm:prSet/>
      <dgm:spPr/>
      <dgm:t>
        <a:bodyPr/>
        <a:lstStyle/>
        <a:p>
          <a:r>
            <a:rPr lang="en-US" dirty="0"/>
            <a:t>Factors other than visibility (such as initial purchase price and salvage value) are often considered when specifying vehicle and equipment color in procurements</a:t>
          </a:r>
        </a:p>
      </dgm:t>
    </dgm:pt>
    <dgm:pt modelId="{B23A1108-7B70-458E-BDE0-729706F10109}" type="parTrans" cxnId="{ECE61016-CD8E-4931-98D6-8D0EB0708FFB}">
      <dgm:prSet/>
      <dgm:spPr/>
      <dgm:t>
        <a:bodyPr/>
        <a:lstStyle/>
        <a:p>
          <a:endParaRPr lang="en-US"/>
        </a:p>
      </dgm:t>
    </dgm:pt>
    <dgm:pt modelId="{74F941D0-1BAA-419B-9D21-0879D7FEFA55}" type="sibTrans" cxnId="{ECE61016-CD8E-4931-98D6-8D0EB0708FFB}">
      <dgm:prSet/>
      <dgm:spPr/>
      <dgm:t>
        <a:bodyPr/>
        <a:lstStyle/>
        <a:p>
          <a:endParaRPr lang="en-US"/>
        </a:p>
      </dgm:t>
    </dgm:pt>
    <dgm:pt modelId="{4C1D1D27-70AC-4469-AF33-45B8918C48DF}">
      <dgm:prSet/>
      <dgm:spPr/>
      <dgm:t>
        <a:bodyPr/>
        <a:lstStyle/>
        <a:p>
          <a:r>
            <a:rPr lang="en-US" dirty="0"/>
            <a:t>Optimum marking and warning light systems may differ significantly between daytime and nighttime viewing conditions</a:t>
          </a:r>
        </a:p>
      </dgm:t>
    </dgm:pt>
    <dgm:pt modelId="{B27DEE4F-094E-412A-A566-CEB2B96F218D}" type="parTrans" cxnId="{78370FA0-B5CD-4A35-B1AA-31C2AD5A4812}">
      <dgm:prSet/>
      <dgm:spPr/>
      <dgm:t>
        <a:bodyPr/>
        <a:lstStyle/>
        <a:p>
          <a:endParaRPr lang="en-US"/>
        </a:p>
      </dgm:t>
    </dgm:pt>
    <dgm:pt modelId="{66160A12-D212-4EFB-A898-6E7BE9CE91C7}" type="sibTrans" cxnId="{78370FA0-B5CD-4A35-B1AA-31C2AD5A4812}">
      <dgm:prSet/>
      <dgm:spPr/>
      <dgm:t>
        <a:bodyPr/>
        <a:lstStyle/>
        <a:p>
          <a:endParaRPr lang="en-US"/>
        </a:p>
      </dgm:t>
    </dgm:pt>
    <dgm:pt modelId="{F5026D7A-4C7E-41C2-9651-A31D23878F35}" type="pres">
      <dgm:prSet presAssocID="{66043D1B-5E51-4206-AD59-BB02F2B9E3FF}" presName="vert0" presStyleCnt="0">
        <dgm:presLayoutVars>
          <dgm:dir/>
          <dgm:animOne val="branch"/>
          <dgm:animLvl val="lvl"/>
        </dgm:presLayoutVars>
      </dgm:prSet>
      <dgm:spPr/>
    </dgm:pt>
    <dgm:pt modelId="{11DE4D80-62CA-448E-94A7-D09EEAF1616C}" type="pres">
      <dgm:prSet presAssocID="{6C033E5E-700F-47C7-BB18-60135F9226CA}" presName="thickLine" presStyleLbl="alignNode1" presStyleIdx="0" presStyleCnt="3"/>
      <dgm:spPr/>
    </dgm:pt>
    <dgm:pt modelId="{D3DC2AEC-CDA6-4DD5-88A1-DE7759308D28}" type="pres">
      <dgm:prSet presAssocID="{6C033E5E-700F-47C7-BB18-60135F9226CA}" presName="horz1" presStyleCnt="0"/>
      <dgm:spPr/>
    </dgm:pt>
    <dgm:pt modelId="{B8C86DE0-66BC-461D-A639-B50B7827C6C9}" type="pres">
      <dgm:prSet presAssocID="{6C033E5E-700F-47C7-BB18-60135F9226CA}" presName="tx1" presStyleLbl="revTx" presStyleIdx="0" presStyleCnt="3"/>
      <dgm:spPr/>
    </dgm:pt>
    <dgm:pt modelId="{5C94B69A-F40F-48FB-8C22-155E5168CF50}" type="pres">
      <dgm:prSet presAssocID="{6C033E5E-700F-47C7-BB18-60135F9226CA}" presName="vert1" presStyleCnt="0"/>
      <dgm:spPr/>
    </dgm:pt>
    <dgm:pt modelId="{C016B055-4A51-4BB4-AA87-52A8898B27BB}" type="pres">
      <dgm:prSet presAssocID="{480BAA95-8162-45CC-9CB7-3FA02699243A}" presName="thickLine" presStyleLbl="alignNode1" presStyleIdx="1" presStyleCnt="3"/>
      <dgm:spPr/>
    </dgm:pt>
    <dgm:pt modelId="{12D58603-35B0-447A-91D9-3E2D20809044}" type="pres">
      <dgm:prSet presAssocID="{480BAA95-8162-45CC-9CB7-3FA02699243A}" presName="horz1" presStyleCnt="0"/>
      <dgm:spPr/>
    </dgm:pt>
    <dgm:pt modelId="{A7F67E2E-049E-4B9B-A5D9-EC0BB25731C3}" type="pres">
      <dgm:prSet presAssocID="{480BAA95-8162-45CC-9CB7-3FA02699243A}" presName="tx1" presStyleLbl="revTx" presStyleIdx="1" presStyleCnt="3"/>
      <dgm:spPr/>
    </dgm:pt>
    <dgm:pt modelId="{9245B11D-C04F-4734-B986-D85F0569AFC0}" type="pres">
      <dgm:prSet presAssocID="{480BAA95-8162-45CC-9CB7-3FA02699243A}" presName="vert1" presStyleCnt="0"/>
      <dgm:spPr/>
    </dgm:pt>
    <dgm:pt modelId="{15D676A9-B290-46CA-88FD-770872E3FC8D}" type="pres">
      <dgm:prSet presAssocID="{4C1D1D27-70AC-4469-AF33-45B8918C48DF}" presName="thickLine" presStyleLbl="alignNode1" presStyleIdx="2" presStyleCnt="3"/>
      <dgm:spPr/>
    </dgm:pt>
    <dgm:pt modelId="{171EE530-DBAE-42AD-B22A-14017416AEEB}" type="pres">
      <dgm:prSet presAssocID="{4C1D1D27-70AC-4469-AF33-45B8918C48DF}" presName="horz1" presStyleCnt="0"/>
      <dgm:spPr/>
    </dgm:pt>
    <dgm:pt modelId="{E942352A-7DFB-4933-B37B-85AF92011028}" type="pres">
      <dgm:prSet presAssocID="{4C1D1D27-70AC-4469-AF33-45B8918C48DF}" presName="tx1" presStyleLbl="revTx" presStyleIdx="2" presStyleCnt="3"/>
      <dgm:spPr/>
    </dgm:pt>
    <dgm:pt modelId="{04FBA5FB-620B-420C-BE69-36A98D5448EA}" type="pres">
      <dgm:prSet presAssocID="{4C1D1D27-70AC-4469-AF33-45B8918C48DF}" presName="vert1" presStyleCnt="0"/>
      <dgm:spPr/>
    </dgm:pt>
  </dgm:ptLst>
  <dgm:cxnLst>
    <dgm:cxn modelId="{ECE61016-CD8E-4931-98D6-8D0EB0708FFB}" srcId="{66043D1B-5E51-4206-AD59-BB02F2B9E3FF}" destId="{480BAA95-8162-45CC-9CB7-3FA02699243A}" srcOrd="1" destOrd="0" parTransId="{B23A1108-7B70-458E-BDE0-729706F10109}" sibTransId="{74F941D0-1BAA-419B-9D21-0879D7FEFA55}"/>
    <dgm:cxn modelId="{51B75B1D-29BE-4ED5-93DD-80936EBFCB6F}" type="presOf" srcId="{66043D1B-5E51-4206-AD59-BB02F2B9E3FF}" destId="{F5026D7A-4C7E-41C2-9651-A31D23878F35}" srcOrd="0" destOrd="0" presId="urn:microsoft.com/office/officeart/2008/layout/LinedList"/>
    <dgm:cxn modelId="{0B99CB33-ED30-4B42-9A0F-454CA523330A}" srcId="{66043D1B-5E51-4206-AD59-BB02F2B9E3FF}" destId="{6C033E5E-700F-47C7-BB18-60135F9226CA}" srcOrd="0" destOrd="0" parTransId="{CC46C830-A8F9-4E4A-AC64-1C2CB8861022}" sibTransId="{4219854E-7889-4C8A-9ED9-36061594232D}"/>
    <dgm:cxn modelId="{56D7B035-5CCF-42BA-A639-D9E4A8059668}" type="presOf" srcId="{480BAA95-8162-45CC-9CB7-3FA02699243A}" destId="{A7F67E2E-049E-4B9B-A5D9-EC0BB25731C3}" srcOrd="0" destOrd="0" presId="urn:microsoft.com/office/officeart/2008/layout/LinedList"/>
    <dgm:cxn modelId="{C08FAA5C-FDCF-4320-990E-C3904ADE1067}" type="presOf" srcId="{4C1D1D27-70AC-4469-AF33-45B8918C48DF}" destId="{E942352A-7DFB-4933-B37B-85AF92011028}" srcOrd="0" destOrd="0" presId="urn:microsoft.com/office/officeart/2008/layout/LinedList"/>
    <dgm:cxn modelId="{5330D48B-F2E8-4D72-B12D-BC69E5C0B2B4}" type="presOf" srcId="{6C033E5E-700F-47C7-BB18-60135F9226CA}" destId="{B8C86DE0-66BC-461D-A639-B50B7827C6C9}" srcOrd="0" destOrd="0" presId="urn:microsoft.com/office/officeart/2008/layout/LinedList"/>
    <dgm:cxn modelId="{78370FA0-B5CD-4A35-B1AA-31C2AD5A4812}" srcId="{66043D1B-5E51-4206-AD59-BB02F2B9E3FF}" destId="{4C1D1D27-70AC-4469-AF33-45B8918C48DF}" srcOrd="2" destOrd="0" parTransId="{B27DEE4F-094E-412A-A566-CEB2B96F218D}" sibTransId="{66160A12-D212-4EFB-A898-6E7BE9CE91C7}"/>
    <dgm:cxn modelId="{195FE141-5606-4EED-BE5F-479A916FA345}" type="presParOf" srcId="{F5026D7A-4C7E-41C2-9651-A31D23878F35}" destId="{11DE4D80-62CA-448E-94A7-D09EEAF1616C}" srcOrd="0" destOrd="0" presId="urn:microsoft.com/office/officeart/2008/layout/LinedList"/>
    <dgm:cxn modelId="{97B40A1B-1695-4DCE-9EC1-41B9AB225771}" type="presParOf" srcId="{F5026D7A-4C7E-41C2-9651-A31D23878F35}" destId="{D3DC2AEC-CDA6-4DD5-88A1-DE7759308D28}" srcOrd="1" destOrd="0" presId="urn:microsoft.com/office/officeart/2008/layout/LinedList"/>
    <dgm:cxn modelId="{D2F3CEE2-A378-46F2-BE55-99E067606A7C}" type="presParOf" srcId="{D3DC2AEC-CDA6-4DD5-88A1-DE7759308D28}" destId="{B8C86DE0-66BC-461D-A639-B50B7827C6C9}" srcOrd="0" destOrd="0" presId="urn:microsoft.com/office/officeart/2008/layout/LinedList"/>
    <dgm:cxn modelId="{E8957F67-3649-4915-A78E-A3F83F1D006F}" type="presParOf" srcId="{D3DC2AEC-CDA6-4DD5-88A1-DE7759308D28}" destId="{5C94B69A-F40F-48FB-8C22-155E5168CF50}" srcOrd="1" destOrd="0" presId="urn:microsoft.com/office/officeart/2008/layout/LinedList"/>
    <dgm:cxn modelId="{7F37D050-5E25-4402-8699-569E74CD5F26}" type="presParOf" srcId="{F5026D7A-4C7E-41C2-9651-A31D23878F35}" destId="{C016B055-4A51-4BB4-AA87-52A8898B27BB}" srcOrd="2" destOrd="0" presId="urn:microsoft.com/office/officeart/2008/layout/LinedList"/>
    <dgm:cxn modelId="{2288411D-997E-4BF2-9EB0-BB9B5E2A5018}" type="presParOf" srcId="{F5026D7A-4C7E-41C2-9651-A31D23878F35}" destId="{12D58603-35B0-447A-91D9-3E2D20809044}" srcOrd="3" destOrd="0" presId="urn:microsoft.com/office/officeart/2008/layout/LinedList"/>
    <dgm:cxn modelId="{31767CFB-8FB6-4537-B011-09D6B9D7AF3A}" type="presParOf" srcId="{12D58603-35B0-447A-91D9-3E2D20809044}" destId="{A7F67E2E-049E-4B9B-A5D9-EC0BB25731C3}" srcOrd="0" destOrd="0" presId="urn:microsoft.com/office/officeart/2008/layout/LinedList"/>
    <dgm:cxn modelId="{BFEEA423-724C-4C3E-BE26-77C4E2316EAC}" type="presParOf" srcId="{12D58603-35B0-447A-91D9-3E2D20809044}" destId="{9245B11D-C04F-4734-B986-D85F0569AFC0}" srcOrd="1" destOrd="0" presId="urn:microsoft.com/office/officeart/2008/layout/LinedList"/>
    <dgm:cxn modelId="{BC2BD685-075C-41E7-99D4-D7CA1745FC2D}" type="presParOf" srcId="{F5026D7A-4C7E-41C2-9651-A31D23878F35}" destId="{15D676A9-B290-46CA-88FD-770872E3FC8D}" srcOrd="4" destOrd="0" presId="urn:microsoft.com/office/officeart/2008/layout/LinedList"/>
    <dgm:cxn modelId="{B2397BFC-D583-4428-B77B-7E9276B86752}" type="presParOf" srcId="{F5026D7A-4C7E-41C2-9651-A31D23878F35}" destId="{171EE530-DBAE-42AD-B22A-14017416AEEB}" srcOrd="5" destOrd="0" presId="urn:microsoft.com/office/officeart/2008/layout/LinedList"/>
    <dgm:cxn modelId="{2606897A-30FB-4557-9BB3-FDD2E88960D3}" type="presParOf" srcId="{171EE530-DBAE-42AD-B22A-14017416AEEB}" destId="{E942352A-7DFB-4933-B37B-85AF92011028}" srcOrd="0" destOrd="0" presId="urn:microsoft.com/office/officeart/2008/layout/LinedList"/>
    <dgm:cxn modelId="{85EFEE6F-A306-41A1-9494-09541D545FD3}" type="presParOf" srcId="{171EE530-DBAE-42AD-B22A-14017416AEEB}" destId="{04FBA5FB-620B-420C-BE69-36A98D544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B1A46E-7351-49CB-9D47-7E8724E4DA9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22089B2-F0AD-4CF1-BE2F-8F19FA5BC387}">
      <dgm:prSet/>
      <dgm:spPr/>
      <dgm:t>
        <a:bodyPr/>
        <a:lstStyle/>
        <a:p>
          <a:r>
            <a:rPr lang="en-US"/>
            <a:t>Retroreflective vehicle markings</a:t>
          </a:r>
        </a:p>
      </dgm:t>
    </dgm:pt>
    <dgm:pt modelId="{D3052217-3ED2-4D5F-A76A-89203B44B03A}" type="parTrans" cxnId="{878E9FF3-5586-4A66-92CC-F211BCD5D941}">
      <dgm:prSet/>
      <dgm:spPr/>
      <dgm:t>
        <a:bodyPr/>
        <a:lstStyle/>
        <a:p>
          <a:endParaRPr lang="en-US"/>
        </a:p>
      </dgm:t>
    </dgm:pt>
    <dgm:pt modelId="{4F4C2EB2-31BB-4AF7-B4C5-80D8696075BF}" type="sibTrans" cxnId="{878E9FF3-5586-4A66-92CC-F211BCD5D941}">
      <dgm:prSet/>
      <dgm:spPr/>
      <dgm:t>
        <a:bodyPr/>
        <a:lstStyle/>
        <a:p>
          <a:endParaRPr lang="en-US"/>
        </a:p>
      </dgm:t>
    </dgm:pt>
    <dgm:pt modelId="{36F2BB99-05C6-48BC-8ECF-72FEA8D6D14C}">
      <dgm:prSet/>
      <dgm:spPr/>
      <dgm:t>
        <a:bodyPr/>
        <a:lstStyle/>
        <a:p>
          <a:r>
            <a:rPr lang="en-US" dirty="0"/>
            <a:t>Color combinations</a:t>
          </a:r>
        </a:p>
      </dgm:t>
    </dgm:pt>
    <dgm:pt modelId="{041A86DB-A83E-41FE-8645-6EB085F2CAB4}" type="parTrans" cxnId="{93484DF8-9041-4759-9788-73ED36A291C7}">
      <dgm:prSet/>
      <dgm:spPr/>
      <dgm:t>
        <a:bodyPr/>
        <a:lstStyle/>
        <a:p>
          <a:endParaRPr lang="en-US"/>
        </a:p>
      </dgm:t>
    </dgm:pt>
    <dgm:pt modelId="{A10AFEC8-B971-492A-A0DF-0ADF0345405A}" type="sibTrans" cxnId="{93484DF8-9041-4759-9788-73ED36A291C7}">
      <dgm:prSet/>
      <dgm:spPr/>
      <dgm:t>
        <a:bodyPr/>
        <a:lstStyle/>
        <a:p>
          <a:endParaRPr lang="en-US"/>
        </a:p>
      </dgm:t>
    </dgm:pt>
    <dgm:pt modelId="{0C99E893-80C2-4E95-AE28-D7FCE624AA4C}">
      <dgm:prSet/>
      <dgm:spPr/>
      <dgm:t>
        <a:bodyPr/>
        <a:lstStyle/>
        <a:p>
          <a:r>
            <a:rPr lang="en-US"/>
            <a:t>Marking patterns</a:t>
          </a:r>
        </a:p>
      </dgm:t>
    </dgm:pt>
    <dgm:pt modelId="{63F879C1-8798-4306-BDF3-C6437736CBBC}" type="parTrans" cxnId="{A21260FB-BAF5-4053-A3DC-4DB7CCEA6B7E}">
      <dgm:prSet/>
      <dgm:spPr/>
      <dgm:t>
        <a:bodyPr/>
        <a:lstStyle/>
        <a:p>
          <a:endParaRPr lang="en-US"/>
        </a:p>
      </dgm:t>
    </dgm:pt>
    <dgm:pt modelId="{67FE5FA7-A1F1-4148-BF0E-DBE803D7DD80}" type="sibTrans" cxnId="{A21260FB-BAF5-4053-A3DC-4DB7CCEA6B7E}">
      <dgm:prSet/>
      <dgm:spPr/>
      <dgm:t>
        <a:bodyPr/>
        <a:lstStyle/>
        <a:p>
          <a:endParaRPr lang="en-US"/>
        </a:p>
      </dgm:t>
    </dgm:pt>
    <dgm:pt modelId="{D43313D5-466B-42CF-A842-C9FA53E61C24}">
      <dgm:prSet/>
      <dgm:spPr/>
      <dgm:t>
        <a:bodyPr/>
        <a:lstStyle/>
        <a:p>
          <a:r>
            <a:rPr lang="en-US"/>
            <a:t>Amount of material </a:t>
          </a:r>
        </a:p>
      </dgm:t>
    </dgm:pt>
    <dgm:pt modelId="{FB000BBF-8562-4660-99E7-D52279D4CDE9}" type="parTrans" cxnId="{4AA6C848-FA71-4F91-A297-1D683ABC11A1}">
      <dgm:prSet/>
      <dgm:spPr/>
      <dgm:t>
        <a:bodyPr/>
        <a:lstStyle/>
        <a:p>
          <a:endParaRPr lang="en-US"/>
        </a:p>
      </dgm:t>
    </dgm:pt>
    <dgm:pt modelId="{99398E99-7E5F-4C63-AB1A-16486524C855}" type="sibTrans" cxnId="{4AA6C848-FA71-4F91-A297-1D683ABC11A1}">
      <dgm:prSet/>
      <dgm:spPr/>
      <dgm:t>
        <a:bodyPr/>
        <a:lstStyle/>
        <a:p>
          <a:endParaRPr lang="en-US"/>
        </a:p>
      </dgm:t>
    </dgm:pt>
    <dgm:pt modelId="{86758F4D-698E-48EA-AD2C-4AA05F110F79}">
      <dgm:prSet/>
      <dgm:spPr/>
      <dgm:t>
        <a:bodyPr/>
        <a:lstStyle/>
        <a:p>
          <a:r>
            <a:rPr lang="en-US"/>
            <a:t>Flashing warning lights</a:t>
          </a:r>
        </a:p>
      </dgm:t>
    </dgm:pt>
    <dgm:pt modelId="{6059633C-F398-4820-866C-914195952F81}" type="parTrans" cxnId="{B79B983B-5B95-424D-B768-834FB58098B7}">
      <dgm:prSet/>
      <dgm:spPr/>
      <dgm:t>
        <a:bodyPr/>
        <a:lstStyle/>
        <a:p>
          <a:endParaRPr lang="en-US"/>
        </a:p>
      </dgm:t>
    </dgm:pt>
    <dgm:pt modelId="{4110F4A2-E79E-4B6A-AC2F-D34B88F63755}" type="sibTrans" cxnId="{B79B983B-5B95-424D-B768-834FB58098B7}">
      <dgm:prSet/>
      <dgm:spPr/>
      <dgm:t>
        <a:bodyPr/>
        <a:lstStyle/>
        <a:p>
          <a:endParaRPr lang="en-US"/>
        </a:p>
      </dgm:t>
    </dgm:pt>
    <dgm:pt modelId="{99593D46-D672-48FC-A2BC-7C228D62A66F}">
      <dgm:prSet/>
      <dgm:spPr/>
      <dgm:t>
        <a:bodyPr/>
        <a:lstStyle/>
        <a:p>
          <a:r>
            <a:rPr lang="en-US" dirty="0"/>
            <a:t>Number of lights (i.e., peak luminous intensity)</a:t>
          </a:r>
        </a:p>
      </dgm:t>
    </dgm:pt>
    <dgm:pt modelId="{1E9D7795-DDD5-4F44-9C21-98B3046287D4}" type="parTrans" cxnId="{4CEB2D32-C8C1-46A0-9C77-B8AF04C3FCF4}">
      <dgm:prSet/>
      <dgm:spPr/>
      <dgm:t>
        <a:bodyPr/>
        <a:lstStyle/>
        <a:p>
          <a:endParaRPr lang="en-US"/>
        </a:p>
      </dgm:t>
    </dgm:pt>
    <dgm:pt modelId="{09CD25EB-BC72-4EF4-8B5F-C879EA194685}" type="sibTrans" cxnId="{4CEB2D32-C8C1-46A0-9C77-B8AF04C3FCF4}">
      <dgm:prSet/>
      <dgm:spPr/>
      <dgm:t>
        <a:bodyPr/>
        <a:lstStyle/>
        <a:p>
          <a:endParaRPr lang="en-US"/>
        </a:p>
      </dgm:t>
    </dgm:pt>
    <dgm:pt modelId="{BC49EB1B-14EF-49E0-8B30-293FBBD29E03}">
      <dgm:prSet/>
      <dgm:spPr/>
      <dgm:t>
        <a:bodyPr/>
        <a:lstStyle/>
        <a:p>
          <a:r>
            <a:rPr lang="en-US" dirty="0"/>
            <a:t>Flash patterns</a:t>
          </a:r>
        </a:p>
      </dgm:t>
    </dgm:pt>
    <dgm:pt modelId="{F186AB19-744B-42FF-AE32-C3EE8741DB6C}" type="parTrans" cxnId="{BFFB85FA-294C-4BDA-B898-E7C1D3D3F333}">
      <dgm:prSet/>
      <dgm:spPr/>
      <dgm:t>
        <a:bodyPr/>
        <a:lstStyle/>
        <a:p>
          <a:endParaRPr lang="en-US"/>
        </a:p>
      </dgm:t>
    </dgm:pt>
    <dgm:pt modelId="{C782E9AD-DA23-43F4-9947-2D3A12EF2C15}" type="sibTrans" cxnId="{BFFB85FA-294C-4BDA-B898-E7C1D3D3F333}">
      <dgm:prSet/>
      <dgm:spPr/>
      <dgm:t>
        <a:bodyPr/>
        <a:lstStyle/>
        <a:p>
          <a:endParaRPr lang="en-US"/>
        </a:p>
      </dgm:t>
    </dgm:pt>
    <dgm:pt modelId="{6C1ABD08-74E5-44D2-9D4D-E691E000859D}">
      <dgm:prSet/>
      <dgm:spPr/>
      <dgm:t>
        <a:bodyPr/>
        <a:lstStyle/>
        <a:p>
          <a:r>
            <a:rPr lang="en-US"/>
            <a:t>Colors</a:t>
          </a:r>
        </a:p>
      </dgm:t>
    </dgm:pt>
    <dgm:pt modelId="{BE509CE3-1CA3-476B-92F3-287AF81E387D}" type="parTrans" cxnId="{3FC653F8-7BD2-424E-98E2-F78CF40B64F4}">
      <dgm:prSet/>
      <dgm:spPr/>
      <dgm:t>
        <a:bodyPr/>
        <a:lstStyle/>
        <a:p>
          <a:endParaRPr lang="en-US"/>
        </a:p>
      </dgm:t>
    </dgm:pt>
    <dgm:pt modelId="{4B9ABBD0-5C67-4377-8764-4B7931400786}" type="sibTrans" cxnId="{3FC653F8-7BD2-424E-98E2-F78CF40B64F4}">
      <dgm:prSet/>
      <dgm:spPr/>
      <dgm:t>
        <a:bodyPr/>
        <a:lstStyle/>
        <a:p>
          <a:endParaRPr lang="en-US"/>
        </a:p>
      </dgm:t>
    </dgm:pt>
    <dgm:pt modelId="{E3F2B472-4037-4C5A-9475-B053792DA3D8}">
      <dgm:prSet/>
      <dgm:spPr/>
      <dgm:t>
        <a:bodyPr/>
        <a:lstStyle/>
        <a:p>
          <a:r>
            <a:rPr lang="en-US"/>
            <a:t>Ambient lighting</a:t>
          </a:r>
        </a:p>
      </dgm:t>
    </dgm:pt>
    <dgm:pt modelId="{2C58ADCD-3DA8-4234-BEEC-C3E6B4B81A55}" type="parTrans" cxnId="{0D0EC66B-0330-42EE-A7AB-4EECC2DF02EF}">
      <dgm:prSet/>
      <dgm:spPr/>
      <dgm:t>
        <a:bodyPr/>
        <a:lstStyle/>
        <a:p>
          <a:endParaRPr lang="en-US"/>
        </a:p>
      </dgm:t>
    </dgm:pt>
    <dgm:pt modelId="{62970EEB-C22B-4A10-8921-8FD180202A32}" type="sibTrans" cxnId="{0D0EC66B-0330-42EE-A7AB-4EECC2DF02EF}">
      <dgm:prSet/>
      <dgm:spPr/>
      <dgm:t>
        <a:bodyPr/>
        <a:lstStyle/>
        <a:p>
          <a:endParaRPr lang="en-US"/>
        </a:p>
      </dgm:t>
    </dgm:pt>
    <dgm:pt modelId="{44DBEC6F-9613-4ED1-909B-3EC2C711E15C}">
      <dgm:prSet/>
      <dgm:spPr/>
      <dgm:t>
        <a:bodyPr/>
        <a:lstStyle/>
        <a:p>
          <a:r>
            <a:rPr lang="en-US"/>
            <a:t>Daytime</a:t>
          </a:r>
        </a:p>
      </dgm:t>
    </dgm:pt>
    <dgm:pt modelId="{2BAD8F52-D38F-4178-9A38-91297927442B}" type="parTrans" cxnId="{FC9474CC-A2A4-4FFA-ADF2-0B23E00405F8}">
      <dgm:prSet/>
      <dgm:spPr/>
      <dgm:t>
        <a:bodyPr/>
        <a:lstStyle/>
        <a:p>
          <a:endParaRPr lang="en-US"/>
        </a:p>
      </dgm:t>
    </dgm:pt>
    <dgm:pt modelId="{45547349-918A-4347-8CBD-3E8D7F4D780D}" type="sibTrans" cxnId="{FC9474CC-A2A4-4FFA-ADF2-0B23E00405F8}">
      <dgm:prSet/>
      <dgm:spPr/>
      <dgm:t>
        <a:bodyPr/>
        <a:lstStyle/>
        <a:p>
          <a:endParaRPr lang="en-US"/>
        </a:p>
      </dgm:t>
    </dgm:pt>
    <dgm:pt modelId="{588DC472-C70A-464E-BE5C-7FECF72C80D0}">
      <dgm:prSet/>
      <dgm:spPr/>
      <dgm:t>
        <a:bodyPr/>
        <a:lstStyle/>
        <a:p>
          <a:r>
            <a:rPr lang="en-US"/>
            <a:t>Nighttime</a:t>
          </a:r>
        </a:p>
      </dgm:t>
    </dgm:pt>
    <dgm:pt modelId="{E712A9A3-534A-4D6D-B3D0-4CDD0CFE2BEE}" type="parTrans" cxnId="{17F5ED41-74D4-485A-8EAE-4AA75C76085D}">
      <dgm:prSet/>
      <dgm:spPr/>
      <dgm:t>
        <a:bodyPr/>
        <a:lstStyle/>
        <a:p>
          <a:endParaRPr lang="en-US"/>
        </a:p>
      </dgm:t>
    </dgm:pt>
    <dgm:pt modelId="{3BF1CACA-F5A6-4027-A4F3-7FADCA17ACF9}" type="sibTrans" cxnId="{17F5ED41-74D4-485A-8EAE-4AA75C76085D}">
      <dgm:prSet/>
      <dgm:spPr/>
      <dgm:t>
        <a:bodyPr/>
        <a:lstStyle/>
        <a:p>
          <a:endParaRPr lang="en-US"/>
        </a:p>
      </dgm:t>
    </dgm:pt>
    <dgm:pt modelId="{26A45628-7D66-4CBD-9AD1-FB3E84BF5C3E}" type="pres">
      <dgm:prSet presAssocID="{90B1A46E-7351-49CB-9D47-7E8724E4DA99}" presName="linear" presStyleCnt="0">
        <dgm:presLayoutVars>
          <dgm:animLvl val="lvl"/>
          <dgm:resizeHandles val="exact"/>
        </dgm:presLayoutVars>
      </dgm:prSet>
      <dgm:spPr/>
    </dgm:pt>
    <dgm:pt modelId="{16E09583-A7A7-4AAB-8BFB-0BD5B28A2138}" type="pres">
      <dgm:prSet presAssocID="{922089B2-F0AD-4CF1-BE2F-8F19FA5BC387}" presName="parentText" presStyleLbl="node1" presStyleIdx="0" presStyleCnt="3">
        <dgm:presLayoutVars>
          <dgm:chMax val="0"/>
          <dgm:bulletEnabled val="1"/>
        </dgm:presLayoutVars>
      </dgm:prSet>
      <dgm:spPr/>
    </dgm:pt>
    <dgm:pt modelId="{B81CF10A-5B10-4D14-9A4A-90993471A2FD}" type="pres">
      <dgm:prSet presAssocID="{922089B2-F0AD-4CF1-BE2F-8F19FA5BC387}" presName="childText" presStyleLbl="revTx" presStyleIdx="0" presStyleCnt="3">
        <dgm:presLayoutVars>
          <dgm:bulletEnabled val="1"/>
        </dgm:presLayoutVars>
      </dgm:prSet>
      <dgm:spPr/>
    </dgm:pt>
    <dgm:pt modelId="{E455A01D-2035-485C-9482-A0A5C4AE74B2}" type="pres">
      <dgm:prSet presAssocID="{86758F4D-698E-48EA-AD2C-4AA05F110F79}" presName="parentText" presStyleLbl="node1" presStyleIdx="1" presStyleCnt="3">
        <dgm:presLayoutVars>
          <dgm:chMax val="0"/>
          <dgm:bulletEnabled val="1"/>
        </dgm:presLayoutVars>
      </dgm:prSet>
      <dgm:spPr/>
    </dgm:pt>
    <dgm:pt modelId="{4FE61747-E20D-413C-983F-0CD950E3770B}" type="pres">
      <dgm:prSet presAssocID="{86758F4D-698E-48EA-AD2C-4AA05F110F79}" presName="childText" presStyleLbl="revTx" presStyleIdx="1" presStyleCnt="3">
        <dgm:presLayoutVars>
          <dgm:bulletEnabled val="1"/>
        </dgm:presLayoutVars>
      </dgm:prSet>
      <dgm:spPr/>
    </dgm:pt>
    <dgm:pt modelId="{CD1AB4B7-E554-48A0-8B3E-F23E33484A65}" type="pres">
      <dgm:prSet presAssocID="{E3F2B472-4037-4C5A-9475-B053792DA3D8}" presName="parentText" presStyleLbl="node1" presStyleIdx="2" presStyleCnt="3">
        <dgm:presLayoutVars>
          <dgm:chMax val="0"/>
          <dgm:bulletEnabled val="1"/>
        </dgm:presLayoutVars>
      </dgm:prSet>
      <dgm:spPr/>
    </dgm:pt>
    <dgm:pt modelId="{20AE3454-0B3D-4E35-A9D5-9B8498CE90E3}" type="pres">
      <dgm:prSet presAssocID="{E3F2B472-4037-4C5A-9475-B053792DA3D8}" presName="childText" presStyleLbl="revTx" presStyleIdx="2" presStyleCnt="3">
        <dgm:presLayoutVars>
          <dgm:bulletEnabled val="1"/>
        </dgm:presLayoutVars>
      </dgm:prSet>
      <dgm:spPr/>
    </dgm:pt>
  </dgm:ptLst>
  <dgm:cxnLst>
    <dgm:cxn modelId="{7AFEC608-51EF-4F3B-B33D-9D104EA2B546}" type="presOf" srcId="{E3F2B472-4037-4C5A-9475-B053792DA3D8}" destId="{CD1AB4B7-E554-48A0-8B3E-F23E33484A65}" srcOrd="0" destOrd="0" presId="urn:microsoft.com/office/officeart/2005/8/layout/vList2"/>
    <dgm:cxn modelId="{B86A7323-E89D-4B1D-87C3-F1066CA2F508}" type="presOf" srcId="{99593D46-D672-48FC-A2BC-7C228D62A66F}" destId="{4FE61747-E20D-413C-983F-0CD950E3770B}" srcOrd="0" destOrd="0" presId="urn:microsoft.com/office/officeart/2005/8/layout/vList2"/>
    <dgm:cxn modelId="{4CEB2D32-C8C1-46A0-9C77-B8AF04C3FCF4}" srcId="{86758F4D-698E-48EA-AD2C-4AA05F110F79}" destId="{99593D46-D672-48FC-A2BC-7C228D62A66F}" srcOrd="0" destOrd="0" parTransId="{1E9D7795-DDD5-4F44-9C21-98B3046287D4}" sibTransId="{09CD25EB-BC72-4EF4-8B5F-C879EA194685}"/>
    <dgm:cxn modelId="{B79B983B-5B95-424D-B768-834FB58098B7}" srcId="{90B1A46E-7351-49CB-9D47-7E8724E4DA99}" destId="{86758F4D-698E-48EA-AD2C-4AA05F110F79}" srcOrd="1" destOrd="0" parTransId="{6059633C-F398-4820-866C-914195952F81}" sibTransId="{4110F4A2-E79E-4B6A-AC2F-D34B88F63755}"/>
    <dgm:cxn modelId="{17F5ED41-74D4-485A-8EAE-4AA75C76085D}" srcId="{E3F2B472-4037-4C5A-9475-B053792DA3D8}" destId="{588DC472-C70A-464E-BE5C-7FECF72C80D0}" srcOrd="1" destOrd="0" parTransId="{E712A9A3-534A-4D6D-B3D0-4CDD0CFE2BEE}" sibTransId="{3BF1CACA-F5A6-4027-A4F3-7FADCA17ACF9}"/>
    <dgm:cxn modelId="{4AA6C848-FA71-4F91-A297-1D683ABC11A1}" srcId="{922089B2-F0AD-4CF1-BE2F-8F19FA5BC387}" destId="{D43313D5-466B-42CF-A842-C9FA53E61C24}" srcOrd="2" destOrd="0" parTransId="{FB000BBF-8562-4660-99E7-D52279D4CDE9}" sibTransId="{99398E99-7E5F-4C63-AB1A-16486524C855}"/>
    <dgm:cxn modelId="{0D0EC66B-0330-42EE-A7AB-4EECC2DF02EF}" srcId="{90B1A46E-7351-49CB-9D47-7E8724E4DA99}" destId="{E3F2B472-4037-4C5A-9475-B053792DA3D8}" srcOrd="2" destOrd="0" parTransId="{2C58ADCD-3DA8-4234-BEEC-C3E6B4B81A55}" sibTransId="{62970EEB-C22B-4A10-8921-8FD180202A32}"/>
    <dgm:cxn modelId="{AE39B58F-7EA7-4973-90E6-8E6A4B81E265}" type="presOf" srcId="{86758F4D-698E-48EA-AD2C-4AA05F110F79}" destId="{E455A01D-2035-485C-9482-A0A5C4AE74B2}" srcOrd="0" destOrd="0" presId="urn:microsoft.com/office/officeart/2005/8/layout/vList2"/>
    <dgm:cxn modelId="{A552CD93-CE0D-44CD-AB29-B713AD2F180F}" type="presOf" srcId="{6C1ABD08-74E5-44D2-9D4D-E691E000859D}" destId="{4FE61747-E20D-413C-983F-0CD950E3770B}" srcOrd="0" destOrd="2" presId="urn:microsoft.com/office/officeart/2005/8/layout/vList2"/>
    <dgm:cxn modelId="{426D30A5-9AD2-4905-AA87-191BD587D9FA}" type="presOf" srcId="{0C99E893-80C2-4E95-AE28-D7FCE624AA4C}" destId="{B81CF10A-5B10-4D14-9A4A-90993471A2FD}" srcOrd="0" destOrd="1" presId="urn:microsoft.com/office/officeart/2005/8/layout/vList2"/>
    <dgm:cxn modelId="{26E031A8-566F-4EC6-B4F4-0E1C30BBC7F0}" type="presOf" srcId="{588DC472-C70A-464E-BE5C-7FECF72C80D0}" destId="{20AE3454-0B3D-4E35-A9D5-9B8498CE90E3}" srcOrd="0" destOrd="1" presId="urn:microsoft.com/office/officeart/2005/8/layout/vList2"/>
    <dgm:cxn modelId="{6D9B68C6-0CE3-461A-903C-7465542B758E}" type="presOf" srcId="{922089B2-F0AD-4CF1-BE2F-8F19FA5BC387}" destId="{16E09583-A7A7-4AAB-8BFB-0BD5B28A2138}" srcOrd="0" destOrd="0" presId="urn:microsoft.com/office/officeart/2005/8/layout/vList2"/>
    <dgm:cxn modelId="{FC9474CC-A2A4-4FFA-ADF2-0B23E00405F8}" srcId="{E3F2B472-4037-4C5A-9475-B053792DA3D8}" destId="{44DBEC6F-9613-4ED1-909B-3EC2C711E15C}" srcOrd="0" destOrd="0" parTransId="{2BAD8F52-D38F-4178-9A38-91297927442B}" sibTransId="{45547349-918A-4347-8CBD-3E8D7F4D780D}"/>
    <dgm:cxn modelId="{CD1D25E6-9748-45FA-9A4B-A9AC89D3059F}" type="presOf" srcId="{D43313D5-466B-42CF-A842-C9FA53E61C24}" destId="{B81CF10A-5B10-4D14-9A4A-90993471A2FD}" srcOrd="0" destOrd="2" presId="urn:microsoft.com/office/officeart/2005/8/layout/vList2"/>
    <dgm:cxn modelId="{D61E46E6-4684-4CFF-AAB5-443A2E8C4EE3}" type="presOf" srcId="{BC49EB1B-14EF-49E0-8B30-293FBBD29E03}" destId="{4FE61747-E20D-413C-983F-0CD950E3770B}" srcOrd="0" destOrd="1" presId="urn:microsoft.com/office/officeart/2005/8/layout/vList2"/>
    <dgm:cxn modelId="{C4F2A8F1-E406-4B8F-A199-9CB734B54200}" type="presOf" srcId="{44DBEC6F-9613-4ED1-909B-3EC2C711E15C}" destId="{20AE3454-0B3D-4E35-A9D5-9B8498CE90E3}" srcOrd="0" destOrd="0" presId="urn:microsoft.com/office/officeart/2005/8/layout/vList2"/>
    <dgm:cxn modelId="{878E9FF3-5586-4A66-92CC-F211BCD5D941}" srcId="{90B1A46E-7351-49CB-9D47-7E8724E4DA99}" destId="{922089B2-F0AD-4CF1-BE2F-8F19FA5BC387}" srcOrd="0" destOrd="0" parTransId="{D3052217-3ED2-4D5F-A76A-89203B44B03A}" sibTransId="{4F4C2EB2-31BB-4AF7-B4C5-80D8696075BF}"/>
    <dgm:cxn modelId="{B2CF6AF5-5283-473B-B173-1614A0B0021E}" type="presOf" srcId="{36F2BB99-05C6-48BC-8ECF-72FEA8D6D14C}" destId="{B81CF10A-5B10-4D14-9A4A-90993471A2FD}" srcOrd="0" destOrd="0" presId="urn:microsoft.com/office/officeart/2005/8/layout/vList2"/>
    <dgm:cxn modelId="{93484DF8-9041-4759-9788-73ED36A291C7}" srcId="{922089B2-F0AD-4CF1-BE2F-8F19FA5BC387}" destId="{36F2BB99-05C6-48BC-8ECF-72FEA8D6D14C}" srcOrd="0" destOrd="0" parTransId="{041A86DB-A83E-41FE-8645-6EB085F2CAB4}" sibTransId="{A10AFEC8-B971-492A-A0DF-0ADF0345405A}"/>
    <dgm:cxn modelId="{3FC653F8-7BD2-424E-98E2-F78CF40B64F4}" srcId="{86758F4D-698E-48EA-AD2C-4AA05F110F79}" destId="{6C1ABD08-74E5-44D2-9D4D-E691E000859D}" srcOrd="2" destOrd="0" parTransId="{BE509CE3-1CA3-476B-92F3-287AF81E387D}" sibTransId="{4B9ABBD0-5C67-4377-8764-4B7931400786}"/>
    <dgm:cxn modelId="{BFFB85FA-294C-4BDA-B898-E7C1D3D3F333}" srcId="{86758F4D-698E-48EA-AD2C-4AA05F110F79}" destId="{BC49EB1B-14EF-49E0-8B30-293FBBD29E03}" srcOrd="1" destOrd="0" parTransId="{F186AB19-744B-42FF-AE32-C3EE8741DB6C}" sibTransId="{C782E9AD-DA23-43F4-9947-2D3A12EF2C15}"/>
    <dgm:cxn modelId="{A21260FB-BAF5-4053-A3DC-4DB7CCEA6B7E}" srcId="{922089B2-F0AD-4CF1-BE2F-8F19FA5BC387}" destId="{0C99E893-80C2-4E95-AE28-D7FCE624AA4C}" srcOrd="1" destOrd="0" parTransId="{63F879C1-8798-4306-BDF3-C6437736CBBC}" sibTransId="{67FE5FA7-A1F1-4148-BF0E-DBE803D7DD80}"/>
    <dgm:cxn modelId="{1FF3CFFE-2493-461C-8679-9C51600EA0E3}" type="presOf" srcId="{90B1A46E-7351-49CB-9D47-7E8724E4DA99}" destId="{26A45628-7D66-4CBD-9AD1-FB3E84BF5C3E}" srcOrd="0" destOrd="0" presId="urn:microsoft.com/office/officeart/2005/8/layout/vList2"/>
    <dgm:cxn modelId="{A2AA09D5-C0EE-4F70-9B8F-830E9F60DE85}" type="presParOf" srcId="{26A45628-7D66-4CBD-9AD1-FB3E84BF5C3E}" destId="{16E09583-A7A7-4AAB-8BFB-0BD5B28A2138}" srcOrd="0" destOrd="0" presId="urn:microsoft.com/office/officeart/2005/8/layout/vList2"/>
    <dgm:cxn modelId="{612B020A-87A4-4A89-9DEA-C591A237F847}" type="presParOf" srcId="{26A45628-7D66-4CBD-9AD1-FB3E84BF5C3E}" destId="{B81CF10A-5B10-4D14-9A4A-90993471A2FD}" srcOrd="1" destOrd="0" presId="urn:microsoft.com/office/officeart/2005/8/layout/vList2"/>
    <dgm:cxn modelId="{11861767-2540-40C4-9B2A-72CE79D68A50}" type="presParOf" srcId="{26A45628-7D66-4CBD-9AD1-FB3E84BF5C3E}" destId="{E455A01D-2035-485C-9482-A0A5C4AE74B2}" srcOrd="2" destOrd="0" presId="urn:microsoft.com/office/officeart/2005/8/layout/vList2"/>
    <dgm:cxn modelId="{C1BF6507-245B-42A4-BC93-00FB7C538DED}" type="presParOf" srcId="{26A45628-7D66-4CBD-9AD1-FB3E84BF5C3E}" destId="{4FE61747-E20D-413C-983F-0CD950E3770B}" srcOrd="3" destOrd="0" presId="urn:microsoft.com/office/officeart/2005/8/layout/vList2"/>
    <dgm:cxn modelId="{512F7524-339F-424A-9966-A4495F9AAEAE}" type="presParOf" srcId="{26A45628-7D66-4CBD-9AD1-FB3E84BF5C3E}" destId="{CD1AB4B7-E554-48A0-8B3E-F23E33484A65}" srcOrd="4" destOrd="0" presId="urn:microsoft.com/office/officeart/2005/8/layout/vList2"/>
    <dgm:cxn modelId="{88765896-F391-40D7-B2B0-6AB6F6D57011}" type="presParOf" srcId="{26A45628-7D66-4CBD-9AD1-FB3E84BF5C3E}" destId="{20AE3454-0B3D-4E35-A9D5-9B8498CE90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9A1C-B9EF-4D03-830F-0804D3B1C2D0}">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CDBFC-744B-4842-B6A4-DCF598615E4F}">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Some practitioners/field personnel view more markings, lights, light activity as being safer</a:t>
          </a:r>
        </a:p>
      </dsp:txBody>
      <dsp:txXfrm>
        <a:off x="0" y="2703"/>
        <a:ext cx="5175384" cy="1843578"/>
      </dsp:txXfrm>
    </dsp:sp>
    <dsp:sp modelId="{007415CF-BBBD-4785-9686-DC5148343466}">
      <dsp:nvSpPr>
        <dsp:cNvPr id="0" name=""/>
        <dsp:cNvSpPr/>
      </dsp:nvSpPr>
      <dsp:spPr>
        <a:xfrm>
          <a:off x="0" y="184628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BE193-BC4B-4431-8059-31E5BAF81837}">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 risk exists that over-marking and/or over-lighting decreases safety</a:t>
          </a:r>
        </a:p>
      </dsp:txBody>
      <dsp:txXfrm>
        <a:off x="0" y="1846281"/>
        <a:ext cx="5175384" cy="1843578"/>
      </dsp:txXfrm>
    </dsp:sp>
    <dsp:sp modelId="{BC677C75-BB77-42C3-9E3A-795A627FE936}">
      <dsp:nvSpPr>
        <dsp:cNvPr id="0" name=""/>
        <dsp:cNvSpPr/>
      </dsp:nvSpPr>
      <dsp:spPr>
        <a:xfrm>
          <a:off x="0" y="368985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DD285-8C3B-4D37-854E-49A66C56D472}">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Manufacturers continue to provide more visually-stimulating products, difficult for practitioners to know if those products provide meaningful safety benefits</a:t>
          </a:r>
        </a:p>
      </dsp:txBody>
      <dsp:txXfrm>
        <a:off x="0" y="3689859"/>
        <a:ext cx="5175384"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3E8D6-620B-434E-9027-FFADDC1CE5F2}">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C60A3-2CB9-44F7-808A-ADEAC346324D}">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Greater visual contrast = more conspicuous and detectable</a:t>
          </a:r>
        </a:p>
      </dsp:txBody>
      <dsp:txXfrm>
        <a:off x="0" y="0"/>
        <a:ext cx="4869656" cy="1276350"/>
      </dsp:txXfrm>
    </dsp:sp>
    <dsp:sp modelId="{28098BE5-975D-4536-B700-94A1670F95F1}">
      <dsp:nvSpPr>
        <dsp:cNvPr id="0" name=""/>
        <dsp:cNvSpPr/>
      </dsp:nvSpPr>
      <dsp:spPr>
        <a:xfrm>
          <a:off x="0" y="1276350"/>
          <a:ext cx="4869656"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074C3-2BBB-4205-9B23-5BFD6100D492}">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Wide range of colors in use </a:t>
          </a:r>
        </a:p>
      </dsp:txBody>
      <dsp:txXfrm>
        <a:off x="0" y="1276350"/>
        <a:ext cx="4869656" cy="1276350"/>
      </dsp:txXfrm>
    </dsp:sp>
    <dsp:sp modelId="{804524B7-2336-48D1-942F-80CDF746D38E}">
      <dsp:nvSpPr>
        <dsp:cNvPr id="0" name=""/>
        <dsp:cNvSpPr/>
      </dsp:nvSpPr>
      <dsp:spPr>
        <a:xfrm>
          <a:off x="0" y="2552700"/>
          <a:ext cx="4869656"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11560-65EE-4CDB-B0D3-D9411945E090}">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Inverted V and checkerboard marking patterns are most common</a:t>
          </a:r>
        </a:p>
      </dsp:txBody>
      <dsp:txXfrm>
        <a:off x="0" y="2552700"/>
        <a:ext cx="4869656" cy="1276350"/>
      </dsp:txXfrm>
    </dsp:sp>
    <dsp:sp modelId="{FE1F913A-4ECF-4861-B2CE-946ED57BA391}">
      <dsp:nvSpPr>
        <dsp:cNvPr id="0" name=""/>
        <dsp:cNvSpPr/>
      </dsp:nvSpPr>
      <dsp:spPr>
        <a:xfrm>
          <a:off x="0" y="3829050"/>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C3F07-F17F-4049-A213-677F60E2FFFE}">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Some concern exists about effect of highly retroreflective materials upon worker or pedestrian visibility</a:t>
          </a:r>
        </a:p>
      </dsp:txBody>
      <dsp:txXfrm>
        <a:off x="0" y="3829050"/>
        <a:ext cx="4869656" cy="1276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8A09A-5BC1-494B-ABAE-A87F5E8ED414}">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090CE-2CE8-4474-B809-9CD0C34222AC}">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Amber and amber-white most common, use of other colors (red, blue, green, etc.) dependent upon state laws and codes</a:t>
          </a:r>
        </a:p>
      </dsp:txBody>
      <dsp:txXfrm>
        <a:off x="0" y="0"/>
        <a:ext cx="4869656" cy="1276350"/>
      </dsp:txXfrm>
    </dsp:sp>
    <dsp:sp modelId="{F3A104AE-C26E-47DE-B2E3-5C4ED6D27F7D}">
      <dsp:nvSpPr>
        <dsp:cNvPr id="0" name=""/>
        <dsp:cNvSpPr/>
      </dsp:nvSpPr>
      <dsp:spPr>
        <a:xfrm>
          <a:off x="0" y="1276350"/>
          <a:ext cx="4869656"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97EBB-0A35-4357-AF02-82CE45AC5495}">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Multi-colored lights perceived as more urgent or hazardous, increases driver response</a:t>
          </a:r>
        </a:p>
      </dsp:txBody>
      <dsp:txXfrm>
        <a:off x="0" y="1276350"/>
        <a:ext cx="4869656" cy="1276350"/>
      </dsp:txXfrm>
    </dsp:sp>
    <dsp:sp modelId="{5DAA86FB-8525-4E15-B09F-DFEABDAA28DE}">
      <dsp:nvSpPr>
        <dsp:cNvPr id="0" name=""/>
        <dsp:cNvSpPr/>
      </dsp:nvSpPr>
      <dsp:spPr>
        <a:xfrm>
          <a:off x="0" y="2552700"/>
          <a:ext cx="4869656"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832C8-1D46-4142-9D0E-5BA7CFAC5BB6}">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Detection of lights depends on peak luminous intensity and effective intensity of the warning light array</a:t>
          </a:r>
        </a:p>
      </dsp:txBody>
      <dsp:txXfrm>
        <a:off x="0" y="2552700"/>
        <a:ext cx="4869656" cy="1276350"/>
      </dsp:txXfrm>
    </dsp:sp>
    <dsp:sp modelId="{A7AF39F7-B18D-40AE-A02B-2307A8B89ADC}">
      <dsp:nvSpPr>
        <dsp:cNvPr id="0" name=""/>
        <dsp:cNvSpPr/>
      </dsp:nvSpPr>
      <dsp:spPr>
        <a:xfrm>
          <a:off x="0" y="3829050"/>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76812-92F9-48D1-B68A-A57EE292D41A}">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Faster flash frequencies may be perceived as implying more urgent or hazardous conditions</a:t>
          </a:r>
        </a:p>
      </dsp:txBody>
      <dsp:txXfrm>
        <a:off x="0" y="3829050"/>
        <a:ext cx="4869656" cy="1276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4D80-62CA-448E-94A7-D09EEAF1616C}">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86DE0-66BC-461D-A639-B50B7827C6C9}">
      <dsp:nvSpPr>
        <dsp:cNvPr id="0" name=""/>
        <dsp:cNvSpPr/>
      </dsp:nvSpPr>
      <dsp:spPr>
        <a:xfrm>
          <a:off x="0" y="2492"/>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Vehicle and equipment detection depends upon size and extent to which color and shape differ from other vehicles in the traffic stream and from the background of the visual scene</a:t>
          </a:r>
        </a:p>
      </dsp:txBody>
      <dsp:txXfrm>
        <a:off x="0" y="2492"/>
        <a:ext cx="4869656" cy="1700138"/>
      </dsp:txXfrm>
    </dsp:sp>
    <dsp:sp modelId="{C016B055-4A51-4BB4-AA87-52A8898B27BB}">
      <dsp:nvSpPr>
        <dsp:cNvPr id="0" name=""/>
        <dsp:cNvSpPr/>
      </dsp:nvSpPr>
      <dsp:spPr>
        <a:xfrm>
          <a:off x="0" y="1702630"/>
          <a:ext cx="486965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67E2E-049E-4B9B-A5D9-EC0BB25731C3}">
      <dsp:nvSpPr>
        <dsp:cNvPr id="0" name=""/>
        <dsp:cNvSpPr/>
      </dsp:nvSpPr>
      <dsp:spPr>
        <a:xfrm>
          <a:off x="0" y="1702630"/>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Factors other than visibility (such as initial purchase price and salvage value) are often considered when specifying vehicle and equipment color in procurements</a:t>
          </a:r>
        </a:p>
      </dsp:txBody>
      <dsp:txXfrm>
        <a:off x="0" y="1702630"/>
        <a:ext cx="4869656" cy="1700138"/>
      </dsp:txXfrm>
    </dsp:sp>
    <dsp:sp modelId="{15D676A9-B290-46CA-88FD-770872E3FC8D}">
      <dsp:nvSpPr>
        <dsp:cNvPr id="0" name=""/>
        <dsp:cNvSpPr/>
      </dsp:nvSpPr>
      <dsp:spPr>
        <a:xfrm>
          <a:off x="0" y="3402769"/>
          <a:ext cx="486965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2352A-7DFB-4933-B37B-85AF92011028}">
      <dsp:nvSpPr>
        <dsp:cNvPr id="0" name=""/>
        <dsp:cNvSpPr/>
      </dsp:nvSpPr>
      <dsp:spPr>
        <a:xfrm>
          <a:off x="0" y="3402769"/>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Optimum marking and warning light systems may differ significantly between daytime and nighttime viewing conditions</a:t>
          </a:r>
        </a:p>
      </dsp:txBody>
      <dsp:txXfrm>
        <a:off x="0" y="3402769"/>
        <a:ext cx="4869656" cy="1700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09583-A7A7-4AAB-8BFB-0BD5B28A2138}">
      <dsp:nvSpPr>
        <dsp:cNvPr id="0" name=""/>
        <dsp:cNvSpPr/>
      </dsp:nvSpPr>
      <dsp:spPr>
        <a:xfrm>
          <a:off x="0" y="30097"/>
          <a:ext cx="4697730"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Retroreflective vehicle markings</a:t>
          </a:r>
        </a:p>
      </dsp:txBody>
      <dsp:txXfrm>
        <a:off x="52431" y="82528"/>
        <a:ext cx="4592868" cy="969198"/>
      </dsp:txXfrm>
    </dsp:sp>
    <dsp:sp modelId="{B81CF10A-5B10-4D14-9A4A-90993471A2FD}">
      <dsp:nvSpPr>
        <dsp:cNvPr id="0" name=""/>
        <dsp:cNvSpPr/>
      </dsp:nvSpPr>
      <dsp:spPr>
        <a:xfrm>
          <a:off x="0" y="1104157"/>
          <a:ext cx="469773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Color combinations</a:t>
          </a:r>
        </a:p>
        <a:p>
          <a:pPr marL="228600" lvl="1" indent="-228600" algn="l" defTabSz="933450">
            <a:lnSpc>
              <a:spcPct val="90000"/>
            </a:lnSpc>
            <a:spcBef>
              <a:spcPct val="0"/>
            </a:spcBef>
            <a:spcAft>
              <a:spcPct val="20000"/>
            </a:spcAft>
            <a:buChar char="•"/>
          </a:pPr>
          <a:r>
            <a:rPr lang="en-US" sz="2100" kern="1200"/>
            <a:t>Marking patterns</a:t>
          </a:r>
        </a:p>
        <a:p>
          <a:pPr marL="228600" lvl="1" indent="-228600" algn="l" defTabSz="933450">
            <a:lnSpc>
              <a:spcPct val="90000"/>
            </a:lnSpc>
            <a:spcBef>
              <a:spcPct val="0"/>
            </a:spcBef>
            <a:spcAft>
              <a:spcPct val="20000"/>
            </a:spcAft>
            <a:buChar char="•"/>
          </a:pPr>
          <a:r>
            <a:rPr lang="en-US" sz="2100" kern="1200"/>
            <a:t>Amount of material </a:t>
          </a:r>
        </a:p>
      </dsp:txBody>
      <dsp:txXfrm>
        <a:off x="0" y="1104157"/>
        <a:ext cx="4697730" cy="1089854"/>
      </dsp:txXfrm>
    </dsp:sp>
    <dsp:sp modelId="{E455A01D-2035-485C-9482-A0A5C4AE74B2}">
      <dsp:nvSpPr>
        <dsp:cNvPr id="0" name=""/>
        <dsp:cNvSpPr/>
      </dsp:nvSpPr>
      <dsp:spPr>
        <a:xfrm>
          <a:off x="0" y="2194012"/>
          <a:ext cx="4697730"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Flashing warning lights</a:t>
          </a:r>
        </a:p>
      </dsp:txBody>
      <dsp:txXfrm>
        <a:off x="52431" y="2246443"/>
        <a:ext cx="4592868" cy="969198"/>
      </dsp:txXfrm>
    </dsp:sp>
    <dsp:sp modelId="{4FE61747-E20D-413C-983F-0CD950E3770B}">
      <dsp:nvSpPr>
        <dsp:cNvPr id="0" name=""/>
        <dsp:cNvSpPr/>
      </dsp:nvSpPr>
      <dsp:spPr>
        <a:xfrm>
          <a:off x="0" y="3268072"/>
          <a:ext cx="469773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Number of lights (i.e., peak luminous intensity)</a:t>
          </a:r>
        </a:p>
        <a:p>
          <a:pPr marL="228600" lvl="1" indent="-228600" algn="l" defTabSz="933450">
            <a:lnSpc>
              <a:spcPct val="90000"/>
            </a:lnSpc>
            <a:spcBef>
              <a:spcPct val="0"/>
            </a:spcBef>
            <a:spcAft>
              <a:spcPct val="20000"/>
            </a:spcAft>
            <a:buChar char="•"/>
          </a:pPr>
          <a:r>
            <a:rPr lang="en-US" sz="2100" kern="1200" dirty="0"/>
            <a:t>Flash patterns</a:t>
          </a:r>
        </a:p>
        <a:p>
          <a:pPr marL="228600" lvl="1" indent="-228600" algn="l" defTabSz="933450">
            <a:lnSpc>
              <a:spcPct val="90000"/>
            </a:lnSpc>
            <a:spcBef>
              <a:spcPct val="0"/>
            </a:spcBef>
            <a:spcAft>
              <a:spcPct val="20000"/>
            </a:spcAft>
            <a:buChar char="•"/>
          </a:pPr>
          <a:r>
            <a:rPr lang="en-US" sz="2100" kern="1200"/>
            <a:t>Colors</a:t>
          </a:r>
        </a:p>
      </dsp:txBody>
      <dsp:txXfrm>
        <a:off x="0" y="3268072"/>
        <a:ext cx="4697730" cy="1397250"/>
      </dsp:txXfrm>
    </dsp:sp>
    <dsp:sp modelId="{CD1AB4B7-E554-48A0-8B3E-F23E33484A65}">
      <dsp:nvSpPr>
        <dsp:cNvPr id="0" name=""/>
        <dsp:cNvSpPr/>
      </dsp:nvSpPr>
      <dsp:spPr>
        <a:xfrm>
          <a:off x="0" y="4665322"/>
          <a:ext cx="4697730" cy="10740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Ambient lighting</a:t>
          </a:r>
        </a:p>
      </dsp:txBody>
      <dsp:txXfrm>
        <a:off x="52431" y="4717753"/>
        <a:ext cx="4592868" cy="969198"/>
      </dsp:txXfrm>
    </dsp:sp>
    <dsp:sp modelId="{20AE3454-0B3D-4E35-A9D5-9B8498CE90E3}">
      <dsp:nvSpPr>
        <dsp:cNvPr id="0" name=""/>
        <dsp:cNvSpPr/>
      </dsp:nvSpPr>
      <dsp:spPr>
        <a:xfrm>
          <a:off x="0" y="5739382"/>
          <a:ext cx="469773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Daytime</a:t>
          </a:r>
        </a:p>
        <a:p>
          <a:pPr marL="228600" lvl="1" indent="-228600" algn="l" defTabSz="933450">
            <a:lnSpc>
              <a:spcPct val="90000"/>
            </a:lnSpc>
            <a:spcBef>
              <a:spcPct val="0"/>
            </a:spcBef>
            <a:spcAft>
              <a:spcPct val="20000"/>
            </a:spcAft>
            <a:buChar char="•"/>
          </a:pPr>
          <a:r>
            <a:rPr lang="en-US" sz="2100" kern="1200"/>
            <a:t>Nighttime</a:t>
          </a:r>
        </a:p>
      </dsp:txBody>
      <dsp:txXfrm>
        <a:off x="0" y="5739382"/>
        <a:ext cx="4697730" cy="7265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2B761-CAB0-4A2C-8B48-167D3B945FB1}" type="datetimeFigureOut">
              <a:rPr lang="en-US" smtClean="0"/>
              <a:t>12/15/2023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B3883-EA9A-4588-B245-FD64AD033A5E}" type="slidenum">
              <a:rPr lang="en-US" smtClean="0"/>
              <a:t>‹#›</a:t>
            </a:fld>
            <a:endParaRPr lang="en-US"/>
          </a:p>
        </p:txBody>
      </p:sp>
    </p:spTree>
    <p:extLst>
      <p:ext uri="{BB962C8B-B14F-4D97-AF65-F5344CB8AC3E}">
        <p14:creationId xmlns:p14="http://schemas.microsoft.com/office/powerpoint/2010/main" val="426538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viewed each treatment 6 times (treatments were presented in random order) for a total of 48 responses per participant.  For each observation, the worker may or may not have been present.  When present, the participant indicated whether the worker was located to the left or the right side of the vehicle, or standing in the middle of the marking panel. </a:t>
            </a:r>
          </a:p>
        </p:txBody>
      </p:sp>
      <p:sp>
        <p:nvSpPr>
          <p:cNvPr id="4" name="Slide Number Placeholder 3"/>
          <p:cNvSpPr>
            <a:spLocks noGrp="1"/>
          </p:cNvSpPr>
          <p:nvPr>
            <p:ph type="sldNum" sz="quarter" idx="5"/>
          </p:nvPr>
        </p:nvSpPr>
        <p:spPr/>
        <p:txBody>
          <a:bodyPr/>
          <a:lstStyle/>
          <a:p>
            <a:fld id="{7BDB3883-EA9A-4588-B245-FD64AD033A5E}" type="slidenum">
              <a:rPr lang="en-US" smtClean="0"/>
              <a:t>13</a:t>
            </a:fld>
            <a:endParaRPr lang="en-US"/>
          </a:p>
        </p:txBody>
      </p:sp>
    </p:spTree>
    <p:extLst>
      <p:ext uri="{BB962C8B-B14F-4D97-AF65-F5344CB8AC3E}">
        <p14:creationId xmlns:p14="http://schemas.microsoft.com/office/powerpoint/2010/main" val="2799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differences in warning light flash speed did not affect percentage of drivers using the lane away from the work vehicle</a:t>
            </a:r>
          </a:p>
        </p:txBody>
      </p:sp>
      <p:sp>
        <p:nvSpPr>
          <p:cNvPr id="4" name="Slide Number Placeholder 3"/>
          <p:cNvSpPr>
            <a:spLocks noGrp="1"/>
          </p:cNvSpPr>
          <p:nvPr>
            <p:ph type="sldNum" sz="quarter" idx="5"/>
          </p:nvPr>
        </p:nvSpPr>
        <p:spPr/>
        <p:txBody>
          <a:bodyPr/>
          <a:lstStyle/>
          <a:p>
            <a:fld id="{7BDB3883-EA9A-4588-B245-FD64AD033A5E}" type="slidenum">
              <a:rPr lang="en-US" smtClean="0"/>
              <a:t>40</a:t>
            </a:fld>
            <a:endParaRPr lang="en-US"/>
          </a:p>
        </p:txBody>
      </p:sp>
    </p:spTree>
    <p:extLst>
      <p:ext uri="{BB962C8B-B14F-4D97-AF65-F5344CB8AC3E}">
        <p14:creationId xmlns:p14="http://schemas.microsoft.com/office/powerpoint/2010/main" val="265943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different vehicle and equipment types have very different operating characteristics, conditions under which they are viewed, etc. </a:t>
            </a:r>
          </a:p>
        </p:txBody>
      </p:sp>
      <p:sp>
        <p:nvSpPr>
          <p:cNvPr id="4" name="Slide Number Placeholder 3"/>
          <p:cNvSpPr>
            <a:spLocks noGrp="1"/>
          </p:cNvSpPr>
          <p:nvPr>
            <p:ph type="sldNum" sz="quarter" idx="5"/>
          </p:nvPr>
        </p:nvSpPr>
        <p:spPr/>
        <p:txBody>
          <a:bodyPr/>
          <a:lstStyle/>
          <a:p>
            <a:fld id="{7BDB3883-EA9A-4588-B245-FD64AD033A5E}" type="slidenum">
              <a:rPr lang="en-US" smtClean="0"/>
              <a:t>44</a:t>
            </a:fld>
            <a:endParaRPr lang="en-US"/>
          </a:p>
        </p:txBody>
      </p:sp>
    </p:spTree>
    <p:extLst>
      <p:ext uri="{BB962C8B-B14F-4D97-AF65-F5344CB8AC3E}">
        <p14:creationId xmlns:p14="http://schemas.microsoft.com/office/powerpoint/2010/main" val="136482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45</a:t>
            </a:fld>
            <a:endParaRPr lang="en-US"/>
          </a:p>
        </p:txBody>
      </p:sp>
    </p:spTree>
    <p:extLst>
      <p:ext uri="{BB962C8B-B14F-4D97-AF65-F5344CB8AC3E}">
        <p14:creationId xmlns:p14="http://schemas.microsoft.com/office/powerpoint/2010/main" val="364193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46</a:t>
            </a:fld>
            <a:endParaRPr lang="en-US"/>
          </a:p>
        </p:txBody>
      </p:sp>
    </p:spTree>
    <p:extLst>
      <p:ext uri="{BB962C8B-B14F-4D97-AF65-F5344CB8AC3E}">
        <p14:creationId xmlns:p14="http://schemas.microsoft.com/office/powerpoint/2010/main" val="60479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47</a:t>
            </a:fld>
            <a:endParaRPr lang="en-US"/>
          </a:p>
        </p:txBody>
      </p:sp>
    </p:spTree>
    <p:extLst>
      <p:ext uri="{BB962C8B-B14F-4D97-AF65-F5344CB8AC3E}">
        <p14:creationId xmlns:p14="http://schemas.microsoft.com/office/powerpoint/2010/main" val="36135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48</a:t>
            </a:fld>
            <a:endParaRPr lang="en-US"/>
          </a:p>
        </p:txBody>
      </p:sp>
    </p:spTree>
    <p:extLst>
      <p:ext uri="{BB962C8B-B14F-4D97-AF65-F5344CB8AC3E}">
        <p14:creationId xmlns:p14="http://schemas.microsoft.com/office/powerpoint/2010/main" val="115749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49</a:t>
            </a:fld>
            <a:endParaRPr lang="en-US"/>
          </a:p>
        </p:txBody>
      </p:sp>
    </p:spTree>
    <p:extLst>
      <p:ext uri="{BB962C8B-B14F-4D97-AF65-F5344CB8AC3E}">
        <p14:creationId xmlns:p14="http://schemas.microsoft.com/office/powerpoint/2010/main" val="325031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50</a:t>
            </a:fld>
            <a:endParaRPr lang="en-US"/>
          </a:p>
        </p:txBody>
      </p:sp>
    </p:spTree>
    <p:extLst>
      <p:ext uri="{BB962C8B-B14F-4D97-AF65-F5344CB8AC3E}">
        <p14:creationId xmlns:p14="http://schemas.microsoft.com/office/powerpoint/2010/main" val="312749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51</a:t>
            </a:fld>
            <a:endParaRPr lang="en-US"/>
          </a:p>
        </p:txBody>
      </p:sp>
    </p:spTree>
    <p:extLst>
      <p:ext uri="{BB962C8B-B14F-4D97-AF65-F5344CB8AC3E}">
        <p14:creationId xmlns:p14="http://schemas.microsoft.com/office/powerpoint/2010/main" val="159966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human factors research testing, this instrument would be referred to as a </a:t>
            </a:r>
            <a:r>
              <a:rPr lang="en-US" dirty="0" err="1"/>
              <a:t>tachistiscope</a:t>
            </a:r>
            <a:r>
              <a:rPr lang="en-US" dirty="0"/>
              <a:t>.</a:t>
            </a:r>
          </a:p>
        </p:txBody>
      </p:sp>
      <p:sp>
        <p:nvSpPr>
          <p:cNvPr id="4" name="Slide Number Placeholder 3"/>
          <p:cNvSpPr>
            <a:spLocks noGrp="1"/>
          </p:cNvSpPr>
          <p:nvPr>
            <p:ph type="sldNum" sz="quarter" idx="5"/>
          </p:nvPr>
        </p:nvSpPr>
        <p:spPr/>
        <p:txBody>
          <a:bodyPr/>
          <a:lstStyle/>
          <a:p>
            <a:fld id="{7BDB3883-EA9A-4588-B245-FD64AD033A5E}" type="slidenum">
              <a:rPr lang="en-US" smtClean="0"/>
              <a:t>14</a:t>
            </a:fld>
            <a:endParaRPr lang="en-US"/>
          </a:p>
        </p:txBody>
      </p:sp>
    </p:spTree>
    <p:extLst>
      <p:ext uri="{BB962C8B-B14F-4D97-AF65-F5344CB8AC3E}">
        <p14:creationId xmlns:p14="http://schemas.microsoft.com/office/powerpoint/2010/main" val="139411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Marking colors and patterns had no effect on participants 40 years and younger.  For participants 55 years and older, worker recognition accuracy was better for the yellow and black marking treatments than for the red and white treatments, and for the inverted V pattern than for the checkerboard pattern.  Amount of marking material did not affect recognition accuracy.  However, participants rated the 3’ x 6’ marking panels as more helpful for worker recognition than the 1’ x 6’ strips.  </a:t>
            </a:r>
          </a:p>
          <a:p>
            <a:endParaRPr lang="en-US" dirty="0"/>
          </a:p>
          <a:p>
            <a:r>
              <a:rPr lang="en-US" dirty="0"/>
              <a:t>Results were counter to expectations that the yellow and black markings would make worker recognition more difficult.  It was hypothesized that the uniqueness of the red and white markings attracted more attention to them, which resulted in poorer worker recognition accuracy.</a:t>
            </a:r>
          </a:p>
        </p:txBody>
      </p:sp>
      <p:sp>
        <p:nvSpPr>
          <p:cNvPr id="4" name="Slide Number Placeholder 3"/>
          <p:cNvSpPr>
            <a:spLocks noGrp="1"/>
          </p:cNvSpPr>
          <p:nvPr>
            <p:ph type="sldNum" sz="quarter" idx="5"/>
          </p:nvPr>
        </p:nvSpPr>
        <p:spPr/>
        <p:txBody>
          <a:bodyPr/>
          <a:lstStyle/>
          <a:p>
            <a:fld id="{7BDB3883-EA9A-4588-B245-FD64AD033A5E}" type="slidenum">
              <a:rPr lang="en-US" smtClean="0"/>
              <a:t>15</a:t>
            </a:fld>
            <a:endParaRPr lang="en-US"/>
          </a:p>
        </p:txBody>
      </p:sp>
    </p:spTree>
    <p:extLst>
      <p:ext uri="{BB962C8B-B14F-4D97-AF65-F5344CB8AC3E}">
        <p14:creationId xmlns:p14="http://schemas.microsoft.com/office/powerpoint/2010/main" val="57688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SAE class 1 directional flashing lights.  Since many states restrict use of blue lights to authorized emergency vehicles, a multi-colored light option was created using amber and green lights.  Overall, 24 different warning light treatments were evaluated.  </a:t>
            </a:r>
          </a:p>
        </p:txBody>
      </p:sp>
      <p:sp>
        <p:nvSpPr>
          <p:cNvPr id="4" name="Slide Number Placeholder 3"/>
          <p:cNvSpPr>
            <a:spLocks noGrp="1"/>
          </p:cNvSpPr>
          <p:nvPr>
            <p:ph type="sldNum" sz="quarter" idx="5"/>
          </p:nvPr>
        </p:nvSpPr>
        <p:spPr/>
        <p:txBody>
          <a:bodyPr/>
          <a:lstStyle/>
          <a:p>
            <a:fld id="{7BDB3883-EA9A-4588-B245-FD64AD033A5E}" type="slidenum">
              <a:rPr lang="en-US" smtClean="0"/>
              <a:t>16</a:t>
            </a:fld>
            <a:endParaRPr lang="en-US"/>
          </a:p>
        </p:txBody>
      </p:sp>
    </p:spTree>
    <p:extLst>
      <p:ext uri="{BB962C8B-B14F-4D97-AF65-F5344CB8AC3E}">
        <p14:creationId xmlns:p14="http://schemas.microsoft.com/office/powerpoint/2010/main" val="34760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17</a:t>
            </a:fld>
            <a:endParaRPr lang="en-US"/>
          </a:p>
        </p:txBody>
      </p:sp>
    </p:spTree>
    <p:extLst>
      <p:ext uri="{BB962C8B-B14F-4D97-AF65-F5344CB8AC3E}">
        <p14:creationId xmlns:p14="http://schemas.microsoft.com/office/powerpoint/2010/main" val="400890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20</a:t>
            </a:fld>
            <a:endParaRPr lang="en-US"/>
          </a:p>
        </p:txBody>
      </p:sp>
    </p:spTree>
    <p:extLst>
      <p:ext uri="{BB962C8B-B14F-4D97-AF65-F5344CB8AC3E}">
        <p14:creationId xmlns:p14="http://schemas.microsoft.com/office/powerpoint/2010/main" val="225349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37</a:t>
            </a:fld>
            <a:endParaRPr lang="en-US"/>
          </a:p>
        </p:txBody>
      </p:sp>
    </p:spTree>
    <p:extLst>
      <p:ext uri="{BB962C8B-B14F-4D97-AF65-F5344CB8AC3E}">
        <p14:creationId xmlns:p14="http://schemas.microsoft.com/office/powerpoint/2010/main" val="126500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DB3883-EA9A-4588-B245-FD64AD033A5E}" type="slidenum">
              <a:rPr lang="en-US" smtClean="0"/>
              <a:t>38</a:t>
            </a:fld>
            <a:endParaRPr lang="en-US"/>
          </a:p>
        </p:txBody>
      </p:sp>
    </p:spTree>
    <p:extLst>
      <p:ext uri="{BB962C8B-B14F-4D97-AF65-F5344CB8AC3E}">
        <p14:creationId xmlns:p14="http://schemas.microsoft.com/office/powerpoint/2010/main" val="144208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light flash speed had no effect on average speeds</a:t>
            </a:r>
          </a:p>
        </p:txBody>
      </p:sp>
      <p:sp>
        <p:nvSpPr>
          <p:cNvPr id="4" name="Slide Number Placeholder 3"/>
          <p:cNvSpPr>
            <a:spLocks noGrp="1"/>
          </p:cNvSpPr>
          <p:nvPr>
            <p:ph type="sldNum" sz="quarter" idx="5"/>
          </p:nvPr>
        </p:nvSpPr>
        <p:spPr/>
        <p:txBody>
          <a:bodyPr/>
          <a:lstStyle/>
          <a:p>
            <a:fld id="{7BDB3883-EA9A-4588-B245-FD64AD033A5E}" type="slidenum">
              <a:rPr lang="en-US" smtClean="0"/>
              <a:t>39</a:t>
            </a:fld>
            <a:endParaRPr lang="en-US"/>
          </a:p>
        </p:txBody>
      </p:sp>
    </p:spTree>
    <p:extLst>
      <p:ext uri="{BB962C8B-B14F-4D97-AF65-F5344CB8AC3E}">
        <p14:creationId xmlns:p14="http://schemas.microsoft.com/office/powerpoint/2010/main" val="336443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26200B-D53F-44C5-AB66-43E1A01E83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213884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200B-D53F-44C5-AB66-43E1A01E83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2331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200B-D53F-44C5-AB66-43E1A01E83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46224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200B-D53F-44C5-AB66-43E1A01E83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295963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26200B-D53F-44C5-AB66-43E1A01E83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362108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26200B-D53F-44C5-AB66-43E1A01E83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330539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26200B-D53F-44C5-AB66-43E1A01E8352}"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12020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26200B-D53F-44C5-AB66-43E1A01E8352}"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8680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200B-D53F-44C5-AB66-43E1A01E8352}"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37755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26200B-D53F-44C5-AB66-43E1A01E83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11383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26200B-D53F-44C5-AB66-43E1A01E83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65845-57D3-488E-B338-DF23EB31B560}" type="slidenum">
              <a:rPr lang="en-US" smtClean="0"/>
              <a:t>‹#›</a:t>
            </a:fld>
            <a:endParaRPr lang="en-US"/>
          </a:p>
        </p:txBody>
      </p:sp>
    </p:spTree>
    <p:extLst>
      <p:ext uri="{BB962C8B-B14F-4D97-AF65-F5344CB8AC3E}">
        <p14:creationId xmlns:p14="http://schemas.microsoft.com/office/powerpoint/2010/main" val="56270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200B-D53F-44C5-AB66-43E1A01E8352}" type="datetimeFigureOut">
              <a:rPr lang="en-US" smtClean="0"/>
              <a:t>12/15/2023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65845-57D3-488E-B338-DF23EB31B560}" type="slidenum">
              <a:rPr lang="en-US" smtClean="0"/>
              <a:t>‹#›</a:t>
            </a:fld>
            <a:endParaRPr lang="en-US"/>
          </a:p>
        </p:txBody>
      </p:sp>
    </p:spTree>
    <p:extLst>
      <p:ext uri="{BB962C8B-B14F-4D97-AF65-F5344CB8AC3E}">
        <p14:creationId xmlns:p14="http://schemas.microsoft.com/office/powerpoint/2010/main" val="38481051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615F-6EB5-44AB-CCAE-0267D677425C}"/>
              </a:ext>
            </a:extLst>
          </p:cNvPr>
          <p:cNvSpPr>
            <a:spLocks noGrp="1"/>
          </p:cNvSpPr>
          <p:nvPr>
            <p:ph type="ctrTitle"/>
          </p:nvPr>
        </p:nvSpPr>
        <p:spPr/>
        <p:txBody>
          <a:bodyPr anchor="t">
            <a:noAutofit/>
          </a:bodyPr>
          <a:lstStyle/>
          <a:p>
            <a:br>
              <a:rPr lang="en-US" sz="4800" b="1" dirty="0"/>
            </a:br>
            <a:r>
              <a:rPr lang="en-US" sz="3200" b="1" dirty="0"/>
              <a:t>GUIDELINES FOR VEHICLE AND EQUIPMENT COLOR, MARKING AND LIGHTING</a:t>
            </a:r>
            <a:br>
              <a:rPr lang="en-US" sz="3200" b="1" dirty="0"/>
            </a:br>
            <a:r>
              <a:rPr lang="en-US" sz="2000" dirty="0" err="1"/>
              <a:t>NCHRP</a:t>
            </a:r>
            <a:r>
              <a:rPr lang="en-US" sz="2000" dirty="0"/>
              <a:t> Project 05-24</a:t>
            </a:r>
            <a:br>
              <a:rPr lang="en-US" sz="2000" dirty="0"/>
            </a:br>
            <a:endParaRPr lang="en-US" sz="2000" dirty="0"/>
          </a:p>
        </p:txBody>
      </p:sp>
      <p:sp>
        <p:nvSpPr>
          <p:cNvPr id="3" name="Subtitle 2">
            <a:extLst>
              <a:ext uri="{FF2B5EF4-FFF2-40B4-BE49-F238E27FC236}">
                <a16:creationId xmlns:a16="http://schemas.microsoft.com/office/drawing/2014/main" id="{8AECDAF2-2A65-FDD8-AE8A-E848B5F08521}"/>
              </a:ext>
            </a:extLst>
          </p:cNvPr>
          <p:cNvSpPr>
            <a:spLocks noGrp="1"/>
          </p:cNvSpPr>
          <p:nvPr>
            <p:ph type="subTitle" idx="1"/>
          </p:nvPr>
        </p:nvSpPr>
        <p:spPr>
          <a:xfrm>
            <a:off x="1143000" y="3601641"/>
            <a:ext cx="6858000" cy="1241822"/>
          </a:xfrm>
        </p:spPr>
        <p:txBody>
          <a:bodyPr>
            <a:normAutofit fontScale="700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NCHRP</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sponsored by the individual state departments of transportation of the American Association of State Highway and Transportation Officials.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NCHRP</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administered by the Transportation Research Board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TRB</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TRB</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National Academies of Sciences, Engineering, and Medicine; the FHWA; 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NCHRP</a:t>
            </a:r>
            <a:r>
              <a:rPr lang="en-US" sz="1800" dirty="0">
                <a:effectLst/>
                <a:latin typeface="Calibri" panose="020F0502020204030204" pitchFamily="34" charset="0"/>
                <a:ea typeface="Calibri" panose="020F0502020204030204" pitchFamily="34" charset="0"/>
                <a:cs typeface="Times New Roman" panose="02020603050405020304" pitchFamily="18" charset="0"/>
              </a:rPr>
              <a:t> sponsors. </a:t>
            </a:r>
          </a:p>
          <a:p>
            <a:endParaRPr lang="en-US" sz="1200"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3B7084F-D5B0-C320-E6A4-EBC08BC8B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84" y="5967364"/>
            <a:ext cx="2594831" cy="691117"/>
          </a:xfrm>
          <a:prstGeom prst="rect">
            <a:avLst/>
          </a:prstGeom>
        </p:spPr>
      </p:pic>
    </p:spTree>
    <p:extLst>
      <p:ext uri="{BB962C8B-B14F-4D97-AF65-F5344CB8AC3E}">
        <p14:creationId xmlns:p14="http://schemas.microsoft.com/office/powerpoint/2010/main" val="419798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09D1-517C-431D-90BB-19160A5C1B01}"/>
              </a:ext>
            </a:extLst>
          </p:cNvPr>
          <p:cNvSpPr>
            <a:spLocks noGrp="1"/>
          </p:cNvSpPr>
          <p:nvPr>
            <p:ph type="title"/>
          </p:nvPr>
        </p:nvSpPr>
        <p:spPr>
          <a:xfrm>
            <a:off x="393555" y="620392"/>
            <a:ext cx="2856201" cy="5504688"/>
          </a:xfrm>
        </p:spPr>
        <p:txBody>
          <a:bodyPr>
            <a:normAutofit/>
          </a:bodyPr>
          <a:lstStyle/>
          <a:p>
            <a:r>
              <a:rPr lang="en-US" sz="5200">
                <a:solidFill>
                  <a:schemeClr val="accent5"/>
                </a:solidFill>
              </a:rPr>
              <a:t>Factors Examined</a:t>
            </a:r>
          </a:p>
        </p:txBody>
      </p:sp>
      <p:graphicFrame>
        <p:nvGraphicFramePr>
          <p:cNvPr id="5" name="Content Placeholder 2">
            <a:extLst>
              <a:ext uri="{FF2B5EF4-FFF2-40B4-BE49-F238E27FC236}">
                <a16:creationId xmlns:a16="http://schemas.microsoft.com/office/drawing/2014/main" id="{B8522C71-CAD1-5F01-C4E8-8CA0CFBD0B21}"/>
              </a:ext>
            </a:extLst>
          </p:cNvPr>
          <p:cNvGraphicFramePr>
            <a:graphicFrameLocks noGrp="1"/>
          </p:cNvGraphicFramePr>
          <p:nvPr>
            <p:ph idx="1"/>
            <p:extLst>
              <p:ext uri="{D42A27DB-BD31-4B8C-83A1-F6EECF244321}">
                <p14:modId xmlns:p14="http://schemas.microsoft.com/office/powerpoint/2010/main" val="3828165465"/>
              </p:ext>
            </p:extLst>
          </p:nvPr>
        </p:nvGraphicFramePr>
        <p:xfrm>
          <a:off x="3819906" y="171450"/>
          <a:ext cx="4697730" cy="649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308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EB3B03-5BA0-2068-8761-040B45A168CE}"/>
              </a:ext>
            </a:extLst>
          </p:cNvPr>
          <p:cNvSpPr>
            <a:spLocks noGrp="1"/>
          </p:cNvSpPr>
          <p:nvPr>
            <p:ph type="title"/>
          </p:nvPr>
        </p:nvSpPr>
        <p:spPr>
          <a:xfrm>
            <a:off x="603504" y="640080"/>
            <a:ext cx="2462022" cy="5257800"/>
          </a:xfrm>
        </p:spPr>
        <p:txBody>
          <a:bodyPr>
            <a:normAutofit/>
          </a:bodyPr>
          <a:lstStyle/>
          <a:p>
            <a:r>
              <a:rPr lang="en-US">
                <a:solidFill>
                  <a:schemeClr val="bg1"/>
                </a:solidFill>
              </a:rPr>
              <a:t>Task 6  Phase II Studies</a:t>
            </a:r>
          </a:p>
        </p:txBody>
      </p:sp>
      <p:sp>
        <p:nvSpPr>
          <p:cNvPr id="24" name="Content Placeholder 2">
            <a:extLst>
              <a:ext uri="{FF2B5EF4-FFF2-40B4-BE49-F238E27FC236}">
                <a16:creationId xmlns:a16="http://schemas.microsoft.com/office/drawing/2014/main" id="{C8CC7D9C-2A22-7C30-6254-62CDD0A34507}"/>
              </a:ext>
            </a:extLst>
          </p:cNvPr>
          <p:cNvSpPr>
            <a:spLocks noGrp="1"/>
          </p:cNvSpPr>
          <p:nvPr>
            <p:ph idx="1"/>
          </p:nvPr>
        </p:nvSpPr>
        <p:spPr>
          <a:xfrm>
            <a:off x="4018788" y="640081"/>
            <a:ext cx="4518490" cy="6151244"/>
          </a:xfrm>
        </p:spPr>
        <p:txBody>
          <a:bodyPr anchor="ctr">
            <a:noAutofit/>
          </a:bodyPr>
          <a:lstStyle/>
          <a:p>
            <a:r>
              <a:rPr lang="en-US" sz="2400" b="1" i="1" dirty="0"/>
              <a:t>Static Closed-Course Studies </a:t>
            </a:r>
            <a:r>
              <a:rPr lang="en-US" sz="2400" dirty="0"/>
              <a:t>- determine how vehicle marking and warning light factors affect driver recognition of workers on foot and of flashing arrow board displays</a:t>
            </a:r>
          </a:p>
          <a:p>
            <a:r>
              <a:rPr lang="en-US" sz="2400" b="1" i="1" dirty="0"/>
              <a:t>Dynamic Closed-Course Studies </a:t>
            </a:r>
            <a:r>
              <a:rPr lang="en-US" sz="2400" dirty="0"/>
              <a:t>– determine whether different warning light factors affect driver abilities to correctly recognize work vehicle movement and perceptions of hazard risks present</a:t>
            </a:r>
          </a:p>
          <a:p>
            <a:r>
              <a:rPr lang="en-US" sz="2400" b="1" i="1" dirty="0"/>
              <a:t>Field Evaluations </a:t>
            </a:r>
            <a:r>
              <a:rPr lang="en-US" sz="2400" dirty="0"/>
              <a:t>– determine effect of best-performing marking and warning light configurations upon driver speed and lane choice</a:t>
            </a:r>
          </a:p>
        </p:txBody>
      </p:sp>
    </p:spTree>
    <p:extLst>
      <p:ext uri="{BB962C8B-B14F-4D97-AF65-F5344CB8AC3E}">
        <p14:creationId xmlns:p14="http://schemas.microsoft.com/office/powerpoint/2010/main" val="1927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72B6EDB-A99B-708A-90EC-41FE12BDA45E}"/>
              </a:ext>
            </a:extLst>
          </p:cNvPr>
          <p:cNvSpPr>
            <a:spLocks noGrp="1"/>
          </p:cNvSpPr>
          <p:nvPr>
            <p:ph type="title"/>
          </p:nvPr>
        </p:nvSpPr>
        <p:spPr>
          <a:xfrm>
            <a:off x="575467" y="1166932"/>
            <a:ext cx="2686555" cy="4279709"/>
          </a:xfrm>
        </p:spPr>
        <p:txBody>
          <a:bodyPr anchor="ctr">
            <a:normAutofit/>
          </a:bodyPr>
          <a:lstStyle/>
          <a:p>
            <a:r>
              <a:rPr lang="en-US" sz="4200">
                <a:solidFill>
                  <a:schemeClr val="bg1"/>
                </a:solidFill>
              </a:rPr>
              <a:t>Daytime Closed-Course Static Studies</a:t>
            </a:r>
          </a:p>
        </p:txBody>
      </p:sp>
      <p:sp>
        <p:nvSpPr>
          <p:cNvPr id="3" name="Content Placeholder 2">
            <a:extLst>
              <a:ext uri="{FF2B5EF4-FFF2-40B4-BE49-F238E27FC236}">
                <a16:creationId xmlns:a16="http://schemas.microsoft.com/office/drawing/2014/main" id="{A169AC61-5FBD-C1A2-B4B5-E49FB2BEE960}"/>
              </a:ext>
            </a:extLst>
          </p:cNvPr>
          <p:cNvSpPr>
            <a:spLocks noGrp="1"/>
          </p:cNvSpPr>
          <p:nvPr>
            <p:ph idx="1"/>
          </p:nvPr>
        </p:nvSpPr>
        <p:spPr>
          <a:xfrm>
            <a:off x="4180398" y="314325"/>
            <a:ext cx="4287741" cy="6096000"/>
          </a:xfrm>
        </p:spPr>
        <p:txBody>
          <a:bodyPr anchor="ctr">
            <a:normAutofit/>
          </a:bodyPr>
          <a:lstStyle/>
          <a:p>
            <a:r>
              <a:rPr lang="en-US" sz="2400" dirty="0"/>
              <a:t>Focused exclusively on vehicle markings (no warning lights included)</a:t>
            </a:r>
          </a:p>
          <a:p>
            <a:r>
              <a:rPr lang="en-US" sz="2400" dirty="0"/>
              <a:t>Treatments evaluated</a:t>
            </a:r>
          </a:p>
          <a:p>
            <a:pPr lvl="1"/>
            <a:r>
              <a:rPr lang="en-US" sz="2100" dirty="0"/>
              <a:t>Colors: yellow and black versus red and white</a:t>
            </a:r>
          </a:p>
          <a:p>
            <a:pPr lvl="1"/>
            <a:r>
              <a:rPr lang="en-US" sz="2100" dirty="0"/>
              <a:t>Patterns: inverted V versus checkboard (Battenburg)</a:t>
            </a:r>
          </a:p>
          <a:p>
            <a:pPr lvl="1"/>
            <a:r>
              <a:rPr lang="en-US" sz="2100" dirty="0"/>
              <a:t>Amount of material: 3’ x 6’ panel versus 1’ x 6’ strip</a:t>
            </a:r>
          </a:p>
          <a:p>
            <a:r>
              <a:rPr lang="en-US" sz="2500" dirty="0"/>
              <a:t>Used a glance recognition study to evaluate performance</a:t>
            </a:r>
          </a:p>
          <a:p>
            <a:r>
              <a:rPr lang="en-US" sz="2500" dirty="0"/>
              <a:t>Marking treatments viewed from 400’ away</a:t>
            </a:r>
          </a:p>
        </p:txBody>
      </p:sp>
    </p:spTree>
    <p:extLst>
      <p:ext uri="{BB962C8B-B14F-4D97-AF65-F5344CB8AC3E}">
        <p14:creationId xmlns:p14="http://schemas.microsoft.com/office/powerpoint/2010/main" val="281106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6EA375-C6B0-3FD4-F829-EA48E1C45117}"/>
              </a:ext>
            </a:extLst>
          </p:cNvPr>
          <p:cNvPicPr>
            <a:picLocks noChangeAspect="1"/>
          </p:cNvPicPr>
          <p:nvPr/>
        </p:nvPicPr>
        <p:blipFill>
          <a:blip r:embed="rId3"/>
          <a:stretch>
            <a:fillRect/>
          </a:stretch>
        </p:blipFill>
        <p:spPr>
          <a:xfrm>
            <a:off x="225343" y="827506"/>
            <a:ext cx="2103120" cy="1702212"/>
          </a:xfrm>
          <a:prstGeom prst="rect">
            <a:avLst/>
          </a:prstGeom>
        </p:spPr>
      </p:pic>
      <p:pic>
        <p:nvPicPr>
          <p:cNvPr id="7" name="Picture 6">
            <a:extLst>
              <a:ext uri="{FF2B5EF4-FFF2-40B4-BE49-F238E27FC236}">
                <a16:creationId xmlns:a16="http://schemas.microsoft.com/office/drawing/2014/main" id="{7D5A62E6-0F19-0264-C616-A2467BBDBBA7}"/>
              </a:ext>
            </a:extLst>
          </p:cNvPr>
          <p:cNvPicPr>
            <a:picLocks noChangeAspect="1"/>
          </p:cNvPicPr>
          <p:nvPr/>
        </p:nvPicPr>
        <p:blipFill rotWithShape="1">
          <a:blip r:embed="rId4"/>
          <a:srcRect l="-66" t="5000" r="66"/>
          <a:stretch/>
        </p:blipFill>
        <p:spPr>
          <a:xfrm>
            <a:off x="2423713" y="827506"/>
            <a:ext cx="2103120" cy="1702213"/>
          </a:xfrm>
          <a:prstGeom prst="rect">
            <a:avLst/>
          </a:prstGeom>
        </p:spPr>
      </p:pic>
      <p:pic>
        <p:nvPicPr>
          <p:cNvPr id="9" name="Picture 8">
            <a:extLst>
              <a:ext uri="{FF2B5EF4-FFF2-40B4-BE49-F238E27FC236}">
                <a16:creationId xmlns:a16="http://schemas.microsoft.com/office/drawing/2014/main" id="{49D9F03F-476E-8740-A55E-7A92D440A251}"/>
              </a:ext>
            </a:extLst>
          </p:cNvPr>
          <p:cNvPicPr>
            <a:picLocks noChangeAspect="1"/>
          </p:cNvPicPr>
          <p:nvPr/>
        </p:nvPicPr>
        <p:blipFill>
          <a:blip r:embed="rId5"/>
          <a:stretch>
            <a:fillRect/>
          </a:stretch>
        </p:blipFill>
        <p:spPr>
          <a:xfrm>
            <a:off x="6801403" y="827507"/>
            <a:ext cx="2103120" cy="1702212"/>
          </a:xfrm>
          <a:prstGeom prst="rect">
            <a:avLst/>
          </a:prstGeom>
        </p:spPr>
      </p:pic>
      <p:pic>
        <p:nvPicPr>
          <p:cNvPr id="11" name="Picture 10">
            <a:extLst>
              <a:ext uri="{FF2B5EF4-FFF2-40B4-BE49-F238E27FC236}">
                <a16:creationId xmlns:a16="http://schemas.microsoft.com/office/drawing/2014/main" id="{3B4EAC0E-B64A-701E-C334-C2C649B2D7AD}"/>
              </a:ext>
            </a:extLst>
          </p:cNvPr>
          <p:cNvPicPr>
            <a:picLocks noChangeAspect="1"/>
          </p:cNvPicPr>
          <p:nvPr/>
        </p:nvPicPr>
        <p:blipFill rotWithShape="1">
          <a:blip r:embed="rId6"/>
          <a:srcRect t="2875"/>
          <a:stretch/>
        </p:blipFill>
        <p:spPr>
          <a:xfrm>
            <a:off x="4622083" y="827507"/>
            <a:ext cx="2103120" cy="1702214"/>
          </a:xfrm>
          <a:prstGeom prst="rect">
            <a:avLst/>
          </a:prstGeom>
        </p:spPr>
      </p:pic>
      <p:pic>
        <p:nvPicPr>
          <p:cNvPr id="13" name="Picture 12">
            <a:extLst>
              <a:ext uri="{FF2B5EF4-FFF2-40B4-BE49-F238E27FC236}">
                <a16:creationId xmlns:a16="http://schemas.microsoft.com/office/drawing/2014/main" id="{379FC679-27B7-8A63-DF66-16002595B6A6}"/>
              </a:ext>
            </a:extLst>
          </p:cNvPr>
          <p:cNvPicPr>
            <a:picLocks noChangeAspect="1"/>
          </p:cNvPicPr>
          <p:nvPr/>
        </p:nvPicPr>
        <p:blipFill>
          <a:blip r:embed="rId7"/>
          <a:stretch>
            <a:fillRect/>
          </a:stretch>
        </p:blipFill>
        <p:spPr>
          <a:xfrm>
            <a:off x="225343" y="2732167"/>
            <a:ext cx="2103120" cy="1702215"/>
          </a:xfrm>
          <a:prstGeom prst="rect">
            <a:avLst/>
          </a:prstGeom>
        </p:spPr>
      </p:pic>
      <p:pic>
        <p:nvPicPr>
          <p:cNvPr id="15" name="Picture 14">
            <a:extLst>
              <a:ext uri="{FF2B5EF4-FFF2-40B4-BE49-F238E27FC236}">
                <a16:creationId xmlns:a16="http://schemas.microsoft.com/office/drawing/2014/main" id="{D2224AA6-E264-24C5-96EC-4306B1587F58}"/>
              </a:ext>
            </a:extLst>
          </p:cNvPr>
          <p:cNvPicPr>
            <a:picLocks noChangeAspect="1"/>
          </p:cNvPicPr>
          <p:nvPr/>
        </p:nvPicPr>
        <p:blipFill rotWithShape="1">
          <a:blip r:embed="rId8"/>
          <a:srcRect t="3750"/>
          <a:stretch/>
        </p:blipFill>
        <p:spPr>
          <a:xfrm>
            <a:off x="2423713" y="2770267"/>
            <a:ext cx="2103120" cy="1702215"/>
          </a:xfrm>
          <a:prstGeom prst="rect">
            <a:avLst/>
          </a:prstGeom>
        </p:spPr>
      </p:pic>
      <p:pic>
        <p:nvPicPr>
          <p:cNvPr id="17" name="Picture 16">
            <a:extLst>
              <a:ext uri="{FF2B5EF4-FFF2-40B4-BE49-F238E27FC236}">
                <a16:creationId xmlns:a16="http://schemas.microsoft.com/office/drawing/2014/main" id="{508FAEF1-AAFA-F9A4-7080-4630820840C8}"/>
              </a:ext>
            </a:extLst>
          </p:cNvPr>
          <p:cNvPicPr>
            <a:picLocks noChangeAspect="1"/>
          </p:cNvPicPr>
          <p:nvPr/>
        </p:nvPicPr>
        <p:blipFill>
          <a:blip r:embed="rId9"/>
          <a:stretch>
            <a:fillRect/>
          </a:stretch>
        </p:blipFill>
        <p:spPr>
          <a:xfrm>
            <a:off x="4642211" y="2770268"/>
            <a:ext cx="2103120" cy="1702215"/>
          </a:xfrm>
          <a:prstGeom prst="rect">
            <a:avLst/>
          </a:prstGeom>
        </p:spPr>
      </p:pic>
      <p:pic>
        <p:nvPicPr>
          <p:cNvPr id="19" name="Picture 18">
            <a:extLst>
              <a:ext uri="{FF2B5EF4-FFF2-40B4-BE49-F238E27FC236}">
                <a16:creationId xmlns:a16="http://schemas.microsoft.com/office/drawing/2014/main" id="{8D1B293F-CB26-08FF-6274-B6C8101DC1A0}"/>
              </a:ext>
            </a:extLst>
          </p:cNvPr>
          <p:cNvPicPr>
            <a:picLocks noChangeAspect="1"/>
          </p:cNvPicPr>
          <p:nvPr/>
        </p:nvPicPr>
        <p:blipFill rotWithShape="1">
          <a:blip r:embed="rId10"/>
          <a:srcRect t="3750"/>
          <a:stretch/>
        </p:blipFill>
        <p:spPr>
          <a:xfrm>
            <a:off x="6820453" y="2770267"/>
            <a:ext cx="2103120" cy="1702215"/>
          </a:xfrm>
          <a:prstGeom prst="rect">
            <a:avLst/>
          </a:prstGeom>
        </p:spPr>
      </p:pic>
      <p:pic>
        <p:nvPicPr>
          <p:cNvPr id="23" name="Picture 22">
            <a:extLst>
              <a:ext uri="{FF2B5EF4-FFF2-40B4-BE49-F238E27FC236}">
                <a16:creationId xmlns:a16="http://schemas.microsoft.com/office/drawing/2014/main" id="{8EE27DB8-8A83-2CBF-036B-7EE15B4B9F99}"/>
              </a:ext>
            </a:extLst>
          </p:cNvPr>
          <p:cNvPicPr>
            <a:picLocks noChangeAspect="1"/>
          </p:cNvPicPr>
          <p:nvPr/>
        </p:nvPicPr>
        <p:blipFill>
          <a:blip r:embed="rId11"/>
          <a:stretch>
            <a:fillRect/>
          </a:stretch>
        </p:blipFill>
        <p:spPr>
          <a:xfrm>
            <a:off x="6248892" y="4839069"/>
            <a:ext cx="2655631" cy="1796940"/>
          </a:xfrm>
          <a:prstGeom prst="rect">
            <a:avLst/>
          </a:prstGeom>
        </p:spPr>
      </p:pic>
      <p:pic>
        <p:nvPicPr>
          <p:cNvPr id="25" name="Picture 24">
            <a:extLst>
              <a:ext uri="{FF2B5EF4-FFF2-40B4-BE49-F238E27FC236}">
                <a16:creationId xmlns:a16="http://schemas.microsoft.com/office/drawing/2014/main" id="{3C2DA01D-648E-E013-0AB8-FAAF69A0C1ED}"/>
              </a:ext>
            </a:extLst>
          </p:cNvPr>
          <p:cNvPicPr>
            <a:picLocks noChangeAspect="1"/>
          </p:cNvPicPr>
          <p:nvPr/>
        </p:nvPicPr>
        <p:blipFill>
          <a:blip r:embed="rId12"/>
          <a:stretch>
            <a:fillRect/>
          </a:stretch>
        </p:blipFill>
        <p:spPr>
          <a:xfrm>
            <a:off x="3475273" y="4839069"/>
            <a:ext cx="2588956" cy="1809996"/>
          </a:xfrm>
          <a:prstGeom prst="rect">
            <a:avLst/>
          </a:prstGeom>
        </p:spPr>
      </p:pic>
      <p:sp>
        <p:nvSpPr>
          <p:cNvPr id="26" name="TextBox 25">
            <a:extLst>
              <a:ext uri="{FF2B5EF4-FFF2-40B4-BE49-F238E27FC236}">
                <a16:creationId xmlns:a16="http://schemas.microsoft.com/office/drawing/2014/main" id="{F806FA3E-CB10-7903-61E9-CD4EBE27AEC3}"/>
              </a:ext>
            </a:extLst>
          </p:cNvPr>
          <p:cNvSpPr txBox="1"/>
          <p:nvPr/>
        </p:nvSpPr>
        <p:spPr>
          <a:xfrm>
            <a:off x="333375" y="4839069"/>
            <a:ext cx="2655631" cy="1938992"/>
          </a:xfrm>
          <a:prstGeom prst="rect">
            <a:avLst/>
          </a:prstGeom>
          <a:noFill/>
        </p:spPr>
        <p:txBody>
          <a:bodyPr wrap="square" rtlCol="0">
            <a:spAutoFit/>
          </a:bodyPr>
          <a:lstStyle/>
          <a:p>
            <a:r>
              <a:rPr lang="en-US" sz="2000" dirty="0"/>
              <a:t>Study participants viewed each treatment for a brief (200 millisecond) period and determined if a worker was present or not  </a:t>
            </a:r>
          </a:p>
        </p:txBody>
      </p:sp>
    </p:spTree>
    <p:extLst>
      <p:ext uri="{BB962C8B-B14F-4D97-AF65-F5344CB8AC3E}">
        <p14:creationId xmlns:p14="http://schemas.microsoft.com/office/powerpoint/2010/main" val="215827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CF5E0C-E8FE-9BB2-C6BA-7B6FE499B1D1}"/>
              </a:ext>
            </a:extLst>
          </p:cNvPr>
          <p:cNvSpPr>
            <a:spLocks noGrp="1"/>
          </p:cNvSpPr>
          <p:nvPr>
            <p:ph type="title"/>
          </p:nvPr>
        </p:nvSpPr>
        <p:spPr>
          <a:xfrm>
            <a:off x="393192" y="491260"/>
            <a:ext cx="4945641" cy="1625210"/>
          </a:xfrm>
        </p:spPr>
        <p:txBody>
          <a:bodyPr>
            <a:normAutofit/>
          </a:bodyPr>
          <a:lstStyle/>
          <a:p>
            <a:r>
              <a:rPr lang="en-US">
                <a:solidFill>
                  <a:srgbClr val="FFFFFF"/>
                </a:solidFill>
              </a:rPr>
              <a:t>Electronic Occlusion Shutter System</a:t>
            </a:r>
          </a:p>
        </p:txBody>
      </p:sp>
      <p:sp>
        <p:nvSpPr>
          <p:cNvPr id="14" name="Rectangle 13">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7" y="2454901"/>
            <a:ext cx="2580872"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D45CB9-3EF6-6444-C43E-BF247F21A93F}"/>
              </a:ext>
            </a:extLst>
          </p:cNvPr>
          <p:cNvPicPr>
            <a:picLocks noChangeAspect="1"/>
          </p:cNvPicPr>
          <p:nvPr/>
        </p:nvPicPr>
        <p:blipFill>
          <a:blip r:embed="rId3"/>
          <a:stretch>
            <a:fillRect/>
          </a:stretch>
        </p:blipFill>
        <p:spPr>
          <a:xfrm>
            <a:off x="393192" y="2957104"/>
            <a:ext cx="2300517" cy="3056992"/>
          </a:xfrm>
          <a:prstGeom prst="rect">
            <a:avLst/>
          </a:prstGeom>
        </p:spPr>
      </p:pic>
      <p:sp>
        <p:nvSpPr>
          <p:cNvPr id="16" name="Rectangle 15">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6101" y="2454900"/>
            <a:ext cx="2580872"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1E029D7-1315-DBB4-D819-86B201F739F7}"/>
              </a:ext>
            </a:extLst>
          </p:cNvPr>
          <p:cNvPicPr>
            <a:picLocks noChangeAspect="1"/>
          </p:cNvPicPr>
          <p:nvPr/>
        </p:nvPicPr>
        <p:blipFill>
          <a:blip r:embed="rId4"/>
          <a:stretch>
            <a:fillRect/>
          </a:stretch>
        </p:blipFill>
        <p:spPr>
          <a:xfrm>
            <a:off x="3104227" y="3271809"/>
            <a:ext cx="2300519" cy="242758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BA0E89-532C-A673-7504-903A4813B055}"/>
              </a:ext>
            </a:extLst>
          </p:cNvPr>
          <p:cNvSpPr>
            <a:spLocks noGrp="1"/>
          </p:cNvSpPr>
          <p:nvPr>
            <p:ph idx="1"/>
          </p:nvPr>
        </p:nvSpPr>
        <p:spPr>
          <a:xfrm>
            <a:off x="5967042" y="762983"/>
            <a:ext cx="2636346" cy="5330923"/>
          </a:xfrm>
        </p:spPr>
        <p:txBody>
          <a:bodyPr anchor="ctr">
            <a:normAutofit/>
          </a:bodyPr>
          <a:lstStyle/>
          <a:p>
            <a:r>
              <a:rPr lang="en-US" sz="2400" dirty="0">
                <a:solidFill>
                  <a:srgbClr val="FFFFFF"/>
                </a:solidFill>
              </a:rPr>
              <a:t>Screen is opaque until current applied</a:t>
            </a:r>
          </a:p>
          <a:p>
            <a:r>
              <a:rPr lang="en-US" sz="2400" dirty="0">
                <a:solidFill>
                  <a:srgbClr val="FFFFFF"/>
                </a:solidFill>
              </a:rPr>
              <a:t>Allows for very accurate short display times</a:t>
            </a:r>
          </a:p>
        </p:txBody>
      </p:sp>
    </p:spTree>
    <p:extLst>
      <p:ext uri="{BB962C8B-B14F-4D97-AF65-F5344CB8AC3E}">
        <p14:creationId xmlns:p14="http://schemas.microsoft.com/office/powerpoint/2010/main" val="375903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38912"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3C0A3D2-877C-12F5-00D8-5DBA0707918B}"/>
              </a:ext>
            </a:extLst>
          </p:cNvPr>
          <p:cNvPicPr>
            <a:picLocks noChangeAspect="1"/>
          </p:cNvPicPr>
          <p:nvPr/>
        </p:nvPicPr>
        <p:blipFill>
          <a:blip r:embed="rId3"/>
          <a:stretch>
            <a:fillRect/>
          </a:stretch>
        </p:blipFill>
        <p:spPr>
          <a:xfrm>
            <a:off x="3754437" y="433387"/>
            <a:ext cx="4937760" cy="2909302"/>
          </a:xfrm>
          <a:prstGeom prst="rect">
            <a:avLst/>
          </a:prstGeom>
        </p:spPr>
      </p:pic>
      <p:pic>
        <p:nvPicPr>
          <p:cNvPr id="7" name="Picture 6">
            <a:extLst>
              <a:ext uri="{FF2B5EF4-FFF2-40B4-BE49-F238E27FC236}">
                <a16:creationId xmlns:a16="http://schemas.microsoft.com/office/drawing/2014/main" id="{38520CA2-7587-3E83-25F6-2301CD72CF00}"/>
              </a:ext>
            </a:extLst>
          </p:cNvPr>
          <p:cNvPicPr>
            <a:picLocks noChangeAspect="1"/>
          </p:cNvPicPr>
          <p:nvPr/>
        </p:nvPicPr>
        <p:blipFill>
          <a:blip r:embed="rId4"/>
          <a:stretch>
            <a:fillRect/>
          </a:stretch>
        </p:blipFill>
        <p:spPr>
          <a:xfrm>
            <a:off x="3754438" y="3625850"/>
            <a:ext cx="4937760" cy="2909302"/>
          </a:xfrm>
          <a:prstGeom prst="rect">
            <a:avLst/>
          </a:prstGeom>
        </p:spPr>
      </p:pic>
      <p:sp>
        <p:nvSpPr>
          <p:cNvPr id="2" name="Title 1">
            <a:extLst>
              <a:ext uri="{FF2B5EF4-FFF2-40B4-BE49-F238E27FC236}">
                <a16:creationId xmlns:a16="http://schemas.microsoft.com/office/drawing/2014/main" id="{C7967286-4A8F-91BA-462A-606011DCF30C}"/>
              </a:ext>
            </a:extLst>
          </p:cNvPr>
          <p:cNvSpPr>
            <a:spLocks noGrp="1"/>
          </p:cNvSpPr>
          <p:nvPr>
            <p:ph type="title"/>
          </p:nvPr>
        </p:nvSpPr>
        <p:spPr>
          <a:xfrm>
            <a:off x="707457" y="712269"/>
            <a:ext cx="2528249" cy="5502264"/>
          </a:xfrm>
        </p:spPr>
        <p:txBody>
          <a:bodyPr vert="horz" lIns="91440" tIns="45720" rIns="91440" bIns="45720" rtlCol="0" anchor="ctr">
            <a:normAutofit/>
          </a:bodyPr>
          <a:lstStyle/>
          <a:p>
            <a:r>
              <a:rPr lang="en-US" sz="3700" kern="1200" dirty="0">
                <a:solidFill>
                  <a:srgbClr val="FFFFFF"/>
                </a:solidFill>
                <a:latin typeface="+mj-lt"/>
                <a:ea typeface="+mj-ea"/>
                <a:cs typeface="+mj-cs"/>
              </a:rPr>
              <a:t>Effect of Marking Colors and Patterns on Worker Recognition Accuracy</a:t>
            </a:r>
          </a:p>
        </p:txBody>
      </p:sp>
    </p:spTree>
    <p:extLst>
      <p:ext uri="{BB962C8B-B14F-4D97-AF65-F5344CB8AC3E}">
        <p14:creationId xmlns:p14="http://schemas.microsoft.com/office/powerpoint/2010/main" val="373963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956D4B-36BA-5839-D79B-667F5196CF13}"/>
              </a:ext>
            </a:extLst>
          </p:cNvPr>
          <p:cNvSpPr>
            <a:spLocks noGrp="1"/>
          </p:cNvSpPr>
          <p:nvPr>
            <p:ph type="title"/>
          </p:nvPr>
        </p:nvSpPr>
        <p:spPr>
          <a:xfrm>
            <a:off x="603504" y="640080"/>
            <a:ext cx="2462022" cy="5257800"/>
          </a:xfrm>
        </p:spPr>
        <p:txBody>
          <a:bodyPr>
            <a:normAutofit/>
          </a:bodyPr>
          <a:lstStyle/>
          <a:p>
            <a:r>
              <a:rPr lang="en-US">
                <a:solidFill>
                  <a:schemeClr val="bg1"/>
                </a:solidFill>
              </a:rPr>
              <a:t>Nighttime Closed-Course Static Studies</a:t>
            </a:r>
          </a:p>
        </p:txBody>
      </p:sp>
      <p:sp>
        <p:nvSpPr>
          <p:cNvPr id="3" name="Content Placeholder 2">
            <a:extLst>
              <a:ext uri="{FF2B5EF4-FFF2-40B4-BE49-F238E27FC236}">
                <a16:creationId xmlns:a16="http://schemas.microsoft.com/office/drawing/2014/main" id="{E14D7321-DA92-E64B-8C1D-3F771A84E384}"/>
              </a:ext>
            </a:extLst>
          </p:cNvPr>
          <p:cNvSpPr>
            <a:spLocks noGrp="1"/>
          </p:cNvSpPr>
          <p:nvPr>
            <p:ph idx="1"/>
          </p:nvPr>
        </p:nvSpPr>
        <p:spPr>
          <a:xfrm>
            <a:off x="4018788" y="640080"/>
            <a:ext cx="4518490" cy="6028943"/>
          </a:xfrm>
        </p:spPr>
        <p:txBody>
          <a:bodyPr anchor="ctr">
            <a:normAutofit lnSpcReduction="10000"/>
          </a:bodyPr>
          <a:lstStyle/>
          <a:p>
            <a:r>
              <a:rPr lang="en-US" sz="2400" dirty="0"/>
              <a:t>Focused on effects of warning light factors on worker recognition and arrow board display (with and without vehicle markings present)</a:t>
            </a:r>
          </a:p>
          <a:p>
            <a:r>
              <a:rPr lang="en-US" sz="2400" dirty="0"/>
              <a:t>Treatments evaluated</a:t>
            </a:r>
          </a:p>
          <a:p>
            <a:pPr lvl="1"/>
            <a:r>
              <a:rPr lang="en-US" sz="2000" dirty="0"/>
              <a:t>Number of warning lights used in array: 2 versus 4 versus 8</a:t>
            </a:r>
          </a:p>
          <a:p>
            <a:pPr lvl="1"/>
            <a:r>
              <a:rPr lang="en-US" sz="2000" dirty="0"/>
              <a:t>Warning light colors: amber versus amber and green </a:t>
            </a:r>
          </a:p>
          <a:p>
            <a:pPr lvl="1"/>
            <a:r>
              <a:rPr lang="en-US" sz="2000" dirty="0"/>
              <a:t>Warning light flash speed: 1.25 </a:t>
            </a:r>
            <a:r>
              <a:rPr lang="en-US" sz="2000" dirty="0" err="1"/>
              <a:t>hz</a:t>
            </a:r>
            <a:r>
              <a:rPr lang="en-US" sz="2000" dirty="0"/>
              <a:t> versus 2.5 </a:t>
            </a:r>
            <a:r>
              <a:rPr lang="en-US" sz="2000" dirty="0" err="1"/>
              <a:t>hz</a:t>
            </a:r>
            <a:endParaRPr lang="en-US" sz="2000" dirty="0"/>
          </a:p>
          <a:p>
            <a:pPr lvl="1"/>
            <a:r>
              <a:rPr lang="en-US" sz="2000" dirty="0"/>
              <a:t>Warning light flash pattern: lights flash in an alternating left-right pattern versus asynchronous flashing of the individual lights</a:t>
            </a:r>
          </a:p>
          <a:p>
            <a:r>
              <a:rPr lang="en-US" sz="2400" dirty="0"/>
              <a:t>Vehicle markings (when used) was the 3’ x 6’ yellow and black checkerboard pattern</a:t>
            </a:r>
          </a:p>
        </p:txBody>
      </p:sp>
    </p:spTree>
    <p:extLst>
      <p:ext uri="{BB962C8B-B14F-4D97-AF65-F5344CB8AC3E}">
        <p14:creationId xmlns:p14="http://schemas.microsoft.com/office/powerpoint/2010/main" val="201792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9"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8031DAF-77C3-F8EE-91BB-1F03504D56DC}"/>
              </a:ext>
            </a:extLst>
          </p:cNvPr>
          <p:cNvSpPr>
            <a:spLocks noGrp="1"/>
          </p:cNvSpPr>
          <p:nvPr>
            <p:ph type="title"/>
          </p:nvPr>
        </p:nvSpPr>
        <p:spPr>
          <a:xfrm>
            <a:off x="575467" y="1166932"/>
            <a:ext cx="2686555" cy="4279709"/>
          </a:xfrm>
        </p:spPr>
        <p:txBody>
          <a:bodyPr anchor="ctr">
            <a:normAutofit/>
          </a:bodyPr>
          <a:lstStyle/>
          <a:p>
            <a:r>
              <a:rPr lang="en-US" sz="3600" dirty="0">
                <a:solidFill>
                  <a:schemeClr val="bg1"/>
                </a:solidFill>
              </a:rPr>
              <a:t>Study Methodology</a:t>
            </a:r>
          </a:p>
        </p:txBody>
      </p:sp>
      <p:sp>
        <p:nvSpPr>
          <p:cNvPr id="20" name="Content Placeholder 2">
            <a:extLst>
              <a:ext uri="{FF2B5EF4-FFF2-40B4-BE49-F238E27FC236}">
                <a16:creationId xmlns:a16="http://schemas.microsoft.com/office/drawing/2014/main" id="{08230BD9-BFFE-E383-3783-9CF65D990EC8}"/>
              </a:ext>
            </a:extLst>
          </p:cNvPr>
          <p:cNvSpPr>
            <a:spLocks noGrp="1"/>
          </p:cNvSpPr>
          <p:nvPr>
            <p:ph idx="1"/>
          </p:nvPr>
        </p:nvSpPr>
        <p:spPr>
          <a:xfrm>
            <a:off x="4180398" y="386862"/>
            <a:ext cx="4287741" cy="6283569"/>
          </a:xfrm>
        </p:spPr>
        <p:txBody>
          <a:bodyPr anchor="ctr">
            <a:normAutofit/>
          </a:bodyPr>
          <a:lstStyle/>
          <a:p>
            <a:r>
              <a:rPr lang="en-US" sz="2400" dirty="0"/>
              <a:t>Participant vehicle positioned either 100’ or 400’ from work vehicle with marking and warning light treatments</a:t>
            </a:r>
          </a:p>
          <a:p>
            <a:r>
              <a:rPr lang="en-US" sz="2400" dirty="0"/>
              <a:t>At one distance, participants identified worker presence; at the other distance, participants identified arrow board display</a:t>
            </a:r>
          </a:p>
          <a:p>
            <a:r>
              <a:rPr lang="en-US" sz="2400" dirty="0"/>
              <a:t>Measured time to identify worker or arrow board display, accuracy of identification, and ratings of worker or arrow board visibility, work vehicle visibility, treatment distraction, and discomfort glare created</a:t>
            </a:r>
          </a:p>
        </p:txBody>
      </p:sp>
    </p:spTree>
    <p:extLst>
      <p:ext uri="{BB962C8B-B14F-4D97-AF65-F5344CB8AC3E}">
        <p14:creationId xmlns:p14="http://schemas.microsoft.com/office/powerpoint/2010/main" val="219126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7"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AAE5B1C-059B-D9EB-B94E-28DB8B70D9B1}"/>
              </a:ext>
            </a:extLst>
          </p:cNvPr>
          <p:cNvSpPr>
            <a:spLocks noGrp="1"/>
          </p:cNvSpPr>
          <p:nvPr>
            <p:ph type="title"/>
          </p:nvPr>
        </p:nvSpPr>
        <p:spPr>
          <a:xfrm>
            <a:off x="575467" y="1166932"/>
            <a:ext cx="2686555" cy="4279709"/>
          </a:xfrm>
        </p:spPr>
        <p:txBody>
          <a:bodyPr anchor="ctr">
            <a:normAutofit/>
          </a:bodyPr>
          <a:lstStyle/>
          <a:p>
            <a:r>
              <a:rPr lang="en-US" sz="3600" dirty="0">
                <a:solidFill>
                  <a:schemeClr val="bg1"/>
                </a:solidFill>
              </a:rPr>
              <a:t>Results – Worker Detection/ Recognition</a:t>
            </a:r>
          </a:p>
        </p:txBody>
      </p:sp>
      <p:sp>
        <p:nvSpPr>
          <p:cNvPr id="19" name="Content Placeholder 2">
            <a:extLst>
              <a:ext uri="{FF2B5EF4-FFF2-40B4-BE49-F238E27FC236}">
                <a16:creationId xmlns:a16="http://schemas.microsoft.com/office/drawing/2014/main" id="{B7C894F8-1ABD-62E0-82B6-4D92FCED5997}"/>
              </a:ext>
            </a:extLst>
          </p:cNvPr>
          <p:cNvSpPr>
            <a:spLocks noGrp="1"/>
          </p:cNvSpPr>
          <p:nvPr>
            <p:ph idx="1"/>
          </p:nvPr>
        </p:nvSpPr>
        <p:spPr>
          <a:xfrm>
            <a:off x="4180398" y="1166933"/>
            <a:ext cx="4287741" cy="4279709"/>
          </a:xfrm>
        </p:spPr>
        <p:txBody>
          <a:bodyPr anchor="ctr">
            <a:normAutofit/>
          </a:bodyPr>
          <a:lstStyle/>
          <a:p>
            <a:r>
              <a:rPr lang="en-US" sz="2400" dirty="0"/>
              <a:t>Participants ≥ 55 years had longer detection/recognition times</a:t>
            </a:r>
          </a:p>
          <a:p>
            <a:r>
              <a:rPr lang="en-US" sz="2400" dirty="0"/>
              <a:t>Worker detection/recognition accuracy worse at 400 ft viewing distance</a:t>
            </a:r>
          </a:p>
          <a:p>
            <a:r>
              <a:rPr lang="en-US" sz="2400" dirty="0"/>
              <a:t>Presence of vehicle markings improved worker detection/recognition accuracy for participants ≤ 40 years</a:t>
            </a:r>
          </a:p>
        </p:txBody>
      </p:sp>
    </p:spTree>
    <p:extLst>
      <p:ext uri="{BB962C8B-B14F-4D97-AF65-F5344CB8AC3E}">
        <p14:creationId xmlns:p14="http://schemas.microsoft.com/office/powerpoint/2010/main" val="402785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7528F-083C-FD40-E9AB-1B091C65B9F4}"/>
              </a:ext>
            </a:extLst>
          </p:cNvPr>
          <p:cNvSpPr>
            <a:spLocks noGrp="1"/>
          </p:cNvSpPr>
          <p:nvPr>
            <p:ph type="title"/>
          </p:nvPr>
        </p:nvSpPr>
        <p:spPr>
          <a:xfrm>
            <a:off x="771525" y="1967266"/>
            <a:ext cx="1971675" cy="2547257"/>
          </a:xfrm>
          <a:noFill/>
        </p:spPr>
        <p:txBody>
          <a:bodyPr anchor="ctr">
            <a:normAutofit fontScale="90000"/>
          </a:bodyPr>
          <a:lstStyle/>
          <a:p>
            <a:pPr algn="ctr"/>
            <a:r>
              <a:rPr lang="en-US" sz="2400" dirty="0">
                <a:solidFill>
                  <a:srgbClr val="FFFFFF"/>
                </a:solidFill>
              </a:rPr>
              <a:t>Asynchronous flashing increased worker recognition time at farther viewing distances</a:t>
            </a:r>
          </a:p>
        </p:txBody>
      </p:sp>
      <p:pic>
        <p:nvPicPr>
          <p:cNvPr id="4" name="Picture 3">
            <a:extLst>
              <a:ext uri="{FF2B5EF4-FFF2-40B4-BE49-F238E27FC236}">
                <a16:creationId xmlns:a16="http://schemas.microsoft.com/office/drawing/2014/main" id="{80618126-8180-7C77-5F48-E47C25B91DCD}"/>
              </a:ext>
            </a:extLst>
          </p:cNvPr>
          <p:cNvPicPr>
            <a:picLocks noChangeAspect="1"/>
          </p:cNvPicPr>
          <p:nvPr/>
        </p:nvPicPr>
        <p:blipFill>
          <a:blip r:embed="rId2"/>
          <a:stretch>
            <a:fillRect/>
          </a:stretch>
        </p:blipFill>
        <p:spPr>
          <a:xfrm>
            <a:off x="3582987" y="1910091"/>
            <a:ext cx="5085525" cy="3035489"/>
          </a:xfrm>
          <a:prstGeom prst="rect">
            <a:avLst/>
          </a:prstGeom>
        </p:spPr>
      </p:pic>
    </p:spTree>
    <p:extLst>
      <p:ext uri="{BB962C8B-B14F-4D97-AF65-F5344CB8AC3E}">
        <p14:creationId xmlns:p14="http://schemas.microsoft.com/office/powerpoint/2010/main" val="126898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28AA0-A7E9-744C-D0E1-1D1A175D053E}"/>
              </a:ext>
            </a:extLst>
          </p:cNvPr>
          <p:cNvSpPr>
            <a:spLocks noGrp="1"/>
          </p:cNvSpPr>
          <p:nvPr>
            <p:ph type="title"/>
          </p:nvPr>
        </p:nvSpPr>
        <p:spPr>
          <a:xfrm>
            <a:off x="476250" y="640823"/>
            <a:ext cx="2563994" cy="5583148"/>
          </a:xfrm>
        </p:spPr>
        <p:txBody>
          <a:bodyPr anchor="ctr">
            <a:normAutofit/>
          </a:bodyPr>
          <a:lstStyle/>
          <a:p>
            <a:r>
              <a:rPr lang="en-US" sz="4700"/>
              <a:t>Need for Study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3A5793D-A938-66D1-2A04-97C3B8DAA1EF}"/>
              </a:ext>
            </a:extLst>
          </p:cNvPr>
          <p:cNvGraphicFramePr>
            <a:graphicFrameLocks noGrp="1"/>
          </p:cNvGraphicFramePr>
          <p:nvPr>
            <p:ph idx="1"/>
            <p:extLst>
              <p:ext uri="{D42A27DB-BD31-4B8C-83A1-F6EECF244321}">
                <p14:modId xmlns:p14="http://schemas.microsoft.com/office/powerpoint/2010/main" val="2373832665"/>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3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6" name="Group 25">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27" name="Rectangle 26">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197"/>
            <a:ext cx="84582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E47F5F1-52D6-3ADC-B52B-7D630362D33E}"/>
              </a:ext>
            </a:extLst>
          </p:cNvPr>
          <p:cNvSpPr>
            <a:spLocks noGrp="1"/>
          </p:cNvSpPr>
          <p:nvPr>
            <p:ph type="title"/>
          </p:nvPr>
        </p:nvSpPr>
        <p:spPr>
          <a:xfrm>
            <a:off x="857249" y="1676401"/>
            <a:ext cx="2823797" cy="2286002"/>
          </a:xfrm>
        </p:spPr>
        <p:txBody>
          <a:bodyPr vert="horz" lIns="91440" tIns="45720" rIns="91440" bIns="45720" rtlCol="0" anchor="t">
            <a:normAutofit/>
          </a:bodyPr>
          <a:lstStyle/>
          <a:p>
            <a:r>
              <a:rPr lang="en-US" sz="2400" dirty="0"/>
              <a:t>Many participants rated the 8-light display distracting and causing discomfort glare </a:t>
            </a:r>
          </a:p>
        </p:txBody>
      </p:sp>
      <p:pic>
        <p:nvPicPr>
          <p:cNvPr id="3" name="Picture 2">
            <a:extLst>
              <a:ext uri="{FF2B5EF4-FFF2-40B4-BE49-F238E27FC236}">
                <a16:creationId xmlns:a16="http://schemas.microsoft.com/office/drawing/2014/main" id="{C9D04488-D4AE-9EF5-A209-4E18469E809A}"/>
              </a:ext>
            </a:extLst>
          </p:cNvPr>
          <p:cNvPicPr>
            <a:picLocks noChangeAspect="1"/>
          </p:cNvPicPr>
          <p:nvPr/>
        </p:nvPicPr>
        <p:blipFill>
          <a:blip r:embed="rId3"/>
          <a:stretch>
            <a:fillRect/>
          </a:stretch>
        </p:blipFill>
        <p:spPr>
          <a:xfrm>
            <a:off x="3681046" y="515812"/>
            <a:ext cx="5009331" cy="2834640"/>
          </a:xfrm>
          <a:prstGeom prst="rect">
            <a:avLst/>
          </a:prstGeom>
        </p:spPr>
      </p:pic>
      <p:pic>
        <p:nvPicPr>
          <p:cNvPr id="4" name="Picture 3">
            <a:extLst>
              <a:ext uri="{FF2B5EF4-FFF2-40B4-BE49-F238E27FC236}">
                <a16:creationId xmlns:a16="http://schemas.microsoft.com/office/drawing/2014/main" id="{562424A4-8762-7C48-0B16-15FBE8CD7000}"/>
              </a:ext>
            </a:extLst>
          </p:cNvPr>
          <p:cNvPicPr>
            <a:picLocks noChangeAspect="1"/>
          </p:cNvPicPr>
          <p:nvPr/>
        </p:nvPicPr>
        <p:blipFill>
          <a:blip r:embed="rId4"/>
          <a:stretch>
            <a:fillRect/>
          </a:stretch>
        </p:blipFill>
        <p:spPr>
          <a:xfrm>
            <a:off x="3681046" y="3409067"/>
            <a:ext cx="5009330" cy="2834640"/>
          </a:xfrm>
          <a:prstGeom prst="rect">
            <a:avLst/>
          </a:prstGeom>
        </p:spPr>
      </p:pic>
    </p:spTree>
    <p:extLst>
      <p:ext uri="{BB962C8B-B14F-4D97-AF65-F5344CB8AC3E}">
        <p14:creationId xmlns:p14="http://schemas.microsoft.com/office/powerpoint/2010/main" val="11827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34" name="Rectangle 3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5" name="Group 38">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40" name="Rectangle 39">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40">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Freeform: Shape 42">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5" name="Rectangle 4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197"/>
            <a:ext cx="84582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F26BF01-2A2B-178B-CDDD-1B4A341B7B74}"/>
              </a:ext>
            </a:extLst>
          </p:cNvPr>
          <p:cNvSpPr>
            <a:spLocks noGrp="1"/>
          </p:cNvSpPr>
          <p:nvPr>
            <p:ph type="title"/>
          </p:nvPr>
        </p:nvSpPr>
        <p:spPr>
          <a:xfrm>
            <a:off x="857249" y="1676401"/>
            <a:ext cx="2776905" cy="2286002"/>
          </a:xfrm>
        </p:spPr>
        <p:txBody>
          <a:bodyPr vert="horz" lIns="91440" tIns="45720" rIns="91440" bIns="45720" rtlCol="0" anchor="t">
            <a:normAutofit/>
          </a:bodyPr>
          <a:lstStyle/>
          <a:p>
            <a:r>
              <a:rPr lang="en-US" sz="2400" dirty="0"/>
              <a:t>Many participants also rated multi-colored light arrays as more distracting and causing discomfort glare</a:t>
            </a:r>
          </a:p>
        </p:txBody>
      </p:sp>
      <p:pic>
        <p:nvPicPr>
          <p:cNvPr id="3" name="Picture 2" descr="Chart, bar chart&#10;&#10;Description automatically generated">
            <a:extLst>
              <a:ext uri="{FF2B5EF4-FFF2-40B4-BE49-F238E27FC236}">
                <a16:creationId xmlns:a16="http://schemas.microsoft.com/office/drawing/2014/main" id="{8F2445C1-CCEC-8D53-B2D2-9C743D138EFA}"/>
              </a:ext>
            </a:extLst>
          </p:cNvPr>
          <p:cNvPicPr>
            <a:picLocks noChangeAspect="1"/>
          </p:cNvPicPr>
          <p:nvPr/>
        </p:nvPicPr>
        <p:blipFill>
          <a:blip r:embed="rId2"/>
          <a:stretch>
            <a:fillRect/>
          </a:stretch>
        </p:blipFill>
        <p:spPr>
          <a:xfrm>
            <a:off x="3634155" y="570189"/>
            <a:ext cx="4995496" cy="2834944"/>
          </a:xfrm>
          <a:prstGeom prst="rect">
            <a:avLst/>
          </a:prstGeom>
        </p:spPr>
      </p:pic>
      <p:pic>
        <p:nvPicPr>
          <p:cNvPr id="4" name="Picture 3">
            <a:extLst>
              <a:ext uri="{FF2B5EF4-FFF2-40B4-BE49-F238E27FC236}">
                <a16:creationId xmlns:a16="http://schemas.microsoft.com/office/drawing/2014/main" id="{28F46B56-830B-CE4B-DDDD-36C4BEE88A87}"/>
              </a:ext>
            </a:extLst>
          </p:cNvPr>
          <p:cNvPicPr>
            <a:picLocks noChangeAspect="1"/>
          </p:cNvPicPr>
          <p:nvPr/>
        </p:nvPicPr>
        <p:blipFill>
          <a:blip r:embed="rId3"/>
          <a:stretch>
            <a:fillRect/>
          </a:stretch>
        </p:blipFill>
        <p:spPr>
          <a:xfrm>
            <a:off x="3634156" y="3433333"/>
            <a:ext cx="4995495" cy="2834943"/>
          </a:xfrm>
          <a:prstGeom prst="rect">
            <a:avLst/>
          </a:prstGeom>
        </p:spPr>
      </p:pic>
    </p:spTree>
    <p:extLst>
      <p:ext uri="{BB962C8B-B14F-4D97-AF65-F5344CB8AC3E}">
        <p14:creationId xmlns:p14="http://schemas.microsoft.com/office/powerpoint/2010/main" val="275991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485AEF-F169-A5B8-039B-F679EBD002AE}"/>
              </a:ext>
            </a:extLst>
          </p:cNvPr>
          <p:cNvSpPr>
            <a:spLocks noGrp="1"/>
          </p:cNvSpPr>
          <p:nvPr>
            <p:ph type="title"/>
          </p:nvPr>
        </p:nvSpPr>
        <p:spPr>
          <a:xfrm>
            <a:off x="417399" y="643467"/>
            <a:ext cx="8408193" cy="744836"/>
          </a:xfrm>
        </p:spPr>
        <p:txBody>
          <a:bodyPr>
            <a:noAutofit/>
          </a:bodyPr>
          <a:lstStyle/>
          <a:p>
            <a:pPr algn="ctr"/>
            <a:r>
              <a:rPr lang="en-US" sz="2800" dirty="0">
                <a:solidFill>
                  <a:schemeClr val="bg1"/>
                </a:solidFill>
              </a:rPr>
              <a:t>Participants ≤ 40 years rated the fast flash speed as distracting</a:t>
            </a:r>
          </a:p>
        </p:txBody>
      </p:sp>
      <p:pic>
        <p:nvPicPr>
          <p:cNvPr id="3" name="Picture 2" descr="Chart, bar chart, histogram&#10;&#10;Description automatically generated">
            <a:extLst>
              <a:ext uri="{FF2B5EF4-FFF2-40B4-BE49-F238E27FC236}">
                <a16:creationId xmlns:a16="http://schemas.microsoft.com/office/drawing/2014/main" id="{C981A2AD-1BD1-8C47-338E-0B49AE2E2E3A}"/>
              </a:ext>
            </a:extLst>
          </p:cNvPr>
          <p:cNvPicPr>
            <a:picLocks noChangeAspect="1"/>
          </p:cNvPicPr>
          <p:nvPr/>
        </p:nvPicPr>
        <p:blipFill>
          <a:blip r:embed="rId2"/>
          <a:stretch>
            <a:fillRect/>
          </a:stretch>
        </p:blipFill>
        <p:spPr>
          <a:xfrm>
            <a:off x="697911" y="1675227"/>
            <a:ext cx="7748177" cy="4394199"/>
          </a:xfrm>
          <a:prstGeom prst="rect">
            <a:avLst/>
          </a:prstGeom>
        </p:spPr>
      </p:pic>
    </p:spTree>
    <p:extLst>
      <p:ext uri="{BB962C8B-B14F-4D97-AF65-F5344CB8AC3E}">
        <p14:creationId xmlns:p14="http://schemas.microsoft.com/office/powerpoint/2010/main" val="63391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BEFDD-FC9E-C012-50A0-A54AB89EFDB9}"/>
              </a:ext>
            </a:extLst>
          </p:cNvPr>
          <p:cNvSpPr>
            <a:spLocks noGrp="1"/>
          </p:cNvSpPr>
          <p:nvPr>
            <p:ph type="title"/>
          </p:nvPr>
        </p:nvSpPr>
        <p:spPr>
          <a:xfrm>
            <a:off x="417399" y="643467"/>
            <a:ext cx="8408193" cy="744836"/>
          </a:xfrm>
        </p:spPr>
        <p:txBody>
          <a:bodyPr>
            <a:noAutofit/>
          </a:bodyPr>
          <a:lstStyle/>
          <a:p>
            <a:pPr algn="ctr"/>
            <a:r>
              <a:rPr lang="en-US" sz="2400" dirty="0">
                <a:solidFill>
                  <a:schemeClr val="bg1"/>
                </a:solidFill>
              </a:rPr>
              <a:t>Presence of markings on the rear of the treatment vehicle reduced distraction ratings when viewed at the 100’ distance</a:t>
            </a:r>
          </a:p>
        </p:txBody>
      </p:sp>
      <p:pic>
        <p:nvPicPr>
          <p:cNvPr id="3" name="Picture 2">
            <a:extLst>
              <a:ext uri="{FF2B5EF4-FFF2-40B4-BE49-F238E27FC236}">
                <a16:creationId xmlns:a16="http://schemas.microsoft.com/office/drawing/2014/main" id="{04CC63FD-C988-9D77-E4D4-755EA59C9AAD}"/>
              </a:ext>
            </a:extLst>
          </p:cNvPr>
          <p:cNvPicPr>
            <a:picLocks noChangeAspect="1"/>
          </p:cNvPicPr>
          <p:nvPr/>
        </p:nvPicPr>
        <p:blipFill>
          <a:blip r:embed="rId2"/>
          <a:stretch>
            <a:fillRect/>
          </a:stretch>
        </p:blipFill>
        <p:spPr>
          <a:xfrm>
            <a:off x="697911" y="1675227"/>
            <a:ext cx="7748177" cy="4394199"/>
          </a:xfrm>
          <a:prstGeom prst="rect">
            <a:avLst/>
          </a:prstGeom>
        </p:spPr>
      </p:pic>
    </p:spTree>
    <p:extLst>
      <p:ext uri="{BB962C8B-B14F-4D97-AF65-F5344CB8AC3E}">
        <p14:creationId xmlns:p14="http://schemas.microsoft.com/office/powerpoint/2010/main" val="104021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AE5B1C-059B-D9EB-B94E-28DB8B70D9B1}"/>
              </a:ext>
            </a:extLst>
          </p:cNvPr>
          <p:cNvSpPr>
            <a:spLocks noGrp="1"/>
          </p:cNvSpPr>
          <p:nvPr>
            <p:ph type="title"/>
          </p:nvPr>
        </p:nvSpPr>
        <p:spPr>
          <a:xfrm>
            <a:off x="628650" y="704088"/>
            <a:ext cx="2647464" cy="2980944"/>
          </a:xfrm>
        </p:spPr>
        <p:txBody>
          <a:bodyPr>
            <a:normAutofit/>
          </a:bodyPr>
          <a:lstStyle/>
          <a:p>
            <a:r>
              <a:rPr lang="en-US" sz="3700" dirty="0">
                <a:solidFill>
                  <a:schemeClr val="bg1"/>
                </a:solidFill>
              </a:rPr>
              <a:t>Results – Arrow Board Detection/ Recognition</a:t>
            </a:r>
          </a:p>
        </p:txBody>
      </p:sp>
      <p:sp>
        <p:nvSpPr>
          <p:cNvPr id="19" name="Content Placeholder 2">
            <a:extLst>
              <a:ext uri="{FF2B5EF4-FFF2-40B4-BE49-F238E27FC236}">
                <a16:creationId xmlns:a16="http://schemas.microsoft.com/office/drawing/2014/main" id="{B7C894F8-1ABD-62E0-82B6-4D92FCED5997}"/>
              </a:ext>
            </a:extLst>
          </p:cNvPr>
          <p:cNvSpPr>
            <a:spLocks noGrp="1"/>
          </p:cNvSpPr>
          <p:nvPr>
            <p:ph idx="1"/>
          </p:nvPr>
        </p:nvSpPr>
        <p:spPr>
          <a:xfrm>
            <a:off x="4659307" y="704088"/>
            <a:ext cx="3851470" cy="5248656"/>
          </a:xfrm>
        </p:spPr>
        <p:txBody>
          <a:bodyPr anchor="ctr">
            <a:normAutofit/>
          </a:bodyPr>
          <a:lstStyle/>
          <a:p>
            <a:r>
              <a:rPr lang="en-US" sz="2400" dirty="0"/>
              <a:t>Participants ≥ 55 years old had longer arrow board detection/recognition times</a:t>
            </a:r>
          </a:p>
          <a:p>
            <a:r>
              <a:rPr lang="en-US" sz="2400" dirty="0"/>
              <a:t>Arrow board detection/ recognition times were worse at 100 ft viewing distance</a:t>
            </a:r>
          </a:p>
          <a:p>
            <a:endParaRPr lang="en-US" sz="2400" dirty="0"/>
          </a:p>
        </p:txBody>
      </p:sp>
    </p:spTree>
    <p:extLst>
      <p:ext uri="{BB962C8B-B14F-4D97-AF65-F5344CB8AC3E}">
        <p14:creationId xmlns:p14="http://schemas.microsoft.com/office/powerpoint/2010/main" val="2420282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1B22AE-FA33-F9E6-3F1B-51C4B6363469}"/>
              </a:ext>
            </a:extLst>
          </p:cNvPr>
          <p:cNvSpPr>
            <a:spLocks noGrp="1"/>
          </p:cNvSpPr>
          <p:nvPr>
            <p:ph type="title"/>
          </p:nvPr>
        </p:nvSpPr>
        <p:spPr>
          <a:xfrm>
            <a:off x="603504" y="640080"/>
            <a:ext cx="2462022" cy="5257800"/>
          </a:xfrm>
        </p:spPr>
        <p:txBody>
          <a:bodyPr>
            <a:normAutofit/>
          </a:bodyPr>
          <a:lstStyle/>
          <a:p>
            <a:r>
              <a:rPr lang="en-US">
                <a:solidFill>
                  <a:schemeClr val="bg1"/>
                </a:solidFill>
              </a:rPr>
              <a:t>Other Arrow Board Trends</a:t>
            </a:r>
          </a:p>
        </p:txBody>
      </p:sp>
      <p:sp>
        <p:nvSpPr>
          <p:cNvPr id="5" name="Content Placeholder 4">
            <a:extLst>
              <a:ext uri="{FF2B5EF4-FFF2-40B4-BE49-F238E27FC236}">
                <a16:creationId xmlns:a16="http://schemas.microsoft.com/office/drawing/2014/main" id="{9DCEC587-4B45-B476-15D6-06E6594E5F4F}"/>
              </a:ext>
            </a:extLst>
          </p:cNvPr>
          <p:cNvSpPr>
            <a:spLocks noGrp="1"/>
          </p:cNvSpPr>
          <p:nvPr>
            <p:ph idx="1"/>
          </p:nvPr>
        </p:nvSpPr>
        <p:spPr>
          <a:xfrm>
            <a:off x="4018788" y="152400"/>
            <a:ext cx="4518490" cy="6705599"/>
          </a:xfrm>
        </p:spPr>
        <p:txBody>
          <a:bodyPr anchor="ctr">
            <a:normAutofit/>
          </a:bodyPr>
          <a:lstStyle/>
          <a:p>
            <a:r>
              <a:rPr lang="en-US" sz="2400" dirty="0"/>
              <a:t>None of the warning light attributes affected recognition times of the arrow board displays or accuracy of recognition.</a:t>
            </a:r>
          </a:p>
          <a:p>
            <a:r>
              <a:rPr lang="en-US" sz="2400" dirty="0"/>
              <a:t>Warning light attributes also did not significantly affect ratings of arrow board visibility.</a:t>
            </a:r>
          </a:p>
          <a:p>
            <a:r>
              <a:rPr lang="en-US" sz="2400" dirty="0"/>
              <a:t>Presence of vehicle markings on the rear of the work vehicle increased ratings of work vehicle visibility.</a:t>
            </a:r>
          </a:p>
          <a:p>
            <a:r>
              <a:rPr lang="en-US" sz="2400" dirty="0"/>
              <a:t>The fast flash speed resulted in lower ratings of work vehicle visibility. </a:t>
            </a:r>
          </a:p>
        </p:txBody>
      </p:sp>
    </p:spTree>
    <p:extLst>
      <p:ext uri="{BB962C8B-B14F-4D97-AF65-F5344CB8AC3E}">
        <p14:creationId xmlns:p14="http://schemas.microsoft.com/office/powerpoint/2010/main" val="9031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4" name="Rectangle 13">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197"/>
            <a:ext cx="84582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FEC08D3-B4D8-AEB6-C576-C29E077C536C}"/>
              </a:ext>
            </a:extLst>
          </p:cNvPr>
          <p:cNvSpPr>
            <a:spLocks noGrp="1"/>
          </p:cNvSpPr>
          <p:nvPr>
            <p:ph type="title"/>
          </p:nvPr>
        </p:nvSpPr>
        <p:spPr>
          <a:xfrm>
            <a:off x="536695" y="1596882"/>
            <a:ext cx="2845779" cy="2286002"/>
          </a:xfrm>
        </p:spPr>
        <p:txBody>
          <a:bodyPr vert="horz" lIns="91440" tIns="45720" rIns="91440" bIns="45720" rtlCol="0" anchor="t">
            <a:normAutofit/>
          </a:bodyPr>
          <a:lstStyle/>
          <a:p>
            <a:r>
              <a:rPr lang="en-US" sz="2400" dirty="0"/>
              <a:t>Participants again rated 8-light arrays as more distracting and causing more discomfort glare</a:t>
            </a:r>
            <a:r>
              <a:rPr lang="en-US" sz="2900" dirty="0"/>
              <a:t>.</a:t>
            </a:r>
          </a:p>
        </p:txBody>
      </p:sp>
      <p:pic>
        <p:nvPicPr>
          <p:cNvPr id="4" name="Picture 3">
            <a:extLst>
              <a:ext uri="{FF2B5EF4-FFF2-40B4-BE49-F238E27FC236}">
                <a16:creationId xmlns:a16="http://schemas.microsoft.com/office/drawing/2014/main" id="{6D6FD673-0B05-7502-5812-F12B251CD652}"/>
              </a:ext>
            </a:extLst>
          </p:cNvPr>
          <p:cNvPicPr>
            <a:picLocks noChangeAspect="1"/>
          </p:cNvPicPr>
          <p:nvPr/>
        </p:nvPicPr>
        <p:blipFill>
          <a:blip r:embed="rId2"/>
          <a:stretch>
            <a:fillRect/>
          </a:stretch>
        </p:blipFill>
        <p:spPr>
          <a:xfrm>
            <a:off x="3645877" y="469129"/>
            <a:ext cx="4998250" cy="2834640"/>
          </a:xfrm>
          <a:prstGeom prst="rect">
            <a:avLst/>
          </a:prstGeom>
        </p:spPr>
      </p:pic>
      <p:pic>
        <p:nvPicPr>
          <p:cNvPr id="6" name="Picture 5">
            <a:extLst>
              <a:ext uri="{FF2B5EF4-FFF2-40B4-BE49-F238E27FC236}">
                <a16:creationId xmlns:a16="http://schemas.microsoft.com/office/drawing/2014/main" id="{73CDC7EF-D70C-5061-E099-D585703085FB}"/>
              </a:ext>
            </a:extLst>
          </p:cNvPr>
          <p:cNvPicPr>
            <a:picLocks noChangeAspect="1"/>
          </p:cNvPicPr>
          <p:nvPr/>
        </p:nvPicPr>
        <p:blipFill>
          <a:blip r:embed="rId3"/>
          <a:stretch>
            <a:fillRect/>
          </a:stretch>
        </p:blipFill>
        <p:spPr>
          <a:xfrm>
            <a:off x="3605537" y="3390306"/>
            <a:ext cx="5001768" cy="2930772"/>
          </a:xfrm>
          <a:prstGeom prst="rect">
            <a:avLst/>
          </a:prstGeom>
        </p:spPr>
      </p:pic>
    </p:spTree>
    <p:extLst>
      <p:ext uri="{BB962C8B-B14F-4D97-AF65-F5344CB8AC3E}">
        <p14:creationId xmlns:p14="http://schemas.microsoft.com/office/powerpoint/2010/main" val="378088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3" name="Rectangle 12">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197"/>
            <a:ext cx="84582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806B2CA-EF22-69CE-2F17-A5F0ECA3BEA1}"/>
              </a:ext>
            </a:extLst>
          </p:cNvPr>
          <p:cNvSpPr>
            <a:spLocks noGrp="1"/>
          </p:cNvSpPr>
          <p:nvPr>
            <p:ph type="title"/>
          </p:nvPr>
        </p:nvSpPr>
        <p:spPr>
          <a:xfrm>
            <a:off x="857249" y="1676400"/>
            <a:ext cx="2976197" cy="3481754"/>
          </a:xfrm>
        </p:spPr>
        <p:txBody>
          <a:bodyPr vert="horz" lIns="91440" tIns="45720" rIns="91440" bIns="45720" rtlCol="0" anchor="t">
            <a:normAutofit/>
          </a:bodyPr>
          <a:lstStyle/>
          <a:p>
            <a:r>
              <a:rPr lang="en-US" sz="2400" dirty="0"/>
              <a:t>Amber and green warning light arrays resulted in higher ratings of distraction and discomfort glare for participants ≤ 40 years when viewed at 100’ viewing distance </a:t>
            </a:r>
            <a:br>
              <a:rPr lang="en-US" sz="2000" dirty="0"/>
            </a:br>
            <a:endParaRPr lang="en-US" sz="2000" dirty="0"/>
          </a:p>
        </p:txBody>
      </p:sp>
      <p:pic>
        <p:nvPicPr>
          <p:cNvPr id="4" name="Picture 3">
            <a:extLst>
              <a:ext uri="{FF2B5EF4-FFF2-40B4-BE49-F238E27FC236}">
                <a16:creationId xmlns:a16="http://schemas.microsoft.com/office/drawing/2014/main" id="{CBC30593-560B-49D0-9670-F61609B587FC}"/>
              </a:ext>
            </a:extLst>
          </p:cNvPr>
          <p:cNvPicPr>
            <a:picLocks noChangeAspect="1"/>
          </p:cNvPicPr>
          <p:nvPr/>
        </p:nvPicPr>
        <p:blipFill>
          <a:blip r:embed="rId2"/>
          <a:stretch>
            <a:fillRect/>
          </a:stretch>
        </p:blipFill>
        <p:spPr>
          <a:xfrm>
            <a:off x="3941428" y="512299"/>
            <a:ext cx="4704800" cy="2834640"/>
          </a:xfrm>
          <a:prstGeom prst="rect">
            <a:avLst/>
          </a:prstGeom>
        </p:spPr>
      </p:pic>
      <p:pic>
        <p:nvPicPr>
          <p:cNvPr id="5" name="Picture 4">
            <a:extLst>
              <a:ext uri="{FF2B5EF4-FFF2-40B4-BE49-F238E27FC236}">
                <a16:creationId xmlns:a16="http://schemas.microsoft.com/office/drawing/2014/main" id="{F1E7B1A0-20E8-23E8-90CC-5E47E19D0305}"/>
              </a:ext>
            </a:extLst>
          </p:cNvPr>
          <p:cNvPicPr>
            <a:picLocks noChangeAspect="1"/>
          </p:cNvPicPr>
          <p:nvPr/>
        </p:nvPicPr>
        <p:blipFill>
          <a:blip r:embed="rId3"/>
          <a:stretch>
            <a:fillRect/>
          </a:stretch>
        </p:blipFill>
        <p:spPr>
          <a:xfrm>
            <a:off x="3941428" y="3471204"/>
            <a:ext cx="4704801" cy="2834640"/>
          </a:xfrm>
          <a:prstGeom prst="rect">
            <a:avLst/>
          </a:prstGeom>
        </p:spPr>
      </p:pic>
    </p:spTree>
    <p:extLst>
      <p:ext uri="{BB962C8B-B14F-4D97-AF65-F5344CB8AC3E}">
        <p14:creationId xmlns:p14="http://schemas.microsoft.com/office/powerpoint/2010/main" val="388168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3" name="Rectangle 12">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197"/>
            <a:ext cx="84582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4A0BA4F-77B5-0F25-DB47-FBBA4F6C3EF0}"/>
              </a:ext>
            </a:extLst>
          </p:cNvPr>
          <p:cNvSpPr>
            <a:spLocks noGrp="1"/>
          </p:cNvSpPr>
          <p:nvPr>
            <p:ph type="title"/>
          </p:nvPr>
        </p:nvSpPr>
        <p:spPr>
          <a:xfrm>
            <a:off x="857250" y="1676401"/>
            <a:ext cx="3093428" cy="3598984"/>
          </a:xfrm>
        </p:spPr>
        <p:txBody>
          <a:bodyPr vert="horz" lIns="91440" tIns="45720" rIns="91440" bIns="45720" rtlCol="0" anchor="t">
            <a:normAutofit/>
          </a:bodyPr>
          <a:lstStyle/>
          <a:p>
            <a:r>
              <a:rPr lang="en-US" sz="2400" dirty="0"/>
              <a:t>The fast flash speed resulted in higher ratings of discomfort glare, while use of vehicle markings on the rear of the treatment vehicle reduced ratings of discomfort glare.</a:t>
            </a:r>
          </a:p>
        </p:txBody>
      </p:sp>
      <p:pic>
        <p:nvPicPr>
          <p:cNvPr id="5" name="Picture 4">
            <a:extLst>
              <a:ext uri="{FF2B5EF4-FFF2-40B4-BE49-F238E27FC236}">
                <a16:creationId xmlns:a16="http://schemas.microsoft.com/office/drawing/2014/main" id="{56900F95-1244-D23B-CFB9-AE1199A21D5B}"/>
              </a:ext>
            </a:extLst>
          </p:cNvPr>
          <p:cNvPicPr>
            <a:picLocks noChangeAspect="1"/>
          </p:cNvPicPr>
          <p:nvPr/>
        </p:nvPicPr>
        <p:blipFill>
          <a:blip r:embed="rId2"/>
          <a:stretch>
            <a:fillRect/>
          </a:stretch>
        </p:blipFill>
        <p:spPr>
          <a:xfrm>
            <a:off x="4021005" y="3452447"/>
            <a:ext cx="4709767" cy="2834640"/>
          </a:xfrm>
          <a:prstGeom prst="rect">
            <a:avLst/>
          </a:prstGeom>
        </p:spPr>
      </p:pic>
      <p:pic>
        <p:nvPicPr>
          <p:cNvPr id="4" name="Picture 3">
            <a:extLst>
              <a:ext uri="{FF2B5EF4-FFF2-40B4-BE49-F238E27FC236}">
                <a16:creationId xmlns:a16="http://schemas.microsoft.com/office/drawing/2014/main" id="{9DC9B8A1-1978-8854-307C-2BC66B099EA0}"/>
              </a:ext>
            </a:extLst>
          </p:cNvPr>
          <p:cNvPicPr>
            <a:picLocks noChangeAspect="1"/>
          </p:cNvPicPr>
          <p:nvPr/>
        </p:nvPicPr>
        <p:blipFill>
          <a:blip r:embed="rId3"/>
          <a:stretch>
            <a:fillRect/>
          </a:stretch>
        </p:blipFill>
        <p:spPr>
          <a:xfrm>
            <a:off x="4021005" y="547469"/>
            <a:ext cx="4709767" cy="2834640"/>
          </a:xfrm>
          <a:prstGeom prst="rect">
            <a:avLst/>
          </a:prstGeom>
        </p:spPr>
      </p:pic>
    </p:spTree>
    <p:extLst>
      <p:ext uri="{BB962C8B-B14F-4D97-AF65-F5344CB8AC3E}">
        <p14:creationId xmlns:p14="http://schemas.microsoft.com/office/powerpoint/2010/main" val="2754088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312871"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18" name="Freeform: Shape 1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9" name="Freeform: Shape 1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2871"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B5AEA4-862D-8864-E2D6-6169E79501BE}"/>
              </a:ext>
            </a:extLst>
          </p:cNvPr>
          <p:cNvSpPr>
            <a:spLocks noGrp="1"/>
          </p:cNvSpPr>
          <p:nvPr>
            <p:ph type="title"/>
          </p:nvPr>
        </p:nvSpPr>
        <p:spPr>
          <a:xfrm>
            <a:off x="173544" y="1477106"/>
            <a:ext cx="2857500" cy="3213703"/>
          </a:xfrm>
        </p:spPr>
        <p:txBody>
          <a:bodyPr vert="horz" lIns="91440" tIns="45720" rIns="91440" bIns="45720" rtlCol="0" anchor="b">
            <a:normAutofit/>
          </a:bodyPr>
          <a:lstStyle/>
          <a:p>
            <a:pPr algn="ctr"/>
            <a:r>
              <a:rPr lang="en-US" sz="2400" kern="1200" dirty="0">
                <a:solidFill>
                  <a:schemeClr val="tx1"/>
                </a:solidFill>
                <a:latin typeface="+mj-lt"/>
                <a:ea typeface="+mj-ea"/>
                <a:cs typeface="+mj-cs"/>
              </a:rPr>
              <a:t>More lights in the warning light array increased participant rating of urgency or hazard risk implied by the lights.</a:t>
            </a:r>
            <a:br>
              <a:rPr lang="en-US" sz="2200" kern="1200" dirty="0">
                <a:solidFill>
                  <a:schemeClr val="tx1"/>
                </a:solidFill>
                <a:latin typeface="+mj-lt"/>
                <a:ea typeface="+mj-ea"/>
                <a:cs typeface="+mj-cs"/>
              </a:rPr>
            </a:br>
            <a:endParaRPr lang="en-US" sz="2200" kern="1200" dirty="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4351CD86-5458-32F0-FA6B-AF00638F3C08}"/>
              </a:ext>
            </a:extLst>
          </p:cNvPr>
          <p:cNvPicPr>
            <a:picLocks noChangeAspect="1"/>
          </p:cNvPicPr>
          <p:nvPr/>
        </p:nvPicPr>
        <p:blipFill>
          <a:blip r:embed="rId2"/>
          <a:stretch>
            <a:fillRect/>
          </a:stretch>
        </p:blipFill>
        <p:spPr>
          <a:xfrm>
            <a:off x="3687188" y="2018696"/>
            <a:ext cx="4973506" cy="2820608"/>
          </a:xfrm>
          <a:prstGeom prst="rect">
            <a:avLst/>
          </a:prstGeom>
        </p:spPr>
      </p:pic>
    </p:spTree>
    <p:extLst>
      <p:ext uri="{BB962C8B-B14F-4D97-AF65-F5344CB8AC3E}">
        <p14:creationId xmlns:p14="http://schemas.microsoft.com/office/powerpoint/2010/main" val="8195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0F177-B03C-88DC-E380-580D45C1B803}"/>
              </a:ext>
            </a:extLst>
          </p:cNvPr>
          <p:cNvSpPr>
            <a:spLocks noGrp="1"/>
          </p:cNvSpPr>
          <p:nvPr>
            <p:ph type="title"/>
          </p:nvPr>
        </p:nvSpPr>
        <p:spPr>
          <a:xfrm>
            <a:off x="515125" y="1153572"/>
            <a:ext cx="2400300" cy="4461163"/>
          </a:xfrm>
        </p:spPr>
        <p:txBody>
          <a:bodyPr>
            <a:normAutofit/>
          </a:bodyPr>
          <a:lstStyle/>
          <a:p>
            <a:r>
              <a:rPr lang="en-US">
                <a:solidFill>
                  <a:srgbClr val="FFFFFF"/>
                </a:solidFill>
              </a:rPr>
              <a:t>Project Objective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80F862-4A34-715E-6498-8DDEC0EE245D}"/>
              </a:ext>
            </a:extLst>
          </p:cNvPr>
          <p:cNvSpPr>
            <a:spLocks noGrp="1"/>
          </p:cNvSpPr>
          <p:nvPr>
            <p:ph idx="1"/>
          </p:nvPr>
        </p:nvSpPr>
        <p:spPr>
          <a:xfrm>
            <a:off x="3335481" y="591344"/>
            <a:ext cx="5179868" cy="5585619"/>
          </a:xfrm>
        </p:spPr>
        <p:txBody>
          <a:bodyPr anchor="ctr">
            <a:normAutofit/>
          </a:bodyPr>
          <a:lstStyle/>
          <a:p>
            <a:pPr marL="0" indent="0">
              <a:buNone/>
            </a:pPr>
            <a:r>
              <a:rPr lang="en-US" dirty="0">
                <a:effectLst/>
                <a:ea typeface="Calibri" panose="020F0502020204030204" pitchFamily="34" charset="0"/>
              </a:rPr>
              <a:t>Develop guidelines for the selection and application of color, retroreflective markings, and lighting to vehicles and equipment that will effectively identify vehicles and equipment, communicate their activities to the motoring public, and thus enhance safety. </a:t>
            </a:r>
            <a:endParaRPr lang="en-US" dirty="0"/>
          </a:p>
        </p:txBody>
      </p:sp>
    </p:spTree>
    <p:extLst>
      <p:ext uri="{BB962C8B-B14F-4D97-AF65-F5344CB8AC3E}">
        <p14:creationId xmlns:p14="http://schemas.microsoft.com/office/powerpoint/2010/main" val="466921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8BAEC-94CD-01FC-016F-C28E7DF77396}"/>
              </a:ext>
            </a:extLst>
          </p:cNvPr>
          <p:cNvSpPr>
            <a:spLocks noGrp="1"/>
          </p:cNvSpPr>
          <p:nvPr>
            <p:ph type="title"/>
          </p:nvPr>
        </p:nvSpPr>
        <p:spPr>
          <a:xfrm>
            <a:off x="777513" y="1152144"/>
            <a:ext cx="2727581" cy="3624350"/>
          </a:xfrm>
        </p:spPr>
        <p:txBody>
          <a:bodyPr vert="horz" lIns="91440" tIns="45720" rIns="91440" bIns="45720" rtlCol="0" anchor="b">
            <a:normAutofit/>
          </a:bodyPr>
          <a:lstStyle/>
          <a:p>
            <a:r>
              <a:rPr lang="en-US" sz="2400" dirty="0"/>
              <a:t>The fast flash speed and the amber and green warning light arrays also increased participant rating of urgency or hazard risk implied by the lights</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14"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A4E9B6A6-3BF1-32F0-E79D-72FF33C5C252}"/>
              </a:ext>
            </a:extLst>
          </p:cNvPr>
          <p:cNvPicPr>
            <a:picLocks noChangeAspect="1"/>
          </p:cNvPicPr>
          <p:nvPr/>
        </p:nvPicPr>
        <p:blipFill>
          <a:blip r:embed="rId2"/>
          <a:stretch>
            <a:fillRect/>
          </a:stretch>
        </p:blipFill>
        <p:spPr>
          <a:xfrm>
            <a:off x="4221447" y="3553410"/>
            <a:ext cx="4663795" cy="2984829"/>
          </a:xfrm>
          <a:prstGeom prst="rect">
            <a:avLst/>
          </a:prstGeom>
        </p:spPr>
      </p:pic>
      <p:sp>
        <p:nvSpPr>
          <p:cNvPr id="35" name="Rectangle 3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650"/>
            <a:ext cx="455228"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0078FF-B1CA-BAA7-7FF8-44160EDB3592}"/>
              </a:ext>
            </a:extLst>
          </p:cNvPr>
          <p:cNvPicPr>
            <a:picLocks noChangeAspect="1"/>
          </p:cNvPicPr>
          <p:nvPr/>
        </p:nvPicPr>
        <p:blipFill>
          <a:blip r:embed="rId3"/>
          <a:stretch>
            <a:fillRect/>
          </a:stretch>
        </p:blipFill>
        <p:spPr>
          <a:xfrm>
            <a:off x="4104366" y="246888"/>
            <a:ext cx="4780876" cy="3126707"/>
          </a:xfrm>
          <a:prstGeom prst="rect">
            <a:avLst/>
          </a:prstGeom>
        </p:spPr>
      </p:pic>
    </p:spTree>
    <p:extLst>
      <p:ext uri="{BB962C8B-B14F-4D97-AF65-F5344CB8AC3E}">
        <p14:creationId xmlns:p14="http://schemas.microsoft.com/office/powerpoint/2010/main" val="56303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951518-61CA-4446-1889-259363700CB7}"/>
              </a:ext>
            </a:extLst>
          </p:cNvPr>
          <p:cNvSpPr>
            <a:spLocks noGrp="1"/>
          </p:cNvSpPr>
          <p:nvPr>
            <p:ph type="title"/>
          </p:nvPr>
        </p:nvSpPr>
        <p:spPr>
          <a:xfrm>
            <a:off x="603504" y="640080"/>
            <a:ext cx="2462022" cy="5257800"/>
          </a:xfrm>
        </p:spPr>
        <p:txBody>
          <a:bodyPr>
            <a:normAutofit/>
          </a:bodyPr>
          <a:lstStyle/>
          <a:p>
            <a:r>
              <a:rPr lang="en-US">
                <a:solidFill>
                  <a:schemeClr val="bg1"/>
                </a:solidFill>
              </a:rPr>
              <a:t>Daytime and Nighttime Closed-Course Dynamic Studies</a:t>
            </a:r>
          </a:p>
        </p:txBody>
      </p:sp>
      <p:sp>
        <p:nvSpPr>
          <p:cNvPr id="3" name="Content Placeholder 2">
            <a:extLst>
              <a:ext uri="{FF2B5EF4-FFF2-40B4-BE49-F238E27FC236}">
                <a16:creationId xmlns:a16="http://schemas.microsoft.com/office/drawing/2014/main" id="{51BC40A6-5F42-49DB-446D-6B7D310FB339}"/>
              </a:ext>
            </a:extLst>
          </p:cNvPr>
          <p:cNvSpPr>
            <a:spLocks noGrp="1"/>
          </p:cNvSpPr>
          <p:nvPr>
            <p:ph idx="1"/>
          </p:nvPr>
        </p:nvSpPr>
        <p:spPr>
          <a:xfrm>
            <a:off x="4018788" y="640080"/>
            <a:ext cx="4518490" cy="5919745"/>
          </a:xfrm>
        </p:spPr>
        <p:txBody>
          <a:bodyPr anchor="ctr">
            <a:normAutofit/>
          </a:bodyPr>
          <a:lstStyle/>
          <a:p>
            <a:r>
              <a:rPr lang="en-US" sz="2400" dirty="0"/>
              <a:t>Focused on effects of different flash speeds or flash patterns upon driver ability to judge speed of work vehicles they are approaching while driving. </a:t>
            </a:r>
          </a:p>
          <a:p>
            <a:pPr lvl="1"/>
            <a:r>
              <a:rPr lang="en-US" sz="2000" dirty="0"/>
              <a:t>Slow speed (1.25 </a:t>
            </a:r>
            <a:r>
              <a:rPr lang="en-US" sz="2000" dirty="0" err="1"/>
              <a:t>hz</a:t>
            </a:r>
            <a:r>
              <a:rPr lang="en-US" sz="2000" dirty="0"/>
              <a:t>)</a:t>
            </a:r>
          </a:p>
          <a:p>
            <a:pPr lvl="1"/>
            <a:r>
              <a:rPr lang="en-US" sz="2000" dirty="0"/>
              <a:t>Fast speed (2.5 </a:t>
            </a:r>
            <a:r>
              <a:rPr lang="en-US" sz="2000" dirty="0" err="1"/>
              <a:t>hz</a:t>
            </a:r>
            <a:r>
              <a:rPr lang="en-US" sz="2000" dirty="0"/>
              <a:t>)</a:t>
            </a:r>
          </a:p>
          <a:p>
            <a:pPr lvl="1"/>
            <a:r>
              <a:rPr lang="en-US" sz="2000" dirty="0"/>
              <a:t>An alternating slow and fast speed (1.25 </a:t>
            </a:r>
            <a:r>
              <a:rPr lang="en-US" sz="2000" dirty="0" err="1"/>
              <a:t>hz</a:t>
            </a:r>
            <a:r>
              <a:rPr lang="en-US" sz="2000" dirty="0"/>
              <a:t>, then 2.5 </a:t>
            </a:r>
            <a:r>
              <a:rPr lang="en-US" sz="2000" dirty="0" err="1"/>
              <a:t>hz</a:t>
            </a:r>
            <a:r>
              <a:rPr lang="en-US" sz="2000" dirty="0"/>
              <a:t>, then 1.25 </a:t>
            </a:r>
            <a:r>
              <a:rPr lang="en-US" sz="2000" dirty="0" err="1"/>
              <a:t>hz</a:t>
            </a:r>
            <a:r>
              <a:rPr lang="en-US" sz="2000" dirty="0"/>
              <a:t>, etc.)</a:t>
            </a:r>
          </a:p>
          <a:p>
            <a:pPr lvl="1"/>
            <a:r>
              <a:rPr lang="en-US" sz="2000" dirty="0"/>
              <a:t>Alternating flash pattern</a:t>
            </a:r>
          </a:p>
          <a:p>
            <a:pPr lvl="1"/>
            <a:r>
              <a:rPr lang="en-US" sz="2000" dirty="0"/>
              <a:t>Asynchronous flash pattern</a:t>
            </a:r>
          </a:p>
          <a:p>
            <a:r>
              <a:rPr lang="en-US" sz="2400" dirty="0"/>
              <a:t>Determine whether flash speeds and patterns have different effects of specular glare that may occur when the pavement is wet at night</a:t>
            </a:r>
          </a:p>
        </p:txBody>
      </p:sp>
    </p:spTree>
    <p:extLst>
      <p:ext uri="{BB962C8B-B14F-4D97-AF65-F5344CB8AC3E}">
        <p14:creationId xmlns:p14="http://schemas.microsoft.com/office/powerpoint/2010/main" val="3123751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BF74BB-E945-D0FC-CDF0-D8688DAD96DD}"/>
              </a:ext>
            </a:extLst>
          </p:cNvPr>
          <p:cNvSpPr>
            <a:spLocks noGrp="1"/>
          </p:cNvSpPr>
          <p:nvPr>
            <p:ph type="title"/>
          </p:nvPr>
        </p:nvSpPr>
        <p:spPr>
          <a:xfrm>
            <a:off x="603504" y="640080"/>
            <a:ext cx="2462022" cy="5257800"/>
          </a:xfrm>
        </p:spPr>
        <p:txBody>
          <a:bodyPr>
            <a:normAutofit/>
          </a:bodyPr>
          <a:lstStyle/>
          <a:p>
            <a:r>
              <a:rPr lang="en-US" sz="3100">
                <a:solidFill>
                  <a:schemeClr val="bg1"/>
                </a:solidFill>
              </a:rPr>
              <a:t>Study Methodology</a:t>
            </a:r>
          </a:p>
        </p:txBody>
      </p:sp>
      <p:sp>
        <p:nvSpPr>
          <p:cNvPr id="3" name="Content Placeholder 2">
            <a:extLst>
              <a:ext uri="{FF2B5EF4-FFF2-40B4-BE49-F238E27FC236}">
                <a16:creationId xmlns:a16="http://schemas.microsoft.com/office/drawing/2014/main" id="{40F359A2-60DF-8559-0E9A-ADB20FFB11DB}"/>
              </a:ext>
            </a:extLst>
          </p:cNvPr>
          <p:cNvSpPr>
            <a:spLocks noGrp="1"/>
          </p:cNvSpPr>
          <p:nvPr>
            <p:ph idx="1"/>
          </p:nvPr>
        </p:nvSpPr>
        <p:spPr>
          <a:xfrm>
            <a:off x="4018788" y="384313"/>
            <a:ext cx="4518490" cy="6215270"/>
          </a:xfrm>
        </p:spPr>
        <p:txBody>
          <a:bodyPr anchor="ctr">
            <a:normAutofit/>
          </a:bodyPr>
          <a:lstStyle/>
          <a:p>
            <a:r>
              <a:rPr lang="en-US" sz="2400" dirty="0"/>
              <a:t>Study participants seated in driver seat of data collection vehicle traveled towards work vehicle with warning light treatment at </a:t>
            </a:r>
            <a:r>
              <a:rPr lang="en-US" sz="2400" dirty="0">
                <a:latin typeface="Segoe UI Symbol" panose="020B0502040204020203" pitchFamily="34" charset="0"/>
                <a:ea typeface="Segoe UI Symbol" panose="020B0502040204020203" pitchFamily="34" charset="0"/>
              </a:rPr>
              <a:t>~ 30 mph</a:t>
            </a:r>
            <a:r>
              <a:rPr lang="en-US" sz="2400" dirty="0"/>
              <a:t>.</a:t>
            </a:r>
          </a:p>
          <a:p>
            <a:r>
              <a:rPr lang="en-US" sz="2400" dirty="0"/>
              <a:t>Work vehicle either faced the data collection vehicle or away and either remained stationary, moved slowly (3 mph), or moved slightly faster (10 mph)</a:t>
            </a:r>
          </a:p>
          <a:p>
            <a:r>
              <a:rPr lang="en-US" sz="2400" dirty="0"/>
              <a:t>Participant identified when they could tell whether the work vehicle was stationary, moving slowly, or moving slightly faster</a:t>
            </a:r>
          </a:p>
        </p:txBody>
      </p:sp>
    </p:spTree>
    <p:extLst>
      <p:ext uri="{BB962C8B-B14F-4D97-AF65-F5344CB8AC3E}">
        <p14:creationId xmlns:p14="http://schemas.microsoft.com/office/powerpoint/2010/main" val="1436366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E5EADE-14C3-1EA5-D279-0A2640DBDF74}"/>
              </a:ext>
            </a:extLst>
          </p:cNvPr>
          <p:cNvSpPr>
            <a:spLocks noGrp="1"/>
          </p:cNvSpPr>
          <p:nvPr>
            <p:ph type="title"/>
          </p:nvPr>
        </p:nvSpPr>
        <p:spPr>
          <a:xfrm>
            <a:off x="603504" y="640080"/>
            <a:ext cx="2462022" cy="5257800"/>
          </a:xfrm>
        </p:spPr>
        <p:txBody>
          <a:bodyPr>
            <a:normAutofit/>
          </a:bodyPr>
          <a:lstStyle/>
          <a:p>
            <a:r>
              <a:rPr lang="en-US">
                <a:solidFill>
                  <a:schemeClr val="bg1"/>
                </a:solidFill>
              </a:rPr>
              <a:t>Results of Closed-Course Dynamic Studies</a:t>
            </a:r>
          </a:p>
        </p:txBody>
      </p:sp>
      <p:sp>
        <p:nvSpPr>
          <p:cNvPr id="3" name="Content Placeholder 2">
            <a:extLst>
              <a:ext uri="{FF2B5EF4-FFF2-40B4-BE49-F238E27FC236}">
                <a16:creationId xmlns:a16="http://schemas.microsoft.com/office/drawing/2014/main" id="{21D06950-BC05-730D-FE91-EA0E1E5ED46D}"/>
              </a:ext>
            </a:extLst>
          </p:cNvPr>
          <p:cNvSpPr>
            <a:spLocks noGrp="1"/>
          </p:cNvSpPr>
          <p:nvPr>
            <p:ph idx="1"/>
          </p:nvPr>
        </p:nvSpPr>
        <p:spPr>
          <a:xfrm>
            <a:off x="4018788" y="640081"/>
            <a:ext cx="4518490" cy="5257800"/>
          </a:xfrm>
        </p:spPr>
        <p:txBody>
          <a:bodyPr anchor="ctr">
            <a:normAutofit/>
          </a:bodyPr>
          <a:lstStyle/>
          <a:p>
            <a:r>
              <a:rPr lang="en-US" sz="2400" dirty="0"/>
              <a:t>Participants less likely to accurately identify target vehicle speed when traveling toward the subject than when it was traveling away from (in same direction as) data collection vehicle. </a:t>
            </a:r>
          </a:p>
          <a:p>
            <a:r>
              <a:rPr lang="en-US" sz="2400" dirty="0"/>
              <a:t>None of the warning light treatments significantly affected target vehicle speed identification accuracy.</a:t>
            </a:r>
          </a:p>
          <a:p>
            <a:pPr marL="0" indent="0">
              <a:buNone/>
            </a:pPr>
            <a:endParaRPr lang="en-US" sz="2100" dirty="0"/>
          </a:p>
        </p:txBody>
      </p:sp>
    </p:spTree>
    <p:extLst>
      <p:ext uri="{BB962C8B-B14F-4D97-AF65-F5344CB8AC3E}">
        <p14:creationId xmlns:p14="http://schemas.microsoft.com/office/powerpoint/2010/main" val="9553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0DDAC-0A05-76EB-C759-67416C1190D7}"/>
              </a:ext>
            </a:extLst>
          </p:cNvPr>
          <p:cNvSpPr>
            <a:spLocks noGrp="1"/>
          </p:cNvSpPr>
          <p:nvPr>
            <p:ph type="title"/>
          </p:nvPr>
        </p:nvSpPr>
        <p:spPr>
          <a:xfrm>
            <a:off x="417399" y="651751"/>
            <a:ext cx="8408193" cy="736552"/>
          </a:xfrm>
        </p:spPr>
        <p:txBody>
          <a:bodyPr vert="horz" lIns="91440" tIns="45720" rIns="91440" bIns="45720" rtlCol="0" anchor="ctr">
            <a:noAutofit/>
          </a:bodyPr>
          <a:lstStyle/>
          <a:p>
            <a:pPr algn="ctr"/>
            <a:r>
              <a:rPr lang="en-US" sz="2400" kern="1200" dirty="0">
                <a:solidFill>
                  <a:schemeClr val="bg1"/>
                </a:solidFill>
                <a:latin typeface="+mj-lt"/>
                <a:ea typeface="+mj-ea"/>
                <a:cs typeface="+mj-cs"/>
              </a:rPr>
              <a:t>Judgement of work vehicle speed traveling toward the participant was more difficult when the fast flash speed was displayed</a:t>
            </a:r>
          </a:p>
        </p:txBody>
      </p:sp>
      <p:pic>
        <p:nvPicPr>
          <p:cNvPr id="4" name="Picture 3">
            <a:extLst>
              <a:ext uri="{FF2B5EF4-FFF2-40B4-BE49-F238E27FC236}">
                <a16:creationId xmlns:a16="http://schemas.microsoft.com/office/drawing/2014/main" id="{9A7C0C3B-09D0-36A3-9527-E997D17DEE44}"/>
              </a:ext>
            </a:extLst>
          </p:cNvPr>
          <p:cNvPicPr>
            <a:picLocks noChangeAspect="1"/>
          </p:cNvPicPr>
          <p:nvPr/>
        </p:nvPicPr>
        <p:blipFill>
          <a:blip r:embed="rId2"/>
          <a:stretch>
            <a:fillRect/>
          </a:stretch>
        </p:blipFill>
        <p:spPr>
          <a:xfrm>
            <a:off x="697911" y="1675227"/>
            <a:ext cx="7748177" cy="4394199"/>
          </a:xfrm>
          <a:prstGeom prst="rect">
            <a:avLst/>
          </a:prstGeom>
        </p:spPr>
      </p:pic>
    </p:spTree>
    <p:extLst>
      <p:ext uri="{BB962C8B-B14F-4D97-AF65-F5344CB8AC3E}">
        <p14:creationId xmlns:p14="http://schemas.microsoft.com/office/powerpoint/2010/main" val="258652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986ED-ED85-D297-E69C-6429037D050C}"/>
              </a:ext>
            </a:extLst>
          </p:cNvPr>
          <p:cNvSpPr>
            <a:spLocks noGrp="1"/>
          </p:cNvSpPr>
          <p:nvPr>
            <p:ph type="title"/>
          </p:nvPr>
        </p:nvSpPr>
        <p:spPr>
          <a:xfrm>
            <a:off x="771525" y="1967266"/>
            <a:ext cx="1971675" cy="2547257"/>
          </a:xfrm>
          <a:noFill/>
        </p:spPr>
        <p:txBody>
          <a:bodyPr vert="horz" lIns="91440" tIns="45720" rIns="91440" bIns="45720" rtlCol="0" anchor="ctr">
            <a:noAutofit/>
          </a:bodyPr>
          <a:lstStyle/>
          <a:p>
            <a:pPr algn="ctr"/>
            <a:r>
              <a:rPr lang="en-US" sz="2400" kern="1200" dirty="0">
                <a:solidFill>
                  <a:srgbClr val="FFFFFF"/>
                </a:solidFill>
                <a:latin typeface="+mj-lt"/>
                <a:ea typeface="+mj-ea"/>
                <a:cs typeface="+mj-cs"/>
              </a:rPr>
              <a:t>Warning light treatments using a slow flash speed was more difficult when pavement was wet</a:t>
            </a:r>
          </a:p>
        </p:txBody>
      </p:sp>
      <p:pic>
        <p:nvPicPr>
          <p:cNvPr id="4" name="Picture 3">
            <a:extLst>
              <a:ext uri="{FF2B5EF4-FFF2-40B4-BE49-F238E27FC236}">
                <a16:creationId xmlns:a16="http://schemas.microsoft.com/office/drawing/2014/main" id="{D417047D-D347-700B-495A-7C2A7902D482}"/>
              </a:ext>
            </a:extLst>
          </p:cNvPr>
          <p:cNvPicPr>
            <a:picLocks noChangeAspect="1"/>
          </p:cNvPicPr>
          <p:nvPr/>
        </p:nvPicPr>
        <p:blipFill>
          <a:blip r:embed="rId2"/>
          <a:stretch>
            <a:fillRect/>
          </a:stretch>
        </p:blipFill>
        <p:spPr>
          <a:xfrm>
            <a:off x="3251685" y="1592637"/>
            <a:ext cx="5621335" cy="3383280"/>
          </a:xfrm>
          <a:prstGeom prst="rect">
            <a:avLst/>
          </a:prstGeom>
        </p:spPr>
      </p:pic>
    </p:spTree>
    <p:extLst>
      <p:ext uri="{BB962C8B-B14F-4D97-AF65-F5344CB8AC3E}">
        <p14:creationId xmlns:p14="http://schemas.microsoft.com/office/powerpoint/2010/main" val="1857858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AC399-F33D-DF28-8F33-EE4CAEBB825B}"/>
              </a:ext>
            </a:extLst>
          </p:cNvPr>
          <p:cNvSpPr>
            <a:spLocks noGrp="1"/>
          </p:cNvSpPr>
          <p:nvPr>
            <p:ph type="title"/>
          </p:nvPr>
        </p:nvSpPr>
        <p:spPr>
          <a:xfrm>
            <a:off x="771525" y="1967266"/>
            <a:ext cx="1971675" cy="2547257"/>
          </a:xfrm>
          <a:noFill/>
        </p:spPr>
        <p:txBody>
          <a:bodyPr vert="horz" lIns="91440" tIns="45720" rIns="91440" bIns="45720" rtlCol="0" anchor="ctr">
            <a:noAutofit/>
          </a:bodyPr>
          <a:lstStyle/>
          <a:p>
            <a:pPr algn="ctr"/>
            <a:r>
              <a:rPr lang="en-US" sz="2400" kern="1200" dirty="0">
                <a:solidFill>
                  <a:srgbClr val="FFFFFF"/>
                </a:solidFill>
                <a:latin typeface="+mj-lt"/>
                <a:ea typeface="+mj-ea"/>
                <a:cs typeface="+mj-cs"/>
              </a:rPr>
              <a:t>Alternating flash pattern and slow flash speed were rated as less distracting than other treatments</a:t>
            </a:r>
          </a:p>
        </p:txBody>
      </p:sp>
      <p:pic>
        <p:nvPicPr>
          <p:cNvPr id="4" name="Picture 3">
            <a:extLst>
              <a:ext uri="{FF2B5EF4-FFF2-40B4-BE49-F238E27FC236}">
                <a16:creationId xmlns:a16="http://schemas.microsoft.com/office/drawing/2014/main" id="{A6957C11-6FBA-1933-EA0E-D1B499D9C312}"/>
              </a:ext>
            </a:extLst>
          </p:cNvPr>
          <p:cNvPicPr>
            <a:picLocks noChangeAspect="1"/>
          </p:cNvPicPr>
          <p:nvPr/>
        </p:nvPicPr>
        <p:blipFill>
          <a:blip r:embed="rId2"/>
          <a:stretch>
            <a:fillRect/>
          </a:stretch>
        </p:blipFill>
        <p:spPr>
          <a:xfrm>
            <a:off x="3344450" y="1781046"/>
            <a:ext cx="5552988" cy="3017520"/>
          </a:xfrm>
          <a:prstGeom prst="rect">
            <a:avLst/>
          </a:prstGeom>
        </p:spPr>
      </p:pic>
    </p:spTree>
    <p:extLst>
      <p:ext uri="{BB962C8B-B14F-4D97-AF65-F5344CB8AC3E}">
        <p14:creationId xmlns:p14="http://schemas.microsoft.com/office/powerpoint/2010/main" val="358169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12794C-3652-4983-CAC1-9FC50A5F330F}"/>
              </a:ext>
            </a:extLst>
          </p:cNvPr>
          <p:cNvSpPr>
            <a:spLocks noGrp="1"/>
          </p:cNvSpPr>
          <p:nvPr>
            <p:ph type="title"/>
          </p:nvPr>
        </p:nvSpPr>
        <p:spPr>
          <a:xfrm>
            <a:off x="603504" y="640080"/>
            <a:ext cx="2462022" cy="5257800"/>
          </a:xfrm>
        </p:spPr>
        <p:txBody>
          <a:bodyPr>
            <a:normAutofit/>
          </a:bodyPr>
          <a:lstStyle/>
          <a:p>
            <a:r>
              <a:rPr lang="en-US" sz="3700">
                <a:solidFill>
                  <a:schemeClr val="bg1"/>
                </a:solidFill>
              </a:rPr>
              <a:t>Field Evaluations of Best Warning Light Treatments</a:t>
            </a:r>
          </a:p>
        </p:txBody>
      </p:sp>
      <p:sp>
        <p:nvSpPr>
          <p:cNvPr id="3" name="Content Placeholder 2">
            <a:extLst>
              <a:ext uri="{FF2B5EF4-FFF2-40B4-BE49-F238E27FC236}">
                <a16:creationId xmlns:a16="http://schemas.microsoft.com/office/drawing/2014/main" id="{549AF39E-D11A-3957-DCE4-14AB5860FDED}"/>
              </a:ext>
            </a:extLst>
          </p:cNvPr>
          <p:cNvSpPr>
            <a:spLocks noGrp="1"/>
          </p:cNvSpPr>
          <p:nvPr>
            <p:ph idx="1"/>
          </p:nvPr>
        </p:nvSpPr>
        <p:spPr>
          <a:xfrm>
            <a:off x="4018788" y="640080"/>
            <a:ext cx="4807160" cy="6039015"/>
          </a:xfrm>
        </p:spPr>
        <p:txBody>
          <a:bodyPr anchor="ctr">
            <a:noAutofit/>
          </a:bodyPr>
          <a:lstStyle/>
          <a:p>
            <a:r>
              <a:rPr lang="en-US" sz="2400" dirty="0"/>
              <a:t>Focused on driver behaviors (speeds, lane choice) approaching and passing by a work vehicle with warning light treatments that </a:t>
            </a:r>
          </a:p>
          <a:p>
            <a:r>
              <a:rPr lang="en-US" sz="2400" dirty="0"/>
              <a:t>Warning light treatments evaluated</a:t>
            </a:r>
          </a:p>
          <a:p>
            <a:pPr lvl="1"/>
            <a:r>
              <a:rPr lang="en-US" sz="2000" dirty="0"/>
              <a:t>Amber versus amber and green</a:t>
            </a:r>
          </a:p>
          <a:p>
            <a:pPr lvl="1"/>
            <a:r>
              <a:rPr lang="en-US" sz="2000" dirty="0"/>
              <a:t>Slow flash speed, fast flash speed, alternating fast-slow-fast flash speed</a:t>
            </a:r>
          </a:p>
          <a:p>
            <a:pPr lvl="1"/>
            <a:r>
              <a:rPr lang="en-US" sz="2000" dirty="0"/>
              <a:t>Alternating flash pattern</a:t>
            </a:r>
          </a:p>
          <a:p>
            <a:pPr lvl="1"/>
            <a:r>
              <a:rPr lang="en-US" sz="2000" dirty="0"/>
              <a:t>8-light array evaluated daytime, 4-light array evaluated at night</a:t>
            </a:r>
          </a:p>
        </p:txBody>
      </p:sp>
    </p:spTree>
    <p:extLst>
      <p:ext uri="{BB962C8B-B14F-4D97-AF65-F5344CB8AC3E}">
        <p14:creationId xmlns:p14="http://schemas.microsoft.com/office/powerpoint/2010/main" val="59646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BE8616-896F-5844-D744-2550DF68A9C6}"/>
              </a:ext>
            </a:extLst>
          </p:cNvPr>
          <p:cNvSpPr>
            <a:spLocks noGrp="1"/>
          </p:cNvSpPr>
          <p:nvPr>
            <p:ph type="title"/>
          </p:nvPr>
        </p:nvSpPr>
        <p:spPr>
          <a:xfrm>
            <a:off x="603504" y="640080"/>
            <a:ext cx="2462022" cy="5257800"/>
          </a:xfrm>
        </p:spPr>
        <p:txBody>
          <a:bodyPr>
            <a:normAutofit/>
          </a:bodyPr>
          <a:lstStyle/>
          <a:p>
            <a:r>
              <a:rPr lang="en-US" sz="3100">
                <a:solidFill>
                  <a:schemeClr val="bg1"/>
                </a:solidFill>
              </a:rPr>
              <a:t>Study Methodology</a:t>
            </a:r>
          </a:p>
        </p:txBody>
      </p:sp>
      <p:sp>
        <p:nvSpPr>
          <p:cNvPr id="3" name="Content Placeholder 2">
            <a:extLst>
              <a:ext uri="{FF2B5EF4-FFF2-40B4-BE49-F238E27FC236}">
                <a16:creationId xmlns:a16="http://schemas.microsoft.com/office/drawing/2014/main" id="{33A8C548-CF79-7F1F-F659-D955085A1175}"/>
              </a:ext>
            </a:extLst>
          </p:cNvPr>
          <p:cNvSpPr>
            <a:spLocks noGrp="1"/>
          </p:cNvSpPr>
          <p:nvPr>
            <p:ph idx="1"/>
          </p:nvPr>
        </p:nvSpPr>
        <p:spPr>
          <a:xfrm>
            <a:off x="4018788" y="640080"/>
            <a:ext cx="4518490" cy="5932997"/>
          </a:xfrm>
        </p:spPr>
        <p:txBody>
          <a:bodyPr anchor="ctr">
            <a:normAutofit/>
          </a:bodyPr>
          <a:lstStyle/>
          <a:p>
            <a:r>
              <a:rPr lang="en-US" sz="2400" dirty="0"/>
              <a:t>Stationary shoulder closures were evaluated</a:t>
            </a:r>
          </a:p>
          <a:p>
            <a:r>
              <a:rPr lang="en-US" sz="2400" dirty="0"/>
              <a:t>Same locations evaluated during daytime and nighttime viewing conditions</a:t>
            </a:r>
          </a:p>
          <a:p>
            <a:r>
              <a:rPr lang="en-US" sz="2400" dirty="0"/>
              <a:t>Four study sites selected</a:t>
            </a:r>
          </a:p>
          <a:p>
            <a:pPr lvl="1"/>
            <a:r>
              <a:rPr lang="en-US" sz="2000" dirty="0"/>
              <a:t>Two in Texas, two in Connecticut</a:t>
            </a:r>
          </a:p>
          <a:p>
            <a:pPr lvl="1"/>
            <a:r>
              <a:rPr lang="en-US" sz="2000" dirty="0"/>
              <a:t>Two on two-lane highways, two on multi-lane highways or interstates</a:t>
            </a:r>
          </a:p>
          <a:p>
            <a:r>
              <a:rPr lang="en-US" sz="2400" dirty="0"/>
              <a:t>Used lidar to measure speeds of vehicles passing by the work vehicle</a:t>
            </a:r>
          </a:p>
          <a:p>
            <a:r>
              <a:rPr lang="en-US" sz="2400" dirty="0"/>
              <a:t>At multi-lane highway sites, lane distribution adjacent to the work vehicle were also recorded</a:t>
            </a:r>
          </a:p>
        </p:txBody>
      </p:sp>
    </p:spTree>
    <p:extLst>
      <p:ext uri="{BB962C8B-B14F-4D97-AF65-F5344CB8AC3E}">
        <p14:creationId xmlns:p14="http://schemas.microsoft.com/office/powerpoint/2010/main" val="232574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E2992-86CE-A6B5-3572-833646E74CE2}"/>
              </a:ext>
            </a:extLst>
          </p:cNvPr>
          <p:cNvSpPr>
            <a:spLocks noGrp="1"/>
          </p:cNvSpPr>
          <p:nvPr>
            <p:ph type="title"/>
          </p:nvPr>
        </p:nvSpPr>
        <p:spPr>
          <a:xfrm>
            <a:off x="417399" y="643467"/>
            <a:ext cx="8408193" cy="744836"/>
          </a:xfrm>
        </p:spPr>
        <p:txBody>
          <a:bodyPr vert="horz" lIns="91440" tIns="45720" rIns="91440" bIns="45720" rtlCol="0" anchor="ctr">
            <a:noAutofit/>
          </a:bodyPr>
          <a:lstStyle/>
          <a:p>
            <a:pPr algn="ctr"/>
            <a:r>
              <a:rPr lang="en-US" sz="2800" kern="1200" dirty="0">
                <a:solidFill>
                  <a:schemeClr val="bg1"/>
                </a:solidFill>
                <a:latin typeface="+mj-lt"/>
                <a:ea typeface="+mj-ea"/>
                <a:cs typeface="+mj-cs"/>
              </a:rPr>
              <a:t>Speeds past the work vehicle tended to be lower when amber and green lights were displayed</a:t>
            </a:r>
          </a:p>
        </p:txBody>
      </p:sp>
      <p:graphicFrame>
        <p:nvGraphicFramePr>
          <p:cNvPr id="4" name="Table 4">
            <a:extLst>
              <a:ext uri="{FF2B5EF4-FFF2-40B4-BE49-F238E27FC236}">
                <a16:creationId xmlns:a16="http://schemas.microsoft.com/office/drawing/2014/main" id="{302893A5-47B9-FB1A-CB72-631204A78D2C}"/>
              </a:ext>
            </a:extLst>
          </p:cNvPr>
          <p:cNvGraphicFramePr>
            <a:graphicFrameLocks noGrp="1"/>
          </p:cNvGraphicFramePr>
          <p:nvPr>
            <p:ph idx="1"/>
            <p:extLst>
              <p:ext uri="{D42A27DB-BD31-4B8C-83A1-F6EECF244321}">
                <p14:modId xmlns:p14="http://schemas.microsoft.com/office/powerpoint/2010/main" val="2092856413"/>
              </p:ext>
            </p:extLst>
          </p:nvPr>
        </p:nvGraphicFramePr>
        <p:xfrm>
          <a:off x="482600" y="2085619"/>
          <a:ext cx="8178801" cy="3573420"/>
        </p:xfrm>
        <a:graphic>
          <a:graphicData uri="http://schemas.openxmlformats.org/drawingml/2006/table">
            <a:tbl>
              <a:tblPr firstRow="1" bandRow="1">
                <a:tableStyleId>{5C22544A-7EE6-4342-B048-85BDC9FD1C3A}</a:tableStyleId>
              </a:tblPr>
              <a:tblGrid>
                <a:gridCol w="3227469">
                  <a:extLst>
                    <a:ext uri="{9D8B030D-6E8A-4147-A177-3AD203B41FA5}">
                      <a16:colId xmlns:a16="http://schemas.microsoft.com/office/drawing/2014/main" val="3991994082"/>
                    </a:ext>
                  </a:extLst>
                </a:gridCol>
                <a:gridCol w="1201124">
                  <a:extLst>
                    <a:ext uri="{9D8B030D-6E8A-4147-A177-3AD203B41FA5}">
                      <a16:colId xmlns:a16="http://schemas.microsoft.com/office/drawing/2014/main" val="4057897412"/>
                    </a:ext>
                  </a:extLst>
                </a:gridCol>
                <a:gridCol w="1274542">
                  <a:extLst>
                    <a:ext uri="{9D8B030D-6E8A-4147-A177-3AD203B41FA5}">
                      <a16:colId xmlns:a16="http://schemas.microsoft.com/office/drawing/2014/main" val="136476768"/>
                    </a:ext>
                  </a:extLst>
                </a:gridCol>
                <a:gridCol w="1201124">
                  <a:extLst>
                    <a:ext uri="{9D8B030D-6E8A-4147-A177-3AD203B41FA5}">
                      <a16:colId xmlns:a16="http://schemas.microsoft.com/office/drawing/2014/main" val="1940503834"/>
                    </a:ext>
                  </a:extLst>
                </a:gridCol>
                <a:gridCol w="1274542">
                  <a:extLst>
                    <a:ext uri="{9D8B030D-6E8A-4147-A177-3AD203B41FA5}">
                      <a16:colId xmlns:a16="http://schemas.microsoft.com/office/drawing/2014/main" val="3777807507"/>
                    </a:ext>
                  </a:extLst>
                </a:gridCol>
              </a:tblGrid>
              <a:tr h="465179">
                <a:tc rowSpan="3">
                  <a:txBody>
                    <a:bodyPr/>
                    <a:lstStyle/>
                    <a:p>
                      <a:pPr algn="ctr"/>
                      <a:r>
                        <a:rPr lang="en-US" sz="2100" dirty="0"/>
                        <a:t>Site</a:t>
                      </a:r>
                    </a:p>
                  </a:txBody>
                  <a:tcPr marL="105722" marR="105722" marT="52861" marB="52861" anchor="b"/>
                </a:tc>
                <a:tc gridSpan="4">
                  <a:txBody>
                    <a:bodyPr/>
                    <a:lstStyle/>
                    <a:p>
                      <a:pPr algn="ctr"/>
                      <a:r>
                        <a:rPr lang="en-US" sz="2100" dirty="0"/>
                        <a:t>Average Speed, mph</a:t>
                      </a:r>
                    </a:p>
                  </a:txBody>
                  <a:tcPr marL="105722" marR="105722" marT="52861" marB="52861"/>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46779738"/>
                  </a:ext>
                </a:extLst>
              </a:tr>
              <a:tr h="465179">
                <a:tc vMerge="1">
                  <a:txBody>
                    <a:bodyPr/>
                    <a:lstStyle/>
                    <a:p>
                      <a:endParaRPr lang="en-US" dirty="0"/>
                    </a:p>
                  </a:txBody>
                  <a:tcPr/>
                </a:tc>
                <a:tc gridSpan="2">
                  <a:txBody>
                    <a:bodyPr/>
                    <a:lstStyle/>
                    <a:p>
                      <a:pPr algn="ctr"/>
                      <a:r>
                        <a:rPr lang="en-US" sz="2100" b="1">
                          <a:solidFill>
                            <a:schemeClr val="bg1"/>
                          </a:solidFill>
                        </a:rPr>
                        <a:t>Daytime</a:t>
                      </a:r>
                    </a:p>
                  </a:txBody>
                  <a:tcPr marL="105722" marR="105722" marT="52861" marB="52861">
                    <a:solidFill>
                      <a:schemeClr val="accent1"/>
                    </a:solidFill>
                  </a:tcPr>
                </a:tc>
                <a:tc hMerge="1">
                  <a:txBody>
                    <a:bodyPr/>
                    <a:lstStyle/>
                    <a:p>
                      <a:endParaRPr lang="en-US" dirty="0"/>
                    </a:p>
                  </a:txBody>
                  <a:tcPr/>
                </a:tc>
                <a:tc gridSpan="2">
                  <a:txBody>
                    <a:bodyPr/>
                    <a:lstStyle/>
                    <a:p>
                      <a:pPr algn="ctr"/>
                      <a:r>
                        <a:rPr lang="en-US" sz="2100" b="1">
                          <a:solidFill>
                            <a:schemeClr val="bg1"/>
                          </a:solidFill>
                        </a:rPr>
                        <a:t>Nighttime</a:t>
                      </a:r>
                    </a:p>
                  </a:txBody>
                  <a:tcPr marL="105722" marR="105722" marT="52861" marB="52861">
                    <a:solidFill>
                      <a:schemeClr val="accent1"/>
                    </a:solidFill>
                  </a:tcPr>
                </a:tc>
                <a:tc hMerge="1">
                  <a:txBody>
                    <a:bodyPr/>
                    <a:lstStyle/>
                    <a:p>
                      <a:endParaRPr lang="en-US" dirty="0"/>
                    </a:p>
                  </a:txBody>
                  <a:tcPr/>
                </a:tc>
                <a:extLst>
                  <a:ext uri="{0D108BD9-81ED-4DB2-BD59-A6C34878D82A}">
                    <a16:rowId xmlns:a16="http://schemas.microsoft.com/office/drawing/2014/main" val="2605553227"/>
                  </a:ext>
                </a:extLst>
              </a:tr>
              <a:tr h="782346">
                <a:tc vMerge="1">
                  <a:txBody>
                    <a:bodyPr/>
                    <a:lstStyle/>
                    <a:p>
                      <a:pPr algn="ctr"/>
                      <a:endParaRPr lang="en-US" dirty="0"/>
                    </a:p>
                  </a:txBody>
                  <a:tcPr/>
                </a:tc>
                <a:tc>
                  <a:txBody>
                    <a:bodyPr/>
                    <a:lstStyle/>
                    <a:p>
                      <a:pPr algn="ctr"/>
                      <a:r>
                        <a:rPr lang="en-US" sz="2100" b="1">
                          <a:solidFill>
                            <a:schemeClr val="bg1"/>
                          </a:solidFill>
                        </a:rPr>
                        <a:t>Amber</a:t>
                      </a:r>
                    </a:p>
                  </a:txBody>
                  <a:tcPr marL="105722" marR="105722" marT="52861" marB="52861" anchor="b">
                    <a:solidFill>
                      <a:schemeClr val="accent1"/>
                    </a:solidFill>
                  </a:tcPr>
                </a:tc>
                <a:tc>
                  <a:txBody>
                    <a:bodyPr/>
                    <a:lstStyle/>
                    <a:p>
                      <a:pPr algn="ctr"/>
                      <a:r>
                        <a:rPr lang="en-US" sz="2100" b="1">
                          <a:solidFill>
                            <a:schemeClr val="bg1"/>
                          </a:solidFill>
                        </a:rPr>
                        <a:t>Amber/ Green</a:t>
                      </a:r>
                    </a:p>
                  </a:txBody>
                  <a:tcPr marL="105722" marR="105722" marT="52861" marB="52861" anchor="b">
                    <a:solidFill>
                      <a:schemeClr val="accent1"/>
                    </a:solidFill>
                  </a:tcPr>
                </a:tc>
                <a:tc>
                  <a:txBody>
                    <a:bodyPr/>
                    <a:lstStyle/>
                    <a:p>
                      <a:pPr algn="ctr"/>
                      <a:r>
                        <a:rPr lang="en-US" sz="2100" b="1">
                          <a:solidFill>
                            <a:schemeClr val="bg1"/>
                          </a:solidFill>
                        </a:rPr>
                        <a:t>Amber</a:t>
                      </a:r>
                    </a:p>
                  </a:txBody>
                  <a:tcPr marL="105722" marR="105722" marT="52861" marB="52861" anchor="b">
                    <a:solidFill>
                      <a:schemeClr val="accent1"/>
                    </a:solidFill>
                  </a:tcPr>
                </a:tc>
                <a:tc>
                  <a:txBody>
                    <a:bodyPr/>
                    <a:lstStyle/>
                    <a:p>
                      <a:pPr algn="ctr"/>
                      <a:r>
                        <a:rPr lang="en-US" sz="2100" b="1">
                          <a:solidFill>
                            <a:schemeClr val="bg1"/>
                          </a:solidFill>
                        </a:rPr>
                        <a:t>Amber/ Green</a:t>
                      </a:r>
                    </a:p>
                  </a:txBody>
                  <a:tcPr marL="105722" marR="105722" marT="52861" marB="52861" anchor="b">
                    <a:solidFill>
                      <a:schemeClr val="accent1"/>
                    </a:solidFill>
                  </a:tcPr>
                </a:tc>
                <a:extLst>
                  <a:ext uri="{0D108BD9-81ED-4DB2-BD59-A6C34878D82A}">
                    <a16:rowId xmlns:a16="http://schemas.microsoft.com/office/drawing/2014/main" val="1947234876"/>
                  </a:ext>
                </a:extLst>
              </a:tr>
              <a:tr h="465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t>Site 1: Four-lane divided</a:t>
                      </a:r>
                    </a:p>
                  </a:txBody>
                  <a:tcPr marL="105722" marR="105722" marT="52861" marB="52861"/>
                </a:tc>
                <a:tc>
                  <a:txBody>
                    <a:bodyPr/>
                    <a:lstStyle/>
                    <a:p>
                      <a:pPr algn="ctr"/>
                      <a:r>
                        <a:rPr lang="en-US" sz="2100"/>
                        <a:t>71.9</a:t>
                      </a:r>
                    </a:p>
                  </a:txBody>
                  <a:tcPr marL="105722" marR="105722" marT="52861" marB="52861" anchor="b"/>
                </a:tc>
                <a:tc>
                  <a:txBody>
                    <a:bodyPr/>
                    <a:lstStyle/>
                    <a:p>
                      <a:pPr algn="ctr"/>
                      <a:r>
                        <a:rPr lang="en-US" sz="2100"/>
                        <a:t>71.6</a:t>
                      </a:r>
                    </a:p>
                  </a:txBody>
                  <a:tcPr marL="105722" marR="105722" marT="52861" marB="52861" anchor="b"/>
                </a:tc>
                <a:tc>
                  <a:txBody>
                    <a:bodyPr/>
                    <a:lstStyle/>
                    <a:p>
                      <a:pPr algn="ctr"/>
                      <a:r>
                        <a:rPr lang="en-US" sz="2100"/>
                        <a:t>69.9</a:t>
                      </a:r>
                    </a:p>
                  </a:txBody>
                  <a:tcPr marL="105722" marR="105722" marT="52861" marB="52861" anchor="b"/>
                </a:tc>
                <a:tc>
                  <a:txBody>
                    <a:bodyPr/>
                    <a:lstStyle/>
                    <a:p>
                      <a:pPr algn="ctr"/>
                      <a:r>
                        <a:rPr lang="en-US" sz="2100"/>
                        <a:t>69.3</a:t>
                      </a:r>
                    </a:p>
                  </a:txBody>
                  <a:tcPr marL="105722" marR="105722" marT="52861" marB="52861" anchor="b"/>
                </a:tc>
                <a:extLst>
                  <a:ext uri="{0D108BD9-81ED-4DB2-BD59-A6C34878D82A}">
                    <a16:rowId xmlns:a16="http://schemas.microsoft.com/office/drawing/2014/main" val="1602394857"/>
                  </a:ext>
                </a:extLst>
              </a:tr>
              <a:tr h="465179">
                <a:tc>
                  <a:txBody>
                    <a:bodyPr/>
                    <a:lstStyle/>
                    <a:p>
                      <a:r>
                        <a:rPr lang="en-US" sz="2100" dirty="0"/>
                        <a:t>Site 2: Two-lane highway</a:t>
                      </a:r>
                    </a:p>
                  </a:txBody>
                  <a:tcPr marL="105722" marR="105722" marT="52861" marB="52861"/>
                </a:tc>
                <a:tc>
                  <a:txBody>
                    <a:bodyPr/>
                    <a:lstStyle/>
                    <a:p>
                      <a:pPr algn="ctr"/>
                      <a:r>
                        <a:rPr lang="en-US" sz="2100"/>
                        <a:t>67.3</a:t>
                      </a:r>
                    </a:p>
                  </a:txBody>
                  <a:tcPr marL="105722" marR="105722" marT="52861" marB="52861" anchor="b"/>
                </a:tc>
                <a:tc>
                  <a:txBody>
                    <a:bodyPr/>
                    <a:lstStyle/>
                    <a:p>
                      <a:pPr algn="ctr"/>
                      <a:r>
                        <a:rPr lang="en-US" sz="2100"/>
                        <a:t>68.0</a:t>
                      </a:r>
                    </a:p>
                  </a:txBody>
                  <a:tcPr marL="105722" marR="105722" marT="52861" marB="52861" anchor="b"/>
                </a:tc>
                <a:tc>
                  <a:txBody>
                    <a:bodyPr/>
                    <a:lstStyle/>
                    <a:p>
                      <a:pPr algn="ctr"/>
                      <a:r>
                        <a:rPr lang="en-US" sz="2100"/>
                        <a:t>66.1</a:t>
                      </a:r>
                    </a:p>
                  </a:txBody>
                  <a:tcPr marL="105722" marR="105722" marT="52861" marB="52861" anchor="b"/>
                </a:tc>
                <a:tc>
                  <a:txBody>
                    <a:bodyPr/>
                    <a:lstStyle/>
                    <a:p>
                      <a:pPr algn="ctr"/>
                      <a:r>
                        <a:rPr lang="en-US" sz="2100"/>
                        <a:t>64.7</a:t>
                      </a:r>
                    </a:p>
                  </a:txBody>
                  <a:tcPr marL="105722" marR="105722" marT="52861" marB="52861" anchor="b"/>
                </a:tc>
                <a:extLst>
                  <a:ext uri="{0D108BD9-81ED-4DB2-BD59-A6C34878D82A}">
                    <a16:rowId xmlns:a16="http://schemas.microsoft.com/office/drawing/2014/main" val="2088914671"/>
                  </a:ext>
                </a:extLst>
              </a:tr>
              <a:tr h="465179">
                <a:tc>
                  <a:txBody>
                    <a:bodyPr/>
                    <a:lstStyle/>
                    <a:p>
                      <a:r>
                        <a:rPr lang="en-US" sz="2100"/>
                        <a:t>Site 3: Two-lane highway</a:t>
                      </a:r>
                    </a:p>
                  </a:txBody>
                  <a:tcPr marL="105722" marR="105722" marT="52861" marB="52861"/>
                </a:tc>
                <a:tc>
                  <a:txBody>
                    <a:bodyPr/>
                    <a:lstStyle/>
                    <a:p>
                      <a:pPr algn="ctr"/>
                      <a:r>
                        <a:rPr lang="en-US" sz="2100"/>
                        <a:t>48.4</a:t>
                      </a:r>
                    </a:p>
                  </a:txBody>
                  <a:tcPr marL="105722" marR="105722" marT="52861" marB="52861" anchor="b"/>
                </a:tc>
                <a:tc>
                  <a:txBody>
                    <a:bodyPr/>
                    <a:lstStyle/>
                    <a:p>
                      <a:pPr algn="ctr"/>
                      <a:r>
                        <a:rPr lang="en-US" sz="2100"/>
                        <a:t>46.4</a:t>
                      </a:r>
                    </a:p>
                  </a:txBody>
                  <a:tcPr marL="105722" marR="105722" marT="52861" marB="52861" anchor="b"/>
                </a:tc>
                <a:tc>
                  <a:txBody>
                    <a:bodyPr/>
                    <a:lstStyle/>
                    <a:p>
                      <a:pPr algn="ctr"/>
                      <a:r>
                        <a:rPr lang="en-US" sz="2100"/>
                        <a:t>45.7</a:t>
                      </a:r>
                    </a:p>
                  </a:txBody>
                  <a:tcPr marL="105722" marR="105722" marT="52861" marB="52861" anchor="b"/>
                </a:tc>
                <a:tc>
                  <a:txBody>
                    <a:bodyPr/>
                    <a:lstStyle/>
                    <a:p>
                      <a:pPr algn="ctr"/>
                      <a:r>
                        <a:rPr lang="en-US" sz="2100"/>
                        <a:t>43.3</a:t>
                      </a:r>
                    </a:p>
                  </a:txBody>
                  <a:tcPr marL="105722" marR="105722" marT="52861" marB="52861" anchor="b"/>
                </a:tc>
                <a:extLst>
                  <a:ext uri="{0D108BD9-81ED-4DB2-BD59-A6C34878D82A}">
                    <a16:rowId xmlns:a16="http://schemas.microsoft.com/office/drawing/2014/main" val="3098650381"/>
                  </a:ext>
                </a:extLst>
              </a:tr>
              <a:tr h="465179">
                <a:tc>
                  <a:txBody>
                    <a:bodyPr/>
                    <a:lstStyle/>
                    <a:p>
                      <a:r>
                        <a:rPr lang="en-US" sz="2100"/>
                        <a:t>Site 4: four-lane divided</a:t>
                      </a:r>
                    </a:p>
                  </a:txBody>
                  <a:tcPr marL="105722" marR="105722" marT="52861" marB="52861"/>
                </a:tc>
                <a:tc>
                  <a:txBody>
                    <a:bodyPr/>
                    <a:lstStyle/>
                    <a:p>
                      <a:pPr algn="ctr"/>
                      <a:r>
                        <a:rPr lang="en-US" sz="2100"/>
                        <a:t>70.2</a:t>
                      </a:r>
                    </a:p>
                  </a:txBody>
                  <a:tcPr marL="105722" marR="105722" marT="52861" marB="52861" anchor="b"/>
                </a:tc>
                <a:tc>
                  <a:txBody>
                    <a:bodyPr/>
                    <a:lstStyle/>
                    <a:p>
                      <a:pPr algn="ctr"/>
                      <a:r>
                        <a:rPr lang="en-US" sz="2100"/>
                        <a:t>67.9</a:t>
                      </a:r>
                    </a:p>
                  </a:txBody>
                  <a:tcPr marL="105722" marR="105722" marT="52861" marB="52861" anchor="b"/>
                </a:tc>
                <a:tc>
                  <a:txBody>
                    <a:bodyPr/>
                    <a:lstStyle/>
                    <a:p>
                      <a:pPr algn="ctr"/>
                      <a:r>
                        <a:rPr lang="en-US" sz="2100"/>
                        <a:t>67.5</a:t>
                      </a:r>
                    </a:p>
                  </a:txBody>
                  <a:tcPr marL="105722" marR="105722" marT="52861" marB="52861" anchor="b"/>
                </a:tc>
                <a:tc>
                  <a:txBody>
                    <a:bodyPr/>
                    <a:lstStyle/>
                    <a:p>
                      <a:pPr algn="ctr"/>
                      <a:r>
                        <a:rPr lang="en-US" sz="2100" dirty="0"/>
                        <a:t>66.5</a:t>
                      </a:r>
                    </a:p>
                  </a:txBody>
                  <a:tcPr marL="105722" marR="105722" marT="52861" marB="52861" anchor="b"/>
                </a:tc>
                <a:extLst>
                  <a:ext uri="{0D108BD9-81ED-4DB2-BD59-A6C34878D82A}">
                    <a16:rowId xmlns:a16="http://schemas.microsoft.com/office/drawing/2014/main" val="2960375314"/>
                  </a:ext>
                </a:extLst>
              </a:tr>
            </a:tbl>
          </a:graphicData>
        </a:graphic>
      </p:graphicFrame>
    </p:spTree>
    <p:extLst>
      <p:ext uri="{BB962C8B-B14F-4D97-AF65-F5344CB8AC3E}">
        <p14:creationId xmlns:p14="http://schemas.microsoft.com/office/powerpoint/2010/main" val="335194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9" name="Group 18">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204900" cy="6858000"/>
            <a:chOff x="1" y="0"/>
            <a:chExt cx="4273199" cy="6858000"/>
          </a:xfrm>
        </p:grpSpPr>
        <p:sp>
          <p:nvSpPr>
            <p:cNvPr id="20" name="Rectangle 19">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17CE035-FC42-220E-EAD4-51EAD64EE24B}"/>
              </a:ext>
            </a:extLst>
          </p:cNvPr>
          <p:cNvSpPr>
            <a:spLocks noGrp="1"/>
          </p:cNvSpPr>
          <p:nvPr>
            <p:ph type="title"/>
          </p:nvPr>
        </p:nvSpPr>
        <p:spPr>
          <a:xfrm>
            <a:off x="938757" y="619125"/>
            <a:ext cx="1989310" cy="5619749"/>
          </a:xfrm>
        </p:spPr>
        <p:txBody>
          <a:bodyPr anchor="ctr">
            <a:normAutofit/>
          </a:bodyPr>
          <a:lstStyle/>
          <a:p>
            <a:r>
              <a:rPr lang="en-US">
                <a:solidFill>
                  <a:srgbClr val="000000"/>
                </a:solidFill>
              </a:rPr>
              <a:t>Project Tasks</a:t>
            </a:r>
          </a:p>
        </p:txBody>
      </p:sp>
      <p:grpSp>
        <p:nvGrpSpPr>
          <p:cNvPr id="23" name="Group 22">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24"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txBody>
            <a:bodyPr/>
            <a:lstStyle/>
            <a:p>
              <a:endParaRPr lang="en-US"/>
            </a:p>
          </p:txBody>
        </p:sp>
        <p:sp>
          <p:nvSpPr>
            <p:cNvPr id="25"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sp>
        <p:nvSpPr>
          <p:cNvPr id="3" name="Content Placeholder 2">
            <a:extLst>
              <a:ext uri="{FF2B5EF4-FFF2-40B4-BE49-F238E27FC236}">
                <a16:creationId xmlns:a16="http://schemas.microsoft.com/office/drawing/2014/main" id="{F11EDE44-4057-4A93-1049-114B23578AB4}"/>
              </a:ext>
            </a:extLst>
          </p:cNvPr>
          <p:cNvSpPr>
            <a:spLocks noGrp="1"/>
          </p:cNvSpPr>
          <p:nvPr>
            <p:ph idx="1"/>
          </p:nvPr>
        </p:nvSpPr>
        <p:spPr>
          <a:xfrm>
            <a:off x="3687187" y="619125"/>
            <a:ext cx="4881740" cy="5619750"/>
          </a:xfrm>
        </p:spPr>
        <p:txBody>
          <a:bodyPr anchor="ctr">
            <a:normAutofit/>
          </a:bodyPr>
          <a:lstStyle/>
          <a:p>
            <a:pPr marL="457200" indent="-457200">
              <a:buFont typeface="+mj-lt"/>
              <a:buAutoNum type="arabicPeriod"/>
            </a:pPr>
            <a:r>
              <a:rPr lang="en-US" sz="2400" i="0" u="none" strike="noStrike" baseline="0" dirty="0">
                <a:solidFill>
                  <a:schemeClr val="tx1">
                    <a:lumMod val="95000"/>
                    <a:lumOff val="5000"/>
                  </a:schemeClr>
                </a:solidFill>
              </a:rPr>
              <a:t>Collect and Review Information Pertinent to Vehicle Color, Retroreflective Markings, and Vehicle Warning Light Design, Selection, and Application</a:t>
            </a:r>
          </a:p>
          <a:p>
            <a:pPr lvl="1"/>
            <a:r>
              <a:rPr lang="en-US" sz="2000" dirty="0">
                <a:solidFill>
                  <a:schemeClr val="tx1">
                    <a:lumMod val="95000"/>
                    <a:lumOff val="5000"/>
                  </a:schemeClr>
                </a:solidFill>
              </a:rPr>
              <a:t>Literature review</a:t>
            </a:r>
          </a:p>
          <a:p>
            <a:pPr lvl="1"/>
            <a:r>
              <a:rPr lang="en-US" sz="2000" dirty="0">
                <a:solidFill>
                  <a:schemeClr val="tx1">
                    <a:lumMod val="95000"/>
                    <a:lumOff val="5000"/>
                  </a:schemeClr>
                </a:solidFill>
              </a:rPr>
              <a:t>Agency practices</a:t>
            </a:r>
          </a:p>
          <a:p>
            <a:pPr lvl="1"/>
            <a:r>
              <a:rPr lang="en-US" sz="2000" dirty="0">
                <a:solidFill>
                  <a:schemeClr val="tx1">
                    <a:lumMod val="95000"/>
                    <a:lumOff val="5000"/>
                  </a:schemeClr>
                </a:solidFill>
              </a:rPr>
              <a:t>Vendor interviews</a:t>
            </a:r>
          </a:p>
          <a:p>
            <a:pPr marL="457200" indent="-457200">
              <a:buFont typeface="+mj-lt"/>
              <a:buAutoNum type="arabicPeriod"/>
            </a:pPr>
            <a:r>
              <a:rPr lang="en-US" sz="2400" dirty="0">
                <a:solidFill>
                  <a:schemeClr val="tx1">
                    <a:lumMod val="95000"/>
                    <a:lumOff val="5000"/>
                  </a:schemeClr>
                </a:solidFill>
              </a:rPr>
              <a:t>Identify and discuss factors related to vehicle color, retroreflective markings, and warning light design and selection</a:t>
            </a:r>
          </a:p>
          <a:p>
            <a:pPr marL="457200" indent="-457200">
              <a:buFont typeface="+mj-lt"/>
              <a:buAutoNum type="arabicPeriod"/>
            </a:pPr>
            <a:r>
              <a:rPr lang="en-US" sz="2400" dirty="0">
                <a:solidFill>
                  <a:schemeClr val="tx1">
                    <a:lumMod val="95000"/>
                    <a:lumOff val="5000"/>
                  </a:schemeClr>
                </a:solidFill>
              </a:rPr>
              <a:t>Assess relevance, importance, and priority of factors for study </a:t>
            </a:r>
          </a:p>
          <a:p>
            <a:endParaRPr lang="en-US" sz="1700" dirty="0">
              <a:solidFill>
                <a:schemeClr val="tx1">
                  <a:lumMod val="95000"/>
                  <a:lumOff val="5000"/>
                </a:schemeClr>
              </a:solidFill>
            </a:endParaRPr>
          </a:p>
        </p:txBody>
      </p:sp>
    </p:spTree>
    <p:extLst>
      <p:ext uri="{BB962C8B-B14F-4D97-AF65-F5344CB8AC3E}">
        <p14:creationId xmlns:p14="http://schemas.microsoft.com/office/powerpoint/2010/main" val="2275020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12A718-C117-874D-F364-3A45DD00A514}"/>
              </a:ext>
            </a:extLst>
          </p:cNvPr>
          <p:cNvSpPr>
            <a:spLocks noGrp="1"/>
          </p:cNvSpPr>
          <p:nvPr>
            <p:ph type="title"/>
          </p:nvPr>
        </p:nvSpPr>
        <p:spPr>
          <a:xfrm>
            <a:off x="628650" y="672747"/>
            <a:ext cx="7886700" cy="715556"/>
          </a:xfrm>
        </p:spPr>
        <p:txBody>
          <a:bodyPr>
            <a:noAutofit/>
          </a:bodyPr>
          <a:lstStyle/>
          <a:p>
            <a:pPr algn="ctr"/>
            <a:r>
              <a:rPr lang="en-US" sz="2400" dirty="0">
                <a:solidFill>
                  <a:schemeClr val="bg1"/>
                </a:solidFill>
              </a:rPr>
              <a:t>Amber and green lights also resulted in greater percentages of drivers using lane away from work vehicle</a:t>
            </a:r>
          </a:p>
        </p:txBody>
      </p:sp>
      <p:graphicFrame>
        <p:nvGraphicFramePr>
          <p:cNvPr id="6" name="Table 4">
            <a:extLst>
              <a:ext uri="{FF2B5EF4-FFF2-40B4-BE49-F238E27FC236}">
                <a16:creationId xmlns:a16="http://schemas.microsoft.com/office/drawing/2014/main" id="{E2C59CBF-8EBB-FEC2-5907-380845F1A65E}"/>
              </a:ext>
            </a:extLst>
          </p:cNvPr>
          <p:cNvGraphicFramePr>
            <a:graphicFrameLocks noGrp="1"/>
          </p:cNvGraphicFramePr>
          <p:nvPr>
            <p:ph idx="1"/>
            <p:extLst>
              <p:ext uri="{D42A27DB-BD31-4B8C-83A1-F6EECF244321}">
                <p14:modId xmlns:p14="http://schemas.microsoft.com/office/powerpoint/2010/main" val="909608824"/>
              </p:ext>
            </p:extLst>
          </p:nvPr>
        </p:nvGraphicFramePr>
        <p:xfrm>
          <a:off x="628650" y="2285133"/>
          <a:ext cx="7886701" cy="2843983"/>
        </p:xfrm>
        <a:graphic>
          <a:graphicData uri="http://schemas.openxmlformats.org/drawingml/2006/table">
            <a:tbl>
              <a:tblPr firstRow="1" bandRow="1">
                <a:tableStyleId>{5C22544A-7EE6-4342-B048-85BDC9FD1C3A}</a:tableStyleId>
              </a:tblPr>
              <a:tblGrid>
                <a:gridCol w="2974213">
                  <a:extLst>
                    <a:ext uri="{9D8B030D-6E8A-4147-A177-3AD203B41FA5}">
                      <a16:colId xmlns:a16="http://schemas.microsoft.com/office/drawing/2014/main" val="3991994082"/>
                    </a:ext>
                  </a:extLst>
                </a:gridCol>
                <a:gridCol w="1191981">
                  <a:extLst>
                    <a:ext uri="{9D8B030D-6E8A-4147-A177-3AD203B41FA5}">
                      <a16:colId xmlns:a16="http://schemas.microsoft.com/office/drawing/2014/main" val="4057897412"/>
                    </a:ext>
                  </a:extLst>
                </a:gridCol>
                <a:gridCol w="1264263">
                  <a:extLst>
                    <a:ext uri="{9D8B030D-6E8A-4147-A177-3AD203B41FA5}">
                      <a16:colId xmlns:a16="http://schemas.microsoft.com/office/drawing/2014/main" val="136476768"/>
                    </a:ext>
                  </a:extLst>
                </a:gridCol>
                <a:gridCol w="1191981">
                  <a:extLst>
                    <a:ext uri="{9D8B030D-6E8A-4147-A177-3AD203B41FA5}">
                      <a16:colId xmlns:a16="http://schemas.microsoft.com/office/drawing/2014/main" val="1940503834"/>
                    </a:ext>
                  </a:extLst>
                </a:gridCol>
                <a:gridCol w="1264263">
                  <a:extLst>
                    <a:ext uri="{9D8B030D-6E8A-4147-A177-3AD203B41FA5}">
                      <a16:colId xmlns:a16="http://schemas.microsoft.com/office/drawing/2014/main" val="3777807507"/>
                    </a:ext>
                  </a:extLst>
                </a:gridCol>
              </a:tblGrid>
              <a:tr h="770273">
                <a:tc rowSpan="3">
                  <a:txBody>
                    <a:bodyPr/>
                    <a:lstStyle/>
                    <a:p>
                      <a:pPr algn="ctr"/>
                      <a:r>
                        <a:rPr lang="en-US" sz="2100"/>
                        <a:t>Site</a:t>
                      </a:r>
                      <a:endParaRPr lang="en-US" sz="2100" dirty="0"/>
                    </a:p>
                  </a:txBody>
                  <a:tcPr marL="104086" marR="104086" marT="52043" marB="52043" anchor="b"/>
                </a:tc>
                <a:tc gridSpan="4">
                  <a:txBody>
                    <a:bodyPr/>
                    <a:lstStyle/>
                    <a:p>
                      <a:pPr algn="ctr"/>
                      <a:r>
                        <a:rPr lang="en-US" sz="2100" dirty="0"/>
                        <a:t>Percent of Traffic in Lane Away from Work Vehicle </a:t>
                      </a:r>
                    </a:p>
                  </a:txBody>
                  <a:tcPr marL="104086" marR="104086" marT="52043" marB="52043"/>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46779738"/>
                  </a:ext>
                </a:extLst>
              </a:tr>
              <a:tr h="455185">
                <a:tc vMerge="1">
                  <a:txBody>
                    <a:bodyPr/>
                    <a:lstStyle/>
                    <a:p>
                      <a:endParaRPr lang="en-US" dirty="0"/>
                    </a:p>
                  </a:txBody>
                  <a:tcPr/>
                </a:tc>
                <a:tc gridSpan="2">
                  <a:txBody>
                    <a:bodyPr/>
                    <a:lstStyle/>
                    <a:p>
                      <a:pPr algn="ctr"/>
                      <a:r>
                        <a:rPr lang="en-US" sz="2100" b="1">
                          <a:solidFill>
                            <a:schemeClr val="bg1"/>
                          </a:solidFill>
                        </a:rPr>
                        <a:t>Daytime</a:t>
                      </a:r>
                    </a:p>
                  </a:txBody>
                  <a:tcPr marL="104086" marR="104086" marT="52043" marB="52043">
                    <a:solidFill>
                      <a:schemeClr val="accent1"/>
                    </a:solidFill>
                  </a:tcPr>
                </a:tc>
                <a:tc hMerge="1">
                  <a:txBody>
                    <a:bodyPr/>
                    <a:lstStyle/>
                    <a:p>
                      <a:endParaRPr lang="en-US" dirty="0"/>
                    </a:p>
                  </a:txBody>
                  <a:tcPr/>
                </a:tc>
                <a:tc gridSpan="2">
                  <a:txBody>
                    <a:bodyPr/>
                    <a:lstStyle/>
                    <a:p>
                      <a:pPr algn="ctr"/>
                      <a:r>
                        <a:rPr lang="en-US" sz="2100" b="1">
                          <a:solidFill>
                            <a:schemeClr val="bg1"/>
                          </a:solidFill>
                        </a:rPr>
                        <a:t>Nighttime</a:t>
                      </a:r>
                    </a:p>
                  </a:txBody>
                  <a:tcPr marL="104086" marR="104086" marT="52043" marB="52043">
                    <a:solidFill>
                      <a:schemeClr val="accent1"/>
                    </a:solidFill>
                  </a:tcPr>
                </a:tc>
                <a:tc hMerge="1">
                  <a:txBody>
                    <a:bodyPr/>
                    <a:lstStyle/>
                    <a:p>
                      <a:endParaRPr lang="en-US" dirty="0"/>
                    </a:p>
                  </a:txBody>
                  <a:tcPr/>
                </a:tc>
                <a:extLst>
                  <a:ext uri="{0D108BD9-81ED-4DB2-BD59-A6C34878D82A}">
                    <a16:rowId xmlns:a16="http://schemas.microsoft.com/office/drawing/2014/main" val="2605553227"/>
                  </a:ext>
                </a:extLst>
              </a:tr>
              <a:tr h="770273">
                <a:tc vMerge="1">
                  <a:txBody>
                    <a:bodyPr/>
                    <a:lstStyle/>
                    <a:p>
                      <a:pPr algn="ctr"/>
                      <a:endParaRPr lang="en-US" dirty="0"/>
                    </a:p>
                  </a:txBody>
                  <a:tcPr/>
                </a:tc>
                <a:tc>
                  <a:txBody>
                    <a:bodyPr/>
                    <a:lstStyle/>
                    <a:p>
                      <a:pPr algn="ctr"/>
                      <a:r>
                        <a:rPr lang="en-US" sz="2100" b="1">
                          <a:solidFill>
                            <a:schemeClr val="bg1"/>
                          </a:solidFill>
                        </a:rPr>
                        <a:t>Amber</a:t>
                      </a:r>
                    </a:p>
                  </a:txBody>
                  <a:tcPr marL="104086" marR="104086" marT="52043" marB="52043" anchor="b">
                    <a:solidFill>
                      <a:schemeClr val="accent1"/>
                    </a:solidFill>
                  </a:tcPr>
                </a:tc>
                <a:tc>
                  <a:txBody>
                    <a:bodyPr/>
                    <a:lstStyle/>
                    <a:p>
                      <a:pPr algn="ctr"/>
                      <a:r>
                        <a:rPr lang="en-US" sz="2100" b="1">
                          <a:solidFill>
                            <a:schemeClr val="bg1"/>
                          </a:solidFill>
                        </a:rPr>
                        <a:t>Amber/ Green</a:t>
                      </a:r>
                    </a:p>
                  </a:txBody>
                  <a:tcPr marL="104086" marR="104086" marT="52043" marB="52043" anchor="b">
                    <a:solidFill>
                      <a:schemeClr val="accent1"/>
                    </a:solidFill>
                  </a:tcPr>
                </a:tc>
                <a:tc>
                  <a:txBody>
                    <a:bodyPr/>
                    <a:lstStyle/>
                    <a:p>
                      <a:pPr algn="ctr"/>
                      <a:r>
                        <a:rPr lang="en-US" sz="2100" b="1">
                          <a:solidFill>
                            <a:schemeClr val="bg1"/>
                          </a:solidFill>
                        </a:rPr>
                        <a:t>Amber</a:t>
                      </a:r>
                    </a:p>
                  </a:txBody>
                  <a:tcPr marL="104086" marR="104086" marT="52043" marB="52043" anchor="b">
                    <a:solidFill>
                      <a:schemeClr val="accent1"/>
                    </a:solidFill>
                  </a:tcPr>
                </a:tc>
                <a:tc>
                  <a:txBody>
                    <a:bodyPr/>
                    <a:lstStyle/>
                    <a:p>
                      <a:pPr algn="ctr"/>
                      <a:r>
                        <a:rPr lang="en-US" sz="2100" b="1">
                          <a:solidFill>
                            <a:schemeClr val="bg1"/>
                          </a:solidFill>
                        </a:rPr>
                        <a:t>Amber/ Green</a:t>
                      </a:r>
                    </a:p>
                  </a:txBody>
                  <a:tcPr marL="104086" marR="104086" marT="52043" marB="52043" anchor="b">
                    <a:solidFill>
                      <a:schemeClr val="accent1"/>
                    </a:solidFill>
                  </a:tcPr>
                </a:tc>
                <a:extLst>
                  <a:ext uri="{0D108BD9-81ED-4DB2-BD59-A6C34878D82A}">
                    <a16:rowId xmlns:a16="http://schemas.microsoft.com/office/drawing/2014/main" val="194723487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Site 1: Four-lane divided</a:t>
                      </a:r>
                    </a:p>
                  </a:txBody>
                  <a:tcPr marL="104086" marR="104086" marT="52043" marB="52043"/>
                </a:tc>
                <a:tc>
                  <a:txBody>
                    <a:bodyPr/>
                    <a:lstStyle/>
                    <a:p>
                      <a:pPr algn="ctr"/>
                      <a:r>
                        <a:rPr lang="en-US" sz="2100" dirty="0"/>
                        <a:t>74</a:t>
                      </a:r>
                    </a:p>
                  </a:txBody>
                  <a:tcPr marL="104086" marR="104086" marT="52043" marB="52043" anchor="b"/>
                </a:tc>
                <a:tc>
                  <a:txBody>
                    <a:bodyPr/>
                    <a:lstStyle/>
                    <a:p>
                      <a:pPr algn="ctr"/>
                      <a:r>
                        <a:rPr lang="en-US" sz="2100" dirty="0"/>
                        <a:t>80</a:t>
                      </a:r>
                    </a:p>
                  </a:txBody>
                  <a:tcPr marL="104086" marR="104086" marT="52043" marB="52043" anchor="b"/>
                </a:tc>
                <a:tc>
                  <a:txBody>
                    <a:bodyPr/>
                    <a:lstStyle/>
                    <a:p>
                      <a:pPr algn="ctr"/>
                      <a:r>
                        <a:rPr lang="en-US" sz="2100"/>
                        <a:t>86</a:t>
                      </a:r>
                      <a:endParaRPr lang="en-US" sz="2100" dirty="0"/>
                    </a:p>
                  </a:txBody>
                  <a:tcPr marL="104086" marR="104086" marT="52043" marB="52043" anchor="b"/>
                </a:tc>
                <a:tc>
                  <a:txBody>
                    <a:bodyPr/>
                    <a:lstStyle/>
                    <a:p>
                      <a:pPr algn="ctr"/>
                      <a:r>
                        <a:rPr lang="en-US" sz="2100"/>
                        <a:t>93</a:t>
                      </a:r>
                      <a:endParaRPr lang="en-US" sz="2100" dirty="0"/>
                    </a:p>
                  </a:txBody>
                  <a:tcPr marL="104086" marR="104086" marT="52043" marB="52043" anchor="b"/>
                </a:tc>
                <a:extLst>
                  <a:ext uri="{0D108BD9-81ED-4DB2-BD59-A6C34878D82A}">
                    <a16:rowId xmlns:a16="http://schemas.microsoft.com/office/drawing/2014/main" val="1602394857"/>
                  </a:ext>
                </a:extLst>
              </a:tr>
              <a:tr h="0">
                <a:tc>
                  <a:txBody>
                    <a:bodyPr/>
                    <a:lstStyle/>
                    <a:p>
                      <a:r>
                        <a:rPr lang="en-US" sz="2100"/>
                        <a:t>Site 4: four-lane divided</a:t>
                      </a:r>
                    </a:p>
                  </a:txBody>
                  <a:tcPr marL="104086" marR="104086" marT="52043" marB="52043"/>
                </a:tc>
                <a:tc>
                  <a:txBody>
                    <a:bodyPr/>
                    <a:lstStyle/>
                    <a:p>
                      <a:pPr algn="ctr"/>
                      <a:r>
                        <a:rPr lang="en-US" sz="2100"/>
                        <a:t>51</a:t>
                      </a:r>
                      <a:endParaRPr lang="en-US" sz="2100" dirty="0"/>
                    </a:p>
                  </a:txBody>
                  <a:tcPr marL="104086" marR="104086" marT="52043" marB="52043" anchor="b"/>
                </a:tc>
                <a:tc>
                  <a:txBody>
                    <a:bodyPr/>
                    <a:lstStyle/>
                    <a:p>
                      <a:pPr algn="ctr"/>
                      <a:r>
                        <a:rPr lang="en-US" sz="2100"/>
                        <a:t>53</a:t>
                      </a:r>
                      <a:endParaRPr lang="en-US" sz="2100" dirty="0"/>
                    </a:p>
                  </a:txBody>
                  <a:tcPr marL="104086" marR="104086" marT="52043" marB="52043" anchor="b"/>
                </a:tc>
                <a:tc>
                  <a:txBody>
                    <a:bodyPr/>
                    <a:lstStyle/>
                    <a:p>
                      <a:pPr algn="ctr"/>
                      <a:r>
                        <a:rPr lang="en-US" sz="2100" dirty="0"/>
                        <a:t>53</a:t>
                      </a:r>
                    </a:p>
                  </a:txBody>
                  <a:tcPr marL="104086" marR="104086" marT="52043" marB="52043" anchor="b"/>
                </a:tc>
                <a:tc>
                  <a:txBody>
                    <a:bodyPr/>
                    <a:lstStyle/>
                    <a:p>
                      <a:pPr algn="ctr"/>
                      <a:r>
                        <a:rPr lang="en-US" sz="2100" dirty="0"/>
                        <a:t>52</a:t>
                      </a:r>
                    </a:p>
                  </a:txBody>
                  <a:tcPr marL="104086" marR="104086" marT="52043" marB="52043" anchor="b"/>
                </a:tc>
                <a:extLst>
                  <a:ext uri="{0D108BD9-81ED-4DB2-BD59-A6C34878D82A}">
                    <a16:rowId xmlns:a16="http://schemas.microsoft.com/office/drawing/2014/main" val="2960375314"/>
                  </a:ext>
                </a:extLst>
              </a:tr>
            </a:tbl>
          </a:graphicData>
        </a:graphic>
      </p:graphicFrame>
    </p:spTree>
    <p:extLst>
      <p:ext uri="{BB962C8B-B14F-4D97-AF65-F5344CB8AC3E}">
        <p14:creationId xmlns:p14="http://schemas.microsoft.com/office/powerpoint/2010/main" val="201563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CEEF19-8D0B-205F-3779-3FC116E9C127}"/>
              </a:ext>
            </a:extLst>
          </p:cNvPr>
          <p:cNvSpPr>
            <a:spLocks noGrp="1"/>
          </p:cNvSpPr>
          <p:nvPr>
            <p:ph type="title"/>
          </p:nvPr>
        </p:nvSpPr>
        <p:spPr>
          <a:xfrm>
            <a:off x="575467" y="1166932"/>
            <a:ext cx="2686555" cy="4279709"/>
          </a:xfrm>
        </p:spPr>
        <p:txBody>
          <a:bodyPr anchor="ctr">
            <a:normAutofit/>
          </a:bodyPr>
          <a:lstStyle/>
          <a:p>
            <a:r>
              <a:rPr lang="en-US" sz="3900">
                <a:solidFill>
                  <a:schemeClr val="bg1"/>
                </a:solidFill>
              </a:rPr>
              <a:t>Conclusions</a:t>
            </a:r>
          </a:p>
        </p:txBody>
      </p:sp>
      <p:sp>
        <p:nvSpPr>
          <p:cNvPr id="3" name="Content Placeholder 2">
            <a:extLst>
              <a:ext uri="{FF2B5EF4-FFF2-40B4-BE49-F238E27FC236}">
                <a16:creationId xmlns:a16="http://schemas.microsoft.com/office/drawing/2014/main" id="{BDC9E223-848D-89DD-2B97-6661E0281B3E}"/>
              </a:ext>
            </a:extLst>
          </p:cNvPr>
          <p:cNvSpPr>
            <a:spLocks noGrp="1"/>
          </p:cNvSpPr>
          <p:nvPr>
            <p:ph idx="1"/>
          </p:nvPr>
        </p:nvSpPr>
        <p:spPr>
          <a:xfrm>
            <a:off x="4180398" y="1166933"/>
            <a:ext cx="4287741" cy="4279709"/>
          </a:xfrm>
        </p:spPr>
        <p:txBody>
          <a:bodyPr anchor="ctr">
            <a:normAutofit/>
          </a:bodyPr>
          <a:lstStyle/>
          <a:p>
            <a:r>
              <a:rPr lang="en-US" sz="2100"/>
              <a:t>Vehicle markings assist driver abilities to detect workers on foot at night, so long as they are not overly unique.  Unique markings may increase their attention-attracting abilities, but possibly at the expense of decreased worker detection and recognition.</a:t>
            </a:r>
          </a:p>
          <a:p>
            <a:r>
              <a:rPr lang="en-US" sz="2100"/>
              <a:t>Use of more Class 1 warning lights in an array increases ratings of urgency or level of hazard being approached, but also increases distraction and discomfort glare.</a:t>
            </a:r>
          </a:p>
        </p:txBody>
      </p:sp>
    </p:spTree>
    <p:extLst>
      <p:ext uri="{BB962C8B-B14F-4D97-AF65-F5344CB8AC3E}">
        <p14:creationId xmlns:p14="http://schemas.microsoft.com/office/powerpoint/2010/main" val="802941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8DAC69C-32DF-9AB3-3BA0-E42E2260C29D}"/>
              </a:ext>
            </a:extLst>
          </p:cNvPr>
          <p:cNvSpPr>
            <a:spLocks noGrp="1"/>
          </p:cNvSpPr>
          <p:nvPr>
            <p:ph type="title"/>
          </p:nvPr>
        </p:nvSpPr>
        <p:spPr>
          <a:xfrm>
            <a:off x="575467" y="1166932"/>
            <a:ext cx="2686555" cy="4279709"/>
          </a:xfrm>
        </p:spPr>
        <p:txBody>
          <a:bodyPr anchor="ctr">
            <a:normAutofit/>
          </a:bodyPr>
          <a:lstStyle/>
          <a:p>
            <a:r>
              <a:rPr lang="en-US" sz="3900">
                <a:solidFill>
                  <a:schemeClr val="bg1"/>
                </a:solidFill>
              </a:rPr>
              <a:t>Conclusions (Cont’d)</a:t>
            </a:r>
          </a:p>
        </p:txBody>
      </p:sp>
      <p:sp>
        <p:nvSpPr>
          <p:cNvPr id="3" name="Content Placeholder 2">
            <a:extLst>
              <a:ext uri="{FF2B5EF4-FFF2-40B4-BE49-F238E27FC236}">
                <a16:creationId xmlns:a16="http://schemas.microsoft.com/office/drawing/2014/main" id="{EDCD779A-F413-10F9-6E14-3416EBA27B60}"/>
              </a:ext>
            </a:extLst>
          </p:cNvPr>
          <p:cNvSpPr>
            <a:spLocks noGrp="1"/>
          </p:cNvSpPr>
          <p:nvPr>
            <p:ph idx="1"/>
          </p:nvPr>
        </p:nvSpPr>
        <p:spPr>
          <a:xfrm>
            <a:off x="4180398" y="1166933"/>
            <a:ext cx="4287741" cy="4279709"/>
          </a:xfrm>
        </p:spPr>
        <p:txBody>
          <a:bodyPr anchor="ctr">
            <a:normAutofit/>
          </a:bodyPr>
          <a:lstStyle/>
          <a:p>
            <a:r>
              <a:rPr lang="en-US" sz="1900"/>
              <a:t>Use of multi-color (amber and green) lights increases driver perceptions of urgency or level of hazard being approached, but also distraction and discomfort glare.  Amber and green lights yielded the greatest response by drivers during the field evaluations</a:t>
            </a:r>
          </a:p>
          <a:p>
            <a:r>
              <a:rPr lang="en-US" sz="1900"/>
              <a:t>Fast flash speeds increases driver perceptions of urgency or level of hazard being approached, but also distraction and discomfort glare. </a:t>
            </a:r>
          </a:p>
          <a:p>
            <a:r>
              <a:rPr lang="en-US" sz="1900"/>
              <a:t>The alternating fast-slow-fast flash speed did not affect driver abilities to judge work vehicle speeds or influence driver behavior in the field evaluations.</a:t>
            </a:r>
          </a:p>
        </p:txBody>
      </p:sp>
    </p:spTree>
    <p:extLst>
      <p:ext uri="{BB962C8B-B14F-4D97-AF65-F5344CB8AC3E}">
        <p14:creationId xmlns:p14="http://schemas.microsoft.com/office/powerpoint/2010/main" val="3369681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681628"/>
            <a:ext cx="846288"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CD62E15-AC36-0807-42CF-3F0B258583D9}"/>
              </a:ext>
            </a:extLst>
          </p:cNvPr>
          <p:cNvSpPr>
            <a:spLocks noGrp="1"/>
          </p:cNvSpPr>
          <p:nvPr>
            <p:ph type="title"/>
          </p:nvPr>
        </p:nvSpPr>
        <p:spPr>
          <a:xfrm>
            <a:off x="575467" y="1166932"/>
            <a:ext cx="2686555" cy="4279709"/>
          </a:xfrm>
        </p:spPr>
        <p:txBody>
          <a:bodyPr anchor="ctr">
            <a:normAutofit/>
          </a:bodyPr>
          <a:lstStyle/>
          <a:p>
            <a:r>
              <a:rPr lang="en-US" sz="3900">
                <a:solidFill>
                  <a:schemeClr val="bg1"/>
                </a:solidFill>
              </a:rPr>
              <a:t>Conclusions (cont’d)</a:t>
            </a:r>
          </a:p>
        </p:txBody>
      </p:sp>
      <p:sp>
        <p:nvSpPr>
          <p:cNvPr id="3" name="Content Placeholder 2">
            <a:extLst>
              <a:ext uri="{FF2B5EF4-FFF2-40B4-BE49-F238E27FC236}">
                <a16:creationId xmlns:a16="http://schemas.microsoft.com/office/drawing/2014/main" id="{9EC66E1C-5288-D482-24E8-A1FB039FDE63}"/>
              </a:ext>
            </a:extLst>
          </p:cNvPr>
          <p:cNvSpPr>
            <a:spLocks noGrp="1"/>
          </p:cNvSpPr>
          <p:nvPr>
            <p:ph idx="1"/>
          </p:nvPr>
        </p:nvSpPr>
        <p:spPr>
          <a:xfrm>
            <a:off x="4180398" y="1166933"/>
            <a:ext cx="4287741" cy="4279709"/>
          </a:xfrm>
        </p:spPr>
        <p:txBody>
          <a:bodyPr anchor="ctr">
            <a:normAutofit/>
          </a:bodyPr>
          <a:lstStyle/>
          <a:p>
            <a:r>
              <a:rPr lang="en-US" sz="2100"/>
              <a:t>An asynchronous flash pattern reduces driver abilities to detect and recognize worker presence and causes higher ratings of discomfort glare. </a:t>
            </a:r>
          </a:p>
          <a:p>
            <a:r>
              <a:rPr lang="en-US" sz="2100"/>
              <a:t>The asynchronous flash pattern was also rated as indicating a less urgent or hazardous situation than does an alternating flash pattern. </a:t>
            </a:r>
          </a:p>
        </p:txBody>
      </p:sp>
    </p:spTree>
    <p:extLst>
      <p:ext uri="{BB962C8B-B14F-4D97-AF65-F5344CB8AC3E}">
        <p14:creationId xmlns:p14="http://schemas.microsoft.com/office/powerpoint/2010/main" val="209881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3B66F-D3FF-A58F-A684-D1C2281A463C}"/>
              </a:ext>
            </a:extLst>
          </p:cNvPr>
          <p:cNvSpPr>
            <a:spLocks noGrp="1"/>
          </p:cNvSpPr>
          <p:nvPr>
            <p:ph type="title"/>
          </p:nvPr>
        </p:nvSpPr>
        <p:spPr>
          <a:xfrm>
            <a:off x="515125" y="1153572"/>
            <a:ext cx="2400300" cy="4461163"/>
          </a:xfrm>
        </p:spPr>
        <p:txBody>
          <a:bodyPr>
            <a:normAutofit/>
          </a:bodyPr>
          <a:lstStyle/>
          <a:p>
            <a:r>
              <a:rPr lang="en-US" sz="2100" dirty="0">
                <a:solidFill>
                  <a:srgbClr val="FFFFFF"/>
                </a:solidFill>
              </a:rPr>
              <a:t>Implementation Considerations</a:t>
            </a:r>
          </a:p>
        </p:txBody>
      </p:sp>
      <p:sp>
        <p:nvSpPr>
          <p:cNvPr id="2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9FCB38-7AA3-BEC2-310E-9CBCA75E9E07}"/>
              </a:ext>
            </a:extLst>
          </p:cNvPr>
          <p:cNvSpPr>
            <a:spLocks noGrp="1"/>
          </p:cNvSpPr>
          <p:nvPr>
            <p:ph idx="1"/>
          </p:nvPr>
        </p:nvSpPr>
        <p:spPr>
          <a:xfrm>
            <a:off x="3335481" y="591344"/>
            <a:ext cx="5179868" cy="5585619"/>
          </a:xfrm>
        </p:spPr>
        <p:txBody>
          <a:bodyPr anchor="ctr">
            <a:normAutofit/>
          </a:bodyPr>
          <a:lstStyle/>
          <a:p>
            <a:r>
              <a:rPr lang="en-US"/>
              <a:t>Different marking and warning light needs exist depending on type of roadway operations vehicle or equipment of interest</a:t>
            </a:r>
          </a:p>
          <a:p>
            <a:pPr lvl="1"/>
            <a:r>
              <a:rPr lang="en-US"/>
              <a:t>Service patrols/incident response</a:t>
            </a:r>
          </a:p>
          <a:p>
            <a:pPr lvl="1"/>
            <a:r>
              <a:rPr lang="en-US"/>
              <a:t>Temporary traffic control vehicles</a:t>
            </a:r>
          </a:p>
          <a:p>
            <a:pPr lvl="1"/>
            <a:r>
              <a:rPr lang="en-US"/>
              <a:t>Winter weather treatment and response vehicles</a:t>
            </a:r>
          </a:p>
          <a:p>
            <a:pPr lvl="1"/>
            <a:r>
              <a:rPr lang="en-US"/>
              <a:t>Project inspector or manager vehicles</a:t>
            </a:r>
          </a:p>
          <a:p>
            <a:pPr lvl="1"/>
            <a:r>
              <a:rPr lang="en-US"/>
              <a:t>Construction, maintenance and utility work vehicles</a:t>
            </a:r>
          </a:p>
          <a:p>
            <a:pPr lvl="1"/>
            <a:r>
              <a:rPr lang="en-US"/>
              <a:t>Construction, maintenance, and utility work equipmen</a:t>
            </a:r>
            <a:endParaRPr lang="en-US" dirty="0"/>
          </a:p>
        </p:txBody>
      </p:sp>
    </p:spTree>
    <p:extLst>
      <p:ext uri="{BB962C8B-B14F-4D97-AF65-F5344CB8AC3E}">
        <p14:creationId xmlns:p14="http://schemas.microsoft.com/office/powerpoint/2010/main" val="1923608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200" kern="1200" dirty="0">
                <a:solidFill>
                  <a:srgbClr val="FFFFFF"/>
                </a:solidFill>
                <a:latin typeface="+mj-lt"/>
                <a:ea typeface="+mj-ea"/>
                <a:cs typeface="+mj-cs"/>
              </a:rPr>
              <a:t>Proposed Vehicle Marking and Warning Light </a:t>
            </a:r>
            <a:r>
              <a:rPr lang="en-US" sz="3200" dirty="0">
                <a:solidFill>
                  <a:srgbClr val="FFFFFF"/>
                </a:solidFill>
              </a:rPr>
              <a:t>Guideline</a:t>
            </a:r>
            <a:r>
              <a:rPr lang="en-US" sz="3200" kern="1200" dirty="0">
                <a:solidFill>
                  <a:srgbClr val="FFFFFF"/>
                </a:solidFill>
                <a:latin typeface="+mj-lt"/>
                <a:ea typeface="+mj-ea"/>
                <a:cs typeface="+mj-cs"/>
              </a:rPr>
              <a:t>s</a:t>
            </a:r>
          </a:p>
        </p:txBody>
      </p:sp>
      <p:graphicFrame>
        <p:nvGraphicFramePr>
          <p:cNvPr id="5" name="Table 4">
            <a:extLst>
              <a:ext uri="{FF2B5EF4-FFF2-40B4-BE49-F238E27FC236}">
                <a16:creationId xmlns:a16="http://schemas.microsoft.com/office/drawing/2014/main" id="{4F68D4DC-D01E-BCAE-9A2A-F652AD57080E}"/>
              </a:ext>
            </a:extLst>
          </p:cNvPr>
          <p:cNvGraphicFramePr>
            <a:graphicFrameLocks noGrp="1"/>
          </p:cNvGraphicFramePr>
          <p:nvPr>
            <p:extLst>
              <p:ext uri="{D42A27DB-BD31-4B8C-83A1-F6EECF244321}">
                <p14:modId xmlns:p14="http://schemas.microsoft.com/office/powerpoint/2010/main" val="2068261840"/>
              </p:ext>
            </p:extLst>
          </p:nvPr>
        </p:nvGraphicFramePr>
        <p:xfrm>
          <a:off x="365758" y="2341059"/>
          <a:ext cx="8412480" cy="3749040"/>
        </p:xfrm>
        <a:graphic>
          <a:graphicData uri="http://schemas.openxmlformats.org/drawingml/2006/table">
            <a:tbl>
              <a:tblPr firstRow="1" firstCol="1" bandRow="1">
                <a:tableStyleId>{5C22544A-7EE6-4342-B048-85BDC9FD1C3A}</a:tableStyleId>
              </a:tblPr>
              <a:tblGrid>
                <a:gridCol w="3052995">
                  <a:extLst>
                    <a:ext uri="{9D8B030D-6E8A-4147-A177-3AD203B41FA5}">
                      <a16:colId xmlns:a16="http://schemas.microsoft.com/office/drawing/2014/main" val="4021464843"/>
                    </a:ext>
                  </a:extLst>
                </a:gridCol>
                <a:gridCol w="5359485">
                  <a:extLst>
                    <a:ext uri="{9D8B030D-6E8A-4147-A177-3AD203B41FA5}">
                      <a16:colId xmlns:a16="http://schemas.microsoft.com/office/drawing/2014/main" val="1802826451"/>
                    </a:ext>
                  </a:extLst>
                </a:gridCol>
              </a:tblGrid>
              <a:tr h="3749040">
                <a:tc>
                  <a:txBody>
                    <a:bodyPr/>
                    <a:lstStyle/>
                    <a:p>
                      <a:pPr marL="0" marR="0">
                        <a:spcBef>
                          <a:spcPts val="100"/>
                        </a:spcBef>
                        <a:spcAft>
                          <a:spcPts val="100"/>
                        </a:spcAft>
                      </a:pPr>
                      <a:r>
                        <a:rPr lang="en-US" sz="2100" dirty="0">
                          <a:effectLst/>
                        </a:rPr>
                        <a:t>Service Patrol/Incident Response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72" marR="39972" marT="0" marB="0"/>
                </a:tc>
                <a:tc>
                  <a:txBody>
                    <a:bodyPr/>
                    <a:lstStyle/>
                    <a:p>
                      <a:pPr marL="342900" marR="0" lvl="0" indent="-342900">
                        <a:spcBef>
                          <a:spcPts val="100"/>
                        </a:spcBef>
                        <a:spcAft>
                          <a:spcPts val="100"/>
                        </a:spcAft>
                        <a:buFont typeface="Times" panose="02020603050405020304" pitchFamily="18" charset="0"/>
                        <a:buChar char="–"/>
                      </a:pPr>
                      <a:r>
                        <a:rPr lang="en-US" sz="2100" dirty="0">
                          <a:effectLst/>
                        </a:rPr>
                        <a:t>Marking Colors: red and white (or colors other than yellow and black)</a:t>
                      </a:r>
                    </a:p>
                    <a:p>
                      <a:pPr marL="342900" marR="0" lvl="0" indent="-342900">
                        <a:spcBef>
                          <a:spcPts val="100"/>
                        </a:spcBef>
                        <a:spcAft>
                          <a:spcPts val="100"/>
                        </a:spcAft>
                        <a:buFont typeface="Times" panose="02020603050405020304" pitchFamily="18" charset="0"/>
                        <a:buChar char="–"/>
                      </a:pPr>
                      <a:r>
                        <a:rPr lang="en-US" sz="2100" dirty="0">
                          <a:effectLst/>
                        </a:rPr>
                        <a:t>Marking Pattern: inverted V or checkerboard</a:t>
                      </a:r>
                    </a:p>
                    <a:p>
                      <a:pPr marL="342900" marR="0" lvl="0" indent="-342900">
                        <a:spcBef>
                          <a:spcPts val="100"/>
                        </a:spcBef>
                        <a:spcAft>
                          <a:spcPts val="100"/>
                        </a:spcAft>
                        <a:buFont typeface="Times" panose="02020603050405020304" pitchFamily="18" charset="0"/>
                        <a:buChar char="–"/>
                      </a:pPr>
                      <a:r>
                        <a:rPr lang="en-US" sz="2100" dirty="0">
                          <a:effectLst/>
                        </a:rPr>
                        <a:t>Peak Light Intensity: 1200 cd minimum daytime, 1200 cd maximum nighttime</a:t>
                      </a:r>
                    </a:p>
                    <a:p>
                      <a:pPr marL="342900" marR="0" lvl="0" indent="-342900">
                        <a:spcBef>
                          <a:spcPts val="100"/>
                        </a:spcBef>
                        <a:spcAft>
                          <a:spcPts val="100"/>
                        </a:spcAft>
                        <a:buFont typeface="Times" panose="02020603050405020304" pitchFamily="18" charset="0"/>
                        <a:buChar char="–"/>
                      </a:pPr>
                      <a:r>
                        <a:rPr lang="en-US" sz="2100" dirty="0">
                          <a:effectLst/>
                        </a:rPr>
                        <a:t>Light Color(s): multi-color (amber and green, amber and blue or amber and red if allowed by law)</a:t>
                      </a:r>
                    </a:p>
                    <a:p>
                      <a:pPr marL="342900" marR="0" lvl="0" indent="-342900">
                        <a:spcBef>
                          <a:spcPts val="100"/>
                        </a:spcBef>
                        <a:spcAft>
                          <a:spcPts val="100"/>
                        </a:spcAft>
                        <a:buFont typeface="Times" panose="02020603050405020304" pitchFamily="18" charset="0"/>
                        <a:buChar char="–"/>
                      </a:pPr>
                      <a:r>
                        <a:rPr lang="en-US" sz="2100" dirty="0">
                          <a:effectLst/>
                        </a:rPr>
                        <a:t>Light Flash Speed(s): fast (2.5-3 Hz) or alternating fast-slow (1-1.25 Hz)-fast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72" marR="39972" marT="0" marB="0"/>
                </a:tc>
                <a:extLst>
                  <a:ext uri="{0D108BD9-81ED-4DB2-BD59-A6C34878D82A}">
                    <a16:rowId xmlns:a16="http://schemas.microsoft.com/office/drawing/2014/main" val="4022443799"/>
                  </a:ext>
                </a:extLst>
              </a:tr>
            </a:tbl>
          </a:graphicData>
        </a:graphic>
      </p:graphicFrame>
    </p:spTree>
    <p:extLst>
      <p:ext uri="{BB962C8B-B14F-4D97-AF65-F5344CB8AC3E}">
        <p14:creationId xmlns:p14="http://schemas.microsoft.com/office/powerpoint/2010/main" val="3649874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Proposed Vehicle Marking and Warning Light Guidelines (cont’d)</a:t>
            </a:r>
          </a:p>
        </p:txBody>
      </p:sp>
      <p:graphicFrame>
        <p:nvGraphicFramePr>
          <p:cNvPr id="3" name="Table 2">
            <a:extLst>
              <a:ext uri="{FF2B5EF4-FFF2-40B4-BE49-F238E27FC236}">
                <a16:creationId xmlns:a16="http://schemas.microsoft.com/office/drawing/2014/main" id="{CB657ED3-661A-896C-E3AA-5C9A57EBEBDD}"/>
              </a:ext>
            </a:extLst>
          </p:cNvPr>
          <p:cNvGraphicFramePr>
            <a:graphicFrameLocks noGrp="1"/>
          </p:cNvGraphicFramePr>
          <p:nvPr>
            <p:extLst>
              <p:ext uri="{D42A27DB-BD31-4B8C-83A1-F6EECF244321}">
                <p14:modId xmlns:p14="http://schemas.microsoft.com/office/powerpoint/2010/main" val="2715089409"/>
              </p:ext>
            </p:extLst>
          </p:nvPr>
        </p:nvGraphicFramePr>
        <p:xfrm>
          <a:off x="365758" y="2341059"/>
          <a:ext cx="8412480" cy="3749040"/>
        </p:xfrm>
        <a:graphic>
          <a:graphicData uri="http://schemas.openxmlformats.org/drawingml/2006/table">
            <a:tbl>
              <a:tblPr firstRow="1" firstCol="1" bandRow="1">
                <a:tableStyleId>{5C22544A-7EE6-4342-B048-85BDC9FD1C3A}</a:tableStyleId>
              </a:tblPr>
              <a:tblGrid>
                <a:gridCol w="2784729">
                  <a:extLst>
                    <a:ext uri="{9D8B030D-6E8A-4147-A177-3AD203B41FA5}">
                      <a16:colId xmlns:a16="http://schemas.microsoft.com/office/drawing/2014/main" val="3819803329"/>
                    </a:ext>
                  </a:extLst>
                </a:gridCol>
                <a:gridCol w="5627751">
                  <a:extLst>
                    <a:ext uri="{9D8B030D-6E8A-4147-A177-3AD203B41FA5}">
                      <a16:colId xmlns:a16="http://schemas.microsoft.com/office/drawing/2014/main" val="2389880779"/>
                    </a:ext>
                  </a:extLst>
                </a:gridCol>
              </a:tblGrid>
              <a:tr h="3749040">
                <a:tc>
                  <a:txBody>
                    <a:bodyPr/>
                    <a:lstStyle/>
                    <a:p>
                      <a:pPr marL="0" marR="0" algn="l">
                        <a:spcBef>
                          <a:spcPts val="100"/>
                        </a:spcBef>
                        <a:spcAft>
                          <a:spcPts val="100"/>
                        </a:spcAft>
                      </a:pPr>
                      <a:r>
                        <a:rPr lang="en-US" sz="2100" dirty="0">
                          <a:effectLst/>
                        </a:rPr>
                        <a:t>TTC Vehicles (Truck- or Trailer-Mounted Attenuators, Shadow Vehicles, etc.)</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247" marR="73247" marT="0" marB="0"/>
                </a:tc>
                <a:tc>
                  <a:txBody>
                    <a:bodyPr/>
                    <a:lstStyle/>
                    <a:p>
                      <a:pPr marL="342900" marR="0" lvl="0" indent="-342900" algn="l">
                        <a:spcBef>
                          <a:spcPts val="100"/>
                        </a:spcBef>
                        <a:spcAft>
                          <a:spcPts val="100"/>
                        </a:spcAft>
                        <a:buFont typeface="Times" panose="02020603050405020304" pitchFamily="18" charset="0"/>
                        <a:buChar char="–"/>
                      </a:pPr>
                      <a:r>
                        <a:rPr lang="en-US" sz="2100" dirty="0">
                          <a:effectLst/>
                        </a:rPr>
                        <a:t>Marking Colors: yellow and black (if using checkerboard pattern) or red and white (if using an inverted V pattern)</a:t>
                      </a:r>
                    </a:p>
                    <a:p>
                      <a:pPr marL="342900" marR="0" lvl="0" indent="-342900" algn="l">
                        <a:spcBef>
                          <a:spcPts val="100"/>
                        </a:spcBef>
                        <a:spcAft>
                          <a:spcPts val="100"/>
                        </a:spcAft>
                        <a:buFont typeface="Times" panose="02020603050405020304" pitchFamily="18" charset="0"/>
                        <a:buChar char="–"/>
                      </a:pPr>
                      <a:r>
                        <a:rPr lang="en-US" sz="2100" dirty="0">
                          <a:effectLst/>
                        </a:rPr>
                        <a:t>Marking Pattern: see marking colors</a:t>
                      </a:r>
                    </a:p>
                    <a:p>
                      <a:pPr marL="342900" marR="0" lvl="0" indent="-342900" algn="l">
                        <a:spcBef>
                          <a:spcPts val="100"/>
                        </a:spcBef>
                        <a:spcAft>
                          <a:spcPts val="100"/>
                        </a:spcAft>
                        <a:buFont typeface="Times" panose="02020603050405020304" pitchFamily="18" charset="0"/>
                        <a:buChar char="–"/>
                      </a:pPr>
                      <a:r>
                        <a:rPr lang="en-US" sz="2100" dirty="0">
                          <a:effectLst/>
                        </a:rPr>
                        <a:t>Peak Light Intensity: 1200 cd minimum daytime, 1200 cd maximum nighttime</a:t>
                      </a:r>
                    </a:p>
                    <a:p>
                      <a:pPr marL="342900" marR="0" lvl="0" indent="-342900" algn="l">
                        <a:spcBef>
                          <a:spcPts val="100"/>
                        </a:spcBef>
                        <a:spcAft>
                          <a:spcPts val="100"/>
                        </a:spcAft>
                        <a:buFont typeface="Times" panose="02020603050405020304" pitchFamily="18" charset="0"/>
                        <a:buChar char="–"/>
                      </a:pPr>
                      <a:r>
                        <a:rPr lang="en-US" sz="2100" dirty="0">
                          <a:effectLst/>
                        </a:rPr>
                        <a:t>Light Color(s): multi-color (amber and green, amber and blue or amber and red if allowed by law)</a:t>
                      </a:r>
                    </a:p>
                    <a:p>
                      <a:pPr marL="342900" marR="0" lvl="0" indent="-342900" algn="l">
                        <a:spcBef>
                          <a:spcPts val="100"/>
                        </a:spcBef>
                        <a:spcAft>
                          <a:spcPts val="100"/>
                        </a:spcAft>
                        <a:buFont typeface="Times" panose="02020603050405020304" pitchFamily="18" charset="0"/>
                        <a:buChar char="–"/>
                      </a:pPr>
                      <a:r>
                        <a:rPr lang="en-US" sz="2100" dirty="0">
                          <a:effectLst/>
                        </a:rPr>
                        <a:t>Light Flash Speed(s): slow or alternating fast -slow -fast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73247" marR="73247" marT="0" marB="0"/>
                </a:tc>
                <a:extLst>
                  <a:ext uri="{0D108BD9-81ED-4DB2-BD59-A6C34878D82A}">
                    <a16:rowId xmlns:a16="http://schemas.microsoft.com/office/drawing/2014/main" val="1703852883"/>
                  </a:ext>
                </a:extLst>
              </a:tr>
            </a:tbl>
          </a:graphicData>
        </a:graphic>
      </p:graphicFrame>
    </p:spTree>
    <p:extLst>
      <p:ext uri="{BB962C8B-B14F-4D97-AF65-F5344CB8AC3E}">
        <p14:creationId xmlns:p14="http://schemas.microsoft.com/office/powerpoint/2010/main" val="3117644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Proposed Vehicle Marking and Warning Light Guidelines (cont’d)</a:t>
            </a:r>
          </a:p>
        </p:txBody>
      </p:sp>
      <p:graphicFrame>
        <p:nvGraphicFramePr>
          <p:cNvPr id="3" name="Table 2">
            <a:extLst>
              <a:ext uri="{FF2B5EF4-FFF2-40B4-BE49-F238E27FC236}">
                <a16:creationId xmlns:a16="http://schemas.microsoft.com/office/drawing/2014/main" id="{9C96830A-EF0E-087C-F7B2-2CB5336D8FFB}"/>
              </a:ext>
            </a:extLst>
          </p:cNvPr>
          <p:cNvGraphicFramePr>
            <a:graphicFrameLocks noGrp="1"/>
          </p:cNvGraphicFramePr>
          <p:nvPr>
            <p:extLst>
              <p:ext uri="{D42A27DB-BD31-4B8C-83A1-F6EECF244321}">
                <p14:modId xmlns:p14="http://schemas.microsoft.com/office/powerpoint/2010/main" val="715177192"/>
              </p:ext>
            </p:extLst>
          </p:nvPr>
        </p:nvGraphicFramePr>
        <p:xfrm>
          <a:off x="365758" y="2302625"/>
          <a:ext cx="8412480" cy="3026120"/>
        </p:xfrm>
        <a:graphic>
          <a:graphicData uri="http://schemas.openxmlformats.org/drawingml/2006/table">
            <a:tbl>
              <a:tblPr firstRow="1" firstCol="1" bandRow="1">
                <a:tableStyleId>{5C22544A-7EE6-4342-B048-85BDC9FD1C3A}</a:tableStyleId>
              </a:tblPr>
              <a:tblGrid>
                <a:gridCol w="2270141">
                  <a:extLst>
                    <a:ext uri="{9D8B030D-6E8A-4147-A177-3AD203B41FA5}">
                      <a16:colId xmlns:a16="http://schemas.microsoft.com/office/drawing/2014/main" val="1396652299"/>
                    </a:ext>
                  </a:extLst>
                </a:gridCol>
                <a:gridCol w="6142339">
                  <a:extLst>
                    <a:ext uri="{9D8B030D-6E8A-4147-A177-3AD203B41FA5}">
                      <a16:colId xmlns:a16="http://schemas.microsoft.com/office/drawing/2014/main" val="3890206486"/>
                    </a:ext>
                  </a:extLst>
                </a:gridCol>
              </a:tblGrid>
              <a:tr h="3026120">
                <a:tc>
                  <a:txBody>
                    <a:bodyPr/>
                    <a:lstStyle/>
                    <a:p>
                      <a:pPr marL="0" marR="0" algn="l">
                        <a:spcBef>
                          <a:spcPts val="100"/>
                        </a:spcBef>
                        <a:spcAft>
                          <a:spcPts val="100"/>
                        </a:spcAft>
                      </a:pPr>
                      <a:r>
                        <a:rPr lang="en-US" sz="2100" dirty="0">
                          <a:effectLst/>
                        </a:rPr>
                        <a:t>Winter Pre-Treatment Vehicles/ Snowplowing Operations</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0439" marR="80439" marT="0" marB="0"/>
                </a:tc>
                <a:tc>
                  <a:txBody>
                    <a:bodyPr/>
                    <a:lstStyle/>
                    <a:p>
                      <a:pPr marL="342900" marR="0" lvl="0" indent="-342900" algn="l">
                        <a:spcBef>
                          <a:spcPts val="100"/>
                        </a:spcBef>
                        <a:spcAft>
                          <a:spcPts val="100"/>
                        </a:spcAft>
                        <a:buFont typeface="Times" panose="02020603050405020304" pitchFamily="18" charset="0"/>
                        <a:buChar char="–"/>
                      </a:pPr>
                      <a:r>
                        <a:rPr lang="en-US" sz="2100" dirty="0">
                          <a:effectLst/>
                        </a:rPr>
                        <a:t>Marking Colors: yellow and black (or other colors that contrast with a white background)</a:t>
                      </a:r>
                    </a:p>
                    <a:p>
                      <a:pPr marL="342900" marR="0" lvl="0" indent="-342900" algn="l">
                        <a:spcBef>
                          <a:spcPts val="100"/>
                        </a:spcBef>
                        <a:spcAft>
                          <a:spcPts val="100"/>
                        </a:spcAft>
                        <a:buFont typeface="Times" panose="02020603050405020304" pitchFamily="18" charset="0"/>
                        <a:buChar char="–"/>
                      </a:pPr>
                      <a:r>
                        <a:rPr lang="en-US" sz="2100" dirty="0">
                          <a:effectLst/>
                        </a:rPr>
                        <a:t>Marking Pattern: checkerboard</a:t>
                      </a:r>
                    </a:p>
                    <a:p>
                      <a:pPr marL="342900" marR="0" lvl="0" indent="-342900" algn="l">
                        <a:spcBef>
                          <a:spcPts val="100"/>
                        </a:spcBef>
                        <a:spcAft>
                          <a:spcPts val="100"/>
                        </a:spcAft>
                        <a:buFont typeface="Times" panose="02020603050405020304" pitchFamily="18" charset="0"/>
                        <a:buChar char="–"/>
                      </a:pPr>
                      <a:r>
                        <a:rPr lang="en-US" sz="2100" dirty="0">
                          <a:effectLst/>
                        </a:rPr>
                        <a:t>Peak Light Intensity: 1200 cd minimum daytime, 1200 cd maximum nighttime</a:t>
                      </a:r>
                    </a:p>
                    <a:p>
                      <a:pPr marL="342900" marR="0" lvl="0" indent="-342900" algn="l">
                        <a:spcBef>
                          <a:spcPts val="100"/>
                        </a:spcBef>
                        <a:spcAft>
                          <a:spcPts val="100"/>
                        </a:spcAft>
                        <a:buFont typeface="Times" panose="02020603050405020304" pitchFamily="18" charset="0"/>
                        <a:buChar char="–"/>
                      </a:pPr>
                      <a:r>
                        <a:rPr lang="en-US" sz="2100" dirty="0">
                          <a:effectLst/>
                        </a:rPr>
                        <a:t>Light Color(s): multi-color (green and amber, blue and amber or red and amber if allowed by law)</a:t>
                      </a:r>
                    </a:p>
                    <a:p>
                      <a:pPr marL="342900" marR="0" lvl="0" indent="-342900" algn="l">
                        <a:spcBef>
                          <a:spcPts val="100"/>
                        </a:spcBef>
                        <a:spcAft>
                          <a:spcPts val="100"/>
                        </a:spcAft>
                        <a:buFont typeface="Times" panose="02020603050405020304" pitchFamily="18" charset="0"/>
                        <a:buChar char="–"/>
                      </a:pPr>
                      <a:r>
                        <a:rPr lang="en-US" sz="2100" dirty="0">
                          <a:effectLst/>
                        </a:rPr>
                        <a:t>Light Flash Speed(s): slow or alternating fast-slow-fast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0439" marR="80439" marT="0" marB="0"/>
                </a:tc>
                <a:extLst>
                  <a:ext uri="{0D108BD9-81ED-4DB2-BD59-A6C34878D82A}">
                    <a16:rowId xmlns:a16="http://schemas.microsoft.com/office/drawing/2014/main" val="890789857"/>
                  </a:ext>
                </a:extLst>
              </a:tr>
            </a:tbl>
          </a:graphicData>
        </a:graphic>
      </p:graphicFrame>
    </p:spTree>
    <p:extLst>
      <p:ext uri="{BB962C8B-B14F-4D97-AF65-F5344CB8AC3E}">
        <p14:creationId xmlns:p14="http://schemas.microsoft.com/office/powerpoint/2010/main" val="3767032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Proposed Vehicle Marking and Warning Light Guidelines (cont’d)</a:t>
            </a:r>
          </a:p>
        </p:txBody>
      </p:sp>
      <p:graphicFrame>
        <p:nvGraphicFramePr>
          <p:cNvPr id="4" name="Table 3">
            <a:extLst>
              <a:ext uri="{FF2B5EF4-FFF2-40B4-BE49-F238E27FC236}">
                <a16:creationId xmlns:a16="http://schemas.microsoft.com/office/drawing/2014/main" id="{5F315E36-ECA8-5D76-5642-908843ECFA88}"/>
              </a:ext>
            </a:extLst>
          </p:cNvPr>
          <p:cNvGraphicFramePr>
            <a:graphicFrameLocks noGrp="1"/>
          </p:cNvGraphicFramePr>
          <p:nvPr>
            <p:extLst>
              <p:ext uri="{D42A27DB-BD31-4B8C-83A1-F6EECF244321}">
                <p14:modId xmlns:p14="http://schemas.microsoft.com/office/powerpoint/2010/main" val="2726950975"/>
              </p:ext>
            </p:extLst>
          </p:nvPr>
        </p:nvGraphicFramePr>
        <p:xfrm>
          <a:off x="365758" y="2323951"/>
          <a:ext cx="8412480" cy="3151939"/>
        </p:xfrm>
        <a:graphic>
          <a:graphicData uri="http://schemas.openxmlformats.org/drawingml/2006/table">
            <a:tbl>
              <a:tblPr firstRow="1" firstCol="1" bandRow="1">
                <a:tableStyleId>{5C22544A-7EE6-4342-B048-85BDC9FD1C3A}</a:tableStyleId>
              </a:tblPr>
              <a:tblGrid>
                <a:gridCol w="2758342">
                  <a:extLst>
                    <a:ext uri="{9D8B030D-6E8A-4147-A177-3AD203B41FA5}">
                      <a16:colId xmlns:a16="http://schemas.microsoft.com/office/drawing/2014/main" val="191937607"/>
                    </a:ext>
                  </a:extLst>
                </a:gridCol>
                <a:gridCol w="5654138">
                  <a:extLst>
                    <a:ext uri="{9D8B030D-6E8A-4147-A177-3AD203B41FA5}">
                      <a16:colId xmlns:a16="http://schemas.microsoft.com/office/drawing/2014/main" val="4060516031"/>
                    </a:ext>
                  </a:extLst>
                </a:gridCol>
              </a:tblGrid>
              <a:tr h="3151939">
                <a:tc>
                  <a:txBody>
                    <a:bodyPr/>
                    <a:lstStyle/>
                    <a:p>
                      <a:pPr marL="0" marR="0" algn="l">
                        <a:spcBef>
                          <a:spcPts val="100"/>
                        </a:spcBef>
                        <a:spcAft>
                          <a:spcPts val="100"/>
                        </a:spcAft>
                      </a:pPr>
                      <a:r>
                        <a:rPr lang="en-US" sz="2100" dirty="0">
                          <a:effectLst/>
                        </a:rPr>
                        <a:t>Project Inspector/Project Manager Vehicles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72" marR="87672" marT="0" marB="0"/>
                </a:tc>
                <a:tc>
                  <a:txBody>
                    <a:bodyPr/>
                    <a:lstStyle/>
                    <a:p>
                      <a:pPr marL="342900" marR="0" lvl="0" indent="-342900" algn="l">
                        <a:spcBef>
                          <a:spcPts val="100"/>
                        </a:spcBef>
                        <a:spcAft>
                          <a:spcPts val="100"/>
                        </a:spcAft>
                        <a:buFont typeface="Times" panose="02020603050405020304" pitchFamily="18" charset="0"/>
                        <a:buChar char="–"/>
                      </a:pPr>
                      <a:r>
                        <a:rPr lang="en-US" sz="2100" dirty="0">
                          <a:effectLst/>
                        </a:rPr>
                        <a:t>Marking Colors: yellow and black</a:t>
                      </a:r>
                    </a:p>
                    <a:p>
                      <a:pPr marL="342900" marR="0" lvl="0" indent="-342900" algn="l">
                        <a:spcBef>
                          <a:spcPts val="100"/>
                        </a:spcBef>
                        <a:spcAft>
                          <a:spcPts val="100"/>
                        </a:spcAft>
                        <a:buFont typeface="Times" panose="02020603050405020304" pitchFamily="18" charset="0"/>
                        <a:buChar char="–"/>
                      </a:pPr>
                      <a:r>
                        <a:rPr lang="en-US" sz="2100" dirty="0">
                          <a:effectLst/>
                        </a:rPr>
                        <a:t>Marking Pattern: inverted V</a:t>
                      </a:r>
                    </a:p>
                    <a:p>
                      <a:pPr marL="342900" marR="0" lvl="0" indent="-342900" algn="l">
                        <a:spcBef>
                          <a:spcPts val="100"/>
                        </a:spcBef>
                        <a:spcAft>
                          <a:spcPts val="100"/>
                        </a:spcAft>
                        <a:buFont typeface="Times" panose="02020603050405020304" pitchFamily="18" charset="0"/>
                        <a:buChar char="–"/>
                      </a:pPr>
                      <a:r>
                        <a:rPr lang="en-US" sz="2100" dirty="0">
                          <a:effectLst/>
                        </a:rPr>
                        <a:t>Peak Light Intensity: 1200 cd minimum daytime, 1200 maximum nighttime</a:t>
                      </a:r>
                    </a:p>
                    <a:p>
                      <a:pPr marL="342900" marR="0" lvl="0" indent="-342900" algn="l">
                        <a:spcBef>
                          <a:spcPts val="100"/>
                        </a:spcBef>
                        <a:spcAft>
                          <a:spcPts val="100"/>
                        </a:spcAft>
                        <a:buFont typeface="Times" panose="02020603050405020304" pitchFamily="18" charset="0"/>
                        <a:buChar char="–"/>
                      </a:pPr>
                      <a:r>
                        <a:rPr lang="en-US" sz="2100" dirty="0">
                          <a:effectLst/>
                        </a:rPr>
                        <a:t>Light Color(s): multi-color (green and amber, blue and amber or red and amber if allowed by law)</a:t>
                      </a:r>
                    </a:p>
                    <a:p>
                      <a:pPr marL="342900" marR="0" lvl="0" indent="-342900" algn="l">
                        <a:spcBef>
                          <a:spcPts val="100"/>
                        </a:spcBef>
                        <a:spcAft>
                          <a:spcPts val="100"/>
                        </a:spcAft>
                        <a:buFont typeface="Times" panose="02020603050405020304" pitchFamily="18" charset="0"/>
                        <a:buChar char="–"/>
                      </a:pPr>
                      <a:r>
                        <a:rPr lang="en-US" sz="2100" dirty="0">
                          <a:effectLst/>
                        </a:rPr>
                        <a:t>Light Flash Speed(s): slow or alternating fast-slow-fast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7672" marR="87672" marT="0" marB="0"/>
                </a:tc>
                <a:extLst>
                  <a:ext uri="{0D108BD9-81ED-4DB2-BD59-A6C34878D82A}">
                    <a16:rowId xmlns:a16="http://schemas.microsoft.com/office/drawing/2014/main" val="4183510378"/>
                  </a:ext>
                </a:extLst>
              </a:tr>
            </a:tbl>
          </a:graphicData>
        </a:graphic>
      </p:graphicFrame>
    </p:spTree>
    <p:extLst>
      <p:ext uri="{BB962C8B-B14F-4D97-AF65-F5344CB8AC3E}">
        <p14:creationId xmlns:p14="http://schemas.microsoft.com/office/powerpoint/2010/main" val="1240254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Proposed Vehicle Marking and Warning Light Guidelines (cont’d)</a:t>
            </a:r>
          </a:p>
        </p:txBody>
      </p:sp>
      <p:graphicFrame>
        <p:nvGraphicFramePr>
          <p:cNvPr id="3" name="Table 2">
            <a:extLst>
              <a:ext uri="{FF2B5EF4-FFF2-40B4-BE49-F238E27FC236}">
                <a16:creationId xmlns:a16="http://schemas.microsoft.com/office/drawing/2014/main" id="{F37A853F-4720-335F-350F-53AC8BA00B15}"/>
              </a:ext>
            </a:extLst>
          </p:cNvPr>
          <p:cNvGraphicFramePr>
            <a:graphicFrameLocks noGrp="1"/>
          </p:cNvGraphicFramePr>
          <p:nvPr>
            <p:extLst>
              <p:ext uri="{D42A27DB-BD31-4B8C-83A1-F6EECF244321}">
                <p14:modId xmlns:p14="http://schemas.microsoft.com/office/powerpoint/2010/main" val="2319330584"/>
              </p:ext>
            </p:extLst>
          </p:nvPr>
        </p:nvGraphicFramePr>
        <p:xfrm>
          <a:off x="365758" y="2418080"/>
          <a:ext cx="8412480" cy="2021840"/>
        </p:xfrm>
        <a:graphic>
          <a:graphicData uri="http://schemas.openxmlformats.org/drawingml/2006/table">
            <a:tbl>
              <a:tblPr firstRow="1" firstCol="1" bandRow="1">
                <a:tableStyleId>{5C22544A-7EE6-4342-B048-85BDC9FD1C3A}</a:tableStyleId>
              </a:tblPr>
              <a:tblGrid>
                <a:gridCol w="3088973">
                  <a:extLst>
                    <a:ext uri="{9D8B030D-6E8A-4147-A177-3AD203B41FA5}">
                      <a16:colId xmlns:a16="http://schemas.microsoft.com/office/drawing/2014/main" val="3723834293"/>
                    </a:ext>
                  </a:extLst>
                </a:gridCol>
                <a:gridCol w="5323507">
                  <a:extLst>
                    <a:ext uri="{9D8B030D-6E8A-4147-A177-3AD203B41FA5}">
                      <a16:colId xmlns:a16="http://schemas.microsoft.com/office/drawing/2014/main" val="3950915276"/>
                    </a:ext>
                  </a:extLst>
                </a:gridCol>
              </a:tblGrid>
              <a:tr h="1635296">
                <a:tc>
                  <a:txBody>
                    <a:bodyPr/>
                    <a:lstStyle/>
                    <a:p>
                      <a:pPr marL="0" marR="0" algn="l">
                        <a:spcBef>
                          <a:spcPts val="100"/>
                        </a:spcBef>
                        <a:spcAft>
                          <a:spcPts val="100"/>
                        </a:spcAft>
                      </a:pPr>
                      <a:r>
                        <a:rPr lang="en-US" sz="2100" dirty="0">
                          <a:effectLst/>
                        </a:rPr>
                        <a:t>Construction/ Maintenance/ </a:t>
                      </a:r>
                    </a:p>
                    <a:p>
                      <a:pPr marL="0" marR="0" algn="l">
                        <a:spcBef>
                          <a:spcPts val="100"/>
                        </a:spcBef>
                        <a:spcAft>
                          <a:spcPts val="100"/>
                        </a:spcAft>
                      </a:pPr>
                      <a:r>
                        <a:rPr lang="en-US" sz="2100" dirty="0">
                          <a:effectLst/>
                        </a:rPr>
                        <a:t>Utility Work Vehicles</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B w="9525" cap="flat" cmpd="sng" algn="ctr">
                      <a:solidFill>
                        <a:schemeClr val="bg1"/>
                      </a:solidFill>
                      <a:prstDash val="solid"/>
                      <a:round/>
                      <a:headEnd type="none" w="med" len="med"/>
                      <a:tailEnd type="none" w="med" len="med"/>
                    </a:lnB>
                  </a:tcPr>
                </a:tc>
                <a:tc>
                  <a:txBody>
                    <a:bodyPr/>
                    <a:lstStyle/>
                    <a:p>
                      <a:pPr marL="342900" marR="0" lvl="0" indent="-342900" algn="l">
                        <a:spcBef>
                          <a:spcPts val="100"/>
                        </a:spcBef>
                        <a:spcAft>
                          <a:spcPts val="100"/>
                        </a:spcAft>
                        <a:buFont typeface="Times" panose="02020603050405020304" pitchFamily="18" charset="0"/>
                        <a:buChar char="–"/>
                      </a:pPr>
                      <a:r>
                        <a:rPr lang="en-US" sz="2100" dirty="0">
                          <a:effectLst/>
                        </a:rPr>
                        <a:t>Marking Colors: yellow and black</a:t>
                      </a:r>
                    </a:p>
                    <a:p>
                      <a:pPr marL="342900" marR="0" lvl="0" indent="-342900" algn="l">
                        <a:spcBef>
                          <a:spcPts val="100"/>
                        </a:spcBef>
                        <a:spcAft>
                          <a:spcPts val="100"/>
                        </a:spcAft>
                        <a:buFont typeface="Times" panose="02020603050405020304" pitchFamily="18" charset="0"/>
                        <a:buChar char="–"/>
                      </a:pPr>
                      <a:r>
                        <a:rPr lang="en-US" sz="2100" dirty="0">
                          <a:effectLst/>
                        </a:rPr>
                        <a:t>Marking Pattern: inverted V</a:t>
                      </a:r>
                    </a:p>
                    <a:p>
                      <a:pPr marL="342900" marR="0" lvl="0" indent="-342900" algn="l">
                        <a:spcBef>
                          <a:spcPts val="100"/>
                        </a:spcBef>
                        <a:spcAft>
                          <a:spcPts val="100"/>
                        </a:spcAft>
                        <a:buFont typeface="Times" panose="02020603050405020304" pitchFamily="18" charset="0"/>
                        <a:buChar char="–"/>
                      </a:pPr>
                      <a:r>
                        <a:rPr lang="en-US" sz="2100" dirty="0">
                          <a:effectLst/>
                        </a:rPr>
                        <a:t>Peak Light Intensity: 1200 cd minimum daytime, 1200 maximum nighttime</a:t>
                      </a:r>
                    </a:p>
                    <a:p>
                      <a:pPr marL="342900" marR="0" lvl="0" indent="-342900" algn="l">
                        <a:spcBef>
                          <a:spcPts val="100"/>
                        </a:spcBef>
                        <a:spcAft>
                          <a:spcPts val="100"/>
                        </a:spcAft>
                        <a:buFont typeface="Times" panose="02020603050405020304" pitchFamily="18" charset="0"/>
                        <a:buChar char="–"/>
                      </a:pPr>
                      <a:r>
                        <a:rPr lang="en-US" sz="2100" dirty="0">
                          <a:effectLst/>
                        </a:rPr>
                        <a:t>Light Color(s): amber or amber and white</a:t>
                      </a:r>
                    </a:p>
                    <a:p>
                      <a:pPr marL="342900" marR="0" lvl="0" indent="-342900" algn="l">
                        <a:spcBef>
                          <a:spcPts val="100"/>
                        </a:spcBef>
                        <a:spcAft>
                          <a:spcPts val="100"/>
                        </a:spcAft>
                        <a:buFont typeface="Times" panose="02020603050405020304" pitchFamily="18" charset="0"/>
                        <a:buChar char="–"/>
                      </a:pPr>
                      <a:r>
                        <a:rPr lang="en-US" sz="2100" dirty="0">
                          <a:effectLst/>
                        </a:rPr>
                        <a:t>Light Flash Speed(s): slow </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8297020"/>
                  </a:ext>
                </a:extLst>
              </a:tr>
            </a:tbl>
          </a:graphicData>
        </a:graphic>
      </p:graphicFrame>
    </p:spTree>
    <p:extLst>
      <p:ext uri="{BB962C8B-B14F-4D97-AF65-F5344CB8AC3E}">
        <p14:creationId xmlns:p14="http://schemas.microsoft.com/office/powerpoint/2010/main" val="174929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7"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7" name="Group 18">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204900" cy="6858000"/>
            <a:chOff x="1" y="0"/>
            <a:chExt cx="4273199" cy="6858000"/>
          </a:xfrm>
        </p:grpSpPr>
        <p:sp>
          <p:nvSpPr>
            <p:cNvPr id="20" name="Rectangle 19">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8" name="Rectangle 20">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17CE035-FC42-220E-EAD4-51EAD64EE24B}"/>
              </a:ext>
            </a:extLst>
          </p:cNvPr>
          <p:cNvSpPr>
            <a:spLocks noGrp="1"/>
          </p:cNvSpPr>
          <p:nvPr>
            <p:ph type="title"/>
          </p:nvPr>
        </p:nvSpPr>
        <p:spPr>
          <a:xfrm>
            <a:off x="938757" y="619125"/>
            <a:ext cx="1989310" cy="5619749"/>
          </a:xfrm>
        </p:spPr>
        <p:txBody>
          <a:bodyPr anchor="ctr">
            <a:normAutofit/>
          </a:bodyPr>
          <a:lstStyle/>
          <a:p>
            <a:r>
              <a:rPr lang="en-US" dirty="0">
                <a:solidFill>
                  <a:srgbClr val="000000"/>
                </a:solidFill>
              </a:rPr>
              <a:t>Project Tasks (cont’d)</a:t>
            </a:r>
          </a:p>
        </p:txBody>
      </p:sp>
      <p:grpSp>
        <p:nvGrpSpPr>
          <p:cNvPr id="23" name="Group 22">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24"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txBody>
            <a:bodyPr/>
            <a:lstStyle/>
            <a:p>
              <a:endParaRPr lang="en-US"/>
            </a:p>
          </p:txBody>
        </p:sp>
        <p:sp>
          <p:nvSpPr>
            <p:cNvPr id="25"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sp>
        <p:nvSpPr>
          <p:cNvPr id="3" name="Content Placeholder 2">
            <a:extLst>
              <a:ext uri="{FF2B5EF4-FFF2-40B4-BE49-F238E27FC236}">
                <a16:creationId xmlns:a16="http://schemas.microsoft.com/office/drawing/2014/main" id="{F11EDE44-4057-4A93-1049-114B23578AB4}"/>
              </a:ext>
            </a:extLst>
          </p:cNvPr>
          <p:cNvSpPr>
            <a:spLocks noGrp="1"/>
          </p:cNvSpPr>
          <p:nvPr>
            <p:ph idx="1"/>
          </p:nvPr>
        </p:nvSpPr>
        <p:spPr>
          <a:xfrm>
            <a:off x="3687187" y="619125"/>
            <a:ext cx="4881740" cy="5619750"/>
          </a:xfrm>
        </p:spPr>
        <p:txBody>
          <a:bodyPr anchor="ctr">
            <a:normAutofit/>
          </a:bodyPr>
          <a:lstStyle/>
          <a:p>
            <a:pPr marL="457200" indent="-457200">
              <a:buFont typeface="+mj-lt"/>
              <a:buAutoNum type="arabicPeriod" startAt="4"/>
            </a:pPr>
            <a:r>
              <a:rPr lang="en-US" sz="2400" dirty="0"/>
              <a:t>Prepare an updated work plan and interim report</a:t>
            </a:r>
          </a:p>
          <a:p>
            <a:pPr marL="457200" indent="-457200">
              <a:buFont typeface="+mj-lt"/>
              <a:buAutoNum type="arabicPeriod" startAt="4"/>
            </a:pPr>
            <a:r>
              <a:rPr lang="en-US" sz="2400" dirty="0"/>
              <a:t>Meet with panel</a:t>
            </a:r>
          </a:p>
          <a:p>
            <a:pPr marL="457200" indent="-457200">
              <a:buFont typeface="+mj-lt"/>
              <a:buAutoNum type="arabicPeriod" startAt="4"/>
            </a:pPr>
            <a:r>
              <a:rPr lang="en-US" sz="2400" dirty="0"/>
              <a:t>Execute phase II studies</a:t>
            </a:r>
          </a:p>
          <a:p>
            <a:pPr lvl="1"/>
            <a:r>
              <a:rPr lang="en-US" sz="2000" dirty="0"/>
              <a:t>Static closed-course studies</a:t>
            </a:r>
          </a:p>
          <a:p>
            <a:pPr lvl="1"/>
            <a:r>
              <a:rPr lang="en-US" sz="2000" dirty="0"/>
              <a:t>Dynamic closed-course studies</a:t>
            </a:r>
          </a:p>
          <a:p>
            <a:pPr lvl="1"/>
            <a:r>
              <a:rPr lang="en-US" sz="2000" dirty="0"/>
              <a:t>Field evaluations</a:t>
            </a:r>
          </a:p>
          <a:p>
            <a:pPr marL="457200" indent="-457200">
              <a:buFont typeface="+mj-lt"/>
              <a:buAutoNum type="arabicPeriod" startAt="4"/>
            </a:pPr>
            <a:r>
              <a:rPr lang="en-US" sz="2400" dirty="0"/>
              <a:t>Prepare final report and implementation guidelines </a:t>
            </a:r>
          </a:p>
          <a:p>
            <a:pPr marL="457200" indent="-457200">
              <a:buFont typeface="+mj-lt"/>
              <a:buAutoNum type="arabicPeriod" startAt="4"/>
            </a:pPr>
            <a:endParaRPr lang="en-US" sz="1700" dirty="0">
              <a:solidFill>
                <a:schemeClr val="tx1">
                  <a:alpha val="60000"/>
                </a:schemeClr>
              </a:solidFill>
            </a:endParaRPr>
          </a:p>
          <a:p>
            <a:endParaRPr lang="en-US" sz="1700" dirty="0">
              <a:solidFill>
                <a:schemeClr val="tx1">
                  <a:alpha val="60000"/>
                </a:schemeClr>
              </a:solidFill>
            </a:endParaRPr>
          </a:p>
        </p:txBody>
      </p:sp>
    </p:spTree>
    <p:extLst>
      <p:ext uri="{BB962C8B-B14F-4D97-AF65-F5344CB8AC3E}">
        <p14:creationId xmlns:p14="http://schemas.microsoft.com/office/powerpoint/2010/main" val="669086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Proposed Vehicle Marking and Warning Light Guidelines (cont’d)</a:t>
            </a:r>
          </a:p>
        </p:txBody>
      </p:sp>
      <p:graphicFrame>
        <p:nvGraphicFramePr>
          <p:cNvPr id="4" name="Table 3">
            <a:extLst>
              <a:ext uri="{FF2B5EF4-FFF2-40B4-BE49-F238E27FC236}">
                <a16:creationId xmlns:a16="http://schemas.microsoft.com/office/drawing/2014/main" id="{69AE9BB9-16C5-5FEF-85F0-A42E4C7F2F84}"/>
              </a:ext>
            </a:extLst>
          </p:cNvPr>
          <p:cNvGraphicFramePr>
            <a:graphicFrameLocks noGrp="1"/>
          </p:cNvGraphicFramePr>
          <p:nvPr>
            <p:extLst>
              <p:ext uri="{D42A27DB-BD31-4B8C-83A1-F6EECF244321}">
                <p14:modId xmlns:p14="http://schemas.microsoft.com/office/powerpoint/2010/main" val="1014336988"/>
              </p:ext>
            </p:extLst>
          </p:nvPr>
        </p:nvGraphicFramePr>
        <p:xfrm>
          <a:off x="365758" y="2408777"/>
          <a:ext cx="8412480" cy="2667720"/>
        </p:xfrm>
        <a:graphic>
          <a:graphicData uri="http://schemas.openxmlformats.org/drawingml/2006/table">
            <a:tbl>
              <a:tblPr firstRow="1" firstCol="1" bandRow="1">
                <a:tableStyleId>{5C22544A-7EE6-4342-B048-85BDC9FD1C3A}</a:tableStyleId>
              </a:tblPr>
              <a:tblGrid>
                <a:gridCol w="3088974">
                  <a:extLst>
                    <a:ext uri="{9D8B030D-6E8A-4147-A177-3AD203B41FA5}">
                      <a16:colId xmlns:a16="http://schemas.microsoft.com/office/drawing/2014/main" val="3723834293"/>
                    </a:ext>
                  </a:extLst>
                </a:gridCol>
                <a:gridCol w="5323506">
                  <a:extLst>
                    <a:ext uri="{9D8B030D-6E8A-4147-A177-3AD203B41FA5}">
                      <a16:colId xmlns:a16="http://schemas.microsoft.com/office/drawing/2014/main" val="3950915276"/>
                    </a:ext>
                  </a:extLst>
                </a:gridCol>
              </a:tblGrid>
              <a:tr h="2667720">
                <a:tc>
                  <a:txBody>
                    <a:bodyPr/>
                    <a:lstStyle/>
                    <a:p>
                      <a:pPr marL="0" marR="0" algn="l">
                        <a:spcBef>
                          <a:spcPts val="100"/>
                        </a:spcBef>
                        <a:spcAft>
                          <a:spcPts val="100"/>
                        </a:spcAft>
                      </a:pPr>
                      <a:r>
                        <a:rPr lang="en-US" sz="2100" dirty="0">
                          <a:effectLst/>
                        </a:rPr>
                        <a:t>Construction Equipment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T w="9525" cap="flat" cmpd="sng" algn="ctr">
                      <a:solidFill>
                        <a:schemeClr val="bg1"/>
                      </a:solidFill>
                      <a:prstDash val="solid"/>
                      <a:round/>
                      <a:headEnd type="none" w="med" len="med"/>
                      <a:tailEnd type="none" w="med" len="med"/>
                    </a:lnT>
                  </a:tcPr>
                </a:tc>
                <a:tc>
                  <a:txBody>
                    <a:bodyPr/>
                    <a:lstStyle/>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Marking Colors: none required (yellow and black if agencies choose to use them)</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Marking Pattern: none require (inverted V if used)</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Peak Light Intensity: minimum 300 cd (single Class 2 warning light)</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Light Color(s): amber or amber and white</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Light Flash Speed(s): slow </a:t>
                      </a:r>
                      <a:endParaRPr lang="en-US" sz="2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T w="9525"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600352882"/>
                  </a:ext>
                </a:extLst>
              </a:tr>
            </a:tbl>
          </a:graphicData>
        </a:graphic>
      </p:graphicFrame>
    </p:spTree>
    <p:extLst>
      <p:ext uri="{BB962C8B-B14F-4D97-AF65-F5344CB8AC3E}">
        <p14:creationId xmlns:p14="http://schemas.microsoft.com/office/powerpoint/2010/main" val="3058872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7EEC-F2F6-AC21-13D0-7551D991EA46}"/>
              </a:ext>
            </a:extLst>
          </p:cNvPr>
          <p:cNvSpPr>
            <a:spLocks noGrp="1"/>
          </p:cNvSpPr>
          <p:nvPr>
            <p:ph type="title"/>
          </p:nvPr>
        </p:nvSpPr>
        <p:spPr>
          <a:xfrm>
            <a:off x="524784" y="248038"/>
            <a:ext cx="5297791" cy="1159200"/>
          </a:xfrm>
        </p:spPr>
        <p:txBody>
          <a:bodyPr vert="horz" lIns="91440" tIns="45720" rIns="91440" bIns="45720" rtlCol="0" anchor="ctr">
            <a:normAutofit/>
          </a:bodyPr>
          <a:lstStyle/>
          <a:p>
            <a:r>
              <a:rPr lang="en-US" sz="3000" kern="1200" dirty="0">
                <a:solidFill>
                  <a:srgbClr val="FFFFFF"/>
                </a:solidFill>
                <a:latin typeface="+mj-lt"/>
                <a:ea typeface="+mj-ea"/>
                <a:cs typeface="+mj-cs"/>
              </a:rPr>
              <a:t>Vehicle Marking and Warning Light Recommendations (cont’d)</a:t>
            </a:r>
          </a:p>
        </p:txBody>
      </p:sp>
      <p:graphicFrame>
        <p:nvGraphicFramePr>
          <p:cNvPr id="3" name="Table 2">
            <a:extLst>
              <a:ext uri="{FF2B5EF4-FFF2-40B4-BE49-F238E27FC236}">
                <a16:creationId xmlns:a16="http://schemas.microsoft.com/office/drawing/2014/main" id="{F37A853F-4720-335F-350F-53AC8BA00B15}"/>
              </a:ext>
            </a:extLst>
          </p:cNvPr>
          <p:cNvGraphicFramePr>
            <a:graphicFrameLocks noGrp="1"/>
          </p:cNvGraphicFramePr>
          <p:nvPr>
            <p:extLst>
              <p:ext uri="{D42A27DB-BD31-4B8C-83A1-F6EECF244321}">
                <p14:modId xmlns:p14="http://schemas.microsoft.com/office/powerpoint/2010/main" val="503983137"/>
              </p:ext>
            </p:extLst>
          </p:nvPr>
        </p:nvGraphicFramePr>
        <p:xfrm>
          <a:off x="324168" y="2303674"/>
          <a:ext cx="8412480" cy="2667720"/>
        </p:xfrm>
        <a:graphic>
          <a:graphicData uri="http://schemas.openxmlformats.org/drawingml/2006/table">
            <a:tbl>
              <a:tblPr firstRow="1" firstCol="1" bandRow="1">
                <a:tableStyleId>{5C22544A-7EE6-4342-B048-85BDC9FD1C3A}</a:tableStyleId>
              </a:tblPr>
              <a:tblGrid>
                <a:gridCol w="3088974">
                  <a:extLst>
                    <a:ext uri="{9D8B030D-6E8A-4147-A177-3AD203B41FA5}">
                      <a16:colId xmlns:a16="http://schemas.microsoft.com/office/drawing/2014/main" val="3723834293"/>
                    </a:ext>
                  </a:extLst>
                </a:gridCol>
                <a:gridCol w="5323506">
                  <a:extLst>
                    <a:ext uri="{9D8B030D-6E8A-4147-A177-3AD203B41FA5}">
                      <a16:colId xmlns:a16="http://schemas.microsoft.com/office/drawing/2014/main" val="3950915276"/>
                    </a:ext>
                  </a:extLst>
                </a:gridCol>
              </a:tblGrid>
              <a:tr h="2667720">
                <a:tc>
                  <a:txBody>
                    <a:bodyPr/>
                    <a:lstStyle/>
                    <a:p>
                      <a:pPr marL="0" marR="0" algn="l">
                        <a:spcBef>
                          <a:spcPts val="100"/>
                        </a:spcBef>
                        <a:spcAft>
                          <a:spcPts val="100"/>
                        </a:spcAft>
                      </a:pPr>
                      <a:r>
                        <a:rPr lang="en-US" sz="2100" dirty="0">
                          <a:effectLst/>
                        </a:rPr>
                        <a:t>Construction Equipment</a:t>
                      </a:r>
                      <a:endParaRPr lang="en-US" sz="2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T w="9525" cap="flat" cmpd="sng" algn="ctr">
                      <a:solidFill>
                        <a:schemeClr val="bg1"/>
                      </a:solidFill>
                      <a:prstDash val="solid"/>
                      <a:round/>
                      <a:headEnd type="none" w="med" len="med"/>
                      <a:tailEnd type="none" w="med" len="med"/>
                    </a:lnT>
                  </a:tcPr>
                </a:tc>
                <a:tc>
                  <a:txBody>
                    <a:bodyPr/>
                    <a:lstStyle/>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Marking Colors: none required (yellow and black if agencies choose to use them)</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Marking Pattern: none require (inverted V if used)</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Peak Light Intensity: minimum 300 cd (single Class 2 warning light)</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Light Color(s): amber or amber and white</a:t>
                      </a:r>
                    </a:p>
                    <a:p>
                      <a:pPr marL="342900" marR="0" lvl="0" indent="-342900" algn="l">
                        <a:spcBef>
                          <a:spcPts val="100"/>
                        </a:spcBef>
                        <a:spcAft>
                          <a:spcPts val="100"/>
                        </a:spcAft>
                        <a:buFont typeface="Times" panose="02020603050405020304" pitchFamily="18" charset="0"/>
                        <a:buChar char="–"/>
                      </a:pPr>
                      <a:r>
                        <a:rPr lang="en-US" sz="2100" b="1" dirty="0">
                          <a:solidFill>
                            <a:schemeClr val="bg1"/>
                          </a:solidFill>
                          <a:effectLst/>
                        </a:rPr>
                        <a:t>Light Flash Speed(s): slow </a:t>
                      </a:r>
                      <a:endParaRPr lang="en-US" sz="2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016" marR="57016" marT="0" marB="0">
                    <a:lnT w="9525"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600352882"/>
                  </a:ext>
                </a:extLst>
              </a:tr>
            </a:tbl>
          </a:graphicData>
        </a:graphic>
      </p:graphicFrame>
    </p:spTree>
    <p:extLst>
      <p:ext uri="{BB962C8B-B14F-4D97-AF65-F5344CB8AC3E}">
        <p14:creationId xmlns:p14="http://schemas.microsoft.com/office/powerpoint/2010/main" val="355322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2C8176B6-3782-0A59-543D-B330EB5F772E}"/>
              </a:ext>
            </a:extLst>
          </p:cNvPr>
          <p:cNvSpPr>
            <a:spLocks noGrp="1"/>
          </p:cNvSpPr>
          <p:nvPr>
            <p:ph type="title"/>
          </p:nvPr>
        </p:nvSpPr>
        <p:spPr>
          <a:xfrm>
            <a:off x="401265" y="685800"/>
            <a:ext cx="2085203" cy="5105400"/>
          </a:xfrm>
        </p:spPr>
        <p:txBody>
          <a:bodyPr>
            <a:normAutofit/>
          </a:bodyPr>
          <a:lstStyle/>
          <a:p>
            <a:r>
              <a:rPr lang="en-US" sz="2400" dirty="0">
                <a:solidFill>
                  <a:srgbClr val="FFFFFF"/>
                </a:solidFill>
              </a:rPr>
              <a:t>Past Research – Retroreflective Vehicle Markings</a:t>
            </a:r>
          </a:p>
        </p:txBody>
      </p:sp>
      <p:graphicFrame>
        <p:nvGraphicFramePr>
          <p:cNvPr id="5" name="Content Placeholder 2">
            <a:extLst>
              <a:ext uri="{FF2B5EF4-FFF2-40B4-BE49-F238E27FC236}">
                <a16:creationId xmlns:a16="http://schemas.microsoft.com/office/drawing/2014/main" id="{186BE58F-9844-77FC-63BF-57B4D5FF7412}"/>
              </a:ext>
            </a:extLst>
          </p:cNvPr>
          <p:cNvGraphicFramePr>
            <a:graphicFrameLocks noGrp="1"/>
          </p:cNvGraphicFramePr>
          <p:nvPr>
            <p:ph idx="1"/>
            <p:extLst>
              <p:ext uri="{D42A27DB-BD31-4B8C-83A1-F6EECF244321}">
                <p14:modId xmlns:p14="http://schemas.microsoft.com/office/powerpoint/2010/main" val="132479093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99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1BAD5220-4732-3081-30E8-1B649049F78D}"/>
              </a:ext>
            </a:extLst>
          </p:cNvPr>
          <p:cNvSpPr>
            <a:spLocks noGrp="1"/>
          </p:cNvSpPr>
          <p:nvPr>
            <p:ph type="title"/>
          </p:nvPr>
        </p:nvSpPr>
        <p:spPr>
          <a:xfrm>
            <a:off x="401265" y="685800"/>
            <a:ext cx="2085203" cy="5105400"/>
          </a:xfrm>
        </p:spPr>
        <p:txBody>
          <a:bodyPr>
            <a:normAutofit/>
          </a:bodyPr>
          <a:lstStyle/>
          <a:p>
            <a:r>
              <a:rPr lang="en-US" sz="2400" dirty="0">
                <a:solidFill>
                  <a:srgbClr val="FFFFFF"/>
                </a:solidFill>
              </a:rPr>
              <a:t>Past Research – Vehicle and Equipment Warning Lights</a:t>
            </a:r>
          </a:p>
        </p:txBody>
      </p:sp>
      <p:graphicFrame>
        <p:nvGraphicFramePr>
          <p:cNvPr id="5" name="Content Placeholder 2">
            <a:extLst>
              <a:ext uri="{FF2B5EF4-FFF2-40B4-BE49-F238E27FC236}">
                <a16:creationId xmlns:a16="http://schemas.microsoft.com/office/drawing/2014/main" id="{758BBD0C-5C69-EAC1-D261-3C28850C791C}"/>
              </a:ext>
            </a:extLst>
          </p:cNvPr>
          <p:cNvGraphicFramePr>
            <a:graphicFrameLocks noGrp="1"/>
          </p:cNvGraphicFramePr>
          <p:nvPr>
            <p:ph idx="1"/>
            <p:extLst>
              <p:ext uri="{D42A27DB-BD31-4B8C-83A1-F6EECF244321}">
                <p14:modId xmlns:p14="http://schemas.microsoft.com/office/powerpoint/2010/main" val="57512182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03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1BAD5220-4732-3081-30E8-1B649049F78D}"/>
              </a:ext>
            </a:extLst>
          </p:cNvPr>
          <p:cNvSpPr>
            <a:spLocks noGrp="1"/>
          </p:cNvSpPr>
          <p:nvPr>
            <p:ph type="title"/>
          </p:nvPr>
        </p:nvSpPr>
        <p:spPr>
          <a:xfrm>
            <a:off x="401265" y="685800"/>
            <a:ext cx="2085203" cy="5105400"/>
          </a:xfrm>
        </p:spPr>
        <p:txBody>
          <a:bodyPr>
            <a:normAutofit/>
          </a:bodyPr>
          <a:lstStyle/>
          <a:p>
            <a:r>
              <a:rPr lang="en-US" sz="3500" dirty="0">
                <a:solidFill>
                  <a:srgbClr val="FFFFFF"/>
                </a:solidFill>
              </a:rPr>
              <a:t>Past Research – External Factors</a:t>
            </a:r>
          </a:p>
        </p:txBody>
      </p:sp>
      <p:graphicFrame>
        <p:nvGraphicFramePr>
          <p:cNvPr id="5" name="Content Placeholder 2">
            <a:extLst>
              <a:ext uri="{FF2B5EF4-FFF2-40B4-BE49-F238E27FC236}">
                <a16:creationId xmlns:a16="http://schemas.microsoft.com/office/drawing/2014/main" id="{2076CF9F-05D9-CDD6-5ED7-BD495D852A76}"/>
              </a:ext>
            </a:extLst>
          </p:cNvPr>
          <p:cNvGraphicFramePr>
            <a:graphicFrameLocks noGrp="1"/>
          </p:cNvGraphicFramePr>
          <p:nvPr>
            <p:ph idx="1"/>
            <p:extLst>
              <p:ext uri="{D42A27DB-BD31-4B8C-83A1-F6EECF244321}">
                <p14:modId xmlns:p14="http://schemas.microsoft.com/office/powerpoint/2010/main" val="169870485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20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8BFFA09-A3E1-F6C5-0F07-145000511F50}"/>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Fundamental Objectives of a Marking and Warning Light System</a:t>
            </a:r>
          </a:p>
        </p:txBody>
      </p:sp>
      <p:sp>
        <p:nvSpPr>
          <p:cNvPr id="3" name="Content Placeholder 2">
            <a:extLst>
              <a:ext uri="{FF2B5EF4-FFF2-40B4-BE49-F238E27FC236}">
                <a16:creationId xmlns:a16="http://schemas.microsoft.com/office/drawing/2014/main" id="{23B32F87-1B54-D40C-4582-B55465D515E3}"/>
              </a:ext>
            </a:extLst>
          </p:cNvPr>
          <p:cNvSpPr>
            <a:spLocks noGrp="1"/>
          </p:cNvSpPr>
          <p:nvPr>
            <p:ph idx="1"/>
          </p:nvPr>
        </p:nvSpPr>
        <p:spPr>
          <a:xfrm>
            <a:off x="1025718" y="2341848"/>
            <a:ext cx="7281746" cy="3715761"/>
          </a:xfrm>
        </p:spPr>
        <p:txBody>
          <a:bodyPr anchor="ctr">
            <a:normAutofit/>
          </a:bodyPr>
          <a:lstStyle/>
          <a:p>
            <a:r>
              <a:rPr lang="en-US" sz="2100" dirty="0"/>
              <a:t>Objective 1 – Attract attention and provide adequate warning of vehicle/equipment presence</a:t>
            </a:r>
          </a:p>
          <a:p>
            <a:r>
              <a:rPr lang="en-US" sz="2100" dirty="0"/>
              <a:t>Objective 2 – Assist in determining appropriate driving action approaching work activity</a:t>
            </a:r>
          </a:p>
          <a:p>
            <a:r>
              <a:rPr lang="en-US" sz="2100" dirty="0"/>
              <a:t>Objective 3 – Not be confused with authorized emergency vehicles</a:t>
            </a:r>
          </a:p>
          <a:p>
            <a:r>
              <a:rPr lang="en-US" sz="2100" dirty="0"/>
              <a:t>Objective 4 – Not adversely affect driver abilities to detect and recognize the vehicles or equipment, other traffic control devices in use, workers on foot, or nearby pedestrians</a:t>
            </a:r>
          </a:p>
        </p:txBody>
      </p:sp>
    </p:spTree>
    <p:extLst>
      <p:ext uri="{BB962C8B-B14F-4D97-AF65-F5344CB8AC3E}">
        <p14:creationId xmlns:p14="http://schemas.microsoft.com/office/powerpoint/2010/main" val="944566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0D798C86944145A1C8C32B21FE3BB9" ma:contentTypeVersion="11" ma:contentTypeDescription="Create a new document." ma:contentTypeScope="" ma:versionID="3a327df72960d8e5514b7ad5f70358da">
  <xsd:schema xmlns:xsd="http://www.w3.org/2001/XMLSchema" xmlns:xs="http://www.w3.org/2001/XMLSchema" xmlns:p="http://schemas.microsoft.com/office/2006/metadata/properties" xmlns:ns2="8cbc02d2-4e4a-4a99-ada2-7fce63949132" xmlns:ns3="6b03d716-b323-4cc5-9ff9-06dbf137301f" targetNamespace="http://schemas.microsoft.com/office/2006/metadata/properties" ma:root="true" ma:fieldsID="9c50ae17b90a1773ae21a7f19048b11d" ns2:_="" ns3:_="">
    <xsd:import namespace="8cbc02d2-4e4a-4a99-ada2-7fce63949132"/>
    <xsd:import namespace="6b03d716-b323-4cc5-9ff9-06dbf13730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c02d2-4e4a-4a99-ada2-7fce63949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03d716-b323-4cc5-9ff9-06dbf137301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f3c9e0-e2ab-4b1a-a088-797e5e057cd2}" ma:internalName="TaxCatchAll" ma:showField="CatchAllData" ma:web="6b03d716-b323-4cc5-9ff9-06dbf1373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155EAA-A70B-449A-B4B3-EB4723EC6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c02d2-4e4a-4a99-ada2-7fce63949132"/>
    <ds:schemaRef ds:uri="6b03d716-b323-4cc5-9ff9-06dbf1373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97756A-5A1D-47F1-9D8A-3787AC4E63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1294</TotalTime>
  <Words>2961</Words>
  <Application>Microsoft Office PowerPoint</Application>
  <PresentationFormat>On-screen Show (4:3)</PresentationFormat>
  <Paragraphs>281</Paragraphs>
  <Slides>51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Segoe UI Symbol</vt:lpstr>
      <vt:lpstr>Times</vt:lpstr>
      <vt:lpstr>Office Theme</vt:lpstr>
      <vt:lpstr> GUIDELINES FOR VEHICLE AND EQUIPMENT COLOR, MARKING AND LIGHTING NCHRP Project 05-24 </vt:lpstr>
      <vt:lpstr>Need for Study</vt:lpstr>
      <vt:lpstr>Project Objective</vt:lpstr>
      <vt:lpstr>Project Tasks</vt:lpstr>
      <vt:lpstr>Project Tasks (cont’d)</vt:lpstr>
      <vt:lpstr>Past Research – Retroreflective Vehicle Markings</vt:lpstr>
      <vt:lpstr>Past Research – Vehicle and Equipment Warning Lights</vt:lpstr>
      <vt:lpstr>Past Research – External Factors</vt:lpstr>
      <vt:lpstr>Fundamental Objectives of a Marking and Warning Light System</vt:lpstr>
      <vt:lpstr>Factors Examined</vt:lpstr>
      <vt:lpstr>Task 6  Phase II Studies</vt:lpstr>
      <vt:lpstr>Daytime Closed-Course Static Studies</vt:lpstr>
      <vt:lpstr>PowerPoint Presentation</vt:lpstr>
      <vt:lpstr>Electronic Occlusion Shutter System</vt:lpstr>
      <vt:lpstr>Effect of Marking Colors and Patterns on Worker Recognition Accuracy</vt:lpstr>
      <vt:lpstr>Nighttime Closed-Course Static Studies</vt:lpstr>
      <vt:lpstr>Study Methodology</vt:lpstr>
      <vt:lpstr>Results – Worker Detection/ Recognition</vt:lpstr>
      <vt:lpstr>Asynchronous flashing increased worker recognition time at farther viewing distances</vt:lpstr>
      <vt:lpstr>Many participants rated the 8-light display distracting and causing discomfort glare </vt:lpstr>
      <vt:lpstr>Many participants also rated multi-colored light arrays as more distracting and causing discomfort glare</vt:lpstr>
      <vt:lpstr>Participants ≤ 40 years rated the fast flash speed as distracting</vt:lpstr>
      <vt:lpstr>Presence of markings on the rear of the treatment vehicle reduced distraction ratings when viewed at the 100’ distance</vt:lpstr>
      <vt:lpstr>Results – Arrow Board Detection/ Recognition</vt:lpstr>
      <vt:lpstr>Other Arrow Board Trends</vt:lpstr>
      <vt:lpstr>Participants again rated 8-light arrays as more distracting and causing more discomfort glare.</vt:lpstr>
      <vt:lpstr>Amber and green warning light arrays resulted in higher ratings of distraction and discomfort glare for participants ≤ 40 years when viewed at 100’ viewing distance  </vt:lpstr>
      <vt:lpstr>The fast flash speed resulted in higher ratings of discomfort glare, while use of vehicle markings on the rear of the treatment vehicle reduced ratings of discomfort glare.</vt:lpstr>
      <vt:lpstr>More lights in the warning light array increased participant rating of urgency or hazard risk implied by the lights. </vt:lpstr>
      <vt:lpstr>The fast flash speed and the amber and green warning light arrays also increased participant rating of urgency or hazard risk implied by the lights</vt:lpstr>
      <vt:lpstr>Daytime and Nighttime Closed-Course Dynamic Studies</vt:lpstr>
      <vt:lpstr>Study Methodology</vt:lpstr>
      <vt:lpstr>Results of Closed-Course Dynamic Studies</vt:lpstr>
      <vt:lpstr>Judgement of work vehicle speed traveling toward the participant was more difficult when the fast flash speed was displayed</vt:lpstr>
      <vt:lpstr>Warning light treatments using a slow flash speed was more difficult when pavement was wet</vt:lpstr>
      <vt:lpstr>Alternating flash pattern and slow flash speed were rated as less distracting than other treatments</vt:lpstr>
      <vt:lpstr>Field Evaluations of Best Warning Light Treatments</vt:lpstr>
      <vt:lpstr>Study Methodology</vt:lpstr>
      <vt:lpstr>Speeds past the work vehicle tended to be lower when amber and green lights were displayed</vt:lpstr>
      <vt:lpstr>Amber and green lights also resulted in greater percentages of drivers using lane away from work vehicle</vt:lpstr>
      <vt:lpstr>Conclusions</vt:lpstr>
      <vt:lpstr>Conclusions (Cont’d)</vt:lpstr>
      <vt:lpstr>Conclusions (cont’d)</vt:lpstr>
      <vt:lpstr>Implementation Considerations</vt:lpstr>
      <vt:lpstr>Proposed Vehicle Marking and Warning Light Guidelines</vt:lpstr>
      <vt:lpstr>Proposed Vehicle Marking and Warning Light Guidelines (cont’d)</vt:lpstr>
      <vt:lpstr>Proposed Vehicle Marking and Warning Light Guidelines (cont’d)</vt:lpstr>
      <vt:lpstr>Proposed Vehicle Marking and Warning Light Guidelines (cont’d)</vt:lpstr>
      <vt:lpstr>Proposed Vehicle Marking and Warning Light Guidelines (cont’d)</vt:lpstr>
      <vt:lpstr>Proposed Vehicle Marking and Warning Light Guidelines (cont’d)</vt:lpstr>
      <vt:lpstr>Vehicle Marking and Warning Light Recommendations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VEHICLE AND EQUIPMENT COLOR, MARKING AND LIGHTING</dc:title>
  <dc:creator>Ullman, Jerry</dc:creator>
  <cp:lastModifiedBy>Chafee, Ellen</cp:lastModifiedBy>
  <cp:revision>5</cp:revision>
  <dcterms:created xsi:type="dcterms:W3CDTF">2022-08-30T18:26:41Z</dcterms:created>
  <dcterms:modified xsi:type="dcterms:W3CDTF">2023-12-15T16:24:29Z</dcterms:modified>
</cp:coreProperties>
</file>