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2" r:id="rId4"/>
    <p:sldMasterId id="2147483917" r:id="rId5"/>
  </p:sldMasterIdLst>
  <p:notesMasterIdLst>
    <p:notesMasterId r:id="rId52"/>
  </p:notesMasterIdLst>
  <p:handoutMasterIdLst>
    <p:handoutMasterId r:id="rId53"/>
  </p:handoutMasterIdLst>
  <p:sldIdLst>
    <p:sldId id="256" r:id="rId6"/>
    <p:sldId id="337" r:id="rId7"/>
    <p:sldId id="289" r:id="rId8"/>
    <p:sldId id="285" r:id="rId9"/>
    <p:sldId id="295" r:id="rId10"/>
    <p:sldId id="374" r:id="rId11"/>
    <p:sldId id="371" r:id="rId12"/>
    <p:sldId id="366" r:id="rId13"/>
    <p:sldId id="259" r:id="rId14"/>
    <p:sldId id="301" r:id="rId15"/>
    <p:sldId id="325" r:id="rId16"/>
    <p:sldId id="299" r:id="rId17"/>
    <p:sldId id="291" r:id="rId18"/>
    <p:sldId id="318" r:id="rId19"/>
    <p:sldId id="283" r:id="rId20"/>
    <p:sldId id="297" r:id="rId21"/>
    <p:sldId id="323" r:id="rId22"/>
    <p:sldId id="327" r:id="rId23"/>
    <p:sldId id="370" r:id="rId24"/>
    <p:sldId id="338" r:id="rId25"/>
    <p:sldId id="339" r:id="rId26"/>
    <p:sldId id="346" r:id="rId27"/>
    <p:sldId id="336" r:id="rId28"/>
    <p:sldId id="379" r:id="rId29"/>
    <p:sldId id="388" r:id="rId30"/>
    <p:sldId id="341" r:id="rId31"/>
    <p:sldId id="389" r:id="rId32"/>
    <p:sldId id="390" r:id="rId33"/>
    <p:sldId id="391" r:id="rId34"/>
    <p:sldId id="382" r:id="rId35"/>
    <p:sldId id="392" r:id="rId36"/>
    <p:sldId id="393" r:id="rId37"/>
    <p:sldId id="394" r:id="rId38"/>
    <p:sldId id="395" r:id="rId39"/>
    <p:sldId id="372" r:id="rId40"/>
    <p:sldId id="373" r:id="rId41"/>
    <p:sldId id="396" r:id="rId42"/>
    <p:sldId id="397" r:id="rId43"/>
    <p:sldId id="398" r:id="rId44"/>
    <p:sldId id="399" r:id="rId45"/>
    <p:sldId id="400" r:id="rId46"/>
    <p:sldId id="401" r:id="rId47"/>
    <p:sldId id="402" r:id="rId48"/>
    <p:sldId id="405" r:id="rId49"/>
    <p:sldId id="403" r:id="rId50"/>
    <p:sldId id="369" r:id="rId51"/>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Gentium Basic" panose="020B0604020202020204" charset="0"/>
      <p:regular r:id="rId60"/>
      <p:bold r:id="rId61"/>
      <p:italic r:id="rId62"/>
      <p:boldItalic r:id="rId63"/>
    </p:embeddedFont>
    <p:embeddedFont>
      <p:font typeface="Montserrat" panose="00000500000000000000" pitchFamily="2" charset="0"/>
      <p:regular r:id="rId64"/>
      <p:bold r:id="rId65"/>
      <p:italic r:id="rId66"/>
      <p:boldItalic r:id="rId67"/>
    </p:embeddedFont>
    <p:embeddedFont>
      <p:font typeface="Montserrat SemiBold" panose="00000700000000000000" pitchFamily="2" charset="0"/>
      <p:regular r:id="rId68"/>
      <p:bold r:id="rId69"/>
      <p:italic r:id="rId70"/>
      <p:boldItalic r:id="rId71"/>
    </p:embeddedFont>
    <p:embeddedFont>
      <p:font typeface="STIXGeneral-Regular" charset="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66E74BD-C0A9-45BB-BE05-9DFE7FB0C8CC}">
          <p14:sldIdLst>
            <p14:sldId id="256"/>
            <p14:sldId id="337"/>
            <p14:sldId id="289"/>
            <p14:sldId id="285"/>
            <p14:sldId id="295"/>
          </p14:sldIdLst>
        </p14:section>
        <p14:section name="Task 1 - Lit Review" id="{7644ED64-6350-4A6C-B606-325871821D69}">
          <p14:sldIdLst>
            <p14:sldId id="374"/>
            <p14:sldId id="371"/>
            <p14:sldId id="366"/>
          </p14:sldIdLst>
        </p14:section>
        <p14:section name="Task 2 - Census" id="{E00E695A-09EE-4118-923E-B3C539951F4E}">
          <p14:sldIdLst>
            <p14:sldId id="259"/>
            <p14:sldId id="301"/>
            <p14:sldId id="325"/>
            <p14:sldId id="299"/>
            <p14:sldId id="291"/>
            <p14:sldId id="318"/>
            <p14:sldId id="283"/>
            <p14:sldId id="297"/>
            <p14:sldId id="323"/>
            <p14:sldId id="327"/>
          </p14:sldIdLst>
        </p14:section>
        <p14:section name="Task 3 - Organizational Model" id="{F4F270FC-FCCD-4AA8-82B9-F9B3D6DAAEC4}">
          <p14:sldIdLst>
            <p14:sldId id="370"/>
            <p14:sldId id="338"/>
            <p14:sldId id="339"/>
            <p14:sldId id="346"/>
            <p14:sldId id="336"/>
            <p14:sldId id="379"/>
            <p14:sldId id="388"/>
            <p14:sldId id="341"/>
            <p14:sldId id="389"/>
            <p14:sldId id="390"/>
            <p14:sldId id="391"/>
            <p14:sldId id="382"/>
            <p14:sldId id="392"/>
            <p14:sldId id="393"/>
            <p14:sldId id="394"/>
            <p14:sldId id="395"/>
          </p14:sldIdLst>
        </p14:section>
        <p14:section name="Case Studies" id="{1C00F511-04E4-4BAB-8F3F-B725A2476208}">
          <p14:sldIdLst>
            <p14:sldId id="372"/>
            <p14:sldId id="373"/>
            <p14:sldId id="396"/>
            <p14:sldId id="397"/>
            <p14:sldId id="398"/>
            <p14:sldId id="399"/>
            <p14:sldId id="400"/>
            <p14:sldId id="401"/>
          </p14:sldIdLst>
        </p14:section>
        <p14:section name="Future Research Impl" id="{166CF8D9-C04D-480F-946F-640A52A00A88}">
          <p14:sldIdLst>
            <p14:sldId id="402"/>
            <p14:sldId id="405"/>
            <p14:sldId id="403"/>
          </p14:sldIdLst>
        </p14:section>
        <p14:section name="Closing" id="{25017940-6A2E-4CDE-8081-ABEE9F935EEC}">
          <p14:sldIdLst>
            <p14:sldId id="3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 id="2" name="Pat Bye" initials="PB" lastIdx="1" clrIdx="1">
    <p:extLst>
      <p:ext uri="{19B8F6BF-5375-455C-9EA6-DF929625EA0E}">
        <p15:presenceInfo xmlns:p15="http://schemas.microsoft.com/office/powerpoint/2012/main" userId="5ecd10fe25a94c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932A8"/>
    <a:srgbClr val="04683B"/>
    <a:srgbClr val="CFCFC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25" autoAdjust="0"/>
    <p:restoredTop sz="91113" autoAdjust="0"/>
  </p:normalViewPr>
  <p:slideViewPr>
    <p:cSldViewPr snapToGrid="0" showGuides="1">
      <p:cViewPr varScale="1">
        <p:scale>
          <a:sx n="61" d="100"/>
          <a:sy n="61" d="100"/>
        </p:scale>
        <p:origin x="1188" y="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11434"/>
    </p:cViewPr>
  </p:sorterViewPr>
  <p:notesViewPr>
    <p:cSldViewPr snapToGrid="0" showGuides="1">
      <p:cViewPr varScale="1">
        <p:scale>
          <a:sx n="150" d="100"/>
          <a:sy n="150" d="100"/>
        </p:scale>
        <p:origin x="648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rgbClr val="000000"/>
                </a:solidFill>
                <a:latin typeface="Gentium Basic" panose="020B0604020202020204" charset="0"/>
              </a:rPr>
              <a:t>Number</a:t>
            </a:r>
            <a:r>
              <a:rPr lang="en-US" baseline="0" dirty="0">
                <a:solidFill>
                  <a:srgbClr val="000000"/>
                </a:solidFill>
                <a:latin typeface="Gentium Basic" panose="020B0604020202020204" charset="0"/>
              </a:rPr>
              <a:t> of Employees</a:t>
            </a:r>
            <a:endParaRPr lang="en-US" dirty="0">
              <a:solidFill>
                <a:srgbClr val="000000"/>
              </a:solidFill>
              <a:latin typeface="Gentium Basic" panose="020B060402020202020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5">
                  <a:tint val="54000"/>
                </a:schemeClr>
              </a:solidFill>
              <a:ln w="19050">
                <a:solidFill>
                  <a:schemeClr val="lt1"/>
                </a:solidFill>
              </a:ln>
              <a:effectLst/>
            </c:spPr>
            <c:extLst>
              <c:ext xmlns:c16="http://schemas.microsoft.com/office/drawing/2014/chart" uri="{C3380CC4-5D6E-409C-BE32-E72D297353CC}">
                <c16:uniqueId val="{00000001-4499-4C5D-827E-52A1E020B65A}"/>
              </c:ext>
            </c:extLst>
          </c:dPt>
          <c:dPt>
            <c:idx val="1"/>
            <c:bubble3D val="0"/>
            <c:spPr>
              <a:solidFill>
                <a:schemeClr val="accent5">
                  <a:tint val="77000"/>
                </a:schemeClr>
              </a:solidFill>
              <a:ln w="19050">
                <a:solidFill>
                  <a:schemeClr val="lt1"/>
                </a:solidFill>
              </a:ln>
              <a:effectLst/>
            </c:spPr>
            <c:extLst>
              <c:ext xmlns:c16="http://schemas.microsoft.com/office/drawing/2014/chart" uri="{C3380CC4-5D6E-409C-BE32-E72D297353CC}">
                <c16:uniqueId val="{00000003-4499-4C5D-827E-52A1E020B65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4499-4C5D-827E-52A1E020B65A}"/>
              </c:ext>
            </c:extLst>
          </c:dPt>
          <c:dPt>
            <c:idx val="3"/>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7-4499-4C5D-827E-52A1E020B65A}"/>
              </c:ext>
            </c:extLst>
          </c:dPt>
          <c:dPt>
            <c:idx val="4"/>
            <c:bubble3D val="0"/>
            <c:spPr>
              <a:solidFill>
                <a:schemeClr val="accent5">
                  <a:shade val="53000"/>
                </a:schemeClr>
              </a:solidFill>
              <a:ln w="19050">
                <a:solidFill>
                  <a:schemeClr val="lt1"/>
                </a:solidFill>
              </a:ln>
              <a:effectLst/>
            </c:spPr>
            <c:extLst>
              <c:ext xmlns:c16="http://schemas.microsoft.com/office/drawing/2014/chart" uri="{C3380CC4-5D6E-409C-BE32-E72D297353CC}">
                <c16:uniqueId val="{00000009-4499-4C5D-827E-52A1E020B65A}"/>
              </c:ext>
            </c:extLst>
          </c:dPt>
          <c:dLbls>
            <c:dLbl>
              <c:idx val="0"/>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99-4C5D-827E-52A1E020B65A}"/>
                </c:ext>
              </c:extLst>
            </c:dLbl>
            <c:dLbl>
              <c:idx val="1"/>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499-4C5D-827E-52A1E020B65A}"/>
                </c:ext>
              </c:extLst>
            </c:dLbl>
            <c:dLbl>
              <c:idx val="2"/>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499-4C5D-827E-52A1E020B65A}"/>
                </c:ext>
              </c:extLst>
            </c:dLbl>
            <c:dLbl>
              <c:idx val="3"/>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499-4C5D-827E-52A1E020B65A}"/>
                </c:ext>
              </c:extLst>
            </c:dLbl>
            <c:dLbl>
              <c:idx val="4"/>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499-4C5D-827E-52A1E020B65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Sheet1!$A$3:$A$7</c:f>
              <c:strCache>
                <c:ptCount val="5"/>
                <c:pt idx="0">
                  <c:v>&gt;2</c:v>
                </c:pt>
                <c:pt idx="1">
                  <c:v> 3 - 5 </c:v>
                </c:pt>
                <c:pt idx="2">
                  <c:v> 6 - 15 </c:v>
                </c:pt>
                <c:pt idx="3">
                  <c:v> 16 - 30 </c:v>
                </c:pt>
                <c:pt idx="4">
                  <c:v>30+ </c:v>
                </c:pt>
              </c:strCache>
            </c:strRef>
          </c:cat>
          <c:val>
            <c:numRef>
              <c:f>Sheet1!$B$3:$B$7</c:f>
              <c:numCache>
                <c:formatCode>General</c:formatCode>
                <c:ptCount val="5"/>
                <c:pt idx="0">
                  <c:v>8</c:v>
                </c:pt>
                <c:pt idx="1">
                  <c:v>5</c:v>
                </c:pt>
                <c:pt idx="2">
                  <c:v>8</c:v>
                </c:pt>
                <c:pt idx="3">
                  <c:v>2</c:v>
                </c:pt>
                <c:pt idx="4">
                  <c:v>3</c:v>
                </c:pt>
              </c:numCache>
            </c:numRef>
          </c:val>
          <c:extLst>
            <c:ext xmlns:c16="http://schemas.microsoft.com/office/drawing/2014/chart" uri="{C3380CC4-5D6E-409C-BE32-E72D297353CC}">
              <c16:uniqueId val="{0000000A-4499-4C5D-827E-52A1E020B65A}"/>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1C659-5906-E44A-8834-74107FAD8D0D}" type="doc">
      <dgm:prSet loTypeId="urn:microsoft.com/office/officeart/2005/8/layout/hChevron3" loCatId="" qsTypeId="urn:microsoft.com/office/officeart/2005/8/quickstyle/simple1" qsCatId="simple" csTypeId="urn:microsoft.com/office/officeart/2005/8/colors/accent5_3" csCatId="accent5" phldr="1"/>
      <dgm:spPr/>
    </dgm:pt>
    <dgm:pt modelId="{CFB7F387-9F61-3749-9855-2E2121FEB5C5}">
      <dgm:prSet phldrT="[Texte]" custT="1"/>
      <dgm:spPr>
        <a:ln>
          <a:noFill/>
        </a:ln>
      </dgm:spPr>
      <dgm:t>
        <a:bodyPr/>
        <a:lstStyle/>
        <a:p>
          <a:r>
            <a:rPr lang="fr-FR" sz="1200" dirty="0" err="1">
              <a:latin typeface="Montserrat" pitchFamily="2" charset="77"/>
              <a:cs typeface="Arial" panose="020B0604020202020204" pitchFamily="34" charset="0"/>
            </a:rPr>
            <a:t>Step</a:t>
          </a:r>
          <a:r>
            <a:rPr lang="fr-FR" sz="1200" dirty="0">
              <a:latin typeface="Montserrat" pitchFamily="2" charset="77"/>
              <a:cs typeface="Arial" panose="020B0604020202020204" pitchFamily="34" charset="0"/>
            </a:rPr>
            <a:t> 1</a:t>
          </a:r>
          <a:endParaRPr lang="fr-CA" sz="1200" dirty="0">
            <a:latin typeface="Montserrat" pitchFamily="2" charset="77"/>
          </a:endParaRPr>
        </a:p>
      </dgm:t>
    </dgm:pt>
    <dgm:pt modelId="{9C8DAC13-D76C-C944-A275-9F79551F56C3}" type="parTrans" cxnId="{7146FD39-E8F0-9847-92BC-008AA6DF8548}">
      <dgm:prSet/>
      <dgm:spPr/>
      <dgm:t>
        <a:bodyPr/>
        <a:lstStyle/>
        <a:p>
          <a:endParaRPr lang="fr-CA">
            <a:latin typeface="Montserrat" pitchFamily="2" charset="77"/>
          </a:endParaRPr>
        </a:p>
      </dgm:t>
    </dgm:pt>
    <dgm:pt modelId="{9A2FD4E4-2DA8-1F4D-8D5D-74496F2AABD7}" type="sibTrans" cxnId="{7146FD39-E8F0-9847-92BC-008AA6DF8548}">
      <dgm:prSet/>
      <dgm:spPr/>
      <dgm:t>
        <a:bodyPr/>
        <a:lstStyle/>
        <a:p>
          <a:endParaRPr lang="fr-CA">
            <a:latin typeface="Montserrat" pitchFamily="2" charset="77"/>
          </a:endParaRPr>
        </a:p>
      </dgm:t>
    </dgm:pt>
    <dgm:pt modelId="{48D91E8F-9AEF-8540-B644-ABE6B9CDEAB6}">
      <dgm:prSet phldrT="[Texte]" custT="1"/>
      <dgm:spPr>
        <a:ln>
          <a:noFill/>
        </a:ln>
      </dgm:spPr>
      <dgm:t>
        <a:bodyPr/>
        <a:lstStyle/>
        <a:p>
          <a:r>
            <a:rPr lang="fr-FR" sz="1200" dirty="0" err="1">
              <a:latin typeface="Montserrat" pitchFamily="2" charset="77"/>
              <a:cs typeface="Arial" panose="020B0604020202020204" pitchFamily="34" charset="0"/>
            </a:rPr>
            <a:t>Step</a:t>
          </a:r>
          <a:r>
            <a:rPr lang="fr-FR" sz="1200" dirty="0">
              <a:latin typeface="Montserrat" pitchFamily="2" charset="77"/>
              <a:cs typeface="Arial" panose="020B0604020202020204" pitchFamily="34" charset="0"/>
            </a:rPr>
            <a:t> 2</a:t>
          </a:r>
          <a:endParaRPr lang="fr-CA" sz="1200" dirty="0">
            <a:latin typeface="Montserrat" pitchFamily="2" charset="77"/>
          </a:endParaRPr>
        </a:p>
      </dgm:t>
    </dgm:pt>
    <dgm:pt modelId="{717A1331-AD3E-FA42-A14B-840171A31BE9}" type="parTrans" cxnId="{6CA1B9E2-BE4E-D24D-95DF-CA3AC9BE20A9}">
      <dgm:prSet/>
      <dgm:spPr/>
      <dgm:t>
        <a:bodyPr/>
        <a:lstStyle/>
        <a:p>
          <a:endParaRPr lang="fr-CA">
            <a:latin typeface="Montserrat" pitchFamily="2" charset="77"/>
          </a:endParaRPr>
        </a:p>
      </dgm:t>
    </dgm:pt>
    <dgm:pt modelId="{1BB13E29-C5F2-7147-B82A-5E994B1DA5C9}" type="sibTrans" cxnId="{6CA1B9E2-BE4E-D24D-95DF-CA3AC9BE20A9}">
      <dgm:prSet/>
      <dgm:spPr/>
      <dgm:t>
        <a:bodyPr/>
        <a:lstStyle/>
        <a:p>
          <a:endParaRPr lang="fr-CA">
            <a:latin typeface="Montserrat" pitchFamily="2" charset="77"/>
          </a:endParaRPr>
        </a:p>
      </dgm:t>
    </dgm:pt>
    <dgm:pt modelId="{06B14349-E678-0142-BF76-382FC2687FD1}">
      <dgm:prSet phldrT="[Texte]" custT="1"/>
      <dgm:spPr>
        <a:ln>
          <a:noFill/>
        </a:ln>
      </dgm:spPr>
      <dgm:t>
        <a:bodyPr/>
        <a:lstStyle/>
        <a:p>
          <a:r>
            <a:rPr lang="fr-FR" sz="1200" dirty="0" err="1">
              <a:latin typeface="Montserrat" pitchFamily="2" charset="77"/>
              <a:cs typeface="Arial" panose="020B0604020202020204" pitchFamily="34" charset="0"/>
            </a:rPr>
            <a:t>Step</a:t>
          </a:r>
          <a:r>
            <a:rPr lang="fr-FR" sz="1200" dirty="0">
              <a:latin typeface="Montserrat" pitchFamily="2" charset="77"/>
              <a:cs typeface="Arial" panose="020B0604020202020204" pitchFamily="34" charset="0"/>
            </a:rPr>
            <a:t> 3</a:t>
          </a:r>
          <a:endParaRPr lang="fr-CA" sz="1200" dirty="0">
            <a:latin typeface="Montserrat" pitchFamily="2" charset="77"/>
          </a:endParaRPr>
        </a:p>
      </dgm:t>
    </dgm:pt>
    <dgm:pt modelId="{259DB609-79E4-8C41-8386-3E93900D834F}" type="parTrans" cxnId="{09002CB3-93CD-2A46-8408-4DE10BF9D215}">
      <dgm:prSet/>
      <dgm:spPr/>
      <dgm:t>
        <a:bodyPr/>
        <a:lstStyle/>
        <a:p>
          <a:endParaRPr lang="fr-CA">
            <a:latin typeface="Montserrat" pitchFamily="2" charset="77"/>
          </a:endParaRPr>
        </a:p>
      </dgm:t>
    </dgm:pt>
    <dgm:pt modelId="{13A3D67D-8BB2-6A40-9BD8-1D0F22496D67}" type="sibTrans" cxnId="{09002CB3-93CD-2A46-8408-4DE10BF9D215}">
      <dgm:prSet/>
      <dgm:spPr/>
      <dgm:t>
        <a:bodyPr/>
        <a:lstStyle/>
        <a:p>
          <a:endParaRPr lang="fr-CA">
            <a:latin typeface="Montserrat" pitchFamily="2" charset="77"/>
          </a:endParaRPr>
        </a:p>
      </dgm:t>
    </dgm:pt>
    <dgm:pt modelId="{32B9F8B3-301F-0047-BB4D-80488D298D7E}">
      <dgm:prSet custT="1"/>
      <dgm:spPr>
        <a:ln>
          <a:noFill/>
        </a:ln>
      </dgm:spPr>
      <dgm:t>
        <a:bodyPr/>
        <a:lstStyle/>
        <a:p>
          <a:r>
            <a:rPr lang="fr-FR" sz="1200" dirty="0" err="1">
              <a:latin typeface="Montserrat" pitchFamily="2" charset="77"/>
              <a:cs typeface="Arial" panose="020B0604020202020204" pitchFamily="34" charset="0"/>
            </a:rPr>
            <a:t>Step</a:t>
          </a:r>
          <a:r>
            <a:rPr lang="fr-FR" sz="1200" dirty="0">
              <a:latin typeface="Montserrat" pitchFamily="2" charset="77"/>
              <a:cs typeface="Arial" panose="020B0604020202020204" pitchFamily="34" charset="0"/>
            </a:rPr>
            <a:t> 4</a:t>
          </a:r>
          <a:endParaRPr lang="fr-CA" sz="1200" dirty="0"/>
        </a:p>
      </dgm:t>
    </dgm:pt>
    <dgm:pt modelId="{2FA2CF70-1CFB-4F48-9EE2-7C8AD53A5E05}" type="parTrans" cxnId="{236532C3-AE56-0741-8F7D-9D6D88913AEB}">
      <dgm:prSet/>
      <dgm:spPr/>
      <dgm:t>
        <a:bodyPr/>
        <a:lstStyle/>
        <a:p>
          <a:endParaRPr lang="fr-CA"/>
        </a:p>
      </dgm:t>
    </dgm:pt>
    <dgm:pt modelId="{3A96A0AF-D91D-E74D-A61D-3B5B7104B37D}" type="sibTrans" cxnId="{236532C3-AE56-0741-8F7D-9D6D88913AEB}">
      <dgm:prSet/>
      <dgm:spPr/>
      <dgm:t>
        <a:bodyPr/>
        <a:lstStyle/>
        <a:p>
          <a:endParaRPr lang="fr-CA"/>
        </a:p>
      </dgm:t>
    </dgm:pt>
    <dgm:pt modelId="{299F8687-C401-493E-A644-1D41DF6BDBED}">
      <dgm:prSet custT="1"/>
      <dgm:spPr>
        <a:ln>
          <a:noFill/>
        </a:ln>
      </dgm:spPr>
      <dgm:t>
        <a:bodyPr/>
        <a:lstStyle/>
        <a:p>
          <a:r>
            <a:rPr lang="fr-CA" sz="1200" dirty="0" err="1"/>
            <a:t>Step</a:t>
          </a:r>
          <a:r>
            <a:rPr lang="fr-CA" sz="1200" dirty="0"/>
            <a:t> 5</a:t>
          </a:r>
        </a:p>
      </dgm:t>
    </dgm:pt>
    <dgm:pt modelId="{3FD0FB18-6C34-4FD0-88B5-6379FD476A33}" type="parTrans" cxnId="{C39D630A-3523-4FE8-BD27-DBF93E4C900F}">
      <dgm:prSet/>
      <dgm:spPr/>
      <dgm:t>
        <a:bodyPr/>
        <a:lstStyle/>
        <a:p>
          <a:endParaRPr lang="en-US"/>
        </a:p>
      </dgm:t>
    </dgm:pt>
    <dgm:pt modelId="{A7E62A70-B576-44A9-B5AC-64941CE9E213}" type="sibTrans" cxnId="{C39D630A-3523-4FE8-BD27-DBF93E4C900F}">
      <dgm:prSet/>
      <dgm:spPr/>
      <dgm:t>
        <a:bodyPr/>
        <a:lstStyle/>
        <a:p>
          <a:endParaRPr lang="en-US"/>
        </a:p>
      </dgm:t>
    </dgm:pt>
    <dgm:pt modelId="{04439D50-4399-48D0-BFA0-15308D20526B}">
      <dgm:prSet custT="1"/>
      <dgm:spPr>
        <a:ln>
          <a:noFill/>
        </a:ln>
      </dgm:spPr>
      <dgm:t>
        <a:bodyPr/>
        <a:lstStyle/>
        <a:p>
          <a:r>
            <a:rPr lang="fr-CA" sz="1200" dirty="0" err="1"/>
            <a:t>Step</a:t>
          </a:r>
          <a:r>
            <a:rPr lang="fr-CA" sz="1200" dirty="0"/>
            <a:t> 6</a:t>
          </a:r>
        </a:p>
      </dgm:t>
    </dgm:pt>
    <dgm:pt modelId="{03E6F915-1F5D-484A-A3E6-B07103C47D25}" type="parTrans" cxnId="{C3AD1A63-2355-4A14-ACD4-538FF7705798}">
      <dgm:prSet/>
      <dgm:spPr/>
      <dgm:t>
        <a:bodyPr/>
        <a:lstStyle/>
        <a:p>
          <a:endParaRPr lang="en-US"/>
        </a:p>
      </dgm:t>
    </dgm:pt>
    <dgm:pt modelId="{30D5B099-3926-4161-83BE-826BAFC1C994}" type="sibTrans" cxnId="{C3AD1A63-2355-4A14-ACD4-538FF7705798}">
      <dgm:prSet/>
      <dgm:spPr/>
      <dgm:t>
        <a:bodyPr/>
        <a:lstStyle/>
        <a:p>
          <a:endParaRPr lang="en-US"/>
        </a:p>
      </dgm:t>
    </dgm:pt>
    <dgm:pt modelId="{5D83B3B1-4EBF-2649-BD29-4DA5482DE9F2}" type="pres">
      <dgm:prSet presAssocID="{0261C659-5906-E44A-8834-74107FAD8D0D}" presName="Name0" presStyleCnt="0">
        <dgm:presLayoutVars>
          <dgm:dir/>
          <dgm:resizeHandles val="exact"/>
        </dgm:presLayoutVars>
      </dgm:prSet>
      <dgm:spPr/>
    </dgm:pt>
    <dgm:pt modelId="{D81BCD54-9EB0-314D-80F4-3099A98D8A96}" type="pres">
      <dgm:prSet presAssocID="{CFB7F387-9F61-3749-9855-2E2121FEB5C5}" presName="parTxOnly" presStyleLbl="node1" presStyleIdx="0" presStyleCnt="6" custLinFactNeighborX="3936">
        <dgm:presLayoutVars>
          <dgm:bulletEnabled val="1"/>
        </dgm:presLayoutVars>
      </dgm:prSet>
      <dgm:spPr/>
    </dgm:pt>
    <dgm:pt modelId="{5E54AB88-7A88-974D-A694-B20065D0D4DE}" type="pres">
      <dgm:prSet presAssocID="{9A2FD4E4-2DA8-1F4D-8D5D-74496F2AABD7}" presName="parSpace" presStyleCnt="0"/>
      <dgm:spPr/>
    </dgm:pt>
    <dgm:pt modelId="{81EFA4BB-80E7-7C45-8316-770BD1358232}" type="pres">
      <dgm:prSet presAssocID="{48D91E8F-9AEF-8540-B644-ABE6B9CDEAB6}" presName="parTxOnly" presStyleLbl="node1" presStyleIdx="1" presStyleCnt="6" custLinFactNeighborX="2215">
        <dgm:presLayoutVars>
          <dgm:bulletEnabled val="1"/>
        </dgm:presLayoutVars>
      </dgm:prSet>
      <dgm:spPr/>
    </dgm:pt>
    <dgm:pt modelId="{F4178C6B-6F01-D848-AE57-FF2791E1D5A9}" type="pres">
      <dgm:prSet presAssocID="{1BB13E29-C5F2-7147-B82A-5E994B1DA5C9}" presName="parSpace" presStyleCnt="0"/>
      <dgm:spPr/>
    </dgm:pt>
    <dgm:pt modelId="{68508BD7-EFFD-E34E-9284-0ADD1AAF5082}" type="pres">
      <dgm:prSet presAssocID="{06B14349-E678-0142-BF76-382FC2687FD1}" presName="parTxOnly" presStyleLbl="node1" presStyleIdx="2" presStyleCnt="6">
        <dgm:presLayoutVars>
          <dgm:bulletEnabled val="1"/>
        </dgm:presLayoutVars>
      </dgm:prSet>
      <dgm:spPr/>
    </dgm:pt>
    <dgm:pt modelId="{E5967F03-6CB5-3142-85DF-0E4B31AF23C8}" type="pres">
      <dgm:prSet presAssocID="{13A3D67D-8BB2-6A40-9BD8-1D0F22496D67}" presName="parSpace" presStyleCnt="0"/>
      <dgm:spPr/>
    </dgm:pt>
    <dgm:pt modelId="{BBA7FC86-3E72-6843-9ED5-8F745BDA1850}" type="pres">
      <dgm:prSet presAssocID="{32B9F8B3-301F-0047-BB4D-80488D298D7E}" presName="parTxOnly" presStyleLbl="node1" presStyleIdx="3" presStyleCnt="6" custLinFactNeighborX="499" custLinFactNeighborY="479">
        <dgm:presLayoutVars>
          <dgm:bulletEnabled val="1"/>
        </dgm:presLayoutVars>
      </dgm:prSet>
      <dgm:spPr/>
    </dgm:pt>
    <dgm:pt modelId="{36FDAB1A-5B9C-438F-A6E9-BAC121A6D842}" type="pres">
      <dgm:prSet presAssocID="{3A96A0AF-D91D-E74D-A61D-3B5B7104B37D}" presName="parSpace" presStyleCnt="0"/>
      <dgm:spPr/>
    </dgm:pt>
    <dgm:pt modelId="{202A0AFC-E8A9-4474-8BE6-B40CEF2ABB86}" type="pres">
      <dgm:prSet presAssocID="{299F8687-C401-493E-A644-1D41DF6BDBED}" presName="parTxOnly" presStyleLbl="node1" presStyleIdx="4" presStyleCnt="6">
        <dgm:presLayoutVars>
          <dgm:bulletEnabled val="1"/>
        </dgm:presLayoutVars>
      </dgm:prSet>
      <dgm:spPr/>
    </dgm:pt>
    <dgm:pt modelId="{E6947795-F2EF-482F-89E9-E36533A48373}" type="pres">
      <dgm:prSet presAssocID="{A7E62A70-B576-44A9-B5AC-64941CE9E213}" presName="parSpace" presStyleCnt="0"/>
      <dgm:spPr/>
    </dgm:pt>
    <dgm:pt modelId="{D5A86685-B445-41F4-850E-3F65B300DFD4}" type="pres">
      <dgm:prSet presAssocID="{04439D50-4399-48D0-BFA0-15308D20526B}" presName="parTxOnly" presStyleLbl="node1" presStyleIdx="5" presStyleCnt="6">
        <dgm:presLayoutVars>
          <dgm:bulletEnabled val="1"/>
        </dgm:presLayoutVars>
      </dgm:prSet>
      <dgm:spPr/>
    </dgm:pt>
  </dgm:ptLst>
  <dgm:cxnLst>
    <dgm:cxn modelId="{995BFD05-24D6-0B42-A2DE-BB60DC3E804F}" type="presOf" srcId="{32B9F8B3-301F-0047-BB4D-80488D298D7E}" destId="{BBA7FC86-3E72-6843-9ED5-8F745BDA1850}" srcOrd="0" destOrd="0" presId="urn:microsoft.com/office/officeart/2005/8/layout/hChevron3"/>
    <dgm:cxn modelId="{C39D630A-3523-4FE8-BD27-DBF93E4C900F}" srcId="{0261C659-5906-E44A-8834-74107FAD8D0D}" destId="{299F8687-C401-493E-A644-1D41DF6BDBED}" srcOrd="4" destOrd="0" parTransId="{3FD0FB18-6C34-4FD0-88B5-6379FD476A33}" sibTransId="{A7E62A70-B576-44A9-B5AC-64941CE9E213}"/>
    <dgm:cxn modelId="{64EBE61D-5B7F-4D4B-97C4-9A505DB7DE95}" type="presOf" srcId="{04439D50-4399-48D0-BFA0-15308D20526B}" destId="{D5A86685-B445-41F4-850E-3F65B300DFD4}" srcOrd="0" destOrd="0" presId="urn:microsoft.com/office/officeart/2005/8/layout/hChevron3"/>
    <dgm:cxn modelId="{FFACE91F-DEDA-4A0C-9385-9C6779E2AB26}" type="presOf" srcId="{299F8687-C401-493E-A644-1D41DF6BDBED}" destId="{202A0AFC-E8A9-4474-8BE6-B40CEF2ABB86}" srcOrd="0" destOrd="0" presId="urn:microsoft.com/office/officeart/2005/8/layout/hChevron3"/>
    <dgm:cxn modelId="{46552121-ECA5-2847-9D92-2CCD1E671E0F}" type="presOf" srcId="{06B14349-E678-0142-BF76-382FC2687FD1}" destId="{68508BD7-EFFD-E34E-9284-0ADD1AAF5082}" srcOrd="0" destOrd="0" presId="urn:microsoft.com/office/officeart/2005/8/layout/hChevron3"/>
    <dgm:cxn modelId="{7146FD39-E8F0-9847-92BC-008AA6DF8548}" srcId="{0261C659-5906-E44A-8834-74107FAD8D0D}" destId="{CFB7F387-9F61-3749-9855-2E2121FEB5C5}" srcOrd="0" destOrd="0" parTransId="{9C8DAC13-D76C-C944-A275-9F79551F56C3}" sibTransId="{9A2FD4E4-2DA8-1F4D-8D5D-74496F2AABD7}"/>
    <dgm:cxn modelId="{B097AB42-63FD-8744-8AB4-A59DC4957F25}" type="presOf" srcId="{48D91E8F-9AEF-8540-B644-ABE6B9CDEAB6}" destId="{81EFA4BB-80E7-7C45-8316-770BD1358232}" srcOrd="0" destOrd="0" presId="urn:microsoft.com/office/officeart/2005/8/layout/hChevron3"/>
    <dgm:cxn modelId="{C3AD1A63-2355-4A14-ACD4-538FF7705798}" srcId="{0261C659-5906-E44A-8834-74107FAD8D0D}" destId="{04439D50-4399-48D0-BFA0-15308D20526B}" srcOrd="5" destOrd="0" parTransId="{03E6F915-1F5D-484A-A3E6-B07103C47D25}" sibTransId="{30D5B099-3926-4161-83BE-826BAFC1C994}"/>
    <dgm:cxn modelId="{09002CB3-93CD-2A46-8408-4DE10BF9D215}" srcId="{0261C659-5906-E44A-8834-74107FAD8D0D}" destId="{06B14349-E678-0142-BF76-382FC2687FD1}" srcOrd="2" destOrd="0" parTransId="{259DB609-79E4-8C41-8386-3E93900D834F}" sibTransId="{13A3D67D-8BB2-6A40-9BD8-1D0F22496D67}"/>
    <dgm:cxn modelId="{236532C3-AE56-0741-8F7D-9D6D88913AEB}" srcId="{0261C659-5906-E44A-8834-74107FAD8D0D}" destId="{32B9F8B3-301F-0047-BB4D-80488D298D7E}" srcOrd="3" destOrd="0" parTransId="{2FA2CF70-1CFB-4F48-9EE2-7C8AD53A5E05}" sibTransId="{3A96A0AF-D91D-E74D-A61D-3B5B7104B37D}"/>
    <dgm:cxn modelId="{96C063DE-EE2B-4B4D-8204-46BDE59C390E}" type="presOf" srcId="{CFB7F387-9F61-3749-9855-2E2121FEB5C5}" destId="{D81BCD54-9EB0-314D-80F4-3099A98D8A96}" srcOrd="0" destOrd="0" presId="urn:microsoft.com/office/officeart/2005/8/layout/hChevron3"/>
    <dgm:cxn modelId="{6CA1B9E2-BE4E-D24D-95DF-CA3AC9BE20A9}" srcId="{0261C659-5906-E44A-8834-74107FAD8D0D}" destId="{48D91E8F-9AEF-8540-B644-ABE6B9CDEAB6}" srcOrd="1" destOrd="0" parTransId="{717A1331-AD3E-FA42-A14B-840171A31BE9}" sibTransId="{1BB13E29-C5F2-7147-B82A-5E994B1DA5C9}"/>
    <dgm:cxn modelId="{ED0F4AEB-60FD-684D-B0D7-F3222F8697DC}" type="presOf" srcId="{0261C659-5906-E44A-8834-74107FAD8D0D}" destId="{5D83B3B1-4EBF-2649-BD29-4DA5482DE9F2}" srcOrd="0" destOrd="0" presId="urn:microsoft.com/office/officeart/2005/8/layout/hChevron3"/>
    <dgm:cxn modelId="{99868945-38DD-864E-A41F-6A761F6B192E}" type="presParOf" srcId="{5D83B3B1-4EBF-2649-BD29-4DA5482DE9F2}" destId="{D81BCD54-9EB0-314D-80F4-3099A98D8A96}" srcOrd="0" destOrd="0" presId="urn:microsoft.com/office/officeart/2005/8/layout/hChevron3"/>
    <dgm:cxn modelId="{0AEE49A3-2A35-7949-99E9-43248CD556F3}" type="presParOf" srcId="{5D83B3B1-4EBF-2649-BD29-4DA5482DE9F2}" destId="{5E54AB88-7A88-974D-A694-B20065D0D4DE}" srcOrd="1" destOrd="0" presId="urn:microsoft.com/office/officeart/2005/8/layout/hChevron3"/>
    <dgm:cxn modelId="{26D2937C-9FB0-D543-B196-DE8BBAC6E0F0}" type="presParOf" srcId="{5D83B3B1-4EBF-2649-BD29-4DA5482DE9F2}" destId="{81EFA4BB-80E7-7C45-8316-770BD1358232}" srcOrd="2" destOrd="0" presId="urn:microsoft.com/office/officeart/2005/8/layout/hChevron3"/>
    <dgm:cxn modelId="{B9A11AEF-8DAC-EE48-A021-DE8704D15D35}" type="presParOf" srcId="{5D83B3B1-4EBF-2649-BD29-4DA5482DE9F2}" destId="{F4178C6B-6F01-D848-AE57-FF2791E1D5A9}" srcOrd="3" destOrd="0" presId="urn:microsoft.com/office/officeart/2005/8/layout/hChevron3"/>
    <dgm:cxn modelId="{495AF7F3-18B2-6F42-A68F-2DF5872B9BFA}" type="presParOf" srcId="{5D83B3B1-4EBF-2649-BD29-4DA5482DE9F2}" destId="{68508BD7-EFFD-E34E-9284-0ADD1AAF5082}" srcOrd="4" destOrd="0" presId="urn:microsoft.com/office/officeart/2005/8/layout/hChevron3"/>
    <dgm:cxn modelId="{4C241C9A-17CE-D342-BB87-84BEC6307B7F}" type="presParOf" srcId="{5D83B3B1-4EBF-2649-BD29-4DA5482DE9F2}" destId="{E5967F03-6CB5-3142-85DF-0E4B31AF23C8}" srcOrd="5" destOrd="0" presId="urn:microsoft.com/office/officeart/2005/8/layout/hChevron3"/>
    <dgm:cxn modelId="{39F24E43-3386-D34D-A1D8-B1060E0A6807}" type="presParOf" srcId="{5D83B3B1-4EBF-2649-BD29-4DA5482DE9F2}" destId="{BBA7FC86-3E72-6843-9ED5-8F745BDA1850}" srcOrd="6" destOrd="0" presId="urn:microsoft.com/office/officeart/2005/8/layout/hChevron3"/>
    <dgm:cxn modelId="{F3906B16-61E3-47E9-9035-388B05202BF8}" type="presParOf" srcId="{5D83B3B1-4EBF-2649-BD29-4DA5482DE9F2}" destId="{36FDAB1A-5B9C-438F-A6E9-BAC121A6D842}" srcOrd="7" destOrd="0" presId="urn:microsoft.com/office/officeart/2005/8/layout/hChevron3"/>
    <dgm:cxn modelId="{767003F9-DFCE-4221-8037-D70F09D17B5B}" type="presParOf" srcId="{5D83B3B1-4EBF-2649-BD29-4DA5482DE9F2}" destId="{202A0AFC-E8A9-4474-8BE6-B40CEF2ABB86}" srcOrd="8" destOrd="0" presId="urn:microsoft.com/office/officeart/2005/8/layout/hChevron3"/>
    <dgm:cxn modelId="{4147E6CD-086A-4872-84A6-F70BC9F4ECA0}" type="presParOf" srcId="{5D83B3B1-4EBF-2649-BD29-4DA5482DE9F2}" destId="{E6947795-F2EF-482F-89E9-E36533A48373}" srcOrd="9" destOrd="0" presId="urn:microsoft.com/office/officeart/2005/8/layout/hChevron3"/>
    <dgm:cxn modelId="{B667A5F7-956F-4176-80F2-22E4A35072B5}" type="presParOf" srcId="{5D83B3B1-4EBF-2649-BD29-4DA5482DE9F2}" destId="{D5A86685-B445-41F4-850E-3F65B300DFD4}" srcOrd="10" destOrd="0" presId="urn:microsoft.com/office/officeart/2005/8/layout/hChevron3"/>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8626E-78FB-234F-BBAE-B4D47E811B92}" type="doc">
      <dgm:prSet loTypeId="urn:microsoft.com/office/officeart/2009/layout/CirclePictureHierarchy" loCatId="" qsTypeId="urn:microsoft.com/office/officeart/2005/8/quickstyle/simple4" qsCatId="simple" csTypeId="urn:microsoft.com/office/officeart/2005/8/colors/accent5_1" csCatId="accent5" phldr="1"/>
      <dgm:spPr/>
      <dgm:t>
        <a:bodyPr/>
        <a:lstStyle/>
        <a:p>
          <a:endParaRPr lang="fr-CA"/>
        </a:p>
      </dgm:t>
    </dgm:pt>
    <dgm:pt modelId="{564A1D81-0000-A541-AD05-42C3FE3EEE74}">
      <dgm:prSet phldrT="[Texte]" custT="1"/>
      <dgm:spPr/>
      <dgm:t>
        <a:bodyPr/>
        <a:lstStyle/>
        <a:p>
          <a:r>
            <a:rPr lang="fr-CA" sz="1600" b="1" i="0" dirty="0">
              <a:solidFill>
                <a:schemeClr val="tx2"/>
              </a:solidFill>
              <a:latin typeface="Gentium Basic" panose="02000503060000020004" pitchFamily="2" charset="77"/>
            </a:rPr>
            <a:t> DOT Executive Office</a:t>
          </a:r>
        </a:p>
      </dgm:t>
    </dgm:pt>
    <dgm:pt modelId="{AA89DA77-4899-F943-9D7F-67E279F90021}" type="parTrans" cxnId="{F284B400-386A-C844-B0EC-FAF3FAEF1915}">
      <dgm:prSet/>
      <dgm:spPr/>
      <dgm:t>
        <a:bodyPr/>
        <a:lstStyle/>
        <a:p>
          <a:endParaRPr lang="fr-CA">
            <a:solidFill>
              <a:schemeClr val="tx2"/>
            </a:solidFill>
            <a:latin typeface="Montserrat" pitchFamily="2" charset="77"/>
          </a:endParaRPr>
        </a:p>
      </dgm:t>
    </dgm:pt>
    <dgm:pt modelId="{766DC5C9-5670-C34C-BAA2-C259FBFDF98E}" type="sibTrans" cxnId="{F284B400-386A-C844-B0EC-FAF3FAEF1915}">
      <dgm:prSet/>
      <dgm:spPr/>
      <dgm:t>
        <a:bodyPr/>
        <a:lstStyle/>
        <a:p>
          <a:endParaRPr lang="fr-CA">
            <a:solidFill>
              <a:schemeClr val="tx2"/>
            </a:solidFill>
            <a:latin typeface="Montserrat" pitchFamily="2" charset="77"/>
          </a:endParaRPr>
        </a:p>
      </dgm:t>
    </dgm:pt>
    <dgm:pt modelId="{514AB944-77A4-7742-9AA6-6FB3AE9BC3DD}">
      <dgm:prSet phldrT="[Texte]" custT="1"/>
      <dgm:spPr/>
      <dgm:t>
        <a:bodyPr/>
        <a:lstStyle/>
        <a:p>
          <a:r>
            <a:rPr lang="fr-FR" sz="1600" b="1" i="0" dirty="0">
              <a:solidFill>
                <a:schemeClr val="tx2"/>
              </a:solidFill>
              <a:latin typeface="Gentium Basic" panose="02000503060000020004" pitchFamily="2" charset="77"/>
            </a:rPr>
            <a:t>Operations and Maintenance</a:t>
          </a:r>
          <a:endParaRPr lang="fr-CA" sz="1600" dirty="0">
            <a:solidFill>
              <a:schemeClr val="tx2"/>
            </a:solidFill>
            <a:latin typeface="Gentium Basic" panose="02000503060000020004" pitchFamily="2" charset="77"/>
          </a:endParaRPr>
        </a:p>
      </dgm:t>
    </dgm:pt>
    <dgm:pt modelId="{068E8CC6-E322-FF4C-9109-1CC4CC3DA194}" type="parTrans" cxnId="{267FABDD-BD4F-D749-92B5-1469BFEEA717}">
      <dgm:prSet/>
      <dgm:spPr>
        <a:ln w="0">
          <a:solidFill>
            <a:schemeClr val="tx1"/>
          </a:solidFill>
        </a:ln>
      </dgm:spPr>
      <dgm:t>
        <a:bodyPr/>
        <a:lstStyle/>
        <a:p>
          <a:endParaRPr lang="fr-CA">
            <a:solidFill>
              <a:schemeClr val="tx2"/>
            </a:solidFill>
            <a:latin typeface="Montserrat" pitchFamily="2" charset="77"/>
          </a:endParaRPr>
        </a:p>
      </dgm:t>
    </dgm:pt>
    <dgm:pt modelId="{EA7DF2B8-552D-5542-82F0-AE8912A4C928}" type="sibTrans" cxnId="{267FABDD-BD4F-D749-92B5-1469BFEEA717}">
      <dgm:prSet/>
      <dgm:spPr/>
      <dgm:t>
        <a:bodyPr/>
        <a:lstStyle/>
        <a:p>
          <a:endParaRPr lang="fr-CA">
            <a:solidFill>
              <a:schemeClr val="tx2"/>
            </a:solidFill>
            <a:latin typeface="Montserrat" pitchFamily="2" charset="77"/>
          </a:endParaRPr>
        </a:p>
      </dgm:t>
    </dgm:pt>
    <dgm:pt modelId="{F461FC61-830D-954D-8592-366A5DA2E080}">
      <dgm:prSet phldrT="[Texte]" custT="1"/>
      <dgm:spPr/>
      <dgm:t>
        <a:bodyPr/>
        <a:lstStyle/>
        <a:p>
          <a:r>
            <a:rPr lang="fr-FR" sz="1600" b="1" i="0" dirty="0">
              <a:solidFill>
                <a:schemeClr val="tx2"/>
              </a:solidFill>
              <a:latin typeface="Gentium Basic" panose="02000503060000020004" pitchFamily="2" charset="77"/>
            </a:rPr>
            <a:t>TSMO Division</a:t>
          </a:r>
          <a:endParaRPr lang="fr-CA" sz="1600" b="0" i="0" dirty="0">
            <a:solidFill>
              <a:schemeClr val="tx2"/>
            </a:solidFill>
            <a:latin typeface="Gentium Basic" panose="02000503060000020004" pitchFamily="2" charset="77"/>
          </a:endParaRPr>
        </a:p>
      </dgm:t>
    </dgm:pt>
    <dgm:pt modelId="{BE435D5D-8592-2E41-9A94-5F0816CE971E}" type="parTrans" cxnId="{48B85485-414F-3144-B8E7-27C96D01420C}">
      <dgm:prSet/>
      <dgm:spPr>
        <a:ln w="0">
          <a:solidFill>
            <a:schemeClr val="tx1"/>
          </a:solidFill>
        </a:ln>
      </dgm:spPr>
      <dgm:t>
        <a:bodyPr/>
        <a:lstStyle/>
        <a:p>
          <a:endParaRPr lang="fr-CA">
            <a:solidFill>
              <a:schemeClr val="tx2"/>
            </a:solidFill>
            <a:latin typeface="Montserrat" pitchFamily="2" charset="77"/>
          </a:endParaRPr>
        </a:p>
      </dgm:t>
    </dgm:pt>
    <dgm:pt modelId="{BD851DEF-5210-E74A-9DD8-6B0A376DE2D0}" type="sibTrans" cxnId="{48B85485-414F-3144-B8E7-27C96D01420C}">
      <dgm:prSet/>
      <dgm:spPr/>
      <dgm:t>
        <a:bodyPr/>
        <a:lstStyle/>
        <a:p>
          <a:endParaRPr lang="fr-CA">
            <a:solidFill>
              <a:schemeClr val="tx2"/>
            </a:solidFill>
            <a:latin typeface="Montserrat" pitchFamily="2" charset="77"/>
          </a:endParaRPr>
        </a:p>
      </dgm:t>
    </dgm:pt>
    <dgm:pt modelId="{6C97ED8D-7C89-C14F-9273-63A92D0A60EC}">
      <dgm:prSet phldrT="[Texte]" custT="1"/>
      <dgm:spPr/>
      <dgm:t>
        <a:bodyPr/>
        <a:lstStyle/>
        <a:p>
          <a:r>
            <a:rPr lang="fr-FR" sz="1600" b="1" i="0" dirty="0">
              <a:solidFill>
                <a:schemeClr val="tx2"/>
              </a:solidFill>
              <a:latin typeface="Gentium Basic" panose="02000503060000020004" pitchFamily="2" charset="77"/>
            </a:rPr>
            <a:t>Emergency Management</a:t>
          </a:r>
          <a:endParaRPr lang="fr-CA" sz="1600" dirty="0">
            <a:solidFill>
              <a:schemeClr val="tx2"/>
            </a:solidFill>
            <a:latin typeface="Gentium Basic" panose="02000503060000020004" pitchFamily="2" charset="77"/>
          </a:endParaRPr>
        </a:p>
      </dgm:t>
    </dgm:pt>
    <dgm:pt modelId="{0858817B-B0D2-7A41-9627-09EB67F7CB28}" type="parTrans" cxnId="{AC2CD6DF-8EA6-CF4D-B6E1-B3BA3646C916}">
      <dgm:prSet/>
      <dgm:spPr>
        <a:ln w="0">
          <a:solidFill>
            <a:schemeClr val="tx1"/>
          </a:solidFill>
        </a:ln>
      </dgm:spPr>
      <dgm:t>
        <a:bodyPr/>
        <a:lstStyle/>
        <a:p>
          <a:endParaRPr lang="fr-CA">
            <a:solidFill>
              <a:schemeClr val="tx2"/>
            </a:solidFill>
            <a:latin typeface="Montserrat" pitchFamily="2" charset="77"/>
          </a:endParaRPr>
        </a:p>
      </dgm:t>
    </dgm:pt>
    <dgm:pt modelId="{610A2FE1-CDE4-2F49-8208-C71F8EC988E6}" type="sibTrans" cxnId="{AC2CD6DF-8EA6-CF4D-B6E1-B3BA3646C916}">
      <dgm:prSet/>
      <dgm:spPr/>
      <dgm:t>
        <a:bodyPr/>
        <a:lstStyle/>
        <a:p>
          <a:endParaRPr lang="fr-CA">
            <a:solidFill>
              <a:schemeClr val="tx2"/>
            </a:solidFill>
            <a:latin typeface="Montserrat" pitchFamily="2" charset="77"/>
          </a:endParaRPr>
        </a:p>
      </dgm:t>
    </dgm:pt>
    <dgm:pt modelId="{97990DF5-0573-9144-AC1F-BA39DB9F8790}">
      <dgm:prSet phldrT="[Texte]" custT="1"/>
      <dgm:spPr/>
      <dgm:t>
        <a:bodyPr/>
        <a:lstStyle/>
        <a:p>
          <a:r>
            <a:rPr lang="fr-FR" sz="1600" b="1" i="0" dirty="0">
              <a:solidFill>
                <a:schemeClr val="tx2"/>
              </a:solidFill>
              <a:latin typeface="Gentium Basic" panose="02000503060000020004" pitchFamily="2" charset="77"/>
            </a:rPr>
            <a:t>Emergency Management</a:t>
          </a:r>
          <a:endParaRPr lang="fr-CA" sz="1600" dirty="0">
            <a:solidFill>
              <a:schemeClr val="tx2"/>
            </a:solidFill>
            <a:latin typeface="Gentium Basic" panose="02000503060000020004" pitchFamily="2" charset="77"/>
          </a:endParaRPr>
        </a:p>
      </dgm:t>
    </dgm:pt>
    <dgm:pt modelId="{2667B929-3E57-F741-9657-4433151B2FB1}" type="parTrans" cxnId="{527E8866-9351-C245-A274-962F4CDA2D14}">
      <dgm:prSet/>
      <dgm:spPr>
        <a:ln w="0">
          <a:solidFill>
            <a:schemeClr val="tx1"/>
          </a:solidFill>
        </a:ln>
      </dgm:spPr>
      <dgm:t>
        <a:bodyPr/>
        <a:lstStyle/>
        <a:p>
          <a:endParaRPr lang="fr-CA">
            <a:solidFill>
              <a:schemeClr val="tx2"/>
            </a:solidFill>
            <a:latin typeface="Montserrat" pitchFamily="2" charset="77"/>
          </a:endParaRPr>
        </a:p>
      </dgm:t>
    </dgm:pt>
    <dgm:pt modelId="{E94142A8-2E3A-6242-817B-EF9C79AE09EC}" type="sibTrans" cxnId="{527E8866-9351-C245-A274-962F4CDA2D14}">
      <dgm:prSet/>
      <dgm:spPr/>
      <dgm:t>
        <a:bodyPr/>
        <a:lstStyle/>
        <a:p>
          <a:endParaRPr lang="fr-CA">
            <a:solidFill>
              <a:schemeClr val="tx2"/>
            </a:solidFill>
            <a:latin typeface="Montserrat" pitchFamily="2" charset="77"/>
          </a:endParaRPr>
        </a:p>
      </dgm:t>
    </dgm:pt>
    <dgm:pt modelId="{AF886FE4-D753-3147-8320-AFCD1A837311}">
      <dgm:prSet phldrT="[Texte]" custT="1"/>
      <dgm:spPr/>
      <dgm:t>
        <a:bodyPr/>
        <a:lstStyle/>
        <a:p>
          <a:r>
            <a:rPr lang="fr-FR" sz="1600" b="1" i="0" dirty="0">
              <a:solidFill>
                <a:schemeClr val="tx2"/>
              </a:solidFill>
              <a:latin typeface="Gentium Basic" panose="02000503060000020004" pitchFamily="2" charset="77"/>
            </a:rPr>
            <a:t>Security</a:t>
          </a:r>
          <a:endParaRPr lang="fr-CA" sz="1600" b="0" dirty="0">
            <a:solidFill>
              <a:schemeClr val="tx2"/>
            </a:solidFill>
            <a:latin typeface="Gentium Basic" panose="02000503060000020004" pitchFamily="2" charset="77"/>
          </a:endParaRPr>
        </a:p>
      </dgm:t>
    </dgm:pt>
    <dgm:pt modelId="{EAF636B8-4FCD-5842-936A-EEFD3DE8A787}" type="parTrans" cxnId="{CF163F88-235A-6444-9B39-8410B6469A6C}">
      <dgm:prSet/>
      <dgm:spPr>
        <a:ln w="0">
          <a:solidFill>
            <a:schemeClr val="tx1"/>
          </a:solidFill>
        </a:ln>
      </dgm:spPr>
      <dgm:t>
        <a:bodyPr/>
        <a:lstStyle/>
        <a:p>
          <a:endParaRPr lang="fr-CA">
            <a:solidFill>
              <a:schemeClr val="tx2"/>
            </a:solidFill>
            <a:latin typeface="Montserrat" pitchFamily="2" charset="77"/>
          </a:endParaRPr>
        </a:p>
      </dgm:t>
    </dgm:pt>
    <dgm:pt modelId="{F9319E6B-3004-4B4B-837B-FC05F53CE3D2}" type="sibTrans" cxnId="{CF163F88-235A-6444-9B39-8410B6469A6C}">
      <dgm:prSet/>
      <dgm:spPr/>
      <dgm:t>
        <a:bodyPr/>
        <a:lstStyle/>
        <a:p>
          <a:endParaRPr lang="fr-CA">
            <a:solidFill>
              <a:schemeClr val="tx2"/>
            </a:solidFill>
            <a:latin typeface="Montserrat" pitchFamily="2" charset="77"/>
          </a:endParaRPr>
        </a:p>
      </dgm:t>
    </dgm:pt>
    <dgm:pt modelId="{B30E2330-D054-D24F-B38E-809605E3DC32}" type="pres">
      <dgm:prSet presAssocID="{B038626E-78FB-234F-BBAE-B4D47E811B92}" presName="hierChild1" presStyleCnt="0">
        <dgm:presLayoutVars>
          <dgm:chPref val="1"/>
          <dgm:dir/>
          <dgm:animOne val="branch"/>
          <dgm:animLvl val="lvl"/>
          <dgm:resizeHandles/>
        </dgm:presLayoutVars>
      </dgm:prSet>
      <dgm:spPr/>
    </dgm:pt>
    <dgm:pt modelId="{B7382942-AC97-4349-A882-5B7F77648BD8}" type="pres">
      <dgm:prSet presAssocID="{564A1D81-0000-A541-AD05-42C3FE3EEE74}" presName="hierRoot1" presStyleCnt="0"/>
      <dgm:spPr/>
    </dgm:pt>
    <dgm:pt modelId="{13E9DCFC-521F-3B4C-B365-37B6F8937063}" type="pres">
      <dgm:prSet presAssocID="{564A1D81-0000-A541-AD05-42C3FE3EEE74}" presName="composite" presStyleCnt="0"/>
      <dgm:spPr/>
    </dgm:pt>
    <dgm:pt modelId="{BDE64CD4-F028-8B46-B387-113FF0D052B3}" type="pres">
      <dgm:prSet presAssocID="{564A1D81-0000-A541-AD05-42C3FE3EEE74}" presName="image" presStyleLbl="node0" presStyleIdx="0" presStyleCnt="1" custLinFactNeighborX="-999"/>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B099D13-D6DC-9D4D-A7CD-11CC55EE8A7F}" type="pres">
      <dgm:prSet presAssocID="{564A1D81-0000-A541-AD05-42C3FE3EEE74}" presName="text" presStyleLbl="revTx" presStyleIdx="0" presStyleCnt="6">
        <dgm:presLayoutVars>
          <dgm:chPref val="3"/>
        </dgm:presLayoutVars>
      </dgm:prSet>
      <dgm:spPr/>
    </dgm:pt>
    <dgm:pt modelId="{DF7220F3-AEBD-BF40-9286-6D9342C2CDBC}" type="pres">
      <dgm:prSet presAssocID="{564A1D81-0000-A541-AD05-42C3FE3EEE74}" presName="hierChild2" presStyleCnt="0"/>
      <dgm:spPr/>
    </dgm:pt>
    <dgm:pt modelId="{E8687843-5FFE-0C4E-972E-6C72B260BFBC}" type="pres">
      <dgm:prSet presAssocID="{068E8CC6-E322-FF4C-9109-1CC4CC3DA194}" presName="Name10" presStyleLbl="parChTrans1D2" presStyleIdx="0" presStyleCnt="3"/>
      <dgm:spPr/>
    </dgm:pt>
    <dgm:pt modelId="{346473E8-1F74-ED4D-BBB8-8961E8F3EAE4}" type="pres">
      <dgm:prSet presAssocID="{514AB944-77A4-7742-9AA6-6FB3AE9BC3DD}" presName="hierRoot2" presStyleCnt="0"/>
      <dgm:spPr/>
    </dgm:pt>
    <dgm:pt modelId="{642671BF-8578-0645-98E6-670CEDCC6A0E}" type="pres">
      <dgm:prSet presAssocID="{514AB944-77A4-7742-9AA6-6FB3AE9BC3DD}" presName="composite2" presStyleCnt="0"/>
      <dgm:spPr/>
    </dgm:pt>
    <dgm:pt modelId="{2298A0FD-EF03-0C47-A587-69EF2D634614}" type="pres">
      <dgm:prSet presAssocID="{514AB944-77A4-7742-9AA6-6FB3AE9BC3DD}" presName="image2" presStyleLbl="node2" presStyleIdx="0"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87ABBE-F532-064A-B9BD-131524B64513}" type="pres">
      <dgm:prSet presAssocID="{514AB944-77A4-7742-9AA6-6FB3AE9BC3DD}" presName="text2" presStyleLbl="revTx" presStyleIdx="1" presStyleCnt="6">
        <dgm:presLayoutVars>
          <dgm:chPref val="3"/>
        </dgm:presLayoutVars>
      </dgm:prSet>
      <dgm:spPr/>
    </dgm:pt>
    <dgm:pt modelId="{E24EE2EC-56B2-6949-B218-F4420D261F3E}" type="pres">
      <dgm:prSet presAssocID="{514AB944-77A4-7742-9AA6-6FB3AE9BC3DD}" presName="hierChild3" presStyleCnt="0"/>
      <dgm:spPr/>
    </dgm:pt>
    <dgm:pt modelId="{0E8C1F36-842B-AB4D-809E-8925EDEF0154}" type="pres">
      <dgm:prSet presAssocID="{BE435D5D-8592-2E41-9A94-5F0816CE971E}" presName="Name17" presStyleLbl="parChTrans1D3" presStyleIdx="0" presStyleCnt="2"/>
      <dgm:spPr/>
    </dgm:pt>
    <dgm:pt modelId="{00C9F807-3303-934B-A042-E5976460BC98}" type="pres">
      <dgm:prSet presAssocID="{F461FC61-830D-954D-8592-366A5DA2E080}" presName="hierRoot3" presStyleCnt="0"/>
      <dgm:spPr/>
    </dgm:pt>
    <dgm:pt modelId="{E8B72D02-19BC-8A44-A918-A5C7AB42A918}" type="pres">
      <dgm:prSet presAssocID="{F461FC61-830D-954D-8592-366A5DA2E080}" presName="composite3" presStyleCnt="0"/>
      <dgm:spPr/>
    </dgm:pt>
    <dgm:pt modelId="{FE9641CE-0F1B-1940-A40F-388DE0801A3E}" type="pres">
      <dgm:prSet presAssocID="{F461FC61-830D-954D-8592-366A5DA2E080}" presName="image3" presStyleLbl="node3" presStyleIdx="0" presStyleCnt="2"/>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D34BF8D9-7AF0-E942-87EA-634F825EB1F4}" type="pres">
      <dgm:prSet presAssocID="{F461FC61-830D-954D-8592-366A5DA2E080}" presName="text3" presStyleLbl="revTx" presStyleIdx="2" presStyleCnt="6" custLinFactNeighborX="6175" custLinFactNeighborY="9139">
        <dgm:presLayoutVars>
          <dgm:chPref val="3"/>
        </dgm:presLayoutVars>
      </dgm:prSet>
      <dgm:spPr/>
    </dgm:pt>
    <dgm:pt modelId="{B334CB85-7EBA-8545-B5A3-3DF58B2166B4}" type="pres">
      <dgm:prSet presAssocID="{F461FC61-830D-954D-8592-366A5DA2E080}" presName="hierChild4" presStyleCnt="0"/>
      <dgm:spPr/>
    </dgm:pt>
    <dgm:pt modelId="{C29A564D-FC6D-8F49-8BCD-D5A7447F5175}" type="pres">
      <dgm:prSet presAssocID="{0858817B-B0D2-7A41-9627-09EB67F7CB28}" presName="Name17" presStyleLbl="parChTrans1D3" presStyleIdx="1" presStyleCnt="2"/>
      <dgm:spPr/>
    </dgm:pt>
    <dgm:pt modelId="{3E4B2E8E-78BE-0D40-B013-553AC01CAD4E}" type="pres">
      <dgm:prSet presAssocID="{6C97ED8D-7C89-C14F-9273-63A92D0A60EC}" presName="hierRoot3" presStyleCnt="0"/>
      <dgm:spPr/>
    </dgm:pt>
    <dgm:pt modelId="{4FF8A008-A2E9-F74A-B602-97E40415004F}" type="pres">
      <dgm:prSet presAssocID="{6C97ED8D-7C89-C14F-9273-63A92D0A60EC}" presName="composite3" presStyleCnt="0"/>
      <dgm:spPr/>
    </dgm:pt>
    <dgm:pt modelId="{F20074A6-EAC4-6245-994C-74E7488588D6}" type="pres">
      <dgm:prSet presAssocID="{6C97ED8D-7C89-C14F-9273-63A92D0A60EC}" presName="image3" presStyleLbl="node3" presStyleIdx="1" presStyleCnt="2"/>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6140D125-21C3-C443-B471-27D881AC6566}" type="pres">
      <dgm:prSet presAssocID="{6C97ED8D-7C89-C14F-9273-63A92D0A60EC}" presName="text3" presStyleLbl="revTx" presStyleIdx="3" presStyleCnt="6" custLinFactNeighborX="6688" custLinFactNeighborY="191">
        <dgm:presLayoutVars>
          <dgm:chPref val="3"/>
        </dgm:presLayoutVars>
      </dgm:prSet>
      <dgm:spPr/>
    </dgm:pt>
    <dgm:pt modelId="{82A1C2B7-2EDA-C64D-929F-D520A440A567}" type="pres">
      <dgm:prSet presAssocID="{6C97ED8D-7C89-C14F-9273-63A92D0A60EC}" presName="hierChild4" presStyleCnt="0"/>
      <dgm:spPr/>
    </dgm:pt>
    <dgm:pt modelId="{27F29F7C-4567-BB4D-8709-D1D8551C0829}" type="pres">
      <dgm:prSet presAssocID="{2667B929-3E57-F741-9657-4433151B2FB1}" presName="Name10" presStyleLbl="parChTrans1D2" presStyleIdx="1" presStyleCnt="3"/>
      <dgm:spPr/>
    </dgm:pt>
    <dgm:pt modelId="{14860992-12FF-454C-81FB-3B16242D363F}" type="pres">
      <dgm:prSet presAssocID="{97990DF5-0573-9144-AC1F-BA39DB9F8790}" presName="hierRoot2" presStyleCnt="0"/>
      <dgm:spPr/>
    </dgm:pt>
    <dgm:pt modelId="{49CCE211-3E36-1B46-8CF8-2D951F05B5A8}" type="pres">
      <dgm:prSet presAssocID="{97990DF5-0573-9144-AC1F-BA39DB9F8790}" presName="composite2" presStyleCnt="0"/>
      <dgm:spPr/>
    </dgm:pt>
    <dgm:pt modelId="{9BBAD19D-5E39-4340-B0AA-2E88B1DBF5F6}" type="pres">
      <dgm:prSet presAssocID="{97990DF5-0573-9144-AC1F-BA39DB9F8790}" presName="image2" presStyleLbl="node2" presStyleIdx="1" presStyleCnt="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8107A781-ED4E-E24E-A5F6-1142A612FEE4}" type="pres">
      <dgm:prSet presAssocID="{97990DF5-0573-9144-AC1F-BA39DB9F8790}" presName="text2" presStyleLbl="revTx" presStyleIdx="4" presStyleCnt="6">
        <dgm:presLayoutVars>
          <dgm:chPref val="3"/>
        </dgm:presLayoutVars>
      </dgm:prSet>
      <dgm:spPr/>
    </dgm:pt>
    <dgm:pt modelId="{9C0B4859-ABF8-5A47-993B-BC52FF7D9B33}" type="pres">
      <dgm:prSet presAssocID="{97990DF5-0573-9144-AC1F-BA39DB9F8790}" presName="hierChild3" presStyleCnt="0"/>
      <dgm:spPr/>
    </dgm:pt>
    <dgm:pt modelId="{62B7B77A-301A-4590-8C35-3C7AAFE62537}" type="pres">
      <dgm:prSet presAssocID="{EAF636B8-4FCD-5842-936A-EEFD3DE8A787}" presName="Name10" presStyleLbl="parChTrans1D2" presStyleIdx="2" presStyleCnt="3"/>
      <dgm:spPr/>
    </dgm:pt>
    <dgm:pt modelId="{5412482F-3561-41D0-8B89-32022D3029DB}" type="pres">
      <dgm:prSet presAssocID="{AF886FE4-D753-3147-8320-AFCD1A837311}" presName="hierRoot2" presStyleCnt="0"/>
      <dgm:spPr/>
    </dgm:pt>
    <dgm:pt modelId="{F5A272CC-558A-4D5D-A21C-4B786313435E}" type="pres">
      <dgm:prSet presAssocID="{AF886FE4-D753-3147-8320-AFCD1A837311}" presName="composite2" presStyleCnt="0"/>
      <dgm:spPr/>
    </dgm:pt>
    <dgm:pt modelId="{675F9944-8788-41C8-8BEF-A128DBEB44CF}" type="pres">
      <dgm:prSet presAssocID="{AF886FE4-D753-3147-8320-AFCD1A837311}" presName="image2" presStyleLbl="node2" presStyleIdx="2" presStyleCnt="3"/>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7BA2F6F4-D9A9-4B84-B35C-75FBCF5DE1DF}" type="pres">
      <dgm:prSet presAssocID="{AF886FE4-D753-3147-8320-AFCD1A837311}" presName="text2" presStyleLbl="revTx" presStyleIdx="5" presStyleCnt="6">
        <dgm:presLayoutVars>
          <dgm:chPref val="3"/>
        </dgm:presLayoutVars>
      </dgm:prSet>
      <dgm:spPr/>
    </dgm:pt>
    <dgm:pt modelId="{AC8A2DF7-AA84-47E4-A645-805E0AA796D8}" type="pres">
      <dgm:prSet presAssocID="{AF886FE4-D753-3147-8320-AFCD1A837311}" presName="hierChild3" presStyleCnt="0"/>
      <dgm:spPr/>
    </dgm:pt>
  </dgm:ptLst>
  <dgm:cxnLst>
    <dgm:cxn modelId="{F284B400-386A-C844-B0EC-FAF3FAEF1915}" srcId="{B038626E-78FB-234F-BBAE-B4D47E811B92}" destId="{564A1D81-0000-A541-AD05-42C3FE3EEE74}" srcOrd="0" destOrd="0" parTransId="{AA89DA77-4899-F943-9D7F-67E279F90021}" sibTransId="{766DC5C9-5670-C34C-BAA2-C259FBFDF98E}"/>
    <dgm:cxn modelId="{1EB82A16-88E3-0C4E-B644-17C9722DEA86}" type="presOf" srcId="{2667B929-3E57-F741-9657-4433151B2FB1}" destId="{27F29F7C-4567-BB4D-8709-D1D8551C0829}" srcOrd="0" destOrd="0" presId="urn:microsoft.com/office/officeart/2009/layout/CirclePictureHierarchy"/>
    <dgm:cxn modelId="{29F73033-B329-4F4B-A7FE-D5C6A6106214}" type="presOf" srcId="{97990DF5-0573-9144-AC1F-BA39DB9F8790}" destId="{8107A781-ED4E-E24E-A5F6-1142A612FEE4}" srcOrd="0" destOrd="0" presId="urn:microsoft.com/office/officeart/2009/layout/CirclePictureHierarchy"/>
    <dgm:cxn modelId="{DE4CF95D-1FFE-7E42-9427-F2044EB4CDE9}" type="presOf" srcId="{0858817B-B0D2-7A41-9627-09EB67F7CB28}" destId="{C29A564D-FC6D-8F49-8BCD-D5A7447F5175}" srcOrd="0" destOrd="0" presId="urn:microsoft.com/office/officeart/2009/layout/CirclePictureHierarchy"/>
    <dgm:cxn modelId="{21A08A62-4EA9-A548-968B-AB58A6647763}" type="presOf" srcId="{6C97ED8D-7C89-C14F-9273-63A92D0A60EC}" destId="{6140D125-21C3-C443-B471-27D881AC6566}" srcOrd="0" destOrd="0" presId="urn:microsoft.com/office/officeart/2009/layout/CirclePictureHierarchy"/>
    <dgm:cxn modelId="{527E8866-9351-C245-A274-962F4CDA2D14}" srcId="{564A1D81-0000-A541-AD05-42C3FE3EEE74}" destId="{97990DF5-0573-9144-AC1F-BA39DB9F8790}" srcOrd="1" destOrd="0" parTransId="{2667B929-3E57-F741-9657-4433151B2FB1}" sibTransId="{E94142A8-2E3A-6242-817B-EF9C79AE09EC}"/>
    <dgm:cxn modelId="{B15C1A57-1DA4-0B40-81EB-EE612E00B895}" type="presOf" srcId="{068E8CC6-E322-FF4C-9109-1CC4CC3DA194}" destId="{E8687843-5FFE-0C4E-972E-6C72B260BFBC}" srcOrd="0" destOrd="0" presId="urn:microsoft.com/office/officeart/2009/layout/CirclePictureHierarchy"/>
    <dgm:cxn modelId="{78EE8B7F-6440-8349-8CD9-38ECF74ACFDA}" type="presOf" srcId="{B038626E-78FB-234F-BBAE-B4D47E811B92}" destId="{B30E2330-D054-D24F-B38E-809605E3DC32}" srcOrd="0" destOrd="0" presId="urn:microsoft.com/office/officeart/2009/layout/CirclePictureHierarchy"/>
    <dgm:cxn modelId="{48B85485-414F-3144-B8E7-27C96D01420C}" srcId="{514AB944-77A4-7742-9AA6-6FB3AE9BC3DD}" destId="{F461FC61-830D-954D-8592-366A5DA2E080}" srcOrd="0" destOrd="0" parTransId="{BE435D5D-8592-2E41-9A94-5F0816CE971E}" sibTransId="{BD851DEF-5210-E74A-9DD8-6B0A376DE2D0}"/>
    <dgm:cxn modelId="{CF163F88-235A-6444-9B39-8410B6469A6C}" srcId="{564A1D81-0000-A541-AD05-42C3FE3EEE74}" destId="{AF886FE4-D753-3147-8320-AFCD1A837311}" srcOrd="2" destOrd="0" parTransId="{EAF636B8-4FCD-5842-936A-EEFD3DE8A787}" sibTransId="{F9319E6B-3004-4B4B-837B-FC05F53CE3D2}"/>
    <dgm:cxn modelId="{EA83D694-C896-484C-BC1D-68829692775C}" type="presOf" srcId="{BE435D5D-8592-2E41-9A94-5F0816CE971E}" destId="{0E8C1F36-842B-AB4D-809E-8925EDEF0154}" srcOrd="0" destOrd="0" presId="urn:microsoft.com/office/officeart/2009/layout/CirclePictureHierarchy"/>
    <dgm:cxn modelId="{2F5A16B6-C548-0649-AE7F-50D3E57D0D91}" type="presOf" srcId="{564A1D81-0000-A541-AD05-42C3FE3EEE74}" destId="{7B099D13-D6DC-9D4D-A7CD-11CC55EE8A7F}" srcOrd="0" destOrd="0" presId="urn:microsoft.com/office/officeart/2009/layout/CirclePictureHierarchy"/>
    <dgm:cxn modelId="{399B17DA-0DA0-4D4E-A846-1FC13B897DEB}" type="presOf" srcId="{F461FC61-830D-954D-8592-366A5DA2E080}" destId="{D34BF8D9-7AF0-E942-87EA-634F825EB1F4}" srcOrd="0" destOrd="0" presId="urn:microsoft.com/office/officeart/2009/layout/CirclePictureHierarchy"/>
    <dgm:cxn modelId="{04FBB6DB-B6DA-4119-A444-22F05FEE10E0}" type="presOf" srcId="{EAF636B8-4FCD-5842-936A-EEFD3DE8A787}" destId="{62B7B77A-301A-4590-8C35-3C7AAFE62537}" srcOrd="0" destOrd="0" presId="urn:microsoft.com/office/officeart/2009/layout/CirclePictureHierarchy"/>
    <dgm:cxn modelId="{463197DD-22F3-5E44-BD28-8B5913368363}" type="presOf" srcId="{514AB944-77A4-7742-9AA6-6FB3AE9BC3DD}" destId="{6287ABBE-F532-064A-B9BD-131524B64513}" srcOrd="0" destOrd="0" presId="urn:microsoft.com/office/officeart/2009/layout/CirclePictureHierarchy"/>
    <dgm:cxn modelId="{267FABDD-BD4F-D749-92B5-1469BFEEA717}" srcId="{564A1D81-0000-A541-AD05-42C3FE3EEE74}" destId="{514AB944-77A4-7742-9AA6-6FB3AE9BC3DD}" srcOrd="0" destOrd="0" parTransId="{068E8CC6-E322-FF4C-9109-1CC4CC3DA194}" sibTransId="{EA7DF2B8-552D-5542-82F0-AE8912A4C928}"/>
    <dgm:cxn modelId="{AC2CD6DF-8EA6-CF4D-B6E1-B3BA3646C916}" srcId="{514AB944-77A4-7742-9AA6-6FB3AE9BC3DD}" destId="{6C97ED8D-7C89-C14F-9273-63A92D0A60EC}" srcOrd="1" destOrd="0" parTransId="{0858817B-B0D2-7A41-9627-09EB67F7CB28}" sibTransId="{610A2FE1-CDE4-2F49-8208-C71F8EC988E6}"/>
    <dgm:cxn modelId="{00034EFE-7B9F-4FA4-8489-E31CC8D01512}" type="presOf" srcId="{AF886FE4-D753-3147-8320-AFCD1A837311}" destId="{7BA2F6F4-D9A9-4B84-B35C-75FBCF5DE1DF}" srcOrd="0" destOrd="0" presId="urn:microsoft.com/office/officeart/2009/layout/CirclePictureHierarchy"/>
    <dgm:cxn modelId="{A127E264-96B2-8040-9270-74EC698B3E8A}" type="presParOf" srcId="{B30E2330-D054-D24F-B38E-809605E3DC32}" destId="{B7382942-AC97-4349-A882-5B7F77648BD8}" srcOrd="0" destOrd="0" presId="urn:microsoft.com/office/officeart/2009/layout/CirclePictureHierarchy"/>
    <dgm:cxn modelId="{CB434447-7D4C-3D44-BF10-1DEFDA1A569B}" type="presParOf" srcId="{B7382942-AC97-4349-A882-5B7F77648BD8}" destId="{13E9DCFC-521F-3B4C-B365-37B6F8937063}" srcOrd="0" destOrd="0" presId="urn:microsoft.com/office/officeart/2009/layout/CirclePictureHierarchy"/>
    <dgm:cxn modelId="{A0256489-4F8D-D840-A2C7-5DA0CAEF2753}" type="presParOf" srcId="{13E9DCFC-521F-3B4C-B365-37B6F8937063}" destId="{BDE64CD4-F028-8B46-B387-113FF0D052B3}" srcOrd="0" destOrd="0" presId="urn:microsoft.com/office/officeart/2009/layout/CirclePictureHierarchy"/>
    <dgm:cxn modelId="{00674ECD-D4A1-5D47-A8EC-A4A503A30BBD}" type="presParOf" srcId="{13E9DCFC-521F-3B4C-B365-37B6F8937063}" destId="{7B099D13-D6DC-9D4D-A7CD-11CC55EE8A7F}" srcOrd="1" destOrd="0" presId="urn:microsoft.com/office/officeart/2009/layout/CirclePictureHierarchy"/>
    <dgm:cxn modelId="{087D9E86-871C-7A4B-BDAE-1D0FAC2C2064}" type="presParOf" srcId="{B7382942-AC97-4349-A882-5B7F77648BD8}" destId="{DF7220F3-AEBD-BF40-9286-6D9342C2CDBC}" srcOrd="1" destOrd="0" presId="urn:microsoft.com/office/officeart/2009/layout/CirclePictureHierarchy"/>
    <dgm:cxn modelId="{6646FF35-EB66-224C-8EDF-9D994EFF4506}" type="presParOf" srcId="{DF7220F3-AEBD-BF40-9286-6D9342C2CDBC}" destId="{E8687843-5FFE-0C4E-972E-6C72B260BFBC}" srcOrd="0" destOrd="0" presId="urn:microsoft.com/office/officeart/2009/layout/CirclePictureHierarchy"/>
    <dgm:cxn modelId="{44BAF167-AB5A-944E-88C1-E8F5205F4097}" type="presParOf" srcId="{DF7220F3-AEBD-BF40-9286-6D9342C2CDBC}" destId="{346473E8-1F74-ED4D-BBB8-8961E8F3EAE4}" srcOrd="1" destOrd="0" presId="urn:microsoft.com/office/officeart/2009/layout/CirclePictureHierarchy"/>
    <dgm:cxn modelId="{383AFF0F-31B1-D648-9AFC-EFBC9C4BB38D}" type="presParOf" srcId="{346473E8-1F74-ED4D-BBB8-8961E8F3EAE4}" destId="{642671BF-8578-0645-98E6-670CEDCC6A0E}" srcOrd="0" destOrd="0" presId="urn:microsoft.com/office/officeart/2009/layout/CirclePictureHierarchy"/>
    <dgm:cxn modelId="{02336714-3EEF-4149-A34B-22EE22518083}" type="presParOf" srcId="{642671BF-8578-0645-98E6-670CEDCC6A0E}" destId="{2298A0FD-EF03-0C47-A587-69EF2D634614}" srcOrd="0" destOrd="0" presId="urn:microsoft.com/office/officeart/2009/layout/CirclePictureHierarchy"/>
    <dgm:cxn modelId="{FE63CFD3-F64F-294E-9FE6-E89023A60A19}" type="presParOf" srcId="{642671BF-8578-0645-98E6-670CEDCC6A0E}" destId="{6287ABBE-F532-064A-B9BD-131524B64513}" srcOrd="1" destOrd="0" presId="urn:microsoft.com/office/officeart/2009/layout/CirclePictureHierarchy"/>
    <dgm:cxn modelId="{1D3FDA70-2CDA-E64D-AC70-FEF1321D24C6}" type="presParOf" srcId="{346473E8-1F74-ED4D-BBB8-8961E8F3EAE4}" destId="{E24EE2EC-56B2-6949-B218-F4420D261F3E}" srcOrd="1" destOrd="0" presId="urn:microsoft.com/office/officeart/2009/layout/CirclePictureHierarchy"/>
    <dgm:cxn modelId="{87B8D191-1E04-DF4F-A445-BEAB90F0C716}" type="presParOf" srcId="{E24EE2EC-56B2-6949-B218-F4420D261F3E}" destId="{0E8C1F36-842B-AB4D-809E-8925EDEF0154}" srcOrd="0" destOrd="0" presId="urn:microsoft.com/office/officeart/2009/layout/CirclePictureHierarchy"/>
    <dgm:cxn modelId="{17A66396-164A-0641-A911-FBD6AF1F4255}" type="presParOf" srcId="{E24EE2EC-56B2-6949-B218-F4420D261F3E}" destId="{00C9F807-3303-934B-A042-E5976460BC98}" srcOrd="1" destOrd="0" presId="urn:microsoft.com/office/officeart/2009/layout/CirclePictureHierarchy"/>
    <dgm:cxn modelId="{1B5FA770-A057-2C41-9ADD-8A9B485CB0E3}" type="presParOf" srcId="{00C9F807-3303-934B-A042-E5976460BC98}" destId="{E8B72D02-19BC-8A44-A918-A5C7AB42A918}" srcOrd="0" destOrd="0" presId="urn:microsoft.com/office/officeart/2009/layout/CirclePictureHierarchy"/>
    <dgm:cxn modelId="{CB08814F-BD7D-2647-AB53-DA546F232728}" type="presParOf" srcId="{E8B72D02-19BC-8A44-A918-A5C7AB42A918}" destId="{FE9641CE-0F1B-1940-A40F-388DE0801A3E}" srcOrd="0" destOrd="0" presId="urn:microsoft.com/office/officeart/2009/layout/CirclePictureHierarchy"/>
    <dgm:cxn modelId="{1A34067A-348C-AD4A-8FCA-7EE2100B05C7}" type="presParOf" srcId="{E8B72D02-19BC-8A44-A918-A5C7AB42A918}" destId="{D34BF8D9-7AF0-E942-87EA-634F825EB1F4}" srcOrd="1" destOrd="0" presId="urn:microsoft.com/office/officeart/2009/layout/CirclePictureHierarchy"/>
    <dgm:cxn modelId="{8C729B4E-4E38-C34E-9B37-DE0718AC9DC8}" type="presParOf" srcId="{00C9F807-3303-934B-A042-E5976460BC98}" destId="{B334CB85-7EBA-8545-B5A3-3DF58B2166B4}" srcOrd="1" destOrd="0" presId="urn:microsoft.com/office/officeart/2009/layout/CirclePictureHierarchy"/>
    <dgm:cxn modelId="{71A0820D-FEAF-AF4B-9016-B272BD0AC66F}" type="presParOf" srcId="{E24EE2EC-56B2-6949-B218-F4420D261F3E}" destId="{C29A564D-FC6D-8F49-8BCD-D5A7447F5175}" srcOrd="2" destOrd="0" presId="urn:microsoft.com/office/officeart/2009/layout/CirclePictureHierarchy"/>
    <dgm:cxn modelId="{9DEF34CE-1884-8D49-93C1-CEB2DA653B68}" type="presParOf" srcId="{E24EE2EC-56B2-6949-B218-F4420D261F3E}" destId="{3E4B2E8E-78BE-0D40-B013-553AC01CAD4E}" srcOrd="3" destOrd="0" presId="urn:microsoft.com/office/officeart/2009/layout/CirclePictureHierarchy"/>
    <dgm:cxn modelId="{1262A1B4-3C70-794A-BD3C-D5A5C448C11F}" type="presParOf" srcId="{3E4B2E8E-78BE-0D40-B013-553AC01CAD4E}" destId="{4FF8A008-A2E9-F74A-B602-97E40415004F}" srcOrd="0" destOrd="0" presId="urn:microsoft.com/office/officeart/2009/layout/CirclePictureHierarchy"/>
    <dgm:cxn modelId="{B797D53A-4705-1D46-A00F-3354F782CDE6}" type="presParOf" srcId="{4FF8A008-A2E9-F74A-B602-97E40415004F}" destId="{F20074A6-EAC4-6245-994C-74E7488588D6}" srcOrd="0" destOrd="0" presId="urn:microsoft.com/office/officeart/2009/layout/CirclePictureHierarchy"/>
    <dgm:cxn modelId="{608B190D-C793-D440-B770-B7960C2CCDCC}" type="presParOf" srcId="{4FF8A008-A2E9-F74A-B602-97E40415004F}" destId="{6140D125-21C3-C443-B471-27D881AC6566}" srcOrd="1" destOrd="0" presId="urn:microsoft.com/office/officeart/2009/layout/CirclePictureHierarchy"/>
    <dgm:cxn modelId="{EE1976A6-96EE-EA41-BBB0-174DFB373842}" type="presParOf" srcId="{3E4B2E8E-78BE-0D40-B013-553AC01CAD4E}" destId="{82A1C2B7-2EDA-C64D-929F-D520A440A567}" srcOrd="1" destOrd="0" presId="urn:microsoft.com/office/officeart/2009/layout/CirclePictureHierarchy"/>
    <dgm:cxn modelId="{FED495B3-4A5C-9A41-A3AD-28EB74F7DD3B}" type="presParOf" srcId="{DF7220F3-AEBD-BF40-9286-6D9342C2CDBC}" destId="{27F29F7C-4567-BB4D-8709-D1D8551C0829}" srcOrd="2" destOrd="0" presId="urn:microsoft.com/office/officeart/2009/layout/CirclePictureHierarchy"/>
    <dgm:cxn modelId="{FB6F4680-93AD-4842-AC66-6D84B48F55A6}" type="presParOf" srcId="{DF7220F3-AEBD-BF40-9286-6D9342C2CDBC}" destId="{14860992-12FF-454C-81FB-3B16242D363F}" srcOrd="3" destOrd="0" presId="urn:microsoft.com/office/officeart/2009/layout/CirclePictureHierarchy"/>
    <dgm:cxn modelId="{A7F3F563-FD3E-BD4A-A57E-690FC10CA740}" type="presParOf" srcId="{14860992-12FF-454C-81FB-3B16242D363F}" destId="{49CCE211-3E36-1B46-8CF8-2D951F05B5A8}" srcOrd="0" destOrd="0" presId="urn:microsoft.com/office/officeart/2009/layout/CirclePictureHierarchy"/>
    <dgm:cxn modelId="{35ACFFA2-40B8-EC43-83A2-0DEC4BC4D3CB}" type="presParOf" srcId="{49CCE211-3E36-1B46-8CF8-2D951F05B5A8}" destId="{9BBAD19D-5E39-4340-B0AA-2E88B1DBF5F6}" srcOrd="0" destOrd="0" presId="urn:microsoft.com/office/officeart/2009/layout/CirclePictureHierarchy"/>
    <dgm:cxn modelId="{A8B2275D-348E-0542-9CFC-85DAED52A843}" type="presParOf" srcId="{49CCE211-3E36-1B46-8CF8-2D951F05B5A8}" destId="{8107A781-ED4E-E24E-A5F6-1142A612FEE4}" srcOrd="1" destOrd="0" presId="urn:microsoft.com/office/officeart/2009/layout/CirclePictureHierarchy"/>
    <dgm:cxn modelId="{CC6DE9F6-B748-3B4A-82B4-8817DF89EEC4}" type="presParOf" srcId="{14860992-12FF-454C-81FB-3B16242D363F}" destId="{9C0B4859-ABF8-5A47-993B-BC52FF7D9B33}" srcOrd="1" destOrd="0" presId="urn:microsoft.com/office/officeart/2009/layout/CirclePictureHierarchy"/>
    <dgm:cxn modelId="{39DCEA11-4A8D-4740-8AA3-3719436DE035}" type="presParOf" srcId="{DF7220F3-AEBD-BF40-9286-6D9342C2CDBC}" destId="{62B7B77A-301A-4590-8C35-3C7AAFE62537}" srcOrd="4" destOrd="0" presId="urn:microsoft.com/office/officeart/2009/layout/CirclePictureHierarchy"/>
    <dgm:cxn modelId="{16B9A39C-2396-421B-956D-DCB0567A5477}" type="presParOf" srcId="{DF7220F3-AEBD-BF40-9286-6D9342C2CDBC}" destId="{5412482F-3561-41D0-8B89-32022D3029DB}" srcOrd="5" destOrd="0" presId="urn:microsoft.com/office/officeart/2009/layout/CirclePictureHierarchy"/>
    <dgm:cxn modelId="{C6C8D4A8-E2A0-4308-8CAC-AB80A0BA0CF6}" type="presParOf" srcId="{5412482F-3561-41D0-8B89-32022D3029DB}" destId="{F5A272CC-558A-4D5D-A21C-4B786313435E}" srcOrd="0" destOrd="0" presId="urn:microsoft.com/office/officeart/2009/layout/CirclePictureHierarchy"/>
    <dgm:cxn modelId="{C55140A0-D9D5-452F-875E-634DD1E654CD}" type="presParOf" srcId="{F5A272CC-558A-4D5D-A21C-4B786313435E}" destId="{675F9944-8788-41C8-8BEF-A128DBEB44CF}" srcOrd="0" destOrd="0" presId="urn:microsoft.com/office/officeart/2009/layout/CirclePictureHierarchy"/>
    <dgm:cxn modelId="{AA65B989-9159-456A-9AE1-D3AE01AFD938}" type="presParOf" srcId="{F5A272CC-558A-4D5D-A21C-4B786313435E}" destId="{7BA2F6F4-D9A9-4B84-B35C-75FBCF5DE1DF}" srcOrd="1" destOrd="0" presId="urn:microsoft.com/office/officeart/2009/layout/CirclePictureHierarchy"/>
    <dgm:cxn modelId="{4131A010-B9EC-4093-AD5F-256739578CB4}" type="presParOf" srcId="{5412482F-3561-41D0-8B89-32022D3029DB}" destId="{AC8A2DF7-AA84-47E4-A645-805E0AA796D8}" srcOrd="1" destOrd="0" presId="urn:microsoft.com/office/officeart/2009/layout/CirclePictureHierarchy"/>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FFA54F-B39E-D247-AC58-E57BAA4CEDC9}" type="doc">
      <dgm:prSet loTypeId="urn:microsoft.com/office/officeart/2005/8/layout/venn2" loCatId="" qsTypeId="urn:microsoft.com/office/officeart/2005/8/quickstyle/simple1" qsCatId="simple" csTypeId="urn:microsoft.com/office/officeart/2005/8/colors/accent5_3" csCatId="accent5" phldr="1"/>
      <dgm:spPr/>
      <dgm:t>
        <a:bodyPr/>
        <a:lstStyle/>
        <a:p>
          <a:endParaRPr lang="fr-CA"/>
        </a:p>
      </dgm:t>
    </dgm:pt>
    <dgm:pt modelId="{8B0BDCDC-846C-9D47-8B7D-0D9A9ED48F0F}">
      <dgm:prSet phldrT="[Texte]" custT="1"/>
      <dgm:spPr>
        <a:ln>
          <a:noFill/>
        </a:ln>
      </dgm:spPr>
      <dgm:t>
        <a:bodyPr/>
        <a:lstStyle/>
        <a:p>
          <a:r>
            <a:rPr lang="fr-FR" sz="1200" dirty="0">
              <a:latin typeface="Montserrat" pitchFamily="2" charset="77"/>
              <a:cs typeface="Arial" panose="020B0604020202020204" pitchFamily="34" charset="0"/>
            </a:rPr>
            <a:t>Advanced training</a:t>
          </a:r>
        </a:p>
        <a:p>
          <a:r>
            <a:rPr lang="fr-FR" sz="1200" dirty="0">
              <a:latin typeface="Montserrat" pitchFamily="2" charset="77"/>
              <a:cs typeface="Arial" panose="020B0604020202020204" pitchFamily="34" charset="0"/>
            </a:rPr>
            <a:t>56%</a:t>
          </a:r>
          <a:endParaRPr lang="fr-CA" sz="1200" dirty="0">
            <a:latin typeface="Montserrat" pitchFamily="2" charset="77"/>
          </a:endParaRPr>
        </a:p>
      </dgm:t>
    </dgm:pt>
    <dgm:pt modelId="{40A8803B-E049-4342-B5E3-0FC6784CB6AA}" type="parTrans" cxnId="{5355819F-B451-A645-9A2C-7A9A46BDEB88}">
      <dgm:prSet/>
      <dgm:spPr/>
      <dgm:t>
        <a:bodyPr/>
        <a:lstStyle/>
        <a:p>
          <a:endParaRPr lang="fr-CA">
            <a:latin typeface="Montserrat" pitchFamily="2" charset="77"/>
          </a:endParaRPr>
        </a:p>
      </dgm:t>
    </dgm:pt>
    <dgm:pt modelId="{ACFEB4F3-4D1D-DC45-BE8B-E4E4A5C65538}" type="sibTrans" cxnId="{5355819F-B451-A645-9A2C-7A9A46BDEB88}">
      <dgm:prSet/>
      <dgm:spPr/>
      <dgm:t>
        <a:bodyPr/>
        <a:lstStyle/>
        <a:p>
          <a:endParaRPr lang="fr-CA">
            <a:latin typeface="Montserrat" pitchFamily="2" charset="77"/>
          </a:endParaRPr>
        </a:p>
      </dgm:t>
    </dgm:pt>
    <dgm:pt modelId="{6FEA1567-E001-1041-9894-202C8F5D6F48}">
      <dgm:prSet phldrT="[Texte]" custT="1"/>
      <dgm:spPr>
        <a:ln>
          <a:noFill/>
        </a:ln>
      </dgm:spPr>
      <dgm:t>
        <a:bodyPr/>
        <a:lstStyle/>
        <a:p>
          <a:r>
            <a:rPr lang="fr-FR" sz="1200" dirty="0">
              <a:latin typeface="Montserrat" pitchFamily="2" charset="77"/>
              <a:cs typeface="Arial" panose="020B0604020202020204" pitchFamily="34" charset="0"/>
            </a:rPr>
            <a:t>Regular Training</a:t>
          </a:r>
        </a:p>
        <a:p>
          <a:r>
            <a:rPr lang="fr-FR" sz="1200" dirty="0">
              <a:latin typeface="Montserrat" pitchFamily="2" charset="77"/>
              <a:cs typeface="Arial" panose="020B0604020202020204" pitchFamily="34" charset="0"/>
            </a:rPr>
            <a:t>44%</a:t>
          </a:r>
          <a:endParaRPr lang="fr-CA" sz="1200" dirty="0">
            <a:latin typeface="Montserrat" pitchFamily="2" charset="77"/>
          </a:endParaRPr>
        </a:p>
      </dgm:t>
    </dgm:pt>
    <dgm:pt modelId="{0E084401-AAED-774D-90E6-2A8693E21268}" type="parTrans" cxnId="{CA6FC2A9-A0FF-C142-AE07-69BA95F0E595}">
      <dgm:prSet/>
      <dgm:spPr/>
      <dgm:t>
        <a:bodyPr/>
        <a:lstStyle/>
        <a:p>
          <a:endParaRPr lang="fr-CA">
            <a:latin typeface="Montserrat" pitchFamily="2" charset="77"/>
          </a:endParaRPr>
        </a:p>
      </dgm:t>
    </dgm:pt>
    <dgm:pt modelId="{09721562-E599-4D45-A11F-02F82DE308E1}" type="sibTrans" cxnId="{CA6FC2A9-A0FF-C142-AE07-69BA95F0E595}">
      <dgm:prSet/>
      <dgm:spPr/>
      <dgm:t>
        <a:bodyPr/>
        <a:lstStyle/>
        <a:p>
          <a:endParaRPr lang="fr-CA">
            <a:latin typeface="Montserrat" pitchFamily="2" charset="77"/>
          </a:endParaRPr>
        </a:p>
      </dgm:t>
    </dgm:pt>
    <dgm:pt modelId="{38D80870-6079-AF4A-8C01-033C20F366B3}" type="pres">
      <dgm:prSet presAssocID="{D3FFA54F-B39E-D247-AC58-E57BAA4CEDC9}" presName="Name0" presStyleCnt="0">
        <dgm:presLayoutVars>
          <dgm:chMax val="7"/>
          <dgm:resizeHandles val="exact"/>
        </dgm:presLayoutVars>
      </dgm:prSet>
      <dgm:spPr/>
    </dgm:pt>
    <dgm:pt modelId="{BAF4A890-08C9-144A-973B-83EE3C68A556}" type="pres">
      <dgm:prSet presAssocID="{D3FFA54F-B39E-D247-AC58-E57BAA4CEDC9}" presName="comp1" presStyleCnt="0"/>
      <dgm:spPr/>
    </dgm:pt>
    <dgm:pt modelId="{6F63EA4B-509A-774D-B3E0-45F053F2FE0C}" type="pres">
      <dgm:prSet presAssocID="{D3FFA54F-B39E-D247-AC58-E57BAA4CEDC9}" presName="circle1" presStyleLbl="node1" presStyleIdx="0" presStyleCnt="2"/>
      <dgm:spPr/>
    </dgm:pt>
    <dgm:pt modelId="{B8DE66FB-D428-0F47-BA58-5DDAD24112DA}" type="pres">
      <dgm:prSet presAssocID="{D3FFA54F-B39E-D247-AC58-E57BAA4CEDC9}" presName="c1text" presStyleLbl="node1" presStyleIdx="0" presStyleCnt="2">
        <dgm:presLayoutVars>
          <dgm:bulletEnabled val="1"/>
        </dgm:presLayoutVars>
      </dgm:prSet>
      <dgm:spPr/>
    </dgm:pt>
    <dgm:pt modelId="{5F723995-051B-BB4F-B4FC-2CC89334AEB3}" type="pres">
      <dgm:prSet presAssocID="{D3FFA54F-B39E-D247-AC58-E57BAA4CEDC9}" presName="comp2" presStyleCnt="0"/>
      <dgm:spPr/>
    </dgm:pt>
    <dgm:pt modelId="{EB427DE0-912E-2D44-AA66-AC81242A2BF0}" type="pres">
      <dgm:prSet presAssocID="{D3FFA54F-B39E-D247-AC58-E57BAA4CEDC9}" presName="circle2" presStyleLbl="node1" presStyleIdx="1" presStyleCnt="2" custScaleX="88312" custScaleY="87162" custLinFactNeighborX="-1154" custLinFactNeighborY="6925"/>
      <dgm:spPr/>
    </dgm:pt>
    <dgm:pt modelId="{9BD397BB-3A51-1C43-A9B0-CB85E98D8510}" type="pres">
      <dgm:prSet presAssocID="{D3FFA54F-B39E-D247-AC58-E57BAA4CEDC9}" presName="c2text" presStyleLbl="node1" presStyleIdx="1" presStyleCnt="2">
        <dgm:presLayoutVars>
          <dgm:bulletEnabled val="1"/>
        </dgm:presLayoutVars>
      </dgm:prSet>
      <dgm:spPr/>
    </dgm:pt>
  </dgm:ptLst>
  <dgm:cxnLst>
    <dgm:cxn modelId="{D3C34C00-DD0E-4B1B-A651-6DC392DC6570}" type="presOf" srcId="{6FEA1567-E001-1041-9894-202C8F5D6F48}" destId="{9BD397BB-3A51-1C43-A9B0-CB85E98D8510}" srcOrd="1" destOrd="0" presId="urn:microsoft.com/office/officeart/2005/8/layout/venn2"/>
    <dgm:cxn modelId="{81BB4726-B616-486C-9EA3-012CE2DF0699}" type="presOf" srcId="{8B0BDCDC-846C-9D47-8B7D-0D9A9ED48F0F}" destId="{B8DE66FB-D428-0F47-BA58-5DDAD24112DA}" srcOrd="1" destOrd="0" presId="urn:microsoft.com/office/officeart/2005/8/layout/venn2"/>
    <dgm:cxn modelId="{308BCE2C-636B-6643-A516-251CC7E8A5B5}" type="presOf" srcId="{D3FFA54F-B39E-D247-AC58-E57BAA4CEDC9}" destId="{38D80870-6079-AF4A-8C01-033C20F366B3}" srcOrd="0" destOrd="0" presId="urn:microsoft.com/office/officeart/2005/8/layout/venn2"/>
    <dgm:cxn modelId="{D27D243F-EF5F-499E-BC30-B8524689EBB2}" type="presOf" srcId="{6FEA1567-E001-1041-9894-202C8F5D6F48}" destId="{EB427DE0-912E-2D44-AA66-AC81242A2BF0}" srcOrd="0" destOrd="0" presId="urn:microsoft.com/office/officeart/2005/8/layout/venn2"/>
    <dgm:cxn modelId="{663F077C-54D4-4867-A3F7-CA46252CCCAB}" type="presOf" srcId="{8B0BDCDC-846C-9D47-8B7D-0D9A9ED48F0F}" destId="{6F63EA4B-509A-774D-B3E0-45F053F2FE0C}" srcOrd="0" destOrd="0" presId="urn:microsoft.com/office/officeart/2005/8/layout/venn2"/>
    <dgm:cxn modelId="{5355819F-B451-A645-9A2C-7A9A46BDEB88}" srcId="{D3FFA54F-B39E-D247-AC58-E57BAA4CEDC9}" destId="{8B0BDCDC-846C-9D47-8B7D-0D9A9ED48F0F}" srcOrd="0" destOrd="0" parTransId="{40A8803B-E049-4342-B5E3-0FC6784CB6AA}" sibTransId="{ACFEB4F3-4D1D-DC45-BE8B-E4E4A5C65538}"/>
    <dgm:cxn modelId="{CA6FC2A9-A0FF-C142-AE07-69BA95F0E595}" srcId="{D3FFA54F-B39E-D247-AC58-E57BAA4CEDC9}" destId="{6FEA1567-E001-1041-9894-202C8F5D6F48}" srcOrd="1" destOrd="0" parTransId="{0E084401-AAED-774D-90E6-2A8693E21268}" sibTransId="{09721562-E599-4D45-A11F-02F82DE308E1}"/>
    <dgm:cxn modelId="{270C9581-D162-CD47-981A-58D9C41E5853}" type="presParOf" srcId="{38D80870-6079-AF4A-8C01-033C20F366B3}" destId="{BAF4A890-08C9-144A-973B-83EE3C68A556}" srcOrd="0" destOrd="0" presId="urn:microsoft.com/office/officeart/2005/8/layout/venn2"/>
    <dgm:cxn modelId="{63A07836-641C-E34E-BA80-CDBAD76E3D05}" type="presParOf" srcId="{BAF4A890-08C9-144A-973B-83EE3C68A556}" destId="{6F63EA4B-509A-774D-B3E0-45F053F2FE0C}" srcOrd="0" destOrd="0" presId="urn:microsoft.com/office/officeart/2005/8/layout/venn2"/>
    <dgm:cxn modelId="{A6DA482E-164B-784D-8946-E2FEF1950200}" type="presParOf" srcId="{BAF4A890-08C9-144A-973B-83EE3C68A556}" destId="{B8DE66FB-D428-0F47-BA58-5DDAD24112DA}" srcOrd="1" destOrd="0" presId="urn:microsoft.com/office/officeart/2005/8/layout/venn2"/>
    <dgm:cxn modelId="{05CCE538-9FB3-2946-B8A9-763969FB45F9}" type="presParOf" srcId="{38D80870-6079-AF4A-8C01-033C20F366B3}" destId="{5F723995-051B-BB4F-B4FC-2CC89334AEB3}" srcOrd="1" destOrd="0" presId="urn:microsoft.com/office/officeart/2005/8/layout/venn2"/>
    <dgm:cxn modelId="{DBA27628-A47A-514A-864F-EEBDAE7975A4}" type="presParOf" srcId="{5F723995-051B-BB4F-B4FC-2CC89334AEB3}" destId="{EB427DE0-912E-2D44-AA66-AC81242A2BF0}" srcOrd="0" destOrd="0" presId="urn:microsoft.com/office/officeart/2005/8/layout/venn2"/>
    <dgm:cxn modelId="{B8159D94-9EE5-8E47-A246-37F841AFE719}" type="presParOf" srcId="{5F723995-051B-BB4F-B4FC-2CC89334AEB3}" destId="{9BD397BB-3A51-1C43-A9B0-CB85E98D851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FFA54F-B39E-D247-AC58-E57BAA4CEDC9}" type="doc">
      <dgm:prSet loTypeId="urn:microsoft.com/office/officeart/2005/8/layout/venn2" loCatId="" qsTypeId="urn:microsoft.com/office/officeart/2005/8/quickstyle/simple1" qsCatId="simple" csTypeId="urn:microsoft.com/office/officeart/2005/8/colors/accent5_3" csCatId="accent5" phldr="1"/>
      <dgm:spPr/>
      <dgm:t>
        <a:bodyPr/>
        <a:lstStyle/>
        <a:p>
          <a:endParaRPr lang="fr-CA"/>
        </a:p>
      </dgm:t>
    </dgm:pt>
    <dgm:pt modelId="{8B0BDCDC-846C-9D47-8B7D-0D9A9ED48F0F}">
      <dgm:prSet phldrT="[Texte]" custT="1"/>
      <dgm:spPr>
        <a:ln>
          <a:noFill/>
        </a:ln>
      </dgm:spPr>
      <dgm:t>
        <a:bodyPr/>
        <a:lstStyle/>
        <a:p>
          <a:r>
            <a:rPr lang="fr-FR" sz="1200" dirty="0" err="1">
              <a:latin typeface="Montserrat" pitchFamily="2" charset="77"/>
              <a:cs typeface="Arial" panose="020B0604020202020204" pitchFamily="34" charset="0"/>
            </a:rPr>
            <a:t>Every</a:t>
          </a:r>
          <a:r>
            <a:rPr lang="fr-FR" sz="1200" dirty="0">
              <a:latin typeface="Montserrat" pitchFamily="2" charset="77"/>
              <a:cs typeface="Arial" panose="020B0604020202020204" pitchFamily="34" charset="0"/>
            </a:rPr>
            <a:t> job description</a:t>
          </a:r>
        </a:p>
        <a:p>
          <a:r>
            <a:rPr lang="fr-FR" sz="1200" dirty="0">
              <a:latin typeface="Montserrat" pitchFamily="2" charset="77"/>
              <a:cs typeface="Arial" panose="020B0604020202020204" pitchFamily="34" charset="0"/>
            </a:rPr>
            <a:t>35% </a:t>
          </a:r>
          <a:endParaRPr lang="fr-CA" sz="1200" dirty="0">
            <a:latin typeface="Montserrat" pitchFamily="2" charset="77"/>
          </a:endParaRPr>
        </a:p>
      </dgm:t>
    </dgm:pt>
    <dgm:pt modelId="{40A8803B-E049-4342-B5E3-0FC6784CB6AA}" type="parTrans" cxnId="{5355819F-B451-A645-9A2C-7A9A46BDEB88}">
      <dgm:prSet/>
      <dgm:spPr/>
      <dgm:t>
        <a:bodyPr/>
        <a:lstStyle/>
        <a:p>
          <a:endParaRPr lang="fr-CA">
            <a:latin typeface="Montserrat" pitchFamily="2" charset="77"/>
          </a:endParaRPr>
        </a:p>
      </dgm:t>
    </dgm:pt>
    <dgm:pt modelId="{ACFEB4F3-4D1D-DC45-BE8B-E4E4A5C65538}" type="sibTrans" cxnId="{5355819F-B451-A645-9A2C-7A9A46BDEB88}">
      <dgm:prSet/>
      <dgm:spPr/>
      <dgm:t>
        <a:bodyPr/>
        <a:lstStyle/>
        <a:p>
          <a:endParaRPr lang="fr-CA">
            <a:latin typeface="Montserrat" pitchFamily="2" charset="77"/>
          </a:endParaRPr>
        </a:p>
      </dgm:t>
    </dgm:pt>
    <dgm:pt modelId="{6FEA1567-E001-1041-9894-202C8F5D6F48}">
      <dgm:prSet phldrT="[Texte]" custT="1"/>
      <dgm:spPr>
        <a:ln>
          <a:noFill/>
        </a:ln>
      </dgm:spPr>
      <dgm:t>
        <a:bodyPr/>
        <a:lstStyle/>
        <a:p>
          <a:r>
            <a:rPr lang="fr-FR" sz="1200" dirty="0">
              <a:latin typeface="Montserrat" pitchFamily="2" charset="77"/>
              <a:cs typeface="Arial" panose="020B0604020202020204" pitchFamily="34" charset="0"/>
            </a:rPr>
            <a:t>Most job descriptions</a:t>
          </a:r>
        </a:p>
        <a:p>
          <a:r>
            <a:rPr lang="fr-FR" sz="1200" dirty="0">
              <a:latin typeface="Montserrat" pitchFamily="2" charset="77"/>
              <a:cs typeface="Arial" panose="020B0604020202020204" pitchFamily="34" charset="0"/>
            </a:rPr>
            <a:t>65%</a:t>
          </a:r>
          <a:endParaRPr lang="fr-CA" sz="1200" dirty="0">
            <a:latin typeface="Montserrat" pitchFamily="2" charset="77"/>
          </a:endParaRPr>
        </a:p>
      </dgm:t>
    </dgm:pt>
    <dgm:pt modelId="{0E084401-AAED-774D-90E6-2A8693E21268}" type="parTrans" cxnId="{CA6FC2A9-A0FF-C142-AE07-69BA95F0E595}">
      <dgm:prSet/>
      <dgm:spPr/>
      <dgm:t>
        <a:bodyPr/>
        <a:lstStyle/>
        <a:p>
          <a:endParaRPr lang="fr-CA">
            <a:latin typeface="Montserrat" pitchFamily="2" charset="77"/>
          </a:endParaRPr>
        </a:p>
      </dgm:t>
    </dgm:pt>
    <dgm:pt modelId="{09721562-E599-4D45-A11F-02F82DE308E1}" type="sibTrans" cxnId="{CA6FC2A9-A0FF-C142-AE07-69BA95F0E595}">
      <dgm:prSet/>
      <dgm:spPr/>
      <dgm:t>
        <a:bodyPr/>
        <a:lstStyle/>
        <a:p>
          <a:endParaRPr lang="fr-CA">
            <a:latin typeface="Montserrat" pitchFamily="2" charset="77"/>
          </a:endParaRPr>
        </a:p>
      </dgm:t>
    </dgm:pt>
    <dgm:pt modelId="{38D80870-6079-AF4A-8C01-033C20F366B3}" type="pres">
      <dgm:prSet presAssocID="{D3FFA54F-B39E-D247-AC58-E57BAA4CEDC9}" presName="Name0" presStyleCnt="0">
        <dgm:presLayoutVars>
          <dgm:chMax val="7"/>
          <dgm:resizeHandles val="exact"/>
        </dgm:presLayoutVars>
      </dgm:prSet>
      <dgm:spPr/>
    </dgm:pt>
    <dgm:pt modelId="{BAF4A890-08C9-144A-973B-83EE3C68A556}" type="pres">
      <dgm:prSet presAssocID="{D3FFA54F-B39E-D247-AC58-E57BAA4CEDC9}" presName="comp1" presStyleCnt="0"/>
      <dgm:spPr/>
    </dgm:pt>
    <dgm:pt modelId="{6F63EA4B-509A-774D-B3E0-45F053F2FE0C}" type="pres">
      <dgm:prSet presAssocID="{D3FFA54F-B39E-D247-AC58-E57BAA4CEDC9}" presName="circle1" presStyleLbl="node1" presStyleIdx="0" presStyleCnt="2"/>
      <dgm:spPr/>
    </dgm:pt>
    <dgm:pt modelId="{B8DE66FB-D428-0F47-BA58-5DDAD24112DA}" type="pres">
      <dgm:prSet presAssocID="{D3FFA54F-B39E-D247-AC58-E57BAA4CEDC9}" presName="c1text" presStyleLbl="node1" presStyleIdx="0" presStyleCnt="2">
        <dgm:presLayoutVars>
          <dgm:bulletEnabled val="1"/>
        </dgm:presLayoutVars>
      </dgm:prSet>
      <dgm:spPr/>
    </dgm:pt>
    <dgm:pt modelId="{5F723995-051B-BB4F-B4FC-2CC89334AEB3}" type="pres">
      <dgm:prSet presAssocID="{D3FFA54F-B39E-D247-AC58-E57BAA4CEDC9}" presName="comp2" presStyleCnt="0"/>
      <dgm:spPr/>
    </dgm:pt>
    <dgm:pt modelId="{EB427DE0-912E-2D44-AA66-AC81242A2BF0}" type="pres">
      <dgm:prSet presAssocID="{D3FFA54F-B39E-D247-AC58-E57BAA4CEDC9}" presName="circle2" presStyleLbl="node1" presStyleIdx="1" presStyleCnt="2"/>
      <dgm:spPr/>
    </dgm:pt>
    <dgm:pt modelId="{9BD397BB-3A51-1C43-A9B0-CB85E98D8510}" type="pres">
      <dgm:prSet presAssocID="{D3FFA54F-B39E-D247-AC58-E57BAA4CEDC9}" presName="c2text" presStyleLbl="node1" presStyleIdx="1" presStyleCnt="2">
        <dgm:presLayoutVars>
          <dgm:bulletEnabled val="1"/>
        </dgm:presLayoutVars>
      </dgm:prSet>
      <dgm:spPr/>
    </dgm:pt>
  </dgm:ptLst>
  <dgm:cxnLst>
    <dgm:cxn modelId="{DD902203-4BF3-4489-B07D-DD6501CD6E21}" type="presOf" srcId="{8B0BDCDC-846C-9D47-8B7D-0D9A9ED48F0F}" destId="{6F63EA4B-509A-774D-B3E0-45F053F2FE0C}" srcOrd="0" destOrd="0" presId="urn:microsoft.com/office/officeart/2005/8/layout/venn2"/>
    <dgm:cxn modelId="{8217BC19-1360-4D71-9376-D9E3ED5F00D7}" type="presOf" srcId="{6FEA1567-E001-1041-9894-202C8F5D6F48}" destId="{9BD397BB-3A51-1C43-A9B0-CB85E98D8510}" srcOrd="1" destOrd="0" presId="urn:microsoft.com/office/officeart/2005/8/layout/venn2"/>
    <dgm:cxn modelId="{308BCE2C-636B-6643-A516-251CC7E8A5B5}" type="presOf" srcId="{D3FFA54F-B39E-D247-AC58-E57BAA4CEDC9}" destId="{38D80870-6079-AF4A-8C01-033C20F366B3}" srcOrd="0" destOrd="0" presId="urn:microsoft.com/office/officeart/2005/8/layout/venn2"/>
    <dgm:cxn modelId="{8BF5F483-B0B0-4511-90D3-5C099FA941AE}" type="presOf" srcId="{6FEA1567-E001-1041-9894-202C8F5D6F48}" destId="{EB427DE0-912E-2D44-AA66-AC81242A2BF0}" srcOrd="0" destOrd="0" presId="urn:microsoft.com/office/officeart/2005/8/layout/venn2"/>
    <dgm:cxn modelId="{5355819F-B451-A645-9A2C-7A9A46BDEB88}" srcId="{D3FFA54F-B39E-D247-AC58-E57BAA4CEDC9}" destId="{8B0BDCDC-846C-9D47-8B7D-0D9A9ED48F0F}" srcOrd="0" destOrd="0" parTransId="{40A8803B-E049-4342-B5E3-0FC6784CB6AA}" sibTransId="{ACFEB4F3-4D1D-DC45-BE8B-E4E4A5C65538}"/>
    <dgm:cxn modelId="{CA6FC2A9-A0FF-C142-AE07-69BA95F0E595}" srcId="{D3FFA54F-B39E-D247-AC58-E57BAA4CEDC9}" destId="{6FEA1567-E001-1041-9894-202C8F5D6F48}" srcOrd="1" destOrd="0" parTransId="{0E084401-AAED-774D-90E6-2A8693E21268}" sibTransId="{09721562-E599-4D45-A11F-02F82DE308E1}"/>
    <dgm:cxn modelId="{87391BB6-DE4D-45C4-A6C4-C2D4C38B621E}" type="presOf" srcId="{8B0BDCDC-846C-9D47-8B7D-0D9A9ED48F0F}" destId="{B8DE66FB-D428-0F47-BA58-5DDAD24112DA}" srcOrd="1" destOrd="0" presId="urn:microsoft.com/office/officeart/2005/8/layout/venn2"/>
    <dgm:cxn modelId="{270C9581-D162-CD47-981A-58D9C41E5853}" type="presParOf" srcId="{38D80870-6079-AF4A-8C01-033C20F366B3}" destId="{BAF4A890-08C9-144A-973B-83EE3C68A556}" srcOrd="0" destOrd="0" presId="urn:microsoft.com/office/officeart/2005/8/layout/venn2"/>
    <dgm:cxn modelId="{63A07836-641C-E34E-BA80-CDBAD76E3D05}" type="presParOf" srcId="{BAF4A890-08C9-144A-973B-83EE3C68A556}" destId="{6F63EA4B-509A-774D-B3E0-45F053F2FE0C}" srcOrd="0" destOrd="0" presId="urn:microsoft.com/office/officeart/2005/8/layout/venn2"/>
    <dgm:cxn modelId="{A6DA482E-164B-784D-8946-E2FEF1950200}" type="presParOf" srcId="{BAF4A890-08C9-144A-973B-83EE3C68A556}" destId="{B8DE66FB-D428-0F47-BA58-5DDAD24112DA}" srcOrd="1" destOrd="0" presId="urn:microsoft.com/office/officeart/2005/8/layout/venn2"/>
    <dgm:cxn modelId="{05CCE538-9FB3-2946-B8A9-763969FB45F9}" type="presParOf" srcId="{38D80870-6079-AF4A-8C01-033C20F366B3}" destId="{5F723995-051B-BB4F-B4FC-2CC89334AEB3}" srcOrd="1" destOrd="0" presId="urn:microsoft.com/office/officeart/2005/8/layout/venn2"/>
    <dgm:cxn modelId="{DBA27628-A47A-514A-864F-EEBDAE7975A4}" type="presParOf" srcId="{5F723995-051B-BB4F-B4FC-2CC89334AEB3}" destId="{EB427DE0-912E-2D44-AA66-AC81242A2BF0}" srcOrd="0" destOrd="0" presId="urn:microsoft.com/office/officeart/2005/8/layout/venn2"/>
    <dgm:cxn modelId="{B8159D94-9EE5-8E47-A246-37F841AFE719}" type="presParOf" srcId="{5F723995-051B-BB4F-B4FC-2CC89334AEB3}" destId="{9BD397BB-3A51-1C43-A9B0-CB85E98D8510}"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3A9A62-5D50-4A9C-9665-CE0FE971EADE}"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n-US"/>
        </a:p>
      </dgm:t>
    </dgm:pt>
    <dgm:pt modelId="{079F2FF5-41A1-423B-89FC-698110F39F54}">
      <dgm:prSet phldrT="[Text]"/>
      <dgm:spPr/>
      <dgm:t>
        <a:bodyPr/>
        <a:lstStyle/>
        <a:p>
          <a:r>
            <a:rPr lang="en-US" dirty="0"/>
            <a:t>Governance</a:t>
          </a:r>
        </a:p>
      </dgm:t>
    </dgm:pt>
    <dgm:pt modelId="{7B56441C-3C42-4416-BC93-031239BB4D32}" type="parTrans" cxnId="{502732E7-644B-4AC4-BFF1-627ACB6C4693}">
      <dgm:prSet/>
      <dgm:spPr/>
      <dgm:t>
        <a:bodyPr/>
        <a:lstStyle/>
        <a:p>
          <a:endParaRPr lang="en-US"/>
        </a:p>
      </dgm:t>
    </dgm:pt>
    <dgm:pt modelId="{30D51E3D-2446-45CD-B2ED-23E3D319F427}" type="sibTrans" cxnId="{502732E7-644B-4AC4-BFF1-627ACB6C4693}">
      <dgm:prSet/>
      <dgm:spPr/>
      <dgm:t>
        <a:bodyPr/>
        <a:lstStyle/>
        <a:p>
          <a:endParaRPr lang="en-US"/>
        </a:p>
      </dgm:t>
    </dgm:pt>
    <dgm:pt modelId="{274A0CF7-B4D5-4FDF-B712-EA0617DD6195}">
      <dgm:prSet phldrT="[Text]"/>
      <dgm:spPr/>
      <dgm:t>
        <a:bodyPr/>
        <a:lstStyle/>
        <a:p>
          <a:r>
            <a:rPr lang="en-US" dirty="0"/>
            <a:t>Reporting Placement</a:t>
          </a:r>
        </a:p>
      </dgm:t>
    </dgm:pt>
    <dgm:pt modelId="{39058884-9A48-477D-85C3-6EDDFE01771B}" type="parTrans" cxnId="{C32288BF-6733-4B66-86E9-8DF7E1383BB9}">
      <dgm:prSet/>
      <dgm:spPr/>
      <dgm:t>
        <a:bodyPr/>
        <a:lstStyle/>
        <a:p>
          <a:endParaRPr lang="en-US"/>
        </a:p>
      </dgm:t>
    </dgm:pt>
    <dgm:pt modelId="{B94C944A-4EC6-4558-932E-6280915FA22B}" type="sibTrans" cxnId="{C32288BF-6733-4B66-86E9-8DF7E1383BB9}">
      <dgm:prSet/>
      <dgm:spPr/>
      <dgm:t>
        <a:bodyPr/>
        <a:lstStyle/>
        <a:p>
          <a:endParaRPr lang="en-US"/>
        </a:p>
      </dgm:t>
    </dgm:pt>
    <dgm:pt modelId="{BCE17E2C-5AF1-4021-AC36-1E34033C92A9}">
      <dgm:prSet phldrT="[Text]"/>
      <dgm:spPr/>
      <dgm:t>
        <a:bodyPr/>
        <a:lstStyle/>
        <a:p>
          <a:r>
            <a:rPr lang="en-US" dirty="0"/>
            <a:t>Programmatic Planning and Support</a:t>
          </a:r>
        </a:p>
      </dgm:t>
    </dgm:pt>
    <dgm:pt modelId="{DEBF6548-520E-427D-917D-B08814E7402B}" type="parTrans" cxnId="{FAF63B6E-1B1A-464D-95E6-3C3E4820604E}">
      <dgm:prSet/>
      <dgm:spPr/>
      <dgm:t>
        <a:bodyPr/>
        <a:lstStyle/>
        <a:p>
          <a:endParaRPr lang="en-US"/>
        </a:p>
      </dgm:t>
    </dgm:pt>
    <dgm:pt modelId="{E78C5256-C912-4965-80ED-50458AAF81AA}" type="sibTrans" cxnId="{FAF63B6E-1B1A-464D-95E6-3C3E4820604E}">
      <dgm:prSet/>
      <dgm:spPr/>
      <dgm:t>
        <a:bodyPr/>
        <a:lstStyle/>
        <a:p>
          <a:endParaRPr lang="en-US"/>
        </a:p>
      </dgm:t>
    </dgm:pt>
    <dgm:pt modelId="{1D4D5C33-72CF-4890-BFBA-C16566889B2B}">
      <dgm:prSet phldrT="[Text]"/>
      <dgm:spPr/>
      <dgm:t>
        <a:bodyPr/>
        <a:lstStyle/>
        <a:p>
          <a:r>
            <a:rPr lang="en-US" dirty="0"/>
            <a:t>Planning / Training / Institutionalizing</a:t>
          </a:r>
        </a:p>
        <a:p>
          <a:endParaRPr lang="en-US" dirty="0"/>
        </a:p>
      </dgm:t>
    </dgm:pt>
    <dgm:pt modelId="{6C68B6D7-CB34-4DC7-B156-6F8E7223177B}" type="parTrans" cxnId="{AE3C9C72-FB3F-4C02-B6E2-DD377C781ED0}">
      <dgm:prSet/>
      <dgm:spPr/>
      <dgm:t>
        <a:bodyPr/>
        <a:lstStyle/>
        <a:p>
          <a:endParaRPr lang="en-US"/>
        </a:p>
      </dgm:t>
    </dgm:pt>
    <dgm:pt modelId="{B4721BF9-4F68-44CD-B81A-CFA5283AA0C0}" type="sibTrans" cxnId="{AE3C9C72-FB3F-4C02-B6E2-DD377C781ED0}">
      <dgm:prSet/>
      <dgm:spPr/>
      <dgm:t>
        <a:bodyPr/>
        <a:lstStyle/>
        <a:p>
          <a:endParaRPr lang="en-US"/>
        </a:p>
      </dgm:t>
    </dgm:pt>
    <dgm:pt modelId="{E9DB15A0-0684-462B-B6DF-EEA6E82E15F7}">
      <dgm:prSet phldrT="[Text]"/>
      <dgm:spPr/>
      <dgm:t>
        <a:bodyPr/>
        <a:lstStyle/>
        <a:p>
          <a:r>
            <a:rPr lang="en-US" dirty="0"/>
            <a:t>Response</a:t>
          </a:r>
        </a:p>
      </dgm:t>
    </dgm:pt>
    <dgm:pt modelId="{2415599F-0655-4B30-B5E5-80C0CB2F5222}" type="parTrans" cxnId="{8CF9A2EC-642D-4C97-A451-43FA95348701}">
      <dgm:prSet/>
      <dgm:spPr/>
      <dgm:t>
        <a:bodyPr/>
        <a:lstStyle/>
        <a:p>
          <a:endParaRPr lang="en-US"/>
        </a:p>
      </dgm:t>
    </dgm:pt>
    <dgm:pt modelId="{60EE5B18-3289-4E88-AB59-96E107952240}" type="sibTrans" cxnId="{8CF9A2EC-642D-4C97-A451-43FA95348701}">
      <dgm:prSet/>
      <dgm:spPr/>
      <dgm:t>
        <a:bodyPr/>
        <a:lstStyle/>
        <a:p>
          <a:endParaRPr lang="en-US"/>
        </a:p>
      </dgm:t>
    </dgm:pt>
    <dgm:pt modelId="{B0D7D0A7-B8B3-4367-B8A2-405616303892}">
      <dgm:prSet phldrT="[Text]"/>
      <dgm:spPr/>
      <dgm:t>
        <a:bodyPr/>
        <a:lstStyle/>
        <a:p>
          <a:r>
            <a:rPr lang="en-US" dirty="0"/>
            <a:t>Setting Strategic Direction</a:t>
          </a:r>
        </a:p>
      </dgm:t>
    </dgm:pt>
    <dgm:pt modelId="{0A3B8360-E246-4DE1-ABFF-ABB752984280}" type="parTrans" cxnId="{9ABD6ADA-1FA8-48F8-8AB5-33CAF678DD2B}">
      <dgm:prSet/>
      <dgm:spPr/>
      <dgm:t>
        <a:bodyPr/>
        <a:lstStyle/>
        <a:p>
          <a:endParaRPr lang="en-US"/>
        </a:p>
      </dgm:t>
    </dgm:pt>
    <dgm:pt modelId="{4F63B2F1-B5CD-4CC5-8749-CE15910C382D}" type="sibTrans" cxnId="{9ABD6ADA-1FA8-48F8-8AB5-33CAF678DD2B}">
      <dgm:prSet/>
      <dgm:spPr/>
      <dgm:t>
        <a:bodyPr/>
        <a:lstStyle/>
        <a:p>
          <a:endParaRPr lang="en-US"/>
        </a:p>
      </dgm:t>
    </dgm:pt>
    <dgm:pt modelId="{DD43962E-67FC-42CE-A864-95322FAE87A5}">
      <dgm:prSet phldrT="[Text]" custT="1"/>
      <dgm:spPr/>
      <dgm:t>
        <a:bodyPr/>
        <a:lstStyle/>
        <a:p>
          <a:r>
            <a:rPr lang="en-US" sz="1600" dirty="0"/>
            <a:t>Staffing </a:t>
          </a:r>
          <a:endParaRPr lang="en-US" sz="1200" dirty="0"/>
        </a:p>
        <a:p>
          <a:endParaRPr lang="en-US" sz="1600" dirty="0"/>
        </a:p>
      </dgm:t>
    </dgm:pt>
    <dgm:pt modelId="{41B9051F-1B73-4A0C-B0AA-267A2A076A38}" type="parTrans" cxnId="{EB3F17DB-ED9F-429E-B458-02ED2920D73C}">
      <dgm:prSet/>
      <dgm:spPr/>
      <dgm:t>
        <a:bodyPr/>
        <a:lstStyle/>
        <a:p>
          <a:endParaRPr lang="en-US"/>
        </a:p>
      </dgm:t>
    </dgm:pt>
    <dgm:pt modelId="{12A7C075-51D5-4CEC-AF29-6F439B2F7D63}" type="sibTrans" cxnId="{EB3F17DB-ED9F-429E-B458-02ED2920D73C}">
      <dgm:prSet/>
      <dgm:spPr/>
      <dgm:t>
        <a:bodyPr/>
        <a:lstStyle/>
        <a:p>
          <a:endParaRPr lang="en-US"/>
        </a:p>
      </dgm:t>
    </dgm:pt>
    <dgm:pt modelId="{A26F97E3-BF53-4957-856D-E6DF9617CBC0}">
      <dgm:prSet phldrT="[Text]"/>
      <dgm:spPr/>
      <dgm:t>
        <a:bodyPr/>
        <a:lstStyle/>
        <a:p>
          <a:r>
            <a:rPr lang="en-US" dirty="0"/>
            <a:t>Partnerships</a:t>
          </a:r>
        </a:p>
        <a:p>
          <a:endParaRPr lang="en-US" dirty="0"/>
        </a:p>
      </dgm:t>
    </dgm:pt>
    <dgm:pt modelId="{36A30653-6E2D-4498-A33D-A307DBC203D4}" type="parTrans" cxnId="{34B164F9-0FE8-47B7-A741-D9C53F94E692}">
      <dgm:prSet/>
      <dgm:spPr/>
      <dgm:t>
        <a:bodyPr/>
        <a:lstStyle/>
        <a:p>
          <a:endParaRPr lang="en-US"/>
        </a:p>
      </dgm:t>
    </dgm:pt>
    <dgm:pt modelId="{137B45B3-A8B2-461E-BD32-2C3023428B11}" type="sibTrans" cxnId="{34B164F9-0FE8-47B7-A741-D9C53F94E692}">
      <dgm:prSet/>
      <dgm:spPr/>
      <dgm:t>
        <a:bodyPr/>
        <a:lstStyle/>
        <a:p>
          <a:endParaRPr lang="en-US"/>
        </a:p>
      </dgm:t>
    </dgm:pt>
    <dgm:pt modelId="{23245A89-D8E7-409A-8B7B-1CB263BEB753}">
      <dgm:prSet phldrT="[Text]"/>
      <dgm:spPr/>
      <dgm:t>
        <a:bodyPr/>
        <a:lstStyle/>
        <a:p>
          <a:r>
            <a:rPr lang="en-US" dirty="0"/>
            <a:t>Lead DOT Response</a:t>
          </a:r>
        </a:p>
        <a:p>
          <a:endParaRPr lang="en-US" dirty="0"/>
        </a:p>
      </dgm:t>
    </dgm:pt>
    <dgm:pt modelId="{07104A99-F724-4F47-ADFF-662252B012E3}" type="parTrans" cxnId="{E5A58744-5560-4F67-9740-9070AEBACEA0}">
      <dgm:prSet/>
      <dgm:spPr/>
      <dgm:t>
        <a:bodyPr/>
        <a:lstStyle/>
        <a:p>
          <a:endParaRPr lang="en-US"/>
        </a:p>
      </dgm:t>
    </dgm:pt>
    <dgm:pt modelId="{C281AE19-1CCD-47DE-8B63-1287DE3FABC2}" type="sibTrans" cxnId="{E5A58744-5560-4F67-9740-9070AEBACEA0}">
      <dgm:prSet/>
      <dgm:spPr/>
      <dgm:t>
        <a:bodyPr/>
        <a:lstStyle/>
        <a:p>
          <a:endParaRPr lang="en-US"/>
        </a:p>
      </dgm:t>
    </dgm:pt>
    <dgm:pt modelId="{4B875698-ECA4-4CF8-8939-275E1E66252F}">
      <dgm:prSet phldrT="[Text]"/>
      <dgm:spPr/>
      <dgm:t>
        <a:bodyPr anchor="t"/>
        <a:lstStyle/>
        <a:p>
          <a:r>
            <a:rPr lang="en-US" dirty="0"/>
            <a:t>Response Staffing and Equipment Structure</a:t>
          </a:r>
        </a:p>
      </dgm:t>
    </dgm:pt>
    <dgm:pt modelId="{7138C18C-EF9A-451C-9F34-643B7A89AB5B}" type="parTrans" cxnId="{FBC36594-00F4-4040-BB69-BD603B4D8B92}">
      <dgm:prSet/>
      <dgm:spPr/>
      <dgm:t>
        <a:bodyPr/>
        <a:lstStyle/>
        <a:p>
          <a:endParaRPr lang="en-US"/>
        </a:p>
      </dgm:t>
    </dgm:pt>
    <dgm:pt modelId="{046A2FE1-B105-4ECD-A65A-238E88FB7B27}" type="sibTrans" cxnId="{FBC36594-00F4-4040-BB69-BD603B4D8B92}">
      <dgm:prSet/>
      <dgm:spPr/>
      <dgm:t>
        <a:bodyPr/>
        <a:lstStyle/>
        <a:p>
          <a:endParaRPr lang="en-US"/>
        </a:p>
      </dgm:t>
    </dgm:pt>
    <dgm:pt modelId="{29ABA8EF-FF36-4AEF-9857-A5F5414E11E5}">
      <dgm:prSet phldrT="[Text]"/>
      <dgm:spPr/>
      <dgm:t>
        <a:bodyPr anchor="t"/>
        <a:lstStyle/>
        <a:p>
          <a:r>
            <a:rPr lang="en-US" dirty="0"/>
            <a:t>Collaboration</a:t>
          </a:r>
        </a:p>
      </dgm:t>
    </dgm:pt>
    <dgm:pt modelId="{53FA206F-1083-40C5-9F4F-C2B02A65AB97}" type="parTrans" cxnId="{F304B61B-E0AE-446F-A361-753D2446B9AB}">
      <dgm:prSet/>
      <dgm:spPr/>
      <dgm:t>
        <a:bodyPr/>
        <a:lstStyle/>
        <a:p>
          <a:endParaRPr lang="en-US"/>
        </a:p>
      </dgm:t>
    </dgm:pt>
    <dgm:pt modelId="{248DD3FE-C1E5-4EAE-8B02-16C54BBD3AEB}" type="sibTrans" cxnId="{F304B61B-E0AE-446F-A361-753D2446B9AB}">
      <dgm:prSet/>
      <dgm:spPr/>
      <dgm:t>
        <a:bodyPr/>
        <a:lstStyle/>
        <a:p>
          <a:endParaRPr lang="en-US"/>
        </a:p>
      </dgm:t>
    </dgm:pt>
    <dgm:pt modelId="{5B83A79B-62EF-4253-BC79-5CE525D26347}">
      <dgm:prSet phldrT="[Text]"/>
      <dgm:spPr/>
      <dgm:t>
        <a:bodyPr/>
        <a:lstStyle/>
        <a:p>
          <a:r>
            <a:rPr lang="en-US" dirty="0"/>
            <a:t>Surge Capacity</a:t>
          </a:r>
        </a:p>
        <a:p>
          <a:endParaRPr lang="en-US" dirty="0"/>
        </a:p>
      </dgm:t>
    </dgm:pt>
    <dgm:pt modelId="{482D23C4-79C9-4380-9068-1261F70BBC7A}" type="parTrans" cxnId="{34E91CA5-BE02-48FA-822C-550060DBD3FD}">
      <dgm:prSet/>
      <dgm:spPr/>
      <dgm:t>
        <a:bodyPr/>
        <a:lstStyle/>
        <a:p>
          <a:endParaRPr lang="en-US"/>
        </a:p>
      </dgm:t>
    </dgm:pt>
    <dgm:pt modelId="{ABA02592-3B4D-4207-A79E-54B26C3234B8}" type="sibTrans" cxnId="{34E91CA5-BE02-48FA-822C-550060DBD3FD}">
      <dgm:prSet/>
      <dgm:spPr/>
      <dgm:t>
        <a:bodyPr/>
        <a:lstStyle/>
        <a:p>
          <a:endParaRPr lang="en-US"/>
        </a:p>
      </dgm:t>
    </dgm:pt>
    <dgm:pt modelId="{90DD91BF-6167-4DB7-B29C-92BC7BCAD887}" type="pres">
      <dgm:prSet presAssocID="{853A9A62-5D50-4A9C-9665-CE0FE971EADE}" presName="theList" presStyleCnt="0">
        <dgm:presLayoutVars>
          <dgm:dir/>
          <dgm:animLvl val="lvl"/>
          <dgm:resizeHandles val="exact"/>
        </dgm:presLayoutVars>
      </dgm:prSet>
      <dgm:spPr/>
    </dgm:pt>
    <dgm:pt modelId="{5E51707E-31D5-4ABE-B98E-4A1029D92FBB}" type="pres">
      <dgm:prSet presAssocID="{079F2FF5-41A1-423B-89FC-698110F39F54}" presName="compNode" presStyleCnt="0"/>
      <dgm:spPr/>
    </dgm:pt>
    <dgm:pt modelId="{1AF2F80A-3FAF-49D2-AF0D-515706EA4D3B}" type="pres">
      <dgm:prSet presAssocID="{079F2FF5-41A1-423B-89FC-698110F39F54}" presName="aNode" presStyleLbl="bgShp" presStyleIdx="0" presStyleCnt="3"/>
      <dgm:spPr/>
    </dgm:pt>
    <dgm:pt modelId="{6AAC2E5E-C559-4471-A8BC-8D31544EB324}" type="pres">
      <dgm:prSet presAssocID="{079F2FF5-41A1-423B-89FC-698110F39F54}" presName="textNode" presStyleLbl="bgShp" presStyleIdx="0" presStyleCnt="3"/>
      <dgm:spPr/>
    </dgm:pt>
    <dgm:pt modelId="{6C837F15-0BC7-4B26-A4D1-567191B28ECD}" type="pres">
      <dgm:prSet presAssocID="{079F2FF5-41A1-423B-89FC-698110F39F54}" presName="compChildNode" presStyleCnt="0"/>
      <dgm:spPr/>
    </dgm:pt>
    <dgm:pt modelId="{DF3AFF51-02ED-4904-8997-40C88138EF48}" type="pres">
      <dgm:prSet presAssocID="{079F2FF5-41A1-423B-89FC-698110F39F54}" presName="theInnerList" presStyleCnt="0"/>
      <dgm:spPr/>
    </dgm:pt>
    <dgm:pt modelId="{FC545EC3-D238-4751-94BF-E349B5DFBDB5}" type="pres">
      <dgm:prSet presAssocID="{274A0CF7-B4D5-4FDF-B712-EA0617DD6195}" presName="childNode" presStyleLbl="node1" presStyleIdx="0" presStyleCnt="9">
        <dgm:presLayoutVars>
          <dgm:bulletEnabled val="1"/>
        </dgm:presLayoutVars>
      </dgm:prSet>
      <dgm:spPr/>
    </dgm:pt>
    <dgm:pt modelId="{C3F0E551-EC50-499F-AAC7-4269B764DF0B}" type="pres">
      <dgm:prSet presAssocID="{274A0CF7-B4D5-4FDF-B712-EA0617DD6195}" presName="aSpace2" presStyleCnt="0"/>
      <dgm:spPr/>
    </dgm:pt>
    <dgm:pt modelId="{D6E2BCA4-0421-4AF1-80E6-F65C2DD6E613}" type="pres">
      <dgm:prSet presAssocID="{B0D7D0A7-B8B3-4367-B8A2-405616303892}" presName="childNode" presStyleLbl="node1" presStyleIdx="1" presStyleCnt="9">
        <dgm:presLayoutVars>
          <dgm:bulletEnabled val="1"/>
        </dgm:presLayoutVars>
      </dgm:prSet>
      <dgm:spPr/>
    </dgm:pt>
    <dgm:pt modelId="{3303DC12-CBE9-42C3-B561-5CD2008F1F51}" type="pres">
      <dgm:prSet presAssocID="{079F2FF5-41A1-423B-89FC-698110F39F54}" presName="aSpace" presStyleCnt="0"/>
      <dgm:spPr/>
    </dgm:pt>
    <dgm:pt modelId="{394A6AC2-FD25-4FCA-9EB4-A27ACA6D6A12}" type="pres">
      <dgm:prSet presAssocID="{BCE17E2C-5AF1-4021-AC36-1E34033C92A9}" presName="compNode" presStyleCnt="0"/>
      <dgm:spPr/>
    </dgm:pt>
    <dgm:pt modelId="{B5EDC42B-0734-482E-B73E-501FAC69960D}" type="pres">
      <dgm:prSet presAssocID="{BCE17E2C-5AF1-4021-AC36-1E34033C92A9}" presName="aNode" presStyleLbl="bgShp" presStyleIdx="1" presStyleCnt="3"/>
      <dgm:spPr/>
    </dgm:pt>
    <dgm:pt modelId="{49776972-85D3-4D1D-A36C-81DAD6D76718}" type="pres">
      <dgm:prSet presAssocID="{BCE17E2C-5AF1-4021-AC36-1E34033C92A9}" presName="textNode" presStyleLbl="bgShp" presStyleIdx="1" presStyleCnt="3"/>
      <dgm:spPr/>
    </dgm:pt>
    <dgm:pt modelId="{39CD5444-8540-41EB-BD81-174D2DAAB206}" type="pres">
      <dgm:prSet presAssocID="{BCE17E2C-5AF1-4021-AC36-1E34033C92A9}" presName="compChildNode" presStyleCnt="0"/>
      <dgm:spPr/>
    </dgm:pt>
    <dgm:pt modelId="{12F5AA1E-34E7-4601-86A6-51B2F6D32D97}" type="pres">
      <dgm:prSet presAssocID="{BCE17E2C-5AF1-4021-AC36-1E34033C92A9}" presName="theInnerList" presStyleCnt="0"/>
      <dgm:spPr/>
    </dgm:pt>
    <dgm:pt modelId="{F08B25BF-06FE-40BD-A73E-24A4CBF39F26}" type="pres">
      <dgm:prSet presAssocID="{DD43962E-67FC-42CE-A864-95322FAE87A5}" presName="childNode" presStyleLbl="node1" presStyleIdx="2" presStyleCnt="9">
        <dgm:presLayoutVars>
          <dgm:bulletEnabled val="1"/>
        </dgm:presLayoutVars>
      </dgm:prSet>
      <dgm:spPr/>
    </dgm:pt>
    <dgm:pt modelId="{781C79D8-8870-4680-AF4F-A7743DB28B5B}" type="pres">
      <dgm:prSet presAssocID="{DD43962E-67FC-42CE-A864-95322FAE87A5}" presName="aSpace2" presStyleCnt="0"/>
      <dgm:spPr/>
    </dgm:pt>
    <dgm:pt modelId="{B19B76AF-2A58-416D-938B-CCAB9C03310F}" type="pres">
      <dgm:prSet presAssocID="{1D4D5C33-72CF-4890-BFBA-C16566889B2B}" presName="childNode" presStyleLbl="node1" presStyleIdx="3" presStyleCnt="9">
        <dgm:presLayoutVars>
          <dgm:bulletEnabled val="1"/>
        </dgm:presLayoutVars>
      </dgm:prSet>
      <dgm:spPr/>
    </dgm:pt>
    <dgm:pt modelId="{78D63F12-296A-411F-8BC9-D24BC62156B8}" type="pres">
      <dgm:prSet presAssocID="{1D4D5C33-72CF-4890-BFBA-C16566889B2B}" presName="aSpace2" presStyleCnt="0"/>
      <dgm:spPr/>
    </dgm:pt>
    <dgm:pt modelId="{C9FBA4FC-BAB8-4AE5-BDDA-18EA1B9D052E}" type="pres">
      <dgm:prSet presAssocID="{A26F97E3-BF53-4957-856D-E6DF9617CBC0}" presName="childNode" presStyleLbl="node1" presStyleIdx="4" presStyleCnt="9">
        <dgm:presLayoutVars>
          <dgm:bulletEnabled val="1"/>
        </dgm:presLayoutVars>
      </dgm:prSet>
      <dgm:spPr/>
    </dgm:pt>
    <dgm:pt modelId="{BD2A1C00-2641-40C9-B08B-18E80D419AF8}" type="pres">
      <dgm:prSet presAssocID="{BCE17E2C-5AF1-4021-AC36-1E34033C92A9}" presName="aSpace" presStyleCnt="0"/>
      <dgm:spPr/>
    </dgm:pt>
    <dgm:pt modelId="{D694196F-8E64-4596-BFA4-BC8A024FA3DC}" type="pres">
      <dgm:prSet presAssocID="{E9DB15A0-0684-462B-B6DF-EEA6E82E15F7}" presName="compNode" presStyleCnt="0"/>
      <dgm:spPr/>
    </dgm:pt>
    <dgm:pt modelId="{3606498A-1F7B-405C-B3C2-914621D8EEBE}" type="pres">
      <dgm:prSet presAssocID="{E9DB15A0-0684-462B-B6DF-EEA6E82E15F7}" presName="aNode" presStyleLbl="bgShp" presStyleIdx="2" presStyleCnt="3"/>
      <dgm:spPr/>
    </dgm:pt>
    <dgm:pt modelId="{3290C181-C74F-4845-83AB-892E9B5EE987}" type="pres">
      <dgm:prSet presAssocID="{E9DB15A0-0684-462B-B6DF-EEA6E82E15F7}" presName="textNode" presStyleLbl="bgShp" presStyleIdx="2" presStyleCnt="3"/>
      <dgm:spPr/>
    </dgm:pt>
    <dgm:pt modelId="{4981380B-0306-4E19-956D-462F1956DA83}" type="pres">
      <dgm:prSet presAssocID="{E9DB15A0-0684-462B-B6DF-EEA6E82E15F7}" presName="compChildNode" presStyleCnt="0"/>
      <dgm:spPr/>
    </dgm:pt>
    <dgm:pt modelId="{F87287E3-F69E-4394-9799-58868F765A3E}" type="pres">
      <dgm:prSet presAssocID="{E9DB15A0-0684-462B-B6DF-EEA6E82E15F7}" presName="theInnerList" presStyleCnt="0"/>
      <dgm:spPr/>
    </dgm:pt>
    <dgm:pt modelId="{013F5FB4-675B-426D-A480-7DFC0EC4E3E7}" type="pres">
      <dgm:prSet presAssocID="{23245A89-D8E7-409A-8B7B-1CB263BEB753}" presName="childNode" presStyleLbl="node1" presStyleIdx="5" presStyleCnt="9" custLinFactY="-52102" custLinFactNeighborX="1029" custLinFactNeighborY="-100000">
        <dgm:presLayoutVars>
          <dgm:bulletEnabled val="1"/>
        </dgm:presLayoutVars>
      </dgm:prSet>
      <dgm:spPr/>
    </dgm:pt>
    <dgm:pt modelId="{A9194475-19F3-4837-9945-CAEC3F5CF27F}" type="pres">
      <dgm:prSet presAssocID="{23245A89-D8E7-409A-8B7B-1CB263BEB753}" presName="aSpace2" presStyleCnt="0"/>
      <dgm:spPr/>
    </dgm:pt>
    <dgm:pt modelId="{76C627E3-E809-4E5B-9C28-E7942C78DDCC}" type="pres">
      <dgm:prSet presAssocID="{4B875698-ECA4-4CF8-8939-275E1E66252F}" presName="childNode" presStyleLbl="node1" presStyleIdx="6" presStyleCnt="9" custScaleY="150839" custLinFactY="-50619" custLinFactNeighborX="2114" custLinFactNeighborY="-100000">
        <dgm:presLayoutVars>
          <dgm:bulletEnabled val="1"/>
        </dgm:presLayoutVars>
      </dgm:prSet>
      <dgm:spPr/>
    </dgm:pt>
    <dgm:pt modelId="{B8B36DA7-A135-4C62-AAAF-F674B72420FB}" type="pres">
      <dgm:prSet presAssocID="{4B875698-ECA4-4CF8-8939-275E1E66252F}" presName="aSpace2" presStyleCnt="0"/>
      <dgm:spPr/>
    </dgm:pt>
    <dgm:pt modelId="{B3B55AA6-DFD5-4648-B42D-256E64AA8E7F}" type="pres">
      <dgm:prSet presAssocID="{29ABA8EF-FF36-4AEF-9857-A5F5414E11E5}" presName="childNode" presStyleLbl="node1" presStyleIdx="7" presStyleCnt="9" custScaleY="177932" custLinFactY="-34588" custLinFactNeighborX="2114" custLinFactNeighborY="-100000">
        <dgm:presLayoutVars>
          <dgm:bulletEnabled val="1"/>
        </dgm:presLayoutVars>
      </dgm:prSet>
      <dgm:spPr/>
    </dgm:pt>
    <dgm:pt modelId="{7E61CB53-145E-4C77-A360-CC9F551115E4}" type="pres">
      <dgm:prSet presAssocID="{29ABA8EF-FF36-4AEF-9857-A5F5414E11E5}" presName="aSpace2" presStyleCnt="0"/>
      <dgm:spPr/>
    </dgm:pt>
    <dgm:pt modelId="{38BFDE44-4F3D-4464-8BEF-FC7B18A3AFFF}" type="pres">
      <dgm:prSet presAssocID="{5B83A79B-62EF-4253-BC79-5CE525D26347}" presName="childNode" presStyleLbl="node1" presStyleIdx="8" presStyleCnt="9" custScaleY="150166">
        <dgm:presLayoutVars>
          <dgm:bulletEnabled val="1"/>
        </dgm:presLayoutVars>
      </dgm:prSet>
      <dgm:spPr/>
    </dgm:pt>
  </dgm:ptLst>
  <dgm:cxnLst>
    <dgm:cxn modelId="{F304B61B-E0AE-446F-A361-753D2446B9AB}" srcId="{E9DB15A0-0684-462B-B6DF-EEA6E82E15F7}" destId="{29ABA8EF-FF36-4AEF-9857-A5F5414E11E5}" srcOrd="2" destOrd="0" parTransId="{53FA206F-1083-40C5-9F4F-C2B02A65AB97}" sibTransId="{248DD3FE-C1E5-4EAE-8B02-16C54BBD3AEB}"/>
    <dgm:cxn modelId="{E079331F-622B-47C4-9B57-487918062CA1}" type="presOf" srcId="{853A9A62-5D50-4A9C-9665-CE0FE971EADE}" destId="{90DD91BF-6167-4DB7-B29C-92BC7BCAD887}" srcOrd="0" destOrd="0" presId="urn:microsoft.com/office/officeart/2005/8/layout/lProcess2"/>
    <dgm:cxn modelId="{FE5F7124-90A3-4D0A-AC74-BD7A9C7AEAFD}" type="presOf" srcId="{4B875698-ECA4-4CF8-8939-275E1E66252F}" destId="{76C627E3-E809-4E5B-9C28-E7942C78DDCC}" srcOrd="0" destOrd="0" presId="urn:microsoft.com/office/officeart/2005/8/layout/lProcess2"/>
    <dgm:cxn modelId="{8C555232-6092-4A6E-9F56-D22D06AADA82}" type="presOf" srcId="{BCE17E2C-5AF1-4021-AC36-1E34033C92A9}" destId="{B5EDC42B-0734-482E-B73E-501FAC69960D}" srcOrd="0" destOrd="0" presId="urn:microsoft.com/office/officeart/2005/8/layout/lProcess2"/>
    <dgm:cxn modelId="{FA07A33F-AC44-4C0B-96C9-1305E82B65A9}" type="presOf" srcId="{BCE17E2C-5AF1-4021-AC36-1E34033C92A9}" destId="{49776972-85D3-4D1D-A36C-81DAD6D76718}" srcOrd="1" destOrd="0" presId="urn:microsoft.com/office/officeart/2005/8/layout/lProcess2"/>
    <dgm:cxn modelId="{025E8A42-3B87-46CB-9E79-69B796D7A68B}" type="presOf" srcId="{A26F97E3-BF53-4957-856D-E6DF9617CBC0}" destId="{C9FBA4FC-BAB8-4AE5-BDDA-18EA1B9D052E}" srcOrd="0" destOrd="0" presId="urn:microsoft.com/office/officeart/2005/8/layout/lProcess2"/>
    <dgm:cxn modelId="{E5A58744-5560-4F67-9740-9070AEBACEA0}" srcId="{E9DB15A0-0684-462B-B6DF-EEA6E82E15F7}" destId="{23245A89-D8E7-409A-8B7B-1CB263BEB753}" srcOrd="0" destOrd="0" parTransId="{07104A99-F724-4F47-ADFF-662252B012E3}" sibTransId="{C281AE19-1CCD-47DE-8B63-1287DE3FABC2}"/>
    <dgm:cxn modelId="{776C6745-8CE5-4710-9843-B92FB51DB898}" type="presOf" srcId="{E9DB15A0-0684-462B-B6DF-EEA6E82E15F7}" destId="{3606498A-1F7B-405C-B3C2-914621D8EEBE}" srcOrd="0" destOrd="0" presId="urn:microsoft.com/office/officeart/2005/8/layout/lProcess2"/>
    <dgm:cxn modelId="{FAF63B6E-1B1A-464D-95E6-3C3E4820604E}" srcId="{853A9A62-5D50-4A9C-9665-CE0FE971EADE}" destId="{BCE17E2C-5AF1-4021-AC36-1E34033C92A9}" srcOrd="1" destOrd="0" parTransId="{DEBF6548-520E-427D-917D-B08814E7402B}" sibTransId="{E78C5256-C912-4965-80ED-50458AAF81AA}"/>
    <dgm:cxn modelId="{F94D634F-A63A-42FB-9C89-7074DDA82370}" type="presOf" srcId="{079F2FF5-41A1-423B-89FC-698110F39F54}" destId="{6AAC2E5E-C559-4471-A8BC-8D31544EB324}" srcOrd="1" destOrd="0" presId="urn:microsoft.com/office/officeart/2005/8/layout/lProcess2"/>
    <dgm:cxn modelId="{AE3C9C72-FB3F-4C02-B6E2-DD377C781ED0}" srcId="{BCE17E2C-5AF1-4021-AC36-1E34033C92A9}" destId="{1D4D5C33-72CF-4890-BFBA-C16566889B2B}" srcOrd="1" destOrd="0" parTransId="{6C68B6D7-CB34-4DC7-B156-6F8E7223177B}" sibTransId="{B4721BF9-4F68-44CD-B81A-CFA5283AA0C0}"/>
    <dgm:cxn modelId="{DDAE1282-D540-4297-861E-C4A7CC8F4323}" type="presOf" srcId="{1D4D5C33-72CF-4890-BFBA-C16566889B2B}" destId="{B19B76AF-2A58-416D-938B-CCAB9C03310F}" srcOrd="0" destOrd="0" presId="urn:microsoft.com/office/officeart/2005/8/layout/lProcess2"/>
    <dgm:cxn modelId="{6CCE6893-2DA2-4C59-A0D1-5F303C68BDAE}" type="presOf" srcId="{DD43962E-67FC-42CE-A864-95322FAE87A5}" destId="{F08B25BF-06FE-40BD-A73E-24A4CBF39F26}" srcOrd="0" destOrd="0" presId="urn:microsoft.com/office/officeart/2005/8/layout/lProcess2"/>
    <dgm:cxn modelId="{FBC36594-00F4-4040-BB69-BD603B4D8B92}" srcId="{E9DB15A0-0684-462B-B6DF-EEA6E82E15F7}" destId="{4B875698-ECA4-4CF8-8939-275E1E66252F}" srcOrd="1" destOrd="0" parTransId="{7138C18C-EF9A-451C-9F34-643B7A89AB5B}" sibTransId="{046A2FE1-B105-4ECD-A65A-238E88FB7B27}"/>
    <dgm:cxn modelId="{AB4A62A1-C5A8-424B-99F8-37AC6BEBE601}" type="presOf" srcId="{B0D7D0A7-B8B3-4367-B8A2-405616303892}" destId="{D6E2BCA4-0421-4AF1-80E6-F65C2DD6E613}" srcOrd="0" destOrd="0" presId="urn:microsoft.com/office/officeart/2005/8/layout/lProcess2"/>
    <dgm:cxn modelId="{9D6D69A1-18DC-4734-89B9-4B14E0BB7B54}" type="presOf" srcId="{079F2FF5-41A1-423B-89FC-698110F39F54}" destId="{1AF2F80A-3FAF-49D2-AF0D-515706EA4D3B}" srcOrd="0" destOrd="0" presId="urn:microsoft.com/office/officeart/2005/8/layout/lProcess2"/>
    <dgm:cxn modelId="{34E91CA5-BE02-48FA-822C-550060DBD3FD}" srcId="{E9DB15A0-0684-462B-B6DF-EEA6E82E15F7}" destId="{5B83A79B-62EF-4253-BC79-5CE525D26347}" srcOrd="3" destOrd="0" parTransId="{482D23C4-79C9-4380-9068-1261F70BBC7A}" sibTransId="{ABA02592-3B4D-4207-A79E-54B26C3234B8}"/>
    <dgm:cxn modelId="{12D1CAB2-E160-4BF2-84CF-D7617B638FBB}" type="presOf" srcId="{29ABA8EF-FF36-4AEF-9857-A5F5414E11E5}" destId="{B3B55AA6-DFD5-4648-B42D-256E64AA8E7F}" srcOrd="0" destOrd="0" presId="urn:microsoft.com/office/officeart/2005/8/layout/lProcess2"/>
    <dgm:cxn modelId="{89EFD9B6-8240-4186-92AC-FD7844521055}" type="presOf" srcId="{274A0CF7-B4D5-4FDF-B712-EA0617DD6195}" destId="{FC545EC3-D238-4751-94BF-E349B5DFBDB5}" srcOrd="0" destOrd="0" presId="urn:microsoft.com/office/officeart/2005/8/layout/lProcess2"/>
    <dgm:cxn modelId="{C32288BF-6733-4B66-86E9-8DF7E1383BB9}" srcId="{079F2FF5-41A1-423B-89FC-698110F39F54}" destId="{274A0CF7-B4D5-4FDF-B712-EA0617DD6195}" srcOrd="0" destOrd="0" parTransId="{39058884-9A48-477D-85C3-6EDDFE01771B}" sibTransId="{B94C944A-4EC6-4558-932E-6280915FA22B}"/>
    <dgm:cxn modelId="{14A0FEC7-D8B8-4AA4-992F-7A402DEB9B26}" type="presOf" srcId="{5B83A79B-62EF-4253-BC79-5CE525D26347}" destId="{38BFDE44-4F3D-4464-8BEF-FC7B18A3AFFF}" srcOrd="0" destOrd="0" presId="urn:microsoft.com/office/officeart/2005/8/layout/lProcess2"/>
    <dgm:cxn modelId="{91C7B6D8-A93F-499B-817F-B4B139590553}" type="presOf" srcId="{23245A89-D8E7-409A-8B7B-1CB263BEB753}" destId="{013F5FB4-675B-426D-A480-7DFC0EC4E3E7}" srcOrd="0" destOrd="0" presId="urn:microsoft.com/office/officeart/2005/8/layout/lProcess2"/>
    <dgm:cxn modelId="{9ABD6ADA-1FA8-48F8-8AB5-33CAF678DD2B}" srcId="{079F2FF5-41A1-423B-89FC-698110F39F54}" destId="{B0D7D0A7-B8B3-4367-B8A2-405616303892}" srcOrd="1" destOrd="0" parTransId="{0A3B8360-E246-4DE1-ABFF-ABB752984280}" sibTransId="{4F63B2F1-B5CD-4CC5-8749-CE15910C382D}"/>
    <dgm:cxn modelId="{EB3F17DB-ED9F-429E-B458-02ED2920D73C}" srcId="{BCE17E2C-5AF1-4021-AC36-1E34033C92A9}" destId="{DD43962E-67FC-42CE-A864-95322FAE87A5}" srcOrd="0" destOrd="0" parTransId="{41B9051F-1B73-4A0C-B0AA-267A2A076A38}" sibTransId="{12A7C075-51D5-4CEC-AF29-6F439B2F7D63}"/>
    <dgm:cxn modelId="{502732E7-644B-4AC4-BFF1-627ACB6C4693}" srcId="{853A9A62-5D50-4A9C-9665-CE0FE971EADE}" destId="{079F2FF5-41A1-423B-89FC-698110F39F54}" srcOrd="0" destOrd="0" parTransId="{7B56441C-3C42-4416-BC93-031239BB4D32}" sibTransId="{30D51E3D-2446-45CD-B2ED-23E3D319F427}"/>
    <dgm:cxn modelId="{8CF9A2EC-642D-4C97-A451-43FA95348701}" srcId="{853A9A62-5D50-4A9C-9665-CE0FE971EADE}" destId="{E9DB15A0-0684-462B-B6DF-EEA6E82E15F7}" srcOrd="2" destOrd="0" parTransId="{2415599F-0655-4B30-B5E5-80C0CB2F5222}" sibTransId="{60EE5B18-3289-4E88-AB59-96E107952240}"/>
    <dgm:cxn modelId="{34B164F9-0FE8-47B7-A741-D9C53F94E692}" srcId="{BCE17E2C-5AF1-4021-AC36-1E34033C92A9}" destId="{A26F97E3-BF53-4957-856D-E6DF9617CBC0}" srcOrd="2" destOrd="0" parTransId="{36A30653-6E2D-4498-A33D-A307DBC203D4}" sibTransId="{137B45B3-A8B2-461E-BD32-2C3023428B11}"/>
    <dgm:cxn modelId="{7ADC20FE-8857-47BC-B26F-670D51E66A5B}" type="presOf" srcId="{E9DB15A0-0684-462B-B6DF-EEA6E82E15F7}" destId="{3290C181-C74F-4845-83AB-892E9B5EE987}" srcOrd="1" destOrd="0" presId="urn:microsoft.com/office/officeart/2005/8/layout/lProcess2"/>
    <dgm:cxn modelId="{919F9A27-E26C-4777-8CF0-508E813B3321}" type="presParOf" srcId="{90DD91BF-6167-4DB7-B29C-92BC7BCAD887}" destId="{5E51707E-31D5-4ABE-B98E-4A1029D92FBB}" srcOrd="0" destOrd="0" presId="urn:microsoft.com/office/officeart/2005/8/layout/lProcess2"/>
    <dgm:cxn modelId="{B2614384-20D5-4A04-90ED-31A5697CD2DE}" type="presParOf" srcId="{5E51707E-31D5-4ABE-B98E-4A1029D92FBB}" destId="{1AF2F80A-3FAF-49D2-AF0D-515706EA4D3B}" srcOrd="0" destOrd="0" presId="urn:microsoft.com/office/officeart/2005/8/layout/lProcess2"/>
    <dgm:cxn modelId="{69F54AF6-616B-4A61-AEAC-A7B24E2F865D}" type="presParOf" srcId="{5E51707E-31D5-4ABE-B98E-4A1029D92FBB}" destId="{6AAC2E5E-C559-4471-A8BC-8D31544EB324}" srcOrd="1" destOrd="0" presId="urn:microsoft.com/office/officeart/2005/8/layout/lProcess2"/>
    <dgm:cxn modelId="{E64046EA-8899-4F3F-99EC-94B905915616}" type="presParOf" srcId="{5E51707E-31D5-4ABE-B98E-4A1029D92FBB}" destId="{6C837F15-0BC7-4B26-A4D1-567191B28ECD}" srcOrd="2" destOrd="0" presId="urn:microsoft.com/office/officeart/2005/8/layout/lProcess2"/>
    <dgm:cxn modelId="{03DF6EA2-EDDD-40DE-AD9C-4B72D291FA58}" type="presParOf" srcId="{6C837F15-0BC7-4B26-A4D1-567191B28ECD}" destId="{DF3AFF51-02ED-4904-8997-40C88138EF48}" srcOrd="0" destOrd="0" presId="urn:microsoft.com/office/officeart/2005/8/layout/lProcess2"/>
    <dgm:cxn modelId="{8F20AB61-AB00-4C78-805C-9AB2BFE7E6C2}" type="presParOf" srcId="{DF3AFF51-02ED-4904-8997-40C88138EF48}" destId="{FC545EC3-D238-4751-94BF-E349B5DFBDB5}" srcOrd="0" destOrd="0" presId="urn:microsoft.com/office/officeart/2005/8/layout/lProcess2"/>
    <dgm:cxn modelId="{A5CB2092-2D5B-4F06-A958-40203FF4CACD}" type="presParOf" srcId="{DF3AFF51-02ED-4904-8997-40C88138EF48}" destId="{C3F0E551-EC50-499F-AAC7-4269B764DF0B}" srcOrd="1" destOrd="0" presId="urn:microsoft.com/office/officeart/2005/8/layout/lProcess2"/>
    <dgm:cxn modelId="{AEAA8703-40F5-4CE1-A7FF-A944363B4080}" type="presParOf" srcId="{DF3AFF51-02ED-4904-8997-40C88138EF48}" destId="{D6E2BCA4-0421-4AF1-80E6-F65C2DD6E613}" srcOrd="2" destOrd="0" presId="urn:microsoft.com/office/officeart/2005/8/layout/lProcess2"/>
    <dgm:cxn modelId="{09779EC9-05F7-4903-9054-358E3C59DC23}" type="presParOf" srcId="{90DD91BF-6167-4DB7-B29C-92BC7BCAD887}" destId="{3303DC12-CBE9-42C3-B561-5CD2008F1F51}" srcOrd="1" destOrd="0" presId="urn:microsoft.com/office/officeart/2005/8/layout/lProcess2"/>
    <dgm:cxn modelId="{DD635F38-EE01-4A6F-9715-FBCDFACA0F83}" type="presParOf" srcId="{90DD91BF-6167-4DB7-B29C-92BC7BCAD887}" destId="{394A6AC2-FD25-4FCA-9EB4-A27ACA6D6A12}" srcOrd="2" destOrd="0" presId="urn:microsoft.com/office/officeart/2005/8/layout/lProcess2"/>
    <dgm:cxn modelId="{95EB8616-F1F4-4A38-8C21-73735530ED1E}" type="presParOf" srcId="{394A6AC2-FD25-4FCA-9EB4-A27ACA6D6A12}" destId="{B5EDC42B-0734-482E-B73E-501FAC69960D}" srcOrd="0" destOrd="0" presId="urn:microsoft.com/office/officeart/2005/8/layout/lProcess2"/>
    <dgm:cxn modelId="{053FA227-2425-4B05-98FE-11BD93BD20B8}" type="presParOf" srcId="{394A6AC2-FD25-4FCA-9EB4-A27ACA6D6A12}" destId="{49776972-85D3-4D1D-A36C-81DAD6D76718}" srcOrd="1" destOrd="0" presId="urn:microsoft.com/office/officeart/2005/8/layout/lProcess2"/>
    <dgm:cxn modelId="{A0DB1300-1C18-4EA3-B7C7-23C32FA58AFD}" type="presParOf" srcId="{394A6AC2-FD25-4FCA-9EB4-A27ACA6D6A12}" destId="{39CD5444-8540-41EB-BD81-174D2DAAB206}" srcOrd="2" destOrd="0" presId="urn:microsoft.com/office/officeart/2005/8/layout/lProcess2"/>
    <dgm:cxn modelId="{0FB541D9-1157-45D9-A629-63CC764E2A15}" type="presParOf" srcId="{39CD5444-8540-41EB-BD81-174D2DAAB206}" destId="{12F5AA1E-34E7-4601-86A6-51B2F6D32D97}" srcOrd="0" destOrd="0" presId="urn:microsoft.com/office/officeart/2005/8/layout/lProcess2"/>
    <dgm:cxn modelId="{EBCB46DE-F705-4F06-8735-6737765BA5BA}" type="presParOf" srcId="{12F5AA1E-34E7-4601-86A6-51B2F6D32D97}" destId="{F08B25BF-06FE-40BD-A73E-24A4CBF39F26}" srcOrd="0" destOrd="0" presId="urn:microsoft.com/office/officeart/2005/8/layout/lProcess2"/>
    <dgm:cxn modelId="{760C121C-FBCD-4EAD-90B0-F36760899171}" type="presParOf" srcId="{12F5AA1E-34E7-4601-86A6-51B2F6D32D97}" destId="{781C79D8-8870-4680-AF4F-A7743DB28B5B}" srcOrd="1" destOrd="0" presId="urn:microsoft.com/office/officeart/2005/8/layout/lProcess2"/>
    <dgm:cxn modelId="{3E674ADD-093D-4641-9C59-EC4D205D0FB2}" type="presParOf" srcId="{12F5AA1E-34E7-4601-86A6-51B2F6D32D97}" destId="{B19B76AF-2A58-416D-938B-CCAB9C03310F}" srcOrd="2" destOrd="0" presId="urn:microsoft.com/office/officeart/2005/8/layout/lProcess2"/>
    <dgm:cxn modelId="{9470A14D-5195-483A-9270-44AADD93B209}" type="presParOf" srcId="{12F5AA1E-34E7-4601-86A6-51B2F6D32D97}" destId="{78D63F12-296A-411F-8BC9-D24BC62156B8}" srcOrd="3" destOrd="0" presId="urn:microsoft.com/office/officeart/2005/8/layout/lProcess2"/>
    <dgm:cxn modelId="{93F78965-82B8-4EC5-BF0E-3227DA36A424}" type="presParOf" srcId="{12F5AA1E-34E7-4601-86A6-51B2F6D32D97}" destId="{C9FBA4FC-BAB8-4AE5-BDDA-18EA1B9D052E}" srcOrd="4" destOrd="0" presId="urn:microsoft.com/office/officeart/2005/8/layout/lProcess2"/>
    <dgm:cxn modelId="{726830E2-BAC5-407C-A98D-C09A62A32613}" type="presParOf" srcId="{90DD91BF-6167-4DB7-B29C-92BC7BCAD887}" destId="{BD2A1C00-2641-40C9-B08B-18E80D419AF8}" srcOrd="3" destOrd="0" presId="urn:microsoft.com/office/officeart/2005/8/layout/lProcess2"/>
    <dgm:cxn modelId="{4F2DC8F7-2F49-440A-9830-F7F35D8A5032}" type="presParOf" srcId="{90DD91BF-6167-4DB7-B29C-92BC7BCAD887}" destId="{D694196F-8E64-4596-BFA4-BC8A024FA3DC}" srcOrd="4" destOrd="0" presId="urn:microsoft.com/office/officeart/2005/8/layout/lProcess2"/>
    <dgm:cxn modelId="{971228C0-7A5E-48E3-B898-D7CFA947988D}" type="presParOf" srcId="{D694196F-8E64-4596-BFA4-BC8A024FA3DC}" destId="{3606498A-1F7B-405C-B3C2-914621D8EEBE}" srcOrd="0" destOrd="0" presId="urn:microsoft.com/office/officeart/2005/8/layout/lProcess2"/>
    <dgm:cxn modelId="{25CF59F6-F51B-4121-88A0-1B28A47EDD2C}" type="presParOf" srcId="{D694196F-8E64-4596-BFA4-BC8A024FA3DC}" destId="{3290C181-C74F-4845-83AB-892E9B5EE987}" srcOrd="1" destOrd="0" presId="urn:microsoft.com/office/officeart/2005/8/layout/lProcess2"/>
    <dgm:cxn modelId="{FBA1E967-7D33-4637-ABE0-6F01326087F2}" type="presParOf" srcId="{D694196F-8E64-4596-BFA4-BC8A024FA3DC}" destId="{4981380B-0306-4E19-956D-462F1956DA83}" srcOrd="2" destOrd="0" presId="urn:microsoft.com/office/officeart/2005/8/layout/lProcess2"/>
    <dgm:cxn modelId="{41FCFE6E-700C-4B42-B413-7A7BF0D2AC8C}" type="presParOf" srcId="{4981380B-0306-4E19-956D-462F1956DA83}" destId="{F87287E3-F69E-4394-9799-58868F765A3E}" srcOrd="0" destOrd="0" presId="urn:microsoft.com/office/officeart/2005/8/layout/lProcess2"/>
    <dgm:cxn modelId="{1EC36E4C-5ED5-4492-A5DC-94B049532D11}" type="presParOf" srcId="{F87287E3-F69E-4394-9799-58868F765A3E}" destId="{013F5FB4-675B-426D-A480-7DFC0EC4E3E7}" srcOrd="0" destOrd="0" presId="urn:microsoft.com/office/officeart/2005/8/layout/lProcess2"/>
    <dgm:cxn modelId="{B7C9361F-A011-4FF8-9E0A-9878FB8EE1EC}" type="presParOf" srcId="{F87287E3-F69E-4394-9799-58868F765A3E}" destId="{A9194475-19F3-4837-9945-CAEC3F5CF27F}" srcOrd="1" destOrd="0" presId="urn:microsoft.com/office/officeart/2005/8/layout/lProcess2"/>
    <dgm:cxn modelId="{B0F74B91-A8B2-41AD-92C3-E37E0B178438}" type="presParOf" srcId="{F87287E3-F69E-4394-9799-58868F765A3E}" destId="{76C627E3-E809-4E5B-9C28-E7942C78DDCC}" srcOrd="2" destOrd="0" presId="urn:microsoft.com/office/officeart/2005/8/layout/lProcess2"/>
    <dgm:cxn modelId="{A2EBAB89-F4EF-465E-A267-A9852317436C}" type="presParOf" srcId="{F87287E3-F69E-4394-9799-58868F765A3E}" destId="{B8B36DA7-A135-4C62-AAAF-F674B72420FB}" srcOrd="3" destOrd="0" presId="urn:microsoft.com/office/officeart/2005/8/layout/lProcess2"/>
    <dgm:cxn modelId="{B74A4C11-DEA7-473F-9C86-55A077E4F1C2}" type="presParOf" srcId="{F87287E3-F69E-4394-9799-58868F765A3E}" destId="{B3B55AA6-DFD5-4648-B42D-256E64AA8E7F}" srcOrd="4" destOrd="0" presId="urn:microsoft.com/office/officeart/2005/8/layout/lProcess2"/>
    <dgm:cxn modelId="{B6ED0265-AFF5-4D72-8F40-ED238B0B9C25}" type="presParOf" srcId="{F87287E3-F69E-4394-9799-58868F765A3E}" destId="{7E61CB53-145E-4C77-A360-CC9F551115E4}" srcOrd="5" destOrd="0" presId="urn:microsoft.com/office/officeart/2005/8/layout/lProcess2"/>
    <dgm:cxn modelId="{A40045E5-C550-423B-BC1E-4BDC6CA13C54}" type="presParOf" srcId="{F87287E3-F69E-4394-9799-58868F765A3E}" destId="{38BFDE44-4F3D-4464-8BEF-FC7B18A3AFFF}"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BCD54-9EB0-314D-80F4-3099A98D8A96}">
      <dsp:nvSpPr>
        <dsp:cNvPr id="0" name=""/>
        <dsp:cNvSpPr/>
      </dsp:nvSpPr>
      <dsp:spPr>
        <a:xfrm>
          <a:off x="15078" y="381880"/>
          <a:ext cx="1777565" cy="711026"/>
        </a:xfrm>
        <a:prstGeom prst="homePlate">
          <a:avLst/>
        </a:prstGeom>
        <a:solidFill>
          <a:schemeClr val="accent5">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err="1">
              <a:latin typeface="Montserrat" pitchFamily="2" charset="77"/>
              <a:cs typeface="Arial" panose="020B0604020202020204" pitchFamily="34" charset="0"/>
            </a:rPr>
            <a:t>Step</a:t>
          </a:r>
          <a:r>
            <a:rPr lang="fr-FR" sz="1200" kern="1200" dirty="0">
              <a:latin typeface="Montserrat" pitchFamily="2" charset="77"/>
              <a:cs typeface="Arial" panose="020B0604020202020204" pitchFamily="34" charset="0"/>
            </a:rPr>
            <a:t> 1</a:t>
          </a:r>
          <a:endParaRPr lang="fr-CA" sz="1200" kern="1200" dirty="0">
            <a:latin typeface="Montserrat" pitchFamily="2" charset="77"/>
          </a:endParaRPr>
        </a:p>
      </dsp:txBody>
      <dsp:txXfrm>
        <a:off x="15078" y="381880"/>
        <a:ext cx="1599809" cy="711026"/>
      </dsp:txXfrm>
    </dsp:sp>
    <dsp:sp modelId="{81EFA4BB-80E7-7C45-8316-770BD1358232}">
      <dsp:nvSpPr>
        <dsp:cNvPr id="0" name=""/>
        <dsp:cNvSpPr/>
      </dsp:nvSpPr>
      <dsp:spPr>
        <a:xfrm>
          <a:off x="1431012" y="381880"/>
          <a:ext cx="1777565" cy="711026"/>
        </a:xfrm>
        <a:prstGeom prst="chevron">
          <a:avLst/>
        </a:prstGeom>
        <a:solidFill>
          <a:schemeClr val="accent5">
            <a:shade val="80000"/>
            <a:hueOff val="-14541"/>
            <a:satOff val="3434"/>
            <a:lumOff val="5057"/>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err="1">
              <a:latin typeface="Montserrat" pitchFamily="2" charset="77"/>
              <a:cs typeface="Arial" panose="020B0604020202020204" pitchFamily="34" charset="0"/>
            </a:rPr>
            <a:t>Step</a:t>
          </a:r>
          <a:r>
            <a:rPr lang="fr-FR" sz="1200" kern="1200" dirty="0">
              <a:latin typeface="Montserrat" pitchFamily="2" charset="77"/>
              <a:cs typeface="Arial" panose="020B0604020202020204" pitchFamily="34" charset="0"/>
            </a:rPr>
            <a:t> 2</a:t>
          </a:r>
          <a:endParaRPr lang="fr-CA" sz="1200" kern="1200" dirty="0">
            <a:latin typeface="Montserrat" pitchFamily="2" charset="77"/>
          </a:endParaRPr>
        </a:p>
      </dsp:txBody>
      <dsp:txXfrm>
        <a:off x="1786525" y="381880"/>
        <a:ext cx="1066539" cy="711026"/>
      </dsp:txXfrm>
    </dsp:sp>
    <dsp:sp modelId="{68508BD7-EFFD-E34E-9284-0ADD1AAF5082}">
      <dsp:nvSpPr>
        <dsp:cNvPr id="0" name=""/>
        <dsp:cNvSpPr/>
      </dsp:nvSpPr>
      <dsp:spPr>
        <a:xfrm>
          <a:off x="2845190" y="381880"/>
          <a:ext cx="1777565" cy="711026"/>
        </a:xfrm>
        <a:prstGeom prst="chevron">
          <a:avLst/>
        </a:prstGeom>
        <a:solidFill>
          <a:schemeClr val="accent5">
            <a:shade val="80000"/>
            <a:hueOff val="-29081"/>
            <a:satOff val="6867"/>
            <a:lumOff val="1011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err="1">
              <a:latin typeface="Montserrat" pitchFamily="2" charset="77"/>
              <a:cs typeface="Arial" panose="020B0604020202020204" pitchFamily="34" charset="0"/>
            </a:rPr>
            <a:t>Step</a:t>
          </a:r>
          <a:r>
            <a:rPr lang="fr-FR" sz="1200" kern="1200" dirty="0">
              <a:latin typeface="Montserrat" pitchFamily="2" charset="77"/>
              <a:cs typeface="Arial" panose="020B0604020202020204" pitchFamily="34" charset="0"/>
            </a:rPr>
            <a:t> 3</a:t>
          </a:r>
          <a:endParaRPr lang="fr-CA" sz="1200" kern="1200" dirty="0">
            <a:latin typeface="Montserrat" pitchFamily="2" charset="77"/>
          </a:endParaRPr>
        </a:p>
      </dsp:txBody>
      <dsp:txXfrm>
        <a:off x="3200703" y="381880"/>
        <a:ext cx="1066539" cy="711026"/>
      </dsp:txXfrm>
    </dsp:sp>
    <dsp:sp modelId="{BBA7FC86-3E72-6843-9ED5-8F745BDA1850}">
      <dsp:nvSpPr>
        <dsp:cNvPr id="0" name=""/>
        <dsp:cNvSpPr/>
      </dsp:nvSpPr>
      <dsp:spPr>
        <a:xfrm>
          <a:off x="4269017" y="385286"/>
          <a:ext cx="1777565" cy="711026"/>
        </a:xfrm>
        <a:prstGeom prst="chevron">
          <a:avLst/>
        </a:prstGeom>
        <a:solidFill>
          <a:schemeClr val="accent5">
            <a:shade val="80000"/>
            <a:hueOff val="-43622"/>
            <a:satOff val="10301"/>
            <a:lumOff val="1517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err="1">
              <a:latin typeface="Montserrat" pitchFamily="2" charset="77"/>
              <a:cs typeface="Arial" panose="020B0604020202020204" pitchFamily="34" charset="0"/>
            </a:rPr>
            <a:t>Step</a:t>
          </a:r>
          <a:r>
            <a:rPr lang="fr-FR" sz="1200" kern="1200" dirty="0">
              <a:latin typeface="Montserrat" pitchFamily="2" charset="77"/>
              <a:cs typeface="Arial" panose="020B0604020202020204" pitchFamily="34" charset="0"/>
            </a:rPr>
            <a:t> 4</a:t>
          </a:r>
          <a:endParaRPr lang="fr-CA" sz="1200" kern="1200" dirty="0"/>
        </a:p>
      </dsp:txBody>
      <dsp:txXfrm>
        <a:off x="4624530" y="385286"/>
        <a:ext cx="1066539" cy="711026"/>
      </dsp:txXfrm>
    </dsp:sp>
    <dsp:sp modelId="{202A0AFC-E8A9-4474-8BE6-B40CEF2ABB86}">
      <dsp:nvSpPr>
        <dsp:cNvPr id="0" name=""/>
        <dsp:cNvSpPr/>
      </dsp:nvSpPr>
      <dsp:spPr>
        <a:xfrm>
          <a:off x="5689296" y="381880"/>
          <a:ext cx="1777565" cy="711026"/>
        </a:xfrm>
        <a:prstGeom prst="chevron">
          <a:avLst/>
        </a:prstGeom>
        <a:solidFill>
          <a:schemeClr val="accent5">
            <a:shade val="80000"/>
            <a:hueOff val="-58162"/>
            <a:satOff val="13734"/>
            <a:lumOff val="2022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CA" sz="1200" kern="1200" dirty="0" err="1"/>
            <a:t>Step</a:t>
          </a:r>
          <a:r>
            <a:rPr lang="fr-CA" sz="1200" kern="1200" dirty="0"/>
            <a:t> 5</a:t>
          </a:r>
        </a:p>
      </dsp:txBody>
      <dsp:txXfrm>
        <a:off x="6044809" y="381880"/>
        <a:ext cx="1066539" cy="711026"/>
      </dsp:txXfrm>
    </dsp:sp>
    <dsp:sp modelId="{D5A86685-B445-41F4-850E-3F65B300DFD4}">
      <dsp:nvSpPr>
        <dsp:cNvPr id="0" name=""/>
        <dsp:cNvSpPr/>
      </dsp:nvSpPr>
      <dsp:spPr>
        <a:xfrm>
          <a:off x="7111348" y="381880"/>
          <a:ext cx="1777565" cy="711026"/>
        </a:xfrm>
        <a:prstGeom prst="chevron">
          <a:avLst/>
        </a:prstGeom>
        <a:solidFill>
          <a:schemeClr val="accent5">
            <a:shade val="80000"/>
            <a:hueOff val="-72703"/>
            <a:satOff val="17168"/>
            <a:lumOff val="25286"/>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CA" sz="1200" kern="1200" dirty="0" err="1"/>
            <a:t>Step</a:t>
          </a:r>
          <a:r>
            <a:rPr lang="fr-CA" sz="1200" kern="1200" dirty="0"/>
            <a:t> 6</a:t>
          </a:r>
        </a:p>
      </dsp:txBody>
      <dsp:txXfrm>
        <a:off x="7466861" y="381880"/>
        <a:ext cx="1066539" cy="711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7B77A-301A-4590-8C35-3C7AAFE62537}">
      <dsp:nvSpPr>
        <dsp:cNvPr id="0" name=""/>
        <dsp:cNvSpPr/>
      </dsp:nvSpPr>
      <dsp:spPr>
        <a:xfrm>
          <a:off x="4334970" y="1291651"/>
          <a:ext cx="2591870" cy="295812"/>
        </a:xfrm>
        <a:custGeom>
          <a:avLst/>
          <a:gdLst/>
          <a:ahLst/>
          <a:cxnLst/>
          <a:rect l="0" t="0" r="0" b="0"/>
          <a:pathLst>
            <a:path>
              <a:moveTo>
                <a:pt x="0" y="0"/>
              </a:moveTo>
              <a:lnTo>
                <a:pt x="0" y="149080"/>
              </a:lnTo>
              <a:lnTo>
                <a:pt x="2591870" y="149080"/>
              </a:lnTo>
              <a:lnTo>
                <a:pt x="2591870" y="295812"/>
              </a:lnTo>
            </a:path>
          </a:pathLst>
        </a:custGeom>
        <a:noFill/>
        <a:ln w="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27F29F7C-4567-BB4D-8709-D1D8551C0829}">
      <dsp:nvSpPr>
        <dsp:cNvPr id="0" name=""/>
        <dsp:cNvSpPr/>
      </dsp:nvSpPr>
      <dsp:spPr>
        <a:xfrm>
          <a:off x="4289250" y="1291651"/>
          <a:ext cx="91440" cy="295812"/>
        </a:xfrm>
        <a:custGeom>
          <a:avLst/>
          <a:gdLst/>
          <a:ahLst/>
          <a:cxnLst/>
          <a:rect l="0" t="0" r="0" b="0"/>
          <a:pathLst>
            <a:path>
              <a:moveTo>
                <a:pt x="45720" y="0"/>
              </a:moveTo>
              <a:lnTo>
                <a:pt x="45720" y="149080"/>
              </a:lnTo>
              <a:lnTo>
                <a:pt x="55101" y="149080"/>
              </a:lnTo>
              <a:lnTo>
                <a:pt x="55101" y="295812"/>
              </a:lnTo>
            </a:path>
          </a:pathLst>
        </a:custGeom>
        <a:noFill/>
        <a:ln w="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C29A564D-FC6D-8F49-8BCD-D5A7447F5175}">
      <dsp:nvSpPr>
        <dsp:cNvPr id="0" name=""/>
        <dsp:cNvSpPr/>
      </dsp:nvSpPr>
      <dsp:spPr>
        <a:xfrm>
          <a:off x="1761862" y="2526550"/>
          <a:ext cx="1291244" cy="295812"/>
        </a:xfrm>
        <a:custGeom>
          <a:avLst/>
          <a:gdLst/>
          <a:ahLst/>
          <a:cxnLst/>
          <a:rect l="0" t="0" r="0" b="0"/>
          <a:pathLst>
            <a:path>
              <a:moveTo>
                <a:pt x="0" y="0"/>
              </a:moveTo>
              <a:lnTo>
                <a:pt x="0" y="149080"/>
              </a:lnTo>
              <a:lnTo>
                <a:pt x="1291244" y="149080"/>
              </a:lnTo>
              <a:lnTo>
                <a:pt x="1291244" y="295812"/>
              </a:lnTo>
            </a:path>
          </a:pathLst>
        </a:custGeom>
        <a:noFill/>
        <a:ln w="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0E8C1F36-842B-AB4D-809E-8925EDEF0154}">
      <dsp:nvSpPr>
        <dsp:cNvPr id="0" name=""/>
        <dsp:cNvSpPr/>
      </dsp:nvSpPr>
      <dsp:spPr>
        <a:xfrm>
          <a:off x="470618" y="2526550"/>
          <a:ext cx="1291244" cy="295812"/>
        </a:xfrm>
        <a:custGeom>
          <a:avLst/>
          <a:gdLst/>
          <a:ahLst/>
          <a:cxnLst/>
          <a:rect l="0" t="0" r="0" b="0"/>
          <a:pathLst>
            <a:path>
              <a:moveTo>
                <a:pt x="1291244" y="0"/>
              </a:moveTo>
              <a:lnTo>
                <a:pt x="1291244" y="149080"/>
              </a:lnTo>
              <a:lnTo>
                <a:pt x="0" y="149080"/>
              </a:lnTo>
              <a:lnTo>
                <a:pt x="0" y="295812"/>
              </a:lnTo>
            </a:path>
          </a:pathLst>
        </a:custGeom>
        <a:noFill/>
        <a:ln w="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E8687843-5FFE-0C4E-972E-6C72B260BFBC}">
      <dsp:nvSpPr>
        <dsp:cNvPr id="0" name=""/>
        <dsp:cNvSpPr/>
      </dsp:nvSpPr>
      <dsp:spPr>
        <a:xfrm>
          <a:off x="1761862" y="1291651"/>
          <a:ext cx="2573107" cy="295812"/>
        </a:xfrm>
        <a:custGeom>
          <a:avLst/>
          <a:gdLst/>
          <a:ahLst/>
          <a:cxnLst/>
          <a:rect l="0" t="0" r="0" b="0"/>
          <a:pathLst>
            <a:path>
              <a:moveTo>
                <a:pt x="2573107" y="0"/>
              </a:moveTo>
              <a:lnTo>
                <a:pt x="2573107" y="149080"/>
              </a:lnTo>
              <a:lnTo>
                <a:pt x="0" y="149080"/>
              </a:lnTo>
              <a:lnTo>
                <a:pt x="0" y="295812"/>
              </a:lnTo>
            </a:path>
          </a:pathLst>
        </a:custGeom>
        <a:noFill/>
        <a:ln w="0" cap="flat" cmpd="sng" algn="ctr">
          <a:solidFill>
            <a:schemeClr val="tx1"/>
          </a:solidFill>
          <a:prstDash val="solid"/>
          <a:miter lim="800000"/>
        </a:ln>
        <a:effectLst/>
      </dsp:spPr>
      <dsp:style>
        <a:lnRef idx="1">
          <a:scrgbClr r="0" g="0" b="0"/>
        </a:lnRef>
        <a:fillRef idx="0">
          <a:scrgbClr r="0" g="0" b="0"/>
        </a:fillRef>
        <a:effectRef idx="0">
          <a:scrgbClr r="0" g="0" b="0"/>
        </a:effectRef>
        <a:fontRef idx="minor"/>
      </dsp:style>
    </dsp:sp>
    <dsp:sp modelId="{BDE64CD4-F028-8B46-B387-113FF0D052B3}">
      <dsp:nvSpPr>
        <dsp:cNvPr id="0" name=""/>
        <dsp:cNvSpPr/>
      </dsp:nvSpPr>
      <dsp:spPr>
        <a:xfrm>
          <a:off x="3865426" y="352564"/>
          <a:ext cx="939086" cy="939086"/>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B099D13-D6DC-9D4D-A7CD-11CC55EE8A7F}">
      <dsp:nvSpPr>
        <dsp:cNvPr id="0" name=""/>
        <dsp:cNvSpPr/>
      </dsp:nvSpPr>
      <dsp:spPr>
        <a:xfrm>
          <a:off x="4813894" y="350217"/>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CA" sz="1600" b="1" i="0" kern="1200" dirty="0">
              <a:solidFill>
                <a:schemeClr val="tx2"/>
              </a:solidFill>
              <a:latin typeface="Gentium Basic" panose="02000503060000020004" pitchFamily="2" charset="77"/>
            </a:rPr>
            <a:t> DOT Executive Office</a:t>
          </a:r>
        </a:p>
      </dsp:txBody>
      <dsp:txXfrm>
        <a:off x="4813894" y="350217"/>
        <a:ext cx="1408630" cy="939086"/>
      </dsp:txXfrm>
    </dsp:sp>
    <dsp:sp modelId="{2298A0FD-EF03-0C47-A587-69EF2D634614}">
      <dsp:nvSpPr>
        <dsp:cNvPr id="0" name=""/>
        <dsp:cNvSpPr/>
      </dsp:nvSpPr>
      <dsp:spPr>
        <a:xfrm>
          <a:off x="1292319" y="1587463"/>
          <a:ext cx="939086" cy="939086"/>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287ABBE-F532-064A-B9BD-131524B64513}">
      <dsp:nvSpPr>
        <dsp:cNvPr id="0" name=""/>
        <dsp:cNvSpPr/>
      </dsp:nvSpPr>
      <dsp:spPr>
        <a:xfrm>
          <a:off x="2231406" y="1585116"/>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i="0" kern="1200" dirty="0">
              <a:solidFill>
                <a:schemeClr val="tx2"/>
              </a:solidFill>
              <a:latin typeface="Gentium Basic" panose="02000503060000020004" pitchFamily="2" charset="77"/>
            </a:rPr>
            <a:t>Operations and Maintenance</a:t>
          </a:r>
          <a:endParaRPr lang="fr-CA" sz="1600" kern="1200" dirty="0">
            <a:solidFill>
              <a:schemeClr val="tx2"/>
            </a:solidFill>
            <a:latin typeface="Gentium Basic" panose="02000503060000020004" pitchFamily="2" charset="77"/>
          </a:endParaRPr>
        </a:p>
      </dsp:txBody>
      <dsp:txXfrm>
        <a:off x="2231406" y="1585116"/>
        <a:ext cx="1408630" cy="939086"/>
      </dsp:txXfrm>
    </dsp:sp>
    <dsp:sp modelId="{FE9641CE-0F1B-1940-A40F-388DE0801A3E}">
      <dsp:nvSpPr>
        <dsp:cNvPr id="0" name=""/>
        <dsp:cNvSpPr/>
      </dsp:nvSpPr>
      <dsp:spPr>
        <a:xfrm>
          <a:off x="1074" y="2822363"/>
          <a:ext cx="939086" cy="939086"/>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34BF8D9-7AF0-E942-87EA-634F825EB1F4}">
      <dsp:nvSpPr>
        <dsp:cNvPr id="0" name=""/>
        <dsp:cNvSpPr/>
      </dsp:nvSpPr>
      <dsp:spPr>
        <a:xfrm>
          <a:off x="1027144" y="2905838"/>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i="0" kern="1200" dirty="0">
              <a:solidFill>
                <a:schemeClr val="tx2"/>
              </a:solidFill>
              <a:latin typeface="Gentium Basic" panose="02000503060000020004" pitchFamily="2" charset="77"/>
            </a:rPr>
            <a:t>TSMO Division</a:t>
          </a:r>
          <a:endParaRPr lang="fr-CA" sz="1600" b="0" i="0" kern="1200" dirty="0">
            <a:solidFill>
              <a:schemeClr val="tx2"/>
            </a:solidFill>
            <a:latin typeface="Gentium Basic" panose="02000503060000020004" pitchFamily="2" charset="77"/>
          </a:endParaRPr>
        </a:p>
      </dsp:txBody>
      <dsp:txXfrm>
        <a:off x="1027144" y="2905838"/>
        <a:ext cx="1408630" cy="939086"/>
      </dsp:txXfrm>
    </dsp:sp>
    <dsp:sp modelId="{F20074A6-EAC4-6245-994C-74E7488588D6}">
      <dsp:nvSpPr>
        <dsp:cNvPr id="0" name=""/>
        <dsp:cNvSpPr/>
      </dsp:nvSpPr>
      <dsp:spPr>
        <a:xfrm>
          <a:off x="2583563" y="2822363"/>
          <a:ext cx="939086" cy="939086"/>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140D125-21C3-C443-B471-27D881AC6566}">
      <dsp:nvSpPr>
        <dsp:cNvPr id="0" name=""/>
        <dsp:cNvSpPr/>
      </dsp:nvSpPr>
      <dsp:spPr>
        <a:xfrm>
          <a:off x="3616859" y="2821809"/>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i="0" kern="1200" dirty="0">
              <a:solidFill>
                <a:schemeClr val="tx2"/>
              </a:solidFill>
              <a:latin typeface="Gentium Basic" panose="02000503060000020004" pitchFamily="2" charset="77"/>
            </a:rPr>
            <a:t>Emergency Management</a:t>
          </a:r>
          <a:endParaRPr lang="fr-CA" sz="1600" kern="1200" dirty="0">
            <a:solidFill>
              <a:schemeClr val="tx2"/>
            </a:solidFill>
            <a:latin typeface="Gentium Basic" panose="02000503060000020004" pitchFamily="2" charset="77"/>
          </a:endParaRPr>
        </a:p>
      </dsp:txBody>
      <dsp:txXfrm>
        <a:off x="3616859" y="2821809"/>
        <a:ext cx="1408630" cy="939086"/>
      </dsp:txXfrm>
    </dsp:sp>
    <dsp:sp modelId="{9BBAD19D-5E39-4340-B0AA-2E88B1DBF5F6}">
      <dsp:nvSpPr>
        <dsp:cNvPr id="0" name=""/>
        <dsp:cNvSpPr/>
      </dsp:nvSpPr>
      <dsp:spPr>
        <a:xfrm>
          <a:off x="3874808" y="1587463"/>
          <a:ext cx="939086" cy="939086"/>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107A781-ED4E-E24E-A5F6-1142A612FEE4}">
      <dsp:nvSpPr>
        <dsp:cNvPr id="0" name=""/>
        <dsp:cNvSpPr/>
      </dsp:nvSpPr>
      <dsp:spPr>
        <a:xfrm>
          <a:off x="4813894" y="1585116"/>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i="0" kern="1200" dirty="0">
              <a:solidFill>
                <a:schemeClr val="tx2"/>
              </a:solidFill>
              <a:latin typeface="Gentium Basic" panose="02000503060000020004" pitchFamily="2" charset="77"/>
            </a:rPr>
            <a:t>Emergency Management</a:t>
          </a:r>
          <a:endParaRPr lang="fr-CA" sz="1600" kern="1200" dirty="0">
            <a:solidFill>
              <a:schemeClr val="tx2"/>
            </a:solidFill>
            <a:latin typeface="Gentium Basic" panose="02000503060000020004" pitchFamily="2" charset="77"/>
          </a:endParaRPr>
        </a:p>
      </dsp:txBody>
      <dsp:txXfrm>
        <a:off x="4813894" y="1585116"/>
        <a:ext cx="1408630" cy="939086"/>
      </dsp:txXfrm>
    </dsp:sp>
    <dsp:sp modelId="{675F9944-8788-41C8-8BEF-A128DBEB44CF}">
      <dsp:nvSpPr>
        <dsp:cNvPr id="0" name=""/>
        <dsp:cNvSpPr/>
      </dsp:nvSpPr>
      <dsp:spPr>
        <a:xfrm>
          <a:off x="6457296" y="1587463"/>
          <a:ext cx="939086" cy="939086"/>
        </a:xfrm>
        <a:prstGeom prst="ellipse">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BA2F6F4-D9A9-4B84-B35C-75FBCF5DE1DF}">
      <dsp:nvSpPr>
        <dsp:cNvPr id="0" name=""/>
        <dsp:cNvSpPr/>
      </dsp:nvSpPr>
      <dsp:spPr>
        <a:xfrm>
          <a:off x="7396383" y="1585116"/>
          <a:ext cx="1408630" cy="939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FR" sz="1600" b="1" i="0" kern="1200" dirty="0">
              <a:solidFill>
                <a:schemeClr val="tx2"/>
              </a:solidFill>
              <a:latin typeface="Gentium Basic" panose="02000503060000020004" pitchFamily="2" charset="77"/>
            </a:rPr>
            <a:t>Security</a:t>
          </a:r>
          <a:endParaRPr lang="fr-CA" sz="1600" b="0" kern="1200" dirty="0">
            <a:solidFill>
              <a:schemeClr val="tx2"/>
            </a:solidFill>
            <a:latin typeface="Gentium Basic" panose="02000503060000020004" pitchFamily="2" charset="77"/>
          </a:endParaRPr>
        </a:p>
      </dsp:txBody>
      <dsp:txXfrm>
        <a:off x="7396383" y="1585116"/>
        <a:ext cx="1408630" cy="939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3EA4B-509A-774D-B3E0-45F053F2FE0C}">
      <dsp:nvSpPr>
        <dsp:cNvPr id="0" name=""/>
        <dsp:cNvSpPr/>
      </dsp:nvSpPr>
      <dsp:spPr>
        <a:xfrm>
          <a:off x="0" y="790230"/>
          <a:ext cx="3061251" cy="3061251"/>
        </a:xfrm>
        <a:prstGeom prst="ellipse">
          <a:avLst/>
        </a:prstGeom>
        <a:solidFill>
          <a:schemeClr val="accent5">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Advanced training</a:t>
          </a:r>
        </a:p>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56%</a:t>
          </a:r>
          <a:endParaRPr lang="fr-CA" sz="1200" kern="1200" dirty="0">
            <a:latin typeface="Montserrat" pitchFamily="2" charset="77"/>
          </a:endParaRPr>
        </a:p>
      </dsp:txBody>
      <dsp:txXfrm>
        <a:off x="727047" y="1019824"/>
        <a:ext cx="1607156" cy="520412"/>
      </dsp:txXfrm>
    </dsp:sp>
    <dsp:sp modelId="{EB427DE0-912E-2D44-AA66-AC81242A2BF0}">
      <dsp:nvSpPr>
        <dsp:cNvPr id="0" name=""/>
        <dsp:cNvSpPr/>
      </dsp:nvSpPr>
      <dsp:spPr>
        <a:xfrm>
          <a:off x="490335" y="1861913"/>
          <a:ext cx="2027588" cy="2001185"/>
        </a:xfrm>
        <a:prstGeom prst="ellipse">
          <a:avLst/>
        </a:prstGeom>
        <a:solidFill>
          <a:schemeClr val="accent5">
            <a:shade val="80000"/>
            <a:hueOff val="-72703"/>
            <a:satOff val="17168"/>
            <a:lumOff val="25286"/>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Regular Training</a:t>
          </a:r>
        </a:p>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44%</a:t>
          </a:r>
          <a:endParaRPr lang="fr-CA" sz="1200" kern="1200" dirty="0">
            <a:latin typeface="Montserrat" pitchFamily="2" charset="77"/>
          </a:endParaRPr>
        </a:p>
      </dsp:txBody>
      <dsp:txXfrm>
        <a:off x="787269" y="2362209"/>
        <a:ext cx="1433721" cy="1000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3EA4B-509A-774D-B3E0-45F053F2FE0C}">
      <dsp:nvSpPr>
        <dsp:cNvPr id="0" name=""/>
        <dsp:cNvSpPr/>
      </dsp:nvSpPr>
      <dsp:spPr>
        <a:xfrm>
          <a:off x="0" y="708315"/>
          <a:ext cx="3144465" cy="3144465"/>
        </a:xfrm>
        <a:prstGeom prst="ellipse">
          <a:avLst/>
        </a:prstGeom>
        <a:solidFill>
          <a:schemeClr val="accent5">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kern="1200" dirty="0" err="1">
              <a:latin typeface="Montserrat" pitchFamily="2" charset="77"/>
              <a:cs typeface="Arial" panose="020B0604020202020204" pitchFamily="34" charset="0"/>
            </a:rPr>
            <a:t>Every</a:t>
          </a:r>
          <a:r>
            <a:rPr lang="fr-FR" sz="1200" kern="1200" dirty="0">
              <a:latin typeface="Montserrat" pitchFamily="2" charset="77"/>
              <a:cs typeface="Arial" panose="020B0604020202020204" pitchFamily="34" charset="0"/>
            </a:rPr>
            <a:t> job description</a:t>
          </a:r>
        </a:p>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35% </a:t>
          </a:r>
          <a:endParaRPr lang="fr-CA" sz="1200" kern="1200" dirty="0">
            <a:latin typeface="Montserrat" pitchFamily="2" charset="77"/>
          </a:endParaRPr>
        </a:p>
      </dsp:txBody>
      <dsp:txXfrm>
        <a:off x="746810" y="944149"/>
        <a:ext cx="1650844" cy="534559"/>
      </dsp:txXfrm>
    </dsp:sp>
    <dsp:sp modelId="{EB427DE0-912E-2D44-AA66-AC81242A2BF0}">
      <dsp:nvSpPr>
        <dsp:cNvPr id="0" name=""/>
        <dsp:cNvSpPr/>
      </dsp:nvSpPr>
      <dsp:spPr>
        <a:xfrm>
          <a:off x="393058" y="1494431"/>
          <a:ext cx="2358348" cy="2358348"/>
        </a:xfrm>
        <a:prstGeom prst="ellipse">
          <a:avLst/>
        </a:prstGeom>
        <a:solidFill>
          <a:schemeClr val="accent5">
            <a:shade val="80000"/>
            <a:hueOff val="-72703"/>
            <a:satOff val="17168"/>
            <a:lumOff val="25286"/>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Most job descriptions</a:t>
          </a:r>
        </a:p>
        <a:p>
          <a:pPr marL="0" lvl="0" indent="0" algn="ctr" defTabSz="533400">
            <a:lnSpc>
              <a:spcPct val="90000"/>
            </a:lnSpc>
            <a:spcBef>
              <a:spcPct val="0"/>
            </a:spcBef>
            <a:spcAft>
              <a:spcPct val="35000"/>
            </a:spcAft>
            <a:buNone/>
          </a:pPr>
          <a:r>
            <a:rPr lang="fr-FR" sz="1200" kern="1200" dirty="0">
              <a:latin typeface="Montserrat" pitchFamily="2" charset="77"/>
              <a:cs typeface="Arial" panose="020B0604020202020204" pitchFamily="34" charset="0"/>
            </a:rPr>
            <a:t>65%</a:t>
          </a:r>
          <a:endParaRPr lang="fr-CA" sz="1200" kern="1200" dirty="0">
            <a:latin typeface="Montserrat" pitchFamily="2" charset="77"/>
          </a:endParaRPr>
        </a:p>
      </dsp:txBody>
      <dsp:txXfrm>
        <a:off x="738430" y="2084018"/>
        <a:ext cx="1667604" cy="11791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2F80A-3FAF-49D2-AF0D-515706EA4D3B}">
      <dsp:nvSpPr>
        <dsp:cNvPr id="0" name=""/>
        <dsp:cNvSpPr/>
      </dsp:nvSpPr>
      <dsp:spPr>
        <a:xfrm>
          <a:off x="1131" y="0"/>
          <a:ext cx="2941388" cy="47434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Governance</a:t>
          </a:r>
        </a:p>
      </dsp:txBody>
      <dsp:txXfrm>
        <a:off x="1131" y="0"/>
        <a:ext cx="2941388" cy="1423034"/>
      </dsp:txXfrm>
    </dsp:sp>
    <dsp:sp modelId="{FC545EC3-D238-4751-94BF-E349B5DFBDB5}">
      <dsp:nvSpPr>
        <dsp:cNvPr id="0" name=""/>
        <dsp:cNvSpPr/>
      </dsp:nvSpPr>
      <dsp:spPr>
        <a:xfrm>
          <a:off x="295270" y="1424424"/>
          <a:ext cx="2353110" cy="143021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Reporting Placement</a:t>
          </a:r>
        </a:p>
      </dsp:txBody>
      <dsp:txXfrm>
        <a:off x="337160" y="1466314"/>
        <a:ext cx="2269330" cy="1346434"/>
      </dsp:txXfrm>
    </dsp:sp>
    <dsp:sp modelId="{D6E2BCA4-0421-4AF1-80E6-F65C2DD6E613}">
      <dsp:nvSpPr>
        <dsp:cNvPr id="0" name=""/>
        <dsp:cNvSpPr/>
      </dsp:nvSpPr>
      <dsp:spPr>
        <a:xfrm>
          <a:off x="295270" y="3074672"/>
          <a:ext cx="2353110" cy="143021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Setting Strategic Direction</a:t>
          </a:r>
        </a:p>
      </dsp:txBody>
      <dsp:txXfrm>
        <a:off x="337160" y="3116562"/>
        <a:ext cx="2269330" cy="1346434"/>
      </dsp:txXfrm>
    </dsp:sp>
    <dsp:sp modelId="{B5EDC42B-0734-482E-B73E-501FAC69960D}">
      <dsp:nvSpPr>
        <dsp:cNvPr id="0" name=""/>
        <dsp:cNvSpPr/>
      </dsp:nvSpPr>
      <dsp:spPr>
        <a:xfrm>
          <a:off x="3163123" y="0"/>
          <a:ext cx="2941388" cy="47434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Programmatic Planning and Support</a:t>
          </a:r>
        </a:p>
      </dsp:txBody>
      <dsp:txXfrm>
        <a:off x="3163123" y="0"/>
        <a:ext cx="2941388" cy="1423034"/>
      </dsp:txXfrm>
    </dsp:sp>
    <dsp:sp modelId="{F08B25BF-06FE-40BD-A73E-24A4CBF39F26}">
      <dsp:nvSpPr>
        <dsp:cNvPr id="0" name=""/>
        <dsp:cNvSpPr/>
      </dsp:nvSpPr>
      <dsp:spPr>
        <a:xfrm>
          <a:off x="3457262" y="1423440"/>
          <a:ext cx="2353110" cy="9318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Staffing </a:t>
          </a:r>
          <a:endParaRPr lang="en-US" sz="1200" kern="1200" dirty="0"/>
        </a:p>
        <a:p>
          <a:pPr marL="0" lvl="0" indent="0" algn="ctr" defTabSz="711200">
            <a:lnSpc>
              <a:spcPct val="90000"/>
            </a:lnSpc>
            <a:spcBef>
              <a:spcPct val="0"/>
            </a:spcBef>
            <a:spcAft>
              <a:spcPct val="35000"/>
            </a:spcAft>
            <a:buNone/>
          </a:pPr>
          <a:endParaRPr lang="en-US" sz="1600" kern="1200" dirty="0"/>
        </a:p>
      </dsp:txBody>
      <dsp:txXfrm>
        <a:off x="3484556" y="1450734"/>
        <a:ext cx="2298522" cy="877309"/>
      </dsp:txXfrm>
    </dsp:sp>
    <dsp:sp modelId="{B19B76AF-2A58-416D-938B-CCAB9C03310F}">
      <dsp:nvSpPr>
        <dsp:cNvPr id="0" name=""/>
        <dsp:cNvSpPr/>
      </dsp:nvSpPr>
      <dsp:spPr>
        <a:xfrm>
          <a:off x="3457262" y="2498706"/>
          <a:ext cx="2353110" cy="9318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Planning / Training / Institutionalizing</a:t>
          </a:r>
        </a:p>
        <a:p>
          <a:pPr marL="0" lvl="0" indent="0" algn="ctr" defTabSz="577850">
            <a:lnSpc>
              <a:spcPct val="90000"/>
            </a:lnSpc>
            <a:spcBef>
              <a:spcPct val="0"/>
            </a:spcBef>
            <a:spcAft>
              <a:spcPct val="35000"/>
            </a:spcAft>
            <a:buNone/>
          </a:pPr>
          <a:endParaRPr lang="en-US" sz="1300" kern="1200" dirty="0"/>
        </a:p>
      </dsp:txBody>
      <dsp:txXfrm>
        <a:off x="3484556" y="2526000"/>
        <a:ext cx="2298522" cy="877309"/>
      </dsp:txXfrm>
    </dsp:sp>
    <dsp:sp modelId="{C9FBA4FC-BAB8-4AE5-BDDA-18EA1B9D052E}">
      <dsp:nvSpPr>
        <dsp:cNvPr id="0" name=""/>
        <dsp:cNvSpPr/>
      </dsp:nvSpPr>
      <dsp:spPr>
        <a:xfrm>
          <a:off x="3457262" y="3573973"/>
          <a:ext cx="2353110" cy="9318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Partnerships</a:t>
          </a:r>
        </a:p>
        <a:p>
          <a:pPr marL="0" lvl="0" indent="0" algn="ctr" defTabSz="577850">
            <a:lnSpc>
              <a:spcPct val="90000"/>
            </a:lnSpc>
            <a:spcBef>
              <a:spcPct val="0"/>
            </a:spcBef>
            <a:spcAft>
              <a:spcPct val="35000"/>
            </a:spcAft>
            <a:buNone/>
          </a:pPr>
          <a:endParaRPr lang="en-US" sz="1300" kern="1200" dirty="0"/>
        </a:p>
      </dsp:txBody>
      <dsp:txXfrm>
        <a:off x="3484556" y="3601267"/>
        <a:ext cx="2298522" cy="877309"/>
      </dsp:txXfrm>
    </dsp:sp>
    <dsp:sp modelId="{3606498A-1F7B-405C-B3C2-914621D8EEBE}">
      <dsp:nvSpPr>
        <dsp:cNvPr id="0" name=""/>
        <dsp:cNvSpPr/>
      </dsp:nvSpPr>
      <dsp:spPr>
        <a:xfrm>
          <a:off x="6325116" y="0"/>
          <a:ext cx="2941388" cy="474344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Response</a:t>
          </a:r>
        </a:p>
      </dsp:txBody>
      <dsp:txXfrm>
        <a:off x="6325116" y="0"/>
        <a:ext cx="2941388" cy="1423034"/>
      </dsp:txXfrm>
    </dsp:sp>
    <dsp:sp modelId="{013F5FB4-675B-426D-A480-7DFC0EC4E3E7}">
      <dsp:nvSpPr>
        <dsp:cNvPr id="0" name=""/>
        <dsp:cNvSpPr/>
      </dsp:nvSpPr>
      <dsp:spPr>
        <a:xfrm>
          <a:off x="6643468" y="1090916"/>
          <a:ext cx="2353110" cy="4930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Lead DOT Response</a:t>
          </a:r>
        </a:p>
        <a:p>
          <a:pPr marL="0" lvl="0" indent="0" algn="ctr" defTabSz="577850">
            <a:lnSpc>
              <a:spcPct val="90000"/>
            </a:lnSpc>
            <a:spcBef>
              <a:spcPct val="0"/>
            </a:spcBef>
            <a:spcAft>
              <a:spcPct val="35000"/>
            </a:spcAft>
            <a:buNone/>
          </a:pPr>
          <a:endParaRPr lang="en-US" sz="1300" kern="1200" dirty="0"/>
        </a:p>
      </dsp:txBody>
      <dsp:txXfrm>
        <a:off x="6657909" y="1105357"/>
        <a:ext cx="2324228" cy="464165"/>
      </dsp:txXfrm>
    </dsp:sp>
    <dsp:sp modelId="{76C627E3-E809-4E5B-9C28-E7942C78DDCC}">
      <dsp:nvSpPr>
        <dsp:cNvPr id="0" name=""/>
        <dsp:cNvSpPr/>
      </dsp:nvSpPr>
      <dsp:spPr>
        <a:xfrm>
          <a:off x="6668999" y="1667129"/>
          <a:ext cx="2353110" cy="7437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en-US" sz="1300" kern="1200" dirty="0"/>
            <a:t>Response Staffing and Equipment Structure</a:t>
          </a:r>
        </a:p>
      </dsp:txBody>
      <dsp:txXfrm>
        <a:off x="6690781" y="1688911"/>
        <a:ext cx="2309546" cy="700144"/>
      </dsp:txXfrm>
    </dsp:sp>
    <dsp:sp modelId="{B3B55AA6-DFD5-4648-B42D-256E64AA8E7F}">
      <dsp:nvSpPr>
        <dsp:cNvPr id="0" name=""/>
        <dsp:cNvSpPr/>
      </dsp:nvSpPr>
      <dsp:spPr>
        <a:xfrm>
          <a:off x="6668999" y="2565731"/>
          <a:ext cx="2353110" cy="87728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t" anchorCtr="0">
          <a:noAutofit/>
        </a:bodyPr>
        <a:lstStyle/>
        <a:p>
          <a:pPr marL="0" lvl="0" indent="0" algn="ctr" defTabSz="577850">
            <a:lnSpc>
              <a:spcPct val="90000"/>
            </a:lnSpc>
            <a:spcBef>
              <a:spcPct val="0"/>
            </a:spcBef>
            <a:spcAft>
              <a:spcPct val="35000"/>
            </a:spcAft>
            <a:buNone/>
          </a:pPr>
          <a:r>
            <a:rPr lang="en-US" sz="1300" kern="1200" dirty="0"/>
            <a:t>Collaboration</a:t>
          </a:r>
        </a:p>
      </dsp:txBody>
      <dsp:txXfrm>
        <a:off x="6694694" y="2591426"/>
        <a:ext cx="2301720" cy="825899"/>
      </dsp:txXfrm>
    </dsp:sp>
    <dsp:sp modelId="{38BFDE44-4F3D-4464-8BEF-FC7B18A3AFFF}">
      <dsp:nvSpPr>
        <dsp:cNvPr id="0" name=""/>
        <dsp:cNvSpPr/>
      </dsp:nvSpPr>
      <dsp:spPr>
        <a:xfrm>
          <a:off x="6619255" y="3765263"/>
          <a:ext cx="2353110" cy="7403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Surge Capacity</a:t>
          </a:r>
        </a:p>
        <a:p>
          <a:pPr marL="0" lvl="0" indent="0" algn="ctr" defTabSz="577850">
            <a:lnSpc>
              <a:spcPct val="90000"/>
            </a:lnSpc>
            <a:spcBef>
              <a:spcPct val="0"/>
            </a:spcBef>
            <a:spcAft>
              <a:spcPct val="35000"/>
            </a:spcAft>
            <a:buNone/>
          </a:pPr>
          <a:endParaRPr lang="en-US" sz="1300" kern="1200" dirty="0"/>
        </a:p>
      </dsp:txBody>
      <dsp:txXfrm>
        <a:off x="6640940" y="3786948"/>
        <a:ext cx="2309740" cy="6970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0.4875</cdr:x>
      <cdr:y>0.37095</cdr:y>
    </cdr:from>
    <cdr:to>
      <cdr:x>0.6875</cdr:x>
      <cdr:y>0.70428</cdr:y>
    </cdr:to>
    <cdr:sp macro="" textlink="">
      <cdr:nvSpPr>
        <cdr:cNvPr id="2" name="TextBox 1">
          <a:extLst xmlns:a="http://schemas.openxmlformats.org/drawingml/2006/main">
            <a:ext uri="{FF2B5EF4-FFF2-40B4-BE49-F238E27FC236}">
              <a16:creationId xmlns:a16="http://schemas.microsoft.com/office/drawing/2014/main" id="{3DA93EF6-A98B-49A9-BA07-5C3AAA7C0276}"/>
            </a:ext>
          </a:extLst>
        </cdr:cNvPr>
        <cdr:cNvSpPr txBox="1"/>
      </cdr:nvSpPr>
      <cdr:spPr>
        <a:xfrm xmlns:a="http://schemas.openxmlformats.org/drawingml/2006/main">
          <a:off x="2228850" y="10175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11/7/2023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2</a:t>
            </a:fld>
            <a:endParaRPr lang="en-CA" dirty="0">
              <a:latin typeface="Montserrat" panose="00000500000000000000" pitchFamily="2" charset="0"/>
            </a:endParaRPr>
          </a:p>
        </p:txBody>
      </p:sp>
    </p:spTree>
    <p:extLst>
      <p:ext uri="{BB962C8B-B14F-4D97-AF65-F5344CB8AC3E}">
        <p14:creationId xmlns:p14="http://schemas.microsoft.com/office/powerpoint/2010/main" val="23077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37</a:t>
            </a:fld>
            <a:endParaRPr lang="en-US"/>
          </a:p>
        </p:txBody>
      </p:sp>
    </p:spTree>
    <p:extLst>
      <p:ext uri="{BB962C8B-B14F-4D97-AF65-F5344CB8AC3E}">
        <p14:creationId xmlns:p14="http://schemas.microsoft.com/office/powerpoint/2010/main" val="216171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46</a:t>
            </a:fld>
            <a:endParaRPr lang="en-CA" dirty="0">
              <a:latin typeface="Montserrat" panose="00000500000000000000" pitchFamily="2" charset="0"/>
            </a:endParaRPr>
          </a:p>
        </p:txBody>
      </p:sp>
    </p:spTree>
    <p:extLst>
      <p:ext uri="{BB962C8B-B14F-4D97-AF65-F5344CB8AC3E}">
        <p14:creationId xmlns:p14="http://schemas.microsoft.com/office/powerpoint/2010/main" val="27224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B2A13-6495-4AD3-9924-78B841E5777F}" type="slidenum">
              <a:rPr lang="en-US" smtClean="0"/>
              <a:t>3</a:t>
            </a:fld>
            <a:endParaRPr lang="en-US"/>
          </a:p>
        </p:txBody>
      </p:sp>
    </p:spTree>
    <p:extLst>
      <p:ext uri="{BB962C8B-B14F-4D97-AF65-F5344CB8AC3E}">
        <p14:creationId xmlns:p14="http://schemas.microsoft.com/office/powerpoint/2010/main" val="9971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B2A13-6495-4AD3-9924-78B841E5777F}" type="slidenum">
              <a:rPr lang="en-US" smtClean="0"/>
              <a:t>4</a:t>
            </a:fld>
            <a:endParaRPr lang="en-US"/>
          </a:p>
        </p:txBody>
      </p:sp>
    </p:spTree>
    <p:extLst>
      <p:ext uri="{BB962C8B-B14F-4D97-AF65-F5344CB8AC3E}">
        <p14:creationId xmlns:p14="http://schemas.microsoft.com/office/powerpoint/2010/main" val="4078328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CB2A13-6495-4AD3-9924-78B841E5777F}" type="slidenum">
              <a:rPr lang="en-US" smtClean="0"/>
              <a:t>5</a:t>
            </a:fld>
            <a:endParaRPr lang="en-US"/>
          </a:p>
        </p:txBody>
      </p:sp>
    </p:spTree>
    <p:extLst>
      <p:ext uri="{BB962C8B-B14F-4D97-AF65-F5344CB8AC3E}">
        <p14:creationId xmlns:p14="http://schemas.microsoft.com/office/powerpoint/2010/main" val="197321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1 Introduction </a:t>
            </a:r>
          </a:p>
          <a:p>
            <a:r>
              <a:rPr lang="en-US" sz="1800" b="0" i="0" u="none" strike="noStrike" baseline="0" dirty="0">
                <a:solidFill>
                  <a:srgbClr val="000000"/>
                </a:solidFill>
                <a:latin typeface="Calibri" panose="020F0502020204030204" pitchFamily="34" charset="0"/>
              </a:rPr>
              <a:t>2 Purpose, Whole Community Approach, Federal Mandates</a:t>
            </a:r>
          </a:p>
          <a:p>
            <a:r>
              <a:rPr lang="en-US" sz="1800" b="0" i="0" u="none" strike="noStrike" baseline="0" dirty="0">
                <a:solidFill>
                  <a:srgbClr val="000000"/>
                </a:solidFill>
                <a:latin typeface="Calibri" panose="020F0502020204030204" pitchFamily="34" charset="0"/>
              </a:rPr>
              <a:t>3  NIMS, ICS; Collaboration; Non-Standard employees in </a:t>
            </a:r>
            <a:r>
              <a:rPr lang="en-US" sz="1800" dirty="0">
                <a:solidFill>
                  <a:srgbClr val="000000"/>
                </a:solidFill>
                <a:latin typeface="Calibri" panose="020F0502020204030204" pitchFamily="34" charset="0"/>
              </a:rPr>
              <a:t>disaster mgt; whole community approach in practice </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4.4 1. At State DOTs- org. structures- national scan of “gray” sources; 2. DOT EM Plans 3. DOT EM Guidance; 4. EM Capabilities: </a:t>
            </a:r>
            <a:r>
              <a:rPr lang="en-US" sz="1800" dirty="0">
                <a:solidFill>
                  <a:srgbClr val="000000"/>
                </a:solidFill>
                <a:latin typeface="Calibri" panose="020F0502020204030204" pitchFamily="34" charset="0"/>
              </a:rPr>
              <a:t>4.4.1 Communication 4.4.2 Supporting Tools 4.4.3 Evacuation Planning 4.4.4 Training and e</a:t>
            </a:r>
            <a:r>
              <a:rPr lang="en-US" sz="1800" b="0" i="0" u="none" strike="noStrike" baseline="0" dirty="0">
                <a:solidFill>
                  <a:srgbClr val="000000"/>
                </a:solidFill>
                <a:latin typeface="Calibri" panose="020F0502020204030204" pitchFamily="34" charset="0"/>
              </a:rPr>
              <a:t>xercises 4.4.5 After Action Reports </a:t>
            </a:r>
          </a:p>
          <a:p>
            <a:r>
              <a:rPr lang="en-US" sz="1800" b="0" i="0" u="none" strike="noStrike" baseline="0" dirty="0">
                <a:solidFill>
                  <a:srgbClr val="000000"/>
                </a:solidFill>
                <a:latin typeface="Calibri" panose="020F0502020204030204" pitchFamily="34" charset="0"/>
              </a:rPr>
              <a:t>5 Literature Review Conclusion</a:t>
            </a:r>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7</a:t>
            </a:fld>
            <a:endParaRPr lang="en-US"/>
          </a:p>
        </p:txBody>
      </p:sp>
    </p:spTree>
    <p:extLst>
      <p:ext uri="{BB962C8B-B14F-4D97-AF65-F5344CB8AC3E}">
        <p14:creationId xmlns:p14="http://schemas.microsoft.com/office/powerpoint/2010/main" val="307434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items- P. 23</a:t>
            </a:r>
          </a:p>
          <a:p>
            <a:r>
              <a:rPr lang="en-US" dirty="0"/>
              <a:t>P. 50-51</a:t>
            </a:r>
          </a:p>
          <a:p>
            <a:r>
              <a:rPr lang="en-US" dirty="0"/>
              <a:t>P. 61-62</a:t>
            </a:r>
          </a:p>
          <a:p>
            <a:r>
              <a:rPr lang="en-US" dirty="0"/>
              <a:t>P. 67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ntium Basic" panose="020B0604020202020204" charset="0"/>
              </a:rPr>
              <a:t>Welcome feedback to improve utility</a:t>
            </a:r>
          </a:p>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8</a:t>
            </a:fld>
            <a:endParaRPr lang="en-US"/>
          </a:p>
        </p:txBody>
      </p:sp>
    </p:spTree>
    <p:extLst>
      <p:ext uri="{BB962C8B-B14F-4D97-AF65-F5344CB8AC3E}">
        <p14:creationId xmlns:p14="http://schemas.microsoft.com/office/powerpoint/2010/main" val="10936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fr-CA" sz="1200" dirty="0">
              <a:solidFill>
                <a:schemeClr val="tx2"/>
              </a:solidFill>
              <a:latin typeface="Gentium Basic" panose="02000503060000020004" pitchFamily="2" charset="77"/>
            </a:endParaRPr>
          </a:p>
          <a:p>
            <a:pPr marL="0" indent="0">
              <a:lnSpc>
                <a:spcPct val="120000"/>
              </a:lnSpc>
              <a:buNone/>
            </a:pPr>
            <a:endParaRPr lang="fr-CA" sz="1200" dirty="0">
              <a:solidFill>
                <a:schemeClr val="tx2"/>
              </a:solidFill>
              <a:latin typeface="Gentium Basic" panose="02000503060000020004" pitchFamily="2" charset="77"/>
            </a:endParaRPr>
          </a:p>
          <a:p>
            <a:pPr marL="0" indent="0">
              <a:lnSpc>
                <a:spcPct val="120000"/>
              </a:lnSpc>
              <a:buNone/>
            </a:pPr>
            <a:endParaRPr lang="fr-CA" sz="1200" dirty="0">
              <a:solidFill>
                <a:schemeClr val="tx2"/>
              </a:solidFill>
              <a:latin typeface="Gentium Basic" panose="02000503060000020004" pitchFamily="2" charset="77"/>
            </a:endParaRPr>
          </a:p>
          <a:p>
            <a:pPr marL="285750" indent="-285750">
              <a:buFont typeface="Wingdings" panose="05000000000000000000" pitchFamily="2" charset="2"/>
              <a:buChar char="v"/>
            </a:pPr>
            <a:r>
              <a:rPr lang="en-US" dirty="0">
                <a:solidFill>
                  <a:srgbClr val="000000"/>
                </a:solidFill>
              </a:rPr>
              <a:t>Administered through a web-based survey administration tool, SurveyMonkey</a:t>
            </a:r>
          </a:p>
          <a:p>
            <a:pPr marL="285750" indent="-285750">
              <a:buFont typeface="Wingdings" panose="05000000000000000000" pitchFamily="2" charset="2"/>
              <a:buChar char="v"/>
            </a:pPr>
            <a:r>
              <a:rPr lang="en-US" dirty="0">
                <a:solidFill>
                  <a:srgbClr val="000000"/>
                </a:solidFill>
              </a:rPr>
              <a:t>Response period was from November 5 to December 15, 2021. </a:t>
            </a:r>
          </a:p>
          <a:p>
            <a:pPr marL="285750" indent="-285750">
              <a:buFont typeface="Wingdings" panose="05000000000000000000" pitchFamily="2" charset="2"/>
              <a:buChar char="v"/>
            </a:pPr>
            <a:r>
              <a:rPr lang="en-US" dirty="0">
                <a:solidFill>
                  <a:srgbClr val="000000"/>
                </a:solidFill>
              </a:rPr>
              <a:t>Distributed by the AASHTO representative, Robert White to the AASHTO CTSSR Emergency Management Task Force and to State DOT emergency management representatives that responded to the NCHRP 20-116 survey or were interviewed as part of that project. </a:t>
            </a:r>
          </a:p>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10</a:t>
            </a:fld>
            <a:endParaRPr lang="en-US"/>
          </a:p>
        </p:txBody>
      </p:sp>
    </p:spTree>
    <p:extLst>
      <p:ext uri="{BB962C8B-B14F-4D97-AF65-F5344CB8AC3E}">
        <p14:creationId xmlns:p14="http://schemas.microsoft.com/office/powerpoint/2010/main" val="32843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21</a:t>
            </a:fld>
            <a:endParaRPr lang="en-US"/>
          </a:p>
        </p:txBody>
      </p:sp>
    </p:spTree>
    <p:extLst>
      <p:ext uri="{BB962C8B-B14F-4D97-AF65-F5344CB8AC3E}">
        <p14:creationId xmlns:p14="http://schemas.microsoft.com/office/powerpoint/2010/main" val="353864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Gentium Basic" panose="020B0604020202020204" charset="0"/>
              </a:rPr>
              <a:t>helped identify potential model characteristics:</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2 Purpose, Whole Community Approach, Federal Mandates</a:t>
            </a:r>
          </a:p>
          <a:p>
            <a:r>
              <a:rPr lang="en-US" sz="1800" b="0" i="0" u="none" strike="noStrike" baseline="0" dirty="0">
                <a:solidFill>
                  <a:srgbClr val="000000"/>
                </a:solidFill>
                <a:latin typeface="Calibri" panose="020F0502020204030204" pitchFamily="34" charset="0"/>
              </a:rPr>
              <a:t>3  NIMS, ICS; Collaboration; Non-Standard employees in </a:t>
            </a:r>
            <a:r>
              <a:rPr lang="en-US" sz="1800" dirty="0">
                <a:solidFill>
                  <a:srgbClr val="000000"/>
                </a:solidFill>
                <a:latin typeface="Calibri" panose="020F0502020204030204" pitchFamily="34" charset="0"/>
              </a:rPr>
              <a:t>disaster mgt; whole community approach in practice </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4.4 1. At State DOTs- org. structures- national scan of “gray” sources; 2. DOT EM Plans 3. DOT EM Guidance; 4. EM Capabilities: </a:t>
            </a:r>
            <a:r>
              <a:rPr lang="en-US" sz="1800" dirty="0">
                <a:solidFill>
                  <a:srgbClr val="000000"/>
                </a:solidFill>
                <a:latin typeface="Calibri" panose="020F0502020204030204" pitchFamily="34" charset="0"/>
              </a:rPr>
              <a:t>4.4.1 Communication 4.4.2 Supporting Tools 4.4.3 Evacuation Planning 4.4.4 Training and e</a:t>
            </a:r>
            <a:r>
              <a:rPr lang="en-US" sz="1800" b="0" i="0" u="none" strike="noStrike" baseline="0" dirty="0">
                <a:solidFill>
                  <a:srgbClr val="000000"/>
                </a:solidFill>
                <a:latin typeface="Calibri" panose="020F0502020204030204" pitchFamily="34" charset="0"/>
              </a:rPr>
              <a:t>xercises 4.4.5 After Action Reports </a:t>
            </a:r>
          </a:p>
          <a:p>
            <a:r>
              <a:rPr lang="en-US" sz="1800" b="0" i="0" u="none" strike="noStrike" baseline="0" dirty="0">
                <a:solidFill>
                  <a:srgbClr val="000000"/>
                </a:solidFill>
                <a:latin typeface="Calibri" panose="020F0502020204030204" pitchFamily="34" charset="0"/>
              </a:rPr>
              <a:t>5 Literature Review Conclusion</a:t>
            </a:r>
            <a:endParaRPr lang="en-US" dirty="0"/>
          </a:p>
        </p:txBody>
      </p:sp>
      <p:sp>
        <p:nvSpPr>
          <p:cNvPr id="4" name="Slide Number Placeholder 3"/>
          <p:cNvSpPr>
            <a:spLocks noGrp="1"/>
          </p:cNvSpPr>
          <p:nvPr>
            <p:ph type="sldNum" sz="quarter" idx="5"/>
          </p:nvPr>
        </p:nvSpPr>
        <p:spPr/>
        <p:txBody>
          <a:bodyPr/>
          <a:lstStyle/>
          <a:p>
            <a:fld id="{0DCB2A13-6495-4AD3-9924-78B841E5777F}" type="slidenum">
              <a:rPr lang="en-US" smtClean="0"/>
              <a:t>36</a:t>
            </a:fld>
            <a:endParaRPr lang="en-US"/>
          </a:p>
        </p:txBody>
      </p:sp>
    </p:spTree>
    <p:extLst>
      <p:ext uri="{BB962C8B-B14F-4D97-AF65-F5344CB8AC3E}">
        <p14:creationId xmlns:p14="http://schemas.microsoft.com/office/powerpoint/2010/main" val="2298847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 2 Images v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D0A4D8-26FE-934D-B2CF-D19103D592A8}"/>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699" y="0"/>
            <a:ext cx="12190602"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2106079"/>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2120486"/>
            <a:ext cx="4051209" cy="2818459"/>
          </a:xfrm>
        </p:spPr>
        <p:txBody>
          <a:bodyPr anchor="t">
            <a:normAutofit/>
          </a:bodyPr>
          <a:lstStyle>
            <a:lvl1pPr>
              <a:defRPr sz="4400" b="1" i="0">
                <a:solidFill>
                  <a:schemeClr val="tx1"/>
                </a:solidFill>
                <a:latin typeface="Montserrat" pitchFamily="2" charset="77"/>
              </a:defRPr>
            </a:lvl1pPr>
          </a:lstStyle>
          <a:p>
            <a:r>
              <a:rPr lang="fr-CA" dirty="0"/>
              <a:t>Insert </a:t>
            </a:r>
            <a:r>
              <a:rPr lang="fr-CA" dirty="0" err="1"/>
              <a:t>presentation</a:t>
            </a:r>
            <a:r>
              <a:rPr lang="fr-CA" dirty="0"/>
              <a:t> </a:t>
            </a:r>
            <a:r>
              <a:rPr lang="fr-CA" dirty="0" err="1"/>
              <a:t>title</a:t>
            </a:r>
            <a:r>
              <a:rPr lang="fr-CA" dirty="0"/>
              <a:t> </a:t>
            </a:r>
            <a:r>
              <a:rPr lang="fr-CA" dirty="0" err="1"/>
              <a:t>here</a:t>
            </a:r>
            <a:endParaRPr lang="fr-FR" dirty="0"/>
          </a:p>
        </p:txBody>
      </p:sp>
      <p:pic>
        <p:nvPicPr>
          <p:cNvPr id="10" name="Graphique 9">
            <a:extLst>
              <a:ext uri="{FF2B5EF4-FFF2-40B4-BE49-F238E27FC236}">
                <a16:creationId xmlns:a16="http://schemas.microsoft.com/office/drawing/2014/main" id="{541DC31D-9F3A-904E-82ED-23F4A3AC057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0"/>
            <a:ext cx="4547544" cy="2106079"/>
          </a:xfrm>
          <a:prstGeom prst="rect">
            <a:avLst/>
          </a:prstGeom>
        </p:spPr>
      </p:pic>
      <p:sp>
        <p:nvSpPr>
          <p:cNvPr id="16" name="Sous-titre 2">
            <a:extLst>
              <a:ext uri="{FF2B5EF4-FFF2-40B4-BE49-F238E27FC236}">
                <a16:creationId xmlns:a16="http://schemas.microsoft.com/office/drawing/2014/main" id="{E8A38392-795E-D840-BD2D-E077C72164A6}"/>
              </a:ext>
            </a:extLst>
          </p:cNvPr>
          <p:cNvSpPr>
            <a:spLocks noGrp="1"/>
          </p:cNvSpPr>
          <p:nvPr>
            <p:ph type="subTitle" idx="1" hasCustomPrompt="1"/>
          </p:nvPr>
        </p:nvSpPr>
        <p:spPr>
          <a:xfrm>
            <a:off x="1774798" y="5144015"/>
            <a:ext cx="4051236" cy="948810"/>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9" name="Espace réservé de la date 20">
            <a:extLst>
              <a:ext uri="{FF2B5EF4-FFF2-40B4-BE49-F238E27FC236}">
                <a16:creationId xmlns:a16="http://schemas.microsoft.com/office/drawing/2014/main" id="{9F04BAC4-8BE3-E347-8926-ECCBB391CFA8}"/>
              </a:ext>
            </a:extLst>
          </p:cNvPr>
          <p:cNvSpPr>
            <a:spLocks noGrp="1"/>
          </p:cNvSpPr>
          <p:nvPr>
            <p:ph type="dt" sz="half" idx="2"/>
          </p:nvPr>
        </p:nvSpPr>
        <p:spPr>
          <a:xfrm>
            <a:off x="1774825" y="6103886"/>
            <a:ext cx="4051209" cy="312789"/>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fr-FR" dirty="0">
              <a:latin typeface="Gentium Basic" panose="02000503060000020004" pitchFamily="2" charset="77"/>
            </a:endParaRPr>
          </a:p>
        </p:txBody>
      </p:sp>
    </p:spTree>
    <p:extLst>
      <p:ext uri="{BB962C8B-B14F-4D97-AF65-F5344CB8AC3E}">
        <p14:creationId xmlns:p14="http://schemas.microsoft.com/office/powerpoint/2010/main" val="3743814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4068611" cy="863600"/>
          </a:xfrm>
          <a:prstGeom prst="rect">
            <a:avLst/>
          </a:prstGeom>
        </p:spPr>
        <p:txBody>
          <a:bodyPr anchor="t" anchorCtr="0"/>
          <a:lstStyle>
            <a:lvl1pPr>
              <a:lnSpc>
                <a:spcPct val="100000"/>
              </a:lnSpc>
              <a:defRPr>
                <a:solidFill>
                  <a:schemeClr val="tx1"/>
                </a:solidFill>
                <a:latin typeface="Montserrat" pitchFamily="2" charset="77"/>
              </a:defRPr>
            </a:lvl1pPr>
          </a:lstStyle>
          <a:p>
            <a:r>
              <a:rPr lang="en-CA" dirty="0"/>
              <a:t>Insert slide title here</a:t>
            </a:r>
            <a:endParaRPr lang="en-US" dirty="0"/>
          </a:p>
        </p:txBody>
      </p:sp>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6"/>
            <a:ext cx="4068607" cy="2806700"/>
          </a:xfrm>
        </p:spPr>
        <p:txBody>
          <a:bodyPr anchor="t">
            <a:normAutofit/>
          </a:bodyPr>
          <a:lstStyle>
            <a:lvl1pPr marL="11113" indent="-11113">
              <a:lnSpc>
                <a:spcPct val="150000"/>
              </a:lnSpc>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096000" y="765176"/>
            <a:ext cx="4571999" cy="5327650"/>
          </a:xfrm>
        </p:spPr>
        <p:txBody>
          <a:bodyPr>
            <a:normAutofit/>
          </a:bodyPr>
          <a:lstStyle>
            <a:lvl1pPr marL="11113" indent="-11113">
              <a:buNone/>
              <a:tabLst/>
              <a:defRPr sz="1600">
                <a:solidFill>
                  <a:srgbClr val="000000"/>
                </a:solidFill>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4" name="Sous-titre 2">
            <a:extLst>
              <a:ext uri="{FF2B5EF4-FFF2-40B4-BE49-F238E27FC236}">
                <a16:creationId xmlns:a16="http://schemas.microsoft.com/office/drawing/2014/main" id="{7A14EFBA-6D1F-F240-BE05-A767E8826B50}"/>
              </a:ext>
            </a:extLst>
          </p:cNvPr>
          <p:cNvSpPr>
            <a:spLocks noGrp="1"/>
          </p:cNvSpPr>
          <p:nvPr>
            <p:ph type="subTitle" idx="1" hasCustomPrompt="1"/>
          </p:nvPr>
        </p:nvSpPr>
        <p:spPr>
          <a:xfrm>
            <a:off x="1886680" y="763668"/>
            <a:ext cx="914878"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TextBox 2">
            <a:extLst>
              <a:ext uri="{FF2B5EF4-FFF2-40B4-BE49-F238E27FC236}">
                <a16:creationId xmlns:a16="http://schemas.microsoft.com/office/drawing/2014/main" id="{992F36F0-CF8D-C63E-7CF8-2CCF12714FEC}"/>
              </a:ext>
            </a:extLst>
          </p:cNvPr>
          <p:cNvSpPr txBox="1"/>
          <p:nvPr userDrawn="1"/>
        </p:nvSpPr>
        <p:spPr>
          <a:xfrm>
            <a:off x="398834" y="223736"/>
            <a:ext cx="762485" cy="539932"/>
          </a:xfrm>
          <a:prstGeom prst="rect">
            <a:avLst/>
          </a:prstGeom>
        </p:spPr>
        <p:txBody>
          <a:bodyPr vert="horz" wrap="squar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4" name="Rectangle 3">
            <a:extLst>
              <a:ext uri="{FF2B5EF4-FFF2-40B4-BE49-F238E27FC236}">
                <a16:creationId xmlns:a16="http://schemas.microsoft.com/office/drawing/2014/main" id="{59A2499A-1537-7F5B-731F-A45DA35B23BB}"/>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32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8835"/>
            <a:ext cx="4317993" cy="858253"/>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p:spPr>
        <p:txBody>
          <a:bodyPr anchor="t">
            <a:normAutofit/>
          </a:bodyPr>
          <a:lstStyle>
            <a:lvl1pPr marL="11113" indent="-11113">
              <a:lnSpc>
                <a:spcPct val="150000"/>
              </a:lnSpc>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0" name="Sous-titre 2">
            <a:extLst>
              <a:ext uri="{FF2B5EF4-FFF2-40B4-BE49-F238E27FC236}">
                <a16:creationId xmlns:a16="http://schemas.microsoft.com/office/drawing/2014/main" id="{F748347B-9426-014E-A408-8ECA181983AB}"/>
              </a:ext>
            </a:extLst>
          </p:cNvPr>
          <p:cNvSpPr>
            <a:spLocks noGrp="1"/>
          </p:cNvSpPr>
          <p:nvPr>
            <p:ph type="subTitle" idx="1" hasCustomPrompt="1"/>
          </p:nvPr>
        </p:nvSpPr>
        <p:spPr>
          <a:xfrm>
            <a:off x="1886679" y="769352"/>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Rectangle 2">
            <a:extLst>
              <a:ext uri="{FF2B5EF4-FFF2-40B4-BE49-F238E27FC236}">
                <a16:creationId xmlns:a16="http://schemas.microsoft.com/office/drawing/2014/main" id="{149B686C-19EF-F6D9-9398-108EFC6FA657}"/>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7400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7216"/>
            <a:ext cx="921368"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Rectangle 2">
            <a:extLst>
              <a:ext uri="{FF2B5EF4-FFF2-40B4-BE49-F238E27FC236}">
                <a16:creationId xmlns:a16="http://schemas.microsoft.com/office/drawing/2014/main" id="{B93114F2-8451-5521-5869-89B22416F46D}"/>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1445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571545" cy="2817056"/>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2" name="Sous-titre 2">
            <a:extLst>
              <a:ext uri="{FF2B5EF4-FFF2-40B4-BE49-F238E27FC236}">
                <a16:creationId xmlns:a16="http://schemas.microsoft.com/office/drawing/2014/main" id="{3977DC59-BAC1-824C-94F7-D5EF1CA6DFF6}"/>
              </a:ext>
            </a:extLst>
          </p:cNvPr>
          <p:cNvSpPr>
            <a:spLocks noGrp="1"/>
          </p:cNvSpPr>
          <p:nvPr>
            <p:ph type="subTitle" idx="1" hasCustomPrompt="1"/>
          </p:nvPr>
        </p:nvSpPr>
        <p:spPr>
          <a:xfrm>
            <a:off x="1886680" y="754899"/>
            <a:ext cx="90191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597192" y="3284539"/>
            <a:ext cx="4066841" cy="2817056"/>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3" name="Rectangle 2">
            <a:extLst>
              <a:ext uri="{FF2B5EF4-FFF2-40B4-BE49-F238E27FC236}">
                <a16:creationId xmlns:a16="http://schemas.microsoft.com/office/drawing/2014/main" id="{043ED395-60C4-9179-6640-BE2055B03B67}"/>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157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2" name="Sous-titre 2">
            <a:extLst>
              <a:ext uri="{FF2B5EF4-FFF2-40B4-BE49-F238E27FC236}">
                <a16:creationId xmlns:a16="http://schemas.microsoft.com/office/drawing/2014/main" id="{25642B63-DEB9-2742-A6A7-C9CE2321A89D}"/>
              </a:ext>
            </a:extLst>
          </p:cNvPr>
          <p:cNvSpPr>
            <a:spLocks noGrp="1"/>
          </p:cNvSpPr>
          <p:nvPr>
            <p:ph type="subTitle" idx="1" hasCustomPrompt="1"/>
          </p:nvPr>
        </p:nvSpPr>
        <p:spPr>
          <a:xfrm>
            <a:off x="1882775" y="748817"/>
            <a:ext cx="912306"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4977241"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cxnSp>
        <p:nvCxnSpPr>
          <p:cNvPr id="9" name="Connecteur droit 8">
            <a:extLst>
              <a:ext uri="{FF2B5EF4-FFF2-40B4-BE49-F238E27FC236}">
                <a16:creationId xmlns:a16="http://schemas.microsoft.com/office/drawing/2014/main" id="{41AAF482-8BE0-BB4E-89E6-1807BD873102}"/>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15511216-D02F-2CD7-137E-44024513142C}"/>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481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2" name="Title 1"/>
          <p:cNvSpPr>
            <a:spLocks noGrp="1"/>
          </p:cNvSpPr>
          <p:nvPr>
            <p:ph type="title" hasCustomPrompt="1"/>
          </p:nvPr>
        </p:nvSpPr>
        <p:spPr>
          <a:xfrm>
            <a:off x="4577316"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1948"/>
            <a:ext cx="904761"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Rectangle 2">
            <a:extLst>
              <a:ext uri="{FF2B5EF4-FFF2-40B4-BE49-F238E27FC236}">
                <a16:creationId xmlns:a16="http://schemas.microsoft.com/office/drawing/2014/main" id="{E3DF7A2D-BF1E-3014-7D55-7E9858FAEC8D}"/>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071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Charts &amp; Graph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811" y="1233488"/>
            <a:ext cx="4314190" cy="863600"/>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4583117" y="2361445"/>
            <a:ext cx="6084885" cy="4496555"/>
          </a:xfrm>
          <a:solidFill>
            <a:schemeClr val="accent5">
              <a:lumMod val="20000"/>
              <a:lumOff val="80000"/>
            </a:schemeClr>
          </a:solidFill>
        </p:spPr>
        <p:txBody>
          <a:bodyPr lIns="720000" tIns="720000" rIns="720000" bIns="720000" anchor="t">
            <a:normAutofit/>
          </a:bodyPr>
          <a:lstStyle>
            <a:lvl1pPr marL="11113" indent="-11113" algn="l">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0" name="Sous-titre 2">
            <a:extLst>
              <a:ext uri="{FF2B5EF4-FFF2-40B4-BE49-F238E27FC236}">
                <a16:creationId xmlns:a16="http://schemas.microsoft.com/office/drawing/2014/main" id="{47C1672A-5E19-404D-84D6-39F35324DB79}"/>
              </a:ext>
            </a:extLst>
          </p:cNvPr>
          <p:cNvSpPr>
            <a:spLocks noGrp="1"/>
          </p:cNvSpPr>
          <p:nvPr>
            <p:ph type="subTitle" idx="1" hasCustomPrompt="1"/>
          </p:nvPr>
        </p:nvSpPr>
        <p:spPr>
          <a:xfrm>
            <a:off x="1882775" y="774699"/>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cxnSp>
        <p:nvCxnSpPr>
          <p:cNvPr id="11" name="Connecteur droit 10">
            <a:extLst>
              <a:ext uri="{FF2B5EF4-FFF2-40B4-BE49-F238E27FC236}">
                <a16:creationId xmlns:a16="http://schemas.microsoft.com/office/drawing/2014/main" id="{034825F6-3FBB-B347-99F9-6C1801EE913F}"/>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C2273306-46E7-C505-9429-F2DD6DA9C584}"/>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488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096000" y="2349499"/>
            <a:ext cx="4572000" cy="3019669"/>
          </a:xfrm>
        </p:spPr>
        <p:txBody>
          <a:bodyPr anchor="b"/>
          <a:lstStyle>
            <a:lvl1pPr marL="11113" indent="-11113">
              <a:buNone/>
              <a:tabLst/>
              <a:defRPr sz="1800">
                <a:solidFill>
                  <a:schemeClr val="tx1"/>
                </a:solidFill>
                <a:latin typeface="Montserrat" pitchFamily="2" charset="77"/>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096000" y="5674468"/>
            <a:ext cx="4572000" cy="418358"/>
          </a:xfrm>
        </p:spPr>
        <p:txBody>
          <a:bodyPr anchor="ctr"/>
          <a:lstStyle>
            <a:lvl1pPr>
              <a:buNone/>
              <a:defRPr b="1"/>
            </a:lvl1pPr>
          </a:lstStyle>
          <a:p>
            <a:pPr lvl="0"/>
            <a:r>
              <a:rPr lang="fr-FR" dirty="0" err="1"/>
              <a:t>Firstname</a:t>
            </a:r>
            <a:r>
              <a:rPr lang="fr-FR" dirty="0"/>
              <a:t> </a:t>
            </a:r>
            <a:r>
              <a:rPr lang="fr-FR" dirty="0" err="1"/>
              <a:t>Lastname</a:t>
            </a:r>
            <a:r>
              <a:rPr lang="fr-FR" dirty="0"/>
              <a:t>, </a:t>
            </a:r>
            <a:r>
              <a:rPr lang="fr-FR" dirty="0" err="1"/>
              <a:t>Title</a:t>
            </a:r>
            <a:endParaRPr lang="fr-FR" dirty="0"/>
          </a:p>
        </p:txBody>
      </p:sp>
      <p:sp>
        <p:nvSpPr>
          <p:cNvPr id="2" name="Rectangle 1">
            <a:extLst>
              <a:ext uri="{FF2B5EF4-FFF2-40B4-BE49-F238E27FC236}">
                <a16:creationId xmlns:a16="http://schemas.microsoft.com/office/drawing/2014/main" id="{3AAA764E-8ACE-8D93-570E-590C4A538455}"/>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8498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8" name="Sous-titre 2">
            <a:extLst>
              <a:ext uri="{FF2B5EF4-FFF2-40B4-BE49-F238E27FC236}">
                <a16:creationId xmlns:a16="http://schemas.microsoft.com/office/drawing/2014/main" id="{499E87DD-A25A-E44D-ADF7-0E5B4D2D03F9}"/>
              </a:ext>
            </a:extLst>
          </p:cNvPr>
          <p:cNvSpPr>
            <a:spLocks noGrp="1"/>
          </p:cNvSpPr>
          <p:nvPr>
            <p:ph type="subTitle" idx="1" hasCustomPrompt="1"/>
          </p:nvPr>
        </p:nvSpPr>
        <p:spPr>
          <a:xfrm>
            <a:off x="1882775" y="7651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3" name="Rectangle 2">
            <a:extLst>
              <a:ext uri="{FF2B5EF4-FFF2-40B4-BE49-F238E27FC236}">
                <a16:creationId xmlns:a16="http://schemas.microsoft.com/office/drawing/2014/main" id="{C0E36FB1-BF4D-D488-B869-F7562172A553}"/>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653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1774824" y="1243879"/>
            <a:ext cx="5868989" cy="853209"/>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13" name="Sous-titre 2">
            <a:extLst>
              <a:ext uri="{FF2B5EF4-FFF2-40B4-BE49-F238E27FC236}">
                <a16:creationId xmlns:a16="http://schemas.microsoft.com/office/drawing/2014/main" id="{156B0A18-0D2C-944A-B360-AF490AF6642D}"/>
              </a:ext>
            </a:extLst>
          </p:cNvPr>
          <p:cNvSpPr>
            <a:spLocks noGrp="1"/>
          </p:cNvSpPr>
          <p:nvPr>
            <p:ph type="subTitle" idx="1" hasCustomPrompt="1"/>
          </p:nvPr>
        </p:nvSpPr>
        <p:spPr>
          <a:xfrm>
            <a:off x="1882775" y="7651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4" name="Rectangle 3">
            <a:extLst>
              <a:ext uri="{FF2B5EF4-FFF2-40B4-BE49-F238E27FC236}">
                <a16:creationId xmlns:a16="http://schemas.microsoft.com/office/drawing/2014/main" id="{98E4B4B9-BA8D-FAEE-3CB4-6EB9D2E51EC7}"/>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24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 2 Images v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F1DD9C-09C9-3E40-AF78-19B264C71093}"/>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699" y="-1"/>
            <a:ext cx="9143301"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9144000" y="0"/>
            <a:ext cx="3047301" cy="68579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pic>
        <p:nvPicPr>
          <p:cNvPr id="5" name="Graphique 4">
            <a:extLst>
              <a:ext uri="{FF2B5EF4-FFF2-40B4-BE49-F238E27FC236}">
                <a16:creationId xmlns:a16="http://schemas.microsoft.com/office/drawing/2014/main" id="{3418EB9D-1D48-6C4D-B576-C1E0B669F5F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0"/>
            <a:ext cx="4547544" cy="2106079"/>
          </a:xfrm>
          <a:prstGeom prst="rect">
            <a:avLst/>
          </a:prstGeom>
        </p:spPr>
      </p:pic>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3035300" y="2106079"/>
            <a:ext cx="4608457" cy="2818459"/>
          </a:xfrm>
        </p:spPr>
        <p:txBody>
          <a:bodyPr anchor="t">
            <a:normAutofit/>
          </a:bodyPr>
          <a:lstStyle>
            <a:lvl1pPr>
              <a:defRPr sz="4400" b="1" i="0">
                <a:latin typeface="Montserrat" pitchFamily="2" charset="77"/>
              </a:defRPr>
            </a:lvl1pPr>
          </a:lstStyle>
          <a:p>
            <a:r>
              <a:rPr lang="fr-CA" dirty="0"/>
              <a:t>Insert </a:t>
            </a:r>
            <a:r>
              <a:rPr lang="fr-CA" dirty="0" err="1"/>
              <a:t>presentation</a:t>
            </a:r>
            <a:r>
              <a:rPr lang="fr-CA" dirty="0"/>
              <a:t> </a:t>
            </a:r>
            <a:r>
              <a:rPr lang="fr-CA" dirty="0" err="1"/>
              <a:t>title</a:t>
            </a:r>
            <a:r>
              <a:rPr lang="fr-CA" dirty="0"/>
              <a:t> </a:t>
            </a:r>
            <a:r>
              <a:rPr lang="fr-CA" dirty="0" err="1"/>
              <a:t>here</a:t>
            </a:r>
            <a:endParaRPr lang="fr-FR" dirty="0"/>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3035300" y="5117193"/>
            <a:ext cx="4608459" cy="975632"/>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3035300" y="6092825"/>
            <a:ext cx="4608457" cy="323850"/>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fr-FR" dirty="0">
              <a:latin typeface="Gentium Basic" panose="02000503060000020004" pitchFamily="2" charset="77"/>
            </a:endParaRPr>
          </a:p>
        </p:txBody>
      </p:sp>
    </p:spTree>
    <p:extLst>
      <p:ext uri="{BB962C8B-B14F-4D97-AF65-F5344CB8AC3E}">
        <p14:creationId xmlns:p14="http://schemas.microsoft.com/office/powerpoint/2010/main" val="3704762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775667" y="1233488"/>
            <a:ext cx="5539533" cy="863600"/>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033714"/>
            <a:ext cx="3037525" cy="764878"/>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17" name="Sous-titre 2">
            <a:extLst>
              <a:ext uri="{FF2B5EF4-FFF2-40B4-BE49-F238E27FC236}">
                <a16:creationId xmlns:a16="http://schemas.microsoft.com/office/drawing/2014/main" id="{0AA87087-1429-3D4B-A100-8E67A620E3D4}"/>
              </a:ext>
            </a:extLst>
          </p:cNvPr>
          <p:cNvSpPr>
            <a:spLocks noGrp="1"/>
          </p:cNvSpPr>
          <p:nvPr>
            <p:ph type="subTitle" idx="1" hasCustomPrompt="1"/>
          </p:nvPr>
        </p:nvSpPr>
        <p:spPr>
          <a:xfrm>
            <a:off x="1882775" y="7651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6092826"/>
            <a:ext cx="3063433" cy="765193"/>
          </a:xfrm>
          <a:solidFill>
            <a:schemeClr val="accent5"/>
          </a:solidFill>
        </p:spPr>
        <p:txBody>
          <a:bodyPr lIns="180000" anchor="ctr"/>
          <a:lstStyle>
            <a:lvl1pPr marL="11113" indent="-11113">
              <a:lnSpc>
                <a:spcPct val="100000"/>
              </a:lnSpc>
              <a:buNone/>
              <a:tabLst/>
              <a:defRPr sz="1200" b="0" i="0">
                <a:solidFill>
                  <a:schemeClr val="bg1"/>
                </a:solidFill>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2" name="Rectangle 1">
            <a:extLst>
              <a:ext uri="{FF2B5EF4-FFF2-40B4-BE49-F238E27FC236}">
                <a16:creationId xmlns:a16="http://schemas.microsoft.com/office/drawing/2014/main" id="{E4803121-35FA-E86B-842D-046F6FFEE1EE}"/>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121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765174"/>
            <a:ext cx="4589248" cy="609282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US"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765174"/>
            <a:ext cx="3035300"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1"/>
                </a:solidFill>
                <a:latin typeface="Montserrat" pitchFamily="2" charset="77"/>
              </a:defRPr>
            </a:lvl1pPr>
          </a:lstStyle>
          <a:p>
            <a:pPr lvl="0"/>
            <a:r>
              <a:rPr lang="en-US" noProof="0" dirty="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89363"/>
            <a:ext cx="4580152" cy="3068637"/>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765176"/>
            <a:ext cx="4580152" cy="302418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2" name="Rectangle 1">
            <a:extLst>
              <a:ext uri="{FF2B5EF4-FFF2-40B4-BE49-F238E27FC236}">
                <a16:creationId xmlns:a16="http://schemas.microsoft.com/office/drawing/2014/main" id="{A9709822-79E3-7F64-9374-26F5FAACC4C8}"/>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672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
        <p:nvSpPr>
          <p:cNvPr id="2" name="Rectangle 1">
            <a:extLst>
              <a:ext uri="{FF2B5EF4-FFF2-40B4-BE49-F238E27FC236}">
                <a16:creationId xmlns:a16="http://schemas.microsoft.com/office/drawing/2014/main" id="{C9F1CC08-3804-8080-DE18-1AC3C0F3EB4D}"/>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614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rge Image + Titl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
        <p:nvSpPr>
          <p:cNvPr id="7" name="Title 1">
            <a:extLst>
              <a:ext uri="{FF2B5EF4-FFF2-40B4-BE49-F238E27FC236}">
                <a16:creationId xmlns:a16="http://schemas.microsoft.com/office/drawing/2014/main" id="{FC1D6CC7-2984-514C-911A-4B996FE6D753}"/>
              </a:ext>
            </a:extLst>
          </p:cNvPr>
          <p:cNvSpPr>
            <a:spLocks noGrp="1"/>
          </p:cNvSpPr>
          <p:nvPr>
            <p:ph type="title" hasCustomPrompt="1"/>
          </p:nvPr>
        </p:nvSpPr>
        <p:spPr>
          <a:xfrm>
            <a:off x="1774825" y="1233489"/>
            <a:ext cx="5868988" cy="863599"/>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9" name="Sous-titre 2">
            <a:extLst>
              <a:ext uri="{FF2B5EF4-FFF2-40B4-BE49-F238E27FC236}">
                <a16:creationId xmlns:a16="http://schemas.microsoft.com/office/drawing/2014/main" id="{BF478F52-A49E-784B-8094-614E27771B6D}"/>
              </a:ext>
            </a:extLst>
          </p:cNvPr>
          <p:cNvSpPr>
            <a:spLocks noGrp="1"/>
          </p:cNvSpPr>
          <p:nvPr>
            <p:ph type="subTitle" idx="1" hasCustomPrompt="1"/>
          </p:nvPr>
        </p:nvSpPr>
        <p:spPr>
          <a:xfrm>
            <a:off x="1882775" y="7651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2" name="Rectangle 1">
            <a:extLst>
              <a:ext uri="{FF2B5EF4-FFF2-40B4-BE49-F238E27FC236}">
                <a16:creationId xmlns:a16="http://schemas.microsoft.com/office/drawing/2014/main" id="{024FF17C-4B79-D65D-3E9D-110F9D985262}"/>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60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64487"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774825" y="1233488"/>
            <a:ext cx="5868987" cy="863694"/>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dirty="0">
              <a:ln>
                <a:noFill/>
              </a:ln>
              <a:solidFill>
                <a:schemeClr val="accent4"/>
              </a:solidFill>
              <a:effectLst/>
              <a:uLnTx/>
              <a:uFillTx/>
              <a:latin typeface="Montserrat" pitchFamily="2" charset="77"/>
              <a:cs typeface="Arial" panose="020B0604020202020204" pitchFamily="34" charset="0"/>
            </a:endParaRP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78489" y="3994917"/>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29496"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dirty="0"/>
              <a:t>Insert </a:t>
            </a:r>
            <a:r>
              <a:rPr lang="fr-CA" dirty="0" err="1"/>
              <a:t>Subtitle</a:t>
            </a:r>
            <a:r>
              <a:rPr lang="fr-CA" dirty="0"/>
              <a:t> </a:t>
            </a:r>
            <a:r>
              <a:rPr lang="fr-CA" dirty="0" err="1"/>
              <a:t>here</a:t>
            </a:r>
            <a:endParaRPr lang="fr-FR" dirty="0"/>
          </a:p>
        </p:txBody>
      </p:sp>
      <p:sp>
        <p:nvSpPr>
          <p:cNvPr id="24" name="Sous-titre 2">
            <a:extLst>
              <a:ext uri="{FF2B5EF4-FFF2-40B4-BE49-F238E27FC236}">
                <a16:creationId xmlns:a16="http://schemas.microsoft.com/office/drawing/2014/main" id="{7D0881FC-51EB-214E-9CDA-34372CFBC619}"/>
              </a:ext>
            </a:extLst>
          </p:cNvPr>
          <p:cNvSpPr>
            <a:spLocks noGrp="1"/>
          </p:cNvSpPr>
          <p:nvPr>
            <p:ph type="subTitle" idx="1" hasCustomPrompt="1"/>
          </p:nvPr>
        </p:nvSpPr>
        <p:spPr>
          <a:xfrm>
            <a:off x="1882775"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2" name="Rectangle 1">
            <a:extLst>
              <a:ext uri="{FF2B5EF4-FFF2-40B4-BE49-F238E27FC236}">
                <a16:creationId xmlns:a16="http://schemas.microsoft.com/office/drawing/2014/main" id="{BE0D022B-B17E-378F-097B-7627E9E187D6}"/>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682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3" name="Rectangle 2">
            <a:extLst>
              <a:ext uri="{FF2B5EF4-FFF2-40B4-BE49-F238E27FC236}">
                <a16:creationId xmlns:a16="http://schemas.microsoft.com/office/drawing/2014/main" id="{E719B4EA-0289-4253-B23F-99F17520E512}"/>
              </a:ext>
            </a:extLst>
          </p:cNvPr>
          <p:cNvSpPr/>
          <p:nvPr userDrawn="1"/>
        </p:nvSpPr>
        <p:spPr>
          <a:xfrm>
            <a:off x="0" y="3807726"/>
            <a:ext cx="12192000" cy="3050274"/>
          </a:xfrm>
          <a:prstGeom prst="rect">
            <a:avLst/>
          </a:prstGeom>
          <a:gradFill>
            <a:gsLst>
              <a:gs pos="0">
                <a:schemeClr val="bg1"/>
              </a:gs>
              <a:gs pos="53000">
                <a:schemeClr val="bg2"/>
              </a:gs>
              <a:gs pos="98000">
                <a:schemeClr val="bg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latin typeface="Montserrat" pitchFamily="2" charset="77"/>
            </a:endParaRPr>
          </a:p>
        </p:txBody>
      </p:sp>
      <p:sp>
        <p:nvSpPr>
          <p:cNvPr id="7" name="Espace réservé du numéro de diapositive 5">
            <a:extLst>
              <a:ext uri="{FF2B5EF4-FFF2-40B4-BE49-F238E27FC236}">
                <a16:creationId xmlns:a16="http://schemas.microsoft.com/office/drawing/2014/main" id="{4ECFFDE8-175A-A740-9FFC-2D69C082B499}"/>
              </a:ext>
            </a:extLst>
          </p:cNvPr>
          <p:cNvSpPr txBox="1">
            <a:spLocks/>
          </p:cNvSpPr>
          <p:nvPr userDrawn="1"/>
        </p:nvSpPr>
        <p:spPr>
          <a:xfrm>
            <a:off x="0" y="627336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dirty="0">
              <a:ln>
                <a:noFill/>
              </a:ln>
              <a:solidFill>
                <a:srgbClr val="000000"/>
              </a:solidFill>
              <a:effectLst/>
              <a:uLnTx/>
              <a:uFillTx/>
              <a:latin typeface="Montserrat" pitchFamily="2" charset="77"/>
              <a:cs typeface="Arial" panose="020B0604020202020204" pitchFamily="34" charset="0"/>
            </a:endParaRPr>
          </a:p>
        </p:txBody>
      </p:sp>
      <p:sp>
        <p:nvSpPr>
          <p:cNvPr id="10" name="ZoneTexte 9">
            <a:extLst>
              <a:ext uri="{FF2B5EF4-FFF2-40B4-BE49-F238E27FC236}">
                <a16:creationId xmlns:a16="http://schemas.microsoft.com/office/drawing/2014/main" id="{62916129-0AFB-784E-AB06-A9FA67A43B45}"/>
              </a:ext>
            </a:extLst>
          </p:cNvPr>
          <p:cNvSpPr txBox="1"/>
          <p:nvPr userDrawn="1"/>
        </p:nvSpPr>
        <p:spPr>
          <a:xfrm rot="16200000">
            <a:off x="-1126954" y="3968631"/>
            <a:ext cx="3726180" cy="518160"/>
          </a:xfrm>
          <a:prstGeom prst="rect">
            <a:avLst/>
          </a:prstGeom>
        </p:spPr>
        <p:txBody>
          <a:bodyPr vert="horz" wrap="square" lIns="91440" tIns="45720" rIns="91440" bIns="45720" rtlCol="0" anchor="ctr">
            <a:noAutofit/>
          </a:bodyPr>
          <a:lstStyle/>
          <a:p>
            <a:pPr algn="l"/>
            <a:r>
              <a:rPr lang="fr-FR" sz="800" dirty="0">
                <a:latin typeface="Montserrat" pitchFamily="2" charset="77"/>
              </a:rPr>
              <a:t>Go to slide master to update </a:t>
            </a:r>
            <a:r>
              <a:rPr lang="fr-FR" sz="800" dirty="0" err="1">
                <a:latin typeface="Montserrat" pitchFamily="2" charset="77"/>
              </a:rPr>
              <a:t>this</a:t>
            </a:r>
            <a:r>
              <a:rPr lang="fr-FR" sz="800" dirty="0">
                <a:latin typeface="Montserrat" pitchFamily="2" charset="77"/>
              </a:rPr>
              <a:t> </a:t>
            </a:r>
            <a:r>
              <a:rPr lang="fr-FR" sz="800" dirty="0" err="1">
                <a:latin typeface="Montserrat" pitchFamily="2" charset="77"/>
              </a:rPr>
              <a:t>footer</a:t>
            </a:r>
            <a:endParaRPr lang="fr-FR" sz="800" dirty="0">
              <a:latin typeface="Montserrat" pitchFamily="2" charset="77"/>
            </a:endParaRPr>
          </a:p>
        </p:txBody>
      </p:sp>
      <p:sp>
        <p:nvSpPr>
          <p:cNvPr id="12" name="Sous-titre 2">
            <a:extLst>
              <a:ext uri="{FF2B5EF4-FFF2-40B4-BE49-F238E27FC236}">
                <a16:creationId xmlns:a16="http://schemas.microsoft.com/office/drawing/2014/main" id="{25642B63-DEB9-2742-A6A7-C9CE2321A89D}"/>
              </a:ext>
            </a:extLst>
          </p:cNvPr>
          <p:cNvSpPr>
            <a:spLocks noGrp="1"/>
          </p:cNvSpPr>
          <p:nvPr>
            <p:ph type="subTitle" idx="1" hasCustomPrompt="1"/>
          </p:nvPr>
        </p:nvSpPr>
        <p:spPr>
          <a:xfrm>
            <a:off x="1882775" y="748817"/>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7771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p:spPr>
        <p:txBody>
          <a:bodyPr>
            <a:normAutofit/>
          </a:bodyPr>
          <a:lstStyle>
            <a:lvl1pPr marL="11113" indent="-11113">
              <a:buNone/>
              <a:tabLst/>
              <a:defRPr sz="1200">
                <a:latin typeface="Gentium Basic" panose="02000503060000020004" pitchFamily="2" charset="77"/>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4" name="Rectangle 3">
            <a:extLst>
              <a:ext uri="{FF2B5EF4-FFF2-40B4-BE49-F238E27FC236}">
                <a16:creationId xmlns:a16="http://schemas.microsoft.com/office/drawing/2014/main" id="{0EED2E1A-AEC2-C165-9616-C0F98F00708C}"/>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06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74825" y="1233487"/>
            <a:ext cx="5882207" cy="863601"/>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0" name="Sous-titre 2">
            <a:extLst>
              <a:ext uri="{FF2B5EF4-FFF2-40B4-BE49-F238E27FC236}">
                <a16:creationId xmlns:a16="http://schemas.microsoft.com/office/drawing/2014/main" id="{B13C01E0-35CE-5845-AF33-60D4E99DBCCE}"/>
              </a:ext>
            </a:extLst>
          </p:cNvPr>
          <p:cNvSpPr>
            <a:spLocks noGrp="1"/>
          </p:cNvSpPr>
          <p:nvPr>
            <p:ph type="subTitle" idx="1" hasCustomPrompt="1"/>
          </p:nvPr>
        </p:nvSpPr>
        <p:spPr>
          <a:xfrm>
            <a:off x="1882775" y="763668"/>
            <a:ext cx="892847" cy="233847"/>
          </a:xfrm>
          <a:prstGeom prst="rect">
            <a:avLst/>
          </a:prstGeom>
          <a:solidFill>
            <a:schemeClr val="tx1"/>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1EAF71CA-FE70-2F75-2402-74559CB75B92}"/>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591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ustom Layout v2">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BAB6DB-FF3C-D847-9332-9AC190936F09}"/>
              </a:ext>
            </a:extLst>
          </p:cNvPr>
          <p:cNvSpPr>
            <a:spLocks noGrp="1"/>
          </p:cNvSpPr>
          <p:nvPr>
            <p:ph type="title" hasCustomPrompt="1"/>
          </p:nvPr>
        </p:nvSpPr>
        <p:spPr>
          <a:xfrm>
            <a:off x="1778698" y="1233488"/>
            <a:ext cx="5865115" cy="863600"/>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9" name="Sous-titre 2">
            <a:extLst>
              <a:ext uri="{FF2B5EF4-FFF2-40B4-BE49-F238E27FC236}">
                <a16:creationId xmlns:a16="http://schemas.microsoft.com/office/drawing/2014/main" id="{AEEAEDD4-9070-A74F-BA13-FC074C67801E}"/>
              </a:ext>
            </a:extLst>
          </p:cNvPr>
          <p:cNvSpPr>
            <a:spLocks noGrp="1"/>
          </p:cNvSpPr>
          <p:nvPr>
            <p:ph type="subTitle" idx="1" hasCustomPrompt="1"/>
          </p:nvPr>
        </p:nvSpPr>
        <p:spPr>
          <a:xfrm>
            <a:off x="1882775" y="7760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cxnSp>
        <p:nvCxnSpPr>
          <p:cNvPr id="5" name="Connecteur droit 4">
            <a:extLst>
              <a:ext uri="{FF2B5EF4-FFF2-40B4-BE49-F238E27FC236}">
                <a16:creationId xmlns:a16="http://schemas.microsoft.com/office/drawing/2014/main" id="{8FE76092-756A-A84D-B05C-9E3E2F23211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B996B52A-231C-CFA4-D57D-E4EFAF3B64E0}"/>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5323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gradFill flip="none" rotWithShape="1">
            <a:gsLst>
              <a:gs pos="0">
                <a:schemeClr val="bg1"/>
              </a:gs>
              <a:gs pos="53000">
                <a:schemeClr val="bg2"/>
              </a:gs>
              <a:gs pos="98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20000"/>
                  <a:lumOff val="80000"/>
                </a:schemeClr>
              </a:solidFill>
              <a:latin typeface="Montserrat" pitchFamily="2" charset="77"/>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2" name="Title 1"/>
          <p:cNvSpPr>
            <a:spLocks noGrp="1"/>
          </p:cNvSpPr>
          <p:nvPr>
            <p:ph type="title" hasCustomPrompt="1"/>
          </p:nvPr>
        </p:nvSpPr>
        <p:spPr>
          <a:xfrm>
            <a:off x="4583113" y="1233488"/>
            <a:ext cx="2719792" cy="1800225"/>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4583113" y="763668"/>
            <a:ext cx="894945" cy="233847"/>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4" name="Rectangle 3">
            <a:extLst>
              <a:ext uri="{FF2B5EF4-FFF2-40B4-BE49-F238E27FC236}">
                <a16:creationId xmlns:a16="http://schemas.microsoft.com/office/drawing/2014/main" id="{350342DE-4A9F-03B7-EE9F-E511FC920AD1}"/>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372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Custom Layout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2" name="Title 1"/>
          <p:cNvSpPr>
            <a:spLocks noGrp="1"/>
          </p:cNvSpPr>
          <p:nvPr>
            <p:ph type="title" hasCustomPrompt="1"/>
          </p:nvPr>
        </p:nvSpPr>
        <p:spPr>
          <a:xfrm>
            <a:off x="4577316" y="1233489"/>
            <a:ext cx="6090684" cy="863600"/>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Rectangle 2">
            <a:extLst>
              <a:ext uri="{FF2B5EF4-FFF2-40B4-BE49-F238E27FC236}">
                <a16:creationId xmlns:a16="http://schemas.microsoft.com/office/drawing/2014/main" id="{B91EC833-8BF2-B3BB-E7DC-F1F02EFAF204}"/>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0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 1 Small Image">
    <p:bg>
      <p:bgRef idx="1001">
        <a:schemeClr val="bg1"/>
      </p:bgRef>
    </p:bg>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0"/>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640934"/>
            <a:ext cx="4077336" cy="4110987"/>
          </a:xfrm>
        </p:spPr>
        <p:txBody>
          <a:bodyPr anchor="b">
            <a:normAutofit/>
          </a:bodyPr>
          <a:lstStyle>
            <a:lvl1pPr>
              <a:defRPr sz="4400" b="1" i="0">
                <a:latin typeface="Montserrat" pitchFamily="2" charset="77"/>
              </a:defRPr>
            </a:lvl1pPr>
          </a:lstStyle>
          <a:p>
            <a:r>
              <a:rPr lang="fr-CA" dirty="0"/>
              <a:t>Insert </a:t>
            </a:r>
            <a:r>
              <a:rPr lang="fr-CA" dirty="0" err="1"/>
              <a:t>presentation</a:t>
            </a:r>
            <a:r>
              <a:rPr lang="fr-CA" dirty="0"/>
              <a:t> </a:t>
            </a:r>
            <a:r>
              <a:rPr lang="fr-CA" dirty="0" err="1"/>
              <a:t>title</a:t>
            </a:r>
            <a:r>
              <a:rPr lang="fr-CA" dirty="0"/>
              <a:t> </a:t>
            </a:r>
            <a:r>
              <a:rPr lang="fr-CA" dirty="0" err="1"/>
              <a:t>here</a:t>
            </a:r>
            <a:endParaRPr lang="fr-FR" dirty="0"/>
          </a:p>
        </p:txBody>
      </p:sp>
      <p:sp>
        <p:nvSpPr>
          <p:cNvPr id="12" name="Sous-titre 2">
            <a:extLst>
              <a:ext uri="{FF2B5EF4-FFF2-40B4-BE49-F238E27FC236}">
                <a16:creationId xmlns:a16="http://schemas.microsoft.com/office/drawing/2014/main" id="{B7FC0CEC-DE31-1840-9E32-562D52782B4D}"/>
              </a:ext>
            </a:extLst>
          </p:cNvPr>
          <p:cNvSpPr>
            <a:spLocks noGrp="1"/>
          </p:cNvSpPr>
          <p:nvPr>
            <p:ph type="subTitle" idx="1" hasCustomPrompt="1"/>
          </p:nvPr>
        </p:nvSpPr>
        <p:spPr>
          <a:xfrm>
            <a:off x="1774824" y="5094514"/>
            <a:ext cx="4077337" cy="993049"/>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2" name="Rectangle 1">
            <a:extLst>
              <a:ext uri="{FF2B5EF4-FFF2-40B4-BE49-F238E27FC236}">
                <a16:creationId xmlns:a16="http://schemas.microsoft.com/office/drawing/2014/main" id="{60AFC617-A5E4-844B-8635-BB5407E84699}"/>
              </a:ext>
            </a:extLst>
          </p:cNvPr>
          <p:cNvSpPr/>
          <p:nvPr userDrawn="1"/>
        </p:nvSpPr>
        <p:spPr>
          <a:xfrm>
            <a:off x="373380" y="640934"/>
            <a:ext cx="922020" cy="608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pic>
        <p:nvPicPr>
          <p:cNvPr id="8" name="Graphique 7">
            <a:extLst>
              <a:ext uri="{FF2B5EF4-FFF2-40B4-BE49-F238E27FC236}">
                <a16:creationId xmlns:a16="http://schemas.microsoft.com/office/drawing/2014/main" id="{FBA1E084-BF4D-C944-A737-062AE915512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
        <p:nvSpPr>
          <p:cNvPr id="9" name="Espace réservé de la date 20">
            <a:extLst>
              <a:ext uri="{FF2B5EF4-FFF2-40B4-BE49-F238E27FC236}">
                <a16:creationId xmlns:a16="http://schemas.microsoft.com/office/drawing/2014/main" id="{868937C7-5B09-F64A-86DC-76F11BCBAE3D}"/>
              </a:ext>
            </a:extLst>
          </p:cNvPr>
          <p:cNvSpPr>
            <a:spLocks noGrp="1"/>
          </p:cNvSpPr>
          <p:nvPr>
            <p:ph type="dt" sz="half" idx="2"/>
          </p:nvPr>
        </p:nvSpPr>
        <p:spPr>
          <a:xfrm>
            <a:off x="1774825" y="6087563"/>
            <a:ext cx="4051209" cy="329112"/>
          </a:xfrm>
          <a:prstGeom prst="rect">
            <a:avLst/>
          </a:prstGeom>
        </p:spPr>
        <p:txBody>
          <a:bodyPr vert="horz" lIns="91440" tIns="45720" rIns="91440" bIns="45720" rtlCol="0" anchor="ctr"/>
          <a:lstStyle>
            <a:lvl1pPr algn="l">
              <a:defRPr sz="1200">
                <a:solidFill>
                  <a:schemeClr val="tx2"/>
                </a:solidFill>
                <a:latin typeface="Gentium Basic" panose="02000503060000020004" pitchFamily="2" charset="77"/>
              </a:defRPr>
            </a:lvl1pPr>
          </a:lstStyle>
          <a:p>
            <a:endParaRPr lang="fr-FR" dirty="0">
              <a:latin typeface="Gentium Basic" panose="02000503060000020004" pitchFamily="2" charset="77"/>
            </a:endParaRPr>
          </a:p>
        </p:txBody>
      </p:sp>
      <p:pic>
        <p:nvPicPr>
          <p:cNvPr id="10" name="Graphique 9">
            <a:extLst>
              <a:ext uri="{FF2B5EF4-FFF2-40B4-BE49-F238E27FC236}">
                <a16:creationId xmlns:a16="http://schemas.microsoft.com/office/drawing/2014/main" id="{E2B02A3D-E8EF-3A45-A6AA-8F86912684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7056" y="315724"/>
            <a:ext cx="550409" cy="261444"/>
          </a:xfrm>
          <a:prstGeom prst="rect">
            <a:avLst/>
          </a:prstGeom>
        </p:spPr>
      </p:pic>
    </p:spTree>
    <p:extLst>
      <p:ext uri="{BB962C8B-B14F-4D97-AF65-F5344CB8AC3E}">
        <p14:creationId xmlns:p14="http://schemas.microsoft.com/office/powerpoint/2010/main" val="3633795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7"/>
            <a:ext cx="5868988" cy="863601"/>
          </a:xfrm>
          <a:prstGeom prst="rect">
            <a:avLst/>
          </a:prstGeo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8723"/>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Rectangle 2">
            <a:extLst>
              <a:ext uri="{FF2B5EF4-FFF2-40B4-BE49-F238E27FC236}">
                <a16:creationId xmlns:a16="http://schemas.microsoft.com/office/drawing/2014/main" id="{59FCC1EF-A392-6819-8786-965533FDBB16}"/>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496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v6">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2" name="Title 1"/>
          <p:cNvSpPr>
            <a:spLocks noGrp="1"/>
          </p:cNvSpPr>
          <p:nvPr>
            <p:ph type="title" hasCustomPrompt="1"/>
          </p:nvPr>
        </p:nvSpPr>
        <p:spPr>
          <a:xfrm>
            <a:off x="1774824" y="1233487"/>
            <a:ext cx="5868989" cy="863601"/>
          </a:xfrm>
        </p:spPr>
        <p:txBody>
          <a:bodyPr/>
          <a:lstStyle>
            <a:lvl1pPr>
              <a:lnSpc>
                <a:spcPct val="100000"/>
              </a:lnSpc>
              <a:defRPr>
                <a:solidFill>
                  <a:schemeClr val="tx1"/>
                </a:solidFill>
                <a:latin typeface="Montserrat" pitchFamily="2" charset="77"/>
              </a:defRPr>
            </a:lvl1pPr>
          </a:lstStyle>
          <a:p>
            <a:r>
              <a:rPr lang="en-CA" dirty="0"/>
              <a:t>Insert slide title here</a:t>
            </a:r>
            <a:endParaRPr lang="en-US" dirty="0"/>
          </a:p>
        </p:txBody>
      </p:sp>
      <p:sp>
        <p:nvSpPr>
          <p:cNvPr id="10" name="Sous-titre 2">
            <a:extLst>
              <a:ext uri="{FF2B5EF4-FFF2-40B4-BE49-F238E27FC236}">
                <a16:creationId xmlns:a16="http://schemas.microsoft.com/office/drawing/2014/main" id="{B0626AC5-254D-7849-8EC3-2A1FB86675A3}"/>
              </a:ext>
            </a:extLst>
          </p:cNvPr>
          <p:cNvSpPr>
            <a:spLocks noGrp="1"/>
          </p:cNvSpPr>
          <p:nvPr>
            <p:ph type="subTitle" idx="1" hasCustomPrompt="1"/>
          </p:nvPr>
        </p:nvSpPr>
        <p:spPr>
          <a:xfrm>
            <a:off x="1882775" y="765175"/>
            <a:ext cx="1085118" cy="230832"/>
          </a:xfrm>
          <a:prstGeom prst="rect">
            <a:avLst/>
          </a:prstGeom>
          <a:solidFill>
            <a:schemeClr val="tx1"/>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3" name="Rectangle 2">
            <a:extLst>
              <a:ext uri="{FF2B5EF4-FFF2-40B4-BE49-F238E27FC236}">
                <a16:creationId xmlns:a16="http://schemas.microsoft.com/office/drawing/2014/main" id="{994CA0F9-D0DD-6839-DE61-8D4DE374BB46}"/>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512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Title: Hero Red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hasCustomPrompt="1"/>
          </p:nvPr>
        </p:nvSpPr>
        <p:spPr>
          <a:xfrm>
            <a:off x="7104063" y="0"/>
            <a:ext cx="5087937"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CA" dirty="0"/>
              <a:t>Insert hero image here</a:t>
            </a:r>
          </a:p>
        </p:txBody>
      </p:sp>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9575" y="0"/>
            <a:ext cx="3032425" cy="5949194"/>
          </a:xfrm>
          <a:prstGeom prst="rect">
            <a:avLst/>
          </a:prstGeom>
        </p:spPr>
      </p:pic>
      <p:sp>
        <p:nvSpPr>
          <p:cNvPr id="8" name="Espace réservé pour une image  5"/>
          <p:cNvSpPr>
            <a:spLocks noGrp="1"/>
          </p:cNvSpPr>
          <p:nvPr>
            <p:ph type="pic" sz="quarter" idx="11" hasCustomPrompt="1"/>
          </p:nvPr>
        </p:nvSpPr>
        <p:spPr>
          <a:xfrm>
            <a:off x="0" y="0"/>
            <a:ext cx="7104063"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7013" y="4182035"/>
            <a:ext cx="5832475" cy="188925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extLst>
      <p:ext uri="{BB962C8B-B14F-4D97-AF65-F5344CB8AC3E}">
        <p14:creationId xmlns:p14="http://schemas.microsoft.com/office/powerpoint/2010/main" val="3541416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 Title: Red Text + Sky Gradient">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59575" y="0"/>
            <a:ext cx="3032425" cy="5949194"/>
          </a:xfrm>
          <a:prstGeom prst="rect">
            <a:avLst/>
          </a:prstGeom>
        </p:spPr>
      </p:pic>
      <p:pic>
        <p:nvPicPr>
          <p:cNvPr id="8" name="Image 7"/>
          <p:cNvPicPr>
            <a:picLocks noChangeAspect="1"/>
          </p:cNvPicPr>
          <p:nvPr userDrawn="1"/>
        </p:nvPicPr>
        <p:blipFill rotWithShape="1">
          <a:blip r:embed="rId3" cstate="screen">
            <a:extLst>
              <a:ext uri="{28A0092B-C50C-407E-A947-70E740481C1C}">
                <a14:useLocalDpi xmlns:a14="http://schemas.microsoft.com/office/drawing/2010/main"/>
              </a:ext>
            </a:extLst>
          </a:blip>
          <a:srcRect b="-49"/>
          <a:stretch/>
        </p:blipFill>
        <p:spPr>
          <a:xfrm>
            <a:off x="1706148" y="1052513"/>
            <a:ext cx="3267962" cy="5838279"/>
          </a:xfrm>
          <a:prstGeom prst="rect">
            <a:avLst/>
          </a:prstGeom>
        </p:spPr>
      </p:pic>
      <p:sp>
        <p:nvSpPr>
          <p:cNvPr id="2" name="Titre 1"/>
          <p:cNvSpPr>
            <a:spLocks noGrp="1"/>
          </p:cNvSpPr>
          <p:nvPr>
            <p:ph type="ctrTitle" hasCustomPrompt="1"/>
          </p:nvPr>
        </p:nvSpPr>
        <p:spPr>
          <a:xfrm>
            <a:off x="2208213" y="620713"/>
            <a:ext cx="9251950" cy="5022206"/>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9"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12"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
        <p:nvSpPr>
          <p:cNvPr id="3" name="Rectangle 2">
            <a:extLst>
              <a:ext uri="{FF2B5EF4-FFF2-40B4-BE49-F238E27FC236}">
                <a16:creationId xmlns:a16="http://schemas.microsoft.com/office/drawing/2014/main" id="{778DF396-AC97-6226-1686-77CC94ABF688}"/>
              </a:ext>
            </a:extLst>
          </p:cNvPr>
          <p:cNvSpPr/>
          <p:nvPr userDrawn="1"/>
        </p:nvSpPr>
        <p:spPr>
          <a:xfrm>
            <a:off x="398834" y="223736"/>
            <a:ext cx="987513" cy="77377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324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F18B71-853A-41B9-873A-9E3FFEC42F4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101557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706518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F18B71-853A-41B9-873A-9E3FFEC42F4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677817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F18B71-853A-41B9-873A-9E3FFEC42F4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4029023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F18B71-853A-41B9-873A-9E3FFEC42F4C}"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096532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F18B71-853A-41B9-873A-9E3FFEC42F4C}"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99622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 1 Large Image">
    <p:bg>
      <p:bgRef idx="1001">
        <a:schemeClr val="bg1"/>
      </p:bgRef>
    </p:bg>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1524000" y="2"/>
            <a:ext cx="10667301"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765175"/>
            <a:ext cx="4321173" cy="3632654"/>
          </a:xfrm>
        </p:spPr>
        <p:txBody>
          <a:bodyPr>
            <a:normAutofit/>
          </a:bodyPr>
          <a:lstStyle>
            <a:lvl1pPr>
              <a:defRPr sz="4400" b="1" i="0">
                <a:solidFill>
                  <a:schemeClr val="tx1"/>
                </a:solidFill>
                <a:latin typeface="Montserrat" pitchFamily="2" charset="77"/>
              </a:defRPr>
            </a:lvl1pPr>
          </a:lstStyle>
          <a:p>
            <a:r>
              <a:rPr lang="fr-CA" dirty="0"/>
              <a:t>Insert </a:t>
            </a:r>
            <a:r>
              <a:rPr lang="fr-CA" dirty="0" err="1"/>
              <a:t>presentation</a:t>
            </a:r>
            <a:r>
              <a:rPr lang="fr-CA" dirty="0"/>
              <a:t> </a:t>
            </a:r>
            <a:r>
              <a:rPr lang="fr-CA" dirty="0" err="1"/>
              <a:t>title</a:t>
            </a:r>
            <a:r>
              <a:rPr lang="fr-CA" dirty="0"/>
              <a:t> </a:t>
            </a:r>
            <a:r>
              <a:rPr lang="fr-CA" dirty="0" err="1"/>
              <a:t>here</a:t>
            </a:r>
            <a:endParaRPr lang="fr-FR" dirty="0"/>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774824" y="5154708"/>
            <a:ext cx="4321175" cy="938117"/>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10" name="Rectangle 9">
            <a:extLst>
              <a:ext uri="{FF2B5EF4-FFF2-40B4-BE49-F238E27FC236}">
                <a16:creationId xmlns:a16="http://schemas.microsoft.com/office/drawing/2014/main" id="{A1EF7FC2-140F-5C4E-B3D2-BC3C938B3154}"/>
              </a:ext>
            </a:extLst>
          </p:cNvPr>
          <p:cNvSpPr/>
          <p:nvPr userDrawn="1"/>
        </p:nvSpPr>
        <p:spPr>
          <a:xfrm>
            <a:off x="373380" y="863124"/>
            <a:ext cx="922020" cy="58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pic>
        <p:nvPicPr>
          <p:cNvPr id="11" name="Graphique 10">
            <a:extLst>
              <a:ext uri="{FF2B5EF4-FFF2-40B4-BE49-F238E27FC236}">
                <a16:creationId xmlns:a16="http://schemas.microsoft.com/office/drawing/2014/main" id="{4D2473E2-BB66-8D4A-B76F-7CCFA18EF97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774823" y="6107593"/>
            <a:ext cx="4321175" cy="309082"/>
          </a:xfrm>
          <a:prstGeom prst="rect">
            <a:avLst/>
          </a:prstGeom>
        </p:spPr>
        <p:txBody>
          <a:bodyPr vert="horz" lIns="91440" tIns="45720" rIns="91440" bIns="45720" rtlCol="0" anchor="ctr"/>
          <a:lstStyle>
            <a:lvl1pPr algn="l">
              <a:defRPr sz="1200">
                <a:solidFill>
                  <a:schemeClr val="tx1"/>
                </a:solidFill>
                <a:latin typeface="Gentium Basic" panose="02000503060000020004" pitchFamily="2" charset="77"/>
              </a:defRPr>
            </a:lvl1pPr>
          </a:lstStyle>
          <a:p>
            <a:endParaRPr lang="fr-FR" dirty="0">
              <a:latin typeface="Gentium Basic" panose="02000503060000020004" pitchFamily="2" charset="77"/>
            </a:endParaRPr>
          </a:p>
        </p:txBody>
      </p:sp>
    </p:spTree>
    <p:extLst>
      <p:ext uri="{BB962C8B-B14F-4D97-AF65-F5344CB8AC3E}">
        <p14:creationId xmlns:p14="http://schemas.microsoft.com/office/powerpoint/2010/main" val="4085766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8B71-853A-41B9-873A-9E3FFEC42F4C}"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715136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1274818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967292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207112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28030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itle + Lar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3F3A4-514C-304A-A4DE-02F1748D45A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latin typeface="Montserrat" pitchFamily="2" charset="77"/>
              </a:defRPr>
            </a:lvl1pPr>
          </a:lstStyle>
          <a:p>
            <a:r>
              <a:rPr lang="en-CA" dirty="0"/>
              <a:t>Insert section title here</a:t>
            </a:r>
            <a:endParaRPr lang="en-US" dirty="0"/>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Tree>
    <p:extLst>
      <p:ext uri="{BB962C8B-B14F-4D97-AF65-F5344CB8AC3E}">
        <p14:creationId xmlns:p14="http://schemas.microsoft.com/office/powerpoint/2010/main" val="31961990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Large Title + Small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4" y="2086473"/>
            <a:ext cx="5868989" cy="4006352"/>
          </a:xfrm>
          <a:prstGeom prst="rect">
            <a:avLst/>
          </a:prstGeom>
        </p:spPr>
        <p:txBody>
          <a:bodyPr anchor="t">
            <a:normAutofit/>
          </a:bodyPr>
          <a:lstStyle>
            <a:lvl1pPr>
              <a:defRPr sz="6600" b="0" i="0">
                <a:solidFill>
                  <a:schemeClr val="tx2"/>
                </a:solidFill>
                <a:latin typeface="Montserrat" pitchFamily="2" charset="77"/>
              </a:defRPr>
            </a:lvl1pPr>
          </a:lstStyle>
          <a:p>
            <a:r>
              <a:rPr lang="en-US" dirty="0"/>
              <a:t>Insert section title here</a:t>
            </a:r>
          </a:p>
        </p:txBody>
      </p:sp>
      <p:sp>
        <p:nvSpPr>
          <p:cNvPr id="8" name="Picture Placeholder 29">
            <a:extLst>
              <a:ext uri="{FF2B5EF4-FFF2-40B4-BE49-F238E27FC236}">
                <a16:creationId xmlns:a16="http://schemas.microsoft.com/office/drawing/2014/main" id="{EA6F79D0-F7A8-BC46-8332-91EE99E8A7C2}"/>
              </a:ext>
            </a:extLst>
          </p:cNvPr>
          <p:cNvSpPr>
            <a:spLocks noGrp="1"/>
          </p:cNvSpPr>
          <p:nvPr>
            <p:ph type="pic" sz="quarter" idx="13" hasCustomPrompt="1"/>
          </p:nvPr>
        </p:nvSpPr>
        <p:spPr>
          <a:xfrm>
            <a:off x="9144002" y="1"/>
            <a:ext cx="3047998"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9" name="Sous-titre 2">
            <a:extLst>
              <a:ext uri="{FF2B5EF4-FFF2-40B4-BE49-F238E27FC236}">
                <a16:creationId xmlns:a16="http://schemas.microsoft.com/office/drawing/2014/main" id="{4D9E1268-4C0A-204F-A6BC-D383851F796D}"/>
              </a:ext>
            </a:extLst>
          </p:cNvPr>
          <p:cNvSpPr>
            <a:spLocks noGrp="1"/>
          </p:cNvSpPr>
          <p:nvPr>
            <p:ph type="subTitle" idx="1" hasCustomPrompt="1"/>
          </p:nvPr>
        </p:nvSpPr>
        <p:spPr>
          <a:xfrm>
            <a:off x="1774825" y="756466"/>
            <a:ext cx="5868988" cy="1129710"/>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6" name="Rectangle 5">
            <a:extLst>
              <a:ext uri="{FF2B5EF4-FFF2-40B4-BE49-F238E27FC236}">
                <a16:creationId xmlns:a16="http://schemas.microsoft.com/office/drawing/2014/main" id="{55EFE905-BC4A-A14B-BBA3-5F706FFFBE4D}"/>
              </a:ext>
            </a:extLst>
          </p:cNvPr>
          <p:cNvSpPr/>
          <p:nvPr userDrawn="1"/>
        </p:nvSpPr>
        <p:spPr>
          <a:xfrm>
            <a:off x="373380" y="883920"/>
            <a:ext cx="922020" cy="597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Tree>
    <p:extLst>
      <p:ext uri="{BB962C8B-B14F-4D97-AF65-F5344CB8AC3E}">
        <p14:creationId xmlns:p14="http://schemas.microsoft.com/office/powerpoint/2010/main" val="3439387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rge Title">
    <p:bg>
      <p:bgRef idx="1001">
        <a:schemeClr val="bg1"/>
      </p:bgRef>
    </p:bg>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AA58CDD-DBA1-1F4E-AF8C-D5D531D32670}"/>
              </a:ext>
            </a:extLst>
          </p:cNvPr>
          <p:cNvCxnSpPr>
            <a:cxnSpLocks/>
          </p:cNvCxnSpPr>
          <p:nvPr userDrawn="1"/>
        </p:nvCxnSpPr>
        <p:spPr>
          <a:xfrm>
            <a:off x="7639860" y="-8709"/>
            <a:ext cx="0" cy="6879515"/>
          </a:xfrm>
          <a:prstGeom prst="line">
            <a:avLst/>
          </a:prstGeom>
          <a:ln w="9525">
            <a:solidFill>
              <a:schemeClr val="tx1"/>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1774825" y="2072640"/>
            <a:ext cx="5640394" cy="4020185"/>
          </a:xfrm>
          <a:prstGeom prst="rect">
            <a:avLst/>
          </a:prstGeom>
        </p:spPr>
        <p:txBody>
          <a:bodyPr anchor="t">
            <a:normAutofit/>
          </a:bodyPr>
          <a:lstStyle>
            <a:lvl1pPr>
              <a:defRPr sz="6600" b="0" i="0">
                <a:solidFill>
                  <a:schemeClr val="tx2"/>
                </a:solidFill>
                <a:latin typeface="Montserrat" pitchFamily="2" charset="77"/>
              </a:defRPr>
            </a:lvl1pPr>
          </a:lstStyle>
          <a:p>
            <a:r>
              <a:rPr lang="en-US" dirty="0"/>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1774823" y="765173"/>
            <a:ext cx="5640394" cy="1133295"/>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Gentium Basic" panose="02000503060000020004"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
        <p:nvSpPr>
          <p:cNvPr id="10" name="Rectangle 9">
            <a:extLst>
              <a:ext uri="{FF2B5EF4-FFF2-40B4-BE49-F238E27FC236}">
                <a16:creationId xmlns:a16="http://schemas.microsoft.com/office/drawing/2014/main" id="{E59B34DC-7E7B-EC42-AF37-79054A01A4F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pic>
        <p:nvPicPr>
          <p:cNvPr id="11" name="Graphique 10">
            <a:extLst>
              <a:ext uri="{FF2B5EF4-FFF2-40B4-BE49-F238E27FC236}">
                <a16:creationId xmlns:a16="http://schemas.microsoft.com/office/drawing/2014/main" id="{1B7063EF-9FEB-514A-978F-92FAD64E179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1386834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Title + Small Imag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7CDD8D-178E-EB49-A33F-7AE51152B84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7" name="Rectangle 6">
            <a:extLst>
              <a:ext uri="{FF2B5EF4-FFF2-40B4-BE49-F238E27FC236}">
                <a16:creationId xmlns:a16="http://schemas.microsoft.com/office/drawing/2014/main" id="{A19E445F-746C-8841-B636-7A15F976B9AB}"/>
              </a:ext>
            </a:extLst>
          </p:cNvPr>
          <p:cNvSpPr/>
          <p:nvPr userDrawn="1"/>
        </p:nvSpPr>
        <p:spPr>
          <a:xfrm>
            <a:off x="373380" y="182880"/>
            <a:ext cx="922020" cy="667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2"/>
                </a:solidFill>
                <a:latin typeface="Montserrat" pitchFamily="2" charset="77"/>
              </a:defRPr>
            </a:lvl1pPr>
          </a:lstStyle>
          <a:p>
            <a:r>
              <a:rPr lang="en-CA" dirty="0"/>
              <a:t>Insert slide title here</a:t>
            </a:r>
            <a:endParaRPr lang="en-US" dirty="0"/>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tx2"/>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err="1"/>
              <a:t>wsp.com</a:t>
            </a:r>
            <a:endParaRPr lang="fr-FR" dirty="0"/>
          </a:p>
        </p:txBody>
      </p:sp>
      <p:pic>
        <p:nvPicPr>
          <p:cNvPr id="8" name="Graphique 7">
            <a:extLst>
              <a:ext uri="{FF2B5EF4-FFF2-40B4-BE49-F238E27FC236}">
                <a16:creationId xmlns:a16="http://schemas.microsoft.com/office/drawing/2014/main" id="{7EEB1B51-22A9-C842-92A1-70D7A229093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0"/>
            <a:ext cx="4547544" cy="2106079"/>
          </a:xfrm>
          <a:prstGeom prst="rect">
            <a:avLst/>
          </a:prstGeom>
        </p:spPr>
      </p:pic>
      <p:cxnSp>
        <p:nvCxnSpPr>
          <p:cNvPr id="10" name="Connecteur droit 9">
            <a:extLst>
              <a:ext uri="{FF2B5EF4-FFF2-40B4-BE49-F238E27FC236}">
                <a16:creationId xmlns:a16="http://schemas.microsoft.com/office/drawing/2014/main" id="{6A8D2642-4298-0B47-A918-AF6623E89299}"/>
              </a:ext>
            </a:extLst>
          </p:cNvPr>
          <p:cNvCxnSpPr/>
          <p:nvPr userDrawn="1"/>
        </p:nvCxnSpPr>
        <p:spPr>
          <a:xfrm>
            <a:off x="1524000" y="0"/>
            <a:ext cx="0" cy="6858000"/>
          </a:xfrm>
          <a:prstGeom prst="line">
            <a:avLst/>
          </a:prstGeom>
          <a:ln w="9525">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2812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p:spPr>
        <p:txBody>
          <a:bodyPr anchor="t">
            <a:normAutofit/>
          </a:bodyPr>
          <a:lstStyle>
            <a:lvl1pPr marL="11113" indent="-11113">
              <a:buNone/>
              <a:tabLst/>
              <a:defRPr sz="1600"/>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fr-FR" sz="1000" b="0" dirty="0">
              <a:solidFill>
                <a:prstClr val="black"/>
              </a:solidFill>
              <a:latin typeface="Montserrat" pitchFamily="2" charset="77"/>
            </a:endParaRP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82775" y="763668"/>
            <a:ext cx="905813" cy="233847"/>
          </a:xfrm>
          <a:prstGeom prst="rect">
            <a:avLst/>
          </a:prstGeom>
          <a:solidFill>
            <a:schemeClr val="tx1"/>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5286CBB8-D11A-6342-0648-2FE38BAC1ABF}"/>
              </a:ext>
            </a:extLst>
          </p:cNvPr>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53DA04F4-F4A3-D2F6-57A7-39B1952F7781}"/>
              </a:ext>
            </a:extLst>
          </p:cNvPr>
          <p:cNvSpPr/>
          <p:nvPr userDrawn="1"/>
        </p:nvSpPr>
        <p:spPr>
          <a:xfrm>
            <a:off x="383458" y="147484"/>
            <a:ext cx="781767" cy="61618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400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C4960BFC-347B-1048-8E1E-34CC881E5E46}"/>
              </a:ext>
            </a:extLst>
          </p:cNvPr>
          <p:cNvPicPr>
            <a:picLocks noChangeAspect="1"/>
          </p:cNvPicPr>
          <p:nvPr userDrawn="1"/>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7056" y="315724"/>
            <a:ext cx="550409" cy="261444"/>
          </a:xfrm>
          <a:prstGeom prst="rect">
            <a:avLst/>
          </a:prstGeom>
        </p:spPr>
      </p:pic>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1785367" y="2351314"/>
            <a:ext cx="9559724" cy="3741511"/>
          </a:xfrm>
          <a:prstGeom prst="rect">
            <a:avLst/>
          </a:prstGeom>
        </p:spPr>
        <p:txBody>
          <a:bodyPr vert="horz" lIns="91440" tIns="45720" rIns="91440" bIns="4572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1774825" y="6092826"/>
            <a:ext cx="2808288" cy="323850"/>
          </a:xfrm>
          <a:prstGeom prst="rect">
            <a:avLst/>
          </a:prstGeom>
        </p:spPr>
        <p:txBody>
          <a:bodyPr vert="horz" lIns="91440" tIns="45720" rIns="91440" bIns="45720" rtlCol="0" anchor="ctr"/>
          <a:lstStyle>
            <a:lvl1pPr algn="l">
              <a:defRPr sz="1000">
                <a:solidFill>
                  <a:schemeClr val="tx2"/>
                </a:solidFill>
                <a:latin typeface="Gentium Basic" panose="02000503060000020004" pitchFamily="2" charset="77"/>
              </a:defRPr>
            </a:lvl1pPr>
          </a:lstStyle>
          <a:p>
            <a:endParaRPr lang="fr-FR" dirty="0">
              <a:latin typeface="Gentium Basic" panose="02000503060000020004" pitchFamily="2" charset="77"/>
            </a:endParaRPr>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chemeClr val="tx1"/>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dirty="0">
              <a:ln>
                <a:noFill/>
              </a:ln>
              <a:solidFill>
                <a:schemeClr val="tx1"/>
              </a:solidFill>
              <a:effectLst/>
              <a:uLnTx/>
              <a:uFillTx/>
              <a:latin typeface="Montserrat" pitchFamily="2" charset="77"/>
              <a:cs typeface="Arial" panose="020B0604020202020204" pitchFamily="34" charset="0"/>
            </a:endParaRPr>
          </a:p>
        </p:txBody>
      </p:sp>
      <p:sp>
        <p:nvSpPr>
          <p:cNvPr id="24" name="ZoneTexte 23">
            <a:extLst>
              <a:ext uri="{FF2B5EF4-FFF2-40B4-BE49-F238E27FC236}">
                <a16:creationId xmlns:a16="http://schemas.microsoft.com/office/drawing/2014/main" id="{B291AC62-C54D-AE40-BC36-747ED255713F}"/>
              </a:ext>
            </a:extLst>
          </p:cNvPr>
          <p:cNvSpPr txBox="1"/>
          <p:nvPr userDrawn="1"/>
        </p:nvSpPr>
        <p:spPr>
          <a:xfrm rot="16200000">
            <a:off x="-1052501" y="4028985"/>
            <a:ext cx="3609521" cy="518160"/>
          </a:xfrm>
          <a:prstGeom prst="rect">
            <a:avLst/>
          </a:prstGeom>
        </p:spPr>
        <p:txBody>
          <a:bodyPr vert="horz" wrap="square" lIns="91440" tIns="45720" rIns="91440" bIns="45720" rtlCol="0" anchor="ctr">
            <a:noAutofit/>
          </a:bodyPr>
          <a:lstStyle/>
          <a:p>
            <a:pPr algn="l"/>
            <a:r>
              <a:rPr lang="fr-FR" sz="1000" dirty="0">
                <a:latin typeface="Gentium Basic" panose="02000503060000020004" pitchFamily="2" charset="77"/>
              </a:rPr>
              <a:t>Go to slide master to update </a:t>
            </a:r>
            <a:r>
              <a:rPr lang="fr-FR" sz="1000" dirty="0" err="1">
                <a:latin typeface="Gentium Basic" panose="02000503060000020004" pitchFamily="2" charset="77"/>
              </a:rPr>
              <a:t>this</a:t>
            </a:r>
            <a:r>
              <a:rPr lang="fr-FR" sz="1000" dirty="0">
                <a:latin typeface="Gentium Basic" panose="02000503060000020004" pitchFamily="2" charset="77"/>
              </a:rPr>
              <a:t> </a:t>
            </a:r>
            <a:r>
              <a:rPr lang="fr-FR" sz="1000" dirty="0" err="1">
                <a:latin typeface="Gentium Basic" panose="02000503060000020004" pitchFamily="2" charset="77"/>
              </a:rPr>
              <a:t>footer</a:t>
            </a:r>
            <a:endParaRPr lang="fr-FR" sz="1000" dirty="0">
              <a:latin typeface="Gentium Basic" panose="02000503060000020004" pitchFamily="2" charset="77"/>
            </a:endParaRPr>
          </a:p>
        </p:txBody>
      </p:sp>
    </p:spTree>
    <p:extLst>
      <p:ext uri="{BB962C8B-B14F-4D97-AF65-F5344CB8AC3E}">
        <p14:creationId xmlns:p14="http://schemas.microsoft.com/office/powerpoint/2010/main" val="321386260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81" r:id="rId3"/>
    <p:sldLayoutId id="2147483876" r:id="rId4"/>
    <p:sldLayoutId id="2147483869" r:id="rId5"/>
    <p:sldLayoutId id="2147483883" r:id="rId6"/>
    <p:sldLayoutId id="2147483877" r:id="rId7"/>
    <p:sldLayoutId id="2147483906" r:id="rId8"/>
    <p:sldLayoutId id="2147483880" r:id="rId9"/>
    <p:sldLayoutId id="2147483878" r:id="rId10"/>
    <p:sldLayoutId id="2147483884" r:id="rId11"/>
    <p:sldLayoutId id="2147483882" r:id="rId12"/>
    <p:sldLayoutId id="2147483870" r:id="rId13"/>
    <p:sldLayoutId id="2147483912" r:id="rId14"/>
    <p:sldLayoutId id="2147483871" r:id="rId15"/>
    <p:sldLayoutId id="2147483902" r:id="rId16"/>
    <p:sldLayoutId id="2147483897" r:id="rId17"/>
    <p:sldLayoutId id="2147483898" r:id="rId18"/>
    <p:sldLayoutId id="2147483891" r:id="rId19"/>
    <p:sldLayoutId id="2147483913" r:id="rId20"/>
    <p:sldLayoutId id="2147483873" r:id="rId21"/>
    <p:sldLayoutId id="2147483914" r:id="rId22"/>
    <p:sldLayoutId id="2147483890" r:id="rId23"/>
    <p:sldLayoutId id="2147483872" r:id="rId24"/>
    <p:sldLayoutId id="2147483892" r:id="rId25"/>
    <p:sldLayoutId id="2147483889" r:id="rId26"/>
    <p:sldLayoutId id="2147483895" r:id="rId27"/>
    <p:sldLayoutId id="2147483908" r:id="rId28"/>
    <p:sldLayoutId id="2147483909" r:id="rId29"/>
    <p:sldLayoutId id="2147483910" r:id="rId30"/>
    <p:sldLayoutId id="2147483911" r:id="rId31"/>
    <p:sldLayoutId id="2147483915" r:id="rId32"/>
    <p:sldLayoutId id="2147483916" r:id="rId3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7" orient="horz" pos="3838" userDrawn="1">
          <p15:clr>
            <a:srgbClr val="F26B43"/>
          </p15:clr>
        </p15:guide>
        <p15:guide id="8" pos="3840" userDrawn="1">
          <p15:clr>
            <a:srgbClr val="F26B43"/>
          </p15:clr>
        </p15:guide>
        <p15:guide id="9" pos="4815" userDrawn="1">
          <p15:clr>
            <a:srgbClr val="F26B43"/>
          </p15:clr>
        </p15:guide>
        <p15:guide id="10" pos="5768" userDrawn="1">
          <p15:clr>
            <a:srgbClr val="F26B43"/>
          </p15:clr>
        </p15:guide>
        <p15:guide id="11" pos="6720" userDrawn="1">
          <p15:clr>
            <a:srgbClr val="F26B43"/>
          </p15:clr>
        </p15:guide>
        <p15:guide id="12" pos="2887" userDrawn="1">
          <p15:clr>
            <a:srgbClr val="F26B43"/>
          </p15:clr>
        </p15:guide>
        <p15:guide id="13" pos="1912" userDrawn="1">
          <p15:clr>
            <a:srgbClr val="F26B43"/>
          </p15:clr>
        </p15:guide>
        <p15:guide id="14" pos="960" userDrawn="1">
          <p15:clr>
            <a:srgbClr val="F26B43"/>
          </p15:clr>
        </p15:guide>
        <p15:guide id="15" pos="1118" userDrawn="1">
          <p15:clr>
            <a:srgbClr val="F26B43"/>
          </p15:clr>
        </p15:guide>
        <p15:guide id="16" pos="1186" userDrawn="1">
          <p15:clr>
            <a:srgbClr val="F26B43"/>
          </p15:clr>
        </p15:guide>
        <p15:guide id="17" orient="horz" pos="777" userDrawn="1">
          <p15:clr>
            <a:srgbClr val="F26B43"/>
          </p15:clr>
        </p15:guide>
        <p15:guide id="18" orient="horz" pos="4042" userDrawn="1">
          <p15:clr>
            <a:srgbClr val="F26B43"/>
          </p15:clr>
        </p15:guide>
        <p15:guide id="19" orient="horz" pos="1321" userDrawn="1">
          <p15:clr>
            <a:srgbClr val="F26B43"/>
          </p15:clr>
        </p15:guide>
        <p15:guide id="20" orient="horz" pos="1480" userDrawn="1">
          <p15:clr>
            <a:srgbClr val="F26B43"/>
          </p15:clr>
        </p15:guide>
        <p15:guide id="21" orient="horz" pos="1911" userDrawn="1">
          <p15:clr>
            <a:srgbClr val="F26B43"/>
          </p15:clr>
        </p15:guide>
        <p15:guide id="22" orient="horz" pos="20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18B71-853A-41B9-873A-9E3FFEC42F4C}"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DA87A-D106-4059-8117-EA07DDBCF177}" type="slidenum">
              <a:rPr lang="en-US" smtClean="0"/>
              <a:t>‹#›</a:t>
            </a:fld>
            <a:endParaRPr lang="en-US"/>
          </a:p>
        </p:txBody>
      </p:sp>
    </p:spTree>
    <p:extLst>
      <p:ext uri="{BB962C8B-B14F-4D97-AF65-F5344CB8AC3E}">
        <p14:creationId xmlns:p14="http://schemas.microsoft.com/office/powerpoint/2010/main" val="183957990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0.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6.jfif"/><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xml"/><Relationship Id="rId11" Type="http://schemas.openxmlformats.org/officeDocument/2006/relationships/image" Target="../media/image43.png"/><Relationship Id="rId5" Type="http://schemas.openxmlformats.org/officeDocument/2006/relationships/diagramQuickStyle" Target="../diagrams/quickStyle5.xml"/><Relationship Id="rId10" Type="http://schemas.openxmlformats.org/officeDocument/2006/relationships/image" Target="../media/image42.png"/><Relationship Id="rId4" Type="http://schemas.openxmlformats.org/officeDocument/2006/relationships/diagramLayout" Target="../diagrams/layout5.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50.jpe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patriciabye@gmail.com" TargetMode="External"/><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hyperlink" Target="mailto:tclifford@wsp.com" TargetMode="External"/><Relationship Id="rId4" Type="http://schemas.openxmlformats.org/officeDocument/2006/relationships/hyperlink" Target="mailto:Eryca.dinsdale@wsp.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9252" y="839308"/>
            <a:ext cx="6593746" cy="13979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following presentation is supplemental to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NCHRP Research Report 1088: State DOT Models for Organizing and Operating Emergency Response: A Guide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(NCHRP Project 20-128). The full report can be found by searching on the report title on the National Academies Press website (nap.nationalacademies.org).</a:t>
            </a:r>
          </a:p>
        </p:txBody>
      </p:sp>
      <p:sp>
        <p:nvSpPr>
          <p:cNvPr id="6" name="Text Box 2"/>
          <p:cNvSpPr txBox="1">
            <a:spLocks noChangeArrowheads="1"/>
          </p:cNvSpPr>
          <p:nvPr/>
        </p:nvSpPr>
        <p:spPr bwMode="auto">
          <a:xfrm>
            <a:off x="2399252" y="2435027"/>
            <a:ext cx="6459522" cy="315204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90489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Espace réservé du contenu 10">
            <a:extLst>
              <a:ext uri="{FF2B5EF4-FFF2-40B4-BE49-F238E27FC236}">
                <a16:creationId xmlns:a16="http://schemas.microsoft.com/office/drawing/2014/main" id="{F67D096A-6ECF-C04B-8F19-6C93E73EFEC0}"/>
              </a:ext>
            </a:extLst>
          </p:cNvPr>
          <p:cNvGraphicFramePr>
            <a:graphicFrameLocks noGrp="1"/>
          </p:cNvGraphicFramePr>
          <p:nvPr>
            <p:ph sz="quarter" idx="14"/>
            <p:extLst>
              <p:ext uri="{D42A27DB-BD31-4B8C-83A1-F6EECF244321}">
                <p14:modId xmlns:p14="http://schemas.microsoft.com/office/powerpoint/2010/main" val="1171489533"/>
              </p:ext>
            </p:extLst>
          </p:nvPr>
        </p:nvGraphicFramePr>
        <p:xfrm>
          <a:off x="1724884" y="2517728"/>
          <a:ext cx="8890000" cy="1474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AB5834E9-1A2B-7D47-8E1D-CEAD15A4F684}"/>
              </a:ext>
            </a:extLst>
          </p:cNvPr>
          <p:cNvSpPr>
            <a:spLocks noGrp="1"/>
          </p:cNvSpPr>
          <p:nvPr>
            <p:ph type="title"/>
          </p:nvPr>
        </p:nvSpPr>
        <p:spPr>
          <a:xfrm>
            <a:off x="1774826" y="1233489"/>
            <a:ext cx="5868988" cy="863599"/>
          </a:xfrm>
        </p:spPr>
        <p:txBody>
          <a:bodyPr/>
          <a:lstStyle/>
          <a:p>
            <a:r>
              <a:rPr lang="fr-FR" dirty="0" err="1"/>
              <a:t>Overview</a:t>
            </a:r>
            <a:r>
              <a:rPr lang="fr-FR" dirty="0"/>
              <a:t> of </a:t>
            </a:r>
            <a:r>
              <a:rPr lang="fr-FR" dirty="0" err="1"/>
              <a:t>Census</a:t>
            </a:r>
            <a:r>
              <a:rPr lang="fr-FR" dirty="0"/>
              <a:t> Process</a:t>
            </a:r>
          </a:p>
        </p:txBody>
      </p:sp>
      <p:sp>
        <p:nvSpPr>
          <p:cNvPr id="6" name="Espace réservé du contenu 13">
            <a:extLst>
              <a:ext uri="{FF2B5EF4-FFF2-40B4-BE49-F238E27FC236}">
                <a16:creationId xmlns:a16="http://schemas.microsoft.com/office/drawing/2014/main" id="{2E6E30C9-890F-3542-B01E-0667E27DD8CD}"/>
              </a:ext>
            </a:extLst>
          </p:cNvPr>
          <p:cNvSpPr txBox="1">
            <a:spLocks/>
          </p:cNvSpPr>
          <p:nvPr/>
        </p:nvSpPr>
        <p:spPr>
          <a:xfrm>
            <a:off x="1832835" y="3870172"/>
            <a:ext cx="1389101"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err="1">
                <a:solidFill>
                  <a:schemeClr val="tx2"/>
                </a:solidFill>
              </a:rPr>
              <a:t>Review</a:t>
            </a:r>
            <a:r>
              <a:rPr lang="fr-CA" b="1" dirty="0">
                <a:solidFill>
                  <a:schemeClr val="tx2"/>
                </a:solidFill>
              </a:rPr>
              <a:t> &amp;         </a:t>
            </a:r>
            <a:r>
              <a:rPr lang="fr-CA" b="1" dirty="0" err="1">
                <a:solidFill>
                  <a:schemeClr val="tx2"/>
                </a:solidFill>
              </a:rPr>
              <a:t>Pre-Test</a:t>
            </a:r>
            <a:endParaRPr lang="fr-CA" b="1" dirty="0">
              <a:solidFill>
                <a:schemeClr val="tx2"/>
              </a:solidFill>
            </a:endParaRPr>
          </a:p>
          <a:p>
            <a:pPr>
              <a:lnSpc>
                <a:spcPct val="120000"/>
              </a:lnSpc>
            </a:pPr>
            <a:r>
              <a:rPr lang="fr-CA" dirty="0" err="1">
                <a:solidFill>
                  <a:schemeClr val="tx2"/>
                </a:solidFill>
                <a:latin typeface="Gentium Basic" panose="02000503060000020004" pitchFamily="2" charset="77"/>
              </a:rPr>
              <a:t>Pre-test</a:t>
            </a:r>
            <a:r>
              <a:rPr lang="fr-CA" dirty="0">
                <a:solidFill>
                  <a:schemeClr val="tx2"/>
                </a:solidFill>
                <a:latin typeface="Gentium Basic" panose="02000503060000020004" pitchFamily="2" charset="77"/>
              </a:rPr>
              <a:t> </a:t>
            </a:r>
            <a:r>
              <a:rPr lang="fr-CA" dirty="0" err="1">
                <a:solidFill>
                  <a:schemeClr val="tx2"/>
                </a:solidFill>
                <a:latin typeface="Gentium Basic" panose="02000503060000020004" pitchFamily="2" charset="77"/>
              </a:rPr>
              <a:t>with</a:t>
            </a:r>
            <a:r>
              <a:rPr lang="fr-CA" dirty="0">
                <a:solidFill>
                  <a:schemeClr val="tx2"/>
                </a:solidFill>
                <a:latin typeface="Gentium Basic" panose="02000503060000020004" pitchFamily="2" charset="77"/>
              </a:rPr>
              <a:t> Expert Panel and </a:t>
            </a:r>
            <a:r>
              <a:rPr lang="fr-CA" dirty="0" err="1">
                <a:solidFill>
                  <a:schemeClr val="tx2"/>
                </a:solidFill>
                <a:latin typeface="Gentium Basic" panose="02000503060000020004" pitchFamily="2" charset="77"/>
              </a:rPr>
              <a:t>Review</a:t>
            </a:r>
            <a:r>
              <a:rPr lang="fr-CA" dirty="0">
                <a:solidFill>
                  <a:schemeClr val="tx2"/>
                </a:solidFill>
                <a:latin typeface="Gentium Basic" panose="02000503060000020004" pitchFamily="2" charset="77"/>
              </a:rPr>
              <a:t> Panel </a:t>
            </a:r>
          </a:p>
        </p:txBody>
      </p:sp>
      <p:sp>
        <p:nvSpPr>
          <p:cNvPr id="26" name="Espace réservé du contenu 13">
            <a:extLst>
              <a:ext uri="{FF2B5EF4-FFF2-40B4-BE49-F238E27FC236}">
                <a16:creationId xmlns:a16="http://schemas.microsoft.com/office/drawing/2014/main" id="{35D619B4-257B-E143-9CAF-42E3664ED5BB}"/>
              </a:ext>
            </a:extLst>
          </p:cNvPr>
          <p:cNvSpPr txBox="1">
            <a:spLocks/>
          </p:cNvSpPr>
          <p:nvPr/>
        </p:nvSpPr>
        <p:spPr>
          <a:xfrm>
            <a:off x="3445883" y="3870172"/>
            <a:ext cx="1198607"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a:solidFill>
                  <a:schemeClr val="tx2"/>
                </a:solidFill>
              </a:rPr>
              <a:t>Distribution</a:t>
            </a:r>
          </a:p>
          <a:p>
            <a:pPr>
              <a:lnSpc>
                <a:spcPct val="120000"/>
              </a:lnSpc>
            </a:pPr>
            <a:r>
              <a:rPr lang="en-US" dirty="0">
                <a:solidFill>
                  <a:srgbClr val="000000"/>
                </a:solidFill>
                <a:latin typeface="Gentium Basic" panose="020B0604020202020204" charset="0"/>
              </a:rPr>
              <a:t>Distributed to AASHTO CTSSR &amp; DOTs that responded to NCHRP 20-116 survey</a:t>
            </a:r>
            <a:endParaRPr lang="fr-CA" dirty="0">
              <a:solidFill>
                <a:schemeClr val="tx2"/>
              </a:solidFill>
              <a:latin typeface="Gentium Basic" panose="020B0604020202020204" charset="0"/>
            </a:endParaRPr>
          </a:p>
        </p:txBody>
      </p:sp>
      <p:sp>
        <p:nvSpPr>
          <p:cNvPr id="28" name="Espace réservé du contenu 13">
            <a:extLst>
              <a:ext uri="{FF2B5EF4-FFF2-40B4-BE49-F238E27FC236}">
                <a16:creationId xmlns:a16="http://schemas.microsoft.com/office/drawing/2014/main" id="{904FFE60-8A95-7744-BDF5-3EEA6496BB54}"/>
              </a:ext>
            </a:extLst>
          </p:cNvPr>
          <p:cNvSpPr txBox="1">
            <a:spLocks/>
          </p:cNvSpPr>
          <p:nvPr/>
        </p:nvSpPr>
        <p:spPr>
          <a:xfrm>
            <a:off x="4644490" y="3838180"/>
            <a:ext cx="1696528"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a:solidFill>
                  <a:schemeClr val="tx2"/>
                </a:solidFill>
              </a:rPr>
              <a:t>Follow-up/ </a:t>
            </a:r>
            <a:r>
              <a:rPr lang="fr-CA" b="1" dirty="0" err="1">
                <a:solidFill>
                  <a:schemeClr val="tx2"/>
                </a:solidFill>
              </a:rPr>
              <a:t>Reminders</a:t>
            </a:r>
            <a:endParaRPr lang="fr-CA" b="1" dirty="0">
              <a:solidFill>
                <a:schemeClr val="tx2"/>
              </a:solidFill>
            </a:endParaRPr>
          </a:p>
          <a:p>
            <a:pPr marL="285750" indent="-285750">
              <a:buFont typeface="Wingdings" panose="05000000000000000000" pitchFamily="2" charset="2"/>
              <a:buChar char="v"/>
            </a:pPr>
            <a:r>
              <a:rPr lang="en-US" dirty="0">
                <a:solidFill>
                  <a:srgbClr val="000000"/>
                </a:solidFill>
                <a:latin typeface="Gentium Basic" panose="020B0604020202020204" charset="0"/>
              </a:rPr>
              <a:t>Sent by AASHTO on November 22, 2021 </a:t>
            </a:r>
          </a:p>
          <a:p>
            <a:pPr marL="285750" indent="-285750">
              <a:buFont typeface="Wingdings" panose="05000000000000000000" pitchFamily="2" charset="2"/>
              <a:buChar char="v"/>
            </a:pPr>
            <a:r>
              <a:rPr lang="en-US" dirty="0">
                <a:solidFill>
                  <a:srgbClr val="000000"/>
                </a:solidFill>
                <a:latin typeface="Gentium Basic" panose="020B0604020202020204" charset="0"/>
              </a:rPr>
              <a:t>Non-respondent  reminders on December 1-2, 2021</a:t>
            </a:r>
            <a:endParaRPr lang="fr-CA" dirty="0">
              <a:solidFill>
                <a:schemeClr val="tx2"/>
              </a:solidFill>
              <a:latin typeface="Gentium Basic" panose="020B0604020202020204" charset="0"/>
            </a:endParaRPr>
          </a:p>
        </p:txBody>
      </p:sp>
      <p:sp>
        <p:nvSpPr>
          <p:cNvPr id="29" name="Espace réservé du contenu 13">
            <a:extLst>
              <a:ext uri="{FF2B5EF4-FFF2-40B4-BE49-F238E27FC236}">
                <a16:creationId xmlns:a16="http://schemas.microsoft.com/office/drawing/2014/main" id="{55858F61-E4D1-5A4B-A079-D783CEE448BB}"/>
              </a:ext>
            </a:extLst>
          </p:cNvPr>
          <p:cNvSpPr txBox="1">
            <a:spLocks/>
          </p:cNvSpPr>
          <p:nvPr/>
        </p:nvSpPr>
        <p:spPr>
          <a:xfrm>
            <a:off x="6231777" y="3806188"/>
            <a:ext cx="1531795"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err="1">
                <a:solidFill>
                  <a:schemeClr val="tx2"/>
                </a:solidFill>
              </a:rPr>
              <a:t>Interim</a:t>
            </a:r>
            <a:r>
              <a:rPr lang="fr-CA" b="1" dirty="0">
                <a:solidFill>
                  <a:schemeClr val="tx2"/>
                </a:solidFill>
              </a:rPr>
              <a:t> Report </a:t>
            </a:r>
            <a:r>
              <a:rPr lang="fr-CA" b="1" dirty="0" err="1">
                <a:solidFill>
                  <a:schemeClr val="tx2"/>
                </a:solidFill>
              </a:rPr>
              <a:t>Census</a:t>
            </a:r>
            <a:r>
              <a:rPr lang="fr-CA" b="1" dirty="0">
                <a:solidFill>
                  <a:schemeClr val="tx2"/>
                </a:solidFill>
              </a:rPr>
              <a:t> Close</a:t>
            </a:r>
          </a:p>
          <a:p>
            <a:pPr>
              <a:lnSpc>
                <a:spcPct val="120000"/>
              </a:lnSpc>
            </a:pPr>
            <a:r>
              <a:rPr lang="fr-CA" dirty="0" err="1">
                <a:solidFill>
                  <a:schemeClr val="tx2"/>
                </a:solidFill>
                <a:latin typeface="Gentium Basic" panose="020B0604020202020204" charset="0"/>
              </a:rPr>
              <a:t>December</a:t>
            </a:r>
            <a:r>
              <a:rPr lang="fr-CA" dirty="0">
                <a:solidFill>
                  <a:schemeClr val="tx2"/>
                </a:solidFill>
                <a:latin typeface="Gentium Basic" panose="020B0604020202020204" charset="0"/>
              </a:rPr>
              <a:t> 15, 2021</a:t>
            </a:r>
          </a:p>
          <a:p>
            <a:pPr>
              <a:lnSpc>
                <a:spcPct val="120000"/>
              </a:lnSpc>
            </a:pPr>
            <a:endParaRPr lang="fr-CA" dirty="0">
              <a:solidFill>
                <a:schemeClr val="tx2"/>
              </a:solidFill>
              <a:latin typeface="Gentium Basic" panose="02000503060000020004" pitchFamily="2" charset="77"/>
            </a:endParaRPr>
          </a:p>
        </p:txBody>
      </p:sp>
      <p:sp>
        <p:nvSpPr>
          <p:cNvPr id="10" name="TextBox 9">
            <a:extLst>
              <a:ext uri="{FF2B5EF4-FFF2-40B4-BE49-F238E27FC236}">
                <a16:creationId xmlns:a16="http://schemas.microsoft.com/office/drawing/2014/main" id="{694207EE-BADC-42FB-8033-E4A27CF63CF0}"/>
              </a:ext>
            </a:extLst>
          </p:cNvPr>
          <p:cNvSpPr txBox="1"/>
          <p:nvPr/>
        </p:nvSpPr>
        <p:spPr>
          <a:xfrm>
            <a:off x="1774825" y="2148396"/>
            <a:ext cx="8932932" cy="400110"/>
          </a:xfrm>
          <a:prstGeom prst="rect">
            <a:avLst/>
          </a:prstGeom>
          <a:noFill/>
        </p:spPr>
        <p:txBody>
          <a:bodyPr wrap="square">
            <a:spAutoFit/>
          </a:bodyPr>
          <a:lstStyle/>
          <a:p>
            <a:r>
              <a:rPr lang="en-US" sz="2000" b="1" dirty="0">
                <a:solidFill>
                  <a:srgbClr val="000000"/>
                </a:solidFill>
                <a:latin typeface="Montserrat" pitchFamily="2" charset="77"/>
              </a:rPr>
              <a:t>Objective: Understand DOT Emergency Response Organization </a:t>
            </a:r>
          </a:p>
        </p:txBody>
      </p:sp>
      <p:sp>
        <p:nvSpPr>
          <p:cNvPr id="9" name="Rectangle 8">
            <a:extLst>
              <a:ext uri="{FF2B5EF4-FFF2-40B4-BE49-F238E27FC236}">
                <a16:creationId xmlns:a16="http://schemas.microsoft.com/office/drawing/2014/main" id="{60FC5E6F-4B7E-48EB-8632-05E36BB788EE}"/>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ous-titre 7">
            <a:extLst>
              <a:ext uri="{FF2B5EF4-FFF2-40B4-BE49-F238E27FC236}">
                <a16:creationId xmlns:a16="http://schemas.microsoft.com/office/drawing/2014/main" id="{3BEDEFFC-2FB3-4119-AEF0-75F63266831D}"/>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
        <p:nvSpPr>
          <p:cNvPr id="3" name="Espace réservé du contenu 13">
            <a:extLst>
              <a:ext uri="{FF2B5EF4-FFF2-40B4-BE49-F238E27FC236}">
                <a16:creationId xmlns:a16="http://schemas.microsoft.com/office/drawing/2014/main" id="{A4ADAB3D-1508-3E3F-E09F-017E1DE55556}"/>
              </a:ext>
            </a:extLst>
          </p:cNvPr>
          <p:cNvSpPr txBox="1">
            <a:spLocks/>
          </p:cNvSpPr>
          <p:nvPr/>
        </p:nvSpPr>
        <p:spPr>
          <a:xfrm>
            <a:off x="7731756" y="3802624"/>
            <a:ext cx="1517799"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a:solidFill>
                  <a:schemeClr val="tx2"/>
                </a:solidFill>
              </a:rPr>
              <a:t>2</a:t>
            </a:r>
            <a:r>
              <a:rPr lang="fr-CA" b="1" baseline="30000" dirty="0">
                <a:solidFill>
                  <a:schemeClr val="tx2"/>
                </a:solidFill>
              </a:rPr>
              <a:t>nd</a:t>
            </a:r>
            <a:r>
              <a:rPr lang="fr-CA" b="1" dirty="0">
                <a:solidFill>
                  <a:schemeClr val="tx2"/>
                </a:solidFill>
              </a:rPr>
              <a:t> Push</a:t>
            </a:r>
          </a:p>
          <a:p>
            <a:pPr marL="285750" indent="-285750">
              <a:buFont typeface="Wingdings" panose="05000000000000000000" pitchFamily="2" charset="2"/>
              <a:buChar char="v"/>
            </a:pPr>
            <a:r>
              <a:rPr lang="en-US" dirty="0">
                <a:solidFill>
                  <a:srgbClr val="000000"/>
                </a:solidFill>
                <a:latin typeface="Gentium Basic" panose="020B0604020202020204" charset="0"/>
              </a:rPr>
              <a:t>Emails &amp; phone calls to DOTs</a:t>
            </a:r>
          </a:p>
          <a:p>
            <a:pPr marL="285750" indent="-285750">
              <a:buFont typeface="Wingdings" panose="05000000000000000000" pitchFamily="2" charset="2"/>
              <a:buChar char="v"/>
            </a:pPr>
            <a:r>
              <a:rPr lang="en-US" dirty="0">
                <a:solidFill>
                  <a:srgbClr val="000000"/>
                </a:solidFill>
                <a:latin typeface="Gentium Basic" panose="020B0604020202020204" charset="0"/>
              </a:rPr>
              <a:t>Contacts with regional FHWA representatives</a:t>
            </a:r>
            <a:endParaRPr lang="fr-CA" dirty="0">
              <a:solidFill>
                <a:schemeClr val="tx2"/>
              </a:solidFill>
              <a:latin typeface="Gentium Basic" panose="020B0604020202020204" charset="0"/>
            </a:endParaRPr>
          </a:p>
          <a:p>
            <a:pPr>
              <a:lnSpc>
                <a:spcPct val="120000"/>
              </a:lnSpc>
            </a:pPr>
            <a:endParaRPr lang="fr-CA" dirty="0">
              <a:solidFill>
                <a:schemeClr val="tx2"/>
              </a:solidFill>
              <a:latin typeface="Gentium Basic" panose="02000503060000020004" pitchFamily="2" charset="77"/>
            </a:endParaRPr>
          </a:p>
        </p:txBody>
      </p:sp>
      <p:sp>
        <p:nvSpPr>
          <p:cNvPr id="4" name="Espace réservé du contenu 13">
            <a:extLst>
              <a:ext uri="{FF2B5EF4-FFF2-40B4-BE49-F238E27FC236}">
                <a16:creationId xmlns:a16="http://schemas.microsoft.com/office/drawing/2014/main" id="{55FB3272-1A42-8F0C-0269-107E18CFF28D}"/>
              </a:ext>
            </a:extLst>
          </p:cNvPr>
          <p:cNvSpPr txBox="1">
            <a:spLocks/>
          </p:cNvSpPr>
          <p:nvPr/>
        </p:nvSpPr>
        <p:spPr>
          <a:xfrm>
            <a:off x="9249555" y="3802624"/>
            <a:ext cx="1913721" cy="1241698"/>
          </a:xfrm>
          <a:prstGeom prst="rect">
            <a:avLst/>
          </a:prstGeom>
        </p:spPr>
        <p:txBody>
          <a:bodyPr vert="horz" lIns="91440" tIns="45720" rIns="91440" bIns="45720" rtlCol="0">
            <a:noAutofit/>
          </a:bodyPr>
          <a:lstStyle>
            <a:lvl1pPr marL="11113" indent="-11113" algn="l" defTabSz="914400" rtl="0" eaLnBrk="1" latinLnBrk="0" hangingPunct="1">
              <a:lnSpc>
                <a:spcPct val="150000"/>
              </a:lnSpc>
              <a:spcBef>
                <a:spcPts val="1000"/>
              </a:spcBef>
              <a:buFont typeface="STIXGeneral-Regular" pitchFamily="2" charset="2"/>
              <a:buNone/>
              <a:tabLst/>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None/>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r-CA" b="1" dirty="0" err="1">
                <a:solidFill>
                  <a:schemeClr val="tx2"/>
                </a:solidFill>
              </a:rPr>
              <a:t>Census</a:t>
            </a:r>
            <a:r>
              <a:rPr lang="fr-CA" b="1" dirty="0">
                <a:solidFill>
                  <a:schemeClr val="tx2"/>
                </a:solidFill>
              </a:rPr>
              <a:t> </a:t>
            </a:r>
            <a:r>
              <a:rPr lang="fr-CA" b="1" dirty="0" err="1">
                <a:solidFill>
                  <a:schemeClr val="tx2"/>
                </a:solidFill>
              </a:rPr>
              <a:t>Closed</a:t>
            </a:r>
            <a:endParaRPr lang="fr-CA" b="1" dirty="0">
              <a:solidFill>
                <a:schemeClr val="tx2"/>
              </a:solidFill>
            </a:endParaRPr>
          </a:p>
          <a:p>
            <a:pPr>
              <a:lnSpc>
                <a:spcPct val="120000"/>
              </a:lnSpc>
            </a:pPr>
            <a:r>
              <a:rPr lang="fr-CA" dirty="0">
                <a:solidFill>
                  <a:schemeClr val="tx2"/>
                </a:solidFill>
                <a:latin typeface="Gentium Basic" panose="020B0604020202020204" charset="0"/>
              </a:rPr>
              <a:t>July  15, 2022</a:t>
            </a:r>
          </a:p>
          <a:p>
            <a:pPr>
              <a:lnSpc>
                <a:spcPct val="120000"/>
              </a:lnSpc>
            </a:pPr>
            <a:endParaRPr lang="fr-CA" dirty="0">
              <a:solidFill>
                <a:schemeClr val="tx2"/>
              </a:solidFill>
              <a:latin typeface="Gentium Basic" panose="02000503060000020004" pitchFamily="2" charset="77"/>
            </a:endParaRPr>
          </a:p>
        </p:txBody>
      </p:sp>
    </p:spTree>
    <p:extLst>
      <p:ext uri="{BB962C8B-B14F-4D97-AF65-F5344CB8AC3E}">
        <p14:creationId xmlns:p14="http://schemas.microsoft.com/office/powerpoint/2010/main" val="263704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re 168">
            <a:extLst>
              <a:ext uri="{FF2B5EF4-FFF2-40B4-BE49-F238E27FC236}">
                <a16:creationId xmlns:a16="http://schemas.microsoft.com/office/drawing/2014/main" id="{CE40396D-EFF5-C24C-859B-4A3C3B1EB056}"/>
              </a:ext>
            </a:extLst>
          </p:cNvPr>
          <p:cNvSpPr>
            <a:spLocks noGrp="1"/>
          </p:cNvSpPr>
          <p:nvPr>
            <p:ph type="title"/>
          </p:nvPr>
        </p:nvSpPr>
        <p:spPr>
          <a:xfrm>
            <a:off x="1774825" y="1258470"/>
            <a:ext cx="6428271" cy="863601"/>
          </a:xfrm>
        </p:spPr>
        <p:txBody>
          <a:bodyPr/>
          <a:lstStyle/>
          <a:p>
            <a:r>
              <a:rPr lang="fr-FR" dirty="0" err="1"/>
              <a:t>Results</a:t>
            </a:r>
            <a:r>
              <a:rPr lang="fr-FR" dirty="0"/>
              <a:t>: Total State DOT </a:t>
            </a:r>
            <a:r>
              <a:rPr lang="fr-FR" dirty="0" err="1"/>
              <a:t>Respondents</a:t>
            </a:r>
            <a:endParaRPr lang="fr-FR" dirty="0"/>
          </a:p>
        </p:txBody>
      </p:sp>
      <p:sp>
        <p:nvSpPr>
          <p:cNvPr id="80" name="Espace réservé du contenu 2">
            <a:extLst>
              <a:ext uri="{FF2B5EF4-FFF2-40B4-BE49-F238E27FC236}">
                <a16:creationId xmlns:a16="http://schemas.microsoft.com/office/drawing/2014/main" id="{93AB80A1-B43C-5444-8778-70FBCE7175A5}"/>
              </a:ext>
            </a:extLst>
          </p:cNvPr>
          <p:cNvSpPr txBox="1">
            <a:spLocks/>
          </p:cNvSpPr>
          <p:nvPr/>
        </p:nvSpPr>
        <p:spPr>
          <a:xfrm>
            <a:off x="1774825" y="2792830"/>
            <a:ext cx="3051572" cy="2806700"/>
          </a:xfrm>
          <a:prstGeom prst="rect">
            <a:avLst/>
          </a:prstGeom>
        </p:spPr>
        <p:txBody>
          <a:bodyPr>
            <a:noAutofit/>
          </a:bodyPr>
          <a:lstStyle>
            <a:lvl1pPr marL="285750" indent="-285750" algn="l" defTabSz="914400" rtl="0" eaLnBrk="1" latinLnBrk="0" hangingPunct="1">
              <a:lnSpc>
                <a:spcPct val="150000"/>
              </a:lnSpc>
              <a:spcBef>
                <a:spcPts val="1000"/>
              </a:spcBef>
              <a:buFont typeface="STIXGeneral-Regular" pitchFamily="2" charset="2"/>
              <a:buChar char="⏤"/>
              <a:defRPr sz="120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Font typeface="STIXGeneral-Regular" pitchFamily="2" charset="2"/>
              <a:buChar char="⏤"/>
              <a:defRPr sz="1200" b="0" i="0" kern="1200">
                <a:solidFill>
                  <a:schemeClr val="tx1"/>
                </a:solidFill>
                <a:latin typeface="Montserrat Light" pitchFamily="2" charset="77"/>
                <a:ea typeface="+mn-ea"/>
                <a:cs typeface="+mn-cs"/>
              </a:defRPr>
            </a:lvl2pPr>
            <a:lvl3pPr marL="1200150" indent="-285750" algn="l" defTabSz="914400" rtl="0" eaLnBrk="1" latinLnBrk="0" hangingPunct="1">
              <a:lnSpc>
                <a:spcPct val="150000"/>
              </a:lnSpc>
              <a:spcBef>
                <a:spcPts val="500"/>
              </a:spcBef>
              <a:buFont typeface="STIXGeneral-Regular" pitchFamily="2" charset="2"/>
              <a:buChar char="⏤"/>
              <a:defRPr sz="1000" b="0" i="0" kern="1200">
                <a:solidFill>
                  <a:schemeClr val="tx1"/>
                </a:solidFill>
                <a:latin typeface="Montserrat Light" pitchFamily="2" charset="77"/>
                <a:ea typeface="+mn-ea"/>
                <a:cs typeface="+mn-cs"/>
              </a:defRPr>
            </a:lvl3pPr>
            <a:lvl4pPr marL="1657350" indent="-285750" algn="l" defTabSz="914400" rtl="0" eaLnBrk="1" latinLnBrk="0" hangingPunct="1">
              <a:lnSpc>
                <a:spcPct val="150000"/>
              </a:lnSpc>
              <a:spcBef>
                <a:spcPts val="500"/>
              </a:spcBef>
              <a:buFont typeface="STIXGeneral-Regular" pitchFamily="2" charset="2"/>
              <a:buChar char="⏤"/>
              <a:defRPr sz="1000" b="0" i="0" kern="1200">
                <a:solidFill>
                  <a:schemeClr val="tx1"/>
                </a:solidFill>
                <a:latin typeface="Montserrat Light" pitchFamily="2" charset="77"/>
                <a:ea typeface="+mn-ea"/>
                <a:cs typeface="+mn-cs"/>
              </a:defRPr>
            </a:lvl4pPr>
            <a:lvl5pPr marL="2114550" indent="-285750" algn="l" defTabSz="914400" rtl="0" eaLnBrk="1" latinLnBrk="0" hangingPunct="1">
              <a:lnSpc>
                <a:spcPct val="150000"/>
              </a:lnSpc>
              <a:spcBef>
                <a:spcPts val="500"/>
              </a:spcBef>
              <a:buFont typeface="STIXGeneral-Regular" pitchFamily="2" charset="2"/>
              <a:buChar char="⏤"/>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600" b="1" dirty="0">
                <a:solidFill>
                  <a:schemeClr val="tx2"/>
                </a:solidFill>
              </a:rPr>
              <a:t>43  DOTs in Total </a:t>
            </a:r>
          </a:p>
        </p:txBody>
      </p:sp>
      <p:sp>
        <p:nvSpPr>
          <p:cNvPr id="6" name="Rectangle 5">
            <a:extLst>
              <a:ext uri="{FF2B5EF4-FFF2-40B4-BE49-F238E27FC236}">
                <a16:creationId xmlns:a16="http://schemas.microsoft.com/office/drawing/2014/main" id="{F42E8204-E574-4CFB-841F-D33628B11D7C}"/>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us-titre 7">
            <a:extLst>
              <a:ext uri="{FF2B5EF4-FFF2-40B4-BE49-F238E27FC236}">
                <a16:creationId xmlns:a16="http://schemas.microsoft.com/office/drawing/2014/main" id="{306B6D25-475B-43EE-90DD-E779CC9A047A}"/>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pic>
        <p:nvPicPr>
          <p:cNvPr id="3" name="Picture 2">
            <a:extLst>
              <a:ext uri="{FF2B5EF4-FFF2-40B4-BE49-F238E27FC236}">
                <a16:creationId xmlns:a16="http://schemas.microsoft.com/office/drawing/2014/main" id="{56703151-4CFF-C4BD-2072-E90FF21E7237}"/>
              </a:ext>
            </a:extLst>
          </p:cNvPr>
          <p:cNvPicPr>
            <a:picLocks noChangeAspect="1"/>
          </p:cNvPicPr>
          <p:nvPr/>
        </p:nvPicPr>
        <p:blipFill>
          <a:blip r:embed="rId2">
            <a:duotone>
              <a:schemeClr val="accent5">
                <a:shade val="45000"/>
                <a:satMod val="135000"/>
              </a:schemeClr>
              <a:prstClr val="white"/>
            </a:duotone>
          </a:blip>
          <a:stretch>
            <a:fillRect/>
          </a:stretch>
        </p:blipFill>
        <p:spPr>
          <a:xfrm>
            <a:off x="4380747" y="1877391"/>
            <a:ext cx="6635437" cy="3984796"/>
          </a:xfrm>
          <a:prstGeom prst="rect">
            <a:avLst/>
          </a:prstGeom>
        </p:spPr>
      </p:pic>
      <p:pic>
        <p:nvPicPr>
          <p:cNvPr id="5" name="Picture 4">
            <a:extLst>
              <a:ext uri="{FF2B5EF4-FFF2-40B4-BE49-F238E27FC236}">
                <a16:creationId xmlns:a16="http://schemas.microsoft.com/office/drawing/2014/main" id="{DE9AB4C0-66B8-B494-4D43-73EB5AE867FD}"/>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15442" y="4869898"/>
            <a:ext cx="938337" cy="625558"/>
          </a:xfrm>
          <a:prstGeom prst="rect">
            <a:avLst/>
          </a:prstGeom>
        </p:spPr>
      </p:pic>
    </p:spTree>
    <p:extLst>
      <p:ext uri="{BB962C8B-B14F-4D97-AF65-F5344CB8AC3E}">
        <p14:creationId xmlns:p14="http://schemas.microsoft.com/office/powerpoint/2010/main" val="2865124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B6B81112-74A6-3148-82AF-AF74D4ED1B9F}"/>
              </a:ext>
            </a:extLst>
          </p:cNvPr>
          <p:cNvGraphicFramePr>
            <a:graphicFrameLocks noGrp="1"/>
          </p:cNvGraphicFramePr>
          <p:nvPr>
            <p:ph sz="quarter" idx="14"/>
            <p:extLst>
              <p:ext uri="{D42A27DB-BD31-4B8C-83A1-F6EECF244321}">
                <p14:modId xmlns:p14="http://schemas.microsoft.com/office/powerpoint/2010/main" val="2386599733"/>
              </p:ext>
            </p:extLst>
          </p:nvPr>
        </p:nvGraphicFramePr>
        <p:xfrm>
          <a:off x="1774825" y="2027763"/>
          <a:ext cx="8806089" cy="4111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a:extLst>
              <a:ext uri="{FF2B5EF4-FFF2-40B4-BE49-F238E27FC236}">
                <a16:creationId xmlns:a16="http://schemas.microsoft.com/office/drawing/2014/main" id="{AB5834E9-1A2B-7D47-8E1D-CEAD15A4F684}"/>
              </a:ext>
            </a:extLst>
          </p:cNvPr>
          <p:cNvSpPr>
            <a:spLocks noGrp="1"/>
          </p:cNvSpPr>
          <p:nvPr>
            <p:ph type="title"/>
          </p:nvPr>
        </p:nvSpPr>
        <p:spPr>
          <a:xfrm>
            <a:off x="1774825" y="1233489"/>
            <a:ext cx="8893175" cy="863599"/>
          </a:xfrm>
        </p:spPr>
        <p:txBody>
          <a:bodyPr/>
          <a:lstStyle/>
          <a:p>
            <a:r>
              <a:rPr lang="fr-FR" dirty="0"/>
              <a:t>Emergency Management in </a:t>
            </a:r>
            <a:r>
              <a:rPr lang="fr-FR" dirty="0" err="1"/>
              <a:t>Organizational</a:t>
            </a:r>
            <a:r>
              <a:rPr lang="fr-FR" dirty="0"/>
              <a:t> Structure</a:t>
            </a:r>
          </a:p>
        </p:txBody>
      </p:sp>
      <p:sp>
        <p:nvSpPr>
          <p:cNvPr id="8" name="TextBox 7">
            <a:extLst>
              <a:ext uri="{FF2B5EF4-FFF2-40B4-BE49-F238E27FC236}">
                <a16:creationId xmlns:a16="http://schemas.microsoft.com/office/drawing/2014/main" id="{2DB7B815-A80B-4750-91F6-FC0A6A72EF81}"/>
              </a:ext>
            </a:extLst>
          </p:cNvPr>
          <p:cNvSpPr txBox="1"/>
          <p:nvPr/>
        </p:nvSpPr>
        <p:spPr>
          <a:xfrm>
            <a:off x="8361947" y="5162846"/>
            <a:ext cx="3051507" cy="923330"/>
          </a:xfrm>
          <a:prstGeom prst="rect">
            <a:avLst/>
          </a:prstGeom>
          <a:noFill/>
        </p:spPr>
        <p:txBody>
          <a:bodyPr wrap="square">
            <a:spAutoFit/>
          </a:bodyPr>
          <a:lstStyle/>
          <a:p>
            <a:r>
              <a:rPr lang="fr-CA" b="1" dirty="0" err="1">
                <a:solidFill>
                  <a:srgbClr val="000000"/>
                </a:solidFill>
                <a:latin typeface="Montserrat" pitchFamily="2" charset="77"/>
              </a:rPr>
              <a:t>Recent</a:t>
            </a:r>
            <a:r>
              <a:rPr lang="fr-CA" b="1" dirty="0">
                <a:solidFill>
                  <a:srgbClr val="000000"/>
                </a:solidFill>
                <a:latin typeface="Montserrat" pitchFamily="2" charset="77"/>
              </a:rPr>
              <a:t> Changes</a:t>
            </a:r>
          </a:p>
          <a:p>
            <a:pPr marL="285750" indent="-285750">
              <a:buFont typeface="Wingdings" panose="05000000000000000000" pitchFamily="2" charset="2"/>
              <a:buChar char="v"/>
            </a:pPr>
            <a:r>
              <a:rPr lang="fr-CA" dirty="0">
                <a:latin typeface="Gentium Basic" panose="020B0604020202020204" charset="0"/>
              </a:rPr>
              <a:t>Re-</a:t>
            </a:r>
            <a:r>
              <a:rPr lang="fr-CA" dirty="0" err="1">
                <a:latin typeface="Gentium Basic" panose="020B0604020202020204" charset="0"/>
              </a:rPr>
              <a:t>organized</a:t>
            </a:r>
            <a:r>
              <a:rPr lang="fr-CA" dirty="0">
                <a:latin typeface="Gentium Basic" panose="020B0604020202020204" charset="0"/>
              </a:rPr>
              <a:t> sections </a:t>
            </a:r>
          </a:p>
          <a:p>
            <a:pPr marL="285750" indent="-285750">
              <a:buFont typeface="Wingdings" panose="05000000000000000000" pitchFamily="2" charset="2"/>
              <a:buChar char="v"/>
            </a:pPr>
            <a:r>
              <a:rPr lang="fr-CA" dirty="0">
                <a:latin typeface="Gentium Basic" panose="020B0604020202020204" charset="0"/>
              </a:rPr>
              <a:t>Added </a:t>
            </a:r>
            <a:r>
              <a:rPr lang="fr-CA" dirty="0" err="1">
                <a:latin typeface="Gentium Basic" panose="020B0604020202020204" charset="0"/>
              </a:rPr>
              <a:t>dedicated</a:t>
            </a:r>
            <a:r>
              <a:rPr lang="fr-CA" dirty="0">
                <a:latin typeface="Gentium Basic" panose="020B0604020202020204" charset="0"/>
              </a:rPr>
              <a:t> EM group</a:t>
            </a:r>
            <a:endParaRPr lang="fr-FR" dirty="0">
              <a:latin typeface="Gentium Basic" panose="020B0604020202020204" charset="0"/>
            </a:endParaRPr>
          </a:p>
        </p:txBody>
      </p:sp>
      <p:sp>
        <p:nvSpPr>
          <p:cNvPr id="5" name="Rectangle 4">
            <a:extLst>
              <a:ext uri="{FF2B5EF4-FFF2-40B4-BE49-F238E27FC236}">
                <a16:creationId xmlns:a16="http://schemas.microsoft.com/office/drawing/2014/main" id="{20366F71-07AB-4EDC-B032-CCF6C4F4D7DC}"/>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1BC2CFC-1763-4ABD-A03D-D496F30FF1F4}"/>
              </a:ext>
            </a:extLst>
          </p:cNvPr>
          <p:cNvSpPr/>
          <p:nvPr/>
        </p:nvSpPr>
        <p:spPr>
          <a:xfrm>
            <a:off x="3020290" y="3609770"/>
            <a:ext cx="1006764" cy="947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70%</a:t>
            </a:r>
          </a:p>
        </p:txBody>
      </p:sp>
      <p:sp>
        <p:nvSpPr>
          <p:cNvPr id="7" name="Oval 6">
            <a:extLst>
              <a:ext uri="{FF2B5EF4-FFF2-40B4-BE49-F238E27FC236}">
                <a16:creationId xmlns:a16="http://schemas.microsoft.com/office/drawing/2014/main" id="{F26754D9-00F2-4856-B086-AEADC2418E45}"/>
              </a:ext>
            </a:extLst>
          </p:cNvPr>
          <p:cNvSpPr/>
          <p:nvPr/>
        </p:nvSpPr>
        <p:spPr>
          <a:xfrm>
            <a:off x="5592618" y="2379603"/>
            <a:ext cx="1006764" cy="94765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2%</a:t>
            </a:r>
          </a:p>
        </p:txBody>
      </p:sp>
      <p:sp>
        <p:nvSpPr>
          <p:cNvPr id="9" name="Oval 8">
            <a:extLst>
              <a:ext uri="{FF2B5EF4-FFF2-40B4-BE49-F238E27FC236}">
                <a16:creationId xmlns:a16="http://schemas.microsoft.com/office/drawing/2014/main" id="{4417BE1A-C256-4D33-BF31-29189E955ACE}"/>
              </a:ext>
            </a:extLst>
          </p:cNvPr>
          <p:cNvSpPr/>
          <p:nvPr/>
        </p:nvSpPr>
        <p:spPr>
          <a:xfrm>
            <a:off x="5592618" y="3609770"/>
            <a:ext cx="1006764" cy="947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0" name="Oval 9">
            <a:extLst>
              <a:ext uri="{FF2B5EF4-FFF2-40B4-BE49-F238E27FC236}">
                <a16:creationId xmlns:a16="http://schemas.microsoft.com/office/drawing/2014/main" id="{FB6941D9-4D6D-475B-889F-3C1A6D479372}"/>
              </a:ext>
            </a:extLst>
          </p:cNvPr>
          <p:cNvSpPr/>
          <p:nvPr/>
        </p:nvSpPr>
        <p:spPr>
          <a:xfrm>
            <a:off x="8164946" y="3609769"/>
            <a:ext cx="1006764" cy="947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p>
        </p:txBody>
      </p:sp>
      <p:sp>
        <p:nvSpPr>
          <p:cNvPr id="11" name="Oval 10">
            <a:extLst>
              <a:ext uri="{FF2B5EF4-FFF2-40B4-BE49-F238E27FC236}">
                <a16:creationId xmlns:a16="http://schemas.microsoft.com/office/drawing/2014/main" id="{4FADF1A1-B700-461C-AC14-9167DF6A7108}"/>
              </a:ext>
            </a:extLst>
          </p:cNvPr>
          <p:cNvSpPr/>
          <p:nvPr/>
        </p:nvSpPr>
        <p:spPr>
          <a:xfrm>
            <a:off x="1747117" y="4850517"/>
            <a:ext cx="1006764" cy="947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2" name="Oval 11">
            <a:extLst>
              <a:ext uri="{FF2B5EF4-FFF2-40B4-BE49-F238E27FC236}">
                <a16:creationId xmlns:a16="http://schemas.microsoft.com/office/drawing/2014/main" id="{27E9D4E7-A266-4325-9908-48E6D51F1F5E}"/>
              </a:ext>
            </a:extLst>
          </p:cNvPr>
          <p:cNvSpPr/>
          <p:nvPr/>
        </p:nvSpPr>
        <p:spPr>
          <a:xfrm>
            <a:off x="4334694" y="4850517"/>
            <a:ext cx="1006764" cy="9476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ous-titre 7">
            <a:extLst>
              <a:ext uri="{FF2B5EF4-FFF2-40B4-BE49-F238E27FC236}">
                <a16:creationId xmlns:a16="http://schemas.microsoft.com/office/drawing/2014/main" id="{EE8C8C69-FEB0-4A90-80F5-0231AF2F744F}"/>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428870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B63069F6-0327-9646-A758-E9F4D3051567}"/>
              </a:ext>
            </a:extLst>
          </p:cNvPr>
          <p:cNvSpPr>
            <a:spLocks noGrp="1"/>
          </p:cNvSpPr>
          <p:nvPr>
            <p:ph type="title"/>
          </p:nvPr>
        </p:nvSpPr>
        <p:spPr>
          <a:xfrm>
            <a:off x="1774824" y="1233488"/>
            <a:ext cx="6400633" cy="863600"/>
          </a:xfrm>
        </p:spPr>
        <p:txBody>
          <a:bodyPr>
            <a:normAutofit/>
          </a:bodyPr>
          <a:lstStyle/>
          <a:p>
            <a:r>
              <a:rPr lang="fr-FR" dirty="0"/>
              <a:t>Emergency Management </a:t>
            </a:r>
            <a:r>
              <a:rPr lang="fr-FR" dirty="0" err="1"/>
              <a:t>Employees</a:t>
            </a:r>
            <a:endParaRPr lang="fr-FR" dirty="0"/>
          </a:p>
        </p:txBody>
      </p:sp>
      <p:sp>
        <p:nvSpPr>
          <p:cNvPr id="7" name="Espace réservé du contenu 6">
            <a:extLst>
              <a:ext uri="{FF2B5EF4-FFF2-40B4-BE49-F238E27FC236}">
                <a16:creationId xmlns:a16="http://schemas.microsoft.com/office/drawing/2014/main" id="{E4431031-96B5-2248-A2A7-1523F94FE7E6}"/>
              </a:ext>
            </a:extLst>
          </p:cNvPr>
          <p:cNvSpPr>
            <a:spLocks noGrp="1"/>
          </p:cNvSpPr>
          <p:nvPr>
            <p:ph sz="quarter" idx="14"/>
          </p:nvPr>
        </p:nvSpPr>
        <p:spPr>
          <a:xfrm>
            <a:off x="1774824" y="2349639"/>
            <a:ext cx="4068607" cy="2806700"/>
          </a:xfrm>
        </p:spPr>
        <p:txBody>
          <a:bodyPr>
            <a:normAutofit/>
          </a:bodyPr>
          <a:lstStyle/>
          <a:p>
            <a:pPr marL="0" indent="0">
              <a:lnSpc>
                <a:spcPct val="120000"/>
              </a:lnSpc>
            </a:pPr>
            <a:r>
              <a:rPr lang="en-US" sz="1800" b="1" dirty="0">
                <a:latin typeface="Montserrat" pitchFamily="2" charset="77"/>
              </a:rPr>
              <a:t>Primary EM Responsibilities </a:t>
            </a:r>
            <a:endParaRPr lang="fr-FR" sz="1800" b="1" dirty="0">
              <a:latin typeface="Montserrat" pitchFamily="2" charset="77"/>
            </a:endParaRPr>
          </a:p>
          <a:p>
            <a:pPr marL="285750" indent="-285750">
              <a:lnSpc>
                <a:spcPct val="120000"/>
              </a:lnSpc>
              <a:buFont typeface="Wingdings" panose="05000000000000000000" pitchFamily="2" charset="2"/>
              <a:buChar char="v"/>
            </a:pPr>
            <a:r>
              <a:rPr lang="fr-CA" sz="2000" dirty="0"/>
              <a:t>50% have 5 or </a:t>
            </a:r>
            <a:r>
              <a:rPr lang="fr-CA" sz="2000" dirty="0" err="1"/>
              <a:t>less</a:t>
            </a:r>
            <a:r>
              <a:rPr lang="fr-CA" sz="2000" dirty="0"/>
              <a:t> </a:t>
            </a:r>
            <a:r>
              <a:rPr lang="fr-CA" sz="2000" dirty="0" err="1"/>
              <a:t>employees</a:t>
            </a:r>
            <a:endParaRPr lang="fr-CA" sz="2000" dirty="0"/>
          </a:p>
          <a:p>
            <a:pPr marL="285750" indent="-285750">
              <a:lnSpc>
                <a:spcPct val="120000"/>
              </a:lnSpc>
              <a:buFont typeface="Wingdings" panose="05000000000000000000" pitchFamily="2" charset="2"/>
              <a:buChar char="v"/>
            </a:pPr>
            <a:r>
              <a:rPr lang="fr-CA" sz="2000" dirty="0"/>
              <a:t>30% have 2 or </a:t>
            </a:r>
            <a:r>
              <a:rPr lang="fr-CA" sz="2000" dirty="0" err="1"/>
              <a:t>less</a:t>
            </a:r>
            <a:endParaRPr lang="fr-CA" sz="2000" dirty="0"/>
          </a:p>
          <a:p>
            <a:pPr marL="285750" indent="-285750">
              <a:lnSpc>
                <a:spcPct val="120000"/>
              </a:lnSpc>
              <a:buFont typeface="Wingdings" panose="05000000000000000000" pitchFamily="2" charset="2"/>
              <a:buChar char="v"/>
            </a:pPr>
            <a:r>
              <a:rPr lang="fr-CA" sz="2000" dirty="0"/>
              <a:t>30% have 6-15 </a:t>
            </a:r>
            <a:r>
              <a:rPr lang="fr-CA" sz="2000" dirty="0" err="1"/>
              <a:t>employees</a:t>
            </a:r>
            <a:endParaRPr lang="fr-CA" sz="2000" dirty="0"/>
          </a:p>
          <a:p>
            <a:pPr marL="285750" indent="-285750">
              <a:lnSpc>
                <a:spcPct val="120000"/>
              </a:lnSpc>
              <a:buFont typeface="Wingdings" panose="05000000000000000000" pitchFamily="2" charset="2"/>
              <a:buChar char="v"/>
            </a:pPr>
            <a:r>
              <a:rPr lang="fr-CA" sz="2000" dirty="0"/>
              <a:t>20% have 15+ </a:t>
            </a:r>
            <a:r>
              <a:rPr lang="fr-CA" sz="2000" dirty="0" err="1"/>
              <a:t>employees</a:t>
            </a:r>
            <a:endParaRPr lang="fr-CA" sz="2000" dirty="0"/>
          </a:p>
        </p:txBody>
      </p:sp>
      <p:graphicFrame>
        <p:nvGraphicFramePr>
          <p:cNvPr id="12" name="Chart 11">
            <a:extLst>
              <a:ext uri="{FF2B5EF4-FFF2-40B4-BE49-F238E27FC236}">
                <a16:creationId xmlns:a16="http://schemas.microsoft.com/office/drawing/2014/main" id="{19DA72E0-770B-46CF-BD25-43D005178BC9}"/>
              </a:ext>
            </a:extLst>
          </p:cNvPr>
          <p:cNvGraphicFramePr>
            <a:graphicFrameLocks/>
          </p:cNvGraphicFramePr>
          <p:nvPr>
            <p:extLst>
              <p:ext uri="{D42A27DB-BD31-4B8C-83A1-F6EECF244321}">
                <p14:modId xmlns:p14="http://schemas.microsoft.com/office/powerpoint/2010/main" val="111968462"/>
              </p:ext>
            </p:extLst>
          </p:nvPr>
        </p:nvGraphicFramePr>
        <p:xfrm>
          <a:off x="4268983" y="1847506"/>
          <a:ext cx="5815169" cy="424532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A7E2B8B-875A-4EEA-A796-A5A2FA384388}"/>
              </a:ext>
            </a:extLst>
          </p:cNvPr>
          <p:cNvSpPr txBox="1"/>
          <p:nvPr/>
        </p:nvSpPr>
        <p:spPr>
          <a:xfrm>
            <a:off x="8758989" y="4892497"/>
            <a:ext cx="3182353" cy="861774"/>
          </a:xfrm>
          <a:prstGeom prst="rect">
            <a:avLst/>
          </a:prstGeom>
          <a:noFill/>
        </p:spPr>
        <p:txBody>
          <a:bodyPr wrap="square">
            <a:spAutoFit/>
          </a:bodyPr>
          <a:lstStyle/>
          <a:p>
            <a:r>
              <a:rPr lang="fr-CA" b="1" dirty="0" err="1">
                <a:solidFill>
                  <a:srgbClr val="000000"/>
                </a:solidFill>
                <a:latin typeface="Montserrat" pitchFamily="2" charset="77"/>
              </a:rPr>
              <a:t>Recent</a:t>
            </a:r>
            <a:r>
              <a:rPr lang="fr-CA" b="1" dirty="0">
                <a:solidFill>
                  <a:srgbClr val="000000"/>
                </a:solidFill>
                <a:latin typeface="Montserrat" pitchFamily="2" charset="77"/>
              </a:rPr>
              <a:t> Changes</a:t>
            </a:r>
          </a:p>
          <a:p>
            <a:pPr marL="285750" indent="-285750">
              <a:buFont typeface="Wingdings" panose="05000000000000000000" pitchFamily="2" charset="2"/>
              <a:buChar char="v"/>
            </a:pPr>
            <a:r>
              <a:rPr lang="fr-CA" sz="1600" dirty="0">
                <a:latin typeface="Gentium Basic" panose="020B0604020202020204" charset="0"/>
              </a:rPr>
              <a:t>Added </a:t>
            </a:r>
            <a:r>
              <a:rPr lang="fr-CA" sz="1600" dirty="0" err="1">
                <a:latin typeface="Gentium Basic" panose="020B0604020202020204" charset="0"/>
              </a:rPr>
              <a:t>dedicated</a:t>
            </a:r>
            <a:r>
              <a:rPr lang="fr-CA" sz="1600" dirty="0">
                <a:latin typeface="Gentium Basic" panose="020B0604020202020204" charset="0"/>
              </a:rPr>
              <a:t> EM personnel</a:t>
            </a:r>
          </a:p>
          <a:p>
            <a:pPr marL="285750" indent="-285750">
              <a:buFont typeface="Wingdings" panose="05000000000000000000" pitchFamily="2" charset="2"/>
              <a:buChar char="v"/>
            </a:pPr>
            <a:r>
              <a:rPr lang="fr-CA" sz="1600" dirty="0" err="1">
                <a:latin typeface="Gentium Basic" panose="020B0604020202020204" charset="0"/>
              </a:rPr>
              <a:t>Switched</a:t>
            </a:r>
            <a:r>
              <a:rPr lang="fr-CA" sz="1600" dirty="0">
                <a:latin typeface="Gentium Basic" panose="020B0604020202020204" charset="0"/>
              </a:rPr>
              <a:t> </a:t>
            </a:r>
            <a:r>
              <a:rPr lang="fr-CA" sz="1600" dirty="0" err="1">
                <a:latin typeface="Gentium Basic" panose="020B0604020202020204" charset="0"/>
              </a:rPr>
              <a:t>roles</a:t>
            </a:r>
            <a:r>
              <a:rPr lang="fr-CA" sz="1600" dirty="0">
                <a:latin typeface="Gentium Basic" panose="020B0604020202020204" charset="0"/>
              </a:rPr>
              <a:t>/</a:t>
            </a:r>
            <a:r>
              <a:rPr lang="fr-CA" sz="1600" dirty="0" err="1">
                <a:latin typeface="Gentium Basic" panose="020B0604020202020204" charset="0"/>
              </a:rPr>
              <a:t>responsibilities</a:t>
            </a:r>
            <a:r>
              <a:rPr lang="fr-CA" sz="1600" dirty="0">
                <a:latin typeface="Gentium Basic" panose="020B0604020202020204" charset="0"/>
              </a:rPr>
              <a:t> </a:t>
            </a:r>
            <a:endParaRPr lang="fr-FR" sz="1600" dirty="0">
              <a:latin typeface="Gentium Basic" panose="020B0604020202020204" charset="0"/>
            </a:endParaRPr>
          </a:p>
        </p:txBody>
      </p:sp>
      <p:sp>
        <p:nvSpPr>
          <p:cNvPr id="8" name="Rectangle 7">
            <a:extLst>
              <a:ext uri="{FF2B5EF4-FFF2-40B4-BE49-F238E27FC236}">
                <a16:creationId xmlns:a16="http://schemas.microsoft.com/office/drawing/2014/main" id="{862F14BB-620A-49E2-BE52-783B4FA790D7}"/>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ous-titre 7">
            <a:extLst>
              <a:ext uri="{FF2B5EF4-FFF2-40B4-BE49-F238E27FC236}">
                <a16:creationId xmlns:a16="http://schemas.microsoft.com/office/drawing/2014/main" id="{922837AD-18F6-4C1D-B6C6-B94AF73BF442}"/>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304916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a:extLst>
              <a:ext uri="{FF2B5EF4-FFF2-40B4-BE49-F238E27FC236}">
                <a16:creationId xmlns:a16="http://schemas.microsoft.com/office/drawing/2014/main" id="{18F4415A-0152-D74B-88C3-0C1BC99AF4C8}"/>
              </a:ext>
            </a:extLst>
          </p:cNvPr>
          <p:cNvPicPr>
            <a:picLocks noGrp="1" noChangeAspect="1"/>
          </p:cNvPicPr>
          <p:nvPr>
            <p:ph type="pic" sz="quarter" idx="13"/>
          </p:nvPr>
        </p:nvPicPr>
        <p:blipFill>
          <a:blip r:embed="rId2" cstate="email">
            <a:alphaModFix amt="19000"/>
            <a:extLst>
              <a:ext uri="{28A0092B-C50C-407E-A947-70E740481C1C}">
                <a14:useLocalDpi xmlns:a14="http://schemas.microsoft.com/office/drawing/2010/main"/>
              </a:ext>
            </a:extLst>
          </a:blip>
          <a:srcRect/>
          <a:stretch>
            <a:fillRect/>
          </a:stretch>
        </p:blipFill>
        <p:spPr>
          <a:xfrm>
            <a:off x="0" y="946412"/>
            <a:ext cx="12190227" cy="6092826"/>
          </a:xfrm>
          <a:gradFill flip="none" rotWithShape="1">
            <a:gsLst>
              <a:gs pos="0">
                <a:schemeClr val="accent1">
                  <a:lumMod val="5000"/>
                  <a:lumOff val="95000"/>
                </a:schemeClr>
              </a:gs>
              <a:gs pos="50000">
                <a:schemeClr val="bg2"/>
              </a:gs>
              <a:gs pos="100000">
                <a:schemeClr val="accent4"/>
              </a:gs>
            </a:gsLst>
            <a:lin ang="8100000" scaled="1"/>
            <a:tileRect/>
          </a:gradFill>
        </p:spPr>
      </p:pic>
      <p:sp>
        <p:nvSpPr>
          <p:cNvPr id="28" name="Titre 27">
            <a:extLst>
              <a:ext uri="{FF2B5EF4-FFF2-40B4-BE49-F238E27FC236}">
                <a16:creationId xmlns:a16="http://schemas.microsoft.com/office/drawing/2014/main" id="{59A54DB4-3810-254D-9314-34E958E0C5A1}"/>
              </a:ext>
            </a:extLst>
          </p:cNvPr>
          <p:cNvSpPr>
            <a:spLocks noGrp="1"/>
          </p:cNvSpPr>
          <p:nvPr>
            <p:ph type="title"/>
          </p:nvPr>
        </p:nvSpPr>
        <p:spPr>
          <a:xfrm>
            <a:off x="1774824" y="1233489"/>
            <a:ext cx="8794917" cy="863599"/>
          </a:xfrm>
        </p:spPr>
        <p:txBody>
          <a:bodyPr/>
          <a:lstStyle/>
          <a:p>
            <a:r>
              <a:rPr lang="fr-FR" dirty="0" err="1"/>
              <a:t>Centralized</a:t>
            </a:r>
            <a:r>
              <a:rPr lang="fr-FR" dirty="0"/>
              <a:t> vs. Distributed Emergency Management</a:t>
            </a:r>
          </a:p>
        </p:txBody>
      </p:sp>
      <p:grpSp>
        <p:nvGrpSpPr>
          <p:cNvPr id="4" name="Group 4">
            <a:extLst>
              <a:ext uri="{FF2B5EF4-FFF2-40B4-BE49-F238E27FC236}">
                <a16:creationId xmlns:a16="http://schemas.microsoft.com/office/drawing/2014/main" id="{20C85366-0C27-FF41-BA8E-A3798DA8D9C2}"/>
              </a:ext>
            </a:extLst>
          </p:cNvPr>
          <p:cNvGrpSpPr/>
          <p:nvPr/>
        </p:nvGrpSpPr>
        <p:grpSpPr>
          <a:xfrm>
            <a:off x="4885969" y="2201157"/>
            <a:ext cx="843180" cy="864751"/>
            <a:chOff x="4584027" y="2776353"/>
            <a:chExt cx="843180" cy="864751"/>
          </a:xfrm>
        </p:grpSpPr>
        <p:sp>
          <p:nvSpPr>
            <p:cNvPr id="5" name="TextBox 39">
              <a:extLst>
                <a:ext uri="{FF2B5EF4-FFF2-40B4-BE49-F238E27FC236}">
                  <a16:creationId xmlns:a16="http://schemas.microsoft.com/office/drawing/2014/main" id="{47CEBD1B-3F60-4B49-AC09-3571FB35EC76}"/>
                </a:ext>
              </a:extLst>
            </p:cNvPr>
            <p:cNvSpPr txBox="1"/>
            <p:nvPr/>
          </p:nvSpPr>
          <p:spPr>
            <a:xfrm>
              <a:off x="4584027" y="2776353"/>
              <a:ext cx="843180"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42%</a:t>
              </a:r>
            </a:p>
          </p:txBody>
        </p:sp>
        <p:sp>
          <p:nvSpPr>
            <p:cNvPr id="6" name="TextBox 40">
              <a:extLst>
                <a:ext uri="{FF2B5EF4-FFF2-40B4-BE49-F238E27FC236}">
                  <a16:creationId xmlns:a16="http://schemas.microsoft.com/office/drawing/2014/main" id="{67E14F04-57DC-FD45-89D5-FD839BFA899D}"/>
                </a:ext>
              </a:extLst>
            </p:cNvPr>
            <p:cNvSpPr txBox="1"/>
            <p:nvPr/>
          </p:nvSpPr>
          <p:spPr>
            <a:xfrm>
              <a:off x="4584027" y="3364105"/>
              <a:ext cx="65" cy="276999"/>
            </a:xfrm>
            <a:prstGeom prst="rect">
              <a:avLst/>
            </a:prstGeom>
            <a:noFill/>
          </p:spPr>
          <p:txBody>
            <a:bodyPr wrap="none" lIns="0" rIns="0" rtlCol="0">
              <a:spAutoFit/>
            </a:bodyPr>
            <a:lstStyle/>
            <a:p>
              <a:pPr lvl="0"/>
              <a:endParaRPr lang="en-US" sz="1200" dirty="0">
                <a:solidFill>
                  <a:schemeClr val="tx2"/>
                </a:solidFill>
                <a:latin typeface="Gentium Basic" panose="02000503060000020004" pitchFamily="2" charset="77"/>
                <a:cs typeface="Arial" panose="020B0604020202020204" pitchFamily="34" charset="0"/>
              </a:endParaRPr>
            </a:p>
          </p:txBody>
        </p:sp>
      </p:grpSp>
      <p:grpSp>
        <p:nvGrpSpPr>
          <p:cNvPr id="7" name="Group 3">
            <a:extLst>
              <a:ext uri="{FF2B5EF4-FFF2-40B4-BE49-F238E27FC236}">
                <a16:creationId xmlns:a16="http://schemas.microsoft.com/office/drawing/2014/main" id="{9DF3F953-2A4F-5742-9BA5-95D5C431E97D}"/>
              </a:ext>
            </a:extLst>
          </p:cNvPr>
          <p:cNvGrpSpPr/>
          <p:nvPr/>
        </p:nvGrpSpPr>
        <p:grpSpPr>
          <a:xfrm>
            <a:off x="1882775" y="2201157"/>
            <a:ext cx="2845331" cy="864751"/>
            <a:chOff x="1534333" y="2776353"/>
            <a:chExt cx="2845331" cy="864751"/>
          </a:xfrm>
        </p:grpSpPr>
        <p:sp>
          <p:nvSpPr>
            <p:cNvPr id="8" name="TextBox 16">
              <a:extLst>
                <a:ext uri="{FF2B5EF4-FFF2-40B4-BE49-F238E27FC236}">
                  <a16:creationId xmlns:a16="http://schemas.microsoft.com/office/drawing/2014/main" id="{174977D5-B2AE-0C48-839C-3C787A1BADF9}"/>
                </a:ext>
              </a:extLst>
            </p:cNvPr>
            <p:cNvSpPr txBox="1"/>
            <p:nvPr/>
          </p:nvSpPr>
          <p:spPr>
            <a:xfrm>
              <a:off x="1534333" y="2776353"/>
              <a:ext cx="2845331"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Headquarters</a:t>
              </a:r>
            </a:p>
          </p:txBody>
        </p:sp>
        <p:sp>
          <p:nvSpPr>
            <p:cNvPr id="9" name="TextBox 17">
              <a:extLst>
                <a:ext uri="{FF2B5EF4-FFF2-40B4-BE49-F238E27FC236}">
                  <a16:creationId xmlns:a16="http://schemas.microsoft.com/office/drawing/2014/main" id="{55FEEE2D-7E17-E641-88E8-A60ED4251E9D}"/>
                </a:ext>
              </a:extLst>
            </p:cNvPr>
            <p:cNvSpPr txBox="1"/>
            <p:nvPr/>
          </p:nvSpPr>
          <p:spPr>
            <a:xfrm>
              <a:off x="1534333" y="3364105"/>
              <a:ext cx="65" cy="276999"/>
            </a:xfrm>
            <a:prstGeom prst="rect">
              <a:avLst/>
            </a:prstGeom>
            <a:noFill/>
          </p:spPr>
          <p:txBody>
            <a:bodyPr wrap="none" lIns="0" rIns="0" rtlCol="0">
              <a:spAutoFit/>
            </a:bodyPr>
            <a:lstStyle/>
            <a:p>
              <a:pPr lvl="0"/>
              <a:endParaRPr lang="en-US" sz="1200" dirty="0">
                <a:solidFill>
                  <a:schemeClr val="tx2"/>
                </a:solidFill>
                <a:latin typeface="Gentium Basic" panose="02000503060000020004" pitchFamily="2" charset="77"/>
                <a:cs typeface="Arial" panose="020B0604020202020204" pitchFamily="34" charset="0"/>
              </a:endParaRPr>
            </a:p>
          </p:txBody>
        </p:sp>
      </p:grpSp>
      <p:cxnSp>
        <p:nvCxnSpPr>
          <p:cNvPr id="10" name="Straight Connector 19">
            <a:extLst>
              <a:ext uri="{FF2B5EF4-FFF2-40B4-BE49-F238E27FC236}">
                <a16:creationId xmlns:a16="http://schemas.microsoft.com/office/drawing/2014/main" id="{84BFF490-BE06-664D-90A8-7E5772B38534}"/>
              </a:ext>
            </a:extLst>
          </p:cNvPr>
          <p:cNvCxnSpPr/>
          <p:nvPr/>
        </p:nvCxnSpPr>
        <p:spPr>
          <a:xfrm>
            <a:off x="1805889" y="3065908"/>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 name="Group 7">
            <a:extLst>
              <a:ext uri="{FF2B5EF4-FFF2-40B4-BE49-F238E27FC236}">
                <a16:creationId xmlns:a16="http://schemas.microsoft.com/office/drawing/2014/main" id="{6D7AEA40-9DF4-5047-9CC4-1508355675DF}"/>
              </a:ext>
            </a:extLst>
          </p:cNvPr>
          <p:cNvGrpSpPr/>
          <p:nvPr/>
        </p:nvGrpSpPr>
        <p:grpSpPr>
          <a:xfrm>
            <a:off x="1805889" y="3940038"/>
            <a:ext cx="2500685" cy="864751"/>
            <a:chOff x="1517096" y="4351132"/>
            <a:chExt cx="2500685" cy="864751"/>
          </a:xfrm>
        </p:grpSpPr>
        <p:sp>
          <p:nvSpPr>
            <p:cNvPr id="12" name="TextBox 35">
              <a:extLst>
                <a:ext uri="{FF2B5EF4-FFF2-40B4-BE49-F238E27FC236}">
                  <a16:creationId xmlns:a16="http://schemas.microsoft.com/office/drawing/2014/main" id="{6AF91B4A-C5C4-9945-A6BE-672A922736A8}"/>
                </a:ext>
              </a:extLst>
            </p:cNvPr>
            <p:cNvSpPr txBox="1"/>
            <p:nvPr/>
          </p:nvSpPr>
          <p:spPr>
            <a:xfrm>
              <a:off x="1517096" y="4351132"/>
              <a:ext cx="2500685"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Regions 12%</a:t>
              </a:r>
            </a:p>
          </p:txBody>
        </p:sp>
        <p:sp>
          <p:nvSpPr>
            <p:cNvPr id="13" name="TextBox 36">
              <a:extLst>
                <a:ext uri="{FF2B5EF4-FFF2-40B4-BE49-F238E27FC236}">
                  <a16:creationId xmlns:a16="http://schemas.microsoft.com/office/drawing/2014/main" id="{D32E6355-33A5-034C-B99A-D25148CDD9AC}"/>
                </a:ext>
              </a:extLst>
            </p:cNvPr>
            <p:cNvSpPr txBox="1"/>
            <p:nvPr/>
          </p:nvSpPr>
          <p:spPr>
            <a:xfrm>
              <a:off x="1517096" y="4938884"/>
              <a:ext cx="65" cy="276999"/>
            </a:xfrm>
            <a:prstGeom prst="rect">
              <a:avLst/>
            </a:prstGeom>
            <a:noFill/>
          </p:spPr>
          <p:txBody>
            <a:bodyPr wrap="none" lIns="0" rIns="0" rtlCol="0">
              <a:spAutoFit/>
            </a:bodyPr>
            <a:lstStyle/>
            <a:p>
              <a:pPr lvl="0"/>
              <a:endParaRPr lang="en-US" sz="1200" dirty="0">
                <a:solidFill>
                  <a:schemeClr val="tx2"/>
                </a:solidFill>
                <a:latin typeface="Gentium Basic" panose="02000503060000020004" pitchFamily="2" charset="77"/>
                <a:cs typeface="Arial" panose="020B0604020202020204" pitchFamily="34" charset="0"/>
              </a:endParaRPr>
            </a:p>
          </p:txBody>
        </p:sp>
      </p:grpSp>
      <p:cxnSp>
        <p:nvCxnSpPr>
          <p:cNvPr id="14" name="Straight Connector 41">
            <a:extLst>
              <a:ext uri="{FF2B5EF4-FFF2-40B4-BE49-F238E27FC236}">
                <a16:creationId xmlns:a16="http://schemas.microsoft.com/office/drawing/2014/main" id="{B2DE3A5C-0B78-0749-A1E2-CCBED95B03C6}"/>
              </a:ext>
            </a:extLst>
          </p:cNvPr>
          <p:cNvCxnSpPr/>
          <p:nvPr/>
        </p:nvCxnSpPr>
        <p:spPr>
          <a:xfrm>
            <a:off x="4855583" y="3065908"/>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5" name="Group 9">
            <a:extLst>
              <a:ext uri="{FF2B5EF4-FFF2-40B4-BE49-F238E27FC236}">
                <a16:creationId xmlns:a16="http://schemas.microsoft.com/office/drawing/2014/main" id="{173D5AC6-17B9-C84E-AF85-D2491D6A9194}"/>
              </a:ext>
            </a:extLst>
          </p:cNvPr>
          <p:cNvGrpSpPr/>
          <p:nvPr/>
        </p:nvGrpSpPr>
        <p:grpSpPr>
          <a:xfrm>
            <a:off x="4872820" y="3940038"/>
            <a:ext cx="2656176" cy="864751"/>
            <a:chOff x="4584027" y="4351132"/>
            <a:chExt cx="2656176" cy="864751"/>
          </a:xfrm>
        </p:grpSpPr>
        <p:sp>
          <p:nvSpPr>
            <p:cNvPr id="16" name="TextBox 43">
              <a:extLst>
                <a:ext uri="{FF2B5EF4-FFF2-40B4-BE49-F238E27FC236}">
                  <a16:creationId xmlns:a16="http://schemas.microsoft.com/office/drawing/2014/main" id="{4F311D38-242D-9340-8BD9-9DECE7F3B181}"/>
                </a:ext>
              </a:extLst>
            </p:cNvPr>
            <p:cNvSpPr txBox="1"/>
            <p:nvPr/>
          </p:nvSpPr>
          <p:spPr>
            <a:xfrm>
              <a:off x="4584027" y="4351132"/>
              <a:ext cx="2656176"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Op Units 16%</a:t>
              </a:r>
            </a:p>
          </p:txBody>
        </p:sp>
        <p:sp>
          <p:nvSpPr>
            <p:cNvPr id="17" name="TextBox 44">
              <a:extLst>
                <a:ext uri="{FF2B5EF4-FFF2-40B4-BE49-F238E27FC236}">
                  <a16:creationId xmlns:a16="http://schemas.microsoft.com/office/drawing/2014/main" id="{B10F53E2-8875-634D-BE8F-2F21A2C2B5AB}"/>
                </a:ext>
              </a:extLst>
            </p:cNvPr>
            <p:cNvSpPr txBox="1"/>
            <p:nvPr/>
          </p:nvSpPr>
          <p:spPr>
            <a:xfrm>
              <a:off x="4584027" y="4938884"/>
              <a:ext cx="65" cy="276999"/>
            </a:xfrm>
            <a:prstGeom prst="rect">
              <a:avLst/>
            </a:prstGeom>
            <a:noFill/>
          </p:spPr>
          <p:txBody>
            <a:bodyPr wrap="none" lIns="0" rIns="0" rtlCol="0">
              <a:spAutoFit/>
            </a:bodyPr>
            <a:lstStyle/>
            <a:p>
              <a:pPr lvl="0"/>
              <a:endParaRPr lang="en-US" sz="1200" dirty="0">
                <a:solidFill>
                  <a:schemeClr val="tx2"/>
                </a:solidFill>
                <a:latin typeface="Gentium Basic" panose="02000503060000020004" pitchFamily="2" charset="77"/>
                <a:cs typeface="Arial" panose="020B0604020202020204" pitchFamily="34" charset="0"/>
              </a:endParaRPr>
            </a:p>
          </p:txBody>
        </p:sp>
      </p:grpSp>
      <p:cxnSp>
        <p:nvCxnSpPr>
          <p:cNvPr id="18" name="Straight Connector 45">
            <a:extLst>
              <a:ext uri="{FF2B5EF4-FFF2-40B4-BE49-F238E27FC236}">
                <a16:creationId xmlns:a16="http://schemas.microsoft.com/office/drawing/2014/main" id="{B9E22727-2773-B248-9CDA-D10C1CCF4035}"/>
              </a:ext>
            </a:extLst>
          </p:cNvPr>
          <p:cNvCxnSpPr/>
          <p:nvPr/>
        </p:nvCxnSpPr>
        <p:spPr>
          <a:xfrm>
            <a:off x="4944028" y="4895683"/>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9" name="Group 5">
            <a:extLst>
              <a:ext uri="{FF2B5EF4-FFF2-40B4-BE49-F238E27FC236}">
                <a16:creationId xmlns:a16="http://schemas.microsoft.com/office/drawing/2014/main" id="{1401F3CB-CE1B-FC45-B231-EFE05AEE6CFE}"/>
              </a:ext>
            </a:extLst>
          </p:cNvPr>
          <p:cNvGrpSpPr/>
          <p:nvPr/>
        </p:nvGrpSpPr>
        <p:grpSpPr>
          <a:xfrm>
            <a:off x="8016625" y="3214322"/>
            <a:ext cx="65" cy="864751"/>
            <a:chOff x="7630164" y="2776353"/>
            <a:chExt cx="65" cy="864751"/>
          </a:xfrm>
        </p:grpSpPr>
        <p:sp>
          <p:nvSpPr>
            <p:cNvPr id="20" name="TextBox 47">
              <a:extLst>
                <a:ext uri="{FF2B5EF4-FFF2-40B4-BE49-F238E27FC236}">
                  <a16:creationId xmlns:a16="http://schemas.microsoft.com/office/drawing/2014/main" id="{4DE2E681-7B98-B14C-B74B-DD7DB996E6BA}"/>
                </a:ext>
              </a:extLst>
            </p:cNvPr>
            <p:cNvSpPr txBox="1"/>
            <p:nvPr/>
          </p:nvSpPr>
          <p:spPr>
            <a:xfrm>
              <a:off x="7630164" y="2776353"/>
              <a:ext cx="65" cy="584775"/>
            </a:xfrm>
            <a:prstGeom prst="rect">
              <a:avLst/>
            </a:prstGeom>
            <a:noFill/>
          </p:spPr>
          <p:txBody>
            <a:bodyPr wrap="none" lIns="0" rIns="0" rtlCol="0">
              <a:spAutoFit/>
            </a:bodyPr>
            <a:lstStyle/>
            <a:p>
              <a:endParaRPr lang="en-US" sz="3200" dirty="0">
                <a:latin typeface="Montserrat" pitchFamily="2" charset="77"/>
                <a:cs typeface="Arial" panose="020B0604020202020204" pitchFamily="34" charset="0"/>
              </a:endParaRPr>
            </a:p>
          </p:txBody>
        </p:sp>
        <p:sp>
          <p:nvSpPr>
            <p:cNvPr id="21" name="TextBox 48">
              <a:extLst>
                <a:ext uri="{FF2B5EF4-FFF2-40B4-BE49-F238E27FC236}">
                  <a16:creationId xmlns:a16="http://schemas.microsoft.com/office/drawing/2014/main" id="{049F44F8-5EB3-D04A-AA98-B81A42C34F36}"/>
                </a:ext>
              </a:extLst>
            </p:cNvPr>
            <p:cNvSpPr txBox="1"/>
            <p:nvPr/>
          </p:nvSpPr>
          <p:spPr>
            <a:xfrm>
              <a:off x="7630164" y="3364105"/>
              <a:ext cx="65" cy="276999"/>
            </a:xfrm>
            <a:prstGeom prst="rect">
              <a:avLst/>
            </a:prstGeom>
            <a:noFill/>
          </p:spPr>
          <p:txBody>
            <a:bodyPr wrap="none" lIns="0" rIns="0" rtlCol="0">
              <a:spAutoFit/>
            </a:bodyPr>
            <a:lstStyle/>
            <a:p>
              <a:pPr lvl="0"/>
              <a:endParaRPr lang="en-US" sz="1200" dirty="0">
                <a:solidFill>
                  <a:schemeClr val="tx2"/>
                </a:solidFill>
                <a:latin typeface="Gentium Basic" panose="02000503060000020004" pitchFamily="2" charset="77"/>
                <a:cs typeface="Arial" panose="020B0604020202020204" pitchFamily="34" charset="0"/>
              </a:endParaRPr>
            </a:p>
          </p:txBody>
        </p:sp>
      </p:grpSp>
      <p:cxnSp>
        <p:nvCxnSpPr>
          <p:cNvPr id="22" name="Straight Connector 49">
            <a:extLst>
              <a:ext uri="{FF2B5EF4-FFF2-40B4-BE49-F238E27FC236}">
                <a16:creationId xmlns:a16="http://schemas.microsoft.com/office/drawing/2014/main" id="{4C6266DC-BCC1-9248-A68E-A9973AD2369E}"/>
              </a:ext>
            </a:extLst>
          </p:cNvPr>
          <p:cNvCxnSpPr/>
          <p:nvPr/>
        </p:nvCxnSpPr>
        <p:spPr>
          <a:xfrm>
            <a:off x="7922502" y="3065908"/>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3" name="Group 10">
            <a:extLst>
              <a:ext uri="{FF2B5EF4-FFF2-40B4-BE49-F238E27FC236}">
                <a16:creationId xmlns:a16="http://schemas.microsoft.com/office/drawing/2014/main" id="{07719CDF-71AD-1F41-A9E2-16F82F026A87}"/>
              </a:ext>
            </a:extLst>
          </p:cNvPr>
          <p:cNvGrpSpPr/>
          <p:nvPr/>
        </p:nvGrpSpPr>
        <p:grpSpPr>
          <a:xfrm>
            <a:off x="7939739" y="3940038"/>
            <a:ext cx="1910779" cy="926306"/>
            <a:chOff x="7630164" y="4351132"/>
            <a:chExt cx="1910779" cy="926306"/>
          </a:xfrm>
        </p:grpSpPr>
        <p:sp>
          <p:nvSpPr>
            <p:cNvPr id="24" name="TextBox 51">
              <a:extLst>
                <a:ext uri="{FF2B5EF4-FFF2-40B4-BE49-F238E27FC236}">
                  <a16:creationId xmlns:a16="http://schemas.microsoft.com/office/drawing/2014/main" id="{B853FC61-DA6C-6946-B848-A78D9C411E20}"/>
                </a:ext>
              </a:extLst>
            </p:cNvPr>
            <p:cNvSpPr txBox="1"/>
            <p:nvPr/>
          </p:nvSpPr>
          <p:spPr>
            <a:xfrm>
              <a:off x="7630164" y="4351132"/>
              <a:ext cx="1910779"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Local 12%</a:t>
              </a:r>
            </a:p>
          </p:txBody>
        </p:sp>
        <p:sp>
          <p:nvSpPr>
            <p:cNvPr id="25" name="TextBox 52">
              <a:extLst>
                <a:ext uri="{FF2B5EF4-FFF2-40B4-BE49-F238E27FC236}">
                  <a16:creationId xmlns:a16="http://schemas.microsoft.com/office/drawing/2014/main" id="{E0BDCC22-39EA-9942-AB25-D6B392B25240}"/>
                </a:ext>
              </a:extLst>
            </p:cNvPr>
            <p:cNvSpPr txBox="1"/>
            <p:nvPr/>
          </p:nvSpPr>
          <p:spPr>
            <a:xfrm>
              <a:off x="7630164" y="4938884"/>
              <a:ext cx="1881925" cy="338554"/>
            </a:xfrm>
            <a:prstGeom prst="rect">
              <a:avLst/>
            </a:prstGeom>
            <a:noFill/>
          </p:spPr>
          <p:txBody>
            <a:bodyPr wrap="none" lIns="0" rIns="0" rtlCol="0">
              <a:spAutoFit/>
            </a:bodyPr>
            <a:lstStyle/>
            <a:p>
              <a:pPr lvl="0"/>
              <a:r>
                <a:rPr lang="en-US" sz="1600" dirty="0">
                  <a:solidFill>
                    <a:schemeClr val="tx2"/>
                  </a:solidFill>
                  <a:latin typeface="Gentium Basic" panose="02000503060000020004" pitchFamily="2" charset="77"/>
                  <a:cs typeface="Arial" panose="020B0604020202020204" pitchFamily="34" charset="0"/>
                </a:rPr>
                <a:t>Districts, Parishes, etc</a:t>
              </a:r>
              <a:r>
                <a:rPr lang="en-US" sz="1200" dirty="0">
                  <a:solidFill>
                    <a:schemeClr val="tx2"/>
                  </a:solidFill>
                  <a:latin typeface="Gentium Basic" panose="02000503060000020004" pitchFamily="2" charset="77"/>
                  <a:cs typeface="Arial" panose="020B0604020202020204" pitchFamily="34" charset="0"/>
                </a:rPr>
                <a:t>.</a:t>
              </a:r>
            </a:p>
          </p:txBody>
        </p:sp>
      </p:grpSp>
      <p:cxnSp>
        <p:nvCxnSpPr>
          <p:cNvPr id="26" name="Straight Connector 53">
            <a:extLst>
              <a:ext uri="{FF2B5EF4-FFF2-40B4-BE49-F238E27FC236}">
                <a16:creationId xmlns:a16="http://schemas.microsoft.com/office/drawing/2014/main" id="{47BA8CCA-4A30-C046-81D9-3F9984BA3A51}"/>
              </a:ext>
            </a:extLst>
          </p:cNvPr>
          <p:cNvCxnSpPr/>
          <p:nvPr/>
        </p:nvCxnSpPr>
        <p:spPr>
          <a:xfrm>
            <a:off x="8010947" y="4895683"/>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45">
            <a:extLst>
              <a:ext uri="{FF2B5EF4-FFF2-40B4-BE49-F238E27FC236}">
                <a16:creationId xmlns:a16="http://schemas.microsoft.com/office/drawing/2014/main" id="{009344E2-7A44-8347-A5DD-2674B4BF39C6}"/>
              </a:ext>
            </a:extLst>
          </p:cNvPr>
          <p:cNvCxnSpPr/>
          <p:nvPr/>
        </p:nvCxnSpPr>
        <p:spPr>
          <a:xfrm>
            <a:off x="1882775" y="4895683"/>
            <a:ext cx="266407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16">
            <a:extLst>
              <a:ext uri="{FF2B5EF4-FFF2-40B4-BE49-F238E27FC236}">
                <a16:creationId xmlns:a16="http://schemas.microsoft.com/office/drawing/2014/main" id="{465AA57D-930D-4AEB-9552-79B7D88D017B}"/>
              </a:ext>
            </a:extLst>
          </p:cNvPr>
          <p:cNvSpPr txBox="1"/>
          <p:nvPr/>
        </p:nvSpPr>
        <p:spPr>
          <a:xfrm>
            <a:off x="7889163" y="2200441"/>
            <a:ext cx="2744341" cy="584775"/>
          </a:xfrm>
          <a:prstGeom prst="rect">
            <a:avLst/>
          </a:prstGeom>
          <a:noFill/>
        </p:spPr>
        <p:txBody>
          <a:bodyPr wrap="none" lIns="0" rIns="0" rtlCol="0">
            <a:spAutoFit/>
          </a:bodyPr>
          <a:lstStyle/>
          <a:p>
            <a:r>
              <a:rPr lang="en-US" sz="3200" dirty="0">
                <a:latin typeface="Montserrat" pitchFamily="2" charset="77"/>
                <a:cs typeface="Arial" panose="020B0604020202020204" pitchFamily="34" charset="0"/>
              </a:rPr>
              <a:t>HQ/Local 19%</a:t>
            </a:r>
          </a:p>
        </p:txBody>
      </p:sp>
      <p:sp>
        <p:nvSpPr>
          <p:cNvPr id="34" name="TextBox 33">
            <a:extLst>
              <a:ext uri="{FF2B5EF4-FFF2-40B4-BE49-F238E27FC236}">
                <a16:creationId xmlns:a16="http://schemas.microsoft.com/office/drawing/2014/main" id="{06777654-292A-4BEB-8B65-246A6FD4A4E8}"/>
              </a:ext>
            </a:extLst>
          </p:cNvPr>
          <p:cNvSpPr txBox="1"/>
          <p:nvPr/>
        </p:nvSpPr>
        <p:spPr>
          <a:xfrm>
            <a:off x="1208838" y="5441198"/>
            <a:ext cx="3182353" cy="861774"/>
          </a:xfrm>
          <a:prstGeom prst="rect">
            <a:avLst/>
          </a:prstGeom>
          <a:noFill/>
        </p:spPr>
        <p:txBody>
          <a:bodyPr wrap="square">
            <a:spAutoFit/>
          </a:bodyPr>
          <a:lstStyle/>
          <a:p>
            <a:r>
              <a:rPr lang="fr-CA" b="1" dirty="0" err="1">
                <a:solidFill>
                  <a:srgbClr val="000000"/>
                </a:solidFill>
                <a:latin typeface="Montserrat" pitchFamily="2" charset="77"/>
              </a:rPr>
              <a:t>Recent</a:t>
            </a:r>
            <a:r>
              <a:rPr lang="fr-CA" b="1" dirty="0">
                <a:solidFill>
                  <a:srgbClr val="000000"/>
                </a:solidFill>
                <a:latin typeface="Montserrat" pitchFamily="2" charset="77"/>
              </a:rPr>
              <a:t> Changes</a:t>
            </a:r>
          </a:p>
          <a:p>
            <a:pPr marL="285750" indent="-285750">
              <a:buFont typeface="Wingdings" panose="05000000000000000000" pitchFamily="2" charset="2"/>
              <a:buChar char="v"/>
            </a:pPr>
            <a:r>
              <a:rPr lang="fr-CA" sz="1600" dirty="0">
                <a:latin typeface="Gentium Basic" panose="020B0604020202020204" charset="0"/>
              </a:rPr>
              <a:t>More </a:t>
            </a:r>
            <a:r>
              <a:rPr lang="fr-CA" sz="1600" dirty="0" err="1">
                <a:latin typeface="Gentium Basic" panose="020B0604020202020204" charset="0"/>
              </a:rPr>
              <a:t>centralized</a:t>
            </a:r>
            <a:r>
              <a:rPr lang="fr-CA" sz="1600" dirty="0">
                <a:latin typeface="Gentium Basic" panose="020B0604020202020204" charset="0"/>
              </a:rPr>
              <a:t> HQ structure</a:t>
            </a:r>
          </a:p>
          <a:p>
            <a:pPr marL="285750" indent="-285750">
              <a:buFont typeface="Wingdings" panose="05000000000000000000" pitchFamily="2" charset="2"/>
              <a:buChar char="v"/>
            </a:pPr>
            <a:r>
              <a:rPr lang="fr-CA" sz="1600" dirty="0">
                <a:latin typeface="Gentium Basic" panose="020B0604020202020204" charset="0"/>
              </a:rPr>
              <a:t>Added </a:t>
            </a:r>
            <a:r>
              <a:rPr lang="fr-CA" sz="1600" dirty="0" err="1">
                <a:latin typeface="Gentium Basic" panose="020B0604020202020204" charset="0"/>
              </a:rPr>
              <a:t>regional</a:t>
            </a:r>
            <a:r>
              <a:rPr lang="fr-CA" sz="1600" dirty="0">
                <a:latin typeface="Gentium Basic" panose="020B0604020202020204" charset="0"/>
              </a:rPr>
              <a:t> EM positions </a:t>
            </a:r>
            <a:endParaRPr lang="fr-FR" sz="1600" dirty="0">
              <a:latin typeface="Gentium Basic" panose="020B0604020202020204" charset="0"/>
            </a:endParaRPr>
          </a:p>
        </p:txBody>
      </p:sp>
      <p:sp>
        <p:nvSpPr>
          <p:cNvPr id="30" name="Sous-titre 7">
            <a:extLst>
              <a:ext uri="{FF2B5EF4-FFF2-40B4-BE49-F238E27FC236}">
                <a16:creationId xmlns:a16="http://schemas.microsoft.com/office/drawing/2014/main" id="{943A96F9-5712-4F75-9C02-8FFE761CB16B}"/>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424643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2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275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750" fill="hold"/>
                                        <p:tgtEl>
                                          <p:spTgt spid="23"/>
                                        </p:tgtEl>
                                        <p:attrNameLst>
                                          <p:attrName>ppt_x</p:attrName>
                                        </p:attrNameLst>
                                      </p:cBhvr>
                                      <p:tavLst>
                                        <p:tav tm="0">
                                          <p:val>
                                            <p:strVal val="#ppt_x"/>
                                          </p:val>
                                        </p:tav>
                                        <p:tav tm="100000">
                                          <p:val>
                                            <p:strVal val="#ppt_x"/>
                                          </p:val>
                                        </p:tav>
                                      </p:tavLst>
                                    </p:anim>
                                    <p:anim calcmode="lin" valueType="num">
                                      <p:cBhvr additive="base">
                                        <p:cTn id="28" dur="750" fill="hold"/>
                                        <p:tgtEl>
                                          <p:spTgt spid="23"/>
                                        </p:tgtEl>
                                        <p:attrNameLst>
                                          <p:attrName>ppt_y</p:attrName>
                                        </p:attrNameLst>
                                      </p:cBhvr>
                                      <p:tavLst>
                                        <p:tav tm="0">
                                          <p:val>
                                            <p:strVal val="1+#ppt_h/2"/>
                                          </p:val>
                                        </p:tav>
                                        <p:tav tm="100000">
                                          <p:val>
                                            <p:strVal val="#ppt_y"/>
                                          </p:val>
                                        </p:tav>
                                      </p:tavLst>
                                    </p:anim>
                                  </p:childTnLst>
                                </p:cTn>
                              </p:par>
                              <p:par>
                                <p:cTn id="29" presetID="22" presetClass="entr" presetSubtype="8"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22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nodeType="withEffect">
                                  <p:stCondLst>
                                    <p:cond delay="250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nodeType="withEffect">
                                  <p:stCondLst>
                                    <p:cond delay="325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nodeType="withEffect">
                                  <p:stCondLst>
                                    <p:cond delay="300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D5C59BF1-6E47-0B40-93DD-BFB721F92CD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1775667" y="2024962"/>
            <a:ext cx="4087162" cy="3043598"/>
          </a:xfrm>
          <a:effectLst>
            <a:outerShdw blurRad="50800" dist="38100" dir="2700000" algn="tl" rotWithShape="0">
              <a:prstClr val="black">
                <a:alpha val="40000"/>
              </a:prstClr>
            </a:outerShdw>
            <a:softEdge rad="127000"/>
          </a:effectLst>
        </p:spPr>
      </p:pic>
      <p:pic>
        <p:nvPicPr>
          <p:cNvPr id="8" name="Picture Placeholder 7">
            <a:extLst>
              <a:ext uri="{FF2B5EF4-FFF2-40B4-BE49-F238E27FC236}">
                <a16:creationId xmlns:a16="http://schemas.microsoft.com/office/drawing/2014/main" id="{A1B03618-1F13-43A9-9DE9-F232064916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 b="3"/>
          <a:stretch>
            <a:fillRect/>
          </a:stretch>
        </p:blipFill>
        <p:spPr>
          <a:xfrm>
            <a:off x="4595661" y="3429000"/>
            <a:ext cx="4580152" cy="3059726"/>
          </a:xfrm>
          <a:effectLst>
            <a:outerShdw blurRad="50800" dist="38100" dir="2700000" algn="tl" rotWithShape="0">
              <a:prstClr val="black">
                <a:alpha val="40000"/>
              </a:prstClr>
            </a:outerShdw>
            <a:softEdge rad="127000"/>
          </a:effectLst>
        </p:spPr>
      </p:pic>
      <p:pic>
        <p:nvPicPr>
          <p:cNvPr id="10" name="Espace réservé pour une image  9">
            <a:extLst>
              <a:ext uri="{FF2B5EF4-FFF2-40B4-BE49-F238E27FC236}">
                <a16:creationId xmlns:a16="http://schemas.microsoft.com/office/drawing/2014/main" id="{B531EF1D-D825-C34A-B952-F56E8246C9C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p:blipFill>
        <p:spPr>
          <a:xfrm>
            <a:off x="7637610" y="1749742"/>
            <a:ext cx="4087162" cy="3175080"/>
          </a:xfrm>
          <a:effectLst>
            <a:outerShdw blurRad="50800" dist="38100" dir="2700000" algn="tl" rotWithShape="0">
              <a:prstClr val="black">
                <a:alpha val="40000"/>
              </a:prstClr>
            </a:outerShdw>
            <a:softEdge rad="127000"/>
          </a:effectLst>
        </p:spPr>
      </p:pic>
      <p:sp>
        <p:nvSpPr>
          <p:cNvPr id="26" name="Titre 25">
            <a:extLst>
              <a:ext uri="{FF2B5EF4-FFF2-40B4-BE49-F238E27FC236}">
                <a16:creationId xmlns:a16="http://schemas.microsoft.com/office/drawing/2014/main" id="{D662DF47-B2C2-9548-AD8B-8C2C75CC44A6}"/>
              </a:ext>
            </a:extLst>
          </p:cNvPr>
          <p:cNvSpPr>
            <a:spLocks noGrp="1"/>
          </p:cNvSpPr>
          <p:nvPr>
            <p:ph type="title"/>
          </p:nvPr>
        </p:nvSpPr>
        <p:spPr/>
        <p:txBody>
          <a:bodyPr/>
          <a:lstStyle/>
          <a:p>
            <a:r>
              <a:rPr lang="fr-FR" dirty="0" err="1"/>
              <a:t>Dedicated</a:t>
            </a:r>
            <a:r>
              <a:rPr lang="fr-FR" dirty="0"/>
              <a:t> Strike Teams – 45%</a:t>
            </a:r>
          </a:p>
        </p:txBody>
      </p:sp>
      <p:sp>
        <p:nvSpPr>
          <p:cNvPr id="29" name="Espace réservé du contenu 28">
            <a:extLst>
              <a:ext uri="{FF2B5EF4-FFF2-40B4-BE49-F238E27FC236}">
                <a16:creationId xmlns:a16="http://schemas.microsoft.com/office/drawing/2014/main" id="{47E49F1B-5118-124D-BCA3-58F7CA00116F}"/>
              </a:ext>
            </a:extLst>
          </p:cNvPr>
          <p:cNvSpPr>
            <a:spLocks noGrp="1"/>
          </p:cNvSpPr>
          <p:nvPr>
            <p:ph sz="quarter" idx="16"/>
          </p:nvPr>
        </p:nvSpPr>
        <p:spPr>
          <a:xfrm>
            <a:off x="1775668" y="4306087"/>
            <a:ext cx="3063433" cy="762473"/>
          </a:xfrm>
        </p:spPr>
        <p:txBody>
          <a:bodyPr/>
          <a:lstStyle/>
          <a:p>
            <a:r>
              <a:rPr lang="fr-FR" sz="1600" b="1" dirty="0"/>
              <a:t>Damage </a:t>
            </a:r>
            <a:r>
              <a:rPr lang="fr-FR" sz="1600" b="1" dirty="0" err="1"/>
              <a:t>Assessment</a:t>
            </a:r>
            <a:r>
              <a:rPr lang="fr-FR" sz="1600" b="1" dirty="0"/>
              <a:t> Teams</a:t>
            </a:r>
            <a:br>
              <a:rPr lang="fr-FR" dirty="0"/>
            </a:br>
            <a:endParaRPr lang="fr-FR" dirty="0"/>
          </a:p>
        </p:txBody>
      </p:sp>
      <p:sp>
        <p:nvSpPr>
          <p:cNvPr id="30" name="Espace réservé du contenu 29">
            <a:extLst>
              <a:ext uri="{FF2B5EF4-FFF2-40B4-BE49-F238E27FC236}">
                <a16:creationId xmlns:a16="http://schemas.microsoft.com/office/drawing/2014/main" id="{5D380671-A059-6244-ABAB-F74D2089E47A}"/>
              </a:ext>
            </a:extLst>
          </p:cNvPr>
          <p:cNvSpPr>
            <a:spLocks noGrp="1"/>
          </p:cNvSpPr>
          <p:nvPr>
            <p:ph sz="quarter" idx="18"/>
          </p:nvPr>
        </p:nvSpPr>
        <p:spPr>
          <a:xfrm>
            <a:off x="7625927" y="4060160"/>
            <a:ext cx="3583449" cy="864980"/>
          </a:xfrm>
        </p:spPr>
        <p:txBody>
          <a:bodyPr/>
          <a:lstStyle/>
          <a:p>
            <a:r>
              <a:rPr lang="fr-FR" sz="1600" b="1" dirty="0"/>
              <a:t>Mobile Emergency Teams</a:t>
            </a:r>
            <a:br>
              <a:rPr lang="fr-FR" dirty="0"/>
            </a:br>
            <a:endParaRPr lang="fr-FR" dirty="0"/>
          </a:p>
        </p:txBody>
      </p:sp>
      <p:sp>
        <p:nvSpPr>
          <p:cNvPr id="28" name="Espace réservé du contenu 27">
            <a:extLst>
              <a:ext uri="{FF2B5EF4-FFF2-40B4-BE49-F238E27FC236}">
                <a16:creationId xmlns:a16="http://schemas.microsoft.com/office/drawing/2014/main" id="{75EAB2E0-9278-FD45-8E6B-8FD99798D050}"/>
              </a:ext>
            </a:extLst>
          </p:cNvPr>
          <p:cNvSpPr>
            <a:spLocks noGrp="1"/>
          </p:cNvSpPr>
          <p:nvPr>
            <p:ph sz="quarter" idx="17"/>
          </p:nvPr>
        </p:nvSpPr>
        <p:spPr>
          <a:xfrm>
            <a:off x="4593290" y="5723552"/>
            <a:ext cx="3063433" cy="765193"/>
          </a:xfrm>
        </p:spPr>
        <p:txBody>
          <a:bodyPr/>
          <a:lstStyle/>
          <a:p>
            <a:r>
              <a:rPr lang="fr-FR" sz="1600" b="1" dirty="0"/>
              <a:t>Winter </a:t>
            </a:r>
            <a:r>
              <a:rPr lang="fr-FR" sz="1600" b="1" dirty="0" err="1"/>
              <a:t>Weather</a:t>
            </a:r>
            <a:r>
              <a:rPr lang="fr-FR" sz="1600" b="1" dirty="0"/>
              <a:t> Strike Teams</a:t>
            </a:r>
            <a:br>
              <a:rPr lang="fr-FR" dirty="0"/>
            </a:br>
            <a:endParaRPr lang="fr-FR" dirty="0"/>
          </a:p>
        </p:txBody>
      </p:sp>
      <p:sp>
        <p:nvSpPr>
          <p:cNvPr id="9" name="Rectangle 8">
            <a:extLst>
              <a:ext uri="{FF2B5EF4-FFF2-40B4-BE49-F238E27FC236}">
                <a16:creationId xmlns:a16="http://schemas.microsoft.com/office/drawing/2014/main" id="{2D8BF6A9-3C59-4014-AD20-8FAC5BDC9352}"/>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ous-titre 7">
            <a:extLst>
              <a:ext uri="{FF2B5EF4-FFF2-40B4-BE49-F238E27FC236}">
                <a16:creationId xmlns:a16="http://schemas.microsoft.com/office/drawing/2014/main" id="{288DE329-DBA1-43DE-AF70-429ABD4E2511}"/>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286477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140A29-C31C-D242-8CA8-4C58A6040C8E}"/>
              </a:ext>
            </a:extLst>
          </p:cNvPr>
          <p:cNvSpPr>
            <a:spLocks noGrp="1"/>
          </p:cNvSpPr>
          <p:nvPr>
            <p:ph type="title"/>
          </p:nvPr>
        </p:nvSpPr>
        <p:spPr>
          <a:xfrm>
            <a:off x="1774824" y="1233488"/>
            <a:ext cx="5268705" cy="863600"/>
          </a:xfrm>
        </p:spPr>
        <p:txBody>
          <a:bodyPr>
            <a:normAutofit/>
          </a:bodyPr>
          <a:lstStyle/>
          <a:p>
            <a:r>
              <a:rPr lang="fr-FR" dirty="0" err="1"/>
              <a:t>Ability</a:t>
            </a:r>
            <a:r>
              <a:rPr lang="fr-FR" dirty="0"/>
              <a:t> to Flex: Cross-Training</a:t>
            </a:r>
          </a:p>
        </p:txBody>
      </p:sp>
      <p:sp>
        <p:nvSpPr>
          <p:cNvPr id="3" name="Espace réservé du contenu 2">
            <a:extLst>
              <a:ext uri="{FF2B5EF4-FFF2-40B4-BE49-F238E27FC236}">
                <a16:creationId xmlns:a16="http://schemas.microsoft.com/office/drawing/2014/main" id="{FC3B400C-52CD-4749-9FDD-15E1A5AF2DDB}"/>
              </a:ext>
            </a:extLst>
          </p:cNvPr>
          <p:cNvSpPr>
            <a:spLocks noGrp="1"/>
          </p:cNvSpPr>
          <p:nvPr>
            <p:ph sz="quarter" idx="14"/>
          </p:nvPr>
        </p:nvSpPr>
        <p:spPr>
          <a:xfrm>
            <a:off x="1722498" y="2097088"/>
            <a:ext cx="4068607" cy="2806700"/>
          </a:xfrm>
        </p:spPr>
        <p:txBody>
          <a:bodyPr>
            <a:normAutofit/>
          </a:bodyPr>
          <a:lstStyle/>
          <a:p>
            <a:pPr marL="0" indent="0"/>
            <a:r>
              <a:rPr lang="en-US" sz="2000" b="1" dirty="0">
                <a:latin typeface="Montserrat" pitchFamily="2" charset="77"/>
              </a:rPr>
              <a:t>Method for Cross-Training</a:t>
            </a:r>
          </a:p>
          <a:p>
            <a:pPr marL="285750" indent="-285750">
              <a:buFont typeface="Wingdings" panose="05000000000000000000" pitchFamily="2" charset="2"/>
              <a:buChar char="v"/>
            </a:pPr>
            <a:r>
              <a:rPr lang="en-US" sz="2000" dirty="0">
                <a:latin typeface="Gentium Basic" panose="020B0604020202020204" charset="0"/>
              </a:rPr>
              <a:t>Part of job description</a:t>
            </a:r>
          </a:p>
          <a:p>
            <a:pPr marL="285750" indent="-285750">
              <a:buFont typeface="Wingdings" panose="05000000000000000000" pitchFamily="2" charset="2"/>
              <a:buChar char="v"/>
            </a:pPr>
            <a:r>
              <a:rPr lang="en-US" sz="2000" dirty="0">
                <a:latin typeface="Gentium Basic" panose="020B0604020202020204" charset="0"/>
              </a:rPr>
              <a:t>Part of regular training</a:t>
            </a:r>
          </a:p>
          <a:p>
            <a:pPr marL="285750" indent="-285750">
              <a:buFont typeface="Wingdings" panose="05000000000000000000" pitchFamily="2" charset="2"/>
              <a:buChar char="v"/>
            </a:pPr>
            <a:r>
              <a:rPr lang="en-US" sz="2000" dirty="0">
                <a:latin typeface="Gentium Basic" panose="020B0604020202020204" charset="0"/>
              </a:rPr>
              <a:t>Part of advanced training</a:t>
            </a:r>
            <a:endParaRPr lang="fr-FR" sz="2000" dirty="0">
              <a:latin typeface="Gentium Basic" panose="020B0604020202020204" charset="0"/>
            </a:endParaRPr>
          </a:p>
        </p:txBody>
      </p:sp>
      <p:graphicFrame>
        <p:nvGraphicFramePr>
          <p:cNvPr id="21" name="Espace réservé du contenu 6">
            <a:extLst>
              <a:ext uri="{FF2B5EF4-FFF2-40B4-BE49-F238E27FC236}">
                <a16:creationId xmlns:a16="http://schemas.microsoft.com/office/drawing/2014/main" id="{B9526DC0-C509-C547-A5BC-B00BC45FF4A1}"/>
              </a:ext>
            </a:extLst>
          </p:cNvPr>
          <p:cNvGraphicFramePr>
            <a:graphicFrameLocks noGrp="1"/>
          </p:cNvGraphicFramePr>
          <p:nvPr>
            <p:ph sz="quarter" idx="15"/>
            <p:extLst>
              <p:ext uri="{D42A27DB-BD31-4B8C-83A1-F6EECF244321}">
                <p14:modId xmlns:p14="http://schemas.microsoft.com/office/powerpoint/2010/main" val="2073774343"/>
              </p:ext>
            </p:extLst>
          </p:nvPr>
        </p:nvGraphicFramePr>
        <p:xfrm>
          <a:off x="8607287" y="1736035"/>
          <a:ext cx="3061251" cy="46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Espace réservé du contenu 6">
            <a:extLst>
              <a:ext uri="{FF2B5EF4-FFF2-40B4-BE49-F238E27FC236}">
                <a16:creationId xmlns:a16="http://schemas.microsoft.com/office/drawing/2014/main" id="{AAC1135D-3386-4096-854E-E4F192136559}"/>
              </a:ext>
            </a:extLst>
          </p:cNvPr>
          <p:cNvGraphicFramePr>
            <a:graphicFrameLocks/>
          </p:cNvGraphicFramePr>
          <p:nvPr>
            <p:extLst>
              <p:ext uri="{D42A27DB-BD31-4B8C-83A1-F6EECF244321}">
                <p14:modId xmlns:p14="http://schemas.microsoft.com/office/powerpoint/2010/main" val="3607549329"/>
              </p:ext>
            </p:extLst>
          </p:nvPr>
        </p:nvGraphicFramePr>
        <p:xfrm>
          <a:off x="5261113" y="1736035"/>
          <a:ext cx="3144465" cy="45610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8EFCDFDF-85E2-4B7F-BCEB-C5A5660CD0DA}"/>
              </a:ext>
            </a:extLst>
          </p:cNvPr>
          <p:cNvSpPr txBox="1"/>
          <p:nvPr/>
        </p:nvSpPr>
        <p:spPr>
          <a:xfrm>
            <a:off x="5714803" y="5842802"/>
            <a:ext cx="2462755" cy="147179"/>
          </a:xfrm>
          <a:prstGeom prst="rect">
            <a:avLst/>
          </a:prstGeom>
        </p:spPr>
        <p:txBody>
          <a:bodyPr vert="horz" wrap="square" lIns="91440" tIns="45720" rIns="91440" bIns="45720" rtlCol="0" anchor="t">
            <a:noAutofit/>
          </a:bodyPr>
          <a:lstStyle/>
          <a:p>
            <a:pPr algn="l">
              <a:lnSpc>
                <a:spcPct val="120000"/>
              </a:lnSpc>
              <a:spcBef>
                <a:spcPts val="1200"/>
              </a:spcBef>
            </a:pPr>
            <a:r>
              <a:rPr lang="en-US" sz="1600" b="0" dirty="0">
                <a:solidFill>
                  <a:prstClr val="black"/>
                </a:solidFill>
                <a:latin typeface="Montserrat" pitchFamily="2" charset="77"/>
              </a:rPr>
              <a:t>Job Description (44%)</a:t>
            </a:r>
          </a:p>
        </p:txBody>
      </p:sp>
      <p:sp>
        <p:nvSpPr>
          <p:cNvPr id="8" name="TextBox 7">
            <a:extLst>
              <a:ext uri="{FF2B5EF4-FFF2-40B4-BE49-F238E27FC236}">
                <a16:creationId xmlns:a16="http://schemas.microsoft.com/office/drawing/2014/main" id="{57185913-005E-43CF-8103-55F2F22F7DB4}"/>
              </a:ext>
            </a:extLst>
          </p:cNvPr>
          <p:cNvSpPr txBox="1"/>
          <p:nvPr/>
        </p:nvSpPr>
        <p:spPr>
          <a:xfrm>
            <a:off x="9595540" y="5842802"/>
            <a:ext cx="1643269" cy="250023"/>
          </a:xfrm>
          <a:prstGeom prst="rect">
            <a:avLst/>
          </a:prstGeom>
        </p:spPr>
        <p:txBody>
          <a:bodyPr vert="horz" wrap="square" lIns="91440" tIns="45720" rIns="91440" bIns="45720" rtlCol="0" anchor="t">
            <a:noAutofit/>
          </a:bodyPr>
          <a:lstStyle/>
          <a:p>
            <a:pPr algn="l">
              <a:lnSpc>
                <a:spcPct val="120000"/>
              </a:lnSpc>
              <a:spcBef>
                <a:spcPts val="1200"/>
              </a:spcBef>
            </a:pPr>
            <a:r>
              <a:rPr lang="en-US" sz="1600" b="0" dirty="0">
                <a:solidFill>
                  <a:prstClr val="black"/>
                </a:solidFill>
                <a:latin typeface="Montserrat" pitchFamily="2" charset="77"/>
              </a:rPr>
              <a:t>Training (</a:t>
            </a:r>
            <a:r>
              <a:rPr lang="en-US" sz="1600" dirty="0">
                <a:solidFill>
                  <a:prstClr val="black"/>
                </a:solidFill>
                <a:latin typeface="Montserrat" pitchFamily="2" charset="77"/>
              </a:rPr>
              <a:t>42</a:t>
            </a:r>
            <a:r>
              <a:rPr lang="en-US" sz="1600" b="0" dirty="0">
                <a:solidFill>
                  <a:prstClr val="black"/>
                </a:solidFill>
                <a:latin typeface="Montserrat" pitchFamily="2" charset="77"/>
              </a:rPr>
              <a:t>%)</a:t>
            </a:r>
          </a:p>
        </p:txBody>
      </p:sp>
      <p:sp>
        <p:nvSpPr>
          <p:cNvPr id="9" name="Rectangle 8">
            <a:extLst>
              <a:ext uri="{FF2B5EF4-FFF2-40B4-BE49-F238E27FC236}">
                <a16:creationId xmlns:a16="http://schemas.microsoft.com/office/drawing/2014/main" id="{D88F9D59-11C8-4C7B-A0BE-09BC4B4FF3A2}"/>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us-titre 7">
            <a:extLst>
              <a:ext uri="{FF2B5EF4-FFF2-40B4-BE49-F238E27FC236}">
                <a16:creationId xmlns:a16="http://schemas.microsoft.com/office/drawing/2014/main" id="{5E61EDF0-0FAB-4799-9564-817B878B882B}"/>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218643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834E9-1A2B-7D47-8E1D-CEAD15A4F684}"/>
              </a:ext>
            </a:extLst>
          </p:cNvPr>
          <p:cNvSpPr>
            <a:spLocks noGrp="1"/>
          </p:cNvSpPr>
          <p:nvPr>
            <p:ph type="title"/>
          </p:nvPr>
        </p:nvSpPr>
        <p:spPr>
          <a:xfrm>
            <a:off x="1774826" y="1233489"/>
            <a:ext cx="5868988" cy="863599"/>
          </a:xfrm>
        </p:spPr>
        <p:txBody>
          <a:bodyPr/>
          <a:lstStyle/>
          <a:p>
            <a:r>
              <a:rPr lang="fr-FR" dirty="0"/>
              <a:t>Pool of </a:t>
            </a:r>
            <a:r>
              <a:rPr lang="fr-FR" dirty="0" err="1"/>
              <a:t>Surge</a:t>
            </a:r>
            <a:r>
              <a:rPr lang="fr-FR" dirty="0"/>
              <a:t> Personnel</a:t>
            </a:r>
          </a:p>
        </p:txBody>
      </p:sp>
      <p:grpSp>
        <p:nvGrpSpPr>
          <p:cNvPr id="10" name="Groupe 9">
            <a:extLst>
              <a:ext uri="{FF2B5EF4-FFF2-40B4-BE49-F238E27FC236}">
                <a16:creationId xmlns:a16="http://schemas.microsoft.com/office/drawing/2014/main" id="{ED82DF7E-755F-1744-8569-3ED8BD80BE5B}"/>
              </a:ext>
            </a:extLst>
          </p:cNvPr>
          <p:cNvGrpSpPr/>
          <p:nvPr/>
        </p:nvGrpSpPr>
        <p:grpSpPr>
          <a:xfrm>
            <a:off x="4703814" y="2330187"/>
            <a:ext cx="3762637" cy="3762637"/>
            <a:chOff x="4703814" y="2200325"/>
            <a:chExt cx="3892500" cy="3892500"/>
          </a:xfrm>
        </p:grpSpPr>
        <p:sp>
          <p:nvSpPr>
            <p:cNvPr id="33" name="Freeform 7">
              <a:extLst>
                <a:ext uri="{FF2B5EF4-FFF2-40B4-BE49-F238E27FC236}">
                  <a16:creationId xmlns:a16="http://schemas.microsoft.com/office/drawing/2014/main" id="{659EBE09-09AE-4744-8789-926FCAED0AE0}"/>
                </a:ext>
              </a:extLst>
            </p:cNvPr>
            <p:cNvSpPr>
              <a:spLocks/>
            </p:cNvSpPr>
            <p:nvPr/>
          </p:nvSpPr>
          <p:spPr>
            <a:xfrm>
              <a:off x="4703814" y="2200325"/>
              <a:ext cx="1905000" cy="1905000"/>
            </a:xfrm>
            <a:custGeom>
              <a:avLst/>
              <a:gdLst>
                <a:gd name="connsiteX0" fmla="*/ 1905000 w 1905000"/>
                <a:gd name="connsiteY0" fmla="*/ 0 h 1905000"/>
                <a:gd name="connsiteX1" fmla="*/ 1905000 w 1905000"/>
                <a:gd name="connsiteY1" fmla="*/ 1905000 h 1905000"/>
                <a:gd name="connsiteX2" fmla="*/ 0 w 1905000"/>
                <a:gd name="connsiteY2" fmla="*/ 1905000 h 1905000"/>
                <a:gd name="connsiteX3" fmla="*/ 190500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1905000" y="0"/>
                  </a:moveTo>
                  <a:lnTo>
                    <a:pt x="1905000" y="1905000"/>
                  </a:lnTo>
                  <a:lnTo>
                    <a:pt x="0" y="1905000"/>
                  </a:lnTo>
                  <a:cubicBezTo>
                    <a:pt x="0" y="852898"/>
                    <a:pt x="852898" y="0"/>
                    <a:pt x="1905000" y="0"/>
                  </a:cubicBezTo>
                  <a:close/>
                </a:path>
              </a:pathLst>
            </a:cu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Ins="254000" bIns="381000" rtlCol="0" anchor="b"/>
            <a:lstStyle/>
            <a:p>
              <a:pPr algn="r"/>
              <a:r>
                <a:rPr lang="en-US" sz="1000" dirty="0">
                  <a:solidFill>
                    <a:srgbClr val="000000"/>
                  </a:solidFill>
                  <a:latin typeface="Montserrat" pitchFamily="2" charset="77"/>
                  <a:ea typeface="Roboto Light" charset="0"/>
                  <a:cs typeface="Roboto Light" charset="0"/>
                </a:rPr>
                <a:t>CONTRACTOR</a:t>
              </a:r>
              <a:r>
                <a:rPr lang="en-US" sz="1200" dirty="0">
                  <a:solidFill>
                    <a:schemeClr val="bg1"/>
                  </a:solidFill>
                  <a:latin typeface="Montserrat" pitchFamily="2" charset="77"/>
                  <a:ea typeface="Roboto Light" charset="0"/>
                  <a:cs typeface="Roboto Light" charset="0"/>
                </a:rPr>
                <a:t> </a:t>
              </a:r>
            </a:p>
          </p:txBody>
        </p:sp>
        <p:sp>
          <p:nvSpPr>
            <p:cNvPr id="34" name="Freeform 8">
              <a:extLst>
                <a:ext uri="{FF2B5EF4-FFF2-40B4-BE49-F238E27FC236}">
                  <a16:creationId xmlns:a16="http://schemas.microsoft.com/office/drawing/2014/main" id="{2407BAB5-3FC5-C54B-8290-F6038D670D2B}"/>
                </a:ext>
              </a:extLst>
            </p:cNvPr>
            <p:cNvSpPr/>
            <p:nvPr/>
          </p:nvSpPr>
          <p:spPr>
            <a:xfrm>
              <a:off x="6691314" y="2200325"/>
              <a:ext cx="1905000" cy="1905000"/>
            </a:xfrm>
            <a:custGeom>
              <a:avLst/>
              <a:gdLst>
                <a:gd name="connsiteX0" fmla="*/ 0 w 1905000"/>
                <a:gd name="connsiteY0" fmla="*/ 0 h 1905000"/>
                <a:gd name="connsiteX1" fmla="*/ 1905000 w 1905000"/>
                <a:gd name="connsiteY1" fmla="*/ 190500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cubicBezTo>
                    <a:pt x="1052102" y="0"/>
                    <a:pt x="1905000" y="852898"/>
                    <a:pt x="1905000" y="1905000"/>
                  </a:cubicBezTo>
                  <a:lnTo>
                    <a:pt x="0" y="1905000"/>
                  </a:lnTo>
                  <a:close/>
                </a:path>
              </a:pathLst>
            </a:cu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lIns="254000" bIns="381000" rtlCol="0" anchor="b"/>
            <a:lstStyle/>
            <a:p>
              <a:r>
                <a:rPr lang="en-US" sz="1000" dirty="0">
                  <a:solidFill>
                    <a:srgbClr val="000000"/>
                  </a:solidFill>
                  <a:latin typeface="Montserrat" pitchFamily="2" charset="77"/>
                  <a:ea typeface="Roboto Light" charset="0"/>
                  <a:cs typeface="Roboto Light" charset="0"/>
                </a:rPr>
                <a:t>   DOT STAFF</a:t>
              </a:r>
            </a:p>
          </p:txBody>
        </p:sp>
        <p:sp>
          <p:nvSpPr>
            <p:cNvPr id="35" name="Freeform 9">
              <a:extLst>
                <a:ext uri="{FF2B5EF4-FFF2-40B4-BE49-F238E27FC236}">
                  <a16:creationId xmlns:a16="http://schemas.microsoft.com/office/drawing/2014/main" id="{81B7C301-BF4B-2546-AB7E-5E7E9AD1E873}"/>
                </a:ext>
              </a:extLst>
            </p:cNvPr>
            <p:cNvSpPr/>
            <p:nvPr/>
          </p:nvSpPr>
          <p:spPr>
            <a:xfrm>
              <a:off x="4703814" y="4187825"/>
              <a:ext cx="1905000" cy="19050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cubicBezTo>
                    <a:pt x="852898" y="1905000"/>
                    <a:pt x="0" y="1052102"/>
                    <a:pt x="0" y="0"/>
                  </a:cubicBezTo>
                  <a:close/>
                </a:path>
              </a:pathLst>
            </a:custGeom>
            <a:solidFill>
              <a:schemeClr val="accent6">
                <a:lumMod val="9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tIns="381000" rIns="254000" rtlCol="0" anchor="t"/>
            <a:lstStyle/>
            <a:p>
              <a:pPr algn="r"/>
              <a:endParaRPr lang="en-US" sz="1200" dirty="0">
                <a:solidFill>
                  <a:schemeClr val="bg1"/>
                </a:solidFill>
                <a:latin typeface="Montserrat" pitchFamily="2" charset="77"/>
                <a:ea typeface="Roboto Light" charset="0"/>
                <a:cs typeface="Roboto Light" charset="0"/>
              </a:endParaRPr>
            </a:p>
          </p:txBody>
        </p:sp>
        <p:sp>
          <p:nvSpPr>
            <p:cNvPr id="36" name="Freeform 10">
              <a:extLst>
                <a:ext uri="{FF2B5EF4-FFF2-40B4-BE49-F238E27FC236}">
                  <a16:creationId xmlns:a16="http://schemas.microsoft.com/office/drawing/2014/main" id="{5026E289-7E7C-FD4D-AEE7-6682062F7C6F}"/>
                </a:ext>
              </a:extLst>
            </p:cNvPr>
            <p:cNvSpPr/>
            <p:nvPr/>
          </p:nvSpPr>
          <p:spPr>
            <a:xfrm>
              <a:off x="6691314" y="4187825"/>
              <a:ext cx="1905000" cy="1905000"/>
            </a:xfrm>
            <a:custGeom>
              <a:avLst/>
              <a:gdLst>
                <a:gd name="connsiteX0" fmla="*/ 0 w 1905000"/>
                <a:gd name="connsiteY0" fmla="*/ 0 h 1905000"/>
                <a:gd name="connsiteX1" fmla="*/ 1905000 w 1905000"/>
                <a:gd name="connsiteY1" fmla="*/ 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lnTo>
                    <a:pt x="1905000" y="0"/>
                  </a:lnTo>
                  <a:cubicBezTo>
                    <a:pt x="1905000" y="1052102"/>
                    <a:pt x="1052102" y="1905000"/>
                    <a:pt x="0" y="1905000"/>
                  </a:cubicBezTo>
                  <a:close/>
                </a:path>
              </a:pathLst>
            </a:cu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254000" tIns="381000" bIns="381000" rtlCol="0" anchor="t"/>
            <a:lstStyle/>
            <a:p>
              <a:endParaRPr lang="en-US" sz="1200" dirty="0">
                <a:solidFill>
                  <a:schemeClr val="bg1"/>
                </a:solidFill>
                <a:latin typeface="Montserrat" pitchFamily="2" charset="77"/>
                <a:ea typeface="Roboto Light" charset="0"/>
                <a:cs typeface="Roboto Light" charset="0"/>
              </a:endParaRPr>
            </a:p>
            <a:p>
              <a:endParaRPr lang="en-US" sz="1200" dirty="0">
                <a:solidFill>
                  <a:schemeClr val="bg1"/>
                </a:solidFill>
                <a:latin typeface="Montserrat" pitchFamily="2" charset="77"/>
                <a:ea typeface="Roboto Light" charset="0"/>
                <a:cs typeface="Roboto Light" charset="0"/>
              </a:endParaRPr>
            </a:p>
            <a:p>
              <a:endParaRPr lang="en-US" sz="1200" dirty="0">
                <a:solidFill>
                  <a:schemeClr val="bg1"/>
                </a:solidFill>
                <a:latin typeface="Montserrat" pitchFamily="2" charset="77"/>
                <a:ea typeface="Roboto Light" charset="0"/>
                <a:cs typeface="Roboto Light" charset="0"/>
              </a:endParaRPr>
            </a:p>
            <a:p>
              <a:endParaRPr lang="en-US" sz="1000" dirty="0">
                <a:solidFill>
                  <a:srgbClr val="000000"/>
                </a:solidFill>
                <a:latin typeface="Montserrat" pitchFamily="2" charset="77"/>
                <a:ea typeface="Roboto Light" charset="0"/>
                <a:cs typeface="Roboto Light" charset="0"/>
              </a:endParaRPr>
            </a:p>
            <a:p>
              <a:r>
                <a:rPr lang="en-US" sz="1000" dirty="0">
                  <a:solidFill>
                    <a:srgbClr val="000000"/>
                  </a:solidFill>
                  <a:latin typeface="Montserrat" pitchFamily="2" charset="77"/>
                  <a:ea typeface="Roboto Light" charset="0"/>
                  <a:cs typeface="Roboto Light" charset="0"/>
                </a:rPr>
                <a:t>    RETIREE</a:t>
              </a:r>
            </a:p>
          </p:txBody>
        </p:sp>
      </p:grpSp>
      <p:sp>
        <p:nvSpPr>
          <p:cNvPr id="37" name="Oval 19">
            <a:extLst>
              <a:ext uri="{FF2B5EF4-FFF2-40B4-BE49-F238E27FC236}">
                <a16:creationId xmlns:a16="http://schemas.microsoft.com/office/drawing/2014/main" id="{929635AF-C7F6-C041-92EA-FF0F7FA456E3}"/>
              </a:ext>
            </a:extLst>
          </p:cNvPr>
          <p:cNvSpPr/>
          <p:nvPr/>
        </p:nvSpPr>
        <p:spPr>
          <a:xfrm>
            <a:off x="8614503" y="2432862"/>
            <a:ext cx="343116" cy="343114"/>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latin typeface="Gentium Basic" panose="02000503060000020004" pitchFamily="2" charset="77"/>
              </a:rPr>
              <a:t>02</a:t>
            </a:r>
          </a:p>
        </p:txBody>
      </p:sp>
      <p:sp>
        <p:nvSpPr>
          <p:cNvPr id="38" name="TextBox 20">
            <a:extLst>
              <a:ext uri="{FF2B5EF4-FFF2-40B4-BE49-F238E27FC236}">
                <a16:creationId xmlns:a16="http://schemas.microsoft.com/office/drawing/2014/main" id="{13E9674D-F5B6-8F44-8626-A2607F6EE725}"/>
              </a:ext>
            </a:extLst>
          </p:cNvPr>
          <p:cNvSpPr txBox="1"/>
          <p:nvPr/>
        </p:nvSpPr>
        <p:spPr>
          <a:xfrm>
            <a:off x="9152808" y="2330188"/>
            <a:ext cx="2995018" cy="1337546"/>
          </a:xfrm>
          <a:prstGeom prst="rect">
            <a:avLst/>
          </a:prstGeom>
          <a:noFill/>
        </p:spPr>
        <p:txBody>
          <a:bodyPr wrap="square" lIns="0" rIns="0" rtlCol="0">
            <a:spAutoFit/>
          </a:bodyPr>
          <a:lstStyle/>
          <a:p>
            <a:pPr>
              <a:lnSpc>
                <a:spcPct val="120000"/>
              </a:lnSpc>
              <a:spcBef>
                <a:spcPts val="600"/>
              </a:spcBef>
            </a:pPr>
            <a:r>
              <a:rPr lang="en-US" sz="1600" b="1" dirty="0">
                <a:solidFill>
                  <a:schemeClr val="tx2"/>
                </a:solidFill>
                <a:latin typeface="Montserrat" pitchFamily="2" charset="77"/>
              </a:rPr>
              <a:t>Other Region/District Staff</a:t>
            </a:r>
          </a:p>
          <a:p>
            <a:pPr>
              <a:lnSpc>
                <a:spcPct val="120000"/>
              </a:lnSpc>
              <a:spcBef>
                <a:spcPts val="600"/>
              </a:spcBef>
            </a:pPr>
            <a:r>
              <a:rPr lang="en-US" sz="1600" dirty="0">
                <a:solidFill>
                  <a:schemeClr val="tx2"/>
                </a:solidFill>
                <a:latin typeface="Gentium Basic" panose="02000503060000020004" pitchFamily="2" charset="77"/>
              </a:rPr>
              <a:t>Cross departments, districts or regions or selected by managers based on experience and position. </a:t>
            </a:r>
          </a:p>
        </p:txBody>
      </p:sp>
      <p:sp>
        <p:nvSpPr>
          <p:cNvPr id="39" name="Oval 21">
            <a:extLst>
              <a:ext uri="{FF2B5EF4-FFF2-40B4-BE49-F238E27FC236}">
                <a16:creationId xmlns:a16="http://schemas.microsoft.com/office/drawing/2014/main" id="{53EDF87A-5EAC-BB4C-B89D-32FA16C975C2}"/>
              </a:ext>
            </a:extLst>
          </p:cNvPr>
          <p:cNvSpPr/>
          <p:nvPr/>
        </p:nvSpPr>
        <p:spPr>
          <a:xfrm>
            <a:off x="8614503" y="5302627"/>
            <a:ext cx="343116" cy="343114"/>
          </a:xfrm>
          <a:prstGeom prst="ellipse">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latin typeface="Gentium Basic" panose="02000503060000020004" pitchFamily="2" charset="77"/>
              </a:rPr>
              <a:t>04</a:t>
            </a:r>
          </a:p>
        </p:txBody>
      </p:sp>
      <p:sp>
        <p:nvSpPr>
          <p:cNvPr id="40" name="TextBox 22">
            <a:extLst>
              <a:ext uri="{FF2B5EF4-FFF2-40B4-BE49-F238E27FC236}">
                <a16:creationId xmlns:a16="http://schemas.microsoft.com/office/drawing/2014/main" id="{D5CD1780-FC55-0743-8219-1AA040EF63D5}"/>
              </a:ext>
            </a:extLst>
          </p:cNvPr>
          <p:cNvSpPr txBox="1"/>
          <p:nvPr/>
        </p:nvSpPr>
        <p:spPr>
          <a:xfrm>
            <a:off x="9152808" y="5199953"/>
            <a:ext cx="2635918" cy="746615"/>
          </a:xfrm>
          <a:prstGeom prst="rect">
            <a:avLst/>
          </a:prstGeom>
          <a:noFill/>
        </p:spPr>
        <p:txBody>
          <a:bodyPr wrap="square" lIns="0" rIns="0" rtlCol="0">
            <a:spAutoFit/>
          </a:bodyPr>
          <a:lstStyle/>
          <a:p>
            <a:pPr>
              <a:lnSpc>
                <a:spcPct val="120000"/>
              </a:lnSpc>
              <a:spcBef>
                <a:spcPts val="600"/>
              </a:spcBef>
            </a:pPr>
            <a:r>
              <a:rPr lang="en-US" sz="1600" b="1" dirty="0">
                <a:solidFill>
                  <a:schemeClr val="tx2"/>
                </a:solidFill>
                <a:latin typeface="Montserrat" pitchFamily="2" charset="77"/>
              </a:rPr>
              <a:t>Retirees</a:t>
            </a:r>
          </a:p>
          <a:p>
            <a:pPr>
              <a:lnSpc>
                <a:spcPct val="120000"/>
              </a:lnSpc>
              <a:spcBef>
                <a:spcPts val="600"/>
              </a:spcBef>
            </a:pPr>
            <a:r>
              <a:rPr lang="en-US" sz="1600" dirty="0">
                <a:solidFill>
                  <a:schemeClr val="tx2"/>
                </a:solidFill>
                <a:latin typeface="Gentium Basic" panose="02000503060000020004" pitchFamily="2" charset="77"/>
              </a:rPr>
              <a:t>Former state DOT employees.</a:t>
            </a:r>
          </a:p>
        </p:txBody>
      </p:sp>
      <p:sp>
        <p:nvSpPr>
          <p:cNvPr id="41" name="Oval 23">
            <a:extLst>
              <a:ext uri="{FF2B5EF4-FFF2-40B4-BE49-F238E27FC236}">
                <a16:creationId xmlns:a16="http://schemas.microsoft.com/office/drawing/2014/main" id="{CD2071D5-9886-6D47-805F-CDFE1C998BA8}"/>
              </a:ext>
            </a:extLst>
          </p:cNvPr>
          <p:cNvSpPr/>
          <p:nvPr/>
        </p:nvSpPr>
        <p:spPr>
          <a:xfrm>
            <a:off x="4342509" y="2432862"/>
            <a:ext cx="343116" cy="343114"/>
          </a:xfrm>
          <a:prstGeom prst="ellipse">
            <a:avLst/>
          </a:prstGeom>
          <a:solidFill>
            <a:schemeClr val="accent6">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latin typeface="Gentium Basic" panose="02000503060000020004" pitchFamily="2" charset="77"/>
              </a:rPr>
              <a:t>01</a:t>
            </a:r>
          </a:p>
        </p:txBody>
      </p:sp>
      <p:sp>
        <p:nvSpPr>
          <p:cNvPr id="42" name="Oval 24">
            <a:extLst>
              <a:ext uri="{FF2B5EF4-FFF2-40B4-BE49-F238E27FC236}">
                <a16:creationId xmlns:a16="http://schemas.microsoft.com/office/drawing/2014/main" id="{7EE7E3F3-C7A9-4148-8157-033FA28EA5E8}"/>
              </a:ext>
            </a:extLst>
          </p:cNvPr>
          <p:cNvSpPr/>
          <p:nvPr/>
        </p:nvSpPr>
        <p:spPr>
          <a:xfrm>
            <a:off x="4342509" y="5302627"/>
            <a:ext cx="343116" cy="343114"/>
          </a:xfrm>
          <a:prstGeom prst="ellipse">
            <a:avLst/>
          </a:prstGeom>
          <a:solidFill>
            <a:schemeClr val="accent6">
              <a:lumMod val="9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latin typeface="Gentium Basic" panose="02000503060000020004" pitchFamily="2" charset="77"/>
              </a:rPr>
              <a:t>03</a:t>
            </a:r>
          </a:p>
        </p:txBody>
      </p:sp>
      <p:sp>
        <p:nvSpPr>
          <p:cNvPr id="43" name="TextBox 25">
            <a:extLst>
              <a:ext uri="{FF2B5EF4-FFF2-40B4-BE49-F238E27FC236}">
                <a16:creationId xmlns:a16="http://schemas.microsoft.com/office/drawing/2014/main" id="{18ACFC19-0BF9-F045-BD88-62A034985FA7}"/>
              </a:ext>
            </a:extLst>
          </p:cNvPr>
          <p:cNvSpPr txBox="1"/>
          <p:nvPr/>
        </p:nvSpPr>
        <p:spPr>
          <a:xfrm>
            <a:off x="1763679" y="2330188"/>
            <a:ext cx="2379062" cy="1337546"/>
          </a:xfrm>
          <a:prstGeom prst="rect">
            <a:avLst/>
          </a:prstGeom>
          <a:noFill/>
        </p:spPr>
        <p:txBody>
          <a:bodyPr wrap="square" lIns="0" rIns="0" rtlCol="0">
            <a:spAutoFit/>
          </a:bodyPr>
          <a:lstStyle/>
          <a:p>
            <a:pPr algn="r">
              <a:lnSpc>
                <a:spcPct val="120000"/>
              </a:lnSpc>
              <a:spcBef>
                <a:spcPts val="600"/>
              </a:spcBef>
            </a:pPr>
            <a:r>
              <a:rPr lang="en-US" sz="1600" b="1" dirty="0">
                <a:solidFill>
                  <a:schemeClr val="tx2"/>
                </a:solidFill>
                <a:latin typeface="Montserrat" pitchFamily="2" charset="77"/>
              </a:rPr>
              <a:t>Contractors</a:t>
            </a:r>
          </a:p>
          <a:p>
            <a:pPr algn="r">
              <a:lnSpc>
                <a:spcPct val="120000"/>
              </a:lnSpc>
              <a:spcBef>
                <a:spcPts val="600"/>
              </a:spcBef>
            </a:pPr>
            <a:r>
              <a:rPr lang="en-US" sz="1600" dirty="0">
                <a:solidFill>
                  <a:schemeClr val="tx2"/>
                </a:solidFill>
                <a:latin typeface="Gentium Basic" panose="02000503060000020004" pitchFamily="2" charset="77"/>
              </a:rPr>
              <a:t>Both for emergency response and everyday operations.</a:t>
            </a:r>
          </a:p>
        </p:txBody>
      </p:sp>
      <p:sp>
        <p:nvSpPr>
          <p:cNvPr id="44" name="TextBox 26">
            <a:extLst>
              <a:ext uri="{FF2B5EF4-FFF2-40B4-BE49-F238E27FC236}">
                <a16:creationId xmlns:a16="http://schemas.microsoft.com/office/drawing/2014/main" id="{1CAA45F7-8682-8149-ADF6-1DD8DAC65C29}"/>
              </a:ext>
            </a:extLst>
          </p:cNvPr>
          <p:cNvSpPr txBox="1"/>
          <p:nvPr/>
        </p:nvSpPr>
        <p:spPr>
          <a:xfrm>
            <a:off x="1763679" y="5199953"/>
            <a:ext cx="2379062" cy="1042080"/>
          </a:xfrm>
          <a:prstGeom prst="rect">
            <a:avLst/>
          </a:prstGeom>
          <a:noFill/>
        </p:spPr>
        <p:txBody>
          <a:bodyPr wrap="square" lIns="0" rIns="0" rtlCol="0">
            <a:spAutoFit/>
          </a:bodyPr>
          <a:lstStyle/>
          <a:p>
            <a:pPr algn="r">
              <a:lnSpc>
                <a:spcPct val="120000"/>
              </a:lnSpc>
              <a:spcBef>
                <a:spcPts val="600"/>
              </a:spcBef>
            </a:pPr>
            <a:r>
              <a:rPr lang="en-US" sz="1600" b="1" dirty="0">
                <a:solidFill>
                  <a:schemeClr val="tx2"/>
                </a:solidFill>
                <a:latin typeface="Montserrat" pitchFamily="2" charset="77"/>
              </a:rPr>
              <a:t>Volunteers</a:t>
            </a:r>
          </a:p>
          <a:p>
            <a:pPr algn="r">
              <a:lnSpc>
                <a:spcPct val="120000"/>
              </a:lnSpc>
              <a:spcBef>
                <a:spcPts val="600"/>
              </a:spcBef>
            </a:pPr>
            <a:r>
              <a:rPr lang="en-US" sz="1600" dirty="0">
                <a:solidFill>
                  <a:schemeClr val="tx2"/>
                </a:solidFill>
                <a:latin typeface="Gentium Basic" panose="02000503060000020004" pitchFamily="2" charset="77"/>
              </a:rPr>
              <a:t>From every part of organization statewide</a:t>
            </a:r>
            <a:r>
              <a:rPr lang="en-US" sz="1200" dirty="0">
                <a:solidFill>
                  <a:schemeClr val="tx2"/>
                </a:solidFill>
                <a:latin typeface="Gentium Basic" panose="02000503060000020004" pitchFamily="2" charset="77"/>
              </a:rPr>
              <a:t>.</a:t>
            </a:r>
          </a:p>
        </p:txBody>
      </p:sp>
      <p:pic>
        <p:nvPicPr>
          <p:cNvPr id="21" name="Graphique 20">
            <a:extLst>
              <a:ext uri="{FF2B5EF4-FFF2-40B4-BE49-F238E27FC236}">
                <a16:creationId xmlns:a16="http://schemas.microsoft.com/office/drawing/2014/main" id="{DA57AF3B-2A69-5A4E-9182-E9DC7EC1E0A1}"/>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7106332" y="2975675"/>
            <a:ext cx="550468" cy="550468"/>
          </a:xfrm>
          <a:prstGeom prst="rect">
            <a:avLst/>
          </a:prstGeom>
        </p:spPr>
      </p:pic>
      <p:pic>
        <p:nvPicPr>
          <p:cNvPr id="32" name="Graphique 31">
            <a:extLst>
              <a:ext uri="{FF2B5EF4-FFF2-40B4-BE49-F238E27FC236}">
                <a16:creationId xmlns:a16="http://schemas.microsoft.com/office/drawing/2014/main" id="{4D9B1A16-FD7F-744D-8955-AFB04765D965}"/>
              </a:ext>
            </a:extLst>
          </p:cNvPr>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p:blipFill>
        <p:spPr>
          <a:xfrm>
            <a:off x="6984570" y="4611744"/>
            <a:ext cx="659244" cy="560357"/>
          </a:xfrm>
          <a:prstGeom prst="rect">
            <a:avLst/>
          </a:prstGeom>
        </p:spPr>
      </p:pic>
      <p:pic>
        <p:nvPicPr>
          <p:cNvPr id="46" name="Graphique 45">
            <a:extLst>
              <a:ext uri="{FF2B5EF4-FFF2-40B4-BE49-F238E27FC236}">
                <a16:creationId xmlns:a16="http://schemas.microsoft.com/office/drawing/2014/main" id="{97A23597-F570-D746-BDFB-6B0A8FF5CB6E}"/>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5543749" y="2975675"/>
            <a:ext cx="550468" cy="550468"/>
          </a:xfrm>
          <a:prstGeom prst="rect">
            <a:avLst/>
          </a:prstGeom>
        </p:spPr>
      </p:pic>
      <p:pic>
        <p:nvPicPr>
          <p:cNvPr id="4" name="Picture 3">
            <a:extLst>
              <a:ext uri="{FF2B5EF4-FFF2-40B4-BE49-F238E27FC236}">
                <a16:creationId xmlns:a16="http://schemas.microsoft.com/office/drawing/2014/main" id="{49512EB3-1B28-4FBB-AE10-9A17CB657D27}"/>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371982" y="4518636"/>
            <a:ext cx="934501" cy="955548"/>
          </a:xfrm>
          <a:prstGeom prst="rect">
            <a:avLst/>
          </a:prstGeom>
        </p:spPr>
      </p:pic>
      <p:sp>
        <p:nvSpPr>
          <p:cNvPr id="20" name="Rectangle 19">
            <a:extLst>
              <a:ext uri="{FF2B5EF4-FFF2-40B4-BE49-F238E27FC236}">
                <a16:creationId xmlns:a16="http://schemas.microsoft.com/office/drawing/2014/main" id="{968A98C5-78C5-4B56-96A5-E8039A81E116}"/>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ous-titre 7">
            <a:extLst>
              <a:ext uri="{FF2B5EF4-FFF2-40B4-BE49-F238E27FC236}">
                <a16:creationId xmlns:a16="http://schemas.microsoft.com/office/drawing/2014/main" id="{6537D9BA-8A7D-4C21-91B2-FD8848A8F5A2}"/>
              </a:ext>
            </a:extLst>
          </p:cNvPr>
          <p:cNvSpPr>
            <a:spLocks noGrp="1"/>
          </p:cNvSpPr>
          <p:nvPr>
            <p:ph type="subTitle" idx="1"/>
          </p:nvPr>
        </p:nvSpPr>
        <p:spPr>
          <a:xfrm>
            <a:off x="1886680" y="705849"/>
            <a:ext cx="641728" cy="195853"/>
          </a:xfrm>
        </p:spPr>
        <p:txBody>
          <a:bodyPr/>
          <a:lstStyle/>
          <a:p>
            <a:r>
              <a:rPr lang="fr-FR" dirty="0" err="1"/>
              <a:t>Census</a:t>
            </a:r>
            <a:endParaRPr lang="fr-FR" dirty="0"/>
          </a:p>
        </p:txBody>
      </p:sp>
    </p:spTree>
    <p:extLst>
      <p:ext uri="{BB962C8B-B14F-4D97-AF65-F5344CB8AC3E}">
        <p14:creationId xmlns:p14="http://schemas.microsoft.com/office/powerpoint/2010/main" val="3210192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41477CCE-7332-8947-9DC4-17D3F7055A5F}"/>
              </a:ext>
            </a:extLst>
          </p:cNvPr>
          <p:cNvSpPr>
            <a:spLocks noGrp="1"/>
          </p:cNvSpPr>
          <p:nvPr>
            <p:ph sz="quarter" idx="14"/>
          </p:nvPr>
        </p:nvSpPr>
        <p:spPr>
          <a:xfrm>
            <a:off x="1664360" y="1854638"/>
            <a:ext cx="3639159" cy="1574362"/>
          </a:xfrm>
        </p:spPr>
        <p:txBody>
          <a:bodyPr>
            <a:normAutofit/>
          </a:bodyPr>
          <a:lstStyle/>
          <a:p>
            <a:r>
              <a:rPr lang="en-US" sz="2000" b="1" dirty="0">
                <a:solidFill>
                  <a:srgbClr val="000000"/>
                </a:solidFill>
                <a:latin typeface="Montserrat" pitchFamily="2" charset="77"/>
              </a:rPr>
              <a:t>One More Person</a:t>
            </a:r>
            <a:endParaRPr lang="fr-FR" sz="2000" b="1" dirty="0">
              <a:solidFill>
                <a:srgbClr val="000000"/>
              </a:solidFill>
              <a:latin typeface="Montserrat" pitchFamily="2" charset="77"/>
            </a:endParaRPr>
          </a:p>
          <a:p>
            <a:pPr marL="0" indent="0"/>
            <a:r>
              <a:rPr lang="en-US" dirty="0">
                <a:solidFill>
                  <a:srgbClr val="000000"/>
                </a:solidFill>
              </a:rPr>
              <a:t>If you could add one more person to your emergency management program, what would that person do?</a:t>
            </a:r>
          </a:p>
          <a:p>
            <a:pPr marL="0" indent="0"/>
            <a:endParaRPr lang="en-US" dirty="0">
              <a:solidFill>
                <a:srgbClr val="000000"/>
              </a:solidFill>
            </a:endParaRPr>
          </a:p>
          <a:p>
            <a:pPr marL="0" indent="0"/>
            <a:endParaRPr lang="fr-CA" dirty="0">
              <a:solidFill>
                <a:srgbClr val="000000"/>
              </a:solidFill>
            </a:endParaRPr>
          </a:p>
        </p:txBody>
      </p:sp>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774826" y="1233489"/>
            <a:ext cx="5868988" cy="863599"/>
          </a:xfrm>
        </p:spPr>
        <p:txBody>
          <a:bodyPr/>
          <a:lstStyle/>
          <a:p>
            <a:r>
              <a:rPr lang="fr-FR" dirty="0"/>
              <a:t>Personnel </a:t>
            </a:r>
            <a:r>
              <a:rPr lang="fr-FR" dirty="0" err="1"/>
              <a:t>Needs</a:t>
            </a:r>
            <a:endParaRPr lang="fr-FR" dirty="0"/>
          </a:p>
        </p:txBody>
      </p:sp>
      <p:sp>
        <p:nvSpPr>
          <p:cNvPr id="6" name="Rectangle 5">
            <a:extLst>
              <a:ext uri="{FF2B5EF4-FFF2-40B4-BE49-F238E27FC236}">
                <a16:creationId xmlns:a16="http://schemas.microsoft.com/office/drawing/2014/main" id="{B49709E7-2026-48C5-8476-998EBA541A1B}"/>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EC6119-634B-9B37-8378-10B82B632160}"/>
              </a:ext>
            </a:extLst>
          </p:cNvPr>
          <p:cNvPicPr>
            <a:picLocks noChangeAspect="1"/>
          </p:cNvPicPr>
          <p:nvPr/>
        </p:nvPicPr>
        <p:blipFill>
          <a:blip r:embed="rId2">
            <a:duotone>
              <a:prstClr val="black"/>
              <a:schemeClr val="accent5">
                <a:tint val="45000"/>
                <a:satMod val="400000"/>
              </a:schemeClr>
            </a:duotone>
          </a:blip>
          <a:stretch>
            <a:fillRect/>
          </a:stretch>
        </p:blipFill>
        <p:spPr>
          <a:xfrm>
            <a:off x="5598942" y="2138209"/>
            <a:ext cx="6300210" cy="3380429"/>
          </a:xfrm>
          <a:prstGeom prst="rect">
            <a:avLst/>
          </a:prstGeom>
        </p:spPr>
      </p:pic>
      <p:sp>
        <p:nvSpPr>
          <p:cNvPr id="8" name="Espace réservé du contenu 3">
            <a:extLst>
              <a:ext uri="{FF2B5EF4-FFF2-40B4-BE49-F238E27FC236}">
                <a16:creationId xmlns:a16="http://schemas.microsoft.com/office/drawing/2014/main" id="{AB592B48-AC9A-FA8B-7B81-845E017704CA}"/>
              </a:ext>
            </a:extLst>
          </p:cNvPr>
          <p:cNvSpPr txBox="1">
            <a:spLocks/>
          </p:cNvSpPr>
          <p:nvPr/>
        </p:nvSpPr>
        <p:spPr>
          <a:xfrm>
            <a:off x="1664360" y="3288144"/>
            <a:ext cx="4431640" cy="3290918"/>
          </a:xfrm>
          <a:prstGeom prst="rect">
            <a:avLst/>
          </a:prstGeom>
        </p:spPr>
        <p:txBody>
          <a:bodyPr vert="horz" lIns="91440" tIns="45720" rIns="91440" bIns="45720" rtlCol="0" anchor="t">
            <a:normAutofit fontScale="40000" lnSpcReduction="20000"/>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rgbClr val="000000"/>
                </a:solidFill>
                <a:latin typeface="Montserrat" pitchFamily="2" charset="77"/>
              </a:rPr>
              <a:t>Other responses included:</a:t>
            </a:r>
          </a:p>
          <a:p>
            <a:r>
              <a:rPr lang="en-US" sz="3400" dirty="0">
                <a:solidFill>
                  <a:srgbClr val="000000"/>
                </a:solidFill>
                <a:latin typeface="Gentium Basic" panose="020B0604020202020204" charset="0"/>
              </a:rPr>
              <a:t>Recovery</a:t>
            </a:r>
          </a:p>
          <a:p>
            <a:pPr marL="0" indent="0"/>
            <a:r>
              <a:rPr lang="en-US" sz="3400" dirty="0">
                <a:solidFill>
                  <a:srgbClr val="000000"/>
                </a:solidFill>
                <a:latin typeface="Gentium Basic" panose="020B0604020202020204" charset="0"/>
              </a:rPr>
              <a:t>Planning, preparedness, logistics, grants</a:t>
            </a:r>
          </a:p>
          <a:p>
            <a:pPr marL="0" indent="0"/>
            <a:r>
              <a:rPr lang="en-US" sz="3400" dirty="0">
                <a:solidFill>
                  <a:srgbClr val="000000"/>
                </a:solidFill>
                <a:latin typeface="Gentium Basic" panose="020B0604020202020204" charset="0"/>
              </a:rPr>
              <a:t>Full time emergency management coordinator</a:t>
            </a:r>
          </a:p>
          <a:p>
            <a:pPr marL="0" indent="0"/>
            <a:r>
              <a:rPr lang="en-US" sz="3400" dirty="0">
                <a:solidFill>
                  <a:srgbClr val="000000"/>
                </a:solidFill>
                <a:latin typeface="Gentium Basic" panose="020B0604020202020204" charset="0"/>
              </a:rPr>
              <a:t>Emergency event planning, response and recovery process and procedural enhancements/improvements </a:t>
            </a:r>
          </a:p>
          <a:p>
            <a:pPr marL="0" indent="0"/>
            <a:r>
              <a:rPr lang="en-US" sz="3400" dirty="0">
                <a:solidFill>
                  <a:srgbClr val="000000"/>
                </a:solidFill>
                <a:latin typeface="Gentium Basic" panose="020B0604020202020204" charset="0"/>
              </a:rPr>
              <a:t>Someone to assist with backup during an active incident</a:t>
            </a:r>
          </a:p>
          <a:p>
            <a:pPr marL="0" indent="0"/>
            <a:r>
              <a:rPr lang="en-US" sz="3400" dirty="0">
                <a:solidFill>
                  <a:srgbClr val="000000"/>
                </a:solidFill>
                <a:latin typeface="Gentium Basic" panose="020B0604020202020204" charset="0"/>
              </a:rPr>
              <a:t>Financial recovery depth</a:t>
            </a:r>
          </a:p>
          <a:p>
            <a:pPr marL="0" indent="0"/>
            <a:r>
              <a:rPr lang="en-US" sz="3400" dirty="0">
                <a:solidFill>
                  <a:srgbClr val="000000"/>
                </a:solidFill>
                <a:latin typeface="Gentium Basic" panose="020B0604020202020204" charset="0"/>
              </a:rPr>
              <a:t>Grants Specialist (Field Support)</a:t>
            </a:r>
          </a:p>
          <a:p>
            <a:pPr marL="0" indent="0"/>
            <a:r>
              <a:rPr lang="en-US" sz="3400" dirty="0">
                <a:solidFill>
                  <a:srgbClr val="000000"/>
                </a:solidFill>
                <a:latin typeface="Gentium Basic" panose="020B0604020202020204" charset="0"/>
              </a:rPr>
              <a:t>Local agency liaison</a:t>
            </a:r>
            <a:endParaRPr lang="en-US" sz="3400" dirty="0">
              <a:solidFill>
                <a:srgbClr val="000000"/>
              </a:solidFill>
            </a:endParaRPr>
          </a:p>
        </p:txBody>
      </p:sp>
    </p:spTree>
    <p:extLst>
      <p:ext uri="{BB962C8B-B14F-4D97-AF65-F5344CB8AC3E}">
        <p14:creationId xmlns:p14="http://schemas.microsoft.com/office/powerpoint/2010/main" val="221827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8BA41097-43F5-F241-8A96-8CBF6C180B1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773" y="0"/>
            <a:ext cx="12190227" cy="6858000"/>
          </a:xfrm>
        </p:spPr>
      </p:pic>
      <p:sp>
        <p:nvSpPr>
          <p:cNvPr id="4" name="Titre 3">
            <a:extLst>
              <a:ext uri="{FF2B5EF4-FFF2-40B4-BE49-F238E27FC236}">
                <a16:creationId xmlns:a16="http://schemas.microsoft.com/office/drawing/2014/main" id="{37C80602-CA3D-784E-BC26-2B9AB2DB70DE}"/>
              </a:ext>
            </a:extLst>
          </p:cNvPr>
          <p:cNvSpPr>
            <a:spLocks noGrp="1"/>
          </p:cNvSpPr>
          <p:nvPr>
            <p:ph type="title"/>
          </p:nvPr>
        </p:nvSpPr>
        <p:spPr>
          <a:xfrm>
            <a:off x="898132" y="2711775"/>
            <a:ext cx="6566697" cy="3286782"/>
          </a:xfrm>
        </p:spPr>
        <p:txBody>
          <a:bodyPr anchor="t">
            <a:normAutofit/>
          </a:bodyPr>
          <a:lstStyle/>
          <a:p>
            <a:r>
              <a:rPr lang="fr-CA" dirty="0" err="1"/>
              <a:t>Organizational</a:t>
            </a:r>
            <a:r>
              <a:rPr lang="fr-CA" dirty="0"/>
              <a:t> </a:t>
            </a:r>
            <a:r>
              <a:rPr lang="fr-CA" dirty="0" err="1"/>
              <a:t>Models</a:t>
            </a:r>
            <a:endParaRPr lang="fr-FR" dirty="0"/>
          </a:p>
        </p:txBody>
      </p:sp>
      <p:pic>
        <p:nvPicPr>
          <p:cNvPr id="9" name="Espace réservé pour une image  17">
            <a:extLst>
              <a:ext uri="{FF2B5EF4-FFF2-40B4-BE49-F238E27FC236}">
                <a16:creationId xmlns:a16="http://schemas.microsoft.com/office/drawing/2014/main" id="{0DE2A247-28C9-4020-99D4-80C6355A80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7763" y="0"/>
            <a:ext cx="3298824" cy="6858000"/>
          </a:xfrm>
          <a:prstGeom prst="rect">
            <a:avLst/>
          </a:prstGeom>
          <a:gradFill>
            <a:gsLst>
              <a:gs pos="0">
                <a:schemeClr val="tx1">
                  <a:alpha val="10000"/>
                </a:schemeClr>
              </a:gs>
              <a:gs pos="100000">
                <a:schemeClr val="tx1">
                  <a:alpha val="20000"/>
                </a:schemeClr>
              </a:gs>
            </a:gsLst>
            <a:lin ang="5400000" scaled="1"/>
          </a:gradFill>
        </p:spPr>
      </p:pic>
      <p:pic>
        <p:nvPicPr>
          <p:cNvPr id="11" name="Picture 10" descr="A picture containing building, outdoor, dark, bridge&#10;&#10;Description automatically generated">
            <a:extLst>
              <a:ext uri="{FF2B5EF4-FFF2-40B4-BE49-F238E27FC236}">
                <a16:creationId xmlns:a16="http://schemas.microsoft.com/office/drawing/2014/main" id="{4736FBBC-B036-4D55-A2B7-7EFD2D3D43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16" r="17557" b="3542"/>
          <a:stretch/>
        </p:blipFill>
        <p:spPr>
          <a:xfrm>
            <a:off x="8767763" y="-2"/>
            <a:ext cx="3448278" cy="6858002"/>
          </a:xfrm>
          <a:prstGeom prst="rect">
            <a:avLst/>
          </a:prstGeom>
        </p:spPr>
      </p:pic>
    </p:spTree>
    <p:extLst>
      <p:ext uri="{BB962C8B-B14F-4D97-AF65-F5344CB8AC3E}">
        <p14:creationId xmlns:p14="http://schemas.microsoft.com/office/powerpoint/2010/main" val="3175589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1833713A-C6E3-4A8C-9D94-E2D42B6D4483}"/>
              </a:ext>
            </a:extLst>
          </p:cNvPr>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4764463" y="3284538"/>
            <a:ext cx="2910724" cy="2808287"/>
          </a:xfrm>
        </p:spPr>
      </p:pic>
      <p:sp>
        <p:nvSpPr>
          <p:cNvPr id="5" name="Sous-titre 4"/>
          <p:cNvSpPr>
            <a:spLocks noGrp="1"/>
          </p:cNvSpPr>
          <p:nvPr>
            <p:ph type="subTitle" idx="1"/>
          </p:nvPr>
        </p:nvSpPr>
        <p:spPr/>
        <p:txBody>
          <a:bodyPr>
            <a:normAutofit fontScale="25000" lnSpcReduction="20000"/>
          </a:bodyPr>
          <a:lstStyle/>
          <a:p>
            <a:r>
              <a:rPr lang="en-US" sz="2800" b="1" dirty="0">
                <a:solidFill>
                  <a:schemeClr val="accent2"/>
                </a:solidFill>
              </a:rPr>
              <a:t>January, 2023 </a:t>
            </a:r>
          </a:p>
          <a:p>
            <a:r>
              <a:rPr lang="en-US" dirty="0">
                <a:solidFill>
                  <a:schemeClr val="accent2"/>
                </a:solidFill>
                <a:latin typeface="Montserrat SemiBold" panose="00000700000000000000" pitchFamily="2" charset="0"/>
              </a:rPr>
              <a:t>Deb Matherly, MIRTA LLC </a:t>
            </a:r>
            <a:r>
              <a:rPr lang="en-US" b="1" i="0" dirty="0">
                <a:solidFill>
                  <a:schemeClr val="accent2"/>
                </a:solidFill>
              </a:rPr>
              <a:t>| </a:t>
            </a:r>
            <a:r>
              <a:rPr lang="en-US" dirty="0">
                <a:solidFill>
                  <a:schemeClr val="accent2"/>
                </a:solidFill>
                <a:latin typeface="Montserrat SemiBold" panose="00000700000000000000" pitchFamily="2" charset="0"/>
              </a:rPr>
              <a:t>Pat Bye, Consultant Eryca Dinsdale, WSP </a:t>
            </a:r>
            <a:r>
              <a:rPr lang="en-US" i="0" dirty="0">
                <a:solidFill>
                  <a:schemeClr val="accent2"/>
                </a:solidFill>
                <a:latin typeface="Montserrat SemiBold" panose="00000700000000000000" pitchFamily="2" charset="0"/>
              </a:rPr>
              <a:t>| </a:t>
            </a:r>
            <a:r>
              <a:rPr lang="en-US" dirty="0">
                <a:solidFill>
                  <a:schemeClr val="accent2"/>
                </a:solidFill>
                <a:latin typeface="Montserrat SemiBold" panose="00000700000000000000" pitchFamily="2" charset="0"/>
              </a:rPr>
              <a:t>Trevor Clifford, WSP </a:t>
            </a:r>
            <a:endParaRPr lang="en-US" i="0" dirty="0">
              <a:solidFill>
                <a:schemeClr val="accent2"/>
              </a:solidFill>
            </a:endParaRPr>
          </a:p>
        </p:txBody>
      </p:sp>
      <p:sp>
        <p:nvSpPr>
          <p:cNvPr id="4" name="Titre 3"/>
          <p:cNvSpPr>
            <a:spLocks noGrp="1"/>
          </p:cNvSpPr>
          <p:nvPr>
            <p:ph type="title"/>
          </p:nvPr>
        </p:nvSpPr>
        <p:spPr>
          <a:xfrm>
            <a:off x="1785369" y="1233488"/>
            <a:ext cx="4624668" cy="1971529"/>
          </a:xfrm>
        </p:spPr>
        <p:txBody>
          <a:bodyPr>
            <a:normAutofit/>
          </a:bodyPr>
          <a:lstStyle/>
          <a:p>
            <a:r>
              <a:rPr lang="en-CA" dirty="0">
                <a:solidFill>
                  <a:schemeClr val="accent2"/>
                </a:solidFill>
                <a:latin typeface="Montserrat" panose="00000500000000000000" pitchFamily="2" charset="0"/>
              </a:rPr>
              <a:t>NCHRP 20-128: Organizational &amp; Operational Models Used by State DOTs</a:t>
            </a:r>
            <a:endParaRPr lang="en-CA" sz="2400" dirty="0">
              <a:solidFill>
                <a:schemeClr val="accent2"/>
              </a:solidFill>
              <a:latin typeface="Gentium Basic" panose="02000503060000020004" pitchFamily="2" charset="0"/>
            </a:endParaRPr>
          </a:p>
        </p:txBody>
      </p:sp>
      <p:pic>
        <p:nvPicPr>
          <p:cNvPr id="25" name="Picture Placeholder 24">
            <a:extLst>
              <a:ext uri="{FF2B5EF4-FFF2-40B4-BE49-F238E27FC236}">
                <a16:creationId xmlns:a16="http://schemas.microsoft.com/office/drawing/2014/main" id="{7CE49F46-0832-4594-8449-DAF20E931D2C}"/>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7104063" y="0"/>
            <a:ext cx="5087937" cy="6858000"/>
          </a:xfrm>
        </p:spPr>
      </p:pic>
      <p:sp>
        <p:nvSpPr>
          <p:cNvPr id="28" name="Rectangle 27">
            <a:extLst>
              <a:ext uri="{FF2B5EF4-FFF2-40B4-BE49-F238E27FC236}">
                <a16:creationId xmlns:a16="http://schemas.microsoft.com/office/drawing/2014/main" id="{458A99A5-B9CE-4CA3-93B2-C5D4CA2AA1E1}"/>
              </a:ext>
            </a:extLst>
          </p:cNvPr>
          <p:cNvSpPr/>
          <p:nvPr/>
        </p:nvSpPr>
        <p:spPr>
          <a:xfrm>
            <a:off x="120072" y="3064387"/>
            <a:ext cx="9134763" cy="3911600"/>
          </a:xfrm>
          <a:prstGeom prst="rect">
            <a:avLst/>
          </a:prstGeom>
          <a:gradFill flip="none" rotWithShape="1">
            <a:gsLst>
              <a:gs pos="46000">
                <a:schemeClr val="accent1">
                  <a:lumMod val="5000"/>
                  <a:lumOff val="95000"/>
                  <a:alpha val="0"/>
                </a:schemeClr>
              </a:gs>
              <a:gs pos="82000">
                <a:schemeClr val="accent4">
                  <a:lumMod val="40000"/>
                  <a:lumOff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Placeholder 24">
            <a:extLst>
              <a:ext uri="{FF2B5EF4-FFF2-40B4-BE49-F238E27FC236}">
                <a16:creationId xmlns:a16="http://schemas.microsoft.com/office/drawing/2014/main" id="{9FCF9681-28F2-308F-AFBF-F93A12EE899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04063" y="0"/>
            <a:ext cx="5087937" cy="6858000"/>
          </a:xfrm>
          <a:prstGeom prst="rect">
            <a:avLst/>
          </a:prstGeom>
        </p:spPr>
      </p:pic>
      <p:pic>
        <p:nvPicPr>
          <p:cNvPr id="3" name="Picture Placeholder 16">
            <a:extLst>
              <a:ext uri="{FF2B5EF4-FFF2-40B4-BE49-F238E27FC236}">
                <a16:creationId xmlns:a16="http://schemas.microsoft.com/office/drawing/2014/main" id="{D9C63121-361B-8150-A1BA-0DC408463C2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7104063" cy="6858000"/>
          </a:xfrm>
          <a:prstGeom prst="rect">
            <a:avLst/>
          </a:prstGeom>
        </p:spPr>
      </p:pic>
      <p:sp>
        <p:nvSpPr>
          <p:cNvPr id="6" name="Rectangle 5">
            <a:extLst>
              <a:ext uri="{FF2B5EF4-FFF2-40B4-BE49-F238E27FC236}">
                <a16:creationId xmlns:a16="http://schemas.microsoft.com/office/drawing/2014/main" id="{C3B1DC86-CD7B-F58B-5E0F-A72808AEFECC}"/>
              </a:ext>
            </a:extLst>
          </p:cNvPr>
          <p:cNvSpPr/>
          <p:nvPr/>
        </p:nvSpPr>
        <p:spPr>
          <a:xfrm>
            <a:off x="41427" y="3021179"/>
            <a:ext cx="12192000" cy="3911600"/>
          </a:xfrm>
          <a:prstGeom prst="rect">
            <a:avLst/>
          </a:prstGeom>
          <a:gradFill flip="none" rotWithShape="1">
            <a:gsLst>
              <a:gs pos="46000">
                <a:schemeClr val="accent1">
                  <a:lumMod val="5000"/>
                  <a:lumOff val="95000"/>
                  <a:alpha val="0"/>
                </a:schemeClr>
              </a:gs>
              <a:gs pos="82000">
                <a:schemeClr val="accent4">
                  <a:lumMod val="40000"/>
                  <a:lumOff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re 3">
            <a:extLst>
              <a:ext uri="{FF2B5EF4-FFF2-40B4-BE49-F238E27FC236}">
                <a16:creationId xmlns:a16="http://schemas.microsoft.com/office/drawing/2014/main" id="{3F3DEC82-16A6-3045-AB76-E8F47CB24996}"/>
              </a:ext>
            </a:extLst>
          </p:cNvPr>
          <p:cNvSpPr txBox="1">
            <a:spLocks/>
          </p:cNvSpPr>
          <p:nvPr/>
        </p:nvSpPr>
        <p:spPr>
          <a:xfrm>
            <a:off x="154792" y="5232730"/>
            <a:ext cx="6999273" cy="133857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CA" dirty="0">
                <a:solidFill>
                  <a:schemeClr val="accent2"/>
                </a:solidFill>
                <a:latin typeface="Montserrat" panose="00000500000000000000" pitchFamily="2" charset="0"/>
              </a:rPr>
              <a:t>March 2022 </a:t>
            </a:r>
          </a:p>
          <a:p>
            <a:endParaRPr lang="en-CA" dirty="0">
              <a:solidFill>
                <a:schemeClr val="accent2"/>
              </a:solidFill>
              <a:latin typeface="Montserrat" panose="00000500000000000000" pitchFamily="2" charset="0"/>
            </a:endParaRPr>
          </a:p>
          <a:p>
            <a:r>
              <a:rPr lang="en-CA" sz="2000" dirty="0">
                <a:solidFill>
                  <a:schemeClr val="accent2"/>
                </a:solidFill>
                <a:latin typeface="Montserrat" panose="00000500000000000000" pitchFamily="2" charset="0"/>
              </a:rPr>
              <a:t>Deborah Matherly, MIRTA LLC | Patricia Bye, Consultant | </a:t>
            </a:r>
            <a:r>
              <a:rPr lang="en-CA" sz="2000" dirty="0" err="1">
                <a:solidFill>
                  <a:schemeClr val="accent2"/>
                </a:solidFill>
                <a:latin typeface="Montserrat" panose="00000500000000000000" pitchFamily="2" charset="0"/>
              </a:rPr>
              <a:t>Eryca</a:t>
            </a:r>
            <a:r>
              <a:rPr lang="en-CA" sz="2000" dirty="0">
                <a:solidFill>
                  <a:schemeClr val="accent2"/>
                </a:solidFill>
                <a:latin typeface="Montserrat" panose="00000500000000000000" pitchFamily="2" charset="0"/>
              </a:rPr>
              <a:t> Dinsdale, WSP </a:t>
            </a:r>
            <a:endParaRPr lang="en-CA" sz="2000" dirty="0">
              <a:solidFill>
                <a:schemeClr val="accent2"/>
              </a:solidFill>
              <a:latin typeface="Gentium Basic" panose="02000503060000020004" pitchFamily="2" charset="0"/>
            </a:endParaRPr>
          </a:p>
        </p:txBody>
      </p:sp>
      <p:pic>
        <p:nvPicPr>
          <p:cNvPr id="11" name="Image 6">
            <a:extLst>
              <a:ext uri="{FF2B5EF4-FFF2-40B4-BE49-F238E27FC236}">
                <a16:creationId xmlns:a16="http://schemas.microsoft.com/office/drawing/2014/main" id="{4FA191AC-553F-1C39-5934-B31446A551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9575" y="-6093"/>
            <a:ext cx="3032425" cy="5949194"/>
          </a:xfrm>
          <a:prstGeom prst="rect">
            <a:avLst/>
          </a:prstGeom>
        </p:spPr>
      </p:pic>
      <p:sp>
        <p:nvSpPr>
          <p:cNvPr id="14" name="Titre 3">
            <a:extLst>
              <a:ext uri="{FF2B5EF4-FFF2-40B4-BE49-F238E27FC236}">
                <a16:creationId xmlns:a16="http://schemas.microsoft.com/office/drawing/2014/main" id="{3822C6DC-7055-6DDD-D253-AF526A087C75}"/>
              </a:ext>
            </a:extLst>
          </p:cNvPr>
          <p:cNvSpPr txBox="1">
            <a:spLocks/>
          </p:cNvSpPr>
          <p:nvPr/>
        </p:nvSpPr>
        <p:spPr>
          <a:xfrm>
            <a:off x="204794" y="3487762"/>
            <a:ext cx="6999273" cy="15357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CA" sz="3200" dirty="0">
                <a:solidFill>
                  <a:schemeClr val="accent2"/>
                </a:solidFill>
                <a:latin typeface="Montserrat" panose="00000500000000000000" pitchFamily="2" charset="0"/>
              </a:rPr>
              <a:t>NCHRP Project 20-128: Organizational &amp; Operational Models Used by State DOTs</a:t>
            </a:r>
            <a:endParaRPr lang="en-CA" sz="3200" dirty="0">
              <a:solidFill>
                <a:schemeClr val="accent2"/>
              </a:solidFill>
              <a:latin typeface="Gentium Basic" panose="02000503060000020004" pitchFamily="2" charset="0"/>
            </a:endParaRPr>
          </a:p>
        </p:txBody>
      </p:sp>
    </p:spTree>
    <p:extLst>
      <p:ext uri="{BB962C8B-B14F-4D97-AF65-F5344CB8AC3E}">
        <p14:creationId xmlns:p14="http://schemas.microsoft.com/office/powerpoint/2010/main" val="15650201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693223F4-A0FD-4C6F-B3FD-4361D64744A4}"/>
              </a:ext>
            </a:extLst>
          </p:cNvPr>
          <p:cNvSpPr txBox="1">
            <a:spLocks/>
          </p:cNvSpPr>
          <p:nvPr/>
        </p:nvSpPr>
        <p:spPr>
          <a:xfrm>
            <a:off x="1882775" y="759771"/>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Models</a:t>
            </a:r>
          </a:p>
        </p:txBody>
      </p:sp>
      <p:sp>
        <p:nvSpPr>
          <p:cNvPr id="2" name="Title 1">
            <a:extLst>
              <a:ext uri="{FF2B5EF4-FFF2-40B4-BE49-F238E27FC236}">
                <a16:creationId xmlns:a16="http://schemas.microsoft.com/office/drawing/2014/main" id="{2F01C9DA-48D0-43D6-AB40-F11A80C9CEC6}"/>
              </a:ext>
            </a:extLst>
          </p:cNvPr>
          <p:cNvSpPr>
            <a:spLocks noGrp="1"/>
          </p:cNvSpPr>
          <p:nvPr>
            <p:ph type="title"/>
          </p:nvPr>
        </p:nvSpPr>
        <p:spPr/>
        <p:txBody>
          <a:bodyPr/>
          <a:lstStyle/>
          <a:p>
            <a:r>
              <a:rPr lang="en-US" dirty="0"/>
              <a:t>Use of the flexible model</a:t>
            </a:r>
          </a:p>
        </p:txBody>
      </p:sp>
      <p:pic>
        <p:nvPicPr>
          <p:cNvPr id="7" name="Picture Placeholder 6" descr="A picture containing tree, smoke, way, forest&#10;&#10;Description automatically generated">
            <a:extLst>
              <a:ext uri="{FF2B5EF4-FFF2-40B4-BE49-F238E27FC236}">
                <a16:creationId xmlns:a16="http://schemas.microsoft.com/office/drawing/2014/main" id="{8A1781BA-A827-42A4-BB50-978234B00293}"/>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49" r="16649"/>
          <a:stretch>
            <a:fillRect/>
          </a:stretch>
        </p:blipFill>
        <p:spPr/>
      </p:pic>
      <p:sp>
        <p:nvSpPr>
          <p:cNvPr id="4" name="Content Placeholder 3">
            <a:extLst>
              <a:ext uri="{FF2B5EF4-FFF2-40B4-BE49-F238E27FC236}">
                <a16:creationId xmlns:a16="http://schemas.microsoft.com/office/drawing/2014/main" id="{16D85FF5-9098-4F7E-8DB1-5DD85EAB7270}"/>
              </a:ext>
            </a:extLst>
          </p:cNvPr>
          <p:cNvSpPr>
            <a:spLocks noGrp="1"/>
          </p:cNvSpPr>
          <p:nvPr>
            <p:ph sz="quarter" idx="14"/>
          </p:nvPr>
        </p:nvSpPr>
        <p:spPr>
          <a:xfrm>
            <a:off x="1774825" y="1971676"/>
            <a:ext cx="7150099" cy="3892550"/>
          </a:xfrm>
        </p:spPr>
        <p:txBody>
          <a:bodyPr>
            <a:normAutofit/>
          </a:bodyPr>
          <a:lstStyle/>
          <a:p>
            <a:r>
              <a:rPr lang="en-US" sz="2000" dirty="0">
                <a:latin typeface="Montserrat" panose="00000500000000000000" pitchFamily="2" charset="0"/>
              </a:rPr>
              <a:t>Provides a framework for DOT’s when making organizational decisions such as</a:t>
            </a:r>
          </a:p>
          <a:p>
            <a:pPr marL="788987" lvl="1" indent="-342900">
              <a:buFont typeface="Wingdings" panose="05000000000000000000" pitchFamily="2" charset="2"/>
              <a:buChar char="v"/>
            </a:pPr>
            <a:r>
              <a:rPr lang="en-US" sz="2000" dirty="0">
                <a:latin typeface="Gentium Basic" panose="020B0604020202020204" charset="0"/>
              </a:rPr>
              <a:t>Staff organizational reporting</a:t>
            </a:r>
          </a:p>
          <a:p>
            <a:pPr marL="788987" lvl="1" indent="-342900">
              <a:buFont typeface="Wingdings" panose="05000000000000000000" pitchFamily="2" charset="2"/>
              <a:buChar char="v"/>
            </a:pPr>
            <a:r>
              <a:rPr lang="en-US" sz="2000" dirty="0">
                <a:latin typeface="Gentium Basic" panose="020B0604020202020204" charset="0"/>
              </a:rPr>
              <a:t>Connection to statewide EOCs</a:t>
            </a:r>
          </a:p>
          <a:p>
            <a:pPr marL="788987" lvl="1" indent="-342900">
              <a:buFont typeface="Wingdings" panose="05000000000000000000" pitchFamily="2" charset="2"/>
              <a:buChar char="v"/>
            </a:pPr>
            <a:r>
              <a:rPr lang="en-US" sz="2000" dirty="0">
                <a:latin typeface="Gentium Basic" panose="020B0604020202020204" charset="0"/>
              </a:rPr>
              <a:t>Programmatic decision-making</a:t>
            </a:r>
          </a:p>
          <a:p>
            <a:pPr marL="788987" lvl="1" indent="-342900">
              <a:buFont typeface="Wingdings" panose="05000000000000000000" pitchFamily="2" charset="2"/>
              <a:buChar char="v"/>
            </a:pPr>
            <a:r>
              <a:rPr lang="en-US" sz="2000" dirty="0">
                <a:latin typeface="Gentium Basic" panose="020B0604020202020204" charset="0"/>
              </a:rPr>
              <a:t>Field response</a:t>
            </a:r>
          </a:p>
          <a:p>
            <a:pPr marL="788987" lvl="1" indent="-342900">
              <a:buFont typeface="Wingdings" panose="05000000000000000000" pitchFamily="2" charset="2"/>
              <a:buChar char="v"/>
            </a:pPr>
            <a:r>
              <a:rPr lang="en-US" sz="2000" dirty="0">
                <a:latin typeface="Gentium Basic" panose="020B0604020202020204" charset="0"/>
              </a:rPr>
              <a:t>Surge response</a:t>
            </a:r>
          </a:p>
          <a:p>
            <a:endParaRPr lang="en-US" sz="2000" dirty="0">
              <a:latin typeface="Montserrat" panose="00000500000000000000" pitchFamily="2" charset="0"/>
            </a:endParaRPr>
          </a:p>
        </p:txBody>
      </p:sp>
      <p:sp>
        <p:nvSpPr>
          <p:cNvPr id="10" name="TextBox 9">
            <a:extLst>
              <a:ext uri="{FF2B5EF4-FFF2-40B4-BE49-F238E27FC236}">
                <a16:creationId xmlns:a16="http://schemas.microsoft.com/office/drawing/2014/main" id="{78B9C8EE-429F-4008-833C-EAF04BD8682E}"/>
              </a:ext>
            </a:extLst>
          </p:cNvPr>
          <p:cNvSpPr txBox="1"/>
          <p:nvPr/>
        </p:nvSpPr>
        <p:spPr>
          <a:xfrm>
            <a:off x="1774824" y="5775063"/>
            <a:ext cx="7150100" cy="707886"/>
          </a:xfrm>
          <a:prstGeom prst="rect">
            <a:avLst/>
          </a:prstGeom>
          <a:noFill/>
        </p:spPr>
        <p:txBody>
          <a:bodyPr wrap="square">
            <a:spAutoFit/>
          </a:bodyPr>
          <a:lstStyle/>
          <a:p>
            <a:pPr algn="ctr"/>
            <a:r>
              <a:rPr lang="en-US" sz="2000" i="1" dirty="0">
                <a:effectLst/>
                <a:latin typeface="Calibri" panose="020F0502020204030204" pitchFamily="34" charset="0"/>
                <a:ea typeface="Calibri" panose="020F0502020204030204" pitchFamily="34" charset="0"/>
                <a:cs typeface="Times New Roman" panose="02020603050405020304" pitchFamily="18" charset="0"/>
              </a:rPr>
              <a:t>There is no one ‘right’ or ‘preferred’ solution for organizing around emergency management.</a:t>
            </a:r>
            <a:endParaRPr lang="en-US" sz="2000" i="1" dirty="0"/>
          </a:p>
        </p:txBody>
      </p:sp>
      <p:sp>
        <p:nvSpPr>
          <p:cNvPr id="9" name="Rectangle 8">
            <a:extLst>
              <a:ext uri="{FF2B5EF4-FFF2-40B4-BE49-F238E27FC236}">
                <a16:creationId xmlns:a16="http://schemas.microsoft.com/office/drawing/2014/main" id="{DE14164C-70C3-4EC4-8DF5-B2DDD0CA86BE}"/>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60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8656085-5827-4A96-A8F7-847F6BFE9EE7}"/>
              </a:ext>
            </a:extLst>
          </p:cNvPr>
          <p:cNvGraphicFramePr>
            <a:graphicFrameLocks noGrp="1"/>
          </p:cNvGraphicFramePr>
          <p:nvPr>
            <p:ph sz="quarter" idx="14"/>
            <p:extLst>
              <p:ext uri="{D42A27DB-BD31-4B8C-83A1-F6EECF244321}">
                <p14:modId xmlns:p14="http://schemas.microsoft.com/office/powerpoint/2010/main" val="2624946229"/>
              </p:ext>
            </p:extLst>
          </p:nvPr>
        </p:nvGraphicFramePr>
        <p:xfrm>
          <a:off x="2257425" y="1781175"/>
          <a:ext cx="9267636" cy="474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012D7399-A63C-40A1-A60F-C50619638EB0}"/>
              </a:ext>
            </a:extLst>
          </p:cNvPr>
          <p:cNvSpPr>
            <a:spLocks noGrp="1"/>
          </p:cNvSpPr>
          <p:nvPr>
            <p:ph type="title"/>
          </p:nvPr>
        </p:nvSpPr>
        <p:spPr>
          <a:xfrm>
            <a:off x="1774825" y="1233489"/>
            <a:ext cx="7035799" cy="863599"/>
          </a:xfrm>
        </p:spPr>
        <p:txBody>
          <a:bodyPr/>
          <a:lstStyle/>
          <a:p>
            <a:r>
              <a:rPr lang="en-US" dirty="0"/>
              <a:t>Factors driving organizational models</a:t>
            </a:r>
          </a:p>
        </p:txBody>
      </p:sp>
      <p:sp>
        <p:nvSpPr>
          <p:cNvPr id="6" name="Subtitle 2">
            <a:extLst>
              <a:ext uri="{FF2B5EF4-FFF2-40B4-BE49-F238E27FC236}">
                <a16:creationId xmlns:a16="http://schemas.microsoft.com/office/drawing/2014/main" id="{01D2E164-0C6D-4BA3-8BCC-CC54DF6678FB}"/>
              </a:ext>
            </a:extLst>
          </p:cNvPr>
          <p:cNvSpPr txBox="1">
            <a:spLocks/>
          </p:cNvSpPr>
          <p:nvPr/>
        </p:nvSpPr>
        <p:spPr>
          <a:xfrm>
            <a:off x="1882775" y="759771"/>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7" name="Title 2">
            <a:extLst>
              <a:ext uri="{FF2B5EF4-FFF2-40B4-BE49-F238E27FC236}">
                <a16:creationId xmlns:a16="http://schemas.microsoft.com/office/drawing/2014/main" id="{E5E3B288-94B4-4A66-8B71-69AE33F156AF}"/>
              </a:ext>
            </a:extLst>
          </p:cNvPr>
          <p:cNvSpPr txBox="1">
            <a:spLocks/>
          </p:cNvSpPr>
          <p:nvPr/>
        </p:nvSpPr>
        <p:spPr>
          <a:xfrm rot="16200000">
            <a:off x="1007090" y="4267893"/>
            <a:ext cx="2103798" cy="396874"/>
          </a:xfrm>
          <a:prstGeom prst="rect">
            <a:avLst/>
          </a:prstGeom>
        </p:spPr>
        <p:txBody>
          <a:bodyPr vert="horz" lIns="90000" tIns="45720" rIns="91440" bIns="45720" rtlCol="0" anchor="t" anchorCtr="0">
            <a:normAutofit/>
          </a:bodyPr>
          <a:lstStyle>
            <a:lvl1pPr algn="l" defTabSz="914400" rtl="0" eaLnBrk="1" latinLnBrk="0" hangingPunct="1">
              <a:lnSpc>
                <a:spcPct val="10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US" sz="2000" b="0" dirty="0">
                <a:solidFill>
                  <a:schemeClr val="tx2"/>
                </a:solidFill>
              </a:rPr>
              <a:t>Elements</a:t>
            </a:r>
          </a:p>
        </p:txBody>
      </p:sp>
      <p:sp>
        <p:nvSpPr>
          <p:cNvPr id="8" name="Title 2">
            <a:extLst>
              <a:ext uri="{FF2B5EF4-FFF2-40B4-BE49-F238E27FC236}">
                <a16:creationId xmlns:a16="http://schemas.microsoft.com/office/drawing/2014/main" id="{4F5E9F29-E059-4C96-832E-2D999BC9E4F7}"/>
              </a:ext>
            </a:extLst>
          </p:cNvPr>
          <p:cNvSpPr txBox="1">
            <a:spLocks/>
          </p:cNvSpPr>
          <p:nvPr/>
        </p:nvSpPr>
        <p:spPr>
          <a:xfrm rot="16200000">
            <a:off x="1507880" y="2133848"/>
            <a:ext cx="1568944" cy="863599"/>
          </a:xfrm>
          <a:prstGeom prst="rect">
            <a:avLst/>
          </a:prstGeom>
        </p:spPr>
        <p:txBody>
          <a:bodyPr vert="horz" lIns="90000" tIns="45720" rIns="91440" bIns="45720" rtlCol="0" anchor="t" anchorCtr="0">
            <a:normAutofit/>
          </a:bodyPr>
          <a:lstStyle>
            <a:lvl1pPr algn="l" defTabSz="914400" rtl="0" eaLnBrk="1" latinLnBrk="0" hangingPunct="1">
              <a:lnSpc>
                <a:spcPct val="10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US" sz="2000" b="0" dirty="0"/>
              <a:t>Functions</a:t>
            </a:r>
          </a:p>
        </p:txBody>
      </p:sp>
      <p:pic>
        <p:nvPicPr>
          <p:cNvPr id="9" name="Picture 8">
            <a:extLst>
              <a:ext uri="{FF2B5EF4-FFF2-40B4-BE49-F238E27FC236}">
                <a16:creationId xmlns:a16="http://schemas.microsoft.com/office/drawing/2014/main" id="{24D8679E-620F-4377-9145-F82068D7A6E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159723" y="4812936"/>
            <a:ext cx="1463040" cy="274320"/>
          </a:xfrm>
          <a:prstGeom prst="rect">
            <a:avLst/>
          </a:prstGeom>
          <a:noFill/>
        </p:spPr>
      </p:pic>
      <p:pic>
        <p:nvPicPr>
          <p:cNvPr id="11" name="Picture 10">
            <a:extLst>
              <a:ext uri="{FF2B5EF4-FFF2-40B4-BE49-F238E27FC236}">
                <a16:creationId xmlns:a16="http://schemas.microsoft.com/office/drawing/2014/main" id="{2886A104-0BD7-4B14-820A-4E1632D3D94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159723" y="5861417"/>
            <a:ext cx="1463040" cy="274320"/>
          </a:xfrm>
          <a:prstGeom prst="rect">
            <a:avLst/>
          </a:prstGeom>
          <a:noFill/>
        </p:spPr>
      </p:pic>
      <p:pic>
        <p:nvPicPr>
          <p:cNvPr id="12" name="Picture 11">
            <a:extLst>
              <a:ext uri="{FF2B5EF4-FFF2-40B4-BE49-F238E27FC236}">
                <a16:creationId xmlns:a16="http://schemas.microsoft.com/office/drawing/2014/main" id="{13011D14-A729-45B5-8F96-93D2B65C0FC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3013521" y="5832357"/>
            <a:ext cx="1463040" cy="274320"/>
          </a:xfrm>
          <a:prstGeom prst="rect">
            <a:avLst/>
          </a:prstGeom>
          <a:noFill/>
        </p:spPr>
      </p:pic>
      <p:pic>
        <p:nvPicPr>
          <p:cNvPr id="13" name="Picture 12">
            <a:extLst>
              <a:ext uri="{FF2B5EF4-FFF2-40B4-BE49-F238E27FC236}">
                <a16:creationId xmlns:a16="http://schemas.microsoft.com/office/drawing/2014/main" id="{44CBF0FE-4475-4F37-BEBA-BFAAEE136C1D}"/>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3013521" y="4192010"/>
            <a:ext cx="1463040" cy="274320"/>
          </a:xfrm>
          <a:prstGeom prst="rect">
            <a:avLst/>
          </a:prstGeom>
          <a:noFill/>
        </p:spPr>
      </p:pic>
      <p:sp>
        <p:nvSpPr>
          <p:cNvPr id="16" name="TextBox 15">
            <a:extLst>
              <a:ext uri="{FF2B5EF4-FFF2-40B4-BE49-F238E27FC236}">
                <a16:creationId xmlns:a16="http://schemas.microsoft.com/office/drawing/2014/main" id="{A27441D0-3D8F-4C31-B37F-22B2274EF634}"/>
              </a:ext>
            </a:extLst>
          </p:cNvPr>
          <p:cNvSpPr txBox="1"/>
          <p:nvPr/>
        </p:nvSpPr>
        <p:spPr>
          <a:xfrm>
            <a:off x="10102979" y="187479"/>
            <a:ext cx="1666874" cy="353742"/>
          </a:xfrm>
          <a:prstGeom prst="rect">
            <a:avLst/>
          </a:prstGeom>
        </p:spPr>
        <p:txBody>
          <a:bodyPr vert="horz" wrap="none" lIns="91440" tIns="45720" rIns="91440" bIns="45720" rtlCol="0" anchor="t">
            <a:noAutofit/>
          </a:bodyPr>
          <a:lstStyle/>
          <a:p>
            <a:pPr algn="l">
              <a:lnSpc>
                <a:spcPct val="120000"/>
              </a:lnSpc>
              <a:spcBef>
                <a:spcPts val="1200"/>
              </a:spcBef>
            </a:pPr>
            <a:r>
              <a:rPr lang="en-US" sz="1000" b="1" dirty="0">
                <a:solidFill>
                  <a:schemeClr val="bg1"/>
                </a:solidFill>
                <a:latin typeface="Montserrat" pitchFamily="2" charset="77"/>
              </a:rPr>
              <a:t>Continuum of options</a:t>
            </a:r>
          </a:p>
        </p:txBody>
      </p:sp>
      <p:pic>
        <p:nvPicPr>
          <p:cNvPr id="14" name="Picture 13">
            <a:extLst>
              <a:ext uri="{FF2B5EF4-FFF2-40B4-BE49-F238E27FC236}">
                <a16:creationId xmlns:a16="http://schemas.microsoft.com/office/drawing/2014/main" id="{853C0C45-A7BD-4785-AB8F-1172DC4C3B1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159723" y="3841140"/>
            <a:ext cx="1463040" cy="274320"/>
          </a:xfrm>
          <a:prstGeom prst="rect">
            <a:avLst/>
          </a:prstGeom>
          <a:noFill/>
        </p:spPr>
      </p:pic>
      <p:pic>
        <p:nvPicPr>
          <p:cNvPr id="17" name="Picture 16">
            <a:extLst>
              <a:ext uri="{FF2B5EF4-FFF2-40B4-BE49-F238E27FC236}">
                <a16:creationId xmlns:a16="http://schemas.microsoft.com/office/drawing/2014/main" id="{C6F78EF0-0816-4BAC-AA77-6B49CEF9A9D4}"/>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371459" y="4812936"/>
            <a:ext cx="1463040" cy="274320"/>
          </a:xfrm>
          <a:prstGeom prst="rect">
            <a:avLst/>
          </a:prstGeom>
          <a:noFill/>
        </p:spPr>
      </p:pic>
      <p:pic>
        <p:nvPicPr>
          <p:cNvPr id="18" name="Picture 17">
            <a:extLst>
              <a:ext uri="{FF2B5EF4-FFF2-40B4-BE49-F238E27FC236}">
                <a16:creationId xmlns:a16="http://schemas.microsoft.com/office/drawing/2014/main" id="{97D89B5F-185E-4BF7-BE44-200E2F28FEF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345930" y="5934588"/>
            <a:ext cx="1463040" cy="274320"/>
          </a:xfrm>
          <a:prstGeom prst="rect">
            <a:avLst/>
          </a:prstGeom>
          <a:noFill/>
        </p:spPr>
      </p:pic>
      <p:pic>
        <p:nvPicPr>
          <p:cNvPr id="19" name="Picture 18">
            <a:extLst>
              <a:ext uri="{FF2B5EF4-FFF2-40B4-BE49-F238E27FC236}">
                <a16:creationId xmlns:a16="http://schemas.microsoft.com/office/drawing/2014/main" id="{0D782EE9-2B82-4E80-946A-6AAFB531061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330502" y="3075800"/>
            <a:ext cx="1463040" cy="274320"/>
          </a:xfrm>
          <a:prstGeom prst="rect">
            <a:avLst/>
          </a:prstGeom>
          <a:noFill/>
        </p:spPr>
      </p:pic>
      <p:pic>
        <p:nvPicPr>
          <p:cNvPr id="20" name="Picture 19">
            <a:extLst>
              <a:ext uri="{FF2B5EF4-FFF2-40B4-BE49-F238E27FC236}">
                <a16:creationId xmlns:a16="http://schemas.microsoft.com/office/drawing/2014/main" id="{672B8644-1684-44C5-9FE0-EC9AEF8A279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371459" y="3828444"/>
            <a:ext cx="1463040" cy="274320"/>
          </a:xfrm>
          <a:prstGeom prst="rect">
            <a:avLst/>
          </a:prstGeom>
          <a:noFill/>
        </p:spPr>
      </p:pic>
      <p:sp>
        <p:nvSpPr>
          <p:cNvPr id="21" name="Rectangle 20">
            <a:extLst>
              <a:ext uri="{FF2B5EF4-FFF2-40B4-BE49-F238E27FC236}">
                <a16:creationId xmlns:a16="http://schemas.microsoft.com/office/drawing/2014/main" id="{DD17B0F1-CD2A-4BF9-953B-E35CCC757262}"/>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466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1882775" y="958948"/>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74825" y="1432666"/>
            <a:ext cx="7181887" cy="863599"/>
          </a:xfrm>
        </p:spPr>
        <p:txBody>
          <a:bodyPr/>
          <a:lstStyle/>
          <a:p>
            <a:r>
              <a:rPr lang="en-US" dirty="0"/>
              <a:t>Overall</a:t>
            </a:r>
          </a:p>
        </p:txBody>
      </p:sp>
      <p:pic>
        <p:nvPicPr>
          <p:cNvPr id="2" name="Picture 1">
            <a:extLst>
              <a:ext uri="{FF2B5EF4-FFF2-40B4-BE49-F238E27FC236}">
                <a16:creationId xmlns:a16="http://schemas.microsoft.com/office/drawing/2014/main" id="{A1372125-CD21-3875-08A1-5BF5450BC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563302" y="499110"/>
            <a:ext cx="7097395" cy="5859780"/>
          </a:xfrm>
          <a:prstGeom prst="rect">
            <a:avLst/>
          </a:prstGeom>
          <a:noFill/>
          <a:ln>
            <a:noFill/>
          </a:ln>
        </p:spPr>
      </p:pic>
      <p:sp>
        <p:nvSpPr>
          <p:cNvPr id="4" name="Rectangle 3">
            <a:extLst>
              <a:ext uri="{FF2B5EF4-FFF2-40B4-BE49-F238E27FC236}">
                <a16:creationId xmlns:a16="http://schemas.microsoft.com/office/drawing/2014/main" id="{F3FF1A6C-E07A-B232-CEDE-6DE906A709FA}"/>
              </a:ext>
            </a:extLst>
          </p:cNvPr>
          <p:cNvSpPr/>
          <p:nvPr/>
        </p:nvSpPr>
        <p:spPr>
          <a:xfrm>
            <a:off x="525670" y="3821043"/>
            <a:ext cx="622852" cy="2411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90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50926" y="907553"/>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p:txBody>
          <a:bodyPr/>
          <a:lstStyle/>
          <a:p>
            <a:r>
              <a:rPr lang="en-US" dirty="0"/>
              <a:t>Governance</a:t>
            </a:r>
          </a:p>
        </p:txBody>
      </p:sp>
      <p:sp>
        <p:nvSpPr>
          <p:cNvPr id="11" name="Content Placeholder 10">
            <a:extLst>
              <a:ext uri="{FF2B5EF4-FFF2-40B4-BE49-F238E27FC236}">
                <a16:creationId xmlns:a16="http://schemas.microsoft.com/office/drawing/2014/main" id="{5F2DED6B-8D25-1CC6-CB9E-B7742CB7E7B1}"/>
              </a:ext>
            </a:extLst>
          </p:cNvPr>
          <p:cNvSpPr>
            <a:spLocks noGrp="1"/>
          </p:cNvSpPr>
          <p:nvPr>
            <p:ph sz="quarter" idx="14"/>
          </p:nvPr>
        </p:nvSpPr>
        <p:spPr>
          <a:xfrm>
            <a:off x="1774823" y="2575435"/>
            <a:ext cx="5389769" cy="2086985"/>
          </a:xfrm>
        </p:spPr>
        <p:txBody>
          <a:bodyPr>
            <a:noAutofit/>
          </a:bodyPr>
          <a:lstStyle/>
          <a:p>
            <a:pPr marL="354013" indent="-342900">
              <a:spcBef>
                <a:spcPts val="600"/>
              </a:spcBef>
              <a:spcAft>
                <a:spcPts val="800"/>
              </a:spcAft>
              <a:buFont typeface="Wingdings" panose="05000000000000000000" pitchFamily="2" charset="2"/>
              <a:buChar char="v"/>
            </a:pPr>
            <a:r>
              <a:rPr lang="en-US" sz="2000" dirty="0">
                <a:latin typeface="Minion Pro"/>
                <a:ea typeface="Minion Pro"/>
                <a:cs typeface="Times New Roman" panose="02020603050405020304" pitchFamily="18" charset="0"/>
              </a:rPr>
              <a:t>P</a:t>
            </a:r>
            <a:r>
              <a:rPr lang="en-US" sz="2000" dirty="0">
                <a:solidFill>
                  <a:schemeClr val="tx2"/>
                </a:solidFill>
                <a:effectLst/>
                <a:latin typeface="Minion Pro"/>
                <a:ea typeface="Minion Pro"/>
                <a:cs typeface="Times New Roman" panose="02020603050405020304" pitchFamily="18" charset="0"/>
              </a:rPr>
              <a:t>rovides the strategic direction for the EM program; </a:t>
            </a:r>
          </a:p>
          <a:p>
            <a:pPr marL="354013" indent="-342900">
              <a:spcBef>
                <a:spcPts val="600"/>
              </a:spcBef>
              <a:spcAft>
                <a:spcPts val="800"/>
              </a:spcAft>
              <a:buFont typeface="Wingdings" panose="05000000000000000000" pitchFamily="2" charset="2"/>
              <a:buChar char="v"/>
            </a:pPr>
            <a:r>
              <a:rPr lang="en-US" sz="2000" dirty="0">
                <a:latin typeface="Minion Pro"/>
                <a:ea typeface="Minion Pro"/>
                <a:cs typeface="Times New Roman" panose="02020603050405020304" pitchFamily="18" charset="0"/>
              </a:rPr>
              <a:t>E</a:t>
            </a:r>
            <a:r>
              <a:rPr lang="en-US" sz="2000" dirty="0">
                <a:solidFill>
                  <a:schemeClr val="tx2"/>
                </a:solidFill>
                <a:effectLst/>
                <a:latin typeface="Minion Pro"/>
                <a:ea typeface="Minion Pro"/>
                <a:cs typeface="Times New Roman" panose="02020603050405020304" pitchFamily="18" charset="0"/>
              </a:rPr>
              <a:t>stablishes the mission, goals, objectives, and priorities in advance of events; and </a:t>
            </a:r>
          </a:p>
          <a:p>
            <a:pPr marL="354013" indent="-342900">
              <a:spcBef>
                <a:spcPts val="600"/>
              </a:spcBef>
              <a:spcAft>
                <a:spcPts val="800"/>
              </a:spcAft>
              <a:buFont typeface="Wingdings" panose="05000000000000000000" pitchFamily="2" charset="2"/>
              <a:buChar char="v"/>
            </a:pPr>
            <a:r>
              <a:rPr lang="en-US" sz="2000" dirty="0">
                <a:latin typeface="Minion Pro"/>
                <a:ea typeface="Minion Pro"/>
                <a:cs typeface="Times New Roman" panose="02020603050405020304" pitchFamily="18" charset="0"/>
              </a:rPr>
              <a:t>E</a:t>
            </a:r>
            <a:r>
              <a:rPr lang="en-US" sz="2000" dirty="0">
                <a:solidFill>
                  <a:schemeClr val="tx2"/>
                </a:solidFill>
                <a:effectLst/>
                <a:latin typeface="Minion Pro"/>
                <a:ea typeface="Minion Pro"/>
                <a:cs typeface="Times New Roman" panose="02020603050405020304" pitchFamily="18" charset="0"/>
              </a:rPr>
              <a:t>nsures that adequate funding is in place. </a:t>
            </a:r>
          </a:p>
        </p:txBody>
      </p:sp>
      <p:sp>
        <p:nvSpPr>
          <p:cNvPr id="12" name="Content Placeholder 11">
            <a:extLst>
              <a:ext uri="{FF2B5EF4-FFF2-40B4-BE49-F238E27FC236}">
                <a16:creationId xmlns:a16="http://schemas.microsoft.com/office/drawing/2014/main" id="{17745363-59B2-7487-A3F6-160AE996166D}"/>
              </a:ext>
            </a:extLst>
          </p:cNvPr>
          <p:cNvSpPr>
            <a:spLocks noGrp="1"/>
          </p:cNvSpPr>
          <p:nvPr>
            <p:ph sz="quarter" idx="17"/>
          </p:nvPr>
        </p:nvSpPr>
        <p:spPr>
          <a:xfrm>
            <a:off x="7023652" y="2562105"/>
            <a:ext cx="5000643" cy="2398956"/>
          </a:xfrm>
        </p:spPr>
        <p:txBody>
          <a:bodyPr>
            <a:normAutofit fontScale="92500"/>
          </a:bodyPr>
          <a:lstStyle/>
          <a:p>
            <a:pPr marL="342900" marR="0" indent="-342900">
              <a:spcBef>
                <a:spcPts val="600"/>
              </a:spcBef>
              <a:spcAft>
                <a:spcPts val="800"/>
              </a:spcAft>
              <a:buFont typeface="Wingdings" panose="05000000000000000000" pitchFamily="2" charset="2"/>
              <a:buChar char="v"/>
            </a:pPr>
            <a:r>
              <a:rPr lang="en-US" sz="2200" dirty="0">
                <a:latin typeface="Minion Pro"/>
                <a:ea typeface="Minion Pro"/>
                <a:cs typeface="Times New Roman" panose="02020603050405020304" pitchFamily="18" charset="0"/>
              </a:rPr>
              <a:t>A</a:t>
            </a:r>
            <a:r>
              <a:rPr lang="en-US" sz="2200" dirty="0">
                <a:solidFill>
                  <a:schemeClr val="tx2"/>
                </a:solidFill>
                <a:effectLst/>
                <a:latin typeface="Minion Pro"/>
                <a:ea typeface="Minion Pro"/>
                <a:cs typeface="Times New Roman" panose="02020603050405020304" pitchFamily="18" charset="0"/>
              </a:rPr>
              <a:t>ddresses the relationship of “lead” EM role with top agency leadership and how roles and responsibilities of those parties are assigned.</a:t>
            </a:r>
          </a:p>
          <a:p>
            <a:pPr marL="342900" marR="0" indent="-342900">
              <a:spcBef>
                <a:spcPts val="600"/>
              </a:spcBef>
              <a:spcAft>
                <a:spcPts val="800"/>
              </a:spcAft>
              <a:buFont typeface="Wingdings" panose="05000000000000000000" pitchFamily="2" charset="2"/>
              <a:buChar char="v"/>
            </a:pPr>
            <a:r>
              <a:rPr lang="en-US" sz="2200" dirty="0">
                <a:latin typeface="Minion Pro"/>
                <a:ea typeface="Minion Pro"/>
                <a:cs typeface="Times New Roman" panose="02020603050405020304" pitchFamily="18" charset="0"/>
              </a:rPr>
              <a:t>E</a:t>
            </a:r>
            <a:r>
              <a:rPr lang="en-US" sz="2200" dirty="0">
                <a:solidFill>
                  <a:schemeClr val="tx2"/>
                </a:solidFill>
                <a:effectLst/>
                <a:latin typeface="Minion Pro"/>
                <a:ea typeface="Minion Pro"/>
                <a:cs typeface="Times New Roman" panose="02020603050405020304" pitchFamily="18" charset="0"/>
              </a:rPr>
              <a:t>nsures that adequate funding is in place. </a:t>
            </a:r>
          </a:p>
          <a:p>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E53AEE-5FE5-58CD-61C2-EBE2AE00A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603" y="771394"/>
            <a:ext cx="10017178" cy="1787788"/>
          </a:xfrm>
          <a:prstGeom prst="rect">
            <a:avLst/>
          </a:prstGeom>
          <a:noFill/>
          <a:ln>
            <a:noFill/>
          </a:ln>
        </p:spPr>
      </p:pic>
      <p:sp>
        <p:nvSpPr>
          <p:cNvPr id="14" name="Title 2">
            <a:extLst>
              <a:ext uri="{FF2B5EF4-FFF2-40B4-BE49-F238E27FC236}">
                <a16:creationId xmlns:a16="http://schemas.microsoft.com/office/drawing/2014/main" id="{F6A964C3-BD4E-0FF7-D963-C16575E19269}"/>
              </a:ext>
            </a:extLst>
          </p:cNvPr>
          <p:cNvSpPr txBox="1">
            <a:spLocks/>
          </p:cNvSpPr>
          <p:nvPr/>
        </p:nvSpPr>
        <p:spPr>
          <a:xfrm>
            <a:off x="1737880" y="347234"/>
            <a:ext cx="5868988" cy="560319"/>
          </a:xfrm>
          <a:prstGeom prst="rect">
            <a:avLst/>
          </a:prstGeom>
        </p:spPr>
        <p:txBody>
          <a:bodyPr vert="horz" lIns="91440" tIns="45720" rIns="91440" bIns="45720" rtlCol="0" anchor="t" anchorCtr="0">
            <a:normAutofit/>
          </a:bodyPr>
          <a:lstStyle>
            <a:lvl1pPr algn="l" defTabSz="914400" rtl="0" eaLnBrk="1" latinLnBrk="0" hangingPunct="1">
              <a:lnSpc>
                <a:spcPct val="100000"/>
              </a:lnSpc>
              <a:spcBef>
                <a:spcPct val="0"/>
              </a:spcBef>
              <a:buNone/>
              <a:defRPr sz="2400" b="1" i="0" kern="1200">
                <a:solidFill>
                  <a:schemeClr val="tx1"/>
                </a:solidFill>
                <a:latin typeface="Montserrat" pitchFamily="2" charset="77"/>
                <a:ea typeface="+mj-ea"/>
                <a:cs typeface="Arial" panose="020B0604020202020204" pitchFamily="34" charset="0"/>
              </a:defRPr>
            </a:lvl1pPr>
          </a:lstStyle>
          <a:p>
            <a:r>
              <a:rPr lang="en-US" dirty="0"/>
              <a:t>Governance</a:t>
            </a:r>
          </a:p>
        </p:txBody>
      </p:sp>
      <p:sp>
        <p:nvSpPr>
          <p:cNvPr id="15" name="Content Placeholder 11">
            <a:extLst>
              <a:ext uri="{FF2B5EF4-FFF2-40B4-BE49-F238E27FC236}">
                <a16:creationId xmlns:a16="http://schemas.microsoft.com/office/drawing/2014/main" id="{1C824529-B9C3-2A5E-EA43-5AF9B6E50CDB}"/>
              </a:ext>
            </a:extLst>
          </p:cNvPr>
          <p:cNvSpPr txBox="1">
            <a:spLocks/>
          </p:cNvSpPr>
          <p:nvPr/>
        </p:nvSpPr>
        <p:spPr>
          <a:xfrm>
            <a:off x="2538805" y="4933603"/>
            <a:ext cx="9485490" cy="1709094"/>
          </a:xfrm>
          <a:prstGeom prst="rect">
            <a:avLst/>
          </a:prstGeom>
        </p:spPr>
        <p:txBody>
          <a:bodyPr vert="horz" lIns="91440" tIns="45720" rIns="91440" bIns="45720" rtlCol="0" anchor="t">
            <a:normAutofit fontScale="62500" lnSpcReduction="20000"/>
          </a:bodyPr>
          <a:lstStyle>
            <a:lvl1pPr marL="11113" indent="-11113" algn="l" defTabSz="914400" rtl="0" eaLnBrk="1" latinLnBrk="0" hangingPunct="1">
              <a:lnSpc>
                <a:spcPct val="120000"/>
              </a:lnSpc>
              <a:spcBef>
                <a:spcPts val="1000"/>
              </a:spcBef>
              <a:buSzPct val="60000"/>
              <a:buFontTx/>
              <a:buNone/>
              <a:tabLst/>
              <a:defRPr sz="1600" kern="1200">
                <a:solidFill>
                  <a:schemeClr val="tx2"/>
                </a:solidFill>
                <a:latin typeface="Gentium Basic" panose="02000503060000020004"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2"/>
                </a:solidFill>
                <a:latin typeface="Gentium Basic" panose="02000503060000020004"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2"/>
                </a:solidFill>
                <a:latin typeface="Gentium Basic" panose="0200050306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800"/>
              </a:spcAft>
            </a:pPr>
            <a:r>
              <a:rPr lang="en-US" sz="3200" dirty="0">
                <a:latin typeface="Minion Pro"/>
                <a:ea typeface="Minion Pro"/>
                <a:cs typeface="Times New Roman" panose="02020603050405020304" pitchFamily="18" charset="0"/>
              </a:rPr>
              <a:t>Considers questions such as: </a:t>
            </a:r>
          </a:p>
          <a:p>
            <a:pPr marL="285750" indent="-285750">
              <a:spcBef>
                <a:spcPts val="600"/>
              </a:spcBef>
              <a:spcAft>
                <a:spcPts val="800"/>
              </a:spcAft>
              <a:buFont typeface="Arial" panose="020B0604020202020204" pitchFamily="34" charset="0"/>
              <a:buChar char="•"/>
            </a:pPr>
            <a:r>
              <a:rPr lang="en-US" sz="2900" b="1" i="1" dirty="0">
                <a:solidFill>
                  <a:srgbClr val="FF0000"/>
                </a:solidFill>
                <a:latin typeface="Minion Pro"/>
                <a:ea typeface="Minion Pro"/>
                <a:cs typeface="Times New Roman" panose="02020603050405020304" pitchFamily="18" charset="0"/>
              </a:rPr>
              <a:t>How are the policies and procedures agreed to and disseminated? </a:t>
            </a:r>
          </a:p>
          <a:p>
            <a:pPr marL="285750" indent="-285750">
              <a:spcBef>
                <a:spcPts val="600"/>
              </a:spcBef>
              <a:spcAft>
                <a:spcPts val="800"/>
              </a:spcAft>
              <a:buFont typeface="Arial" panose="020B0604020202020204" pitchFamily="34" charset="0"/>
              <a:buChar char="•"/>
            </a:pPr>
            <a:r>
              <a:rPr lang="en-US" sz="2900" b="1" i="1" dirty="0">
                <a:solidFill>
                  <a:srgbClr val="FF0000"/>
                </a:solidFill>
                <a:latin typeface="Minion Pro"/>
                <a:ea typeface="Minion Pro"/>
                <a:cs typeface="Times New Roman" panose="02020603050405020304" pitchFamily="18" charset="0"/>
              </a:rPr>
              <a:t>Who ensures compliance with the requirements, manages the program risk, sets the strategic direction, and ensures that adequate funding is in place? </a:t>
            </a:r>
            <a:endParaRPr lang="en-US" sz="2900" b="1" dirty="0">
              <a:solidFill>
                <a:srgbClr val="FF0000"/>
              </a:solidFill>
              <a:latin typeface="Minion Pro"/>
              <a:ea typeface="Minion Pro"/>
              <a:cs typeface="Times New Roman" panose="02020603050405020304" pitchFamily="18" charset="0"/>
            </a:endParaRPr>
          </a:p>
          <a:p>
            <a:endParaRPr lang="en-US" dirty="0"/>
          </a:p>
        </p:txBody>
      </p:sp>
    </p:spTree>
    <p:extLst>
      <p:ext uri="{BB962C8B-B14F-4D97-AF65-F5344CB8AC3E}">
        <p14:creationId xmlns:p14="http://schemas.microsoft.com/office/powerpoint/2010/main" val="291458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0" y="995745"/>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5868988" cy="863599"/>
          </a:xfrm>
        </p:spPr>
        <p:txBody>
          <a:bodyPr/>
          <a:lstStyle/>
          <a:p>
            <a:r>
              <a:rPr lang="en-US" dirty="0"/>
              <a:t>Governance: Reporting Placement</a:t>
            </a:r>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E53AEE-5FE5-58CD-61C2-EBE2AE00AF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579"/>
          <a:stretch/>
        </p:blipFill>
        <p:spPr bwMode="auto">
          <a:xfrm>
            <a:off x="1601244" y="791715"/>
            <a:ext cx="10017178" cy="883548"/>
          </a:xfrm>
          <a:prstGeom prst="rect">
            <a:avLst/>
          </a:prstGeom>
          <a:noFill/>
          <a:ln>
            <a:noFill/>
          </a:ln>
        </p:spPr>
      </p:pic>
      <p:sp>
        <p:nvSpPr>
          <p:cNvPr id="4" name="TextBox 3">
            <a:extLst>
              <a:ext uri="{FF2B5EF4-FFF2-40B4-BE49-F238E27FC236}">
                <a16:creationId xmlns:a16="http://schemas.microsoft.com/office/drawing/2014/main" id="{7690229F-01A7-5355-4D0C-84A04B2DDB06}"/>
              </a:ext>
            </a:extLst>
          </p:cNvPr>
          <p:cNvSpPr txBox="1"/>
          <p:nvPr/>
        </p:nvSpPr>
        <p:spPr>
          <a:xfrm>
            <a:off x="2429163" y="2004290"/>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Where the reporting relationship in the agency resides in DOT</a:t>
            </a:r>
          </a:p>
          <a:p>
            <a:pPr algn="l">
              <a:lnSpc>
                <a:spcPct val="120000"/>
              </a:lnSpc>
              <a:spcBef>
                <a:spcPts val="1200"/>
              </a:spcBef>
            </a:pPr>
            <a:endParaRPr lang="en-US" sz="1000" b="0" dirty="0">
              <a:solidFill>
                <a:prstClr val="black"/>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118188"/>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70% of DOTs have EM function aligned with the Operations. </a:t>
            </a:r>
            <a:r>
              <a:rPr lang="en-US" sz="1800" dirty="0">
                <a:solidFill>
                  <a:schemeClr val="tx2"/>
                </a:solidFill>
                <a:effectLst/>
                <a:latin typeface="Minion Pro"/>
                <a:ea typeface="Minion Pro"/>
                <a:cs typeface="Times New Roman" panose="02020603050405020304" pitchFamily="18" charset="0"/>
              </a:rPr>
              <a:t> Examples include </a:t>
            </a:r>
            <a:r>
              <a:rPr lang="en-US" sz="1800" dirty="0">
                <a:solidFill>
                  <a:schemeClr val="tx2"/>
                </a:solidFill>
                <a:effectLst/>
                <a:latin typeface="Minion Pro"/>
                <a:ea typeface="Minion Pro"/>
                <a:cs typeface="Arial" panose="020B0604020202020204" pitchFamily="34" charset="0"/>
              </a:rPr>
              <a:t>Alabama, Alaska, Connecticut and Georgia.</a:t>
            </a:r>
            <a:endParaRPr lang="en-US" sz="1000" b="0" dirty="0">
              <a:solidFill>
                <a:schemeClr val="tx2"/>
              </a:solidFill>
              <a:latin typeface="Minion Pro"/>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134899"/>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Idaho EM program manager reports directly to Deputy Director of DOT. In Virginia</a:t>
            </a:r>
            <a:r>
              <a:rPr lang="en-US" dirty="0">
                <a:solidFill>
                  <a:schemeClr val="tx2"/>
                </a:solidFill>
                <a:latin typeface="Minion Pro"/>
                <a:ea typeface="Minion Pro"/>
                <a:cs typeface="Arial" panose="020B0604020202020204" pitchFamily="34" charset="0"/>
              </a:rPr>
              <a:t> </a:t>
            </a:r>
            <a:r>
              <a:rPr lang="en-US" sz="1800" dirty="0">
                <a:solidFill>
                  <a:schemeClr val="tx2"/>
                </a:solidFill>
                <a:effectLst/>
                <a:latin typeface="Minion Pro"/>
                <a:ea typeface="Minion Pro"/>
                <a:cs typeface="Arial" panose="020B0604020202020204" pitchFamily="34" charset="0"/>
              </a:rPr>
              <a:t>Office of Safety Security and Emergency is direct report of Commissioner of Highways.</a:t>
            </a:r>
            <a:r>
              <a:rPr lang="en-US" dirty="0">
                <a:solidFill>
                  <a:schemeClr val="tx2"/>
                </a:solidFill>
                <a:effectLst/>
                <a:latin typeface="Minion Pro"/>
              </a:rPr>
              <a:t> </a:t>
            </a:r>
            <a:endParaRPr lang="en-US" sz="1000" b="0" dirty="0">
              <a:solidFill>
                <a:schemeClr val="tx2"/>
              </a:solidFill>
              <a:latin typeface="Minion Pro"/>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802" y="3225861"/>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887" y="3247653"/>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7880" y="5210201"/>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3069" y="5177443"/>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339788" y="5181428"/>
            <a:ext cx="4066327" cy="1200329"/>
          </a:xfrm>
          <a:prstGeom prst="rect">
            <a:avLst/>
          </a:prstGeom>
          <a:noFill/>
        </p:spPr>
        <p:txBody>
          <a:bodyPr wrap="square">
            <a:spAutoFit/>
          </a:bodyPr>
          <a:lstStyle/>
          <a:p>
            <a:pPr marL="285750" indent="-285750">
              <a:buFont typeface="Wingdings" pitchFamily="2" charset="2"/>
              <a:buChar char="ü"/>
            </a:pPr>
            <a:r>
              <a:rPr lang="en-US" sz="1800" b="1" dirty="0">
                <a:effectLst/>
                <a:latin typeface="Minion Pro"/>
                <a:ea typeface="Minion Pro"/>
                <a:cs typeface="Arial" panose="020B0604020202020204" pitchFamily="34" charset="0"/>
              </a:rPr>
              <a:t>Ensure that agency divisions that need to support EM understand the importance of EM and what the EM program manager does.</a:t>
            </a:r>
            <a:r>
              <a:rPr lang="en-US" b="1" dirty="0">
                <a:effectLst/>
                <a:latin typeface="Minion Pro"/>
              </a:rPr>
              <a:t> </a:t>
            </a:r>
            <a:endParaRPr lang="en-US" b="1" dirty="0">
              <a:latin typeface="Minion Pro"/>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7213166" y="5142955"/>
            <a:ext cx="4405256"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effectLst/>
                <a:latin typeface="Minion Pro"/>
                <a:ea typeface="Minion Pro"/>
                <a:cs typeface="Arial" panose="020B0604020202020204" pitchFamily="34" charset="0"/>
              </a:rPr>
              <a:t>Ensure that senior management are aware of EM and are willing to support the EM program.</a:t>
            </a:r>
            <a:endParaRPr lang="en-US" sz="2800" b="1" dirty="0">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589223"/>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latin typeface="Montserrat" pitchFamily="2" charset="77"/>
              </a:rPr>
              <a:t>Agency Leadership</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564816"/>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latin typeface="Montserrat" pitchFamily="2" charset="77"/>
              </a:rPr>
              <a:t>Aligned with Operations</a:t>
            </a:r>
          </a:p>
        </p:txBody>
      </p:sp>
    </p:spTree>
    <p:extLst>
      <p:ext uri="{BB962C8B-B14F-4D97-AF65-F5344CB8AC3E}">
        <p14:creationId xmlns:p14="http://schemas.microsoft.com/office/powerpoint/2010/main" val="308998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0" y="995745"/>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79" y="347234"/>
            <a:ext cx="7439171" cy="863599"/>
          </a:xfrm>
        </p:spPr>
        <p:txBody>
          <a:bodyPr/>
          <a:lstStyle/>
          <a:p>
            <a:r>
              <a:rPr lang="en-US" dirty="0"/>
              <a:t>Governance: Setting Strategic Direction</a:t>
            </a:r>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429163" y="2004290"/>
            <a:ext cx="8992323" cy="584933"/>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How decisions are made by an agency EM program</a:t>
            </a:r>
          </a:p>
          <a:p>
            <a:pPr algn="l">
              <a:lnSpc>
                <a:spcPct val="120000"/>
              </a:lnSpc>
              <a:spcBef>
                <a:spcPts val="1200"/>
              </a:spcBef>
            </a:pPr>
            <a:endParaRPr lang="en-US" sz="1000" b="0" dirty="0">
              <a:solidFill>
                <a:prstClr val="black"/>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118188"/>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Iowa created a formal Program Advisory Group that provides support to </a:t>
            </a:r>
            <a:r>
              <a:rPr lang="en-US" sz="1800" dirty="0">
                <a:solidFill>
                  <a:schemeClr val="tx2"/>
                </a:solidFill>
                <a:effectLst/>
                <a:latin typeface="Minion Pro"/>
                <a:ea typeface="Minion Pro"/>
                <a:cs typeface="Arial" panose="020B0604020202020204" pitchFamily="34" charset="0"/>
              </a:rPr>
              <a:t>EM program manager</a:t>
            </a:r>
            <a:r>
              <a:rPr lang="en-US" sz="1800" dirty="0">
                <a:solidFill>
                  <a:schemeClr val="tx2"/>
                </a:solidFill>
                <a:effectLst/>
                <a:latin typeface="Minion Pro"/>
                <a:ea typeface="Minion Pro"/>
                <a:cs typeface="Times New Roman" panose="02020603050405020304" pitchFamily="18" charset="0"/>
              </a:rPr>
              <a:t> with program structure, job descriptions, and training program.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134899"/>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Florida DOT formally delegates positional authority to Emergency Coordination Officer.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225861"/>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247653"/>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7879" y="5030014"/>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3089" y="5030014"/>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339788" y="4942698"/>
            <a:ext cx="4066327" cy="1477328"/>
          </a:xfrm>
          <a:prstGeom prst="rect">
            <a:avLst/>
          </a:prstGeom>
          <a:noFill/>
        </p:spPr>
        <p:txBody>
          <a:bodyPr wrap="square">
            <a:spAutoFit/>
          </a:bodyPr>
          <a:lstStyle/>
          <a:p>
            <a:pPr marL="285750" indent="-285750">
              <a:buFont typeface="Wingdings" pitchFamily="2" charset="2"/>
              <a:buChar char="ü"/>
            </a:pPr>
            <a:r>
              <a:rPr lang="en-US" sz="1800" b="1" dirty="0">
                <a:effectLst/>
                <a:latin typeface="Minion Pro"/>
                <a:ea typeface="Minion Pro"/>
                <a:cs typeface="Times New Roman" panose="02020603050405020304" pitchFamily="18" charset="0"/>
              </a:rPr>
              <a:t>Ensure that agency recognizes authority of EM program manager, either formally or informally, and that senior management support that authority.</a:t>
            </a:r>
            <a:r>
              <a:rPr lang="en-US" b="1" dirty="0">
                <a:effectLst/>
              </a:rPr>
              <a:t> </a:t>
            </a:r>
            <a:endParaRPr lang="en-US" b="1" dirty="0"/>
          </a:p>
        </p:txBody>
      </p:sp>
      <p:sp>
        <p:nvSpPr>
          <p:cNvPr id="17" name="TextBox 16">
            <a:extLst>
              <a:ext uri="{FF2B5EF4-FFF2-40B4-BE49-F238E27FC236}">
                <a16:creationId xmlns:a16="http://schemas.microsoft.com/office/drawing/2014/main" id="{E330B1CE-D5B1-6730-9D49-63D0C4F81701}"/>
              </a:ext>
            </a:extLst>
          </p:cNvPr>
          <p:cNvSpPr txBox="1"/>
          <p:nvPr/>
        </p:nvSpPr>
        <p:spPr>
          <a:xfrm>
            <a:off x="7187579" y="4959402"/>
            <a:ext cx="4405256" cy="1200329"/>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effectLst/>
                <a:latin typeface="Minion Pro"/>
                <a:ea typeface="Minion Pro"/>
                <a:cs typeface="Times New Roman" panose="02020603050405020304" pitchFamily="18" charset="0"/>
              </a:rPr>
              <a:t>Ensure that members of steering committee stay engaged in EM and that positions are filled when committee personnel move on.</a:t>
            </a:r>
            <a:r>
              <a:rPr lang="en-US" b="1" dirty="0">
                <a:effectLst/>
              </a:rPr>
              <a:t> </a:t>
            </a:r>
            <a:endParaRPr lang="en-US" sz="2800" b="1" dirty="0">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589223"/>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latin typeface="Montserrat" pitchFamily="2" charset="77"/>
              </a:rPr>
              <a:t>Positional Authority</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564816"/>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latin typeface="Montserrat" pitchFamily="2" charset="77"/>
              </a:rPr>
              <a:t>Cross-Functional Committee/Team</a:t>
            </a:r>
          </a:p>
        </p:txBody>
      </p:sp>
      <p:pic>
        <p:nvPicPr>
          <p:cNvPr id="7" name="Picture 6">
            <a:extLst>
              <a:ext uri="{FF2B5EF4-FFF2-40B4-BE49-F238E27FC236}">
                <a16:creationId xmlns:a16="http://schemas.microsoft.com/office/drawing/2014/main" id="{B1AFF068-C7B2-3F78-4A88-0372EF294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21"/>
          <a:stretch/>
        </p:blipFill>
        <p:spPr bwMode="auto">
          <a:xfrm>
            <a:off x="1601244" y="870917"/>
            <a:ext cx="10017178" cy="904240"/>
          </a:xfrm>
          <a:prstGeom prst="rect">
            <a:avLst/>
          </a:prstGeom>
          <a:noFill/>
          <a:ln>
            <a:noFill/>
          </a:ln>
        </p:spPr>
      </p:pic>
    </p:spTree>
    <p:extLst>
      <p:ext uri="{BB962C8B-B14F-4D97-AF65-F5344CB8AC3E}">
        <p14:creationId xmlns:p14="http://schemas.microsoft.com/office/powerpoint/2010/main" val="368605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32718" y="815199"/>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2116571" y="189344"/>
            <a:ext cx="7181887" cy="863599"/>
          </a:xfrm>
        </p:spPr>
        <p:txBody>
          <a:bodyPr/>
          <a:lstStyle/>
          <a:p>
            <a:r>
              <a:rPr lang="en-US" dirty="0">
                <a:solidFill>
                  <a:srgbClr val="04683B"/>
                </a:solidFill>
              </a:rPr>
              <a:t>Planning and Programmatic Support</a:t>
            </a:r>
          </a:p>
        </p:txBody>
      </p:sp>
      <p:sp>
        <p:nvSpPr>
          <p:cNvPr id="6" name="Rectangle 5">
            <a:extLst>
              <a:ext uri="{FF2B5EF4-FFF2-40B4-BE49-F238E27FC236}">
                <a16:creationId xmlns:a16="http://schemas.microsoft.com/office/drawing/2014/main" id="{7ACF4F89-F3E6-42A3-9A41-4C5136634403}"/>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D681E3-39B5-34B3-967D-579FB42082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248" y="621144"/>
            <a:ext cx="9551285" cy="2452255"/>
          </a:xfrm>
          <a:prstGeom prst="rect">
            <a:avLst/>
          </a:prstGeom>
          <a:noFill/>
          <a:ln>
            <a:noFill/>
          </a:ln>
        </p:spPr>
      </p:pic>
      <p:sp>
        <p:nvSpPr>
          <p:cNvPr id="7" name="TextBox 6">
            <a:extLst>
              <a:ext uri="{FF2B5EF4-FFF2-40B4-BE49-F238E27FC236}">
                <a16:creationId xmlns:a16="http://schemas.microsoft.com/office/drawing/2014/main" id="{5C03C791-868F-E113-EAD4-D8915BB01B21}"/>
              </a:ext>
            </a:extLst>
          </p:cNvPr>
          <p:cNvSpPr txBox="1"/>
          <p:nvPr/>
        </p:nvSpPr>
        <p:spPr>
          <a:xfrm>
            <a:off x="1490672" y="3150984"/>
            <a:ext cx="10544310" cy="1782619"/>
          </a:xfrm>
          <a:prstGeom prst="rect">
            <a:avLst/>
          </a:prstGeom>
        </p:spPr>
        <p:txBody>
          <a:bodyPr vert="horz" wrap="square" lIns="91440" tIns="45720" rIns="91440" bIns="45720" rtlCol="0" anchor="t">
            <a:noAutofit/>
          </a:bodyPr>
          <a:lstStyle/>
          <a:p>
            <a:pPr marR="0" lvl="0">
              <a:spcBef>
                <a:spcPts val="600"/>
              </a:spcBef>
              <a:spcAft>
                <a:spcPts val="400"/>
              </a:spcAft>
              <a:buClr>
                <a:srgbClr val="1B75BC"/>
              </a:buClr>
              <a:tabLst>
                <a:tab pos="1200150" algn="l"/>
              </a:tabLst>
            </a:pPr>
            <a:r>
              <a:rPr lang="en-US" dirty="0">
                <a:solidFill>
                  <a:schemeClr val="tx2"/>
                </a:solidFill>
                <a:latin typeface="Minion Pro"/>
                <a:ea typeface="Minion Pro"/>
                <a:cs typeface="Times New Roman" panose="02020603050405020304" pitchFamily="18" charset="0"/>
              </a:rPr>
              <a:t>A</a:t>
            </a:r>
            <a:r>
              <a:rPr lang="en-US" sz="1800" dirty="0">
                <a:solidFill>
                  <a:schemeClr val="tx2"/>
                </a:solidFill>
                <a:effectLst/>
                <a:latin typeface="Minion Pro"/>
                <a:ea typeface="Minion Pro"/>
                <a:cs typeface="Times New Roman" panose="02020603050405020304" pitchFamily="18" charset="0"/>
              </a:rPr>
              <a:t>ctivities that help institutionalize EM practices but are not directly related to a specific emergency response</a:t>
            </a:r>
            <a:r>
              <a:rPr lang="en-US" sz="1800" dirty="0">
                <a:effectLst/>
                <a:latin typeface="Minion Pro"/>
                <a:ea typeface="Minion Pro"/>
                <a:cs typeface="Times New Roman" panose="02020603050405020304" pitchFamily="18" charset="0"/>
              </a:rPr>
              <a:t>.</a:t>
            </a:r>
            <a:endParaRPr lang="en-US" sz="1600" dirty="0">
              <a:solidFill>
                <a:schemeClr val="tx2"/>
              </a:solidFill>
              <a:effectLst/>
              <a:latin typeface="Minion Pro"/>
              <a:ea typeface="Minion Pro"/>
              <a:cs typeface="Times New Roman" panose="02020603050405020304" pitchFamily="18" charset="0"/>
            </a:endParaRPr>
          </a:p>
          <a:p>
            <a:pPr marL="342900" marR="0" lvl="0" indent="-342900">
              <a:spcBef>
                <a:spcPts val="600"/>
              </a:spcBef>
              <a:spcAft>
                <a:spcPts val="400"/>
              </a:spcAft>
              <a:buClr>
                <a:srgbClr val="00B050"/>
              </a:buClr>
              <a:buFont typeface="Wingdings" panose="05000000000000000000" pitchFamily="2" charset="2"/>
              <a:buChar char="v"/>
              <a:tabLst>
                <a:tab pos="1200150" algn="l"/>
              </a:tabLst>
            </a:pPr>
            <a:r>
              <a:rPr lang="en-US" sz="1600" dirty="0">
                <a:solidFill>
                  <a:schemeClr val="tx2"/>
                </a:solidFill>
                <a:effectLst/>
                <a:latin typeface="Minion Pro"/>
                <a:ea typeface="Minion Pro"/>
                <a:cs typeface="Times New Roman" panose="02020603050405020304" pitchFamily="18" charset="0"/>
              </a:rPr>
              <a:t>Staffing and Resource Allocation – ensuring that programmatic elements of EM can be carried out and sustained, especially during larger-scale events with a longer recovery duration</a:t>
            </a:r>
          </a:p>
          <a:p>
            <a:pPr marL="342900" marR="0" lvl="0" indent="-342900">
              <a:spcBef>
                <a:spcPts val="600"/>
              </a:spcBef>
              <a:spcAft>
                <a:spcPts val="400"/>
              </a:spcAft>
              <a:buClr>
                <a:srgbClr val="00B050"/>
              </a:buClr>
              <a:buFont typeface="Wingdings" panose="05000000000000000000" pitchFamily="2" charset="2"/>
              <a:buChar char="v"/>
              <a:tabLst>
                <a:tab pos="1200150" algn="l"/>
              </a:tabLst>
            </a:pPr>
            <a:r>
              <a:rPr lang="en-US" sz="1600" dirty="0">
                <a:solidFill>
                  <a:schemeClr val="tx2"/>
                </a:solidFill>
                <a:effectLst/>
                <a:latin typeface="Minion Pro"/>
                <a:ea typeface="Minion Pro"/>
                <a:cs typeface="Times New Roman" panose="02020603050405020304" pitchFamily="18" charset="0"/>
              </a:rPr>
              <a:t>Planning – implementing the strategic direction, policies, and procedures and ensuring alignment with the state emergency operations plan (EOP)</a:t>
            </a:r>
          </a:p>
          <a:p>
            <a:pPr marL="342900" marR="0" lvl="0" indent="-342900">
              <a:spcBef>
                <a:spcPts val="600"/>
              </a:spcBef>
              <a:spcAft>
                <a:spcPts val="400"/>
              </a:spcAft>
              <a:buClr>
                <a:srgbClr val="00B050"/>
              </a:buClr>
              <a:buFont typeface="Wingdings" panose="05000000000000000000" pitchFamily="2" charset="2"/>
              <a:buChar char="v"/>
              <a:tabLst>
                <a:tab pos="1200150" algn="l"/>
              </a:tabLst>
            </a:pPr>
            <a:r>
              <a:rPr lang="en-US" sz="1600" dirty="0">
                <a:solidFill>
                  <a:schemeClr val="tx2"/>
                </a:solidFill>
                <a:effectLst/>
                <a:latin typeface="Minion Pro"/>
                <a:ea typeface="Minion Pro"/>
                <a:cs typeface="Times New Roman" panose="02020603050405020304" pitchFamily="18" charset="0"/>
              </a:rPr>
              <a:t>Training – identifying training plans related to EM for agency staff, ensuring that the training happens, managing continuous learning such as making sure that after-action reviews and lessons get integrated into future practices, and ensuring that the DOT incorporates National Incident Management System (NIMS)/ICS standards and protocols</a:t>
            </a:r>
          </a:p>
          <a:p>
            <a:pPr marL="342900" marR="0" lvl="0" indent="-342900">
              <a:spcBef>
                <a:spcPts val="600"/>
              </a:spcBef>
              <a:spcAft>
                <a:spcPts val="400"/>
              </a:spcAft>
              <a:buClr>
                <a:srgbClr val="00B050"/>
              </a:buClr>
              <a:buFont typeface="Wingdings" panose="05000000000000000000" pitchFamily="2" charset="2"/>
              <a:buChar char="v"/>
              <a:tabLst>
                <a:tab pos="1200150" algn="l"/>
              </a:tabLst>
            </a:pPr>
            <a:r>
              <a:rPr lang="en-US" sz="1600" dirty="0">
                <a:solidFill>
                  <a:schemeClr val="tx2"/>
                </a:solidFill>
                <a:effectLst/>
                <a:latin typeface="Minion Pro"/>
                <a:ea typeface="Minion Pro"/>
                <a:cs typeface="Times New Roman" panose="02020603050405020304" pitchFamily="18" charset="0"/>
              </a:rPr>
              <a:t>Institutionalizing – establishing and maintaining processes and habits that will provide for continuity as personnel changes. </a:t>
            </a:r>
          </a:p>
          <a:p>
            <a:pPr marL="342900" marR="0" lvl="0" indent="-342900">
              <a:spcBef>
                <a:spcPts val="600"/>
              </a:spcBef>
              <a:spcAft>
                <a:spcPts val="400"/>
              </a:spcAft>
              <a:buClr>
                <a:srgbClr val="00B050"/>
              </a:buClr>
              <a:buFont typeface="Wingdings" panose="05000000000000000000" pitchFamily="2" charset="2"/>
              <a:buChar char="v"/>
              <a:tabLst>
                <a:tab pos="1200150" algn="l"/>
              </a:tabLst>
            </a:pPr>
            <a:r>
              <a:rPr lang="en-US" sz="1600" dirty="0">
                <a:solidFill>
                  <a:schemeClr val="tx2"/>
                </a:solidFill>
                <a:effectLst/>
                <a:latin typeface="Minion Pro"/>
                <a:ea typeface="Minion Pro"/>
                <a:cs typeface="Times New Roman" panose="02020603050405020304" pitchFamily="18" charset="0"/>
              </a:rPr>
              <a:t>Partnerships – ensuring that relationships are being built and maintained (external and internal) and that communications and engagement activities such as spreading the word about EM (internal and external) are carried out</a:t>
            </a:r>
          </a:p>
          <a:p>
            <a:pPr algn="l">
              <a:lnSpc>
                <a:spcPct val="120000"/>
              </a:lnSpc>
              <a:spcBef>
                <a:spcPts val="1200"/>
              </a:spcBef>
            </a:pPr>
            <a:endParaRPr lang="en-US" sz="1000" b="0" dirty="0">
              <a:solidFill>
                <a:prstClr val="black"/>
              </a:solidFill>
              <a:latin typeface="Montserrat" pitchFamily="2" charset="77"/>
            </a:endParaRPr>
          </a:p>
        </p:txBody>
      </p:sp>
    </p:spTree>
    <p:extLst>
      <p:ext uri="{BB962C8B-B14F-4D97-AF65-F5344CB8AC3E}">
        <p14:creationId xmlns:p14="http://schemas.microsoft.com/office/powerpoint/2010/main" val="28817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0" y="995745"/>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04683B"/>
                </a:solidFill>
              </a:rPr>
              <a:t>Planning and Programmatic Support: Staffing</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429163" y="2004290"/>
            <a:ext cx="9551285"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Allocation of personnel, organization and structure of programmatic EM </a:t>
            </a:r>
            <a:endParaRPr lang="en-US" sz="2000" b="0" dirty="0">
              <a:solidFill>
                <a:schemeClr val="tx2"/>
              </a:solidFill>
              <a:latin typeface="Minion Pro"/>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118188"/>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Florida DOT has dedicated personnel for plans and finance along with logistics and intelligence that report to EM lead.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134899"/>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Most DOTs have dedicated EM program manager located at agency HQ.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225861"/>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247653"/>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576" y="4798983"/>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4955" y="4753477"/>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339787" y="4798983"/>
            <a:ext cx="4066327" cy="646331"/>
          </a:xfrm>
          <a:prstGeom prst="rect">
            <a:avLst/>
          </a:prstGeom>
          <a:noFill/>
        </p:spPr>
        <p:txBody>
          <a:bodyPr wrap="square">
            <a:spAutoFit/>
          </a:bodyPr>
          <a:lstStyle/>
          <a:p>
            <a:pPr marL="285750" indent="-285750">
              <a:buFont typeface="Wingdings" pitchFamily="2" charset="2"/>
              <a:buChar char="ü"/>
            </a:pPr>
            <a:r>
              <a:rPr lang="en-US" sz="1800" b="1" dirty="0">
                <a:solidFill>
                  <a:srgbClr val="04683B"/>
                </a:solidFill>
                <a:effectLst/>
                <a:latin typeface="Minion Pro"/>
                <a:ea typeface="Minion Pro"/>
                <a:cs typeface="Arial" panose="020B0604020202020204" pitchFamily="34" charset="0"/>
              </a:rPr>
              <a:t>Ensure back-up and assistance are available when necessary.</a:t>
            </a:r>
            <a:endParaRPr lang="en-US" sz="1800" b="1" dirty="0">
              <a:solidFill>
                <a:srgbClr val="04683B"/>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7213166" y="4748536"/>
            <a:ext cx="4405256"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04683B"/>
                </a:solidFill>
                <a:effectLst/>
                <a:latin typeface="Minion Pro"/>
                <a:ea typeface="Minion Pro"/>
                <a:cs typeface="Arial" panose="020B0604020202020204" pitchFamily="34" charset="0"/>
              </a:rPr>
              <a:t>Establish relationships and ongoing communications with agency divisions that provide support.</a:t>
            </a:r>
            <a:endParaRPr lang="en-US" sz="2800" b="1" dirty="0">
              <a:solidFill>
                <a:srgbClr val="04683B"/>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589223"/>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EM Lead</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564816"/>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Cross-Functional Team</a:t>
            </a:r>
          </a:p>
        </p:txBody>
      </p:sp>
      <p:pic>
        <p:nvPicPr>
          <p:cNvPr id="7" name="Picture 6">
            <a:extLst>
              <a:ext uri="{FF2B5EF4-FFF2-40B4-BE49-F238E27FC236}">
                <a16:creationId xmlns:a16="http://schemas.microsoft.com/office/drawing/2014/main" id="{3C85EAB4-E6CA-1812-54D9-E69335CDB6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783"/>
          <a:stretch/>
        </p:blipFill>
        <p:spPr bwMode="auto">
          <a:xfrm>
            <a:off x="1630472" y="848224"/>
            <a:ext cx="9551285" cy="863600"/>
          </a:xfrm>
          <a:prstGeom prst="rect">
            <a:avLst/>
          </a:prstGeom>
          <a:noFill/>
          <a:ln>
            <a:noFill/>
          </a:ln>
        </p:spPr>
      </p:pic>
    </p:spTree>
    <p:extLst>
      <p:ext uri="{BB962C8B-B14F-4D97-AF65-F5344CB8AC3E}">
        <p14:creationId xmlns:p14="http://schemas.microsoft.com/office/powerpoint/2010/main" val="1233437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0" y="995745"/>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04683B"/>
                </a:solidFill>
              </a:rPr>
              <a:t>Planning and Programmatic Support: Planning/Training</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429163" y="2004290"/>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Establishing/maintaining processes that provide for </a:t>
            </a:r>
            <a:r>
              <a:rPr lang="en-US" sz="2000" dirty="0">
                <a:solidFill>
                  <a:schemeClr val="tx2"/>
                </a:solidFill>
                <a:latin typeface="Minion Pro"/>
                <a:ea typeface="Minion Pro"/>
                <a:cs typeface="Times New Roman" panose="02020603050405020304" pitchFamily="18" charset="0"/>
              </a:rPr>
              <a:t>program </a:t>
            </a:r>
            <a:r>
              <a:rPr lang="en-US" sz="2000" dirty="0">
                <a:solidFill>
                  <a:schemeClr val="tx2"/>
                </a:solidFill>
                <a:effectLst/>
                <a:latin typeface="Minion Pro"/>
                <a:ea typeface="Minion Pro"/>
                <a:cs typeface="Times New Roman" panose="02020603050405020304" pitchFamily="18" charset="0"/>
              </a:rPr>
              <a:t>continuity</a:t>
            </a:r>
            <a:endParaRPr lang="en-US" sz="2000" b="0" dirty="0">
              <a:solidFill>
                <a:schemeClr val="tx2"/>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118188"/>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Examples include Alabama, Colorado, Indiana, Kansas, Tennessee, Pennsylvania and Vermont. Other  duties include field maintenance, fleet tracking, TIM training, and safety.</a:t>
            </a:r>
            <a:r>
              <a:rPr lang="en-US" dirty="0">
                <a:solidFill>
                  <a:schemeClr val="tx2"/>
                </a:solidFill>
                <a:effectLst/>
              </a:rPr>
              <a:t>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134899"/>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70+% agencies have dedicated full-time resource as EM program manager.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225861"/>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247653"/>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7880" y="5111181"/>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0285" y="5111182"/>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342605" y="5062694"/>
            <a:ext cx="4066327"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04683B"/>
                </a:solidFill>
                <a:effectLst/>
                <a:latin typeface="Minion Pro"/>
                <a:ea typeface="Minion Pro"/>
                <a:cs typeface="Arial" panose="020B0604020202020204" pitchFamily="34" charset="0"/>
              </a:rPr>
              <a:t>Identify the available expertise and resources to support the EM program manager.</a:t>
            </a:r>
            <a:endParaRPr lang="en-US" sz="1800" b="1" dirty="0">
              <a:solidFill>
                <a:srgbClr val="04683B"/>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7121527" y="5042928"/>
            <a:ext cx="4405256" cy="1200329"/>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04683B"/>
                </a:solidFill>
                <a:effectLst/>
                <a:latin typeface="Minion Pro"/>
                <a:ea typeface="Minion Pro"/>
                <a:cs typeface="Arial" panose="020B0604020202020204" pitchFamily="34" charset="0"/>
              </a:rPr>
              <a:t>Ensure that EM is the primary responsibility. Ensure that supporting staff is dedicated to programmatic planning and support.</a:t>
            </a:r>
            <a:endParaRPr lang="en-US" sz="2800" b="1" dirty="0">
              <a:solidFill>
                <a:srgbClr val="04683B"/>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589223"/>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Full-Time </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564816"/>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Part-Time</a:t>
            </a:r>
          </a:p>
        </p:txBody>
      </p:sp>
      <p:pic>
        <p:nvPicPr>
          <p:cNvPr id="2" name="Picture 1">
            <a:extLst>
              <a:ext uri="{FF2B5EF4-FFF2-40B4-BE49-F238E27FC236}">
                <a16:creationId xmlns:a16="http://schemas.microsoft.com/office/drawing/2014/main" id="{007351AF-8966-6AA3-D421-5D95FB6DEF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558" b="33803"/>
          <a:stretch/>
        </p:blipFill>
        <p:spPr bwMode="auto">
          <a:xfrm>
            <a:off x="1457954" y="927341"/>
            <a:ext cx="9551285" cy="775854"/>
          </a:xfrm>
          <a:prstGeom prst="rect">
            <a:avLst/>
          </a:prstGeom>
          <a:noFill/>
          <a:ln>
            <a:noFill/>
          </a:ln>
        </p:spPr>
      </p:pic>
    </p:spTree>
    <p:extLst>
      <p:ext uri="{BB962C8B-B14F-4D97-AF65-F5344CB8AC3E}">
        <p14:creationId xmlns:p14="http://schemas.microsoft.com/office/powerpoint/2010/main" val="196727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0" y="995745"/>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04683B"/>
                </a:solidFill>
              </a:rPr>
              <a:t>Planning and Programmatic Support: Partnerships</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429163" y="2004290"/>
            <a:ext cx="9325835"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Building/maintaining relationships (external &amp; internal) to support EM </a:t>
            </a:r>
            <a:endParaRPr lang="en-US" sz="2000" b="0" dirty="0">
              <a:solidFill>
                <a:schemeClr val="tx2"/>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118188"/>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DOTs that rely on informal partnerships include Massachusetts, Minnesota, Montana, New Hampshire, and Wyoming</a:t>
            </a:r>
            <a:r>
              <a:rPr lang="en-US" sz="1800" dirty="0">
                <a:solidFill>
                  <a:schemeClr val="tx2"/>
                </a:solidFill>
                <a:effectLst/>
                <a:latin typeface="Minion Pro"/>
                <a:ea typeface="Minion Pro"/>
                <a:cs typeface="Arial" panose="020B0604020202020204" pitchFamily="34" charset="0"/>
              </a:rPr>
              <a:t>.</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134899"/>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DOTs tending toward more formal agreements include Arkansas, California, Colorado, Florida, Georgia, Hawaii, and Michigan.</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225861"/>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247653"/>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3185" y="5075704"/>
            <a:ext cx="548639" cy="745910"/>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017" y="5102347"/>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154518" y="5026360"/>
            <a:ext cx="4066327" cy="1200329"/>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04683B"/>
                </a:solidFill>
                <a:effectLst/>
                <a:latin typeface="Minion Pro"/>
                <a:ea typeface="Minion Pro"/>
                <a:cs typeface="Times New Roman" panose="02020603050405020304" pitchFamily="18" charset="0"/>
              </a:rPr>
              <a:t>Ensure clarity around who will do what in which situations. Build in flexibility to address unique situations.</a:t>
            </a:r>
          </a:p>
        </p:txBody>
      </p:sp>
      <p:sp>
        <p:nvSpPr>
          <p:cNvPr id="17" name="TextBox 16">
            <a:extLst>
              <a:ext uri="{FF2B5EF4-FFF2-40B4-BE49-F238E27FC236}">
                <a16:creationId xmlns:a16="http://schemas.microsoft.com/office/drawing/2014/main" id="{E330B1CE-D5B1-6730-9D49-63D0C4F81701}"/>
              </a:ext>
            </a:extLst>
          </p:cNvPr>
          <p:cNvSpPr txBox="1"/>
          <p:nvPr/>
        </p:nvSpPr>
        <p:spPr>
          <a:xfrm>
            <a:off x="7213166" y="5026359"/>
            <a:ext cx="4405256" cy="1200329"/>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04683B"/>
                </a:solidFill>
                <a:effectLst/>
                <a:latin typeface="Minion Pro"/>
                <a:ea typeface="Minion Pro"/>
                <a:cs typeface="Times New Roman" panose="02020603050405020304" pitchFamily="18" charset="0"/>
              </a:rPr>
              <a:t>Document contacts and relationships so they can be maintained over longer term</a:t>
            </a:r>
            <a:r>
              <a:rPr lang="en-US" sz="1800" b="1" dirty="0">
                <a:solidFill>
                  <a:srgbClr val="04683B"/>
                </a:solidFill>
                <a:effectLst/>
                <a:latin typeface="Minion Pro"/>
                <a:ea typeface="Minion Pro"/>
                <a:cs typeface="Arial" panose="020B0604020202020204" pitchFamily="34" charset="0"/>
              </a:rPr>
              <a:t>. </a:t>
            </a:r>
            <a:r>
              <a:rPr lang="en-US" sz="1800" b="1" dirty="0">
                <a:solidFill>
                  <a:srgbClr val="04683B"/>
                </a:solidFill>
                <a:effectLst/>
                <a:latin typeface="Minion Pro"/>
                <a:ea typeface="Minion Pro"/>
                <a:cs typeface="Times New Roman" panose="02020603050405020304" pitchFamily="18" charset="0"/>
              </a:rPr>
              <a:t>Communicate on a regular basis to maintain relationships</a:t>
            </a:r>
            <a:r>
              <a:rPr lang="en-US" sz="1800" b="1" dirty="0">
                <a:solidFill>
                  <a:srgbClr val="04683B"/>
                </a:solidFill>
                <a:latin typeface="Minion Pro"/>
                <a:ea typeface="Minion Pro"/>
                <a:cs typeface="Times New Roman" panose="02020603050405020304" pitchFamily="18" charset="0"/>
              </a:rPr>
              <a:t>.</a:t>
            </a:r>
            <a:endParaRPr lang="en-US" sz="2800" b="1" dirty="0">
              <a:solidFill>
                <a:srgbClr val="04683B"/>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589223"/>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Formal Agreement </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564816"/>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Informal Partnerships</a:t>
            </a:r>
          </a:p>
        </p:txBody>
      </p:sp>
      <p:pic>
        <p:nvPicPr>
          <p:cNvPr id="7" name="Picture 6">
            <a:extLst>
              <a:ext uri="{FF2B5EF4-FFF2-40B4-BE49-F238E27FC236}">
                <a16:creationId xmlns:a16="http://schemas.microsoft.com/office/drawing/2014/main" id="{C39FD4C0-DF7D-7C97-563C-29CFA06A39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784"/>
          <a:stretch/>
        </p:blipFill>
        <p:spPr bwMode="auto">
          <a:xfrm>
            <a:off x="1589276" y="955050"/>
            <a:ext cx="9551285" cy="863599"/>
          </a:xfrm>
          <a:prstGeom prst="rect">
            <a:avLst/>
          </a:prstGeom>
          <a:noFill/>
          <a:ln>
            <a:noFill/>
          </a:ln>
        </p:spPr>
      </p:pic>
    </p:spTree>
    <p:extLst>
      <p:ext uri="{BB962C8B-B14F-4D97-AF65-F5344CB8AC3E}">
        <p14:creationId xmlns:p14="http://schemas.microsoft.com/office/powerpoint/2010/main" val="414576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p:txBody>
          <a:bodyPr/>
          <a:lstStyle/>
          <a:p>
            <a:r>
              <a:rPr lang="fr-FR" dirty="0"/>
              <a:t>Project </a:t>
            </a:r>
            <a:r>
              <a:rPr lang="fr-FR" dirty="0" err="1"/>
              <a:t>Overview</a:t>
            </a:r>
            <a:endParaRPr lang="fr-FR" dirty="0"/>
          </a:p>
        </p:txBody>
      </p:sp>
      <p:pic>
        <p:nvPicPr>
          <p:cNvPr id="47" name="Espace réservé pour une image  46">
            <a:extLst>
              <a:ext uri="{FF2B5EF4-FFF2-40B4-BE49-F238E27FC236}">
                <a16:creationId xmlns:a16="http://schemas.microsoft.com/office/drawing/2014/main" id="{0359146E-7EC7-4145-8184-0737571FEAB4}"/>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Espace réservé du contenu 3">
            <a:extLst>
              <a:ext uri="{FF2B5EF4-FFF2-40B4-BE49-F238E27FC236}">
                <a16:creationId xmlns:a16="http://schemas.microsoft.com/office/drawing/2014/main" id="{41477CCE-7332-8947-9DC4-17D3F7055A5F}"/>
              </a:ext>
            </a:extLst>
          </p:cNvPr>
          <p:cNvSpPr>
            <a:spLocks noGrp="1"/>
          </p:cNvSpPr>
          <p:nvPr>
            <p:ph sz="quarter" idx="14"/>
          </p:nvPr>
        </p:nvSpPr>
        <p:spPr>
          <a:xfrm>
            <a:off x="1774826" y="1959429"/>
            <a:ext cx="7049860" cy="4457245"/>
          </a:xfrm>
        </p:spPr>
        <p:txBody>
          <a:bodyPr>
            <a:normAutofit/>
          </a:bodyPr>
          <a:lstStyle/>
          <a:p>
            <a:pPr marL="331787" marR="0" indent="-342900">
              <a:spcBef>
                <a:spcPts val="0"/>
              </a:spcBef>
              <a:spcAft>
                <a:spcPts val="0"/>
              </a:spcAft>
              <a:buFont typeface="Wingdings" panose="05000000000000000000" pitchFamily="2" charset="2"/>
              <a:buChar char="v"/>
            </a:pPr>
            <a:r>
              <a:rPr lang="en-US" sz="2400" dirty="0">
                <a:latin typeface="Gentium Basic" panose="020B0604020202020204" charset="0"/>
                <a:ea typeface="Calibri" panose="020F0502020204030204" pitchFamily="34" charset="0"/>
              </a:rPr>
              <a:t>Project Purpose</a:t>
            </a:r>
          </a:p>
          <a:p>
            <a:pPr marL="331787" marR="0" indent="-342900">
              <a:spcBef>
                <a:spcPts val="0"/>
              </a:spcBef>
              <a:spcAft>
                <a:spcPts val="0"/>
              </a:spcAft>
              <a:buFont typeface="Wingdings" panose="05000000000000000000" pitchFamily="2" charset="2"/>
              <a:buChar char="v"/>
            </a:pPr>
            <a:r>
              <a:rPr lang="en-US" sz="2400" dirty="0">
                <a:effectLst/>
                <a:latin typeface="Gentium Basic" panose="020B0604020202020204" charset="0"/>
                <a:ea typeface="Calibri" panose="020F0502020204030204" pitchFamily="34" charset="0"/>
              </a:rPr>
              <a:t>Literature Review and Glossary Update</a:t>
            </a:r>
          </a:p>
          <a:p>
            <a:pPr marL="331787" marR="0" indent="-342900">
              <a:spcBef>
                <a:spcPts val="0"/>
              </a:spcBef>
              <a:spcAft>
                <a:spcPts val="0"/>
              </a:spcAft>
              <a:buFont typeface="Wingdings" panose="05000000000000000000" pitchFamily="2" charset="2"/>
              <a:buChar char="v"/>
            </a:pPr>
            <a:r>
              <a:rPr lang="en-US" sz="2400" dirty="0">
                <a:latin typeface="Gentium Basic" panose="020B0604020202020204" charset="0"/>
                <a:ea typeface="Calibri" panose="020F0502020204030204" pitchFamily="34" charset="0"/>
              </a:rPr>
              <a:t>Survey Overview and Highlights</a:t>
            </a:r>
          </a:p>
          <a:p>
            <a:pPr marL="331787" marR="0" indent="-342900">
              <a:spcBef>
                <a:spcPts val="0"/>
              </a:spcBef>
              <a:spcAft>
                <a:spcPts val="0"/>
              </a:spcAft>
              <a:buFont typeface="Wingdings" panose="05000000000000000000" pitchFamily="2" charset="2"/>
              <a:buChar char="v"/>
            </a:pPr>
            <a:r>
              <a:rPr lang="en-US" sz="2400" dirty="0">
                <a:effectLst/>
                <a:latin typeface="Gentium Basic" panose="020B0604020202020204" charset="0"/>
                <a:ea typeface="Calibri" panose="020F0502020204030204" pitchFamily="34" charset="0"/>
              </a:rPr>
              <a:t>Conceptual Model</a:t>
            </a:r>
          </a:p>
          <a:p>
            <a:pPr marL="331787" marR="0" indent="-342900">
              <a:spcBef>
                <a:spcPts val="0"/>
              </a:spcBef>
              <a:spcAft>
                <a:spcPts val="0"/>
              </a:spcAft>
              <a:buFont typeface="Wingdings" panose="05000000000000000000" pitchFamily="2" charset="2"/>
              <a:buChar char="v"/>
            </a:pPr>
            <a:r>
              <a:rPr lang="en-US" sz="2400" dirty="0">
                <a:effectLst/>
                <a:latin typeface="Gentium Basic" panose="020B0604020202020204" charset="0"/>
                <a:ea typeface="Calibri" panose="020F0502020204030204" pitchFamily="34" charset="0"/>
              </a:rPr>
              <a:t>Case Studies</a:t>
            </a:r>
          </a:p>
          <a:p>
            <a:pPr marL="331787" marR="0" indent="-342900">
              <a:spcBef>
                <a:spcPts val="0"/>
              </a:spcBef>
              <a:spcAft>
                <a:spcPts val="0"/>
              </a:spcAft>
              <a:buFont typeface="Wingdings" panose="05000000000000000000" pitchFamily="2" charset="2"/>
              <a:buChar char="v"/>
            </a:pPr>
            <a:r>
              <a:rPr lang="en-US" sz="2400" dirty="0">
                <a:latin typeface="Gentium Basic" panose="020B0604020202020204" charset="0"/>
                <a:ea typeface="Calibri" panose="020F0502020204030204" pitchFamily="34" charset="0"/>
              </a:rPr>
              <a:t>Implementation Plan</a:t>
            </a:r>
          </a:p>
          <a:p>
            <a:pPr marL="331787" marR="0" indent="-342900">
              <a:spcBef>
                <a:spcPts val="0"/>
              </a:spcBef>
              <a:spcAft>
                <a:spcPts val="0"/>
              </a:spcAft>
              <a:buFont typeface="Wingdings" panose="05000000000000000000" pitchFamily="2" charset="2"/>
              <a:buChar char="v"/>
            </a:pPr>
            <a:r>
              <a:rPr lang="en-US" sz="2400" dirty="0">
                <a:latin typeface="Gentium Basic" panose="020B0604020202020204" charset="0"/>
                <a:ea typeface="Calibri" panose="020F0502020204030204" pitchFamily="34" charset="0"/>
              </a:rPr>
              <a:t>Future Research Needs</a:t>
            </a:r>
          </a:p>
          <a:p>
            <a:endParaRPr lang="fr-CA" dirty="0">
              <a:solidFill>
                <a:srgbClr val="000000"/>
              </a:solidFill>
            </a:endParaRPr>
          </a:p>
        </p:txBody>
      </p:sp>
      <p:sp>
        <p:nvSpPr>
          <p:cNvPr id="8" name="Sous-titre 7">
            <a:extLst>
              <a:ext uri="{FF2B5EF4-FFF2-40B4-BE49-F238E27FC236}">
                <a16:creationId xmlns:a16="http://schemas.microsoft.com/office/drawing/2014/main" id="{7D075A59-394C-AC44-9B51-1516C79EDDCB}"/>
              </a:ext>
            </a:extLst>
          </p:cNvPr>
          <p:cNvSpPr>
            <a:spLocks noGrp="1"/>
          </p:cNvSpPr>
          <p:nvPr>
            <p:ph type="subTitle" idx="1"/>
          </p:nvPr>
        </p:nvSpPr>
        <p:spPr>
          <a:xfrm>
            <a:off x="1886680" y="767216"/>
            <a:ext cx="921368" cy="233847"/>
          </a:xfrm>
        </p:spPr>
        <p:txBody>
          <a:bodyPr/>
          <a:lstStyle/>
          <a:p>
            <a:r>
              <a:rPr lang="fr-FR" dirty="0"/>
              <a:t>Introduction</a:t>
            </a:r>
          </a:p>
        </p:txBody>
      </p:sp>
      <p:sp>
        <p:nvSpPr>
          <p:cNvPr id="6" name="Rectangle 5">
            <a:extLst>
              <a:ext uri="{FF2B5EF4-FFF2-40B4-BE49-F238E27FC236}">
                <a16:creationId xmlns:a16="http://schemas.microsoft.com/office/drawing/2014/main" id="{4CA2BEA9-24AF-4C1C-8ECE-13F22B0AFAA3}"/>
              </a:ext>
            </a:extLst>
          </p:cNvPr>
          <p:cNvSpPr/>
          <p:nvPr/>
        </p:nvSpPr>
        <p:spPr>
          <a:xfrm>
            <a:off x="573578" y="3715789"/>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20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107968" y="793214"/>
            <a:ext cx="1379309" cy="232020"/>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2264353" y="161635"/>
            <a:ext cx="7181887" cy="863599"/>
          </a:xfrm>
        </p:spPr>
        <p:txBody>
          <a:bodyPr/>
          <a:lstStyle/>
          <a:p>
            <a:r>
              <a:rPr lang="en-US" dirty="0">
                <a:solidFill>
                  <a:srgbClr val="5932A8"/>
                </a:solidFill>
              </a:rPr>
              <a:t>Response</a:t>
            </a:r>
          </a:p>
        </p:txBody>
      </p:sp>
      <p:sp>
        <p:nvSpPr>
          <p:cNvPr id="6" name="Rectangle 5">
            <a:extLst>
              <a:ext uri="{FF2B5EF4-FFF2-40B4-BE49-F238E27FC236}">
                <a16:creationId xmlns:a16="http://schemas.microsoft.com/office/drawing/2014/main" id="{7ACF4F89-F3E6-42A3-9A41-4C5136634403}"/>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03C791-868F-E113-EAD4-D8915BB01B21}"/>
              </a:ext>
            </a:extLst>
          </p:cNvPr>
          <p:cNvSpPr txBox="1"/>
          <p:nvPr/>
        </p:nvSpPr>
        <p:spPr>
          <a:xfrm>
            <a:off x="2020595" y="6159731"/>
            <a:ext cx="9033831" cy="445077"/>
          </a:xfrm>
          <a:prstGeom prst="rect">
            <a:avLst/>
          </a:prstGeom>
        </p:spPr>
        <p:txBody>
          <a:bodyPr vert="horz" wrap="square" lIns="91440" tIns="45720" rIns="91440" bIns="45720" rtlCol="0" anchor="t">
            <a:noAutofit/>
          </a:bodyPr>
          <a:lstStyle/>
          <a:p>
            <a:pPr marR="0" lvl="0">
              <a:spcBef>
                <a:spcPts val="600"/>
              </a:spcBef>
              <a:spcAft>
                <a:spcPts val="400"/>
              </a:spcAft>
              <a:buClr>
                <a:srgbClr val="1B75BC"/>
              </a:buClr>
              <a:tabLst>
                <a:tab pos="1200150" algn="l"/>
              </a:tabLst>
            </a:pPr>
            <a:r>
              <a:rPr lang="en-US" sz="1800" dirty="0">
                <a:solidFill>
                  <a:schemeClr val="tx2"/>
                </a:solidFill>
                <a:effectLst/>
                <a:latin typeface="Minion Pro"/>
                <a:ea typeface="Minion Pro"/>
                <a:cs typeface="Times New Roman" panose="02020603050405020304" pitchFamily="18" charset="0"/>
              </a:rPr>
              <a:t>Deploying personnel &amp; field equipment to address different types/lev</a:t>
            </a:r>
            <a:r>
              <a:rPr lang="en-US" sz="1800" dirty="0">
                <a:solidFill>
                  <a:schemeClr val="tx2"/>
                </a:solidFill>
                <a:latin typeface="Minion Pro"/>
                <a:ea typeface="Minion Pro"/>
                <a:cs typeface="Times New Roman" panose="02020603050405020304" pitchFamily="18" charset="0"/>
              </a:rPr>
              <a:t>els of </a:t>
            </a:r>
            <a:r>
              <a:rPr lang="en-US" sz="1800" dirty="0">
                <a:solidFill>
                  <a:schemeClr val="tx2"/>
                </a:solidFill>
                <a:effectLst/>
                <a:latin typeface="Minion Pro"/>
                <a:ea typeface="Minion Pro"/>
                <a:cs typeface="Times New Roman" panose="02020603050405020304" pitchFamily="18" charset="0"/>
              </a:rPr>
              <a:t>events and support recovery operations post- event</a:t>
            </a:r>
            <a:endParaRPr lang="en-US" sz="1000" b="0" dirty="0">
              <a:solidFill>
                <a:schemeClr val="tx2"/>
              </a:solidFill>
              <a:latin typeface="Montserrat" pitchFamily="2" charset="77"/>
            </a:endParaRPr>
          </a:p>
        </p:txBody>
      </p:sp>
      <p:pic>
        <p:nvPicPr>
          <p:cNvPr id="8" name="Picture 7">
            <a:extLst>
              <a:ext uri="{FF2B5EF4-FFF2-40B4-BE49-F238E27FC236}">
                <a16:creationId xmlns:a16="http://schemas.microsoft.com/office/drawing/2014/main" id="{7A4C9A73-B6A8-413A-9A39-18B824CE0D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39817" y="605116"/>
            <a:ext cx="9033831" cy="5556211"/>
          </a:xfrm>
          <a:prstGeom prst="rect">
            <a:avLst/>
          </a:prstGeom>
          <a:noFill/>
          <a:ln>
            <a:noFill/>
          </a:ln>
        </p:spPr>
      </p:pic>
    </p:spTree>
    <p:extLst>
      <p:ext uri="{BB962C8B-B14F-4D97-AF65-F5344CB8AC3E}">
        <p14:creationId xmlns:p14="http://schemas.microsoft.com/office/powerpoint/2010/main" val="105858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85820" y="973089"/>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5932A8"/>
                </a:solidFill>
              </a:rPr>
              <a:t>Response: Lead Response Role</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429162" y="2331624"/>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WHAT IS IT: </a:t>
            </a:r>
            <a:r>
              <a:rPr lang="en-US" dirty="0">
                <a:solidFill>
                  <a:schemeClr val="tx2"/>
                </a:solidFill>
                <a:latin typeface="Minion Pro"/>
                <a:ea typeface="Minion Pro"/>
                <a:cs typeface="Times New Roman" panose="02020603050405020304" pitchFamily="18" charset="0"/>
              </a:rPr>
              <a:t>C</a:t>
            </a:r>
            <a:r>
              <a:rPr lang="en-US" sz="1800" dirty="0">
                <a:solidFill>
                  <a:schemeClr val="tx2"/>
                </a:solidFill>
                <a:effectLst/>
                <a:latin typeface="Minion Pro"/>
                <a:ea typeface="Minion Pro"/>
                <a:cs typeface="Times New Roman" panose="02020603050405020304" pitchFamily="18" charset="0"/>
              </a:rPr>
              <a:t>onsiders who incident/event manager(s) is and </a:t>
            </a:r>
            <a:r>
              <a:rPr lang="en-US" dirty="0">
                <a:solidFill>
                  <a:schemeClr val="tx2"/>
                </a:solidFill>
                <a:latin typeface="Minion Pro"/>
                <a:ea typeface="Minion Pro"/>
                <a:cs typeface="Times New Roman" panose="02020603050405020304" pitchFamily="18" charset="0"/>
              </a:rPr>
              <a:t>d</a:t>
            </a:r>
            <a:r>
              <a:rPr lang="en-US" sz="1800" dirty="0">
                <a:solidFill>
                  <a:schemeClr val="tx2"/>
                </a:solidFill>
                <a:effectLst/>
                <a:latin typeface="Minion Pro"/>
                <a:ea typeface="Minion Pro"/>
                <a:cs typeface="Times New Roman" panose="02020603050405020304" pitchFamily="18" charset="0"/>
              </a:rPr>
              <a:t>oes this change as the incident escalates or cascading events occur.</a:t>
            </a:r>
            <a:endParaRPr lang="en-US" sz="1000" b="0" dirty="0">
              <a:solidFill>
                <a:schemeClr val="tx2"/>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511284"/>
            <a:ext cx="3814619"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Alabama, Delaware, Indiana and Iowa are examples of DOTs that rotate as the DOT emergency manager in significant events.</a:t>
            </a:r>
            <a:r>
              <a:rPr lang="en-US" dirty="0">
                <a:solidFill>
                  <a:schemeClr val="tx2"/>
                </a:solidFill>
                <a:effectLst/>
              </a:rPr>
              <a:t> </a:t>
            </a:r>
            <a:r>
              <a:rPr lang="en-US" sz="1800" dirty="0">
                <a:solidFill>
                  <a:schemeClr val="tx2"/>
                </a:solidFill>
                <a:effectLst/>
                <a:latin typeface="Minion Pro"/>
                <a:ea typeface="Minion Pro"/>
                <a:cs typeface="Arial" panose="020B0604020202020204" pitchFamily="34" charset="0"/>
              </a:rPr>
              <a:t>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527995"/>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Times New Roman" panose="02020603050405020304" pitchFamily="18" charset="0"/>
              </a:rPr>
              <a:t>Many agencies start out with one designated person, often the DOT EM program manager, with an identified backup for rest periods</a:t>
            </a:r>
            <a:r>
              <a:rPr lang="en-US" sz="1800" dirty="0">
                <a:solidFill>
                  <a:schemeClr val="tx2"/>
                </a:solidFill>
                <a:effectLst/>
                <a:latin typeface="Minion Pro"/>
                <a:ea typeface="Minion Pro"/>
                <a:cs typeface="Arial" panose="020B0604020202020204" pitchFamily="34" charset="0"/>
              </a:rPr>
              <a:t>.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618957"/>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640749"/>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929" y="5435746"/>
            <a:ext cx="532513" cy="72398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7017" y="5415704"/>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262390" y="5274142"/>
            <a:ext cx="4066327" cy="1200329"/>
          </a:xfrm>
          <a:prstGeom prst="rect">
            <a:avLst/>
          </a:prstGeom>
          <a:noFill/>
        </p:spPr>
        <p:txBody>
          <a:bodyPr wrap="square">
            <a:spAutoFit/>
          </a:bodyPr>
          <a:lstStyle/>
          <a:p>
            <a:pPr marL="285750" indent="-285750">
              <a:buFont typeface="Wingdings" pitchFamily="2" charset="2"/>
              <a:buChar char="ü"/>
            </a:pPr>
            <a:r>
              <a:rPr lang="en-US" sz="1800" b="1" dirty="0">
                <a:solidFill>
                  <a:srgbClr val="5932A8"/>
                </a:solidFill>
                <a:effectLst/>
                <a:latin typeface="Minion Pro"/>
                <a:ea typeface="Minion Pro"/>
                <a:cs typeface="Times New Roman" panose="02020603050405020304" pitchFamily="18" charset="0"/>
              </a:rPr>
              <a:t>Consider backup positions for rest periods, and triggers to reevaluate the DOT’s staffing OC during the event</a:t>
            </a:r>
            <a:r>
              <a:rPr lang="en-US" sz="1800" dirty="0">
                <a:solidFill>
                  <a:srgbClr val="5932A8"/>
                </a:solidFill>
                <a:latin typeface="Minion Pro"/>
                <a:ea typeface="Minion Pro"/>
                <a:cs typeface="Times New Roman" panose="02020603050405020304" pitchFamily="18" charset="0"/>
              </a:rPr>
              <a:t>.</a:t>
            </a:r>
            <a:endParaRPr lang="en-US" sz="1800" b="1" dirty="0">
              <a:solidFill>
                <a:srgbClr val="5932A8"/>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7213166" y="5415704"/>
            <a:ext cx="4405256" cy="646331"/>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Times New Roman" panose="02020603050405020304" pitchFamily="18" charset="0"/>
              </a:rPr>
              <a:t>During the event, will need to remain in close coordination, advice, and counsel</a:t>
            </a:r>
            <a:r>
              <a:rPr lang="en-US" sz="1800" b="1" dirty="0">
                <a:solidFill>
                  <a:srgbClr val="5932A8"/>
                </a:solidFill>
                <a:effectLst/>
                <a:latin typeface="Minion Pro"/>
                <a:ea typeface="Minion Pro"/>
                <a:cs typeface="Arial" panose="020B0604020202020204" pitchFamily="34" charset="0"/>
              </a:rPr>
              <a:t>.</a:t>
            </a:r>
            <a:endParaRPr lang="en-US" sz="2800" b="1" dirty="0">
              <a:solidFill>
                <a:srgbClr val="5932A8"/>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982319"/>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One Dedicated Person</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957912"/>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Designated Group</a:t>
            </a:r>
          </a:p>
        </p:txBody>
      </p:sp>
      <p:pic>
        <p:nvPicPr>
          <p:cNvPr id="14" name="Picture 13">
            <a:extLst>
              <a:ext uri="{FF2B5EF4-FFF2-40B4-BE49-F238E27FC236}">
                <a16:creationId xmlns:a16="http://schemas.microsoft.com/office/drawing/2014/main" id="{A52E1832-FD4B-0CDF-48F5-BDB19AEDFE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1038"/>
          <a:stretch/>
        </p:blipFill>
        <p:spPr bwMode="auto">
          <a:xfrm>
            <a:off x="1950122" y="660229"/>
            <a:ext cx="8285018" cy="1782620"/>
          </a:xfrm>
          <a:prstGeom prst="rect">
            <a:avLst/>
          </a:prstGeom>
          <a:noFill/>
          <a:ln>
            <a:noFill/>
          </a:ln>
        </p:spPr>
      </p:pic>
    </p:spTree>
    <p:extLst>
      <p:ext uri="{BB962C8B-B14F-4D97-AF65-F5344CB8AC3E}">
        <p14:creationId xmlns:p14="http://schemas.microsoft.com/office/powerpoint/2010/main" val="198671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85820" y="973089"/>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23976"/>
            <a:ext cx="10149320" cy="863599"/>
          </a:xfrm>
        </p:spPr>
        <p:txBody>
          <a:bodyPr/>
          <a:lstStyle/>
          <a:p>
            <a:r>
              <a:rPr lang="en-US" dirty="0">
                <a:solidFill>
                  <a:srgbClr val="5932A8"/>
                </a:solidFill>
              </a:rPr>
              <a:t>Response: Staffing and Equipment Structure</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217846" y="3373284"/>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a:t>
            </a:r>
            <a:r>
              <a:rPr lang="en-US" sz="2000" dirty="0">
                <a:solidFill>
                  <a:schemeClr val="tx2"/>
                </a:solidFill>
                <a:latin typeface="Minion Pro"/>
                <a:ea typeface="Minion Pro"/>
                <a:cs typeface="Times New Roman" panose="02020603050405020304" pitchFamily="18" charset="0"/>
              </a:rPr>
              <a:t>D</a:t>
            </a:r>
            <a:r>
              <a:rPr lang="en-US" sz="2000" dirty="0">
                <a:solidFill>
                  <a:schemeClr val="tx2"/>
                </a:solidFill>
                <a:effectLst/>
                <a:latin typeface="Minion Pro"/>
                <a:ea typeface="Minion Pro"/>
                <a:cs typeface="Times New Roman" panose="02020603050405020304" pitchFamily="18" charset="0"/>
              </a:rPr>
              <a:t>etermines how DOT responds to incident/event and how additional response personnel &amp; equipment are mobilized as event develops</a:t>
            </a:r>
            <a:endParaRPr lang="en-US" sz="2000" b="0" dirty="0">
              <a:solidFill>
                <a:schemeClr val="tx2"/>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82630" y="4266803"/>
            <a:ext cx="4066327" cy="1236638"/>
          </a:xfrm>
          <a:prstGeom prst="rect">
            <a:avLst/>
          </a:prstGeom>
        </p:spPr>
        <p:txBody>
          <a:bodyPr vert="horz" wrap="square" lIns="91440" tIns="45720" rIns="91440" bIns="45720" rtlCol="0" anchor="t">
            <a:noAutofit/>
          </a:bodyPr>
          <a:lstStyle/>
          <a:p>
            <a:pPr>
              <a:lnSpc>
                <a:spcPct val="120000"/>
              </a:lnSpc>
              <a:spcBef>
                <a:spcPts val="1200"/>
              </a:spcBef>
            </a:pPr>
            <a:r>
              <a:rPr lang="en-US" dirty="0">
                <a:solidFill>
                  <a:schemeClr val="tx2"/>
                </a:solidFill>
                <a:latin typeface="Minion Pro"/>
                <a:ea typeface="Minion Pro"/>
                <a:cs typeface="Arial" panose="020B0604020202020204" pitchFamily="34" charset="0"/>
              </a:rPr>
              <a:t>A</a:t>
            </a:r>
            <a:r>
              <a:rPr lang="en-US" sz="1800" dirty="0">
                <a:solidFill>
                  <a:schemeClr val="tx2"/>
                </a:solidFill>
                <a:effectLst/>
                <a:latin typeface="Minion Pro"/>
                <a:ea typeface="Minion Pro"/>
                <a:cs typeface="Arial" panose="020B0604020202020204" pitchFamily="34" charset="0"/>
              </a:rPr>
              <a:t>gencies cross-train staff based on experience &amp; position so additional resources are available when necessary</a:t>
            </a:r>
            <a:r>
              <a:rPr lang="en-US" sz="1800" dirty="0">
                <a:solidFill>
                  <a:schemeClr val="tx2"/>
                </a:solidFill>
                <a:effectLst/>
                <a:latin typeface="Minion Pro"/>
                <a:ea typeface="Minion Pro"/>
                <a:cs typeface="Times New Roman" panose="02020603050405020304" pitchFamily="18" charset="0"/>
              </a:rPr>
              <a:t>.</a:t>
            </a:r>
            <a:r>
              <a:rPr lang="en-US" dirty="0">
                <a:solidFill>
                  <a:schemeClr val="tx2"/>
                </a:solidFill>
                <a:effectLst/>
              </a:rPr>
              <a:t> </a:t>
            </a:r>
            <a:r>
              <a:rPr lang="en-US" sz="1800" dirty="0">
                <a:solidFill>
                  <a:schemeClr val="tx2"/>
                </a:solidFill>
                <a:effectLst/>
                <a:latin typeface="Minion Pro"/>
                <a:ea typeface="Minion Pro"/>
                <a:cs typeface="Arial" panose="020B0604020202020204" pitchFamily="34" charset="0"/>
              </a:rPr>
              <a:t>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551459" y="4260118"/>
            <a:ext cx="3976952" cy="1152244"/>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Agencies utilize O&amp;M staff to respond to events, since typically event requires types of activities that O&amp;M perform.</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0149" y="4349182"/>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4832" y="4349182"/>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7880" y="5603297"/>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2360" y="5603297"/>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339788" y="5574524"/>
            <a:ext cx="4066327" cy="923330"/>
          </a:xfrm>
          <a:prstGeom prst="rect">
            <a:avLst/>
          </a:prstGeom>
          <a:noFill/>
        </p:spPr>
        <p:txBody>
          <a:bodyPr wrap="square">
            <a:spAutoFit/>
          </a:bodyPr>
          <a:lstStyle/>
          <a:p>
            <a:pPr marL="285750" indent="-285750">
              <a:buFont typeface="Wingdings" pitchFamily="2" charset="2"/>
              <a:buChar char="ü"/>
            </a:pPr>
            <a:r>
              <a:rPr lang="en-US" sz="1800" b="1" dirty="0">
                <a:solidFill>
                  <a:srgbClr val="5932A8"/>
                </a:solidFill>
                <a:effectLst/>
                <a:latin typeface="Minion Pro"/>
                <a:ea typeface="Minion Pro"/>
                <a:cs typeface="Arial" panose="020B0604020202020204" pitchFamily="34" charset="0"/>
              </a:rPr>
              <a:t>Establish and document response procedures and ensure that O&amp;M staff are aware of procedures.</a:t>
            </a:r>
            <a:r>
              <a:rPr lang="en-US" b="1" dirty="0">
                <a:solidFill>
                  <a:srgbClr val="5932A8"/>
                </a:solidFill>
                <a:effectLst/>
              </a:rPr>
              <a:t> </a:t>
            </a:r>
            <a:endParaRPr lang="en-US" sz="1800" b="1" dirty="0">
              <a:solidFill>
                <a:srgbClr val="5932A8"/>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7213166" y="5610694"/>
            <a:ext cx="4405256"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Arial" panose="020B0604020202020204" pitchFamily="34" charset="0"/>
              </a:rPr>
              <a:t>Establish a forum or mechanism to discuss lessons learned and improvements</a:t>
            </a:r>
            <a:r>
              <a:rPr lang="en-US" sz="1800" b="1" dirty="0">
                <a:solidFill>
                  <a:srgbClr val="5932A8"/>
                </a:solidFill>
                <a:latin typeface="Minion Pro"/>
                <a:ea typeface="Minion Pro"/>
                <a:cs typeface="Arial" panose="020B0604020202020204" pitchFamily="34" charset="0"/>
              </a:rPr>
              <a:t>.</a:t>
            </a:r>
            <a:endParaRPr lang="en-US" sz="2800" b="1" dirty="0">
              <a:solidFill>
                <a:srgbClr val="5932A8"/>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982319"/>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One Dedicated Person</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957912"/>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04683B"/>
                </a:solidFill>
                <a:latin typeface="Montserrat" pitchFamily="2" charset="77"/>
              </a:rPr>
              <a:t>Designated Group</a:t>
            </a:r>
          </a:p>
        </p:txBody>
      </p:sp>
      <p:pic>
        <p:nvPicPr>
          <p:cNvPr id="2" name="Picture 1">
            <a:extLst>
              <a:ext uri="{FF2B5EF4-FFF2-40B4-BE49-F238E27FC236}">
                <a16:creationId xmlns:a16="http://schemas.microsoft.com/office/drawing/2014/main" id="{90600BB1-AE5E-5801-47AA-4D2DA943E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133" b="29299"/>
          <a:stretch/>
        </p:blipFill>
        <p:spPr bwMode="auto">
          <a:xfrm>
            <a:off x="1852428" y="913113"/>
            <a:ext cx="8285018" cy="2558472"/>
          </a:xfrm>
          <a:prstGeom prst="rect">
            <a:avLst/>
          </a:prstGeom>
          <a:noFill/>
          <a:ln>
            <a:noFill/>
          </a:ln>
        </p:spPr>
      </p:pic>
    </p:spTree>
    <p:extLst>
      <p:ext uri="{BB962C8B-B14F-4D97-AF65-F5344CB8AC3E}">
        <p14:creationId xmlns:p14="http://schemas.microsoft.com/office/powerpoint/2010/main" val="281456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85820" y="973089"/>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5932A8"/>
                </a:solidFill>
              </a:rPr>
              <a:t>Response: Collaboration</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316378" y="1946118"/>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a:t>
            </a:r>
            <a:r>
              <a:rPr lang="en-US" sz="2000" dirty="0">
                <a:solidFill>
                  <a:schemeClr val="tx2"/>
                </a:solidFill>
                <a:latin typeface="Minion Pro"/>
                <a:ea typeface="Minion Pro"/>
                <a:cs typeface="Times New Roman" panose="02020603050405020304" pitchFamily="18" charset="0"/>
              </a:rPr>
              <a:t>P</a:t>
            </a:r>
            <a:r>
              <a:rPr lang="en-US" sz="2000" dirty="0">
                <a:solidFill>
                  <a:schemeClr val="tx2"/>
                </a:solidFill>
                <a:effectLst/>
                <a:latin typeface="Minion Pro"/>
                <a:ea typeface="Minion Pro"/>
                <a:cs typeface="Times New Roman" panose="02020603050405020304" pitchFamily="18" charset="0"/>
              </a:rPr>
              <a:t>rocess of engaging and mobilizing agency resources outside of EM and/or O&amp;M organization</a:t>
            </a:r>
            <a:endParaRPr lang="en-US" sz="2000" b="0" dirty="0">
              <a:solidFill>
                <a:schemeClr val="tx2"/>
              </a:solidFill>
              <a:latin typeface="Montserrat" pitchFamily="2" charset="77"/>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511284"/>
            <a:ext cx="407118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Michigan DOT maintains close relationships with transportation officials in Ontario, Canada, in addition to relationships with states that share its borders: Ohio, Indiana, and Wisconsin. </a:t>
            </a:r>
            <a:r>
              <a:rPr lang="en-US" dirty="0">
                <a:solidFill>
                  <a:schemeClr val="tx2"/>
                </a:solidFill>
                <a:effectLst/>
              </a:rPr>
              <a:t> </a:t>
            </a:r>
            <a:r>
              <a:rPr lang="en-US" sz="1800" dirty="0">
                <a:solidFill>
                  <a:schemeClr val="tx2"/>
                </a:solidFill>
                <a:effectLst/>
                <a:latin typeface="Minion Pro"/>
                <a:ea typeface="Minion Pro"/>
                <a:cs typeface="Arial" panose="020B0604020202020204" pitchFamily="34" charset="0"/>
              </a:rPr>
              <a:t> </a:t>
            </a:r>
            <a:endParaRPr lang="en-US" sz="1000" b="0" dirty="0">
              <a:solidFill>
                <a:schemeClr val="tx2"/>
              </a:solidFill>
              <a:latin typeface="Montserrat" pitchFamily="2" charset="77"/>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527995"/>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North Carolina DOT has established MOAs with local counties that proved helpful to mobilize debris removal for events.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618957"/>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640749"/>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403" y="5316167"/>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177" y="5381865"/>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132170" y="5265306"/>
            <a:ext cx="4066327" cy="1200329"/>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Arial" panose="020B0604020202020204" pitchFamily="34" charset="0"/>
              </a:rPr>
              <a:t>Document agreements to ensure institutionalization. Include what is expected of each party and when, to avoid conflicts during an event</a:t>
            </a:r>
            <a:r>
              <a:rPr lang="en-US" sz="1800" b="1" dirty="0">
                <a:solidFill>
                  <a:srgbClr val="5932A8"/>
                </a:solidFill>
                <a:latin typeface="Minion Pro"/>
                <a:ea typeface="Minion Pro"/>
                <a:cs typeface="Times New Roman" panose="02020603050405020304" pitchFamily="18" charset="0"/>
              </a:rPr>
              <a:t>.</a:t>
            </a:r>
            <a:endParaRPr lang="en-US" sz="1800" b="1" dirty="0">
              <a:solidFill>
                <a:srgbClr val="5932A8"/>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6979044" y="5381865"/>
            <a:ext cx="4405256"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Arial" panose="020B0604020202020204" pitchFamily="34" charset="0"/>
              </a:rPr>
              <a:t>Bolster informal relationships with other practices to remain resilient during leadership changes.</a:t>
            </a:r>
            <a:r>
              <a:rPr lang="en-US" b="1" dirty="0">
                <a:solidFill>
                  <a:srgbClr val="5932A8"/>
                </a:solidFill>
                <a:effectLst/>
              </a:rPr>
              <a:t> </a:t>
            </a:r>
            <a:endParaRPr lang="en-US" sz="2800" b="1" dirty="0">
              <a:solidFill>
                <a:srgbClr val="5932A8"/>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982319"/>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Formal</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957912"/>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Informal</a:t>
            </a:r>
          </a:p>
        </p:txBody>
      </p:sp>
      <p:pic>
        <p:nvPicPr>
          <p:cNvPr id="2" name="Picture 1">
            <a:extLst>
              <a:ext uri="{FF2B5EF4-FFF2-40B4-BE49-F238E27FC236}">
                <a16:creationId xmlns:a16="http://schemas.microsoft.com/office/drawing/2014/main" id="{5A2E5B15-165E-6B8F-B406-60A40DF85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050" b="14894"/>
          <a:stretch/>
        </p:blipFill>
        <p:spPr bwMode="auto">
          <a:xfrm>
            <a:off x="1881658" y="711200"/>
            <a:ext cx="8285018" cy="988291"/>
          </a:xfrm>
          <a:prstGeom prst="rect">
            <a:avLst/>
          </a:prstGeom>
          <a:noFill/>
          <a:ln>
            <a:noFill/>
          </a:ln>
        </p:spPr>
      </p:pic>
    </p:spTree>
    <p:extLst>
      <p:ext uri="{BB962C8B-B14F-4D97-AF65-F5344CB8AC3E}">
        <p14:creationId xmlns:p14="http://schemas.microsoft.com/office/powerpoint/2010/main" val="125872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7BCDE37-45C7-405C-B7FC-2718F17ED2D1}"/>
              </a:ext>
            </a:extLst>
          </p:cNvPr>
          <p:cNvSpPr txBox="1">
            <a:spLocks/>
          </p:cNvSpPr>
          <p:nvPr/>
        </p:nvSpPr>
        <p:spPr>
          <a:xfrm>
            <a:off x="85820" y="973089"/>
            <a:ext cx="1457954" cy="237744"/>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Organizational Model</a:t>
            </a:r>
          </a:p>
        </p:txBody>
      </p:sp>
      <p:sp>
        <p:nvSpPr>
          <p:cNvPr id="3" name="Title 2">
            <a:extLst>
              <a:ext uri="{FF2B5EF4-FFF2-40B4-BE49-F238E27FC236}">
                <a16:creationId xmlns:a16="http://schemas.microsoft.com/office/drawing/2014/main" id="{74E6738D-AB7F-4C43-ABD5-44E10A661D0F}"/>
              </a:ext>
            </a:extLst>
          </p:cNvPr>
          <p:cNvSpPr>
            <a:spLocks noGrp="1"/>
          </p:cNvSpPr>
          <p:nvPr>
            <p:ph type="title"/>
          </p:nvPr>
        </p:nvSpPr>
        <p:spPr>
          <a:xfrm>
            <a:off x="1737880" y="347234"/>
            <a:ext cx="10149320" cy="863599"/>
          </a:xfrm>
        </p:spPr>
        <p:txBody>
          <a:bodyPr/>
          <a:lstStyle/>
          <a:p>
            <a:r>
              <a:rPr lang="en-US" dirty="0">
                <a:solidFill>
                  <a:srgbClr val="5932A8"/>
                </a:solidFill>
              </a:rPr>
              <a:t>Response: Surge Capacity</a:t>
            </a:r>
            <a:endParaRPr lang="en-US" dirty="0"/>
          </a:p>
        </p:txBody>
      </p:sp>
      <p:sp>
        <p:nvSpPr>
          <p:cNvPr id="6" name="Rectangle 5">
            <a:extLst>
              <a:ext uri="{FF2B5EF4-FFF2-40B4-BE49-F238E27FC236}">
                <a16:creationId xmlns:a16="http://schemas.microsoft.com/office/drawing/2014/main" id="{F321D831-684A-4FD6-BADD-BF92E5913D1A}"/>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90229F-01A7-5355-4D0C-84A04B2DDB06}"/>
              </a:ext>
            </a:extLst>
          </p:cNvPr>
          <p:cNvSpPr txBox="1"/>
          <p:nvPr/>
        </p:nvSpPr>
        <p:spPr>
          <a:xfrm>
            <a:off x="2316378" y="1946118"/>
            <a:ext cx="8992323" cy="713106"/>
          </a:xfrm>
          <a:prstGeom prst="rect">
            <a:avLst/>
          </a:prstGeom>
        </p:spPr>
        <p:txBody>
          <a:bodyPr vert="horz" wrap="square" lIns="91440" tIns="45720" rIns="91440" bIns="45720" rtlCol="0" anchor="t">
            <a:noAutofit/>
          </a:bodyPr>
          <a:lstStyle/>
          <a:p>
            <a:pPr>
              <a:lnSpc>
                <a:spcPct val="120000"/>
              </a:lnSpc>
              <a:spcBef>
                <a:spcPts val="1200"/>
              </a:spcBef>
            </a:pPr>
            <a:r>
              <a:rPr lang="en-US" sz="2000" dirty="0">
                <a:solidFill>
                  <a:schemeClr val="tx2"/>
                </a:solidFill>
                <a:effectLst/>
                <a:latin typeface="Minion Pro"/>
                <a:ea typeface="Minion Pro"/>
                <a:cs typeface="Times New Roman" panose="02020603050405020304" pitchFamily="18" charset="0"/>
              </a:rPr>
              <a:t>WHAT IS IT: Longer-term or major events agency staff may not be sufficient and there is need for additional response, or surge, personnel and resources</a:t>
            </a:r>
            <a:r>
              <a:rPr lang="en-US" sz="2000" dirty="0">
                <a:solidFill>
                  <a:schemeClr val="tx2"/>
                </a:solidFill>
                <a:effectLst/>
                <a:latin typeface="Minion Pro"/>
              </a:rPr>
              <a:t> </a:t>
            </a:r>
            <a:endParaRPr lang="en-US" sz="2000" b="0" dirty="0">
              <a:solidFill>
                <a:schemeClr val="tx2"/>
              </a:solidFill>
              <a:latin typeface="Minion Pro"/>
            </a:endParaRPr>
          </a:p>
        </p:txBody>
      </p:sp>
      <p:sp>
        <p:nvSpPr>
          <p:cNvPr id="8" name="TextBox 7">
            <a:extLst>
              <a:ext uri="{FF2B5EF4-FFF2-40B4-BE49-F238E27FC236}">
                <a16:creationId xmlns:a16="http://schemas.microsoft.com/office/drawing/2014/main" id="{BEB0ACFE-C3B1-16A6-C0E0-665D3A442210}"/>
              </a:ext>
            </a:extLst>
          </p:cNvPr>
          <p:cNvSpPr txBox="1"/>
          <p:nvPr/>
        </p:nvSpPr>
        <p:spPr>
          <a:xfrm>
            <a:off x="7364197" y="3511284"/>
            <a:ext cx="4071182" cy="1569747"/>
          </a:xfrm>
          <a:prstGeom prst="rect">
            <a:avLst/>
          </a:prstGeom>
        </p:spPr>
        <p:txBody>
          <a:bodyPr vert="horz" wrap="square" lIns="91440" tIns="45720" rIns="91440" bIns="45720" rtlCol="0" anchor="t">
            <a:noAutofit/>
          </a:bodyPr>
          <a:lstStyle/>
          <a:p>
            <a:pPr marL="0" marR="0">
              <a:spcBef>
                <a:spcPts val="600"/>
              </a:spcBef>
              <a:spcAft>
                <a:spcPts val="800"/>
              </a:spcAft>
            </a:pPr>
            <a:r>
              <a:rPr lang="en-US" sz="1800" dirty="0">
                <a:solidFill>
                  <a:schemeClr val="tx2"/>
                </a:solidFill>
                <a:effectLst/>
                <a:latin typeface="Minion Pro"/>
                <a:ea typeface="Minion Pro"/>
                <a:cs typeface="Arial" panose="020B0604020202020204" pitchFamily="34" charset="0"/>
              </a:rPr>
              <a:t>Ohio, Massachusetts, and Vermont require contractors to be on list of pre-qualified vendors to be awarded emergency contracts.</a:t>
            </a:r>
            <a:endParaRPr lang="en-US" sz="1800" dirty="0">
              <a:solidFill>
                <a:schemeClr val="tx2"/>
              </a:solidFill>
              <a:effectLst/>
              <a:latin typeface="Minion Pro"/>
              <a:ea typeface="Minion Pro"/>
              <a:cs typeface="Times New Roman" panose="02020603050405020304" pitchFamily="18" charset="0"/>
            </a:endParaRPr>
          </a:p>
        </p:txBody>
      </p:sp>
      <p:sp>
        <p:nvSpPr>
          <p:cNvPr id="9" name="TextBox 8">
            <a:extLst>
              <a:ext uri="{FF2B5EF4-FFF2-40B4-BE49-F238E27FC236}">
                <a16:creationId xmlns:a16="http://schemas.microsoft.com/office/drawing/2014/main" id="{DA25CC2C-893C-913F-D35D-A71A150C37FC}"/>
              </a:ext>
            </a:extLst>
          </p:cNvPr>
          <p:cNvSpPr txBox="1"/>
          <p:nvPr/>
        </p:nvSpPr>
        <p:spPr>
          <a:xfrm>
            <a:off x="2429163" y="3527995"/>
            <a:ext cx="3976952" cy="1569747"/>
          </a:xfrm>
          <a:prstGeom prst="rect">
            <a:avLst/>
          </a:prstGeom>
        </p:spPr>
        <p:txBody>
          <a:bodyPr vert="horz" wrap="square" lIns="91440" tIns="45720" rIns="91440" bIns="45720" rtlCol="0" anchor="t">
            <a:noAutofit/>
          </a:bodyPr>
          <a:lstStyle/>
          <a:p>
            <a:pPr>
              <a:lnSpc>
                <a:spcPct val="120000"/>
              </a:lnSpc>
              <a:spcBef>
                <a:spcPts val="1200"/>
              </a:spcBef>
            </a:pPr>
            <a:r>
              <a:rPr lang="en-US" sz="1800" dirty="0">
                <a:solidFill>
                  <a:schemeClr val="tx2"/>
                </a:solidFill>
                <a:effectLst/>
                <a:latin typeface="Minion Pro"/>
                <a:ea typeface="Minion Pro"/>
                <a:cs typeface="Arial" panose="020B0604020202020204" pitchFamily="34" charset="0"/>
              </a:rPr>
              <a:t>Tennessee DOT has established “on call” contracts so that work is ready to be done whenever needed with contract already in place.   </a:t>
            </a:r>
            <a:endParaRPr lang="en-US" sz="1000" b="0" dirty="0">
              <a:solidFill>
                <a:schemeClr val="tx2"/>
              </a:solidFill>
              <a:latin typeface="Montserrat" pitchFamily="2" charset="77"/>
            </a:endParaRPr>
          </a:p>
        </p:txBody>
      </p:sp>
      <p:pic>
        <p:nvPicPr>
          <p:cNvPr id="10" name="Picture 9">
            <a:extLst>
              <a:ext uri="{FF2B5EF4-FFF2-40B4-BE49-F238E27FC236}">
                <a16:creationId xmlns:a16="http://schemas.microsoft.com/office/drawing/2014/main" id="{0770B54C-397C-55CA-9582-DD29DB881E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2" y="3618957"/>
            <a:ext cx="548640" cy="535940"/>
          </a:xfrm>
          <a:prstGeom prst="rect">
            <a:avLst/>
          </a:prstGeom>
          <a:noFill/>
          <a:ln>
            <a:noFill/>
          </a:ln>
        </p:spPr>
      </p:pic>
      <p:pic>
        <p:nvPicPr>
          <p:cNvPr id="11" name="Picture 10">
            <a:extLst>
              <a:ext uri="{FF2B5EF4-FFF2-40B4-BE49-F238E27FC236}">
                <a16:creationId xmlns:a16="http://schemas.microsoft.com/office/drawing/2014/main" id="{FD6F8EB3-A937-EF03-5789-7DCAE97AB1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887" y="3640749"/>
            <a:ext cx="548640" cy="535940"/>
          </a:xfrm>
          <a:prstGeom prst="rect">
            <a:avLst/>
          </a:prstGeom>
          <a:noFill/>
          <a:ln>
            <a:noFill/>
          </a:ln>
        </p:spPr>
      </p:pic>
      <p:pic>
        <p:nvPicPr>
          <p:cNvPr id="12" name="Picture 11">
            <a:extLst>
              <a:ext uri="{FF2B5EF4-FFF2-40B4-BE49-F238E27FC236}">
                <a16:creationId xmlns:a16="http://schemas.microsoft.com/office/drawing/2014/main" id="{7AD096B7-E266-AC7A-F35C-AB4C27D1CD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2733" y="5184910"/>
            <a:ext cx="524510" cy="713105"/>
          </a:xfrm>
          <a:prstGeom prst="rect">
            <a:avLst/>
          </a:prstGeom>
          <a:noFill/>
        </p:spPr>
      </p:pic>
      <p:pic>
        <p:nvPicPr>
          <p:cNvPr id="13" name="Picture 12">
            <a:extLst>
              <a:ext uri="{FF2B5EF4-FFF2-40B4-BE49-F238E27FC236}">
                <a16:creationId xmlns:a16="http://schemas.microsoft.com/office/drawing/2014/main" id="{83948E9B-A2E6-A8DE-6E2D-507479BFDF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6115" y="5253408"/>
            <a:ext cx="524510" cy="713105"/>
          </a:xfrm>
          <a:prstGeom prst="rect">
            <a:avLst/>
          </a:prstGeom>
          <a:noFill/>
        </p:spPr>
      </p:pic>
      <p:sp>
        <p:nvSpPr>
          <p:cNvPr id="15" name="TextBox 14">
            <a:extLst>
              <a:ext uri="{FF2B5EF4-FFF2-40B4-BE49-F238E27FC236}">
                <a16:creationId xmlns:a16="http://schemas.microsoft.com/office/drawing/2014/main" id="{A6BA9928-BBEC-B838-4C16-F9D7C803BD2A}"/>
              </a:ext>
            </a:extLst>
          </p:cNvPr>
          <p:cNvSpPr txBox="1"/>
          <p:nvPr/>
        </p:nvSpPr>
        <p:spPr>
          <a:xfrm>
            <a:off x="2029673" y="5145938"/>
            <a:ext cx="4066327" cy="1477328"/>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Arial" panose="020B0604020202020204" pitchFamily="34" charset="0"/>
              </a:rPr>
              <a:t>Depending on identified technical capacity, pre-planning for the specifications and processes under the contacting mechanism will be important. </a:t>
            </a:r>
            <a:endParaRPr lang="en-US" sz="1800" b="1" dirty="0">
              <a:solidFill>
                <a:srgbClr val="5932A8"/>
              </a:solidFill>
              <a:effectLst/>
              <a:latin typeface="Minion Pro"/>
              <a:ea typeface="Minion Pro"/>
              <a:cs typeface="Times New Roman" panose="02020603050405020304" pitchFamily="18" charset="0"/>
            </a:endParaRPr>
          </a:p>
        </p:txBody>
      </p:sp>
      <p:sp>
        <p:nvSpPr>
          <p:cNvPr id="17" name="TextBox 16">
            <a:extLst>
              <a:ext uri="{FF2B5EF4-FFF2-40B4-BE49-F238E27FC236}">
                <a16:creationId xmlns:a16="http://schemas.microsoft.com/office/drawing/2014/main" id="{E330B1CE-D5B1-6730-9D49-63D0C4F81701}"/>
              </a:ext>
            </a:extLst>
          </p:cNvPr>
          <p:cNvSpPr txBox="1"/>
          <p:nvPr/>
        </p:nvSpPr>
        <p:spPr>
          <a:xfrm>
            <a:off x="6978517" y="5158214"/>
            <a:ext cx="4405256" cy="923330"/>
          </a:xfrm>
          <a:prstGeom prst="rect">
            <a:avLst/>
          </a:prstGeom>
          <a:noFill/>
        </p:spPr>
        <p:txBody>
          <a:bodyPr wrap="square">
            <a:spAutoFit/>
          </a:bodyPr>
          <a:lstStyle/>
          <a:p>
            <a:pPr marL="342900" marR="0" lvl="0" indent="-342900">
              <a:spcBef>
                <a:spcPts val="600"/>
              </a:spcBef>
              <a:spcAft>
                <a:spcPts val="0"/>
              </a:spcAft>
              <a:buFont typeface="Wingdings" pitchFamily="2" charset="2"/>
              <a:buChar char=""/>
              <a:tabLst>
                <a:tab pos="1200150" algn="l"/>
              </a:tabLst>
            </a:pPr>
            <a:r>
              <a:rPr lang="en-US" sz="1800" b="1" dirty="0">
                <a:solidFill>
                  <a:srgbClr val="5932A8"/>
                </a:solidFill>
                <a:effectLst/>
                <a:latin typeface="Minion Pro"/>
                <a:ea typeface="Minion Pro"/>
                <a:cs typeface="Arial" panose="020B0604020202020204" pitchFamily="34" charset="0"/>
              </a:rPr>
              <a:t>Ensure that emergency expedited processes are in place so that emergency contracts can be rapidly implemented.</a:t>
            </a:r>
            <a:r>
              <a:rPr lang="en-US" b="1" dirty="0">
                <a:solidFill>
                  <a:srgbClr val="5932A8"/>
                </a:solidFill>
                <a:effectLst/>
              </a:rPr>
              <a:t> </a:t>
            </a:r>
            <a:endParaRPr lang="en-US" sz="2800" b="1" dirty="0">
              <a:solidFill>
                <a:srgbClr val="5932A8"/>
              </a:solidFill>
              <a:effectLst/>
              <a:latin typeface="Minion Pro"/>
              <a:ea typeface="Minion Pro"/>
              <a:cs typeface="Times New Roman" panose="02020603050405020304" pitchFamily="18" charset="0"/>
            </a:endParaRPr>
          </a:p>
        </p:txBody>
      </p:sp>
      <p:sp>
        <p:nvSpPr>
          <p:cNvPr id="19" name="TextBox 18">
            <a:extLst>
              <a:ext uri="{FF2B5EF4-FFF2-40B4-BE49-F238E27FC236}">
                <a16:creationId xmlns:a16="http://schemas.microsoft.com/office/drawing/2014/main" id="{27579CF2-0E6D-7B52-1D08-ECB9825AB1E1}"/>
              </a:ext>
            </a:extLst>
          </p:cNvPr>
          <p:cNvSpPr txBox="1"/>
          <p:nvPr/>
        </p:nvSpPr>
        <p:spPr>
          <a:xfrm>
            <a:off x="2837410" y="2513258"/>
            <a:ext cx="2427383" cy="597234"/>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20" name="TextBox 19">
            <a:extLst>
              <a:ext uri="{FF2B5EF4-FFF2-40B4-BE49-F238E27FC236}">
                <a16:creationId xmlns:a16="http://schemas.microsoft.com/office/drawing/2014/main" id="{C7D1EE57-0BA9-20CE-4FE2-056997CF8600}"/>
              </a:ext>
            </a:extLst>
          </p:cNvPr>
          <p:cNvSpPr txBox="1"/>
          <p:nvPr/>
        </p:nvSpPr>
        <p:spPr>
          <a:xfrm>
            <a:off x="2467112" y="2982319"/>
            <a:ext cx="2644715"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Standing Capability</a:t>
            </a:r>
          </a:p>
        </p:txBody>
      </p:sp>
      <p:sp>
        <p:nvSpPr>
          <p:cNvPr id="21" name="TextBox 20">
            <a:extLst>
              <a:ext uri="{FF2B5EF4-FFF2-40B4-BE49-F238E27FC236}">
                <a16:creationId xmlns:a16="http://schemas.microsoft.com/office/drawing/2014/main" id="{0917C1F4-DF72-B4DA-773A-8E26C1EFDA0B}"/>
              </a:ext>
            </a:extLst>
          </p:cNvPr>
          <p:cNvSpPr txBox="1"/>
          <p:nvPr/>
        </p:nvSpPr>
        <p:spPr>
          <a:xfrm>
            <a:off x="7364197" y="2957912"/>
            <a:ext cx="3135267" cy="545676"/>
          </a:xfrm>
          <a:prstGeom prst="rect">
            <a:avLst/>
          </a:prstGeom>
        </p:spPr>
        <p:txBody>
          <a:bodyPr vert="horz" wrap="none" lIns="91440" tIns="45720" rIns="91440" bIns="45720" rtlCol="0" anchor="t">
            <a:noAutofit/>
          </a:bodyPr>
          <a:lstStyle/>
          <a:p>
            <a:pPr algn="l">
              <a:lnSpc>
                <a:spcPct val="120000"/>
              </a:lnSpc>
              <a:spcBef>
                <a:spcPts val="1200"/>
              </a:spcBef>
            </a:pPr>
            <a:r>
              <a:rPr lang="en-US" sz="2000" dirty="0">
                <a:solidFill>
                  <a:srgbClr val="5932A8"/>
                </a:solidFill>
                <a:latin typeface="Montserrat" pitchFamily="2" charset="77"/>
              </a:rPr>
              <a:t>Pre-Certified Capability</a:t>
            </a:r>
          </a:p>
        </p:txBody>
      </p:sp>
      <p:pic>
        <p:nvPicPr>
          <p:cNvPr id="7" name="Picture 6">
            <a:extLst>
              <a:ext uri="{FF2B5EF4-FFF2-40B4-BE49-F238E27FC236}">
                <a16:creationId xmlns:a16="http://schemas.microsoft.com/office/drawing/2014/main" id="{120E9199-C408-6F1A-0C0A-639E3B6208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306"/>
          <a:stretch/>
        </p:blipFill>
        <p:spPr bwMode="auto">
          <a:xfrm>
            <a:off x="1844988" y="779033"/>
            <a:ext cx="8285018" cy="1027546"/>
          </a:xfrm>
          <a:prstGeom prst="rect">
            <a:avLst/>
          </a:prstGeom>
          <a:noFill/>
          <a:ln>
            <a:noFill/>
          </a:ln>
        </p:spPr>
      </p:pic>
    </p:spTree>
    <p:extLst>
      <p:ext uri="{BB962C8B-B14F-4D97-AF65-F5344CB8AC3E}">
        <p14:creationId xmlns:p14="http://schemas.microsoft.com/office/powerpoint/2010/main" val="216378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8BA41097-43F5-F241-8A96-8CBF6C180B1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23640" y="0"/>
            <a:ext cx="12190227" cy="6858000"/>
          </a:xfrm>
        </p:spPr>
      </p:pic>
      <p:sp>
        <p:nvSpPr>
          <p:cNvPr id="4" name="Titre 3">
            <a:extLst>
              <a:ext uri="{FF2B5EF4-FFF2-40B4-BE49-F238E27FC236}">
                <a16:creationId xmlns:a16="http://schemas.microsoft.com/office/drawing/2014/main" id="{37C80602-CA3D-784E-BC26-2B9AB2DB70DE}"/>
              </a:ext>
            </a:extLst>
          </p:cNvPr>
          <p:cNvSpPr>
            <a:spLocks noGrp="1"/>
          </p:cNvSpPr>
          <p:nvPr>
            <p:ph type="title"/>
          </p:nvPr>
        </p:nvSpPr>
        <p:spPr>
          <a:xfrm>
            <a:off x="1213150" y="2773770"/>
            <a:ext cx="7381875" cy="3286782"/>
          </a:xfrm>
        </p:spPr>
        <p:txBody>
          <a:bodyPr anchor="t">
            <a:normAutofit/>
          </a:bodyPr>
          <a:lstStyle/>
          <a:p>
            <a:r>
              <a:rPr lang="fr-CA" dirty="0"/>
              <a:t>Case </a:t>
            </a:r>
            <a:r>
              <a:rPr lang="fr-CA" dirty="0" err="1"/>
              <a:t>Studies</a:t>
            </a:r>
            <a:endParaRPr lang="fr-FR" dirty="0"/>
          </a:p>
        </p:txBody>
      </p:sp>
      <p:pic>
        <p:nvPicPr>
          <p:cNvPr id="9" name="Espace réservé pour une image  17">
            <a:extLst>
              <a:ext uri="{FF2B5EF4-FFF2-40B4-BE49-F238E27FC236}">
                <a16:creationId xmlns:a16="http://schemas.microsoft.com/office/drawing/2014/main" id="{0DE2A247-28C9-4020-99D4-80C6355A80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7763" y="0"/>
            <a:ext cx="3298824" cy="6858000"/>
          </a:xfrm>
          <a:prstGeom prst="rect">
            <a:avLst/>
          </a:prstGeom>
          <a:gradFill>
            <a:gsLst>
              <a:gs pos="0">
                <a:schemeClr val="tx1">
                  <a:alpha val="10000"/>
                </a:schemeClr>
              </a:gs>
              <a:gs pos="100000">
                <a:schemeClr val="tx1">
                  <a:alpha val="20000"/>
                </a:schemeClr>
              </a:gs>
            </a:gsLst>
            <a:lin ang="5400000" scaled="1"/>
          </a:gradFill>
        </p:spPr>
      </p:pic>
      <p:pic>
        <p:nvPicPr>
          <p:cNvPr id="10" name="Picture Placeholder 24">
            <a:extLst>
              <a:ext uri="{FF2B5EF4-FFF2-40B4-BE49-F238E27FC236}">
                <a16:creationId xmlns:a16="http://schemas.microsoft.com/office/drawing/2014/main" id="{7E45A297-581C-4430-8BB0-77FC07613F7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04063" y="0"/>
            <a:ext cx="5087937" cy="6858000"/>
          </a:xfrm>
          <a:prstGeom prst="rect">
            <a:avLst/>
          </a:prstGeom>
        </p:spPr>
      </p:pic>
    </p:spTree>
    <p:extLst>
      <p:ext uri="{BB962C8B-B14F-4D97-AF65-F5344CB8AC3E}">
        <p14:creationId xmlns:p14="http://schemas.microsoft.com/office/powerpoint/2010/main" val="417183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a:xfrm>
            <a:off x="1746544" y="1158073"/>
            <a:ext cx="4068611" cy="863600"/>
          </a:xfrm>
        </p:spPr>
        <p:txBody>
          <a:bodyPr/>
          <a:lstStyle/>
          <a:p>
            <a:r>
              <a:rPr lang="fr-FR" dirty="0"/>
              <a:t>Case </a:t>
            </a:r>
            <a:r>
              <a:rPr lang="fr-FR" dirty="0" err="1"/>
              <a:t>Studies</a:t>
            </a:r>
            <a:endParaRPr lang="fr-FR" dirty="0"/>
          </a:p>
        </p:txBody>
      </p:sp>
      <p:sp>
        <p:nvSpPr>
          <p:cNvPr id="4" name="Espace réservé du contenu 3">
            <a:extLst>
              <a:ext uri="{FF2B5EF4-FFF2-40B4-BE49-F238E27FC236}">
                <a16:creationId xmlns:a16="http://schemas.microsoft.com/office/drawing/2014/main" id="{41477CCE-7332-8947-9DC4-17D3F7055A5F}"/>
              </a:ext>
            </a:extLst>
          </p:cNvPr>
          <p:cNvSpPr>
            <a:spLocks noGrp="1"/>
          </p:cNvSpPr>
          <p:nvPr>
            <p:ph sz="quarter" idx="14"/>
          </p:nvPr>
        </p:nvSpPr>
        <p:spPr>
          <a:xfrm>
            <a:off x="1605143" y="1834398"/>
            <a:ext cx="5392005" cy="2806700"/>
          </a:xfrm>
        </p:spPr>
        <p:txBody>
          <a:bodyPr>
            <a:noAutofit/>
          </a:bodyPr>
          <a:lstStyle/>
          <a:p>
            <a:pPr marL="342900" indent="-342900">
              <a:lnSpc>
                <a:spcPct val="100000"/>
              </a:lnSpc>
              <a:buFont typeface="Wingdings" panose="05000000000000000000" pitchFamily="2" charset="2"/>
              <a:buChar char="v"/>
            </a:pPr>
            <a:r>
              <a:rPr lang="en-US" sz="2400" dirty="0">
                <a:solidFill>
                  <a:srgbClr val="000000"/>
                </a:solidFill>
                <a:latin typeface="Gentium Basic" panose="020B0604020202020204" charset="0"/>
              </a:rPr>
              <a:t>ER Specialized “Strike Teams”</a:t>
            </a:r>
          </a:p>
          <a:p>
            <a:pPr marL="342900" indent="-342900">
              <a:lnSpc>
                <a:spcPct val="100000"/>
              </a:lnSpc>
              <a:buFont typeface="Wingdings" panose="05000000000000000000" pitchFamily="2" charset="2"/>
              <a:buChar char="v"/>
            </a:pPr>
            <a:r>
              <a:rPr lang="en-US" sz="2400" dirty="0">
                <a:latin typeface="Gentium Basic" panose="020B0604020202020204" charset="0"/>
              </a:rPr>
              <a:t>Evolution of DOT EM Program</a:t>
            </a:r>
            <a:endParaRPr lang="en-US" sz="2400" dirty="0">
              <a:solidFill>
                <a:srgbClr val="000000"/>
              </a:solidFill>
              <a:latin typeface="Gentium Basic" panose="020B0604020202020204" charset="0"/>
            </a:endParaRPr>
          </a:p>
          <a:p>
            <a:pPr marL="342900" indent="-342900">
              <a:lnSpc>
                <a:spcPct val="100000"/>
              </a:lnSpc>
              <a:buFont typeface="Wingdings" panose="05000000000000000000" pitchFamily="2" charset="2"/>
              <a:buChar char="v"/>
            </a:pPr>
            <a:r>
              <a:rPr lang="en-US" sz="2400" dirty="0">
                <a:solidFill>
                  <a:srgbClr val="000000"/>
                </a:solidFill>
                <a:latin typeface="Gentium Basic" panose="020B0604020202020204" charset="0"/>
              </a:rPr>
              <a:t>Financial Aspects of EM</a:t>
            </a:r>
          </a:p>
          <a:p>
            <a:pPr marL="342900" indent="-342900">
              <a:lnSpc>
                <a:spcPct val="100000"/>
              </a:lnSpc>
              <a:buFont typeface="Wingdings" panose="05000000000000000000" pitchFamily="2" charset="2"/>
              <a:buChar char="v"/>
            </a:pPr>
            <a:r>
              <a:rPr lang="en-US" sz="2400" dirty="0">
                <a:latin typeface="Gentium Basic" panose="020B0604020202020204" charset="0"/>
              </a:rPr>
              <a:t>Security and EM</a:t>
            </a:r>
            <a:endParaRPr lang="en-US" sz="2400" dirty="0">
              <a:solidFill>
                <a:srgbClr val="000000"/>
              </a:solidFill>
              <a:latin typeface="Gentium Basic" panose="020B0604020202020204" charset="0"/>
            </a:endParaRPr>
          </a:p>
          <a:p>
            <a:pPr marL="342900" indent="-342900">
              <a:lnSpc>
                <a:spcPct val="100000"/>
              </a:lnSpc>
              <a:buFont typeface="Wingdings" panose="05000000000000000000" pitchFamily="2" charset="2"/>
              <a:buChar char="v"/>
            </a:pPr>
            <a:r>
              <a:rPr lang="en-US" sz="2400" dirty="0">
                <a:solidFill>
                  <a:srgbClr val="000000"/>
                </a:solidFill>
                <a:latin typeface="Gentium Basic" panose="020B0604020202020204" charset="0"/>
              </a:rPr>
              <a:t>Training and Cross-Training for EM</a:t>
            </a:r>
          </a:p>
          <a:p>
            <a:pPr marL="342900" indent="-342900">
              <a:lnSpc>
                <a:spcPct val="100000"/>
              </a:lnSpc>
              <a:buFont typeface="Wingdings" panose="05000000000000000000" pitchFamily="2" charset="2"/>
              <a:buChar char="v"/>
            </a:pPr>
            <a:r>
              <a:rPr lang="en-US" sz="2400" dirty="0">
                <a:latin typeface="Gentium Basic" panose="020B0604020202020204" charset="0"/>
              </a:rPr>
              <a:t>TSMO and EM</a:t>
            </a:r>
          </a:p>
          <a:p>
            <a:pPr marL="342900" indent="-342900">
              <a:lnSpc>
                <a:spcPct val="100000"/>
              </a:lnSpc>
              <a:buFont typeface="Wingdings" panose="05000000000000000000" pitchFamily="2" charset="2"/>
              <a:buChar char="v"/>
            </a:pPr>
            <a:endParaRPr lang="en-US" sz="2400" dirty="0">
              <a:solidFill>
                <a:srgbClr val="000000"/>
              </a:solidFill>
              <a:latin typeface="Gentium Basic" panose="020B0604020202020204" charset="0"/>
            </a:endParaRPr>
          </a:p>
        </p:txBody>
      </p:sp>
      <p:sp>
        <p:nvSpPr>
          <p:cNvPr id="8" name="Sous-titre 7">
            <a:extLst>
              <a:ext uri="{FF2B5EF4-FFF2-40B4-BE49-F238E27FC236}">
                <a16:creationId xmlns:a16="http://schemas.microsoft.com/office/drawing/2014/main" id="{7D075A59-394C-AC44-9B51-1516C79EDDCB}"/>
              </a:ext>
            </a:extLst>
          </p:cNvPr>
          <p:cNvSpPr>
            <a:spLocks noGrp="1"/>
          </p:cNvSpPr>
          <p:nvPr>
            <p:ph type="subTitle" idx="1"/>
          </p:nvPr>
        </p:nvSpPr>
        <p:spPr>
          <a:xfrm>
            <a:off x="1886680" y="725913"/>
            <a:ext cx="2006590" cy="233847"/>
          </a:xfrm>
        </p:spPr>
        <p:txBody>
          <a:bodyPr/>
          <a:lstStyle/>
          <a:p>
            <a:r>
              <a:rPr lang="fr-FR" dirty="0"/>
              <a:t>Case </a:t>
            </a:r>
            <a:r>
              <a:rPr lang="fr-FR" dirty="0" err="1"/>
              <a:t>Studies</a:t>
            </a:r>
            <a:endParaRPr lang="fr-FR" dirty="0"/>
          </a:p>
        </p:txBody>
      </p:sp>
      <p:sp>
        <p:nvSpPr>
          <p:cNvPr id="6" name="Rectangle 5">
            <a:extLst>
              <a:ext uri="{FF2B5EF4-FFF2-40B4-BE49-F238E27FC236}">
                <a16:creationId xmlns:a16="http://schemas.microsoft.com/office/drawing/2014/main" id="{F8FA7315-3B63-4C95-A2F6-5D98146D5C99}"/>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Espace réservé pour une image  46">
            <a:extLst>
              <a:ext uri="{FF2B5EF4-FFF2-40B4-BE49-F238E27FC236}">
                <a16:creationId xmlns:a16="http://schemas.microsoft.com/office/drawing/2014/main" id="{D252E4EF-0514-2683-F2A7-C07F8234B6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44002" y="765175"/>
            <a:ext cx="3047998" cy="6092825"/>
          </a:xfrm>
          <a:prstGeom prst="rect">
            <a:avLst/>
          </a:prstGeom>
        </p:spPr>
      </p:pic>
    </p:spTree>
    <p:extLst>
      <p:ext uri="{BB962C8B-B14F-4D97-AF65-F5344CB8AC3E}">
        <p14:creationId xmlns:p14="http://schemas.microsoft.com/office/powerpoint/2010/main" val="2949587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ous-titre 8">
            <a:extLst>
              <a:ext uri="{FF2B5EF4-FFF2-40B4-BE49-F238E27FC236}">
                <a16:creationId xmlns:a16="http://schemas.microsoft.com/office/drawing/2014/main" id="{CE4F0A93-E285-094D-A7D6-94AFBEC60049}"/>
              </a:ext>
            </a:extLst>
          </p:cNvPr>
          <p:cNvSpPr>
            <a:spLocks noGrp="1"/>
          </p:cNvSpPr>
          <p:nvPr>
            <p:ph type="subTitle" idx="1"/>
          </p:nvPr>
        </p:nvSpPr>
        <p:spPr>
          <a:xfrm>
            <a:off x="0" y="779891"/>
            <a:ext cx="1524001" cy="272422"/>
          </a:xfrm>
        </p:spPr>
        <p:txBody>
          <a:bodyPr/>
          <a:lstStyle/>
          <a:p>
            <a:r>
              <a:rPr lang="fr-FR" sz="1400" dirty="0"/>
              <a:t>Case </a:t>
            </a:r>
            <a:r>
              <a:rPr lang="fr-FR" sz="1400" dirty="0" err="1"/>
              <a:t>Studies</a:t>
            </a:r>
            <a:endParaRPr lang="fr-FR" sz="1400" dirty="0"/>
          </a:p>
        </p:txBody>
      </p:sp>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904134" y="333374"/>
            <a:ext cx="7982143" cy="863599"/>
          </a:xfrm>
        </p:spPr>
        <p:txBody>
          <a:bodyPr/>
          <a:lstStyle/>
          <a:p>
            <a:r>
              <a:rPr lang="en-US" dirty="0"/>
              <a:t>Emergency Response Specialized Strike Teams</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729226" y="892313"/>
            <a:ext cx="7304339" cy="4492187"/>
          </a:xfrm>
        </p:spPr>
        <p:txBody>
          <a:bodyPr>
            <a:normAutofit fontScale="77500" lnSpcReduction="20000"/>
          </a:bodyPr>
          <a:lstStyle/>
          <a:p>
            <a:r>
              <a:rPr lang="en-US" sz="2600" dirty="0">
                <a:latin typeface="Gentium Basic" panose="020B0604020202020204" charset="0"/>
              </a:rPr>
              <a:t>Teams trained to respond to event as agency’s 1</a:t>
            </a:r>
            <a:r>
              <a:rPr lang="en-US" sz="2600" baseline="30000" dirty="0">
                <a:latin typeface="Gentium Basic" panose="020B0604020202020204" charset="0"/>
              </a:rPr>
              <a:t>st</a:t>
            </a:r>
            <a:r>
              <a:rPr lang="en-US" sz="2600" dirty="0">
                <a:latin typeface="Gentium Basic" panose="020B0604020202020204" charset="0"/>
              </a:rPr>
              <a:t> line of response</a:t>
            </a:r>
          </a:p>
          <a:p>
            <a:r>
              <a:rPr lang="en-US" sz="2600" dirty="0">
                <a:latin typeface="Gentium Basic" panose="020B0604020202020204" charset="0"/>
              </a:rPr>
              <a:t>Types: </a:t>
            </a:r>
          </a:p>
          <a:p>
            <a:pPr marL="285750" indent="-285750">
              <a:buFont typeface="Wingdings" panose="05000000000000000000" pitchFamily="2" charset="2"/>
              <a:buChar char="v"/>
            </a:pPr>
            <a:r>
              <a:rPr lang="en-US" sz="2600" dirty="0">
                <a:latin typeface="Gentium Basic" panose="020B0604020202020204" charset="0"/>
              </a:rPr>
              <a:t>Damage assessment teams (post-event) such as for bridge, road and facility.</a:t>
            </a:r>
          </a:p>
          <a:p>
            <a:pPr marL="285750" indent="-285750">
              <a:buFont typeface="Wingdings" panose="05000000000000000000" pitchFamily="2" charset="2"/>
              <a:buChar char="v"/>
            </a:pPr>
            <a:r>
              <a:rPr lang="en-US" sz="2600" dirty="0">
                <a:latin typeface="Gentium Basic" panose="020B0604020202020204" charset="0"/>
              </a:rPr>
              <a:t>Event-specific response teams such as winter storm or wildfires.</a:t>
            </a:r>
          </a:p>
          <a:p>
            <a:pPr marL="285750" indent="-285750">
              <a:buFont typeface="Wingdings" panose="05000000000000000000" pitchFamily="2" charset="2"/>
              <a:buChar char="v"/>
            </a:pPr>
            <a:r>
              <a:rPr lang="en-US" sz="2600" dirty="0">
                <a:latin typeface="Gentium Basic" panose="020B0604020202020204" charset="0"/>
              </a:rPr>
              <a:t>General response teams that address all-hazards.</a:t>
            </a:r>
          </a:p>
          <a:p>
            <a:pPr marL="446087" lvl="1"/>
            <a:r>
              <a:rPr lang="en-US" sz="2300" dirty="0">
                <a:latin typeface="Gentium Basic" panose="020B0604020202020204" charset="0"/>
              </a:rPr>
              <a:t>Tennessee DOT has 8 25-member teams that are fully equipped, mobile, and self-sufficient. Notable success was Gatlinburg wildfires.</a:t>
            </a:r>
          </a:p>
          <a:p>
            <a:pPr marL="446087" lvl="1"/>
            <a:r>
              <a:rPr lang="en-US" sz="2300" dirty="0">
                <a:latin typeface="Gentium Basic" panose="020B0604020202020204" charset="0"/>
              </a:rPr>
              <a:t>Pennsylvania DOT Mobile Equipment Teams (MET) are defined as part of all-hazards Incident Management Manual.</a:t>
            </a:r>
          </a:p>
          <a:p>
            <a:pPr marL="446087" lvl="1"/>
            <a:r>
              <a:rPr lang="en-US" sz="2300" dirty="0">
                <a:latin typeface="Gentium Basic" panose="020B0604020202020204" charset="0"/>
              </a:rPr>
              <a:t>Florida DOT has Specialized Mission Teams including Severe Incident Response Vehicle Team (SIRV).</a:t>
            </a:r>
          </a:p>
          <a:p>
            <a:pPr marL="0" indent="0"/>
            <a:endParaRPr lang="en-US" dirty="0"/>
          </a:p>
        </p:txBody>
      </p:sp>
      <p:pic>
        <p:nvPicPr>
          <p:cNvPr id="6" name="Picture 5">
            <a:extLst>
              <a:ext uri="{FF2B5EF4-FFF2-40B4-BE49-F238E27FC236}">
                <a16:creationId xmlns:a16="http://schemas.microsoft.com/office/drawing/2014/main" id="{942CE63B-4376-FDC6-184F-7480B33ABF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814" y="3272717"/>
            <a:ext cx="548640" cy="598170"/>
          </a:xfrm>
          <a:prstGeom prst="rect">
            <a:avLst/>
          </a:prstGeom>
          <a:noFill/>
          <a:ln>
            <a:noFill/>
          </a:ln>
        </p:spPr>
      </p:pic>
      <p:graphicFrame>
        <p:nvGraphicFramePr>
          <p:cNvPr id="11" name="Table 6">
            <a:extLst>
              <a:ext uri="{FF2B5EF4-FFF2-40B4-BE49-F238E27FC236}">
                <a16:creationId xmlns:a16="http://schemas.microsoft.com/office/drawing/2014/main" id="{6167C934-45A5-CE9D-6062-84F54540B734}"/>
              </a:ext>
            </a:extLst>
          </p:cNvPr>
          <p:cNvGraphicFramePr>
            <a:graphicFrameLocks noGrp="1"/>
          </p:cNvGraphicFramePr>
          <p:nvPr>
            <p:extLst>
              <p:ext uri="{D42A27DB-BD31-4B8C-83A1-F6EECF244321}">
                <p14:modId xmlns:p14="http://schemas.microsoft.com/office/powerpoint/2010/main" val="318428038"/>
              </p:ext>
            </p:extLst>
          </p:nvPr>
        </p:nvGraphicFramePr>
        <p:xfrm>
          <a:off x="1246567" y="5112229"/>
          <a:ext cx="7786997" cy="1615457"/>
        </p:xfrm>
        <a:graphic>
          <a:graphicData uri="http://schemas.openxmlformats.org/drawingml/2006/table">
            <a:tbl>
              <a:tblPr>
                <a:tableStyleId>{5940675A-B579-460E-94D1-54222C63F5DA}</a:tableStyleId>
              </a:tblPr>
              <a:tblGrid>
                <a:gridCol w="900190">
                  <a:extLst>
                    <a:ext uri="{9D8B030D-6E8A-4147-A177-3AD203B41FA5}">
                      <a16:colId xmlns:a16="http://schemas.microsoft.com/office/drawing/2014/main" val="1589282181"/>
                    </a:ext>
                  </a:extLst>
                </a:gridCol>
                <a:gridCol w="6886807">
                  <a:extLst>
                    <a:ext uri="{9D8B030D-6E8A-4147-A177-3AD203B41FA5}">
                      <a16:colId xmlns:a16="http://schemas.microsoft.com/office/drawing/2014/main" val="3418259608"/>
                    </a:ext>
                  </a:extLst>
                </a:gridCol>
              </a:tblGrid>
              <a:tr h="161545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p>
                      <a:pPr marL="285750" indent="-285750">
                        <a:buFont typeface="Wingdings" panose="05000000000000000000" pitchFamily="2" charset="2"/>
                        <a:buChar char="ü"/>
                      </a:pPr>
                      <a:r>
                        <a:rPr lang="en-US" sz="1800" dirty="0">
                          <a:solidFill>
                            <a:schemeClr val="tx2"/>
                          </a:solidFill>
                          <a:latin typeface="Gentium Basic" panose="020B0604020202020204" charset="0"/>
                        </a:rPr>
                        <a:t>Consider potential value beyond initial vision.  </a:t>
                      </a:r>
                    </a:p>
                    <a:p>
                      <a:pPr marL="285750" indent="-285750">
                        <a:buFont typeface="Wingdings" panose="05000000000000000000" pitchFamily="2" charset="2"/>
                        <a:buChar char="ü"/>
                      </a:pPr>
                      <a:r>
                        <a:rPr lang="en-US" sz="1800" dirty="0">
                          <a:solidFill>
                            <a:schemeClr val="tx2"/>
                          </a:solidFill>
                          <a:latin typeface="Gentium Basic" panose="020B0604020202020204" charset="0"/>
                        </a:rPr>
                        <a:t>Consider what specialized / cross-trained teams are in place,</a:t>
                      </a:r>
                    </a:p>
                    <a:p>
                      <a:pPr marL="285750" indent="-285750">
                        <a:buFont typeface="Wingdings" panose="05000000000000000000" pitchFamily="2" charset="2"/>
                        <a:buChar char="ü"/>
                      </a:pPr>
                      <a:r>
                        <a:rPr lang="en-US" sz="1800" dirty="0">
                          <a:solidFill>
                            <a:schemeClr val="tx2"/>
                          </a:solidFill>
                          <a:latin typeface="Gentium Basic" panose="020B0604020202020204" charset="0"/>
                        </a:rPr>
                        <a:t>Consider pros and cons of expanding geographic flexibility of local or limited geographic regional teams</a:t>
                      </a:r>
                      <a:r>
                        <a:rPr lang="en-US" sz="1600" dirty="0">
                          <a:solidFill>
                            <a:schemeClr val="tx2"/>
                          </a:solidFill>
                          <a:latin typeface="Gentium Basic" panose="020B060402020202020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pic>
        <p:nvPicPr>
          <p:cNvPr id="12" name="Picture 11">
            <a:extLst>
              <a:ext uri="{FF2B5EF4-FFF2-40B4-BE49-F238E27FC236}">
                <a16:creationId xmlns:a16="http://schemas.microsoft.com/office/drawing/2014/main" id="{DD1BA601-740E-AA3A-3E51-21DF8CDE17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3677" y="5363235"/>
            <a:ext cx="664777" cy="903807"/>
          </a:xfrm>
          <a:prstGeom prst="rect">
            <a:avLst/>
          </a:prstGeom>
          <a:noFill/>
        </p:spPr>
      </p:pic>
      <p:pic>
        <p:nvPicPr>
          <p:cNvPr id="13" name="Picture Placeholder 9" descr="A picture containing outdoor, snow, way&#10;&#10;Description automatically generated">
            <a:extLst>
              <a:ext uri="{FF2B5EF4-FFF2-40B4-BE49-F238E27FC236}">
                <a16:creationId xmlns:a16="http://schemas.microsoft.com/office/drawing/2014/main" id="{5499AA50-19C4-D2BE-1783-2CD3A70E81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9" r="3447"/>
          <a:stretch/>
        </p:blipFill>
        <p:spPr>
          <a:xfrm>
            <a:off x="9132977" y="1007165"/>
            <a:ext cx="3035300" cy="5840177"/>
          </a:xfrm>
          <a:prstGeom prst="rect">
            <a:avLst/>
          </a:prstGeom>
        </p:spPr>
      </p:pic>
    </p:spTree>
    <p:extLst>
      <p:ext uri="{BB962C8B-B14F-4D97-AF65-F5344CB8AC3E}">
        <p14:creationId xmlns:p14="http://schemas.microsoft.com/office/powerpoint/2010/main" val="4107894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774824" y="333375"/>
            <a:ext cx="9025853" cy="863599"/>
          </a:xfrm>
        </p:spPr>
        <p:txBody>
          <a:bodyPr/>
          <a:lstStyle/>
          <a:p>
            <a:r>
              <a:rPr lang="en-US" dirty="0"/>
              <a:t>Evolution of a DOT Emergency Management Program</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774824" y="880349"/>
            <a:ext cx="5474557" cy="4278505"/>
          </a:xfrm>
        </p:spPr>
        <p:txBody>
          <a:bodyPr>
            <a:normAutofit/>
          </a:bodyPr>
          <a:lstStyle/>
          <a:p>
            <a:r>
              <a:rPr lang="en-US" sz="2000" dirty="0">
                <a:latin typeface="Gentium Basic" panose="020B0604020202020204" charset="0"/>
              </a:rPr>
              <a:t>All DOT EM programs evolve, often radically after a major event or shake-up.</a:t>
            </a:r>
          </a:p>
          <a:p>
            <a:endParaRPr lang="en-US" sz="2000" dirty="0">
              <a:latin typeface="Gentium Basic" panose="020B0604020202020204" charset="0"/>
            </a:endParaRPr>
          </a:p>
          <a:p>
            <a:pPr lvl="2"/>
            <a:r>
              <a:rPr lang="en-US" sz="1800" dirty="0">
                <a:latin typeface="Gentium Basic" panose="020B0604020202020204" charset="0"/>
              </a:rPr>
              <a:t>Georgia DOT:  Major 2013 snow storm led to total EM overhaul, facilitating exceptional response and recovery from the 2017 Interstate fire and bridge collapse.</a:t>
            </a:r>
          </a:p>
          <a:p>
            <a:pPr lvl="2"/>
            <a:r>
              <a:rPr lang="en-US" sz="1800" dirty="0">
                <a:latin typeface="Gentium Basic" panose="020B0604020202020204" charset="0"/>
              </a:rPr>
              <a:t>Idaho DOT:  Major emergency and FEMA earthquake exercise identified shortcomings &amp; EM reorganization. </a:t>
            </a:r>
          </a:p>
        </p:txBody>
      </p:sp>
      <p:pic>
        <p:nvPicPr>
          <p:cNvPr id="3" name="Picture 2">
            <a:extLst>
              <a:ext uri="{FF2B5EF4-FFF2-40B4-BE49-F238E27FC236}">
                <a16:creationId xmlns:a16="http://schemas.microsoft.com/office/drawing/2014/main" id="{1EC0821A-9A5A-FF71-5E4F-1FB4C7EB42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4968" y="2220019"/>
            <a:ext cx="733375" cy="799582"/>
          </a:xfrm>
          <a:prstGeom prst="rect">
            <a:avLst/>
          </a:prstGeom>
          <a:noFill/>
          <a:ln>
            <a:noFill/>
          </a:ln>
        </p:spPr>
      </p:pic>
      <p:sp>
        <p:nvSpPr>
          <p:cNvPr id="6" name="Sous-titre 8">
            <a:extLst>
              <a:ext uri="{FF2B5EF4-FFF2-40B4-BE49-F238E27FC236}">
                <a16:creationId xmlns:a16="http://schemas.microsoft.com/office/drawing/2014/main" id="{87C41A28-861F-F05B-4D7A-B4F174A37CD7}"/>
              </a:ext>
            </a:extLst>
          </p:cNvPr>
          <p:cNvSpPr txBox="1">
            <a:spLocks/>
          </p:cNvSpPr>
          <p:nvPr/>
        </p:nvSpPr>
        <p:spPr>
          <a:xfrm>
            <a:off x="0" y="779891"/>
            <a:ext cx="1524001" cy="272422"/>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a:t>Case Studies</a:t>
            </a:r>
            <a:endParaRPr lang="fr-FR" sz="1400" dirty="0"/>
          </a:p>
        </p:txBody>
      </p:sp>
      <p:graphicFrame>
        <p:nvGraphicFramePr>
          <p:cNvPr id="13" name="Table 6">
            <a:extLst>
              <a:ext uri="{FF2B5EF4-FFF2-40B4-BE49-F238E27FC236}">
                <a16:creationId xmlns:a16="http://schemas.microsoft.com/office/drawing/2014/main" id="{78664C44-0628-69F2-4799-D74DEE6AD7A7}"/>
              </a:ext>
            </a:extLst>
          </p:cNvPr>
          <p:cNvGraphicFramePr>
            <a:graphicFrameLocks noGrp="1"/>
          </p:cNvGraphicFramePr>
          <p:nvPr>
            <p:extLst>
              <p:ext uri="{D42A27DB-BD31-4B8C-83A1-F6EECF244321}">
                <p14:modId xmlns:p14="http://schemas.microsoft.com/office/powerpoint/2010/main" val="817930748"/>
              </p:ext>
            </p:extLst>
          </p:nvPr>
        </p:nvGraphicFramePr>
        <p:xfrm>
          <a:off x="1458423" y="4760948"/>
          <a:ext cx="9973786" cy="1889760"/>
        </p:xfrm>
        <a:graphic>
          <a:graphicData uri="http://schemas.openxmlformats.org/drawingml/2006/table">
            <a:tbl>
              <a:tblPr>
                <a:tableStyleId>{5940675A-B579-460E-94D1-54222C63F5DA}</a:tableStyleId>
              </a:tblPr>
              <a:tblGrid>
                <a:gridCol w="776777">
                  <a:extLst>
                    <a:ext uri="{9D8B030D-6E8A-4147-A177-3AD203B41FA5}">
                      <a16:colId xmlns:a16="http://schemas.microsoft.com/office/drawing/2014/main" val="1589282181"/>
                    </a:ext>
                  </a:extLst>
                </a:gridCol>
                <a:gridCol w="9197009">
                  <a:extLst>
                    <a:ext uri="{9D8B030D-6E8A-4147-A177-3AD203B41FA5}">
                      <a16:colId xmlns:a16="http://schemas.microsoft.com/office/drawing/2014/main" val="3418259608"/>
                    </a:ext>
                  </a:extLst>
                </a:gridCol>
              </a:tblGrid>
              <a:tr h="103450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p>
                      <a:pPr marL="285750" indent="-285750">
                        <a:buFont typeface="Wingdings" panose="05000000000000000000" pitchFamily="2" charset="2"/>
                        <a:buChar char="ü"/>
                      </a:pPr>
                      <a:r>
                        <a:rPr lang="en-US" sz="1800" dirty="0">
                          <a:solidFill>
                            <a:schemeClr val="tx2"/>
                          </a:solidFill>
                          <a:latin typeface="Gentium Basic" panose="020B0604020202020204" charset="0"/>
                        </a:rPr>
                        <a:t>Talk to senior management every day to keep activities and importance of EM top of mind.</a:t>
                      </a:r>
                    </a:p>
                    <a:p>
                      <a:pPr marL="285750" indent="-285750">
                        <a:buFont typeface="Wingdings" panose="05000000000000000000" pitchFamily="2" charset="2"/>
                        <a:buChar char="ü"/>
                      </a:pPr>
                      <a:r>
                        <a:rPr lang="en-US" sz="1800" dirty="0">
                          <a:solidFill>
                            <a:schemeClr val="tx2"/>
                          </a:solidFill>
                          <a:latin typeface="Gentium Basic" panose="020B0604020202020204" charset="0"/>
                        </a:rPr>
                        <a:t>Recognize the importance of experience to reinforce EM training. Identify ways to exercise and practice EM response and support.</a:t>
                      </a:r>
                    </a:p>
                    <a:p>
                      <a:pPr marL="285750" indent="-285750">
                        <a:buFont typeface="Wingdings" panose="05000000000000000000" pitchFamily="2" charset="2"/>
                        <a:buChar char="ü"/>
                      </a:pPr>
                      <a:r>
                        <a:rPr lang="en-US" sz="1800" dirty="0">
                          <a:solidFill>
                            <a:schemeClr val="tx2"/>
                          </a:solidFill>
                          <a:latin typeface="Gentium Basic" panose="020B0604020202020204" charset="0"/>
                        </a:rPr>
                        <a:t>Document procedures and lessons learned from AARs. A resilient DOT needs to learn from experience. </a:t>
                      </a:r>
                    </a:p>
                    <a:p>
                      <a:pPr marL="285750" indent="-285750">
                        <a:buFont typeface="Arial" panose="020B0604020202020204" pitchFamily="34" charset="0"/>
                        <a:buChar char="•"/>
                      </a:pPr>
                      <a:endParaRPr lang="en-US" sz="1400" dirty="0">
                        <a:solidFill>
                          <a:schemeClr val="tx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pic>
        <p:nvPicPr>
          <p:cNvPr id="14" name="Picture 13">
            <a:extLst>
              <a:ext uri="{FF2B5EF4-FFF2-40B4-BE49-F238E27FC236}">
                <a16:creationId xmlns:a16="http://schemas.microsoft.com/office/drawing/2014/main" id="{700DA3CE-CE05-07F0-F49B-8595C6B25D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9212" y="4864379"/>
            <a:ext cx="664777" cy="903807"/>
          </a:xfrm>
          <a:prstGeom prst="rect">
            <a:avLst/>
          </a:prstGeom>
          <a:noFill/>
        </p:spPr>
      </p:pic>
      <p:graphicFrame>
        <p:nvGraphicFramePr>
          <p:cNvPr id="15" name="Table 15">
            <a:extLst>
              <a:ext uri="{FF2B5EF4-FFF2-40B4-BE49-F238E27FC236}">
                <a16:creationId xmlns:a16="http://schemas.microsoft.com/office/drawing/2014/main" id="{698A45B0-4EF1-7CD0-EA52-E913C8ADBD38}"/>
              </a:ext>
            </a:extLst>
          </p:cNvPr>
          <p:cNvGraphicFramePr>
            <a:graphicFrameLocks noGrp="1"/>
          </p:cNvGraphicFramePr>
          <p:nvPr>
            <p:extLst>
              <p:ext uri="{D42A27DB-BD31-4B8C-83A1-F6EECF244321}">
                <p14:modId xmlns:p14="http://schemas.microsoft.com/office/powerpoint/2010/main" val="2613567942"/>
              </p:ext>
            </p:extLst>
          </p:nvPr>
        </p:nvGraphicFramePr>
        <p:xfrm>
          <a:off x="7941659" y="783305"/>
          <a:ext cx="4118218" cy="4150298"/>
        </p:xfrm>
        <a:graphic>
          <a:graphicData uri="http://schemas.openxmlformats.org/drawingml/2006/table">
            <a:tbl>
              <a:tblPr firstRow="1" bandRow="1">
                <a:tableStyleId>{5C22544A-7EE6-4342-B048-85BDC9FD1C3A}</a:tableStyleId>
              </a:tblPr>
              <a:tblGrid>
                <a:gridCol w="1205317">
                  <a:extLst>
                    <a:ext uri="{9D8B030D-6E8A-4147-A177-3AD203B41FA5}">
                      <a16:colId xmlns:a16="http://schemas.microsoft.com/office/drawing/2014/main" val="2417905926"/>
                    </a:ext>
                  </a:extLst>
                </a:gridCol>
                <a:gridCol w="1405887">
                  <a:extLst>
                    <a:ext uri="{9D8B030D-6E8A-4147-A177-3AD203B41FA5}">
                      <a16:colId xmlns:a16="http://schemas.microsoft.com/office/drawing/2014/main" val="3389058586"/>
                    </a:ext>
                  </a:extLst>
                </a:gridCol>
                <a:gridCol w="1507014">
                  <a:extLst>
                    <a:ext uri="{9D8B030D-6E8A-4147-A177-3AD203B41FA5}">
                      <a16:colId xmlns:a16="http://schemas.microsoft.com/office/drawing/2014/main" val="187389389"/>
                    </a:ext>
                  </a:extLst>
                </a:gridCol>
              </a:tblGrid>
              <a:tr h="689691">
                <a:tc>
                  <a:txBody>
                    <a:bodyPr/>
                    <a:lstStyle/>
                    <a:p>
                      <a:pPr algn="ctr"/>
                      <a:r>
                        <a:rPr lang="en-US" dirty="0">
                          <a:latin typeface="Minion Pro"/>
                        </a:rPr>
                        <a:t>Idaho DOT Challenge</a:t>
                      </a:r>
                    </a:p>
                  </a:txBody>
                  <a:tcPr>
                    <a:solidFill>
                      <a:schemeClr val="accent5"/>
                    </a:solidFill>
                  </a:tcPr>
                </a:tc>
                <a:tc>
                  <a:txBody>
                    <a:bodyPr/>
                    <a:lstStyle/>
                    <a:p>
                      <a:pPr algn="ctr"/>
                      <a:r>
                        <a:rPr lang="en-US" dirty="0">
                          <a:latin typeface="Minion Pro"/>
                        </a:rPr>
                        <a:t>2013 EM Reorg</a:t>
                      </a:r>
                    </a:p>
                  </a:txBody>
                  <a:tcPr>
                    <a:solidFill>
                      <a:schemeClr val="accent5"/>
                    </a:solidFill>
                  </a:tcPr>
                </a:tc>
                <a:tc>
                  <a:txBody>
                    <a:bodyPr/>
                    <a:lstStyle/>
                    <a:p>
                      <a:pPr algn="ctr"/>
                      <a:r>
                        <a:rPr lang="en-US" dirty="0">
                          <a:latin typeface="Minion Pro"/>
                        </a:rPr>
                        <a:t>Idaho EM Today</a:t>
                      </a:r>
                    </a:p>
                  </a:txBody>
                  <a:tcPr>
                    <a:solidFill>
                      <a:schemeClr val="accent5"/>
                    </a:solidFill>
                  </a:tcPr>
                </a:tc>
                <a:extLst>
                  <a:ext uri="{0D108BD9-81ED-4DB2-BD59-A6C34878D82A}">
                    <a16:rowId xmlns:a16="http://schemas.microsoft.com/office/drawing/2014/main" val="4267251851"/>
                  </a:ext>
                </a:extLst>
              </a:tr>
              <a:tr h="989077">
                <a:tc>
                  <a:txBody>
                    <a:bodyPr/>
                    <a:lstStyle/>
                    <a:p>
                      <a:r>
                        <a:rPr lang="en-US" sz="1600" dirty="0">
                          <a:solidFill>
                            <a:schemeClr val="tx2"/>
                          </a:solidFill>
                          <a:latin typeface="Gentium Basic" panose="020B0604020202020204" charset="0"/>
                        </a:rPr>
                        <a:t>EM 6 levels from CEO</a:t>
                      </a:r>
                    </a:p>
                  </a:txBody>
                  <a:tcPr>
                    <a:pattFill prst="pct50">
                      <a:fgClr>
                        <a:schemeClr val="tx1">
                          <a:lumMod val="20000"/>
                          <a:lumOff val="80000"/>
                        </a:schemeClr>
                      </a:fgClr>
                      <a:bgClr>
                        <a:schemeClr val="bg1"/>
                      </a:bgClr>
                    </a:pattFill>
                  </a:tcPr>
                </a:tc>
                <a:tc>
                  <a:txBody>
                    <a:bodyPr/>
                    <a:lstStyle/>
                    <a:p>
                      <a:r>
                        <a:rPr lang="en-US" sz="1600" dirty="0">
                          <a:solidFill>
                            <a:schemeClr val="tx2"/>
                          </a:solidFill>
                          <a:latin typeface="Gentium Basic" panose="020B0604020202020204" charset="0"/>
                        </a:rPr>
                        <a:t>EM direct report to Deputy Director</a:t>
                      </a:r>
                    </a:p>
                  </a:txBody>
                  <a:tcPr>
                    <a:pattFill prst="pct50">
                      <a:fgClr>
                        <a:schemeClr val="tx1">
                          <a:lumMod val="20000"/>
                          <a:lumOff val="80000"/>
                        </a:schemeClr>
                      </a:fgClr>
                      <a:bgClr>
                        <a:schemeClr val="bg1"/>
                      </a:bgClr>
                    </a:patt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entium Basic" panose="020B0604020202020204" charset="0"/>
                        </a:rPr>
                        <a:t>EM direct report to Deputy Director</a:t>
                      </a:r>
                    </a:p>
                  </a:txBody>
                  <a:tcPr>
                    <a:pattFill prst="pct50">
                      <a:fgClr>
                        <a:schemeClr val="tx1">
                          <a:lumMod val="20000"/>
                          <a:lumOff val="80000"/>
                        </a:schemeClr>
                      </a:fgClr>
                      <a:bgClr>
                        <a:schemeClr val="bg1"/>
                      </a:bgClr>
                    </a:pattFill>
                  </a:tcPr>
                </a:tc>
                <a:extLst>
                  <a:ext uri="{0D108BD9-81ED-4DB2-BD59-A6C34878D82A}">
                    <a16:rowId xmlns:a16="http://schemas.microsoft.com/office/drawing/2014/main" val="1307511219"/>
                  </a:ext>
                </a:extLst>
              </a:tr>
              <a:tr h="763002">
                <a:tc>
                  <a:txBody>
                    <a:bodyPr/>
                    <a:lstStyle/>
                    <a:p>
                      <a:r>
                        <a:rPr lang="en-US" sz="1600" dirty="0">
                          <a:solidFill>
                            <a:schemeClr val="tx2"/>
                          </a:solidFill>
                          <a:latin typeface="Gentium Basic" panose="020B0604020202020204" charset="0"/>
                        </a:rPr>
                        <a:t>Limited EM staffing</a:t>
                      </a:r>
                    </a:p>
                  </a:txBody>
                  <a:tcPr>
                    <a:pattFill prst="pct50">
                      <a:fgClr>
                        <a:schemeClr val="tx1">
                          <a:lumMod val="20000"/>
                          <a:lumOff val="80000"/>
                        </a:schemeClr>
                      </a:fgClr>
                      <a:bgClr>
                        <a:schemeClr val="bg1"/>
                      </a:bgClr>
                    </a:pattFill>
                  </a:tcPr>
                </a:tc>
                <a:tc>
                  <a:txBody>
                    <a:bodyPr/>
                    <a:lstStyle/>
                    <a:p>
                      <a:r>
                        <a:rPr lang="en-US" sz="1600" dirty="0">
                          <a:solidFill>
                            <a:schemeClr val="tx2"/>
                          </a:solidFill>
                          <a:latin typeface="Gentium Basic" panose="020B0604020202020204" charset="0"/>
                        </a:rPr>
                        <a:t>Emergency Duty Officers established</a:t>
                      </a:r>
                    </a:p>
                  </a:txBody>
                  <a:tcPr>
                    <a:pattFill prst="pct50">
                      <a:fgClr>
                        <a:schemeClr val="tx1">
                          <a:lumMod val="20000"/>
                          <a:lumOff val="80000"/>
                        </a:schemeClr>
                      </a:fgClr>
                      <a:bgClr>
                        <a:schemeClr val="bg1"/>
                      </a:bgClr>
                    </a:pattFill>
                  </a:tcPr>
                </a:tc>
                <a:tc>
                  <a:txBody>
                    <a:bodyPr/>
                    <a:lstStyle/>
                    <a:p>
                      <a:r>
                        <a:rPr lang="en-US" sz="1600" dirty="0">
                          <a:solidFill>
                            <a:schemeClr val="tx2"/>
                          </a:solidFill>
                          <a:latin typeface="Gentium Basic" panose="020B0604020202020204" charset="0"/>
                        </a:rPr>
                        <a:t>Functional Emergency Duty Officers</a:t>
                      </a:r>
                    </a:p>
                  </a:txBody>
                  <a:tcPr>
                    <a:pattFill prst="pct50">
                      <a:fgClr>
                        <a:schemeClr val="tx1">
                          <a:lumMod val="20000"/>
                          <a:lumOff val="80000"/>
                        </a:schemeClr>
                      </a:fgClr>
                      <a:bgClr>
                        <a:schemeClr val="bg1"/>
                      </a:bgClr>
                    </a:pattFill>
                  </a:tcPr>
                </a:tc>
                <a:extLst>
                  <a:ext uri="{0D108BD9-81ED-4DB2-BD59-A6C34878D82A}">
                    <a16:rowId xmlns:a16="http://schemas.microsoft.com/office/drawing/2014/main" val="188031844"/>
                  </a:ext>
                </a:extLst>
              </a:tr>
              <a:tr h="1570847">
                <a:tc>
                  <a:txBody>
                    <a:bodyPr/>
                    <a:lstStyle/>
                    <a:p>
                      <a:r>
                        <a:rPr lang="en-US" sz="1600" dirty="0">
                          <a:solidFill>
                            <a:schemeClr val="tx2"/>
                          </a:solidFill>
                          <a:latin typeface="Gentium Basic" panose="020B0604020202020204" charset="0"/>
                        </a:rPr>
                        <a:t>Limited ability to identify &amp; organize expertise</a:t>
                      </a:r>
                    </a:p>
                  </a:txBody>
                  <a:tcPr>
                    <a:pattFill prst="pct50">
                      <a:fgClr>
                        <a:schemeClr val="tx1">
                          <a:lumMod val="20000"/>
                          <a:lumOff val="80000"/>
                        </a:schemeClr>
                      </a:fgClr>
                      <a:bgClr>
                        <a:schemeClr val="bg1"/>
                      </a:bgClr>
                    </a:patt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Gentium Basic" panose="020B0604020202020204" charset="0"/>
                        </a:rPr>
                        <a:t>Cross-functional Emergency Response Council established</a:t>
                      </a:r>
                    </a:p>
                  </a:txBody>
                  <a:tcPr>
                    <a:pattFill prst="pct50">
                      <a:fgClr>
                        <a:schemeClr val="tx1">
                          <a:lumMod val="20000"/>
                          <a:lumOff val="80000"/>
                        </a:schemeClr>
                      </a:fgClr>
                      <a:bgClr>
                        <a:schemeClr val="bg1"/>
                      </a:bgClr>
                    </a:pattFill>
                  </a:tcPr>
                </a:tc>
                <a:tc>
                  <a:txBody>
                    <a:bodyPr/>
                    <a:lstStyle/>
                    <a:p>
                      <a:r>
                        <a:rPr lang="en-US" sz="1600" dirty="0">
                          <a:solidFill>
                            <a:schemeClr val="tx2"/>
                          </a:solidFill>
                          <a:latin typeface="Gentium Basic" panose="020B0604020202020204" charset="0"/>
                        </a:rPr>
                        <a:t>Regular attendance at Operational &amp; Engineering Meetings</a:t>
                      </a:r>
                    </a:p>
                  </a:txBody>
                  <a:tcPr>
                    <a:pattFill prst="pct50">
                      <a:fgClr>
                        <a:schemeClr val="tx1">
                          <a:lumMod val="20000"/>
                          <a:lumOff val="80000"/>
                        </a:schemeClr>
                      </a:fgClr>
                      <a:bgClr>
                        <a:schemeClr val="bg1"/>
                      </a:bgClr>
                    </a:pattFill>
                  </a:tcPr>
                </a:tc>
                <a:extLst>
                  <a:ext uri="{0D108BD9-81ED-4DB2-BD59-A6C34878D82A}">
                    <a16:rowId xmlns:a16="http://schemas.microsoft.com/office/drawing/2014/main" val="3193831705"/>
                  </a:ext>
                </a:extLst>
              </a:tr>
            </a:tbl>
          </a:graphicData>
        </a:graphic>
      </p:graphicFrame>
    </p:spTree>
    <p:extLst>
      <p:ext uri="{BB962C8B-B14F-4D97-AF65-F5344CB8AC3E}">
        <p14:creationId xmlns:p14="http://schemas.microsoft.com/office/powerpoint/2010/main" val="334544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876425" y="333375"/>
            <a:ext cx="8160459" cy="863599"/>
          </a:xfrm>
        </p:spPr>
        <p:txBody>
          <a:bodyPr/>
          <a:lstStyle/>
          <a:p>
            <a:r>
              <a:rPr lang="en-US" dirty="0"/>
              <a:t>Financial Aspects of Emergency Management</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704287" y="869427"/>
            <a:ext cx="5215589" cy="2464663"/>
          </a:xfrm>
        </p:spPr>
        <p:txBody>
          <a:bodyPr>
            <a:noAutofit/>
          </a:bodyPr>
          <a:lstStyle/>
          <a:p>
            <a:r>
              <a:rPr lang="en-US" sz="1800" dirty="0">
                <a:latin typeface="Gentium Basic" panose="020B0604020202020204" charset="0"/>
              </a:rPr>
              <a:t>Disaster funds need to flow quickly with states often 1st funders through varying legislative spending authorities. </a:t>
            </a:r>
          </a:p>
          <a:p>
            <a:r>
              <a:rPr lang="en-US" sz="1800" dirty="0">
                <a:latin typeface="Gentium Basic" panose="020B0604020202020204" charset="0"/>
              </a:rPr>
              <a:t>Effective cost management &amp; cost recovery require:</a:t>
            </a:r>
          </a:p>
          <a:p>
            <a:pPr marL="285750" indent="-285750">
              <a:lnSpc>
                <a:spcPct val="100000"/>
              </a:lnSpc>
              <a:spcBef>
                <a:spcPts val="0"/>
              </a:spcBef>
              <a:buSzPct val="70000"/>
              <a:buFont typeface="Wingdings" panose="05000000000000000000" pitchFamily="2" charset="2"/>
              <a:buChar char="v"/>
            </a:pPr>
            <a:r>
              <a:rPr lang="en-US" sz="1800" dirty="0">
                <a:solidFill>
                  <a:schemeClr val="tx2"/>
                </a:solidFill>
                <a:latin typeface="Gentium Basic" panose="020B0604020202020204" charset="0"/>
              </a:rPr>
              <a:t>Plan for managing recovery funds; </a:t>
            </a:r>
          </a:p>
          <a:p>
            <a:pPr marL="285750" indent="-285750">
              <a:lnSpc>
                <a:spcPct val="100000"/>
              </a:lnSpc>
              <a:spcBef>
                <a:spcPts val="0"/>
              </a:spcBef>
              <a:buSzPct val="70000"/>
              <a:buFont typeface="Wingdings" panose="05000000000000000000" pitchFamily="2" charset="2"/>
              <a:buChar char="v"/>
            </a:pPr>
            <a:r>
              <a:rPr lang="en-US" sz="1800" dirty="0">
                <a:solidFill>
                  <a:schemeClr val="tx2"/>
                </a:solidFill>
                <a:latin typeface="Gentium Basic" panose="020B0604020202020204" charset="0"/>
              </a:rPr>
              <a:t>Systems in place for drawdown of relief funds; </a:t>
            </a:r>
          </a:p>
          <a:p>
            <a:pPr marL="285750" indent="-285750">
              <a:lnSpc>
                <a:spcPct val="100000"/>
              </a:lnSpc>
              <a:spcBef>
                <a:spcPts val="0"/>
              </a:spcBef>
              <a:buSzPct val="70000"/>
              <a:buFont typeface="Wingdings" panose="05000000000000000000" pitchFamily="2" charset="2"/>
              <a:buChar char="v"/>
            </a:pPr>
            <a:r>
              <a:rPr lang="en-US" sz="1800" dirty="0">
                <a:solidFill>
                  <a:schemeClr val="tx2"/>
                </a:solidFill>
                <a:latin typeface="Gentium Basic" panose="020B0604020202020204" charset="0"/>
              </a:rPr>
              <a:t>Systems in place for accurately tracking and reporting labor, supplies, and other resources (including contractors).</a:t>
            </a:r>
            <a:endParaRPr lang="en-US" sz="1800" dirty="0">
              <a:latin typeface="Gentium Basic" panose="020B0604020202020204" charset="0"/>
            </a:endParaRPr>
          </a:p>
        </p:txBody>
      </p:sp>
      <p:sp>
        <p:nvSpPr>
          <p:cNvPr id="6" name="Sous-titre 8">
            <a:extLst>
              <a:ext uri="{FF2B5EF4-FFF2-40B4-BE49-F238E27FC236}">
                <a16:creationId xmlns:a16="http://schemas.microsoft.com/office/drawing/2014/main" id="{3B814B25-A406-A8A4-CC47-290287BCB5A4}"/>
              </a:ext>
            </a:extLst>
          </p:cNvPr>
          <p:cNvSpPr txBox="1">
            <a:spLocks/>
          </p:cNvSpPr>
          <p:nvPr/>
        </p:nvSpPr>
        <p:spPr>
          <a:xfrm>
            <a:off x="0" y="779891"/>
            <a:ext cx="1524001" cy="272422"/>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a:t>Case Studies</a:t>
            </a:r>
            <a:endParaRPr lang="fr-FR" sz="1400" dirty="0"/>
          </a:p>
        </p:txBody>
      </p:sp>
      <p:pic>
        <p:nvPicPr>
          <p:cNvPr id="7" name="Picture 6">
            <a:extLst>
              <a:ext uri="{FF2B5EF4-FFF2-40B4-BE49-F238E27FC236}">
                <a16:creationId xmlns:a16="http://schemas.microsoft.com/office/drawing/2014/main" id="{DBDD3221-F4CA-FCE4-79D8-28AD7AD9AF65}"/>
              </a:ext>
            </a:extLst>
          </p:cNvPr>
          <p:cNvPicPr>
            <a:picLocks noChangeAspect="1"/>
          </p:cNvPicPr>
          <p:nvPr/>
        </p:nvPicPr>
        <p:blipFill>
          <a:blip r:embed="rId2"/>
          <a:stretch>
            <a:fillRect/>
          </a:stretch>
        </p:blipFill>
        <p:spPr>
          <a:xfrm>
            <a:off x="6628331" y="869427"/>
            <a:ext cx="5563669" cy="3037581"/>
          </a:xfrm>
          <a:prstGeom prst="rect">
            <a:avLst/>
          </a:prstGeom>
        </p:spPr>
      </p:pic>
      <p:graphicFrame>
        <p:nvGraphicFramePr>
          <p:cNvPr id="9" name="Table 6">
            <a:extLst>
              <a:ext uri="{FF2B5EF4-FFF2-40B4-BE49-F238E27FC236}">
                <a16:creationId xmlns:a16="http://schemas.microsoft.com/office/drawing/2014/main" id="{383E0B4B-8A56-9461-AFE8-9B3FA55EE86F}"/>
              </a:ext>
            </a:extLst>
          </p:cNvPr>
          <p:cNvGraphicFramePr>
            <a:graphicFrameLocks noGrp="1"/>
          </p:cNvGraphicFramePr>
          <p:nvPr>
            <p:extLst>
              <p:ext uri="{D42A27DB-BD31-4B8C-83A1-F6EECF244321}">
                <p14:modId xmlns:p14="http://schemas.microsoft.com/office/powerpoint/2010/main" val="2249273272"/>
              </p:ext>
            </p:extLst>
          </p:nvPr>
        </p:nvGraphicFramePr>
        <p:xfrm>
          <a:off x="1917147" y="5284380"/>
          <a:ext cx="10385146" cy="1408383"/>
        </p:xfrm>
        <a:graphic>
          <a:graphicData uri="http://schemas.openxmlformats.org/drawingml/2006/table">
            <a:tbl>
              <a:tblPr>
                <a:tableStyleId>{5940675A-B579-460E-94D1-54222C63F5DA}</a:tableStyleId>
              </a:tblPr>
              <a:tblGrid>
                <a:gridCol w="254556">
                  <a:extLst>
                    <a:ext uri="{9D8B030D-6E8A-4147-A177-3AD203B41FA5}">
                      <a16:colId xmlns:a16="http://schemas.microsoft.com/office/drawing/2014/main" val="1589282181"/>
                    </a:ext>
                  </a:extLst>
                </a:gridCol>
                <a:gridCol w="10130590">
                  <a:extLst>
                    <a:ext uri="{9D8B030D-6E8A-4147-A177-3AD203B41FA5}">
                      <a16:colId xmlns:a16="http://schemas.microsoft.com/office/drawing/2014/main" val="3418259608"/>
                    </a:ext>
                  </a:extLst>
                </a:gridCol>
              </a:tblGrid>
              <a:tr h="1408383">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p>
                      <a:pPr marL="285750" indent="-285750">
                        <a:buFont typeface="Wingdings" panose="05000000000000000000" pitchFamily="2" charset="2"/>
                        <a:buChar char="ü"/>
                      </a:pPr>
                      <a:r>
                        <a:rPr lang="en-US" sz="1800" dirty="0">
                          <a:solidFill>
                            <a:schemeClr val="tx2"/>
                          </a:solidFill>
                          <a:latin typeface="Gentium Basic" panose="020B0604020202020204" charset="0"/>
                        </a:rPr>
                        <a:t>Designate headquarters and district reimbursement coordinators now (pre-event).</a:t>
                      </a:r>
                    </a:p>
                    <a:p>
                      <a:pPr marL="285750" indent="-285750">
                        <a:buFont typeface="Wingdings" panose="05000000000000000000" pitchFamily="2" charset="2"/>
                        <a:buChar char="ü"/>
                      </a:pPr>
                      <a:r>
                        <a:rPr lang="en-US" sz="1800" dirty="0">
                          <a:solidFill>
                            <a:schemeClr val="tx2"/>
                          </a:solidFill>
                          <a:latin typeface="Gentium Basic" panose="020B0604020202020204" charset="0"/>
                        </a:rPr>
                        <a:t>Establish &amp; publicize charge codes for labor, supplies and contracts effective w/governor declaration.</a:t>
                      </a:r>
                    </a:p>
                    <a:p>
                      <a:pPr marL="285750" indent="-285750">
                        <a:buFont typeface="Wingdings" panose="05000000000000000000" pitchFamily="2" charset="2"/>
                        <a:buChar char="ü"/>
                      </a:pPr>
                      <a:r>
                        <a:rPr lang="en-US" sz="1800" dirty="0">
                          <a:solidFill>
                            <a:schemeClr val="tx2"/>
                          </a:solidFill>
                          <a:latin typeface="Gentium Basic" panose="020B0604020202020204" charset="0"/>
                        </a:rPr>
                        <a:t>Ensure financial recovery (refresher) training prior to events.</a:t>
                      </a:r>
                    </a:p>
                    <a:p>
                      <a:pPr marL="285750" indent="-285750">
                        <a:buFont typeface="Wingdings" panose="05000000000000000000" pitchFamily="2" charset="2"/>
                        <a:buChar char="ü"/>
                      </a:pPr>
                      <a:r>
                        <a:rPr lang="en-US" sz="1800" dirty="0">
                          <a:solidFill>
                            <a:schemeClr val="tx2"/>
                          </a:solidFill>
                          <a:latin typeface="Gentium Basic" panose="020B0604020202020204" charset="0"/>
                        </a:rPr>
                        <a:t>Coordinate with FHWA &amp; FEMA reps prior to, during, and after event for reimbursement process.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pic>
        <p:nvPicPr>
          <p:cNvPr id="10" name="Picture 9">
            <a:extLst>
              <a:ext uri="{FF2B5EF4-FFF2-40B4-BE49-F238E27FC236}">
                <a16:creationId xmlns:a16="http://schemas.microsoft.com/office/drawing/2014/main" id="{AD8B1E5E-9F2C-8142-D13D-89B14BB73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5530506"/>
            <a:ext cx="664777" cy="903807"/>
          </a:xfrm>
          <a:prstGeom prst="rect">
            <a:avLst/>
          </a:prstGeom>
          <a:noFill/>
        </p:spPr>
      </p:pic>
      <p:sp>
        <p:nvSpPr>
          <p:cNvPr id="2" name="TextBox 1">
            <a:extLst>
              <a:ext uri="{FF2B5EF4-FFF2-40B4-BE49-F238E27FC236}">
                <a16:creationId xmlns:a16="http://schemas.microsoft.com/office/drawing/2014/main" id="{1012922B-51DE-67B9-7680-48A03786AC11}"/>
              </a:ext>
            </a:extLst>
          </p:cNvPr>
          <p:cNvSpPr txBox="1"/>
          <p:nvPr/>
        </p:nvSpPr>
        <p:spPr>
          <a:xfrm>
            <a:off x="1830706" y="3748354"/>
            <a:ext cx="7980320" cy="1367888"/>
          </a:xfrm>
          <a:prstGeom prst="rect">
            <a:avLst/>
          </a:prstGeom>
        </p:spPr>
        <p:txBody>
          <a:bodyPr vert="horz" wrap="squar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
        <p:nvSpPr>
          <p:cNvPr id="11" name="TextBox 10">
            <a:extLst>
              <a:ext uri="{FF2B5EF4-FFF2-40B4-BE49-F238E27FC236}">
                <a16:creationId xmlns:a16="http://schemas.microsoft.com/office/drawing/2014/main" id="{98DDA428-8F96-0B8C-21E3-B568376399F4}"/>
              </a:ext>
            </a:extLst>
          </p:cNvPr>
          <p:cNvSpPr txBox="1"/>
          <p:nvPr/>
        </p:nvSpPr>
        <p:spPr>
          <a:xfrm>
            <a:off x="1668807" y="3907008"/>
            <a:ext cx="10385146" cy="1477328"/>
          </a:xfrm>
          <a:prstGeom prst="rect">
            <a:avLst/>
          </a:prstGeom>
          <a:noFill/>
        </p:spPr>
        <p:txBody>
          <a:bodyPr wrap="square">
            <a:spAutoFit/>
          </a:bodyPr>
          <a:lstStyle/>
          <a:p>
            <a:r>
              <a:rPr lang="en-US" dirty="0">
                <a:solidFill>
                  <a:schemeClr val="tx2"/>
                </a:solidFill>
                <a:latin typeface="Gentium Basic" panose="020B0604020202020204" charset="0"/>
              </a:rPr>
              <a:t>Federal programs/grants provide proactive and reactive additional funding:</a:t>
            </a:r>
          </a:p>
          <a:p>
            <a:pPr marL="285750" indent="-285750">
              <a:buSzPct val="70000"/>
              <a:buFont typeface="Wingdings" panose="05000000000000000000" pitchFamily="2" charset="2"/>
              <a:buChar char="v"/>
            </a:pPr>
            <a:r>
              <a:rPr lang="en-US" dirty="0">
                <a:solidFill>
                  <a:schemeClr val="tx2"/>
                </a:solidFill>
                <a:latin typeface="Gentium Basic" panose="020B0604020202020204" charset="0"/>
              </a:rPr>
              <a:t>FHWA Emergency Relief and FEMA Public Assistance programs supplement state and local resources </a:t>
            </a:r>
          </a:p>
          <a:p>
            <a:pPr marL="285750" indent="-285750">
              <a:buSzPct val="70000"/>
              <a:buFont typeface="Wingdings" panose="05000000000000000000" pitchFamily="2" charset="2"/>
              <a:buChar char="v"/>
            </a:pPr>
            <a:r>
              <a:rPr lang="en-US" dirty="0">
                <a:solidFill>
                  <a:schemeClr val="tx2"/>
                </a:solidFill>
                <a:latin typeface="Gentium Basic" panose="020B0604020202020204" charset="0"/>
              </a:rPr>
              <a:t>Federal grant program  such as FEMA Hazard Mitigation Grant Program; HUD Community Development Building Grants; Economic Development Authority (EDA) Grants</a:t>
            </a:r>
          </a:p>
          <a:p>
            <a:pPr marL="285750" indent="-285750">
              <a:buSzPct val="70000"/>
              <a:buFont typeface="Wingdings" panose="05000000000000000000" pitchFamily="2" charset="2"/>
              <a:buChar char="v"/>
            </a:pPr>
            <a:r>
              <a:rPr lang="en-US" dirty="0">
                <a:solidFill>
                  <a:schemeClr val="tx2"/>
                </a:solidFill>
                <a:latin typeface="Gentium Basic" panose="020B0604020202020204" charset="0"/>
              </a:rPr>
              <a:t>Special legislation post-event,  e.g., post-hurricanes Katrina and Rita, post-Superstorm Sandy</a:t>
            </a:r>
          </a:p>
        </p:txBody>
      </p:sp>
    </p:spTree>
    <p:extLst>
      <p:ext uri="{BB962C8B-B14F-4D97-AF65-F5344CB8AC3E}">
        <p14:creationId xmlns:p14="http://schemas.microsoft.com/office/powerpoint/2010/main" val="210668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Espace réservé pour une image  49">
            <a:extLst>
              <a:ext uri="{FF2B5EF4-FFF2-40B4-BE49-F238E27FC236}">
                <a16:creationId xmlns:a16="http://schemas.microsoft.com/office/drawing/2014/main" id="{1D7AFDD5-AB66-4C44-8C95-0CD105C71B46}"/>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1524001" y="2354300"/>
            <a:ext cx="1532672" cy="1519200"/>
          </a:xfrm>
        </p:spPr>
      </p:pic>
      <p:sp>
        <p:nvSpPr>
          <p:cNvPr id="65" name="Titre 64">
            <a:extLst>
              <a:ext uri="{FF2B5EF4-FFF2-40B4-BE49-F238E27FC236}">
                <a16:creationId xmlns:a16="http://schemas.microsoft.com/office/drawing/2014/main" id="{E3505649-D1B4-A747-A193-737EF4187CAB}"/>
              </a:ext>
            </a:extLst>
          </p:cNvPr>
          <p:cNvSpPr>
            <a:spLocks noGrp="1"/>
          </p:cNvSpPr>
          <p:nvPr>
            <p:ph type="title"/>
          </p:nvPr>
        </p:nvSpPr>
        <p:spPr>
          <a:xfrm>
            <a:off x="1760509" y="1241726"/>
            <a:ext cx="5868987" cy="863694"/>
          </a:xfrm>
        </p:spPr>
        <p:txBody>
          <a:bodyPr/>
          <a:lstStyle/>
          <a:p>
            <a:r>
              <a:rPr lang="fr-FR" dirty="0" err="1"/>
              <a:t>Core</a:t>
            </a:r>
            <a:r>
              <a:rPr lang="fr-FR" dirty="0"/>
              <a:t> Team</a:t>
            </a:r>
          </a:p>
        </p:txBody>
      </p:sp>
      <p:sp>
        <p:nvSpPr>
          <p:cNvPr id="67" name="Espace réservé du contenu 66">
            <a:extLst>
              <a:ext uri="{FF2B5EF4-FFF2-40B4-BE49-F238E27FC236}">
                <a16:creationId xmlns:a16="http://schemas.microsoft.com/office/drawing/2014/main" id="{8BBF6533-37D0-A84D-A3E6-86E4F6BB4026}"/>
              </a:ext>
            </a:extLst>
          </p:cNvPr>
          <p:cNvSpPr>
            <a:spLocks noGrp="1"/>
          </p:cNvSpPr>
          <p:nvPr>
            <p:ph sz="quarter" idx="16"/>
          </p:nvPr>
        </p:nvSpPr>
        <p:spPr>
          <a:xfrm>
            <a:off x="1414922" y="3944807"/>
            <a:ext cx="1532672" cy="940828"/>
          </a:xfrm>
        </p:spPr>
        <p:txBody>
          <a:bodyPr>
            <a:normAutofit/>
          </a:bodyPr>
          <a:lstStyle/>
          <a:p>
            <a:r>
              <a:rPr lang="fr-FR" sz="1700" b="1" dirty="0">
                <a:latin typeface="Gentium Basic" panose="02000503060000020004" pitchFamily="2" charset="77"/>
                <a:ea typeface="Geneva" panose="020B0503030404040204" pitchFamily="34" charset="0"/>
              </a:rPr>
              <a:t>Deb Matherly </a:t>
            </a:r>
          </a:p>
          <a:p>
            <a:r>
              <a:rPr lang="fr-FR" sz="1500" dirty="0">
                <a:latin typeface="Gentium Basic" panose="02000503060000020004" pitchFamily="2" charset="77"/>
                <a:ea typeface="Geneva" panose="020B0503030404040204" pitchFamily="34" charset="0"/>
              </a:rPr>
              <a:t>Principal </a:t>
            </a:r>
            <a:r>
              <a:rPr lang="fr-FR" sz="1500" dirty="0" err="1">
                <a:latin typeface="Gentium Basic" panose="02000503060000020004" pitchFamily="2" charset="77"/>
                <a:ea typeface="Geneva" panose="020B0503030404040204" pitchFamily="34" charset="0"/>
              </a:rPr>
              <a:t>Investigator</a:t>
            </a:r>
            <a:endParaRPr lang="fr-FR" sz="1500" dirty="0">
              <a:latin typeface="Gentium Basic" panose="02000503060000020004" pitchFamily="2" charset="77"/>
              <a:ea typeface="Geneva" panose="020B0503030404040204" pitchFamily="34" charset="0"/>
            </a:endParaRPr>
          </a:p>
        </p:txBody>
      </p:sp>
      <p:sp>
        <p:nvSpPr>
          <p:cNvPr id="68" name="Espace réservé du contenu 67">
            <a:extLst>
              <a:ext uri="{FF2B5EF4-FFF2-40B4-BE49-F238E27FC236}">
                <a16:creationId xmlns:a16="http://schemas.microsoft.com/office/drawing/2014/main" id="{284255A8-50E7-BC40-B5A9-A19DE2F586C8}"/>
              </a:ext>
            </a:extLst>
          </p:cNvPr>
          <p:cNvSpPr>
            <a:spLocks noGrp="1"/>
          </p:cNvSpPr>
          <p:nvPr>
            <p:ph sz="quarter" idx="20"/>
          </p:nvPr>
        </p:nvSpPr>
        <p:spPr>
          <a:xfrm>
            <a:off x="3029832" y="5522776"/>
            <a:ext cx="2116429" cy="754337"/>
          </a:xfrm>
        </p:spPr>
        <p:txBody>
          <a:bodyPr>
            <a:normAutofit/>
          </a:bodyPr>
          <a:lstStyle/>
          <a:p>
            <a:r>
              <a:rPr lang="fr-FR" sz="1600" b="1" dirty="0" err="1">
                <a:latin typeface="Gentium Basic" panose="02000503060000020004" pitchFamily="2" charset="77"/>
              </a:rPr>
              <a:t>Eryca</a:t>
            </a:r>
            <a:r>
              <a:rPr lang="fr-FR" sz="1600" b="1" dirty="0">
                <a:latin typeface="Gentium Basic" panose="02000503060000020004" pitchFamily="2" charset="77"/>
              </a:rPr>
              <a:t> </a:t>
            </a:r>
            <a:r>
              <a:rPr lang="fr-FR" sz="1600" b="1" dirty="0" err="1">
                <a:latin typeface="Gentium Basic" panose="02000503060000020004" pitchFamily="2" charset="77"/>
              </a:rPr>
              <a:t>Dinsdale</a:t>
            </a:r>
            <a:r>
              <a:rPr lang="fr-FR" sz="1600" b="1" dirty="0">
                <a:latin typeface="Gentium Basic" panose="02000503060000020004" pitchFamily="2" charset="77"/>
              </a:rPr>
              <a:t> </a:t>
            </a:r>
            <a:br>
              <a:rPr lang="fr-FR" dirty="0">
                <a:latin typeface="Gentium Basic" panose="02000503060000020004" pitchFamily="2" charset="77"/>
              </a:rPr>
            </a:br>
            <a:r>
              <a:rPr lang="fr-FR" dirty="0" err="1">
                <a:latin typeface="Gentium Basic" panose="02000503060000020004" pitchFamily="2" charset="77"/>
              </a:rPr>
              <a:t>Organizational</a:t>
            </a:r>
            <a:r>
              <a:rPr lang="fr-FR" dirty="0">
                <a:latin typeface="Gentium Basic" panose="02000503060000020004" pitchFamily="2" charset="77"/>
              </a:rPr>
              <a:t> and </a:t>
            </a:r>
            <a:r>
              <a:rPr lang="fr-FR" dirty="0" err="1">
                <a:latin typeface="Gentium Basic" panose="02000503060000020004" pitchFamily="2" charset="77"/>
              </a:rPr>
              <a:t>Operational</a:t>
            </a:r>
            <a:r>
              <a:rPr lang="fr-FR" dirty="0">
                <a:latin typeface="Gentium Basic" panose="02000503060000020004" pitchFamily="2" charset="77"/>
              </a:rPr>
              <a:t> Model</a:t>
            </a:r>
          </a:p>
        </p:txBody>
      </p:sp>
      <p:sp>
        <p:nvSpPr>
          <p:cNvPr id="69" name="Espace réservé du contenu 68">
            <a:extLst>
              <a:ext uri="{FF2B5EF4-FFF2-40B4-BE49-F238E27FC236}">
                <a16:creationId xmlns:a16="http://schemas.microsoft.com/office/drawing/2014/main" id="{9F18AA43-77F9-E543-B479-C26E30D2ADA7}"/>
              </a:ext>
            </a:extLst>
          </p:cNvPr>
          <p:cNvSpPr>
            <a:spLocks noGrp="1"/>
          </p:cNvSpPr>
          <p:nvPr>
            <p:ph sz="quarter" idx="21"/>
          </p:nvPr>
        </p:nvSpPr>
        <p:spPr>
          <a:xfrm>
            <a:off x="5985566" y="3994916"/>
            <a:ext cx="1727199" cy="793535"/>
          </a:xfrm>
        </p:spPr>
        <p:txBody>
          <a:bodyPr>
            <a:normAutofit fontScale="92500" lnSpcReduction="20000"/>
          </a:bodyPr>
          <a:lstStyle/>
          <a:p>
            <a:r>
              <a:rPr lang="fr-FR" sz="1900" b="1" dirty="0">
                <a:latin typeface="Gentium Basic" panose="02000503060000020004" pitchFamily="2" charset="77"/>
              </a:rPr>
              <a:t>Pat Bye</a:t>
            </a:r>
          </a:p>
          <a:p>
            <a:r>
              <a:rPr lang="fr-FR" sz="1400" dirty="0">
                <a:latin typeface="Gentium Basic" panose="02000503060000020004" pitchFamily="2" charset="77"/>
              </a:rPr>
              <a:t>Co-Principal </a:t>
            </a:r>
            <a:r>
              <a:rPr lang="fr-FR" sz="1400" dirty="0" err="1">
                <a:latin typeface="Gentium Basic" panose="02000503060000020004" pitchFamily="2" charset="77"/>
              </a:rPr>
              <a:t>Investigator</a:t>
            </a:r>
            <a:endParaRPr lang="fr-FR" sz="1400" dirty="0">
              <a:latin typeface="Gentium Basic" panose="02000503060000020004" pitchFamily="2" charset="77"/>
            </a:endParaRPr>
          </a:p>
        </p:txBody>
      </p:sp>
      <p:sp>
        <p:nvSpPr>
          <p:cNvPr id="70" name="Espace réservé du contenu 69">
            <a:extLst>
              <a:ext uri="{FF2B5EF4-FFF2-40B4-BE49-F238E27FC236}">
                <a16:creationId xmlns:a16="http://schemas.microsoft.com/office/drawing/2014/main" id="{AA7F7837-E92D-A24A-BCDD-BE7AE3CBFC0D}"/>
              </a:ext>
            </a:extLst>
          </p:cNvPr>
          <p:cNvSpPr>
            <a:spLocks noGrp="1"/>
          </p:cNvSpPr>
          <p:nvPr>
            <p:ph sz="quarter" idx="22"/>
          </p:nvPr>
        </p:nvSpPr>
        <p:spPr/>
        <p:txBody>
          <a:bodyPr>
            <a:normAutofit fontScale="92500"/>
          </a:bodyPr>
          <a:lstStyle/>
          <a:p>
            <a:r>
              <a:rPr lang="fr-FR" sz="1700" b="1" dirty="0">
                <a:latin typeface="Gentium Basic" panose="02000503060000020004" pitchFamily="2" charset="77"/>
              </a:rPr>
              <a:t>Trevor Clifford</a:t>
            </a:r>
            <a:br>
              <a:rPr lang="fr-FR" dirty="0">
                <a:latin typeface="Gentium Basic" panose="02000503060000020004" pitchFamily="2" charset="77"/>
              </a:rPr>
            </a:br>
            <a:r>
              <a:rPr lang="fr-FR" dirty="0">
                <a:latin typeface="Gentium Basic" panose="02000503060000020004" pitchFamily="2" charset="77"/>
              </a:rPr>
              <a:t>WSP Project Manager</a:t>
            </a:r>
          </a:p>
        </p:txBody>
      </p:sp>
      <p:sp>
        <p:nvSpPr>
          <p:cNvPr id="66" name="Sous-titre 65">
            <a:extLst>
              <a:ext uri="{FF2B5EF4-FFF2-40B4-BE49-F238E27FC236}">
                <a16:creationId xmlns:a16="http://schemas.microsoft.com/office/drawing/2014/main" id="{B2444CDD-BCF3-724E-90B1-EDF5449E6084}"/>
              </a:ext>
            </a:extLst>
          </p:cNvPr>
          <p:cNvSpPr>
            <a:spLocks noGrp="1"/>
          </p:cNvSpPr>
          <p:nvPr>
            <p:ph type="subTitle" idx="1"/>
          </p:nvPr>
        </p:nvSpPr>
        <p:spPr>
          <a:xfrm>
            <a:off x="1882775" y="763668"/>
            <a:ext cx="858077" cy="233847"/>
          </a:xfrm>
        </p:spPr>
        <p:txBody>
          <a:bodyPr/>
          <a:lstStyle/>
          <a:p>
            <a:r>
              <a:rPr lang="fr-FR" dirty="0"/>
              <a:t>Introduction</a:t>
            </a:r>
          </a:p>
        </p:txBody>
      </p:sp>
      <p:pic>
        <p:nvPicPr>
          <p:cNvPr id="3" name="Picture 2" descr="A person with long hair&#10;&#10;Description automatically generated with low confidence">
            <a:extLst>
              <a:ext uri="{FF2B5EF4-FFF2-40B4-BE49-F238E27FC236}">
                <a16:creationId xmlns:a16="http://schemas.microsoft.com/office/drawing/2014/main" id="{8E838215-9991-4E40-9E9E-6B573C9B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152"/>
          <a:stretch/>
        </p:blipFill>
        <p:spPr>
          <a:xfrm>
            <a:off x="6088566" y="2362290"/>
            <a:ext cx="1518833" cy="1537370"/>
          </a:xfrm>
          <a:prstGeom prst="rect">
            <a:avLst/>
          </a:prstGeom>
        </p:spPr>
      </p:pic>
      <p:pic>
        <p:nvPicPr>
          <p:cNvPr id="7" name="Picture Placeholder 6" descr="A person wearing glasses&#10;&#10;Description automatically generated with low confidence">
            <a:extLst>
              <a:ext uri="{FF2B5EF4-FFF2-40B4-BE49-F238E27FC236}">
                <a16:creationId xmlns:a16="http://schemas.microsoft.com/office/drawing/2014/main" id="{0C5AE05B-13B9-4E4C-85CF-3E4302830F3C}"/>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52" r="52"/>
          <a:stretch>
            <a:fillRect/>
          </a:stretch>
        </p:blipFill>
        <p:spPr>
          <a:xfrm>
            <a:off x="1537840" y="2354300"/>
            <a:ext cx="1518833" cy="1519200"/>
          </a:xfrm>
        </p:spPr>
      </p:pic>
      <p:pic>
        <p:nvPicPr>
          <p:cNvPr id="11" name="Picture Placeholder 10" descr="A picture containing person&#10;&#10;Description automatically generated">
            <a:extLst>
              <a:ext uri="{FF2B5EF4-FFF2-40B4-BE49-F238E27FC236}">
                <a16:creationId xmlns:a16="http://schemas.microsoft.com/office/drawing/2014/main" id="{EE16963F-ADDA-4958-9944-B4BEC11D9730}"/>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73" b="73"/>
          <a:stretch>
            <a:fillRect/>
          </a:stretch>
        </p:blipFill>
        <p:spPr/>
      </p:pic>
      <p:sp>
        <p:nvSpPr>
          <p:cNvPr id="13" name="Picture Placeholder 12">
            <a:extLst>
              <a:ext uri="{FF2B5EF4-FFF2-40B4-BE49-F238E27FC236}">
                <a16:creationId xmlns:a16="http://schemas.microsoft.com/office/drawing/2014/main" id="{40E26E70-9119-400A-A0ED-F4FF6C6C98D2}"/>
              </a:ext>
            </a:extLst>
          </p:cNvPr>
          <p:cNvSpPr>
            <a:spLocks noGrp="1"/>
          </p:cNvSpPr>
          <p:nvPr>
            <p:ph type="pic" sz="quarter" idx="18"/>
          </p:nvPr>
        </p:nvSpPr>
        <p:spPr/>
      </p:sp>
      <p:pic>
        <p:nvPicPr>
          <p:cNvPr id="24" name="Picture 23" descr="A person wearing a white shirt and looking at the camera&#10;&#10;Description automatically generated">
            <a:extLst>
              <a:ext uri="{FF2B5EF4-FFF2-40B4-BE49-F238E27FC236}">
                <a16:creationId xmlns:a16="http://schemas.microsoft.com/office/drawing/2014/main" id="{2549635B-81EE-4FBE-B284-06312361F57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634869" y="3873500"/>
            <a:ext cx="1527299" cy="1527299"/>
          </a:xfrm>
          <a:prstGeom prst="rect">
            <a:avLst/>
          </a:prstGeom>
        </p:spPr>
      </p:pic>
      <p:sp>
        <p:nvSpPr>
          <p:cNvPr id="25" name="Rectangle 24">
            <a:extLst>
              <a:ext uri="{FF2B5EF4-FFF2-40B4-BE49-F238E27FC236}">
                <a16:creationId xmlns:a16="http://schemas.microsoft.com/office/drawing/2014/main" id="{90391D91-0915-4578-A3EB-F86A98460424}"/>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774825" y="356470"/>
            <a:ext cx="7100234" cy="863599"/>
          </a:xfrm>
        </p:spPr>
        <p:txBody>
          <a:bodyPr>
            <a:normAutofit/>
          </a:bodyPr>
          <a:lstStyle/>
          <a:p>
            <a:r>
              <a:rPr lang="en-US" dirty="0"/>
              <a:t>Security and Emergency Management</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619536" y="749051"/>
            <a:ext cx="7224081" cy="2266410"/>
          </a:xfrm>
        </p:spPr>
        <p:txBody>
          <a:bodyPr>
            <a:noAutofit/>
          </a:bodyPr>
          <a:lstStyle/>
          <a:p>
            <a:r>
              <a:rPr lang="en-US" sz="1800" dirty="0">
                <a:latin typeface="Gentium Basic" panose="020B0604020202020204" charset="0"/>
              </a:rPr>
              <a:t>All-hazards EM approach addresses pandemics, terrorism and cybersecurity along with natural hazards. </a:t>
            </a:r>
            <a:r>
              <a:rPr lang="en-US" sz="1800" b="0" dirty="0">
                <a:solidFill>
                  <a:prstClr val="black"/>
                </a:solidFill>
                <a:latin typeface="Gentium Basic" panose="020B0604020202020204" charset="0"/>
              </a:rPr>
              <a:t>Security &amp; EM are tied together – each one impacts the other.  </a:t>
            </a:r>
          </a:p>
          <a:p>
            <a:pPr marL="285750" indent="-285750">
              <a:lnSpc>
                <a:spcPct val="100000"/>
              </a:lnSpc>
              <a:spcBef>
                <a:spcPts val="0"/>
              </a:spcBef>
              <a:buFont typeface="Wingdings" panose="05000000000000000000" pitchFamily="2" charset="2"/>
              <a:buChar char="v"/>
            </a:pPr>
            <a:r>
              <a:rPr lang="en-US" sz="1800" dirty="0">
                <a:latin typeface="Gentium Basic" panose="020B0604020202020204" charset="0"/>
              </a:rPr>
              <a:t>Security is typically considered in realm of prevention and protection related to man-made incidents.</a:t>
            </a:r>
          </a:p>
          <a:p>
            <a:pPr marL="285750" indent="-285750">
              <a:lnSpc>
                <a:spcPct val="100000"/>
              </a:lnSpc>
              <a:spcBef>
                <a:spcPts val="0"/>
              </a:spcBef>
              <a:buFont typeface="Wingdings" panose="05000000000000000000" pitchFamily="2" charset="2"/>
              <a:buChar char="v"/>
            </a:pPr>
            <a:r>
              <a:rPr lang="en-US" sz="1800" dirty="0">
                <a:latin typeface="Gentium Basic" panose="020B0604020202020204" charset="0"/>
              </a:rPr>
              <a:t>Emergency management includes preparedness (protect and mitigate) for all events along response and recovery.</a:t>
            </a:r>
          </a:p>
          <a:p>
            <a:pPr marL="285750" indent="-285750">
              <a:lnSpc>
                <a:spcPct val="100000"/>
              </a:lnSpc>
              <a:spcBef>
                <a:spcPts val="0"/>
              </a:spcBef>
              <a:buFont typeface="Wingdings" panose="05000000000000000000" pitchFamily="2" charset="2"/>
              <a:buChar char="v"/>
            </a:pPr>
            <a:r>
              <a:rPr lang="en-US" sz="1800" dirty="0">
                <a:latin typeface="Gentium Basic" panose="020B0604020202020204" charset="0"/>
                <a:ea typeface="Minion Pro"/>
                <a:cs typeface="Times New Roman" panose="02020603050405020304" pitchFamily="18" charset="0"/>
              </a:rPr>
              <a:t>P</a:t>
            </a:r>
            <a:r>
              <a:rPr lang="en-US" sz="1800" dirty="0">
                <a:effectLst/>
                <a:latin typeface="Gentium Basic" panose="020B0604020202020204" charset="0"/>
                <a:ea typeface="Minion Pro"/>
                <a:cs typeface="Times New Roman" panose="02020603050405020304" pitchFamily="18" charset="0"/>
              </a:rPr>
              <a:t>artnerships and coordination required for security are similar to those for Emergency Management. </a:t>
            </a:r>
            <a:endParaRPr lang="en-US" sz="1800" dirty="0">
              <a:latin typeface="Gentium Basic" panose="020B0604020202020204" charset="0"/>
            </a:endParaRPr>
          </a:p>
        </p:txBody>
      </p:sp>
      <p:pic>
        <p:nvPicPr>
          <p:cNvPr id="3" name="Picture 2">
            <a:extLst>
              <a:ext uri="{FF2B5EF4-FFF2-40B4-BE49-F238E27FC236}">
                <a16:creationId xmlns:a16="http://schemas.microsoft.com/office/drawing/2014/main" id="{0F3377A1-2814-E2A0-19E2-A133FAADA0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8348" y="3543455"/>
            <a:ext cx="548640" cy="598170"/>
          </a:xfrm>
          <a:prstGeom prst="rect">
            <a:avLst/>
          </a:prstGeom>
          <a:noFill/>
          <a:ln>
            <a:noFill/>
          </a:ln>
        </p:spPr>
      </p:pic>
      <p:sp>
        <p:nvSpPr>
          <p:cNvPr id="6" name="Sous-titre 8">
            <a:extLst>
              <a:ext uri="{FF2B5EF4-FFF2-40B4-BE49-F238E27FC236}">
                <a16:creationId xmlns:a16="http://schemas.microsoft.com/office/drawing/2014/main" id="{1F2365D5-09C9-7E8A-4278-72F95F19D955}"/>
              </a:ext>
            </a:extLst>
          </p:cNvPr>
          <p:cNvSpPr txBox="1">
            <a:spLocks/>
          </p:cNvSpPr>
          <p:nvPr/>
        </p:nvSpPr>
        <p:spPr>
          <a:xfrm>
            <a:off x="0" y="779891"/>
            <a:ext cx="1524001" cy="272422"/>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a:t>Case Studies</a:t>
            </a:r>
            <a:endParaRPr lang="fr-FR" sz="1400" dirty="0"/>
          </a:p>
        </p:txBody>
      </p:sp>
      <p:grpSp>
        <p:nvGrpSpPr>
          <p:cNvPr id="15" name="Group 14">
            <a:extLst>
              <a:ext uri="{FF2B5EF4-FFF2-40B4-BE49-F238E27FC236}">
                <a16:creationId xmlns:a16="http://schemas.microsoft.com/office/drawing/2014/main" id="{2F3850D5-39A6-2F8A-A885-8CBA62AEC88C}"/>
              </a:ext>
            </a:extLst>
          </p:cNvPr>
          <p:cNvGrpSpPr/>
          <p:nvPr/>
        </p:nvGrpSpPr>
        <p:grpSpPr>
          <a:xfrm>
            <a:off x="8875059" y="1052313"/>
            <a:ext cx="3465683" cy="2852216"/>
            <a:chOff x="7279421" y="855260"/>
            <a:chExt cx="3465683" cy="2852216"/>
          </a:xfrm>
        </p:grpSpPr>
        <p:grpSp>
          <p:nvGrpSpPr>
            <p:cNvPr id="11" name="Group 10">
              <a:extLst>
                <a:ext uri="{FF2B5EF4-FFF2-40B4-BE49-F238E27FC236}">
                  <a16:creationId xmlns:a16="http://schemas.microsoft.com/office/drawing/2014/main" id="{4D2727DD-66F7-AE50-EB02-1A843D0FEDB3}"/>
                </a:ext>
              </a:extLst>
            </p:cNvPr>
            <p:cNvGrpSpPr/>
            <p:nvPr/>
          </p:nvGrpSpPr>
          <p:grpSpPr>
            <a:xfrm>
              <a:off x="7279421" y="996058"/>
              <a:ext cx="2699367" cy="2711418"/>
              <a:chOff x="7311266" y="1133911"/>
              <a:chExt cx="2699367" cy="2711418"/>
            </a:xfrm>
          </p:grpSpPr>
          <p:pic>
            <p:nvPicPr>
              <p:cNvPr id="7" name="Picture 6">
                <a:extLst>
                  <a:ext uri="{FF2B5EF4-FFF2-40B4-BE49-F238E27FC236}">
                    <a16:creationId xmlns:a16="http://schemas.microsoft.com/office/drawing/2014/main" id="{FD115DDF-EE0B-3FFD-19D8-4BC4428E243D}"/>
                  </a:ext>
                </a:extLst>
              </p:cNvPr>
              <p:cNvPicPr>
                <a:picLocks noChangeAspect="1"/>
              </p:cNvPicPr>
              <p:nvPr/>
            </p:nvPicPr>
            <p:blipFill>
              <a:blip r:embed="rId3"/>
              <a:stretch>
                <a:fillRect/>
              </a:stretch>
            </p:blipFill>
            <p:spPr>
              <a:xfrm>
                <a:off x="7311266" y="1133911"/>
                <a:ext cx="2699367" cy="2711418"/>
              </a:xfrm>
              <a:prstGeom prst="rect">
                <a:avLst/>
              </a:prstGeom>
            </p:spPr>
          </p:pic>
          <p:sp>
            <p:nvSpPr>
              <p:cNvPr id="10" name="TextBox 9">
                <a:extLst>
                  <a:ext uri="{FF2B5EF4-FFF2-40B4-BE49-F238E27FC236}">
                    <a16:creationId xmlns:a16="http://schemas.microsoft.com/office/drawing/2014/main" id="{1730B09B-BF6E-37E2-7DDF-92E83D2A7C93}"/>
                  </a:ext>
                </a:extLst>
              </p:cNvPr>
              <p:cNvSpPr txBox="1"/>
              <p:nvPr/>
            </p:nvSpPr>
            <p:spPr>
              <a:xfrm>
                <a:off x="8238698" y="2362303"/>
                <a:ext cx="928048" cy="254634"/>
              </a:xfrm>
              <a:prstGeom prst="rect">
                <a:avLst/>
              </a:prstGeom>
            </p:spPr>
            <p:txBody>
              <a:bodyPr vert="horz" wrap="square" lIns="91440" tIns="45720" rIns="91440" bIns="45720" rtlCol="0" anchor="t">
                <a:noAutofit/>
              </a:bodyPr>
              <a:lstStyle/>
              <a:p>
                <a:pPr algn="l">
                  <a:lnSpc>
                    <a:spcPct val="120000"/>
                  </a:lnSpc>
                  <a:spcBef>
                    <a:spcPts val="1200"/>
                  </a:spcBef>
                </a:pPr>
                <a:r>
                  <a:rPr lang="en-US" sz="1000" b="1" dirty="0">
                    <a:solidFill>
                      <a:srgbClr val="FF0000"/>
                    </a:solidFill>
                    <a:latin typeface="Montserrat" pitchFamily="2" charset="77"/>
                  </a:rPr>
                  <a:t>EM CYCLE</a:t>
                </a:r>
              </a:p>
            </p:txBody>
          </p:sp>
        </p:grpSp>
        <p:sp>
          <p:nvSpPr>
            <p:cNvPr id="13" name="TextBox 12">
              <a:extLst>
                <a:ext uri="{FF2B5EF4-FFF2-40B4-BE49-F238E27FC236}">
                  <a16:creationId xmlns:a16="http://schemas.microsoft.com/office/drawing/2014/main" id="{1E50B8B7-E973-4DEE-D6D3-CE68BF0B0AD5}"/>
                </a:ext>
              </a:extLst>
            </p:cNvPr>
            <p:cNvSpPr txBox="1"/>
            <p:nvPr/>
          </p:nvSpPr>
          <p:spPr>
            <a:xfrm rot="20338920">
              <a:off x="8393139" y="3421815"/>
              <a:ext cx="2351965" cy="159439"/>
            </a:xfrm>
            <a:prstGeom prst="rect">
              <a:avLst/>
            </a:prstGeom>
          </p:spPr>
          <p:txBody>
            <a:bodyPr vert="horz" wrap="square" lIns="91440" tIns="45720" rIns="91440" bIns="45720" rtlCol="0" anchor="t">
              <a:noAutofit/>
            </a:bodyPr>
            <a:lstStyle/>
            <a:p>
              <a:pPr algn="l">
                <a:lnSpc>
                  <a:spcPct val="120000"/>
                </a:lnSpc>
                <a:spcBef>
                  <a:spcPts val="1200"/>
                </a:spcBef>
              </a:pPr>
              <a:r>
                <a:rPr lang="en-US" sz="1000" b="1" dirty="0">
                  <a:solidFill>
                    <a:srgbClr val="FF0000"/>
                  </a:solidFill>
                  <a:latin typeface="Montserrat" pitchFamily="2" charset="77"/>
                </a:rPr>
                <a:t>Emergency Management</a:t>
              </a:r>
            </a:p>
          </p:txBody>
        </p:sp>
        <p:sp>
          <p:nvSpPr>
            <p:cNvPr id="14" name="TextBox 13">
              <a:extLst>
                <a:ext uri="{FF2B5EF4-FFF2-40B4-BE49-F238E27FC236}">
                  <a16:creationId xmlns:a16="http://schemas.microsoft.com/office/drawing/2014/main" id="{7ED8A40D-F931-582C-8215-F8F7FB88F201}"/>
                </a:ext>
              </a:extLst>
            </p:cNvPr>
            <p:cNvSpPr txBox="1"/>
            <p:nvPr/>
          </p:nvSpPr>
          <p:spPr>
            <a:xfrm rot="20338920">
              <a:off x="7566483" y="855260"/>
              <a:ext cx="738642" cy="258766"/>
            </a:xfrm>
            <a:prstGeom prst="rect">
              <a:avLst/>
            </a:prstGeom>
          </p:spPr>
          <p:txBody>
            <a:bodyPr vert="horz" wrap="square" lIns="91440" tIns="45720" rIns="91440" bIns="45720" rtlCol="0" anchor="t">
              <a:noAutofit/>
            </a:bodyPr>
            <a:lstStyle/>
            <a:p>
              <a:pPr algn="l">
                <a:lnSpc>
                  <a:spcPct val="120000"/>
                </a:lnSpc>
                <a:spcBef>
                  <a:spcPts val="1200"/>
                </a:spcBef>
              </a:pPr>
              <a:r>
                <a:rPr lang="en-US" sz="1000" b="1" dirty="0">
                  <a:solidFill>
                    <a:srgbClr val="FF0000"/>
                  </a:solidFill>
                  <a:latin typeface="Montserrat" pitchFamily="2" charset="77"/>
                </a:rPr>
                <a:t>Security</a:t>
              </a:r>
            </a:p>
          </p:txBody>
        </p:sp>
      </p:grpSp>
      <p:sp>
        <p:nvSpPr>
          <p:cNvPr id="16" name="Arc 15">
            <a:extLst>
              <a:ext uri="{FF2B5EF4-FFF2-40B4-BE49-F238E27FC236}">
                <a16:creationId xmlns:a16="http://schemas.microsoft.com/office/drawing/2014/main" id="{AD86A6CB-5D27-FE14-4F2E-A3E76429D026}"/>
              </a:ext>
            </a:extLst>
          </p:cNvPr>
          <p:cNvSpPr/>
          <p:nvPr/>
        </p:nvSpPr>
        <p:spPr>
          <a:xfrm>
            <a:off x="10172131" y="92846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8" name="Table 6">
            <a:extLst>
              <a:ext uri="{FF2B5EF4-FFF2-40B4-BE49-F238E27FC236}">
                <a16:creationId xmlns:a16="http://schemas.microsoft.com/office/drawing/2014/main" id="{2AA94FC5-2106-AEFD-C02C-3D100FC1BE5D}"/>
              </a:ext>
            </a:extLst>
          </p:cNvPr>
          <p:cNvGraphicFramePr>
            <a:graphicFrameLocks noGrp="1"/>
          </p:cNvGraphicFramePr>
          <p:nvPr>
            <p:extLst>
              <p:ext uri="{D42A27DB-BD31-4B8C-83A1-F6EECF244321}">
                <p14:modId xmlns:p14="http://schemas.microsoft.com/office/powerpoint/2010/main" val="2692785483"/>
              </p:ext>
            </p:extLst>
          </p:nvPr>
        </p:nvGraphicFramePr>
        <p:xfrm>
          <a:off x="1386070" y="5686813"/>
          <a:ext cx="10439287" cy="1034501"/>
        </p:xfrm>
        <a:graphic>
          <a:graphicData uri="http://schemas.openxmlformats.org/drawingml/2006/table">
            <a:tbl>
              <a:tblPr>
                <a:tableStyleId>{5940675A-B579-460E-94D1-54222C63F5DA}</a:tableStyleId>
              </a:tblPr>
              <a:tblGrid>
                <a:gridCol w="760782">
                  <a:extLst>
                    <a:ext uri="{9D8B030D-6E8A-4147-A177-3AD203B41FA5}">
                      <a16:colId xmlns:a16="http://schemas.microsoft.com/office/drawing/2014/main" val="1589282181"/>
                    </a:ext>
                  </a:extLst>
                </a:gridCol>
                <a:gridCol w="9678505">
                  <a:extLst>
                    <a:ext uri="{9D8B030D-6E8A-4147-A177-3AD203B41FA5}">
                      <a16:colId xmlns:a16="http://schemas.microsoft.com/office/drawing/2014/main" val="3418259608"/>
                    </a:ext>
                  </a:extLst>
                </a:gridCol>
              </a:tblGrid>
              <a:tr h="103450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400" dirty="0"/>
                    </a:p>
                    <a:p>
                      <a:pPr marL="285750" indent="-285750">
                        <a:buFont typeface="Wingdings" panose="05000000000000000000" pitchFamily="2" charset="2"/>
                        <a:buChar char="ü"/>
                      </a:pPr>
                      <a:r>
                        <a:rPr lang="en-US" sz="1800" dirty="0">
                          <a:solidFill>
                            <a:schemeClr val="tx2"/>
                          </a:solidFill>
                          <a:latin typeface="Gentium Basic" panose="020B0604020202020204" charset="0"/>
                        </a:rPr>
                        <a:t>Be prepared for all hazards, natural and man-made; anticipate characteristics of disruptions.</a:t>
                      </a:r>
                    </a:p>
                    <a:p>
                      <a:pPr marL="285750" indent="-285750">
                        <a:buFont typeface="Wingdings" panose="05000000000000000000" pitchFamily="2" charset="2"/>
                        <a:buChar char="ü"/>
                      </a:pPr>
                      <a:r>
                        <a:rPr lang="en-US" sz="1800" dirty="0">
                          <a:solidFill>
                            <a:schemeClr val="tx2"/>
                          </a:solidFill>
                          <a:latin typeface="Gentium Basic" panose="020B0604020202020204" charset="0"/>
                        </a:rPr>
                        <a:t>Consider security as part of EM. Bake security into all agency activities.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pic>
        <p:nvPicPr>
          <p:cNvPr id="19" name="Picture 18">
            <a:extLst>
              <a:ext uri="{FF2B5EF4-FFF2-40B4-BE49-F238E27FC236}">
                <a16:creationId xmlns:a16="http://schemas.microsoft.com/office/drawing/2014/main" id="{D42C27A5-3B5E-B96E-49B8-D583292313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348" y="5707827"/>
            <a:ext cx="664777" cy="903807"/>
          </a:xfrm>
          <a:prstGeom prst="rect">
            <a:avLst/>
          </a:prstGeom>
          <a:noFill/>
        </p:spPr>
      </p:pic>
      <p:graphicFrame>
        <p:nvGraphicFramePr>
          <p:cNvPr id="20" name="Table 6">
            <a:extLst>
              <a:ext uri="{FF2B5EF4-FFF2-40B4-BE49-F238E27FC236}">
                <a16:creationId xmlns:a16="http://schemas.microsoft.com/office/drawing/2014/main" id="{E3178B06-0DE6-483D-CF35-CFC612A9BB34}"/>
              </a:ext>
            </a:extLst>
          </p:cNvPr>
          <p:cNvGraphicFramePr>
            <a:graphicFrameLocks noGrp="1"/>
          </p:cNvGraphicFramePr>
          <p:nvPr>
            <p:extLst>
              <p:ext uri="{D42A27DB-BD31-4B8C-83A1-F6EECF244321}">
                <p14:modId xmlns:p14="http://schemas.microsoft.com/office/powerpoint/2010/main" val="2784894676"/>
              </p:ext>
            </p:extLst>
          </p:nvPr>
        </p:nvGraphicFramePr>
        <p:xfrm>
          <a:off x="1524001" y="3507546"/>
          <a:ext cx="7797756" cy="2286000"/>
        </p:xfrm>
        <a:graphic>
          <a:graphicData uri="http://schemas.openxmlformats.org/drawingml/2006/table">
            <a:tbl>
              <a:tblPr>
                <a:tableStyleId>{5940675A-B579-460E-94D1-54222C63F5DA}</a:tableStyleId>
              </a:tblPr>
              <a:tblGrid>
                <a:gridCol w="614016">
                  <a:extLst>
                    <a:ext uri="{9D8B030D-6E8A-4147-A177-3AD203B41FA5}">
                      <a16:colId xmlns:a16="http://schemas.microsoft.com/office/drawing/2014/main" val="1589282181"/>
                    </a:ext>
                  </a:extLst>
                </a:gridCol>
                <a:gridCol w="7183740">
                  <a:extLst>
                    <a:ext uri="{9D8B030D-6E8A-4147-A177-3AD203B41FA5}">
                      <a16:colId xmlns:a16="http://schemas.microsoft.com/office/drawing/2014/main" val="3418259608"/>
                    </a:ext>
                  </a:extLst>
                </a:gridCol>
              </a:tblGrid>
              <a:tr h="158937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v"/>
                      </a:pPr>
                      <a:r>
                        <a:rPr lang="en-US" sz="1600" dirty="0">
                          <a:solidFill>
                            <a:schemeClr val="tx2"/>
                          </a:solidFill>
                          <a:latin typeface="Gentium Basic" panose="020B0604020202020204" charset="0"/>
                        </a:rPr>
                        <a:t>Virginia DOT combined Office of Safety, Security and Emergency Management has 6-15 employees. Includes the Emergency Operations Section (monitoring incidents and events and supporting statewide emergency response and recovery operations) and Emergency Planning Section.</a:t>
                      </a:r>
                    </a:p>
                    <a:p>
                      <a:pPr marL="285750" indent="-285750">
                        <a:buFont typeface="Wingdings" panose="05000000000000000000" pitchFamily="2" charset="2"/>
                        <a:buChar char="v"/>
                      </a:pPr>
                      <a:r>
                        <a:rPr lang="en-US" sz="1600" dirty="0">
                          <a:solidFill>
                            <a:schemeClr val="tx2"/>
                          </a:solidFill>
                          <a:latin typeface="Gentium Basic" panose="020B0604020202020204" charset="0"/>
                        </a:rPr>
                        <a:t>Idaho DOT combined Security/Safety/EM program office has 1 full-time employee.</a:t>
                      </a:r>
                    </a:p>
                    <a:p>
                      <a:pPr marL="285750" indent="-285750">
                        <a:buFont typeface="Wingdings" panose="05000000000000000000" pitchFamily="2" charset="2"/>
                        <a:buChar char="v"/>
                      </a:pPr>
                      <a:r>
                        <a:rPr lang="en-US" sz="1600" dirty="0">
                          <a:solidFill>
                            <a:schemeClr val="tx2"/>
                          </a:solidFill>
                          <a:latin typeface="Gentium Basic" panose="020B0604020202020204" charset="0"/>
                        </a:rPr>
                        <a:t>Texas DOT is a member of the Texas Homeland Security Council </a:t>
                      </a:r>
                      <a:r>
                        <a:rPr lang="en-US" sz="1600" kern="1200" dirty="0">
                          <a:solidFill>
                            <a:schemeClr val="tx2"/>
                          </a:solidFill>
                          <a:effectLst/>
                          <a:latin typeface="Gentium Basic" panose="020B0604020202020204" charset="0"/>
                          <a:ea typeface="+mn-ea"/>
                          <a:cs typeface="+mn-cs"/>
                        </a:rPr>
                        <a:t>where the agency provides input and analysis to the Texas Homeland Security Strategic Plan and response efforts. </a:t>
                      </a:r>
                      <a:endParaRPr lang="en-US" sz="1600" dirty="0">
                        <a:solidFill>
                          <a:schemeClr val="tx2"/>
                        </a:solidFill>
                        <a:latin typeface="Gentium Basic" panose="020B060402020202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spTree>
    <p:extLst>
      <p:ext uri="{BB962C8B-B14F-4D97-AF65-F5344CB8AC3E}">
        <p14:creationId xmlns:p14="http://schemas.microsoft.com/office/powerpoint/2010/main" val="1069511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CB5AE63-6DCE-5ABA-BDE4-A2D57BA760B8}"/>
              </a:ext>
            </a:extLst>
          </p:cNvPr>
          <p:cNvGraphicFramePr>
            <a:graphicFrameLocks noGrp="1"/>
          </p:cNvGraphicFramePr>
          <p:nvPr>
            <p:extLst>
              <p:ext uri="{D42A27DB-BD31-4B8C-83A1-F6EECF244321}">
                <p14:modId xmlns:p14="http://schemas.microsoft.com/office/powerpoint/2010/main" val="2677592501"/>
              </p:ext>
            </p:extLst>
          </p:nvPr>
        </p:nvGraphicFramePr>
        <p:xfrm>
          <a:off x="1276626" y="4828210"/>
          <a:ext cx="5791200" cy="1956903"/>
        </p:xfrm>
        <a:graphic>
          <a:graphicData uri="http://schemas.openxmlformats.org/drawingml/2006/table">
            <a:tbl>
              <a:tblPr>
                <a:tableStyleId>{5940675A-B579-460E-94D1-54222C63F5DA}</a:tableStyleId>
              </a:tblPr>
              <a:tblGrid>
                <a:gridCol w="669472">
                  <a:extLst>
                    <a:ext uri="{9D8B030D-6E8A-4147-A177-3AD203B41FA5}">
                      <a16:colId xmlns:a16="http://schemas.microsoft.com/office/drawing/2014/main" val="1589282181"/>
                    </a:ext>
                  </a:extLst>
                </a:gridCol>
                <a:gridCol w="5121728">
                  <a:extLst>
                    <a:ext uri="{9D8B030D-6E8A-4147-A177-3AD203B41FA5}">
                      <a16:colId xmlns:a16="http://schemas.microsoft.com/office/drawing/2014/main" val="3418259608"/>
                    </a:ext>
                  </a:extLst>
                </a:gridCol>
              </a:tblGrid>
              <a:tr h="1956903">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ü"/>
                      </a:pPr>
                      <a:r>
                        <a:rPr lang="en-US" sz="1800" dirty="0">
                          <a:solidFill>
                            <a:schemeClr val="tx2"/>
                          </a:solidFill>
                          <a:latin typeface="Gentium Basic" panose="020B0604020202020204" charset="0"/>
                        </a:rPr>
                        <a:t>Schedule and budget required, Include advanced individual and group training in ICS and other.</a:t>
                      </a:r>
                    </a:p>
                    <a:p>
                      <a:pPr marL="285750" indent="-285750">
                        <a:buFont typeface="Wingdings" panose="05000000000000000000" pitchFamily="2" charset="2"/>
                        <a:buChar char="ü"/>
                      </a:pPr>
                      <a:r>
                        <a:rPr lang="en-US" sz="1800" dirty="0">
                          <a:solidFill>
                            <a:schemeClr val="tx2"/>
                          </a:solidFill>
                          <a:latin typeface="Gentium Basic" panose="020B0604020202020204" charset="0"/>
                        </a:rPr>
                        <a:t>Establish regular training with agency partners from tabletops through full-scale exercises.</a:t>
                      </a:r>
                    </a:p>
                    <a:p>
                      <a:pPr marL="285750" indent="-285750">
                        <a:buFont typeface="Wingdings" panose="05000000000000000000" pitchFamily="2" charset="2"/>
                        <a:buChar char="ü"/>
                      </a:pPr>
                      <a:r>
                        <a:rPr lang="en-US" sz="1800" dirty="0">
                          <a:solidFill>
                            <a:schemeClr val="tx2"/>
                          </a:solidFill>
                          <a:latin typeface="Gentium Basic" panose="020B0604020202020204" charset="0"/>
                        </a:rPr>
                        <a:t>Ensure DOT is a partner in planning &amp; executing State EM and regional emergency exercises.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719406" y="365339"/>
            <a:ext cx="9544546" cy="863600"/>
          </a:xfrm>
        </p:spPr>
        <p:txBody>
          <a:bodyPr/>
          <a:lstStyle/>
          <a:p>
            <a:r>
              <a:rPr lang="en-US" dirty="0"/>
              <a:t>Training and Cross-Training for Emergency Management</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859473" y="958601"/>
            <a:ext cx="5050843" cy="4055137"/>
          </a:xfrm>
        </p:spPr>
        <p:txBody>
          <a:bodyPr>
            <a:normAutofit fontScale="77500" lnSpcReduction="20000"/>
          </a:bodyPr>
          <a:lstStyle/>
          <a:p>
            <a:r>
              <a:rPr lang="en-US" sz="2300" dirty="0">
                <a:latin typeface="Gentium Basic" panose="020B0604020202020204" charset="0"/>
              </a:rPr>
              <a:t>Part of every agency’s O&amp;M and administrative functions. EM training includes ICS, NIMS, and mission-specific training.  </a:t>
            </a:r>
          </a:p>
          <a:p>
            <a:pPr marL="342900" indent="-342900">
              <a:buSzPct val="70000"/>
              <a:buFont typeface="Wingdings" panose="05000000000000000000" pitchFamily="2" charset="2"/>
              <a:buChar char="v"/>
            </a:pPr>
            <a:r>
              <a:rPr lang="en-US" sz="2300" dirty="0">
                <a:latin typeface="Gentium Basic" panose="020B0604020202020204" charset="0"/>
              </a:rPr>
              <a:t>Vast majority report that all or most employees involved in EM are trained in ICS. </a:t>
            </a:r>
          </a:p>
          <a:p>
            <a:pPr marL="342900" indent="-342900">
              <a:buSzPct val="70000"/>
              <a:buFont typeface="Wingdings" panose="05000000000000000000" pitchFamily="2" charset="2"/>
              <a:buChar char="v"/>
            </a:pPr>
            <a:r>
              <a:rPr lang="en-US" sz="2300" dirty="0">
                <a:latin typeface="Gentium Basic" panose="020B0604020202020204" charset="0"/>
              </a:rPr>
              <a:t>70% report that emergency response ability to “flex” and add resources when needed relies on employees cross-trained for multiple roles. </a:t>
            </a:r>
          </a:p>
          <a:p>
            <a:pPr marL="342900" indent="-342900">
              <a:buSzPct val="70000"/>
              <a:buFont typeface="Wingdings" panose="05000000000000000000" pitchFamily="2" charset="2"/>
              <a:buChar char="v"/>
            </a:pPr>
            <a:r>
              <a:rPr lang="en-US" sz="2300" dirty="0">
                <a:latin typeface="Gentium Basic" panose="020B0604020202020204" charset="0"/>
              </a:rPr>
              <a:t>Many DOTs view more training resources as a priority - about 50% would add “Training and exercise coordinator” if could “Add one more person.”</a:t>
            </a:r>
          </a:p>
        </p:txBody>
      </p:sp>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1FFD0D1-842D-DC02-FB5F-FC618C0D80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6185" y="4933603"/>
            <a:ext cx="601600" cy="817914"/>
          </a:xfrm>
          <a:prstGeom prst="rect">
            <a:avLst/>
          </a:prstGeom>
          <a:noFill/>
        </p:spPr>
      </p:pic>
      <p:pic>
        <p:nvPicPr>
          <p:cNvPr id="11" name="Picture 10" descr="Chart, bar chart&#10;&#10;Description automatically generated">
            <a:extLst>
              <a:ext uri="{FF2B5EF4-FFF2-40B4-BE49-F238E27FC236}">
                <a16:creationId xmlns:a16="http://schemas.microsoft.com/office/drawing/2014/main" id="{19AD5200-33F0-364E-CCA7-76A33A3046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0316" y="3673799"/>
            <a:ext cx="4616942" cy="2679511"/>
          </a:xfrm>
          <a:prstGeom prst="rect">
            <a:avLst/>
          </a:prstGeom>
          <a:noFill/>
        </p:spPr>
      </p:pic>
      <p:pic>
        <p:nvPicPr>
          <p:cNvPr id="15" name="Picture 14">
            <a:extLst>
              <a:ext uri="{FF2B5EF4-FFF2-40B4-BE49-F238E27FC236}">
                <a16:creationId xmlns:a16="http://schemas.microsoft.com/office/drawing/2014/main" id="{CB3E6F8A-3B62-CD07-100F-BF2A4C7D8A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0316" y="878386"/>
            <a:ext cx="4616943" cy="2795413"/>
          </a:xfrm>
          <a:prstGeom prst="rect">
            <a:avLst/>
          </a:prstGeom>
          <a:noFill/>
        </p:spPr>
      </p:pic>
      <p:sp>
        <p:nvSpPr>
          <p:cNvPr id="16" name="Sous-titre 8">
            <a:extLst>
              <a:ext uri="{FF2B5EF4-FFF2-40B4-BE49-F238E27FC236}">
                <a16:creationId xmlns:a16="http://schemas.microsoft.com/office/drawing/2014/main" id="{07FA1541-0DBC-D1D8-041A-698A2ADBB2EE}"/>
              </a:ext>
            </a:extLst>
          </p:cNvPr>
          <p:cNvSpPr txBox="1">
            <a:spLocks/>
          </p:cNvSpPr>
          <p:nvPr/>
        </p:nvSpPr>
        <p:spPr>
          <a:xfrm>
            <a:off x="0" y="779891"/>
            <a:ext cx="1524001" cy="272422"/>
          </a:xfrm>
          <a:prstGeom prst="rect">
            <a:avLst/>
          </a:prstGeom>
          <a:solidFill>
            <a:schemeClr val="tx1"/>
          </a:solidFill>
        </p:spPr>
        <p:txBody>
          <a:bodyPr vert="horz" wrap="square" lIns="90000" tIns="45720" rIns="91440" bIns="45720" rtlCol="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a:t>Case Studies</a:t>
            </a:r>
            <a:endParaRPr lang="fr-FR" sz="1400" dirty="0"/>
          </a:p>
        </p:txBody>
      </p:sp>
    </p:spTree>
    <p:extLst>
      <p:ext uri="{BB962C8B-B14F-4D97-AF65-F5344CB8AC3E}">
        <p14:creationId xmlns:p14="http://schemas.microsoft.com/office/powerpoint/2010/main" val="3914531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02ED5F-ED79-431C-AFCF-83BDD57E438D}"/>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A6C74C-86BF-D636-5B99-B5D23E55EB91}"/>
              </a:ext>
            </a:extLst>
          </p:cNvPr>
          <p:cNvSpPr>
            <a:spLocks noGrp="1"/>
          </p:cNvSpPr>
          <p:nvPr>
            <p:ph type="title"/>
          </p:nvPr>
        </p:nvSpPr>
        <p:spPr>
          <a:xfrm>
            <a:off x="1685095" y="333375"/>
            <a:ext cx="10183907" cy="863599"/>
          </a:xfrm>
        </p:spPr>
        <p:txBody>
          <a:bodyPr>
            <a:normAutofit/>
          </a:bodyPr>
          <a:lstStyle/>
          <a:p>
            <a:r>
              <a:rPr lang="en-US" dirty="0"/>
              <a:t>Transportation Systems Management and Operations (TSMO) with Emergency Management</a:t>
            </a:r>
          </a:p>
        </p:txBody>
      </p:sp>
      <p:sp>
        <p:nvSpPr>
          <p:cNvPr id="8" name="Content Placeholder 7">
            <a:extLst>
              <a:ext uri="{FF2B5EF4-FFF2-40B4-BE49-F238E27FC236}">
                <a16:creationId xmlns:a16="http://schemas.microsoft.com/office/drawing/2014/main" id="{AF1DAE63-A128-1272-3E41-4F8AF05B709A}"/>
              </a:ext>
            </a:extLst>
          </p:cNvPr>
          <p:cNvSpPr>
            <a:spLocks noGrp="1"/>
          </p:cNvSpPr>
          <p:nvPr>
            <p:ph sz="quarter" idx="14"/>
          </p:nvPr>
        </p:nvSpPr>
        <p:spPr>
          <a:xfrm>
            <a:off x="1752078" y="1268069"/>
            <a:ext cx="5886119" cy="4448035"/>
          </a:xfrm>
          <a:ln>
            <a:noFill/>
          </a:ln>
        </p:spPr>
        <p:txBody>
          <a:bodyPr>
            <a:normAutofit fontScale="40000" lnSpcReduction="20000"/>
          </a:bodyPr>
          <a:lstStyle/>
          <a:p>
            <a:r>
              <a:rPr lang="en-US" sz="4500" dirty="0">
                <a:latin typeface="Gentium Basic" panose="020B0604020202020204" charset="0"/>
              </a:rPr>
              <a:t>TSMO strategies, technology, staff and relationships improve system operations  and safety.</a:t>
            </a:r>
          </a:p>
          <a:p>
            <a:endParaRPr lang="en-US" dirty="0">
              <a:latin typeface="Gentium Basic" panose="020B0604020202020204" charset="0"/>
            </a:endParaRPr>
          </a:p>
          <a:p>
            <a:pPr marL="903287" lvl="1" indent="-457200">
              <a:buSzPct val="70000"/>
              <a:buFont typeface="Wingdings" panose="05000000000000000000" pitchFamily="2" charset="2"/>
              <a:buChar char="v"/>
            </a:pPr>
            <a:r>
              <a:rPr lang="en-US" sz="4500" dirty="0">
                <a:latin typeface="Gentium Basic" panose="020B0604020202020204" charset="0"/>
                <a:ea typeface="Cambria" panose="02040503050406030204" pitchFamily="18" charset="0"/>
              </a:rPr>
              <a:t>Arizona DOT locates EM in TSMO Division. Regional operations collaboration among transportation and public safety agencies are part of ADOT TSMO approach.</a:t>
            </a:r>
          </a:p>
          <a:p>
            <a:pPr marL="903287" lvl="1" indent="-457200">
              <a:buSzPct val="70000"/>
              <a:buFont typeface="Wingdings" panose="05000000000000000000" pitchFamily="2" charset="2"/>
              <a:buChar char="v"/>
            </a:pPr>
            <a:r>
              <a:rPr lang="en-US" sz="4500" dirty="0">
                <a:latin typeface="Gentium Basic" panose="020B0604020202020204" charset="0"/>
                <a:ea typeface="Cambria" panose="02040503050406030204" pitchFamily="18" charset="0"/>
              </a:rPr>
              <a:t>Iowa DOT Systems Operations Division includes Traffic Operations Bureau that includes Traffic Incident Management and Emergency Management Service Layers, including detailed Service Layer Plans.</a:t>
            </a:r>
          </a:p>
          <a:p>
            <a:pPr marL="903287" lvl="1" indent="-457200">
              <a:buSzPct val="70000"/>
              <a:buFont typeface="Wingdings" panose="05000000000000000000" pitchFamily="2" charset="2"/>
              <a:buChar char="v"/>
            </a:pPr>
            <a:r>
              <a:rPr lang="en-US" sz="4500" dirty="0">
                <a:latin typeface="Gentium Basic" panose="020B0604020202020204" charset="0"/>
                <a:ea typeface="Cambria" panose="02040503050406030204" pitchFamily="18" charset="0"/>
              </a:rPr>
              <a:t>TxDOT 2021 SOP includes TSMO strategies that address EM, incident management &amp; special event management.</a:t>
            </a:r>
          </a:p>
        </p:txBody>
      </p:sp>
      <p:pic>
        <p:nvPicPr>
          <p:cNvPr id="3" name="Picture 2">
            <a:extLst>
              <a:ext uri="{FF2B5EF4-FFF2-40B4-BE49-F238E27FC236}">
                <a16:creationId xmlns:a16="http://schemas.microsoft.com/office/drawing/2014/main" id="{90DE9DDF-D368-BB7A-199E-4912761AFF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2069" y="2126625"/>
            <a:ext cx="548640" cy="598170"/>
          </a:xfrm>
          <a:prstGeom prst="rect">
            <a:avLst/>
          </a:prstGeom>
          <a:noFill/>
          <a:ln>
            <a:noFill/>
          </a:ln>
        </p:spPr>
      </p:pic>
      <p:sp>
        <p:nvSpPr>
          <p:cNvPr id="6" name="Sous-titre 8">
            <a:extLst>
              <a:ext uri="{FF2B5EF4-FFF2-40B4-BE49-F238E27FC236}">
                <a16:creationId xmlns:a16="http://schemas.microsoft.com/office/drawing/2014/main" id="{6E17747D-ECE3-FD65-E47D-E5148119B799}"/>
              </a:ext>
            </a:extLst>
          </p:cNvPr>
          <p:cNvSpPr txBox="1">
            <a:spLocks/>
          </p:cNvSpPr>
          <p:nvPr/>
        </p:nvSpPr>
        <p:spPr>
          <a:xfrm>
            <a:off x="0" y="779891"/>
            <a:ext cx="1524001" cy="272422"/>
          </a:xfrm>
          <a:prstGeom prst="rect">
            <a:avLst/>
          </a:prstGeom>
          <a:solidFill>
            <a:schemeClr val="tx1"/>
          </a:solidFill>
        </p:spPr>
        <p:txBody>
          <a:bodyPr vert="horz" wrap="square" lIns="90000" tIns="45720" rIns="91440" bIns="45720" rtlCol="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kern="1200" smtClean="0">
                <a:solidFill>
                  <a:schemeClr val="bg1"/>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a:t>Case Studies</a:t>
            </a:r>
            <a:endParaRPr lang="fr-FR" sz="1400" dirty="0"/>
          </a:p>
        </p:txBody>
      </p:sp>
      <p:graphicFrame>
        <p:nvGraphicFramePr>
          <p:cNvPr id="7" name="Table 6">
            <a:extLst>
              <a:ext uri="{FF2B5EF4-FFF2-40B4-BE49-F238E27FC236}">
                <a16:creationId xmlns:a16="http://schemas.microsoft.com/office/drawing/2014/main" id="{F60AE409-9463-8097-650F-798660105450}"/>
              </a:ext>
            </a:extLst>
          </p:cNvPr>
          <p:cNvGraphicFramePr>
            <a:graphicFrameLocks noGrp="1"/>
          </p:cNvGraphicFramePr>
          <p:nvPr>
            <p:extLst>
              <p:ext uri="{D42A27DB-BD31-4B8C-83A1-F6EECF244321}">
                <p14:modId xmlns:p14="http://schemas.microsoft.com/office/powerpoint/2010/main" val="1049242280"/>
              </p:ext>
            </p:extLst>
          </p:nvPr>
        </p:nvGraphicFramePr>
        <p:xfrm>
          <a:off x="1378876" y="5609673"/>
          <a:ext cx="6703200" cy="1205141"/>
        </p:xfrm>
        <a:graphic>
          <a:graphicData uri="http://schemas.openxmlformats.org/drawingml/2006/table">
            <a:tbl>
              <a:tblPr>
                <a:tableStyleId>{5940675A-B579-460E-94D1-54222C63F5DA}</a:tableStyleId>
              </a:tblPr>
              <a:tblGrid>
                <a:gridCol w="774901">
                  <a:extLst>
                    <a:ext uri="{9D8B030D-6E8A-4147-A177-3AD203B41FA5}">
                      <a16:colId xmlns:a16="http://schemas.microsoft.com/office/drawing/2014/main" val="1589282181"/>
                    </a:ext>
                  </a:extLst>
                </a:gridCol>
                <a:gridCol w="5928299">
                  <a:extLst>
                    <a:ext uri="{9D8B030D-6E8A-4147-A177-3AD203B41FA5}">
                      <a16:colId xmlns:a16="http://schemas.microsoft.com/office/drawing/2014/main" val="3418259608"/>
                    </a:ext>
                  </a:extLst>
                </a:gridCol>
              </a:tblGrid>
              <a:tr h="1205141">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Wingdings" panose="05000000000000000000" pitchFamily="2" charset="2"/>
                        <a:buChar char="ü"/>
                      </a:pPr>
                      <a:r>
                        <a:rPr lang="en-US" sz="1600" dirty="0">
                          <a:solidFill>
                            <a:schemeClr val="tx2"/>
                          </a:solidFill>
                          <a:latin typeface="Gentium Basic" panose="020B0604020202020204" charset="0"/>
                        </a:rPr>
                        <a:t>Consider organizational structure that integrates TSMO and EM.</a:t>
                      </a:r>
                    </a:p>
                    <a:p>
                      <a:pPr marL="285750" indent="-285750">
                        <a:buFont typeface="Wingdings" panose="05000000000000000000" pitchFamily="2" charset="2"/>
                        <a:buChar char="ü"/>
                      </a:pPr>
                      <a:r>
                        <a:rPr lang="en-US" sz="1600" dirty="0">
                          <a:solidFill>
                            <a:schemeClr val="tx2"/>
                          </a:solidFill>
                          <a:latin typeface="Gentium Basic" panose="020B0604020202020204" charset="0"/>
                        </a:rPr>
                        <a:t>Leverage TSMO strategies, staff, training, technologies &amp; relationships to foster internal and external relationships, communication and collaboration to address emergency events.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3231952"/>
                  </a:ext>
                </a:extLst>
              </a:tr>
            </a:tbl>
          </a:graphicData>
        </a:graphic>
      </p:graphicFrame>
      <p:pic>
        <p:nvPicPr>
          <p:cNvPr id="9" name="Picture 8">
            <a:extLst>
              <a:ext uri="{FF2B5EF4-FFF2-40B4-BE49-F238E27FC236}">
                <a16:creationId xmlns:a16="http://schemas.microsoft.com/office/drawing/2014/main" id="{F6E1EBD1-1BCD-281B-2602-7ABAC9E4C2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932" y="5538860"/>
            <a:ext cx="664777" cy="903807"/>
          </a:xfrm>
          <a:prstGeom prst="rect">
            <a:avLst/>
          </a:prstGeom>
          <a:noFill/>
        </p:spPr>
      </p:pic>
      <p:pic>
        <p:nvPicPr>
          <p:cNvPr id="12" name="Picture 11">
            <a:extLst>
              <a:ext uri="{FF2B5EF4-FFF2-40B4-BE49-F238E27FC236}">
                <a16:creationId xmlns:a16="http://schemas.microsoft.com/office/drawing/2014/main" id="{A30C19F7-4133-2706-EE78-91A27282D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160" y="1052313"/>
            <a:ext cx="4146926" cy="4486265"/>
          </a:xfrm>
          <a:prstGeom prst="rect">
            <a:avLst/>
          </a:prstGeom>
          <a:ln>
            <a:solidFill>
              <a:schemeClr val="accent1"/>
            </a:solidFill>
          </a:ln>
        </p:spPr>
      </p:pic>
      <p:sp>
        <p:nvSpPr>
          <p:cNvPr id="13" name="TextBox 12">
            <a:extLst>
              <a:ext uri="{FF2B5EF4-FFF2-40B4-BE49-F238E27FC236}">
                <a16:creationId xmlns:a16="http://schemas.microsoft.com/office/drawing/2014/main" id="{707FF047-B4D4-A0E1-D1A5-A838099D5DB6}"/>
              </a:ext>
            </a:extLst>
          </p:cNvPr>
          <p:cNvSpPr txBox="1"/>
          <p:nvPr/>
        </p:nvSpPr>
        <p:spPr>
          <a:xfrm>
            <a:off x="7927952" y="5613859"/>
            <a:ext cx="4071342" cy="509437"/>
          </a:xfrm>
          <a:prstGeom prst="rect">
            <a:avLst/>
          </a:prstGeom>
        </p:spPr>
        <p:txBody>
          <a:bodyPr vert="horz" wrap="square" lIns="91440" tIns="45720" rIns="91440" bIns="45720" rtlCol="0" anchor="t">
            <a:noAutofit/>
          </a:bodyPr>
          <a:lstStyle/>
          <a:p>
            <a:pPr algn="l">
              <a:lnSpc>
                <a:spcPct val="120000"/>
              </a:lnSpc>
              <a:spcBef>
                <a:spcPts val="1200"/>
              </a:spcBef>
            </a:pPr>
            <a:r>
              <a:rPr lang="en-US" sz="1000" b="0" dirty="0">
                <a:solidFill>
                  <a:prstClr val="black"/>
                </a:solidFill>
                <a:latin typeface="Montserrat" pitchFamily="2" charset="77"/>
              </a:rPr>
              <a:t>Source: TDOT Transportation Systems Management and Operations (TSMO) Program Plan, Feb 2022</a:t>
            </a:r>
          </a:p>
        </p:txBody>
      </p:sp>
    </p:spTree>
    <p:extLst>
      <p:ext uri="{BB962C8B-B14F-4D97-AF65-F5344CB8AC3E}">
        <p14:creationId xmlns:p14="http://schemas.microsoft.com/office/powerpoint/2010/main" val="399666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D4755-EE93-371E-B9B8-932B815BDD9E}"/>
              </a:ext>
            </a:extLst>
          </p:cNvPr>
          <p:cNvSpPr>
            <a:spLocks noGrp="1"/>
          </p:cNvSpPr>
          <p:nvPr>
            <p:ph sz="quarter" idx="14"/>
          </p:nvPr>
        </p:nvSpPr>
        <p:spPr>
          <a:xfrm>
            <a:off x="1774826" y="1789044"/>
            <a:ext cx="5743574" cy="4735444"/>
          </a:xfrm>
        </p:spPr>
        <p:txBody>
          <a:bodyPr>
            <a:normAutofit fontScale="85000" lnSpcReduction="10000"/>
          </a:bodyPr>
          <a:lstStyle/>
          <a:p>
            <a:pPr marL="457200" marR="0" lvl="0" indent="-457200">
              <a:spcBef>
                <a:spcPts val="600"/>
              </a:spcBef>
              <a:spcAft>
                <a:spcPts val="600"/>
              </a:spcAft>
              <a:buFont typeface="Wingdings" panose="05000000000000000000" pitchFamily="2" charset="2"/>
              <a:buChar char="v"/>
            </a:pPr>
            <a:r>
              <a:rPr lang="en-US" sz="2600" dirty="0">
                <a:effectLst/>
                <a:latin typeface="Gentium Basic" panose="020B0604020202020204" charset="0"/>
                <a:ea typeface="Arial" panose="020B0604020202020204" pitchFamily="34" charset="0"/>
                <a:cs typeface="Times New Roman" panose="02020603050405020304" pitchFamily="18" charset="0"/>
              </a:rPr>
              <a:t>Model Interactive Tool Development </a:t>
            </a:r>
          </a:p>
          <a:p>
            <a:pPr marL="446087" lvl="1">
              <a:spcBef>
                <a:spcPts val="600"/>
              </a:spcBef>
              <a:spcAft>
                <a:spcPts val="600"/>
              </a:spcAft>
            </a:pPr>
            <a:r>
              <a:rPr lang="en-US" sz="1800" dirty="0">
                <a:effectLst/>
                <a:latin typeface="Gentium Basic" panose="020B0604020202020204" charset="0"/>
                <a:ea typeface="Arial" panose="020B0604020202020204" pitchFamily="34" charset="0"/>
                <a:cs typeface="Times New Roman" panose="02020603050405020304" pitchFamily="18" charset="0"/>
              </a:rPr>
              <a:t>An interactive worksheet of model elements for DOT to perform and document a self-assessment of its EM program and identify action steps for proposed spectrum placement.</a:t>
            </a:r>
          </a:p>
          <a:p>
            <a:pPr marL="457200" marR="0" lvl="0" indent="-457200">
              <a:spcBef>
                <a:spcPts val="600"/>
              </a:spcBef>
              <a:spcAft>
                <a:spcPts val="600"/>
              </a:spcAft>
              <a:buFont typeface="Wingdings" panose="05000000000000000000" pitchFamily="2" charset="2"/>
              <a:buChar char="v"/>
            </a:pPr>
            <a:r>
              <a:rPr lang="en-US" sz="2600" dirty="0">
                <a:effectLst/>
                <a:latin typeface="Gentium Basic" panose="020B0604020202020204" charset="0"/>
                <a:ea typeface="Arial" panose="020B0604020202020204" pitchFamily="34" charset="0"/>
                <a:cs typeface="Times New Roman" panose="02020603050405020304" pitchFamily="18" charset="0"/>
              </a:rPr>
              <a:t>Expansion of Model Question Guide</a:t>
            </a:r>
          </a:p>
          <a:p>
            <a:pPr marL="446087" lvl="1">
              <a:spcBef>
                <a:spcPts val="600"/>
              </a:spcBef>
              <a:spcAft>
                <a:spcPts val="600"/>
              </a:spcAft>
            </a:pPr>
            <a:r>
              <a:rPr lang="en-US" sz="2200" dirty="0">
                <a:latin typeface="Gentium Basic" panose="020B0604020202020204" charset="0"/>
                <a:ea typeface="Arial" panose="020B0604020202020204" pitchFamily="34" charset="0"/>
                <a:cs typeface="Times New Roman" panose="02020603050405020304" pitchFamily="18" charset="0"/>
              </a:rPr>
              <a:t>A </a:t>
            </a:r>
            <a:r>
              <a:rPr lang="en-US" sz="2200" dirty="0">
                <a:effectLst/>
                <a:latin typeface="Gentium Basic" panose="020B0604020202020204" charset="0"/>
                <a:ea typeface="Arial" panose="020B0604020202020204" pitchFamily="34" charset="0"/>
                <a:cs typeface="Times New Roman" panose="02020603050405020304" pitchFamily="18" charset="0"/>
              </a:rPr>
              <a:t>question guide to assist DOT in exploring EM organizational options.  </a:t>
            </a:r>
          </a:p>
          <a:p>
            <a:pPr marL="457200" marR="0" lvl="0" indent="-457200">
              <a:spcBef>
                <a:spcPts val="600"/>
              </a:spcBef>
              <a:spcAft>
                <a:spcPts val="600"/>
              </a:spcAft>
              <a:buFont typeface="Wingdings" panose="05000000000000000000" pitchFamily="2" charset="2"/>
              <a:buChar char="v"/>
            </a:pPr>
            <a:r>
              <a:rPr lang="en-US" sz="2600" dirty="0">
                <a:effectLst/>
                <a:latin typeface="Gentium Basic" panose="020B0604020202020204" charset="0"/>
                <a:ea typeface="Arial" panose="020B0604020202020204" pitchFamily="34" charset="0"/>
                <a:cs typeface="Times New Roman" panose="02020603050405020304" pitchFamily="18" charset="0"/>
              </a:rPr>
              <a:t>Emergency Management Performance Measures </a:t>
            </a:r>
          </a:p>
          <a:p>
            <a:pPr marL="446087" lvl="1">
              <a:spcBef>
                <a:spcPts val="600"/>
              </a:spcBef>
              <a:spcAft>
                <a:spcPts val="600"/>
              </a:spcAft>
            </a:pPr>
            <a:r>
              <a:rPr lang="en-US" sz="1800" dirty="0">
                <a:latin typeface="Gentium Basic" panose="020B0604020202020204" charset="0"/>
                <a:ea typeface="Arial" panose="020B0604020202020204" pitchFamily="34" charset="0"/>
                <a:cs typeface="Times New Roman" panose="02020603050405020304" pitchFamily="18" charset="0"/>
              </a:rPr>
              <a:t>Identification of performance measures </a:t>
            </a:r>
            <a:r>
              <a:rPr lang="en-US" sz="1800" dirty="0">
                <a:effectLst/>
                <a:latin typeface="Gentium Basic" panose="020B0604020202020204" charset="0"/>
                <a:ea typeface="Arial" panose="020B0604020202020204" pitchFamily="34" charset="0"/>
                <a:cs typeface="Times New Roman" panose="02020603050405020304" pitchFamily="18" charset="0"/>
              </a:rPr>
              <a:t>to access outcomes of the EM program  and evaluate the effectiveness of DOT EM program to support decisions related to staffing, planning, resource allocation, and technology. </a:t>
            </a:r>
            <a:endParaRPr lang="en-US" dirty="0"/>
          </a:p>
        </p:txBody>
      </p:sp>
      <p:sp>
        <p:nvSpPr>
          <p:cNvPr id="3" name="Title 2">
            <a:extLst>
              <a:ext uri="{FF2B5EF4-FFF2-40B4-BE49-F238E27FC236}">
                <a16:creationId xmlns:a16="http://schemas.microsoft.com/office/drawing/2014/main" id="{4C08D646-724A-B93B-D8E8-9ECFF405BEA5}"/>
              </a:ext>
            </a:extLst>
          </p:cNvPr>
          <p:cNvSpPr>
            <a:spLocks noGrp="1"/>
          </p:cNvSpPr>
          <p:nvPr>
            <p:ph type="title"/>
          </p:nvPr>
        </p:nvSpPr>
        <p:spPr>
          <a:xfrm>
            <a:off x="1774826" y="1233489"/>
            <a:ext cx="5868988" cy="863599"/>
          </a:xfrm>
        </p:spPr>
        <p:txBody>
          <a:bodyPr/>
          <a:lstStyle/>
          <a:p>
            <a:r>
              <a:rPr lang="en-US" dirty="0"/>
              <a:t>Future Research Needs</a:t>
            </a:r>
          </a:p>
        </p:txBody>
      </p:sp>
      <p:sp>
        <p:nvSpPr>
          <p:cNvPr id="4" name="Subtitle 3">
            <a:extLst>
              <a:ext uri="{FF2B5EF4-FFF2-40B4-BE49-F238E27FC236}">
                <a16:creationId xmlns:a16="http://schemas.microsoft.com/office/drawing/2014/main" id="{8301C8C9-3E92-FF4B-C913-7DD0A5C72F2A}"/>
              </a:ext>
            </a:extLst>
          </p:cNvPr>
          <p:cNvSpPr>
            <a:spLocks noGrp="1"/>
          </p:cNvSpPr>
          <p:nvPr>
            <p:ph type="subTitle" idx="1"/>
          </p:nvPr>
        </p:nvSpPr>
        <p:spPr>
          <a:xfrm>
            <a:off x="1882775" y="694419"/>
            <a:ext cx="1178477" cy="372346"/>
          </a:xfrm>
        </p:spPr>
        <p:txBody>
          <a:bodyPr/>
          <a:lstStyle/>
          <a:p>
            <a:r>
              <a:rPr lang="en-US" dirty="0"/>
              <a:t>Future Research</a:t>
            </a:r>
          </a:p>
        </p:txBody>
      </p:sp>
      <p:pic>
        <p:nvPicPr>
          <p:cNvPr id="5" name="Picture Placeholder 7" descr="A picture containing outdoor, rock, dirt&#10;&#10;Description automatically generated">
            <a:extLst>
              <a:ext uri="{FF2B5EF4-FFF2-40B4-BE49-F238E27FC236}">
                <a16:creationId xmlns:a16="http://schemas.microsoft.com/office/drawing/2014/main" id="{17AFD2B7-EB83-D3E4-5944-A58CFA541D9E}"/>
              </a:ext>
            </a:extLst>
          </p:cNvPr>
          <p:cNvPicPr>
            <a:picLocks noChangeAspect="1"/>
          </p:cNvPicPr>
          <p:nvPr/>
        </p:nvPicPr>
        <p:blipFill rotWithShape="1">
          <a:blip r:embed="rId2">
            <a:extLst>
              <a:ext uri="{28A0092B-C50C-407E-A947-70E740481C1C}">
                <a14:useLocalDpi xmlns:a14="http://schemas.microsoft.com/office/drawing/2010/main" val="0"/>
              </a:ext>
            </a:extLst>
          </a:blip>
          <a:srcRect l="47147" r="3021"/>
          <a:stretch/>
        </p:blipFill>
        <p:spPr>
          <a:xfrm>
            <a:off x="7643816" y="774699"/>
            <a:ext cx="4548184" cy="6083301"/>
          </a:xfrm>
          <a:prstGeom prst="rect">
            <a:avLst/>
          </a:prstGeom>
        </p:spPr>
      </p:pic>
      <p:sp>
        <p:nvSpPr>
          <p:cNvPr id="6" name="Rectangle 5">
            <a:extLst>
              <a:ext uri="{FF2B5EF4-FFF2-40B4-BE49-F238E27FC236}">
                <a16:creationId xmlns:a16="http://schemas.microsoft.com/office/drawing/2014/main" id="{E979F04B-6137-2E4C-780D-C081FC6B8B3E}"/>
              </a:ext>
            </a:extLst>
          </p:cNvPr>
          <p:cNvSpPr/>
          <p:nvPr/>
        </p:nvSpPr>
        <p:spPr>
          <a:xfrm>
            <a:off x="540048" y="3866255"/>
            <a:ext cx="533912" cy="238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750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D4755-EE93-371E-B9B8-932B815BDD9E}"/>
              </a:ext>
            </a:extLst>
          </p:cNvPr>
          <p:cNvSpPr>
            <a:spLocks noGrp="1"/>
          </p:cNvSpPr>
          <p:nvPr>
            <p:ph sz="quarter" idx="14"/>
          </p:nvPr>
        </p:nvSpPr>
        <p:spPr>
          <a:xfrm>
            <a:off x="1774824" y="1815548"/>
            <a:ext cx="6998851" cy="5042452"/>
          </a:xfrm>
        </p:spPr>
        <p:txBody>
          <a:bodyPr>
            <a:normAutofit lnSpcReduction="10000"/>
          </a:bodyPr>
          <a:lstStyle/>
          <a:p>
            <a:pPr marL="0" marR="0">
              <a:lnSpc>
                <a:spcPct val="107000"/>
              </a:lnSpc>
              <a:spcBef>
                <a:spcPts val="200"/>
              </a:spcBef>
              <a:spcAft>
                <a:spcPts val="0"/>
              </a:spcAft>
            </a:pPr>
            <a:r>
              <a:rPr lang="en-US" sz="2200" b="1" dirty="0">
                <a:effectLst/>
                <a:latin typeface="Gentium Basic" panose="020B0604020202020204" charset="0"/>
                <a:ea typeface="GentiumBasic"/>
                <a:cs typeface="Times New Roman" panose="02020603050405020304" pitchFamily="18" charset="0"/>
              </a:rPr>
              <a:t>DOT Leadership buy-in is critical</a:t>
            </a:r>
            <a:endParaRPr lang="en-US" sz="2200" b="1" dirty="0">
              <a:effectLst/>
              <a:latin typeface="Gentium Basic" panose="020B0604020202020204" charset="0"/>
              <a:ea typeface="Times New Roman" panose="02020603050405020304" pitchFamily="18" charset="0"/>
              <a:cs typeface="Times New Roman" panose="02020603050405020304" pitchFamily="18" charset="0"/>
            </a:endParaRPr>
          </a:p>
          <a:p>
            <a:pPr marL="274637" marR="0" indent="-285750">
              <a:lnSpc>
                <a:spcPct val="107000"/>
              </a:lnSpc>
              <a:spcBef>
                <a:spcPts val="0"/>
              </a:spcBef>
              <a:buFont typeface="Wingdings" panose="05000000000000000000" pitchFamily="2" charset="2"/>
              <a:buChar char="v"/>
            </a:pPr>
            <a:r>
              <a:rPr lang="en-US" sz="1900" dirty="0">
                <a:effectLst/>
                <a:latin typeface="Gentium Basic" panose="020B0604020202020204" charset="0"/>
                <a:ea typeface="Calibri" panose="020F0502020204030204" pitchFamily="34" charset="0"/>
                <a:cs typeface="Arial" panose="020B0604020202020204" pitchFamily="34" charset="0"/>
              </a:rPr>
              <a:t>address challenges to implementation</a:t>
            </a:r>
          </a:p>
          <a:p>
            <a:pPr marL="274637" marR="0" indent="-285750">
              <a:lnSpc>
                <a:spcPct val="107000"/>
              </a:lnSpc>
              <a:spcBef>
                <a:spcPts val="0"/>
              </a:spcBef>
              <a:buFont typeface="Wingdings" panose="05000000000000000000" pitchFamily="2" charset="2"/>
              <a:buChar char="v"/>
            </a:pPr>
            <a:r>
              <a:rPr lang="en-US" sz="1900" dirty="0">
                <a:effectLst/>
                <a:latin typeface="Gentium Basic" panose="020B0604020202020204" charset="0"/>
                <a:ea typeface="Calibri" panose="020F0502020204030204" pitchFamily="34" charset="0"/>
                <a:cs typeface="Arial" panose="020B0604020202020204" pitchFamily="34" charset="0"/>
              </a:rPr>
              <a:t>provide guidance on implementation approaches</a:t>
            </a:r>
          </a:p>
          <a:p>
            <a:pPr marL="274637" marR="0" indent="-285750">
              <a:lnSpc>
                <a:spcPct val="107000"/>
              </a:lnSpc>
              <a:spcBef>
                <a:spcPts val="0"/>
              </a:spcBef>
              <a:buFont typeface="Wingdings" panose="05000000000000000000" pitchFamily="2" charset="2"/>
              <a:buChar char="v"/>
            </a:pPr>
            <a:r>
              <a:rPr lang="en-US" sz="1900" dirty="0">
                <a:effectLst/>
                <a:latin typeface="Gentium Basic" panose="020B0604020202020204" charset="0"/>
                <a:ea typeface="Calibri" panose="020F0502020204030204" pitchFamily="34" charset="0"/>
                <a:cs typeface="Arial" panose="020B0604020202020204" pitchFamily="34" charset="0"/>
              </a:rPr>
              <a:t> be facilitators including ensuring alignment with agency policies</a:t>
            </a:r>
          </a:p>
          <a:p>
            <a:pPr marL="0" marR="0" indent="0">
              <a:lnSpc>
                <a:spcPct val="107000"/>
              </a:lnSpc>
              <a:spcBef>
                <a:spcPts val="0"/>
              </a:spcBef>
            </a:pPr>
            <a:endParaRPr lang="en-US" sz="800" b="1" dirty="0">
              <a:latin typeface="Gentium Basic" panose="020B0604020202020204" charset="0"/>
              <a:ea typeface="Calibri" panose="020F0502020204030204" pitchFamily="34" charset="0"/>
              <a:cs typeface="Arial" panose="020B0604020202020204" pitchFamily="34" charset="0"/>
            </a:endParaRPr>
          </a:p>
          <a:p>
            <a:pPr marL="0" marR="0" indent="0">
              <a:lnSpc>
                <a:spcPct val="107000"/>
              </a:lnSpc>
              <a:spcBef>
                <a:spcPts val="0"/>
              </a:spcBef>
            </a:pPr>
            <a:r>
              <a:rPr lang="en-US" sz="1800" b="1" dirty="0">
                <a:effectLst/>
                <a:latin typeface="Gentium Basic" panose="020B0604020202020204" charset="0"/>
                <a:ea typeface="Calibri" panose="020F0502020204030204" pitchFamily="34" charset="0"/>
                <a:cs typeface="Arial" panose="020B0604020202020204" pitchFamily="34" charset="0"/>
              </a:rPr>
              <a:t>Implementation Action</a:t>
            </a:r>
            <a:r>
              <a:rPr lang="en-US" sz="1800" dirty="0">
                <a:effectLst/>
                <a:latin typeface="Gentium Basic" panose="020B0604020202020204" charset="0"/>
                <a:ea typeface="Calibri" panose="020F0502020204030204" pitchFamily="34" charset="0"/>
                <a:cs typeface="Arial" panose="020B0604020202020204" pitchFamily="34" charset="0"/>
              </a:rPr>
              <a:t>: AASHTO Regional Executive forums</a:t>
            </a:r>
            <a:r>
              <a:rPr lang="en-US" sz="1800" dirty="0">
                <a:latin typeface="Gentium Basic" panose="020B0604020202020204" charset="0"/>
                <a:ea typeface="Calibri" panose="020F0502020204030204" pitchFamily="34" charset="0"/>
                <a:cs typeface="Arial" panose="020B0604020202020204" pitchFamily="34" charset="0"/>
              </a:rPr>
              <a:t> w</a:t>
            </a:r>
            <a:r>
              <a:rPr lang="en-US" sz="1800" dirty="0">
                <a:effectLst/>
                <a:latin typeface="Gentium Basic" panose="020B0604020202020204" charset="0"/>
                <a:ea typeface="Calibri" panose="020F0502020204030204" pitchFamily="34" charset="0"/>
                <a:cs typeface="Arial" panose="020B0604020202020204" pitchFamily="34" charset="0"/>
              </a:rPr>
              <a:t>orking with AASHTO regions</a:t>
            </a:r>
          </a:p>
          <a:p>
            <a:pPr marL="0" marR="0">
              <a:lnSpc>
                <a:spcPct val="107000"/>
              </a:lnSpc>
              <a:spcBef>
                <a:spcPts val="200"/>
              </a:spcBef>
              <a:spcAft>
                <a:spcPts val="0"/>
              </a:spcAft>
            </a:pPr>
            <a:r>
              <a:rPr lang="en-US" sz="2200" b="1" dirty="0">
                <a:effectLst/>
                <a:latin typeface="Gentium Basic" panose="020B0604020202020204" charset="0"/>
                <a:ea typeface="GentiumBasic"/>
                <a:cs typeface="Times New Roman" panose="02020603050405020304" pitchFamily="18" charset="0"/>
              </a:rPr>
              <a:t>EM Managers are key implementers </a:t>
            </a:r>
            <a:endParaRPr lang="en-US" sz="2200" b="1" dirty="0">
              <a:effectLst/>
              <a:latin typeface="Gentium Basic" panose="020B0604020202020204" charset="0"/>
              <a:ea typeface="Times New Roman" panose="02020603050405020304" pitchFamily="18" charset="0"/>
              <a:cs typeface="Times New Roman" panose="02020603050405020304" pitchFamily="18" charset="0"/>
            </a:endParaRPr>
          </a:p>
          <a:p>
            <a:pPr marL="274637" marR="0" indent="-285750">
              <a:lnSpc>
                <a:spcPct val="100000"/>
              </a:lnSpc>
              <a:spcBef>
                <a:spcPts val="0"/>
              </a:spcBef>
              <a:spcAft>
                <a:spcPts val="600"/>
              </a:spcAft>
              <a:buFont typeface="Wingdings" panose="05000000000000000000" pitchFamily="2" charset="2"/>
              <a:buChar char="v"/>
            </a:pPr>
            <a:r>
              <a:rPr lang="en-US" sz="1800" dirty="0">
                <a:effectLst/>
                <a:latin typeface="Gentium Basic" panose="020B0604020202020204" charset="0"/>
                <a:ea typeface="Calibri" panose="020F0502020204030204" pitchFamily="34" charset="0"/>
                <a:cs typeface="Arial" panose="020B0604020202020204" pitchFamily="34" charset="0"/>
              </a:rPr>
              <a:t>provide essential assessment/feedback</a:t>
            </a:r>
          </a:p>
          <a:p>
            <a:pPr marL="274637" marR="0" indent="-285750">
              <a:lnSpc>
                <a:spcPct val="100000"/>
              </a:lnSpc>
              <a:spcBef>
                <a:spcPts val="0"/>
              </a:spcBef>
              <a:spcAft>
                <a:spcPts val="600"/>
              </a:spcAft>
              <a:buFont typeface="Wingdings" panose="05000000000000000000" pitchFamily="2" charset="2"/>
              <a:buChar char="v"/>
            </a:pPr>
            <a:r>
              <a:rPr lang="en-US" sz="1800" dirty="0">
                <a:effectLst/>
                <a:latin typeface="Gentium Basic" panose="020B0604020202020204" charset="0"/>
                <a:ea typeface="Calibri" panose="020F0502020204030204" pitchFamily="34" charset="0"/>
                <a:cs typeface="Arial" panose="020B0604020202020204" pitchFamily="34" charset="0"/>
              </a:rPr>
              <a:t>identify existing and potential barriers to adoption</a:t>
            </a:r>
          </a:p>
          <a:p>
            <a:pPr marL="274637" marR="0" indent="-285750">
              <a:lnSpc>
                <a:spcPct val="100000"/>
              </a:lnSpc>
              <a:spcBef>
                <a:spcPts val="0"/>
              </a:spcBef>
              <a:spcAft>
                <a:spcPts val="600"/>
              </a:spcAft>
              <a:buFont typeface="Wingdings" panose="05000000000000000000" pitchFamily="2" charset="2"/>
              <a:buChar char="v"/>
            </a:pPr>
            <a:r>
              <a:rPr lang="en-US" sz="1800" dirty="0">
                <a:effectLst/>
                <a:latin typeface="Gentium Basic" panose="020B0604020202020204" charset="0"/>
                <a:ea typeface="Calibri" panose="020F0502020204030204" pitchFamily="34" charset="0"/>
                <a:cs typeface="Arial" panose="020B0604020202020204" pitchFamily="34" charset="0"/>
              </a:rPr>
              <a:t>ensure alignment with agency procedures and policies. </a:t>
            </a:r>
          </a:p>
          <a:p>
            <a:pPr marL="0" marR="0">
              <a:lnSpc>
                <a:spcPct val="107000"/>
              </a:lnSpc>
              <a:spcBef>
                <a:spcPts val="0"/>
              </a:spcBef>
              <a:spcAft>
                <a:spcPts val="800"/>
              </a:spcAft>
            </a:pPr>
            <a:r>
              <a:rPr lang="en-US" sz="1800" b="1" dirty="0">
                <a:effectLst/>
                <a:latin typeface="Gentium Basic" panose="020B0604020202020204" charset="0"/>
                <a:ea typeface="Calibri" panose="020F0502020204030204" pitchFamily="34" charset="0"/>
                <a:cs typeface="Arial" panose="020B0604020202020204" pitchFamily="34" charset="0"/>
              </a:rPr>
              <a:t>Implementation Action</a:t>
            </a:r>
            <a:r>
              <a:rPr lang="en-US" sz="1800" dirty="0">
                <a:effectLst/>
                <a:latin typeface="Gentium Basic" panose="020B0604020202020204" charset="0"/>
                <a:ea typeface="Calibri" panose="020F0502020204030204" pitchFamily="34" charset="0"/>
                <a:cs typeface="Arial" panose="020B0604020202020204" pitchFamily="34" charset="0"/>
              </a:rPr>
              <a:t>: Work with core EM manager group </a:t>
            </a:r>
            <a:r>
              <a:rPr lang="en-US" sz="1800" dirty="0">
                <a:latin typeface="Gentium Basic" panose="020B0604020202020204" charset="0"/>
                <a:ea typeface="Calibri" panose="020F0502020204030204" pitchFamily="34" charset="0"/>
                <a:cs typeface="Arial" panose="020B0604020202020204" pitchFamily="34" charset="0"/>
              </a:rPr>
              <a:t>on </a:t>
            </a:r>
            <a:r>
              <a:rPr lang="en-US" sz="1800" dirty="0">
                <a:effectLst/>
                <a:latin typeface="Gentium Basic" panose="020B0604020202020204" charset="0"/>
                <a:ea typeface="Calibri" panose="020F0502020204030204" pitchFamily="34" charset="0"/>
                <a:cs typeface="Arial" panose="020B0604020202020204" pitchFamily="34" charset="0"/>
              </a:rPr>
              <a:t>opportunities &amp; approaches </a:t>
            </a:r>
          </a:p>
          <a:p>
            <a:pPr marL="0" marR="0">
              <a:lnSpc>
                <a:spcPct val="107000"/>
              </a:lnSpc>
              <a:spcBef>
                <a:spcPts val="0"/>
              </a:spcBef>
              <a:spcAft>
                <a:spcPts val="800"/>
              </a:spcAft>
            </a:pPr>
            <a:r>
              <a:rPr lang="en-US" sz="2200" b="1" dirty="0">
                <a:latin typeface="Gentium Basic" panose="020B0604020202020204" charset="0"/>
                <a:ea typeface="GentiumBasic"/>
                <a:cs typeface="Times New Roman" panose="02020603050405020304" pitchFamily="18" charset="0"/>
              </a:rPr>
              <a:t>T</a:t>
            </a:r>
            <a:r>
              <a:rPr lang="en-US" sz="2200" b="1" dirty="0">
                <a:effectLst/>
                <a:latin typeface="Gentium Basic" panose="020B0604020202020204" charset="0"/>
                <a:ea typeface="GentiumBasic"/>
                <a:cs typeface="Times New Roman" panose="02020603050405020304" pitchFamily="18" charset="0"/>
              </a:rPr>
              <a:t>raining is useful for developing competency </a:t>
            </a:r>
            <a:endParaRPr lang="en-US" sz="2200" b="1" dirty="0">
              <a:effectLst/>
              <a:latin typeface="Gentium Basic" panose="020B0604020202020204" charset="0"/>
              <a:ea typeface="Times New Roman" panose="02020603050405020304" pitchFamily="18" charset="0"/>
              <a:cs typeface="Times New Roman" panose="02020603050405020304" pitchFamily="18" charset="0"/>
            </a:endParaRPr>
          </a:p>
          <a:p>
            <a:pPr marL="0">
              <a:lnSpc>
                <a:spcPct val="107000"/>
              </a:lnSpc>
              <a:spcBef>
                <a:spcPts val="0"/>
              </a:spcBef>
              <a:spcAft>
                <a:spcPts val="800"/>
              </a:spcAft>
            </a:pPr>
            <a:r>
              <a:rPr lang="en-US" sz="1800" b="1" dirty="0">
                <a:effectLst/>
                <a:latin typeface="Gentium Basic" panose="020B0604020202020204" charset="0"/>
                <a:ea typeface="Calibri" panose="020F0502020204030204" pitchFamily="34" charset="0"/>
                <a:cs typeface="Arial" panose="020B0604020202020204" pitchFamily="34" charset="0"/>
              </a:rPr>
              <a:t>Implementation Action</a:t>
            </a:r>
            <a:r>
              <a:rPr lang="en-US" sz="1800" dirty="0">
                <a:effectLst/>
                <a:latin typeface="Gentium Basic" panose="020B0604020202020204" charset="0"/>
                <a:ea typeface="Calibri" panose="020F0502020204030204" pitchFamily="34" charset="0"/>
                <a:cs typeface="Arial" panose="020B0604020202020204" pitchFamily="34" charset="0"/>
              </a:rPr>
              <a:t>: </a:t>
            </a:r>
            <a:r>
              <a:rPr lang="en-US" sz="1800" dirty="0">
                <a:latin typeface="Gentium Basic" panose="020B0604020202020204" charset="0"/>
                <a:ea typeface="Calibri" panose="020F0502020204030204" pitchFamily="34" charset="0"/>
                <a:cs typeface="Arial" panose="020B0604020202020204" pitchFamily="34" charset="0"/>
              </a:rPr>
              <a:t>S</a:t>
            </a:r>
            <a:r>
              <a:rPr lang="en-US" sz="1800" dirty="0">
                <a:effectLst/>
                <a:latin typeface="Gentium Basic" panose="020B0604020202020204" charset="0"/>
                <a:ea typeface="Calibri" panose="020F0502020204030204" pitchFamily="34" charset="0"/>
                <a:cs typeface="Arial" panose="020B0604020202020204" pitchFamily="34" charset="0"/>
              </a:rPr>
              <a:t>eries of virtual and/or in-person multi-state training events in coordination with DOTs</a:t>
            </a:r>
          </a:p>
          <a:p>
            <a:pPr marL="0" marR="0">
              <a:lnSpc>
                <a:spcPct val="107000"/>
              </a:lnSpc>
              <a:spcBef>
                <a:spcPts val="0"/>
              </a:spcBef>
              <a:spcAft>
                <a:spcPts val="800"/>
              </a:spcAft>
            </a:pPr>
            <a:endParaRPr lang="en-US" dirty="0"/>
          </a:p>
        </p:txBody>
      </p:sp>
      <p:sp>
        <p:nvSpPr>
          <p:cNvPr id="3" name="Title 2">
            <a:extLst>
              <a:ext uri="{FF2B5EF4-FFF2-40B4-BE49-F238E27FC236}">
                <a16:creationId xmlns:a16="http://schemas.microsoft.com/office/drawing/2014/main" id="{4C08D646-724A-B93B-D8E8-9ECFF405BEA5}"/>
              </a:ext>
            </a:extLst>
          </p:cNvPr>
          <p:cNvSpPr>
            <a:spLocks noGrp="1"/>
          </p:cNvSpPr>
          <p:nvPr>
            <p:ph type="title"/>
          </p:nvPr>
        </p:nvSpPr>
        <p:spPr>
          <a:xfrm>
            <a:off x="1774825" y="1233489"/>
            <a:ext cx="5868988" cy="542909"/>
          </a:xfrm>
        </p:spPr>
        <p:txBody>
          <a:bodyPr/>
          <a:lstStyle/>
          <a:p>
            <a:r>
              <a:rPr lang="en-US" dirty="0"/>
              <a:t>Implementation Plan</a:t>
            </a:r>
          </a:p>
        </p:txBody>
      </p:sp>
      <p:sp>
        <p:nvSpPr>
          <p:cNvPr id="4" name="Subtitle 3">
            <a:extLst>
              <a:ext uri="{FF2B5EF4-FFF2-40B4-BE49-F238E27FC236}">
                <a16:creationId xmlns:a16="http://schemas.microsoft.com/office/drawing/2014/main" id="{8301C8C9-3E92-FF4B-C913-7DD0A5C72F2A}"/>
              </a:ext>
            </a:extLst>
          </p:cNvPr>
          <p:cNvSpPr>
            <a:spLocks noGrp="1"/>
          </p:cNvSpPr>
          <p:nvPr>
            <p:ph type="subTitle" idx="1"/>
          </p:nvPr>
        </p:nvSpPr>
        <p:spPr>
          <a:xfrm>
            <a:off x="1882775" y="694419"/>
            <a:ext cx="1151973" cy="372346"/>
          </a:xfrm>
        </p:spPr>
        <p:txBody>
          <a:bodyPr/>
          <a:lstStyle/>
          <a:p>
            <a:r>
              <a:rPr lang="en-US" dirty="0" err="1"/>
              <a:t>Implmentation</a:t>
            </a:r>
            <a:endParaRPr lang="en-US" dirty="0"/>
          </a:p>
        </p:txBody>
      </p:sp>
      <p:grpSp>
        <p:nvGrpSpPr>
          <p:cNvPr id="12" name="Group 11">
            <a:extLst>
              <a:ext uri="{FF2B5EF4-FFF2-40B4-BE49-F238E27FC236}">
                <a16:creationId xmlns:a16="http://schemas.microsoft.com/office/drawing/2014/main" id="{4ADBDD57-1D35-911C-4729-4F2EC31FF994}"/>
              </a:ext>
            </a:extLst>
          </p:cNvPr>
          <p:cNvGrpSpPr/>
          <p:nvPr/>
        </p:nvGrpSpPr>
        <p:grpSpPr>
          <a:xfrm>
            <a:off x="8348870" y="1977886"/>
            <a:ext cx="3843130" cy="3442253"/>
            <a:chOff x="7489687" y="1304829"/>
            <a:chExt cx="4518992" cy="3502346"/>
          </a:xfrm>
        </p:grpSpPr>
        <p:pic>
          <p:nvPicPr>
            <p:cNvPr id="6" name="Picture 5">
              <a:extLst>
                <a:ext uri="{FF2B5EF4-FFF2-40B4-BE49-F238E27FC236}">
                  <a16:creationId xmlns:a16="http://schemas.microsoft.com/office/drawing/2014/main" id="{A5DC3B01-A053-7D23-021B-7D1A18BEA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0042" y="1304829"/>
              <a:ext cx="3650544" cy="3502346"/>
            </a:xfrm>
            <a:prstGeom prst="rect">
              <a:avLst/>
            </a:prstGeom>
          </p:spPr>
        </p:pic>
        <p:sp>
          <p:nvSpPr>
            <p:cNvPr id="7" name="Rectangle 6">
              <a:extLst>
                <a:ext uri="{FF2B5EF4-FFF2-40B4-BE49-F238E27FC236}">
                  <a16:creationId xmlns:a16="http://schemas.microsoft.com/office/drawing/2014/main" id="{9C8B041D-D696-B319-82A1-8CB75E9A63B9}"/>
                </a:ext>
              </a:extLst>
            </p:cNvPr>
            <p:cNvSpPr/>
            <p:nvPr/>
          </p:nvSpPr>
          <p:spPr>
            <a:xfrm>
              <a:off x="7787862" y="2287461"/>
              <a:ext cx="711200" cy="62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208F61-3143-C8C4-E3FA-855E95E6678D}"/>
                </a:ext>
              </a:extLst>
            </p:cNvPr>
            <p:cNvSpPr/>
            <p:nvPr/>
          </p:nvSpPr>
          <p:spPr>
            <a:xfrm>
              <a:off x="10473635" y="1776398"/>
              <a:ext cx="1057535" cy="5846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1DDACD-F39A-A393-E49A-E19D4A681F12}"/>
                </a:ext>
              </a:extLst>
            </p:cNvPr>
            <p:cNvSpPr/>
            <p:nvPr/>
          </p:nvSpPr>
          <p:spPr>
            <a:xfrm>
              <a:off x="10912735" y="2590052"/>
              <a:ext cx="729329" cy="62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E9DF03-18FD-7226-9054-1C8F9ED3263E}"/>
                </a:ext>
              </a:extLst>
            </p:cNvPr>
            <p:cNvSpPr/>
            <p:nvPr/>
          </p:nvSpPr>
          <p:spPr>
            <a:xfrm>
              <a:off x="11432209" y="3330714"/>
              <a:ext cx="576470" cy="94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297A4C-361E-4ABD-E423-E303023FCE22}"/>
                </a:ext>
              </a:extLst>
            </p:cNvPr>
            <p:cNvSpPr/>
            <p:nvPr/>
          </p:nvSpPr>
          <p:spPr>
            <a:xfrm>
              <a:off x="7489687" y="3268123"/>
              <a:ext cx="618435" cy="625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36192586-D6EA-1310-0EA3-A71B09CD8770}"/>
              </a:ext>
            </a:extLst>
          </p:cNvPr>
          <p:cNvSpPr/>
          <p:nvPr/>
        </p:nvSpPr>
        <p:spPr>
          <a:xfrm>
            <a:off x="540048" y="3866255"/>
            <a:ext cx="533912" cy="238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2699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D4755-EE93-371E-B9B8-932B815BDD9E}"/>
              </a:ext>
            </a:extLst>
          </p:cNvPr>
          <p:cNvSpPr>
            <a:spLocks noGrp="1"/>
          </p:cNvSpPr>
          <p:nvPr>
            <p:ph sz="quarter" idx="14"/>
          </p:nvPr>
        </p:nvSpPr>
        <p:spPr>
          <a:xfrm>
            <a:off x="1672603" y="4280452"/>
            <a:ext cx="9958388" cy="1883129"/>
          </a:xfrm>
        </p:spPr>
        <p:txBody>
          <a:bodyPr>
            <a:normAutofit fontScale="47500" lnSpcReduction="20000"/>
          </a:bodyPr>
          <a:lstStyle/>
          <a:p>
            <a:pPr marL="0">
              <a:lnSpc>
                <a:spcPct val="107000"/>
              </a:lnSpc>
              <a:spcBef>
                <a:spcPts val="0"/>
              </a:spcBef>
              <a:spcAft>
                <a:spcPts val="800"/>
              </a:spcAft>
            </a:pPr>
            <a:r>
              <a:rPr kumimoji="0" lang="en-US" sz="4200" b="1" i="0" u="none" strike="noStrike" kern="1200" cap="none" spc="0" normalizeH="0" baseline="0" noProof="0" dirty="0">
                <a:ln>
                  <a:noFill/>
                </a:ln>
                <a:solidFill>
                  <a:srgbClr val="F8403A"/>
                </a:solidFill>
                <a:effectLst/>
                <a:uLnTx/>
                <a:uFillTx/>
                <a:latin typeface="Montserrat" pitchFamily="2" charset="77"/>
                <a:ea typeface="+mj-ea"/>
                <a:cs typeface="Arial" panose="020B0604020202020204" pitchFamily="34" charset="0"/>
              </a:rPr>
              <a:t>Implementation </a:t>
            </a:r>
            <a:r>
              <a:rPr lang="en-US" sz="4200" b="1" dirty="0">
                <a:solidFill>
                  <a:srgbClr val="F8403A"/>
                </a:solidFill>
                <a:latin typeface="Montserrat" pitchFamily="2" charset="77"/>
                <a:ea typeface="+mj-ea"/>
                <a:cs typeface="Arial" panose="020B0604020202020204" pitchFamily="34" charset="0"/>
              </a:rPr>
              <a:t>Beyond DOTs</a:t>
            </a:r>
            <a:endParaRPr lang="en-US" sz="4200" b="1" dirty="0">
              <a:solidFill>
                <a:srgbClr val="FF0000"/>
              </a:solidFill>
              <a:effectLst/>
              <a:latin typeface="Gentium Basic" panose="020B060402020202020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4300" dirty="0">
                <a:effectLst/>
                <a:latin typeface="Gentium Basic" panose="020B0604020202020204" charset="0"/>
                <a:ea typeface="Calibri" panose="020F0502020204030204" pitchFamily="34" charset="0"/>
                <a:cs typeface="Arial" panose="020B0604020202020204" pitchFamily="34" charset="0"/>
              </a:rPr>
              <a:t>Relationships with national and international EM organizations </a:t>
            </a:r>
            <a:r>
              <a:rPr lang="en-US" sz="4300" dirty="0">
                <a:latin typeface="Gentium Basic" panose="020B0604020202020204" charset="0"/>
                <a:ea typeface="Calibri" panose="020F0502020204030204" pitchFamily="34" charset="0"/>
                <a:cs typeface="Arial" panose="020B0604020202020204" pitchFamily="34" charset="0"/>
              </a:rPr>
              <a:t>can </a:t>
            </a:r>
            <a:r>
              <a:rPr lang="en-US" sz="4300" dirty="0">
                <a:effectLst/>
                <a:latin typeface="Gentium Basic" panose="020B0604020202020204" charset="0"/>
                <a:ea typeface="Calibri" panose="020F0502020204030204" pitchFamily="34" charset="0"/>
                <a:cs typeface="Arial" panose="020B0604020202020204" pitchFamily="34" charset="0"/>
              </a:rPr>
              <a:t>support implementation </a:t>
            </a:r>
          </a:p>
          <a:p>
            <a:pPr marL="0" marR="0">
              <a:lnSpc>
                <a:spcPct val="107000"/>
              </a:lnSpc>
              <a:spcBef>
                <a:spcPts val="0"/>
              </a:spcBef>
              <a:spcAft>
                <a:spcPts val="800"/>
              </a:spcAft>
            </a:pPr>
            <a:r>
              <a:rPr lang="en-US" sz="3800" b="1" dirty="0">
                <a:effectLst/>
                <a:latin typeface="Gentium Basic" panose="020B0604020202020204" charset="0"/>
                <a:ea typeface="Calibri" panose="020F0502020204030204" pitchFamily="34" charset="0"/>
                <a:cs typeface="Arial" panose="020B0604020202020204" pitchFamily="34" charset="0"/>
              </a:rPr>
              <a:t>Proposed Implementation Action</a:t>
            </a:r>
            <a:r>
              <a:rPr lang="en-US" sz="3800" dirty="0">
                <a:effectLst/>
                <a:latin typeface="Gentium Basic" panose="020B0604020202020204" charset="0"/>
                <a:ea typeface="Calibri" panose="020F0502020204030204" pitchFamily="34" charset="0"/>
                <a:cs typeface="Arial" panose="020B0604020202020204" pitchFamily="34" charset="0"/>
              </a:rPr>
              <a:t>: </a:t>
            </a:r>
            <a:r>
              <a:rPr lang="en-US" sz="3800" dirty="0">
                <a:latin typeface="Gentium Basic" panose="020B0604020202020204" charset="0"/>
                <a:ea typeface="Calibri" panose="020F0502020204030204" pitchFamily="34" charset="0"/>
                <a:cs typeface="Arial" panose="020B0604020202020204" pitchFamily="34" charset="0"/>
              </a:rPr>
              <a:t>W</a:t>
            </a:r>
            <a:r>
              <a:rPr lang="en-US" sz="3800" dirty="0">
                <a:effectLst/>
                <a:latin typeface="Gentium Basic" panose="020B0604020202020204" charset="0"/>
                <a:ea typeface="Calibri" panose="020F0502020204030204" pitchFamily="34" charset="0"/>
                <a:cs typeface="Arial" panose="020B0604020202020204" pitchFamily="34" charset="0"/>
              </a:rPr>
              <a:t>orkshops with established multi-state organizations  by working with IAEM EM committee and US organizational leadership along with Identifying sponsors at state Emergency Management Agencies in partnership with state DOTs</a:t>
            </a:r>
            <a:endParaRPr lang="en-US" sz="3800" dirty="0"/>
          </a:p>
        </p:txBody>
      </p:sp>
      <p:sp>
        <p:nvSpPr>
          <p:cNvPr id="3" name="Title 2">
            <a:extLst>
              <a:ext uri="{FF2B5EF4-FFF2-40B4-BE49-F238E27FC236}">
                <a16:creationId xmlns:a16="http://schemas.microsoft.com/office/drawing/2014/main" id="{4C08D646-724A-B93B-D8E8-9ECFF405BEA5}"/>
              </a:ext>
            </a:extLst>
          </p:cNvPr>
          <p:cNvSpPr>
            <a:spLocks noGrp="1"/>
          </p:cNvSpPr>
          <p:nvPr>
            <p:ph type="title"/>
          </p:nvPr>
        </p:nvSpPr>
        <p:spPr>
          <a:xfrm>
            <a:off x="1774825" y="1233489"/>
            <a:ext cx="6216235" cy="863599"/>
          </a:xfrm>
        </p:spPr>
        <p:txBody>
          <a:bodyPr/>
          <a:lstStyle/>
          <a:p>
            <a:r>
              <a:rPr lang="en-US" dirty="0"/>
              <a:t>Implementation Team</a:t>
            </a:r>
          </a:p>
        </p:txBody>
      </p:sp>
      <p:sp>
        <p:nvSpPr>
          <p:cNvPr id="4" name="Subtitle 3">
            <a:extLst>
              <a:ext uri="{FF2B5EF4-FFF2-40B4-BE49-F238E27FC236}">
                <a16:creationId xmlns:a16="http://schemas.microsoft.com/office/drawing/2014/main" id="{8301C8C9-3E92-FF4B-C913-7DD0A5C72F2A}"/>
              </a:ext>
            </a:extLst>
          </p:cNvPr>
          <p:cNvSpPr>
            <a:spLocks noGrp="1"/>
          </p:cNvSpPr>
          <p:nvPr>
            <p:ph type="subTitle" idx="1"/>
          </p:nvPr>
        </p:nvSpPr>
        <p:spPr>
          <a:xfrm>
            <a:off x="1882775" y="694419"/>
            <a:ext cx="1151973" cy="372346"/>
          </a:xfrm>
        </p:spPr>
        <p:txBody>
          <a:bodyPr/>
          <a:lstStyle/>
          <a:p>
            <a:r>
              <a:rPr lang="en-US" dirty="0" err="1"/>
              <a:t>Implmentation</a:t>
            </a:r>
            <a:endParaRPr lang="en-US" dirty="0"/>
          </a:p>
        </p:txBody>
      </p:sp>
      <p:sp>
        <p:nvSpPr>
          <p:cNvPr id="5" name="TextBox 4">
            <a:extLst>
              <a:ext uri="{FF2B5EF4-FFF2-40B4-BE49-F238E27FC236}">
                <a16:creationId xmlns:a16="http://schemas.microsoft.com/office/drawing/2014/main" id="{B423AB56-1D92-7642-B3B9-5E4A8791C2BB}"/>
              </a:ext>
            </a:extLst>
          </p:cNvPr>
          <p:cNvSpPr txBox="1"/>
          <p:nvPr/>
        </p:nvSpPr>
        <p:spPr>
          <a:xfrm>
            <a:off x="1672603" y="1636047"/>
            <a:ext cx="9600580" cy="2571025"/>
          </a:xfrm>
          <a:prstGeom prst="rect">
            <a:avLst/>
          </a:prstGeom>
          <a:noFill/>
        </p:spPr>
        <p:txBody>
          <a:bodyPr wrap="square">
            <a:spAutoFit/>
          </a:bodyPr>
          <a:lstStyle/>
          <a:p>
            <a:pPr marL="0" marR="0">
              <a:lnSpc>
                <a:spcPct val="107000"/>
              </a:lnSpc>
              <a:spcBef>
                <a:spcPts val="0"/>
              </a:spcBef>
              <a:spcAft>
                <a:spcPts val="800"/>
              </a:spcAft>
            </a:pP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AASHTO Committee on Transportation System Security and Resilience and Emergency Management Task </a:t>
            </a:r>
            <a:r>
              <a:rPr lang="en-US" sz="1800" dirty="0" err="1">
                <a:solidFill>
                  <a:schemeClr val="tx2"/>
                </a:solidFill>
                <a:effectLst/>
                <a:latin typeface="Gentium Basic" panose="020B0604020202020204" charset="0"/>
                <a:ea typeface="Calibri" panose="020F0502020204030204" pitchFamily="34" charset="0"/>
                <a:cs typeface="Arial" panose="020B0604020202020204" pitchFamily="34" charset="0"/>
              </a:rPr>
              <a:t>Forc</a:t>
            </a: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 can: </a:t>
            </a:r>
          </a:p>
          <a:p>
            <a:pPr marL="274637" marR="0" indent="-285750">
              <a:lnSpc>
                <a:spcPct val="107000"/>
              </a:lnSpc>
              <a:spcBef>
                <a:spcPts val="0"/>
              </a:spcBef>
              <a:spcAft>
                <a:spcPts val="800"/>
              </a:spcAft>
              <a:buSzPct val="60000"/>
              <a:buFont typeface="Wingdings" panose="05000000000000000000" pitchFamily="2" charset="2"/>
              <a:buChar char="v"/>
            </a:pP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increase DOT buy-in </a:t>
            </a:r>
          </a:p>
          <a:p>
            <a:pPr marL="274637" marR="0" indent="-285750">
              <a:lnSpc>
                <a:spcPct val="107000"/>
              </a:lnSpc>
              <a:spcBef>
                <a:spcPts val="0"/>
              </a:spcBef>
              <a:spcAft>
                <a:spcPts val="800"/>
              </a:spcAft>
              <a:buSzPct val="60000"/>
              <a:buFont typeface="Wingdings" panose="05000000000000000000" pitchFamily="2" charset="2"/>
              <a:buChar char="v"/>
            </a:pP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establish implementation infrastructure</a:t>
            </a:r>
          </a:p>
          <a:p>
            <a:pPr marL="274637" marR="0" indent="-285750">
              <a:lnSpc>
                <a:spcPct val="107000"/>
              </a:lnSpc>
              <a:spcBef>
                <a:spcPts val="0"/>
              </a:spcBef>
              <a:spcAft>
                <a:spcPts val="800"/>
              </a:spcAft>
              <a:buSzPct val="60000"/>
              <a:buFont typeface="Wingdings" panose="05000000000000000000" pitchFamily="2" charset="2"/>
              <a:buChar char="v"/>
            </a:pP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promote sustainability </a:t>
            </a:r>
          </a:p>
          <a:p>
            <a:pPr marL="0" marR="0">
              <a:lnSpc>
                <a:spcPct val="107000"/>
              </a:lnSpc>
              <a:spcBef>
                <a:spcPts val="0"/>
              </a:spcBef>
              <a:spcAft>
                <a:spcPts val="800"/>
              </a:spcAft>
            </a:pPr>
            <a:r>
              <a:rPr lang="en-US" sz="1800" b="1" dirty="0">
                <a:solidFill>
                  <a:schemeClr val="tx2"/>
                </a:solidFill>
                <a:effectLst/>
                <a:latin typeface="Gentium Basic" panose="020B0604020202020204" charset="0"/>
                <a:ea typeface="Calibri" panose="020F0502020204030204" pitchFamily="34" charset="0"/>
                <a:cs typeface="Arial" panose="020B0604020202020204" pitchFamily="34" charset="0"/>
              </a:rPr>
              <a:t>Proposed Implementation Action</a:t>
            </a:r>
            <a:r>
              <a:rPr lang="en-US" sz="1800" dirty="0">
                <a:solidFill>
                  <a:schemeClr val="tx2"/>
                </a:solidFill>
                <a:effectLst/>
                <a:latin typeface="Gentium Basic" panose="020B0604020202020204" charset="0"/>
                <a:ea typeface="Calibri" panose="020F0502020204030204" pitchFamily="34" charset="0"/>
                <a:cs typeface="Arial" panose="020B0604020202020204" pitchFamily="34" charset="0"/>
              </a:rPr>
              <a:t>: National workshop/event at a CTSSR conference or annual meeting </a:t>
            </a:r>
            <a:endParaRPr lang="en-US" sz="1800" dirty="0">
              <a:solidFill>
                <a:schemeClr val="tx2"/>
              </a:solidFill>
              <a:latin typeface="Gentium Basic" panose="020B0604020202020204" charset="0"/>
              <a:cs typeface="Arial" panose="020B0604020202020204" pitchFamily="34" charset="0"/>
            </a:endParaRPr>
          </a:p>
        </p:txBody>
      </p:sp>
      <p:sp>
        <p:nvSpPr>
          <p:cNvPr id="6" name="Rectangle 5">
            <a:extLst>
              <a:ext uri="{FF2B5EF4-FFF2-40B4-BE49-F238E27FC236}">
                <a16:creationId xmlns:a16="http://schemas.microsoft.com/office/drawing/2014/main" id="{D3C7402B-5AEA-8FEA-690F-7A1DB6474123}"/>
              </a:ext>
            </a:extLst>
          </p:cNvPr>
          <p:cNvSpPr/>
          <p:nvPr/>
        </p:nvSpPr>
        <p:spPr>
          <a:xfrm>
            <a:off x="540048" y="3866255"/>
            <a:ext cx="533912" cy="238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165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A8393-C2E4-440F-B8BE-77CBA5F16CE5}"/>
              </a:ext>
            </a:extLst>
          </p:cNvPr>
          <p:cNvSpPr>
            <a:spLocks noGrp="1"/>
          </p:cNvSpPr>
          <p:nvPr>
            <p:ph type="ctrTitle"/>
          </p:nvPr>
        </p:nvSpPr>
        <p:spPr>
          <a:xfrm>
            <a:off x="1995777" y="-192087"/>
            <a:ext cx="9251950" cy="2805978"/>
          </a:xfrm>
        </p:spPr>
        <p:txBody>
          <a:bodyPr/>
          <a:lstStyle/>
          <a:p>
            <a:r>
              <a:rPr lang="en-US" dirty="0"/>
              <a:t>Questions?</a:t>
            </a:r>
          </a:p>
        </p:txBody>
      </p:sp>
      <p:sp>
        <p:nvSpPr>
          <p:cNvPr id="8" name="Sous-titre 4">
            <a:extLst>
              <a:ext uri="{FF2B5EF4-FFF2-40B4-BE49-F238E27FC236}">
                <a16:creationId xmlns:a16="http://schemas.microsoft.com/office/drawing/2014/main" id="{F416E4E4-D74A-4EB1-835F-8F5D39759C4A}"/>
              </a:ext>
            </a:extLst>
          </p:cNvPr>
          <p:cNvSpPr txBox="1">
            <a:spLocks/>
          </p:cNvSpPr>
          <p:nvPr/>
        </p:nvSpPr>
        <p:spPr>
          <a:xfrm>
            <a:off x="2134322" y="2328095"/>
            <a:ext cx="8600802" cy="1591047"/>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HelveticaNeueDeskInterface-Regular" charset="0"/>
              <a:buNone/>
              <a:tabLst/>
              <a:defRPr sz="1600" b="0" i="1" kern="1200">
                <a:solidFill>
                  <a:schemeClr val="bg1"/>
                </a:solidFill>
                <a:latin typeface="Montserrat" charset="0"/>
                <a:ea typeface="Montserrat" charset="0"/>
                <a:cs typeface="Montserrat" charset="0"/>
              </a:defRPr>
            </a:lvl1pPr>
            <a:lvl2pPr marL="457200" indent="0" algn="ctr" defTabSz="914400" rtl="0" eaLnBrk="1" latinLnBrk="0" hangingPunct="1">
              <a:lnSpc>
                <a:spcPct val="90000"/>
              </a:lnSpc>
              <a:spcBef>
                <a:spcPts val="500"/>
              </a:spcBef>
              <a:buFont typeface=".HelveticaNeueDeskInterface-Regular" charset="0"/>
              <a:buNone/>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914400" indent="0" algn="ctr" defTabSz="914400" rtl="0" eaLnBrk="1" latinLnBrk="0" hangingPunct="1">
              <a:lnSpc>
                <a:spcPct val="90000"/>
              </a:lnSpc>
              <a:spcBef>
                <a:spcPts val="500"/>
              </a:spcBef>
              <a:buFont typeface=".HelveticaNeueDeskInterface-Regular" charset="0"/>
              <a:buNone/>
              <a:defRPr sz="18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371600" indent="0" algn="ctr" defTabSz="914400" rtl="0" eaLnBrk="1" latinLnBrk="0" hangingPunct="1">
              <a:lnSpc>
                <a:spcPct val="90000"/>
              </a:lnSpc>
              <a:spcBef>
                <a:spcPts val="500"/>
              </a:spcBef>
              <a:buFont typeface=".HelveticaNeueDeskInterface-Regular" charset="0"/>
              <a:buNone/>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1828800" indent="0" algn="ctr" defTabSz="914400" rtl="0" eaLnBrk="1" latinLnBrk="0" hangingPunct="1">
              <a:lnSpc>
                <a:spcPct val="90000"/>
              </a:lnSpc>
              <a:spcBef>
                <a:spcPts val="500"/>
              </a:spcBef>
              <a:buFont typeface=".HelveticaNeueDeskInterface-Regular" charset="0"/>
              <a:buNone/>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ts val="2100"/>
              </a:lnSpc>
            </a:pPr>
            <a:r>
              <a:rPr lang="en-US" sz="1800" dirty="0">
                <a:solidFill>
                  <a:srgbClr val="FF0000"/>
                </a:solidFill>
                <a:latin typeface="Montserrat SemiBold" panose="00000700000000000000" pitchFamily="2" charset="0"/>
              </a:rPr>
              <a:t>Deb Matherly, MIRTA LLC, </a:t>
            </a:r>
            <a:r>
              <a:rPr lang="en-US" sz="1800" i="0" u="sng" dirty="0">
                <a:solidFill>
                  <a:srgbClr val="FF0000"/>
                </a:solidFill>
              </a:rPr>
              <a:t>Debmatherly@mirtallc.com</a:t>
            </a:r>
          </a:p>
          <a:p>
            <a:pPr>
              <a:lnSpc>
                <a:spcPts val="2100"/>
              </a:lnSpc>
            </a:pPr>
            <a:r>
              <a:rPr lang="en-US" sz="1800" dirty="0">
                <a:solidFill>
                  <a:srgbClr val="FF0000"/>
                </a:solidFill>
                <a:latin typeface="Montserrat SemiBold" panose="00000700000000000000" pitchFamily="2" charset="0"/>
              </a:rPr>
              <a:t>Patricia Bye, Consultant, </a:t>
            </a:r>
            <a:r>
              <a:rPr lang="en-US" sz="1800" i="0" u="sng" dirty="0">
                <a:solidFill>
                  <a:srgbClr val="FF0000"/>
                </a:solidFill>
                <a:hlinkClick r:id="rId3">
                  <a:extLst>
                    <a:ext uri="{A12FA001-AC4F-418D-AE19-62706E023703}">
                      <ahyp:hlinkClr xmlns:ahyp="http://schemas.microsoft.com/office/drawing/2018/hyperlinkcolor" val="tx"/>
                    </a:ext>
                  </a:extLst>
                </a:hlinkClick>
              </a:rPr>
              <a:t>patriciabye@gmail.com</a:t>
            </a:r>
            <a:endParaRPr lang="en-US" sz="1800" i="0" u="sng" dirty="0">
              <a:solidFill>
                <a:srgbClr val="FF0000"/>
              </a:solidFill>
            </a:endParaRPr>
          </a:p>
          <a:p>
            <a:pPr>
              <a:lnSpc>
                <a:spcPts val="2100"/>
              </a:lnSpc>
            </a:pPr>
            <a:r>
              <a:rPr lang="en-US" sz="1600" dirty="0" err="1">
                <a:solidFill>
                  <a:srgbClr val="FF0000"/>
                </a:solidFill>
                <a:latin typeface="Montserrat SemiBold" panose="00000700000000000000" pitchFamily="2" charset="0"/>
              </a:rPr>
              <a:t>Eryca</a:t>
            </a:r>
            <a:r>
              <a:rPr lang="en-US" sz="1600" dirty="0">
                <a:solidFill>
                  <a:srgbClr val="FF0000"/>
                </a:solidFill>
                <a:latin typeface="Montserrat SemiBold" panose="00000700000000000000" pitchFamily="2" charset="0"/>
              </a:rPr>
              <a:t> Dinsdale, </a:t>
            </a:r>
            <a:r>
              <a:rPr lang="en-US" sz="1600" i="0" u="sng" dirty="0">
                <a:solidFill>
                  <a:srgbClr val="FF0000"/>
                </a:solidFill>
                <a:hlinkClick r:id="rId4">
                  <a:extLst>
                    <a:ext uri="{A12FA001-AC4F-418D-AE19-62706E023703}">
                      <ahyp:hlinkClr xmlns:ahyp="http://schemas.microsoft.com/office/drawing/2018/hyperlinkcolor" val="tx"/>
                    </a:ext>
                  </a:extLst>
                </a:hlinkClick>
              </a:rPr>
              <a:t>Eryca.dinsdale</a:t>
            </a:r>
            <a:r>
              <a:rPr lang="en-US" i="0" u="sng" dirty="0">
                <a:solidFill>
                  <a:srgbClr val="FF0000"/>
                </a:solidFill>
                <a:hlinkClick r:id="rId4">
                  <a:extLst>
                    <a:ext uri="{A12FA001-AC4F-418D-AE19-62706E023703}">
                      <ahyp:hlinkClr xmlns:ahyp="http://schemas.microsoft.com/office/drawing/2018/hyperlinkcolor" val="tx"/>
                    </a:ext>
                  </a:extLst>
                </a:hlinkClick>
              </a:rPr>
              <a:t>@wsp</a:t>
            </a:r>
            <a:r>
              <a:rPr lang="en-US" sz="1600" i="0" u="sng" dirty="0">
                <a:solidFill>
                  <a:srgbClr val="FF0000"/>
                </a:solidFill>
                <a:hlinkClick r:id="rId4">
                  <a:extLst>
                    <a:ext uri="{A12FA001-AC4F-418D-AE19-62706E023703}">
                      <ahyp:hlinkClr xmlns:ahyp="http://schemas.microsoft.com/office/drawing/2018/hyperlinkcolor" val="tx"/>
                    </a:ext>
                  </a:extLst>
                </a:hlinkClick>
              </a:rPr>
              <a:t>.com</a:t>
            </a:r>
            <a:endParaRPr lang="en-US" sz="1600" i="0" u="sng" dirty="0">
              <a:solidFill>
                <a:srgbClr val="FF0000"/>
              </a:solidFill>
            </a:endParaRPr>
          </a:p>
          <a:p>
            <a:pPr>
              <a:lnSpc>
                <a:spcPts val="2100"/>
              </a:lnSpc>
            </a:pPr>
            <a:r>
              <a:rPr lang="en-US" sz="1600" dirty="0">
                <a:solidFill>
                  <a:srgbClr val="FF0000"/>
                </a:solidFill>
                <a:latin typeface="Montserrat SemiBold" panose="00000700000000000000" pitchFamily="2" charset="0"/>
              </a:rPr>
              <a:t>Trevor Clifford, </a:t>
            </a:r>
            <a:r>
              <a:rPr lang="en-US" sz="1600" i="0" u="sng" dirty="0">
                <a:solidFill>
                  <a:srgbClr val="FF0000"/>
                </a:solidFill>
                <a:hlinkClick r:id="rId5">
                  <a:extLst>
                    <a:ext uri="{A12FA001-AC4F-418D-AE19-62706E023703}">
                      <ahyp:hlinkClr xmlns:ahyp="http://schemas.microsoft.com/office/drawing/2018/hyperlinkcolor" val="tx"/>
                    </a:ext>
                  </a:extLst>
                </a:hlinkClick>
              </a:rPr>
              <a:t>trevor.clifford@wsp.com</a:t>
            </a:r>
            <a:endParaRPr lang="en-US" sz="1600" i="0" u="sng" dirty="0">
              <a:solidFill>
                <a:srgbClr val="FF0000"/>
              </a:solidFill>
            </a:endParaRPr>
          </a:p>
          <a:p>
            <a:pPr>
              <a:lnSpc>
                <a:spcPts val="2100"/>
              </a:lnSpc>
            </a:pPr>
            <a:endParaRPr lang="en-US" sz="1600" i="0" u="sng" dirty="0">
              <a:solidFill>
                <a:srgbClr val="FF0000"/>
              </a:solidFill>
            </a:endParaRPr>
          </a:p>
          <a:p>
            <a:endParaRPr lang="en-US" i="0" dirty="0">
              <a:solidFill>
                <a:srgbClr val="FF0000"/>
              </a:solidFill>
            </a:endParaRPr>
          </a:p>
        </p:txBody>
      </p:sp>
      <p:sp>
        <p:nvSpPr>
          <p:cNvPr id="6" name="Rectangle 5">
            <a:extLst>
              <a:ext uri="{FF2B5EF4-FFF2-40B4-BE49-F238E27FC236}">
                <a16:creationId xmlns:a16="http://schemas.microsoft.com/office/drawing/2014/main" id="{7082EEA6-2EAD-47DA-A4A8-82D1CE1F0484}"/>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80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09CEA132-C5E4-684A-B6F9-5A4E42BBD50C}"/>
              </a:ext>
            </a:extLst>
          </p:cNvPr>
          <p:cNvGraphicFramePr>
            <a:graphicFrameLocks noGrp="1"/>
          </p:cNvGraphicFramePr>
          <p:nvPr>
            <p:ph sz="quarter" idx="14"/>
            <p:extLst>
              <p:ext uri="{D42A27DB-BD31-4B8C-83A1-F6EECF244321}">
                <p14:modId xmlns:p14="http://schemas.microsoft.com/office/powerpoint/2010/main" val="81199728"/>
              </p:ext>
            </p:extLst>
          </p:nvPr>
        </p:nvGraphicFramePr>
        <p:xfrm>
          <a:off x="1687739" y="1748114"/>
          <a:ext cx="8057025" cy="4699667"/>
        </p:xfrm>
        <a:graphic>
          <a:graphicData uri="http://schemas.openxmlformats.org/drawingml/2006/table">
            <a:tbl>
              <a:tblPr firstRow="1" bandRow="1">
                <a:tableStyleId>{8EC20E35-A176-4012-BC5E-935CFFF8708E}</a:tableStyleId>
              </a:tblPr>
              <a:tblGrid>
                <a:gridCol w="1096519">
                  <a:extLst>
                    <a:ext uri="{9D8B030D-6E8A-4147-A177-3AD203B41FA5}">
                      <a16:colId xmlns:a16="http://schemas.microsoft.com/office/drawing/2014/main" val="20000"/>
                    </a:ext>
                  </a:extLst>
                </a:gridCol>
                <a:gridCol w="4703219">
                  <a:extLst>
                    <a:ext uri="{9D8B030D-6E8A-4147-A177-3AD203B41FA5}">
                      <a16:colId xmlns:a16="http://schemas.microsoft.com/office/drawing/2014/main" val="20001"/>
                    </a:ext>
                  </a:extLst>
                </a:gridCol>
                <a:gridCol w="2257287">
                  <a:extLst>
                    <a:ext uri="{9D8B030D-6E8A-4147-A177-3AD203B41FA5}">
                      <a16:colId xmlns:a16="http://schemas.microsoft.com/office/drawing/2014/main" val="20004"/>
                    </a:ext>
                  </a:extLst>
                </a:gridCol>
              </a:tblGrid>
              <a:tr h="624025">
                <a:tc>
                  <a:txBody>
                    <a:bodyPr/>
                    <a:lstStyle/>
                    <a:p>
                      <a:r>
                        <a:rPr lang="en-US" sz="2000" dirty="0">
                          <a:latin typeface="Montserrat" pitchFamily="2" charset="77"/>
                        </a:rPr>
                        <a:t>Task </a:t>
                      </a:r>
                      <a:endParaRPr lang="en-US" sz="2000" b="0" dirty="0">
                        <a:solidFill>
                          <a:schemeClr val="tx1">
                            <a:alpha val="60000"/>
                          </a:schemeClr>
                        </a:solidFill>
                        <a:latin typeface="Montserrat" pitchFamily="2" charset="77"/>
                      </a:endParaRPr>
                    </a:p>
                  </a:txBody>
                  <a:tcPr anchor="ctr"/>
                </a:tc>
                <a:tc>
                  <a:txBody>
                    <a:bodyPr/>
                    <a:lstStyle/>
                    <a:p>
                      <a:r>
                        <a:rPr lang="en-US" sz="2000" dirty="0">
                          <a:latin typeface="Montserrat" pitchFamily="2" charset="77"/>
                        </a:rPr>
                        <a:t>Description</a:t>
                      </a:r>
                      <a:endParaRPr lang="en-US" sz="2000" b="0" dirty="0">
                        <a:solidFill>
                          <a:schemeClr val="tx1">
                            <a:alpha val="60000"/>
                          </a:schemeClr>
                        </a:solidFill>
                        <a:latin typeface="Montserrat" pitchFamily="2" charset="77"/>
                      </a:endParaRPr>
                    </a:p>
                  </a:txBody>
                  <a:tcPr anchor="ctr"/>
                </a:tc>
                <a:tc>
                  <a:txBody>
                    <a:bodyPr/>
                    <a:lstStyle/>
                    <a:p>
                      <a:r>
                        <a:rPr lang="en-US" sz="2000" b="1" dirty="0">
                          <a:solidFill>
                            <a:srgbClr val="FFFFFF">
                              <a:alpha val="60000"/>
                            </a:srgbClr>
                          </a:solidFill>
                          <a:latin typeface="Montserrat" pitchFamily="2" charset="77"/>
                        </a:rPr>
                        <a:t>Completed</a:t>
                      </a:r>
                    </a:p>
                  </a:txBody>
                  <a:tcPr anchor="ctr"/>
                </a:tc>
                <a:extLst>
                  <a:ext uri="{0D108BD9-81ED-4DB2-BD59-A6C34878D82A}">
                    <a16:rowId xmlns:a16="http://schemas.microsoft.com/office/drawing/2014/main" val="10000"/>
                  </a:ext>
                </a:extLst>
              </a:tr>
              <a:tr h="482086">
                <a:tc>
                  <a:txBody>
                    <a:bodyPr/>
                    <a:lstStyle/>
                    <a:p>
                      <a:r>
                        <a:rPr lang="en-US" sz="2000" dirty="0">
                          <a:solidFill>
                            <a:schemeClr val="tx2"/>
                          </a:solidFill>
                          <a:latin typeface="Gentium Basic" panose="02000503060000020004" pitchFamily="2" charset="77"/>
                        </a:rPr>
                        <a:t>1</a:t>
                      </a:r>
                      <a:endParaRPr lang="en-US" sz="2000" b="1" dirty="0">
                        <a:solidFill>
                          <a:schemeClr val="tx2"/>
                        </a:solidFill>
                        <a:latin typeface="Gentium Basic" panose="02000503060000020004" pitchFamily="2" charset="77"/>
                      </a:endParaRPr>
                    </a:p>
                  </a:txBody>
                  <a:tcPr anchor="ctr">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Start-up &amp; Kick-Off</a:t>
                      </a:r>
                    </a:p>
                  </a:txBody>
                  <a:tcPr anchor="ctr">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4/6/2021</a:t>
                      </a:r>
                    </a:p>
                  </a:txBody>
                  <a:tcPr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2086">
                <a:tc>
                  <a:txBody>
                    <a:bodyPr/>
                    <a:lstStyle/>
                    <a:p>
                      <a:r>
                        <a:rPr lang="en-US" sz="2000" dirty="0">
                          <a:solidFill>
                            <a:schemeClr val="tx2"/>
                          </a:solidFill>
                          <a:latin typeface="Gentium Basic" panose="02000503060000020004" pitchFamily="2" charset="77"/>
                        </a:rPr>
                        <a:t>2A</a:t>
                      </a:r>
                      <a:endParaRPr lang="en-US" sz="2000" b="1" dirty="0">
                        <a:solidFill>
                          <a:schemeClr val="tx2"/>
                        </a:solidFill>
                        <a:latin typeface="Gentium Basic" panose="02000503060000020004" pitchFamily="2" charset="77"/>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Draft Literature Review</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8/10/2021</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82086">
                <a:tc>
                  <a:txBody>
                    <a:bodyPr/>
                    <a:lstStyle/>
                    <a:p>
                      <a:r>
                        <a:rPr lang="en-US" sz="2000" b="0" dirty="0">
                          <a:solidFill>
                            <a:schemeClr val="tx2"/>
                          </a:solidFill>
                          <a:latin typeface="Gentium Basic" panose="02000503060000020004" pitchFamily="2" charset="77"/>
                        </a:rPr>
                        <a:t>2B</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Draft Glossary</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12/22/2021</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4851341"/>
                  </a:ext>
                </a:extLst>
              </a:tr>
              <a:tr h="482086">
                <a:tc>
                  <a:txBody>
                    <a:bodyPr/>
                    <a:lstStyle/>
                    <a:p>
                      <a:r>
                        <a:rPr lang="en-US" sz="2000" dirty="0">
                          <a:solidFill>
                            <a:schemeClr val="tx2"/>
                          </a:solidFill>
                          <a:latin typeface="Gentium Basic" panose="02000503060000020004" pitchFamily="2" charset="77"/>
                        </a:rPr>
                        <a:t>3</a:t>
                      </a:r>
                      <a:endParaRPr lang="en-US" sz="2000" b="1" dirty="0">
                        <a:solidFill>
                          <a:schemeClr val="tx2"/>
                        </a:solidFill>
                        <a:latin typeface="Gentium Basic" panose="02000503060000020004" pitchFamily="2" charset="77"/>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DOT EM Survey/Census</a:t>
                      </a:r>
                    </a:p>
                    <a:p>
                      <a:r>
                        <a:rPr lang="en-US" sz="2000" dirty="0">
                          <a:solidFill>
                            <a:schemeClr val="tx2"/>
                          </a:solidFill>
                          <a:latin typeface="Gentium Basic" panose="02000503060000020004" pitchFamily="2" charset="77"/>
                        </a:rPr>
                        <a:t>2</a:t>
                      </a:r>
                      <a:r>
                        <a:rPr lang="en-US" sz="2000" baseline="30000" dirty="0">
                          <a:solidFill>
                            <a:schemeClr val="tx2"/>
                          </a:solidFill>
                          <a:latin typeface="Gentium Basic" panose="02000503060000020004" pitchFamily="2" charset="77"/>
                        </a:rPr>
                        <a:t>ND</a:t>
                      </a:r>
                      <a:r>
                        <a:rPr lang="en-US" sz="2000" dirty="0">
                          <a:solidFill>
                            <a:schemeClr val="tx2"/>
                          </a:solidFill>
                          <a:latin typeface="Gentium Basic" panose="02000503060000020004" pitchFamily="2" charset="77"/>
                        </a:rPr>
                        <a:t> Push Completed</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12/22/2021 7/15/2022</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82086">
                <a:tc>
                  <a:txBody>
                    <a:bodyPr/>
                    <a:lstStyle/>
                    <a:p>
                      <a:r>
                        <a:rPr lang="en-US" sz="2000" dirty="0">
                          <a:solidFill>
                            <a:schemeClr val="tx2"/>
                          </a:solidFill>
                          <a:latin typeface="Gentium Basic" panose="02000503060000020004" pitchFamily="2" charset="77"/>
                        </a:rPr>
                        <a:t>4</a:t>
                      </a:r>
                      <a:endParaRPr lang="en-US" sz="2000" b="1" dirty="0">
                        <a:solidFill>
                          <a:schemeClr val="tx2"/>
                        </a:solidFill>
                        <a:latin typeface="Gentium Basic" panose="02000503060000020004" pitchFamily="2" charset="77"/>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Preliminary Model Development </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12/22/2021</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82086">
                <a:tc>
                  <a:txBody>
                    <a:bodyPr/>
                    <a:lstStyle/>
                    <a:p>
                      <a:r>
                        <a:rPr lang="en-US" sz="2000" b="0" dirty="0">
                          <a:solidFill>
                            <a:schemeClr val="tx2"/>
                          </a:solidFill>
                          <a:latin typeface="Gentium Basic" panose="02000503060000020004" pitchFamily="2" charset="77"/>
                        </a:rPr>
                        <a:t>5</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Interim Report</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12/22/2021</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768489"/>
                  </a:ext>
                </a:extLst>
              </a:tr>
              <a:tr h="482086">
                <a:tc>
                  <a:txBody>
                    <a:bodyPr/>
                    <a:lstStyle/>
                    <a:p>
                      <a:r>
                        <a:rPr lang="en-US" sz="2000" b="0" dirty="0">
                          <a:solidFill>
                            <a:schemeClr val="tx2"/>
                          </a:solidFill>
                          <a:latin typeface="Gentium Basic" panose="02000503060000020004" pitchFamily="2" charset="77"/>
                        </a:rPr>
                        <a:t>6</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Final Model</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12/9/2022</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678733"/>
                  </a:ext>
                </a:extLst>
              </a:tr>
              <a:tr h="482086">
                <a:tc>
                  <a:txBody>
                    <a:bodyPr/>
                    <a:lstStyle/>
                    <a:p>
                      <a:r>
                        <a:rPr lang="en-US" sz="2000" b="0" dirty="0">
                          <a:solidFill>
                            <a:schemeClr val="tx2"/>
                          </a:solidFill>
                          <a:latin typeface="Gentium Basic" panose="02000503060000020004" pitchFamily="2" charset="77"/>
                        </a:rPr>
                        <a:t>7</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2000" dirty="0">
                          <a:solidFill>
                            <a:schemeClr val="tx2"/>
                          </a:solidFill>
                          <a:latin typeface="Gentium Basic" panose="02000503060000020004" pitchFamily="2" charset="77"/>
                        </a:rPr>
                        <a:t>Final Deliverables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2"/>
                          </a:solidFill>
                          <a:latin typeface="Gentium Basic" panose="02000503060000020004" pitchFamily="2" charset="77"/>
                        </a:rPr>
                        <a:t>1/16/2023</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7999611"/>
                  </a:ext>
                </a:extLst>
              </a:tr>
            </a:tbl>
          </a:graphicData>
        </a:graphic>
      </p:graphicFrame>
      <p:sp>
        <p:nvSpPr>
          <p:cNvPr id="2" name="Titre 1">
            <a:extLst>
              <a:ext uri="{FF2B5EF4-FFF2-40B4-BE49-F238E27FC236}">
                <a16:creationId xmlns:a16="http://schemas.microsoft.com/office/drawing/2014/main" id="{AB5834E9-1A2B-7D47-8E1D-CEAD15A4F684}"/>
              </a:ext>
            </a:extLst>
          </p:cNvPr>
          <p:cNvSpPr>
            <a:spLocks noGrp="1"/>
          </p:cNvSpPr>
          <p:nvPr>
            <p:ph type="title"/>
          </p:nvPr>
        </p:nvSpPr>
        <p:spPr>
          <a:xfrm>
            <a:off x="1687739" y="1233489"/>
            <a:ext cx="8893175" cy="863599"/>
          </a:xfrm>
        </p:spPr>
        <p:txBody>
          <a:bodyPr/>
          <a:lstStyle/>
          <a:p>
            <a:r>
              <a:rPr lang="fr-FR" dirty="0" err="1"/>
              <a:t>Task</a:t>
            </a:r>
            <a:r>
              <a:rPr lang="fr-FR" dirty="0"/>
              <a:t> </a:t>
            </a:r>
            <a:r>
              <a:rPr lang="fr-FR" dirty="0" err="1"/>
              <a:t>Summary</a:t>
            </a:r>
            <a:r>
              <a:rPr lang="fr-FR" dirty="0"/>
              <a:t> </a:t>
            </a:r>
            <a:r>
              <a:rPr lang="fr-FR" dirty="0" err="1"/>
              <a:t>Status</a:t>
            </a:r>
            <a:endParaRPr lang="fr-FR" dirty="0"/>
          </a:p>
        </p:txBody>
      </p:sp>
      <p:sp>
        <p:nvSpPr>
          <p:cNvPr id="9" name="Sous-titre 8">
            <a:extLst>
              <a:ext uri="{FF2B5EF4-FFF2-40B4-BE49-F238E27FC236}">
                <a16:creationId xmlns:a16="http://schemas.microsoft.com/office/drawing/2014/main" id="{CE4F0A93-E285-094D-A7D6-94AFBEC60049}"/>
              </a:ext>
            </a:extLst>
          </p:cNvPr>
          <p:cNvSpPr>
            <a:spLocks noGrp="1"/>
          </p:cNvSpPr>
          <p:nvPr>
            <p:ph type="subTitle" idx="1"/>
          </p:nvPr>
        </p:nvSpPr>
        <p:spPr>
          <a:xfrm>
            <a:off x="1882775" y="763668"/>
            <a:ext cx="887721" cy="233847"/>
          </a:xfrm>
        </p:spPr>
        <p:txBody>
          <a:bodyPr/>
          <a:lstStyle/>
          <a:p>
            <a:r>
              <a:rPr lang="fr-FR" dirty="0"/>
              <a:t>Introduction</a:t>
            </a:r>
          </a:p>
        </p:txBody>
      </p:sp>
      <p:sp>
        <p:nvSpPr>
          <p:cNvPr id="3" name="Rectangle 2">
            <a:extLst>
              <a:ext uri="{FF2B5EF4-FFF2-40B4-BE49-F238E27FC236}">
                <a16:creationId xmlns:a16="http://schemas.microsoft.com/office/drawing/2014/main" id="{6B86ED47-7190-4694-BDF7-5B9ED4788949}"/>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0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8BA41097-43F5-F241-8A96-8CBF6C180B1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773" y="0"/>
            <a:ext cx="12190227" cy="6858000"/>
          </a:xfrm>
        </p:spPr>
      </p:pic>
      <p:sp>
        <p:nvSpPr>
          <p:cNvPr id="4" name="Titre 3">
            <a:extLst>
              <a:ext uri="{FF2B5EF4-FFF2-40B4-BE49-F238E27FC236}">
                <a16:creationId xmlns:a16="http://schemas.microsoft.com/office/drawing/2014/main" id="{37C80602-CA3D-784E-BC26-2B9AB2DB70DE}"/>
              </a:ext>
            </a:extLst>
          </p:cNvPr>
          <p:cNvSpPr>
            <a:spLocks noGrp="1"/>
          </p:cNvSpPr>
          <p:nvPr>
            <p:ph type="title"/>
          </p:nvPr>
        </p:nvSpPr>
        <p:spPr/>
        <p:txBody>
          <a:bodyPr anchor="t">
            <a:normAutofit/>
          </a:bodyPr>
          <a:lstStyle/>
          <a:p>
            <a:r>
              <a:rPr lang="fr-CA" dirty="0" err="1"/>
              <a:t>Literature</a:t>
            </a:r>
            <a:r>
              <a:rPr lang="fr-CA" dirty="0"/>
              <a:t> </a:t>
            </a:r>
            <a:r>
              <a:rPr lang="fr-CA" dirty="0" err="1"/>
              <a:t>Review</a:t>
            </a:r>
            <a:endParaRPr lang="fr-FR" dirty="0"/>
          </a:p>
        </p:txBody>
      </p:sp>
      <p:pic>
        <p:nvPicPr>
          <p:cNvPr id="9" name="Espace réservé pour une image  17">
            <a:extLst>
              <a:ext uri="{FF2B5EF4-FFF2-40B4-BE49-F238E27FC236}">
                <a16:creationId xmlns:a16="http://schemas.microsoft.com/office/drawing/2014/main" id="{0DE2A247-28C9-4020-99D4-80C6355A80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7763" y="0"/>
            <a:ext cx="3298824" cy="6858000"/>
          </a:xfrm>
          <a:prstGeom prst="rect">
            <a:avLst/>
          </a:prstGeom>
          <a:gradFill>
            <a:gsLst>
              <a:gs pos="0">
                <a:schemeClr val="tx1">
                  <a:alpha val="10000"/>
                </a:schemeClr>
              </a:gs>
              <a:gs pos="100000">
                <a:schemeClr val="tx1">
                  <a:alpha val="20000"/>
                </a:schemeClr>
              </a:gs>
            </a:gsLst>
            <a:lin ang="5400000" scaled="1"/>
          </a:gradFill>
        </p:spPr>
      </p:pic>
    </p:spTree>
    <p:extLst>
      <p:ext uri="{BB962C8B-B14F-4D97-AF65-F5344CB8AC3E}">
        <p14:creationId xmlns:p14="http://schemas.microsoft.com/office/powerpoint/2010/main" val="179937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p:txBody>
          <a:bodyPr/>
          <a:lstStyle/>
          <a:p>
            <a:r>
              <a:rPr lang="fr-FR" dirty="0" err="1"/>
              <a:t>Literature</a:t>
            </a:r>
            <a:r>
              <a:rPr lang="fr-FR" dirty="0"/>
              <a:t> </a:t>
            </a:r>
            <a:r>
              <a:rPr lang="fr-FR" dirty="0" err="1"/>
              <a:t>Review</a:t>
            </a:r>
            <a:endParaRPr lang="fr-FR" dirty="0"/>
          </a:p>
        </p:txBody>
      </p:sp>
      <p:pic>
        <p:nvPicPr>
          <p:cNvPr id="47" name="Espace réservé pour une image  46">
            <a:extLst>
              <a:ext uri="{FF2B5EF4-FFF2-40B4-BE49-F238E27FC236}">
                <a16:creationId xmlns:a16="http://schemas.microsoft.com/office/drawing/2014/main" id="{0359146E-7EC7-4145-8184-0737571FEAB4}"/>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Espace réservé du contenu 3">
            <a:extLst>
              <a:ext uri="{FF2B5EF4-FFF2-40B4-BE49-F238E27FC236}">
                <a16:creationId xmlns:a16="http://schemas.microsoft.com/office/drawing/2014/main" id="{41477CCE-7332-8947-9DC4-17D3F7055A5F}"/>
              </a:ext>
            </a:extLst>
          </p:cNvPr>
          <p:cNvSpPr>
            <a:spLocks noGrp="1"/>
          </p:cNvSpPr>
          <p:nvPr>
            <p:ph sz="quarter" idx="14"/>
          </p:nvPr>
        </p:nvSpPr>
        <p:spPr>
          <a:xfrm>
            <a:off x="1673716" y="1753436"/>
            <a:ext cx="6534287" cy="4116302"/>
          </a:xfrm>
        </p:spPr>
        <p:txBody>
          <a:bodyPr>
            <a:noAutofit/>
          </a:bodyPr>
          <a:lstStyle/>
          <a:p>
            <a:r>
              <a:rPr lang="en-US" sz="2400" b="1" dirty="0">
                <a:solidFill>
                  <a:srgbClr val="000000"/>
                </a:solidFill>
                <a:latin typeface="Gentium Basic" panose="020B0604020202020204" charset="0"/>
              </a:rPr>
              <a:t>Objective: Overview of Information Related to DOT Organization and Operation for Response</a:t>
            </a:r>
          </a:p>
          <a:p>
            <a:pPr marL="457200" indent="-457200">
              <a:buFont typeface="+mj-lt"/>
              <a:buAutoNum type="arabicPeriod"/>
            </a:pPr>
            <a:r>
              <a:rPr lang="en-US" sz="2400" b="0" i="0" u="none" strike="noStrike" baseline="0" dirty="0">
                <a:solidFill>
                  <a:srgbClr val="000000"/>
                </a:solidFill>
                <a:latin typeface="Gentium Basic" panose="020B0604020202020204" charset="0"/>
              </a:rPr>
              <a:t>Introduction </a:t>
            </a:r>
          </a:p>
          <a:p>
            <a:pPr marL="457200" indent="-457200">
              <a:buFont typeface="+mj-lt"/>
              <a:buAutoNum type="arabicPeriod"/>
            </a:pPr>
            <a:r>
              <a:rPr lang="en-US" sz="2400" b="0" i="0" u="none" strike="noStrike" baseline="0" dirty="0">
                <a:solidFill>
                  <a:srgbClr val="000000"/>
                </a:solidFill>
                <a:latin typeface="Gentium Basic" panose="020B0604020202020204" charset="0"/>
              </a:rPr>
              <a:t>Federal Government Guidance </a:t>
            </a:r>
          </a:p>
          <a:p>
            <a:pPr marL="457200" indent="-457200">
              <a:buFont typeface="+mj-lt"/>
              <a:buAutoNum type="arabicPeriod"/>
            </a:pPr>
            <a:r>
              <a:rPr lang="en-US" sz="2400" b="0" i="0" u="none" strike="noStrike" baseline="0" dirty="0">
                <a:solidFill>
                  <a:srgbClr val="000000"/>
                </a:solidFill>
                <a:latin typeface="Gentium Basic" panose="020B0604020202020204" charset="0"/>
              </a:rPr>
              <a:t>Literature Peer-Reviewed Articles </a:t>
            </a:r>
          </a:p>
          <a:p>
            <a:pPr marL="457200" indent="-457200">
              <a:buFont typeface="+mj-lt"/>
              <a:buAutoNum type="arabicPeriod"/>
            </a:pPr>
            <a:r>
              <a:rPr lang="en-US" sz="2400" b="0" i="0" u="none" strike="noStrike" baseline="0" dirty="0">
                <a:solidFill>
                  <a:srgbClr val="000000"/>
                </a:solidFill>
                <a:latin typeface="Gentium Basic" panose="020B0604020202020204" charset="0"/>
              </a:rPr>
              <a:t>State DOT Emergency Management and Organization </a:t>
            </a:r>
          </a:p>
          <a:p>
            <a:pPr marL="457200" indent="-457200">
              <a:buFont typeface="+mj-lt"/>
              <a:buAutoNum type="arabicPeriod"/>
            </a:pPr>
            <a:r>
              <a:rPr lang="en-US" sz="2400" b="0" i="0" u="none" strike="noStrike" baseline="0" dirty="0">
                <a:solidFill>
                  <a:srgbClr val="000000"/>
                </a:solidFill>
                <a:latin typeface="Gentium Basic" panose="020B0604020202020204" charset="0"/>
              </a:rPr>
              <a:t>Literature Review Conclusion</a:t>
            </a:r>
            <a:endParaRPr lang="en-US" sz="2400" dirty="0">
              <a:latin typeface="Gentium Basic" panose="020B0604020202020204" charset="0"/>
            </a:endParaRPr>
          </a:p>
        </p:txBody>
      </p:sp>
      <p:sp>
        <p:nvSpPr>
          <p:cNvPr id="8" name="Sous-titre 7">
            <a:extLst>
              <a:ext uri="{FF2B5EF4-FFF2-40B4-BE49-F238E27FC236}">
                <a16:creationId xmlns:a16="http://schemas.microsoft.com/office/drawing/2014/main" id="{7D075A59-394C-AC44-9B51-1516C79EDDCB}"/>
              </a:ext>
            </a:extLst>
          </p:cNvPr>
          <p:cNvSpPr>
            <a:spLocks noGrp="1"/>
          </p:cNvSpPr>
          <p:nvPr>
            <p:ph type="subTitle" idx="1"/>
          </p:nvPr>
        </p:nvSpPr>
        <p:spPr>
          <a:xfrm>
            <a:off x="1886680" y="628718"/>
            <a:ext cx="1892840" cy="510845"/>
          </a:xfrm>
        </p:spPr>
        <p:txBody>
          <a:bodyPr/>
          <a:lstStyle/>
          <a:p>
            <a:r>
              <a:rPr lang="fr-FR" dirty="0" err="1"/>
              <a:t>Literature</a:t>
            </a:r>
            <a:r>
              <a:rPr lang="fr-FR" dirty="0"/>
              <a:t> </a:t>
            </a:r>
            <a:r>
              <a:rPr lang="fr-FR" dirty="0" err="1"/>
              <a:t>Review</a:t>
            </a:r>
            <a:r>
              <a:rPr lang="fr-FR" dirty="0"/>
              <a:t> &amp; </a:t>
            </a:r>
            <a:r>
              <a:rPr lang="fr-FR" dirty="0" err="1"/>
              <a:t>Glossary</a:t>
            </a:r>
            <a:endParaRPr lang="fr-FR" dirty="0"/>
          </a:p>
        </p:txBody>
      </p:sp>
      <p:sp>
        <p:nvSpPr>
          <p:cNvPr id="6" name="Rectangle 5">
            <a:extLst>
              <a:ext uri="{FF2B5EF4-FFF2-40B4-BE49-F238E27FC236}">
                <a16:creationId xmlns:a16="http://schemas.microsoft.com/office/drawing/2014/main" id="{9786351C-F929-4916-BA2F-13F748E55B2B}"/>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84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788D77-5636-6344-A71B-13AA8FDD5524}"/>
              </a:ext>
            </a:extLst>
          </p:cNvPr>
          <p:cNvSpPr>
            <a:spLocks noGrp="1"/>
          </p:cNvSpPr>
          <p:nvPr>
            <p:ph type="title"/>
          </p:nvPr>
        </p:nvSpPr>
        <p:spPr/>
        <p:txBody>
          <a:bodyPr/>
          <a:lstStyle/>
          <a:p>
            <a:r>
              <a:rPr lang="fr-FR" dirty="0" err="1"/>
              <a:t>Glossary</a:t>
            </a:r>
            <a:r>
              <a:rPr lang="fr-FR" dirty="0"/>
              <a:t> </a:t>
            </a:r>
          </a:p>
        </p:txBody>
      </p:sp>
      <p:pic>
        <p:nvPicPr>
          <p:cNvPr id="47" name="Espace réservé pour une image  46">
            <a:extLst>
              <a:ext uri="{FF2B5EF4-FFF2-40B4-BE49-F238E27FC236}">
                <a16:creationId xmlns:a16="http://schemas.microsoft.com/office/drawing/2014/main" id="{0359146E-7EC7-4145-8184-0737571FEAB4}"/>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Espace réservé du contenu 3">
            <a:extLst>
              <a:ext uri="{FF2B5EF4-FFF2-40B4-BE49-F238E27FC236}">
                <a16:creationId xmlns:a16="http://schemas.microsoft.com/office/drawing/2014/main" id="{41477CCE-7332-8947-9DC4-17D3F7055A5F}"/>
              </a:ext>
            </a:extLst>
          </p:cNvPr>
          <p:cNvSpPr>
            <a:spLocks noGrp="1"/>
          </p:cNvSpPr>
          <p:nvPr>
            <p:ph sz="quarter" idx="14"/>
          </p:nvPr>
        </p:nvSpPr>
        <p:spPr>
          <a:xfrm>
            <a:off x="1623997" y="1908552"/>
            <a:ext cx="6534287" cy="4030335"/>
          </a:xfrm>
        </p:spPr>
        <p:txBody>
          <a:bodyPr>
            <a:noAutofit/>
          </a:bodyPr>
          <a:lstStyle/>
          <a:p>
            <a:r>
              <a:rPr lang="en-US" sz="2400" b="1" dirty="0">
                <a:solidFill>
                  <a:srgbClr val="000000"/>
                </a:solidFill>
                <a:latin typeface="Gentium Basic" panose="020B0604020202020204" charset="0"/>
              </a:rPr>
              <a:t>Objective: Develop a Glossary Related to DOT Organization and Operation EM Response</a:t>
            </a:r>
          </a:p>
          <a:p>
            <a:pPr marL="285750" indent="-285750">
              <a:buFont typeface="Wingdings" panose="05000000000000000000" pitchFamily="2" charset="2"/>
              <a:buChar char="v"/>
            </a:pPr>
            <a:r>
              <a:rPr lang="en-US" sz="2400" dirty="0">
                <a:solidFill>
                  <a:srgbClr val="000000"/>
                </a:solidFill>
                <a:latin typeface="Gentium Basic" panose="020B0604020202020204" charset="0"/>
              </a:rPr>
              <a:t>Aggregated and extracted pertinent items from glossaries developed for and by other projects</a:t>
            </a:r>
          </a:p>
          <a:p>
            <a:pPr marL="285750" indent="-285750">
              <a:buFont typeface="Wingdings" panose="05000000000000000000" pitchFamily="2" charset="2"/>
              <a:buChar char="v"/>
            </a:pPr>
            <a:r>
              <a:rPr lang="en-US" sz="2400" dirty="0">
                <a:solidFill>
                  <a:srgbClr val="000000"/>
                </a:solidFill>
                <a:latin typeface="Gentium Basic" panose="020B0604020202020204" charset="0"/>
              </a:rPr>
              <a:t>Organized alphabetically</a:t>
            </a:r>
          </a:p>
          <a:p>
            <a:pPr marL="285750" indent="-285750">
              <a:buFont typeface="Wingdings" panose="05000000000000000000" pitchFamily="2" charset="2"/>
              <a:buChar char="v"/>
            </a:pPr>
            <a:r>
              <a:rPr lang="en-US" sz="2400" dirty="0">
                <a:solidFill>
                  <a:srgbClr val="000000"/>
                </a:solidFill>
                <a:latin typeface="Gentium Basic" panose="020B0604020202020204" charset="0"/>
              </a:rPr>
              <a:t>Focus on emergency management</a:t>
            </a:r>
          </a:p>
        </p:txBody>
      </p:sp>
      <p:sp>
        <p:nvSpPr>
          <p:cNvPr id="8" name="Sous-titre 7">
            <a:extLst>
              <a:ext uri="{FF2B5EF4-FFF2-40B4-BE49-F238E27FC236}">
                <a16:creationId xmlns:a16="http://schemas.microsoft.com/office/drawing/2014/main" id="{7D075A59-394C-AC44-9B51-1516C79EDDCB}"/>
              </a:ext>
            </a:extLst>
          </p:cNvPr>
          <p:cNvSpPr>
            <a:spLocks noGrp="1"/>
          </p:cNvSpPr>
          <p:nvPr>
            <p:ph type="subTitle" idx="1"/>
          </p:nvPr>
        </p:nvSpPr>
        <p:spPr>
          <a:xfrm>
            <a:off x="1886680" y="598034"/>
            <a:ext cx="1892840" cy="510845"/>
          </a:xfrm>
        </p:spPr>
        <p:txBody>
          <a:bodyPr/>
          <a:lstStyle/>
          <a:p>
            <a:r>
              <a:rPr lang="fr-FR" dirty="0" err="1"/>
              <a:t>Literature</a:t>
            </a:r>
            <a:r>
              <a:rPr lang="fr-FR" dirty="0"/>
              <a:t> </a:t>
            </a:r>
            <a:r>
              <a:rPr lang="fr-FR" dirty="0" err="1"/>
              <a:t>Review</a:t>
            </a:r>
            <a:r>
              <a:rPr lang="fr-FR" dirty="0"/>
              <a:t> &amp; </a:t>
            </a:r>
            <a:r>
              <a:rPr lang="fr-FR" dirty="0" err="1"/>
              <a:t>Glossary</a:t>
            </a:r>
            <a:endParaRPr lang="fr-FR" dirty="0"/>
          </a:p>
        </p:txBody>
      </p:sp>
      <p:sp>
        <p:nvSpPr>
          <p:cNvPr id="6" name="Rectangle 5">
            <a:extLst>
              <a:ext uri="{FF2B5EF4-FFF2-40B4-BE49-F238E27FC236}">
                <a16:creationId xmlns:a16="http://schemas.microsoft.com/office/drawing/2014/main" id="{23751511-2DCC-4851-ACFD-5B339845651F}"/>
              </a:ext>
            </a:extLst>
          </p:cNvPr>
          <p:cNvSpPr/>
          <p:nvPr/>
        </p:nvSpPr>
        <p:spPr>
          <a:xfrm>
            <a:off x="573578" y="3707476"/>
            <a:ext cx="573578" cy="245225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21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8BA41097-43F5-F241-8A96-8CBF6C180B1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1773" y="0"/>
            <a:ext cx="12190227" cy="6858000"/>
          </a:xfrm>
        </p:spPr>
      </p:pic>
      <p:sp>
        <p:nvSpPr>
          <p:cNvPr id="4" name="Titre 3">
            <a:extLst>
              <a:ext uri="{FF2B5EF4-FFF2-40B4-BE49-F238E27FC236}">
                <a16:creationId xmlns:a16="http://schemas.microsoft.com/office/drawing/2014/main" id="{37C80602-CA3D-784E-BC26-2B9AB2DB70DE}"/>
              </a:ext>
            </a:extLst>
          </p:cNvPr>
          <p:cNvSpPr>
            <a:spLocks noGrp="1"/>
          </p:cNvSpPr>
          <p:nvPr>
            <p:ph type="title"/>
          </p:nvPr>
        </p:nvSpPr>
        <p:spPr/>
        <p:txBody>
          <a:bodyPr anchor="t">
            <a:normAutofit/>
          </a:bodyPr>
          <a:lstStyle/>
          <a:p>
            <a:r>
              <a:rPr lang="fr-CA" dirty="0" err="1"/>
              <a:t>Census</a:t>
            </a:r>
            <a:r>
              <a:rPr lang="fr-CA" dirty="0"/>
              <a:t> Highlights</a:t>
            </a:r>
            <a:endParaRPr lang="fr-FR" dirty="0"/>
          </a:p>
        </p:txBody>
      </p:sp>
      <p:pic>
        <p:nvPicPr>
          <p:cNvPr id="9" name="Espace réservé pour une image  17">
            <a:extLst>
              <a:ext uri="{FF2B5EF4-FFF2-40B4-BE49-F238E27FC236}">
                <a16:creationId xmlns:a16="http://schemas.microsoft.com/office/drawing/2014/main" id="{0DE2A247-28C9-4020-99D4-80C6355A80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7763" y="0"/>
            <a:ext cx="3298824" cy="6858000"/>
          </a:xfrm>
          <a:prstGeom prst="rect">
            <a:avLst/>
          </a:prstGeom>
          <a:gradFill>
            <a:gsLst>
              <a:gs pos="0">
                <a:schemeClr val="tx1">
                  <a:alpha val="10000"/>
                </a:schemeClr>
              </a:gs>
              <a:gs pos="100000">
                <a:schemeClr val="tx1">
                  <a:alpha val="20000"/>
                </a:schemeClr>
              </a:gs>
            </a:gsLst>
            <a:lin ang="5400000" scaled="1"/>
          </a:gradFill>
        </p:spPr>
      </p:pic>
    </p:spTree>
    <p:extLst>
      <p:ext uri="{BB962C8B-B14F-4D97-AF65-F5344CB8AC3E}">
        <p14:creationId xmlns:p14="http://schemas.microsoft.com/office/powerpoint/2010/main" val="2765919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SP Light Theme">
  <a:themeElements>
    <a:clrScheme name="WSP Red">
      <a:dk1>
        <a:srgbClr val="F8403A"/>
      </a:dk1>
      <a:lt1>
        <a:srgbClr val="FFFFFF"/>
      </a:lt1>
      <a:dk2>
        <a:srgbClr val="333C47"/>
      </a:dk2>
      <a:lt2>
        <a:srgbClr val="D8E5F0"/>
      </a:lt2>
      <a:accent1>
        <a:srgbClr val="333C47"/>
      </a:accent1>
      <a:accent2>
        <a:srgbClr val="3C5F79"/>
      </a:accent2>
      <a:accent3>
        <a:srgbClr val="537898"/>
      </a:accent3>
      <a:accent4>
        <a:srgbClr val="B3D6EC"/>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GL-BR-Presentation-Template-Red-2021 (002)  -  Read-Only" id="{23D1DF8F-775F-4DC2-A976-2FCD850D6B65}" vid="{C37C3DF5-66B0-4DBE-A405-6AE16B4ACD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D556A811EE14EB99135B7BBBE0C2C" ma:contentTypeVersion="14" ma:contentTypeDescription="Create a new document." ma:contentTypeScope="" ma:versionID="910e97acffa35db8a367f124dc8418f1">
  <xsd:schema xmlns:xsd="http://www.w3.org/2001/XMLSchema" xmlns:xs="http://www.w3.org/2001/XMLSchema" xmlns:p="http://schemas.microsoft.com/office/2006/metadata/properties" xmlns:ns3="5ce252a4-40a4-4cbe-b058-d91d04445e4d" xmlns:ns4="8154e83d-e598-4a5d-9d5b-746063c14c75" targetNamespace="http://schemas.microsoft.com/office/2006/metadata/properties" ma:root="true" ma:fieldsID="25cde996d73937f32e3ef89c6fd62ea0" ns3:_="" ns4:_="">
    <xsd:import namespace="5ce252a4-40a4-4cbe-b058-d91d04445e4d"/>
    <xsd:import namespace="8154e83d-e598-4a5d-9d5b-746063c14c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252a4-40a4-4cbe-b058-d91d04445e4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54e83d-e598-4a5d-9d5b-746063c14c7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550655-AAAD-419A-A901-92AB4FD2CAA7}">
  <ds:schemaRefs>
    <ds:schemaRef ds:uri="http://schemas.microsoft.com/office/2006/metadata/properties"/>
    <ds:schemaRef ds:uri="http://schemas.microsoft.com/office/infopath/2007/PartnerControls"/>
    <ds:schemaRef ds:uri="http://schemas.microsoft.com/office/2006/documentManagement/types"/>
    <ds:schemaRef ds:uri="http://purl.org/dc/terms/"/>
    <ds:schemaRef ds:uri="http://purl.org/dc/elements/1.1/"/>
    <ds:schemaRef ds:uri="http://www.w3.org/XML/1998/namespace"/>
    <ds:schemaRef ds:uri="http://schemas.openxmlformats.org/package/2006/metadata/core-properties"/>
    <ds:schemaRef ds:uri="8154e83d-e598-4a5d-9d5b-746063c14c75"/>
    <ds:schemaRef ds:uri="5ce252a4-40a4-4cbe-b058-d91d04445e4d"/>
    <ds:schemaRef ds:uri="http://purl.org/dc/dcmitype/"/>
  </ds:schemaRefs>
</ds:datastoreItem>
</file>

<file path=customXml/itemProps2.xml><?xml version="1.0" encoding="utf-8"?>
<ds:datastoreItem xmlns:ds="http://schemas.openxmlformats.org/officeDocument/2006/customXml" ds:itemID="{6E3290EA-58E0-458B-8DD8-27E6D949E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e252a4-40a4-4cbe-b058-d91d04445e4d"/>
    <ds:schemaRef ds:uri="8154e83d-e598-4a5d-9d5b-746063c14c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47D2EF-8384-4188-9E4F-4B7ED13375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3882</TotalTime>
  <Words>3818</Words>
  <Application>Microsoft Office PowerPoint</Application>
  <PresentationFormat>Widescreen</PresentationFormat>
  <Paragraphs>495</Paragraphs>
  <Slides>46</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Gentium Basic</vt:lpstr>
      <vt:lpstr>Wingdings</vt:lpstr>
      <vt:lpstr>Minion Pro</vt:lpstr>
      <vt:lpstr>Calibri Light</vt:lpstr>
      <vt:lpstr>STIXGeneral-Regular</vt:lpstr>
      <vt:lpstr>.HelveticaNeueDeskInterface-Regular</vt:lpstr>
      <vt:lpstr>Arial</vt:lpstr>
      <vt:lpstr>Montserrat</vt:lpstr>
      <vt:lpstr>Calibri</vt:lpstr>
      <vt:lpstr>Montserrat SemiBold</vt:lpstr>
      <vt:lpstr>WSP Light Theme</vt:lpstr>
      <vt:lpstr>Office Theme</vt:lpstr>
      <vt:lpstr>PowerPoint Presentation</vt:lpstr>
      <vt:lpstr>NCHRP 20-128: Organizational &amp; Operational Models Used by State DOTs</vt:lpstr>
      <vt:lpstr>Project Overview</vt:lpstr>
      <vt:lpstr>Core Team</vt:lpstr>
      <vt:lpstr>Task Summary Status</vt:lpstr>
      <vt:lpstr>Literature Review</vt:lpstr>
      <vt:lpstr>Literature Review</vt:lpstr>
      <vt:lpstr>Glossary </vt:lpstr>
      <vt:lpstr>Census Highlights</vt:lpstr>
      <vt:lpstr>Overview of Census Process</vt:lpstr>
      <vt:lpstr>Results: Total State DOT Respondents</vt:lpstr>
      <vt:lpstr>Emergency Management in Organizational Structure</vt:lpstr>
      <vt:lpstr>Emergency Management Employees</vt:lpstr>
      <vt:lpstr>Centralized vs. Distributed Emergency Management</vt:lpstr>
      <vt:lpstr>Dedicated Strike Teams – 45%</vt:lpstr>
      <vt:lpstr>Ability to Flex: Cross-Training</vt:lpstr>
      <vt:lpstr>Pool of Surge Personnel</vt:lpstr>
      <vt:lpstr>Personnel Needs</vt:lpstr>
      <vt:lpstr>Organizational Models</vt:lpstr>
      <vt:lpstr>Use of the flexible model</vt:lpstr>
      <vt:lpstr>Factors driving organizational models</vt:lpstr>
      <vt:lpstr>Overall</vt:lpstr>
      <vt:lpstr>Governance</vt:lpstr>
      <vt:lpstr>Governance: Reporting Placement</vt:lpstr>
      <vt:lpstr>Governance: Setting Strategic Direction</vt:lpstr>
      <vt:lpstr>Planning and Programmatic Support</vt:lpstr>
      <vt:lpstr>Planning and Programmatic Support: Staffing</vt:lpstr>
      <vt:lpstr>Planning and Programmatic Support: Planning/Training</vt:lpstr>
      <vt:lpstr>Planning and Programmatic Support: Partnerships</vt:lpstr>
      <vt:lpstr>Response</vt:lpstr>
      <vt:lpstr>Response: Lead Response Role</vt:lpstr>
      <vt:lpstr>Response: Staffing and Equipment Structure</vt:lpstr>
      <vt:lpstr>Response: Collaboration</vt:lpstr>
      <vt:lpstr>Response: Surge Capacity</vt:lpstr>
      <vt:lpstr>Case Studies</vt:lpstr>
      <vt:lpstr>Case Studies</vt:lpstr>
      <vt:lpstr>Emergency Response Specialized Strike Teams</vt:lpstr>
      <vt:lpstr>Evolution of a DOT Emergency Management Program</vt:lpstr>
      <vt:lpstr>Financial Aspects of Emergency Management</vt:lpstr>
      <vt:lpstr>Security and Emergency Management</vt:lpstr>
      <vt:lpstr>Training and Cross-Training for Emergency Management</vt:lpstr>
      <vt:lpstr>Transportation Systems Management and Operations (TSMO) with Emergency Management</vt:lpstr>
      <vt:lpstr>Future Research Needs</vt:lpstr>
      <vt:lpstr>Implementation Plan</vt:lpstr>
      <vt:lpstr>Implementation Team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amet consectetur</dc:title>
  <dc:creator>Poirier, Genevieve</dc:creator>
  <cp:lastModifiedBy>Nachtrieb, Rebecca</cp:lastModifiedBy>
  <cp:revision>114</cp:revision>
  <dcterms:created xsi:type="dcterms:W3CDTF">2020-10-09T15:14:34Z</dcterms:created>
  <dcterms:modified xsi:type="dcterms:W3CDTF">2023-11-07T15:22:05Z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0x010100EC8D556A811EE14EB99135B7BBBE0C2C</vt:lpwstr>
  </property>
</Properties>
</file>