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677" r:id="rId2"/>
    <p:sldMasterId id="2147483703" r:id="rId3"/>
  </p:sldMasterIdLst>
  <p:notesMasterIdLst>
    <p:notesMasterId r:id="rId25"/>
  </p:notesMasterIdLst>
  <p:handoutMasterIdLst>
    <p:handoutMasterId r:id="rId26"/>
  </p:handoutMasterIdLst>
  <p:sldIdLst>
    <p:sldId id="291" r:id="rId4"/>
    <p:sldId id="300" r:id="rId5"/>
    <p:sldId id="281" r:id="rId6"/>
    <p:sldId id="319" r:id="rId7"/>
    <p:sldId id="301" r:id="rId8"/>
    <p:sldId id="302" r:id="rId9"/>
    <p:sldId id="292" r:id="rId10"/>
    <p:sldId id="314" r:id="rId11"/>
    <p:sldId id="310" r:id="rId12"/>
    <p:sldId id="324" r:id="rId13"/>
    <p:sldId id="323" r:id="rId14"/>
    <p:sldId id="322" r:id="rId15"/>
    <p:sldId id="306" r:id="rId16"/>
    <p:sldId id="293" r:id="rId17"/>
    <p:sldId id="298" r:id="rId18"/>
    <p:sldId id="303" r:id="rId19"/>
    <p:sldId id="299" r:id="rId20"/>
    <p:sldId id="304" r:id="rId21"/>
    <p:sldId id="305" r:id="rId22"/>
    <p:sldId id="321" r:id="rId23"/>
    <p:sldId id="311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6A8"/>
    <a:srgbClr val="E87722"/>
    <a:srgbClr val="D0D3D4"/>
    <a:srgbClr val="DA291C"/>
    <a:srgbClr val="B7C9D3"/>
    <a:srgbClr val="7566A0"/>
    <a:srgbClr val="DFD1A7"/>
    <a:srgbClr val="608E3A"/>
    <a:srgbClr val="48A9C5"/>
    <a:srgbClr val="BFC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 snapToGrid="0" snapToObjects="1">
      <p:cViewPr varScale="1">
        <p:scale>
          <a:sx n="102" d="100"/>
          <a:sy n="102" d="100"/>
        </p:scale>
        <p:origin x="-18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865770-EE63-4012-9655-963E951C0E5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7BEBE69-85DF-4C49-86FE-37C8F004C0BA}">
      <dgm:prSet phldrT="[Text]"/>
      <dgm:spPr/>
      <dgm:t>
        <a:bodyPr/>
        <a:lstStyle/>
        <a:p>
          <a:r>
            <a:rPr lang="en-US" dirty="0" smtClean="0"/>
            <a:t>Phase I</a:t>
          </a:r>
          <a:endParaRPr lang="en-US" dirty="0"/>
        </a:p>
      </dgm:t>
    </dgm:pt>
    <dgm:pt modelId="{2F49D5CE-7326-4273-974D-18FDB325056F}" type="parTrans" cxnId="{21B8E9A5-213D-4F5A-BA50-CC50C2E3B617}">
      <dgm:prSet/>
      <dgm:spPr/>
      <dgm:t>
        <a:bodyPr/>
        <a:lstStyle/>
        <a:p>
          <a:endParaRPr lang="en-US"/>
        </a:p>
      </dgm:t>
    </dgm:pt>
    <dgm:pt modelId="{F372F41C-C6E2-4BEE-8DCF-EE7886B3A1D2}" type="sibTrans" cxnId="{21B8E9A5-213D-4F5A-BA50-CC50C2E3B617}">
      <dgm:prSet/>
      <dgm:spPr/>
      <dgm:t>
        <a:bodyPr/>
        <a:lstStyle/>
        <a:p>
          <a:endParaRPr lang="en-US"/>
        </a:p>
      </dgm:t>
    </dgm:pt>
    <dgm:pt modelId="{99E2EB6A-9E19-44D6-98EA-F820756A57B8}">
      <dgm:prSet phldrT="[Text]"/>
      <dgm:spPr/>
      <dgm:t>
        <a:bodyPr/>
        <a:lstStyle/>
        <a:p>
          <a:pPr algn="l"/>
          <a:r>
            <a:rPr lang="en-US" dirty="0" smtClean="0"/>
            <a:t>Literature Review</a:t>
          </a:r>
          <a:endParaRPr lang="en-US" dirty="0"/>
        </a:p>
      </dgm:t>
    </dgm:pt>
    <dgm:pt modelId="{7286CBC6-1D71-498C-BF2B-64B754DA9E7C}" type="parTrans" cxnId="{C80EEFEF-AA81-48E1-88F1-82AECD2E71D6}">
      <dgm:prSet/>
      <dgm:spPr/>
      <dgm:t>
        <a:bodyPr/>
        <a:lstStyle/>
        <a:p>
          <a:endParaRPr lang="en-US"/>
        </a:p>
      </dgm:t>
    </dgm:pt>
    <dgm:pt modelId="{1E6C6ADD-8DCD-45B4-91C1-576B54E2C048}" type="sibTrans" cxnId="{C80EEFEF-AA81-48E1-88F1-82AECD2E71D6}">
      <dgm:prSet/>
      <dgm:spPr/>
      <dgm:t>
        <a:bodyPr/>
        <a:lstStyle/>
        <a:p>
          <a:endParaRPr lang="en-US"/>
        </a:p>
      </dgm:t>
    </dgm:pt>
    <dgm:pt modelId="{3FBA0E53-E442-4564-AECC-80EB306E4BEC}">
      <dgm:prSet phldrT="[Text]"/>
      <dgm:spPr/>
      <dgm:t>
        <a:bodyPr/>
        <a:lstStyle/>
        <a:p>
          <a:r>
            <a:rPr lang="en-US" dirty="0" smtClean="0"/>
            <a:t>Phase II</a:t>
          </a:r>
          <a:endParaRPr lang="en-US" dirty="0"/>
        </a:p>
      </dgm:t>
    </dgm:pt>
    <dgm:pt modelId="{21FC8DC4-B7E3-431E-AC39-3CC509561A7F}" type="parTrans" cxnId="{0B3E6303-B2BF-4413-BCB4-AB37DC94BA6F}">
      <dgm:prSet/>
      <dgm:spPr/>
      <dgm:t>
        <a:bodyPr/>
        <a:lstStyle/>
        <a:p>
          <a:endParaRPr lang="en-US"/>
        </a:p>
      </dgm:t>
    </dgm:pt>
    <dgm:pt modelId="{4EF6DD93-D78B-480B-BEA2-468223779BBB}" type="sibTrans" cxnId="{0B3E6303-B2BF-4413-BCB4-AB37DC94BA6F}">
      <dgm:prSet/>
      <dgm:spPr/>
      <dgm:t>
        <a:bodyPr/>
        <a:lstStyle/>
        <a:p>
          <a:endParaRPr lang="en-US"/>
        </a:p>
      </dgm:t>
    </dgm:pt>
    <dgm:pt modelId="{55007A78-5BEE-404A-A1CE-C27C5CBC21B5}">
      <dgm:prSet phldrT="[Text]"/>
      <dgm:spPr/>
      <dgm:t>
        <a:bodyPr/>
        <a:lstStyle/>
        <a:p>
          <a:r>
            <a:rPr lang="en-US" dirty="0" smtClean="0"/>
            <a:t>Final Guide</a:t>
          </a:r>
          <a:endParaRPr lang="en-US" dirty="0"/>
        </a:p>
      </dgm:t>
    </dgm:pt>
    <dgm:pt modelId="{E3DBDAE7-6A2A-40B9-9864-8ECF554882EF}" type="parTrans" cxnId="{F3FC1C0E-47D1-489C-B978-78DBA04C52CF}">
      <dgm:prSet/>
      <dgm:spPr/>
      <dgm:t>
        <a:bodyPr/>
        <a:lstStyle/>
        <a:p>
          <a:endParaRPr lang="en-US"/>
        </a:p>
      </dgm:t>
    </dgm:pt>
    <dgm:pt modelId="{61295164-08D7-4F4C-ABF9-A4F3CA690D7A}" type="sibTrans" cxnId="{F3FC1C0E-47D1-489C-B978-78DBA04C52CF}">
      <dgm:prSet/>
      <dgm:spPr/>
      <dgm:t>
        <a:bodyPr/>
        <a:lstStyle/>
        <a:p>
          <a:endParaRPr lang="en-US"/>
        </a:p>
      </dgm:t>
    </dgm:pt>
    <dgm:pt modelId="{82A5C300-EFAE-448F-8CAD-9568E91487DE}">
      <dgm:prSet phldrT="[Text]"/>
      <dgm:spPr/>
      <dgm:t>
        <a:bodyPr/>
        <a:lstStyle/>
        <a:p>
          <a:r>
            <a:rPr lang="en-US" dirty="0" smtClean="0"/>
            <a:t>Draft Guide</a:t>
          </a:r>
          <a:endParaRPr lang="en-US" dirty="0"/>
        </a:p>
      </dgm:t>
    </dgm:pt>
    <dgm:pt modelId="{B12BF4C5-45A3-41A2-89ED-010B3885116E}" type="parTrans" cxnId="{9053D9DC-3047-43F5-9259-A3E85D3A1558}">
      <dgm:prSet/>
      <dgm:spPr/>
      <dgm:t>
        <a:bodyPr/>
        <a:lstStyle/>
        <a:p>
          <a:endParaRPr lang="en-US"/>
        </a:p>
      </dgm:t>
    </dgm:pt>
    <dgm:pt modelId="{BB0F7051-1518-46EE-B536-E4C6E2BD02A8}" type="sibTrans" cxnId="{9053D9DC-3047-43F5-9259-A3E85D3A1558}">
      <dgm:prSet/>
      <dgm:spPr/>
      <dgm:t>
        <a:bodyPr/>
        <a:lstStyle/>
        <a:p>
          <a:endParaRPr lang="en-US"/>
        </a:p>
      </dgm:t>
    </dgm:pt>
    <dgm:pt modelId="{25DCDFE0-7930-471C-861E-E35CB2EAFC7D}">
      <dgm:prSet phldrT="[Text]"/>
      <dgm:spPr/>
      <dgm:t>
        <a:bodyPr/>
        <a:lstStyle/>
        <a:p>
          <a:pPr algn="l"/>
          <a:r>
            <a:rPr lang="en-US" dirty="0" smtClean="0"/>
            <a:t>Survey</a:t>
          </a:r>
          <a:endParaRPr lang="en-US" dirty="0"/>
        </a:p>
      </dgm:t>
    </dgm:pt>
    <dgm:pt modelId="{84D10557-CDB2-4055-9232-BE3E205AAB65}" type="parTrans" cxnId="{E5CDE22D-CDE5-490A-A96C-D4A0A1DD8A10}">
      <dgm:prSet/>
      <dgm:spPr/>
      <dgm:t>
        <a:bodyPr/>
        <a:lstStyle/>
        <a:p>
          <a:endParaRPr lang="en-US"/>
        </a:p>
      </dgm:t>
    </dgm:pt>
    <dgm:pt modelId="{A8AE5623-F82E-4A72-BB20-98E377ECAFDB}" type="sibTrans" cxnId="{E5CDE22D-CDE5-490A-A96C-D4A0A1DD8A10}">
      <dgm:prSet/>
      <dgm:spPr/>
      <dgm:t>
        <a:bodyPr/>
        <a:lstStyle/>
        <a:p>
          <a:endParaRPr lang="en-US"/>
        </a:p>
      </dgm:t>
    </dgm:pt>
    <dgm:pt modelId="{98E12DFC-DD80-4878-8A45-853D25E38166}">
      <dgm:prSet phldrT="[Text]"/>
      <dgm:spPr/>
      <dgm:t>
        <a:bodyPr/>
        <a:lstStyle/>
        <a:p>
          <a:pPr algn="l"/>
          <a:r>
            <a:rPr lang="en-US" dirty="0" smtClean="0"/>
            <a:t>Interviews</a:t>
          </a:r>
          <a:endParaRPr lang="en-US" dirty="0"/>
        </a:p>
      </dgm:t>
    </dgm:pt>
    <dgm:pt modelId="{861D4905-37BE-4B15-BA97-8784DB40B746}" type="parTrans" cxnId="{BF48AE6E-42DB-461C-974B-0552EF240F9C}">
      <dgm:prSet/>
      <dgm:spPr/>
      <dgm:t>
        <a:bodyPr/>
        <a:lstStyle/>
        <a:p>
          <a:endParaRPr lang="en-US"/>
        </a:p>
      </dgm:t>
    </dgm:pt>
    <dgm:pt modelId="{F28EEF1A-7B0E-4C92-8E77-4D3B651655DA}" type="sibTrans" cxnId="{BF48AE6E-42DB-461C-974B-0552EF240F9C}">
      <dgm:prSet/>
      <dgm:spPr/>
      <dgm:t>
        <a:bodyPr/>
        <a:lstStyle/>
        <a:p>
          <a:endParaRPr lang="en-US"/>
        </a:p>
      </dgm:t>
    </dgm:pt>
    <dgm:pt modelId="{52FC9440-40A9-48AE-BA6E-F88349271F02}">
      <dgm:prSet/>
      <dgm:spPr/>
      <dgm:t>
        <a:bodyPr/>
        <a:lstStyle/>
        <a:p>
          <a:r>
            <a:rPr lang="en-US" dirty="0" smtClean="0"/>
            <a:t>Final Guide</a:t>
          </a:r>
        </a:p>
      </dgm:t>
    </dgm:pt>
    <dgm:pt modelId="{5DAE1B07-2950-4726-982C-9063B101758D}" type="parTrans" cxnId="{684F5AB6-5CDD-4671-8128-92A8D5C0DEED}">
      <dgm:prSet/>
      <dgm:spPr/>
      <dgm:t>
        <a:bodyPr/>
        <a:lstStyle/>
        <a:p>
          <a:endParaRPr lang="en-US"/>
        </a:p>
      </dgm:t>
    </dgm:pt>
    <dgm:pt modelId="{124750E5-B9B7-46B0-9D52-82AEE6ADAB0A}" type="sibTrans" cxnId="{684F5AB6-5CDD-4671-8128-92A8D5C0DEED}">
      <dgm:prSet/>
      <dgm:spPr/>
      <dgm:t>
        <a:bodyPr/>
        <a:lstStyle/>
        <a:p>
          <a:endParaRPr lang="en-US"/>
        </a:p>
      </dgm:t>
    </dgm:pt>
    <dgm:pt modelId="{5D114441-988F-43AD-987A-952352579661}">
      <dgm:prSet phldrT="[Text]"/>
      <dgm:spPr/>
      <dgm:t>
        <a:bodyPr/>
        <a:lstStyle/>
        <a:p>
          <a:r>
            <a:rPr lang="en-US" dirty="0" smtClean="0"/>
            <a:t>Guide Review</a:t>
          </a:r>
          <a:endParaRPr lang="en-US" dirty="0"/>
        </a:p>
      </dgm:t>
    </dgm:pt>
    <dgm:pt modelId="{5CA90D1B-1DF4-48BA-9326-600C7EE4926B}" type="parTrans" cxnId="{A2E1F1A7-5F27-4736-8B58-FA09FFC9C5C0}">
      <dgm:prSet/>
      <dgm:spPr/>
      <dgm:t>
        <a:bodyPr/>
        <a:lstStyle/>
        <a:p>
          <a:endParaRPr lang="en-US"/>
        </a:p>
      </dgm:t>
    </dgm:pt>
    <dgm:pt modelId="{197925DF-B446-4E12-9ED8-4E32DCB123F3}" type="sibTrans" cxnId="{A2E1F1A7-5F27-4736-8B58-FA09FFC9C5C0}">
      <dgm:prSet/>
      <dgm:spPr/>
      <dgm:t>
        <a:bodyPr/>
        <a:lstStyle/>
        <a:p>
          <a:endParaRPr lang="en-US"/>
        </a:p>
      </dgm:t>
    </dgm:pt>
    <dgm:pt modelId="{C410BBDB-760A-4EFD-B7E0-2FA6BEF2A8E3}" type="pres">
      <dgm:prSet presAssocID="{D3865770-EE63-4012-9655-963E951C0E5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6B3C5C-0ED5-4062-93C9-F8E2EE50E591}" type="pres">
      <dgm:prSet presAssocID="{07BEBE69-85DF-4C49-86FE-37C8F004C0BA}" presName="composite" presStyleCnt="0"/>
      <dgm:spPr/>
    </dgm:pt>
    <dgm:pt modelId="{203DEDBC-6E34-42AA-BD25-5AD59AF811DD}" type="pres">
      <dgm:prSet presAssocID="{07BEBE69-85DF-4C49-86FE-37C8F004C0BA}" presName="bentUpArrow1" presStyleLbl="alignImgPlace1" presStyleIdx="0" presStyleCnt="2"/>
      <dgm:spPr/>
    </dgm:pt>
    <dgm:pt modelId="{B8DC62DB-08B7-41BF-9275-237D703A3A95}" type="pres">
      <dgm:prSet presAssocID="{07BEBE69-85DF-4C49-86FE-37C8F004C0B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7D4E3-F08E-4C8D-98D8-544CC334CFD9}" type="pres">
      <dgm:prSet presAssocID="{07BEBE69-85DF-4C49-86FE-37C8F004C0BA}" presName="ChildText" presStyleLbl="revTx" presStyleIdx="0" presStyleCnt="3" custScaleX="231209" custScaleY="112020" custLinFactNeighborX="66511" custLinFactNeighborY="32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1A042-226B-4F5D-ADFE-B629DE920FCA}" type="pres">
      <dgm:prSet presAssocID="{F372F41C-C6E2-4BEE-8DCF-EE7886B3A1D2}" presName="sibTrans" presStyleCnt="0"/>
      <dgm:spPr/>
    </dgm:pt>
    <dgm:pt modelId="{66689E59-51A8-46ED-8A58-81B90A3C9C6A}" type="pres">
      <dgm:prSet presAssocID="{3FBA0E53-E442-4564-AECC-80EB306E4BEC}" presName="composite" presStyleCnt="0"/>
      <dgm:spPr/>
    </dgm:pt>
    <dgm:pt modelId="{81560586-5189-4DBD-B87E-579FE77B3309}" type="pres">
      <dgm:prSet presAssocID="{3FBA0E53-E442-4564-AECC-80EB306E4BEC}" presName="bentUpArrow1" presStyleLbl="alignImgPlace1" presStyleIdx="1" presStyleCnt="2"/>
      <dgm:spPr/>
    </dgm:pt>
    <dgm:pt modelId="{087CDC22-E475-4312-974B-CCE23F6A6C83}" type="pres">
      <dgm:prSet presAssocID="{3FBA0E53-E442-4564-AECC-80EB306E4BEC}" presName="ParentText" presStyleLbl="node1" presStyleIdx="1" presStyleCnt="3" custLinFactNeighborX="-505" custLinFactNeighborY="-14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72B88-11FA-4671-91C6-145F8BDAC51B}" type="pres">
      <dgm:prSet presAssocID="{3FBA0E53-E442-4564-AECC-80EB306E4BEC}" presName="ChildText" presStyleLbl="revTx" presStyleIdx="1" presStyleCnt="3" custScaleX="149015" custLinFactNeighborX="230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C2BCB-3670-4CD2-839F-48FA0CE547B8}" type="pres">
      <dgm:prSet presAssocID="{4EF6DD93-D78B-480B-BEA2-468223779BBB}" presName="sibTrans" presStyleCnt="0"/>
      <dgm:spPr/>
    </dgm:pt>
    <dgm:pt modelId="{70A9A94D-894A-4F09-A89C-F2DB78395104}" type="pres">
      <dgm:prSet presAssocID="{55007A78-5BEE-404A-A1CE-C27C5CBC21B5}" presName="composite" presStyleCnt="0"/>
      <dgm:spPr/>
    </dgm:pt>
    <dgm:pt modelId="{D3691DE2-61AB-43F0-B7B7-BAB9CF0B7C15}" type="pres">
      <dgm:prSet presAssocID="{55007A78-5BEE-404A-A1CE-C27C5CBC21B5}" presName="ParentText" presStyleLbl="node1" presStyleIdx="2" presStyleCnt="3" custLinFactNeighborX="-133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A41-C253-439E-9F47-6EFDA0EE984D}" type="pres">
      <dgm:prSet presAssocID="{55007A78-5BEE-404A-A1CE-C27C5CBC21B5}" presName="FinalChildText" presStyleLbl="revTx" presStyleIdx="2" presStyleCnt="3" custScaleX="113859" custLinFactX="-37522" custLinFactY="-37842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CDE22D-CDE5-490A-A96C-D4A0A1DD8A10}" srcId="{07BEBE69-85DF-4C49-86FE-37C8F004C0BA}" destId="{25DCDFE0-7930-471C-861E-E35CB2EAFC7D}" srcOrd="1" destOrd="0" parTransId="{84D10557-CDB2-4055-9232-BE3E205AAB65}" sibTransId="{A8AE5623-F82E-4A72-BB20-98E377ECAFDB}"/>
    <dgm:cxn modelId="{7042BB67-06F4-46E3-BA3C-6D99EEFEA467}" type="presOf" srcId="{99E2EB6A-9E19-44D6-98EA-F820756A57B8}" destId="{2E87D4E3-F08E-4C8D-98D8-544CC334CFD9}" srcOrd="0" destOrd="0" presId="urn:microsoft.com/office/officeart/2005/8/layout/StepDownProcess"/>
    <dgm:cxn modelId="{684F5AB6-5CDD-4671-8128-92A8D5C0DEED}" srcId="{55007A78-5BEE-404A-A1CE-C27C5CBC21B5}" destId="{52FC9440-40A9-48AE-BA6E-F88349271F02}" srcOrd="2" destOrd="0" parTransId="{5DAE1B07-2950-4726-982C-9063B101758D}" sibTransId="{124750E5-B9B7-46B0-9D52-82AEE6ADAB0A}"/>
    <dgm:cxn modelId="{0B3E6303-B2BF-4413-BCB4-AB37DC94BA6F}" srcId="{D3865770-EE63-4012-9655-963E951C0E5E}" destId="{3FBA0E53-E442-4564-AECC-80EB306E4BEC}" srcOrd="1" destOrd="0" parTransId="{21FC8DC4-B7E3-431E-AC39-3CC509561A7F}" sibTransId="{4EF6DD93-D78B-480B-BEA2-468223779BBB}"/>
    <dgm:cxn modelId="{F3FC1C0E-47D1-489C-B978-78DBA04C52CF}" srcId="{D3865770-EE63-4012-9655-963E951C0E5E}" destId="{55007A78-5BEE-404A-A1CE-C27C5CBC21B5}" srcOrd="2" destOrd="0" parTransId="{E3DBDAE7-6A2A-40B9-9864-8ECF554882EF}" sibTransId="{61295164-08D7-4F4C-ABF9-A4F3CA690D7A}"/>
    <dgm:cxn modelId="{349C0F0A-A502-44C7-8513-4D2D945AB8E8}" type="presOf" srcId="{98E12DFC-DD80-4878-8A45-853D25E38166}" destId="{2E87D4E3-F08E-4C8D-98D8-544CC334CFD9}" srcOrd="0" destOrd="2" presId="urn:microsoft.com/office/officeart/2005/8/layout/StepDownProcess"/>
    <dgm:cxn modelId="{A2E1F1A7-5F27-4736-8B58-FA09FFC9C5C0}" srcId="{55007A78-5BEE-404A-A1CE-C27C5CBC21B5}" destId="{5D114441-988F-43AD-987A-952352579661}" srcOrd="1" destOrd="0" parTransId="{5CA90D1B-1DF4-48BA-9326-600C7EE4926B}" sibTransId="{197925DF-B446-4E12-9ED8-4E32DCB123F3}"/>
    <dgm:cxn modelId="{C80EEFEF-AA81-48E1-88F1-82AECD2E71D6}" srcId="{07BEBE69-85DF-4C49-86FE-37C8F004C0BA}" destId="{99E2EB6A-9E19-44D6-98EA-F820756A57B8}" srcOrd="0" destOrd="0" parTransId="{7286CBC6-1D71-498C-BF2B-64B754DA9E7C}" sibTransId="{1E6C6ADD-8DCD-45B4-91C1-576B54E2C048}"/>
    <dgm:cxn modelId="{2012D8FD-9E94-4515-83BB-F30E5E0727F1}" type="presOf" srcId="{5D114441-988F-43AD-987A-952352579661}" destId="{92E36A41-C253-439E-9F47-6EFDA0EE984D}" srcOrd="0" destOrd="1" presId="urn:microsoft.com/office/officeart/2005/8/layout/StepDownProcess"/>
    <dgm:cxn modelId="{C4E7508D-B8ED-4E7C-925B-D78CA5CD988F}" type="presOf" srcId="{25DCDFE0-7930-471C-861E-E35CB2EAFC7D}" destId="{2E87D4E3-F08E-4C8D-98D8-544CC334CFD9}" srcOrd="0" destOrd="1" presId="urn:microsoft.com/office/officeart/2005/8/layout/StepDownProcess"/>
    <dgm:cxn modelId="{BF48AE6E-42DB-461C-974B-0552EF240F9C}" srcId="{07BEBE69-85DF-4C49-86FE-37C8F004C0BA}" destId="{98E12DFC-DD80-4878-8A45-853D25E38166}" srcOrd="2" destOrd="0" parTransId="{861D4905-37BE-4B15-BA97-8784DB40B746}" sibTransId="{F28EEF1A-7B0E-4C92-8E77-4D3B651655DA}"/>
    <dgm:cxn modelId="{9E073F0F-6A5C-47CA-9F1A-AEB3B540EE7E}" type="presOf" srcId="{82A5C300-EFAE-448F-8CAD-9568E91487DE}" destId="{92E36A41-C253-439E-9F47-6EFDA0EE984D}" srcOrd="0" destOrd="0" presId="urn:microsoft.com/office/officeart/2005/8/layout/StepDownProcess"/>
    <dgm:cxn modelId="{B1230442-204A-4877-B3B6-BECA929E706A}" type="presOf" srcId="{D3865770-EE63-4012-9655-963E951C0E5E}" destId="{C410BBDB-760A-4EFD-B7E0-2FA6BEF2A8E3}" srcOrd="0" destOrd="0" presId="urn:microsoft.com/office/officeart/2005/8/layout/StepDownProcess"/>
    <dgm:cxn modelId="{E0FDD8A8-076E-444F-ABA9-BC4044DA0065}" type="presOf" srcId="{55007A78-5BEE-404A-A1CE-C27C5CBC21B5}" destId="{D3691DE2-61AB-43F0-B7B7-BAB9CF0B7C15}" srcOrd="0" destOrd="0" presId="urn:microsoft.com/office/officeart/2005/8/layout/StepDownProcess"/>
    <dgm:cxn modelId="{F9A0135C-0CCF-4AB7-B1CE-1DAF41785478}" type="presOf" srcId="{52FC9440-40A9-48AE-BA6E-F88349271F02}" destId="{92E36A41-C253-439E-9F47-6EFDA0EE984D}" srcOrd="0" destOrd="2" presId="urn:microsoft.com/office/officeart/2005/8/layout/StepDownProcess"/>
    <dgm:cxn modelId="{9053D9DC-3047-43F5-9259-A3E85D3A1558}" srcId="{55007A78-5BEE-404A-A1CE-C27C5CBC21B5}" destId="{82A5C300-EFAE-448F-8CAD-9568E91487DE}" srcOrd="0" destOrd="0" parTransId="{B12BF4C5-45A3-41A2-89ED-010B3885116E}" sibTransId="{BB0F7051-1518-46EE-B536-E4C6E2BD02A8}"/>
    <dgm:cxn modelId="{84BEFA14-D11B-496C-9934-9A349F228646}" type="presOf" srcId="{07BEBE69-85DF-4C49-86FE-37C8F004C0BA}" destId="{B8DC62DB-08B7-41BF-9275-237D703A3A95}" srcOrd="0" destOrd="0" presId="urn:microsoft.com/office/officeart/2005/8/layout/StepDownProcess"/>
    <dgm:cxn modelId="{A644B600-87C5-4CD7-9BB7-662A5168E64E}" type="presOf" srcId="{3FBA0E53-E442-4564-AECC-80EB306E4BEC}" destId="{087CDC22-E475-4312-974B-CCE23F6A6C83}" srcOrd="0" destOrd="0" presId="urn:microsoft.com/office/officeart/2005/8/layout/StepDownProcess"/>
    <dgm:cxn modelId="{21B8E9A5-213D-4F5A-BA50-CC50C2E3B617}" srcId="{D3865770-EE63-4012-9655-963E951C0E5E}" destId="{07BEBE69-85DF-4C49-86FE-37C8F004C0BA}" srcOrd="0" destOrd="0" parTransId="{2F49D5CE-7326-4273-974D-18FDB325056F}" sibTransId="{F372F41C-C6E2-4BEE-8DCF-EE7886B3A1D2}"/>
    <dgm:cxn modelId="{809E3F2B-9F17-4576-A146-B03EEF59892C}" type="presParOf" srcId="{C410BBDB-760A-4EFD-B7E0-2FA6BEF2A8E3}" destId="{286B3C5C-0ED5-4062-93C9-F8E2EE50E591}" srcOrd="0" destOrd="0" presId="urn:microsoft.com/office/officeart/2005/8/layout/StepDownProcess"/>
    <dgm:cxn modelId="{76B974CA-797B-44CC-A819-7B8ED4C95AC6}" type="presParOf" srcId="{286B3C5C-0ED5-4062-93C9-F8E2EE50E591}" destId="{203DEDBC-6E34-42AA-BD25-5AD59AF811DD}" srcOrd="0" destOrd="0" presId="urn:microsoft.com/office/officeart/2005/8/layout/StepDownProcess"/>
    <dgm:cxn modelId="{6110E419-F55A-4D1E-8708-44AA78027ED0}" type="presParOf" srcId="{286B3C5C-0ED5-4062-93C9-F8E2EE50E591}" destId="{B8DC62DB-08B7-41BF-9275-237D703A3A95}" srcOrd="1" destOrd="0" presId="urn:microsoft.com/office/officeart/2005/8/layout/StepDownProcess"/>
    <dgm:cxn modelId="{FCBCAAC3-99E3-486E-89DB-FE9BD07F4249}" type="presParOf" srcId="{286B3C5C-0ED5-4062-93C9-F8E2EE50E591}" destId="{2E87D4E3-F08E-4C8D-98D8-544CC334CFD9}" srcOrd="2" destOrd="0" presId="urn:microsoft.com/office/officeart/2005/8/layout/StepDownProcess"/>
    <dgm:cxn modelId="{BDAC51DF-5E2E-4B89-8060-6F328202F27A}" type="presParOf" srcId="{C410BBDB-760A-4EFD-B7E0-2FA6BEF2A8E3}" destId="{1051A042-226B-4F5D-ADFE-B629DE920FCA}" srcOrd="1" destOrd="0" presId="urn:microsoft.com/office/officeart/2005/8/layout/StepDownProcess"/>
    <dgm:cxn modelId="{C81391E5-19D2-4855-AAF0-D4BB1C7C8E7B}" type="presParOf" srcId="{C410BBDB-760A-4EFD-B7E0-2FA6BEF2A8E3}" destId="{66689E59-51A8-46ED-8A58-81B90A3C9C6A}" srcOrd="2" destOrd="0" presId="urn:microsoft.com/office/officeart/2005/8/layout/StepDownProcess"/>
    <dgm:cxn modelId="{BE46E615-1936-40E5-BF2F-A6E3718254DD}" type="presParOf" srcId="{66689E59-51A8-46ED-8A58-81B90A3C9C6A}" destId="{81560586-5189-4DBD-B87E-579FE77B3309}" srcOrd="0" destOrd="0" presId="urn:microsoft.com/office/officeart/2005/8/layout/StepDownProcess"/>
    <dgm:cxn modelId="{EF1AFD60-E79C-43A4-9FE4-0F2AA81B87FE}" type="presParOf" srcId="{66689E59-51A8-46ED-8A58-81B90A3C9C6A}" destId="{087CDC22-E475-4312-974B-CCE23F6A6C83}" srcOrd="1" destOrd="0" presId="urn:microsoft.com/office/officeart/2005/8/layout/StepDownProcess"/>
    <dgm:cxn modelId="{8040213F-02A2-4CA3-A60E-2F9C2C3453EE}" type="presParOf" srcId="{66689E59-51A8-46ED-8A58-81B90A3C9C6A}" destId="{0E572B88-11FA-4671-91C6-145F8BDAC51B}" srcOrd="2" destOrd="0" presId="urn:microsoft.com/office/officeart/2005/8/layout/StepDownProcess"/>
    <dgm:cxn modelId="{933ACE40-7C17-46AE-86FB-CC82B416C8F7}" type="presParOf" srcId="{C410BBDB-760A-4EFD-B7E0-2FA6BEF2A8E3}" destId="{36FC2BCB-3670-4CD2-839F-48FA0CE547B8}" srcOrd="3" destOrd="0" presId="urn:microsoft.com/office/officeart/2005/8/layout/StepDownProcess"/>
    <dgm:cxn modelId="{A8254340-1BD3-494F-B779-4A0FF6609B9D}" type="presParOf" srcId="{C410BBDB-760A-4EFD-B7E0-2FA6BEF2A8E3}" destId="{70A9A94D-894A-4F09-A89C-F2DB78395104}" srcOrd="4" destOrd="0" presId="urn:microsoft.com/office/officeart/2005/8/layout/StepDownProcess"/>
    <dgm:cxn modelId="{1FB34A44-EE6C-40CA-A695-4914466B0EE9}" type="presParOf" srcId="{70A9A94D-894A-4F09-A89C-F2DB78395104}" destId="{D3691DE2-61AB-43F0-B7B7-BAB9CF0B7C15}" srcOrd="0" destOrd="0" presId="urn:microsoft.com/office/officeart/2005/8/layout/StepDownProcess"/>
    <dgm:cxn modelId="{2CA4276A-98EE-4A19-A331-1356DF81A3DF}" type="presParOf" srcId="{70A9A94D-894A-4F09-A89C-F2DB78395104}" destId="{92E36A41-C253-439E-9F47-6EFDA0EE984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240BC-6207-4B5C-878C-4AFF09522305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AEC39B-4268-4AB8-8BA8-101797894D96}">
      <dgm:prSet phldrT="[Text]" custT="1"/>
      <dgm:spPr/>
      <dgm:t>
        <a:bodyPr/>
        <a:lstStyle/>
        <a:p>
          <a:r>
            <a:rPr lang="en-US" sz="2000" b="1" dirty="0" smtClean="0"/>
            <a:t>Gaps</a:t>
          </a:r>
          <a:endParaRPr lang="en-US" sz="2000" b="1" dirty="0"/>
        </a:p>
      </dgm:t>
    </dgm:pt>
    <dgm:pt modelId="{4BE5D383-1494-4D6C-90D4-9D2ACBBC8AE2}" type="parTrans" cxnId="{C4142191-7A75-44D4-A9EE-ED41DAE90CCC}">
      <dgm:prSet/>
      <dgm:spPr/>
      <dgm:t>
        <a:bodyPr/>
        <a:lstStyle/>
        <a:p>
          <a:endParaRPr lang="en-US"/>
        </a:p>
      </dgm:t>
    </dgm:pt>
    <dgm:pt modelId="{74731D99-BC3A-48AF-B4D1-A8835D772D15}" type="sibTrans" cxnId="{C4142191-7A75-44D4-A9EE-ED41DAE90CCC}">
      <dgm:prSet/>
      <dgm:spPr/>
      <dgm:t>
        <a:bodyPr/>
        <a:lstStyle/>
        <a:p>
          <a:endParaRPr lang="en-US"/>
        </a:p>
      </dgm:t>
    </dgm:pt>
    <dgm:pt modelId="{1F152756-1DEC-4EE3-8691-DD61553AADEE}">
      <dgm:prSet phldrT="[Text]" custT="1"/>
      <dgm:spPr/>
      <dgm:t>
        <a:bodyPr/>
        <a:lstStyle/>
        <a:p>
          <a:r>
            <a:rPr lang="en-US" sz="1600" dirty="0" smtClean="0"/>
            <a:t>Limited resources, guidance, and plans available for rural and small urban </a:t>
          </a:r>
          <a:r>
            <a:rPr lang="en-US" sz="1600" dirty="0" smtClean="0"/>
            <a:t>transit </a:t>
          </a:r>
          <a:r>
            <a:rPr lang="en-US" sz="1600" dirty="0" smtClean="0"/>
            <a:t>systems</a:t>
          </a:r>
          <a:endParaRPr lang="en-US" sz="1600" dirty="0"/>
        </a:p>
      </dgm:t>
    </dgm:pt>
    <dgm:pt modelId="{ACF3B7F9-4E03-4CBE-84F2-71D497F812C9}" type="parTrans" cxnId="{17292433-1D7A-46C3-9D7F-3E803E74C615}">
      <dgm:prSet/>
      <dgm:spPr/>
      <dgm:t>
        <a:bodyPr/>
        <a:lstStyle/>
        <a:p>
          <a:endParaRPr lang="en-US"/>
        </a:p>
      </dgm:t>
    </dgm:pt>
    <dgm:pt modelId="{100122D5-6CBF-46AA-A79C-AB6D097D2C21}" type="sibTrans" cxnId="{17292433-1D7A-46C3-9D7F-3E803E74C615}">
      <dgm:prSet/>
      <dgm:spPr/>
      <dgm:t>
        <a:bodyPr/>
        <a:lstStyle/>
        <a:p>
          <a:endParaRPr lang="en-US"/>
        </a:p>
      </dgm:t>
    </dgm:pt>
    <dgm:pt modelId="{18E2951C-BF1A-43EC-B6C7-5D927D5632AA}">
      <dgm:prSet phldrT="[Text]" custT="1"/>
      <dgm:spPr/>
      <dgm:t>
        <a:bodyPr/>
        <a:lstStyle/>
        <a:p>
          <a:r>
            <a:rPr lang="en-US" sz="2000" b="1" dirty="0" smtClean="0"/>
            <a:t>Current Practices</a:t>
          </a:r>
          <a:endParaRPr lang="en-US" sz="2000" b="1" dirty="0"/>
        </a:p>
      </dgm:t>
    </dgm:pt>
    <dgm:pt modelId="{0FCD539C-6F08-4302-B142-2D44911AA0D2}" type="parTrans" cxnId="{0D31F3E9-4588-49ED-85FF-E86A5026E85C}">
      <dgm:prSet/>
      <dgm:spPr/>
      <dgm:t>
        <a:bodyPr/>
        <a:lstStyle/>
        <a:p>
          <a:endParaRPr lang="en-US"/>
        </a:p>
      </dgm:t>
    </dgm:pt>
    <dgm:pt modelId="{86B88FFF-069C-4705-942E-1DD9922C7769}" type="sibTrans" cxnId="{0D31F3E9-4588-49ED-85FF-E86A5026E85C}">
      <dgm:prSet/>
      <dgm:spPr/>
      <dgm:t>
        <a:bodyPr/>
        <a:lstStyle/>
        <a:p>
          <a:endParaRPr lang="en-US"/>
        </a:p>
      </dgm:t>
    </dgm:pt>
    <dgm:pt modelId="{510F9A43-561B-4AA6-B7DF-22B4C2C965A6}">
      <dgm:prSet phldrT="[Text]"/>
      <dgm:spPr/>
      <dgm:t>
        <a:bodyPr/>
        <a:lstStyle/>
        <a:p>
          <a:r>
            <a:rPr lang="en-US" dirty="0" smtClean="0"/>
            <a:t>Coordinating across all levels and types of organizations</a:t>
          </a:r>
          <a:endParaRPr lang="en-US" dirty="0"/>
        </a:p>
      </dgm:t>
    </dgm:pt>
    <dgm:pt modelId="{B17B94B1-5DFF-43E8-895F-FF2FAB037409}" type="parTrans" cxnId="{59533A4C-5B4F-49A3-AF9F-92A16CEDC4D3}">
      <dgm:prSet/>
      <dgm:spPr/>
      <dgm:t>
        <a:bodyPr/>
        <a:lstStyle/>
        <a:p>
          <a:endParaRPr lang="en-US"/>
        </a:p>
      </dgm:t>
    </dgm:pt>
    <dgm:pt modelId="{44F62A49-926E-48AF-B4C9-B1AFB8F9B521}" type="sibTrans" cxnId="{59533A4C-5B4F-49A3-AF9F-92A16CEDC4D3}">
      <dgm:prSet/>
      <dgm:spPr/>
      <dgm:t>
        <a:bodyPr/>
        <a:lstStyle/>
        <a:p>
          <a:endParaRPr lang="en-US"/>
        </a:p>
      </dgm:t>
    </dgm:pt>
    <dgm:pt modelId="{5320090D-A5D4-4AAE-84C6-547FA753B0EF}">
      <dgm:prSet phldrT="[Text]" custT="1"/>
      <dgm:spPr/>
      <dgm:t>
        <a:bodyPr/>
        <a:lstStyle/>
        <a:p>
          <a:r>
            <a:rPr lang="en-US" sz="2000" b="1" dirty="0" smtClean="0"/>
            <a:t>Innovations</a:t>
          </a:r>
          <a:endParaRPr lang="en-US" sz="1400" b="1" dirty="0"/>
        </a:p>
      </dgm:t>
    </dgm:pt>
    <dgm:pt modelId="{18F7BBC0-F55E-4375-BC04-41100B9716AC}" type="parTrans" cxnId="{DFBF0E74-055D-42C5-B0CD-6926387C0329}">
      <dgm:prSet/>
      <dgm:spPr/>
      <dgm:t>
        <a:bodyPr/>
        <a:lstStyle/>
        <a:p>
          <a:endParaRPr lang="en-US"/>
        </a:p>
      </dgm:t>
    </dgm:pt>
    <dgm:pt modelId="{F30EB8CA-F3C8-41E7-A868-84981A16A158}" type="sibTrans" cxnId="{DFBF0E74-055D-42C5-B0CD-6926387C0329}">
      <dgm:prSet/>
      <dgm:spPr/>
      <dgm:t>
        <a:bodyPr/>
        <a:lstStyle/>
        <a:p>
          <a:endParaRPr lang="en-US"/>
        </a:p>
      </dgm:t>
    </dgm:pt>
    <dgm:pt modelId="{28B672FF-8076-4491-A5A2-D719C024A63E}">
      <dgm:prSet phldrT="[Text]" custT="1"/>
      <dgm:spPr/>
      <dgm:t>
        <a:bodyPr/>
        <a:lstStyle/>
        <a:p>
          <a:r>
            <a:rPr lang="en-US" sz="1600" dirty="0" smtClean="0"/>
            <a:t>Planning more effective preventative measures (e.g., drive-through vaccination clinics)</a:t>
          </a:r>
          <a:endParaRPr lang="en-US" sz="1600" dirty="0"/>
        </a:p>
      </dgm:t>
    </dgm:pt>
    <dgm:pt modelId="{132BFE61-0256-47B1-81ED-7A1F4D180FC6}" type="parTrans" cxnId="{97F5668E-8884-4493-BEE8-F62D73E72BC8}">
      <dgm:prSet/>
      <dgm:spPr/>
      <dgm:t>
        <a:bodyPr/>
        <a:lstStyle/>
        <a:p>
          <a:endParaRPr lang="en-US"/>
        </a:p>
      </dgm:t>
    </dgm:pt>
    <dgm:pt modelId="{C5998FBF-0167-477A-8623-5991674543F1}" type="sibTrans" cxnId="{97F5668E-8884-4493-BEE8-F62D73E72BC8}">
      <dgm:prSet/>
      <dgm:spPr/>
      <dgm:t>
        <a:bodyPr/>
        <a:lstStyle/>
        <a:p>
          <a:endParaRPr lang="en-US"/>
        </a:p>
      </dgm:t>
    </dgm:pt>
    <dgm:pt modelId="{EF2D20F3-CE88-4984-B065-FE7390CBDF87}">
      <dgm:prSet custT="1"/>
      <dgm:spPr/>
      <dgm:t>
        <a:bodyPr/>
        <a:lstStyle/>
        <a:p>
          <a:r>
            <a:rPr lang="en-US" sz="1600" dirty="0" smtClean="0"/>
            <a:t>Many agencies do not target persons with disabilities</a:t>
          </a:r>
        </a:p>
      </dgm:t>
    </dgm:pt>
    <dgm:pt modelId="{C80B79EA-EB03-4E1B-833C-16BF5869C34D}" type="parTrans" cxnId="{3181E1C2-AC24-4EF7-BC1B-244041DF60C0}">
      <dgm:prSet/>
      <dgm:spPr/>
      <dgm:t>
        <a:bodyPr/>
        <a:lstStyle/>
        <a:p>
          <a:endParaRPr lang="en-US"/>
        </a:p>
      </dgm:t>
    </dgm:pt>
    <dgm:pt modelId="{6F227587-917A-4C2E-8B40-C8BEC54D7591}" type="sibTrans" cxnId="{3181E1C2-AC24-4EF7-BC1B-244041DF60C0}">
      <dgm:prSet/>
      <dgm:spPr/>
      <dgm:t>
        <a:bodyPr/>
        <a:lstStyle/>
        <a:p>
          <a:endParaRPr lang="en-US"/>
        </a:p>
      </dgm:t>
    </dgm:pt>
    <dgm:pt modelId="{DB432657-44FB-43A1-BBE5-664BF5B77C5A}">
      <dgm:prSet/>
      <dgm:spPr/>
      <dgm:t>
        <a:bodyPr/>
        <a:lstStyle/>
        <a:p>
          <a:r>
            <a:rPr lang="en-US" smtClean="0"/>
            <a:t>Ensuring worker protection and vaccination during a pandemic</a:t>
          </a:r>
          <a:endParaRPr lang="en-US" dirty="0"/>
        </a:p>
      </dgm:t>
    </dgm:pt>
    <dgm:pt modelId="{6F5C2D1B-F52A-4999-BA5F-BF8E997DD9AB}" type="parTrans" cxnId="{E191C2AA-A020-4520-9CFF-652BBEA28D49}">
      <dgm:prSet/>
      <dgm:spPr/>
      <dgm:t>
        <a:bodyPr/>
        <a:lstStyle/>
        <a:p>
          <a:endParaRPr lang="en-US"/>
        </a:p>
      </dgm:t>
    </dgm:pt>
    <dgm:pt modelId="{FDAB2DEE-0370-441B-9385-EE1648311A37}" type="sibTrans" cxnId="{E191C2AA-A020-4520-9CFF-652BBEA28D49}">
      <dgm:prSet/>
      <dgm:spPr/>
      <dgm:t>
        <a:bodyPr/>
        <a:lstStyle/>
        <a:p>
          <a:endParaRPr lang="en-US"/>
        </a:p>
      </dgm:t>
    </dgm:pt>
    <dgm:pt modelId="{8FC7D490-84B8-45EA-B1B5-89B3B5F5E3A1}">
      <dgm:prSet/>
      <dgm:spPr/>
      <dgm:t>
        <a:bodyPr/>
        <a:lstStyle/>
        <a:p>
          <a:r>
            <a:rPr lang="en-US" dirty="0" smtClean="0"/>
            <a:t>Developing a plan for effective distribution of vaccines and medical countermeasures</a:t>
          </a:r>
          <a:endParaRPr lang="en-US" dirty="0"/>
        </a:p>
      </dgm:t>
    </dgm:pt>
    <dgm:pt modelId="{63AC487E-7BBF-40D2-814A-239F3E3310B0}" type="parTrans" cxnId="{33D43BD0-C9EC-4D6F-A330-A7CA1AB07769}">
      <dgm:prSet/>
      <dgm:spPr/>
      <dgm:t>
        <a:bodyPr/>
        <a:lstStyle/>
        <a:p>
          <a:endParaRPr lang="en-US"/>
        </a:p>
      </dgm:t>
    </dgm:pt>
    <dgm:pt modelId="{A9C9D9FB-CC91-431D-81F5-5E9A79901A55}" type="sibTrans" cxnId="{33D43BD0-C9EC-4D6F-A330-A7CA1AB07769}">
      <dgm:prSet/>
      <dgm:spPr/>
      <dgm:t>
        <a:bodyPr/>
        <a:lstStyle/>
        <a:p>
          <a:endParaRPr lang="en-US"/>
        </a:p>
      </dgm:t>
    </dgm:pt>
    <dgm:pt modelId="{C97E1F8D-1126-4143-A688-BCF01576795B}">
      <dgm:prSet/>
      <dgm:spPr/>
      <dgm:t>
        <a:bodyPr/>
        <a:lstStyle/>
        <a:p>
          <a:r>
            <a:rPr lang="en-US" dirty="0" smtClean="0"/>
            <a:t>Training and drills for responders and transportation workers</a:t>
          </a:r>
          <a:endParaRPr lang="en-US" dirty="0"/>
        </a:p>
      </dgm:t>
    </dgm:pt>
    <dgm:pt modelId="{9C311D16-359E-4541-8654-5E89C6C85A80}" type="parTrans" cxnId="{18DBC90C-8AD8-4D25-9A24-5868308690DD}">
      <dgm:prSet/>
      <dgm:spPr/>
      <dgm:t>
        <a:bodyPr/>
        <a:lstStyle/>
        <a:p>
          <a:endParaRPr lang="en-US"/>
        </a:p>
      </dgm:t>
    </dgm:pt>
    <dgm:pt modelId="{9C7B0A2B-ACB3-4D61-A613-75EEDC95BD24}" type="sibTrans" cxnId="{18DBC90C-8AD8-4D25-9A24-5868308690DD}">
      <dgm:prSet/>
      <dgm:spPr/>
      <dgm:t>
        <a:bodyPr/>
        <a:lstStyle/>
        <a:p>
          <a:endParaRPr lang="en-US"/>
        </a:p>
      </dgm:t>
    </dgm:pt>
    <dgm:pt modelId="{27A7D5D5-431F-4ABF-904A-04D40947FEE6}">
      <dgm:prSet/>
      <dgm:spPr/>
      <dgm:t>
        <a:bodyPr/>
        <a:lstStyle/>
        <a:p>
          <a:r>
            <a:rPr lang="en-US" dirty="0" smtClean="0"/>
            <a:t>Support for persons with disabilities and functional and access needs</a:t>
          </a:r>
          <a:endParaRPr lang="en-US" dirty="0"/>
        </a:p>
      </dgm:t>
    </dgm:pt>
    <dgm:pt modelId="{457CC175-7C58-48FB-B2B1-B81273702E74}" type="parTrans" cxnId="{87DACBC1-7A7F-4F9E-8D56-8D8522CCAA43}">
      <dgm:prSet/>
      <dgm:spPr/>
      <dgm:t>
        <a:bodyPr/>
        <a:lstStyle/>
        <a:p>
          <a:endParaRPr lang="en-US"/>
        </a:p>
      </dgm:t>
    </dgm:pt>
    <dgm:pt modelId="{8AD66756-17CA-4FC8-A889-0965769CBB11}" type="sibTrans" cxnId="{87DACBC1-7A7F-4F9E-8D56-8D8522CCAA43}">
      <dgm:prSet/>
      <dgm:spPr/>
      <dgm:t>
        <a:bodyPr/>
        <a:lstStyle/>
        <a:p>
          <a:endParaRPr lang="en-US"/>
        </a:p>
      </dgm:t>
    </dgm:pt>
    <dgm:pt modelId="{F4BD869B-1434-4671-B782-6AAC3DB47707}">
      <dgm:prSet custT="1"/>
      <dgm:spPr/>
      <dgm:t>
        <a:bodyPr/>
        <a:lstStyle/>
        <a:p>
          <a:r>
            <a:rPr lang="en-US" sz="1600" dirty="0" smtClean="0"/>
            <a:t>Developing information management tools to identify populations in need</a:t>
          </a:r>
        </a:p>
      </dgm:t>
    </dgm:pt>
    <dgm:pt modelId="{FB1B6441-7762-4042-AB67-423DC345C607}" type="parTrans" cxnId="{541FF928-5329-49DB-A86A-3826DBBAD6E9}">
      <dgm:prSet/>
      <dgm:spPr/>
      <dgm:t>
        <a:bodyPr/>
        <a:lstStyle/>
        <a:p>
          <a:endParaRPr lang="en-US"/>
        </a:p>
      </dgm:t>
    </dgm:pt>
    <dgm:pt modelId="{B32B5C62-0AC3-4A7C-B11D-3D45B3ECF6E6}" type="sibTrans" cxnId="{541FF928-5329-49DB-A86A-3826DBBAD6E9}">
      <dgm:prSet/>
      <dgm:spPr/>
      <dgm:t>
        <a:bodyPr/>
        <a:lstStyle/>
        <a:p>
          <a:endParaRPr lang="en-US"/>
        </a:p>
      </dgm:t>
    </dgm:pt>
    <dgm:pt modelId="{0DD54506-D466-4A58-A53E-61089A79538F}">
      <dgm:prSet custT="1"/>
      <dgm:spPr/>
      <dgm:t>
        <a:bodyPr/>
        <a:lstStyle/>
        <a:p>
          <a:r>
            <a:rPr lang="en-US" sz="1600" dirty="0" smtClean="0"/>
            <a:t>Using remote communication technology and networks to distribute pandemic flu planning information and disease tracking at the local level</a:t>
          </a:r>
          <a:endParaRPr lang="en-US" sz="1600" dirty="0"/>
        </a:p>
      </dgm:t>
    </dgm:pt>
    <dgm:pt modelId="{5682263F-DA2F-41B6-BCF0-A4C4B7628818}" type="parTrans" cxnId="{E653C00D-E4B6-4E0F-B052-73D5E8006837}">
      <dgm:prSet/>
      <dgm:spPr/>
      <dgm:t>
        <a:bodyPr/>
        <a:lstStyle/>
        <a:p>
          <a:endParaRPr lang="en-US"/>
        </a:p>
      </dgm:t>
    </dgm:pt>
    <dgm:pt modelId="{AEA7EDBF-104B-4DAD-89EE-9E92F505A5EF}" type="sibTrans" cxnId="{E653C00D-E4B6-4E0F-B052-73D5E8006837}">
      <dgm:prSet/>
      <dgm:spPr/>
      <dgm:t>
        <a:bodyPr/>
        <a:lstStyle/>
        <a:p>
          <a:endParaRPr lang="en-US"/>
        </a:p>
      </dgm:t>
    </dgm:pt>
    <dgm:pt modelId="{B20C3C49-C262-4058-BF49-C96A2B00F99F}">
      <dgm:prSet custT="1"/>
      <dgm:spPr/>
      <dgm:t>
        <a:bodyPr/>
        <a:lstStyle/>
        <a:p>
          <a:r>
            <a:rPr lang="en-US" sz="1600" dirty="0" smtClean="0"/>
            <a:t>Gaps in pandemic planning are largely due to limited resources (staff) and funding availability</a:t>
          </a:r>
        </a:p>
      </dgm:t>
    </dgm:pt>
    <dgm:pt modelId="{541F03B4-E0D9-450D-9F2C-03A931D8D93F}" type="parTrans" cxnId="{06765C72-8BF2-41AB-96A9-06DD5DC706DA}">
      <dgm:prSet/>
      <dgm:spPr/>
      <dgm:t>
        <a:bodyPr/>
        <a:lstStyle/>
        <a:p>
          <a:endParaRPr lang="en-US"/>
        </a:p>
      </dgm:t>
    </dgm:pt>
    <dgm:pt modelId="{C513FDDE-6B61-4ACD-99C0-708022CFF095}" type="sibTrans" cxnId="{06765C72-8BF2-41AB-96A9-06DD5DC706DA}">
      <dgm:prSet/>
      <dgm:spPr/>
      <dgm:t>
        <a:bodyPr/>
        <a:lstStyle/>
        <a:p>
          <a:endParaRPr lang="en-US"/>
        </a:p>
      </dgm:t>
    </dgm:pt>
    <dgm:pt modelId="{EF44A1FD-85DA-43FC-ACD2-C2231EDE4BFA}" type="pres">
      <dgm:prSet presAssocID="{B5F240BC-6207-4B5C-878C-4AFF095223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D7BB6C-EF9D-4E49-A61C-3F8AB9FFABEF}" type="pres">
      <dgm:prSet presAssocID="{C1AEC39B-4268-4AB8-8BA8-101797894D96}" presName="composite" presStyleCnt="0"/>
      <dgm:spPr/>
    </dgm:pt>
    <dgm:pt modelId="{1C7E414C-47D9-4690-9801-E83C8CCD63A9}" type="pres">
      <dgm:prSet presAssocID="{C1AEC39B-4268-4AB8-8BA8-101797894D9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9D3FD-3C5F-4433-8189-40A7D329CCE8}" type="pres">
      <dgm:prSet presAssocID="{C1AEC39B-4268-4AB8-8BA8-101797894D9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9510D-5847-43C8-913E-21543E443055}" type="pres">
      <dgm:prSet presAssocID="{74731D99-BC3A-48AF-B4D1-A8835D772D15}" presName="space" presStyleCnt="0"/>
      <dgm:spPr/>
    </dgm:pt>
    <dgm:pt modelId="{E00CE8B4-793F-4903-B4B0-244E7575DEA5}" type="pres">
      <dgm:prSet presAssocID="{18E2951C-BF1A-43EC-B6C7-5D927D5632AA}" presName="composite" presStyleCnt="0"/>
      <dgm:spPr/>
    </dgm:pt>
    <dgm:pt modelId="{7E35B8D6-7B87-4FD3-8250-EBC7827477AB}" type="pres">
      <dgm:prSet presAssocID="{18E2951C-BF1A-43EC-B6C7-5D927D5632A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285C5-DC73-4F64-ACD6-C44D2F25B43F}" type="pres">
      <dgm:prSet presAssocID="{18E2951C-BF1A-43EC-B6C7-5D927D5632A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C5420-07EF-4FD1-91FD-26534803EDDA}" type="pres">
      <dgm:prSet presAssocID="{86B88FFF-069C-4705-942E-1DD9922C7769}" presName="space" presStyleCnt="0"/>
      <dgm:spPr/>
    </dgm:pt>
    <dgm:pt modelId="{A3C54F66-5749-4960-AEC7-A63354E66F75}" type="pres">
      <dgm:prSet presAssocID="{5320090D-A5D4-4AAE-84C6-547FA753B0EF}" presName="composite" presStyleCnt="0"/>
      <dgm:spPr/>
    </dgm:pt>
    <dgm:pt modelId="{9E6169E8-2553-4C65-B1B5-508ED2A5D4A2}" type="pres">
      <dgm:prSet presAssocID="{5320090D-A5D4-4AAE-84C6-547FA753B0E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88B24-72D1-48FC-9622-F8614BE65DEA}" type="pres">
      <dgm:prSet presAssocID="{5320090D-A5D4-4AAE-84C6-547FA753B0E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3195BB-F502-44A9-8599-3F0A6A9C4B99}" type="presOf" srcId="{B20C3C49-C262-4058-BF49-C96A2B00F99F}" destId="{80F9D3FD-3C5F-4433-8189-40A7D329CCE8}" srcOrd="0" destOrd="1" presId="urn:microsoft.com/office/officeart/2005/8/layout/hList1"/>
    <dgm:cxn modelId="{17292433-1D7A-46C3-9D7F-3E803E74C615}" srcId="{C1AEC39B-4268-4AB8-8BA8-101797894D96}" destId="{1F152756-1DEC-4EE3-8691-DD61553AADEE}" srcOrd="0" destOrd="0" parTransId="{ACF3B7F9-4E03-4CBE-84F2-71D497F812C9}" sibTransId="{100122D5-6CBF-46AA-A79C-AB6D097D2C21}"/>
    <dgm:cxn modelId="{B106D4BA-241E-47C6-8B90-28327E5A4FFF}" type="presOf" srcId="{EF2D20F3-CE88-4984-B065-FE7390CBDF87}" destId="{80F9D3FD-3C5F-4433-8189-40A7D329CCE8}" srcOrd="0" destOrd="2" presId="urn:microsoft.com/office/officeart/2005/8/layout/hList1"/>
    <dgm:cxn modelId="{530F810A-B5AF-4772-BED0-9FDE0DB6CA77}" type="presOf" srcId="{510F9A43-561B-4AA6-B7DF-22B4C2C965A6}" destId="{71F285C5-DC73-4F64-ACD6-C44D2F25B43F}" srcOrd="0" destOrd="0" presId="urn:microsoft.com/office/officeart/2005/8/layout/hList1"/>
    <dgm:cxn modelId="{87DACBC1-7A7F-4F9E-8D56-8D8522CCAA43}" srcId="{18E2951C-BF1A-43EC-B6C7-5D927D5632AA}" destId="{27A7D5D5-431F-4ABF-904A-04D40947FEE6}" srcOrd="4" destOrd="0" parTransId="{457CC175-7C58-48FB-B2B1-B81273702E74}" sibTransId="{8AD66756-17CA-4FC8-A889-0965769CBB11}"/>
    <dgm:cxn modelId="{59533A4C-5B4F-49A3-AF9F-92A16CEDC4D3}" srcId="{18E2951C-BF1A-43EC-B6C7-5D927D5632AA}" destId="{510F9A43-561B-4AA6-B7DF-22B4C2C965A6}" srcOrd="0" destOrd="0" parTransId="{B17B94B1-5DFF-43E8-895F-FF2FAB037409}" sibTransId="{44F62A49-926E-48AF-B4C9-B1AFB8F9B521}"/>
    <dgm:cxn modelId="{06765C72-8BF2-41AB-96A9-06DD5DC706DA}" srcId="{C1AEC39B-4268-4AB8-8BA8-101797894D96}" destId="{B20C3C49-C262-4058-BF49-C96A2B00F99F}" srcOrd="1" destOrd="0" parTransId="{541F03B4-E0D9-450D-9F2C-03A931D8D93F}" sibTransId="{C513FDDE-6B61-4ACD-99C0-708022CFF095}"/>
    <dgm:cxn modelId="{C4142191-7A75-44D4-A9EE-ED41DAE90CCC}" srcId="{B5F240BC-6207-4B5C-878C-4AFF09522305}" destId="{C1AEC39B-4268-4AB8-8BA8-101797894D96}" srcOrd="0" destOrd="0" parTransId="{4BE5D383-1494-4D6C-90D4-9D2ACBBC8AE2}" sibTransId="{74731D99-BC3A-48AF-B4D1-A8835D772D15}"/>
    <dgm:cxn modelId="{0D31F3E9-4588-49ED-85FF-E86A5026E85C}" srcId="{B5F240BC-6207-4B5C-878C-4AFF09522305}" destId="{18E2951C-BF1A-43EC-B6C7-5D927D5632AA}" srcOrd="1" destOrd="0" parTransId="{0FCD539C-6F08-4302-B142-2D44911AA0D2}" sibTransId="{86B88FFF-069C-4705-942E-1DD9922C7769}"/>
    <dgm:cxn modelId="{97F5668E-8884-4493-BEE8-F62D73E72BC8}" srcId="{5320090D-A5D4-4AAE-84C6-547FA753B0EF}" destId="{28B672FF-8076-4491-A5A2-D719C024A63E}" srcOrd="0" destOrd="0" parTransId="{132BFE61-0256-47B1-81ED-7A1F4D180FC6}" sibTransId="{C5998FBF-0167-477A-8623-5991674543F1}"/>
    <dgm:cxn modelId="{E653C00D-E4B6-4E0F-B052-73D5E8006837}" srcId="{5320090D-A5D4-4AAE-84C6-547FA753B0EF}" destId="{0DD54506-D466-4A58-A53E-61089A79538F}" srcOrd="2" destOrd="0" parTransId="{5682263F-DA2F-41B6-BCF0-A4C4B7628818}" sibTransId="{AEA7EDBF-104B-4DAD-89EE-9E92F505A5EF}"/>
    <dgm:cxn modelId="{DFBF0E74-055D-42C5-B0CD-6926387C0329}" srcId="{B5F240BC-6207-4B5C-878C-4AFF09522305}" destId="{5320090D-A5D4-4AAE-84C6-547FA753B0EF}" srcOrd="2" destOrd="0" parTransId="{18F7BBC0-F55E-4375-BC04-41100B9716AC}" sibTransId="{F30EB8CA-F3C8-41E7-A868-84981A16A158}"/>
    <dgm:cxn modelId="{33D43BD0-C9EC-4D6F-A330-A7CA1AB07769}" srcId="{18E2951C-BF1A-43EC-B6C7-5D927D5632AA}" destId="{8FC7D490-84B8-45EA-B1B5-89B3B5F5E3A1}" srcOrd="2" destOrd="0" parTransId="{63AC487E-7BBF-40D2-814A-239F3E3310B0}" sibTransId="{A9C9D9FB-CC91-431D-81F5-5E9A79901A55}"/>
    <dgm:cxn modelId="{B15209AE-54FF-4DB6-BDA4-8FF3633669B5}" type="presOf" srcId="{28B672FF-8076-4491-A5A2-D719C024A63E}" destId="{24388B24-72D1-48FC-9622-F8614BE65DEA}" srcOrd="0" destOrd="0" presId="urn:microsoft.com/office/officeart/2005/8/layout/hList1"/>
    <dgm:cxn modelId="{A8DCFCFD-AB1E-48B8-AD9B-CC29CCD1851D}" type="presOf" srcId="{27A7D5D5-431F-4ABF-904A-04D40947FEE6}" destId="{71F285C5-DC73-4F64-ACD6-C44D2F25B43F}" srcOrd="0" destOrd="4" presId="urn:microsoft.com/office/officeart/2005/8/layout/hList1"/>
    <dgm:cxn modelId="{913624B2-FD86-4F6C-8B9F-71DAFDA01833}" type="presOf" srcId="{5320090D-A5D4-4AAE-84C6-547FA753B0EF}" destId="{9E6169E8-2553-4C65-B1B5-508ED2A5D4A2}" srcOrd="0" destOrd="0" presId="urn:microsoft.com/office/officeart/2005/8/layout/hList1"/>
    <dgm:cxn modelId="{E191C2AA-A020-4520-9CFF-652BBEA28D49}" srcId="{18E2951C-BF1A-43EC-B6C7-5D927D5632AA}" destId="{DB432657-44FB-43A1-BBE5-664BF5B77C5A}" srcOrd="1" destOrd="0" parTransId="{6F5C2D1B-F52A-4999-BA5F-BF8E997DD9AB}" sibTransId="{FDAB2DEE-0370-441B-9385-EE1648311A37}"/>
    <dgm:cxn modelId="{541FF928-5329-49DB-A86A-3826DBBAD6E9}" srcId="{5320090D-A5D4-4AAE-84C6-547FA753B0EF}" destId="{F4BD869B-1434-4671-B782-6AAC3DB47707}" srcOrd="1" destOrd="0" parTransId="{FB1B6441-7762-4042-AB67-423DC345C607}" sibTransId="{B32B5C62-0AC3-4A7C-B11D-3D45B3ECF6E6}"/>
    <dgm:cxn modelId="{8AA46371-EC8C-4097-B680-2833CEF59E8D}" type="presOf" srcId="{C1AEC39B-4268-4AB8-8BA8-101797894D96}" destId="{1C7E414C-47D9-4690-9801-E83C8CCD63A9}" srcOrd="0" destOrd="0" presId="urn:microsoft.com/office/officeart/2005/8/layout/hList1"/>
    <dgm:cxn modelId="{8E21F6E9-A6A0-4BAB-AF9A-91F2E2E8FE6F}" type="presOf" srcId="{DB432657-44FB-43A1-BBE5-664BF5B77C5A}" destId="{71F285C5-DC73-4F64-ACD6-C44D2F25B43F}" srcOrd="0" destOrd="1" presId="urn:microsoft.com/office/officeart/2005/8/layout/hList1"/>
    <dgm:cxn modelId="{77308F2D-B5B5-4600-AF84-F4F27028247A}" type="presOf" srcId="{18E2951C-BF1A-43EC-B6C7-5D927D5632AA}" destId="{7E35B8D6-7B87-4FD3-8250-EBC7827477AB}" srcOrd="0" destOrd="0" presId="urn:microsoft.com/office/officeart/2005/8/layout/hList1"/>
    <dgm:cxn modelId="{9B001542-A3A6-4A90-A9ED-942A1C56257B}" type="presOf" srcId="{1F152756-1DEC-4EE3-8691-DD61553AADEE}" destId="{80F9D3FD-3C5F-4433-8189-40A7D329CCE8}" srcOrd="0" destOrd="0" presId="urn:microsoft.com/office/officeart/2005/8/layout/hList1"/>
    <dgm:cxn modelId="{37B90731-5AF1-42C6-A06C-AB6ABF094D0F}" type="presOf" srcId="{C97E1F8D-1126-4143-A688-BCF01576795B}" destId="{71F285C5-DC73-4F64-ACD6-C44D2F25B43F}" srcOrd="0" destOrd="3" presId="urn:microsoft.com/office/officeart/2005/8/layout/hList1"/>
    <dgm:cxn modelId="{C8F6A146-60AC-47D1-A58C-7DF92266EFA5}" type="presOf" srcId="{B5F240BC-6207-4B5C-878C-4AFF09522305}" destId="{EF44A1FD-85DA-43FC-ACD2-C2231EDE4BFA}" srcOrd="0" destOrd="0" presId="urn:microsoft.com/office/officeart/2005/8/layout/hList1"/>
    <dgm:cxn modelId="{18DBC90C-8AD8-4D25-9A24-5868308690DD}" srcId="{18E2951C-BF1A-43EC-B6C7-5D927D5632AA}" destId="{C97E1F8D-1126-4143-A688-BCF01576795B}" srcOrd="3" destOrd="0" parTransId="{9C311D16-359E-4541-8654-5E89C6C85A80}" sibTransId="{9C7B0A2B-ACB3-4D61-A613-75EEDC95BD24}"/>
    <dgm:cxn modelId="{4518B2CE-D727-4F67-8D5F-247BAF5C6FF2}" type="presOf" srcId="{F4BD869B-1434-4671-B782-6AAC3DB47707}" destId="{24388B24-72D1-48FC-9622-F8614BE65DEA}" srcOrd="0" destOrd="1" presId="urn:microsoft.com/office/officeart/2005/8/layout/hList1"/>
    <dgm:cxn modelId="{CFADC948-9479-4154-815B-E563B0E41BAC}" type="presOf" srcId="{8FC7D490-84B8-45EA-B1B5-89B3B5F5E3A1}" destId="{71F285C5-DC73-4F64-ACD6-C44D2F25B43F}" srcOrd="0" destOrd="2" presId="urn:microsoft.com/office/officeart/2005/8/layout/hList1"/>
    <dgm:cxn modelId="{3181E1C2-AC24-4EF7-BC1B-244041DF60C0}" srcId="{C1AEC39B-4268-4AB8-8BA8-101797894D96}" destId="{EF2D20F3-CE88-4984-B065-FE7390CBDF87}" srcOrd="2" destOrd="0" parTransId="{C80B79EA-EB03-4E1B-833C-16BF5869C34D}" sibTransId="{6F227587-917A-4C2E-8B40-C8BEC54D7591}"/>
    <dgm:cxn modelId="{C073101F-48AC-4433-8738-4FBC3467B4A6}" type="presOf" srcId="{0DD54506-D466-4A58-A53E-61089A79538F}" destId="{24388B24-72D1-48FC-9622-F8614BE65DEA}" srcOrd="0" destOrd="2" presId="urn:microsoft.com/office/officeart/2005/8/layout/hList1"/>
    <dgm:cxn modelId="{64D26EB0-2ACE-4853-9283-8FEFA45F04C6}" type="presParOf" srcId="{EF44A1FD-85DA-43FC-ACD2-C2231EDE4BFA}" destId="{76D7BB6C-EF9D-4E49-A61C-3F8AB9FFABEF}" srcOrd="0" destOrd="0" presId="urn:microsoft.com/office/officeart/2005/8/layout/hList1"/>
    <dgm:cxn modelId="{4317F727-4E53-4382-921E-391F5DE62208}" type="presParOf" srcId="{76D7BB6C-EF9D-4E49-A61C-3F8AB9FFABEF}" destId="{1C7E414C-47D9-4690-9801-E83C8CCD63A9}" srcOrd="0" destOrd="0" presId="urn:microsoft.com/office/officeart/2005/8/layout/hList1"/>
    <dgm:cxn modelId="{2F40154E-89C6-4D2D-9E45-2D398C89CADA}" type="presParOf" srcId="{76D7BB6C-EF9D-4E49-A61C-3F8AB9FFABEF}" destId="{80F9D3FD-3C5F-4433-8189-40A7D329CCE8}" srcOrd="1" destOrd="0" presId="urn:microsoft.com/office/officeart/2005/8/layout/hList1"/>
    <dgm:cxn modelId="{8B393DD1-FA03-4C5A-A841-FA828F4ACF66}" type="presParOf" srcId="{EF44A1FD-85DA-43FC-ACD2-C2231EDE4BFA}" destId="{1689510D-5847-43C8-913E-21543E443055}" srcOrd="1" destOrd="0" presId="urn:microsoft.com/office/officeart/2005/8/layout/hList1"/>
    <dgm:cxn modelId="{7B99307E-2A21-4B73-A3AF-AE737CBF998F}" type="presParOf" srcId="{EF44A1FD-85DA-43FC-ACD2-C2231EDE4BFA}" destId="{E00CE8B4-793F-4903-B4B0-244E7575DEA5}" srcOrd="2" destOrd="0" presId="urn:microsoft.com/office/officeart/2005/8/layout/hList1"/>
    <dgm:cxn modelId="{6B6B680F-81C7-4361-9F15-8854738837AB}" type="presParOf" srcId="{E00CE8B4-793F-4903-B4B0-244E7575DEA5}" destId="{7E35B8D6-7B87-4FD3-8250-EBC7827477AB}" srcOrd="0" destOrd="0" presId="urn:microsoft.com/office/officeart/2005/8/layout/hList1"/>
    <dgm:cxn modelId="{C738948D-2016-4F50-995D-4AE3C7C7FF56}" type="presParOf" srcId="{E00CE8B4-793F-4903-B4B0-244E7575DEA5}" destId="{71F285C5-DC73-4F64-ACD6-C44D2F25B43F}" srcOrd="1" destOrd="0" presId="urn:microsoft.com/office/officeart/2005/8/layout/hList1"/>
    <dgm:cxn modelId="{A39C94EE-FF8E-4D8B-BAB0-8791678FC791}" type="presParOf" srcId="{EF44A1FD-85DA-43FC-ACD2-C2231EDE4BFA}" destId="{22BC5420-07EF-4FD1-91FD-26534803EDDA}" srcOrd="3" destOrd="0" presId="urn:microsoft.com/office/officeart/2005/8/layout/hList1"/>
    <dgm:cxn modelId="{36CFBE84-3F67-4DD5-B051-510B522C3A33}" type="presParOf" srcId="{EF44A1FD-85DA-43FC-ACD2-C2231EDE4BFA}" destId="{A3C54F66-5749-4960-AEC7-A63354E66F75}" srcOrd="4" destOrd="0" presId="urn:microsoft.com/office/officeart/2005/8/layout/hList1"/>
    <dgm:cxn modelId="{112D8131-F241-4141-99DA-57DD230E630E}" type="presParOf" srcId="{A3C54F66-5749-4960-AEC7-A63354E66F75}" destId="{9E6169E8-2553-4C65-B1B5-508ED2A5D4A2}" srcOrd="0" destOrd="0" presId="urn:microsoft.com/office/officeart/2005/8/layout/hList1"/>
    <dgm:cxn modelId="{18E2ED45-A836-4221-AAEB-B28B51B83D66}" type="presParOf" srcId="{A3C54F66-5749-4960-AEC7-A63354E66F75}" destId="{24388B24-72D1-48FC-9622-F8614BE65D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DEDBC-6E34-42AA-BD25-5AD59AF811DD}">
      <dsp:nvSpPr>
        <dsp:cNvPr id="0" name=""/>
        <dsp:cNvSpPr/>
      </dsp:nvSpPr>
      <dsp:spPr>
        <a:xfrm rot="5400000">
          <a:off x="319425" y="1453009"/>
          <a:ext cx="1200188" cy="13663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C62DB-08B7-41BF-9275-237D703A3A95}">
      <dsp:nvSpPr>
        <dsp:cNvPr id="0" name=""/>
        <dsp:cNvSpPr/>
      </dsp:nvSpPr>
      <dsp:spPr>
        <a:xfrm>
          <a:off x="1448" y="122576"/>
          <a:ext cx="2020411" cy="1414222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Phase I</a:t>
          </a:r>
          <a:endParaRPr lang="en-US" sz="3500" kern="1200" dirty="0"/>
        </a:p>
      </dsp:txBody>
      <dsp:txXfrm>
        <a:off x="70497" y="191625"/>
        <a:ext cx="1882313" cy="1276124"/>
      </dsp:txXfrm>
    </dsp:sp>
    <dsp:sp modelId="{2E87D4E3-F08E-4C8D-98D8-544CC334CFD9}">
      <dsp:nvSpPr>
        <dsp:cNvPr id="0" name=""/>
        <dsp:cNvSpPr/>
      </dsp:nvSpPr>
      <dsp:spPr>
        <a:xfrm>
          <a:off x="2035180" y="226341"/>
          <a:ext cx="3397512" cy="1280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Literature Review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Survey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Interviews</a:t>
          </a:r>
          <a:endParaRPr lang="en-US" sz="2200" kern="1200" dirty="0"/>
        </a:p>
      </dsp:txBody>
      <dsp:txXfrm>
        <a:off x="2035180" y="226341"/>
        <a:ext cx="3397512" cy="1280430"/>
      </dsp:txXfrm>
    </dsp:sp>
    <dsp:sp modelId="{81560586-5189-4DBD-B87E-579FE77B3309}">
      <dsp:nvSpPr>
        <dsp:cNvPr id="0" name=""/>
        <dsp:cNvSpPr/>
      </dsp:nvSpPr>
      <dsp:spPr>
        <a:xfrm rot="5400000">
          <a:off x="2457295" y="3041648"/>
          <a:ext cx="1200188" cy="13663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CDC22-E475-4312-974B-CCE23F6A6C83}">
      <dsp:nvSpPr>
        <dsp:cNvPr id="0" name=""/>
        <dsp:cNvSpPr/>
      </dsp:nvSpPr>
      <dsp:spPr>
        <a:xfrm>
          <a:off x="2129115" y="1690793"/>
          <a:ext cx="2020411" cy="1414222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Phase II</a:t>
          </a:r>
          <a:endParaRPr lang="en-US" sz="3500" kern="1200" dirty="0"/>
        </a:p>
      </dsp:txBody>
      <dsp:txXfrm>
        <a:off x="2198164" y="1759842"/>
        <a:ext cx="1882313" cy="1276124"/>
      </dsp:txXfrm>
    </dsp:sp>
    <dsp:sp modelId="{0E572B88-11FA-4671-91C6-145F8BDAC51B}">
      <dsp:nvSpPr>
        <dsp:cNvPr id="0" name=""/>
        <dsp:cNvSpPr/>
      </dsp:nvSpPr>
      <dsp:spPr>
        <a:xfrm>
          <a:off x="4137680" y="1846093"/>
          <a:ext cx="2189708" cy="114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91DE2-61AB-43F0-B7B7-BAB9CF0B7C15}">
      <dsp:nvSpPr>
        <dsp:cNvPr id="0" name=""/>
        <dsp:cNvSpPr/>
      </dsp:nvSpPr>
      <dsp:spPr>
        <a:xfrm>
          <a:off x="4006553" y="3299853"/>
          <a:ext cx="2020411" cy="1414222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Final Guide</a:t>
          </a:r>
          <a:endParaRPr lang="en-US" sz="3500" kern="1200" dirty="0"/>
        </a:p>
      </dsp:txBody>
      <dsp:txXfrm>
        <a:off x="4075602" y="3368902"/>
        <a:ext cx="1882313" cy="1276124"/>
      </dsp:txXfrm>
    </dsp:sp>
    <dsp:sp modelId="{92E36A41-C253-439E-9F47-6EFDA0EE984D}">
      <dsp:nvSpPr>
        <dsp:cNvPr id="0" name=""/>
        <dsp:cNvSpPr/>
      </dsp:nvSpPr>
      <dsp:spPr>
        <a:xfrm>
          <a:off x="4174949" y="1859147"/>
          <a:ext cx="1673106" cy="114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Draft Guide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Guide Review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Final Guide</a:t>
          </a:r>
        </a:p>
      </dsp:txBody>
      <dsp:txXfrm>
        <a:off x="4174949" y="1859147"/>
        <a:ext cx="1673106" cy="1143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E414C-47D9-4690-9801-E83C8CCD63A9}">
      <dsp:nvSpPr>
        <dsp:cNvPr id="0" name=""/>
        <dsp:cNvSpPr/>
      </dsp:nvSpPr>
      <dsp:spPr>
        <a:xfrm>
          <a:off x="2412" y="231787"/>
          <a:ext cx="2352675" cy="4479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Gaps</a:t>
          </a:r>
          <a:endParaRPr lang="en-US" sz="2000" b="1" kern="1200" dirty="0"/>
        </a:p>
      </dsp:txBody>
      <dsp:txXfrm>
        <a:off x="2412" y="231787"/>
        <a:ext cx="2352675" cy="447908"/>
      </dsp:txXfrm>
    </dsp:sp>
    <dsp:sp modelId="{80F9D3FD-3C5F-4433-8189-40A7D329CCE8}">
      <dsp:nvSpPr>
        <dsp:cNvPr id="0" name=""/>
        <dsp:cNvSpPr/>
      </dsp:nvSpPr>
      <dsp:spPr>
        <a:xfrm>
          <a:off x="2412" y="679695"/>
          <a:ext cx="2352675" cy="39141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Limited resources, guidance, and plans available for rural and small urban </a:t>
          </a:r>
          <a:r>
            <a:rPr lang="en-US" sz="1600" kern="1200" dirty="0" smtClean="0"/>
            <a:t>transit </a:t>
          </a:r>
          <a:r>
            <a:rPr lang="en-US" sz="1600" kern="1200" dirty="0" smtClean="0"/>
            <a:t>systems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Gaps in pandemic planning are largely due to limited resources (staff) and funding availability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Many agencies do not target persons with disabilities</a:t>
          </a:r>
        </a:p>
      </dsp:txBody>
      <dsp:txXfrm>
        <a:off x="2412" y="679695"/>
        <a:ext cx="2352675" cy="3914198"/>
      </dsp:txXfrm>
    </dsp:sp>
    <dsp:sp modelId="{7E35B8D6-7B87-4FD3-8250-EBC7827477AB}">
      <dsp:nvSpPr>
        <dsp:cNvPr id="0" name=""/>
        <dsp:cNvSpPr/>
      </dsp:nvSpPr>
      <dsp:spPr>
        <a:xfrm>
          <a:off x="2684462" y="231787"/>
          <a:ext cx="2352675" cy="4479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Current Practices</a:t>
          </a:r>
          <a:endParaRPr lang="en-US" sz="2000" b="1" kern="1200" dirty="0"/>
        </a:p>
      </dsp:txBody>
      <dsp:txXfrm>
        <a:off x="2684462" y="231787"/>
        <a:ext cx="2352675" cy="447908"/>
      </dsp:txXfrm>
    </dsp:sp>
    <dsp:sp modelId="{71F285C5-DC73-4F64-ACD6-C44D2F25B43F}">
      <dsp:nvSpPr>
        <dsp:cNvPr id="0" name=""/>
        <dsp:cNvSpPr/>
      </dsp:nvSpPr>
      <dsp:spPr>
        <a:xfrm>
          <a:off x="2684462" y="679695"/>
          <a:ext cx="2352675" cy="39141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Coordinating across all levels and types of organizations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Ensuring worker protection and vaccination during a pandemic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Developing a plan for effective distribution of vaccines and medical countermeasures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Training and drills for responders and transportation workers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Support for persons with disabilities and functional and access needs</a:t>
          </a:r>
          <a:endParaRPr lang="en-US" sz="1500" kern="1200" dirty="0"/>
        </a:p>
      </dsp:txBody>
      <dsp:txXfrm>
        <a:off x="2684462" y="679695"/>
        <a:ext cx="2352675" cy="3914198"/>
      </dsp:txXfrm>
    </dsp:sp>
    <dsp:sp modelId="{9E6169E8-2553-4C65-B1B5-508ED2A5D4A2}">
      <dsp:nvSpPr>
        <dsp:cNvPr id="0" name=""/>
        <dsp:cNvSpPr/>
      </dsp:nvSpPr>
      <dsp:spPr>
        <a:xfrm>
          <a:off x="5366512" y="231787"/>
          <a:ext cx="2352675" cy="4479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Innovations</a:t>
          </a:r>
          <a:endParaRPr lang="en-US" sz="1400" b="1" kern="1200" dirty="0"/>
        </a:p>
      </dsp:txBody>
      <dsp:txXfrm>
        <a:off x="5366512" y="231787"/>
        <a:ext cx="2352675" cy="447908"/>
      </dsp:txXfrm>
    </dsp:sp>
    <dsp:sp modelId="{24388B24-72D1-48FC-9622-F8614BE65DEA}">
      <dsp:nvSpPr>
        <dsp:cNvPr id="0" name=""/>
        <dsp:cNvSpPr/>
      </dsp:nvSpPr>
      <dsp:spPr>
        <a:xfrm>
          <a:off x="5366512" y="679695"/>
          <a:ext cx="2352675" cy="39141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Planning more effective preventative measures (e.g., drive-through vaccination clinics)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Developing information management tools to identify populations in need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Using remote communication technology and networks to distribute pandemic flu planning information and disease tracking at the local level</a:t>
          </a:r>
          <a:endParaRPr lang="en-US" sz="1600" kern="1200" dirty="0"/>
        </a:p>
      </dsp:txBody>
      <dsp:txXfrm>
        <a:off x="5366512" y="679695"/>
        <a:ext cx="2352675" cy="3914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AEA7205-DB0D-4E02-ACCC-9505327B09F6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FA16EEF-0A2E-4A3E-8900-CED194F97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17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C3F29CC5-00F7-42D8-B124-DBB9CF6078E9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E6E49B88-C793-41F8-9EA0-1766465DA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0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800"/>
            </a:lvl1pPr>
            <a:lvl2pPr>
              <a:spcBef>
                <a:spcPts val="600"/>
              </a:spcBef>
              <a:spcAft>
                <a:spcPts val="0"/>
              </a:spcAft>
              <a:defRPr sz="1600"/>
            </a:lvl2pPr>
            <a:lvl3pPr>
              <a:spcBef>
                <a:spcPts val="600"/>
              </a:spcBef>
              <a:spcAft>
                <a:spcPts val="0"/>
              </a:spcAft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89000" y="2651125"/>
            <a:ext cx="3413125" cy="3270250"/>
          </a:xfrm>
          <a:prstGeom prst="rect">
            <a:avLst/>
          </a:prstGeom>
        </p:spPr>
        <p:txBody>
          <a:bodyPr vert="horz"/>
          <a:lstStyle>
            <a:lvl1pPr marL="0" indent="0" algn="l">
              <a:spcAft>
                <a:spcPts val="0"/>
              </a:spcAft>
              <a:buNone/>
              <a:defRPr sz="3200">
                <a:latin typeface="Arial"/>
                <a:cs typeface="Arial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US" sz="2500" b="1" i="0" dirty="0" smtClean="0">
                <a:solidFill>
                  <a:schemeClr val="bg1"/>
                </a:solidFill>
                <a:latin typeface="Helvetica"/>
                <a:cs typeface="Helvetica"/>
              </a:rPr>
              <a:t>Presentation to the most amazing corporation in </a:t>
            </a:r>
          </a:p>
          <a:p>
            <a:pPr algn="l">
              <a:spcAft>
                <a:spcPts val="0"/>
              </a:spcAft>
            </a:pPr>
            <a:r>
              <a:rPr lang="en-US" sz="2500" b="1" i="0" dirty="0" smtClean="0">
                <a:solidFill>
                  <a:schemeClr val="bg1"/>
                </a:solidFill>
                <a:latin typeface="Helvetica"/>
                <a:cs typeface="Helvetica"/>
              </a:rPr>
              <a:t>the world. </a:t>
            </a:r>
          </a:p>
          <a:p>
            <a:pPr algn="l">
              <a:spcAft>
                <a:spcPts val="0"/>
              </a:spcAft>
            </a:pPr>
            <a:endParaRPr lang="en-US" sz="2500" b="1" i="0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>
              <a:spcAft>
                <a:spcPts val="0"/>
              </a:spcAft>
            </a:pP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Lorem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ipsum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dolor set </a:t>
            </a:r>
            <a:r>
              <a:rPr lang="en-US" sz="2500" b="0" i="0" dirty="0" err="1" smtClean="0">
                <a:solidFill>
                  <a:schemeClr val="bg1"/>
                </a:solidFill>
                <a:latin typeface="Helvetica"/>
                <a:cs typeface="Helvetica"/>
              </a:rPr>
              <a:t>amet</a:t>
            </a:r>
            <a:r>
              <a:rPr lang="en-US" sz="2500" b="0" i="0" dirty="0" smtClean="0">
                <a:solidFill>
                  <a:schemeClr val="bg1"/>
                </a:solidFill>
                <a:latin typeface="Helvetica"/>
                <a:cs typeface="Helvetica"/>
              </a:rPr>
              <a:t> magnum</a:t>
            </a:r>
            <a:r>
              <a:rPr lang="en-US" sz="2500" b="0" i="0" baseline="0" dirty="0" smtClean="0">
                <a:solidFill>
                  <a:schemeClr val="bg1"/>
                </a:solidFill>
                <a:latin typeface="Helvetica"/>
                <a:cs typeface="Helvetica"/>
              </a:rPr>
              <a:t> allure. </a:t>
            </a:r>
            <a:endParaRPr lang="en-US" sz="2500" b="0" i="0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92150" y="469900"/>
            <a:ext cx="6775147" cy="914400"/>
          </a:xfrm>
          <a:prstGeom prst="roundRect">
            <a:avLst>
              <a:gd name="adj" fmla="val 4514"/>
            </a:avLst>
          </a:prstGeom>
          <a:solidFill>
            <a:schemeClr val="accent1"/>
          </a:solidFill>
          <a:ln>
            <a:solidFill>
              <a:srgbClr val="DA291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3232" y="469900"/>
            <a:ext cx="6747715" cy="92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36700"/>
            <a:ext cx="7721600" cy="4601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1143000" lvl="2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5" name="Picture 14" descr="abt_GEO_white.ai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23480" y="469900"/>
            <a:ext cx="914400" cy="914400"/>
          </a:xfrm>
          <a:prstGeom prst="roundRect">
            <a:avLst>
              <a:gd name="adj" fmla="val 3376"/>
            </a:avLst>
          </a:prstGeom>
          <a:solidFill>
            <a:schemeClr val="accent2"/>
          </a:solidFill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058753" y="623408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NCHRP 20-59(44) </a:t>
            </a:r>
            <a:r>
              <a:rPr lang="en-US" sz="800" dirty="0" smtClean="0">
                <a:solidFill>
                  <a:srgbClr val="FFFFFF"/>
                </a:solidFill>
                <a:latin typeface="Arial"/>
                <a:cs typeface="Arial"/>
              </a:rPr>
              <a:t>| pg </a:t>
            </a:r>
            <a:fld id="{B24152A7-EAFD-4862-85A2-527423E9945A}" type="slidenum">
              <a:rPr lang="en-US" sz="800" smtClean="0">
                <a:solidFill>
                  <a:srgbClr val="FFFFFF"/>
                </a:solidFill>
                <a:latin typeface="Arial"/>
                <a:cs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5" r:id="rId2"/>
    <p:sldLayoutId id="2147483686" r:id="rId3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98500" y="2404645"/>
            <a:ext cx="3848778" cy="3826144"/>
          </a:xfrm>
          <a:prstGeom prst="roundRect">
            <a:avLst>
              <a:gd name="adj" fmla="val 953"/>
            </a:avLst>
          </a:prstGeom>
          <a:solidFill>
            <a:srgbClr val="DA29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000A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A"/>
        </a:buClr>
        <a:buFont typeface="Wingdings" charset="2"/>
        <a:buChar char="§"/>
        <a:defRPr sz="3200" kern="1200" baseline="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554724" y="6291232"/>
            <a:ext cx="1920239" cy="2413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7471615" y="274638"/>
            <a:ext cx="121518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A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3" y="6291232"/>
            <a:ext cx="2880360" cy="241300"/>
          </a:xfrm>
          <a:prstGeom prst="roundRect">
            <a:avLst>
              <a:gd name="adj" fmla="val 0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619500" y="6291232"/>
            <a:ext cx="932688" cy="241300"/>
          </a:xfrm>
          <a:prstGeom prst="roundRect">
            <a:avLst>
              <a:gd name="adj" fmla="val 0"/>
            </a:avLst>
          </a:prstGeom>
          <a:solidFill>
            <a:srgbClr val="C3C6A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589018" y="6291232"/>
            <a:ext cx="1920239" cy="241300"/>
          </a:xfrm>
          <a:prstGeom prst="roundRect">
            <a:avLst>
              <a:gd name="adj" fmla="val 0"/>
            </a:avLst>
          </a:prstGeom>
          <a:solidFill>
            <a:srgbClr val="B7C9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bt_logo.tag_rgb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723" y="4223680"/>
            <a:ext cx="3110527" cy="1421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Clr>
          <a:srgbClr val="DA291C"/>
        </a:buClr>
        <a:buFont typeface="Wingdings" charset="2"/>
        <a:buChar char="§"/>
        <a:defRPr sz="24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–"/>
        <a:defRPr lang="en-US" sz="2000" kern="1200" dirty="0" smtClean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768"/>
        </a:spcBef>
        <a:spcAft>
          <a:spcPts val="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89000" y="2413188"/>
            <a:ext cx="3413125" cy="3672980"/>
          </a:xfrm>
        </p:spPr>
        <p:txBody>
          <a:bodyPr/>
          <a:lstStyle/>
          <a:p>
            <a:r>
              <a:rPr lang="en-US" sz="2600" b="1" dirty="0">
                <a:solidFill>
                  <a:schemeClr val="bg1"/>
                </a:solidFill>
              </a:rPr>
              <a:t>NCHRP 20-59(44):</a:t>
            </a:r>
          </a:p>
          <a:p>
            <a:r>
              <a:rPr lang="en-US" sz="2600" b="1" dirty="0">
                <a:solidFill>
                  <a:schemeClr val="bg1"/>
                </a:solidFill>
              </a:rPr>
              <a:t>A Guide for Public Transportation Pandemic Planning and Response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Final Briefing Slides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December </a:t>
            </a:r>
            <a:r>
              <a:rPr lang="en-US" sz="2400" dirty="0" smtClean="0">
                <a:solidFill>
                  <a:schemeClr val="bg1"/>
                </a:solidFill>
              </a:rPr>
              <a:t>2013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90515" y="2413187"/>
            <a:ext cx="3850486" cy="3822192"/>
          </a:xfrm>
          <a:prstGeom prst="roundRect">
            <a:avLst>
              <a:gd name="adj" fmla="val 1096"/>
            </a:avLst>
          </a:prstGeom>
          <a:solidFill>
            <a:srgbClr val="D0D3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16" y="2413187"/>
            <a:ext cx="3850486" cy="38221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Feedback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392238"/>
            <a:ext cx="7721600" cy="4880743"/>
          </a:xfrm>
        </p:spPr>
        <p:txBody>
          <a:bodyPr>
            <a:normAutofit/>
          </a:bodyPr>
          <a:lstStyle/>
          <a:p>
            <a:r>
              <a:rPr lang="en-US" dirty="0" smtClean="0"/>
              <a:t>While overall feedback was positive, specific suggestions were limited</a:t>
            </a:r>
          </a:p>
          <a:p>
            <a:r>
              <a:rPr lang="en-US" dirty="0"/>
              <a:t>The key suggestions we received and incorporated in the </a:t>
            </a:r>
            <a:r>
              <a:rPr lang="en-US" dirty="0" smtClean="0"/>
              <a:t>final guide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/>
              <a:t>Provide more “how-to” </a:t>
            </a:r>
            <a:r>
              <a:rPr lang="en-US" dirty="0" smtClean="0"/>
              <a:t>details</a:t>
            </a:r>
            <a:endParaRPr lang="en-US" dirty="0"/>
          </a:p>
          <a:p>
            <a:pPr lvl="1"/>
            <a:r>
              <a:rPr lang="en-US" dirty="0"/>
              <a:t>Make the guide more concise, when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more links to information from CDC, Flu.gov, the Occupational Safety and Health Administration, and local health </a:t>
            </a:r>
            <a:r>
              <a:rPr lang="en-US" dirty="0" smtClean="0"/>
              <a:t>departments</a:t>
            </a:r>
          </a:p>
        </p:txBody>
      </p:sp>
    </p:spTree>
    <p:extLst>
      <p:ext uri="{BB962C8B-B14F-4D97-AF65-F5344CB8AC3E}">
        <p14:creationId xmlns:p14="http://schemas.microsoft.com/office/powerpoint/2010/main" val="337437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Review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r>
              <a:rPr lang="en-US" dirty="0" smtClean="0"/>
              <a:t>Incorporated edits </a:t>
            </a:r>
            <a:r>
              <a:rPr lang="en-US" dirty="0"/>
              <a:t>to draft </a:t>
            </a:r>
            <a:r>
              <a:rPr lang="en-US" dirty="0" smtClean="0"/>
              <a:t>guide </a:t>
            </a:r>
            <a:r>
              <a:rPr lang="en-US" dirty="0"/>
              <a:t>based on panel comments:</a:t>
            </a:r>
          </a:p>
          <a:p>
            <a:pPr lvl="1"/>
            <a:r>
              <a:rPr lang="en-US" dirty="0"/>
              <a:t>Language simplified to improve readability</a:t>
            </a:r>
          </a:p>
          <a:p>
            <a:pPr lvl="1"/>
            <a:r>
              <a:rPr lang="en-US" dirty="0"/>
              <a:t>Checklists reformatted for clarity</a:t>
            </a:r>
          </a:p>
          <a:p>
            <a:pPr lvl="1"/>
            <a:r>
              <a:rPr lang="en-US" dirty="0"/>
              <a:t>Pandemic definition revised</a:t>
            </a:r>
          </a:p>
          <a:p>
            <a:pPr lvl="1"/>
            <a:r>
              <a:rPr lang="en-US" dirty="0"/>
              <a:t>Specific editorial comments incorporated</a:t>
            </a:r>
          </a:p>
        </p:txBody>
      </p:sp>
    </p:spTree>
    <p:extLst>
      <p:ext uri="{BB962C8B-B14F-4D97-AF65-F5344CB8AC3E}">
        <p14:creationId xmlns:p14="http://schemas.microsoft.com/office/powerpoint/2010/main" val="23791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/>
              <a:t>Overview – Final</a:t>
            </a:r>
          </a:p>
          <a:p>
            <a:pPr marL="0" indent="0" algn="ctr">
              <a:buNone/>
            </a:pPr>
            <a:r>
              <a:rPr lang="en-US" sz="4000" b="1" dirty="0" smtClean="0"/>
              <a:t>A </a:t>
            </a:r>
            <a:r>
              <a:rPr lang="en-US" sz="4000" b="1" dirty="0"/>
              <a:t>Guide for Public Transportation Pandemic Planning and </a:t>
            </a:r>
            <a:r>
              <a:rPr lang="en-US" sz="4000" b="1" dirty="0" smtClean="0"/>
              <a:t>Response</a:t>
            </a:r>
          </a:p>
          <a:p>
            <a:pPr marL="0" indent="0" algn="ctr">
              <a:buNone/>
            </a:pP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n-US" i="1" dirty="0" smtClean="0"/>
          </a:p>
          <a:p>
            <a:pPr marL="0" indent="0" algn="ctr">
              <a:buNone/>
            </a:pPr>
            <a:r>
              <a:rPr lang="en-US" sz="2800" i="1" dirty="0" smtClean="0"/>
              <a:t>(Reflects Stakeholder and Panel Feedback)</a:t>
            </a:r>
          </a:p>
        </p:txBody>
      </p:sp>
    </p:spTree>
    <p:extLst>
      <p:ext uri="{BB962C8B-B14F-4D97-AF65-F5344CB8AC3E}">
        <p14:creationId xmlns:p14="http://schemas.microsoft.com/office/powerpoint/2010/main" val="36682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0" i="0" kern="1200" baseline="0" dirty="0" smtClean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rPr>
              <a:t>Chapter 1: Introduction</a:t>
            </a:r>
            <a:endParaRPr lang="en-US" sz="3600" dirty="0">
              <a:effectLst/>
            </a:endParaRPr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r>
              <a:rPr lang="en-US" dirty="0" smtClean="0"/>
              <a:t>How to use the document based on an organization’s experience level and size</a:t>
            </a:r>
          </a:p>
          <a:p>
            <a:r>
              <a:rPr lang="en-US" dirty="0" smtClean="0"/>
              <a:t>What is important to know about pandemics?</a:t>
            </a:r>
          </a:p>
          <a:p>
            <a:r>
              <a:rPr lang="en-US" dirty="0" smtClean="0"/>
              <a:t>Pandemic</a:t>
            </a:r>
            <a:r>
              <a:rPr lang="en-US" baseline="0" dirty="0" smtClean="0"/>
              <a:t> impacts to transportation organizations</a:t>
            </a:r>
          </a:p>
          <a:p>
            <a:r>
              <a:rPr lang="en-US" dirty="0" smtClean="0"/>
              <a:t>Case study: pandemic influenza versus seasonal flu</a:t>
            </a:r>
          </a:p>
          <a:p>
            <a:r>
              <a:rPr lang="en-US" dirty="0" smtClean="0"/>
              <a:t>Understanding how pandemics differ from other hazards</a:t>
            </a:r>
          </a:p>
          <a:p>
            <a:r>
              <a:rPr lang="en-US" dirty="0" smtClean="0"/>
              <a:t>When to activate your pandemic plan</a:t>
            </a:r>
          </a:p>
        </p:txBody>
      </p:sp>
    </p:spTree>
    <p:extLst>
      <p:ext uri="{BB962C8B-B14F-4D97-AF65-F5344CB8AC3E}">
        <p14:creationId xmlns:p14="http://schemas.microsoft.com/office/powerpoint/2010/main" val="38070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en-US" sz="3600" b="0" i="0" kern="1200" baseline="0" dirty="0" smtClean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rPr>
              <a:t>Chapter 2: How Prepared is </a:t>
            </a:r>
            <a:r>
              <a:rPr lang="en-US" sz="3600" b="0" i="0" kern="1200" baseline="0" dirty="0" smtClean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rPr>
              <a:t>an </a:t>
            </a:r>
            <a:r>
              <a:rPr lang="en-US" sz="3600" b="0" i="0" kern="1200" baseline="0" dirty="0" smtClean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rPr>
              <a:t>Organization for a Pandemic?</a:t>
            </a:r>
            <a:endParaRPr lang="en-US" sz="3600" dirty="0">
              <a:effectLst/>
            </a:endParaRPr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 components of a comprehensive emergency management program: mitigation, preparedness, response, and recovery</a:t>
            </a:r>
          </a:p>
          <a:p>
            <a:r>
              <a:rPr lang="en-US" dirty="0" smtClean="0"/>
              <a:t>How all-hazards disaster management supports pandemic response</a:t>
            </a:r>
          </a:p>
          <a:p>
            <a:pPr lvl="1"/>
            <a:r>
              <a:rPr lang="en-US" dirty="0" smtClean="0"/>
              <a:t>80% of pandemic response is generic to all disasters</a:t>
            </a:r>
          </a:p>
          <a:p>
            <a:r>
              <a:rPr lang="en-US" dirty="0" smtClean="0"/>
              <a:t>Identifying organizational</a:t>
            </a:r>
            <a:r>
              <a:rPr lang="en-US" baseline="0" dirty="0" smtClean="0"/>
              <a:t> vulnerabilities during a pandemic</a:t>
            </a:r>
          </a:p>
        </p:txBody>
      </p:sp>
    </p:spTree>
    <p:extLst>
      <p:ext uri="{BB962C8B-B14F-4D97-AF65-F5344CB8AC3E}">
        <p14:creationId xmlns:p14="http://schemas.microsoft.com/office/powerpoint/2010/main" val="23622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3: </a:t>
            </a:r>
            <a:r>
              <a:rPr lang="en-US" dirty="0" smtClean="0"/>
              <a:t>Decision Making</a:t>
            </a:r>
            <a:r>
              <a:rPr lang="en-US" baseline="0" dirty="0" smtClean="0"/>
              <a:t> </a:t>
            </a:r>
            <a:r>
              <a:rPr lang="en-US" baseline="0" dirty="0" smtClean="0"/>
              <a:t>and Partnerships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Decision making</a:t>
            </a:r>
          </a:p>
          <a:p>
            <a:pPr lvl="1"/>
            <a:r>
              <a:rPr lang="en-US" dirty="0" smtClean="0"/>
              <a:t>Clarity in delegation of responsibility and authority is key</a:t>
            </a:r>
          </a:p>
          <a:p>
            <a:pPr lvl="1"/>
            <a:r>
              <a:rPr lang="en-US" dirty="0" smtClean="0"/>
              <a:t>Incident command system facilitates decision making</a:t>
            </a:r>
          </a:p>
          <a:p>
            <a:r>
              <a:rPr lang="en-US" dirty="0" smtClean="0"/>
              <a:t>Working</a:t>
            </a:r>
            <a:r>
              <a:rPr lang="en-US" baseline="0" dirty="0" smtClean="0"/>
              <a:t> with partners</a:t>
            </a:r>
          </a:p>
          <a:p>
            <a:pPr lvl="1"/>
            <a:r>
              <a:rPr lang="en-US" dirty="0" smtClean="0"/>
              <a:t>How to be an effective partner</a:t>
            </a:r>
          </a:p>
          <a:p>
            <a:pPr lvl="1"/>
            <a:r>
              <a:rPr lang="en-US" dirty="0" smtClean="0"/>
              <a:t>Potential partners in pandemic response</a:t>
            </a:r>
          </a:p>
          <a:p>
            <a:pPr lvl="1"/>
            <a:r>
              <a:rPr lang="en-US" baseline="0" dirty="0" smtClean="0"/>
              <a:t>Being</a:t>
            </a:r>
            <a:r>
              <a:rPr lang="en-US" dirty="0" smtClean="0"/>
              <a:t> active in the community</a:t>
            </a:r>
            <a:endParaRPr lang="en-US" baseline="0" dirty="0" smtClean="0"/>
          </a:p>
          <a:p>
            <a:r>
              <a:rPr lang="en-US" baseline="0" dirty="0" smtClean="0"/>
              <a:t>Establishing an emergency operations center</a:t>
            </a:r>
          </a:p>
          <a:p>
            <a:r>
              <a:rPr lang="en-US" baseline="0" dirty="0" smtClean="0"/>
              <a:t>Developing strategies to ensure timely and relevant information exchange in a pandemic</a:t>
            </a:r>
          </a:p>
          <a:p>
            <a:r>
              <a:rPr lang="en-US" dirty="0" smtClean="0"/>
              <a:t>Role of policy makers</a:t>
            </a:r>
          </a:p>
        </p:txBody>
      </p:sp>
    </p:spTree>
    <p:extLst>
      <p:ext uri="{BB962C8B-B14F-4D97-AF65-F5344CB8AC3E}">
        <p14:creationId xmlns:p14="http://schemas.microsoft.com/office/powerpoint/2010/main" val="116915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4: Preventing the Spread of Disease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Measures</a:t>
            </a:r>
            <a:r>
              <a:rPr lang="en-US" baseline="0" dirty="0" smtClean="0"/>
              <a:t> that prevent the spread of disease</a:t>
            </a:r>
          </a:p>
          <a:p>
            <a:pPr lvl="1"/>
            <a:r>
              <a:rPr lang="en-US" baseline="0" dirty="0" smtClean="0"/>
              <a:t> engineering controls,</a:t>
            </a:r>
            <a:r>
              <a:rPr lang="en-US" dirty="0" smtClean="0"/>
              <a:t> administrative controls, personal protective equipment, hand </a:t>
            </a:r>
            <a:r>
              <a:rPr lang="en-US" dirty="0" err="1" smtClean="0"/>
              <a:t>hygene</a:t>
            </a:r>
            <a:r>
              <a:rPr lang="en-US" dirty="0" smtClean="0"/>
              <a:t>, environmental </a:t>
            </a:r>
            <a:r>
              <a:rPr lang="en-US" dirty="0" err="1" smtClean="0"/>
              <a:t>hygene</a:t>
            </a:r>
            <a:r>
              <a:rPr lang="en-US" dirty="0" smtClean="0"/>
              <a:t>, social distancing, and ventilation</a:t>
            </a:r>
          </a:p>
          <a:p>
            <a:r>
              <a:rPr lang="en-US" baseline="0" dirty="0" smtClean="0"/>
              <a:t>Non-pharmaceutical</a:t>
            </a:r>
            <a:r>
              <a:rPr lang="en-US" dirty="0" smtClean="0"/>
              <a:t> interventions</a:t>
            </a:r>
          </a:p>
          <a:p>
            <a:pPr lvl="1"/>
            <a:r>
              <a:rPr lang="en-US" baseline="0" dirty="0" smtClean="0"/>
              <a:t>Characteristics</a:t>
            </a:r>
            <a:r>
              <a:rPr lang="en-US" dirty="0" smtClean="0"/>
              <a:t> that determine the effectiveness of non-medicated community containment</a:t>
            </a:r>
          </a:p>
          <a:p>
            <a:pPr lvl="1"/>
            <a:r>
              <a:rPr lang="en-US" baseline="0" dirty="0" smtClean="0"/>
              <a:t>Examples</a:t>
            </a:r>
            <a:r>
              <a:rPr lang="en-US" dirty="0" smtClean="0"/>
              <a:t> of containment measures with specific considerations for transportation organizations</a:t>
            </a:r>
          </a:p>
          <a:p>
            <a:r>
              <a:rPr lang="en-US" baseline="0" dirty="0" smtClean="0"/>
              <a:t>Cleaning</a:t>
            </a:r>
            <a:r>
              <a:rPr lang="en-US" dirty="0" smtClean="0"/>
              <a:t> and disinfection of transportation assets</a:t>
            </a:r>
          </a:p>
          <a:p>
            <a:r>
              <a:rPr lang="en-US" baseline="0" dirty="0" smtClean="0"/>
              <a:t>Medical Interventions</a:t>
            </a:r>
          </a:p>
        </p:txBody>
      </p:sp>
    </p:spTree>
    <p:extLst>
      <p:ext uri="{BB962C8B-B14F-4D97-AF65-F5344CB8AC3E}">
        <p14:creationId xmlns:p14="http://schemas.microsoft.com/office/powerpoint/2010/main" val="6376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</a:t>
            </a:r>
            <a:r>
              <a:rPr lang="en-US" baseline="0" dirty="0" smtClean="0"/>
              <a:t> 5: Providing Services During a Pandemic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</a:t>
            </a:r>
            <a:r>
              <a:rPr lang="en-US" baseline="0" dirty="0" smtClean="0"/>
              <a:t> essential functions</a:t>
            </a:r>
          </a:p>
          <a:p>
            <a:r>
              <a:rPr lang="en-US" dirty="0" smtClean="0"/>
              <a:t>Service utilization changes</a:t>
            </a:r>
          </a:p>
          <a:p>
            <a:pPr lvl="1"/>
            <a:r>
              <a:rPr lang="en-US" dirty="0" smtClean="0"/>
              <a:t>Normal ridership likely to decrease</a:t>
            </a:r>
          </a:p>
          <a:p>
            <a:pPr lvl="1"/>
            <a:r>
              <a:rPr lang="en-US" dirty="0" smtClean="0"/>
              <a:t>Potential influx of people without vehicles from urban areas</a:t>
            </a:r>
          </a:p>
          <a:p>
            <a:r>
              <a:rPr lang="en-US" dirty="0" smtClean="0"/>
              <a:t>Providing services for ill passengers</a:t>
            </a:r>
          </a:p>
          <a:p>
            <a:pPr lvl="1"/>
            <a:r>
              <a:rPr lang="en-US" dirty="0" smtClean="0"/>
              <a:t>Direct and indirect pandemic transmission</a:t>
            </a:r>
          </a:p>
          <a:p>
            <a:pPr lvl="2"/>
            <a:r>
              <a:rPr lang="en-US" dirty="0" smtClean="0"/>
              <a:t>Examples of illnesses that spread directly or indirectly</a:t>
            </a:r>
          </a:p>
          <a:p>
            <a:pPr lvl="2"/>
            <a:r>
              <a:rPr lang="en-US" dirty="0" smtClean="0"/>
              <a:t>Preventative actions for directly and indirectly transmitted disease</a:t>
            </a:r>
          </a:p>
        </p:txBody>
      </p:sp>
    </p:spTree>
    <p:extLst>
      <p:ext uri="{BB962C8B-B14F-4D97-AF65-F5344CB8AC3E}">
        <p14:creationId xmlns:p14="http://schemas.microsoft.com/office/powerpoint/2010/main" val="10421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</a:t>
            </a:r>
            <a:r>
              <a:rPr lang="en-US" baseline="0" dirty="0" smtClean="0"/>
              <a:t> 6: Workforce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r>
              <a:rPr lang="en-US" dirty="0" smtClean="0"/>
              <a:t>Causes of changes</a:t>
            </a:r>
            <a:r>
              <a:rPr lang="en-US" baseline="0" dirty="0" smtClean="0"/>
              <a:t> in normal staffing routines</a:t>
            </a:r>
          </a:p>
          <a:p>
            <a:r>
              <a:rPr lang="en-US" dirty="0" smtClean="0"/>
              <a:t>Preparation of human resource policies</a:t>
            </a:r>
          </a:p>
          <a:p>
            <a:r>
              <a:rPr lang="en-US" dirty="0" smtClean="0"/>
              <a:t>Family preparedness planning</a:t>
            </a:r>
          </a:p>
        </p:txBody>
      </p:sp>
    </p:spTree>
    <p:extLst>
      <p:ext uri="{BB962C8B-B14F-4D97-AF65-F5344CB8AC3E}">
        <p14:creationId xmlns:p14="http://schemas.microsoft.com/office/powerpoint/2010/main" val="18749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7:</a:t>
            </a:r>
            <a:r>
              <a:rPr lang="en-US" baseline="0" dirty="0" smtClean="0"/>
              <a:t> Crisis and Emergency Risk Communication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Communication during a crisis must be simple, concise, and consistent</a:t>
            </a:r>
          </a:p>
          <a:p>
            <a:pPr lvl="1"/>
            <a:r>
              <a:rPr lang="en-US" dirty="0" smtClean="0"/>
              <a:t>Keep staff informed</a:t>
            </a:r>
          </a:p>
          <a:p>
            <a:pPr lvl="1"/>
            <a:r>
              <a:rPr lang="en-US" dirty="0" smtClean="0"/>
              <a:t>Track and rapidly respond to rumors</a:t>
            </a:r>
          </a:p>
          <a:p>
            <a:pPr lvl="1"/>
            <a:r>
              <a:rPr lang="en-US" dirty="0" smtClean="0"/>
              <a:t>Use diverse communication methods</a:t>
            </a:r>
          </a:p>
          <a:p>
            <a:r>
              <a:rPr lang="en-US" dirty="0" smtClean="0"/>
              <a:t>Predetermine methods for rapid and accurate public information</a:t>
            </a:r>
          </a:p>
          <a:p>
            <a:r>
              <a:rPr lang="en-US" dirty="0" smtClean="0"/>
              <a:t>Utilize traditional media (e.g. press releases, press conferences, e-mail distribution, etc.) and social media (e.g. Twitter, Facebook, etc.) for disseminating public information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49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Team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r>
              <a:rPr lang="en-US" dirty="0" smtClean="0"/>
              <a:t>Principal Investigator: Kim Fletcher, Loch Haven Partners</a:t>
            </a:r>
          </a:p>
          <a:p>
            <a:r>
              <a:rPr lang="en-US" dirty="0"/>
              <a:t>Abt Associates Inc.</a:t>
            </a:r>
          </a:p>
          <a:p>
            <a:r>
              <a:rPr lang="en-US" dirty="0" smtClean="0"/>
              <a:t>The </a:t>
            </a:r>
            <a:r>
              <a:rPr lang="en-US" dirty="0"/>
              <a:t>Louis Berger Group, Inc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Environmental </a:t>
            </a:r>
            <a:r>
              <a:rPr lang="en-US" dirty="0"/>
              <a:t>Security International/</a:t>
            </a:r>
            <a:r>
              <a:rPr lang="en-US" dirty="0" err="1"/>
              <a:t>EnMagine</a:t>
            </a:r>
            <a:r>
              <a:rPr lang="en-US" dirty="0"/>
              <a:t>, Inc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4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 i="0" kern="1200" dirty="0" smtClean="0">
                <a:solidFill>
                  <a:schemeClr val="bg1"/>
                </a:solidFill>
                <a:effectLst/>
                <a:latin typeface="Arial"/>
                <a:ea typeface="+mj-ea"/>
                <a:cs typeface="Arial"/>
              </a:rPr>
              <a:t>Assessment Tools and Checklists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r>
              <a:rPr lang="en-US" dirty="0" smtClean="0"/>
              <a:t>Sample Pandemic Activation Matrix</a:t>
            </a:r>
          </a:p>
          <a:p>
            <a:r>
              <a:rPr lang="en-US" dirty="0" smtClean="0"/>
              <a:t>Pandemic Vulnerability Assessment</a:t>
            </a:r>
          </a:p>
          <a:p>
            <a:r>
              <a:rPr lang="en-US" dirty="0" smtClean="0"/>
              <a:t>Decision Making and Partnership Planning Tool</a:t>
            </a:r>
          </a:p>
          <a:p>
            <a:r>
              <a:rPr lang="en-US" dirty="0" smtClean="0"/>
              <a:t>Preventing the Spread of Disease Checklist</a:t>
            </a:r>
          </a:p>
          <a:p>
            <a:r>
              <a:rPr lang="en-US" dirty="0" smtClean="0"/>
              <a:t>Providing Services During a Pandemic Checklist</a:t>
            </a:r>
          </a:p>
          <a:p>
            <a:r>
              <a:rPr lang="en-US" dirty="0" smtClean="0"/>
              <a:t>Workforce Checklist</a:t>
            </a:r>
          </a:p>
          <a:p>
            <a:r>
              <a:rPr lang="en-US" dirty="0" smtClean="0"/>
              <a:t>Public and Media </a:t>
            </a:r>
            <a:r>
              <a:rPr lang="en-US" smtClean="0"/>
              <a:t>Relations Checklist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001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Plan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Intended audiences: rural and small urban transit organizations</a:t>
            </a:r>
          </a:p>
          <a:p>
            <a:r>
              <a:rPr lang="en-US" dirty="0" smtClean="0"/>
              <a:t>Impediments to implementation:</a:t>
            </a:r>
          </a:p>
          <a:p>
            <a:pPr lvl="1"/>
            <a:r>
              <a:rPr lang="en-US" dirty="0" smtClean="0"/>
              <a:t>Budgetary constraints, lack of resources, abstract nature of threat, cultural barriers/turf barriers, and the infrequent nature of the threat</a:t>
            </a:r>
          </a:p>
          <a:p>
            <a:r>
              <a:rPr lang="en-US" dirty="0" smtClean="0"/>
              <a:t>Potential leaders in guide implementation:</a:t>
            </a:r>
          </a:p>
          <a:p>
            <a:pPr lvl="1"/>
            <a:r>
              <a:rPr lang="en-US" dirty="0" smtClean="0"/>
              <a:t>Transportation and public health organizations (including TRB); federal, state, and local agencies</a:t>
            </a:r>
          </a:p>
          <a:p>
            <a:r>
              <a:rPr lang="en-US" dirty="0" smtClean="0"/>
              <a:t>Online implementation support</a:t>
            </a:r>
          </a:p>
          <a:p>
            <a:r>
              <a:rPr lang="en-US" dirty="0" smtClean="0"/>
              <a:t>Criteria for measuring implementation progress and consequences</a:t>
            </a:r>
          </a:p>
          <a:p>
            <a:r>
              <a:rPr lang="en-US" dirty="0" smtClean="0"/>
              <a:t>Update regularly (every 3 years) – with new tools and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16886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71534227"/>
              </p:ext>
            </p:extLst>
          </p:nvPr>
        </p:nvGraphicFramePr>
        <p:xfrm>
          <a:off x="713231" y="1465823"/>
          <a:ext cx="7870329" cy="4836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5360018" y="1724321"/>
            <a:ext cx="2571001" cy="1246348"/>
            <a:chOff x="3950721" y="1804308"/>
            <a:chExt cx="2571001" cy="1246348"/>
          </a:xfrm>
        </p:grpSpPr>
        <p:sp>
          <p:nvSpPr>
            <p:cNvPr id="5" name="Rectangle 4"/>
            <p:cNvSpPr/>
            <p:nvPr/>
          </p:nvSpPr>
          <p:spPr>
            <a:xfrm>
              <a:off x="4166476" y="1842310"/>
              <a:ext cx="2204185" cy="115059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3950721" y="1804308"/>
              <a:ext cx="2571001" cy="12463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 smtClean="0"/>
                <a:t>Gaps</a:t>
              </a:r>
              <a:endParaRPr lang="en-US" sz="22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 smtClean="0"/>
                <a:t>Effective </a:t>
              </a:r>
              <a:r>
                <a:rPr lang="en-US" sz="2200" kern="1200" dirty="0" smtClean="0"/>
                <a:t>Practices</a:t>
              </a:r>
              <a:endParaRPr lang="en-US" sz="22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200" kern="1200" dirty="0" smtClean="0"/>
                <a:t>Innovations</a:t>
              </a:r>
              <a:endParaRPr lang="en-US" sz="22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780628" y="4855093"/>
            <a:ext cx="1927274" cy="1199309"/>
            <a:chOff x="4045123" y="1859147"/>
            <a:chExt cx="1927274" cy="1199309"/>
          </a:xfrm>
        </p:grpSpPr>
        <p:sp>
          <p:nvSpPr>
            <p:cNvPr id="8" name="Rectangle 7"/>
            <p:cNvSpPr/>
            <p:nvPr/>
          </p:nvSpPr>
          <p:spPr>
            <a:xfrm>
              <a:off x="4174949" y="1859147"/>
              <a:ext cx="1673106" cy="11430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045123" y="1915419"/>
              <a:ext cx="1927274" cy="11430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800" kern="1200" dirty="0" smtClean="0"/>
                <a:t>Implementation Plan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/>
                <a:t>Final Briefing Slides</a:t>
              </a:r>
              <a:endParaRPr lang="en-US" sz="1800" kern="12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Literature </a:t>
            </a:r>
            <a:r>
              <a:rPr lang="en-US" dirty="0"/>
              <a:t>review of publications, websites, and other information posted by transportation, health, and other relevant agencies </a:t>
            </a:r>
          </a:p>
          <a:p>
            <a:pPr lvl="1"/>
            <a:r>
              <a:rPr lang="en-US" dirty="0" smtClean="0"/>
              <a:t>Websites </a:t>
            </a:r>
            <a:r>
              <a:rPr lang="en-US" dirty="0"/>
              <a:t>of the </a:t>
            </a:r>
            <a:r>
              <a:rPr lang="en-US" dirty="0" smtClean="0"/>
              <a:t>federal agencies (FEMA, DHHS, CDC) and TRB’s Transport </a:t>
            </a:r>
            <a:r>
              <a:rPr lang="en-US" dirty="0"/>
              <a:t>Research International Documentation (TRID) </a:t>
            </a:r>
            <a:r>
              <a:rPr lang="en-US" dirty="0" smtClean="0"/>
              <a:t>database</a:t>
            </a:r>
            <a:endParaRPr lang="en-US" dirty="0"/>
          </a:p>
          <a:p>
            <a:pPr lvl="1"/>
            <a:r>
              <a:rPr lang="en-US" dirty="0" smtClean="0"/>
              <a:t>EBSCO </a:t>
            </a:r>
            <a:r>
              <a:rPr lang="en-US" dirty="0"/>
              <a:t>Academic Search </a:t>
            </a:r>
            <a:r>
              <a:rPr lang="en-US" dirty="0" smtClean="0"/>
              <a:t>Complete</a:t>
            </a:r>
            <a:endParaRPr lang="en-US" dirty="0"/>
          </a:p>
          <a:p>
            <a:pPr lvl="1"/>
            <a:r>
              <a:rPr lang="en-US" dirty="0"/>
              <a:t>Other </a:t>
            </a:r>
            <a:r>
              <a:rPr lang="en-US" dirty="0" smtClean="0"/>
              <a:t>research by team members</a:t>
            </a:r>
            <a:endParaRPr lang="en-US" dirty="0"/>
          </a:p>
          <a:p>
            <a:r>
              <a:rPr lang="en-US" dirty="0" smtClean="0"/>
              <a:t>Information </a:t>
            </a:r>
            <a:r>
              <a:rPr lang="en-US" dirty="0"/>
              <a:t>collected </a:t>
            </a:r>
            <a:r>
              <a:rPr lang="en-US" dirty="0" smtClean="0"/>
              <a:t>was categorized </a:t>
            </a:r>
            <a:r>
              <a:rPr lang="en-US" dirty="0"/>
              <a:t>into four </a:t>
            </a:r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Domestic </a:t>
            </a:r>
            <a:r>
              <a:rPr lang="en-US" dirty="0"/>
              <a:t>and international government guidance and </a:t>
            </a:r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and local pandemic </a:t>
            </a:r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Journal articles</a:t>
            </a:r>
          </a:p>
          <a:p>
            <a:pPr lvl="1"/>
            <a:r>
              <a:rPr lang="en-US" dirty="0" smtClean="0"/>
              <a:t>Non-governmental </a:t>
            </a:r>
            <a:r>
              <a:rPr lang="en-US" dirty="0"/>
              <a:t>organization </a:t>
            </a:r>
            <a:r>
              <a:rPr lang="en-US" dirty="0" smtClean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35777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Survey goal was to gather the following information on pandemic planning: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extent to which pandemic planning is </a:t>
            </a:r>
            <a:r>
              <a:rPr lang="en-US" dirty="0" smtClean="0"/>
              <a:t>occurring</a:t>
            </a:r>
          </a:p>
          <a:p>
            <a:pPr lvl="1"/>
            <a:r>
              <a:rPr lang="en-US" dirty="0" smtClean="0"/>
              <a:t>The level </a:t>
            </a:r>
            <a:r>
              <a:rPr lang="en-US" dirty="0"/>
              <a:t>of interagency collaboration </a:t>
            </a:r>
            <a:r>
              <a:rPr lang="en-US" dirty="0" smtClean="0"/>
              <a:t>is taking place</a:t>
            </a:r>
          </a:p>
          <a:p>
            <a:pPr lvl="1"/>
            <a:r>
              <a:rPr lang="en-US" dirty="0" smtClean="0"/>
              <a:t>Policies </a:t>
            </a:r>
            <a:r>
              <a:rPr lang="en-US" dirty="0"/>
              <a:t>and procedures to continue transportation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Barriers </a:t>
            </a:r>
            <a:r>
              <a:rPr lang="en-US" dirty="0"/>
              <a:t>to pandemic </a:t>
            </a:r>
            <a:r>
              <a:rPr lang="en-US" dirty="0" smtClean="0"/>
              <a:t>planning</a:t>
            </a:r>
          </a:p>
          <a:p>
            <a:r>
              <a:rPr lang="en-US" dirty="0"/>
              <a:t>We received 47 responses to the </a:t>
            </a:r>
            <a:r>
              <a:rPr lang="en-US" dirty="0" smtClean="0"/>
              <a:t>survey</a:t>
            </a:r>
            <a:endParaRPr lang="en-US" dirty="0"/>
          </a:p>
          <a:p>
            <a:pPr lvl="2"/>
            <a:r>
              <a:rPr lang="en-US" dirty="0" smtClean="0"/>
              <a:t>Transit </a:t>
            </a:r>
            <a:r>
              <a:rPr lang="en-US" dirty="0"/>
              <a:t>organizations (34.9%)</a:t>
            </a:r>
          </a:p>
          <a:p>
            <a:pPr lvl="2"/>
            <a:r>
              <a:rPr lang="en-US" dirty="0"/>
              <a:t>Public health agencies (27.9%)</a:t>
            </a:r>
          </a:p>
          <a:p>
            <a:pPr lvl="2"/>
            <a:r>
              <a:rPr lang="en-US" dirty="0"/>
              <a:t>Emergency management agencies (14%)</a:t>
            </a:r>
          </a:p>
          <a:p>
            <a:pPr lvl="2"/>
            <a:r>
              <a:rPr lang="en-US" dirty="0"/>
              <a:t>Others: Department of Social Services, non-specified local and federal government agencies, and consulting </a:t>
            </a:r>
            <a:r>
              <a:rPr lang="en-US" dirty="0" smtClean="0"/>
              <a:t>firms</a:t>
            </a:r>
          </a:p>
        </p:txBody>
      </p:sp>
    </p:spTree>
    <p:extLst>
      <p:ext uri="{BB962C8B-B14F-4D97-AF65-F5344CB8AC3E}">
        <p14:creationId xmlns:p14="http://schemas.microsoft.com/office/powerpoint/2010/main" val="27565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Process and Results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Targeted the following audiences:</a:t>
            </a:r>
          </a:p>
          <a:p>
            <a:pPr lvl="1"/>
            <a:r>
              <a:rPr lang="en-US" dirty="0" smtClean="0"/>
              <a:t>Rural </a:t>
            </a:r>
            <a:r>
              <a:rPr lang="en-US" dirty="0"/>
              <a:t>and small urban transit </a:t>
            </a:r>
            <a:r>
              <a:rPr lang="en-US" dirty="0" smtClean="0"/>
              <a:t>providers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human service agencies </a:t>
            </a:r>
            <a:r>
              <a:rPr lang="en-US" dirty="0" smtClean="0"/>
              <a:t>offering </a:t>
            </a:r>
            <a:r>
              <a:rPr lang="en-US" dirty="0"/>
              <a:t>public </a:t>
            </a:r>
            <a:r>
              <a:rPr lang="en-US" dirty="0" smtClean="0"/>
              <a:t>transportation</a:t>
            </a:r>
            <a:endParaRPr lang="en-US" dirty="0"/>
          </a:p>
          <a:p>
            <a:pPr lvl="1"/>
            <a:r>
              <a:rPr lang="en-US" dirty="0" smtClean="0"/>
              <a:t>State </a:t>
            </a:r>
            <a:r>
              <a:rPr lang="en-US" dirty="0"/>
              <a:t>department of transportation (DOT) </a:t>
            </a:r>
            <a:r>
              <a:rPr lang="en-US" dirty="0" smtClean="0"/>
              <a:t>agencies</a:t>
            </a:r>
            <a:endParaRPr lang="en-US" dirty="0"/>
          </a:p>
          <a:p>
            <a:pPr lvl="1"/>
            <a:r>
              <a:rPr lang="en-US" dirty="0" smtClean="0"/>
              <a:t>Non-transit </a:t>
            </a:r>
            <a:r>
              <a:rPr lang="en-US" dirty="0"/>
              <a:t>regional, state, and local </a:t>
            </a:r>
            <a:r>
              <a:rPr lang="en-US" dirty="0" smtClean="0"/>
              <a:t>agencies</a:t>
            </a:r>
            <a:endParaRPr lang="en-US" dirty="0"/>
          </a:p>
          <a:p>
            <a:pPr lvl="1"/>
            <a:r>
              <a:rPr lang="en-US" dirty="0" smtClean="0"/>
              <a:t>Transportation </a:t>
            </a:r>
            <a:r>
              <a:rPr lang="en-US" dirty="0"/>
              <a:t>and planning organizations or </a:t>
            </a:r>
            <a:r>
              <a:rPr lang="en-US" dirty="0" smtClean="0"/>
              <a:t>universities</a:t>
            </a:r>
            <a:endParaRPr lang="en-US" dirty="0"/>
          </a:p>
          <a:p>
            <a:r>
              <a:rPr lang="en-US" dirty="0" smtClean="0"/>
              <a:t>Reached </a:t>
            </a:r>
            <a:r>
              <a:rPr lang="en-US" dirty="0"/>
              <a:t>out to 55 interview candidates and conducted interviews with </a:t>
            </a:r>
            <a:r>
              <a:rPr lang="en-US" dirty="0" smtClean="0"/>
              <a:t>20</a:t>
            </a:r>
          </a:p>
          <a:p>
            <a:r>
              <a:rPr lang="en-US" dirty="0"/>
              <a:t>Interview questions were compiled in an Interview Guide </a:t>
            </a:r>
            <a:r>
              <a:rPr lang="en-US" dirty="0" smtClean="0"/>
              <a:t>to </a:t>
            </a:r>
            <a:r>
              <a:rPr lang="en-US" dirty="0"/>
              <a:t>ensure consistency across </a:t>
            </a:r>
            <a:r>
              <a:rPr lang="en-US" dirty="0" smtClean="0"/>
              <a:t>interviews</a:t>
            </a:r>
          </a:p>
          <a:p>
            <a:r>
              <a:rPr lang="en-US" b="1" i="1" dirty="0"/>
              <a:t>The literature review, survey, and interview results all indicate a lack of </a:t>
            </a:r>
            <a:r>
              <a:rPr lang="en-US" b="1" i="1" dirty="0" smtClean="0"/>
              <a:t>pandemic </a:t>
            </a:r>
            <a:r>
              <a:rPr lang="en-US" b="1" i="1" dirty="0"/>
              <a:t>planning experience </a:t>
            </a:r>
            <a:r>
              <a:rPr lang="en-US" b="1" i="1" dirty="0" smtClean="0"/>
              <a:t>by rural </a:t>
            </a:r>
            <a:r>
              <a:rPr lang="en-US" b="1" i="1" dirty="0"/>
              <a:t>and small urban transit </a:t>
            </a:r>
            <a:r>
              <a:rPr lang="en-US" b="1" i="1" dirty="0" smtClean="0"/>
              <a:t>organizations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601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of Synthesis Report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21582"/>
              </p:ext>
            </p:extLst>
          </p:nvPr>
        </p:nvGraphicFramePr>
        <p:xfrm>
          <a:off x="723900" y="1392238"/>
          <a:ext cx="7721600" cy="4825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6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b="1" dirty="0" smtClean="0"/>
              <a:t>Phase II:</a:t>
            </a:r>
          </a:p>
          <a:p>
            <a:pPr marL="0" indent="0" algn="ctr">
              <a:buNone/>
            </a:pPr>
            <a:r>
              <a:rPr lang="en-US" sz="4000" dirty="0" smtClean="0"/>
              <a:t>Guide Development</a:t>
            </a:r>
          </a:p>
        </p:txBody>
      </p:sp>
    </p:spTree>
    <p:extLst>
      <p:ext uri="{BB962C8B-B14F-4D97-AF65-F5344CB8AC3E}">
        <p14:creationId xmlns:p14="http://schemas.microsoft.com/office/powerpoint/2010/main" val="22490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Review</a:t>
            </a:r>
            <a:endParaRPr lang="en-US" dirty="0"/>
          </a:p>
        </p:txBody>
      </p:sp>
      <p:sp>
        <p:nvSpPr>
          <p:cNvPr id="306186" name="Rectangle 10"/>
          <p:cNvSpPr>
            <a:spLocks noGrp="1" noChangeArrowheads="1"/>
          </p:cNvSpPr>
          <p:nvPr>
            <p:ph idx="1"/>
          </p:nvPr>
        </p:nvSpPr>
        <p:spPr>
          <a:xfrm>
            <a:off x="723900" y="1536700"/>
            <a:ext cx="7721600" cy="4736281"/>
          </a:xfrm>
        </p:spPr>
        <p:txBody>
          <a:bodyPr>
            <a:normAutofit/>
          </a:bodyPr>
          <a:lstStyle/>
          <a:p>
            <a:r>
              <a:rPr lang="en-US" dirty="0" smtClean="0"/>
              <a:t>Target audience: local, state, regional, tribal, and federal representatives with responsibility for pandemic planning</a:t>
            </a:r>
          </a:p>
          <a:p>
            <a:pPr lvl="1"/>
            <a:r>
              <a:rPr lang="en-US" dirty="0" smtClean="0"/>
              <a:t>Stakeholders contacted through </a:t>
            </a:r>
            <a:r>
              <a:rPr lang="en-US" dirty="0" err="1" smtClean="0"/>
              <a:t>listservs</a:t>
            </a:r>
            <a:r>
              <a:rPr lang="en-US" dirty="0" smtClean="0"/>
              <a:t> and organizations related to transportation and pandemic response</a:t>
            </a:r>
            <a:endParaRPr lang="en-US" dirty="0"/>
          </a:p>
          <a:p>
            <a:r>
              <a:rPr lang="en-US" dirty="0" smtClean="0"/>
              <a:t>Public webinar held for interested parties</a:t>
            </a:r>
          </a:p>
          <a:p>
            <a:pPr lvl="1"/>
            <a:r>
              <a:rPr lang="en-US" dirty="0" smtClean="0"/>
              <a:t>20 organizations attended, including transportation agencies, non-transit governmental agencies, and private corporations</a:t>
            </a:r>
          </a:p>
          <a:p>
            <a:r>
              <a:rPr lang="en-US" dirty="0" smtClean="0"/>
              <a:t>Further feedback solicited through email and telephone interviews</a:t>
            </a:r>
          </a:p>
        </p:txBody>
      </p:sp>
    </p:spTree>
    <p:extLst>
      <p:ext uri="{BB962C8B-B14F-4D97-AF65-F5344CB8AC3E}">
        <p14:creationId xmlns:p14="http://schemas.microsoft.com/office/powerpoint/2010/main" val="16886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t Powerpoint Template Geo Icon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Custom 4">
      <a:dk1>
        <a:sysClr val="windowText" lastClr="000000"/>
      </a:dk1>
      <a:lt1>
        <a:sysClr val="window" lastClr="FFFFFF"/>
      </a:lt1>
      <a:dk2>
        <a:srgbClr val="898D8D"/>
      </a:dk2>
      <a:lt2>
        <a:srgbClr val="EEECE1"/>
      </a:lt2>
      <a:accent1>
        <a:srgbClr val="DA291C"/>
      </a:accent1>
      <a:accent2>
        <a:srgbClr val="898D8D"/>
      </a:accent2>
      <a:accent3>
        <a:srgbClr val="789D4A"/>
      </a:accent3>
      <a:accent4>
        <a:srgbClr val="7566A0"/>
      </a:accent4>
      <a:accent5>
        <a:srgbClr val="48A9C5"/>
      </a:accent5>
      <a:accent6>
        <a:srgbClr val="E87722"/>
      </a:accent6>
      <a:hlink>
        <a:srgbClr val="DA291C"/>
      </a:hlink>
      <a:folHlink>
        <a:srgbClr val="898D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Office Theme">
  <a:themeElements>
    <a:clrScheme name="Abt Brand">
      <a:dk1>
        <a:sysClr val="windowText" lastClr="000000"/>
      </a:dk1>
      <a:lt1>
        <a:sysClr val="window" lastClr="FFFFFF"/>
      </a:lt1>
      <a:dk2>
        <a:srgbClr val="996633"/>
      </a:dk2>
      <a:lt2>
        <a:srgbClr val="EEECE1"/>
      </a:lt2>
      <a:accent1>
        <a:srgbClr val="DA291C"/>
      </a:accent1>
      <a:accent2>
        <a:srgbClr val="776E6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Abt Powerpoint Template Geo Icon</Template>
  <TotalTime>1643</TotalTime>
  <Words>1130</Words>
  <Application>Microsoft Office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Abt Powerpoint Template Geo Icon</vt:lpstr>
      <vt:lpstr>3_Office Theme</vt:lpstr>
      <vt:lpstr>5_Office Theme</vt:lpstr>
      <vt:lpstr>PowerPoint Presentation</vt:lpstr>
      <vt:lpstr>Research Team</vt:lpstr>
      <vt:lpstr>Overview</vt:lpstr>
      <vt:lpstr>Literature Review</vt:lpstr>
      <vt:lpstr>Survey</vt:lpstr>
      <vt:lpstr>Interview Process and Results</vt:lpstr>
      <vt:lpstr>Findings of Synthesis Report</vt:lpstr>
      <vt:lpstr>PowerPoint Presentation</vt:lpstr>
      <vt:lpstr>Stakeholder Review</vt:lpstr>
      <vt:lpstr>Stakeholder Feedback</vt:lpstr>
      <vt:lpstr>Panel Review</vt:lpstr>
      <vt:lpstr> </vt:lpstr>
      <vt:lpstr>Chapter 1: Introduction</vt:lpstr>
      <vt:lpstr>Chapter 2: How Prepared is an Organization for a Pandemic?</vt:lpstr>
      <vt:lpstr>Chapter 3: Decision Making and Partnerships</vt:lpstr>
      <vt:lpstr>Chapter 4: Preventing the Spread of Disease</vt:lpstr>
      <vt:lpstr>Chapter 5: Providing Services During a Pandemic</vt:lpstr>
      <vt:lpstr>Chapter 6: Workforce</vt:lpstr>
      <vt:lpstr>Chapter 7: Crisis and Emergency Risk Communication</vt:lpstr>
      <vt:lpstr>Assessment Tools and Checklists</vt:lpstr>
      <vt:lpstr>Implementation Plan</vt:lpstr>
    </vt:vector>
  </TitlesOfParts>
  <Company>Abt Associates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NCHRP 20-59(44) Briefing Slides</dc:title>
  <dc:creator>NCHRP 20-59(44)</dc:creator>
  <cp:lastModifiedBy>ITS</cp:lastModifiedBy>
  <cp:revision>94</cp:revision>
  <cp:lastPrinted>2013-09-12T23:41:16Z</cp:lastPrinted>
  <dcterms:created xsi:type="dcterms:W3CDTF">2013-01-31T19:53:54Z</dcterms:created>
  <dcterms:modified xsi:type="dcterms:W3CDTF">2014-05-12T21:06:05Z</dcterms:modified>
</cp:coreProperties>
</file>