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9"/>
  </p:notesMasterIdLst>
  <p:handoutMasterIdLst>
    <p:handoutMasterId r:id="rId60"/>
  </p:handoutMasterIdLst>
  <p:sldIdLst>
    <p:sldId id="338"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394" r:id="rId58"/>
  </p:sldIdLst>
  <p:sldSz cx="9144000" cy="5143500" type="screen16x9"/>
  <p:notesSz cx="9296400" cy="7010400"/>
  <p:defaultTex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154"/>
    <a:srgbClr val="3A85B3"/>
    <a:srgbClr val="37ABB7"/>
    <a:srgbClr val="CC0000"/>
    <a:srgbClr val="C9935D"/>
    <a:srgbClr val="D7AF87"/>
    <a:srgbClr val="8C5D2E"/>
    <a:srgbClr val="CC66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5"/>
  </p:normalViewPr>
  <p:slideViewPr>
    <p:cSldViewPr snapToGrid="0">
      <p:cViewPr>
        <p:scale>
          <a:sx n="152" d="100"/>
          <a:sy n="152" d="100"/>
        </p:scale>
        <p:origin x="-360" y="30"/>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768" y="-8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0"/>
            <a:ext cx="4029282"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defTabSz="931863" eaLnBrk="0" hangingPunct="0">
              <a:defRPr sz="1200">
                <a:solidFill>
                  <a:schemeClr val="tx1"/>
                </a:solidFill>
                <a:latin typeface="Verdana" pitchFamily="34" charset="0"/>
                <a:ea typeface="+mn-ea"/>
                <a:cs typeface="+mn-cs"/>
              </a:defRPr>
            </a:lvl1pPr>
          </a:lstStyle>
          <a:p>
            <a:pPr>
              <a:defRPr/>
            </a:pPr>
            <a:endParaRPr lang="en-US" altLang="en-US" dirty="0"/>
          </a:p>
        </p:txBody>
      </p:sp>
      <p:sp>
        <p:nvSpPr>
          <p:cNvPr id="43011" name="Rectangle 3"/>
          <p:cNvSpPr>
            <a:spLocks noGrp="1" noChangeArrowheads="1"/>
          </p:cNvSpPr>
          <p:nvPr>
            <p:ph type="dt" sz="quarter" idx="1"/>
          </p:nvPr>
        </p:nvSpPr>
        <p:spPr bwMode="auto">
          <a:xfrm>
            <a:off x="5267119" y="0"/>
            <a:ext cx="4029282"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algn="r" defTabSz="931863" eaLnBrk="0" hangingPunct="0">
              <a:defRPr sz="1200">
                <a:solidFill>
                  <a:schemeClr val="tx1"/>
                </a:solidFill>
                <a:latin typeface="Verdana" pitchFamily="34" charset="0"/>
                <a:ea typeface="+mn-ea"/>
                <a:cs typeface="+mn-cs"/>
              </a:defRPr>
            </a:lvl1pPr>
          </a:lstStyle>
          <a:p>
            <a:pPr>
              <a:defRPr/>
            </a:pPr>
            <a:endParaRPr lang="en-US" altLang="en-US" dirty="0"/>
          </a:p>
        </p:txBody>
      </p:sp>
      <p:sp>
        <p:nvSpPr>
          <p:cNvPr id="43012" name="Rectangle 4"/>
          <p:cNvSpPr>
            <a:spLocks noGrp="1" noChangeArrowheads="1"/>
          </p:cNvSpPr>
          <p:nvPr>
            <p:ph type="ftr" sz="quarter" idx="2"/>
          </p:nvPr>
        </p:nvSpPr>
        <p:spPr bwMode="auto">
          <a:xfrm>
            <a:off x="1" y="6659641"/>
            <a:ext cx="4029282" cy="35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defTabSz="931863" eaLnBrk="0" hangingPunct="0">
              <a:defRPr sz="1200">
                <a:solidFill>
                  <a:schemeClr val="tx1"/>
                </a:solidFill>
                <a:latin typeface="Verdana" pitchFamily="34" charset="0"/>
                <a:ea typeface="+mn-ea"/>
                <a:cs typeface="+mn-cs"/>
              </a:defRPr>
            </a:lvl1pPr>
          </a:lstStyle>
          <a:p>
            <a:pPr>
              <a:defRPr/>
            </a:pPr>
            <a:endParaRPr lang="en-US" altLang="en-US" dirty="0"/>
          </a:p>
        </p:txBody>
      </p:sp>
      <p:sp>
        <p:nvSpPr>
          <p:cNvPr id="43013" name="Rectangle 5"/>
          <p:cNvSpPr>
            <a:spLocks noGrp="1" noChangeArrowheads="1"/>
          </p:cNvSpPr>
          <p:nvPr>
            <p:ph type="sldNum" sz="quarter" idx="3"/>
          </p:nvPr>
        </p:nvSpPr>
        <p:spPr bwMode="auto">
          <a:xfrm>
            <a:off x="5267119" y="6659641"/>
            <a:ext cx="4029282" cy="35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algn="r" defTabSz="931863" eaLnBrk="0" hangingPunct="0">
              <a:defRPr sz="1200">
                <a:solidFill>
                  <a:schemeClr val="tx1"/>
                </a:solidFill>
                <a:latin typeface="Verdana" pitchFamily="34" charset="0"/>
                <a:ea typeface="+mn-ea"/>
                <a:cs typeface="+mn-cs"/>
              </a:defRPr>
            </a:lvl1pPr>
          </a:lstStyle>
          <a:p>
            <a:pPr>
              <a:defRPr/>
            </a:pPr>
            <a:fld id="{86C130B2-32AE-9443-97FE-CAD387D229D8}" type="slidenum">
              <a:rPr lang="en-US" altLang="en-US"/>
              <a:pPr>
                <a:defRPr/>
              </a:pPr>
              <a:t>‹#›</a:t>
            </a:fld>
            <a:endParaRPr lang="en-US" altLang="en-US" dirty="0"/>
          </a:p>
        </p:txBody>
      </p:sp>
    </p:spTree>
    <p:extLst>
      <p:ext uri="{BB962C8B-B14F-4D97-AF65-F5344CB8AC3E}">
        <p14:creationId xmlns:p14="http://schemas.microsoft.com/office/powerpoint/2010/main" val="3973339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1026"/>
          <p:cNvSpPr>
            <a:spLocks noGrp="1" noChangeArrowheads="1"/>
          </p:cNvSpPr>
          <p:nvPr>
            <p:ph type="hdr" sz="quarter"/>
          </p:nvPr>
        </p:nvSpPr>
        <p:spPr bwMode="auto">
          <a:xfrm>
            <a:off x="0" y="0"/>
            <a:ext cx="4041913" cy="34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atin typeface="Verdana" pitchFamily="34" charset="0"/>
                <a:ea typeface="+mn-ea"/>
                <a:cs typeface="+mn-cs"/>
              </a:defRPr>
            </a:lvl1pPr>
          </a:lstStyle>
          <a:p>
            <a:pPr>
              <a:defRPr/>
            </a:pPr>
            <a:endParaRPr lang="en-US" altLang="en-US" dirty="0"/>
          </a:p>
        </p:txBody>
      </p:sp>
      <p:sp>
        <p:nvSpPr>
          <p:cNvPr id="69635" name="Rectangle 1027"/>
          <p:cNvSpPr>
            <a:spLocks noGrp="1" noChangeArrowheads="1"/>
          </p:cNvSpPr>
          <p:nvPr>
            <p:ph type="dt" idx="1"/>
          </p:nvPr>
        </p:nvSpPr>
        <p:spPr bwMode="auto">
          <a:xfrm>
            <a:off x="5254487" y="0"/>
            <a:ext cx="4041913" cy="34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atin typeface="Verdana" pitchFamily="34" charset="0"/>
                <a:ea typeface="+mn-ea"/>
                <a:cs typeface="+mn-cs"/>
              </a:defRPr>
            </a:lvl1pPr>
          </a:lstStyle>
          <a:p>
            <a:pPr>
              <a:defRPr/>
            </a:pPr>
            <a:endParaRPr lang="en-US" altLang="en-US" dirty="0"/>
          </a:p>
        </p:txBody>
      </p:sp>
      <p:sp>
        <p:nvSpPr>
          <p:cNvPr id="10244" name="Rectangle 1028"/>
          <p:cNvSpPr>
            <a:spLocks noGrp="1" noRot="1" noChangeAspect="1" noChangeArrowheads="1" noTextEdit="1"/>
          </p:cNvSpPr>
          <p:nvPr>
            <p:ph type="sldImg" idx="2"/>
          </p:nvPr>
        </p:nvSpPr>
        <p:spPr bwMode="auto">
          <a:xfrm>
            <a:off x="2298700" y="517525"/>
            <a:ext cx="4699000" cy="26431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69637" name="Rectangle 1029"/>
          <p:cNvSpPr>
            <a:spLocks noGrp="1" noChangeArrowheads="1"/>
          </p:cNvSpPr>
          <p:nvPr>
            <p:ph type="body" sz="quarter" idx="3"/>
          </p:nvPr>
        </p:nvSpPr>
        <p:spPr bwMode="auto">
          <a:xfrm>
            <a:off x="1212574" y="3332813"/>
            <a:ext cx="6871252" cy="316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9638" name="Rectangle 1030"/>
          <p:cNvSpPr>
            <a:spLocks noGrp="1" noChangeArrowheads="1"/>
          </p:cNvSpPr>
          <p:nvPr>
            <p:ph type="ftr" sz="quarter" idx="4"/>
          </p:nvPr>
        </p:nvSpPr>
        <p:spPr bwMode="auto">
          <a:xfrm>
            <a:off x="0" y="6665626"/>
            <a:ext cx="4041913" cy="34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atin typeface="Verdana" pitchFamily="34" charset="0"/>
                <a:ea typeface="+mn-ea"/>
                <a:cs typeface="+mn-cs"/>
              </a:defRPr>
            </a:lvl1pPr>
          </a:lstStyle>
          <a:p>
            <a:pPr>
              <a:defRPr/>
            </a:pPr>
            <a:endParaRPr lang="en-US" altLang="en-US" dirty="0"/>
          </a:p>
        </p:txBody>
      </p:sp>
      <p:sp>
        <p:nvSpPr>
          <p:cNvPr id="69639" name="Rectangle 1031"/>
          <p:cNvSpPr>
            <a:spLocks noGrp="1" noChangeArrowheads="1"/>
          </p:cNvSpPr>
          <p:nvPr>
            <p:ph type="sldNum" sz="quarter" idx="5"/>
          </p:nvPr>
        </p:nvSpPr>
        <p:spPr bwMode="auto">
          <a:xfrm>
            <a:off x="5254487" y="6665626"/>
            <a:ext cx="4041913" cy="34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atin typeface="Verdana" pitchFamily="34" charset="0"/>
                <a:ea typeface="+mn-ea"/>
                <a:cs typeface="+mn-cs"/>
              </a:defRPr>
            </a:lvl1pPr>
          </a:lstStyle>
          <a:p>
            <a:pPr>
              <a:defRPr/>
            </a:pPr>
            <a:fld id="{E08DEA77-CBA8-F84F-8869-D352A130CDE3}" type="slidenum">
              <a:rPr lang="en-US" altLang="en-US"/>
              <a:pPr>
                <a:defRPr/>
              </a:pPr>
              <a:t>‹#›</a:t>
            </a:fld>
            <a:endParaRPr lang="en-US" altLang="en-US" dirty="0"/>
          </a:p>
        </p:txBody>
      </p:sp>
    </p:spTree>
    <p:extLst>
      <p:ext uri="{BB962C8B-B14F-4D97-AF65-F5344CB8AC3E}">
        <p14:creationId xmlns:p14="http://schemas.microsoft.com/office/powerpoint/2010/main" val="1676255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B9568-8F58-4670-AF4F-A0FF96EC9A69}" type="slidenum">
              <a:rPr lang="en-US" smtClean="0"/>
              <a:t>1</a:t>
            </a:fld>
            <a:endParaRPr lang="en-US" dirty="0"/>
          </a:p>
        </p:txBody>
      </p:sp>
    </p:spTree>
    <p:extLst>
      <p:ext uri="{BB962C8B-B14F-4D97-AF65-F5344CB8AC3E}">
        <p14:creationId xmlns:p14="http://schemas.microsoft.com/office/powerpoint/2010/main" val="110068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microservices architecture pattern implementations rely on automated services to monitor, deploy, and manage their clusters. Scripting approaches have been developed to programmatically control the configuration and behavior of microservices clusters and allow them to be rapidly be modified or corrected.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considerations noted on this slide</a:t>
            </a:r>
            <a:r>
              <a:rPr lang="en-US" baseline="0" dirty="0"/>
              <a:t> all present challenges to agencies and IT staff, however the Guide provides information on the advantages of each of these approaches and why the benefits outweigh the challenges.</a:t>
            </a:r>
            <a:endParaRPr lang="en-US" dirty="0"/>
          </a:p>
          <a:p>
            <a:endParaRPr lang="en-US" dirty="0"/>
          </a:p>
        </p:txBody>
      </p:sp>
      <p:sp>
        <p:nvSpPr>
          <p:cNvPr id="4" name="Slide Number Placeholder 3"/>
          <p:cNvSpPr>
            <a:spLocks noGrp="1"/>
          </p:cNvSpPr>
          <p:nvPr>
            <p:ph type="sldNum" sz="quarter" idx="10"/>
          </p:nvPr>
        </p:nvSpPr>
        <p:spPr/>
        <p:txBody>
          <a:bodyPr/>
          <a:lstStyle/>
          <a:p>
            <a:fld id="{632DC839-D321-47FE-A7D2-00DD10A89967}" type="slidenum">
              <a:rPr lang="en-US" smtClean="0"/>
              <a:t>20</a:t>
            </a:fld>
            <a:endParaRPr lang="en-US" dirty="0"/>
          </a:p>
        </p:txBody>
      </p:sp>
    </p:spTree>
    <p:extLst>
      <p:ext uri="{BB962C8B-B14F-4D97-AF65-F5344CB8AC3E}">
        <p14:creationId xmlns:p14="http://schemas.microsoft.com/office/powerpoint/2010/main" val="320102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B9568-8F58-4670-AF4F-A0FF96EC9A69}" type="slidenum">
              <a:rPr lang="en-US" smtClean="0"/>
              <a:t>21</a:t>
            </a:fld>
            <a:endParaRPr lang="en-US" dirty="0"/>
          </a:p>
        </p:txBody>
      </p:sp>
    </p:spTree>
    <p:extLst>
      <p:ext uri="{BB962C8B-B14F-4D97-AF65-F5344CB8AC3E}">
        <p14:creationId xmlns:p14="http://schemas.microsoft.com/office/powerpoint/2010/main" val="2765893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B9568-8F58-4670-AF4F-A0FF96EC9A69}" type="slidenum">
              <a:rPr lang="en-US" smtClean="0"/>
              <a:t>22</a:t>
            </a:fld>
            <a:endParaRPr lang="en-US" dirty="0"/>
          </a:p>
        </p:txBody>
      </p:sp>
    </p:spTree>
    <p:extLst>
      <p:ext uri="{BB962C8B-B14F-4D97-AF65-F5344CB8AC3E}">
        <p14:creationId xmlns:p14="http://schemas.microsoft.com/office/powerpoint/2010/main" val="2070789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DC839-D321-47FE-A7D2-00DD10A89967}" type="slidenum">
              <a:rPr lang="en-US" smtClean="0"/>
              <a:t>23</a:t>
            </a:fld>
            <a:endParaRPr lang="en-US" dirty="0"/>
          </a:p>
        </p:txBody>
      </p:sp>
    </p:spTree>
    <p:extLst>
      <p:ext uri="{BB962C8B-B14F-4D97-AF65-F5344CB8AC3E}">
        <p14:creationId xmlns:p14="http://schemas.microsoft.com/office/powerpoint/2010/main" val="2338885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 requirement is a capability or function that must be delivered by a system component or components. The list organizes requirements into the following categories:</a:t>
            </a:r>
          </a:p>
          <a:p>
            <a:pPr lvl="0"/>
            <a:r>
              <a:rPr lang="en-US" b="1" i="1" dirty="0">
                <a:effectLst/>
              </a:rPr>
              <a:t>Functional requirements</a:t>
            </a:r>
            <a:r>
              <a:rPr lang="en-US" dirty="0">
                <a:effectLst/>
              </a:rPr>
              <a:t> – These define the functions, or business needs, of a system or of system components as seen by a system user. These requirements may be calculations, technical details, data manipulations, and other functionality that defines what a system is supposed to accomplish.</a:t>
            </a:r>
          </a:p>
          <a:p>
            <a:pPr lvl="0"/>
            <a:r>
              <a:rPr lang="en-US" b="1" i="1" dirty="0">
                <a:effectLst/>
              </a:rPr>
              <a:t>Performance requirements</a:t>
            </a:r>
            <a:r>
              <a:rPr lang="en-US" dirty="0">
                <a:effectLst/>
              </a:rPr>
              <a:t> – These specify the speed or operational effectiveness of a capability that must be delivered by the system.</a:t>
            </a:r>
          </a:p>
          <a:p>
            <a:pPr lvl="0"/>
            <a:r>
              <a:rPr lang="en-US" b="1" i="1" dirty="0">
                <a:effectLst/>
              </a:rPr>
              <a:t>Design requirements</a:t>
            </a:r>
            <a:r>
              <a:rPr lang="en-US" dirty="0">
                <a:effectLst/>
              </a:rPr>
              <a:t> – These detail the plans for the software solution and specify architecture design as well as the methodologies, models, or frameworks by which software is to be developed. </a:t>
            </a:r>
          </a:p>
          <a:p>
            <a:pPr lvl="0"/>
            <a:r>
              <a:rPr lang="en-US" b="1" i="1" dirty="0">
                <a:effectLst/>
              </a:rPr>
              <a:t>External Interface requirements</a:t>
            </a:r>
            <a:r>
              <a:rPr lang="en-US" dirty="0">
                <a:effectLst/>
              </a:rPr>
              <a:t> – These specify the hardware, software, communications, user, or database elements to ensure that the system will communicate properly with external components.</a:t>
            </a:r>
          </a:p>
          <a:p>
            <a:pPr lvl="0"/>
            <a:r>
              <a:rPr lang="en-US" b="1" i="1" dirty="0">
                <a:effectLst/>
              </a:rPr>
              <a:t>Resource requirements</a:t>
            </a:r>
            <a:r>
              <a:rPr lang="en-US" dirty="0">
                <a:effectLst/>
              </a:rPr>
              <a:t> – These include the hardware, software, expertise, and organizational components.</a:t>
            </a:r>
          </a:p>
        </p:txBody>
      </p:sp>
      <p:sp>
        <p:nvSpPr>
          <p:cNvPr id="4" name="Slide Number Placeholder 3"/>
          <p:cNvSpPr>
            <a:spLocks noGrp="1"/>
          </p:cNvSpPr>
          <p:nvPr>
            <p:ph type="sldNum" sz="quarter" idx="10"/>
          </p:nvPr>
        </p:nvSpPr>
        <p:spPr/>
        <p:txBody>
          <a:bodyPr/>
          <a:lstStyle/>
          <a:p>
            <a:fld id="{051B9568-8F58-4670-AF4F-A0FF96EC9A69}" type="slidenum">
              <a:rPr lang="en-US" smtClean="0"/>
              <a:t>24</a:t>
            </a:fld>
            <a:endParaRPr lang="en-US" dirty="0"/>
          </a:p>
        </p:txBody>
      </p:sp>
    </p:spTree>
    <p:extLst>
      <p:ext uri="{BB962C8B-B14F-4D97-AF65-F5344CB8AC3E}">
        <p14:creationId xmlns:p14="http://schemas.microsoft.com/office/powerpoint/2010/main" val="130519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51B9568-8F58-4670-AF4F-A0FF96EC9A69}" type="slidenum">
              <a:rPr lang="en-US" smtClean="0"/>
              <a:t>25</a:t>
            </a:fld>
            <a:endParaRPr lang="en-US" dirty="0"/>
          </a:p>
        </p:txBody>
      </p:sp>
    </p:spTree>
    <p:extLst>
      <p:ext uri="{BB962C8B-B14F-4D97-AF65-F5344CB8AC3E}">
        <p14:creationId xmlns:p14="http://schemas.microsoft.com/office/powerpoint/2010/main" val="1719588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51B9568-8F58-4670-AF4F-A0FF96EC9A69}" type="slidenum">
              <a:rPr lang="en-US" smtClean="0"/>
              <a:t>26</a:t>
            </a:fld>
            <a:endParaRPr lang="en-US" dirty="0"/>
          </a:p>
        </p:txBody>
      </p:sp>
    </p:spTree>
    <p:extLst>
      <p:ext uri="{BB962C8B-B14F-4D97-AF65-F5344CB8AC3E}">
        <p14:creationId xmlns:p14="http://schemas.microsoft.com/office/powerpoint/2010/main" val="2368364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51B9568-8F58-4670-AF4F-A0FF96EC9A69}" type="slidenum">
              <a:rPr lang="en-US" smtClean="0"/>
              <a:t>27</a:t>
            </a:fld>
            <a:endParaRPr lang="en-US" dirty="0"/>
          </a:p>
        </p:txBody>
      </p:sp>
    </p:spTree>
    <p:extLst>
      <p:ext uri="{BB962C8B-B14F-4D97-AF65-F5344CB8AC3E}">
        <p14:creationId xmlns:p14="http://schemas.microsoft.com/office/powerpoint/2010/main" val="3387535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51B9568-8F58-4670-AF4F-A0FF96EC9A69}" type="slidenum">
              <a:rPr lang="en-US" smtClean="0"/>
              <a:t>28</a:t>
            </a:fld>
            <a:endParaRPr lang="en-US" dirty="0"/>
          </a:p>
        </p:txBody>
      </p:sp>
    </p:spTree>
    <p:extLst>
      <p:ext uri="{BB962C8B-B14F-4D97-AF65-F5344CB8AC3E}">
        <p14:creationId xmlns:p14="http://schemas.microsoft.com/office/powerpoint/2010/main" val="265680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51B9568-8F58-4670-AF4F-A0FF96EC9A69}" type="slidenum">
              <a:rPr lang="en-US" smtClean="0"/>
              <a:t>29</a:t>
            </a:fld>
            <a:endParaRPr lang="en-US" dirty="0"/>
          </a:p>
        </p:txBody>
      </p:sp>
    </p:spTree>
    <p:extLst>
      <p:ext uri="{BB962C8B-B14F-4D97-AF65-F5344CB8AC3E}">
        <p14:creationId xmlns:p14="http://schemas.microsoft.com/office/powerpoint/2010/main" val="256572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DEA77-CBA8-F84F-8869-D352A130CDE3}" type="slidenum">
              <a:rPr lang="en-US" altLang="en-US" smtClean="0"/>
              <a:pPr>
                <a:defRPr/>
              </a:pPr>
              <a:t>7</a:t>
            </a:fld>
            <a:endParaRPr lang="en-US" altLang="en-US" dirty="0"/>
          </a:p>
        </p:txBody>
      </p:sp>
    </p:spTree>
    <p:extLst>
      <p:ext uri="{BB962C8B-B14F-4D97-AF65-F5344CB8AC3E}">
        <p14:creationId xmlns:p14="http://schemas.microsoft.com/office/powerpoint/2010/main" val="1319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Block definition diagrams (BDDs) are created to communicate structural information about a system. This design technique creates extensibility in your system design by decoupling the clients of services from any specific implementation of a provider of those services. BDDs are not tied to any specific stage of the system life cycle or level of design. They are created and referenced to support stakeholder needs analysis, requirements definition, architectural design, performance analysis, test case development, and integration. BDDs provide a complementary view of an aspect of your system of interest.</a:t>
            </a:r>
            <a:endParaRPr lang="en-US" dirty="0"/>
          </a:p>
        </p:txBody>
      </p:sp>
      <p:sp>
        <p:nvSpPr>
          <p:cNvPr id="4" name="Slide Number Placeholder 3"/>
          <p:cNvSpPr>
            <a:spLocks noGrp="1"/>
          </p:cNvSpPr>
          <p:nvPr>
            <p:ph type="sldNum" sz="quarter" idx="10"/>
          </p:nvPr>
        </p:nvSpPr>
        <p:spPr/>
        <p:txBody>
          <a:bodyPr/>
          <a:lstStyle/>
          <a:p>
            <a:fld id="{632DC839-D321-47FE-A7D2-00DD10A89967}" type="slidenum">
              <a:rPr lang="en-US" smtClean="0"/>
              <a:t>41</a:t>
            </a:fld>
            <a:endParaRPr lang="en-US" dirty="0"/>
          </a:p>
        </p:txBody>
      </p:sp>
    </p:spTree>
    <p:extLst>
      <p:ext uri="{BB962C8B-B14F-4D97-AF65-F5344CB8AC3E}">
        <p14:creationId xmlns:p14="http://schemas.microsoft.com/office/powerpoint/2010/main" val="2734898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flow diagrams are designed to illustrate how data is processed by a system in terms of inputs and outputs. As its name indicates, its focus is on the flow of information – where data comes from, where it goes, and how it gets stored. Microservices architecture pattern greatly increases the amount data flowing within an application and the complexity of the data exchanged between components, which makes data flow diagramming challenging. Component and data flow diagrams may not show every single possible component or data exchange between each component for clarity purposes. </a:t>
            </a:r>
            <a:endParaRPr lang="en-US" dirty="0"/>
          </a:p>
        </p:txBody>
      </p:sp>
      <p:sp>
        <p:nvSpPr>
          <p:cNvPr id="4" name="Slide Number Placeholder 3"/>
          <p:cNvSpPr>
            <a:spLocks noGrp="1"/>
          </p:cNvSpPr>
          <p:nvPr>
            <p:ph type="sldNum" sz="quarter" idx="10"/>
          </p:nvPr>
        </p:nvSpPr>
        <p:spPr/>
        <p:txBody>
          <a:bodyPr/>
          <a:lstStyle/>
          <a:p>
            <a:fld id="{632DC839-D321-47FE-A7D2-00DD10A89967}" type="slidenum">
              <a:rPr lang="en-US" smtClean="0"/>
              <a:t>42</a:t>
            </a:fld>
            <a:endParaRPr lang="en-US" dirty="0"/>
          </a:p>
        </p:txBody>
      </p:sp>
    </p:spTree>
    <p:extLst>
      <p:ext uri="{BB962C8B-B14F-4D97-AF65-F5344CB8AC3E}">
        <p14:creationId xmlns:p14="http://schemas.microsoft.com/office/powerpoint/2010/main" val="3503870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DC839-D321-47FE-A7D2-00DD10A89967}" type="slidenum">
              <a:rPr lang="en-US" smtClean="0"/>
              <a:t>43</a:t>
            </a:fld>
            <a:endParaRPr lang="en-US" dirty="0"/>
          </a:p>
        </p:txBody>
      </p:sp>
    </p:spTree>
    <p:extLst>
      <p:ext uri="{BB962C8B-B14F-4D97-AF65-F5344CB8AC3E}">
        <p14:creationId xmlns:p14="http://schemas.microsoft.com/office/powerpoint/2010/main" val="1251190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sz="1200" kern="1200" dirty="0">
                <a:solidFill>
                  <a:schemeClr val="tx1"/>
                </a:solidFill>
                <a:effectLst/>
                <a:latin typeface="+mn-lt"/>
                <a:ea typeface="+mn-ea"/>
                <a:cs typeface="+mn-cs"/>
              </a:rPr>
              <a:t>equence diagrams are interaction diagrams intended to show how objects operate with one another during a specific scenario and in what order. Sequence diagrams use a Message Sequence Chart construct to represent the system components and their interactions arranged in time sequence. They depict the objects involved in the scenario and the sequence of messages exchanged between the objects that are needed to carry out the functionality of the scenario.</a:t>
            </a:r>
            <a:endParaRPr lang="en-US" dirty="0"/>
          </a:p>
        </p:txBody>
      </p:sp>
      <p:sp>
        <p:nvSpPr>
          <p:cNvPr id="4" name="Slide Number Placeholder 3"/>
          <p:cNvSpPr>
            <a:spLocks noGrp="1"/>
          </p:cNvSpPr>
          <p:nvPr>
            <p:ph type="sldNum" sz="quarter" idx="10"/>
          </p:nvPr>
        </p:nvSpPr>
        <p:spPr/>
        <p:txBody>
          <a:bodyPr/>
          <a:lstStyle/>
          <a:p>
            <a:fld id="{632DC839-D321-47FE-A7D2-00DD10A89967}" type="slidenum">
              <a:rPr lang="en-US" smtClean="0"/>
              <a:t>44</a:t>
            </a:fld>
            <a:endParaRPr lang="en-US" dirty="0"/>
          </a:p>
        </p:txBody>
      </p:sp>
    </p:spTree>
    <p:extLst>
      <p:ext uri="{BB962C8B-B14F-4D97-AF65-F5344CB8AC3E}">
        <p14:creationId xmlns:p14="http://schemas.microsoft.com/office/powerpoint/2010/main" val="748684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a:t>
            </a:r>
            <a:r>
              <a:rPr lang="en-US" baseline="0" dirty="0"/>
              <a:t> slides present some common challenges to implementing DOT EIPs and recommend solutions for overcoming the challenges</a:t>
            </a:r>
            <a:endParaRPr lang="en-US" dirty="0"/>
          </a:p>
        </p:txBody>
      </p:sp>
      <p:sp>
        <p:nvSpPr>
          <p:cNvPr id="4" name="Slide Number Placeholder 3"/>
          <p:cNvSpPr>
            <a:spLocks noGrp="1"/>
          </p:cNvSpPr>
          <p:nvPr>
            <p:ph type="sldNum" sz="quarter" idx="10"/>
          </p:nvPr>
        </p:nvSpPr>
        <p:spPr/>
        <p:txBody>
          <a:bodyPr/>
          <a:lstStyle/>
          <a:p>
            <a:fld id="{632DC839-D321-47FE-A7D2-00DD10A89967}" type="slidenum">
              <a:rPr lang="en-US" smtClean="0"/>
              <a:t>45</a:t>
            </a:fld>
            <a:endParaRPr lang="en-US" dirty="0"/>
          </a:p>
        </p:txBody>
      </p:sp>
    </p:spTree>
    <p:extLst>
      <p:ext uri="{BB962C8B-B14F-4D97-AF65-F5344CB8AC3E}">
        <p14:creationId xmlns:p14="http://schemas.microsoft.com/office/powerpoint/2010/main" val="721133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Migration to microservices does not have to follow a complete application rewrite approach. Microservices based systems are modular and as such are a perfect fit for an incremental refactoring of the monolithic application. Monolithic application services can be gradually migrated out of the monolithic application and replaced by a new application consisting of microservices. The newly created service will replace the legacy of service and keep interacting with the remaining services operating on monolithic application. Over time, the amount of functionality implemented by the monolithic application shrinks until either it disappears entirely or it becomes just another microservice. This strategy is akin to servicing your car while driving down the highway at 70 mph which can be challenging, but it is far less risky than attempting a complete microservices rewrite.</a:t>
            </a:r>
          </a:p>
        </p:txBody>
      </p:sp>
      <p:sp>
        <p:nvSpPr>
          <p:cNvPr id="4" name="Slide Number Placeholder 3"/>
          <p:cNvSpPr>
            <a:spLocks noGrp="1"/>
          </p:cNvSpPr>
          <p:nvPr>
            <p:ph type="sldNum" sz="quarter" idx="10"/>
          </p:nvPr>
        </p:nvSpPr>
        <p:spPr/>
        <p:txBody>
          <a:bodyPr/>
          <a:lstStyle/>
          <a:p>
            <a:fld id="{051B9568-8F58-4670-AF4F-A0FF96EC9A69}" type="slidenum">
              <a:rPr lang="en-US" smtClean="0"/>
              <a:t>46</a:t>
            </a:fld>
            <a:endParaRPr lang="en-US" dirty="0"/>
          </a:p>
        </p:txBody>
      </p:sp>
    </p:spTree>
    <p:extLst>
      <p:ext uri="{BB962C8B-B14F-4D97-AF65-F5344CB8AC3E}">
        <p14:creationId xmlns:p14="http://schemas.microsoft.com/office/powerpoint/2010/main" val="1498237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Migration to microservices does not have to follow a complete application rewrite approach. Microservices based systems are modular and as such are a perfect fit for an incremental refactoring of the monolithic application. Monolithic application services can be gradually migrated out of the monolithic application and replaced by a new application consisting of microservices. The newly created service will replace the legacy of service and keep interacting with the remaining services operating on monolithic application. Over time, the amount of functionality implemented by the monolithic application shrinks until either it disappears entirely or it becomes just another microservice. This strategy is akin to servicing your car while driving down the highway at 70 mph which can be challenging, but it is far less risky than attempting a complete microservices rewrite.</a:t>
            </a:r>
          </a:p>
        </p:txBody>
      </p:sp>
      <p:sp>
        <p:nvSpPr>
          <p:cNvPr id="4" name="Slide Number Placeholder 3"/>
          <p:cNvSpPr>
            <a:spLocks noGrp="1"/>
          </p:cNvSpPr>
          <p:nvPr>
            <p:ph type="sldNum" sz="quarter" idx="10"/>
          </p:nvPr>
        </p:nvSpPr>
        <p:spPr/>
        <p:txBody>
          <a:bodyPr/>
          <a:lstStyle/>
          <a:p>
            <a:fld id="{051B9568-8F58-4670-AF4F-A0FF96EC9A69}" type="slidenum">
              <a:rPr lang="en-US" smtClean="0"/>
              <a:t>47</a:t>
            </a:fld>
            <a:endParaRPr lang="en-US" dirty="0"/>
          </a:p>
        </p:txBody>
      </p:sp>
    </p:spTree>
    <p:extLst>
      <p:ext uri="{BB962C8B-B14F-4D97-AF65-F5344CB8AC3E}">
        <p14:creationId xmlns:p14="http://schemas.microsoft.com/office/powerpoint/2010/main" val="4165322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Migration to microservices does not have to follow a complete application rewrite approach. Microservices based systems are modular and as such are a perfect fit for an incremental refactoring of the monolithic application. Monolithic application services can be gradually migrated out of the monolithic application and replaced by a new application consisting of microservices. The newly created service will replace the legacy of service and keep interacting with the remaining services operating on monolithic application. Over time, the amount of functionality implemented by the monolithic application shrinks until either it disappears entirely or it becomes just another microservice. This strategy is akin to servicing your car while driving down the highway at 70 mph which can be challenging, but it is far less risky than attempting a complete microservices rewrite.</a:t>
            </a:r>
          </a:p>
        </p:txBody>
      </p:sp>
      <p:sp>
        <p:nvSpPr>
          <p:cNvPr id="4" name="Slide Number Placeholder 3"/>
          <p:cNvSpPr>
            <a:spLocks noGrp="1"/>
          </p:cNvSpPr>
          <p:nvPr>
            <p:ph type="sldNum" sz="quarter" idx="10"/>
          </p:nvPr>
        </p:nvSpPr>
        <p:spPr/>
        <p:txBody>
          <a:bodyPr/>
          <a:lstStyle/>
          <a:p>
            <a:fld id="{051B9568-8F58-4670-AF4F-A0FF96EC9A69}" type="slidenum">
              <a:rPr lang="en-US" smtClean="0"/>
              <a:t>48</a:t>
            </a:fld>
            <a:endParaRPr lang="en-US" dirty="0"/>
          </a:p>
        </p:txBody>
      </p:sp>
    </p:spTree>
    <p:extLst>
      <p:ext uri="{BB962C8B-B14F-4D97-AF65-F5344CB8AC3E}">
        <p14:creationId xmlns:p14="http://schemas.microsoft.com/office/powerpoint/2010/main" val="3241513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step of extracting a module is to define a coarse‑grained interface between the module and the monolith. It is mostly likely a bidirectional API, since the monolith will need data owned by the service and vice versa. It is often challenging to implement such an API because of the tangled dependencies and fine‑grained interaction patterns between the module and the rest of the application. Business logic is often especially challenging to refactor because of numerous associations between domain model classes. The development team will often need to make significant code changes to break these dependencies. Figure 5‑6 shows the depiction of the refactoring process.</a:t>
            </a:r>
          </a:p>
          <a:p>
            <a:r>
              <a:rPr lang="en-US" sz="1200" kern="1200" dirty="0">
                <a:solidFill>
                  <a:schemeClr val="tx1"/>
                </a:solidFill>
                <a:effectLst/>
                <a:latin typeface="+mn-lt"/>
                <a:ea typeface="+mn-ea"/>
                <a:cs typeface="+mn-cs"/>
              </a:rPr>
              <a:t>Once the development team implement the coarse‑grained interface, the team then turns the module into a free‑standing service. To do that, the team must write code to enable the monolith and the service to communicate through an API mechanism. Figure 5‑6 shows the architecture before, during, and after the refactoring.</a:t>
            </a:r>
          </a:p>
          <a:p>
            <a:r>
              <a:rPr lang="en-US" sz="1200" kern="1200" dirty="0">
                <a:solidFill>
                  <a:schemeClr val="tx1"/>
                </a:solidFill>
                <a:effectLst/>
                <a:latin typeface="+mn-lt"/>
                <a:ea typeface="+mn-ea"/>
                <a:cs typeface="+mn-cs"/>
              </a:rPr>
              <a:t>In Figure 5‑6, Module Z is the candidate module to extract. Its components are used by Module X and it uses Module Y. The first refactoring step is to define a pair of coarse-grained APIs. The first interface is an inbound interface that is used by Module X to invoke Module Z. The second is an outbound interface used by Module Z to invoke Module Y.</a:t>
            </a:r>
          </a:p>
          <a:p>
            <a:r>
              <a:rPr lang="en-US" sz="1200" kern="1200" dirty="0">
                <a:solidFill>
                  <a:schemeClr val="tx1"/>
                </a:solidFill>
                <a:effectLst/>
                <a:latin typeface="+mn-lt"/>
                <a:ea typeface="+mn-ea"/>
                <a:cs typeface="+mn-cs"/>
              </a:rPr>
              <a:t>The second refactoring step is to turn the module into a standalone service. The inbound and outbound interfaces are implemented by code that uses an API mechanism. The development team now need to build the service by combining Module Z with a microservice framework that handles cross‑cutting concerns such as service discovery.</a:t>
            </a:r>
          </a:p>
          <a:p>
            <a:r>
              <a:rPr lang="en-US" sz="1200" kern="1200" dirty="0">
                <a:solidFill>
                  <a:schemeClr val="tx1"/>
                </a:solidFill>
                <a:effectLst/>
                <a:latin typeface="+mn-lt"/>
                <a:ea typeface="+mn-ea"/>
                <a:cs typeface="+mn-cs"/>
              </a:rPr>
              <a:t>Once a module has been extracted, the development team has yet another service that can be developed, deployed, and scaled independently of the monolith and any other services. The team can even rewrite the service from scratch; in this case, the API code that integrates the service with the monolith becomes an anti‑corruption layer that translates between the two domain models. Each time the team extract a service, it takes another step in the direction of microservices. Over time, the monolith will shrink and you will have an increasing number of microservices.</a:t>
            </a:r>
          </a:p>
          <a:p>
            <a:endParaRPr lang="en-US" dirty="0"/>
          </a:p>
        </p:txBody>
      </p:sp>
      <p:sp>
        <p:nvSpPr>
          <p:cNvPr id="4" name="Slide Number Placeholder 3"/>
          <p:cNvSpPr>
            <a:spLocks noGrp="1"/>
          </p:cNvSpPr>
          <p:nvPr>
            <p:ph type="sldNum" sz="quarter" idx="10"/>
          </p:nvPr>
        </p:nvSpPr>
        <p:spPr/>
        <p:txBody>
          <a:bodyPr/>
          <a:lstStyle/>
          <a:p>
            <a:fld id="{051B9568-8F58-4670-AF4F-A0FF96EC9A69}" type="slidenum">
              <a:rPr lang="en-US" smtClean="0"/>
              <a:t>49</a:t>
            </a:fld>
            <a:endParaRPr lang="en-US" dirty="0"/>
          </a:p>
        </p:txBody>
      </p:sp>
    </p:spTree>
    <p:extLst>
      <p:ext uri="{BB962C8B-B14F-4D97-AF65-F5344CB8AC3E}">
        <p14:creationId xmlns:p14="http://schemas.microsoft.com/office/powerpoint/2010/main" val="1147823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B9568-8F58-4670-AF4F-A0FF96EC9A69}" type="slidenum">
              <a:rPr lang="en-US" smtClean="0"/>
              <a:t>51</a:t>
            </a:fld>
            <a:endParaRPr lang="en-US" dirty="0"/>
          </a:p>
        </p:txBody>
      </p:sp>
    </p:spTree>
    <p:extLst>
      <p:ext uri="{BB962C8B-B14F-4D97-AF65-F5344CB8AC3E}">
        <p14:creationId xmlns:p14="http://schemas.microsoft.com/office/powerpoint/2010/main" val="268279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900"/>
              </a:spcAft>
            </a:pPr>
            <a:endParaRPr lang="en-US" dirty="0"/>
          </a:p>
        </p:txBody>
      </p:sp>
      <p:sp>
        <p:nvSpPr>
          <p:cNvPr id="4" name="Slide Number Placeholder 3"/>
          <p:cNvSpPr>
            <a:spLocks noGrp="1"/>
          </p:cNvSpPr>
          <p:nvPr>
            <p:ph type="sldNum" sz="quarter" idx="10"/>
          </p:nvPr>
        </p:nvSpPr>
        <p:spPr/>
        <p:txBody>
          <a:bodyPr/>
          <a:lstStyle/>
          <a:p>
            <a:fld id="{051B9568-8F58-4670-AF4F-A0FF96EC9A69}" type="slidenum">
              <a:rPr lang="en-US" smtClean="0"/>
              <a:t>8</a:t>
            </a:fld>
            <a:endParaRPr lang="en-US" dirty="0"/>
          </a:p>
        </p:txBody>
      </p:sp>
    </p:spTree>
    <p:extLst>
      <p:ext uri="{BB962C8B-B14F-4D97-AF65-F5344CB8AC3E}">
        <p14:creationId xmlns:p14="http://schemas.microsoft.com/office/powerpoint/2010/main" val="3231785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B9568-8F58-4670-AF4F-A0FF96EC9A69}" type="slidenum">
              <a:rPr lang="en-US" smtClean="0"/>
              <a:t>54</a:t>
            </a:fld>
            <a:endParaRPr lang="en-US" dirty="0"/>
          </a:p>
        </p:txBody>
      </p:sp>
    </p:spTree>
    <p:extLst>
      <p:ext uri="{BB962C8B-B14F-4D97-AF65-F5344CB8AC3E}">
        <p14:creationId xmlns:p14="http://schemas.microsoft.com/office/powerpoint/2010/main" val="2916502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DC839-D321-47FE-A7D2-00DD10A89967}" type="slidenum">
              <a:rPr lang="en-US" smtClean="0"/>
              <a:t>57</a:t>
            </a:fld>
            <a:endParaRPr lang="en-US" dirty="0"/>
          </a:p>
        </p:txBody>
      </p:sp>
    </p:spTree>
    <p:extLst>
      <p:ext uri="{BB962C8B-B14F-4D97-AF65-F5344CB8AC3E}">
        <p14:creationId xmlns:p14="http://schemas.microsoft.com/office/powerpoint/2010/main" val="403726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B9568-8F58-4670-AF4F-A0FF96EC9A69}" type="slidenum">
              <a:rPr lang="en-US" smtClean="0"/>
              <a:t>10</a:t>
            </a:fld>
            <a:endParaRPr lang="en-US" dirty="0"/>
          </a:p>
        </p:txBody>
      </p:sp>
    </p:spTree>
    <p:extLst>
      <p:ext uri="{BB962C8B-B14F-4D97-AF65-F5344CB8AC3E}">
        <p14:creationId xmlns:p14="http://schemas.microsoft.com/office/powerpoint/2010/main" val="319835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DEA77-CBA8-F84F-8869-D352A130CDE3}" type="slidenum">
              <a:rPr lang="en-US" altLang="en-US" smtClean="0"/>
              <a:pPr>
                <a:defRPr/>
              </a:pPr>
              <a:t>12</a:t>
            </a:fld>
            <a:endParaRPr lang="en-US" altLang="en-US" dirty="0"/>
          </a:p>
        </p:txBody>
      </p:sp>
    </p:spTree>
    <p:extLst>
      <p:ext uri="{BB962C8B-B14F-4D97-AF65-F5344CB8AC3E}">
        <p14:creationId xmlns:p14="http://schemas.microsoft.com/office/powerpoint/2010/main" val="109877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approach to developing a single application as a suite of small services, each running in its own process and communicating with lightweight mechanisms. Each service is independent and can be written in different programming languages and use different data storage technologies. Services are built around business capabilities and are independently deployable using fully automated deployment and require a bare minimum of centralized management.   https://martinfowler.com/articles/microservices.html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monolithic architecture, software components are tightly integrated as part of an application that is replicated across a server cluster to allow application scalability. In a microservices architecture, each software component is standalone and is loosely integrated with the other components. Each component is deployed independently across a server cluster and each component can be scaled independently across the cluster. This allows applications based on a microservice architecture to be reactive and adaptive to the user demand changes rapidly and without redesign.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Microservices architecture rely heavily on containerization, which allows microservices to be developed completely independently from each other using different languages and libraries. Only the external interfaces need to be standardized across all microservices.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32DC839-D321-47FE-A7D2-00DD10A89967}" type="slidenum">
              <a:rPr lang="en-US" smtClean="0"/>
              <a:t>15</a:t>
            </a:fld>
            <a:endParaRPr lang="en-US" dirty="0"/>
          </a:p>
        </p:txBody>
      </p:sp>
    </p:spTree>
    <p:extLst>
      <p:ext uri="{BB962C8B-B14F-4D97-AF65-F5344CB8AC3E}">
        <p14:creationId xmlns:p14="http://schemas.microsoft.com/office/powerpoint/2010/main" val="226296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Autoscaling</a:t>
            </a:r>
            <a:r>
              <a:rPr lang="en-US" sz="1200" b="0" i="0" kern="1200" baseline="0" dirty="0">
                <a:solidFill>
                  <a:schemeClr val="tx1"/>
                </a:solidFill>
                <a:effectLst/>
                <a:latin typeface="+mn-lt"/>
                <a:ea typeface="+mn-ea"/>
                <a:cs typeface="+mn-cs"/>
              </a:rPr>
              <a:t> definition source: </a:t>
            </a:r>
            <a:r>
              <a:rPr lang="en-US" sz="1200" b="0" i="0" kern="1200" dirty="0">
                <a:solidFill>
                  <a:schemeClr val="tx1"/>
                </a:solidFill>
                <a:effectLst/>
                <a:latin typeface="+mn-lt"/>
                <a:ea typeface="+mn-ea"/>
                <a:cs typeface="+mn-cs"/>
              </a:rPr>
              <a:t>http://searchcloudapplications.techtarget.com/definition/autoscaling</a:t>
            </a:r>
          </a:p>
          <a:p>
            <a:endParaRPr lang="en-US" dirty="0"/>
          </a:p>
          <a:p>
            <a:r>
              <a:rPr lang="en-US" dirty="0"/>
              <a:t>Load</a:t>
            </a:r>
            <a:r>
              <a:rPr lang="en-US" baseline="0" dirty="0"/>
              <a:t> balancer definition source: http://searchcloudcomputing.techtarget.com/definition/cloud-load-balancing </a:t>
            </a:r>
            <a:endParaRPr lang="en-US" dirty="0"/>
          </a:p>
        </p:txBody>
      </p:sp>
      <p:sp>
        <p:nvSpPr>
          <p:cNvPr id="4" name="Slide Number Placeholder 3"/>
          <p:cNvSpPr>
            <a:spLocks noGrp="1"/>
          </p:cNvSpPr>
          <p:nvPr>
            <p:ph type="sldNum" sz="quarter" idx="10"/>
          </p:nvPr>
        </p:nvSpPr>
        <p:spPr/>
        <p:txBody>
          <a:bodyPr/>
          <a:lstStyle/>
          <a:p>
            <a:fld id="{632DC839-D321-47FE-A7D2-00DD10A89967}" type="slidenum">
              <a:rPr lang="en-US" smtClean="0"/>
              <a:t>16</a:t>
            </a:fld>
            <a:endParaRPr lang="en-US" dirty="0"/>
          </a:p>
        </p:txBody>
      </p:sp>
    </p:spTree>
    <p:extLst>
      <p:ext uri="{BB962C8B-B14F-4D97-AF65-F5344CB8AC3E}">
        <p14:creationId xmlns:p14="http://schemas.microsoft.com/office/powerpoint/2010/main" val="147420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b="1" i="1" dirty="0"/>
          </a:p>
        </p:txBody>
      </p:sp>
      <p:sp>
        <p:nvSpPr>
          <p:cNvPr id="4" name="Slide Number Placeholder 3"/>
          <p:cNvSpPr>
            <a:spLocks noGrp="1"/>
          </p:cNvSpPr>
          <p:nvPr>
            <p:ph type="sldNum" sz="quarter" idx="10"/>
          </p:nvPr>
        </p:nvSpPr>
        <p:spPr/>
        <p:txBody>
          <a:bodyPr/>
          <a:lstStyle/>
          <a:p>
            <a:fld id="{632DC839-D321-47FE-A7D2-00DD10A89967}" type="slidenum">
              <a:rPr lang="en-US" smtClean="0"/>
              <a:t>18</a:t>
            </a:fld>
            <a:endParaRPr lang="en-US" dirty="0"/>
          </a:p>
        </p:txBody>
      </p:sp>
    </p:spTree>
    <p:extLst>
      <p:ext uri="{BB962C8B-B14F-4D97-AF65-F5344CB8AC3E}">
        <p14:creationId xmlns:p14="http://schemas.microsoft.com/office/powerpoint/2010/main" val="46662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microservices architecture pattern implementations rely on automated services to monitor, deploy, and manage their clusters. Scripting approaches have been developed to programmatically control the configuration and behavior of microservices clusters and allow them to be rapidly be modified or corrected.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considerations noted on this slide</a:t>
            </a:r>
            <a:r>
              <a:rPr lang="en-US" baseline="0" dirty="0"/>
              <a:t> all present challenges to agencies and IT staff, however the Guide provides information on the advantages of each of these approaches and why the benefits outweigh the challenges.</a:t>
            </a:r>
            <a:endParaRPr lang="en-US" dirty="0"/>
          </a:p>
          <a:p>
            <a:endParaRPr lang="en-US" dirty="0"/>
          </a:p>
        </p:txBody>
      </p:sp>
      <p:sp>
        <p:nvSpPr>
          <p:cNvPr id="4" name="Slide Number Placeholder 3"/>
          <p:cNvSpPr>
            <a:spLocks noGrp="1"/>
          </p:cNvSpPr>
          <p:nvPr>
            <p:ph type="sldNum" sz="quarter" idx="10"/>
          </p:nvPr>
        </p:nvSpPr>
        <p:spPr/>
        <p:txBody>
          <a:bodyPr/>
          <a:lstStyle/>
          <a:p>
            <a:fld id="{632DC839-D321-47FE-A7D2-00DD10A89967}" type="slidenum">
              <a:rPr lang="en-US" smtClean="0"/>
              <a:t>19</a:t>
            </a:fld>
            <a:endParaRPr lang="en-US" dirty="0"/>
          </a:p>
        </p:txBody>
      </p:sp>
    </p:spTree>
    <p:extLst>
      <p:ext uri="{BB962C8B-B14F-4D97-AF65-F5344CB8AC3E}">
        <p14:creationId xmlns:p14="http://schemas.microsoft.com/office/powerpoint/2010/main" val="2890575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Division and graphic">
    <p:spTree>
      <p:nvGrpSpPr>
        <p:cNvPr id="1" name=""/>
        <p:cNvGrpSpPr/>
        <p:nvPr/>
      </p:nvGrpSpPr>
      <p:grpSpPr>
        <a:xfrm>
          <a:off x="0" y="0"/>
          <a:ext cx="0" cy="0"/>
          <a:chOff x="0" y="0"/>
          <a:chExt cx="0" cy="0"/>
        </a:xfrm>
      </p:grpSpPr>
      <p:pic>
        <p:nvPicPr>
          <p:cNvPr id="4" name="Picture 3" descr="030767 PPT 2017_16x9_orbits title_3840x216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1526286"/>
            <a:ext cx="8229600" cy="1830452"/>
          </a:xfrm>
          <a:prstGeom prst="rect">
            <a:avLst/>
          </a:prstGeom>
        </p:spPr>
        <p:txBody>
          <a:bodyPr/>
          <a:lstStyle>
            <a:lvl1pPr>
              <a:defRPr sz="4400">
                <a:latin typeface="Trebuchet MS" panose="020B0603020202020204" pitchFamily="34" charset="0"/>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0" y="967861"/>
            <a:ext cx="9144000" cy="369242"/>
          </a:xfrm>
          <a:prstGeom prst="rect">
            <a:avLst/>
          </a:prstGeom>
        </p:spPr>
        <p:txBody>
          <a:bodyPr vert="horz"/>
          <a:lstStyle>
            <a:lvl1pPr marL="0" indent="0" algn="ctr">
              <a:buFontTx/>
              <a:buNone/>
              <a:defRPr sz="2200" cap="all">
                <a:solidFill>
                  <a:srgbClr val="3A85B3"/>
                </a:solidFill>
                <a:latin typeface="Tw Cen MT"/>
              </a:defRPr>
            </a:lvl1pPr>
            <a:lvl2pPr marL="457200" indent="0" algn="ctr">
              <a:buFontTx/>
              <a:buNone/>
              <a:defRPr sz="2200" cap="all">
                <a:solidFill>
                  <a:srgbClr val="3A85B3"/>
                </a:solidFill>
                <a:latin typeface="Tw Cen MT"/>
              </a:defRPr>
            </a:lvl2pPr>
            <a:lvl3pPr marL="914400" indent="0" algn="ctr">
              <a:buFontTx/>
              <a:buNone/>
              <a:defRPr sz="2200" cap="all">
                <a:solidFill>
                  <a:srgbClr val="3A85B3"/>
                </a:solidFill>
                <a:latin typeface="Tw Cen MT"/>
              </a:defRPr>
            </a:lvl3pPr>
            <a:lvl4pPr marL="1371600" indent="0" algn="ctr">
              <a:buFontTx/>
              <a:buNone/>
              <a:defRPr sz="2200" cap="all">
                <a:solidFill>
                  <a:srgbClr val="3A85B3"/>
                </a:solidFill>
                <a:latin typeface="Tw Cen MT"/>
              </a:defRPr>
            </a:lvl4pPr>
            <a:lvl5pPr marL="1828800" indent="0" algn="ctr">
              <a:buFontTx/>
              <a:buNone/>
              <a:defRPr sz="2200" cap="all">
                <a:solidFill>
                  <a:srgbClr val="3A85B3"/>
                </a:solidFill>
                <a:latin typeface="Tw Cen MT"/>
              </a:defRPr>
            </a:lvl5pPr>
          </a:lstStyle>
          <a:p>
            <a:pPr lvl="0"/>
            <a:r>
              <a:rPr lang="en-US" smtClean="0"/>
              <a:t>Click to edit Master text styles</a:t>
            </a:r>
          </a:p>
        </p:txBody>
      </p:sp>
    </p:spTree>
    <p:extLst>
      <p:ext uri="{BB962C8B-B14F-4D97-AF65-F5344CB8AC3E}">
        <p14:creationId xmlns:p14="http://schemas.microsoft.com/office/powerpoint/2010/main" val="105376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5"/>
          <p:cNvSpPr>
            <a:spLocks noGrp="1"/>
          </p:cNvSpPr>
          <p:nvPr>
            <p:ph sz="quarter" idx="10"/>
          </p:nvPr>
        </p:nvSpPr>
        <p:spPr>
          <a:xfrm>
            <a:off x="345858" y="1130400"/>
            <a:ext cx="8459369" cy="317181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067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5"/>
          <p:cNvSpPr>
            <a:spLocks noGrp="1"/>
          </p:cNvSpPr>
          <p:nvPr>
            <p:ph sz="quarter" idx="10"/>
          </p:nvPr>
        </p:nvSpPr>
        <p:spPr>
          <a:xfrm>
            <a:off x="345859" y="1130400"/>
            <a:ext cx="4118142" cy="317181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5"/>
          <p:cNvSpPr>
            <a:spLocks noGrp="1"/>
          </p:cNvSpPr>
          <p:nvPr>
            <p:ph sz="quarter" idx="11"/>
          </p:nvPr>
        </p:nvSpPr>
        <p:spPr>
          <a:xfrm>
            <a:off x="4694400" y="1130400"/>
            <a:ext cx="4110827" cy="317181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306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45858" y="330080"/>
            <a:ext cx="8459369" cy="397213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043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82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alternativ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839552" y="3510267"/>
            <a:ext cx="5424521" cy="309258"/>
          </a:xfrm>
          <a:prstGeom prst="rect">
            <a:avLst/>
          </a:prstGeom>
        </p:spPr>
        <p:txBody>
          <a:bodyPr>
            <a:noAutofit/>
          </a:bodyPr>
          <a:lstStyle>
            <a:lvl1pPr marL="0" indent="0" algn="l">
              <a:buNone/>
              <a:defRPr sz="2250" b="1" baseline="0">
                <a:solidFill>
                  <a:srgbClr val="56AEE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MARCH 23, 2017</a:t>
            </a:r>
          </a:p>
        </p:txBody>
      </p:sp>
      <p:sp>
        <p:nvSpPr>
          <p:cNvPr id="19" name="Rectangle 18"/>
          <p:cNvSpPr/>
          <p:nvPr userDrawn="1"/>
        </p:nvSpPr>
        <p:spPr>
          <a:xfrm>
            <a:off x="-1" y="4434425"/>
            <a:ext cx="9144001" cy="709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userDrawn="1"/>
        </p:nvSpPr>
        <p:spPr>
          <a:xfrm>
            <a:off x="-1" y="4402675"/>
            <a:ext cx="9144001" cy="63500"/>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7180"/>
          <a:stretch/>
        </p:blipFill>
        <p:spPr>
          <a:xfrm>
            <a:off x="0" y="143862"/>
            <a:ext cx="2535382" cy="4659121"/>
          </a:xfrm>
          <a:prstGeom prst="rect">
            <a:avLst/>
          </a:prstGeom>
        </p:spPr>
      </p:pic>
      <p:sp>
        <p:nvSpPr>
          <p:cNvPr id="12" name="Title 1"/>
          <p:cNvSpPr>
            <a:spLocks noGrp="1"/>
          </p:cNvSpPr>
          <p:nvPr>
            <p:ph type="ctrTitle" hasCustomPrompt="1"/>
          </p:nvPr>
        </p:nvSpPr>
        <p:spPr>
          <a:xfrm>
            <a:off x="2839552" y="2106397"/>
            <a:ext cx="5783750" cy="1328738"/>
          </a:xfrm>
          <a:prstGeom prst="rect">
            <a:avLst/>
          </a:prstGeom>
        </p:spPr>
        <p:txBody>
          <a:bodyPr>
            <a:noAutofit/>
          </a:bodyPr>
          <a:lstStyle>
            <a:lvl1pPr algn="l">
              <a:lnSpc>
                <a:spcPts val="4875"/>
              </a:lnSpc>
              <a:defRPr sz="5550" b="1" baseline="0">
                <a:solidFill>
                  <a:srgbClr val="102A4C"/>
                </a:solidFill>
              </a:defRPr>
            </a:lvl1pPr>
          </a:lstStyle>
          <a:p>
            <a:r>
              <a:rPr lang="en-US" dirty="0"/>
              <a:t>Presentation </a:t>
            </a:r>
            <a:br>
              <a:rPr lang="en-US" dirty="0"/>
            </a:br>
            <a:r>
              <a:rPr lang="en-US" dirty="0"/>
              <a:t>Title Goes Here</a:t>
            </a:r>
          </a:p>
        </p:txBody>
      </p:sp>
    </p:spTree>
    <p:extLst>
      <p:ext uri="{BB962C8B-B14F-4D97-AF65-F5344CB8AC3E}">
        <p14:creationId xmlns:p14="http://schemas.microsoft.com/office/powerpoint/2010/main" val="39570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382044" y="1064795"/>
            <a:ext cx="8339136" cy="3288131"/>
          </a:xfrm>
          <a:prstGeom prst="rect">
            <a:avLst/>
          </a:prstGeom>
        </p:spPr>
        <p:txBody>
          <a:bodyPr>
            <a:noAutofit/>
          </a:bodyPr>
          <a:lstStyle>
            <a:lvl1pPr marL="257175" indent="-257175">
              <a:lnSpc>
                <a:spcPct val="130000"/>
              </a:lnSpc>
              <a:spcBef>
                <a:spcPts val="0"/>
              </a:spcBef>
              <a:buFont typeface="Arial" panose="020B0604020202020204" pitchFamily="34" charset="0"/>
              <a:buChar char="•"/>
              <a:defRPr sz="2025" b="0">
                <a:solidFill>
                  <a:schemeClr val="tx2"/>
                </a:solidFill>
              </a:defRPr>
            </a:lvl1pPr>
            <a:lvl2pPr marL="342900" indent="0">
              <a:buNone/>
              <a:defRPr sz="2700" b="1"/>
            </a:lvl2pPr>
            <a:lvl3pPr marL="685800" indent="0">
              <a:buNone/>
              <a:defRPr sz="2700" b="1"/>
            </a:lvl3pPr>
            <a:lvl4pPr marL="1028700" indent="0">
              <a:buNone/>
              <a:defRPr sz="2700" b="1"/>
            </a:lvl4pPr>
            <a:lvl5pPr marL="1371600" indent="0">
              <a:buNone/>
              <a:defRPr sz="2700" b="1"/>
            </a:lvl5pPr>
          </a:lstStyle>
          <a:p>
            <a:pPr lvl="0"/>
            <a:r>
              <a:rPr lang="en-US" dirty="0"/>
              <a:t>Never make the font size smaller than this.</a:t>
            </a:r>
          </a:p>
          <a:p>
            <a:pPr lvl="0"/>
            <a:endParaRPr lang="en-US" dirty="0"/>
          </a:p>
        </p:txBody>
      </p:sp>
      <p:sp>
        <p:nvSpPr>
          <p:cNvPr id="2" name="Title 1"/>
          <p:cNvSpPr>
            <a:spLocks noGrp="1"/>
          </p:cNvSpPr>
          <p:nvPr>
            <p:ph type="title" hasCustomPrompt="1"/>
          </p:nvPr>
        </p:nvSpPr>
        <p:spPr>
          <a:xfrm>
            <a:off x="382045" y="269447"/>
            <a:ext cx="8353969" cy="392415"/>
          </a:xfrm>
          <a:prstGeom prst="rect">
            <a:avLst/>
          </a:prstGeom>
        </p:spPr>
        <p:txBody>
          <a:bodyPr>
            <a:noAutofit/>
          </a:bodyPr>
          <a:lstStyle>
            <a:lvl1pPr algn="l">
              <a:defRPr sz="2550" b="1">
                <a:solidFill>
                  <a:srgbClr val="102A4C"/>
                </a:solidFill>
              </a:defRPr>
            </a:lvl1pPr>
          </a:lstStyle>
          <a:p>
            <a:r>
              <a:rPr lang="en-US" dirty="0"/>
              <a:t>THIS PAGE HAS TEXT BULLETS</a:t>
            </a:r>
          </a:p>
        </p:txBody>
      </p:sp>
    </p:spTree>
    <p:extLst>
      <p:ext uri="{BB962C8B-B14F-4D97-AF65-F5344CB8AC3E}">
        <p14:creationId xmlns:p14="http://schemas.microsoft.com/office/powerpoint/2010/main" val="199795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045" y="269447"/>
            <a:ext cx="8353969" cy="392415"/>
          </a:xfrm>
          <a:prstGeom prst="rect">
            <a:avLst/>
          </a:prstGeom>
        </p:spPr>
        <p:txBody>
          <a:bodyPr>
            <a:noAutofit/>
          </a:bodyPr>
          <a:lstStyle>
            <a:lvl1pPr algn="l">
              <a:defRPr sz="2550" b="1">
                <a:solidFill>
                  <a:srgbClr val="102A4C"/>
                </a:solidFill>
              </a:defRPr>
            </a:lvl1pPr>
          </a:lstStyle>
          <a:p>
            <a:r>
              <a:rPr lang="en-US" dirty="0"/>
              <a:t>ABOUT US</a:t>
            </a:r>
          </a:p>
        </p:txBody>
      </p:sp>
      <p:sp>
        <p:nvSpPr>
          <p:cNvPr id="37" name="Text Placeholder 7"/>
          <p:cNvSpPr>
            <a:spLocks noGrp="1"/>
          </p:cNvSpPr>
          <p:nvPr>
            <p:ph type="body" sz="quarter" idx="13" hasCustomPrompt="1"/>
          </p:nvPr>
        </p:nvSpPr>
        <p:spPr>
          <a:xfrm>
            <a:off x="4887504" y="839121"/>
            <a:ext cx="3830612" cy="859052"/>
          </a:xfrm>
          <a:prstGeom prst="rect">
            <a:avLst/>
          </a:prstGeom>
        </p:spPr>
        <p:txBody>
          <a:bodyPr>
            <a:noAutofit/>
          </a:bodyPr>
          <a:lstStyle>
            <a:lvl1pPr marL="0" indent="0">
              <a:spcBef>
                <a:spcPts val="0"/>
              </a:spcBef>
              <a:buNone/>
              <a:defRPr sz="2025" b="1">
                <a:solidFill>
                  <a:srgbClr val="102A4C"/>
                </a:solidFill>
              </a:defRPr>
            </a:lvl1pPr>
            <a:lvl2pPr marL="342900" indent="0">
              <a:buNone/>
              <a:defRPr sz="2700" b="1"/>
            </a:lvl2pPr>
            <a:lvl3pPr marL="685800" indent="0">
              <a:buNone/>
              <a:defRPr sz="2700" b="1"/>
            </a:lvl3pPr>
            <a:lvl4pPr marL="1028700" indent="0">
              <a:buNone/>
              <a:defRPr sz="2700" b="1"/>
            </a:lvl4pPr>
            <a:lvl5pPr marL="1371600" indent="0">
              <a:buNone/>
              <a:defRPr sz="2700" b="1"/>
            </a:lvl5pPr>
          </a:lstStyle>
          <a:p>
            <a:pPr lvl="0"/>
            <a:r>
              <a:rPr lang="en-US" dirty="0"/>
              <a:t>An intro for some highlighted facts for presentation:</a:t>
            </a:r>
          </a:p>
        </p:txBody>
      </p:sp>
      <p:sp>
        <p:nvSpPr>
          <p:cNvPr id="39" name="Text Placeholder 7"/>
          <p:cNvSpPr>
            <a:spLocks noGrp="1"/>
          </p:cNvSpPr>
          <p:nvPr>
            <p:ph type="body" sz="quarter" idx="15" hasCustomPrompt="1"/>
          </p:nvPr>
        </p:nvSpPr>
        <p:spPr>
          <a:xfrm>
            <a:off x="4887685" y="1687286"/>
            <a:ext cx="3834283" cy="2856986"/>
          </a:xfrm>
          <a:prstGeom prst="rect">
            <a:avLst/>
          </a:prstGeom>
        </p:spPr>
        <p:txBody>
          <a:bodyPr>
            <a:noAutofit/>
          </a:bodyPr>
          <a:lstStyle>
            <a:lvl1pPr marL="133350" indent="-133350">
              <a:lnSpc>
                <a:spcPct val="200000"/>
              </a:lnSpc>
              <a:spcBef>
                <a:spcPts val="0"/>
              </a:spcBef>
              <a:buFont typeface="Arial" panose="020B0604020202020204" pitchFamily="34" charset="0"/>
              <a:buChar char="•"/>
              <a:defRPr lang="en-US" sz="1800" kern="1200" dirty="0" smtClean="0">
                <a:solidFill>
                  <a:srgbClr val="56AEE1"/>
                </a:solidFill>
                <a:latin typeface="Avenir Medium" charset="0"/>
                <a:ea typeface="Avenir Medium" charset="0"/>
                <a:cs typeface="Avenir Medium" charset="0"/>
              </a:defRPr>
            </a:lvl1pPr>
            <a:lvl2pPr marL="342900" indent="0">
              <a:buNone/>
              <a:defRPr sz="2700" b="1"/>
            </a:lvl2pPr>
            <a:lvl3pPr marL="685800" indent="0">
              <a:buNone/>
              <a:defRPr sz="2700" b="1"/>
            </a:lvl3pPr>
            <a:lvl4pPr marL="1028700" indent="0">
              <a:buNone/>
              <a:defRPr sz="2700" b="1"/>
            </a:lvl4pPr>
            <a:lvl5pPr marL="1371600" indent="0">
              <a:buNone/>
              <a:defRPr sz="2700" b="1"/>
            </a:lvl5pPr>
          </a:lstStyle>
          <a:p>
            <a:pPr lvl="0"/>
            <a:r>
              <a:rPr lang="en-US" dirty="0"/>
              <a:t>Fact One</a:t>
            </a:r>
          </a:p>
          <a:p>
            <a:pPr lvl="0"/>
            <a:r>
              <a:rPr lang="en-US" dirty="0"/>
              <a:t>Fact Two</a:t>
            </a:r>
          </a:p>
          <a:p>
            <a:pPr lvl="0"/>
            <a:r>
              <a:rPr lang="en-US" dirty="0"/>
              <a:t>Fact Three</a:t>
            </a:r>
          </a:p>
          <a:p>
            <a:pPr lvl="0"/>
            <a:r>
              <a:rPr lang="en-US" dirty="0"/>
              <a:t>Fact Four</a:t>
            </a:r>
          </a:p>
          <a:p>
            <a:pPr lvl="0"/>
            <a:endParaRPr lang="en-US" dirty="0"/>
          </a:p>
        </p:txBody>
      </p:sp>
      <p:sp>
        <p:nvSpPr>
          <p:cNvPr id="14" name="Text Placeholder 10"/>
          <p:cNvSpPr>
            <a:spLocks noGrp="1"/>
          </p:cNvSpPr>
          <p:nvPr>
            <p:ph type="body" sz="quarter" idx="26" hasCustomPrompt="1"/>
          </p:nvPr>
        </p:nvSpPr>
        <p:spPr>
          <a:xfrm>
            <a:off x="382045" y="864704"/>
            <a:ext cx="4233498" cy="3679568"/>
          </a:xfrm>
          <a:prstGeom prst="rect">
            <a:avLst/>
          </a:prstGeom>
        </p:spPr>
        <p:txBody>
          <a:bodyPr>
            <a:noAutofit/>
          </a:bodyPr>
          <a:lstStyle>
            <a:lvl1pPr marL="0" indent="0">
              <a:lnSpc>
                <a:spcPct val="114000"/>
              </a:lnSpc>
              <a:spcBef>
                <a:spcPts val="0"/>
              </a:spcBef>
              <a:buNone/>
              <a:defRPr sz="1350" b="0">
                <a:solidFill>
                  <a:schemeClr val="tx2"/>
                </a:solidFill>
                <a:latin typeface="+mj-lt"/>
              </a:defRPr>
            </a:lvl1pPr>
            <a:lvl2pPr marL="342900" indent="0">
              <a:buNone/>
              <a:defRPr sz="750">
                <a:latin typeface="+mn-lt"/>
              </a:defRPr>
            </a:lvl2pPr>
            <a:lvl3pPr marL="685800" indent="0">
              <a:buNone/>
              <a:defRPr sz="750">
                <a:latin typeface="+mn-lt"/>
              </a:defRPr>
            </a:lvl3pPr>
            <a:lvl4pPr marL="1028700" indent="0">
              <a:buNone/>
              <a:defRPr sz="750">
                <a:latin typeface="+mn-lt"/>
              </a:defRPr>
            </a:lvl4pPr>
            <a:lvl5pPr marL="1371600" indent="0">
              <a:buNone/>
              <a:defRPr sz="750">
                <a:latin typeface="+mn-lt"/>
              </a:defRPr>
            </a:lvl5pPr>
          </a:lstStyle>
          <a:p>
            <a:pPr lvl="0"/>
            <a:r>
              <a:rPr lang="en-US" dirty="0"/>
              <a:t>AEM Corporation is a diversified services company that primarily supports federal agencies and Fortune 1000 clients. </a:t>
            </a:r>
          </a:p>
          <a:p>
            <a:pPr lvl="0"/>
            <a:endParaRPr lang="en-US" dirty="0"/>
          </a:p>
          <a:p>
            <a:pPr lvl="0"/>
            <a:r>
              <a:rPr lang="en-US" dirty="0"/>
              <a:t>It employs leading experts in areas like enterprise technology, research and evaluation, technical assistance, engineering consulting, data analysis, and operations management. Founded in 1986, AEM has leveraged these strengths to become one of America's fastest-growing private companies. </a:t>
            </a:r>
          </a:p>
          <a:p>
            <a:pPr lvl="0"/>
            <a:endParaRPr lang="en-US" dirty="0"/>
          </a:p>
          <a:p>
            <a:pPr lvl="0"/>
            <a:r>
              <a:rPr lang="en-US" dirty="0"/>
              <a:t>AEM is headquartered in Herndon, VA, and its employees support client engagements in 26 states.</a:t>
            </a:r>
          </a:p>
        </p:txBody>
      </p:sp>
    </p:spTree>
    <p:extLst>
      <p:ext uri="{BB962C8B-B14F-4D97-AF65-F5344CB8AC3E}">
        <p14:creationId xmlns:p14="http://schemas.microsoft.com/office/powerpoint/2010/main" val="163818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Slide (alternative)">
    <p:spTree>
      <p:nvGrpSpPr>
        <p:cNvPr id="1" name=""/>
        <p:cNvGrpSpPr/>
        <p:nvPr/>
      </p:nvGrpSpPr>
      <p:grpSpPr>
        <a:xfrm>
          <a:off x="0" y="0"/>
          <a:ext cx="0" cy="0"/>
          <a:chOff x="0" y="0"/>
          <a:chExt cx="0" cy="0"/>
        </a:xfrm>
      </p:grpSpPr>
      <p:sp>
        <p:nvSpPr>
          <p:cNvPr id="19" name="Rectangle 18"/>
          <p:cNvSpPr/>
          <p:nvPr userDrawn="1"/>
        </p:nvSpPr>
        <p:spPr>
          <a:xfrm>
            <a:off x="-1" y="4434425"/>
            <a:ext cx="9144001" cy="709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userDrawn="1"/>
        </p:nvSpPr>
        <p:spPr>
          <a:xfrm>
            <a:off x="-1" y="4402675"/>
            <a:ext cx="9144001" cy="63500"/>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itle 1"/>
          <p:cNvSpPr>
            <a:spLocks noGrp="1"/>
          </p:cNvSpPr>
          <p:nvPr>
            <p:ph type="ctrTitle" hasCustomPrompt="1"/>
          </p:nvPr>
        </p:nvSpPr>
        <p:spPr>
          <a:xfrm>
            <a:off x="2222332" y="2106397"/>
            <a:ext cx="5783750" cy="1328738"/>
          </a:xfrm>
          <a:prstGeom prst="rect">
            <a:avLst/>
          </a:prstGeom>
        </p:spPr>
        <p:txBody>
          <a:bodyPr>
            <a:noAutofit/>
          </a:bodyPr>
          <a:lstStyle>
            <a:lvl1pPr algn="l">
              <a:lnSpc>
                <a:spcPct val="100000"/>
              </a:lnSpc>
              <a:defRPr sz="3000" b="1" baseline="0">
                <a:solidFill>
                  <a:srgbClr val="102A4C"/>
                </a:solidFill>
              </a:defRPr>
            </a:lvl1pPr>
          </a:lstStyle>
          <a:p>
            <a:r>
              <a:rPr lang="en-US" dirty="0"/>
              <a:t>Section Title </a:t>
            </a:r>
            <a:br>
              <a:rPr lang="en-US" dirty="0"/>
            </a:br>
            <a:r>
              <a:rPr lang="en-US" dirty="0"/>
              <a:t>Goes Here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7180"/>
          <a:stretch/>
        </p:blipFill>
        <p:spPr>
          <a:xfrm>
            <a:off x="-1" y="960121"/>
            <a:ext cx="1647005" cy="3026603"/>
          </a:xfrm>
          <a:prstGeom prst="rect">
            <a:avLst/>
          </a:prstGeom>
        </p:spPr>
      </p:pic>
    </p:spTree>
    <p:extLst>
      <p:ext uri="{BB962C8B-B14F-4D97-AF65-F5344CB8AC3E}">
        <p14:creationId xmlns:p14="http://schemas.microsoft.com/office/powerpoint/2010/main" val="142365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030767 PowerPoint branding rev 2017_16x9_TRB.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4395788"/>
            <a:ext cx="91440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4" r:id="rId1"/>
    <p:sldLayoutId id="2147483840" r:id="rId2"/>
    <p:sldLayoutId id="2147483841" r:id="rId3"/>
    <p:sldLayoutId id="2147483842" r:id="rId4"/>
    <p:sldLayoutId id="2147483843" r:id="rId5"/>
    <p:sldLayoutId id="2147483845" r:id="rId6"/>
    <p:sldLayoutId id="2147483846" r:id="rId7"/>
    <p:sldLayoutId id="2147483847" r:id="rId8"/>
    <p:sldLayoutId id="2147483848" r:id="rId9"/>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Trebuchet MS"/>
          <a:ea typeface="Geneva" charset="0"/>
          <a:cs typeface="Trebuchet MS"/>
        </a:defRPr>
      </a:lvl1pPr>
      <a:lvl2pPr algn="ctr" rtl="0" eaLnBrk="1" fontAlgn="base" hangingPunct="1">
        <a:spcBef>
          <a:spcPct val="0"/>
        </a:spcBef>
        <a:spcAft>
          <a:spcPct val="0"/>
        </a:spcAft>
        <a:defRPr sz="4400">
          <a:solidFill>
            <a:schemeClr val="tx1"/>
          </a:solidFill>
          <a:latin typeface="Trebuchet MS" charset="0"/>
          <a:ea typeface="Geneva" charset="0"/>
          <a:cs typeface="Geneva" charset="0"/>
        </a:defRPr>
      </a:lvl2pPr>
      <a:lvl3pPr algn="ctr" rtl="0" eaLnBrk="1" fontAlgn="base" hangingPunct="1">
        <a:spcBef>
          <a:spcPct val="0"/>
        </a:spcBef>
        <a:spcAft>
          <a:spcPct val="0"/>
        </a:spcAft>
        <a:defRPr sz="4400">
          <a:solidFill>
            <a:schemeClr val="tx1"/>
          </a:solidFill>
          <a:latin typeface="Trebuchet MS" charset="0"/>
          <a:ea typeface="Geneva" charset="0"/>
          <a:cs typeface="Geneva" charset="0"/>
        </a:defRPr>
      </a:lvl3pPr>
      <a:lvl4pPr algn="ctr" rtl="0" eaLnBrk="1" fontAlgn="base" hangingPunct="1">
        <a:spcBef>
          <a:spcPct val="0"/>
        </a:spcBef>
        <a:spcAft>
          <a:spcPct val="0"/>
        </a:spcAft>
        <a:defRPr sz="4400">
          <a:solidFill>
            <a:schemeClr val="tx1"/>
          </a:solidFill>
          <a:latin typeface="Trebuchet MS" charset="0"/>
          <a:ea typeface="Geneva" charset="0"/>
          <a:cs typeface="Geneva" charset="0"/>
        </a:defRPr>
      </a:lvl4pPr>
      <a:lvl5pPr algn="ctr" rtl="0" eaLnBrk="1" fontAlgn="base" hangingPunct="1">
        <a:spcBef>
          <a:spcPct val="0"/>
        </a:spcBef>
        <a:spcAft>
          <a:spcPct val="0"/>
        </a:spcAft>
        <a:defRPr sz="4400">
          <a:solidFill>
            <a:schemeClr val="tx1"/>
          </a:solidFill>
          <a:latin typeface="Trebuchet MS" charset="0"/>
          <a:ea typeface="Geneva" charset="0"/>
          <a:cs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pPr>
              <a:lnSpc>
                <a:spcPct val="100000"/>
              </a:lnSpc>
            </a:pPr>
            <a:r>
              <a:rPr lang="en-US" sz="2700" dirty="0"/>
              <a:t>Development and Management of</a:t>
            </a:r>
            <a:br>
              <a:rPr lang="en-US" sz="2700" dirty="0"/>
            </a:br>
            <a:r>
              <a:rPr lang="en-US" sz="2700" dirty="0"/>
              <a:t>Sustainable </a:t>
            </a:r>
            <a:r>
              <a:rPr lang="en-US" sz="2700" dirty="0" smtClean="0"/>
              <a:t>Enterprise Information </a:t>
            </a:r>
            <a:r>
              <a:rPr lang="en-US" sz="2700" dirty="0"/>
              <a:t>Portals</a:t>
            </a:r>
            <a:r>
              <a:rPr lang="en-US" sz="2400" dirty="0"/>
              <a:t/>
            </a:r>
            <a:br>
              <a:rPr lang="en-US" sz="2400" dirty="0"/>
            </a:br>
            <a:r>
              <a:rPr lang="en-US" sz="1800" i="1" dirty="0">
                <a:solidFill>
                  <a:srgbClr val="1F65B0"/>
                </a:solidFill>
              </a:rPr>
              <a:t>Guidance for Transportation Agencies</a:t>
            </a:r>
            <a:endParaRPr lang="en-US" sz="2400" i="1" dirty="0">
              <a:solidFill>
                <a:srgbClr val="1F65B0"/>
              </a:solidFill>
            </a:endParaRPr>
          </a:p>
        </p:txBody>
      </p:sp>
      <p:sp>
        <p:nvSpPr>
          <p:cNvPr id="2" name="Subtitle 1"/>
          <p:cNvSpPr>
            <a:spLocks noGrp="1"/>
          </p:cNvSpPr>
          <p:nvPr>
            <p:ph type="body" sz="quarter" idx="10"/>
          </p:nvPr>
        </p:nvSpPr>
        <p:spPr>
          <a:prstGeom prst="rect">
            <a:avLst/>
          </a:prstGeom>
        </p:spPr>
        <p:txBody>
          <a:bodyPr/>
          <a:lstStyle/>
          <a:p>
            <a:endParaRPr lang="en-US" sz="2100" i="1" dirty="0">
              <a:solidFill>
                <a:srgbClr val="1F65B0"/>
              </a:solidFill>
              <a:ea typeface="+mj-ea"/>
              <a:cs typeface="+mj-cs"/>
            </a:endParaRPr>
          </a:p>
        </p:txBody>
      </p:sp>
    </p:spTree>
    <p:extLst>
      <p:ext uri="{BB962C8B-B14F-4D97-AF65-F5344CB8AC3E}">
        <p14:creationId xmlns:p14="http://schemas.microsoft.com/office/powerpoint/2010/main" val="3879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201886" y="1064795"/>
            <a:ext cx="4420523" cy="3288131"/>
          </a:xfrm>
        </p:spPr>
        <p:txBody>
          <a:bodyPr/>
          <a:lstStyle/>
          <a:p>
            <a:pPr>
              <a:lnSpc>
                <a:spcPct val="108000"/>
              </a:lnSpc>
              <a:spcAft>
                <a:spcPts val="900"/>
              </a:spcAft>
              <a:buFont typeface="Wingdings" panose="05000000000000000000" pitchFamily="2" charset="2"/>
              <a:buChar char="ü"/>
            </a:pPr>
            <a:r>
              <a:rPr lang="en-US" sz="1650" dirty="0"/>
              <a:t>Moving away from a monolithic and heavily integrated portal applications to a modular, </a:t>
            </a:r>
            <a:r>
              <a:rPr lang="en-US" sz="1650" b="1" i="1" dirty="0"/>
              <a:t>service-oriented architecture</a:t>
            </a:r>
          </a:p>
          <a:p>
            <a:pPr>
              <a:lnSpc>
                <a:spcPct val="108000"/>
              </a:lnSpc>
              <a:spcAft>
                <a:spcPts val="900"/>
              </a:spcAft>
              <a:buFont typeface="Wingdings" panose="05000000000000000000" pitchFamily="2" charset="2"/>
              <a:buChar char="ü"/>
            </a:pPr>
            <a:r>
              <a:rPr lang="en-US" sz="1650" dirty="0"/>
              <a:t>Less in-house hardware and data storage, and more distributed hardware and data storage leveraging cloud services</a:t>
            </a:r>
          </a:p>
          <a:p>
            <a:pPr>
              <a:lnSpc>
                <a:spcPct val="108000"/>
              </a:lnSpc>
              <a:spcAft>
                <a:spcPts val="900"/>
              </a:spcAft>
              <a:buFont typeface="Wingdings" panose="05000000000000000000" pitchFamily="2" charset="2"/>
              <a:buChar char="ü"/>
            </a:pPr>
            <a:r>
              <a:rPr lang="en-US" sz="1650" dirty="0"/>
              <a:t>More distributed software portal applications</a:t>
            </a:r>
          </a:p>
          <a:p>
            <a:pPr>
              <a:lnSpc>
                <a:spcPct val="108000"/>
              </a:lnSpc>
              <a:spcAft>
                <a:spcPts val="900"/>
              </a:spcAft>
              <a:buFont typeface="Wingdings" panose="05000000000000000000" pitchFamily="2" charset="2"/>
              <a:buChar char="ü"/>
            </a:pPr>
            <a:r>
              <a:rPr lang="en-US" sz="1650" dirty="0"/>
              <a:t>Less integrated management of individual portal application, more autonomy for applications</a:t>
            </a:r>
          </a:p>
          <a:p>
            <a:pPr marL="0" indent="0">
              <a:lnSpc>
                <a:spcPct val="114000"/>
              </a:lnSpc>
              <a:buNone/>
            </a:pPr>
            <a:endParaRPr lang="en-US" sz="1800" dirty="0"/>
          </a:p>
        </p:txBody>
      </p:sp>
      <p:sp>
        <p:nvSpPr>
          <p:cNvPr id="8" name="Title 7"/>
          <p:cNvSpPr>
            <a:spLocks noGrp="1"/>
          </p:cNvSpPr>
          <p:nvPr>
            <p:ph type="title"/>
          </p:nvPr>
        </p:nvSpPr>
        <p:spPr/>
        <p:txBody>
          <a:bodyPr/>
          <a:lstStyle/>
          <a:p>
            <a:r>
              <a:rPr lang="en-US" dirty="0"/>
              <a:t>Trends in Moving toward Sustainable EIPs</a:t>
            </a:r>
          </a:p>
        </p:txBody>
      </p:sp>
      <p:sp>
        <p:nvSpPr>
          <p:cNvPr id="11" name="Rectangle 10"/>
          <p:cNvSpPr/>
          <p:nvPr/>
        </p:nvSpPr>
        <p:spPr>
          <a:xfrm>
            <a:off x="509713" y="1041487"/>
            <a:ext cx="3350545" cy="3311439"/>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50"/>
              </a:lnSpc>
            </a:pPr>
            <a:r>
              <a:rPr lang="en-US" sz="1500" i="1" dirty="0">
                <a:solidFill>
                  <a:schemeClr val="bg1"/>
                </a:solidFill>
              </a:rPr>
              <a:t>A </a:t>
            </a:r>
            <a:r>
              <a:rPr lang="en-US" sz="1500" b="1" i="1" dirty="0">
                <a:solidFill>
                  <a:schemeClr val="bg1"/>
                </a:solidFill>
              </a:rPr>
              <a:t>service</a:t>
            </a:r>
            <a:r>
              <a:rPr lang="en-US" sz="1500" i="1" dirty="0">
                <a:solidFill>
                  <a:schemeClr val="bg1"/>
                </a:solidFill>
              </a:rPr>
              <a:t>-</a:t>
            </a:r>
            <a:r>
              <a:rPr lang="en-US" sz="1500" b="1" i="1" dirty="0">
                <a:solidFill>
                  <a:schemeClr val="bg1"/>
                </a:solidFill>
              </a:rPr>
              <a:t>oriented architecture</a:t>
            </a:r>
            <a:r>
              <a:rPr lang="en-US" sz="1500" i="1" dirty="0">
                <a:solidFill>
                  <a:schemeClr val="bg1"/>
                </a:solidFill>
              </a:rPr>
              <a:t> (</a:t>
            </a:r>
            <a:r>
              <a:rPr lang="en-US" sz="1500" b="1" i="1" dirty="0">
                <a:solidFill>
                  <a:schemeClr val="bg1"/>
                </a:solidFill>
              </a:rPr>
              <a:t>SOA</a:t>
            </a:r>
            <a:r>
              <a:rPr lang="en-US" sz="1500" i="1" dirty="0">
                <a:solidFill>
                  <a:schemeClr val="bg1"/>
                </a:solidFill>
              </a:rPr>
              <a:t>) is not just an architecture of services from a technology perspective; </a:t>
            </a:r>
            <a:r>
              <a:rPr lang="en-US" sz="1500" i="1" dirty="0" smtClean="0">
                <a:solidFill>
                  <a:schemeClr val="bg1"/>
                </a:solidFill>
              </a:rPr>
              <a:t>it includes the </a:t>
            </a:r>
            <a:r>
              <a:rPr lang="en-US" sz="1500" i="1" dirty="0">
                <a:solidFill>
                  <a:schemeClr val="bg1"/>
                </a:solidFill>
              </a:rPr>
              <a:t>policies, practices, and frameworks by which we ensure the right services are provided and consumed. The basic principles of SOA include independence of vendors, </a:t>
            </a:r>
            <a:r>
              <a:rPr lang="en-US" sz="1500" i="1" dirty="0" smtClean="0">
                <a:solidFill>
                  <a:schemeClr val="bg1"/>
                </a:solidFill>
              </a:rPr>
              <a:t>products, </a:t>
            </a:r>
            <a:r>
              <a:rPr lang="en-US" sz="1500" i="1" dirty="0">
                <a:solidFill>
                  <a:schemeClr val="bg1"/>
                </a:solidFill>
              </a:rPr>
              <a:t>and technologies.</a:t>
            </a:r>
          </a:p>
        </p:txBody>
      </p:sp>
    </p:spTree>
    <p:extLst>
      <p:ext uri="{BB962C8B-B14F-4D97-AF65-F5344CB8AC3E}">
        <p14:creationId xmlns:p14="http://schemas.microsoft.com/office/powerpoint/2010/main" val="1014919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99013" y="1084562"/>
            <a:ext cx="4029302" cy="3288131"/>
          </a:xfrm>
        </p:spPr>
        <p:txBody>
          <a:bodyPr/>
          <a:lstStyle/>
          <a:p>
            <a:pPr marL="0" indent="0" algn="ctr">
              <a:lnSpc>
                <a:spcPct val="108000"/>
              </a:lnSpc>
              <a:spcAft>
                <a:spcPts val="900"/>
              </a:spcAft>
              <a:buNone/>
            </a:pPr>
            <a:r>
              <a:rPr lang="en-US" sz="1800" b="1" dirty="0"/>
              <a:t>Why Cloud</a:t>
            </a:r>
          </a:p>
          <a:p>
            <a:pPr>
              <a:lnSpc>
                <a:spcPct val="108000"/>
              </a:lnSpc>
              <a:spcAft>
                <a:spcPts val="900"/>
              </a:spcAft>
            </a:pPr>
            <a:r>
              <a:rPr lang="en-US" sz="1800" dirty="0"/>
              <a:t>Shifts the risk of IT infrastructure obsolescence to the </a:t>
            </a:r>
            <a:r>
              <a:rPr lang="en-US" sz="1800" dirty="0" smtClean="0"/>
              <a:t>cloud </a:t>
            </a:r>
            <a:r>
              <a:rPr lang="en-US" sz="1800" dirty="0"/>
              <a:t>provider</a:t>
            </a:r>
          </a:p>
          <a:p>
            <a:pPr>
              <a:lnSpc>
                <a:spcPct val="108000"/>
              </a:lnSpc>
              <a:spcAft>
                <a:spcPts val="900"/>
              </a:spcAft>
            </a:pPr>
            <a:r>
              <a:rPr lang="en-US" sz="1800" dirty="0"/>
              <a:t>Enables a scalable, </a:t>
            </a:r>
            <a:r>
              <a:rPr lang="en-US" sz="1800" dirty="0" smtClean="0"/>
              <a:t>flexible, </a:t>
            </a:r>
            <a:r>
              <a:rPr lang="en-US" sz="1800" dirty="0"/>
              <a:t>and on demand set of IT capabilities </a:t>
            </a:r>
          </a:p>
          <a:p>
            <a:pPr>
              <a:lnSpc>
                <a:spcPct val="108000"/>
              </a:lnSpc>
              <a:spcAft>
                <a:spcPts val="900"/>
              </a:spcAft>
            </a:pPr>
            <a:r>
              <a:rPr lang="en-US" sz="1800" dirty="0"/>
              <a:t>Reduces IT infrastructure operation and maintenance time</a:t>
            </a:r>
          </a:p>
          <a:p>
            <a:pPr>
              <a:lnSpc>
                <a:spcPct val="108000"/>
              </a:lnSpc>
              <a:spcAft>
                <a:spcPts val="900"/>
              </a:spcAft>
            </a:pPr>
            <a:r>
              <a:rPr lang="en-US" sz="1800" dirty="0"/>
              <a:t>Lower cost profile</a:t>
            </a:r>
          </a:p>
        </p:txBody>
      </p:sp>
      <p:sp>
        <p:nvSpPr>
          <p:cNvPr id="3" name="Title 2"/>
          <p:cNvSpPr>
            <a:spLocks noGrp="1"/>
          </p:cNvSpPr>
          <p:nvPr>
            <p:ph type="title"/>
          </p:nvPr>
        </p:nvSpPr>
        <p:spPr/>
        <p:txBody>
          <a:bodyPr/>
          <a:lstStyle/>
          <a:p>
            <a:r>
              <a:rPr lang="en-US" dirty="0"/>
              <a:t>Why a Mix of On Premise &amp; Cloud IT Infrastructure? </a:t>
            </a:r>
          </a:p>
        </p:txBody>
      </p:sp>
      <p:sp>
        <p:nvSpPr>
          <p:cNvPr id="9" name="Text Placeholder 1"/>
          <p:cNvSpPr txBox="1">
            <a:spLocks/>
          </p:cNvSpPr>
          <p:nvPr/>
        </p:nvSpPr>
        <p:spPr>
          <a:xfrm>
            <a:off x="450367" y="1064795"/>
            <a:ext cx="4016830" cy="3288131"/>
          </a:xfrm>
          <a:prstGeom prst="rect">
            <a:avLst/>
          </a:prstGeom>
        </p:spPr>
        <p:txBody>
          <a:bodyPr vert="horz" lIns="68580" tIns="34290" rIns="68580" bIns="34290" rtlCol="0">
            <a:noAutofit/>
          </a:bodyPr>
          <a:lstStyle>
            <a:lvl1pPr marL="342900" indent="-342900" algn="l" defTabSz="914400" rtl="0" eaLnBrk="1" latinLnBrk="0" hangingPunct="1">
              <a:lnSpc>
                <a:spcPct val="130000"/>
              </a:lnSpc>
              <a:spcBef>
                <a:spcPts val="0"/>
              </a:spcBef>
              <a:buFont typeface="Arial" panose="020B0604020202020204" pitchFamily="34" charset="0"/>
              <a:buChar char="•"/>
              <a:defRPr sz="2700" b="0" kern="1200">
                <a:solidFill>
                  <a:schemeClr val="tx2"/>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8000"/>
              </a:lnSpc>
              <a:spcAft>
                <a:spcPts val="900"/>
              </a:spcAft>
              <a:buNone/>
            </a:pPr>
            <a:r>
              <a:rPr lang="en-US" sz="1800" b="1" dirty="0"/>
              <a:t>Why On Premise</a:t>
            </a:r>
          </a:p>
          <a:p>
            <a:pPr>
              <a:lnSpc>
                <a:spcPct val="108000"/>
              </a:lnSpc>
              <a:spcAft>
                <a:spcPts val="900"/>
              </a:spcAft>
            </a:pPr>
            <a:r>
              <a:rPr lang="en-US" sz="1800" dirty="0"/>
              <a:t>To meet government regulations for storing sensitive data</a:t>
            </a:r>
          </a:p>
          <a:p>
            <a:pPr>
              <a:lnSpc>
                <a:spcPct val="108000"/>
              </a:lnSpc>
              <a:spcAft>
                <a:spcPts val="900"/>
              </a:spcAft>
            </a:pPr>
            <a:r>
              <a:rPr lang="en-US" sz="1800" dirty="0"/>
              <a:t>Need for unique/advanced security beyond cloud offerings</a:t>
            </a:r>
          </a:p>
          <a:p>
            <a:pPr>
              <a:lnSpc>
                <a:spcPct val="108000"/>
              </a:lnSpc>
              <a:spcAft>
                <a:spcPts val="900"/>
              </a:spcAft>
            </a:pPr>
            <a:r>
              <a:rPr lang="en-US" sz="1800" dirty="0"/>
              <a:t>Visibility of data </a:t>
            </a:r>
            <a:r>
              <a:rPr lang="en-US" sz="1800" dirty="0" smtClean="0"/>
              <a:t>“residency”</a:t>
            </a:r>
            <a:endParaRPr lang="en-US" sz="1800" dirty="0"/>
          </a:p>
          <a:p>
            <a:pPr>
              <a:lnSpc>
                <a:spcPct val="108000"/>
              </a:lnSpc>
              <a:spcAft>
                <a:spcPts val="900"/>
              </a:spcAft>
            </a:pPr>
            <a:r>
              <a:rPr lang="en-US" sz="1800" dirty="0"/>
              <a:t>Bandwidth constraining accessibility at the last mile</a:t>
            </a:r>
          </a:p>
          <a:p>
            <a:pPr>
              <a:lnSpc>
                <a:spcPct val="108000"/>
              </a:lnSpc>
              <a:spcAft>
                <a:spcPts val="900"/>
              </a:spcAft>
            </a:pPr>
            <a:r>
              <a:rPr lang="en-US" sz="1800" dirty="0"/>
              <a:t>More direct control over latency</a:t>
            </a:r>
          </a:p>
        </p:txBody>
      </p:sp>
      <p:sp>
        <p:nvSpPr>
          <p:cNvPr id="6" name="Rectangle 5"/>
          <p:cNvSpPr/>
          <p:nvPr/>
        </p:nvSpPr>
        <p:spPr>
          <a:xfrm>
            <a:off x="4525001" y="1266826"/>
            <a:ext cx="20574" cy="3086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128126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550" b="1" dirty="0">
                <a:solidFill>
                  <a:srgbClr val="102A4C"/>
                </a:solidFill>
              </a:rPr>
              <a:t>What is a Distributed Software Architecture?</a:t>
            </a:r>
          </a:p>
        </p:txBody>
      </p:sp>
      <p:pic>
        <p:nvPicPr>
          <p:cNvPr id="10" name="Content Placeholder 9"/>
          <p:cNvPicPr>
            <a:picLocks noGrp="1"/>
          </p:cNvPicPr>
          <p:nvPr>
            <p:ph sz="quarter" idx="11"/>
          </p:nvPr>
        </p:nvPicPr>
        <p:blipFill rotWithShape="1">
          <a:blip r:embed="rId3">
            <a:extLst>
              <a:ext uri="{28A0092B-C50C-407E-A947-70E740481C1C}">
                <a14:useLocalDpi xmlns:a14="http://schemas.microsoft.com/office/drawing/2010/main" val="0"/>
              </a:ext>
            </a:extLst>
          </a:blip>
          <a:srcRect l="14262" t="3983" r="13441" b="1405"/>
          <a:stretch/>
        </p:blipFill>
        <p:spPr bwMode="auto">
          <a:xfrm>
            <a:off x="5114267" y="1130300"/>
            <a:ext cx="3271567" cy="3171825"/>
          </a:xfrm>
          <a:prstGeom prst="rect">
            <a:avLst/>
          </a:prstGeom>
          <a:ln>
            <a:noFill/>
          </a:ln>
          <a:extLst>
            <a:ext uri="{53640926-AAD7-44D8-BBD7-CCE9431645EC}">
              <a14:shadowObscured xmlns:a14="http://schemas.microsoft.com/office/drawing/2010/main"/>
            </a:ext>
          </a:extLst>
        </p:spPr>
      </p:pic>
      <p:sp>
        <p:nvSpPr>
          <p:cNvPr id="11" name="Content Placeholder 10"/>
          <p:cNvSpPr>
            <a:spLocks noGrp="1"/>
          </p:cNvSpPr>
          <p:nvPr>
            <p:ph sz="quarter" idx="10"/>
          </p:nvPr>
        </p:nvSpPr>
        <p:spPr>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30000"/>
              </a:lnSpc>
              <a:buNone/>
            </a:pPr>
            <a:r>
              <a:rPr lang="en-US" sz="1800" i="1" dirty="0">
                <a:latin typeface="Arial" panose="020B0604020202020204" pitchFamily="34" charset="0"/>
                <a:cs typeface="Arial" panose="020B0604020202020204" pitchFamily="34" charset="0"/>
              </a:rPr>
              <a:t>A </a:t>
            </a:r>
            <a:r>
              <a:rPr lang="en-US" sz="1800" b="1" i="1" dirty="0">
                <a:latin typeface="Arial" panose="020B0604020202020204" pitchFamily="34" charset="0"/>
                <a:cs typeface="Arial" panose="020B0604020202020204" pitchFamily="34" charset="0"/>
              </a:rPr>
              <a:t>distributed system </a:t>
            </a:r>
            <a:r>
              <a:rPr lang="en-US" sz="1800" i="1" dirty="0">
                <a:latin typeface="Arial" panose="020B0604020202020204" pitchFamily="34" charset="0"/>
                <a:cs typeface="Arial" panose="020B0604020202020204" pitchFamily="34" charset="0"/>
              </a:rPr>
              <a:t>is one in which the computing power and software is distributed across several servers, connected through a network, communicating and coordinating their actions </a:t>
            </a:r>
            <a:r>
              <a:rPr lang="en-US" sz="1800" i="1" dirty="0" smtClean="0">
                <a:latin typeface="Arial" panose="020B0604020202020204" pitchFamily="34" charset="0"/>
                <a:cs typeface="Arial" panose="020B0604020202020204" pitchFamily="34" charset="0"/>
              </a:rPr>
              <a:t>by </a:t>
            </a:r>
            <a:r>
              <a:rPr lang="en-US" sz="1800" i="1" dirty="0">
                <a:latin typeface="Arial" panose="020B0604020202020204" pitchFamily="34" charset="0"/>
                <a:cs typeface="Arial" panose="020B0604020202020204" pitchFamily="34" charset="0"/>
              </a:rPr>
              <a:t>passing messages </a:t>
            </a:r>
            <a:r>
              <a:rPr lang="en-US" sz="1800" i="1" dirty="0" smtClean="0">
                <a:latin typeface="Arial" panose="020B0604020202020204" pitchFamily="34" charset="0"/>
                <a:cs typeface="Arial" panose="020B0604020202020204" pitchFamily="34" charset="0"/>
              </a:rPr>
              <a:t>to </a:t>
            </a:r>
            <a:r>
              <a:rPr lang="en-US" sz="1800" i="1" dirty="0">
                <a:latin typeface="Arial" panose="020B0604020202020204" pitchFamily="34" charset="0"/>
                <a:cs typeface="Arial" panose="020B0604020202020204" pitchFamily="34" charset="0"/>
              </a:rPr>
              <a:t>each other.</a:t>
            </a:r>
          </a:p>
        </p:txBody>
      </p:sp>
    </p:spTree>
    <p:extLst>
      <p:ext uri="{BB962C8B-B14F-4D97-AF65-F5344CB8AC3E}">
        <p14:creationId xmlns:p14="http://schemas.microsoft.com/office/powerpoint/2010/main" val="3599261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581814" y="1314969"/>
            <a:ext cx="5783262" cy="1920875"/>
          </a:xfrm>
          <a:prstGeom prst="rect">
            <a:avLst/>
          </a:prstGeom>
        </p:spPr>
        <p:txBody>
          <a:bodyPr>
            <a:noAutofit/>
          </a:bodyPr>
          <a:lstStyle/>
          <a:p>
            <a:pPr>
              <a:lnSpc>
                <a:spcPct val="130000"/>
              </a:lnSpc>
              <a:spcBef>
                <a:spcPts val="0"/>
              </a:spcBef>
            </a:pPr>
            <a:r>
              <a:rPr lang="en-US" sz="2800" b="1" dirty="0">
                <a:solidFill>
                  <a:srgbClr val="102A4C"/>
                </a:solidFill>
              </a:rPr>
              <a:t>Achieving Sustainable EIPs</a:t>
            </a:r>
            <a:r>
              <a:rPr lang="en-US" sz="2800" dirty="0"/>
              <a:t/>
            </a:r>
            <a:br>
              <a:rPr lang="en-US" sz="2800" dirty="0"/>
            </a:br>
            <a:r>
              <a:rPr lang="en-US" sz="2800" dirty="0"/>
              <a:t/>
            </a:r>
            <a:br>
              <a:rPr lang="en-US" sz="2800" dirty="0"/>
            </a:br>
            <a:r>
              <a:rPr lang="en-US" sz="2400" i="1" dirty="0">
                <a:solidFill>
                  <a:schemeClr val="tx2"/>
                </a:solidFill>
                <a:latin typeface="+mn-lt"/>
                <a:cs typeface="Geneva" charset="0"/>
              </a:rPr>
              <a:t>Brief Introduction to </a:t>
            </a:r>
            <a:r>
              <a:rPr lang="en-US" sz="2400" i="1" dirty="0" smtClean="0">
                <a:solidFill>
                  <a:schemeClr val="tx2"/>
                </a:solidFill>
                <a:latin typeface="+mn-lt"/>
                <a:cs typeface="Geneva" charset="0"/>
              </a:rPr>
              <a:t>the Microservice </a:t>
            </a:r>
            <a:r>
              <a:rPr lang="en-US" sz="2400" i="1" dirty="0">
                <a:solidFill>
                  <a:schemeClr val="tx2"/>
                </a:solidFill>
                <a:latin typeface="+mn-lt"/>
                <a:cs typeface="Geneva" charset="0"/>
              </a:rPr>
              <a:t>Architecture Pattern</a:t>
            </a:r>
          </a:p>
        </p:txBody>
      </p:sp>
    </p:spTree>
    <p:extLst>
      <p:ext uri="{BB962C8B-B14F-4D97-AF65-F5344CB8AC3E}">
        <p14:creationId xmlns:p14="http://schemas.microsoft.com/office/powerpoint/2010/main" val="4279102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82044" y="1007470"/>
            <a:ext cx="4995499" cy="3345456"/>
          </a:xfrm>
        </p:spPr>
        <p:txBody>
          <a:bodyPr/>
          <a:lstStyle/>
          <a:p>
            <a:pPr marL="0" indent="0">
              <a:lnSpc>
                <a:spcPct val="100000"/>
              </a:lnSpc>
              <a:buNone/>
            </a:pPr>
            <a:r>
              <a:rPr lang="en-US" sz="1800" dirty="0" smtClean="0"/>
              <a:t>An </a:t>
            </a:r>
            <a:r>
              <a:rPr lang="en-US" sz="1800" dirty="0"/>
              <a:t>SOA variation, microservice architecture is an approach to developing a single application as a suite of small services. Each service: </a:t>
            </a:r>
          </a:p>
          <a:p>
            <a:r>
              <a:rPr lang="en-US" sz="1500" dirty="0"/>
              <a:t>Runs its own processes</a:t>
            </a:r>
          </a:p>
          <a:p>
            <a:pPr>
              <a:lnSpc>
                <a:spcPct val="100000"/>
              </a:lnSpc>
            </a:pPr>
            <a:r>
              <a:rPr lang="en-US" sz="1500" dirty="0"/>
              <a:t>Can be written in any programming </a:t>
            </a:r>
            <a:r>
              <a:rPr lang="en-US" sz="1500" dirty="0" smtClean="0"/>
              <a:t>language </a:t>
            </a:r>
            <a:r>
              <a:rPr lang="en-US" sz="1500" dirty="0"/>
              <a:t>and is platform agnostic</a:t>
            </a:r>
          </a:p>
          <a:p>
            <a:r>
              <a:rPr lang="en-US" sz="1500" dirty="0"/>
              <a:t>Is independently deployable and replaceable</a:t>
            </a:r>
          </a:p>
          <a:p>
            <a:r>
              <a:rPr lang="en-US" sz="1500" dirty="0"/>
              <a:t>May use different storage technologies</a:t>
            </a:r>
          </a:p>
          <a:p>
            <a:pPr>
              <a:spcAft>
                <a:spcPts val="900"/>
              </a:spcAft>
            </a:pPr>
            <a:r>
              <a:rPr lang="en-US" sz="1500" dirty="0"/>
              <a:t>Requires a minimum of centralized management</a:t>
            </a:r>
            <a:endParaRPr lang="en-US" sz="1800" dirty="0"/>
          </a:p>
          <a:p>
            <a:pPr marL="0" indent="0">
              <a:lnSpc>
                <a:spcPct val="100000"/>
              </a:lnSpc>
              <a:buNone/>
            </a:pPr>
            <a:r>
              <a:rPr lang="en-US" sz="1800" dirty="0"/>
              <a:t>Large companies, such as Amazon, </a:t>
            </a:r>
            <a:r>
              <a:rPr lang="en-US" sz="1800" dirty="0" smtClean="0"/>
              <a:t>eBay</a:t>
            </a:r>
            <a:r>
              <a:rPr lang="en-US" sz="1800" dirty="0"/>
              <a:t>, </a:t>
            </a:r>
            <a:r>
              <a:rPr lang="en-US" sz="1800" dirty="0" smtClean="0"/>
              <a:t>and </a:t>
            </a:r>
            <a:r>
              <a:rPr lang="en-US" sz="1800" dirty="0"/>
              <a:t>Netflix, have already adopted microservice architecture as their main architecture. </a:t>
            </a:r>
          </a:p>
        </p:txBody>
      </p:sp>
      <p:sp>
        <p:nvSpPr>
          <p:cNvPr id="3" name="Title 2"/>
          <p:cNvSpPr>
            <a:spLocks noGrp="1"/>
          </p:cNvSpPr>
          <p:nvPr>
            <p:ph type="title"/>
          </p:nvPr>
        </p:nvSpPr>
        <p:spPr/>
        <p:txBody>
          <a:bodyPr/>
          <a:lstStyle/>
          <a:p>
            <a:r>
              <a:rPr lang="en-US" dirty="0"/>
              <a:t>What is a Microservices Architecture?</a:t>
            </a:r>
          </a:p>
        </p:txBody>
      </p:sp>
      <p:sp>
        <p:nvSpPr>
          <p:cNvPr id="8" name="Rectangle 7"/>
          <p:cNvSpPr/>
          <p:nvPr/>
        </p:nvSpPr>
        <p:spPr>
          <a:xfrm>
            <a:off x="5377543" y="1007471"/>
            <a:ext cx="3350545" cy="3414900"/>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50"/>
              </a:spcAft>
            </a:pPr>
            <a:r>
              <a:rPr lang="en-US" sz="1800" b="1" i="1" dirty="0"/>
              <a:t>Modular Space System Analogy</a:t>
            </a:r>
          </a:p>
          <a:p>
            <a:pPr algn="ctr"/>
            <a:r>
              <a:rPr lang="en-US" sz="1500" i="1" cap="all" dirty="0"/>
              <a:t>R</a:t>
            </a:r>
            <a:r>
              <a:rPr lang="en-US" sz="1500" i="1" dirty="0"/>
              <a:t>ather than using </a:t>
            </a:r>
            <a:r>
              <a:rPr lang="en-US" sz="1500" i="1" dirty="0" smtClean="0"/>
              <a:t>a large</a:t>
            </a:r>
            <a:r>
              <a:rPr lang="en-US" sz="1500" i="1" dirty="0"/>
              <a:t>, complex, single satellite, agencies are migrating to a suite of connected, independent, low-cost, and replaceable small satellites, each with its own function (e.g</a:t>
            </a:r>
            <a:r>
              <a:rPr lang="en-US" sz="1500" i="1" dirty="0" smtClean="0"/>
              <a:t>., </a:t>
            </a:r>
            <a:r>
              <a:rPr lang="en-US" sz="1500" i="1" dirty="0"/>
              <a:t>communication, imagery, sensors). </a:t>
            </a:r>
          </a:p>
          <a:p>
            <a:pPr algn="ctr"/>
            <a:r>
              <a:rPr lang="en-US" sz="1500" i="1" dirty="0"/>
              <a:t>This decomposition and migration to autonomous modules offers these agencies ease of functionality, </a:t>
            </a:r>
          </a:p>
          <a:p>
            <a:pPr algn="ctr"/>
            <a:r>
              <a:rPr lang="en-US" sz="1500" i="1" dirty="0"/>
              <a:t>ease of replaceability, and ease of modernization with newer modules. </a:t>
            </a:r>
          </a:p>
        </p:txBody>
      </p:sp>
    </p:spTree>
    <p:extLst>
      <p:ext uri="{BB962C8B-B14F-4D97-AF65-F5344CB8AC3E}">
        <p14:creationId xmlns:p14="http://schemas.microsoft.com/office/powerpoint/2010/main" val="3950607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50" b="1" dirty="0">
                <a:solidFill>
                  <a:srgbClr val="102A4C"/>
                </a:solidFill>
              </a:rPr>
              <a:t>Visual Interpretation of Architecture </a:t>
            </a:r>
            <a:r>
              <a:rPr lang="en-US" sz="2550" b="1" dirty="0" smtClean="0">
                <a:solidFill>
                  <a:srgbClr val="102A4C"/>
                </a:solidFill>
              </a:rPr>
              <a:t>Patterns</a:t>
            </a:r>
            <a:endParaRPr lang="en-US" sz="2550" b="1" dirty="0">
              <a:solidFill>
                <a:srgbClr val="102A4C"/>
              </a:solidFill>
            </a:endParaRPr>
          </a:p>
        </p:txBody>
      </p:sp>
      <p:sp>
        <p:nvSpPr>
          <p:cNvPr id="3" name="Content Placeholder 2"/>
          <p:cNvSpPr>
            <a:spLocks noGrp="1"/>
          </p:cNvSpPr>
          <p:nvPr>
            <p:ph idx="4294967295"/>
          </p:nvPr>
        </p:nvSpPr>
        <p:spPr>
          <a:xfrm>
            <a:off x="558309" y="993310"/>
            <a:ext cx="2075705" cy="373361"/>
          </a:xfrm>
          <a:prstGeom prst="rect">
            <a:avLst/>
          </a:prstGeom>
        </p:spPr>
        <p:txBody>
          <a:bodyPr>
            <a:noAutofit/>
          </a:bodyPr>
          <a:lstStyle/>
          <a:p>
            <a:pPr marL="0" indent="0" algn="ctr">
              <a:spcBef>
                <a:spcPts val="450"/>
              </a:spcBef>
              <a:spcAft>
                <a:spcPts val="450"/>
              </a:spcAft>
              <a:buNone/>
            </a:pPr>
            <a:r>
              <a:rPr lang="en-US" sz="1400" b="1" dirty="0"/>
              <a:t>Traditional Monolithic Architecture Pattern</a:t>
            </a:r>
            <a:endParaRPr lang="en-US" sz="1400" dirty="0"/>
          </a:p>
        </p:txBody>
      </p:sp>
      <p:pic>
        <p:nvPicPr>
          <p:cNvPr id="4" name="Picture 3"/>
          <p:cNvPicPr/>
          <p:nvPr/>
        </p:nvPicPr>
        <p:blipFill rotWithShape="1">
          <a:blip r:embed="rId3"/>
          <a:srcRect t="11517" r="56319"/>
          <a:stretch/>
        </p:blipFill>
        <p:spPr>
          <a:xfrm>
            <a:off x="274031" y="1631587"/>
            <a:ext cx="2045745" cy="2637457"/>
          </a:xfrm>
          <a:prstGeom prst="rect">
            <a:avLst/>
          </a:prstGeom>
        </p:spPr>
      </p:pic>
      <p:sp>
        <p:nvSpPr>
          <p:cNvPr id="5" name="Rectangle 4"/>
          <p:cNvSpPr/>
          <p:nvPr/>
        </p:nvSpPr>
        <p:spPr>
          <a:xfrm>
            <a:off x="2901006" y="1175513"/>
            <a:ext cx="20574" cy="3086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5"/>
          <p:cNvPicPr/>
          <p:nvPr/>
        </p:nvPicPr>
        <p:blipFill rotWithShape="1">
          <a:blip r:embed="rId3"/>
          <a:srcRect l="51461" t="11517"/>
          <a:stretch/>
        </p:blipFill>
        <p:spPr>
          <a:xfrm>
            <a:off x="3448174" y="1631588"/>
            <a:ext cx="2273236" cy="2637456"/>
          </a:xfrm>
          <a:prstGeom prst="rect">
            <a:avLst/>
          </a:prstGeom>
        </p:spPr>
      </p:pic>
      <p:sp>
        <p:nvSpPr>
          <p:cNvPr id="8" name="Content Placeholder 2"/>
          <p:cNvSpPr txBox="1">
            <a:spLocks/>
          </p:cNvSpPr>
          <p:nvPr/>
        </p:nvSpPr>
        <p:spPr>
          <a:xfrm>
            <a:off x="3163640" y="993310"/>
            <a:ext cx="1961155" cy="37336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4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450"/>
              </a:spcBef>
              <a:spcAft>
                <a:spcPts val="450"/>
              </a:spcAft>
              <a:buNone/>
            </a:pPr>
            <a:r>
              <a:rPr lang="en-US" sz="1400" b="1" dirty="0"/>
              <a:t>Microservice Architecture Pattern</a:t>
            </a:r>
            <a:endParaRPr lang="en-US" sz="1800" dirty="0"/>
          </a:p>
        </p:txBody>
      </p:sp>
      <p:sp>
        <p:nvSpPr>
          <p:cNvPr id="11" name="Rectangle 10"/>
          <p:cNvSpPr/>
          <p:nvPr/>
        </p:nvSpPr>
        <p:spPr>
          <a:xfrm>
            <a:off x="5745820" y="1041487"/>
            <a:ext cx="3097556" cy="3311439"/>
          </a:xfrm>
          <a:prstGeom prst="rect">
            <a:avLst/>
          </a:prstGeom>
          <a:no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50"/>
              </a:spcAft>
            </a:pPr>
            <a:r>
              <a:rPr lang="en-US" sz="1800" b="1" i="1" dirty="0">
                <a:solidFill>
                  <a:srgbClr val="1F65B0"/>
                </a:solidFill>
              </a:rPr>
              <a:t>“Monoliths and microservices are not a simple binary choice. </a:t>
            </a:r>
          </a:p>
          <a:p>
            <a:pPr algn="ctr"/>
            <a:endParaRPr lang="en-US" sz="750" b="1" i="1" dirty="0">
              <a:solidFill>
                <a:srgbClr val="1F65B0"/>
              </a:solidFill>
            </a:endParaRPr>
          </a:p>
          <a:p>
            <a:pPr algn="ctr"/>
            <a:r>
              <a:rPr lang="en-US" sz="1800" b="1" i="1" dirty="0">
                <a:solidFill>
                  <a:srgbClr val="1F65B0"/>
                </a:solidFill>
              </a:rPr>
              <a:t>Both are fuzzy definitions that mean many systems would lie in a </a:t>
            </a:r>
          </a:p>
          <a:p>
            <a:pPr algn="ctr"/>
            <a:r>
              <a:rPr lang="en-US" sz="1800" b="1" i="1" dirty="0">
                <a:solidFill>
                  <a:srgbClr val="1F65B0"/>
                </a:solidFill>
              </a:rPr>
              <a:t>blurred boundary area among the two”</a:t>
            </a:r>
          </a:p>
          <a:p>
            <a:pPr algn="ctr"/>
            <a:endParaRPr lang="en-US" sz="1800" i="1" dirty="0">
              <a:solidFill>
                <a:srgbClr val="1F65B0"/>
              </a:solidFill>
            </a:endParaRPr>
          </a:p>
          <a:p>
            <a:pPr algn="r">
              <a:spcAft>
                <a:spcPts val="450"/>
              </a:spcAft>
            </a:pPr>
            <a:r>
              <a:rPr lang="en-US" sz="1800" i="1" dirty="0">
                <a:solidFill>
                  <a:srgbClr val="1F65B0"/>
                </a:solidFill>
              </a:rPr>
              <a:t>-Martin Fowler</a:t>
            </a:r>
          </a:p>
          <a:p>
            <a:pPr algn="r">
              <a:spcAft>
                <a:spcPts val="450"/>
              </a:spcAft>
            </a:pPr>
            <a:r>
              <a:rPr lang="en-US" sz="1100" i="1" dirty="0" smtClean="0">
                <a:solidFill>
                  <a:srgbClr val="1F65B0"/>
                </a:solidFill>
              </a:rPr>
              <a:t>Martinfowler.com</a:t>
            </a:r>
            <a:endParaRPr lang="en-US" sz="1100" i="1" dirty="0">
              <a:solidFill>
                <a:srgbClr val="1F65B0"/>
              </a:solidFill>
            </a:endParaRPr>
          </a:p>
        </p:txBody>
      </p:sp>
    </p:spTree>
    <p:extLst>
      <p:ext uri="{BB962C8B-B14F-4D97-AF65-F5344CB8AC3E}">
        <p14:creationId xmlns:p14="http://schemas.microsoft.com/office/powerpoint/2010/main" val="2505854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50" b="1" dirty="0">
                <a:solidFill>
                  <a:srgbClr val="102A4C"/>
                </a:solidFill>
              </a:rPr>
              <a:t>Microservice Architecture Advantages</a:t>
            </a:r>
          </a:p>
        </p:txBody>
      </p:sp>
      <p:sp>
        <p:nvSpPr>
          <p:cNvPr id="3" name="Content Placeholder 2"/>
          <p:cNvSpPr>
            <a:spLocks noGrp="1"/>
          </p:cNvSpPr>
          <p:nvPr>
            <p:ph idx="4294967295"/>
          </p:nvPr>
        </p:nvSpPr>
        <p:spPr>
          <a:xfrm>
            <a:off x="382044" y="1000788"/>
            <a:ext cx="4004219" cy="3356810"/>
          </a:xfrm>
          <a:prstGeom prst="rect">
            <a:avLst/>
          </a:prstGeom>
        </p:spPr>
        <p:txBody>
          <a:bodyPr>
            <a:noAutofit/>
          </a:bodyPr>
          <a:lstStyle/>
          <a:p>
            <a:pPr>
              <a:spcBef>
                <a:spcPts val="0"/>
              </a:spcBef>
            </a:pPr>
            <a:r>
              <a:rPr lang="en-US" sz="1800" dirty="0">
                <a:solidFill>
                  <a:schemeClr val="tx2"/>
                </a:solidFill>
              </a:rPr>
              <a:t>Greater efficiencies as they are typically paired with auto-scalers and load balancers </a:t>
            </a:r>
          </a:p>
          <a:p>
            <a:pPr>
              <a:spcBef>
                <a:spcPts val="0"/>
              </a:spcBef>
            </a:pPr>
            <a:r>
              <a:rPr lang="en-US" sz="1800" dirty="0">
                <a:solidFill>
                  <a:schemeClr val="tx2"/>
                </a:solidFill>
              </a:rPr>
              <a:t>Easily scalable in three ways: </a:t>
            </a:r>
            <a:endParaRPr lang="en-US" sz="1800" dirty="0" smtClean="0">
              <a:solidFill>
                <a:schemeClr val="tx2"/>
              </a:solidFill>
            </a:endParaRPr>
          </a:p>
          <a:p>
            <a:pPr lvl="1">
              <a:spcBef>
                <a:spcPts val="0"/>
              </a:spcBef>
            </a:pPr>
            <a:r>
              <a:rPr lang="en-US" sz="1600" dirty="0" smtClean="0">
                <a:solidFill>
                  <a:schemeClr val="tx2"/>
                </a:solidFill>
                <a:cs typeface="Geneva" charset="0"/>
              </a:rPr>
              <a:t>by </a:t>
            </a:r>
            <a:r>
              <a:rPr lang="en-US" sz="1600" dirty="0">
                <a:solidFill>
                  <a:schemeClr val="tx2"/>
                </a:solidFill>
                <a:cs typeface="Geneva" charset="0"/>
              </a:rPr>
              <a:t>decomposition into simple functions (</a:t>
            </a:r>
            <a:r>
              <a:rPr lang="en-US" sz="1600" dirty="0" smtClean="0">
                <a:solidFill>
                  <a:schemeClr val="tx2"/>
                </a:solidFill>
                <a:cs typeface="Geneva" charset="0"/>
              </a:rPr>
              <a:t>microservices)</a:t>
            </a:r>
          </a:p>
          <a:p>
            <a:pPr lvl="1">
              <a:spcBef>
                <a:spcPts val="0"/>
              </a:spcBef>
            </a:pPr>
            <a:r>
              <a:rPr lang="en-US" sz="1600" dirty="0" smtClean="0">
                <a:solidFill>
                  <a:schemeClr val="tx2"/>
                </a:solidFill>
                <a:cs typeface="Geneva" charset="0"/>
              </a:rPr>
              <a:t>by </a:t>
            </a:r>
            <a:r>
              <a:rPr lang="en-US" sz="1600" dirty="0">
                <a:solidFill>
                  <a:schemeClr val="tx2"/>
                </a:solidFill>
                <a:cs typeface="Geneva" charset="0"/>
              </a:rPr>
              <a:t>cloning microservices on </a:t>
            </a:r>
            <a:r>
              <a:rPr lang="en-US" sz="1600" dirty="0" smtClean="0">
                <a:solidFill>
                  <a:schemeClr val="tx2"/>
                </a:solidFill>
                <a:cs typeface="Geneva" charset="0"/>
              </a:rPr>
              <a:t>demand</a:t>
            </a:r>
          </a:p>
          <a:p>
            <a:pPr lvl="1">
              <a:spcBef>
                <a:spcPts val="0"/>
              </a:spcBef>
            </a:pPr>
            <a:r>
              <a:rPr lang="en-US" sz="1600" dirty="0" smtClean="0">
                <a:solidFill>
                  <a:schemeClr val="tx2"/>
                </a:solidFill>
                <a:cs typeface="Geneva" charset="0"/>
              </a:rPr>
              <a:t>by </a:t>
            </a:r>
            <a:r>
              <a:rPr lang="en-US" sz="1600" dirty="0">
                <a:solidFill>
                  <a:schemeClr val="tx2"/>
                </a:solidFill>
                <a:cs typeface="Geneva" charset="0"/>
              </a:rPr>
              <a:t>partitioning data across a cluster</a:t>
            </a:r>
          </a:p>
          <a:p>
            <a:pPr>
              <a:spcBef>
                <a:spcPts val="0"/>
              </a:spcBef>
            </a:pPr>
            <a:r>
              <a:rPr lang="en-US" sz="1800" dirty="0">
                <a:solidFill>
                  <a:schemeClr val="tx2"/>
                </a:solidFill>
              </a:rPr>
              <a:t>Services can be cloned or decommissioned based on user requests in real-time</a:t>
            </a:r>
          </a:p>
        </p:txBody>
      </p:sp>
      <p:sp>
        <p:nvSpPr>
          <p:cNvPr id="4" name="TextBox 3"/>
          <p:cNvSpPr txBox="1"/>
          <p:nvPr/>
        </p:nvSpPr>
        <p:spPr>
          <a:xfrm>
            <a:off x="5126143" y="1136985"/>
            <a:ext cx="3489552" cy="3046988"/>
          </a:xfrm>
          <a:prstGeom prst="rect">
            <a:avLst/>
          </a:prstGeom>
          <a:solidFill>
            <a:schemeClr val="tx2"/>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a:solidFill>
                  <a:schemeClr val="bg1"/>
                </a:solidFill>
              </a:rPr>
              <a:t>Auto-scaling</a:t>
            </a:r>
            <a:r>
              <a:rPr lang="en-US" sz="2400" dirty="0">
                <a:solidFill>
                  <a:schemeClr val="bg1"/>
                </a:solidFill>
              </a:rPr>
              <a:t> definition</a:t>
            </a:r>
          </a:p>
          <a:p>
            <a:r>
              <a:rPr lang="en-US" sz="2400" dirty="0">
                <a:solidFill>
                  <a:schemeClr val="bg1"/>
                </a:solidFill>
              </a:rPr>
              <a:t>A cloud computing service feature that automatically adds or removes compute resources depending upon actual usage  </a:t>
            </a:r>
          </a:p>
          <a:p>
            <a:endParaRPr lang="en-US" sz="2400" dirty="0">
              <a:solidFill>
                <a:schemeClr val="bg1"/>
              </a:solidFill>
            </a:endParaRPr>
          </a:p>
        </p:txBody>
      </p:sp>
      <p:sp>
        <p:nvSpPr>
          <p:cNvPr id="7" name="Rectangle 6"/>
          <p:cNvSpPr/>
          <p:nvPr/>
        </p:nvSpPr>
        <p:spPr>
          <a:xfrm>
            <a:off x="4759037" y="884406"/>
            <a:ext cx="3856658" cy="3495012"/>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05740" tIns="342900" rIns="205740" bIns="205740" rtlCol="0" anchor="ctr"/>
          <a:lstStyle/>
          <a:p>
            <a:r>
              <a:rPr lang="en-US" sz="1800" b="1" dirty="0">
                <a:solidFill>
                  <a:schemeClr val="bg1"/>
                </a:solidFill>
              </a:rPr>
              <a:t>Auto-scaling</a:t>
            </a:r>
            <a:r>
              <a:rPr lang="en-US" sz="1800" dirty="0">
                <a:solidFill>
                  <a:schemeClr val="bg1"/>
                </a:solidFill>
              </a:rPr>
              <a:t> - A cloud computing service feature that automatically adds or removes computing resources based on actual demand</a:t>
            </a:r>
          </a:p>
          <a:p>
            <a:endParaRPr lang="en-US" sz="1800" dirty="0">
              <a:solidFill>
                <a:schemeClr val="bg1"/>
              </a:solidFill>
            </a:endParaRPr>
          </a:p>
          <a:p>
            <a:r>
              <a:rPr lang="en-US" sz="1800" b="1" dirty="0">
                <a:solidFill>
                  <a:schemeClr val="bg1"/>
                </a:solidFill>
              </a:rPr>
              <a:t>Load balancing -</a:t>
            </a:r>
            <a:r>
              <a:rPr lang="en-US" sz="1800" dirty="0">
                <a:solidFill>
                  <a:schemeClr val="bg1"/>
                </a:solidFill>
              </a:rPr>
              <a:t>The process of distributing workload evenly across computing resources in a cloud computing environment</a:t>
            </a:r>
          </a:p>
        </p:txBody>
      </p:sp>
    </p:spTree>
    <p:extLst>
      <p:ext uri="{BB962C8B-B14F-4D97-AF65-F5344CB8AC3E}">
        <p14:creationId xmlns:p14="http://schemas.microsoft.com/office/powerpoint/2010/main" val="2218031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50" b="1" dirty="0">
                <a:solidFill>
                  <a:srgbClr val="102A4C"/>
                </a:solidFill>
              </a:rPr>
              <a:t>Microservice Implementation Example</a:t>
            </a:r>
            <a:br>
              <a:rPr lang="en-US" sz="2550" b="1" dirty="0">
                <a:solidFill>
                  <a:srgbClr val="102A4C"/>
                </a:solidFill>
              </a:rPr>
            </a:br>
            <a:r>
              <a:rPr lang="en-US" sz="2550" b="1" dirty="0">
                <a:solidFill>
                  <a:srgbClr val="102A4C"/>
                </a:solidFill>
              </a:rPr>
              <a:t>of a DOT EIP on Cloud Infrastructure</a:t>
            </a:r>
          </a:p>
        </p:txBody>
      </p:sp>
      <p:pic>
        <p:nvPicPr>
          <p:cNvPr id="4" name="Picture 3"/>
          <p:cNvPicPr/>
          <p:nvPr/>
        </p:nvPicPr>
        <p:blipFill>
          <a:blip r:embed="rId2"/>
          <a:stretch>
            <a:fillRect/>
          </a:stretch>
        </p:blipFill>
        <p:spPr>
          <a:xfrm>
            <a:off x="382045" y="1039117"/>
            <a:ext cx="6186791" cy="3376106"/>
          </a:xfrm>
          <a:prstGeom prst="rect">
            <a:avLst/>
          </a:prstGeom>
        </p:spPr>
      </p:pic>
      <p:sp>
        <p:nvSpPr>
          <p:cNvPr id="5" name="Content Placeholder 2"/>
          <p:cNvSpPr>
            <a:spLocks noGrp="1"/>
          </p:cNvSpPr>
          <p:nvPr>
            <p:ph idx="4294967295"/>
          </p:nvPr>
        </p:nvSpPr>
        <p:spPr>
          <a:xfrm>
            <a:off x="6845724" y="1338377"/>
            <a:ext cx="1997653" cy="2699790"/>
          </a:xfrm>
          <a:prstGeom prst="rect">
            <a:avLst/>
          </a:prstGeom>
        </p:spPr>
        <p:txBody>
          <a:bodyPr>
            <a:normAutofit lnSpcReduction="10000"/>
          </a:bodyPr>
          <a:lstStyle/>
          <a:p>
            <a:pPr marL="0" indent="0" algn="ctr">
              <a:lnSpc>
                <a:spcPct val="114000"/>
              </a:lnSpc>
              <a:spcBef>
                <a:spcPts val="900"/>
              </a:spcBef>
              <a:buNone/>
            </a:pPr>
            <a:r>
              <a:rPr lang="en-US" sz="1800" b="1" i="1" dirty="0">
                <a:solidFill>
                  <a:srgbClr val="1F65B0"/>
                </a:solidFill>
              </a:rPr>
              <a:t>IT teams shift from actively managing hardware and software to managing service layers in the microservice environment</a:t>
            </a:r>
          </a:p>
        </p:txBody>
      </p:sp>
    </p:spTree>
    <p:extLst>
      <p:ext uri="{BB962C8B-B14F-4D97-AF65-F5344CB8AC3E}">
        <p14:creationId xmlns:p14="http://schemas.microsoft.com/office/powerpoint/2010/main" val="255978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382044" y="1064795"/>
            <a:ext cx="5547269" cy="3288131"/>
          </a:xfrm>
        </p:spPr>
        <p:txBody>
          <a:bodyPr/>
          <a:lstStyle/>
          <a:p>
            <a:pPr marL="0" indent="0">
              <a:lnSpc>
                <a:spcPct val="108000"/>
              </a:lnSpc>
              <a:spcAft>
                <a:spcPts val="900"/>
              </a:spcAft>
              <a:buNone/>
            </a:pPr>
            <a:r>
              <a:rPr lang="en-US" sz="1800" b="1" dirty="0"/>
              <a:t>Shifting to microservices architecture means</a:t>
            </a:r>
          </a:p>
          <a:p>
            <a:pPr>
              <a:lnSpc>
                <a:spcPct val="108000"/>
              </a:lnSpc>
              <a:spcAft>
                <a:spcPts val="900"/>
              </a:spcAft>
            </a:pPr>
            <a:r>
              <a:rPr lang="en-US" sz="1800" dirty="0"/>
              <a:t>Reducing code complexity while increasing operational complexity</a:t>
            </a:r>
          </a:p>
          <a:p>
            <a:pPr>
              <a:lnSpc>
                <a:spcPct val="108000"/>
              </a:lnSpc>
              <a:spcAft>
                <a:spcPts val="900"/>
              </a:spcAft>
            </a:pPr>
            <a:r>
              <a:rPr lang="en-US" sz="1800" dirty="0"/>
              <a:t>Distributing data across multiple processes while ensuring data consistency across processes</a:t>
            </a:r>
          </a:p>
          <a:p>
            <a:pPr>
              <a:lnSpc>
                <a:spcPct val="108000"/>
              </a:lnSpc>
              <a:spcAft>
                <a:spcPts val="900"/>
              </a:spcAft>
            </a:pPr>
            <a:r>
              <a:rPr lang="en-US" sz="1800" dirty="0"/>
              <a:t>Simplifying individual services while raising the complexity of coordinating many services</a:t>
            </a:r>
          </a:p>
        </p:txBody>
      </p:sp>
      <p:sp>
        <p:nvSpPr>
          <p:cNvPr id="2" name="Title 1"/>
          <p:cNvSpPr>
            <a:spLocks noGrp="1"/>
          </p:cNvSpPr>
          <p:nvPr>
            <p:ph type="title"/>
          </p:nvPr>
        </p:nvSpPr>
        <p:spPr/>
        <p:txBody>
          <a:bodyPr/>
          <a:lstStyle/>
          <a:p>
            <a:r>
              <a:rPr lang="en-US" dirty="0"/>
              <a:t>Tradeoffs in Adopting a Microservice Architecture</a:t>
            </a:r>
          </a:p>
        </p:txBody>
      </p:sp>
      <p:sp>
        <p:nvSpPr>
          <p:cNvPr id="6" name="Rectangle 5"/>
          <p:cNvSpPr/>
          <p:nvPr/>
        </p:nvSpPr>
        <p:spPr>
          <a:xfrm>
            <a:off x="5929313" y="1041487"/>
            <a:ext cx="2798775" cy="3311439"/>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05740" tIns="137160" rIns="205740" bIns="137160" rtlCol="0" anchor="ctr"/>
          <a:lstStyle/>
          <a:p>
            <a:pPr algn="ctr"/>
            <a:r>
              <a:rPr lang="en-US" sz="1800" b="1" i="1" dirty="0"/>
              <a:t>Microservice Premium</a:t>
            </a:r>
          </a:p>
          <a:p>
            <a:pPr algn="ctr"/>
            <a:endParaRPr lang="en-US" sz="1800" b="1" i="1" dirty="0"/>
          </a:p>
          <a:p>
            <a:pPr algn="ctr"/>
            <a:r>
              <a:rPr lang="en-US" sz="1800" b="1" i="1" dirty="0"/>
              <a:t>Microservices impose a cost on productivity that can only be made up for in more complex systems.</a:t>
            </a:r>
          </a:p>
          <a:p>
            <a:pPr algn="ctr"/>
            <a:endParaRPr lang="en-US" sz="1500" b="1" i="1" dirty="0"/>
          </a:p>
        </p:txBody>
      </p:sp>
    </p:spTree>
    <p:extLst>
      <p:ext uri="{BB962C8B-B14F-4D97-AF65-F5344CB8AC3E}">
        <p14:creationId xmlns:p14="http://schemas.microsoft.com/office/powerpoint/2010/main" val="3818317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382044" y="1064795"/>
            <a:ext cx="5777687" cy="3288131"/>
          </a:xfrm>
          <a:prstGeom prst="rect">
            <a:avLst/>
          </a:prstGeom>
        </p:spPr>
        <p:txBody>
          <a:bodyPr>
            <a:noAutofit/>
          </a:bodyPr>
          <a:lstStyle/>
          <a:p>
            <a:pPr marL="0" indent="0">
              <a:spcBef>
                <a:spcPts val="0"/>
              </a:spcBef>
              <a:spcAft>
                <a:spcPts val="675"/>
              </a:spcAft>
              <a:buNone/>
            </a:pPr>
            <a:r>
              <a:rPr lang="en-US" sz="1400" b="1" dirty="0"/>
              <a:t>When Adopting a Microservice Architecture </a:t>
            </a:r>
          </a:p>
          <a:p>
            <a:pPr>
              <a:spcBef>
                <a:spcPts val="0"/>
              </a:spcBef>
              <a:spcAft>
                <a:spcPts val="675"/>
              </a:spcAft>
            </a:pPr>
            <a:r>
              <a:rPr lang="en-US" sz="1400" b="1" dirty="0"/>
              <a:t>Design for failure </a:t>
            </a:r>
            <a:r>
              <a:rPr lang="en-US" sz="1400" dirty="0"/>
              <a:t>–</a:t>
            </a:r>
            <a:r>
              <a:rPr lang="en-US" sz="1400" b="1" dirty="0"/>
              <a:t> </a:t>
            </a:r>
            <a:r>
              <a:rPr lang="en-US" sz="1400" dirty="0"/>
              <a:t>applications must be designed and developed to tolerate the failures of other services or applications.</a:t>
            </a:r>
          </a:p>
          <a:p>
            <a:pPr>
              <a:spcBef>
                <a:spcPts val="0"/>
              </a:spcBef>
              <a:spcAft>
                <a:spcPts val="675"/>
              </a:spcAft>
            </a:pPr>
            <a:r>
              <a:rPr lang="en-US" sz="1400" b="1" dirty="0"/>
              <a:t>Single lifecycle ownership of the product </a:t>
            </a:r>
            <a:r>
              <a:rPr lang="en-US" sz="1400" dirty="0"/>
              <a:t>–</a:t>
            </a:r>
            <a:r>
              <a:rPr lang="en-US" sz="1400" b="1" dirty="0"/>
              <a:t> </a:t>
            </a:r>
            <a:r>
              <a:rPr lang="en-US" sz="1400" dirty="0"/>
              <a:t>“You build it, you run it,” is the motto rather than the traditional practice </a:t>
            </a:r>
            <a:r>
              <a:rPr lang="en-US" sz="1400" dirty="0" smtClean="0"/>
              <a:t>of </a:t>
            </a:r>
            <a:r>
              <a:rPr lang="en-US" sz="1400" dirty="0"/>
              <a:t>a software </a:t>
            </a:r>
            <a:r>
              <a:rPr lang="en-US" sz="1400" dirty="0" smtClean="0"/>
              <a:t>development </a:t>
            </a:r>
            <a:r>
              <a:rPr lang="en-US" sz="1400" dirty="0"/>
              <a:t>team handing off a service to an IT operations team.</a:t>
            </a:r>
          </a:p>
          <a:p>
            <a:pPr>
              <a:spcBef>
                <a:spcPts val="0"/>
              </a:spcBef>
              <a:spcAft>
                <a:spcPts val="675"/>
              </a:spcAft>
            </a:pPr>
            <a:r>
              <a:rPr lang="en-US" sz="1400" b="1" dirty="0"/>
              <a:t>Exercise choice in platforms, </a:t>
            </a:r>
            <a:r>
              <a:rPr lang="en-US" sz="1400" b="1" dirty="0" smtClean="0"/>
              <a:t>language, </a:t>
            </a:r>
            <a:r>
              <a:rPr lang="en-US" sz="1400" b="1" dirty="0"/>
              <a:t>&amp; libraries </a:t>
            </a:r>
            <a:r>
              <a:rPr lang="en-US" sz="1400" dirty="0"/>
              <a:t>that best suits the microservice functionality and team expertise rather than a single language or platform for the </a:t>
            </a:r>
            <a:r>
              <a:rPr lang="en-US" sz="1400" dirty="0" smtClean="0"/>
              <a:t>enterprise.</a:t>
            </a:r>
            <a:endParaRPr lang="en-US" sz="1400" dirty="0"/>
          </a:p>
        </p:txBody>
      </p:sp>
      <p:sp>
        <p:nvSpPr>
          <p:cNvPr id="2" name="Title 1"/>
          <p:cNvSpPr>
            <a:spLocks noGrp="1"/>
          </p:cNvSpPr>
          <p:nvPr>
            <p:ph type="title"/>
          </p:nvPr>
        </p:nvSpPr>
        <p:spPr/>
        <p:txBody>
          <a:bodyPr/>
          <a:lstStyle/>
          <a:p>
            <a:r>
              <a:rPr lang="en-US" dirty="0"/>
              <a:t>Change in EIP Practices, part 1 of 3</a:t>
            </a:r>
          </a:p>
        </p:txBody>
      </p:sp>
      <p:sp>
        <p:nvSpPr>
          <p:cNvPr id="4" name="Rectangle 3"/>
          <p:cNvSpPr/>
          <p:nvPr/>
        </p:nvSpPr>
        <p:spPr>
          <a:xfrm>
            <a:off x="6229350" y="959912"/>
            <a:ext cx="2498738" cy="3171513"/>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1" dirty="0"/>
              <a:t>Services Development  </a:t>
            </a:r>
          </a:p>
          <a:p>
            <a:pPr algn="ctr"/>
            <a:r>
              <a:rPr lang="en-US" sz="1800" b="1" i="1" dirty="0"/>
              <a:t>- </a:t>
            </a:r>
            <a:r>
              <a:rPr lang="en-US" sz="1800" b="1" i="1" dirty="0" smtClean="0"/>
              <a:t>You </a:t>
            </a:r>
            <a:r>
              <a:rPr lang="en-US" sz="1800" b="1" i="1" dirty="0"/>
              <a:t>build it AND </a:t>
            </a:r>
          </a:p>
          <a:p>
            <a:pPr algn="ctr"/>
            <a:r>
              <a:rPr lang="en-US" sz="1800" b="1" i="1" dirty="0"/>
              <a:t>you run it</a:t>
            </a:r>
            <a:r>
              <a:rPr lang="en-US" sz="1800" i="1" dirty="0"/>
              <a:t>.</a:t>
            </a:r>
          </a:p>
          <a:p>
            <a:pPr algn="ctr"/>
            <a:endParaRPr lang="en-US" sz="1800" b="1" i="1" dirty="0"/>
          </a:p>
          <a:p>
            <a:pPr algn="ctr"/>
            <a:endParaRPr lang="en-US" sz="1800" b="1" i="1" dirty="0"/>
          </a:p>
          <a:p>
            <a:pPr algn="ctr"/>
            <a:r>
              <a:rPr lang="en-US" sz="1800" b="1" i="1" dirty="0"/>
              <a:t>Development is Platform and Language Agnostic</a:t>
            </a:r>
            <a:endParaRPr lang="en-US" sz="1500" i="1" dirty="0"/>
          </a:p>
        </p:txBody>
      </p:sp>
    </p:spTree>
    <p:extLst>
      <p:ext uri="{BB962C8B-B14F-4D97-AF65-F5344CB8AC3E}">
        <p14:creationId xmlns:p14="http://schemas.microsoft.com/office/powerpoint/2010/main" val="2703466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prstGeom prst="rect">
            <a:avLst/>
          </a:prstGeom>
        </p:spPr>
        <p:txBody>
          <a:bodyPr/>
          <a:lstStyle/>
          <a:p>
            <a:pPr marL="0" indent="0" algn="ctr">
              <a:buNone/>
            </a:pPr>
            <a:r>
              <a:rPr lang="en-US" sz="1800" i="1" dirty="0"/>
              <a:t>The purpose of this briefing </a:t>
            </a:r>
          </a:p>
          <a:p>
            <a:pPr marL="0" indent="0" algn="ctr">
              <a:buNone/>
            </a:pPr>
            <a:r>
              <a:rPr lang="en-US" sz="1800" i="1" dirty="0"/>
              <a:t>is to provide content for communicating </a:t>
            </a:r>
          </a:p>
          <a:p>
            <a:pPr marL="0" indent="0" algn="ctr">
              <a:buNone/>
            </a:pPr>
            <a:r>
              <a:rPr lang="en-US" sz="1800" i="1" dirty="0"/>
              <a:t>enterprise information portal concepts &amp; considerations</a:t>
            </a:r>
          </a:p>
          <a:p>
            <a:pPr marL="0" indent="0" algn="ctr">
              <a:buNone/>
            </a:pPr>
            <a:r>
              <a:rPr lang="en-US" sz="1800" i="1" dirty="0"/>
              <a:t> with executives and stakeholders </a:t>
            </a:r>
          </a:p>
          <a:p>
            <a:pPr marL="0" indent="0" algn="ctr">
              <a:buNone/>
            </a:pPr>
            <a:r>
              <a:rPr lang="en-US" sz="1800" i="1" dirty="0"/>
              <a:t>to support a conversation that shifts DOT practices </a:t>
            </a:r>
          </a:p>
          <a:p>
            <a:pPr marL="0" indent="0" algn="ctr">
              <a:buNone/>
            </a:pPr>
            <a:r>
              <a:rPr lang="en-US" sz="1800" i="1" dirty="0"/>
              <a:t>to a sustainable, customer-centric service.</a:t>
            </a:r>
          </a:p>
          <a:p>
            <a:pPr marL="0" indent="0" algn="ctr">
              <a:buNone/>
            </a:pPr>
            <a:endParaRPr lang="en-US" sz="1800" i="1" dirty="0"/>
          </a:p>
          <a:p>
            <a:pPr marL="0" indent="0" algn="ctr">
              <a:buNone/>
            </a:pPr>
            <a:r>
              <a:rPr lang="en-US" sz="1800" i="1" dirty="0"/>
              <a:t>The organization of this briefing mirrors the guidance document loosely, offering definitions and examples.</a:t>
            </a:r>
          </a:p>
        </p:txBody>
      </p:sp>
      <p:sp>
        <p:nvSpPr>
          <p:cNvPr id="6" name="Title 5"/>
          <p:cNvSpPr>
            <a:spLocks noGrp="1"/>
          </p:cNvSpPr>
          <p:nvPr>
            <p:ph type="title"/>
          </p:nvPr>
        </p:nvSpPr>
        <p:spPr>
          <a:prstGeom prst="rect">
            <a:avLst/>
          </a:prstGeom>
        </p:spPr>
        <p:txBody>
          <a:bodyPr/>
          <a:lstStyle/>
          <a:p>
            <a:pPr algn="ctr"/>
            <a:r>
              <a:rPr lang="en-US" dirty="0"/>
              <a:t>Purpose of Briefing</a:t>
            </a:r>
          </a:p>
        </p:txBody>
      </p:sp>
    </p:spTree>
    <p:extLst>
      <p:ext uri="{BB962C8B-B14F-4D97-AF65-F5344CB8AC3E}">
        <p14:creationId xmlns:p14="http://schemas.microsoft.com/office/powerpoint/2010/main" val="3525748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382044" y="1064795"/>
            <a:ext cx="5403614" cy="3288131"/>
          </a:xfrm>
          <a:prstGeom prst="rect">
            <a:avLst/>
          </a:prstGeom>
        </p:spPr>
        <p:txBody>
          <a:bodyPr>
            <a:noAutofit/>
          </a:bodyPr>
          <a:lstStyle/>
          <a:p>
            <a:pPr marL="0" indent="0">
              <a:spcBef>
                <a:spcPts val="0"/>
              </a:spcBef>
              <a:spcAft>
                <a:spcPts val="900"/>
              </a:spcAft>
              <a:buNone/>
            </a:pPr>
            <a:r>
              <a:rPr lang="en-US" sz="1400" b="1" dirty="0"/>
              <a:t>When Adopting a Microservice Architecture </a:t>
            </a:r>
            <a:endParaRPr lang="en-US" sz="1400" dirty="0"/>
          </a:p>
          <a:p>
            <a:pPr>
              <a:spcBef>
                <a:spcPts val="0"/>
              </a:spcBef>
              <a:spcAft>
                <a:spcPts val="675"/>
              </a:spcAft>
            </a:pPr>
            <a:r>
              <a:rPr lang="en-US" sz="1400" b="1" dirty="0"/>
              <a:t>Decentralized business and messaging rules </a:t>
            </a:r>
            <a:r>
              <a:rPr lang="en-US" sz="1400" dirty="0"/>
              <a:t>– complex centralized message handling such as Enterprise Service Bus must give way to simple communications protocols. This is referred to as “smart endpoints, dumb pipes.”</a:t>
            </a:r>
          </a:p>
          <a:p>
            <a:pPr>
              <a:spcAft>
                <a:spcPts val="900"/>
              </a:spcAft>
            </a:pPr>
            <a:r>
              <a:rPr lang="en-US" sz="1400" b="1" dirty="0"/>
              <a:t>Decentralized governance </a:t>
            </a:r>
            <a:r>
              <a:rPr lang="en-US" sz="1400" dirty="0"/>
              <a:t>– minimize top down standards or technology sets and allow in-house open source model for sharing useful, tested code</a:t>
            </a:r>
            <a:endParaRPr lang="en-US" sz="1400" b="1" dirty="0"/>
          </a:p>
          <a:p>
            <a:pPr>
              <a:spcAft>
                <a:spcPts val="900"/>
              </a:spcAft>
            </a:pPr>
            <a:r>
              <a:rPr lang="en-US" sz="1400" b="1" dirty="0"/>
              <a:t>Decentralized data management</a:t>
            </a:r>
            <a:r>
              <a:rPr lang="en-US" sz="1400" dirty="0"/>
              <a:t> to service-level  data management, often called polyglot persistence.</a:t>
            </a:r>
          </a:p>
        </p:txBody>
      </p:sp>
      <p:sp>
        <p:nvSpPr>
          <p:cNvPr id="2" name="Title 1"/>
          <p:cNvSpPr>
            <a:spLocks noGrp="1"/>
          </p:cNvSpPr>
          <p:nvPr>
            <p:ph type="title"/>
          </p:nvPr>
        </p:nvSpPr>
        <p:spPr/>
        <p:txBody>
          <a:bodyPr/>
          <a:lstStyle/>
          <a:p>
            <a:r>
              <a:rPr lang="en-US" dirty="0"/>
              <a:t>Change in EIP Practices, part 2 of 3</a:t>
            </a:r>
          </a:p>
        </p:txBody>
      </p:sp>
      <p:pic>
        <p:nvPicPr>
          <p:cNvPr id="5" name="Picture 4"/>
          <p:cNvPicPr/>
          <p:nvPr/>
        </p:nvPicPr>
        <p:blipFill rotWithShape="1">
          <a:blip r:embed="rId3"/>
          <a:srcRect t="14932" r="59446"/>
          <a:stretch/>
        </p:blipFill>
        <p:spPr>
          <a:xfrm>
            <a:off x="5583780" y="2367907"/>
            <a:ext cx="1807745" cy="2009883"/>
          </a:xfrm>
          <a:prstGeom prst="rect">
            <a:avLst/>
          </a:prstGeom>
        </p:spPr>
      </p:pic>
      <p:pic>
        <p:nvPicPr>
          <p:cNvPr id="6" name="Picture 5"/>
          <p:cNvPicPr/>
          <p:nvPr/>
        </p:nvPicPr>
        <p:blipFill rotWithShape="1">
          <a:blip r:embed="rId3"/>
          <a:srcRect l="40232" t="11183"/>
          <a:stretch/>
        </p:blipFill>
        <p:spPr>
          <a:xfrm>
            <a:off x="6293507" y="262346"/>
            <a:ext cx="2664278" cy="2098460"/>
          </a:xfrm>
          <a:prstGeom prst="rect">
            <a:avLst/>
          </a:prstGeom>
        </p:spPr>
      </p:pic>
      <p:sp>
        <p:nvSpPr>
          <p:cNvPr id="8" name="Rectangle 7"/>
          <p:cNvSpPr/>
          <p:nvPr/>
        </p:nvSpPr>
        <p:spPr>
          <a:xfrm>
            <a:off x="7427554" y="2558397"/>
            <a:ext cx="1455440" cy="1597150"/>
          </a:xfrm>
          <a:prstGeom prst="rect">
            <a:avLst/>
          </a:prstGeom>
          <a:no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500" b="1" i="1" dirty="0">
                <a:solidFill>
                  <a:srgbClr val="1F65B0"/>
                </a:solidFill>
              </a:rPr>
              <a:t>Microservices Distributed Database</a:t>
            </a:r>
          </a:p>
          <a:p>
            <a:pPr algn="ctr"/>
            <a:endParaRPr lang="en-US" sz="1500" b="1" i="1" dirty="0">
              <a:solidFill>
                <a:srgbClr val="1F65B0"/>
              </a:solidFill>
            </a:endParaRPr>
          </a:p>
          <a:p>
            <a:pPr algn="ctr"/>
            <a:endParaRPr lang="en-US" sz="1500" b="1" i="1" dirty="0">
              <a:solidFill>
                <a:srgbClr val="1F65B0"/>
              </a:solidFill>
            </a:endParaRPr>
          </a:p>
          <a:p>
            <a:pPr algn="ctr"/>
            <a:endParaRPr lang="en-US" sz="1500" b="1" i="1" dirty="0">
              <a:solidFill>
                <a:srgbClr val="1F65B0"/>
              </a:solidFill>
            </a:endParaRPr>
          </a:p>
          <a:p>
            <a:pPr marL="180975"/>
            <a:r>
              <a:rPr lang="en-US" sz="1500" b="1" i="1" dirty="0">
                <a:solidFill>
                  <a:srgbClr val="1F65B0"/>
                </a:solidFill>
              </a:rPr>
              <a:t>Monolithic</a:t>
            </a:r>
          </a:p>
          <a:p>
            <a:pPr marL="180975"/>
            <a:r>
              <a:rPr lang="en-US" sz="1500" b="1" i="1" dirty="0">
                <a:solidFill>
                  <a:srgbClr val="1F65B0"/>
                </a:solidFill>
              </a:rPr>
              <a:t>Database</a:t>
            </a:r>
            <a:endParaRPr lang="en-US" sz="1200" i="1" dirty="0">
              <a:solidFill>
                <a:srgbClr val="1F65B0"/>
              </a:solidFill>
            </a:endParaRPr>
          </a:p>
        </p:txBody>
      </p:sp>
    </p:spTree>
    <p:extLst>
      <p:ext uri="{BB962C8B-B14F-4D97-AF65-F5344CB8AC3E}">
        <p14:creationId xmlns:p14="http://schemas.microsoft.com/office/powerpoint/2010/main" val="334827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974534" y="3294185"/>
            <a:ext cx="7171538" cy="11086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Content Placeholder 2"/>
          <p:cNvSpPr>
            <a:spLocks noGrp="1"/>
          </p:cNvSpPr>
          <p:nvPr>
            <p:ph type="body" sz="quarter" idx="12"/>
          </p:nvPr>
        </p:nvSpPr>
        <p:spPr>
          <a:xfrm>
            <a:off x="382044" y="1288782"/>
            <a:ext cx="4327122" cy="3040080"/>
          </a:xfrm>
          <a:prstGeom prst="rect">
            <a:avLst/>
          </a:prstGeom>
        </p:spPr>
        <p:txBody>
          <a:bodyPr>
            <a:noAutofit/>
          </a:bodyPr>
          <a:lstStyle/>
          <a:p>
            <a:pPr>
              <a:spcBef>
                <a:spcPts val="900"/>
              </a:spcBef>
            </a:pPr>
            <a:r>
              <a:rPr lang="en-US" sz="1400" b="1" dirty="0" smtClean="0"/>
              <a:t>Organize </a:t>
            </a:r>
            <a:r>
              <a:rPr lang="en-US" sz="1400" b="1" dirty="0"/>
              <a:t>teams around business capabilities not technology layer</a:t>
            </a:r>
          </a:p>
          <a:p>
            <a:pPr marL="742950" lvl="1" indent="-285750">
              <a:buFont typeface="Arial" panose="020B0604020202020204" pitchFamily="34" charset="0"/>
              <a:buChar char="–"/>
            </a:pPr>
            <a:r>
              <a:rPr lang="en-US" sz="1200" dirty="0">
                <a:solidFill>
                  <a:schemeClr val="tx2"/>
                </a:solidFill>
                <a:ea typeface="+mn-ea"/>
              </a:rPr>
              <a:t>cross functional teams by business capability are </a:t>
            </a:r>
            <a:r>
              <a:rPr lang="en-US" sz="1200" dirty="0" smtClean="0">
                <a:solidFill>
                  <a:schemeClr val="tx2"/>
                </a:solidFill>
                <a:ea typeface="+mn-ea"/>
              </a:rPr>
              <a:t>requisite </a:t>
            </a:r>
            <a:endParaRPr lang="en-US" sz="1200" dirty="0">
              <a:solidFill>
                <a:schemeClr val="tx2"/>
              </a:solidFill>
              <a:ea typeface="+mn-ea"/>
            </a:endParaRPr>
          </a:p>
          <a:p>
            <a:pPr marL="742950" lvl="1" indent="-285750">
              <a:buFont typeface="Arial" panose="020B0604020202020204" pitchFamily="34" charset="0"/>
              <a:buChar char="–"/>
            </a:pPr>
            <a:r>
              <a:rPr lang="en-US" sz="1200" dirty="0">
                <a:solidFill>
                  <a:schemeClr val="tx2"/>
                </a:solidFill>
                <a:ea typeface="+mn-ea"/>
              </a:rPr>
              <a:t>traditional technology layer based teams (e.g</a:t>
            </a:r>
            <a:r>
              <a:rPr lang="en-US" sz="1200" dirty="0" smtClean="0">
                <a:solidFill>
                  <a:schemeClr val="tx2"/>
                </a:solidFill>
                <a:ea typeface="+mn-ea"/>
              </a:rPr>
              <a:t>., </a:t>
            </a:r>
            <a:r>
              <a:rPr lang="en-US" sz="1200" dirty="0">
                <a:solidFill>
                  <a:schemeClr val="tx2"/>
                </a:solidFill>
                <a:ea typeface="+mn-ea"/>
              </a:rPr>
              <a:t>a database applications </a:t>
            </a:r>
            <a:r>
              <a:rPr lang="en-US" sz="1200" dirty="0" smtClean="0">
                <a:solidFill>
                  <a:schemeClr val="tx2"/>
                </a:solidFill>
                <a:ea typeface="+mn-ea"/>
              </a:rPr>
              <a:t>team </a:t>
            </a:r>
            <a:r>
              <a:rPr lang="en-US" sz="1200" dirty="0">
                <a:solidFill>
                  <a:schemeClr val="tx2"/>
                </a:solidFill>
                <a:ea typeface="+mn-ea"/>
              </a:rPr>
              <a:t>or a user interface team) means extensive cross-team collaboration and costly delays</a:t>
            </a:r>
          </a:p>
        </p:txBody>
      </p:sp>
      <p:sp>
        <p:nvSpPr>
          <p:cNvPr id="2" name="Title 1"/>
          <p:cNvSpPr>
            <a:spLocks noGrp="1"/>
          </p:cNvSpPr>
          <p:nvPr>
            <p:ph type="title"/>
          </p:nvPr>
        </p:nvSpPr>
        <p:spPr/>
        <p:txBody>
          <a:bodyPr/>
          <a:lstStyle/>
          <a:p>
            <a:r>
              <a:rPr lang="en-US" dirty="0"/>
              <a:t>Change in EIP Practices, part 3 of 3</a:t>
            </a:r>
          </a:p>
        </p:txBody>
      </p:sp>
      <p:sp>
        <p:nvSpPr>
          <p:cNvPr id="5" name="Slide Number Placeholder 4"/>
          <p:cNvSpPr>
            <a:spLocks noGrp="1"/>
          </p:cNvSpPr>
          <p:nvPr>
            <p:ph type="sldNum" sz="quarter" idx="4294967295"/>
          </p:nvPr>
        </p:nvSpPr>
        <p:spPr>
          <a:xfrm>
            <a:off x="0" y="4803775"/>
            <a:ext cx="530225" cy="273050"/>
          </a:xfrm>
          <a:prstGeom prst="rect">
            <a:avLst/>
          </a:prstGeom>
        </p:spPr>
        <p:txBody>
          <a:bodyPr/>
          <a:lstStyle/>
          <a:p>
            <a:fld id="{D57F1E4F-1CFF-5643-939E-217C01CDF565}" type="slidenum">
              <a:rPr lang="en-US" smtClean="0"/>
              <a:pPr/>
              <a:t>21</a:t>
            </a:fld>
            <a:endParaRPr lang="en-US" dirty="0"/>
          </a:p>
        </p:txBody>
      </p:sp>
      <p:sp>
        <p:nvSpPr>
          <p:cNvPr id="25" name="Content Placeholder 2"/>
          <p:cNvSpPr txBox="1">
            <a:spLocks/>
          </p:cNvSpPr>
          <p:nvPr/>
        </p:nvSpPr>
        <p:spPr>
          <a:xfrm>
            <a:off x="4709166" y="1288782"/>
            <a:ext cx="4245800" cy="31359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4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b="1" dirty="0"/>
              <a:t>Move beyond Continuous Integration to Continuous Delivery </a:t>
            </a:r>
            <a:endParaRPr lang="en-US" sz="1400" dirty="0"/>
          </a:p>
          <a:p>
            <a:pPr lvl="1"/>
            <a:r>
              <a:rPr lang="en-US" sz="1200" dirty="0"/>
              <a:t>Maintain tight integration requirements within the microservice while easing external integration requirements</a:t>
            </a:r>
          </a:p>
          <a:p>
            <a:pPr lvl="1"/>
            <a:r>
              <a:rPr lang="en-US" sz="1200" dirty="0"/>
              <a:t>Continuous Delivery means development teams build software so that the software can be released to production at any time and by anyone on the team</a:t>
            </a:r>
          </a:p>
        </p:txBody>
      </p:sp>
      <p:sp>
        <p:nvSpPr>
          <p:cNvPr id="26" name="Content Placeholder 2"/>
          <p:cNvSpPr txBox="1">
            <a:spLocks/>
          </p:cNvSpPr>
          <p:nvPr/>
        </p:nvSpPr>
        <p:spPr>
          <a:xfrm>
            <a:off x="387330" y="881787"/>
            <a:ext cx="4719772" cy="48925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4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50" b="1" dirty="0"/>
              <a:t>When Adopting a Microservice Architecture</a:t>
            </a:r>
            <a:endParaRPr lang="en-US" sz="1650" dirty="0"/>
          </a:p>
        </p:txBody>
      </p:sp>
      <p:sp>
        <p:nvSpPr>
          <p:cNvPr id="44" name="Rectangle 43"/>
          <p:cNvSpPr/>
          <p:nvPr/>
        </p:nvSpPr>
        <p:spPr>
          <a:xfrm>
            <a:off x="737811" y="3465713"/>
            <a:ext cx="2845508" cy="784830"/>
          </a:xfrm>
          <a:prstGeom prst="rect">
            <a:avLst/>
          </a:prstGeom>
        </p:spPr>
        <p:txBody>
          <a:bodyPr wrap="square">
            <a:spAutoFit/>
          </a:bodyPr>
          <a:lstStyle/>
          <a:p>
            <a:pPr algn="r"/>
            <a:r>
              <a:rPr lang="en-US" sz="1500" b="1" i="1" dirty="0">
                <a:latin typeface="Calibri" panose="020F0502020204030204" pitchFamily="34" charset="0"/>
                <a:ea typeface="SimSun" panose="02010600030101010101" pitchFamily="2" charset="-122"/>
                <a:cs typeface="Arial" panose="020B0604020202020204" pitchFamily="34" charset="0"/>
              </a:rPr>
              <a:t>Example of a Basic Automated Build Pipeline that Supports Continuous Integration</a:t>
            </a:r>
            <a:endParaRPr lang="en-US" sz="1500" b="1" i="1" dirty="0"/>
          </a:p>
        </p:txBody>
      </p:sp>
      <p:pic>
        <p:nvPicPr>
          <p:cNvPr id="46" name="Picture 45"/>
          <p:cNvPicPr/>
          <p:nvPr/>
        </p:nvPicPr>
        <p:blipFill>
          <a:blip r:embed="rId3">
            <a:extLst>
              <a:ext uri="{28A0092B-C50C-407E-A947-70E740481C1C}">
                <a14:useLocalDpi xmlns:a14="http://schemas.microsoft.com/office/drawing/2010/main" val="0"/>
              </a:ext>
            </a:extLst>
          </a:blip>
          <a:srcRect/>
          <a:stretch>
            <a:fillRect/>
          </a:stretch>
        </p:blipFill>
        <p:spPr bwMode="auto">
          <a:xfrm>
            <a:off x="3544291" y="3228867"/>
            <a:ext cx="4457700" cy="1173956"/>
          </a:xfrm>
          <a:prstGeom prst="rect">
            <a:avLst/>
          </a:prstGeom>
          <a:noFill/>
        </p:spPr>
      </p:pic>
    </p:spTree>
    <p:extLst>
      <p:ext uri="{BB962C8B-B14F-4D97-AF65-F5344CB8AC3E}">
        <p14:creationId xmlns:p14="http://schemas.microsoft.com/office/powerpoint/2010/main" val="382350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382046" y="1233705"/>
            <a:ext cx="4972470" cy="2743972"/>
          </a:xfrm>
        </p:spPr>
        <p:txBody>
          <a:bodyPr>
            <a:noAutofit/>
          </a:bodyPr>
          <a:lstStyle/>
          <a:p>
            <a:pPr marL="0" indent="0">
              <a:lnSpc>
                <a:spcPct val="100000"/>
              </a:lnSpc>
              <a:spcAft>
                <a:spcPts val="450"/>
              </a:spcAft>
              <a:buNone/>
            </a:pPr>
            <a:r>
              <a:rPr lang="en-US" sz="1800" b="1" dirty="0"/>
              <a:t>Software changes should be monitored to identify and refine how an application should be decomposed into services</a:t>
            </a:r>
          </a:p>
          <a:p>
            <a:pPr>
              <a:lnSpc>
                <a:spcPct val="100000"/>
              </a:lnSpc>
              <a:spcAft>
                <a:spcPts val="450"/>
              </a:spcAft>
            </a:pPr>
            <a:r>
              <a:rPr lang="en-US" sz="1800" dirty="0"/>
              <a:t>Parts of the system that rarely change should be in a different service, or module, than those that often change</a:t>
            </a:r>
          </a:p>
          <a:p>
            <a:pPr>
              <a:lnSpc>
                <a:spcPct val="100000"/>
              </a:lnSpc>
              <a:spcAft>
                <a:spcPts val="450"/>
              </a:spcAft>
            </a:pPr>
            <a:r>
              <a:rPr lang="en-US" sz="1800" dirty="0"/>
              <a:t>If two services need to be changed together repeatedly, they should be merged into a single module</a:t>
            </a:r>
          </a:p>
        </p:txBody>
      </p:sp>
      <p:sp>
        <p:nvSpPr>
          <p:cNvPr id="2" name="Title 1"/>
          <p:cNvSpPr>
            <a:spLocks noGrp="1"/>
          </p:cNvSpPr>
          <p:nvPr>
            <p:ph type="title"/>
          </p:nvPr>
        </p:nvSpPr>
        <p:spPr/>
        <p:txBody>
          <a:bodyPr/>
          <a:lstStyle/>
          <a:p>
            <a:r>
              <a:rPr lang="en-US" dirty="0"/>
              <a:t>Decomposition of Services for Fast, Frequent, and Well Controlled Continuous Delivery</a:t>
            </a:r>
          </a:p>
        </p:txBody>
      </p:sp>
      <p:sp>
        <p:nvSpPr>
          <p:cNvPr id="5" name="Rectangle 4"/>
          <p:cNvSpPr/>
          <p:nvPr/>
        </p:nvSpPr>
        <p:spPr>
          <a:xfrm>
            <a:off x="5763358" y="1192139"/>
            <a:ext cx="2972656" cy="3223996"/>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1" dirty="0"/>
              <a:t>The decomposition of applications into services</a:t>
            </a:r>
            <a:r>
              <a:rPr lang="en-US" sz="1800" i="1" dirty="0"/>
              <a:t> needs to be based on the notion that services can be independently replaced and upgraded without affecting the other application services with which they interact</a:t>
            </a:r>
          </a:p>
        </p:txBody>
      </p:sp>
    </p:spTree>
    <p:extLst>
      <p:ext uri="{BB962C8B-B14F-4D97-AF65-F5344CB8AC3E}">
        <p14:creationId xmlns:p14="http://schemas.microsoft.com/office/powerpoint/2010/main" val="1200109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79513" y="790951"/>
            <a:ext cx="6784975" cy="3562350"/>
          </a:xfrm>
          <a:prstGeom prst="rect">
            <a:avLst/>
          </a:prstGeom>
        </p:spPr>
        <p:txBody>
          <a:bodyPr>
            <a:normAutofit/>
          </a:bodyPr>
          <a:lstStyle/>
          <a:p>
            <a:pPr marL="685800" indent="-646510">
              <a:lnSpc>
                <a:spcPct val="130000"/>
              </a:lnSpc>
              <a:spcBef>
                <a:spcPts val="0"/>
              </a:spcBef>
            </a:pPr>
            <a:r>
              <a:rPr lang="en-US" sz="2800" b="1" dirty="0">
                <a:solidFill>
                  <a:srgbClr val="102A4C"/>
                </a:solidFill>
              </a:rPr>
              <a:t>Designing for Sustainable EIPs</a:t>
            </a:r>
            <a:r>
              <a:rPr lang="en-US" dirty="0"/>
              <a:t/>
            </a:r>
            <a:br>
              <a:rPr lang="en-US" dirty="0"/>
            </a:br>
            <a:r>
              <a:rPr lang="en-US" sz="1500" dirty="0"/>
              <a:t/>
            </a:r>
            <a:br>
              <a:rPr lang="en-US" sz="1500" dirty="0"/>
            </a:br>
            <a:r>
              <a:rPr lang="en-US" sz="2400" i="1" dirty="0">
                <a:solidFill>
                  <a:schemeClr val="tx2"/>
                </a:solidFill>
                <a:latin typeface="+mn-lt"/>
                <a:cs typeface="Geneva" charset="0"/>
              </a:rPr>
              <a:t>Requirements</a:t>
            </a:r>
            <a:br>
              <a:rPr lang="en-US" sz="2400" i="1" dirty="0">
                <a:solidFill>
                  <a:schemeClr val="tx2"/>
                </a:solidFill>
                <a:latin typeface="+mn-lt"/>
                <a:cs typeface="Geneva" charset="0"/>
              </a:rPr>
            </a:br>
            <a:r>
              <a:rPr lang="en-US" sz="2400" i="1" dirty="0">
                <a:solidFill>
                  <a:schemeClr val="tx2"/>
                </a:solidFill>
                <a:latin typeface="+mn-lt"/>
                <a:cs typeface="Geneva" charset="0"/>
              </a:rPr>
              <a:t>Operating Environment</a:t>
            </a:r>
            <a:br>
              <a:rPr lang="en-US" sz="2400" i="1" dirty="0">
                <a:solidFill>
                  <a:schemeClr val="tx2"/>
                </a:solidFill>
                <a:latin typeface="+mn-lt"/>
                <a:cs typeface="Geneva" charset="0"/>
              </a:rPr>
            </a:br>
            <a:r>
              <a:rPr lang="en-US" sz="2400" i="1" dirty="0">
                <a:solidFill>
                  <a:schemeClr val="tx2"/>
                </a:solidFill>
                <a:latin typeface="+mn-lt"/>
                <a:cs typeface="Geneva" charset="0"/>
              </a:rPr>
              <a:t>Technology Recommendations</a:t>
            </a:r>
          </a:p>
        </p:txBody>
      </p:sp>
    </p:spTree>
    <p:extLst>
      <p:ext uri="{BB962C8B-B14F-4D97-AF65-F5344CB8AC3E}">
        <p14:creationId xmlns:p14="http://schemas.microsoft.com/office/powerpoint/2010/main" val="2213176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109143" y="1064795"/>
            <a:ext cx="5626871" cy="3288131"/>
          </a:xfrm>
        </p:spPr>
        <p:txBody>
          <a:bodyPr/>
          <a:lstStyle/>
          <a:p>
            <a:pPr>
              <a:lnSpc>
                <a:spcPct val="108000"/>
              </a:lnSpc>
              <a:spcAft>
                <a:spcPts val="900"/>
              </a:spcAft>
            </a:pPr>
            <a:r>
              <a:rPr lang="en-US" sz="1400" b="1" dirty="0"/>
              <a:t>Functional requirements </a:t>
            </a:r>
            <a:r>
              <a:rPr lang="en-US" sz="1400" dirty="0"/>
              <a:t>– Define the functions, or business needs, of a system or components as seen by a system user. </a:t>
            </a:r>
          </a:p>
          <a:p>
            <a:pPr>
              <a:lnSpc>
                <a:spcPct val="108000"/>
              </a:lnSpc>
              <a:spcAft>
                <a:spcPts val="900"/>
              </a:spcAft>
            </a:pPr>
            <a:r>
              <a:rPr lang="en-US" sz="1400" b="1" dirty="0"/>
              <a:t>Performance requirements </a:t>
            </a:r>
            <a:r>
              <a:rPr lang="en-US" sz="1400" dirty="0"/>
              <a:t>– Specifies speed or operational effectiveness of the capability that must be delivered.</a:t>
            </a:r>
          </a:p>
          <a:p>
            <a:pPr>
              <a:lnSpc>
                <a:spcPct val="108000"/>
              </a:lnSpc>
              <a:spcAft>
                <a:spcPts val="900"/>
              </a:spcAft>
            </a:pPr>
            <a:r>
              <a:rPr lang="en-US" sz="1400" b="1" dirty="0"/>
              <a:t>Design requirements </a:t>
            </a:r>
            <a:r>
              <a:rPr lang="en-US" sz="1400" dirty="0"/>
              <a:t>– Detail the plans for the software solution and specify architecture design, methodologies, models, or frameworks by which software is to be developed. </a:t>
            </a:r>
          </a:p>
          <a:p>
            <a:pPr>
              <a:lnSpc>
                <a:spcPct val="108000"/>
              </a:lnSpc>
              <a:spcAft>
                <a:spcPts val="900"/>
              </a:spcAft>
            </a:pPr>
            <a:r>
              <a:rPr lang="en-US" sz="1400" b="1" dirty="0"/>
              <a:t>External </a:t>
            </a:r>
            <a:r>
              <a:rPr lang="en-US" sz="1400" b="1" dirty="0" smtClean="0"/>
              <a:t>interface </a:t>
            </a:r>
            <a:r>
              <a:rPr lang="en-US" sz="1400" b="1" dirty="0"/>
              <a:t>requirements </a:t>
            </a:r>
            <a:r>
              <a:rPr lang="en-US" sz="1400" dirty="0"/>
              <a:t>– Specify the hardware, software, communications, user, or database elements to ensure proper </a:t>
            </a:r>
            <a:r>
              <a:rPr lang="en-US" sz="1400" dirty="0" smtClean="0"/>
              <a:t>communications </a:t>
            </a:r>
            <a:r>
              <a:rPr lang="en-US" sz="1400" dirty="0"/>
              <a:t>with external components.</a:t>
            </a:r>
          </a:p>
          <a:p>
            <a:pPr>
              <a:lnSpc>
                <a:spcPct val="108000"/>
              </a:lnSpc>
              <a:spcAft>
                <a:spcPts val="900"/>
              </a:spcAft>
            </a:pPr>
            <a:r>
              <a:rPr lang="en-US" sz="1400" b="1" dirty="0"/>
              <a:t>Resource requirements </a:t>
            </a:r>
            <a:r>
              <a:rPr lang="en-US" sz="1400" dirty="0"/>
              <a:t>– These include the hardware, software, expertise, and organizational components.</a:t>
            </a:r>
          </a:p>
        </p:txBody>
      </p:sp>
      <p:sp>
        <p:nvSpPr>
          <p:cNvPr id="5" name="Title 4"/>
          <p:cNvSpPr>
            <a:spLocks noGrp="1"/>
          </p:cNvSpPr>
          <p:nvPr>
            <p:ph type="title"/>
          </p:nvPr>
        </p:nvSpPr>
        <p:spPr/>
        <p:txBody>
          <a:bodyPr/>
          <a:lstStyle/>
          <a:p>
            <a:r>
              <a:rPr lang="en-US" dirty="0"/>
              <a:t>Requirements in Designing Sustainable EIPs</a:t>
            </a:r>
          </a:p>
        </p:txBody>
      </p:sp>
      <p:sp>
        <p:nvSpPr>
          <p:cNvPr id="10" name="Rectangle 9"/>
          <p:cNvSpPr/>
          <p:nvPr/>
        </p:nvSpPr>
        <p:spPr>
          <a:xfrm>
            <a:off x="382043" y="1111919"/>
            <a:ext cx="2408012" cy="3241007"/>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2100" b="1" i="1" dirty="0"/>
              <a:t>A requirement </a:t>
            </a:r>
          </a:p>
          <a:p>
            <a:pPr algn="ctr">
              <a:lnSpc>
                <a:spcPts val="3000"/>
              </a:lnSpc>
            </a:pPr>
            <a:r>
              <a:rPr lang="en-US" sz="2100" i="1" dirty="0"/>
              <a:t>is a capability </a:t>
            </a:r>
          </a:p>
          <a:p>
            <a:pPr algn="ctr">
              <a:lnSpc>
                <a:spcPts val="3000"/>
              </a:lnSpc>
            </a:pPr>
            <a:r>
              <a:rPr lang="en-US" sz="2100" i="1" dirty="0"/>
              <a:t>or function </a:t>
            </a:r>
          </a:p>
          <a:p>
            <a:pPr algn="ctr">
              <a:lnSpc>
                <a:spcPts val="3000"/>
              </a:lnSpc>
            </a:pPr>
            <a:r>
              <a:rPr lang="en-US" sz="2100" i="1" dirty="0"/>
              <a:t>that must be delivered </a:t>
            </a:r>
          </a:p>
          <a:p>
            <a:pPr algn="ctr">
              <a:lnSpc>
                <a:spcPts val="3000"/>
              </a:lnSpc>
            </a:pPr>
            <a:r>
              <a:rPr lang="en-US" sz="2100" i="1" dirty="0"/>
              <a:t>by a system or system component</a:t>
            </a:r>
          </a:p>
        </p:txBody>
      </p:sp>
    </p:spTree>
    <p:extLst>
      <p:ext uri="{BB962C8B-B14F-4D97-AF65-F5344CB8AC3E}">
        <p14:creationId xmlns:p14="http://schemas.microsoft.com/office/powerpoint/2010/main" val="2630762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82043" y="1064795"/>
            <a:ext cx="5988678" cy="3288131"/>
          </a:xfrm>
        </p:spPr>
        <p:txBody>
          <a:bodyPr/>
          <a:lstStyle/>
          <a:p>
            <a:pPr marL="0" indent="0">
              <a:lnSpc>
                <a:spcPct val="108000"/>
              </a:lnSpc>
              <a:buNone/>
            </a:pPr>
            <a:r>
              <a:rPr lang="en-US" sz="1800" b="1" dirty="0" smtClean="0"/>
              <a:t>Examples </a:t>
            </a:r>
            <a:r>
              <a:rPr lang="en-US" sz="1800" b="1" dirty="0"/>
              <a:t>of High-Level DOT EIP functional requirements </a:t>
            </a:r>
            <a:r>
              <a:rPr lang="en-US" sz="1800" b="1" dirty="0" smtClean="0"/>
              <a:t>include</a:t>
            </a:r>
            <a:r>
              <a:rPr lang="en-US" sz="1800" b="1" dirty="0"/>
              <a:t> </a:t>
            </a:r>
            <a:r>
              <a:rPr lang="en-US" sz="1800" b="1" dirty="0" smtClean="0"/>
              <a:t>*:</a:t>
            </a:r>
            <a:endParaRPr lang="en-US" sz="1200" b="1" dirty="0" smtClean="0"/>
          </a:p>
          <a:p>
            <a:pPr>
              <a:lnSpc>
                <a:spcPct val="150000"/>
              </a:lnSpc>
            </a:pPr>
            <a:r>
              <a:rPr lang="en-US" sz="1600" b="0" dirty="0" smtClean="0">
                <a:solidFill>
                  <a:schemeClr val="tx2"/>
                </a:solidFill>
              </a:rPr>
              <a:t>Shall </a:t>
            </a:r>
            <a:r>
              <a:rPr lang="en-US" sz="1600" b="0" dirty="0">
                <a:solidFill>
                  <a:schemeClr val="tx2"/>
                </a:solidFill>
              </a:rPr>
              <a:t>contain a data ingestion </a:t>
            </a:r>
            <a:r>
              <a:rPr lang="en-US" sz="1600" b="0" dirty="0" smtClean="0">
                <a:solidFill>
                  <a:schemeClr val="tx2"/>
                </a:solidFill>
              </a:rPr>
              <a:t>service</a:t>
            </a:r>
          </a:p>
          <a:p>
            <a:pPr>
              <a:lnSpc>
                <a:spcPct val="150000"/>
              </a:lnSpc>
            </a:pPr>
            <a:r>
              <a:rPr lang="en-US" sz="1600" b="0" dirty="0" smtClean="0">
                <a:solidFill>
                  <a:schemeClr val="tx2"/>
                </a:solidFill>
              </a:rPr>
              <a:t>Shall </a:t>
            </a:r>
            <a:r>
              <a:rPr lang="en-US" sz="1600" b="0" dirty="0">
                <a:solidFill>
                  <a:schemeClr val="tx2"/>
                </a:solidFill>
              </a:rPr>
              <a:t>contain a data visualization </a:t>
            </a:r>
            <a:r>
              <a:rPr lang="en-US" sz="1600" b="0" dirty="0" smtClean="0">
                <a:solidFill>
                  <a:schemeClr val="tx2"/>
                </a:solidFill>
              </a:rPr>
              <a:t>service</a:t>
            </a:r>
          </a:p>
          <a:p>
            <a:pPr>
              <a:lnSpc>
                <a:spcPct val="150000"/>
              </a:lnSpc>
            </a:pPr>
            <a:r>
              <a:rPr lang="en-US" sz="1600" b="0" dirty="0" smtClean="0">
                <a:solidFill>
                  <a:schemeClr val="tx2"/>
                </a:solidFill>
              </a:rPr>
              <a:t>Shall </a:t>
            </a:r>
            <a:r>
              <a:rPr lang="en-US" sz="1600" b="0" dirty="0">
                <a:solidFill>
                  <a:schemeClr val="tx2"/>
                </a:solidFill>
              </a:rPr>
              <a:t>contain a search </a:t>
            </a:r>
            <a:r>
              <a:rPr lang="en-US" sz="1600" b="0" dirty="0" smtClean="0">
                <a:solidFill>
                  <a:schemeClr val="tx2"/>
                </a:solidFill>
              </a:rPr>
              <a:t>service</a:t>
            </a:r>
          </a:p>
          <a:p>
            <a:pPr>
              <a:lnSpc>
                <a:spcPct val="150000"/>
              </a:lnSpc>
            </a:pPr>
            <a:r>
              <a:rPr lang="en-US" sz="1600" b="0" dirty="0" smtClean="0">
                <a:solidFill>
                  <a:schemeClr val="tx2"/>
                </a:solidFill>
              </a:rPr>
              <a:t>Shall </a:t>
            </a:r>
            <a:r>
              <a:rPr lang="en-US" sz="1600" b="0" dirty="0">
                <a:solidFill>
                  <a:schemeClr val="tx2"/>
                </a:solidFill>
              </a:rPr>
              <a:t>contain a librarian user </a:t>
            </a:r>
            <a:r>
              <a:rPr lang="en-US" sz="1600" b="0" dirty="0" smtClean="0">
                <a:solidFill>
                  <a:schemeClr val="tx2"/>
                </a:solidFill>
              </a:rPr>
              <a:t>interface</a:t>
            </a:r>
          </a:p>
          <a:p>
            <a:pPr>
              <a:lnSpc>
                <a:spcPct val="150000"/>
              </a:lnSpc>
            </a:pPr>
            <a:r>
              <a:rPr lang="en-US" sz="1600" b="0" dirty="0" smtClean="0">
                <a:solidFill>
                  <a:schemeClr val="tx2"/>
                </a:solidFill>
              </a:rPr>
              <a:t>Shall </a:t>
            </a:r>
            <a:r>
              <a:rPr lang="en-US" sz="1600" b="0" dirty="0">
                <a:solidFill>
                  <a:schemeClr val="tx2"/>
                </a:solidFill>
              </a:rPr>
              <a:t>contain a vendor procurement user </a:t>
            </a:r>
            <a:r>
              <a:rPr lang="en-US" sz="1600" b="0" dirty="0" smtClean="0">
                <a:solidFill>
                  <a:schemeClr val="tx2"/>
                </a:solidFill>
              </a:rPr>
              <a:t>interface</a:t>
            </a:r>
          </a:p>
          <a:p>
            <a:pPr>
              <a:lnSpc>
                <a:spcPct val="150000"/>
              </a:lnSpc>
            </a:pPr>
            <a:r>
              <a:rPr lang="en-US" sz="1600" b="0" dirty="0" smtClean="0">
                <a:solidFill>
                  <a:schemeClr val="tx2"/>
                </a:solidFill>
              </a:rPr>
              <a:t>Shall </a:t>
            </a:r>
            <a:r>
              <a:rPr lang="en-US" sz="1600" b="0" dirty="0">
                <a:solidFill>
                  <a:schemeClr val="tx2"/>
                </a:solidFill>
              </a:rPr>
              <a:t>contain a DOT map user </a:t>
            </a:r>
            <a:r>
              <a:rPr lang="en-US" sz="1600" b="0" dirty="0" smtClean="0">
                <a:solidFill>
                  <a:schemeClr val="tx2"/>
                </a:solidFill>
              </a:rPr>
              <a:t>interface</a:t>
            </a:r>
          </a:p>
          <a:p>
            <a:pPr marL="166688" indent="0">
              <a:lnSpc>
                <a:spcPct val="150000"/>
              </a:lnSpc>
              <a:spcBef>
                <a:spcPts val="450"/>
              </a:spcBef>
              <a:buNone/>
              <a:tabLst>
                <a:tab pos="348854" algn="l"/>
              </a:tabLst>
            </a:pPr>
            <a:r>
              <a:rPr lang="en-US" sz="1200" dirty="0"/>
              <a:t>* actual requirement will have greater context and feature specificity. </a:t>
            </a:r>
          </a:p>
        </p:txBody>
      </p:sp>
      <p:sp>
        <p:nvSpPr>
          <p:cNvPr id="5" name="Title 4"/>
          <p:cNvSpPr>
            <a:spLocks noGrp="1"/>
          </p:cNvSpPr>
          <p:nvPr>
            <p:ph type="title"/>
          </p:nvPr>
        </p:nvSpPr>
        <p:spPr/>
        <p:txBody>
          <a:bodyPr/>
          <a:lstStyle/>
          <a:p>
            <a:r>
              <a:rPr lang="en-US" dirty="0"/>
              <a:t>EIP Functional Requirement Examples</a:t>
            </a:r>
          </a:p>
        </p:txBody>
      </p:sp>
      <p:sp>
        <p:nvSpPr>
          <p:cNvPr id="10" name="Rectangle 9"/>
          <p:cNvSpPr/>
          <p:nvPr/>
        </p:nvSpPr>
        <p:spPr>
          <a:xfrm>
            <a:off x="6546274" y="1111919"/>
            <a:ext cx="2189741" cy="3241007"/>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800" b="1" i="1" dirty="0"/>
              <a:t>Functional requirements </a:t>
            </a:r>
          </a:p>
          <a:p>
            <a:pPr algn="ctr">
              <a:lnSpc>
                <a:spcPct val="130000"/>
              </a:lnSpc>
            </a:pPr>
            <a:r>
              <a:rPr lang="en-US" sz="1800" i="1" dirty="0"/>
              <a:t>specify what </a:t>
            </a:r>
          </a:p>
          <a:p>
            <a:pPr algn="ctr">
              <a:lnSpc>
                <a:spcPct val="130000"/>
              </a:lnSpc>
            </a:pPr>
            <a:r>
              <a:rPr lang="en-US" sz="1800" i="1" dirty="0"/>
              <a:t>a system or </a:t>
            </a:r>
          </a:p>
          <a:p>
            <a:pPr algn="ctr">
              <a:lnSpc>
                <a:spcPct val="130000"/>
              </a:lnSpc>
            </a:pPr>
            <a:r>
              <a:rPr lang="en-US" sz="1800" i="1" dirty="0"/>
              <a:t>service must do, </a:t>
            </a:r>
          </a:p>
          <a:p>
            <a:pPr algn="ctr">
              <a:lnSpc>
                <a:spcPct val="130000"/>
              </a:lnSpc>
            </a:pPr>
            <a:r>
              <a:rPr lang="en-US" sz="1800" i="1" dirty="0"/>
              <a:t>but not how </a:t>
            </a:r>
          </a:p>
          <a:p>
            <a:pPr algn="ctr">
              <a:lnSpc>
                <a:spcPct val="130000"/>
              </a:lnSpc>
            </a:pPr>
            <a:r>
              <a:rPr lang="en-US" sz="1800" i="1" dirty="0"/>
              <a:t>it will be done </a:t>
            </a:r>
          </a:p>
        </p:txBody>
      </p:sp>
    </p:spTree>
    <p:extLst>
      <p:ext uri="{BB962C8B-B14F-4D97-AF65-F5344CB8AC3E}">
        <p14:creationId xmlns:p14="http://schemas.microsoft.com/office/powerpoint/2010/main" val="136507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82044" y="1064795"/>
            <a:ext cx="5154233" cy="3288131"/>
          </a:xfrm>
        </p:spPr>
        <p:txBody>
          <a:bodyPr/>
          <a:lstStyle/>
          <a:p>
            <a:pPr marL="0" indent="0">
              <a:lnSpc>
                <a:spcPct val="108000"/>
              </a:lnSpc>
              <a:spcBef>
                <a:spcPts val="450"/>
              </a:spcBef>
              <a:buNone/>
            </a:pPr>
            <a:r>
              <a:rPr lang="en-US" sz="1800" b="1" dirty="0" smtClean="0"/>
              <a:t>Examples </a:t>
            </a:r>
            <a:r>
              <a:rPr lang="en-US" sz="1800" b="1" dirty="0"/>
              <a:t>of High-Level DOT EIP performance requirements </a:t>
            </a:r>
            <a:r>
              <a:rPr lang="en-US" sz="1800" b="1" dirty="0" smtClean="0"/>
              <a:t>include *:</a:t>
            </a:r>
            <a:endParaRPr lang="en-US" sz="1800" dirty="0"/>
          </a:p>
          <a:p>
            <a:pPr>
              <a:lnSpc>
                <a:spcPct val="150000"/>
              </a:lnSpc>
              <a:tabLst>
                <a:tab pos="348854" algn="l"/>
              </a:tabLst>
            </a:pPr>
            <a:r>
              <a:rPr lang="en-US" sz="1600" dirty="0"/>
              <a:t>S</a:t>
            </a:r>
            <a:r>
              <a:rPr lang="en-US" sz="1600" dirty="0" smtClean="0"/>
              <a:t>ervices </a:t>
            </a:r>
            <a:r>
              <a:rPr lang="en-US" sz="1600" dirty="0"/>
              <a:t>shall be able to be started rapidly</a:t>
            </a:r>
          </a:p>
          <a:p>
            <a:pPr>
              <a:lnSpc>
                <a:spcPct val="150000"/>
              </a:lnSpc>
              <a:tabLst>
                <a:tab pos="348854" algn="l"/>
              </a:tabLst>
            </a:pPr>
            <a:r>
              <a:rPr lang="en-US" sz="1600" dirty="0"/>
              <a:t>S</a:t>
            </a:r>
            <a:r>
              <a:rPr lang="en-US" sz="1600" dirty="0" smtClean="0"/>
              <a:t>ervices </a:t>
            </a:r>
            <a:r>
              <a:rPr lang="en-US" sz="1600" dirty="0"/>
              <a:t>shall be able to be stopped rapidly</a:t>
            </a:r>
          </a:p>
          <a:p>
            <a:pPr>
              <a:lnSpc>
                <a:spcPct val="150000"/>
              </a:lnSpc>
              <a:tabLst>
                <a:tab pos="348854" algn="l"/>
              </a:tabLst>
            </a:pPr>
            <a:r>
              <a:rPr lang="en-US" sz="1600" dirty="0"/>
              <a:t>S</a:t>
            </a:r>
            <a:r>
              <a:rPr lang="en-US" sz="1600" dirty="0" smtClean="0"/>
              <a:t>ervices </a:t>
            </a:r>
            <a:r>
              <a:rPr lang="en-US" sz="1600" dirty="0"/>
              <a:t>shall be able to be duplicated rapidly</a:t>
            </a:r>
          </a:p>
          <a:p>
            <a:pPr>
              <a:lnSpc>
                <a:spcPct val="150000"/>
              </a:lnSpc>
              <a:tabLst>
                <a:tab pos="348854" algn="l"/>
              </a:tabLst>
            </a:pPr>
            <a:r>
              <a:rPr lang="en-US" sz="1600" dirty="0"/>
              <a:t>C</a:t>
            </a:r>
            <a:r>
              <a:rPr lang="en-US" sz="1600" dirty="0" smtClean="0"/>
              <a:t>omponents </a:t>
            </a:r>
            <a:r>
              <a:rPr lang="en-US" sz="1600" dirty="0"/>
              <a:t>shall be able to be  decommissioned rapidly</a:t>
            </a:r>
          </a:p>
          <a:p>
            <a:pPr>
              <a:lnSpc>
                <a:spcPct val="150000"/>
              </a:lnSpc>
              <a:tabLst>
                <a:tab pos="348854" algn="l"/>
              </a:tabLst>
            </a:pPr>
            <a:r>
              <a:rPr lang="en-US" sz="1600" dirty="0"/>
              <a:t>C</a:t>
            </a:r>
            <a:r>
              <a:rPr lang="en-US" sz="1600" dirty="0" smtClean="0"/>
              <a:t>omponents </a:t>
            </a:r>
            <a:r>
              <a:rPr lang="en-US" sz="1600" dirty="0"/>
              <a:t>shall be able to be deployed </a:t>
            </a:r>
            <a:r>
              <a:rPr lang="en-US" sz="1600" dirty="0" smtClean="0"/>
              <a:t>rapidly</a:t>
            </a:r>
            <a:endParaRPr lang="en-US" sz="1200" dirty="0"/>
          </a:p>
          <a:p>
            <a:pPr marL="166688" indent="0">
              <a:lnSpc>
                <a:spcPct val="108000"/>
              </a:lnSpc>
              <a:spcBef>
                <a:spcPts val="450"/>
              </a:spcBef>
              <a:buNone/>
              <a:tabLst>
                <a:tab pos="348854" algn="l"/>
              </a:tabLst>
            </a:pPr>
            <a:r>
              <a:rPr lang="en-US" sz="1200" dirty="0" smtClean="0"/>
              <a:t>* actual </a:t>
            </a:r>
            <a:r>
              <a:rPr lang="en-US" sz="1200" dirty="0"/>
              <a:t>requirement will have numerical and context specificity.</a:t>
            </a:r>
            <a:r>
              <a:rPr lang="en-US" sz="1800" dirty="0"/>
              <a:t> </a:t>
            </a:r>
          </a:p>
          <a:p>
            <a:pPr marL="0" indent="0">
              <a:lnSpc>
                <a:spcPct val="108000"/>
              </a:lnSpc>
              <a:buNone/>
            </a:pPr>
            <a:endParaRPr lang="en-US" sz="1800" b="1" dirty="0"/>
          </a:p>
        </p:txBody>
      </p:sp>
      <p:sp>
        <p:nvSpPr>
          <p:cNvPr id="5" name="Title 4"/>
          <p:cNvSpPr>
            <a:spLocks noGrp="1"/>
          </p:cNvSpPr>
          <p:nvPr>
            <p:ph type="title"/>
          </p:nvPr>
        </p:nvSpPr>
        <p:spPr/>
        <p:txBody>
          <a:bodyPr/>
          <a:lstStyle/>
          <a:p>
            <a:r>
              <a:rPr lang="en-US" dirty="0"/>
              <a:t>EIP Performance Requirement Examples</a:t>
            </a:r>
          </a:p>
        </p:txBody>
      </p:sp>
      <p:sp>
        <p:nvSpPr>
          <p:cNvPr id="10" name="Rectangle 9"/>
          <p:cNvSpPr/>
          <p:nvPr/>
        </p:nvSpPr>
        <p:spPr>
          <a:xfrm>
            <a:off x="5735782" y="1111919"/>
            <a:ext cx="3000233" cy="3241007"/>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1800" b="1" i="1" dirty="0"/>
              <a:t>Performance Requirements</a:t>
            </a:r>
          </a:p>
          <a:p>
            <a:pPr algn="ctr">
              <a:lnSpc>
                <a:spcPct val="108000"/>
              </a:lnSpc>
            </a:pPr>
            <a:r>
              <a:rPr lang="en-US" sz="1800" i="1" dirty="0"/>
              <a:t>define how well</a:t>
            </a:r>
          </a:p>
          <a:p>
            <a:pPr algn="ctr">
              <a:lnSpc>
                <a:spcPct val="108000"/>
              </a:lnSpc>
            </a:pPr>
            <a:r>
              <a:rPr lang="en-US" sz="1800" i="1" dirty="0"/>
              <a:t> the system performs certain functions </a:t>
            </a:r>
          </a:p>
          <a:p>
            <a:pPr algn="ctr">
              <a:lnSpc>
                <a:spcPct val="108000"/>
              </a:lnSpc>
            </a:pPr>
            <a:r>
              <a:rPr lang="en-US" sz="1800" i="1" dirty="0"/>
              <a:t>under varied conditions using factors such as </a:t>
            </a:r>
          </a:p>
          <a:p>
            <a:pPr algn="ctr">
              <a:lnSpc>
                <a:spcPct val="108000"/>
              </a:lnSpc>
            </a:pPr>
            <a:r>
              <a:rPr lang="en-US" sz="1800" i="1" dirty="0"/>
              <a:t>speed of response, throughput, execution </a:t>
            </a:r>
            <a:r>
              <a:rPr lang="en-US" sz="1800" i="1" dirty="0" smtClean="0"/>
              <a:t>time, </a:t>
            </a:r>
            <a:r>
              <a:rPr lang="en-US" sz="1800" i="1" dirty="0"/>
              <a:t>and storage capacity</a:t>
            </a:r>
          </a:p>
        </p:txBody>
      </p:sp>
    </p:spTree>
    <p:extLst>
      <p:ext uri="{BB962C8B-B14F-4D97-AF65-F5344CB8AC3E}">
        <p14:creationId xmlns:p14="http://schemas.microsoft.com/office/powerpoint/2010/main" val="2808924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82043" y="1064795"/>
            <a:ext cx="6164231" cy="3288131"/>
          </a:xfrm>
        </p:spPr>
        <p:txBody>
          <a:bodyPr/>
          <a:lstStyle/>
          <a:p>
            <a:pPr marL="0" indent="0">
              <a:lnSpc>
                <a:spcPct val="108000"/>
              </a:lnSpc>
              <a:spcAft>
                <a:spcPts val="450"/>
              </a:spcAft>
              <a:buNone/>
            </a:pPr>
            <a:r>
              <a:rPr lang="en-US" sz="1800" b="1" dirty="0" smtClean="0"/>
              <a:t>Examples </a:t>
            </a:r>
            <a:r>
              <a:rPr lang="en-US" sz="1800" b="1" dirty="0"/>
              <a:t>of High-Level DOT EIP design requirements </a:t>
            </a:r>
            <a:r>
              <a:rPr lang="en-US" sz="1800" b="1" dirty="0" smtClean="0"/>
              <a:t>include</a:t>
            </a:r>
            <a:r>
              <a:rPr lang="en-US" sz="1800" b="1" dirty="0"/>
              <a:t> </a:t>
            </a:r>
            <a:r>
              <a:rPr lang="en-US" sz="1800" b="1" dirty="0" smtClean="0"/>
              <a:t>*:</a:t>
            </a:r>
            <a:endParaRPr lang="en-US" sz="1800" b="1" dirty="0"/>
          </a:p>
          <a:p>
            <a:pPr>
              <a:lnSpc>
                <a:spcPct val="108000"/>
              </a:lnSpc>
              <a:spcBef>
                <a:spcPts val="900"/>
              </a:spcBef>
              <a:spcAft>
                <a:spcPts val="450"/>
              </a:spcAft>
            </a:pPr>
            <a:r>
              <a:rPr lang="en-US" sz="1600" dirty="0"/>
              <a:t>S</a:t>
            </a:r>
            <a:r>
              <a:rPr lang="en-US" sz="1600" dirty="0" smtClean="0"/>
              <a:t>hall </a:t>
            </a:r>
            <a:r>
              <a:rPr lang="en-US" sz="1600" dirty="0"/>
              <a:t>use a distributed tracking and logging </a:t>
            </a:r>
            <a:r>
              <a:rPr lang="en-US" sz="1600" dirty="0" smtClean="0"/>
              <a:t>service</a:t>
            </a:r>
            <a:endParaRPr lang="en-US" sz="1600" dirty="0"/>
          </a:p>
          <a:p>
            <a:pPr>
              <a:lnSpc>
                <a:spcPct val="108000"/>
              </a:lnSpc>
              <a:spcAft>
                <a:spcPts val="450"/>
              </a:spcAft>
            </a:pPr>
            <a:r>
              <a:rPr lang="en-US" sz="1600" dirty="0"/>
              <a:t>S</a:t>
            </a:r>
            <a:r>
              <a:rPr lang="en-US" sz="1600" dirty="0" smtClean="0"/>
              <a:t>hall </a:t>
            </a:r>
            <a:r>
              <a:rPr lang="en-US" sz="1600" dirty="0"/>
              <a:t>use a centralized logging </a:t>
            </a:r>
          </a:p>
          <a:p>
            <a:pPr>
              <a:lnSpc>
                <a:spcPct val="108000"/>
              </a:lnSpc>
              <a:spcAft>
                <a:spcPts val="450"/>
              </a:spcAft>
            </a:pPr>
            <a:r>
              <a:rPr lang="en-US" sz="1600" dirty="0"/>
              <a:t>S</a:t>
            </a:r>
            <a:r>
              <a:rPr lang="en-US" sz="1600" dirty="0" smtClean="0"/>
              <a:t>ervices </a:t>
            </a:r>
            <a:r>
              <a:rPr lang="en-US" sz="1600" dirty="0"/>
              <a:t>shall adjust to demand spikes automatically</a:t>
            </a:r>
          </a:p>
          <a:p>
            <a:pPr>
              <a:lnSpc>
                <a:spcPct val="108000"/>
              </a:lnSpc>
              <a:spcAft>
                <a:spcPts val="450"/>
              </a:spcAft>
            </a:pPr>
            <a:r>
              <a:rPr lang="en-US" sz="1600" dirty="0"/>
              <a:t>S</a:t>
            </a:r>
            <a:r>
              <a:rPr lang="en-US" sz="1600" dirty="0" smtClean="0"/>
              <a:t>hall </a:t>
            </a:r>
            <a:r>
              <a:rPr lang="en-US" sz="1600" dirty="0"/>
              <a:t>follow a microservice architecture pattern</a:t>
            </a:r>
          </a:p>
          <a:p>
            <a:pPr>
              <a:lnSpc>
                <a:spcPct val="108000"/>
              </a:lnSpc>
              <a:spcAft>
                <a:spcPts val="450"/>
              </a:spcAft>
            </a:pPr>
            <a:r>
              <a:rPr lang="en-US" sz="1600" dirty="0"/>
              <a:t>S</a:t>
            </a:r>
            <a:r>
              <a:rPr lang="en-US" sz="1600" dirty="0" smtClean="0"/>
              <a:t>hall </a:t>
            </a:r>
            <a:r>
              <a:rPr lang="en-US" sz="1600" dirty="0"/>
              <a:t>use API standards to design and operate its API </a:t>
            </a:r>
            <a:r>
              <a:rPr lang="en-US" sz="1600" dirty="0" smtClean="0"/>
              <a:t>gateway</a:t>
            </a:r>
            <a:endParaRPr lang="en-US" sz="1600" dirty="0"/>
          </a:p>
          <a:p>
            <a:pPr marL="166688" indent="0">
              <a:lnSpc>
                <a:spcPct val="108000"/>
              </a:lnSpc>
              <a:spcBef>
                <a:spcPts val="450"/>
              </a:spcBef>
              <a:buNone/>
              <a:tabLst>
                <a:tab pos="348854" algn="l"/>
              </a:tabLst>
            </a:pPr>
            <a:r>
              <a:rPr lang="en-US" sz="1200" dirty="0" smtClean="0"/>
              <a:t>* </a:t>
            </a:r>
            <a:r>
              <a:rPr lang="en-US" sz="1200" dirty="0"/>
              <a:t>actual requirement will have greater context and feature specificity. </a:t>
            </a:r>
          </a:p>
        </p:txBody>
      </p:sp>
      <p:sp>
        <p:nvSpPr>
          <p:cNvPr id="5" name="Title 4"/>
          <p:cNvSpPr>
            <a:spLocks noGrp="1"/>
          </p:cNvSpPr>
          <p:nvPr>
            <p:ph type="title"/>
          </p:nvPr>
        </p:nvSpPr>
        <p:spPr/>
        <p:txBody>
          <a:bodyPr/>
          <a:lstStyle/>
          <a:p>
            <a:r>
              <a:rPr lang="en-US" dirty="0"/>
              <a:t>EIP Design Requirement Examples</a:t>
            </a:r>
          </a:p>
        </p:txBody>
      </p:sp>
      <p:sp>
        <p:nvSpPr>
          <p:cNvPr id="10" name="Rectangle 9"/>
          <p:cNvSpPr/>
          <p:nvPr/>
        </p:nvSpPr>
        <p:spPr>
          <a:xfrm>
            <a:off x="6546274" y="1111919"/>
            <a:ext cx="2189741" cy="3241007"/>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1" dirty="0"/>
              <a:t>Design requirements </a:t>
            </a:r>
            <a:r>
              <a:rPr lang="en-US" sz="1800" i="1" dirty="0"/>
              <a:t>direct the design (internals of the system</a:t>
            </a:r>
            <a:r>
              <a:rPr lang="en-US" sz="1800" i="1" dirty="0" smtClean="0"/>
              <a:t>) </a:t>
            </a:r>
            <a:r>
              <a:rPr lang="en-US" sz="1800" i="1" dirty="0"/>
              <a:t>by inclusion (build it this way</a:t>
            </a:r>
            <a:r>
              <a:rPr lang="en-US" sz="1800" i="1" dirty="0" smtClean="0"/>
              <a:t>) </a:t>
            </a:r>
            <a:r>
              <a:rPr lang="en-US" sz="1800" i="1" dirty="0"/>
              <a:t>or exclusion (don't build it this way).</a:t>
            </a:r>
          </a:p>
        </p:txBody>
      </p:sp>
    </p:spTree>
    <p:extLst>
      <p:ext uri="{BB962C8B-B14F-4D97-AF65-F5344CB8AC3E}">
        <p14:creationId xmlns:p14="http://schemas.microsoft.com/office/powerpoint/2010/main" val="4158871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82045" y="1064795"/>
            <a:ext cx="4638842" cy="3288131"/>
          </a:xfrm>
        </p:spPr>
        <p:txBody>
          <a:bodyPr/>
          <a:lstStyle/>
          <a:p>
            <a:pPr marL="0" indent="0">
              <a:lnSpc>
                <a:spcPct val="108000"/>
              </a:lnSpc>
              <a:spcBef>
                <a:spcPts val="450"/>
              </a:spcBef>
              <a:buNone/>
            </a:pPr>
            <a:r>
              <a:rPr lang="en-US" sz="1800" b="1" dirty="0" smtClean="0"/>
              <a:t>Examples </a:t>
            </a:r>
            <a:r>
              <a:rPr lang="en-US" sz="1800" b="1" dirty="0"/>
              <a:t>of High-Level DOT EIP external interface requirements </a:t>
            </a:r>
            <a:r>
              <a:rPr lang="en-US" sz="1800" b="1" dirty="0" smtClean="0"/>
              <a:t>include</a:t>
            </a:r>
            <a:r>
              <a:rPr lang="en-US" sz="1800" b="1" dirty="0"/>
              <a:t> * </a:t>
            </a:r>
            <a:r>
              <a:rPr lang="en-US" sz="1800" b="1" dirty="0" smtClean="0"/>
              <a:t>:</a:t>
            </a:r>
            <a:endParaRPr lang="en-US" sz="1800" dirty="0"/>
          </a:p>
          <a:p>
            <a:pPr marL="348854" indent="-182166">
              <a:lnSpc>
                <a:spcPct val="108000"/>
              </a:lnSpc>
              <a:spcBef>
                <a:spcPts val="900"/>
              </a:spcBef>
              <a:tabLst>
                <a:tab pos="348854" algn="l"/>
              </a:tabLst>
            </a:pPr>
            <a:r>
              <a:rPr lang="en-US" sz="1600" dirty="0"/>
              <a:t>S</a:t>
            </a:r>
            <a:r>
              <a:rPr lang="en-US" sz="1600" dirty="0" smtClean="0"/>
              <a:t>hall </a:t>
            </a:r>
            <a:r>
              <a:rPr lang="en-US" sz="1600" dirty="0"/>
              <a:t>be able to connect to </a:t>
            </a:r>
            <a:r>
              <a:rPr lang="en-US" sz="1600" dirty="0" smtClean="0"/>
              <a:t>live </a:t>
            </a:r>
            <a:r>
              <a:rPr lang="en-US" sz="1600" dirty="0"/>
              <a:t>sensor feed services</a:t>
            </a:r>
          </a:p>
          <a:p>
            <a:pPr marL="348854" indent="-182166">
              <a:lnSpc>
                <a:spcPct val="108000"/>
              </a:lnSpc>
              <a:spcBef>
                <a:spcPts val="900"/>
              </a:spcBef>
              <a:tabLst>
                <a:tab pos="348854" algn="l"/>
              </a:tabLst>
            </a:pPr>
            <a:r>
              <a:rPr lang="en-US" sz="1600" dirty="0"/>
              <a:t>S</a:t>
            </a:r>
            <a:r>
              <a:rPr lang="en-US" sz="1600" dirty="0" smtClean="0"/>
              <a:t>hall </a:t>
            </a:r>
            <a:r>
              <a:rPr lang="en-US" sz="1600" dirty="0"/>
              <a:t>be able to connect to </a:t>
            </a:r>
            <a:r>
              <a:rPr lang="en-US" sz="1600" dirty="0" smtClean="0"/>
              <a:t>live </a:t>
            </a:r>
            <a:r>
              <a:rPr lang="en-US" sz="1600" dirty="0"/>
              <a:t>video feed services</a:t>
            </a:r>
          </a:p>
          <a:p>
            <a:pPr marL="348854" indent="-182166">
              <a:lnSpc>
                <a:spcPct val="108000"/>
              </a:lnSpc>
              <a:spcBef>
                <a:spcPts val="900"/>
              </a:spcBef>
              <a:tabLst>
                <a:tab pos="348854" algn="l"/>
              </a:tabLst>
            </a:pPr>
            <a:r>
              <a:rPr lang="en-US" sz="1600" dirty="0"/>
              <a:t>C</a:t>
            </a:r>
            <a:r>
              <a:rPr lang="en-US" sz="1600" dirty="0" smtClean="0"/>
              <a:t>omponents </a:t>
            </a:r>
            <a:r>
              <a:rPr lang="en-US" sz="1600" dirty="0"/>
              <a:t>shall rely mostly </a:t>
            </a:r>
            <a:r>
              <a:rPr lang="en-US" sz="1600" dirty="0" smtClean="0"/>
              <a:t>on HTTP </a:t>
            </a:r>
            <a:r>
              <a:rPr lang="en-US" sz="1600" dirty="0"/>
              <a:t>and REST for communication with external </a:t>
            </a:r>
            <a:r>
              <a:rPr lang="en-US" sz="1600" dirty="0" smtClean="0"/>
              <a:t>services</a:t>
            </a:r>
            <a:endParaRPr lang="en-US" sz="1600" dirty="0"/>
          </a:p>
          <a:p>
            <a:pPr marL="166688" indent="0">
              <a:lnSpc>
                <a:spcPct val="108000"/>
              </a:lnSpc>
              <a:spcBef>
                <a:spcPts val="450"/>
              </a:spcBef>
              <a:buNone/>
              <a:tabLst>
                <a:tab pos="348854" algn="l"/>
              </a:tabLst>
            </a:pPr>
            <a:r>
              <a:rPr lang="en-US" sz="1200" dirty="0" smtClean="0"/>
              <a:t>* </a:t>
            </a:r>
            <a:r>
              <a:rPr lang="en-US" sz="1200" dirty="0"/>
              <a:t>actual requirement will have greater specificity</a:t>
            </a:r>
            <a:endParaRPr lang="en-US" sz="1800" dirty="0"/>
          </a:p>
          <a:p>
            <a:pPr marL="0" indent="0">
              <a:lnSpc>
                <a:spcPct val="108000"/>
              </a:lnSpc>
              <a:buNone/>
            </a:pPr>
            <a:endParaRPr lang="en-US" sz="1800" b="1" dirty="0"/>
          </a:p>
        </p:txBody>
      </p:sp>
      <p:sp>
        <p:nvSpPr>
          <p:cNvPr id="5" name="Title 4"/>
          <p:cNvSpPr>
            <a:spLocks noGrp="1"/>
          </p:cNvSpPr>
          <p:nvPr>
            <p:ph type="title"/>
          </p:nvPr>
        </p:nvSpPr>
        <p:spPr/>
        <p:txBody>
          <a:bodyPr/>
          <a:lstStyle/>
          <a:p>
            <a:r>
              <a:rPr lang="en-US" dirty="0"/>
              <a:t>EIP External Interface Requirement Examples</a:t>
            </a:r>
          </a:p>
        </p:txBody>
      </p:sp>
      <p:sp>
        <p:nvSpPr>
          <p:cNvPr id="10" name="Rectangle 9"/>
          <p:cNvSpPr/>
          <p:nvPr/>
        </p:nvSpPr>
        <p:spPr>
          <a:xfrm>
            <a:off x="5143501" y="1111919"/>
            <a:ext cx="3592515" cy="3241007"/>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05740" tIns="68580" rIns="205740" bIns="68580" rtlCol="0" anchor="ctr"/>
          <a:lstStyle/>
          <a:p>
            <a:pPr algn="ctr">
              <a:lnSpc>
                <a:spcPct val="108000"/>
              </a:lnSpc>
            </a:pPr>
            <a:r>
              <a:rPr lang="en-US" sz="1800" b="1" i="1" dirty="0"/>
              <a:t>External </a:t>
            </a:r>
            <a:r>
              <a:rPr lang="en-US" sz="1800" b="1" i="1" dirty="0" smtClean="0"/>
              <a:t>interface </a:t>
            </a:r>
            <a:r>
              <a:rPr lang="en-US" sz="1800" b="1" i="1" dirty="0"/>
              <a:t>requirements </a:t>
            </a:r>
            <a:r>
              <a:rPr lang="en-US" sz="1800" i="1" dirty="0"/>
              <a:t>state the required characteristics at a point or region of connection of the system to the outside world (e.g</a:t>
            </a:r>
            <a:r>
              <a:rPr lang="en-US" sz="1800" i="1" dirty="0" smtClean="0"/>
              <a:t>., </a:t>
            </a:r>
            <a:r>
              <a:rPr lang="en-US" sz="1800" i="1" dirty="0"/>
              <a:t>location, geometry, inputs and outputs by name and specification, allocation of signals to pins, etc.)</a:t>
            </a:r>
          </a:p>
        </p:txBody>
      </p:sp>
    </p:spTree>
    <p:extLst>
      <p:ext uri="{BB962C8B-B14F-4D97-AF65-F5344CB8AC3E}">
        <p14:creationId xmlns:p14="http://schemas.microsoft.com/office/powerpoint/2010/main" val="755432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82044" y="1064795"/>
            <a:ext cx="5154233" cy="3288131"/>
          </a:xfrm>
        </p:spPr>
        <p:txBody>
          <a:bodyPr/>
          <a:lstStyle/>
          <a:p>
            <a:pPr marL="0" indent="0">
              <a:lnSpc>
                <a:spcPct val="108000"/>
              </a:lnSpc>
              <a:spcBef>
                <a:spcPts val="450"/>
              </a:spcBef>
              <a:buNone/>
            </a:pPr>
            <a:r>
              <a:rPr lang="en-US" sz="1800" b="1" dirty="0"/>
              <a:t>Examples* of High-Level DOT EIP resource requirements include:</a:t>
            </a:r>
            <a:endParaRPr lang="en-US" sz="1800" dirty="0"/>
          </a:p>
          <a:p>
            <a:pPr marL="348854" indent="-182166">
              <a:lnSpc>
                <a:spcPct val="108000"/>
              </a:lnSpc>
              <a:spcBef>
                <a:spcPts val="900"/>
              </a:spcBef>
              <a:tabLst>
                <a:tab pos="348854" algn="l"/>
              </a:tabLst>
            </a:pPr>
            <a:r>
              <a:rPr lang="en-US" sz="1600" dirty="0"/>
              <a:t>Shall be implemented on a commodity cluster infrastructure (cloud like)</a:t>
            </a:r>
          </a:p>
          <a:p>
            <a:pPr marL="348854" indent="-182166">
              <a:lnSpc>
                <a:spcPct val="108000"/>
              </a:lnSpc>
              <a:spcBef>
                <a:spcPts val="900"/>
              </a:spcBef>
              <a:tabLst>
                <a:tab pos="348854" algn="l"/>
              </a:tabLst>
            </a:pPr>
            <a:r>
              <a:rPr lang="en-US" sz="1600" dirty="0"/>
              <a:t>Shall be developed using personnel familiar with </a:t>
            </a:r>
            <a:r>
              <a:rPr lang="en-US" sz="1600" dirty="0" smtClean="0"/>
              <a:t>cloud </a:t>
            </a:r>
            <a:r>
              <a:rPr lang="en-US" sz="1600" dirty="0"/>
              <a:t>technology </a:t>
            </a:r>
          </a:p>
          <a:p>
            <a:pPr marL="348854" indent="-182166">
              <a:lnSpc>
                <a:spcPct val="108000"/>
              </a:lnSpc>
              <a:spcBef>
                <a:spcPts val="900"/>
              </a:spcBef>
              <a:tabLst>
                <a:tab pos="348854" algn="l"/>
              </a:tabLst>
            </a:pPr>
            <a:r>
              <a:rPr lang="en-US" sz="1600" dirty="0"/>
              <a:t>Shall leverage cross-functional teams over the complete product cycle</a:t>
            </a:r>
          </a:p>
          <a:p>
            <a:pPr marL="166688" indent="0">
              <a:lnSpc>
                <a:spcPct val="108000"/>
              </a:lnSpc>
              <a:spcBef>
                <a:spcPts val="450"/>
              </a:spcBef>
              <a:buNone/>
              <a:tabLst>
                <a:tab pos="348854" algn="l"/>
              </a:tabLst>
            </a:pPr>
            <a:r>
              <a:rPr lang="en-US" sz="1200" dirty="0" smtClean="0"/>
              <a:t>* </a:t>
            </a:r>
            <a:r>
              <a:rPr lang="en-US" sz="1200" dirty="0"/>
              <a:t>actual requirement will have greater context specificity.</a:t>
            </a:r>
            <a:r>
              <a:rPr lang="en-US" sz="1800" dirty="0"/>
              <a:t> </a:t>
            </a:r>
          </a:p>
          <a:p>
            <a:pPr marL="0" indent="0">
              <a:lnSpc>
                <a:spcPct val="108000"/>
              </a:lnSpc>
              <a:buNone/>
            </a:pPr>
            <a:endParaRPr lang="en-US" sz="1800" b="1" dirty="0"/>
          </a:p>
        </p:txBody>
      </p:sp>
      <p:sp>
        <p:nvSpPr>
          <p:cNvPr id="5" name="Title 4"/>
          <p:cNvSpPr>
            <a:spLocks noGrp="1"/>
          </p:cNvSpPr>
          <p:nvPr>
            <p:ph type="title"/>
          </p:nvPr>
        </p:nvSpPr>
        <p:spPr/>
        <p:txBody>
          <a:bodyPr/>
          <a:lstStyle/>
          <a:p>
            <a:r>
              <a:rPr lang="en-US" dirty="0"/>
              <a:t>EIP Resource Requirement Examples</a:t>
            </a:r>
          </a:p>
        </p:txBody>
      </p:sp>
      <p:sp>
        <p:nvSpPr>
          <p:cNvPr id="10" name="Rectangle 9"/>
          <p:cNvSpPr/>
          <p:nvPr/>
        </p:nvSpPr>
        <p:spPr>
          <a:xfrm>
            <a:off x="6118058" y="1111919"/>
            <a:ext cx="2617957" cy="3241007"/>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800" b="1" i="1" dirty="0"/>
              <a:t>Resource requirements </a:t>
            </a:r>
          </a:p>
          <a:p>
            <a:pPr algn="ctr">
              <a:lnSpc>
                <a:spcPct val="130000"/>
              </a:lnSpc>
            </a:pPr>
            <a:r>
              <a:rPr lang="en-US" sz="1800" i="1" dirty="0"/>
              <a:t>limit the usage or consumption by the system of an externally provided resource (e.g</a:t>
            </a:r>
            <a:r>
              <a:rPr lang="en-US" sz="1800" i="1" dirty="0" smtClean="0"/>
              <a:t>., </a:t>
            </a:r>
            <a:r>
              <a:rPr lang="en-US" sz="1800" i="1" dirty="0"/>
              <a:t>equipment, personnel, facilities, etc.)</a:t>
            </a:r>
          </a:p>
        </p:txBody>
      </p:sp>
    </p:spTree>
    <p:extLst>
      <p:ext uri="{BB962C8B-B14F-4D97-AF65-F5344CB8AC3E}">
        <p14:creationId xmlns:p14="http://schemas.microsoft.com/office/powerpoint/2010/main" val="738372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2"/>
          </p:nvPr>
        </p:nvSpPr>
        <p:spPr>
          <a:prstGeom prst="rect">
            <a:avLst/>
          </a:prstGeom>
        </p:spPr>
        <p:txBody>
          <a:bodyPr>
            <a:noAutofit/>
          </a:bodyPr>
          <a:lstStyle/>
          <a:p>
            <a:pPr>
              <a:lnSpc>
                <a:spcPct val="150000"/>
              </a:lnSpc>
              <a:spcBef>
                <a:spcPts val="0"/>
              </a:spcBef>
              <a:spcAft>
                <a:spcPts val="675"/>
              </a:spcAft>
            </a:pPr>
            <a:r>
              <a:rPr lang="en-US" sz="1600" dirty="0" smtClean="0"/>
              <a:t>What </a:t>
            </a:r>
            <a:r>
              <a:rPr lang="en-US" sz="1600" dirty="0"/>
              <a:t>is an Enterprise Information Portal (EIP)?</a:t>
            </a:r>
          </a:p>
          <a:p>
            <a:pPr>
              <a:lnSpc>
                <a:spcPct val="150000"/>
              </a:lnSpc>
              <a:spcBef>
                <a:spcPts val="0"/>
              </a:spcBef>
              <a:spcAft>
                <a:spcPts val="675"/>
              </a:spcAft>
            </a:pPr>
            <a:r>
              <a:rPr lang="en-US" sz="1600" dirty="0"/>
              <a:t>Achieving Sustainable EIPs using </a:t>
            </a:r>
            <a:r>
              <a:rPr lang="en-US" sz="1600" dirty="0" smtClean="0"/>
              <a:t>the Microservice </a:t>
            </a:r>
            <a:r>
              <a:rPr lang="en-US" sz="1600" dirty="0"/>
              <a:t>Architecture Pattern</a:t>
            </a:r>
          </a:p>
          <a:p>
            <a:pPr>
              <a:lnSpc>
                <a:spcPct val="150000"/>
              </a:lnSpc>
              <a:spcBef>
                <a:spcPts val="0"/>
              </a:spcBef>
              <a:spcAft>
                <a:spcPts val="675"/>
              </a:spcAft>
            </a:pPr>
            <a:r>
              <a:rPr lang="en-US" sz="1600" dirty="0"/>
              <a:t>Designing for Sustainable EIPs</a:t>
            </a:r>
          </a:p>
          <a:p>
            <a:pPr>
              <a:lnSpc>
                <a:spcPct val="150000"/>
              </a:lnSpc>
              <a:spcBef>
                <a:spcPts val="0"/>
              </a:spcBef>
              <a:spcAft>
                <a:spcPts val="675"/>
              </a:spcAft>
            </a:pPr>
            <a:r>
              <a:rPr lang="en-US" sz="1600" dirty="0"/>
              <a:t>Technology Recommendations for EIPs</a:t>
            </a:r>
          </a:p>
          <a:p>
            <a:pPr>
              <a:lnSpc>
                <a:spcPct val="150000"/>
              </a:lnSpc>
              <a:spcBef>
                <a:spcPts val="0"/>
              </a:spcBef>
              <a:spcAft>
                <a:spcPts val="675"/>
              </a:spcAft>
            </a:pPr>
            <a:r>
              <a:rPr lang="en-US" sz="1600" dirty="0"/>
              <a:t>Microservice Creation &amp; Organization – Asset Management Example</a:t>
            </a:r>
          </a:p>
          <a:p>
            <a:pPr>
              <a:lnSpc>
                <a:spcPct val="150000"/>
              </a:lnSpc>
              <a:spcBef>
                <a:spcPts val="0"/>
              </a:spcBef>
              <a:spcAft>
                <a:spcPts val="675"/>
              </a:spcAft>
            </a:pPr>
            <a:r>
              <a:rPr lang="en-US" sz="1600" dirty="0"/>
              <a:t>Migration Strategy from Monolith to Microservice Architecture</a:t>
            </a:r>
          </a:p>
          <a:p>
            <a:pPr>
              <a:lnSpc>
                <a:spcPct val="150000"/>
              </a:lnSpc>
              <a:spcBef>
                <a:spcPts val="0"/>
              </a:spcBef>
              <a:spcAft>
                <a:spcPts val="675"/>
              </a:spcAft>
            </a:pPr>
            <a:r>
              <a:rPr lang="en-US" sz="1600" dirty="0"/>
              <a:t>Overcoming Non-Technical EIP Implementation Challenges</a:t>
            </a:r>
          </a:p>
        </p:txBody>
      </p:sp>
      <p:sp>
        <p:nvSpPr>
          <p:cNvPr id="4" name="Title 3"/>
          <p:cNvSpPr>
            <a:spLocks noGrp="1"/>
          </p:cNvSpPr>
          <p:nvPr>
            <p:ph type="title"/>
          </p:nvPr>
        </p:nvSpPr>
        <p:spPr/>
        <p:txBody>
          <a:bodyPr/>
          <a:lstStyle/>
          <a:p>
            <a:r>
              <a:rPr lang="en-US" dirty="0"/>
              <a:t>Briefing Organization</a:t>
            </a:r>
          </a:p>
        </p:txBody>
      </p:sp>
    </p:spTree>
    <p:extLst>
      <p:ext uri="{BB962C8B-B14F-4D97-AF65-F5344CB8AC3E}">
        <p14:creationId xmlns:p14="http://schemas.microsoft.com/office/powerpoint/2010/main" val="1261015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2"/>
          </p:nvPr>
        </p:nvSpPr>
        <p:spPr>
          <a:xfrm>
            <a:off x="382044" y="1330036"/>
            <a:ext cx="8339136" cy="3022890"/>
          </a:xfrm>
          <a:prstGeom prst="rect">
            <a:avLst/>
          </a:prstGeom>
        </p:spPr>
        <p:txBody>
          <a:bodyPr>
            <a:noAutofit/>
          </a:bodyPr>
          <a:lstStyle/>
          <a:p>
            <a:r>
              <a:rPr lang="en-US" sz="1650" b="1" dirty="0"/>
              <a:t>Mixed infrastructure (cloud and on premise) </a:t>
            </a:r>
            <a:r>
              <a:rPr lang="en-US" sz="1650" dirty="0"/>
              <a:t>allows increased scalability and reliability of the EIP applications while allowing sensitive data to be kept in house.</a:t>
            </a:r>
          </a:p>
          <a:p>
            <a:r>
              <a:rPr lang="en-US" sz="1650" b="1" dirty="0"/>
              <a:t>Application deployment and server configuration</a:t>
            </a:r>
            <a:r>
              <a:rPr lang="en-US" sz="1650" dirty="0"/>
              <a:t> can be </a:t>
            </a:r>
            <a:r>
              <a:rPr lang="en-US" sz="1650" dirty="0" smtClean="0"/>
              <a:t>cloud </a:t>
            </a:r>
            <a:r>
              <a:rPr lang="en-US" sz="1650" dirty="0"/>
              <a:t>based or </a:t>
            </a:r>
            <a:r>
              <a:rPr lang="en-US" sz="1650" dirty="0" smtClean="0"/>
              <a:t>use </a:t>
            </a:r>
            <a:r>
              <a:rPr lang="en-US" sz="1650" dirty="0"/>
              <a:t>open-source configuration management service with a containerized architecture.</a:t>
            </a:r>
          </a:p>
          <a:p>
            <a:pPr marL="257175" lvl="1" indent="-257175">
              <a:lnSpc>
                <a:spcPct val="130000"/>
              </a:lnSpc>
              <a:spcBef>
                <a:spcPts val="0"/>
              </a:spcBef>
              <a:buFont typeface="Arial" panose="020B0604020202020204" pitchFamily="34" charset="0"/>
              <a:buChar char="•"/>
            </a:pPr>
            <a:r>
              <a:rPr lang="en-US" sz="1650" dirty="0">
                <a:solidFill>
                  <a:schemeClr val="tx2"/>
                </a:solidFill>
                <a:cs typeface="Geneva" charset="0"/>
              </a:rPr>
              <a:t>Implementation of the EIP is recommended using</a:t>
            </a:r>
          </a:p>
          <a:p>
            <a:pPr marL="628650" lvl="3" indent="-285750">
              <a:lnSpc>
                <a:spcPct val="130000"/>
              </a:lnSpc>
              <a:spcBef>
                <a:spcPts val="0"/>
              </a:spcBef>
              <a:buFont typeface="Courier New" panose="02070309020205020404" pitchFamily="49" charset="0"/>
              <a:buChar char="o"/>
            </a:pPr>
            <a:r>
              <a:rPr lang="en-US" sz="1650" b="0" dirty="0">
                <a:solidFill>
                  <a:schemeClr val="tx2"/>
                </a:solidFill>
                <a:cs typeface="Geneva" charset="0"/>
              </a:rPr>
              <a:t>Open Source continuous integration (CI) tools</a:t>
            </a:r>
          </a:p>
          <a:p>
            <a:pPr marL="628650" lvl="3" indent="-285750">
              <a:lnSpc>
                <a:spcPct val="130000"/>
              </a:lnSpc>
              <a:spcBef>
                <a:spcPts val="0"/>
              </a:spcBef>
              <a:buFont typeface="Courier New" panose="02070309020205020404" pitchFamily="49" charset="0"/>
              <a:buChar char="o"/>
            </a:pPr>
            <a:r>
              <a:rPr lang="en-US" sz="1650" b="0" dirty="0">
                <a:solidFill>
                  <a:schemeClr val="tx2"/>
                </a:solidFill>
                <a:cs typeface="Geneva" charset="0"/>
              </a:rPr>
              <a:t>Hosted CI service (software as a service), or</a:t>
            </a:r>
          </a:p>
          <a:p>
            <a:pPr marL="628650" lvl="3" indent="-285750">
              <a:lnSpc>
                <a:spcPct val="130000"/>
              </a:lnSpc>
              <a:spcBef>
                <a:spcPts val="0"/>
              </a:spcBef>
              <a:buFont typeface="Courier New" panose="02070309020205020404" pitchFamily="49" charset="0"/>
              <a:buChar char="o"/>
            </a:pPr>
            <a:r>
              <a:rPr lang="en-US" sz="1650" b="0" dirty="0">
                <a:solidFill>
                  <a:schemeClr val="tx2"/>
                </a:solidFill>
                <a:cs typeface="Geneva" charset="0"/>
              </a:rPr>
              <a:t>Proprietary continuous integration (CI) </a:t>
            </a:r>
            <a:r>
              <a:rPr lang="en-US" sz="1650" b="0" dirty="0" smtClean="0">
                <a:solidFill>
                  <a:schemeClr val="tx2"/>
                </a:solidFill>
                <a:cs typeface="Geneva" charset="0"/>
              </a:rPr>
              <a:t>tools</a:t>
            </a:r>
            <a:endParaRPr lang="en-US" sz="1650" b="0" dirty="0">
              <a:solidFill>
                <a:schemeClr val="tx2"/>
              </a:solidFill>
              <a:cs typeface="Geneva" charset="0"/>
            </a:endParaRPr>
          </a:p>
          <a:p>
            <a:endParaRPr lang="en-US" sz="1650" dirty="0"/>
          </a:p>
          <a:p>
            <a:pPr marL="342900" lvl="1" indent="-342900"/>
            <a:endParaRPr lang="en-US" sz="1650" dirty="0"/>
          </a:p>
        </p:txBody>
      </p:sp>
      <p:sp>
        <p:nvSpPr>
          <p:cNvPr id="4" name="Title 3"/>
          <p:cNvSpPr>
            <a:spLocks noGrp="1"/>
          </p:cNvSpPr>
          <p:nvPr>
            <p:ph type="title"/>
          </p:nvPr>
        </p:nvSpPr>
        <p:spPr/>
        <p:txBody>
          <a:bodyPr/>
          <a:lstStyle/>
          <a:p>
            <a:r>
              <a:rPr lang="en-US" dirty="0"/>
              <a:t>Operating Environment Recommendations for	      Designing </a:t>
            </a:r>
            <a:r>
              <a:rPr lang="en-US" dirty="0" smtClean="0"/>
              <a:t>for a </a:t>
            </a:r>
            <a:r>
              <a:rPr lang="en-US" dirty="0"/>
              <a:t>Sustainable EIP</a:t>
            </a:r>
          </a:p>
        </p:txBody>
      </p:sp>
    </p:spTree>
    <p:extLst>
      <p:ext uri="{BB962C8B-B14F-4D97-AF65-F5344CB8AC3E}">
        <p14:creationId xmlns:p14="http://schemas.microsoft.com/office/powerpoint/2010/main" val="1850905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680369" y="1243013"/>
            <a:ext cx="5783262" cy="1328737"/>
          </a:xfrm>
          <a:prstGeom prst="rect">
            <a:avLst/>
          </a:prstGeom>
        </p:spPr>
        <p:txBody>
          <a:bodyPr/>
          <a:lstStyle/>
          <a:p>
            <a:pPr>
              <a:lnSpc>
                <a:spcPts val="4125"/>
              </a:lnSpc>
            </a:pPr>
            <a:r>
              <a:rPr lang="en-US" sz="2800" b="1" dirty="0">
                <a:solidFill>
                  <a:srgbClr val="102A4C"/>
                </a:solidFill>
              </a:rPr>
              <a:t>Technology </a:t>
            </a:r>
            <a:br>
              <a:rPr lang="en-US" sz="2800" b="1" dirty="0">
                <a:solidFill>
                  <a:srgbClr val="102A4C"/>
                </a:solidFill>
              </a:rPr>
            </a:br>
            <a:r>
              <a:rPr lang="en-US" sz="2800" b="1" dirty="0">
                <a:solidFill>
                  <a:srgbClr val="102A4C"/>
                </a:solidFill>
              </a:rPr>
              <a:t>Recommendations</a:t>
            </a:r>
            <a:br>
              <a:rPr lang="en-US" sz="2800" b="1" dirty="0">
                <a:solidFill>
                  <a:srgbClr val="102A4C"/>
                </a:solidFill>
              </a:rPr>
            </a:br>
            <a:r>
              <a:rPr lang="en-US" sz="2800" b="1" dirty="0">
                <a:solidFill>
                  <a:srgbClr val="102A4C"/>
                </a:solidFill>
              </a:rPr>
              <a:t>for EIPs</a:t>
            </a:r>
          </a:p>
        </p:txBody>
      </p:sp>
    </p:spTree>
    <p:extLst>
      <p:ext uri="{BB962C8B-B14F-4D97-AF65-F5344CB8AC3E}">
        <p14:creationId xmlns:p14="http://schemas.microsoft.com/office/powerpoint/2010/main" val="3345240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Recommendations for Services</a:t>
            </a:r>
            <a:endParaRPr lang="en-US" sz="1800" dirty="0"/>
          </a:p>
        </p:txBody>
      </p:sp>
      <p:sp>
        <p:nvSpPr>
          <p:cNvPr id="3" name="Rectangle 2"/>
          <p:cNvSpPr/>
          <p:nvPr/>
        </p:nvSpPr>
        <p:spPr>
          <a:xfrm>
            <a:off x="571812" y="791058"/>
            <a:ext cx="7476199" cy="584775"/>
          </a:xfrm>
          <a:prstGeom prst="rect">
            <a:avLst/>
          </a:prstGeom>
        </p:spPr>
        <p:txBody>
          <a:bodyPr wrap="square">
            <a:spAutoFit/>
          </a:bodyPr>
          <a:lstStyle/>
          <a:p>
            <a:r>
              <a:rPr lang="en-US" sz="1600" b="1" dirty="0"/>
              <a:t>The table lists recommended approaches for the components</a:t>
            </a:r>
            <a:r>
              <a:rPr lang="en-US" sz="1600" b="1" i="1" dirty="0"/>
              <a:t> </a:t>
            </a:r>
            <a:r>
              <a:rPr lang="en-US" sz="1600" b="1" dirty="0"/>
              <a:t>needed</a:t>
            </a:r>
            <a:r>
              <a:rPr lang="en-US" sz="1600" b="1" i="1" dirty="0"/>
              <a:t> </a:t>
            </a:r>
            <a:r>
              <a:rPr lang="en-US" sz="1600" b="1" dirty="0"/>
              <a:t>to develop sustainable DOT EIPs based on a microservice architecture. </a:t>
            </a:r>
          </a:p>
        </p:txBody>
      </p:sp>
      <p:sp>
        <p:nvSpPr>
          <p:cNvPr id="4" name="Rectangle 3"/>
          <p:cNvSpPr/>
          <p:nvPr/>
        </p:nvSpPr>
        <p:spPr>
          <a:xfrm>
            <a:off x="830177" y="4186209"/>
            <a:ext cx="3404778" cy="276999"/>
          </a:xfrm>
          <a:prstGeom prst="rect">
            <a:avLst/>
          </a:prstGeom>
        </p:spPr>
        <p:txBody>
          <a:bodyPr wrap="none">
            <a:spAutoFit/>
          </a:bodyPr>
          <a:lstStyle/>
          <a:p>
            <a:r>
              <a:rPr lang="en-US" sz="1200" b="1" dirty="0">
                <a:solidFill>
                  <a:srgbClr val="595959"/>
                </a:solidFill>
              </a:rPr>
              <a:t>*Based on a survey of industry practitioners</a:t>
            </a:r>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1897616388"/>
              </p:ext>
            </p:extLst>
          </p:nvPr>
        </p:nvGraphicFramePr>
        <p:xfrm>
          <a:off x="830177" y="1473529"/>
          <a:ext cx="7200900" cy="2691526"/>
        </p:xfrm>
        <a:graphic>
          <a:graphicData uri="http://schemas.openxmlformats.org/drawingml/2006/table">
            <a:tbl>
              <a:tblPr firstRow="1" bandRow="1">
                <a:tableStyleId>{073A0DAA-6AF3-43AB-8588-CEC1D06C72B9}</a:tableStyleId>
              </a:tblPr>
              <a:tblGrid>
                <a:gridCol w="2400300">
                  <a:extLst>
                    <a:ext uri="{9D8B030D-6E8A-4147-A177-3AD203B41FA5}">
                      <a16:colId xmlns:a16="http://schemas.microsoft.com/office/drawing/2014/main" xmlns="" val="3154948246"/>
                    </a:ext>
                  </a:extLst>
                </a:gridCol>
                <a:gridCol w="4800600">
                  <a:extLst>
                    <a:ext uri="{9D8B030D-6E8A-4147-A177-3AD203B41FA5}">
                      <a16:colId xmlns:a16="http://schemas.microsoft.com/office/drawing/2014/main" xmlns="" val="2175892041"/>
                    </a:ext>
                  </a:extLst>
                </a:gridCol>
              </a:tblGrid>
              <a:tr h="285918">
                <a:tc>
                  <a:txBody>
                    <a:bodyPr/>
                    <a:lstStyle/>
                    <a:p>
                      <a:pPr marL="0" marR="0" indent="63500" algn="l">
                        <a:lnSpc>
                          <a:spcPct val="107000"/>
                        </a:lnSpc>
                        <a:spcBef>
                          <a:spcPts val="0"/>
                        </a:spcBef>
                        <a:spcAft>
                          <a:spcPts val="0"/>
                        </a:spcAft>
                      </a:pPr>
                      <a:r>
                        <a:rPr lang="en-US" sz="1400" b="1" dirty="0">
                          <a:solidFill>
                            <a:srgbClr val="FFFFFF"/>
                          </a:solidFill>
                          <a:effectLst/>
                          <a:latin typeface="Avenir Medium"/>
                          <a:ea typeface="SimSun" panose="02010600030101010101" pitchFamily="2" charset="-122"/>
                          <a:cs typeface="Arial" panose="020B0604020202020204" pitchFamily="34" charset="0"/>
                        </a:rPr>
                        <a:t>EIP Component</a:t>
                      </a:r>
                      <a:endParaRPr lang="en-US" sz="1400" dirty="0">
                        <a:effectLst/>
                        <a:latin typeface="Avenir Medium"/>
                        <a:ea typeface="SimSun" panose="02010600030101010101" pitchFamily="2" charset="-122"/>
                        <a:cs typeface="Arial" panose="020B0604020202020204" pitchFamily="34" charset="0"/>
                      </a:endParaRPr>
                    </a:p>
                  </a:txBody>
                  <a:tcPr marL="13336" marR="13336" marT="0" marB="0" anchor="ctr"/>
                </a:tc>
                <a:tc>
                  <a:txBody>
                    <a:bodyPr/>
                    <a:lstStyle/>
                    <a:p>
                      <a:pPr marL="0" marR="0" algn="l">
                        <a:lnSpc>
                          <a:spcPct val="107000"/>
                        </a:lnSpc>
                        <a:spcBef>
                          <a:spcPts val="0"/>
                        </a:spcBef>
                        <a:spcAft>
                          <a:spcPts val="0"/>
                        </a:spcAft>
                      </a:pPr>
                      <a:r>
                        <a:rPr lang="en-US" sz="1400" b="1" dirty="0">
                          <a:solidFill>
                            <a:srgbClr val="FFFFFF"/>
                          </a:solidFill>
                          <a:effectLst/>
                          <a:latin typeface="Avenir Medium"/>
                          <a:ea typeface="SimSun" panose="02010600030101010101" pitchFamily="2" charset="-122"/>
                          <a:cs typeface="Arial" panose="020B0604020202020204" pitchFamily="34" charset="0"/>
                        </a:rPr>
                        <a:t>Recommended Approach</a:t>
                      </a:r>
                      <a:endParaRPr lang="en-US" sz="1400" dirty="0">
                        <a:effectLst/>
                        <a:latin typeface="Avenir Medium"/>
                        <a:ea typeface="SimSun" panose="02010600030101010101" pitchFamily="2" charset="-122"/>
                        <a:cs typeface="Arial" panose="020B0604020202020204" pitchFamily="34" charset="0"/>
                      </a:endParaRPr>
                    </a:p>
                  </a:txBody>
                  <a:tcPr marL="137160" marR="13336" marT="0" marB="0" anchor="ctr"/>
                </a:tc>
                <a:extLst>
                  <a:ext uri="{0D108BD9-81ED-4DB2-BD59-A6C34878D82A}">
                    <a16:rowId xmlns:a16="http://schemas.microsoft.com/office/drawing/2014/main" xmlns="" val="4178041630"/>
                  </a:ext>
                </a:extLst>
              </a:tr>
              <a:tr h="267959">
                <a:tc>
                  <a:txBody>
                    <a:bodyPr/>
                    <a:lstStyle/>
                    <a:p>
                      <a:pPr marL="106363" marR="0" indent="0">
                        <a:lnSpc>
                          <a:spcPct val="100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API Gateway</a:t>
                      </a:r>
                    </a:p>
                  </a:txBody>
                  <a:tcPr marL="68580" marR="13336" marT="34290" marB="34290"/>
                </a:tc>
                <a:tc>
                  <a:txBody>
                    <a:bodyPr/>
                    <a:lstStyle/>
                    <a:p>
                      <a:pPr marL="0" marR="0">
                        <a:lnSpc>
                          <a:spcPct val="100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Adoption of a cloud API framework.</a:t>
                      </a:r>
                    </a:p>
                  </a:txBody>
                  <a:tcPr marL="68580" marR="13336" marT="34290" marB="34290"/>
                </a:tc>
                <a:extLst>
                  <a:ext uri="{0D108BD9-81ED-4DB2-BD59-A6C34878D82A}">
                    <a16:rowId xmlns:a16="http://schemas.microsoft.com/office/drawing/2014/main" xmlns="" val="929335357"/>
                  </a:ext>
                </a:extLst>
              </a:tr>
              <a:tr h="301752">
                <a:tc>
                  <a:txBody>
                    <a:bodyPr/>
                    <a:lstStyle/>
                    <a:p>
                      <a:pPr marL="106363" marR="0" indent="0">
                        <a:lnSpc>
                          <a:spcPct val="100000"/>
                        </a:lnSpc>
                        <a:spcBef>
                          <a:spcPts val="0"/>
                        </a:spcBef>
                        <a:spcAft>
                          <a:spcPts val="0"/>
                        </a:spcAft>
                      </a:pPr>
                      <a:r>
                        <a:rPr lang="en-US" sz="1400" dirty="0" smtClean="0">
                          <a:effectLst/>
                          <a:latin typeface="Avenir Medium"/>
                          <a:ea typeface="SimSun" panose="02010600030101010101" pitchFamily="2" charset="-122"/>
                          <a:cs typeface="Arial" panose="020B0604020202020204" pitchFamily="34" charset="0"/>
                        </a:rPr>
                        <a:t>Searching</a:t>
                      </a:r>
                      <a:endParaRPr lang="en-US" sz="1400" dirty="0">
                        <a:effectLst/>
                        <a:latin typeface="Avenir Medium"/>
                        <a:ea typeface="SimSun" panose="02010600030101010101" pitchFamily="2" charset="-122"/>
                        <a:cs typeface="Arial" panose="020B0604020202020204" pitchFamily="34" charset="0"/>
                      </a:endParaRPr>
                    </a:p>
                  </a:txBody>
                  <a:tcPr marL="68580" marR="13336" marT="34290" marB="34290"/>
                </a:tc>
                <a:tc>
                  <a:txBody>
                    <a:bodyPr/>
                    <a:lstStyle/>
                    <a:p>
                      <a:pPr marL="0" marR="0">
                        <a:lnSpc>
                          <a:spcPct val="100000"/>
                        </a:lnSpc>
                        <a:spcBef>
                          <a:spcPts val="0"/>
                        </a:spcBef>
                        <a:spcAft>
                          <a:spcPts val="0"/>
                        </a:spcAft>
                      </a:pPr>
                      <a:r>
                        <a:rPr lang="en-US" sz="1400" dirty="0" smtClean="0">
                          <a:effectLst/>
                          <a:latin typeface="+mn-lt"/>
                          <a:ea typeface="SimSun" panose="02010600030101010101" pitchFamily="2" charset="-122"/>
                          <a:cs typeface="Arial" panose="020B0604020202020204" pitchFamily="34" charset="0"/>
                        </a:rPr>
                        <a:t>Adopt a </a:t>
                      </a:r>
                      <a:r>
                        <a:rPr lang="en-US" sz="1400" dirty="0" smtClean="0">
                          <a:effectLst/>
                          <a:latin typeface="Avenir Medium"/>
                          <a:ea typeface="SimSun" panose="02010600030101010101" pitchFamily="2" charset="-122"/>
                          <a:cs typeface="Arial" panose="020B0604020202020204" pitchFamily="34" charset="0"/>
                        </a:rPr>
                        <a:t>cloud </a:t>
                      </a:r>
                      <a:r>
                        <a:rPr lang="en-US" sz="1400" dirty="0">
                          <a:effectLst/>
                          <a:latin typeface="Avenir Medium"/>
                          <a:ea typeface="SimSun" panose="02010600030101010101" pitchFamily="2" charset="-122"/>
                          <a:cs typeface="Arial" panose="020B0604020202020204" pitchFamily="34" charset="0"/>
                        </a:rPr>
                        <a:t>enterprise search platform.</a:t>
                      </a:r>
                    </a:p>
                  </a:txBody>
                  <a:tcPr marL="68580" marR="13336" marT="34290" marB="34290"/>
                </a:tc>
                <a:extLst>
                  <a:ext uri="{0D108BD9-81ED-4DB2-BD59-A6C34878D82A}">
                    <a16:rowId xmlns:a16="http://schemas.microsoft.com/office/drawing/2014/main" xmlns="" val="3391956260"/>
                  </a:ext>
                </a:extLst>
              </a:tr>
              <a:tr h="629018">
                <a:tc>
                  <a:txBody>
                    <a:bodyPr/>
                    <a:lstStyle/>
                    <a:p>
                      <a:pPr marL="63500" marR="0" indent="0">
                        <a:lnSpc>
                          <a:spcPct val="100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GIS Data Processing and Rendering</a:t>
                      </a:r>
                    </a:p>
                  </a:txBody>
                  <a:tcPr marL="68580" marR="13336" marT="34290" marB="34290"/>
                </a:tc>
                <a:tc>
                  <a:txBody>
                    <a:bodyPr/>
                    <a:lstStyle/>
                    <a:p>
                      <a:pPr marL="0" marR="0">
                        <a:lnSpc>
                          <a:spcPct val="100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Adopt an Open Source scale out GIS server framework in combination with the use of cloud storage.</a:t>
                      </a:r>
                    </a:p>
                  </a:txBody>
                  <a:tcPr marL="68580" marR="13336" marT="34290" marB="34290"/>
                </a:tc>
                <a:extLst>
                  <a:ext uri="{0D108BD9-81ED-4DB2-BD59-A6C34878D82A}">
                    <a16:rowId xmlns:a16="http://schemas.microsoft.com/office/drawing/2014/main" xmlns="" val="2002489092"/>
                  </a:ext>
                </a:extLst>
              </a:tr>
              <a:tr h="267959">
                <a:tc>
                  <a:txBody>
                    <a:bodyPr/>
                    <a:lstStyle/>
                    <a:p>
                      <a:pPr marL="106363" marR="0" indent="-42863">
                        <a:lnSpc>
                          <a:spcPct val="100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Data Stream Processing</a:t>
                      </a:r>
                    </a:p>
                  </a:txBody>
                  <a:tcPr marL="68580" marR="13336" marT="34290" marB="34290"/>
                </a:tc>
                <a:tc>
                  <a:txBody>
                    <a:bodyPr/>
                    <a:lstStyle/>
                    <a:p>
                      <a:pPr marL="0" marR="0">
                        <a:lnSpc>
                          <a:spcPct val="100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Adopt a cloud stream processing framework</a:t>
                      </a:r>
                    </a:p>
                  </a:txBody>
                  <a:tcPr marL="68580" marR="13336" marT="34290" marB="34290"/>
                </a:tc>
                <a:extLst>
                  <a:ext uri="{0D108BD9-81ED-4DB2-BD59-A6C34878D82A}">
                    <a16:rowId xmlns:a16="http://schemas.microsoft.com/office/drawing/2014/main" xmlns="" val="719894503"/>
                  </a:ext>
                </a:extLst>
              </a:tr>
              <a:tr h="267959">
                <a:tc>
                  <a:txBody>
                    <a:bodyPr/>
                    <a:lstStyle/>
                    <a:p>
                      <a:pPr marL="63500" marR="0" indent="42863">
                        <a:lnSpc>
                          <a:spcPct val="100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Messaging</a:t>
                      </a:r>
                    </a:p>
                  </a:txBody>
                  <a:tcPr marL="68580" marR="13336" marT="34290" marB="34290"/>
                </a:tc>
                <a:tc>
                  <a:txBody>
                    <a:bodyPr/>
                    <a:lstStyle/>
                    <a:p>
                      <a:pPr marL="0" marR="0">
                        <a:lnSpc>
                          <a:spcPct val="100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Adopt a cloud messaging framework. </a:t>
                      </a:r>
                    </a:p>
                  </a:txBody>
                  <a:tcPr marL="68580" marR="13336" marT="34290" marB="34290"/>
                </a:tc>
                <a:extLst>
                  <a:ext uri="{0D108BD9-81ED-4DB2-BD59-A6C34878D82A}">
                    <a16:rowId xmlns:a16="http://schemas.microsoft.com/office/drawing/2014/main" xmlns="" val="2292438631"/>
                  </a:ext>
                </a:extLst>
              </a:tr>
              <a:tr h="629018">
                <a:tc>
                  <a:txBody>
                    <a:bodyPr/>
                    <a:lstStyle/>
                    <a:p>
                      <a:pPr marL="106363" marR="0" indent="-42863">
                        <a:lnSpc>
                          <a:spcPct val="100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Content Delivery</a:t>
                      </a:r>
                    </a:p>
                    <a:p>
                      <a:pPr marL="0" marR="0">
                        <a:lnSpc>
                          <a:spcPct val="100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 </a:t>
                      </a:r>
                    </a:p>
                  </a:txBody>
                  <a:tcPr marL="68580" marR="13336" marT="34290" marB="34290"/>
                </a:tc>
                <a:tc>
                  <a:txBody>
                    <a:bodyPr/>
                    <a:lstStyle/>
                    <a:p>
                      <a:pPr marL="0" marR="0">
                        <a:lnSpc>
                          <a:spcPct val="100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Adopt either a cloud content delivery network solution or a commercial distributed content delivery solution.</a:t>
                      </a:r>
                    </a:p>
                  </a:txBody>
                  <a:tcPr marL="68580" marR="13336" marT="34290" marB="34290"/>
                </a:tc>
                <a:extLst>
                  <a:ext uri="{0D108BD9-81ED-4DB2-BD59-A6C34878D82A}">
                    <a16:rowId xmlns:a16="http://schemas.microsoft.com/office/drawing/2014/main" xmlns="" val="2325949437"/>
                  </a:ext>
                </a:extLst>
              </a:tr>
            </a:tbl>
          </a:graphicData>
        </a:graphic>
      </p:graphicFrame>
    </p:spTree>
    <p:extLst>
      <p:ext uri="{BB962C8B-B14F-4D97-AF65-F5344CB8AC3E}">
        <p14:creationId xmlns:p14="http://schemas.microsoft.com/office/powerpoint/2010/main" val="2795305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Recommendations for User Interfaces</a:t>
            </a:r>
            <a:endParaRPr lang="en-US" sz="1800" dirty="0"/>
          </a:p>
        </p:txBody>
      </p:sp>
      <p:sp>
        <p:nvSpPr>
          <p:cNvPr id="3" name="Rectangle 2"/>
          <p:cNvSpPr/>
          <p:nvPr/>
        </p:nvSpPr>
        <p:spPr>
          <a:xfrm>
            <a:off x="554880" y="849550"/>
            <a:ext cx="7649035" cy="584775"/>
          </a:xfrm>
          <a:prstGeom prst="rect">
            <a:avLst/>
          </a:prstGeom>
        </p:spPr>
        <p:txBody>
          <a:bodyPr wrap="square">
            <a:spAutoFit/>
          </a:bodyPr>
          <a:lstStyle/>
          <a:p>
            <a:r>
              <a:rPr lang="en-US" sz="1600" b="1" dirty="0"/>
              <a:t>The table lists recommended approaches for user interfaces to develop sustainable DOT EIPs based on a microservice architecture. </a:t>
            </a:r>
          </a:p>
        </p:txBody>
      </p:sp>
      <p:sp>
        <p:nvSpPr>
          <p:cNvPr id="6" name="Rectangle 5"/>
          <p:cNvSpPr/>
          <p:nvPr/>
        </p:nvSpPr>
        <p:spPr>
          <a:xfrm>
            <a:off x="830177" y="4177461"/>
            <a:ext cx="3404778" cy="276999"/>
          </a:xfrm>
          <a:prstGeom prst="rect">
            <a:avLst/>
          </a:prstGeom>
        </p:spPr>
        <p:txBody>
          <a:bodyPr wrap="none">
            <a:spAutoFit/>
          </a:bodyPr>
          <a:lstStyle/>
          <a:p>
            <a:r>
              <a:rPr lang="en-US" sz="1200" b="1" dirty="0">
                <a:solidFill>
                  <a:srgbClr val="595959"/>
                </a:solidFill>
              </a:rPr>
              <a:t>*Based on a survey of industry practitioners</a:t>
            </a:r>
            <a:endParaRPr lang="en-US" sz="1200" dirty="0"/>
          </a:p>
        </p:txBody>
      </p:sp>
      <p:graphicFrame>
        <p:nvGraphicFramePr>
          <p:cNvPr id="7" name="Table 6"/>
          <p:cNvGraphicFramePr>
            <a:graphicFrameLocks noGrp="1"/>
          </p:cNvGraphicFramePr>
          <p:nvPr>
            <p:extLst>
              <p:ext uri="{D42A27DB-BD31-4B8C-83A1-F6EECF244321}">
                <p14:modId xmlns:p14="http://schemas.microsoft.com/office/powerpoint/2010/main" val="3975042559"/>
              </p:ext>
            </p:extLst>
          </p:nvPr>
        </p:nvGraphicFramePr>
        <p:xfrm>
          <a:off x="830177" y="1542034"/>
          <a:ext cx="7543800" cy="2639269"/>
        </p:xfrm>
        <a:graphic>
          <a:graphicData uri="http://schemas.openxmlformats.org/drawingml/2006/table">
            <a:tbl>
              <a:tblPr firstRow="1" bandRow="1">
                <a:tableStyleId>{073A0DAA-6AF3-43AB-8588-CEC1D06C72B9}</a:tableStyleId>
              </a:tblPr>
              <a:tblGrid>
                <a:gridCol w="1783080">
                  <a:extLst>
                    <a:ext uri="{9D8B030D-6E8A-4147-A177-3AD203B41FA5}">
                      <a16:colId xmlns:a16="http://schemas.microsoft.com/office/drawing/2014/main" xmlns="" val="3154948246"/>
                    </a:ext>
                  </a:extLst>
                </a:gridCol>
                <a:gridCol w="5760720">
                  <a:extLst>
                    <a:ext uri="{9D8B030D-6E8A-4147-A177-3AD203B41FA5}">
                      <a16:colId xmlns:a16="http://schemas.microsoft.com/office/drawing/2014/main" xmlns="" val="2175892041"/>
                    </a:ext>
                  </a:extLst>
                </a:gridCol>
              </a:tblGrid>
              <a:tr h="298335">
                <a:tc>
                  <a:txBody>
                    <a:bodyPr/>
                    <a:lstStyle/>
                    <a:p>
                      <a:pPr marL="0" marR="0" indent="63500" algn="l">
                        <a:lnSpc>
                          <a:spcPct val="107000"/>
                        </a:lnSpc>
                        <a:spcBef>
                          <a:spcPts val="0"/>
                        </a:spcBef>
                        <a:spcAft>
                          <a:spcPts val="0"/>
                        </a:spcAft>
                      </a:pPr>
                      <a:r>
                        <a:rPr lang="en-US" sz="1400" b="1" dirty="0">
                          <a:solidFill>
                            <a:srgbClr val="FFFFFF"/>
                          </a:solidFill>
                          <a:effectLst/>
                          <a:latin typeface="Avenir Medium"/>
                          <a:ea typeface="SimSun" panose="02010600030101010101" pitchFamily="2" charset="-122"/>
                          <a:cs typeface="Arial" panose="020B0604020202020204" pitchFamily="34" charset="0"/>
                        </a:rPr>
                        <a:t>EIP Component</a:t>
                      </a:r>
                      <a:endParaRPr lang="en-US" sz="1400" dirty="0">
                        <a:effectLst/>
                        <a:latin typeface="Avenir Medium"/>
                        <a:ea typeface="SimSun" panose="02010600030101010101" pitchFamily="2" charset="-122"/>
                        <a:cs typeface="Arial" panose="020B0604020202020204" pitchFamily="34" charset="0"/>
                      </a:endParaRPr>
                    </a:p>
                  </a:txBody>
                  <a:tcPr marL="13336" marR="13336" marT="0" marB="0" anchor="ctr"/>
                </a:tc>
                <a:tc>
                  <a:txBody>
                    <a:bodyPr/>
                    <a:lstStyle/>
                    <a:p>
                      <a:pPr marL="0" marR="0" algn="l">
                        <a:lnSpc>
                          <a:spcPct val="107000"/>
                        </a:lnSpc>
                        <a:spcBef>
                          <a:spcPts val="0"/>
                        </a:spcBef>
                        <a:spcAft>
                          <a:spcPts val="0"/>
                        </a:spcAft>
                      </a:pPr>
                      <a:r>
                        <a:rPr lang="en-US" sz="1400" b="1" dirty="0">
                          <a:solidFill>
                            <a:srgbClr val="FFFFFF"/>
                          </a:solidFill>
                          <a:effectLst/>
                          <a:latin typeface="Avenir Medium"/>
                          <a:ea typeface="SimSun" panose="02010600030101010101" pitchFamily="2" charset="-122"/>
                          <a:cs typeface="Arial" panose="020B0604020202020204" pitchFamily="34" charset="0"/>
                        </a:rPr>
                        <a:t>Recommended Approach</a:t>
                      </a:r>
                      <a:endParaRPr lang="en-US" sz="1400" dirty="0">
                        <a:effectLst/>
                        <a:latin typeface="Avenir Medium"/>
                        <a:ea typeface="SimSun" panose="02010600030101010101" pitchFamily="2" charset="-122"/>
                        <a:cs typeface="Arial" panose="020B0604020202020204" pitchFamily="34" charset="0"/>
                      </a:endParaRPr>
                    </a:p>
                  </a:txBody>
                  <a:tcPr marL="137160" marR="13336" marT="0" marB="0" anchor="ctr"/>
                </a:tc>
                <a:extLst>
                  <a:ext uri="{0D108BD9-81ED-4DB2-BD59-A6C34878D82A}">
                    <a16:rowId xmlns:a16="http://schemas.microsoft.com/office/drawing/2014/main" xmlns="" val="4178041630"/>
                  </a:ext>
                </a:extLst>
              </a:tr>
              <a:tr h="851249">
                <a:tc>
                  <a:txBody>
                    <a:bodyPr/>
                    <a:lstStyle/>
                    <a:p>
                      <a:pPr marL="0" marR="0">
                        <a:lnSpc>
                          <a:spcPct val="107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Web Applications</a:t>
                      </a:r>
                    </a:p>
                    <a:p>
                      <a:pPr marL="0" marR="0">
                        <a:lnSpc>
                          <a:spcPct val="107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 </a:t>
                      </a:r>
                    </a:p>
                  </a:txBody>
                  <a:tcPr marL="51435" marR="51435" marT="0" marB="0"/>
                </a:tc>
                <a:tc>
                  <a:txBody>
                    <a:bodyPr/>
                    <a:lstStyle/>
                    <a:p>
                      <a:pPr marL="0" marR="0">
                        <a:lnSpc>
                          <a:spcPct val="107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Adopt a cloud based web framework with an advanced client-side web development framework to support web design capabilities. Similarly, adopt a cloud monitoring service for web monitoring.</a:t>
                      </a:r>
                    </a:p>
                  </a:txBody>
                  <a:tcPr marL="51435" marR="51435" marT="0" marB="0"/>
                </a:tc>
                <a:extLst>
                  <a:ext uri="{0D108BD9-81ED-4DB2-BD59-A6C34878D82A}">
                    <a16:rowId xmlns:a16="http://schemas.microsoft.com/office/drawing/2014/main" xmlns="" val="929335357"/>
                  </a:ext>
                </a:extLst>
              </a:tr>
              <a:tr h="638436">
                <a:tc>
                  <a:txBody>
                    <a:bodyPr/>
                    <a:lstStyle/>
                    <a:p>
                      <a:pPr marL="0" marR="0">
                        <a:lnSpc>
                          <a:spcPct val="107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Mobile Applications</a:t>
                      </a:r>
                    </a:p>
                    <a:p>
                      <a:pPr marL="0" marR="0">
                        <a:lnSpc>
                          <a:spcPct val="107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 </a:t>
                      </a:r>
                    </a:p>
                  </a:txBody>
                  <a:tcPr marL="51435" marR="51435" marT="0" marB="0"/>
                </a:tc>
                <a:tc>
                  <a:txBody>
                    <a:bodyPr/>
                    <a:lstStyle/>
                    <a:p>
                      <a:pPr marL="0" marR="0">
                        <a:lnSpc>
                          <a:spcPct val="107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For design and monitoring capabilities, adopt a cloud mobile application deployment service.</a:t>
                      </a:r>
                    </a:p>
                  </a:txBody>
                  <a:tcPr marL="51435" marR="51435" marT="0" marB="0"/>
                </a:tc>
                <a:extLst>
                  <a:ext uri="{0D108BD9-81ED-4DB2-BD59-A6C34878D82A}">
                    <a16:rowId xmlns:a16="http://schemas.microsoft.com/office/drawing/2014/main" xmlns="" val="3391956260"/>
                  </a:ext>
                </a:extLst>
              </a:tr>
              <a:tr h="851249">
                <a:tc>
                  <a:txBody>
                    <a:bodyPr/>
                    <a:lstStyle/>
                    <a:p>
                      <a:pPr marL="0" marR="0">
                        <a:lnSpc>
                          <a:spcPct val="107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Desktop Applications</a:t>
                      </a:r>
                    </a:p>
                  </a:txBody>
                  <a:tcPr marL="51435" marR="51435" marT="0" marB="0"/>
                </a:tc>
                <a:tc>
                  <a:txBody>
                    <a:bodyPr/>
                    <a:lstStyle/>
                    <a:p>
                      <a:pPr marL="0" marR="0">
                        <a:lnSpc>
                          <a:spcPct val="107000"/>
                        </a:lnSpc>
                        <a:spcBef>
                          <a:spcPts val="0"/>
                        </a:spcBef>
                        <a:spcAft>
                          <a:spcPts val="0"/>
                        </a:spcAft>
                      </a:pPr>
                      <a:r>
                        <a:rPr lang="en-US" sz="1400" dirty="0">
                          <a:effectLst/>
                          <a:latin typeface="Avenir Medium"/>
                          <a:ea typeface="SimSun" panose="02010600030101010101" pitchFamily="2" charset="-122"/>
                          <a:cs typeface="Arial" panose="020B0604020202020204" pitchFamily="34" charset="0"/>
                        </a:rPr>
                        <a:t>No desktop application should be developed as part of a sustainable DOT EIP. Rather, use </a:t>
                      </a:r>
                      <a:r>
                        <a:rPr lang="en-US" sz="1400" dirty="0" smtClean="0">
                          <a:effectLst/>
                          <a:latin typeface="Avenir Medium"/>
                          <a:ea typeface="SimSun" panose="02010600030101010101" pitchFamily="2" charset="-122"/>
                          <a:cs typeface="Arial" panose="020B0604020202020204" pitchFamily="34" charset="0"/>
                        </a:rPr>
                        <a:t>a </a:t>
                      </a:r>
                      <a:r>
                        <a:rPr lang="en-US" sz="1400" dirty="0">
                          <a:effectLst/>
                          <a:latin typeface="Avenir Medium"/>
                          <a:ea typeface="SimSun" panose="02010600030101010101" pitchFamily="2" charset="-122"/>
                          <a:cs typeface="Arial" panose="020B0604020202020204" pitchFamily="34" charset="0"/>
                        </a:rPr>
                        <a:t>Content Management Service based web application</a:t>
                      </a:r>
                      <a:r>
                        <a:rPr lang="en-US" sz="1400" baseline="0" dirty="0">
                          <a:effectLst/>
                          <a:latin typeface="Avenir Medium"/>
                          <a:ea typeface="SimSun" panose="02010600030101010101" pitchFamily="2" charset="-122"/>
                          <a:cs typeface="Arial" panose="020B0604020202020204" pitchFamily="34" charset="0"/>
                        </a:rPr>
                        <a:t> </a:t>
                      </a:r>
                      <a:r>
                        <a:rPr lang="en-US" sz="1400" dirty="0">
                          <a:effectLst/>
                          <a:latin typeface="Avenir Medium"/>
                          <a:ea typeface="SimSun" panose="02010600030101010101" pitchFamily="2" charset="-122"/>
                          <a:cs typeface="Arial" panose="020B0604020202020204" pitchFamily="34" charset="0"/>
                        </a:rPr>
                        <a:t>to provide desktop </a:t>
                      </a:r>
                      <a:r>
                        <a:rPr lang="en-US" sz="1400" dirty="0" smtClean="0">
                          <a:effectLst/>
                          <a:latin typeface="Avenir Medium"/>
                          <a:ea typeface="SimSun" panose="02010600030101010101" pitchFamily="2" charset="-122"/>
                          <a:cs typeface="Arial" panose="020B0604020202020204" pitchFamily="34" charset="0"/>
                        </a:rPr>
                        <a:t>application like </a:t>
                      </a:r>
                      <a:r>
                        <a:rPr lang="en-US" sz="1400" dirty="0">
                          <a:effectLst/>
                          <a:latin typeface="Avenir Medium"/>
                          <a:ea typeface="SimSun" panose="02010600030101010101" pitchFamily="2" charset="-122"/>
                          <a:cs typeface="Arial" panose="020B0604020202020204" pitchFamily="34" charset="0"/>
                        </a:rPr>
                        <a:t>capabilities.</a:t>
                      </a:r>
                    </a:p>
                  </a:txBody>
                  <a:tcPr marL="51435" marR="51435" marT="0" marB="0"/>
                </a:tc>
                <a:extLst>
                  <a:ext uri="{0D108BD9-81ED-4DB2-BD59-A6C34878D82A}">
                    <a16:rowId xmlns:a16="http://schemas.microsoft.com/office/drawing/2014/main" xmlns="" val="2002489092"/>
                  </a:ext>
                </a:extLst>
              </a:tr>
            </a:tbl>
          </a:graphicData>
        </a:graphic>
      </p:graphicFrame>
    </p:spTree>
    <p:extLst>
      <p:ext uri="{BB962C8B-B14F-4D97-AF65-F5344CB8AC3E}">
        <p14:creationId xmlns:p14="http://schemas.microsoft.com/office/powerpoint/2010/main" val="2356429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34082821"/>
              </p:ext>
            </p:extLst>
          </p:nvPr>
        </p:nvGraphicFramePr>
        <p:xfrm>
          <a:off x="1101640" y="1770610"/>
          <a:ext cx="6000750" cy="2396346"/>
        </p:xfrm>
        <a:graphic>
          <a:graphicData uri="http://schemas.openxmlformats.org/drawingml/2006/table">
            <a:tbl>
              <a:tblPr firstRow="1" bandRow="1">
                <a:tableStyleId>{073A0DAA-6AF3-43AB-8588-CEC1D06C72B9}</a:tableStyleId>
              </a:tblPr>
              <a:tblGrid>
                <a:gridCol w="1885950">
                  <a:extLst>
                    <a:ext uri="{9D8B030D-6E8A-4147-A177-3AD203B41FA5}">
                      <a16:colId xmlns:a16="http://schemas.microsoft.com/office/drawing/2014/main" xmlns="" val="3154948246"/>
                    </a:ext>
                  </a:extLst>
                </a:gridCol>
                <a:gridCol w="4114800">
                  <a:extLst>
                    <a:ext uri="{9D8B030D-6E8A-4147-A177-3AD203B41FA5}">
                      <a16:colId xmlns:a16="http://schemas.microsoft.com/office/drawing/2014/main" xmlns="" val="2175892041"/>
                    </a:ext>
                  </a:extLst>
                </a:gridCol>
              </a:tblGrid>
              <a:tr h="410479">
                <a:tc>
                  <a:txBody>
                    <a:bodyPr/>
                    <a:lstStyle/>
                    <a:p>
                      <a:pPr marL="0" marR="0" indent="63500" algn="l">
                        <a:lnSpc>
                          <a:spcPct val="107000"/>
                        </a:lnSpc>
                        <a:spcBef>
                          <a:spcPts val="0"/>
                        </a:spcBef>
                        <a:spcAft>
                          <a:spcPts val="0"/>
                        </a:spcAft>
                      </a:pPr>
                      <a:r>
                        <a:rPr lang="en-US" sz="1500" b="1" dirty="0">
                          <a:solidFill>
                            <a:srgbClr val="FFFFFF"/>
                          </a:solidFill>
                          <a:effectLst/>
                          <a:latin typeface="Avenir Medium"/>
                          <a:ea typeface="SimSun" panose="02010600030101010101" pitchFamily="2" charset="-122"/>
                          <a:cs typeface="Arial" panose="020B0604020202020204" pitchFamily="34" charset="0"/>
                        </a:rPr>
                        <a:t>EIP Component</a:t>
                      </a:r>
                      <a:endParaRPr lang="en-US" sz="1500" dirty="0">
                        <a:effectLst/>
                        <a:latin typeface="Avenir Medium"/>
                        <a:ea typeface="SimSun" panose="02010600030101010101" pitchFamily="2" charset="-122"/>
                        <a:cs typeface="Arial" panose="020B0604020202020204" pitchFamily="34" charset="0"/>
                      </a:endParaRPr>
                    </a:p>
                  </a:txBody>
                  <a:tcPr marL="13336" marR="13336" marT="0" marB="0" anchor="ctr"/>
                </a:tc>
                <a:tc>
                  <a:txBody>
                    <a:bodyPr/>
                    <a:lstStyle/>
                    <a:p>
                      <a:pPr marL="0" marR="0" algn="l">
                        <a:lnSpc>
                          <a:spcPct val="107000"/>
                        </a:lnSpc>
                        <a:spcBef>
                          <a:spcPts val="0"/>
                        </a:spcBef>
                        <a:spcAft>
                          <a:spcPts val="0"/>
                        </a:spcAft>
                      </a:pPr>
                      <a:r>
                        <a:rPr lang="en-US" sz="1500" b="1" dirty="0">
                          <a:solidFill>
                            <a:srgbClr val="FFFFFF"/>
                          </a:solidFill>
                          <a:effectLst/>
                          <a:latin typeface="Avenir Medium"/>
                          <a:ea typeface="SimSun" panose="02010600030101010101" pitchFamily="2" charset="-122"/>
                          <a:cs typeface="Arial" panose="020B0604020202020204" pitchFamily="34" charset="0"/>
                        </a:rPr>
                        <a:t>Recommended Approach</a:t>
                      </a:r>
                      <a:endParaRPr lang="en-US" sz="1500" dirty="0">
                        <a:effectLst/>
                        <a:latin typeface="Avenir Medium"/>
                        <a:ea typeface="SimSun" panose="02010600030101010101" pitchFamily="2" charset="-122"/>
                        <a:cs typeface="Arial" panose="020B0604020202020204" pitchFamily="34" charset="0"/>
                      </a:endParaRPr>
                    </a:p>
                  </a:txBody>
                  <a:tcPr marL="137160" marR="13336" marT="0" marB="0" anchor="ctr"/>
                </a:tc>
                <a:extLst>
                  <a:ext uri="{0D108BD9-81ED-4DB2-BD59-A6C34878D82A}">
                    <a16:rowId xmlns:a16="http://schemas.microsoft.com/office/drawing/2014/main" xmlns="" val="4178041630"/>
                  </a:ext>
                </a:extLst>
              </a:tr>
              <a:tr h="564353">
                <a:tc>
                  <a:txBody>
                    <a:bodyPr/>
                    <a:lstStyle/>
                    <a:p>
                      <a:pPr marL="0" marR="0">
                        <a:lnSpc>
                          <a:spcPct val="107000"/>
                        </a:lnSpc>
                        <a:spcBef>
                          <a:spcPts val="0"/>
                        </a:spcBef>
                        <a:spcAft>
                          <a:spcPts val="0"/>
                        </a:spcAft>
                      </a:pPr>
                      <a:r>
                        <a:rPr lang="en-US" sz="1500" dirty="0">
                          <a:effectLst/>
                          <a:latin typeface="Avenir Medium"/>
                          <a:ea typeface="SimSun" panose="02010600030101010101" pitchFamily="2" charset="-122"/>
                          <a:cs typeface="Arial" panose="020B0604020202020204" pitchFamily="34" charset="0"/>
                        </a:rPr>
                        <a:t>Content Archiving</a:t>
                      </a:r>
                    </a:p>
                    <a:p>
                      <a:pPr marL="0" marR="0">
                        <a:lnSpc>
                          <a:spcPct val="107000"/>
                        </a:lnSpc>
                        <a:spcBef>
                          <a:spcPts val="0"/>
                        </a:spcBef>
                        <a:spcAft>
                          <a:spcPts val="0"/>
                        </a:spcAft>
                      </a:pPr>
                      <a:r>
                        <a:rPr lang="en-US" sz="1500" dirty="0">
                          <a:effectLst/>
                          <a:latin typeface="Avenir Medium"/>
                          <a:ea typeface="SimSun" panose="02010600030101010101" pitchFamily="2" charset="-122"/>
                          <a:cs typeface="Arial" panose="020B0604020202020204" pitchFamily="34" charset="0"/>
                        </a:rPr>
                        <a:t> </a:t>
                      </a:r>
                    </a:p>
                  </a:txBody>
                  <a:tcPr marL="51435" marR="51435" marT="0" marB="0"/>
                </a:tc>
                <a:tc>
                  <a:txBody>
                    <a:bodyPr/>
                    <a:lstStyle/>
                    <a:p>
                      <a:pPr marL="0" marR="0">
                        <a:lnSpc>
                          <a:spcPct val="107000"/>
                        </a:lnSpc>
                        <a:spcBef>
                          <a:spcPts val="0"/>
                        </a:spcBef>
                        <a:spcAft>
                          <a:spcPts val="0"/>
                        </a:spcAft>
                      </a:pPr>
                      <a:r>
                        <a:rPr lang="en-US" sz="1500" dirty="0">
                          <a:effectLst/>
                          <a:latin typeface="Avenir Medium"/>
                          <a:ea typeface="SimSun" panose="02010600030101010101" pitchFamily="2" charset="-122"/>
                          <a:cs typeface="Arial" panose="020B0604020202020204" pitchFamily="34" charset="0"/>
                        </a:rPr>
                        <a:t>Adopt a mixed storage capability using cloud and on premise storage.</a:t>
                      </a:r>
                    </a:p>
                  </a:txBody>
                  <a:tcPr marL="51435" marR="51435" marT="0" marB="0"/>
                </a:tc>
                <a:extLst>
                  <a:ext uri="{0D108BD9-81ED-4DB2-BD59-A6C34878D82A}">
                    <a16:rowId xmlns:a16="http://schemas.microsoft.com/office/drawing/2014/main" xmlns="" val="929335357"/>
                  </a:ext>
                </a:extLst>
              </a:tr>
              <a:tr h="564353">
                <a:tc>
                  <a:txBody>
                    <a:bodyPr/>
                    <a:lstStyle/>
                    <a:p>
                      <a:pPr marL="0" marR="0">
                        <a:lnSpc>
                          <a:spcPct val="107000"/>
                        </a:lnSpc>
                        <a:spcBef>
                          <a:spcPts val="0"/>
                        </a:spcBef>
                        <a:spcAft>
                          <a:spcPts val="0"/>
                        </a:spcAft>
                      </a:pPr>
                      <a:r>
                        <a:rPr lang="en-US" sz="1500" dirty="0">
                          <a:effectLst/>
                          <a:latin typeface="Avenir Medium"/>
                          <a:ea typeface="SimSun" panose="02010600030101010101" pitchFamily="2" charset="-122"/>
                          <a:cs typeface="Arial" panose="020B0604020202020204" pitchFamily="34" charset="0"/>
                        </a:rPr>
                        <a:t>Content Caching</a:t>
                      </a:r>
                    </a:p>
                    <a:p>
                      <a:pPr marL="0" marR="0">
                        <a:lnSpc>
                          <a:spcPct val="107000"/>
                        </a:lnSpc>
                        <a:spcBef>
                          <a:spcPts val="0"/>
                        </a:spcBef>
                        <a:spcAft>
                          <a:spcPts val="0"/>
                        </a:spcAft>
                      </a:pPr>
                      <a:r>
                        <a:rPr lang="en-US" sz="1500" dirty="0">
                          <a:effectLst/>
                          <a:latin typeface="Avenir Medium"/>
                          <a:ea typeface="SimSun" panose="02010600030101010101" pitchFamily="2" charset="-122"/>
                          <a:cs typeface="Arial" panose="020B0604020202020204" pitchFamily="34" charset="0"/>
                        </a:rPr>
                        <a:t> </a:t>
                      </a:r>
                    </a:p>
                  </a:txBody>
                  <a:tcPr marL="51435" marR="51435" marT="0" marB="0"/>
                </a:tc>
                <a:tc>
                  <a:txBody>
                    <a:bodyPr/>
                    <a:lstStyle/>
                    <a:p>
                      <a:pPr marL="0" marR="0">
                        <a:lnSpc>
                          <a:spcPct val="107000"/>
                        </a:lnSpc>
                        <a:spcBef>
                          <a:spcPts val="0"/>
                        </a:spcBef>
                        <a:spcAft>
                          <a:spcPts val="0"/>
                        </a:spcAft>
                      </a:pPr>
                      <a:r>
                        <a:rPr lang="en-US" sz="1500" dirty="0">
                          <a:effectLst/>
                          <a:latin typeface="Avenir Medium"/>
                          <a:ea typeface="SimSun" panose="02010600030101010101" pitchFamily="2" charset="-122"/>
                          <a:cs typeface="Arial" panose="020B0604020202020204" pitchFamily="34" charset="0"/>
                        </a:rPr>
                        <a:t>Either adopt a cloud or commercial caching and load balancing solution.</a:t>
                      </a:r>
                    </a:p>
                  </a:txBody>
                  <a:tcPr marL="51435" marR="51435" marT="0" marB="0"/>
                </a:tc>
                <a:extLst>
                  <a:ext uri="{0D108BD9-81ED-4DB2-BD59-A6C34878D82A}">
                    <a16:rowId xmlns:a16="http://schemas.microsoft.com/office/drawing/2014/main" xmlns="" val="3391956260"/>
                  </a:ext>
                </a:extLst>
              </a:tr>
              <a:tr h="857161">
                <a:tc>
                  <a:txBody>
                    <a:bodyPr/>
                    <a:lstStyle/>
                    <a:p>
                      <a:pPr marL="0" marR="0">
                        <a:lnSpc>
                          <a:spcPct val="107000"/>
                        </a:lnSpc>
                        <a:spcBef>
                          <a:spcPts val="0"/>
                        </a:spcBef>
                        <a:spcAft>
                          <a:spcPts val="0"/>
                        </a:spcAft>
                      </a:pPr>
                      <a:r>
                        <a:rPr lang="en-US" sz="1500" dirty="0">
                          <a:effectLst/>
                          <a:latin typeface="Avenir Medium"/>
                          <a:ea typeface="SimSun" panose="02010600030101010101" pitchFamily="2" charset="-122"/>
                          <a:cs typeface="Arial" panose="020B0604020202020204" pitchFamily="34" charset="0"/>
                        </a:rPr>
                        <a:t>Content Tagging</a:t>
                      </a:r>
                    </a:p>
                    <a:p>
                      <a:pPr marL="0" marR="0">
                        <a:lnSpc>
                          <a:spcPct val="107000"/>
                        </a:lnSpc>
                        <a:spcBef>
                          <a:spcPts val="0"/>
                        </a:spcBef>
                        <a:spcAft>
                          <a:spcPts val="0"/>
                        </a:spcAft>
                      </a:pPr>
                      <a:r>
                        <a:rPr lang="en-US" sz="1500" dirty="0">
                          <a:effectLst/>
                          <a:latin typeface="Avenir Medium"/>
                          <a:ea typeface="SimSun" panose="02010600030101010101" pitchFamily="2" charset="-122"/>
                          <a:cs typeface="Arial" panose="020B0604020202020204" pitchFamily="34" charset="0"/>
                        </a:rPr>
                        <a:t> </a:t>
                      </a:r>
                    </a:p>
                  </a:txBody>
                  <a:tcPr marL="51435" marR="51435" marT="0" marB="0"/>
                </a:tc>
                <a:tc>
                  <a:txBody>
                    <a:bodyPr/>
                    <a:lstStyle/>
                    <a:p>
                      <a:pPr marL="0" marR="0">
                        <a:lnSpc>
                          <a:spcPct val="107000"/>
                        </a:lnSpc>
                        <a:spcBef>
                          <a:spcPts val="0"/>
                        </a:spcBef>
                        <a:spcAft>
                          <a:spcPts val="0"/>
                        </a:spcAft>
                      </a:pPr>
                      <a:r>
                        <a:rPr lang="en-US" sz="1500" dirty="0">
                          <a:effectLst/>
                          <a:latin typeface="Avenir Medium"/>
                          <a:ea typeface="SimSun" panose="02010600030101010101" pitchFamily="2" charset="-122"/>
                          <a:cs typeface="Arial" panose="020B0604020202020204" pitchFamily="34" charset="0"/>
                        </a:rPr>
                        <a:t>Use either a commercial metadata repository, a custom user generated metadata repository, or a semantic web solution.</a:t>
                      </a:r>
                    </a:p>
                  </a:txBody>
                  <a:tcPr marL="51435" marR="51435" marT="0" marB="0"/>
                </a:tc>
                <a:extLst>
                  <a:ext uri="{0D108BD9-81ED-4DB2-BD59-A6C34878D82A}">
                    <a16:rowId xmlns:a16="http://schemas.microsoft.com/office/drawing/2014/main" xmlns="" val="2002489092"/>
                  </a:ext>
                </a:extLst>
              </a:tr>
            </a:tbl>
          </a:graphicData>
        </a:graphic>
      </p:graphicFrame>
      <p:sp>
        <p:nvSpPr>
          <p:cNvPr id="2" name="Title 1"/>
          <p:cNvSpPr>
            <a:spLocks noGrp="1"/>
          </p:cNvSpPr>
          <p:nvPr>
            <p:ph type="title"/>
          </p:nvPr>
        </p:nvSpPr>
        <p:spPr/>
        <p:txBody>
          <a:bodyPr/>
          <a:lstStyle/>
          <a:p>
            <a:r>
              <a:rPr lang="en-US" dirty="0"/>
              <a:t>Technology Recommendations for Storage</a:t>
            </a:r>
            <a:endParaRPr lang="en-US" sz="1800" dirty="0"/>
          </a:p>
        </p:txBody>
      </p:sp>
      <p:sp>
        <p:nvSpPr>
          <p:cNvPr id="3" name="Rectangle 2"/>
          <p:cNvSpPr/>
          <p:nvPr/>
        </p:nvSpPr>
        <p:spPr>
          <a:xfrm>
            <a:off x="554880" y="993989"/>
            <a:ext cx="7649035" cy="584775"/>
          </a:xfrm>
          <a:prstGeom prst="rect">
            <a:avLst/>
          </a:prstGeom>
        </p:spPr>
        <p:txBody>
          <a:bodyPr wrap="square">
            <a:spAutoFit/>
          </a:bodyPr>
          <a:lstStyle/>
          <a:p>
            <a:r>
              <a:rPr lang="en-US" sz="1600" b="1" dirty="0"/>
              <a:t>The table lists recommended approaches for storage to develop sustainable DOT EIPs based on a microservice architecture. </a:t>
            </a:r>
          </a:p>
        </p:txBody>
      </p:sp>
      <p:sp>
        <p:nvSpPr>
          <p:cNvPr id="4" name="Rectangle 3"/>
          <p:cNvSpPr/>
          <p:nvPr/>
        </p:nvSpPr>
        <p:spPr>
          <a:xfrm>
            <a:off x="1101640" y="4166956"/>
            <a:ext cx="3404778" cy="276999"/>
          </a:xfrm>
          <a:prstGeom prst="rect">
            <a:avLst/>
          </a:prstGeom>
        </p:spPr>
        <p:txBody>
          <a:bodyPr wrap="none">
            <a:spAutoFit/>
          </a:bodyPr>
          <a:lstStyle/>
          <a:p>
            <a:r>
              <a:rPr lang="en-US" sz="1200" b="1" dirty="0">
                <a:solidFill>
                  <a:srgbClr val="595959"/>
                </a:solidFill>
              </a:rPr>
              <a:t>*Based on a survey of industry practitioners</a:t>
            </a:r>
            <a:endParaRPr lang="en-US" sz="1200" dirty="0"/>
          </a:p>
        </p:txBody>
      </p:sp>
    </p:spTree>
    <p:extLst>
      <p:ext uri="{BB962C8B-B14F-4D97-AF65-F5344CB8AC3E}">
        <p14:creationId xmlns:p14="http://schemas.microsoft.com/office/powerpoint/2010/main" val="603880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93979659"/>
              </p:ext>
            </p:extLst>
          </p:nvPr>
        </p:nvGraphicFramePr>
        <p:xfrm>
          <a:off x="830177" y="1599453"/>
          <a:ext cx="7200900" cy="2644902"/>
        </p:xfrm>
        <a:graphic>
          <a:graphicData uri="http://schemas.openxmlformats.org/drawingml/2006/table">
            <a:tbl>
              <a:tblPr firstRow="1" bandRow="1">
                <a:tableStyleId>{073A0DAA-6AF3-43AB-8588-CEC1D06C72B9}</a:tableStyleId>
              </a:tblPr>
              <a:tblGrid>
                <a:gridCol w="2537460">
                  <a:extLst>
                    <a:ext uri="{9D8B030D-6E8A-4147-A177-3AD203B41FA5}">
                      <a16:colId xmlns:a16="http://schemas.microsoft.com/office/drawing/2014/main" xmlns="" val="3154948246"/>
                    </a:ext>
                  </a:extLst>
                </a:gridCol>
                <a:gridCol w="4663440">
                  <a:extLst>
                    <a:ext uri="{9D8B030D-6E8A-4147-A177-3AD203B41FA5}">
                      <a16:colId xmlns:a16="http://schemas.microsoft.com/office/drawing/2014/main" xmlns="" val="2175892041"/>
                    </a:ext>
                  </a:extLst>
                </a:gridCol>
              </a:tblGrid>
              <a:tr h="342900">
                <a:tc>
                  <a:txBody>
                    <a:bodyPr/>
                    <a:lstStyle/>
                    <a:p>
                      <a:pPr marL="0" marR="0" indent="63500" algn="l">
                        <a:lnSpc>
                          <a:spcPct val="107000"/>
                        </a:lnSpc>
                        <a:spcBef>
                          <a:spcPts val="0"/>
                        </a:spcBef>
                        <a:spcAft>
                          <a:spcPts val="0"/>
                        </a:spcAft>
                      </a:pPr>
                      <a:r>
                        <a:rPr lang="en-US" sz="1500" b="1" dirty="0">
                          <a:solidFill>
                            <a:srgbClr val="FFFFFF"/>
                          </a:solidFill>
                          <a:effectLst/>
                          <a:latin typeface="Avenir Medium"/>
                          <a:ea typeface="SimSun" panose="02010600030101010101" pitchFamily="2" charset="-122"/>
                          <a:cs typeface="Arial" panose="020B0604020202020204" pitchFamily="34" charset="0"/>
                        </a:rPr>
                        <a:t>EIP Component</a:t>
                      </a:r>
                      <a:endParaRPr lang="en-US" sz="1500" dirty="0">
                        <a:effectLst/>
                        <a:latin typeface="Avenir Medium"/>
                        <a:ea typeface="SimSun" panose="02010600030101010101" pitchFamily="2" charset="-122"/>
                        <a:cs typeface="Arial" panose="020B0604020202020204" pitchFamily="34" charset="0"/>
                      </a:endParaRPr>
                    </a:p>
                  </a:txBody>
                  <a:tcPr marL="13336" marR="13336" marT="0" marB="0" anchor="ctr"/>
                </a:tc>
                <a:tc>
                  <a:txBody>
                    <a:bodyPr/>
                    <a:lstStyle/>
                    <a:p>
                      <a:pPr marL="0" marR="0" algn="l">
                        <a:lnSpc>
                          <a:spcPct val="107000"/>
                        </a:lnSpc>
                        <a:spcBef>
                          <a:spcPts val="0"/>
                        </a:spcBef>
                        <a:spcAft>
                          <a:spcPts val="0"/>
                        </a:spcAft>
                      </a:pPr>
                      <a:r>
                        <a:rPr lang="en-US" sz="1500" b="1" dirty="0">
                          <a:solidFill>
                            <a:srgbClr val="FFFFFF"/>
                          </a:solidFill>
                          <a:effectLst/>
                          <a:latin typeface="Avenir Medium"/>
                          <a:ea typeface="SimSun" panose="02010600030101010101" pitchFamily="2" charset="-122"/>
                          <a:cs typeface="Arial" panose="020B0604020202020204" pitchFamily="34" charset="0"/>
                        </a:rPr>
                        <a:t>Recommended Approach</a:t>
                      </a:r>
                      <a:endParaRPr lang="en-US" sz="1500" dirty="0">
                        <a:effectLst/>
                        <a:latin typeface="Avenir Medium"/>
                        <a:ea typeface="SimSun" panose="02010600030101010101" pitchFamily="2" charset="-122"/>
                        <a:cs typeface="Arial" panose="020B0604020202020204" pitchFamily="34" charset="0"/>
                      </a:endParaRPr>
                    </a:p>
                  </a:txBody>
                  <a:tcPr marL="137160" marR="13336" marT="0" marB="0" anchor="ctr"/>
                </a:tc>
                <a:extLst>
                  <a:ext uri="{0D108BD9-81ED-4DB2-BD59-A6C34878D82A}">
                    <a16:rowId xmlns:a16="http://schemas.microsoft.com/office/drawing/2014/main" xmlns="" val="4178041630"/>
                  </a:ext>
                </a:extLst>
              </a:tr>
              <a:tr h="278130">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GIS Database Services </a:t>
                      </a:r>
                    </a:p>
                  </a:txBody>
                  <a:tcPr marL="51435" marR="51435" marT="0" marB="0"/>
                </a:tc>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Adopt a cloud or on premise NoSQL geo capable database.</a:t>
                      </a:r>
                    </a:p>
                  </a:txBody>
                  <a:tcPr marL="51435" marR="51435" marT="0" marB="0"/>
                </a:tc>
                <a:extLst>
                  <a:ext uri="{0D108BD9-81ED-4DB2-BD59-A6C34878D82A}">
                    <a16:rowId xmlns:a16="http://schemas.microsoft.com/office/drawing/2014/main" xmlns="" val="929335357"/>
                  </a:ext>
                </a:extLst>
              </a:tr>
              <a:tr h="489204">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Document Database Services </a:t>
                      </a:r>
                    </a:p>
                  </a:txBody>
                  <a:tcPr marL="51435" marR="51435" marT="0" marB="0"/>
                </a:tc>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Adopt an Open Source distributed document analysis engine.</a:t>
                      </a:r>
                    </a:p>
                  </a:txBody>
                  <a:tcPr marL="51435" marR="51435" marT="0" marB="0"/>
                </a:tc>
                <a:extLst>
                  <a:ext uri="{0D108BD9-81ED-4DB2-BD59-A6C34878D82A}">
                    <a16:rowId xmlns:a16="http://schemas.microsoft.com/office/drawing/2014/main" xmlns="" val="3391956260"/>
                  </a:ext>
                </a:extLst>
              </a:tr>
              <a:tr h="489204">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Image, Video, and Binary Files Database Services</a:t>
                      </a:r>
                    </a:p>
                  </a:txBody>
                  <a:tcPr marL="51435" marR="51435" marT="0" marB="0"/>
                </a:tc>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Adopt a basic cloud storage solution.</a:t>
                      </a:r>
                    </a:p>
                  </a:txBody>
                  <a:tcPr marL="51435" marR="51435" marT="0" marB="0"/>
                </a:tc>
                <a:extLst>
                  <a:ext uri="{0D108BD9-81ED-4DB2-BD59-A6C34878D82A}">
                    <a16:rowId xmlns:a16="http://schemas.microsoft.com/office/drawing/2014/main" xmlns="" val="2002489092"/>
                  </a:ext>
                </a:extLst>
              </a:tr>
              <a:tr h="489204">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Financial Data</a:t>
                      </a:r>
                      <a:r>
                        <a:rPr lang="en-US" sz="1500" baseline="0" dirty="0">
                          <a:effectLst/>
                          <a:latin typeface="Calibri" panose="020F0502020204030204" pitchFamily="34" charset="0"/>
                          <a:ea typeface="SimSun" panose="02010600030101010101" pitchFamily="2" charset="-122"/>
                          <a:cs typeface="Arial" panose="020B0604020202020204" pitchFamily="34" charset="0"/>
                        </a:rPr>
                        <a:t> </a:t>
                      </a:r>
                      <a:r>
                        <a:rPr lang="en-US" sz="1500" dirty="0">
                          <a:effectLst/>
                          <a:latin typeface="Calibri" panose="020F0502020204030204" pitchFamily="34" charset="0"/>
                          <a:ea typeface="SimSun" panose="02010600030101010101" pitchFamily="2" charset="-122"/>
                          <a:cs typeface="Arial" panose="020B0604020202020204" pitchFamily="34" charset="0"/>
                        </a:rPr>
                        <a:t>Database Services</a:t>
                      </a:r>
                    </a:p>
                  </a:txBody>
                  <a:tcPr marL="51435" marR="51435" marT="0" marB="0"/>
                </a:tc>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Adopt</a:t>
                      </a:r>
                      <a:r>
                        <a:rPr lang="en-US" sz="1500" baseline="0" dirty="0">
                          <a:effectLst/>
                          <a:latin typeface="Calibri" panose="020F0502020204030204" pitchFamily="34" charset="0"/>
                          <a:ea typeface="SimSun" panose="02010600030101010101" pitchFamily="2" charset="-122"/>
                          <a:cs typeface="Arial" panose="020B0604020202020204" pitchFamily="34" charset="0"/>
                        </a:rPr>
                        <a:t> </a:t>
                      </a:r>
                      <a:r>
                        <a:rPr lang="en-US" sz="1500" dirty="0">
                          <a:effectLst/>
                          <a:latin typeface="Calibri" panose="020F0502020204030204" pitchFamily="34" charset="0"/>
                          <a:ea typeface="SimSun" panose="02010600030101010101" pitchFamily="2" charset="-122"/>
                          <a:cs typeface="Arial" panose="020B0604020202020204" pitchFamily="34" charset="0"/>
                        </a:rPr>
                        <a:t>a commercial cloud enterprise solution.</a:t>
                      </a:r>
                    </a:p>
                  </a:txBody>
                  <a:tcPr marL="51435" marR="51435" marT="0" marB="0"/>
                </a:tc>
                <a:extLst>
                  <a:ext uri="{0D108BD9-81ED-4DB2-BD59-A6C34878D82A}">
                    <a16:rowId xmlns:a16="http://schemas.microsoft.com/office/drawing/2014/main" xmlns="" val="719894503"/>
                  </a:ext>
                </a:extLst>
              </a:tr>
              <a:tr h="278130">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Sensor Data Database Services</a:t>
                      </a:r>
                    </a:p>
                  </a:txBody>
                  <a:tcPr marL="51435" marR="51435" marT="0" marB="0"/>
                </a:tc>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Adopt a cloud streaming framework based solution.</a:t>
                      </a:r>
                    </a:p>
                  </a:txBody>
                  <a:tcPr marL="51435" marR="51435" marT="0" marB="0"/>
                </a:tc>
                <a:extLst>
                  <a:ext uri="{0D108BD9-81ED-4DB2-BD59-A6C34878D82A}">
                    <a16:rowId xmlns:a16="http://schemas.microsoft.com/office/drawing/2014/main" xmlns="" val="2292438631"/>
                  </a:ext>
                </a:extLst>
              </a:tr>
              <a:tr h="278130">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GIS Database Services</a:t>
                      </a:r>
                    </a:p>
                  </a:txBody>
                  <a:tcPr marL="51435" marR="51435" marT="0" marB="0"/>
                </a:tc>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Adopt a cloud or on premise NoSQL geo capable database.</a:t>
                      </a:r>
                    </a:p>
                  </a:txBody>
                  <a:tcPr marL="51435" marR="51435" marT="0" marB="0"/>
                </a:tc>
                <a:extLst>
                  <a:ext uri="{0D108BD9-81ED-4DB2-BD59-A6C34878D82A}">
                    <a16:rowId xmlns:a16="http://schemas.microsoft.com/office/drawing/2014/main" xmlns="" val="2325949437"/>
                  </a:ext>
                </a:extLst>
              </a:tr>
            </a:tbl>
          </a:graphicData>
        </a:graphic>
      </p:graphicFrame>
      <p:sp>
        <p:nvSpPr>
          <p:cNvPr id="2" name="Title 1"/>
          <p:cNvSpPr>
            <a:spLocks noGrp="1"/>
          </p:cNvSpPr>
          <p:nvPr>
            <p:ph type="title"/>
          </p:nvPr>
        </p:nvSpPr>
        <p:spPr/>
        <p:txBody>
          <a:bodyPr/>
          <a:lstStyle/>
          <a:p>
            <a:r>
              <a:rPr lang="en-US" dirty="0"/>
              <a:t>Technology Recommendations for Database</a:t>
            </a:r>
            <a:endParaRPr lang="en-US" sz="1800" dirty="0"/>
          </a:p>
        </p:txBody>
      </p:sp>
      <p:sp>
        <p:nvSpPr>
          <p:cNvPr id="3" name="Rectangle 2"/>
          <p:cNvSpPr/>
          <p:nvPr/>
        </p:nvSpPr>
        <p:spPr>
          <a:xfrm>
            <a:off x="554880" y="993989"/>
            <a:ext cx="7649035" cy="584775"/>
          </a:xfrm>
          <a:prstGeom prst="rect">
            <a:avLst/>
          </a:prstGeom>
        </p:spPr>
        <p:txBody>
          <a:bodyPr wrap="square">
            <a:spAutoFit/>
          </a:bodyPr>
          <a:lstStyle/>
          <a:p>
            <a:r>
              <a:rPr lang="en-US" sz="1600" b="1" dirty="0"/>
              <a:t>The table lists recommended database approaches to develop sustainable DOT EIPs based on a microservice architecture. </a:t>
            </a:r>
          </a:p>
        </p:txBody>
      </p:sp>
      <p:sp>
        <p:nvSpPr>
          <p:cNvPr id="4" name="Rectangle 3"/>
          <p:cNvSpPr/>
          <p:nvPr/>
        </p:nvSpPr>
        <p:spPr>
          <a:xfrm>
            <a:off x="830177" y="4215888"/>
            <a:ext cx="3404778" cy="276999"/>
          </a:xfrm>
          <a:prstGeom prst="rect">
            <a:avLst/>
          </a:prstGeom>
        </p:spPr>
        <p:txBody>
          <a:bodyPr wrap="none">
            <a:spAutoFit/>
          </a:bodyPr>
          <a:lstStyle/>
          <a:p>
            <a:r>
              <a:rPr lang="en-US" sz="1200" b="1" dirty="0">
                <a:solidFill>
                  <a:srgbClr val="595959"/>
                </a:solidFill>
              </a:rPr>
              <a:t>*Based on a survey of industry practitioners</a:t>
            </a:r>
            <a:endParaRPr lang="en-US" sz="1200" dirty="0"/>
          </a:p>
        </p:txBody>
      </p:sp>
    </p:spTree>
    <p:extLst>
      <p:ext uri="{BB962C8B-B14F-4D97-AF65-F5344CB8AC3E}">
        <p14:creationId xmlns:p14="http://schemas.microsoft.com/office/powerpoint/2010/main" val="1774769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Recommendations for Management Tools</a:t>
            </a:r>
            <a:endParaRPr lang="en-US" sz="1800" dirty="0"/>
          </a:p>
        </p:txBody>
      </p:sp>
      <p:sp>
        <p:nvSpPr>
          <p:cNvPr id="3" name="Rectangle 2"/>
          <p:cNvSpPr/>
          <p:nvPr/>
        </p:nvSpPr>
        <p:spPr>
          <a:xfrm>
            <a:off x="554880" y="993989"/>
            <a:ext cx="7649035" cy="584775"/>
          </a:xfrm>
          <a:prstGeom prst="rect">
            <a:avLst/>
          </a:prstGeom>
        </p:spPr>
        <p:txBody>
          <a:bodyPr wrap="square">
            <a:spAutoFit/>
          </a:bodyPr>
          <a:lstStyle/>
          <a:p>
            <a:r>
              <a:rPr lang="en-US" sz="1600" b="1" dirty="0"/>
              <a:t>The table lists recommended management tool approaches to develop sustainable DOT EIPs based on a microservice architecture. </a:t>
            </a:r>
          </a:p>
        </p:txBody>
      </p:sp>
      <p:sp>
        <p:nvSpPr>
          <p:cNvPr id="4" name="Rectangle 3"/>
          <p:cNvSpPr/>
          <p:nvPr/>
        </p:nvSpPr>
        <p:spPr>
          <a:xfrm>
            <a:off x="830177" y="3936151"/>
            <a:ext cx="3404778" cy="276999"/>
          </a:xfrm>
          <a:prstGeom prst="rect">
            <a:avLst/>
          </a:prstGeom>
        </p:spPr>
        <p:txBody>
          <a:bodyPr wrap="none">
            <a:spAutoFit/>
          </a:bodyPr>
          <a:lstStyle/>
          <a:p>
            <a:r>
              <a:rPr lang="en-US" sz="1200" b="1" dirty="0">
                <a:solidFill>
                  <a:srgbClr val="595959"/>
                </a:solidFill>
              </a:rPr>
              <a:t>*Based on a survey of industry practitioners</a:t>
            </a:r>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727111415"/>
              </p:ext>
            </p:extLst>
          </p:nvPr>
        </p:nvGraphicFramePr>
        <p:xfrm>
          <a:off x="830177" y="1758163"/>
          <a:ext cx="6103620" cy="2177988"/>
        </p:xfrm>
        <a:graphic>
          <a:graphicData uri="http://schemas.openxmlformats.org/drawingml/2006/table">
            <a:tbl>
              <a:tblPr firstRow="1" bandRow="1">
                <a:tableStyleId>{073A0DAA-6AF3-43AB-8588-CEC1D06C72B9}</a:tableStyleId>
              </a:tblPr>
              <a:tblGrid>
                <a:gridCol w="1920240">
                  <a:extLst>
                    <a:ext uri="{9D8B030D-6E8A-4147-A177-3AD203B41FA5}">
                      <a16:colId xmlns:a16="http://schemas.microsoft.com/office/drawing/2014/main" xmlns="" val="3154948246"/>
                    </a:ext>
                  </a:extLst>
                </a:gridCol>
                <a:gridCol w="4183380">
                  <a:extLst>
                    <a:ext uri="{9D8B030D-6E8A-4147-A177-3AD203B41FA5}">
                      <a16:colId xmlns:a16="http://schemas.microsoft.com/office/drawing/2014/main" xmlns="" val="2175892041"/>
                    </a:ext>
                  </a:extLst>
                </a:gridCol>
              </a:tblGrid>
              <a:tr h="342900">
                <a:tc>
                  <a:txBody>
                    <a:bodyPr/>
                    <a:lstStyle/>
                    <a:p>
                      <a:pPr marL="0" marR="0" indent="63500" algn="l">
                        <a:lnSpc>
                          <a:spcPct val="107000"/>
                        </a:lnSpc>
                        <a:spcBef>
                          <a:spcPts val="0"/>
                        </a:spcBef>
                        <a:spcAft>
                          <a:spcPts val="0"/>
                        </a:spcAft>
                      </a:pPr>
                      <a:r>
                        <a:rPr lang="en-US" sz="1500" b="1" dirty="0">
                          <a:solidFill>
                            <a:srgbClr val="FFFFFF"/>
                          </a:solidFill>
                          <a:effectLst/>
                          <a:latin typeface="Avenir Medium"/>
                          <a:ea typeface="SimSun" panose="02010600030101010101" pitchFamily="2" charset="-122"/>
                          <a:cs typeface="Arial" panose="020B0604020202020204" pitchFamily="34" charset="0"/>
                        </a:rPr>
                        <a:t>EIP Component</a:t>
                      </a:r>
                      <a:endParaRPr lang="en-US" sz="1500" dirty="0">
                        <a:effectLst/>
                        <a:latin typeface="Avenir Medium"/>
                        <a:ea typeface="SimSun" panose="02010600030101010101" pitchFamily="2" charset="-122"/>
                        <a:cs typeface="Arial" panose="020B0604020202020204" pitchFamily="34" charset="0"/>
                      </a:endParaRPr>
                    </a:p>
                  </a:txBody>
                  <a:tcPr marL="13336" marR="13336" marT="0" marB="0" anchor="ctr"/>
                </a:tc>
                <a:tc>
                  <a:txBody>
                    <a:bodyPr/>
                    <a:lstStyle/>
                    <a:p>
                      <a:pPr marL="0" marR="0" algn="l">
                        <a:lnSpc>
                          <a:spcPct val="107000"/>
                        </a:lnSpc>
                        <a:spcBef>
                          <a:spcPts val="0"/>
                        </a:spcBef>
                        <a:spcAft>
                          <a:spcPts val="0"/>
                        </a:spcAft>
                      </a:pPr>
                      <a:r>
                        <a:rPr lang="en-US" sz="1500" b="1" dirty="0">
                          <a:solidFill>
                            <a:srgbClr val="FFFFFF"/>
                          </a:solidFill>
                          <a:effectLst/>
                          <a:latin typeface="Avenir Medium"/>
                          <a:ea typeface="SimSun" panose="02010600030101010101" pitchFamily="2" charset="-122"/>
                          <a:cs typeface="Arial" panose="020B0604020202020204" pitchFamily="34" charset="0"/>
                        </a:rPr>
                        <a:t>Recommended Approach</a:t>
                      </a:r>
                      <a:endParaRPr lang="en-US" sz="1500" dirty="0">
                        <a:effectLst/>
                        <a:latin typeface="Avenir Medium"/>
                        <a:ea typeface="SimSun" panose="02010600030101010101" pitchFamily="2" charset="-122"/>
                        <a:cs typeface="Arial" panose="020B0604020202020204" pitchFamily="34" charset="0"/>
                      </a:endParaRPr>
                    </a:p>
                  </a:txBody>
                  <a:tcPr marL="137160" marR="13336" marT="0" marB="0" anchor="ctr"/>
                </a:tc>
                <a:extLst>
                  <a:ext uri="{0D108BD9-81ED-4DB2-BD59-A6C34878D82A}">
                    <a16:rowId xmlns:a16="http://schemas.microsoft.com/office/drawing/2014/main" xmlns="" val="4178041630"/>
                  </a:ext>
                </a:extLst>
              </a:tr>
              <a:tr h="530162">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Resources and Application Monitoring</a:t>
                      </a:r>
                    </a:p>
                  </a:txBody>
                  <a:tcPr marL="54769" marR="54769" marT="20479" marB="20479"/>
                </a:tc>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Adopt</a:t>
                      </a:r>
                      <a:r>
                        <a:rPr lang="en-US" sz="1500" baseline="0" dirty="0">
                          <a:effectLst/>
                          <a:latin typeface="Calibri" panose="020F0502020204030204" pitchFamily="34" charset="0"/>
                          <a:ea typeface="SimSun" panose="02010600030101010101" pitchFamily="2" charset="-122"/>
                          <a:cs typeface="Arial" panose="020B0604020202020204" pitchFamily="34" charset="0"/>
                        </a:rPr>
                        <a:t> </a:t>
                      </a:r>
                      <a:r>
                        <a:rPr lang="en-US" sz="1500" dirty="0">
                          <a:effectLst/>
                          <a:latin typeface="Calibri" panose="020F0502020204030204" pitchFamily="34" charset="0"/>
                          <a:ea typeface="SimSun" panose="02010600030101010101" pitchFamily="2" charset="-122"/>
                          <a:cs typeface="Arial" panose="020B0604020202020204" pitchFamily="34" charset="0"/>
                        </a:rPr>
                        <a:t>a cloud monitoring solution.</a:t>
                      </a:r>
                    </a:p>
                  </a:txBody>
                  <a:tcPr marL="51435" marR="51435" marT="0" marB="0"/>
                </a:tc>
                <a:extLst>
                  <a:ext uri="{0D108BD9-81ED-4DB2-BD59-A6C34878D82A}">
                    <a16:rowId xmlns:a16="http://schemas.microsoft.com/office/drawing/2014/main" xmlns="" val="929335357"/>
                  </a:ext>
                </a:extLst>
              </a:tr>
              <a:tr h="774764">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Resources Provisioning and Scaling</a:t>
                      </a:r>
                    </a:p>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 </a:t>
                      </a:r>
                    </a:p>
                  </a:txBody>
                  <a:tcPr marL="54769" marR="54769" marT="20479" marB="20479"/>
                </a:tc>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Adopt either a cloud based serverless architecture or a cloud or on premise container based solution.</a:t>
                      </a:r>
                    </a:p>
                  </a:txBody>
                  <a:tcPr marL="51435" marR="51435" marT="0" marB="0"/>
                </a:tc>
                <a:extLst>
                  <a:ext uri="{0D108BD9-81ED-4DB2-BD59-A6C34878D82A}">
                    <a16:rowId xmlns:a16="http://schemas.microsoft.com/office/drawing/2014/main" xmlns="" val="3391956260"/>
                  </a:ext>
                </a:extLst>
              </a:tr>
              <a:tr h="530162">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Content Auditing</a:t>
                      </a:r>
                    </a:p>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 </a:t>
                      </a:r>
                    </a:p>
                  </a:txBody>
                  <a:tcPr marL="54769" marR="54769" marT="20479" marB="20479"/>
                </a:tc>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Adopt</a:t>
                      </a:r>
                      <a:r>
                        <a:rPr lang="en-US" sz="1500" baseline="0" dirty="0">
                          <a:effectLst/>
                          <a:latin typeface="Calibri" panose="020F0502020204030204" pitchFamily="34" charset="0"/>
                          <a:ea typeface="SimSun" panose="02010600030101010101" pitchFamily="2" charset="-122"/>
                          <a:cs typeface="Arial" panose="020B0604020202020204" pitchFamily="34" charset="0"/>
                        </a:rPr>
                        <a:t> </a:t>
                      </a:r>
                      <a:r>
                        <a:rPr lang="en-US" sz="1500" dirty="0">
                          <a:effectLst/>
                          <a:latin typeface="Calibri" panose="020F0502020204030204" pitchFamily="34" charset="0"/>
                          <a:ea typeface="SimSun" panose="02010600030101010101" pitchFamily="2" charset="-122"/>
                          <a:cs typeface="Arial" panose="020B0604020202020204" pitchFamily="34" charset="0"/>
                        </a:rPr>
                        <a:t>cloud based commercial or Open Source content auditing and inventory software. </a:t>
                      </a:r>
                    </a:p>
                  </a:txBody>
                  <a:tcPr marL="51435" marR="51435" marT="0" marB="0"/>
                </a:tc>
                <a:extLst>
                  <a:ext uri="{0D108BD9-81ED-4DB2-BD59-A6C34878D82A}">
                    <a16:rowId xmlns:a16="http://schemas.microsoft.com/office/drawing/2014/main" xmlns="" val="2002489092"/>
                  </a:ext>
                </a:extLst>
              </a:tr>
            </a:tbl>
          </a:graphicData>
        </a:graphic>
      </p:graphicFrame>
    </p:spTree>
    <p:extLst>
      <p:ext uri="{BB962C8B-B14F-4D97-AF65-F5344CB8AC3E}">
        <p14:creationId xmlns:p14="http://schemas.microsoft.com/office/powerpoint/2010/main" val="4281810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Recommendations for </a:t>
            </a:r>
            <a:br>
              <a:rPr lang="en-US" dirty="0"/>
            </a:br>
            <a:r>
              <a:rPr lang="en-US" dirty="0"/>
              <a:t>Security and Identity</a:t>
            </a:r>
            <a:endParaRPr lang="en-US" sz="1800" dirty="0"/>
          </a:p>
        </p:txBody>
      </p:sp>
      <p:sp>
        <p:nvSpPr>
          <p:cNvPr id="3" name="Rectangle 2"/>
          <p:cNvSpPr/>
          <p:nvPr/>
        </p:nvSpPr>
        <p:spPr>
          <a:xfrm>
            <a:off x="554880" y="1440304"/>
            <a:ext cx="7649035" cy="584775"/>
          </a:xfrm>
          <a:prstGeom prst="rect">
            <a:avLst/>
          </a:prstGeom>
        </p:spPr>
        <p:txBody>
          <a:bodyPr wrap="square">
            <a:spAutoFit/>
          </a:bodyPr>
          <a:lstStyle/>
          <a:p>
            <a:r>
              <a:rPr lang="en-US" sz="1600" b="1" dirty="0"/>
              <a:t>The table lists recommended security &amp; identity approaches to develop sustainable DOT EIPs based on a microservice architecture. </a:t>
            </a:r>
          </a:p>
        </p:txBody>
      </p:sp>
      <p:sp>
        <p:nvSpPr>
          <p:cNvPr id="4" name="Rectangle 3"/>
          <p:cNvSpPr/>
          <p:nvPr/>
        </p:nvSpPr>
        <p:spPr>
          <a:xfrm>
            <a:off x="830177" y="4171264"/>
            <a:ext cx="3404778" cy="276999"/>
          </a:xfrm>
          <a:prstGeom prst="rect">
            <a:avLst/>
          </a:prstGeom>
        </p:spPr>
        <p:txBody>
          <a:bodyPr wrap="none">
            <a:spAutoFit/>
          </a:bodyPr>
          <a:lstStyle/>
          <a:p>
            <a:r>
              <a:rPr lang="en-US" sz="1200" b="1" dirty="0">
                <a:solidFill>
                  <a:srgbClr val="595959"/>
                </a:solidFill>
              </a:rPr>
              <a:t>*Based on a survey of industry practitioners</a:t>
            </a:r>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2470979303"/>
              </p:ext>
            </p:extLst>
          </p:nvPr>
        </p:nvGraphicFramePr>
        <p:xfrm>
          <a:off x="830177" y="2088100"/>
          <a:ext cx="7475220" cy="2055114"/>
        </p:xfrm>
        <a:graphic>
          <a:graphicData uri="http://schemas.openxmlformats.org/drawingml/2006/table">
            <a:tbl>
              <a:tblPr firstRow="1" bandRow="1">
                <a:tableStyleId>{073A0DAA-6AF3-43AB-8588-CEC1D06C72B9}</a:tableStyleId>
              </a:tblPr>
              <a:tblGrid>
                <a:gridCol w="1645920">
                  <a:extLst>
                    <a:ext uri="{9D8B030D-6E8A-4147-A177-3AD203B41FA5}">
                      <a16:colId xmlns:a16="http://schemas.microsoft.com/office/drawing/2014/main" xmlns="" val="3154948246"/>
                    </a:ext>
                  </a:extLst>
                </a:gridCol>
                <a:gridCol w="5829300">
                  <a:extLst>
                    <a:ext uri="{9D8B030D-6E8A-4147-A177-3AD203B41FA5}">
                      <a16:colId xmlns:a16="http://schemas.microsoft.com/office/drawing/2014/main" xmlns="" val="2175892041"/>
                    </a:ext>
                  </a:extLst>
                </a:gridCol>
              </a:tblGrid>
              <a:tr h="342900">
                <a:tc>
                  <a:txBody>
                    <a:bodyPr/>
                    <a:lstStyle/>
                    <a:p>
                      <a:pPr marL="0" marR="0" indent="63500" algn="l">
                        <a:lnSpc>
                          <a:spcPct val="107000"/>
                        </a:lnSpc>
                        <a:spcBef>
                          <a:spcPts val="0"/>
                        </a:spcBef>
                        <a:spcAft>
                          <a:spcPts val="0"/>
                        </a:spcAft>
                      </a:pPr>
                      <a:r>
                        <a:rPr lang="en-US" sz="1500" b="1" dirty="0">
                          <a:solidFill>
                            <a:srgbClr val="FFFFFF"/>
                          </a:solidFill>
                          <a:effectLst/>
                          <a:latin typeface="Avenir Medium"/>
                          <a:ea typeface="SimSun" panose="02010600030101010101" pitchFamily="2" charset="-122"/>
                          <a:cs typeface="Arial" panose="020B0604020202020204" pitchFamily="34" charset="0"/>
                        </a:rPr>
                        <a:t>EIP Component</a:t>
                      </a:r>
                      <a:endParaRPr lang="en-US" sz="1500" dirty="0">
                        <a:effectLst/>
                        <a:latin typeface="Avenir Medium"/>
                        <a:ea typeface="SimSun" panose="02010600030101010101" pitchFamily="2" charset="-122"/>
                        <a:cs typeface="Arial" panose="020B0604020202020204" pitchFamily="34" charset="0"/>
                      </a:endParaRPr>
                    </a:p>
                  </a:txBody>
                  <a:tcPr marL="13336" marR="13336" marT="0" marB="0" anchor="ctr"/>
                </a:tc>
                <a:tc>
                  <a:txBody>
                    <a:bodyPr/>
                    <a:lstStyle/>
                    <a:p>
                      <a:pPr marL="0" marR="0" algn="l">
                        <a:lnSpc>
                          <a:spcPct val="107000"/>
                        </a:lnSpc>
                        <a:spcBef>
                          <a:spcPts val="0"/>
                        </a:spcBef>
                        <a:spcAft>
                          <a:spcPts val="0"/>
                        </a:spcAft>
                      </a:pPr>
                      <a:r>
                        <a:rPr lang="en-US" sz="1500" b="1" dirty="0">
                          <a:solidFill>
                            <a:srgbClr val="FFFFFF"/>
                          </a:solidFill>
                          <a:effectLst/>
                          <a:latin typeface="Avenir Medium"/>
                          <a:ea typeface="SimSun" panose="02010600030101010101" pitchFamily="2" charset="-122"/>
                          <a:cs typeface="Arial" panose="020B0604020202020204" pitchFamily="34" charset="0"/>
                        </a:rPr>
                        <a:t>Recommended Approach</a:t>
                      </a:r>
                      <a:endParaRPr lang="en-US" sz="1500" dirty="0">
                        <a:effectLst/>
                        <a:latin typeface="Avenir Medium"/>
                        <a:ea typeface="SimSun" panose="02010600030101010101" pitchFamily="2" charset="-122"/>
                        <a:cs typeface="Arial" panose="020B0604020202020204" pitchFamily="34" charset="0"/>
                      </a:endParaRPr>
                    </a:p>
                  </a:txBody>
                  <a:tcPr marL="137160" marR="13336" marT="0" marB="0" anchor="ctr"/>
                </a:tc>
                <a:extLst>
                  <a:ext uri="{0D108BD9-81ED-4DB2-BD59-A6C34878D82A}">
                    <a16:rowId xmlns:a16="http://schemas.microsoft.com/office/drawing/2014/main" xmlns="" val="4178041630"/>
                  </a:ext>
                </a:extLst>
              </a:tr>
              <a:tr h="489204">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Identity and Access Management</a:t>
                      </a:r>
                    </a:p>
                  </a:txBody>
                  <a:tcPr marL="51435" marR="51435" marT="0" marB="0"/>
                </a:tc>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Adopt a cloud AIM solution (e.g</a:t>
                      </a:r>
                      <a:r>
                        <a:rPr lang="en-US" sz="1500" dirty="0" smtClean="0">
                          <a:effectLst/>
                          <a:latin typeface="Calibri" panose="020F0502020204030204" pitchFamily="34" charset="0"/>
                          <a:ea typeface="SimSun" panose="02010600030101010101" pitchFamily="2" charset="-122"/>
                          <a:cs typeface="Arial" panose="020B0604020202020204" pitchFamily="34" charset="0"/>
                        </a:rPr>
                        <a:t>., </a:t>
                      </a:r>
                      <a:r>
                        <a:rPr lang="en-US" sz="1500" dirty="0">
                          <a:effectLst/>
                          <a:latin typeface="Calibri" panose="020F0502020204030204" pitchFamily="34" charset="0"/>
                          <a:ea typeface="SimSun" panose="02010600030101010101" pitchFamily="2" charset="-122"/>
                          <a:cs typeface="Arial" panose="020B0604020202020204" pitchFamily="34" charset="0"/>
                        </a:rPr>
                        <a:t>software as a service).</a:t>
                      </a:r>
                    </a:p>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 </a:t>
                      </a:r>
                    </a:p>
                  </a:txBody>
                  <a:tcPr marL="51435" marR="51435" marT="0" marB="0"/>
                </a:tc>
                <a:extLst>
                  <a:ext uri="{0D108BD9-81ED-4DB2-BD59-A6C34878D82A}">
                    <a16:rowId xmlns:a16="http://schemas.microsoft.com/office/drawing/2014/main" xmlns="" val="929335357"/>
                  </a:ext>
                </a:extLst>
              </a:tr>
              <a:tr h="1223010">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Security Audit</a:t>
                      </a:r>
                    </a:p>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 </a:t>
                      </a:r>
                    </a:p>
                  </a:txBody>
                  <a:tcPr marL="51435" marR="51435" marT="0" marB="0"/>
                </a:tc>
                <a:tc>
                  <a:txBody>
                    <a:bodyPr/>
                    <a:lstStyle/>
                    <a:p>
                      <a:pPr marL="0" marR="0">
                        <a:lnSpc>
                          <a:spcPct val="107000"/>
                        </a:lnSpc>
                        <a:spcBef>
                          <a:spcPts val="0"/>
                        </a:spcBef>
                        <a:spcAft>
                          <a:spcPts val="0"/>
                        </a:spcAft>
                      </a:pPr>
                      <a:r>
                        <a:rPr lang="en-US" sz="1500" dirty="0">
                          <a:effectLst/>
                          <a:latin typeface="Calibri" panose="020F0502020204030204" pitchFamily="34" charset="0"/>
                          <a:ea typeface="SimSun" panose="02010600030101010101" pitchFamily="2" charset="-122"/>
                          <a:cs typeface="Arial" panose="020B0604020202020204" pitchFamily="34" charset="0"/>
                        </a:rPr>
                        <a:t>There is no single approach. Approaches are tool or human based. Propose Open Source or commercial security evaluation and monitoring tools for network and software layer, internal security audits and assessments, and external party assessments and penetration testing should be used together to provide security audits to sustainable DOT EIP.</a:t>
                      </a:r>
                    </a:p>
                  </a:txBody>
                  <a:tcPr marL="51435" marR="51435" marT="0" marB="0"/>
                </a:tc>
                <a:extLst>
                  <a:ext uri="{0D108BD9-81ED-4DB2-BD59-A6C34878D82A}">
                    <a16:rowId xmlns:a16="http://schemas.microsoft.com/office/drawing/2014/main" xmlns="" val="3391956260"/>
                  </a:ext>
                </a:extLst>
              </a:tr>
            </a:tbl>
          </a:graphicData>
        </a:graphic>
      </p:graphicFrame>
    </p:spTree>
    <p:extLst>
      <p:ext uri="{BB962C8B-B14F-4D97-AF65-F5344CB8AC3E}">
        <p14:creationId xmlns:p14="http://schemas.microsoft.com/office/powerpoint/2010/main" val="1196949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164381" y="1354138"/>
            <a:ext cx="6815238" cy="1328737"/>
          </a:xfrm>
          <a:prstGeom prst="rect">
            <a:avLst/>
          </a:prstGeom>
        </p:spPr>
        <p:txBody>
          <a:bodyPr/>
          <a:lstStyle/>
          <a:p>
            <a:pPr marL="39290">
              <a:lnSpc>
                <a:spcPct val="130000"/>
              </a:lnSpc>
              <a:spcBef>
                <a:spcPts val="0"/>
              </a:spcBef>
            </a:pPr>
            <a:r>
              <a:rPr lang="en-US" sz="2800" b="1" dirty="0">
                <a:solidFill>
                  <a:srgbClr val="102A4C"/>
                </a:solidFill>
              </a:rPr>
              <a:t>Microservice Creation </a:t>
            </a:r>
            <a:r>
              <a:rPr lang="en-US" sz="2800" b="1" dirty="0" smtClean="0">
                <a:solidFill>
                  <a:srgbClr val="102A4C"/>
                </a:solidFill>
              </a:rPr>
              <a:t>and Organization</a:t>
            </a:r>
            <a:br>
              <a:rPr lang="en-US" sz="2800" b="1" dirty="0" smtClean="0">
                <a:solidFill>
                  <a:srgbClr val="102A4C"/>
                </a:solidFill>
              </a:rPr>
            </a:br>
            <a:r>
              <a:rPr lang="en-US" sz="2400" i="1" dirty="0">
                <a:solidFill>
                  <a:schemeClr val="tx2"/>
                </a:solidFill>
                <a:latin typeface="+mn-lt"/>
                <a:cs typeface="Geneva" charset="0"/>
              </a:rPr>
              <a:t>Asset</a:t>
            </a:r>
            <a:r>
              <a:rPr lang="en-US" sz="2400" i="1" dirty="0" smtClean="0">
                <a:solidFill>
                  <a:schemeClr val="tx2"/>
                </a:solidFill>
                <a:latin typeface="+mn-lt"/>
                <a:cs typeface="Geneva" charset="0"/>
              </a:rPr>
              <a:t> </a:t>
            </a:r>
            <a:r>
              <a:rPr lang="en-US" sz="2400" i="1" dirty="0">
                <a:solidFill>
                  <a:schemeClr val="tx2"/>
                </a:solidFill>
                <a:latin typeface="+mn-lt"/>
                <a:cs typeface="Geneva" charset="0"/>
              </a:rPr>
              <a:t>Management Implementation Example</a:t>
            </a:r>
          </a:p>
        </p:txBody>
      </p:sp>
    </p:spTree>
    <p:extLst>
      <p:ext uri="{BB962C8B-B14F-4D97-AF65-F5344CB8AC3E}">
        <p14:creationId xmlns:p14="http://schemas.microsoft.com/office/powerpoint/2010/main" val="36290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2"/>
          </p:nvPr>
        </p:nvSpPr>
        <p:spPr>
          <a:xfrm>
            <a:off x="382044" y="1346662"/>
            <a:ext cx="5054480" cy="3006264"/>
          </a:xfrm>
        </p:spPr>
        <p:txBody>
          <a:bodyPr/>
          <a:lstStyle/>
          <a:p>
            <a:pPr>
              <a:lnSpc>
                <a:spcPct val="100000"/>
              </a:lnSpc>
            </a:pPr>
            <a:r>
              <a:rPr lang="en-US" sz="1600" dirty="0"/>
              <a:t>UML is a way to visualize user interactions, processes, and system structure for software engineering using a collection of diagrams</a:t>
            </a:r>
          </a:p>
          <a:p>
            <a:pPr>
              <a:lnSpc>
                <a:spcPct val="100000"/>
              </a:lnSpc>
              <a:spcBef>
                <a:spcPts val="450"/>
              </a:spcBef>
            </a:pPr>
            <a:r>
              <a:rPr lang="en-US" sz="1600" dirty="0"/>
              <a:t>Systems modeling language (SysML) is tailored from UML for systems.</a:t>
            </a:r>
          </a:p>
          <a:p>
            <a:pPr>
              <a:lnSpc>
                <a:spcPct val="100000"/>
              </a:lnSpc>
              <a:spcBef>
                <a:spcPts val="450"/>
              </a:spcBef>
            </a:pPr>
            <a:r>
              <a:rPr lang="en-US" sz="1600" dirty="0"/>
              <a:t>Five key diagram types are presented for the asset management DOT EIP service:</a:t>
            </a:r>
          </a:p>
          <a:p>
            <a:pPr marL="685800" lvl="1">
              <a:spcBef>
                <a:spcPts val="450"/>
              </a:spcBef>
              <a:tabLst>
                <a:tab pos="2743200" algn="l"/>
              </a:tabLst>
            </a:pPr>
            <a:r>
              <a:rPr lang="en-US" sz="1400" b="0" dirty="0">
                <a:solidFill>
                  <a:schemeClr val="tx2"/>
                </a:solidFill>
              </a:rPr>
              <a:t>Use Case	Activity</a:t>
            </a:r>
          </a:p>
          <a:p>
            <a:pPr marL="685800" lvl="1">
              <a:spcBef>
                <a:spcPts val="0"/>
              </a:spcBef>
              <a:tabLst>
                <a:tab pos="2743200" algn="l"/>
              </a:tabLst>
            </a:pPr>
            <a:r>
              <a:rPr lang="en-US" sz="1400" b="0" dirty="0">
                <a:solidFill>
                  <a:schemeClr val="tx2"/>
                </a:solidFill>
              </a:rPr>
              <a:t>Block Definition	Sequence</a:t>
            </a:r>
            <a:endParaRPr lang="en-US" sz="1400" dirty="0">
              <a:solidFill>
                <a:schemeClr val="tx2"/>
              </a:solidFill>
            </a:endParaRPr>
          </a:p>
          <a:p>
            <a:pPr marL="685800" lvl="1">
              <a:spcBef>
                <a:spcPts val="0"/>
              </a:spcBef>
              <a:tabLst>
                <a:tab pos="2743200" algn="l"/>
              </a:tabLst>
            </a:pPr>
            <a:r>
              <a:rPr lang="en-US" sz="1400" b="0" dirty="0">
                <a:solidFill>
                  <a:schemeClr val="tx2"/>
                </a:solidFill>
              </a:rPr>
              <a:t>Component and Data Flow</a:t>
            </a:r>
          </a:p>
        </p:txBody>
      </p:sp>
      <p:sp>
        <p:nvSpPr>
          <p:cNvPr id="17" name="Title 16"/>
          <p:cNvSpPr>
            <a:spLocks noGrp="1"/>
          </p:cNvSpPr>
          <p:nvPr>
            <p:ph type="title"/>
          </p:nvPr>
        </p:nvSpPr>
        <p:spPr/>
        <p:txBody>
          <a:bodyPr/>
          <a:lstStyle/>
          <a:p>
            <a:r>
              <a:rPr lang="en-US" dirty="0"/>
              <a:t>Unified Modeling Language </a:t>
            </a:r>
            <a:br>
              <a:rPr lang="en-US" dirty="0"/>
            </a:br>
            <a:r>
              <a:rPr lang="en-US" dirty="0"/>
              <a:t>(UML) Diagrams</a:t>
            </a:r>
          </a:p>
        </p:txBody>
      </p:sp>
      <p:sp>
        <p:nvSpPr>
          <p:cNvPr id="31" name="Rectangle 30"/>
          <p:cNvSpPr/>
          <p:nvPr/>
        </p:nvSpPr>
        <p:spPr>
          <a:xfrm>
            <a:off x="5949951" y="161384"/>
            <a:ext cx="2786063" cy="3697142"/>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en-US" sz="1000" b="1" i="1" dirty="0">
                <a:solidFill>
                  <a:schemeClr val="bg1"/>
                </a:solidFill>
              </a:rPr>
              <a:t>Types of Diagrams*:</a:t>
            </a:r>
          </a:p>
          <a:p>
            <a:pPr marL="385763" indent="-214313">
              <a:spcBef>
                <a:spcPts val="150"/>
              </a:spcBef>
              <a:buFont typeface="Arial" panose="020B0604020202020204" pitchFamily="34" charset="0"/>
              <a:buChar char="•"/>
            </a:pPr>
            <a:r>
              <a:rPr lang="en-US" sz="1200" b="1" i="1" dirty="0">
                <a:solidFill>
                  <a:srgbClr val="FFC000"/>
                </a:solidFill>
              </a:rPr>
              <a:t>Class (Block Definition)</a:t>
            </a:r>
          </a:p>
          <a:p>
            <a:pPr marL="385763" indent="-214313">
              <a:spcBef>
                <a:spcPts val="150"/>
              </a:spcBef>
              <a:buFont typeface="Arial" panose="020B0604020202020204" pitchFamily="34" charset="0"/>
              <a:buChar char="•"/>
            </a:pPr>
            <a:r>
              <a:rPr lang="en-US" sz="1200" b="1" i="1" dirty="0">
                <a:solidFill>
                  <a:srgbClr val="FFC000"/>
                </a:solidFill>
              </a:rPr>
              <a:t>Component and Data Flow</a:t>
            </a:r>
          </a:p>
          <a:p>
            <a:pPr marL="385763" indent="-214313">
              <a:spcBef>
                <a:spcPts val="150"/>
              </a:spcBef>
              <a:buFont typeface="Arial" panose="020B0604020202020204" pitchFamily="34" charset="0"/>
              <a:buChar char="•"/>
            </a:pPr>
            <a:r>
              <a:rPr lang="en-US" sz="1200" dirty="0">
                <a:solidFill>
                  <a:schemeClr val="bg1"/>
                </a:solidFill>
              </a:rPr>
              <a:t>Deployment</a:t>
            </a:r>
          </a:p>
          <a:p>
            <a:pPr marL="385763" indent="-214313">
              <a:spcBef>
                <a:spcPts val="150"/>
              </a:spcBef>
              <a:buFont typeface="Arial" panose="020B0604020202020204" pitchFamily="34" charset="0"/>
              <a:buChar char="•"/>
            </a:pPr>
            <a:r>
              <a:rPr lang="en-US" sz="1200" dirty="0">
                <a:solidFill>
                  <a:schemeClr val="bg1"/>
                </a:solidFill>
              </a:rPr>
              <a:t>Object</a:t>
            </a:r>
          </a:p>
          <a:p>
            <a:pPr marL="385763" indent="-214313">
              <a:spcBef>
                <a:spcPts val="150"/>
              </a:spcBef>
              <a:buFont typeface="Arial" panose="020B0604020202020204" pitchFamily="34" charset="0"/>
              <a:buChar char="•"/>
            </a:pPr>
            <a:r>
              <a:rPr lang="en-US" sz="1200" dirty="0">
                <a:solidFill>
                  <a:schemeClr val="bg1"/>
                </a:solidFill>
              </a:rPr>
              <a:t>Package</a:t>
            </a:r>
          </a:p>
          <a:p>
            <a:pPr marL="385763" indent="-214313">
              <a:spcBef>
                <a:spcPts val="150"/>
              </a:spcBef>
              <a:buFont typeface="Arial" panose="020B0604020202020204" pitchFamily="34" charset="0"/>
              <a:buChar char="•"/>
            </a:pPr>
            <a:r>
              <a:rPr lang="en-US" sz="1200" dirty="0">
                <a:solidFill>
                  <a:schemeClr val="bg1"/>
                </a:solidFill>
              </a:rPr>
              <a:t>Profile</a:t>
            </a:r>
          </a:p>
          <a:p>
            <a:pPr marL="385763" indent="-214313">
              <a:spcBef>
                <a:spcPts val="150"/>
              </a:spcBef>
              <a:buFont typeface="Arial" panose="020B0604020202020204" pitchFamily="34" charset="0"/>
              <a:buChar char="•"/>
            </a:pPr>
            <a:r>
              <a:rPr lang="en-US" sz="1200" b="1" i="1" dirty="0">
                <a:solidFill>
                  <a:schemeClr val="bg1"/>
                </a:solidFill>
              </a:rPr>
              <a:t>Composite Structure (Internal Block)</a:t>
            </a:r>
          </a:p>
          <a:p>
            <a:pPr marL="385763" indent="-214313">
              <a:spcBef>
                <a:spcPts val="150"/>
              </a:spcBef>
              <a:buFont typeface="Arial" panose="020B0604020202020204" pitchFamily="34" charset="0"/>
              <a:buChar char="•"/>
            </a:pPr>
            <a:r>
              <a:rPr lang="en-US" sz="1200" b="1" i="1" dirty="0">
                <a:solidFill>
                  <a:srgbClr val="FFC000"/>
                </a:solidFill>
              </a:rPr>
              <a:t>Use Case</a:t>
            </a:r>
          </a:p>
          <a:p>
            <a:pPr marL="385763" indent="-214313">
              <a:spcBef>
                <a:spcPts val="150"/>
              </a:spcBef>
              <a:buFont typeface="Arial" panose="020B0604020202020204" pitchFamily="34" charset="0"/>
              <a:buChar char="•"/>
            </a:pPr>
            <a:r>
              <a:rPr lang="en-US" sz="1200" b="1" i="1" dirty="0">
                <a:solidFill>
                  <a:srgbClr val="FFC000"/>
                </a:solidFill>
              </a:rPr>
              <a:t>Activity</a:t>
            </a:r>
          </a:p>
          <a:p>
            <a:pPr marL="385763" indent="-214313">
              <a:spcBef>
                <a:spcPts val="150"/>
              </a:spcBef>
              <a:buFont typeface="Arial" panose="020B0604020202020204" pitchFamily="34" charset="0"/>
              <a:buChar char="•"/>
            </a:pPr>
            <a:r>
              <a:rPr lang="en-US" sz="1200" dirty="0">
                <a:solidFill>
                  <a:schemeClr val="bg1"/>
                </a:solidFill>
              </a:rPr>
              <a:t>State Machine</a:t>
            </a:r>
          </a:p>
          <a:p>
            <a:pPr marL="385763" indent="-214313">
              <a:spcBef>
                <a:spcPts val="150"/>
              </a:spcBef>
              <a:buFont typeface="Arial" panose="020B0604020202020204" pitchFamily="34" charset="0"/>
              <a:buChar char="•"/>
            </a:pPr>
            <a:r>
              <a:rPr lang="en-US" sz="1200" b="1" i="1" dirty="0">
                <a:solidFill>
                  <a:srgbClr val="FFC000"/>
                </a:solidFill>
              </a:rPr>
              <a:t>Sequence</a:t>
            </a:r>
          </a:p>
          <a:p>
            <a:pPr marL="385763" indent="-214313">
              <a:spcBef>
                <a:spcPts val="150"/>
              </a:spcBef>
              <a:buFont typeface="Arial" panose="020B0604020202020204" pitchFamily="34" charset="0"/>
              <a:buChar char="•"/>
            </a:pPr>
            <a:r>
              <a:rPr lang="en-US" sz="1200" dirty="0">
                <a:solidFill>
                  <a:schemeClr val="bg1"/>
                </a:solidFill>
              </a:rPr>
              <a:t>Communication</a:t>
            </a:r>
          </a:p>
          <a:p>
            <a:pPr marL="385763" indent="-214313">
              <a:spcBef>
                <a:spcPts val="150"/>
              </a:spcBef>
              <a:buFont typeface="Arial" panose="020B0604020202020204" pitchFamily="34" charset="0"/>
              <a:buChar char="•"/>
            </a:pPr>
            <a:r>
              <a:rPr lang="en-US" sz="1200" dirty="0">
                <a:solidFill>
                  <a:schemeClr val="bg1"/>
                </a:solidFill>
              </a:rPr>
              <a:t>Interaction Overview</a:t>
            </a:r>
          </a:p>
          <a:p>
            <a:pPr marL="385763" indent="-214313">
              <a:spcBef>
                <a:spcPts val="150"/>
              </a:spcBef>
              <a:buFont typeface="Arial" panose="020B0604020202020204" pitchFamily="34" charset="0"/>
              <a:buChar char="•"/>
            </a:pPr>
            <a:r>
              <a:rPr lang="en-US" sz="1200" dirty="0">
                <a:solidFill>
                  <a:schemeClr val="bg1"/>
                </a:solidFill>
              </a:rPr>
              <a:t>Timing</a:t>
            </a:r>
          </a:p>
          <a:p>
            <a:pPr marL="385763" indent="-214313">
              <a:spcBef>
                <a:spcPts val="150"/>
              </a:spcBef>
              <a:buFont typeface="Arial" panose="020B0604020202020204" pitchFamily="34" charset="0"/>
              <a:buChar char="•"/>
            </a:pPr>
            <a:r>
              <a:rPr lang="en-US" sz="1200" dirty="0">
                <a:solidFill>
                  <a:schemeClr val="bg1"/>
                </a:solidFill>
              </a:rPr>
              <a:t>(Parametric)</a:t>
            </a:r>
          </a:p>
        </p:txBody>
      </p:sp>
      <p:sp>
        <p:nvSpPr>
          <p:cNvPr id="32" name="Rectangle 31"/>
          <p:cNvSpPr/>
          <p:nvPr/>
        </p:nvSpPr>
        <p:spPr>
          <a:xfrm>
            <a:off x="5657851" y="3856067"/>
            <a:ext cx="3078164" cy="461665"/>
          </a:xfrm>
          <a:prstGeom prst="rect">
            <a:avLst/>
          </a:prstGeom>
        </p:spPr>
        <p:txBody>
          <a:bodyPr wrap="square">
            <a:spAutoFit/>
          </a:bodyPr>
          <a:lstStyle/>
          <a:p>
            <a:pPr algn="r"/>
            <a:r>
              <a:rPr lang="en-US" sz="1200" b="1" dirty="0">
                <a:solidFill>
                  <a:srgbClr val="595959"/>
                </a:solidFill>
              </a:rPr>
              <a:t>*</a:t>
            </a:r>
            <a:r>
              <a:rPr lang="en-US" sz="1200" dirty="0">
                <a:solidFill>
                  <a:srgbClr val="595959"/>
                </a:solidFill>
              </a:rPr>
              <a:t>Those in parentheses are modified from UML to </a:t>
            </a:r>
            <a:r>
              <a:rPr lang="en-US" sz="1200" dirty="0" smtClean="0">
                <a:solidFill>
                  <a:srgbClr val="595959"/>
                </a:solidFill>
              </a:rPr>
              <a:t>SysML </a:t>
            </a:r>
            <a:r>
              <a:rPr lang="en-US" sz="1200" dirty="0">
                <a:solidFill>
                  <a:srgbClr val="595959"/>
                </a:solidFill>
              </a:rPr>
              <a:t>or are unique to SysML.</a:t>
            </a:r>
            <a:endParaRPr lang="en-US" sz="1200" dirty="0"/>
          </a:p>
        </p:txBody>
      </p:sp>
      <p:sp>
        <p:nvSpPr>
          <p:cNvPr id="7" name="Rectangle 6"/>
          <p:cNvSpPr/>
          <p:nvPr/>
        </p:nvSpPr>
        <p:spPr>
          <a:xfrm>
            <a:off x="382044" y="3966590"/>
            <a:ext cx="5275806" cy="461665"/>
          </a:xfrm>
          <a:prstGeom prst="rect">
            <a:avLst/>
          </a:prstGeom>
        </p:spPr>
        <p:txBody>
          <a:bodyPr wrap="square">
            <a:spAutoFit/>
          </a:bodyPr>
          <a:lstStyle/>
          <a:p>
            <a:r>
              <a:rPr lang="en-US" sz="1200" b="1" dirty="0">
                <a:solidFill>
                  <a:srgbClr val="595959"/>
                </a:solidFill>
              </a:rPr>
              <a:t>Note: diagrams have been modified from strict UML/SysML to accommodate the microservices architecture specificities</a:t>
            </a:r>
            <a:endParaRPr lang="en-US" sz="1200" dirty="0"/>
          </a:p>
        </p:txBody>
      </p:sp>
    </p:spTree>
    <p:extLst>
      <p:ext uri="{BB962C8B-B14F-4D97-AF65-F5344CB8AC3E}">
        <p14:creationId xmlns:p14="http://schemas.microsoft.com/office/powerpoint/2010/main" val="3403502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73825" y="1508963"/>
            <a:ext cx="8229600" cy="1830387"/>
          </a:xfrm>
          <a:prstGeom prst="rect">
            <a:avLst/>
          </a:prstGeom>
        </p:spPr>
        <p:txBody>
          <a:bodyPr/>
          <a:lstStyle/>
          <a:p>
            <a:r>
              <a:rPr lang="en-US" sz="2800" b="1" dirty="0">
                <a:solidFill>
                  <a:srgbClr val="102A4C"/>
                </a:solidFill>
              </a:rPr>
              <a:t>Enterprise Information Portals for Departments of Transportation</a:t>
            </a:r>
          </a:p>
        </p:txBody>
      </p:sp>
    </p:spTree>
    <p:extLst>
      <p:ext uri="{BB962C8B-B14F-4D97-AF65-F5344CB8AC3E}">
        <p14:creationId xmlns:p14="http://schemas.microsoft.com/office/powerpoint/2010/main" val="1319316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82044" y="977512"/>
            <a:ext cx="3830728" cy="3288131"/>
          </a:xfrm>
        </p:spPr>
        <p:txBody>
          <a:bodyPr/>
          <a:lstStyle/>
          <a:p>
            <a:pPr marL="0" indent="0">
              <a:lnSpc>
                <a:spcPct val="100000"/>
              </a:lnSpc>
              <a:buNone/>
            </a:pPr>
            <a:r>
              <a:rPr lang="en-US" sz="1400" b="1" dirty="0"/>
              <a:t>The Use Case diagrams </a:t>
            </a:r>
            <a:r>
              <a:rPr lang="en-US" sz="1400" b="1" dirty="0" smtClean="0"/>
              <a:t>give </a:t>
            </a:r>
            <a:r>
              <a:rPr lang="en-US" sz="1400" b="1" dirty="0"/>
              <a:t>a </a:t>
            </a:r>
            <a:r>
              <a:rPr lang="en-US" sz="1400" b="1" dirty="0" smtClean="0"/>
              <a:t>graphic </a:t>
            </a:r>
            <a:r>
              <a:rPr lang="en-US" sz="1400" b="1" dirty="0"/>
              <a:t>overview </a:t>
            </a:r>
            <a:r>
              <a:rPr lang="en-US" sz="1400" b="1" dirty="0" smtClean="0"/>
              <a:t>of</a:t>
            </a:r>
            <a:endParaRPr lang="en-US" sz="1400" b="1" dirty="0"/>
          </a:p>
          <a:p>
            <a:pPr marL="348854" indent="-173831">
              <a:lnSpc>
                <a:spcPct val="100000"/>
              </a:lnSpc>
              <a:spcBef>
                <a:spcPts val="450"/>
              </a:spcBef>
            </a:pPr>
            <a:r>
              <a:rPr lang="en-US" sz="1400" dirty="0"/>
              <a:t>the actors involved in a system </a:t>
            </a:r>
          </a:p>
          <a:p>
            <a:pPr marL="348854" indent="-173831">
              <a:lnSpc>
                <a:spcPct val="100000"/>
              </a:lnSpc>
            </a:pPr>
            <a:r>
              <a:rPr lang="en-US" sz="1400" dirty="0"/>
              <a:t>different functions needed by the actors</a:t>
            </a:r>
          </a:p>
          <a:p>
            <a:pPr marL="348854" indent="-173831">
              <a:lnSpc>
                <a:spcPct val="100000"/>
              </a:lnSpc>
            </a:pPr>
            <a:r>
              <a:rPr lang="en-US" sz="1400" dirty="0"/>
              <a:t>how these different functions interact </a:t>
            </a:r>
          </a:p>
          <a:p>
            <a:pPr marL="0" indent="0">
              <a:lnSpc>
                <a:spcPct val="100000"/>
              </a:lnSpc>
              <a:buNone/>
            </a:pPr>
            <a:endParaRPr lang="en-US" sz="1400" dirty="0"/>
          </a:p>
          <a:p>
            <a:pPr marL="0" indent="0">
              <a:lnSpc>
                <a:spcPct val="100000"/>
              </a:lnSpc>
              <a:buNone/>
            </a:pPr>
            <a:r>
              <a:rPr lang="en-US" sz="1400" b="1" dirty="0"/>
              <a:t>The Use Case diagram for asset </a:t>
            </a:r>
            <a:r>
              <a:rPr lang="en-US" sz="1400" b="1" dirty="0" smtClean="0"/>
              <a:t>management depicts</a:t>
            </a:r>
            <a:endParaRPr lang="en-US" sz="1400" b="1" dirty="0"/>
          </a:p>
          <a:p>
            <a:pPr marL="348854" indent="-173831">
              <a:lnSpc>
                <a:spcPct val="100000"/>
              </a:lnSpc>
              <a:spcBef>
                <a:spcPts val="450"/>
              </a:spcBef>
            </a:pPr>
            <a:r>
              <a:rPr lang="en-US" sz="1400" dirty="0"/>
              <a:t>5 actors – public entity, state employee, DOT operations personnel, DOT maintenance personnel, and service administrator</a:t>
            </a:r>
          </a:p>
          <a:p>
            <a:pPr marL="348854" indent="-173831">
              <a:lnSpc>
                <a:spcPct val="100000"/>
              </a:lnSpc>
            </a:pPr>
            <a:r>
              <a:rPr lang="en-US" sz="1400" dirty="0"/>
              <a:t>23 actions are enumerated ranging from “add new asset” to “set up alert.”</a:t>
            </a:r>
          </a:p>
        </p:txBody>
      </p:sp>
      <p:sp>
        <p:nvSpPr>
          <p:cNvPr id="3" name="Title 2"/>
          <p:cNvSpPr>
            <a:spLocks noGrp="1"/>
          </p:cNvSpPr>
          <p:nvPr>
            <p:ph type="title"/>
          </p:nvPr>
        </p:nvSpPr>
        <p:spPr/>
        <p:txBody>
          <a:bodyPr/>
          <a:lstStyle/>
          <a:p>
            <a:r>
              <a:rPr lang="en-US" dirty="0"/>
              <a:t>Use Case Diagram for Asset Management Service</a:t>
            </a:r>
          </a:p>
        </p:txBody>
      </p:sp>
      <p:pic>
        <p:nvPicPr>
          <p:cNvPr id="6" name="Picture 5" descr="\\docs\home\codonnell\TRB\NCHRP\NCHRP 20-103\NCHRP_20_103_use_case_diagrams\Asset Management and Engineering Services use case diagram - Standard.png"/>
          <p:cNvPicPr/>
          <p:nvPr/>
        </p:nvPicPr>
        <p:blipFill rotWithShape="1">
          <a:blip r:embed="rId2" cstate="screen">
            <a:extLst>
              <a:ext uri="{28A0092B-C50C-407E-A947-70E740481C1C}">
                <a14:useLocalDpi xmlns:a14="http://schemas.microsoft.com/office/drawing/2010/main"/>
              </a:ext>
            </a:extLst>
          </a:blip>
          <a:srcRect l="3314" t="1838" b="2281"/>
          <a:stretch/>
        </p:blipFill>
        <p:spPr bwMode="auto">
          <a:xfrm>
            <a:off x="4444755" y="1064795"/>
            <a:ext cx="4291258" cy="3288131"/>
          </a:xfrm>
          <a:prstGeom prst="rect">
            <a:avLst/>
          </a:prstGeom>
          <a:noFill/>
          <a:ln w="9525" cap="flat" cmpd="sng" algn="ctr">
            <a:solidFill>
              <a:srgbClr val="44546A"/>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2050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50" b="1" dirty="0">
                <a:solidFill>
                  <a:srgbClr val="102A4C"/>
                </a:solidFill>
              </a:rPr>
              <a:t>Block Definition Diagram (BDD) for Asset Mgmt. Service</a:t>
            </a:r>
          </a:p>
        </p:txBody>
      </p:sp>
      <p:pic>
        <p:nvPicPr>
          <p:cNvPr id="2050" name="Picture 20" descr="\\docs\home\codonnell\TRB\NCHRP\NCHRP 20-103\NCHRP_20_103_block_definition_diagrams\Asset Management and Engineering Services Block Definition Diagram - Data Flow.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04" t="10383" r="4842" b="1681"/>
          <a:stretch/>
        </p:blipFill>
        <p:spPr bwMode="auto">
          <a:xfrm>
            <a:off x="3157906" y="977512"/>
            <a:ext cx="5685470" cy="345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
          <p:cNvSpPr txBox="1">
            <a:spLocks/>
          </p:cNvSpPr>
          <p:nvPr/>
        </p:nvSpPr>
        <p:spPr>
          <a:xfrm>
            <a:off x="382044" y="977512"/>
            <a:ext cx="2889794" cy="3519212"/>
          </a:xfrm>
          <a:prstGeom prst="rect">
            <a:avLst/>
          </a:prstGeom>
        </p:spPr>
        <p:txBody>
          <a:bodyPr vert="horz" lIns="68580" tIns="34290" rIns="68580" bIns="34290" rtlCol="0" anchor="t" anchorCtr="0"/>
          <a:lstStyle>
            <a:defPPr>
              <a:defRPr lang="en-US"/>
            </a:defPPr>
            <a:lvl1pPr marL="0" algn="r" defTabSz="914400" rtl="0" eaLnBrk="1" latinLnBrk="0" hangingPunct="1">
              <a:defRPr sz="10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spcAft>
                <a:spcPts val="450"/>
              </a:spcAft>
              <a:buFont typeface="Arial" panose="020B0604020202020204" pitchFamily="34" charset="0"/>
              <a:buChar char="•"/>
            </a:pPr>
            <a:r>
              <a:rPr lang="en-US" sz="1500" dirty="0">
                <a:solidFill>
                  <a:schemeClr val="tx2"/>
                </a:solidFill>
              </a:rPr>
              <a:t>The BDD communicates structural information about the system</a:t>
            </a:r>
          </a:p>
          <a:p>
            <a:pPr marL="171450" indent="-171450" algn="l">
              <a:spcAft>
                <a:spcPts val="450"/>
              </a:spcAft>
              <a:buFont typeface="Arial" panose="020B0604020202020204" pitchFamily="34" charset="0"/>
              <a:buChar char="•"/>
            </a:pPr>
            <a:r>
              <a:rPr lang="en-US" sz="1500" dirty="0">
                <a:solidFill>
                  <a:schemeClr val="tx2"/>
                </a:solidFill>
              </a:rPr>
              <a:t>Blocks can represent anything, components, services, etc.</a:t>
            </a:r>
          </a:p>
          <a:p>
            <a:pPr marL="171450" indent="-171450" algn="l">
              <a:spcAft>
                <a:spcPts val="450"/>
              </a:spcAft>
              <a:buFont typeface="Arial" panose="020B0604020202020204" pitchFamily="34" charset="0"/>
              <a:buChar char="•"/>
            </a:pPr>
            <a:r>
              <a:rPr lang="en-US" sz="1500" dirty="0">
                <a:solidFill>
                  <a:schemeClr val="tx2"/>
                </a:solidFill>
              </a:rPr>
              <a:t>The blocks for asset management include </a:t>
            </a:r>
            <a:r>
              <a:rPr lang="en-US" sz="1500" dirty="0" smtClean="0">
                <a:solidFill>
                  <a:schemeClr val="tx2"/>
                </a:solidFill>
              </a:rPr>
              <a:t>interface </a:t>
            </a:r>
            <a:r>
              <a:rPr lang="en-US" sz="1500" dirty="0">
                <a:solidFill>
                  <a:schemeClr val="tx2"/>
                </a:solidFill>
              </a:rPr>
              <a:t>components, business services, and data services</a:t>
            </a:r>
          </a:p>
          <a:p>
            <a:pPr marL="171450" indent="-171450" algn="l">
              <a:spcAft>
                <a:spcPts val="450"/>
              </a:spcAft>
              <a:buFont typeface="Arial" panose="020B0604020202020204" pitchFamily="34" charset="0"/>
              <a:buChar char="•"/>
            </a:pPr>
            <a:r>
              <a:rPr lang="en-US" sz="1500" dirty="0">
                <a:solidFill>
                  <a:schemeClr val="tx2"/>
                </a:solidFill>
              </a:rPr>
              <a:t>Note the stacked blocks </a:t>
            </a:r>
            <a:r>
              <a:rPr lang="en-US" sz="1500" dirty="0" smtClean="0">
                <a:solidFill>
                  <a:schemeClr val="tx2"/>
                </a:solidFill>
              </a:rPr>
              <a:t>indicate the </a:t>
            </a:r>
            <a:r>
              <a:rPr lang="en-US" sz="1500" dirty="0">
                <a:solidFill>
                  <a:schemeClr val="tx2"/>
                </a:solidFill>
              </a:rPr>
              <a:t>ability to scale and duplicate</a:t>
            </a:r>
          </a:p>
          <a:p>
            <a:pPr algn="l"/>
            <a:endParaRPr lang="en-US" sz="1500" dirty="0">
              <a:solidFill>
                <a:schemeClr val="tx2"/>
              </a:solidFill>
            </a:endParaRPr>
          </a:p>
        </p:txBody>
      </p:sp>
    </p:spTree>
    <p:extLst>
      <p:ext uri="{BB962C8B-B14F-4D97-AF65-F5344CB8AC3E}">
        <p14:creationId xmlns:p14="http://schemas.microsoft.com/office/powerpoint/2010/main" val="787217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4610100" cy="857250"/>
          </a:xfrm>
        </p:spPr>
        <p:txBody>
          <a:bodyPr/>
          <a:lstStyle/>
          <a:p>
            <a:r>
              <a:rPr lang="en-US" sz="2400" b="1" dirty="0">
                <a:solidFill>
                  <a:srgbClr val="102A4C"/>
                </a:solidFill>
              </a:rPr>
              <a:t>Component &amp; Data Flow (CDF) </a:t>
            </a:r>
            <a:br>
              <a:rPr lang="en-US" sz="2400" b="1" dirty="0">
                <a:solidFill>
                  <a:srgbClr val="102A4C"/>
                </a:solidFill>
              </a:rPr>
            </a:br>
            <a:r>
              <a:rPr lang="en-US" sz="2400" b="1" dirty="0">
                <a:solidFill>
                  <a:srgbClr val="102A4C"/>
                </a:solidFill>
              </a:rPr>
              <a:t>Diagram for Asset Management</a:t>
            </a:r>
          </a:p>
        </p:txBody>
      </p:sp>
      <p:pic>
        <p:nvPicPr>
          <p:cNvPr id="3074" name="Picture 29" descr="\\docs\home\codonnell\TRB\NCHRP\NCHRP 20-103\NCHRP_20_103_data_flow_diagrams\Asset Management Services Data Flow Diagram - New Pag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935"/>
          <a:stretch/>
        </p:blipFill>
        <p:spPr bwMode="auto">
          <a:xfrm>
            <a:off x="5223364" y="129345"/>
            <a:ext cx="3620012" cy="43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
          <p:cNvSpPr txBox="1">
            <a:spLocks/>
          </p:cNvSpPr>
          <p:nvPr/>
        </p:nvSpPr>
        <p:spPr>
          <a:xfrm>
            <a:off x="382044" y="1308100"/>
            <a:ext cx="4685256" cy="3098801"/>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7175" indent="-257175" algn="l">
              <a:spcAft>
                <a:spcPts val="675"/>
              </a:spcAft>
              <a:buFont typeface="Arial" panose="020B0604020202020204" pitchFamily="34" charset="0"/>
              <a:buChar char="•"/>
            </a:pPr>
            <a:r>
              <a:rPr lang="en-US" sz="1500" dirty="0">
                <a:solidFill>
                  <a:schemeClr val="tx2"/>
                </a:solidFill>
              </a:rPr>
              <a:t>CDF diagrams define the data going through a </a:t>
            </a:r>
            <a:r>
              <a:rPr lang="en-US" sz="1500" dirty="0" smtClean="0">
                <a:solidFill>
                  <a:schemeClr val="tx2"/>
                </a:solidFill>
              </a:rPr>
              <a:t>system </a:t>
            </a:r>
            <a:r>
              <a:rPr lang="en-US" sz="1500" dirty="0">
                <a:solidFill>
                  <a:schemeClr val="tx2"/>
                </a:solidFill>
              </a:rPr>
              <a:t>and any processing required</a:t>
            </a:r>
          </a:p>
          <a:p>
            <a:pPr marL="257175" indent="-257175" algn="l">
              <a:spcAft>
                <a:spcPts val="675"/>
              </a:spcAft>
              <a:buFont typeface="Arial" panose="020B0604020202020204" pitchFamily="34" charset="0"/>
              <a:buChar char="•"/>
            </a:pPr>
            <a:r>
              <a:rPr lang="en-US" sz="1500" dirty="0">
                <a:solidFill>
                  <a:schemeClr val="tx2"/>
                </a:solidFill>
              </a:rPr>
              <a:t>Microservices architecture greatly increases the amount </a:t>
            </a:r>
            <a:r>
              <a:rPr lang="en-US" sz="1500" dirty="0" smtClean="0">
                <a:solidFill>
                  <a:schemeClr val="tx2"/>
                </a:solidFill>
              </a:rPr>
              <a:t>of data </a:t>
            </a:r>
            <a:r>
              <a:rPr lang="en-US" sz="1500" dirty="0">
                <a:solidFill>
                  <a:schemeClr val="tx2"/>
                </a:solidFill>
              </a:rPr>
              <a:t>flowing within an application and the complexity of the data exchanged between components, which makes data flow diagramming challenging</a:t>
            </a:r>
          </a:p>
          <a:p>
            <a:pPr marL="257175" indent="-257175" algn="l">
              <a:spcAft>
                <a:spcPts val="675"/>
              </a:spcAft>
              <a:buFont typeface="Arial" panose="020B0604020202020204" pitchFamily="34" charset="0"/>
              <a:buChar char="•"/>
            </a:pPr>
            <a:r>
              <a:rPr lang="en-US" sz="1500" dirty="0">
                <a:solidFill>
                  <a:schemeClr val="tx2"/>
                </a:solidFill>
              </a:rPr>
              <a:t>Showing every possible component or data exchange would render the diagram unreadable, therefore only the main data exchanges between the service components involved in the high-level use cases are presented. </a:t>
            </a:r>
          </a:p>
        </p:txBody>
      </p:sp>
    </p:spTree>
    <p:extLst>
      <p:ext uri="{BB962C8B-B14F-4D97-AF65-F5344CB8AC3E}">
        <p14:creationId xmlns:p14="http://schemas.microsoft.com/office/powerpoint/2010/main" val="9388560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50" b="1" dirty="0">
                <a:solidFill>
                  <a:srgbClr val="102A4C"/>
                </a:solidFill>
              </a:rPr>
              <a:t>Asset Management Services Activity Diagram</a:t>
            </a:r>
          </a:p>
        </p:txBody>
      </p:sp>
      <p:pic>
        <p:nvPicPr>
          <p:cNvPr id="4098" name="Picture 14" descr="\\docs\home\codonnell\TRB\NCHRP\NCHRP 20-103\NCHRP_20_103_activity_diagrams\Asset Management Services Activity Diagram - New Page (Copy).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6050" r="4619"/>
          <a:stretch/>
        </p:blipFill>
        <p:spPr bwMode="auto">
          <a:xfrm>
            <a:off x="4172110" y="787469"/>
            <a:ext cx="4697567" cy="357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
          <p:cNvSpPr txBox="1">
            <a:spLocks/>
          </p:cNvSpPr>
          <p:nvPr/>
        </p:nvSpPr>
        <p:spPr>
          <a:xfrm>
            <a:off x="382044" y="1030338"/>
            <a:ext cx="3645671" cy="3481615"/>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7175" indent="-257175" algn="l">
              <a:spcAft>
                <a:spcPts val="675"/>
              </a:spcAft>
              <a:buFont typeface="Arial" panose="020B0604020202020204" pitchFamily="34" charset="0"/>
              <a:buChar char="•"/>
            </a:pPr>
            <a:r>
              <a:rPr lang="en-US" sz="1400" dirty="0">
                <a:solidFill>
                  <a:schemeClr val="tx2"/>
                </a:solidFill>
              </a:rPr>
              <a:t>Activity diagrams are designed to represent workflows of stepwise activities and actions that support choice, iteration, and concurrency. </a:t>
            </a:r>
          </a:p>
          <a:p>
            <a:pPr marL="257175" indent="-257175" algn="l">
              <a:spcAft>
                <a:spcPts val="675"/>
              </a:spcAft>
              <a:buFont typeface="Arial" panose="020B0604020202020204" pitchFamily="34" charset="0"/>
              <a:buChar char="•"/>
            </a:pPr>
            <a:r>
              <a:rPr lang="en-US" sz="1400" dirty="0">
                <a:solidFill>
                  <a:schemeClr val="tx2"/>
                </a:solidFill>
              </a:rPr>
              <a:t>They are intended to model both computational and organizational processes and show the overall flow of control.</a:t>
            </a:r>
          </a:p>
          <a:p>
            <a:pPr marL="257175" indent="-257175" algn="l">
              <a:spcAft>
                <a:spcPts val="675"/>
              </a:spcAft>
              <a:buFont typeface="Arial" panose="020B0604020202020204" pitchFamily="34" charset="0"/>
              <a:buChar char="•"/>
            </a:pPr>
            <a:r>
              <a:rPr lang="en-US" sz="1400" dirty="0">
                <a:solidFill>
                  <a:schemeClr val="tx2"/>
                </a:solidFill>
              </a:rPr>
              <a:t>This diagram representation focuses on the high-level workflow that would need to be followed to perform the tasks occurring in a session.</a:t>
            </a:r>
          </a:p>
          <a:p>
            <a:pPr marL="257175" indent="-257175" algn="l">
              <a:spcAft>
                <a:spcPts val="675"/>
              </a:spcAft>
              <a:buFont typeface="Arial" panose="020B0604020202020204" pitchFamily="34" charset="0"/>
              <a:buChar char="•"/>
            </a:pPr>
            <a:r>
              <a:rPr lang="en-US" sz="1400" dirty="0">
                <a:solidFill>
                  <a:schemeClr val="tx2"/>
                </a:solidFill>
              </a:rPr>
              <a:t>The activity diagram design is not intended to be exhaustive.</a:t>
            </a:r>
          </a:p>
        </p:txBody>
      </p:sp>
    </p:spTree>
    <p:extLst>
      <p:ext uri="{BB962C8B-B14F-4D97-AF65-F5344CB8AC3E}">
        <p14:creationId xmlns:p14="http://schemas.microsoft.com/office/powerpoint/2010/main" val="11222017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50" b="1" dirty="0">
                <a:solidFill>
                  <a:srgbClr val="102A4C"/>
                </a:solidFill>
              </a:rPr>
              <a:t>Asset Management Services Sequence Diagram</a:t>
            </a:r>
          </a:p>
        </p:txBody>
      </p:sp>
      <p:pic>
        <p:nvPicPr>
          <p:cNvPr id="5122" name="Picture 27" descr="\\docs\home\codonnell\TRB\NCHRP\NCHRP 20-103\NCHRP_20_103_sequence_diagrams\Asset Management and Engineering Services Sequence Diagram - New Page.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593"/>
          <a:stretch/>
        </p:blipFill>
        <p:spPr bwMode="auto">
          <a:xfrm>
            <a:off x="3489945" y="651773"/>
            <a:ext cx="5353431" cy="382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
          <p:cNvSpPr txBox="1">
            <a:spLocks/>
          </p:cNvSpPr>
          <p:nvPr/>
        </p:nvSpPr>
        <p:spPr>
          <a:xfrm>
            <a:off x="382044" y="930622"/>
            <a:ext cx="2832644" cy="3481615"/>
          </a:xfrm>
          <a:prstGeom prst="rect">
            <a:avLst/>
          </a:prstGeom>
        </p:spPr>
        <p:txBody>
          <a:bodyPr vert="horz" lIns="68580" tIns="34290" rIns="68580" bIns="34290" rtlCol="0" anchor="t" anchorCtr="0"/>
          <a:lstStyle>
            <a:defPPr>
              <a:defRPr lang="en-US"/>
            </a:defPPr>
            <a:lvl1pPr marL="0" algn="r" defTabSz="914400" rtl="0" eaLnBrk="1" latinLnBrk="0" hangingPunct="1">
              <a:defRPr sz="1000" kern="1200">
                <a:solidFill>
                  <a:srgbClr val="5959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7175" indent="-257175" algn="l">
              <a:spcAft>
                <a:spcPts val="675"/>
              </a:spcAft>
              <a:buFont typeface="Arial" panose="020B0604020202020204" pitchFamily="34" charset="0"/>
              <a:buChar char="•"/>
            </a:pPr>
            <a:r>
              <a:rPr lang="en-US" sz="1500" dirty="0">
                <a:solidFill>
                  <a:schemeClr val="tx2"/>
                </a:solidFill>
              </a:rPr>
              <a:t>Sequence diagrams show how objects operate with one </a:t>
            </a:r>
            <a:r>
              <a:rPr lang="en-US" sz="1500" dirty="0" smtClean="0">
                <a:solidFill>
                  <a:schemeClr val="tx2"/>
                </a:solidFill>
              </a:rPr>
              <a:t>another </a:t>
            </a:r>
            <a:r>
              <a:rPr lang="en-US" sz="1500" dirty="0">
                <a:solidFill>
                  <a:schemeClr val="tx2"/>
                </a:solidFill>
              </a:rPr>
              <a:t>and in what </a:t>
            </a:r>
            <a:r>
              <a:rPr lang="en-US" sz="1500" dirty="0" smtClean="0">
                <a:solidFill>
                  <a:schemeClr val="tx2"/>
                </a:solidFill>
              </a:rPr>
              <a:t>order </a:t>
            </a:r>
            <a:r>
              <a:rPr lang="en-US" sz="1500" dirty="0">
                <a:solidFill>
                  <a:schemeClr val="tx2"/>
                </a:solidFill>
              </a:rPr>
              <a:t>during a specific scenario.</a:t>
            </a:r>
          </a:p>
          <a:p>
            <a:pPr marL="257175" indent="-257175" algn="l">
              <a:spcAft>
                <a:spcPts val="675"/>
              </a:spcAft>
              <a:buFont typeface="Arial" panose="020B0604020202020204" pitchFamily="34" charset="0"/>
              <a:buChar char="•"/>
            </a:pPr>
            <a:r>
              <a:rPr lang="en-US" sz="1500" dirty="0">
                <a:solidFill>
                  <a:schemeClr val="tx2"/>
                </a:solidFill>
              </a:rPr>
              <a:t>An important characteristic of a sequence diagram is that time passes from top to bottom</a:t>
            </a:r>
          </a:p>
          <a:p>
            <a:pPr marL="257175" indent="-257175" algn="l">
              <a:spcAft>
                <a:spcPts val="675"/>
              </a:spcAft>
              <a:buFont typeface="Arial" panose="020B0604020202020204" pitchFamily="34" charset="0"/>
              <a:buChar char="•"/>
            </a:pPr>
            <a:r>
              <a:rPr lang="en-US" sz="1500" dirty="0">
                <a:solidFill>
                  <a:schemeClr val="tx2"/>
                </a:solidFill>
              </a:rPr>
              <a:t>The illustrated scenario is specifically for “DOT maintenance employee archives older asset data”</a:t>
            </a:r>
          </a:p>
          <a:p>
            <a:pPr marL="257175" indent="-257175" algn="l">
              <a:spcAft>
                <a:spcPts val="675"/>
              </a:spcAft>
              <a:buFont typeface="Arial" panose="020B0604020202020204" pitchFamily="34" charset="0"/>
              <a:buChar char="•"/>
            </a:pPr>
            <a:endParaRPr lang="en-US" sz="1500" dirty="0">
              <a:solidFill>
                <a:schemeClr val="tx2"/>
              </a:solidFill>
            </a:endParaRPr>
          </a:p>
        </p:txBody>
      </p:sp>
    </p:spTree>
    <p:extLst>
      <p:ext uri="{BB962C8B-B14F-4D97-AF65-F5344CB8AC3E}">
        <p14:creationId xmlns:p14="http://schemas.microsoft.com/office/powerpoint/2010/main" val="1267853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680369" y="1449388"/>
            <a:ext cx="5783262" cy="1328737"/>
          </a:xfrm>
          <a:prstGeom prst="rect">
            <a:avLst/>
          </a:prstGeom>
        </p:spPr>
        <p:txBody>
          <a:bodyPr>
            <a:noAutofit/>
          </a:bodyPr>
          <a:lstStyle/>
          <a:p>
            <a:pPr>
              <a:lnSpc>
                <a:spcPct val="150000"/>
              </a:lnSpc>
            </a:pPr>
            <a:r>
              <a:rPr lang="en-US" sz="2800" b="1" dirty="0">
                <a:solidFill>
                  <a:srgbClr val="102A4C"/>
                </a:solidFill>
              </a:rPr>
              <a:t>Focus on Migration Strategies </a:t>
            </a:r>
            <a:r>
              <a:rPr lang="en-US" dirty="0"/>
              <a:t/>
            </a:r>
            <a:br>
              <a:rPr lang="en-US" dirty="0"/>
            </a:br>
            <a:r>
              <a:rPr lang="en-US" sz="2400" i="1" dirty="0">
                <a:solidFill>
                  <a:schemeClr val="tx2"/>
                </a:solidFill>
                <a:latin typeface="+mn-lt"/>
                <a:cs typeface="Geneva" charset="0"/>
              </a:rPr>
              <a:t>From a Monolithic to a Microservices Architecture</a:t>
            </a:r>
          </a:p>
        </p:txBody>
      </p:sp>
    </p:spTree>
    <p:extLst>
      <p:ext uri="{BB962C8B-B14F-4D97-AF65-F5344CB8AC3E}">
        <p14:creationId xmlns:p14="http://schemas.microsoft.com/office/powerpoint/2010/main" val="89728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382044" y="1064795"/>
            <a:ext cx="5652996" cy="3288131"/>
          </a:xfrm>
          <a:prstGeom prst="rect">
            <a:avLst/>
          </a:prstGeom>
        </p:spPr>
        <p:txBody>
          <a:bodyPr>
            <a:noAutofit/>
          </a:bodyPr>
          <a:lstStyle/>
          <a:p>
            <a:pPr>
              <a:spcBef>
                <a:spcPts val="0"/>
              </a:spcBef>
              <a:spcAft>
                <a:spcPts val="900"/>
              </a:spcAft>
            </a:pPr>
            <a:r>
              <a:rPr lang="en-US" sz="1400" dirty="0"/>
              <a:t>The process of transforming a monolithic EIP into a series of microservices is a modernization effort for both the application and its governance.</a:t>
            </a:r>
          </a:p>
          <a:p>
            <a:pPr>
              <a:spcBef>
                <a:spcPts val="0"/>
              </a:spcBef>
              <a:spcAft>
                <a:spcPts val="900"/>
              </a:spcAft>
            </a:pPr>
            <a:r>
              <a:rPr lang="en-US" sz="1400" dirty="0"/>
              <a:t>This migration is a perfect fit for incremental refactoring. It should not be approached as a complete application rewrite, often called </a:t>
            </a:r>
            <a:r>
              <a:rPr lang="en-US" sz="1400" dirty="0" smtClean="0"/>
              <a:t>“big </a:t>
            </a:r>
            <a:r>
              <a:rPr lang="en-US" sz="1400" dirty="0"/>
              <a:t>bang.”</a:t>
            </a:r>
          </a:p>
          <a:p>
            <a:pPr>
              <a:spcBef>
                <a:spcPts val="0"/>
              </a:spcBef>
              <a:spcAft>
                <a:spcPts val="900"/>
              </a:spcAft>
            </a:pPr>
            <a:r>
              <a:rPr lang="en-US" sz="1400" dirty="0"/>
              <a:t>Incremental refactoring enables the development team to build experience with microservices</a:t>
            </a:r>
          </a:p>
          <a:p>
            <a:pPr>
              <a:spcBef>
                <a:spcPts val="0"/>
              </a:spcBef>
              <a:spcAft>
                <a:spcPts val="900"/>
              </a:spcAft>
            </a:pPr>
            <a:r>
              <a:rPr lang="en-US" sz="1400" dirty="0"/>
              <a:t>Incremental refactoring allows teams to build experience with the service extraction process</a:t>
            </a:r>
          </a:p>
        </p:txBody>
      </p:sp>
      <p:sp>
        <p:nvSpPr>
          <p:cNvPr id="2" name="Title 1"/>
          <p:cNvSpPr>
            <a:spLocks noGrp="1"/>
          </p:cNvSpPr>
          <p:nvPr>
            <p:ph type="title"/>
          </p:nvPr>
        </p:nvSpPr>
        <p:spPr/>
        <p:txBody>
          <a:bodyPr/>
          <a:lstStyle/>
          <a:p>
            <a:r>
              <a:rPr lang="en-US" dirty="0"/>
              <a:t>Migration Strategy: Use Incremental Refactoring</a:t>
            </a:r>
          </a:p>
        </p:txBody>
      </p:sp>
      <p:sp>
        <p:nvSpPr>
          <p:cNvPr id="4" name="Rectangle 3"/>
          <p:cNvSpPr/>
          <p:nvPr/>
        </p:nvSpPr>
        <p:spPr>
          <a:xfrm>
            <a:off x="6118059" y="1028701"/>
            <a:ext cx="2617955" cy="3374858"/>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lnSpc>
                <a:spcPct val="108000"/>
              </a:lnSpc>
            </a:pPr>
            <a:r>
              <a:rPr lang="en-US" sz="1800" b="1" i="1" dirty="0">
                <a:solidFill>
                  <a:schemeClr val="bg1"/>
                </a:solidFill>
              </a:rPr>
              <a:t>“Refactoring is the process of changing a software system in such a way that it does not alter the external behavior of the code, yet improves its internal structure." </a:t>
            </a:r>
          </a:p>
          <a:p>
            <a:pPr algn="r">
              <a:spcBef>
                <a:spcPts val="300"/>
              </a:spcBef>
            </a:pPr>
            <a:r>
              <a:rPr lang="en-US" sz="1800" b="1" i="1" dirty="0">
                <a:solidFill>
                  <a:schemeClr val="bg1"/>
                </a:solidFill>
              </a:rPr>
              <a:t>Martin Fowler</a:t>
            </a:r>
          </a:p>
        </p:txBody>
      </p:sp>
    </p:spTree>
    <p:extLst>
      <p:ext uri="{BB962C8B-B14F-4D97-AF65-F5344CB8AC3E}">
        <p14:creationId xmlns:p14="http://schemas.microsoft.com/office/powerpoint/2010/main" val="14082700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382044" y="1064795"/>
            <a:ext cx="5079418" cy="3288131"/>
          </a:xfrm>
          <a:prstGeom prst="rect">
            <a:avLst/>
          </a:prstGeom>
        </p:spPr>
        <p:txBody>
          <a:bodyPr>
            <a:noAutofit/>
          </a:bodyPr>
          <a:lstStyle/>
          <a:p>
            <a:pPr>
              <a:spcBef>
                <a:spcPts val="0"/>
              </a:spcBef>
              <a:spcAft>
                <a:spcPts val="900"/>
              </a:spcAft>
            </a:pPr>
            <a:r>
              <a:rPr lang="en-US" sz="1600" dirty="0"/>
              <a:t>Monolithic applications often consist of hundreds of modules</a:t>
            </a:r>
          </a:p>
          <a:p>
            <a:r>
              <a:rPr lang="en-US" sz="1600" dirty="0"/>
              <a:t>Determine which modules to extract first. Choose </a:t>
            </a:r>
            <a:r>
              <a:rPr lang="en-US" sz="1600" dirty="0" smtClean="0"/>
              <a:t>modules </a:t>
            </a:r>
            <a:r>
              <a:rPr lang="en-US" sz="1600" dirty="0"/>
              <a:t>that </a:t>
            </a:r>
            <a:r>
              <a:rPr lang="en-US" sz="1600" dirty="0" smtClean="0"/>
              <a:t>are</a:t>
            </a:r>
            <a:endParaRPr lang="en-US" sz="1600" dirty="0"/>
          </a:p>
          <a:p>
            <a:pPr marL="742950" lvl="1" indent="-285750">
              <a:buFont typeface="Arial" panose="020B0604020202020204" pitchFamily="34" charset="0"/>
              <a:buChar char="–"/>
            </a:pPr>
            <a:r>
              <a:rPr lang="en-US" sz="1400" dirty="0">
                <a:solidFill>
                  <a:schemeClr val="tx2"/>
                </a:solidFill>
                <a:ea typeface="+mn-ea"/>
              </a:rPr>
              <a:t>Easy to extract</a:t>
            </a:r>
          </a:p>
          <a:p>
            <a:pPr marL="742950" lvl="1" indent="-285750">
              <a:buFont typeface="Arial" panose="020B0604020202020204" pitchFamily="34" charset="0"/>
              <a:buChar char="–"/>
            </a:pPr>
            <a:r>
              <a:rPr lang="en-US" sz="1400" dirty="0">
                <a:solidFill>
                  <a:schemeClr val="tx2"/>
                </a:solidFill>
                <a:ea typeface="+mn-ea"/>
              </a:rPr>
              <a:t>change frequently</a:t>
            </a:r>
          </a:p>
          <a:p>
            <a:pPr marL="742950" lvl="1" indent="-285750">
              <a:buFont typeface="Arial" panose="020B0604020202020204" pitchFamily="34" charset="0"/>
              <a:buChar char="–"/>
            </a:pPr>
            <a:r>
              <a:rPr lang="en-US" sz="1400" dirty="0">
                <a:solidFill>
                  <a:schemeClr val="tx2"/>
                </a:solidFill>
                <a:ea typeface="+mn-ea"/>
              </a:rPr>
              <a:t>have significantly different resource requirements compared to other modules</a:t>
            </a:r>
          </a:p>
          <a:p>
            <a:pPr marL="742950" lvl="1" indent="-285750">
              <a:buFont typeface="Arial" panose="020B0604020202020204" pitchFamily="34" charset="0"/>
              <a:buChar char="–"/>
            </a:pPr>
            <a:r>
              <a:rPr lang="en-US" sz="1400" dirty="0">
                <a:solidFill>
                  <a:schemeClr val="tx2"/>
                </a:solidFill>
                <a:ea typeface="+mn-ea"/>
              </a:rPr>
              <a:t>Do not share resource requirements</a:t>
            </a:r>
          </a:p>
          <a:p>
            <a:pPr marL="742950" lvl="1" indent="-285750">
              <a:buFont typeface="Arial" panose="020B0604020202020204" pitchFamily="34" charset="0"/>
              <a:buChar char="–"/>
            </a:pPr>
            <a:r>
              <a:rPr lang="en-US" sz="1400" dirty="0">
                <a:solidFill>
                  <a:schemeClr val="tx2"/>
                </a:solidFill>
                <a:ea typeface="+mn-ea"/>
              </a:rPr>
              <a:t>implement computationally expensive algorithms.</a:t>
            </a:r>
          </a:p>
        </p:txBody>
      </p:sp>
      <p:sp>
        <p:nvSpPr>
          <p:cNvPr id="2" name="Title 1"/>
          <p:cNvSpPr>
            <a:spLocks noGrp="1"/>
          </p:cNvSpPr>
          <p:nvPr>
            <p:ph type="title"/>
          </p:nvPr>
        </p:nvSpPr>
        <p:spPr/>
        <p:txBody>
          <a:bodyPr/>
          <a:lstStyle/>
          <a:p>
            <a:r>
              <a:rPr lang="en-US" dirty="0"/>
              <a:t>Migration – Choose a Few Services to Extract from the Monolithic Application</a:t>
            </a:r>
          </a:p>
        </p:txBody>
      </p:sp>
      <p:sp>
        <p:nvSpPr>
          <p:cNvPr id="4" name="Rectangle 3"/>
          <p:cNvSpPr/>
          <p:nvPr/>
        </p:nvSpPr>
        <p:spPr>
          <a:xfrm>
            <a:off x="5522495" y="1036961"/>
            <a:ext cx="3194384" cy="3374858"/>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lnSpc>
                <a:spcPct val="150000"/>
              </a:lnSpc>
            </a:pPr>
            <a:r>
              <a:rPr lang="en-US" sz="1650" b="1" i="1" dirty="0">
                <a:solidFill>
                  <a:schemeClr val="bg1"/>
                </a:solidFill>
              </a:rPr>
              <a:t>When migrating from monolithic to microservices, using incremental  refactoring is akin to safely servicing your car when driving 70mph on the highway, and stopping the car is not an option.</a:t>
            </a:r>
          </a:p>
        </p:txBody>
      </p:sp>
    </p:spTree>
    <p:extLst>
      <p:ext uri="{BB962C8B-B14F-4D97-AF65-F5344CB8AC3E}">
        <p14:creationId xmlns:p14="http://schemas.microsoft.com/office/powerpoint/2010/main" val="3887154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382044" y="1064795"/>
            <a:ext cx="5237360" cy="3288131"/>
          </a:xfrm>
          <a:prstGeom prst="rect">
            <a:avLst/>
          </a:prstGeom>
        </p:spPr>
        <p:txBody>
          <a:bodyPr>
            <a:noAutofit/>
          </a:bodyPr>
          <a:lstStyle/>
          <a:p>
            <a:pPr>
              <a:spcBef>
                <a:spcPts val="0"/>
              </a:spcBef>
              <a:spcAft>
                <a:spcPts val="450"/>
              </a:spcAft>
            </a:pPr>
            <a:r>
              <a:rPr lang="en-US" sz="1400" b="1" dirty="0"/>
              <a:t>Step 1 – define a coarse-grained interface between the module and the monolith</a:t>
            </a:r>
          </a:p>
          <a:p>
            <a:pPr marL="742950" lvl="1" indent="-285750">
              <a:buFont typeface="Arial" panose="020B0604020202020204" pitchFamily="34" charset="0"/>
              <a:buChar char="–"/>
            </a:pPr>
            <a:r>
              <a:rPr lang="en-US" sz="1400" dirty="0">
                <a:solidFill>
                  <a:schemeClr val="tx2"/>
                </a:solidFill>
                <a:ea typeface="+mn-ea"/>
              </a:rPr>
              <a:t>Consider creating a bidirectional API</a:t>
            </a:r>
          </a:p>
          <a:p>
            <a:pPr marL="742950" lvl="1" indent="-285750">
              <a:buFont typeface="Arial" panose="020B0604020202020204" pitchFamily="34" charset="0"/>
              <a:buChar char="–"/>
            </a:pPr>
            <a:r>
              <a:rPr lang="en-US" sz="1400" dirty="0">
                <a:solidFill>
                  <a:schemeClr val="tx2"/>
                </a:solidFill>
                <a:ea typeface="+mn-ea"/>
              </a:rPr>
              <a:t>Pay close attention to the complexities of business logic refactoring. Significant code changes may be needed to break dependencies</a:t>
            </a:r>
          </a:p>
          <a:p>
            <a:pPr>
              <a:spcBef>
                <a:spcPts val="0"/>
              </a:spcBef>
              <a:spcAft>
                <a:spcPts val="450"/>
              </a:spcAft>
            </a:pPr>
            <a:r>
              <a:rPr lang="en-US" sz="1400" b="1" dirty="0"/>
              <a:t>Step 2 – Turn the module into a free-standing service</a:t>
            </a:r>
          </a:p>
          <a:p>
            <a:pPr marL="742950" lvl="1" indent="-285750">
              <a:buFont typeface="Arial" panose="020B0604020202020204" pitchFamily="34" charset="0"/>
              <a:buChar char="–"/>
            </a:pPr>
            <a:r>
              <a:rPr lang="en-US" sz="1400" dirty="0">
                <a:solidFill>
                  <a:schemeClr val="tx2"/>
                </a:solidFill>
                <a:ea typeface="+mn-ea"/>
              </a:rPr>
              <a:t>Write code for the monolith and service to communicate through an API mechanism</a:t>
            </a:r>
          </a:p>
          <a:p>
            <a:pPr marL="742950" lvl="1" indent="-285750">
              <a:buFont typeface="Arial" panose="020B0604020202020204" pitchFamily="34" charset="0"/>
              <a:buChar char="–"/>
            </a:pPr>
            <a:r>
              <a:rPr lang="en-US" sz="1400" dirty="0">
                <a:solidFill>
                  <a:schemeClr val="tx2"/>
                </a:solidFill>
                <a:ea typeface="+mn-ea"/>
              </a:rPr>
              <a:t>Combine </a:t>
            </a:r>
            <a:r>
              <a:rPr lang="en-US" sz="1400" dirty="0" smtClean="0">
                <a:solidFill>
                  <a:schemeClr val="tx2"/>
                </a:solidFill>
                <a:ea typeface="+mn-ea"/>
              </a:rPr>
              <a:t>module </a:t>
            </a:r>
            <a:r>
              <a:rPr lang="en-US" sz="1400" dirty="0">
                <a:solidFill>
                  <a:schemeClr val="tx2"/>
                </a:solidFill>
                <a:ea typeface="+mn-ea"/>
              </a:rPr>
              <a:t>with a microservice framework that handles cross‑cutting concerns such as service discovery</a:t>
            </a:r>
          </a:p>
        </p:txBody>
      </p:sp>
      <p:sp>
        <p:nvSpPr>
          <p:cNvPr id="2" name="Title 1"/>
          <p:cNvSpPr>
            <a:spLocks noGrp="1"/>
          </p:cNvSpPr>
          <p:nvPr>
            <p:ph type="title"/>
          </p:nvPr>
        </p:nvSpPr>
        <p:spPr/>
        <p:txBody>
          <a:bodyPr/>
          <a:lstStyle/>
          <a:p>
            <a:r>
              <a:rPr lang="en-US" dirty="0"/>
              <a:t>Migration – How to Extract a Module</a:t>
            </a:r>
          </a:p>
        </p:txBody>
      </p:sp>
      <p:sp>
        <p:nvSpPr>
          <p:cNvPr id="4" name="Rectangle 3"/>
          <p:cNvSpPr/>
          <p:nvPr/>
        </p:nvSpPr>
        <p:spPr>
          <a:xfrm>
            <a:off x="5739063" y="1036961"/>
            <a:ext cx="2923674" cy="3374858"/>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lnSpc>
                <a:spcPct val="110000"/>
              </a:lnSpc>
              <a:spcBef>
                <a:spcPts val="0"/>
              </a:spcBef>
              <a:spcAft>
                <a:spcPts val="900"/>
              </a:spcAft>
            </a:pPr>
            <a:r>
              <a:rPr lang="en-US" sz="1800" b="1" i="1" dirty="0"/>
              <a:t>Over time, as modules continue to be extracted into services, the amount of functionality implemented by the monolithic application shrinks until either it disappears entirely or it becomes just another microservice</a:t>
            </a:r>
          </a:p>
        </p:txBody>
      </p:sp>
    </p:spTree>
    <p:extLst>
      <p:ext uri="{BB962C8B-B14F-4D97-AF65-F5344CB8AC3E}">
        <p14:creationId xmlns:p14="http://schemas.microsoft.com/office/powerpoint/2010/main" val="31251970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Illustration of Monolithic Module Refactoring</a:t>
            </a:r>
          </a:p>
        </p:txBody>
      </p:sp>
      <p:pic>
        <p:nvPicPr>
          <p:cNvPr id="6147" name="Picture 21"/>
          <p:cNvPicPr>
            <a:picLocks noChangeAspect="1" noChangeArrowheads="1"/>
          </p:cNvPicPr>
          <p:nvPr/>
        </p:nvPicPr>
        <p:blipFill rotWithShape="1">
          <a:blip r:embed="rId3">
            <a:extLst>
              <a:ext uri="{28A0092B-C50C-407E-A947-70E740481C1C}">
                <a14:useLocalDpi xmlns:a14="http://schemas.microsoft.com/office/drawing/2010/main" val="0"/>
              </a:ext>
            </a:extLst>
          </a:blip>
          <a:srcRect t="15957"/>
          <a:stretch/>
        </p:blipFill>
        <p:spPr bwMode="auto">
          <a:xfrm>
            <a:off x="904584" y="1126206"/>
            <a:ext cx="7308890" cy="321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331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156364" y="1131835"/>
            <a:ext cx="4416137" cy="3288131"/>
          </a:xfrm>
        </p:spPr>
        <p:txBody>
          <a:bodyPr/>
          <a:lstStyle/>
          <a:p>
            <a:pPr>
              <a:lnSpc>
                <a:spcPct val="114000"/>
              </a:lnSpc>
              <a:spcAft>
                <a:spcPts val="675"/>
              </a:spcAft>
            </a:pPr>
            <a:r>
              <a:rPr lang="en-US" sz="1800" dirty="0" smtClean="0"/>
              <a:t>EIPs integrate management information systems, decision support systems, enterprise information systems, and other technologies. </a:t>
            </a:r>
          </a:p>
          <a:p>
            <a:pPr>
              <a:lnSpc>
                <a:spcPct val="114000"/>
              </a:lnSpc>
              <a:spcAft>
                <a:spcPts val="675"/>
              </a:spcAft>
            </a:pPr>
            <a:r>
              <a:rPr lang="en-US" sz="1800" dirty="0" smtClean="0"/>
              <a:t>EIPs are tailored or personalized to the intended user or groups of users. </a:t>
            </a:r>
          </a:p>
          <a:p>
            <a:pPr>
              <a:lnSpc>
                <a:spcPct val="114000"/>
              </a:lnSpc>
              <a:spcAft>
                <a:spcPts val="675"/>
              </a:spcAft>
            </a:pPr>
            <a:r>
              <a:rPr lang="en-US" sz="1800" dirty="0" smtClean="0"/>
              <a:t>EIPs provide access to a broad range of resources and services through a variety of interfaces.</a:t>
            </a:r>
          </a:p>
          <a:p>
            <a:endParaRPr lang="en-US" sz="1800" dirty="0"/>
          </a:p>
        </p:txBody>
      </p:sp>
      <p:sp>
        <p:nvSpPr>
          <p:cNvPr id="6" name="Title 5"/>
          <p:cNvSpPr>
            <a:spLocks noGrp="1"/>
          </p:cNvSpPr>
          <p:nvPr>
            <p:ph type="title"/>
          </p:nvPr>
        </p:nvSpPr>
        <p:spPr/>
        <p:txBody>
          <a:bodyPr/>
          <a:lstStyle/>
          <a:p>
            <a:r>
              <a:rPr lang="en-US" dirty="0"/>
              <a:t>What is an Enterprise Information Portal (EIP)?</a:t>
            </a:r>
          </a:p>
        </p:txBody>
      </p:sp>
      <p:sp>
        <p:nvSpPr>
          <p:cNvPr id="9" name="Rectangle 8"/>
          <p:cNvSpPr/>
          <p:nvPr/>
        </p:nvSpPr>
        <p:spPr>
          <a:xfrm>
            <a:off x="509713" y="1041487"/>
            <a:ext cx="3350545" cy="3311439"/>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1800" i="1" dirty="0">
                <a:latin typeface="Arial" panose="020B0604020202020204" pitchFamily="34" charset="0"/>
                <a:cs typeface="Arial" panose="020B0604020202020204" pitchFamily="34" charset="0"/>
              </a:rPr>
              <a:t>An </a:t>
            </a:r>
            <a:r>
              <a:rPr lang="en-US" sz="1800" b="1" i="1" dirty="0">
                <a:latin typeface="Arial" panose="020B0604020202020204" pitchFamily="34" charset="0"/>
                <a:cs typeface="Arial" panose="020B0604020202020204" pitchFamily="34" charset="0"/>
              </a:rPr>
              <a:t>EIP</a:t>
            </a:r>
            <a:r>
              <a:rPr lang="en-US" sz="1800" i="1" dirty="0">
                <a:latin typeface="Arial" panose="020B0604020202020204" pitchFamily="34" charset="0"/>
                <a:cs typeface="Arial" panose="020B0604020202020204" pitchFamily="34" charset="0"/>
              </a:rPr>
              <a:t>, also known as a business portal, is a </a:t>
            </a:r>
            <a:r>
              <a:rPr lang="en-US" sz="1800" i="1" dirty="0" smtClean="0">
                <a:latin typeface="Arial" panose="020B0604020202020204" pitchFamily="34" charset="0"/>
                <a:cs typeface="Arial" panose="020B0604020202020204" pitchFamily="34" charset="0"/>
              </a:rPr>
              <a:t>“web site”</a:t>
            </a:r>
            <a:r>
              <a:rPr lang="en-US" sz="1800" i="1" dirty="0">
                <a:latin typeface="Arial" panose="020B0604020202020204" pitchFamily="34" charset="0"/>
                <a:cs typeface="Arial" panose="020B0604020202020204" pitchFamily="34" charset="0"/>
              </a:rPr>
              <a:t> that serves as a single gateway to a company's information and knowledge base for employees, customers, business partners, and the general public.</a:t>
            </a:r>
          </a:p>
        </p:txBody>
      </p:sp>
    </p:spTree>
    <p:extLst>
      <p:ext uri="{BB962C8B-B14F-4D97-AF65-F5344CB8AC3E}">
        <p14:creationId xmlns:p14="http://schemas.microsoft.com/office/powerpoint/2010/main" val="37065494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680369" y="1354138"/>
            <a:ext cx="5783262" cy="1328737"/>
          </a:xfrm>
          <a:prstGeom prst="rect">
            <a:avLst/>
          </a:prstGeom>
        </p:spPr>
        <p:txBody>
          <a:bodyPr/>
          <a:lstStyle/>
          <a:p>
            <a:pPr>
              <a:spcBef>
                <a:spcPts val="450"/>
              </a:spcBef>
            </a:pPr>
            <a:r>
              <a:rPr lang="en-US" sz="2800" b="1" dirty="0">
                <a:solidFill>
                  <a:srgbClr val="102A4C"/>
                </a:solidFill>
              </a:rPr>
              <a:t>Microservice Success</a:t>
            </a:r>
            <a:r>
              <a:rPr lang="en-US" sz="600" dirty="0"/>
              <a:t/>
            </a:r>
            <a:br>
              <a:rPr lang="en-US" sz="600" dirty="0"/>
            </a:br>
            <a:r>
              <a:rPr lang="en-US" sz="600" dirty="0"/>
              <a:t/>
            </a:r>
            <a:br>
              <a:rPr lang="en-US" sz="600" dirty="0"/>
            </a:br>
            <a:r>
              <a:rPr lang="en-US" sz="2400" i="1" dirty="0">
                <a:solidFill>
                  <a:schemeClr val="tx2"/>
                </a:solidFill>
                <a:latin typeface="+mn-lt"/>
                <a:cs typeface="Geneva" charset="0"/>
              </a:rPr>
              <a:t>Strategies to overcome the non-technical hurdles</a:t>
            </a:r>
          </a:p>
        </p:txBody>
      </p:sp>
    </p:spTree>
    <p:extLst>
      <p:ext uri="{BB962C8B-B14F-4D97-AF65-F5344CB8AC3E}">
        <p14:creationId xmlns:p14="http://schemas.microsoft.com/office/powerpoint/2010/main" val="41244287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82044" y="1064795"/>
            <a:ext cx="5573588" cy="3288131"/>
          </a:xfrm>
        </p:spPr>
        <p:txBody>
          <a:bodyPr/>
          <a:lstStyle/>
          <a:p>
            <a:pPr>
              <a:lnSpc>
                <a:spcPct val="108000"/>
              </a:lnSpc>
              <a:spcAft>
                <a:spcPts val="450"/>
              </a:spcAft>
            </a:pPr>
            <a:r>
              <a:rPr lang="en-US" sz="1600" dirty="0"/>
              <a:t>DOT Agencies vary considerably in their program area priorities, organizational structure, and culture with respect to IT and innovation.</a:t>
            </a:r>
          </a:p>
          <a:p>
            <a:pPr>
              <a:lnSpc>
                <a:spcPct val="108000"/>
              </a:lnSpc>
              <a:spcAft>
                <a:spcPts val="450"/>
              </a:spcAft>
            </a:pPr>
            <a:r>
              <a:rPr lang="en-US" sz="1600" dirty="0" smtClean="0"/>
              <a:t>The following </a:t>
            </a:r>
            <a:r>
              <a:rPr lang="en-US" sz="1600" dirty="0"/>
              <a:t>sections address strategies to overcome the non-technical hurdles </a:t>
            </a:r>
            <a:r>
              <a:rPr lang="en-US" sz="1600" dirty="0" smtClean="0"/>
              <a:t>including</a:t>
            </a:r>
            <a:endParaRPr lang="en-US" sz="1600" dirty="0"/>
          </a:p>
          <a:p>
            <a:pPr marL="685800">
              <a:lnSpc>
                <a:spcPct val="108000"/>
              </a:lnSpc>
              <a:spcAft>
                <a:spcPts val="450"/>
              </a:spcAft>
            </a:pPr>
            <a:r>
              <a:rPr lang="en-US" sz="1600" dirty="0"/>
              <a:t>Stakeholder buy-in</a:t>
            </a:r>
          </a:p>
          <a:p>
            <a:pPr marL="685800">
              <a:lnSpc>
                <a:spcPct val="108000"/>
              </a:lnSpc>
              <a:spcAft>
                <a:spcPts val="450"/>
              </a:spcAft>
            </a:pPr>
            <a:r>
              <a:rPr lang="en-US" sz="1600" dirty="0"/>
              <a:t>Changing governance</a:t>
            </a:r>
          </a:p>
          <a:p>
            <a:pPr marL="685800">
              <a:lnSpc>
                <a:spcPct val="108000"/>
              </a:lnSpc>
              <a:spcAft>
                <a:spcPts val="450"/>
              </a:spcAft>
            </a:pPr>
            <a:r>
              <a:rPr lang="en-US" sz="1600" dirty="0"/>
              <a:t>Developing the workforce</a:t>
            </a:r>
          </a:p>
          <a:p>
            <a:pPr marL="685800">
              <a:lnSpc>
                <a:spcPct val="108000"/>
              </a:lnSpc>
              <a:spcAft>
                <a:spcPts val="450"/>
              </a:spcAft>
            </a:pPr>
            <a:r>
              <a:rPr lang="en-US" sz="1600" dirty="0"/>
              <a:t>Simplifying procurement</a:t>
            </a:r>
          </a:p>
          <a:p>
            <a:pPr marL="685800">
              <a:lnSpc>
                <a:spcPct val="108000"/>
              </a:lnSpc>
              <a:spcAft>
                <a:spcPts val="450"/>
              </a:spcAft>
            </a:pPr>
            <a:r>
              <a:rPr lang="en-US" sz="1600" dirty="0"/>
              <a:t>Addressing legal challenges</a:t>
            </a:r>
            <a:endParaRPr lang="en-US" sz="2800" dirty="0"/>
          </a:p>
          <a:p>
            <a:endParaRPr lang="en-US" sz="2000" dirty="0"/>
          </a:p>
          <a:p>
            <a:endParaRPr lang="en-US" sz="2000" dirty="0"/>
          </a:p>
        </p:txBody>
      </p:sp>
      <p:sp>
        <p:nvSpPr>
          <p:cNvPr id="5" name="Title 4"/>
          <p:cNvSpPr>
            <a:spLocks noGrp="1"/>
          </p:cNvSpPr>
          <p:nvPr>
            <p:ph type="title"/>
          </p:nvPr>
        </p:nvSpPr>
        <p:spPr/>
        <p:txBody>
          <a:bodyPr/>
          <a:lstStyle/>
          <a:p>
            <a:r>
              <a:rPr lang="en-US" dirty="0"/>
              <a:t>Migration to Microservices is Transformational</a:t>
            </a:r>
          </a:p>
        </p:txBody>
      </p:sp>
      <p:sp>
        <p:nvSpPr>
          <p:cNvPr id="7" name="Rectangle 6"/>
          <p:cNvSpPr/>
          <p:nvPr/>
        </p:nvSpPr>
        <p:spPr>
          <a:xfrm>
            <a:off x="6118059" y="1028701"/>
            <a:ext cx="2617955" cy="3374858"/>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lnSpc>
                <a:spcPct val="108000"/>
              </a:lnSpc>
            </a:pPr>
            <a:r>
              <a:rPr lang="en-US" sz="1800" b="1" i="1" dirty="0">
                <a:solidFill>
                  <a:schemeClr val="bg1"/>
                </a:solidFill>
              </a:rPr>
              <a:t>Making DOT EIPs sustainable will require transformations in equipment, facilities, staff, processes, procedures, </a:t>
            </a:r>
            <a:r>
              <a:rPr lang="en-US" sz="1800" b="1" i="1" dirty="0" smtClean="0">
                <a:solidFill>
                  <a:schemeClr val="bg1"/>
                </a:solidFill>
              </a:rPr>
              <a:t>organization, </a:t>
            </a:r>
            <a:r>
              <a:rPr lang="en-US" sz="1800" b="1" i="1" dirty="0">
                <a:solidFill>
                  <a:schemeClr val="bg1"/>
                </a:solidFill>
              </a:rPr>
              <a:t>and culture.</a:t>
            </a:r>
          </a:p>
        </p:txBody>
      </p:sp>
    </p:spTree>
    <p:extLst>
      <p:ext uri="{BB962C8B-B14F-4D97-AF65-F5344CB8AC3E}">
        <p14:creationId xmlns:p14="http://schemas.microsoft.com/office/powerpoint/2010/main" val="30690262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202979" y="1064795"/>
            <a:ext cx="3878229" cy="3288131"/>
          </a:xfrm>
        </p:spPr>
        <p:txBody>
          <a:bodyPr/>
          <a:lstStyle/>
          <a:p>
            <a:pPr marL="0" indent="0">
              <a:lnSpc>
                <a:spcPct val="108000"/>
              </a:lnSpc>
              <a:spcAft>
                <a:spcPts val="450"/>
              </a:spcAft>
              <a:buNone/>
            </a:pPr>
            <a:endParaRPr lang="en-US" sz="1600" b="1" dirty="0"/>
          </a:p>
          <a:p>
            <a:pPr marL="602456">
              <a:lnSpc>
                <a:spcPct val="108000"/>
              </a:lnSpc>
              <a:spcAft>
                <a:spcPts val="450"/>
              </a:spcAft>
            </a:pPr>
            <a:endParaRPr lang="en-US" sz="1600" b="1" dirty="0"/>
          </a:p>
          <a:p>
            <a:pPr marL="602456">
              <a:lnSpc>
                <a:spcPct val="108000"/>
              </a:lnSpc>
              <a:spcAft>
                <a:spcPts val="675"/>
              </a:spcAft>
            </a:pPr>
            <a:r>
              <a:rPr lang="en-US" sz="1600" dirty="0"/>
              <a:t>Cultivate a passionate executive-level sponsor, the champion for this change</a:t>
            </a:r>
          </a:p>
          <a:p>
            <a:pPr marL="602456">
              <a:lnSpc>
                <a:spcPct val="108000"/>
              </a:lnSpc>
              <a:spcAft>
                <a:spcPts val="675"/>
              </a:spcAft>
            </a:pPr>
            <a:r>
              <a:rPr lang="en-US" sz="1600" dirty="0"/>
              <a:t>Elevate IT presence to the executive level</a:t>
            </a:r>
          </a:p>
          <a:p>
            <a:pPr marL="602456">
              <a:lnSpc>
                <a:spcPct val="108000"/>
              </a:lnSpc>
              <a:spcAft>
                <a:spcPts val="675"/>
              </a:spcAft>
            </a:pPr>
            <a:r>
              <a:rPr lang="en-US" sz="1600" dirty="0"/>
              <a:t>Plan for continuing outreach cultivating champions within key business units</a:t>
            </a:r>
          </a:p>
          <a:p>
            <a:pPr marL="602456">
              <a:lnSpc>
                <a:spcPct val="108000"/>
              </a:lnSpc>
              <a:spcAft>
                <a:spcPts val="450"/>
              </a:spcAft>
            </a:pPr>
            <a:endParaRPr lang="en-US" sz="1600" dirty="0"/>
          </a:p>
        </p:txBody>
      </p:sp>
      <p:sp>
        <p:nvSpPr>
          <p:cNvPr id="2" name="Title 1"/>
          <p:cNvSpPr>
            <a:spLocks noGrp="1"/>
          </p:cNvSpPr>
          <p:nvPr>
            <p:ph type="title"/>
          </p:nvPr>
        </p:nvSpPr>
        <p:spPr/>
        <p:txBody>
          <a:bodyPr/>
          <a:lstStyle/>
          <a:p>
            <a:r>
              <a:rPr lang="en-US" dirty="0"/>
              <a:t>Strategy: Focus on </a:t>
            </a:r>
            <a:r>
              <a:rPr lang="en-US" sz="2700" dirty="0"/>
              <a:t>Stakeholder </a:t>
            </a:r>
            <a:r>
              <a:rPr lang="en-US" sz="2700" dirty="0" smtClean="0"/>
              <a:t>Buy-in</a:t>
            </a:r>
            <a:r>
              <a:rPr lang="en-US" sz="2700" dirty="0"/>
              <a:t/>
            </a:r>
            <a:br>
              <a:rPr lang="en-US" sz="2700" dirty="0"/>
            </a:br>
            <a:endParaRPr lang="en-US" dirty="0"/>
          </a:p>
        </p:txBody>
      </p:sp>
      <p:sp>
        <p:nvSpPr>
          <p:cNvPr id="4" name="Content Placeholder 2"/>
          <p:cNvSpPr txBox="1">
            <a:spLocks/>
          </p:cNvSpPr>
          <p:nvPr/>
        </p:nvSpPr>
        <p:spPr>
          <a:xfrm>
            <a:off x="382044" y="965039"/>
            <a:ext cx="7577393" cy="660096"/>
          </a:xfrm>
          <a:prstGeom prst="rect">
            <a:avLst/>
          </a:prstGeom>
        </p:spPr>
        <p:txBody>
          <a:bodyPr vert="horz" lIns="68580" tIns="34290" rIns="68580" bIns="34290" rtlCol="0">
            <a:noAutofit/>
          </a:bodyPr>
          <a:lstStyle>
            <a:lvl1pPr marL="342900" indent="-342900" algn="l" defTabSz="914400" rtl="0" eaLnBrk="1" latinLnBrk="0" hangingPunct="1">
              <a:lnSpc>
                <a:spcPct val="130000"/>
              </a:lnSpc>
              <a:spcBef>
                <a:spcPts val="0"/>
              </a:spcBef>
              <a:buFont typeface="Arial" panose="020B0604020202020204" pitchFamily="34" charset="0"/>
              <a:buChar char="•"/>
              <a:defRPr sz="2700" b="0" kern="1200">
                <a:solidFill>
                  <a:schemeClr val="tx2"/>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8000"/>
              </a:lnSpc>
              <a:spcAft>
                <a:spcPts val="450"/>
              </a:spcAft>
              <a:buNone/>
            </a:pPr>
            <a:r>
              <a:rPr lang="en-US" sz="1800" b="1" dirty="0"/>
              <a:t>A fundamental element to adopting new EIP practices is obtaining buy-in from various levels of the DOT organization. </a:t>
            </a:r>
            <a:endParaRPr lang="en-US" sz="1800" dirty="0"/>
          </a:p>
        </p:txBody>
      </p:sp>
      <p:sp>
        <p:nvSpPr>
          <p:cNvPr id="5" name="Content Placeholder 2"/>
          <p:cNvSpPr txBox="1">
            <a:spLocks/>
          </p:cNvSpPr>
          <p:nvPr/>
        </p:nvSpPr>
        <p:spPr>
          <a:xfrm>
            <a:off x="3914953" y="1064795"/>
            <a:ext cx="4564029" cy="3288131"/>
          </a:xfrm>
          <a:prstGeom prst="rect">
            <a:avLst/>
          </a:prstGeom>
        </p:spPr>
        <p:txBody>
          <a:bodyPr vert="horz" lIns="68580" tIns="34290" rIns="68580" bIns="34290" rtlCol="0">
            <a:noAutofit/>
          </a:bodyPr>
          <a:lstStyle>
            <a:lvl1pPr marL="342900" indent="-342900" algn="l" defTabSz="914400" rtl="0" eaLnBrk="1" latinLnBrk="0" hangingPunct="1">
              <a:lnSpc>
                <a:spcPct val="130000"/>
              </a:lnSpc>
              <a:spcBef>
                <a:spcPts val="0"/>
              </a:spcBef>
              <a:buFont typeface="Arial" panose="020B0604020202020204" pitchFamily="34" charset="0"/>
              <a:buChar char="•"/>
              <a:defRPr sz="2700" b="0" kern="1200">
                <a:solidFill>
                  <a:schemeClr val="tx2"/>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8000"/>
              </a:lnSpc>
              <a:spcAft>
                <a:spcPts val="450"/>
              </a:spcAft>
              <a:buNone/>
            </a:pPr>
            <a:endParaRPr lang="en-US" sz="1600" b="1" dirty="0"/>
          </a:p>
          <a:p>
            <a:pPr marL="602456">
              <a:lnSpc>
                <a:spcPct val="108000"/>
              </a:lnSpc>
              <a:spcAft>
                <a:spcPts val="450"/>
              </a:spcAft>
            </a:pPr>
            <a:endParaRPr lang="en-US" sz="1600" b="1" dirty="0"/>
          </a:p>
          <a:p>
            <a:pPr marL="602456">
              <a:lnSpc>
                <a:spcPct val="108000"/>
              </a:lnSpc>
              <a:spcAft>
                <a:spcPts val="675"/>
              </a:spcAft>
            </a:pPr>
            <a:r>
              <a:rPr lang="en-US" sz="1600" dirty="0"/>
              <a:t>Formulate the Business Case that tells a compelling story, conveys value and addresses risks, scope, cost, schedule, timeline, and benefits.</a:t>
            </a:r>
          </a:p>
          <a:p>
            <a:pPr marL="602456">
              <a:lnSpc>
                <a:spcPct val="108000"/>
              </a:lnSpc>
              <a:spcAft>
                <a:spcPts val="675"/>
              </a:spcAft>
            </a:pPr>
            <a:r>
              <a:rPr lang="en-US" sz="1600" dirty="0"/>
              <a:t>Develop concise talking points for each stakeholder group that highlights value that best resonates with their needs</a:t>
            </a:r>
          </a:p>
        </p:txBody>
      </p:sp>
    </p:spTree>
    <p:extLst>
      <p:ext uri="{BB962C8B-B14F-4D97-AF65-F5344CB8AC3E}">
        <p14:creationId xmlns:p14="http://schemas.microsoft.com/office/powerpoint/2010/main" val="789892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548298" y="1392382"/>
            <a:ext cx="4958884" cy="2939762"/>
          </a:xfrm>
        </p:spPr>
        <p:txBody>
          <a:bodyPr/>
          <a:lstStyle/>
          <a:p>
            <a:pPr marL="0" indent="0">
              <a:lnSpc>
                <a:spcPct val="108000"/>
              </a:lnSpc>
              <a:spcAft>
                <a:spcPts val="450"/>
              </a:spcAft>
              <a:buNone/>
            </a:pPr>
            <a:r>
              <a:rPr lang="en-US" sz="1600" b="1" dirty="0"/>
              <a:t>There is frustration when governing principles are not consistently implemented and enforced throughout the organization</a:t>
            </a:r>
          </a:p>
          <a:p>
            <a:pPr marL="436960">
              <a:lnSpc>
                <a:spcPct val="108000"/>
              </a:lnSpc>
              <a:spcAft>
                <a:spcPts val="450"/>
              </a:spcAft>
            </a:pPr>
            <a:r>
              <a:rPr lang="en-US" sz="1600" dirty="0"/>
              <a:t>With sustainable EIPs, governance focus shifts away from managing hardware and software resources to managing user access to </a:t>
            </a:r>
            <a:r>
              <a:rPr lang="en-US" sz="1600" dirty="0" smtClean="0"/>
              <a:t>data </a:t>
            </a:r>
            <a:r>
              <a:rPr lang="en-US" sz="1600" dirty="0"/>
              <a:t>and protecting data from unauthorized access.</a:t>
            </a:r>
          </a:p>
          <a:p>
            <a:pPr marL="436960">
              <a:lnSpc>
                <a:spcPct val="108000"/>
              </a:lnSpc>
              <a:spcAft>
                <a:spcPts val="450"/>
              </a:spcAft>
            </a:pPr>
            <a:r>
              <a:rPr lang="en-US" sz="1600" dirty="0"/>
              <a:t>The key is to establish </a:t>
            </a:r>
            <a:r>
              <a:rPr lang="en-US" sz="1600" b="1" i="1" dirty="0"/>
              <a:t>and</a:t>
            </a:r>
            <a:r>
              <a:rPr lang="en-US" sz="1600" dirty="0"/>
              <a:t> practice consistent but flexible governance principles</a:t>
            </a:r>
            <a:r>
              <a:rPr lang="en-US" sz="1600" b="1" dirty="0"/>
              <a:t>.</a:t>
            </a:r>
          </a:p>
          <a:p>
            <a:pPr marL="0" indent="0">
              <a:lnSpc>
                <a:spcPct val="108000"/>
              </a:lnSpc>
              <a:spcAft>
                <a:spcPts val="450"/>
              </a:spcAft>
              <a:buNone/>
            </a:pPr>
            <a:endParaRPr lang="en-US" sz="1600" b="1" dirty="0"/>
          </a:p>
        </p:txBody>
      </p:sp>
      <p:sp>
        <p:nvSpPr>
          <p:cNvPr id="2" name="Title 1"/>
          <p:cNvSpPr>
            <a:spLocks noGrp="1"/>
          </p:cNvSpPr>
          <p:nvPr>
            <p:ph type="title"/>
          </p:nvPr>
        </p:nvSpPr>
        <p:spPr/>
        <p:txBody>
          <a:bodyPr/>
          <a:lstStyle/>
          <a:p>
            <a:r>
              <a:rPr lang="en-US" dirty="0"/>
              <a:t>Strategy: Establish Consistent but Flexible Governance Principles </a:t>
            </a:r>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0292" y="1007053"/>
            <a:ext cx="3095722" cy="332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3390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Continually Develop the Workforce</a:t>
            </a:r>
          </a:p>
        </p:txBody>
      </p:sp>
      <p:sp>
        <p:nvSpPr>
          <p:cNvPr id="7" name="Content Placeholder 2"/>
          <p:cNvSpPr>
            <a:spLocks noGrp="1"/>
          </p:cNvSpPr>
          <p:nvPr>
            <p:ph type="body" sz="quarter" idx="12"/>
          </p:nvPr>
        </p:nvSpPr>
        <p:spPr>
          <a:xfrm>
            <a:off x="581891" y="1007918"/>
            <a:ext cx="4925291" cy="3288131"/>
          </a:xfrm>
        </p:spPr>
        <p:txBody>
          <a:bodyPr/>
          <a:lstStyle/>
          <a:p>
            <a:pPr marL="0" indent="0">
              <a:lnSpc>
                <a:spcPct val="108000"/>
              </a:lnSpc>
              <a:spcAft>
                <a:spcPts val="450"/>
              </a:spcAft>
              <a:buNone/>
            </a:pPr>
            <a:r>
              <a:rPr lang="en-US" sz="1600" b="1" dirty="0"/>
              <a:t>People are the backbone of any industry</a:t>
            </a:r>
          </a:p>
          <a:p>
            <a:pPr marL="436960">
              <a:lnSpc>
                <a:spcPct val="108000"/>
              </a:lnSpc>
              <a:spcAft>
                <a:spcPts val="450"/>
              </a:spcAft>
            </a:pPr>
            <a:r>
              <a:rPr lang="en-US" sz="1600" dirty="0"/>
              <a:t>Adopt a proactive approach to recruit, develop, and retain staff. </a:t>
            </a:r>
          </a:p>
          <a:p>
            <a:pPr marL="436960">
              <a:lnSpc>
                <a:spcPct val="108000"/>
              </a:lnSpc>
              <a:spcAft>
                <a:spcPts val="450"/>
              </a:spcAft>
            </a:pPr>
            <a:r>
              <a:rPr lang="en-US" sz="1600" dirty="0"/>
              <a:t>Recognize the importance of recurring IT training to ensure expertise with emerging solutions and practices</a:t>
            </a:r>
          </a:p>
          <a:p>
            <a:pPr marL="436960">
              <a:lnSpc>
                <a:spcPct val="108000"/>
              </a:lnSpc>
              <a:spcAft>
                <a:spcPts val="450"/>
              </a:spcAft>
            </a:pPr>
            <a:r>
              <a:rPr lang="en-US" sz="1600" dirty="0"/>
              <a:t>Understand the effects of </a:t>
            </a:r>
            <a:r>
              <a:rPr lang="en-US" sz="1600" dirty="0" smtClean="0"/>
              <a:t>outsourcing. While </a:t>
            </a:r>
            <a:r>
              <a:rPr lang="en-US" sz="1600" dirty="0"/>
              <a:t>outsourcing has perceived cost savings, the nimbleness of experienced staff who have both IT and program area knowledge will be lost.</a:t>
            </a:r>
          </a:p>
        </p:txBody>
      </p:sp>
      <p:sp>
        <p:nvSpPr>
          <p:cNvPr id="8" name="Rectangle 7"/>
          <p:cNvSpPr/>
          <p:nvPr/>
        </p:nvSpPr>
        <p:spPr>
          <a:xfrm>
            <a:off x="5694219" y="1007919"/>
            <a:ext cx="3041795" cy="3374858"/>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lnSpc>
                <a:spcPct val="108000"/>
              </a:lnSpc>
            </a:pPr>
            <a:r>
              <a:rPr lang="en-US" sz="1600" b="1" i="1" dirty="0"/>
              <a:t>The quality of developers and transportation </a:t>
            </a:r>
            <a:r>
              <a:rPr lang="en-US" sz="1600" b="1" i="1" dirty="0" smtClean="0"/>
              <a:t>experts </a:t>
            </a:r>
            <a:r>
              <a:rPr lang="en-US" sz="1600" b="1" i="1" dirty="0"/>
              <a:t>and their effective collaboration and communication is more </a:t>
            </a:r>
            <a:r>
              <a:rPr lang="en-US" sz="1600" b="1" i="1" dirty="0" smtClean="0"/>
              <a:t>important to </a:t>
            </a:r>
            <a:r>
              <a:rPr lang="en-US" sz="1600" b="1" i="1" dirty="0"/>
              <a:t>the success of </a:t>
            </a:r>
            <a:r>
              <a:rPr lang="en-US" sz="1600" b="1" i="1" dirty="0" smtClean="0"/>
              <a:t>an </a:t>
            </a:r>
            <a:r>
              <a:rPr lang="en-US" sz="1600" b="1" i="1" dirty="0"/>
              <a:t>EIP </a:t>
            </a:r>
            <a:r>
              <a:rPr lang="en-US" sz="1600" b="1" i="1" dirty="0" smtClean="0"/>
              <a:t>than the choice of whether </a:t>
            </a:r>
            <a:r>
              <a:rPr lang="en-US" sz="1600" b="1" i="1" dirty="0"/>
              <a:t>to use monolithic, </a:t>
            </a:r>
            <a:r>
              <a:rPr lang="en-US" sz="1600" b="1" i="1" dirty="0" smtClean="0"/>
              <a:t>microservice, </a:t>
            </a:r>
            <a:r>
              <a:rPr lang="en-US" sz="1600" b="1" i="1" dirty="0"/>
              <a:t>or blended architecture</a:t>
            </a:r>
            <a:r>
              <a:rPr lang="en-US" sz="1800" b="1" i="1" dirty="0"/>
              <a:t>.</a:t>
            </a:r>
            <a:endParaRPr lang="en-US" sz="1800" b="1" i="1" dirty="0">
              <a:solidFill>
                <a:schemeClr val="bg1"/>
              </a:solidFill>
            </a:endParaRPr>
          </a:p>
        </p:txBody>
      </p:sp>
    </p:spTree>
    <p:extLst>
      <p:ext uri="{BB962C8B-B14F-4D97-AF65-F5344CB8AC3E}">
        <p14:creationId xmlns:p14="http://schemas.microsoft.com/office/powerpoint/2010/main" val="8406206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202979" y="1418086"/>
            <a:ext cx="3711974" cy="3288131"/>
          </a:xfrm>
        </p:spPr>
        <p:txBody>
          <a:bodyPr/>
          <a:lstStyle/>
          <a:p>
            <a:pPr marL="0" indent="0">
              <a:lnSpc>
                <a:spcPct val="108000"/>
              </a:lnSpc>
              <a:spcAft>
                <a:spcPts val="450"/>
              </a:spcAft>
              <a:buNone/>
            </a:pPr>
            <a:endParaRPr lang="en-US" sz="1600" b="1" dirty="0"/>
          </a:p>
          <a:p>
            <a:pPr marL="602456">
              <a:lnSpc>
                <a:spcPct val="108000"/>
              </a:lnSpc>
              <a:spcAft>
                <a:spcPts val="450"/>
              </a:spcAft>
            </a:pPr>
            <a:endParaRPr lang="en-US" sz="1600" b="1" dirty="0"/>
          </a:p>
          <a:p>
            <a:pPr marL="602456">
              <a:lnSpc>
                <a:spcPct val="108000"/>
              </a:lnSpc>
              <a:spcAft>
                <a:spcPts val="675"/>
              </a:spcAft>
            </a:pPr>
            <a:r>
              <a:rPr lang="en-US" sz="1600" dirty="0"/>
              <a:t>Establish a common understanding of IT procurement needs</a:t>
            </a:r>
          </a:p>
          <a:p>
            <a:pPr marL="602456">
              <a:lnSpc>
                <a:spcPct val="108000"/>
              </a:lnSpc>
              <a:spcAft>
                <a:spcPts val="675"/>
              </a:spcAft>
            </a:pPr>
            <a:r>
              <a:rPr lang="en-US" sz="1600" dirty="0"/>
              <a:t>Identify procurement and purchasing issues that may require new ways of doing business</a:t>
            </a:r>
          </a:p>
        </p:txBody>
      </p:sp>
      <p:sp>
        <p:nvSpPr>
          <p:cNvPr id="2" name="Title 1"/>
          <p:cNvSpPr>
            <a:spLocks noGrp="1"/>
          </p:cNvSpPr>
          <p:nvPr>
            <p:ph type="title"/>
          </p:nvPr>
        </p:nvSpPr>
        <p:spPr/>
        <p:txBody>
          <a:bodyPr/>
          <a:lstStyle/>
          <a:p>
            <a:r>
              <a:rPr lang="en-US" dirty="0"/>
              <a:t>Strategy: Focus on </a:t>
            </a:r>
            <a:r>
              <a:rPr lang="en-US" sz="2700" dirty="0"/>
              <a:t>Stakeholder </a:t>
            </a:r>
            <a:r>
              <a:rPr lang="en-US" sz="2700" dirty="0" smtClean="0"/>
              <a:t>Buy-in</a:t>
            </a:r>
            <a:r>
              <a:rPr lang="en-US" sz="2700" dirty="0"/>
              <a:t/>
            </a:r>
            <a:br>
              <a:rPr lang="en-US" sz="2700" dirty="0"/>
            </a:br>
            <a:endParaRPr lang="en-US" dirty="0"/>
          </a:p>
        </p:txBody>
      </p:sp>
      <p:sp>
        <p:nvSpPr>
          <p:cNvPr id="4" name="Content Placeholder 2"/>
          <p:cNvSpPr txBox="1">
            <a:spLocks/>
          </p:cNvSpPr>
          <p:nvPr/>
        </p:nvSpPr>
        <p:spPr>
          <a:xfrm>
            <a:off x="382044" y="1064795"/>
            <a:ext cx="7909901" cy="660096"/>
          </a:xfrm>
          <a:prstGeom prst="rect">
            <a:avLst/>
          </a:prstGeom>
        </p:spPr>
        <p:txBody>
          <a:bodyPr vert="horz" lIns="68580" tIns="34290" rIns="68580" bIns="34290" rtlCol="0">
            <a:noAutofit/>
          </a:bodyPr>
          <a:lstStyle>
            <a:lvl1pPr marL="342900" indent="-342900" algn="l" defTabSz="914400" rtl="0" eaLnBrk="1" latinLnBrk="0" hangingPunct="1">
              <a:lnSpc>
                <a:spcPct val="130000"/>
              </a:lnSpc>
              <a:spcBef>
                <a:spcPts val="0"/>
              </a:spcBef>
              <a:buFont typeface="Arial" panose="020B0604020202020204" pitchFamily="34" charset="0"/>
              <a:buChar char="•"/>
              <a:defRPr sz="2700" b="0" kern="1200">
                <a:solidFill>
                  <a:schemeClr val="tx2"/>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8000"/>
              </a:lnSpc>
              <a:spcAft>
                <a:spcPts val="450"/>
              </a:spcAft>
              <a:buNone/>
            </a:pPr>
            <a:r>
              <a:rPr lang="en-US" sz="1800" b="1" dirty="0"/>
              <a:t>Establish ongoing dialogue and collaboration among IT, HR, Legal, and Financial stakeholders in evolving procurement processes prior to any specific procurement.</a:t>
            </a:r>
          </a:p>
          <a:p>
            <a:pPr marL="0" indent="0">
              <a:lnSpc>
                <a:spcPct val="108000"/>
              </a:lnSpc>
              <a:spcAft>
                <a:spcPts val="450"/>
              </a:spcAft>
              <a:buNone/>
            </a:pPr>
            <a:endParaRPr lang="en-US" sz="1800" dirty="0"/>
          </a:p>
        </p:txBody>
      </p:sp>
      <p:sp>
        <p:nvSpPr>
          <p:cNvPr id="5" name="Content Placeholder 2"/>
          <p:cNvSpPr txBox="1">
            <a:spLocks/>
          </p:cNvSpPr>
          <p:nvPr/>
        </p:nvSpPr>
        <p:spPr>
          <a:xfrm>
            <a:off x="3540880" y="1418086"/>
            <a:ext cx="4564029" cy="3288131"/>
          </a:xfrm>
          <a:prstGeom prst="rect">
            <a:avLst/>
          </a:prstGeom>
        </p:spPr>
        <p:txBody>
          <a:bodyPr vert="horz" lIns="68580" tIns="34290" rIns="68580" bIns="34290" rtlCol="0">
            <a:noAutofit/>
          </a:bodyPr>
          <a:lstStyle>
            <a:lvl1pPr marL="342900" indent="-342900" algn="l" defTabSz="914400" rtl="0" eaLnBrk="1" latinLnBrk="0" hangingPunct="1">
              <a:lnSpc>
                <a:spcPct val="130000"/>
              </a:lnSpc>
              <a:spcBef>
                <a:spcPts val="0"/>
              </a:spcBef>
              <a:buFont typeface="Arial" panose="020B0604020202020204" pitchFamily="34" charset="0"/>
              <a:buChar char="•"/>
              <a:defRPr sz="2700" b="0" kern="1200">
                <a:solidFill>
                  <a:schemeClr val="tx2"/>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8000"/>
              </a:lnSpc>
              <a:spcAft>
                <a:spcPts val="450"/>
              </a:spcAft>
              <a:buNone/>
            </a:pPr>
            <a:endParaRPr lang="en-US" sz="1600" b="1" dirty="0"/>
          </a:p>
          <a:p>
            <a:pPr marL="602456">
              <a:lnSpc>
                <a:spcPct val="108000"/>
              </a:lnSpc>
              <a:spcAft>
                <a:spcPts val="450"/>
              </a:spcAft>
            </a:pPr>
            <a:endParaRPr lang="en-US" sz="1600" b="1" dirty="0"/>
          </a:p>
          <a:p>
            <a:pPr marL="602456">
              <a:lnSpc>
                <a:spcPct val="108000"/>
              </a:lnSpc>
              <a:spcAft>
                <a:spcPts val="675"/>
              </a:spcAft>
            </a:pPr>
            <a:r>
              <a:rPr lang="en-US" sz="1600" dirty="0"/>
              <a:t>Some DOT agencies have a separate procurement group for </a:t>
            </a:r>
            <a:r>
              <a:rPr lang="en-US" sz="1600" dirty="0" smtClean="0"/>
              <a:t>IT/cloud </a:t>
            </a:r>
            <a:r>
              <a:rPr lang="en-US" sz="1600" dirty="0"/>
              <a:t>services </a:t>
            </a:r>
            <a:r>
              <a:rPr lang="en-US" sz="1600" dirty="0" smtClean="0"/>
              <a:t>procurement </a:t>
            </a:r>
            <a:r>
              <a:rPr lang="en-US" sz="1600" dirty="0"/>
              <a:t>or a </a:t>
            </a:r>
            <a:r>
              <a:rPr lang="en-US" sz="1600" dirty="0" smtClean="0"/>
              <a:t>state-level </a:t>
            </a:r>
            <a:r>
              <a:rPr lang="en-US" sz="1600" dirty="0"/>
              <a:t>IT cloud procurement entity. </a:t>
            </a:r>
          </a:p>
          <a:p>
            <a:pPr marL="602456">
              <a:lnSpc>
                <a:spcPct val="108000"/>
              </a:lnSpc>
              <a:spcAft>
                <a:spcPts val="675"/>
              </a:spcAft>
            </a:pPr>
            <a:r>
              <a:rPr lang="en-US" sz="1600" dirty="0"/>
              <a:t>Others will have to champion changes to procurement law to address this need for IT flexibility. </a:t>
            </a:r>
          </a:p>
        </p:txBody>
      </p:sp>
    </p:spTree>
    <p:extLst>
      <p:ext uri="{BB962C8B-B14F-4D97-AF65-F5344CB8AC3E}">
        <p14:creationId xmlns:p14="http://schemas.microsoft.com/office/powerpoint/2010/main" val="912967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202979" y="1064795"/>
            <a:ext cx="3711974" cy="3288131"/>
          </a:xfrm>
        </p:spPr>
        <p:txBody>
          <a:bodyPr/>
          <a:lstStyle/>
          <a:p>
            <a:pPr marL="0" indent="0">
              <a:lnSpc>
                <a:spcPct val="108000"/>
              </a:lnSpc>
              <a:spcAft>
                <a:spcPts val="450"/>
              </a:spcAft>
              <a:buNone/>
            </a:pPr>
            <a:endParaRPr lang="en-US" sz="1600" b="1" dirty="0"/>
          </a:p>
          <a:p>
            <a:pPr marL="602456">
              <a:lnSpc>
                <a:spcPct val="108000"/>
              </a:lnSpc>
              <a:spcAft>
                <a:spcPts val="450"/>
              </a:spcAft>
            </a:pPr>
            <a:endParaRPr lang="en-US" sz="1600" b="1" dirty="0"/>
          </a:p>
          <a:p>
            <a:pPr marL="602456">
              <a:lnSpc>
                <a:spcPct val="108000"/>
              </a:lnSpc>
              <a:spcAft>
                <a:spcPts val="675"/>
              </a:spcAft>
            </a:pPr>
            <a:r>
              <a:rPr lang="en-US" sz="1600" dirty="0"/>
              <a:t>Legal considerations are likely to include data sharing, data storage/location, intellectual property, and backup format requirements</a:t>
            </a:r>
          </a:p>
          <a:p>
            <a:pPr marL="602456">
              <a:lnSpc>
                <a:spcPct val="108000"/>
              </a:lnSpc>
              <a:spcAft>
                <a:spcPts val="675"/>
              </a:spcAft>
            </a:pPr>
            <a:r>
              <a:rPr lang="en-US" sz="1600" dirty="0"/>
              <a:t>DOTs must begin to recognize that data sharing is becoming a key part of their business</a:t>
            </a:r>
          </a:p>
        </p:txBody>
      </p:sp>
      <p:sp>
        <p:nvSpPr>
          <p:cNvPr id="2" name="Title 1"/>
          <p:cNvSpPr>
            <a:spLocks noGrp="1"/>
          </p:cNvSpPr>
          <p:nvPr>
            <p:ph type="title"/>
          </p:nvPr>
        </p:nvSpPr>
        <p:spPr>
          <a:xfrm>
            <a:off x="382045" y="269447"/>
            <a:ext cx="8353969" cy="520262"/>
          </a:xfrm>
        </p:spPr>
        <p:txBody>
          <a:bodyPr/>
          <a:lstStyle/>
          <a:p>
            <a:r>
              <a:rPr lang="en-US" dirty="0"/>
              <a:t>Strategy: Recognize </a:t>
            </a:r>
            <a:r>
              <a:rPr lang="en-US" dirty="0" smtClean="0"/>
              <a:t>Complex </a:t>
            </a:r>
            <a:r>
              <a:rPr lang="en-US" dirty="0"/>
              <a:t>Legal </a:t>
            </a:r>
            <a:r>
              <a:rPr lang="en-US" dirty="0" smtClean="0"/>
              <a:t>Concerns </a:t>
            </a:r>
            <a:r>
              <a:rPr lang="en-US" sz="2800" dirty="0"/>
              <a:t>Early</a:t>
            </a:r>
            <a:r>
              <a:rPr lang="en-US" sz="2700" dirty="0"/>
              <a:t/>
            </a:r>
            <a:br>
              <a:rPr lang="en-US" sz="2700" dirty="0"/>
            </a:br>
            <a:endParaRPr lang="en-US" dirty="0"/>
          </a:p>
        </p:txBody>
      </p:sp>
      <p:sp>
        <p:nvSpPr>
          <p:cNvPr id="4" name="Content Placeholder 2"/>
          <p:cNvSpPr txBox="1">
            <a:spLocks/>
          </p:cNvSpPr>
          <p:nvPr/>
        </p:nvSpPr>
        <p:spPr>
          <a:xfrm>
            <a:off x="382044" y="974117"/>
            <a:ext cx="8353970" cy="660096"/>
          </a:xfrm>
          <a:prstGeom prst="rect">
            <a:avLst/>
          </a:prstGeom>
        </p:spPr>
        <p:txBody>
          <a:bodyPr vert="horz" lIns="68580" tIns="34290" rIns="68580" bIns="34290" rtlCol="0">
            <a:noAutofit/>
          </a:bodyPr>
          <a:lstStyle>
            <a:lvl1pPr marL="342900" indent="-342900" algn="l" defTabSz="914400" rtl="0" eaLnBrk="1" latinLnBrk="0" hangingPunct="1">
              <a:lnSpc>
                <a:spcPct val="130000"/>
              </a:lnSpc>
              <a:spcBef>
                <a:spcPts val="0"/>
              </a:spcBef>
              <a:buFont typeface="Arial" panose="020B0604020202020204" pitchFamily="34" charset="0"/>
              <a:buChar char="•"/>
              <a:defRPr sz="2700" b="0" kern="1200">
                <a:solidFill>
                  <a:schemeClr val="tx2"/>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8000"/>
              </a:lnSpc>
              <a:spcAft>
                <a:spcPts val="450"/>
              </a:spcAft>
              <a:buNone/>
            </a:pPr>
            <a:r>
              <a:rPr lang="en-US" sz="1800" b="1" dirty="0"/>
              <a:t>As each state has their own data retention, public record, and intellectual property </a:t>
            </a:r>
            <a:r>
              <a:rPr lang="en-US" sz="1800" b="1" dirty="0" smtClean="0"/>
              <a:t>laws; </a:t>
            </a:r>
            <a:r>
              <a:rPr lang="en-US" sz="1800" b="1" dirty="0"/>
              <a:t>there is no one blanket approach to mitigating legal issues.</a:t>
            </a:r>
            <a:endParaRPr lang="en-US" sz="1800" dirty="0"/>
          </a:p>
        </p:txBody>
      </p:sp>
      <p:sp>
        <p:nvSpPr>
          <p:cNvPr id="5" name="Content Placeholder 2"/>
          <p:cNvSpPr txBox="1">
            <a:spLocks/>
          </p:cNvSpPr>
          <p:nvPr/>
        </p:nvSpPr>
        <p:spPr>
          <a:xfrm>
            <a:off x="3540880" y="1064795"/>
            <a:ext cx="4564029" cy="3288131"/>
          </a:xfrm>
          <a:prstGeom prst="rect">
            <a:avLst/>
          </a:prstGeom>
        </p:spPr>
        <p:txBody>
          <a:bodyPr vert="horz" lIns="68580" tIns="34290" rIns="68580" bIns="34290" rtlCol="0">
            <a:noAutofit/>
          </a:bodyPr>
          <a:lstStyle>
            <a:lvl1pPr marL="342900" indent="-342900" algn="l" defTabSz="914400" rtl="0" eaLnBrk="1" latinLnBrk="0" hangingPunct="1">
              <a:lnSpc>
                <a:spcPct val="130000"/>
              </a:lnSpc>
              <a:spcBef>
                <a:spcPts val="0"/>
              </a:spcBef>
              <a:buFont typeface="Arial" panose="020B0604020202020204" pitchFamily="34" charset="0"/>
              <a:buChar char="•"/>
              <a:defRPr sz="2700" b="0" kern="1200">
                <a:solidFill>
                  <a:schemeClr val="tx2"/>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36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8000"/>
              </a:lnSpc>
              <a:spcAft>
                <a:spcPts val="450"/>
              </a:spcAft>
              <a:buNone/>
            </a:pPr>
            <a:endParaRPr lang="en-US" sz="1600" b="1" dirty="0"/>
          </a:p>
          <a:p>
            <a:pPr marL="602456">
              <a:lnSpc>
                <a:spcPct val="108000"/>
              </a:lnSpc>
              <a:spcAft>
                <a:spcPts val="450"/>
              </a:spcAft>
            </a:pPr>
            <a:endParaRPr lang="en-US" sz="1600" b="1" dirty="0"/>
          </a:p>
          <a:p>
            <a:pPr marL="602456">
              <a:lnSpc>
                <a:spcPct val="108000"/>
              </a:lnSpc>
              <a:spcAft>
                <a:spcPts val="675"/>
              </a:spcAft>
            </a:pPr>
            <a:r>
              <a:rPr lang="en-US" sz="1600" dirty="0"/>
              <a:t>Collaborate at the </a:t>
            </a:r>
            <a:r>
              <a:rPr lang="en-US" sz="1600" dirty="0" smtClean="0"/>
              <a:t>state level </a:t>
            </a:r>
            <a:r>
              <a:rPr lang="en-US" sz="1600" dirty="0"/>
              <a:t>to address these concerns</a:t>
            </a:r>
          </a:p>
          <a:p>
            <a:pPr marL="602456">
              <a:lnSpc>
                <a:spcPct val="108000"/>
              </a:lnSpc>
              <a:spcAft>
                <a:spcPts val="675"/>
              </a:spcAft>
            </a:pPr>
            <a:r>
              <a:rPr lang="en-US" sz="1600" dirty="0"/>
              <a:t>The addition of “Rider Clauses” in contracts has often been used to help state organizations allow other states to access and use their data</a:t>
            </a:r>
          </a:p>
        </p:txBody>
      </p:sp>
    </p:spTree>
    <p:extLst>
      <p:ext uri="{BB962C8B-B14F-4D97-AF65-F5344CB8AC3E}">
        <p14:creationId xmlns:p14="http://schemas.microsoft.com/office/powerpoint/2010/main" val="23154215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382044" y="1007443"/>
            <a:ext cx="3979718" cy="3288131"/>
          </a:xfrm>
          <a:prstGeom prst="rect">
            <a:avLst/>
          </a:prstGeom>
        </p:spPr>
        <p:txBody>
          <a:bodyPr>
            <a:noAutofit/>
          </a:bodyPr>
          <a:lstStyle/>
          <a:p>
            <a:r>
              <a:rPr lang="en-US" sz="1400" dirty="0"/>
              <a:t>Continually educate DOT staff on emerging IT capabilities. </a:t>
            </a:r>
          </a:p>
          <a:p>
            <a:r>
              <a:rPr lang="en-US" sz="1400" dirty="0"/>
              <a:t>Identify &amp; routinely connect with stakeholders and champions.</a:t>
            </a:r>
          </a:p>
          <a:p>
            <a:r>
              <a:rPr lang="en-US" sz="1400" dirty="0"/>
              <a:t>Always lead with the business need for IT change.</a:t>
            </a:r>
          </a:p>
          <a:p>
            <a:r>
              <a:rPr lang="en-US" sz="1400" dirty="0"/>
              <a:t>Recognize and respond to institutional factors that need to be overcome.</a:t>
            </a:r>
          </a:p>
          <a:p>
            <a:r>
              <a:rPr lang="en-US" sz="1400" dirty="0"/>
              <a:t>Design a persuasive message and tailor it for the stakeholder</a:t>
            </a:r>
          </a:p>
          <a:p>
            <a:r>
              <a:rPr lang="en-US" sz="1400" dirty="0"/>
              <a:t>Define and implement changes to IT practices.</a:t>
            </a:r>
          </a:p>
        </p:txBody>
      </p:sp>
      <p:sp>
        <p:nvSpPr>
          <p:cNvPr id="2" name="Title 1"/>
          <p:cNvSpPr>
            <a:spLocks noGrp="1"/>
          </p:cNvSpPr>
          <p:nvPr>
            <p:ph type="title"/>
          </p:nvPr>
        </p:nvSpPr>
        <p:spPr/>
        <p:txBody>
          <a:bodyPr/>
          <a:lstStyle/>
          <a:p>
            <a:r>
              <a:rPr lang="en-US" dirty="0"/>
              <a:t>Top 10 Strategies for Implementing Successful EIPs</a:t>
            </a:r>
          </a:p>
        </p:txBody>
      </p:sp>
      <p:sp>
        <p:nvSpPr>
          <p:cNvPr id="4" name="Content Placeholder 2"/>
          <p:cNvSpPr txBox="1">
            <a:spLocks/>
          </p:cNvSpPr>
          <p:nvPr/>
        </p:nvSpPr>
        <p:spPr>
          <a:xfrm>
            <a:off x="4361762" y="1007443"/>
            <a:ext cx="3888620" cy="334067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4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Establish, maintain, and adhere to policies and processes</a:t>
            </a:r>
          </a:p>
          <a:p>
            <a:pPr lvl="1"/>
            <a:r>
              <a:rPr lang="en-US" sz="1400" dirty="0"/>
              <a:t>Governance</a:t>
            </a:r>
          </a:p>
          <a:p>
            <a:pPr lvl="1"/>
            <a:r>
              <a:rPr lang="en-US" sz="1400" dirty="0"/>
              <a:t>Hiring and Training</a:t>
            </a:r>
          </a:p>
          <a:p>
            <a:pPr lvl="1"/>
            <a:r>
              <a:rPr lang="en-US" sz="1400" dirty="0"/>
              <a:t>Procurement</a:t>
            </a:r>
          </a:p>
          <a:p>
            <a:r>
              <a:rPr lang="en-US" sz="1400" dirty="0"/>
              <a:t>Evaluate performance and identify lessons learned</a:t>
            </a:r>
          </a:p>
          <a:p>
            <a:r>
              <a:rPr lang="en-US" sz="1400" dirty="0"/>
              <a:t>Share successes and lessons learned with peers</a:t>
            </a:r>
          </a:p>
          <a:p>
            <a:r>
              <a:rPr lang="en-US" sz="1400" dirty="0"/>
              <a:t>Evolve based on lessons learned and look forward to offering new, high value DOT EIP services.</a:t>
            </a:r>
          </a:p>
          <a:p>
            <a:endParaRPr lang="en-US" sz="1400" dirty="0"/>
          </a:p>
        </p:txBody>
      </p:sp>
    </p:spTree>
    <p:extLst>
      <p:ext uri="{BB962C8B-B14F-4D97-AF65-F5344CB8AC3E}">
        <p14:creationId xmlns:p14="http://schemas.microsoft.com/office/powerpoint/2010/main" val="3278826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Services Offered by DOT </a:t>
            </a:r>
            <a:r>
              <a:rPr lang="en-US" dirty="0" smtClean="0"/>
              <a:t>EIPs, </a:t>
            </a:r>
            <a:r>
              <a:rPr lang="en-US" dirty="0"/>
              <a:t>part 1 of 2</a:t>
            </a:r>
          </a:p>
        </p:txBody>
      </p:sp>
      <p:graphicFrame>
        <p:nvGraphicFramePr>
          <p:cNvPr id="10" name="Table 9"/>
          <p:cNvGraphicFramePr>
            <a:graphicFrameLocks noGrp="1"/>
          </p:cNvGraphicFramePr>
          <p:nvPr>
            <p:extLst>
              <p:ext uri="{D42A27DB-BD31-4B8C-83A1-F6EECF244321}">
                <p14:modId xmlns:p14="http://schemas.microsoft.com/office/powerpoint/2010/main" val="1474627405"/>
              </p:ext>
            </p:extLst>
          </p:nvPr>
        </p:nvGraphicFramePr>
        <p:xfrm>
          <a:off x="700633" y="889398"/>
          <a:ext cx="7846320" cy="3473339"/>
        </p:xfrm>
        <a:graphic>
          <a:graphicData uri="http://schemas.openxmlformats.org/drawingml/2006/table">
            <a:tbl>
              <a:tblPr firstRow="1" firstCol="1" bandRow="1"/>
              <a:tblGrid>
                <a:gridCol w="2986502">
                  <a:extLst>
                    <a:ext uri="{9D8B030D-6E8A-4147-A177-3AD203B41FA5}">
                      <a16:colId xmlns:a16="http://schemas.microsoft.com/office/drawing/2014/main" xmlns="" val="1497280775"/>
                    </a:ext>
                  </a:extLst>
                </a:gridCol>
                <a:gridCol w="4859818">
                  <a:extLst>
                    <a:ext uri="{9D8B030D-6E8A-4147-A177-3AD203B41FA5}">
                      <a16:colId xmlns:a16="http://schemas.microsoft.com/office/drawing/2014/main" xmlns="" val="3533638686"/>
                    </a:ext>
                  </a:extLst>
                </a:gridCol>
              </a:tblGrid>
              <a:tr h="293513">
                <a:tc>
                  <a:txBody>
                    <a:bodyPr/>
                    <a:lstStyle/>
                    <a:p>
                      <a:pPr marL="0" marR="0" algn="ctr">
                        <a:lnSpc>
                          <a:spcPct val="107000"/>
                        </a:lnSpc>
                        <a:spcBef>
                          <a:spcPts val="200"/>
                        </a:spcBef>
                        <a:spcAft>
                          <a:spcPts val="200"/>
                        </a:spcAft>
                      </a:pPr>
                      <a:r>
                        <a:rPr lang="en-US" sz="1800" b="1" dirty="0">
                          <a:solidFill>
                            <a:srgbClr val="FFFFFF"/>
                          </a:solidFill>
                          <a:effectLst/>
                          <a:latin typeface="Calibri" panose="020F0502020204030204" pitchFamily="34" charset="0"/>
                          <a:ea typeface="SimSun" panose="02010600030101010101" pitchFamily="2" charset="-122"/>
                          <a:cs typeface="Calibri" panose="020F0502020204030204" pitchFamily="34" charset="0"/>
                        </a:rPr>
                        <a:t>DOT EIP Services</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47305" marR="4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gn="ctr">
                        <a:lnSpc>
                          <a:spcPct val="107000"/>
                        </a:lnSpc>
                        <a:spcBef>
                          <a:spcPts val="200"/>
                        </a:spcBef>
                        <a:spcAft>
                          <a:spcPts val="200"/>
                        </a:spcAft>
                      </a:pPr>
                      <a:r>
                        <a:rPr lang="en-US" sz="1800" b="1" dirty="0">
                          <a:solidFill>
                            <a:srgbClr val="FFFFFF"/>
                          </a:solidFill>
                          <a:effectLst/>
                          <a:latin typeface="Calibri" panose="020F0502020204030204" pitchFamily="34" charset="0"/>
                          <a:ea typeface="SimSun" panose="02010600030101010101" pitchFamily="2" charset="-122"/>
                          <a:cs typeface="Calibri" panose="020F0502020204030204" pitchFamily="34" charset="0"/>
                        </a:rPr>
                        <a:t>Description</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47305" marR="4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xmlns="" val="1036132518"/>
                  </a:ext>
                </a:extLst>
              </a:tr>
              <a:tr h="489204">
                <a:tc>
                  <a:txBody>
                    <a:bodyPr/>
                    <a:lstStyle/>
                    <a:p>
                      <a:pPr marL="0" marR="0" lvl="0" indent="0">
                        <a:lnSpc>
                          <a:spcPct val="107000"/>
                        </a:lnSpc>
                        <a:spcBef>
                          <a:spcPts val="0"/>
                        </a:spcBef>
                        <a:spcAft>
                          <a:spcPts val="0"/>
                        </a:spcAft>
                        <a:buFont typeface="Symbol" panose="05050102010706020507" pitchFamily="18" charset="2"/>
                        <a:buNone/>
                      </a:pPr>
                      <a:r>
                        <a:rPr lang="en-US" sz="1500" dirty="0">
                          <a:effectLst/>
                          <a:latin typeface="Calibri" panose="020F0502020204030204" pitchFamily="34" charset="0"/>
                          <a:ea typeface="SimSun" panose="02010600030101010101" pitchFamily="2" charset="-122"/>
                          <a:cs typeface="Arial" panose="020B0604020202020204" pitchFamily="34" charset="0"/>
                        </a:rPr>
                        <a:t>1. Asset Management, Engineering and Maintenance Services</a:t>
                      </a: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200"/>
                        </a:spcBef>
                        <a:spcAft>
                          <a:spcPts val="200"/>
                        </a:spcAft>
                      </a:pPr>
                      <a:r>
                        <a:rPr lang="en-US" sz="1500" dirty="0">
                          <a:effectLst/>
                          <a:latin typeface="Calibri" panose="020F0502020204030204" pitchFamily="34" charset="0"/>
                          <a:ea typeface="SimSun" panose="02010600030101010101" pitchFamily="2" charset="-122"/>
                          <a:cs typeface="Calibri" panose="020F0502020204030204" pitchFamily="34" charset="0"/>
                        </a:rPr>
                        <a:t>Services pertaining to the development, deployment, </a:t>
                      </a:r>
                      <a:r>
                        <a:rPr lang="en-US" sz="1500" dirty="0" smtClean="0">
                          <a:effectLst/>
                          <a:latin typeface="Calibri" panose="020F0502020204030204" pitchFamily="34" charset="0"/>
                          <a:ea typeface="SimSun" panose="02010600030101010101" pitchFamily="2" charset="-122"/>
                          <a:cs typeface="Calibri" panose="020F0502020204030204" pitchFamily="34" charset="0"/>
                        </a:rPr>
                        <a:t>maintenance, </a:t>
                      </a:r>
                      <a:r>
                        <a:rPr lang="en-US" sz="1500" dirty="0">
                          <a:effectLst/>
                          <a:latin typeface="Calibri" panose="020F0502020204030204" pitchFamily="34" charset="0"/>
                          <a:ea typeface="SimSun" panose="02010600030101010101" pitchFamily="2" charset="-122"/>
                          <a:cs typeface="Calibri" panose="020F0502020204030204" pitchFamily="34" charset="0"/>
                        </a:rPr>
                        <a:t>and retirement of DOT assets.</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1049533"/>
                  </a:ext>
                </a:extLst>
              </a:tr>
              <a:tr h="733806">
                <a:tc>
                  <a:txBody>
                    <a:bodyPr/>
                    <a:lstStyle/>
                    <a:p>
                      <a:pPr marL="0" marR="0" lvl="0" indent="0">
                        <a:lnSpc>
                          <a:spcPct val="107000"/>
                        </a:lnSpc>
                        <a:spcBef>
                          <a:spcPts val="0"/>
                        </a:spcBef>
                        <a:spcAft>
                          <a:spcPts val="0"/>
                        </a:spcAft>
                        <a:buFont typeface="Symbol" panose="05050102010706020507" pitchFamily="18" charset="2"/>
                        <a:buNone/>
                      </a:pPr>
                      <a:r>
                        <a:rPr lang="en-US" sz="1500" dirty="0">
                          <a:effectLst/>
                          <a:latin typeface="Calibri" panose="020F0502020204030204" pitchFamily="34" charset="0"/>
                          <a:ea typeface="SimSun" panose="02010600030101010101" pitchFamily="2" charset="-122"/>
                          <a:cs typeface="Arial" panose="020B0604020202020204" pitchFamily="34" charset="0"/>
                        </a:rPr>
                        <a:t>2. GIS and Mapping Services</a:t>
                      </a: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8ED"/>
                    </a:solidFill>
                  </a:tcPr>
                </a:tc>
                <a:tc>
                  <a:txBody>
                    <a:bodyPr/>
                    <a:lstStyle/>
                    <a:p>
                      <a:pPr marL="0" marR="0">
                        <a:lnSpc>
                          <a:spcPct val="107000"/>
                        </a:lnSpc>
                        <a:spcBef>
                          <a:spcPts val="200"/>
                        </a:spcBef>
                        <a:spcAft>
                          <a:spcPts val="200"/>
                        </a:spcAft>
                      </a:pPr>
                      <a:r>
                        <a:rPr lang="en-US" sz="1500" dirty="0">
                          <a:effectLst/>
                          <a:latin typeface="Calibri" panose="020F0502020204030204" pitchFamily="34" charset="0"/>
                          <a:ea typeface="SimSun" panose="02010600030101010101" pitchFamily="2" charset="-122"/>
                          <a:cs typeface="Calibri" panose="020F0502020204030204" pitchFamily="34" charset="0"/>
                        </a:rPr>
                        <a:t>Services such as GIS file downloads, GIS web services, mapping of traffic conditions, construction, assets, and chain stations.</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8ED"/>
                    </a:solidFill>
                  </a:tcPr>
                </a:tc>
                <a:extLst>
                  <a:ext uri="{0D108BD9-81ED-4DB2-BD59-A6C34878D82A}">
                    <a16:rowId xmlns:a16="http://schemas.microsoft.com/office/drawing/2014/main" xmlns="" val="359115929"/>
                  </a:ext>
                </a:extLst>
              </a:tr>
              <a:tr h="733806">
                <a:tc>
                  <a:txBody>
                    <a:bodyPr/>
                    <a:lstStyle/>
                    <a:p>
                      <a:pPr marL="0" marR="0" lvl="0" indent="0">
                        <a:lnSpc>
                          <a:spcPct val="107000"/>
                        </a:lnSpc>
                        <a:spcBef>
                          <a:spcPts val="0"/>
                        </a:spcBef>
                        <a:spcAft>
                          <a:spcPts val="0"/>
                        </a:spcAft>
                        <a:buFont typeface="Symbol" panose="05050102010706020507" pitchFamily="18" charset="2"/>
                        <a:buNone/>
                      </a:pPr>
                      <a:r>
                        <a:rPr lang="en-US" sz="1500" dirty="0">
                          <a:effectLst/>
                          <a:latin typeface="Calibri" panose="020F0502020204030204" pitchFamily="34" charset="0"/>
                          <a:ea typeface="SimSun" panose="02010600030101010101" pitchFamily="2" charset="-122"/>
                          <a:cs typeface="Arial" panose="020B0604020202020204" pitchFamily="34" charset="0"/>
                        </a:rPr>
                        <a:t>3. Operations &amp; Performance Management Services</a:t>
                      </a: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200"/>
                        </a:spcBef>
                        <a:spcAft>
                          <a:spcPts val="200"/>
                        </a:spcAft>
                      </a:pPr>
                      <a:r>
                        <a:rPr lang="en-US" sz="1500" dirty="0">
                          <a:effectLst/>
                          <a:latin typeface="Calibri" panose="020F0502020204030204" pitchFamily="34" charset="0"/>
                          <a:ea typeface="SimSun" panose="02010600030101010101" pitchFamily="2" charset="-122"/>
                          <a:cs typeface="Calibri" panose="020F0502020204030204" pitchFamily="34" charset="0"/>
                        </a:rPr>
                        <a:t>Services pertaining to the operation of DOT systems and </a:t>
                      </a:r>
                      <a:r>
                        <a:rPr lang="en-US" sz="1500" dirty="0" smtClean="0">
                          <a:effectLst/>
                          <a:latin typeface="Calibri" panose="020F0502020204030204" pitchFamily="34" charset="0"/>
                          <a:ea typeface="SimSun" panose="02010600030101010101" pitchFamily="2" charset="-122"/>
                          <a:cs typeface="Calibri" panose="020F0502020204030204" pitchFamily="34" charset="0"/>
                        </a:rPr>
                        <a:t>measures </a:t>
                      </a:r>
                      <a:r>
                        <a:rPr lang="en-US" sz="1500" dirty="0">
                          <a:effectLst/>
                          <a:latin typeface="Calibri" panose="020F0502020204030204" pitchFamily="34" charset="0"/>
                          <a:ea typeface="SimSun" panose="02010600030101010101" pitchFamily="2" charset="-122"/>
                          <a:cs typeface="Calibri" panose="020F0502020204030204" pitchFamily="34" charset="0"/>
                        </a:rPr>
                        <a:t>of their performance/efficiency using indicators such as traffic speed, volume, occupancy.</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5801631"/>
                  </a:ext>
                </a:extLst>
              </a:tr>
              <a:tr h="733806">
                <a:tc>
                  <a:txBody>
                    <a:bodyPr/>
                    <a:lstStyle/>
                    <a:p>
                      <a:pPr marL="0" marR="0" lvl="0" indent="0">
                        <a:lnSpc>
                          <a:spcPct val="107000"/>
                        </a:lnSpc>
                        <a:spcBef>
                          <a:spcPts val="0"/>
                        </a:spcBef>
                        <a:spcAft>
                          <a:spcPts val="0"/>
                        </a:spcAft>
                        <a:buFont typeface="Symbol" panose="05050102010706020507" pitchFamily="18" charset="2"/>
                        <a:buNone/>
                      </a:pPr>
                      <a:r>
                        <a:rPr lang="en-US" sz="1500" dirty="0">
                          <a:effectLst/>
                          <a:latin typeface="Calibri" panose="020F0502020204030204" pitchFamily="34" charset="0"/>
                          <a:ea typeface="SimSun" panose="02010600030101010101" pitchFamily="2" charset="-122"/>
                          <a:cs typeface="Arial" panose="020B0604020202020204" pitchFamily="34" charset="0"/>
                        </a:rPr>
                        <a:t>4. Documents and Library Services</a:t>
                      </a: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8ED"/>
                    </a:solidFill>
                  </a:tcPr>
                </a:tc>
                <a:tc>
                  <a:txBody>
                    <a:bodyPr/>
                    <a:lstStyle/>
                    <a:p>
                      <a:pPr marL="0" marR="0">
                        <a:lnSpc>
                          <a:spcPct val="107000"/>
                        </a:lnSpc>
                        <a:spcBef>
                          <a:spcPts val="200"/>
                        </a:spcBef>
                        <a:spcAft>
                          <a:spcPts val="200"/>
                        </a:spcAft>
                      </a:pPr>
                      <a:r>
                        <a:rPr lang="en-US" sz="1500" dirty="0">
                          <a:effectLst/>
                          <a:latin typeface="Calibri" panose="020F0502020204030204" pitchFamily="34" charset="0"/>
                          <a:ea typeface="SimSun" panose="02010600030101010101" pitchFamily="2" charset="-122"/>
                          <a:cs typeface="Calibri" panose="020F0502020204030204" pitchFamily="34" charset="0"/>
                        </a:rPr>
                        <a:t>Services pertaining to documentation publishing, record keeping, video and image archival, and publication and journal subscriptions.</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8ED"/>
                    </a:solidFill>
                  </a:tcPr>
                </a:tc>
                <a:extLst>
                  <a:ext uri="{0D108BD9-81ED-4DB2-BD59-A6C34878D82A}">
                    <a16:rowId xmlns:a16="http://schemas.microsoft.com/office/drawing/2014/main" xmlns="" val="3108146518"/>
                  </a:ext>
                </a:extLst>
              </a:tr>
              <a:tr h="489204">
                <a:tc>
                  <a:txBody>
                    <a:bodyPr/>
                    <a:lstStyle/>
                    <a:p>
                      <a:pPr marL="0" marR="0" lvl="0" indent="0">
                        <a:lnSpc>
                          <a:spcPct val="107000"/>
                        </a:lnSpc>
                        <a:spcBef>
                          <a:spcPts val="0"/>
                        </a:spcBef>
                        <a:spcAft>
                          <a:spcPts val="0"/>
                        </a:spcAft>
                        <a:buFont typeface="Symbol" panose="05050102010706020507" pitchFamily="18" charset="2"/>
                        <a:buNone/>
                      </a:pPr>
                      <a:r>
                        <a:rPr lang="en-US" sz="1500" dirty="0">
                          <a:effectLst/>
                          <a:latin typeface="Calibri" panose="020F0502020204030204" pitchFamily="34" charset="0"/>
                          <a:ea typeface="SimSun" panose="02010600030101010101" pitchFamily="2" charset="-122"/>
                          <a:cs typeface="Arial" panose="020B0604020202020204" pitchFamily="34" charset="0"/>
                        </a:rPr>
                        <a:t>5. Bid and Contract Services</a:t>
                      </a: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200"/>
                        </a:spcBef>
                        <a:spcAft>
                          <a:spcPts val="200"/>
                        </a:spcAft>
                      </a:pPr>
                      <a:r>
                        <a:rPr lang="en-US" sz="1500" dirty="0">
                          <a:effectLst/>
                          <a:latin typeface="Calibri" panose="020F0502020204030204" pitchFamily="34" charset="0"/>
                          <a:ea typeface="SimSun" panose="02010600030101010101" pitchFamily="2" charset="-122"/>
                          <a:cs typeface="Calibri" panose="020F0502020204030204" pitchFamily="34" charset="0"/>
                        </a:rPr>
                        <a:t>Services pertaining to contracting process information, bid, acquisition, and project tracking.</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2798522"/>
                  </a:ext>
                </a:extLst>
              </a:tr>
            </a:tbl>
          </a:graphicData>
        </a:graphic>
      </p:graphicFrame>
    </p:spTree>
    <p:extLst>
      <p:ext uri="{BB962C8B-B14F-4D97-AF65-F5344CB8AC3E}">
        <p14:creationId xmlns:p14="http://schemas.microsoft.com/office/powerpoint/2010/main" val="4039105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Services Offered by DOT </a:t>
            </a:r>
            <a:r>
              <a:rPr lang="en-US" dirty="0" smtClean="0"/>
              <a:t>EIPs, </a:t>
            </a:r>
            <a:r>
              <a:rPr lang="en-US" dirty="0"/>
              <a:t>part 2 of 2</a:t>
            </a:r>
          </a:p>
        </p:txBody>
      </p:sp>
      <p:graphicFrame>
        <p:nvGraphicFramePr>
          <p:cNvPr id="10" name="Table 9"/>
          <p:cNvGraphicFramePr>
            <a:graphicFrameLocks noGrp="1"/>
          </p:cNvGraphicFramePr>
          <p:nvPr>
            <p:extLst>
              <p:ext uri="{D42A27DB-BD31-4B8C-83A1-F6EECF244321}">
                <p14:modId xmlns:p14="http://schemas.microsoft.com/office/powerpoint/2010/main" val="4119392058"/>
              </p:ext>
            </p:extLst>
          </p:nvPr>
        </p:nvGraphicFramePr>
        <p:xfrm>
          <a:off x="700633" y="889397"/>
          <a:ext cx="7846320" cy="3424428"/>
        </p:xfrm>
        <a:graphic>
          <a:graphicData uri="http://schemas.openxmlformats.org/drawingml/2006/table">
            <a:tbl>
              <a:tblPr firstRow="1" firstCol="1" bandRow="1"/>
              <a:tblGrid>
                <a:gridCol w="2385467">
                  <a:extLst>
                    <a:ext uri="{9D8B030D-6E8A-4147-A177-3AD203B41FA5}">
                      <a16:colId xmlns:a16="http://schemas.microsoft.com/office/drawing/2014/main" xmlns="" val="1497280775"/>
                    </a:ext>
                  </a:extLst>
                </a:gridCol>
                <a:gridCol w="5460853">
                  <a:extLst>
                    <a:ext uri="{9D8B030D-6E8A-4147-A177-3AD203B41FA5}">
                      <a16:colId xmlns:a16="http://schemas.microsoft.com/office/drawing/2014/main" xmlns="" val="3533638686"/>
                    </a:ext>
                  </a:extLst>
                </a:gridCol>
              </a:tblGrid>
              <a:tr h="244602">
                <a:tc>
                  <a:txBody>
                    <a:bodyPr/>
                    <a:lstStyle/>
                    <a:p>
                      <a:pPr marL="0" marR="0" algn="ctr">
                        <a:lnSpc>
                          <a:spcPct val="107000"/>
                        </a:lnSpc>
                        <a:spcBef>
                          <a:spcPts val="200"/>
                        </a:spcBef>
                        <a:spcAft>
                          <a:spcPts val="200"/>
                        </a:spcAft>
                      </a:pPr>
                      <a:r>
                        <a:rPr lang="en-US" sz="1500" b="1" dirty="0">
                          <a:solidFill>
                            <a:srgbClr val="FFFFFF"/>
                          </a:solidFill>
                          <a:effectLst/>
                          <a:latin typeface="Calibri" panose="020F0502020204030204" pitchFamily="34" charset="0"/>
                          <a:ea typeface="SimSun" panose="02010600030101010101" pitchFamily="2" charset="-122"/>
                          <a:cs typeface="Calibri" panose="020F0502020204030204" pitchFamily="34" charset="0"/>
                        </a:rPr>
                        <a:t>DOT EIP Services</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47305" marR="4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gn="ctr">
                        <a:lnSpc>
                          <a:spcPct val="107000"/>
                        </a:lnSpc>
                        <a:spcBef>
                          <a:spcPts val="200"/>
                        </a:spcBef>
                        <a:spcAft>
                          <a:spcPts val="200"/>
                        </a:spcAft>
                      </a:pPr>
                      <a:r>
                        <a:rPr lang="en-US" sz="1500" b="1" dirty="0">
                          <a:solidFill>
                            <a:srgbClr val="FFFFFF"/>
                          </a:solidFill>
                          <a:effectLst/>
                          <a:latin typeface="Calibri" panose="020F0502020204030204" pitchFamily="34" charset="0"/>
                          <a:ea typeface="SimSun" panose="02010600030101010101" pitchFamily="2" charset="-122"/>
                          <a:cs typeface="Calibri" panose="020F0502020204030204" pitchFamily="34" charset="0"/>
                        </a:rPr>
                        <a:t>Description</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47305" marR="4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xmlns="" val="1036132518"/>
                  </a:ext>
                </a:extLst>
              </a:tr>
              <a:tr h="489204">
                <a:tc>
                  <a:txBody>
                    <a:bodyPr/>
                    <a:lstStyle/>
                    <a:p>
                      <a:pPr marL="0" marR="0" lvl="0" indent="0">
                        <a:lnSpc>
                          <a:spcPct val="107000"/>
                        </a:lnSpc>
                        <a:spcBef>
                          <a:spcPts val="0"/>
                        </a:spcBef>
                        <a:spcAft>
                          <a:spcPts val="0"/>
                        </a:spcAft>
                        <a:buFont typeface="Symbol" panose="05050102010706020507" pitchFamily="18" charset="2"/>
                        <a:buNone/>
                      </a:pPr>
                      <a:r>
                        <a:rPr lang="en-US" sz="1500" dirty="0">
                          <a:effectLst/>
                          <a:latin typeface="Calibri" panose="020F0502020204030204" pitchFamily="34" charset="0"/>
                          <a:ea typeface="SimSun" panose="02010600030101010101" pitchFamily="2" charset="-122"/>
                          <a:cs typeface="Arial" panose="020B0604020202020204" pitchFamily="34" charset="0"/>
                        </a:rPr>
                        <a:t>6. IT Services</a:t>
                      </a: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8ED"/>
                    </a:solidFill>
                  </a:tcPr>
                </a:tc>
                <a:tc>
                  <a:txBody>
                    <a:bodyPr/>
                    <a:lstStyle/>
                    <a:p>
                      <a:pPr marL="0" marR="0">
                        <a:lnSpc>
                          <a:spcPct val="107000"/>
                        </a:lnSpc>
                        <a:spcBef>
                          <a:spcPts val="200"/>
                        </a:spcBef>
                        <a:spcAft>
                          <a:spcPts val="200"/>
                        </a:spcAft>
                      </a:pPr>
                      <a:r>
                        <a:rPr lang="en-US" sz="1500" dirty="0">
                          <a:effectLst/>
                          <a:latin typeface="Calibri" panose="020F0502020204030204" pitchFamily="34" charset="0"/>
                          <a:ea typeface="SimSun" panose="02010600030101010101" pitchFamily="2" charset="-122"/>
                          <a:cs typeface="Calibri" panose="020F0502020204030204" pitchFamily="34" charset="0"/>
                        </a:rPr>
                        <a:t>Services and topics relevant to portal hardware, software, on premise infrastructure, cloud services, and networking.</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8ED"/>
                    </a:solidFill>
                  </a:tcPr>
                </a:tc>
                <a:extLst>
                  <a:ext uri="{0D108BD9-81ED-4DB2-BD59-A6C34878D82A}">
                    <a16:rowId xmlns:a16="http://schemas.microsoft.com/office/drawing/2014/main" xmlns="" val="255498165"/>
                  </a:ext>
                </a:extLst>
              </a:tr>
              <a:tr h="489204">
                <a:tc>
                  <a:txBody>
                    <a:bodyPr/>
                    <a:lstStyle/>
                    <a:p>
                      <a:pPr marL="0" marR="0" lvl="0" indent="0">
                        <a:lnSpc>
                          <a:spcPct val="107000"/>
                        </a:lnSpc>
                        <a:spcBef>
                          <a:spcPts val="0"/>
                        </a:spcBef>
                        <a:spcAft>
                          <a:spcPts val="0"/>
                        </a:spcAft>
                        <a:buFont typeface="Symbol" panose="05050102010706020507" pitchFamily="18" charset="2"/>
                        <a:buNone/>
                      </a:pPr>
                      <a:r>
                        <a:rPr lang="en-US" sz="1500" dirty="0">
                          <a:effectLst/>
                          <a:latin typeface="Calibri" panose="020F0502020204030204" pitchFamily="34" charset="0"/>
                          <a:ea typeface="SimSun" panose="02010600030101010101" pitchFamily="2" charset="-122"/>
                          <a:cs typeface="Arial" panose="020B0604020202020204" pitchFamily="34" charset="0"/>
                        </a:rPr>
                        <a:t>7. Environmental Services</a:t>
                      </a: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200"/>
                        </a:spcBef>
                        <a:spcAft>
                          <a:spcPts val="200"/>
                        </a:spcAft>
                      </a:pPr>
                      <a:r>
                        <a:rPr lang="en-US" sz="1500" dirty="0">
                          <a:effectLst/>
                          <a:latin typeface="Calibri" panose="020F0502020204030204" pitchFamily="34" charset="0"/>
                          <a:ea typeface="SimSun" panose="02010600030101010101" pitchFamily="2" charset="-122"/>
                          <a:cs typeface="Calibri" panose="020F0502020204030204" pitchFamily="34" charset="0"/>
                        </a:rPr>
                        <a:t>Services pertaining to environment monitoring and alerts such as extreme weather, flood, earthquake, and air quality.</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3162246"/>
                  </a:ext>
                </a:extLst>
              </a:tr>
              <a:tr h="733806">
                <a:tc>
                  <a:txBody>
                    <a:bodyPr/>
                    <a:lstStyle/>
                    <a:p>
                      <a:pPr marL="0" marR="0" lvl="0" indent="0">
                        <a:lnSpc>
                          <a:spcPct val="107000"/>
                        </a:lnSpc>
                        <a:spcBef>
                          <a:spcPts val="0"/>
                        </a:spcBef>
                        <a:spcAft>
                          <a:spcPts val="0"/>
                        </a:spcAft>
                        <a:buFont typeface="Symbol" panose="05050102010706020507" pitchFamily="18" charset="2"/>
                        <a:buNone/>
                      </a:pPr>
                      <a:r>
                        <a:rPr lang="en-US" sz="1500" dirty="0">
                          <a:effectLst/>
                          <a:latin typeface="Calibri" panose="020F0502020204030204" pitchFamily="34" charset="0"/>
                          <a:ea typeface="SimSun" panose="02010600030101010101" pitchFamily="2" charset="-122"/>
                          <a:cs typeface="Arial" panose="020B0604020202020204" pitchFamily="34" charset="0"/>
                        </a:rPr>
                        <a:t>8. Public Outreach Services</a:t>
                      </a: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8ED"/>
                    </a:solidFill>
                  </a:tcPr>
                </a:tc>
                <a:tc>
                  <a:txBody>
                    <a:bodyPr/>
                    <a:lstStyle/>
                    <a:p>
                      <a:pPr marL="0" marR="0">
                        <a:lnSpc>
                          <a:spcPct val="107000"/>
                        </a:lnSpc>
                        <a:spcBef>
                          <a:spcPts val="200"/>
                        </a:spcBef>
                        <a:spcAft>
                          <a:spcPts val="200"/>
                        </a:spcAft>
                      </a:pPr>
                      <a:r>
                        <a:rPr lang="en-US" sz="1500" dirty="0">
                          <a:effectLst/>
                          <a:latin typeface="Calibri" panose="020F0502020204030204" pitchFamily="34" charset="0"/>
                          <a:ea typeface="SimSun" panose="02010600030101010101" pitchFamily="2" charset="-122"/>
                          <a:cs typeface="Calibri" panose="020F0502020204030204" pitchFamily="34" charset="0"/>
                        </a:rPr>
                        <a:t>Services pertaining to public information sharing, such as 511, projects, performance and weather, and lane closure and construction.</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8ED"/>
                    </a:solidFill>
                  </a:tcPr>
                </a:tc>
                <a:extLst>
                  <a:ext uri="{0D108BD9-81ED-4DB2-BD59-A6C34878D82A}">
                    <a16:rowId xmlns:a16="http://schemas.microsoft.com/office/drawing/2014/main" xmlns="" val="3273102754"/>
                  </a:ext>
                </a:extLst>
              </a:tr>
              <a:tr h="978408">
                <a:tc>
                  <a:txBody>
                    <a:bodyPr/>
                    <a:lstStyle/>
                    <a:p>
                      <a:pPr marL="0" marR="0" lvl="0" indent="0">
                        <a:lnSpc>
                          <a:spcPct val="107000"/>
                        </a:lnSpc>
                        <a:spcBef>
                          <a:spcPts val="0"/>
                        </a:spcBef>
                        <a:spcAft>
                          <a:spcPts val="0"/>
                        </a:spcAft>
                        <a:buFont typeface="Symbol" panose="05050102010706020507" pitchFamily="18" charset="2"/>
                        <a:buNone/>
                      </a:pPr>
                      <a:r>
                        <a:rPr lang="en-US" sz="1500" dirty="0">
                          <a:effectLst/>
                          <a:latin typeface="Calibri" panose="020F0502020204030204" pitchFamily="34" charset="0"/>
                          <a:ea typeface="SimSun" panose="02010600030101010101" pitchFamily="2" charset="-122"/>
                          <a:cs typeface="Arial" panose="020B0604020202020204" pitchFamily="34" charset="0"/>
                        </a:rPr>
                        <a:t>9. Photo and Video Services</a:t>
                      </a: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200"/>
                        </a:spcBef>
                        <a:spcAft>
                          <a:spcPts val="200"/>
                        </a:spcAft>
                      </a:pPr>
                      <a:r>
                        <a:rPr lang="en-US" sz="1500" dirty="0">
                          <a:effectLst/>
                          <a:latin typeface="Calibri" panose="020F0502020204030204" pitchFamily="34" charset="0"/>
                          <a:ea typeface="SimSun" panose="02010600030101010101" pitchFamily="2" charset="-122"/>
                          <a:cs typeface="Calibri" panose="020F0502020204030204" pitchFamily="34" charset="0"/>
                        </a:rPr>
                        <a:t>Services pertaining to the collection, storage, </a:t>
                      </a:r>
                      <a:r>
                        <a:rPr lang="en-US" sz="1500" dirty="0" smtClean="0">
                          <a:effectLst/>
                          <a:latin typeface="Calibri" panose="020F0502020204030204" pitchFamily="34" charset="0"/>
                          <a:ea typeface="SimSun" panose="02010600030101010101" pitchFamily="2" charset="-122"/>
                          <a:cs typeface="Calibri" panose="020F0502020204030204" pitchFamily="34" charset="0"/>
                        </a:rPr>
                        <a:t>search, </a:t>
                      </a:r>
                      <a:r>
                        <a:rPr lang="en-US" sz="1500" dirty="0">
                          <a:effectLst/>
                          <a:latin typeface="Calibri" panose="020F0502020204030204" pitchFamily="34" charset="0"/>
                          <a:ea typeface="SimSun" panose="02010600030101010101" pitchFamily="2" charset="-122"/>
                          <a:cs typeface="Calibri" panose="020F0502020204030204" pitchFamily="34" charset="0"/>
                        </a:rPr>
                        <a:t>and archiving of DOT photo and video of infrastructure from drone, </a:t>
                      </a:r>
                      <a:r>
                        <a:rPr lang="en-US" sz="1500" dirty="0" smtClean="0">
                          <a:effectLst/>
                          <a:latin typeface="Calibri" panose="020F0502020204030204" pitchFamily="34" charset="0"/>
                          <a:ea typeface="SimSun" panose="02010600030101010101" pitchFamily="2" charset="-122"/>
                          <a:cs typeface="Calibri" panose="020F0502020204030204" pitchFamily="34" charset="0"/>
                        </a:rPr>
                        <a:t>satellite, </a:t>
                      </a:r>
                      <a:r>
                        <a:rPr lang="en-US" sz="1500" dirty="0">
                          <a:effectLst/>
                          <a:latin typeface="Calibri" panose="020F0502020204030204" pitchFamily="34" charset="0"/>
                          <a:ea typeface="SimSun" panose="02010600030101010101" pitchFamily="2" charset="-122"/>
                          <a:cs typeface="Calibri" panose="020F0502020204030204" pitchFamily="34" charset="0"/>
                        </a:rPr>
                        <a:t>or ground, as well as operation and asset pictures or video, such as inspection images or incident videos.</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0629144"/>
                  </a:ext>
                </a:extLst>
              </a:tr>
              <a:tr h="489204">
                <a:tc>
                  <a:txBody>
                    <a:bodyPr/>
                    <a:lstStyle/>
                    <a:p>
                      <a:pPr marL="0" marR="0" lvl="0" indent="0">
                        <a:lnSpc>
                          <a:spcPct val="107000"/>
                        </a:lnSpc>
                        <a:spcBef>
                          <a:spcPts val="0"/>
                        </a:spcBef>
                        <a:spcAft>
                          <a:spcPts val="0"/>
                        </a:spcAft>
                        <a:buFont typeface="Symbol" panose="05050102010706020507" pitchFamily="18" charset="2"/>
                        <a:buNone/>
                      </a:pPr>
                      <a:r>
                        <a:rPr lang="en-US" sz="1500" dirty="0">
                          <a:effectLst/>
                          <a:latin typeface="Calibri" panose="020F0502020204030204" pitchFamily="34" charset="0"/>
                          <a:ea typeface="SimSun" panose="02010600030101010101" pitchFamily="2" charset="-122"/>
                          <a:cs typeface="Arial" panose="020B0604020202020204" pitchFamily="34" charset="0"/>
                        </a:rPr>
                        <a:t>10. Financial Services</a:t>
                      </a: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8ED"/>
                    </a:solidFill>
                  </a:tcPr>
                </a:tc>
                <a:tc>
                  <a:txBody>
                    <a:bodyPr/>
                    <a:lstStyle/>
                    <a:p>
                      <a:pPr marL="0" marR="0">
                        <a:lnSpc>
                          <a:spcPct val="107000"/>
                        </a:lnSpc>
                        <a:spcBef>
                          <a:spcPts val="200"/>
                        </a:spcBef>
                        <a:spcAft>
                          <a:spcPts val="200"/>
                        </a:spcAft>
                      </a:pPr>
                      <a:r>
                        <a:rPr lang="en-US" sz="1500" dirty="0">
                          <a:effectLst/>
                          <a:latin typeface="Calibri" panose="020F0502020204030204" pitchFamily="34" charset="0"/>
                          <a:ea typeface="SimSun" panose="02010600030101010101" pitchFamily="2" charset="-122"/>
                          <a:cs typeface="Calibri" panose="020F0502020204030204" pitchFamily="34" charset="0"/>
                        </a:rPr>
                        <a:t>Services pertaining to payroll, budgeting, project funding, and accounting.</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8ED"/>
                    </a:solidFill>
                  </a:tcPr>
                </a:tc>
                <a:extLst>
                  <a:ext uri="{0D108BD9-81ED-4DB2-BD59-A6C34878D82A}">
                    <a16:rowId xmlns:a16="http://schemas.microsoft.com/office/drawing/2014/main" xmlns="" val="2267951141"/>
                  </a:ext>
                </a:extLst>
              </a:tr>
            </a:tbl>
          </a:graphicData>
        </a:graphic>
      </p:graphicFrame>
    </p:spTree>
    <p:extLst>
      <p:ext uri="{BB962C8B-B14F-4D97-AF65-F5344CB8AC3E}">
        <p14:creationId xmlns:p14="http://schemas.microsoft.com/office/powerpoint/2010/main" val="2142987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557212" y="1328737"/>
            <a:ext cx="4863874" cy="3352120"/>
          </a:xfrm>
        </p:spPr>
        <p:txBody>
          <a:bodyPr vert="horz" lIns="68580" tIns="34290" rIns="68580" bIns="34290" rtlCol="0">
            <a:normAutofit lnSpcReduction="10000"/>
          </a:bodyPr>
          <a:lstStyle/>
          <a:p>
            <a:pPr>
              <a:lnSpc>
                <a:spcPct val="114000"/>
              </a:lnSpc>
              <a:spcAft>
                <a:spcPts val="900"/>
              </a:spcAft>
            </a:pPr>
            <a:r>
              <a:rPr lang="en-US" sz="1800" dirty="0"/>
              <a:t>DOTs typically have multiple portal platforms with multiple services, some of which are integrated, while others are stand-alone</a:t>
            </a:r>
          </a:p>
          <a:p>
            <a:pPr>
              <a:lnSpc>
                <a:spcPct val="114000"/>
              </a:lnSpc>
              <a:spcAft>
                <a:spcPts val="900"/>
              </a:spcAft>
            </a:pPr>
            <a:r>
              <a:rPr lang="en-US" sz="1800" dirty="0"/>
              <a:t>Internal DOT portals are typically more integrated than externally facing </a:t>
            </a:r>
            <a:r>
              <a:rPr lang="en-US" sz="1800" dirty="0" smtClean="0"/>
              <a:t>portals</a:t>
            </a:r>
            <a:endParaRPr lang="en-US" sz="1800" dirty="0"/>
          </a:p>
          <a:p>
            <a:pPr>
              <a:lnSpc>
                <a:spcPct val="114000"/>
              </a:lnSpc>
              <a:spcAft>
                <a:spcPts val="900"/>
              </a:spcAft>
            </a:pPr>
            <a:r>
              <a:rPr lang="en-US" sz="1800" dirty="0"/>
              <a:t>The technology and architecture of portals varies by organization size, budget, and expertise as well as </a:t>
            </a:r>
            <a:r>
              <a:rPr lang="en-US" sz="1800" dirty="0" smtClean="0"/>
              <a:t>state </a:t>
            </a:r>
            <a:r>
              <a:rPr lang="en-US" sz="1800" dirty="0"/>
              <a:t>requirements pertaining to the management of data</a:t>
            </a:r>
          </a:p>
        </p:txBody>
      </p:sp>
      <p:sp>
        <p:nvSpPr>
          <p:cNvPr id="2" name="Title 1"/>
          <p:cNvSpPr>
            <a:spLocks noGrp="1"/>
          </p:cNvSpPr>
          <p:nvPr>
            <p:ph type="title"/>
          </p:nvPr>
        </p:nvSpPr>
        <p:spPr/>
        <p:txBody>
          <a:bodyPr/>
          <a:lstStyle/>
          <a:p>
            <a:r>
              <a:rPr lang="en-US" dirty="0"/>
              <a:t>How are Departments of Transportation Implementing EIPs?</a:t>
            </a:r>
          </a:p>
        </p:txBody>
      </p:sp>
      <p:pic>
        <p:nvPicPr>
          <p:cNvPr id="5" name="Picture 4"/>
          <p:cNvPicPr>
            <a:picLocks noChangeAspect="1"/>
          </p:cNvPicPr>
          <p:nvPr/>
        </p:nvPicPr>
        <p:blipFill>
          <a:blip r:embed="rId3"/>
          <a:stretch>
            <a:fillRect/>
          </a:stretch>
        </p:blipFill>
        <p:spPr>
          <a:xfrm>
            <a:off x="5752962" y="1328738"/>
            <a:ext cx="2983052" cy="3032522"/>
          </a:xfrm>
          <a:prstGeom prst="rect">
            <a:avLst/>
          </a:prstGeom>
          <a:ln>
            <a:solidFill>
              <a:schemeClr val="tx1"/>
            </a:solidFill>
          </a:ln>
        </p:spPr>
      </p:pic>
    </p:spTree>
    <p:extLst>
      <p:ext uri="{BB962C8B-B14F-4D97-AF65-F5344CB8AC3E}">
        <p14:creationId xmlns:p14="http://schemas.microsoft.com/office/powerpoint/2010/main" val="1166105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Sustainability in the Context of </a:t>
            </a:r>
            <a:r>
              <a:rPr lang="en-US" dirty="0" smtClean="0"/>
              <a:t>EIPs?</a:t>
            </a:r>
            <a:endParaRPr lang="en-US" dirty="0"/>
          </a:p>
        </p:txBody>
      </p:sp>
      <p:sp>
        <p:nvSpPr>
          <p:cNvPr id="8" name="Text Placeholder 7"/>
          <p:cNvSpPr>
            <a:spLocks noGrp="1"/>
          </p:cNvSpPr>
          <p:nvPr>
            <p:ph type="body" sz="quarter" idx="26"/>
          </p:nvPr>
        </p:nvSpPr>
        <p:spPr>
          <a:xfrm>
            <a:off x="3624943" y="1041487"/>
            <a:ext cx="4757057" cy="3587009"/>
          </a:xfrm>
        </p:spPr>
        <p:txBody>
          <a:bodyPr/>
          <a:lstStyle/>
          <a:p>
            <a:pPr>
              <a:spcAft>
                <a:spcPts val="450"/>
              </a:spcAft>
            </a:pPr>
            <a:r>
              <a:rPr lang="en-US" sz="1800" dirty="0"/>
              <a:t>It’s not just about continuity of funding, making EIPs sustainable requires focus on:</a:t>
            </a:r>
          </a:p>
          <a:p>
            <a:pPr marL="685800" indent="-342900">
              <a:spcAft>
                <a:spcPts val="450"/>
              </a:spcAft>
              <a:buFont typeface="Arial" panose="020B0604020202020204" pitchFamily="34" charset="0"/>
              <a:buChar char="•"/>
            </a:pPr>
            <a:r>
              <a:rPr lang="en-US" sz="1800" dirty="0"/>
              <a:t>Technologies,</a:t>
            </a:r>
          </a:p>
          <a:p>
            <a:pPr marL="685800" indent="-342900">
              <a:spcAft>
                <a:spcPts val="450"/>
              </a:spcAft>
              <a:buFont typeface="Arial" panose="020B0604020202020204" pitchFamily="34" charset="0"/>
              <a:buChar char="•"/>
            </a:pPr>
            <a:r>
              <a:rPr lang="en-US" sz="1800" dirty="0"/>
              <a:t>Policies,</a:t>
            </a:r>
          </a:p>
          <a:p>
            <a:pPr marL="685800" indent="-342900">
              <a:spcAft>
                <a:spcPts val="450"/>
              </a:spcAft>
              <a:buFont typeface="Arial" panose="020B0604020202020204" pitchFamily="34" charset="0"/>
              <a:buChar char="•"/>
            </a:pPr>
            <a:r>
              <a:rPr lang="en-US" sz="1800" dirty="0"/>
              <a:t>Procedures, and</a:t>
            </a:r>
          </a:p>
          <a:p>
            <a:pPr marL="685800" indent="-342900">
              <a:spcAft>
                <a:spcPts val="450"/>
              </a:spcAft>
              <a:buFont typeface="Arial" panose="020B0604020202020204" pitchFamily="34" charset="0"/>
              <a:buChar char="•"/>
            </a:pPr>
            <a:r>
              <a:rPr lang="en-US" sz="1800" dirty="0"/>
              <a:t>Governance.</a:t>
            </a:r>
          </a:p>
          <a:p>
            <a:pPr>
              <a:spcBef>
                <a:spcPts val="450"/>
              </a:spcBef>
              <a:spcAft>
                <a:spcPts val="450"/>
              </a:spcAft>
            </a:pPr>
            <a:r>
              <a:rPr lang="en-US" sz="1800" dirty="0"/>
              <a:t>The cornerstones for sustainability are </a:t>
            </a:r>
            <a:r>
              <a:rPr lang="en-US" sz="1800" b="1" i="1" dirty="0"/>
              <a:t>replaceability</a:t>
            </a:r>
            <a:r>
              <a:rPr lang="en-US" sz="1800" dirty="0"/>
              <a:t> and </a:t>
            </a:r>
            <a:r>
              <a:rPr lang="en-US" sz="1800" b="1" i="1" dirty="0"/>
              <a:t>resiliency </a:t>
            </a:r>
            <a:r>
              <a:rPr lang="en-US" sz="1800" i="1" dirty="0"/>
              <a:t>of services and systems within the EIP</a:t>
            </a:r>
            <a:endParaRPr lang="en-US" sz="1800" b="1" i="1" dirty="0"/>
          </a:p>
        </p:txBody>
      </p:sp>
      <p:sp>
        <p:nvSpPr>
          <p:cNvPr id="7" name="Rectangle 6"/>
          <p:cNvSpPr/>
          <p:nvPr/>
        </p:nvSpPr>
        <p:spPr>
          <a:xfrm>
            <a:off x="382045" y="1041487"/>
            <a:ext cx="2837000" cy="3311439"/>
          </a:xfrm>
          <a:prstGeom prst="rect">
            <a:avLst/>
          </a:prstGeom>
          <a:gradFill flip="none" rotWithShape="1">
            <a:gsLst>
              <a:gs pos="12000">
                <a:schemeClr val="tx1"/>
              </a:gs>
              <a:gs pos="0">
                <a:schemeClr val="accent1">
                  <a:lumMod val="45000"/>
                  <a:lumOff val="55000"/>
                </a:schemeClr>
              </a:gs>
              <a:gs pos="81000">
                <a:schemeClr val="tx1"/>
              </a:gs>
              <a:gs pos="100000">
                <a:srgbClr val="56AEE1"/>
              </a:gs>
            </a:gsLst>
            <a:lin ang="2700000" scaled="1"/>
            <a:tileRect/>
          </a:gradFill>
          <a:ln>
            <a:solidFill>
              <a:srgbClr val="102A4C"/>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1800" b="1" i="1" dirty="0">
                <a:latin typeface="Arial" panose="020B0604020202020204" pitchFamily="34" charset="0"/>
                <a:cs typeface="Arial" panose="020B0604020202020204" pitchFamily="34" charset="0"/>
              </a:rPr>
              <a:t>Sustainability</a:t>
            </a:r>
            <a:r>
              <a:rPr lang="en-US" sz="1800" i="1" dirty="0">
                <a:latin typeface="Arial" panose="020B0604020202020204" pitchFamily="34" charset="0"/>
                <a:cs typeface="Arial" panose="020B0604020202020204" pitchFamily="34" charset="0"/>
              </a:rPr>
              <a:t> is the ability of the enterprise to meet its present needs without compromising its ability to meet future needs</a:t>
            </a:r>
          </a:p>
        </p:txBody>
      </p:sp>
    </p:spTree>
    <p:extLst>
      <p:ext uri="{BB962C8B-B14F-4D97-AF65-F5344CB8AC3E}">
        <p14:creationId xmlns:p14="http://schemas.microsoft.com/office/powerpoint/2010/main" val="1466824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academynet_179352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academynet_179352 (5)</Template>
  <TotalTime>306</TotalTime>
  <Words>5897</Words>
  <Application>Microsoft Office PowerPoint</Application>
  <PresentationFormat>On-screen Show (16:9)</PresentationFormat>
  <Paragraphs>530</Paragraphs>
  <Slides>57</Slides>
  <Notes>31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academynet_179352 (5)</vt:lpstr>
      <vt:lpstr>Development and Management of Sustainable Enterprise Information Portals Guidance for Transportation Agencies</vt:lpstr>
      <vt:lpstr>Purpose of Briefing</vt:lpstr>
      <vt:lpstr>Briefing Organization</vt:lpstr>
      <vt:lpstr>Enterprise Information Portals for Departments of Transportation</vt:lpstr>
      <vt:lpstr>What is an Enterprise Information Portal (EIP)?</vt:lpstr>
      <vt:lpstr>Common Services Offered by DOT EIPs, part 1 of 2</vt:lpstr>
      <vt:lpstr>Common Services Offered by DOT EIPs, part 2 of 2</vt:lpstr>
      <vt:lpstr>How are Departments of Transportation Implementing EIPs?</vt:lpstr>
      <vt:lpstr>What is Sustainability in the Context of EIPs?</vt:lpstr>
      <vt:lpstr>Trends in Moving toward Sustainable EIPs</vt:lpstr>
      <vt:lpstr>Why a Mix of On Premise &amp; Cloud IT Infrastructure? </vt:lpstr>
      <vt:lpstr>What is a Distributed Software Architecture?</vt:lpstr>
      <vt:lpstr>Achieving Sustainable EIPs  Brief Introduction to the Microservice Architecture Pattern</vt:lpstr>
      <vt:lpstr>What is a Microservices Architecture?</vt:lpstr>
      <vt:lpstr>Visual Interpretation of Architecture Patterns</vt:lpstr>
      <vt:lpstr>Microservice Architecture Advantages</vt:lpstr>
      <vt:lpstr>Microservice Implementation Example of a DOT EIP on Cloud Infrastructure</vt:lpstr>
      <vt:lpstr>Tradeoffs in Adopting a Microservice Architecture</vt:lpstr>
      <vt:lpstr>Change in EIP Practices, part 1 of 3</vt:lpstr>
      <vt:lpstr>Change in EIP Practices, part 2 of 3</vt:lpstr>
      <vt:lpstr>Change in EIP Practices, part 3 of 3</vt:lpstr>
      <vt:lpstr>Decomposition of Services for Fast, Frequent, and Well Controlled Continuous Delivery</vt:lpstr>
      <vt:lpstr>Designing for Sustainable EIPs  Requirements Operating Environment Technology Recommendations</vt:lpstr>
      <vt:lpstr>Requirements in Designing Sustainable EIPs</vt:lpstr>
      <vt:lpstr>EIP Functional Requirement Examples</vt:lpstr>
      <vt:lpstr>EIP Performance Requirement Examples</vt:lpstr>
      <vt:lpstr>EIP Design Requirement Examples</vt:lpstr>
      <vt:lpstr>EIP External Interface Requirement Examples</vt:lpstr>
      <vt:lpstr>EIP Resource Requirement Examples</vt:lpstr>
      <vt:lpstr>Operating Environment Recommendations for       Designing for a Sustainable EIP</vt:lpstr>
      <vt:lpstr>Technology  Recommendations for EIPs</vt:lpstr>
      <vt:lpstr>Technology Recommendations for Services</vt:lpstr>
      <vt:lpstr>Technology Recommendations for User Interfaces</vt:lpstr>
      <vt:lpstr>Technology Recommendations for Storage</vt:lpstr>
      <vt:lpstr>Technology Recommendations for Database</vt:lpstr>
      <vt:lpstr>Technology Recommendations for Management Tools</vt:lpstr>
      <vt:lpstr>Technology Recommendations for  Security and Identity</vt:lpstr>
      <vt:lpstr>Microservice Creation and Organization Asset Management Implementation Example</vt:lpstr>
      <vt:lpstr>Unified Modeling Language  (UML) Diagrams</vt:lpstr>
      <vt:lpstr>Use Case Diagram for Asset Management Service</vt:lpstr>
      <vt:lpstr>Block Definition Diagram (BDD) for Asset Mgmt. Service</vt:lpstr>
      <vt:lpstr>Component &amp; Data Flow (CDF)  Diagram for Asset Management</vt:lpstr>
      <vt:lpstr>Asset Management Services Activity Diagram</vt:lpstr>
      <vt:lpstr>Asset Management Services Sequence Diagram</vt:lpstr>
      <vt:lpstr>Focus on Migration Strategies  From a Monolithic to a Microservices Architecture</vt:lpstr>
      <vt:lpstr>Migration Strategy: Use Incremental Refactoring</vt:lpstr>
      <vt:lpstr>Migration – Choose a Few Services to Extract from the Monolithic Application</vt:lpstr>
      <vt:lpstr>Migration – How to Extract a Module</vt:lpstr>
      <vt:lpstr>Illustration of Monolithic Module Refactoring</vt:lpstr>
      <vt:lpstr>Microservice Success  Strategies to overcome the non-technical hurdles</vt:lpstr>
      <vt:lpstr>Migration to Microservices is Transformational</vt:lpstr>
      <vt:lpstr>Strategy: Focus on Stakeholder Buy-in </vt:lpstr>
      <vt:lpstr>Strategy: Establish Consistent but Flexible Governance Principles </vt:lpstr>
      <vt:lpstr>Strategy: Continually Develop the Workforce</vt:lpstr>
      <vt:lpstr>Strategy: Focus on Stakeholder Buy-in </vt:lpstr>
      <vt:lpstr>Strategy: Recognize Complex Legal Concerns Early </vt:lpstr>
      <vt:lpstr>Top 10 Strategies for Implementing Successful EIPs</vt:lpstr>
    </vt:vector>
  </TitlesOfParts>
  <Company>The National Academies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Chafee</dc:creator>
  <cp:lastModifiedBy>Ellen Chafee</cp:lastModifiedBy>
  <cp:revision>78</cp:revision>
  <cp:lastPrinted>2017-10-03T18:06:56Z</cp:lastPrinted>
  <dcterms:created xsi:type="dcterms:W3CDTF">2017-09-13T15:55:57Z</dcterms:created>
  <dcterms:modified xsi:type="dcterms:W3CDTF">2017-12-15T16:07:06Z</dcterms:modified>
</cp:coreProperties>
</file>