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handoutMasterIdLst>
    <p:handoutMasterId r:id="rId18"/>
  </p:handoutMasterIdLst>
  <p:sldIdLst>
    <p:sldId id="366" r:id="rId5"/>
    <p:sldId id="257" r:id="rId6"/>
    <p:sldId id="296" r:id="rId7"/>
    <p:sldId id="297" r:id="rId8"/>
    <p:sldId id="302" r:id="rId9"/>
    <p:sldId id="298" r:id="rId10"/>
    <p:sldId id="340" r:id="rId11"/>
    <p:sldId id="367" r:id="rId12"/>
    <p:sldId id="273" r:id="rId13"/>
    <p:sldId id="284" r:id="rId14"/>
    <p:sldId id="303" r:id="rId15"/>
    <p:sldId id="365" r:id="rId1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77696" autoAdjust="0"/>
  </p:normalViewPr>
  <p:slideViewPr>
    <p:cSldViewPr snapToGrid="0">
      <p:cViewPr varScale="1">
        <p:scale>
          <a:sx n="98" d="100"/>
          <a:sy n="98" d="100"/>
        </p:scale>
        <p:origin x="900"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738" y="3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693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5BCFEADE-C691-438C-B4D0-916C38D751E1}"/>
              </a:ext>
            </a:extLst>
          </p:cNvPr>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27" tIns="45714" rIns="91427" bIns="45714" rtlCol="0" anchor="ctr"/>
          <a:lstStyle/>
          <a:p>
            <a:endParaRPr lang="en-US"/>
          </a:p>
        </p:txBody>
      </p:sp>
      <p:sp>
        <p:nvSpPr>
          <p:cNvPr id="9" name="Notes Placeholder 8">
            <a:extLst>
              <a:ext uri="{FF2B5EF4-FFF2-40B4-BE49-F238E27FC236}">
                <a16:creationId xmlns:a16="http://schemas.microsoft.com/office/drawing/2014/main" id="{68C66B81-B13C-4266-9F51-10C255C1586A}"/>
              </a:ext>
            </a:extLst>
          </p:cNvPr>
          <p:cNvSpPr>
            <a:spLocks noGrp="1"/>
          </p:cNvSpPr>
          <p:nvPr>
            <p:ph type="body" sz="quarter" idx="3"/>
          </p:nvPr>
        </p:nvSpPr>
        <p:spPr>
          <a:xfrm>
            <a:off x="731839" y="4621213"/>
            <a:ext cx="5851525" cy="3779837"/>
          </a:xfrm>
          <a:prstGeom prst="rect">
            <a:avLst/>
          </a:prstGeom>
        </p:spPr>
        <p:txBody>
          <a:bodyPr vert="horz" lIns="91427" tIns="45714" rIns="91427" bIns="457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a:extLst>
              <a:ext uri="{FF2B5EF4-FFF2-40B4-BE49-F238E27FC236}">
                <a16:creationId xmlns:a16="http://schemas.microsoft.com/office/drawing/2014/main" id="{CB5D9992-6F80-42B4-A925-399BB6D6489E}"/>
              </a:ext>
            </a:extLst>
          </p:cNvPr>
          <p:cNvSpPr>
            <a:spLocks noGrp="1"/>
          </p:cNvSpPr>
          <p:nvPr>
            <p:ph type="sldNum" sz="quarter" idx="5"/>
          </p:nvPr>
        </p:nvSpPr>
        <p:spPr>
          <a:xfrm>
            <a:off x="4142962" y="9119173"/>
            <a:ext cx="3170583" cy="482027"/>
          </a:xfrm>
          <a:prstGeom prst="rect">
            <a:avLst/>
          </a:prstGeom>
        </p:spPr>
        <p:txBody>
          <a:bodyPr vert="horz" lIns="94851" tIns="47425" rIns="94851" bIns="47425" rtlCol="0" anchor="b"/>
          <a:lstStyle>
            <a:lvl1pPr algn="r">
              <a:defRPr sz="1200"/>
            </a:lvl1pPr>
          </a:lstStyle>
          <a:p>
            <a:fld id="{4B840CC0-CD85-40B5-8079-6FD1C3951CE3}" type="slidenum">
              <a:rPr lang="en-US" smtClean="0"/>
              <a:t>‹#›</a:t>
            </a:fld>
            <a:endParaRPr lang="en-US"/>
          </a:p>
        </p:txBody>
      </p:sp>
    </p:spTree>
    <p:extLst>
      <p:ext uri="{BB962C8B-B14F-4D97-AF65-F5344CB8AC3E}">
        <p14:creationId xmlns:p14="http://schemas.microsoft.com/office/powerpoint/2010/main" val="135242701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a:xfrm>
            <a:off x="731520" y="4620577"/>
            <a:ext cx="5852160" cy="3780473"/>
          </a:xfrm>
          <a:prstGeom prst="rect">
            <a:avLst/>
          </a:prstGeom>
        </p:spPr>
        <p:txBody>
          <a:bodyPr/>
          <a:lstStyle/>
          <a:p>
            <a:endParaRPr lang="en-US"/>
          </a:p>
        </p:txBody>
      </p:sp>
    </p:spTree>
    <p:extLst>
      <p:ext uri="{BB962C8B-B14F-4D97-AF65-F5344CB8AC3E}">
        <p14:creationId xmlns:p14="http://schemas.microsoft.com/office/powerpoint/2010/main" val="439037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a:xfrm>
            <a:off x="731520" y="4620577"/>
            <a:ext cx="5852160" cy="3780473"/>
          </a:xfrm>
          <a:prstGeom prst="rect">
            <a:avLst/>
          </a:prstGeom>
        </p:spPr>
        <p:txBody>
          <a:bodyPr/>
          <a:lstStyle/>
          <a:p>
            <a:r>
              <a:rPr lang="en-US" dirty="0"/>
              <a:t>Salts may precipitate on surfaces, be contained in debris, or collect in crevices formed between steel members</a:t>
            </a:r>
          </a:p>
        </p:txBody>
      </p:sp>
    </p:spTree>
    <p:extLst>
      <p:ext uri="{BB962C8B-B14F-4D97-AF65-F5344CB8AC3E}">
        <p14:creationId xmlns:p14="http://schemas.microsoft.com/office/powerpoint/2010/main" val="14836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a:xfrm>
            <a:off x="731520" y="4620577"/>
            <a:ext cx="5852160" cy="3780473"/>
          </a:xfrm>
          <a:prstGeom prst="rect">
            <a:avLst/>
          </a:prstGeom>
        </p:spPr>
        <p:txBody>
          <a:bodyPr/>
          <a:lstStyle/>
          <a:p>
            <a:r>
              <a:rPr lang="en-US" dirty="0"/>
              <a:t>When moist, salts disassociate into ions in solution</a:t>
            </a:r>
          </a:p>
          <a:p>
            <a:pPr marL="174671" indent="-174671">
              <a:buFont typeface="Arial" panose="020B0604020202020204" pitchFamily="34" charset="0"/>
              <a:buChar char="•"/>
            </a:pPr>
            <a:r>
              <a:rPr lang="en-US" dirty="0"/>
              <a:t>Dissolved ions will increases conductivity of the solution and may de-passivate steel surfaces, both of which will increase the rate of corrosion reactions</a:t>
            </a:r>
          </a:p>
          <a:p>
            <a:r>
              <a:rPr lang="en-US" dirty="0"/>
              <a:t>Under a painted surface, salts will draw water through coatings through osmosis</a:t>
            </a:r>
          </a:p>
          <a:p>
            <a:pPr marL="174671" indent="-174671">
              <a:buFont typeface="Arial" panose="020B0604020202020204" pitchFamily="34" charset="0"/>
              <a:buChar char="•"/>
            </a:pPr>
            <a:r>
              <a:rPr lang="en-US" dirty="0"/>
              <a:t>May cause a coating to blister</a:t>
            </a:r>
          </a:p>
          <a:p>
            <a:endParaRPr lang="en-US" dirty="0"/>
          </a:p>
        </p:txBody>
      </p:sp>
    </p:spTree>
    <p:extLst>
      <p:ext uri="{BB962C8B-B14F-4D97-AF65-F5344CB8AC3E}">
        <p14:creationId xmlns:p14="http://schemas.microsoft.com/office/powerpoint/2010/main" val="2829246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a:xfrm>
            <a:off x="731520" y="4620577"/>
            <a:ext cx="5852160" cy="3780473"/>
          </a:xfrm>
          <a:prstGeom prst="rect">
            <a:avLst/>
          </a:prstGeom>
        </p:spPr>
        <p:txBody>
          <a:bodyPr/>
          <a:lstStyle/>
          <a:p>
            <a:r>
              <a:rPr lang="en-US" dirty="0"/>
              <a:t>The most common use of soluble salt detection techniques on bridges is to determine if a surface is sufficiently clean prior to painting.</a:t>
            </a:r>
          </a:p>
          <a:p>
            <a:endParaRPr lang="en-US" dirty="0"/>
          </a:p>
          <a:p>
            <a:r>
              <a:rPr lang="en-US" dirty="0"/>
              <a:t>Detection techniques may also be used to document and/or understand what salts are on a bridge to inform future </a:t>
            </a:r>
            <a:r>
              <a:rPr lang="en-US"/>
              <a:t>maintenance </a:t>
            </a:r>
            <a:r>
              <a:rPr lang="en-US" smtClean="0"/>
              <a:t>decision-making. </a:t>
            </a:r>
            <a:endParaRPr lang="en-US" dirty="0"/>
          </a:p>
          <a:p>
            <a:endParaRPr lang="en-US" dirty="0"/>
          </a:p>
        </p:txBody>
      </p:sp>
    </p:spTree>
    <p:extLst>
      <p:ext uri="{BB962C8B-B14F-4D97-AF65-F5344CB8AC3E}">
        <p14:creationId xmlns:p14="http://schemas.microsoft.com/office/powerpoint/2010/main" val="1247083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a:xfrm>
            <a:off x="731520" y="4620577"/>
            <a:ext cx="5852160" cy="3780473"/>
          </a:xfrm>
          <a:prstGeom prst="rect">
            <a:avLst/>
          </a:prstGeom>
        </p:spPr>
        <p:txBody>
          <a:bodyPr/>
          <a:lstStyle/>
          <a:p>
            <a:endParaRPr lang="en-US"/>
          </a:p>
        </p:txBody>
      </p:sp>
    </p:spTree>
    <p:extLst>
      <p:ext uri="{BB962C8B-B14F-4D97-AF65-F5344CB8AC3E}">
        <p14:creationId xmlns:p14="http://schemas.microsoft.com/office/powerpoint/2010/main" val="3769369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a:xfrm>
            <a:off x="731520" y="4620577"/>
            <a:ext cx="5852160" cy="3780473"/>
          </a:xfrm>
          <a:prstGeom prst="rect">
            <a:avLst/>
          </a:prstGeom>
        </p:spPr>
        <p:txBody>
          <a:bodyPr/>
          <a:lstStyle/>
          <a:p>
            <a:pPr defTabSz="984773">
              <a:defRPr/>
            </a:pPr>
            <a:r>
              <a:rPr lang="en-US" dirty="0"/>
              <a:t>In chemistry, a salt is an ionic compound which is made up of two groups of oppositely charged ions. The ion with a positive charge is called a cation, and the one with a negative charge is called an anion. Salts are usually a combination of positive metal ions and negative non-metal ions that when combined have no overall electrical charge</a:t>
            </a:r>
          </a:p>
          <a:p>
            <a:pPr defTabSz="984773">
              <a:defRPr/>
            </a:pPr>
            <a:endParaRPr lang="en-US" dirty="0"/>
          </a:p>
        </p:txBody>
      </p:sp>
    </p:spTree>
    <p:extLst>
      <p:ext uri="{BB962C8B-B14F-4D97-AF65-F5344CB8AC3E}">
        <p14:creationId xmlns:p14="http://schemas.microsoft.com/office/powerpoint/2010/main" val="1983288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a:xfrm>
            <a:off x="731520" y="4620577"/>
            <a:ext cx="5852160" cy="3780473"/>
          </a:xfrm>
          <a:prstGeom prst="rect">
            <a:avLst/>
          </a:prstGeom>
        </p:spPr>
        <p:txBody>
          <a:bodyPr/>
          <a:lstStyle/>
          <a:p>
            <a:r>
              <a:rPr lang="en-US" dirty="0"/>
              <a:t>Key point is that “salt” is a very broad term.</a:t>
            </a:r>
          </a:p>
        </p:txBody>
      </p:sp>
    </p:spTree>
    <p:extLst>
      <p:ext uri="{BB962C8B-B14F-4D97-AF65-F5344CB8AC3E}">
        <p14:creationId xmlns:p14="http://schemas.microsoft.com/office/powerpoint/2010/main" val="3646812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a:xfrm>
            <a:off x="731520" y="4620577"/>
            <a:ext cx="5852160" cy="3780473"/>
          </a:xfrm>
          <a:prstGeom prst="rect">
            <a:avLst/>
          </a:prstGeom>
        </p:spPr>
        <p:txBody>
          <a:bodyPr/>
          <a:lstStyle/>
          <a:p>
            <a:r>
              <a:rPr lang="en-US" dirty="0"/>
              <a:t>Salts of concern for bridges are typically from deicing salts, marine environment, or industrial sources.  Common ions of concern are chlorides, sulfates, and nitrates</a:t>
            </a:r>
          </a:p>
          <a:p>
            <a:endParaRPr lang="en-US" dirty="0"/>
          </a:p>
        </p:txBody>
      </p:sp>
    </p:spTree>
    <p:extLst>
      <p:ext uri="{BB962C8B-B14F-4D97-AF65-F5344CB8AC3E}">
        <p14:creationId xmlns:p14="http://schemas.microsoft.com/office/powerpoint/2010/main" val="2822450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a:xfrm>
            <a:off x="731520" y="4620577"/>
            <a:ext cx="5852160" cy="3780473"/>
          </a:xfrm>
          <a:prstGeom prst="rect">
            <a:avLst/>
          </a:prstGeom>
        </p:spPr>
        <p:txBody>
          <a:bodyPr/>
          <a:lstStyle/>
          <a:p>
            <a:r>
              <a:rPr lang="en-US" dirty="0"/>
              <a:t>Formation and solubility of salts</a:t>
            </a:r>
          </a:p>
          <a:p>
            <a:endParaRPr lang="en-US" dirty="0"/>
          </a:p>
        </p:txBody>
      </p:sp>
    </p:spTree>
    <p:extLst>
      <p:ext uri="{BB962C8B-B14F-4D97-AF65-F5344CB8AC3E}">
        <p14:creationId xmlns:p14="http://schemas.microsoft.com/office/powerpoint/2010/main" val="1355028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a:xfrm>
            <a:off x="731520" y="4620577"/>
            <a:ext cx="5852160" cy="3780473"/>
          </a:xfrm>
          <a:prstGeom prst="rect">
            <a:avLst/>
          </a:prstGeom>
        </p:spPr>
        <p:txBody>
          <a:bodyPr/>
          <a:lstStyle/>
          <a:p>
            <a:r>
              <a:rPr lang="en-US" dirty="0"/>
              <a:t>General solubility rules, there are some exceptions</a:t>
            </a:r>
          </a:p>
          <a:p>
            <a:r>
              <a:rPr lang="en-US" dirty="0"/>
              <a:t>Bolded common salt contributors</a:t>
            </a:r>
          </a:p>
          <a:p>
            <a:r>
              <a:rPr lang="en-US" dirty="0"/>
              <a:t>Sodium, Nitrate, Sulfate</a:t>
            </a:r>
          </a:p>
          <a:p>
            <a:r>
              <a:rPr lang="en-US" dirty="0"/>
              <a:t>Iron</a:t>
            </a:r>
          </a:p>
          <a:p>
            <a:r>
              <a:rPr lang="en-US" dirty="0"/>
              <a:t>Insoluble salts include most silver except silver nitrate, AgNO3</a:t>
            </a:r>
          </a:p>
          <a:p>
            <a:r>
              <a:rPr lang="en-US" dirty="0"/>
              <a:t>Aside from this, usually insoluble cations will take precedence over soluble ions, </a:t>
            </a:r>
            <a:r>
              <a:rPr lang="en-US" dirty="0" smtClean="0"/>
              <a:t>i.e., </a:t>
            </a:r>
            <a:r>
              <a:rPr lang="en-US" dirty="0"/>
              <a:t>AgCl is insoluble.</a:t>
            </a:r>
          </a:p>
          <a:p>
            <a:r>
              <a:rPr lang="en-US" dirty="0"/>
              <a:t>Some of these insolubilities are used to measure the level of salts in a solution, like the above mentioned </a:t>
            </a:r>
            <a:r>
              <a:rPr lang="en-US" dirty="0" err="1"/>
              <a:t>AgCl</a:t>
            </a:r>
            <a:endParaRPr lang="en-US" dirty="0"/>
          </a:p>
          <a:p>
            <a:r>
              <a:rPr lang="en-US" dirty="0"/>
              <a:t> </a:t>
            </a:r>
          </a:p>
          <a:p>
            <a:r>
              <a:rPr lang="en-US" dirty="0"/>
              <a:t>http://www5.csudh.edu/</a:t>
            </a:r>
            <a:r>
              <a:rPr lang="en-US" dirty="0" err="1"/>
              <a:t>oliver</a:t>
            </a:r>
            <a:r>
              <a:rPr lang="en-US" dirty="0"/>
              <a:t>/</a:t>
            </a:r>
            <a:r>
              <a:rPr lang="en-US" dirty="0" err="1"/>
              <a:t>chemdata</a:t>
            </a:r>
            <a:r>
              <a:rPr lang="en-US" dirty="0"/>
              <a:t>/</a:t>
            </a:r>
            <a:r>
              <a:rPr lang="en-US" dirty="0" err="1"/>
              <a:t>solrules.htm</a:t>
            </a:r>
            <a:r>
              <a:rPr lang="en-US" dirty="0"/>
              <a:t> – Organized list</a:t>
            </a:r>
          </a:p>
          <a:p>
            <a:endParaRPr lang="en-US" dirty="0"/>
          </a:p>
          <a:p>
            <a:r>
              <a:rPr lang="en-US" dirty="0"/>
              <a:t>https://</a:t>
            </a:r>
            <a:r>
              <a:rPr lang="en-US" dirty="0" err="1"/>
              <a:t>chem.libretexts.org</a:t>
            </a:r>
            <a:r>
              <a:rPr lang="en-US" dirty="0"/>
              <a:t>/Core/</a:t>
            </a:r>
            <a:r>
              <a:rPr lang="en-US" dirty="0" err="1"/>
              <a:t>Physical_and_Theoretical_Chemistry</a:t>
            </a:r>
            <a:r>
              <a:rPr lang="en-US" dirty="0"/>
              <a:t>/Equilibria/</a:t>
            </a:r>
            <a:r>
              <a:rPr lang="en-US" dirty="0" err="1"/>
              <a:t>Solubilty</a:t>
            </a:r>
            <a:r>
              <a:rPr lang="en-US" dirty="0"/>
              <a:t>/</a:t>
            </a:r>
            <a:r>
              <a:rPr lang="en-US" dirty="0" err="1"/>
              <a:t>Solubility_Rules</a:t>
            </a:r>
            <a:r>
              <a:rPr lang="en-US" dirty="0"/>
              <a:t> – List with References</a:t>
            </a:r>
          </a:p>
          <a:p>
            <a:endParaRPr lang="en-US" dirty="0"/>
          </a:p>
        </p:txBody>
      </p:sp>
    </p:spTree>
    <p:extLst>
      <p:ext uri="{BB962C8B-B14F-4D97-AF65-F5344CB8AC3E}">
        <p14:creationId xmlns:p14="http://schemas.microsoft.com/office/powerpoint/2010/main" val="400580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a:prstGeom prst="rect">
            <a:avLst/>
          </a:prstGeom>
        </p:spPr>
      </p:sp>
      <p:sp>
        <p:nvSpPr>
          <p:cNvPr id="3" name="Notes Placeholder 2"/>
          <p:cNvSpPr>
            <a:spLocks noGrp="1"/>
          </p:cNvSpPr>
          <p:nvPr>
            <p:ph type="body" idx="1"/>
          </p:nvPr>
        </p:nvSpPr>
        <p:spPr>
          <a:xfrm>
            <a:off x="731520" y="4620577"/>
            <a:ext cx="5852160" cy="3780473"/>
          </a:xfrm>
          <a:prstGeom prst="rect">
            <a:avLst/>
          </a:prstGeom>
        </p:spPr>
        <p:txBody>
          <a:bodyPr/>
          <a:lstStyle/>
          <a:p>
            <a:r>
              <a:rPr lang="en-US" dirty="0"/>
              <a:t>Precipitated salts may draw moisture from the air, keeping the surface wet which can either create a corrosion cell or stress the protective coating.</a:t>
            </a:r>
          </a:p>
        </p:txBody>
      </p:sp>
    </p:spTree>
    <p:extLst>
      <p:ext uri="{BB962C8B-B14F-4D97-AF65-F5344CB8AC3E}">
        <p14:creationId xmlns:p14="http://schemas.microsoft.com/office/powerpoint/2010/main" val="299799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custDataLst>
              <p:tags r:id="rId1"/>
            </p:custDataLst>
          </p:nvPr>
        </p:nvSpPr>
        <p:spPr>
          <a:xfrm>
            <a:off x="777875" y="1200150"/>
            <a:ext cx="5759450" cy="3240088"/>
          </a:xfrm>
          <a:prstGeom prst="rect">
            <a:avLst/>
          </a:prstGeom>
          <a:ln/>
        </p:spPr>
      </p:sp>
      <p:sp>
        <p:nvSpPr>
          <p:cNvPr id="20483" name="Rectangle 3"/>
          <p:cNvSpPr>
            <a:spLocks noGrp="1" noChangeArrowheads="1"/>
          </p:cNvSpPr>
          <p:nvPr>
            <p:ph type="body" idx="1"/>
          </p:nvPr>
        </p:nvSpPr>
        <p:spPr>
          <a:xfrm>
            <a:off x="731520" y="4620577"/>
            <a:ext cx="5852160" cy="3780473"/>
          </a:xfrm>
          <a:prstGeom prst="rect">
            <a:avLst/>
          </a:prstGeom>
        </p:spPr>
        <p:txBody>
          <a:bodyPr/>
          <a:lstStyle/>
          <a:p>
            <a:r>
              <a:rPr lang="en-US" altLang="en-US" dirty="0"/>
              <a:t>Key point is that both the cation and anion (e.g., Na and Cl) contribute to solution conductivity when they are dissolved.  Also, different ions contribute differently to the conductivity.</a:t>
            </a:r>
          </a:p>
        </p:txBody>
      </p:sp>
    </p:spTree>
    <p:extLst>
      <p:ext uri="{BB962C8B-B14F-4D97-AF65-F5344CB8AC3E}">
        <p14:creationId xmlns:p14="http://schemas.microsoft.com/office/powerpoint/2010/main" val="2964700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a:prstGeom prst="rect">
            <a:avLst/>
          </a:prstGeom>
        </p:spPr>
        <p:txBody>
          <a:bodyPr/>
          <a:lstStyle>
            <a:lvl1pPr>
              <a:defRPr baseline="0">
                <a:solidFill>
                  <a:schemeClr val="tx2"/>
                </a:solidFill>
              </a:defRPr>
            </a:lvl1pPr>
          </a:lstStyle>
          <a:p>
            <a:endParaRPr lang="en-US" dirty="0"/>
          </a:p>
        </p:txBody>
      </p:sp>
      <p:sp>
        <p:nvSpPr>
          <p:cNvPr id="5" name="Footer Placeholder 4"/>
          <p:cNvSpPr>
            <a:spLocks noGrp="1"/>
          </p:cNvSpPr>
          <p:nvPr>
            <p:ph type="ftr" sz="quarter" idx="11"/>
          </p:nvPr>
        </p:nvSpPr>
        <p:spPr>
          <a:xfrm>
            <a:off x="2584054" y="6453386"/>
            <a:ext cx="7023377" cy="404614"/>
          </a:xfrm>
          <a:prstGeom prst="rect">
            <a:avLst/>
          </a:prstGeo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a:prstGeom prst="rect">
            <a:avLst/>
          </a:prstGeom>
        </p:spPr>
        <p:txBody>
          <a:bodyPr/>
          <a:lstStyle>
            <a:lvl1pPr>
              <a:defRPr baseline="0">
                <a:solidFill>
                  <a:schemeClr val="tx2"/>
                </a:solidFill>
              </a:defRPr>
            </a:lvl1pPr>
          </a:lstStyle>
          <a:p>
            <a:fld id="{6D22F896-40B5-4ADD-8801-0D06FADFA095}" type="slidenum">
              <a:rPr lang="en-US" smtClean="0"/>
              <a:t>‹#›</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161346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390650" y="6453386"/>
            <a:ext cx="1204572" cy="404614"/>
          </a:xfrm>
          <a:prstGeom prst="rect">
            <a:avLst/>
          </a:prstGeom>
        </p:spPr>
        <p:txBody>
          <a:bodyPr/>
          <a:lstStyle/>
          <a:p>
            <a:endParaRPr lang="en-US" dirty="0"/>
          </a:p>
        </p:txBody>
      </p:sp>
      <p:sp>
        <p:nvSpPr>
          <p:cNvPr id="5" name="Footer Placeholder 4"/>
          <p:cNvSpPr>
            <a:spLocks noGrp="1"/>
          </p:cNvSpPr>
          <p:nvPr>
            <p:ph type="ftr" sz="quarter" idx="11"/>
          </p:nvPr>
        </p:nvSpPr>
        <p:spPr>
          <a:xfrm>
            <a:off x="2893564" y="6453386"/>
            <a:ext cx="6280830" cy="4046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9472736" y="6453386"/>
            <a:ext cx="1596292" cy="404614"/>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51642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Quads">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735676"/>
          </a:xfrm>
        </p:spPr>
        <p:txBody>
          <a:bodyPr/>
          <a:lstStyle/>
          <a:p>
            <a:r>
              <a:rPr lang="en-US"/>
              <a:t>Click to edit Master title style</a:t>
            </a:r>
          </a:p>
        </p:txBody>
      </p:sp>
      <p:sp>
        <p:nvSpPr>
          <p:cNvPr id="3" name="Date Placeholder 2"/>
          <p:cNvSpPr>
            <a:spLocks noGrp="1"/>
          </p:cNvSpPr>
          <p:nvPr>
            <p:ph type="dt" sz="half" idx="10"/>
          </p:nvPr>
        </p:nvSpPr>
        <p:spPr>
          <a:xfrm>
            <a:off x="1390650" y="6453386"/>
            <a:ext cx="1204572" cy="404614"/>
          </a:xfrm>
          <a:prstGeom prst="rect">
            <a:avLst/>
          </a:prstGeom>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a:xfrm>
            <a:off x="2893564" y="6453386"/>
            <a:ext cx="6280830" cy="404614"/>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9472736" y="6453386"/>
            <a:ext cx="1596292" cy="404614"/>
          </a:xfrm>
          <a:prstGeom prst="rect">
            <a:avLst/>
          </a:prstGeom>
        </p:spPr>
        <p:txBody>
          <a:bodyPr/>
          <a:lstStyle/>
          <a:p>
            <a:fld id="{43B4DD93-81CE-FB4B-8398-075DF6975B7B}"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a:extLst>
              <a:ext uri="{FF2B5EF4-FFF2-40B4-BE49-F238E27FC236}">
                <a16:creationId xmlns:a16="http://schemas.microsoft.com/office/drawing/2014/main" id="{9774D46D-4C48-4C4F-8484-D26CBC519473}"/>
              </a:ext>
            </a:extLst>
          </p:cNvPr>
          <p:cNvSpPr>
            <a:spLocks noGrp="1"/>
          </p:cNvSpPr>
          <p:nvPr>
            <p:ph type="body" sz="quarter" idx="13"/>
          </p:nvPr>
        </p:nvSpPr>
        <p:spPr>
          <a:xfrm>
            <a:off x="1371600" y="1420813"/>
            <a:ext cx="4572000" cy="2287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BB5ED115-1C69-1F4E-8823-6A017F041C81}"/>
              </a:ext>
            </a:extLst>
          </p:cNvPr>
          <p:cNvSpPr>
            <a:spLocks noGrp="1"/>
          </p:cNvSpPr>
          <p:nvPr>
            <p:ph type="body" sz="quarter" idx="14"/>
          </p:nvPr>
        </p:nvSpPr>
        <p:spPr>
          <a:xfrm>
            <a:off x="6400800" y="1420813"/>
            <a:ext cx="4572000" cy="2287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849A2C63-8CAE-7B47-BF08-A26C35A402E7}"/>
              </a:ext>
            </a:extLst>
          </p:cNvPr>
          <p:cNvSpPr>
            <a:spLocks noGrp="1"/>
          </p:cNvSpPr>
          <p:nvPr>
            <p:ph type="body" sz="quarter" idx="15"/>
          </p:nvPr>
        </p:nvSpPr>
        <p:spPr>
          <a:xfrm>
            <a:off x="6400800" y="3937099"/>
            <a:ext cx="4572000" cy="2287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a:extLst>
              <a:ext uri="{FF2B5EF4-FFF2-40B4-BE49-F238E27FC236}">
                <a16:creationId xmlns:a16="http://schemas.microsoft.com/office/drawing/2014/main" id="{02381530-DB7F-F143-8FA9-EC0788D36C96}"/>
              </a:ext>
            </a:extLst>
          </p:cNvPr>
          <p:cNvSpPr>
            <a:spLocks noGrp="1"/>
          </p:cNvSpPr>
          <p:nvPr>
            <p:ph type="body" sz="quarter" idx="16"/>
          </p:nvPr>
        </p:nvSpPr>
        <p:spPr>
          <a:xfrm>
            <a:off x="1371600" y="3937098"/>
            <a:ext cx="4572000" cy="2287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9352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5A37CD-6147-4F0A-B36D-BC7A92CB24EB}"/>
              </a:ext>
            </a:extLst>
          </p:cNvPr>
          <p:cNvSpPr>
            <a:spLocks noGrp="1"/>
          </p:cNvSpPr>
          <p:nvPr>
            <p:ph type="dt" sz="half" idx="10"/>
          </p:nvPr>
        </p:nvSpPr>
        <p:spPr>
          <a:xfrm>
            <a:off x="1390650" y="6453386"/>
            <a:ext cx="1204572" cy="404614"/>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FE360314-2ABE-49EB-9505-D8D50A83DBAA}"/>
              </a:ext>
            </a:extLst>
          </p:cNvPr>
          <p:cNvSpPr>
            <a:spLocks noGrp="1"/>
          </p:cNvSpPr>
          <p:nvPr>
            <p:ph type="ftr" sz="quarter" idx="11"/>
          </p:nvPr>
        </p:nvSpPr>
        <p:spPr>
          <a:xfrm>
            <a:off x="2893564" y="6453386"/>
            <a:ext cx="6280830" cy="40461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B43333-46F5-4871-B607-EB9997BCCBDB}"/>
              </a:ext>
            </a:extLst>
          </p:cNvPr>
          <p:cNvSpPr>
            <a:spLocks noGrp="1"/>
          </p:cNvSpPr>
          <p:nvPr>
            <p:ph type="sldNum" sz="quarter" idx="12"/>
          </p:nvPr>
        </p:nvSpPr>
        <p:spPr>
          <a:xfrm>
            <a:off x="9472736" y="6453386"/>
            <a:ext cx="1596292" cy="404614"/>
          </a:xfrm>
          <a:prstGeom prst="rect">
            <a:avLst/>
          </a:prstGeom>
        </p:spPr>
        <p:txBody>
          <a:bodyPr/>
          <a:lstStyle/>
          <a:p>
            <a:fld id="{B09C88A0-88FD-4731-AEB1-E0DC648D5221}" type="slidenum">
              <a:rPr lang="en-US" smtClean="0"/>
              <a:t>‹#›</a:t>
            </a:fld>
            <a:endParaRPr lang="en-US"/>
          </a:p>
        </p:txBody>
      </p:sp>
    </p:spTree>
    <p:extLst>
      <p:ext uri="{BB962C8B-B14F-4D97-AF65-F5344CB8AC3E}">
        <p14:creationId xmlns:p14="http://schemas.microsoft.com/office/powerpoint/2010/main" val="963549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735676"/>
          </a:xfrm>
        </p:spPr>
        <p:txBody>
          <a:bodyPr/>
          <a:lstStyle/>
          <a:p>
            <a:r>
              <a:rPr lang="en-US"/>
              <a:t>Click to edit Master title style</a:t>
            </a:r>
            <a:endParaRPr lang="en-US" dirty="0"/>
          </a:p>
        </p:txBody>
      </p:sp>
      <p:sp>
        <p:nvSpPr>
          <p:cNvPr id="3" name="Content Placeholder 2"/>
          <p:cNvSpPr>
            <a:spLocks noGrp="1"/>
          </p:cNvSpPr>
          <p:nvPr>
            <p:ph idx="1"/>
          </p:nvPr>
        </p:nvSpPr>
        <p:spPr>
          <a:xfrm>
            <a:off x="1371600" y="1421476"/>
            <a:ext cx="9601200" cy="44459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390650" y="6453386"/>
            <a:ext cx="1204572" cy="404614"/>
          </a:xfrm>
          <a:prstGeom prst="rect">
            <a:avLst/>
          </a:prstGeom>
        </p:spPr>
        <p:txBody>
          <a:bodyPr/>
          <a:lstStyle/>
          <a:p>
            <a:endParaRPr lang="en-US" dirty="0"/>
          </a:p>
        </p:txBody>
      </p:sp>
      <p:sp>
        <p:nvSpPr>
          <p:cNvPr id="5" name="Footer Placeholder 4"/>
          <p:cNvSpPr>
            <a:spLocks noGrp="1"/>
          </p:cNvSpPr>
          <p:nvPr>
            <p:ph type="ftr" sz="quarter" idx="11"/>
          </p:nvPr>
        </p:nvSpPr>
        <p:spPr>
          <a:xfrm>
            <a:off x="2893564" y="6453386"/>
            <a:ext cx="6280830" cy="4046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9472736" y="6453386"/>
            <a:ext cx="1596292" cy="404614"/>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8310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a:prstGeom prst="rect">
            <a:avLst/>
          </a:prstGeom>
        </p:spPr>
        <p:txBody>
          <a:bodyPr/>
          <a:lstStyle>
            <a:lvl1pPr>
              <a:defRPr>
                <a:solidFill>
                  <a:schemeClr val="tx2"/>
                </a:solidFill>
              </a:defRPr>
            </a:lvl1pPr>
          </a:lstStyle>
          <a:p>
            <a:endParaRPr lang="en-US" dirty="0"/>
          </a:p>
        </p:txBody>
      </p:sp>
      <p:sp>
        <p:nvSpPr>
          <p:cNvPr id="5" name="Footer Placeholder 4"/>
          <p:cNvSpPr>
            <a:spLocks noGrp="1"/>
          </p:cNvSpPr>
          <p:nvPr>
            <p:ph type="ftr" sz="quarter" idx="11"/>
          </p:nvPr>
        </p:nvSpPr>
        <p:spPr>
          <a:xfrm>
            <a:off x="2584312" y="6453386"/>
            <a:ext cx="7023377" cy="404614"/>
          </a:xfrm>
          <a:prstGeom prst="rect">
            <a:avLst/>
          </a:prstGeo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a:prstGeom prst="rect">
            <a:avLst/>
          </a:prstGeom>
        </p:spPr>
        <p:txBody>
          <a:bodyPr/>
          <a:lstStyle>
            <a:lvl1pPr>
              <a:defRPr>
                <a:solidFill>
                  <a:schemeClr val="tx2"/>
                </a:solidFill>
              </a:defRPr>
            </a:lvl1pPr>
          </a:lstStyle>
          <a:p>
            <a:fld id="{6D22F896-40B5-4ADD-8801-0D06FADFA095}" type="slidenum">
              <a:rPr lang="en-US" smtClean="0"/>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302086239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727364"/>
          </a:xfrm>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1413165"/>
            <a:ext cx="4447786" cy="4454236"/>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1413165"/>
            <a:ext cx="4447786" cy="44542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390650" y="6453386"/>
            <a:ext cx="1204572" cy="404614"/>
          </a:xfrm>
          <a:prstGeom prst="rect">
            <a:avLst/>
          </a:prstGeom>
        </p:spPr>
        <p:txBody>
          <a:bodyPr/>
          <a:lstStyle/>
          <a:p>
            <a:endParaRPr lang="en-US" dirty="0"/>
          </a:p>
        </p:txBody>
      </p:sp>
      <p:sp>
        <p:nvSpPr>
          <p:cNvPr id="6" name="Footer Placeholder 5"/>
          <p:cNvSpPr>
            <a:spLocks noGrp="1"/>
          </p:cNvSpPr>
          <p:nvPr>
            <p:ph type="ftr" sz="quarter" idx="11"/>
          </p:nvPr>
        </p:nvSpPr>
        <p:spPr>
          <a:xfrm>
            <a:off x="2893564" y="6453386"/>
            <a:ext cx="6280830" cy="404614"/>
          </a:xfrm>
          <a:prstGeom prst="rect">
            <a:avLst/>
          </a:prstGeom>
        </p:spPr>
        <p:txBody>
          <a:bodyPr/>
          <a:lstStyle/>
          <a:p>
            <a:endParaRPr lang="en-US" dirty="0"/>
          </a:p>
        </p:txBody>
      </p:sp>
      <p:sp>
        <p:nvSpPr>
          <p:cNvPr id="7" name="Slide Number Placeholder 6"/>
          <p:cNvSpPr>
            <a:spLocks noGrp="1"/>
          </p:cNvSpPr>
          <p:nvPr>
            <p:ph type="sldNum" sz="quarter" idx="12"/>
          </p:nvPr>
        </p:nvSpPr>
        <p:spPr>
          <a:xfrm>
            <a:off x="9472736" y="6453386"/>
            <a:ext cx="1596292" cy="404614"/>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586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735676"/>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1516952"/>
            <a:ext cx="4443984" cy="490509"/>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2102937"/>
            <a:ext cx="4443984" cy="3764464"/>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5014" y="1516952"/>
            <a:ext cx="4443984" cy="490509"/>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525014" y="2102937"/>
            <a:ext cx="4443984" cy="3764464"/>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1390650" y="6453386"/>
            <a:ext cx="1204572" cy="404614"/>
          </a:xfrm>
          <a:prstGeom prst="rect">
            <a:avLst/>
          </a:prstGeom>
        </p:spPr>
        <p:txBody>
          <a:bodyPr/>
          <a:lstStyle/>
          <a:p>
            <a:endParaRPr lang="en-US" dirty="0"/>
          </a:p>
        </p:txBody>
      </p:sp>
      <p:sp>
        <p:nvSpPr>
          <p:cNvPr id="8" name="Footer Placeholder 7"/>
          <p:cNvSpPr>
            <a:spLocks noGrp="1"/>
          </p:cNvSpPr>
          <p:nvPr>
            <p:ph type="ftr" sz="quarter" idx="11"/>
          </p:nvPr>
        </p:nvSpPr>
        <p:spPr>
          <a:xfrm>
            <a:off x="2893564" y="6453386"/>
            <a:ext cx="6280830" cy="404614"/>
          </a:xfrm>
          <a:prstGeom prst="rect">
            <a:avLst/>
          </a:prstGeom>
        </p:spPr>
        <p:txBody>
          <a:bodyPr/>
          <a:lstStyle/>
          <a:p>
            <a:endParaRPr lang="en-US" dirty="0"/>
          </a:p>
        </p:txBody>
      </p:sp>
      <p:sp>
        <p:nvSpPr>
          <p:cNvPr id="9" name="Slide Number Placeholder 8"/>
          <p:cNvSpPr>
            <a:spLocks noGrp="1"/>
          </p:cNvSpPr>
          <p:nvPr>
            <p:ph type="sldNum" sz="quarter" idx="12"/>
          </p:nvPr>
        </p:nvSpPr>
        <p:spPr>
          <a:xfrm>
            <a:off x="9472736" y="6453386"/>
            <a:ext cx="1596292" cy="404614"/>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99996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880241"/>
          </a:xfrm>
        </p:spPr>
        <p:txBody>
          <a:bodyPr/>
          <a:lstStyle/>
          <a:p>
            <a:r>
              <a:rPr lang="en-US" dirty="0"/>
              <a:t>Click to edit Master title style</a:t>
            </a:r>
          </a:p>
        </p:txBody>
      </p:sp>
      <p:sp>
        <p:nvSpPr>
          <p:cNvPr id="3" name="Date Placeholder 2"/>
          <p:cNvSpPr>
            <a:spLocks noGrp="1"/>
          </p:cNvSpPr>
          <p:nvPr>
            <p:ph type="dt" sz="half" idx="10"/>
          </p:nvPr>
        </p:nvSpPr>
        <p:spPr>
          <a:xfrm>
            <a:off x="1390650" y="6453386"/>
            <a:ext cx="1204572" cy="404614"/>
          </a:xfrm>
          <a:prstGeom prst="rect">
            <a:avLst/>
          </a:prstGeom>
        </p:spPr>
        <p:txBody>
          <a:bodyPr/>
          <a:lstStyle/>
          <a:p>
            <a:endParaRPr lang="en-US" dirty="0"/>
          </a:p>
        </p:txBody>
      </p:sp>
      <p:sp>
        <p:nvSpPr>
          <p:cNvPr id="4" name="Footer Placeholder 3"/>
          <p:cNvSpPr>
            <a:spLocks noGrp="1"/>
          </p:cNvSpPr>
          <p:nvPr>
            <p:ph type="ftr" sz="quarter" idx="11"/>
          </p:nvPr>
        </p:nvSpPr>
        <p:spPr>
          <a:xfrm>
            <a:off x="2893564" y="6453386"/>
            <a:ext cx="6280830" cy="404614"/>
          </a:xfrm>
          <a:prstGeom prst="rect">
            <a:avLst/>
          </a:prstGeom>
        </p:spPr>
        <p:txBody>
          <a:bodyPr/>
          <a:lstStyle/>
          <a:p>
            <a:endParaRPr lang="en-US" dirty="0"/>
          </a:p>
        </p:txBody>
      </p:sp>
      <p:sp>
        <p:nvSpPr>
          <p:cNvPr id="5" name="Slide Number Placeholder 4"/>
          <p:cNvSpPr>
            <a:spLocks noGrp="1"/>
          </p:cNvSpPr>
          <p:nvPr>
            <p:ph type="sldNum" sz="quarter" idx="12"/>
          </p:nvPr>
        </p:nvSpPr>
        <p:spPr>
          <a:xfrm>
            <a:off x="9472736" y="6453386"/>
            <a:ext cx="1596292" cy="404614"/>
          </a:xfrm>
          <a:prstGeom prst="rect">
            <a:avLst/>
          </a:prstGeom>
        </p:spPr>
        <p:txBody>
          <a:bodyPr/>
          <a:lstStyle/>
          <a:p>
            <a:fld id="{6D22F896-40B5-4ADD-8801-0D06FADFA095}" type="slidenum">
              <a:rPr lang="en-US" smtClean="0"/>
              <a:t>‹#›</a:t>
            </a:fld>
            <a:endParaRPr lang="en-US" dirty="0"/>
          </a:p>
        </p:txBody>
      </p:sp>
      <p:sp>
        <p:nvSpPr>
          <p:cNvPr id="7" name="Text Placeholder 6">
            <a:extLst>
              <a:ext uri="{FF2B5EF4-FFF2-40B4-BE49-F238E27FC236}">
                <a16:creationId xmlns:a16="http://schemas.microsoft.com/office/drawing/2014/main" id="{E309825C-470A-574B-ACA1-B4E8F7F26643}"/>
              </a:ext>
            </a:extLst>
          </p:cNvPr>
          <p:cNvSpPr>
            <a:spLocks noGrp="1"/>
          </p:cNvSpPr>
          <p:nvPr>
            <p:ph type="body" sz="quarter" idx="13"/>
          </p:nvPr>
        </p:nvSpPr>
        <p:spPr>
          <a:xfrm>
            <a:off x="1390650" y="1565274"/>
            <a:ext cx="7375525" cy="610367"/>
          </a:xfrm>
        </p:spPr>
        <p:txBody>
          <a:bodyPr/>
          <a:lstStyle>
            <a:lvl1pPr marL="384048" indent="-384048">
              <a:buFont typeface="Wingdings" pitchFamily="2" charset="2"/>
              <a:buChar char="Ø"/>
              <a:defRPr sz="2800" baseline="0"/>
            </a:lvl1pPr>
            <a:lvl2pPr marL="530352" indent="0">
              <a:buNone/>
              <a:defRPr/>
            </a:lvl2pPr>
            <a:lvl3pPr marL="987552" indent="0">
              <a:buNone/>
              <a:defRPr/>
            </a:lvl3pPr>
            <a:lvl4pPr marL="1444752" indent="0">
              <a:buNone/>
              <a:defRPr/>
            </a:lvl4pPr>
            <a:lvl5pPr marL="1901952" indent="0">
              <a:buNone/>
              <a:defRPr/>
            </a:lvl5pPr>
          </a:lstStyle>
          <a:p>
            <a:pPr lvl="0"/>
            <a:r>
              <a:rPr lang="en-US" dirty="0"/>
              <a:t>Edit Master text styles</a:t>
            </a:r>
          </a:p>
        </p:txBody>
      </p:sp>
      <p:sp>
        <p:nvSpPr>
          <p:cNvPr id="9" name="Content Placeholder 8">
            <a:extLst>
              <a:ext uri="{FF2B5EF4-FFF2-40B4-BE49-F238E27FC236}">
                <a16:creationId xmlns:a16="http://schemas.microsoft.com/office/drawing/2014/main" id="{2D120D82-6D8D-3C47-971E-BBC82E43C652}"/>
              </a:ext>
            </a:extLst>
          </p:cNvPr>
          <p:cNvSpPr>
            <a:spLocks noGrp="1"/>
          </p:cNvSpPr>
          <p:nvPr>
            <p:ph sz="quarter" idx="14"/>
          </p:nvPr>
        </p:nvSpPr>
        <p:spPr>
          <a:xfrm>
            <a:off x="1390650" y="2175641"/>
            <a:ext cx="4027118" cy="3821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a:extLst>
              <a:ext uri="{FF2B5EF4-FFF2-40B4-BE49-F238E27FC236}">
                <a16:creationId xmlns:a16="http://schemas.microsoft.com/office/drawing/2014/main" id="{8BE10F02-0129-9647-A8A5-187E6871C582}"/>
              </a:ext>
            </a:extLst>
          </p:cNvPr>
          <p:cNvSpPr>
            <a:spLocks noGrp="1"/>
          </p:cNvSpPr>
          <p:nvPr>
            <p:ph sz="quarter" idx="15"/>
          </p:nvPr>
        </p:nvSpPr>
        <p:spPr>
          <a:xfrm>
            <a:off x="6396820" y="2175641"/>
            <a:ext cx="4672208" cy="3938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4018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a:prstGeom prst="rect">
            <a:avLst/>
          </a:prstGeom>
        </p:spPr>
        <p:txBody>
          <a:bodyPr/>
          <a:lstStyle>
            <a:lvl1pPr>
              <a:defRPr>
                <a:solidFill>
                  <a:schemeClr val="tx2"/>
                </a:solidFill>
              </a:defRPr>
            </a:lvl1pPr>
          </a:lstStyle>
          <a:p>
            <a:endParaRPr lang="en-US" dirty="0"/>
          </a:p>
        </p:txBody>
      </p:sp>
      <p:sp>
        <p:nvSpPr>
          <p:cNvPr id="6" name="Footer Placeholder 5"/>
          <p:cNvSpPr>
            <a:spLocks noGrp="1"/>
          </p:cNvSpPr>
          <p:nvPr>
            <p:ph type="ftr" sz="quarter" idx="11"/>
          </p:nvPr>
        </p:nvSpPr>
        <p:spPr>
          <a:xfrm>
            <a:off x="2205945" y="6453386"/>
            <a:ext cx="2373675" cy="404614"/>
          </a:xfrm>
          <a:prstGeom prst="rect">
            <a:avLst/>
          </a:prstGeo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a:prstGeom prst="rect">
            <a:avLst/>
          </a:prstGeom>
        </p:spPr>
        <p:txBody>
          <a:bodyPr/>
          <a:lstStyle>
            <a:lvl1pPr>
              <a:defRPr>
                <a:solidFill>
                  <a:schemeClr val="tx2"/>
                </a:solidFill>
              </a:defRPr>
            </a:lvl1pPr>
          </a:lstStyle>
          <a:p>
            <a:fld id="{6D22F896-40B5-4ADD-8801-0D06FADFA095}"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81704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a:prstGeom prst="rect">
            <a:avLst/>
          </a:prstGeom>
        </p:spPr>
        <p:txBody>
          <a:bodyPr/>
          <a:lstStyle>
            <a:lvl1pPr>
              <a:defRPr>
                <a:solidFill>
                  <a:schemeClr val="tx2"/>
                </a:solidFill>
              </a:defRPr>
            </a:lvl1pPr>
          </a:lstStyle>
          <a:p>
            <a:endParaRPr lang="en-US" dirty="0"/>
          </a:p>
        </p:txBody>
      </p:sp>
      <p:sp>
        <p:nvSpPr>
          <p:cNvPr id="6" name="Footer Placeholder 5"/>
          <p:cNvSpPr>
            <a:spLocks noGrp="1"/>
          </p:cNvSpPr>
          <p:nvPr>
            <p:ph type="ftr" sz="quarter" idx="11"/>
          </p:nvPr>
        </p:nvSpPr>
        <p:spPr>
          <a:xfrm>
            <a:off x="2205945" y="6453386"/>
            <a:ext cx="2373675" cy="404614"/>
          </a:xfrm>
          <a:prstGeom prst="rect">
            <a:avLst/>
          </a:prstGeo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a:prstGeom prst="rect">
            <a:avLst/>
          </a:prstGeom>
        </p:spPr>
        <p:txBody>
          <a:bodyPr/>
          <a:lstStyle>
            <a:lvl1pPr>
              <a:defRPr>
                <a:solidFill>
                  <a:schemeClr val="tx2"/>
                </a:solidFill>
              </a:defRPr>
            </a:lvl1pPr>
          </a:lstStyle>
          <a:p>
            <a:fld id="{6D22F896-40B5-4ADD-8801-0D06FADFA095}"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8299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390650" y="6453386"/>
            <a:ext cx="1204572" cy="404614"/>
          </a:xfrm>
          <a:prstGeom prst="rect">
            <a:avLst/>
          </a:prstGeom>
        </p:spPr>
        <p:txBody>
          <a:bodyPr/>
          <a:lstStyle/>
          <a:p>
            <a:endParaRPr lang="en-US" dirty="0"/>
          </a:p>
        </p:txBody>
      </p:sp>
      <p:sp>
        <p:nvSpPr>
          <p:cNvPr id="5" name="Footer Placeholder 4"/>
          <p:cNvSpPr>
            <a:spLocks noGrp="1"/>
          </p:cNvSpPr>
          <p:nvPr>
            <p:ph type="ftr" sz="quarter" idx="11"/>
          </p:nvPr>
        </p:nvSpPr>
        <p:spPr>
          <a:xfrm>
            <a:off x="2893564" y="6453386"/>
            <a:ext cx="6280830" cy="404614"/>
          </a:xfrm>
          <a:prstGeom prst="rect">
            <a:avLst/>
          </a:prstGeom>
        </p:spPr>
        <p:txBody>
          <a:bodyPr/>
          <a:lstStyle/>
          <a:p>
            <a:endParaRPr lang="en-US" dirty="0"/>
          </a:p>
        </p:txBody>
      </p:sp>
      <p:sp>
        <p:nvSpPr>
          <p:cNvPr id="6" name="Slide Number Placeholder 5"/>
          <p:cNvSpPr>
            <a:spLocks noGrp="1"/>
          </p:cNvSpPr>
          <p:nvPr>
            <p:ph type="sldNum" sz="quarter" idx="12"/>
          </p:nvPr>
        </p:nvSpPr>
        <p:spPr>
          <a:xfrm>
            <a:off x="9472736" y="6453386"/>
            <a:ext cx="1596292" cy="404614"/>
          </a:xfrm>
          <a:prstGeom prst="rect">
            <a:avLst/>
          </a:prstGeo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60649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88707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6.tiff"/><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International_Standard_Book_Numbe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en.wikipedia.org/wiki/Special:BookSources/0-03-035523-0"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E2C781-68FA-E04A-BCE7-45ACEEA0E79A}"/>
              </a:ext>
            </a:extLst>
          </p:cNvPr>
          <p:cNvSpPr>
            <a:spLocks noGrp="1"/>
          </p:cNvSpPr>
          <p:nvPr>
            <p:ph type="ctrTitle"/>
          </p:nvPr>
        </p:nvSpPr>
        <p:spPr>
          <a:xfrm>
            <a:off x="1915128" y="1788454"/>
            <a:ext cx="8979613" cy="3254062"/>
          </a:xfrm>
        </p:spPr>
        <p:txBody>
          <a:bodyPr/>
          <a:lstStyle/>
          <a:p>
            <a:r>
              <a:rPr lang="en-US" dirty="0"/>
              <a:t>Introduction to Soluble SALTs</a:t>
            </a:r>
          </a:p>
        </p:txBody>
      </p:sp>
    </p:spTree>
    <p:extLst>
      <p:ext uri="{BB962C8B-B14F-4D97-AF65-F5344CB8AC3E}">
        <p14:creationId xmlns:p14="http://schemas.microsoft.com/office/powerpoint/2010/main" val="2885415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F5C2A-26A1-CA43-A437-1D43A6A7FA21}"/>
              </a:ext>
            </a:extLst>
          </p:cNvPr>
          <p:cNvSpPr>
            <a:spLocks noGrp="1"/>
          </p:cNvSpPr>
          <p:nvPr>
            <p:ph type="title"/>
          </p:nvPr>
        </p:nvSpPr>
        <p:spPr/>
        <p:txBody>
          <a:bodyPr/>
          <a:lstStyle/>
          <a:p>
            <a:r>
              <a:rPr lang="en-US" dirty="0"/>
              <a:t>Where do Salts Occur on Bridges</a:t>
            </a:r>
          </a:p>
        </p:txBody>
      </p:sp>
      <p:pic>
        <p:nvPicPr>
          <p:cNvPr id="3" name="Picture 2">
            <a:extLst>
              <a:ext uri="{FF2B5EF4-FFF2-40B4-BE49-F238E27FC236}">
                <a16:creationId xmlns:a16="http://schemas.microsoft.com/office/drawing/2014/main" id="{605C84C2-2CD2-2745-9DEC-B5EF8A1906F6}"/>
              </a:ext>
            </a:extLst>
          </p:cNvPr>
          <p:cNvPicPr>
            <a:picLocks noChangeAspect="1"/>
          </p:cNvPicPr>
          <p:nvPr/>
        </p:nvPicPr>
        <p:blipFill>
          <a:blip r:embed="rId3"/>
          <a:stretch>
            <a:fillRect/>
          </a:stretch>
        </p:blipFill>
        <p:spPr>
          <a:xfrm>
            <a:off x="1371600" y="1421476"/>
            <a:ext cx="3740227" cy="2948377"/>
          </a:xfrm>
          <a:prstGeom prst="rect">
            <a:avLst/>
          </a:prstGeom>
        </p:spPr>
      </p:pic>
      <p:pic>
        <p:nvPicPr>
          <p:cNvPr id="4" name="Picture 3">
            <a:extLst>
              <a:ext uri="{FF2B5EF4-FFF2-40B4-BE49-F238E27FC236}">
                <a16:creationId xmlns:a16="http://schemas.microsoft.com/office/drawing/2014/main" id="{CA57D5F9-BEAC-7F4F-B8ED-4A0AB01B5D7E}"/>
              </a:ext>
            </a:extLst>
          </p:cNvPr>
          <p:cNvPicPr>
            <a:picLocks noChangeAspect="1"/>
          </p:cNvPicPr>
          <p:nvPr/>
        </p:nvPicPr>
        <p:blipFill>
          <a:blip r:embed="rId4"/>
          <a:stretch>
            <a:fillRect/>
          </a:stretch>
        </p:blipFill>
        <p:spPr>
          <a:xfrm>
            <a:off x="8108193" y="2699133"/>
            <a:ext cx="2992210" cy="2246143"/>
          </a:xfrm>
          <a:prstGeom prst="rect">
            <a:avLst/>
          </a:prstGeom>
        </p:spPr>
      </p:pic>
      <p:pic>
        <p:nvPicPr>
          <p:cNvPr id="5" name="Picture 4">
            <a:extLst>
              <a:ext uri="{FF2B5EF4-FFF2-40B4-BE49-F238E27FC236}">
                <a16:creationId xmlns:a16="http://schemas.microsoft.com/office/drawing/2014/main" id="{A943196A-65C3-D04E-9D4B-199E365D23B1}"/>
              </a:ext>
            </a:extLst>
          </p:cNvPr>
          <p:cNvPicPr>
            <a:picLocks noChangeAspect="1"/>
          </p:cNvPicPr>
          <p:nvPr/>
        </p:nvPicPr>
        <p:blipFill>
          <a:blip r:embed="rId5"/>
          <a:stretch>
            <a:fillRect/>
          </a:stretch>
        </p:blipFill>
        <p:spPr>
          <a:xfrm>
            <a:off x="5111827" y="3040655"/>
            <a:ext cx="2996366" cy="3181216"/>
          </a:xfrm>
          <a:prstGeom prst="rect">
            <a:avLst/>
          </a:prstGeom>
        </p:spPr>
      </p:pic>
    </p:spTree>
    <p:extLst>
      <p:ext uri="{BB962C8B-B14F-4D97-AF65-F5344CB8AC3E}">
        <p14:creationId xmlns:p14="http://schemas.microsoft.com/office/powerpoint/2010/main" val="1988560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A9A838-8B77-421A-830A-F7525CB4BCB5}"/>
              </a:ext>
            </a:extLst>
          </p:cNvPr>
          <p:cNvSpPr>
            <a:spLocks noGrp="1"/>
          </p:cNvSpPr>
          <p:nvPr>
            <p:ph type="title"/>
          </p:nvPr>
        </p:nvSpPr>
        <p:spPr/>
        <p:txBody>
          <a:bodyPr>
            <a:noAutofit/>
          </a:bodyPr>
          <a:lstStyle/>
          <a:p>
            <a:r>
              <a:rPr lang="en-US" sz="3600" dirty="0"/>
              <a:t>Consequences of Soluble Salt Contamination</a:t>
            </a:r>
          </a:p>
        </p:txBody>
      </p:sp>
      <p:sp>
        <p:nvSpPr>
          <p:cNvPr id="6" name="Text Placeholder 5">
            <a:extLst>
              <a:ext uri="{FF2B5EF4-FFF2-40B4-BE49-F238E27FC236}">
                <a16:creationId xmlns:a16="http://schemas.microsoft.com/office/drawing/2014/main" id="{C7F00CC2-BBCD-4D8A-AA7A-74DCB4E761AC}"/>
              </a:ext>
            </a:extLst>
          </p:cNvPr>
          <p:cNvSpPr>
            <a:spLocks noGrp="1"/>
          </p:cNvSpPr>
          <p:nvPr>
            <p:ph type="body" idx="1"/>
          </p:nvPr>
        </p:nvSpPr>
        <p:spPr>
          <a:xfrm>
            <a:off x="1371599" y="1421476"/>
            <a:ext cx="8580783" cy="490509"/>
          </a:xfrm>
        </p:spPr>
        <p:txBody>
          <a:bodyPr/>
          <a:lstStyle/>
          <a:p>
            <a:r>
              <a:rPr lang="en-US" dirty="0"/>
              <a:t>Why Soluble Salt Measurements are important</a:t>
            </a:r>
          </a:p>
        </p:txBody>
      </p:sp>
      <p:sp>
        <p:nvSpPr>
          <p:cNvPr id="4" name="Content Placeholder 3">
            <a:extLst>
              <a:ext uri="{FF2B5EF4-FFF2-40B4-BE49-F238E27FC236}">
                <a16:creationId xmlns:a16="http://schemas.microsoft.com/office/drawing/2014/main" id="{EB35524E-3089-4EF6-9A45-03F9B2E5CBFB}"/>
              </a:ext>
            </a:extLst>
          </p:cNvPr>
          <p:cNvSpPr>
            <a:spLocks noGrp="1"/>
          </p:cNvSpPr>
          <p:nvPr>
            <p:ph sz="half" idx="2"/>
          </p:nvPr>
        </p:nvSpPr>
        <p:spPr>
          <a:xfrm>
            <a:off x="1371600" y="2102937"/>
            <a:ext cx="8580782" cy="3764464"/>
          </a:xfrm>
        </p:spPr>
        <p:txBody>
          <a:bodyPr/>
          <a:lstStyle/>
          <a:p>
            <a:r>
              <a:rPr lang="en-US" dirty="0"/>
              <a:t>Higher levels of soluble salts lead to:</a:t>
            </a:r>
          </a:p>
          <a:p>
            <a:pPr lvl="1"/>
            <a:r>
              <a:rPr lang="en-US" dirty="0"/>
              <a:t>Increased rates of corrosion from defect sites</a:t>
            </a:r>
          </a:p>
          <a:p>
            <a:pPr lvl="1"/>
            <a:r>
              <a:rPr lang="en-US" dirty="0"/>
              <a:t>Increased metal loss due to corrosion</a:t>
            </a:r>
          </a:p>
          <a:p>
            <a:pPr lvl="1"/>
            <a:r>
              <a:rPr lang="en-US" dirty="0"/>
              <a:t>Poor adhesion of coating systems </a:t>
            </a:r>
          </a:p>
          <a:p>
            <a:pPr lvl="1"/>
            <a:r>
              <a:rPr lang="en-US" dirty="0"/>
              <a:t>Blistering of coatings</a:t>
            </a:r>
          </a:p>
          <a:p>
            <a:pPr lvl="1"/>
            <a:r>
              <a:rPr lang="en-US" dirty="0"/>
              <a:t>Pre-mature coating breakdown</a:t>
            </a:r>
          </a:p>
          <a:p>
            <a:pPr lvl="1"/>
            <a:r>
              <a:rPr lang="en-US" dirty="0"/>
              <a:t>Increased discoloration due to rust staining</a:t>
            </a:r>
          </a:p>
          <a:p>
            <a:pPr marL="0" indent="0">
              <a:buNone/>
            </a:pPr>
            <a:endParaRPr lang="en-US" dirty="0"/>
          </a:p>
          <a:p>
            <a:endParaRPr lang="en-US" dirty="0"/>
          </a:p>
        </p:txBody>
      </p:sp>
      <p:pic>
        <p:nvPicPr>
          <p:cNvPr id="2" name="Picture 1">
            <a:extLst>
              <a:ext uri="{FF2B5EF4-FFF2-40B4-BE49-F238E27FC236}">
                <a16:creationId xmlns:a16="http://schemas.microsoft.com/office/drawing/2014/main" id="{AA58B05E-7455-448C-B560-D0257500681C}"/>
              </a:ext>
            </a:extLst>
          </p:cNvPr>
          <p:cNvPicPr>
            <a:picLocks noChangeAspect="1"/>
          </p:cNvPicPr>
          <p:nvPr/>
        </p:nvPicPr>
        <p:blipFill>
          <a:blip r:embed="rId3"/>
          <a:stretch>
            <a:fillRect/>
          </a:stretch>
        </p:blipFill>
        <p:spPr>
          <a:xfrm>
            <a:off x="8653050" y="2157152"/>
            <a:ext cx="2894893" cy="4313583"/>
          </a:xfrm>
          <a:prstGeom prst="rect">
            <a:avLst/>
          </a:prstGeom>
        </p:spPr>
      </p:pic>
    </p:spTree>
    <p:extLst>
      <p:ext uri="{BB962C8B-B14F-4D97-AF65-F5344CB8AC3E}">
        <p14:creationId xmlns:p14="http://schemas.microsoft.com/office/powerpoint/2010/main" val="3926923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1E1A1-8EF2-6243-BFA8-242F3771C1C9}"/>
              </a:ext>
            </a:extLst>
          </p:cNvPr>
          <p:cNvSpPr>
            <a:spLocks noGrp="1"/>
          </p:cNvSpPr>
          <p:nvPr>
            <p:ph type="title"/>
          </p:nvPr>
        </p:nvSpPr>
        <p:spPr/>
        <p:txBody>
          <a:bodyPr>
            <a:noAutofit/>
          </a:bodyPr>
          <a:lstStyle/>
          <a:p>
            <a:r>
              <a:rPr lang="en-US" sz="3200" dirty="0"/>
              <a:t>Situations Where Salt Testing may be Useful</a:t>
            </a:r>
          </a:p>
        </p:txBody>
      </p:sp>
      <p:sp>
        <p:nvSpPr>
          <p:cNvPr id="3" name="Content Placeholder 2">
            <a:extLst>
              <a:ext uri="{FF2B5EF4-FFF2-40B4-BE49-F238E27FC236}">
                <a16:creationId xmlns:a16="http://schemas.microsoft.com/office/drawing/2014/main" id="{985D8DE8-4BF3-3642-B765-C74F26FFAD14}"/>
              </a:ext>
            </a:extLst>
          </p:cNvPr>
          <p:cNvSpPr>
            <a:spLocks noGrp="1"/>
          </p:cNvSpPr>
          <p:nvPr>
            <p:ph idx="1"/>
          </p:nvPr>
        </p:nvSpPr>
        <p:spPr/>
        <p:txBody>
          <a:bodyPr/>
          <a:lstStyle/>
          <a:p>
            <a:r>
              <a:rPr lang="en-US" dirty="0"/>
              <a:t>The following situations may benefit from soluble salt testing:</a:t>
            </a:r>
          </a:p>
          <a:p>
            <a:pPr lvl="1"/>
            <a:r>
              <a:rPr lang="en-US"/>
              <a:t>Determining </a:t>
            </a:r>
            <a:r>
              <a:rPr lang="en-US" smtClean="0"/>
              <a:t>if </a:t>
            </a:r>
            <a:r>
              <a:rPr lang="en-US" dirty="0"/>
              <a:t>a prepared surface is sufficiently free of soluble salts to be painted.</a:t>
            </a:r>
          </a:p>
          <a:p>
            <a:pPr lvl="1"/>
            <a:r>
              <a:rPr lang="en-US" dirty="0"/>
              <a:t>Determine whether a bridge washing provides a thorough salt remediation </a:t>
            </a:r>
          </a:p>
          <a:p>
            <a:pPr lvl="1"/>
            <a:r>
              <a:rPr lang="en-US" dirty="0"/>
              <a:t>Evaluate the severity of the environment around the structure being tested, and how this environment may be changing over time</a:t>
            </a:r>
          </a:p>
          <a:p>
            <a:pPr lvl="1"/>
            <a:r>
              <a:rPr lang="en-US" dirty="0"/>
              <a:t>Document how different winter salt brines compositions adhere to the surface, and whether seasonal washing removes them from surfaces</a:t>
            </a:r>
          </a:p>
          <a:p>
            <a:endParaRPr lang="en-US" dirty="0"/>
          </a:p>
        </p:txBody>
      </p:sp>
    </p:spTree>
    <p:extLst>
      <p:ext uri="{BB962C8B-B14F-4D97-AF65-F5344CB8AC3E}">
        <p14:creationId xmlns:p14="http://schemas.microsoft.com/office/powerpoint/2010/main" val="3637226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FE187-9D24-8844-9F7C-CE93DF84AAF6}"/>
              </a:ext>
            </a:extLst>
          </p:cNvPr>
          <p:cNvSpPr>
            <a:spLocks noGrp="1"/>
          </p:cNvSpPr>
          <p:nvPr>
            <p:ph type="title"/>
          </p:nvPr>
        </p:nvSpPr>
        <p:spPr/>
        <p:txBody>
          <a:bodyPr/>
          <a:lstStyle/>
          <a:p>
            <a:pPr algn="ctr"/>
            <a:r>
              <a:rPr lang="en-US"/>
              <a:t>Key Learning </a:t>
            </a:r>
            <a:r>
              <a:rPr lang="en-US" dirty="0"/>
              <a:t>Objectives</a:t>
            </a:r>
          </a:p>
        </p:txBody>
      </p:sp>
      <p:sp>
        <p:nvSpPr>
          <p:cNvPr id="3" name="Content Placeholder 2">
            <a:extLst>
              <a:ext uri="{FF2B5EF4-FFF2-40B4-BE49-F238E27FC236}">
                <a16:creationId xmlns:a16="http://schemas.microsoft.com/office/drawing/2014/main" id="{E272BC5C-2CCD-1744-B80C-9FCE8139C594}"/>
              </a:ext>
            </a:extLst>
          </p:cNvPr>
          <p:cNvSpPr>
            <a:spLocks noGrp="1"/>
          </p:cNvSpPr>
          <p:nvPr>
            <p:ph idx="1"/>
          </p:nvPr>
        </p:nvSpPr>
        <p:spPr>
          <a:xfrm>
            <a:off x="1371600" y="2171700"/>
            <a:ext cx="9601200" cy="3695700"/>
          </a:xfrm>
        </p:spPr>
        <p:txBody>
          <a:bodyPr>
            <a:normAutofit/>
          </a:bodyPr>
          <a:lstStyle/>
          <a:p>
            <a:pPr lvl="0"/>
            <a:r>
              <a:rPr lang="en-US" dirty="0"/>
              <a:t>This Training Addresses the Following Questions</a:t>
            </a:r>
          </a:p>
          <a:p>
            <a:pPr lvl="1"/>
            <a:r>
              <a:rPr lang="en-US" dirty="0"/>
              <a:t>What are Soluble Salts?</a:t>
            </a:r>
          </a:p>
          <a:p>
            <a:pPr lvl="1"/>
            <a:r>
              <a:rPr lang="en-US" dirty="0"/>
              <a:t>What makes Salts Soluble?</a:t>
            </a:r>
          </a:p>
          <a:p>
            <a:pPr lvl="1"/>
            <a:r>
              <a:rPr lang="en-US" dirty="0"/>
              <a:t>How Do Salts Affect Solution Conductivity?</a:t>
            </a:r>
          </a:p>
          <a:p>
            <a:pPr lvl="1"/>
            <a:r>
              <a:rPr lang="en-US" dirty="0"/>
              <a:t>Why do Soluble Salts Matter for Bridges?</a:t>
            </a:r>
          </a:p>
        </p:txBody>
      </p:sp>
    </p:spTree>
    <p:extLst>
      <p:ext uri="{BB962C8B-B14F-4D97-AF65-F5344CB8AC3E}">
        <p14:creationId xmlns:p14="http://schemas.microsoft.com/office/powerpoint/2010/main" val="2972846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77506-FDB9-48C3-BC86-A0F9C4EBEE74}"/>
              </a:ext>
            </a:extLst>
          </p:cNvPr>
          <p:cNvSpPr>
            <a:spLocks noGrp="1"/>
          </p:cNvSpPr>
          <p:nvPr>
            <p:ph type="title"/>
          </p:nvPr>
        </p:nvSpPr>
        <p:spPr/>
        <p:txBody>
          <a:bodyPr/>
          <a:lstStyle/>
          <a:p>
            <a:r>
              <a:rPr lang="en-US" dirty="0"/>
              <a:t>What is a Salt?</a:t>
            </a:r>
          </a:p>
        </p:txBody>
      </p:sp>
      <p:sp>
        <p:nvSpPr>
          <p:cNvPr id="3" name="Content Placeholder 2">
            <a:extLst>
              <a:ext uri="{FF2B5EF4-FFF2-40B4-BE49-F238E27FC236}">
                <a16:creationId xmlns:a16="http://schemas.microsoft.com/office/drawing/2014/main" id="{6D81E453-4F73-4573-837D-1B2A7349FE77}"/>
              </a:ext>
            </a:extLst>
          </p:cNvPr>
          <p:cNvSpPr>
            <a:spLocks noGrp="1"/>
          </p:cNvSpPr>
          <p:nvPr>
            <p:ph idx="1"/>
          </p:nvPr>
        </p:nvSpPr>
        <p:spPr/>
        <p:txBody>
          <a:bodyPr>
            <a:normAutofit/>
          </a:bodyPr>
          <a:lstStyle/>
          <a:p>
            <a:r>
              <a:rPr lang="en-US" dirty="0"/>
              <a:t>Definition:</a:t>
            </a:r>
          </a:p>
          <a:p>
            <a:pPr lvl="1"/>
            <a:r>
              <a:rPr lang="en-US" dirty="0"/>
              <a:t>A salt is an ionic compound that can be formed by the neutralization reaction of an acid and a base.</a:t>
            </a:r>
          </a:p>
          <a:p>
            <a:pPr lvl="2"/>
            <a:r>
              <a:rPr lang="en-US" dirty="0"/>
              <a:t>Skoog, D.A; West, D.M.; Holler, J.F.; Crouch, S.R. (2004). </a:t>
            </a:r>
            <a:r>
              <a:rPr lang="en-US" i="1" dirty="0"/>
              <a:t>Fundamentals of Analytical Chemistry; Chapters 14, 15 and 16</a:t>
            </a:r>
            <a:r>
              <a:rPr lang="en-US" dirty="0"/>
              <a:t> (8th ed.). Thomson Brooks/Cole. </a:t>
            </a:r>
            <a:r>
              <a:rPr lang="en-US" dirty="0">
                <a:hlinkClick r:id="rId3" tooltip="International Standard Book Number"/>
              </a:rPr>
              <a:t>ISBN</a:t>
            </a:r>
            <a:r>
              <a:rPr lang="en-US" dirty="0"/>
              <a:t> </a:t>
            </a:r>
            <a:r>
              <a:rPr lang="en-US" dirty="0">
                <a:hlinkClick r:id="rId4" tooltip="Special:BookSources/0-03-035523-0"/>
              </a:rPr>
              <a:t>0-03-035523-0</a:t>
            </a:r>
            <a:r>
              <a:rPr lang="en-US" dirty="0"/>
              <a:t>.</a:t>
            </a:r>
          </a:p>
          <a:p>
            <a:pPr lvl="1"/>
            <a:r>
              <a:rPr lang="en-US" dirty="0"/>
              <a:t>This compound is often formed by negatively charged non-metal ions (acids in solution) and positively charged metal ions (bases in solution)</a:t>
            </a:r>
          </a:p>
        </p:txBody>
      </p:sp>
    </p:spTree>
    <p:extLst>
      <p:ext uri="{BB962C8B-B14F-4D97-AF65-F5344CB8AC3E}">
        <p14:creationId xmlns:p14="http://schemas.microsoft.com/office/powerpoint/2010/main" val="2691577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B43FD-09FA-4770-BC7B-89B324CF23BC}"/>
              </a:ext>
            </a:extLst>
          </p:cNvPr>
          <p:cNvSpPr>
            <a:spLocks noGrp="1"/>
          </p:cNvSpPr>
          <p:nvPr>
            <p:ph type="title"/>
          </p:nvPr>
        </p:nvSpPr>
        <p:spPr/>
        <p:txBody>
          <a:bodyPr/>
          <a:lstStyle/>
          <a:p>
            <a:r>
              <a:rPr lang="en-US" dirty="0"/>
              <a:t>Everyday Salts</a:t>
            </a:r>
          </a:p>
        </p:txBody>
      </p:sp>
      <p:sp>
        <p:nvSpPr>
          <p:cNvPr id="3" name="Content Placeholder 2">
            <a:extLst>
              <a:ext uri="{FF2B5EF4-FFF2-40B4-BE49-F238E27FC236}">
                <a16:creationId xmlns:a16="http://schemas.microsoft.com/office/drawing/2014/main" id="{DC788AAE-5EC5-48F0-84F0-F162451C4C0D}"/>
              </a:ext>
            </a:extLst>
          </p:cNvPr>
          <p:cNvSpPr>
            <a:spLocks noGrp="1"/>
          </p:cNvSpPr>
          <p:nvPr>
            <p:ph idx="1"/>
          </p:nvPr>
        </p:nvSpPr>
        <p:spPr/>
        <p:txBody>
          <a:bodyPr/>
          <a:lstStyle/>
          <a:p>
            <a:r>
              <a:rPr lang="en-US" dirty="0"/>
              <a:t>Table Salt – </a:t>
            </a:r>
            <a:r>
              <a:rPr lang="en-US" dirty="0" err="1"/>
              <a:t>NaCl</a:t>
            </a:r>
            <a:endParaRPr lang="en-US" dirty="0"/>
          </a:p>
          <a:p>
            <a:r>
              <a:rPr lang="en-US" dirty="0"/>
              <a:t>Rock Salt – NaCl</a:t>
            </a:r>
          </a:p>
          <a:p>
            <a:r>
              <a:rPr lang="en-US" dirty="0"/>
              <a:t>De-Icing Salt – </a:t>
            </a:r>
            <a:r>
              <a:rPr lang="en-US" dirty="0" err="1"/>
              <a:t>NaCl</a:t>
            </a:r>
            <a:r>
              <a:rPr lang="en-US" dirty="0"/>
              <a:t>, CaCl</a:t>
            </a:r>
            <a:r>
              <a:rPr lang="en-US" baseline="-25000" dirty="0"/>
              <a:t>2</a:t>
            </a:r>
            <a:r>
              <a:rPr lang="en-US" dirty="0"/>
              <a:t>, MgCl</a:t>
            </a:r>
            <a:r>
              <a:rPr lang="en-US" baseline="-25000" dirty="0"/>
              <a:t>2</a:t>
            </a:r>
            <a:endParaRPr lang="en-US" dirty="0"/>
          </a:p>
          <a:p>
            <a:r>
              <a:rPr lang="en-US" dirty="0"/>
              <a:t>Sea Salt – evaporated ocean water</a:t>
            </a:r>
          </a:p>
          <a:p>
            <a:r>
              <a:rPr lang="en-US" dirty="0"/>
              <a:t>Epsom salt – MgSO</a:t>
            </a:r>
            <a:r>
              <a:rPr lang="en-US" baseline="-25000" dirty="0"/>
              <a:t>4</a:t>
            </a:r>
            <a:endParaRPr lang="en-US" dirty="0"/>
          </a:p>
          <a:p>
            <a:endParaRPr lang="en-US" dirty="0"/>
          </a:p>
          <a:p>
            <a:endParaRPr lang="en-US" dirty="0"/>
          </a:p>
        </p:txBody>
      </p:sp>
    </p:spTree>
    <p:extLst>
      <p:ext uri="{BB962C8B-B14F-4D97-AF65-F5344CB8AC3E}">
        <p14:creationId xmlns:p14="http://schemas.microsoft.com/office/powerpoint/2010/main" val="3209273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40A29-806E-4FA3-9C2B-9A51EF2288D1}"/>
              </a:ext>
            </a:extLst>
          </p:cNvPr>
          <p:cNvSpPr>
            <a:spLocks noGrp="1"/>
          </p:cNvSpPr>
          <p:nvPr>
            <p:ph type="title"/>
          </p:nvPr>
        </p:nvSpPr>
        <p:spPr/>
        <p:txBody>
          <a:bodyPr/>
          <a:lstStyle/>
          <a:p>
            <a:r>
              <a:rPr lang="en-US" dirty="0"/>
              <a:t>Bridge Salts</a:t>
            </a:r>
          </a:p>
        </p:txBody>
      </p:sp>
      <p:sp>
        <p:nvSpPr>
          <p:cNvPr id="3" name="Content Placeholder 2">
            <a:extLst>
              <a:ext uri="{FF2B5EF4-FFF2-40B4-BE49-F238E27FC236}">
                <a16:creationId xmlns:a16="http://schemas.microsoft.com/office/drawing/2014/main" id="{16CF63AF-315C-44EC-946C-AA0929089555}"/>
              </a:ext>
            </a:extLst>
          </p:cNvPr>
          <p:cNvSpPr>
            <a:spLocks noGrp="1"/>
          </p:cNvSpPr>
          <p:nvPr>
            <p:ph idx="1"/>
          </p:nvPr>
        </p:nvSpPr>
        <p:spPr/>
        <p:txBody>
          <a:bodyPr/>
          <a:lstStyle/>
          <a:p>
            <a:r>
              <a:rPr lang="en-US" dirty="0"/>
              <a:t>Airborne salts from salt water source</a:t>
            </a:r>
          </a:p>
          <a:p>
            <a:r>
              <a:rPr lang="en-US" dirty="0"/>
              <a:t>De-Icing salts deposited during winter weather</a:t>
            </a:r>
          </a:p>
          <a:p>
            <a:r>
              <a:rPr lang="en-US" dirty="0"/>
              <a:t>Industrial sources</a:t>
            </a:r>
          </a:p>
          <a:p>
            <a:r>
              <a:rPr lang="en-US" dirty="0"/>
              <a:t>Chlorides, Sulfates, Nitrates</a:t>
            </a:r>
          </a:p>
          <a:p>
            <a:endParaRPr lang="en-US" dirty="0"/>
          </a:p>
        </p:txBody>
      </p:sp>
    </p:spTree>
    <p:extLst>
      <p:ext uri="{BB962C8B-B14F-4D97-AF65-F5344CB8AC3E}">
        <p14:creationId xmlns:p14="http://schemas.microsoft.com/office/powerpoint/2010/main" val="3396025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4FC91-CEDA-4768-A89B-80FC20FBC920}"/>
              </a:ext>
            </a:extLst>
          </p:cNvPr>
          <p:cNvSpPr>
            <a:spLocks noGrp="1"/>
          </p:cNvSpPr>
          <p:nvPr>
            <p:ph type="title"/>
          </p:nvPr>
        </p:nvSpPr>
        <p:spPr/>
        <p:txBody>
          <a:bodyPr/>
          <a:lstStyle/>
          <a:p>
            <a:r>
              <a:rPr lang="en-US" dirty="0"/>
              <a:t>How are Salts Formed?</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9C64E935-6ED5-4EED-9989-3254F264466C}"/>
                  </a:ext>
                </a:extLst>
              </p:cNvPr>
              <p:cNvSpPr>
                <a:spLocks noGrp="1"/>
              </p:cNvSpPr>
              <p:nvPr>
                <p:ph sz="half" idx="1"/>
              </p:nvPr>
            </p:nvSpPr>
            <p:spPr/>
            <p:txBody>
              <a:bodyPr/>
              <a:lstStyle/>
              <a:p>
                <a:r>
                  <a:rPr lang="en-US" dirty="0"/>
                  <a:t>Neutralization Reaction</a:t>
                </a:r>
              </a:p>
              <a:p>
                <a:pPr lvl="1"/>
                <a:r>
                  <a:rPr lang="en-US" i="0" dirty="0"/>
                  <a:t>HA + BOH → BA + H</a:t>
                </a:r>
                <a:r>
                  <a:rPr lang="en-US" i="0" baseline="-25000" dirty="0"/>
                  <a:t>2</a:t>
                </a:r>
                <a:r>
                  <a:rPr lang="en-US" i="0" dirty="0"/>
                  <a:t>O</a:t>
                </a:r>
              </a:p>
              <a:p>
                <a:pPr lvl="1"/>
                <a:r>
                  <a:rPr lang="en-US" i="0" dirty="0"/>
                  <a:t>Two oppositely charged ions lead to one neutrally charge salt and water	</a:t>
                </a:r>
              </a:p>
              <a:p>
                <a:pPr lvl="1"/>
                <a:r>
                  <a:rPr lang="en-US" dirty="0"/>
                  <a:t>Cation -&gt; positively charged -&gt; HA</a:t>
                </a:r>
              </a:p>
              <a:p>
                <a:pPr lvl="1"/>
                <a:r>
                  <a:rPr lang="en-US" dirty="0"/>
                  <a:t>Anion -&gt; Negatively charged -&gt; BOH</a:t>
                </a:r>
              </a:p>
              <a:p>
                <a:pPr lvl="1"/>
                <a:r>
                  <a:rPr lang="en-US" dirty="0"/>
                  <a:t>To form </a:t>
                </a:r>
                <a:r>
                  <a:rPr lang="en-US" dirty="0" err="1"/>
                  <a:t>NaCl</a:t>
                </a:r>
                <a:r>
                  <a:rPr lang="en-US" dirty="0"/>
                  <a:t>:</a:t>
                </a:r>
              </a:p>
              <a:p>
                <a:pPr lvl="2"/>
                <a14:m>
                  <m:oMath xmlns:m="http://schemas.openxmlformats.org/officeDocument/2006/math">
                    <m:r>
                      <a:rPr lang="en-US" i="1">
                        <a:latin typeface="Cambria Math" panose="02040503050406030204" pitchFamily="18" charset="0"/>
                      </a:rPr>
                      <m:t>𝐻𝐶𝑙</m:t>
                    </m:r>
                    <m:r>
                      <a:rPr lang="en-US" i="1">
                        <a:latin typeface="Cambria Math" panose="02040503050406030204" pitchFamily="18" charset="0"/>
                      </a:rPr>
                      <m:t>+</m:t>
                    </m:r>
                    <m:r>
                      <a:rPr lang="en-US" i="1">
                        <a:latin typeface="Cambria Math" panose="02040503050406030204" pitchFamily="18" charset="0"/>
                      </a:rPr>
                      <m:t>𝑁𝑎𝑂𝐻</m:t>
                    </m:r>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𝑁𝑎𝐶𝑙</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𝐻</m:t>
                        </m:r>
                      </m:e>
                      <m:sub>
                        <m:r>
                          <a:rPr lang="en-US" i="1">
                            <a:latin typeface="Cambria Math" panose="02040503050406030204" pitchFamily="18" charset="0"/>
                            <a:ea typeface="Cambria Math" panose="02040503050406030204" pitchFamily="18" charset="0"/>
                          </a:rPr>
                          <m:t>2</m:t>
                        </m:r>
                      </m:sub>
                    </m:sSub>
                    <m:r>
                      <a:rPr lang="en-US" i="1">
                        <a:latin typeface="Cambria Math" panose="02040503050406030204" pitchFamily="18" charset="0"/>
                        <a:ea typeface="Cambria Math" panose="02040503050406030204" pitchFamily="18" charset="0"/>
                      </a:rPr>
                      <m:t>𝑂</m:t>
                    </m:r>
                  </m:oMath>
                </a14:m>
                <a:endParaRPr lang="en-US" dirty="0"/>
              </a:p>
              <a:p>
                <a:pPr lvl="1"/>
                <a:endParaRPr lang="en-US" dirty="0"/>
              </a:p>
            </p:txBody>
          </p:sp>
        </mc:Choice>
        <mc:Fallback xmlns="">
          <p:sp>
            <p:nvSpPr>
              <p:cNvPr id="4" name="Content Placeholder 3">
                <a:extLst>
                  <a:ext uri="{FF2B5EF4-FFF2-40B4-BE49-F238E27FC236}">
                    <a16:creationId xmlns:a16="http://schemas.microsoft.com/office/drawing/2014/main" id="{9C64E935-6ED5-4EED-9989-3254F264466C}"/>
                  </a:ext>
                </a:extLst>
              </p:cNvPr>
              <p:cNvSpPr>
                <a:spLocks noGrp="1" noRot="1" noChangeAspect="1" noMove="1" noResize="1" noEditPoints="1" noAdjustHandles="1" noChangeArrowheads="1" noChangeShapeType="1" noTextEdit="1"/>
              </p:cNvSpPr>
              <p:nvPr>
                <p:ph sz="half" idx="1"/>
              </p:nvPr>
            </p:nvSpPr>
            <p:spPr>
              <a:blipFill>
                <a:blip r:embed="rId3"/>
                <a:stretch>
                  <a:fillRect l="-1429" t="-852" r="-1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78DFD0C3-E34B-4456-B168-594A4EA1BAD2}"/>
                  </a:ext>
                </a:extLst>
              </p:cNvPr>
              <p:cNvSpPr>
                <a:spLocks noGrp="1"/>
              </p:cNvSpPr>
              <p:nvPr>
                <p:ph sz="half" idx="2"/>
              </p:nvPr>
            </p:nvSpPr>
            <p:spPr/>
            <p:txBody>
              <a:bodyPr/>
              <a:lstStyle/>
              <a:p>
                <a:r>
                  <a:rPr lang="en-US" dirty="0"/>
                  <a:t>Hydrolysis Reaction</a:t>
                </a:r>
              </a:p>
              <a:p>
                <a:pPr lvl="1"/>
                <a:r>
                  <a:rPr lang="en-US" i="0" dirty="0"/>
                  <a:t>BA + H</a:t>
                </a:r>
                <a:r>
                  <a:rPr lang="en-US" i="0" baseline="-25000" dirty="0"/>
                  <a:t>2</a:t>
                </a:r>
                <a:r>
                  <a:rPr lang="en-US" i="0" dirty="0"/>
                  <a:t>O → HA + BOH</a:t>
                </a:r>
              </a:p>
              <a:p>
                <a:pPr lvl="1"/>
                <a:r>
                  <a:rPr lang="en-US" i="0" dirty="0"/>
                  <a:t>Salt + water = cation and anion in solution</a:t>
                </a:r>
              </a:p>
              <a:p>
                <a:pPr lvl="1"/>
                <a:r>
                  <a:rPr lang="en-US" i="0" dirty="0"/>
                  <a:t>Salt is solubilized onto the surface</a:t>
                </a:r>
              </a:p>
              <a:p>
                <a:pPr lvl="1"/>
                <a:r>
                  <a:rPr lang="en-US" dirty="0"/>
                  <a:t>To dissolve </a:t>
                </a:r>
                <a:r>
                  <a:rPr lang="en-US" dirty="0" err="1"/>
                  <a:t>NaCl</a:t>
                </a:r>
                <a:r>
                  <a:rPr lang="en-US" dirty="0"/>
                  <a:t>:</a:t>
                </a:r>
              </a:p>
              <a:p>
                <a:pPr lvl="2"/>
                <a14:m>
                  <m:oMath xmlns:m="http://schemas.openxmlformats.org/officeDocument/2006/math">
                    <m:r>
                      <a:rPr lang="en-US" i="1">
                        <a:latin typeface="Cambria Math" panose="02040503050406030204" pitchFamily="18" charset="0"/>
                        <a:ea typeface="Cambria Math" panose="02040503050406030204" pitchFamily="18" charset="0"/>
                      </a:rPr>
                      <m:t>𝑁𝑎𝐶𝑙</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𝐻</m:t>
                        </m:r>
                      </m:e>
                      <m:sub>
                        <m:r>
                          <a:rPr lang="en-US" i="1">
                            <a:latin typeface="Cambria Math" panose="02040503050406030204" pitchFamily="18" charset="0"/>
                            <a:ea typeface="Cambria Math" panose="02040503050406030204" pitchFamily="18" charset="0"/>
                          </a:rPr>
                          <m:t>2</m:t>
                        </m:r>
                      </m:sub>
                    </m:sSub>
                    <m:r>
                      <a:rPr lang="en-US" i="1">
                        <a:latin typeface="Cambria Math" panose="02040503050406030204" pitchFamily="18" charset="0"/>
                        <a:ea typeface="Cambria Math" panose="02040503050406030204" pitchFamily="18" charset="0"/>
                      </a:rPr>
                      <m:t>𝑂</m:t>
                    </m:r>
                    <m:r>
                      <a:rPr lang="en-US" i="1">
                        <a:latin typeface="Cambria Math" panose="02040503050406030204" pitchFamily="18" charset="0"/>
                      </a:rPr>
                      <m:t>⟶</m:t>
                    </m:r>
                    <m:r>
                      <a:rPr lang="en-US" i="1">
                        <a:latin typeface="Cambria Math" panose="02040503050406030204" pitchFamily="18" charset="0"/>
                      </a:rPr>
                      <m:t>𝐻𝐶𝑙</m:t>
                    </m:r>
                    <m:r>
                      <a:rPr lang="en-US" i="1">
                        <a:latin typeface="Cambria Math" panose="02040503050406030204" pitchFamily="18" charset="0"/>
                      </a:rPr>
                      <m:t>+</m:t>
                    </m:r>
                    <m:r>
                      <a:rPr lang="en-US" i="1">
                        <a:latin typeface="Cambria Math" panose="02040503050406030204" pitchFamily="18" charset="0"/>
                      </a:rPr>
                      <m:t>𝑁𝑎𝑂𝐻</m:t>
                    </m:r>
                  </m:oMath>
                </a14:m>
                <a:endParaRPr lang="en-US" dirty="0"/>
              </a:p>
              <a:p>
                <a:pPr lvl="1"/>
                <a:endParaRPr lang="en-US" i="0" dirty="0"/>
              </a:p>
              <a:p>
                <a:pPr marL="530352" lvl="1" indent="0">
                  <a:buNone/>
                </a:pPr>
                <a:endParaRPr lang="en-US" dirty="0"/>
              </a:p>
            </p:txBody>
          </p:sp>
        </mc:Choice>
        <mc:Fallback xmlns="">
          <p:sp>
            <p:nvSpPr>
              <p:cNvPr id="5" name="Content Placeholder 4">
                <a:extLst>
                  <a:ext uri="{FF2B5EF4-FFF2-40B4-BE49-F238E27FC236}">
                    <a16:creationId xmlns:a16="http://schemas.microsoft.com/office/drawing/2014/main" id="{78DFD0C3-E34B-4456-B168-594A4EA1BAD2}"/>
                  </a:ext>
                </a:extLst>
              </p:cNvPr>
              <p:cNvSpPr>
                <a:spLocks noGrp="1" noRot="1" noChangeAspect="1" noMove="1" noResize="1" noEditPoints="1" noAdjustHandles="1" noChangeArrowheads="1" noChangeShapeType="1" noTextEdit="1"/>
              </p:cNvSpPr>
              <p:nvPr>
                <p:ph sz="half" idx="2"/>
              </p:nvPr>
            </p:nvSpPr>
            <p:spPr>
              <a:blipFill>
                <a:blip r:embed="rId4"/>
                <a:stretch>
                  <a:fillRect l="-1140" t="-852"/>
                </a:stretch>
              </a:blipFill>
            </p:spPr>
            <p:txBody>
              <a:bodyPr/>
              <a:lstStyle/>
              <a:p>
                <a:r>
                  <a:rPr lang="en-US">
                    <a:noFill/>
                  </a:rPr>
                  <a:t> </a:t>
                </a:r>
              </a:p>
            </p:txBody>
          </p:sp>
        </mc:Fallback>
      </mc:AlternateContent>
    </p:spTree>
    <p:extLst>
      <p:ext uri="{BB962C8B-B14F-4D97-AF65-F5344CB8AC3E}">
        <p14:creationId xmlns:p14="http://schemas.microsoft.com/office/powerpoint/2010/main" val="1031285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55BA8-E0BC-A14C-906C-3477799AB90D}"/>
              </a:ext>
            </a:extLst>
          </p:cNvPr>
          <p:cNvSpPr>
            <a:spLocks noGrp="1"/>
          </p:cNvSpPr>
          <p:nvPr>
            <p:ph type="title"/>
          </p:nvPr>
        </p:nvSpPr>
        <p:spPr/>
        <p:txBody>
          <a:bodyPr/>
          <a:lstStyle/>
          <a:p>
            <a:r>
              <a:rPr lang="en-US" dirty="0"/>
              <a:t>Solubility Rules Relating to Salts</a:t>
            </a:r>
          </a:p>
        </p:txBody>
      </p:sp>
      <p:sp>
        <p:nvSpPr>
          <p:cNvPr id="4" name="Text Placeholder 3">
            <a:extLst>
              <a:ext uri="{FF2B5EF4-FFF2-40B4-BE49-F238E27FC236}">
                <a16:creationId xmlns:a16="http://schemas.microsoft.com/office/drawing/2014/main" id="{AD09AA2D-DF29-474D-8D47-12237E0F1B50}"/>
              </a:ext>
            </a:extLst>
          </p:cNvPr>
          <p:cNvSpPr>
            <a:spLocks noGrp="1"/>
          </p:cNvSpPr>
          <p:nvPr>
            <p:ph type="body" idx="1"/>
          </p:nvPr>
        </p:nvSpPr>
        <p:spPr/>
        <p:txBody>
          <a:bodyPr/>
          <a:lstStyle/>
          <a:p>
            <a:r>
              <a:rPr lang="en-US" dirty="0"/>
              <a:t>Soluble</a:t>
            </a:r>
          </a:p>
        </p:txBody>
      </p:sp>
      <p:sp>
        <p:nvSpPr>
          <p:cNvPr id="5" name="Content Placeholder 4">
            <a:extLst>
              <a:ext uri="{FF2B5EF4-FFF2-40B4-BE49-F238E27FC236}">
                <a16:creationId xmlns:a16="http://schemas.microsoft.com/office/drawing/2014/main" id="{B6382EDF-B4F3-F44F-AD9F-BE088F29933A}"/>
              </a:ext>
            </a:extLst>
          </p:cNvPr>
          <p:cNvSpPr>
            <a:spLocks noGrp="1"/>
          </p:cNvSpPr>
          <p:nvPr>
            <p:ph sz="half" idx="2"/>
          </p:nvPr>
        </p:nvSpPr>
        <p:spPr/>
        <p:txBody>
          <a:bodyPr/>
          <a:lstStyle/>
          <a:p>
            <a:r>
              <a:rPr lang="en-US" dirty="0"/>
              <a:t>Salts containing:</a:t>
            </a:r>
          </a:p>
          <a:p>
            <a:pPr lvl="1"/>
            <a:r>
              <a:rPr lang="en-US" i="0" dirty="0"/>
              <a:t>Lithium (Li)</a:t>
            </a:r>
            <a:endParaRPr lang="en-US" i="0" baseline="30000" dirty="0"/>
          </a:p>
          <a:p>
            <a:pPr lvl="1"/>
            <a:r>
              <a:rPr lang="en-US" b="1" i="0" dirty="0"/>
              <a:t>Sodium (Na)</a:t>
            </a:r>
          </a:p>
          <a:p>
            <a:pPr lvl="1"/>
            <a:r>
              <a:rPr lang="en-US" i="0" dirty="0"/>
              <a:t>Potassium (K)</a:t>
            </a:r>
          </a:p>
          <a:p>
            <a:pPr lvl="1"/>
            <a:r>
              <a:rPr lang="en-US" i="0" dirty="0" err="1"/>
              <a:t>Caesium</a:t>
            </a:r>
            <a:r>
              <a:rPr lang="en-US" i="0" dirty="0"/>
              <a:t> (Cs)</a:t>
            </a:r>
          </a:p>
          <a:p>
            <a:pPr lvl="1"/>
            <a:r>
              <a:rPr lang="en-US" b="1" i="0" dirty="0"/>
              <a:t>Nitrate (N0</a:t>
            </a:r>
            <a:r>
              <a:rPr lang="en-US" b="1" i="0" baseline="-25000" dirty="0"/>
              <a:t>3</a:t>
            </a:r>
            <a:r>
              <a:rPr lang="en-US" b="1" i="0" dirty="0"/>
              <a:t>)</a:t>
            </a:r>
            <a:r>
              <a:rPr lang="en-US" i="0" dirty="0"/>
              <a:t> </a:t>
            </a:r>
          </a:p>
          <a:p>
            <a:pPr lvl="1"/>
            <a:r>
              <a:rPr lang="en-US" b="1" i="0" dirty="0"/>
              <a:t>Chloride (Cl)</a:t>
            </a:r>
          </a:p>
          <a:p>
            <a:pPr lvl="1"/>
            <a:r>
              <a:rPr lang="en-US" i="0" dirty="0"/>
              <a:t>Bromide (Br)</a:t>
            </a:r>
          </a:p>
          <a:p>
            <a:pPr lvl="1"/>
            <a:r>
              <a:rPr lang="en-US" b="1" i="0" dirty="0"/>
              <a:t>Sulfate (SO</a:t>
            </a:r>
            <a:r>
              <a:rPr lang="en-US" b="1" i="0" baseline="-25000" dirty="0"/>
              <a:t>4</a:t>
            </a:r>
            <a:r>
              <a:rPr lang="en-US" b="1" i="0" baseline="30000" dirty="0"/>
              <a:t>-2</a:t>
            </a:r>
            <a:r>
              <a:rPr lang="en-US" b="1" i="0" dirty="0"/>
              <a:t>) </a:t>
            </a:r>
            <a:endParaRPr lang="en-US" b="1" dirty="0"/>
          </a:p>
        </p:txBody>
      </p:sp>
      <p:sp>
        <p:nvSpPr>
          <p:cNvPr id="6" name="Text Placeholder 5">
            <a:extLst>
              <a:ext uri="{FF2B5EF4-FFF2-40B4-BE49-F238E27FC236}">
                <a16:creationId xmlns:a16="http://schemas.microsoft.com/office/drawing/2014/main" id="{8B409A12-18AA-F04F-B51C-F6AF05CD46B5}"/>
              </a:ext>
            </a:extLst>
          </p:cNvPr>
          <p:cNvSpPr>
            <a:spLocks noGrp="1"/>
          </p:cNvSpPr>
          <p:nvPr>
            <p:ph type="body" sz="quarter" idx="3"/>
          </p:nvPr>
        </p:nvSpPr>
        <p:spPr/>
        <p:txBody>
          <a:bodyPr/>
          <a:lstStyle/>
          <a:p>
            <a:r>
              <a:rPr lang="en-US" dirty="0"/>
              <a:t>Insoluble</a:t>
            </a:r>
          </a:p>
        </p:txBody>
      </p:sp>
      <p:sp>
        <p:nvSpPr>
          <p:cNvPr id="7" name="Content Placeholder 6">
            <a:extLst>
              <a:ext uri="{FF2B5EF4-FFF2-40B4-BE49-F238E27FC236}">
                <a16:creationId xmlns:a16="http://schemas.microsoft.com/office/drawing/2014/main" id="{EF377509-48AC-3B4B-B2D7-81D4F8431F7C}"/>
              </a:ext>
            </a:extLst>
          </p:cNvPr>
          <p:cNvSpPr>
            <a:spLocks noGrp="1"/>
          </p:cNvSpPr>
          <p:nvPr>
            <p:ph sz="quarter" idx="4"/>
          </p:nvPr>
        </p:nvSpPr>
        <p:spPr/>
        <p:txBody>
          <a:bodyPr/>
          <a:lstStyle/>
          <a:p>
            <a:r>
              <a:rPr lang="en-US" dirty="0"/>
              <a:t>Salts containing:</a:t>
            </a:r>
          </a:p>
          <a:p>
            <a:pPr lvl="1"/>
            <a:r>
              <a:rPr lang="en-US" i="0" dirty="0"/>
              <a:t>Silver (Ag)</a:t>
            </a:r>
          </a:p>
          <a:p>
            <a:pPr lvl="1"/>
            <a:r>
              <a:rPr lang="en-US" i="0" dirty="0"/>
              <a:t>Transition metals (</a:t>
            </a:r>
            <a:r>
              <a:rPr lang="en-US" b="1" i="0" dirty="0"/>
              <a:t>Fe</a:t>
            </a:r>
            <a:r>
              <a:rPr lang="en-US" i="0" dirty="0"/>
              <a:t>, Zn, Mg, </a:t>
            </a:r>
            <a:r>
              <a:rPr lang="en-US" i="0" dirty="0" err="1"/>
              <a:t>etc</a:t>
            </a:r>
            <a:r>
              <a:rPr lang="en-US" i="0" dirty="0"/>
              <a:t>)</a:t>
            </a:r>
          </a:p>
          <a:p>
            <a:pPr lvl="1"/>
            <a:r>
              <a:rPr lang="en-US" i="0" dirty="0"/>
              <a:t>Carbonates (CO</a:t>
            </a:r>
            <a:r>
              <a:rPr lang="en-US" i="0" baseline="-25000" dirty="0"/>
              <a:t>3</a:t>
            </a:r>
            <a:r>
              <a:rPr lang="en-US" i="0" dirty="0"/>
              <a:t>)</a:t>
            </a:r>
          </a:p>
          <a:p>
            <a:pPr lvl="1"/>
            <a:r>
              <a:rPr lang="en-US" i="0" dirty="0"/>
              <a:t>Chromates (CrO</a:t>
            </a:r>
            <a:r>
              <a:rPr lang="en-US" i="0" baseline="-25000" dirty="0"/>
              <a:t>4)</a:t>
            </a:r>
            <a:endParaRPr lang="en-US" i="0" dirty="0"/>
          </a:p>
          <a:p>
            <a:pPr lvl="1"/>
            <a:r>
              <a:rPr lang="en-US" i="0" dirty="0"/>
              <a:t>Phosphates (PO</a:t>
            </a:r>
            <a:r>
              <a:rPr lang="en-US" i="0" baseline="-25000" dirty="0"/>
              <a:t>4</a:t>
            </a:r>
            <a:r>
              <a:rPr lang="en-US" i="0" dirty="0"/>
              <a:t>)</a:t>
            </a:r>
          </a:p>
          <a:p>
            <a:pPr lvl="1"/>
            <a:r>
              <a:rPr lang="en-US" i="0" dirty="0"/>
              <a:t>Fluorides (F)</a:t>
            </a:r>
          </a:p>
          <a:p>
            <a:pPr lvl="1"/>
            <a:endParaRPr lang="en-US" i="0" dirty="0"/>
          </a:p>
        </p:txBody>
      </p:sp>
    </p:spTree>
    <p:extLst>
      <p:ext uri="{BB962C8B-B14F-4D97-AF65-F5344CB8AC3E}">
        <p14:creationId xmlns:p14="http://schemas.microsoft.com/office/powerpoint/2010/main" val="4005828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D87D-CC27-7D4D-82A8-A6193DDE88DD}"/>
              </a:ext>
            </a:extLst>
          </p:cNvPr>
          <p:cNvSpPr>
            <a:spLocks noGrp="1"/>
          </p:cNvSpPr>
          <p:nvPr>
            <p:ph type="title"/>
          </p:nvPr>
        </p:nvSpPr>
        <p:spPr/>
        <p:txBody>
          <a:bodyPr/>
          <a:lstStyle/>
          <a:p>
            <a:r>
              <a:rPr lang="en-US" dirty="0"/>
              <a:t>Precipitation of Salts</a:t>
            </a:r>
          </a:p>
        </p:txBody>
      </p:sp>
      <p:sp>
        <p:nvSpPr>
          <p:cNvPr id="3" name="Content Placeholder 2">
            <a:extLst>
              <a:ext uri="{FF2B5EF4-FFF2-40B4-BE49-F238E27FC236}">
                <a16:creationId xmlns:a16="http://schemas.microsoft.com/office/drawing/2014/main" id="{7545D399-11D3-3E4E-93FD-B3D82EF6D534}"/>
              </a:ext>
            </a:extLst>
          </p:cNvPr>
          <p:cNvSpPr>
            <a:spLocks noGrp="1"/>
          </p:cNvSpPr>
          <p:nvPr>
            <p:ph idx="1"/>
          </p:nvPr>
        </p:nvSpPr>
        <p:spPr/>
        <p:txBody>
          <a:bodyPr/>
          <a:lstStyle/>
          <a:p>
            <a:r>
              <a:rPr lang="en-US" dirty="0"/>
              <a:t>Salts will precipitate under the following conditions:</a:t>
            </a:r>
          </a:p>
          <a:p>
            <a:pPr lvl="1"/>
            <a:r>
              <a:rPr lang="en-US" dirty="0"/>
              <a:t>An increase of salt concentration past the solubility limit</a:t>
            </a:r>
          </a:p>
          <a:p>
            <a:pPr lvl="1"/>
            <a:r>
              <a:rPr lang="en-US" dirty="0"/>
              <a:t>A decrease in water present causing the concentration to exceed the solubility limit</a:t>
            </a:r>
          </a:p>
          <a:p>
            <a:pPr lvl="1"/>
            <a:r>
              <a:rPr lang="en-US" dirty="0"/>
              <a:t>The formation of new salts from ions in solution that are insoluble</a:t>
            </a:r>
          </a:p>
          <a:p>
            <a:pPr lvl="2"/>
            <a:endParaRPr lang="en-US" dirty="0"/>
          </a:p>
        </p:txBody>
      </p:sp>
    </p:spTree>
    <p:extLst>
      <p:ext uri="{BB962C8B-B14F-4D97-AF65-F5344CB8AC3E}">
        <p14:creationId xmlns:p14="http://schemas.microsoft.com/office/powerpoint/2010/main" val="3350115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dirty="0"/>
              <a:t>How Salts Affect Conductivity</a:t>
            </a:r>
          </a:p>
        </p:txBody>
      </p:sp>
      <p:pic>
        <p:nvPicPr>
          <p:cNvPr id="18" name="Picture 17"/>
          <p:cNvPicPr>
            <a:picLocks noChangeAspect="1"/>
          </p:cNvPicPr>
          <p:nvPr/>
        </p:nvPicPr>
        <p:blipFill rotWithShape="1">
          <a:blip r:embed="rId3"/>
          <a:srcRect t="4734" r="2854" b="813"/>
          <a:stretch/>
        </p:blipFill>
        <p:spPr>
          <a:xfrm>
            <a:off x="4649493" y="2517740"/>
            <a:ext cx="7369139" cy="3958852"/>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1371601" y="2863780"/>
            <a:ext cx="3277892"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All dissolved ions (cations and anions) contribute to solution conductivity based on their ionic conductivity as shown in the table from Physical Chemistry, P.W. Perkins, W.H. Freeman and Company, San Francisco, CA, 1978</a:t>
            </a:r>
          </a:p>
        </p:txBody>
      </p:sp>
    </p:spTree>
    <p:extLst>
      <p:ext uri="{BB962C8B-B14F-4D97-AF65-F5344CB8AC3E}">
        <p14:creationId xmlns:p14="http://schemas.microsoft.com/office/powerpoint/2010/main" val="21510453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D38A2E76FFF24CA0CADDCC94CA74B6" ma:contentTypeVersion="11" ma:contentTypeDescription="Create a new document." ma:contentTypeScope="" ma:versionID="3768445ed2282d5d5d39f1436b1a19d6">
  <xsd:schema xmlns:xsd="http://www.w3.org/2001/XMLSchema" xmlns:xs="http://www.w3.org/2001/XMLSchema" xmlns:p="http://schemas.microsoft.com/office/2006/metadata/properties" xmlns:ns2="a4d0f66e-7511-41a5-a8d5-ab4c05ef57c6" xmlns:ns3="b5d25ca6-994b-429f-aa73-f55f7d1827cd" targetNamespace="http://schemas.microsoft.com/office/2006/metadata/properties" ma:root="true" ma:fieldsID="b198f4bcef35a4e79d74d26d24ebb283" ns2:_="" ns3:_="">
    <xsd:import namespace="a4d0f66e-7511-41a5-a8d5-ab4c05ef57c6"/>
    <xsd:import namespace="b5d25ca6-994b-429f-aa73-f55f7d1827c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d0f66e-7511-41a5-a8d5-ab4c05ef57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Link" ma:index="18"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5d25ca6-994b-429f-aa73-f55f7d1827c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ink xmlns="a4d0f66e-7511-41a5-a8d5-ab4c05ef57c6">
      <Url xsi:nil="true"/>
      <Description xsi:nil="true"/>
    </Link>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A24181-4949-48E7-92A3-95BF7AE99D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d0f66e-7511-41a5-a8d5-ab4c05ef57c6"/>
    <ds:schemaRef ds:uri="b5d25ca6-994b-429f-aa73-f55f7d1827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4C1DC3-D27C-41F6-B873-C87F0DD382E8}">
  <ds:schemaRefs>
    <ds:schemaRef ds:uri="http://www.w3.org/XML/1998/namespace"/>
    <ds:schemaRef ds:uri="a4d0f66e-7511-41a5-a8d5-ab4c05ef57c6"/>
    <ds:schemaRef ds:uri="http://schemas.microsoft.com/office/2006/documentManagement/types"/>
    <ds:schemaRef ds:uri="http://purl.org/dc/elements/1.1/"/>
    <ds:schemaRef ds:uri="http://schemas.microsoft.com/office/2006/metadata/properties"/>
    <ds:schemaRef ds:uri="http://purl.org/dc/dcmitype/"/>
    <ds:schemaRef ds:uri="http://schemas.openxmlformats.org/package/2006/metadata/core-properties"/>
    <ds:schemaRef ds:uri="http://schemas.microsoft.com/office/infopath/2007/PartnerControls"/>
    <ds:schemaRef ds:uri="b5d25ca6-994b-429f-aa73-f55f7d1827cd"/>
    <ds:schemaRef ds:uri="http://purl.org/dc/terms/"/>
  </ds:schemaRefs>
</ds:datastoreItem>
</file>

<file path=customXml/itemProps3.xml><?xml version="1.0" encoding="utf-8"?>
<ds:datastoreItem xmlns:ds="http://schemas.openxmlformats.org/officeDocument/2006/customXml" ds:itemID="{CF28C908-B016-4243-9AAE-DF862BF33A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TotalTime>
  <Words>870</Words>
  <Application>Microsoft Office PowerPoint</Application>
  <PresentationFormat>Widescreen</PresentationFormat>
  <Paragraphs>104</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Cambria Math</vt:lpstr>
      <vt:lpstr>Franklin Gothic Book</vt:lpstr>
      <vt:lpstr>Wingdings</vt:lpstr>
      <vt:lpstr>Crop</vt:lpstr>
      <vt:lpstr>Introduction to Soluble SALTs</vt:lpstr>
      <vt:lpstr>Key Learning Objectives</vt:lpstr>
      <vt:lpstr>What is a Salt?</vt:lpstr>
      <vt:lpstr>Everyday Salts</vt:lpstr>
      <vt:lpstr>Bridge Salts</vt:lpstr>
      <vt:lpstr>How are Salts Formed?</vt:lpstr>
      <vt:lpstr>Solubility Rules Relating to Salts</vt:lpstr>
      <vt:lpstr>Precipitation of Salts</vt:lpstr>
      <vt:lpstr>How Salts Affect Conductivity</vt:lpstr>
      <vt:lpstr>Where do Salts Occur on Bridges</vt:lpstr>
      <vt:lpstr>Consequences of Soluble Salt Contamination</vt:lpstr>
      <vt:lpstr>Situations Where Salt Testing may be Useful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Soluble SALTs</dc:title>
  <dc:creator>Pete Ault</dc:creator>
  <cp:lastModifiedBy>Hitchcock, Scott</cp:lastModifiedBy>
  <cp:revision>6</cp:revision>
  <cp:lastPrinted>2018-11-14T18:04:06Z</cp:lastPrinted>
  <dcterms:created xsi:type="dcterms:W3CDTF">2018-11-14T15:23:10Z</dcterms:created>
  <dcterms:modified xsi:type="dcterms:W3CDTF">2019-06-18T16:01:50Z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0x01010010D38A2E76FFF24CA0CADDCC94CA74B6</vt:lpwstr>
  </property>
</Properties>
</file>