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tags/tag5.xml" ContentType="application/vnd.openxmlformats-officedocument.presentationml.tags+xml"/>
  <Override PartName="/ppt/notesSlides/notesSlide75.xml" ContentType="application/vnd.openxmlformats-officedocument.presentationml.notesSlide+xml"/>
  <Override PartName="/ppt/comments/comment1.xml" ContentType="application/vnd.openxmlformats-officedocument.presentationml.comments+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handoutMasterIdLst>
    <p:handoutMasterId r:id="rId103"/>
  </p:handoutMasterIdLst>
  <p:sldIdLst>
    <p:sldId id="256" r:id="rId2"/>
    <p:sldId id="445" r:id="rId3"/>
    <p:sldId id="351" r:id="rId4"/>
    <p:sldId id="353" r:id="rId5"/>
    <p:sldId id="302" r:id="rId6"/>
    <p:sldId id="341" r:id="rId7"/>
    <p:sldId id="342" r:id="rId8"/>
    <p:sldId id="356" r:id="rId9"/>
    <p:sldId id="257" r:id="rId10"/>
    <p:sldId id="424" r:id="rId11"/>
    <p:sldId id="258" r:id="rId12"/>
    <p:sldId id="429" r:id="rId13"/>
    <p:sldId id="432" r:id="rId14"/>
    <p:sldId id="433" r:id="rId15"/>
    <p:sldId id="259" r:id="rId16"/>
    <p:sldId id="260" r:id="rId17"/>
    <p:sldId id="397" r:id="rId18"/>
    <p:sldId id="398" r:id="rId19"/>
    <p:sldId id="400" r:id="rId20"/>
    <p:sldId id="436" r:id="rId21"/>
    <p:sldId id="435" r:id="rId22"/>
    <p:sldId id="401" r:id="rId23"/>
    <p:sldId id="376" r:id="rId24"/>
    <p:sldId id="404" r:id="rId25"/>
    <p:sldId id="427" r:id="rId26"/>
    <p:sldId id="355" r:id="rId27"/>
    <p:sldId id="265" r:id="rId28"/>
    <p:sldId id="266" r:id="rId29"/>
    <p:sldId id="425" r:id="rId30"/>
    <p:sldId id="269" r:id="rId31"/>
    <p:sldId id="268" r:id="rId32"/>
    <p:sldId id="360" r:id="rId33"/>
    <p:sldId id="438" r:id="rId34"/>
    <p:sldId id="439" r:id="rId35"/>
    <p:sldId id="437" r:id="rId36"/>
    <p:sldId id="272" r:id="rId37"/>
    <p:sldId id="274" r:id="rId38"/>
    <p:sldId id="275" r:id="rId39"/>
    <p:sldId id="276" r:id="rId40"/>
    <p:sldId id="277" r:id="rId41"/>
    <p:sldId id="278" r:id="rId42"/>
    <p:sldId id="279" r:id="rId43"/>
    <p:sldId id="280" r:id="rId44"/>
    <p:sldId id="440" r:id="rId45"/>
    <p:sldId id="441" r:id="rId46"/>
    <p:sldId id="361" r:id="rId47"/>
    <p:sldId id="387" r:id="rId48"/>
    <p:sldId id="405" r:id="rId49"/>
    <p:sldId id="392" r:id="rId50"/>
    <p:sldId id="393" r:id="rId51"/>
    <p:sldId id="388" r:id="rId52"/>
    <p:sldId id="422" r:id="rId53"/>
    <p:sldId id="423" r:id="rId54"/>
    <p:sldId id="394" r:id="rId55"/>
    <p:sldId id="389" r:id="rId56"/>
    <p:sldId id="390" r:id="rId57"/>
    <p:sldId id="391" r:id="rId58"/>
    <p:sldId id="395" r:id="rId59"/>
    <p:sldId id="357" r:id="rId60"/>
    <p:sldId id="308" r:id="rId61"/>
    <p:sldId id="282" r:id="rId62"/>
    <p:sldId id="307" r:id="rId63"/>
    <p:sldId id="443" r:id="rId64"/>
    <p:sldId id="347" r:id="rId65"/>
    <p:sldId id="348" r:id="rId66"/>
    <p:sldId id="362" r:id="rId67"/>
    <p:sldId id="328" r:id="rId68"/>
    <p:sldId id="344" r:id="rId69"/>
    <p:sldId id="312" r:id="rId70"/>
    <p:sldId id="337" r:id="rId71"/>
    <p:sldId id="338" r:id="rId72"/>
    <p:sldId id="287" r:id="rId73"/>
    <p:sldId id="306" r:id="rId74"/>
    <p:sldId id="365" r:id="rId75"/>
    <p:sldId id="377" r:id="rId76"/>
    <p:sldId id="431" r:id="rId77"/>
    <p:sldId id="289" r:id="rId78"/>
    <p:sldId id="372" r:id="rId79"/>
    <p:sldId id="385" r:id="rId80"/>
    <p:sldId id="408" r:id="rId81"/>
    <p:sldId id="371" r:id="rId82"/>
    <p:sldId id="381" r:id="rId83"/>
    <p:sldId id="382" r:id="rId84"/>
    <p:sldId id="379" r:id="rId85"/>
    <p:sldId id="384" r:id="rId86"/>
    <p:sldId id="380" r:id="rId87"/>
    <p:sldId id="383" r:id="rId88"/>
    <p:sldId id="378" r:id="rId89"/>
    <p:sldId id="373" r:id="rId90"/>
    <p:sldId id="406" r:id="rId91"/>
    <p:sldId id="407" r:id="rId92"/>
    <p:sldId id="410" r:id="rId93"/>
    <p:sldId id="411" r:id="rId94"/>
    <p:sldId id="412" r:id="rId95"/>
    <p:sldId id="413" r:id="rId96"/>
    <p:sldId id="414" r:id="rId97"/>
    <p:sldId id="415" r:id="rId98"/>
    <p:sldId id="416" r:id="rId99"/>
    <p:sldId id="430" r:id="rId100"/>
    <p:sldId id="446" r:id="rId101"/>
  </p:sldIdLst>
  <p:sldSz cx="9144000" cy="6858000" type="screen4x3"/>
  <p:notesSz cx="7004050" cy="929005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6">
          <p15:clr>
            <a:srgbClr val="A4A3A4"/>
          </p15:clr>
        </p15:guide>
        <p15:guide id="2" pos="220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KO NAKANISHI" initials="YN" lastIdx="2" clrIdx="0"/>
  <p:cmAuthor id="2" name="Pierre Auza" initials="P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288" autoAdjust="0"/>
    <p:restoredTop sz="79493" autoAdjust="0"/>
  </p:normalViewPr>
  <p:slideViewPr>
    <p:cSldViewPr>
      <p:cViewPr varScale="1">
        <p:scale>
          <a:sx n="53" d="100"/>
          <a:sy n="53" d="100"/>
        </p:scale>
        <p:origin x="8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994"/>
    </p:cViewPr>
  </p:sorterViewPr>
  <p:notesViewPr>
    <p:cSldViewPr>
      <p:cViewPr varScale="1">
        <p:scale>
          <a:sx n="57" d="100"/>
          <a:sy n="57" d="100"/>
        </p:scale>
        <p:origin x="-1188" y="-78"/>
      </p:cViewPr>
      <p:guideLst>
        <p:guide orient="horz" pos="2926"/>
        <p:guide pos="2206"/>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handoutMaster" Target="handoutMasters/handout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12-05T15:32:14.760" idx="2">
    <p:pos x="1962" y="321"/>
    <p:text>Note - this slide had been in the "new topics" section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B7BD0D-7394-45CA-92A0-B954BF3920F3}"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44092D6A-D431-49B6-80D2-DBEDBB93FEDC}">
      <dgm:prSet phldrT="[Text]"/>
      <dgm:spPr/>
      <dgm:t>
        <a:bodyPr/>
        <a:lstStyle/>
        <a:p>
          <a:r>
            <a:rPr lang="en-US" dirty="0"/>
            <a:t>Solar Flares</a:t>
          </a:r>
        </a:p>
      </dgm:t>
    </dgm:pt>
    <dgm:pt modelId="{D5901673-FAB2-40F5-8F3F-A0D860ADC8C3}" type="parTrans" cxnId="{07DAEA3A-BF30-4DBB-9131-D75BF17273A5}">
      <dgm:prSet/>
      <dgm:spPr/>
      <dgm:t>
        <a:bodyPr/>
        <a:lstStyle/>
        <a:p>
          <a:endParaRPr lang="en-US"/>
        </a:p>
      </dgm:t>
    </dgm:pt>
    <dgm:pt modelId="{268BC54B-06F0-43DA-AB52-EC1F71853EB2}" type="sibTrans" cxnId="{07DAEA3A-BF30-4DBB-9131-D75BF17273A5}">
      <dgm:prSet/>
      <dgm:spPr/>
      <dgm:t>
        <a:bodyPr/>
        <a:lstStyle/>
        <a:p>
          <a:endParaRPr lang="en-US"/>
        </a:p>
      </dgm:t>
    </dgm:pt>
    <dgm:pt modelId="{446D2592-B99D-47B2-8614-AF1D32BA0CF5}">
      <dgm:prSet phldrT="[Text]" custT="1"/>
      <dgm:spPr/>
      <dgm:t>
        <a:bodyPr/>
        <a:lstStyle/>
        <a:p>
          <a:r>
            <a:rPr lang="en-US" sz="2400" dirty="0"/>
            <a:t>X-rays</a:t>
          </a:r>
        </a:p>
      </dgm:t>
    </dgm:pt>
    <dgm:pt modelId="{DA8F1EDD-B86E-4003-B235-C2B6839A2E99}" type="parTrans" cxnId="{9C777305-1E49-43A4-9A88-81BE91550709}">
      <dgm:prSet/>
      <dgm:spPr/>
      <dgm:t>
        <a:bodyPr/>
        <a:lstStyle/>
        <a:p>
          <a:endParaRPr lang="en-US"/>
        </a:p>
      </dgm:t>
    </dgm:pt>
    <dgm:pt modelId="{E602BFDD-2746-4782-AA22-0624236898DF}" type="sibTrans" cxnId="{9C777305-1E49-43A4-9A88-81BE91550709}">
      <dgm:prSet/>
      <dgm:spPr/>
      <dgm:t>
        <a:bodyPr/>
        <a:lstStyle/>
        <a:p>
          <a:endParaRPr lang="en-US"/>
        </a:p>
      </dgm:t>
    </dgm:pt>
    <dgm:pt modelId="{F41D8171-83D1-4EB9-AD6D-277471ABBA2C}">
      <dgm:prSet phldrT="[Text]"/>
      <dgm:spPr/>
      <dgm:t>
        <a:bodyPr/>
        <a:lstStyle/>
        <a:p>
          <a:r>
            <a:rPr lang="en-US" dirty="0"/>
            <a:t>Degrade or block </a:t>
          </a:r>
          <a:r>
            <a:rPr lang="en-US" i="1" dirty="0"/>
            <a:t>radio communication </a:t>
          </a:r>
          <a:r>
            <a:rPr lang="en-US" dirty="0"/>
            <a:t>during emergency events</a:t>
          </a:r>
        </a:p>
      </dgm:t>
    </dgm:pt>
    <dgm:pt modelId="{9E1FD7ED-AC60-450F-87FE-CD4BE239796C}" type="parTrans" cxnId="{75D8DFCA-FDA9-4D1B-A333-8CA81B9E3784}">
      <dgm:prSet/>
      <dgm:spPr/>
      <dgm:t>
        <a:bodyPr/>
        <a:lstStyle/>
        <a:p>
          <a:endParaRPr lang="en-US"/>
        </a:p>
      </dgm:t>
    </dgm:pt>
    <dgm:pt modelId="{0E690102-96B9-46CF-BE5E-CE749A9393F0}" type="sibTrans" cxnId="{75D8DFCA-FDA9-4D1B-A333-8CA81B9E3784}">
      <dgm:prSet/>
      <dgm:spPr/>
      <dgm:t>
        <a:bodyPr/>
        <a:lstStyle/>
        <a:p>
          <a:endParaRPr lang="en-US"/>
        </a:p>
      </dgm:t>
    </dgm:pt>
    <dgm:pt modelId="{3DB1DE3A-7B7F-44E5-BC94-251DED673850}">
      <dgm:prSet phldrT="[Text]"/>
      <dgm:spPr/>
      <dgm:t>
        <a:bodyPr/>
        <a:lstStyle/>
        <a:p>
          <a:r>
            <a:rPr lang="en-US" dirty="0"/>
            <a:t>Coronal Mass Ejections</a:t>
          </a:r>
        </a:p>
      </dgm:t>
    </dgm:pt>
    <dgm:pt modelId="{E7E8D7A2-F4B5-44BA-8D7A-D541A540724E}" type="parTrans" cxnId="{869DC5A9-938E-4628-8272-7097E39F65A5}">
      <dgm:prSet/>
      <dgm:spPr/>
      <dgm:t>
        <a:bodyPr/>
        <a:lstStyle/>
        <a:p>
          <a:endParaRPr lang="en-US"/>
        </a:p>
      </dgm:t>
    </dgm:pt>
    <dgm:pt modelId="{19409DEE-5E3A-46CE-88E6-D9E85B5BD3A5}" type="sibTrans" cxnId="{869DC5A9-938E-4628-8272-7097E39F65A5}">
      <dgm:prSet/>
      <dgm:spPr/>
      <dgm:t>
        <a:bodyPr/>
        <a:lstStyle/>
        <a:p>
          <a:endParaRPr lang="en-US"/>
        </a:p>
      </dgm:t>
    </dgm:pt>
    <dgm:pt modelId="{80E33641-DFD1-4FD9-99E2-C4F715E464F0}">
      <dgm:prSet phldrT="[Text]" custT="1"/>
      <dgm:spPr/>
      <dgm:t>
        <a:bodyPr/>
        <a:lstStyle/>
        <a:p>
          <a:r>
            <a:rPr lang="en-US" sz="1600" dirty="0"/>
            <a:t>Geomagnetic storms</a:t>
          </a:r>
        </a:p>
      </dgm:t>
    </dgm:pt>
    <dgm:pt modelId="{164E8B8E-DD8E-45F9-8512-D717FA30EB40}" type="parTrans" cxnId="{E653105A-7533-4E1E-809E-2BF6385D11FD}">
      <dgm:prSet/>
      <dgm:spPr/>
      <dgm:t>
        <a:bodyPr/>
        <a:lstStyle/>
        <a:p>
          <a:endParaRPr lang="en-US"/>
        </a:p>
      </dgm:t>
    </dgm:pt>
    <dgm:pt modelId="{A5AFDCCD-F5EE-47B1-83C3-96ECB9237B79}" type="sibTrans" cxnId="{E653105A-7533-4E1E-809E-2BF6385D11FD}">
      <dgm:prSet/>
      <dgm:spPr/>
      <dgm:t>
        <a:bodyPr/>
        <a:lstStyle/>
        <a:p>
          <a:endParaRPr lang="en-US"/>
        </a:p>
      </dgm:t>
    </dgm:pt>
    <dgm:pt modelId="{2D9BE695-8FEA-46E6-8870-66D6CEA687AA}">
      <dgm:prSet phldrT="[Text]"/>
      <dgm:spPr/>
      <dgm:t>
        <a:bodyPr/>
        <a:lstStyle/>
        <a:p>
          <a:r>
            <a:rPr lang="en-US" dirty="0"/>
            <a:t>Affect radio </a:t>
          </a:r>
          <a:r>
            <a:rPr lang="en-US" i="1" dirty="0"/>
            <a:t>navigation systems</a:t>
          </a:r>
          <a:r>
            <a:rPr lang="en-US" dirty="0"/>
            <a:t> (e.g. GPS)</a:t>
          </a:r>
        </a:p>
      </dgm:t>
    </dgm:pt>
    <dgm:pt modelId="{F9BA3D25-611C-4A8E-AC0A-BFEDA1AE7B52}" type="parTrans" cxnId="{A2C9F20A-AF16-470A-96B0-C9285ABA68BE}">
      <dgm:prSet/>
      <dgm:spPr/>
      <dgm:t>
        <a:bodyPr/>
        <a:lstStyle/>
        <a:p>
          <a:endParaRPr lang="en-US"/>
        </a:p>
      </dgm:t>
    </dgm:pt>
    <dgm:pt modelId="{A07A8372-46FA-453A-B360-B80344970D2B}" type="sibTrans" cxnId="{A2C9F20A-AF16-470A-96B0-C9285ABA68BE}">
      <dgm:prSet/>
      <dgm:spPr/>
      <dgm:t>
        <a:bodyPr/>
        <a:lstStyle/>
        <a:p>
          <a:endParaRPr lang="en-US"/>
        </a:p>
      </dgm:t>
    </dgm:pt>
    <dgm:pt modelId="{6C5F015E-BF7A-4C30-AC76-2BEC03B65545}">
      <dgm:prSet phldrT="[Text]"/>
      <dgm:spPr/>
      <dgm:t>
        <a:bodyPr/>
        <a:lstStyle/>
        <a:p>
          <a:r>
            <a:rPr lang="en-US" dirty="0"/>
            <a:t>Solar Storms</a:t>
          </a:r>
        </a:p>
      </dgm:t>
    </dgm:pt>
    <dgm:pt modelId="{FBEA8BFD-EA54-4E51-8570-C1DAB3BD89A5}" type="parTrans" cxnId="{3281784E-0E7B-41C4-948B-52D9D5919317}">
      <dgm:prSet/>
      <dgm:spPr/>
      <dgm:t>
        <a:bodyPr/>
        <a:lstStyle/>
        <a:p>
          <a:endParaRPr lang="en-US"/>
        </a:p>
      </dgm:t>
    </dgm:pt>
    <dgm:pt modelId="{5262D23B-088F-4E3B-B941-D7237FA484B8}" type="sibTrans" cxnId="{3281784E-0E7B-41C4-948B-52D9D5919317}">
      <dgm:prSet/>
      <dgm:spPr/>
      <dgm:t>
        <a:bodyPr/>
        <a:lstStyle/>
        <a:p>
          <a:endParaRPr lang="en-US"/>
        </a:p>
      </dgm:t>
    </dgm:pt>
    <dgm:pt modelId="{0A75F037-A520-46AA-A64B-0FB0DF87D225}">
      <dgm:prSet phldrT="[Text]" custT="1"/>
      <dgm:spPr/>
      <dgm:t>
        <a:bodyPr/>
        <a:lstStyle/>
        <a:p>
          <a:r>
            <a:rPr lang="en-US" sz="1600" dirty="0"/>
            <a:t>Magnetic Disturbances</a:t>
          </a:r>
        </a:p>
      </dgm:t>
    </dgm:pt>
    <dgm:pt modelId="{BDC92679-D320-4F1F-86B0-4B962D7EC6C1}" type="parTrans" cxnId="{90657988-FA06-494C-900A-FDA0C4AEF83F}">
      <dgm:prSet/>
      <dgm:spPr/>
      <dgm:t>
        <a:bodyPr/>
        <a:lstStyle/>
        <a:p>
          <a:endParaRPr lang="en-US"/>
        </a:p>
      </dgm:t>
    </dgm:pt>
    <dgm:pt modelId="{03031985-B007-4D08-8802-EC179D6685E5}" type="sibTrans" cxnId="{90657988-FA06-494C-900A-FDA0C4AEF83F}">
      <dgm:prSet/>
      <dgm:spPr/>
      <dgm:t>
        <a:bodyPr/>
        <a:lstStyle/>
        <a:p>
          <a:endParaRPr lang="en-US"/>
        </a:p>
      </dgm:t>
    </dgm:pt>
    <dgm:pt modelId="{649B4818-A1DE-4449-9C9B-0F31BE47319D}">
      <dgm:prSet phldrT="[Text]"/>
      <dgm:spPr/>
      <dgm:t>
        <a:bodyPr/>
        <a:lstStyle/>
        <a:p>
          <a:r>
            <a:rPr lang="en-US" i="1" dirty="0"/>
            <a:t>Power Outages</a:t>
          </a:r>
        </a:p>
      </dgm:t>
    </dgm:pt>
    <dgm:pt modelId="{C58104B8-26E5-4111-8A67-9BA609F46967}" type="parTrans" cxnId="{C2319790-4601-42B5-8691-D16FC3C184F4}">
      <dgm:prSet/>
      <dgm:spPr/>
      <dgm:t>
        <a:bodyPr/>
        <a:lstStyle/>
        <a:p>
          <a:endParaRPr lang="en-US"/>
        </a:p>
      </dgm:t>
    </dgm:pt>
    <dgm:pt modelId="{74D5C479-8786-48CE-A70F-5223AABFFEF1}" type="sibTrans" cxnId="{C2319790-4601-42B5-8691-D16FC3C184F4}">
      <dgm:prSet/>
      <dgm:spPr/>
      <dgm:t>
        <a:bodyPr/>
        <a:lstStyle/>
        <a:p>
          <a:endParaRPr lang="en-US"/>
        </a:p>
      </dgm:t>
    </dgm:pt>
    <dgm:pt modelId="{19620B06-0634-4052-A54F-2353F4CB94B2}" type="pres">
      <dgm:prSet presAssocID="{93B7BD0D-7394-45CA-92A0-B954BF3920F3}" presName="Name0" presStyleCnt="0">
        <dgm:presLayoutVars>
          <dgm:chPref val="3"/>
          <dgm:dir/>
          <dgm:animLvl val="lvl"/>
          <dgm:resizeHandles/>
        </dgm:presLayoutVars>
      </dgm:prSet>
      <dgm:spPr/>
      <dgm:t>
        <a:bodyPr/>
        <a:lstStyle/>
        <a:p>
          <a:endParaRPr lang="en-US"/>
        </a:p>
      </dgm:t>
    </dgm:pt>
    <dgm:pt modelId="{D9018954-CE9B-4A63-99F1-F1A933E19350}" type="pres">
      <dgm:prSet presAssocID="{44092D6A-D431-49B6-80D2-DBEDBB93FEDC}" presName="horFlow" presStyleCnt="0"/>
      <dgm:spPr/>
    </dgm:pt>
    <dgm:pt modelId="{A0009FFC-7B06-4B34-9C3E-294DCFB68940}" type="pres">
      <dgm:prSet presAssocID="{44092D6A-D431-49B6-80D2-DBEDBB93FEDC}" presName="bigChev" presStyleLbl="node1" presStyleIdx="0" presStyleCnt="3"/>
      <dgm:spPr/>
      <dgm:t>
        <a:bodyPr/>
        <a:lstStyle/>
        <a:p>
          <a:endParaRPr lang="en-US"/>
        </a:p>
      </dgm:t>
    </dgm:pt>
    <dgm:pt modelId="{045D43F5-9305-47A8-901F-6131214C902C}" type="pres">
      <dgm:prSet presAssocID="{DA8F1EDD-B86E-4003-B235-C2B6839A2E99}" presName="parTrans" presStyleCnt="0"/>
      <dgm:spPr/>
    </dgm:pt>
    <dgm:pt modelId="{3C78D70A-FE4C-4879-A6B6-65400EA3611D}" type="pres">
      <dgm:prSet presAssocID="{446D2592-B99D-47B2-8614-AF1D32BA0CF5}" presName="node" presStyleLbl="alignAccFollowNode1" presStyleIdx="0" presStyleCnt="6">
        <dgm:presLayoutVars>
          <dgm:bulletEnabled val="1"/>
        </dgm:presLayoutVars>
      </dgm:prSet>
      <dgm:spPr/>
      <dgm:t>
        <a:bodyPr/>
        <a:lstStyle/>
        <a:p>
          <a:endParaRPr lang="en-US"/>
        </a:p>
      </dgm:t>
    </dgm:pt>
    <dgm:pt modelId="{D4232753-723E-40C0-847D-AD839DB53F19}" type="pres">
      <dgm:prSet presAssocID="{E602BFDD-2746-4782-AA22-0624236898DF}" presName="sibTrans" presStyleCnt="0"/>
      <dgm:spPr/>
    </dgm:pt>
    <dgm:pt modelId="{8D8DBC66-85AB-442C-BE46-BCBCB58CDDF9}" type="pres">
      <dgm:prSet presAssocID="{F41D8171-83D1-4EB9-AD6D-277471ABBA2C}" presName="node" presStyleLbl="alignAccFollowNode1" presStyleIdx="1" presStyleCnt="6" custScaleX="120223">
        <dgm:presLayoutVars>
          <dgm:bulletEnabled val="1"/>
        </dgm:presLayoutVars>
      </dgm:prSet>
      <dgm:spPr/>
      <dgm:t>
        <a:bodyPr/>
        <a:lstStyle/>
        <a:p>
          <a:endParaRPr lang="en-US"/>
        </a:p>
      </dgm:t>
    </dgm:pt>
    <dgm:pt modelId="{4E419DC3-52A9-422E-AB6C-458FE58AD1B5}" type="pres">
      <dgm:prSet presAssocID="{44092D6A-D431-49B6-80D2-DBEDBB93FEDC}" presName="vSp" presStyleCnt="0"/>
      <dgm:spPr/>
    </dgm:pt>
    <dgm:pt modelId="{171F187B-5EA7-452E-9EA4-BE45EFD84644}" type="pres">
      <dgm:prSet presAssocID="{3DB1DE3A-7B7F-44E5-BC94-251DED673850}" presName="horFlow" presStyleCnt="0"/>
      <dgm:spPr/>
    </dgm:pt>
    <dgm:pt modelId="{D0E8DA36-7EDB-463B-86AB-25BC4F750A8E}" type="pres">
      <dgm:prSet presAssocID="{3DB1DE3A-7B7F-44E5-BC94-251DED673850}" presName="bigChev" presStyleLbl="node1" presStyleIdx="1" presStyleCnt="3"/>
      <dgm:spPr/>
      <dgm:t>
        <a:bodyPr/>
        <a:lstStyle/>
        <a:p>
          <a:endParaRPr lang="en-US"/>
        </a:p>
      </dgm:t>
    </dgm:pt>
    <dgm:pt modelId="{658638CC-1966-4A12-8944-3DBD65E8C5E6}" type="pres">
      <dgm:prSet presAssocID="{164E8B8E-DD8E-45F9-8512-D717FA30EB40}" presName="parTrans" presStyleCnt="0"/>
      <dgm:spPr/>
    </dgm:pt>
    <dgm:pt modelId="{CF5F4D4B-3016-4319-AE44-85147F9993C0}" type="pres">
      <dgm:prSet presAssocID="{80E33641-DFD1-4FD9-99E2-C4F715E464F0}" presName="node" presStyleLbl="alignAccFollowNode1" presStyleIdx="2" presStyleCnt="6">
        <dgm:presLayoutVars>
          <dgm:bulletEnabled val="1"/>
        </dgm:presLayoutVars>
      </dgm:prSet>
      <dgm:spPr/>
      <dgm:t>
        <a:bodyPr/>
        <a:lstStyle/>
        <a:p>
          <a:endParaRPr lang="en-US"/>
        </a:p>
      </dgm:t>
    </dgm:pt>
    <dgm:pt modelId="{AC3ED9AE-3A4E-4877-A4EB-85C946F1BBF2}" type="pres">
      <dgm:prSet presAssocID="{A5AFDCCD-F5EE-47B1-83C3-96ECB9237B79}" presName="sibTrans" presStyleCnt="0"/>
      <dgm:spPr/>
    </dgm:pt>
    <dgm:pt modelId="{901B3EC8-E515-402D-BFE0-D987888DD358}" type="pres">
      <dgm:prSet presAssocID="{2D9BE695-8FEA-46E6-8870-66D6CEA687AA}" presName="node" presStyleLbl="alignAccFollowNode1" presStyleIdx="3" presStyleCnt="6" custScaleX="114306">
        <dgm:presLayoutVars>
          <dgm:bulletEnabled val="1"/>
        </dgm:presLayoutVars>
      </dgm:prSet>
      <dgm:spPr/>
      <dgm:t>
        <a:bodyPr/>
        <a:lstStyle/>
        <a:p>
          <a:endParaRPr lang="en-US"/>
        </a:p>
      </dgm:t>
    </dgm:pt>
    <dgm:pt modelId="{6E662442-4090-4F66-98A3-A6D193E51BEF}" type="pres">
      <dgm:prSet presAssocID="{3DB1DE3A-7B7F-44E5-BC94-251DED673850}" presName="vSp" presStyleCnt="0"/>
      <dgm:spPr/>
    </dgm:pt>
    <dgm:pt modelId="{DF044572-63AF-47A0-B42B-72CC2582E325}" type="pres">
      <dgm:prSet presAssocID="{6C5F015E-BF7A-4C30-AC76-2BEC03B65545}" presName="horFlow" presStyleCnt="0"/>
      <dgm:spPr/>
    </dgm:pt>
    <dgm:pt modelId="{1B5E1700-B39E-49C8-84FE-A897332CFE0F}" type="pres">
      <dgm:prSet presAssocID="{6C5F015E-BF7A-4C30-AC76-2BEC03B65545}" presName="bigChev" presStyleLbl="node1" presStyleIdx="2" presStyleCnt="3"/>
      <dgm:spPr/>
      <dgm:t>
        <a:bodyPr/>
        <a:lstStyle/>
        <a:p>
          <a:endParaRPr lang="en-US"/>
        </a:p>
      </dgm:t>
    </dgm:pt>
    <dgm:pt modelId="{3413579C-0F36-48CE-8B33-C0D766B3F8BE}" type="pres">
      <dgm:prSet presAssocID="{BDC92679-D320-4F1F-86B0-4B962D7EC6C1}" presName="parTrans" presStyleCnt="0"/>
      <dgm:spPr/>
    </dgm:pt>
    <dgm:pt modelId="{DADB40AB-948A-4C8B-A30A-53D4CC6AD35E}" type="pres">
      <dgm:prSet presAssocID="{0A75F037-A520-46AA-A64B-0FB0DF87D225}" presName="node" presStyleLbl="alignAccFollowNode1" presStyleIdx="4" presStyleCnt="6">
        <dgm:presLayoutVars>
          <dgm:bulletEnabled val="1"/>
        </dgm:presLayoutVars>
      </dgm:prSet>
      <dgm:spPr/>
      <dgm:t>
        <a:bodyPr/>
        <a:lstStyle/>
        <a:p>
          <a:endParaRPr lang="en-US"/>
        </a:p>
      </dgm:t>
    </dgm:pt>
    <dgm:pt modelId="{4DD48E2D-23C0-4C61-AB1B-CD0BEA7BB3F0}" type="pres">
      <dgm:prSet presAssocID="{03031985-B007-4D08-8802-EC179D6685E5}" presName="sibTrans" presStyleCnt="0"/>
      <dgm:spPr/>
    </dgm:pt>
    <dgm:pt modelId="{22120270-12D9-4732-9EBA-8EB6C86C8E99}" type="pres">
      <dgm:prSet presAssocID="{649B4818-A1DE-4449-9C9B-0F31BE47319D}" presName="node" presStyleLbl="alignAccFollowNode1" presStyleIdx="5" presStyleCnt="6" custScaleX="111948">
        <dgm:presLayoutVars>
          <dgm:bulletEnabled val="1"/>
        </dgm:presLayoutVars>
      </dgm:prSet>
      <dgm:spPr/>
      <dgm:t>
        <a:bodyPr/>
        <a:lstStyle/>
        <a:p>
          <a:endParaRPr lang="en-US"/>
        </a:p>
      </dgm:t>
    </dgm:pt>
  </dgm:ptLst>
  <dgm:cxnLst>
    <dgm:cxn modelId="{90657988-FA06-494C-900A-FDA0C4AEF83F}" srcId="{6C5F015E-BF7A-4C30-AC76-2BEC03B65545}" destId="{0A75F037-A520-46AA-A64B-0FB0DF87D225}" srcOrd="0" destOrd="0" parTransId="{BDC92679-D320-4F1F-86B0-4B962D7EC6C1}" sibTransId="{03031985-B007-4D08-8802-EC179D6685E5}"/>
    <dgm:cxn modelId="{E653105A-7533-4E1E-809E-2BF6385D11FD}" srcId="{3DB1DE3A-7B7F-44E5-BC94-251DED673850}" destId="{80E33641-DFD1-4FD9-99E2-C4F715E464F0}" srcOrd="0" destOrd="0" parTransId="{164E8B8E-DD8E-45F9-8512-D717FA30EB40}" sibTransId="{A5AFDCCD-F5EE-47B1-83C3-96ECB9237B79}"/>
    <dgm:cxn modelId="{BA617539-1788-4F1B-82B8-4F657A94A0FE}" type="presOf" srcId="{44092D6A-D431-49B6-80D2-DBEDBB93FEDC}" destId="{A0009FFC-7B06-4B34-9C3E-294DCFB68940}" srcOrd="0" destOrd="0" presId="urn:microsoft.com/office/officeart/2005/8/layout/lProcess3"/>
    <dgm:cxn modelId="{AC072DA5-50F2-459D-B88F-4BAC141D640E}" type="presOf" srcId="{649B4818-A1DE-4449-9C9B-0F31BE47319D}" destId="{22120270-12D9-4732-9EBA-8EB6C86C8E99}" srcOrd="0" destOrd="0" presId="urn:microsoft.com/office/officeart/2005/8/layout/lProcess3"/>
    <dgm:cxn modelId="{D8899A2C-6EE5-4BC4-A533-890E5A2194E6}" type="presOf" srcId="{6C5F015E-BF7A-4C30-AC76-2BEC03B65545}" destId="{1B5E1700-B39E-49C8-84FE-A897332CFE0F}" srcOrd="0" destOrd="0" presId="urn:microsoft.com/office/officeart/2005/8/layout/lProcess3"/>
    <dgm:cxn modelId="{59E0A422-C4F5-4578-965F-9C96D7E9E19C}" type="presOf" srcId="{2D9BE695-8FEA-46E6-8870-66D6CEA687AA}" destId="{901B3EC8-E515-402D-BFE0-D987888DD358}" srcOrd="0" destOrd="0" presId="urn:microsoft.com/office/officeart/2005/8/layout/lProcess3"/>
    <dgm:cxn modelId="{869DC5A9-938E-4628-8272-7097E39F65A5}" srcId="{93B7BD0D-7394-45CA-92A0-B954BF3920F3}" destId="{3DB1DE3A-7B7F-44E5-BC94-251DED673850}" srcOrd="1" destOrd="0" parTransId="{E7E8D7A2-F4B5-44BA-8D7A-D541A540724E}" sibTransId="{19409DEE-5E3A-46CE-88E6-D9E85B5BD3A5}"/>
    <dgm:cxn modelId="{07DAEA3A-BF30-4DBB-9131-D75BF17273A5}" srcId="{93B7BD0D-7394-45CA-92A0-B954BF3920F3}" destId="{44092D6A-D431-49B6-80D2-DBEDBB93FEDC}" srcOrd="0" destOrd="0" parTransId="{D5901673-FAB2-40F5-8F3F-A0D860ADC8C3}" sibTransId="{268BC54B-06F0-43DA-AB52-EC1F71853EB2}"/>
    <dgm:cxn modelId="{A2C9F20A-AF16-470A-96B0-C9285ABA68BE}" srcId="{3DB1DE3A-7B7F-44E5-BC94-251DED673850}" destId="{2D9BE695-8FEA-46E6-8870-66D6CEA687AA}" srcOrd="1" destOrd="0" parTransId="{F9BA3D25-611C-4A8E-AC0A-BFEDA1AE7B52}" sibTransId="{A07A8372-46FA-453A-B360-B80344970D2B}"/>
    <dgm:cxn modelId="{A59A7C49-8D81-43D3-9D54-09D38C62C257}" type="presOf" srcId="{93B7BD0D-7394-45CA-92A0-B954BF3920F3}" destId="{19620B06-0634-4052-A54F-2353F4CB94B2}" srcOrd="0" destOrd="0" presId="urn:microsoft.com/office/officeart/2005/8/layout/lProcess3"/>
    <dgm:cxn modelId="{53116C96-462A-4A6E-B393-6C0723E40BF7}" type="presOf" srcId="{80E33641-DFD1-4FD9-99E2-C4F715E464F0}" destId="{CF5F4D4B-3016-4319-AE44-85147F9993C0}" srcOrd="0" destOrd="0" presId="urn:microsoft.com/office/officeart/2005/8/layout/lProcess3"/>
    <dgm:cxn modelId="{B7AE2A6A-44A7-42C2-ADF5-F4B065B5F4EA}" type="presOf" srcId="{0A75F037-A520-46AA-A64B-0FB0DF87D225}" destId="{DADB40AB-948A-4C8B-A30A-53D4CC6AD35E}" srcOrd="0" destOrd="0" presId="urn:microsoft.com/office/officeart/2005/8/layout/lProcess3"/>
    <dgm:cxn modelId="{75D8DFCA-FDA9-4D1B-A333-8CA81B9E3784}" srcId="{44092D6A-D431-49B6-80D2-DBEDBB93FEDC}" destId="{F41D8171-83D1-4EB9-AD6D-277471ABBA2C}" srcOrd="1" destOrd="0" parTransId="{9E1FD7ED-AC60-450F-87FE-CD4BE239796C}" sibTransId="{0E690102-96B9-46CF-BE5E-CE749A9393F0}"/>
    <dgm:cxn modelId="{C2319790-4601-42B5-8691-D16FC3C184F4}" srcId="{6C5F015E-BF7A-4C30-AC76-2BEC03B65545}" destId="{649B4818-A1DE-4449-9C9B-0F31BE47319D}" srcOrd="1" destOrd="0" parTransId="{C58104B8-26E5-4111-8A67-9BA609F46967}" sibTransId="{74D5C479-8786-48CE-A70F-5223AABFFEF1}"/>
    <dgm:cxn modelId="{9C777305-1E49-43A4-9A88-81BE91550709}" srcId="{44092D6A-D431-49B6-80D2-DBEDBB93FEDC}" destId="{446D2592-B99D-47B2-8614-AF1D32BA0CF5}" srcOrd="0" destOrd="0" parTransId="{DA8F1EDD-B86E-4003-B235-C2B6839A2E99}" sibTransId="{E602BFDD-2746-4782-AA22-0624236898DF}"/>
    <dgm:cxn modelId="{F215592E-AA69-468A-BD38-2A550C761012}" type="presOf" srcId="{F41D8171-83D1-4EB9-AD6D-277471ABBA2C}" destId="{8D8DBC66-85AB-442C-BE46-BCBCB58CDDF9}" srcOrd="0" destOrd="0" presId="urn:microsoft.com/office/officeart/2005/8/layout/lProcess3"/>
    <dgm:cxn modelId="{3281784E-0E7B-41C4-948B-52D9D5919317}" srcId="{93B7BD0D-7394-45CA-92A0-B954BF3920F3}" destId="{6C5F015E-BF7A-4C30-AC76-2BEC03B65545}" srcOrd="2" destOrd="0" parTransId="{FBEA8BFD-EA54-4E51-8570-C1DAB3BD89A5}" sibTransId="{5262D23B-088F-4E3B-B941-D7237FA484B8}"/>
    <dgm:cxn modelId="{E582D693-DE0C-495F-B1C7-C4F01D1890CE}" type="presOf" srcId="{446D2592-B99D-47B2-8614-AF1D32BA0CF5}" destId="{3C78D70A-FE4C-4879-A6B6-65400EA3611D}" srcOrd="0" destOrd="0" presId="urn:microsoft.com/office/officeart/2005/8/layout/lProcess3"/>
    <dgm:cxn modelId="{490237D3-57C8-4230-A4A2-C1D6B1B371C7}" type="presOf" srcId="{3DB1DE3A-7B7F-44E5-BC94-251DED673850}" destId="{D0E8DA36-7EDB-463B-86AB-25BC4F750A8E}" srcOrd="0" destOrd="0" presId="urn:microsoft.com/office/officeart/2005/8/layout/lProcess3"/>
    <dgm:cxn modelId="{3128D4C8-4FD0-4128-B1ED-CC25D20AD135}" type="presParOf" srcId="{19620B06-0634-4052-A54F-2353F4CB94B2}" destId="{D9018954-CE9B-4A63-99F1-F1A933E19350}" srcOrd="0" destOrd="0" presId="urn:microsoft.com/office/officeart/2005/8/layout/lProcess3"/>
    <dgm:cxn modelId="{0076CD51-EAE4-406C-AF59-4447A577F1D4}" type="presParOf" srcId="{D9018954-CE9B-4A63-99F1-F1A933E19350}" destId="{A0009FFC-7B06-4B34-9C3E-294DCFB68940}" srcOrd="0" destOrd="0" presId="urn:microsoft.com/office/officeart/2005/8/layout/lProcess3"/>
    <dgm:cxn modelId="{43163E8C-FAE8-497D-82FF-08E8A11215C1}" type="presParOf" srcId="{D9018954-CE9B-4A63-99F1-F1A933E19350}" destId="{045D43F5-9305-47A8-901F-6131214C902C}" srcOrd="1" destOrd="0" presId="urn:microsoft.com/office/officeart/2005/8/layout/lProcess3"/>
    <dgm:cxn modelId="{40795EA0-727E-4B1B-B8E2-26E430690F37}" type="presParOf" srcId="{D9018954-CE9B-4A63-99F1-F1A933E19350}" destId="{3C78D70A-FE4C-4879-A6B6-65400EA3611D}" srcOrd="2" destOrd="0" presId="urn:microsoft.com/office/officeart/2005/8/layout/lProcess3"/>
    <dgm:cxn modelId="{1C55C9CC-5A64-4F5C-AFAA-3581EC02AB7C}" type="presParOf" srcId="{D9018954-CE9B-4A63-99F1-F1A933E19350}" destId="{D4232753-723E-40C0-847D-AD839DB53F19}" srcOrd="3" destOrd="0" presId="urn:microsoft.com/office/officeart/2005/8/layout/lProcess3"/>
    <dgm:cxn modelId="{D23B05F4-8822-4148-A971-70C1F8613EA9}" type="presParOf" srcId="{D9018954-CE9B-4A63-99F1-F1A933E19350}" destId="{8D8DBC66-85AB-442C-BE46-BCBCB58CDDF9}" srcOrd="4" destOrd="0" presId="urn:microsoft.com/office/officeart/2005/8/layout/lProcess3"/>
    <dgm:cxn modelId="{5AC33524-6A42-472D-AC0A-834EA47B4A21}" type="presParOf" srcId="{19620B06-0634-4052-A54F-2353F4CB94B2}" destId="{4E419DC3-52A9-422E-AB6C-458FE58AD1B5}" srcOrd="1" destOrd="0" presId="urn:microsoft.com/office/officeart/2005/8/layout/lProcess3"/>
    <dgm:cxn modelId="{1072A7A7-CA39-4D55-92E9-D6066C048DE6}" type="presParOf" srcId="{19620B06-0634-4052-A54F-2353F4CB94B2}" destId="{171F187B-5EA7-452E-9EA4-BE45EFD84644}" srcOrd="2" destOrd="0" presId="urn:microsoft.com/office/officeart/2005/8/layout/lProcess3"/>
    <dgm:cxn modelId="{1CE25D16-029B-4824-BD56-5DE1CFACD3A1}" type="presParOf" srcId="{171F187B-5EA7-452E-9EA4-BE45EFD84644}" destId="{D0E8DA36-7EDB-463B-86AB-25BC4F750A8E}" srcOrd="0" destOrd="0" presId="urn:microsoft.com/office/officeart/2005/8/layout/lProcess3"/>
    <dgm:cxn modelId="{BAE3FE9F-2067-4EF3-9C01-06004F62FB98}" type="presParOf" srcId="{171F187B-5EA7-452E-9EA4-BE45EFD84644}" destId="{658638CC-1966-4A12-8944-3DBD65E8C5E6}" srcOrd="1" destOrd="0" presId="urn:microsoft.com/office/officeart/2005/8/layout/lProcess3"/>
    <dgm:cxn modelId="{D923EA59-C472-474E-B187-C736C09C3338}" type="presParOf" srcId="{171F187B-5EA7-452E-9EA4-BE45EFD84644}" destId="{CF5F4D4B-3016-4319-AE44-85147F9993C0}" srcOrd="2" destOrd="0" presId="urn:microsoft.com/office/officeart/2005/8/layout/lProcess3"/>
    <dgm:cxn modelId="{CBD396CC-0C86-4F75-B05C-3EEDA5744AF9}" type="presParOf" srcId="{171F187B-5EA7-452E-9EA4-BE45EFD84644}" destId="{AC3ED9AE-3A4E-4877-A4EB-85C946F1BBF2}" srcOrd="3" destOrd="0" presId="urn:microsoft.com/office/officeart/2005/8/layout/lProcess3"/>
    <dgm:cxn modelId="{5FDD1070-0659-4D29-9FBB-F2B964F2B50F}" type="presParOf" srcId="{171F187B-5EA7-452E-9EA4-BE45EFD84644}" destId="{901B3EC8-E515-402D-BFE0-D987888DD358}" srcOrd="4" destOrd="0" presId="urn:microsoft.com/office/officeart/2005/8/layout/lProcess3"/>
    <dgm:cxn modelId="{48E74506-9BFC-4CD4-B934-E1A5C8D64ABC}" type="presParOf" srcId="{19620B06-0634-4052-A54F-2353F4CB94B2}" destId="{6E662442-4090-4F66-98A3-A6D193E51BEF}" srcOrd="3" destOrd="0" presId="urn:microsoft.com/office/officeart/2005/8/layout/lProcess3"/>
    <dgm:cxn modelId="{770DF793-CC7D-4B7F-9935-BBBE01B199A0}" type="presParOf" srcId="{19620B06-0634-4052-A54F-2353F4CB94B2}" destId="{DF044572-63AF-47A0-B42B-72CC2582E325}" srcOrd="4" destOrd="0" presId="urn:microsoft.com/office/officeart/2005/8/layout/lProcess3"/>
    <dgm:cxn modelId="{542E4ADE-BE70-47DD-8F54-286A16DDCC13}" type="presParOf" srcId="{DF044572-63AF-47A0-B42B-72CC2582E325}" destId="{1B5E1700-B39E-49C8-84FE-A897332CFE0F}" srcOrd="0" destOrd="0" presId="urn:microsoft.com/office/officeart/2005/8/layout/lProcess3"/>
    <dgm:cxn modelId="{BFBC49F9-4557-4A3A-B796-6C79029EE07D}" type="presParOf" srcId="{DF044572-63AF-47A0-B42B-72CC2582E325}" destId="{3413579C-0F36-48CE-8B33-C0D766B3F8BE}" srcOrd="1" destOrd="0" presId="urn:microsoft.com/office/officeart/2005/8/layout/lProcess3"/>
    <dgm:cxn modelId="{EF0F8750-EACB-4F2E-B5CB-5D8C6B91C27D}" type="presParOf" srcId="{DF044572-63AF-47A0-B42B-72CC2582E325}" destId="{DADB40AB-948A-4C8B-A30A-53D4CC6AD35E}" srcOrd="2" destOrd="0" presId="urn:microsoft.com/office/officeart/2005/8/layout/lProcess3"/>
    <dgm:cxn modelId="{4DA9A3FD-320F-4DE8-9A75-B71F5992343F}" type="presParOf" srcId="{DF044572-63AF-47A0-B42B-72CC2582E325}" destId="{4DD48E2D-23C0-4C61-AB1B-CD0BEA7BB3F0}" srcOrd="3" destOrd="0" presId="urn:microsoft.com/office/officeart/2005/8/layout/lProcess3"/>
    <dgm:cxn modelId="{C021B255-1011-4423-A015-1329AFEFF985}" type="presParOf" srcId="{DF044572-63AF-47A0-B42B-72CC2582E325}" destId="{22120270-12D9-4732-9EBA-8EB6C86C8E99}" srcOrd="4"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356A76-1156-4839-A913-E7EF0E847F84}" type="doc">
      <dgm:prSet loTypeId="urn:microsoft.com/office/officeart/2005/8/layout/hProcess9" loCatId="process" qsTypeId="urn:microsoft.com/office/officeart/2005/8/quickstyle/simple1" qsCatId="simple" csTypeId="urn:microsoft.com/office/officeart/2005/8/colors/accent1_2" csCatId="accent1" phldr="1"/>
      <dgm:spPr/>
    </dgm:pt>
    <dgm:pt modelId="{941338C5-CADD-407B-AE30-402C5E05ECFA}">
      <dgm:prSet phldrT="[Text]"/>
      <dgm:spPr/>
      <dgm:t>
        <a:bodyPr/>
        <a:lstStyle/>
        <a:p>
          <a:r>
            <a:rPr lang="en-US" dirty="0"/>
            <a:t>1. </a:t>
          </a:r>
        </a:p>
        <a:p>
          <a:r>
            <a:rPr lang="en-US" dirty="0"/>
            <a:t>Select Standards</a:t>
          </a:r>
        </a:p>
      </dgm:t>
    </dgm:pt>
    <dgm:pt modelId="{AB29B56B-9467-4BFB-A777-0CB1409C60A0}" type="parTrans" cxnId="{059880E4-F46D-44BE-9B5E-BC6D16025BAC}">
      <dgm:prSet/>
      <dgm:spPr/>
      <dgm:t>
        <a:bodyPr/>
        <a:lstStyle/>
        <a:p>
          <a:endParaRPr lang="en-US"/>
        </a:p>
      </dgm:t>
    </dgm:pt>
    <dgm:pt modelId="{95BAE93A-3335-4278-BCF3-410C4DD407E7}" type="sibTrans" cxnId="{059880E4-F46D-44BE-9B5E-BC6D16025BAC}">
      <dgm:prSet/>
      <dgm:spPr/>
      <dgm:t>
        <a:bodyPr/>
        <a:lstStyle/>
        <a:p>
          <a:endParaRPr lang="en-US"/>
        </a:p>
      </dgm:t>
    </dgm:pt>
    <dgm:pt modelId="{98F559DD-39E0-4458-9893-E71ECC8DD530}">
      <dgm:prSet phldrT="[Text]"/>
      <dgm:spPr/>
      <dgm:t>
        <a:bodyPr/>
        <a:lstStyle/>
        <a:p>
          <a:r>
            <a:rPr lang="en-US" dirty="0"/>
            <a:t>2.  </a:t>
          </a:r>
        </a:p>
        <a:p>
          <a:r>
            <a:rPr lang="en-US" dirty="0"/>
            <a:t>Determine Assurance Level</a:t>
          </a:r>
        </a:p>
      </dgm:t>
    </dgm:pt>
    <dgm:pt modelId="{51DCC2EA-F165-457D-9514-5DC534C5C4EF}" type="parTrans" cxnId="{96C6544F-8A5A-4340-A3FD-58487EEF33F3}">
      <dgm:prSet/>
      <dgm:spPr/>
      <dgm:t>
        <a:bodyPr/>
        <a:lstStyle/>
        <a:p>
          <a:endParaRPr lang="en-US"/>
        </a:p>
      </dgm:t>
    </dgm:pt>
    <dgm:pt modelId="{C3F7728A-770D-48B2-8E66-06FFD69D019C}" type="sibTrans" cxnId="{96C6544F-8A5A-4340-A3FD-58487EEF33F3}">
      <dgm:prSet/>
      <dgm:spPr/>
      <dgm:t>
        <a:bodyPr/>
        <a:lstStyle/>
        <a:p>
          <a:endParaRPr lang="en-US"/>
        </a:p>
      </dgm:t>
    </dgm:pt>
    <dgm:pt modelId="{D258B1D1-AE44-4426-B5DF-F3BCC47B3EC4}">
      <dgm:prSet phldrT="[Text]"/>
      <dgm:spPr/>
      <dgm:t>
        <a:bodyPr/>
        <a:lstStyle/>
        <a:p>
          <a:r>
            <a:rPr lang="en-US" dirty="0"/>
            <a:t>3.</a:t>
          </a:r>
        </a:p>
        <a:p>
          <a:r>
            <a:rPr lang="en-US" dirty="0"/>
            <a:t>Create Network Control Diagram</a:t>
          </a:r>
        </a:p>
      </dgm:t>
    </dgm:pt>
    <dgm:pt modelId="{7F627012-4654-4D60-A64B-511E17ABADAD}" type="parTrans" cxnId="{F84128F3-C95E-4B56-AE8B-0FF4FF843F26}">
      <dgm:prSet/>
      <dgm:spPr/>
      <dgm:t>
        <a:bodyPr/>
        <a:lstStyle/>
        <a:p>
          <a:endParaRPr lang="en-US"/>
        </a:p>
      </dgm:t>
    </dgm:pt>
    <dgm:pt modelId="{84D409CF-1859-480F-A3E8-F8FCA3A70AC2}" type="sibTrans" cxnId="{F84128F3-C95E-4B56-AE8B-0FF4FF843F26}">
      <dgm:prSet/>
      <dgm:spPr/>
      <dgm:t>
        <a:bodyPr/>
        <a:lstStyle/>
        <a:p>
          <a:endParaRPr lang="en-US"/>
        </a:p>
      </dgm:t>
    </dgm:pt>
    <dgm:pt modelId="{6406FD1B-CD9A-4E3F-83DC-82FF1EEC85BC}">
      <dgm:prSet phldrT="[Text]"/>
      <dgm:spPr/>
      <dgm:t>
        <a:bodyPr/>
        <a:lstStyle/>
        <a:p>
          <a:r>
            <a:rPr lang="en-US" dirty="0"/>
            <a:t>4.</a:t>
          </a:r>
        </a:p>
        <a:p>
          <a:r>
            <a:rPr lang="en-US" dirty="0"/>
            <a:t>Answer Questions generated from Evaluation</a:t>
          </a:r>
        </a:p>
      </dgm:t>
    </dgm:pt>
    <dgm:pt modelId="{634D04F8-7AF9-4298-94AA-CC53569DE6BF}" type="parTrans" cxnId="{40EB410C-B045-40DA-B825-7BA90B4EC681}">
      <dgm:prSet/>
      <dgm:spPr/>
      <dgm:t>
        <a:bodyPr/>
        <a:lstStyle/>
        <a:p>
          <a:endParaRPr lang="en-US"/>
        </a:p>
      </dgm:t>
    </dgm:pt>
    <dgm:pt modelId="{F8287C06-76E0-444C-A143-8DCD9D01F84C}" type="sibTrans" cxnId="{40EB410C-B045-40DA-B825-7BA90B4EC681}">
      <dgm:prSet/>
      <dgm:spPr/>
      <dgm:t>
        <a:bodyPr/>
        <a:lstStyle/>
        <a:p>
          <a:endParaRPr lang="en-US"/>
        </a:p>
      </dgm:t>
    </dgm:pt>
    <dgm:pt modelId="{6FA83D51-C3B2-429D-8E9A-18F58DCD4622}" type="pres">
      <dgm:prSet presAssocID="{4C356A76-1156-4839-A913-E7EF0E847F84}" presName="CompostProcess" presStyleCnt="0">
        <dgm:presLayoutVars>
          <dgm:dir/>
          <dgm:resizeHandles val="exact"/>
        </dgm:presLayoutVars>
      </dgm:prSet>
      <dgm:spPr/>
    </dgm:pt>
    <dgm:pt modelId="{B9E92E4B-1002-49E8-8955-E3DD3BA023E9}" type="pres">
      <dgm:prSet presAssocID="{4C356A76-1156-4839-A913-E7EF0E847F84}" presName="arrow" presStyleLbl="bgShp" presStyleIdx="0" presStyleCnt="1" custLinFactNeighborX="630"/>
      <dgm:spPr/>
    </dgm:pt>
    <dgm:pt modelId="{35811727-0E85-4514-9070-4CD1ECAB3FF6}" type="pres">
      <dgm:prSet presAssocID="{4C356A76-1156-4839-A913-E7EF0E847F84}" presName="linearProcess" presStyleCnt="0"/>
      <dgm:spPr/>
    </dgm:pt>
    <dgm:pt modelId="{13C5F1A3-EB7B-47B2-A975-66F03B071CB2}" type="pres">
      <dgm:prSet presAssocID="{941338C5-CADD-407B-AE30-402C5E05ECFA}" presName="textNode" presStyleLbl="node1" presStyleIdx="0" presStyleCnt="4">
        <dgm:presLayoutVars>
          <dgm:bulletEnabled val="1"/>
        </dgm:presLayoutVars>
      </dgm:prSet>
      <dgm:spPr/>
      <dgm:t>
        <a:bodyPr/>
        <a:lstStyle/>
        <a:p>
          <a:endParaRPr lang="en-US"/>
        </a:p>
      </dgm:t>
    </dgm:pt>
    <dgm:pt modelId="{08899C45-290A-40A1-A073-9B1FCF409E9F}" type="pres">
      <dgm:prSet presAssocID="{95BAE93A-3335-4278-BCF3-410C4DD407E7}" presName="sibTrans" presStyleCnt="0"/>
      <dgm:spPr/>
    </dgm:pt>
    <dgm:pt modelId="{1D396933-F498-4104-A0D4-648F6A85F6AB}" type="pres">
      <dgm:prSet presAssocID="{98F559DD-39E0-4458-9893-E71ECC8DD530}" presName="textNode" presStyleLbl="node1" presStyleIdx="1" presStyleCnt="4">
        <dgm:presLayoutVars>
          <dgm:bulletEnabled val="1"/>
        </dgm:presLayoutVars>
      </dgm:prSet>
      <dgm:spPr/>
      <dgm:t>
        <a:bodyPr/>
        <a:lstStyle/>
        <a:p>
          <a:endParaRPr lang="en-US"/>
        </a:p>
      </dgm:t>
    </dgm:pt>
    <dgm:pt modelId="{2EE5EDE7-3BCE-444E-9CF9-736BAB535A50}" type="pres">
      <dgm:prSet presAssocID="{C3F7728A-770D-48B2-8E66-06FFD69D019C}" presName="sibTrans" presStyleCnt="0"/>
      <dgm:spPr/>
    </dgm:pt>
    <dgm:pt modelId="{DA97F231-87CB-494D-99C5-FE43B53E0AE7}" type="pres">
      <dgm:prSet presAssocID="{D258B1D1-AE44-4426-B5DF-F3BCC47B3EC4}" presName="textNode" presStyleLbl="node1" presStyleIdx="2" presStyleCnt="4">
        <dgm:presLayoutVars>
          <dgm:bulletEnabled val="1"/>
        </dgm:presLayoutVars>
      </dgm:prSet>
      <dgm:spPr/>
      <dgm:t>
        <a:bodyPr/>
        <a:lstStyle/>
        <a:p>
          <a:endParaRPr lang="en-US"/>
        </a:p>
      </dgm:t>
    </dgm:pt>
    <dgm:pt modelId="{CCE8E203-F90F-4C6A-A3E3-5B7A7704828A}" type="pres">
      <dgm:prSet presAssocID="{84D409CF-1859-480F-A3E8-F8FCA3A70AC2}" presName="sibTrans" presStyleCnt="0"/>
      <dgm:spPr/>
    </dgm:pt>
    <dgm:pt modelId="{5BFB0DDE-8640-400D-994D-1AC58E4C18E7}" type="pres">
      <dgm:prSet presAssocID="{6406FD1B-CD9A-4E3F-83DC-82FF1EEC85BC}" presName="textNode" presStyleLbl="node1" presStyleIdx="3" presStyleCnt="4">
        <dgm:presLayoutVars>
          <dgm:bulletEnabled val="1"/>
        </dgm:presLayoutVars>
      </dgm:prSet>
      <dgm:spPr/>
      <dgm:t>
        <a:bodyPr/>
        <a:lstStyle/>
        <a:p>
          <a:endParaRPr lang="en-US"/>
        </a:p>
      </dgm:t>
    </dgm:pt>
  </dgm:ptLst>
  <dgm:cxnLst>
    <dgm:cxn modelId="{40EB410C-B045-40DA-B825-7BA90B4EC681}" srcId="{4C356A76-1156-4839-A913-E7EF0E847F84}" destId="{6406FD1B-CD9A-4E3F-83DC-82FF1EEC85BC}" srcOrd="3" destOrd="0" parTransId="{634D04F8-7AF9-4298-94AA-CC53569DE6BF}" sibTransId="{F8287C06-76E0-444C-A143-8DCD9D01F84C}"/>
    <dgm:cxn modelId="{F5EA8C48-172C-4FFF-A8DF-07CF2C5AF223}" type="presOf" srcId="{D258B1D1-AE44-4426-B5DF-F3BCC47B3EC4}" destId="{DA97F231-87CB-494D-99C5-FE43B53E0AE7}" srcOrd="0" destOrd="0" presId="urn:microsoft.com/office/officeart/2005/8/layout/hProcess9"/>
    <dgm:cxn modelId="{02A5F41F-545A-40AC-BE43-B962B58AE32E}" type="presOf" srcId="{941338C5-CADD-407B-AE30-402C5E05ECFA}" destId="{13C5F1A3-EB7B-47B2-A975-66F03B071CB2}" srcOrd="0" destOrd="0" presId="urn:microsoft.com/office/officeart/2005/8/layout/hProcess9"/>
    <dgm:cxn modelId="{96C6544F-8A5A-4340-A3FD-58487EEF33F3}" srcId="{4C356A76-1156-4839-A913-E7EF0E847F84}" destId="{98F559DD-39E0-4458-9893-E71ECC8DD530}" srcOrd="1" destOrd="0" parTransId="{51DCC2EA-F165-457D-9514-5DC534C5C4EF}" sibTransId="{C3F7728A-770D-48B2-8E66-06FFD69D019C}"/>
    <dgm:cxn modelId="{059880E4-F46D-44BE-9B5E-BC6D16025BAC}" srcId="{4C356A76-1156-4839-A913-E7EF0E847F84}" destId="{941338C5-CADD-407B-AE30-402C5E05ECFA}" srcOrd="0" destOrd="0" parTransId="{AB29B56B-9467-4BFB-A777-0CB1409C60A0}" sibTransId="{95BAE93A-3335-4278-BCF3-410C4DD407E7}"/>
    <dgm:cxn modelId="{F84128F3-C95E-4B56-AE8B-0FF4FF843F26}" srcId="{4C356A76-1156-4839-A913-E7EF0E847F84}" destId="{D258B1D1-AE44-4426-B5DF-F3BCC47B3EC4}" srcOrd="2" destOrd="0" parTransId="{7F627012-4654-4D60-A64B-511E17ABADAD}" sibTransId="{84D409CF-1859-480F-A3E8-F8FCA3A70AC2}"/>
    <dgm:cxn modelId="{57D73593-8492-490B-AF4D-A8E7F04D8E76}" type="presOf" srcId="{4C356A76-1156-4839-A913-E7EF0E847F84}" destId="{6FA83D51-C3B2-429D-8E9A-18F58DCD4622}" srcOrd="0" destOrd="0" presId="urn:microsoft.com/office/officeart/2005/8/layout/hProcess9"/>
    <dgm:cxn modelId="{15ACCA5D-1D85-4DE9-BC6E-FE1F6FA849FF}" type="presOf" srcId="{6406FD1B-CD9A-4E3F-83DC-82FF1EEC85BC}" destId="{5BFB0DDE-8640-400D-994D-1AC58E4C18E7}" srcOrd="0" destOrd="0" presId="urn:microsoft.com/office/officeart/2005/8/layout/hProcess9"/>
    <dgm:cxn modelId="{81DFB3C0-F972-46FF-9700-BA589AF00B95}" type="presOf" srcId="{98F559DD-39E0-4458-9893-E71ECC8DD530}" destId="{1D396933-F498-4104-A0D4-648F6A85F6AB}" srcOrd="0" destOrd="0" presId="urn:microsoft.com/office/officeart/2005/8/layout/hProcess9"/>
    <dgm:cxn modelId="{A6BF0686-E112-47E7-801D-CAF14F9545C0}" type="presParOf" srcId="{6FA83D51-C3B2-429D-8E9A-18F58DCD4622}" destId="{B9E92E4B-1002-49E8-8955-E3DD3BA023E9}" srcOrd="0" destOrd="0" presId="urn:microsoft.com/office/officeart/2005/8/layout/hProcess9"/>
    <dgm:cxn modelId="{CB785DCF-5891-4F8D-8680-1662DAAE08A7}" type="presParOf" srcId="{6FA83D51-C3B2-429D-8E9A-18F58DCD4622}" destId="{35811727-0E85-4514-9070-4CD1ECAB3FF6}" srcOrd="1" destOrd="0" presId="urn:microsoft.com/office/officeart/2005/8/layout/hProcess9"/>
    <dgm:cxn modelId="{FB9AC70C-8AB7-4006-A7BE-B253715E1946}" type="presParOf" srcId="{35811727-0E85-4514-9070-4CD1ECAB3FF6}" destId="{13C5F1A3-EB7B-47B2-A975-66F03B071CB2}" srcOrd="0" destOrd="0" presId="urn:microsoft.com/office/officeart/2005/8/layout/hProcess9"/>
    <dgm:cxn modelId="{3997B1FF-B74B-4FAD-83E9-771838DEAB9C}" type="presParOf" srcId="{35811727-0E85-4514-9070-4CD1ECAB3FF6}" destId="{08899C45-290A-40A1-A073-9B1FCF409E9F}" srcOrd="1" destOrd="0" presId="urn:microsoft.com/office/officeart/2005/8/layout/hProcess9"/>
    <dgm:cxn modelId="{68E0BB3F-A8B3-4933-BFF2-FC5B97D5C3EB}" type="presParOf" srcId="{35811727-0E85-4514-9070-4CD1ECAB3FF6}" destId="{1D396933-F498-4104-A0D4-648F6A85F6AB}" srcOrd="2" destOrd="0" presId="urn:microsoft.com/office/officeart/2005/8/layout/hProcess9"/>
    <dgm:cxn modelId="{7CE7BA26-AA88-4CCD-84C0-B8F73B853558}" type="presParOf" srcId="{35811727-0E85-4514-9070-4CD1ECAB3FF6}" destId="{2EE5EDE7-3BCE-444E-9CF9-736BAB535A50}" srcOrd="3" destOrd="0" presId="urn:microsoft.com/office/officeart/2005/8/layout/hProcess9"/>
    <dgm:cxn modelId="{A46F7BF6-295D-4524-8FBC-EABB4FF246D6}" type="presParOf" srcId="{35811727-0E85-4514-9070-4CD1ECAB3FF6}" destId="{DA97F231-87CB-494D-99C5-FE43B53E0AE7}" srcOrd="4" destOrd="0" presId="urn:microsoft.com/office/officeart/2005/8/layout/hProcess9"/>
    <dgm:cxn modelId="{052047CE-81A6-4959-8A21-65A0FD457331}" type="presParOf" srcId="{35811727-0E85-4514-9070-4CD1ECAB3FF6}" destId="{CCE8E203-F90F-4C6A-A3E3-5B7A7704828A}" srcOrd="5" destOrd="0" presId="urn:microsoft.com/office/officeart/2005/8/layout/hProcess9"/>
    <dgm:cxn modelId="{3D2C9A24-8C3A-4901-BD72-2C071D7D6949}" type="presParOf" srcId="{35811727-0E85-4514-9070-4CD1ECAB3FF6}" destId="{5BFB0DDE-8640-400D-994D-1AC58E4C18E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09FFC-7B06-4B34-9C3E-294DCFB68940}">
      <dsp:nvSpPr>
        <dsp:cNvPr id="0" name=""/>
        <dsp:cNvSpPr/>
      </dsp:nvSpPr>
      <dsp:spPr>
        <a:xfrm>
          <a:off x="1145" y="101957"/>
          <a:ext cx="2419424" cy="96776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en-US" sz="2200" kern="1200" dirty="0"/>
            <a:t>Solar Flares</a:t>
          </a:r>
        </a:p>
      </dsp:txBody>
      <dsp:txXfrm>
        <a:off x="485030" y="101957"/>
        <a:ext cx="1451655" cy="967769"/>
      </dsp:txXfrm>
    </dsp:sp>
    <dsp:sp modelId="{3C78D70A-FE4C-4879-A6B6-65400EA3611D}">
      <dsp:nvSpPr>
        <dsp:cNvPr id="0" name=""/>
        <dsp:cNvSpPr/>
      </dsp:nvSpPr>
      <dsp:spPr>
        <a:xfrm>
          <a:off x="2106044" y="184218"/>
          <a:ext cx="2008122" cy="80324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lvl="0" algn="ctr" defTabSz="1066800">
            <a:lnSpc>
              <a:spcPct val="90000"/>
            </a:lnSpc>
            <a:spcBef>
              <a:spcPct val="0"/>
            </a:spcBef>
            <a:spcAft>
              <a:spcPct val="35000"/>
            </a:spcAft>
          </a:pPr>
          <a:r>
            <a:rPr lang="en-US" sz="2400" kern="1200" dirty="0"/>
            <a:t>X-rays</a:t>
          </a:r>
        </a:p>
      </dsp:txBody>
      <dsp:txXfrm>
        <a:off x="2507668" y="184218"/>
        <a:ext cx="1204874" cy="803248"/>
      </dsp:txXfrm>
    </dsp:sp>
    <dsp:sp modelId="{8D8DBC66-85AB-442C-BE46-BCBCB58CDDF9}">
      <dsp:nvSpPr>
        <dsp:cNvPr id="0" name=""/>
        <dsp:cNvSpPr/>
      </dsp:nvSpPr>
      <dsp:spPr>
        <a:xfrm>
          <a:off x="3833029" y="184218"/>
          <a:ext cx="2414224" cy="80324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en-US" sz="1400" kern="1200" dirty="0"/>
            <a:t>Degrade or block </a:t>
          </a:r>
          <a:r>
            <a:rPr lang="en-US" sz="1400" i="1" kern="1200" dirty="0"/>
            <a:t>radio communication </a:t>
          </a:r>
          <a:r>
            <a:rPr lang="en-US" sz="1400" kern="1200" dirty="0"/>
            <a:t>during emergency events</a:t>
          </a:r>
        </a:p>
      </dsp:txBody>
      <dsp:txXfrm>
        <a:off x="4234653" y="184218"/>
        <a:ext cx="1610976" cy="803248"/>
      </dsp:txXfrm>
    </dsp:sp>
    <dsp:sp modelId="{D0E8DA36-7EDB-463B-86AB-25BC4F750A8E}">
      <dsp:nvSpPr>
        <dsp:cNvPr id="0" name=""/>
        <dsp:cNvSpPr/>
      </dsp:nvSpPr>
      <dsp:spPr>
        <a:xfrm>
          <a:off x="1145" y="1205215"/>
          <a:ext cx="2419424" cy="96776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en-US" sz="2200" kern="1200" dirty="0"/>
            <a:t>Coronal Mass Ejections</a:t>
          </a:r>
        </a:p>
      </dsp:txBody>
      <dsp:txXfrm>
        <a:off x="485030" y="1205215"/>
        <a:ext cx="1451655" cy="967769"/>
      </dsp:txXfrm>
    </dsp:sp>
    <dsp:sp modelId="{CF5F4D4B-3016-4319-AE44-85147F9993C0}">
      <dsp:nvSpPr>
        <dsp:cNvPr id="0" name=""/>
        <dsp:cNvSpPr/>
      </dsp:nvSpPr>
      <dsp:spPr>
        <a:xfrm>
          <a:off x="2106044" y="1287475"/>
          <a:ext cx="2008122" cy="80324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10160" rIns="0" bIns="10160" numCol="1" spcCol="1270" anchor="ctr" anchorCtr="0">
          <a:noAutofit/>
        </a:bodyPr>
        <a:lstStyle/>
        <a:p>
          <a:pPr lvl="0" algn="ctr" defTabSz="711200">
            <a:lnSpc>
              <a:spcPct val="90000"/>
            </a:lnSpc>
            <a:spcBef>
              <a:spcPct val="0"/>
            </a:spcBef>
            <a:spcAft>
              <a:spcPct val="35000"/>
            </a:spcAft>
          </a:pPr>
          <a:r>
            <a:rPr lang="en-US" sz="1600" kern="1200" dirty="0"/>
            <a:t>Geomagnetic storms</a:t>
          </a:r>
        </a:p>
      </dsp:txBody>
      <dsp:txXfrm>
        <a:off x="2507668" y="1287475"/>
        <a:ext cx="1204874" cy="803248"/>
      </dsp:txXfrm>
    </dsp:sp>
    <dsp:sp modelId="{901B3EC8-E515-402D-BFE0-D987888DD358}">
      <dsp:nvSpPr>
        <dsp:cNvPr id="0" name=""/>
        <dsp:cNvSpPr/>
      </dsp:nvSpPr>
      <dsp:spPr>
        <a:xfrm>
          <a:off x="3833029" y="1287475"/>
          <a:ext cx="2295404" cy="80324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en-US" sz="1400" kern="1200" dirty="0"/>
            <a:t>Affect radio </a:t>
          </a:r>
          <a:r>
            <a:rPr lang="en-US" sz="1400" i="1" kern="1200" dirty="0"/>
            <a:t>navigation systems</a:t>
          </a:r>
          <a:r>
            <a:rPr lang="en-US" sz="1400" kern="1200" dirty="0"/>
            <a:t> (e.g. GPS)</a:t>
          </a:r>
        </a:p>
      </dsp:txBody>
      <dsp:txXfrm>
        <a:off x="4234653" y="1287475"/>
        <a:ext cx="1492156" cy="803248"/>
      </dsp:txXfrm>
    </dsp:sp>
    <dsp:sp modelId="{1B5E1700-B39E-49C8-84FE-A897332CFE0F}">
      <dsp:nvSpPr>
        <dsp:cNvPr id="0" name=""/>
        <dsp:cNvSpPr/>
      </dsp:nvSpPr>
      <dsp:spPr>
        <a:xfrm>
          <a:off x="1145" y="2308472"/>
          <a:ext cx="2419424" cy="96776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en-US" sz="2200" kern="1200" dirty="0"/>
            <a:t>Solar Storms</a:t>
          </a:r>
        </a:p>
      </dsp:txBody>
      <dsp:txXfrm>
        <a:off x="485030" y="2308472"/>
        <a:ext cx="1451655" cy="967769"/>
      </dsp:txXfrm>
    </dsp:sp>
    <dsp:sp modelId="{DADB40AB-948A-4C8B-A30A-53D4CC6AD35E}">
      <dsp:nvSpPr>
        <dsp:cNvPr id="0" name=""/>
        <dsp:cNvSpPr/>
      </dsp:nvSpPr>
      <dsp:spPr>
        <a:xfrm>
          <a:off x="2106044" y="2390733"/>
          <a:ext cx="2008122" cy="80324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10160" rIns="0" bIns="10160" numCol="1" spcCol="1270" anchor="ctr" anchorCtr="0">
          <a:noAutofit/>
        </a:bodyPr>
        <a:lstStyle/>
        <a:p>
          <a:pPr lvl="0" algn="ctr" defTabSz="711200">
            <a:lnSpc>
              <a:spcPct val="90000"/>
            </a:lnSpc>
            <a:spcBef>
              <a:spcPct val="0"/>
            </a:spcBef>
            <a:spcAft>
              <a:spcPct val="35000"/>
            </a:spcAft>
          </a:pPr>
          <a:r>
            <a:rPr lang="en-US" sz="1600" kern="1200" dirty="0"/>
            <a:t>Magnetic Disturbances</a:t>
          </a:r>
        </a:p>
      </dsp:txBody>
      <dsp:txXfrm>
        <a:off x="2507668" y="2390733"/>
        <a:ext cx="1204874" cy="803248"/>
      </dsp:txXfrm>
    </dsp:sp>
    <dsp:sp modelId="{22120270-12D9-4732-9EBA-8EB6C86C8E99}">
      <dsp:nvSpPr>
        <dsp:cNvPr id="0" name=""/>
        <dsp:cNvSpPr/>
      </dsp:nvSpPr>
      <dsp:spPr>
        <a:xfrm>
          <a:off x="3833029" y="2390733"/>
          <a:ext cx="2248052" cy="803248"/>
        </a:xfrm>
        <a:prstGeom prst="chevron">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lvl="0" algn="ctr" defTabSz="622300">
            <a:lnSpc>
              <a:spcPct val="90000"/>
            </a:lnSpc>
            <a:spcBef>
              <a:spcPct val="0"/>
            </a:spcBef>
            <a:spcAft>
              <a:spcPct val="35000"/>
            </a:spcAft>
          </a:pPr>
          <a:r>
            <a:rPr lang="en-US" sz="1400" i="1" kern="1200" dirty="0"/>
            <a:t>Power Outages</a:t>
          </a:r>
        </a:p>
      </dsp:txBody>
      <dsp:txXfrm>
        <a:off x="4234653" y="2390733"/>
        <a:ext cx="1444804" cy="8032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92E4B-1002-49E8-8955-E3DD3BA023E9}">
      <dsp:nvSpPr>
        <dsp:cNvPr id="0" name=""/>
        <dsp:cNvSpPr/>
      </dsp:nvSpPr>
      <dsp:spPr>
        <a:xfrm>
          <a:off x="489844" y="0"/>
          <a:ext cx="518160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C5F1A3-EB7B-47B2-A975-66F03B071CB2}">
      <dsp:nvSpPr>
        <dsp:cNvPr id="0" name=""/>
        <dsp:cNvSpPr/>
      </dsp:nvSpPr>
      <dsp:spPr>
        <a:xfrm>
          <a:off x="3050" y="1625600"/>
          <a:ext cx="1467445" cy="21674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1. </a:t>
          </a:r>
        </a:p>
        <a:p>
          <a:pPr lvl="0" algn="ctr" defTabSz="889000">
            <a:lnSpc>
              <a:spcPct val="90000"/>
            </a:lnSpc>
            <a:spcBef>
              <a:spcPct val="0"/>
            </a:spcBef>
            <a:spcAft>
              <a:spcPct val="35000"/>
            </a:spcAft>
          </a:pPr>
          <a:r>
            <a:rPr lang="en-US" sz="2000" kern="1200" dirty="0"/>
            <a:t>Select Standards</a:t>
          </a:r>
        </a:p>
      </dsp:txBody>
      <dsp:txXfrm>
        <a:off x="74685" y="1697235"/>
        <a:ext cx="1324175" cy="2024196"/>
      </dsp:txXfrm>
    </dsp:sp>
    <dsp:sp modelId="{1D396933-F498-4104-A0D4-648F6A85F6AB}">
      <dsp:nvSpPr>
        <dsp:cNvPr id="0" name=""/>
        <dsp:cNvSpPr/>
      </dsp:nvSpPr>
      <dsp:spPr>
        <a:xfrm>
          <a:off x="1543868" y="1625600"/>
          <a:ext cx="1467445" cy="21674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2.  </a:t>
          </a:r>
        </a:p>
        <a:p>
          <a:pPr lvl="0" algn="ctr" defTabSz="889000">
            <a:lnSpc>
              <a:spcPct val="90000"/>
            </a:lnSpc>
            <a:spcBef>
              <a:spcPct val="0"/>
            </a:spcBef>
            <a:spcAft>
              <a:spcPct val="35000"/>
            </a:spcAft>
          </a:pPr>
          <a:r>
            <a:rPr lang="en-US" sz="2000" kern="1200" dirty="0"/>
            <a:t>Determine Assurance Level</a:t>
          </a:r>
        </a:p>
      </dsp:txBody>
      <dsp:txXfrm>
        <a:off x="1615503" y="1697235"/>
        <a:ext cx="1324175" cy="2024196"/>
      </dsp:txXfrm>
    </dsp:sp>
    <dsp:sp modelId="{DA97F231-87CB-494D-99C5-FE43B53E0AE7}">
      <dsp:nvSpPr>
        <dsp:cNvPr id="0" name=""/>
        <dsp:cNvSpPr/>
      </dsp:nvSpPr>
      <dsp:spPr>
        <a:xfrm>
          <a:off x="3084686" y="1625600"/>
          <a:ext cx="1467445" cy="21674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3.</a:t>
          </a:r>
        </a:p>
        <a:p>
          <a:pPr lvl="0" algn="ctr" defTabSz="889000">
            <a:lnSpc>
              <a:spcPct val="90000"/>
            </a:lnSpc>
            <a:spcBef>
              <a:spcPct val="0"/>
            </a:spcBef>
            <a:spcAft>
              <a:spcPct val="35000"/>
            </a:spcAft>
          </a:pPr>
          <a:r>
            <a:rPr lang="en-US" sz="2000" kern="1200" dirty="0"/>
            <a:t>Create Network Control Diagram</a:t>
          </a:r>
        </a:p>
      </dsp:txBody>
      <dsp:txXfrm>
        <a:off x="3156321" y="1697235"/>
        <a:ext cx="1324175" cy="2024196"/>
      </dsp:txXfrm>
    </dsp:sp>
    <dsp:sp modelId="{5BFB0DDE-8640-400D-994D-1AC58E4C18E7}">
      <dsp:nvSpPr>
        <dsp:cNvPr id="0" name=""/>
        <dsp:cNvSpPr/>
      </dsp:nvSpPr>
      <dsp:spPr>
        <a:xfrm>
          <a:off x="4625503" y="1625600"/>
          <a:ext cx="1467445" cy="21674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4.</a:t>
          </a:r>
        </a:p>
        <a:p>
          <a:pPr lvl="0" algn="ctr" defTabSz="889000">
            <a:lnSpc>
              <a:spcPct val="90000"/>
            </a:lnSpc>
            <a:spcBef>
              <a:spcPct val="0"/>
            </a:spcBef>
            <a:spcAft>
              <a:spcPct val="35000"/>
            </a:spcAft>
          </a:pPr>
          <a:r>
            <a:rPr lang="en-US" sz="2000" kern="1200" dirty="0"/>
            <a:t>Answer Questions generated from Evaluation</a:t>
          </a:r>
        </a:p>
      </dsp:txBody>
      <dsp:txXfrm>
        <a:off x="4697138" y="1697235"/>
        <a:ext cx="1324175" cy="2024196"/>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96BAFC93-B92A-4D9F-BBB4-A25AF44DE77E}"/>
              </a:ext>
            </a:extLst>
          </p:cNvPr>
          <p:cNvSpPr>
            <a:spLocks noGrp="1" noChangeArrowheads="1"/>
          </p:cNvSpPr>
          <p:nvPr>
            <p:ph type="hdr" sz="quarter"/>
          </p:nvPr>
        </p:nvSpPr>
        <p:spPr bwMode="auto">
          <a:xfrm>
            <a:off x="0" y="0"/>
            <a:ext cx="30353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114691" name="Rectangle 3">
            <a:extLst>
              <a:ext uri="{FF2B5EF4-FFF2-40B4-BE49-F238E27FC236}">
                <a16:creationId xmlns:a16="http://schemas.microsoft.com/office/drawing/2014/main" id="{5E4039A5-CA64-43A2-A153-C6B4115D564E}"/>
              </a:ext>
            </a:extLst>
          </p:cNvPr>
          <p:cNvSpPr>
            <a:spLocks noGrp="1" noChangeArrowheads="1"/>
          </p:cNvSpPr>
          <p:nvPr>
            <p:ph type="dt" sz="quarter" idx="1"/>
          </p:nvPr>
        </p:nvSpPr>
        <p:spPr bwMode="auto">
          <a:xfrm>
            <a:off x="3967163" y="0"/>
            <a:ext cx="30353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E52579E9-EC65-4BE9-9DF0-22B93E435E21}" type="datetimeFigureOut">
              <a:rPr lang="en-US"/>
              <a:pPr>
                <a:defRPr/>
              </a:pPr>
              <a:t>7/13/2020</a:t>
            </a:fld>
            <a:endParaRPr lang="en-US"/>
          </a:p>
        </p:txBody>
      </p:sp>
      <p:sp>
        <p:nvSpPr>
          <p:cNvPr id="114692" name="Rectangle 4">
            <a:extLst>
              <a:ext uri="{FF2B5EF4-FFF2-40B4-BE49-F238E27FC236}">
                <a16:creationId xmlns:a16="http://schemas.microsoft.com/office/drawing/2014/main" id="{1A266E34-4B8B-4617-9148-547DD4E19CB6}"/>
              </a:ext>
            </a:extLst>
          </p:cNvPr>
          <p:cNvSpPr>
            <a:spLocks noGrp="1" noChangeArrowheads="1"/>
          </p:cNvSpPr>
          <p:nvPr>
            <p:ph type="ftr" sz="quarter" idx="2"/>
          </p:nvPr>
        </p:nvSpPr>
        <p:spPr bwMode="auto">
          <a:xfrm>
            <a:off x="0" y="8823325"/>
            <a:ext cx="30353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114693" name="Rectangle 5">
            <a:extLst>
              <a:ext uri="{FF2B5EF4-FFF2-40B4-BE49-F238E27FC236}">
                <a16:creationId xmlns:a16="http://schemas.microsoft.com/office/drawing/2014/main" id="{3F2942FB-3F44-4FDC-822F-F8B6EDD588C4}"/>
              </a:ext>
            </a:extLst>
          </p:cNvPr>
          <p:cNvSpPr>
            <a:spLocks noGrp="1" noChangeArrowheads="1"/>
          </p:cNvSpPr>
          <p:nvPr>
            <p:ph type="sldNum" sz="quarter" idx="3"/>
          </p:nvPr>
        </p:nvSpPr>
        <p:spPr bwMode="auto">
          <a:xfrm>
            <a:off x="3967163" y="8823325"/>
            <a:ext cx="30353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F34B963B-DF87-43C1-A4C1-C776961AAC17}" type="slidenum">
              <a:rPr lang="en-US" altLang="en-US"/>
              <a:pPr/>
              <a:t>‹#›</a:t>
            </a:fld>
            <a:endParaRPr lang="en-US" altLang="en-US"/>
          </a:p>
        </p:txBody>
      </p:sp>
    </p:spTree>
    <p:extLst>
      <p:ext uri="{BB962C8B-B14F-4D97-AF65-F5344CB8AC3E}">
        <p14:creationId xmlns:p14="http://schemas.microsoft.com/office/powerpoint/2010/main" val="1709629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2C5754-F0BE-4E76-ACB8-803AD02BEB4C}"/>
              </a:ext>
            </a:extLst>
          </p:cNvPr>
          <p:cNvSpPr>
            <a:spLocks noGrp="1"/>
          </p:cNvSpPr>
          <p:nvPr>
            <p:ph type="hdr" sz="quarter"/>
          </p:nvPr>
        </p:nvSpPr>
        <p:spPr>
          <a:xfrm>
            <a:off x="0" y="0"/>
            <a:ext cx="3035300" cy="465138"/>
          </a:xfrm>
          <a:prstGeom prst="rect">
            <a:avLst/>
          </a:prstGeom>
        </p:spPr>
        <p:txBody>
          <a:bodyPr vert="horz" lIns="93102" tIns="46552" rIns="93102" bIns="46552" rtlCol="0"/>
          <a:lstStyle>
            <a:lvl1pPr algn="l" fontAlgn="auto">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DB7819E0-F5E0-416A-ADD5-D3FB2CFEC6FC}"/>
              </a:ext>
            </a:extLst>
          </p:cNvPr>
          <p:cNvSpPr>
            <a:spLocks noGrp="1"/>
          </p:cNvSpPr>
          <p:nvPr>
            <p:ph type="dt" idx="1"/>
          </p:nvPr>
        </p:nvSpPr>
        <p:spPr>
          <a:xfrm>
            <a:off x="3967163" y="0"/>
            <a:ext cx="3035300" cy="465138"/>
          </a:xfrm>
          <a:prstGeom prst="rect">
            <a:avLst/>
          </a:prstGeom>
        </p:spPr>
        <p:txBody>
          <a:bodyPr vert="horz" lIns="93102" tIns="46552" rIns="93102" bIns="46552" rtlCol="0"/>
          <a:lstStyle>
            <a:lvl1pPr algn="r" fontAlgn="auto">
              <a:spcBef>
                <a:spcPts val="0"/>
              </a:spcBef>
              <a:spcAft>
                <a:spcPts val="0"/>
              </a:spcAft>
              <a:defRPr sz="1200">
                <a:latin typeface="+mn-lt"/>
              </a:defRPr>
            </a:lvl1pPr>
          </a:lstStyle>
          <a:p>
            <a:pPr>
              <a:defRPr/>
            </a:pPr>
            <a:fld id="{D7EB951C-247A-46BC-88CE-1A6BA2B7F17E}" type="datetimeFigureOut">
              <a:rPr lang="en-US"/>
              <a:pPr>
                <a:defRPr/>
              </a:pPr>
              <a:t>7/13/2020</a:t>
            </a:fld>
            <a:endParaRPr lang="en-US"/>
          </a:p>
        </p:txBody>
      </p:sp>
      <p:sp>
        <p:nvSpPr>
          <p:cNvPr id="4" name="Slide Image Placeholder 3">
            <a:extLst>
              <a:ext uri="{FF2B5EF4-FFF2-40B4-BE49-F238E27FC236}">
                <a16:creationId xmlns:a16="http://schemas.microsoft.com/office/drawing/2014/main" id="{5C2DD9A4-FB9C-418D-89B5-F554F3621D0B}"/>
              </a:ext>
            </a:extLst>
          </p:cNvPr>
          <p:cNvSpPr>
            <a:spLocks noGrp="1" noRot="1" noChangeAspect="1"/>
          </p:cNvSpPr>
          <p:nvPr>
            <p:ph type="sldImg" idx="2"/>
          </p:nvPr>
        </p:nvSpPr>
        <p:spPr>
          <a:xfrm>
            <a:off x="1179513" y="696913"/>
            <a:ext cx="4645025" cy="3482975"/>
          </a:xfrm>
          <a:prstGeom prst="rect">
            <a:avLst/>
          </a:prstGeom>
          <a:noFill/>
          <a:ln w="12700">
            <a:solidFill>
              <a:prstClr val="black"/>
            </a:solidFill>
          </a:ln>
        </p:spPr>
        <p:txBody>
          <a:bodyPr vert="horz" lIns="93102" tIns="46552" rIns="93102" bIns="46552" rtlCol="0" anchor="ctr"/>
          <a:lstStyle/>
          <a:p>
            <a:pPr lvl="0"/>
            <a:endParaRPr lang="en-US" noProof="0"/>
          </a:p>
        </p:txBody>
      </p:sp>
      <p:sp>
        <p:nvSpPr>
          <p:cNvPr id="5" name="Notes Placeholder 4">
            <a:extLst>
              <a:ext uri="{FF2B5EF4-FFF2-40B4-BE49-F238E27FC236}">
                <a16:creationId xmlns:a16="http://schemas.microsoft.com/office/drawing/2014/main" id="{900C4B38-52E8-42E2-9DD0-9DD1E7876544}"/>
              </a:ext>
            </a:extLst>
          </p:cNvPr>
          <p:cNvSpPr>
            <a:spLocks noGrp="1"/>
          </p:cNvSpPr>
          <p:nvPr>
            <p:ph type="body" sz="quarter" idx="3"/>
          </p:nvPr>
        </p:nvSpPr>
        <p:spPr>
          <a:xfrm>
            <a:off x="700088" y="4413250"/>
            <a:ext cx="5603875" cy="4179888"/>
          </a:xfrm>
          <a:prstGeom prst="rect">
            <a:avLst/>
          </a:prstGeom>
        </p:spPr>
        <p:txBody>
          <a:bodyPr vert="horz" lIns="93102" tIns="46552" rIns="93102" bIns="46552"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8F98E19-61F4-417A-B683-8DE4655E43F1}"/>
              </a:ext>
            </a:extLst>
          </p:cNvPr>
          <p:cNvSpPr>
            <a:spLocks noGrp="1"/>
          </p:cNvSpPr>
          <p:nvPr>
            <p:ph type="ftr" sz="quarter" idx="4"/>
          </p:nvPr>
        </p:nvSpPr>
        <p:spPr>
          <a:xfrm>
            <a:off x="0" y="8823325"/>
            <a:ext cx="3035300" cy="465138"/>
          </a:xfrm>
          <a:prstGeom prst="rect">
            <a:avLst/>
          </a:prstGeom>
        </p:spPr>
        <p:txBody>
          <a:bodyPr vert="horz" lIns="93102" tIns="46552" rIns="93102" bIns="46552"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05349EC-EA15-425E-8D5E-E8BF4986E83E}"/>
              </a:ext>
            </a:extLst>
          </p:cNvPr>
          <p:cNvSpPr>
            <a:spLocks noGrp="1"/>
          </p:cNvSpPr>
          <p:nvPr>
            <p:ph type="sldNum" sz="quarter" idx="5"/>
          </p:nvPr>
        </p:nvSpPr>
        <p:spPr>
          <a:xfrm>
            <a:off x="3967163" y="8823325"/>
            <a:ext cx="3035300" cy="465138"/>
          </a:xfrm>
          <a:prstGeom prst="rect">
            <a:avLst/>
          </a:prstGeom>
        </p:spPr>
        <p:txBody>
          <a:bodyPr vert="horz" wrap="square" lIns="93102" tIns="46552" rIns="93102" bIns="46552" numCol="1" anchor="b" anchorCtr="0" compatLnSpc="1">
            <a:prstTxWarp prst="textNoShape">
              <a:avLst/>
            </a:prstTxWarp>
          </a:bodyPr>
          <a:lstStyle>
            <a:lvl1pPr algn="r">
              <a:defRPr sz="1200">
                <a:latin typeface="Calibri" panose="020F0502020204030204" pitchFamily="34" charset="0"/>
              </a:defRPr>
            </a:lvl1pPr>
          </a:lstStyle>
          <a:p>
            <a:fld id="{672A9825-56D2-48C3-9687-45BD1D7D41B9}" type="slidenum">
              <a:rPr lang="en-US" altLang="en-US"/>
              <a:pPr/>
              <a:t>‹#›</a:t>
            </a:fld>
            <a:endParaRPr lang="en-US" altLang="en-US"/>
          </a:p>
        </p:txBody>
      </p:sp>
    </p:spTree>
    <p:extLst>
      <p:ext uri="{BB962C8B-B14F-4D97-AF65-F5344CB8AC3E}">
        <p14:creationId xmlns:p14="http://schemas.microsoft.com/office/powerpoint/2010/main" val="42886480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4ACEEA5B-68BB-4868-8E11-CDFA20CF47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90B3F882-5B7D-4A80-9019-4E9302EB17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D0587779-E8F8-42F0-B87D-E1DB98CD722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6E04DE-91E7-4D99-A189-83039D538A61}" type="slidenum">
              <a:rPr lang="en-US" altLang="en-US">
                <a:latin typeface="Calibri" panose="020F0502020204030204" pitchFamily="34" charset="0"/>
              </a:rPr>
              <a:pPr eaLnBrk="1" hangingPunct="1"/>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A63EB5D-2027-48BF-9C01-F6379BAB3D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8D97C90-A1C2-4DA6-869A-3418E2CD34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dirty="0"/>
              <a:t>Transportation Cyber Risk Management is the process whereby </a:t>
            </a:r>
            <a:r>
              <a:rPr lang="en-US" b="1" baseline="0" dirty="0"/>
              <a:t>transportation risk scenarios are analyzed and acted upon. </a:t>
            </a:r>
            <a:r>
              <a:rPr lang="en-US" b="0" baseline="0" dirty="0"/>
              <a:t>Significant inherent operational risk is viewed in context of transportation business and environmental control factors, resulting in risk acceptance, or recommendations for </a:t>
            </a:r>
            <a:r>
              <a:rPr lang="en-US" b="1" dirty="0"/>
              <a:t>Risk Response Options. </a:t>
            </a:r>
            <a:r>
              <a:rPr lang="en-US" b="0" dirty="0"/>
              <a:t>Response Options</a:t>
            </a:r>
            <a:r>
              <a:rPr lang="en-US" b="0" baseline="0" dirty="0"/>
              <a:t> include</a:t>
            </a:r>
            <a:r>
              <a:rPr lang="en-US" b="0" dirty="0"/>
              <a:t> </a:t>
            </a:r>
            <a:r>
              <a:rPr lang="en-US" b="1" dirty="0"/>
              <a:t>Risk Avoidance</a:t>
            </a:r>
            <a:r>
              <a:rPr lang="en-US" b="0" dirty="0"/>
              <a:t>,</a:t>
            </a:r>
            <a:r>
              <a:rPr lang="en-US" b="0" baseline="0" dirty="0"/>
              <a:t> that is, </a:t>
            </a:r>
            <a:r>
              <a:rPr lang="en-US" b="0" dirty="0"/>
              <a:t>the </a:t>
            </a:r>
            <a:r>
              <a:rPr lang="en-US" dirty="0"/>
              <a:t>simplest of all solutions for eliminating risk is to refrain from engaging in the risky activity in the first place.  For example, in the scenario where cyber risk is presented by a technological automation of an operational system, the alternative of a non-cyber ventilation system will eliminate the cyber related risk of automating fan mechanism. However, most cyber risk is dealt with using </a:t>
            </a:r>
            <a:r>
              <a:rPr lang="en-US" b="1" dirty="0"/>
              <a:t>Risk Reduction </a:t>
            </a:r>
            <a:r>
              <a:rPr lang="en-US" dirty="0"/>
              <a:t>techniques. Identifying and eliminating the </a:t>
            </a:r>
            <a:r>
              <a:rPr lang="en-US" i="1" dirty="0"/>
              <a:t>vulnerabilities</a:t>
            </a:r>
            <a:r>
              <a:rPr lang="en-US" dirty="0"/>
              <a:t> of IT and ICS systems is clearly the main method of reducing or mitigating losses.  Vulnerabilities are identified, catalogued, shared and “patched” a process that is essential to the response methodology of cybersecurity professionals.  Non-professionals are taught IT systems “awareness” as a means to minimize human interface (HMI) types of vulnerabilities from breaching IT or ICS. .   It is estimated that between 300,000 &amp; 1M current cybersecurity positions are vacant.  Demand is expected to rise as public, private and government sectors face unprecedented numbers of data breaches and cybersecurity threats.  Today the lack of cybersecurity talent can be an organization's biggest vulnerability, exposing it to serious risk that can equate to unacceptable losses; in the case of the transportation</a:t>
            </a:r>
            <a:r>
              <a:rPr lang="en-US" baseline="0" dirty="0"/>
              <a:t> industry, these</a:t>
            </a:r>
            <a:r>
              <a:rPr lang="en-US" dirty="0"/>
              <a:t> include the scenarios</a:t>
            </a:r>
            <a:r>
              <a:rPr lang="en-US" baseline="0" dirty="0"/>
              <a:t> wherein accidents are deliberately caused, public transportation services are rendered unavailable, carrier systems lose location identifiers, and shipments are irretrievably lost</a:t>
            </a:r>
            <a:r>
              <a:rPr lang="en-US" dirty="0"/>
              <a:t>. </a:t>
            </a:r>
            <a:endParaRPr lang="en-US" altLang="en-US" dirty="0"/>
          </a:p>
        </p:txBody>
      </p:sp>
      <p:sp>
        <p:nvSpPr>
          <p:cNvPr id="33795" name="Slide Number Placeholder 3">
            <a:extLst>
              <a:ext uri="{FF2B5EF4-FFF2-40B4-BE49-F238E27FC236}">
                <a16:creationId xmlns:a16="http://schemas.microsoft.com/office/drawing/2014/main" id="{F1ED5160-B657-4C11-8D49-CC71F52C1D9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A147BA-31FF-497B-9C16-292A8083E601}"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5B92B1D8-6004-4B3A-ADF7-B7B2D0EE5E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6A2318F8-BAAD-4E63-9304-42635A50CF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i="1"/>
              <a:t>Risk Reduction </a:t>
            </a:r>
            <a:r>
              <a:rPr lang="en-US" altLang="en-US"/>
              <a:t>is characterized by the implementation of actions that lower the risk to the agency.  In relation to security it is also frequently called risk assessment; threat, vulnerability and consequence assessment (TVC) analysis; or threat and vulnerability assessment (TVA).</a:t>
            </a:r>
            <a:r>
              <a:rPr lang="en-US" altLang="en-US" b="1" i="1"/>
              <a:t> Risk Assessment</a:t>
            </a:r>
            <a:r>
              <a:rPr lang="en-US" altLang="en-US" i="1"/>
              <a:t> is a systematic process through which assets are identified and valuated, credible threats to those assets are enumerated, applicable vulnerabilities are documented, potential impacts or consequences of a loss event are described, and a qualitative or quantitative analysis of resulting risks is produced.</a:t>
            </a:r>
            <a:endParaRPr lang="en-US" altLang="en-US"/>
          </a:p>
        </p:txBody>
      </p:sp>
      <p:sp>
        <p:nvSpPr>
          <p:cNvPr id="25603" name="Slide Number Placeholder 3">
            <a:extLst>
              <a:ext uri="{FF2B5EF4-FFF2-40B4-BE49-F238E27FC236}">
                <a16:creationId xmlns:a16="http://schemas.microsoft.com/office/drawing/2014/main" id="{25ABF3EE-9805-486A-A183-5871D6CE65B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6CE792-26CC-4EE9-A3A9-316A13BD88E7}"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A63EB5D-2027-48BF-9C01-F6379BAB3D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8D97C90-A1C2-4DA6-869A-3418E2CD34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NIPP 2013 identifies evolving threats against Critical</a:t>
            </a:r>
            <a:r>
              <a:rPr lang="en-US" altLang="en-US" baseline="0" dirty="0"/>
              <a:t> Infrastructure. </a:t>
            </a:r>
            <a:endParaRPr lang="en-US" altLang="en-US" dirty="0"/>
          </a:p>
        </p:txBody>
      </p:sp>
      <p:sp>
        <p:nvSpPr>
          <p:cNvPr id="33795" name="Slide Number Placeholder 3">
            <a:extLst>
              <a:ext uri="{FF2B5EF4-FFF2-40B4-BE49-F238E27FC236}">
                <a16:creationId xmlns:a16="http://schemas.microsoft.com/office/drawing/2014/main" id="{F1ED5160-B657-4C11-8D49-CC71F52C1D9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A147BA-31FF-497B-9C16-292A8083E601}"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1C765D0F-D70B-4F1A-923F-50F95F457C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a:extLst>
              <a:ext uri="{FF2B5EF4-FFF2-40B4-BE49-F238E27FC236}">
                <a16:creationId xmlns:a16="http://schemas.microsoft.com/office/drawing/2014/main" id="{FD3866F1-F4AC-44DD-BD66-A1691290D2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 Space Weather is a new threat that can impact security and other aspects</a:t>
            </a:r>
            <a:r>
              <a:rPr lang="en-US" altLang="en-US" baseline="0" dirty="0"/>
              <a:t> of transportation and cause disruptions to communications and other systems.</a:t>
            </a:r>
            <a:endParaRPr lang="en-US" altLang="en-US" dirty="0"/>
          </a:p>
        </p:txBody>
      </p:sp>
      <p:sp>
        <p:nvSpPr>
          <p:cNvPr id="4" name="Slide Number Placeholder 3">
            <a:extLst>
              <a:ext uri="{FF2B5EF4-FFF2-40B4-BE49-F238E27FC236}">
                <a16:creationId xmlns:a16="http://schemas.microsoft.com/office/drawing/2014/main" id="{B5917800-C1E4-472B-BA08-95D94541C54B}"/>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52F6A8-15DD-42AA-B96C-575880C9C9F2}"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A63EB5D-2027-48BF-9C01-F6379BAB3D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8D97C90-A1C2-4DA6-869A-3418E2CD34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aseline="0" dirty="0"/>
              <a:t>The specific security threats against transportation are: Explosives, WMD, Active Threats, and Cyber Attacks.</a:t>
            </a:r>
            <a:endParaRPr lang="en-US" altLang="en-US" dirty="0"/>
          </a:p>
          <a:p>
            <a:r>
              <a:rPr lang="en-US" altLang="en-US" dirty="0"/>
              <a:t> </a:t>
            </a:r>
            <a:r>
              <a:rPr lang="en-US" sz="1200" kern="1200" dirty="0">
                <a:solidFill>
                  <a:schemeClr val="tx1"/>
                </a:solidFill>
                <a:effectLst/>
                <a:latin typeface="+mn-lt"/>
                <a:ea typeface="+mn-ea"/>
                <a:cs typeface="+mn-cs"/>
              </a:rPr>
              <a:t>Weapons of Mass Destruction or Effect (WMD)/ (WME) include chemical, biological, radiological or nuclear (CBRN) devices designed to inflict mass casualties.</a:t>
            </a:r>
          </a:p>
          <a:p>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33795" name="Slide Number Placeholder 3">
            <a:extLst>
              <a:ext uri="{FF2B5EF4-FFF2-40B4-BE49-F238E27FC236}">
                <a16:creationId xmlns:a16="http://schemas.microsoft.com/office/drawing/2014/main" id="{F1ED5160-B657-4C11-8D49-CC71F52C1D9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A147BA-31FF-497B-9C16-292A8083E601}" type="slidenum">
              <a:rPr lang="en-US" altLang="en-US">
                <a:latin typeface="Calibri" panose="020F0502020204030204" pitchFamily="34" charset="0"/>
              </a:rPr>
              <a:pPr eaLnBrk="1" hangingPunct="1"/>
              <a:t>14</a:t>
            </a:fld>
            <a:endParaRPr lang="en-US"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D308193E-DB67-498D-B55D-3895CFC4A2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a:extLst>
              <a:ext uri="{FF2B5EF4-FFF2-40B4-BE49-F238E27FC236}">
                <a16:creationId xmlns:a16="http://schemas.microsoft.com/office/drawing/2014/main" id="{A672E7DC-1944-4229-9D49-4E01E48132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7651" name="Slide Number Placeholder 3">
            <a:extLst>
              <a:ext uri="{FF2B5EF4-FFF2-40B4-BE49-F238E27FC236}">
                <a16:creationId xmlns:a16="http://schemas.microsoft.com/office/drawing/2014/main" id="{D765026B-94BF-40F1-A25A-1D986B1126F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063595-EF05-466F-9E69-A5F0802B11E8}"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66F487AB-5FA5-4204-AFD9-06EC268304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E8370DDC-C9B1-42E6-A501-2DF0AB5662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Harmful chemicals that are available for use as a terrorist weapon include warfare agents developed for military use: nerve agents such as Sarin and VX; blister agents such as Mustard; blood agents such as Hydrogen Cyanide; and choking agents such as Chlorine and Phosgene. Also of concern are toxic industrial and commercial chemicals that are manufactured in the making of petroleum, textiles, plastics, fertilizers, paper, foods, pesticides, household cleaners, and other products. </a:t>
            </a:r>
          </a:p>
          <a:p>
            <a:pPr eaLnBrk="1" hangingPunct="1">
              <a:spcBef>
                <a:spcPct val="0"/>
              </a:spcBef>
            </a:pPr>
            <a:endParaRPr lang="en-US" altLang="en-US" dirty="0"/>
          </a:p>
        </p:txBody>
      </p:sp>
      <p:sp>
        <p:nvSpPr>
          <p:cNvPr id="29699" name="Slide Number Placeholder 3">
            <a:extLst>
              <a:ext uri="{FF2B5EF4-FFF2-40B4-BE49-F238E27FC236}">
                <a16:creationId xmlns:a16="http://schemas.microsoft.com/office/drawing/2014/main" id="{17D6436B-C2AB-4169-8999-A265CA54EB8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BFE794-F414-4345-8EE3-30EFB241ED67}" type="slidenum">
              <a:rPr lang="en-US" altLang="en-US">
                <a:latin typeface="Calibri" panose="020F0502020204030204" pitchFamily="34" charset="0"/>
              </a:rPr>
              <a:pPr eaLnBrk="1" hangingPunct="1"/>
              <a:t>16</a:t>
            </a:fld>
            <a:endParaRPr lang="en-US" altLang="en-U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66F487AB-5FA5-4204-AFD9-06EC268304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E8370DDC-C9B1-42E6-A501-2DF0AB5662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Weaponized biological agents are naturally occurring microbes or microorganisms deployed in their existing state or modified to increase virulence, designed to cause mass casualties through disease and death. The Centers for Disease Control and Prevention (CDC) groups biological agents into three categories, Category A, B and C, based on factors such as availability, capability of dissemination, mortality or illness rates and impact on the public health system.  Category A agents includes Anthrax, Botulinum Toxin, Plague, Smallpox, Tularemia and Viral Hemorrhagic Fevers (Ebola, Marburg virus, Lassa, </a:t>
            </a:r>
            <a:r>
              <a:rPr lang="en-US" sz="1200" kern="1200" dirty="0" err="1">
                <a:solidFill>
                  <a:schemeClr val="tx1"/>
                </a:solidFill>
                <a:effectLst/>
                <a:latin typeface="+mn-lt"/>
                <a:ea typeface="+mn-ea"/>
                <a:cs typeface="+mn-cs"/>
              </a:rPr>
              <a:t>Machupo</a:t>
            </a:r>
            <a:r>
              <a:rPr lang="en-US" sz="1200" kern="1200" dirty="0">
                <a:solidFill>
                  <a:schemeClr val="tx1"/>
                </a:solidFill>
                <a:effectLst/>
                <a:latin typeface="+mn-lt"/>
                <a:ea typeface="+mn-ea"/>
                <a:cs typeface="+mn-cs"/>
              </a:rPr>
              <a:t>). These “highest priority agents” are the so-called “bio-weapons” because they provide the building blocks for </a:t>
            </a:r>
            <a:r>
              <a:rPr lang="en-US" sz="1200" kern="1200" dirty="0" err="1">
                <a:solidFill>
                  <a:schemeClr val="tx1"/>
                </a:solidFill>
                <a:effectLst/>
                <a:latin typeface="+mn-lt"/>
                <a:ea typeface="+mn-ea"/>
                <a:cs typeface="+mn-cs"/>
              </a:rPr>
              <a:t>weaponization</a:t>
            </a:r>
            <a:r>
              <a:rPr lang="en-US" sz="1200" kern="1200" dirty="0">
                <a:solidFill>
                  <a:schemeClr val="tx1"/>
                </a:solidFill>
                <a:effectLst/>
                <a:latin typeface="+mn-lt"/>
                <a:ea typeface="+mn-ea"/>
                <a:cs typeface="+mn-cs"/>
              </a:rPr>
              <a:t>.   Category B agents includes Brucellosis, Epsilon Toxin, Food Safety Threats (E. coli 0157:H7, Salmonella, </a:t>
            </a:r>
            <a:r>
              <a:rPr lang="en-US" sz="1200" kern="1200" dirty="0" err="1">
                <a:solidFill>
                  <a:schemeClr val="tx1"/>
                </a:solidFill>
                <a:effectLst/>
                <a:latin typeface="+mn-lt"/>
                <a:ea typeface="+mn-ea"/>
                <a:cs typeface="+mn-cs"/>
              </a:rPr>
              <a:t>Shigella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Glanders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Melioidosos</a:t>
            </a:r>
            <a:r>
              <a:rPr lang="en-US" sz="1200" kern="1200" dirty="0">
                <a:solidFill>
                  <a:schemeClr val="tx1"/>
                </a:solidFill>
                <a:effectLst/>
                <a:latin typeface="+mn-lt"/>
                <a:ea typeface="+mn-ea"/>
                <a:cs typeface="+mn-cs"/>
              </a:rPr>
              <a:t>, Psittacosis and Q Fever, Ricin Toxin, Staphylococcal Enterotoxin B (SEB), Typhus Fever, Viral Encephalitis and Water Safety Threats (Cholera, Giardiasis, Cryptosporidiosis).  Scientists have experience with Category B agents as infectious diseases but are unclear about their potential for </a:t>
            </a:r>
            <a:r>
              <a:rPr lang="en-US" sz="1200" kern="1200" dirty="0" err="1">
                <a:solidFill>
                  <a:schemeClr val="tx1"/>
                </a:solidFill>
                <a:effectLst/>
                <a:latin typeface="+mn-lt"/>
                <a:ea typeface="+mn-ea"/>
                <a:cs typeface="+mn-cs"/>
              </a:rPr>
              <a:t>weaponization</a:t>
            </a:r>
            <a:r>
              <a:rPr lang="en-US" sz="1200" kern="1200" dirty="0">
                <a:solidFill>
                  <a:schemeClr val="tx1"/>
                </a:solidFill>
                <a:effectLst/>
                <a:latin typeface="+mn-lt"/>
                <a:ea typeface="+mn-ea"/>
                <a:cs typeface="+mn-cs"/>
              </a:rPr>
              <a:t>.  Category C agents include emerging infectious diseases such as </a:t>
            </a:r>
            <a:r>
              <a:rPr lang="en-US" sz="1200" kern="1200" dirty="0" err="1">
                <a:solidFill>
                  <a:schemeClr val="tx1"/>
                </a:solidFill>
                <a:effectLst/>
                <a:latin typeface="+mn-lt"/>
                <a:ea typeface="+mn-ea"/>
                <a:cs typeface="+mn-cs"/>
              </a:rPr>
              <a:t>Nipah</a:t>
            </a:r>
            <a:r>
              <a:rPr lang="en-US" sz="1200" kern="1200" dirty="0">
                <a:solidFill>
                  <a:schemeClr val="tx1"/>
                </a:solidFill>
                <a:effectLst/>
                <a:latin typeface="+mn-lt"/>
                <a:ea typeface="+mn-ea"/>
                <a:cs typeface="+mn-cs"/>
              </a:rPr>
              <a:t> virus and Hantavirus.  </a:t>
            </a:r>
          </a:p>
        </p:txBody>
      </p:sp>
      <p:sp>
        <p:nvSpPr>
          <p:cNvPr id="29699" name="Slide Number Placeholder 3">
            <a:extLst>
              <a:ext uri="{FF2B5EF4-FFF2-40B4-BE49-F238E27FC236}">
                <a16:creationId xmlns:a16="http://schemas.microsoft.com/office/drawing/2014/main" id="{17D6436B-C2AB-4169-8999-A265CA54EB8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BFE794-F414-4345-8EE3-30EFB241ED67}" type="slidenum">
              <a:rPr lang="en-US" altLang="en-US">
                <a:latin typeface="Calibri" panose="020F0502020204030204" pitchFamily="34" charset="0"/>
              </a:rPr>
              <a:pPr eaLnBrk="1" hangingPunct="1"/>
              <a:t>17</a:t>
            </a:fld>
            <a:endParaRPr lang="en-US"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A63EB5D-2027-48BF-9C01-F6379BAB3D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8D97C90-A1C2-4DA6-869A-3418E2CD34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Although armed assaults with a firearm, or automatic or semi-automatic assault rifle have continued to occur, in the past few years additional types of weapons have been used </a:t>
            </a:r>
            <a:r>
              <a:rPr lang="en-US" sz="1200" i="1" kern="1200" dirty="0">
                <a:solidFill>
                  <a:schemeClr val="tx1"/>
                </a:solidFill>
                <a:effectLst/>
                <a:latin typeface="+mn-lt"/>
                <a:ea typeface="+mn-ea"/>
                <a:cs typeface="+mn-cs"/>
              </a:rPr>
              <a:t>actively</a:t>
            </a:r>
            <a:r>
              <a:rPr lang="en-US" sz="1200" kern="1200" dirty="0">
                <a:solidFill>
                  <a:schemeClr val="tx1"/>
                </a:solidFill>
                <a:effectLst/>
                <a:latin typeface="+mn-lt"/>
                <a:ea typeface="+mn-ea"/>
                <a:cs typeface="+mn-cs"/>
              </a:rPr>
              <a:t> in both terrorism and non-terrorism related events. Weapons used during active threat situations include guns, edged weapons such as knives and cleavers, and other basic weapons. Because these weapons are relatively easy to acquire, and use, FBI and DHS have noted an increasing concern about lone offenders.</a:t>
            </a:r>
          </a:p>
          <a:p>
            <a:pPr eaLnBrk="1" hangingPunct="1">
              <a:spcBef>
                <a:spcPct val="0"/>
              </a:spcBef>
            </a:pPr>
            <a:endParaRPr lang="en-US" altLang="en-US" dirty="0"/>
          </a:p>
        </p:txBody>
      </p:sp>
      <p:sp>
        <p:nvSpPr>
          <p:cNvPr id="33795" name="Slide Number Placeholder 3">
            <a:extLst>
              <a:ext uri="{FF2B5EF4-FFF2-40B4-BE49-F238E27FC236}">
                <a16:creationId xmlns:a16="http://schemas.microsoft.com/office/drawing/2014/main" id="{F1ED5160-B657-4C11-8D49-CC71F52C1D9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A147BA-31FF-497B-9C16-292A8083E601}"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B5ACDE7C-35C6-4C3C-85A2-BDCCB862CFA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5975E6B1-307F-4247-8443-1E213784E4C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Active shooting events have been increasing in frequency and severity. Between 2000 and 2013, 160 active shooter incidents occurred and resulted in 486 deaths and 557 injuries. The incident rate for the initial seven years of the study period was 6.4 per year; this rate rose to 16.4 per year for the last seven years. About 70% of incidents were over within five minutes, and 60% ended prior to the arrival of law enforcement. With regards to event location, 46% occurred in businesses, 24% in schools, and 10% in government properties.  (Blair, J. Pete, and </a:t>
            </a:r>
            <a:r>
              <a:rPr lang="en-US" sz="1200" kern="1200" dirty="0" err="1">
                <a:solidFill>
                  <a:schemeClr val="tx1"/>
                </a:solidFill>
                <a:effectLst/>
                <a:latin typeface="+mn-lt"/>
                <a:ea typeface="+mn-ea"/>
                <a:cs typeface="+mn-cs"/>
              </a:rPr>
              <a:t>Schweit</a:t>
            </a:r>
            <a:r>
              <a:rPr lang="en-US" sz="1200" kern="1200" dirty="0">
                <a:solidFill>
                  <a:schemeClr val="tx1"/>
                </a:solidFill>
                <a:effectLst/>
                <a:latin typeface="+mn-lt"/>
                <a:ea typeface="+mn-ea"/>
                <a:cs typeface="+mn-cs"/>
              </a:rPr>
              <a:t>, Katherine W. (2014). A Study of Active Shooter Incidents, 2000 - 2013. Texas State University and Federal Bureau of Investigation, U.S. Department of Justice, Washington D.C. 2014.)</a:t>
            </a:r>
          </a:p>
          <a:p>
            <a:endParaRPr lang="en-US" altLang="en-US" dirty="0"/>
          </a:p>
        </p:txBody>
      </p:sp>
      <p:sp>
        <p:nvSpPr>
          <p:cNvPr id="4" name="Slide Number Placeholder 3">
            <a:extLst>
              <a:ext uri="{FF2B5EF4-FFF2-40B4-BE49-F238E27FC236}">
                <a16:creationId xmlns:a16="http://schemas.microsoft.com/office/drawing/2014/main" id="{13090246-C518-4ACE-A014-2A06E6745E54}"/>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49D24A-0172-4E01-AA7A-73A94B8AEAB7}"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1029666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1" i="1" kern="1200" dirty="0">
                <a:solidFill>
                  <a:schemeClr val="tx1"/>
                </a:solidFill>
                <a:effectLst/>
                <a:latin typeface="+mn-lt"/>
                <a:ea typeface="+mn-ea"/>
                <a:cs typeface="+mn-cs"/>
              </a:rPr>
              <a:t>ICS Cybersecurity Response to Physical Breaches of Unmanned Critical Infrastructure Sites (SANS Analyst Whitepaper, ICS-CERT, 2014) </a:t>
            </a:r>
            <a:r>
              <a:rPr lang="en-US" sz="1200" kern="1200" dirty="0">
                <a:solidFill>
                  <a:schemeClr val="tx1"/>
                </a:solidFill>
                <a:effectLst/>
                <a:latin typeface="+mn-lt"/>
                <a:ea typeface="+mn-ea"/>
                <a:cs typeface="+mn-cs"/>
              </a:rPr>
              <a:t>provides recommendations for responses to physical breaches with potential cybersecurity impacts. </a:t>
            </a:r>
            <a:r>
              <a:rPr lang="en-US" sz="1200" b="1" i="1" kern="1200" dirty="0">
                <a:solidFill>
                  <a:schemeClr val="tx1"/>
                </a:solidFill>
                <a:effectLst/>
                <a:latin typeface="+mn-lt"/>
                <a:ea typeface="+mn-ea"/>
                <a:cs typeface="+mn-cs"/>
              </a:rPr>
              <a:t>NCHRP Report 525 Surface Transportation Security, Volume 14 Security 101: A Physical Security Primer for Transportation Agencies </a:t>
            </a:r>
            <a:r>
              <a:rPr lang="en-US" sz="1200" kern="1200" dirty="0">
                <a:solidFill>
                  <a:schemeClr val="tx1"/>
                </a:solidFill>
                <a:effectLst/>
                <a:latin typeface="+mn-lt"/>
                <a:ea typeface="+mn-ea"/>
                <a:cs typeface="+mn-cs"/>
              </a:rPr>
              <a:t>provides additional information and resources on physical security of transportation systems.</a:t>
            </a:r>
          </a:p>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2522915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B5ACDE7C-35C6-4C3C-85A2-BDCCB862CFA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5975E6B1-307F-4247-8443-1E213784E4C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Commercial vehicles including trucks and buses are large, heavy, have a large capacity, and can be deadly, making them attractive weapons for terrorists to use in ramming attacks. In addition, they easily blend in with other traffic and may be able to gain access to secure sites and facilities. Commercial vehicles may be obtained through theft, rental, purchase, hijacking, or by an insider (e.g., transit worker). </a:t>
            </a:r>
            <a:endParaRPr lang="en-US" altLang="en-US" dirty="0"/>
          </a:p>
        </p:txBody>
      </p:sp>
      <p:sp>
        <p:nvSpPr>
          <p:cNvPr id="4" name="Slide Number Placeholder 3">
            <a:extLst>
              <a:ext uri="{FF2B5EF4-FFF2-40B4-BE49-F238E27FC236}">
                <a16:creationId xmlns:a16="http://schemas.microsoft.com/office/drawing/2014/main" id="{13090246-C518-4ACE-A014-2A06E6745E54}"/>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49D24A-0172-4E01-AA7A-73A94B8AEAB7}"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A63EB5D-2027-48BF-9C01-F6379BAB3D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8D97C90-A1C2-4DA6-869A-3418E2CD34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 The threats in the list are adversarial</a:t>
            </a:r>
            <a:r>
              <a:rPr lang="en-US" sz="1200" kern="1200" baseline="0" dirty="0">
                <a:solidFill>
                  <a:schemeClr val="tx1"/>
                </a:solidFill>
                <a:effectLst/>
                <a:latin typeface="+mn-lt"/>
                <a:ea typeface="+mn-ea"/>
                <a:cs typeface="+mn-cs"/>
              </a:rPr>
              <a:t> and/or intentional acts.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In the cyber world </a:t>
            </a:r>
            <a:r>
              <a:rPr lang="en-US" sz="1200" i="1" kern="1200" dirty="0">
                <a:solidFill>
                  <a:schemeClr val="tx1"/>
                </a:solidFill>
                <a:effectLst/>
                <a:latin typeface="+mn-lt"/>
                <a:ea typeface="+mn-ea"/>
                <a:cs typeface="+mn-cs"/>
              </a:rPr>
              <a:t>threats</a:t>
            </a:r>
            <a:r>
              <a:rPr lang="en-US" sz="1200" kern="1200" dirty="0">
                <a:solidFill>
                  <a:schemeClr val="tx1"/>
                </a:solidFill>
                <a:effectLst/>
                <a:latin typeface="+mn-lt"/>
                <a:ea typeface="+mn-ea"/>
                <a:cs typeface="+mn-cs"/>
              </a:rPr>
              <a:t> are continually manifested, voluminous and subject to variation.  Although there are identified primary types of threats such as “</a:t>
            </a:r>
            <a:r>
              <a:rPr lang="en-US" sz="1200" kern="1200" dirty="0" err="1">
                <a:solidFill>
                  <a:schemeClr val="tx1"/>
                </a:solidFill>
                <a:effectLst/>
                <a:latin typeface="+mn-lt"/>
                <a:ea typeface="+mn-ea"/>
                <a:cs typeface="+mn-cs"/>
              </a:rPr>
              <a:t>Stuxnet</a:t>
            </a:r>
            <a:r>
              <a:rPr lang="en-US" sz="1200" kern="1200" dirty="0">
                <a:solidFill>
                  <a:schemeClr val="tx1"/>
                </a:solidFill>
                <a:effectLst/>
                <a:latin typeface="+mn-lt"/>
                <a:ea typeface="+mn-ea"/>
                <a:cs typeface="+mn-cs"/>
              </a:rPr>
              <a:t>” a worm that attacks critical infrastructure, there are also characterizations of threat types including malware, short for malicious software, defined as any software used to disrupt computer operation, gather sensitive information, or gain access to private computer systems.  </a:t>
            </a:r>
          </a:p>
          <a:p>
            <a:endParaRPr lang="en-US" altLang="en-US" dirty="0"/>
          </a:p>
        </p:txBody>
      </p:sp>
      <p:sp>
        <p:nvSpPr>
          <p:cNvPr id="33795" name="Slide Number Placeholder 3">
            <a:extLst>
              <a:ext uri="{FF2B5EF4-FFF2-40B4-BE49-F238E27FC236}">
                <a16:creationId xmlns:a16="http://schemas.microsoft.com/office/drawing/2014/main" id="{F1ED5160-B657-4C11-8D49-CC71F52C1D9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A147BA-31FF-497B-9C16-292A8083E601}"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1092151E-6839-460B-BCE0-0CCA08BACF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BBD904C7-08F2-4E3D-95A7-73618CDCFF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 </a:t>
            </a:r>
          </a:p>
        </p:txBody>
      </p:sp>
      <p:sp>
        <p:nvSpPr>
          <p:cNvPr id="33795" name="Slide Number Placeholder 3">
            <a:extLst>
              <a:ext uri="{FF2B5EF4-FFF2-40B4-BE49-F238E27FC236}">
                <a16:creationId xmlns:a16="http://schemas.microsoft.com/office/drawing/2014/main" id="{2FBA5966-3367-4821-8143-625E65171A8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403FA3-795D-40F1-9233-0ABFAC1EB2DE}"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A63EB5D-2027-48BF-9C01-F6379BAB3D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8D97C90-A1C2-4DA6-869A-3418E2CD34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a:solidFill>
                  <a:schemeClr val="tx1"/>
                </a:solidFill>
                <a:effectLst/>
                <a:latin typeface="+mn-lt"/>
                <a:ea typeface="+mn-ea"/>
                <a:cs typeface="+mn-cs"/>
              </a:rPr>
              <a:t>The Table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depicts a “pair wise” consequence assessment that illustrates the individual scores for frequency, property damage, injury, and fatalities. </a:t>
            </a:r>
            <a:r>
              <a:rPr lang="en-US" altLang="en-US" dirty="0"/>
              <a:t> </a:t>
            </a:r>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a:t>The Matrix </a:t>
            </a:r>
            <a:r>
              <a:rPr lang="en-US"/>
              <a:t>presents the pair wise data into a high level relational matrix that supports decision making.</a:t>
            </a:r>
          </a:p>
          <a:p>
            <a:pPr eaLnBrk="1" hangingPunct="1">
              <a:spcBef>
                <a:spcPct val="0"/>
              </a:spcBef>
            </a:pPr>
            <a:endParaRPr lang="en-US" altLang="en-US" dirty="0"/>
          </a:p>
          <a:p>
            <a:pPr eaLnBrk="1" hangingPunct="1">
              <a:spcBef>
                <a:spcPct val="0"/>
              </a:spcBef>
            </a:pPr>
            <a:endParaRPr lang="en-US" altLang="en-US" dirty="0"/>
          </a:p>
        </p:txBody>
      </p:sp>
      <p:sp>
        <p:nvSpPr>
          <p:cNvPr id="33795" name="Slide Number Placeholder 3">
            <a:extLst>
              <a:ext uri="{FF2B5EF4-FFF2-40B4-BE49-F238E27FC236}">
                <a16:creationId xmlns:a16="http://schemas.microsoft.com/office/drawing/2014/main" id="{F1ED5160-B657-4C11-8D49-CC71F52C1D9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A147BA-31FF-497B-9C16-292A8083E601}" type="slidenum">
              <a:rPr lang="en-US" altLang="en-US">
                <a:latin typeface="Calibri" panose="020F0502020204030204" pitchFamily="34" charset="0"/>
              </a:rPr>
              <a:pPr eaLnBrk="1" hangingPunct="1"/>
              <a:t>24</a:t>
            </a:fld>
            <a:endParaRPr lang="en-US"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buFont typeface="Wingdings" panose="05000000000000000000" pitchFamily="2" charset="2"/>
              <a:buChar char="ü"/>
            </a:pPr>
            <a:r>
              <a:rPr lang="en-US" altLang="en-US" dirty="0"/>
              <a:t>DHS ICS CERT Cybersecurity Evaluation Tool (CSET®) has been utilized by a number of transportation organizations to conduct assessments.  </a:t>
            </a:r>
          </a:p>
          <a:p>
            <a:pPr eaLnBrk="1" hangingPunct="1">
              <a:spcBef>
                <a:spcPct val="0"/>
              </a:spcBef>
              <a:buFont typeface="Wingdings" panose="05000000000000000000" pitchFamily="2" charset="2"/>
              <a:buChar char="ü"/>
            </a:pPr>
            <a:r>
              <a:rPr lang="en-US" altLang="en-US" dirty="0"/>
              <a:t>Helps assess control system and information technology network security practices against recognized industry standards. </a:t>
            </a:r>
          </a:p>
          <a:p>
            <a:pPr eaLnBrk="1" hangingPunct="1">
              <a:spcBef>
                <a:spcPct val="0"/>
              </a:spcBef>
              <a:buFont typeface="Wingdings" panose="05000000000000000000" pitchFamily="2" charset="2"/>
              <a:buChar char="ü"/>
            </a:pPr>
            <a:r>
              <a:rPr lang="en-US" altLang="en-US" dirty="0"/>
              <a:t>Provides a prioritized list of recommendations for improving the cybersecurity posture of the organization's enterprise and industrial control cyber systems.  </a:t>
            </a:r>
            <a:endParaRPr lang="en-US" dirty="0"/>
          </a:p>
        </p:txBody>
      </p:sp>
      <p:sp>
        <p:nvSpPr>
          <p:cNvPr id="4" name="Slide Number Placeholder 3"/>
          <p:cNvSpPr>
            <a:spLocks noGrp="1"/>
          </p:cNvSpPr>
          <p:nvPr>
            <p:ph type="sldNum" sz="quarter" idx="10"/>
          </p:nvPr>
        </p:nvSpPr>
        <p:spPr/>
        <p:txBody>
          <a:bodyPr/>
          <a:lstStyle/>
          <a:p>
            <a:fld id="{672A9825-56D2-48C3-9687-45BD1D7D41B9}" type="slidenum">
              <a:rPr lang="en-US" altLang="en-US" smtClean="0"/>
              <a:pPr/>
              <a:t>25</a:t>
            </a:fld>
            <a:endParaRPr lang="en-US" altLang="en-US"/>
          </a:p>
        </p:txBody>
      </p:sp>
    </p:spTree>
    <p:extLst>
      <p:ext uri="{BB962C8B-B14F-4D97-AF65-F5344CB8AC3E}">
        <p14:creationId xmlns:p14="http://schemas.microsoft.com/office/powerpoint/2010/main" val="3857181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CECF437A-8134-4A0F-9E8C-AB0977D3B3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37069DCC-B45B-4C78-B632-E89A04255F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a:solidFill>
                  <a:schemeClr val="tx1"/>
                </a:solidFill>
                <a:effectLst/>
                <a:latin typeface="+mn-lt"/>
                <a:ea typeface="+mn-ea"/>
                <a:cs typeface="+mn-cs"/>
              </a:rPr>
              <a:t>The chapter highlights the core components of a comprehensive security plan, current national frameworks, strategies and guidance related to cyber security planning. </a:t>
            </a:r>
          </a:p>
          <a:p>
            <a:pPr eaLnBrk="1" hangingPunct="1">
              <a:spcBef>
                <a:spcPct val="0"/>
              </a:spcBef>
            </a:pPr>
            <a:r>
              <a:rPr lang="en-US" sz="1200" kern="1200" dirty="0">
                <a:solidFill>
                  <a:schemeClr val="tx1"/>
                </a:solidFill>
                <a:effectLst/>
                <a:latin typeface="+mn-lt"/>
                <a:ea typeface="+mn-ea"/>
                <a:cs typeface="+mn-cs"/>
              </a:rPr>
              <a:t>In this chapter, planning objectives are highlighted and the core components or elements needed to ensure that a comprehensive plan is developed are examined. This includes developing enterprise-wide approaches to cybersecurity enhancement and governance strategies. Organizational roles and accountabilities are identified with an emphasis on plan maintenance. The chapter concludes with a multi-year overview of the security funding cycle that addresses both operating and capital considerations.</a:t>
            </a:r>
          </a:p>
          <a:p>
            <a:pPr eaLnBrk="1" hangingPunct="1">
              <a:spcBef>
                <a:spcPct val="0"/>
              </a:spcBef>
            </a:pPr>
            <a:endParaRPr lang="en-US" sz="1200" kern="1200" dirty="0">
              <a:solidFill>
                <a:schemeClr val="tx1"/>
              </a:solidFill>
              <a:effectLst/>
              <a:latin typeface="+mn-lt"/>
              <a:ea typeface="+mn-ea"/>
              <a:cs typeface="+mn-cs"/>
            </a:endParaRPr>
          </a:p>
          <a:p>
            <a:pPr eaLnBrk="1" hangingPunct="1">
              <a:spcBef>
                <a:spcPct val="0"/>
              </a:spcBef>
            </a:pPr>
            <a:r>
              <a:rPr lang="en-US" sz="1200" kern="1200" dirty="0">
                <a:solidFill>
                  <a:schemeClr val="tx1"/>
                </a:solidFill>
                <a:effectLst/>
                <a:latin typeface="+mn-lt"/>
                <a:ea typeface="+mn-ea"/>
                <a:cs typeface="+mn-cs"/>
              </a:rPr>
              <a:t>Security strategies with plans are essential in defining agency wide goals and how to achieve them. Strategic planning is setting long-term goals, establishing the directions and constraints that will guide and identify assets and capabilities that the agency needs to execute security and supporting plans. These include Security Plans, Asset Management Plans, NIST Framework and Strategy, and Response and Recovery Plans. </a:t>
            </a:r>
            <a:endParaRPr lang="en-US" altLang="en-US" dirty="0"/>
          </a:p>
        </p:txBody>
      </p:sp>
      <p:sp>
        <p:nvSpPr>
          <p:cNvPr id="33795" name="Slide Number Placeholder 3">
            <a:extLst>
              <a:ext uri="{FF2B5EF4-FFF2-40B4-BE49-F238E27FC236}">
                <a16:creationId xmlns:a16="http://schemas.microsoft.com/office/drawing/2014/main" id="{EE71972B-9118-4266-9443-7035DCF4423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844C1B6-ACA8-4E43-B373-692750D457A5}" type="slidenum">
              <a:rPr lang="en-US" altLang="en-US">
                <a:latin typeface="Calibri" panose="020F0502020204030204" pitchFamily="34" charset="0"/>
              </a:rPr>
              <a:pPr eaLnBrk="1" hangingPunct="1"/>
              <a:t>26</a:t>
            </a:fld>
            <a:endParaRPr lang="en-US" altLang="en-US">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BD2C4242-FAAC-4B5E-893C-F1E6B4EC61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a:extLst>
              <a:ext uri="{FF2B5EF4-FFF2-40B4-BE49-F238E27FC236}">
                <a16:creationId xmlns:a16="http://schemas.microsoft.com/office/drawing/2014/main" id="{142A0B4A-073C-4B85-A3B3-A6A533F71E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900" kern="1200" dirty="0">
                <a:solidFill>
                  <a:schemeClr val="tx1"/>
                </a:solidFill>
                <a:effectLst/>
                <a:latin typeface="+mn-lt"/>
                <a:ea typeface="+mn-ea"/>
                <a:cs typeface="+mn-cs"/>
              </a:rPr>
              <a:t>Once the transportation agency has conducted its risk assessment, the next step is to develop a security plan.</a:t>
            </a:r>
          </a:p>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a:solidFill>
                  <a:schemeClr val="tx1"/>
                </a:solidFill>
                <a:effectLst/>
                <a:latin typeface="+mn-lt"/>
                <a:ea typeface="+mn-ea"/>
                <a:cs typeface="+mn-cs"/>
              </a:rPr>
              <a:t>The most significant benefit of having a security plan is the help it provides in ensuring that security is integrated into the daily business of the transportation agency.  </a:t>
            </a:r>
            <a:endParaRPr lang="en-US" altLang="en-US" sz="900" b="1" dirty="0">
              <a:solidFill>
                <a:srgbClr val="000000"/>
              </a:solidFill>
            </a:endParaRPr>
          </a:p>
        </p:txBody>
      </p:sp>
      <p:sp>
        <p:nvSpPr>
          <p:cNvPr id="37891" name="Slide Number Placeholder 3">
            <a:extLst>
              <a:ext uri="{FF2B5EF4-FFF2-40B4-BE49-F238E27FC236}">
                <a16:creationId xmlns:a16="http://schemas.microsoft.com/office/drawing/2014/main" id="{88547D37-4397-4336-8063-DBC627D73BA9}"/>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9A77D70-2F3A-4C2F-97D4-44136D6E22E0}"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FC9DF545-7B86-45A3-84FE-071E3BCECC3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3B53D7FB-CECB-4CD4-943C-60B336BBE7F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9939" name="Slide Number Placeholder 3">
            <a:extLst>
              <a:ext uri="{FF2B5EF4-FFF2-40B4-BE49-F238E27FC236}">
                <a16:creationId xmlns:a16="http://schemas.microsoft.com/office/drawing/2014/main" id="{A064CE4A-C888-4EC3-9FE6-A68357B4FDFB}"/>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722861-4930-49D2-9449-969A3AEF15AF}" type="slidenum">
              <a:rPr lang="en-US" altLang="en-US">
                <a:latin typeface="Calibri" panose="020F0502020204030204" pitchFamily="34" charset="0"/>
              </a:rPr>
              <a:pPr eaLnBrk="1" hangingPunct="1"/>
              <a:t>28</a:t>
            </a:fld>
            <a:endParaRPr lang="en-US" altLang="en-US">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A63EB5D-2027-48BF-9C01-F6379BAB3D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8D97C90-A1C2-4DA6-869A-3418E2CD34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Development of technology security plans should include a cyber protection plan and technology disaster recovery plans for IT systems and applications.  To assist in implementing an approach that is focused on standards, the National Institutes of Standards and Technology (NIST), working with industry groups and the private sector, has developed  a  framework of baseline standards for cybersecurity. The NIST Framework is technology neutral and relies on existing standards, guidance, and best practice to provide “</a:t>
            </a:r>
            <a:r>
              <a:rPr lang="en-US" sz="1200" i="1" kern="1200" dirty="0">
                <a:solidFill>
                  <a:schemeClr val="tx1"/>
                </a:solidFill>
                <a:effectLst/>
                <a:latin typeface="+mn-lt"/>
                <a:ea typeface="+mn-ea"/>
                <a:cs typeface="+mn-cs"/>
              </a:rPr>
              <a:t>a common language for describing current and target states of security, identifying and prioritizing changes needed, assessing progress and fostering communications with stakeholders.  It is meant to complement, not replace, existing cybersecurity programs”.</a:t>
            </a:r>
            <a:endParaRPr lang="en-US" sz="1200" kern="1200" dirty="0">
              <a:solidFill>
                <a:schemeClr val="tx1"/>
              </a:solidFill>
              <a:effectLst/>
              <a:latin typeface="+mn-lt"/>
              <a:ea typeface="+mn-ea"/>
              <a:cs typeface="+mn-cs"/>
            </a:endParaRPr>
          </a:p>
        </p:txBody>
      </p:sp>
      <p:sp>
        <p:nvSpPr>
          <p:cNvPr id="33795" name="Slide Number Placeholder 3">
            <a:extLst>
              <a:ext uri="{FF2B5EF4-FFF2-40B4-BE49-F238E27FC236}">
                <a16:creationId xmlns:a16="http://schemas.microsoft.com/office/drawing/2014/main" id="{F1ED5160-B657-4C11-8D49-CC71F52C1D9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A147BA-31FF-497B-9C16-292A8083E601}"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DA42824F-F10E-4C2C-98DB-5FB203CDE0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a:extLst>
              <a:ext uri="{FF2B5EF4-FFF2-40B4-BE49-F238E27FC236}">
                <a16:creationId xmlns:a16="http://schemas.microsoft.com/office/drawing/2014/main" id="{99F6D5EE-B895-42F1-B304-C5F9789BBC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4035" name="Slide Number Placeholder 3">
            <a:extLst>
              <a:ext uri="{FF2B5EF4-FFF2-40B4-BE49-F238E27FC236}">
                <a16:creationId xmlns:a16="http://schemas.microsoft.com/office/drawing/2014/main" id="{08198FAD-8100-4C75-80A6-69EAFE0261D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4EA5B1-73A0-4C87-99EB-D716D19E152A}" type="slidenum">
              <a:rPr lang="en-US" altLang="en-US">
                <a:latin typeface="Calibri" panose="020F0502020204030204" pitchFamily="34" charset="0"/>
              </a:rPr>
              <a:pPr eaLnBrk="1" hangingPunct="1"/>
              <a:t>30</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64727261-502A-45E3-91AB-7E55BE99CC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a:extLst>
              <a:ext uri="{FF2B5EF4-FFF2-40B4-BE49-F238E27FC236}">
                <a16:creationId xmlns:a16="http://schemas.microsoft.com/office/drawing/2014/main" id="{0651BA12-3542-4733-B8CD-33D7BE4450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F8974DF8-DAEC-4FCD-9042-522C3F303727}"/>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2FD4C0-D30E-4F9C-97FD-EBEC326625E9}"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A57CAD8B-E5A2-4E9E-82D3-DE487E5BD9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890D0B85-D4F3-4BDD-A656-30F8ED8F46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design of an integrated security system is properly performed through a structured methodology known as </a:t>
            </a:r>
            <a:r>
              <a:rPr lang="en-US" sz="1200" b="1" kern="1200" dirty="0">
                <a:solidFill>
                  <a:schemeClr val="tx1"/>
                </a:solidFill>
                <a:effectLst/>
                <a:latin typeface="+mn-lt"/>
                <a:ea typeface="+mn-ea"/>
                <a:cs typeface="+mn-cs"/>
              </a:rPr>
              <a:t>system engineering. </a:t>
            </a:r>
          </a:p>
          <a:p>
            <a:r>
              <a:rPr lang="en-US" sz="1200" kern="1200" dirty="0">
                <a:solidFill>
                  <a:schemeClr val="tx1"/>
                </a:solidFill>
                <a:effectLst/>
                <a:latin typeface="+mn-lt"/>
                <a:ea typeface="+mn-ea"/>
                <a:cs typeface="+mn-cs"/>
              </a:rPr>
              <a:t>“Quantifying the operating costs, savings, and/or revenues that will result from project implementation and incorporating those results into financial planning will ensure that security funding is considered on balance with other agency funding priorities. Security programs should be well thought out and sustainable over a predetermined term. The objectives and integration of security with other operating disciplines and management processes should be conducive to the overall goals of the transportation agency.”</a:t>
            </a:r>
          </a:p>
          <a:p>
            <a:pPr eaLnBrk="1" hangingPunct="1">
              <a:spcBef>
                <a:spcPct val="0"/>
              </a:spcBef>
            </a:pPr>
            <a:endParaRPr lang="en-US" altLang="en-US" b="1" dirty="0"/>
          </a:p>
        </p:txBody>
      </p:sp>
      <p:sp>
        <p:nvSpPr>
          <p:cNvPr id="46083" name="Slide Number Placeholder 3">
            <a:extLst>
              <a:ext uri="{FF2B5EF4-FFF2-40B4-BE49-F238E27FC236}">
                <a16:creationId xmlns:a16="http://schemas.microsoft.com/office/drawing/2014/main" id="{AFB1534E-5D83-4EEE-B8B9-B1DBF8D05D3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F26A3A-5C9D-415A-9D51-BEEC6E44DA64}" type="slidenum">
              <a:rPr lang="en-US" altLang="en-US">
                <a:latin typeface="Calibri" panose="020F0502020204030204" pitchFamily="34" charset="0"/>
              </a:rPr>
              <a:pPr eaLnBrk="1" hangingPunct="1"/>
              <a:t>31</a:t>
            </a:fld>
            <a:endParaRPr lang="en-US" altLang="en-US">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8785089D-9A3C-401B-849D-B1C28A8634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AD61AEDF-58A9-4671-AD6D-0AA31A6C3D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This chapter discusses the countermeasure</a:t>
            </a:r>
            <a:r>
              <a:rPr lang="en-US" sz="1200" kern="1200" baseline="0" dirty="0">
                <a:solidFill>
                  <a:schemeClr val="tx1"/>
                </a:solidFill>
                <a:effectLst/>
                <a:latin typeface="+mn-lt"/>
                <a:ea typeface="+mn-ea"/>
                <a:cs typeface="+mn-cs"/>
              </a:rPr>
              <a:t> selection process, and provides details of specific</a:t>
            </a:r>
            <a:r>
              <a:rPr lang="en-US" sz="1200" kern="1200" dirty="0">
                <a:solidFill>
                  <a:schemeClr val="tx1"/>
                </a:solidFill>
                <a:effectLst/>
                <a:latin typeface="+mn-lt"/>
                <a:ea typeface="+mn-ea"/>
                <a:cs typeface="+mn-cs"/>
              </a:rPr>
              <a:t> physical</a:t>
            </a:r>
            <a:r>
              <a:rPr lang="en-US" sz="1200" kern="1200" baseline="0" dirty="0">
                <a:solidFill>
                  <a:schemeClr val="tx1"/>
                </a:solidFill>
                <a:effectLst/>
                <a:latin typeface="+mn-lt"/>
                <a:ea typeface="+mn-ea"/>
                <a:cs typeface="+mn-cs"/>
              </a:rPr>
              <a:t> and cybersecurity </a:t>
            </a:r>
            <a:r>
              <a:rPr lang="en-US" sz="1200" kern="1200" dirty="0">
                <a:solidFill>
                  <a:schemeClr val="tx1"/>
                </a:solidFill>
                <a:effectLst/>
                <a:latin typeface="+mn-lt"/>
                <a:ea typeface="+mn-ea"/>
                <a:cs typeface="+mn-cs"/>
              </a:rPr>
              <a:t>countermeasures. Physical security countermeasures include signs; emergency telephones, duress alarms, and assistance stations; key controls and locks; protective barriers; protective lighting; alarm and intrusion detection systems; electronic access control systems; and surveillance systems and monitoring. For nonpublic spaces, access control, perimeter security, intrusion detection systems, and other similar types of technology are deployed to protect facilities from external losses. </a:t>
            </a:r>
          </a:p>
          <a:p>
            <a:r>
              <a:rPr lang="en-US" sz="1200" kern="1200" dirty="0">
                <a:solidFill>
                  <a:schemeClr val="tx1"/>
                </a:solidFill>
                <a:effectLst/>
                <a:latin typeface="+mn-lt"/>
                <a:ea typeface="+mn-ea"/>
                <a:cs typeface="+mn-cs"/>
              </a:rPr>
              <a:t>Cybersecurity tools and countermeasures available to address transportation systems are based on Protection Of Transportation Infrastructure From Cyber Attacks: A Primer (NCHRP  221/TCRP  67, 2015), a basic reference material concerning cybersecurity concepts, guidelines, definitions and standards and on the Guidebook on Best Practices for Airport Cybersecurity (ACRP Report 140, 2015) that provides resources for airport managers and IT staff to reduce or mitigate inherent risks of cyberattacks on technology-based systems. This information is supplemented with guidance and practices from other sources such as NIST Information Security guides and DHS or FHWA cybersecurity recommendations.</a:t>
            </a:r>
          </a:p>
          <a:p>
            <a:pPr eaLnBrk="1" hangingPunct="1">
              <a:spcBef>
                <a:spcPct val="0"/>
              </a:spcBef>
            </a:pPr>
            <a:endParaRPr lang="en-US" altLang="en-US" dirty="0"/>
          </a:p>
        </p:txBody>
      </p:sp>
      <p:sp>
        <p:nvSpPr>
          <p:cNvPr id="33795" name="Slide Number Placeholder 3">
            <a:extLst>
              <a:ext uri="{FF2B5EF4-FFF2-40B4-BE49-F238E27FC236}">
                <a16:creationId xmlns:a16="http://schemas.microsoft.com/office/drawing/2014/main" id="{4FCC2535-541D-4A8E-B49E-B2BF8757314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008BB7-54F6-4211-A511-1F8B8AE9CE4A}" type="slidenum">
              <a:rPr lang="en-US" altLang="en-US">
                <a:latin typeface="Calibri" panose="020F0502020204030204" pitchFamily="34" charset="0"/>
              </a:rPr>
              <a:pPr eaLnBrk="1" hangingPunct="1"/>
              <a:t>32</a:t>
            </a:fld>
            <a:endParaRPr lang="en-US" altLang="en-US">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8785089D-9A3C-401B-849D-B1C28A8634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AD61AEDF-58A9-4671-AD6D-0AA31A6C3D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This Chart</a:t>
            </a:r>
            <a:r>
              <a:rPr lang="en-US" sz="1200" kern="1200" baseline="0" dirty="0">
                <a:solidFill>
                  <a:schemeClr val="tx1"/>
                </a:solidFill>
                <a:effectLst/>
                <a:latin typeface="+mn-lt"/>
                <a:ea typeface="+mn-ea"/>
                <a:cs typeface="+mn-cs"/>
              </a:rPr>
              <a:t> - </a:t>
            </a:r>
            <a:r>
              <a:rPr lang="en-US" sz="1200" kern="1200" dirty="0">
                <a:solidFill>
                  <a:schemeClr val="tx1"/>
                </a:solidFill>
                <a:effectLst/>
                <a:latin typeface="+mn-lt"/>
                <a:ea typeface="+mn-ea"/>
                <a:cs typeface="+mn-cs"/>
              </a:rPr>
              <a:t>FEMA 430, Building, Site and Layout Design Guidance to Mitigate Potential Terrorist Attacks lists security countermeasures along a sliding scale based on three utility factors – protection provided, cost and effort required.  Countermeasures appear on the scale moving from “Less Protection, Less Cost and Less Effort to Greater Protection, Greater Cost, and Greater Effort.” </a:t>
            </a:r>
            <a:endParaRPr lang="en-US" altLang="en-US" dirty="0"/>
          </a:p>
        </p:txBody>
      </p:sp>
      <p:sp>
        <p:nvSpPr>
          <p:cNvPr id="33795" name="Slide Number Placeholder 3">
            <a:extLst>
              <a:ext uri="{FF2B5EF4-FFF2-40B4-BE49-F238E27FC236}">
                <a16:creationId xmlns:a16="http://schemas.microsoft.com/office/drawing/2014/main" id="{4FCC2535-541D-4A8E-B49E-B2BF8757314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008BB7-54F6-4211-A511-1F8B8AE9CE4A}" type="slidenum">
              <a:rPr lang="en-US" altLang="en-US">
                <a:latin typeface="Calibri" panose="020F0502020204030204" pitchFamily="34" charset="0"/>
              </a:rPr>
              <a:pPr eaLnBrk="1" hangingPunct="1"/>
              <a:t>33</a:t>
            </a:fld>
            <a:endParaRPr lang="en-US" altLang="en-US">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8785089D-9A3C-401B-849D-B1C28A8634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AD61AEDF-58A9-4671-AD6D-0AA31A6C3D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2017 TCRP project, F-21 </a:t>
            </a:r>
            <a:r>
              <a:rPr lang="en-US" sz="1200" i="1" kern="1200" dirty="0">
                <a:solidFill>
                  <a:schemeClr val="tx1"/>
                </a:solidFill>
                <a:effectLst/>
                <a:latin typeface="+mn-lt"/>
                <a:ea typeface="+mn-ea"/>
                <a:cs typeface="+mn-cs"/>
              </a:rPr>
              <a:t>Tools and Strategies for Eliminating Assaults Against Transit Operators, Frazier/Frazier (pending publication)</a:t>
            </a:r>
            <a:r>
              <a:rPr lang="en-US" sz="1200" kern="1200" dirty="0">
                <a:solidFill>
                  <a:schemeClr val="tx1"/>
                </a:solidFill>
                <a:effectLst/>
                <a:latin typeface="+mn-lt"/>
                <a:ea typeface="+mn-ea"/>
                <a:cs typeface="+mn-cs"/>
              </a:rPr>
              <a:t> contained a Countermeasures Rating Scale (Table xxx below) that lists the underlying description or definition of each of the rating categories.</a:t>
            </a:r>
          </a:p>
          <a:p>
            <a:endParaRPr lang="en-US" altLang="en-US" sz="1200" kern="1200" dirty="0">
              <a:solidFill>
                <a:schemeClr val="tx1"/>
              </a:solidFill>
              <a:effectLst/>
              <a:latin typeface="+mn-lt"/>
              <a:ea typeface="+mn-ea"/>
              <a:cs typeface="+mn-cs"/>
            </a:endParaRPr>
          </a:p>
          <a:p>
            <a:endParaRPr lang="en-US" altLang="en-US" sz="1200" kern="1200" dirty="0">
              <a:solidFill>
                <a:schemeClr val="tx1"/>
              </a:solidFill>
              <a:effectLst/>
              <a:latin typeface="+mn-lt"/>
              <a:ea typeface="+mn-ea"/>
              <a:cs typeface="+mn-cs"/>
            </a:endParaRPr>
          </a:p>
          <a:p>
            <a:endParaRPr lang="en-US" altLang="en-US" dirty="0"/>
          </a:p>
        </p:txBody>
      </p:sp>
      <p:sp>
        <p:nvSpPr>
          <p:cNvPr id="33795" name="Slide Number Placeholder 3">
            <a:extLst>
              <a:ext uri="{FF2B5EF4-FFF2-40B4-BE49-F238E27FC236}">
                <a16:creationId xmlns:a16="http://schemas.microsoft.com/office/drawing/2014/main" id="{4FCC2535-541D-4A8E-B49E-B2BF8757314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008BB7-54F6-4211-A511-1F8B8AE9CE4A}" type="slidenum">
              <a:rPr lang="en-US" altLang="en-US">
                <a:latin typeface="Calibri" panose="020F0502020204030204" pitchFamily="34" charset="0"/>
              </a:rPr>
              <a:pPr eaLnBrk="1" hangingPunct="1"/>
              <a:t>34</a:t>
            </a:fld>
            <a:endParaRPr lang="en-US" altLang="en-US">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8785089D-9A3C-401B-849D-B1C28A8634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AD61AEDF-58A9-4671-AD6D-0AA31A6C3D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Once the utility and relative costs of specific countermeasures have been established the agency should return to the concepts of systems approach, layered security and systems integration when deciding how to proceed towards reducing security vulnerabilities. There are certain security design techniques or technologies that are well suited to serve as “solution sets” capable of fulfilling security needs. </a:t>
            </a:r>
          </a:p>
          <a:p>
            <a:pPr eaLnBrk="1" hangingPunct="1">
              <a:spcBef>
                <a:spcPct val="0"/>
              </a:spcBef>
            </a:pPr>
            <a:endParaRPr lang="en-US" altLang="en-US" dirty="0"/>
          </a:p>
        </p:txBody>
      </p:sp>
      <p:sp>
        <p:nvSpPr>
          <p:cNvPr id="33795" name="Slide Number Placeholder 3">
            <a:extLst>
              <a:ext uri="{FF2B5EF4-FFF2-40B4-BE49-F238E27FC236}">
                <a16:creationId xmlns:a16="http://schemas.microsoft.com/office/drawing/2014/main" id="{4FCC2535-541D-4A8E-B49E-B2BF8757314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008BB7-54F6-4211-A511-1F8B8AE9CE4A}" type="slidenum">
              <a:rPr lang="en-US" altLang="en-US">
                <a:latin typeface="Calibri" panose="020F0502020204030204" pitchFamily="34" charset="0"/>
              </a:rPr>
              <a:pPr eaLnBrk="1" hangingPunct="1"/>
              <a:t>35</a:t>
            </a:fld>
            <a:endParaRPr lang="en-US" altLang="en-US">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a:extLst>
              <a:ext uri="{FF2B5EF4-FFF2-40B4-BE49-F238E27FC236}">
                <a16:creationId xmlns:a16="http://schemas.microsoft.com/office/drawing/2014/main" id="{6603655B-D30A-48B5-AD85-EA06659FACB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a:extLst>
              <a:ext uri="{FF2B5EF4-FFF2-40B4-BE49-F238E27FC236}">
                <a16:creationId xmlns:a16="http://schemas.microsoft.com/office/drawing/2014/main" id="{C6DB4FC8-AE05-4B65-B99B-DF9141CF97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a:solidFill>
                  <a:schemeClr val="tx1"/>
                </a:solidFill>
                <a:effectLst/>
                <a:latin typeface="+mn-lt"/>
                <a:ea typeface="+mn-ea"/>
                <a:cs typeface="+mn-cs"/>
              </a:rPr>
              <a:t>Effective use of signs starts with creation of a sign plan.  The plan is a written record that provides a framework for decision making regarding the installation, replacement, maintenance and budgeting for the program.  It identifies each sign by type and legend and contains a site plan for placement and installation.</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eaLnBrk="1" hangingPunct="1">
              <a:spcBef>
                <a:spcPct val="0"/>
              </a:spcBef>
            </a:pPr>
            <a:endParaRPr lang="en-US" altLang="en-US" b="1" dirty="0"/>
          </a:p>
        </p:txBody>
      </p:sp>
      <p:sp>
        <p:nvSpPr>
          <p:cNvPr id="52227" name="Slide Number Placeholder 3">
            <a:extLst>
              <a:ext uri="{FF2B5EF4-FFF2-40B4-BE49-F238E27FC236}">
                <a16:creationId xmlns:a16="http://schemas.microsoft.com/office/drawing/2014/main" id="{7CF31B92-3093-4E2C-BFE7-B12F8A3C4D8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A040EE-5075-4F73-938C-9EC0E667EFDE}" type="slidenum">
              <a:rPr lang="en-US" altLang="en-US">
                <a:latin typeface="Calibri" panose="020F0502020204030204" pitchFamily="34" charset="0"/>
              </a:rPr>
              <a:pPr eaLnBrk="1" hangingPunct="1"/>
              <a:t>36</a:t>
            </a:fld>
            <a:endParaRPr lang="en-US" altLang="en-US">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a:extLst>
              <a:ext uri="{FF2B5EF4-FFF2-40B4-BE49-F238E27FC236}">
                <a16:creationId xmlns:a16="http://schemas.microsoft.com/office/drawing/2014/main" id="{15FD8663-EDE6-41D5-A730-F225DCE3638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a:extLst>
              <a:ext uri="{FF2B5EF4-FFF2-40B4-BE49-F238E27FC236}">
                <a16:creationId xmlns:a16="http://schemas.microsoft.com/office/drawing/2014/main" id="{6EBC1D5A-2329-4A73-B453-4A52B8F2B75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a:solidFill>
                  <a:schemeClr val="tx1"/>
                </a:solidFill>
                <a:effectLst/>
                <a:latin typeface="+mn-lt"/>
                <a:ea typeface="+mn-ea"/>
                <a:cs typeface="+mn-cs"/>
              </a:rPr>
              <a:t>Fencing can actually be used to take security planners beyond deterrence and into prevention.  Depending on the deployment and K Certification class of fencing material there are certain aggressor tactics that can be completely defeated. </a:t>
            </a:r>
          </a:p>
          <a:p>
            <a:pPr eaLnBrk="1" hangingPunct="1">
              <a:spcBef>
                <a:spcPct val="0"/>
              </a:spcBef>
            </a:pPr>
            <a:endParaRPr lang="en-US" altLang="en-US" dirty="0"/>
          </a:p>
        </p:txBody>
      </p:sp>
      <p:sp>
        <p:nvSpPr>
          <p:cNvPr id="56323" name="Slide Number Placeholder 3">
            <a:extLst>
              <a:ext uri="{FF2B5EF4-FFF2-40B4-BE49-F238E27FC236}">
                <a16:creationId xmlns:a16="http://schemas.microsoft.com/office/drawing/2014/main" id="{26C0C7FF-100C-4634-9F0D-680E184D74F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9BC91F-8DDE-45AE-80CD-AE9386402EF5}" type="slidenum">
              <a:rPr lang="en-US" altLang="en-US">
                <a:latin typeface="Calibri" panose="020F0502020204030204" pitchFamily="34" charset="0"/>
              </a:rPr>
              <a:pPr eaLnBrk="1" hangingPunct="1"/>
              <a:t>37</a:t>
            </a:fld>
            <a:endParaRPr lang="en-US" altLang="en-US">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92241B25-598E-4C24-8D3D-FE83A3EDC5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a:extLst>
              <a:ext uri="{FF2B5EF4-FFF2-40B4-BE49-F238E27FC236}">
                <a16:creationId xmlns:a16="http://schemas.microsoft.com/office/drawing/2014/main" id="{D8BCB948-5AF5-498D-88E1-D4A30FF8FDF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a:solidFill>
                  <a:schemeClr val="tx1"/>
                </a:solidFill>
                <a:effectLst/>
                <a:latin typeface="+mn-lt"/>
                <a:ea typeface="+mn-ea"/>
                <a:cs typeface="+mn-cs"/>
              </a:rPr>
              <a:t>Active barriers are movable or retractable in some way to allow passage when authorized.  These can include retractable bollards, crash beams, rotating wedge systems, or rising barricades.</a:t>
            </a:r>
            <a:endParaRPr lang="en-US" altLang="en-US" dirty="0"/>
          </a:p>
        </p:txBody>
      </p:sp>
      <p:sp>
        <p:nvSpPr>
          <p:cNvPr id="58371" name="Slide Number Placeholder 3">
            <a:extLst>
              <a:ext uri="{FF2B5EF4-FFF2-40B4-BE49-F238E27FC236}">
                <a16:creationId xmlns:a16="http://schemas.microsoft.com/office/drawing/2014/main" id="{1A597351-E39F-41E5-B4C5-5024AAA12FB0}"/>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5E01B5-2CD8-41A0-B2B9-F9D3892175F1}"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a:extLst>
              <a:ext uri="{FF2B5EF4-FFF2-40B4-BE49-F238E27FC236}">
                <a16:creationId xmlns:a16="http://schemas.microsoft.com/office/drawing/2014/main" id="{8880CBEB-4FF1-44F6-8D0A-360EEBA0AF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a:extLst>
              <a:ext uri="{FF2B5EF4-FFF2-40B4-BE49-F238E27FC236}">
                <a16:creationId xmlns:a16="http://schemas.microsoft.com/office/drawing/2014/main" id="{27847280-49ED-4843-9B00-D8456F416D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 name="Slide Number Placeholder 3">
            <a:extLst>
              <a:ext uri="{FF2B5EF4-FFF2-40B4-BE49-F238E27FC236}">
                <a16:creationId xmlns:a16="http://schemas.microsoft.com/office/drawing/2014/main" id="{EA1B8CF9-D429-40F3-967C-E39E526C512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8C200F-3AB1-48B3-833D-F522E0C24FDD}" type="slidenum">
              <a:rPr lang="en-US" altLang="en-US">
                <a:latin typeface="Calibri" panose="020F0502020204030204" pitchFamily="34" charset="0"/>
              </a:rPr>
              <a:pPr eaLnBrk="1" hangingPunct="1"/>
              <a:t>39</a:t>
            </a:fld>
            <a:endParaRPr lang="en-US" altLang="en-US">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498EE82B-6A7E-4975-8D12-BEE876F1C5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a:extLst>
              <a:ext uri="{FF2B5EF4-FFF2-40B4-BE49-F238E27FC236}">
                <a16:creationId xmlns:a16="http://schemas.microsoft.com/office/drawing/2014/main" id="{DCBC81C5-D498-45F0-A124-314F9C5FDF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2467" name="Slide Number Placeholder 3">
            <a:extLst>
              <a:ext uri="{FF2B5EF4-FFF2-40B4-BE49-F238E27FC236}">
                <a16:creationId xmlns:a16="http://schemas.microsoft.com/office/drawing/2014/main" id="{C323C0FE-4188-4C30-AAA9-45E59AED273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6FE0E9-5D02-482C-9080-7309E3E32C52}" type="slidenum">
              <a:rPr lang="en-US" altLang="en-US">
                <a:latin typeface="Calibri" panose="020F0502020204030204" pitchFamily="34" charset="0"/>
              </a:rPr>
              <a:pPr eaLnBrk="1" hangingPunct="1"/>
              <a:t>40</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0CFA2408-0B07-4D9D-81AF-29A9D78A12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AD893BE0-0E11-4795-A1F6-73E2CAB92B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2467" name="Slide Number Placeholder 3">
            <a:extLst>
              <a:ext uri="{FF2B5EF4-FFF2-40B4-BE49-F238E27FC236}">
                <a16:creationId xmlns:a16="http://schemas.microsoft.com/office/drawing/2014/main" id="{A68A7781-01B4-45EA-B4A7-52872D650767}"/>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E28AB15-C634-4B3F-9E72-E74BD2BB209D}" type="slidenum">
              <a:rPr lang="en-US" altLang="en-US">
                <a:latin typeface="Calibri" panose="020F0502020204030204" pitchFamily="34" charset="0"/>
              </a:rPr>
              <a:pPr eaLnBrk="1" hangingPunct="1"/>
              <a:t>4</a:t>
            </a:fld>
            <a:endParaRPr lang="en-US" altLang="en-US">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A2625672-F674-42DF-AFDA-4FAB861500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a:extLst>
              <a:ext uri="{FF2B5EF4-FFF2-40B4-BE49-F238E27FC236}">
                <a16:creationId xmlns:a16="http://schemas.microsoft.com/office/drawing/2014/main" id="{7102AB15-C8D7-484B-9944-82C140A0CC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4515" name="Slide Number Placeholder 3">
            <a:extLst>
              <a:ext uri="{FF2B5EF4-FFF2-40B4-BE49-F238E27FC236}">
                <a16:creationId xmlns:a16="http://schemas.microsoft.com/office/drawing/2014/main" id="{57078F42-60D4-4D9F-B175-A9CCAD6404D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AF2041-93D0-457A-AC8D-5CC96C263DF9}" type="slidenum">
              <a:rPr lang="en-US" altLang="en-US">
                <a:latin typeface="Calibri" panose="020F0502020204030204" pitchFamily="34" charset="0"/>
              </a:rPr>
              <a:pPr eaLnBrk="1" hangingPunct="1"/>
              <a:t>41</a:t>
            </a:fld>
            <a:endParaRPr lang="en-US" altLang="en-US">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B327BE58-4793-455B-A1E9-C3047BBC71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a:extLst>
              <a:ext uri="{FF2B5EF4-FFF2-40B4-BE49-F238E27FC236}">
                <a16:creationId xmlns:a16="http://schemas.microsoft.com/office/drawing/2014/main" id="{C87738D5-D6C7-4C05-B608-C891B3294C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6563" name="Slide Number Placeholder 3">
            <a:extLst>
              <a:ext uri="{FF2B5EF4-FFF2-40B4-BE49-F238E27FC236}">
                <a16:creationId xmlns:a16="http://schemas.microsoft.com/office/drawing/2014/main" id="{2577203D-7CD2-465C-B936-87F27F5EB5D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05A391-8D53-42F2-931B-B91F3BD1A510}" type="slidenum">
              <a:rPr lang="en-US" altLang="en-US">
                <a:latin typeface="Calibri" panose="020F0502020204030204" pitchFamily="34" charset="0"/>
              </a:rPr>
              <a:pPr eaLnBrk="1" hangingPunct="1"/>
              <a:t>42</a:t>
            </a:fld>
            <a:endParaRPr lang="en-US" altLang="en-US">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43</a:t>
            </a:fld>
            <a:endParaRPr lang="en-US" altLang="en-US">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a:solidFill>
                  <a:schemeClr val="tx1"/>
                </a:solidFill>
                <a:effectLst/>
                <a:latin typeface="+mn-lt"/>
                <a:ea typeface="+mn-ea"/>
                <a:cs typeface="+mn-cs"/>
              </a:rPr>
              <a:t>The Critical Controls for Effective Cyber Defense (COBIT, 2013) is consensus list of the best techniques that “reflect the combined knowledge of actual attacks and effective defenses of experts in the many organizations that have exclusive and deep knowledge about current threats. These experts come from multiple agencies of the U.S. Department of Defense, Nuclear Laboratories of the U.S. Department of Energy, the U.S. Computer Emergency Readiness Team of the U.S. Department of Homeland Security, the United Kingdom's Centre for the Protection of Critical Infrastructure, the FBI and other law enforcement agencies, the Australian Defense Signals Directorate and government and civilian penetration testers and incident handlers.”</a:t>
            </a:r>
          </a:p>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44</a:t>
            </a:fld>
            <a:endParaRPr lang="en-US" altLang="en-US">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45</a:t>
            </a:fld>
            <a:endParaRPr lang="en-US" altLang="en-US">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a:extLst>
              <a:ext uri="{FF2B5EF4-FFF2-40B4-BE49-F238E27FC236}">
                <a16:creationId xmlns:a16="http://schemas.microsoft.com/office/drawing/2014/main" id="{15D7F5A2-0A12-468B-9247-87181D1096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a:extLst>
              <a:ext uri="{FF2B5EF4-FFF2-40B4-BE49-F238E27FC236}">
                <a16:creationId xmlns:a16="http://schemas.microsoft.com/office/drawing/2014/main" id="{AEF23069-4EA2-4A12-A382-01CE24DF7D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3795" name="Slide Number Placeholder 3">
            <a:extLst>
              <a:ext uri="{FF2B5EF4-FFF2-40B4-BE49-F238E27FC236}">
                <a16:creationId xmlns:a16="http://schemas.microsoft.com/office/drawing/2014/main" id="{137EA4A6-2C0D-440D-BB0E-A0C91F551F8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557E03-F0F6-4C13-A076-91189D15E258}" type="slidenum">
              <a:rPr lang="en-US" altLang="en-US">
                <a:latin typeface="Calibri" panose="020F0502020204030204" pitchFamily="34" charset="0"/>
              </a:rPr>
              <a:pPr eaLnBrk="1" hangingPunct="1"/>
              <a:t>46</a:t>
            </a:fld>
            <a:endParaRPr lang="en-US" altLang="en-US">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mn-ea"/>
                <a:cs typeface="+mn-cs"/>
              </a:rPr>
              <a:t>This chapter provides an overview of cybersecurity and why it is important for transportation systems.  It highlights common myths about cybersecurity and transportation systems to dispel misunderstandings so as to enable transportation agencies to more efficiently and effectively improve the cybersecurity and resilience of critical transportation infrastructure. The chapter also contains a summary of issues of particular relevance to transportation system cybersecurity such as Control Systems and Information Technology, data security, cyber-physical systems and emerging trends. </a:t>
            </a:r>
          </a:p>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47</a:t>
            </a:fld>
            <a:endParaRPr lang="en-US" altLang="en-US">
              <a:latin typeface="Calibri" panose="020F0502020204030204" pitchFamily="34" charset="0"/>
            </a:endParaRPr>
          </a:p>
        </p:txBody>
      </p:sp>
    </p:spTree>
    <p:extLst>
      <p:ext uri="{BB962C8B-B14F-4D97-AF65-F5344CB8AC3E}">
        <p14:creationId xmlns:p14="http://schemas.microsoft.com/office/powerpoint/2010/main" val="7029309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48</a:t>
            </a:fld>
            <a:endParaRPr lang="en-US" altLang="en-US">
              <a:latin typeface="Calibri" panose="020F0502020204030204" pitchFamily="34" charset="0"/>
            </a:endParaRPr>
          </a:p>
        </p:txBody>
      </p:sp>
    </p:spTree>
    <p:extLst>
      <p:ext uri="{BB962C8B-B14F-4D97-AF65-F5344CB8AC3E}">
        <p14:creationId xmlns:p14="http://schemas.microsoft.com/office/powerpoint/2010/main" val="7029309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1. </a:t>
            </a:r>
            <a:r>
              <a:rPr lang="en-US" sz="1200" kern="1200" dirty="0">
                <a:solidFill>
                  <a:schemeClr val="tx1"/>
                </a:solidFill>
                <a:effectLst/>
                <a:latin typeface="+mn-lt"/>
                <a:ea typeface="+mn-ea"/>
                <a:cs typeface="+mn-cs"/>
              </a:rPr>
              <a:t>Transportation systems are vulnerable to the same and/or similar cyber risks as other industries that use industrial control networks and information systems to accomplish their core business functions. Cyber-incidents have occurred in transportation systems and reported instances are growing. In 2013 the security camera apparatus in the Israeli Carmel Tunnels was affected, shutting down the toll road over two days causing major traffic congestion and disruption. Eleven percent of control system incidents reported to Industrial Control Systems (ICS)-CERT in 2012 were in the transportation sector, a number that has been growing over time. Also, not all cybersecurity incidents are </a:t>
            </a:r>
            <a:r>
              <a:rPr lang="en-US" sz="1200" kern="1200">
                <a:solidFill>
                  <a:schemeClr val="tx1"/>
                </a:solidFill>
                <a:effectLst/>
                <a:latin typeface="+mn-lt"/>
                <a:ea typeface="+mn-ea"/>
                <a:cs typeface="+mn-cs"/>
              </a:rPr>
              <a:t>targeted for </a:t>
            </a:r>
            <a:r>
              <a:rPr lang="en-US" sz="1200" kern="1200" dirty="0">
                <a:solidFill>
                  <a:schemeClr val="tx1"/>
                </a:solidFill>
                <a:effectLst/>
                <a:latin typeface="+mn-lt"/>
                <a:ea typeface="+mn-ea"/>
                <a:cs typeface="+mn-cs"/>
              </a:rPr>
              <a:t>specific systems. </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2. </a:t>
            </a:r>
            <a:r>
              <a:rPr lang="en-US" sz="1200" kern="1200" dirty="0">
                <a:solidFill>
                  <a:schemeClr val="tx1"/>
                </a:solidFill>
                <a:effectLst/>
                <a:latin typeface="+mn-lt"/>
                <a:ea typeface="+mn-ea"/>
                <a:cs typeface="+mn-cs"/>
              </a:rPr>
              <a:t>Today, the proprietary applications have migrated to open protocols, inheriting vulnerabilities along the way. Remote sites and stand-alone systems are accessed through wireless and public or private networks. For example, remote access for support and maintenance personnel or maintenance laptops connected directly to control systems, bypassing firewalls and policy rules, is not uncommon. In today’s environment of sophisticated hacker tools and easily available shared techniques that are constantly evolving, firewalls are not enough. Adversaries are developing new methods for embedding malware in networks, remaining undetected for long periods, and stealing data or disrupting critical systems.</a:t>
            </a:r>
          </a:p>
          <a:p>
            <a:pPr eaLnBrk="1" hangingPunct="1">
              <a:spcBef>
                <a:spcPct val="0"/>
              </a:spcBef>
            </a:pPr>
            <a:endParaRPr lang="en-US" altLang="en-US" dirty="0"/>
          </a:p>
          <a:p>
            <a:pPr eaLnBrk="1" hangingPunct="1">
              <a:spcBef>
                <a:spcPct val="0"/>
              </a:spcBef>
            </a:pPr>
            <a:r>
              <a:rPr lang="en-US" altLang="en-US" dirty="0"/>
              <a:t>3. </a:t>
            </a:r>
            <a:r>
              <a:rPr lang="en-US" sz="1200" kern="1200" dirty="0">
                <a:solidFill>
                  <a:schemeClr val="tx1"/>
                </a:solidFill>
                <a:effectLst/>
                <a:latin typeface="+mn-lt"/>
                <a:ea typeface="+mn-ea"/>
                <a:cs typeface="+mn-cs"/>
              </a:rPr>
              <a:t>Having technology in place to provide cybersecurity is only one part of effective cybersecurity. People and processes are just as important as technology in improving cybersecurity. Agency personnel need to be aware users of the systems in place: aware of the risks to the systems and to themselves. People are vulnerable to manipulation and social engineering that results in providing confidential information through phishing emails or conversations with strangers. People need to be aware of security policies and procedures that have been put in place. Management must actively support the cybersecurity program in a visible manner. A process tied to the security strategy with policies and procedures to support strategy is critical to establish an agency-wide culture of security.</a:t>
            </a: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49</a:t>
            </a:fld>
            <a:endParaRPr lang="en-US" altLang="en-US">
              <a:latin typeface="Calibri" panose="020F0502020204030204" pitchFamily="34" charset="0"/>
            </a:endParaRPr>
          </a:p>
        </p:txBody>
      </p:sp>
    </p:spTree>
    <p:extLst>
      <p:ext uri="{BB962C8B-B14F-4D97-AF65-F5344CB8AC3E}">
        <p14:creationId xmlns:p14="http://schemas.microsoft.com/office/powerpoint/2010/main" val="1454278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4. </a:t>
            </a:r>
            <a:r>
              <a:rPr lang="en-US" sz="1200" kern="1200" dirty="0">
                <a:solidFill>
                  <a:schemeClr val="tx1"/>
                </a:solidFill>
                <a:effectLst/>
                <a:latin typeface="+mn-lt"/>
                <a:ea typeface="+mn-ea"/>
                <a:cs typeface="+mn-cs"/>
              </a:rPr>
              <a:t>The </a:t>
            </a:r>
            <a:r>
              <a:rPr lang="en-US" sz="1200" b="1" i="1" kern="1200" dirty="0">
                <a:solidFill>
                  <a:schemeClr val="tx1"/>
                </a:solidFill>
                <a:effectLst/>
                <a:latin typeface="+mn-lt"/>
                <a:ea typeface="+mn-ea"/>
                <a:cs typeface="+mn-cs"/>
              </a:rPr>
              <a:t>DHS National Cybersecurity Division Common Vulnerabilities and Exposures </a:t>
            </a:r>
            <a:r>
              <a:rPr lang="en-US" sz="1200" kern="1200" dirty="0">
                <a:solidFill>
                  <a:schemeClr val="tx1"/>
                </a:solidFill>
                <a:effectLst/>
                <a:latin typeface="+mn-lt"/>
                <a:ea typeface="+mn-ea"/>
                <a:cs typeface="+mn-cs"/>
              </a:rPr>
              <a:t>(CVE) list has more than 50,000 recorded vulnerabilities -- with more added hourly. There are 86,000 new pieces of malware reported each day. The odds are high that your transportation systems have already been infiltrated.</a:t>
            </a: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5. </a:t>
            </a:r>
            <a:r>
              <a:rPr lang="en-US" sz="1200" kern="1200" dirty="0">
                <a:solidFill>
                  <a:schemeClr val="tx1"/>
                </a:solidFill>
                <a:effectLst/>
                <a:latin typeface="+mn-lt"/>
                <a:ea typeface="+mn-ea"/>
                <a:cs typeface="+mn-cs"/>
              </a:rPr>
              <a:t>A 2005 Report by the National Institute for Advanced Transportation Technology that assessed the security of transportation control networks (</a:t>
            </a:r>
            <a:r>
              <a:rPr lang="en-US" sz="1200" b="1" i="1" kern="1200" dirty="0">
                <a:solidFill>
                  <a:schemeClr val="tx1"/>
                </a:solidFill>
                <a:effectLst/>
                <a:latin typeface="+mn-lt"/>
                <a:ea typeface="+mn-ea"/>
                <a:cs typeface="+mn-cs"/>
              </a:rPr>
              <a:t>Assessing the Security and Survivability of Transportation Control Networks, P. Oman, 2005</a:t>
            </a:r>
            <a:r>
              <a:rPr lang="en-US" sz="1200" kern="1200" dirty="0">
                <a:solidFill>
                  <a:schemeClr val="tx1"/>
                </a:solidFill>
                <a:effectLst/>
                <a:latin typeface="+mn-lt"/>
                <a:ea typeface="+mn-ea"/>
                <a:cs typeface="+mn-cs"/>
              </a:rPr>
              <a:t>) found that control center and dispatch communications, equipment for access, safety and monitoring, and real-time actuators regulating transportation flow (e.g., bridges, tunnels, rail crossings, arterial routes, etc.) were at risk. Especially vulnerable were in-the-field devices used to monitor and regulate traffic flows in large urban environments. Since that time some improvements in security have been made but operational systems are still vulnerable.</a:t>
            </a:r>
          </a:p>
          <a:p>
            <a:pPr eaLnBrk="1" hangingPunct="1">
              <a:spcBef>
                <a:spcPct val="0"/>
              </a:spcBef>
            </a:pPr>
            <a:r>
              <a:rPr lang="en-US" altLang="en-US" dirty="0"/>
              <a:t>6. </a:t>
            </a:r>
            <a:r>
              <a:rPr lang="en-US" sz="1200" kern="1200" dirty="0">
                <a:solidFill>
                  <a:schemeClr val="tx1"/>
                </a:solidFill>
                <a:effectLst/>
                <a:latin typeface="+mn-lt"/>
                <a:ea typeface="+mn-ea"/>
                <a:cs typeface="+mn-cs"/>
              </a:rPr>
              <a:t>Adding cybersecurity components to transportation control systems requires personnel that understand security components and also the controls systems and the operational environments that they control. Securing access to and control of the network is generally the responsibility of information technology (IT) personnel. Control systems are usually the responsibility of the engineering and operations personnel. There are differences between IT systems and control systems that need to be recognized.</a:t>
            </a:r>
          </a:p>
          <a:p>
            <a:pPr eaLnBrk="1" hangingPunct="1">
              <a:spcBef>
                <a:spcPct val="0"/>
              </a:spcBef>
            </a:pPr>
            <a:r>
              <a:rPr lang="en-US" altLang="en-US" dirty="0"/>
              <a:t>7. </a:t>
            </a:r>
            <a:r>
              <a:rPr lang="en-US" sz="1200" kern="1200" dirty="0">
                <a:solidFill>
                  <a:schemeClr val="tx1"/>
                </a:solidFill>
                <a:effectLst/>
                <a:latin typeface="+mn-lt"/>
                <a:ea typeface="+mn-ea"/>
                <a:cs typeface="+mn-cs"/>
              </a:rPr>
              <a:t>Control systems and field devices require active configuration and maintenance. Not only must the systems and devices be secured, their ongoing management and maintenance need to be secured as well, and must be capable of managing changes and adapting to new vulnerabilities or the emergence of new threats. There are approaches to reduce the cybersecurity risks and mitigate the impacts of incidents. In an ever-changing security landscape, cybersecurity must be a continual process with evaluation and monitoring as key components to identify and manage changes to systems and environments</a:t>
            </a:r>
            <a:endParaRPr lang="en-US" altLang="en-US" dirty="0"/>
          </a:p>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50</a:t>
            </a:fld>
            <a:endParaRPr lang="en-US" altLang="en-US">
              <a:latin typeface="Calibri" panose="020F0502020204030204" pitchFamily="34" charset="0"/>
            </a:endParaRPr>
          </a:p>
        </p:txBody>
      </p:sp>
    </p:spTree>
    <p:extLst>
      <p:ext uri="{BB962C8B-B14F-4D97-AF65-F5344CB8AC3E}">
        <p14:creationId xmlns:p14="http://schemas.microsoft.com/office/powerpoint/2010/main" val="2049063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EED1CACC-1AA5-46C8-9713-11B872FA60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0D4155A1-146D-4921-A1D2-9CFDB23DA2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9459" name="Slide Number Placeholder 3">
            <a:extLst>
              <a:ext uri="{FF2B5EF4-FFF2-40B4-BE49-F238E27FC236}">
                <a16:creationId xmlns:a16="http://schemas.microsoft.com/office/drawing/2014/main" id="{CD242F1A-6B45-4343-84B3-044D03F588E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A01B0F-A407-42FE-BEB6-7C3BE22599C1}"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51</a:t>
            </a:fld>
            <a:endParaRPr lang="en-US" altLang="en-US">
              <a:latin typeface="Calibri" panose="020F0502020204030204" pitchFamily="34" charset="0"/>
            </a:endParaRPr>
          </a:p>
        </p:txBody>
      </p:sp>
    </p:spTree>
    <p:extLst>
      <p:ext uri="{BB962C8B-B14F-4D97-AF65-F5344CB8AC3E}">
        <p14:creationId xmlns:p14="http://schemas.microsoft.com/office/powerpoint/2010/main" val="29563615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a:t>TRB Webinar,</a:t>
            </a:r>
            <a:r>
              <a:rPr lang="en-US" altLang="en-US" baseline="0" dirty="0"/>
              <a:t> </a:t>
            </a:r>
            <a:r>
              <a:rPr lang="en-US" altLang="en-US" b="0" dirty="0">
                <a:latin typeface="Arial" panose="020B0604020202020204" pitchFamily="34" charset="0"/>
                <a:ea typeface="Verdana" panose="020B0604030504040204" pitchFamily="34" charset="0"/>
                <a:cs typeface="Arial" panose="020B0604020202020204" pitchFamily="34" charset="0"/>
              </a:rPr>
              <a:t>Effective Practices for Protection of Transportation Infrastructure from Cyber Incidents, </a:t>
            </a:r>
            <a:r>
              <a:rPr lang="en-US" altLang="en-US" dirty="0"/>
              <a:t>November 17, 2015</a:t>
            </a:r>
          </a:p>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52</a:t>
            </a:fld>
            <a:endParaRPr lang="en-US" altLang="en-US">
              <a:latin typeface="Calibri" panose="020F0502020204030204" pitchFamily="34" charset="0"/>
            </a:endParaRPr>
          </a:p>
        </p:txBody>
      </p:sp>
    </p:spTree>
    <p:extLst>
      <p:ext uri="{BB962C8B-B14F-4D97-AF65-F5344CB8AC3E}">
        <p14:creationId xmlns:p14="http://schemas.microsoft.com/office/powerpoint/2010/main" val="29563615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spcBef>
                <a:spcPct val="0"/>
              </a:spcBef>
              <a:buNone/>
            </a:pPr>
            <a:r>
              <a:rPr lang="en-US" altLang="en-US" dirty="0"/>
              <a:t>TRB Webinar,</a:t>
            </a:r>
            <a:r>
              <a:rPr lang="en-US" altLang="en-US" baseline="0" dirty="0"/>
              <a:t> </a:t>
            </a:r>
            <a:r>
              <a:rPr lang="en-US" altLang="en-US" b="0" dirty="0">
                <a:latin typeface="Arial" panose="020B0604020202020204" pitchFamily="34" charset="0"/>
                <a:ea typeface="Verdana" panose="020B0604030504040204" pitchFamily="34" charset="0"/>
                <a:cs typeface="Arial" panose="020B0604020202020204" pitchFamily="34" charset="0"/>
              </a:rPr>
              <a:t>Effective Practices for Protection of Transportation Infrastructure from Cyber Incidents, </a:t>
            </a:r>
            <a:r>
              <a:rPr lang="en-US" altLang="en-US" dirty="0"/>
              <a:t>November 17, 2015</a:t>
            </a:r>
          </a:p>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53</a:t>
            </a:fld>
            <a:endParaRPr lang="en-US" altLang="en-US">
              <a:latin typeface="Calibri" panose="020F0502020204030204" pitchFamily="34" charset="0"/>
            </a:endParaRPr>
          </a:p>
        </p:txBody>
      </p:sp>
    </p:spTree>
    <p:extLst>
      <p:ext uri="{BB962C8B-B14F-4D97-AF65-F5344CB8AC3E}">
        <p14:creationId xmlns:p14="http://schemas.microsoft.com/office/powerpoint/2010/main" val="29563615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1" i="1" kern="1200" dirty="0">
                <a:solidFill>
                  <a:schemeClr val="tx1"/>
                </a:solidFill>
                <a:effectLst/>
                <a:latin typeface="+mn-lt"/>
                <a:ea typeface="+mn-ea"/>
                <a:cs typeface="+mn-cs"/>
              </a:rPr>
              <a:t>ICS Cybersecurity Response to Physical Breaches of Unmanned Critical Infrastructure Sites (SANS Analyst Whitepaper, ICS-CERT, 2014) </a:t>
            </a:r>
            <a:r>
              <a:rPr lang="en-US" sz="1200" kern="1200" dirty="0">
                <a:solidFill>
                  <a:schemeClr val="tx1"/>
                </a:solidFill>
                <a:effectLst/>
                <a:latin typeface="+mn-lt"/>
                <a:ea typeface="+mn-ea"/>
                <a:cs typeface="+mn-cs"/>
              </a:rPr>
              <a:t>provides recommendations for responses to physical breaches with potential cybersecurity impacts. </a:t>
            </a:r>
            <a:r>
              <a:rPr lang="en-US" sz="1200" b="1" i="1" kern="1200" dirty="0">
                <a:solidFill>
                  <a:schemeClr val="tx1"/>
                </a:solidFill>
                <a:effectLst/>
                <a:latin typeface="+mn-lt"/>
                <a:ea typeface="+mn-ea"/>
                <a:cs typeface="+mn-cs"/>
              </a:rPr>
              <a:t>NCHRP Report 525 Surface Transportation Security, Volume 14 Security 101: A Physical Security Primer for Transportation Agencies </a:t>
            </a:r>
            <a:r>
              <a:rPr lang="en-US" sz="1200" kern="1200" dirty="0">
                <a:solidFill>
                  <a:schemeClr val="tx1"/>
                </a:solidFill>
                <a:effectLst/>
                <a:latin typeface="+mn-lt"/>
                <a:ea typeface="+mn-ea"/>
                <a:cs typeface="+mn-cs"/>
              </a:rPr>
              <a:t>provides additional information and resources on physical security of transportation systems.</a:t>
            </a:r>
          </a:p>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54</a:t>
            </a:fld>
            <a:endParaRPr lang="en-US" altLang="en-US">
              <a:latin typeface="Calibri" panose="020F0502020204030204" pitchFamily="34" charset="0"/>
            </a:endParaRPr>
          </a:p>
        </p:txBody>
      </p:sp>
    </p:spTree>
    <p:extLst>
      <p:ext uri="{BB962C8B-B14F-4D97-AF65-F5344CB8AC3E}">
        <p14:creationId xmlns:p14="http://schemas.microsoft.com/office/powerpoint/2010/main" val="29563615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55</a:t>
            </a:fld>
            <a:endParaRPr lang="en-US" altLang="en-US">
              <a:latin typeface="Calibri" panose="020F0502020204030204" pitchFamily="34" charset="0"/>
            </a:endParaRPr>
          </a:p>
        </p:txBody>
      </p:sp>
    </p:spTree>
    <p:extLst>
      <p:ext uri="{BB962C8B-B14F-4D97-AF65-F5344CB8AC3E}">
        <p14:creationId xmlns:p14="http://schemas.microsoft.com/office/powerpoint/2010/main" val="33500511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56</a:t>
            </a:fld>
            <a:endParaRPr lang="en-US" altLang="en-US">
              <a:latin typeface="Calibri" panose="020F0502020204030204" pitchFamily="34" charset="0"/>
            </a:endParaRPr>
          </a:p>
        </p:txBody>
      </p:sp>
    </p:spTree>
    <p:extLst>
      <p:ext uri="{BB962C8B-B14F-4D97-AF65-F5344CB8AC3E}">
        <p14:creationId xmlns:p14="http://schemas.microsoft.com/office/powerpoint/2010/main" val="7653911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57</a:t>
            </a:fld>
            <a:endParaRPr lang="en-US" altLang="en-US">
              <a:latin typeface="Calibri" panose="020F0502020204030204" pitchFamily="34" charset="0"/>
            </a:endParaRPr>
          </a:p>
        </p:txBody>
      </p:sp>
    </p:spTree>
    <p:extLst>
      <p:ext uri="{BB962C8B-B14F-4D97-AF65-F5344CB8AC3E}">
        <p14:creationId xmlns:p14="http://schemas.microsoft.com/office/powerpoint/2010/main" val="17268291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3E1E93B-BEC2-4E9C-B8E5-E4A0036D6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36E2657-118A-4253-818B-F9F4256A36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8611" name="Slide Number Placeholder 3">
            <a:extLst>
              <a:ext uri="{FF2B5EF4-FFF2-40B4-BE49-F238E27FC236}">
                <a16:creationId xmlns:a16="http://schemas.microsoft.com/office/drawing/2014/main" id="{70600007-FF89-4715-B1EE-F994957FA86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D2D394-48AF-4226-9145-4E131B0E3381}" type="slidenum">
              <a:rPr lang="en-US" altLang="en-US">
                <a:latin typeface="Calibri" panose="020F0502020204030204" pitchFamily="34" charset="0"/>
              </a:rPr>
              <a:pPr eaLnBrk="1" hangingPunct="1"/>
              <a:t>58</a:t>
            </a:fld>
            <a:endParaRPr lang="en-US" altLang="en-US">
              <a:latin typeface="Calibri" panose="020F0502020204030204" pitchFamily="34" charset="0"/>
            </a:endParaRPr>
          </a:p>
        </p:txBody>
      </p:sp>
    </p:spTree>
    <p:extLst>
      <p:ext uri="{BB962C8B-B14F-4D97-AF65-F5344CB8AC3E}">
        <p14:creationId xmlns:p14="http://schemas.microsoft.com/office/powerpoint/2010/main" val="17268291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a:extLst>
              <a:ext uri="{FF2B5EF4-FFF2-40B4-BE49-F238E27FC236}">
                <a16:creationId xmlns:a16="http://schemas.microsoft.com/office/drawing/2014/main" id="{5A2BBBDD-9206-4217-A6F9-4E2D8B7E06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a:extLst>
              <a:ext uri="{FF2B5EF4-FFF2-40B4-BE49-F238E27FC236}">
                <a16:creationId xmlns:a16="http://schemas.microsoft.com/office/drawing/2014/main" id="{8DB46D2F-69B0-4D85-91A7-126A5B39689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Chapter emphasizes the role of the workforce by highlighting its contribution to security and cybersecurity culture. This Chapter then focuses on workforce planning and awareness and training programs for physical security and cybersecurity personnel of state DOTs and transit agencies. Training delivery and evaluation issues, and exercises, exercise types, and HSEEP are also discussed, and a comprehensive checklist for a Full-Scale exercise is provided.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Typically, the sequence of activities is a) Security Awareness, b) Training individuals on tasks, c) Training teams on integrated tasks, and d) Exercises. </a:t>
            </a:r>
          </a:p>
          <a:p>
            <a:endParaRPr lang="en-US" altLang="en-US" dirty="0"/>
          </a:p>
          <a:p>
            <a:r>
              <a:rPr lang="en-US" altLang="en-US" dirty="0"/>
              <a:t> </a:t>
            </a:r>
          </a:p>
          <a:p>
            <a:r>
              <a:rPr lang="en-US" altLang="en-US" dirty="0"/>
              <a:t>New items in this Chapter include the inclusion of cybersecurity topics, workforce planning issues for both physical and cybersecurity, and the section about the role of the workforce in building physical and cybersecurity culture. The awareness, training, and exercise sections have been updated and information about training delivery and evaluation has been added. Since Employee Watch programs are being replaced by security awareness campaigns, the section on the programs has been eliminated.</a:t>
            </a:r>
          </a:p>
          <a:p>
            <a:r>
              <a:rPr lang="en-US" altLang="en-US" dirty="0"/>
              <a:t> </a:t>
            </a:r>
          </a:p>
          <a:p>
            <a:r>
              <a:rPr lang="en-US" altLang="en-US" dirty="0"/>
              <a:t> </a:t>
            </a:r>
          </a:p>
          <a:p>
            <a:pPr eaLnBrk="1" hangingPunct="1">
              <a:spcBef>
                <a:spcPct val="0"/>
              </a:spcBef>
            </a:pPr>
            <a:r>
              <a:rPr lang="en-US" altLang="en-US" dirty="0"/>
              <a:t> </a:t>
            </a:r>
          </a:p>
        </p:txBody>
      </p:sp>
      <p:sp>
        <p:nvSpPr>
          <p:cNvPr id="33795" name="Slide Number Placeholder 3">
            <a:extLst>
              <a:ext uri="{FF2B5EF4-FFF2-40B4-BE49-F238E27FC236}">
                <a16:creationId xmlns:a16="http://schemas.microsoft.com/office/drawing/2014/main" id="{5DEED952-0DD6-4E35-AA96-A0576805617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655549-A8D2-488C-9A28-15BFF9D06A7C}" type="slidenum">
              <a:rPr lang="en-US" altLang="en-US">
                <a:latin typeface="Calibri" panose="020F0502020204030204" pitchFamily="34" charset="0"/>
              </a:rPr>
              <a:pPr eaLnBrk="1" hangingPunct="1"/>
              <a:t>59</a:t>
            </a:fld>
            <a:endParaRPr lang="en-US" altLang="en-US">
              <a:latin typeface="Calibri" panose="020F050202020403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a:extLst>
              <a:ext uri="{FF2B5EF4-FFF2-40B4-BE49-F238E27FC236}">
                <a16:creationId xmlns:a16="http://schemas.microsoft.com/office/drawing/2014/main" id="{86808EE0-C938-448E-83FF-8A5DF52B50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a:extLst>
              <a:ext uri="{FF2B5EF4-FFF2-40B4-BE49-F238E27FC236}">
                <a16:creationId xmlns:a16="http://schemas.microsoft.com/office/drawing/2014/main" id="{8E88C987-EEAA-4AD5-8F66-1235F579E6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indent="0">
              <a:buFont typeface="Arial" charset="0"/>
              <a:buNone/>
              <a:defRPr/>
            </a:pPr>
            <a:r>
              <a:rPr lang="en-US" sz="1200" dirty="0"/>
              <a:t>“As demand for a more technical workforce increases, good workforce planning practices to manage the demand, promote a stable workforce, and alleviate [retirement and retention] issues will be needed.” </a:t>
            </a:r>
            <a:r>
              <a:rPr lang="en-US" sz="2800" dirty="0"/>
              <a:t>Workforce planning involves the following steps:</a:t>
            </a:r>
          </a:p>
          <a:p>
            <a:pPr>
              <a:buFont typeface="Arial" charset="0"/>
              <a:buChar char="•"/>
              <a:defRPr/>
            </a:pPr>
            <a:r>
              <a:rPr lang="en-US" sz="2800" dirty="0"/>
              <a:t>Inventory current workforce supply including skills, abilities, and positions.</a:t>
            </a:r>
          </a:p>
          <a:p>
            <a:pPr>
              <a:buFont typeface="Arial" charset="0"/>
              <a:buChar char="•"/>
              <a:defRPr/>
            </a:pPr>
            <a:r>
              <a:rPr lang="en-US" sz="2800" dirty="0"/>
              <a:t>Perform demand and supply analysis; demand analysis involves determining what skillsets are needed to meet organizational goals and objectives; supply analysis determines who is actually doing what.</a:t>
            </a:r>
          </a:p>
          <a:p>
            <a:pPr>
              <a:buFont typeface="Arial" charset="0"/>
              <a:buChar char="•"/>
              <a:defRPr/>
            </a:pPr>
            <a:r>
              <a:rPr lang="en-US" sz="2800" dirty="0"/>
              <a:t>Identify gaps to determine where current supply falls short in meeting expected demand, and perform gap analysis to identify needed actions to meet future workloads.</a:t>
            </a:r>
          </a:p>
          <a:p>
            <a:pPr>
              <a:buFont typeface="Arial" charset="0"/>
              <a:buChar char="•"/>
              <a:defRPr/>
            </a:pPr>
            <a:r>
              <a:rPr lang="en-US" sz="2800" dirty="0"/>
              <a:t>Create an implementation plan.</a:t>
            </a:r>
          </a:p>
          <a:p>
            <a:pPr marL="400050" lvl="1" indent="0">
              <a:buFont typeface="Arial" charset="0"/>
              <a:buNone/>
              <a:defRPr/>
            </a:pPr>
            <a:r>
              <a:rPr lang="en-US" sz="2000" dirty="0"/>
              <a:t>DHS Best Practices for Planning a Cybersecurity Workforce White Paper Version 2.0, 2014</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dirty="0"/>
          </a:p>
          <a:p>
            <a:pPr eaLnBrk="1" hangingPunct="1">
              <a:spcBef>
                <a:spcPct val="0"/>
              </a:spcBef>
            </a:pPr>
            <a:endParaRPr lang="en-US" altLang="en-US" dirty="0"/>
          </a:p>
        </p:txBody>
      </p:sp>
      <p:sp>
        <p:nvSpPr>
          <p:cNvPr id="74755" name="Slide Number Placeholder 3">
            <a:extLst>
              <a:ext uri="{FF2B5EF4-FFF2-40B4-BE49-F238E27FC236}">
                <a16:creationId xmlns:a16="http://schemas.microsoft.com/office/drawing/2014/main" id="{80537D9C-D316-49AB-99D2-1752FECBDA5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37301E-2071-4431-A160-D851DF249426}" type="slidenum">
              <a:rPr lang="en-US" altLang="en-US">
                <a:latin typeface="Calibri" panose="020F0502020204030204" pitchFamily="34" charset="0"/>
              </a:rPr>
              <a:pPr eaLnBrk="1" hangingPunct="1"/>
              <a:t>60</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53BE2A89-7A40-4BB3-AA34-A88DBB74D4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B9A427C0-B75B-4FE0-99C5-7A66174AE5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9459" name="Slide Number Placeholder 3">
            <a:extLst>
              <a:ext uri="{FF2B5EF4-FFF2-40B4-BE49-F238E27FC236}">
                <a16:creationId xmlns:a16="http://schemas.microsoft.com/office/drawing/2014/main" id="{852B256F-6EB7-463D-911D-D0AFF017DC15}"/>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BB03019-F2EF-4F4A-BD0B-B5BC5B006901}"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a:extLst>
              <a:ext uri="{FF2B5EF4-FFF2-40B4-BE49-F238E27FC236}">
                <a16:creationId xmlns:a16="http://schemas.microsoft.com/office/drawing/2014/main" id="{1AB02E2C-E261-4E32-B81B-D51B11269AC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a:extLst>
              <a:ext uri="{FF2B5EF4-FFF2-40B4-BE49-F238E27FC236}">
                <a16:creationId xmlns:a16="http://schemas.microsoft.com/office/drawing/2014/main" id="{10149FDE-D5FD-4585-9F7B-80BE71DBFFD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900" dirty="0"/>
              <a:t>“Irrespective of what underlying qualitative factors drive the decision about fielding security personnel, the best way to accurately make staffing level determinations is through the use of quantitative analysis.  There are two different sets of quantifying data that are available, </a:t>
            </a:r>
          </a:p>
          <a:p>
            <a:pPr eaLnBrk="1" hangingPunct="1">
              <a:buFontTx/>
              <a:buAutoNum type="arabicParenBoth"/>
            </a:pPr>
            <a:r>
              <a:rPr lang="en-US" altLang="en-US" sz="900" dirty="0"/>
              <a:t>security breach or crime incident based information including both calls for service and self-initiated incident responses, and </a:t>
            </a:r>
          </a:p>
          <a:p>
            <a:pPr eaLnBrk="1" hangingPunct="1">
              <a:buFontTx/>
              <a:buAutoNum type="arabicParenBoth"/>
            </a:pPr>
            <a:r>
              <a:rPr lang="en-US" altLang="en-US" sz="900" dirty="0"/>
              <a:t>policy and procedure supported staffing deployment that is activity and scenario driven.” </a:t>
            </a:r>
          </a:p>
        </p:txBody>
      </p:sp>
      <p:sp>
        <p:nvSpPr>
          <p:cNvPr id="72707" name="Slide Number Placeholder 3">
            <a:extLst>
              <a:ext uri="{FF2B5EF4-FFF2-40B4-BE49-F238E27FC236}">
                <a16:creationId xmlns:a16="http://schemas.microsoft.com/office/drawing/2014/main" id="{B77857DE-8CCE-439B-B310-F25D82A13D60}"/>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471D23-69D4-402D-8826-D649DED65697}" type="slidenum">
              <a:rPr lang="en-US" altLang="en-US">
                <a:latin typeface="Calibri" panose="020F0502020204030204" pitchFamily="34" charset="0"/>
              </a:rPr>
              <a:pPr eaLnBrk="1" hangingPunct="1"/>
              <a:t>61</a:t>
            </a:fld>
            <a:endParaRPr lang="en-US" altLang="en-US">
              <a:latin typeface="Calibri" panose="020F050202020403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a:extLst>
              <a:ext uri="{FF2B5EF4-FFF2-40B4-BE49-F238E27FC236}">
                <a16:creationId xmlns:a16="http://schemas.microsoft.com/office/drawing/2014/main" id="{5CDA3CA0-42E3-4165-8DE2-864738F4AC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a:extLst>
              <a:ext uri="{FF2B5EF4-FFF2-40B4-BE49-F238E27FC236}">
                <a16:creationId xmlns:a16="http://schemas.microsoft.com/office/drawing/2014/main" id="{D8C4FA7E-B76B-484B-A999-FBEAE34541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There’s a need for transportation cyber</a:t>
            </a:r>
            <a:r>
              <a:rPr lang="en-US" altLang="en-US" baseline="0" dirty="0"/>
              <a:t> specialists, professionals with an in-depth knowledge of both transportation and cybersecurity. </a:t>
            </a:r>
            <a:endParaRPr lang="en-US" altLang="en-US" dirty="0"/>
          </a:p>
        </p:txBody>
      </p:sp>
      <p:sp>
        <p:nvSpPr>
          <p:cNvPr id="74755" name="Slide Number Placeholder 3">
            <a:extLst>
              <a:ext uri="{FF2B5EF4-FFF2-40B4-BE49-F238E27FC236}">
                <a16:creationId xmlns:a16="http://schemas.microsoft.com/office/drawing/2014/main" id="{360F45E3-E41B-4B2A-9C62-911F96073AF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1C2CA0-3ADF-40E7-8E3A-3B1B8DF55686}" type="slidenum">
              <a:rPr lang="en-US" altLang="en-US">
                <a:latin typeface="Calibri" panose="020F0502020204030204" pitchFamily="34" charset="0"/>
              </a:rPr>
              <a:pPr eaLnBrk="1" hangingPunct="1"/>
              <a:t>62</a:t>
            </a:fld>
            <a:endParaRPr lang="en-US" altLang="en-US">
              <a:latin typeface="Calibri" panose="020F050202020403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eaLnBrk="1" hangingPunct="1">
              <a:defRPr/>
            </a:pPr>
            <a:r>
              <a:rPr lang="en-US" altLang="en-US" dirty="0"/>
              <a:t>“Employees are…at the forefront of organizational activities, performing work in stations, on vehicles, or on roadways or right of ways.  As such they are often the first to observe that something is wrong. </a:t>
            </a:r>
          </a:p>
          <a:p>
            <a:pPr eaLnBrk="1" hangingPunct="1">
              <a:defRPr/>
            </a:pPr>
            <a:r>
              <a:rPr lang="en-US" altLang="en-US" dirty="0"/>
              <a:t>But transportation agencies cannot assume that employees will focus upon security issues, understand the security risk, how to respond to the threat, and report them in a timely and appropriate manner without training.” </a:t>
            </a:r>
          </a:p>
          <a:p>
            <a:pPr marL="0" indent="0">
              <a:buNone/>
              <a:defRPr/>
            </a:pPr>
            <a:r>
              <a:rPr lang="en-US" b="1" dirty="0"/>
              <a:t>Security Awareness Delivery Approaches</a:t>
            </a:r>
          </a:p>
          <a:p>
            <a:pPr>
              <a:buFont typeface="Arial" charset="0"/>
              <a:buChar char="•"/>
              <a:defRPr/>
            </a:pPr>
            <a:r>
              <a:rPr lang="en-US" dirty="0"/>
              <a:t>Employee communications  e.g., newsletters, emails, paychecks, reports, posters, wallet cards, reminder sheets</a:t>
            </a:r>
          </a:p>
          <a:p>
            <a:pPr>
              <a:buFont typeface="Arial" charset="0"/>
              <a:buChar char="•"/>
              <a:defRPr/>
            </a:pPr>
            <a:r>
              <a:rPr lang="en-US" dirty="0"/>
              <a:t>Screensavers or desktop alerts or calendars with monthly security tips</a:t>
            </a:r>
          </a:p>
          <a:p>
            <a:pPr>
              <a:buFont typeface="Arial" charset="0"/>
              <a:buChar char="•"/>
              <a:defRPr/>
            </a:pPr>
            <a:r>
              <a:rPr lang="en-US" dirty="0"/>
              <a:t>Managers and supervisors can discuss security at meetings, seminars, or special events.</a:t>
            </a:r>
          </a:p>
          <a:p>
            <a:pPr>
              <a:buFont typeface="Arial" charset="0"/>
              <a:buChar char="•"/>
              <a:defRPr/>
            </a:pPr>
            <a:r>
              <a:rPr lang="en-US" dirty="0"/>
              <a:t>Security topics can be discussed at the small unit level. </a:t>
            </a:r>
          </a:p>
          <a:p>
            <a:pPr>
              <a:buFont typeface="Arial" charset="0"/>
              <a:buChar char="•"/>
              <a:defRPr/>
            </a:pPr>
            <a:r>
              <a:rPr lang="en-US" dirty="0"/>
              <a:t>Security awareness can be incorporated via short modules into new or existing training, or into position-specific training. </a:t>
            </a:r>
          </a:p>
          <a:p>
            <a:pPr>
              <a:buFont typeface="Arial" charset="0"/>
              <a:buChar char="•"/>
              <a:defRPr/>
            </a:pPr>
            <a:r>
              <a:rPr lang="en-US" dirty="0"/>
              <a:t>Employees may be directed to the FEMA, DHS, or other appropriate training sources.</a:t>
            </a:r>
          </a:p>
          <a:p>
            <a:pPr marL="400050" lvl="1" indent="0">
              <a:buFont typeface="Arial" charset="0"/>
              <a:buNone/>
              <a:defRPr/>
            </a:pPr>
            <a:endParaRPr lang="en-US" sz="2100" dirty="0"/>
          </a:p>
          <a:p>
            <a:pPr marL="400050" lvl="1" indent="0">
              <a:buFont typeface="Arial" charset="0"/>
              <a:buNone/>
              <a:defRPr/>
            </a:pPr>
            <a:r>
              <a:rPr lang="en-US" sz="2100" dirty="0"/>
              <a:t>Source: 2014 NCHRP Report 793, Section 4, Section 5.2, 2003 NIST SP 800-50</a:t>
            </a:r>
          </a:p>
          <a:p>
            <a:pPr>
              <a:buFont typeface="Arial" charset="0"/>
              <a:buChar char="•"/>
              <a:defRPr/>
            </a:pPr>
            <a:endParaRPr lang="en-US" dirty="0"/>
          </a:p>
          <a:p>
            <a:endParaRPr lang="en-US" dirty="0"/>
          </a:p>
        </p:txBody>
      </p:sp>
      <p:sp>
        <p:nvSpPr>
          <p:cNvPr id="4" name="Slide Number Placeholder 3"/>
          <p:cNvSpPr>
            <a:spLocks noGrp="1"/>
          </p:cNvSpPr>
          <p:nvPr>
            <p:ph type="sldNum" sz="quarter" idx="10"/>
          </p:nvPr>
        </p:nvSpPr>
        <p:spPr/>
        <p:txBody>
          <a:bodyPr/>
          <a:lstStyle/>
          <a:p>
            <a:fld id="{672A9825-56D2-48C3-9687-45BD1D7D41B9}" type="slidenum">
              <a:rPr lang="en-US" altLang="en-US" smtClean="0"/>
              <a:pPr/>
              <a:t>63</a:t>
            </a:fld>
            <a:endParaRPr lang="en-US" altLang="en-US"/>
          </a:p>
        </p:txBody>
      </p:sp>
    </p:spTree>
    <p:extLst>
      <p:ext uri="{BB962C8B-B14F-4D97-AF65-F5344CB8AC3E}">
        <p14:creationId xmlns:p14="http://schemas.microsoft.com/office/powerpoint/2010/main" val="24945848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2A9825-56D2-48C3-9687-45BD1D7D41B9}" type="slidenum">
              <a:rPr lang="en-US" altLang="en-US" smtClean="0"/>
              <a:pPr/>
              <a:t>64</a:t>
            </a:fld>
            <a:endParaRPr lang="en-US" altLang="en-US"/>
          </a:p>
        </p:txBody>
      </p:sp>
    </p:spTree>
    <p:extLst>
      <p:ext uri="{BB962C8B-B14F-4D97-AF65-F5344CB8AC3E}">
        <p14:creationId xmlns:p14="http://schemas.microsoft.com/office/powerpoint/2010/main" val="31315895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lnSpc>
                <a:spcPct val="100000"/>
              </a:lnSpc>
              <a:spcBef>
                <a:spcPct val="30000"/>
              </a:spcBef>
              <a:spcAft>
                <a:spcPct val="0"/>
              </a:spcAft>
              <a:buClrTx/>
              <a:buSzTx/>
              <a:buFont typeface="Arial" charset="0"/>
              <a:buNone/>
              <a:tabLst/>
              <a:defRPr/>
            </a:pPr>
            <a:r>
              <a:rPr lang="en-US" dirty="0"/>
              <a:t>There are many sources of cybersecurity awareness content</a:t>
            </a:r>
            <a:r>
              <a:rPr lang="en-US" baseline="0" dirty="0"/>
              <a:t> including DHS/TSA and the</a:t>
            </a:r>
            <a:r>
              <a:rPr lang="en-US" b="1" baseline="0" dirty="0"/>
              <a:t> </a:t>
            </a:r>
            <a:r>
              <a:rPr lang="en-US" altLang="en-US" sz="1200" b="1" dirty="0">
                <a:latin typeface="Arial" panose="020B0604020202020204" pitchFamily="34" charset="0"/>
              </a:rPr>
              <a:t>STOP. THINK. CONNECT.™  website </a:t>
            </a:r>
            <a:r>
              <a:rPr lang="en-US" altLang="en-US" sz="1200" dirty="0">
                <a:latin typeface="Arial" panose="020B0604020202020204" pitchFamily="34" charset="0"/>
              </a:rPr>
              <a:t>https://stopthinkconnect.org</a:t>
            </a:r>
          </a:p>
          <a:p>
            <a:pPr marL="0" indent="0">
              <a:buFont typeface="Arial" charset="0"/>
              <a:buNone/>
              <a:defRPr/>
            </a:pPr>
            <a:endParaRPr lang="en-US" dirty="0"/>
          </a:p>
          <a:p>
            <a:pPr marL="0" indent="0">
              <a:buFont typeface="Arial" charset="0"/>
              <a:buNone/>
              <a:defRPr/>
            </a:pPr>
            <a:r>
              <a:rPr lang="en-US" dirty="0"/>
              <a:t>Cybersecurity Awareness recommended topics include:</a:t>
            </a:r>
          </a:p>
          <a:p>
            <a:pPr>
              <a:buFont typeface="Arial" charset="0"/>
              <a:buChar char="•"/>
              <a:defRPr/>
            </a:pPr>
            <a:r>
              <a:rPr lang="en-US" dirty="0"/>
              <a:t>Understanding agency policy on agency mobile phone and tablet security/use</a:t>
            </a:r>
          </a:p>
          <a:p>
            <a:pPr>
              <a:buFont typeface="Arial" charset="0"/>
              <a:buChar char="•"/>
              <a:defRPr/>
            </a:pPr>
            <a:r>
              <a:rPr lang="en-US" dirty="0"/>
              <a:t>Understanding agency policy on personal mobile phone and table security/use</a:t>
            </a:r>
          </a:p>
          <a:p>
            <a:pPr>
              <a:buFont typeface="Arial" charset="0"/>
              <a:buChar char="•"/>
              <a:defRPr/>
            </a:pPr>
            <a:r>
              <a:rPr lang="en-US" dirty="0"/>
              <a:t>Ability to recognize potential threats including social engineering attempts</a:t>
            </a:r>
          </a:p>
          <a:p>
            <a:pPr>
              <a:buFont typeface="Arial" charset="0"/>
              <a:buChar char="•"/>
              <a:defRPr/>
            </a:pPr>
            <a:r>
              <a:rPr lang="en-US" dirty="0"/>
              <a:t>Ability to differentiate between real and fake messages</a:t>
            </a:r>
          </a:p>
          <a:p>
            <a:pPr>
              <a:buFont typeface="Arial" charset="0"/>
              <a:buChar char="•"/>
              <a:defRPr/>
            </a:pPr>
            <a:r>
              <a:rPr lang="en-US" dirty="0"/>
              <a:t>Ability to respond appropriately and report an incident</a:t>
            </a:r>
          </a:p>
          <a:p>
            <a:pPr>
              <a:buFont typeface="Arial" charset="0"/>
              <a:buChar char="•"/>
              <a:defRPr/>
            </a:pPr>
            <a:r>
              <a:rPr lang="en-US" dirty="0"/>
              <a:t>Knowing when and how to report an incident</a:t>
            </a:r>
          </a:p>
          <a:p>
            <a:pPr>
              <a:buFont typeface="Arial" charset="0"/>
              <a:buChar char="•"/>
              <a:defRPr/>
            </a:pPr>
            <a:r>
              <a:rPr lang="en-US" dirty="0"/>
              <a:t>Understanding record-keeping procedures</a:t>
            </a:r>
          </a:p>
          <a:p>
            <a:pPr>
              <a:buFont typeface="Arial" charset="0"/>
              <a:buChar char="•"/>
              <a:defRPr/>
            </a:pPr>
            <a:r>
              <a:rPr lang="en-US" dirty="0"/>
              <a:t>Understanding effective password management techniques</a:t>
            </a:r>
          </a:p>
          <a:p>
            <a:pPr>
              <a:buFont typeface="Arial" charset="0"/>
              <a:buChar char="•"/>
              <a:defRPr/>
            </a:pPr>
            <a:r>
              <a:rPr lang="en-US" dirty="0"/>
              <a:t>Understanding the implications of security breaches</a:t>
            </a:r>
          </a:p>
          <a:p>
            <a:pPr marL="400050" lvl="1" indent="0">
              <a:buFont typeface="Arial" charset="0"/>
              <a:buNone/>
              <a:defRPr/>
            </a:pPr>
            <a:r>
              <a:rPr lang="en-US" sz="2200" dirty="0"/>
              <a:t>NIST SP 800-16, NIST SP 800-50</a:t>
            </a:r>
          </a:p>
          <a:p>
            <a:pPr marL="0" indent="0">
              <a:buFont typeface="Arial" charset="0"/>
              <a:buNone/>
              <a:defRPr/>
            </a:pPr>
            <a:r>
              <a:rPr lang="en-US" sz="2500" dirty="0"/>
              <a:t>          </a:t>
            </a:r>
          </a:p>
          <a:p>
            <a:pPr marL="0" indent="0">
              <a:buFont typeface="Arial" charset="0"/>
              <a:buNone/>
              <a:defRPr/>
            </a:pPr>
            <a:r>
              <a:rPr lang="en-US" sz="2500" dirty="0"/>
              <a:t>            </a:t>
            </a:r>
          </a:p>
          <a:p>
            <a:endParaRPr lang="en-US" dirty="0"/>
          </a:p>
        </p:txBody>
      </p:sp>
      <p:sp>
        <p:nvSpPr>
          <p:cNvPr id="4" name="Slide Number Placeholder 3"/>
          <p:cNvSpPr>
            <a:spLocks noGrp="1"/>
          </p:cNvSpPr>
          <p:nvPr>
            <p:ph type="sldNum" sz="quarter" idx="10"/>
          </p:nvPr>
        </p:nvSpPr>
        <p:spPr/>
        <p:txBody>
          <a:bodyPr/>
          <a:lstStyle/>
          <a:p>
            <a:fld id="{672A9825-56D2-48C3-9687-45BD1D7D41B9}" type="slidenum">
              <a:rPr lang="en-US" altLang="en-US" smtClean="0"/>
              <a:pPr/>
              <a:t>65</a:t>
            </a:fld>
            <a:endParaRPr lang="en-US" altLang="en-US"/>
          </a:p>
        </p:txBody>
      </p:sp>
    </p:spTree>
    <p:extLst>
      <p:ext uri="{BB962C8B-B14F-4D97-AF65-F5344CB8AC3E}">
        <p14:creationId xmlns:p14="http://schemas.microsoft.com/office/powerpoint/2010/main" val="29311211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a:extLst>
              <a:ext uri="{FF2B5EF4-FFF2-40B4-BE49-F238E27FC236}">
                <a16:creationId xmlns:a16="http://schemas.microsoft.com/office/drawing/2014/main" id="{0ED72E18-D5B9-4525-BA4B-39CAB60B1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a:extLst>
              <a:ext uri="{FF2B5EF4-FFF2-40B4-BE49-F238E27FC236}">
                <a16:creationId xmlns:a16="http://schemas.microsoft.com/office/drawing/2014/main" id="{D8168ED9-9FD8-4B9D-A8F0-43A362FC5D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charset="0"/>
              <a:buNone/>
              <a:defRPr/>
            </a:pPr>
            <a:r>
              <a:rPr lang="en-US" dirty="0"/>
              <a:t>A basic security awareness training program example curriculum outline includes:</a:t>
            </a:r>
          </a:p>
          <a:p>
            <a:pPr>
              <a:buFont typeface="Arial" charset="0"/>
              <a:buChar char="•"/>
              <a:defRPr/>
            </a:pPr>
            <a:r>
              <a:rPr lang="en-US" dirty="0"/>
              <a:t>System Security Awareness for Transportation Employees, NTI</a:t>
            </a:r>
            <a:endParaRPr lang="en-US" sz="2800" dirty="0"/>
          </a:p>
          <a:p>
            <a:pPr>
              <a:buFont typeface="Arial" charset="0"/>
              <a:buChar char="•"/>
              <a:defRPr/>
            </a:pPr>
            <a:r>
              <a:rPr lang="en-US" dirty="0"/>
              <a:t>Terrorist Awareness Recognition and Training, NTI</a:t>
            </a:r>
            <a:endParaRPr lang="en-US" sz="2800" dirty="0"/>
          </a:p>
          <a:p>
            <a:pPr>
              <a:buFont typeface="Arial" charset="0"/>
              <a:buChar char="•"/>
              <a:defRPr/>
            </a:pPr>
            <a:r>
              <a:rPr lang="en-US" dirty="0"/>
              <a:t>Transit Response to Bus or Rail Hijackings Seminar, TSI</a:t>
            </a:r>
            <a:endParaRPr lang="en-US" sz="2800" dirty="0"/>
          </a:p>
          <a:p>
            <a:pPr>
              <a:buFont typeface="Arial" charset="0"/>
              <a:buChar char="•"/>
              <a:defRPr/>
            </a:pPr>
            <a:r>
              <a:rPr lang="en-US" dirty="0"/>
              <a:t>Active Shooter Scenario Training, Various</a:t>
            </a:r>
            <a:endParaRPr lang="en-US" sz="2800" dirty="0"/>
          </a:p>
          <a:p>
            <a:pPr>
              <a:buFont typeface="Arial" charset="0"/>
              <a:buChar char="•"/>
              <a:defRPr/>
            </a:pPr>
            <a:r>
              <a:rPr lang="en-US" dirty="0"/>
              <a:t>Shelter in Place Training, Various</a:t>
            </a:r>
            <a:endParaRPr lang="en-US" sz="2800" dirty="0"/>
          </a:p>
          <a:p>
            <a:pPr marL="0" indent="0">
              <a:buFont typeface="Arial" charset="0"/>
              <a:buNone/>
              <a:defRPr/>
            </a:pPr>
            <a:r>
              <a:rPr lang="en-US" sz="2500" dirty="0"/>
              <a:t>          </a:t>
            </a:r>
          </a:p>
          <a:p>
            <a:pPr marL="400050" lvl="1" indent="0">
              <a:buFont typeface="Arial" charset="0"/>
              <a:buNone/>
              <a:defRPr/>
            </a:pPr>
            <a:r>
              <a:rPr lang="en-US" sz="2100" dirty="0"/>
              <a:t>APTA Recommended Practice on Security Awareness Training for Transit Employees, 2012</a:t>
            </a:r>
          </a:p>
          <a:p>
            <a:pPr eaLnBrk="1" hangingPunct="1">
              <a:spcBef>
                <a:spcPct val="0"/>
              </a:spcBef>
            </a:pPr>
            <a:endParaRPr lang="en-US" altLang="en-US" dirty="0"/>
          </a:p>
        </p:txBody>
      </p:sp>
      <p:sp>
        <p:nvSpPr>
          <p:cNvPr id="74755" name="Slide Number Placeholder 3">
            <a:extLst>
              <a:ext uri="{FF2B5EF4-FFF2-40B4-BE49-F238E27FC236}">
                <a16:creationId xmlns:a16="http://schemas.microsoft.com/office/drawing/2014/main" id="{2FDDA2EB-005A-4D7B-AB42-E2017CC33A55}"/>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313100-B9E8-4C74-A743-4F1CA44B0953}" type="slidenum">
              <a:rPr lang="en-US" altLang="en-US">
                <a:latin typeface="Calibri" panose="020F0502020204030204" pitchFamily="34" charset="0"/>
              </a:rPr>
              <a:pPr eaLnBrk="1" hangingPunct="1"/>
              <a:t>66</a:t>
            </a:fld>
            <a:endParaRPr lang="en-US" altLang="en-US">
              <a:latin typeface="Calibri" panose="020F050202020403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42E081E7-258C-4E93-849A-333C86446C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a:extLst>
              <a:ext uri="{FF2B5EF4-FFF2-40B4-BE49-F238E27FC236}">
                <a16:creationId xmlns:a16="http://schemas.microsoft.com/office/drawing/2014/main" id="{1E3337C6-9201-4B4B-BD39-9D15B6763B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F38CD566-78F8-42D8-BFFD-5FE19A4794AE}"/>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EB160E-5A64-4372-9B3F-54A77917355D}" type="slidenum">
              <a:rPr lang="en-US" altLang="en-US">
                <a:latin typeface="Calibri" panose="020F0502020204030204" pitchFamily="34" charset="0"/>
              </a:rPr>
              <a:pPr eaLnBrk="1" hangingPunct="1"/>
              <a:t>67</a:t>
            </a:fld>
            <a:endParaRPr lang="en-US" altLang="en-US">
              <a:latin typeface="Calibri" panose="020F050202020403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C04F77FE-6766-4055-BAB1-B47EE8AA1F8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a:extLst>
              <a:ext uri="{FF2B5EF4-FFF2-40B4-BE49-F238E27FC236}">
                <a16:creationId xmlns:a16="http://schemas.microsoft.com/office/drawing/2014/main" id="{7FACC368-0646-4033-A25F-EBB65738B3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fontAlgn="auto" hangingPunct="1">
              <a:spcAft>
                <a:spcPts val="0"/>
              </a:spcAft>
              <a:buFont typeface="Arial" panose="020B0604020202020204" pitchFamily="34" charset="0"/>
              <a:buNone/>
              <a:defRPr/>
            </a:pPr>
            <a:r>
              <a:rPr lang="en-US" sz="1200" dirty="0"/>
              <a:t>State DOT minimum training capabilities include:</a:t>
            </a:r>
          </a:p>
          <a:p>
            <a:pPr eaLnBrk="1" fontAlgn="auto" hangingPunct="1">
              <a:spcAft>
                <a:spcPts val="0"/>
              </a:spcAft>
              <a:buFont typeface="Arial" panose="020B0604020202020204" pitchFamily="34" charset="0"/>
              <a:buNone/>
              <a:defRPr/>
            </a:pPr>
            <a:r>
              <a:rPr lang="en-US" sz="1200" dirty="0"/>
              <a:t>•	Ensure that DOT employees receive training to prepare them for their roles and that they are able to practice what they have been taught to increase the effectiveness of the training. </a:t>
            </a:r>
          </a:p>
          <a:p>
            <a:pPr eaLnBrk="1" fontAlgn="auto" hangingPunct="1">
              <a:spcAft>
                <a:spcPts val="0"/>
              </a:spcAft>
              <a:buFont typeface="Arial" panose="020B0604020202020204" pitchFamily="34" charset="0"/>
              <a:buNone/>
              <a:defRPr/>
            </a:pPr>
            <a:r>
              <a:rPr lang="en-US" sz="1200" dirty="0"/>
              <a:t>•	Incorporate security awareness into existing training, such as in new or existing employee training, including position-specific training where relevant. </a:t>
            </a:r>
            <a:r>
              <a:rPr lang="en-US" sz="1100" i="1" dirty="0"/>
              <a:t>For example, Texas DOT incorporates security awareness information into bridge inspector training, highlighting the need to be vigilant and to pass along information.</a:t>
            </a:r>
          </a:p>
          <a:p>
            <a:pPr eaLnBrk="1" fontAlgn="auto" hangingPunct="1">
              <a:spcAft>
                <a:spcPts val="0"/>
              </a:spcAft>
              <a:buFont typeface="Arial" panose="020B0604020202020204" pitchFamily="34" charset="0"/>
              <a:buNone/>
              <a:defRPr/>
            </a:pPr>
            <a:r>
              <a:rPr lang="en-US" sz="1200" dirty="0"/>
              <a:t>•	Keep training, drills, and contact lists up to date.</a:t>
            </a:r>
          </a:p>
          <a:p>
            <a:pPr eaLnBrk="1" fontAlgn="auto" hangingPunct="1">
              <a:spcAft>
                <a:spcPts val="0"/>
              </a:spcAft>
              <a:buFont typeface="Arial" panose="020B0604020202020204" pitchFamily="34" charset="0"/>
              <a:buNone/>
              <a:defRPr/>
            </a:pPr>
            <a:r>
              <a:rPr lang="en-US" sz="1200" dirty="0"/>
              <a:t>•	Identify lessons learned through after action report and incorporate recommendations into existing plans and procedures.</a:t>
            </a:r>
            <a:endParaRPr lang="en-US" sz="1200" dirty="0">
              <a:latin typeface="Arial" pitchFamily="34" charset="0"/>
            </a:endParaRPr>
          </a:p>
          <a:p>
            <a:pPr eaLnBrk="1" fontAlgn="auto" hangingPunct="1">
              <a:spcAft>
                <a:spcPts val="0"/>
              </a:spcAft>
              <a:buFont typeface="Arial" panose="020B0604020202020204" pitchFamily="34" charset="0"/>
              <a:buNone/>
              <a:defRPr/>
            </a:pPr>
            <a:r>
              <a:rPr lang="en-US" altLang="en-US" sz="900" dirty="0">
                <a:latin typeface="Arial" pitchFamily="34" charset="0"/>
              </a:rPr>
              <a:t>      Source: 2015 Fundamental Capabilities of Effective All-Hazards Infrastructure Protection, Resilience, and Emergency Management</a:t>
            </a:r>
          </a:p>
          <a:p>
            <a:pPr eaLnBrk="1" hangingPunct="1">
              <a:spcBef>
                <a:spcPct val="0"/>
              </a:spcBef>
            </a:pPr>
            <a:endParaRPr lang="en-US" altLang="en-US" dirty="0"/>
          </a:p>
        </p:txBody>
      </p:sp>
      <p:sp>
        <p:nvSpPr>
          <p:cNvPr id="74755" name="Slide Number Placeholder 3">
            <a:extLst>
              <a:ext uri="{FF2B5EF4-FFF2-40B4-BE49-F238E27FC236}">
                <a16:creationId xmlns:a16="http://schemas.microsoft.com/office/drawing/2014/main" id="{7B4E1286-B562-4682-B525-234741203A5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D4C29F-353D-4563-B682-D2B6638CC0C2}" type="slidenum">
              <a:rPr lang="en-US" altLang="en-US">
                <a:latin typeface="Calibri" panose="020F0502020204030204" pitchFamily="34" charset="0"/>
              </a:rPr>
              <a:pPr eaLnBrk="1" hangingPunct="1"/>
              <a:t>68</a:t>
            </a:fld>
            <a:endParaRPr lang="en-US" altLang="en-US">
              <a:latin typeface="Calibri" panose="020F050202020403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410E4D60-0DAD-4807-9B22-2EC1C6C0CFE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B2BEF00A-AAD5-4F41-A744-369194B5D0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4755" name="Slide Number Placeholder 3">
            <a:extLst>
              <a:ext uri="{FF2B5EF4-FFF2-40B4-BE49-F238E27FC236}">
                <a16:creationId xmlns:a16="http://schemas.microsoft.com/office/drawing/2014/main" id="{2B1E9A4F-631A-4171-90CF-DC101FC4677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934757-420A-4437-824A-267E95CF9C01}" type="slidenum">
              <a:rPr lang="en-US" altLang="en-US">
                <a:latin typeface="Calibri" panose="020F0502020204030204" pitchFamily="34" charset="0"/>
              </a:rPr>
              <a:pPr eaLnBrk="1" hangingPunct="1"/>
              <a:t>69</a:t>
            </a:fld>
            <a:endParaRPr lang="en-US" altLang="en-US">
              <a:latin typeface="Calibri" panose="020F050202020403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a:extLst>
              <a:ext uri="{FF2B5EF4-FFF2-40B4-BE49-F238E27FC236}">
                <a16:creationId xmlns:a16="http://schemas.microsoft.com/office/drawing/2014/main" id="{3945A9E3-4B19-40B3-BC82-04D20A9BFB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a:extLst>
              <a:ext uri="{FF2B5EF4-FFF2-40B4-BE49-F238E27FC236}">
                <a16:creationId xmlns:a16="http://schemas.microsoft.com/office/drawing/2014/main" id="{FE72FF67-B21F-447A-989D-83689780F0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30275" rtl="0" eaLnBrk="0" fontAlgn="base" latinLnBrk="0" hangingPunct="0">
              <a:lnSpc>
                <a:spcPct val="100000"/>
              </a:lnSpc>
              <a:spcBef>
                <a:spcPct val="30000"/>
              </a:spcBef>
              <a:spcAft>
                <a:spcPct val="0"/>
              </a:spcAft>
              <a:buClrTx/>
              <a:buSzTx/>
              <a:buFontTx/>
              <a:buNone/>
              <a:tabLst/>
              <a:defRPr/>
            </a:pPr>
            <a:r>
              <a:rPr lang="en-US" altLang="en-US" dirty="0"/>
              <a:t>As shown in the graphic, DOTs preferred using a mix of classroom and online training.</a:t>
            </a:r>
          </a:p>
          <a:p>
            <a:pPr defTabSz="930275"/>
            <a:endParaRPr lang="en-US" altLang="en-US" dirty="0"/>
          </a:p>
        </p:txBody>
      </p:sp>
      <p:sp>
        <p:nvSpPr>
          <p:cNvPr id="4" name="Slide Number Placeholder 3">
            <a:extLst>
              <a:ext uri="{FF2B5EF4-FFF2-40B4-BE49-F238E27FC236}">
                <a16:creationId xmlns:a16="http://schemas.microsoft.com/office/drawing/2014/main" id="{EF74252C-50FC-4A61-AE6F-911998A790A8}"/>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9A7E47-8453-4203-8FC0-48A8280F3715}" type="slidenum">
              <a:rPr lang="en-US" altLang="en-US">
                <a:latin typeface="Calibri" panose="020F0502020204030204" pitchFamily="34" charset="0"/>
              </a:rPr>
              <a:pPr eaLnBrk="1" hangingPunct="1"/>
              <a:t>70</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891C2059-5FB7-4837-98AB-950DB414EB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a:extLst>
              <a:ext uri="{FF2B5EF4-FFF2-40B4-BE49-F238E27FC236}">
                <a16:creationId xmlns:a16="http://schemas.microsoft.com/office/drawing/2014/main" id="{B901133B-EDC7-4E3B-A7D3-8083240B14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9459" name="Slide Number Placeholder 3">
            <a:extLst>
              <a:ext uri="{FF2B5EF4-FFF2-40B4-BE49-F238E27FC236}">
                <a16:creationId xmlns:a16="http://schemas.microsoft.com/office/drawing/2014/main" id="{07408EBE-359E-43E8-8A9D-29B6D20B9B88}"/>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E53C899-8E42-494F-AD31-2C16CAB7A9E9}"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id="{79082B9C-EC4D-4860-A0BE-F10DD73CC9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a:extLst>
              <a:ext uri="{FF2B5EF4-FFF2-40B4-BE49-F238E27FC236}">
                <a16:creationId xmlns:a16="http://schemas.microsoft.com/office/drawing/2014/main" id="{2F84A819-983C-4AC1-8011-2A90221549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2017 AASHTO SCOTSEM survey was undertaken in conjunction with the NCHRP 20-59(51) Research Support for Implementing Security, Emergency Management and Infrastructure Protection at State Transportation Agencies</a:t>
            </a:r>
            <a:r>
              <a:rPr lang="en-US" altLang="en-US" baseline="0" dirty="0"/>
              <a:t> and described the current thinking by DOTs about methods that would best result in effective mainstreaming of security into their agencies.</a:t>
            </a:r>
            <a:endParaRPr lang="en-US" altLang="en-US" dirty="0"/>
          </a:p>
          <a:p>
            <a:endParaRPr lang="en-US" altLang="en-US" dirty="0"/>
          </a:p>
          <a:p>
            <a:r>
              <a:rPr lang="en-US" altLang="en-US" dirty="0"/>
              <a:t>According to the 2017</a:t>
            </a:r>
            <a:r>
              <a:rPr lang="en-US" altLang="en-US" baseline="0" dirty="0"/>
              <a:t> AASHTO SCOTSEM survey findings, a mix of capacity-building methods including print/electronic training materials and webinars were favored over </a:t>
            </a:r>
            <a:r>
              <a:rPr lang="en-US" altLang="en-US" dirty="0"/>
              <a:t>conferences and peer exchanges.</a:t>
            </a:r>
          </a:p>
          <a:p>
            <a:r>
              <a:rPr lang="en-US" altLang="en-US" dirty="0"/>
              <a:t>Additional capacity-building techniques specifically noted in the survey responses included: </a:t>
            </a:r>
          </a:p>
          <a:p>
            <a:pPr lvl="0"/>
            <a:r>
              <a:rPr lang="en-US" sz="1200" kern="1200" dirty="0">
                <a:solidFill>
                  <a:schemeClr val="tx1"/>
                </a:solidFill>
                <a:effectLst/>
                <a:latin typeface="+mn-lt"/>
                <a:ea typeface="+mn-ea"/>
                <a:cs typeface="+mn-cs"/>
              </a:rPr>
              <a:t>Case studies and lessons learned documentation</a:t>
            </a:r>
          </a:p>
          <a:p>
            <a:pPr lvl="0"/>
            <a:r>
              <a:rPr lang="en-US" sz="1200" kern="1200" dirty="0">
                <a:solidFill>
                  <a:schemeClr val="tx1"/>
                </a:solidFill>
                <a:effectLst/>
                <a:latin typeface="+mn-lt"/>
                <a:ea typeface="+mn-ea"/>
                <a:cs typeface="+mn-cs"/>
              </a:rPr>
              <a:t>Electronic library for transportation-related emergency management and security documents</a:t>
            </a:r>
          </a:p>
          <a:p>
            <a:pPr lvl="0"/>
            <a:r>
              <a:rPr lang="en-US" sz="1200" kern="1200" dirty="0">
                <a:solidFill>
                  <a:schemeClr val="tx1"/>
                </a:solidFill>
                <a:effectLst/>
                <a:latin typeface="+mn-lt"/>
                <a:ea typeface="+mn-ea"/>
                <a:cs typeface="+mn-cs"/>
              </a:rPr>
              <a:t>Funding for plan development, technical expertise</a:t>
            </a:r>
          </a:p>
          <a:p>
            <a:pPr lvl="0"/>
            <a:r>
              <a:rPr lang="en-US" sz="1200" kern="1200" dirty="0">
                <a:solidFill>
                  <a:schemeClr val="tx1"/>
                </a:solidFill>
                <a:effectLst/>
                <a:latin typeface="+mn-lt"/>
                <a:ea typeface="+mn-ea"/>
                <a:cs typeface="+mn-cs"/>
              </a:rPr>
              <a:t>OJT with key personnel</a:t>
            </a:r>
          </a:p>
          <a:p>
            <a:pPr lvl="0"/>
            <a:r>
              <a:rPr lang="en-US" sz="1200" kern="1200" dirty="0">
                <a:solidFill>
                  <a:schemeClr val="tx1"/>
                </a:solidFill>
                <a:effectLst/>
                <a:latin typeface="+mn-lt"/>
                <a:ea typeface="+mn-ea"/>
                <a:cs typeface="+mn-cs"/>
              </a:rPr>
              <a:t>Reference and experience sets from other states</a:t>
            </a:r>
          </a:p>
          <a:p>
            <a:pPr lvl="0"/>
            <a:r>
              <a:rPr lang="en-US" sz="1200" kern="1200" dirty="0">
                <a:solidFill>
                  <a:schemeClr val="tx1"/>
                </a:solidFill>
                <a:effectLst/>
                <a:latin typeface="+mn-lt"/>
                <a:ea typeface="+mn-ea"/>
                <a:cs typeface="+mn-cs"/>
              </a:rPr>
              <a:t>Regional state to state peer exchange</a:t>
            </a:r>
          </a:p>
          <a:p>
            <a:pPr lvl="0"/>
            <a:r>
              <a:rPr lang="en-US" sz="1200" kern="1200" dirty="0">
                <a:solidFill>
                  <a:schemeClr val="tx1"/>
                </a:solidFill>
                <a:effectLst/>
                <a:latin typeface="+mn-lt"/>
                <a:ea typeface="+mn-ea"/>
                <a:cs typeface="+mn-cs"/>
              </a:rPr>
              <a:t>Surface Transportation Security Courses </a:t>
            </a:r>
          </a:p>
          <a:p>
            <a:pPr lvl="0"/>
            <a:r>
              <a:rPr lang="en-US" sz="1200" kern="1200" dirty="0">
                <a:solidFill>
                  <a:schemeClr val="tx1"/>
                </a:solidFill>
                <a:effectLst/>
                <a:latin typeface="+mn-lt"/>
                <a:ea typeface="+mn-ea"/>
                <a:cs typeface="+mn-cs"/>
              </a:rPr>
              <a:t>National push on Emergency Management/Infrastructure Security</a:t>
            </a:r>
          </a:p>
          <a:p>
            <a:pPr lvl="0"/>
            <a:r>
              <a:rPr lang="en-US" sz="1200" kern="1200" dirty="0">
                <a:solidFill>
                  <a:schemeClr val="tx1"/>
                </a:solidFill>
                <a:effectLst/>
                <a:latin typeface="+mn-lt"/>
                <a:ea typeface="+mn-ea"/>
                <a:cs typeface="+mn-cs"/>
              </a:rPr>
              <a:t>Training (in person)</a:t>
            </a:r>
          </a:p>
          <a:p>
            <a:pPr lvl="0"/>
            <a:r>
              <a:rPr lang="en-US" sz="1200" kern="1200" dirty="0">
                <a:solidFill>
                  <a:schemeClr val="tx1"/>
                </a:solidFill>
                <a:effectLst/>
                <a:latin typeface="+mn-lt"/>
                <a:ea typeface="+mn-ea"/>
                <a:cs typeface="+mn-cs"/>
              </a:rPr>
              <a:t>TTXs (Table Top Exercises)</a:t>
            </a:r>
          </a:p>
          <a:p>
            <a:pPr lvl="0"/>
            <a:r>
              <a:rPr lang="en-US" sz="1200" kern="1200" dirty="0">
                <a:solidFill>
                  <a:schemeClr val="tx1"/>
                </a:solidFill>
                <a:effectLst/>
                <a:latin typeface="+mn-lt"/>
                <a:ea typeface="+mn-ea"/>
                <a:cs typeface="+mn-cs"/>
              </a:rPr>
              <a:t>Communication/social media training for security      </a:t>
            </a:r>
          </a:p>
          <a:p>
            <a:endParaRPr lang="en-US" altLang="en-US" dirty="0"/>
          </a:p>
          <a:p>
            <a:r>
              <a:rPr lang="en-US" altLang="en-US" dirty="0"/>
              <a:t>(An array of training delivery methods are available to DOTs</a:t>
            </a:r>
            <a:r>
              <a:rPr lang="en-US" altLang="en-US" baseline="0" dirty="0"/>
              <a:t> and transit agencies – these methods are discussed in the Guide. )</a:t>
            </a:r>
            <a:endParaRPr lang="en-US" altLang="en-US" dirty="0"/>
          </a:p>
        </p:txBody>
      </p:sp>
      <p:sp>
        <p:nvSpPr>
          <p:cNvPr id="4" name="Slide Number Placeholder 3">
            <a:extLst>
              <a:ext uri="{FF2B5EF4-FFF2-40B4-BE49-F238E27FC236}">
                <a16:creationId xmlns:a16="http://schemas.microsoft.com/office/drawing/2014/main" id="{BFA45B65-934F-40B4-BE69-DBB60A6E2087}"/>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E5E977-28CD-4CBF-B61E-D4C3381670C6}" type="slidenum">
              <a:rPr lang="en-US" altLang="en-US">
                <a:latin typeface="Calibri" panose="020F0502020204030204" pitchFamily="34" charset="0"/>
              </a:rPr>
              <a:pPr eaLnBrk="1" hangingPunct="1"/>
              <a:t>71</a:t>
            </a:fld>
            <a:endParaRPr lang="en-US" altLang="en-US">
              <a:latin typeface="Calibri" panose="020F050202020403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14760A63-CE76-4B7E-8724-651917CAF9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CA624ADE-D9AC-4D6C-9157-EBBF03E42E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Exercises provide opportunity for personnel to practice what they have learned and also help validate, maintain and improve training, plans, policies, procedures, and practices. The</a:t>
            </a:r>
            <a:r>
              <a:rPr lang="en-US" altLang="en-US" baseline="0" dirty="0"/>
              <a:t> chart displays exercise types in progressing planning/training and capability requirements and complexity. </a:t>
            </a:r>
            <a:endParaRPr lang="en-US" altLang="en-US" dirty="0"/>
          </a:p>
        </p:txBody>
      </p:sp>
      <p:sp>
        <p:nvSpPr>
          <p:cNvPr id="2" name="Slide Number Placeholder 3">
            <a:extLst>
              <a:ext uri="{FF2B5EF4-FFF2-40B4-BE49-F238E27FC236}">
                <a16:creationId xmlns:a16="http://schemas.microsoft.com/office/drawing/2014/main" id="{BD8D5E7C-E7E3-49AE-81AC-E4CDD00724DC}"/>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907B41-0B89-4065-ABCD-CDFD8FFBC9AB}" type="slidenum">
              <a:rPr lang="en-US" altLang="en-US">
                <a:latin typeface="Calibri" panose="020F0502020204030204" pitchFamily="34" charset="0"/>
              </a:rPr>
              <a:pPr eaLnBrk="1" hangingPunct="1"/>
              <a:t>72</a:t>
            </a:fld>
            <a:endParaRPr lang="en-US" altLang="en-US">
              <a:latin typeface="Calibri" panose="020F0502020204030204"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270132E5-E90E-4C95-9C9C-C3831E21A7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a:extLst>
              <a:ext uri="{FF2B5EF4-FFF2-40B4-BE49-F238E27FC236}">
                <a16:creationId xmlns:a16="http://schemas.microsoft.com/office/drawing/2014/main" id="{815AB2CB-203F-4239-88BE-C9189B3D1F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0679A4ED-CD17-4DD2-BA1B-6BAE102622BE}"/>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EE7A54-E9CA-4BCF-B952-B4E925F3F7D4}" type="slidenum">
              <a:rPr lang="en-US" altLang="en-US">
                <a:latin typeface="Calibri" panose="020F0502020204030204" pitchFamily="34" charset="0"/>
              </a:rPr>
              <a:pPr eaLnBrk="1" hangingPunct="1"/>
              <a:t>73</a:t>
            </a:fld>
            <a:endParaRPr lang="en-US" altLang="en-US">
              <a:latin typeface="Calibri" panose="020F0502020204030204"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a:extLst>
              <a:ext uri="{FF2B5EF4-FFF2-40B4-BE49-F238E27FC236}">
                <a16:creationId xmlns:a16="http://schemas.microsoft.com/office/drawing/2014/main" id="{ECAA1085-E04A-4EB7-BA73-513E4811AC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es Placeholder 2">
            <a:extLst>
              <a:ext uri="{FF2B5EF4-FFF2-40B4-BE49-F238E27FC236}">
                <a16:creationId xmlns:a16="http://schemas.microsoft.com/office/drawing/2014/main" id="{5F6C9130-0535-40D5-9349-50B96EBCB92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This chapter provides an overview of the significant role transportation agencies have in infrastructure protection such as controlling access to critical components, establishing coordination with law enforcement to ensure quick response to incidents, conducting risk and vulnerability assessments, and taking action to mitigate the effects of those risks and vulnerabilities. It also includes information to assist transportation agencies in understanding the impact of a shift in focus from protection of assets to resilience of systems.  </a:t>
            </a:r>
          </a:p>
          <a:p>
            <a:pPr eaLnBrk="1" hangingPunct="1">
              <a:spcBef>
                <a:spcPct val="0"/>
              </a:spcBef>
            </a:pPr>
            <a:endParaRPr lang="en-US" altLang="en-US" dirty="0"/>
          </a:p>
        </p:txBody>
      </p:sp>
      <p:sp>
        <p:nvSpPr>
          <p:cNvPr id="33795" name="Slide Number Placeholder 3">
            <a:extLst>
              <a:ext uri="{FF2B5EF4-FFF2-40B4-BE49-F238E27FC236}">
                <a16:creationId xmlns:a16="http://schemas.microsoft.com/office/drawing/2014/main" id="{BB2BC080-BC23-4662-BD81-986A5DA60B8B}"/>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983C0D-2E35-4B01-8E21-38E9363615B1}" type="slidenum">
              <a:rPr lang="en-US" altLang="en-US">
                <a:latin typeface="Calibri" panose="020F0502020204030204" pitchFamily="34" charset="0"/>
              </a:rPr>
              <a:pPr eaLnBrk="1" hangingPunct="1"/>
              <a:t>74</a:t>
            </a:fld>
            <a:endParaRPr lang="en-US" altLang="en-US">
              <a:latin typeface="Calibri" panose="020F0502020204030204"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a:extLst>
              <a:ext uri="{FF2B5EF4-FFF2-40B4-BE49-F238E27FC236}">
                <a16:creationId xmlns:a16="http://schemas.microsoft.com/office/drawing/2014/main" id="{7FF336B4-1AD2-4FFD-8810-9C579D09418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1C70C321-323E-4EB4-B33C-082B7D585E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Figure from the 2013 National Infrastructure Protection Plan illustrates the relationship between security and resilience. </a:t>
            </a:r>
          </a:p>
        </p:txBody>
      </p:sp>
      <p:sp>
        <p:nvSpPr>
          <p:cNvPr id="4" name="Slide Number Placeholder 3">
            <a:extLst>
              <a:ext uri="{FF2B5EF4-FFF2-40B4-BE49-F238E27FC236}">
                <a16:creationId xmlns:a16="http://schemas.microsoft.com/office/drawing/2014/main" id="{AF0217F7-B911-498C-B449-125538CFC4A0}"/>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E24935-715C-45A7-9B77-CFC29CF6DFBC}" type="slidenum">
              <a:rPr lang="en-US" altLang="en-US">
                <a:latin typeface="Calibri" panose="020F0502020204030204" pitchFamily="34" charset="0"/>
              </a:rPr>
              <a:pPr eaLnBrk="1" hangingPunct="1"/>
              <a:t>75</a:t>
            </a:fld>
            <a:endParaRPr lang="en-US" altLang="en-US">
              <a:latin typeface="Calibri" panose="020F0502020204030204"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5AE08C75-0A61-4E3B-B662-EDF08596ED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E2EC621D-AA4B-40BA-B922-79A9E9C778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A</a:t>
            </a:r>
          </a:p>
        </p:txBody>
      </p:sp>
      <p:sp>
        <p:nvSpPr>
          <p:cNvPr id="4" name="Slide Number Placeholder 3">
            <a:extLst>
              <a:ext uri="{FF2B5EF4-FFF2-40B4-BE49-F238E27FC236}">
                <a16:creationId xmlns:a16="http://schemas.microsoft.com/office/drawing/2014/main" id="{64B0F737-8F80-41F8-BA4B-D5389505A3C6}"/>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04AFF6-6C1F-4155-9A74-C5B979C8A9B8}" type="slidenum">
              <a:rPr lang="en-US" altLang="en-US">
                <a:latin typeface="Calibri" panose="020F0502020204030204" pitchFamily="34" charset="0"/>
              </a:rPr>
              <a:pPr eaLnBrk="1" hangingPunct="1"/>
              <a:t>76</a:t>
            </a:fld>
            <a:endParaRPr lang="en-US" altLang="en-US">
              <a:latin typeface="Calibri" panose="020F050202020403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DB170278-ABDF-498B-BDD9-0AB3F6925A9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05EE51F6-232E-49C5-97AC-BB74E8D03C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The critical infrastructure of a transportation agency includes the people, property and information assets that are required to enable the organization to execute its primary responsibilities, activities and functions. But deciding what assets or infrastructure are critical is not always as easy as it might seem. </a:t>
            </a:r>
          </a:p>
        </p:txBody>
      </p:sp>
      <p:sp>
        <p:nvSpPr>
          <p:cNvPr id="87043" name="Slide Number Placeholder 3">
            <a:extLst>
              <a:ext uri="{FF2B5EF4-FFF2-40B4-BE49-F238E27FC236}">
                <a16:creationId xmlns:a16="http://schemas.microsoft.com/office/drawing/2014/main" id="{33DCE6CB-D757-466E-B0DF-10D2B62A9F2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5634ED7-BE68-4922-802C-4B13CC490911}" type="slidenum">
              <a:rPr lang="en-US" altLang="en-US">
                <a:latin typeface="Calibri" panose="020F0502020204030204" pitchFamily="34" charset="0"/>
              </a:rPr>
              <a:pPr eaLnBrk="1" hangingPunct="1"/>
              <a:t>77</a:t>
            </a:fld>
            <a:endParaRPr lang="en-US" altLang="en-US">
              <a:latin typeface="Calibri" panose="020F050202020403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a:extLst>
              <a:ext uri="{FF2B5EF4-FFF2-40B4-BE49-F238E27FC236}">
                <a16:creationId xmlns:a16="http://schemas.microsoft.com/office/drawing/2014/main" id="{EA2611C4-5E7C-44E1-8A0C-1DCBA4643D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a:extLst>
              <a:ext uri="{FF2B5EF4-FFF2-40B4-BE49-F238E27FC236}">
                <a16:creationId xmlns:a16="http://schemas.microsoft.com/office/drawing/2014/main" id="{CF69A755-2875-45C3-AD35-0703A0BF986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9091" name="Slide Number Placeholder 3">
            <a:extLst>
              <a:ext uri="{FF2B5EF4-FFF2-40B4-BE49-F238E27FC236}">
                <a16:creationId xmlns:a16="http://schemas.microsoft.com/office/drawing/2014/main" id="{66D9DD55-3754-4C22-AC58-44AD61E542A0}"/>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F63B9F3-05B8-4227-8837-1CC771B4D011}" type="slidenum">
              <a:rPr lang="en-US" altLang="en-US">
                <a:latin typeface="Calibri" panose="020F0502020204030204" pitchFamily="34" charset="0"/>
              </a:rPr>
              <a:pPr eaLnBrk="1" hangingPunct="1"/>
              <a:t>78</a:t>
            </a:fld>
            <a:endParaRPr lang="en-US" altLang="en-US">
              <a:latin typeface="Calibri" panose="020F050202020403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a:extLst>
              <a:ext uri="{FF2B5EF4-FFF2-40B4-BE49-F238E27FC236}">
                <a16:creationId xmlns:a16="http://schemas.microsoft.com/office/drawing/2014/main" id="{67708029-C35F-449C-9FD8-D135540D1D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a:extLst>
              <a:ext uri="{FF2B5EF4-FFF2-40B4-BE49-F238E27FC236}">
                <a16:creationId xmlns:a16="http://schemas.microsoft.com/office/drawing/2014/main" id="{E45ADC31-8CD4-4F67-8FD4-BDFD043791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 name="Slide Number Placeholder 3">
            <a:extLst>
              <a:ext uri="{FF2B5EF4-FFF2-40B4-BE49-F238E27FC236}">
                <a16:creationId xmlns:a16="http://schemas.microsoft.com/office/drawing/2014/main" id="{08D3110F-6821-4E4A-AA3D-A7B992E6B08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6D8A87-35CC-4F5A-9888-BEDB6B5FDCD6}" type="slidenum">
              <a:rPr lang="en-US" altLang="en-US">
                <a:latin typeface="Calibri" panose="020F0502020204030204" pitchFamily="34" charset="0"/>
              </a:rPr>
              <a:pPr eaLnBrk="1" hangingPunct="1"/>
              <a:t>79</a:t>
            </a:fld>
            <a:endParaRPr lang="en-US" altLang="en-US">
              <a:latin typeface="Calibri" panose="020F050202020403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a:extLst>
              <a:ext uri="{FF2B5EF4-FFF2-40B4-BE49-F238E27FC236}">
                <a16:creationId xmlns:a16="http://schemas.microsoft.com/office/drawing/2014/main" id="{67708029-C35F-449C-9FD8-D135540D1D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a:extLst>
              <a:ext uri="{FF2B5EF4-FFF2-40B4-BE49-F238E27FC236}">
                <a16:creationId xmlns:a16="http://schemas.microsoft.com/office/drawing/2014/main" id="{E45ADC31-8CD4-4F67-8FD4-BDFD043791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a:solidFill>
                  <a:schemeClr val="tx1"/>
                </a:solidFill>
                <a:effectLst/>
                <a:latin typeface="+mn-lt"/>
                <a:ea typeface="+mn-ea"/>
                <a:cs typeface="+mn-cs"/>
              </a:rPr>
              <a:t>Motor coaches, vans and buses in general are an attractive target (and sometimes weapon) of terrorists and criminal because of the ease with which they can penetrate security barriers and the large-scale damage they can inflict on people and infrastructure. In addition they are plentiful and routinely arouse no suspicion given the access they have to structures and activity centers. </a:t>
            </a:r>
            <a:endParaRPr lang="en-US" altLang="en-US" dirty="0"/>
          </a:p>
        </p:txBody>
      </p:sp>
      <p:sp>
        <p:nvSpPr>
          <p:cNvPr id="2" name="Slide Number Placeholder 3">
            <a:extLst>
              <a:ext uri="{FF2B5EF4-FFF2-40B4-BE49-F238E27FC236}">
                <a16:creationId xmlns:a16="http://schemas.microsoft.com/office/drawing/2014/main" id="{08D3110F-6821-4E4A-AA3D-A7B992E6B08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6D8A87-35CC-4F5A-9888-BEDB6B5FDCD6}" type="slidenum">
              <a:rPr lang="en-US" altLang="en-US">
                <a:latin typeface="Calibri" panose="020F0502020204030204" pitchFamily="34" charset="0"/>
              </a:rPr>
              <a:pPr eaLnBrk="1" hangingPunct="1"/>
              <a:t>80</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401C4D2B-59FC-43A1-9124-F5C572805D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00C901F8-3F4A-4AE1-96D2-F2BD9BDB51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Risk management is the appropriate starting point for any decision-making about security, infrastructure protection and resilience. This chapter provides background on risk management and information on risk assessment and how it can be used to improve decision making in managing transportation physical and cyber assets. The information contained in the chapter defines risks to transportation systems, explains risk management and associated processes and provides agencies with an understanding of risk and its relationship to security, infrastructure protection and resilience.  </a:t>
            </a:r>
          </a:p>
        </p:txBody>
      </p:sp>
      <p:sp>
        <p:nvSpPr>
          <p:cNvPr id="33795" name="Slide Number Placeholder 3">
            <a:extLst>
              <a:ext uri="{FF2B5EF4-FFF2-40B4-BE49-F238E27FC236}">
                <a16:creationId xmlns:a16="http://schemas.microsoft.com/office/drawing/2014/main" id="{2931FF01-A68E-471F-B3FB-86FD5FDFA48E}"/>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7F2B47-56AE-4621-931D-7629AD8161EE}" type="slidenum">
              <a:rPr lang="en-US" altLang="en-US">
                <a:latin typeface="Calibri" panose="020F0502020204030204" pitchFamily="34" charset="0"/>
              </a:rPr>
              <a:pPr eaLnBrk="1" hangingPunct="1"/>
              <a:t>8</a:t>
            </a:fld>
            <a:endParaRPr lang="en-US" altLang="en-US">
              <a:latin typeface="Calibri" panose="020F050202020403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8067EB10-02FF-4B81-816D-DC1505C58F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a:extLst>
              <a:ext uri="{FF2B5EF4-FFF2-40B4-BE49-F238E27FC236}">
                <a16:creationId xmlns:a16="http://schemas.microsoft.com/office/drawing/2014/main" id="{D8F32ABE-93FE-48C4-A430-40FDEF7DEF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9091" name="Slide Number Placeholder 3">
            <a:extLst>
              <a:ext uri="{FF2B5EF4-FFF2-40B4-BE49-F238E27FC236}">
                <a16:creationId xmlns:a16="http://schemas.microsoft.com/office/drawing/2014/main" id="{0BF37D9C-74ED-4E08-A43D-B987BB054844}"/>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751CEF-0BFE-4D8B-AB0D-CEE1DF91316D}" type="slidenum">
              <a:rPr lang="en-US" altLang="en-US">
                <a:latin typeface="Calibri" panose="020F0502020204030204" pitchFamily="34" charset="0"/>
              </a:rPr>
              <a:pPr eaLnBrk="1" hangingPunct="1"/>
              <a:t>81</a:t>
            </a:fld>
            <a:endParaRPr lang="en-US" altLang="en-US">
              <a:latin typeface="Calibri" panose="020F0502020204030204"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a:extLst>
              <a:ext uri="{FF2B5EF4-FFF2-40B4-BE49-F238E27FC236}">
                <a16:creationId xmlns:a16="http://schemas.microsoft.com/office/drawing/2014/main" id="{90B6FC31-8343-49F9-BB6B-3480C8B109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a:extLst>
              <a:ext uri="{FF2B5EF4-FFF2-40B4-BE49-F238E27FC236}">
                <a16:creationId xmlns:a16="http://schemas.microsoft.com/office/drawing/2014/main" id="{F63637EB-42CE-456B-93AC-2D03330A61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p:txBody>
      </p:sp>
      <p:sp>
        <p:nvSpPr>
          <p:cNvPr id="89091" name="Slide Number Placeholder 3">
            <a:extLst>
              <a:ext uri="{FF2B5EF4-FFF2-40B4-BE49-F238E27FC236}">
                <a16:creationId xmlns:a16="http://schemas.microsoft.com/office/drawing/2014/main" id="{8F4B73B5-D18C-4642-9C88-E555A7A4F0E5}"/>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AFE26B-972E-4F23-9EC7-3ABD88CE1FC6}" type="slidenum">
              <a:rPr lang="en-US" altLang="en-US">
                <a:latin typeface="Calibri" panose="020F0502020204030204" pitchFamily="34" charset="0"/>
              </a:rPr>
              <a:pPr eaLnBrk="1" hangingPunct="1"/>
              <a:t>82</a:t>
            </a:fld>
            <a:endParaRPr lang="en-US" altLang="en-US">
              <a:latin typeface="Calibri" panose="020F0502020204030204"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9117B23D-808D-4DF8-9AF4-27285301065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a:extLst>
              <a:ext uri="{FF2B5EF4-FFF2-40B4-BE49-F238E27FC236}">
                <a16:creationId xmlns:a16="http://schemas.microsoft.com/office/drawing/2014/main" id="{27CA5E9B-12B4-43A0-B0EA-35E7CB31B1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p:txBody>
      </p:sp>
      <p:sp>
        <p:nvSpPr>
          <p:cNvPr id="89091" name="Slide Number Placeholder 3">
            <a:extLst>
              <a:ext uri="{FF2B5EF4-FFF2-40B4-BE49-F238E27FC236}">
                <a16:creationId xmlns:a16="http://schemas.microsoft.com/office/drawing/2014/main" id="{66DBB39D-6E03-4450-A37C-61E15135C6A4}"/>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C0EC7DB-5427-4A01-8AA9-3C67DF7F3529}" type="slidenum">
              <a:rPr lang="en-US" altLang="en-US">
                <a:latin typeface="Calibri" panose="020F0502020204030204" pitchFamily="34" charset="0"/>
              </a:rPr>
              <a:pPr eaLnBrk="1" hangingPunct="1"/>
              <a:t>83</a:t>
            </a:fld>
            <a:endParaRPr lang="en-US" altLang="en-US">
              <a:latin typeface="Calibri" panose="020F0502020204030204"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a:extLst>
              <a:ext uri="{FF2B5EF4-FFF2-40B4-BE49-F238E27FC236}">
                <a16:creationId xmlns:a16="http://schemas.microsoft.com/office/drawing/2014/main" id="{E0472E77-7E34-41BD-9F48-1A9A70AD03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a:extLst>
              <a:ext uri="{FF2B5EF4-FFF2-40B4-BE49-F238E27FC236}">
                <a16:creationId xmlns:a16="http://schemas.microsoft.com/office/drawing/2014/main" id="{72C59CC6-DF24-4E42-9658-0C5C1842A2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p:txBody>
      </p:sp>
      <p:sp>
        <p:nvSpPr>
          <p:cNvPr id="89091" name="Slide Number Placeholder 3">
            <a:extLst>
              <a:ext uri="{FF2B5EF4-FFF2-40B4-BE49-F238E27FC236}">
                <a16:creationId xmlns:a16="http://schemas.microsoft.com/office/drawing/2014/main" id="{2A6E10BB-E60B-4F8A-BD6D-9DE217094CDC}"/>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1537EDE-BFE2-42DC-8835-C3CE1B06853A}" type="slidenum">
              <a:rPr lang="en-US" altLang="en-US">
                <a:latin typeface="Calibri" panose="020F0502020204030204" pitchFamily="34" charset="0"/>
              </a:rPr>
              <a:pPr eaLnBrk="1" hangingPunct="1"/>
              <a:t>84</a:t>
            </a:fld>
            <a:endParaRPr lang="en-US" altLang="en-US">
              <a:latin typeface="Calibri" panose="020F050202020403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27FC5682-6B3A-4091-9999-2960E3C453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a:extLst>
              <a:ext uri="{FF2B5EF4-FFF2-40B4-BE49-F238E27FC236}">
                <a16:creationId xmlns:a16="http://schemas.microsoft.com/office/drawing/2014/main" id="{E6BB44C2-4FA8-44D5-A848-FC341163AF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p:txBody>
      </p:sp>
      <p:sp>
        <p:nvSpPr>
          <p:cNvPr id="89091" name="Slide Number Placeholder 3">
            <a:extLst>
              <a:ext uri="{FF2B5EF4-FFF2-40B4-BE49-F238E27FC236}">
                <a16:creationId xmlns:a16="http://schemas.microsoft.com/office/drawing/2014/main" id="{F671191D-C713-4EA2-92A5-16A7D4F954F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390F7A-3AF3-4632-9DB2-AE0B6B044EAF}" type="slidenum">
              <a:rPr lang="en-US" altLang="en-US">
                <a:latin typeface="Calibri" panose="020F0502020204030204" pitchFamily="34" charset="0"/>
              </a:rPr>
              <a:pPr eaLnBrk="1" hangingPunct="1"/>
              <a:t>85</a:t>
            </a:fld>
            <a:endParaRPr lang="en-US" altLang="en-US">
              <a:latin typeface="Calibri" panose="020F0502020204030204"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a:extLst>
              <a:ext uri="{FF2B5EF4-FFF2-40B4-BE49-F238E27FC236}">
                <a16:creationId xmlns:a16="http://schemas.microsoft.com/office/drawing/2014/main" id="{FD467EE0-8721-4187-9F49-0CD8C55E7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a:extLst>
              <a:ext uri="{FF2B5EF4-FFF2-40B4-BE49-F238E27FC236}">
                <a16:creationId xmlns:a16="http://schemas.microsoft.com/office/drawing/2014/main" id="{D08EAB47-62EB-44E3-A8FF-0FECCE6890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9091" name="Slide Number Placeholder 3">
            <a:extLst>
              <a:ext uri="{FF2B5EF4-FFF2-40B4-BE49-F238E27FC236}">
                <a16:creationId xmlns:a16="http://schemas.microsoft.com/office/drawing/2014/main" id="{367278BF-074B-4772-B4DF-A69E1CE39097}"/>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FA4A9C-EE33-4011-B4EE-F6A523B2676C}" type="slidenum">
              <a:rPr lang="en-US" altLang="en-US">
                <a:latin typeface="Calibri" panose="020F0502020204030204" pitchFamily="34" charset="0"/>
              </a:rPr>
              <a:pPr eaLnBrk="1" hangingPunct="1"/>
              <a:t>86</a:t>
            </a:fld>
            <a:endParaRPr lang="en-US" altLang="en-US">
              <a:latin typeface="Calibri" panose="020F0502020204030204"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a:extLst>
              <a:ext uri="{FF2B5EF4-FFF2-40B4-BE49-F238E27FC236}">
                <a16:creationId xmlns:a16="http://schemas.microsoft.com/office/drawing/2014/main" id="{EAD6BE17-789B-4FB3-A09C-9FB7490729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a:extLst>
              <a:ext uri="{FF2B5EF4-FFF2-40B4-BE49-F238E27FC236}">
                <a16:creationId xmlns:a16="http://schemas.microsoft.com/office/drawing/2014/main" id="{DF805A4E-08D1-4884-9E44-EBECB454CB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p:txBody>
      </p:sp>
      <p:sp>
        <p:nvSpPr>
          <p:cNvPr id="89091" name="Slide Number Placeholder 3">
            <a:extLst>
              <a:ext uri="{FF2B5EF4-FFF2-40B4-BE49-F238E27FC236}">
                <a16:creationId xmlns:a16="http://schemas.microsoft.com/office/drawing/2014/main" id="{307A0B5F-747B-40C9-8899-E6FDE3911948}"/>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43F46D-C381-4ED1-819C-09314C4794DE}" type="slidenum">
              <a:rPr lang="en-US" altLang="en-US">
                <a:latin typeface="Calibri" panose="020F0502020204030204" pitchFamily="34" charset="0"/>
              </a:rPr>
              <a:pPr eaLnBrk="1" hangingPunct="1"/>
              <a:t>87</a:t>
            </a:fld>
            <a:endParaRPr lang="en-US" altLang="en-US">
              <a:latin typeface="Calibri" panose="020F0502020204030204"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a:extLst>
              <a:ext uri="{FF2B5EF4-FFF2-40B4-BE49-F238E27FC236}">
                <a16:creationId xmlns:a16="http://schemas.microsoft.com/office/drawing/2014/main" id="{7A054138-F6C1-4CC6-B3F9-135CFA9A8D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a:extLst>
              <a:ext uri="{FF2B5EF4-FFF2-40B4-BE49-F238E27FC236}">
                <a16:creationId xmlns:a16="http://schemas.microsoft.com/office/drawing/2014/main" id="{F431357F-8AD6-4FEE-B9B9-4F81D9B324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Since 2012 the National Architecture has included ITS (i.e., Infrastructure Operations) security areas intended to protect surface transportation infrastructures and also a cross-cutting security function focused on the protection of IT and ICS components of the architecture.</a:t>
            </a:r>
          </a:p>
          <a:p>
            <a:pPr eaLnBrk="1" hangingPunct="1">
              <a:spcBef>
                <a:spcPct val="0"/>
              </a:spcBef>
            </a:pPr>
            <a:endParaRPr lang="en-US" altLang="en-US"/>
          </a:p>
        </p:txBody>
      </p:sp>
      <p:sp>
        <p:nvSpPr>
          <p:cNvPr id="89091" name="Slide Number Placeholder 3">
            <a:extLst>
              <a:ext uri="{FF2B5EF4-FFF2-40B4-BE49-F238E27FC236}">
                <a16:creationId xmlns:a16="http://schemas.microsoft.com/office/drawing/2014/main" id="{03EE8B7F-3533-4B05-803D-59384B1FBD8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0678DF-22EC-48B2-94E9-5CB8FEB3DD3D}" type="slidenum">
              <a:rPr lang="en-US" altLang="en-US">
                <a:latin typeface="Calibri" panose="020F0502020204030204" pitchFamily="34" charset="0"/>
              </a:rPr>
              <a:pPr eaLnBrk="1" hangingPunct="1"/>
              <a:t>88</a:t>
            </a:fld>
            <a:endParaRPr lang="en-US" altLang="en-US">
              <a:latin typeface="Calibri" panose="020F0502020204030204"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There is a vast body of knowledge and information available from federal government departments and agencies including the</a:t>
            </a:r>
            <a:r>
              <a:rPr lang="en-US" sz="1200" kern="1200" baseline="0" dirty="0">
                <a:solidFill>
                  <a:schemeClr val="tx1"/>
                </a:solidFill>
                <a:effectLst/>
                <a:latin typeface="+mn-lt"/>
                <a:ea typeface="+mn-ea"/>
                <a:cs typeface="+mn-cs"/>
              </a:rPr>
              <a:t> ISC &amp;  DHS</a:t>
            </a:r>
            <a:r>
              <a:rPr lang="en-US" sz="1200" kern="1200" dirty="0">
                <a:solidFill>
                  <a:schemeClr val="tx1"/>
                </a:solidFill>
                <a:effectLst/>
                <a:latin typeface="+mn-lt"/>
                <a:ea typeface="+mn-ea"/>
                <a:cs typeface="+mn-cs"/>
              </a:rPr>
              <a:t> about the protection of buildings. Selected resources are contained in Chapter 6 of the Guide. </a:t>
            </a:r>
          </a:p>
          <a:p>
            <a:endParaRPr lang="en-US" dirty="0"/>
          </a:p>
        </p:txBody>
      </p:sp>
      <p:sp>
        <p:nvSpPr>
          <p:cNvPr id="4" name="Slide Number Placeholder 3"/>
          <p:cNvSpPr>
            <a:spLocks noGrp="1"/>
          </p:cNvSpPr>
          <p:nvPr>
            <p:ph type="sldNum" sz="quarter" idx="10"/>
          </p:nvPr>
        </p:nvSpPr>
        <p:spPr/>
        <p:txBody>
          <a:bodyPr/>
          <a:lstStyle/>
          <a:p>
            <a:fld id="{672A9825-56D2-48C3-9687-45BD1D7D41B9}" type="slidenum">
              <a:rPr lang="en-US" altLang="en-US" smtClean="0"/>
              <a:pPr/>
              <a:t>89</a:t>
            </a:fld>
            <a:endParaRPr lang="en-US" altLang="en-US"/>
          </a:p>
        </p:txBody>
      </p:sp>
    </p:spTree>
    <p:extLst>
      <p:ext uri="{BB962C8B-B14F-4D97-AF65-F5344CB8AC3E}">
        <p14:creationId xmlns:p14="http://schemas.microsoft.com/office/powerpoint/2010/main" val="119857822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72A9825-56D2-48C3-9687-45BD1D7D41B9}" type="slidenum">
              <a:rPr lang="en-US" altLang="en-US" smtClean="0"/>
              <a:pPr/>
              <a:t>90</a:t>
            </a:fld>
            <a:endParaRPr lang="en-US" altLang="en-US"/>
          </a:p>
        </p:txBody>
      </p:sp>
    </p:spTree>
    <p:extLst>
      <p:ext uri="{BB962C8B-B14F-4D97-AF65-F5344CB8AC3E}">
        <p14:creationId xmlns:p14="http://schemas.microsoft.com/office/powerpoint/2010/main" val="1198578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36B4042C-1995-41FA-BF27-3AB4810D95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D8435C95-4CBB-4FB2-893C-27311E29A2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i="1" dirty="0"/>
              <a:t>Risk </a:t>
            </a:r>
            <a:r>
              <a:rPr lang="en-US" altLang="en-US" dirty="0"/>
              <a:t> is defined as “the possibility of loss or injury.” </a:t>
            </a:r>
            <a:r>
              <a:rPr lang="en-US" altLang="en-US" b="1" i="1" dirty="0"/>
              <a:t>Risk Management</a:t>
            </a:r>
            <a:r>
              <a:rPr lang="en-US" altLang="en-US" dirty="0"/>
              <a:t> encompasses the range of activities that a transportation agency can undertake to resolve identified physical and cybersecurity risks. </a:t>
            </a:r>
          </a:p>
          <a:p>
            <a:pPr eaLnBrk="1" hangingPunct="1"/>
            <a:r>
              <a:rPr lang="en-US" altLang="en-US" b="1" i="1" dirty="0"/>
              <a:t>Physical Security Risk </a:t>
            </a:r>
            <a:r>
              <a:rPr lang="en-US" altLang="en-US" dirty="0"/>
              <a:t>consists of possible loss events that result from the intentional harmful acts of other persons. It requires an actor; motivation to do harm, and to constitute actual risk, there must be a capability or opportunity to accomplish the adverse act. </a:t>
            </a:r>
            <a:r>
              <a:rPr lang="en-US" altLang="en-US" b="1" i="1" dirty="0"/>
              <a:t>Cybersecurity Risk </a:t>
            </a:r>
            <a:r>
              <a:rPr lang="en-US" altLang="en-US" dirty="0"/>
              <a:t>is also based on the commission of intentional acts.</a:t>
            </a:r>
            <a:r>
              <a:rPr lang="en-US" altLang="en-US" b="1" i="1" dirty="0"/>
              <a:t>  </a:t>
            </a:r>
            <a:r>
              <a:rPr lang="en-US" altLang="en-US" dirty="0"/>
              <a:t>The risk of cyber-attack committed by criminals, </a:t>
            </a:r>
            <a:r>
              <a:rPr lang="en-US" altLang="en-US" dirty="0" err="1"/>
              <a:t>hackivists</a:t>
            </a:r>
            <a:r>
              <a:rPr lang="en-US" altLang="en-US" dirty="0"/>
              <a:t>, terrorists, hostile nation–states, or even individuals seeking self-recognition for technology “prowess” has become a priority concern for governments and private industry throughout the world. </a:t>
            </a:r>
            <a:endParaRPr lang="en-US" altLang="en-US" sz="900" b="1" dirty="0">
              <a:solidFill>
                <a:srgbClr val="000000"/>
              </a:solidFill>
            </a:endParaRPr>
          </a:p>
          <a:p>
            <a:pPr eaLnBrk="1" hangingPunct="1">
              <a:spcBef>
                <a:spcPct val="0"/>
              </a:spcBef>
            </a:pPr>
            <a:endParaRPr lang="en-US" altLang="en-US" b="1" dirty="0"/>
          </a:p>
        </p:txBody>
      </p:sp>
      <p:sp>
        <p:nvSpPr>
          <p:cNvPr id="23555" name="Slide Number Placeholder 3">
            <a:extLst>
              <a:ext uri="{FF2B5EF4-FFF2-40B4-BE49-F238E27FC236}">
                <a16:creationId xmlns:a16="http://schemas.microsoft.com/office/drawing/2014/main" id="{F32A11B4-90CC-46BD-A560-EC097367714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6A5EC41-1089-4772-9A4E-2319ED776147}" type="slidenum">
              <a:rPr lang="en-US" altLang="en-US">
                <a:latin typeface="Calibri" panose="020F0502020204030204" pitchFamily="34" charset="0"/>
              </a:rPr>
              <a:pPr eaLnBrk="1" hangingPunct="1"/>
              <a:t>9</a:t>
            </a:fld>
            <a:endParaRPr lang="en-US" altLang="en-US">
              <a:latin typeface="Calibri" panose="020F050202020403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Facility Security Level matrix</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comprised of five equally weighted security evaluation factors with corresponding points of 1, 2, 3, or 4 allocated for each factor. Recognizing that the criteria cannot capture all of the circumstances that could be encountered, the Standard includes a sixth factor—intangibles—that allows consideration of other factors unique to the facility.</a:t>
            </a:r>
          </a:p>
        </p:txBody>
      </p:sp>
      <p:sp>
        <p:nvSpPr>
          <p:cNvPr id="4" name="Slide Number Placeholder 3"/>
          <p:cNvSpPr>
            <a:spLocks noGrp="1"/>
          </p:cNvSpPr>
          <p:nvPr>
            <p:ph type="sldNum" sz="quarter" idx="10"/>
          </p:nvPr>
        </p:nvSpPr>
        <p:spPr/>
        <p:txBody>
          <a:bodyPr/>
          <a:lstStyle/>
          <a:p>
            <a:fld id="{672A9825-56D2-48C3-9687-45BD1D7D41B9}" type="slidenum">
              <a:rPr lang="en-US" altLang="en-US" smtClean="0"/>
              <a:pPr/>
              <a:t>91</a:t>
            </a:fld>
            <a:endParaRPr lang="en-US" altLang="en-US"/>
          </a:p>
        </p:txBody>
      </p:sp>
    </p:spTree>
    <p:extLst>
      <p:ext uri="{BB962C8B-B14F-4D97-AF65-F5344CB8AC3E}">
        <p14:creationId xmlns:p14="http://schemas.microsoft.com/office/powerpoint/2010/main" val="119857822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a:extLst>
              <a:ext uri="{FF2B5EF4-FFF2-40B4-BE49-F238E27FC236}">
                <a16:creationId xmlns:a16="http://schemas.microsoft.com/office/drawing/2014/main" id="{42F32704-1368-4165-BB06-572A5323DC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a:extLst>
              <a:ext uri="{FF2B5EF4-FFF2-40B4-BE49-F238E27FC236}">
                <a16:creationId xmlns:a16="http://schemas.microsoft.com/office/drawing/2014/main" id="{B835DA17-7258-4373-8A4A-790EFD8F28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a:solidFill>
                  <a:schemeClr val="tx1"/>
                </a:solidFill>
                <a:effectLst/>
                <a:latin typeface="+mn-lt"/>
                <a:ea typeface="+mn-ea"/>
                <a:cs typeface="+mn-cs"/>
              </a:rPr>
              <a:t>Chapter 7 identifies significant homeland security laws, directives, and guidance documents. In addition to homeland security laws, transportation agencies may also be affected by disaster relief and emergency management laws. They may also be subject to homeland security or emergency management requirements from transportation reauthorization laws. Since the first edition of Security 101, the Obama and Trump Administrations have promulgated several new presidential directives and executive orders intended to enhance resilience and cybersecurity, and to make them integral to critical infrastructure protection. For guidance documents, the National Preparedness Architecture of the first edition of Security 101 has given way to the National Preparedness Goal, the National Preparedness System, and the five National Planning Frameworks. This chapter also updates all material on the </a:t>
            </a:r>
            <a:r>
              <a:rPr lang="en-US" sz="1200" i="1" kern="1200" dirty="0">
                <a:solidFill>
                  <a:schemeClr val="tx1"/>
                </a:solidFill>
                <a:effectLst/>
                <a:latin typeface="+mn-lt"/>
                <a:ea typeface="+mn-ea"/>
                <a:cs typeface="+mn-cs"/>
              </a:rPr>
              <a:t>National Infrastructure Protection Plan</a:t>
            </a:r>
            <a:r>
              <a:rPr lang="en-US" sz="1200" kern="1200" dirty="0">
                <a:solidFill>
                  <a:schemeClr val="tx1"/>
                </a:solidFill>
                <a:effectLst/>
                <a:latin typeface="+mn-lt"/>
                <a:ea typeface="+mn-ea"/>
                <a:cs typeface="+mn-cs"/>
              </a:rPr>
              <a:t> (NIPP) and the </a:t>
            </a:r>
            <a:r>
              <a:rPr lang="en-US" sz="1200" i="1" kern="1200" dirty="0">
                <a:solidFill>
                  <a:schemeClr val="tx1"/>
                </a:solidFill>
                <a:effectLst/>
                <a:latin typeface="+mn-lt"/>
                <a:ea typeface="+mn-ea"/>
                <a:cs typeface="+mn-cs"/>
              </a:rPr>
              <a:t>Transportation Systems Sector-Specific Plan</a:t>
            </a:r>
            <a:r>
              <a:rPr lang="en-US" sz="1200" kern="1200" dirty="0">
                <a:solidFill>
                  <a:schemeClr val="tx1"/>
                </a:solidFill>
                <a:effectLst/>
                <a:latin typeface="+mn-lt"/>
                <a:ea typeface="+mn-ea"/>
                <a:cs typeface="+mn-cs"/>
              </a:rPr>
              <a:t> (TSSSP) to their 2013 and 1015 editions, respectively.</a:t>
            </a:r>
          </a:p>
          <a:p>
            <a:pPr eaLnBrk="1" hangingPunct="1">
              <a:spcBef>
                <a:spcPct val="0"/>
              </a:spcBef>
            </a:pPr>
            <a:endParaRPr lang="en-US" altLang="en-US" dirty="0"/>
          </a:p>
        </p:txBody>
      </p:sp>
      <p:sp>
        <p:nvSpPr>
          <p:cNvPr id="163844" name="Slide Number Placeholder 3">
            <a:extLst>
              <a:ext uri="{FF2B5EF4-FFF2-40B4-BE49-F238E27FC236}">
                <a16:creationId xmlns:a16="http://schemas.microsoft.com/office/drawing/2014/main" id="{04197384-079E-426E-87AF-EF30C49307A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C23EEBC-C2E1-4C6E-AAC0-C1DAF69CA190}" type="slidenum">
              <a:rPr lang="en-US" altLang="en-US"/>
              <a:pPr>
                <a:spcBef>
                  <a:spcPct val="0"/>
                </a:spcBef>
              </a:pPr>
              <a:t>92</a:t>
            </a:fld>
            <a:endParaRPr lang="en-US"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a:extLst>
              <a:ext uri="{FF2B5EF4-FFF2-40B4-BE49-F238E27FC236}">
                <a16:creationId xmlns:a16="http://schemas.microsoft.com/office/drawing/2014/main" id="{3B5076FD-2783-4855-BAB7-88FF774184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a:extLst>
              <a:ext uri="{FF2B5EF4-FFF2-40B4-BE49-F238E27FC236}">
                <a16:creationId xmlns:a16="http://schemas.microsoft.com/office/drawing/2014/main" id="{E6DD4B1A-BFD7-4BC8-A259-E9612D28EB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dirty="0"/>
              <a:t>Chapter 7 identifies significant homeland security laws, directives, and guidance documents.</a:t>
            </a:r>
            <a:r>
              <a:rPr lang="en-US" altLang="en-US" sz="900" b="1" dirty="0">
                <a:solidFill>
                  <a:srgbClr val="000000"/>
                </a:solidFill>
              </a:rPr>
              <a:t> By reviewing these activities, in particular those of the executive and legislative branches that relate to the transportation sector, agencies can obtain a sense of the national strategies and supportive frameworks that are available to assist them in reducing security risks. </a:t>
            </a:r>
          </a:p>
        </p:txBody>
      </p:sp>
      <p:sp>
        <p:nvSpPr>
          <p:cNvPr id="165892" name="Slide Number Placeholder 3">
            <a:extLst>
              <a:ext uri="{FF2B5EF4-FFF2-40B4-BE49-F238E27FC236}">
                <a16:creationId xmlns:a16="http://schemas.microsoft.com/office/drawing/2014/main" id="{7721BFB1-C1BB-4928-BAB3-E807D20FEFF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7EA814A-B5D7-4BFC-9B63-501F422260C8}" type="slidenum">
              <a:rPr lang="en-US" altLang="en-US"/>
              <a:pPr>
                <a:spcBef>
                  <a:spcPct val="0"/>
                </a:spcBef>
              </a:pPr>
              <a:t>93</a:t>
            </a:fld>
            <a:endParaRPr lang="en-US"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a:extLst>
              <a:ext uri="{FF2B5EF4-FFF2-40B4-BE49-F238E27FC236}">
                <a16:creationId xmlns:a16="http://schemas.microsoft.com/office/drawing/2014/main" id="{F1D4CB6A-98B3-4406-86AF-1598E0423C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a:extLst>
              <a:ext uri="{FF2B5EF4-FFF2-40B4-BE49-F238E27FC236}">
                <a16:creationId xmlns:a16="http://schemas.microsoft.com/office/drawing/2014/main" id="{1DA12BBC-A7DB-4030-A8CA-41C1A5E079C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eaLnBrk="1" hangingPunct="1">
              <a:lnSpc>
                <a:spcPct val="90000"/>
              </a:lnSpc>
              <a:defRPr/>
            </a:pPr>
            <a:r>
              <a:rPr lang="en-US" altLang="en-US" sz="1000" b="1" dirty="0">
                <a:solidFill>
                  <a:srgbClr val="000000"/>
                </a:solidFill>
              </a:rPr>
              <a:t>Presidential Decision Directives (PDDs), Homeland Security Presidential Directives (HSPDs), </a:t>
            </a:r>
            <a:r>
              <a:rPr lang="en-US" b="1" dirty="0"/>
              <a:t>Presidential Policy Directives (PPDs), and Executive Orders (E.O.s) have been promulgated by the President of the United States to enhance homeland security.</a:t>
            </a:r>
          </a:p>
          <a:p>
            <a:pPr eaLnBrk="1" hangingPunct="1">
              <a:lnSpc>
                <a:spcPct val="90000"/>
              </a:lnSpc>
              <a:defRPr/>
            </a:pPr>
            <a:endParaRPr lang="en-US" altLang="en-US" sz="1000" b="1" dirty="0">
              <a:solidFill>
                <a:srgbClr val="000000"/>
              </a:solidFill>
            </a:endParaRPr>
          </a:p>
          <a:p>
            <a:pPr eaLnBrk="1" hangingPunct="1">
              <a:lnSpc>
                <a:spcPct val="90000"/>
              </a:lnSpc>
              <a:defRPr/>
            </a:pPr>
            <a:r>
              <a:rPr lang="en-US" altLang="en-US" sz="1000" b="1" dirty="0">
                <a:solidFill>
                  <a:srgbClr val="000000"/>
                </a:solidFill>
              </a:rPr>
              <a:t>Prior to 9-11 presidential decisions were communicated by PDD.  On October 29, 2001 the first HSPD was signed by President Bush pronounced as “the first in a series of Homeland Security Presidential Directives that shall record and communicate presidential decisions about the homeland security policies of the United States.” </a:t>
            </a:r>
          </a:p>
          <a:p>
            <a:pPr eaLnBrk="1" hangingPunct="1">
              <a:spcBef>
                <a:spcPct val="0"/>
              </a:spcBef>
              <a:defRPr/>
            </a:pPr>
            <a:endParaRPr lang="en-US" altLang="en-US" b="1" dirty="0"/>
          </a:p>
          <a:p>
            <a:pPr eaLnBrk="1" hangingPunct="1">
              <a:spcBef>
                <a:spcPct val="0"/>
              </a:spcBef>
              <a:defRPr/>
            </a:pPr>
            <a:r>
              <a:rPr lang="en-US" b="1" dirty="0"/>
              <a:t>During the Obama Administration, such presidential directives were designated as Presidential Policy Directives (PPDs). Presidential Policy Directive 21 (PPD-21) established rapid recovery and the concept of resilience as key desired outcomes of critical infrastructure security efforts. E.O. 13636 made cybersecurity an essential component of critical infrastructure security, directed the development of a technology-neutral cybersecurity framework, and incentivized the adoption of cybersecurity practices. E.O. 13653 directed federal agencies to ensure that the impacts of climate change were reflected on the agencies’ programs, policies, rules, and operations.</a:t>
            </a:r>
          </a:p>
          <a:p>
            <a:pPr eaLnBrk="1" hangingPunct="1">
              <a:spcBef>
                <a:spcPct val="0"/>
              </a:spcBef>
              <a:defRPr/>
            </a:pPr>
            <a:endParaRPr lang="en-US" altLang="en-US" b="1" dirty="0"/>
          </a:p>
          <a:p>
            <a:pPr eaLnBrk="1" hangingPunct="1">
              <a:spcBef>
                <a:spcPct val="0"/>
              </a:spcBef>
              <a:defRPr/>
            </a:pPr>
            <a:r>
              <a:rPr lang="en-US" altLang="en-US" b="1" dirty="0"/>
              <a:t>The Trump Administration has promulgated Executive Orders relevant to infrastructure and cybersecurity. </a:t>
            </a:r>
            <a:r>
              <a:rPr lang="en-US" b="1" dirty="0"/>
              <a:t>E.O. 13766 on expediting environmental reviews and approvals for high priority infrastructure projects; E.O. 13800 on strengthening the cybersecurity of federal networks and critical infrastructure; and E.O. 13807 on establishing discipline and accountability in the environmental review and permitting process for infrastructure projects.</a:t>
            </a:r>
            <a:endParaRPr lang="en-US" altLang="en-US" b="1" dirty="0"/>
          </a:p>
        </p:txBody>
      </p:sp>
      <p:sp>
        <p:nvSpPr>
          <p:cNvPr id="167940" name="Slide Number Placeholder 3">
            <a:extLst>
              <a:ext uri="{FF2B5EF4-FFF2-40B4-BE49-F238E27FC236}">
                <a16:creationId xmlns:a16="http://schemas.microsoft.com/office/drawing/2014/main" id="{46BB693F-3711-425D-86CC-15F14FEDAFC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42B8739-2521-4695-BC11-D692ADA53A21}" type="slidenum">
              <a:rPr lang="en-US" altLang="en-US"/>
              <a:pPr>
                <a:spcBef>
                  <a:spcPct val="0"/>
                </a:spcBef>
              </a:pPr>
              <a:t>94</a:t>
            </a:fld>
            <a:endParaRPr lang="en-US"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5959B2C7-2877-4260-B4A8-01AA67C123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a:extLst>
              <a:ext uri="{FF2B5EF4-FFF2-40B4-BE49-F238E27FC236}">
                <a16:creationId xmlns:a16="http://schemas.microsoft.com/office/drawing/2014/main" id="{1DA12BBC-A7DB-4030-A8CA-41C1A5E079C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eaLnBrk="1" hangingPunct="1">
              <a:lnSpc>
                <a:spcPct val="90000"/>
              </a:lnSpc>
              <a:defRPr/>
            </a:pPr>
            <a:r>
              <a:rPr lang="en-US" altLang="en-US" sz="1000" b="1" dirty="0">
                <a:solidFill>
                  <a:srgbClr val="000000"/>
                </a:solidFill>
              </a:rPr>
              <a:t>Presidential Decision Directives (PDDs), Homeland Security Presidential Directives (HSPDs), </a:t>
            </a:r>
            <a:r>
              <a:rPr lang="en-US" b="1" dirty="0"/>
              <a:t>Presidential Policy Directives (PPDs), and Executive Orders (E.O.s) have been promulgated by the President of the United States to enhance homeland security.</a:t>
            </a:r>
          </a:p>
          <a:p>
            <a:pPr eaLnBrk="1" hangingPunct="1">
              <a:lnSpc>
                <a:spcPct val="90000"/>
              </a:lnSpc>
              <a:defRPr/>
            </a:pPr>
            <a:endParaRPr lang="en-US" altLang="en-US" sz="1000" b="1" dirty="0">
              <a:solidFill>
                <a:srgbClr val="000000"/>
              </a:solidFill>
            </a:endParaRPr>
          </a:p>
          <a:p>
            <a:pPr eaLnBrk="1" hangingPunct="1">
              <a:lnSpc>
                <a:spcPct val="90000"/>
              </a:lnSpc>
              <a:defRPr/>
            </a:pPr>
            <a:r>
              <a:rPr lang="en-US" altLang="en-US" sz="1000" b="1" dirty="0">
                <a:solidFill>
                  <a:srgbClr val="000000"/>
                </a:solidFill>
              </a:rPr>
              <a:t>Prior to 9-11 presidential decisions were communicated by PDD.  On October 29, 2001 the first HSPD was signed by President Bush pronounced as “the first in a series of Homeland Security Presidential Directives that shall record and communicate presidential decisions about the homeland security policies of the United States.” </a:t>
            </a:r>
          </a:p>
          <a:p>
            <a:pPr eaLnBrk="1" hangingPunct="1">
              <a:spcBef>
                <a:spcPct val="0"/>
              </a:spcBef>
              <a:defRPr/>
            </a:pPr>
            <a:endParaRPr lang="en-US" altLang="en-US" b="1" dirty="0"/>
          </a:p>
          <a:p>
            <a:pPr eaLnBrk="1" hangingPunct="1">
              <a:spcBef>
                <a:spcPct val="0"/>
              </a:spcBef>
              <a:defRPr/>
            </a:pPr>
            <a:r>
              <a:rPr lang="en-US" b="1" dirty="0"/>
              <a:t>During the Obama Administration, such presidential directives were designated as Presidential Policy Directives (PPDs). Presidential Policy Directive 21 (PPD-21) established rapid recovery and the concept of resilience as key desired outcomes of critical infrastructure security efforts. E.O. 13636 made cybersecurity an essential component of critical infrastructure security, directed the development of a technology-neutral cybersecurity framework, and incentivized the adoption of cybersecurity practices. E.O. 13653 directed federal agencies to ensure that the impacts of climate change were reflected on the agencies’ programs, policies, rules, and operations.</a:t>
            </a:r>
          </a:p>
          <a:p>
            <a:pPr eaLnBrk="1" hangingPunct="1">
              <a:spcBef>
                <a:spcPct val="0"/>
              </a:spcBef>
              <a:defRPr/>
            </a:pPr>
            <a:endParaRPr lang="en-US" altLang="en-US" b="1" dirty="0"/>
          </a:p>
          <a:p>
            <a:pPr eaLnBrk="1" hangingPunct="1">
              <a:spcBef>
                <a:spcPct val="0"/>
              </a:spcBef>
              <a:defRPr/>
            </a:pPr>
            <a:r>
              <a:rPr lang="en-US" altLang="en-US" b="1" dirty="0"/>
              <a:t>The Trump Administration has promulgated Executive Orders relevant to infrastructure and cybersecurity. </a:t>
            </a:r>
            <a:r>
              <a:rPr lang="en-US" b="1" dirty="0"/>
              <a:t>E.O. 13766 on expediting environmental reviews and approvals for high priority infrastructure projects; E.O. 13800 on strengthening the cybersecurity of federal networks and critical infrastructure; and E.O. 13807 on establishing discipline and accountability in the environmental review and permitting process for infrastructure projects.</a:t>
            </a:r>
            <a:endParaRPr lang="en-US" altLang="en-US" b="1" dirty="0"/>
          </a:p>
        </p:txBody>
      </p:sp>
      <p:sp>
        <p:nvSpPr>
          <p:cNvPr id="169988" name="Slide Number Placeholder 3">
            <a:extLst>
              <a:ext uri="{FF2B5EF4-FFF2-40B4-BE49-F238E27FC236}">
                <a16:creationId xmlns:a16="http://schemas.microsoft.com/office/drawing/2014/main" id="{99E5AC04-3EAF-497A-B3B9-E91D913213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A611089-E357-4E98-AA3E-6C4A5E8D6E70}" type="slidenum">
              <a:rPr lang="en-US" altLang="en-US"/>
              <a:pPr>
                <a:spcBef>
                  <a:spcPct val="0"/>
                </a:spcBef>
              </a:pPr>
              <a:t>95</a:t>
            </a:fld>
            <a:endParaRPr lang="en-US"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C616C772-0BC9-4F6F-B6E7-CBC35D8321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a:extLst>
              <a:ext uri="{FF2B5EF4-FFF2-40B4-BE49-F238E27FC236}">
                <a16:creationId xmlns:a16="http://schemas.microsoft.com/office/drawing/2014/main" id="{24C52541-CE17-4730-B393-D1FF84EAF92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With the 2015 National Preparedness Goal as their foundation, the following homeland security-related national guidance documents are significant for transportation agencies.</a:t>
            </a:r>
          </a:p>
          <a:p>
            <a:pPr eaLnBrk="1" hangingPunct="1">
              <a:spcBef>
                <a:spcPct val="0"/>
              </a:spcBef>
            </a:pPr>
            <a:endParaRPr lang="en-US" altLang="en-US" b="1" dirty="0"/>
          </a:p>
          <a:p>
            <a:pPr eaLnBrk="1" hangingPunct="1">
              <a:spcBef>
                <a:spcPct val="0"/>
              </a:spcBef>
            </a:pPr>
            <a:r>
              <a:rPr lang="en-US" altLang="en-US" b="1" dirty="0"/>
              <a:t>The National Preparedness Goal (2</a:t>
            </a:r>
            <a:r>
              <a:rPr lang="en-US" altLang="en-US" b="1" baseline="30000" dirty="0"/>
              <a:t>nd</a:t>
            </a:r>
            <a:r>
              <a:rPr lang="en-US" altLang="en-US" b="1" dirty="0"/>
              <a:t> Ed., 2015) is a “A secure and resilient nation with the capabilities required across the whole community to prevent, protect against, mitigate, respond to, and recover from the threats and hazards that pose the greatest risk.” It defines what it means for the whole community to be prepared for all types of disasters and emergencies.</a:t>
            </a:r>
          </a:p>
          <a:p>
            <a:pPr eaLnBrk="1" hangingPunct="1">
              <a:spcBef>
                <a:spcPct val="0"/>
              </a:spcBef>
            </a:pPr>
            <a:endParaRPr lang="en-US" altLang="en-US" dirty="0"/>
          </a:p>
          <a:p>
            <a:pPr eaLnBrk="1" hangingPunct="1">
              <a:spcBef>
                <a:spcPct val="0"/>
              </a:spcBef>
            </a:pPr>
            <a:r>
              <a:rPr lang="en-US" altLang="en-US" b="1" dirty="0"/>
              <a:t>The National Preparedness Goal also identifies five mission areas: Prevention, Protection, Mitigation, Response, and Recovery. Each mission area has an associated National Planning Framework.</a:t>
            </a:r>
          </a:p>
          <a:p>
            <a:pPr eaLnBrk="1" hangingPunct="1">
              <a:spcBef>
                <a:spcPct val="0"/>
              </a:spcBef>
            </a:pPr>
            <a:endParaRPr lang="en-US" altLang="en-US" b="1" dirty="0"/>
          </a:p>
          <a:p>
            <a:pPr eaLnBrk="1" hangingPunct="1">
              <a:spcBef>
                <a:spcPct val="0"/>
              </a:spcBef>
            </a:pPr>
            <a:r>
              <a:rPr lang="en-US" altLang="en-US" b="1" dirty="0"/>
              <a:t>The 2015 National Preparedness Goal also identifies 32 core capabilities essential to executing the five mission areas. Each of the five National Planning Frameworks gives guidance on meeting the core capabilities of its respective mission area.</a:t>
            </a:r>
          </a:p>
        </p:txBody>
      </p:sp>
      <p:sp>
        <p:nvSpPr>
          <p:cNvPr id="172036" name="Slide Number Placeholder 3">
            <a:extLst>
              <a:ext uri="{FF2B5EF4-FFF2-40B4-BE49-F238E27FC236}">
                <a16:creationId xmlns:a16="http://schemas.microsoft.com/office/drawing/2014/main" id="{5D34C64B-3C2D-4A2A-8328-6ED735EDED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C31C8D4-EAA2-4877-A5C1-C2B376B0BEB6}" type="slidenum">
              <a:rPr lang="en-US" altLang="en-US"/>
              <a:pPr>
                <a:spcBef>
                  <a:spcPct val="0"/>
                </a:spcBef>
              </a:pPr>
              <a:t>96</a:t>
            </a:fld>
            <a:endParaRPr lang="en-US"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a:extLst>
              <a:ext uri="{FF2B5EF4-FFF2-40B4-BE49-F238E27FC236}">
                <a16:creationId xmlns:a16="http://schemas.microsoft.com/office/drawing/2014/main" id="{0ED054B9-4548-4831-B9F7-00BA99D7BE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Notes Placeholder 2">
            <a:extLst>
              <a:ext uri="{FF2B5EF4-FFF2-40B4-BE49-F238E27FC236}">
                <a16:creationId xmlns:a16="http://schemas.microsoft.com/office/drawing/2014/main" id="{4FA635BF-8CDC-450F-A70A-36C4D0C6B6E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74084" name="Slide Number Placeholder 3">
            <a:extLst>
              <a:ext uri="{FF2B5EF4-FFF2-40B4-BE49-F238E27FC236}">
                <a16:creationId xmlns:a16="http://schemas.microsoft.com/office/drawing/2014/main" id="{9EB51412-1A8C-47DD-BC22-0EAA5C62433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C9914CD-8294-4570-ACE1-BCED59F76E30}" type="slidenum">
              <a:rPr lang="en-US" altLang="en-US"/>
              <a:pPr>
                <a:spcBef>
                  <a:spcPct val="0"/>
                </a:spcBef>
              </a:pPr>
              <a:t>97</a:t>
            </a:fld>
            <a:endParaRPr lang="en-US"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a:extLst>
              <a:ext uri="{FF2B5EF4-FFF2-40B4-BE49-F238E27FC236}">
                <a16:creationId xmlns:a16="http://schemas.microsoft.com/office/drawing/2014/main" id="{F305CDEA-4AC7-4502-9FBE-693E882478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Notes Placeholder 2">
            <a:extLst>
              <a:ext uri="{FF2B5EF4-FFF2-40B4-BE49-F238E27FC236}">
                <a16:creationId xmlns:a16="http://schemas.microsoft.com/office/drawing/2014/main" id="{29E5C96A-CABE-4301-80D5-B2C61336DD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a:t>The National Infrastructure Protection Plan (2</a:t>
            </a:r>
            <a:r>
              <a:rPr lang="en-US" altLang="en-US" b="1" baseline="30000"/>
              <a:t>nd</a:t>
            </a:r>
            <a:r>
              <a:rPr lang="en-US" altLang="en-US" b="1"/>
              <a:t> Ed., 2013) outlines how government and private sector participants in the critical infrastructure community work together to manage risks and achieve security and resilience outcomes. The NIPP 2013 emphasizes the importance of resilience, the need to reduce all-hazards vulnerabilities and mitigate potential consequences of incidents or events that do occur.</a:t>
            </a:r>
          </a:p>
          <a:p>
            <a:pPr eaLnBrk="1" hangingPunct="1"/>
            <a:endParaRPr lang="en-US" altLang="en-US" b="1"/>
          </a:p>
          <a:p>
            <a:pPr eaLnBrk="1" hangingPunct="1"/>
            <a:r>
              <a:rPr lang="en-US" altLang="en-US" b="1"/>
              <a:t>The NIPP 2013 has six chapters, two appendices, and four supplements.</a:t>
            </a:r>
          </a:p>
          <a:p>
            <a:pPr eaLnBrk="1" hangingPunct="1"/>
            <a:r>
              <a:rPr lang="en-US" altLang="en-US" b="1"/>
              <a:t>It establishes 5 Goals and 12 Calls to Action. It also establishes Critical Infrastructure protection roles for certain federal departments and agencies. Both the Department of Transportation and the Department of the Homeland Security are the Sector-Specific Agencies for the Transportation Systems Critical Infrastructure Sector.</a:t>
            </a:r>
          </a:p>
          <a:p>
            <a:pPr eaLnBrk="1" hangingPunct="1"/>
            <a:endParaRPr lang="en-US" altLang="en-US" b="1"/>
          </a:p>
          <a:p>
            <a:pPr eaLnBrk="1" hangingPunct="1"/>
            <a:r>
              <a:rPr lang="en-US" altLang="en-US" b="1"/>
              <a:t>The NIPP also establishes the Critical Infrastructure Risk Management Framework as the “cornerstone” of the plan. It consists of three elements of critical infrastructure: Physical, Cyber, and Human), which each play a role in the six steps of the process. These steps form a continuous improvement feedback loop designed to enhance the protection of critical infrastructure.</a:t>
            </a:r>
          </a:p>
        </p:txBody>
      </p:sp>
      <p:sp>
        <p:nvSpPr>
          <p:cNvPr id="176132" name="Slide Number Placeholder 3">
            <a:extLst>
              <a:ext uri="{FF2B5EF4-FFF2-40B4-BE49-F238E27FC236}">
                <a16:creationId xmlns:a16="http://schemas.microsoft.com/office/drawing/2014/main" id="{58238429-7922-4B98-B580-F6B71F2E9A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5CE898E-B4E2-40E9-B75C-C76EBD71FC7A}" type="slidenum">
              <a:rPr lang="en-US" altLang="en-US"/>
              <a:pPr>
                <a:spcBef>
                  <a:spcPct val="0"/>
                </a:spcBef>
              </a:pPr>
              <a:t>98</a:t>
            </a:fld>
            <a:endParaRPr lang="en-US"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A796A374-B735-4731-B6FC-FDB158CCA8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a:extLst>
              <a:ext uri="{FF2B5EF4-FFF2-40B4-BE49-F238E27FC236}">
                <a16:creationId xmlns:a16="http://schemas.microsoft.com/office/drawing/2014/main" id="{421D4DF5-090F-44C5-B266-04FC716BD9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 name="Slide Number Placeholder 3">
            <a:extLst>
              <a:ext uri="{FF2B5EF4-FFF2-40B4-BE49-F238E27FC236}">
                <a16:creationId xmlns:a16="http://schemas.microsoft.com/office/drawing/2014/main" id="{FC9744E3-5DD6-4D2F-9191-C51A2A13E34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8D9869-DB0C-4B83-865D-C60ACE21E0DB}" type="slidenum">
              <a:rPr lang="en-US" altLang="en-US">
                <a:latin typeface="Calibri" panose="020F0502020204030204" pitchFamily="34" charset="0"/>
              </a:rPr>
              <a:pPr eaLnBrk="1" hangingPunct="1"/>
              <a:t>99</a:t>
            </a:fld>
            <a:endParaRPr lang="en-US" altLang="en-US">
              <a:latin typeface="Calibri" panose="020F0502020204030204" pitchFamily="34"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4ACEEA5B-68BB-4868-8E11-CDFA20CF47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90B3F882-5B7D-4A80-9019-4E9302EB17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D0587779-E8F8-42F0-B87D-E1DB98CD7222}"/>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6E04DE-91E7-4D99-A189-83039D538A61}" type="slidenum">
              <a:rPr lang="en-US" altLang="en-US">
                <a:latin typeface="Calibri" panose="020F0502020204030204" pitchFamily="34" charset="0"/>
              </a:rPr>
              <a:pPr eaLnBrk="1" hangingPunct="1"/>
              <a:t>100</a:t>
            </a:fld>
            <a:endParaRPr lang="en-US" altLang="en-US">
              <a:latin typeface="Calibri" panose="020F0502020204030204" pitchFamily="34" charset="0"/>
            </a:endParaRPr>
          </a:p>
        </p:txBody>
      </p:sp>
    </p:spTree>
    <p:extLst>
      <p:ext uri="{BB962C8B-B14F-4D97-AF65-F5344CB8AC3E}">
        <p14:creationId xmlns:p14="http://schemas.microsoft.com/office/powerpoint/2010/main" val="4094045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173C195-D4DE-45DA-89AC-06A16D3A297D}"/>
              </a:ext>
            </a:extLst>
          </p:cNvPr>
          <p:cNvSpPr>
            <a:spLocks noGrp="1"/>
          </p:cNvSpPr>
          <p:nvPr>
            <p:ph type="dt" sz="half" idx="10"/>
          </p:nvPr>
        </p:nvSpPr>
        <p:spPr/>
        <p:txBody>
          <a:bodyPr/>
          <a:lstStyle>
            <a:lvl1pPr>
              <a:defRPr/>
            </a:lvl1pPr>
          </a:lstStyle>
          <a:p>
            <a:pPr>
              <a:defRPr/>
            </a:pPr>
            <a:fld id="{B73F3EEB-7B12-4C16-8819-DB66FE2B6B1A}" type="datetime1">
              <a:rPr lang="en-US"/>
              <a:pPr>
                <a:defRPr/>
              </a:pPr>
              <a:t>7/13/2020</a:t>
            </a:fld>
            <a:endParaRPr lang="en-US"/>
          </a:p>
        </p:txBody>
      </p:sp>
      <p:sp>
        <p:nvSpPr>
          <p:cNvPr id="5" name="Footer Placeholder 4">
            <a:extLst>
              <a:ext uri="{FF2B5EF4-FFF2-40B4-BE49-F238E27FC236}">
                <a16:creationId xmlns:a16="http://schemas.microsoft.com/office/drawing/2014/main" id="{67AC91AA-FAF3-45D2-A2D6-6E2B2F4473A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F97ED36-BA53-487E-AC80-ABF830D47CA4}"/>
              </a:ext>
            </a:extLst>
          </p:cNvPr>
          <p:cNvSpPr>
            <a:spLocks noGrp="1"/>
          </p:cNvSpPr>
          <p:nvPr>
            <p:ph type="sldNum" sz="quarter" idx="12"/>
          </p:nvPr>
        </p:nvSpPr>
        <p:spPr/>
        <p:txBody>
          <a:bodyPr/>
          <a:lstStyle>
            <a:lvl1pPr>
              <a:defRPr/>
            </a:lvl1pPr>
          </a:lstStyle>
          <a:p>
            <a:fld id="{0B3E5FF1-AFBD-4D76-B6E9-FB3AB15B7E79}" type="slidenum">
              <a:rPr lang="en-US" altLang="en-US"/>
              <a:pPr/>
              <a:t>‹#›</a:t>
            </a:fld>
            <a:endParaRPr lang="en-US" altLang="en-US"/>
          </a:p>
        </p:txBody>
      </p:sp>
    </p:spTree>
    <p:extLst>
      <p:ext uri="{BB962C8B-B14F-4D97-AF65-F5344CB8AC3E}">
        <p14:creationId xmlns:p14="http://schemas.microsoft.com/office/powerpoint/2010/main" val="1763919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CBF57D-5048-407D-9499-61ECB0BB098A}"/>
              </a:ext>
            </a:extLst>
          </p:cNvPr>
          <p:cNvSpPr>
            <a:spLocks noGrp="1"/>
          </p:cNvSpPr>
          <p:nvPr>
            <p:ph type="dt" sz="half" idx="10"/>
          </p:nvPr>
        </p:nvSpPr>
        <p:spPr/>
        <p:txBody>
          <a:bodyPr/>
          <a:lstStyle>
            <a:lvl1pPr>
              <a:defRPr/>
            </a:lvl1pPr>
          </a:lstStyle>
          <a:p>
            <a:pPr>
              <a:defRPr/>
            </a:pPr>
            <a:fld id="{AB9FA544-5CD7-46C7-9C70-07AE78B0277A}" type="datetime1">
              <a:rPr lang="en-US"/>
              <a:pPr>
                <a:defRPr/>
              </a:pPr>
              <a:t>7/13/2020</a:t>
            </a:fld>
            <a:endParaRPr lang="en-US"/>
          </a:p>
        </p:txBody>
      </p:sp>
      <p:sp>
        <p:nvSpPr>
          <p:cNvPr id="5" name="Footer Placeholder 4">
            <a:extLst>
              <a:ext uri="{FF2B5EF4-FFF2-40B4-BE49-F238E27FC236}">
                <a16:creationId xmlns:a16="http://schemas.microsoft.com/office/drawing/2014/main" id="{F1841D98-00A3-483E-B0F1-224954DC937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37C2408-240B-470E-BA65-019E20ABAB9B}"/>
              </a:ext>
            </a:extLst>
          </p:cNvPr>
          <p:cNvSpPr>
            <a:spLocks noGrp="1"/>
          </p:cNvSpPr>
          <p:nvPr>
            <p:ph type="sldNum" sz="quarter" idx="12"/>
          </p:nvPr>
        </p:nvSpPr>
        <p:spPr/>
        <p:txBody>
          <a:bodyPr/>
          <a:lstStyle>
            <a:lvl1pPr>
              <a:defRPr/>
            </a:lvl1pPr>
          </a:lstStyle>
          <a:p>
            <a:fld id="{054DCA22-01E9-418F-9883-10EFA1B02AE5}" type="slidenum">
              <a:rPr lang="en-US" altLang="en-US"/>
              <a:pPr/>
              <a:t>‹#›</a:t>
            </a:fld>
            <a:endParaRPr lang="en-US" altLang="en-US"/>
          </a:p>
        </p:txBody>
      </p:sp>
    </p:spTree>
    <p:extLst>
      <p:ext uri="{BB962C8B-B14F-4D97-AF65-F5344CB8AC3E}">
        <p14:creationId xmlns:p14="http://schemas.microsoft.com/office/powerpoint/2010/main" val="104870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5A3404-4076-4C38-9FA6-C7D4F6D33D54}"/>
              </a:ext>
            </a:extLst>
          </p:cNvPr>
          <p:cNvSpPr>
            <a:spLocks noGrp="1"/>
          </p:cNvSpPr>
          <p:nvPr>
            <p:ph type="dt" sz="half" idx="10"/>
          </p:nvPr>
        </p:nvSpPr>
        <p:spPr/>
        <p:txBody>
          <a:bodyPr/>
          <a:lstStyle>
            <a:lvl1pPr>
              <a:defRPr/>
            </a:lvl1pPr>
          </a:lstStyle>
          <a:p>
            <a:pPr>
              <a:defRPr/>
            </a:pPr>
            <a:fld id="{35EE6E27-5D96-47B0-A359-2369D5A620EC}" type="datetime1">
              <a:rPr lang="en-US"/>
              <a:pPr>
                <a:defRPr/>
              </a:pPr>
              <a:t>7/13/2020</a:t>
            </a:fld>
            <a:endParaRPr lang="en-US"/>
          </a:p>
        </p:txBody>
      </p:sp>
      <p:sp>
        <p:nvSpPr>
          <p:cNvPr id="5" name="Footer Placeholder 4">
            <a:extLst>
              <a:ext uri="{FF2B5EF4-FFF2-40B4-BE49-F238E27FC236}">
                <a16:creationId xmlns:a16="http://schemas.microsoft.com/office/drawing/2014/main" id="{AC0A3534-FD93-434A-BE46-C1663C7E48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C41EB09-6E87-46CF-B1FC-4B473F57C631}"/>
              </a:ext>
            </a:extLst>
          </p:cNvPr>
          <p:cNvSpPr>
            <a:spLocks noGrp="1"/>
          </p:cNvSpPr>
          <p:nvPr>
            <p:ph type="sldNum" sz="quarter" idx="12"/>
          </p:nvPr>
        </p:nvSpPr>
        <p:spPr/>
        <p:txBody>
          <a:bodyPr/>
          <a:lstStyle>
            <a:lvl1pPr>
              <a:defRPr/>
            </a:lvl1pPr>
          </a:lstStyle>
          <a:p>
            <a:fld id="{88F53A3C-BF44-4609-928F-05DC305892FC}" type="slidenum">
              <a:rPr lang="en-US" altLang="en-US"/>
              <a:pPr/>
              <a:t>‹#›</a:t>
            </a:fld>
            <a:endParaRPr lang="en-US" altLang="en-US"/>
          </a:p>
        </p:txBody>
      </p:sp>
    </p:spTree>
    <p:extLst>
      <p:ext uri="{BB962C8B-B14F-4D97-AF65-F5344CB8AC3E}">
        <p14:creationId xmlns:p14="http://schemas.microsoft.com/office/powerpoint/2010/main" val="2617823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F0AAB4-69D4-49E2-AB6A-21559709ED8C}"/>
              </a:ext>
            </a:extLst>
          </p:cNvPr>
          <p:cNvSpPr>
            <a:spLocks noGrp="1"/>
          </p:cNvSpPr>
          <p:nvPr>
            <p:ph type="dt" sz="half" idx="10"/>
          </p:nvPr>
        </p:nvSpPr>
        <p:spPr/>
        <p:txBody>
          <a:bodyPr/>
          <a:lstStyle>
            <a:lvl1pPr>
              <a:defRPr/>
            </a:lvl1pPr>
          </a:lstStyle>
          <a:p>
            <a:pPr>
              <a:defRPr/>
            </a:pPr>
            <a:fld id="{188134CB-0EFB-45DA-A5F6-C29269CF9760}" type="datetime1">
              <a:rPr lang="en-US"/>
              <a:pPr>
                <a:defRPr/>
              </a:pPr>
              <a:t>7/13/2020</a:t>
            </a:fld>
            <a:endParaRPr lang="en-US"/>
          </a:p>
        </p:txBody>
      </p:sp>
      <p:sp>
        <p:nvSpPr>
          <p:cNvPr id="5" name="Footer Placeholder 4">
            <a:extLst>
              <a:ext uri="{FF2B5EF4-FFF2-40B4-BE49-F238E27FC236}">
                <a16:creationId xmlns:a16="http://schemas.microsoft.com/office/drawing/2014/main" id="{370890FE-494F-4117-98E1-F4C76A32C75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8CEF7F7-AD13-4B4A-B6BA-D842A431C94C}"/>
              </a:ext>
            </a:extLst>
          </p:cNvPr>
          <p:cNvSpPr>
            <a:spLocks noGrp="1"/>
          </p:cNvSpPr>
          <p:nvPr>
            <p:ph type="sldNum" sz="quarter" idx="12"/>
          </p:nvPr>
        </p:nvSpPr>
        <p:spPr/>
        <p:txBody>
          <a:bodyPr/>
          <a:lstStyle>
            <a:lvl1pPr>
              <a:defRPr/>
            </a:lvl1pPr>
          </a:lstStyle>
          <a:p>
            <a:fld id="{3A9200D0-41BF-4CCF-A148-8AD6B537A011}" type="slidenum">
              <a:rPr lang="en-US" altLang="en-US"/>
              <a:pPr/>
              <a:t>‹#›</a:t>
            </a:fld>
            <a:endParaRPr lang="en-US" altLang="en-US"/>
          </a:p>
        </p:txBody>
      </p:sp>
    </p:spTree>
    <p:extLst>
      <p:ext uri="{BB962C8B-B14F-4D97-AF65-F5344CB8AC3E}">
        <p14:creationId xmlns:p14="http://schemas.microsoft.com/office/powerpoint/2010/main" val="3815881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65E60DF-ACF0-401D-ACB8-D878AD010A28}"/>
              </a:ext>
            </a:extLst>
          </p:cNvPr>
          <p:cNvSpPr>
            <a:spLocks noGrp="1"/>
          </p:cNvSpPr>
          <p:nvPr>
            <p:ph type="dt" sz="half" idx="10"/>
          </p:nvPr>
        </p:nvSpPr>
        <p:spPr/>
        <p:txBody>
          <a:bodyPr/>
          <a:lstStyle>
            <a:lvl1pPr>
              <a:defRPr/>
            </a:lvl1pPr>
          </a:lstStyle>
          <a:p>
            <a:pPr>
              <a:defRPr/>
            </a:pPr>
            <a:fld id="{2AF40405-ECFE-4483-B946-AC05306FC5D9}" type="datetime1">
              <a:rPr lang="en-US"/>
              <a:pPr>
                <a:defRPr/>
              </a:pPr>
              <a:t>7/13/2020</a:t>
            </a:fld>
            <a:endParaRPr lang="en-US"/>
          </a:p>
        </p:txBody>
      </p:sp>
      <p:sp>
        <p:nvSpPr>
          <p:cNvPr id="5" name="Footer Placeholder 4">
            <a:extLst>
              <a:ext uri="{FF2B5EF4-FFF2-40B4-BE49-F238E27FC236}">
                <a16:creationId xmlns:a16="http://schemas.microsoft.com/office/drawing/2014/main" id="{4BFA0E06-5E7F-497E-BC75-FD1C4D4465E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B8F0D7F-DC6E-4E65-9D37-A9391F52899B}"/>
              </a:ext>
            </a:extLst>
          </p:cNvPr>
          <p:cNvSpPr>
            <a:spLocks noGrp="1"/>
          </p:cNvSpPr>
          <p:nvPr>
            <p:ph type="sldNum" sz="quarter" idx="12"/>
          </p:nvPr>
        </p:nvSpPr>
        <p:spPr/>
        <p:txBody>
          <a:bodyPr/>
          <a:lstStyle>
            <a:lvl1pPr>
              <a:defRPr/>
            </a:lvl1pPr>
          </a:lstStyle>
          <a:p>
            <a:fld id="{AA304255-91AE-44C7-B1C5-02927CDA154E}" type="slidenum">
              <a:rPr lang="en-US" altLang="en-US"/>
              <a:pPr/>
              <a:t>‹#›</a:t>
            </a:fld>
            <a:endParaRPr lang="en-US" altLang="en-US"/>
          </a:p>
        </p:txBody>
      </p:sp>
    </p:spTree>
    <p:extLst>
      <p:ext uri="{BB962C8B-B14F-4D97-AF65-F5344CB8AC3E}">
        <p14:creationId xmlns:p14="http://schemas.microsoft.com/office/powerpoint/2010/main" val="1885085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224CFFFD-DCEC-4153-92EE-D50613650572}"/>
              </a:ext>
            </a:extLst>
          </p:cNvPr>
          <p:cNvSpPr>
            <a:spLocks noGrp="1"/>
          </p:cNvSpPr>
          <p:nvPr>
            <p:ph type="dt" sz="half" idx="10"/>
          </p:nvPr>
        </p:nvSpPr>
        <p:spPr/>
        <p:txBody>
          <a:bodyPr/>
          <a:lstStyle>
            <a:lvl1pPr>
              <a:defRPr/>
            </a:lvl1pPr>
          </a:lstStyle>
          <a:p>
            <a:pPr>
              <a:defRPr/>
            </a:pPr>
            <a:fld id="{0CC71BD5-3DA8-4B0E-AE41-F9017B9982CE}" type="datetime1">
              <a:rPr lang="en-US"/>
              <a:pPr>
                <a:defRPr/>
              </a:pPr>
              <a:t>7/13/2020</a:t>
            </a:fld>
            <a:endParaRPr lang="en-US"/>
          </a:p>
        </p:txBody>
      </p:sp>
      <p:sp>
        <p:nvSpPr>
          <p:cNvPr id="6" name="Footer Placeholder 4">
            <a:extLst>
              <a:ext uri="{FF2B5EF4-FFF2-40B4-BE49-F238E27FC236}">
                <a16:creationId xmlns:a16="http://schemas.microsoft.com/office/drawing/2014/main" id="{08DD3656-611E-4C0F-91A5-BC32ABD359C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470352B-82B0-4DD6-B2F2-16117D206489}"/>
              </a:ext>
            </a:extLst>
          </p:cNvPr>
          <p:cNvSpPr>
            <a:spLocks noGrp="1"/>
          </p:cNvSpPr>
          <p:nvPr>
            <p:ph type="sldNum" sz="quarter" idx="12"/>
          </p:nvPr>
        </p:nvSpPr>
        <p:spPr/>
        <p:txBody>
          <a:bodyPr/>
          <a:lstStyle>
            <a:lvl1pPr>
              <a:defRPr/>
            </a:lvl1pPr>
          </a:lstStyle>
          <a:p>
            <a:fld id="{13B99BD2-15DB-44E7-AB63-310EA789103A}" type="slidenum">
              <a:rPr lang="en-US" altLang="en-US"/>
              <a:pPr/>
              <a:t>‹#›</a:t>
            </a:fld>
            <a:endParaRPr lang="en-US" altLang="en-US"/>
          </a:p>
        </p:txBody>
      </p:sp>
    </p:spTree>
    <p:extLst>
      <p:ext uri="{BB962C8B-B14F-4D97-AF65-F5344CB8AC3E}">
        <p14:creationId xmlns:p14="http://schemas.microsoft.com/office/powerpoint/2010/main" val="3652569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DF17BD4A-C7BB-41E0-991A-F26942AB87C8}"/>
              </a:ext>
            </a:extLst>
          </p:cNvPr>
          <p:cNvSpPr>
            <a:spLocks noGrp="1"/>
          </p:cNvSpPr>
          <p:nvPr>
            <p:ph type="dt" sz="half" idx="10"/>
          </p:nvPr>
        </p:nvSpPr>
        <p:spPr/>
        <p:txBody>
          <a:bodyPr/>
          <a:lstStyle>
            <a:lvl1pPr>
              <a:defRPr/>
            </a:lvl1pPr>
          </a:lstStyle>
          <a:p>
            <a:pPr>
              <a:defRPr/>
            </a:pPr>
            <a:fld id="{71544318-1234-40B3-A3BC-C457272C9D7C}" type="datetime1">
              <a:rPr lang="en-US"/>
              <a:pPr>
                <a:defRPr/>
              </a:pPr>
              <a:t>7/13/2020</a:t>
            </a:fld>
            <a:endParaRPr lang="en-US"/>
          </a:p>
        </p:txBody>
      </p:sp>
      <p:sp>
        <p:nvSpPr>
          <p:cNvPr id="8" name="Footer Placeholder 4">
            <a:extLst>
              <a:ext uri="{FF2B5EF4-FFF2-40B4-BE49-F238E27FC236}">
                <a16:creationId xmlns:a16="http://schemas.microsoft.com/office/drawing/2014/main" id="{3E314A3D-9207-45E2-B7AB-36E2B5FCB9E0}"/>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8625B8DE-5F8E-43E7-B7A3-8F3B540F0119}"/>
              </a:ext>
            </a:extLst>
          </p:cNvPr>
          <p:cNvSpPr>
            <a:spLocks noGrp="1"/>
          </p:cNvSpPr>
          <p:nvPr>
            <p:ph type="sldNum" sz="quarter" idx="12"/>
          </p:nvPr>
        </p:nvSpPr>
        <p:spPr/>
        <p:txBody>
          <a:bodyPr/>
          <a:lstStyle>
            <a:lvl1pPr>
              <a:defRPr/>
            </a:lvl1pPr>
          </a:lstStyle>
          <a:p>
            <a:fld id="{6BB425C9-4063-40EF-985F-C3BA81CF6CE0}" type="slidenum">
              <a:rPr lang="en-US" altLang="en-US"/>
              <a:pPr/>
              <a:t>‹#›</a:t>
            </a:fld>
            <a:endParaRPr lang="en-US" altLang="en-US"/>
          </a:p>
        </p:txBody>
      </p:sp>
    </p:spTree>
    <p:extLst>
      <p:ext uri="{BB962C8B-B14F-4D97-AF65-F5344CB8AC3E}">
        <p14:creationId xmlns:p14="http://schemas.microsoft.com/office/powerpoint/2010/main" val="2557292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8B53F80-9208-48EB-81EC-E6B2B97F956C}"/>
              </a:ext>
            </a:extLst>
          </p:cNvPr>
          <p:cNvSpPr>
            <a:spLocks noGrp="1"/>
          </p:cNvSpPr>
          <p:nvPr>
            <p:ph type="dt" sz="half" idx="10"/>
          </p:nvPr>
        </p:nvSpPr>
        <p:spPr/>
        <p:txBody>
          <a:bodyPr/>
          <a:lstStyle>
            <a:lvl1pPr>
              <a:defRPr/>
            </a:lvl1pPr>
          </a:lstStyle>
          <a:p>
            <a:pPr>
              <a:defRPr/>
            </a:pPr>
            <a:fld id="{31496F78-AA9D-4669-BBD6-7DE6898DA60C}" type="datetime1">
              <a:rPr lang="en-US"/>
              <a:pPr>
                <a:defRPr/>
              </a:pPr>
              <a:t>7/13/2020</a:t>
            </a:fld>
            <a:endParaRPr lang="en-US"/>
          </a:p>
        </p:txBody>
      </p:sp>
      <p:sp>
        <p:nvSpPr>
          <p:cNvPr id="4" name="Footer Placeholder 4">
            <a:extLst>
              <a:ext uri="{FF2B5EF4-FFF2-40B4-BE49-F238E27FC236}">
                <a16:creationId xmlns:a16="http://schemas.microsoft.com/office/drawing/2014/main" id="{A7C4FDD0-050A-42DB-BEE8-80D9E9187D61}"/>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9B5DC35-66FD-41F4-B373-9F1F99BAB424}"/>
              </a:ext>
            </a:extLst>
          </p:cNvPr>
          <p:cNvSpPr>
            <a:spLocks noGrp="1"/>
          </p:cNvSpPr>
          <p:nvPr>
            <p:ph type="sldNum" sz="quarter" idx="12"/>
          </p:nvPr>
        </p:nvSpPr>
        <p:spPr/>
        <p:txBody>
          <a:bodyPr/>
          <a:lstStyle>
            <a:lvl1pPr>
              <a:defRPr/>
            </a:lvl1pPr>
          </a:lstStyle>
          <a:p>
            <a:fld id="{B67910C4-B6DA-4126-B5AC-73F0057B3264}" type="slidenum">
              <a:rPr lang="en-US" altLang="en-US"/>
              <a:pPr/>
              <a:t>‹#›</a:t>
            </a:fld>
            <a:endParaRPr lang="en-US" altLang="en-US"/>
          </a:p>
        </p:txBody>
      </p:sp>
    </p:spTree>
    <p:extLst>
      <p:ext uri="{BB962C8B-B14F-4D97-AF65-F5344CB8AC3E}">
        <p14:creationId xmlns:p14="http://schemas.microsoft.com/office/powerpoint/2010/main" val="842375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66B69ED-C8C7-43E7-88FA-B75B3A0D97CF}"/>
              </a:ext>
            </a:extLst>
          </p:cNvPr>
          <p:cNvSpPr>
            <a:spLocks noGrp="1"/>
          </p:cNvSpPr>
          <p:nvPr>
            <p:ph type="dt" sz="half" idx="10"/>
          </p:nvPr>
        </p:nvSpPr>
        <p:spPr/>
        <p:txBody>
          <a:bodyPr/>
          <a:lstStyle>
            <a:lvl1pPr>
              <a:defRPr/>
            </a:lvl1pPr>
          </a:lstStyle>
          <a:p>
            <a:pPr>
              <a:defRPr/>
            </a:pPr>
            <a:fld id="{2651BE2E-07E6-486C-BB03-FBC59AD9FDDD}" type="datetime1">
              <a:rPr lang="en-US"/>
              <a:pPr>
                <a:defRPr/>
              </a:pPr>
              <a:t>7/13/2020</a:t>
            </a:fld>
            <a:endParaRPr lang="en-US"/>
          </a:p>
        </p:txBody>
      </p:sp>
      <p:sp>
        <p:nvSpPr>
          <p:cNvPr id="3" name="Footer Placeholder 4">
            <a:extLst>
              <a:ext uri="{FF2B5EF4-FFF2-40B4-BE49-F238E27FC236}">
                <a16:creationId xmlns:a16="http://schemas.microsoft.com/office/drawing/2014/main" id="{837E2890-8CE9-4B53-BD7B-4C16940AE6BF}"/>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F3385DDF-D15D-45F7-B73F-CBCCC89EBC26}"/>
              </a:ext>
            </a:extLst>
          </p:cNvPr>
          <p:cNvSpPr>
            <a:spLocks noGrp="1"/>
          </p:cNvSpPr>
          <p:nvPr>
            <p:ph type="sldNum" sz="quarter" idx="12"/>
          </p:nvPr>
        </p:nvSpPr>
        <p:spPr/>
        <p:txBody>
          <a:bodyPr/>
          <a:lstStyle>
            <a:lvl1pPr>
              <a:defRPr/>
            </a:lvl1pPr>
          </a:lstStyle>
          <a:p>
            <a:fld id="{C2325930-7D35-4D85-9783-EAE2A1078F68}" type="slidenum">
              <a:rPr lang="en-US" altLang="en-US"/>
              <a:pPr/>
              <a:t>‹#›</a:t>
            </a:fld>
            <a:endParaRPr lang="en-US" altLang="en-US"/>
          </a:p>
        </p:txBody>
      </p:sp>
    </p:spTree>
    <p:extLst>
      <p:ext uri="{BB962C8B-B14F-4D97-AF65-F5344CB8AC3E}">
        <p14:creationId xmlns:p14="http://schemas.microsoft.com/office/powerpoint/2010/main" val="9729779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8D03E96-7C6C-4B5A-8927-1AD91A60B8AC}"/>
              </a:ext>
            </a:extLst>
          </p:cNvPr>
          <p:cNvSpPr>
            <a:spLocks noGrp="1"/>
          </p:cNvSpPr>
          <p:nvPr>
            <p:ph type="dt" sz="half" idx="10"/>
          </p:nvPr>
        </p:nvSpPr>
        <p:spPr/>
        <p:txBody>
          <a:bodyPr/>
          <a:lstStyle>
            <a:lvl1pPr>
              <a:defRPr/>
            </a:lvl1pPr>
          </a:lstStyle>
          <a:p>
            <a:pPr>
              <a:defRPr/>
            </a:pPr>
            <a:fld id="{7C768A03-F009-4A80-AB89-B934FD18215E}" type="datetime1">
              <a:rPr lang="en-US"/>
              <a:pPr>
                <a:defRPr/>
              </a:pPr>
              <a:t>7/13/2020</a:t>
            </a:fld>
            <a:endParaRPr lang="en-US"/>
          </a:p>
        </p:txBody>
      </p:sp>
      <p:sp>
        <p:nvSpPr>
          <p:cNvPr id="6" name="Footer Placeholder 4">
            <a:extLst>
              <a:ext uri="{FF2B5EF4-FFF2-40B4-BE49-F238E27FC236}">
                <a16:creationId xmlns:a16="http://schemas.microsoft.com/office/drawing/2014/main" id="{60977D96-DC76-4B1A-8C68-DF2C771A237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8DDF8C3-603E-41F3-98E2-49C909DCDDE7}"/>
              </a:ext>
            </a:extLst>
          </p:cNvPr>
          <p:cNvSpPr>
            <a:spLocks noGrp="1"/>
          </p:cNvSpPr>
          <p:nvPr>
            <p:ph type="sldNum" sz="quarter" idx="12"/>
          </p:nvPr>
        </p:nvSpPr>
        <p:spPr/>
        <p:txBody>
          <a:bodyPr/>
          <a:lstStyle>
            <a:lvl1pPr>
              <a:defRPr/>
            </a:lvl1pPr>
          </a:lstStyle>
          <a:p>
            <a:fld id="{78DAAFDA-62AA-4D2F-A766-6F324A616E38}" type="slidenum">
              <a:rPr lang="en-US" altLang="en-US"/>
              <a:pPr/>
              <a:t>‹#›</a:t>
            </a:fld>
            <a:endParaRPr lang="en-US" altLang="en-US"/>
          </a:p>
        </p:txBody>
      </p:sp>
    </p:spTree>
    <p:extLst>
      <p:ext uri="{BB962C8B-B14F-4D97-AF65-F5344CB8AC3E}">
        <p14:creationId xmlns:p14="http://schemas.microsoft.com/office/powerpoint/2010/main" val="2259410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D964BB4-C9CB-482D-BAE8-E77D9E92E80B}"/>
              </a:ext>
            </a:extLst>
          </p:cNvPr>
          <p:cNvSpPr>
            <a:spLocks noGrp="1"/>
          </p:cNvSpPr>
          <p:nvPr>
            <p:ph type="dt" sz="half" idx="10"/>
          </p:nvPr>
        </p:nvSpPr>
        <p:spPr/>
        <p:txBody>
          <a:bodyPr/>
          <a:lstStyle>
            <a:lvl1pPr>
              <a:defRPr/>
            </a:lvl1pPr>
          </a:lstStyle>
          <a:p>
            <a:pPr>
              <a:defRPr/>
            </a:pPr>
            <a:fld id="{3C52AED2-2D32-4383-9421-F561F64E01AA}" type="datetime1">
              <a:rPr lang="en-US"/>
              <a:pPr>
                <a:defRPr/>
              </a:pPr>
              <a:t>7/13/2020</a:t>
            </a:fld>
            <a:endParaRPr lang="en-US"/>
          </a:p>
        </p:txBody>
      </p:sp>
      <p:sp>
        <p:nvSpPr>
          <p:cNvPr id="6" name="Footer Placeholder 4">
            <a:extLst>
              <a:ext uri="{FF2B5EF4-FFF2-40B4-BE49-F238E27FC236}">
                <a16:creationId xmlns:a16="http://schemas.microsoft.com/office/drawing/2014/main" id="{5E4F7C2C-22C1-4142-AEC7-3EEBEA6E727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BDDC2FA-E076-49FD-A510-7880FFC21258}"/>
              </a:ext>
            </a:extLst>
          </p:cNvPr>
          <p:cNvSpPr>
            <a:spLocks noGrp="1"/>
          </p:cNvSpPr>
          <p:nvPr>
            <p:ph type="sldNum" sz="quarter" idx="12"/>
          </p:nvPr>
        </p:nvSpPr>
        <p:spPr/>
        <p:txBody>
          <a:bodyPr/>
          <a:lstStyle>
            <a:lvl1pPr>
              <a:defRPr/>
            </a:lvl1pPr>
          </a:lstStyle>
          <a:p>
            <a:fld id="{7EE5E31F-B9B4-432C-B652-5ED281245801}" type="slidenum">
              <a:rPr lang="en-US" altLang="en-US"/>
              <a:pPr/>
              <a:t>‹#›</a:t>
            </a:fld>
            <a:endParaRPr lang="en-US" altLang="en-US"/>
          </a:p>
        </p:txBody>
      </p:sp>
    </p:spTree>
    <p:extLst>
      <p:ext uri="{BB962C8B-B14F-4D97-AF65-F5344CB8AC3E}">
        <p14:creationId xmlns:p14="http://schemas.microsoft.com/office/powerpoint/2010/main" val="2548130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BD9D286-B401-4512-92D1-6237837DCADC}"/>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2FF5E39-2988-4AC6-9060-6FCDA83E7739}"/>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ADD949E1-1D0D-4FFD-88DB-AB14FB90B090}"/>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F0412C9-AA29-4577-8775-82FA9131C551}" type="datetime1">
              <a:rPr lang="en-US"/>
              <a:pPr>
                <a:defRPr/>
              </a:pPr>
              <a:t>7/13/2020</a:t>
            </a:fld>
            <a:endParaRPr lang="en-US"/>
          </a:p>
        </p:txBody>
      </p:sp>
      <p:sp>
        <p:nvSpPr>
          <p:cNvPr id="5" name="Footer Placeholder 4">
            <a:extLst>
              <a:ext uri="{FF2B5EF4-FFF2-40B4-BE49-F238E27FC236}">
                <a16:creationId xmlns:a16="http://schemas.microsoft.com/office/drawing/2014/main" id="{0ACD1902-D145-4D24-82C1-C2FD232E0B7E}"/>
              </a:ext>
            </a:extLst>
          </p:cNvPr>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6853D32D-B59C-4565-BF9C-DAF632DA2F23}"/>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EF75F554-FDE9-431B-9928-8A1F111E97D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3.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2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hyperlink" Target="https://ics-cert.us-cert.gov/Assessments"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www.dhs-saver.info/"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hyperlink" Target="http://www.dhs-saver.info/"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comments" Target="../comments/commen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7.xml"/><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D0FC3ED7-BD63-4EB1-A2B4-914557DE479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70A2D6-E216-4C1D-84F7-4692C9C5F4A2}" type="slidenum">
              <a:rPr lang="en-US" altLang="en-US">
                <a:solidFill>
                  <a:srgbClr val="898989"/>
                </a:solidFill>
                <a:latin typeface="Calibri" panose="020F0502020204030204" pitchFamily="34" charset="0"/>
              </a:rPr>
              <a:pPr eaLnBrk="1" hangingPunct="1"/>
              <a:t>1</a:t>
            </a:fld>
            <a:endParaRPr lang="en-US" altLang="en-US">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768A458D-B51E-45E2-B0E9-3A286B1966C2}"/>
              </a:ext>
            </a:extLst>
          </p:cNvPr>
          <p:cNvSpPr>
            <a:spLocks noGrp="1"/>
          </p:cNvSpPr>
          <p:nvPr>
            <p:ph type="title"/>
          </p:nvPr>
        </p:nvSpPr>
        <p:spPr>
          <a:noFill/>
          <a:ln>
            <a:solidFill>
              <a:schemeClr val="tx2"/>
            </a:solidFill>
            <a:miter lim="800000"/>
            <a:headEnd/>
            <a:tailEnd/>
          </a:ln>
          <a:extLst>
            <a:ext uri="{909E8E84-426E-40DD-AFC4-6F175D3DCCD1}">
              <a14:hiddenFill xmlns:a14="http://schemas.microsoft.com/office/drawing/2010/main">
                <a:solidFill>
                  <a:srgbClr val="FFFFFF"/>
                </a:solidFill>
              </a14:hiddenFill>
            </a:ext>
          </a:extLst>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NCHRP PROJECT 20-59(51)A</a:t>
            </a:r>
          </a:p>
        </p:txBody>
      </p:sp>
      <p:sp>
        <p:nvSpPr>
          <p:cNvPr id="3" name="Subtitle 2">
            <a:extLst>
              <a:ext uri="{FF2B5EF4-FFF2-40B4-BE49-F238E27FC236}">
                <a16:creationId xmlns:a16="http://schemas.microsoft.com/office/drawing/2014/main" id="{E02B5B5C-E965-440F-919E-6B014FCD4B29}"/>
              </a:ext>
            </a:extLst>
          </p:cNvPr>
          <p:cNvSpPr>
            <a:spLocks noGrp="1"/>
          </p:cNvSpPr>
          <p:nvPr>
            <p:ph sz="half" idx="1"/>
          </p:nvPr>
        </p:nvSpPr>
        <p:spPr>
          <a:xfrm>
            <a:off x="457200" y="1600200"/>
            <a:ext cx="4038600" cy="4572000"/>
          </a:xfrm>
          <a:ln>
            <a:miter lim="800000"/>
            <a:headEnd/>
            <a:tailEnd/>
          </a:ln>
        </p:spPr>
        <p:style>
          <a:lnRef idx="1">
            <a:schemeClr val="accent1"/>
          </a:lnRef>
          <a:fillRef idx="2">
            <a:schemeClr val="accent1"/>
          </a:fillRef>
          <a:effectRef idx="1">
            <a:schemeClr val="accent1"/>
          </a:effectRef>
          <a:fontRef idx="minor">
            <a:schemeClr val="dk1"/>
          </a:fontRef>
        </p:style>
        <p:txBody>
          <a:bodyPr rtlCol="0">
            <a:normAutofit fontScale="62500" lnSpcReduction="20000"/>
          </a:bodyPr>
          <a:lstStyle/>
          <a:p>
            <a:pPr eaLnBrk="1" fontAlgn="auto" hangingPunct="1">
              <a:spcAft>
                <a:spcPts val="0"/>
              </a:spcAft>
              <a:buFont typeface="Arial" panose="020B0604020202020204" pitchFamily="34" charset="0"/>
              <a:buNone/>
              <a:defRPr/>
            </a:pPr>
            <a:r>
              <a:rPr lang="en-US" sz="3400" dirty="0"/>
              <a:t>	</a:t>
            </a:r>
          </a:p>
          <a:p>
            <a:pPr eaLnBrk="1" fontAlgn="auto" hangingPunct="1">
              <a:spcAft>
                <a:spcPts val="0"/>
              </a:spcAft>
              <a:buNone/>
              <a:defRPr/>
            </a:pPr>
            <a:r>
              <a:rPr lang="en-US" sz="3800" b="1" dirty="0" smtClean="0">
                <a:ln w="12700">
                  <a:solidFill>
                    <a:schemeClr val="tx2">
                      <a:satMod val="155000"/>
                    </a:schemeClr>
                  </a:solidFill>
                  <a:prstDash val="solid"/>
                </a:ln>
                <a:solidFill>
                  <a:srgbClr val="002060"/>
                </a:solidFill>
              </a:rPr>
              <a:t>	Security 101, Second Edition:  </a:t>
            </a:r>
            <a:r>
              <a:rPr lang="en-US" sz="3800" b="1" dirty="0">
                <a:ln w="12700">
                  <a:solidFill>
                    <a:schemeClr val="tx2">
                      <a:satMod val="155000"/>
                    </a:schemeClr>
                  </a:solidFill>
                  <a:prstDash val="solid"/>
                </a:ln>
                <a:solidFill>
                  <a:srgbClr val="002060"/>
                </a:solidFill>
              </a:rPr>
              <a:t>A Physical &amp; Cyber Security Primer for Transportation Agencies</a:t>
            </a:r>
          </a:p>
          <a:p>
            <a:pPr eaLnBrk="1" fontAlgn="auto" hangingPunct="1">
              <a:spcAft>
                <a:spcPts val="0"/>
              </a:spcAft>
              <a:buNone/>
              <a:defRPr/>
            </a:pPr>
            <a:endParaRPr lang="en-US" dirty="0"/>
          </a:p>
          <a:p>
            <a:pPr eaLnBrk="1" fontAlgn="auto" hangingPunct="1">
              <a:spcAft>
                <a:spcPts val="0"/>
              </a:spcAft>
              <a:buFont typeface="Arial" panose="020B0604020202020204" pitchFamily="34" charset="0"/>
              <a:buNone/>
              <a:defRPr/>
            </a:pPr>
            <a:endParaRPr lang="en-US" b="1" dirty="0"/>
          </a:p>
        </p:txBody>
      </p:sp>
      <p:sp>
        <p:nvSpPr>
          <p:cNvPr id="5" name="Content Placeholder 4">
            <a:extLst>
              <a:ext uri="{FF2B5EF4-FFF2-40B4-BE49-F238E27FC236}">
                <a16:creationId xmlns:a16="http://schemas.microsoft.com/office/drawing/2014/main" id="{27049B4B-EE1C-473F-A6B1-DF7AC4F0C97B}"/>
              </a:ext>
            </a:extLst>
          </p:cNvPr>
          <p:cNvSpPr>
            <a:spLocks noGrp="1"/>
          </p:cNvSpPr>
          <p:nvPr>
            <p:ph sz="half" idx="2"/>
          </p:nvPr>
        </p:nvSpPr>
        <p:spPr>
          <a:xfrm>
            <a:off x="4648200" y="1600200"/>
            <a:ext cx="4038600" cy="4572000"/>
          </a:xfrm>
        </p:spPr>
        <p:style>
          <a:lnRef idx="1">
            <a:schemeClr val="accent1"/>
          </a:lnRef>
          <a:fillRef idx="2">
            <a:schemeClr val="accent1"/>
          </a:fillRef>
          <a:effectRef idx="1">
            <a:schemeClr val="accent1"/>
          </a:effectRef>
          <a:fontRef idx="minor">
            <a:schemeClr val="dk1"/>
          </a:fontRef>
        </p:style>
        <p:txBody>
          <a:bodyPr rtlCol="0">
            <a:normAutofit fontScale="62500" lnSpcReduction="20000"/>
          </a:bodyPr>
          <a:lstStyle/>
          <a:p>
            <a:pPr eaLnBrk="1" fontAlgn="auto" hangingPunct="1">
              <a:spcAft>
                <a:spcPts val="0"/>
              </a:spcAft>
              <a:buFont typeface="Arial" panose="020B0604020202020204" pitchFamily="34" charset="0"/>
              <a:buNone/>
              <a:defRPr/>
            </a:pPr>
            <a:r>
              <a:rPr lang="en-US" dirty="0"/>
              <a:t>Presented by</a:t>
            </a: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i="1" dirty="0">
              <a:solidFill>
                <a:schemeClr val="tx2"/>
              </a:solidFill>
            </a:endParaRPr>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r>
              <a:rPr lang="en-US" sz="3200" i="1" dirty="0"/>
              <a:t>Countermeasures Assessment &amp; Security Experts, LLC</a:t>
            </a:r>
          </a:p>
          <a:p>
            <a:pPr eaLnBrk="1" fontAlgn="auto" hangingPunct="1">
              <a:spcAft>
                <a:spcPts val="0"/>
              </a:spcAft>
              <a:buFont typeface="Arial" panose="020B0604020202020204" pitchFamily="34" charset="0"/>
              <a:buNone/>
              <a:defRPr/>
            </a:pPr>
            <a:r>
              <a:rPr lang="en-US" sz="3200" i="1" dirty="0"/>
              <a:t>And Western Management &amp; Consulting, LLC</a:t>
            </a:r>
            <a:endParaRPr lang="en-US" sz="3200" dirty="0"/>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r>
              <a:rPr lang="en-US" dirty="0"/>
              <a:t>Ernest “Ron” Frazier, Sr., Esq</a:t>
            </a:r>
          </a:p>
          <a:p>
            <a:pPr eaLnBrk="1" fontAlgn="auto" hangingPunct="1">
              <a:spcAft>
                <a:spcPts val="0"/>
              </a:spcAft>
              <a:buFont typeface="Arial" panose="020B0604020202020204" pitchFamily="34" charset="0"/>
              <a:buNone/>
              <a:defRPr/>
            </a:pPr>
            <a:r>
              <a:rPr lang="en-US" dirty="0"/>
              <a:t>President</a:t>
            </a: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r>
              <a:rPr lang="en-US" dirty="0"/>
              <a:t>Jeffrey Western</a:t>
            </a:r>
          </a:p>
          <a:p>
            <a:pPr eaLnBrk="1" fontAlgn="auto" hangingPunct="1">
              <a:spcAft>
                <a:spcPts val="0"/>
              </a:spcAft>
              <a:buFont typeface="Arial" panose="020B0604020202020204" pitchFamily="34" charset="0"/>
              <a:buNone/>
              <a:defRPr/>
            </a:pPr>
            <a:r>
              <a:rPr lang="en-US" dirty="0"/>
              <a:t>President</a:t>
            </a: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algn="ct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algn="ctr" eaLnBrk="1" fontAlgn="auto" hangingPunct="1">
              <a:spcAft>
                <a:spcPts val="0"/>
              </a:spcAft>
              <a:buFont typeface="Arial" panose="020B0604020202020204" pitchFamily="34" charset="0"/>
              <a:buNone/>
              <a:defRPr/>
            </a:pPr>
            <a:endParaRPr lang="en-US" dirty="0"/>
          </a:p>
        </p:txBody>
      </p:sp>
      <p:pic>
        <p:nvPicPr>
          <p:cNvPr id="2054" name="Picture 9">
            <a:extLst>
              <a:ext uri="{FF2B5EF4-FFF2-40B4-BE49-F238E27FC236}">
                <a16:creationId xmlns:a16="http://schemas.microsoft.com/office/drawing/2014/main" id="{D3F13311-40DD-4190-9894-6959F4605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828800"/>
            <a:ext cx="1219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ate Placeholder 7">
            <a:extLst>
              <a:ext uri="{FF2B5EF4-FFF2-40B4-BE49-F238E27FC236}">
                <a16:creationId xmlns:a16="http://schemas.microsoft.com/office/drawing/2014/main" id="{283A43E6-0D4B-4656-AFB7-0B7AC6D6C77D}"/>
              </a:ext>
            </a:extLst>
          </p:cNvPr>
          <p:cNvSpPr>
            <a:spLocks noGrp="1"/>
          </p:cNvSpPr>
          <p:nvPr>
            <p:ph type="dt" sz="quarter" idx="10"/>
          </p:nvPr>
        </p:nvSpPr>
        <p:spPr/>
        <p:txBody>
          <a:bodyPr/>
          <a:lstStyle/>
          <a:p>
            <a:pPr>
              <a:defRPr/>
            </a:pPr>
            <a:fld id="{8E43ADDF-5ECB-4F91-8F38-CF8E6023F93A}" type="datetime1">
              <a:rPr lang="en-US"/>
              <a:pPr>
                <a:defRPr/>
              </a:pPr>
              <a:t>7/13/2020</a:t>
            </a:fld>
            <a:endParaRPr lang="en-US"/>
          </a:p>
        </p:txBody>
      </p:sp>
      <p:pic>
        <p:nvPicPr>
          <p:cNvPr id="2056" name="Picture 8">
            <a:extLst>
              <a:ext uri="{FF2B5EF4-FFF2-40B4-BE49-F238E27FC236}">
                <a16:creationId xmlns:a16="http://schemas.microsoft.com/office/drawing/2014/main" id="{1C86B979-10DF-4DD4-B711-60554903AC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7813" y="1828800"/>
            <a:ext cx="152558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4148F4-02D2-4F78-B7C7-ECB08A3E8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B72393-72BB-46B0-A1C6-E23A798875CC}" type="slidenum">
              <a:rPr lang="en-US" altLang="en-US">
                <a:solidFill>
                  <a:srgbClr val="898989"/>
                </a:solidFill>
                <a:latin typeface="Calibri" panose="020F0502020204030204" pitchFamily="34" charset="0"/>
              </a:rPr>
              <a:pPr eaLnBrk="1" hangingPunct="1"/>
              <a:t>10</a:t>
            </a:fld>
            <a:endParaRPr lang="en-US" altLang="en-US">
              <a:solidFill>
                <a:srgbClr val="898989"/>
              </a:solidFill>
              <a:latin typeface="Calibri" panose="020F0502020204030204" pitchFamily="34" charset="0"/>
            </a:endParaRPr>
          </a:p>
        </p:txBody>
      </p:sp>
      <p:sp>
        <p:nvSpPr>
          <p:cNvPr id="5" name="Title 4">
            <a:extLst>
              <a:ext uri="{FF2B5EF4-FFF2-40B4-BE49-F238E27FC236}">
                <a16:creationId xmlns:a16="http://schemas.microsoft.com/office/drawing/2014/main" id="{3E256A27-31C5-4502-A03E-8CF9BFB1B757}"/>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fontScale="90000"/>
          </a:bodyPr>
          <a:lstStyle/>
          <a:p>
            <a:pPr eaLnBrk="1" fontAlgn="auto" hangingPunct="1">
              <a:spcAft>
                <a:spcPts val="0"/>
              </a:spcAft>
              <a:defRPr/>
            </a:pPr>
            <a:r>
              <a:rPr lang="en-US" b="1" dirty="0"/>
              <a:t>CYBERSECURITY RISK MANAGEMENT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143000"/>
            <a:ext cx="6864350" cy="548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24657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D0FC3ED7-BD63-4EB1-A2B4-914557DE479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70A2D6-E216-4C1D-84F7-4692C9C5F4A2}" type="slidenum">
              <a:rPr lang="en-US" altLang="en-US">
                <a:solidFill>
                  <a:srgbClr val="898989"/>
                </a:solidFill>
                <a:latin typeface="Calibri" panose="020F0502020204030204" pitchFamily="34" charset="0"/>
              </a:rPr>
              <a:pPr eaLnBrk="1" hangingPunct="1"/>
              <a:t>100</a:t>
            </a:fld>
            <a:endParaRPr lang="en-US" altLang="en-US">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768A458D-B51E-45E2-B0E9-3A286B1966C2}"/>
              </a:ext>
            </a:extLst>
          </p:cNvPr>
          <p:cNvSpPr>
            <a:spLocks noGrp="1"/>
          </p:cNvSpPr>
          <p:nvPr>
            <p:ph type="title"/>
          </p:nvPr>
        </p:nvSpPr>
        <p:spPr>
          <a:noFill/>
          <a:ln>
            <a:solidFill>
              <a:schemeClr val="tx2"/>
            </a:solidFill>
            <a:miter lim="800000"/>
            <a:headEnd/>
            <a:tailEnd/>
          </a:ln>
          <a:extLst>
            <a:ext uri="{909E8E84-426E-40DD-AFC4-6F175D3DCCD1}">
              <a14:hiddenFill xmlns:a14="http://schemas.microsoft.com/office/drawing/2010/main">
                <a:solidFill>
                  <a:srgbClr val="FFFFFF"/>
                </a:solidFill>
              </a14:hiddenFill>
            </a:ext>
          </a:extLst>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NCHRP PROJECT 20-59(51)A</a:t>
            </a:r>
          </a:p>
        </p:txBody>
      </p:sp>
      <p:sp>
        <p:nvSpPr>
          <p:cNvPr id="3" name="Subtitle 2">
            <a:extLst>
              <a:ext uri="{FF2B5EF4-FFF2-40B4-BE49-F238E27FC236}">
                <a16:creationId xmlns:a16="http://schemas.microsoft.com/office/drawing/2014/main" id="{E02B5B5C-E965-440F-919E-6B014FCD4B29}"/>
              </a:ext>
            </a:extLst>
          </p:cNvPr>
          <p:cNvSpPr>
            <a:spLocks noGrp="1"/>
          </p:cNvSpPr>
          <p:nvPr>
            <p:ph sz="half" idx="1"/>
          </p:nvPr>
        </p:nvSpPr>
        <p:spPr>
          <a:xfrm>
            <a:off x="457200" y="1600200"/>
            <a:ext cx="4038600" cy="4572000"/>
          </a:xfrm>
          <a:ln>
            <a:miter lim="800000"/>
            <a:headEnd/>
            <a:tailEnd/>
          </a:ln>
        </p:spPr>
        <p:style>
          <a:lnRef idx="1">
            <a:schemeClr val="accent1"/>
          </a:lnRef>
          <a:fillRef idx="2">
            <a:schemeClr val="accent1"/>
          </a:fillRef>
          <a:effectRef idx="1">
            <a:schemeClr val="accent1"/>
          </a:effectRef>
          <a:fontRef idx="minor">
            <a:schemeClr val="dk1"/>
          </a:fontRef>
        </p:style>
        <p:txBody>
          <a:bodyPr rtlCol="0">
            <a:normAutofit fontScale="62500" lnSpcReduction="20000"/>
          </a:bodyPr>
          <a:lstStyle/>
          <a:p>
            <a:pPr eaLnBrk="1" fontAlgn="auto" hangingPunct="1">
              <a:spcAft>
                <a:spcPts val="0"/>
              </a:spcAft>
              <a:buFont typeface="Arial" panose="020B0604020202020204" pitchFamily="34" charset="0"/>
              <a:buNone/>
              <a:defRPr/>
            </a:pPr>
            <a:r>
              <a:rPr lang="en-US" sz="3400" dirty="0"/>
              <a:t>	</a:t>
            </a:r>
          </a:p>
          <a:p>
            <a:pPr eaLnBrk="1" fontAlgn="auto" hangingPunct="1">
              <a:spcAft>
                <a:spcPts val="0"/>
              </a:spcAft>
              <a:buNone/>
              <a:defRPr/>
            </a:pPr>
            <a:r>
              <a:rPr lang="en-US" sz="3800" b="1" dirty="0" smtClean="0">
                <a:ln w="12700">
                  <a:solidFill>
                    <a:schemeClr val="tx2">
                      <a:satMod val="155000"/>
                    </a:schemeClr>
                  </a:solidFill>
                  <a:prstDash val="solid"/>
                </a:ln>
                <a:solidFill>
                  <a:srgbClr val="002060"/>
                </a:solidFill>
              </a:rPr>
              <a:t>	Security 101, Second Edition:  </a:t>
            </a:r>
            <a:r>
              <a:rPr lang="en-US" sz="3800" b="1" dirty="0">
                <a:ln w="12700">
                  <a:solidFill>
                    <a:schemeClr val="tx2">
                      <a:satMod val="155000"/>
                    </a:schemeClr>
                  </a:solidFill>
                  <a:prstDash val="solid"/>
                </a:ln>
                <a:solidFill>
                  <a:srgbClr val="002060"/>
                </a:solidFill>
              </a:rPr>
              <a:t>A Physical &amp; Cyber Security Primer for Transportation </a:t>
            </a:r>
            <a:r>
              <a:rPr lang="en-US" sz="3800" b="1" dirty="0" smtClean="0">
                <a:ln w="12700">
                  <a:solidFill>
                    <a:schemeClr val="tx2">
                      <a:satMod val="155000"/>
                    </a:schemeClr>
                  </a:solidFill>
                  <a:prstDash val="solid"/>
                </a:ln>
                <a:solidFill>
                  <a:srgbClr val="002060"/>
                </a:solidFill>
              </a:rPr>
              <a:t>Agencies</a:t>
            </a:r>
          </a:p>
          <a:p>
            <a:pPr eaLnBrk="1" fontAlgn="auto" hangingPunct="1">
              <a:spcAft>
                <a:spcPts val="0"/>
              </a:spcAft>
              <a:buNone/>
              <a:defRPr/>
            </a:pPr>
            <a:endParaRPr lang="en-US" sz="3800" b="1" dirty="0">
              <a:ln w="12700">
                <a:solidFill>
                  <a:schemeClr val="tx2">
                    <a:satMod val="155000"/>
                  </a:schemeClr>
                </a:solidFill>
                <a:prstDash val="solid"/>
              </a:ln>
              <a:solidFill>
                <a:srgbClr val="002060"/>
              </a:solidFill>
            </a:endParaRPr>
          </a:p>
          <a:p>
            <a:pPr eaLnBrk="1" fontAlgn="auto" hangingPunct="1">
              <a:spcAft>
                <a:spcPts val="0"/>
              </a:spcAft>
              <a:buNone/>
              <a:defRPr/>
            </a:pPr>
            <a:endParaRPr lang="en-US" sz="3800" b="1" dirty="0" smtClean="0">
              <a:ln w="12700">
                <a:solidFill>
                  <a:schemeClr val="tx2">
                    <a:satMod val="155000"/>
                  </a:schemeClr>
                </a:solidFill>
                <a:prstDash val="solid"/>
              </a:ln>
              <a:solidFill>
                <a:srgbClr val="002060"/>
              </a:solidFill>
            </a:endParaRPr>
          </a:p>
          <a:p>
            <a:pPr algn="ctr" eaLnBrk="1" fontAlgn="auto" hangingPunct="1">
              <a:spcAft>
                <a:spcPts val="0"/>
              </a:spcAft>
              <a:buNone/>
              <a:defRPr/>
            </a:pPr>
            <a:r>
              <a:rPr lang="en-US" sz="3800" b="1" dirty="0" smtClean="0">
                <a:ln w="12700">
                  <a:solidFill>
                    <a:schemeClr val="tx2">
                      <a:satMod val="155000"/>
                    </a:schemeClr>
                  </a:solidFill>
                  <a:prstDash val="solid"/>
                </a:ln>
                <a:solidFill>
                  <a:srgbClr val="002060"/>
                </a:solidFill>
              </a:rPr>
              <a:t>Thank you!</a:t>
            </a:r>
            <a:endParaRPr lang="en-US" sz="3800" b="1" dirty="0">
              <a:ln w="12700">
                <a:solidFill>
                  <a:schemeClr val="tx2">
                    <a:satMod val="155000"/>
                  </a:schemeClr>
                </a:solidFill>
                <a:prstDash val="solid"/>
              </a:ln>
              <a:solidFill>
                <a:srgbClr val="002060"/>
              </a:solidFill>
            </a:endParaRPr>
          </a:p>
          <a:p>
            <a:pPr eaLnBrk="1" fontAlgn="auto" hangingPunct="1">
              <a:spcAft>
                <a:spcPts val="0"/>
              </a:spcAft>
              <a:buNone/>
              <a:defRPr/>
            </a:pPr>
            <a:endParaRPr lang="en-US" dirty="0"/>
          </a:p>
          <a:p>
            <a:pPr eaLnBrk="1" fontAlgn="auto" hangingPunct="1">
              <a:spcAft>
                <a:spcPts val="0"/>
              </a:spcAft>
              <a:buFont typeface="Arial" panose="020B0604020202020204" pitchFamily="34" charset="0"/>
              <a:buNone/>
              <a:defRPr/>
            </a:pPr>
            <a:endParaRPr lang="en-US" b="1" dirty="0"/>
          </a:p>
        </p:txBody>
      </p:sp>
      <p:sp>
        <p:nvSpPr>
          <p:cNvPr id="5" name="Content Placeholder 4">
            <a:extLst>
              <a:ext uri="{FF2B5EF4-FFF2-40B4-BE49-F238E27FC236}">
                <a16:creationId xmlns:a16="http://schemas.microsoft.com/office/drawing/2014/main" id="{27049B4B-EE1C-473F-A6B1-DF7AC4F0C97B}"/>
              </a:ext>
            </a:extLst>
          </p:cNvPr>
          <p:cNvSpPr>
            <a:spLocks noGrp="1"/>
          </p:cNvSpPr>
          <p:nvPr>
            <p:ph sz="half" idx="2"/>
          </p:nvPr>
        </p:nvSpPr>
        <p:spPr>
          <a:xfrm>
            <a:off x="4648200" y="1600200"/>
            <a:ext cx="4038600" cy="4572000"/>
          </a:xfrm>
        </p:spPr>
        <p:style>
          <a:lnRef idx="1">
            <a:schemeClr val="accent1"/>
          </a:lnRef>
          <a:fillRef idx="2">
            <a:schemeClr val="accent1"/>
          </a:fillRef>
          <a:effectRef idx="1">
            <a:schemeClr val="accent1"/>
          </a:effectRef>
          <a:fontRef idx="minor">
            <a:schemeClr val="dk1"/>
          </a:fontRef>
        </p:style>
        <p:txBody>
          <a:bodyPr rtlCol="0">
            <a:normAutofit fontScale="62500" lnSpcReduction="20000"/>
          </a:bodyPr>
          <a:lstStyle/>
          <a:p>
            <a:pPr eaLnBrk="1" fontAlgn="auto" hangingPunct="1">
              <a:spcAft>
                <a:spcPts val="0"/>
              </a:spcAft>
              <a:buFont typeface="Arial" panose="020B0604020202020204" pitchFamily="34" charset="0"/>
              <a:buNone/>
              <a:defRPr/>
            </a:pPr>
            <a:r>
              <a:rPr lang="en-US" dirty="0"/>
              <a:t>Presented by</a:t>
            </a: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i="1" dirty="0">
              <a:solidFill>
                <a:schemeClr val="tx2"/>
              </a:solidFill>
            </a:endParaRPr>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r>
              <a:rPr lang="en-US" sz="3200" i="1" dirty="0"/>
              <a:t>Countermeasures Assessment &amp; Security Experts, LLC</a:t>
            </a:r>
          </a:p>
          <a:p>
            <a:pPr eaLnBrk="1" fontAlgn="auto" hangingPunct="1">
              <a:spcAft>
                <a:spcPts val="0"/>
              </a:spcAft>
              <a:buFont typeface="Arial" panose="020B0604020202020204" pitchFamily="34" charset="0"/>
              <a:buNone/>
              <a:defRPr/>
            </a:pPr>
            <a:r>
              <a:rPr lang="en-US" sz="3200" i="1" dirty="0"/>
              <a:t>And Western Management &amp; Consulting, LLC</a:t>
            </a:r>
            <a:endParaRPr lang="en-US" sz="3200" dirty="0"/>
          </a:p>
          <a:p>
            <a:pPr eaLnBrk="1" fontAlgn="auto" hangingPunct="1">
              <a:spcAft>
                <a:spcPts val="0"/>
              </a:spcAft>
              <a:buFont typeface="Arial" panose="020B0604020202020204" pitchFamily="34" charset="0"/>
              <a:buNone/>
              <a:defRPr/>
            </a:pPr>
            <a:endParaRPr lang="en-US" i="1" dirty="0"/>
          </a:p>
          <a:p>
            <a:pPr eaLnBrk="1" fontAlgn="auto" hangingPunct="1">
              <a:spcAft>
                <a:spcPts val="0"/>
              </a:spcAft>
              <a:buFont typeface="Arial" panose="020B0604020202020204" pitchFamily="34" charset="0"/>
              <a:buNone/>
              <a:defRPr/>
            </a:pPr>
            <a:r>
              <a:rPr lang="en-US" dirty="0"/>
              <a:t>Ernest “Ron” Frazier, Sr., Esq</a:t>
            </a:r>
          </a:p>
          <a:p>
            <a:pPr eaLnBrk="1" fontAlgn="auto" hangingPunct="1">
              <a:spcAft>
                <a:spcPts val="0"/>
              </a:spcAft>
              <a:buFont typeface="Arial" panose="020B0604020202020204" pitchFamily="34" charset="0"/>
              <a:buNone/>
              <a:defRPr/>
            </a:pPr>
            <a:r>
              <a:rPr lang="en-US" dirty="0"/>
              <a:t>President</a:t>
            </a: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r>
              <a:rPr lang="en-US" dirty="0"/>
              <a:t>Jeffrey Western</a:t>
            </a:r>
          </a:p>
          <a:p>
            <a:pPr eaLnBrk="1" fontAlgn="auto" hangingPunct="1">
              <a:spcAft>
                <a:spcPts val="0"/>
              </a:spcAft>
              <a:buFont typeface="Arial" panose="020B0604020202020204" pitchFamily="34" charset="0"/>
              <a:buNone/>
              <a:defRPr/>
            </a:pPr>
            <a:r>
              <a:rPr lang="en-US" dirty="0"/>
              <a:t>President</a:t>
            </a: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algn="ct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a:p>
            <a:pPr algn="ctr" eaLnBrk="1" fontAlgn="auto" hangingPunct="1">
              <a:spcAft>
                <a:spcPts val="0"/>
              </a:spcAft>
              <a:buFont typeface="Arial" panose="020B0604020202020204" pitchFamily="34" charset="0"/>
              <a:buNone/>
              <a:defRPr/>
            </a:pPr>
            <a:endParaRPr lang="en-US" dirty="0"/>
          </a:p>
        </p:txBody>
      </p:sp>
      <p:pic>
        <p:nvPicPr>
          <p:cNvPr id="2054" name="Picture 9">
            <a:extLst>
              <a:ext uri="{FF2B5EF4-FFF2-40B4-BE49-F238E27FC236}">
                <a16:creationId xmlns:a16="http://schemas.microsoft.com/office/drawing/2014/main" id="{D3F13311-40DD-4190-9894-6959F4605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828800"/>
            <a:ext cx="1219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ate Placeholder 7">
            <a:extLst>
              <a:ext uri="{FF2B5EF4-FFF2-40B4-BE49-F238E27FC236}">
                <a16:creationId xmlns:a16="http://schemas.microsoft.com/office/drawing/2014/main" id="{283A43E6-0D4B-4656-AFB7-0B7AC6D6C77D}"/>
              </a:ext>
            </a:extLst>
          </p:cNvPr>
          <p:cNvSpPr>
            <a:spLocks noGrp="1"/>
          </p:cNvSpPr>
          <p:nvPr>
            <p:ph type="dt" sz="quarter" idx="10"/>
          </p:nvPr>
        </p:nvSpPr>
        <p:spPr/>
        <p:txBody>
          <a:bodyPr/>
          <a:lstStyle/>
          <a:p>
            <a:pPr>
              <a:defRPr/>
            </a:pPr>
            <a:fld id="{8E43ADDF-5ECB-4F91-8F38-CF8E6023F93A}" type="datetime1">
              <a:rPr lang="en-US"/>
              <a:pPr>
                <a:defRPr/>
              </a:pPr>
              <a:t>7/13/2020</a:t>
            </a:fld>
            <a:endParaRPr lang="en-US"/>
          </a:p>
        </p:txBody>
      </p:sp>
      <p:pic>
        <p:nvPicPr>
          <p:cNvPr id="2056" name="Picture 8">
            <a:extLst>
              <a:ext uri="{FF2B5EF4-FFF2-40B4-BE49-F238E27FC236}">
                <a16:creationId xmlns:a16="http://schemas.microsoft.com/office/drawing/2014/main" id="{1C86B979-10DF-4DD4-B711-60554903AC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7813" y="1828800"/>
            <a:ext cx="152558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758760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C77EF19-1567-4503-BF7C-02820CF521A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4E4C3D-F9DA-440A-8030-A29A4D20E4C1}" type="slidenum">
              <a:rPr lang="en-US" altLang="en-US">
                <a:solidFill>
                  <a:srgbClr val="898989"/>
                </a:solidFill>
                <a:latin typeface="Calibri" panose="020F0502020204030204" pitchFamily="34" charset="0"/>
              </a:rPr>
              <a:pPr eaLnBrk="1" hangingPunct="1"/>
              <a:t>11</a:t>
            </a:fld>
            <a:endParaRPr lang="en-US" altLang="en-US">
              <a:solidFill>
                <a:srgbClr val="898989"/>
              </a:solidFill>
              <a:latin typeface="Calibri" panose="020F0502020204030204" pitchFamily="34" charset="0"/>
            </a:endParaRPr>
          </a:p>
        </p:txBody>
      </p:sp>
      <p:sp>
        <p:nvSpPr>
          <p:cNvPr id="18435" name="Title 1">
            <a:extLst>
              <a:ext uri="{FF2B5EF4-FFF2-40B4-BE49-F238E27FC236}">
                <a16:creationId xmlns:a16="http://schemas.microsoft.com/office/drawing/2014/main" id="{8A00F57C-37EF-4C35-87E5-5EF6ECE8897C}"/>
              </a:ext>
            </a:extLst>
          </p:cNvPr>
          <p:cNvSpPr>
            <a:spLocks noGrp="1"/>
          </p:cNvSpPr>
          <p:nvPr>
            <p:ph type="title"/>
          </p:nvPr>
        </p:nvSpPr>
        <p:spPr/>
        <p:txBody>
          <a:bodyPr/>
          <a:lstStyle/>
          <a:p>
            <a:pPr eaLnBrk="1" hangingPunct="1"/>
            <a:r>
              <a:rPr lang="en-US" altLang="en-US" sz="3200" dirty="0"/>
              <a:t>RISK REDUCTION</a:t>
            </a:r>
          </a:p>
        </p:txBody>
      </p:sp>
      <p:sp>
        <p:nvSpPr>
          <p:cNvPr id="15364" name="Text Placeholder 3">
            <a:extLst>
              <a:ext uri="{FF2B5EF4-FFF2-40B4-BE49-F238E27FC236}">
                <a16:creationId xmlns:a16="http://schemas.microsoft.com/office/drawing/2014/main" id="{D2BF0AD0-36EE-410B-BE21-AE7FED925E22}"/>
              </a:ext>
            </a:extLst>
          </p:cNvPr>
          <p:cNvSpPr>
            <a:spLocks noGrp="1"/>
          </p:cNvSpPr>
          <p:nvPr>
            <p:ph type="body" sz="half" idx="2"/>
          </p:nvPr>
        </p:nvSpPr>
        <p:spPr/>
        <p:txBody>
          <a:bodyPr/>
          <a:lstStyle/>
          <a:p>
            <a:pPr marL="342900" indent="-342900" eaLnBrk="1" hangingPunct="1">
              <a:buFont typeface="Arial" panose="020B0604020202020204" pitchFamily="34" charset="0"/>
              <a:buChar char="•"/>
              <a:defRPr/>
            </a:pPr>
            <a:r>
              <a:rPr lang="en-US" altLang="en-US" sz="2400" dirty="0"/>
              <a:t> Risk </a:t>
            </a:r>
          </a:p>
          <a:p>
            <a:pPr eaLnBrk="1" hangingPunct="1">
              <a:defRPr/>
            </a:pPr>
            <a:r>
              <a:rPr lang="en-US" altLang="en-US" sz="2400" dirty="0"/>
              <a:t>      Assessment</a:t>
            </a:r>
          </a:p>
          <a:p>
            <a:pPr eaLnBrk="1" hangingPunct="1">
              <a:defRPr/>
            </a:pPr>
            <a:endParaRPr lang="en-US" altLang="en-US" sz="2400" dirty="0"/>
          </a:p>
          <a:p>
            <a:pPr marL="457200" indent="-457200" eaLnBrk="1" hangingPunct="1">
              <a:buFont typeface="Arial" panose="020B0604020202020204" pitchFamily="34" charset="0"/>
              <a:buChar char="•"/>
              <a:defRPr/>
            </a:pPr>
            <a:r>
              <a:rPr lang="en-US" altLang="en-US" sz="2400" dirty="0"/>
              <a:t>Threat </a:t>
            </a:r>
          </a:p>
          <a:p>
            <a:pPr eaLnBrk="1" hangingPunct="1">
              <a:defRPr/>
            </a:pPr>
            <a:r>
              <a:rPr lang="en-US" altLang="en-US" sz="2400" dirty="0"/>
              <a:t>       Assessment</a:t>
            </a:r>
          </a:p>
          <a:p>
            <a:pPr eaLnBrk="1" hangingPunct="1">
              <a:buFont typeface="Arial" panose="020B0604020202020204" pitchFamily="34" charset="0"/>
              <a:buChar char="•"/>
              <a:defRPr/>
            </a:pPr>
            <a:endParaRPr lang="en-US" altLang="en-US" sz="2400" dirty="0"/>
          </a:p>
          <a:p>
            <a:pPr marL="457200" indent="-457200" eaLnBrk="1" hangingPunct="1">
              <a:buFont typeface="Arial" panose="020B0604020202020204" pitchFamily="34" charset="0"/>
              <a:buChar char="•"/>
              <a:defRPr/>
            </a:pPr>
            <a:r>
              <a:rPr lang="en-US" altLang="en-US" sz="2400" dirty="0"/>
              <a:t>Vulnerability Assessment</a:t>
            </a:r>
          </a:p>
          <a:p>
            <a:pPr eaLnBrk="1" hangingPunct="1">
              <a:buFont typeface="Arial" panose="020B0604020202020204" pitchFamily="34" charset="0"/>
              <a:buChar char="•"/>
              <a:defRPr/>
            </a:pPr>
            <a:endParaRPr lang="en-US" altLang="en-US" sz="2400" dirty="0"/>
          </a:p>
          <a:p>
            <a:pPr marL="457200" indent="-457200" eaLnBrk="1" hangingPunct="1">
              <a:buFont typeface="Arial" panose="020B0604020202020204" pitchFamily="34" charset="0"/>
              <a:buChar char="•"/>
              <a:defRPr/>
            </a:pPr>
            <a:r>
              <a:rPr lang="en-US" altLang="en-US" sz="2400" dirty="0"/>
              <a:t>Consequence Assessment</a:t>
            </a:r>
          </a:p>
        </p:txBody>
      </p:sp>
      <p:sp>
        <p:nvSpPr>
          <p:cNvPr id="7" name="TextBox 6">
            <a:extLst>
              <a:ext uri="{FF2B5EF4-FFF2-40B4-BE49-F238E27FC236}">
                <a16:creationId xmlns:a16="http://schemas.microsoft.com/office/drawing/2014/main" id="{1A630208-B13A-4DDA-BABC-10BFA8D55C54}"/>
              </a:ext>
            </a:extLst>
          </p:cNvPr>
          <p:cNvSpPr txBox="1"/>
          <p:nvPr/>
        </p:nvSpPr>
        <p:spPr>
          <a:xfrm>
            <a:off x="3124200" y="3886200"/>
            <a:ext cx="5562600" cy="877163"/>
          </a:xfrm>
          <a:prstGeom prst="rect">
            <a:avLst/>
          </a:prstGeom>
          <a:noFill/>
        </p:spPr>
        <p:txBody>
          <a:bodyPr wrap="square">
            <a:spAutoFit/>
          </a:bodyPr>
          <a:lstStyle/>
          <a:p>
            <a:pPr algn="ctr" fontAlgn="auto">
              <a:spcBef>
                <a:spcPts val="0"/>
              </a:spcBef>
              <a:spcAft>
                <a:spcPts val="0"/>
              </a:spcAft>
              <a:defRPr/>
            </a:pPr>
            <a:r>
              <a:rPr lang="en-US" b="1" dirty="0">
                <a:latin typeface="+mn-lt"/>
              </a:rPr>
              <a:t>Risk Equation</a:t>
            </a:r>
          </a:p>
          <a:p>
            <a:pPr algn="ctr" fontAlgn="auto">
              <a:spcBef>
                <a:spcPts val="0"/>
              </a:spcBef>
              <a:spcAft>
                <a:spcPts val="0"/>
              </a:spcAft>
              <a:defRPr/>
            </a:pPr>
            <a:r>
              <a:rPr lang="en-US" sz="1100" dirty="0">
                <a:latin typeface="+mn-lt"/>
              </a:rPr>
              <a:t>Source: </a:t>
            </a:r>
            <a:r>
              <a:rPr lang="en-US" sz="1100" dirty="0" smtClean="0">
                <a:latin typeface="+mn-lt"/>
              </a:rPr>
              <a:t>National </a:t>
            </a:r>
            <a:r>
              <a:rPr lang="en-US" sz="1100" dirty="0">
                <a:latin typeface="+mn-lt"/>
              </a:rPr>
              <a:t>Research Council 2010. Review of the Department of Homeland </a:t>
            </a:r>
            <a:r>
              <a:rPr lang="en-US" sz="1100" dirty="0" smtClean="0">
                <a:latin typeface="+mn-lt"/>
              </a:rPr>
              <a:t>Security's Approach </a:t>
            </a:r>
            <a:r>
              <a:rPr lang="en-US" sz="1100" dirty="0">
                <a:latin typeface="+mn-lt"/>
              </a:rPr>
              <a:t>to Risk Analysis. Washington, DC: The National Academies Press, </a:t>
            </a:r>
            <a:r>
              <a:rPr lang="en-US" sz="1100" dirty="0" err="1">
                <a:latin typeface="+mn-lt"/>
              </a:rPr>
              <a:t>pg</a:t>
            </a:r>
            <a:r>
              <a:rPr lang="en-US" sz="1100" dirty="0">
                <a:latin typeface="+mn-lt"/>
              </a:rPr>
              <a:t> 88</a:t>
            </a:r>
          </a:p>
          <a:p>
            <a:pPr algn="ctr" fontAlgn="auto">
              <a:spcBef>
                <a:spcPts val="0"/>
              </a:spcBef>
              <a:spcAft>
                <a:spcPts val="0"/>
              </a:spcAft>
              <a:defRPr/>
            </a:pPr>
            <a:endParaRPr lang="en-US" sz="1100" dirty="0">
              <a:latin typeface="+mn-lt"/>
            </a:endParaRPr>
          </a:p>
        </p:txBody>
      </p:sp>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597150"/>
            <a:ext cx="6096000" cy="898525"/>
          </a:xfrm>
          <a:prstGeom prst="rect">
            <a:avLst/>
          </a:prstGeom>
          <a:noFill/>
          <a:ln>
            <a:noFill/>
          </a:ln>
          <a:effectLst>
            <a:outerShdw blurRad="50800" dist="50800" dir="5400000" algn="ctr" rotWithShape="0">
              <a:schemeClr val="tx1"/>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4148F4-02D2-4F78-B7C7-ECB08A3E8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B72393-72BB-46B0-A1C6-E23A798875CC}" type="slidenum">
              <a:rPr lang="en-US" altLang="en-US">
                <a:solidFill>
                  <a:srgbClr val="898989"/>
                </a:solidFill>
                <a:latin typeface="Calibri" panose="020F0502020204030204" pitchFamily="34" charset="0"/>
              </a:rPr>
              <a:pPr eaLnBrk="1" hangingPunct="1"/>
              <a:t>12</a:t>
            </a:fld>
            <a:endParaRPr lang="en-US" altLang="en-US">
              <a:solidFill>
                <a:srgbClr val="898989"/>
              </a:solidFill>
              <a:latin typeface="Calibri" panose="020F050202020403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12" y="1466733"/>
            <a:ext cx="5094288" cy="470546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1687512" y="6121063"/>
            <a:ext cx="5703888" cy="369332"/>
          </a:xfrm>
          <a:prstGeom prst="rect">
            <a:avLst/>
          </a:prstGeom>
        </p:spPr>
        <p:txBody>
          <a:bodyPr wrap="square">
            <a:spAutoFit/>
          </a:bodyPr>
          <a:lstStyle/>
          <a:p>
            <a:pPr algn="ctr"/>
            <a:r>
              <a:rPr lang="en-US" b="1" dirty="0"/>
              <a:t>National Infrastructure Protection Plan (2013)</a:t>
            </a:r>
            <a:endParaRPr lang="en-US" dirty="0"/>
          </a:p>
        </p:txBody>
      </p:sp>
      <p:sp>
        <p:nvSpPr>
          <p:cNvPr id="6" name="Title 1">
            <a:extLst>
              <a:ext uri="{FF2B5EF4-FFF2-40B4-BE49-F238E27FC236}">
                <a16:creationId xmlns:a16="http://schemas.microsoft.com/office/drawing/2014/main" id="{8A00F57C-37EF-4C35-87E5-5EF6ECE8897C}"/>
              </a:ext>
            </a:extLst>
          </p:cNvPr>
          <p:cNvSpPr txBox="1">
            <a:spLocks/>
          </p:cNvSpPr>
          <p:nvPr/>
        </p:nvSpPr>
        <p:spPr bwMode="auto">
          <a:xfrm>
            <a:off x="-76200" y="152400"/>
            <a:ext cx="41910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altLang="en-US" sz="3200" b="1" dirty="0"/>
              <a:t>THREATS AGAINST TRANSPORTATION</a:t>
            </a:r>
          </a:p>
        </p:txBody>
      </p:sp>
    </p:spTree>
    <p:extLst>
      <p:ext uri="{BB962C8B-B14F-4D97-AF65-F5344CB8AC3E}">
        <p14:creationId xmlns:p14="http://schemas.microsoft.com/office/powerpoint/2010/main" val="2302189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369BE03-DBF2-4CBE-AD8E-AA8A17635D49}"/>
              </a:ext>
            </a:extLst>
          </p:cNvPr>
          <p:cNvSpPr>
            <a:spLocks noGrp="1"/>
          </p:cNvSpPr>
          <p:nvPr>
            <p:ph type="title"/>
          </p:nvPr>
        </p:nvSpPr>
        <p:spPr>
          <a:xfrm>
            <a:off x="457200" y="152400"/>
            <a:ext cx="8229600" cy="1143000"/>
          </a:xfrm>
        </p:spPr>
        <p:txBody>
          <a:bodyPr/>
          <a:lstStyle/>
          <a:p>
            <a:pPr algn="l"/>
            <a:r>
              <a:rPr lang="en-US" altLang="en-US" sz="4000" b="1" dirty="0"/>
              <a:t>Space Weather</a:t>
            </a:r>
          </a:p>
        </p:txBody>
      </p:sp>
      <p:graphicFrame>
        <p:nvGraphicFramePr>
          <p:cNvPr id="4" name="Diagram 3">
            <a:extLst>
              <a:ext uri="{FF2B5EF4-FFF2-40B4-BE49-F238E27FC236}">
                <a16:creationId xmlns:a16="http://schemas.microsoft.com/office/drawing/2014/main" id="{24FCBDD5-FAA9-4343-99F5-066D8968B688}"/>
              </a:ext>
            </a:extLst>
          </p:cNvPr>
          <p:cNvGraphicFramePr/>
          <p:nvPr/>
        </p:nvGraphicFramePr>
        <p:xfrm>
          <a:off x="228600" y="1606550"/>
          <a:ext cx="6248400" cy="3378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Slide Number Placeholder 5">
            <a:extLst>
              <a:ext uri="{FF2B5EF4-FFF2-40B4-BE49-F238E27FC236}">
                <a16:creationId xmlns:a16="http://schemas.microsoft.com/office/drawing/2014/main" id="{20CE147C-24CC-417E-A474-2D26D73FD92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5599EA-C82F-416C-80C8-44CC5E54A3D9}" type="slidenum">
              <a:rPr lang="en-US" altLang="en-US">
                <a:solidFill>
                  <a:srgbClr val="898989"/>
                </a:solidFill>
                <a:latin typeface="Calibri" panose="020F0502020204030204" pitchFamily="34" charset="0"/>
              </a:rPr>
              <a:pPr eaLnBrk="1" hangingPunct="1"/>
              <a:t>13</a:t>
            </a:fld>
            <a:endParaRPr lang="en-US" altLang="en-US">
              <a:solidFill>
                <a:srgbClr val="898989"/>
              </a:solidFill>
              <a:latin typeface="Calibri" panose="020F0502020204030204" pitchFamily="34" charset="0"/>
            </a:endParaRPr>
          </a:p>
        </p:txBody>
      </p:sp>
      <p:sp>
        <p:nvSpPr>
          <p:cNvPr id="11" name="Rectangle 10">
            <a:extLst>
              <a:ext uri="{FF2B5EF4-FFF2-40B4-BE49-F238E27FC236}">
                <a16:creationId xmlns:a16="http://schemas.microsoft.com/office/drawing/2014/main" id="{E1A79B2D-53DD-4E5C-BDF8-D00A1FEE99BF}"/>
              </a:ext>
            </a:extLst>
          </p:cNvPr>
          <p:cNvSpPr/>
          <p:nvPr/>
        </p:nvSpPr>
        <p:spPr>
          <a:xfrm>
            <a:off x="6477000" y="1600200"/>
            <a:ext cx="2362200" cy="397031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a:spcAft>
                <a:spcPts val="1000"/>
              </a:spcAft>
              <a:defRPr/>
            </a:pPr>
            <a:r>
              <a:rPr lang="en-US" sz="2000" b="1" u="sng" dirty="0"/>
              <a:t>Impacts to Transportation</a:t>
            </a:r>
          </a:p>
          <a:p>
            <a:pPr marL="342900" indent="-342900">
              <a:spcAft>
                <a:spcPts val="1000"/>
              </a:spcAft>
              <a:buFont typeface="Arial" panose="020B0604020202020204" pitchFamily="34" charset="0"/>
              <a:buChar char="•"/>
              <a:defRPr/>
            </a:pPr>
            <a:r>
              <a:rPr lang="en-US" sz="2000" dirty="0"/>
              <a:t>Situational Awareness</a:t>
            </a:r>
          </a:p>
          <a:p>
            <a:pPr marL="342900" indent="-342900">
              <a:spcAft>
                <a:spcPts val="1000"/>
              </a:spcAft>
              <a:buFont typeface="Arial" panose="020B0604020202020204" pitchFamily="34" charset="0"/>
              <a:buChar char="•"/>
              <a:defRPr/>
            </a:pPr>
            <a:r>
              <a:rPr lang="en-US" sz="2000" dirty="0"/>
              <a:t>Surveillance </a:t>
            </a:r>
          </a:p>
          <a:p>
            <a:pPr marL="342900" indent="-342900">
              <a:spcAft>
                <a:spcPts val="1000"/>
              </a:spcAft>
              <a:buFont typeface="Arial" panose="020B0604020202020204" pitchFamily="34" charset="0"/>
              <a:buChar char="•"/>
              <a:defRPr/>
            </a:pPr>
            <a:r>
              <a:rPr lang="en-US" sz="2000" dirty="0"/>
              <a:t>Communications Systems</a:t>
            </a:r>
          </a:p>
          <a:p>
            <a:pPr marL="342900" indent="-342900">
              <a:spcAft>
                <a:spcPts val="1000"/>
              </a:spcAft>
              <a:buFont typeface="Arial" panose="020B0604020202020204" pitchFamily="34" charset="0"/>
              <a:buChar char="•"/>
              <a:defRPr/>
            </a:pPr>
            <a:r>
              <a:rPr lang="en-US" sz="2000" dirty="0"/>
              <a:t>Access control</a:t>
            </a:r>
          </a:p>
          <a:p>
            <a:pPr>
              <a:spcAft>
                <a:spcPts val="1000"/>
              </a:spcAft>
              <a:defRPr/>
            </a:pPr>
            <a:endParaRPr lang="en-US" sz="2000" dirty="0"/>
          </a:p>
          <a:p>
            <a:pPr marL="342900" indent="-342900">
              <a:spcAft>
                <a:spcPts val="1000"/>
              </a:spcAft>
              <a:buFont typeface="+mj-lt"/>
              <a:buAutoNum type="arabicPeriod"/>
              <a:defRPr/>
            </a:pPr>
            <a:endParaRPr lang="en-US" sz="2200" dirty="0"/>
          </a:p>
        </p:txBody>
      </p:sp>
    </p:spTree>
    <p:custDataLst>
      <p:tags r:id="rId1"/>
    </p:custDataLst>
    <p:extLst>
      <p:ext uri="{BB962C8B-B14F-4D97-AF65-F5344CB8AC3E}">
        <p14:creationId xmlns:p14="http://schemas.microsoft.com/office/powerpoint/2010/main" val="1985379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4148F4-02D2-4F78-B7C7-ECB08A3E8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B72393-72BB-46B0-A1C6-E23A798875CC}" type="slidenum">
              <a:rPr lang="en-US" altLang="en-US">
                <a:solidFill>
                  <a:srgbClr val="898989"/>
                </a:solidFill>
                <a:latin typeface="Calibri" panose="020F0502020204030204" pitchFamily="34" charset="0"/>
              </a:rPr>
              <a:pPr eaLnBrk="1" hangingPunct="1"/>
              <a:t>14</a:t>
            </a:fld>
            <a:endParaRPr lang="en-US" altLang="en-US">
              <a:solidFill>
                <a:srgbClr val="898989"/>
              </a:solidFill>
              <a:latin typeface="Calibri" panose="020F0502020204030204" pitchFamily="34" charset="0"/>
            </a:endParaRPr>
          </a:p>
        </p:txBody>
      </p:sp>
      <p:sp>
        <p:nvSpPr>
          <p:cNvPr id="8" name="Content Placeholder 5">
            <a:extLst>
              <a:ext uri="{FF2B5EF4-FFF2-40B4-BE49-F238E27FC236}">
                <a16:creationId xmlns:a16="http://schemas.microsoft.com/office/drawing/2014/main" id="{BCA53914-AC96-4A78-BCD1-E2D5B02E9EEA}"/>
              </a:ext>
            </a:extLst>
          </p:cNvPr>
          <p:cNvSpPr>
            <a:spLocks noGrp="1"/>
          </p:cNvSpPr>
          <p:nvPr>
            <p:ph idx="1"/>
          </p:nvPr>
        </p:nvSpPr>
        <p:spPr>
          <a:xfrm>
            <a:off x="457200" y="1600200"/>
            <a:ext cx="3429000" cy="4525963"/>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lnSpcReduction="10000"/>
          </a:bodyPr>
          <a:lstStyle/>
          <a:p>
            <a:pPr marL="0" indent="0">
              <a:buNone/>
            </a:pPr>
            <a:r>
              <a:rPr lang="en-US" dirty="0"/>
              <a:t>Explosives </a:t>
            </a:r>
          </a:p>
          <a:p>
            <a:pPr marL="0" indent="0">
              <a:buNone/>
            </a:pPr>
            <a:endParaRPr lang="en-US" dirty="0"/>
          </a:p>
          <a:p>
            <a:pPr marL="0" indent="0">
              <a:buNone/>
            </a:pPr>
            <a:r>
              <a:rPr lang="en-US" dirty="0"/>
              <a:t>Weapons of Mass Destruction (WMD) </a:t>
            </a:r>
          </a:p>
          <a:p>
            <a:pPr marL="0" indent="0">
              <a:buNone/>
            </a:pPr>
            <a:endParaRPr lang="en-US" dirty="0"/>
          </a:p>
          <a:p>
            <a:pPr marL="0" indent="0">
              <a:buNone/>
            </a:pPr>
            <a:r>
              <a:rPr lang="en-US" dirty="0"/>
              <a:t>Active Threats </a:t>
            </a:r>
          </a:p>
          <a:p>
            <a:pPr marL="0" indent="0">
              <a:buNone/>
            </a:pPr>
            <a:endParaRPr lang="en-US" dirty="0"/>
          </a:p>
          <a:p>
            <a:pPr marL="0" indent="0">
              <a:buNone/>
            </a:pPr>
            <a:r>
              <a:rPr lang="en-US" dirty="0"/>
              <a:t>Cyber Attacks </a:t>
            </a:r>
          </a:p>
          <a:p>
            <a:pPr marL="0" indent="0">
              <a:buNone/>
            </a:pPr>
            <a:endParaRPr lang="en-US" dirty="0"/>
          </a:p>
        </p:txBody>
      </p:sp>
      <p:sp>
        <p:nvSpPr>
          <p:cNvPr id="6" name="Title 1">
            <a:extLst>
              <a:ext uri="{FF2B5EF4-FFF2-40B4-BE49-F238E27FC236}">
                <a16:creationId xmlns:a16="http://schemas.microsoft.com/office/drawing/2014/main" id="{8A00F57C-37EF-4C35-87E5-5EF6ECE8897C}"/>
              </a:ext>
            </a:extLst>
          </p:cNvPr>
          <p:cNvSpPr txBox="1">
            <a:spLocks/>
          </p:cNvSpPr>
          <p:nvPr/>
        </p:nvSpPr>
        <p:spPr bwMode="auto">
          <a:xfrm>
            <a:off x="457200" y="273050"/>
            <a:ext cx="62484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n-US" altLang="en-US" sz="3200" b="1" dirty="0"/>
              <a:t>SECURITY THREATS </a:t>
            </a:r>
          </a:p>
          <a:p>
            <a:pPr algn="l" eaLnBrk="1" hangingPunct="1"/>
            <a:r>
              <a:rPr lang="en-US" altLang="en-US" sz="3200" b="1" dirty="0"/>
              <a:t>AGAINST TRANSPORTATION</a:t>
            </a:r>
          </a:p>
        </p:txBody>
      </p:sp>
      <p:sp>
        <p:nvSpPr>
          <p:cNvPr id="3" name="Left Brace 2"/>
          <p:cNvSpPr/>
          <p:nvPr/>
        </p:nvSpPr>
        <p:spPr>
          <a:xfrm>
            <a:off x="3886200" y="1600200"/>
            <a:ext cx="685800" cy="2819400"/>
          </a:xfrm>
          <a:prstGeom prst="leftBrace">
            <a:avLst/>
          </a:pr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p:cNvSpPr txBox="1"/>
          <p:nvPr/>
        </p:nvSpPr>
        <p:spPr>
          <a:xfrm>
            <a:off x="4648200" y="1589544"/>
            <a:ext cx="2667000"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t>Chemical</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Biological</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Radiological</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Nuclear</a:t>
            </a:r>
          </a:p>
        </p:txBody>
      </p:sp>
      <p:pic>
        <p:nvPicPr>
          <p:cNvPr id="1028" name="Picture 4" descr="C:\Users\YUKO\AppData\Local\Microsoft\Windows\INetCache\IE\M17KB213\chemical-dr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791200" y="3886200"/>
            <a:ext cx="28194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389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D07802C4-C589-4CB6-BD6E-A3F420C439A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0742E7-3FE5-443E-BBCC-483E97ACBFAD}" type="slidenum">
              <a:rPr lang="en-US" altLang="en-US">
                <a:solidFill>
                  <a:srgbClr val="898989"/>
                </a:solidFill>
                <a:latin typeface="Calibri" panose="020F0502020204030204" pitchFamily="34" charset="0"/>
              </a:rPr>
              <a:pPr eaLnBrk="1" hangingPunct="1"/>
              <a:t>15</a:t>
            </a:fld>
            <a:endParaRPr lang="en-US" altLang="en-US">
              <a:solidFill>
                <a:srgbClr val="898989"/>
              </a:solidFill>
              <a:latin typeface="Calibri" panose="020F0502020204030204" pitchFamily="34" charset="0"/>
            </a:endParaRPr>
          </a:p>
        </p:txBody>
      </p:sp>
      <p:sp>
        <p:nvSpPr>
          <p:cNvPr id="19459" name="Title 4">
            <a:extLst>
              <a:ext uri="{FF2B5EF4-FFF2-40B4-BE49-F238E27FC236}">
                <a16:creationId xmlns:a16="http://schemas.microsoft.com/office/drawing/2014/main" id="{58111C67-51DE-43E0-A8F6-1F7FEB58B218}"/>
              </a:ext>
            </a:extLst>
          </p:cNvPr>
          <p:cNvSpPr>
            <a:spLocks noGrp="1"/>
          </p:cNvSpPr>
          <p:nvPr>
            <p:ph type="title"/>
          </p:nvPr>
        </p:nvSpPr>
        <p:spPr/>
        <p:txBody>
          <a:bodyPr/>
          <a:lstStyle/>
          <a:p>
            <a:pPr eaLnBrk="1" hangingPunct="1"/>
            <a:r>
              <a:rPr lang="en-US" altLang="en-US" sz="3200" dirty="0"/>
              <a:t>				</a:t>
            </a:r>
            <a:r>
              <a:rPr lang="en-US" altLang="en-US" sz="3200" b="1" dirty="0"/>
              <a:t>Explosives Threat 			   Assessment</a:t>
            </a:r>
          </a:p>
        </p:txBody>
      </p:sp>
      <p:sp>
        <p:nvSpPr>
          <p:cNvPr id="8" name="Content Placeholder 7">
            <a:extLst>
              <a:ext uri="{FF2B5EF4-FFF2-40B4-BE49-F238E27FC236}">
                <a16:creationId xmlns:a16="http://schemas.microsoft.com/office/drawing/2014/main" id="{FA1FDBCA-F76C-4A4B-B4F9-23BE19684128}"/>
              </a:ext>
            </a:extLst>
          </p:cNvPr>
          <p:cNvSpPr>
            <a:spLocks noGrp="1"/>
          </p:cNvSpPr>
          <p:nvPr>
            <p:ph sz="half" idx="2"/>
          </p:nvPr>
        </p:nvSpPr>
        <p:spPr>
          <a:xfrm>
            <a:off x="4648200" y="1371600"/>
            <a:ext cx="4038600" cy="5029200"/>
          </a:xfrm>
          <a:solidFill>
            <a:schemeClr val="bg1"/>
          </a:solidFill>
        </p:spPr>
        <p:style>
          <a:lnRef idx="2">
            <a:schemeClr val="dk1"/>
          </a:lnRef>
          <a:fillRef idx="1">
            <a:schemeClr val="lt1"/>
          </a:fillRef>
          <a:effectRef idx="0">
            <a:schemeClr val="dk1"/>
          </a:effectRef>
          <a:fontRef idx="minor">
            <a:schemeClr val="dk1"/>
          </a:fontRef>
        </p:style>
        <p:txBody>
          <a:bodyPr rtlCol="0">
            <a:noAutofit/>
          </a:bodyPr>
          <a:lstStyle/>
          <a:p>
            <a:pPr eaLnBrk="1" fontAlgn="auto" hangingPunct="1">
              <a:spcAft>
                <a:spcPts val="0"/>
              </a:spcAft>
              <a:buFont typeface="Arial" panose="020B0604020202020204" pitchFamily="34" charset="0"/>
              <a:buNone/>
              <a:defRPr/>
            </a:pPr>
            <a:r>
              <a:rPr lang="en-US" sz="2400" b="1" dirty="0"/>
              <a:t>Explosives</a:t>
            </a:r>
          </a:p>
          <a:p>
            <a:pPr eaLnBrk="1" fontAlgn="auto" hangingPunct="1">
              <a:spcAft>
                <a:spcPts val="0"/>
              </a:spcAft>
              <a:defRPr/>
            </a:pPr>
            <a:r>
              <a:rPr lang="en-US" sz="2400" dirty="0"/>
              <a:t>There are two methods of delivery of CE’s or IED’s that deserve particular attention – Vehicle Borne Improvised Explosives Devices (VBIED’s) and  Suicide Bombings. </a:t>
            </a:r>
          </a:p>
          <a:p>
            <a:pPr eaLnBrk="1" fontAlgn="auto" hangingPunct="1">
              <a:spcAft>
                <a:spcPts val="0"/>
              </a:spcAft>
              <a:defRPr/>
            </a:pPr>
            <a:r>
              <a:rPr lang="en-US" sz="2400" dirty="0"/>
              <a:t>According to the State Department’s Bureau of Diplomatic Security VBIED’s are “far and away the weapon of choice for terrorist attacks.”</a:t>
            </a:r>
          </a:p>
        </p:txBody>
      </p:sp>
      <p:pic>
        <p:nvPicPr>
          <p:cNvPr id="19458" name="Picture 2">
            <a:extLst>
              <a:ext uri="{FF2B5EF4-FFF2-40B4-BE49-F238E27FC236}">
                <a16:creationId xmlns:a16="http://schemas.microsoft.com/office/drawing/2014/main" id="{43042C6C-B26F-46B9-AAC9-A9A7DE59ECEA}"/>
              </a:ext>
            </a:extLst>
          </p:cNvPr>
          <p:cNvPicPr>
            <a:picLocks noGrp="1" noChangeAspect="1" noChangeArrowheads="1"/>
          </p:cNvPicPr>
          <p:nvPr>
            <p:ph sz="half" idx="1"/>
          </p:nvPr>
        </p:nvPicPr>
        <p:blipFill>
          <a:blip r:embed="rId3"/>
          <a:srcRect/>
          <a:stretch>
            <a:fillRect/>
          </a:stretch>
        </p:blipFill>
        <p:spPr>
          <a:xfrm>
            <a:off x="457200" y="152400"/>
            <a:ext cx="3657600" cy="4876800"/>
          </a:xfrm>
          <a:effectLst>
            <a:outerShdw blurRad="292100" dist="139700" dir="2700000" algn="tl" rotWithShape="0">
              <a:srgbClr val="333333">
                <a:alpha val="65000"/>
              </a:srgbClr>
            </a:outerShdw>
          </a:effectLst>
        </p:spPr>
      </p:pic>
      <p:sp>
        <p:nvSpPr>
          <p:cNvPr id="12" name="Right Arrow 11">
            <a:extLst>
              <a:ext uri="{FF2B5EF4-FFF2-40B4-BE49-F238E27FC236}">
                <a16:creationId xmlns:a16="http://schemas.microsoft.com/office/drawing/2014/main" id="{C03E2A30-332D-469E-A926-A709E525C535}"/>
              </a:ext>
            </a:extLst>
          </p:cNvPr>
          <p:cNvSpPr/>
          <p:nvPr/>
        </p:nvSpPr>
        <p:spPr>
          <a:xfrm rot="2540464">
            <a:off x="3455624" y="2392780"/>
            <a:ext cx="1783373" cy="7540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63" name="TextBox 12">
            <a:extLst>
              <a:ext uri="{FF2B5EF4-FFF2-40B4-BE49-F238E27FC236}">
                <a16:creationId xmlns:a16="http://schemas.microsoft.com/office/drawing/2014/main" id="{A5BC4FCB-72C3-4D49-A2A4-6D50735A6F31}"/>
              </a:ext>
            </a:extLst>
          </p:cNvPr>
          <p:cNvSpPr txBox="1">
            <a:spLocks noChangeArrowheads="1"/>
          </p:cNvSpPr>
          <p:nvPr/>
        </p:nvSpPr>
        <p:spPr bwMode="auto">
          <a:xfrm>
            <a:off x="533400" y="5334000"/>
            <a:ext cx="3505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t>Evacuation Distance Threat &amp; Explosive Mass  </a:t>
            </a:r>
            <a:r>
              <a:rPr lang="en-US" altLang="en-US" sz="1000"/>
              <a:t>Cropped and adapted from </a:t>
            </a:r>
            <a:r>
              <a:rPr lang="en-US" altLang="en-US" sz="1000" i="1"/>
              <a:t>Improvised Explosive Device Safe Standoff Distance Cheat Sheet, </a:t>
            </a:r>
            <a:r>
              <a:rPr lang="en-US" altLang="en-US" sz="1000"/>
              <a:t>NGIC, US Army (Unclassified)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FEEFD7E-218A-42B4-BE5F-F5D73DC82EA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15FC4A-ECCC-4D8B-9618-2B033C417978}" type="slidenum">
              <a:rPr lang="en-US" altLang="en-US">
                <a:solidFill>
                  <a:srgbClr val="898989"/>
                </a:solidFill>
                <a:latin typeface="Calibri" panose="020F0502020204030204" pitchFamily="34" charset="0"/>
              </a:rPr>
              <a:pPr eaLnBrk="1" hangingPunct="1"/>
              <a:t>16</a:t>
            </a:fld>
            <a:endParaRPr lang="en-US" altLang="en-US">
              <a:solidFill>
                <a:srgbClr val="898989"/>
              </a:solidFill>
              <a:latin typeface="Calibri" panose="020F0502020204030204" pitchFamily="34" charset="0"/>
            </a:endParaRPr>
          </a:p>
        </p:txBody>
      </p:sp>
      <p:sp>
        <p:nvSpPr>
          <p:cNvPr id="20484" name="TextBox 14">
            <a:extLst>
              <a:ext uri="{FF2B5EF4-FFF2-40B4-BE49-F238E27FC236}">
                <a16:creationId xmlns:a16="http://schemas.microsoft.com/office/drawing/2014/main" id="{661B21FC-8D38-450F-82F6-D6D9E34D4247}"/>
              </a:ext>
            </a:extLst>
          </p:cNvPr>
          <p:cNvSpPr txBox="1">
            <a:spLocks noChangeArrowheads="1"/>
          </p:cNvSpPr>
          <p:nvPr/>
        </p:nvSpPr>
        <p:spPr bwMode="auto">
          <a:xfrm>
            <a:off x="1447800" y="228600"/>
            <a:ext cx="64008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dirty="0"/>
              <a:t>Weapons of Mass Destruction</a:t>
            </a:r>
          </a:p>
          <a:p>
            <a:pPr algn="ctr" eaLnBrk="1" hangingPunct="1">
              <a:spcBef>
                <a:spcPct val="0"/>
              </a:spcBef>
              <a:buFontTx/>
              <a:buNone/>
            </a:pPr>
            <a:r>
              <a:rPr lang="en-US" altLang="en-US" sz="1800" b="1" dirty="0"/>
              <a:t>CHEMICAL THREAT AGENTS </a:t>
            </a:r>
          </a:p>
        </p:txBody>
      </p:sp>
      <p:sp>
        <p:nvSpPr>
          <p:cNvPr id="17" name="TextBox 16">
            <a:extLst>
              <a:ext uri="{FF2B5EF4-FFF2-40B4-BE49-F238E27FC236}">
                <a16:creationId xmlns:a16="http://schemas.microsoft.com/office/drawing/2014/main" id="{E538748E-25DA-4C6C-8E7C-143195FFDC82}"/>
              </a:ext>
            </a:extLst>
          </p:cNvPr>
          <p:cNvSpPr txBox="1"/>
          <p:nvPr/>
        </p:nvSpPr>
        <p:spPr>
          <a:xfrm>
            <a:off x="5486400" y="5410200"/>
            <a:ext cx="3429000" cy="954107"/>
          </a:xfrm>
          <a:prstGeom prst="rect">
            <a:avLst/>
          </a:prstGeom>
          <a:noFill/>
        </p:spPr>
        <p:txBody>
          <a:bodyPr wrap="square">
            <a:spAutoFit/>
          </a:bodyPr>
          <a:lstStyle/>
          <a:p>
            <a:r>
              <a:rPr lang="en-US" sz="1400" b="1" dirty="0"/>
              <a:t>Varying Toxicity of Chemicals</a:t>
            </a:r>
            <a:endParaRPr lang="en-US" sz="1400" dirty="0"/>
          </a:p>
          <a:p>
            <a:r>
              <a:rPr lang="en-US" sz="1400" dirty="0"/>
              <a:t>Source: Chemical Attack Warfare Agents, Industrial Chemicals and Toxins, National Academy of Sciences 2004</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2740" y="946116"/>
            <a:ext cx="2505075" cy="426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5" y="1371600"/>
            <a:ext cx="5495925" cy="3124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85800" y="4625652"/>
            <a:ext cx="4572000" cy="1169551"/>
          </a:xfrm>
          <a:prstGeom prst="rect">
            <a:avLst/>
          </a:prstGeom>
        </p:spPr>
        <p:txBody>
          <a:bodyPr>
            <a:spAutoFit/>
          </a:bodyPr>
          <a:lstStyle/>
          <a:p>
            <a:r>
              <a:rPr lang="en-US" sz="1400" b="1" dirty="0"/>
              <a:t>Effects and Treatment of Some Chemical </a:t>
            </a:r>
            <a:endParaRPr lang="en-US" sz="1400" dirty="0"/>
          </a:p>
          <a:p>
            <a:r>
              <a:rPr lang="en-US" sz="1400" b="1" dirty="0"/>
              <a:t>Weapons Developed for Military Use </a:t>
            </a:r>
          </a:p>
          <a:p>
            <a:r>
              <a:rPr lang="en-US" sz="1400" dirty="0"/>
              <a:t>Source: Chemical Attack Warfare Agents, Industrial Chemicals and Toxins, National Academy of Sciences 2004</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1" y="914400"/>
            <a:ext cx="5562599" cy="520557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4FEEFD7E-218A-42B4-BE5F-F5D73DC82EA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15FC4A-ECCC-4D8B-9618-2B033C417978}" type="slidenum">
              <a:rPr lang="en-US" altLang="en-US">
                <a:solidFill>
                  <a:srgbClr val="898989"/>
                </a:solidFill>
                <a:latin typeface="Calibri" panose="020F0502020204030204" pitchFamily="34" charset="0"/>
              </a:rPr>
              <a:pPr eaLnBrk="1" hangingPunct="1"/>
              <a:t>17</a:t>
            </a:fld>
            <a:endParaRPr lang="en-US" altLang="en-US">
              <a:solidFill>
                <a:srgbClr val="898989"/>
              </a:solidFill>
              <a:latin typeface="Calibri" panose="020F0502020204030204" pitchFamily="34" charset="0"/>
            </a:endParaRPr>
          </a:p>
        </p:txBody>
      </p:sp>
      <p:sp>
        <p:nvSpPr>
          <p:cNvPr id="20484" name="TextBox 14">
            <a:extLst>
              <a:ext uri="{FF2B5EF4-FFF2-40B4-BE49-F238E27FC236}">
                <a16:creationId xmlns:a16="http://schemas.microsoft.com/office/drawing/2014/main" id="{661B21FC-8D38-450F-82F6-D6D9E34D4247}"/>
              </a:ext>
            </a:extLst>
          </p:cNvPr>
          <p:cNvSpPr txBox="1">
            <a:spLocks noChangeArrowheads="1"/>
          </p:cNvSpPr>
          <p:nvPr/>
        </p:nvSpPr>
        <p:spPr bwMode="auto">
          <a:xfrm>
            <a:off x="1219200" y="228600"/>
            <a:ext cx="64008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None/>
            </a:pPr>
            <a:r>
              <a:rPr lang="en-US" altLang="en-US" sz="2400" b="1" dirty="0"/>
              <a:t>Weapons of Mass Destruction</a:t>
            </a:r>
          </a:p>
          <a:p>
            <a:pPr algn="ctr" eaLnBrk="1" hangingPunct="1">
              <a:spcBef>
                <a:spcPct val="0"/>
              </a:spcBef>
              <a:buFontTx/>
              <a:buNone/>
            </a:pPr>
            <a:r>
              <a:rPr lang="en-US" altLang="en-US" sz="1800" b="1" dirty="0"/>
              <a:t>CATEGORY A and  CATEGORY B - BIOLOGICAL THREAT AGENTS </a:t>
            </a:r>
          </a:p>
        </p:txBody>
      </p:sp>
      <p:sp>
        <p:nvSpPr>
          <p:cNvPr id="17" name="TextBox 16">
            <a:extLst>
              <a:ext uri="{FF2B5EF4-FFF2-40B4-BE49-F238E27FC236}">
                <a16:creationId xmlns:a16="http://schemas.microsoft.com/office/drawing/2014/main" id="{E538748E-25DA-4C6C-8E7C-143195FFDC82}"/>
              </a:ext>
            </a:extLst>
          </p:cNvPr>
          <p:cNvSpPr txBox="1"/>
          <p:nvPr/>
        </p:nvSpPr>
        <p:spPr>
          <a:xfrm>
            <a:off x="1295400" y="6172200"/>
            <a:ext cx="6553200" cy="530225"/>
          </a:xfrm>
          <a:prstGeom prst="rect">
            <a:avLst/>
          </a:prstGeom>
          <a:noFill/>
        </p:spPr>
        <p:txBody>
          <a:bodyPr>
            <a:spAutoFit/>
          </a:bodyPr>
          <a:lstStyle/>
          <a:p>
            <a:pPr fontAlgn="auto">
              <a:spcBef>
                <a:spcPts val="0"/>
              </a:spcBef>
              <a:spcAft>
                <a:spcPts val="0"/>
              </a:spcAft>
              <a:defRPr/>
            </a:pPr>
            <a:r>
              <a:rPr lang="en-US" b="1" dirty="0">
                <a:latin typeface="+mn-lt"/>
              </a:rPr>
              <a:t>Onset, Health Impacts, and Treatments</a:t>
            </a:r>
          </a:p>
          <a:p>
            <a:pPr fontAlgn="auto">
              <a:spcBef>
                <a:spcPts val="0"/>
              </a:spcBef>
              <a:spcAft>
                <a:spcPts val="0"/>
              </a:spcAft>
              <a:defRPr/>
            </a:pPr>
            <a:r>
              <a:rPr lang="en-US" sz="1050" dirty="0">
                <a:latin typeface="+mn-lt"/>
              </a:rPr>
              <a:t>Source:  Biological Attack Human Pathogens, Biotoxins, and Agricultural Threats, National Academy of Sciences 2005 </a:t>
            </a:r>
          </a:p>
        </p:txBody>
      </p:sp>
    </p:spTree>
    <p:extLst>
      <p:ext uri="{BB962C8B-B14F-4D97-AF65-F5344CB8AC3E}">
        <p14:creationId xmlns:p14="http://schemas.microsoft.com/office/powerpoint/2010/main" val="3721525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2325930-7D35-4D85-9783-EAE2A1078F68}" type="slidenum">
              <a:rPr lang="en-US" altLang="en-US" smtClean="0"/>
              <a:pPr/>
              <a:t>18</a:t>
            </a:fld>
            <a:endParaRPr lang="en-US"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504825"/>
            <a:ext cx="2638425" cy="528637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43157"/>
            <a:ext cx="2286000" cy="517615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533400"/>
            <a:ext cx="2333625" cy="5334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85800" y="5410200"/>
            <a:ext cx="2590800" cy="646331"/>
          </a:xfrm>
          <a:prstGeom prst="rect">
            <a:avLst/>
          </a:prstGeom>
        </p:spPr>
        <p:txBody>
          <a:bodyPr wrap="square">
            <a:spAutoFit/>
          </a:bodyPr>
          <a:lstStyle/>
          <a:p>
            <a:r>
              <a:rPr lang="en-US" sz="1200" dirty="0">
                <a:latin typeface="+mn-lt"/>
              </a:rPr>
              <a:t>Source: Radiological Attack Dirty Bombs and other Devices, National Academy of Sciences 2004</a:t>
            </a:r>
          </a:p>
        </p:txBody>
      </p:sp>
      <p:sp>
        <p:nvSpPr>
          <p:cNvPr id="4" name="Rectangle 3"/>
          <p:cNvSpPr/>
          <p:nvPr/>
        </p:nvSpPr>
        <p:spPr>
          <a:xfrm>
            <a:off x="2671621" y="802"/>
            <a:ext cx="3972562" cy="646331"/>
          </a:xfrm>
          <a:prstGeom prst="rect">
            <a:avLst/>
          </a:prstGeom>
        </p:spPr>
        <p:txBody>
          <a:bodyPr wrap="none">
            <a:spAutoFit/>
          </a:bodyPr>
          <a:lstStyle/>
          <a:p>
            <a:pPr algn="ctr"/>
            <a:r>
              <a:rPr lang="en-US" altLang="en-US" b="1" dirty="0"/>
              <a:t>Weapons of Mass Destruction</a:t>
            </a:r>
          </a:p>
          <a:p>
            <a:pPr algn="ctr"/>
            <a:r>
              <a:rPr lang="en-US" b="1" dirty="0">
                <a:latin typeface="+mn-lt"/>
              </a:rPr>
              <a:t>RADIOLOGICAL AND NUCLEAR THREATS</a:t>
            </a:r>
          </a:p>
        </p:txBody>
      </p:sp>
    </p:spTree>
    <p:extLst>
      <p:ext uri="{BB962C8B-B14F-4D97-AF65-F5344CB8AC3E}">
        <p14:creationId xmlns:p14="http://schemas.microsoft.com/office/powerpoint/2010/main" val="674177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4148F4-02D2-4F78-B7C7-ECB08A3E8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B72393-72BB-46B0-A1C6-E23A798875CC}" type="slidenum">
              <a:rPr lang="en-US" altLang="en-US">
                <a:solidFill>
                  <a:srgbClr val="898989"/>
                </a:solidFill>
                <a:latin typeface="Calibri" panose="020F0502020204030204" pitchFamily="34" charset="0"/>
              </a:rPr>
              <a:pPr eaLnBrk="1" hangingPunct="1"/>
              <a:t>19</a:t>
            </a:fld>
            <a:endParaRPr lang="en-US" altLang="en-US">
              <a:solidFill>
                <a:srgbClr val="898989"/>
              </a:solidFill>
              <a:latin typeface="Calibri" panose="020F0502020204030204" pitchFamily="34" charset="0"/>
            </a:endParaRPr>
          </a:p>
        </p:txBody>
      </p:sp>
      <p:sp>
        <p:nvSpPr>
          <p:cNvPr id="5" name="Title 4">
            <a:extLst>
              <a:ext uri="{FF2B5EF4-FFF2-40B4-BE49-F238E27FC236}">
                <a16:creationId xmlns:a16="http://schemas.microsoft.com/office/drawing/2014/main" id="{3E256A27-31C5-4502-A03E-8CF9BFB1B757}"/>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t>ACTIVE THREATS</a:t>
            </a:r>
          </a:p>
        </p:txBody>
      </p:sp>
      <p:sp>
        <p:nvSpPr>
          <p:cNvPr id="6" name="Content Placeholder 5">
            <a:extLst>
              <a:ext uri="{FF2B5EF4-FFF2-40B4-BE49-F238E27FC236}">
                <a16:creationId xmlns:a16="http://schemas.microsoft.com/office/drawing/2014/main" id="{BCA53914-AC96-4A78-BCD1-E2D5B02E9EEA}"/>
              </a:ext>
            </a:extLst>
          </p:cNvPr>
          <p:cNvSpPr>
            <a:spLocks noGrp="1"/>
          </p:cNvSpPr>
          <p:nvPr>
            <p:ph idx="1"/>
          </p:nvPr>
        </p:nvSpPr>
        <p:spPr>
          <a:solidFill>
            <a:schemeClr val="bg1"/>
          </a:solidFill>
        </p:spPr>
        <p:style>
          <a:lnRef idx="1">
            <a:schemeClr val="accent1"/>
          </a:lnRef>
          <a:fillRef idx="2">
            <a:schemeClr val="accent1"/>
          </a:fillRef>
          <a:effectRef idx="1">
            <a:schemeClr val="accent1"/>
          </a:effectRef>
          <a:fontRef idx="minor">
            <a:schemeClr val="dk1"/>
          </a:fontRef>
        </p:style>
        <p:txBody>
          <a:bodyPr rtlCol="0">
            <a:normAutofit/>
          </a:bodyPr>
          <a:lstStyle/>
          <a:p>
            <a:r>
              <a:rPr lang="en-US" sz="2800" dirty="0"/>
              <a:t>Active shooter</a:t>
            </a:r>
          </a:p>
          <a:p>
            <a:endParaRPr lang="en-US" sz="2800" dirty="0"/>
          </a:p>
          <a:p>
            <a:r>
              <a:rPr lang="en-US" sz="2800" dirty="0"/>
              <a:t>“Hit and run” assault</a:t>
            </a:r>
          </a:p>
          <a:p>
            <a:r>
              <a:rPr lang="en-US" sz="2800" dirty="0"/>
              <a:t>Assault using edged weapons</a:t>
            </a:r>
          </a:p>
          <a:p>
            <a:r>
              <a:rPr lang="en-US" sz="2800" dirty="0"/>
              <a:t>Assault using other weapons</a:t>
            </a:r>
          </a:p>
          <a:p>
            <a:r>
              <a:rPr lang="en-US" sz="2800" dirty="0"/>
              <a:t>Vehicle ramming  </a:t>
            </a:r>
          </a:p>
          <a:p>
            <a:pPr marL="0" indent="0">
              <a:buNone/>
            </a:pPr>
            <a:endParaRPr lang="en-US" dirty="0"/>
          </a:p>
          <a:p>
            <a:pPr marL="514350" indent="-514350">
              <a:buFont typeface="+mj-lt"/>
              <a:buAutoNum type="arabicPeriod"/>
            </a:pPr>
            <a:endParaRPr lang="en-US" dirty="0"/>
          </a:p>
          <a:p>
            <a:pPr marL="514350" indent="-514350">
              <a:buFont typeface="+mj-lt"/>
              <a:buAutoNum type="arabicPeriod"/>
            </a:pP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899259"/>
            <a:ext cx="4722951" cy="2834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90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2</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a:t>
            </a:r>
            <a:br>
              <a:rPr lang="en-US" altLang="en-US" sz="3600" dirty="0"/>
            </a:br>
            <a:r>
              <a:rPr lang="en-US" altLang="en-US" sz="3600" dirty="0"/>
              <a:t>Cyber-Physical Systems</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en-US" dirty="0"/>
              <a:t>Cybersecurity cannot be easily separated from physical security. </a:t>
            </a:r>
          </a:p>
          <a:p>
            <a:pPr lvl="1"/>
            <a:r>
              <a:rPr lang="en-US" dirty="0"/>
              <a:t>Inadequate physical security can put cyber assets in jeopardy. Physical damage can compromise cyber assets. Evidence of intrusion into physical assets, especially control system cabinets, devices or terminals, communications devices or networks, is an indicator for a suspected cyber breach. Inexplicable loss/behavior of communications links or control system devices could be indications of physical security breaches.</a:t>
            </a:r>
          </a:p>
          <a:p>
            <a:r>
              <a:rPr lang="en-US" dirty="0"/>
              <a:t>Policies and practices for responding to physical security breaches need to also address cybersecurity, and incorporate considerations that a cyber incident may have occurred.</a:t>
            </a:r>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12176666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2E3A9BB6-EA47-4139-86E3-12DF4BCADF56}"/>
              </a:ext>
            </a:extLst>
          </p:cNvPr>
          <p:cNvSpPr>
            <a:spLocks noGrp="1"/>
          </p:cNvSpPr>
          <p:nvPr>
            <p:ph type="title"/>
          </p:nvPr>
        </p:nvSpPr>
        <p:spPr>
          <a:xfrm>
            <a:off x="152400" y="228600"/>
            <a:ext cx="5029200" cy="990600"/>
          </a:xfrm>
        </p:spPr>
        <p:txBody>
          <a:bodyPr/>
          <a:lstStyle/>
          <a:p>
            <a:r>
              <a:rPr lang="en-US" altLang="en-US" sz="2800" b="1" dirty="0"/>
              <a:t> Active Threat</a:t>
            </a:r>
            <a:br>
              <a:rPr lang="en-US" altLang="en-US" sz="2800" b="1" dirty="0"/>
            </a:br>
            <a:r>
              <a:rPr lang="en-US" altLang="en-US" sz="2800" b="1" dirty="0"/>
              <a:t>ACTIVE SHOOTER</a:t>
            </a:r>
          </a:p>
        </p:txBody>
      </p:sp>
      <p:sp>
        <p:nvSpPr>
          <p:cNvPr id="12291" name="Content Placeholder 2">
            <a:extLst>
              <a:ext uri="{FF2B5EF4-FFF2-40B4-BE49-F238E27FC236}">
                <a16:creationId xmlns:a16="http://schemas.microsoft.com/office/drawing/2014/main" id="{9B4C7D7A-A6B7-44D6-A2B5-D1E9DC1E6CC7}"/>
              </a:ext>
            </a:extLst>
          </p:cNvPr>
          <p:cNvSpPr>
            <a:spLocks noGrp="1"/>
          </p:cNvSpPr>
          <p:nvPr>
            <p:ph idx="1"/>
          </p:nvPr>
        </p:nvSpPr>
        <p:spPr>
          <a:xfrm>
            <a:off x="381000" y="4495800"/>
            <a:ext cx="8570913" cy="1887538"/>
          </a:xfrm>
        </p:spPr>
        <p:txBody>
          <a:bodyPr/>
          <a:lstStyle/>
          <a:p>
            <a:r>
              <a:rPr lang="en-US" altLang="en-US" sz="2000"/>
              <a:t>Incidents increased in past </a:t>
            </a:r>
            <a:r>
              <a:rPr lang="en-US" altLang="en-US" sz="2000" b="1" i="1"/>
              <a:t>15 years</a:t>
            </a:r>
            <a:r>
              <a:rPr lang="en-US" altLang="en-US" sz="2000"/>
              <a:t>. </a:t>
            </a:r>
          </a:p>
          <a:p>
            <a:r>
              <a:rPr lang="en-US" altLang="en-US" sz="2000"/>
              <a:t>Freeway shooters in </a:t>
            </a:r>
            <a:r>
              <a:rPr lang="en-US" altLang="en-US" sz="2000" b="1" i="1"/>
              <a:t>VA, CA, and AZ</a:t>
            </a:r>
            <a:r>
              <a:rPr lang="en-US" altLang="en-US" sz="2000"/>
              <a:t> directly impacted security and safety of surface transportation systems.</a:t>
            </a:r>
          </a:p>
          <a:p>
            <a:r>
              <a:rPr lang="en-US" altLang="en-US" sz="2000"/>
              <a:t>Transportation &amp;/or transit personnel have </a:t>
            </a:r>
            <a:r>
              <a:rPr lang="en-US" altLang="en-US" sz="2000" b="1" i="1"/>
              <a:t>important supporting roles</a:t>
            </a:r>
            <a:r>
              <a:rPr lang="en-US" altLang="en-US" sz="2000"/>
              <a:t>.</a:t>
            </a:r>
          </a:p>
          <a:p>
            <a:r>
              <a:rPr lang="en-US" altLang="en-US" sz="2000"/>
              <a:t>Proposed NCHRP Synthesis</a:t>
            </a:r>
          </a:p>
        </p:txBody>
      </p:sp>
      <p:sp>
        <p:nvSpPr>
          <p:cNvPr id="4" name="TextBox 3">
            <a:extLst>
              <a:ext uri="{FF2B5EF4-FFF2-40B4-BE49-F238E27FC236}">
                <a16:creationId xmlns:a16="http://schemas.microsoft.com/office/drawing/2014/main" id="{5BD307A7-34AE-451B-AE35-50085823320B}"/>
              </a:ext>
            </a:extLst>
          </p:cNvPr>
          <p:cNvSpPr txBox="1"/>
          <p:nvPr/>
        </p:nvSpPr>
        <p:spPr>
          <a:xfrm>
            <a:off x="311150" y="1295400"/>
            <a:ext cx="4946650" cy="1846263"/>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defRPr/>
            </a:pPr>
            <a:r>
              <a:rPr lang="en-US" sz="2400" b="1" dirty="0"/>
              <a:t>Active Shooter</a:t>
            </a:r>
          </a:p>
          <a:p>
            <a:pPr>
              <a:defRPr/>
            </a:pPr>
            <a:r>
              <a:rPr lang="en-US" dirty="0"/>
              <a:t>“an individual actively engaged in killing or attempting to kill people in a confined and populated area.”</a:t>
            </a:r>
          </a:p>
          <a:p>
            <a:pPr algn="r">
              <a:defRPr/>
            </a:pPr>
            <a:r>
              <a:rPr lang="en-US" sz="1200" dirty="0"/>
              <a:t>(The White House, U.S. Department of Justice/FBI, U.S. Department of Education, and U.S. Department of Homeland Security/Federal Emergency Management Agency)</a:t>
            </a:r>
          </a:p>
        </p:txBody>
      </p:sp>
      <p:pic>
        <p:nvPicPr>
          <p:cNvPr id="5" name="Picture 4">
            <a:extLst>
              <a:ext uri="{FF2B5EF4-FFF2-40B4-BE49-F238E27FC236}">
                <a16:creationId xmlns:a16="http://schemas.microsoft.com/office/drawing/2014/main" id="{9913C67A-A6A4-42B7-83C0-F0C642586F8B}"/>
              </a:ext>
            </a:extLst>
          </p:cNvPr>
          <p:cNvPicPr>
            <a:picLocks noChangeAspect="1"/>
          </p:cNvPicPr>
          <p:nvPr/>
        </p:nvPicPr>
        <p:blipFill>
          <a:blip r:embed="rId4"/>
          <a:stretch>
            <a:fillRect/>
          </a:stretch>
        </p:blipFill>
        <p:spPr>
          <a:xfrm>
            <a:off x="5492213" y="381000"/>
            <a:ext cx="3423187" cy="4476476"/>
          </a:xfrm>
          <a:prstGeom prst="rect">
            <a:avLst/>
          </a:prstGeom>
          <a:ln>
            <a:noFill/>
          </a:ln>
          <a:effectLst>
            <a:softEdge rad="112500"/>
          </a:effectLst>
        </p:spPr>
      </p:pic>
      <p:sp>
        <p:nvSpPr>
          <p:cNvPr id="6" name="Rectangle 5">
            <a:extLst>
              <a:ext uri="{FF2B5EF4-FFF2-40B4-BE49-F238E27FC236}">
                <a16:creationId xmlns:a16="http://schemas.microsoft.com/office/drawing/2014/main" id="{D32D7C6B-D057-48E2-AF85-0BD826A94EEA}"/>
              </a:ext>
            </a:extLst>
          </p:cNvPr>
          <p:cNvSpPr/>
          <p:nvPr/>
        </p:nvSpPr>
        <p:spPr>
          <a:xfrm>
            <a:off x="527050" y="3313113"/>
            <a:ext cx="4883150" cy="1030287"/>
          </a:xfrm>
          <a:prstGeom prst="rect">
            <a:avLst/>
          </a:prstGeom>
        </p:spPr>
        <p:txBody>
          <a:bodyPr>
            <a:spAutoFit/>
          </a:bodyPr>
          <a:lstStyle/>
          <a:p>
            <a:pPr algn="r">
              <a:defRPr/>
            </a:pPr>
            <a:r>
              <a:rPr lang="en-US" sz="2000" b="1" dirty="0">
                <a:latin typeface="Arial" charset="0"/>
              </a:rPr>
              <a:t>160</a:t>
            </a:r>
            <a:r>
              <a:rPr lang="en-US" sz="2000" dirty="0">
                <a:latin typeface="Arial" charset="0"/>
              </a:rPr>
              <a:t> active shooter incidents (2000-2013).</a:t>
            </a:r>
          </a:p>
          <a:p>
            <a:pPr algn="r">
              <a:defRPr/>
            </a:pPr>
            <a:r>
              <a:rPr lang="en-US" sz="2000" b="1" dirty="0">
                <a:latin typeface="Arial" charset="0"/>
              </a:rPr>
              <a:t>486</a:t>
            </a:r>
            <a:r>
              <a:rPr lang="en-US" sz="2000" dirty="0">
                <a:latin typeface="Arial" charset="0"/>
              </a:rPr>
              <a:t> victims died, </a:t>
            </a:r>
            <a:r>
              <a:rPr lang="en-US" sz="2000" b="1" dirty="0">
                <a:latin typeface="Arial" charset="0"/>
              </a:rPr>
              <a:t>557</a:t>
            </a:r>
            <a:r>
              <a:rPr lang="en-US" sz="2000" dirty="0">
                <a:latin typeface="Arial" charset="0"/>
              </a:rPr>
              <a:t> wounded.</a:t>
            </a:r>
          </a:p>
          <a:p>
            <a:pPr algn="r">
              <a:defRPr/>
            </a:pPr>
            <a:r>
              <a:rPr lang="en-US" sz="1050" i="1" dirty="0">
                <a:latin typeface="Arial" charset="0"/>
              </a:rPr>
              <a:t>FBI Report: A Study of Active Shooter Incidents in the United States</a:t>
            </a:r>
            <a:br>
              <a:rPr lang="en-US" sz="1050" i="1" dirty="0">
                <a:latin typeface="Arial" charset="0"/>
              </a:rPr>
            </a:br>
            <a:r>
              <a:rPr lang="en-US" sz="1050" i="1" dirty="0">
                <a:latin typeface="Arial" charset="0"/>
              </a:rPr>
              <a:t>between 2000 and 2013</a:t>
            </a:r>
            <a:endParaRPr lang="en-US" i="1" dirty="0">
              <a:latin typeface="Arial" charset="0"/>
            </a:endParaRPr>
          </a:p>
        </p:txBody>
      </p:sp>
      <p:sp>
        <p:nvSpPr>
          <p:cNvPr id="8" name="Slide Number Placeholder 7">
            <a:extLst>
              <a:ext uri="{FF2B5EF4-FFF2-40B4-BE49-F238E27FC236}">
                <a16:creationId xmlns:a16="http://schemas.microsoft.com/office/drawing/2014/main" id="{5CCD10D1-990A-4BD7-9755-48D3A6734A7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F9BE21-96D1-406F-916D-A77E78994381}" type="slidenum">
              <a:rPr lang="en-US" altLang="en-US">
                <a:solidFill>
                  <a:srgbClr val="898989"/>
                </a:solidFill>
                <a:latin typeface="Calibri" panose="020F0502020204030204" pitchFamily="34" charset="0"/>
              </a:rPr>
              <a:pPr eaLnBrk="1" hangingPunct="1"/>
              <a:t>20</a:t>
            </a:fld>
            <a:endParaRPr lang="en-US" altLang="en-US">
              <a:solidFill>
                <a:srgbClr val="898989"/>
              </a:solidFill>
              <a:latin typeface="Calibri" panose="020F0502020204030204" pitchFamily="34" charset="0"/>
            </a:endParaRPr>
          </a:p>
        </p:txBody>
      </p:sp>
      <p:sp>
        <p:nvSpPr>
          <p:cNvPr id="12296" name="Footer Placeholder 7">
            <a:extLst>
              <a:ext uri="{FF2B5EF4-FFF2-40B4-BE49-F238E27FC236}">
                <a16:creationId xmlns:a16="http://schemas.microsoft.com/office/drawing/2014/main" id="{74222778-0406-4163-B791-157F8744FC86}"/>
              </a:ext>
            </a:extLst>
          </p:cNvPr>
          <p:cNvSpPr>
            <a:spLocks noGrp="1"/>
          </p:cNvSpPr>
          <p:nvPr>
            <p:ph type="ftr" sz="quarter" idx="11"/>
          </p:nvPr>
        </p:nvSpPr>
        <p:spPr bwMode="auto">
          <a:xfrm>
            <a:off x="2857500" y="6454775"/>
            <a:ext cx="3733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a:solidFill>
                  <a:srgbClr val="898989"/>
                </a:solidFill>
              </a:rPr>
              <a:t>CASE™ and Western Management &amp; Consulting</a:t>
            </a:r>
          </a:p>
        </p:txBody>
      </p:sp>
    </p:spTree>
    <p:custDataLst>
      <p:tags r:id="rId1"/>
    </p:custDataLst>
    <p:extLst>
      <p:ext uri="{BB962C8B-B14F-4D97-AF65-F5344CB8AC3E}">
        <p14:creationId xmlns:p14="http://schemas.microsoft.com/office/powerpoint/2010/main" val="194631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2E3A9BB6-EA47-4139-86E3-12DF4BCADF56}"/>
              </a:ext>
            </a:extLst>
          </p:cNvPr>
          <p:cNvSpPr>
            <a:spLocks noGrp="1"/>
          </p:cNvSpPr>
          <p:nvPr>
            <p:ph type="title"/>
          </p:nvPr>
        </p:nvSpPr>
        <p:spPr>
          <a:xfrm>
            <a:off x="152400" y="228600"/>
            <a:ext cx="5029200" cy="990600"/>
          </a:xfrm>
        </p:spPr>
        <p:txBody>
          <a:bodyPr/>
          <a:lstStyle/>
          <a:p>
            <a:r>
              <a:rPr lang="en-US" altLang="en-US" sz="2800" b="1" dirty="0"/>
              <a:t> Active Threat</a:t>
            </a:r>
            <a:br>
              <a:rPr lang="en-US" altLang="en-US" sz="2800" b="1" dirty="0"/>
            </a:br>
            <a:r>
              <a:rPr lang="en-US" altLang="en-US" sz="2800" b="1" dirty="0"/>
              <a:t>VEHICLE RAMMING</a:t>
            </a:r>
          </a:p>
        </p:txBody>
      </p:sp>
      <p:sp>
        <p:nvSpPr>
          <p:cNvPr id="12291" name="Content Placeholder 2">
            <a:extLst>
              <a:ext uri="{FF2B5EF4-FFF2-40B4-BE49-F238E27FC236}">
                <a16:creationId xmlns:a16="http://schemas.microsoft.com/office/drawing/2014/main" id="{9B4C7D7A-A6B7-44D6-A2B5-D1E9DC1E6CC7}"/>
              </a:ext>
            </a:extLst>
          </p:cNvPr>
          <p:cNvSpPr>
            <a:spLocks noGrp="1"/>
          </p:cNvSpPr>
          <p:nvPr>
            <p:ph idx="1"/>
          </p:nvPr>
        </p:nvSpPr>
        <p:spPr>
          <a:xfrm>
            <a:off x="76200" y="4572000"/>
            <a:ext cx="8875713" cy="1593849"/>
          </a:xfrm>
        </p:spPr>
        <p:txBody>
          <a:bodyPr/>
          <a:lstStyle/>
          <a:p>
            <a:r>
              <a:rPr lang="en-US" sz="1600" dirty="0"/>
              <a:t>Most of these attacks have occurred in Europe; the two U.S. incidents took place in the past two years (New York, NY in 2017; Columbus, OH in 2016).</a:t>
            </a:r>
          </a:p>
          <a:p>
            <a:r>
              <a:rPr lang="en-US" sz="1600" dirty="0"/>
              <a:t>Since this method requires little or no planning and training, terrorist organizations have advocated its use. More sophisticated vehicle-based threats include vehicle-borne IEDs and vehicle-borne Hazmat. They can cause significant damage to critical infrastructure as well as to people.</a:t>
            </a:r>
          </a:p>
          <a:p>
            <a:r>
              <a:rPr lang="en-US" altLang="en-US" sz="1600" dirty="0"/>
              <a:t>Fleet owners and operators must protect their vehicles against theft, sabotage, hijacking and insider threats. </a:t>
            </a:r>
          </a:p>
          <a:p>
            <a:endParaRPr lang="en-US" sz="1600" dirty="0"/>
          </a:p>
          <a:p>
            <a:pPr marL="0" lvl="0" indent="0">
              <a:spcBef>
                <a:spcPct val="30000"/>
              </a:spcBef>
              <a:buNone/>
              <a:defRPr/>
            </a:pPr>
            <a:endParaRPr lang="en-US" sz="2000" dirty="0"/>
          </a:p>
          <a:p>
            <a:endParaRPr lang="en-US" altLang="en-US" sz="2000" dirty="0"/>
          </a:p>
        </p:txBody>
      </p:sp>
      <p:sp>
        <p:nvSpPr>
          <p:cNvPr id="4" name="TextBox 3">
            <a:extLst>
              <a:ext uri="{FF2B5EF4-FFF2-40B4-BE49-F238E27FC236}">
                <a16:creationId xmlns:a16="http://schemas.microsoft.com/office/drawing/2014/main" id="{5BD307A7-34AE-451B-AE35-50085823320B}"/>
              </a:ext>
            </a:extLst>
          </p:cNvPr>
          <p:cNvSpPr txBox="1"/>
          <p:nvPr/>
        </p:nvSpPr>
        <p:spPr>
          <a:xfrm>
            <a:off x="311150" y="1295401"/>
            <a:ext cx="4718050" cy="240065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US" sz="2400" b="1" dirty="0"/>
              <a:t>Vehicle Ramming</a:t>
            </a:r>
          </a:p>
          <a:p>
            <a:pPr>
              <a:defRPr/>
            </a:pPr>
            <a:r>
              <a:rPr lang="en-US" dirty="0"/>
              <a:t>“</a:t>
            </a:r>
            <a:r>
              <a:rPr lang="en-US" i="1" dirty="0"/>
              <a:t>a form of attack in which a perpetrator deliberately aims a motor vehicle at a target with the intent to inflict fatal injuries or significant property damage by striking with concussive force.” </a:t>
            </a:r>
            <a:endParaRPr lang="en-US" dirty="0"/>
          </a:p>
          <a:p>
            <a:pPr algn="r">
              <a:defRPr/>
            </a:pPr>
            <a:r>
              <a:rPr lang="en-US" sz="1200" dirty="0"/>
              <a:t>(Vehicle Ramming Attacks – Threat Landscape, Indicators, and Countermeasures, TSA, May, 2017) </a:t>
            </a:r>
          </a:p>
          <a:p>
            <a:pPr algn="r">
              <a:defRPr/>
            </a:pPr>
            <a:endParaRPr lang="en-US" sz="1200" dirty="0"/>
          </a:p>
        </p:txBody>
      </p:sp>
      <p:sp>
        <p:nvSpPr>
          <p:cNvPr id="6" name="Rectangle 5">
            <a:extLst>
              <a:ext uri="{FF2B5EF4-FFF2-40B4-BE49-F238E27FC236}">
                <a16:creationId xmlns:a16="http://schemas.microsoft.com/office/drawing/2014/main" id="{D32D7C6B-D057-48E2-AF85-0BD826A94EEA}"/>
              </a:ext>
            </a:extLst>
          </p:cNvPr>
          <p:cNvSpPr/>
          <p:nvPr/>
        </p:nvSpPr>
        <p:spPr>
          <a:xfrm>
            <a:off x="0" y="3733800"/>
            <a:ext cx="6934200" cy="869469"/>
          </a:xfrm>
          <a:prstGeom prst="rect">
            <a:avLst/>
          </a:prstGeom>
        </p:spPr>
        <p:txBody>
          <a:bodyPr wrap="square">
            <a:spAutoFit/>
          </a:bodyPr>
          <a:lstStyle/>
          <a:p>
            <a:pPr algn="r">
              <a:defRPr/>
            </a:pPr>
            <a:r>
              <a:rPr lang="en-US" sz="2000" b="1" dirty="0">
                <a:latin typeface="Arial" charset="0"/>
              </a:rPr>
              <a:t>17</a:t>
            </a:r>
            <a:r>
              <a:rPr lang="en-US" sz="2000" dirty="0">
                <a:latin typeface="Arial" charset="0"/>
              </a:rPr>
              <a:t> vehicle ramming incidents (Jan., 2014-April, 2017). </a:t>
            </a:r>
          </a:p>
          <a:p>
            <a:pPr algn="r">
              <a:defRPr/>
            </a:pPr>
            <a:r>
              <a:rPr lang="en-US" sz="2000" b="1" dirty="0">
                <a:latin typeface="Arial" charset="0"/>
              </a:rPr>
              <a:t>173</a:t>
            </a:r>
            <a:r>
              <a:rPr lang="en-US" sz="2000" dirty="0">
                <a:latin typeface="Arial" charset="0"/>
              </a:rPr>
              <a:t> deaths, </a:t>
            </a:r>
            <a:r>
              <a:rPr lang="en-US" sz="2000" b="1" dirty="0">
                <a:latin typeface="Arial" charset="0"/>
              </a:rPr>
              <a:t>667</a:t>
            </a:r>
            <a:r>
              <a:rPr lang="en-US" sz="2000" dirty="0">
                <a:latin typeface="Arial" charset="0"/>
              </a:rPr>
              <a:t> injuries.</a:t>
            </a:r>
          </a:p>
          <a:p>
            <a:pPr algn="r">
              <a:defRPr/>
            </a:pPr>
            <a:r>
              <a:rPr lang="en-US" sz="1050" i="1" dirty="0">
                <a:latin typeface="Arial" charset="0"/>
              </a:rPr>
              <a:t>(TSA, May, 2017)</a:t>
            </a:r>
            <a:endParaRPr lang="en-US" i="1" dirty="0">
              <a:latin typeface="Arial" charset="0"/>
            </a:endParaRPr>
          </a:p>
        </p:txBody>
      </p:sp>
      <p:sp>
        <p:nvSpPr>
          <p:cNvPr id="8" name="Slide Number Placeholder 7">
            <a:extLst>
              <a:ext uri="{FF2B5EF4-FFF2-40B4-BE49-F238E27FC236}">
                <a16:creationId xmlns:a16="http://schemas.microsoft.com/office/drawing/2014/main" id="{5CCD10D1-990A-4BD7-9755-48D3A6734A7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F9BE21-96D1-406F-916D-A77E78994381}" type="slidenum">
              <a:rPr lang="en-US" altLang="en-US">
                <a:solidFill>
                  <a:srgbClr val="898989"/>
                </a:solidFill>
                <a:latin typeface="Calibri" panose="020F0502020204030204" pitchFamily="34" charset="0"/>
              </a:rPr>
              <a:pPr eaLnBrk="1" hangingPunct="1"/>
              <a:t>21</a:t>
            </a:fld>
            <a:endParaRPr lang="en-US" altLang="en-US" dirty="0">
              <a:solidFill>
                <a:srgbClr val="898989"/>
              </a:solidFill>
              <a:latin typeface="Calibri" panose="020F0502020204030204" pitchFamily="34" charset="0"/>
            </a:endParaRPr>
          </a:p>
        </p:txBody>
      </p:sp>
      <p:pic>
        <p:nvPicPr>
          <p:cNvPr id="2" name="Picture 1">
            <a:extLst>
              <a:ext uri="{FF2B5EF4-FFF2-40B4-BE49-F238E27FC236}">
                <a16:creationId xmlns:a16="http://schemas.microsoft.com/office/drawing/2014/main" id="{58049B4B-D203-4A24-AFDB-BE6A63EEB130}"/>
              </a:ext>
            </a:extLst>
          </p:cNvPr>
          <p:cNvPicPr>
            <a:picLocks noChangeAspect="1"/>
          </p:cNvPicPr>
          <p:nvPr/>
        </p:nvPicPr>
        <p:blipFill>
          <a:blip r:embed="rId4"/>
          <a:stretch>
            <a:fillRect/>
          </a:stretch>
        </p:blipFill>
        <p:spPr>
          <a:xfrm>
            <a:off x="5230837" y="198609"/>
            <a:ext cx="3785944" cy="2840982"/>
          </a:xfrm>
          <a:prstGeom prst="rect">
            <a:avLst/>
          </a:prstGeom>
          <a:ln>
            <a:noFill/>
          </a:ln>
          <a:effectLst>
            <a:softEdge rad="112500"/>
          </a:effectLst>
        </p:spPr>
        <p:style>
          <a:lnRef idx="0">
            <a:scrgbClr r="0" g="0" b="0"/>
          </a:lnRef>
          <a:fillRef idx="1001">
            <a:schemeClr val="lt1"/>
          </a:fillRef>
          <a:effectRef idx="0">
            <a:scrgbClr r="0" g="0" b="0"/>
          </a:effectRef>
          <a:fontRef idx="major"/>
        </p:style>
      </p:pic>
    </p:spTree>
    <p:custDataLst>
      <p:tags r:id="rId1"/>
    </p:custDataLst>
    <p:extLst>
      <p:ext uri="{BB962C8B-B14F-4D97-AF65-F5344CB8AC3E}">
        <p14:creationId xmlns:p14="http://schemas.microsoft.com/office/powerpoint/2010/main" val="1589211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4148F4-02D2-4F78-B7C7-ECB08A3E8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B72393-72BB-46B0-A1C6-E23A798875CC}" type="slidenum">
              <a:rPr lang="en-US" altLang="en-US">
                <a:solidFill>
                  <a:srgbClr val="898989"/>
                </a:solidFill>
                <a:latin typeface="Calibri" panose="020F0502020204030204" pitchFamily="34" charset="0"/>
              </a:rPr>
              <a:pPr eaLnBrk="1" hangingPunct="1"/>
              <a:t>22</a:t>
            </a:fld>
            <a:endParaRPr lang="en-US" altLang="en-US">
              <a:solidFill>
                <a:srgbClr val="898989"/>
              </a:solidFill>
              <a:latin typeface="Calibri" panose="020F0502020204030204" pitchFamily="34" charset="0"/>
            </a:endParaRPr>
          </a:p>
        </p:txBody>
      </p:sp>
      <p:sp>
        <p:nvSpPr>
          <p:cNvPr id="5" name="Title 4">
            <a:extLst>
              <a:ext uri="{FF2B5EF4-FFF2-40B4-BE49-F238E27FC236}">
                <a16:creationId xmlns:a16="http://schemas.microsoft.com/office/drawing/2014/main" id="{3E256A27-31C5-4502-A03E-8CF9BFB1B757}"/>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solidFill>
                  <a:srgbClr val="FF0000"/>
                </a:solidFill>
              </a:rPr>
              <a:t>CYBER THREAT </a:t>
            </a:r>
            <a:r>
              <a:rPr lang="en-US" b="1" dirty="0" smtClean="0">
                <a:solidFill>
                  <a:srgbClr val="FF0000"/>
                </a:solidFill>
              </a:rPr>
              <a:t>SUPPLY CHAIN</a:t>
            </a:r>
            <a:endParaRPr lang="en-US" b="1" dirty="0">
              <a:solidFill>
                <a:srgbClr val="FF0000"/>
              </a:solidFill>
            </a:endParaRPr>
          </a:p>
        </p:txBody>
      </p:sp>
      <p:sp>
        <p:nvSpPr>
          <p:cNvPr id="6" name="Content Placeholder 5">
            <a:extLst>
              <a:ext uri="{FF2B5EF4-FFF2-40B4-BE49-F238E27FC236}">
                <a16:creationId xmlns:a16="http://schemas.microsoft.com/office/drawing/2014/main" id="{BCA53914-AC96-4A78-BCD1-E2D5B02E9EEA}"/>
              </a:ext>
            </a:extLst>
          </p:cNvPr>
          <p:cNvSpPr>
            <a:spLocks noGrp="1"/>
          </p:cNvSpPr>
          <p:nvPr>
            <p:ph idx="1"/>
          </p:nvPr>
        </p:nvSpPr>
        <p:spPr>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92500" lnSpcReduction="10000"/>
          </a:bodyPr>
          <a:lstStyle/>
          <a:p>
            <a:pPr lvl="0"/>
            <a:r>
              <a:rPr lang="en-US" dirty="0"/>
              <a:t>Perform reconnaissance and gather information</a:t>
            </a:r>
          </a:p>
          <a:p>
            <a:r>
              <a:rPr lang="en-US" dirty="0"/>
              <a:t>Craft or create attack tools</a:t>
            </a:r>
          </a:p>
          <a:p>
            <a:pPr lvl="0"/>
            <a:r>
              <a:rPr lang="en-US" dirty="0"/>
              <a:t>Deliver/insert/install malicious capabilities</a:t>
            </a:r>
          </a:p>
          <a:p>
            <a:pPr lvl="0"/>
            <a:r>
              <a:rPr lang="en-US" dirty="0"/>
              <a:t>Exploit and compromise</a:t>
            </a:r>
          </a:p>
          <a:p>
            <a:r>
              <a:rPr lang="en-US" dirty="0"/>
              <a:t>Conduct an attack  </a:t>
            </a:r>
          </a:p>
          <a:p>
            <a:r>
              <a:rPr lang="en-US" dirty="0"/>
              <a:t>Achieve results </a:t>
            </a:r>
          </a:p>
          <a:p>
            <a:r>
              <a:rPr lang="en-US" dirty="0"/>
              <a:t>Maintain a presence or set of capabilities</a:t>
            </a:r>
          </a:p>
          <a:p>
            <a:r>
              <a:rPr lang="en-US" dirty="0"/>
              <a:t>Coordinate a campaign</a:t>
            </a:r>
          </a:p>
          <a:p>
            <a:pPr marL="400050" lvl="1" indent="0">
              <a:buNone/>
            </a:pPr>
            <a:r>
              <a:rPr lang="en-US" sz="1300" dirty="0"/>
              <a:t>Source: NIST Special Publication 800-30 Revision 1, September 2012 </a:t>
            </a:r>
          </a:p>
          <a:p>
            <a:pPr lvl="0"/>
            <a:endParaRPr lang="en-US" dirty="0"/>
          </a:p>
          <a:p>
            <a:endParaRPr lang="en-US" dirty="0"/>
          </a:p>
          <a:p>
            <a:pPr lvl="0"/>
            <a:endParaRPr lang="en-US" dirty="0"/>
          </a:p>
          <a:p>
            <a:pPr marL="514350" indent="-514350">
              <a:buFont typeface="+mj-lt"/>
              <a:buAutoNum type="arabicPeriod"/>
            </a:pPr>
            <a:endParaRPr lang="en-US" dirty="0"/>
          </a:p>
          <a:p>
            <a:pPr marL="0" indent="0">
              <a:buNone/>
            </a:pPr>
            <a:endParaRPr lang="en-US" dirty="0"/>
          </a:p>
          <a:p>
            <a:pPr marL="514350" indent="-514350">
              <a:buFont typeface="+mj-lt"/>
              <a:buAutoNum type="arabicPeriod"/>
            </a:pPr>
            <a:endParaRPr lang="en-US" dirty="0"/>
          </a:p>
          <a:p>
            <a:pPr marL="514350" indent="-514350">
              <a:buFont typeface="+mj-lt"/>
              <a:buAutoNum type="arabicPeriod"/>
            </a:pPr>
            <a:endParaRPr lang="en-US" dirty="0"/>
          </a:p>
        </p:txBody>
      </p:sp>
    </p:spTree>
    <p:extLst>
      <p:ext uri="{BB962C8B-B14F-4D97-AF65-F5344CB8AC3E}">
        <p14:creationId xmlns:p14="http://schemas.microsoft.com/office/powerpoint/2010/main" val="3199826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522D748-DDA2-4556-A296-E2A76FFE888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5BDB5F1-B161-4CD7-83CB-D6CDFE47DA54}" type="slidenum">
              <a:rPr lang="en-US" altLang="en-US">
                <a:solidFill>
                  <a:srgbClr val="898989"/>
                </a:solidFill>
                <a:latin typeface="Calibri" panose="020F0502020204030204" pitchFamily="34" charset="0"/>
              </a:rPr>
              <a:pPr eaLnBrk="1" hangingPunct="1"/>
              <a:t>23</a:t>
            </a:fld>
            <a:endParaRPr lang="en-US" altLang="en-US">
              <a:solidFill>
                <a:srgbClr val="898989"/>
              </a:solidFill>
              <a:latin typeface="Calibri" panose="020F0502020204030204" pitchFamily="34" charset="0"/>
            </a:endParaRPr>
          </a:p>
        </p:txBody>
      </p:sp>
      <p:sp>
        <p:nvSpPr>
          <p:cNvPr id="23556" name="Rectangle 2">
            <a:extLst>
              <a:ext uri="{FF2B5EF4-FFF2-40B4-BE49-F238E27FC236}">
                <a16:creationId xmlns:a16="http://schemas.microsoft.com/office/drawing/2014/main" id="{BF589629-3040-4FB0-A164-DA02F3D5341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pic>
        <p:nvPicPr>
          <p:cNvPr id="23557" name="Picture 1">
            <a:extLst>
              <a:ext uri="{FF2B5EF4-FFF2-40B4-BE49-F238E27FC236}">
                <a16:creationId xmlns:a16="http://schemas.microsoft.com/office/drawing/2014/main" id="{B6963C65-7D8B-4508-AC89-2E1AC14D53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905000"/>
            <a:ext cx="4419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3">
            <a:extLst>
              <a:ext uri="{FF2B5EF4-FFF2-40B4-BE49-F238E27FC236}">
                <a16:creationId xmlns:a16="http://schemas.microsoft.com/office/drawing/2014/main" id="{A6508A80-C822-423B-BC34-BB3F73C3EFC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78375" y="2111375"/>
            <a:ext cx="4060825"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DDF2709-6E49-4BA5-83D5-60C9E881F74C}"/>
              </a:ext>
            </a:extLst>
          </p:cNvPr>
          <p:cNvSpPr/>
          <p:nvPr/>
        </p:nvSpPr>
        <p:spPr>
          <a:xfrm>
            <a:off x="5029200" y="4978400"/>
            <a:ext cx="3886200" cy="584200"/>
          </a:xfrm>
          <a:prstGeom prst="rect">
            <a:avLst/>
          </a:prstGeom>
        </p:spPr>
        <p:txBody>
          <a:bodyPr>
            <a:spAutoFit/>
          </a:bodyPr>
          <a:lstStyle/>
          <a:p>
            <a:pPr algn="ctr">
              <a:defRPr/>
            </a:pPr>
            <a:r>
              <a:rPr lang="en-US" sz="1600" b="1" dirty="0">
                <a:latin typeface="+mn-lt"/>
              </a:rPr>
              <a:t>DHS TRAM Vulnerability Assessment - Decision Tree Analysis  </a:t>
            </a:r>
            <a:endParaRPr lang="en-US" sz="1600" dirty="0">
              <a:latin typeface="+mn-lt"/>
            </a:endParaRPr>
          </a:p>
        </p:txBody>
      </p:sp>
      <p:sp>
        <p:nvSpPr>
          <p:cNvPr id="23560" name="Rectangle 7">
            <a:extLst>
              <a:ext uri="{FF2B5EF4-FFF2-40B4-BE49-F238E27FC236}">
                <a16:creationId xmlns:a16="http://schemas.microsoft.com/office/drawing/2014/main" id="{D832F7AF-86B4-41AF-A201-ED118E36346F}"/>
              </a:ext>
            </a:extLst>
          </p:cNvPr>
          <p:cNvSpPr>
            <a:spLocks noChangeArrowheads="1"/>
          </p:cNvSpPr>
          <p:nvPr/>
        </p:nvSpPr>
        <p:spPr bwMode="auto">
          <a:xfrm>
            <a:off x="144463" y="4391025"/>
            <a:ext cx="457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latin typeface="Arial" panose="020B0604020202020204" pitchFamily="34" charset="0"/>
              </a:rPr>
              <a:t>Analytical Risk Management (ARM) </a:t>
            </a:r>
          </a:p>
        </p:txBody>
      </p:sp>
      <p:sp>
        <p:nvSpPr>
          <p:cNvPr id="9" name="Title 1">
            <a:extLst>
              <a:ext uri="{FF2B5EF4-FFF2-40B4-BE49-F238E27FC236}">
                <a16:creationId xmlns:a16="http://schemas.microsoft.com/office/drawing/2014/main" id="{8A00F57C-37EF-4C35-87E5-5EF6ECE8897C}"/>
              </a:ext>
            </a:extLst>
          </p:cNvPr>
          <p:cNvSpPr txBox="1">
            <a:spLocks/>
          </p:cNvSpPr>
          <p:nvPr/>
        </p:nvSpPr>
        <p:spPr bwMode="auto">
          <a:xfrm>
            <a:off x="-76200" y="152400"/>
            <a:ext cx="41910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altLang="en-US" sz="3200" b="1" dirty="0"/>
              <a:t>VULNERABILITY ASSESSMENT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4148F4-02D2-4F78-B7C7-ECB08A3E8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B72393-72BB-46B0-A1C6-E23A798875CC}" type="slidenum">
              <a:rPr lang="en-US" altLang="en-US">
                <a:solidFill>
                  <a:srgbClr val="898989"/>
                </a:solidFill>
                <a:latin typeface="Calibri" panose="020F0502020204030204" pitchFamily="34" charset="0"/>
              </a:rPr>
              <a:pPr eaLnBrk="1" hangingPunct="1"/>
              <a:t>24</a:t>
            </a:fld>
            <a:endParaRPr lang="en-US" altLang="en-US">
              <a:solidFill>
                <a:srgbClr val="898989"/>
              </a:solidFill>
              <a:latin typeface="Calibri" panose="020F0502020204030204" pitchFamily="34" charset="0"/>
            </a:endParaRPr>
          </a:p>
        </p:txBody>
      </p:sp>
      <p:pic>
        <p:nvPicPr>
          <p:cNvPr id="614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00200"/>
            <a:ext cx="5381625" cy="298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62000" y="4582072"/>
            <a:ext cx="4572000" cy="584775"/>
          </a:xfrm>
          <a:prstGeom prst="rect">
            <a:avLst/>
          </a:prstGeom>
        </p:spPr>
        <p:txBody>
          <a:bodyPr>
            <a:spAutoFit/>
          </a:bodyPr>
          <a:lstStyle/>
          <a:p>
            <a:r>
              <a:rPr lang="en-US" sz="1600" b="1" dirty="0"/>
              <a:t>“Pair Wise” Consequence Assessment</a:t>
            </a:r>
          </a:p>
          <a:p>
            <a:r>
              <a:rPr lang="en-US" sz="1600" b="1" dirty="0"/>
              <a:t> </a:t>
            </a:r>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1752600"/>
            <a:ext cx="3186416" cy="2293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5949351" y="4042770"/>
            <a:ext cx="3194649" cy="738664"/>
          </a:xfrm>
          <a:prstGeom prst="rect">
            <a:avLst/>
          </a:prstGeom>
        </p:spPr>
        <p:txBody>
          <a:bodyPr wrap="square">
            <a:spAutoFit/>
          </a:bodyPr>
          <a:lstStyle/>
          <a:p>
            <a:pPr algn="ctr"/>
            <a:r>
              <a:rPr lang="en-US" sz="1400" b="1" dirty="0">
                <a:latin typeface="+mn-lt"/>
              </a:rPr>
              <a:t>FTA Threat and Vulnerability Resolution Matrix </a:t>
            </a:r>
          </a:p>
          <a:p>
            <a:r>
              <a:rPr lang="en-US" sz="1400" b="1" dirty="0">
                <a:latin typeface="+mn-lt"/>
              </a:rPr>
              <a:t> </a:t>
            </a:r>
          </a:p>
        </p:txBody>
      </p:sp>
      <p:sp>
        <p:nvSpPr>
          <p:cNvPr id="9" name="Title 1">
            <a:extLst>
              <a:ext uri="{FF2B5EF4-FFF2-40B4-BE49-F238E27FC236}">
                <a16:creationId xmlns:a16="http://schemas.microsoft.com/office/drawing/2014/main" id="{8A00F57C-37EF-4C35-87E5-5EF6ECE8897C}"/>
              </a:ext>
            </a:extLst>
          </p:cNvPr>
          <p:cNvSpPr txBox="1">
            <a:spLocks/>
          </p:cNvSpPr>
          <p:nvPr/>
        </p:nvSpPr>
        <p:spPr bwMode="auto">
          <a:xfrm>
            <a:off x="-76200" y="152400"/>
            <a:ext cx="41910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altLang="en-US" sz="3200" b="1" dirty="0"/>
              <a:t>CONSEQUENCE ASSESSMENT</a:t>
            </a:r>
          </a:p>
        </p:txBody>
      </p:sp>
    </p:spTree>
    <p:extLst>
      <p:ext uri="{BB962C8B-B14F-4D97-AF65-F5344CB8AC3E}">
        <p14:creationId xmlns:p14="http://schemas.microsoft.com/office/powerpoint/2010/main" val="2561666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2325930-7D35-4D85-9783-EAE2A1078F68}" type="slidenum">
              <a:rPr lang="en-US" altLang="en-US" smtClean="0"/>
              <a:pPr/>
              <a:t>25</a:t>
            </a:fld>
            <a:endParaRPr lang="en-US" altLang="en-US"/>
          </a:p>
        </p:txBody>
      </p:sp>
      <p:sp>
        <p:nvSpPr>
          <p:cNvPr id="3" name="Title 1"/>
          <p:cNvSpPr txBox="1">
            <a:spLocks/>
          </p:cNvSpPr>
          <p:nvPr/>
        </p:nvSpPr>
        <p:spPr>
          <a:xfrm>
            <a:off x="-228600" y="173221"/>
            <a:ext cx="4212787" cy="196038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600" b="1" dirty="0"/>
              <a:t>Cybersecurity Evaluation Tool  (CSET®) </a:t>
            </a:r>
            <a:br>
              <a:rPr lang="en-US" sz="3600" b="1" dirty="0"/>
            </a:br>
            <a:r>
              <a:rPr lang="en-US" sz="2000" b="1" dirty="0"/>
              <a:t> </a:t>
            </a:r>
            <a:endParaRPr lang="en-US" sz="1600" b="1" dirty="0"/>
          </a:p>
        </p:txBody>
      </p:sp>
      <p:graphicFrame>
        <p:nvGraphicFramePr>
          <p:cNvPr id="4" name="Diagram 3"/>
          <p:cNvGraphicFramePr/>
          <p:nvPr>
            <p:extLst>
              <p:ext uri="{D42A27DB-BD31-4B8C-83A1-F6EECF244321}">
                <p14:modId xmlns:p14="http://schemas.microsoft.com/office/powerpoint/2010/main" val="1968091384"/>
              </p:ext>
            </p:extLst>
          </p:nvPr>
        </p:nvGraphicFramePr>
        <p:xfrm>
          <a:off x="2657309" y="674510"/>
          <a:ext cx="6096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Table 4"/>
          <p:cNvGraphicFramePr>
            <a:graphicFrameLocks noGrp="1"/>
          </p:cNvGraphicFramePr>
          <p:nvPr>
            <p:extLst>
              <p:ext uri="{D42A27DB-BD31-4B8C-83A1-F6EECF244321}">
                <p14:modId xmlns:p14="http://schemas.microsoft.com/office/powerpoint/2010/main" val="881824536"/>
              </p:ext>
            </p:extLst>
          </p:nvPr>
        </p:nvGraphicFramePr>
        <p:xfrm>
          <a:off x="1219200" y="4907280"/>
          <a:ext cx="3461657" cy="1798320"/>
        </p:xfrm>
        <a:graphic>
          <a:graphicData uri="http://schemas.openxmlformats.org/drawingml/2006/table">
            <a:tbl>
              <a:tblPr firstRow="1" bandRow="1">
                <a:tableStyleId>{5C22544A-7EE6-4342-B048-85BDC9FD1C3A}</a:tableStyleId>
              </a:tblPr>
              <a:tblGrid>
                <a:gridCol w="3461657">
                  <a:extLst>
                    <a:ext uri="{9D8B030D-6E8A-4147-A177-3AD203B41FA5}">
                      <a16:colId xmlns:a16="http://schemas.microsoft.com/office/drawing/2014/main" val="20000"/>
                    </a:ext>
                  </a:extLst>
                </a:gridCol>
              </a:tblGrid>
              <a:tr h="749085">
                <a:tc>
                  <a:txBody>
                    <a:bodyPr/>
                    <a:lstStyle/>
                    <a:p>
                      <a:pPr algn="ctr"/>
                      <a:r>
                        <a:rPr lang="en-US" sz="2600" u="sng" dirty="0"/>
                        <a:t>DHS CSET Download</a:t>
                      </a:r>
                      <a:r>
                        <a:rPr lang="en-US" sz="2600" u="sng" baseline="0" dirty="0"/>
                        <a:t> Form</a:t>
                      </a:r>
                      <a:endParaRPr lang="en-US" sz="2600" dirty="0"/>
                    </a:p>
                  </a:txBody>
                  <a:tcPr marL="68580" marR="68580"/>
                </a:tc>
                <a:extLst>
                  <a:ext uri="{0D108BD9-81ED-4DB2-BD59-A6C34878D82A}">
                    <a16:rowId xmlns:a16="http://schemas.microsoft.com/office/drawing/2014/main" val="10000"/>
                  </a:ext>
                </a:extLst>
              </a:tr>
              <a:tr h="774915">
                <a:tc>
                  <a:txBody>
                    <a:bodyPr/>
                    <a:lstStyle/>
                    <a:p>
                      <a:pPr eaLnBrk="1" hangingPunct="1">
                        <a:spcBef>
                          <a:spcPct val="0"/>
                        </a:spcBef>
                        <a:buFont typeface="Wingdings" panose="05000000000000000000" pitchFamily="2" charset="2"/>
                        <a:buNone/>
                      </a:pPr>
                      <a:r>
                        <a:rPr lang="en-US" sz="1800" dirty="0">
                          <a:hlinkClick r:id="rId8"/>
                        </a:rPr>
                        <a:t>https://</a:t>
                      </a:r>
                      <a:r>
                        <a:rPr lang="en-US" altLang="en-US" dirty="0">
                          <a:hlinkClick r:id="rId8"/>
                        </a:rPr>
                        <a:t>ics-cert.us-cert.gov/Assessments</a:t>
                      </a:r>
                      <a:endParaRPr lang="en-US" altLang="en-US" dirty="0"/>
                    </a:p>
                    <a:p>
                      <a:pPr eaLnBrk="1" hangingPunct="1">
                        <a:spcBef>
                          <a:spcPct val="0"/>
                        </a:spcBef>
                        <a:buFont typeface="Wingdings" panose="05000000000000000000" pitchFamily="2" charset="2"/>
                        <a:buNone/>
                      </a:pPr>
                      <a:r>
                        <a:rPr lang="en-US" altLang="en-US" dirty="0"/>
                        <a:t> </a:t>
                      </a:r>
                    </a:p>
                  </a:txBody>
                  <a:tcPr marL="68580" marR="6858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94369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E8B2189-B561-421D-BFCF-379CCB665056}"/>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t>CHAPTER 2</a:t>
            </a:r>
          </a:p>
        </p:txBody>
      </p:sp>
      <p:sp>
        <p:nvSpPr>
          <p:cNvPr id="3" name="Content Placeholder 2"/>
          <p:cNvSpPr>
            <a:spLocks noGrp="1"/>
          </p:cNvSpPr>
          <p:nvPr>
            <p:ph idx="1"/>
          </p:nvPr>
        </p:nvSpPr>
        <p:spPr/>
        <p:txBody>
          <a:bodyPr/>
          <a:lstStyle/>
          <a:p>
            <a:r>
              <a:rPr lang="en-US" sz="2800" dirty="0"/>
              <a:t>Topics covered</a:t>
            </a:r>
          </a:p>
          <a:p>
            <a:pPr lvl="1"/>
            <a:r>
              <a:rPr lang="en-US" sz="2400" dirty="0"/>
              <a:t>Security Plan Objectives &amp; Benefits</a:t>
            </a:r>
          </a:p>
          <a:p>
            <a:pPr lvl="1"/>
            <a:r>
              <a:rPr lang="en-US" sz="2400" dirty="0"/>
              <a:t>Security Plan Elements</a:t>
            </a:r>
          </a:p>
          <a:p>
            <a:pPr lvl="2"/>
            <a:r>
              <a:rPr lang="en-US" sz="2000" dirty="0"/>
              <a:t>Establishing Priorities </a:t>
            </a:r>
          </a:p>
          <a:p>
            <a:pPr lvl="2"/>
            <a:r>
              <a:rPr lang="en-US" sz="2000" dirty="0"/>
              <a:t>Roles &amp; Responsibilities</a:t>
            </a:r>
          </a:p>
          <a:p>
            <a:pPr lvl="2"/>
            <a:r>
              <a:rPr lang="en-US" sz="2000" dirty="0"/>
              <a:t>Selecting Countermeasures &amp; Strategies</a:t>
            </a:r>
          </a:p>
          <a:p>
            <a:pPr lvl="2"/>
            <a:r>
              <a:rPr lang="en-US" sz="2000" dirty="0"/>
              <a:t>Plan Maintenance</a:t>
            </a:r>
          </a:p>
          <a:p>
            <a:pPr lvl="1"/>
            <a:r>
              <a:rPr lang="en-US" sz="2400" dirty="0"/>
              <a:t>Security Design Processes</a:t>
            </a:r>
          </a:p>
          <a:p>
            <a:pPr lvl="1"/>
            <a:r>
              <a:rPr lang="en-US" sz="2400" dirty="0"/>
              <a:t>Cybersecurity Risk-Based Framework</a:t>
            </a:r>
          </a:p>
          <a:p>
            <a:pPr lvl="1"/>
            <a:r>
              <a:rPr lang="en-US" sz="2400" dirty="0"/>
              <a:t>Asset Management Plans</a:t>
            </a:r>
          </a:p>
          <a:p>
            <a:pPr lvl="1"/>
            <a:r>
              <a:rPr lang="en-US" sz="2400" dirty="0"/>
              <a:t>Response and Recovery Plans</a:t>
            </a:r>
          </a:p>
          <a:p>
            <a:pPr lvl="1"/>
            <a:endParaRPr lang="en-US" dirty="0"/>
          </a:p>
        </p:txBody>
      </p:sp>
      <p:sp>
        <p:nvSpPr>
          <p:cNvPr id="7" name="Slide Number Placeholder 5">
            <a:extLst>
              <a:ext uri="{FF2B5EF4-FFF2-40B4-BE49-F238E27FC236}">
                <a16:creationId xmlns:a16="http://schemas.microsoft.com/office/drawing/2014/main" id="{D0094EF2-BE0E-44D3-99A6-A5C0BE09A92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7200289-37F9-4AA3-83B6-B3B4DB259160}" type="slidenum">
              <a:rPr lang="en-US" altLang="en-US">
                <a:solidFill>
                  <a:srgbClr val="898989"/>
                </a:solidFill>
                <a:latin typeface="Calibri" panose="020F0502020204030204" pitchFamily="34" charset="0"/>
              </a:rPr>
              <a:pPr eaLnBrk="1" hangingPunct="1"/>
              <a:t>26</a:t>
            </a:fld>
            <a:endParaRPr lang="en-US" altLang="en-US">
              <a:solidFill>
                <a:srgbClr val="898989"/>
              </a:solidFill>
              <a:latin typeface="Calibri" panose="020F050202020403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DC83CD3-1723-4D22-B973-B1DE6A066E4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3C1756-C08F-4C71-8938-253C1D427898}" type="slidenum">
              <a:rPr lang="en-US" altLang="en-US">
                <a:solidFill>
                  <a:srgbClr val="898989"/>
                </a:solidFill>
                <a:latin typeface="Calibri" panose="020F0502020204030204" pitchFamily="34" charset="0"/>
              </a:rPr>
              <a:pPr eaLnBrk="1" hangingPunct="1"/>
              <a:t>27</a:t>
            </a:fld>
            <a:endParaRPr lang="en-US" altLang="en-US">
              <a:solidFill>
                <a:srgbClr val="898989"/>
              </a:solidFill>
              <a:latin typeface="Calibri" panose="020F0502020204030204" pitchFamily="34" charset="0"/>
            </a:endParaRPr>
          </a:p>
        </p:txBody>
      </p:sp>
      <p:sp>
        <p:nvSpPr>
          <p:cNvPr id="7" name="Text Placeholder 6">
            <a:extLst>
              <a:ext uri="{FF2B5EF4-FFF2-40B4-BE49-F238E27FC236}">
                <a16:creationId xmlns:a16="http://schemas.microsoft.com/office/drawing/2014/main" id="{BEB8FC0E-19E6-4CC4-AFD4-F7191D4E07D6}"/>
              </a:ext>
            </a:extLst>
          </p:cNvPr>
          <p:cNvSpPr>
            <a:spLocks noGrp="1"/>
          </p:cNvSpPr>
          <p:nvPr>
            <p:ph type="body" sz="half" idx="2"/>
          </p:nvPr>
        </p:nvSpPr>
        <p:spPr>
          <a:xfrm>
            <a:off x="457200" y="1905000"/>
            <a:ext cx="3008313" cy="3992563"/>
          </a:xfrm>
        </p:spPr>
        <p:txBody>
          <a:bodyPr rtlCol="0">
            <a:normAutofit fontScale="92500" lnSpcReduction="20000"/>
          </a:bodyPr>
          <a:lstStyle/>
          <a:p>
            <a:pPr eaLnBrk="1" fontAlgn="auto" hangingPunct="1">
              <a:spcAft>
                <a:spcPts val="0"/>
              </a:spcAft>
              <a:defRPr/>
            </a:pPr>
            <a:r>
              <a:rPr lang="en-US" sz="2800" dirty="0"/>
              <a:t>“The security plan directs personnel toward prevention and mitigation of the effects of security incidents by integrating those approaches that have proven to be effective into the operating environment.” </a:t>
            </a:r>
          </a:p>
          <a:p>
            <a:pPr eaLnBrk="1" fontAlgn="auto" hangingPunct="1">
              <a:spcAft>
                <a:spcPts val="0"/>
              </a:spcAft>
              <a:defRPr/>
            </a:pPr>
            <a:endParaRPr lang="en-US" dirty="0"/>
          </a:p>
        </p:txBody>
      </p:sp>
      <p:pic>
        <p:nvPicPr>
          <p:cNvPr id="22531" name="Picture 3">
            <a:extLst>
              <a:ext uri="{FF2B5EF4-FFF2-40B4-BE49-F238E27FC236}">
                <a16:creationId xmlns:a16="http://schemas.microsoft.com/office/drawing/2014/main" id="{363CA5BE-15E8-4B94-9B0C-8DB28A22F502}"/>
              </a:ext>
            </a:extLst>
          </p:cNvPr>
          <p:cNvPicPr>
            <a:picLocks noGrp="1" noChangeAspect="1" noChangeArrowheads="1"/>
          </p:cNvPicPr>
          <p:nvPr>
            <p:ph idx="1"/>
          </p:nvPr>
        </p:nvPicPr>
        <p:blipFill>
          <a:blip r:embed="rId3">
            <a:grayscl/>
          </a:blip>
          <a:srcRect/>
          <a:stretch>
            <a:fillRect/>
          </a:stretch>
        </p:blipFill>
        <p:spPr>
          <a:xfrm>
            <a:off x="3575050" y="1449387"/>
            <a:ext cx="5111750" cy="4875213"/>
          </a:xfrm>
          <a:effectLst>
            <a:outerShdw blurRad="292100" dist="139700" dir="2700000" algn="tl" rotWithShape="0">
              <a:srgbClr val="333333">
                <a:alpha val="65000"/>
              </a:srgbClr>
            </a:outerShdw>
          </a:effectLst>
        </p:spPr>
      </p:pic>
      <p:sp>
        <p:nvSpPr>
          <p:cNvPr id="25606" name="TextBox 8">
            <a:extLst>
              <a:ext uri="{FF2B5EF4-FFF2-40B4-BE49-F238E27FC236}">
                <a16:creationId xmlns:a16="http://schemas.microsoft.com/office/drawing/2014/main" id="{86EFC983-CD3C-4B60-94A5-1CD0F743034C}"/>
              </a:ext>
            </a:extLst>
          </p:cNvPr>
          <p:cNvSpPr txBox="1">
            <a:spLocks noChangeArrowheads="1"/>
          </p:cNvSpPr>
          <p:nvPr/>
        </p:nvSpPr>
        <p:spPr bwMode="auto">
          <a:xfrm>
            <a:off x="4191000" y="6260068"/>
            <a:ext cx="3886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t>Security Plan Benefits</a:t>
            </a:r>
          </a:p>
        </p:txBody>
      </p:sp>
      <p:sp>
        <p:nvSpPr>
          <p:cNvPr id="8" name="Title 4">
            <a:extLst>
              <a:ext uri="{FF2B5EF4-FFF2-40B4-BE49-F238E27FC236}">
                <a16:creationId xmlns:a16="http://schemas.microsoft.com/office/drawing/2014/main" id="{3E256A27-31C5-4502-A03E-8CF9BFB1B757}"/>
              </a:ext>
            </a:extLst>
          </p:cNvPr>
          <p:cNvSpPr txBox="1">
            <a:spLocks/>
          </p:cNvSpPr>
          <p:nvPr/>
        </p:nvSpPr>
        <p:spPr bwMode="auto">
          <a:xfrm>
            <a:off x="454352" y="228600"/>
            <a:ext cx="8229600" cy="1143000"/>
          </a:xfrm>
          <a:prstGeom prst="rect">
            <a:avLst/>
          </a:prstGeom>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b" anchorCtr="0" compatLnSpc="1">
            <a:prstTxWarp prst="textNoShape">
              <a:avLst/>
            </a:prstTxWarp>
            <a:normAutofit/>
          </a:bodyPr>
          <a:lstStyle>
            <a:lvl1pPr algn="l" rtl="0" eaLnBrk="0" fontAlgn="base" hangingPunct="0">
              <a:spcBef>
                <a:spcPct val="0"/>
              </a:spcBef>
              <a:spcAft>
                <a:spcPct val="0"/>
              </a:spcAft>
              <a:defRPr sz="2000" b="1"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ctr" eaLnBrk="1" fontAlgn="auto" hangingPunct="1">
              <a:spcAft>
                <a:spcPts val="0"/>
              </a:spcAft>
              <a:defRPr/>
            </a:pPr>
            <a:r>
              <a:rPr lang="en-US" sz="3100" b="0" dirty="0">
                <a:solidFill>
                  <a:schemeClr val="tx1"/>
                </a:solidFill>
                <a:latin typeface="Arial" panose="020B0604020202020204" pitchFamily="34" charset="0"/>
                <a:cs typeface="Arial" panose="020B0604020202020204" pitchFamily="34" charset="0"/>
              </a:rPr>
              <a:t>Security Plans</a:t>
            </a:r>
            <a:br>
              <a:rPr lang="en-US" sz="3100" b="0" dirty="0">
                <a:solidFill>
                  <a:schemeClr val="tx1"/>
                </a:solidFill>
                <a:latin typeface="Arial" panose="020B0604020202020204" pitchFamily="34" charset="0"/>
                <a:cs typeface="Arial" panose="020B0604020202020204" pitchFamily="34" charset="0"/>
              </a:rPr>
            </a:br>
            <a:r>
              <a:rPr lang="en-US" sz="2700" dirty="0">
                <a:solidFill>
                  <a:schemeClr val="tx1"/>
                </a:solidFill>
                <a:latin typeface="Arial" panose="020B0604020202020204" pitchFamily="34" charset="0"/>
                <a:cs typeface="Arial" panose="020B0604020202020204" pitchFamily="34" charset="0"/>
              </a:rPr>
              <a:t>OBJECTIVES AND BENEFITS</a:t>
            </a:r>
            <a:endParaRPr lang="en-US" sz="27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0A833C7A-3F35-4A87-BADA-F9EF49420A2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83707C-4566-429F-BC8B-0F5E8C08B47B}" type="slidenum">
              <a:rPr lang="en-US" altLang="en-US">
                <a:solidFill>
                  <a:srgbClr val="898989"/>
                </a:solidFill>
                <a:latin typeface="Calibri" panose="020F0502020204030204" pitchFamily="34" charset="0"/>
              </a:rPr>
              <a:pPr eaLnBrk="1" hangingPunct="1"/>
              <a:t>28</a:t>
            </a:fld>
            <a:endParaRPr lang="en-US" altLang="en-US">
              <a:solidFill>
                <a:srgbClr val="898989"/>
              </a:solidFill>
              <a:latin typeface="Calibri" panose="020F0502020204030204" pitchFamily="34" charset="0"/>
            </a:endParaRPr>
          </a:p>
        </p:txBody>
      </p:sp>
      <p:sp>
        <p:nvSpPr>
          <p:cNvPr id="26628" name="Text Placeholder 3">
            <a:extLst>
              <a:ext uri="{FF2B5EF4-FFF2-40B4-BE49-F238E27FC236}">
                <a16:creationId xmlns:a16="http://schemas.microsoft.com/office/drawing/2014/main" id="{761AEEC2-39FB-4D54-ABE4-1FA62608A519}"/>
              </a:ext>
            </a:extLst>
          </p:cNvPr>
          <p:cNvSpPr>
            <a:spLocks noGrp="1"/>
          </p:cNvSpPr>
          <p:nvPr>
            <p:ph type="body" sz="half" idx="2"/>
          </p:nvPr>
        </p:nvSpPr>
        <p:spPr>
          <a:xfrm>
            <a:off x="457200" y="1371600"/>
            <a:ext cx="3008313" cy="5029200"/>
          </a:xfrm>
        </p:spPr>
        <p:txBody>
          <a:bodyPr/>
          <a:lstStyle/>
          <a:p>
            <a:pPr eaLnBrk="1" hangingPunct="1"/>
            <a:r>
              <a:rPr lang="en-US" altLang="en-US" sz="1800" dirty="0"/>
              <a:t>“TCRP Report 86 Volume 10</a:t>
            </a:r>
            <a:r>
              <a:rPr lang="en-US" altLang="en-US" sz="1800" i="1" dirty="0"/>
              <a:t>, </a:t>
            </a:r>
            <a:r>
              <a:rPr lang="en-US" altLang="en-US" sz="1800" dirty="0"/>
              <a:t>Hazard and Security Plan Workshop provides an excellent overview of the transportation security planning process. The document also presents a template for Hazard and Security Plan (HSP) development. The template describes the four core planning development functions: (1) establish priorities (2) organization roles and responsibilities</a:t>
            </a:r>
          </a:p>
          <a:p>
            <a:pPr eaLnBrk="1" hangingPunct="1"/>
            <a:r>
              <a:rPr lang="en-US" altLang="en-US" sz="1800" dirty="0"/>
              <a:t> (3) countermeasures and strategies, and (4) plan maintenance.”</a:t>
            </a:r>
          </a:p>
        </p:txBody>
      </p:sp>
      <p:pic>
        <p:nvPicPr>
          <p:cNvPr id="26629" name="Picture 2">
            <a:extLst>
              <a:ext uri="{FF2B5EF4-FFF2-40B4-BE49-F238E27FC236}">
                <a16:creationId xmlns:a16="http://schemas.microsoft.com/office/drawing/2014/main" id="{ED96A8D8-9AB6-401D-B3F2-645E7CFB784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575050" y="1446213"/>
            <a:ext cx="5111750" cy="4192587"/>
          </a:xfrm>
        </p:spPr>
      </p:pic>
      <p:sp>
        <p:nvSpPr>
          <p:cNvPr id="6" name="TextBox 5">
            <a:extLst>
              <a:ext uri="{FF2B5EF4-FFF2-40B4-BE49-F238E27FC236}">
                <a16:creationId xmlns:a16="http://schemas.microsoft.com/office/drawing/2014/main" id="{B32F7E0E-47BE-46C7-8D8E-C0FDDECBADD6}"/>
              </a:ext>
            </a:extLst>
          </p:cNvPr>
          <p:cNvSpPr txBox="1"/>
          <p:nvPr/>
        </p:nvSpPr>
        <p:spPr>
          <a:xfrm>
            <a:off x="3810000" y="5562600"/>
            <a:ext cx="4800600" cy="692497"/>
          </a:xfrm>
          <a:prstGeom prst="rect">
            <a:avLst/>
          </a:prstGeom>
          <a:noFill/>
        </p:spPr>
        <p:txBody>
          <a:bodyPr>
            <a:spAutoFit/>
          </a:bodyPr>
          <a:lstStyle/>
          <a:p>
            <a:pPr algn="ctr" fontAlgn="auto">
              <a:spcBef>
                <a:spcPts val="0"/>
              </a:spcBef>
              <a:spcAft>
                <a:spcPts val="0"/>
              </a:spcAft>
              <a:defRPr/>
            </a:pPr>
            <a:r>
              <a:rPr lang="en-US" b="1" dirty="0">
                <a:latin typeface="+mn-lt"/>
              </a:rPr>
              <a:t>Hazard and Security Plan Development  </a:t>
            </a:r>
          </a:p>
          <a:p>
            <a:pPr algn="ctr" fontAlgn="auto">
              <a:spcBef>
                <a:spcPts val="0"/>
              </a:spcBef>
              <a:spcAft>
                <a:spcPts val="0"/>
              </a:spcAft>
              <a:defRPr/>
            </a:pPr>
            <a:r>
              <a:rPr lang="en-US" sz="1050" dirty="0">
                <a:latin typeface="+mn-lt"/>
              </a:rPr>
              <a:t>Source:  TCRP Report 86 Volume 10, </a:t>
            </a:r>
            <a:r>
              <a:rPr lang="en-US" sz="1050" i="1" dirty="0">
                <a:latin typeface="+mn-lt"/>
              </a:rPr>
              <a:t>Public Transportation Security Hazard and Security Plan Workshop </a:t>
            </a:r>
            <a:r>
              <a:rPr lang="en-US" sz="1050" dirty="0">
                <a:latin typeface="+mn-lt"/>
              </a:rPr>
              <a:t>2006</a:t>
            </a:r>
          </a:p>
        </p:txBody>
      </p:sp>
      <p:sp>
        <p:nvSpPr>
          <p:cNvPr id="8" name="Title 4">
            <a:extLst>
              <a:ext uri="{FF2B5EF4-FFF2-40B4-BE49-F238E27FC236}">
                <a16:creationId xmlns:a16="http://schemas.microsoft.com/office/drawing/2014/main" id="{3E256A27-31C5-4502-A03E-8CF9BFB1B757}"/>
              </a:ext>
            </a:extLst>
          </p:cNvPr>
          <p:cNvSpPr txBox="1">
            <a:spLocks/>
          </p:cNvSpPr>
          <p:nvPr/>
        </p:nvSpPr>
        <p:spPr bwMode="auto">
          <a:xfrm>
            <a:off x="454352" y="152400"/>
            <a:ext cx="8229600" cy="1143000"/>
          </a:xfrm>
          <a:prstGeom prst="rect">
            <a:avLst/>
          </a:prstGeom>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b" anchorCtr="0" compatLnSpc="1">
            <a:prstTxWarp prst="textNoShape">
              <a:avLst/>
            </a:prstTxWarp>
            <a:normAutofit/>
          </a:bodyPr>
          <a:lstStyle>
            <a:lvl1pPr algn="l" rtl="0" eaLnBrk="0" fontAlgn="base" hangingPunct="0">
              <a:spcBef>
                <a:spcPct val="0"/>
              </a:spcBef>
              <a:spcAft>
                <a:spcPct val="0"/>
              </a:spcAft>
              <a:defRPr sz="2000" b="1"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ctr" eaLnBrk="1" fontAlgn="auto" hangingPunct="1">
              <a:spcAft>
                <a:spcPts val="0"/>
              </a:spcAft>
              <a:defRPr/>
            </a:pPr>
            <a:r>
              <a:rPr lang="en-US" sz="3100" b="0" dirty="0">
                <a:solidFill>
                  <a:schemeClr val="tx1"/>
                </a:solidFill>
                <a:latin typeface="Arial" panose="020B0604020202020204" pitchFamily="34" charset="0"/>
                <a:cs typeface="Arial" panose="020B0604020202020204" pitchFamily="34" charset="0"/>
              </a:rPr>
              <a:t>Security Plans</a:t>
            </a:r>
            <a:br>
              <a:rPr lang="en-US" sz="3100" b="0" dirty="0">
                <a:solidFill>
                  <a:schemeClr val="tx1"/>
                </a:solidFill>
                <a:latin typeface="Arial" panose="020B0604020202020204" pitchFamily="34" charset="0"/>
                <a:cs typeface="Arial" panose="020B0604020202020204" pitchFamily="34" charset="0"/>
              </a:rPr>
            </a:br>
            <a:r>
              <a:rPr lang="en-US" sz="2700" dirty="0">
                <a:solidFill>
                  <a:schemeClr val="tx1"/>
                </a:solidFill>
                <a:latin typeface="Arial" panose="020B0604020202020204" pitchFamily="34" charset="0"/>
                <a:cs typeface="Arial" panose="020B0604020202020204" pitchFamily="34" charset="0"/>
              </a:rPr>
              <a:t>ELEMENTS</a:t>
            </a:r>
            <a:endParaRPr lang="en-US" sz="27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4148F4-02D2-4F78-B7C7-ECB08A3E8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B72393-72BB-46B0-A1C6-E23A798875CC}" type="slidenum">
              <a:rPr lang="en-US" altLang="en-US">
                <a:solidFill>
                  <a:srgbClr val="898989"/>
                </a:solidFill>
                <a:latin typeface="Calibri" panose="020F0502020204030204" pitchFamily="34" charset="0"/>
              </a:rPr>
              <a:pPr eaLnBrk="1" hangingPunct="1"/>
              <a:t>29</a:t>
            </a:fld>
            <a:endParaRPr lang="en-US" altLang="en-US">
              <a:solidFill>
                <a:srgbClr val="898989"/>
              </a:solidFill>
              <a:latin typeface="Calibri" panose="020F0502020204030204" pitchFamily="34" charset="0"/>
            </a:endParaRPr>
          </a:p>
        </p:txBody>
      </p:sp>
      <p:sp>
        <p:nvSpPr>
          <p:cNvPr id="5" name="Title 4">
            <a:extLst>
              <a:ext uri="{FF2B5EF4-FFF2-40B4-BE49-F238E27FC236}">
                <a16:creationId xmlns:a16="http://schemas.microsoft.com/office/drawing/2014/main" id="{3E256A27-31C5-4502-A03E-8CF9BFB1B757}"/>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sz="3100" dirty="0">
                <a:solidFill>
                  <a:schemeClr val="tx1"/>
                </a:solidFill>
                <a:latin typeface="Arial" panose="020B0604020202020204" pitchFamily="34" charset="0"/>
                <a:cs typeface="Arial" panose="020B0604020202020204" pitchFamily="34" charset="0"/>
              </a:rPr>
              <a:t>Cybersecurity Plans</a:t>
            </a:r>
            <a:br>
              <a:rPr lang="en-US" sz="3100" dirty="0">
                <a:solidFill>
                  <a:schemeClr val="tx1"/>
                </a:solidFill>
                <a:latin typeface="Arial" panose="020B0604020202020204" pitchFamily="34" charset="0"/>
                <a:cs typeface="Arial" panose="020B0604020202020204" pitchFamily="34" charset="0"/>
              </a:rPr>
            </a:br>
            <a:r>
              <a:rPr lang="en-US" sz="2700" b="1" dirty="0">
                <a:solidFill>
                  <a:schemeClr val="tx1"/>
                </a:solidFill>
                <a:latin typeface="Arial" panose="020B0604020202020204" pitchFamily="34" charset="0"/>
                <a:cs typeface="Arial" panose="020B0604020202020204" pitchFamily="34" charset="0"/>
              </a:rPr>
              <a:t>CYBERSECURITY RISK-BASED FRAMEWORK</a:t>
            </a:r>
            <a:endParaRPr lang="en-US" sz="2700"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313" y="1447800"/>
            <a:ext cx="769937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4"/>
          <p:cNvSpPr>
            <a:spLocks noGrp="1"/>
          </p:cNvSpPr>
          <p:nvPr/>
        </p:nvSpPr>
        <p:spPr>
          <a:xfrm>
            <a:off x="2133600" y="6157245"/>
            <a:ext cx="4876800" cy="329184"/>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bg1">
                    <a:lumMod val="50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en-US" sz="1400" b="1" dirty="0">
                <a:solidFill>
                  <a:schemeClr val="tx1"/>
                </a:solidFill>
              </a:rPr>
              <a:t>Cybersecurity Risk-Based Framework </a:t>
            </a:r>
          </a:p>
          <a:p>
            <a:pPr>
              <a:defRPr/>
            </a:pPr>
            <a:r>
              <a:rPr lang="en-US" sz="1400" dirty="0">
                <a:solidFill>
                  <a:schemeClr val="tx1"/>
                </a:solidFill>
              </a:rPr>
              <a:t>Source: NIST Cybersecurity Framework, 2014.</a:t>
            </a:r>
          </a:p>
        </p:txBody>
      </p:sp>
    </p:spTree>
    <p:extLst>
      <p:ext uri="{BB962C8B-B14F-4D97-AF65-F5344CB8AC3E}">
        <p14:creationId xmlns:p14="http://schemas.microsoft.com/office/powerpoint/2010/main" val="2041172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a:extLst>
              <a:ext uri="{FF2B5EF4-FFF2-40B4-BE49-F238E27FC236}">
                <a16:creationId xmlns:a16="http://schemas.microsoft.com/office/drawing/2014/main" id="{E02F056E-ADED-4270-8DC1-F5FBFA15361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7552" y="3131370"/>
            <a:ext cx="553732"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a:extLst>
              <a:ext uri="{FF2B5EF4-FFF2-40B4-BE49-F238E27FC236}">
                <a16:creationId xmlns:a16="http://schemas.microsoft.com/office/drawing/2014/main" id="{28A88D94-BB43-418C-8202-E386800E6C19}"/>
              </a:ext>
            </a:extLst>
          </p:cNvPr>
          <p:cNvSpPr>
            <a:spLocks noGrp="1"/>
          </p:cNvSpPr>
          <p:nvPr>
            <p:ph idx="1"/>
          </p:nvPr>
        </p:nvSpPr>
        <p:spPr>
          <a:xfrm>
            <a:off x="1719552" y="2080445"/>
            <a:ext cx="2653072" cy="3641725"/>
          </a:xfrm>
        </p:spPr>
        <p:txBody>
          <a:bodyPr>
            <a:normAutofit/>
          </a:bodyPr>
          <a:lstStyle/>
          <a:p>
            <a:pPr marL="0" indent="0">
              <a:lnSpc>
                <a:spcPct val="110000"/>
              </a:lnSpc>
              <a:spcBef>
                <a:spcPts val="0"/>
              </a:spcBef>
              <a:buFont typeface="Arial" panose="020B0604020202020204" pitchFamily="34" charset="0"/>
              <a:buNone/>
              <a:defRPr/>
            </a:pPr>
            <a:r>
              <a:rPr lang="en-US" sz="1400" dirty="0">
                <a:solidFill>
                  <a:srgbClr val="292934"/>
                </a:solidFill>
                <a:latin typeface="Arial" panose="020B0604020202020204" pitchFamily="34" charset="0"/>
                <a:ea typeface="Verdana" panose="020B0604030504040204" pitchFamily="34" charset="0"/>
                <a:cs typeface="Arial" panose="020B0604020202020204" pitchFamily="34" charset="0"/>
              </a:rPr>
              <a:t>Ernest "Ron" Frazier</a:t>
            </a:r>
            <a:endParaRPr lang="en-US" sz="14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Font typeface="Arial" panose="020B0604020202020204" pitchFamily="34" charset="0"/>
              <a:buNone/>
              <a:defRPr/>
            </a:pPr>
            <a:r>
              <a:rPr lang="en-US" sz="1100" dirty="0">
                <a:latin typeface="Arial" panose="020B0604020202020204" pitchFamily="34" charset="0"/>
                <a:ea typeface="Verdana" panose="020B0604030504040204" pitchFamily="34" charset="0"/>
                <a:cs typeface="Arial" panose="020B0604020202020204" pitchFamily="34" charset="0"/>
              </a:rPr>
              <a:t>Countermeasures Assessment and Security Experts, LLC</a:t>
            </a:r>
          </a:p>
          <a:p>
            <a:pPr marL="0" indent="0">
              <a:lnSpc>
                <a:spcPct val="110000"/>
              </a:lnSpc>
              <a:spcBef>
                <a:spcPts val="0"/>
              </a:spcBef>
              <a:buFont typeface="Arial" panose="020B0604020202020204" pitchFamily="34" charset="0"/>
              <a:buNone/>
              <a:defRPr/>
            </a:pPr>
            <a:r>
              <a:rPr lang="en-US" sz="1100" dirty="0">
                <a:latin typeface="Arial" panose="020B0604020202020204" pitchFamily="34" charset="0"/>
                <a:ea typeface="Verdana" panose="020B0604030504040204" pitchFamily="34" charset="0"/>
                <a:cs typeface="Arial" panose="020B0604020202020204" pitchFamily="34" charset="0"/>
              </a:rPr>
              <a:t>Principal Investigator</a:t>
            </a:r>
          </a:p>
          <a:p>
            <a:pPr marL="0" indent="0">
              <a:lnSpc>
                <a:spcPct val="110000"/>
              </a:lnSpc>
              <a:spcBef>
                <a:spcPts val="0"/>
              </a:spcBef>
              <a:buFont typeface="Arial" panose="020B0604020202020204" pitchFamily="34" charset="0"/>
              <a:buNone/>
              <a:defRPr/>
            </a:pPr>
            <a:endParaRPr lang="en-US" sz="12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Font typeface="Arial" panose="020B0604020202020204" pitchFamily="34" charset="0"/>
              <a:buNone/>
              <a:defRPr/>
            </a:pPr>
            <a:r>
              <a:rPr lang="en-US" sz="1400" dirty="0">
                <a:latin typeface="Arial" panose="020B0604020202020204" pitchFamily="34" charset="0"/>
                <a:ea typeface="Verdana" panose="020B0604030504040204" pitchFamily="34" charset="0"/>
                <a:cs typeface="Arial" panose="020B0604020202020204" pitchFamily="34" charset="0"/>
              </a:rPr>
              <a:t>Jeffrey Western</a:t>
            </a:r>
          </a:p>
          <a:p>
            <a:pPr marL="0" indent="0">
              <a:lnSpc>
                <a:spcPct val="110000"/>
              </a:lnSpc>
              <a:spcBef>
                <a:spcPts val="0"/>
              </a:spcBef>
              <a:buFont typeface="Arial" panose="020B0604020202020204" pitchFamily="34" charset="0"/>
              <a:buNone/>
              <a:defRPr/>
            </a:pPr>
            <a:r>
              <a:rPr lang="en-US" sz="1100" dirty="0">
                <a:latin typeface="Arial" panose="020B0604020202020204" pitchFamily="34" charset="0"/>
                <a:ea typeface="Verdana" panose="020B0604030504040204" pitchFamily="34" charset="0"/>
                <a:cs typeface="Arial" panose="020B0604020202020204" pitchFamily="34" charset="0"/>
              </a:rPr>
              <a:t>Western Management and Consulting, LLC </a:t>
            </a:r>
          </a:p>
          <a:p>
            <a:pPr marL="0" indent="0">
              <a:lnSpc>
                <a:spcPct val="110000"/>
              </a:lnSpc>
              <a:spcBef>
                <a:spcPts val="0"/>
              </a:spcBef>
              <a:buFont typeface="Arial" panose="020B0604020202020204" pitchFamily="34" charset="0"/>
              <a:buNone/>
              <a:defRPr/>
            </a:pPr>
            <a:r>
              <a:rPr lang="en-US" sz="1100" dirty="0">
                <a:latin typeface="Arial" panose="020B0604020202020204" pitchFamily="34" charset="0"/>
                <a:ea typeface="Verdana" panose="020B0604030504040204" pitchFamily="34" charset="0"/>
                <a:cs typeface="Arial" panose="020B0604020202020204" pitchFamily="34" charset="0"/>
              </a:rPr>
              <a:t>Principal Investigator</a:t>
            </a:r>
          </a:p>
          <a:p>
            <a:pPr marL="0" indent="0">
              <a:buClr>
                <a:srgbClr val="93A299"/>
              </a:buClr>
              <a:buFont typeface="Arial" panose="020B0604020202020204" pitchFamily="34" charset="0"/>
              <a:buNone/>
              <a:defRPr/>
            </a:pPr>
            <a:endParaRPr lang="en-US" sz="1200" dirty="0">
              <a:solidFill>
                <a:srgbClr val="292934"/>
              </a:solidFill>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endParaRPr lang="en-US" sz="16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r>
              <a:rPr lang="en-US" sz="1600" dirty="0">
                <a:latin typeface="Arial" panose="020B0604020202020204" pitchFamily="34" charset="0"/>
                <a:ea typeface="Verdana" panose="020B0604030504040204" pitchFamily="34" charset="0"/>
                <a:cs typeface="Arial" panose="020B0604020202020204" pitchFamily="34" charset="0"/>
              </a:rPr>
              <a:t>David Fletcher</a:t>
            </a:r>
          </a:p>
          <a:p>
            <a:pPr marL="0" indent="0">
              <a:lnSpc>
                <a:spcPct val="110000"/>
              </a:lnSpc>
              <a:spcBef>
                <a:spcPts val="0"/>
              </a:spcBef>
              <a:buNone/>
              <a:defRPr/>
            </a:pPr>
            <a:r>
              <a:rPr lang="en-US" sz="1100" dirty="0">
                <a:latin typeface="Arial" panose="020B0604020202020204" pitchFamily="34" charset="0"/>
                <a:ea typeface="Verdana" panose="020B0604030504040204" pitchFamily="34" charset="0"/>
                <a:cs typeface="Arial" panose="020B0604020202020204" pitchFamily="34" charset="0"/>
              </a:rPr>
              <a:t>Geographic Paradigm Computing, </a:t>
            </a:r>
            <a:r>
              <a:rPr lang="en-US" sz="1100" dirty="0" err="1">
                <a:latin typeface="Arial" panose="020B0604020202020204" pitchFamily="34" charset="0"/>
                <a:ea typeface="Verdana" panose="020B0604030504040204" pitchFamily="34" charset="0"/>
                <a:cs typeface="Arial" panose="020B0604020202020204" pitchFamily="34" charset="0"/>
              </a:rPr>
              <a:t>Inc</a:t>
            </a:r>
            <a:endParaRPr lang="en-US" sz="11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endParaRPr lang="en-US" sz="12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endParaRPr lang="en-US" sz="16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endParaRPr lang="en-US" sz="1600" dirty="0">
              <a:latin typeface="Arial" panose="020B0604020202020204" pitchFamily="34" charset="0"/>
              <a:ea typeface="Verdana" panose="020B0604030504040204" pitchFamily="34" charset="0"/>
              <a:cs typeface="Arial" panose="020B0604020202020204" pitchFamily="34" charset="0"/>
            </a:endParaRPr>
          </a:p>
          <a:p>
            <a:pPr>
              <a:lnSpc>
                <a:spcPct val="150000"/>
              </a:lnSpc>
              <a:defRPr/>
            </a:pPr>
            <a:endParaRPr lang="en-US" sz="1200" dirty="0">
              <a:latin typeface="Verdana" panose="020B0604030504040204" pitchFamily="34" charset="0"/>
              <a:ea typeface="Verdana" panose="020B0604030504040204" pitchFamily="34" charset="0"/>
              <a:cs typeface="Verdana" panose="020B0604030504040204" pitchFamily="34" charset="0"/>
            </a:endParaRPr>
          </a:p>
          <a:p>
            <a:pPr>
              <a:defRPr/>
            </a:pPr>
            <a:endParaRPr lang="en-US" sz="1200" dirty="0">
              <a:latin typeface="Verdana" panose="020B0604030504040204" pitchFamily="34" charset="0"/>
              <a:ea typeface="Verdana" panose="020B0604030504040204" pitchFamily="34" charset="0"/>
              <a:cs typeface="Verdana" panose="020B0604030504040204" pitchFamily="34" charset="0"/>
            </a:endParaRPr>
          </a:p>
        </p:txBody>
      </p:sp>
      <p:sp>
        <p:nvSpPr>
          <p:cNvPr id="8" name="Slide Number Placeholder 7">
            <a:extLst>
              <a:ext uri="{FF2B5EF4-FFF2-40B4-BE49-F238E27FC236}">
                <a16:creationId xmlns:a16="http://schemas.microsoft.com/office/drawing/2014/main" id="{B7306A72-837E-4870-AA6C-E03B70ECB3CB}"/>
              </a:ext>
            </a:extLst>
          </p:cNvPr>
          <p:cNvSpPr>
            <a:spLocks noGrp="1"/>
          </p:cNvSpPr>
          <p:nvPr>
            <p:ph type="sldNum" sz="quarter" idx="12"/>
          </p:nvPr>
        </p:nvSpPr>
        <p:spPr>
          <a:xfrm>
            <a:off x="7071101" y="6600825"/>
            <a:ext cx="1691899" cy="308373"/>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8C2889F-9476-4D98-B7A1-DB0BA138CCE4}" type="slidenum">
              <a:rPr lang="en-US" altLang="en-US">
                <a:solidFill>
                  <a:srgbClr val="898989"/>
                </a:solidFill>
                <a:latin typeface="Calibri" panose="020F0502020204030204" pitchFamily="34" charset="0"/>
              </a:rPr>
              <a:pPr eaLnBrk="1" hangingPunct="1"/>
              <a:t>3</a:t>
            </a:fld>
            <a:endParaRPr lang="en-US" altLang="en-US">
              <a:solidFill>
                <a:srgbClr val="898989"/>
              </a:solidFill>
              <a:latin typeface="Calibri" panose="020F0502020204030204" pitchFamily="34" charset="0"/>
            </a:endParaRPr>
          </a:p>
        </p:txBody>
      </p:sp>
      <p:pic>
        <p:nvPicPr>
          <p:cNvPr id="3077" name="Picture 2">
            <a:extLst>
              <a:ext uri="{FF2B5EF4-FFF2-40B4-BE49-F238E27FC236}">
                <a16:creationId xmlns:a16="http://schemas.microsoft.com/office/drawing/2014/main" id="{38AF6230-38B0-47D4-97E9-B48BB0EA85B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9231" y="2080445"/>
            <a:ext cx="572053" cy="643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8" name="Footer Placeholder 7">
            <a:extLst>
              <a:ext uri="{FF2B5EF4-FFF2-40B4-BE49-F238E27FC236}">
                <a16:creationId xmlns:a16="http://schemas.microsoft.com/office/drawing/2014/main" id="{4AB35E39-A680-4256-837B-B88428F2B78A}"/>
              </a:ext>
            </a:extLst>
          </p:cNvPr>
          <p:cNvSpPr>
            <a:spLocks noGrp="1"/>
          </p:cNvSpPr>
          <p:nvPr>
            <p:ph type="ftr" sz="quarter" idx="11"/>
          </p:nvPr>
        </p:nvSpPr>
        <p:spPr bwMode="auto">
          <a:xfrm>
            <a:off x="2149628" y="6721475"/>
            <a:ext cx="2960823" cy="3083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a:solidFill>
                  <a:srgbClr val="898989"/>
                </a:solidFill>
              </a:rPr>
              <a:t>     </a:t>
            </a:r>
          </a:p>
        </p:txBody>
      </p:sp>
      <p:sp>
        <p:nvSpPr>
          <p:cNvPr id="10" name="Title 1">
            <a:extLst>
              <a:ext uri="{FF2B5EF4-FFF2-40B4-BE49-F238E27FC236}">
                <a16:creationId xmlns:a16="http://schemas.microsoft.com/office/drawing/2014/main" id="{495CB3C4-4F8A-4641-ADAF-BBD83F30DFAB}"/>
              </a:ext>
            </a:extLst>
          </p:cNvPr>
          <p:cNvSpPr>
            <a:spLocks noGrp="1"/>
          </p:cNvSpPr>
          <p:nvPr>
            <p:ph type="title"/>
          </p:nvPr>
        </p:nvSpPr>
        <p:spPr>
          <a:ln>
            <a:solidFill>
              <a:schemeClr val="tx2"/>
            </a:solidFill>
          </a:ln>
        </p:spPr>
        <p:txBody>
          <a:bodyPr rtlCol="0">
            <a:normAutofit/>
          </a:bodyPr>
          <a:lstStyle/>
          <a:p>
            <a:pPr eaLnBrk="1" fontAlgn="auto" hangingPunct="1">
              <a:spcAft>
                <a:spcPts val="0"/>
              </a:spcAft>
              <a:defRPr/>
            </a:pPr>
            <a:r>
              <a:rPr lang="en-US" sz="4000" b="1" dirty="0"/>
              <a:t>RESEARCH TEAM</a:t>
            </a:r>
            <a:endParaRPr lang="en-US" sz="3600" b="1" dirty="0">
              <a:solidFill>
                <a:srgbClr val="FF0000"/>
              </a:solidFill>
            </a:endParaRPr>
          </a:p>
        </p:txBody>
      </p:sp>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9231" y="4344220"/>
            <a:ext cx="547085" cy="69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19952" y="2064570"/>
            <a:ext cx="577000" cy="579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19952" y="3189100"/>
            <a:ext cx="577000" cy="78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2">
            <a:extLst>
              <a:ext uri="{FF2B5EF4-FFF2-40B4-BE49-F238E27FC236}">
                <a16:creationId xmlns:a16="http://schemas.microsoft.com/office/drawing/2014/main" id="{28A88D94-BB43-418C-8202-E386800E6C19}"/>
              </a:ext>
            </a:extLst>
          </p:cNvPr>
          <p:cNvSpPr txBox="1">
            <a:spLocks/>
          </p:cNvSpPr>
          <p:nvPr/>
        </p:nvSpPr>
        <p:spPr bwMode="auto">
          <a:xfrm>
            <a:off x="5619680" y="2064570"/>
            <a:ext cx="2653072" cy="4118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Font typeface="Arial" panose="020B0604020202020204" pitchFamily="34" charset="0"/>
              <a:buNone/>
              <a:defRPr/>
            </a:pPr>
            <a:r>
              <a:rPr lang="en-US" sz="1400" dirty="0">
                <a:solidFill>
                  <a:srgbClr val="292934"/>
                </a:solidFill>
                <a:latin typeface="Arial" panose="020B0604020202020204" pitchFamily="34" charset="0"/>
                <a:ea typeface="Verdana" panose="020B0604030504040204" pitchFamily="34" charset="0"/>
                <a:cs typeface="Arial" panose="020B0604020202020204" pitchFamily="34" charset="0"/>
              </a:rPr>
              <a:t>Yuko Nakanishi</a:t>
            </a:r>
            <a:endParaRPr lang="en-US" sz="14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Font typeface="Arial" panose="020B0604020202020204" pitchFamily="34" charset="0"/>
              <a:buNone/>
              <a:defRPr/>
            </a:pPr>
            <a:r>
              <a:rPr lang="en-US" sz="1100" dirty="0">
                <a:latin typeface="Arial" panose="020B0604020202020204" pitchFamily="34" charset="0"/>
                <a:ea typeface="Verdana" panose="020B0604030504040204" pitchFamily="34" charset="0"/>
                <a:cs typeface="Arial" panose="020B0604020202020204" pitchFamily="34" charset="0"/>
              </a:rPr>
              <a:t>Nakanishi Research and Consulting, LLC </a:t>
            </a:r>
          </a:p>
          <a:p>
            <a:pPr marL="0" indent="0">
              <a:lnSpc>
                <a:spcPct val="110000"/>
              </a:lnSpc>
              <a:spcBef>
                <a:spcPts val="0"/>
              </a:spcBef>
              <a:buFont typeface="Arial" panose="020B0604020202020204" pitchFamily="34" charset="0"/>
              <a:buNone/>
              <a:defRPr/>
            </a:pPr>
            <a:endParaRPr lang="en-US" sz="1400" dirty="0">
              <a:latin typeface="Arial" panose="020B0604020202020204" pitchFamily="34" charset="0"/>
              <a:ea typeface="Verdana" panose="020B0604030504040204" pitchFamily="34" charset="0"/>
              <a:cs typeface="Arial" panose="020B0604020202020204" pitchFamily="34" charset="0"/>
            </a:endParaRPr>
          </a:p>
          <a:p>
            <a:pPr marL="0" indent="0">
              <a:buClr>
                <a:srgbClr val="93A299"/>
              </a:buClr>
              <a:buFont typeface="Arial" panose="020B0604020202020204" pitchFamily="34" charset="0"/>
              <a:buNone/>
              <a:defRPr/>
            </a:pPr>
            <a:endParaRPr lang="en-US" sz="1400" dirty="0">
              <a:solidFill>
                <a:srgbClr val="292934"/>
              </a:solidFill>
              <a:latin typeface="Arial" panose="020B0604020202020204" pitchFamily="34" charset="0"/>
              <a:ea typeface="Verdana" panose="020B0604030504040204" pitchFamily="34" charset="0"/>
              <a:cs typeface="Arial" panose="020B0604020202020204" pitchFamily="34" charset="0"/>
            </a:endParaRPr>
          </a:p>
          <a:p>
            <a:pPr marL="0" indent="0">
              <a:buClr>
                <a:srgbClr val="93A299"/>
              </a:buClr>
              <a:buFont typeface="Arial" panose="020B0604020202020204" pitchFamily="34" charset="0"/>
              <a:buNone/>
              <a:defRPr/>
            </a:pPr>
            <a:r>
              <a:rPr lang="en-US" sz="1400" dirty="0">
                <a:latin typeface="Arial" panose="020B0604020202020204" pitchFamily="34" charset="0"/>
                <a:ea typeface="Verdana" panose="020B0604030504040204" pitchFamily="34" charset="0"/>
                <a:cs typeface="Arial" panose="020B0604020202020204" pitchFamily="34" charset="0"/>
              </a:rPr>
              <a:t>Pat Bye</a:t>
            </a:r>
            <a:endParaRPr lang="en-US" sz="1400" dirty="0">
              <a:solidFill>
                <a:srgbClr val="292934"/>
              </a:solidFill>
              <a:latin typeface="Arial" panose="020B0604020202020204" pitchFamily="34" charset="0"/>
              <a:ea typeface="Verdana" panose="020B0604030504040204" pitchFamily="34" charset="0"/>
              <a:cs typeface="Arial" panose="020B0604020202020204" pitchFamily="34" charset="0"/>
            </a:endParaRPr>
          </a:p>
          <a:p>
            <a:pPr marL="0" indent="0">
              <a:buClr>
                <a:srgbClr val="93A299"/>
              </a:buClr>
              <a:buFont typeface="Arial" panose="020B0604020202020204" pitchFamily="34" charset="0"/>
              <a:buNone/>
              <a:defRPr/>
            </a:pPr>
            <a:r>
              <a:rPr lang="en-US" sz="1100" dirty="0">
                <a:solidFill>
                  <a:srgbClr val="292934"/>
                </a:solidFill>
                <a:latin typeface="Arial" panose="020B0604020202020204" pitchFamily="34" charset="0"/>
                <a:ea typeface="Verdana" panose="020B0604030504040204" pitchFamily="34" charset="0"/>
                <a:cs typeface="Arial" panose="020B0604020202020204" pitchFamily="34" charset="0"/>
              </a:rPr>
              <a:t>Western Management and Consulting, LLC </a:t>
            </a:r>
          </a:p>
          <a:p>
            <a:pPr marL="0" indent="0">
              <a:lnSpc>
                <a:spcPct val="110000"/>
              </a:lnSpc>
              <a:spcBef>
                <a:spcPts val="0"/>
              </a:spcBef>
              <a:buNone/>
              <a:defRPr/>
            </a:pPr>
            <a:endParaRPr lang="en-US" sz="1400" dirty="0">
              <a:solidFill>
                <a:srgbClr val="292934"/>
              </a:solidFill>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endParaRPr lang="en-US" sz="1400" dirty="0">
              <a:solidFill>
                <a:srgbClr val="292934"/>
              </a:solidFill>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r>
              <a:rPr lang="en-US" sz="1400" dirty="0">
                <a:solidFill>
                  <a:srgbClr val="292934"/>
                </a:solidFill>
                <a:latin typeface="Arial" panose="020B0604020202020204" pitchFamily="34" charset="0"/>
                <a:ea typeface="Verdana" panose="020B0604030504040204" pitchFamily="34" charset="0"/>
                <a:cs typeface="Arial" panose="020B0604020202020204" pitchFamily="34" charset="0"/>
              </a:rPr>
              <a:t>Pierre </a:t>
            </a:r>
            <a:r>
              <a:rPr lang="en-US" sz="1400" dirty="0" err="1">
                <a:solidFill>
                  <a:srgbClr val="292934"/>
                </a:solidFill>
                <a:latin typeface="Arial" panose="020B0604020202020204" pitchFamily="34" charset="0"/>
                <a:ea typeface="Verdana" panose="020B0604030504040204" pitchFamily="34" charset="0"/>
                <a:cs typeface="Arial" panose="020B0604020202020204" pitchFamily="34" charset="0"/>
              </a:rPr>
              <a:t>Auza</a:t>
            </a:r>
            <a:endParaRPr lang="en-US" sz="14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r>
              <a:rPr lang="en-US" sz="1100" dirty="0">
                <a:latin typeface="Arial" panose="020B0604020202020204" pitchFamily="34" charset="0"/>
                <a:ea typeface="Verdana" panose="020B0604030504040204" pitchFamily="34" charset="0"/>
                <a:cs typeface="Arial" panose="020B0604020202020204" pitchFamily="34" charset="0"/>
              </a:rPr>
              <a:t>Nakanishi Research and Consulting, LLC</a:t>
            </a:r>
          </a:p>
          <a:p>
            <a:pPr marL="0" indent="0">
              <a:lnSpc>
                <a:spcPct val="110000"/>
              </a:lnSpc>
              <a:spcBef>
                <a:spcPts val="0"/>
              </a:spcBef>
              <a:buNone/>
              <a:defRPr/>
            </a:pPr>
            <a:r>
              <a:rPr lang="en-US" sz="1100" dirty="0">
                <a:latin typeface="Arial" panose="020B0604020202020204" pitchFamily="34" charset="0"/>
                <a:ea typeface="Verdana" panose="020B0604030504040204" pitchFamily="34" charset="0"/>
                <a:cs typeface="Arial" panose="020B0604020202020204" pitchFamily="34" charset="0"/>
              </a:rPr>
              <a:t>Countermeasures Assessment and Security Experts, LLC</a:t>
            </a:r>
            <a:endParaRPr lang="en-US" sz="1200" dirty="0">
              <a:latin typeface="Arial" panose="020B0604020202020204" pitchFamily="34" charset="0"/>
              <a:ea typeface="Verdana" panose="020B0604030504040204" pitchFamily="34" charset="0"/>
              <a:cs typeface="Arial" panose="020B0604020202020204" pitchFamily="34" charset="0"/>
            </a:endParaRPr>
          </a:p>
          <a:p>
            <a:pPr marL="0" indent="0">
              <a:lnSpc>
                <a:spcPct val="110000"/>
              </a:lnSpc>
              <a:spcBef>
                <a:spcPts val="0"/>
              </a:spcBef>
              <a:buNone/>
              <a:defRPr/>
            </a:pPr>
            <a:r>
              <a:rPr lang="en-US" sz="1200" dirty="0">
                <a:latin typeface="Arial" panose="020B0604020202020204" pitchFamily="34" charset="0"/>
                <a:ea typeface="Verdana" panose="020B0604030504040204" pitchFamily="34" charset="0"/>
                <a:cs typeface="Arial" panose="020B0604020202020204" pitchFamily="34" charset="0"/>
              </a:rPr>
              <a:t> </a:t>
            </a:r>
          </a:p>
          <a:p>
            <a:pPr marL="0" indent="0">
              <a:buClr>
                <a:srgbClr val="93A299"/>
              </a:buClr>
              <a:buFont typeface="Arial" panose="020B0604020202020204" pitchFamily="34" charset="0"/>
              <a:buNone/>
              <a:defRPr/>
            </a:pPr>
            <a:endParaRPr lang="en-US" sz="1200" dirty="0">
              <a:solidFill>
                <a:srgbClr val="292934"/>
              </a:solidFill>
              <a:latin typeface="Arial" panose="020B0604020202020204" pitchFamily="34" charset="0"/>
              <a:ea typeface="Verdana" panose="020B0604030504040204" pitchFamily="34" charset="0"/>
              <a:cs typeface="Arial" panose="020B0604020202020204" pitchFamily="34" charset="0"/>
            </a:endParaRPr>
          </a:p>
          <a:p>
            <a:pPr>
              <a:lnSpc>
                <a:spcPct val="150000"/>
              </a:lnSpc>
              <a:defRPr/>
            </a:pPr>
            <a:endParaRPr lang="en-US" sz="1200" dirty="0">
              <a:latin typeface="Verdana" panose="020B0604030504040204" pitchFamily="34" charset="0"/>
              <a:ea typeface="Verdana" panose="020B0604030504040204" pitchFamily="34" charset="0"/>
              <a:cs typeface="Verdana" panose="020B0604030504040204" pitchFamily="34" charset="0"/>
            </a:endParaRPr>
          </a:p>
          <a:p>
            <a:pPr>
              <a:defRPr/>
            </a:pPr>
            <a:endParaRPr lang="en-US" sz="1200" dirty="0">
              <a:latin typeface="Verdana" panose="020B0604030504040204" pitchFamily="34" charset="0"/>
              <a:ea typeface="Verdana" panose="020B0604030504040204" pitchFamily="34" charset="0"/>
              <a:cs typeface="Verdana" panose="020B0604030504040204" pitchFamily="34" charset="0"/>
            </a:endParaRPr>
          </a:p>
        </p:txBody>
      </p:sp>
      <p:pic>
        <p:nvPicPr>
          <p:cNvPr id="1030"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19953" y="4350570"/>
            <a:ext cx="577000" cy="714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4A7AFC1-ABD0-478D-BC38-9A99705C05F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8A57373-A1CB-450F-B7B0-134BDA7A3687}" type="slidenum">
              <a:rPr lang="en-US" altLang="en-US">
                <a:solidFill>
                  <a:srgbClr val="898989"/>
                </a:solidFill>
                <a:latin typeface="Calibri" panose="020F0502020204030204" pitchFamily="34" charset="0"/>
              </a:rPr>
              <a:pPr eaLnBrk="1" hangingPunct="1"/>
              <a:t>30</a:t>
            </a:fld>
            <a:endParaRPr lang="en-US" altLang="en-US">
              <a:solidFill>
                <a:srgbClr val="898989"/>
              </a:solidFill>
              <a:latin typeface="Calibri" panose="020F0502020204030204" pitchFamily="34" charset="0"/>
            </a:endParaRPr>
          </a:p>
        </p:txBody>
      </p:sp>
      <p:sp>
        <p:nvSpPr>
          <p:cNvPr id="27652" name="Text Placeholder 3">
            <a:extLst>
              <a:ext uri="{FF2B5EF4-FFF2-40B4-BE49-F238E27FC236}">
                <a16:creationId xmlns:a16="http://schemas.microsoft.com/office/drawing/2014/main" id="{983DCF32-FE3D-483C-9180-BA264CF60DBF}"/>
              </a:ext>
            </a:extLst>
          </p:cNvPr>
          <p:cNvSpPr>
            <a:spLocks noGrp="1"/>
          </p:cNvSpPr>
          <p:nvPr>
            <p:ph type="body" sz="half" idx="2"/>
          </p:nvPr>
        </p:nvSpPr>
        <p:spPr>
          <a:xfrm>
            <a:off x="457200" y="1417637"/>
            <a:ext cx="3008313" cy="4983163"/>
          </a:xfrm>
        </p:spPr>
        <p:txBody>
          <a:bodyPr/>
          <a:lstStyle/>
          <a:p>
            <a:r>
              <a:rPr lang="en-US" sz="2000" dirty="0"/>
              <a:t>Changing characteristics, conditions, and events require the synthesis of available resources in order to compensate for the weaknesses or loss of capabilities of one security countermeasure for the other. </a:t>
            </a:r>
            <a:r>
              <a:rPr lang="en-US" sz="2000" b="1" dirty="0"/>
              <a:t>“Layered security” </a:t>
            </a:r>
            <a:r>
              <a:rPr lang="en-US" sz="2000" dirty="0"/>
              <a:t>(also referred to as overlapping security) enables security design strategists to overcome uncertainty in security resource allocation and decision making.</a:t>
            </a:r>
          </a:p>
        </p:txBody>
      </p:sp>
      <p:pic>
        <p:nvPicPr>
          <p:cNvPr id="2050" name="Picture 2">
            <a:extLst>
              <a:ext uri="{FF2B5EF4-FFF2-40B4-BE49-F238E27FC236}">
                <a16:creationId xmlns:a16="http://schemas.microsoft.com/office/drawing/2014/main" id="{36A2E608-F667-4B61-A9AF-70A048D3F8E9}"/>
              </a:ext>
            </a:extLst>
          </p:cNvPr>
          <p:cNvPicPr>
            <a:picLocks noGrp="1" noChangeAspect="1" noChangeArrowheads="1"/>
          </p:cNvPicPr>
          <p:nvPr>
            <p:ph idx="1"/>
          </p:nvPr>
        </p:nvPicPr>
        <p:blipFill>
          <a:blip r:embed="rId3">
            <a:grayscl/>
          </a:blip>
          <a:srcRect/>
          <a:stretch>
            <a:fillRect/>
          </a:stretch>
        </p:blipFill>
        <p:spPr>
          <a:xfrm>
            <a:off x="3575050" y="1468437"/>
            <a:ext cx="5111750" cy="3789363"/>
          </a:xfrm>
          <a:effectLst>
            <a:outerShdw blurRad="292100" dist="139700" dir="2700000" algn="tl" rotWithShape="0">
              <a:srgbClr val="333333">
                <a:alpha val="65000"/>
              </a:srgbClr>
            </a:outerShdw>
          </a:effectLst>
        </p:spPr>
      </p:pic>
      <p:sp>
        <p:nvSpPr>
          <p:cNvPr id="27654" name="TextBox 5">
            <a:extLst>
              <a:ext uri="{FF2B5EF4-FFF2-40B4-BE49-F238E27FC236}">
                <a16:creationId xmlns:a16="http://schemas.microsoft.com/office/drawing/2014/main" id="{A2B961E8-E3D7-4DCC-B4E8-A062467C947E}"/>
              </a:ext>
            </a:extLst>
          </p:cNvPr>
          <p:cNvSpPr txBox="1">
            <a:spLocks noChangeArrowheads="1"/>
          </p:cNvSpPr>
          <p:nvPr/>
        </p:nvSpPr>
        <p:spPr bwMode="auto">
          <a:xfrm>
            <a:off x="3810000" y="5486400"/>
            <a:ext cx="449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t>Fuel Depot Layered Security</a:t>
            </a:r>
          </a:p>
        </p:txBody>
      </p:sp>
      <p:sp>
        <p:nvSpPr>
          <p:cNvPr id="7" name="Title 4">
            <a:extLst>
              <a:ext uri="{FF2B5EF4-FFF2-40B4-BE49-F238E27FC236}">
                <a16:creationId xmlns:a16="http://schemas.microsoft.com/office/drawing/2014/main" id="{3E256A27-31C5-4502-A03E-8CF9BFB1B757}"/>
              </a:ext>
            </a:extLst>
          </p:cNvPr>
          <p:cNvSpPr txBox="1">
            <a:spLocks/>
          </p:cNvSpPr>
          <p:nvPr/>
        </p:nvSpPr>
        <p:spPr bwMode="auto">
          <a:xfrm>
            <a:off x="444382" y="152400"/>
            <a:ext cx="8229600" cy="1143000"/>
          </a:xfrm>
          <a:prstGeom prst="rect">
            <a:avLst/>
          </a:prstGeom>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b" anchorCtr="0" compatLnSpc="1">
            <a:prstTxWarp prst="textNoShape">
              <a:avLst/>
            </a:prstTxWarp>
            <a:normAutofit/>
          </a:bodyPr>
          <a:lstStyle>
            <a:lvl1pPr algn="l" rtl="0" eaLnBrk="0" fontAlgn="base" hangingPunct="0">
              <a:spcBef>
                <a:spcPct val="0"/>
              </a:spcBef>
              <a:spcAft>
                <a:spcPct val="0"/>
              </a:spcAft>
              <a:defRPr sz="2000" b="1"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ctr" eaLnBrk="1" fontAlgn="auto" hangingPunct="1">
              <a:spcAft>
                <a:spcPts val="0"/>
              </a:spcAft>
              <a:defRPr/>
            </a:pPr>
            <a:r>
              <a:rPr lang="en-US" sz="3100" b="0" dirty="0">
                <a:solidFill>
                  <a:schemeClr val="tx1"/>
                </a:solidFill>
                <a:latin typeface="Arial" panose="020B0604020202020204" pitchFamily="34" charset="0"/>
                <a:cs typeface="Arial" panose="020B0604020202020204" pitchFamily="34" charset="0"/>
              </a:rPr>
              <a:t>Security Design </a:t>
            </a:r>
          </a:p>
          <a:p>
            <a:pPr algn="ctr" eaLnBrk="1" fontAlgn="auto" hangingPunct="1">
              <a:spcAft>
                <a:spcPts val="0"/>
              </a:spcAft>
              <a:defRPr/>
            </a:pPr>
            <a:r>
              <a:rPr lang="en-US" sz="2700" dirty="0">
                <a:solidFill>
                  <a:schemeClr val="tx1"/>
                </a:solidFill>
                <a:latin typeface="Arial" panose="020B0604020202020204" pitchFamily="34" charset="0"/>
                <a:cs typeface="Arial" panose="020B0604020202020204" pitchFamily="34" charset="0"/>
              </a:rPr>
              <a:t>LAYERED SECURITY</a:t>
            </a:r>
            <a:endParaRPr lang="en-US" sz="27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DF4FA64-6377-4C1A-86AF-3C5C67CA4ED1}"/>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ED3679-5F86-4F8A-86A0-755E3C111440}" type="slidenum">
              <a:rPr lang="en-US" altLang="en-US">
                <a:solidFill>
                  <a:srgbClr val="898989"/>
                </a:solidFill>
                <a:latin typeface="Calibri" panose="020F0502020204030204" pitchFamily="34" charset="0"/>
              </a:rPr>
              <a:pPr eaLnBrk="1" hangingPunct="1"/>
              <a:t>31</a:t>
            </a:fld>
            <a:endParaRPr lang="en-US" altLang="en-US">
              <a:solidFill>
                <a:srgbClr val="898989"/>
              </a:solidFill>
              <a:latin typeface="Calibri" panose="020F0502020204030204" pitchFamily="34" charset="0"/>
            </a:endParaRPr>
          </a:p>
        </p:txBody>
      </p:sp>
      <p:sp>
        <p:nvSpPr>
          <p:cNvPr id="28676" name="Text Placeholder 8">
            <a:extLst>
              <a:ext uri="{FF2B5EF4-FFF2-40B4-BE49-F238E27FC236}">
                <a16:creationId xmlns:a16="http://schemas.microsoft.com/office/drawing/2014/main" id="{A05E67C4-19CA-4A57-80C7-3AEC96B0488E}"/>
              </a:ext>
            </a:extLst>
          </p:cNvPr>
          <p:cNvSpPr>
            <a:spLocks noGrp="1"/>
          </p:cNvSpPr>
          <p:nvPr>
            <p:ph type="body" sz="half" idx="2"/>
          </p:nvPr>
        </p:nvSpPr>
        <p:spPr>
          <a:xfrm>
            <a:off x="457200" y="1447800"/>
            <a:ext cx="3008313" cy="5029200"/>
          </a:xfrm>
        </p:spPr>
        <p:txBody>
          <a:bodyPr/>
          <a:lstStyle/>
          <a:p>
            <a:pPr eaLnBrk="1" hangingPunct="1"/>
            <a:r>
              <a:rPr lang="en-US" altLang="en-US" sz="1800" dirty="0"/>
              <a:t>“</a:t>
            </a:r>
            <a:r>
              <a:rPr lang="en-US" sz="1800" dirty="0"/>
              <a:t>Security-related </a:t>
            </a:r>
            <a:r>
              <a:rPr lang="en-US" sz="1800" b="1" dirty="0"/>
              <a:t>system engineering </a:t>
            </a:r>
            <a:r>
              <a:rPr lang="en-US" sz="1800" dirty="0"/>
              <a:t>is defined as the protection of physical infrastructure components and logical structures and processes from threats and vulnerabilities. (Garcia, 2001) </a:t>
            </a:r>
          </a:p>
          <a:p>
            <a:pPr eaLnBrk="1" hangingPunct="1"/>
            <a:r>
              <a:rPr lang="en-US" sz="1800" dirty="0"/>
              <a:t>The process begins with definition of requirements, continues through to design and analysis of multiple potential solutions, and ends with selection and testing of the best design to meet requirements and goals and then begins again.</a:t>
            </a:r>
            <a:r>
              <a:rPr lang="en-US" altLang="en-US" sz="1800" dirty="0"/>
              <a:t>”</a:t>
            </a:r>
          </a:p>
        </p:txBody>
      </p:sp>
      <p:pic>
        <p:nvPicPr>
          <p:cNvPr id="1026" name="Picture 2">
            <a:extLst>
              <a:ext uri="{FF2B5EF4-FFF2-40B4-BE49-F238E27FC236}">
                <a16:creationId xmlns:a16="http://schemas.microsoft.com/office/drawing/2014/main" id="{5E12FAC0-EB06-4D8E-83E4-04089BD2573F}"/>
              </a:ext>
            </a:extLst>
          </p:cNvPr>
          <p:cNvPicPr>
            <a:picLocks noGrp="1" noChangeAspect="1" noChangeArrowheads="1"/>
          </p:cNvPicPr>
          <p:nvPr>
            <p:ph idx="1"/>
          </p:nvPr>
        </p:nvPicPr>
        <p:blipFill>
          <a:blip r:embed="rId3">
            <a:grayscl/>
          </a:blip>
          <a:srcRect/>
          <a:stretch>
            <a:fillRect/>
          </a:stretch>
        </p:blipFill>
        <p:spPr>
          <a:xfrm>
            <a:off x="4192588" y="1808163"/>
            <a:ext cx="3876675" cy="2781300"/>
          </a:xfrm>
          <a:effectLst>
            <a:outerShdw blurRad="292100" dist="139700" dir="2700000" algn="tl" rotWithShape="0">
              <a:srgbClr val="333333">
                <a:alpha val="65000"/>
              </a:srgbClr>
            </a:outerShdw>
          </a:effectLst>
        </p:spPr>
      </p:pic>
      <p:sp>
        <p:nvSpPr>
          <p:cNvPr id="28678" name="TextBox 10">
            <a:extLst>
              <a:ext uri="{FF2B5EF4-FFF2-40B4-BE49-F238E27FC236}">
                <a16:creationId xmlns:a16="http://schemas.microsoft.com/office/drawing/2014/main" id="{BDA84664-1176-409E-BE59-A5A1463A8AC4}"/>
              </a:ext>
            </a:extLst>
          </p:cNvPr>
          <p:cNvSpPr txBox="1">
            <a:spLocks noChangeArrowheads="1"/>
          </p:cNvSpPr>
          <p:nvPr/>
        </p:nvSpPr>
        <p:spPr bwMode="auto">
          <a:xfrm>
            <a:off x="4267200" y="5257800"/>
            <a:ext cx="3733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t>System Engineering</a:t>
            </a:r>
          </a:p>
        </p:txBody>
      </p:sp>
      <p:sp>
        <p:nvSpPr>
          <p:cNvPr id="8" name="Title 4">
            <a:extLst>
              <a:ext uri="{FF2B5EF4-FFF2-40B4-BE49-F238E27FC236}">
                <a16:creationId xmlns:a16="http://schemas.microsoft.com/office/drawing/2014/main" id="{3E256A27-31C5-4502-A03E-8CF9BFB1B757}"/>
              </a:ext>
            </a:extLst>
          </p:cNvPr>
          <p:cNvSpPr txBox="1">
            <a:spLocks/>
          </p:cNvSpPr>
          <p:nvPr/>
        </p:nvSpPr>
        <p:spPr bwMode="auto">
          <a:xfrm>
            <a:off x="304800" y="228600"/>
            <a:ext cx="8229600" cy="1143000"/>
          </a:xfrm>
          <a:prstGeom prst="rect">
            <a:avLst/>
          </a:prstGeom>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b" anchorCtr="0" compatLnSpc="1">
            <a:prstTxWarp prst="textNoShape">
              <a:avLst/>
            </a:prstTxWarp>
            <a:normAutofit/>
          </a:bodyPr>
          <a:lstStyle>
            <a:lvl1pPr algn="l" rtl="0" eaLnBrk="0" fontAlgn="base" hangingPunct="0">
              <a:spcBef>
                <a:spcPct val="0"/>
              </a:spcBef>
              <a:spcAft>
                <a:spcPct val="0"/>
              </a:spcAft>
              <a:defRPr sz="2000" b="1"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ctr" eaLnBrk="1" fontAlgn="auto" hangingPunct="1">
              <a:spcAft>
                <a:spcPts val="0"/>
              </a:spcAft>
              <a:defRPr/>
            </a:pPr>
            <a:r>
              <a:rPr lang="en-US" sz="3100" b="0" dirty="0">
                <a:solidFill>
                  <a:schemeClr val="tx1"/>
                </a:solidFill>
                <a:latin typeface="Arial" panose="020B0604020202020204" pitchFamily="34" charset="0"/>
                <a:cs typeface="Arial" panose="020B0604020202020204" pitchFamily="34" charset="0"/>
              </a:rPr>
              <a:t>Security Design </a:t>
            </a:r>
          </a:p>
          <a:p>
            <a:pPr algn="ctr" eaLnBrk="1" fontAlgn="auto" hangingPunct="1">
              <a:spcAft>
                <a:spcPts val="0"/>
              </a:spcAft>
              <a:defRPr/>
            </a:pPr>
            <a:r>
              <a:rPr lang="en-US" sz="2700" dirty="0">
                <a:solidFill>
                  <a:schemeClr val="tx1"/>
                </a:solidFill>
                <a:latin typeface="Arial" panose="020B0604020202020204" pitchFamily="34" charset="0"/>
                <a:cs typeface="Arial" panose="020B0604020202020204" pitchFamily="34" charset="0"/>
              </a:rPr>
              <a:t>INTEGRATED SYSTEM SECURITY</a:t>
            </a:r>
            <a:endParaRPr lang="en-US" sz="27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62C3A0-9746-424A-A818-6C06BA3DB06D}"/>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t>CHAPTER 3</a:t>
            </a:r>
          </a:p>
        </p:txBody>
      </p:sp>
      <p:sp>
        <p:nvSpPr>
          <p:cNvPr id="2" name="Content Placeholder 1"/>
          <p:cNvSpPr>
            <a:spLocks noGrp="1"/>
          </p:cNvSpPr>
          <p:nvPr>
            <p:ph idx="1"/>
          </p:nvPr>
        </p:nvSpPr>
        <p:spPr/>
        <p:txBody>
          <a:bodyPr/>
          <a:lstStyle/>
          <a:p>
            <a:r>
              <a:rPr lang="en-US" dirty="0"/>
              <a:t>Topics covered</a:t>
            </a:r>
          </a:p>
          <a:p>
            <a:pPr lvl="1"/>
            <a:r>
              <a:rPr lang="en-US" dirty="0"/>
              <a:t>Physical security countermeasure selection process</a:t>
            </a:r>
          </a:p>
          <a:p>
            <a:pPr lvl="1"/>
            <a:r>
              <a:rPr lang="en-US" dirty="0"/>
              <a:t>Physical security countermeasures</a:t>
            </a:r>
          </a:p>
          <a:p>
            <a:pPr lvl="1"/>
            <a:r>
              <a:rPr lang="en-US" dirty="0"/>
              <a:t>Cybersecurity countermeasures</a:t>
            </a:r>
          </a:p>
          <a:p>
            <a:endParaRPr lang="en-US" dirty="0"/>
          </a:p>
        </p:txBody>
      </p:sp>
      <p:sp>
        <p:nvSpPr>
          <p:cNvPr id="7" name="Slide Number Placeholder 5">
            <a:extLst>
              <a:ext uri="{FF2B5EF4-FFF2-40B4-BE49-F238E27FC236}">
                <a16:creationId xmlns:a16="http://schemas.microsoft.com/office/drawing/2014/main" id="{28A59C98-DE91-48C9-B23B-8284E8AF8E4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190B2C-9561-408E-BD66-2627C1EC9715}" type="slidenum">
              <a:rPr lang="en-US" altLang="en-US">
                <a:solidFill>
                  <a:srgbClr val="898989"/>
                </a:solidFill>
                <a:latin typeface="Calibri" panose="020F0502020204030204" pitchFamily="34" charset="0"/>
              </a:rPr>
              <a:pPr eaLnBrk="1" hangingPunct="1"/>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62C3A0-9746-424A-A818-6C06BA3DB06D}"/>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fontScale="90000"/>
          </a:bodyPr>
          <a:lstStyle/>
          <a:p>
            <a:pPr eaLnBrk="1" fontAlgn="auto" hangingPunct="1">
              <a:spcAft>
                <a:spcPts val="0"/>
              </a:spcAft>
              <a:defRPr/>
            </a:pPr>
            <a:r>
              <a:rPr lang="en-US" dirty="0"/>
              <a:t>Security Countermeasure </a:t>
            </a:r>
            <a:br>
              <a:rPr lang="en-US" dirty="0"/>
            </a:br>
            <a:r>
              <a:rPr lang="en-US" dirty="0"/>
              <a:t>Selection Process</a:t>
            </a:r>
          </a:p>
        </p:txBody>
      </p:sp>
      <p:sp>
        <p:nvSpPr>
          <p:cNvPr id="7" name="Slide Number Placeholder 5">
            <a:extLst>
              <a:ext uri="{FF2B5EF4-FFF2-40B4-BE49-F238E27FC236}">
                <a16:creationId xmlns:a16="http://schemas.microsoft.com/office/drawing/2014/main" id="{28A59C98-DE91-48C9-B23B-8284E8AF8E4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190B2C-9561-408E-BD66-2627C1EC9715}" type="slidenum">
              <a:rPr lang="en-US" altLang="en-US">
                <a:solidFill>
                  <a:srgbClr val="898989"/>
                </a:solidFill>
                <a:latin typeface="Calibri" panose="020F0502020204030204" pitchFamily="34" charset="0"/>
              </a:rPr>
              <a:pPr eaLnBrk="1" hangingPunct="1"/>
              <a:t>33</a:t>
            </a:fld>
            <a:endParaRPr lang="en-US" altLang="en-US">
              <a:solidFill>
                <a:srgbClr val="898989"/>
              </a:solidFill>
              <a:latin typeface="Calibri" panose="020F050202020403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0519" y="1447800"/>
            <a:ext cx="4648200"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rot="16200000">
            <a:off x="-1505634" y="3563034"/>
            <a:ext cx="4572000" cy="646331"/>
          </a:xfrm>
          <a:prstGeom prst="rect">
            <a:avLst/>
          </a:prstGeom>
        </p:spPr>
        <p:txBody>
          <a:bodyPr>
            <a:spAutoFit/>
          </a:bodyPr>
          <a:lstStyle/>
          <a:p>
            <a:pPr algn="ctr"/>
            <a:r>
              <a:rPr lang="en-US" b="1" dirty="0"/>
              <a:t>Countermeasures Scale by Protection, Cost, Effect</a:t>
            </a:r>
          </a:p>
        </p:txBody>
      </p:sp>
      <p:sp>
        <p:nvSpPr>
          <p:cNvPr id="6" name="Rectangle 5"/>
          <p:cNvSpPr/>
          <p:nvPr/>
        </p:nvSpPr>
        <p:spPr>
          <a:xfrm rot="16200000">
            <a:off x="5710535" y="3655367"/>
            <a:ext cx="4572000" cy="461665"/>
          </a:xfrm>
          <a:prstGeom prst="rect">
            <a:avLst/>
          </a:prstGeom>
        </p:spPr>
        <p:txBody>
          <a:bodyPr>
            <a:spAutoFit/>
          </a:bodyPr>
          <a:lstStyle/>
          <a:p>
            <a:r>
              <a:rPr lang="en-US" sz="1200" dirty="0"/>
              <a:t>Source:  FEMA 430, Building, Site and Layout Design Guidance to Mitigate Potential Terrorist Attacks, 2007</a:t>
            </a:r>
          </a:p>
        </p:txBody>
      </p:sp>
    </p:spTree>
    <p:extLst>
      <p:ext uri="{BB962C8B-B14F-4D97-AF65-F5344CB8AC3E}">
        <p14:creationId xmlns:p14="http://schemas.microsoft.com/office/powerpoint/2010/main" val="2736652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62C3A0-9746-424A-A818-6C06BA3DB06D}"/>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fontScale="90000"/>
          </a:bodyPr>
          <a:lstStyle/>
          <a:p>
            <a:pPr eaLnBrk="1" fontAlgn="auto" hangingPunct="1">
              <a:spcAft>
                <a:spcPts val="0"/>
              </a:spcAft>
              <a:defRPr/>
            </a:pPr>
            <a:r>
              <a:rPr lang="en-US" dirty="0"/>
              <a:t>Security Countermeasure </a:t>
            </a:r>
            <a:br>
              <a:rPr lang="en-US" dirty="0"/>
            </a:br>
            <a:r>
              <a:rPr lang="en-US" dirty="0"/>
              <a:t>Selection Process</a:t>
            </a:r>
          </a:p>
        </p:txBody>
      </p:sp>
      <p:sp>
        <p:nvSpPr>
          <p:cNvPr id="7" name="Slide Number Placeholder 5">
            <a:extLst>
              <a:ext uri="{FF2B5EF4-FFF2-40B4-BE49-F238E27FC236}">
                <a16:creationId xmlns:a16="http://schemas.microsoft.com/office/drawing/2014/main" id="{28A59C98-DE91-48C9-B23B-8284E8AF8E4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190B2C-9561-408E-BD66-2627C1EC9715}" type="slidenum">
              <a:rPr lang="en-US" altLang="en-US">
                <a:solidFill>
                  <a:srgbClr val="898989"/>
                </a:solidFill>
                <a:latin typeface="Calibri" panose="020F0502020204030204" pitchFamily="34" charset="0"/>
              </a:rPr>
              <a:pPr eaLnBrk="1" hangingPunct="1"/>
              <a:t>34</a:t>
            </a:fld>
            <a:endParaRPr lang="en-US" altLang="en-US">
              <a:solidFill>
                <a:srgbClr val="898989"/>
              </a:solidFill>
              <a:latin typeface="Calibri" panose="020F0502020204030204" pitchFamily="34" charset="0"/>
            </a:endParaRPr>
          </a:p>
        </p:txBody>
      </p:sp>
      <p:sp>
        <p:nvSpPr>
          <p:cNvPr id="4" name="Rectangle 3"/>
          <p:cNvSpPr/>
          <p:nvPr/>
        </p:nvSpPr>
        <p:spPr>
          <a:xfrm>
            <a:off x="838200" y="1447800"/>
            <a:ext cx="7696200" cy="369332"/>
          </a:xfrm>
          <a:prstGeom prst="rect">
            <a:avLst/>
          </a:prstGeom>
        </p:spPr>
        <p:txBody>
          <a:bodyPr wrap="square">
            <a:spAutoFit/>
          </a:bodyPr>
          <a:lstStyle/>
          <a:p>
            <a:pPr algn="ctr"/>
            <a:r>
              <a:rPr lang="en-US" dirty="0"/>
              <a:t>Countermeasures Scale by Protection, Cost, Effect</a:t>
            </a:r>
          </a:p>
        </p:txBody>
      </p:sp>
      <p:sp>
        <p:nvSpPr>
          <p:cNvPr id="6" name="Rectangle 5"/>
          <p:cNvSpPr/>
          <p:nvPr/>
        </p:nvSpPr>
        <p:spPr>
          <a:xfrm>
            <a:off x="990600" y="5666601"/>
            <a:ext cx="7751325" cy="276999"/>
          </a:xfrm>
          <a:prstGeom prst="rect">
            <a:avLst/>
          </a:prstGeom>
        </p:spPr>
        <p:txBody>
          <a:bodyPr wrap="square">
            <a:spAutoFit/>
          </a:bodyPr>
          <a:lstStyle/>
          <a:p>
            <a:r>
              <a:rPr lang="en-US" sz="1200" dirty="0"/>
              <a:t>Source:  TCRP project, F-21 Tools and Strategies for Eliminating Assaults Against Transit Operators, 2017</a:t>
            </a:r>
          </a:p>
        </p:txBody>
      </p:sp>
      <p:pic>
        <p:nvPicPr>
          <p:cNvPr id="3074" name="Picture 2"/>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28600" y="1990088"/>
            <a:ext cx="8810625" cy="3259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17611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62C3A0-9746-424A-A818-6C06BA3DB06D}"/>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dirty="0"/>
              <a:t>Layers of Security Concept</a:t>
            </a:r>
          </a:p>
        </p:txBody>
      </p:sp>
      <p:sp>
        <p:nvSpPr>
          <p:cNvPr id="7" name="Slide Number Placeholder 5">
            <a:extLst>
              <a:ext uri="{FF2B5EF4-FFF2-40B4-BE49-F238E27FC236}">
                <a16:creationId xmlns:a16="http://schemas.microsoft.com/office/drawing/2014/main" id="{28A59C98-DE91-48C9-B23B-8284E8AF8E4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190B2C-9561-408E-BD66-2627C1EC9715}" type="slidenum">
              <a:rPr lang="en-US" altLang="en-US">
                <a:solidFill>
                  <a:srgbClr val="898989"/>
                </a:solidFill>
                <a:latin typeface="Calibri" panose="020F0502020204030204" pitchFamily="34" charset="0"/>
              </a:rPr>
              <a:pPr eaLnBrk="1" hangingPunct="1"/>
              <a:t>35</a:t>
            </a:fld>
            <a:endParaRPr lang="en-US" altLang="en-US">
              <a:solidFill>
                <a:srgbClr val="898989"/>
              </a:solidFill>
              <a:latin typeface="Calibri" panose="020F050202020403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801991"/>
            <a:ext cx="6807382" cy="330340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417157" y="5236234"/>
            <a:ext cx="4212243" cy="307777"/>
          </a:xfrm>
          <a:prstGeom prst="rect">
            <a:avLst/>
          </a:prstGeom>
        </p:spPr>
        <p:txBody>
          <a:bodyPr wrap="none">
            <a:spAutoFit/>
          </a:bodyPr>
          <a:lstStyle/>
          <a:p>
            <a:r>
              <a:rPr lang="en-US" sz="1400" dirty="0"/>
              <a:t>Source: FTA Security Design Considerations, 2004</a:t>
            </a:r>
          </a:p>
        </p:txBody>
      </p:sp>
    </p:spTree>
    <p:extLst>
      <p:ext uri="{BB962C8B-B14F-4D97-AF65-F5344CB8AC3E}">
        <p14:creationId xmlns:p14="http://schemas.microsoft.com/office/powerpoint/2010/main" val="30574269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B7D9DD21-0781-4D86-98BA-968BC0D7D5C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3DE4DD-DB94-4508-8B09-F3F968A8894A}" type="slidenum">
              <a:rPr lang="en-US" altLang="en-US">
                <a:solidFill>
                  <a:srgbClr val="898989"/>
                </a:solidFill>
                <a:latin typeface="Calibri" panose="020F0502020204030204" pitchFamily="34" charset="0"/>
              </a:rPr>
              <a:pPr eaLnBrk="1" hangingPunct="1"/>
              <a:t>36</a:t>
            </a:fld>
            <a:endParaRPr lang="en-US" altLang="en-US">
              <a:solidFill>
                <a:srgbClr val="898989"/>
              </a:solidFill>
              <a:latin typeface="Calibri" panose="020F0502020204030204" pitchFamily="34" charset="0"/>
            </a:endParaRPr>
          </a:p>
        </p:txBody>
      </p:sp>
      <p:sp>
        <p:nvSpPr>
          <p:cNvPr id="30723" name="Title 3">
            <a:extLst>
              <a:ext uri="{FF2B5EF4-FFF2-40B4-BE49-F238E27FC236}">
                <a16:creationId xmlns:a16="http://schemas.microsoft.com/office/drawing/2014/main" id="{33A821BF-9A9D-48AB-ADE1-C8292742811A}"/>
              </a:ext>
            </a:extLst>
          </p:cNvPr>
          <p:cNvSpPr>
            <a:spLocks noGrp="1"/>
          </p:cNvSpPr>
          <p:nvPr>
            <p:ph type="title"/>
          </p:nvPr>
        </p:nvSpPr>
        <p:spPr>
          <a:ln>
            <a:solidFill>
              <a:schemeClr val="tx2"/>
            </a:solidFill>
            <a:miter lim="800000"/>
            <a:headEnd/>
            <a:tailEnd/>
          </a:ln>
        </p:spPr>
        <p:txBody>
          <a:bodyPr/>
          <a:lstStyle/>
          <a:p>
            <a:pPr eaLnBrk="1" hangingPunct="1"/>
            <a:r>
              <a:rPr lang="en-US" altLang="en-US" sz="3600"/>
              <a:t>Security Countermeasures</a:t>
            </a:r>
            <a:r>
              <a:rPr lang="en-US" altLang="en-US" sz="3200" b="1"/>
              <a:t/>
            </a:r>
            <a:br>
              <a:rPr lang="en-US" altLang="en-US" sz="3200" b="1"/>
            </a:br>
            <a:r>
              <a:rPr lang="en-US" altLang="en-US" sz="3200" b="1"/>
              <a:t>SIGNS </a:t>
            </a:r>
          </a:p>
        </p:txBody>
      </p:sp>
      <p:sp>
        <p:nvSpPr>
          <p:cNvPr id="6" name="Content Placeholder 5">
            <a:extLst>
              <a:ext uri="{FF2B5EF4-FFF2-40B4-BE49-F238E27FC236}">
                <a16:creationId xmlns:a16="http://schemas.microsoft.com/office/drawing/2014/main" id="{271E1DEE-5CC7-4A5C-90C1-62FD79F44A66}"/>
              </a:ext>
            </a:extLst>
          </p:cNvPr>
          <p:cNvSpPr>
            <a:spLocks noGrp="1"/>
          </p:cNvSpPr>
          <p:nvPr>
            <p:ph sz="half" idx="2"/>
          </p:nvPr>
        </p:nvSpPr>
        <p:spPr>
          <a:xfrm>
            <a:off x="4191000" y="1524000"/>
            <a:ext cx="4495800" cy="5181600"/>
          </a:xfrm>
        </p:spPr>
        <p:txBody>
          <a:bodyPr>
            <a:normAutofit lnSpcReduction="10000"/>
          </a:bodyPr>
          <a:lstStyle/>
          <a:p>
            <a:pPr eaLnBrk="1" hangingPunct="1">
              <a:lnSpc>
                <a:spcPct val="80000"/>
              </a:lnSpc>
              <a:buFont typeface="Arial" charset="0"/>
              <a:buNone/>
              <a:defRPr/>
            </a:pPr>
            <a:r>
              <a:rPr lang="en-US" sz="900" i="1"/>
              <a:t>	</a:t>
            </a:r>
            <a:r>
              <a:rPr lang="en-US" sz="2400" i="1"/>
              <a:t>U.S. Army Corps of Engineers Sign Standards Manual EP 310-1-6a and EP 310-1-6b</a:t>
            </a:r>
            <a:endParaRPr lang="en-US" sz="1100" i="1"/>
          </a:p>
          <a:p>
            <a:pPr eaLnBrk="1" hangingPunct="1">
              <a:lnSpc>
                <a:spcPct val="80000"/>
              </a:lnSpc>
              <a:buFont typeface="Arial" charset="0"/>
              <a:buNone/>
              <a:defRPr/>
            </a:pPr>
            <a:endParaRPr lang="en-US" sz="1100" i="1"/>
          </a:p>
          <a:p>
            <a:pPr eaLnBrk="1" hangingPunct="1">
              <a:lnSpc>
                <a:spcPct val="80000"/>
              </a:lnSpc>
              <a:buFont typeface="Arial" charset="0"/>
              <a:buNone/>
              <a:defRPr/>
            </a:pPr>
            <a:r>
              <a:rPr lang="en-US" sz="1100"/>
              <a:t>	</a:t>
            </a:r>
            <a:r>
              <a:rPr lang="en-US" sz="2000"/>
              <a:t>“The manual provides a Checklist of Sign Plan Elements that depicts the steps necessary to implement an effective sign plan.  The checklist includes: (1) an inventory of existing signs and their condition, (2) collection or development of up to date pictorials, maps (optimally supported by GIS), diagrams, blueprints, or other representation of the area in need of protecting, </a:t>
            </a:r>
          </a:p>
          <a:p>
            <a:pPr eaLnBrk="1" hangingPunct="1">
              <a:lnSpc>
                <a:spcPct val="80000"/>
              </a:lnSpc>
              <a:buFont typeface="Arial" charset="0"/>
              <a:buNone/>
              <a:defRPr/>
            </a:pPr>
            <a:r>
              <a:rPr lang="en-US" sz="2000"/>
              <a:t>      (3) preparation of the site plan and sign layout materials, and </a:t>
            </a:r>
          </a:p>
          <a:p>
            <a:pPr eaLnBrk="1" hangingPunct="1">
              <a:lnSpc>
                <a:spcPct val="80000"/>
              </a:lnSpc>
              <a:buFont typeface="Arial" charset="0"/>
              <a:buNone/>
              <a:defRPr/>
            </a:pPr>
            <a:r>
              <a:rPr lang="en-US" sz="2000"/>
              <a:t>      (4) implementation of the plan in conformance with the guidelines established.”  </a:t>
            </a:r>
          </a:p>
          <a:p>
            <a:pPr eaLnBrk="1" hangingPunct="1">
              <a:lnSpc>
                <a:spcPct val="80000"/>
              </a:lnSpc>
              <a:buFont typeface="Arial" charset="0"/>
              <a:buNone/>
              <a:defRPr/>
            </a:pPr>
            <a:endParaRPr lang="en-US" sz="900"/>
          </a:p>
        </p:txBody>
      </p:sp>
      <p:pic>
        <p:nvPicPr>
          <p:cNvPr id="30725" name="Picture 2">
            <a:extLst>
              <a:ext uri="{FF2B5EF4-FFF2-40B4-BE49-F238E27FC236}">
                <a16:creationId xmlns:a16="http://schemas.microsoft.com/office/drawing/2014/main" id="{6819C6CD-41B4-461C-AEC2-F3AFA3AA9B8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28600" y="1447800"/>
            <a:ext cx="3962400" cy="4191000"/>
          </a:xfrm>
        </p:spPr>
      </p:pic>
      <p:sp>
        <p:nvSpPr>
          <p:cNvPr id="8" name="TextBox 7">
            <a:extLst>
              <a:ext uri="{FF2B5EF4-FFF2-40B4-BE49-F238E27FC236}">
                <a16:creationId xmlns:a16="http://schemas.microsoft.com/office/drawing/2014/main" id="{9C59AE15-6553-414F-AF0B-F8D18EDB719F}"/>
              </a:ext>
            </a:extLst>
          </p:cNvPr>
          <p:cNvSpPr txBox="1"/>
          <p:nvPr/>
        </p:nvSpPr>
        <p:spPr>
          <a:xfrm>
            <a:off x="533400" y="5867400"/>
            <a:ext cx="3352800" cy="530915"/>
          </a:xfrm>
          <a:prstGeom prst="rect">
            <a:avLst/>
          </a:prstGeom>
          <a:noFill/>
        </p:spPr>
        <p:txBody>
          <a:bodyPr>
            <a:spAutoFit/>
          </a:bodyPr>
          <a:lstStyle/>
          <a:p>
            <a:pPr algn="ctr" fontAlgn="auto">
              <a:spcBef>
                <a:spcPts val="0"/>
              </a:spcBef>
              <a:spcAft>
                <a:spcPts val="0"/>
              </a:spcAft>
              <a:defRPr/>
            </a:pPr>
            <a:r>
              <a:rPr lang="en-US" b="1" dirty="0">
                <a:latin typeface="+mn-lt"/>
              </a:rPr>
              <a:t>Security Signs  </a:t>
            </a:r>
          </a:p>
          <a:p>
            <a:pPr algn="ctr" fontAlgn="auto">
              <a:spcBef>
                <a:spcPts val="0"/>
              </a:spcBef>
              <a:spcAft>
                <a:spcPts val="0"/>
              </a:spcAft>
              <a:defRPr/>
            </a:pPr>
            <a:r>
              <a:rPr lang="en-US" sz="1050" b="1" dirty="0">
                <a:latin typeface="+mn-lt"/>
              </a:rPr>
              <a:t>Source: http://www.safetysign.com</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EBC2D16A-6AD0-4993-AB94-914B470623A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B7333A5-0107-4E78-8674-D2F394BFC034}" type="slidenum">
              <a:rPr lang="en-US" altLang="en-US">
                <a:solidFill>
                  <a:srgbClr val="898989"/>
                </a:solidFill>
                <a:latin typeface="Calibri" panose="020F0502020204030204" pitchFamily="34" charset="0"/>
              </a:rPr>
              <a:pPr eaLnBrk="1" hangingPunct="1"/>
              <a:t>37</a:t>
            </a:fld>
            <a:endParaRPr lang="en-US" altLang="en-US">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262A4968-15B6-4B16-9F86-D22A085822BE}"/>
              </a:ext>
            </a:extLst>
          </p:cNvPr>
          <p:cNvSpPr>
            <a:spLocks noGrp="1"/>
          </p:cNvSpPr>
          <p:nvPr>
            <p:ph type="title"/>
          </p:nvPr>
        </p:nvSpPr>
        <p:spPr>
          <a:ln>
            <a:solidFill>
              <a:schemeClr val="tx2"/>
            </a:solidFill>
          </a:ln>
        </p:spPr>
        <p:txBody>
          <a:bodyPr rtlCol="0">
            <a:normAutofit fontScale="90000"/>
          </a:bodyPr>
          <a:lstStyle/>
          <a:p>
            <a:pPr eaLnBrk="1" fontAlgn="auto" hangingPunct="1">
              <a:spcAft>
                <a:spcPts val="0"/>
              </a:spcAft>
              <a:defRPr/>
            </a:pPr>
            <a:r>
              <a:rPr lang="en-US" sz="4000" dirty="0"/>
              <a:t>Security Countermeasures</a:t>
            </a:r>
            <a:r>
              <a:rPr lang="en-US" dirty="0"/>
              <a:t/>
            </a:r>
            <a:br>
              <a:rPr lang="en-US" dirty="0"/>
            </a:br>
            <a:r>
              <a:rPr lang="en-US" sz="3600" b="1" dirty="0"/>
              <a:t>FENCING</a:t>
            </a:r>
          </a:p>
        </p:txBody>
      </p:sp>
      <p:sp>
        <p:nvSpPr>
          <p:cNvPr id="4" name="Content Placeholder 3">
            <a:extLst>
              <a:ext uri="{FF2B5EF4-FFF2-40B4-BE49-F238E27FC236}">
                <a16:creationId xmlns:a16="http://schemas.microsoft.com/office/drawing/2014/main" id="{46D2EF0D-4E08-4F05-A12C-67D3B8F37B2B}"/>
              </a:ext>
            </a:extLst>
          </p:cNvPr>
          <p:cNvSpPr>
            <a:spLocks noGrp="1"/>
          </p:cNvSpPr>
          <p:nvPr>
            <p:ph sz="half" idx="2"/>
          </p:nvPr>
        </p:nvSpPr>
        <p:spPr>
          <a:xfrm>
            <a:off x="4648200" y="1600200"/>
            <a:ext cx="4038600" cy="47244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77500" lnSpcReduction="20000"/>
          </a:bodyPr>
          <a:lstStyle/>
          <a:p>
            <a:pPr eaLnBrk="1" fontAlgn="auto" hangingPunct="1">
              <a:spcAft>
                <a:spcPts val="0"/>
              </a:spcAft>
              <a:buFont typeface="Arial" panose="020B0604020202020204" pitchFamily="34" charset="0"/>
              <a:buNone/>
              <a:defRPr/>
            </a:pPr>
            <a:r>
              <a:rPr lang="en-US" dirty="0"/>
              <a:t>	</a:t>
            </a:r>
            <a:r>
              <a:rPr lang="en-US" b="1" dirty="0"/>
              <a:t>“K Certification anti-ram standards </a:t>
            </a:r>
            <a:r>
              <a:rPr lang="en-US" dirty="0"/>
              <a:t>originated at the Department of State.  The rating is determined from perpendicular barrier impact results of a truck weighing 15,000lb (6810kg) striking the barrier straight on.  To meet the standard the truck’s cargo bed cannot penetrate the barrier by more than 1 meter.  Table 8 and Figure 18 depict the vehicle and crash ratings associated with the truck striking the barriers at speeds of 30mph, 40mph and 50mph.”</a:t>
            </a:r>
          </a:p>
        </p:txBody>
      </p:sp>
      <p:pic>
        <p:nvPicPr>
          <p:cNvPr id="32773" name="Picture 2">
            <a:extLst>
              <a:ext uri="{FF2B5EF4-FFF2-40B4-BE49-F238E27FC236}">
                <a16:creationId xmlns:a16="http://schemas.microsoft.com/office/drawing/2014/main" id="{DB8D71EA-C0FD-43DD-BB00-9692B33EB5B3}"/>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7200" y="2884488"/>
            <a:ext cx="4038600" cy="2297112"/>
          </a:xfrm>
        </p:spPr>
      </p:pic>
      <p:sp>
        <p:nvSpPr>
          <p:cNvPr id="32774" name="TextBox 5">
            <a:extLst>
              <a:ext uri="{FF2B5EF4-FFF2-40B4-BE49-F238E27FC236}">
                <a16:creationId xmlns:a16="http://schemas.microsoft.com/office/drawing/2014/main" id="{A208BCEF-C460-4222-8F02-B133EB8195A2}"/>
              </a:ext>
            </a:extLst>
          </p:cNvPr>
          <p:cNvSpPr txBox="1">
            <a:spLocks noChangeArrowheads="1"/>
          </p:cNvSpPr>
          <p:nvPr/>
        </p:nvSpPr>
        <p:spPr bwMode="auto">
          <a:xfrm>
            <a:off x="609600" y="5638800"/>
            <a:ext cx="36576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t>Truck Striking Barrier  </a:t>
            </a:r>
          </a:p>
          <a:p>
            <a:pPr eaLnBrk="1" hangingPunct="1">
              <a:spcBef>
                <a:spcPct val="0"/>
              </a:spcBef>
              <a:buFontTx/>
              <a:buNone/>
            </a:pPr>
            <a:r>
              <a:rPr lang="en-US" altLang="en-US" sz="1000" b="1" dirty="0"/>
              <a:t>Source: FEMA 430, </a:t>
            </a:r>
            <a:r>
              <a:rPr lang="en-US" altLang="en-US" sz="1000" b="1" i="1" dirty="0"/>
              <a:t>Building, Site and Layout Design Guidance to Mitigate Potential Terrorist Attacks</a:t>
            </a:r>
            <a:r>
              <a:rPr lang="en-US" altLang="en-US" sz="1000" b="1" dirty="0"/>
              <a:t>, 2007</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1D0804A-EE72-4FE8-AE50-7AEFDD9D04A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B50477-A967-4FF9-BCE6-A6D65F93E53C}" type="slidenum">
              <a:rPr lang="en-US" altLang="en-US">
                <a:solidFill>
                  <a:srgbClr val="898989"/>
                </a:solidFill>
                <a:latin typeface="Calibri" panose="020F0502020204030204" pitchFamily="34" charset="0"/>
              </a:rPr>
              <a:pPr eaLnBrk="1" hangingPunct="1"/>
              <a:t>38</a:t>
            </a:fld>
            <a:endParaRPr lang="en-US" altLang="en-US">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FE95D42E-048C-429E-ABB0-2F4A7C397A25}"/>
              </a:ext>
            </a:extLst>
          </p:cNvPr>
          <p:cNvSpPr>
            <a:spLocks noGrp="1"/>
          </p:cNvSpPr>
          <p:nvPr>
            <p:ph type="title"/>
          </p:nvPr>
        </p:nvSpPr>
        <p:spPr>
          <a:ln>
            <a:solidFill>
              <a:schemeClr val="tx2"/>
            </a:solidFill>
          </a:ln>
        </p:spPr>
        <p:txBody>
          <a:bodyPr rtlCol="0">
            <a:normAutofit fontScale="90000"/>
          </a:bodyPr>
          <a:lstStyle/>
          <a:p>
            <a:pPr eaLnBrk="1" fontAlgn="auto" hangingPunct="1">
              <a:spcAft>
                <a:spcPts val="0"/>
              </a:spcAft>
              <a:defRPr/>
            </a:pPr>
            <a:r>
              <a:rPr lang="en-US" sz="4000" dirty="0"/>
              <a:t/>
            </a:r>
            <a:br>
              <a:rPr lang="en-US" sz="4000" dirty="0"/>
            </a:br>
            <a:r>
              <a:rPr lang="en-US" sz="4000" dirty="0"/>
              <a:t>Security Countermeasures</a:t>
            </a:r>
            <a:r>
              <a:rPr lang="en-US" dirty="0"/>
              <a:t/>
            </a:r>
            <a:br>
              <a:rPr lang="en-US" dirty="0"/>
            </a:br>
            <a:r>
              <a:rPr lang="en-US" sz="3600" b="1" dirty="0"/>
              <a:t>PROTECTIVE BARRIERS</a:t>
            </a:r>
            <a:r>
              <a:rPr lang="en-US" dirty="0"/>
              <a:t/>
            </a:r>
            <a:br>
              <a:rPr lang="en-US" dirty="0"/>
            </a:br>
            <a:endParaRPr lang="en-US" dirty="0"/>
          </a:p>
        </p:txBody>
      </p:sp>
      <p:pic>
        <p:nvPicPr>
          <p:cNvPr id="33796" name="Picture 2">
            <a:extLst>
              <a:ext uri="{FF2B5EF4-FFF2-40B4-BE49-F238E27FC236}">
                <a16:creationId xmlns:a16="http://schemas.microsoft.com/office/drawing/2014/main" id="{FAAC5746-BF28-45A9-A159-68BC77F2401D}"/>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590800"/>
            <a:ext cx="4038600" cy="2493963"/>
          </a:xfrm>
        </p:spPr>
      </p:pic>
      <p:pic>
        <p:nvPicPr>
          <p:cNvPr id="33797" name="Picture 3">
            <a:extLst>
              <a:ext uri="{FF2B5EF4-FFF2-40B4-BE49-F238E27FC236}">
                <a16:creationId xmlns:a16="http://schemas.microsoft.com/office/drawing/2014/main" id="{C7D2E6FE-48FF-4840-AC47-BD5FADAA116E}"/>
              </a:ext>
            </a:extLst>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457200" y="2590800"/>
            <a:ext cx="4038600" cy="2514600"/>
          </a:xfrm>
        </p:spPr>
      </p:pic>
      <p:sp>
        <p:nvSpPr>
          <p:cNvPr id="7" name="TextBox 6">
            <a:extLst>
              <a:ext uri="{FF2B5EF4-FFF2-40B4-BE49-F238E27FC236}">
                <a16:creationId xmlns:a16="http://schemas.microsoft.com/office/drawing/2014/main" id="{C2E21667-54AC-47FE-BA03-36237187FB6C}"/>
              </a:ext>
            </a:extLst>
          </p:cNvPr>
          <p:cNvSpPr txBox="1"/>
          <p:nvPr/>
        </p:nvSpPr>
        <p:spPr>
          <a:xfrm>
            <a:off x="1524000" y="5562600"/>
            <a:ext cx="6172200" cy="807913"/>
          </a:xfrm>
          <a:prstGeom prst="rect">
            <a:avLst/>
          </a:prstGeom>
          <a:noFill/>
        </p:spPr>
        <p:txBody>
          <a:bodyPr>
            <a:spAutoFit/>
          </a:bodyPr>
          <a:lstStyle/>
          <a:p>
            <a:pPr algn="ctr" fontAlgn="auto">
              <a:spcBef>
                <a:spcPts val="0"/>
              </a:spcBef>
              <a:spcAft>
                <a:spcPts val="0"/>
              </a:spcAft>
              <a:defRPr/>
            </a:pPr>
            <a:r>
              <a:rPr lang="en-US" b="1" dirty="0">
                <a:latin typeface="+mn-lt"/>
              </a:rPr>
              <a:t>Mobile Wedge Barrier</a:t>
            </a:r>
          </a:p>
          <a:p>
            <a:pPr algn="ctr" fontAlgn="auto">
              <a:spcBef>
                <a:spcPts val="0"/>
              </a:spcBef>
              <a:spcAft>
                <a:spcPts val="0"/>
              </a:spcAft>
              <a:defRPr/>
            </a:pPr>
            <a:r>
              <a:rPr lang="en-US" sz="1050" dirty="0">
                <a:latin typeface="+mn-lt"/>
              </a:rPr>
              <a:t>Source: FEMA 430, </a:t>
            </a:r>
            <a:r>
              <a:rPr lang="en-US" sz="1050" i="1" dirty="0">
                <a:latin typeface="+mn-lt"/>
              </a:rPr>
              <a:t>Building, Site and Layout Design Guidance to Mitigate Potential Terrorist Attacks</a:t>
            </a:r>
            <a:r>
              <a:rPr lang="en-US" sz="1050" dirty="0">
                <a:latin typeface="+mn-lt"/>
              </a:rPr>
              <a:t>, 2007</a:t>
            </a:r>
          </a:p>
          <a:p>
            <a:pPr fontAlgn="auto">
              <a:spcBef>
                <a:spcPts val="0"/>
              </a:spcBef>
              <a:spcAft>
                <a:spcPts val="0"/>
              </a:spcAft>
              <a:defRPr/>
            </a:pPr>
            <a:endParaRPr lang="en-US" b="1" dirty="0">
              <a:latin typeface="+mn-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50FE0B-F3D8-4E57-A0C0-0F112E9FB9F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A232A6-CF8C-46FD-A47A-CE4943045C4C}" type="slidenum">
              <a:rPr lang="en-US" altLang="en-US">
                <a:solidFill>
                  <a:srgbClr val="898989"/>
                </a:solidFill>
                <a:latin typeface="Calibri" panose="020F0502020204030204" pitchFamily="34" charset="0"/>
              </a:rPr>
              <a:pPr eaLnBrk="1" hangingPunct="1"/>
              <a:t>39</a:t>
            </a:fld>
            <a:endParaRPr lang="en-US" altLang="en-US">
              <a:solidFill>
                <a:srgbClr val="898989"/>
              </a:solidFill>
              <a:latin typeface="Calibri" panose="020F0502020204030204" pitchFamily="34" charset="0"/>
            </a:endParaRPr>
          </a:p>
        </p:txBody>
      </p:sp>
      <p:sp>
        <p:nvSpPr>
          <p:cNvPr id="34819" name="Title 1">
            <a:extLst>
              <a:ext uri="{FF2B5EF4-FFF2-40B4-BE49-F238E27FC236}">
                <a16:creationId xmlns:a16="http://schemas.microsoft.com/office/drawing/2014/main" id="{065976E6-51F4-4ED6-8426-8A5FCAA95F51}"/>
              </a:ext>
            </a:extLst>
          </p:cNvPr>
          <p:cNvSpPr>
            <a:spLocks noGrp="1"/>
          </p:cNvSpPr>
          <p:nvPr>
            <p:ph type="title"/>
          </p:nvPr>
        </p:nvSpPr>
        <p:spPr>
          <a:ln>
            <a:solidFill>
              <a:schemeClr val="tx2"/>
            </a:solidFill>
            <a:miter lim="800000"/>
            <a:headEnd/>
            <a:tailEnd/>
          </a:ln>
        </p:spPr>
        <p:txBody>
          <a:bodyPr/>
          <a:lstStyle/>
          <a:p>
            <a:pPr eaLnBrk="1" hangingPunct="1"/>
            <a:r>
              <a:rPr lang="en-US" altLang="en-US" sz="3600"/>
              <a:t>Security Countermeasures</a:t>
            </a:r>
            <a:br>
              <a:rPr lang="en-US" altLang="en-US" sz="3600"/>
            </a:br>
            <a:r>
              <a:rPr lang="en-US" altLang="en-US" sz="3200" b="1"/>
              <a:t>PROTECTIVE LIGHTING</a:t>
            </a:r>
          </a:p>
        </p:txBody>
      </p:sp>
      <p:sp>
        <p:nvSpPr>
          <p:cNvPr id="3" name="Content Placeholder 2">
            <a:extLst>
              <a:ext uri="{FF2B5EF4-FFF2-40B4-BE49-F238E27FC236}">
                <a16:creationId xmlns:a16="http://schemas.microsoft.com/office/drawing/2014/main" id="{1334B052-0C6B-45CB-BFDE-E864F645B5C9}"/>
              </a:ext>
            </a:extLst>
          </p:cNvPr>
          <p:cNvSpPr>
            <a:spLocks noGrp="1"/>
          </p:cNvSpPr>
          <p:nvPr>
            <p:ph sz="half" idx="1"/>
          </p:nvPr>
        </p:nvSpPr>
        <p:spPr>
          <a:xfrm>
            <a:off x="-228600" y="1600200"/>
            <a:ext cx="4724400" cy="4495800"/>
          </a:xfrm>
        </p:spPr>
        <p:txBody>
          <a:bodyPr rtlCol="0">
            <a:normAutofit fontScale="70000" lnSpcReduction="20000"/>
          </a:bodyPr>
          <a:lstStyle/>
          <a:p>
            <a:pPr eaLnBrk="1" fontAlgn="auto" hangingPunct="1">
              <a:spcAft>
                <a:spcPts val="0"/>
              </a:spcAft>
              <a:buFont typeface="Arial" panose="020B0604020202020204" pitchFamily="34" charset="0"/>
              <a:buNone/>
              <a:defRPr/>
            </a:pPr>
            <a:r>
              <a:rPr lang="en-US" dirty="0"/>
              <a:t>	</a:t>
            </a:r>
            <a:r>
              <a:rPr lang="en-US" sz="3300" dirty="0"/>
              <a:t>“Protective lighting security planning requires thoughtful and careful study to ensure that the benefits of the program are maximized.  In particular … dual use aspects of lighting should be examined for potential integration into mainstream transportation operations.  And vice versa the security applicability of agency lighting configurations should be factored into operational planning and decision making.”  </a:t>
            </a:r>
            <a:endParaRPr lang="en-US" dirty="0"/>
          </a:p>
          <a:p>
            <a:pPr eaLnBrk="1" fontAlgn="auto" hangingPunct="1">
              <a:spcAft>
                <a:spcPts val="0"/>
              </a:spcAft>
              <a:buFont typeface="Arial" panose="020B0604020202020204" pitchFamily="34" charset="0"/>
              <a:buNone/>
              <a:defRPr/>
            </a:pPr>
            <a:endParaRPr lang="en-US" dirty="0"/>
          </a:p>
        </p:txBody>
      </p:sp>
      <p:graphicFrame>
        <p:nvGraphicFramePr>
          <p:cNvPr id="59424" name="Group 32">
            <a:extLst>
              <a:ext uri="{FF2B5EF4-FFF2-40B4-BE49-F238E27FC236}">
                <a16:creationId xmlns:a16="http://schemas.microsoft.com/office/drawing/2014/main" id="{A6BA8CDF-3DAD-40D6-AAC8-4D244E7FBE55}"/>
              </a:ext>
            </a:extLst>
          </p:cNvPr>
          <p:cNvGraphicFramePr>
            <a:graphicFrameLocks noGrp="1"/>
          </p:cNvGraphicFramePr>
          <p:nvPr>
            <p:ph sz="half" idx="2"/>
          </p:nvPr>
        </p:nvGraphicFramePr>
        <p:xfrm>
          <a:off x="4648200" y="1600200"/>
          <a:ext cx="4114800" cy="4937760"/>
        </p:xfrm>
        <a:graphic>
          <a:graphicData uri="http://schemas.openxmlformats.org/drawingml/2006/table">
            <a:tbl>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5485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Calibri" pitchFamily="34" charset="0"/>
                        </a:rPr>
                        <a:t>Type of Lamp</a:t>
                      </a:r>
                      <a:endParaRPr kumimoji="0" lang="en-US" sz="1800" b="1" i="0" u="none" strike="noStrike" cap="none" normalizeH="0" baseline="0" dirty="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Calibri" pitchFamily="34" charset="0"/>
                        </a:rPr>
                        <a:t>Lamp Life</a:t>
                      </a:r>
                      <a:endParaRPr kumimoji="0" lang="en-US" sz="1800" b="1" i="0" u="none" strike="noStrike" cap="none" normalizeH="0" baseline="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Calibri" pitchFamily="34" charset="0"/>
                        </a:rPr>
                        <a:t>Lamp Efficiency</a:t>
                      </a:r>
                      <a:endParaRPr kumimoji="0" lang="en-US" sz="1800" b="1" i="0" u="none" strike="noStrike" cap="none" normalizeH="0" baseline="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8228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Calibri" pitchFamily="34" charset="0"/>
                        </a:rPr>
                        <a:t>Incandescent</a:t>
                      </a:r>
                      <a:endParaRPr kumimoji="0" lang="en-US" sz="1800" b="0" i="0" u="none" strike="noStrike" cap="none" normalizeH="0" baseline="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Calibri" pitchFamily="34" charset="0"/>
                        </a:rPr>
                        <a:t>500 – 4000 hours</a:t>
                      </a:r>
                      <a:endParaRPr kumimoji="0" lang="en-US" sz="1800" b="0" i="0" u="none" strike="noStrike" cap="none" normalizeH="0" baseline="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Calibri" pitchFamily="34" charset="0"/>
                        </a:rPr>
                        <a:t>17 – 22 Lumens Per Watt</a:t>
                      </a:r>
                      <a:endParaRPr kumimoji="0" lang="en-US" sz="1800" b="0" i="0" u="none" strike="noStrike" cap="none" normalizeH="0" baseline="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extLst>
                  <a:ext uri="{0D108BD9-81ED-4DB2-BD59-A6C34878D82A}">
                    <a16:rowId xmlns:a16="http://schemas.microsoft.com/office/drawing/2014/main" val="10001"/>
                  </a:ext>
                </a:extLst>
              </a:tr>
              <a:tr h="822854">
                <a:tc>
                  <a:txBody>
                    <a:bodyPr/>
                    <a:lstStyle/>
                    <a:p>
                      <a:pPr marL="0" marR="0" lvl="0" indent="0" algn="l" defTabSz="914400" rtl="0" eaLnBrk="1" fontAlgn="base" latinLnBrk="0" hangingPunct="1">
                        <a:lnSpc>
                          <a:spcPct val="100000"/>
                        </a:lnSpc>
                        <a:spcBef>
                          <a:spcPct val="0"/>
                        </a:spcBef>
                        <a:spcAft>
                          <a:spcPct val="0"/>
                        </a:spcAft>
                        <a:buClrTx/>
                        <a:buSzTx/>
                        <a:buFontTx/>
                        <a:buNone/>
                        <a:tabLst>
                          <a:tab pos="971550" algn="l"/>
                        </a:tabLst>
                      </a:pPr>
                      <a:r>
                        <a:rPr kumimoji="0" lang="en-US" sz="1800" b="0" i="0" u="none" strike="noStrike" cap="none" normalizeH="0" baseline="0">
                          <a:ln>
                            <a:noFill/>
                          </a:ln>
                          <a:solidFill>
                            <a:srgbClr val="000000"/>
                          </a:solidFill>
                          <a:effectLst/>
                          <a:latin typeface="Calibri" pitchFamily="34" charset="0"/>
                        </a:rPr>
                        <a:t>Fluorescent	</a:t>
                      </a:r>
                      <a:endParaRPr kumimoji="0" lang="en-US" sz="1800" b="0" i="0" u="none" strike="noStrike" cap="none" normalizeH="0" baseline="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Calibri" pitchFamily="34" charset="0"/>
                        </a:rPr>
                        <a:t>9,000 – 17,000 hours</a:t>
                      </a:r>
                      <a:endParaRPr kumimoji="0" lang="en-US" sz="1800" b="0" i="0" u="none" strike="noStrike" cap="none" normalizeH="0" baseline="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Calibri" pitchFamily="34" charset="0"/>
                        </a:rPr>
                        <a:t>67 – 100 Lumens Per Watt</a:t>
                      </a:r>
                      <a:endParaRPr kumimoji="0" lang="en-US" sz="1800" b="0" i="0" u="none" strike="noStrike" cap="none" normalizeH="0" baseline="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extLst>
                  <a:ext uri="{0D108BD9-81ED-4DB2-BD59-A6C34878D82A}">
                    <a16:rowId xmlns:a16="http://schemas.microsoft.com/office/drawing/2014/main" val="10002"/>
                  </a:ext>
                </a:extLst>
              </a:tr>
              <a:tr h="27428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[HID]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Mercury Vapor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Metal Halide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High Pressure Sodium</a:t>
                      </a:r>
                      <a:endParaRPr kumimoji="0" lang="en-US" sz="1800" b="0" i="0" u="none" strike="noStrike" cap="none" normalizeH="0" baseline="0" dirty="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24,000+ hours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6,000 hours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24,000 hours</a:t>
                      </a:r>
                      <a:endParaRPr kumimoji="0" lang="en-US" sz="1800" b="0" i="0" u="none" strike="noStrike" cap="none" normalizeH="0" baseline="0" dirty="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31 – 63 Lumens Per Watt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80 – 115 Lumens Per Watt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Calibri" pitchFamily="34" charset="0"/>
                        </a:rPr>
                        <a:t>80 – 140 Lumens Per Watt</a:t>
                      </a:r>
                      <a:endParaRPr kumimoji="0" lang="en-US" sz="1800" b="0" i="0" u="none" strike="noStrike" cap="none" normalizeH="0" baseline="0" dirty="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extLst>
                  <a:ext uri="{0D108BD9-81ED-4DB2-BD59-A6C34878D82A}">
                    <a16:rowId xmlns:a16="http://schemas.microsoft.com/office/drawing/2014/main" val="10003"/>
                  </a:ext>
                </a:extLst>
              </a:tr>
            </a:tbl>
          </a:graphicData>
        </a:graphic>
      </p:graphicFrame>
      <p:sp>
        <p:nvSpPr>
          <p:cNvPr id="34843" name="TextBox 6">
            <a:extLst>
              <a:ext uri="{FF2B5EF4-FFF2-40B4-BE49-F238E27FC236}">
                <a16:creationId xmlns:a16="http://schemas.microsoft.com/office/drawing/2014/main" id="{216C4517-8EF0-4BE9-9CAF-EA4E9BADCEA0}"/>
              </a:ext>
            </a:extLst>
          </p:cNvPr>
          <p:cNvSpPr txBox="1">
            <a:spLocks noChangeArrowheads="1"/>
          </p:cNvSpPr>
          <p:nvPr/>
        </p:nvSpPr>
        <p:spPr bwMode="auto">
          <a:xfrm>
            <a:off x="381000" y="5562600"/>
            <a:ext cx="3657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t>Lamp Type, Life and Efficiency</a:t>
            </a:r>
          </a:p>
          <a:p>
            <a:pPr algn="r" eaLnBrk="1" hangingPunct="1">
              <a:spcBef>
                <a:spcPct val="0"/>
              </a:spcBef>
              <a:buFontTx/>
              <a:buNone/>
            </a:pPr>
            <a:r>
              <a:rPr lang="en-US" altLang="en-US" sz="1000" dirty="0"/>
              <a:t>Source:  Adapted from NFPA 730 Guide for Premises Security, 2006</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A74B9CC6-3185-400A-AD39-7BCE212EDE5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A74E1F-A1BD-4192-B6CF-2D68B91EF67C}" type="slidenum">
              <a:rPr lang="en-US" altLang="en-US">
                <a:solidFill>
                  <a:srgbClr val="898989"/>
                </a:solidFill>
                <a:latin typeface="Calibri" panose="020F0502020204030204" pitchFamily="34" charset="0"/>
              </a:rPr>
              <a:pPr eaLnBrk="1" hangingPunct="1"/>
              <a:t>4</a:t>
            </a:fld>
            <a:endParaRPr lang="en-US" altLang="en-US">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C29DA8E0-1BD7-44BD-BF31-88DADA15DE0E}"/>
              </a:ext>
            </a:extLst>
          </p:cNvPr>
          <p:cNvSpPr>
            <a:spLocks noGrp="1"/>
          </p:cNvSpPr>
          <p:nvPr>
            <p:ph type="title"/>
          </p:nvPr>
        </p:nvSpPr>
        <p:spPr>
          <a:ln>
            <a:solidFill>
              <a:schemeClr val="tx2"/>
            </a:solidFill>
          </a:ln>
        </p:spPr>
        <p:txBody>
          <a:bodyPr rtlCol="0">
            <a:normAutofit fontScale="90000"/>
          </a:bodyPr>
          <a:lstStyle/>
          <a:p>
            <a:pPr eaLnBrk="1" fontAlgn="auto" hangingPunct="1">
              <a:spcAft>
                <a:spcPts val="0"/>
              </a:spcAft>
              <a:defRPr/>
            </a:pPr>
            <a:r>
              <a:rPr lang="en-US" sz="4000" b="1" dirty="0"/>
              <a:t>PROJECT OBJECTIVE</a:t>
            </a:r>
            <a:r>
              <a:rPr lang="en-US" sz="3600" b="1" dirty="0"/>
              <a:t/>
            </a:r>
            <a:br>
              <a:rPr lang="en-US" sz="3600" b="1" dirty="0"/>
            </a:br>
            <a:r>
              <a:rPr lang="en-US" sz="3600" b="1" dirty="0"/>
              <a:t> </a:t>
            </a:r>
          </a:p>
        </p:txBody>
      </p:sp>
      <p:sp>
        <p:nvSpPr>
          <p:cNvPr id="3" name="Content Placeholder 2">
            <a:extLst>
              <a:ext uri="{FF2B5EF4-FFF2-40B4-BE49-F238E27FC236}">
                <a16:creationId xmlns:a16="http://schemas.microsoft.com/office/drawing/2014/main" id="{B5C1C714-B593-4132-ACED-4BEEC755E0A5}"/>
              </a:ext>
            </a:extLst>
          </p:cNvPr>
          <p:cNvSpPr>
            <a:spLocks noGrp="1"/>
          </p:cNvSpPr>
          <p:nvPr>
            <p:ph sz="half" idx="1"/>
          </p:nvPr>
        </p:nvSpPr>
        <p:spPr>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85000" lnSpcReduction="20000"/>
          </a:bodyPr>
          <a:lstStyle/>
          <a:p>
            <a:pPr eaLnBrk="1" fontAlgn="auto" hangingPunct="1">
              <a:spcAft>
                <a:spcPts val="0"/>
              </a:spcAft>
              <a:buFont typeface="Arial" panose="020B0604020202020204" pitchFamily="34" charset="0"/>
              <a:buNone/>
              <a:defRPr/>
            </a:pPr>
            <a:r>
              <a:rPr lang="en-US" dirty="0"/>
              <a:t>20-59(51)A Project Objectives include:</a:t>
            </a:r>
          </a:p>
          <a:p>
            <a:pPr eaLnBrk="1" fontAlgn="auto" hangingPunct="1">
              <a:spcAft>
                <a:spcPts val="0"/>
              </a:spcAft>
              <a:buFont typeface="Arial" panose="020B0604020202020204" pitchFamily="34" charset="0"/>
              <a:buNone/>
              <a:defRPr/>
            </a:pPr>
            <a:r>
              <a:rPr lang="en-US" dirty="0"/>
              <a:t>Develop Second Edition of the Security 101 Primer</a:t>
            </a:r>
          </a:p>
          <a:p>
            <a:pPr eaLnBrk="1" fontAlgn="auto" hangingPunct="1">
              <a:spcAft>
                <a:spcPts val="0"/>
              </a:spcAft>
              <a:buFont typeface="Arial" panose="020B0604020202020204" pitchFamily="34" charset="0"/>
              <a:buNone/>
              <a:defRPr/>
            </a:pPr>
            <a:r>
              <a:rPr lang="en-US" dirty="0"/>
              <a:t>For use by transportation personnel who lack a security background, and are responsible for security or infrastructure protection activities</a:t>
            </a:r>
          </a:p>
          <a:p>
            <a:pPr eaLnBrk="1" fontAlgn="auto" hangingPunct="1">
              <a:spcAft>
                <a:spcPts val="0"/>
              </a:spcAft>
              <a:buFont typeface="Arial" panose="020B0604020202020204" pitchFamily="34" charset="0"/>
              <a:buNone/>
              <a:defRPr/>
            </a:pPr>
            <a:r>
              <a:rPr lang="en-US" dirty="0"/>
              <a:t>Deliverables suitable for adoption by </a:t>
            </a:r>
            <a:r>
              <a:rPr lang="en-US" dirty="0" smtClean="0"/>
              <a:t>the appropriate  </a:t>
            </a:r>
            <a:r>
              <a:rPr lang="en-US" dirty="0"/>
              <a:t>AASHTO </a:t>
            </a:r>
            <a:r>
              <a:rPr lang="en-US" dirty="0" smtClean="0"/>
              <a:t>Committee</a:t>
            </a:r>
            <a:endParaRPr lang="en-US" dirty="0"/>
          </a:p>
        </p:txBody>
      </p:sp>
      <p:sp>
        <p:nvSpPr>
          <p:cNvPr id="4" name="Content Placeholder 3">
            <a:extLst>
              <a:ext uri="{FF2B5EF4-FFF2-40B4-BE49-F238E27FC236}">
                <a16:creationId xmlns:a16="http://schemas.microsoft.com/office/drawing/2014/main" id="{B8BF35D4-552B-4FFF-A90D-78B9CCBFFCCC}"/>
              </a:ext>
            </a:extLst>
          </p:cNvPr>
          <p:cNvSpPr>
            <a:spLocks noGrp="1"/>
          </p:cNvSpPr>
          <p:nvPr>
            <p:ph sz="half" idx="2"/>
          </p:nvPr>
        </p:nvSpPr>
        <p:spPr>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85000" lnSpcReduction="20000"/>
          </a:bodyPr>
          <a:lstStyle/>
          <a:p>
            <a:pPr eaLnBrk="1" fontAlgn="auto" hangingPunct="1">
              <a:spcAft>
                <a:spcPts val="0"/>
              </a:spcAft>
              <a:buFont typeface="Arial" panose="020B0604020202020204" pitchFamily="34" charset="0"/>
              <a:buNone/>
              <a:defRPr/>
            </a:pPr>
            <a:r>
              <a:rPr lang="en-US" dirty="0"/>
              <a:t>These </a:t>
            </a:r>
            <a:r>
              <a:rPr lang="en-US" dirty="0" smtClean="0"/>
              <a:t>products: </a:t>
            </a:r>
            <a:endParaRPr lang="en-US" dirty="0"/>
          </a:p>
          <a:p>
            <a:pPr eaLnBrk="1" fontAlgn="auto" hangingPunct="1">
              <a:spcAft>
                <a:spcPts val="0"/>
              </a:spcAft>
              <a:defRPr/>
            </a:pPr>
            <a:r>
              <a:rPr lang="en-US" dirty="0"/>
              <a:t>focus on highway and transit (but apply to all modes),</a:t>
            </a:r>
          </a:p>
          <a:p>
            <a:pPr eaLnBrk="1" fontAlgn="auto" hangingPunct="1">
              <a:spcAft>
                <a:spcPts val="0"/>
              </a:spcAft>
              <a:defRPr/>
            </a:pPr>
            <a:r>
              <a:rPr lang="en-US" dirty="0" smtClean="0"/>
              <a:t>are </a:t>
            </a:r>
            <a:r>
              <a:rPr lang="en-US" dirty="0"/>
              <a:t>developed from non-classified sources,</a:t>
            </a:r>
          </a:p>
          <a:p>
            <a:pPr eaLnBrk="1" fontAlgn="auto" hangingPunct="1">
              <a:spcAft>
                <a:spcPts val="0"/>
              </a:spcAft>
              <a:defRPr/>
            </a:pPr>
            <a:r>
              <a:rPr lang="en-US" dirty="0"/>
              <a:t>identify the state-of-the-practice and latest guidance, and</a:t>
            </a:r>
          </a:p>
          <a:p>
            <a:pPr eaLnBrk="1" fontAlgn="auto" hangingPunct="1">
              <a:spcAft>
                <a:spcPts val="0"/>
              </a:spcAft>
              <a:defRPr/>
            </a:pPr>
            <a:r>
              <a:rPr lang="en-US" dirty="0"/>
              <a:t>contextualize transportation security within system resilience and sustainability. </a:t>
            </a:r>
          </a:p>
          <a:p>
            <a:pPr eaLnBrk="1" fontAlgn="auto" hangingPunct="1">
              <a:spcAft>
                <a:spcPts val="0"/>
              </a:spcAft>
              <a:buFont typeface="Arial" panose="020B0604020202020204" pitchFamily="34" charset="0"/>
              <a:buNone/>
              <a:defRPr/>
            </a:pP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7F2218DD-2619-43F3-9FB8-41D17D5E5E3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04B2DA-EF29-4F86-BFEC-41A869EEB662}" type="slidenum">
              <a:rPr lang="en-US" altLang="en-US">
                <a:solidFill>
                  <a:srgbClr val="898989"/>
                </a:solidFill>
                <a:latin typeface="Calibri" panose="020F0502020204030204" pitchFamily="34" charset="0"/>
              </a:rPr>
              <a:pPr eaLnBrk="1" hangingPunct="1"/>
              <a:t>40</a:t>
            </a:fld>
            <a:endParaRPr lang="en-US" altLang="en-US">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09334090-083C-48C8-97C5-411048B420FB}"/>
              </a:ext>
            </a:extLst>
          </p:cNvPr>
          <p:cNvSpPr>
            <a:spLocks noGrp="1"/>
          </p:cNvSpPr>
          <p:nvPr>
            <p:ph type="title"/>
          </p:nvPr>
        </p:nvSpPr>
        <p:spPr>
          <a:ln>
            <a:solidFill>
              <a:schemeClr val="tx2"/>
            </a:solidFill>
          </a:ln>
        </p:spPr>
        <p:txBody>
          <a:bodyPr rtlCol="0">
            <a:normAutofit fontScale="90000"/>
          </a:bodyPr>
          <a:lstStyle/>
          <a:p>
            <a:pPr eaLnBrk="1" fontAlgn="auto" hangingPunct="1">
              <a:spcAft>
                <a:spcPts val="0"/>
              </a:spcAft>
              <a:defRPr/>
            </a:pPr>
            <a:r>
              <a:rPr lang="en-US" sz="4000" dirty="0"/>
              <a:t>Security Countermeasures </a:t>
            </a:r>
            <a:r>
              <a:rPr lang="en-US" sz="3600" dirty="0"/>
              <a:t/>
            </a:r>
            <a:br>
              <a:rPr lang="en-US" sz="3600" dirty="0"/>
            </a:br>
            <a:r>
              <a:rPr lang="en-US" sz="3600" b="1" dirty="0"/>
              <a:t>ALARM SYSTEMS</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28158"/>
            <a:ext cx="4828789"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80794" y="4724400"/>
            <a:ext cx="4267200" cy="646331"/>
          </a:xfrm>
          <a:prstGeom prst="rect">
            <a:avLst/>
          </a:prstGeom>
        </p:spPr>
        <p:txBody>
          <a:bodyPr wrap="square">
            <a:spAutoFit/>
          </a:bodyPr>
          <a:lstStyle/>
          <a:p>
            <a:r>
              <a:rPr lang="en-US" sz="1200" b="1" dirty="0"/>
              <a:t>Interior Intrusion Sensors – Applications Index</a:t>
            </a:r>
            <a:endParaRPr lang="en-US" sz="1200" dirty="0"/>
          </a:p>
          <a:p>
            <a:r>
              <a:rPr lang="en-US" sz="1200" dirty="0"/>
              <a:t>Source:  SAVER Summary; Handbook of Intrusion Detection Sensors, 2004 </a:t>
            </a:r>
            <a:r>
              <a:rPr lang="en-US" sz="1200" dirty="0">
                <a:hlinkClick r:id="rId4"/>
              </a:rPr>
              <a:t>http://www.dhs-saver.info</a:t>
            </a:r>
            <a:endParaRPr lang="en-US" sz="1200" dirty="0"/>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6769" y="1700842"/>
            <a:ext cx="4371788" cy="294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4828789" y="4724400"/>
            <a:ext cx="4219768" cy="646331"/>
          </a:xfrm>
          <a:prstGeom prst="rect">
            <a:avLst/>
          </a:prstGeom>
        </p:spPr>
        <p:txBody>
          <a:bodyPr wrap="square">
            <a:spAutoFit/>
          </a:bodyPr>
          <a:lstStyle/>
          <a:p>
            <a:r>
              <a:rPr lang="en-US" sz="1200" b="1" dirty="0"/>
              <a:t>Exterior Intrusion Sensors – Applications Index</a:t>
            </a:r>
            <a:endParaRPr lang="en-US" sz="1200" dirty="0"/>
          </a:p>
          <a:p>
            <a:r>
              <a:rPr lang="en-US" sz="1200" dirty="0"/>
              <a:t>(Source:  SAVER Summary; Handbook of Intrusion Detection Sensors, 2004 </a:t>
            </a:r>
            <a:r>
              <a:rPr lang="en-US" sz="1200" dirty="0">
                <a:hlinkClick r:id="rId4"/>
              </a:rPr>
              <a:t>http://www.dhs-saver.info</a:t>
            </a:r>
            <a:r>
              <a:rPr lang="en-US" sz="1200" dirty="0"/>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36C5BCDD-7169-41CA-9CC2-829669BB424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DC371B-6C47-40D0-AEBF-58DC15CFD0A9}" type="slidenum">
              <a:rPr lang="en-US" altLang="en-US">
                <a:solidFill>
                  <a:srgbClr val="898989"/>
                </a:solidFill>
                <a:latin typeface="Calibri" panose="020F0502020204030204" pitchFamily="34" charset="0"/>
              </a:rPr>
              <a:pPr eaLnBrk="1" hangingPunct="1"/>
              <a:t>41</a:t>
            </a:fld>
            <a:endParaRPr lang="en-US" altLang="en-US">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9531ADDD-A02C-4153-B882-5D5222D66BB3}"/>
              </a:ext>
            </a:extLst>
          </p:cNvPr>
          <p:cNvSpPr>
            <a:spLocks noGrp="1"/>
          </p:cNvSpPr>
          <p:nvPr>
            <p:ph type="title"/>
          </p:nvPr>
        </p:nvSpPr>
        <p:spPr>
          <a:ln>
            <a:solidFill>
              <a:schemeClr val="tx2"/>
            </a:solidFill>
          </a:ln>
        </p:spPr>
        <p:txBody>
          <a:bodyPr>
            <a:normAutofit fontScale="90000"/>
          </a:bodyPr>
          <a:lstStyle/>
          <a:p>
            <a:pPr eaLnBrk="1" hangingPunct="1">
              <a:defRPr/>
            </a:pPr>
            <a:r>
              <a:rPr lang="en-US" sz="3600"/>
              <a:t>Security Countermeasures </a:t>
            </a:r>
            <a:br>
              <a:rPr lang="en-US" sz="3600"/>
            </a:br>
            <a:r>
              <a:rPr lang="en-US" sz="3600" b="1"/>
              <a:t> </a:t>
            </a:r>
            <a:r>
              <a:rPr lang="en-US" sz="3200" b="1"/>
              <a:t>ACCESS CONTROL SYSTEMS</a:t>
            </a:r>
          </a:p>
        </p:txBody>
      </p:sp>
      <p:pic>
        <p:nvPicPr>
          <p:cNvPr id="36868" name="Picture 2">
            <a:extLst>
              <a:ext uri="{FF2B5EF4-FFF2-40B4-BE49-F238E27FC236}">
                <a16:creationId xmlns:a16="http://schemas.microsoft.com/office/drawing/2014/main" id="{F39808C7-8095-4206-B275-209A7581CE1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2057400"/>
            <a:ext cx="3581400" cy="3124200"/>
          </a:xfrm>
        </p:spPr>
      </p:pic>
      <p:pic>
        <p:nvPicPr>
          <p:cNvPr id="36869" name="Picture 3">
            <a:extLst>
              <a:ext uri="{FF2B5EF4-FFF2-40B4-BE49-F238E27FC236}">
                <a16:creationId xmlns:a16="http://schemas.microsoft.com/office/drawing/2014/main" id="{FD2BE1BC-7F71-4BF1-B526-AD66FDA6C272}"/>
              </a:ext>
            </a:extLst>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609600" y="2057400"/>
            <a:ext cx="3886200" cy="3124200"/>
          </a:xfrm>
        </p:spPr>
      </p:pic>
      <p:sp>
        <p:nvSpPr>
          <p:cNvPr id="7" name="TextBox 6">
            <a:extLst>
              <a:ext uri="{FF2B5EF4-FFF2-40B4-BE49-F238E27FC236}">
                <a16:creationId xmlns:a16="http://schemas.microsoft.com/office/drawing/2014/main" id="{CE782AEB-0EB8-42E3-A2F2-644CF8E21B3A}"/>
              </a:ext>
            </a:extLst>
          </p:cNvPr>
          <p:cNvSpPr txBox="1"/>
          <p:nvPr/>
        </p:nvSpPr>
        <p:spPr>
          <a:xfrm>
            <a:off x="457200" y="5562600"/>
            <a:ext cx="3886200" cy="692497"/>
          </a:xfrm>
          <a:prstGeom prst="rect">
            <a:avLst/>
          </a:prstGeom>
          <a:noFill/>
        </p:spPr>
        <p:txBody>
          <a:bodyPr>
            <a:spAutoFit/>
          </a:bodyPr>
          <a:lstStyle/>
          <a:p>
            <a:pPr algn="ctr" fontAlgn="auto">
              <a:spcBef>
                <a:spcPts val="0"/>
              </a:spcBef>
              <a:spcAft>
                <a:spcPts val="0"/>
              </a:spcAft>
              <a:defRPr/>
            </a:pPr>
            <a:r>
              <a:rPr lang="en-US" b="1" dirty="0">
                <a:latin typeface="+mn-lt"/>
              </a:rPr>
              <a:t>Cipher Access Control Barrier</a:t>
            </a:r>
          </a:p>
          <a:p>
            <a:pPr algn="ctr" fontAlgn="auto">
              <a:spcBef>
                <a:spcPts val="0"/>
              </a:spcBef>
              <a:spcAft>
                <a:spcPts val="0"/>
              </a:spcAft>
              <a:defRPr/>
            </a:pPr>
            <a:r>
              <a:rPr lang="en-US" sz="1050" dirty="0">
                <a:latin typeface="+mn-lt"/>
              </a:rPr>
              <a:t>Source: SAVER Summary, Handbook of Access Control Technologies, 2005 </a:t>
            </a:r>
          </a:p>
        </p:txBody>
      </p:sp>
      <p:sp>
        <p:nvSpPr>
          <p:cNvPr id="9" name="TextBox 8">
            <a:extLst>
              <a:ext uri="{FF2B5EF4-FFF2-40B4-BE49-F238E27FC236}">
                <a16:creationId xmlns:a16="http://schemas.microsoft.com/office/drawing/2014/main" id="{C0CC1986-1FB3-47FD-B843-782CE844A4A7}"/>
              </a:ext>
            </a:extLst>
          </p:cNvPr>
          <p:cNvSpPr txBox="1"/>
          <p:nvPr/>
        </p:nvSpPr>
        <p:spPr>
          <a:xfrm>
            <a:off x="4876800" y="5562600"/>
            <a:ext cx="3810000" cy="969496"/>
          </a:xfrm>
          <a:prstGeom prst="rect">
            <a:avLst/>
          </a:prstGeom>
          <a:noFill/>
        </p:spPr>
        <p:txBody>
          <a:bodyPr>
            <a:spAutoFit/>
          </a:bodyPr>
          <a:lstStyle/>
          <a:p>
            <a:pPr algn="ctr" fontAlgn="auto">
              <a:spcBef>
                <a:spcPts val="0"/>
              </a:spcBef>
              <a:spcAft>
                <a:spcPts val="0"/>
              </a:spcAft>
              <a:defRPr/>
            </a:pPr>
            <a:r>
              <a:rPr lang="en-US" b="1" dirty="0">
                <a:latin typeface="+mn-lt"/>
              </a:rPr>
              <a:t>Token-based Drop Arm Barrier System</a:t>
            </a:r>
          </a:p>
          <a:p>
            <a:pPr algn="ctr" fontAlgn="auto">
              <a:spcBef>
                <a:spcPts val="0"/>
              </a:spcBef>
              <a:spcAft>
                <a:spcPts val="0"/>
              </a:spcAft>
              <a:defRPr/>
            </a:pPr>
            <a:r>
              <a:rPr lang="en-US" sz="1050" dirty="0">
                <a:latin typeface="+mn-lt"/>
              </a:rPr>
              <a:t>Source: SAVER Summary, Handbook of Access Control Technologies, 2005 </a:t>
            </a:r>
          </a:p>
          <a:p>
            <a:pPr fontAlgn="auto">
              <a:spcBef>
                <a:spcPts val="0"/>
              </a:spcBef>
              <a:spcAft>
                <a:spcPts val="0"/>
              </a:spcAft>
              <a:defRPr/>
            </a:pPr>
            <a:endParaRPr lang="en-US" dirty="0">
              <a:latin typeface="+mn-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BAF8EF6-06D0-4F17-820F-D2C1EFF074C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98D8736-E90E-4520-80F5-3DE9CCA4245F}" type="slidenum">
              <a:rPr lang="en-US" altLang="en-US">
                <a:solidFill>
                  <a:srgbClr val="898989"/>
                </a:solidFill>
                <a:latin typeface="Calibri" panose="020F0502020204030204" pitchFamily="34" charset="0"/>
              </a:rPr>
              <a:pPr eaLnBrk="1" hangingPunct="1"/>
              <a:t>42</a:t>
            </a:fld>
            <a:endParaRPr lang="en-US" altLang="en-US">
              <a:solidFill>
                <a:srgbClr val="898989"/>
              </a:solidFill>
              <a:latin typeface="Calibri" panose="020F0502020204030204" pitchFamily="34" charset="0"/>
            </a:endParaRPr>
          </a:p>
        </p:txBody>
      </p:sp>
      <p:sp>
        <p:nvSpPr>
          <p:cNvPr id="5" name="Title 4">
            <a:extLst>
              <a:ext uri="{FF2B5EF4-FFF2-40B4-BE49-F238E27FC236}">
                <a16:creationId xmlns:a16="http://schemas.microsoft.com/office/drawing/2014/main" id="{6506036B-B1C5-404A-A6E4-10964CC5277B}"/>
              </a:ext>
            </a:extLst>
          </p:cNvPr>
          <p:cNvSpPr>
            <a:spLocks noGrp="1"/>
          </p:cNvSpPr>
          <p:nvPr>
            <p:ph type="title"/>
          </p:nvPr>
        </p:nvSpPr>
        <p:spPr>
          <a:xfrm>
            <a:off x="457200" y="152400"/>
            <a:ext cx="8229600" cy="1143000"/>
          </a:xfrm>
          <a:ln>
            <a:solidFill>
              <a:schemeClr val="tx2"/>
            </a:solidFill>
          </a:ln>
        </p:spPr>
        <p:txBody>
          <a:bodyPr>
            <a:normAutofit fontScale="90000"/>
          </a:bodyPr>
          <a:lstStyle/>
          <a:p>
            <a:pPr eaLnBrk="1" hangingPunct="1">
              <a:defRPr/>
            </a:pPr>
            <a:r>
              <a:rPr lang="en-US" sz="3600"/>
              <a:t>Security Countermeasures</a:t>
            </a:r>
            <a:r>
              <a:rPr lang="en-US" sz="4000"/>
              <a:t> </a:t>
            </a:r>
            <a:r>
              <a:rPr lang="en-US" sz="3600"/>
              <a:t/>
            </a:r>
            <a:br>
              <a:rPr lang="en-US" sz="3600"/>
            </a:br>
            <a:r>
              <a:rPr lang="en-US" sz="3600" b="1"/>
              <a:t> </a:t>
            </a:r>
            <a:r>
              <a:rPr lang="en-US" sz="3200" b="1"/>
              <a:t>ACCESS CONTROL SYSTEMS</a:t>
            </a:r>
            <a:endParaRPr lang="en-US" sz="3200"/>
          </a:p>
        </p:txBody>
      </p:sp>
      <p:pic>
        <p:nvPicPr>
          <p:cNvPr id="4098" name="Picture 2">
            <a:extLst>
              <a:ext uri="{FF2B5EF4-FFF2-40B4-BE49-F238E27FC236}">
                <a16:creationId xmlns:a16="http://schemas.microsoft.com/office/drawing/2014/main" id="{2FAE4FB4-7EAD-4A55-9940-713292048946}"/>
              </a:ext>
            </a:extLst>
          </p:cNvPr>
          <p:cNvPicPr>
            <a:picLocks noGrp="1" noChangeAspect="1" noChangeArrowheads="1"/>
          </p:cNvPicPr>
          <p:nvPr>
            <p:ph idx="1"/>
          </p:nvPr>
        </p:nvPicPr>
        <p:blipFill>
          <a:blip r:embed="rId3"/>
          <a:srcRect/>
          <a:stretch>
            <a:fillRect/>
          </a:stretch>
        </p:blipFill>
        <p:spPr>
          <a:xfrm>
            <a:off x="1290638" y="1447800"/>
            <a:ext cx="6562725" cy="3810000"/>
          </a:xfrm>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F7083356-2541-40B2-BE40-F19DC795EEA7}"/>
              </a:ext>
            </a:extLst>
          </p:cNvPr>
          <p:cNvSpPr txBox="1"/>
          <p:nvPr/>
        </p:nvSpPr>
        <p:spPr>
          <a:xfrm>
            <a:off x="1524000" y="5562600"/>
            <a:ext cx="6248400" cy="1246495"/>
          </a:xfrm>
          <a:prstGeom prst="rect">
            <a:avLst/>
          </a:prstGeom>
          <a:noFill/>
        </p:spPr>
        <p:txBody>
          <a:bodyPr>
            <a:spAutoFit/>
          </a:bodyPr>
          <a:lstStyle/>
          <a:p>
            <a:pPr algn="ctr" fontAlgn="auto">
              <a:spcBef>
                <a:spcPts val="0"/>
              </a:spcBef>
              <a:spcAft>
                <a:spcPts val="0"/>
              </a:spcAft>
              <a:defRPr/>
            </a:pPr>
            <a:r>
              <a:rPr lang="en-US" b="1" dirty="0">
                <a:latin typeface="+mn-lt"/>
              </a:rPr>
              <a:t>Biometric Technologies Including Iris Recognition, Fingerprint Identification, Voice Recognition and Palm Print Identification</a:t>
            </a:r>
            <a:endParaRPr lang="en-US" dirty="0">
              <a:latin typeface="+mn-lt"/>
            </a:endParaRPr>
          </a:p>
          <a:p>
            <a:pPr algn="ctr" fontAlgn="auto">
              <a:spcBef>
                <a:spcPts val="0"/>
              </a:spcBef>
              <a:spcAft>
                <a:spcPts val="0"/>
              </a:spcAft>
              <a:defRPr/>
            </a:pPr>
            <a:r>
              <a:rPr lang="en-US" sz="1050" dirty="0">
                <a:latin typeface="+mn-lt"/>
              </a:rPr>
              <a:t>Source:  Adapted from National Science and Technology Council (NSTC) Subcommittee on Biometrics http://www.biometricscatalog.org/NSTCSubcommittee) </a:t>
            </a:r>
          </a:p>
          <a:p>
            <a:pPr fontAlgn="auto">
              <a:spcBef>
                <a:spcPts val="0"/>
              </a:spcBef>
              <a:spcAft>
                <a:spcPts val="0"/>
              </a:spcAft>
              <a:defRPr/>
            </a:pPr>
            <a:endParaRPr lang="en-US" dirty="0">
              <a:latin typeface="+mn-l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43</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a:t>Security Countermeasures </a:t>
            </a:r>
            <a:br>
              <a:rPr lang="en-US" altLang="en-US" sz="3600"/>
            </a:br>
            <a:r>
              <a:rPr lang="en-US" altLang="en-US" sz="3600" b="1"/>
              <a:t> </a:t>
            </a:r>
            <a:r>
              <a:rPr lang="en-US" altLang="en-US" sz="3200" b="1"/>
              <a:t>SURVEILLANCE SYSTEMS AND MONITORING</a:t>
            </a:r>
            <a:endParaRPr lang="en-US" altLang="en-US" sz="320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2286000"/>
            <a:ext cx="40005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6200" y="5791200"/>
            <a:ext cx="4572000" cy="646331"/>
          </a:xfrm>
          <a:prstGeom prst="rect">
            <a:avLst/>
          </a:prstGeom>
        </p:spPr>
        <p:txBody>
          <a:bodyPr>
            <a:spAutoFit/>
          </a:bodyPr>
          <a:lstStyle/>
          <a:p>
            <a:pPr algn="ctr"/>
            <a:r>
              <a:rPr lang="en-US" sz="1200" b="1" dirty="0"/>
              <a:t>Saver Highlight CCTV</a:t>
            </a:r>
            <a:endParaRPr lang="en-US" sz="1200" dirty="0"/>
          </a:p>
          <a:p>
            <a:pPr algn="ctr"/>
            <a:r>
              <a:rPr lang="en-US" sz="1200" dirty="0"/>
              <a:t>(Source:  SAVER Highlight, CCTV Technology 2005 </a:t>
            </a:r>
            <a:r>
              <a:rPr lang="en-US" sz="1200" dirty="0">
                <a:hlinkClick r:id="rId4"/>
              </a:rPr>
              <a:t>http://www.dhs-saver.info</a:t>
            </a:r>
            <a:endParaRPr lang="en-US" sz="1200" dirty="0"/>
          </a:p>
        </p:txBody>
      </p:sp>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7752" y="2743200"/>
            <a:ext cx="4210315" cy="262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419600" y="5754469"/>
            <a:ext cx="4572000" cy="646331"/>
          </a:xfrm>
          <a:prstGeom prst="rect">
            <a:avLst/>
          </a:prstGeom>
        </p:spPr>
        <p:txBody>
          <a:bodyPr>
            <a:spAutoFit/>
          </a:bodyPr>
          <a:lstStyle/>
          <a:p>
            <a:pPr algn="ctr"/>
            <a:r>
              <a:rPr lang="en-US" sz="1200" b="1" dirty="0"/>
              <a:t>Thermal Imaging Camera and Photo</a:t>
            </a:r>
            <a:endParaRPr lang="en-US" sz="1200" dirty="0"/>
          </a:p>
          <a:p>
            <a:pPr algn="ctr"/>
            <a:r>
              <a:rPr lang="en-US" sz="1200" dirty="0"/>
              <a:t>Source:  SAVER Summary; Closed Circuit Television Technology Handbook 2006 </a:t>
            </a:r>
            <a:r>
              <a:rPr lang="en-US" sz="1200" dirty="0">
                <a:hlinkClick r:id="rId4"/>
              </a:rPr>
              <a:t>http://www.dhs-saver.info</a:t>
            </a:r>
            <a:endParaRPr lang="en-US" sz="12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44</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152400"/>
            <a:ext cx="8229600" cy="1676400"/>
          </a:xfrm>
          <a:ln>
            <a:solidFill>
              <a:schemeClr val="tx2"/>
            </a:solidFill>
            <a:miter lim="800000"/>
            <a:headEnd/>
            <a:tailEnd/>
          </a:ln>
        </p:spPr>
        <p:txBody>
          <a:bodyPr/>
          <a:lstStyle/>
          <a:p>
            <a:pPr eaLnBrk="1" hangingPunct="1"/>
            <a:r>
              <a:rPr lang="en-US" altLang="en-US" sz="3600" dirty="0"/>
              <a:t>Cybersecurity Countermeasures </a:t>
            </a:r>
            <a:r>
              <a:rPr lang="en-US" sz="2800" b="1" dirty="0"/>
              <a:t> </a:t>
            </a:r>
            <a:br>
              <a:rPr lang="en-US" sz="2800" b="1" dirty="0"/>
            </a:br>
            <a:r>
              <a:rPr lang="en-US" sz="2800" b="1" dirty="0"/>
              <a:t>CRITICAL CONTROLS BEST PRACTICES</a:t>
            </a:r>
            <a:endParaRPr lang="en-US" altLang="en-US" sz="2800" dirty="0"/>
          </a:p>
        </p:txBody>
      </p:sp>
      <p:sp>
        <p:nvSpPr>
          <p:cNvPr id="9" name="Rectangle 8"/>
          <p:cNvSpPr/>
          <p:nvPr/>
        </p:nvSpPr>
        <p:spPr>
          <a:xfrm>
            <a:off x="3886200" y="5481935"/>
            <a:ext cx="4695825" cy="461665"/>
          </a:xfrm>
          <a:prstGeom prst="rect">
            <a:avLst/>
          </a:prstGeom>
        </p:spPr>
        <p:txBody>
          <a:bodyPr wrap="square">
            <a:spAutoFit/>
          </a:bodyPr>
          <a:lstStyle/>
          <a:p>
            <a:pPr algn="ctr"/>
            <a:r>
              <a:rPr lang="en-US" sz="1200" b="1" dirty="0"/>
              <a:t>Summary of Critical Controls Best Practices</a:t>
            </a:r>
          </a:p>
          <a:p>
            <a:pPr algn="ctr"/>
            <a:r>
              <a:rPr lang="en-US" sz="1200" dirty="0"/>
              <a:t>Source: COBIT</a:t>
            </a:r>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6169" y="1987670"/>
            <a:ext cx="5633582" cy="3346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71487" y="1987670"/>
            <a:ext cx="3262313" cy="3754874"/>
          </a:xfrm>
          <a:prstGeom prst="rect">
            <a:avLst/>
          </a:prstGeom>
          <a:ln>
            <a:solidFill>
              <a:schemeClr val="tx1"/>
            </a:solidFill>
          </a:ln>
        </p:spPr>
        <p:txBody>
          <a:bodyPr wrap="square">
            <a:spAutoFit/>
          </a:bodyPr>
          <a:lstStyle/>
          <a:p>
            <a:r>
              <a:rPr lang="en-US" sz="2000" b="1" dirty="0"/>
              <a:t>Critical Controls </a:t>
            </a:r>
          </a:p>
          <a:p>
            <a:r>
              <a:rPr lang="en-US" sz="2000" b="1" dirty="0"/>
              <a:t>Five “Quick Wins”</a:t>
            </a:r>
          </a:p>
          <a:p>
            <a:r>
              <a:rPr lang="en-US" dirty="0"/>
              <a:t>1. Software white listing</a:t>
            </a:r>
          </a:p>
          <a:p>
            <a:r>
              <a:rPr lang="en-US" dirty="0"/>
              <a:t>2. Secure standard configurations</a:t>
            </a:r>
          </a:p>
          <a:p>
            <a:r>
              <a:rPr lang="en-US" dirty="0"/>
              <a:t>3. Application security patch installation</a:t>
            </a:r>
          </a:p>
          <a:p>
            <a:r>
              <a:rPr lang="en-US" dirty="0"/>
              <a:t>4. System security patch installation</a:t>
            </a:r>
          </a:p>
          <a:p>
            <a:r>
              <a:rPr lang="en-US" dirty="0"/>
              <a:t>5. Ensuring administrative privileges are not active while browsing the web or handling   email</a:t>
            </a:r>
          </a:p>
        </p:txBody>
      </p:sp>
    </p:spTree>
    <p:extLst>
      <p:ext uri="{BB962C8B-B14F-4D97-AF65-F5344CB8AC3E}">
        <p14:creationId xmlns:p14="http://schemas.microsoft.com/office/powerpoint/2010/main" val="9951861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45</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152400"/>
            <a:ext cx="8229600" cy="1676400"/>
          </a:xfrm>
          <a:ln>
            <a:solidFill>
              <a:schemeClr val="tx2"/>
            </a:solidFill>
            <a:miter lim="800000"/>
            <a:headEnd/>
            <a:tailEnd/>
          </a:ln>
        </p:spPr>
        <p:txBody>
          <a:bodyPr/>
          <a:lstStyle/>
          <a:p>
            <a:pPr eaLnBrk="1" hangingPunct="1"/>
            <a:r>
              <a:rPr lang="en-US" altLang="en-US" sz="3600" dirty="0"/>
              <a:t>Cybersecurity Countermeasures </a:t>
            </a:r>
            <a:r>
              <a:rPr lang="en-US" altLang="en-US" sz="2800" b="1" dirty="0"/>
              <a:t>TRANSPORTATION SYSTEM NETWORK</a:t>
            </a:r>
            <a:endParaRPr lang="en-US" altLang="en-US" sz="2800" dirty="0"/>
          </a:p>
        </p:txBody>
      </p:sp>
      <p:sp>
        <p:nvSpPr>
          <p:cNvPr id="5" name="Rectangle 4"/>
          <p:cNvSpPr/>
          <p:nvPr/>
        </p:nvSpPr>
        <p:spPr>
          <a:xfrm>
            <a:off x="333375" y="5105400"/>
            <a:ext cx="4695825" cy="461665"/>
          </a:xfrm>
          <a:prstGeom prst="rect">
            <a:avLst/>
          </a:prstGeom>
        </p:spPr>
        <p:txBody>
          <a:bodyPr wrap="square">
            <a:spAutoFit/>
          </a:bodyPr>
          <a:lstStyle/>
          <a:p>
            <a:r>
              <a:rPr lang="en-US" sz="1200" b="1" dirty="0"/>
              <a:t>Typical Transportation System Network </a:t>
            </a:r>
          </a:p>
          <a:p>
            <a:r>
              <a:rPr lang="en-US" sz="1200" b="1" dirty="0"/>
              <a:t>with Countermeasures</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6400"/>
            <a:ext cx="4490987" cy="3352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4953000" y="5105400"/>
            <a:ext cx="4695825" cy="461665"/>
          </a:xfrm>
          <a:prstGeom prst="rect">
            <a:avLst/>
          </a:prstGeom>
        </p:spPr>
        <p:txBody>
          <a:bodyPr wrap="square">
            <a:spAutoFit/>
          </a:bodyPr>
          <a:lstStyle/>
          <a:p>
            <a:r>
              <a:rPr lang="en-US" sz="1200" b="1" dirty="0"/>
              <a:t>Typical Transportation System Network </a:t>
            </a:r>
          </a:p>
          <a:p>
            <a:r>
              <a:rPr lang="en-US" sz="1200" b="1" dirty="0"/>
              <a:t>Without Countermeasures</a:t>
            </a:r>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651" y="1676401"/>
            <a:ext cx="4597349" cy="3352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47609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87BFA3-433F-4843-8A81-CF1653055DFF}"/>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fontScale="90000"/>
          </a:bodyPr>
          <a:lstStyle/>
          <a:p>
            <a:pPr eaLnBrk="1" fontAlgn="auto" hangingPunct="1">
              <a:spcAft>
                <a:spcPts val="0"/>
              </a:spcAft>
              <a:defRPr/>
            </a:pPr>
            <a:r>
              <a:rPr lang="en-US" altLang="en-US" sz="4000" dirty="0"/>
              <a:t>Cybersecurity Countermeasures</a:t>
            </a:r>
            <a:br>
              <a:rPr lang="en-US" altLang="en-US" sz="4000" dirty="0"/>
            </a:br>
            <a:r>
              <a:rPr lang="en-US" altLang="en-US" sz="3600" b="1" dirty="0"/>
              <a:t>ADDITIONAL MEASURES</a:t>
            </a:r>
            <a:endParaRPr lang="en-US" sz="3600" b="1" dirty="0"/>
          </a:p>
        </p:txBody>
      </p:sp>
      <p:sp>
        <p:nvSpPr>
          <p:cNvPr id="2" name="Content Placeholder 1"/>
          <p:cNvSpPr>
            <a:spLocks noGrp="1"/>
          </p:cNvSpPr>
          <p:nvPr>
            <p:ph idx="1"/>
          </p:nvPr>
        </p:nvSpPr>
        <p:spPr/>
        <p:txBody>
          <a:bodyPr/>
          <a:lstStyle/>
          <a:p>
            <a:r>
              <a:rPr lang="en-US" dirty="0"/>
              <a:t>Access Control</a:t>
            </a:r>
          </a:p>
          <a:p>
            <a:r>
              <a:rPr lang="en-US" dirty="0"/>
              <a:t>Boundary Defense and Network Separation</a:t>
            </a:r>
          </a:p>
          <a:p>
            <a:r>
              <a:rPr lang="en-US" dirty="0"/>
              <a:t>Bring Your Own Device (BYOD)</a:t>
            </a:r>
          </a:p>
          <a:p>
            <a:r>
              <a:rPr lang="en-US" dirty="0"/>
              <a:t>Configuration Management</a:t>
            </a:r>
          </a:p>
          <a:p>
            <a:r>
              <a:rPr lang="en-US" dirty="0"/>
              <a:t>Data Security and Information Protection</a:t>
            </a:r>
          </a:p>
          <a:p>
            <a:r>
              <a:rPr lang="en-US" dirty="0"/>
              <a:t>Monitoring and Detection</a:t>
            </a:r>
          </a:p>
          <a:p>
            <a:endParaRPr lang="en-US" dirty="0"/>
          </a:p>
          <a:p>
            <a:endParaRPr lang="en-US" dirty="0"/>
          </a:p>
        </p:txBody>
      </p:sp>
      <p:sp>
        <p:nvSpPr>
          <p:cNvPr id="7" name="Slide Number Placeholder 5">
            <a:extLst>
              <a:ext uri="{FF2B5EF4-FFF2-40B4-BE49-F238E27FC236}">
                <a16:creationId xmlns:a16="http://schemas.microsoft.com/office/drawing/2014/main" id="{2EDA137F-0C9C-4093-82C6-C3166D36A1B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850E15B-9D5D-4770-8EFB-98DA2A71D881}" type="slidenum">
              <a:rPr lang="en-US" altLang="en-US">
                <a:solidFill>
                  <a:srgbClr val="898989"/>
                </a:solidFill>
                <a:latin typeface="Calibri" panose="020F0502020204030204" pitchFamily="34" charset="0"/>
              </a:rPr>
              <a:pPr eaLnBrk="1" hangingPunct="1"/>
              <a:t>46</a:t>
            </a:fld>
            <a:endParaRPr lang="en-US" altLang="en-US">
              <a:solidFill>
                <a:srgbClr val="898989"/>
              </a:solidFill>
              <a:latin typeface="Calibri" panose="020F050202020403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47</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sz="3600" b="1" dirty="0"/>
              <a:t>CHAPTER 4 </a:t>
            </a:r>
            <a:r>
              <a:rPr lang="en-US" sz="3600" b="1" dirty="0" smtClean="0"/>
              <a:t>- </a:t>
            </a:r>
            <a:r>
              <a:rPr lang="en-US" altLang="en-US" sz="3600" dirty="0" smtClean="0"/>
              <a:t>Cybersecurity</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en-US" dirty="0"/>
              <a:t>The relatively few catastrophic incidents in transportation to date have resulted in a false sense of security within the transportation sector. Recent research estimated that on the physical security side as many as 75% of security breaches go unreported. In terms of cyber much less is known about prospective breach percentages, but there is little reason to believe that the numbers are any better for cyber incidents.</a:t>
            </a:r>
          </a:p>
          <a:p>
            <a:r>
              <a:rPr lang="en-US" dirty="0"/>
              <a:t>What is known is that the ease of compromise of transportation cyber systems is becoming more and more evident, and the likelihood of new or more significant events is increasing along with the per event costs of cyber incidents and cyber-crime.</a:t>
            </a:r>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39611956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48</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en-US" dirty="0"/>
              <a:t>Serious consequences can occur due to </a:t>
            </a:r>
          </a:p>
          <a:p>
            <a:pPr marL="0" indent="0">
              <a:buNone/>
            </a:pPr>
            <a:r>
              <a:rPr lang="en-US" dirty="0"/>
              <a:t>      compromised cybersecurity; they include:</a:t>
            </a:r>
            <a:endParaRPr lang="en-US" sz="2800" dirty="0"/>
          </a:p>
          <a:p>
            <a:pPr lvl="1"/>
            <a:r>
              <a:rPr lang="en-US" dirty="0"/>
              <a:t>Endangerment of public or employee safety</a:t>
            </a:r>
            <a:endParaRPr lang="en-US" sz="2400" dirty="0"/>
          </a:p>
          <a:p>
            <a:pPr lvl="1"/>
            <a:r>
              <a:rPr lang="en-US" dirty="0"/>
              <a:t>Loss of public confidence</a:t>
            </a:r>
            <a:endParaRPr lang="en-US" sz="2400" dirty="0"/>
          </a:p>
          <a:p>
            <a:pPr lvl="1"/>
            <a:r>
              <a:rPr lang="en-US" dirty="0"/>
              <a:t>Violation of regulatory requirements</a:t>
            </a:r>
            <a:endParaRPr lang="en-US" sz="2400" dirty="0"/>
          </a:p>
          <a:p>
            <a:pPr lvl="1"/>
            <a:r>
              <a:rPr lang="en-US" dirty="0"/>
              <a:t>Loss of proprietary or confidential </a:t>
            </a:r>
          </a:p>
          <a:p>
            <a:pPr marL="457200" lvl="1" indent="0">
              <a:buNone/>
            </a:pPr>
            <a:r>
              <a:rPr lang="en-US" dirty="0"/>
              <a:t>     information</a:t>
            </a:r>
            <a:endParaRPr lang="en-US" sz="2400" dirty="0"/>
          </a:p>
          <a:p>
            <a:pPr lvl="1"/>
            <a:r>
              <a:rPr lang="en-US" dirty="0"/>
              <a:t>Economic loss</a:t>
            </a:r>
            <a:endParaRPr lang="en-US" sz="2400" dirty="0"/>
          </a:p>
          <a:p>
            <a:pPr lvl="1"/>
            <a:r>
              <a:rPr lang="en-US" dirty="0"/>
              <a:t>Impact on national security</a:t>
            </a:r>
            <a:endParaRPr lang="en-US" sz="2400" dirty="0"/>
          </a:p>
          <a:p>
            <a:pPr marL="0" indent="0">
              <a:buNone/>
            </a:pPr>
            <a:r>
              <a:rPr lang="en-US" dirty="0"/>
              <a:t>	</a:t>
            </a:r>
            <a:r>
              <a:rPr lang="en-US" sz="2600" dirty="0"/>
              <a:t>ISA/IEC-62443 (formerly ISA-99)</a:t>
            </a:r>
            <a:endParaRPr lang="en-US" sz="2300" dirty="0"/>
          </a:p>
          <a:p>
            <a:pPr marL="0" indent="0">
              <a:buNone/>
            </a:pPr>
            <a:r>
              <a:rPr lang="en-US" dirty="0"/>
              <a:t> </a:t>
            </a:r>
          </a:p>
          <a:p>
            <a:r>
              <a:rPr lang="en-US" dirty="0"/>
              <a:t>Unintentional incidents can also result in similar consequences and should be of equal concern to transportation leaders.  </a:t>
            </a:r>
          </a:p>
          <a:p>
            <a:pPr eaLnBrk="1" hangingPunct="1">
              <a:lnSpc>
                <a:spcPct val="80000"/>
              </a:lnSpc>
              <a:buFont typeface="Arial" charset="0"/>
              <a:buNone/>
              <a:defRPr/>
            </a:pPr>
            <a:endParaRPr lang="en-US" sz="2500" dirty="0">
              <a:solidFill>
                <a:srgbClr val="000000"/>
              </a:solidFill>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8906" y="2133600"/>
            <a:ext cx="2883069"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1727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49</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Myths</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a:bodyPr>
          <a:lstStyle/>
          <a:p>
            <a:pPr marL="514350" lvl="0" indent="-514350">
              <a:buFont typeface="+mj-lt"/>
              <a:buAutoNum type="arabicPeriod"/>
            </a:pPr>
            <a:r>
              <a:rPr lang="en-US" b="1" dirty="0"/>
              <a:t>“Nobody wants to attack us.” </a:t>
            </a:r>
            <a:r>
              <a:rPr lang="en-US" dirty="0"/>
              <a:t>Other sectors are more likely targets for cyber-incidents than transportation, it won’t happen in transportation.</a:t>
            </a:r>
          </a:p>
          <a:p>
            <a:pPr marL="514350" indent="-514350">
              <a:buFont typeface="+mj-lt"/>
              <a:buAutoNum type="arabicPeriod"/>
            </a:pPr>
            <a:r>
              <a:rPr lang="en-US" b="1" dirty="0"/>
              <a:t>“It can’t happen to us”. </a:t>
            </a:r>
            <a:r>
              <a:rPr lang="en-US" dirty="0"/>
              <a:t>Our systems are “air gapped” or “firewalled”.</a:t>
            </a:r>
          </a:p>
          <a:p>
            <a:pPr marL="514350" indent="-514350">
              <a:buFont typeface="+mj-lt"/>
              <a:buAutoNum type="arabicPeriod"/>
            </a:pPr>
            <a:r>
              <a:rPr lang="en-US" b="1" dirty="0"/>
              <a:t>“It’s all about IT”. </a:t>
            </a:r>
            <a:r>
              <a:rPr lang="en-US" dirty="0"/>
              <a:t>Most of the cybersecurity investment will be in technology.</a:t>
            </a:r>
          </a:p>
          <a:p>
            <a:endParaRPr lang="en-US" dirty="0"/>
          </a:p>
          <a:p>
            <a:pPr marL="514350" lvl="0" indent="-514350">
              <a:buFont typeface="+mj-lt"/>
              <a:buAutoNum type="arabicPeriod"/>
            </a:pPr>
            <a:endParaRPr lang="en-US" dirty="0"/>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3604110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7F15316-9F19-46C0-BB40-0391ECFF148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BBE23C-68DD-4DEC-A565-9DEF5753D2E2}" type="slidenum">
              <a:rPr lang="en-US" altLang="en-US">
                <a:solidFill>
                  <a:srgbClr val="898989"/>
                </a:solidFill>
                <a:latin typeface="Calibri" panose="020F0502020204030204" pitchFamily="34" charset="0"/>
              </a:rPr>
              <a:pPr eaLnBrk="1" hangingPunct="1"/>
              <a:t>5</a:t>
            </a:fld>
            <a:endParaRPr lang="en-US" altLang="en-US">
              <a:solidFill>
                <a:srgbClr val="898989"/>
              </a:solidFill>
              <a:latin typeface="Calibri" panose="020F0502020204030204" pitchFamily="34" charset="0"/>
            </a:endParaRPr>
          </a:p>
        </p:txBody>
      </p:sp>
      <p:sp>
        <p:nvSpPr>
          <p:cNvPr id="5" name="Title 4">
            <a:extLst>
              <a:ext uri="{FF2B5EF4-FFF2-40B4-BE49-F238E27FC236}">
                <a16:creationId xmlns:a16="http://schemas.microsoft.com/office/drawing/2014/main" id="{5CC80D24-D6DE-485D-97DD-5C9DF311D50E}"/>
              </a:ext>
            </a:extLst>
          </p:cNvPr>
          <p:cNvSpPr>
            <a:spLocks noGrp="1"/>
          </p:cNvSpPr>
          <p:nvPr>
            <p:ph type="title"/>
          </p:nvPr>
        </p:nvSpPr>
        <p:spPr>
          <a:xfrm>
            <a:off x="457200" y="228600"/>
            <a:ext cx="8229600" cy="1600200"/>
          </a:xfrm>
          <a:ln>
            <a:solidFill>
              <a:schemeClr val="tx2"/>
            </a:solidFill>
          </a:ln>
        </p:spPr>
        <p:txBody>
          <a:bodyPr rtlCol="0">
            <a:noAutofit/>
          </a:bodyPr>
          <a:lstStyle/>
          <a:p>
            <a:pPr eaLnBrk="1" fontAlgn="auto" hangingPunct="1">
              <a:spcAft>
                <a:spcPts val="0"/>
              </a:spcAft>
              <a:defRPr/>
            </a:pPr>
            <a:r>
              <a:rPr lang="en-US" sz="4000" b="1" dirty="0" smtClean="0"/>
              <a:t>Security </a:t>
            </a:r>
            <a:r>
              <a:rPr lang="en-US" sz="4000" b="1" dirty="0"/>
              <a:t>101, Second Edition:  </a:t>
            </a:r>
            <a:r>
              <a:rPr lang="en-US" sz="4000" b="1" dirty="0" smtClean="0"/>
              <a:t/>
            </a:r>
            <a:br>
              <a:rPr lang="en-US" sz="4000" b="1" dirty="0" smtClean="0"/>
            </a:br>
            <a:r>
              <a:rPr lang="en-US" sz="4000" b="1" dirty="0" smtClean="0"/>
              <a:t>A </a:t>
            </a:r>
            <a:r>
              <a:rPr lang="en-US" sz="4000" b="1" dirty="0"/>
              <a:t>Physical &amp; Cyber Security Primer </a:t>
            </a:r>
            <a:r>
              <a:rPr lang="en-US" sz="4000" b="1" dirty="0" smtClean="0"/>
              <a:t/>
            </a:r>
            <a:br>
              <a:rPr lang="en-US" sz="4000" b="1" dirty="0" smtClean="0"/>
            </a:br>
            <a:r>
              <a:rPr lang="en-US" sz="4000" b="1" dirty="0" smtClean="0"/>
              <a:t>for </a:t>
            </a:r>
            <a:r>
              <a:rPr lang="en-US" sz="4000" b="1" dirty="0"/>
              <a:t>Transportation </a:t>
            </a:r>
            <a:r>
              <a:rPr lang="en-US" sz="4000" b="1" dirty="0" smtClean="0"/>
              <a:t>Agencies</a:t>
            </a:r>
            <a:endParaRPr lang="en-US" sz="4000" i="1" dirty="0"/>
          </a:p>
        </p:txBody>
      </p:sp>
      <p:sp>
        <p:nvSpPr>
          <p:cNvPr id="6" name="Content Placeholder 5">
            <a:extLst>
              <a:ext uri="{FF2B5EF4-FFF2-40B4-BE49-F238E27FC236}">
                <a16:creationId xmlns:a16="http://schemas.microsoft.com/office/drawing/2014/main" id="{8456B88A-BBB4-4492-8821-6E72629277C6}"/>
              </a:ext>
            </a:extLst>
          </p:cNvPr>
          <p:cNvSpPr>
            <a:spLocks noGrp="1"/>
          </p:cNvSpPr>
          <p:nvPr>
            <p:ph idx="1"/>
          </p:nvPr>
        </p:nvSpPr>
        <p:spPr>
          <a:xfrm>
            <a:off x="457200" y="1981200"/>
            <a:ext cx="8229600" cy="44958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62500" lnSpcReduction="20000"/>
          </a:bodyPr>
          <a:lstStyle/>
          <a:p>
            <a:pPr marL="0" indent="0" algn="ctr">
              <a:buNone/>
              <a:defRPr/>
            </a:pPr>
            <a:r>
              <a:rPr lang="en-US" b="1" dirty="0"/>
              <a:t>TABLE OF CONTENTS </a:t>
            </a:r>
            <a:br>
              <a:rPr lang="en-US" b="1" dirty="0"/>
            </a:br>
            <a:r>
              <a:rPr lang="en-US" i="1" dirty="0"/>
              <a:t>(</a:t>
            </a:r>
            <a:r>
              <a:rPr lang="en-US" i="1" dirty="0" smtClean="0"/>
              <a:t>Changes from the First Edition are </a:t>
            </a:r>
            <a:r>
              <a:rPr lang="en-US" i="1" dirty="0"/>
              <a:t>marked in </a:t>
            </a:r>
            <a:r>
              <a:rPr lang="en-US" b="1" i="1" dirty="0" smtClean="0"/>
              <a:t>bold</a:t>
            </a:r>
            <a:r>
              <a:rPr lang="en-US" i="1" dirty="0" smtClean="0"/>
              <a:t>)</a:t>
            </a:r>
            <a:r>
              <a:rPr lang="en-US" b="1" i="1" dirty="0"/>
              <a:t/>
            </a:r>
            <a:br>
              <a:rPr lang="en-US" b="1" i="1" dirty="0"/>
            </a:br>
            <a:endParaRPr lang="en-US" b="1" dirty="0" smtClean="0"/>
          </a:p>
          <a:p>
            <a:pPr marL="0" indent="0">
              <a:buNone/>
              <a:defRPr/>
            </a:pPr>
            <a:r>
              <a:rPr lang="en-US" b="1" dirty="0" smtClean="0"/>
              <a:t>Executive </a:t>
            </a:r>
            <a:r>
              <a:rPr lang="en-US" b="1" dirty="0"/>
              <a:t>Summary</a:t>
            </a:r>
          </a:p>
          <a:p>
            <a:pPr marL="0" indent="0">
              <a:buNone/>
              <a:defRPr/>
            </a:pPr>
            <a:r>
              <a:rPr lang="en-US" dirty="0"/>
              <a:t>Chapter 1 – Risk Management and Risk Assessment</a:t>
            </a:r>
          </a:p>
          <a:p>
            <a:pPr marL="0" indent="0">
              <a:buNone/>
              <a:defRPr/>
            </a:pPr>
            <a:r>
              <a:rPr lang="en-US" dirty="0"/>
              <a:t>Chapter 2 – Plans and Strategies</a:t>
            </a:r>
          </a:p>
          <a:p>
            <a:pPr marL="0" indent="0">
              <a:buNone/>
              <a:defRPr/>
            </a:pPr>
            <a:r>
              <a:rPr lang="en-US" dirty="0"/>
              <a:t>Chapter 3 – Security Countermeasures</a:t>
            </a:r>
          </a:p>
          <a:p>
            <a:pPr marL="0" indent="0">
              <a:buNone/>
              <a:defRPr/>
            </a:pPr>
            <a:r>
              <a:rPr lang="en-US" dirty="0"/>
              <a:t>Chapter 4 – </a:t>
            </a:r>
            <a:r>
              <a:rPr lang="en-US" b="1" dirty="0"/>
              <a:t>Cyber Security </a:t>
            </a:r>
          </a:p>
          <a:p>
            <a:pPr marL="0" indent="0">
              <a:buNone/>
              <a:defRPr/>
            </a:pPr>
            <a:r>
              <a:rPr lang="en-US" dirty="0"/>
              <a:t>Chapter 5 – </a:t>
            </a:r>
            <a:r>
              <a:rPr lang="en-US" b="1" dirty="0"/>
              <a:t>Workforce</a:t>
            </a:r>
            <a:r>
              <a:rPr lang="en-US" dirty="0"/>
              <a:t> Planning and Training/</a:t>
            </a:r>
            <a:r>
              <a:rPr lang="en-US" b="1" dirty="0"/>
              <a:t>Exercises</a:t>
            </a:r>
          </a:p>
          <a:p>
            <a:pPr marL="0" indent="0">
              <a:buNone/>
              <a:defRPr/>
            </a:pPr>
            <a:r>
              <a:rPr lang="en-US" dirty="0"/>
              <a:t>Chapter 6 – Infrastructure Protection and </a:t>
            </a:r>
            <a:r>
              <a:rPr lang="en-US" b="1" dirty="0"/>
              <a:t>Resilience</a:t>
            </a:r>
          </a:p>
          <a:p>
            <a:pPr marL="0" indent="0">
              <a:buNone/>
              <a:defRPr/>
            </a:pPr>
            <a:r>
              <a:rPr lang="en-US" dirty="0"/>
              <a:t>Chapter 7 – Homeland Security </a:t>
            </a:r>
            <a:r>
              <a:rPr lang="en-US" b="1" dirty="0"/>
              <a:t>Laws, Directives, and Guidance</a:t>
            </a:r>
          </a:p>
          <a:p>
            <a:pPr marL="0" indent="0">
              <a:buNone/>
              <a:defRPr/>
            </a:pPr>
            <a:endParaRPr lang="en-US" dirty="0"/>
          </a:p>
          <a:p>
            <a:pPr marL="0" indent="0">
              <a:buNone/>
              <a:defRPr/>
            </a:pPr>
            <a:r>
              <a:rPr lang="en-US" dirty="0"/>
              <a:t>Appendices</a:t>
            </a:r>
          </a:p>
          <a:p>
            <a:pPr lvl="1">
              <a:buFont typeface="Arial" charset="0"/>
              <a:buChar char="–"/>
              <a:defRPr/>
            </a:pPr>
            <a:r>
              <a:rPr lang="en-US" sz="2000" dirty="0"/>
              <a:t>Bibliography</a:t>
            </a:r>
          </a:p>
          <a:p>
            <a:pPr lvl="1">
              <a:buFont typeface="Arial" charset="0"/>
              <a:buChar char="–"/>
              <a:defRPr/>
            </a:pPr>
            <a:r>
              <a:rPr lang="en-US" sz="2000" dirty="0"/>
              <a:t>Acronyms, Abbreviations, and Initialisms</a:t>
            </a:r>
          </a:p>
          <a:p>
            <a:pPr lvl="1">
              <a:buFont typeface="Arial" charset="0"/>
              <a:buChar char="–"/>
              <a:defRPr/>
            </a:pPr>
            <a:r>
              <a:rPr lang="en-US" sz="2000" dirty="0"/>
              <a:t>Glossary</a:t>
            </a:r>
            <a:endParaRPr lang="en-US" sz="4000" dirty="0"/>
          </a:p>
          <a:p>
            <a:pPr eaLnBrk="1" fontAlgn="auto" hangingPunct="1">
              <a:spcAft>
                <a:spcPts val="0"/>
              </a:spcAft>
              <a:defRPr/>
            </a:pPr>
            <a:endParaRPr lang="en-US" dirty="0"/>
          </a:p>
          <a:p>
            <a:pPr eaLnBrk="1" fontAlgn="auto" hangingPunct="1">
              <a:spcAft>
                <a:spcPts val="0"/>
              </a:spcAft>
              <a:buFont typeface="Arial" panose="020B0604020202020204" pitchFamily="34" charset="0"/>
              <a:buNone/>
              <a:defRPr/>
            </a:pP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50</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Myths</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marL="0" lvl="0" indent="0">
              <a:buNone/>
            </a:pPr>
            <a:r>
              <a:rPr lang="en-US" b="1" dirty="0"/>
              <a:t>4. “It’s possible to eliminate all vulnerabilities in systems”. </a:t>
            </a:r>
            <a:r>
              <a:rPr lang="en-US" dirty="0"/>
              <a:t>Cybersecurity incidents can be completely prevented.</a:t>
            </a:r>
          </a:p>
          <a:p>
            <a:pPr marL="0" lvl="0" indent="0">
              <a:buNone/>
            </a:pPr>
            <a:r>
              <a:rPr lang="en-US" b="1" dirty="0"/>
              <a:t>5. “Cybersecurity incidents will not impact operations.”</a:t>
            </a:r>
          </a:p>
          <a:p>
            <a:pPr marL="0" lvl="0" indent="0">
              <a:buNone/>
            </a:pPr>
            <a:r>
              <a:rPr lang="en-US" b="1" dirty="0"/>
              <a:t>6. “Control system cybersecurity can be handled the same as IT cybersecurity.”</a:t>
            </a:r>
          </a:p>
          <a:p>
            <a:pPr marL="0" indent="0">
              <a:buNone/>
            </a:pPr>
            <a:r>
              <a:rPr lang="en-US" b="1" dirty="0"/>
              <a:t>7. “Security is a problem that needs to be solved only once.”</a:t>
            </a:r>
          </a:p>
          <a:p>
            <a:pPr marL="0" lvl="0" indent="0">
              <a:buNone/>
            </a:pPr>
            <a:endParaRPr lang="en-US" b="1" dirty="0"/>
          </a:p>
          <a:p>
            <a:endParaRPr lang="en-US" dirty="0"/>
          </a:p>
          <a:p>
            <a:pPr marL="514350" lvl="0" indent="-514350">
              <a:buFont typeface="+mj-lt"/>
              <a:buAutoNum type="arabicPeriod"/>
            </a:pPr>
            <a:endParaRPr lang="en-US" dirty="0"/>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39916858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51</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 for </a:t>
            </a:r>
            <a:br>
              <a:rPr lang="en-US" altLang="en-US" sz="3600" dirty="0"/>
            </a:br>
            <a:r>
              <a:rPr lang="en-US" altLang="en-US" sz="3600" dirty="0"/>
              <a:t>Surface Transportation</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en-US" dirty="0"/>
              <a:t>In spite of cybersecurity initiatives across the industry, some issues are considered intractable and persistent.</a:t>
            </a:r>
          </a:p>
          <a:p>
            <a:pPr lvl="1"/>
            <a:r>
              <a:rPr lang="en-US" dirty="0"/>
              <a:t>Resilience – In this context, resilience refers to the ability of a system to operate adequately when stressed by unexpected or invalid inputs, subsystem failures or extreme environmental conditions.</a:t>
            </a:r>
          </a:p>
          <a:p>
            <a:pPr lvl="1"/>
            <a:r>
              <a:rPr lang="en-US" dirty="0"/>
              <a:t>Privacy - The ability of a system to protect sensitive information from unauthorized access by humans or machines.</a:t>
            </a:r>
          </a:p>
          <a:p>
            <a:pPr lvl="1"/>
            <a:r>
              <a:rPr lang="en-US" dirty="0"/>
              <a:t>Malicious Attacks – The ability to deter and recover from internal vulnerability exploits even in “air-gapped” systems.</a:t>
            </a:r>
            <a:endParaRPr lang="en-US" sz="2400" dirty="0"/>
          </a:p>
          <a:p>
            <a:pPr lvl="1"/>
            <a:r>
              <a:rPr lang="en-US" dirty="0"/>
              <a:t>Intrusion Detection – The ability of a system to monitor its internal baseline “normal” operating parameters and issue an alert when deviations are detected.</a:t>
            </a:r>
            <a:endParaRPr lang="en-US" sz="2400" dirty="0"/>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10721501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52</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 for </a:t>
            </a:r>
            <a:br>
              <a:rPr lang="en-US" altLang="en-US" sz="3600" dirty="0"/>
            </a:br>
            <a:r>
              <a:rPr lang="en-US" altLang="en-US" sz="3600" dirty="0"/>
              <a:t>Surface Transportation</a:t>
            </a:r>
            <a:endParaRPr lang="en-US" altLang="en-US" sz="32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97037"/>
            <a:ext cx="8686800" cy="477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828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53</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 for </a:t>
            </a:r>
            <a:br>
              <a:rPr lang="en-US" altLang="en-US" sz="3600" dirty="0"/>
            </a:br>
            <a:r>
              <a:rPr lang="en-US" altLang="en-US" sz="3600" dirty="0"/>
              <a:t>Transit</a:t>
            </a:r>
            <a:endParaRPr lang="en-US" altLang="en-US" sz="32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809882"/>
            <a:ext cx="8763000" cy="4895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57425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54</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a:t>
            </a:r>
            <a:br>
              <a:rPr lang="en-US" altLang="en-US" sz="3600" dirty="0"/>
            </a:br>
            <a:r>
              <a:rPr lang="en-US" altLang="en-US" sz="3600" dirty="0"/>
              <a:t>Cyber-Physical Systems</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en-US" dirty="0"/>
              <a:t>Cybersecurity cannot be easily separated from physical security. </a:t>
            </a:r>
          </a:p>
          <a:p>
            <a:pPr lvl="1"/>
            <a:r>
              <a:rPr lang="en-US" dirty="0"/>
              <a:t>Inadequate physical security can put cyber assets in jeopardy. Physical damage can compromise cyber assets. Evidence of intrusion into physical assets, especially control system cabinets, devices or terminals, communications devices or networks, is an indicator for a suspected cyber breach. Inexplicable loss/behavior of communications links or control system devices could be indications of physical security breaches.</a:t>
            </a:r>
          </a:p>
          <a:p>
            <a:r>
              <a:rPr lang="en-US" dirty="0"/>
              <a:t>Policies and practices for responding to physical security breaches need to also address cybersecurity, and incorporate considerations that a cyber incident may have occurred.</a:t>
            </a:r>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33359550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55</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  </a:t>
            </a:r>
            <a:br>
              <a:rPr lang="en-US" altLang="en-US" sz="3600" dirty="0"/>
            </a:br>
            <a:r>
              <a:rPr lang="en-US" altLang="en-US" sz="3600" dirty="0"/>
              <a:t>Transportation Control Technologies</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3352800" cy="4343400"/>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pPr marL="0" indent="0">
              <a:buNone/>
            </a:pPr>
            <a:r>
              <a:rPr lang="en-US" dirty="0"/>
              <a:t>Emerging Trends in Transportation Control Technologies</a:t>
            </a:r>
          </a:p>
          <a:p>
            <a:r>
              <a:rPr lang="en-US" dirty="0"/>
              <a:t>Connected Vehicles</a:t>
            </a:r>
          </a:p>
          <a:p>
            <a:r>
              <a:rPr lang="en-US" dirty="0"/>
              <a:t>Machine to Machine (M2M)</a:t>
            </a:r>
          </a:p>
          <a:p>
            <a:pPr lvl="0"/>
            <a:r>
              <a:rPr lang="en-US" dirty="0"/>
              <a:t>Transportation Management Centers (TMCs)</a:t>
            </a:r>
          </a:p>
          <a:p>
            <a:pPr lvl="0"/>
            <a:r>
              <a:rPr lang="en-US" dirty="0"/>
              <a:t>Big Data and Preventive Maintenance</a:t>
            </a:r>
          </a:p>
          <a:p>
            <a:pPr lvl="0"/>
            <a:r>
              <a:rPr lang="en-US" dirty="0"/>
              <a:t>“Bring-your-Own-Device” (BYOD)</a:t>
            </a:r>
          </a:p>
          <a:p>
            <a:pPr marL="0" indent="0">
              <a:buNone/>
            </a:pPr>
            <a:r>
              <a:rPr lang="en-US" dirty="0"/>
              <a:t> </a:t>
            </a:r>
          </a:p>
          <a:p>
            <a:pPr eaLnBrk="1" hangingPunct="1">
              <a:lnSpc>
                <a:spcPct val="80000"/>
              </a:lnSpc>
              <a:buFont typeface="Arial" charset="0"/>
              <a:buNone/>
              <a:defRPr/>
            </a:pPr>
            <a:endParaRPr lang="en-US" sz="2500" dirty="0">
              <a:solidFill>
                <a:srgbClr val="000000"/>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209800"/>
            <a:ext cx="3657599" cy="20546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4419599"/>
            <a:ext cx="3657600" cy="20066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47053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56</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  </a:t>
            </a:r>
            <a:br>
              <a:rPr lang="en-US" altLang="en-US" sz="3600" dirty="0"/>
            </a:br>
            <a:r>
              <a:rPr lang="en-US" altLang="en-US" sz="3600" dirty="0"/>
              <a:t>Connected Vehicles</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en-US" dirty="0" smtClean="0"/>
              <a:t>Billions of </a:t>
            </a:r>
            <a:r>
              <a:rPr lang="en-US" dirty="0"/>
              <a:t>connected vehicles are anticipated to be on the road within a decade. Technologies developed through USDOT’s Connected Vehicle research program including Machine to Machine (M2M) devices sending and receiving data through wireless solutions will facilitate the successful deployment of these vehicles. </a:t>
            </a:r>
          </a:p>
          <a:p>
            <a:r>
              <a:rPr lang="en-US" dirty="0"/>
              <a:t>Cybersecurity challenges include message validity, security entity, network security, security operations business models, and equipment and system certification processes. </a:t>
            </a:r>
          </a:p>
          <a:p>
            <a:r>
              <a:rPr lang="en-US" dirty="0"/>
              <a:t>Auto makers, fleet managers, and DOTs are working towards the centralized control of systems with the connected vehicles; however, the many peripheral, aftermarket devices and software not within this centralized control has introduced potential vulnerabilities.</a:t>
            </a:r>
          </a:p>
          <a:p>
            <a:pPr marL="0" indent="0">
              <a:buNone/>
            </a:pPr>
            <a:r>
              <a:rPr lang="en-US" dirty="0"/>
              <a:t> </a:t>
            </a:r>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15302968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57</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Issues  </a:t>
            </a:r>
            <a:br>
              <a:rPr lang="en-US" altLang="en-US" sz="3600" dirty="0"/>
            </a:br>
            <a:r>
              <a:rPr lang="en-US" altLang="en-US" sz="3600" dirty="0"/>
              <a:t>Connected Vehicles</a:t>
            </a:r>
            <a:endParaRPr lang="en-US" altLang="en-US" sz="3200" dirty="0"/>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fontScale="55000" lnSpcReduction="20000"/>
          </a:bodyPr>
          <a:lstStyle/>
          <a:p>
            <a:pPr marL="0" indent="0">
              <a:buNone/>
            </a:pPr>
            <a:r>
              <a:rPr lang="en-US" dirty="0"/>
              <a:t>The three technology system types for connected vehicles include:</a:t>
            </a:r>
          </a:p>
          <a:p>
            <a:pPr lvl="0"/>
            <a:r>
              <a:rPr lang="en-US" u="sng" dirty="0"/>
              <a:t>Operation Technology (OT) </a:t>
            </a:r>
            <a:r>
              <a:rPr lang="en-US" dirty="0"/>
              <a:t>- OT systems are safety and operational critical systems for which availability and integrity are paramount. While legacy OT was isolated, next generation OT uses “Internet of Things” applications more vulnerable to hacking.</a:t>
            </a:r>
          </a:p>
          <a:p>
            <a:pPr lvl="0"/>
            <a:r>
              <a:rPr lang="en-US" u="sng" dirty="0"/>
              <a:t>Information Technology (IT) </a:t>
            </a:r>
            <a:r>
              <a:rPr lang="en-US" dirty="0"/>
              <a:t>- IT risk stems primarily from third-party software used by the traveling public. IT attack vector categories include unauthorized access, malicious code, and reconnaissance and networking-based service attacks.</a:t>
            </a:r>
          </a:p>
          <a:p>
            <a:pPr lvl="0"/>
            <a:r>
              <a:rPr lang="en-US" u="sng" dirty="0"/>
              <a:t>Networking and Communications </a:t>
            </a:r>
            <a:r>
              <a:rPr lang="en-US" dirty="0"/>
              <a:t>- Networking and communications vulnerabilities include security protocols, authentication of communication partners, telecommunications threats, and denial of service. Wireless networks used for transmission of connected vehicle and traffic data are vulnerable to attack from miles away. Also, telecommunications infrastructure vulnerabilities are difficult to address and tend to remain unaddressed for years after they are discovered. Telecommunications insiders also pose a threat.</a:t>
            </a:r>
          </a:p>
          <a:p>
            <a:pPr marL="0" indent="0">
              <a:buNone/>
            </a:pPr>
            <a:r>
              <a:rPr lang="en-US" dirty="0"/>
              <a:t> </a:t>
            </a:r>
          </a:p>
          <a:p>
            <a:pPr eaLnBrk="1" hangingPunct="1">
              <a:lnSpc>
                <a:spcPct val="80000"/>
              </a:lnSpc>
              <a:buFont typeface="Arial" charset="0"/>
              <a:buNone/>
              <a:defRPr/>
            </a:pPr>
            <a:endParaRPr lang="en-US" sz="2500" dirty="0">
              <a:solidFill>
                <a:srgbClr val="000000"/>
              </a:solidFill>
            </a:endParaRPr>
          </a:p>
        </p:txBody>
      </p:sp>
    </p:spTree>
    <p:extLst>
      <p:ext uri="{BB962C8B-B14F-4D97-AF65-F5344CB8AC3E}">
        <p14:creationId xmlns:p14="http://schemas.microsoft.com/office/powerpoint/2010/main" val="26176896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4AF7567-4326-45FF-8C79-E87B6193C7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626896-F3F0-4A81-9506-83D3FF7B09DB}" type="slidenum">
              <a:rPr lang="en-US" altLang="en-US">
                <a:solidFill>
                  <a:srgbClr val="898989"/>
                </a:solidFill>
                <a:latin typeface="Calibri" panose="020F0502020204030204" pitchFamily="34" charset="0"/>
              </a:rPr>
              <a:pPr eaLnBrk="1" hangingPunct="1"/>
              <a:t>58</a:t>
            </a:fld>
            <a:endParaRPr lang="en-US" altLang="en-US">
              <a:solidFill>
                <a:srgbClr val="898989"/>
              </a:solidFill>
              <a:latin typeface="Calibri" panose="020F0502020204030204" pitchFamily="34" charset="0"/>
            </a:endParaRPr>
          </a:p>
        </p:txBody>
      </p:sp>
      <p:sp>
        <p:nvSpPr>
          <p:cNvPr id="38915" name="Title 1">
            <a:extLst>
              <a:ext uri="{FF2B5EF4-FFF2-40B4-BE49-F238E27FC236}">
                <a16:creationId xmlns:a16="http://schemas.microsoft.com/office/drawing/2014/main" id="{5F8D32D1-CDF8-4A2E-AA00-0BE0901E41AC}"/>
              </a:ext>
            </a:extLst>
          </p:cNvPr>
          <p:cNvSpPr>
            <a:spLocks noGrp="1"/>
          </p:cNvSpPr>
          <p:nvPr>
            <p:ph type="title"/>
          </p:nvPr>
        </p:nvSpPr>
        <p:spPr>
          <a:xfrm>
            <a:off x="457200" y="228600"/>
            <a:ext cx="8229600" cy="1676400"/>
          </a:xfrm>
          <a:ln>
            <a:solidFill>
              <a:schemeClr val="tx2"/>
            </a:solidFill>
            <a:miter lim="800000"/>
            <a:headEnd/>
            <a:tailEnd/>
          </a:ln>
        </p:spPr>
        <p:txBody>
          <a:bodyPr/>
          <a:lstStyle/>
          <a:p>
            <a:pPr eaLnBrk="1" hangingPunct="1"/>
            <a:r>
              <a:rPr lang="en-US" altLang="en-US" sz="3600" dirty="0"/>
              <a:t>Cybersecurity Assessment Tool</a:t>
            </a:r>
            <a:br>
              <a:rPr lang="en-US" altLang="en-US" sz="3600" dirty="0"/>
            </a:br>
            <a:r>
              <a:rPr lang="en-US" altLang="en-US" sz="3600" dirty="0"/>
              <a:t>DHS Cyber Resilience Review (CRR)</a:t>
            </a:r>
            <a:endParaRPr lang="en-US" altLang="en-US" sz="3600" dirty="0">
              <a:solidFill>
                <a:srgbClr val="FF0000"/>
              </a:solidFill>
            </a:endParaRPr>
          </a:p>
        </p:txBody>
      </p:sp>
      <p:sp>
        <p:nvSpPr>
          <p:cNvPr id="3" name="Content Placeholder 2">
            <a:extLst>
              <a:ext uri="{FF2B5EF4-FFF2-40B4-BE49-F238E27FC236}">
                <a16:creationId xmlns:a16="http://schemas.microsoft.com/office/drawing/2014/main" id="{CB5AB50E-94C0-4278-9C21-F690BCF5B473}"/>
              </a:ext>
            </a:extLst>
          </p:cNvPr>
          <p:cNvSpPr>
            <a:spLocks noGrp="1"/>
          </p:cNvSpPr>
          <p:nvPr>
            <p:ph idx="1"/>
          </p:nvPr>
        </p:nvSpPr>
        <p:spPr>
          <a:xfrm>
            <a:off x="457200" y="2133600"/>
            <a:ext cx="8229600" cy="4343400"/>
          </a:xfrm>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en-US" altLang="en-US" dirty="0"/>
              <a:t>DHS Cyber Resilience Review (CRR)</a:t>
            </a:r>
          </a:p>
          <a:p>
            <a:r>
              <a:rPr lang="en-US" dirty="0"/>
              <a:t>Evaluates an organization’s operational resilience and cybersecurity practices across 10 domains. </a:t>
            </a:r>
          </a:p>
          <a:p>
            <a:r>
              <a:rPr lang="en-US" dirty="0"/>
              <a:t>Is no-cost, voluntary, and non-technical.  </a:t>
            </a:r>
          </a:p>
        </p:txBody>
      </p:sp>
    </p:spTree>
    <p:extLst>
      <p:ext uri="{BB962C8B-B14F-4D97-AF65-F5344CB8AC3E}">
        <p14:creationId xmlns:p14="http://schemas.microsoft.com/office/powerpoint/2010/main" val="1897820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6D9D6D-9CDD-4839-81F0-24B7F8982E3A}"/>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t>CHAPTER 5</a:t>
            </a:r>
          </a:p>
        </p:txBody>
      </p:sp>
      <p:sp>
        <p:nvSpPr>
          <p:cNvPr id="2" name="Content Placeholder 1"/>
          <p:cNvSpPr>
            <a:spLocks noGrp="1"/>
          </p:cNvSpPr>
          <p:nvPr>
            <p:ph idx="1"/>
          </p:nvPr>
        </p:nvSpPr>
        <p:spPr/>
        <p:txBody>
          <a:bodyPr/>
          <a:lstStyle/>
          <a:p>
            <a:r>
              <a:rPr lang="en-US" dirty="0"/>
              <a:t>Topics covered</a:t>
            </a:r>
          </a:p>
          <a:p>
            <a:pPr lvl="1"/>
            <a:r>
              <a:rPr lang="en-US" dirty="0"/>
              <a:t>Building a culture of physical &amp; cyber security</a:t>
            </a:r>
          </a:p>
          <a:p>
            <a:pPr lvl="1"/>
            <a:r>
              <a:rPr lang="en-US" dirty="0"/>
              <a:t>Physical &amp; cyber security workforce</a:t>
            </a:r>
          </a:p>
          <a:p>
            <a:pPr lvl="1"/>
            <a:r>
              <a:rPr lang="en-US" dirty="0"/>
              <a:t>Physical &amp; cyber security awareness &amp; training, content, delivery, and evaluation</a:t>
            </a:r>
          </a:p>
          <a:p>
            <a:pPr lvl="1"/>
            <a:r>
              <a:rPr lang="en-US" dirty="0"/>
              <a:t>Exercises (discussion-based &amp; operations-based)</a:t>
            </a:r>
          </a:p>
          <a:p>
            <a:pPr lvl="1"/>
            <a:endParaRPr lang="en-US" dirty="0"/>
          </a:p>
          <a:p>
            <a:pPr lvl="1"/>
            <a:endParaRPr lang="en-US" dirty="0"/>
          </a:p>
          <a:p>
            <a:endParaRPr lang="en-US" dirty="0"/>
          </a:p>
        </p:txBody>
      </p:sp>
      <p:sp>
        <p:nvSpPr>
          <p:cNvPr id="7" name="Slide Number Placeholder 5">
            <a:extLst>
              <a:ext uri="{FF2B5EF4-FFF2-40B4-BE49-F238E27FC236}">
                <a16:creationId xmlns:a16="http://schemas.microsoft.com/office/drawing/2014/main" id="{AF89B860-60A6-4B12-B9BA-FD6F88B0DA4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6748BE6-BCEA-4686-AB39-BAF11D9218BF}" type="slidenum">
              <a:rPr lang="en-US" altLang="en-US">
                <a:solidFill>
                  <a:srgbClr val="898989"/>
                </a:solidFill>
                <a:latin typeface="Calibri" panose="020F0502020204030204" pitchFamily="34" charset="0"/>
              </a:rPr>
              <a:pPr eaLnBrk="1" hangingPunct="1"/>
              <a:t>59</a:t>
            </a:fld>
            <a:endParaRPr lang="en-US" altLang="en-US">
              <a:solidFill>
                <a:srgbClr val="898989"/>
              </a:solidFill>
              <a:latin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A758E11E-5B41-4410-9F37-B3ABFDC43DA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B42EC5-D303-4F9B-B31F-F7651F3D37CA}" type="slidenum">
              <a:rPr lang="en-US" altLang="en-US">
                <a:solidFill>
                  <a:srgbClr val="898989"/>
                </a:solidFill>
                <a:latin typeface="Calibri" panose="020F0502020204030204" pitchFamily="34" charset="0"/>
              </a:rPr>
              <a:pPr eaLnBrk="1" hangingPunct="1"/>
              <a:t>6</a:t>
            </a:fld>
            <a:endParaRPr lang="en-US" altLang="en-US">
              <a:solidFill>
                <a:srgbClr val="898989"/>
              </a:solidFill>
              <a:latin typeface="Calibri" panose="020F0502020204030204" pitchFamily="34" charset="0"/>
            </a:endParaRPr>
          </a:p>
        </p:txBody>
      </p:sp>
      <p:sp>
        <p:nvSpPr>
          <p:cNvPr id="9219" name="Title 4">
            <a:extLst>
              <a:ext uri="{FF2B5EF4-FFF2-40B4-BE49-F238E27FC236}">
                <a16:creationId xmlns:a16="http://schemas.microsoft.com/office/drawing/2014/main" id="{92EF83E1-D1C8-4095-B888-7F82493774CB}"/>
              </a:ext>
            </a:extLst>
          </p:cNvPr>
          <p:cNvSpPr>
            <a:spLocks noGrp="1"/>
          </p:cNvSpPr>
          <p:nvPr>
            <p:ph type="title"/>
          </p:nvPr>
        </p:nvSpPr>
        <p:spPr>
          <a:xfrm>
            <a:off x="457200" y="228600"/>
            <a:ext cx="8229600" cy="1371600"/>
          </a:xfrm>
          <a:ln>
            <a:solidFill>
              <a:schemeClr val="tx2"/>
            </a:solidFill>
            <a:miter lim="800000"/>
            <a:headEnd/>
            <a:tailEnd/>
          </a:ln>
        </p:spPr>
        <p:txBody>
          <a:bodyPr/>
          <a:lstStyle/>
          <a:p>
            <a:pPr eaLnBrk="1" hangingPunct="1"/>
            <a:r>
              <a:rPr lang="en-US" altLang="en-US" b="1"/>
              <a:t>RESEARCH APPROACH – PHASE 1</a:t>
            </a:r>
            <a:br>
              <a:rPr lang="en-US" altLang="en-US" b="1"/>
            </a:br>
            <a:r>
              <a:rPr lang="en-US" altLang="en-US" sz="1800" i="1"/>
              <a:t> </a:t>
            </a:r>
          </a:p>
        </p:txBody>
      </p:sp>
      <p:pic>
        <p:nvPicPr>
          <p:cNvPr id="9220" name="Picture 2">
            <a:extLst>
              <a:ext uri="{FF2B5EF4-FFF2-40B4-BE49-F238E27FC236}">
                <a16:creationId xmlns:a16="http://schemas.microsoft.com/office/drawing/2014/main" id="{1C955BD9-BDD8-4BAE-81E7-647D92D12F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279525"/>
            <a:ext cx="5475288" cy="512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3CB3E6-829C-4477-8984-965B9E2A5EB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6E73F5-CC83-49AC-A675-DD601481DD38}" type="slidenum">
              <a:rPr lang="en-US" altLang="en-US">
                <a:solidFill>
                  <a:srgbClr val="898989"/>
                </a:solidFill>
                <a:latin typeface="Calibri" panose="020F0502020204030204" pitchFamily="34" charset="0"/>
              </a:rPr>
              <a:pPr eaLnBrk="1" hangingPunct="1"/>
              <a:t>60</a:t>
            </a:fld>
            <a:endParaRPr lang="en-US" altLang="en-US">
              <a:solidFill>
                <a:srgbClr val="898989"/>
              </a:solidFill>
              <a:latin typeface="Calibri" panose="020F0502020204030204" pitchFamily="34" charset="0"/>
            </a:endParaRPr>
          </a:p>
        </p:txBody>
      </p:sp>
      <p:sp>
        <p:nvSpPr>
          <p:cNvPr id="41987" name="Title 1">
            <a:extLst>
              <a:ext uri="{FF2B5EF4-FFF2-40B4-BE49-F238E27FC236}">
                <a16:creationId xmlns:a16="http://schemas.microsoft.com/office/drawing/2014/main" id="{A3554E03-DC5F-4B5E-B673-92F81AB0F3FF}"/>
              </a:ext>
            </a:extLst>
          </p:cNvPr>
          <p:cNvSpPr>
            <a:spLocks noGrp="1"/>
          </p:cNvSpPr>
          <p:nvPr>
            <p:ph type="title"/>
          </p:nvPr>
        </p:nvSpPr>
        <p:spPr>
          <a:ln>
            <a:solidFill>
              <a:schemeClr val="tx2"/>
            </a:solidFill>
            <a:miter lim="800000"/>
            <a:headEnd/>
            <a:tailEnd/>
          </a:ln>
        </p:spPr>
        <p:txBody>
          <a:bodyPr/>
          <a:lstStyle/>
          <a:p>
            <a:pPr eaLnBrk="1" hangingPunct="1"/>
            <a:r>
              <a:rPr lang="en-US" altLang="en-US" sz="3200" b="1" dirty="0"/>
              <a:t>PHYSICAL SECURITY WORKFORCE</a:t>
            </a:r>
          </a:p>
        </p:txBody>
      </p:sp>
      <p:sp>
        <p:nvSpPr>
          <p:cNvPr id="3" name="Content Placeholder 2">
            <a:extLst>
              <a:ext uri="{FF2B5EF4-FFF2-40B4-BE49-F238E27FC236}">
                <a16:creationId xmlns:a16="http://schemas.microsoft.com/office/drawing/2014/main" id="{F7C3F906-8DEE-4F87-94A9-6DB7DB5246DC}"/>
              </a:ext>
            </a:extLst>
          </p:cNvPr>
          <p:cNvSpPr>
            <a:spLocks noGrp="1"/>
          </p:cNvSpPr>
          <p:nvPr>
            <p:ph idx="1"/>
          </p:nvPr>
        </p:nvSpPr>
        <p:spPr>
          <a:xfrm>
            <a:off x="457200" y="1600200"/>
            <a:ext cx="3886200" cy="4525963"/>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77500" lnSpcReduction="20000"/>
          </a:bodyPr>
          <a:lstStyle/>
          <a:p>
            <a:pPr eaLnBrk="1" fontAlgn="auto" hangingPunct="1">
              <a:spcAft>
                <a:spcPts val="0"/>
              </a:spcAft>
              <a:buFont typeface="Arial" panose="020B0604020202020204" pitchFamily="34" charset="0"/>
              <a:buNone/>
              <a:defRPr/>
            </a:pPr>
            <a:r>
              <a:rPr lang="en-US" dirty="0"/>
              <a:t>	</a:t>
            </a:r>
          </a:p>
          <a:p>
            <a:pPr marL="0" indent="0" fontAlgn="auto">
              <a:spcBef>
                <a:spcPts val="0"/>
              </a:spcBef>
              <a:spcAft>
                <a:spcPts val="0"/>
              </a:spcAft>
              <a:buFont typeface="Arial" charset="0"/>
              <a:buNone/>
              <a:defRPr/>
            </a:pPr>
            <a:r>
              <a:rPr lang="en-US" sz="2800" dirty="0"/>
              <a:t>“Security personnel bring the capacity to perceive the true nature of a threat, recognize on-going aggressor tactics, and connect the dots.  When adequately armed or reinforced they can repel or overcome the use of deadly force by responding with equal or greater force to neutralize the threat or activity. Absent a response force aggressors or criminals would quickly disregard other security countermeasures as irrelevant.”</a:t>
            </a:r>
          </a:p>
        </p:txBody>
      </p:sp>
      <p:pic>
        <p:nvPicPr>
          <p:cNvPr id="1026" name="Picture 2" descr="C:\Users\YUKO\AppData\Local\Microsoft\Windows\INetCache\IE\P19H9PM6\swa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600200"/>
            <a:ext cx="4286250" cy="32099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E868756E-3595-4C93-AEFD-49D0BEAC3F8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5DA079F-AE61-44F9-9F7A-99A417CCE444}" type="slidenum">
              <a:rPr lang="en-US" altLang="en-US">
                <a:solidFill>
                  <a:srgbClr val="898989"/>
                </a:solidFill>
                <a:latin typeface="Calibri" panose="020F0502020204030204" pitchFamily="34" charset="0"/>
              </a:rPr>
              <a:pPr eaLnBrk="1" hangingPunct="1"/>
              <a:t>61</a:t>
            </a:fld>
            <a:endParaRPr lang="en-US" altLang="en-US">
              <a:solidFill>
                <a:srgbClr val="898989"/>
              </a:solidFill>
              <a:latin typeface="Calibri" panose="020F0502020204030204" pitchFamily="34" charset="0"/>
            </a:endParaRPr>
          </a:p>
        </p:txBody>
      </p:sp>
      <p:pic>
        <p:nvPicPr>
          <p:cNvPr id="2050" name="Picture 2">
            <a:extLst>
              <a:ext uri="{FF2B5EF4-FFF2-40B4-BE49-F238E27FC236}">
                <a16:creationId xmlns:a16="http://schemas.microsoft.com/office/drawing/2014/main" id="{536FCB93-871D-45FC-B7A5-E9C0A8CC76C2}"/>
              </a:ext>
            </a:extLst>
          </p:cNvPr>
          <p:cNvPicPr>
            <a:picLocks noChangeAspect="1" noChangeArrowheads="1"/>
          </p:cNvPicPr>
          <p:nvPr/>
        </p:nvPicPr>
        <p:blipFill>
          <a:blip r:embed="rId3"/>
          <a:srcRect/>
          <a:stretch>
            <a:fillRect/>
          </a:stretch>
        </p:blipFill>
        <p:spPr bwMode="auto">
          <a:xfrm>
            <a:off x="2057400" y="304800"/>
            <a:ext cx="5257800" cy="6248400"/>
          </a:xfrm>
          <a:prstGeom prst="rect">
            <a:avLst/>
          </a:prstGeom>
          <a:ln>
            <a:noFill/>
          </a:ln>
          <a:effectLst>
            <a:outerShdw blurRad="292100" dist="139700" dir="2700000" algn="tl" rotWithShape="0">
              <a:srgbClr val="333333">
                <a:alpha val="65000"/>
              </a:srgbClr>
            </a:outerShdw>
          </a:effectLst>
        </p:spPr>
      </p:pic>
      <p:sp>
        <p:nvSpPr>
          <p:cNvPr id="44036" name="Title 1">
            <a:extLst>
              <a:ext uri="{FF2B5EF4-FFF2-40B4-BE49-F238E27FC236}">
                <a16:creationId xmlns:a16="http://schemas.microsoft.com/office/drawing/2014/main" id="{CD6EB198-A7B0-4B2B-B69B-A267C75C8A21}"/>
              </a:ext>
            </a:extLst>
          </p:cNvPr>
          <p:cNvSpPr txBox="1">
            <a:spLocks/>
          </p:cNvSpPr>
          <p:nvPr/>
        </p:nvSpPr>
        <p:spPr bwMode="auto">
          <a:xfrm rot="-5400000">
            <a:off x="-2400300" y="2857500"/>
            <a:ext cx="6553200" cy="114300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b="1" dirty="0"/>
              <a:t>PHYSICAL SECURITY WORKFORCE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D204727-4EA4-496D-A5CE-19B4C0BB404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006A6AA-46DB-4F8B-B931-8B9C22FB3E4F}" type="slidenum">
              <a:rPr lang="en-US" altLang="en-US">
                <a:solidFill>
                  <a:srgbClr val="898989"/>
                </a:solidFill>
                <a:latin typeface="Calibri" panose="020F0502020204030204" pitchFamily="34" charset="0"/>
              </a:rPr>
              <a:pPr eaLnBrk="1" hangingPunct="1"/>
              <a:t>62</a:t>
            </a:fld>
            <a:endParaRPr lang="en-US" altLang="en-US">
              <a:solidFill>
                <a:srgbClr val="898989"/>
              </a:solidFill>
              <a:latin typeface="Calibri" panose="020F0502020204030204" pitchFamily="34" charset="0"/>
            </a:endParaRPr>
          </a:p>
        </p:txBody>
      </p:sp>
      <p:sp>
        <p:nvSpPr>
          <p:cNvPr id="45059" name="Title 1">
            <a:extLst>
              <a:ext uri="{FF2B5EF4-FFF2-40B4-BE49-F238E27FC236}">
                <a16:creationId xmlns:a16="http://schemas.microsoft.com/office/drawing/2014/main" id="{FCA00178-A2EA-4161-953D-DB30A4BD72EA}"/>
              </a:ext>
            </a:extLst>
          </p:cNvPr>
          <p:cNvSpPr>
            <a:spLocks noGrp="1"/>
          </p:cNvSpPr>
          <p:nvPr>
            <p:ph type="title"/>
          </p:nvPr>
        </p:nvSpPr>
        <p:spPr>
          <a:ln>
            <a:solidFill>
              <a:schemeClr val="tx2"/>
            </a:solidFill>
            <a:miter lim="800000"/>
            <a:headEnd/>
            <a:tailEnd/>
          </a:ln>
        </p:spPr>
        <p:txBody>
          <a:bodyPr/>
          <a:lstStyle/>
          <a:p>
            <a:pPr eaLnBrk="1" hangingPunct="1"/>
            <a:r>
              <a:rPr lang="en-US" altLang="en-US" sz="3200" b="1" dirty="0"/>
              <a:t>CYBERSECURITY WORKFORCE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088" y="1676400"/>
            <a:ext cx="7235825" cy="379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7688" y="4516437"/>
            <a:ext cx="2968625"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715000" y="3307616"/>
            <a:ext cx="2324675" cy="83099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US" sz="2400" b="1" dirty="0">
                <a:solidFill>
                  <a:schemeClr val="bg1"/>
                </a:solidFill>
              </a:rPr>
              <a:t>Cybersecurity </a:t>
            </a:r>
          </a:p>
          <a:p>
            <a:r>
              <a:rPr lang="en-US" sz="2400" b="1" dirty="0">
                <a:solidFill>
                  <a:schemeClr val="bg1"/>
                </a:solidFill>
              </a:rPr>
              <a:t>Professionals</a:t>
            </a:r>
          </a:p>
        </p:txBody>
      </p:sp>
      <p:sp>
        <p:nvSpPr>
          <p:cNvPr id="10" name="TextBox 9"/>
          <p:cNvSpPr txBox="1"/>
          <p:nvPr/>
        </p:nvSpPr>
        <p:spPr>
          <a:xfrm>
            <a:off x="1371600" y="3307616"/>
            <a:ext cx="2338141" cy="83099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US" sz="2400" b="1" dirty="0">
                <a:solidFill>
                  <a:schemeClr val="bg1"/>
                </a:solidFill>
              </a:rPr>
              <a:t>Transportation</a:t>
            </a:r>
          </a:p>
          <a:p>
            <a:r>
              <a:rPr lang="en-US" sz="2400" b="1" dirty="0">
                <a:solidFill>
                  <a:schemeClr val="bg1"/>
                </a:solidFill>
              </a:rPr>
              <a:t>Professionals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9CD9BFA1-BF6B-4101-BF09-04733A405F5F}"/>
              </a:ext>
            </a:extLst>
          </p:cNvPr>
          <p:cNvSpPr>
            <a:spLocks noGrp="1"/>
          </p:cNvSpPr>
          <p:nvPr>
            <p:ph type="title"/>
          </p:nvPr>
        </p:nvSpPr>
        <p:spPr>
          <a:ln>
            <a:solidFill>
              <a:schemeClr val="tx1"/>
            </a:solidFill>
            <a:miter lim="800000"/>
            <a:headEnd/>
            <a:tailEnd/>
          </a:ln>
        </p:spPr>
        <p:txBody>
          <a:bodyPr/>
          <a:lstStyle/>
          <a:p>
            <a:r>
              <a:rPr lang="en-US" altLang="en-US" b="1" dirty="0"/>
              <a:t>SECURITY AWARENESS </a:t>
            </a:r>
            <a:endParaRPr lang="en-US" altLang="en-US" dirty="0"/>
          </a:p>
        </p:txBody>
      </p:sp>
      <p:sp>
        <p:nvSpPr>
          <p:cNvPr id="4" name="Slide Number Placeholder 3">
            <a:extLst>
              <a:ext uri="{FF2B5EF4-FFF2-40B4-BE49-F238E27FC236}">
                <a16:creationId xmlns:a16="http://schemas.microsoft.com/office/drawing/2014/main" id="{2C28069C-BF26-4408-9271-9DE89322CA4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6115DA-84CC-48A5-B3B6-CA0C591184A9}" type="slidenum">
              <a:rPr lang="en-US" altLang="en-US">
                <a:solidFill>
                  <a:srgbClr val="898989"/>
                </a:solidFill>
                <a:latin typeface="Calibri" panose="020F0502020204030204" pitchFamily="34" charset="0"/>
              </a:rPr>
              <a:pPr eaLnBrk="1" hangingPunct="1"/>
              <a:t>63</a:t>
            </a:fld>
            <a:endParaRPr lang="en-US" altLang="en-US">
              <a:solidFill>
                <a:srgbClr val="898989"/>
              </a:solidFill>
              <a:latin typeface="Calibri" panose="020F0502020204030204" pitchFamily="34" charset="0"/>
            </a:endParaRPr>
          </a:p>
        </p:txBody>
      </p:sp>
      <p:sp>
        <p:nvSpPr>
          <p:cNvPr id="53252" name="Rectangle 4">
            <a:extLst>
              <a:ext uri="{FF2B5EF4-FFF2-40B4-BE49-F238E27FC236}">
                <a16:creationId xmlns:a16="http://schemas.microsoft.com/office/drawing/2014/main" id="{84F9EB3A-ACF4-4EB6-8597-24B4DC080264}"/>
              </a:ext>
            </a:extLst>
          </p:cNvPr>
          <p:cNvSpPr>
            <a:spLocks noChangeArrowheads="1"/>
          </p:cNvSpPr>
          <p:nvPr/>
        </p:nvSpPr>
        <p:spPr bwMode="auto">
          <a:xfrm>
            <a:off x="1676400" y="4294188"/>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latin typeface="Arial" panose="020B0604020202020204" pitchFamily="34" charset="0"/>
              </a:rPr>
              <a:t> </a:t>
            </a:r>
          </a:p>
        </p:txBody>
      </p:sp>
      <p:pic>
        <p:nvPicPr>
          <p:cNvPr id="53253" name="Picture 2" descr="4">
            <a:extLst>
              <a:ext uri="{FF2B5EF4-FFF2-40B4-BE49-F238E27FC236}">
                <a16:creationId xmlns:a16="http://schemas.microsoft.com/office/drawing/2014/main" id="{B2DD1D4A-C4FD-49DE-8E5F-6C2C73E1E9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5" y="1600200"/>
            <a:ext cx="25717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3" descr="5">
            <a:extLst>
              <a:ext uri="{FF2B5EF4-FFF2-40B4-BE49-F238E27FC236}">
                <a16:creationId xmlns:a16="http://schemas.microsoft.com/office/drawing/2014/main" id="{74075A41-7727-4DF3-9A76-0ABCE81D52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1601788"/>
            <a:ext cx="1533525"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5" name="Rectangle 3">
            <a:extLst>
              <a:ext uri="{FF2B5EF4-FFF2-40B4-BE49-F238E27FC236}">
                <a16:creationId xmlns:a16="http://schemas.microsoft.com/office/drawing/2014/main" id="{5BE37B0A-EBF8-46A1-8A44-2ED23EABE100}"/>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53256" name="Rectangle 4">
            <a:extLst>
              <a:ext uri="{FF2B5EF4-FFF2-40B4-BE49-F238E27FC236}">
                <a16:creationId xmlns:a16="http://schemas.microsoft.com/office/drawing/2014/main" id="{4A4AF2C5-52C2-44CB-8596-0891BB866B05}"/>
              </a:ext>
            </a:extLst>
          </p:cNvPr>
          <p:cNvSpPr>
            <a:spLocks noChangeArrowheads="1"/>
          </p:cNvSpPr>
          <p:nvPr/>
        </p:nvSpPr>
        <p:spPr bwMode="auto">
          <a:xfrm>
            <a:off x="0" y="2428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100">
                <a:ea typeface="Calibri" panose="020F0502020204030204" pitchFamily="34" charset="0"/>
                <a:cs typeface="Times New Roman" panose="02020603050405020304" pitchFamily="18" charset="0"/>
              </a:rPr>
              <a:t> </a:t>
            </a:r>
            <a:endParaRPr lang="en-US" altLang="en-US" sz="1800">
              <a:latin typeface="Arial" panose="020B0604020202020204" pitchFamily="34" charset="0"/>
              <a:ea typeface="Calibri" panose="020F0502020204030204" pitchFamily="34" charset="0"/>
              <a:cs typeface="Times New Roman" panose="02020603050405020304" pitchFamily="18" charset="0"/>
            </a:endParaRPr>
          </a:p>
        </p:txBody>
      </p:sp>
      <p:sp>
        <p:nvSpPr>
          <p:cNvPr id="53257" name="Rectangle 5">
            <a:extLst>
              <a:ext uri="{FF2B5EF4-FFF2-40B4-BE49-F238E27FC236}">
                <a16:creationId xmlns:a16="http://schemas.microsoft.com/office/drawing/2014/main" id="{AE2359BB-8057-499D-B251-BF3D580CE0A5}"/>
              </a:ext>
            </a:extLst>
          </p:cNvPr>
          <p:cNvSpPr>
            <a:spLocks noChangeArrowheads="1"/>
          </p:cNvSpPr>
          <p:nvPr/>
        </p:nvSpPr>
        <p:spPr bwMode="auto">
          <a:xfrm>
            <a:off x="466725" y="3538538"/>
            <a:ext cx="44862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latin typeface="Arial" panose="020B0604020202020204" pitchFamily="34" charset="0"/>
                <a:ea typeface="Calibri" panose="020F0502020204030204" pitchFamily="34" charset="0"/>
                <a:cs typeface="Arial" panose="020B0604020202020204" pitchFamily="34" charset="0"/>
              </a:rPr>
              <a:t>"If You See Something, Say Something™" Campaign Materials</a:t>
            </a:r>
          </a:p>
        </p:txBody>
      </p:sp>
      <p:sp>
        <p:nvSpPr>
          <p:cNvPr id="53258" name="Rectangle 8">
            <a:extLst>
              <a:ext uri="{FF2B5EF4-FFF2-40B4-BE49-F238E27FC236}">
                <a16:creationId xmlns:a16="http://schemas.microsoft.com/office/drawing/2014/main" id="{7D85AD95-2F8A-4C77-BC5D-B018616CAD94}"/>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pic>
        <p:nvPicPr>
          <p:cNvPr id="53259" name="Picture 1" descr="3">
            <a:extLst>
              <a:ext uri="{FF2B5EF4-FFF2-40B4-BE49-F238E27FC236}">
                <a16:creationId xmlns:a16="http://schemas.microsoft.com/office/drawing/2014/main" id="{C6C5163A-07A7-47EC-8E01-D5756D5367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250" y="4038600"/>
            <a:ext cx="38417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0" name="Rectangle 9">
            <a:extLst>
              <a:ext uri="{FF2B5EF4-FFF2-40B4-BE49-F238E27FC236}">
                <a16:creationId xmlns:a16="http://schemas.microsoft.com/office/drawing/2014/main" id="{595ACB31-049B-4B38-A07A-18E5ACBC20C3}"/>
              </a:ext>
            </a:extLst>
          </p:cNvPr>
          <p:cNvSpPr>
            <a:spLocks noChangeArrowheads="1"/>
          </p:cNvSpPr>
          <p:nvPr/>
        </p:nvSpPr>
        <p:spPr bwMode="auto">
          <a:xfrm>
            <a:off x="762000" y="6172200"/>
            <a:ext cx="42672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rgbClr val="231F20"/>
                </a:solidFill>
                <a:latin typeface="Arial" panose="020B0604020202020204" pitchFamily="34" charset="0"/>
                <a:ea typeface="Calibri" panose="020F0502020204030204" pitchFamily="34" charset="0"/>
                <a:cs typeface="Arial" panose="020B0604020202020204" pitchFamily="34" charset="0"/>
              </a:rPr>
              <a:t>First Observer Plus™ Video Training</a:t>
            </a:r>
            <a:endParaRPr lang="en-US" altLang="en-US" sz="1400">
              <a:latin typeface="Arial" panose="020B0604020202020204" pitchFamily="34" charset="0"/>
              <a:ea typeface="Calibri" panose="020F0502020204030204" pitchFamily="34" charset="0"/>
              <a:cs typeface="Arial" panose="020B0604020202020204" pitchFamily="34" charset="0"/>
            </a:endParaRPr>
          </a:p>
        </p:txBody>
      </p:sp>
      <p:pic>
        <p:nvPicPr>
          <p:cNvPr id="53261" name="Picture 13">
            <a:extLst>
              <a:ext uri="{FF2B5EF4-FFF2-40B4-BE49-F238E27FC236}">
                <a16:creationId xmlns:a16="http://schemas.microsoft.com/office/drawing/2014/main" id="{23B672CC-2DE0-4D85-9BE5-A8382C4D150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1600200"/>
            <a:ext cx="3692525" cy="423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a:extLst>
              <a:ext uri="{FF2B5EF4-FFF2-40B4-BE49-F238E27FC236}">
                <a16:creationId xmlns:a16="http://schemas.microsoft.com/office/drawing/2014/main" id="{747BDC4E-A8D9-4C25-8271-E67D3DE9CDF9}"/>
              </a:ext>
            </a:extLst>
          </p:cNvPr>
          <p:cNvSpPr txBox="1"/>
          <p:nvPr/>
        </p:nvSpPr>
        <p:spPr>
          <a:xfrm>
            <a:off x="5237163" y="5668963"/>
            <a:ext cx="3124200" cy="646112"/>
          </a:xfrm>
          <a:prstGeom prst="rect">
            <a:avLst/>
          </a:prstGeom>
          <a:noFill/>
        </p:spPr>
        <p:txBody>
          <a:bodyPr>
            <a:spAutoFit/>
          </a:bodyPr>
          <a:lstStyle/>
          <a:p>
            <a:pPr algn="ctr" fontAlgn="auto">
              <a:spcBef>
                <a:spcPts val="0"/>
              </a:spcBef>
              <a:spcAft>
                <a:spcPts val="0"/>
              </a:spcAft>
              <a:defRPr/>
            </a:pPr>
            <a:r>
              <a:rPr lang="en-US" dirty="0">
                <a:latin typeface="+mn-lt"/>
              </a:rPr>
              <a:t>FBI Advisory </a:t>
            </a:r>
          </a:p>
          <a:p>
            <a:pPr fontAlgn="auto">
              <a:spcBef>
                <a:spcPts val="0"/>
              </a:spcBef>
              <a:spcAft>
                <a:spcPts val="0"/>
              </a:spcAft>
              <a:defRPr/>
            </a:pPr>
            <a:endParaRPr lang="en-US" dirty="0">
              <a:latin typeface="+mn-lt"/>
            </a:endParaRPr>
          </a:p>
        </p:txBody>
      </p:sp>
    </p:spTree>
    <p:extLst>
      <p:ext uri="{BB962C8B-B14F-4D97-AF65-F5344CB8AC3E}">
        <p14:creationId xmlns:p14="http://schemas.microsoft.com/office/powerpoint/2010/main" val="40279043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695E7CD9-192E-4F95-8E13-6EDB6F667B82}"/>
              </a:ext>
            </a:extLst>
          </p:cNvPr>
          <p:cNvSpPr>
            <a:spLocks noGrp="1"/>
          </p:cNvSpPr>
          <p:nvPr>
            <p:ph type="title"/>
          </p:nvPr>
        </p:nvSpPr>
        <p:spPr>
          <a:ln>
            <a:solidFill>
              <a:schemeClr val="tx1"/>
            </a:solidFill>
            <a:miter lim="800000"/>
            <a:headEnd/>
            <a:tailEnd/>
          </a:ln>
        </p:spPr>
        <p:txBody>
          <a:bodyPr/>
          <a:lstStyle/>
          <a:p>
            <a:r>
              <a:rPr lang="en-US" altLang="en-US" b="1" dirty="0"/>
              <a:t>CYBERSECURITY AWARENESS</a:t>
            </a:r>
            <a:endParaRPr lang="en-US" altLang="en-US" dirty="0"/>
          </a:p>
        </p:txBody>
      </p:sp>
      <p:sp>
        <p:nvSpPr>
          <p:cNvPr id="4" name="Slide Number Placeholder 3">
            <a:extLst>
              <a:ext uri="{FF2B5EF4-FFF2-40B4-BE49-F238E27FC236}">
                <a16:creationId xmlns:a16="http://schemas.microsoft.com/office/drawing/2014/main" id="{38E92195-7CAF-481C-A1E9-FFD984D831B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A182502-C37D-44EF-9476-47571015CC1C}" type="slidenum">
              <a:rPr lang="en-US" altLang="en-US">
                <a:solidFill>
                  <a:srgbClr val="898989"/>
                </a:solidFill>
                <a:latin typeface="Calibri" panose="020F0502020204030204" pitchFamily="34" charset="0"/>
              </a:rPr>
              <a:pPr eaLnBrk="1" hangingPunct="1"/>
              <a:t>64</a:t>
            </a:fld>
            <a:endParaRPr lang="en-US" altLang="en-US">
              <a:solidFill>
                <a:srgbClr val="898989"/>
              </a:solidFill>
              <a:latin typeface="Calibri" panose="020F0502020204030204" pitchFamily="34" charset="0"/>
            </a:endParaRPr>
          </a:p>
        </p:txBody>
      </p:sp>
      <p:pic>
        <p:nvPicPr>
          <p:cNvPr id="51204" name="Picture 2">
            <a:extLst>
              <a:ext uri="{FF2B5EF4-FFF2-40B4-BE49-F238E27FC236}">
                <a16:creationId xmlns:a16="http://schemas.microsoft.com/office/drawing/2014/main" id="{E9D22B40-7FCC-4EA9-85FA-21294033C6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600200"/>
            <a:ext cx="3529013" cy="4549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5" name="Picture 3">
            <a:extLst>
              <a:ext uri="{FF2B5EF4-FFF2-40B4-BE49-F238E27FC236}">
                <a16:creationId xmlns:a16="http://schemas.microsoft.com/office/drawing/2014/main" id="{739836B3-E539-4C85-BE24-9956C87B80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4088" y="1600200"/>
            <a:ext cx="3541712" cy="4549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6" name="Rectangle 4">
            <a:extLst>
              <a:ext uri="{FF2B5EF4-FFF2-40B4-BE49-F238E27FC236}">
                <a16:creationId xmlns:a16="http://schemas.microsoft.com/office/drawing/2014/main" id="{A3F23F72-57FA-4CA9-96B7-093CAF77145A}"/>
              </a:ext>
            </a:extLst>
          </p:cNvPr>
          <p:cNvSpPr>
            <a:spLocks noChangeArrowheads="1"/>
          </p:cNvSpPr>
          <p:nvPr/>
        </p:nvSpPr>
        <p:spPr bwMode="auto">
          <a:xfrm>
            <a:off x="2438400" y="6149975"/>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dirty="0">
                <a:latin typeface="Arial" panose="020B0604020202020204" pitchFamily="34" charset="0"/>
              </a:rPr>
              <a:t>STOP. THINK. CONNECT.™ </a:t>
            </a:r>
            <a:r>
              <a:rPr lang="en-US" altLang="en-US" sz="1400" dirty="0">
                <a:latin typeface="Arial" panose="020B0604020202020204" pitchFamily="34" charset="0"/>
              </a:rPr>
              <a:t>https://stopthinkconnect.org</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2F27A43D-B2D4-4029-85B2-467E3D8B5785}"/>
              </a:ext>
            </a:extLst>
          </p:cNvPr>
          <p:cNvSpPr>
            <a:spLocks noGrp="1"/>
          </p:cNvSpPr>
          <p:nvPr>
            <p:ph type="title"/>
          </p:nvPr>
        </p:nvSpPr>
        <p:spPr>
          <a:ln>
            <a:solidFill>
              <a:schemeClr val="tx1"/>
            </a:solidFill>
            <a:miter lim="800000"/>
            <a:headEnd/>
            <a:tailEnd/>
          </a:ln>
        </p:spPr>
        <p:txBody>
          <a:bodyPr/>
          <a:lstStyle/>
          <a:p>
            <a:r>
              <a:rPr lang="en-US" altLang="en-US" b="1" dirty="0"/>
              <a:t>CYBERSECURITY AWARENESS</a:t>
            </a:r>
            <a:endParaRPr lang="en-US" altLang="en-US" dirty="0"/>
          </a:p>
        </p:txBody>
      </p:sp>
      <p:sp>
        <p:nvSpPr>
          <p:cNvPr id="4" name="Slide Number Placeholder 3">
            <a:extLst>
              <a:ext uri="{FF2B5EF4-FFF2-40B4-BE49-F238E27FC236}">
                <a16:creationId xmlns:a16="http://schemas.microsoft.com/office/drawing/2014/main" id="{BB812D52-C137-4690-ADCE-9D1B2180EE4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8AE500-5C35-4F3B-B0F9-0EC0EDDE5577}" type="slidenum">
              <a:rPr lang="en-US" altLang="en-US">
                <a:solidFill>
                  <a:srgbClr val="898989"/>
                </a:solidFill>
                <a:latin typeface="Calibri" panose="020F0502020204030204" pitchFamily="34" charset="0"/>
              </a:rPr>
              <a:pPr eaLnBrk="1" hangingPunct="1"/>
              <a:t>65</a:t>
            </a:fld>
            <a:endParaRPr lang="en-US" altLang="en-US">
              <a:solidFill>
                <a:srgbClr val="898989"/>
              </a:solidFill>
              <a:latin typeface="Calibri" panose="020F0502020204030204" pitchFamily="34" charset="0"/>
            </a:endParaRPr>
          </a:p>
        </p:txBody>
      </p:sp>
      <p:sp>
        <p:nvSpPr>
          <p:cNvPr id="52228" name="Rectangle 4">
            <a:extLst>
              <a:ext uri="{FF2B5EF4-FFF2-40B4-BE49-F238E27FC236}">
                <a16:creationId xmlns:a16="http://schemas.microsoft.com/office/drawing/2014/main" id="{DD76C894-C9E7-448C-939D-3633912B0056}"/>
              </a:ext>
            </a:extLst>
          </p:cNvPr>
          <p:cNvSpPr>
            <a:spLocks noChangeArrowheads="1"/>
          </p:cNvSpPr>
          <p:nvPr/>
        </p:nvSpPr>
        <p:spPr bwMode="auto">
          <a:xfrm>
            <a:off x="723900" y="5343525"/>
            <a:ext cx="480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dirty="0">
                <a:latin typeface="Arial" panose="020B0604020202020204" pitchFamily="34" charset="0"/>
              </a:rPr>
              <a:t>Data Privacy Day Campaign Material</a:t>
            </a:r>
          </a:p>
          <a:p>
            <a:pPr algn="ctr" eaLnBrk="1" hangingPunct="1">
              <a:spcBef>
                <a:spcPct val="0"/>
              </a:spcBef>
              <a:buFontTx/>
              <a:buNone/>
            </a:pPr>
            <a:r>
              <a:rPr lang="en-US" altLang="en-US" sz="1400" dirty="0">
                <a:latin typeface="Arial" panose="020B0604020202020204" pitchFamily="34" charset="0"/>
              </a:rPr>
              <a:t>STAYSAFEONLINE.ORG/DATA-PRIVACY-DAY</a:t>
            </a:r>
          </a:p>
        </p:txBody>
      </p:sp>
      <p:pic>
        <p:nvPicPr>
          <p:cNvPr id="52229" name="Picture 6" descr="C:\Users\YUKO\Desktop\Data-Privacy-Day-Twitter-Graphics\14.png">
            <a:extLst>
              <a:ext uri="{FF2B5EF4-FFF2-40B4-BE49-F238E27FC236}">
                <a16:creationId xmlns:a16="http://schemas.microsoft.com/office/drawing/2014/main" id="{B299E55B-AE6F-4388-A8D3-3FF5C5D5CF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362200"/>
            <a:ext cx="5638800" cy="2819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981200"/>
            <a:ext cx="2693987" cy="356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5638800" y="5334000"/>
            <a:ext cx="37338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1400" b="1" dirty="0">
                <a:latin typeface="Arial" panose="020B0604020202020204" pitchFamily="34" charset="0"/>
                <a:cs typeface="Arial" panose="020B0604020202020204" pitchFamily="34" charset="0"/>
              </a:rPr>
              <a:t>TSA Surface Cybersecurity </a:t>
            </a:r>
          </a:p>
          <a:p>
            <a:r>
              <a:rPr lang="en-US" sz="1400" b="1" dirty="0">
                <a:latin typeface="Arial" panose="020B0604020202020204" pitchFamily="34" charset="0"/>
                <a:cs typeface="Arial" panose="020B0604020202020204" pitchFamily="34" charset="0"/>
              </a:rPr>
              <a:t>“Pocket” Awareness Guide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C81EF0D-96CC-48E4-BB34-5F4209A20E2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FD47ED-3242-43EE-9A63-CCC879A91C72}" type="slidenum">
              <a:rPr lang="en-US" altLang="en-US">
                <a:solidFill>
                  <a:srgbClr val="898989"/>
                </a:solidFill>
                <a:latin typeface="Calibri" panose="020F0502020204030204" pitchFamily="34" charset="0"/>
              </a:rPr>
              <a:pPr eaLnBrk="1" hangingPunct="1"/>
              <a:t>66</a:t>
            </a:fld>
            <a:endParaRPr lang="en-US" altLang="en-US">
              <a:solidFill>
                <a:srgbClr val="898989"/>
              </a:solidFill>
              <a:latin typeface="Calibri" panose="020F0502020204030204" pitchFamily="34" charset="0"/>
            </a:endParaRPr>
          </a:p>
        </p:txBody>
      </p:sp>
      <p:sp>
        <p:nvSpPr>
          <p:cNvPr id="48131" name="Title 1">
            <a:extLst>
              <a:ext uri="{FF2B5EF4-FFF2-40B4-BE49-F238E27FC236}">
                <a16:creationId xmlns:a16="http://schemas.microsoft.com/office/drawing/2014/main" id="{D6523DC8-33DF-469D-88CE-387F5B852A8E}"/>
              </a:ext>
            </a:extLst>
          </p:cNvPr>
          <p:cNvSpPr>
            <a:spLocks noGrp="1"/>
          </p:cNvSpPr>
          <p:nvPr>
            <p:ph type="title"/>
          </p:nvPr>
        </p:nvSpPr>
        <p:spPr>
          <a:ln>
            <a:solidFill>
              <a:schemeClr val="tx2"/>
            </a:solidFill>
            <a:miter lim="800000"/>
            <a:headEnd/>
            <a:tailEnd/>
          </a:ln>
        </p:spPr>
        <p:txBody>
          <a:bodyPr/>
          <a:lstStyle/>
          <a:p>
            <a:pPr eaLnBrk="1" hangingPunct="1"/>
            <a:r>
              <a:rPr lang="en-US" altLang="en-US" sz="3600" b="1" dirty="0"/>
              <a:t>TRANSIT CAPABILITIES</a:t>
            </a:r>
            <a:endParaRPr lang="en-US" altLang="en-US" sz="3200" b="1" dirty="0"/>
          </a:p>
        </p:txBody>
      </p:sp>
      <p:sp>
        <p:nvSpPr>
          <p:cNvPr id="3" name="Content Placeholder 2">
            <a:extLst>
              <a:ext uri="{FF2B5EF4-FFF2-40B4-BE49-F238E27FC236}">
                <a16:creationId xmlns:a16="http://schemas.microsoft.com/office/drawing/2014/main" id="{2E4560CF-8B67-4679-9542-2EB12B9DBC89}"/>
              </a:ext>
            </a:extLst>
          </p:cNvPr>
          <p:cNvSpPr>
            <a:spLocks noGrp="1"/>
          </p:cNvSpPr>
          <p:nvPr>
            <p:ph idx="1"/>
          </p:nvPr>
        </p:nvSpPr>
        <p:spPr>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47500" lnSpcReduction="20000"/>
          </a:bodyPr>
          <a:lstStyle/>
          <a:p>
            <a:pPr eaLnBrk="1" fontAlgn="auto" hangingPunct="1">
              <a:spcAft>
                <a:spcPts val="0"/>
              </a:spcAft>
              <a:buFont typeface="Arial" panose="020B0604020202020204" pitchFamily="34" charset="0"/>
              <a:buNone/>
              <a:defRPr/>
            </a:pPr>
            <a:r>
              <a:rPr lang="en-US" sz="2900" dirty="0"/>
              <a:t>Minimum guidelines for transit security awareness training and baseline training:</a:t>
            </a:r>
            <a:endParaRPr lang="en-US" sz="2600" dirty="0"/>
          </a:p>
          <a:p>
            <a:pPr eaLnBrk="1" fontAlgn="auto" hangingPunct="1">
              <a:spcAft>
                <a:spcPts val="0"/>
              </a:spcAft>
              <a:buFont typeface="Arial" charset="0"/>
              <a:buChar char="•"/>
              <a:defRPr/>
            </a:pPr>
            <a:r>
              <a:rPr lang="en-US" dirty="0"/>
              <a:t>Security awareness</a:t>
            </a:r>
            <a:endParaRPr lang="en-US" sz="2800" dirty="0"/>
          </a:p>
          <a:p>
            <a:pPr lvl="1">
              <a:buFont typeface="Arial" charset="0"/>
              <a:buChar char="–"/>
              <a:defRPr/>
            </a:pPr>
            <a:r>
              <a:rPr lang="en-US" dirty="0"/>
              <a:t>Understand the need for security awareness, transit priorities, and importance of security for transit systems</a:t>
            </a:r>
            <a:endParaRPr lang="en-US" sz="2400" dirty="0"/>
          </a:p>
          <a:p>
            <a:pPr lvl="1">
              <a:buFont typeface="Arial" charset="0"/>
              <a:buChar char="–"/>
              <a:defRPr/>
            </a:pPr>
            <a:r>
              <a:rPr lang="en-US" dirty="0"/>
              <a:t>Explain the importance of and ability to recognize the difference between normal, suspicious and dangerous activity</a:t>
            </a:r>
          </a:p>
          <a:p>
            <a:pPr lvl="1">
              <a:buFont typeface="Arial" charset="0"/>
              <a:buChar char="–"/>
              <a:defRPr/>
            </a:pPr>
            <a:r>
              <a:rPr lang="en-US" dirty="0"/>
              <a:t>Define roles and immediate actions to respond to dangerous activity</a:t>
            </a:r>
            <a:endParaRPr lang="en-US" sz="2400" dirty="0"/>
          </a:p>
          <a:p>
            <a:pPr>
              <a:buFont typeface="Arial" charset="0"/>
              <a:buChar char="•"/>
              <a:defRPr/>
            </a:pPr>
            <a:r>
              <a:rPr lang="en-US" dirty="0"/>
              <a:t>Threats and vulnerabilities to the transit system – risk management concept, identifying threats/vulnerabilities/consequences, and identifying countermeasures</a:t>
            </a:r>
            <a:endParaRPr lang="en-US" sz="2800" dirty="0"/>
          </a:p>
          <a:p>
            <a:pPr>
              <a:buFont typeface="Arial" charset="0"/>
              <a:buChar char="•"/>
              <a:defRPr/>
            </a:pPr>
            <a:r>
              <a:rPr lang="en-US" dirty="0"/>
              <a:t>Security concerns – recognizing transit crimes, defining terrorism and recognizing terrorist activity</a:t>
            </a:r>
            <a:endParaRPr lang="en-US" sz="2800" dirty="0"/>
          </a:p>
          <a:p>
            <a:pPr>
              <a:buFont typeface="Arial" charset="0"/>
              <a:buChar char="•"/>
              <a:defRPr/>
            </a:pPr>
            <a:r>
              <a:rPr lang="en-US" dirty="0"/>
              <a:t>Recognizing, reacting, reporting and responding to transit crime and terrorism activities</a:t>
            </a:r>
            <a:endParaRPr lang="en-US" sz="2800" dirty="0"/>
          </a:p>
          <a:p>
            <a:pPr>
              <a:buFont typeface="Arial" charset="0"/>
              <a:buChar char="•"/>
              <a:defRPr/>
            </a:pPr>
            <a:r>
              <a:rPr lang="en-US" dirty="0"/>
              <a:t>All transit employees’ roles in security awareness</a:t>
            </a:r>
            <a:endParaRPr lang="en-US" sz="2800" dirty="0"/>
          </a:p>
          <a:p>
            <a:pPr marL="0" indent="0">
              <a:buFont typeface="Arial" charset="0"/>
              <a:buNone/>
              <a:defRPr/>
            </a:pPr>
            <a:endParaRPr lang="en-US" dirty="0"/>
          </a:p>
          <a:p>
            <a:pPr marL="0" indent="0">
              <a:buFont typeface="Arial" charset="0"/>
              <a:buNone/>
              <a:defRPr/>
            </a:pPr>
            <a:r>
              <a:rPr lang="en-US" dirty="0"/>
              <a:t>Core training topics include the following:</a:t>
            </a:r>
          </a:p>
          <a:p>
            <a:pPr>
              <a:buFont typeface="Arial" charset="0"/>
              <a:buChar char="•"/>
              <a:defRPr/>
            </a:pPr>
            <a:r>
              <a:rPr lang="en-US" dirty="0"/>
              <a:t>Behavioral awareness helps personnel identify suspicious behaviors &amp; report them to police </a:t>
            </a:r>
          </a:p>
          <a:p>
            <a:pPr>
              <a:buFont typeface="Arial" charset="0"/>
              <a:buChar char="•"/>
              <a:defRPr/>
            </a:pPr>
            <a:r>
              <a:rPr lang="en-US" dirty="0"/>
              <a:t>Surveillance – identification of surveillance activities by terrorists can prevent attacks</a:t>
            </a:r>
          </a:p>
          <a:p>
            <a:pPr>
              <a:buFont typeface="Arial" charset="0"/>
              <a:buChar char="•"/>
              <a:defRPr/>
            </a:pPr>
            <a:r>
              <a:rPr lang="en-US" dirty="0"/>
              <a:t>Response procedures – knowing what to do when an incident such as an active shooter attack occurs will likely save lives</a:t>
            </a:r>
          </a:p>
          <a:p>
            <a:pPr>
              <a:buFont typeface="Arial" charset="0"/>
              <a:buChar char="•"/>
              <a:defRPr/>
            </a:pPr>
            <a:r>
              <a:rPr lang="en-US" dirty="0"/>
              <a:t>Self protection (e.g., self-defense from a seated position for bus operators)</a:t>
            </a:r>
          </a:p>
          <a:p>
            <a:pPr marL="0" indent="0">
              <a:buFont typeface="Arial" charset="0"/>
              <a:buNone/>
              <a:defRPr/>
            </a:pPr>
            <a:r>
              <a:rPr lang="en-US" sz="2500" dirty="0"/>
              <a:t>          </a:t>
            </a:r>
          </a:p>
          <a:p>
            <a:pPr marL="0" indent="0">
              <a:buFont typeface="Arial" charset="0"/>
              <a:buNone/>
              <a:defRPr/>
            </a:pPr>
            <a:r>
              <a:rPr lang="en-US" sz="2500" dirty="0"/>
              <a:t>           APTA Recommended Practice on Security Awareness Training for Transit Employees, 2012</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34C3B148-BB28-4A32-A081-A5EF23D04AC7}"/>
              </a:ext>
            </a:extLst>
          </p:cNvPr>
          <p:cNvSpPr>
            <a:spLocks noGrp="1"/>
          </p:cNvSpPr>
          <p:nvPr>
            <p:ph type="title"/>
          </p:nvPr>
        </p:nvSpPr>
        <p:spPr>
          <a:xfrm rot="16200000">
            <a:off x="-2438400" y="2819400"/>
            <a:ext cx="6172200" cy="1143000"/>
          </a:xfrm>
          <a:ln>
            <a:solidFill>
              <a:schemeClr val="tx1"/>
            </a:solidFill>
            <a:miter lim="800000"/>
            <a:headEnd/>
            <a:tailEnd/>
          </a:ln>
        </p:spPr>
        <p:txBody>
          <a:bodyPr/>
          <a:lstStyle/>
          <a:p>
            <a:r>
              <a:rPr lang="en-US" altLang="en-US" sz="3200" b="1"/>
              <a:t>CYBERSECURITY CAPABILITIES</a:t>
            </a:r>
          </a:p>
        </p:txBody>
      </p:sp>
      <p:sp>
        <p:nvSpPr>
          <p:cNvPr id="4" name="Slide Number Placeholder 3">
            <a:extLst>
              <a:ext uri="{FF2B5EF4-FFF2-40B4-BE49-F238E27FC236}">
                <a16:creationId xmlns:a16="http://schemas.microsoft.com/office/drawing/2014/main" id="{DC6D73F7-EACE-473C-A0F7-1AA816CF3A4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342164-9832-4564-A078-F55B1E60D0C9}" type="slidenum">
              <a:rPr lang="en-US" altLang="en-US">
                <a:solidFill>
                  <a:srgbClr val="898989"/>
                </a:solidFill>
                <a:latin typeface="Calibri" panose="020F0502020204030204" pitchFamily="34" charset="0"/>
              </a:rPr>
              <a:pPr eaLnBrk="1" hangingPunct="1"/>
              <a:t>67</a:t>
            </a:fld>
            <a:endParaRPr lang="en-US" altLang="en-US">
              <a:solidFill>
                <a:srgbClr val="898989"/>
              </a:solidFill>
              <a:latin typeface="Calibri" panose="020F0502020204030204" pitchFamily="34" charset="0"/>
            </a:endParaRPr>
          </a:p>
        </p:txBody>
      </p:sp>
      <p:sp>
        <p:nvSpPr>
          <p:cNvPr id="54276" name="Rectangle 4">
            <a:extLst>
              <a:ext uri="{FF2B5EF4-FFF2-40B4-BE49-F238E27FC236}">
                <a16:creationId xmlns:a16="http://schemas.microsoft.com/office/drawing/2014/main" id="{CC9D0A00-746A-4EC5-8A07-F0CD9458B9D4}"/>
              </a:ext>
            </a:extLst>
          </p:cNvPr>
          <p:cNvSpPr>
            <a:spLocks noChangeArrowheads="1"/>
          </p:cNvSpPr>
          <p:nvPr/>
        </p:nvSpPr>
        <p:spPr bwMode="auto">
          <a:xfrm rot="-5400000">
            <a:off x="5272089" y="3367087"/>
            <a:ext cx="518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dirty="0">
                <a:latin typeface="Arial" panose="020B0604020202020204" pitchFamily="34" charset="0"/>
              </a:rPr>
              <a:t>Source: Cybersecurity Framework, Version 1.0, February 12, 2014</a:t>
            </a:r>
          </a:p>
        </p:txBody>
      </p:sp>
      <p:graphicFrame>
        <p:nvGraphicFramePr>
          <p:cNvPr id="7" name="Table 6">
            <a:extLst>
              <a:ext uri="{FF2B5EF4-FFF2-40B4-BE49-F238E27FC236}">
                <a16:creationId xmlns:a16="http://schemas.microsoft.com/office/drawing/2014/main" id="{2DC56E8B-8D3B-4279-8301-354850153F2A}"/>
              </a:ext>
            </a:extLst>
          </p:cNvPr>
          <p:cNvGraphicFramePr>
            <a:graphicFrameLocks noGrp="1"/>
          </p:cNvGraphicFramePr>
          <p:nvPr/>
        </p:nvGraphicFramePr>
        <p:xfrm>
          <a:off x="1676400" y="228600"/>
          <a:ext cx="5638800" cy="6324606"/>
        </p:xfrm>
        <a:graphic>
          <a:graphicData uri="http://schemas.openxmlformats.org/drawingml/2006/table">
            <a:tbl>
              <a:tblPr firstRow="1" firstCol="1" bandRow="1">
                <a:tableStyleId>{5C22544A-7EE6-4342-B048-85BDC9FD1C3A}</a:tableStyleId>
              </a:tblPr>
              <a:tblGrid>
                <a:gridCol w="2589752">
                  <a:extLst>
                    <a:ext uri="{9D8B030D-6E8A-4147-A177-3AD203B41FA5}">
                      <a16:colId xmlns:a16="http://schemas.microsoft.com/office/drawing/2014/main" val="20000"/>
                    </a:ext>
                  </a:extLst>
                </a:gridCol>
                <a:gridCol w="3049048">
                  <a:extLst>
                    <a:ext uri="{9D8B030D-6E8A-4147-A177-3AD203B41FA5}">
                      <a16:colId xmlns:a16="http://schemas.microsoft.com/office/drawing/2014/main" val="20001"/>
                    </a:ext>
                  </a:extLst>
                </a:gridCol>
              </a:tblGrid>
              <a:tr h="411660">
                <a:tc>
                  <a:txBody>
                    <a:bodyPr/>
                    <a:lstStyle/>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FUNCTION</a:t>
                      </a:r>
                      <a:endParaRPr lang="en-US" sz="1100" dirty="0">
                        <a:effectLst/>
                        <a:latin typeface="Calibri"/>
                        <a:ea typeface="Calibri"/>
                        <a:cs typeface="Times New Roman"/>
                      </a:endParaRPr>
                    </a:p>
                  </a:txBody>
                  <a:tcPr marL="67076" marR="67076" marT="0" marB="0"/>
                </a:tc>
                <a:tc>
                  <a:txBody>
                    <a:bodyPr/>
                    <a:lstStyle/>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ELEMENTS/CATEGORIES</a:t>
                      </a:r>
                      <a:endParaRPr lang="en-US" sz="1100" dirty="0">
                        <a:effectLst/>
                        <a:latin typeface="Calibri"/>
                        <a:ea typeface="Calibri"/>
                        <a:cs typeface="Times New Roman"/>
                      </a:endParaRPr>
                    </a:p>
                  </a:txBody>
                  <a:tcPr marL="67076" marR="67076" marT="0" marB="0"/>
                </a:tc>
                <a:extLst>
                  <a:ext uri="{0D108BD9-81ED-4DB2-BD59-A6C34878D82A}">
                    <a16:rowId xmlns:a16="http://schemas.microsoft.com/office/drawing/2014/main" val="10000"/>
                  </a:ext>
                </a:extLst>
              </a:tr>
              <a:tr h="261966">
                <a:tc>
                  <a:txBody>
                    <a:bodyPr/>
                    <a:lstStyle/>
                    <a:p>
                      <a:pPr marL="0" marR="0">
                        <a:lnSpc>
                          <a:spcPct val="115000"/>
                        </a:lnSpc>
                        <a:spcBef>
                          <a:spcPts val="0"/>
                        </a:spcBef>
                        <a:spcAft>
                          <a:spcPts val="0"/>
                        </a:spcAft>
                      </a:pPr>
                      <a:r>
                        <a:rPr lang="en-US" sz="1400" dirty="0">
                          <a:solidFill>
                            <a:srgbClr val="0070C0"/>
                          </a:solidFill>
                          <a:effectLst/>
                        </a:rPr>
                        <a:t>IDENTIFY</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Asset Management</a:t>
                      </a:r>
                      <a:endParaRPr lang="en-US" sz="1100" dirty="0">
                        <a:effectLst/>
                        <a:latin typeface="Calibri"/>
                        <a:ea typeface="Calibri"/>
                        <a:cs typeface="Times New Roman"/>
                      </a:endParaRPr>
                    </a:p>
                  </a:txBody>
                  <a:tcPr marL="67076" marR="67076" marT="0" marB="0"/>
                </a:tc>
                <a:extLst>
                  <a:ext uri="{0D108BD9-81ED-4DB2-BD59-A6C34878D82A}">
                    <a16:rowId xmlns:a16="http://schemas.microsoft.com/office/drawing/2014/main" val="10001"/>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Business Environment</a:t>
                      </a:r>
                      <a:endParaRPr lang="en-US" sz="1100" dirty="0">
                        <a:effectLst/>
                        <a:latin typeface="Calibri"/>
                        <a:ea typeface="Calibri"/>
                        <a:cs typeface="Times New Roman"/>
                      </a:endParaRPr>
                    </a:p>
                  </a:txBody>
                  <a:tcPr marL="67076" marR="67076" marT="0" marB="0"/>
                </a:tc>
                <a:extLst>
                  <a:ext uri="{0D108BD9-81ED-4DB2-BD59-A6C34878D82A}">
                    <a16:rowId xmlns:a16="http://schemas.microsoft.com/office/drawing/2014/main" val="10002"/>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Governance</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03"/>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Risk Assessment</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04"/>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Risk Management Strategy</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05"/>
                  </a:ext>
                </a:extLst>
              </a:tr>
              <a:tr h="261966">
                <a:tc>
                  <a:txBody>
                    <a:bodyPr/>
                    <a:lstStyle/>
                    <a:p>
                      <a:pPr marL="0" marR="0">
                        <a:lnSpc>
                          <a:spcPct val="115000"/>
                        </a:lnSpc>
                        <a:spcBef>
                          <a:spcPts val="0"/>
                        </a:spcBef>
                        <a:spcAft>
                          <a:spcPts val="0"/>
                        </a:spcAft>
                      </a:pPr>
                      <a:r>
                        <a:rPr lang="en-US" sz="1400" dirty="0">
                          <a:solidFill>
                            <a:srgbClr val="0070C0"/>
                          </a:solidFill>
                          <a:effectLst/>
                        </a:rPr>
                        <a:t>PROTECT</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Access Control</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06"/>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Awareness and Training</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07"/>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Data Security</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08"/>
                  </a:ext>
                </a:extLst>
              </a:tr>
              <a:tr h="411660">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Information Protection Processes and Procedures</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09"/>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Maintenance</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0"/>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Protective Technology</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1"/>
                  </a:ext>
                </a:extLst>
              </a:tr>
              <a:tr h="261966">
                <a:tc>
                  <a:txBody>
                    <a:bodyPr/>
                    <a:lstStyle/>
                    <a:p>
                      <a:pPr marL="0" marR="0">
                        <a:lnSpc>
                          <a:spcPct val="115000"/>
                        </a:lnSpc>
                        <a:spcBef>
                          <a:spcPts val="0"/>
                        </a:spcBef>
                        <a:spcAft>
                          <a:spcPts val="0"/>
                        </a:spcAft>
                      </a:pPr>
                      <a:r>
                        <a:rPr lang="en-US" sz="1400" dirty="0">
                          <a:solidFill>
                            <a:srgbClr val="0070C0"/>
                          </a:solidFill>
                          <a:effectLst/>
                        </a:rPr>
                        <a:t>DETECT</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Anomalies and Events</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2"/>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Security Continuous Monitoring</a:t>
                      </a:r>
                      <a:endParaRPr lang="en-US" sz="1100" dirty="0">
                        <a:effectLst/>
                        <a:latin typeface="Calibri"/>
                        <a:ea typeface="Calibri"/>
                        <a:cs typeface="Times New Roman"/>
                      </a:endParaRPr>
                    </a:p>
                  </a:txBody>
                  <a:tcPr marL="67076" marR="67076" marT="0" marB="0"/>
                </a:tc>
                <a:extLst>
                  <a:ext uri="{0D108BD9-81ED-4DB2-BD59-A6C34878D82A}">
                    <a16:rowId xmlns:a16="http://schemas.microsoft.com/office/drawing/2014/main" val="10013"/>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Detection Processes</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4"/>
                  </a:ext>
                </a:extLst>
              </a:tr>
              <a:tr h="261966">
                <a:tc>
                  <a:txBody>
                    <a:bodyPr/>
                    <a:lstStyle/>
                    <a:p>
                      <a:pPr marL="0" marR="0">
                        <a:lnSpc>
                          <a:spcPct val="115000"/>
                        </a:lnSpc>
                        <a:spcBef>
                          <a:spcPts val="0"/>
                        </a:spcBef>
                        <a:spcAft>
                          <a:spcPts val="0"/>
                        </a:spcAft>
                      </a:pPr>
                      <a:r>
                        <a:rPr lang="en-US" sz="1400" dirty="0">
                          <a:solidFill>
                            <a:srgbClr val="0070C0"/>
                          </a:solidFill>
                          <a:effectLst/>
                        </a:rPr>
                        <a:t>RESPOND</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Response Planning</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5"/>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Communications</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6"/>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Analysis</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7"/>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Mitigation</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8"/>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Improvements</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19"/>
                  </a:ext>
                </a:extLst>
              </a:tr>
              <a:tr h="261966">
                <a:tc>
                  <a:txBody>
                    <a:bodyPr/>
                    <a:lstStyle/>
                    <a:p>
                      <a:pPr marL="0" marR="0">
                        <a:lnSpc>
                          <a:spcPct val="115000"/>
                        </a:lnSpc>
                        <a:spcBef>
                          <a:spcPts val="0"/>
                        </a:spcBef>
                        <a:spcAft>
                          <a:spcPts val="0"/>
                        </a:spcAft>
                      </a:pPr>
                      <a:r>
                        <a:rPr lang="en-US" sz="1400" dirty="0">
                          <a:solidFill>
                            <a:srgbClr val="0070C0"/>
                          </a:solidFill>
                          <a:effectLst/>
                        </a:rPr>
                        <a:t>RECOVER</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Recovery Planning</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20"/>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Improvements</a:t>
                      </a:r>
                      <a:endParaRPr lang="en-US" sz="1100">
                        <a:effectLst/>
                        <a:latin typeface="Calibri"/>
                        <a:ea typeface="Calibri"/>
                        <a:cs typeface="Times New Roman"/>
                      </a:endParaRPr>
                    </a:p>
                  </a:txBody>
                  <a:tcPr marL="67076" marR="67076" marT="0" marB="0"/>
                </a:tc>
                <a:extLst>
                  <a:ext uri="{0D108BD9-81ED-4DB2-BD59-A6C34878D82A}">
                    <a16:rowId xmlns:a16="http://schemas.microsoft.com/office/drawing/2014/main" val="10021"/>
                  </a:ext>
                </a:extLst>
              </a:tr>
              <a:tr h="261966">
                <a:tc>
                  <a:txBody>
                    <a:bodyPr/>
                    <a:lstStyle/>
                    <a:p>
                      <a:pPr marL="0" marR="0">
                        <a:lnSpc>
                          <a:spcPct val="115000"/>
                        </a:lnSpc>
                        <a:spcBef>
                          <a:spcPts val="0"/>
                        </a:spcBef>
                        <a:spcAft>
                          <a:spcPts val="0"/>
                        </a:spcAft>
                      </a:pPr>
                      <a:r>
                        <a:rPr lang="x-none" sz="1400">
                          <a:solidFill>
                            <a:srgbClr val="0070C0"/>
                          </a:solidFill>
                          <a:effectLst/>
                        </a:rPr>
                        <a:t> </a:t>
                      </a:r>
                      <a:endParaRPr lang="en-US" sz="1400" dirty="0">
                        <a:solidFill>
                          <a:srgbClr val="0070C0"/>
                        </a:solidFill>
                        <a:effectLst/>
                        <a:latin typeface="Calibri"/>
                        <a:ea typeface="Calibri"/>
                        <a:cs typeface="Times New Roman"/>
                      </a:endParaRPr>
                    </a:p>
                  </a:txBody>
                  <a:tcPr marL="67076" marR="67076" marT="0" marB="0">
                    <a:solidFill>
                      <a:schemeClr val="bg1"/>
                    </a:solidFill>
                  </a:tcPr>
                </a:tc>
                <a:tc>
                  <a:txBody>
                    <a:bodyPr/>
                    <a:lstStyle/>
                    <a:p>
                      <a:pPr marL="0" marR="0">
                        <a:lnSpc>
                          <a:spcPct val="115000"/>
                        </a:lnSpc>
                        <a:spcBef>
                          <a:spcPts val="0"/>
                        </a:spcBef>
                        <a:spcAft>
                          <a:spcPts val="0"/>
                        </a:spcAft>
                      </a:pPr>
                      <a:r>
                        <a:rPr lang="x-none" sz="1100">
                          <a:effectLst/>
                        </a:rPr>
                        <a:t>Communications</a:t>
                      </a:r>
                      <a:endParaRPr lang="en-US" sz="1100" dirty="0">
                        <a:effectLst/>
                        <a:latin typeface="Calibri"/>
                        <a:ea typeface="Calibri"/>
                        <a:cs typeface="Times New Roman"/>
                      </a:endParaRPr>
                    </a:p>
                  </a:txBody>
                  <a:tcPr marL="67076" marR="67076" marT="0" marB="0"/>
                </a:tc>
                <a:extLst>
                  <a:ext uri="{0D108BD9-81ED-4DB2-BD59-A6C34878D82A}">
                    <a16:rowId xmlns:a16="http://schemas.microsoft.com/office/drawing/2014/main" val="10022"/>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3BDE9C32-E5B0-4071-92F6-C8D946689BB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9A1A86-B21F-462E-A74E-432A599E6EBD}" type="slidenum">
              <a:rPr lang="en-US" altLang="en-US">
                <a:solidFill>
                  <a:srgbClr val="898989"/>
                </a:solidFill>
                <a:latin typeface="Calibri" panose="020F0502020204030204" pitchFamily="34" charset="0"/>
              </a:rPr>
              <a:pPr eaLnBrk="1" hangingPunct="1"/>
              <a:t>68</a:t>
            </a:fld>
            <a:endParaRPr lang="en-US" altLang="en-US">
              <a:solidFill>
                <a:srgbClr val="898989"/>
              </a:solidFill>
              <a:latin typeface="Calibri" panose="020F0502020204030204" pitchFamily="34" charset="0"/>
            </a:endParaRPr>
          </a:p>
        </p:txBody>
      </p:sp>
      <p:sp>
        <p:nvSpPr>
          <p:cNvPr id="55299" name="Title 1">
            <a:extLst>
              <a:ext uri="{FF2B5EF4-FFF2-40B4-BE49-F238E27FC236}">
                <a16:creationId xmlns:a16="http://schemas.microsoft.com/office/drawing/2014/main" id="{EF8EABD1-F60F-45A3-BB37-A5F8917211EB}"/>
              </a:ext>
            </a:extLst>
          </p:cNvPr>
          <p:cNvSpPr>
            <a:spLocks noGrp="1"/>
          </p:cNvSpPr>
          <p:nvPr>
            <p:ph type="title"/>
          </p:nvPr>
        </p:nvSpPr>
        <p:spPr>
          <a:ln>
            <a:solidFill>
              <a:schemeClr val="tx2"/>
            </a:solidFill>
            <a:miter lim="800000"/>
            <a:headEnd/>
            <a:tailEnd/>
          </a:ln>
        </p:spPr>
        <p:txBody>
          <a:bodyPr/>
          <a:lstStyle/>
          <a:p>
            <a:pPr eaLnBrk="1" hangingPunct="1"/>
            <a:r>
              <a:rPr lang="en-US" altLang="en-US" sz="3200" b="1"/>
              <a:t>DOT CAPABILITIES</a:t>
            </a:r>
          </a:p>
        </p:txBody>
      </p:sp>
      <p:pic>
        <p:nvPicPr>
          <p:cNvPr id="55300" name="Picture 2">
            <a:extLst>
              <a:ext uri="{FF2B5EF4-FFF2-40B4-BE49-F238E27FC236}">
                <a16:creationId xmlns:a16="http://schemas.microsoft.com/office/drawing/2014/main" id="{C8DAA98E-A163-4BDB-AD24-69881A44B1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455738"/>
            <a:ext cx="5638800" cy="494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1" name="Rectangle 4">
            <a:extLst>
              <a:ext uri="{FF2B5EF4-FFF2-40B4-BE49-F238E27FC236}">
                <a16:creationId xmlns:a16="http://schemas.microsoft.com/office/drawing/2014/main" id="{6BD8F26F-F26E-4A7E-BDC1-1CDA75CAA43F}"/>
              </a:ext>
            </a:extLst>
          </p:cNvPr>
          <p:cNvSpPr>
            <a:spLocks noChangeArrowheads="1"/>
          </p:cNvSpPr>
          <p:nvPr/>
        </p:nvSpPr>
        <p:spPr bwMode="auto">
          <a:xfrm>
            <a:off x="776288" y="6396038"/>
            <a:ext cx="7848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dirty="0">
                <a:latin typeface="Arial" panose="020B0604020202020204" pitchFamily="34" charset="0"/>
              </a:rPr>
              <a:t>Source: 2015 Fundamental Capabilities of Effective All-Hazards Infrastructure Protection, Resilience, and Emergency Management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269BF6E-F7B6-4EB9-8FA6-FC22A482E04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E03EAA-38AC-4D96-AA8D-1B9500888D60}" type="slidenum">
              <a:rPr lang="en-US" altLang="en-US">
                <a:solidFill>
                  <a:srgbClr val="898989"/>
                </a:solidFill>
                <a:latin typeface="Calibri" panose="020F0502020204030204" pitchFamily="34" charset="0"/>
              </a:rPr>
              <a:pPr eaLnBrk="1" hangingPunct="1"/>
              <a:t>69</a:t>
            </a:fld>
            <a:endParaRPr lang="en-US" altLang="en-US">
              <a:solidFill>
                <a:srgbClr val="898989"/>
              </a:solidFill>
              <a:latin typeface="Calibri" panose="020F0502020204030204" pitchFamily="34" charset="0"/>
            </a:endParaRPr>
          </a:p>
        </p:txBody>
      </p:sp>
      <p:sp>
        <p:nvSpPr>
          <p:cNvPr id="56323" name="Title 1">
            <a:extLst>
              <a:ext uri="{FF2B5EF4-FFF2-40B4-BE49-F238E27FC236}">
                <a16:creationId xmlns:a16="http://schemas.microsoft.com/office/drawing/2014/main" id="{65AB7DDB-9F11-4B96-85B6-C28947A75DD6}"/>
              </a:ext>
            </a:extLst>
          </p:cNvPr>
          <p:cNvSpPr>
            <a:spLocks noGrp="1"/>
          </p:cNvSpPr>
          <p:nvPr>
            <p:ph type="title"/>
          </p:nvPr>
        </p:nvSpPr>
        <p:spPr>
          <a:ln>
            <a:solidFill>
              <a:schemeClr val="tx2"/>
            </a:solidFill>
            <a:miter lim="800000"/>
            <a:headEnd/>
            <a:tailEnd/>
          </a:ln>
        </p:spPr>
        <p:txBody>
          <a:bodyPr/>
          <a:lstStyle/>
          <a:p>
            <a:pPr eaLnBrk="1" hangingPunct="1"/>
            <a:r>
              <a:rPr lang="en-US" altLang="en-US" sz="3200" b="1"/>
              <a:t>DOT CYBERSECURITY CAPABILITIES</a:t>
            </a:r>
          </a:p>
        </p:txBody>
      </p:sp>
      <p:sp>
        <p:nvSpPr>
          <p:cNvPr id="3" name="Content Placeholder 2">
            <a:extLst>
              <a:ext uri="{FF2B5EF4-FFF2-40B4-BE49-F238E27FC236}">
                <a16:creationId xmlns:a16="http://schemas.microsoft.com/office/drawing/2014/main" id="{207C1E33-CD94-4562-99F2-F98DEF01D974}"/>
              </a:ext>
            </a:extLst>
          </p:cNvPr>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rtlCol="0">
            <a:normAutofit fontScale="92500" lnSpcReduction="10000"/>
          </a:bodyPr>
          <a:lstStyle/>
          <a:p>
            <a:pPr eaLnBrk="1" fontAlgn="auto" hangingPunct="1">
              <a:spcAft>
                <a:spcPts val="0"/>
              </a:spcAft>
              <a:buFont typeface="Arial" panose="020B0604020202020204" pitchFamily="34" charset="0"/>
              <a:buNone/>
              <a:defRPr/>
            </a:pPr>
            <a:r>
              <a:rPr lang="en-US" sz="2600" dirty="0"/>
              <a:t>State DOT cybersecurity capabilities include:</a:t>
            </a:r>
          </a:p>
          <a:p>
            <a:pPr>
              <a:defRPr/>
            </a:pPr>
            <a:r>
              <a:rPr lang="en-US" sz="2800" dirty="0"/>
              <a:t>Integrate cybersecurity decision making into business processes and investments.</a:t>
            </a:r>
          </a:p>
          <a:p>
            <a:pPr>
              <a:buFont typeface="Arial" charset="0"/>
              <a:buChar char="•"/>
              <a:defRPr/>
            </a:pPr>
            <a:r>
              <a:rPr lang="en-US" sz="2800" dirty="0"/>
              <a:t>Evaluate and manage agency-specific cyber risks.</a:t>
            </a:r>
          </a:p>
          <a:p>
            <a:pPr>
              <a:buFont typeface="Arial" charset="0"/>
              <a:buChar char="•"/>
              <a:defRPr/>
            </a:pPr>
            <a:r>
              <a:rPr lang="en-US" sz="2800" dirty="0"/>
              <a:t>Implement industry standards and best practices.</a:t>
            </a:r>
          </a:p>
          <a:p>
            <a:pPr>
              <a:buFont typeface="Arial" charset="0"/>
              <a:buChar char="•"/>
              <a:defRPr/>
            </a:pPr>
            <a:r>
              <a:rPr lang="en-US" sz="2800" dirty="0"/>
              <a:t>Facilitate discussion and interaction between information technology, engineering, and operational groups to ensure that all systems are adequately addressed. </a:t>
            </a:r>
          </a:p>
          <a:p>
            <a:pPr>
              <a:buFont typeface="Arial" charset="0"/>
              <a:buChar char="•"/>
              <a:defRPr/>
            </a:pPr>
            <a:r>
              <a:rPr lang="en-US" sz="2800" dirty="0"/>
              <a:t>Coordinate cybersecurity and cyber incident response planning across the enterprise</a:t>
            </a:r>
          </a:p>
          <a:p>
            <a:pPr marL="400050" lvl="1" indent="0">
              <a:buFont typeface="Arial" panose="020B0604020202020204" pitchFamily="34" charset="0"/>
              <a:buNone/>
              <a:defRPr/>
            </a:pPr>
            <a:r>
              <a:rPr lang="en-US" sz="1500" dirty="0"/>
              <a:t>Source: 2015 Fundamental Capabilities of Effective All-Hazards Infrastructure Protection, Resilience, and Emergency Management</a:t>
            </a:r>
          </a:p>
          <a:p>
            <a:pPr>
              <a:buFont typeface="Arial" charset="0"/>
              <a:buChar char="•"/>
              <a:defRPr/>
            </a:pP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0065B7D-9EF1-4DB4-98B0-275FD96A4AE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A4C200-B596-482B-8EC3-DF65F19B12DE}" type="slidenum">
              <a:rPr lang="en-US" altLang="en-US">
                <a:solidFill>
                  <a:srgbClr val="898989"/>
                </a:solidFill>
                <a:latin typeface="Calibri" panose="020F0502020204030204" pitchFamily="34" charset="0"/>
              </a:rPr>
              <a:pPr eaLnBrk="1" hangingPunct="1"/>
              <a:t>7</a:t>
            </a:fld>
            <a:endParaRPr lang="en-US" altLang="en-US">
              <a:solidFill>
                <a:srgbClr val="898989"/>
              </a:solidFill>
              <a:latin typeface="Calibri" panose="020F0502020204030204" pitchFamily="34" charset="0"/>
            </a:endParaRPr>
          </a:p>
        </p:txBody>
      </p:sp>
      <p:sp>
        <p:nvSpPr>
          <p:cNvPr id="10243" name="Title 4">
            <a:extLst>
              <a:ext uri="{FF2B5EF4-FFF2-40B4-BE49-F238E27FC236}">
                <a16:creationId xmlns:a16="http://schemas.microsoft.com/office/drawing/2014/main" id="{B56F3E74-16F3-4614-B3BC-0C33669A4D31}"/>
              </a:ext>
            </a:extLst>
          </p:cNvPr>
          <p:cNvSpPr>
            <a:spLocks noGrp="1"/>
          </p:cNvSpPr>
          <p:nvPr>
            <p:ph type="title"/>
          </p:nvPr>
        </p:nvSpPr>
        <p:spPr>
          <a:xfrm>
            <a:off x="457200" y="228600"/>
            <a:ext cx="8229600" cy="1371600"/>
          </a:xfrm>
          <a:ln>
            <a:solidFill>
              <a:schemeClr val="tx2"/>
            </a:solidFill>
            <a:miter lim="800000"/>
            <a:headEnd/>
            <a:tailEnd/>
          </a:ln>
        </p:spPr>
        <p:txBody>
          <a:bodyPr/>
          <a:lstStyle/>
          <a:p>
            <a:pPr eaLnBrk="1" hangingPunct="1"/>
            <a:r>
              <a:rPr lang="en-US" altLang="en-US" b="1"/>
              <a:t>RESEARCH APPROACH – PHASE 2</a:t>
            </a:r>
            <a:br>
              <a:rPr lang="en-US" altLang="en-US" b="1"/>
            </a:br>
            <a:r>
              <a:rPr lang="en-US" altLang="en-US" sz="1800" i="1"/>
              <a:t> </a:t>
            </a:r>
          </a:p>
        </p:txBody>
      </p:sp>
      <p:pic>
        <p:nvPicPr>
          <p:cNvPr id="10244" name="Picture 2">
            <a:extLst>
              <a:ext uri="{FF2B5EF4-FFF2-40B4-BE49-F238E27FC236}">
                <a16:creationId xmlns:a16="http://schemas.microsoft.com/office/drawing/2014/main" id="{C39738E7-FB88-4A3D-9F10-3C2569BC52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0013" y="1976438"/>
            <a:ext cx="3760787" cy="264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7A3FEACF-73B6-4F81-A827-09EE0A7D0991}"/>
              </a:ext>
            </a:extLst>
          </p:cNvPr>
          <p:cNvSpPr>
            <a:spLocks noGrp="1"/>
          </p:cNvSpPr>
          <p:nvPr>
            <p:ph type="title"/>
          </p:nvPr>
        </p:nvSpPr>
        <p:spPr>
          <a:ln>
            <a:solidFill>
              <a:schemeClr val="tx1"/>
            </a:solidFill>
            <a:miter lim="800000"/>
            <a:headEnd/>
            <a:tailEnd/>
          </a:ln>
        </p:spPr>
        <p:txBody>
          <a:bodyPr/>
          <a:lstStyle/>
          <a:p>
            <a:r>
              <a:rPr lang="en-US" altLang="en-US" sz="3600" b="1"/>
              <a:t>DOT TRAINING</a:t>
            </a:r>
            <a:br>
              <a:rPr lang="en-US" altLang="en-US" sz="3600" b="1"/>
            </a:br>
            <a:r>
              <a:rPr lang="en-US" altLang="en-US" sz="3600" b="1"/>
              <a:t> PREFERRED APPROACHES</a:t>
            </a:r>
          </a:p>
        </p:txBody>
      </p:sp>
      <p:sp>
        <p:nvSpPr>
          <p:cNvPr id="4" name="Slide Number Placeholder 3">
            <a:extLst>
              <a:ext uri="{FF2B5EF4-FFF2-40B4-BE49-F238E27FC236}">
                <a16:creationId xmlns:a16="http://schemas.microsoft.com/office/drawing/2014/main" id="{D81196F7-E55F-4031-90F3-C7E4155AAB8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9AEA931-6671-4BC0-A256-E26565951430}" type="slidenum">
              <a:rPr lang="en-US" altLang="en-US">
                <a:solidFill>
                  <a:srgbClr val="898989"/>
                </a:solidFill>
                <a:latin typeface="Calibri" panose="020F0502020204030204" pitchFamily="34" charset="0"/>
              </a:rPr>
              <a:pPr eaLnBrk="1" hangingPunct="1"/>
              <a:t>70</a:t>
            </a:fld>
            <a:endParaRPr lang="en-US" altLang="en-US">
              <a:solidFill>
                <a:srgbClr val="898989"/>
              </a:solidFill>
              <a:latin typeface="Calibri" panose="020F0502020204030204" pitchFamily="34" charset="0"/>
            </a:endParaRPr>
          </a:p>
        </p:txBody>
      </p:sp>
      <p:pic>
        <p:nvPicPr>
          <p:cNvPr id="63492" name="Picture 2">
            <a:extLst>
              <a:ext uri="{FF2B5EF4-FFF2-40B4-BE49-F238E27FC236}">
                <a16:creationId xmlns:a16="http://schemas.microsoft.com/office/drawing/2014/main" id="{BB8182B1-D882-4E67-89B3-61A9526BB5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00200"/>
            <a:ext cx="8169275" cy="438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1">
            <a:extLst>
              <a:ext uri="{FF2B5EF4-FFF2-40B4-BE49-F238E27FC236}">
                <a16:creationId xmlns:a16="http://schemas.microsoft.com/office/drawing/2014/main" id="{21DF622C-F46F-4125-80BD-C4A6FDB0264E}"/>
              </a:ext>
            </a:extLst>
          </p:cNvPr>
          <p:cNvSpPr txBox="1">
            <a:spLocks noChangeArrowheads="1"/>
          </p:cNvSpPr>
          <p:nvPr/>
        </p:nvSpPr>
        <p:spPr bwMode="auto">
          <a:xfrm>
            <a:off x="465138" y="5999163"/>
            <a:ext cx="7820025"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a:defRPr sz="3600">
                <a:solidFill>
                  <a:srgbClr val="000000"/>
                </a:solidFill>
                <a:latin typeface="Helvetica Light" charset="0"/>
                <a:ea typeface="MS PGothic" pitchFamily="34" charset="-128"/>
                <a:sym typeface="Helvetica Light" charset="0"/>
              </a:defRPr>
            </a:lvl1pPr>
            <a:lvl2pPr marL="742950" indent="-285750" eaLnBrk="0">
              <a:defRPr sz="3600">
                <a:solidFill>
                  <a:srgbClr val="000000"/>
                </a:solidFill>
                <a:latin typeface="Helvetica Light" charset="0"/>
                <a:ea typeface="MS PGothic" pitchFamily="34" charset="-128"/>
                <a:sym typeface="Helvetica Light" charset="0"/>
              </a:defRPr>
            </a:lvl2pPr>
            <a:lvl3pPr marL="1143000" indent="-228600" eaLnBrk="0">
              <a:defRPr sz="3600">
                <a:solidFill>
                  <a:srgbClr val="000000"/>
                </a:solidFill>
                <a:latin typeface="Helvetica Light" charset="0"/>
                <a:ea typeface="MS PGothic" pitchFamily="34" charset="-128"/>
                <a:sym typeface="Helvetica Light" charset="0"/>
              </a:defRPr>
            </a:lvl3pPr>
            <a:lvl4pPr marL="1600200" indent="-228600" eaLnBrk="0">
              <a:defRPr sz="3600">
                <a:solidFill>
                  <a:srgbClr val="000000"/>
                </a:solidFill>
                <a:latin typeface="Helvetica Light" charset="0"/>
                <a:ea typeface="MS PGothic" pitchFamily="34" charset="-128"/>
                <a:sym typeface="Helvetica Light" charset="0"/>
              </a:defRPr>
            </a:lvl4pPr>
            <a:lvl5pPr marL="2057400" indent="-228600" eaLnBrk="0">
              <a:defRPr sz="3600">
                <a:solidFill>
                  <a:srgbClr val="000000"/>
                </a:solidFill>
                <a:latin typeface="Helvetica Light" charset="0"/>
                <a:ea typeface="MS PGothic" pitchFamily="34" charset="-128"/>
                <a:sym typeface="Helvetica Light" charset="0"/>
              </a:defRPr>
            </a:lvl5pPr>
            <a:lvl6pPr marL="25146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6pPr>
            <a:lvl7pPr marL="29718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7pPr>
            <a:lvl8pPr marL="34290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8pPr>
            <a:lvl9pPr marL="38862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9pPr>
          </a:lstStyle>
          <a:p>
            <a:pPr eaLnBrk="1">
              <a:defRPr/>
            </a:pPr>
            <a:r>
              <a:rPr lang="en-US" sz="1200" dirty="0">
                <a:latin typeface="+mn-lt"/>
              </a:rPr>
              <a:t>Source: 2017 AASHTO SCOTSEM Transportation Security and Emergency Management Survey – 65% response rate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DFC1C413-E9BA-4670-A445-4E3591A87227}"/>
              </a:ext>
            </a:extLst>
          </p:cNvPr>
          <p:cNvSpPr>
            <a:spLocks noGrp="1"/>
          </p:cNvSpPr>
          <p:nvPr>
            <p:ph type="title"/>
          </p:nvPr>
        </p:nvSpPr>
        <p:spPr>
          <a:ln>
            <a:solidFill>
              <a:schemeClr val="tx1"/>
            </a:solidFill>
            <a:miter lim="800000"/>
            <a:headEnd/>
            <a:tailEnd/>
          </a:ln>
        </p:spPr>
        <p:txBody>
          <a:bodyPr/>
          <a:lstStyle/>
          <a:p>
            <a:r>
              <a:rPr lang="en-US" altLang="en-US" sz="3200" b="1"/>
              <a:t>DOT CAPACITY-BUILDING METHODS </a:t>
            </a:r>
            <a:br>
              <a:rPr lang="en-US" altLang="en-US" sz="3200" b="1"/>
            </a:br>
            <a:r>
              <a:rPr lang="en-US" altLang="en-US" sz="3200" b="1"/>
              <a:t>PREFERRED APPROACHES</a:t>
            </a:r>
          </a:p>
        </p:txBody>
      </p:sp>
      <p:sp>
        <p:nvSpPr>
          <p:cNvPr id="4" name="Slide Number Placeholder 3">
            <a:extLst>
              <a:ext uri="{FF2B5EF4-FFF2-40B4-BE49-F238E27FC236}">
                <a16:creationId xmlns:a16="http://schemas.microsoft.com/office/drawing/2014/main" id="{6A835476-AACE-4681-AB96-B2722C5A1CE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FA6080-C7B5-4583-8694-D14D5CF0C535}" type="slidenum">
              <a:rPr lang="en-US" altLang="en-US">
                <a:solidFill>
                  <a:srgbClr val="898989"/>
                </a:solidFill>
                <a:latin typeface="Calibri" panose="020F0502020204030204" pitchFamily="34" charset="0"/>
              </a:rPr>
              <a:pPr eaLnBrk="1" hangingPunct="1"/>
              <a:t>71</a:t>
            </a:fld>
            <a:endParaRPr lang="en-US" altLang="en-US">
              <a:solidFill>
                <a:srgbClr val="898989"/>
              </a:solidFill>
              <a:latin typeface="Calibri" panose="020F0502020204030204" pitchFamily="34" charset="0"/>
            </a:endParaRPr>
          </a:p>
        </p:txBody>
      </p:sp>
      <p:pic>
        <p:nvPicPr>
          <p:cNvPr id="64516" name="Picture 2">
            <a:extLst>
              <a:ext uri="{FF2B5EF4-FFF2-40B4-BE49-F238E27FC236}">
                <a16:creationId xmlns:a16="http://schemas.microsoft.com/office/drawing/2014/main" id="{67271699-8B6B-4A7A-9BA5-661DD7F31F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97013"/>
            <a:ext cx="7688263" cy="458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1">
            <a:extLst>
              <a:ext uri="{FF2B5EF4-FFF2-40B4-BE49-F238E27FC236}">
                <a16:creationId xmlns:a16="http://schemas.microsoft.com/office/drawing/2014/main" id="{8C0E5E21-14B2-4AFC-ABBB-ABF2FDDD1025}"/>
              </a:ext>
            </a:extLst>
          </p:cNvPr>
          <p:cNvSpPr txBox="1">
            <a:spLocks noChangeArrowheads="1"/>
          </p:cNvSpPr>
          <p:nvPr/>
        </p:nvSpPr>
        <p:spPr bwMode="auto">
          <a:xfrm>
            <a:off x="685800" y="5999163"/>
            <a:ext cx="78184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a:defRPr sz="3600">
                <a:solidFill>
                  <a:srgbClr val="000000"/>
                </a:solidFill>
                <a:latin typeface="Helvetica Light" charset="0"/>
                <a:ea typeface="MS PGothic" pitchFamily="34" charset="-128"/>
                <a:sym typeface="Helvetica Light" charset="0"/>
              </a:defRPr>
            </a:lvl1pPr>
            <a:lvl2pPr marL="742950" indent="-285750" eaLnBrk="0">
              <a:defRPr sz="3600">
                <a:solidFill>
                  <a:srgbClr val="000000"/>
                </a:solidFill>
                <a:latin typeface="Helvetica Light" charset="0"/>
                <a:ea typeface="MS PGothic" pitchFamily="34" charset="-128"/>
                <a:sym typeface="Helvetica Light" charset="0"/>
              </a:defRPr>
            </a:lvl2pPr>
            <a:lvl3pPr marL="1143000" indent="-228600" eaLnBrk="0">
              <a:defRPr sz="3600">
                <a:solidFill>
                  <a:srgbClr val="000000"/>
                </a:solidFill>
                <a:latin typeface="Helvetica Light" charset="0"/>
                <a:ea typeface="MS PGothic" pitchFamily="34" charset="-128"/>
                <a:sym typeface="Helvetica Light" charset="0"/>
              </a:defRPr>
            </a:lvl3pPr>
            <a:lvl4pPr marL="1600200" indent="-228600" eaLnBrk="0">
              <a:defRPr sz="3600">
                <a:solidFill>
                  <a:srgbClr val="000000"/>
                </a:solidFill>
                <a:latin typeface="Helvetica Light" charset="0"/>
                <a:ea typeface="MS PGothic" pitchFamily="34" charset="-128"/>
                <a:sym typeface="Helvetica Light" charset="0"/>
              </a:defRPr>
            </a:lvl4pPr>
            <a:lvl5pPr marL="2057400" indent="-228600" eaLnBrk="0">
              <a:defRPr sz="3600">
                <a:solidFill>
                  <a:srgbClr val="000000"/>
                </a:solidFill>
                <a:latin typeface="Helvetica Light" charset="0"/>
                <a:ea typeface="MS PGothic" pitchFamily="34" charset="-128"/>
                <a:sym typeface="Helvetica Light" charset="0"/>
              </a:defRPr>
            </a:lvl5pPr>
            <a:lvl6pPr marL="25146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6pPr>
            <a:lvl7pPr marL="29718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7pPr>
            <a:lvl8pPr marL="34290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8pPr>
            <a:lvl9pPr marL="3886200" indent="-228600" algn="ctr" defTabSz="582613" eaLnBrk="0" fontAlgn="base" hangingPunct="0">
              <a:spcBef>
                <a:spcPct val="0"/>
              </a:spcBef>
              <a:spcAft>
                <a:spcPct val="0"/>
              </a:spcAft>
              <a:defRPr sz="3600">
                <a:solidFill>
                  <a:srgbClr val="000000"/>
                </a:solidFill>
                <a:latin typeface="Helvetica Light" charset="0"/>
                <a:ea typeface="MS PGothic" pitchFamily="34" charset="-128"/>
                <a:sym typeface="Helvetica Light" charset="0"/>
              </a:defRPr>
            </a:lvl9pPr>
          </a:lstStyle>
          <a:p>
            <a:pPr eaLnBrk="1">
              <a:defRPr/>
            </a:pPr>
            <a:r>
              <a:rPr lang="en-US" sz="1200" dirty="0">
                <a:latin typeface="+mn-lt"/>
              </a:rPr>
              <a:t>Source: 2017 AASHTO SCOTSEM Transportation Security and Emergency Management Survey – 65% response rate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9161375-F9F0-496C-8538-101AB60B069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9C3227-8F3D-4DA1-AEB1-0E5E7D4D6DB2}" type="slidenum">
              <a:rPr lang="en-US" altLang="en-US">
                <a:solidFill>
                  <a:srgbClr val="898989"/>
                </a:solidFill>
                <a:latin typeface="Calibri" panose="020F0502020204030204" pitchFamily="34" charset="0"/>
              </a:rPr>
              <a:pPr eaLnBrk="1" hangingPunct="1"/>
              <a:t>72</a:t>
            </a:fld>
            <a:endParaRPr lang="en-US" altLang="en-US">
              <a:solidFill>
                <a:srgbClr val="898989"/>
              </a:solidFill>
              <a:latin typeface="Calibri" panose="020F0502020204030204" pitchFamily="34" charset="0"/>
            </a:endParaRPr>
          </a:p>
        </p:txBody>
      </p:sp>
      <p:sp>
        <p:nvSpPr>
          <p:cNvPr id="65539" name="Title 12">
            <a:extLst>
              <a:ext uri="{FF2B5EF4-FFF2-40B4-BE49-F238E27FC236}">
                <a16:creationId xmlns:a16="http://schemas.microsoft.com/office/drawing/2014/main" id="{7AFD611F-EDBA-4561-927E-99A6FA813305}"/>
              </a:ext>
            </a:extLst>
          </p:cNvPr>
          <p:cNvSpPr>
            <a:spLocks noGrp="1"/>
          </p:cNvSpPr>
          <p:nvPr>
            <p:ph type="title"/>
          </p:nvPr>
        </p:nvSpPr>
        <p:spPr>
          <a:xfrm>
            <a:off x="2362200" y="152400"/>
            <a:ext cx="4648200" cy="685800"/>
          </a:xfrm>
          <a:ln>
            <a:solidFill>
              <a:schemeClr val="tx1"/>
            </a:solidFill>
            <a:miter lim="800000"/>
            <a:headEnd/>
            <a:tailEnd/>
          </a:ln>
        </p:spPr>
        <p:txBody>
          <a:bodyPr/>
          <a:lstStyle/>
          <a:p>
            <a:pPr eaLnBrk="1" hangingPunct="1"/>
            <a:r>
              <a:rPr lang="en-US" altLang="en-US" sz="3200" b="1" dirty="0"/>
              <a:t>SECURITY EXERCISE TYPES</a:t>
            </a:r>
          </a:p>
        </p:txBody>
      </p:sp>
      <p:pic>
        <p:nvPicPr>
          <p:cNvPr id="18" name="Content Placeholder 17">
            <a:extLst>
              <a:ext uri="{FF2B5EF4-FFF2-40B4-BE49-F238E27FC236}">
                <a16:creationId xmlns:a16="http://schemas.microsoft.com/office/drawing/2014/main" id="{F26CEC91-8530-4337-8865-4D08E95DFDA6}"/>
              </a:ext>
            </a:extLst>
          </p:cNvPr>
          <p:cNvPicPr>
            <a:picLocks noGrp="1"/>
          </p:cNvPicPr>
          <p:nvPr>
            <p:ph sz="half" idx="1"/>
          </p:nvPr>
        </p:nvPicPr>
        <p:blipFill>
          <a:blip r:embed="rId3"/>
          <a:stretch>
            <a:fillRect/>
          </a:stretch>
        </p:blipFill>
        <p:spPr>
          <a:xfrm>
            <a:off x="2209800" y="914400"/>
            <a:ext cx="4953000" cy="4572000"/>
          </a:xfrm>
          <a:effectLst>
            <a:outerShdw blurRad="292100" dist="139700" dir="2700000" algn="tl" rotWithShape="0">
              <a:srgbClr val="333333">
                <a:alpha val="65000"/>
              </a:srgbClr>
            </a:outerShdw>
          </a:effectLst>
        </p:spPr>
      </p:pic>
      <p:sp>
        <p:nvSpPr>
          <p:cNvPr id="23" name="TextBox 22">
            <a:extLst>
              <a:ext uri="{FF2B5EF4-FFF2-40B4-BE49-F238E27FC236}">
                <a16:creationId xmlns:a16="http://schemas.microsoft.com/office/drawing/2014/main" id="{8C76A108-1513-4084-A733-608CD3AB2C3B}"/>
              </a:ext>
            </a:extLst>
          </p:cNvPr>
          <p:cNvSpPr txBox="1"/>
          <p:nvPr/>
        </p:nvSpPr>
        <p:spPr>
          <a:xfrm>
            <a:off x="1219200" y="5638800"/>
            <a:ext cx="6934200" cy="954088"/>
          </a:xfrm>
          <a:prstGeom prst="rect">
            <a:avLst/>
          </a:prstGeom>
          <a:noFill/>
        </p:spPr>
        <p:txBody>
          <a:bodyPr>
            <a:spAutoFit/>
          </a:bodyPr>
          <a:lstStyle/>
          <a:p>
            <a:pPr algn="ctr" fontAlgn="auto">
              <a:spcBef>
                <a:spcPts val="0"/>
              </a:spcBef>
              <a:spcAft>
                <a:spcPts val="0"/>
              </a:spcAft>
              <a:defRPr/>
            </a:pPr>
            <a:r>
              <a:rPr lang="en-US" sz="1400" b="1" dirty="0">
                <a:latin typeface="+mn-lt"/>
              </a:rPr>
              <a:t>Security Exercise Types by Planning/Training Requirements &amp; Capability  </a:t>
            </a:r>
          </a:p>
          <a:p>
            <a:pPr algn="ctr" fontAlgn="auto">
              <a:spcBef>
                <a:spcPts val="0"/>
              </a:spcBef>
              <a:spcAft>
                <a:spcPts val="0"/>
              </a:spcAft>
              <a:defRPr/>
            </a:pPr>
            <a:r>
              <a:rPr lang="en-US" sz="1400" dirty="0">
                <a:latin typeface="+mn-lt"/>
              </a:rPr>
              <a:t>Source:  DHS Homeland Security Exercise and Evaluation Program Guidance Documents (HSEEP Vol# I, II, III, IV, and V)</a:t>
            </a:r>
          </a:p>
          <a:p>
            <a:pPr algn="ctr" fontAlgn="auto">
              <a:spcBef>
                <a:spcPts val="0"/>
              </a:spcBef>
              <a:spcAft>
                <a:spcPts val="0"/>
              </a:spcAft>
              <a:defRPr/>
            </a:pPr>
            <a:endParaRPr lang="en-US" sz="1400" dirty="0">
              <a:latin typeface="+mn-l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A7E248F-2649-4C93-9E39-87AFDC6B1CE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2B8EC0A-91AC-41B5-8E9A-DE3D6BE2C03E}" type="slidenum">
              <a:rPr lang="en-US" altLang="en-US">
                <a:solidFill>
                  <a:srgbClr val="898989"/>
                </a:solidFill>
                <a:latin typeface="Calibri" panose="020F0502020204030204" pitchFamily="34" charset="0"/>
              </a:rPr>
              <a:pPr eaLnBrk="1" hangingPunct="1"/>
              <a:t>73</a:t>
            </a:fld>
            <a:endParaRPr lang="en-US" altLang="en-US">
              <a:solidFill>
                <a:srgbClr val="898989"/>
              </a:solidFill>
              <a:latin typeface="Calibri" panose="020F0502020204030204" pitchFamily="34" charset="0"/>
            </a:endParaRPr>
          </a:p>
        </p:txBody>
      </p:sp>
      <p:pic>
        <p:nvPicPr>
          <p:cNvPr id="66563" name="Picture 2">
            <a:extLst>
              <a:ext uri="{FF2B5EF4-FFF2-40B4-BE49-F238E27FC236}">
                <a16:creationId xmlns:a16="http://schemas.microsoft.com/office/drawing/2014/main" id="{A9111D76-0340-4A9A-B5CD-3C88DED349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4925"/>
            <a:ext cx="6096000" cy="651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0" name="Rectangle 6">
            <a:extLst>
              <a:ext uri="{FF2B5EF4-FFF2-40B4-BE49-F238E27FC236}">
                <a16:creationId xmlns:a16="http://schemas.microsoft.com/office/drawing/2014/main" id="{18D21696-A4F6-47AA-A276-7DEBEDE0FAF5}"/>
              </a:ext>
            </a:extLst>
          </p:cNvPr>
          <p:cNvSpPr>
            <a:spLocks noChangeArrowheads="1"/>
          </p:cNvSpPr>
          <p:nvPr/>
        </p:nvSpPr>
        <p:spPr bwMode="auto">
          <a:xfrm rot="16200000">
            <a:off x="5246688" y="3062287"/>
            <a:ext cx="5638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en-US" altLang="en-US" sz="1200" dirty="0">
                <a:latin typeface="+mn-lt"/>
              </a:rPr>
              <a:t>Source: DHS Homeland Security Exercise and Evaluation Program, 2013</a:t>
            </a:r>
          </a:p>
        </p:txBody>
      </p:sp>
      <p:sp>
        <p:nvSpPr>
          <p:cNvPr id="60421" name="Rectangle 7">
            <a:extLst>
              <a:ext uri="{FF2B5EF4-FFF2-40B4-BE49-F238E27FC236}">
                <a16:creationId xmlns:a16="http://schemas.microsoft.com/office/drawing/2014/main" id="{B4BAA9A0-B1EA-4FBB-85DE-BF489FC9880A}"/>
              </a:ext>
            </a:extLst>
          </p:cNvPr>
          <p:cNvSpPr>
            <a:spLocks noChangeArrowheads="1"/>
          </p:cNvSpPr>
          <p:nvPr/>
        </p:nvSpPr>
        <p:spPr bwMode="auto">
          <a:xfrm rot="16200000">
            <a:off x="-2139156" y="3098512"/>
            <a:ext cx="5715000" cy="5847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defRPr/>
            </a:pPr>
            <a:r>
              <a:rPr lang="en-US" altLang="en-US" b="1" dirty="0">
                <a:latin typeface="+mn-lt"/>
              </a:rPr>
              <a:t>SECURITY EXERCISE TYPES</a:t>
            </a:r>
            <a:endParaRPr lang="en-US" altLang="en-US" dirty="0">
              <a:latin typeface="+mn-l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D1007C-7DC6-434E-859A-131A00EFDC7B}"/>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t>CHAPTER 6</a:t>
            </a:r>
          </a:p>
        </p:txBody>
      </p:sp>
      <p:sp>
        <p:nvSpPr>
          <p:cNvPr id="2" name="Content Placeholder 1"/>
          <p:cNvSpPr>
            <a:spLocks noGrp="1"/>
          </p:cNvSpPr>
          <p:nvPr>
            <p:ph idx="1"/>
          </p:nvPr>
        </p:nvSpPr>
        <p:spPr/>
        <p:txBody>
          <a:bodyPr/>
          <a:lstStyle/>
          <a:p>
            <a:r>
              <a:rPr lang="en-US" dirty="0"/>
              <a:t>Topics covered</a:t>
            </a:r>
          </a:p>
          <a:p>
            <a:pPr lvl="1"/>
            <a:r>
              <a:rPr lang="en-US" dirty="0"/>
              <a:t>Infrastructure Protection &amp; Resilience Concepts</a:t>
            </a:r>
          </a:p>
          <a:p>
            <a:pPr lvl="1"/>
            <a:r>
              <a:rPr lang="en-US" dirty="0"/>
              <a:t>Criticality Analysis</a:t>
            </a:r>
          </a:p>
          <a:p>
            <a:pPr lvl="1"/>
            <a:r>
              <a:rPr lang="en-US" dirty="0"/>
              <a:t>Critical Transportation Assets</a:t>
            </a:r>
          </a:p>
          <a:p>
            <a:pPr lvl="1"/>
            <a:r>
              <a:rPr lang="en-US" dirty="0"/>
              <a:t>Critical Transit Assets</a:t>
            </a:r>
          </a:p>
          <a:p>
            <a:pPr lvl="1"/>
            <a:r>
              <a:rPr lang="en-US" dirty="0"/>
              <a:t>Transportation Operations Systems</a:t>
            </a:r>
          </a:p>
          <a:p>
            <a:pPr lvl="1"/>
            <a:r>
              <a:rPr lang="en-US" dirty="0"/>
              <a:t>IT and Industrial Control Systems</a:t>
            </a:r>
          </a:p>
          <a:p>
            <a:pPr lvl="1"/>
            <a:r>
              <a:rPr lang="en-US" dirty="0"/>
              <a:t>Highway and Transit Operations Systems</a:t>
            </a:r>
          </a:p>
          <a:p>
            <a:pPr lvl="1"/>
            <a:r>
              <a:rPr lang="en-US" dirty="0"/>
              <a:t>Building Security</a:t>
            </a:r>
          </a:p>
        </p:txBody>
      </p:sp>
      <p:sp>
        <p:nvSpPr>
          <p:cNvPr id="7" name="Slide Number Placeholder 5">
            <a:extLst>
              <a:ext uri="{FF2B5EF4-FFF2-40B4-BE49-F238E27FC236}">
                <a16:creationId xmlns:a16="http://schemas.microsoft.com/office/drawing/2014/main" id="{8BCF0ED1-DEFA-410D-AA0C-3233AC128E2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803B1D7-8B09-47F7-8F73-375788A5835E}" type="slidenum">
              <a:rPr lang="en-US" altLang="en-US">
                <a:solidFill>
                  <a:srgbClr val="898989"/>
                </a:solidFill>
                <a:latin typeface="Calibri" panose="020F0502020204030204" pitchFamily="34" charset="0"/>
              </a:rPr>
              <a:pPr eaLnBrk="1" hangingPunct="1"/>
              <a:t>74</a:t>
            </a:fld>
            <a:endParaRPr lang="en-US" altLang="en-US">
              <a:solidFill>
                <a:srgbClr val="898989"/>
              </a:solidFill>
              <a:latin typeface="Calibri" panose="020F050202020403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68EA4A15-AD6B-4371-BA5F-A10965336901}"/>
              </a:ext>
            </a:extLst>
          </p:cNvPr>
          <p:cNvSpPr>
            <a:spLocks noGrp="1"/>
          </p:cNvSpPr>
          <p:nvPr>
            <p:ph type="title"/>
          </p:nvPr>
        </p:nvSpPr>
        <p:spPr/>
        <p:txBody>
          <a:bodyPr/>
          <a:lstStyle/>
          <a:p>
            <a:r>
              <a:rPr lang="en-US" altLang="en-US"/>
              <a:t>Presidential Policy Directive 21 (PPD-21): Critical Infrastructure Security and Resilience </a:t>
            </a:r>
          </a:p>
        </p:txBody>
      </p:sp>
      <p:sp>
        <p:nvSpPr>
          <p:cNvPr id="68611" name="Text Placeholder 3">
            <a:extLst>
              <a:ext uri="{FF2B5EF4-FFF2-40B4-BE49-F238E27FC236}">
                <a16:creationId xmlns:a16="http://schemas.microsoft.com/office/drawing/2014/main" id="{01E9B739-A660-48E3-86DC-99D72055F786}"/>
              </a:ext>
            </a:extLst>
          </p:cNvPr>
          <p:cNvSpPr>
            <a:spLocks noGrp="1"/>
          </p:cNvSpPr>
          <p:nvPr>
            <p:ph type="body" sz="half" idx="2"/>
          </p:nvPr>
        </p:nvSpPr>
        <p:spPr/>
        <p:txBody>
          <a:bodyPr/>
          <a:lstStyle/>
          <a:p>
            <a:r>
              <a:rPr lang="en-US" altLang="en-US"/>
              <a:t>Presidential Policy Directive 21 was issued in 2013 to ensure that critical infrastructure be secure and able to withstand and rapidly recover from all hazards. Proactive infrastructure protection requires the ability to identify, deter, detect, disrupt, and prepare for threats and hazards; reducing vulnerabilities of critical assets, systems, and networks; and mitigating the potential consequences to critical infrastructure of incidents or adverse events that do occur. </a:t>
            </a:r>
          </a:p>
          <a:p>
            <a:r>
              <a:rPr lang="en-US" altLang="en-US"/>
              <a:t>Transportation agencies have a significant role in infrastructure protection. They have the responsibility for controlling access to critical components, conducting risk and vulnerability assessments, and taking action to mitigate the effects of those risks and vulnerabilities.</a:t>
            </a:r>
          </a:p>
          <a:p>
            <a:endParaRPr lang="en-US" altLang="en-US"/>
          </a:p>
        </p:txBody>
      </p:sp>
      <p:sp>
        <p:nvSpPr>
          <p:cNvPr id="5" name="Slide Number Placeholder 4">
            <a:extLst>
              <a:ext uri="{FF2B5EF4-FFF2-40B4-BE49-F238E27FC236}">
                <a16:creationId xmlns:a16="http://schemas.microsoft.com/office/drawing/2014/main" id="{954BBFD7-515D-4235-A8AD-5D2309072BD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68B132-8ACA-4DED-B177-45230FB4D054}" type="slidenum">
              <a:rPr lang="en-US" altLang="en-US">
                <a:solidFill>
                  <a:srgbClr val="898989"/>
                </a:solidFill>
                <a:latin typeface="Calibri" panose="020F0502020204030204" pitchFamily="34" charset="0"/>
              </a:rPr>
              <a:pPr eaLnBrk="1" hangingPunct="1"/>
              <a:t>75</a:t>
            </a:fld>
            <a:endParaRPr lang="en-US" altLang="en-US">
              <a:solidFill>
                <a:srgbClr val="898989"/>
              </a:solidFill>
              <a:latin typeface="Calibri" panose="020F0502020204030204" pitchFamily="34" charset="0"/>
            </a:endParaRPr>
          </a:p>
        </p:txBody>
      </p:sp>
      <p:pic>
        <p:nvPicPr>
          <p:cNvPr id="68613" name="Picture 2">
            <a:extLst>
              <a:ext uri="{FF2B5EF4-FFF2-40B4-BE49-F238E27FC236}">
                <a16:creationId xmlns:a16="http://schemas.microsoft.com/office/drawing/2014/main" id="{5423BEFE-1A84-4828-96A6-F7316A69A3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6825" y="381000"/>
            <a:ext cx="467995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a:extLst>
              <a:ext uri="{FF2B5EF4-FFF2-40B4-BE49-F238E27FC236}">
                <a16:creationId xmlns:a16="http://schemas.microsoft.com/office/drawing/2014/main" id="{BBD222AC-6313-4D53-8AC9-47EE7A253797}"/>
              </a:ext>
            </a:extLst>
          </p:cNvPr>
          <p:cNvSpPr/>
          <p:nvPr/>
        </p:nvSpPr>
        <p:spPr>
          <a:xfrm>
            <a:off x="3803650" y="5105400"/>
            <a:ext cx="4572000" cy="523875"/>
          </a:xfrm>
          <a:prstGeom prst="rect">
            <a:avLst/>
          </a:prstGeom>
        </p:spPr>
        <p:txBody>
          <a:bodyPr>
            <a:spAutoFit/>
          </a:bodyPr>
          <a:lstStyle/>
          <a:p>
            <a:pPr>
              <a:defRPr/>
            </a:pPr>
            <a:r>
              <a:rPr lang="en-US" sz="1400" dirty="0">
                <a:latin typeface="+mn-lt"/>
              </a:rPr>
              <a:t>Relationship between Security and Resilience </a:t>
            </a:r>
          </a:p>
          <a:p>
            <a:pPr>
              <a:defRPr/>
            </a:pPr>
            <a:r>
              <a:rPr lang="en-US" sz="1400" dirty="0">
                <a:latin typeface="+mn-lt"/>
              </a:rPr>
              <a:t>(Source: NIPP 2013)</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0A9B678-41C9-472B-994A-ABFBA161D8D6}"/>
              </a:ext>
            </a:extLst>
          </p:cNvPr>
          <p:cNvSpPr>
            <a:spLocks noGrp="1"/>
          </p:cNvSpPr>
          <p:nvPr>
            <p:ph type="title"/>
          </p:nvPr>
        </p:nvSpPr>
        <p:spPr/>
        <p:txBody>
          <a:bodyPr/>
          <a:lstStyle/>
          <a:p>
            <a:pPr algn="l"/>
            <a:r>
              <a:rPr lang="en-US" altLang="en-US" b="1" dirty="0"/>
              <a:t> Resilience</a:t>
            </a:r>
          </a:p>
        </p:txBody>
      </p:sp>
      <p:sp>
        <p:nvSpPr>
          <p:cNvPr id="3" name="Content Placeholder 2">
            <a:extLst>
              <a:ext uri="{FF2B5EF4-FFF2-40B4-BE49-F238E27FC236}">
                <a16:creationId xmlns:a16="http://schemas.microsoft.com/office/drawing/2014/main" id="{59EE8BE4-D107-44B0-8BE4-735A21A96CBF}"/>
              </a:ext>
            </a:extLst>
          </p:cNvPr>
          <p:cNvSpPr>
            <a:spLocks noGrp="1"/>
          </p:cNvSpPr>
          <p:nvPr>
            <p:ph idx="1"/>
          </p:nvPr>
        </p:nvSpPr>
        <p:spPr>
          <a:xfrm>
            <a:off x="381000" y="3276600"/>
            <a:ext cx="8534400" cy="3200400"/>
          </a:xfrm>
        </p:spPr>
        <p:txBody>
          <a:bodyPr>
            <a:normAutofit lnSpcReduction="10000"/>
          </a:bodyPr>
          <a:lstStyle/>
          <a:p>
            <a:pPr marL="0" indent="0">
              <a:buFont typeface="Arial" charset="0"/>
              <a:buNone/>
              <a:defRPr/>
            </a:pPr>
            <a:r>
              <a:rPr lang="en-US" sz="2600" b="1" dirty="0"/>
              <a:t>Our team believes that resilience of critical assets is a driver for security decision-making.</a:t>
            </a:r>
          </a:p>
          <a:p>
            <a:pPr marL="0" indent="0">
              <a:buFont typeface="Arial" charset="0"/>
              <a:buNone/>
              <a:defRPr/>
            </a:pPr>
            <a:endParaRPr lang="en-US" sz="1600" dirty="0"/>
          </a:p>
          <a:p>
            <a:pPr marL="0" indent="0" algn="r">
              <a:buFont typeface="Arial" charset="0"/>
              <a:buNone/>
              <a:defRPr/>
            </a:pPr>
            <a:r>
              <a:rPr lang="en-US" sz="2200" dirty="0"/>
              <a:t>Increasing protection of transportation critical infrastructure</a:t>
            </a:r>
            <a:br>
              <a:rPr lang="en-US" sz="2200" dirty="0"/>
            </a:br>
            <a:r>
              <a:rPr lang="en-US" sz="2200" b="1" i="1" dirty="0"/>
              <a:t>can enhance</a:t>
            </a:r>
            <a:r>
              <a:rPr lang="en-US" sz="2200" dirty="0"/>
              <a:t> the resilience of transportation</a:t>
            </a:r>
            <a:br>
              <a:rPr lang="en-US" sz="2200" dirty="0"/>
            </a:br>
            <a:r>
              <a:rPr lang="en-US" sz="2200" dirty="0"/>
              <a:t> infrastructure, systems and operations.</a:t>
            </a:r>
          </a:p>
          <a:p>
            <a:pPr marL="0" indent="0">
              <a:buFont typeface="Arial" charset="0"/>
              <a:buNone/>
              <a:defRPr/>
            </a:pPr>
            <a:endParaRPr lang="en-US" sz="1600" dirty="0"/>
          </a:p>
          <a:p>
            <a:pPr marL="0" indent="0">
              <a:buFont typeface="Arial" charset="0"/>
              <a:buNone/>
              <a:defRPr/>
            </a:pPr>
            <a:r>
              <a:rPr lang="en-US" sz="2200" dirty="0"/>
              <a:t>	Increasing resilience of operations through (for example) 	redundancy measures </a:t>
            </a:r>
            <a:r>
              <a:rPr lang="en-US" sz="2200" b="1" i="1" dirty="0"/>
              <a:t>can protect</a:t>
            </a:r>
            <a:r>
              <a:rPr lang="en-US" sz="2200" dirty="0"/>
              <a:t> the lives of system operators.</a:t>
            </a:r>
          </a:p>
        </p:txBody>
      </p:sp>
      <p:sp>
        <p:nvSpPr>
          <p:cNvPr id="4" name="TextBox 3">
            <a:extLst>
              <a:ext uri="{FF2B5EF4-FFF2-40B4-BE49-F238E27FC236}">
                <a16:creationId xmlns:a16="http://schemas.microsoft.com/office/drawing/2014/main" id="{B216F1F8-2D8E-4C75-9BAD-6137055CBFE4}"/>
              </a:ext>
            </a:extLst>
          </p:cNvPr>
          <p:cNvSpPr txBox="1"/>
          <p:nvPr/>
        </p:nvSpPr>
        <p:spPr>
          <a:xfrm>
            <a:off x="609600" y="1676400"/>
            <a:ext cx="7391400" cy="120015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defRPr/>
            </a:pPr>
            <a:r>
              <a:rPr lang="en-US" sz="2400" dirty="0"/>
              <a:t>“the ability to prepare and plan for, absorb, recover from and more successfully adapt to adverse events”</a:t>
            </a:r>
          </a:p>
          <a:p>
            <a:pPr algn="r">
              <a:defRPr/>
            </a:pPr>
            <a:r>
              <a:rPr lang="en-US" sz="1200" dirty="0"/>
              <a:t>Disaster Resilience: A National Imperative,</a:t>
            </a:r>
            <a:br>
              <a:rPr lang="en-US" sz="1200" dirty="0"/>
            </a:br>
            <a:r>
              <a:rPr lang="en-US" sz="1200" dirty="0"/>
              <a:t>National Research Council, 2012</a:t>
            </a:r>
          </a:p>
        </p:txBody>
      </p:sp>
      <p:sp>
        <p:nvSpPr>
          <p:cNvPr id="6" name="Slide Number Placeholder 5">
            <a:extLst>
              <a:ext uri="{FF2B5EF4-FFF2-40B4-BE49-F238E27FC236}">
                <a16:creationId xmlns:a16="http://schemas.microsoft.com/office/drawing/2014/main" id="{FC2E1C5E-CA6F-4087-9B86-9546A02B782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6F5D973-7DF0-475F-B7FA-674D5C4777AB}" type="slidenum">
              <a:rPr lang="en-US" altLang="en-US">
                <a:solidFill>
                  <a:srgbClr val="898989"/>
                </a:solidFill>
                <a:latin typeface="Calibri" panose="020F0502020204030204" pitchFamily="34" charset="0"/>
              </a:rPr>
              <a:pPr eaLnBrk="1" hangingPunct="1"/>
              <a:t>76</a:t>
            </a:fld>
            <a:endParaRPr lang="en-US" altLang="en-US">
              <a:solidFill>
                <a:srgbClr val="898989"/>
              </a:solidFill>
              <a:latin typeface="Calibri" panose="020F0502020204030204" pitchFamily="34" charset="0"/>
            </a:endParaRPr>
          </a:p>
        </p:txBody>
      </p:sp>
      <p:sp>
        <p:nvSpPr>
          <p:cNvPr id="14342" name="Footer Placeholder 7">
            <a:extLst>
              <a:ext uri="{FF2B5EF4-FFF2-40B4-BE49-F238E27FC236}">
                <a16:creationId xmlns:a16="http://schemas.microsoft.com/office/drawing/2014/main" id="{1A5A32CF-596E-4620-962F-181106786EF6}"/>
              </a:ext>
            </a:extLst>
          </p:cNvPr>
          <p:cNvSpPr>
            <a:spLocks noGrp="1"/>
          </p:cNvSpPr>
          <p:nvPr>
            <p:ph type="ftr" sz="quarter" idx="11"/>
          </p:nvPr>
        </p:nvSpPr>
        <p:spPr bwMode="auto">
          <a:xfrm>
            <a:off x="2857500" y="6454775"/>
            <a:ext cx="3733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a:solidFill>
                  <a:srgbClr val="898989"/>
                </a:solidFill>
              </a:rPr>
              <a:t>CASE™ and Western Management &amp; Consulting</a:t>
            </a:r>
          </a:p>
        </p:txBody>
      </p:sp>
    </p:spTree>
    <p:custDataLst>
      <p:tags r:id="rId1"/>
    </p:custDataLst>
    <p:extLst>
      <p:ext uri="{BB962C8B-B14F-4D97-AF65-F5344CB8AC3E}">
        <p14:creationId xmlns:p14="http://schemas.microsoft.com/office/powerpoint/2010/main" val="11559130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4F1BE96E-B2FE-4BFA-BBBC-4B53646C288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852432-C409-4D47-AFB9-8DD8D8049B42}" type="slidenum">
              <a:rPr lang="en-US" altLang="en-US">
                <a:solidFill>
                  <a:srgbClr val="898989"/>
                </a:solidFill>
                <a:latin typeface="Calibri" panose="020F0502020204030204" pitchFamily="34" charset="0"/>
              </a:rPr>
              <a:pPr eaLnBrk="1" hangingPunct="1"/>
              <a:t>77</a:t>
            </a:fld>
            <a:endParaRPr lang="en-US" altLang="en-US">
              <a:solidFill>
                <a:srgbClr val="898989"/>
              </a:solidFill>
              <a:latin typeface="Calibri" panose="020F0502020204030204" pitchFamily="34" charset="0"/>
            </a:endParaRPr>
          </a:p>
        </p:txBody>
      </p:sp>
      <p:sp>
        <p:nvSpPr>
          <p:cNvPr id="70659" name="Title 3">
            <a:extLst>
              <a:ext uri="{FF2B5EF4-FFF2-40B4-BE49-F238E27FC236}">
                <a16:creationId xmlns:a16="http://schemas.microsoft.com/office/drawing/2014/main" id="{F205CFCA-974E-4A96-8997-041C9C4673C9}"/>
              </a:ext>
            </a:extLst>
          </p:cNvPr>
          <p:cNvSpPr>
            <a:spLocks noGrp="1"/>
          </p:cNvSpPr>
          <p:nvPr>
            <p:ph type="title"/>
          </p:nvPr>
        </p:nvSpPr>
        <p:spPr>
          <a:xfrm>
            <a:off x="457200" y="304800"/>
            <a:ext cx="3008313" cy="1143000"/>
          </a:xfrm>
        </p:spPr>
        <p:txBody>
          <a:bodyPr/>
          <a:lstStyle/>
          <a:p>
            <a:pPr eaLnBrk="1" hangingPunct="1"/>
            <a:r>
              <a:rPr lang="en-US" altLang="en-US" sz="2800"/>
              <a:t>INFRASTRUCTURE PROTECTION</a:t>
            </a:r>
          </a:p>
        </p:txBody>
      </p:sp>
      <p:sp>
        <p:nvSpPr>
          <p:cNvPr id="70660" name="Content Placeholder 4">
            <a:extLst>
              <a:ext uri="{FF2B5EF4-FFF2-40B4-BE49-F238E27FC236}">
                <a16:creationId xmlns:a16="http://schemas.microsoft.com/office/drawing/2014/main" id="{95A5C45A-9760-4701-BA1A-FF1C859D1027}"/>
              </a:ext>
            </a:extLst>
          </p:cNvPr>
          <p:cNvSpPr>
            <a:spLocks noGrp="1"/>
          </p:cNvSpPr>
          <p:nvPr>
            <p:ph idx="1"/>
          </p:nvPr>
        </p:nvSpPr>
        <p:spPr>
          <a:xfrm>
            <a:off x="4114800" y="381000"/>
            <a:ext cx="4876800" cy="6248400"/>
          </a:xfrm>
        </p:spPr>
        <p:txBody>
          <a:bodyPr/>
          <a:lstStyle/>
          <a:p>
            <a:pPr marL="0" indent="0" eaLnBrk="1" fontAlgn="auto" hangingPunct="1">
              <a:spcAft>
                <a:spcPts val="0"/>
              </a:spcAft>
              <a:buFont typeface="Arial" panose="020B0604020202020204" pitchFamily="34" charset="0"/>
              <a:buNone/>
              <a:defRPr/>
            </a:pPr>
            <a:r>
              <a:rPr lang="en-US" altLang="en-US" sz="2400" dirty="0"/>
              <a:t>To determine critical agency infrastructure, agency assets need to be identified and categorized into Personnel, Property, and Information.  Factors important to the agency  are identified and assigned a weight. Factors may include: </a:t>
            </a:r>
            <a:endParaRPr lang="en-US" sz="2400" dirty="0"/>
          </a:p>
          <a:p>
            <a:pPr eaLnBrk="1" fontAlgn="auto" hangingPunct="1">
              <a:spcAft>
                <a:spcPts val="0"/>
              </a:spcAft>
              <a:defRPr/>
            </a:pPr>
            <a:r>
              <a:rPr lang="en-US" sz="1800" dirty="0"/>
              <a:t>casualty impact</a:t>
            </a:r>
          </a:p>
          <a:p>
            <a:pPr eaLnBrk="1" fontAlgn="auto" hangingPunct="1">
              <a:spcAft>
                <a:spcPts val="0"/>
              </a:spcAft>
              <a:defRPr/>
            </a:pPr>
            <a:r>
              <a:rPr lang="en-US" sz="1800" dirty="0"/>
              <a:t>business continuity</a:t>
            </a:r>
          </a:p>
          <a:p>
            <a:pPr eaLnBrk="1" fontAlgn="auto" hangingPunct="1">
              <a:spcAft>
                <a:spcPts val="0"/>
              </a:spcAft>
              <a:defRPr/>
            </a:pPr>
            <a:r>
              <a:rPr lang="en-US" sz="1800" dirty="0"/>
              <a:t>economic impact</a:t>
            </a:r>
          </a:p>
          <a:p>
            <a:pPr eaLnBrk="1" fontAlgn="auto" hangingPunct="1">
              <a:spcAft>
                <a:spcPts val="0"/>
              </a:spcAft>
              <a:defRPr/>
            </a:pPr>
            <a:r>
              <a:rPr lang="en-US" sz="1800" dirty="0"/>
              <a:t>replacement cost/time</a:t>
            </a:r>
          </a:p>
          <a:p>
            <a:pPr eaLnBrk="1" fontAlgn="auto" hangingPunct="1">
              <a:spcAft>
                <a:spcPts val="0"/>
              </a:spcAft>
              <a:defRPr/>
            </a:pPr>
            <a:r>
              <a:rPr lang="en-US" sz="1800" dirty="0"/>
              <a:t>redundancy</a:t>
            </a:r>
          </a:p>
          <a:p>
            <a:pPr eaLnBrk="1" fontAlgn="auto" hangingPunct="1">
              <a:spcAft>
                <a:spcPts val="0"/>
              </a:spcAft>
              <a:defRPr/>
            </a:pPr>
            <a:r>
              <a:rPr lang="en-US" sz="1800" dirty="0"/>
              <a:t>operational importance</a:t>
            </a:r>
          </a:p>
          <a:p>
            <a:pPr eaLnBrk="1" fontAlgn="auto" hangingPunct="1">
              <a:spcAft>
                <a:spcPts val="0"/>
              </a:spcAft>
              <a:defRPr/>
            </a:pPr>
            <a:r>
              <a:rPr lang="en-US" sz="1800" dirty="0"/>
              <a:t>symbolic importance</a:t>
            </a:r>
          </a:p>
          <a:p>
            <a:pPr marL="0" indent="0" eaLnBrk="1" fontAlgn="auto" hangingPunct="1">
              <a:spcAft>
                <a:spcPts val="0"/>
              </a:spcAft>
              <a:buFont typeface="Arial" panose="020B0604020202020204" pitchFamily="34" charset="0"/>
              <a:buNone/>
              <a:defRPr/>
            </a:pPr>
            <a:r>
              <a:rPr lang="en-US" sz="2400" dirty="0"/>
              <a:t>Assets are then prioritized (rank-ordered) according to criticality. </a:t>
            </a:r>
          </a:p>
        </p:txBody>
      </p:sp>
      <p:sp>
        <p:nvSpPr>
          <p:cNvPr id="6" name="Text Placeholder 5">
            <a:extLst>
              <a:ext uri="{FF2B5EF4-FFF2-40B4-BE49-F238E27FC236}">
                <a16:creationId xmlns:a16="http://schemas.microsoft.com/office/drawing/2014/main" id="{7EE0195A-3866-4A87-B490-F9DAFD515FD1}"/>
              </a:ext>
            </a:extLst>
          </p:cNvPr>
          <p:cNvSpPr>
            <a:spLocks noGrp="1"/>
          </p:cNvSpPr>
          <p:nvPr>
            <p:ph type="body" sz="half" idx="2"/>
          </p:nvPr>
        </p:nvSpPr>
        <p:spPr>
          <a:xfrm>
            <a:off x="457200" y="1447800"/>
            <a:ext cx="3352800" cy="4724400"/>
          </a:xfrm>
          <a:solidFill>
            <a:schemeClr val="bg1"/>
          </a:solidFill>
        </p:spPr>
        <p:style>
          <a:lnRef idx="1">
            <a:schemeClr val="accent1"/>
          </a:lnRef>
          <a:fillRef idx="2">
            <a:schemeClr val="accent1"/>
          </a:fillRef>
          <a:effectRef idx="1">
            <a:schemeClr val="accent1"/>
          </a:effectRef>
          <a:fontRef idx="minor">
            <a:schemeClr val="dk1"/>
          </a:fontRef>
        </p:style>
        <p:txBody>
          <a:bodyPr rtlCol="0">
            <a:noAutofit/>
          </a:bodyPr>
          <a:lstStyle/>
          <a:p>
            <a:pPr eaLnBrk="1" fontAlgn="auto" hangingPunct="1">
              <a:spcAft>
                <a:spcPts val="0"/>
              </a:spcAft>
              <a:defRPr/>
            </a:pPr>
            <a:r>
              <a:rPr lang="en-US" sz="2800" u="sng" dirty="0"/>
              <a:t>Criticality Analysis: </a:t>
            </a:r>
          </a:p>
          <a:p>
            <a:pPr marL="514350" indent="-514350" eaLnBrk="1" fontAlgn="auto" hangingPunct="1">
              <a:spcAft>
                <a:spcPts val="0"/>
              </a:spcAft>
              <a:buFont typeface="Arial" panose="020B0604020202020204" pitchFamily="34" charset="0"/>
              <a:buAutoNum type="arabicParenR"/>
              <a:defRPr/>
            </a:pPr>
            <a:r>
              <a:rPr lang="en-US" sz="2800" dirty="0"/>
              <a:t>Inventory assets</a:t>
            </a:r>
          </a:p>
          <a:p>
            <a:pPr marL="514350" indent="-514350" eaLnBrk="1" fontAlgn="auto" hangingPunct="1">
              <a:spcAft>
                <a:spcPts val="0"/>
              </a:spcAft>
              <a:buFont typeface="Arial" panose="020B0604020202020204" pitchFamily="34" charset="0"/>
              <a:buAutoNum type="arabicParenR"/>
              <a:defRPr/>
            </a:pPr>
            <a:r>
              <a:rPr lang="en-US" sz="2800" dirty="0"/>
              <a:t>Group assets </a:t>
            </a:r>
          </a:p>
          <a:p>
            <a:pPr marL="514350" indent="-514350" eaLnBrk="1" fontAlgn="auto" hangingPunct="1">
              <a:spcAft>
                <a:spcPts val="0"/>
              </a:spcAft>
              <a:buFont typeface="Arial" panose="020B0604020202020204" pitchFamily="34" charset="0"/>
              <a:buAutoNum type="arabicParenR"/>
              <a:defRPr/>
            </a:pPr>
            <a:r>
              <a:rPr lang="en-US" sz="2800" dirty="0"/>
              <a:t>Identify factors</a:t>
            </a:r>
          </a:p>
          <a:p>
            <a:pPr marL="514350" indent="-514350" eaLnBrk="1" fontAlgn="auto" hangingPunct="1">
              <a:spcAft>
                <a:spcPts val="0"/>
              </a:spcAft>
              <a:buFont typeface="Arial" panose="020B0604020202020204" pitchFamily="34" charset="0"/>
              <a:buAutoNum type="arabicParenR"/>
              <a:defRPr/>
            </a:pPr>
            <a:r>
              <a:rPr lang="en-US" sz="2800" dirty="0"/>
              <a:t>Rate the factors</a:t>
            </a:r>
          </a:p>
          <a:p>
            <a:pPr marL="514350" indent="-514350" eaLnBrk="1" fontAlgn="auto" hangingPunct="1">
              <a:spcAft>
                <a:spcPts val="0"/>
              </a:spcAft>
              <a:buFont typeface="Arial" panose="020B0604020202020204" pitchFamily="34" charset="0"/>
              <a:buAutoNum type="arabicParenR"/>
              <a:defRPr/>
            </a:pPr>
            <a:r>
              <a:rPr lang="en-US" sz="2800" dirty="0"/>
              <a:t>Prioritize assets</a:t>
            </a:r>
            <a:endParaRPr lang="en-US" sz="20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0DA0047-ADF0-49DC-A6F1-FC79473C2AC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E5FFCFF-5E0F-4329-AEA2-25677BB8457A}" type="slidenum">
              <a:rPr lang="en-US" altLang="en-US">
                <a:solidFill>
                  <a:srgbClr val="898989"/>
                </a:solidFill>
                <a:latin typeface="Calibri" panose="020F0502020204030204" pitchFamily="34" charset="0"/>
              </a:rPr>
              <a:pPr eaLnBrk="1" hangingPunct="1"/>
              <a:t>78</a:t>
            </a:fld>
            <a:endParaRPr lang="en-US" altLang="en-US">
              <a:solidFill>
                <a:srgbClr val="898989"/>
              </a:solidFill>
              <a:latin typeface="Calibri" panose="020F0502020204030204" pitchFamily="34" charset="0"/>
            </a:endParaRPr>
          </a:p>
        </p:txBody>
      </p:sp>
      <p:sp>
        <p:nvSpPr>
          <p:cNvPr id="71683" name="Title 4">
            <a:extLst>
              <a:ext uri="{FF2B5EF4-FFF2-40B4-BE49-F238E27FC236}">
                <a16:creationId xmlns:a16="http://schemas.microsoft.com/office/drawing/2014/main" id="{CE90C2C6-A615-4DF4-8AE7-DF05090FAADB}"/>
              </a:ext>
            </a:extLst>
          </p:cNvPr>
          <p:cNvSpPr>
            <a:spLocks noGrp="1"/>
          </p:cNvSpPr>
          <p:nvPr>
            <p:ph type="title"/>
          </p:nvPr>
        </p:nvSpPr>
        <p:spPr>
          <a:xfrm rot="16200000">
            <a:off x="-2297113" y="2846388"/>
            <a:ext cx="5927725" cy="1181100"/>
          </a:xfrm>
          <a:ln>
            <a:solidFill>
              <a:schemeClr val="tx2"/>
            </a:solidFill>
            <a:miter lim="800000"/>
            <a:headEnd/>
            <a:tailEnd/>
          </a:ln>
        </p:spPr>
        <p:txBody>
          <a:bodyPr/>
          <a:lstStyle/>
          <a:p>
            <a:pPr eaLnBrk="1" hangingPunct="1"/>
            <a:r>
              <a:rPr lang="en-US" altLang="en-US" sz="3200" dirty="0"/>
              <a:t>Infrastructure Protection</a:t>
            </a:r>
            <a:r>
              <a:rPr lang="en-US" altLang="en-US" sz="3600" dirty="0"/>
              <a:t/>
            </a:r>
            <a:br>
              <a:rPr lang="en-US" altLang="en-US" sz="3600" dirty="0"/>
            </a:br>
            <a:r>
              <a:rPr lang="en-US" altLang="en-US" sz="2800" b="1" dirty="0"/>
              <a:t> CRITICAL TRANSPORTATION ASSETS</a:t>
            </a:r>
          </a:p>
        </p:txBody>
      </p:sp>
      <p:pic>
        <p:nvPicPr>
          <p:cNvPr id="71684" name="Picture 2">
            <a:extLst>
              <a:ext uri="{FF2B5EF4-FFF2-40B4-BE49-F238E27FC236}">
                <a16:creationId xmlns:a16="http://schemas.microsoft.com/office/drawing/2014/main" id="{A003EEB1-CBB4-431C-82A7-AC326DB109E0}"/>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524000" y="152400"/>
            <a:ext cx="5289550"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8E9DE704-28F1-401A-86A3-F23A7D54FF92}"/>
              </a:ext>
            </a:extLst>
          </p:cNvPr>
          <p:cNvSpPr/>
          <p:nvPr/>
        </p:nvSpPr>
        <p:spPr>
          <a:xfrm rot="16200000">
            <a:off x="4470400" y="2967038"/>
            <a:ext cx="5715000" cy="584200"/>
          </a:xfrm>
          <a:prstGeom prst="rect">
            <a:avLst/>
          </a:prstGeom>
        </p:spPr>
        <p:txBody>
          <a:bodyPr>
            <a:spAutoFit/>
          </a:bodyPr>
          <a:lstStyle/>
          <a:p>
            <a:pPr>
              <a:defRPr/>
            </a:pPr>
            <a:r>
              <a:rPr lang="en-US" sz="1600" dirty="0">
                <a:latin typeface="+mn-lt"/>
              </a:rPr>
              <a:t>Source:  AASHTO Guide to Highway Vulnerability Assessment for Critical Asset Identification and Protection, May 2002</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9C3B36-0920-4A90-92BB-E169D6078A1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C1DB5D-81B2-4823-ACF8-D5588904FB01}" type="slidenum">
              <a:rPr lang="en-US" altLang="en-US">
                <a:solidFill>
                  <a:srgbClr val="898989"/>
                </a:solidFill>
                <a:latin typeface="Calibri" panose="020F0502020204030204" pitchFamily="34" charset="0"/>
              </a:rPr>
              <a:pPr eaLnBrk="1" hangingPunct="1"/>
              <a:t>79</a:t>
            </a:fld>
            <a:endParaRPr lang="en-US" altLang="en-US">
              <a:solidFill>
                <a:srgbClr val="898989"/>
              </a:solidFill>
              <a:latin typeface="Calibri" panose="020F0502020204030204" pitchFamily="34" charset="0"/>
            </a:endParaRPr>
          </a:p>
        </p:txBody>
      </p:sp>
      <p:sp>
        <p:nvSpPr>
          <p:cNvPr id="72707" name="Title 3">
            <a:extLst>
              <a:ext uri="{FF2B5EF4-FFF2-40B4-BE49-F238E27FC236}">
                <a16:creationId xmlns:a16="http://schemas.microsoft.com/office/drawing/2014/main" id="{D6BEDC7F-E141-4F1D-8138-2A26B46E3521}"/>
              </a:ext>
            </a:extLst>
          </p:cNvPr>
          <p:cNvSpPr>
            <a:spLocks noGrp="1"/>
          </p:cNvSpPr>
          <p:nvPr>
            <p:ph type="title"/>
          </p:nvPr>
        </p:nvSpPr>
        <p:spPr/>
        <p:txBody>
          <a:bodyPr/>
          <a:lstStyle/>
          <a:p>
            <a:pPr eaLnBrk="1" hangingPunct="1"/>
            <a:r>
              <a:rPr lang="en-US" altLang="en-US" sz="3200"/>
              <a:t>BRIDGES AND TUNNELS</a:t>
            </a:r>
          </a:p>
        </p:txBody>
      </p:sp>
      <p:sp>
        <p:nvSpPr>
          <p:cNvPr id="72708" name="Text Placeholder 5">
            <a:extLst>
              <a:ext uri="{FF2B5EF4-FFF2-40B4-BE49-F238E27FC236}">
                <a16:creationId xmlns:a16="http://schemas.microsoft.com/office/drawing/2014/main" id="{64830D08-F5A3-4280-855B-BCFCC2A6599D}"/>
              </a:ext>
            </a:extLst>
          </p:cNvPr>
          <p:cNvSpPr>
            <a:spLocks noGrp="1"/>
          </p:cNvSpPr>
          <p:nvPr>
            <p:ph type="body" sz="half" idx="2"/>
          </p:nvPr>
        </p:nvSpPr>
        <p:spPr>
          <a:xfrm>
            <a:off x="457200" y="1435100"/>
            <a:ext cx="3008313" cy="4889500"/>
          </a:xfrm>
        </p:spPr>
        <p:txBody>
          <a:bodyPr/>
          <a:lstStyle/>
          <a:p>
            <a:pPr eaLnBrk="1" hangingPunct="1"/>
            <a:r>
              <a:rPr lang="en-US" altLang="en-US" sz="2400"/>
              <a:t>While the infrastructure of the entire route is an important part of transportation agency security planning, bridges and tunnels by virtue of their engineering, placement or cost often are among the most critical assets of the agency. </a:t>
            </a:r>
          </a:p>
        </p:txBody>
      </p:sp>
      <p:pic>
        <p:nvPicPr>
          <p:cNvPr id="1026" name="Picture 2" descr="C:\Users\YUKO\AppData\Local\Microsoft\Windows\INetCache\IE\P19H9PM6\George_Washington_Bridge_from_New_Jersey-edi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0693" y="457200"/>
            <a:ext cx="5414707" cy="5334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BC283D-255B-4AF8-AB43-072E225F081A}"/>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t>CHAPTER 1</a:t>
            </a:r>
          </a:p>
        </p:txBody>
      </p:sp>
      <p:sp>
        <p:nvSpPr>
          <p:cNvPr id="3" name="Content Placeholder 2"/>
          <p:cNvSpPr>
            <a:spLocks noGrp="1"/>
          </p:cNvSpPr>
          <p:nvPr>
            <p:ph idx="1"/>
          </p:nvPr>
        </p:nvSpPr>
        <p:spPr/>
        <p:txBody>
          <a:bodyPr/>
          <a:lstStyle/>
          <a:p>
            <a:r>
              <a:rPr lang="en-US" dirty="0"/>
              <a:t>Topics covered</a:t>
            </a:r>
          </a:p>
          <a:p>
            <a:pPr lvl="1"/>
            <a:r>
              <a:rPr lang="en-US" dirty="0"/>
              <a:t>Risk Management</a:t>
            </a:r>
          </a:p>
          <a:p>
            <a:pPr lvl="1"/>
            <a:r>
              <a:rPr lang="en-US" dirty="0"/>
              <a:t>Cybersecurity Risk Management</a:t>
            </a:r>
          </a:p>
          <a:p>
            <a:pPr lvl="1"/>
            <a:r>
              <a:rPr lang="en-US" dirty="0"/>
              <a:t>Risk Assessment</a:t>
            </a:r>
          </a:p>
          <a:p>
            <a:pPr lvl="1"/>
            <a:r>
              <a:rPr lang="en-US" dirty="0"/>
              <a:t>Vulnerability Assessment</a:t>
            </a:r>
          </a:p>
          <a:p>
            <a:pPr lvl="1"/>
            <a:r>
              <a:rPr lang="en-US" dirty="0"/>
              <a:t>Consequence Assessment</a:t>
            </a:r>
          </a:p>
        </p:txBody>
      </p:sp>
      <p:sp>
        <p:nvSpPr>
          <p:cNvPr id="7" name="Slide Number Placeholder 5">
            <a:extLst>
              <a:ext uri="{FF2B5EF4-FFF2-40B4-BE49-F238E27FC236}">
                <a16:creationId xmlns:a16="http://schemas.microsoft.com/office/drawing/2014/main" id="{D4965680-BF75-4B3D-ABEA-6958857A6CC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245808-4811-4539-BC17-8472CE1B9130}" type="slidenum">
              <a:rPr lang="en-US" altLang="en-US">
                <a:solidFill>
                  <a:srgbClr val="898989"/>
                </a:solidFill>
                <a:latin typeface="Calibri" panose="020F0502020204030204" pitchFamily="34" charset="0"/>
              </a:rPr>
              <a:pPr eaLnBrk="1" hangingPunct="1"/>
              <a:t>8</a:t>
            </a:fld>
            <a:endParaRPr lang="en-US" altLang="en-US">
              <a:solidFill>
                <a:srgbClr val="898989"/>
              </a:solidFill>
              <a:latin typeface="Calibri" panose="020F0502020204030204"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9C3B36-0920-4A90-92BB-E169D6078A1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C1DB5D-81B2-4823-ACF8-D5588904FB01}" type="slidenum">
              <a:rPr lang="en-US" altLang="en-US">
                <a:solidFill>
                  <a:srgbClr val="898989"/>
                </a:solidFill>
                <a:latin typeface="Calibri" panose="020F0502020204030204" pitchFamily="34" charset="0"/>
              </a:rPr>
              <a:pPr eaLnBrk="1" hangingPunct="1"/>
              <a:t>80</a:t>
            </a:fld>
            <a:endParaRPr lang="en-US" altLang="en-US">
              <a:solidFill>
                <a:srgbClr val="898989"/>
              </a:solidFill>
              <a:latin typeface="Calibri" panose="020F0502020204030204" pitchFamily="34" charset="0"/>
            </a:endParaRPr>
          </a:p>
        </p:txBody>
      </p:sp>
      <p:sp>
        <p:nvSpPr>
          <p:cNvPr id="72707" name="Title 3">
            <a:extLst>
              <a:ext uri="{FF2B5EF4-FFF2-40B4-BE49-F238E27FC236}">
                <a16:creationId xmlns:a16="http://schemas.microsoft.com/office/drawing/2014/main" id="{D6BEDC7F-E141-4F1D-8138-2A26B46E3521}"/>
              </a:ext>
            </a:extLst>
          </p:cNvPr>
          <p:cNvSpPr>
            <a:spLocks noGrp="1"/>
          </p:cNvSpPr>
          <p:nvPr>
            <p:ph type="title"/>
          </p:nvPr>
        </p:nvSpPr>
        <p:spPr/>
        <p:txBody>
          <a:bodyPr/>
          <a:lstStyle/>
          <a:p>
            <a:pPr eaLnBrk="1" hangingPunct="1"/>
            <a:r>
              <a:rPr lang="en-US" altLang="en-US" sz="3200" dirty="0"/>
              <a:t>ROLLING STOCK AND VEHICLES</a:t>
            </a:r>
          </a:p>
        </p:txBody>
      </p:sp>
      <p:sp>
        <p:nvSpPr>
          <p:cNvPr id="72708" name="Text Placeholder 5">
            <a:extLst>
              <a:ext uri="{FF2B5EF4-FFF2-40B4-BE49-F238E27FC236}">
                <a16:creationId xmlns:a16="http://schemas.microsoft.com/office/drawing/2014/main" id="{64830D08-F5A3-4280-855B-BCFCC2A6599D}"/>
              </a:ext>
            </a:extLst>
          </p:cNvPr>
          <p:cNvSpPr>
            <a:spLocks noGrp="1"/>
          </p:cNvSpPr>
          <p:nvPr>
            <p:ph type="body" sz="half" idx="2"/>
          </p:nvPr>
        </p:nvSpPr>
        <p:spPr>
          <a:xfrm>
            <a:off x="4114800" y="1600200"/>
            <a:ext cx="4191000" cy="5486400"/>
          </a:xfrm>
        </p:spPr>
        <p:txBody>
          <a:bodyPr/>
          <a:lstStyle/>
          <a:p>
            <a:r>
              <a:rPr lang="en-US" sz="2000" dirty="0"/>
              <a:t>In this first area the major potential threats include: improvised explosives devices (IED), armed assault against the driver or passengers, and chemical, biological or radiological attack.  </a:t>
            </a:r>
          </a:p>
          <a:p>
            <a:r>
              <a:rPr lang="en-US" sz="2000" dirty="0"/>
              <a:t>In addition, there have been instances of transportation vehicles used as conveyances for illegal substances and counterfeit transportation vehicles used for criminal activities.  </a:t>
            </a:r>
          </a:p>
        </p:txBody>
      </p:sp>
      <p:sp>
        <p:nvSpPr>
          <p:cNvPr id="7" name="Content Placeholder 5">
            <a:extLst>
              <a:ext uri="{FF2B5EF4-FFF2-40B4-BE49-F238E27FC236}">
                <a16:creationId xmlns:a16="http://schemas.microsoft.com/office/drawing/2014/main" id="{62F106AF-CE45-4133-A9C6-C2B1839EDB19}"/>
              </a:ext>
            </a:extLst>
          </p:cNvPr>
          <p:cNvSpPr>
            <a:spLocks noGrp="1"/>
          </p:cNvSpPr>
          <p:nvPr>
            <p:ph idx="1"/>
          </p:nvPr>
        </p:nvSpPr>
        <p:spPr>
          <a:xfrm>
            <a:off x="381000" y="1524000"/>
            <a:ext cx="3352800" cy="48006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77500" lnSpcReduction="20000"/>
          </a:bodyPr>
          <a:lstStyle/>
          <a:p>
            <a:pPr marL="0" indent="0">
              <a:buNone/>
            </a:pPr>
            <a:r>
              <a:rPr lang="en-US" dirty="0"/>
              <a:t>Transportation vehicle security comprises; </a:t>
            </a:r>
          </a:p>
          <a:p>
            <a:pPr marL="457200" indent="-457200">
              <a:buAutoNum type="arabicParenBoth"/>
            </a:pPr>
            <a:r>
              <a:rPr lang="en-US" dirty="0"/>
              <a:t>safety and protection of vehicle operators, </a:t>
            </a:r>
          </a:p>
          <a:p>
            <a:pPr marL="457200" indent="-457200">
              <a:buAutoNum type="arabicParenBoth"/>
            </a:pPr>
            <a:r>
              <a:rPr lang="en-US" dirty="0"/>
              <a:t>safety and protection of vehicle passengers or occupants and </a:t>
            </a:r>
          </a:p>
          <a:p>
            <a:pPr marL="457200" indent="-457200">
              <a:buAutoNum type="arabicParenBoth"/>
            </a:pPr>
            <a:r>
              <a:rPr lang="en-US" dirty="0"/>
              <a:t>avoiding the use of the conveyance as a weapon of destruction or mass destruction (WMD).</a:t>
            </a:r>
          </a:p>
          <a:p>
            <a:pPr marL="514350" indent="-514350" eaLnBrk="1" fontAlgn="auto" hangingPunct="1">
              <a:spcAft>
                <a:spcPts val="0"/>
              </a:spcAft>
              <a:buFont typeface="+mj-lt"/>
              <a:buAutoNum type="arabicPeriod"/>
              <a:defRPr/>
            </a:pPr>
            <a:endParaRPr lang="en-US" dirty="0"/>
          </a:p>
        </p:txBody>
      </p:sp>
    </p:spTree>
    <p:extLst>
      <p:ext uri="{BB962C8B-B14F-4D97-AF65-F5344CB8AC3E}">
        <p14:creationId xmlns:p14="http://schemas.microsoft.com/office/powerpoint/2010/main" val="36742657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732247F9-7BEB-48F8-AA28-FED4793375A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50C38A7-C8DD-46FD-A3C4-2A0D5D866331}" type="slidenum">
              <a:rPr lang="en-US" altLang="en-US">
                <a:solidFill>
                  <a:srgbClr val="898989"/>
                </a:solidFill>
                <a:latin typeface="Calibri" panose="020F0502020204030204" pitchFamily="34" charset="0"/>
              </a:rPr>
              <a:pPr eaLnBrk="1" hangingPunct="1"/>
              <a:t>81</a:t>
            </a:fld>
            <a:endParaRPr lang="en-US" altLang="en-US">
              <a:solidFill>
                <a:srgbClr val="898989"/>
              </a:solidFill>
              <a:latin typeface="Calibri" panose="020F0502020204030204" pitchFamily="34" charset="0"/>
            </a:endParaRPr>
          </a:p>
        </p:txBody>
      </p:sp>
      <p:sp>
        <p:nvSpPr>
          <p:cNvPr id="73731" name="Title 4">
            <a:extLst>
              <a:ext uri="{FF2B5EF4-FFF2-40B4-BE49-F238E27FC236}">
                <a16:creationId xmlns:a16="http://schemas.microsoft.com/office/drawing/2014/main" id="{5C63AE97-AFAE-487E-896B-73171861B759}"/>
              </a:ext>
            </a:extLst>
          </p:cNvPr>
          <p:cNvSpPr>
            <a:spLocks noGrp="1"/>
          </p:cNvSpPr>
          <p:nvPr>
            <p:ph type="title"/>
          </p:nvPr>
        </p:nvSpPr>
        <p:spPr>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TRANSIT AGENCY ASSETS</a:t>
            </a:r>
          </a:p>
        </p:txBody>
      </p:sp>
      <p:sp>
        <p:nvSpPr>
          <p:cNvPr id="6" name="Content Placeholder 5">
            <a:extLst>
              <a:ext uri="{FF2B5EF4-FFF2-40B4-BE49-F238E27FC236}">
                <a16:creationId xmlns:a16="http://schemas.microsoft.com/office/drawing/2014/main" id="{62F106AF-CE45-4133-A9C6-C2B1839EDB19}"/>
              </a:ext>
            </a:extLst>
          </p:cNvPr>
          <p:cNvSpPr>
            <a:spLocks noGrp="1"/>
          </p:cNvSpPr>
          <p:nvPr>
            <p:ph idx="1"/>
          </p:nvPr>
        </p:nvSpPr>
        <p:spPr>
          <a:xfrm>
            <a:off x="457200" y="1676400"/>
            <a:ext cx="8229600" cy="48006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77500" lnSpcReduction="20000"/>
          </a:bodyPr>
          <a:lstStyle/>
          <a:p>
            <a:pPr marL="514350" indent="-514350" eaLnBrk="1" fontAlgn="auto" hangingPunct="1">
              <a:spcAft>
                <a:spcPts val="0"/>
              </a:spcAft>
              <a:buFont typeface="+mj-lt"/>
              <a:buAutoNum type="arabicPeriod"/>
              <a:defRPr/>
            </a:pPr>
            <a:r>
              <a:rPr lang="en-US" dirty="0"/>
              <a:t>Transit Stations</a:t>
            </a:r>
          </a:p>
          <a:p>
            <a:pPr marL="514350" indent="-514350" eaLnBrk="1" fontAlgn="auto" hangingPunct="1">
              <a:spcAft>
                <a:spcPts val="0"/>
              </a:spcAft>
              <a:buFont typeface="+mj-lt"/>
              <a:buAutoNum type="arabicPeriod"/>
              <a:defRPr/>
            </a:pPr>
            <a:r>
              <a:rPr lang="en-US" dirty="0"/>
              <a:t>Transit Stops</a:t>
            </a:r>
          </a:p>
          <a:p>
            <a:pPr marL="514350" indent="-514350" eaLnBrk="1" fontAlgn="auto" hangingPunct="1">
              <a:spcAft>
                <a:spcPts val="0"/>
              </a:spcAft>
              <a:buFont typeface="+mj-lt"/>
              <a:buAutoNum type="arabicPeriod"/>
              <a:defRPr/>
            </a:pPr>
            <a:r>
              <a:rPr lang="en-US" dirty="0"/>
              <a:t>Administrative Facilities and Operations Control Centers (OCCs) </a:t>
            </a:r>
          </a:p>
          <a:p>
            <a:pPr marL="514350" indent="-514350" eaLnBrk="1" fontAlgn="auto" hangingPunct="1">
              <a:spcAft>
                <a:spcPts val="0"/>
              </a:spcAft>
              <a:buFont typeface="+mj-lt"/>
              <a:buAutoNum type="arabicPeriod"/>
              <a:defRPr/>
            </a:pPr>
            <a:r>
              <a:rPr lang="en-US" dirty="0"/>
              <a:t>Vehicle Maintenance Facilities </a:t>
            </a:r>
          </a:p>
          <a:p>
            <a:pPr marL="514350" indent="-514350" eaLnBrk="1" fontAlgn="auto" hangingPunct="1">
              <a:spcAft>
                <a:spcPts val="0"/>
              </a:spcAft>
              <a:buFont typeface="+mj-lt"/>
              <a:buAutoNum type="arabicPeriod"/>
              <a:defRPr/>
            </a:pPr>
            <a:r>
              <a:rPr lang="en-US" dirty="0"/>
              <a:t>Elevated Structures</a:t>
            </a:r>
          </a:p>
          <a:p>
            <a:pPr marL="514350" indent="-514350" eaLnBrk="1" fontAlgn="auto" hangingPunct="1">
              <a:spcAft>
                <a:spcPts val="0"/>
              </a:spcAft>
              <a:buFont typeface="+mj-lt"/>
              <a:buAutoNum type="arabicPeriod"/>
              <a:defRPr/>
            </a:pPr>
            <a:r>
              <a:rPr lang="en-US" dirty="0"/>
              <a:t>Tunnels</a:t>
            </a:r>
          </a:p>
          <a:p>
            <a:pPr marL="514350" indent="-514350" eaLnBrk="1" fontAlgn="auto" hangingPunct="1">
              <a:spcAft>
                <a:spcPts val="0"/>
              </a:spcAft>
              <a:buFont typeface="+mj-lt"/>
              <a:buAutoNum type="arabicPeriod"/>
              <a:defRPr/>
            </a:pPr>
            <a:r>
              <a:rPr lang="en-US" dirty="0"/>
              <a:t>Right-of-Way, Track, and Signals </a:t>
            </a:r>
          </a:p>
          <a:p>
            <a:pPr marL="514350" indent="-514350" eaLnBrk="1" fontAlgn="auto" hangingPunct="1">
              <a:spcAft>
                <a:spcPts val="0"/>
              </a:spcAft>
              <a:buFont typeface="+mj-lt"/>
              <a:buAutoNum type="arabicPeriod"/>
              <a:defRPr/>
            </a:pPr>
            <a:r>
              <a:rPr lang="en-US" dirty="0"/>
              <a:t>Remote and Unmanned Structures – all other physical assets</a:t>
            </a:r>
          </a:p>
          <a:p>
            <a:pPr marL="0" indent="0">
              <a:buFont typeface="Arial" panose="020B0604020202020204" pitchFamily="34" charset="0"/>
              <a:buNone/>
              <a:defRPr/>
            </a:pPr>
            <a:r>
              <a:rPr lang="en-US" sz="2100" dirty="0"/>
              <a:t>	Source: Adapted from FTA publication, Transit Security Design Considerations 2004</a:t>
            </a:r>
          </a:p>
          <a:p>
            <a:pPr marL="0" indent="0">
              <a:buFont typeface="Arial" panose="020B0604020202020204" pitchFamily="34" charset="0"/>
              <a:buNone/>
              <a:defRPr/>
            </a:pPr>
            <a:r>
              <a:rPr lang="en-US" dirty="0"/>
              <a:t> </a:t>
            </a:r>
          </a:p>
          <a:p>
            <a:pPr marL="514350" indent="-514350" eaLnBrk="1" fontAlgn="auto" hangingPunct="1">
              <a:spcAft>
                <a:spcPts val="0"/>
              </a:spcAft>
              <a:buFont typeface="+mj-lt"/>
              <a:buAutoNum type="arabicPeriod"/>
              <a:defRPr/>
            </a:pPr>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A39C1D4-01DD-401A-B937-4DA4D5EA2101}"/>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F0EDBC-6AE5-463F-B45F-5EE6715F0DA2}" type="slidenum">
              <a:rPr lang="en-US" altLang="en-US">
                <a:solidFill>
                  <a:srgbClr val="898989"/>
                </a:solidFill>
                <a:latin typeface="Calibri" panose="020F0502020204030204" pitchFamily="34" charset="0"/>
              </a:rPr>
              <a:pPr eaLnBrk="1" hangingPunct="1"/>
              <a:t>82</a:t>
            </a:fld>
            <a:endParaRPr lang="en-US" altLang="en-US">
              <a:solidFill>
                <a:srgbClr val="898989"/>
              </a:solidFill>
              <a:latin typeface="Calibri" panose="020F0502020204030204" pitchFamily="34" charset="0"/>
            </a:endParaRPr>
          </a:p>
        </p:txBody>
      </p:sp>
      <p:sp>
        <p:nvSpPr>
          <p:cNvPr id="74755" name="Title 4">
            <a:extLst>
              <a:ext uri="{FF2B5EF4-FFF2-40B4-BE49-F238E27FC236}">
                <a16:creationId xmlns:a16="http://schemas.microsoft.com/office/drawing/2014/main" id="{4427B7D0-3F26-40CF-B652-21FCC8DB3438}"/>
              </a:ext>
            </a:extLst>
          </p:cNvPr>
          <p:cNvSpPr>
            <a:spLocks noGrp="1"/>
          </p:cNvSpPr>
          <p:nvPr>
            <p:ph type="title"/>
          </p:nvPr>
        </p:nvSpPr>
        <p:spPr>
          <a:xfrm>
            <a:off x="457200" y="274638"/>
            <a:ext cx="8229600" cy="1325562"/>
          </a:xfrm>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TRANSPORTATION OPERATIONS </a:t>
            </a:r>
            <a:br>
              <a:rPr lang="en-US" altLang="en-US" sz="3200" b="1"/>
            </a:br>
            <a:r>
              <a:rPr lang="en-US" altLang="en-US" sz="3200" b="1"/>
              <a:t>SYSTEMS</a:t>
            </a:r>
          </a:p>
        </p:txBody>
      </p:sp>
      <p:sp>
        <p:nvSpPr>
          <p:cNvPr id="6" name="Content Placeholder 5">
            <a:extLst>
              <a:ext uri="{FF2B5EF4-FFF2-40B4-BE49-F238E27FC236}">
                <a16:creationId xmlns:a16="http://schemas.microsoft.com/office/drawing/2014/main" id="{67F49477-CFAB-4854-8F9D-D142BB4C2608}"/>
              </a:ext>
            </a:extLst>
          </p:cNvPr>
          <p:cNvSpPr>
            <a:spLocks noGrp="1"/>
          </p:cNvSpPr>
          <p:nvPr>
            <p:ph idx="1"/>
          </p:nvPr>
        </p:nvSpPr>
        <p:spPr>
          <a:xfrm>
            <a:off x="457200" y="1676400"/>
            <a:ext cx="8229600" cy="48006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62500" lnSpcReduction="20000"/>
          </a:bodyPr>
          <a:lstStyle/>
          <a:p>
            <a:pPr>
              <a:defRPr/>
            </a:pPr>
            <a:r>
              <a:rPr lang="en-US" sz="4000" dirty="0"/>
              <a:t>A single transportation agency may own, operate and use hundreds of automated systems supporting all aspects of its transportation infrastructure management business. Many are legacy systems spanning over four generations of computing architectures and at least two generations of control system architectures.</a:t>
            </a:r>
          </a:p>
          <a:p>
            <a:pPr>
              <a:defRPr/>
            </a:pPr>
            <a:r>
              <a:rPr lang="en-US" sz="4000" dirty="0"/>
              <a:t>The modern security manager should be aware that for the most part, the legacy systems he or she inherits were not designed with cybersecurity in mind.</a:t>
            </a:r>
          </a:p>
          <a:p>
            <a:pPr>
              <a:defRPr/>
            </a:pPr>
            <a:r>
              <a:rPr lang="en-US" sz="3800" dirty="0"/>
              <a:t>And, most of the systems used are poorly integrated, barely interoperable and technically incompatible both within and across subsystems, systems and organizational boundaries. </a:t>
            </a:r>
          </a:p>
          <a:p>
            <a:pPr marL="514350" indent="-514350" eaLnBrk="1" fontAlgn="auto" hangingPunct="1">
              <a:spcAft>
                <a:spcPts val="0"/>
              </a:spcAft>
              <a:buFont typeface="+mj-lt"/>
              <a:buAutoNum type="arabicPeriod"/>
              <a:defRPr/>
            </a:pPr>
            <a:endParaRPr lang="en-US" sz="2100" dirty="0"/>
          </a:p>
          <a:p>
            <a:pPr marL="0" indent="0">
              <a:buFont typeface="Arial" panose="020B0604020202020204" pitchFamily="34" charset="0"/>
              <a:buNone/>
              <a:defRPr/>
            </a:pPr>
            <a:r>
              <a:rPr lang="en-US" dirty="0"/>
              <a:t> </a:t>
            </a:r>
          </a:p>
          <a:p>
            <a:pPr marL="514350" indent="-514350" eaLnBrk="1" fontAlgn="auto" hangingPunct="1">
              <a:spcAft>
                <a:spcPts val="0"/>
              </a:spcAft>
              <a:buFont typeface="+mj-lt"/>
              <a:buAutoNum type="arabicPeriod"/>
              <a:defRPr/>
            </a:pP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2D6F57FE-C322-443C-89E3-6C0CA72F430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14AECC-1A3B-4FE8-9012-F53B4DED81C3}" type="slidenum">
              <a:rPr lang="en-US" altLang="en-US">
                <a:solidFill>
                  <a:srgbClr val="898989"/>
                </a:solidFill>
                <a:latin typeface="Calibri" panose="020F0502020204030204" pitchFamily="34" charset="0"/>
              </a:rPr>
              <a:pPr eaLnBrk="1" hangingPunct="1"/>
              <a:t>83</a:t>
            </a:fld>
            <a:endParaRPr lang="en-US" altLang="en-US">
              <a:solidFill>
                <a:srgbClr val="898989"/>
              </a:solidFill>
              <a:latin typeface="Calibri" panose="020F0502020204030204" pitchFamily="34" charset="0"/>
            </a:endParaRPr>
          </a:p>
        </p:txBody>
      </p:sp>
      <p:sp>
        <p:nvSpPr>
          <p:cNvPr id="75779" name="Title 4">
            <a:extLst>
              <a:ext uri="{FF2B5EF4-FFF2-40B4-BE49-F238E27FC236}">
                <a16:creationId xmlns:a16="http://schemas.microsoft.com/office/drawing/2014/main" id="{37737E4E-A56A-4BCB-AEDC-3CD08C334D5A}"/>
              </a:ext>
            </a:extLst>
          </p:cNvPr>
          <p:cNvSpPr>
            <a:spLocks noGrp="1"/>
          </p:cNvSpPr>
          <p:nvPr>
            <p:ph type="title"/>
          </p:nvPr>
        </p:nvSpPr>
        <p:spPr>
          <a:xfrm>
            <a:off x="457200" y="274638"/>
            <a:ext cx="8229600" cy="1325562"/>
          </a:xfrm>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TRANSPORTATION OPERATIONS </a:t>
            </a:r>
            <a:br>
              <a:rPr lang="en-US" altLang="en-US" sz="3200" b="1"/>
            </a:br>
            <a:r>
              <a:rPr lang="en-US" altLang="en-US" sz="3200" b="1"/>
              <a:t>SYSTEMS</a:t>
            </a:r>
          </a:p>
        </p:txBody>
      </p:sp>
      <p:pic>
        <p:nvPicPr>
          <p:cNvPr id="75780" name="Picture 2">
            <a:extLst>
              <a:ext uri="{FF2B5EF4-FFF2-40B4-BE49-F238E27FC236}">
                <a16:creationId xmlns:a16="http://schemas.microsoft.com/office/drawing/2014/main" id="{DBF58B0D-BEBD-4ACC-B713-73D4DC724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05000"/>
            <a:ext cx="7010400" cy="38623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AD7FEFEE-34EC-4E95-9179-D5255ED8071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D1C4E9F-417A-4C2D-B364-43C79C2D814C}" type="slidenum">
              <a:rPr lang="en-US" altLang="en-US">
                <a:solidFill>
                  <a:srgbClr val="898989"/>
                </a:solidFill>
                <a:latin typeface="Calibri" panose="020F0502020204030204" pitchFamily="34" charset="0"/>
              </a:rPr>
              <a:pPr eaLnBrk="1" hangingPunct="1"/>
              <a:t>84</a:t>
            </a:fld>
            <a:endParaRPr lang="en-US" altLang="en-US">
              <a:solidFill>
                <a:srgbClr val="898989"/>
              </a:solidFill>
              <a:latin typeface="Calibri" panose="020F0502020204030204" pitchFamily="34" charset="0"/>
            </a:endParaRPr>
          </a:p>
        </p:txBody>
      </p:sp>
      <p:sp>
        <p:nvSpPr>
          <p:cNvPr id="76803" name="Title 4">
            <a:extLst>
              <a:ext uri="{FF2B5EF4-FFF2-40B4-BE49-F238E27FC236}">
                <a16:creationId xmlns:a16="http://schemas.microsoft.com/office/drawing/2014/main" id="{8698D120-2CE4-4891-A712-94CAC26AA248}"/>
              </a:ext>
            </a:extLst>
          </p:cNvPr>
          <p:cNvSpPr>
            <a:spLocks noGrp="1"/>
          </p:cNvSpPr>
          <p:nvPr>
            <p:ph type="title"/>
          </p:nvPr>
        </p:nvSpPr>
        <p:spPr>
          <a:xfrm>
            <a:off x="457200" y="274638"/>
            <a:ext cx="8229600" cy="1325562"/>
          </a:xfrm>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IT &amp; ICS in TRANSPORTATION OPERATIONS SYSTEMS</a:t>
            </a:r>
          </a:p>
        </p:txBody>
      </p:sp>
      <p:sp>
        <p:nvSpPr>
          <p:cNvPr id="6" name="Content Placeholder 5">
            <a:extLst>
              <a:ext uri="{FF2B5EF4-FFF2-40B4-BE49-F238E27FC236}">
                <a16:creationId xmlns:a16="http://schemas.microsoft.com/office/drawing/2014/main" id="{E64E5803-6CAD-434B-8027-12CD3879E7A6}"/>
              </a:ext>
            </a:extLst>
          </p:cNvPr>
          <p:cNvSpPr>
            <a:spLocks noGrp="1"/>
          </p:cNvSpPr>
          <p:nvPr>
            <p:ph idx="1"/>
          </p:nvPr>
        </p:nvSpPr>
        <p:spPr>
          <a:xfrm>
            <a:off x="457200" y="1676400"/>
            <a:ext cx="8229600" cy="48006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55000" lnSpcReduction="20000"/>
          </a:bodyPr>
          <a:lstStyle/>
          <a:p>
            <a:pPr>
              <a:defRPr/>
            </a:pPr>
            <a:r>
              <a:rPr lang="en-US" sz="4000" dirty="0"/>
              <a:t>IT systems manage data or information; Industrial Control Systems (ICS) systems control the physical world. Historically IT and ICS were separate and distinct. Now, convergence and connectivity of IT and ICS technologies has created a situation where…</a:t>
            </a:r>
          </a:p>
          <a:p>
            <a:pPr lvl="1">
              <a:defRPr/>
            </a:pPr>
            <a:r>
              <a:rPr lang="en-US" sz="3600" dirty="0"/>
              <a:t>Newer ICS systems are beginning to converge with IT systems inheriting their vulnerabilities as well as their capabilities;</a:t>
            </a:r>
          </a:p>
          <a:p>
            <a:pPr lvl="1">
              <a:defRPr/>
            </a:pPr>
            <a:r>
              <a:rPr lang="en-US" sz="3600" dirty="0"/>
              <a:t>ICSs are no longer technically obscure and isolated from the “outside world;”</a:t>
            </a:r>
          </a:p>
          <a:p>
            <a:pPr lvl="1">
              <a:defRPr/>
            </a:pPr>
            <a:r>
              <a:rPr lang="en-US" sz="3600" dirty="0"/>
              <a:t>Interconnecting IT and ICS networks may create unanticipated “pivot points” and cascading interdependencies that inadvertently increase the attack surface of both systems;</a:t>
            </a:r>
          </a:p>
          <a:p>
            <a:pPr lvl="1">
              <a:defRPr/>
            </a:pPr>
            <a:r>
              <a:rPr lang="en-US" sz="3600" dirty="0"/>
              <a:t>Role/responsibility, knowledge/skill/training and other gaps/overlaps between the IT and ICS communities are emerging creating cultural/procedural conflicts.</a:t>
            </a:r>
          </a:p>
          <a:p>
            <a:pPr>
              <a:defRPr/>
            </a:pPr>
            <a:endParaRPr lang="en-US" dirty="0"/>
          </a:p>
          <a:p>
            <a:pPr marL="514350" indent="-514350" eaLnBrk="1" fontAlgn="auto" hangingPunct="1">
              <a:spcAft>
                <a:spcPts val="0"/>
              </a:spcAft>
              <a:buFont typeface="+mj-lt"/>
              <a:buAutoNum type="arabicPeriod"/>
              <a:defRPr/>
            </a:pPr>
            <a:endParaRPr lang="en-US" sz="2100" dirty="0"/>
          </a:p>
          <a:p>
            <a:pPr marL="0" indent="0">
              <a:buFont typeface="Arial" panose="020B0604020202020204" pitchFamily="34" charset="0"/>
              <a:buNone/>
              <a:defRPr/>
            </a:pPr>
            <a:r>
              <a:rPr lang="en-US" dirty="0"/>
              <a:t> </a:t>
            </a:r>
          </a:p>
          <a:p>
            <a:pPr marL="514350" indent="-514350" eaLnBrk="1" fontAlgn="auto" hangingPunct="1">
              <a:spcAft>
                <a:spcPts val="0"/>
              </a:spcAft>
              <a:buFont typeface="+mj-lt"/>
              <a:buAutoNum type="arabicPeriod"/>
              <a:defRPr/>
            </a:pPr>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DE9F165B-EC74-4318-A55F-6455835F472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0FC7887-513C-48DD-8E89-F9044FD99EC2}" type="slidenum">
              <a:rPr lang="en-US" altLang="en-US">
                <a:solidFill>
                  <a:srgbClr val="898989"/>
                </a:solidFill>
                <a:latin typeface="Calibri" panose="020F0502020204030204" pitchFamily="34" charset="0"/>
              </a:rPr>
              <a:pPr eaLnBrk="1" hangingPunct="1"/>
              <a:t>85</a:t>
            </a:fld>
            <a:endParaRPr lang="en-US" altLang="en-US">
              <a:solidFill>
                <a:srgbClr val="898989"/>
              </a:solidFill>
              <a:latin typeface="Calibri" panose="020F0502020204030204" pitchFamily="34" charset="0"/>
            </a:endParaRPr>
          </a:p>
        </p:txBody>
      </p:sp>
      <p:sp>
        <p:nvSpPr>
          <p:cNvPr id="77827" name="Title 4">
            <a:extLst>
              <a:ext uri="{FF2B5EF4-FFF2-40B4-BE49-F238E27FC236}">
                <a16:creationId xmlns:a16="http://schemas.microsoft.com/office/drawing/2014/main" id="{63B11790-D1CA-4621-AF59-CC9F903E5871}"/>
              </a:ext>
            </a:extLst>
          </p:cNvPr>
          <p:cNvSpPr>
            <a:spLocks noGrp="1"/>
          </p:cNvSpPr>
          <p:nvPr>
            <p:ph type="title"/>
          </p:nvPr>
        </p:nvSpPr>
        <p:spPr>
          <a:xfrm>
            <a:off x="457200" y="274638"/>
            <a:ext cx="8229600" cy="1325562"/>
          </a:xfrm>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IT &amp; ICS in TRANSPORTATION OPERATIONS SYSTEMS</a:t>
            </a:r>
          </a:p>
        </p:txBody>
      </p:sp>
      <p:sp>
        <p:nvSpPr>
          <p:cNvPr id="6" name="Content Placeholder 5">
            <a:extLst>
              <a:ext uri="{FF2B5EF4-FFF2-40B4-BE49-F238E27FC236}">
                <a16:creationId xmlns:a16="http://schemas.microsoft.com/office/drawing/2014/main" id="{518DEB2D-1AD6-4B35-8085-FF044F7A5744}"/>
              </a:ext>
            </a:extLst>
          </p:cNvPr>
          <p:cNvSpPr>
            <a:spLocks noGrp="1"/>
          </p:cNvSpPr>
          <p:nvPr>
            <p:ph idx="1"/>
          </p:nvPr>
        </p:nvSpPr>
        <p:spPr>
          <a:xfrm>
            <a:off x="457200" y="1676400"/>
            <a:ext cx="8229600" cy="48006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77500" lnSpcReduction="20000"/>
          </a:bodyPr>
          <a:lstStyle/>
          <a:p>
            <a:pPr>
              <a:defRPr/>
            </a:pPr>
            <a:r>
              <a:rPr lang="en-US" sz="2400" dirty="0"/>
              <a:t>IT incidents may result in disrupted business operations or loss of information. ICS may face the following incidents which can affect life safety:</a:t>
            </a:r>
          </a:p>
          <a:p>
            <a:pPr lvl="1">
              <a:defRPr/>
            </a:pPr>
            <a:r>
              <a:rPr lang="en-US" sz="2000" dirty="0"/>
              <a:t>Blocked or delayed flow of information through ICS networks, which could disrupt ICS operation;</a:t>
            </a:r>
          </a:p>
          <a:p>
            <a:pPr lvl="1">
              <a:defRPr/>
            </a:pPr>
            <a:r>
              <a:rPr lang="en-US" sz="2000" dirty="0"/>
              <a:t>Unauthorized changes to instructions, commands, or alarm thresholds, which could damage, disable, or shut down equipment, create environmental impacts, and/or endanger human life;</a:t>
            </a:r>
          </a:p>
          <a:p>
            <a:pPr lvl="1">
              <a:defRPr/>
            </a:pPr>
            <a:r>
              <a:rPr lang="en-US" sz="2000" dirty="0"/>
              <a:t>Inaccurate information sent to system operators, either to disguise unauthorized changes, or to cause the operators to initiate inappropriate actions, which could have various negative effects;</a:t>
            </a:r>
          </a:p>
          <a:p>
            <a:pPr lvl="1">
              <a:defRPr/>
            </a:pPr>
            <a:r>
              <a:rPr lang="en-US" sz="2000" dirty="0"/>
              <a:t>ICS software or configuration settings modified, or ICS software infected with malware, which could have various negative effects;</a:t>
            </a:r>
          </a:p>
          <a:p>
            <a:pPr lvl="1">
              <a:defRPr/>
            </a:pPr>
            <a:r>
              <a:rPr lang="en-US" sz="2000" dirty="0"/>
              <a:t>Interference with the operation of equipment protection systems, which could endanger costly and difficult-to-replace equipment and imperil maintenance staff;</a:t>
            </a:r>
          </a:p>
          <a:p>
            <a:pPr lvl="1">
              <a:defRPr/>
            </a:pPr>
            <a:r>
              <a:rPr lang="en-US" sz="2000" dirty="0"/>
              <a:t>Interference with the operation of safety systems, which could endanger human life. </a:t>
            </a:r>
          </a:p>
          <a:p>
            <a:pPr marL="457200" lvl="1" indent="0">
              <a:buNone/>
              <a:defRPr/>
            </a:pPr>
            <a:r>
              <a:rPr lang="en-US" sz="2000" dirty="0"/>
              <a:t>	</a:t>
            </a:r>
            <a:r>
              <a:rPr lang="en-US" sz="1800" dirty="0"/>
              <a:t>NIST Special Pub 800-82, Revision 2, Draft 2015</a:t>
            </a:r>
          </a:p>
          <a:p>
            <a:pPr>
              <a:defRPr/>
            </a:pPr>
            <a:endParaRPr lang="en-US" dirty="0"/>
          </a:p>
          <a:p>
            <a:pPr marL="514350" indent="-514350" eaLnBrk="1" fontAlgn="auto" hangingPunct="1">
              <a:spcAft>
                <a:spcPts val="0"/>
              </a:spcAft>
              <a:buFont typeface="+mj-lt"/>
              <a:buAutoNum type="arabicPeriod"/>
              <a:defRPr/>
            </a:pPr>
            <a:endParaRPr lang="en-US" sz="2100" dirty="0"/>
          </a:p>
          <a:p>
            <a:pPr marL="0" indent="0">
              <a:buFont typeface="Arial" panose="020B0604020202020204" pitchFamily="34" charset="0"/>
              <a:buNone/>
              <a:defRPr/>
            </a:pPr>
            <a:r>
              <a:rPr lang="en-US" dirty="0"/>
              <a:t> </a:t>
            </a:r>
          </a:p>
          <a:p>
            <a:pPr marL="514350" indent="-514350" eaLnBrk="1" fontAlgn="auto" hangingPunct="1">
              <a:spcAft>
                <a:spcPts val="0"/>
              </a:spcAft>
              <a:buFont typeface="+mj-lt"/>
              <a:buAutoNum type="arabicPeriod"/>
              <a:defRPr/>
            </a:pPr>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6652E161-7265-40D9-AEC4-9E7E6DD2BF4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BB2A46-A313-4DE1-A86B-A50079D1561C}" type="slidenum">
              <a:rPr lang="en-US" altLang="en-US">
                <a:solidFill>
                  <a:srgbClr val="898989"/>
                </a:solidFill>
                <a:latin typeface="Calibri" panose="020F0502020204030204" pitchFamily="34" charset="0"/>
              </a:rPr>
              <a:pPr eaLnBrk="1" hangingPunct="1"/>
              <a:t>86</a:t>
            </a:fld>
            <a:endParaRPr lang="en-US" altLang="en-US">
              <a:solidFill>
                <a:srgbClr val="898989"/>
              </a:solidFill>
              <a:latin typeface="Calibri" panose="020F0502020204030204" pitchFamily="34" charset="0"/>
            </a:endParaRPr>
          </a:p>
        </p:txBody>
      </p:sp>
      <p:sp>
        <p:nvSpPr>
          <p:cNvPr id="78851" name="Title 4">
            <a:extLst>
              <a:ext uri="{FF2B5EF4-FFF2-40B4-BE49-F238E27FC236}">
                <a16:creationId xmlns:a16="http://schemas.microsoft.com/office/drawing/2014/main" id="{41CE0F50-D36F-44F7-9B57-24266481F053}"/>
              </a:ext>
            </a:extLst>
          </p:cNvPr>
          <p:cNvSpPr>
            <a:spLocks noGrp="1"/>
          </p:cNvSpPr>
          <p:nvPr>
            <p:ph type="title"/>
          </p:nvPr>
        </p:nvSpPr>
        <p:spPr>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TRANSIT OPERATIONS SYSTEMS</a:t>
            </a:r>
          </a:p>
        </p:txBody>
      </p:sp>
      <p:sp>
        <p:nvSpPr>
          <p:cNvPr id="6" name="Content Placeholder 5">
            <a:extLst>
              <a:ext uri="{FF2B5EF4-FFF2-40B4-BE49-F238E27FC236}">
                <a16:creationId xmlns:a16="http://schemas.microsoft.com/office/drawing/2014/main" id="{EBFEE060-E52F-4B64-B2E1-7CD5461FE328}"/>
              </a:ext>
            </a:extLst>
          </p:cNvPr>
          <p:cNvSpPr>
            <a:spLocks noGrp="1"/>
          </p:cNvSpPr>
          <p:nvPr>
            <p:ph idx="1"/>
          </p:nvPr>
        </p:nvSpPr>
        <p:spPr>
          <a:xfrm>
            <a:off x="457200" y="1676400"/>
            <a:ext cx="8229600" cy="4800600"/>
          </a:xfrm>
        </p:spPr>
        <p:style>
          <a:lnRef idx="1">
            <a:schemeClr val="accent1"/>
          </a:lnRef>
          <a:fillRef idx="2">
            <a:schemeClr val="accent1"/>
          </a:fillRef>
          <a:effectRef idx="1">
            <a:schemeClr val="accent1"/>
          </a:effectRef>
          <a:fontRef idx="minor">
            <a:schemeClr val="dk1"/>
          </a:fontRef>
        </p:style>
        <p:txBody>
          <a:bodyPr rtlCol="0">
            <a:normAutofit fontScale="55000" lnSpcReduction="20000"/>
          </a:bodyPr>
          <a:lstStyle/>
          <a:p>
            <a:pPr marL="0" indent="0" eaLnBrk="1" fontAlgn="auto" hangingPunct="1">
              <a:spcAft>
                <a:spcPts val="0"/>
              </a:spcAft>
              <a:buFont typeface="Arial" panose="020B0604020202020204" pitchFamily="34" charset="0"/>
              <a:buNone/>
              <a:defRPr/>
            </a:pPr>
            <a:r>
              <a:rPr lang="en-US" dirty="0"/>
              <a:t>Rail Transit Systems are comprised of multiple systems that must be protected from both physical and cyber attack. They include:</a:t>
            </a:r>
          </a:p>
          <a:p>
            <a:pPr eaLnBrk="1" fontAlgn="auto" hangingPunct="1">
              <a:spcAft>
                <a:spcPts val="0"/>
              </a:spcAft>
              <a:defRPr/>
            </a:pPr>
            <a:r>
              <a:rPr lang="en-US" dirty="0"/>
              <a:t>Train Control and SCADA Systems</a:t>
            </a:r>
          </a:p>
          <a:p>
            <a:pPr eaLnBrk="1" fontAlgn="auto" hangingPunct="1">
              <a:spcAft>
                <a:spcPts val="0"/>
              </a:spcAft>
              <a:defRPr/>
            </a:pPr>
            <a:r>
              <a:rPr lang="en-US" dirty="0"/>
              <a:t>Communications Systems</a:t>
            </a:r>
          </a:p>
          <a:p>
            <a:pPr>
              <a:defRPr/>
            </a:pPr>
            <a:r>
              <a:rPr lang="en-US" dirty="0"/>
              <a:t>Security Control and Detection Systems</a:t>
            </a:r>
          </a:p>
          <a:p>
            <a:pPr>
              <a:defRPr/>
            </a:pPr>
            <a:r>
              <a:rPr lang="en-US" dirty="0"/>
              <a:t>Data Transmission Systems</a:t>
            </a:r>
          </a:p>
          <a:p>
            <a:pPr>
              <a:defRPr/>
            </a:pPr>
            <a:r>
              <a:rPr lang="en-US" dirty="0"/>
              <a:t>Fare Collection Systems</a:t>
            </a:r>
          </a:p>
          <a:p>
            <a:pPr>
              <a:defRPr/>
            </a:pPr>
            <a:r>
              <a:rPr lang="en-US" dirty="0"/>
              <a:t>Vehicle Monitoring Systems</a:t>
            </a:r>
            <a:r>
              <a:rPr lang="en-US" i="1" dirty="0"/>
              <a:t> </a:t>
            </a:r>
          </a:p>
          <a:p>
            <a:pPr>
              <a:defRPr/>
            </a:pPr>
            <a:r>
              <a:rPr lang="en-US" dirty="0"/>
              <a:t>Automatic Vehicle Location (AVL) Systems</a:t>
            </a:r>
          </a:p>
          <a:p>
            <a:pPr>
              <a:defRPr/>
            </a:pPr>
            <a:r>
              <a:rPr lang="en-US" dirty="0"/>
              <a:t>Traction Power Control</a:t>
            </a:r>
          </a:p>
          <a:p>
            <a:pPr>
              <a:defRPr/>
            </a:pPr>
            <a:r>
              <a:rPr lang="en-US" dirty="0"/>
              <a:t>Ventilation Power Control</a:t>
            </a:r>
          </a:p>
          <a:p>
            <a:pPr>
              <a:defRPr/>
            </a:pPr>
            <a:r>
              <a:rPr lang="en-US" dirty="0"/>
              <a:t>Fully Integrated Systems</a:t>
            </a:r>
          </a:p>
          <a:p>
            <a:pPr>
              <a:defRPr/>
            </a:pPr>
            <a:endParaRPr lang="en-US" dirty="0"/>
          </a:p>
          <a:p>
            <a:pPr>
              <a:defRPr/>
            </a:pPr>
            <a:endParaRPr lang="en-US" dirty="0"/>
          </a:p>
          <a:p>
            <a:pPr>
              <a:defRPr/>
            </a:pPr>
            <a:endParaRPr lang="en-US" dirty="0"/>
          </a:p>
          <a:p>
            <a:pPr marL="914400" lvl="1" indent="-514350" eaLnBrk="1" fontAlgn="auto" hangingPunct="1">
              <a:spcAft>
                <a:spcPts val="0"/>
              </a:spcAft>
              <a:buFont typeface="+mj-lt"/>
              <a:buAutoNum type="arabicPeriod"/>
              <a:defRPr/>
            </a:pPr>
            <a:endParaRPr lang="en-US" dirty="0"/>
          </a:p>
          <a:p>
            <a:pPr marL="914400" lvl="1" indent="-514350" eaLnBrk="1" fontAlgn="auto" hangingPunct="1">
              <a:spcAft>
                <a:spcPts val="0"/>
              </a:spcAft>
              <a:buFont typeface="+mj-lt"/>
              <a:buAutoNum type="arabicPeriod"/>
              <a:defRPr/>
            </a:pPr>
            <a:endParaRPr lang="en-US" dirty="0"/>
          </a:p>
          <a:p>
            <a:pPr marL="0" indent="0">
              <a:buFont typeface="Arial" panose="020B0604020202020204" pitchFamily="34" charset="0"/>
              <a:buNone/>
              <a:defRPr/>
            </a:pPr>
            <a:r>
              <a:rPr lang="en-US" sz="2100" dirty="0"/>
              <a:t>	</a:t>
            </a:r>
            <a:endParaRPr lang="en-US" dirty="0"/>
          </a:p>
          <a:p>
            <a:pPr marL="514350" indent="-514350" eaLnBrk="1" fontAlgn="auto" hangingPunct="1">
              <a:spcAft>
                <a:spcPts val="0"/>
              </a:spcAft>
              <a:buFont typeface="+mj-lt"/>
              <a:buAutoNum type="arabicPeriod"/>
              <a:defRPr/>
            </a:pPr>
            <a:endParaRPr lang="en-US" dirty="0"/>
          </a:p>
        </p:txBody>
      </p:sp>
    </p:spTree>
  </p:cSld>
  <p:clrMapOvr>
    <a:masterClrMapping/>
  </p:clrMapOvr>
  <p:transition spd="slow"/>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BB7275E4-0C9A-49F4-8692-1AEEA5A41F4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732D5A-E5D9-4A9D-8536-83E1D4425D95}" type="slidenum">
              <a:rPr lang="en-US" altLang="en-US">
                <a:solidFill>
                  <a:srgbClr val="898989"/>
                </a:solidFill>
                <a:latin typeface="Calibri" panose="020F0502020204030204" pitchFamily="34" charset="0"/>
              </a:rPr>
              <a:pPr eaLnBrk="1" hangingPunct="1"/>
              <a:t>87</a:t>
            </a:fld>
            <a:endParaRPr lang="en-US" altLang="en-US">
              <a:solidFill>
                <a:srgbClr val="898989"/>
              </a:solidFill>
              <a:latin typeface="Calibri" panose="020F0502020204030204" pitchFamily="34" charset="0"/>
            </a:endParaRPr>
          </a:p>
        </p:txBody>
      </p:sp>
      <p:sp>
        <p:nvSpPr>
          <p:cNvPr id="79875" name="Title 4">
            <a:extLst>
              <a:ext uri="{FF2B5EF4-FFF2-40B4-BE49-F238E27FC236}">
                <a16:creationId xmlns:a16="http://schemas.microsoft.com/office/drawing/2014/main" id="{2D970F88-C4D5-4B89-BA47-E540E9120E2D}"/>
              </a:ext>
            </a:extLst>
          </p:cNvPr>
          <p:cNvSpPr>
            <a:spLocks noGrp="1"/>
          </p:cNvSpPr>
          <p:nvPr>
            <p:ph type="title"/>
          </p:nvPr>
        </p:nvSpPr>
        <p:spPr>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TRANSIT OPERATIONS SYSTEMS</a:t>
            </a:r>
          </a:p>
        </p:txBody>
      </p:sp>
      <p:sp>
        <p:nvSpPr>
          <p:cNvPr id="6" name="Content Placeholder 5">
            <a:extLst>
              <a:ext uri="{FF2B5EF4-FFF2-40B4-BE49-F238E27FC236}">
                <a16:creationId xmlns:a16="http://schemas.microsoft.com/office/drawing/2014/main" id="{6AC6EEF6-F456-4DF9-AF78-FAC23FA4BC1D}"/>
              </a:ext>
            </a:extLst>
          </p:cNvPr>
          <p:cNvSpPr>
            <a:spLocks noGrp="1"/>
          </p:cNvSpPr>
          <p:nvPr>
            <p:ph idx="1"/>
          </p:nvPr>
        </p:nvSpPr>
        <p:spPr>
          <a:xfrm>
            <a:off x="457200" y="1676400"/>
            <a:ext cx="8229600" cy="4800600"/>
          </a:xfrm>
          <a:solidFill>
            <a:schemeClr val="bg1"/>
          </a:solidFill>
        </p:spPr>
        <p:style>
          <a:lnRef idx="1">
            <a:schemeClr val="accent1"/>
          </a:lnRef>
          <a:fillRef idx="2">
            <a:schemeClr val="accent1"/>
          </a:fillRef>
          <a:effectRef idx="1">
            <a:schemeClr val="accent1"/>
          </a:effectRef>
          <a:fontRef idx="minor">
            <a:schemeClr val="dk1"/>
          </a:fontRef>
        </p:style>
        <p:txBody>
          <a:bodyPr rtlCol="0">
            <a:normAutofit fontScale="40000" lnSpcReduction="20000"/>
          </a:bodyPr>
          <a:lstStyle/>
          <a:p>
            <a:pPr>
              <a:defRPr/>
            </a:pPr>
            <a:r>
              <a:rPr lang="en-US" sz="4000" dirty="0"/>
              <a:t>Control &amp; Communications Systems are crucial to system security and require priority protection. Particularly for rail systems, a breach in Industrial Control System (ICS) security can make the system vulnerable to severe consequences. </a:t>
            </a:r>
          </a:p>
          <a:p>
            <a:pPr lvl="1">
              <a:defRPr/>
            </a:pPr>
            <a:r>
              <a:rPr lang="en-US" sz="4000" dirty="0"/>
              <a:t>Delay in information flows or false information sent to system operators can disrupt normal operations and safety systems. </a:t>
            </a:r>
          </a:p>
          <a:p>
            <a:pPr lvl="1">
              <a:defRPr/>
            </a:pPr>
            <a:r>
              <a:rPr lang="en-US" sz="4000" dirty="0"/>
              <a:t>Unauthorized changes to commands, ICS software, configuration settings, or alarm thresholds may cause derailments or crashes. </a:t>
            </a:r>
          </a:p>
          <a:p>
            <a:pPr marL="857250" lvl="2" indent="0">
              <a:buFont typeface="Arial" panose="020B0604020202020204" pitchFamily="34" charset="0"/>
              <a:buNone/>
              <a:defRPr/>
            </a:pPr>
            <a:r>
              <a:rPr lang="en-US" sz="3000" dirty="0"/>
              <a:t>NIST  2011, APTA Recommended Practice, Part 1 and Part 2</a:t>
            </a:r>
          </a:p>
          <a:p>
            <a:pPr>
              <a:defRPr/>
            </a:pPr>
            <a:r>
              <a:rPr lang="en-US" sz="4000" dirty="0"/>
              <a:t>Cybersecurity must protect the safety and reliability of systems, ensure that they do not fall under the control of unauthorized persons, and reduce the chance of human error. </a:t>
            </a:r>
          </a:p>
          <a:p>
            <a:pPr marL="0" indent="0">
              <a:buFont typeface="Arial" panose="020B0604020202020204" pitchFamily="34" charset="0"/>
              <a:buNone/>
              <a:defRPr/>
            </a:pPr>
            <a:r>
              <a:rPr lang="en-US" sz="4000" dirty="0"/>
              <a:t>        Key aspects of protection include:</a:t>
            </a:r>
          </a:p>
          <a:p>
            <a:pPr lvl="1">
              <a:defRPr/>
            </a:pPr>
            <a:r>
              <a:rPr lang="en-US" sz="4000" dirty="0"/>
              <a:t>Prevention</a:t>
            </a:r>
          </a:p>
          <a:p>
            <a:pPr lvl="1">
              <a:defRPr/>
            </a:pPr>
            <a:r>
              <a:rPr lang="en-US" sz="4000" dirty="0"/>
              <a:t>Tamper detection </a:t>
            </a:r>
          </a:p>
          <a:p>
            <a:pPr lvl="1">
              <a:defRPr/>
            </a:pPr>
            <a:r>
              <a:rPr lang="en-US" sz="4000" dirty="0"/>
              <a:t>Auditability </a:t>
            </a:r>
          </a:p>
          <a:p>
            <a:pPr lvl="1">
              <a:defRPr/>
            </a:pPr>
            <a:r>
              <a:rPr lang="en-US" sz="4000" dirty="0"/>
              <a:t>Separation of zones </a:t>
            </a:r>
          </a:p>
          <a:p>
            <a:pPr lvl="1">
              <a:defRPr/>
            </a:pPr>
            <a:r>
              <a:rPr lang="en-US" sz="4000" dirty="0"/>
              <a:t>Avoiding where possible or securing the connection of systems across zones.</a:t>
            </a:r>
          </a:p>
          <a:p>
            <a:pPr marL="0" indent="0">
              <a:buFont typeface="Arial" panose="020B0604020202020204" pitchFamily="34" charset="0"/>
              <a:buNone/>
              <a:defRPr/>
            </a:pPr>
            <a:r>
              <a:rPr lang="en-US" sz="3500" dirty="0"/>
              <a:t>	page 10, APTA Recommended Practice, Part 2</a:t>
            </a:r>
          </a:p>
          <a:p>
            <a:pPr>
              <a:defRPr/>
            </a:pPr>
            <a:endParaRPr lang="en-US" dirty="0"/>
          </a:p>
          <a:p>
            <a:pPr marL="514350" indent="-514350" eaLnBrk="1" fontAlgn="auto" hangingPunct="1">
              <a:spcAft>
                <a:spcPts val="0"/>
              </a:spcAft>
              <a:buFont typeface="+mj-lt"/>
              <a:buAutoNum type="arabicPeriod"/>
              <a:defRPr/>
            </a:pPr>
            <a:endParaRPr lang="en-US" sz="2100" dirty="0"/>
          </a:p>
          <a:p>
            <a:pPr marL="0" indent="0">
              <a:buFont typeface="Arial" panose="020B0604020202020204" pitchFamily="34" charset="0"/>
              <a:buNone/>
              <a:defRPr/>
            </a:pPr>
            <a:r>
              <a:rPr lang="en-US" dirty="0"/>
              <a:t> </a:t>
            </a:r>
          </a:p>
          <a:p>
            <a:pPr marL="514350" indent="-514350" eaLnBrk="1" fontAlgn="auto" hangingPunct="1">
              <a:spcAft>
                <a:spcPts val="0"/>
              </a:spcAft>
              <a:buFont typeface="+mj-lt"/>
              <a:buAutoNum type="arabicPeriod"/>
              <a:defRPr/>
            </a:pPr>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4F02205D-5530-409F-BF30-0D6AD5854CA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16A1AF-E55C-4866-95FA-E18EC1FB44CF}" type="slidenum">
              <a:rPr lang="en-US" altLang="en-US">
                <a:solidFill>
                  <a:srgbClr val="898989"/>
                </a:solidFill>
                <a:latin typeface="Calibri" panose="020F0502020204030204" pitchFamily="34" charset="0"/>
              </a:rPr>
              <a:pPr eaLnBrk="1" hangingPunct="1"/>
              <a:t>88</a:t>
            </a:fld>
            <a:endParaRPr lang="en-US" altLang="en-US">
              <a:solidFill>
                <a:srgbClr val="898989"/>
              </a:solidFill>
              <a:latin typeface="Calibri" panose="020F0502020204030204" pitchFamily="34" charset="0"/>
            </a:endParaRPr>
          </a:p>
        </p:txBody>
      </p:sp>
      <p:sp>
        <p:nvSpPr>
          <p:cNvPr id="80899" name="Title 4">
            <a:extLst>
              <a:ext uri="{FF2B5EF4-FFF2-40B4-BE49-F238E27FC236}">
                <a16:creationId xmlns:a16="http://schemas.microsoft.com/office/drawing/2014/main" id="{07696B71-E2F7-4670-ACC5-31F00B9013B2}"/>
              </a:ext>
            </a:extLst>
          </p:cNvPr>
          <p:cNvSpPr>
            <a:spLocks noGrp="1"/>
          </p:cNvSpPr>
          <p:nvPr>
            <p:ph type="title"/>
          </p:nvPr>
        </p:nvSpPr>
        <p:spPr>
          <a:ln>
            <a:solidFill>
              <a:schemeClr val="tx2"/>
            </a:solidFill>
            <a:miter lim="800000"/>
            <a:headEnd/>
            <a:tailEnd/>
          </a:ln>
        </p:spPr>
        <p:txBody>
          <a:bodyPr/>
          <a:lstStyle/>
          <a:p>
            <a:pPr eaLnBrk="1" hangingPunct="1"/>
            <a:r>
              <a:rPr lang="en-US" altLang="en-US" sz="3600"/>
              <a:t>Infrastructure Protection</a:t>
            </a:r>
            <a:r>
              <a:rPr lang="en-US" altLang="en-US" sz="4000"/>
              <a:t/>
            </a:r>
            <a:br>
              <a:rPr lang="en-US" altLang="en-US" sz="4000"/>
            </a:br>
            <a:r>
              <a:rPr lang="en-US" altLang="en-US" sz="3200" b="1"/>
              <a:t>HIGHWAY OPERATIONS SYSTEMS</a:t>
            </a:r>
          </a:p>
        </p:txBody>
      </p:sp>
      <p:pic>
        <p:nvPicPr>
          <p:cNvPr id="80900" name="image23.jpeg">
            <a:extLst>
              <a:ext uri="{FF2B5EF4-FFF2-40B4-BE49-F238E27FC236}">
                <a16:creationId xmlns:a16="http://schemas.microsoft.com/office/drawing/2014/main" id="{B747E34C-FDF7-4E05-B176-EBF66776EC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128838"/>
            <a:ext cx="4598988"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Rectangle 2">
            <a:extLst>
              <a:ext uri="{FF2B5EF4-FFF2-40B4-BE49-F238E27FC236}">
                <a16:creationId xmlns:a16="http://schemas.microsoft.com/office/drawing/2014/main" id="{7B7F0A50-25EC-4990-BDA7-A4782375B192}"/>
              </a:ext>
            </a:extLst>
          </p:cNvPr>
          <p:cNvSpPr>
            <a:spLocks noChangeArrowheads="1"/>
          </p:cNvSpPr>
          <p:nvPr/>
        </p:nvSpPr>
        <p:spPr bwMode="auto">
          <a:xfrm>
            <a:off x="457200" y="5100638"/>
            <a:ext cx="457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200" b="1" dirty="0">
                <a:latin typeface="Arial" panose="020B0604020202020204" pitchFamily="34" charset="0"/>
              </a:rPr>
              <a:t>National ITS Architecture 7.1 - Transportation Layer+ </a:t>
            </a:r>
          </a:p>
          <a:p>
            <a:pPr algn="ctr" eaLnBrk="1" hangingPunct="1">
              <a:spcBef>
                <a:spcPct val="0"/>
              </a:spcBef>
              <a:buFontTx/>
              <a:buNone/>
            </a:pPr>
            <a:r>
              <a:rPr lang="en-US" altLang="en-US" sz="1200" dirty="0">
                <a:latin typeface="Arial" panose="020B0604020202020204" pitchFamily="34" charset="0"/>
              </a:rPr>
              <a:t>Source: USDOT ITS Joint Program Office</a:t>
            </a:r>
          </a:p>
        </p:txBody>
      </p:sp>
      <p:sp>
        <p:nvSpPr>
          <p:cNvPr id="80902" name="Rectangle 4">
            <a:extLst>
              <a:ext uri="{FF2B5EF4-FFF2-40B4-BE49-F238E27FC236}">
                <a16:creationId xmlns:a16="http://schemas.microsoft.com/office/drawing/2014/main" id="{89577656-EA21-4C89-B44A-E9024A061C25}"/>
              </a:ext>
            </a:extLst>
          </p:cNvPr>
          <p:cNvSpPr>
            <a:spLocks noChangeArrowheads="1"/>
          </p:cNvSpPr>
          <p:nvPr/>
        </p:nvSpPr>
        <p:spPr bwMode="auto">
          <a:xfrm>
            <a:off x="5943600" y="4643438"/>
            <a:ext cx="320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200" b="1" dirty="0">
                <a:latin typeface="Arial" panose="020B0604020202020204" pitchFamily="34" charset="0"/>
              </a:rPr>
              <a:t>ITS Security Architecture </a:t>
            </a:r>
          </a:p>
          <a:p>
            <a:pPr algn="ctr" eaLnBrk="1" hangingPunct="1">
              <a:spcBef>
                <a:spcPct val="0"/>
              </a:spcBef>
              <a:buFontTx/>
              <a:buNone/>
            </a:pPr>
            <a:r>
              <a:rPr lang="en-US" altLang="en-US" sz="1200" dirty="0">
                <a:latin typeface="Arial" panose="020B0604020202020204" pitchFamily="34" charset="0"/>
              </a:rPr>
              <a:t>Source: USDOT ITS Joint Program Office</a:t>
            </a:r>
          </a:p>
        </p:txBody>
      </p:sp>
      <p:pic>
        <p:nvPicPr>
          <p:cNvPr id="80903" name="Picture 3">
            <a:extLst>
              <a:ext uri="{FF2B5EF4-FFF2-40B4-BE49-F238E27FC236}">
                <a16:creationId xmlns:a16="http://schemas.microsoft.com/office/drawing/2014/main" id="{8D6D39B4-B474-4E45-8FFB-E13F614078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2405063"/>
            <a:ext cx="37528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1FC99288-198C-425D-ACE2-1AF7FABC4FFC}"/>
              </a:ext>
            </a:extLst>
          </p:cNvPr>
          <p:cNvSpPr>
            <a:spLocks noGrp="1"/>
          </p:cNvSpPr>
          <p:nvPr>
            <p:ph type="title"/>
          </p:nvPr>
        </p:nvSpPr>
        <p:spPr>
          <a:ln>
            <a:solidFill>
              <a:schemeClr val="tx1"/>
            </a:solidFill>
          </a:ln>
        </p:spPr>
        <p:txBody>
          <a:bodyPr/>
          <a:lstStyle/>
          <a:p>
            <a:r>
              <a:rPr lang="en-US" altLang="en-US" dirty="0"/>
              <a:t>Infrastructure Protection</a:t>
            </a:r>
            <a:br>
              <a:rPr lang="en-US" altLang="en-US" dirty="0"/>
            </a:br>
            <a:r>
              <a:rPr lang="en-US" altLang="en-US" sz="4000" b="1" dirty="0"/>
              <a:t>BUILDING SECURITY</a:t>
            </a:r>
            <a:endParaRPr lang="en-US" altLang="en-US" dirty="0"/>
          </a:p>
        </p:txBody>
      </p:sp>
      <p:sp>
        <p:nvSpPr>
          <p:cNvPr id="81923" name="Content Placeholder 2">
            <a:extLst>
              <a:ext uri="{FF2B5EF4-FFF2-40B4-BE49-F238E27FC236}">
                <a16:creationId xmlns:a16="http://schemas.microsoft.com/office/drawing/2014/main" id="{9B63A650-5C42-4C75-B7B7-F9C8C9DAF767}"/>
              </a:ext>
            </a:extLst>
          </p:cNvPr>
          <p:cNvSpPr>
            <a:spLocks noGrp="1"/>
          </p:cNvSpPr>
          <p:nvPr>
            <p:ph idx="1"/>
          </p:nvPr>
        </p:nvSpPr>
        <p:spPr/>
        <p:txBody>
          <a:bodyPr/>
          <a:lstStyle/>
          <a:p>
            <a:r>
              <a:rPr lang="en-US" altLang="en-US" sz="2400" dirty="0"/>
              <a:t>Executive Order (E.O) 12977 established “policies for security in and protection of federal facilities and to provide a permanent body to address continuing government-wide security for federal facilities.”  The E.O. created the Interagency Security Committee (ISC) with member agencies including DOJ, DOS, DOL, DOT, GSA, DOD, DOE, HHS, and EPA.</a:t>
            </a:r>
          </a:p>
          <a:p>
            <a:r>
              <a:rPr lang="en-US" altLang="en-US" sz="2400" dirty="0"/>
              <a:t>ISC security standards have been developed to better match the necessary level of protection to the level of risk. The Facility Security assessment now considers additional factors such as symbolism, the threat to the tenants and mission criticality. There is also now a recognition that security needs to be balanced against other factors including cost. </a:t>
            </a:r>
            <a:r>
              <a:rPr lang="en-US" altLang="en-US" sz="1800" dirty="0"/>
              <a:t>(Source: Best Practices for Working with Lessors: An Interagency Security Committee Guide).</a:t>
            </a:r>
          </a:p>
        </p:txBody>
      </p:sp>
      <p:sp>
        <p:nvSpPr>
          <p:cNvPr id="4" name="Slide Number Placeholder 3">
            <a:extLst>
              <a:ext uri="{FF2B5EF4-FFF2-40B4-BE49-F238E27FC236}">
                <a16:creationId xmlns:a16="http://schemas.microsoft.com/office/drawing/2014/main" id="{8D3F5832-BAE0-4948-B24D-D26100ADB32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F03D85-73D2-4C21-8F61-52698975EBCA}" type="slidenum">
              <a:rPr lang="en-US" altLang="en-US">
                <a:solidFill>
                  <a:srgbClr val="898989"/>
                </a:solidFill>
                <a:latin typeface="Calibri" panose="020F0502020204030204" pitchFamily="34" charset="0"/>
              </a:rPr>
              <a:pPr eaLnBrk="1" hangingPunct="1"/>
              <a:t>89</a:t>
            </a:fld>
            <a:endParaRPr lang="en-US" altLang="en-US">
              <a:solidFill>
                <a:srgbClr val="898989"/>
              </a:solidFill>
              <a:latin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75785EC-EA8A-4D01-BE15-D71B4838FCE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3EC87D-A830-46EC-BCD9-CA7902BCD097}" type="slidenum">
              <a:rPr lang="en-US" altLang="en-US">
                <a:solidFill>
                  <a:srgbClr val="898989"/>
                </a:solidFill>
                <a:latin typeface="Calibri" panose="020F0502020204030204" pitchFamily="34" charset="0"/>
              </a:rPr>
              <a:pPr eaLnBrk="1" hangingPunct="1"/>
              <a:t>9</a:t>
            </a:fld>
            <a:endParaRPr lang="en-US" altLang="en-US">
              <a:solidFill>
                <a:srgbClr val="898989"/>
              </a:solidFill>
              <a:latin typeface="Calibri" panose="020F0502020204030204" pitchFamily="34" charset="0"/>
            </a:endParaRPr>
          </a:p>
        </p:txBody>
      </p:sp>
      <p:sp>
        <p:nvSpPr>
          <p:cNvPr id="7" name="Text Placeholder 6">
            <a:extLst>
              <a:ext uri="{FF2B5EF4-FFF2-40B4-BE49-F238E27FC236}">
                <a16:creationId xmlns:a16="http://schemas.microsoft.com/office/drawing/2014/main" id="{259596CC-981C-47D9-8D22-B9AE7394E64A}"/>
              </a:ext>
            </a:extLst>
          </p:cNvPr>
          <p:cNvSpPr>
            <a:spLocks noGrp="1"/>
          </p:cNvSpPr>
          <p:nvPr>
            <p:ph type="body" sz="half" idx="2"/>
          </p:nvPr>
        </p:nvSpPr>
        <p:spPr/>
        <p:txBody>
          <a:bodyPr rtlCol="0">
            <a:normAutofit lnSpcReduction="10000"/>
          </a:bodyPr>
          <a:lstStyle/>
          <a:p>
            <a:pPr eaLnBrk="1" fontAlgn="auto" hangingPunct="1">
              <a:spcAft>
                <a:spcPts val="0"/>
              </a:spcAft>
              <a:defRPr/>
            </a:pPr>
            <a:endParaRPr lang="en-US" sz="2400" dirty="0"/>
          </a:p>
          <a:p>
            <a:pPr eaLnBrk="1" fontAlgn="auto" hangingPunct="1">
              <a:spcAft>
                <a:spcPts val="0"/>
              </a:spcAft>
              <a:defRPr/>
            </a:pPr>
            <a:r>
              <a:rPr lang="en-US" sz="2400" dirty="0"/>
              <a:t>Risk Avoidance</a:t>
            </a:r>
          </a:p>
          <a:p>
            <a:pPr eaLnBrk="1" fontAlgn="auto" hangingPunct="1">
              <a:spcAft>
                <a:spcPts val="0"/>
              </a:spcAft>
              <a:defRPr/>
            </a:pPr>
            <a:endParaRPr lang="en-US" sz="2400" dirty="0"/>
          </a:p>
          <a:p>
            <a:pPr eaLnBrk="1" fontAlgn="auto" hangingPunct="1">
              <a:spcAft>
                <a:spcPts val="0"/>
              </a:spcAft>
              <a:defRPr/>
            </a:pPr>
            <a:r>
              <a:rPr lang="en-US" sz="2400" b="1" dirty="0"/>
              <a:t>Risk Reduction</a:t>
            </a:r>
          </a:p>
          <a:p>
            <a:pPr eaLnBrk="1" fontAlgn="auto" hangingPunct="1">
              <a:spcAft>
                <a:spcPts val="0"/>
              </a:spcAft>
              <a:defRPr/>
            </a:pPr>
            <a:endParaRPr lang="en-US" sz="2400" dirty="0"/>
          </a:p>
          <a:p>
            <a:pPr eaLnBrk="1" fontAlgn="auto" hangingPunct="1">
              <a:spcAft>
                <a:spcPts val="0"/>
              </a:spcAft>
              <a:defRPr/>
            </a:pPr>
            <a:r>
              <a:rPr lang="en-US" sz="2400" dirty="0"/>
              <a:t>Risk Spreading</a:t>
            </a:r>
          </a:p>
          <a:p>
            <a:pPr eaLnBrk="1" fontAlgn="auto" hangingPunct="1">
              <a:spcAft>
                <a:spcPts val="0"/>
              </a:spcAft>
              <a:defRPr/>
            </a:pPr>
            <a:endParaRPr lang="en-US" sz="2400" dirty="0"/>
          </a:p>
          <a:p>
            <a:pPr eaLnBrk="1" fontAlgn="auto" hangingPunct="1">
              <a:spcAft>
                <a:spcPts val="0"/>
              </a:spcAft>
              <a:defRPr/>
            </a:pPr>
            <a:r>
              <a:rPr lang="en-US" sz="2400" dirty="0"/>
              <a:t>Risk Transfer/Insurance</a:t>
            </a:r>
          </a:p>
          <a:p>
            <a:pPr eaLnBrk="1" fontAlgn="auto" hangingPunct="1">
              <a:spcAft>
                <a:spcPts val="0"/>
              </a:spcAft>
              <a:defRPr/>
            </a:pPr>
            <a:endParaRPr lang="en-US" sz="2400" dirty="0"/>
          </a:p>
          <a:p>
            <a:pPr eaLnBrk="1" fontAlgn="auto" hangingPunct="1">
              <a:spcAft>
                <a:spcPts val="0"/>
              </a:spcAft>
              <a:defRPr/>
            </a:pPr>
            <a:r>
              <a:rPr lang="en-US" sz="2400" dirty="0"/>
              <a:t>Risk Acceptance</a:t>
            </a:r>
          </a:p>
        </p:txBody>
      </p:sp>
      <p:sp>
        <p:nvSpPr>
          <p:cNvPr id="9" name="TextBox 8">
            <a:extLst>
              <a:ext uri="{FF2B5EF4-FFF2-40B4-BE49-F238E27FC236}">
                <a16:creationId xmlns:a16="http://schemas.microsoft.com/office/drawing/2014/main" id="{F987D026-D0D9-40F8-A0B0-C3E51745AF2E}"/>
              </a:ext>
            </a:extLst>
          </p:cNvPr>
          <p:cNvSpPr txBox="1"/>
          <p:nvPr/>
        </p:nvSpPr>
        <p:spPr>
          <a:xfrm>
            <a:off x="4267200" y="5129213"/>
            <a:ext cx="4114800" cy="738187"/>
          </a:xfrm>
          <a:prstGeom prst="rect">
            <a:avLst/>
          </a:prstGeom>
          <a:noFill/>
        </p:spPr>
        <p:txBody>
          <a:bodyPr>
            <a:spAutoFit/>
          </a:bodyPr>
          <a:lstStyle/>
          <a:p>
            <a:pPr algn="ctr" fontAlgn="auto">
              <a:spcBef>
                <a:spcPts val="0"/>
              </a:spcBef>
              <a:spcAft>
                <a:spcPts val="0"/>
              </a:spcAft>
              <a:defRPr/>
            </a:pPr>
            <a:r>
              <a:rPr lang="en-US" b="1" dirty="0">
                <a:latin typeface="+mn-lt"/>
              </a:rPr>
              <a:t>Risk Management/Mitigation Strategies</a:t>
            </a:r>
          </a:p>
          <a:p>
            <a:pPr algn="ctr" fontAlgn="auto">
              <a:spcBef>
                <a:spcPts val="0"/>
              </a:spcBef>
              <a:spcAft>
                <a:spcPts val="0"/>
              </a:spcAft>
              <a:defRPr/>
            </a:pPr>
            <a:r>
              <a:rPr lang="en-US" sz="1200" dirty="0">
                <a:latin typeface="+mn-lt"/>
              </a:rPr>
              <a:t>Adapted from NCHRP Report 525 Volume 14, Security 101:  A Physical Security Primer for Transportation Agencies</a:t>
            </a:r>
          </a:p>
        </p:txBody>
      </p:sp>
      <p:pic>
        <p:nvPicPr>
          <p:cNvPr id="17414" name="Organization Chart 23">
            <a:extLst>
              <a:ext uri="{FF2B5EF4-FFF2-40B4-BE49-F238E27FC236}">
                <a16:creationId xmlns:a16="http://schemas.microsoft.com/office/drawing/2014/main" id="{7B36DF81-95DF-496B-8576-CCF392E62F2B}"/>
              </a:ext>
            </a:extLst>
          </p:cNvPr>
          <p:cNvPicPr>
            <a:picLocks noChangeArrowheads="1"/>
          </p:cNvPicPr>
          <p:nvPr/>
        </p:nvPicPr>
        <p:blipFill>
          <a:blip r:embed="rId3">
            <a:extLst>
              <a:ext uri="{28A0092B-C50C-407E-A947-70E740481C1C}">
                <a14:useLocalDpi xmlns:a14="http://schemas.microsoft.com/office/drawing/2010/main" val="0"/>
              </a:ext>
            </a:extLst>
          </a:blip>
          <a:srcRect t="-24962" b="-25401"/>
          <a:stretch>
            <a:fillRect/>
          </a:stretch>
        </p:blipFill>
        <p:spPr bwMode="auto">
          <a:xfrm>
            <a:off x="3962400" y="685800"/>
            <a:ext cx="4495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4">
            <a:extLst>
              <a:ext uri="{FF2B5EF4-FFF2-40B4-BE49-F238E27FC236}">
                <a16:creationId xmlns:a16="http://schemas.microsoft.com/office/drawing/2014/main" id="{3E256A27-31C5-4502-A03E-8CF9BFB1B757}"/>
              </a:ext>
            </a:extLst>
          </p:cNvPr>
          <p:cNvSpPr txBox="1">
            <a:spLocks/>
          </p:cNvSpPr>
          <p:nvPr/>
        </p:nvSpPr>
        <p:spPr bwMode="auto">
          <a:xfrm>
            <a:off x="304800" y="228600"/>
            <a:ext cx="8229600" cy="1143000"/>
          </a:xfrm>
          <a:prstGeom prst="rect">
            <a:avLst/>
          </a:prstGeom>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b" anchorCtr="0" compatLnSpc="1">
            <a:prstTxWarp prst="textNoShape">
              <a:avLst/>
            </a:prstTxWarp>
            <a:normAutofit fontScale="97500"/>
          </a:bodyPr>
          <a:lstStyle>
            <a:lvl1pPr algn="l" rtl="0" eaLnBrk="0" fontAlgn="base" hangingPunct="0">
              <a:spcBef>
                <a:spcPct val="0"/>
              </a:spcBef>
              <a:spcAft>
                <a:spcPct val="0"/>
              </a:spcAft>
              <a:defRPr sz="2000" b="1"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ctr" eaLnBrk="1" fontAlgn="auto" hangingPunct="1">
              <a:spcAft>
                <a:spcPts val="0"/>
              </a:spcAft>
              <a:defRPr/>
            </a:pPr>
            <a:r>
              <a:rPr lang="en-US" sz="3200" dirty="0"/>
              <a:t>RISK MANAGEMENT</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1FC99288-198C-425D-ACE2-1AF7FABC4FFC}"/>
              </a:ext>
            </a:extLst>
          </p:cNvPr>
          <p:cNvSpPr>
            <a:spLocks noGrp="1"/>
          </p:cNvSpPr>
          <p:nvPr>
            <p:ph type="title"/>
          </p:nvPr>
        </p:nvSpPr>
        <p:spPr>
          <a:ln>
            <a:solidFill>
              <a:schemeClr val="tx1"/>
            </a:solidFill>
          </a:ln>
        </p:spPr>
        <p:txBody>
          <a:bodyPr/>
          <a:lstStyle/>
          <a:p>
            <a:r>
              <a:rPr lang="en-US" altLang="en-US" dirty="0"/>
              <a:t>Infrastructure Protection</a:t>
            </a:r>
            <a:br>
              <a:rPr lang="en-US" altLang="en-US" dirty="0"/>
            </a:br>
            <a:r>
              <a:rPr lang="en-US" altLang="en-US" sz="4000" b="1" dirty="0"/>
              <a:t>BUILDING SECURITY</a:t>
            </a:r>
            <a:endParaRPr lang="en-US" altLang="en-US" dirty="0"/>
          </a:p>
        </p:txBody>
      </p:sp>
      <p:sp>
        <p:nvSpPr>
          <p:cNvPr id="81923" name="Content Placeholder 2">
            <a:extLst>
              <a:ext uri="{FF2B5EF4-FFF2-40B4-BE49-F238E27FC236}">
                <a16:creationId xmlns:a16="http://schemas.microsoft.com/office/drawing/2014/main" id="{9B63A650-5C42-4C75-B7B7-F9C8C9DAF767}"/>
              </a:ext>
            </a:extLst>
          </p:cNvPr>
          <p:cNvSpPr>
            <a:spLocks noGrp="1"/>
          </p:cNvSpPr>
          <p:nvPr>
            <p:ph idx="1"/>
          </p:nvPr>
        </p:nvSpPr>
        <p:spPr/>
        <p:txBody>
          <a:bodyPr/>
          <a:lstStyle/>
          <a:p>
            <a:pPr marL="0" indent="0">
              <a:buNone/>
            </a:pPr>
            <a:r>
              <a:rPr lang="en-US" sz="2400" dirty="0"/>
              <a:t>The current standards address six general areas of buildings and facilities:</a:t>
            </a:r>
          </a:p>
          <a:p>
            <a:r>
              <a:rPr lang="en-US" sz="2000" dirty="0"/>
              <a:t>Site—including the site perimeter, site access, exterior areas and assets, and parking;</a:t>
            </a:r>
          </a:p>
          <a:p>
            <a:pPr lvl="0"/>
            <a:r>
              <a:rPr lang="en-US" sz="2000" dirty="0"/>
              <a:t>Structure—including structural hardening, façade, windows, and building systems;</a:t>
            </a:r>
          </a:p>
          <a:p>
            <a:pPr lvl="0"/>
            <a:r>
              <a:rPr lang="en-US" sz="2000" dirty="0"/>
              <a:t>Facility Entrances—including employee and visitor pedestrian entrances and exits, loading docks, and other openings in the building envelope;</a:t>
            </a:r>
          </a:p>
          <a:p>
            <a:pPr lvl="0"/>
            <a:r>
              <a:rPr lang="en-US" sz="2000" dirty="0"/>
              <a:t>Interior—including space planning and security of specific interior spaces;</a:t>
            </a:r>
          </a:p>
          <a:p>
            <a:pPr lvl="0"/>
            <a:r>
              <a:rPr lang="en-US" sz="2000" dirty="0"/>
              <a:t>Security Systems—including intrusion-detection, access control, and CCTV camera systems; and</a:t>
            </a:r>
          </a:p>
          <a:p>
            <a:pPr lvl="0"/>
            <a:r>
              <a:rPr lang="en-US" sz="2000" dirty="0"/>
              <a:t>Security Operations and Administration—including planning, guard force operations, management and decision making, and mail handling and receiving.</a:t>
            </a:r>
            <a:endParaRPr lang="en-US" sz="2400" dirty="0"/>
          </a:p>
        </p:txBody>
      </p:sp>
      <p:sp>
        <p:nvSpPr>
          <p:cNvPr id="4" name="Slide Number Placeholder 3">
            <a:extLst>
              <a:ext uri="{FF2B5EF4-FFF2-40B4-BE49-F238E27FC236}">
                <a16:creationId xmlns:a16="http://schemas.microsoft.com/office/drawing/2014/main" id="{8D3F5832-BAE0-4948-B24D-D26100ADB32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F03D85-73D2-4C21-8F61-52698975EBCA}" type="slidenum">
              <a:rPr lang="en-US" altLang="en-US">
                <a:solidFill>
                  <a:srgbClr val="898989"/>
                </a:solidFill>
                <a:latin typeface="Calibri" panose="020F0502020204030204" pitchFamily="34" charset="0"/>
              </a:rPr>
              <a:pPr eaLnBrk="1" hangingPunct="1"/>
              <a:t>90</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52250038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1FC99288-198C-425D-ACE2-1AF7FABC4FFC}"/>
              </a:ext>
            </a:extLst>
          </p:cNvPr>
          <p:cNvSpPr>
            <a:spLocks noGrp="1"/>
          </p:cNvSpPr>
          <p:nvPr>
            <p:ph type="title"/>
          </p:nvPr>
        </p:nvSpPr>
        <p:spPr>
          <a:xfrm rot="16200000">
            <a:off x="-2343149" y="2686050"/>
            <a:ext cx="6134100" cy="1295400"/>
          </a:xfrm>
          <a:ln>
            <a:solidFill>
              <a:schemeClr val="tx1"/>
            </a:solidFill>
          </a:ln>
        </p:spPr>
        <p:txBody>
          <a:bodyPr/>
          <a:lstStyle/>
          <a:p>
            <a:r>
              <a:rPr lang="en-US" altLang="en-US" sz="3200" dirty="0"/>
              <a:t>Infrastructure Protection</a:t>
            </a:r>
            <a:r>
              <a:rPr lang="en-US" altLang="en-US" sz="3200" b="1" dirty="0"/>
              <a:t/>
            </a:r>
            <a:br>
              <a:rPr lang="en-US" altLang="en-US" sz="3200" b="1" dirty="0"/>
            </a:br>
            <a:r>
              <a:rPr lang="en-US" sz="3200" b="1" dirty="0"/>
              <a:t>FACILITY SECURITY LEVEL MATRIX</a:t>
            </a:r>
            <a:r>
              <a:rPr lang="en-US" sz="3200" dirty="0"/>
              <a:t/>
            </a:r>
            <a:br>
              <a:rPr lang="en-US" sz="3200" dirty="0"/>
            </a:br>
            <a:endParaRPr lang="en-US" altLang="en-US" sz="3200" dirty="0"/>
          </a:p>
        </p:txBody>
      </p:sp>
      <p:sp>
        <p:nvSpPr>
          <p:cNvPr id="4" name="Slide Number Placeholder 3">
            <a:extLst>
              <a:ext uri="{FF2B5EF4-FFF2-40B4-BE49-F238E27FC236}">
                <a16:creationId xmlns:a16="http://schemas.microsoft.com/office/drawing/2014/main" id="{8D3F5832-BAE0-4948-B24D-D26100ADB32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F03D85-73D2-4C21-8F61-52698975EBCA}" type="slidenum">
              <a:rPr lang="en-US" altLang="en-US">
                <a:solidFill>
                  <a:srgbClr val="898989"/>
                </a:solidFill>
                <a:latin typeface="Calibri" panose="020F0502020204030204" pitchFamily="34" charset="0"/>
              </a:rPr>
              <a:pPr eaLnBrk="1" hangingPunct="1"/>
              <a:t>91</a:t>
            </a:fld>
            <a:endParaRPr lang="en-US" altLang="en-US">
              <a:solidFill>
                <a:srgbClr val="898989"/>
              </a:solidFill>
              <a:latin typeface="Calibri" panose="020F0502020204030204" pitchFamily="34" charset="0"/>
            </a:endParaRPr>
          </a:p>
        </p:txBody>
      </p:sp>
      <p:sp>
        <p:nvSpPr>
          <p:cNvPr id="3" name="Rectangle 2"/>
          <p:cNvSpPr/>
          <p:nvPr/>
        </p:nvSpPr>
        <p:spPr>
          <a:xfrm rot="16200000">
            <a:off x="5529589" y="2938790"/>
            <a:ext cx="5334000" cy="523220"/>
          </a:xfrm>
          <a:prstGeom prst="rect">
            <a:avLst/>
          </a:prstGeom>
        </p:spPr>
        <p:txBody>
          <a:bodyPr wrap="square">
            <a:spAutoFit/>
          </a:bodyPr>
          <a:lstStyle/>
          <a:p>
            <a:pPr algn="ctr"/>
            <a:r>
              <a:rPr lang="en-US" sz="1400" dirty="0"/>
              <a:t>Source:  The Risk Management Process: An Interagency Security Committee Standard, 2016</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9095" y="457200"/>
            <a:ext cx="6565692"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823359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ED1D6B-87DE-4F1B-8F64-9C9F6774EEA9}"/>
              </a:ext>
            </a:extLst>
          </p:cNvPr>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n-US" b="1" dirty="0"/>
              <a:t>CHAPTER 7</a:t>
            </a:r>
          </a:p>
        </p:txBody>
      </p:sp>
      <p:sp>
        <p:nvSpPr>
          <p:cNvPr id="2" name="Content Placeholder 1"/>
          <p:cNvSpPr>
            <a:spLocks noGrp="1"/>
          </p:cNvSpPr>
          <p:nvPr>
            <p:ph idx="1"/>
          </p:nvPr>
        </p:nvSpPr>
        <p:spPr/>
        <p:txBody>
          <a:bodyPr/>
          <a:lstStyle/>
          <a:p>
            <a:r>
              <a:rPr lang="en-US" dirty="0"/>
              <a:t>Topics covered</a:t>
            </a:r>
          </a:p>
          <a:p>
            <a:pPr lvl="1"/>
            <a:r>
              <a:rPr lang="en-US" dirty="0"/>
              <a:t>Homeland Security Laws, Statutes, &amp; Regulations</a:t>
            </a:r>
          </a:p>
          <a:p>
            <a:pPr lvl="1"/>
            <a:r>
              <a:rPr lang="en-US" dirty="0"/>
              <a:t>Homeland Security Directives &amp; Executive Orders</a:t>
            </a:r>
          </a:p>
          <a:p>
            <a:pPr lvl="1"/>
            <a:r>
              <a:rPr lang="en-US" dirty="0"/>
              <a:t>National Guidance Documents</a:t>
            </a:r>
          </a:p>
          <a:p>
            <a:endParaRPr lang="en-US" dirty="0"/>
          </a:p>
        </p:txBody>
      </p:sp>
      <p:sp>
        <p:nvSpPr>
          <p:cNvPr id="162818" name="Slide Number Placeholder 5">
            <a:extLst>
              <a:ext uri="{FF2B5EF4-FFF2-40B4-BE49-F238E27FC236}">
                <a16:creationId xmlns:a16="http://schemas.microsoft.com/office/drawing/2014/main" id="{EE74CFD3-DC9B-49B0-B90D-8ECD0E7BC1FE}"/>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88DFF9A-DA38-4B36-8FA3-5C2ED4DE0810}" type="slidenum">
              <a:rPr lang="en-US" altLang="en-US" sz="1200">
                <a:solidFill>
                  <a:srgbClr val="898989"/>
                </a:solidFill>
              </a:rPr>
              <a:pPr>
                <a:spcBef>
                  <a:spcPct val="0"/>
                </a:spcBef>
                <a:buFontTx/>
                <a:buNone/>
              </a:pPr>
              <a:t>92</a:t>
            </a:fld>
            <a:endParaRPr lang="en-US" altLang="en-US" sz="1200">
              <a:solidFill>
                <a:srgbClr val="898989"/>
              </a:solidFill>
            </a:endParaRPr>
          </a:p>
        </p:txBody>
      </p:sp>
    </p:spTree>
    <p:extLst>
      <p:ext uri="{BB962C8B-B14F-4D97-AF65-F5344CB8AC3E}">
        <p14:creationId xmlns:p14="http://schemas.microsoft.com/office/powerpoint/2010/main" val="412924203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Number Placeholder 5">
            <a:extLst>
              <a:ext uri="{FF2B5EF4-FFF2-40B4-BE49-F238E27FC236}">
                <a16:creationId xmlns:a16="http://schemas.microsoft.com/office/drawing/2014/main" id="{0434B3F2-236F-41FE-950C-8BB5C5D4B09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391974-AB89-4EFD-BD2A-8EAE0D5B1636}" type="slidenum">
              <a:rPr lang="en-US" altLang="en-US" sz="1200">
                <a:solidFill>
                  <a:srgbClr val="898989"/>
                </a:solidFill>
              </a:rPr>
              <a:pPr>
                <a:spcBef>
                  <a:spcPct val="0"/>
                </a:spcBef>
                <a:buFontTx/>
                <a:buNone/>
              </a:pPr>
              <a:t>93</a:t>
            </a:fld>
            <a:endParaRPr lang="en-US" altLang="en-US" sz="1200">
              <a:solidFill>
                <a:srgbClr val="898989"/>
              </a:solidFill>
            </a:endParaRPr>
          </a:p>
        </p:txBody>
      </p:sp>
      <p:sp>
        <p:nvSpPr>
          <p:cNvPr id="164867" name="Title 1">
            <a:extLst>
              <a:ext uri="{FF2B5EF4-FFF2-40B4-BE49-F238E27FC236}">
                <a16:creationId xmlns:a16="http://schemas.microsoft.com/office/drawing/2014/main" id="{E4B7B7D8-866A-47B2-9DF0-E023A07A3917}"/>
              </a:ext>
            </a:extLst>
          </p:cNvPr>
          <p:cNvSpPr>
            <a:spLocks noGrp="1"/>
          </p:cNvSpPr>
          <p:nvPr>
            <p:ph type="title"/>
          </p:nvPr>
        </p:nvSpPr>
        <p:spPr>
          <a:ln>
            <a:solidFill>
              <a:schemeClr val="tx2"/>
            </a:solidFill>
            <a:miter lim="800000"/>
            <a:headEnd/>
            <a:tailEnd/>
          </a:ln>
        </p:spPr>
        <p:txBody>
          <a:bodyPr/>
          <a:lstStyle/>
          <a:p>
            <a:pPr eaLnBrk="1" hangingPunct="1"/>
            <a:r>
              <a:rPr lang="en-US" altLang="en-US" sz="3600"/>
              <a:t>Homeland Security</a:t>
            </a:r>
            <a:br>
              <a:rPr lang="en-US" altLang="en-US" sz="3600"/>
            </a:br>
            <a:r>
              <a:rPr lang="en-US" altLang="en-US" sz="3200" b="1"/>
              <a:t>LAWS AND STATUTES</a:t>
            </a:r>
            <a:endParaRPr lang="en-US" altLang="en-US" sz="3200"/>
          </a:p>
        </p:txBody>
      </p:sp>
      <p:sp>
        <p:nvSpPr>
          <p:cNvPr id="5" name="TextBox 4">
            <a:extLst>
              <a:ext uri="{FF2B5EF4-FFF2-40B4-BE49-F238E27FC236}">
                <a16:creationId xmlns:a16="http://schemas.microsoft.com/office/drawing/2014/main" id="{33614382-B238-4E92-89DE-5A0988DEAFF6}"/>
              </a:ext>
            </a:extLst>
          </p:cNvPr>
          <p:cNvSpPr txBox="1"/>
          <p:nvPr/>
        </p:nvSpPr>
        <p:spPr>
          <a:xfrm>
            <a:off x="2286000" y="5562600"/>
            <a:ext cx="4495800" cy="1084263"/>
          </a:xfrm>
          <a:prstGeom prst="rect">
            <a:avLst/>
          </a:prstGeom>
          <a:noFill/>
        </p:spPr>
        <p:txBody>
          <a:bodyPr>
            <a:spAutoFit/>
          </a:bodyPr>
          <a:lstStyle/>
          <a:p>
            <a:pPr algn="ctr" eaLnBrk="1" fontAlgn="auto" hangingPunct="1">
              <a:spcBef>
                <a:spcPts val="0"/>
              </a:spcBef>
              <a:spcAft>
                <a:spcPts val="0"/>
              </a:spcAft>
              <a:defRPr/>
            </a:pPr>
            <a:r>
              <a:rPr lang="en-US" b="1" dirty="0">
                <a:latin typeface="+mn-lt"/>
              </a:rPr>
              <a:t>Transportation Security Administration Organization Chart, October 30, 2017                                                                                                                 </a:t>
            </a:r>
            <a:r>
              <a:rPr lang="en-US" sz="1050" dirty="0">
                <a:latin typeface="+mn-lt"/>
              </a:rPr>
              <a:t>Chart created from:  www.dhs.gov</a:t>
            </a:r>
          </a:p>
          <a:p>
            <a:pPr eaLnBrk="1" fontAlgn="auto" hangingPunct="1">
              <a:spcBef>
                <a:spcPts val="0"/>
              </a:spcBef>
              <a:spcAft>
                <a:spcPts val="0"/>
              </a:spcAft>
              <a:defRPr/>
            </a:pPr>
            <a:endParaRPr lang="en-US" dirty="0">
              <a:latin typeface="+mn-lt"/>
            </a:endParaRPr>
          </a:p>
        </p:txBody>
      </p:sp>
      <p:pic>
        <p:nvPicPr>
          <p:cNvPr id="164869" name="Picture 6">
            <a:extLst>
              <a:ext uri="{FF2B5EF4-FFF2-40B4-BE49-F238E27FC236}">
                <a16:creationId xmlns:a16="http://schemas.microsoft.com/office/drawing/2014/main" id="{5B235657-6F27-4A53-984B-96F75C100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258888"/>
            <a:ext cx="5219700" cy="453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46650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Number Placeholder 5">
            <a:extLst>
              <a:ext uri="{FF2B5EF4-FFF2-40B4-BE49-F238E27FC236}">
                <a16:creationId xmlns:a16="http://schemas.microsoft.com/office/drawing/2014/main" id="{3077D6A4-FB79-435B-805B-C520D7BE549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3435A30-F784-48C6-9C29-D96061EE47CF}" type="slidenum">
              <a:rPr lang="en-US" altLang="en-US" sz="1200">
                <a:solidFill>
                  <a:srgbClr val="898989"/>
                </a:solidFill>
              </a:rPr>
              <a:pPr>
                <a:spcBef>
                  <a:spcPct val="0"/>
                </a:spcBef>
                <a:buFontTx/>
                <a:buNone/>
              </a:pPr>
              <a:t>94</a:t>
            </a:fld>
            <a:endParaRPr lang="en-US" altLang="en-US" sz="1200">
              <a:solidFill>
                <a:srgbClr val="898989"/>
              </a:solidFill>
            </a:endParaRPr>
          </a:p>
        </p:txBody>
      </p:sp>
      <p:sp>
        <p:nvSpPr>
          <p:cNvPr id="166916" name="Text Placeholder 5">
            <a:extLst>
              <a:ext uri="{FF2B5EF4-FFF2-40B4-BE49-F238E27FC236}">
                <a16:creationId xmlns:a16="http://schemas.microsoft.com/office/drawing/2014/main" id="{017ABD5F-752F-4350-AC5E-D85E0340395E}"/>
              </a:ext>
            </a:extLst>
          </p:cNvPr>
          <p:cNvSpPr>
            <a:spLocks noGrp="1"/>
          </p:cNvSpPr>
          <p:nvPr>
            <p:ph type="body" sz="half" idx="2"/>
          </p:nvPr>
        </p:nvSpPr>
        <p:spPr>
          <a:xfrm>
            <a:off x="141288" y="1524000"/>
            <a:ext cx="2438400" cy="5334000"/>
          </a:xfrm>
        </p:spPr>
        <p:txBody>
          <a:bodyPr/>
          <a:lstStyle/>
          <a:p>
            <a:pPr eaLnBrk="1" hangingPunct="1"/>
            <a:r>
              <a:rPr lang="en-US" altLang="en-US" sz="1800" b="1"/>
              <a:t>Directives</a:t>
            </a:r>
            <a:br>
              <a:rPr lang="en-US" altLang="en-US" sz="1800" b="1"/>
            </a:br>
            <a:endParaRPr lang="en-US" altLang="en-US" sz="1800"/>
          </a:p>
          <a:p>
            <a:pPr eaLnBrk="1" hangingPunct="1"/>
            <a:r>
              <a:rPr lang="en-US" altLang="en-US" sz="1800"/>
              <a:t>HSPD = Homeland Security Presidential Directive</a:t>
            </a:r>
          </a:p>
          <a:p>
            <a:pPr eaLnBrk="1" hangingPunct="1"/>
            <a:endParaRPr lang="en-US" altLang="en-US" sz="1800"/>
          </a:p>
          <a:p>
            <a:pPr eaLnBrk="1" hangingPunct="1"/>
            <a:r>
              <a:rPr lang="en-US" altLang="en-US" sz="1800"/>
              <a:t>PPD = Presidential Policy Directive</a:t>
            </a:r>
          </a:p>
        </p:txBody>
      </p:sp>
      <p:graphicFrame>
        <p:nvGraphicFramePr>
          <p:cNvPr id="4" name="Content Placeholder 3">
            <a:extLst>
              <a:ext uri="{FF2B5EF4-FFF2-40B4-BE49-F238E27FC236}">
                <a16:creationId xmlns:a16="http://schemas.microsoft.com/office/drawing/2014/main" id="{84504A08-3A96-4F04-A1A5-8DA070F8EE88}"/>
              </a:ext>
            </a:extLst>
          </p:cNvPr>
          <p:cNvGraphicFramePr>
            <a:graphicFrameLocks noGrp="1"/>
          </p:cNvGraphicFramePr>
          <p:nvPr>
            <p:ph idx="1"/>
            <p:extLst>
              <p:ext uri="{D42A27DB-BD31-4B8C-83A1-F6EECF244321}">
                <p14:modId xmlns:p14="http://schemas.microsoft.com/office/powerpoint/2010/main" val="3802204832"/>
              </p:ext>
            </p:extLst>
          </p:nvPr>
        </p:nvGraphicFramePr>
        <p:xfrm>
          <a:off x="2819400" y="1371600"/>
          <a:ext cx="6019800" cy="3606800"/>
        </p:xfrm>
        <a:graphic>
          <a:graphicData uri="http://schemas.openxmlformats.org/drawingml/2006/table">
            <a:tbl>
              <a:tblPr firstRow="1" bandRow="1">
                <a:tableStyleId>{073A0DAA-6AF3-43AB-8588-CEC1D06C72B9}</a:tableStyleId>
              </a:tblPr>
              <a:tblGrid>
                <a:gridCol w="1143000">
                  <a:extLst>
                    <a:ext uri="{9D8B030D-6E8A-4147-A177-3AD203B41FA5}">
                      <a16:colId xmlns:a16="http://schemas.microsoft.com/office/drawing/2014/main" val="726858982"/>
                    </a:ext>
                  </a:extLst>
                </a:gridCol>
                <a:gridCol w="4876800">
                  <a:extLst>
                    <a:ext uri="{9D8B030D-6E8A-4147-A177-3AD203B41FA5}">
                      <a16:colId xmlns:a16="http://schemas.microsoft.com/office/drawing/2014/main" val="786351246"/>
                    </a:ext>
                  </a:extLst>
                </a:gridCol>
              </a:tblGrid>
              <a:tr h="370840">
                <a:tc>
                  <a:txBody>
                    <a:bodyPr/>
                    <a:lstStyle/>
                    <a:p>
                      <a:r>
                        <a:rPr lang="en-US" dirty="0"/>
                        <a:t>Directive</a:t>
                      </a:r>
                    </a:p>
                  </a:txBody>
                  <a:tcPr/>
                </a:tc>
                <a:tc>
                  <a:txBody>
                    <a:bodyPr/>
                    <a:lstStyle/>
                    <a:p>
                      <a:pPr algn="ctr"/>
                      <a:r>
                        <a:rPr lang="en-US" dirty="0"/>
                        <a:t>(Year) Name</a:t>
                      </a:r>
                    </a:p>
                  </a:txBody>
                  <a:tcPr/>
                </a:tc>
                <a:extLst>
                  <a:ext uri="{0D108BD9-81ED-4DB2-BD59-A6C34878D82A}">
                    <a16:rowId xmlns:a16="http://schemas.microsoft.com/office/drawing/2014/main" val="3724085440"/>
                  </a:ext>
                </a:extLst>
              </a:tr>
              <a:tr h="370840">
                <a:tc>
                  <a:txBody>
                    <a:bodyPr/>
                    <a:lstStyle/>
                    <a:p>
                      <a:r>
                        <a:rPr lang="en-US" dirty="0"/>
                        <a:t>HSPD-3</a:t>
                      </a:r>
                    </a:p>
                  </a:txBody>
                  <a:tcPr/>
                </a:tc>
                <a:tc>
                  <a:txBody>
                    <a:bodyPr/>
                    <a:lstStyle/>
                    <a:p>
                      <a:r>
                        <a:rPr lang="en-US" dirty="0"/>
                        <a:t>(2002) </a:t>
                      </a:r>
                      <a:r>
                        <a:rPr lang="en-US" sz="1800" kern="1200" dirty="0">
                          <a:effectLst/>
                        </a:rPr>
                        <a:t>Homeland Security Advisory System</a:t>
                      </a:r>
                      <a:endParaRPr lang="en-US" dirty="0"/>
                    </a:p>
                  </a:txBody>
                  <a:tcPr/>
                </a:tc>
                <a:extLst>
                  <a:ext uri="{0D108BD9-81ED-4DB2-BD59-A6C34878D82A}">
                    <a16:rowId xmlns:a16="http://schemas.microsoft.com/office/drawing/2014/main" val="1025373179"/>
                  </a:ext>
                </a:extLst>
              </a:tr>
              <a:tr h="370840">
                <a:tc>
                  <a:txBody>
                    <a:bodyPr/>
                    <a:lstStyle/>
                    <a:p>
                      <a:r>
                        <a:rPr lang="en-US" dirty="0"/>
                        <a:t>HSPD-5</a:t>
                      </a:r>
                    </a:p>
                  </a:txBody>
                  <a:tcPr/>
                </a:tc>
                <a:tc>
                  <a:txBody>
                    <a:bodyPr/>
                    <a:lstStyle/>
                    <a:p>
                      <a:r>
                        <a:rPr lang="en-US" dirty="0"/>
                        <a:t>(2003) </a:t>
                      </a:r>
                      <a:r>
                        <a:rPr lang="en-US" sz="1800" kern="1200" dirty="0">
                          <a:effectLst/>
                        </a:rPr>
                        <a:t>Management of Domestic Incidents</a:t>
                      </a:r>
                      <a:endParaRPr lang="en-US" dirty="0"/>
                    </a:p>
                  </a:txBody>
                  <a:tcPr/>
                </a:tc>
                <a:extLst>
                  <a:ext uri="{0D108BD9-81ED-4DB2-BD59-A6C34878D82A}">
                    <a16:rowId xmlns:a16="http://schemas.microsoft.com/office/drawing/2014/main" val="1495005083"/>
                  </a:ext>
                </a:extLst>
              </a:tr>
              <a:tr h="370840">
                <a:tc>
                  <a:txBody>
                    <a:bodyPr/>
                    <a:lstStyle/>
                    <a:p>
                      <a:r>
                        <a:rPr lang="en-US" dirty="0"/>
                        <a:t>HSPD-7</a:t>
                      </a:r>
                    </a:p>
                  </a:txBody>
                  <a:tcPr/>
                </a:tc>
                <a:tc>
                  <a:txBody>
                    <a:bodyPr/>
                    <a:lstStyle/>
                    <a:p>
                      <a:r>
                        <a:rPr lang="en-US" dirty="0"/>
                        <a:t>(2003) </a:t>
                      </a:r>
                      <a:r>
                        <a:rPr lang="en-US" sz="1800" kern="1200" dirty="0">
                          <a:solidFill>
                            <a:schemeClr val="dk1"/>
                          </a:solidFill>
                          <a:effectLst/>
                          <a:latin typeface="+mn-lt"/>
                          <a:ea typeface="+mn-ea"/>
                          <a:cs typeface="+mn-cs"/>
                        </a:rPr>
                        <a:t>Critical Infrastructure Identification, Prioritization, and Protection</a:t>
                      </a:r>
                      <a:endParaRPr lang="en-US" dirty="0"/>
                    </a:p>
                  </a:txBody>
                  <a:tcPr/>
                </a:tc>
                <a:extLst>
                  <a:ext uri="{0D108BD9-81ED-4DB2-BD59-A6C34878D82A}">
                    <a16:rowId xmlns:a16="http://schemas.microsoft.com/office/drawing/2014/main" val="900869291"/>
                  </a:ext>
                </a:extLst>
              </a:tr>
              <a:tr h="370840">
                <a:tc>
                  <a:txBody>
                    <a:bodyPr/>
                    <a:lstStyle/>
                    <a:p>
                      <a:r>
                        <a:rPr lang="en-US" dirty="0"/>
                        <a:t>HSPD-8</a:t>
                      </a:r>
                    </a:p>
                  </a:txBody>
                  <a:tcPr/>
                </a:tc>
                <a:tc>
                  <a:txBody>
                    <a:bodyPr/>
                    <a:lstStyle/>
                    <a:p>
                      <a:r>
                        <a:rPr lang="en-US" dirty="0"/>
                        <a:t>(2003) National Preparedness</a:t>
                      </a:r>
                    </a:p>
                  </a:txBody>
                  <a:tcPr/>
                </a:tc>
                <a:extLst>
                  <a:ext uri="{0D108BD9-81ED-4DB2-BD59-A6C34878D82A}">
                    <a16:rowId xmlns:a16="http://schemas.microsoft.com/office/drawing/2014/main" val="1708336491"/>
                  </a:ext>
                </a:extLst>
              </a:tr>
              <a:tr h="370840">
                <a:tc>
                  <a:txBody>
                    <a:bodyPr/>
                    <a:lstStyle/>
                    <a:p>
                      <a:r>
                        <a:rPr lang="en-US" dirty="0"/>
                        <a:t>HSPD-13</a:t>
                      </a:r>
                    </a:p>
                  </a:txBody>
                  <a:tcPr/>
                </a:tc>
                <a:tc>
                  <a:txBody>
                    <a:bodyPr/>
                    <a:lstStyle/>
                    <a:p>
                      <a:r>
                        <a:rPr lang="en-US" dirty="0"/>
                        <a:t>(2004) Maritime Security Policy</a:t>
                      </a:r>
                    </a:p>
                  </a:txBody>
                  <a:tcPr/>
                </a:tc>
                <a:extLst>
                  <a:ext uri="{0D108BD9-81ED-4DB2-BD59-A6C34878D82A}">
                    <a16:rowId xmlns:a16="http://schemas.microsoft.com/office/drawing/2014/main" val="376456794"/>
                  </a:ext>
                </a:extLst>
              </a:tr>
              <a:tr h="370840">
                <a:tc>
                  <a:txBody>
                    <a:bodyPr/>
                    <a:lstStyle/>
                    <a:p>
                      <a:r>
                        <a:rPr lang="en-US" dirty="0"/>
                        <a:t>HSPD-16</a:t>
                      </a:r>
                    </a:p>
                  </a:txBody>
                  <a:tcPr/>
                </a:tc>
                <a:tc>
                  <a:txBody>
                    <a:bodyPr/>
                    <a:lstStyle/>
                    <a:p>
                      <a:r>
                        <a:rPr lang="en-US" dirty="0"/>
                        <a:t>(2006) </a:t>
                      </a:r>
                      <a:r>
                        <a:rPr lang="en-US" sz="1800" kern="1200" dirty="0">
                          <a:solidFill>
                            <a:schemeClr val="dk1"/>
                          </a:solidFill>
                          <a:effectLst/>
                          <a:latin typeface="+mn-lt"/>
                          <a:ea typeface="+mn-ea"/>
                          <a:cs typeface="+mn-cs"/>
                        </a:rPr>
                        <a:t>National Strategy for Aviation Security</a:t>
                      </a:r>
                      <a:endParaRPr lang="en-US" dirty="0"/>
                    </a:p>
                  </a:txBody>
                  <a:tcPr/>
                </a:tc>
                <a:extLst>
                  <a:ext uri="{0D108BD9-81ED-4DB2-BD59-A6C34878D82A}">
                    <a16:rowId xmlns:a16="http://schemas.microsoft.com/office/drawing/2014/main" val="1421663275"/>
                  </a:ext>
                </a:extLst>
              </a:tr>
              <a:tr h="370840">
                <a:tc>
                  <a:txBody>
                    <a:bodyPr/>
                    <a:lstStyle/>
                    <a:p>
                      <a:r>
                        <a:rPr lang="en-US" dirty="0"/>
                        <a:t>PPD-8</a:t>
                      </a:r>
                    </a:p>
                  </a:txBody>
                  <a:tcPr/>
                </a:tc>
                <a:tc>
                  <a:txBody>
                    <a:bodyPr/>
                    <a:lstStyle/>
                    <a:p>
                      <a:r>
                        <a:rPr lang="en-US" dirty="0"/>
                        <a:t>(2011) National Preparedness</a:t>
                      </a:r>
                    </a:p>
                  </a:txBody>
                  <a:tcPr/>
                </a:tc>
                <a:extLst>
                  <a:ext uri="{0D108BD9-81ED-4DB2-BD59-A6C34878D82A}">
                    <a16:rowId xmlns:a16="http://schemas.microsoft.com/office/drawing/2014/main" val="2338679155"/>
                  </a:ext>
                </a:extLst>
              </a:tr>
              <a:tr h="370840">
                <a:tc>
                  <a:txBody>
                    <a:bodyPr/>
                    <a:lstStyle/>
                    <a:p>
                      <a:r>
                        <a:rPr lang="en-US" dirty="0"/>
                        <a:t>PPD-21</a:t>
                      </a:r>
                    </a:p>
                  </a:txBody>
                  <a:tcPr/>
                </a:tc>
                <a:tc>
                  <a:txBody>
                    <a:bodyPr/>
                    <a:lstStyle/>
                    <a:p>
                      <a:r>
                        <a:rPr lang="en-US" dirty="0"/>
                        <a:t>(2013) </a:t>
                      </a:r>
                      <a:r>
                        <a:rPr lang="en-US" sz="1800" kern="1200" dirty="0">
                          <a:solidFill>
                            <a:schemeClr val="dk1"/>
                          </a:solidFill>
                          <a:effectLst/>
                          <a:latin typeface="+mn-lt"/>
                          <a:ea typeface="+mn-ea"/>
                          <a:cs typeface="+mn-cs"/>
                        </a:rPr>
                        <a:t>Critical Infrastructure Security &amp; Resilience</a:t>
                      </a:r>
                      <a:endParaRPr lang="en-US" dirty="0"/>
                    </a:p>
                  </a:txBody>
                  <a:tcPr/>
                </a:tc>
                <a:extLst>
                  <a:ext uri="{0D108BD9-81ED-4DB2-BD59-A6C34878D82A}">
                    <a16:rowId xmlns:a16="http://schemas.microsoft.com/office/drawing/2014/main" val="2026240492"/>
                  </a:ext>
                </a:extLst>
              </a:tr>
            </a:tbl>
          </a:graphicData>
        </a:graphic>
      </p:graphicFrame>
      <p:sp>
        <p:nvSpPr>
          <p:cNvPr id="6" name="Title 3">
            <a:extLst>
              <a:ext uri="{FF2B5EF4-FFF2-40B4-BE49-F238E27FC236}">
                <a16:creationId xmlns:a16="http://schemas.microsoft.com/office/drawing/2014/main" id="{8CC0E03A-3957-486C-A4FF-E0ACCBC1B643}"/>
              </a:ext>
            </a:extLst>
          </p:cNvPr>
          <p:cNvSpPr txBox="1">
            <a:spLocks/>
          </p:cNvSpPr>
          <p:nvPr/>
        </p:nvSpPr>
        <p:spPr bwMode="auto">
          <a:xfrm>
            <a:off x="457200" y="76200"/>
            <a:ext cx="8382000" cy="106680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eaLnBrk="1" hangingPunct="1"/>
            <a:r>
              <a:rPr lang="en-US" altLang="en-US" sz="3200" b="0" dirty="0"/>
              <a:t>Homeland Security</a:t>
            </a:r>
            <a:br>
              <a:rPr lang="en-US" altLang="en-US" sz="3200" b="0" dirty="0"/>
            </a:br>
            <a:r>
              <a:rPr lang="en-US" altLang="en-US" sz="3200" dirty="0"/>
              <a:t>DIRECTIVES</a:t>
            </a:r>
            <a:endParaRPr lang="en-US" altLang="en-US" sz="3200" dirty="0">
              <a:solidFill>
                <a:srgbClr val="FF0000"/>
              </a:solidFill>
            </a:endParaRPr>
          </a:p>
        </p:txBody>
      </p:sp>
    </p:spTree>
    <p:extLst>
      <p:ext uri="{BB962C8B-B14F-4D97-AF65-F5344CB8AC3E}">
        <p14:creationId xmlns:p14="http://schemas.microsoft.com/office/powerpoint/2010/main" val="23722946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Number Placeholder 5">
            <a:extLst>
              <a:ext uri="{FF2B5EF4-FFF2-40B4-BE49-F238E27FC236}">
                <a16:creationId xmlns:a16="http://schemas.microsoft.com/office/drawing/2014/main" id="{704BD4E3-5FC4-479F-B47C-01FA2440F50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C47E4A8F-2AAE-4D93-BE02-93458E806D9A}" type="slidenum">
              <a:rPr lang="en-US" altLang="en-US" sz="1200">
                <a:solidFill>
                  <a:srgbClr val="898989"/>
                </a:solidFill>
              </a:rPr>
              <a:pPr>
                <a:spcBef>
                  <a:spcPct val="0"/>
                </a:spcBef>
                <a:buFontTx/>
                <a:buNone/>
              </a:pPr>
              <a:t>95</a:t>
            </a:fld>
            <a:endParaRPr lang="en-US" altLang="en-US" sz="1200">
              <a:solidFill>
                <a:srgbClr val="898989"/>
              </a:solidFill>
            </a:endParaRPr>
          </a:p>
        </p:txBody>
      </p:sp>
      <p:graphicFrame>
        <p:nvGraphicFramePr>
          <p:cNvPr id="4" name="Content Placeholder 3">
            <a:extLst>
              <a:ext uri="{FF2B5EF4-FFF2-40B4-BE49-F238E27FC236}">
                <a16:creationId xmlns:a16="http://schemas.microsoft.com/office/drawing/2014/main" id="{84504A08-3A96-4F04-A1A5-8DA070F8EE88}"/>
              </a:ext>
            </a:extLst>
          </p:cNvPr>
          <p:cNvGraphicFramePr>
            <a:graphicFrameLocks noGrp="1"/>
          </p:cNvGraphicFramePr>
          <p:nvPr>
            <p:ph idx="1"/>
            <p:extLst>
              <p:ext uri="{D42A27DB-BD31-4B8C-83A1-F6EECF244321}">
                <p14:modId xmlns:p14="http://schemas.microsoft.com/office/powerpoint/2010/main" val="2893726861"/>
              </p:ext>
            </p:extLst>
          </p:nvPr>
        </p:nvGraphicFramePr>
        <p:xfrm>
          <a:off x="1475513" y="152400"/>
          <a:ext cx="7619998" cy="5762329"/>
        </p:xfrm>
        <a:graphic>
          <a:graphicData uri="http://schemas.openxmlformats.org/drawingml/2006/table">
            <a:tbl>
              <a:tblPr firstRow="1" bandRow="1">
                <a:tableStyleId>{073A0DAA-6AF3-43AB-8588-CEC1D06C72B9}</a:tableStyleId>
              </a:tblPr>
              <a:tblGrid>
                <a:gridCol w="940741">
                  <a:extLst>
                    <a:ext uri="{9D8B030D-6E8A-4147-A177-3AD203B41FA5}">
                      <a16:colId xmlns:a16="http://schemas.microsoft.com/office/drawing/2014/main" val="726858982"/>
                    </a:ext>
                  </a:extLst>
                </a:gridCol>
                <a:gridCol w="6679257">
                  <a:extLst>
                    <a:ext uri="{9D8B030D-6E8A-4147-A177-3AD203B41FA5}">
                      <a16:colId xmlns:a16="http://schemas.microsoft.com/office/drawing/2014/main" val="786351246"/>
                    </a:ext>
                  </a:extLst>
                </a:gridCol>
              </a:tblGrid>
              <a:tr h="356583">
                <a:tc>
                  <a:txBody>
                    <a:bodyPr/>
                    <a:lstStyle/>
                    <a:p>
                      <a:r>
                        <a:rPr lang="en-US" sz="1800" dirty="0"/>
                        <a:t>E.O.</a:t>
                      </a:r>
                    </a:p>
                  </a:txBody>
                  <a:tcPr marL="91435" marR="91435" marT="45716" marB="45716"/>
                </a:tc>
                <a:tc>
                  <a:txBody>
                    <a:bodyPr/>
                    <a:lstStyle/>
                    <a:p>
                      <a:pPr algn="ctr"/>
                      <a:r>
                        <a:rPr lang="en-US" sz="1800" dirty="0"/>
                        <a:t>(Year) Name</a:t>
                      </a:r>
                    </a:p>
                  </a:txBody>
                  <a:tcPr marL="91435" marR="91435" marT="45716" marB="45716"/>
                </a:tc>
                <a:extLst>
                  <a:ext uri="{0D108BD9-81ED-4DB2-BD59-A6C34878D82A}">
                    <a16:rowId xmlns:a16="http://schemas.microsoft.com/office/drawing/2014/main" val="3724085440"/>
                  </a:ext>
                </a:extLst>
              </a:tr>
              <a:tr h="624027">
                <a:tc>
                  <a:txBody>
                    <a:bodyPr/>
                    <a:lstStyle/>
                    <a:p>
                      <a:r>
                        <a:rPr lang="en-US" sz="1800" dirty="0"/>
                        <a:t>13618</a:t>
                      </a:r>
                    </a:p>
                  </a:txBody>
                  <a:tcPr marL="91435" marR="91435" marT="45716" marB="45716"/>
                </a:tc>
                <a:tc>
                  <a:txBody>
                    <a:bodyPr/>
                    <a:lstStyle/>
                    <a:p>
                      <a:r>
                        <a:rPr lang="en-US" sz="1800" dirty="0"/>
                        <a:t>(2012) </a:t>
                      </a:r>
                      <a:r>
                        <a:rPr lang="en-US" sz="1800" kern="1200" dirty="0">
                          <a:solidFill>
                            <a:schemeClr val="dk1"/>
                          </a:solidFill>
                          <a:effectLst/>
                          <a:latin typeface="+mn-lt"/>
                          <a:ea typeface="+mn-ea"/>
                          <a:cs typeface="+mn-cs"/>
                        </a:rPr>
                        <a:t>Assignment of National Security &amp; Emergency Preparedness Communications Functions</a:t>
                      </a:r>
                      <a:endParaRPr lang="en-US" sz="1800" dirty="0"/>
                    </a:p>
                  </a:txBody>
                  <a:tcPr marL="91435" marR="91435" marT="45716" marB="45716"/>
                </a:tc>
                <a:extLst>
                  <a:ext uri="{0D108BD9-81ED-4DB2-BD59-A6C34878D82A}">
                    <a16:rowId xmlns:a16="http://schemas.microsoft.com/office/drawing/2014/main" val="2831729000"/>
                  </a:ext>
                </a:extLst>
              </a:tr>
              <a:tr h="356583">
                <a:tc>
                  <a:txBody>
                    <a:bodyPr/>
                    <a:lstStyle/>
                    <a:p>
                      <a:r>
                        <a:rPr lang="en-US" sz="1800" dirty="0"/>
                        <a:t>13636</a:t>
                      </a:r>
                    </a:p>
                  </a:txBody>
                  <a:tcPr marL="91435" marR="91435" marT="45716" marB="45716"/>
                </a:tc>
                <a:tc>
                  <a:txBody>
                    <a:bodyPr/>
                    <a:lstStyle/>
                    <a:p>
                      <a:r>
                        <a:rPr lang="en-US" sz="1800" dirty="0"/>
                        <a:t>(2013) </a:t>
                      </a:r>
                      <a:r>
                        <a:rPr lang="en-US" sz="1800" kern="1200" dirty="0">
                          <a:solidFill>
                            <a:schemeClr val="dk1"/>
                          </a:solidFill>
                          <a:effectLst/>
                          <a:latin typeface="+mn-lt"/>
                          <a:ea typeface="+mn-ea"/>
                          <a:cs typeface="+mn-cs"/>
                        </a:rPr>
                        <a:t>Improving Critical Infrastructure Cybersecurity</a:t>
                      </a:r>
                      <a:endParaRPr lang="en-US" sz="1800" dirty="0"/>
                    </a:p>
                  </a:txBody>
                  <a:tcPr marL="91435" marR="91435" marT="45716" marB="45716"/>
                </a:tc>
                <a:extLst>
                  <a:ext uri="{0D108BD9-81ED-4DB2-BD59-A6C34878D82A}">
                    <a16:rowId xmlns:a16="http://schemas.microsoft.com/office/drawing/2014/main" val="3459721295"/>
                  </a:ext>
                </a:extLst>
              </a:tr>
              <a:tr h="538739">
                <a:tc>
                  <a:txBody>
                    <a:bodyPr/>
                    <a:lstStyle/>
                    <a:p>
                      <a:r>
                        <a:rPr lang="en-US" sz="1800" dirty="0"/>
                        <a:t>13653</a:t>
                      </a:r>
                    </a:p>
                  </a:txBody>
                  <a:tcPr marL="91435" marR="91435" marT="45716" marB="45716"/>
                </a:tc>
                <a:tc>
                  <a:txBody>
                    <a:bodyPr/>
                    <a:lstStyle/>
                    <a:p>
                      <a:r>
                        <a:rPr lang="en-US" sz="1800" dirty="0"/>
                        <a:t>(2013) </a:t>
                      </a:r>
                      <a:r>
                        <a:rPr lang="en-US" sz="1800" kern="1200" dirty="0">
                          <a:solidFill>
                            <a:schemeClr val="dk1"/>
                          </a:solidFill>
                          <a:effectLst/>
                          <a:latin typeface="+mn-lt"/>
                          <a:ea typeface="+mn-ea"/>
                          <a:cs typeface="+mn-cs"/>
                        </a:rPr>
                        <a:t>Preparing the United States for the Impacts of Climate Change</a:t>
                      </a:r>
                      <a:endParaRPr lang="en-US" sz="1800" dirty="0"/>
                    </a:p>
                  </a:txBody>
                  <a:tcPr marL="91435" marR="91435" marT="45716" marB="45716"/>
                </a:tc>
                <a:extLst>
                  <a:ext uri="{0D108BD9-81ED-4DB2-BD59-A6C34878D82A}">
                    <a16:rowId xmlns:a16="http://schemas.microsoft.com/office/drawing/2014/main" val="2896008287"/>
                  </a:ext>
                </a:extLst>
              </a:tr>
              <a:tr h="769562">
                <a:tc>
                  <a:txBody>
                    <a:bodyPr/>
                    <a:lstStyle/>
                    <a:p>
                      <a:r>
                        <a:rPr lang="en-US" sz="1800" dirty="0"/>
                        <a:t>13690</a:t>
                      </a:r>
                    </a:p>
                  </a:txBody>
                  <a:tcPr marL="91435" marR="91435" marT="45716" marB="45716"/>
                </a:tc>
                <a:tc>
                  <a:txBody>
                    <a:bodyPr/>
                    <a:lstStyle/>
                    <a:p>
                      <a:r>
                        <a:rPr lang="en-US" sz="1800" dirty="0"/>
                        <a:t>(2015) </a:t>
                      </a:r>
                      <a:r>
                        <a:rPr lang="en-US" sz="1800" kern="1200" dirty="0">
                          <a:solidFill>
                            <a:schemeClr val="dk1"/>
                          </a:solidFill>
                          <a:effectLst/>
                          <a:latin typeface="+mn-lt"/>
                          <a:ea typeface="+mn-ea"/>
                          <a:cs typeface="+mn-cs"/>
                        </a:rPr>
                        <a:t>Establishing a Federal Flood Risk Management Standard and a Process for Further Soliciting and Considering Stakeholder Input</a:t>
                      </a:r>
                      <a:endParaRPr lang="en-US" sz="1800" dirty="0"/>
                    </a:p>
                  </a:txBody>
                  <a:tcPr marL="91435" marR="91435" marT="45716" marB="45716"/>
                </a:tc>
                <a:extLst>
                  <a:ext uri="{0D108BD9-81ED-4DB2-BD59-A6C34878D82A}">
                    <a16:rowId xmlns:a16="http://schemas.microsoft.com/office/drawing/2014/main" val="597165373"/>
                  </a:ext>
                </a:extLst>
              </a:tr>
              <a:tr h="356583">
                <a:tc>
                  <a:txBody>
                    <a:bodyPr/>
                    <a:lstStyle/>
                    <a:p>
                      <a:r>
                        <a:rPr lang="en-US" sz="1800" dirty="0"/>
                        <a:t>13691</a:t>
                      </a:r>
                    </a:p>
                  </a:txBody>
                  <a:tcPr marL="91435" marR="91435" marT="45716" marB="45716"/>
                </a:tc>
                <a:tc>
                  <a:txBody>
                    <a:bodyPr/>
                    <a:lstStyle/>
                    <a:p>
                      <a:r>
                        <a:rPr lang="en-US" sz="1800" dirty="0"/>
                        <a:t>(2015) </a:t>
                      </a:r>
                      <a:r>
                        <a:rPr lang="en-US" sz="1800" kern="1200" dirty="0">
                          <a:solidFill>
                            <a:schemeClr val="dk1"/>
                          </a:solidFill>
                          <a:effectLst/>
                          <a:latin typeface="+mn-lt"/>
                          <a:ea typeface="+mn-ea"/>
                          <a:cs typeface="+mn-cs"/>
                        </a:rPr>
                        <a:t>Private Sector Cybersecurity Information Sharing</a:t>
                      </a:r>
                      <a:endParaRPr lang="en-US" sz="1800" dirty="0"/>
                    </a:p>
                  </a:txBody>
                  <a:tcPr marL="91435" marR="91435" marT="45716" marB="45716"/>
                </a:tc>
                <a:extLst>
                  <a:ext uri="{0D108BD9-81ED-4DB2-BD59-A6C34878D82A}">
                    <a16:rowId xmlns:a16="http://schemas.microsoft.com/office/drawing/2014/main" val="1337915875"/>
                  </a:ext>
                </a:extLst>
              </a:tr>
              <a:tr h="430732">
                <a:tc>
                  <a:txBody>
                    <a:bodyPr/>
                    <a:lstStyle/>
                    <a:p>
                      <a:r>
                        <a:rPr lang="en-US" sz="1800" dirty="0"/>
                        <a:t>13717</a:t>
                      </a:r>
                    </a:p>
                  </a:txBody>
                  <a:tcPr marL="91435" marR="91435" marT="45716" marB="45716"/>
                </a:tc>
                <a:tc>
                  <a:txBody>
                    <a:bodyPr/>
                    <a:lstStyle/>
                    <a:p>
                      <a:r>
                        <a:rPr lang="en-US" sz="1800" dirty="0"/>
                        <a:t>(2016) </a:t>
                      </a:r>
                      <a:r>
                        <a:rPr lang="en-US" sz="1800" kern="1200" dirty="0">
                          <a:solidFill>
                            <a:schemeClr val="dk1"/>
                          </a:solidFill>
                          <a:effectLst/>
                          <a:latin typeface="+mn-lt"/>
                          <a:ea typeface="+mn-ea"/>
                          <a:cs typeface="+mn-cs"/>
                        </a:rPr>
                        <a:t>Establishing a Federal Earthquake Risk Management Standard</a:t>
                      </a:r>
                      <a:endParaRPr lang="en-US" sz="1800" dirty="0"/>
                    </a:p>
                  </a:txBody>
                  <a:tcPr marL="91435" marR="91435" marT="45716" marB="45716"/>
                </a:tc>
                <a:extLst>
                  <a:ext uri="{0D108BD9-81ED-4DB2-BD59-A6C34878D82A}">
                    <a16:rowId xmlns:a16="http://schemas.microsoft.com/office/drawing/2014/main" val="3087019297"/>
                  </a:ext>
                </a:extLst>
              </a:tr>
              <a:tr h="356583">
                <a:tc>
                  <a:txBody>
                    <a:bodyPr/>
                    <a:lstStyle/>
                    <a:p>
                      <a:r>
                        <a:rPr lang="en-US" sz="1800" dirty="0"/>
                        <a:t>13728</a:t>
                      </a:r>
                    </a:p>
                  </a:txBody>
                  <a:tcPr marL="91435" marR="91435" marT="45716" marB="45716"/>
                </a:tc>
                <a:tc>
                  <a:txBody>
                    <a:bodyPr/>
                    <a:lstStyle/>
                    <a:p>
                      <a:r>
                        <a:rPr lang="en-US" sz="1800" dirty="0"/>
                        <a:t>(2016) </a:t>
                      </a:r>
                      <a:r>
                        <a:rPr lang="en-US" sz="1800" kern="1200" dirty="0">
                          <a:solidFill>
                            <a:schemeClr val="dk1"/>
                          </a:solidFill>
                          <a:effectLst/>
                          <a:latin typeface="+mn-lt"/>
                          <a:ea typeface="+mn-ea"/>
                          <a:cs typeface="+mn-cs"/>
                        </a:rPr>
                        <a:t>Wildland-Urban Interface Risk Mitigation</a:t>
                      </a:r>
                      <a:endParaRPr lang="en-US" sz="1800" dirty="0"/>
                    </a:p>
                  </a:txBody>
                  <a:tcPr marL="91435" marR="91435" marT="45716" marB="45716"/>
                </a:tc>
                <a:extLst>
                  <a:ext uri="{0D108BD9-81ED-4DB2-BD59-A6C34878D82A}">
                    <a16:rowId xmlns:a16="http://schemas.microsoft.com/office/drawing/2014/main" val="2248019745"/>
                  </a:ext>
                </a:extLst>
              </a:tr>
              <a:tr h="624027">
                <a:tc>
                  <a:txBody>
                    <a:bodyPr/>
                    <a:lstStyle/>
                    <a:p>
                      <a:r>
                        <a:rPr lang="en-US" sz="1800" dirty="0"/>
                        <a:t>13766</a:t>
                      </a:r>
                    </a:p>
                  </a:txBody>
                  <a:tcPr marL="91435" marR="91435" marT="45716" marB="45716"/>
                </a:tc>
                <a:tc>
                  <a:txBody>
                    <a:bodyPr/>
                    <a:lstStyle/>
                    <a:p>
                      <a:r>
                        <a:rPr lang="en-US" sz="1800" dirty="0"/>
                        <a:t>(2017) </a:t>
                      </a:r>
                      <a:r>
                        <a:rPr lang="en-US" sz="1800" kern="1200" dirty="0">
                          <a:solidFill>
                            <a:schemeClr val="dk1"/>
                          </a:solidFill>
                          <a:effectLst/>
                          <a:latin typeface="+mn-lt"/>
                          <a:ea typeface="+mn-ea"/>
                          <a:cs typeface="+mn-cs"/>
                        </a:rPr>
                        <a:t>Expediting Environmental Reviews and Approvals for High Priority Infrastructure Projects</a:t>
                      </a:r>
                      <a:endParaRPr lang="en-US" sz="1800" dirty="0"/>
                    </a:p>
                  </a:txBody>
                  <a:tcPr marL="91435" marR="91435" marT="45716" marB="45716"/>
                </a:tc>
                <a:extLst>
                  <a:ext uri="{0D108BD9-81ED-4DB2-BD59-A6C34878D82A}">
                    <a16:rowId xmlns:a16="http://schemas.microsoft.com/office/drawing/2014/main" val="674412269"/>
                  </a:ext>
                </a:extLst>
              </a:tr>
              <a:tr h="624027">
                <a:tc>
                  <a:txBody>
                    <a:bodyPr/>
                    <a:lstStyle/>
                    <a:p>
                      <a:r>
                        <a:rPr lang="en-US" sz="1800" dirty="0"/>
                        <a:t>13800</a:t>
                      </a:r>
                    </a:p>
                  </a:txBody>
                  <a:tcPr marL="91435" marR="91435" marT="45716" marB="45716"/>
                </a:tc>
                <a:tc>
                  <a:txBody>
                    <a:bodyPr/>
                    <a:lstStyle/>
                    <a:p>
                      <a:r>
                        <a:rPr lang="en-US" sz="1800" kern="1200" dirty="0">
                          <a:solidFill>
                            <a:schemeClr val="dk1"/>
                          </a:solidFill>
                          <a:effectLst/>
                          <a:latin typeface="+mn-lt"/>
                          <a:ea typeface="+mn-ea"/>
                          <a:cs typeface="+mn-cs"/>
                        </a:rPr>
                        <a:t>(2017) Strengthening the Cybersecurity of Federal Networks and Critical Infrastructure</a:t>
                      </a:r>
                      <a:endParaRPr lang="en-US" sz="1800" dirty="0"/>
                    </a:p>
                  </a:txBody>
                  <a:tcPr marL="91435" marR="91435" marT="45716" marB="45716"/>
                </a:tc>
                <a:extLst>
                  <a:ext uri="{0D108BD9-81ED-4DB2-BD59-A6C34878D82A}">
                    <a16:rowId xmlns:a16="http://schemas.microsoft.com/office/drawing/2014/main" val="2226330132"/>
                  </a:ext>
                </a:extLst>
              </a:tr>
              <a:tr h="608618">
                <a:tc>
                  <a:txBody>
                    <a:bodyPr/>
                    <a:lstStyle/>
                    <a:p>
                      <a:r>
                        <a:rPr lang="en-US" sz="1800" dirty="0"/>
                        <a:t>13807</a:t>
                      </a:r>
                    </a:p>
                  </a:txBody>
                  <a:tcPr marL="91435" marR="91435" marT="45716" marB="45716"/>
                </a:tc>
                <a:tc>
                  <a:txBody>
                    <a:bodyPr/>
                    <a:lstStyle/>
                    <a:p>
                      <a:r>
                        <a:rPr lang="en-US" sz="1800" kern="1200" dirty="0">
                          <a:solidFill>
                            <a:schemeClr val="dk1"/>
                          </a:solidFill>
                          <a:effectLst/>
                          <a:latin typeface="+mn-lt"/>
                          <a:ea typeface="+mn-ea"/>
                          <a:cs typeface="+mn-cs"/>
                        </a:rPr>
                        <a:t>(2017) Establishing Discipline and Accountability in the Environmental Review and Permitting Process for Infrastructure </a:t>
                      </a:r>
                      <a:r>
                        <a:rPr lang="en-US" sz="1800" kern="1200" dirty="0" smtClean="0">
                          <a:solidFill>
                            <a:schemeClr val="dk1"/>
                          </a:solidFill>
                          <a:effectLst/>
                          <a:latin typeface="+mn-lt"/>
                          <a:ea typeface="+mn-ea"/>
                          <a:cs typeface="+mn-cs"/>
                        </a:rPr>
                        <a:t>Projects</a:t>
                      </a:r>
                    </a:p>
                  </a:txBody>
                  <a:tcPr marL="91435" marR="91435" marT="45716" marB="45716"/>
                </a:tc>
                <a:extLst>
                  <a:ext uri="{0D108BD9-81ED-4DB2-BD59-A6C34878D82A}">
                    <a16:rowId xmlns:a16="http://schemas.microsoft.com/office/drawing/2014/main" val="900031680"/>
                  </a:ext>
                </a:extLst>
              </a:tr>
            </a:tbl>
          </a:graphicData>
        </a:graphic>
      </p:graphicFrame>
      <p:sp>
        <p:nvSpPr>
          <p:cNvPr id="7" name="Title 3">
            <a:extLst>
              <a:ext uri="{FF2B5EF4-FFF2-40B4-BE49-F238E27FC236}">
                <a16:creationId xmlns:a16="http://schemas.microsoft.com/office/drawing/2014/main" id="{8CC0E03A-3957-486C-A4FF-E0ACCBC1B643}"/>
              </a:ext>
            </a:extLst>
          </p:cNvPr>
          <p:cNvSpPr txBox="1">
            <a:spLocks/>
          </p:cNvSpPr>
          <p:nvPr/>
        </p:nvSpPr>
        <p:spPr bwMode="auto">
          <a:xfrm rot="16200000">
            <a:off x="-2133599" y="2895600"/>
            <a:ext cx="6096000" cy="106680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eaLnBrk="1" hangingPunct="1"/>
            <a:r>
              <a:rPr lang="en-US" altLang="en-US" sz="3200" b="0" dirty="0"/>
              <a:t>Homeland Security</a:t>
            </a:r>
            <a:r>
              <a:rPr lang="en-US" altLang="en-US" sz="2800" dirty="0"/>
              <a:t/>
            </a:r>
            <a:br>
              <a:rPr lang="en-US" altLang="en-US" sz="2800" dirty="0"/>
            </a:br>
            <a:r>
              <a:rPr lang="en-US" altLang="en-US" sz="2800" dirty="0"/>
              <a:t>EXECUTIVE ORDERS</a:t>
            </a:r>
            <a:endParaRPr lang="en-US" altLang="en-US" sz="2800" dirty="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531547151"/>
              </p:ext>
            </p:extLst>
          </p:nvPr>
        </p:nvGraphicFramePr>
        <p:xfrm>
          <a:off x="1475513" y="5914729"/>
          <a:ext cx="7619998" cy="640072"/>
        </p:xfrm>
        <a:graphic>
          <a:graphicData uri="http://schemas.openxmlformats.org/drawingml/2006/table">
            <a:tbl>
              <a:tblPr firstRow="1" bandRow="1">
                <a:tableStyleId>{073A0DAA-6AF3-43AB-8588-CEC1D06C72B9}</a:tableStyleId>
              </a:tblPr>
              <a:tblGrid>
                <a:gridCol w="940741">
                  <a:extLst>
                    <a:ext uri="{9D8B030D-6E8A-4147-A177-3AD203B41FA5}">
                      <a16:colId xmlns:a16="http://schemas.microsoft.com/office/drawing/2014/main" val="1819197472"/>
                    </a:ext>
                  </a:extLst>
                </a:gridCol>
                <a:gridCol w="6679257">
                  <a:extLst>
                    <a:ext uri="{9D8B030D-6E8A-4147-A177-3AD203B41FA5}">
                      <a16:colId xmlns:a16="http://schemas.microsoft.com/office/drawing/2014/main" val="2810092335"/>
                    </a:ext>
                  </a:extLst>
                </a:gridCol>
              </a:tblGrid>
              <a:tr h="624027">
                <a:tc>
                  <a:txBody>
                    <a:bodyPr/>
                    <a:lstStyle/>
                    <a:p>
                      <a:r>
                        <a:rPr lang="en-US" sz="1800" dirty="0" smtClean="0"/>
                        <a:t>13873</a:t>
                      </a:r>
                      <a:endParaRPr lang="en-US" sz="1800" dirty="0"/>
                    </a:p>
                  </a:txBody>
                  <a:tcPr marL="91435" marR="91435" marT="45716" marB="45716"/>
                </a:tc>
                <a:tc>
                  <a:txBody>
                    <a:bodyPr/>
                    <a:lstStyle/>
                    <a:p>
                      <a:r>
                        <a:rPr lang="en-US" sz="1800" kern="1200" dirty="0" smtClean="0">
                          <a:solidFill>
                            <a:schemeClr val="bg1"/>
                          </a:solidFill>
                          <a:effectLst/>
                          <a:latin typeface="+mn-lt"/>
                          <a:ea typeface="+mn-ea"/>
                          <a:cs typeface="+mn-cs"/>
                        </a:rPr>
                        <a:t>(2019) Securing the Information and Communications Technology and Services Supply Chain [issued</a:t>
                      </a:r>
                      <a:r>
                        <a:rPr lang="en-US" sz="1800" kern="1200" baseline="0" dirty="0" smtClean="0">
                          <a:solidFill>
                            <a:schemeClr val="bg1"/>
                          </a:solidFill>
                          <a:effectLst/>
                          <a:latin typeface="+mn-lt"/>
                          <a:ea typeface="+mn-ea"/>
                          <a:cs typeface="+mn-cs"/>
                        </a:rPr>
                        <a:t> after this research project ended]</a:t>
                      </a:r>
                      <a:endParaRPr lang="en-US" sz="1800" dirty="0"/>
                    </a:p>
                  </a:txBody>
                  <a:tcPr marL="91435" marR="91435" marT="45716" marB="45716"/>
                </a:tc>
                <a:extLst>
                  <a:ext uri="{0D108BD9-81ED-4DB2-BD59-A6C34878D82A}">
                    <a16:rowId xmlns:a16="http://schemas.microsoft.com/office/drawing/2014/main" val="1171436808"/>
                  </a:ext>
                </a:extLst>
              </a:tr>
            </a:tbl>
          </a:graphicData>
        </a:graphic>
      </p:graphicFrame>
    </p:spTree>
    <p:extLst>
      <p:ext uri="{BB962C8B-B14F-4D97-AF65-F5344CB8AC3E}">
        <p14:creationId xmlns:p14="http://schemas.microsoft.com/office/powerpoint/2010/main" val="93539160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Number Placeholder 5">
            <a:extLst>
              <a:ext uri="{FF2B5EF4-FFF2-40B4-BE49-F238E27FC236}">
                <a16:creationId xmlns:a16="http://schemas.microsoft.com/office/drawing/2014/main" id="{955C304D-2804-48E8-9835-B91CF795FD8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D8F294D-89C0-4595-A5EE-21A324D8D1C7}" type="slidenum">
              <a:rPr lang="en-US" altLang="en-US" sz="1200">
                <a:solidFill>
                  <a:srgbClr val="898989"/>
                </a:solidFill>
              </a:rPr>
              <a:pPr>
                <a:spcBef>
                  <a:spcPct val="0"/>
                </a:spcBef>
                <a:buFontTx/>
                <a:buNone/>
              </a:pPr>
              <a:t>96</a:t>
            </a:fld>
            <a:endParaRPr lang="en-US" altLang="en-US" sz="1200">
              <a:solidFill>
                <a:srgbClr val="898989"/>
              </a:solidFill>
            </a:endParaRPr>
          </a:p>
        </p:txBody>
      </p:sp>
      <p:sp>
        <p:nvSpPr>
          <p:cNvPr id="171011" name="Title 3">
            <a:extLst>
              <a:ext uri="{FF2B5EF4-FFF2-40B4-BE49-F238E27FC236}">
                <a16:creationId xmlns:a16="http://schemas.microsoft.com/office/drawing/2014/main" id="{8CC0E03A-3957-486C-A4FF-E0ACCBC1B643}"/>
              </a:ext>
            </a:extLst>
          </p:cNvPr>
          <p:cNvSpPr>
            <a:spLocks noGrp="1"/>
          </p:cNvSpPr>
          <p:nvPr>
            <p:ph type="title"/>
          </p:nvPr>
        </p:nvSpPr>
        <p:spPr>
          <a:xfrm>
            <a:off x="457200" y="76200"/>
            <a:ext cx="8382000" cy="1066800"/>
          </a:xfrm>
          <a:ln>
            <a:solidFill>
              <a:schemeClr val="tx2"/>
            </a:solidFill>
          </a:ln>
        </p:spPr>
        <p:txBody>
          <a:bodyPr/>
          <a:lstStyle/>
          <a:p>
            <a:pPr algn="ctr" eaLnBrk="1" hangingPunct="1"/>
            <a:r>
              <a:rPr lang="en-US" altLang="en-US" sz="3200" b="0" dirty="0"/>
              <a:t>Homeland Security</a:t>
            </a:r>
            <a:r>
              <a:rPr lang="en-US" altLang="en-US" sz="2800" dirty="0"/>
              <a:t/>
            </a:r>
            <a:br>
              <a:rPr lang="en-US" altLang="en-US" sz="2800" dirty="0"/>
            </a:br>
            <a:r>
              <a:rPr lang="en-US" altLang="en-US" sz="2800" dirty="0"/>
              <a:t>NATIONAL GUIDANCE DOCUMENTS</a:t>
            </a:r>
            <a:endParaRPr lang="en-US" altLang="en-US" sz="2800" dirty="0">
              <a:solidFill>
                <a:srgbClr val="FF0000"/>
              </a:solidFill>
            </a:endParaRPr>
          </a:p>
        </p:txBody>
      </p:sp>
      <p:sp>
        <p:nvSpPr>
          <p:cNvPr id="87044" name="Text Placeholder 5">
            <a:extLst>
              <a:ext uri="{FF2B5EF4-FFF2-40B4-BE49-F238E27FC236}">
                <a16:creationId xmlns:a16="http://schemas.microsoft.com/office/drawing/2014/main" id="{04A2C39C-E354-4972-8BA5-0C6878CD3E6D}"/>
              </a:ext>
            </a:extLst>
          </p:cNvPr>
          <p:cNvSpPr>
            <a:spLocks noGrp="1"/>
          </p:cNvSpPr>
          <p:nvPr>
            <p:ph type="body" sz="half" idx="2"/>
          </p:nvPr>
        </p:nvSpPr>
        <p:spPr>
          <a:xfrm>
            <a:off x="152400" y="1295400"/>
            <a:ext cx="3505200" cy="5334000"/>
          </a:xfrm>
        </p:spPr>
        <p:txBody>
          <a:bodyPr/>
          <a:lstStyle/>
          <a:p>
            <a:pPr eaLnBrk="1" hangingPunct="1">
              <a:defRPr/>
            </a:pPr>
            <a:r>
              <a:rPr lang="en-US" altLang="en-US" sz="1800" b="1" dirty="0"/>
              <a:t>NATIONAL GUIDANCE DOCUMENTS </a:t>
            </a:r>
          </a:p>
          <a:p>
            <a:pPr marL="285750" indent="-285750" eaLnBrk="1" hangingPunct="1">
              <a:buFont typeface="Arial" panose="020B0604020202020204" pitchFamily="34" charset="0"/>
              <a:buChar char="•"/>
              <a:defRPr/>
            </a:pPr>
            <a:r>
              <a:rPr lang="en-US" altLang="en-US" sz="1800" dirty="0"/>
              <a:t>National Preparedness Goal</a:t>
            </a:r>
          </a:p>
          <a:p>
            <a:pPr marL="285750" indent="-285750" eaLnBrk="1" hangingPunct="1">
              <a:buFont typeface="Arial" panose="020B0604020202020204" pitchFamily="34" charset="0"/>
              <a:buChar char="•"/>
              <a:defRPr/>
            </a:pPr>
            <a:r>
              <a:rPr lang="en-US" altLang="en-US" sz="1800" dirty="0"/>
              <a:t>National Planning Frameworks:</a:t>
            </a:r>
          </a:p>
          <a:p>
            <a:pPr lvl="1" eaLnBrk="1" hangingPunct="1">
              <a:defRPr/>
            </a:pPr>
            <a:r>
              <a:rPr lang="en-US" altLang="en-US" sz="1600" dirty="0"/>
              <a:t>Prevention, Protection,</a:t>
            </a:r>
            <a:br>
              <a:rPr lang="en-US" altLang="en-US" sz="1600" dirty="0"/>
            </a:br>
            <a:r>
              <a:rPr lang="en-US" altLang="en-US" sz="1600" dirty="0"/>
              <a:t>Mitigation, Response,</a:t>
            </a:r>
            <a:br>
              <a:rPr lang="en-US" altLang="en-US" sz="1600" dirty="0"/>
            </a:br>
            <a:r>
              <a:rPr lang="en-US" altLang="en-US" sz="1600" dirty="0"/>
              <a:t>Disaster Recovery</a:t>
            </a:r>
          </a:p>
          <a:p>
            <a:pPr marL="285750" indent="-285750" eaLnBrk="1" hangingPunct="1">
              <a:buFont typeface="Arial" panose="020B0604020202020204" pitchFamily="34" charset="0"/>
              <a:buChar char="•"/>
              <a:defRPr/>
            </a:pPr>
            <a:r>
              <a:rPr lang="en-US" altLang="en-US" sz="1800" dirty="0"/>
              <a:t>National Infrastructure Protection Plan</a:t>
            </a:r>
          </a:p>
          <a:p>
            <a:pPr marL="285750" indent="-285750" eaLnBrk="1" hangingPunct="1">
              <a:buFont typeface="Arial" panose="020B0604020202020204" pitchFamily="34" charset="0"/>
              <a:buChar char="•"/>
              <a:defRPr/>
            </a:pPr>
            <a:r>
              <a:rPr lang="en-US" altLang="en-US" sz="1800" dirty="0"/>
              <a:t>Transportation Systems Sector-Specific </a:t>
            </a:r>
            <a:r>
              <a:rPr lang="en-US" altLang="en-US" sz="1800" dirty="0" smtClean="0"/>
              <a:t>Plan</a:t>
            </a:r>
          </a:p>
          <a:p>
            <a:pPr marL="285750" indent="-285750" eaLnBrk="1" hangingPunct="1">
              <a:buFont typeface="Arial" panose="020B0604020202020204" pitchFamily="34" charset="0"/>
              <a:buChar char="•"/>
              <a:defRPr/>
            </a:pPr>
            <a:r>
              <a:rPr lang="en-US" altLang="en-US" sz="1800" dirty="0" smtClean="0"/>
              <a:t>DHS Cybersecurity Strategy*</a:t>
            </a:r>
          </a:p>
          <a:p>
            <a:pPr marL="285750" indent="-285750" eaLnBrk="1" hangingPunct="1">
              <a:buFont typeface="Arial" panose="020B0604020202020204" pitchFamily="34" charset="0"/>
              <a:buChar char="•"/>
              <a:defRPr/>
            </a:pPr>
            <a:r>
              <a:rPr lang="en-US" altLang="en-US" sz="1800" dirty="0" smtClean="0"/>
              <a:t>National Cyber Strategy*</a:t>
            </a:r>
          </a:p>
          <a:p>
            <a:pPr marL="285750" indent="-285750" eaLnBrk="1" hangingPunct="1">
              <a:buFont typeface="Arial" panose="020B0604020202020204" pitchFamily="34" charset="0"/>
              <a:buChar char="•"/>
              <a:defRPr/>
            </a:pPr>
            <a:r>
              <a:rPr lang="en-US" altLang="en-US" sz="1800" dirty="0" smtClean="0"/>
              <a:t>TSA Cybersecurity Roadmap 2018*</a:t>
            </a:r>
          </a:p>
          <a:p>
            <a:pPr eaLnBrk="1" hangingPunct="1">
              <a:defRPr/>
            </a:pPr>
            <a:r>
              <a:rPr lang="en-US" altLang="en-US" sz="1800" dirty="0" smtClean="0"/>
              <a:t>*released after this project was completed</a:t>
            </a:r>
            <a:endParaRPr lang="en-US" altLang="en-US" sz="1800" dirty="0"/>
          </a:p>
        </p:txBody>
      </p:sp>
      <p:sp>
        <p:nvSpPr>
          <p:cNvPr id="8" name="TextBox 7">
            <a:extLst>
              <a:ext uri="{FF2B5EF4-FFF2-40B4-BE49-F238E27FC236}">
                <a16:creationId xmlns:a16="http://schemas.microsoft.com/office/drawing/2014/main" id="{C0E6ADEA-176C-4247-BBD5-3443D7794B43}"/>
              </a:ext>
            </a:extLst>
          </p:cNvPr>
          <p:cNvSpPr txBox="1"/>
          <p:nvPr/>
        </p:nvSpPr>
        <p:spPr>
          <a:xfrm>
            <a:off x="3962400" y="6175375"/>
            <a:ext cx="5029200" cy="530225"/>
          </a:xfrm>
          <a:prstGeom prst="rect">
            <a:avLst/>
          </a:prstGeom>
          <a:noFill/>
        </p:spPr>
        <p:txBody>
          <a:bodyPr>
            <a:spAutoFit/>
          </a:bodyPr>
          <a:lstStyle/>
          <a:p>
            <a:pPr algn="ctr" eaLnBrk="1" fontAlgn="auto" hangingPunct="1">
              <a:spcBef>
                <a:spcPts val="0"/>
              </a:spcBef>
              <a:spcAft>
                <a:spcPts val="0"/>
              </a:spcAft>
              <a:defRPr/>
            </a:pPr>
            <a:r>
              <a:rPr lang="en-US" b="1" dirty="0">
                <a:latin typeface="+mn-lt"/>
              </a:rPr>
              <a:t>Core Capabilities by Mission Area</a:t>
            </a:r>
            <a:endParaRPr lang="en-US" dirty="0">
              <a:latin typeface="+mn-lt"/>
            </a:endParaRPr>
          </a:p>
          <a:p>
            <a:pPr algn="ctr" eaLnBrk="1" fontAlgn="auto" hangingPunct="1">
              <a:spcBef>
                <a:spcPts val="0"/>
              </a:spcBef>
              <a:spcAft>
                <a:spcPts val="0"/>
              </a:spcAft>
              <a:defRPr/>
            </a:pPr>
            <a:r>
              <a:rPr lang="en-US" sz="1050" dirty="0">
                <a:latin typeface="+mn-lt"/>
              </a:rPr>
              <a:t>Source: National Preparedness Goal, 2015 </a:t>
            </a:r>
          </a:p>
        </p:txBody>
      </p:sp>
      <p:pic>
        <p:nvPicPr>
          <p:cNvPr id="171014" name="Content Placeholder 10">
            <a:extLst>
              <a:ext uri="{FF2B5EF4-FFF2-40B4-BE49-F238E27FC236}">
                <a16:creationId xmlns:a16="http://schemas.microsoft.com/office/drawing/2014/main" id="{8838326D-A012-4399-B03A-A16C44D44E34}"/>
              </a:ext>
            </a:extLst>
          </p:cNvPr>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657600" y="1219200"/>
            <a:ext cx="5334000" cy="4876800"/>
          </a:xfrm>
        </p:spPr>
      </p:pic>
    </p:spTree>
    <p:extLst>
      <p:ext uri="{BB962C8B-B14F-4D97-AF65-F5344CB8AC3E}">
        <p14:creationId xmlns:p14="http://schemas.microsoft.com/office/powerpoint/2010/main" val="14981119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Number Placeholder 5">
            <a:extLst>
              <a:ext uri="{FF2B5EF4-FFF2-40B4-BE49-F238E27FC236}">
                <a16:creationId xmlns:a16="http://schemas.microsoft.com/office/drawing/2014/main" id="{7A51AA00-FD28-4D9C-B820-9233080E95D2}"/>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72B81FF7-67ED-4BE2-A9AE-C79984C26570}" type="slidenum">
              <a:rPr lang="en-US" altLang="en-US" sz="1200">
                <a:solidFill>
                  <a:srgbClr val="898989"/>
                </a:solidFill>
              </a:rPr>
              <a:pPr>
                <a:spcBef>
                  <a:spcPct val="0"/>
                </a:spcBef>
                <a:buFontTx/>
                <a:buNone/>
              </a:pPr>
              <a:t>97</a:t>
            </a:fld>
            <a:endParaRPr lang="en-US" altLang="en-US" sz="1200">
              <a:solidFill>
                <a:srgbClr val="898989"/>
              </a:solidFill>
            </a:endParaRPr>
          </a:p>
        </p:txBody>
      </p:sp>
      <p:sp>
        <p:nvSpPr>
          <p:cNvPr id="173059" name="Title 5">
            <a:extLst>
              <a:ext uri="{FF2B5EF4-FFF2-40B4-BE49-F238E27FC236}">
                <a16:creationId xmlns:a16="http://schemas.microsoft.com/office/drawing/2014/main" id="{8B84625C-CFC1-4CCE-AAE8-7790A5CC8F9E}"/>
              </a:ext>
            </a:extLst>
          </p:cNvPr>
          <p:cNvSpPr>
            <a:spLocks noGrp="1"/>
          </p:cNvSpPr>
          <p:nvPr>
            <p:ph type="title"/>
          </p:nvPr>
        </p:nvSpPr>
        <p:spPr>
          <a:xfrm>
            <a:off x="457200" y="0"/>
            <a:ext cx="3008313" cy="1143000"/>
          </a:xfrm>
        </p:spPr>
        <p:txBody>
          <a:bodyPr/>
          <a:lstStyle/>
          <a:p>
            <a:pPr eaLnBrk="1" hangingPunct="1"/>
            <a:r>
              <a:rPr lang="en-US" altLang="en-US" sz="2400" dirty="0"/>
              <a:t>NATIONAL RESPONSE FRAMEWORK</a:t>
            </a:r>
          </a:p>
        </p:txBody>
      </p:sp>
      <p:graphicFrame>
        <p:nvGraphicFramePr>
          <p:cNvPr id="9" name="Content Placeholder 8">
            <a:extLst>
              <a:ext uri="{FF2B5EF4-FFF2-40B4-BE49-F238E27FC236}">
                <a16:creationId xmlns:a16="http://schemas.microsoft.com/office/drawing/2014/main" id="{BCE5E0E6-1298-440C-BE6A-0DC4AFDDE95E}"/>
              </a:ext>
            </a:extLst>
          </p:cNvPr>
          <p:cNvGraphicFramePr>
            <a:graphicFrameLocks noGrp="1"/>
          </p:cNvGraphicFramePr>
          <p:nvPr>
            <p:ph idx="1"/>
          </p:nvPr>
        </p:nvGraphicFramePr>
        <p:xfrm>
          <a:off x="3810000" y="371475"/>
          <a:ext cx="4876800" cy="5692769"/>
        </p:xfrm>
        <a:graphic>
          <a:graphicData uri="http://schemas.openxmlformats.org/drawingml/2006/table">
            <a:tbl>
              <a:tblPr firstRow="1" bandRow="1">
                <a:tableStyleId>{073A0DAA-6AF3-43AB-8588-CEC1D06C72B9}</a:tableStyleId>
              </a:tblPr>
              <a:tblGrid>
                <a:gridCol w="878430">
                  <a:extLst>
                    <a:ext uri="{9D8B030D-6E8A-4147-A177-3AD203B41FA5}">
                      <a16:colId xmlns:a16="http://schemas.microsoft.com/office/drawing/2014/main" val="20000"/>
                    </a:ext>
                  </a:extLst>
                </a:gridCol>
                <a:gridCol w="3998370">
                  <a:extLst>
                    <a:ext uri="{9D8B030D-6E8A-4147-A177-3AD203B41FA5}">
                      <a16:colId xmlns:a16="http://schemas.microsoft.com/office/drawing/2014/main" val="20001"/>
                    </a:ext>
                  </a:extLst>
                </a:gridCol>
              </a:tblGrid>
              <a:tr h="345661">
                <a:tc>
                  <a:txBody>
                    <a:bodyPr/>
                    <a:lstStyle/>
                    <a:p>
                      <a:pPr marL="0" marR="0" algn="ctr">
                        <a:spcBef>
                          <a:spcPts val="0"/>
                        </a:spcBef>
                        <a:spcAft>
                          <a:spcPts val="0"/>
                        </a:spcAft>
                      </a:pPr>
                      <a:r>
                        <a:rPr lang="en-US" sz="1600" dirty="0"/>
                        <a:t>ESF #</a:t>
                      </a:r>
                      <a:endParaRPr lang="en-US" sz="1600" dirty="0">
                        <a:latin typeface="Times New Roman"/>
                        <a:ea typeface="Times New Roman"/>
                      </a:endParaRPr>
                    </a:p>
                  </a:txBody>
                  <a:tcPr marL="68580" marR="68580" marT="0" marB="0"/>
                </a:tc>
                <a:tc>
                  <a:txBody>
                    <a:bodyPr/>
                    <a:lstStyle/>
                    <a:p>
                      <a:pPr marL="0" marR="0" algn="ctr">
                        <a:spcBef>
                          <a:spcPts val="0"/>
                        </a:spcBef>
                        <a:spcAft>
                          <a:spcPts val="0"/>
                        </a:spcAft>
                      </a:pPr>
                      <a:r>
                        <a:rPr lang="en-US" sz="1600" dirty="0"/>
                        <a:t>Function</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0"/>
                  </a:ext>
                </a:extLst>
              </a:tr>
              <a:tr h="345661">
                <a:tc>
                  <a:txBody>
                    <a:bodyPr/>
                    <a:lstStyle/>
                    <a:p>
                      <a:pPr marL="0" marR="0" algn="ctr">
                        <a:spcBef>
                          <a:spcPts val="0"/>
                        </a:spcBef>
                        <a:spcAft>
                          <a:spcPts val="0"/>
                        </a:spcAft>
                      </a:pPr>
                      <a:r>
                        <a:rPr lang="en-US" sz="1600"/>
                        <a:t>1</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Transportation</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1"/>
                  </a:ext>
                </a:extLst>
              </a:tr>
              <a:tr h="345661">
                <a:tc>
                  <a:txBody>
                    <a:bodyPr/>
                    <a:lstStyle/>
                    <a:p>
                      <a:pPr marL="0" marR="0" algn="ctr">
                        <a:spcBef>
                          <a:spcPts val="0"/>
                        </a:spcBef>
                        <a:spcAft>
                          <a:spcPts val="0"/>
                        </a:spcAft>
                      </a:pPr>
                      <a:r>
                        <a:rPr lang="en-US" sz="1600"/>
                        <a:t>2</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Communications</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2"/>
                  </a:ext>
                </a:extLst>
              </a:tr>
              <a:tr h="345661">
                <a:tc>
                  <a:txBody>
                    <a:bodyPr/>
                    <a:lstStyle/>
                    <a:p>
                      <a:pPr marL="0" marR="0" algn="ctr">
                        <a:spcBef>
                          <a:spcPts val="0"/>
                        </a:spcBef>
                        <a:spcAft>
                          <a:spcPts val="0"/>
                        </a:spcAft>
                      </a:pPr>
                      <a:r>
                        <a:rPr lang="en-US" sz="1600"/>
                        <a:t>3</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Public Works and Engineering</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3"/>
                  </a:ext>
                </a:extLst>
              </a:tr>
              <a:tr h="345661">
                <a:tc>
                  <a:txBody>
                    <a:bodyPr/>
                    <a:lstStyle/>
                    <a:p>
                      <a:pPr marL="0" marR="0" algn="ctr">
                        <a:spcBef>
                          <a:spcPts val="0"/>
                        </a:spcBef>
                        <a:spcAft>
                          <a:spcPts val="0"/>
                        </a:spcAft>
                      </a:pPr>
                      <a:r>
                        <a:rPr lang="en-US" sz="1600"/>
                        <a:t>4</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Firefighting</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4"/>
                  </a:ext>
                </a:extLst>
              </a:tr>
              <a:tr h="345661">
                <a:tc>
                  <a:txBody>
                    <a:bodyPr/>
                    <a:lstStyle/>
                    <a:p>
                      <a:pPr marL="0" marR="0" algn="ctr">
                        <a:spcBef>
                          <a:spcPts val="0"/>
                        </a:spcBef>
                        <a:spcAft>
                          <a:spcPts val="0"/>
                        </a:spcAft>
                      </a:pPr>
                      <a:r>
                        <a:rPr lang="en-US" sz="1600"/>
                        <a:t>5</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Emergency Management</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5"/>
                  </a:ext>
                </a:extLst>
              </a:tr>
              <a:tr h="487723">
                <a:tc>
                  <a:txBody>
                    <a:bodyPr/>
                    <a:lstStyle/>
                    <a:p>
                      <a:pPr marL="0" marR="0" algn="ctr">
                        <a:spcBef>
                          <a:spcPts val="0"/>
                        </a:spcBef>
                        <a:spcAft>
                          <a:spcPts val="0"/>
                        </a:spcAft>
                      </a:pPr>
                      <a:r>
                        <a:rPr lang="en-US" sz="1600"/>
                        <a:t>6</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Mass Care, Emergency Assistance, Temporary Housing, and Human Services</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6"/>
                  </a:ext>
                </a:extLst>
              </a:tr>
              <a:tr h="345661">
                <a:tc>
                  <a:txBody>
                    <a:bodyPr/>
                    <a:lstStyle/>
                    <a:p>
                      <a:pPr marL="0" marR="0" algn="ctr">
                        <a:spcBef>
                          <a:spcPts val="0"/>
                        </a:spcBef>
                        <a:spcAft>
                          <a:spcPts val="0"/>
                        </a:spcAft>
                      </a:pPr>
                      <a:r>
                        <a:rPr lang="en-US" sz="1600"/>
                        <a:t>7</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Logistics</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7"/>
                  </a:ext>
                </a:extLst>
              </a:tr>
              <a:tr h="345661">
                <a:tc>
                  <a:txBody>
                    <a:bodyPr/>
                    <a:lstStyle/>
                    <a:p>
                      <a:pPr marL="0" marR="0" algn="ctr">
                        <a:spcBef>
                          <a:spcPts val="0"/>
                        </a:spcBef>
                        <a:spcAft>
                          <a:spcPts val="0"/>
                        </a:spcAft>
                      </a:pPr>
                      <a:r>
                        <a:rPr lang="en-US" sz="1600"/>
                        <a:t>8</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Public Health and Medical Services</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8"/>
                  </a:ext>
                </a:extLst>
              </a:tr>
              <a:tr h="345661">
                <a:tc>
                  <a:txBody>
                    <a:bodyPr/>
                    <a:lstStyle/>
                    <a:p>
                      <a:pPr marL="0" marR="0" algn="ctr">
                        <a:spcBef>
                          <a:spcPts val="0"/>
                        </a:spcBef>
                        <a:spcAft>
                          <a:spcPts val="0"/>
                        </a:spcAft>
                      </a:pPr>
                      <a:r>
                        <a:rPr lang="en-US" sz="1600"/>
                        <a:t>9</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Search and Rescue</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09"/>
                  </a:ext>
                </a:extLst>
              </a:tr>
              <a:tr h="345661">
                <a:tc>
                  <a:txBody>
                    <a:bodyPr/>
                    <a:lstStyle/>
                    <a:p>
                      <a:pPr marL="0" marR="0" algn="ctr">
                        <a:spcBef>
                          <a:spcPts val="0"/>
                        </a:spcBef>
                        <a:spcAft>
                          <a:spcPts val="0"/>
                        </a:spcAft>
                      </a:pPr>
                      <a:r>
                        <a:rPr lang="en-US" sz="1600"/>
                        <a:t>10</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Oil and Hazardous Materials Response</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10"/>
                  </a:ext>
                </a:extLst>
              </a:tr>
              <a:tr h="345661">
                <a:tc>
                  <a:txBody>
                    <a:bodyPr/>
                    <a:lstStyle/>
                    <a:p>
                      <a:pPr marL="0" marR="0" algn="ctr">
                        <a:spcBef>
                          <a:spcPts val="0"/>
                        </a:spcBef>
                        <a:spcAft>
                          <a:spcPts val="0"/>
                        </a:spcAft>
                      </a:pPr>
                      <a:r>
                        <a:rPr lang="en-US" sz="1600"/>
                        <a:t>11</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Agriculture and Natural Resources</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11"/>
                  </a:ext>
                </a:extLst>
              </a:tr>
              <a:tr h="345661">
                <a:tc>
                  <a:txBody>
                    <a:bodyPr/>
                    <a:lstStyle/>
                    <a:p>
                      <a:pPr marL="0" marR="0" algn="ctr">
                        <a:spcBef>
                          <a:spcPts val="0"/>
                        </a:spcBef>
                        <a:spcAft>
                          <a:spcPts val="0"/>
                        </a:spcAft>
                      </a:pPr>
                      <a:r>
                        <a:rPr lang="en-US" sz="1600"/>
                        <a:t>12</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Energy</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12"/>
                  </a:ext>
                </a:extLst>
              </a:tr>
              <a:tr h="345661">
                <a:tc>
                  <a:txBody>
                    <a:bodyPr/>
                    <a:lstStyle/>
                    <a:p>
                      <a:pPr marL="0" marR="0" algn="ctr">
                        <a:spcBef>
                          <a:spcPts val="0"/>
                        </a:spcBef>
                        <a:spcAft>
                          <a:spcPts val="0"/>
                        </a:spcAft>
                      </a:pPr>
                      <a:r>
                        <a:rPr lang="en-US" sz="1600"/>
                        <a:t>13</a:t>
                      </a:r>
                      <a:endParaRPr lang="en-US" sz="1600">
                        <a:latin typeface="Times New Roman"/>
                        <a:ea typeface="Times New Roman"/>
                      </a:endParaRPr>
                    </a:p>
                  </a:txBody>
                  <a:tcPr marL="68580" marR="68580" marT="0" marB="0"/>
                </a:tc>
                <a:tc>
                  <a:txBody>
                    <a:bodyPr/>
                    <a:lstStyle/>
                    <a:p>
                      <a:pPr marL="0" marR="0">
                        <a:spcBef>
                          <a:spcPts val="0"/>
                        </a:spcBef>
                        <a:spcAft>
                          <a:spcPts val="0"/>
                        </a:spcAft>
                      </a:pPr>
                      <a:r>
                        <a:rPr lang="en-US" sz="1600" dirty="0"/>
                        <a:t>Public Safety and Security</a:t>
                      </a:r>
                      <a:endParaRPr lang="en-US" sz="1600" dirty="0">
                        <a:latin typeface="Times New Roman"/>
                        <a:ea typeface="Times New Roman"/>
                      </a:endParaRPr>
                    </a:p>
                  </a:txBody>
                  <a:tcPr marL="68580" marR="68580" marT="0" marB="0"/>
                </a:tc>
                <a:extLst>
                  <a:ext uri="{0D108BD9-81ED-4DB2-BD59-A6C34878D82A}">
                    <a16:rowId xmlns:a16="http://schemas.microsoft.com/office/drawing/2014/main" val="10013"/>
                  </a:ext>
                </a:extLst>
              </a:tr>
              <a:tr h="345661">
                <a:tc>
                  <a:txBody>
                    <a:bodyPr/>
                    <a:lstStyle/>
                    <a:p>
                      <a:pPr marL="0" marR="0" algn="ctr">
                        <a:spcBef>
                          <a:spcPts val="0"/>
                        </a:spcBef>
                        <a:spcAft>
                          <a:spcPts val="0"/>
                        </a:spcAft>
                      </a:pPr>
                      <a:r>
                        <a:rPr lang="en-US" sz="1600" dirty="0"/>
                        <a:t>15</a:t>
                      </a:r>
                      <a:endParaRPr lang="en-US" sz="1600" dirty="0">
                        <a:latin typeface="Times New Roman"/>
                        <a:ea typeface="Times New Roman"/>
                      </a:endParaRPr>
                    </a:p>
                  </a:txBody>
                  <a:tcPr marL="68580" marR="68580" marT="0" marB="0"/>
                </a:tc>
                <a:tc>
                  <a:txBody>
                    <a:bodyPr/>
                    <a:lstStyle/>
                    <a:p>
                      <a:pPr marL="0" marR="0">
                        <a:spcBef>
                          <a:spcPts val="0"/>
                        </a:spcBef>
                        <a:spcAft>
                          <a:spcPts val="0"/>
                        </a:spcAft>
                      </a:pPr>
                      <a:r>
                        <a:rPr lang="en-US" sz="1600" dirty="0">
                          <a:latin typeface="Times New Roman"/>
                          <a:ea typeface="Times New Roman"/>
                        </a:rPr>
                        <a:t>External Affairs</a:t>
                      </a:r>
                    </a:p>
                  </a:txBody>
                  <a:tcPr marL="68580" marR="68580" marT="0" marB="0"/>
                </a:tc>
                <a:extLst>
                  <a:ext uri="{0D108BD9-81ED-4DB2-BD59-A6C34878D82A}">
                    <a16:rowId xmlns:a16="http://schemas.microsoft.com/office/drawing/2014/main" val="10014"/>
                  </a:ext>
                </a:extLst>
              </a:tr>
              <a:tr h="365792">
                <a:tc>
                  <a:txBody>
                    <a:bodyPr/>
                    <a:lstStyle/>
                    <a:p>
                      <a:pPr marL="0" marR="0" algn="ctr">
                        <a:spcBef>
                          <a:spcPts val="0"/>
                        </a:spcBef>
                        <a:spcAft>
                          <a:spcPts val="0"/>
                        </a:spcAft>
                      </a:pPr>
                      <a:r>
                        <a:rPr lang="en-US" sz="1400" dirty="0"/>
                        <a:t>Note:</a:t>
                      </a:r>
                      <a:endParaRPr lang="en-US" sz="1400" dirty="0">
                        <a:latin typeface="Times New Roman"/>
                        <a:ea typeface="Times New Roman"/>
                      </a:endParaRPr>
                    </a:p>
                  </a:txBody>
                  <a:tcPr marL="68580" marR="68580" marT="0" marB="0"/>
                </a:tc>
                <a:tc>
                  <a:txBody>
                    <a:bodyPr/>
                    <a:lstStyle/>
                    <a:p>
                      <a:pPr marL="0" marR="0">
                        <a:spcBef>
                          <a:spcPts val="0"/>
                        </a:spcBef>
                        <a:spcAft>
                          <a:spcPts val="0"/>
                        </a:spcAft>
                      </a:pPr>
                      <a:r>
                        <a:rPr lang="en-US" sz="1200" dirty="0">
                          <a:latin typeface="Times New Roman"/>
                          <a:ea typeface="Times New Roman"/>
                        </a:rPr>
                        <a:t>ESF #14 (Long Term Community Recovery) superseded by the National Disaster Recovery Framework</a:t>
                      </a:r>
                    </a:p>
                  </a:txBody>
                  <a:tcPr marL="68580" marR="68580" marT="0" marB="0"/>
                </a:tc>
                <a:extLst>
                  <a:ext uri="{0D108BD9-81ED-4DB2-BD59-A6C34878D82A}">
                    <a16:rowId xmlns:a16="http://schemas.microsoft.com/office/drawing/2014/main" val="10015"/>
                  </a:ext>
                </a:extLst>
              </a:tr>
            </a:tbl>
          </a:graphicData>
        </a:graphic>
      </p:graphicFrame>
      <p:sp>
        <p:nvSpPr>
          <p:cNvPr id="173113" name="Text Placeholder 7">
            <a:extLst>
              <a:ext uri="{FF2B5EF4-FFF2-40B4-BE49-F238E27FC236}">
                <a16:creationId xmlns:a16="http://schemas.microsoft.com/office/drawing/2014/main" id="{E2659797-C7F5-4D5A-A42B-B65302913BE3}"/>
              </a:ext>
            </a:extLst>
          </p:cNvPr>
          <p:cNvSpPr>
            <a:spLocks noGrp="1"/>
          </p:cNvSpPr>
          <p:nvPr>
            <p:ph type="body" sz="half" idx="2"/>
          </p:nvPr>
        </p:nvSpPr>
        <p:spPr>
          <a:xfrm>
            <a:off x="457200" y="1219200"/>
            <a:ext cx="3008313" cy="4800600"/>
          </a:xfrm>
        </p:spPr>
        <p:txBody>
          <a:bodyPr/>
          <a:lstStyle/>
          <a:p>
            <a:pPr eaLnBrk="1" hangingPunct="1"/>
            <a:r>
              <a:rPr lang="en-US" altLang="en-US" sz="1800" dirty="0"/>
              <a:t>The National Response Framework (formerly the National Response Plan), identifies the key personnel, roles, responsibilities and mechanisms for the Nation’s response to incidents. The lead federal agency for ESF#1 is the U.S. Department of Transportation.  DOT is responsible for planning and coordination of activities affecting transportation throughout all incident areas – prevention, preparedness, response, recovery and mitigation. </a:t>
            </a:r>
          </a:p>
        </p:txBody>
      </p:sp>
      <p:sp>
        <p:nvSpPr>
          <p:cNvPr id="10" name="TextBox 9">
            <a:extLst>
              <a:ext uri="{FF2B5EF4-FFF2-40B4-BE49-F238E27FC236}">
                <a16:creationId xmlns:a16="http://schemas.microsoft.com/office/drawing/2014/main" id="{B94F1F61-C061-42CA-8884-B9D0D02F95C1}"/>
              </a:ext>
            </a:extLst>
          </p:cNvPr>
          <p:cNvSpPr txBox="1"/>
          <p:nvPr/>
        </p:nvSpPr>
        <p:spPr>
          <a:xfrm>
            <a:off x="4038600" y="6096000"/>
            <a:ext cx="4572000" cy="808038"/>
          </a:xfrm>
          <a:prstGeom prst="rect">
            <a:avLst/>
          </a:prstGeom>
          <a:noFill/>
        </p:spPr>
        <p:txBody>
          <a:bodyPr wrap="square">
            <a:spAutoFit/>
          </a:bodyPr>
          <a:lstStyle/>
          <a:p>
            <a:pPr algn="ctr" eaLnBrk="1" fontAlgn="auto" hangingPunct="1">
              <a:spcBef>
                <a:spcPts val="0"/>
              </a:spcBef>
              <a:spcAft>
                <a:spcPts val="0"/>
              </a:spcAft>
              <a:defRPr/>
            </a:pPr>
            <a:r>
              <a:rPr lang="en-US" b="1" dirty="0">
                <a:latin typeface="+mn-lt"/>
              </a:rPr>
              <a:t>Emergency Support Functions</a:t>
            </a:r>
            <a:endParaRPr lang="en-US" dirty="0">
              <a:latin typeface="+mn-lt"/>
            </a:endParaRPr>
          </a:p>
          <a:p>
            <a:pPr algn="ctr" eaLnBrk="1" fontAlgn="auto" hangingPunct="1">
              <a:spcBef>
                <a:spcPts val="0"/>
              </a:spcBef>
              <a:spcAft>
                <a:spcPts val="0"/>
              </a:spcAft>
              <a:defRPr/>
            </a:pPr>
            <a:r>
              <a:rPr lang="en-US" sz="1050" dirty="0">
                <a:latin typeface="+mn-lt"/>
              </a:rPr>
              <a:t>Source:  Adapted from National Response Framework (NRF) 3</a:t>
            </a:r>
            <a:r>
              <a:rPr lang="en-US" sz="1050" baseline="30000" dirty="0">
                <a:latin typeface="+mn-lt"/>
              </a:rPr>
              <a:t>rd</a:t>
            </a:r>
            <a:r>
              <a:rPr lang="en-US" sz="1050" dirty="0">
                <a:latin typeface="+mn-lt"/>
              </a:rPr>
              <a:t> Edition, 2016.</a:t>
            </a:r>
          </a:p>
          <a:p>
            <a:pPr algn="ctr" eaLnBrk="1" fontAlgn="auto" hangingPunct="1">
              <a:spcBef>
                <a:spcPts val="0"/>
              </a:spcBef>
              <a:spcAft>
                <a:spcPts val="0"/>
              </a:spcAft>
              <a:defRPr/>
            </a:pPr>
            <a:endParaRPr lang="en-US" dirty="0">
              <a:latin typeface="+mn-lt"/>
            </a:endParaRPr>
          </a:p>
        </p:txBody>
      </p:sp>
    </p:spTree>
    <p:extLst>
      <p:ext uri="{BB962C8B-B14F-4D97-AF65-F5344CB8AC3E}">
        <p14:creationId xmlns:p14="http://schemas.microsoft.com/office/powerpoint/2010/main" val="301842785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Number Placeholder 5">
            <a:extLst>
              <a:ext uri="{FF2B5EF4-FFF2-40B4-BE49-F238E27FC236}">
                <a16:creationId xmlns:a16="http://schemas.microsoft.com/office/drawing/2014/main" id="{38AB12EB-4553-4AE0-89D0-AE01725A50DA}"/>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B072E02-51A9-4DEA-8447-A3A721DB593E}" type="slidenum">
              <a:rPr lang="en-US" altLang="en-US" sz="1200">
                <a:solidFill>
                  <a:srgbClr val="898989"/>
                </a:solidFill>
              </a:rPr>
              <a:pPr>
                <a:spcBef>
                  <a:spcPct val="0"/>
                </a:spcBef>
                <a:buFontTx/>
                <a:buNone/>
              </a:pPr>
              <a:t>98</a:t>
            </a:fld>
            <a:endParaRPr lang="en-US" altLang="en-US" sz="1200">
              <a:solidFill>
                <a:srgbClr val="898989"/>
              </a:solidFill>
            </a:endParaRPr>
          </a:p>
        </p:txBody>
      </p:sp>
      <p:sp>
        <p:nvSpPr>
          <p:cNvPr id="175107" name="Title 3">
            <a:extLst>
              <a:ext uri="{FF2B5EF4-FFF2-40B4-BE49-F238E27FC236}">
                <a16:creationId xmlns:a16="http://schemas.microsoft.com/office/drawing/2014/main" id="{5A5FE85E-2255-4C65-932D-F34EF06B7213}"/>
              </a:ext>
            </a:extLst>
          </p:cNvPr>
          <p:cNvSpPr>
            <a:spLocks noGrp="1"/>
          </p:cNvSpPr>
          <p:nvPr>
            <p:ph type="title"/>
          </p:nvPr>
        </p:nvSpPr>
        <p:spPr>
          <a:xfrm>
            <a:off x="228600" y="0"/>
            <a:ext cx="3008313" cy="1143000"/>
          </a:xfrm>
        </p:spPr>
        <p:txBody>
          <a:bodyPr/>
          <a:lstStyle/>
          <a:p>
            <a:pPr eaLnBrk="1" hangingPunct="1"/>
            <a:r>
              <a:rPr lang="en-US" altLang="en-US" dirty="0"/>
              <a:t>TRANSPORTATION SYSTEMS SECTOR-</a:t>
            </a:r>
            <a:br>
              <a:rPr lang="en-US" altLang="en-US" dirty="0"/>
            </a:br>
            <a:r>
              <a:rPr lang="en-US" altLang="en-US" dirty="0"/>
              <a:t>SPECIFIC PLAN </a:t>
            </a:r>
          </a:p>
        </p:txBody>
      </p:sp>
      <p:sp>
        <p:nvSpPr>
          <p:cNvPr id="175108" name="Text Placeholder 5">
            <a:extLst>
              <a:ext uri="{FF2B5EF4-FFF2-40B4-BE49-F238E27FC236}">
                <a16:creationId xmlns:a16="http://schemas.microsoft.com/office/drawing/2014/main" id="{1AC5DF39-A1D7-4D1F-BCD4-84DE9D7CCBBA}"/>
              </a:ext>
            </a:extLst>
          </p:cNvPr>
          <p:cNvSpPr>
            <a:spLocks noGrp="1"/>
          </p:cNvSpPr>
          <p:nvPr>
            <p:ph type="body" sz="half" idx="2"/>
          </p:nvPr>
        </p:nvSpPr>
        <p:spPr>
          <a:xfrm>
            <a:off x="228600" y="1143000"/>
            <a:ext cx="2743200" cy="5486400"/>
          </a:xfrm>
        </p:spPr>
        <p:txBody>
          <a:bodyPr/>
          <a:lstStyle/>
          <a:p>
            <a:pPr eaLnBrk="1" hangingPunct="1"/>
            <a:r>
              <a:rPr lang="en-US" altLang="en-US" sz="2000" dirty="0"/>
              <a:t>The Sector-Specific Plans of the 16 critical infrastructure sectors have been updated to align with the NIPP 2013. The </a:t>
            </a:r>
            <a:r>
              <a:rPr lang="en-US" altLang="en-US" sz="2000" i="1" dirty="0"/>
              <a:t>Transportation Systems Sector-Specific Plan (TSSSP) </a:t>
            </a:r>
            <a:r>
              <a:rPr lang="en-US" altLang="en-US" sz="2000" dirty="0"/>
              <a:t>was published by DHS in 2015. The TSSSP describes strategies to reduce risks to critical transportation infrastructure. The TSSSP contains ten sector priorities grouped into four sector goals.</a:t>
            </a:r>
          </a:p>
        </p:txBody>
      </p:sp>
      <p:sp>
        <p:nvSpPr>
          <p:cNvPr id="10" name="TextBox 9">
            <a:extLst>
              <a:ext uri="{FF2B5EF4-FFF2-40B4-BE49-F238E27FC236}">
                <a16:creationId xmlns:a16="http://schemas.microsoft.com/office/drawing/2014/main" id="{D17BD4D9-2F34-46C2-96F4-DB57F9B75408}"/>
              </a:ext>
            </a:extLst>
          </p:cNvPr>
          <p:cNvSpPr txBox="1"/>
          <p:nvPr/>
        </p:nvSpPr>
        <p:spPr>
          <a:xfrm>
            <a:off x="3581400" y="6019800"/>
            <a:ext cx="5334000" cy="530225"/>
          </a:xfrm>
          <a:prstGeom prst="rect">
            <a:avLst/>
          </a:prstGeom>
          <a:noFill/>
        </p:spPr>
        <p:txBody>
          <a:bodyPr>
            <a:spAutoFit/>
          </a:bodyPr>
          <a:lstStyle/>
          <a:p>
            <a:pPr algn="ctr" eaLnBrk="1" fontAlgn="auto" hangingPunct="1">
              <a:spcBef>
                <a:spcPts val="0"/>
              </a:spcBef>
              <a:spcAft>
                <a:spcPts val="0"/>
              </a:spcAft>
              <a:defRPr/>
            </a:pPr>
            <a:r>
              <a:rPr lang="en-US" b="1" dirty="0">
                <a:latin typeface="+mn-lt"/>
              </a:rPr>
              <a:t>Transportation Systems Sector Goals and Priorities  </a:t>
            </a:r>
            <a:r>
              <a:rPr lang="en-US" sz="1050" dirty="0">
                <a:latin typeface="+mn-lt"/>
              </a:rPr>
              <a:t>Source: Transportation Systems Sector-Specific Plan (TSSSP), 2015</a:t>
            </a:r>
          </a:p>
        </p:txBody>
      </p:sp>
      <p:pic>
        <p:nvPicPr>
          <p:cNvPr id="175110" name="Content Placeholder 10">
            <a:extLst>
              <a:ext uri="{FF2B5EF4-FFF2-40B4-BE49-F238E27FC236}">
                <a16:creationId xmlns:a16="http://schemas.microsoft.com/office/drawing/2014/main" id="{B6FA49CB-36D0-49A5-996B-0C165774672F}"/>
              </a:ext>
            </a:extLst>
          </p:cNvPr>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895600" y="361950"/>
            <a:ext cx="6248400" cy="5353050"/>
          </a:xfrm>
        </p:spPr>
      </p:pic>
    </p:spTree>
    <p:extLst>
      <p:ext uri="{BB962C8B-B14F-4D97-AF65-F5344CB8AC3E}">
        <p14:creationId xmlns:p14="http://schemas.microsoft.com/office/powerpoint/2010/main" val="16117404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821D8A1D-3DEE-4F3E-A4EA-F07CCB6D4B0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7F1D99-0449-4456-B109-7D618297065A}" type="slidenum">
              <a:rPr lang="en-US" altLang="en-US">
                <a:solidFill>
                  <a:srgbClr val="898989"/>
                </a:solidFill>
                <a:latin typeface="Calibri" panose="020F0502020204030204" pitchFamily="34" charset="0"/>
              </a:rPr>
              <a:pPr eaLnBrk="1" hangingPunct="1"/>
              <a:t>99</a:t>
            </a:fld>
            <a:endParaRPr lang="en-US" altLang="en-US">
              <a:solidFill>
                <a:srgbClr val="898989"/>
              </a:solidFill>
              <a:latin typeface="Calibri" panose="020F0502020204030204" pitchFamily="34" charset="0"/>
            </a:endParaRPr>
          </a:p>
        </p:txBody>
      </p:sp>
      <p:sp>
        <p:nvSpPr>
          <p:cNvPr id="15363" name="Title 4">
            <a:extLst>
              <a:ext uri="{FF2B5EF4-FFF2-40B4-BE49-F238E27FC236}">
                <a16:creationId xmlns:a16="http://schemas.microsoft.com/office/drawing/2014/main" id="{4D6BFB41-44A1-42D1-8EB2-BC726BC1AEED}"/>
              </a:ext>
            </a:extLst>
          </p:cNvPr>
          <p:cNvSpPr>
            <a:spLocks noGrp="1"/>
          </p:cNvSpPr>
          <p:nvPr>
            <p:ph type="title"/>
          </p:nvPr>
        </p:nvSpPr>
        <p:spPr>
          <a:ln>
            <a:solidFill>
              <a:schemeClr val="tx2"/>
            </a:solidFill>
            <a:miter lim="800000"/>
            <a:headEnd/>
            <a:tailEnd/>
          </a:ln>
        </p:spPr>
        <p:txBody>
          <a:bodyPr/>
          <a:lstStyle/>
          <a:p>
            <a:pPr eaLnBrk="1" hangingPunct="1"/>
            <a:r>
              <a:rPr lang="en-US" altLang="en-US" sz="3600" b="1" dirty="0"/>
              <a:t>Project Case Studies</a:t>
            </a:r>
            <a:endParaRPr lang="en-US" altLang="en-US" sz="3200" b="1" dirty="0"/>
          </a:p>
        </p:txBody>
      </p:sp>
      <p:pic>
        <p:nvPicPr>
          <p:cNvPr id="15364" name="Picture 2">
            <a:extLst>
              <a:ext uri="{FF2B5EF4-FFF2-40B4-BE49-F238E27FC236}">
                <a16:creationId xmlns:a16="http://schemas.microsoft.com/office/drawing/2014/main" id="{37C8934C-9100-4663-80FD-DDEAEF29D6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66938"/>
            <a:ext cx="9102725" cy="3243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917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3688</TotalTime>
  <Words>12365</Words>
  <Application>Microsoft Office PowerPoint</Application>
  <PresentationFormat>On-screen Show (4:3)</PresentationFormat>
  <Paragraphs>1200</Paragraphs>
  <Slides>100</Slides>
  <Notes>99</Notes>
  <HiddenSlides>8</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100</vt:i4>
      </vt:variant>
    </vt:vector>
  </HeadingPairs>
  <TitlesOfParts>
    <vt:vector size="108" baseType="lpstr">
      <vt:lpstr>MS PGothic</vt:lpstr>
      <vt:lpstr>Arial</vt:lpstr>
      <vt:lpstr>Calibri</vt:lpstr>
      <vt:lpstr>Helvetica Light</vt:lpstr>
      <vt:lpstr>Times New Roman</vt:lpstr>
      <vt:lpstr>Verdana</vt:lpstr>
      <vt:lpstr>Wingdings</vt:lpstr>
      <vt:lpstr>Office Theme</vt:lpstr>
      <vt:lpstr>NCHRP PROJECT 20-59(51)A</vt:lpstr>
      <vt:lpstr>Cybersecurity Issues Cyber-Physical Systems</vt:lpstr>
      <vt:lpstr>RESEARCH TEAM</vt:lpstr>
      <vt:lpstr>PROJECT OBJECTIVE  </vt:lpstr>
      <vt:lpstr>Security 101, Second Edition:   A Physical &amp; Cyber Security Primer  for Transportation Agencies</vt:lpstr>
      <vt:lpstr>RESEARCH APPROACH – PHASE 1  </vt:lpstr>
      <vt:lpstr>RESEARCH APPROACH – PHASE 2  </vt:lpstr>
      <vt:lpstr>CHAPTER 1</vt:lpstr>
      <vt:lpstr>PowerPoint Presentation</vt:lpstr>
      <vt:lpstr>CYBERSECURITY RISK MANAGEMENT</vt:lpstr>
      <vt:lpstr>RISK REDUCTION</vt:lpstr>
      <vt:lpstr>PowerPoint Presentation</vt:lpstr>
      <vt:lpstr>Space Weather</vt:lpstr>
      <vt:lpstr>PowerPoint Presentation</vt:lpstr>
      <vt:lpstr>    Explosives Threat       Assessment</vt:lpstr>
      <vt:lpstr>PowerPoint Presentation</vt:lpstr>
      <vt:lpstr>PowerPoint Presentation</vt:lpstr>
      <vt:lpstr>PowerPoint Presentation</vt:lpstr>
      <vt:lpstr>ACTIVE THREATS</vt:lpstr>
      <vt:lpstr> Active Threat ACTIVE SHOOTER</vt:lpstr>
      <vt:lpstr> Active Threat VEHICLE RAMMING</vt:lpstr>
      <vt:lpstr>CYBER THREAT SUPPLY CHAIN</vt:lpstr>
      <vt:lpstr>PowerPoint Presentation</vt:lpstr>
      <vt:lpstr>PowerPoint Presentation</vt:lpstr>
      <vt:lpstr>PowerPoint Presentation</vt:lpstr>
      <vt:lpstr>CHAPTER 2</vt:lpstr>
      <vt:lpstr>PowerPoint Presentation</vt:lpstr>
      <vt:lpstr>PowerPoint Presentation</vt:lpstr>
      <vt:lpstr>Cybersecurity Plans CYBERSECURITY RISK-BASED FRAMEWORK</vt:lpstr>
      <vt:lpstr>PowerPoint Presentation</vt:lpstr>
      <vt:lpstr>PowerPoint Presentation</vt:lpstr>
      <vt:lpstr>CHAPTER 3</vt:lpstr>
      <vt:lpstr>Security Countermeasure  Selection Process</vt:lpstr>
      <vt:lpstr>Security Countermeasure  Selection Process</vt:lpstr>
      <vt:lpstr>Layers of Security Concept</vt:lpstr>
      <vt:lpstr>Security Countermeasures SIGNS </vt:lpstr>
      <vt:lpstr>Security Countermeasures FENCING</vt:lpstr>
      <vt:lpstr> Security Countermeasures PROTECTIVE BARRIERS </vt:lpstr>
      <vt:lpstr>Security Countermeasures PROTECTIVE LIGHTING</vt:lpstr>
      <vt:lpstr>Security Countermeasures  ALARM SYSTEMS</vt:lpstr>
      <vt:lpstr>Security Countermeasures   ACCESS CONTROL SYSTEMS</vt:lpstr>
      <vt:lpstr>Security Countermeasures   ACCESS CONTROL SYSTEMS</vt:lpstr>
      <vt:lpstr>Security Countermeasures   SURVEILLANCE SYSTEMS AND MONITORING</vt:lpstr>
      <vt:lpstr>Cybersecurity Countermeasures   CRITICAL CONTROLS BEST PRACTICES</vt:lpstr>
      <vt:lpstr>Cybersecurity Countermeasures TRANSPORTATION SYSTEM NETWORK</vt:lpstr>
      <vt:lpstr>Cybersecurity Countermeasures ADDITIONAL MEASURES</vt:lpstr>
      <vt:lpstr>CHAPTER 4 - Cybersecurity</vt:lpstr>
      <vt:lpstr>Cybersecurity</vt:lpstr>
      <vt:lpstr>Cybersecurity Myths</vt:lpstr>
      <vt:lpstr>Cybersecurity Myths</vt:lpstr>
      <vt:lpstr>Cybersecurity Issues for  Surface Transportation</vt:lpstr>
      <vt:lpstr>Cybersecurity Issues for  Surface Transportation</vt:lpstr>
      <vt:lpstr>Cybersecurity Issues for  Transit</vt:lpstr>
      <vt:lpstr>Cybersecurity Issues Cyber-Physical Systems</vt:lpstr>
      <vt:lpstr>Cybersecurity Issues   Transportation Control Technologies</vt:lpstr>
      <vt:lpstr>Cybersecurity Issues   Connected Vehicles</vt:lpstr>
      <vt:lpstr>Cybersecurity Issues   Connected Vehicles</vt:lpstr>
      <vt:lpstr>Cybersecurity Assessment Tool DHS Cyber Resilience Review (CRR)</vt:lpstr>
      <vt:lpstr>CHAPTER 5</vt:lpstr>
      <vt:lpstr>PHYSICAL SECURITY WORKFORCE</vt:lpstr>
      <vt:lpstr>PowerPoint Presentation</vt:lpstr>
      <vt:lpstr>CYBERSECURITY WORKFORCE</vt:lpstr>
      <vt:lpstr>SECURITY AWARENESS </vt:lpstr>
      <vt:lpstr>CYBERSECURITY AWARENESS</vt:lpstr>
      <vt:lpstr>CYBERSECURITY AWARENESS</vt:lpstr>
      <vt:lpstr>TRANSIT CAPABILITIES</vt:lpstr>
      <vt:lpstr>CYBERSECURITY CAPABILITIES</vt:lpstr>
      <vt:lpstr>DOT CAPABILITIES</vt:lpstr>
      <vt:lpstr>DOT CYBERSECURITY CAPABILITIES</vt:lpstr>
      <vt:lpstr>DOT TRAINING  PREFERRED APPROACHES</vt:lpstr>
      <vt:lpstr>DOT CAPACITY-BUILDING METHODS  PREFERRED APPROACHES</vt:lpstr>
      <vt:lpstr>SECURITY EXERCISE TYPES</vt:lpstr>
      <vt:lpstr>PowerPoint Presentation</vt:lpstr>
      <vt:lpstr>CHAPTER 6</vt:lpstr>
      <vt:lpstr>Presidential Policy Directive 21 (PPD-21): Critical Infrastructure Security and Resilience </vt:lpstr>
      <vt:lpstr> Resilience</vt:lpstr>
      <vt:lpstr>INFRASTRUCTURE PROTECTION</vt:lpstr>
      <vt:lpstr>Infrastructure Protection  CRITICAL TRANSPORTATION ASSETS</vt:lpstr>
      <vt:lpstr>BRIDGES AND TUNNELS</vt:lpstr>
      <vt:lpstr>ROLLING STOCK AND VEHICLES</vt:lpstr>
      <vt:lpstr>Infrastructure Protection TRANSIT AGENCY ASSETS</vt:lpstr>
      <vt:lpstr>Infrastructure Protection TRANSPORTATION OPERATIONS  SYSTEMS</vt:lpstr>
      <vt:lpstr>Infrastructure Protection TRANSPORTATION OPERATIONS  SYSTEMS</vt:lpstr>
      <vt:lpstr>Infrastructure Protection IT &amp; ICS in TRANSPORTATION OPERATIONS SYSTEMS</vt:lpstr>
      <vt:lpstr>Infrastructure Protection IT &amp; ICS in TRANSPORTATION OPERATIONS SYSTEMS</vt:lpstr>
      <vt:lpstr>Infrastructure Protection TRANSIT OPERATIONS SYSTEMS</vt:lpstr>
      <vt:lpstr>Infrastructure Protection TRANSIT OPERATIONS SYSTEMS</vt:lpstr>
      <vt:lpstr>Infrastructure Protection HIGHWAY OPERATIONS SYSTEMS</vt:lpstr>
      <vt:lpstr>Infrastructure Protection BUILDING SECURITY</vt:lpstr>
      <vt:lpstr>Infrastructure Protection BUILDING SECURITY</vt:lpstr>
      <vt:lpstr>Infrastructure Protection FACILITY SECURITY LEVEL MATRIX </vt:lpstr>
      <vt:lpstr>CHAPTER 7</vt:lpstr>
      <vt:lpstr>Homeland Security LAWS AND STATUTES</vt:lpstr>
      <vt:lpstr>PowerPoint Presentation</vt:lpstr>
      <vt:lpstr>PowerPoint Presentation</vt:lpstr>
      <vt:lpstr>Homeland Security NATIONAL GUIDANCE DOCUMENTS</vt:lpstr>
      <vt:lpstr>NATIONAL RESPONSE FRAMEWORK</vt:lpstr>
      <vt:lpstr>TRANSPORTATION SYSTEMS SECTOR- SPECIFIC PLAN </vt:lpstr>
      <vt:lpstr>Project Case Studies</vt:lpstr>
      <vt:lpstr>NCHRP PROJECT 20-59(51)A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NCHRP PROJECT 20-59(28)</dc:title>
  <dc:creator>Ron Frazier</dc:creator>
  <cp:lastModifiedBy>Mackie, Paul</cp:lastModifiedBy>
  <cp:revision>400</cp:revision>
  <dcterms:created xsi:type="dcterms:W3CDTF">2008-08-16T17:33:06Z</dcterms:created>
  <dcterms:modified xsi:type="dcterms:W3CDTF">2020-07-13T20:52:59Z</dcterms:modified>
</cp:coreProperties>
</file>