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tags/tag1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ppt/tags/tag18.xml" ContentType="application/vnd.openxmlformats-officedocument.presentationml.tags+xml"/>
  <Override PartName="/ppt/notesSlides/notesSlide22.xml" ContentType="application/vnd.openxmlformats-officedocument.presentationml.notesSlide+xml"/>
  <Override PartName="/ppt/tags/tag19.xml" ContentType="application/vnd.openxmlformats-officedocument.presentationml.tags+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0.xml" ContentType="application/vnd.openxmlformats-officedocument.presentationml.tags+xml"/>
  <Override PartName="/ppt/notesSlides/notesSlide24.xml" ContentType="application/vnd.openxmlformats-officedocument.presentationml.notesSlide+xml"/>
  <Override PartName="/ppt/tags/tag21.xml" ContentType="application/vnd.openxmlformats-officedocument.presentationml.tags+xml"/>
  <Override PartName="/ppt/notesSlides/notesSlide25.xml" ContentType="application/vnd.openxmlformats-officedocument.presentationml.notesSlide+xml"/>
  <Override PartName="/ppt/tags/tag22.xml" ContentType="application/vnd.openxmlformats-officedocument.presentationml.tags+xml"/>
  <Override PartName="/ppt/notesSlides/notesSlide26.xml" ContentType="application/vnd.openxmlformats-officedocument.presentationml.notesSlide+xml"/>
  <Override PartName="/ppt/tags/tag23.xml" ContentType="application/vnd.openxmlformats-officedocument.presentationml.tags+xml"/>
  <Override PartName="/ppt/notesSlides/notesSlide27.xml" ContentType="application/vnd.openxmlformats-officedocument.presentationml.notesSlide+xml"/>
  <Override PartName="/ppt/tags/tag24.xml" ContentType="application/vnd.openxmlformats-officedocument.presentationml.tags+xml"/>
  <Override PartName="/ppt/notesSlides/notesSlide28.xml" ContentType="application/vnd.openxmlformats-officedocument.presentationml.notesSlide+xml"/>
  <Override PartName="/ppt/tags/tag25.xml" ContentType="application/vnd.openxmlformats-officedocument.presentationml.tags+xml"/>
  <Override PartName="/ppt/notesSlides/notesSlide29.xml" ContentType="application/vnd.openxmlformats-officedocument.presentationml.notesSlide+xml"/>
  <Override PartName="/ppt/tags/tag26.xml" ContentType="application/vnd.openxmlformats-officedocument.presentationml.tags+xml"/>
  <Override PartName="/ppt/notesSlides/notesSlide30.xml" ContentType="application/vnd.openxmlformats-officedocument.presentationml.notesSlide+xml"/>
  <Override PartName="/ppt/tags/tag27.xml" ContentType="application/vnd.openxmlformats-officedocument.presentationml.tags+xml"/>
  <Override PartName="/ppt/notesSlides/notesSlide31.xml" ContentType="application/vnd.openxmlformats-officedocument.presentationml.notesSlide+xml"/>
  <Override PartName="/ppt/tags/tag28.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1" r:id="rId1"/>
    <p:sldMasterId id="2147483961" r:id="rId2"/>
  </p:sldMasterIdLst>
  <p:notesMasterIdLst>
    <p:notesMasterId r:id="rId48"/>
  </p:notesMasterIdLst>
  <p:handoutMasterIdLst>
    <p:handoutMasterId r:id="rId49"/>
  </p:handoutMasterIdLst>
  <p:sldIdLst>
    <p:sldId id="308" r:id="rId3"/>
    <p:sldId id="388" r:id="rId4"/>
    <p:sldId id="364" r:id="rId5"/>
    <p:sldId id="369" r:id="rId6"/>
    <p:sldId id="370" r:id="rId7"/>
    <p:sldId id="391" r:id="rId8"/>
    <p:sldId id="372" r:id="rId9"/>
    <p:sldId id="384" r:id="rId10"/>
    <p:sldId id="385" r:id="rId11"/>
    <p:sldId id="368" r:id="rId12"/>
    <p:sldId id="386" r:id="rId13"/>
    <p:sldId id="411" r:id="rId14"/>
    <p:sldId id="410" r:id="rId15"/>
    <p:sldId id="373" r:id="rId16"/>
    <p:sldId id="393" r:id="rId17"/>
    <p:sldId id="414" r:id="rId18"/>
    <p:sldId id="416" r:id="rId19"/>
    <p:sldId id="415" r:id="rId20"/>
    <p:sldId id="417" r:id="rId21"/>
    <p:sldId id="418" r:id="rId22"/>
    <p:sldId id="420" r:id="rId23"/>
    <p:sldId id="419" r:id="rId24"/>
    <p:sldId id="374" r:id="rId25"/>
    <p:sldId id="394" r:id="rId26"/>
    <p:sldId id="397" r:id="rId27"/>
    <p:sldId id="422" r:id="rId28"/>
    <p:sldId id="423" r:id="rId29"/>
    <p:sldId id="421" r:id="rId30"/>
    <p:sldId id="424" r:id="rId31"/>
    <p:sldId id="376" r:id="rId32"/>
    <p:sldId id="377" r:id="rId33"/>
    <p:sldId id="378" r:id="rId34"/>
    <p:sldId id="405" r:id="rId35"/>
    <p:sldId id="406" r:id="rId36"/>
    <p:sldId id="380" r:id="rId37"/>
    <p:sldId id="381" r:id="rId38"/>
    <p:sldId id="400" r:id="rId39"/>
    <p:sldId id="403" r:id="rId40"/>
    <p:sldId id="398" r:id="rId41"/>
    <p:sldId id="404" r:id="rId42"/>
    <p:sldId id="412" r:id="rId43"/>
    <p:sldId id="407" r:id="rId44"/>
    <p:sldId id="408" r:id="rId45"/>
    <p:sldId id="409" r:id="rId46"/>
    <p:sldId id="382"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46" autoAdjust="0"/>
    <p:restoredTop sz="93264" autoAdjust="0"/>
  </p:normalViewPr>
  <p:slideViewPr>
    <p:cSldViewPr>
      <p:cViewPr varScale="1">
        <p:scale>
          <a:sx n="64" d="100"/>
          <a:sy n="64" d="100"/>
        </p:scale>
        <p:origin x="44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8"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E0F74A-B1D8-4B78-B78F-7986CAF3BF03}"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US"/>
        </a:p>
      </dgm:t>
    </dgm:pt>
    <dgm:pt modelId="{97A72505-7A28-459E-A6CC-4829C377A808}">
      <dgm:prSet custT="1"/>
      <dgm:spPr>
        <a:solidFill>
          <a:schemeClr val="bg1">
            <a:lumMod val="65000"/>
            <a:alpha val="90000"/>
          </a:schemeClr>
        </a:solidFill>
      </dgm:spPr>
      <dgm:t>
        <a:bodyPr lIns="91440" rIns="91440"/>
        <a:lstStyle/>
        <a:p>
          <a:pPr algn="ctr" rtl="0"/>
          <a:r>
            <a:rPr lang="en-US" sz="2800" b="0" dirty="0" smtClean="0"/>
            <a:t>Approach</a:t>
          </a:r>
          <a:endParaRPr lang="en-US" sz="2800" b="0" dirty="0"/>
        </a:p>
        <a:p>
          <a:pPr algn="ctr" rtl="0"/>
          <a:r>
            <a:rPr lang="en-US" sz="2800" b="0" dirty="0"/>
            <a:t>Findings</a:t>
          </a:r>
        </a:p>
        <a:p>
          <a:pPr algn="ctr" rtl="0"/>
          <a:r>
            <a:rPr lang="en-US" sz="2800" b="0" dirty="0"/>
            <a:t>Guide</a:t>
          </a:r>
        </a:p>
      </dgm:t>
    </dgm:pt>
    <dgm:pt modelId="{31BA1728-865D-44BD-9086-9D8C7E98B1DD}" type="parTrans" cxnId="{54276080-71F6-4EB8-BC24-AEF1BD6599EB}">
      <dgm:prSet/>
      <dgm:spPr/>
      <dgm:t>
        <a:bodyPr/>
        <a:lstStyle/>
        <a:p>
          <a:endParaRPr lang="en-US"/>
        </a:p>
      </dgm:t>
    </dgm:pt>
    <dgm:pt modelId="{2320DD15-D576-49A6-91E7-BF33868BEC23}" type="sibTrans" cxnId="{54276080-71F6-4EB8-BC24-AEF1BD6599EB}">
      <dgm:prSet/>
      <dgm:spPr/>
      <dgm:t>
        <a:bodyPr/>
        <a:lstStyle/>
        <a:p>
          <a:endParaRPr lang="en-US"/>
        </a:p>
      </dgm:t>
    </dgm:pt>
    <dgm:pt modelId="{59A02CF3-9D4F-460C-843B-A466D0DC84A1}" type="pres">
      <dgm:prSet presAssocID="{84E0F74A-B1D8-4B78-B78F-7986CAF3BF03}" presName="linear" presStyleCnt="0">
        <dgm:presLayoutVars>
          <dgm:animLvl val="lvl"/>
          <dgm:resizeHandles val="exact"/>
        </dgm:presLayoutVars>
      </dgm:prSet>
      <dgm:spPr/>
      <dgm:t>
        <a:bodyPr/>
        <a:lstStyle/>
        <a:p>
          <a:endParaRPr lang="en-US"/>
        </a:p>
      </dgm:t>
    </dgm:pt>
    <dgm:pt modelId="{760EFF0B-29A1-453F-BD24-F78533F87649}" type="pres">
      <dgm:prSet presAssocID="{97A72505-7A28-459E-A6CC-4829C377A808}" presName="parentText" presStyleLbl="node1" presStyleIdx="0" presStyleCnt="1" custScaleY="578849" custLinFactNeighborY="-61923">
        <dgm:presLayoutVars>
          <dgm:chMax val="0"/>
          <dgm:bulletEnabled val="1"/>
        </dgm:presLayoutVars>
      </dgm:prSet>
      <dgm:spPr/>
      <dgm:t>
        <a:bodyPr/>
        <a:lstStyle/>
        <a:p>
          <a:endParaRPr lang="en-US"/>
        </a:p>
      </dgm:t>
    </dgm:pt>
  </dgm:ptLst>
  <dgm:cxnLst>
    <dgm:cxn modelId="{DCD93AB3-033C-4D02-963F-2C82EBD700EB}" type="presOf" srcId="{97A72505-7A28-459E-A6CC-4829C377A808}" destId="{760EFF0B-29A1-453F-BD24-F78533F87649}" srcOrd="0" destOrd="0" presId="urn:microsoft.com/office/officeart/2005/8/layout/vList2"/>
    <dgm:cxn modelId="{54276080-71F6-4EB8-BC24-AEF1BD6599EB}" srcId="{84E0F74A-B1D8-4B78-B78F-7986CAF3BF03}" destId="{97A72505-7A28-459E-A6CC-4829C377A808}" srcOrd="0" destOrd="0" parTransId="{31BA1728-865D-44BD-9086-9D8C7E98B1DD}" sibTransId="{2320DD15-D576-49A6-91E7-BF33868BEC23}"/>
    <dgm:cxn modelId="{45F2A971-3439-437C-BE1F-46980939D5FB}" type="presOf" srcId="{84E0F74A-B1D8-4B78-B78F-7986CAF3BF03}" destId="{59A02CF3-9D4F-460C-843B-A466D0DC84A1}" srcOrd="0" destOrd="0" presId="urn:microsoft.com/office/officeart/2005/8/layout/vList2"/>
    <dgm:cxn modelId="{F9638F0A-C40B-43AE-9197-9C6C0BC36570}" type="presParOf" srcId="{59A02CF3-9D4F-460C-843B-A466D0DC84A1}" destId="{760EFF0B-29A1-453F-BD24-F78533F87649}"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E62D14-470A-4222-A993-1DE567C4D192}" type="doc">
      <dgm:prSet loTypeId="urn:microsoft.com/office/officeart/2005/8/layout/chevronAccent+Icon" loCatId="process" qsTypeId="urn:microsoft.com/office/officeart/2005/8/quickstyle/3d2" qsCatId="3D" csTypeId="urn:microsoft.com/office/officeart/2005/8/colors/accent2_2" csCatId="accent2" phldr="1"/>
      <dgm:spPr/>
      <dgm:t>
        <a:bodyPr/>
        <a:lstStyle/>
        <a:p>
          <a:endParaRPr lang="en-US"/>
        </a:p>
      </dgm:t>
    </dgm:pt>
    <dgm:pt modelId="{371D060E-D325-4691-9448-B7EC4723BC07}">
      <dgm:prSet phldrT="[Text]" custT="1"/>
      <dgm:spPr/>
      <dgm:t>
        <a:bodyPr/>
        <a:lstStyle/>
        <a:p>
          <a:r>
            <a:rPr lang="en-US" sz="1800" dirty="0"/>
            <a:t>Deliverable Schedule</a:t>
          </a:r>
        </a:p>
      </dgm:t>
    </dgm:pt>
    <dgm:pt modelId="{EB6257A5-B92B-41AA-8D89-C751FFAD2BE2}" type="parTrans" cxnId="{7EEC06AF-3440-4C77-B8FA-29873C91289E}">
      <dgm:prSet/>
      <dgm:spPr/>
      <dgm:t>
        <a:bodyPr/>
        <a:lstStyle/>
        <a:p>
          <a:endParaRPr lang="en-US"/>
        </a:p>
      </dgm:t>
    </dgm:pt>
    <dgm:pt modelId="{35972363-1E85-4093-8230-F7E847646A31}" type="sibTrans" cxnId="{7EEC06AF-3440-4C77-B8FA-29873C91289E}">
      <dgm:prSet/>
      <dgm:spPr/>
      <dgm:t>
        <a:bodyPr/>
        <a:lstStyle/>
        <a:p>
          <a:endParaRPr lang="en-US"/>
        </a:p>
      </dgm:t>
    </dgm:pt>
    <dgm:pt modelId="{F7D1C3D5-6BBA-438C-8BC9-4ED4C3DA4CDA}">
      <dgm:prSet custT="1"/>
      <dgm:spPr/>
      <dgm:t>
        <a:bodyPr/>
        <a:lstStyle/>
        <a:p>
          <a:r>
            <a:rPr lang="en-US" sz="1800" dirty="0"/>
            <a:t>Initial Draft Guide</a:t>
          </a:r>
        </a:p>
      </dgm:t>
    </dgm:pt>
    <dgm:pt modelId="{81B8C661-AD67-47B3-873D-D0343170D402}" type="parTrans" cxnId="{2378DE57-E380-4608-BAF3-837FC9D6FDC2}">
      <dgm:prSet/>
      <dgm:spPr/>
      <dgm:t>
        <a:bodyPr/>
        <a:lstStyle/>
        <a:p>
          <a:endParaRPr lang="en-US"/>
        </a:p>
      </dgm:t>
    </dgm:pt>
    <dgm:pt modelId="{1C811A8B-BEFE-4825-A18C-D800DDF09EBE}" type="sibTrans" cxnId="{2378DE57-E380-4608-BAF3-837FC9D6FDC2}">
      <dgm:prSet/>
      <dgm:spPr/>
      <dgm:t>
        <a:bodyPr/>
        <a:lstStyle/>
        <a:p>
          <a:endParaRPr lang="en-US"/>
        </a:p>
      </dgm:t>
    </dgm:pt>
    <dgm:pt modelId="{98E093E9-C0BB-4731-887B-7771291CB693}">
      <dgm:prSet custT="1"/>
      <dgm:spPr/>
      <dgm:t>
        <a:bodyPr/>
        <a:lstStyle/>
        <a:p>
          <a:r>
            <a:rPr lang="en-US" sz="1800" dirty="0"/>
            <a:t>Stakeholder Review</a:t>
          </a:r>
        </a:p>
      </dgm:t>
    </dgm:pt>
    <dgm:pt modelId="{473E0350-EBC9-4258-92ED-DFFB77905AE6}" type="parTrans" cxnId="{D892D494-FF86-4E40-BE97-1B63F7932B34}">
      <dgm:prSet/>
      <dgm:spPr/>
      <dgm:t>
        <a:bodyPr/>
        <a:lstStyle/>
        <a:p>
          <a:endParaRPr lang="en-US"/>
        </a:p>
      </dgm:t>
    </dgm:pt>
    <dgm:pt modelId="{91644250-466B-48FF-9F61-80B04C71D955}" type="sibTrans" cxnId="{D892D494-FF86-4E40-BE97-1B63F7932B34}">
      <dgm:prSet/>
      <dgm:spPr/>
      <dgm:t>
        <a:bodyPr/>
        <a:lstStyle/>
        <a:p>
          <a:endParaRPr lang="en-US"/>
        </a:p>
      </dgm:t>
    </dgm:pt>
    <dgm:pt modelId="{B992C7FC-1C87-491D-9D75-75B2D1F5E1A4}">
      <dgm:prSet custT="1"/>
      <dgm:spPr/>
      <dgm:t>
        <a:bodyPr/>
        <a:lstStyle/>
        <a:p>
          <a:r>
            <a:rPr lang="en-US" sz="1800" dirty="0"/>
            <a:t>Final Guide</a:t>
          </a:r>
        </a:p>
      </dgm:t>
    </dgm:pt>
    <dgm:pt modelId="{BA637F66-512D-4856-B2F2-994C77353E40}" type="parTrans" cxnId="{85D42E59-CE4D-498C-8A1F-CE4DA1559D16}">
      <dgm:prSet/>
      <dgm:spPr/>
      <dgm:t>
        <a:bodyPr/>
        <a:lstStyle/>
        <a:p>
          <a:endParaRPr lang="en-US"/>
        </a:p>
      </dgm:t>
    </dgm:pt>
    <dgm:pt modelId="{A854DEED-0403-4CF3-B48D-485BF98CE125}" type="sibTrans" cxnId="{85D42E59-CE4D-498C-8A1F-CE4DA1559D16}">
      <dgm:prSet/>
      <dgm:spPr/>
      <dgm:t>
        <a:bodyPr/>
        <a:lstStyle/>
        <a:p>
          <a:endParaRPr lang="en-US"/>
        </a:p>
      </dgm:t>
    </dgm:pt>
    <dgm:pt modelId="{86F35908-5815-4EF5-B727-2B4725BDEF98}" type="pres">
      <dgm:prSet presAssocID="{F8E62D14-470A-4222-A993-1DE567C4D192}" presName="Name0" presStyleCnt="0">
        <dgm:presLayoutVars>
          <dgm:dir/>
          <dgm:resizeHandles val="exact"/>
        </dgm:presLayoutVars>
      </dgm:prSet>
      <dgm:spPr/>
      <dgm:t>
        <a:bodyPr/>
        <a:lstStyle/>
        <a:p>
          <a:endParaRPr lang="en-US"/>
        </a:p>
      </dgm:t>
    </dgm:pt>
    <dgm:pt modelId="{96C407F9-0ACC-4632-AB32-81CD6643961B}" type="pres">
      <dgm:prSet presAssocID="{371D060E-D325-4691-9448-B7EC4723BC07}" presName="composite" presStyleCnt="0"/>
      <dgm:spPr/>
    </dgm:pt>
    <dgm:pt modelId="{EA9691C8-5BA7-4FEC-A1D1-9C6059A713E0}" type="pres">
      <dgm:prSet presAssocID="{371D060E-D325-4691-9448-B7EC4723BC07}" presName="bgChev" presStyleLbl="node1" presStyleIdx="0" presStyleCnt="4"/>
      <dgm:spPr/>
    </dgm:pt>
    <dgm:pt modelId="{E2537E4C-644E-4AC6-8CD6-DB07DA426A7D}" type="pres">
      <dgm:prSet presAssocID="{371D060E-D325-4691-9448-B7EC4723BC07}" presName="txNode" presStyleLbl="fgAcc1" presStyleIdx="0" presStyleCnt="4">
        <dgm:presLayoutVars>
          <dgm:bulletEnabled val="1"/>
        </dgm:presLayoutVars>
      </dgm:prSet>
      <dgm:spPr/>
      <dgm:t>
        <a:bodyPr/>
        <a:lstStyle/>
        <a:p>
          <a:endParaRPr lang="en-US"/>
        </a:p>
      </dgm:t>
    </dgm:pt>
    <dgm:pt modelId="{85B3645D-910A-447F-B494-2B5B0CB24639}" type="pres">
      <dgm:prSet presAssocID="{35972363-1E85-4093-8230-F7E847646A31}" presName="compositeSpace" presStyleCnt="0"/>
      <dgm:spPr/>
    </dgm:pt>
    <dgm:pt modelId="{047D795F-A078-4D92-9957-181CCA431173}" type="pres">
      <dgm:prSet presAssocID="{F7D1C3D5-6BBA-438C-8BC9-4ED4C3DA4CDA}" presName="composite" presStyleCnt="0"/>
      <dgm:spPr/>
    </dgm:pt>
    <dgm:pt modelId="{6B344751-C410-41B2-AD28-2C353F5AF1D6}" type="pres">
      <dgm:prSet presAssocID="{F7D1C3D5-6BBA-438C-8BC9-4ED4C3DA4CDA}" presName="bgChev" presStyleLbl="node1" presStyleIdx="1" presStyleCnt="4"/>
      <dgm:spPr/>
    </dgm:pt>
    <dgm:pt modelId="{9F297352-9451-4021-B1A8-C220AB35CD8E}" type="pres">
      <dgm:prSet presAssocID="{F7D1C3D5-6BBA-438C-8BC9-4ED4C3DA4CDA}" presName="txNode" presStyleLbl="fgAcc1" presStyleIdx="1" presStyleCnt="4">
        <dgm:presLayoutVars>
          <dgm:bulletEnabled val="1"/>
        </dgm:presLayoutVars>
      </dgm:prSet>
      <dgm:spPr/>
      <dgm:t>
        <a:bodyPr/>
        <a:lstStyle/>
        <a:p>
          <a:endParaRPr lang="en-US"/>
        </a:p>
      </dgm:t>
    </dgm:pt>
    <dgm:pt modelId="{DC976421-6865-4B86-A477-7ED47E19B3F6}" type="pres">
      <dgm:prSet presAssocID="{1C811A8B-BEFE-4825-A18C-D800DDF09EBE}" presName="compositeSpace" presStyleCnt="0"/>
      <dgm:spPr/>
    </dgm:pt>
    <dgm:pt modelId="{BF3C9350-01EE-4152-9FE2-F2C55B86BAE9}" type="pres">
      <dgm:prSet presAssocID="{98E093E9-C0BB-4731-887B-7771291CB693}" presName="composite" presStyleCnt="0"/>
      <dgm:spPr/>
    </dgm:pt>
    <dgm:pt modelId="{B049F7A1-A6C2-4675-B45C-F6285BF5B629}" type="pres">
      <dgm:prSet presAssocID="{98E093E9-C0BB-4731-887B-7771291CB693}" presName="bgChev" presStyleLbl="node1" presStyleIdx="2" presStyleCnt="4"/>
      <dgm:spPr/>
    </dgm:pt>
    <dgm:pt modelId="{351B82D3-3A3B-4FAF-88B6-442148EB9731}" type="pres">
      <dgm:prSet presAssocID="{98E093E9-C0BB-4731-887B-7771291CB693}" presName="txNode" presStyleLbl="fgAcc1" presStyleIdx="2" presStyleCnt="4">
        <dgm:presLayoutVars>
          <dgm:bulletEnabled val="1"/>
        </dgm:presLayoutVars>
      </dgm:prSet>
      <dgm:spPr/>
      <dgm:t>
        <a:bodyPr/>
        <a:lstStyle/>
        <a:p>
          <a:endParaRPr lang="en-US"/>
        </a:p>
      </dgm:t>
    </dgm:pt>
    <dgm:pt modelId="{A6811777-B2F8-406E-9CBD-C5CCED8582A3}" type="pres">
      <dgm:prSet presAssocID="{91644250-466B-48FF-9F61-80B04C71D955}" presName="compositeSpace" presStyleCnt="0"/>
      <dgm:spPr/>
    </dgm:pt>
    <dgm:pt modelId="{A3BC2A21-A17B-4600-9CEB-8014313B9E8F}" type="pres">
      <dgm:prSet presAssocID="{B992C7FC-1C87-491D-9D75-75B2D1F5E1A4}" presName="composite" presStyleCnt="0"/>
      <dgm:spPr/>
    </dgm:pt>
    <dgm:pt modelId="{F8F1664D-3B5B-43E0-8E96-186AA26CB39B}" type="pres">
      <dgm:prSet presAssocID="{B992C7FC-1C87-491D-9D75-75B2D1F5E1A4}" presName="bgChev" presStyleLbl="node1" presStyleIdx="3" presStyleCnt="4"/>
      <dgm:spPr/>
    </dgm:pt>
    <dgm:pt modelId="{F8823DA8-2B83-462D-834D-382788041564}" type="pres">
      <dgm:prSet presAssocID="{B992C7FC-1C87-491D-9D75-75B2D1F5E1A4}" presName="txNode" presStyleLbl="fgAcc1" presStyleIdx="3" presStyleCnt="4">
        <dgm:presLayoutVars>
          <dgm:bulletEnabled val="1"/>
        </dgm:presLayoutVars>
      </dgm:prSet>
      <dgm:spPr/>
      <dgm:t>
        <a:bodyPr/>
        <a:lstStyle/>
        <a:p>
          <a:endParaRPr lang="en-US"/>
        </a:p>
      </dgm:t>
    </dgm:pt>
  </dgm:ptLst>
  <dgm:cxnLst>
    <dgm:cxn modelId="{5D9FF281-83DC-40D5-82B5-44A49CF10333}" type="presOf" srcId="{B992C7FC-1C87-491D-9D75-75B2D1F5E1A4}" destId="{F8823DA8-2B83-462D-834D-382788041564}" srcOrd="0" destOrd="0" presId="urn:microsoft.com/office/officeart/2005/8/layout/chevronAccent+Icon"/>
    <dgm:cxn modelId="{B0FD3D0E-8A83-410E-91A8-948817AA7EF1}" type="presOf" srcId="{371D060E-D325-4691-9448-B7EC4723BC07}" destId="{E2537E4C-644E-4AC6-8CD6-DB07DA426A7D}" srcOrd="0" destOrd="0" presId="urn:microsoft.com/office/officeart/2005/8/layout/chevronAccent+Icon"/>
    <dgm:cxn modelId="{7EEC06AF-3440-4C77-B8FA-29873C91289E}" srcId="{F8E62D14-470A-4222-A993-1DE567C4D192}" destId="{371D060E-D325-4691-9448-B7EC4723BC07}" srcOrd="0" destOrd="0" parTransId="{EB6257A5-B92B-41AA-8D89-C751FFAD2BE2}" sibTransId="{35972363-1E85-4093-8230-F7E847646A31}"/>
    <dgm:cxn modelId="{B8290F93-422C-4570-9525-075F187B0BC4}" type="presOf" srcId="{F7D1C3D5-6BBA-438C-8BC9-4ED4C3DA4CDA}" destId="{9F297352-9451-4021-B1A8-C220AB35CD8E}" srcOrd="0" destOrd="0" presId="urn:microsoft.com/office/officeart/2005/8/layout/chevronAccent+Icon"/>
    <dgm:cxn modelId="{2378DE57-E380-4608-BAF3-837FC9D6FDC2}" srcId="{F8E62D14-470A-4222-A993-1DE567C4D192}" destId="{F7D1C3D5-6BBA-438C-8BC9-4ED4C3DA4CDA}" srcOrd="1" destOrd="0" parTransId="{81B8C661-AD67-47B3-873D-D0343170D402}" sibTransId="{1C811A8B-BEFE-4825-A18C-D800DDF09EBE}"/>
    <dgm:cxn modelId="{35D5C8CF-074B-4813-AE89-7F71B88512B9}" type="presOf" srcId="{98E093E9-C0BB-4731-887B-7771291CB693}" destId="{351B82D3-3A3B-4FAF-88B6-442148EB9731}" srcOrd="0" destOrd="0" presId="urn:microsoft.com/office/officeart/2005/8/layout/chevronAccent+Icon"/>
    <dgm:cxn modelId="{77CD9BFB-4DFD-4A1C-9ED5-C7AC09C492F9}" type="presOf" srcId="{F8E62D14-470A-4222-A993-1DE567C4D192}" destId="{86F35908-5815-4EF5-B727-2B4725BDEF98}" srcOrd="0" destOrd="0" presId="urn:microsoft.com/office/officeart/2005/8/layout/chevronAccent+Icon"/>
    <dgm:cxn modelId="{85D42E59-CE4D-498C-8A1F-CE4DA1559D16}" srcId="{F8E62D14-470A-4222-A993-1DE567C4D192}" destId="{B992C7FC-1C87-491D-9D75-75B2D1F5E1A4}" srcOrd="3" destOrd="0" parTransId="{BA637F66-512D-4856-B2F2-994C77353E40}" sibTransId="{A854DEED-0403-4CF3-B48D-485BF98CE125}"/>
    <dgm:cxn modelId="{D892D494-FF86-4E40-BE97-1B63F7932B34}" srcId="{F8E62D14-470A-4222-A993-1DE567C4D192}" destId="{98E093E9-C0BB-4731-887B-7771291CB693}" srcOrd="2" destOrd="0" parTransId="{473E0350-EBC9-4258-92ED-DFFB77905AE6}" sibTransId="{91644250-466B-48FF-9F61-80B04C71D955}"/>
    <dgm:cxn modelId="{B2C756F2-72AD-4771-9C7E-FB0106CC65DE}" type="presParOf" srcId="{86F35908-5815-4EF5-B727-2B4725BDEF98}" destId="{96C407F9-0ACC-4632-AB32-81CD6643961B}" srcOrd="0" destOrd="0" presId="urn:microsoft.com/office/officeart/2005/8/layout/chevronAccent+Icon"/>
    <dgm:cxn modelId="{31E8E119-6AD2-4F9B-8A2B-92A6D5860B18}" type="presParOf" srcId="{96C407F9-0ACC-4632-AB32-81CD6643961B}" destId="{EA9691C8-5BA7-4FEC-A1D1-9C6059A713E0}" srcOrd="0" destOrd="0" presId="urn:microsoft.com/office/officeart/2005/8/layout/chevronAccent+Icon"/>
    <dgm:cxn modelId="{0DBC7EC7-EB44-4E43-8189-94D5F37AF041}" type="presParOf" srcId="{96C407F9-0ACC-4632-AB32-81CD6643961B}" destId="{E2537E4C-644E-4AC6-8CD6-DB07DA426A7D}" srcOrd="1" destOrd="0" presId="urn:microsoft.com/office/officeart/2005/8/layout/chevronAccent+Icon"/>
    <dgm:cxn modelId="{DDB4767F-2AD9-4F16-8555-39BB542AE5D8}" type="presParOf" srcId="{86F35908-5815-4EF5-B727-2B4725BDEF98}" destId="{85B3645D-910A-447F-B494-2B5B0CB24639}" srcOrd="1" destOrd="0" presId="urn:microsoft.com/office/officeart/2005/8/layout/chevronAccent+Icon"/>
    <dgm:cxn modelId="{03B6139A-6E30-4251-A83A-9D3C460A50A9}" type="presParOf" srcId="{86F35908-5815-4EF5-B727-2B4725BDEF98}" destId="{047D795F-A078-4D92-9957-181CCA431173}" srcOrd="2" destOrd="0" presId="urn:microsoft.com/office/officeart/2005/8/layout/chevronAccent+Icon"/>
    <dgm:cxn modelId="{63B1EAE8-C9FA-4AB6-9E26-6208CA6DEA82}" type="presParOf" srcId="{047D795F-A078-4D92-9957-181CCA431173}" destId="{6B344751-C410-41B2-AD28-2C353F5AF1D6}" srcOrd="0" destOrd="0" presId="urn:microsoft.com/office/officeart/2005/8/layout/chevronAccent+Icon"/>
    <dgm:cxn modelId="{8F537AE3-7912-4F22-A52A-E91D595F79E9}" type="presParOf" srcId="{047D795F-A078-4D92-9957-181CCA431173}" destId="{9F297352-9451-4021-B1A8-C220AB35CD8E}" srcOrd="1" destOrd="0" presId="urn:microsoft.com/office/officeart/2005/8/layout/chevronAccent+Icon"/>
    <dgm:cxn modelId="{069D9E00-333F-4F0A-B41A-54B597F683CB}" type="presParOf" srcId="{86F35908-5815-4EF5-B727-2B4725BDEF98}" destId="{DC976421-6865-4B86-A477-7ED47E19B3F6}" srcOrd="3" destOrd="0" presId="urn:microsoft.com/office/officeart/2005/8/layout/chevronAccent+Icon"/>
    <dgm:cxn modelId="{150EC4ED-EAF4-4D2F-A8F8-6FBB4B754122}" type="presParOf" srcId="{86F35908-5815-4EF5-B727-2B4725BDEF98}" destId="{BF3C9350-01EE-4152-9FE2-F2C55B86BAE9}" srcOrd="4" destOrd="0" presId="urn:microsoft.com/office/officeart/2005/8/layout/chevronAccent+Icon"/>
    <dgm:cxn modelId="{B2FE7BDB-8488-4F6B-9DDF-E8798FCA098C}" type="presParOf" srcId="{BF3C9350-01EE-4152-9FE2-F2C55B86BAE9}" destId="{B049F7A1-A6C2-4675-B45C-F6285BF5B629}" srcOrd="0" destOrd="0" presId="urn:microsoft.com/office/officeart/2005/8/layout/chevronAccent+Icon"/>
    <dgm:cxn modelId="{75723A81-79B0-4B07-BC48-B7E5748F3138}" type="presParOf" srcId="{BF3C9350-01EE-4152-9FE2-F2C55B86BAE9}" destId="{351B82D3-3A3B-4FAF-88B6-442148EB9731}" srcOrd="1" destOrd="0" presId="urn:microsoft.com/office/officeart/2005/8/layout/chevronAccent+Icon"/>
    <dgm:cxn modelId="{54F9B0DA-D536-4819-8ABE-75FE403B26CB}" type="presParOf" srcId="{86F35908-5815-4EF5-B727-2B4725BDEF98}" destId="{A6811777-B2F8-406E-9CBD-C5CCED8582A3}" srcOrd="5" destOrd="0" presId="urn:microsoft.com/office/officeart/2005/8/layout/chevronAccent+Icon"/>
    <dgm:cxn modelId="{5EA4FF4C-7A43-4AAF-A218-8A3506644656}" type="presParOf" srcId="{86F35908-5815-4EF5-B727-2B4725BDEF98}" destId="{A3BC2A21-A17B-4600-9CEB-8014313B9E8F}" srcOrd="6" destOrd="0" presId="urn:microsoft.com/office/officeart/2005/8/layout/chevronAccent+Icon"/>
    <dgm:cxn modelId="{9DE26650-7E71-4465-A581-624D39528AAE}" type="presParOf" srcId="{A3BC2A21-A17B-4600-9CEB-8014313B9E8F}" destId="{F8F1664D-3B5B-43E0-8E96-186AA26CB39B}" srcOrd="0" destOrd="0" presId="urn:microsoft.com/office/officeart/2005/8/layout/chevronAccent+Icon"/>
    <dgm:cxn modelId="{D3C48D24-2888-4B1F-9DC0-4C423AD035C9}" type="presParOf" srcId="{A3BC2A21-A17B-4600-9CEB-8014313B9E8F}" destId="{F8823DA8-2B83-462D-834D-382788041564}"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DBF0B9-2591-42A6-914F-E7ACECC22BE6}" type="doc">
      <dgm:prSet loTypeId="urn:microsoft.com/office/officeart/2009/3/layout/IncreasingArrowsProcess" loCatId="process" qsTypeId="urn:microsoft.com/office/officeart/2005/8/quickstyle/simple3" qsCatId="simple" csTypeId="urn:microsoft.com/office/officeart/2005/8/colors/accent1_3" csCatId="accent1" phldr="1"/>
      <dgm:spPr/>
      <dgm:t>
        <a:bodyPr/>
        <a:lstStyle/>
        <a:p>
          <a:endParaRPr lang="en-US"/>
        </a:p>
      </dgm:t>
    </dgm:pt>
    <dgm:pt modelId="{4F6F8545-6F3D-491F-80B4-69D9B0D5978B}">
      <dgm:prSet phldrT="[Text]"/>
      <dgm:spPr/>
      <dgm:t>
        <a:bodyPr/>
        <a:lstStyle/>
        <a:p>
          <a:r>
            <a:rPr lang="en-US" dirty="0"/>
            <a:t>Preparation Tasks</a:t>
          </a:r>
        </a:p>
      </dgm:t>
    </dgm:pt>
    <dgm:pt modelId="{65FECD66-4189-4974-9683-DC4428AC31B5}" type="parTrans" cxnId="{C118C00A-2154-49AE-96D4-4BE24B2E13F7}">
      <dgm:prSet/>
      <dgm:spPr/>
      <dgm:t>
        <a:bodyPr/>
        <a:lstStyle/>
        <a:p>
          <a:endParaRPr lang="en-US"/>
        </a:p>
      </dgm:t>
    </dgm:pt>
    <dgm:pt modelId="{FA3B8845-1B9E-4780-ADB8-9582820910EE}" type="sibTrans" cxnId="{C118C00A-2154-49AE-96D4-4BE24B2E13F7}">
      <dgm:prSet/>
      <dgm:spPr/>
      <dgm:t>
        <a:bodyPr/>
        <a:lstStyle/>
        <a:p>
          <a:endParaRPr lang="en-US"/>
        </a:p>
      </dgm:t>
    </dgm:pt>
    <dgm:pt modelId="{7874E566-A360-4A1E-A85F-C9AFE756C6A2}">
      <dgm:prSet phldrT="[Text]"/>
      <dgm:spPr/>
      <dgm:t>
        <a:bodyPr/>
        <a:lstStyle/>
        <a:p>
          <a:r>
            <a:rPr lang="en-US" dirty="0"/>
            <a:t>Collect materials </a:t>
          </a:r>
        </a:p>
        <a:p>
          <a:r>
            <a:rPr lang="en-US" dirty="0"/>
            <a:t>Plan modules </a:t>
          </a:r>
        </a:p>
        <a:p>
          <a:r>
            <a:rPr lang="en-US" dirty="0"/>
            <a:t>Contact potential reviewers</a:t>
          </a:r>
        </a:p>
      </dgm:t>
    </dgm:pt>
    <dgm:pt modelId="{E282487D-49FE-4BE3-95A5-D1FF37D93145}" type="parTrans" cxnId="{4C0408C4-1D9A-4518-B445-45A05B644B01}">
      <dgm:prSet/>
      <dgm:spPr/>
      <dgm:t>
        <a:bodyPr/>
        <a:lstStyle/>
        <a:p>
          <a:endParaRPr lang="en-US"/>
        </a:p>
      </dgm:t>
    </dgm:pt>
    <dgm:pt modelId="{4EEFA497-D4C8-48F4-B55C-C4BB06F5FE61}" type="sibTrans" cxnId="{4C0408C4-1D9A-4518-B445-45A05B644B01}">
      <dgm:prSet/>
      <dgm:spPr/>
      <dgm:t>
        <a:bodyPr/>
        <a:lstStyle/>
        <a:p>
          <a:endParaRPr lang="en-US"/>
        </a:p>
      </dgm:t>
    </dgm:pt>
    <dgm:pt modelId="{4DC80534-9BBF-4043-8CA3-ED622DE523AC}">
      <dgm:prSet phldrT="[Text]"/>
      <dgm:spPr/>
      <dgm:t>
        <a:bodyPr/>
        <a:lstStyle/>
        <a:p>
          <a:r>
            <a:rPr lang="en-US" dirty="0"/>
            <a:t>Development Tasks</a:t>
          </a:r>
        </a:p>
      </dgm:t>
    </dgm:pt>
    <dgm:pt modelId="{2BA7219E-55C9-44A5-B8EF-596DE139AD15}" type="parTrans" cxnId="{98F86FAA-F9A3-4DAA-9440-DAAAC65C4A1F}">
      <dgm:prSet/>
      <dgm:spPr/>
      <dgm:t>
        <a:bodyPr/>
        <a:lstStyle/>
        <a:p>
          <a:endParaRPr lang="en-US"/>
        </a:p>
      </dgm:t>
    </dgm:pt>
    <dgm:pt modelId="{C156E68A-1257-4468-A0B5-F499DC2778EF}" type="sibTrans" cxnId="{98F86FAA-F9A3-4DAA-9440-DAAAC65C4A1F}">
      <dgm:prSet/>
      <dgm:spPr/>
      <dgm:t>
        <a:bodyPr/>
        <a:lstStyle/>
        <a:p>
          <a:endParaRPr lang="en-US"/>
        </a:p>
      </dgm:t>
    </dgm:pt>
    <dgm:pt modelId="{3306523F-1890-4970-98C1-60D780BB9284}">
      <dgm:prSet phldrT="[Text]"/>
      <dgm:spPr/>
      <dgm:t>
        <a:bodyPr/>
        <a:lstStyle/>
        <a:p>
          <a:r>
            <a:rPr lang="en-US" dirty="0"/>
            <a:t>Revise/refine content</a:t>
          </a:r>
        </a:p>
        <a:p>
          <a:r>
            <a:rPr lang="en-US" dirty="0"/>
            <a:t>Format &amp; edit</a:t>
          </a:r>
        </a:p>
      </dgm:t>
    </dgm:pt>
    <dgm:pt modelId="{AF221C21-04A0-4810-88DF-1AB8034F158B}" type="parTrans" cxnId="{33B58708-39A4-4BA8-AD95-5495DB2514A4}">
      <dgm:prSet/>
      <dgm:spPr/>
      <dgm:t>
        <a:bodyPr/>
        <a:lstStyle/>
        <a:p>
          <a:endParaRPr lang="en-US"/>
        </a:p>
      </dgm:t>
    </dgm:pt>
    <dgm:pt modelId="{953532C1-64AD-4E1D-A978-BC9148C368FF}" type="sibTrans" cxnId="{33B58708-39A4-4BA8-AD95-5495DB2514A4}">
      <dgm:prSet/>
      <dgm:spPr/>
      <dgm:t>
        <a:bodyPr/>
        <a:lstStyle/>
        <a:p>
          <a:endParaRPr lang="en-US"/>
        </a:p>
      </dgm:t>
    </dgm:pt>
    <dgm:pt modelId="{F7E9420B-00EE-4C8E-A059-E7253312E644}">
      <dgm:prSet phldrT="[Text]"/>
      <dgm:spPr/>
      <dgm:t>
        <a:bodyPr/>
        <a:lstStyle/>
        <a:p>
          <a:r>
            <a:rPr lang="en-US" dirty="0"/>
            <a:t>Production Tasks</a:t>
          </a:r>
        </a:p>
      </dgm:t>
    </dgm:pt>
    <dgm:pt modelId="{F2F25CA0-E2EF-478B-AC46-34937C29C363}" type="parTrans" cxnId="{E744A936-59F8-4BC1-99DE-52E57B2607CF}">
      <dgm:prSet/>
      <dgm:spPr/>
      <dgm:t>
        <a:bodyPr/>
        <a:lstStyle/>
        <a:p>
          <a:endParaRPr lang="en-US"/>
        </a:p>
      </dgm:t>
    </dgm:pt>
    <dgm:pt modelId="{55F2D41D-7547-441C-A3AB-459A6DC46E3E}" type="sibTrans" cxnId="{E744A936-59F8-4BC1-99DE-52E57B2607CF}">
      <dgm:prSet/>
      <dgm:spPr/>
      <dgm:t>
        <a:bodyPr/>
        <a:lstStyle/>
        <a:p>
          <a:endParaRPr lang="en-US"/>
        </a:p>
      </dgm:t>
    </dgm:pt>
    <dgm:pt modelId="{1C784133-E111-44E8-AFD9-5A2235596941}">
      <dgm:prSet phldrT="[Text]"/>
      <dgm:spPr/>
      <dgm:t>
        <a:bodyPr/>
        <a:lstStyle/>
        <a:p>
          <a:r>
            <a:rPr lang="en-US" dirty="0"/>
            <a:t>Revise material</a:t>
          </a:r>
        </a:p>
        <a:p>
          <a:r>
            <a:rPr lang="en-US" dirty="0"/>
            <a:t>Create print quality version</a:t>
          </a:r>
        </a:p>
        <a:p>
          <a:endParaRPr lang="en-US" dirty="0"/>
        </a:p>
        <a:p>
          <a:endParaRPr lang="en-US" dirty="0"/>
        </a:p>
      </dgm:t>
    </dgm:pt>
    <dgm:pt modelId="{50BC855F-DF34-4C48-A6C6-666033171327}" type="parTrans" cxnId="{5DC4541A-FA94-44C0-A6BB-F60BBD769AE8}">
      <dgm:prSet/>
      <dgm:spPr/>
      <dgm:t>
        <a:bodyPr/>
        <a:lstStyle/>
        <a:p>
          <a:endParaRPr lang="en-US"/>
        </a:p>
      </dgm:t>
    </dgm:pt>
    <dgm:pt modelId="{01C28920-EDB5-42DE-8CE1-E99C6F1B56AB}" type="sibTrans" cxnId="{5DC4541A-FA94-44C0-A6BB-F60BBD769AE8}">
      <dgm:prSet/>
      <dgm:spPr/>
      <dgm:t>
        <a:bodyPr/>
        <a:lstStyle/>
        <a:p>
          <a:endParaRPr lang="en-US"/>
        </a:p>
      </dgm:t>
    </dgm:pt>
    <dgm:pt modelId="{29BA41C4-C7CB-4BCD-9B48-C22DB0805ADB}" type="pres">
      <dgm:prSet presAssocID="{C0DBF0B9-2591-42A6-914F-E7ACECC22BE6}" presName="Name0" presStyleCnt="0">
        <dgm:presLayoutVars>
          <dgm:chMax val="5"/>
          <dgm:chPref val="5"/>
          <dgm:dir/>
          <dgm:animLvl val="lvl"/>
        </dgm:presLayoutVars>
      </dgm:prSet>
      <dgm:spPr/>
      <dgm:t>
        <a:bodyPr/>
        <a:lstStyle/>
        <a:p>
          <a:endParaRPr lang="en-US"/>
        </a:p>
      </dgm:t>
    </dgm:pt>
    <dgm:pt modelId="{BEDB0FCF-49D5-4327-AFE5-98E3830ED758}" type="pres">
      <dgm:prSet presAssocID="{4F6F8545-6F3D-491F-80B4-69D9B0D5978B}" presName="parentText1" presStyleLbl="node1" presStyleIdx="0" presStyleCnt="3">
        <dgm:presLayoutVars>
          <dgm:chMax/>
          <dgm:chPref val="3"/>
          <dgm:bulletEnabled val="1"/>
        </dgm:presLayoutVars>
      </dgm:prSet>
      <dgm:spPr/>
      <dgm:t>
        <a:bodyPr/>
        <a:lstStyle/>
        <a:p>
          <a:endParaRPr lang="en-US"/>
        </a:p>
      </dgm:t>
    </dgm:pt>
    <dgm:pt modelId="{BE5AD8D2-C68F-47E7-AA40-7F0EBD8CD13C}" type="pres">
      <dgm:prSet presAssocID="{4F6F8545-6F3D-491F-80B4-69D9B0D5978B}" presName="childText1" presStyleLbl="solidAlignAcc1" presStyleIdx="0" presStyleCnt="3">
        <dgm:presLayoutVars>
          <dgm:chMax val="0"/>
          <dgm:chPref val="0"/>
          <dgm:bulletEnabled val="1"/>
        </dgm:presLayoutVars>
      </dgm:prSet>
      <dgm:spPr/>
      <dgm:t>
        <a:bodyPr/>
        <a:lstStyle/>
        <a:p>
          <a:endParaRPr lang="en-US"/>
        </a:p>
      </dgm:t>
    </dgm:pt>
    <dgm:pt modelId="{B9FD549B-092C-42EE-9A2A-420FF53A5A4C}" type="pres">
      <dgm:prSet presAssocID="{4DC80534-9BBF-4043-8CA3-ED622DE523AC}" presName="parentText2" presStyleLbl="node1" presStyleIdx="1" presStyleCnt="3">
        <dgm:presLayoutVars>
          <dgm:chMax/>
          <dgm:chPref val="3"/>
          <dgm:bulletEnabled val="1"/>
        </dgm:presLayoutVars>
      </dgm:prSet>
      <dgm:spPr/>
      <dgm:t>
        <a:bodyPr/>
        <a:lstStyle/>
        <a:p>
          <a:endParaRPr lang="en-US"/>
        </a:p>
      </dgm:t>
    </dgm:pt>
    <dgm:pt modelId="{15E4B158-42DC-48B5-AD51-EAC1935F76B8}" type="pres">
      <dgm:prSet presAssocID="{4DC80534-9BBF-4043-8CA3-ED622DE523AC}" presName="childText2" presStyleLbl="solidAlignAcc1" presStyleIdx="1" presStyleCnt="3">
        <dgm:presLayoutVars>
          <dgm:chMax val="0"/>
          <dgm:chPref val="0"/>
          <dgm:bulletEnabled val="1"/>
        </dgm:presLayoutVars>
      </dgm:prSet>
      <dgm:spPr/>
      <dgm:t>
        <a:bodyPr/>
        <a:lstStyle/>
        <a:p>
          <a:endParaRPr lang="en-US"/>
        </a:p>
      </dgm:t>
    </dgm:pt>
    <dgm:pt modelId="{BCD97137-0B1E-40EF-8ECF-046C0F130AD6}" type="pres">
      <dgm:prSet presAssocID="{F7E9420B-00EE-4C8E-A059-E7253312E644}" presName="parentText3" presStyleLbl="node1" presStyleIdx="2" presStyleCnt="3">
        <dgm:presLayoutVars>
          <dgm:chMax/>
          <dgm:chPref val="3"/>
          <dgm:bulletEnabled val="1"/>
        </dgm:presLayoutVars>
      </dgm:prSet>
      <dgm:spPr/>
      <dgm:t>
        <a:bodyPr/>
        <a:lstStyle/>
        <a:p>
          <a:endParaRPr lang="en-US"/>
        </a:p>
      </dgm:t>
    </dgm:pt>
    <dgm:pt modelId="{3140B27E-6DAA-498B-896C-3943576592A7}" type="pres">
      <dgm:prSet presAssocID="{F7E9420B-00EE-4C8E-A059-E7253312E644}" presName="childText3" presStyleLbl="solidAlignAcc1" presStyleIdx="2" presStyleCnt="3">
        <dgm:presLayoutVars>
          <dgm:chMax val="0"/>
          <dgm:chPref val="0"/>
          <dgm:bulletEnabled val="1"/>
        </dgm:presLayoutVars>
      </dgm:prSet>
      <dgm:spPr/>
      <dgm:t>
        <a:bodyPr/>
        <a:lstStyle/>
        <a:p>
          <a:endParaRPr lang="en-US"/>
        </a:p>
      </dgm:t>
    </dgm:pt>
  </dgm:ptLst>
  <dgm:cxnLst>
    <dgm:cxn modelId="{CA52A470-B7EA-48A7-AA9A-6A3D9AD52D06}" type="presOf" srcId="{3306523F-1890-4970-98C1-60D780BB9284}" destId="{15E4B158-42DC-48B5-AD51-EAC1935F76B8}" srcOrd="0" destOrd="0" presId="urn:microsoft.com/office/officeart/2009/3/layout/IncreasingArrowsProcess"/>
    <dgm:cxn modelId="{F706F222-CB86-484C-98BC-C836683476BB}" type="presOf" srcId="{F7E9420B-00EE-4C8E-A059-E7253312E644}" destId="{BCD97137-0B1E-40EF-8ECF-046C0F130AD6}" srcOrd="0" destOrd="0" presId="urn:microsoft.com/office/officeart/2009/3/layout/IncreasingArrowsProcess"/>
    <dgm:cxn modelId="{33B58708-39A4-4BA8-AD95-5495DB2514A4}" srcId="{4DC80534-9BBF-4043-8CA3-ED622DE523AC}" destId="{3306523F-1890-4970-98C1-60D780BB9284}" srcOrd="0" destOrd="0" parTransId="{AF221C21-04A0-4810-88DF-1AB8034F158B}" sibTransId="{953532C1-64AD-4E1D-A978-BC9148C368FF}"/>
    <dgm:cxn modelId="{4C5140D3-1C2D-47FC-B6C3-777956F0E86B}" type="presOf" srcId="{C0DBF0B9-2591-42A6-914F-E7ACECC22BE6}" destId="{29BA41C4-C7CB-4BCD-9B48-C22DB0805ADB}" srcOrd="0" destOrd="0" presId="urn:microsoft.com/office/officeart/2009/3/layout/IncreasingArrowsProcess"/>
    <dgm:cxn modelId="{A110FE9E-4128-4DF4-BD9C-2B0D6005A81C}" type="presOf" srcId="{7874E566-A360-4A1E-A85F-C9AFE756C6A2}" destId="{BE5AD8D2-C68F-47E7-AA40-7F0EBD8CD13C}" srcOrd="0" destOrd="0" presId="urn:microsoft.com/office/officeart/2009/3/layout/IncreasingArrowsProcess"/>
    <dgm:cxn modelId="{4C0408C4-1D9A-4518-B445-45A05B644B01}" srcId="{4F6F8545-6F3D-491F-80B4-69D9B0D5978B}" destId="{7874E566-A360-4A1E-A85F-C9AFE756C6A2}" srcOrd="0" destOrd="0" parTransId="{E282487D-49FE-4BE3-95A5-D1FF37D93145}" sibTransId="{4EEFA497-D4C8-48F4-B55C-C4BB06F5FE61}"/>
    <dgm:cxn modelId="{4A67B80B-AE28-4BDE-ABAB-9DCC4B592ACE}" type="presOf" srcId="{4DC80534-9BBF-4043-8CA3-ED622DE523AC}" destId="{B9FD549B-092C-42EE-9A2A-420FF53A5A4C}" srcOrd="0" destOrd="0" presId="urn:microsoft.com/office/officeart/2009/3/layout/IncreasingArrowsProcess"/>
    <dgm:cxn modelId="{98F86FAA-F9A3-4DAA-9440-DAAAC65C4A1F}" srcId="{C0DBF0B9-2591-42A6-914F-E7ACECC22BE6}" destId="{4DC80534-9BBF-4043-8CA3-ED622DE523AC}" srcOrd="1" destOrd="0" parTransId="{2BA7219E-55C9-44A5-B8EF-596DE139AD15}" sibTransId="{C156E68A-1257-4468-A0B5-F499DC2778EF}"/>
    <dgm:cxn modelId="{111456FE-A43D-483B-85E3-7E9CBA1221F6}" type="presOf" srcId="{1C784133-E111-44E8-AFD9-5A2235596941}" destId="{3140B27E-6DAA-498B-896C-3943576592A7}" srcOrd="0" destOrd="0" presId="urn:microsoft.com/office/officeart/2009/3/layout/IncreasingArrowsProcess"/>
    <dgm:cxn modelId="{C118C00A-2154-49AE-96D4-4BE24B2E13F7}" srcId="{C0DBF0B9-2591-42A6-914F-E7ACECC22BE6}" destId="{4F6F8545-6F3D-491F-80B4-69D9B0D5978B}" srcOrd="0" destOrd="0" parTransId="{65FECD66-4189-4974-9683-DC4428AC31B5}" sibTransId="{FA3B8845-1B9E-4780-ADB8-9582820910EE}"/>
    <dgm:cxn modelId="{5DC4541A-FA94-44C0-A6BB-F60BBD769AE8}" srcId="{F7E9420B-00EE-4C8E-A059-E7253312E644}" destId="{1C784133-E111-44E8-AFD9-5A2235596941}" srcOrd="0" destOrd="0" parTransId="{50BC855F-DF34-4C48-A6C6-666033171327}" sibTransId="{01C28920-EDB5-42DE-8CE1-E99C6F1B56AB}"/>
    <dgm:cxn modelId="{E744A936-59F8-4BC1-99DE-52E57B2607CF}" srcId="{C0DBF0B9-2591-42A6-914F-E7ACECC22BE6}" destId="{F7E9420B-00EE-4C8E-A059-E7253312E644}" srcOrd="2" destOrd="0" parTransId="{F2F25CA0-E2EF-478B-AC46-34937C29C363}" sibTransId="{55F2D41D-7547-441C-A3AB-459A6DC46E3E}"/>
    <dgm:cxn modelId="{FE234B0C-736A-4409-B317-E365093C1E35}" type="presOf" srcId="{4F6F8545-6F3D-491F-80B4-69D9B0D5978B}" destId="{BEDB0FCF-49D5-4327-AFE5-98E3830ED758}" srcOrd="0" destOrd="0" presId="urn:microsoft.com/office/officeart/2009/3/layout/IncreasingArrowsProcess"/>
    <dgm:cxn modelId="{12F5C8CF-E5ED-46F5-97BE-6CCE90D95285}" type="presParOf" srcId="{29BA41C4-C7CB-4BCD-9B48-C22DB0805ADB}" destId="{BEDB0FCF-49D5-4327-AFE5-98E3830ED758}" srcOrd="0" destOrd="0" presId="urn:microsoft.com/office/officeart/2009/3/layout/IncreasingArrowsProcess"/>
    <dgm:cxn modelId="{881CF4EE-8A78-47EF-94EE-790D65BB8240}" type="presParOf" srcId="{29BA41C4-C7CB-4BCD-9B48-C22DB0805ADB}" destId="{BE5AD8D2-C68F-47E7-AA40-7F0EBD8CD13C}" srcOrd="1" destOrd="0" presId="urn:microsoft.com/office/officeart/2009/3/layout/IncreasingArrowsProcess"/>
    <dgm:cxn modelId="{6D4F3A1D-1965-4D9D-AE89-E60C828A677F}" type="presParOf" srcId="{29BA41C4-C7CB-4BCD-9B48-C22DB0805ADB}" destId="{B9FD549B-092C-42EE-9A2A-420FF53A5A4C}" srcOrd="2" destOrd="0" presId="urn:microsoft.com/office/officeart/2009/3/layout/IncreasingArrowsProcess"/>
    <dgm:cxn modelId="{C3D96649-434B-4C61-8575-6D06032D66CC}" type="presParOf" srcId="{29BA41C4-C7CB-4BCD-9B48-C22DB0805ADB}" destId="{15E4B158-42DC-48B5-AD51-EAC1935F76B8}" srcOrd="3" destOrd="0" presId="urn:microsoft.com/office/officeart/2009/3/layout/IncreasingArrowsProcess"/>
    <dgm:cxn modelId="{86E7BD5D-BE73-4FE6-8A53-A91C933BB39F}" type="presParOf" srcId="{29BA41C4-C7CB-4BCD-9B48-C22DB0805ADB}" destId="{BCD97137-0B1E-40EF-8ECF-046C0F130AD6}" srcOrd="4" destOrd="0" presId="urn:microsoft.com/office/officeart/2009/3/layout/IncreasingArrowsProcess"/>
    <dgm:cxn modelId="{F83D214E-E5A5-4A69-B0EE-729F2AC8C36D}" type="presParOf" srcId="{29BA41C4-C7CB-4BCD-9B48-C22DB0805ADB}" destId="{3140B27E-6DAA-498B-896C-3943576592A7}" srcOrd="5" destOrd="0" presId="urn:microsoft.com/office/officeart/2009/3/layout/IncreasingArrows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EFF0B-29A1-453F-BD24-F78533F87649}">
      <dsp:nvSpPr>
        <dsp:cNvPr id="0" name=""/>
        <dsp:cNvSpPr/>
      </dsp:nvSpPr>
      <dsp:spPr>
        <a:xfrm>
          <a:off x="0" y="0"/>
          <a:ext cx="2971800" cy="3112322"/>
        </a:xfrm>
        <a:prstGeom prst="roundRect">
          <a:avLst/>
        </a:prstGeom>
        <a:solidFill>
          <a:schemeClr val="bg1">
            <a:lumMod val="65000"/>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106680" rIns="91440" bIns="106680" numCol="1" spcCol="1270" anchor="ctr" anchorCtr="0">
          <a:noAutofit/>
        </a:bodyPr>
        <a:lstStyle/>
        <a:p>
          <a:pPr lvl="0" algn="ctr" defTabSz="1244600" rtl="0">
            <a:lnSpc>
              <a:spcPct val="90000"/>
            </a:lnSpc>
            <a:spcBef>
              <a:spcPct val="0"/>
            </a:spcBef>
            <a:spcAft>
              <a:spcPct val="35000"/>
            </a:spcAft>
          </a:pPr>
          <a:r>
            <a:rPr lang="en-US" sz="2800" b="0" kern="1200" dirty="0" smtClean="0"/>
            <a:t>Approach</a:t>
          </a:r>
          <a:endParaRPr lang="en-US" sz="2800" b="0" kern="1200" dirty="0"/>
        </a:p>
        <a:p>
          <a:pPr lvl="0" algn="ctr" defTabSz="1244600" rtl="0">
            <a:lnSpc>
              <a:spcPct val="90000"/>
            </a:lnSpc>
            <a:spcBef>
              <a:spcPct val="0"/>
            </a:spcBef>
            <a:spcAft>
              <a:spcPct val="35000"/>
            </a:spcAft>
          </a:pPr>
          <a:r>
            <a:rPr lang="en-US" sz="2800" b="0" kern="1200" dirty="0"/>
            <a:t>Findings</a:t>
          </a:r>
        </a:p>
        <a:p>
          <a:pPr lvl="0" algn="ctr" defTabSz="1244600" rtl="0">
            <a:lnSpc>
              <a:spcPct val="90000"/>
            </a:lnSpc>
            <a:spcBef>
              <a:spcPct val="0"/>
            </a:spcBef>
            <a:spcAft>
              <a:spcPct val="35000"/>
            </a:spcAft>
          </a:pPr>
          <a:r>
            <a:rPr lang="en-US" sz="2800" b="0" kern="1200" dirty="0"/>
            <a:t>Guide</a:t>
          </a:r>
        </a:p>
      </dsp:txBody>
      <dsp:txXfrm>
        <a:off x="145071" y="145071"/>
        <a:ext cx="2681658" cy="28221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691C8-5BA7-4FEC-A1D1-9C6059A713E0}">
      <dsp:nvSpPr>
        <dsp:cNvPr id="0" name=""/>
        <dsp:cNvSpPr/>
      </dsp:nvSpPr>
      <dsp:spPr>
        <a:xfrm>
          <a:off x="3707" y="341073"/>
          <a:ext cx="1744771" cy="673481"/>
        </a:xfrm>
        <a:prstGeom prst="chevron">
          <a:avLst>
            <a:gd name="adj" fmla="val 4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2537E4C-644E-4AC6-8CD6-DB07DA426A7D}">
      <dsp:nvSpPr>
        <dsp:cNvPr id="0" name=""/>
        <dsp:cNvSpPr/>
      </dsp:nvSpPr>
      <dsp:spPr>
        <a:xfrm>
          <a:off x="468979" y="509444"/>
          <a:ext cx="1473362" cy="6734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Deliverable Schedule</a:t>
          </a:r>
        </a:p>
      </dsp:txBody>
      <dsp:txXfrm>
        <a:off x="488705" y="529170"/>
        <a:ext cx="1433910" cy="634029"/>
      </dsp:txXfrm>
    </dsp:sp>
    <dsp:sp modelId="{6B344751-C410-41B2-AD28-2C353F5AF1D6}">
      <dsp:nvSpPr>
        <dsp:cNvPr id="0" name=""/>
        <dsp:cNvSpPr/>
      </dsp:nvSpPr>
      <dsp:spPr>
        <a:xfrm>
          <a:off x="1996623" y="341073"/>
          <a:ext cx="1744771" cy="673481"/>
        </a:xfrm>
        <a:prstGeom prst="chevron">
          <a:avLst>
            <a:gd name="adj" fmla="val 4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F297352-9451-4021-B1A8-C220AB35CD8E}">
      <dsp:nvSpPr>
        <dsp:cNvPr id="0" name=""/>
        <dsp:cNvSpPr/>
      </dsp:nvSpPr>
      <dsp:spPr>
        <a:xfrm>
          <a:off x="2461896" y="509444"/>
          <a:ext cx="1473362" cy="6734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Initial Draft Guide</a:t>
          </a:r>
        </a:p>
      </dsp:txBody>
      <dsp:txXfrm>
        <a:off x="2481622" y="529170"/>
        <a:ext cx="1433910" cy="634029"/>
      </dsp:txXfrm>
    </dsp:sp>
    <dsp:sp modelId="{B049F7A1-A6C2-4675-B45C-F6285BF5B629}">
      <dsp:nvSpPr>
        <dsp:cNvPr id="0" name=""/>
        <dsp:cNvSpPr/>
      </dsp:nvSpPr>
      <dsp:spPr>
        <a:xfrm>
          <a:off x="3989540" y="341073"/>
          <a:ext cx="1744771" cy="673481"/>
        </a:xfrm>
        <a:prstGeom prst="chevron">
          <a:avLst>
            <a:gd name="adj" fmla="val 4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51B82D3-3A3B-4FAF-88B6-442148EB9731}">
      <dsp:nvSpPr>
        <dsp:cNvPr id="0" name=""/>
        <dsp:cNvSpPr/>
      </dsp:nvSpPr>
      <dsp:spPr>
        <a:xfrm>
          <a:off x="4454813" y="509444"/>
          <a:ext cx="1473362" cy="6734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Stakeholder Review</a:t>
          </a:r>
        </a:p>
      </dsp:txBody>
      <dsp:txXfrm>
        <a:off x="4474539" y="529170"/>
        <a:ext cx="1433910" cy="634029"/>
      </dsp:txXfrm>
    </dsp:sp>
    <dsp:sp modelId="{F8F1664D-3B5B-43E0-8E96-186AA26CB39B}">
      <dsp:nvSpPr>
        <dsp:cNvPr id="0" name=""/>
        <dsp:cNvSpPr/>
      </dsp:nvSpPr>
      <dsp:spPr>
        <a:xfrm>
          <a:off x="5982457" y="341073"/>
          <a:ext cx="1744771" cy="673481"/>
        </a:xfrm>
        <a:prstGeom prst="chevron">
          <a:avLst>
            <a:gd name="adj" fmla="val 4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8823DA8-2B83-462D-834D-382788041564}">
      <dsp:nvSpPr>
        <dsp:cNvPr id="0" name=""/>
        <dsp:cNvSpPr/>
      </dsp:nvSpPr>
      <dsp:spPr>
        <a:xfrm>
          <a:off x="6447730" y="509444"/>
          <a:ext cx="1473362" cy="6734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Final Guide</a:t>
          </a:r>
        </a:p>
      </dsp:txBody>
      <dsp:txXfrm>
        <a:off x="6467456" y="529170"/>
        <a:ext cx="1433910" cy="6340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B0FCF-49D5-4327-AFE5-98E3830ED758}">
      <dsp:nvSpPr>
        <dsp:cNvPr id="0" name=""/>
        <dsp:cNvSpPr/>
      </dsp:nvSpPr>
      <dsp:spPr>
        <a:xfrm>
          <a:off x="1556531" y="7725"/>
          <a:ext cx="6869137" cy="1000408"/>
        </a:xfrm>
        <a:prstGeom prst="rightArrow">
          <a:avLst>
            <a:gd name="adj1" fmla="val 50000"/>
            <a:gd name="adj2" fmla="val 50000"/>
          </a:avLst>
        </a:prstGeom>
        <a:gradFill rotWithShape="0">
          <a:gsLst>
            <a:gs pos="0">
              <a:schemeClr val="accent1">
                <a:shade val="80000"/>
                <a:hueOff val="0"/>
                <a:satOff val="0"/>
                <a:lumOff val="0"/>
                <a:alphaOff val="0"/>
                <a:tint val="50000"/>
                <a:satMod val="300000"/>
              </a:schemeClr>
            </a:gs>
            <a:gs pos="35000">
              <a:schemeClr val="accent1">
                <a:shade val="80000"/>
                <a:hueOff val="0"/>
                <a:satOff val="0"/>
                <a:lumOff val="0"/>
                <a:alphaOff val="0"/>
                <a:tint val="37000"/>
                <a:satMod val="300000"/>
              </a:schemeClr>
            </a:gs>
            <a:gs pos="100000">
              <a:schemeClr val="accent1">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254000" bIns="158815" numCol="1" spcCol="1270" anchor="ctr" anchorCtr="0">
          <a:noAutofit/>
        </a:bodyPr>
        <a:lstStyle/>
        <a:p>
          <a:pPr lvl="0" algn="l" defTabSz="844550">
            <a:lnSpc>
              <a:spcPct val="90000"/>
            </a:lnSpc>
            <a:spcBef>
              <a:spcPct val="0"/>
            </a:spcBef>
            <a:spcAft>
              <a:spcPct val="35000"/>
            </a:spcAft>
          </a:pPr>
          <a:r>
            <a:rPr lang="en-US" sz="1900" kern="1200" dirty="0"/>
            <a:t>Preparation Tasks</a:t>
          </a:r>
        </a:p>
      </dsp:txBody>
      <dsp:txXfrm>
        <a:off x="1556531" y="257827"/>
        <a:ext cx="6619035" cy="500204"/>
      </dsp:txXfrm>
    </dsp:sp>
    <dsp:sp modelId="{BE5AD8D2-C68F-47E7-AA40-7F0EBD8CD13C}">
      <dsp:nvSpPr>
        <dsp:cNvPr id="0" name=""/>
        <dsp:cNvSpPr/>
      </dsp:nvSpPr>
      <dsp:spPr>
        <a:xfrm>
          <a:off x="1556531" y="779184"/>
          <a:ext cx="2115694" cy="1927154"/>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t>Collect materials </a:t>
          </a:r>
        </a:p>
        <a:p>
          <a:pPr lvl="0" algn="l" defTabSz="844550">
            <a:lnSpc>
              <a:spcPct val="90000"/>
            </a:lnSpc>
            <a:spcBef>
              <a:spcPct val="0"/>
            </a:spcBef>
            <a:spcAft>
              <a:spcPct val="35000"/>
            </a:spcAft>
          </a:pPr>
          <a:r>
            <a:rPr lang="en-US" sz="1900" kern="1200" dirty="0"/>
            <a:t>Plan modules </a:t>
          </a:r>
        </a:p>
        <a:p>
          <a:pPr lvl="0" algn="l" defTabSz="844550">
            <a:lnSpc>
              <a:spcPct val="90000"/>
            </a:lnSpc>
            <a:spcBef>
              <a:spcPct val="0"/>
            </a:spcBef>
            <a:spcAft>
              <a:spcPct val="35000"/>
            </a:spcAft>
          </a:pPr>
          <a:r>
            <a:rPr lang="en-US" sz="1900" kern="1200" dirty="0"/>
            <a:t>Contact potential reviewers</a:t>
          </a:r>
        </a:p>
      </dsp:txBody>
      <dsp:txXfrm>
        <a:off x="1556531" y="779184"/>
        <a:ext cx="2115694" cy="1927154"/>
      </dsp:txXfrm>
    </dsp:sp>
    <dsp:sp modelId="{B9FD549B-092C-42EE-9A2A-420FF53A5A4C}">
      <dsp:nvSpPr>
        <dsp:cNvPr id="0" name=""/>
        <dsp:cNvSpPr/>
      </dsp:nvSpPr>
      <dsp:spPr>
        <a:xfrm>
          <a:off x="3672225" y="341195"/>
          <a:ext cx="4753443" cy="1000408"/>
        </a:xfrm>
        <a:prstGeom prst="rightArrow">
          <a:avLst>
            <a:gd name="adj1" fmla="val 50000"/>
            <a:gd name="adj2" fmla="val 50000"/>
          </a:avLst>
        </a:prstGeom>
        <a:gradFill rotWithShape="0">
          <a:gsLst>
            <a:gs pos="0">
              <a:schemeClr val="accent1">
                <a:shade val="80000"/>
                <a:hueOff val="153123"/>
                <a:satOff val="-2196"/>
                <a:lumOff val="12807"/>
                <a:alphaOff val="0"/>
                <a:tint val="50000"/>
                <a:satMod val="300000"/>
              </a:schemeClr>
            </a:gs>
            <a:gs pos="35000">
              <a:schemeClr val="accent1">
                <a:shade val="80000"/>
                <a:hueOff val="153123"/>
                <a:satOff val="-2196"/>
                <a:lumOff val="12807"/>
                <a:alphaOff val="0"/>
                <a:tint val="37000"/>
                <a:satMod val="300000"/>
              </a:schemeClr>
            </a:gs>
            <a:gs pos="100000">
              <a:schemeClr val="accent1">
                <a:shade val="80000"/>
                <a:hueOff val="153123"/>
                <a:satOff val="-2196"/>
                <a:lumOff val="1280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254000" bIns="158815" numCol="1" spcCol="1270" anchor="ctr" anchorCtr="0">
          <a:noAutofit/>
        </a:bodyPr>
        <a:lstStyle/>
        <a:p>
          <a:pPr lvl="0" algn="l" defTabSz="844550">
            <a:lnSpc>
              <a:spcPct val="90000"/>
            </a:lnSpc>
            <a:spcBef>
              <a:spcPct val="0"/>
            </a:spcBef>
            <a:spcAft>
              <a:spcPct val="35000"/>
            </a:spcAft>
          </a:pPr>
          <a:r>
            <a:rPr lang="en-US" sz="1900" kern="1200" dirty="0"/>
            <a:t>Development Tasks</a:t>
          </a:r>
        </a:p>
      </dsp:txBody>
      <dsp:txXfrm>
        <a:off x="3672225" y="591297"/>
        <a:ext cx="4503341" cy="500204"/>
      </dsp:txXfrm>
    </dsp:sp>
    <dsp:sp modelId="{15E4B158-42DC-48B5-AD51-EAC1935F76B8}">
      <dsp:nvSpPr>
        <dsp:cNvPr id="0" name=""/>
        <dsp:cNvSpPr/>
      </dsp:nvSpPr>
      <dsp:spPr>
        <a:xfrm>
          <a:off x="3672225" y="1112654"/>
          <a:ext cx="2115694" cy="1927154"/>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t>Revise/refine content</a:t>
          </a:r>
        </a:p>
        <a:p>
          <a:pPr lvl="0" algn="l" defTabSz="844550">
            <a:lnSpc>
              <a:spcPct val="90000"/>
            </a:lnSpc>
            <a:spcBef>
              <a:spcPct val="0"/>
            </a:spcBef>
            <a:spcAft>
              <a:spcPct val="35000"/>
            </a:spcAft>
          </a:pPr>
          <a:r>
            <a:rPr lang="en-US" sz="1900" kern="1200" dirty="0"/>
            <a:t>Format &amp; edit</a:t>
          </a:r>
        </a:p>
      </dsp:txBody>
      <dsp:txXfrm>
        <a:off x="3672225" y="1112654"/>
        <a:ext cx="2115694" cy="1927154"/>
      </dsp:txXfrm>
    </dsp:sp>
    <dsp:sp modelId="{BCD97137-0B1E-40EF-8ECF-046C0F130AD6}">
      <dsp:nvSpPr>
        <dsp:cNvPr id="0" name=""/>
        <dsp:cNvSpPr/>
      </dsp:nvSpPr>
      <dsp:spPr>
        <a:xfrm>
          <a:off x="5787919" y="674664"/>
          <a:ext cx="2637748" cy="1000408"/>
        </a:xfrm>
        <a:prstGeom prst="rightArrow">
          <a:avLst>
            <a:gd name="adj1" fmla="val 50000"/>
            <a:gd name="adj2" fmla="val 50000"/>
          </a:avLst>
        </a:prstGeom>
        <a:gradFill rotWithShape="0">
          <a:gsLst>
            <a:gs pos="0">
              <a:schemeClr val="accent1">
                <a:shade val="80000"/>
                <a:hueOff val="306246"/>
                <a:satOff val="-4392"/>
                <a:lumOff val="25615"/>
                <a:alphaOff val="0"/>
                <a:tint val="50000"/>
                <a:satMod val="300000"/>
              </a:schemeClr>
            </a:gs>
            <a:gs pos="35000">
              <a:schemeClr val="accent1">
                <a:shade val="80000"/>
                <a:hueOff val="306246"/>
                <a:satOff val="-4392"/>
                <a:lumOff val="25615"/>
                <a:alphaOff val="0"/>
                <a:tint val="37000"/>
                <a:satMod val="300000"/>
              </a:schemeClr>
            </a:gs>
            <a:gs pos="100000">
              <a:schemeClr val="accent1">
                <a:shade val="80000"/>
                <a:hueOff val="306246"/>
                <a:satOff val="-4392"/>
                <a:lumOff val="256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254000" bIns="158815" numCol="1" spcCol="1270" anchor="ctr" anchorCtr="0">
          <a:noAutofit/>
        </a:bodyPr>
        <a:lstStyle/>
        <a:p>
          <a:pPr lvl="0" algn="l" defTabSz="844550">
            <a:lnSpc>
              <a:spcPct val="90000"/>
            </a:lnSpc>
            <a:spcBef>
              <a:spcPct val="0"/>
            </a:spcBef>
            <a:spcAft>
              <a:spcPct val="35000"/>
            </a:spcAft>
          </a:pPr>
          <a:r>
            <a:rPr lang="en-US" sz="1900" kern="1200" dirty="0"/>
            <a:t>Production Tasks</a:t>
          </a:r>
        </a:p>
      </dsp:txBody>
      <dsp:txXfrm>
        <a:off x="5787919" y="924766"/>
        <a:ext cx="2387646" cy="500204"/>
      </dsp:txXfrm>
    </dsp:sp>
    <dsp:sp modelId="{3140B27E-6DAA-498B-896C-3943576592A7}">
      <dsp:nvSpPr>
        <dsp:cNvPr id="0" name=""/>
        <dsp:cNvSpPr/>
      </dsp:nvSpPr>
      <dsp:spPr>
        <a:xfrm>
          <a:off x="5787919" y="1446123"/>
          <a:ext cx="2115694" cy="1898950"/>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t>Revise material</a:t>
          </a:r>
        </a:p>
        <a:p>
          <a:pPr lvl="0" algn="l" defTabSz="844550">
            <a:lnSpc>
              <a:spcPct val="90000"/>
            </a:lnSpc>
            <a:spcBef>
              <a:spcPct val="0"/>
            </a:spcBef>
            <a:spcAft>
              <a:spcPct val="35000"/>
            </a:spcAft>
          </a:pPr>
          <a:r>
            <a:rPr lang="en-US" sz="1900" kern="1200" dirty="0"/>
            <a:t>Create print quality version</a:t>
          </a:r>
        </a:p>
        <a:p>
          <a:pPr lvl="0" algn="l" defTabSz="844550">
            <a:lnSpc>
              <a:spcPct val="90000"/>
            </a:lnSpc>
            <a:spcBef>
              <a:spcPct val="0"/>
            </a:spcBef>
            <a:spcAft>
              <a:spcPct val="35000"/>
            </a:spcAft>
          </a:pPr>
          <a:endParaRPr lang="en-US" sz="1900" kern="1200" dirty="0"/>
        </a:p>
        <a:p>
          <a:pPr lvl="0" algn="l" defTabSz="844550">
            <a:lnSpc>
              <a:spcPct val="90000"/>
            </a:lnSpc>
            <a:spcBef>
              <a:spcPct val="0"/>
            </a:spcBef>
            <a:spcAft>
              <a:spcPct val="35000"/>
            </a:spcAft>
          </a:pPr>
          <a:endParaRPr lang="en-US" sz="1900" kern="1200" dirty="0"/>
        </a:p>
      </dsp:txBody>
      <dsp:txXfrm>
        <a:off x="5787919" y="1446123"/>
        <a:ext cx="2115694" cy="18989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EAD06F-BA12-4743-A2E8-412730E579B9}" type="datetimeFigureOut">
              <a:rPr lang="en-US" smtClean="0"/>
              <a:t>7/20/2020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12FBD8-67D5-C44C-8F82-F6D49F93448D}" type="slidenum">
              <a:rPr lang="en-US" smtClean="0"/>
              <a:t>‹#›</a:t>
            </a:fld>
            <a:endParaRPr lang="en-US"/>
          </a:p>
        </p:txBody>
      </p:sp>
    </p:spTree>
    <p:extLst>
      <p:ext uri="{BB962C8B-B14F-4D97-AF65-F5344CB8AC3E}">
        <p14:creationId xmlns:p14="http://schemas.microsoft.com/office/powerpoint/2010/main" val="1297922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0F23AF4-9D9C-4B13-B690-737F7BB935CB}" type="datetimeFigureOut">
              <a:rPr lang="en-US"/>
              <a:pPr>
                <a:defRPr/>
              </a:pPr>
              <a:t>7/20/2020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25F6431-D240-4301-BD37-287FA4987F9A}" type="slidenum">
              <a:rPr lang="en-US"/>
              <a:pPr>
                <a:defRPr/>
              </a:pPr>
              <a:t>‹#›</a:t>
            </a:fld>
            <a:endParaRPr lang="en-US"/>
          </a:p>
        </p:txBody>
      </p:sp>
    </p:spTree>
    <p:extLst>
      <p:ext uri="{BB962C8B-B14F-4D97-AF65-F5344CB8AC3E}">
        <p14:creationId xmlns:p14="http://schemas.microsoft.com/office/powerpoint/2010/main" val="3944504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25F6431-D240-4301-BD37-287FA4987F9A}" type="slidenum">
              <a:rPr lang="en-US" smtClean="0"/>
              <a:pPr>
                <a:defRPr/>
              </a:pPr>
              <a:t>1</a:t>
            </a:fld>
            <a:endParaRPr lang="en-US"/>
          </a:p>
        </p:txBody>
      </p:sp>
    </p:spTree>
    <p:extLst>
      <p:ext uri="{BB962C8B-B14F-4D97-AF65-F5344CB8AC3E}">
        <p14:creationId xmlns:p14="http://schemas.microsoft.com/office/powerpoint/2010/main" val="1501320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25F6431-D240-4301-BD37-287FA4987F9A}" type="slidenum">
              <a:rPr lang="en-US" smtClean="0"/>
              <a:pPr>
                <a:defRPr/>
              </a:pPr>
              <a:t>13</a:t>
            </a:fld>
            <a:endParaRPr lang="en-US"/>
          </a:p>
        </p:txBody>
      </p:sp>
    </p:spTree>
    <p:extLst>
      <p:ext uri="{BB962C8B-B14F-4D97-AF65-F5344CB8AC3E}">
        <p14:creationId xmlns:p14="http://schemas.microsoft.com/office/powerpoint/2010/main" val="1443169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14</a:t>
            </a:fld>
            <a:endParaRPr lang="en-US"/>
          </a:p>
        </p:txBody>
      </p:sp>
    </p:spTree>
    <p:extLst>
      <p:ext uri="{BB962C8B-B14F-4D97-AF65-F5344CB8AC3E}">
        <p14:creationId xmlns:p14="http://schemas.microsoft.com/office/powerpoint/2010/main" val="2432126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16</a:t>
            </a:fld>
            <a:endParaRPr lang="en-US"/>
          </a:p>
        </p:txBody>
      </p:sp>
    </p:spTree>
    <p:extLst>
      <p:ext uri="{BB962C8B-B14F-4D97-AF65-F5344CB8AC3E}">
        <p14:creationId xmlns:p14="http://schemas.microsoft.com/office/powerpoint/2010/main" val="1151268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17</a:t>
            </a:fld>
            <a:endParaRPr lang="en-US"/>
          </a:p>
        </p:txBody>
      </p:sp>
    </p:spTree>
    <p:extLst>
      <p:ext uri="{BB962C8B-B14F-4D97-AF65-F5344CB8AC3E}">
        <p14:creationId xmlns:p14="http://schemas.microsoft.com/office/powerpoint/2010/main" val="1151268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18</a:t>
            </a:fld>
            <a:endParaRPr lang="en-US"/>
          </a:p>
        </p:txBody>
      </p:sp>
    </p:spTree>
    <p:extLst>
      <p:ext uri="{BB962C8B-B14F-4D97-AF65-F5344CB8AC3E}">
        <p14:creationId xmlns:p14="http://schemas.microsoft.com/office/powerpoint/2010/main" val="1151268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19</a:t>
            </a:fld>
            <a:endParaRPr lang="en-US"/>
          </a:p>
        </p:txBody>
      </p:sp>
    </p:spTree>
    <p:extLst>
      <p:ext uri="{BB962C8B-B14F-4D97-AF65-F5344CB8AC3E}">
        <p14:creationId xmlns:p14="http://schemas.microsoft.com/office/powerpoint/2010/main" val="1151268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20</a:t>
            </a:fld>
            <a:endParaRPr lang="en-US"/>
          </a:p>
        </p:txBody>
      </p:sp>
    </p:spTree>
    <p:extLst>
      <p:ext uri="{BB962C8B-B14F-4D97-AF65-F5344CB8AC3E}">
        <p14:creationId xmlns:p14="http://schemas.microsoft.com/office/powerpoint/2010/main" val="1151268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21</a:t>
            </a:fld>
            <a:endParaRPr lang="en-US"/>
          </a:p>
        </p:txBody>
      </p:sp>
    </p:spTree>
    <p:extLst>
      <p:ext uri="{BB962C8B-B14F-4D97-AF65-F5344CB8AC3E}">
        <p14:creationId xmlns:p14="http://schemas.microsoft.com/office/powerpoint/2010/main" val="1151268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22</a:t>
            </a:fld>
            <a:endParaRPr lang="en-US"/>
          </a:p>
        </p:txBody>
      </p:sp>
    </p:spTree>
    <p:extLst>
      <p:ext uri="{BB962C8B-B14F-4D97-AF65-F5344CB8AC3E}">
        <p14:creationId xmlns:p14="http://schemas.microsoft.com/office/powerpoint/2010/main" val="1151268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23</a:t>
            </a:fld>
            <a:endParaRPr lang="en-US"/>
          </a:p>
        </p:txBody>
      </p:sp>
    </p:spTree>
    <p:extLst>
      <p:ext uri="{BB962C8B-B14F-4D97-AF65-F5344CB8AC3E}">
        <p14:creationId xmlns:p14="http://schemas.microsoft.com/office/powerpoint/2010/main" val="2098276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2</a:t>
            </a:fld>
            <a:endParaRPr lang="en-US"/>
          </a:p>
        </p:txBody>
      </p:sp>
    </p:spTree>
    <p:extLst>
      <p:ext uri="{BB962C8B-B14F-4D97-AF65-F5344CB8AC3E}">
        <p14:creationId xmlns:p14="http://schemas.microsoft.com/office/powerpoint/2010/main" val="42703521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25F6431-D240-4301-BD37-287FA4987F9A}" type="slidenum">
              <a:rPr lang="en-US" smtClean="0"/>
              <a:pPr>
                <a:defRPr/>
              </a:pPr>
              <a:t>25</a:t>
            </a:fld>
            <a:endParaRPr lang="en-US"/>
          </a:p>
        </p:txBody>
      </p:sp>
    </p:spTree>
    <p:extLst>
      <p:ext uri="{BB962C8B-B14F-4D97-AF65-F5344CB8AC3E}">
        <p14:creationId xmlns:p14="http://schemas.microsoft.com/office/powerpoint/2010/main" val="728589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30</a:t>
            </a:fld>
            <a:endParaRPr lang="en-US"/>
          </a:p>
        </p:txBody>
      </p:sp>
    </p:spTree>
    <p:extLst>
      <p:ext uri="{BB962C8B-B14F-4D97-AF65-F5344CB8AC3E}">
        <p14:creationId xmlns:p14="http://schemas.microsoft.com/office/powerpoint/2010/main" val="2769883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31</a:t>
            </a:fld>
            <a:endParaRPr lang="en-US"/>
          </a:p>
        </p:txBody>
      </p:sp>
    </p:spTree>
    <p:extLst>
      <p:ext uri="{BB962C8B-B14F-4D97-AF65-F5344CB8AC3E}">
        <p14:creationId xmlns:p14="http://schemas.microsoft.com/office/powerpoint/2010/main" val="388157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32</a:t>
            </a:fld>
            <a:endParaRPr lang="en-US"/>
          </a:p>
        </p:txBody>
      </p:sp>
    </p:spTree>
    <p:extLst>
      <p:ext uri="{BB962C8B-B14F-4D97-AF65-F5344CB8AC3E}">
        <p14:creationId xmlns:p14="http://schemas.microsoft.com/office/powerpoint/2010/main" val="1856319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125F6431-D240-4301-BD37-287FA4987F9A}" type="slidenum">
              <a:rPr lang="en-US" smtClean="0"/>
              <a:pPr>
                <a:defRPr/>
              </a:pPr>
              <a:t>34</a:t>
            </a:fld>
            <a:endParaRPr lang="en-US"/>
          </a:p>
        </p:txBody>
      </p:sp>
    </p:spTree>
    <p:extLst>
      <p:ext uri="{BB962C8B-B14F-4D97-AF65-F5344CB8AC3E}">
        <p14:creationId xmlns:p14="http://schemas.microsoft.com/office/powerpoint/2010/main" val="20078166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8667946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3800788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866794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8667946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39</a:t>
            </a:fld>
            <a:endParaRPr lang="en-US"/>
          </a:p>
        </p:txBody>
      </p:sp>
    </p:spTree>
    <p:extLst>
      <p:ext uri="{BB962C8B-B14F-4D97-AF65-F5344CB8AC3E}">
        <p14:creationId xmlns:p14="http://schemas.microsoft.com/office/powerpoint/2010/main" val="341452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343400"/>
            <a:ext cx="5486400" cy="4114800"/>
          </a:xfrm>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06883F-32F5-40BB-B100-FAAD2CE63B30}" type="slidenum">
              <a:rPr lang="en-US" smtClean="0"/>
              <a:t>3</a:t>
            </a:fld>
            <a:endParaRPr lang="en-US"/>
          </a:p>
        </p:txBody>
      </p:sp>
    </p:spTree>
    <p:extLst>
      <p:ext uri="{BB962C8B-B14F-4D97-AF65-F5344CB8AC3E}">
        <p14:creationId xmlns:p14="http://schemas.microsoft.com/office/powerpoint/2010/main" val="25086597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40</a:t>
            </a:fld>
            <a:endParaRPr lang="en-US"/>
          </a:p>
        </p:txBody>
      </p:sp>
    </p:spTree>
    <p:extLst>
      <p:ext uri="{BB962C8B-B14F-4D97-AF65-F5344CB8AC3E}">
        <p14:creationId xmlns:p14="http://schemas.microsoft.com/office/powerpoint/2010/main" val="3414528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41</a:t>
            </a:fld>
            <a:endParaRPr lang="en-US"/>
          </a:p>
        </p:txBody>
      </p:sp>
    </p:spTree>
    <p:extLst>
      <p:ext uri="{BB962C8B-B14F-4D97-AF65-F5344CB8AC3E}">
        <p14:creationId xmlns:p14="http://schemas.microsoft.com/office/powerpoint/2010/main" val="3414528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25F6431-D240-4301-BD37-287FA4987F9A}" type="slidenum">
              <a:rPr lang="en-US" smtClean="0">
                <a:solidFill>
                  <a:prstClr val="black"/>
                </a:solidFill>
              </a:rPr>
              <a:pPr>
                <a:defRPr/>
              </a:pPr>
              <a:t>45</a:t>
            </a:fld>
            <a:endParaRPr lang="en-US">
              <a:solidFill>
                <a:prstClr val="black"/>
              </a:solidFill>
            </a:endParaRPr>
          </a:p>
        </p:txBody>
      </p:sp>
    </p:spTree>
    <p:extLst>
      <p:ext uri="{BB962C8B-B14F-4D97-AF65-F5344CB8AC3E}">
        <p14:creationId xmlns:p14="http://schemas.microsoft.com/office/powerpoint/2010/main" val="170291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F06883F-32F5-40BB-B100-FAAD2CE63B30}" type="slidenum">
              <a:rPr lang="en-US" smtClean="0"/>
              <a:t>4</a:t>
            </a:fld>
            <a:endParaRPr lang="en-US"/>
          </a:p>
        </p:txBody>
      </p:sp>
    </p:spTree>
    <p:extLst>
      <p:ext uri="{BB962C8B-B14F-4D97-AF65-F5344CB8AC3E}">
        <p14:creationId xmlns:p14="http://schemas.microsoft.com/office/powerpoint/2010/main" val="2710880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6</a:t>
            </a:fld>
            <a:endParaRPr lang="en-US"/>
          </a:p>
        </p:txBody>
      </p:sp>
    </p:spTree>
    <p:extLst>
      <p:ext uri="{BB962C8B-B14F-4D97-AF65-F5344CB8AC3E}">
        <p14:creationId xmlns:p14="http://schemas.microsoft.com/office/powerpoint/2010/main" val="2273663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7</a:t>
            </a:fld>
            <a:endParaRPr lang="en-US"/>
          </a:p>
        </p:txBody>
      </p:sp>
    </p:spTree>
    <p:extLst>
      <p:ext uri="{BB962C8B-B14F-4D97-AF65-F5344CB8AC3E}">
        <p14:creationId xmlns:p14="http://schemas.microsoft.com/office/powerpoint/2010/main" val="3230462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06883F-32F5-40BB-B100-FAAD2CE63B30}" type="slidenum">
              <a:rPr lang="en-US" smtClean="0"/>
              <a:t>10</a:t>
            </a:fld>
            <a:endParaRPr lang="en-US"/>
          </a:p>
        </p:txBody>
      </p:sp>
    </p:spTree>
    <p:extLst>
      <p:ext uri="{BB962C8B-B14F-4D97-AF65-F5344CB8AC3E}">
        <p14:creationId xmlns:p14="http://schemas.microsoft.com/office/powerpoint/2010/main" val="3512584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Transportation’s unique role stems from the broad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range of capabilities and responsibilities a transportation agency has: large and distributed workforces,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easy access to heavy equipment and a robust communications infrastructure. To be ready for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agency’s role, a comprehensive emergency management program must be in place within the agency</a:t>
            </a:r>
            <a:r>
              <a:rPr lang="en-US" dirty="0"/>
              <a:t> </a:t>
            </a:r>
            <a:br>
              <a:rPr lang="en-US" dirty="0"/>
            </a:br>
            <a:endParaRPr lang="en-US" dirty="0"/>
          </a:p>
        </p:txBody>
      </p:sp>
      <p:sp>
        <p:nvSpPr>
          <p:cNvPr id="4" name="Slide Number Placeholder 3"/>
          <p:cNvSpPr>
            <a:spLocks noGrp="1"/>
          </p:cNvSpPr>
          <p:nvPr>
            <p:ph type="sldNum" sz="quarter" idx="10"/>
          </p:nvPr>
        </p:nvSpPr>
        <p:spPr/>
        <p:txBody>
          <a:bodyPr/>
          <a:lstStyle/>
          <a:p>
            <a:pPr>
              <a:defRPr/>
            </a:pPr>
            <a:fld id="{125F6431-D240-4301-BD37-287FA4987F9A}" type="slidenum">
              <a:rPr lang="en-US" smtClean="0"/>
              <a:pPr>
                <a:defRPr/>
              </a:pPr>
              <a:t>11</a:t>
            </a:fld>
            <a:endParaRPr lang="en-US"/>
          </a:p>
        </p:txBody>
      </p:sp>
    </p:spTree>
    <p:extLst>
      <p:ext uri="{BB962C8B-B14F-4D97-AF65-F5344CB8AC3E}">
        <p14:creationId xmlns:p14="http://schemas.microsoft.com/office/powerpoint/2010/main" val="1443169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Transportation’s unique role stems from the broad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range of capabilities and responsibilities a transportation agency has: large and distributed workforces,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easy access to heavy equipment and a robust communications infrastructure. To be ready for the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agency’s role, a comprehensive emergency management program must be in place within the agency</a:t>
            </a:r>
            <a:r>
              <a:rPr lang="en-US" dirty="0"/>
              <a:t> </a:t>
            </a:r>
            <a:br>
              <a:rPr lang="en-US" dirty="0"/>
            </a:br>
            <a:endParaRPr lang="en-US" dirty="0"/>
          </a:p>
        </p:txBody>
      </p:sp>
      <p:sp>
        <p:nvSpPr>
          <p:cNvPr id="4" name="Slide Number Placeholder 3"/>
          <p:cNvSpPr>
            <a:spLocks noGrp="1"/>
          </p:cNvSpPr>
          <p:nvPr>
            <p:ph type="sldNum" sz="quarter" idx="10"/>
          </p:nvPr>
        </p:nvSpPr>
        <p:spPr/>
        <p:txBody>
          <a:bodyPr/>
          <a:lstStyle/>
          <a:p>
            <a:pPr>
              <a:defRPr/>
            </a:pPr>
            <a:fld id="{125F6431-D240-4301-BD37-287FA4987F9A}" type="slidenum">
              <a:rPr lang="en-US" smtClean="0"/>
              <a:pPr>
                <a:defRPr/>
              </a:pPr>
              <a:t>12</a:t>
            </a:fld>
            <a:endParaRPr lang="en-US"/>
          </a:p>
        </p:txBody>
      </p:sp>
    </p:spTree>
    <p:extLst>
      <p:ext uri="{BB962C8B-B14F-4D97-AF65-F5344CB8AC3E}">
        <p14:creationId xmlns:p14="http://schemas.microsoft.com/office/powerpoint/2010/main" val="1443169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69079A67-AF4C-41D2-A182-0DBDB25779E4}"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02EE007E-E61B-4E9E-BC37-31197564DD46}" type="slidenum">
              <a:rPr lang="en-US" smtClean="0"/>
              <a:pPr>
                <a:defRPr/>
              </a:pPr>
              <a:t>‹#›</a:t>
            </a:fld>
            <a:endParaRPr lang="en-US"/>
          </a:p>
        </p:txBody>
      </p:sp>
    </p:spTree>
    <p:extLst>
      <p:ext uri="{BB962C8B-B14F-4D97-AF65-F5344CB8AC3E}">
        <p14:creationId xmlns:p14="http://schemas.microsoft.com/office/powerpoint/2010/main" val="226504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FE835D2-1BCB-4BE3-A7F9-3E7E66BD3AF7}"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ECDEFB79-32BE-488E-8182-76B5CEB6251F}" type="slidenum">
              <a:rPr lang="en-US" smtClean="0"/>
              <a:pPr>
                <a:defRPr/>
              </a:pPr>
              <a:t>‹#›</a:t>
            </a:fld>
            <a:endParaRPr lang="en-US"/>
          </a:p>
        </p:txBody>
      </p:sp>
    </p:spTree>
    <p:extLst>
      <p:ext uri="{BB962C8B-B14F-4D97-AF65-F5344CB8AC3E}">
        <p14:creationId xmlns:p14="http://schemas.microsoft.com/office/powerpoint/2010/main" val="59099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30069F0-F435-4D59-9DF2-7EE95D35BEED}"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FE280390-6646-4406-881E-A5D0F5823F20}" type="slidenum">
              <a:rPr lang="en-US" smtClean="0"/>
              <a:pPr>
                <a:defRPr/>
              </a:pPr>
              <a:t>‹#›</a:t>
            </a:fld>
            <a:endParaRPr lang="en-US"/>
          </a:p>
        </p:txBody>
      </p:sp>
    </p:spTree>
    <p:extLst>
      <p:ext uri="{BB962C8B-B14F-4D97-AF65-F5344CB8AC3E}">
        <p14:creationId xmlns:p14="http://schemas.microsoft.com/office/powerpoint/2010/main" val="102551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688A8C24-339D-49D6-B900-56A569F3ACFB}"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02EE007E-E61B-4E9E-BC37-31197564DD46}" type="slidenum">
              <a:rPr lang="en-US" smtClean="0"/>
              <a:pPr>
                <a:defRPr/>
              </a:pPr>
              <a:t>‹#›</a:t>
            </a:fld>
            <a:endParaRPr lang="en-US"/>
          </a:p>
        </p:txBody>
      </p:sp>
    </p:spTree>
    <p:extLst>
      <p:ext uri="{BB962C8B-B14F-4D97-AF65-F5344CB8AC3E}">
        <p14:creationId xmlns:p14="http://schemas.microsoft.com/office/powerpoint/2010/main" val="2265047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1323A7E-9250-45B8-BA71-E65DD6A066F5}"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C599CEAD-DE89-4AE6-9096-5021B8D2A2B5}" type="slidenum">
              <a:rPr lang="en-US" smtClean="0"/>
              <a:pPr>
                <a:defRPr/>
              </a:pPr>
              <a:t>‹#›</a:t>
            </a:fld>
            <a:endParaRPr lang="en-US"/>
          </a:p>
        </p:txBody>
      </p:sp>
    </p:spTree>
    <p:extLst>
      <p:ext uri="{BB962C8B-B14F-4D97-AF65-F5344CB8AC3E}">
        <p14:creationId xmlns:p14="http://schemas.microsoft.com/office/powerpoint/2010/main" val="3712285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BBE88D6-940F-4FA2-A617-562DD4ABD2E7}"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E6D57888-9804-4A79-9C98-CF3AAEE03CD1}" type="slidenum">
              <a:rPr lang="en-US" smtClean="0"/>
              <a:pPr>
                <a:defRPr/>
              </a:pPr>
              <a:t>‹#›</a:t>
            </a:fld>
            <a:endParaRPr lang="en-US"/>
          </a:p>
        </p:txBody>
      </p:sp>
    </p:spTree>
    <p:extLst>
      <p:ext uri="{BB962C8B-B14F-4D97-AF65-F5344CB8AC3E}">
        <p14:creationId xmlns:p14="http://schemas.microsoft.com/office/powerpoint/2010/main" val="1354093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95378160-9D2B-46A5-A546-EEFF367209C9}" type="datetime1">
              <a:rPr lang="en-US" smtClean="0"/>
              <a:t>7/20/2020</a:t>
            </a:fld>
            <a:endParaRPr lang="en-US"/>
          </a:p>
        </p:txBody>
      </p:sp>
      <p:sp>
        <p:nvSpPr>
          <p:cNvPr id="6" name="Footer Placeholder 5"/>
          <p:cNvSpPr>
            <a:spLocks noGrp="1"/>
          </p:cNvSpPr>
          <p:nvPr>
            <p:ph type="ftr" sz="quarter" idx="11"/>
          </p:nvPr>
        </p:nvSpPr>
        <p:spPr/>
        <p:txBody>
          <a:bodyPr/>
          <a:lstStyle/>
          <a:p>
            <a:pPr>
              <a:defRPr/>
            </a:pPr>
            <a:r>
              <a:rPr lang="en-US"/>
              <a:t>CASE™ and Western Management &amp; Consulting</a:t>
            </a:r>
          </a:p>
        </p:txBody>
      </p:sp>
      <p:sp>
        <p:nvSpPr>
          <p:cNvPr id="7" name="Slide Number Placeholder 6"/>
          <p:cNvSpPr>
            <a:spLocks noGrp="1"/>
          </p:cNvSpPr>
          <p:nvPr>
            <p:ph type="sldNum" sz="quarter" idx="12"/>
          </p:nvPr>
        </p:nvSpPr>
        <p:spPr/>
        <p:txBody>
          <a:bodyPr/>
          <a:lstStyle/>
          <a:p>
            <a:pPr>
              <a:defRPr/>
            </a:pPr>
            <a:fld id="{6633B428-2812-49F8-9598-F472F1ED5C02}" type="slidenum">
              <a:rPr lang="en-US" smtClean="0"/>
              <a:pPr>
                <a:defRPr/>
              </a:pPr>
              <a:t>‹#›</a:t>
            </a:fld>
            <a:endParaRPr lang="en-US"/>
          </a:p>
        </p:txBody>
      </p:sp>
    </p:spTree>
    <p:extLst>
      <p:ext uri="{BB962C8B-B14F-4D97-AF65-F5344CB8AC3E}">
        <p14:creationId xmlns:p14="http://schemas.microsoft.com/office/powerpoint/2010/main" val="2630545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A722250-BA32-4774-B347-24DE4D89D286}" type="datetime1">
              <a:rPr lang="en-US" smtClean="0"/>
              <a:t>7/20/2020</a:t>
            </a:fld>
            <a:endParaRPr lang="en-US"/>
          </a:p>
        </p:txBody>
      </p:sp>
      <p:sp>
        <p:nvSpPr>
          <p:cNvPr id="8" name="Footer Placeholder 7"/>
          <p:cNvSpPr>
            <a:spLocks noGrp="1"/>
          </p:cNvSpPr>
          <p:nvPr>
            <p:ph type="ftr" sz="quarter" idx="11"/>
          </p:nvPr>
        </p:nvSpPr>
        <p:spPr/>
        <p:txBody>
          <a:bodyPr/>
          <a:lstStyle/>
          <a:p>
            <a:pPr>
              <a:defRPr/>
            </a:pPr>
            <a:r>
              <a:rPr lang="en-US"/>
              <a:t>CASE™ and Western Management &amp; Consulting</a:t>
            </a:r>
          </a:p>
        </p:txBody>
      </p:sp>
      <p:sp>
        <p:nvSpPr>
          <p:cNvPr id="9" name="Slide Number Placeholder 8"/>
          <p:cNvSpPr>
            <a:spLocks noGrp="1"/>
          </p:cNvSpPr>
          <p:nvPr>
            <p:ph type="sldNum" sz="quarter" idx="12"/>
          </p:nvPr>
        </p:nvSpPr>
        <p:spPr/>
        <p:txBody>
          <a:bodyPr/>
          <a:lstStyle/>
          <a:p>
            <a:pPr>
              <a:defRPr/>
            </a:pPr>
            <a:fld id="{B45E1D36-F224-4849-B445-A3C754CD12F2}" type="slidenum">
              <a:rPr lang="en-US" smtClean="0"/>
              <a:pPr>
                <a:defRPr/>
              </a:pPr>
              <a:t>‹#›</a:t>
            </a:fld>
            <a:endParaRPr lang="en-US"/>
          </a:p>
        </p:txBody>
      </p:sp>
    </p:spTree>
    <p:extLst>
      <p:ext uri="{BB962C8B-B14F-4D97-AF65-F5344CB8AC3E}">
        <p14:creationId xmlns:p14="http://schemas.microsoft.com/office/powerpoint/2010/main" val="730741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CA11AF67-D56A-4216-A5C3-9BDD4DFEC8F3}" type="datetime1">
              <a:rPr lang="en-US" smtClean="0"/>
              <a:t>7/20/2020</a:t>
            </a:fld>
            <a:endParaRPr lang="en-US"/>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2684E7EA-3182-4275-BEAC-8B8F10ADA9FD}" type="slidenum">
              <a:rPr lang="en-US" smtClean="0"/>
              <a:pPr>
                <a:defRPr/>
              </a:pPr>
              <a:t>‹#›</a:t>
            </a:fld>
            <a:endParaRPr lang="en-US"/>
          </a:p>
        </p:txBody>
      </p:sp>
    </p:spTree>
    <p:extLst>
      <p:ext uri="{BB962C8B-B14F-4D97-AF65-F5344CB8AC3E}">
        <p14:creationId xmlns:p14="http://schemas.microsoft.com/office/powerpoint/2010/main" val="405821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1E16ADA-CBA3-42C5-95E3-00014725AF10}" type="datetime1">
              <a:rPr lang="en-US" smtClean="0"/>
              <a:t>7/20/2020</a:t>
            </a:fld>
            <a:endParaRPr lang="en-US"/>
          </a:p>
        </p:txBody>
      </p:sp>
      <p:sp>
        <p:nvSpPr>
          <p:cNvPr id="3" name="Footer Placeholder 2"/>
          <p:cNvSpPr>
            <a:spLocks noGrp="1"/>
          </p:cNvSpPr>
          <p:nvPr>
            <p:ph type="ftr" sz="quarter" idx="11"/>
          </p:nvPr>
        </p:nvSpPr>
        <p:spPr/>
        <p:txBody>
          <a:bodyPr/>
          <a:lstStyle/>
          <a:p>
            <a:pPr>
              <a:defRPr/>
            </a:pPr>
            <a:r>
              <a:rPr lang="en-US"/>
              <a:t>CASE™ and Western Management &amp; Consulting</a:t>
            </a:r>
          </a:p>
        </p:txBody>
      </p:sp>
      <p:sp>
        <p:nvSpPr>
          <p:cNvPr id="4" name="Slide Number Placeholder 3"/>
          <p:cNvSpPr>
            <a:spLocks noGrp="1"/>
          </p:cNvSpPr>
          <p:nvPr>
            <p:ph type="sldNum" sz="quarter" idx="12"/>
          </p:nvPr>
        </p:nvSpPr>
        <p:spPr/>
        <p:txBody>
          <a:bodyPr/>
          <a:lstStyle/>
          <a:p>
            <a:pPr>
              <a:defRPr/>
            </a:pPr>
            <a:fld id="{B6895527-267F-4D9E-B3F2-BF1187B09EA1}" type="slidenum">
              <a:rPr lang="en-US" smtClean="0"/>
              <a:pPr>
                <a:defRPr/>
              </a:pPr>
              <a:t>‹#›</a:t>
            </a:fld>
            <a:endParaRPr lang="en-US"/>
          </a:p>
        </p:txBody>
      </p:sp>
    </p:spTree>
    <p:extLst>
      <p:ext uri="{BB962C8B-B14F-4D97-AF65-F5344CB8AC3E}">
        <p14:creationId xmlns:p14="http://schemas.microsoft.com/office/powerpoint/2010/main" val="3319724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24A94F1-DD7F-425D-ADED-DAC41FDE69A3}" type="datetime1">
              <a:rPr lang="en-US" smtClean="0"/>
              <a:t>7/20/2020</a:t>
            </a:fld>
            <a:endParaRPr lang="en-US"/>
          </a:p>
        </p:txBody>
      </p:sp>
      <p:sp>
        <p:nvSpPr>
          <p:cNvPr id="6" name="Footer Placeholder 5"/>
          <p:cNvSpPr>
            <a:spLocks noGrp="1"/>
          </p:cNvSpPr>
          <p:nvPr>
            <p:ph type="ftr" sz="quarter" idx="11"/>
          </p:nvPr>
        </p:nvSpPr>
        <p:spPr/>
        <p:txBody>
          <a:bodyPr/>
          <a:lstStyle/>
          <a:p>
            <a:pPr>
              <a:defRPr/>
            </a:pPr>
            <a:r>
              <a:rPr lang="en-US"/>
              <a:t>CASE™ and Western Management &amp; Consulting</a:t>
            </a:r>
            <a:endParaRPr lang="en-US" dirty="0"/>
          </a:p>
        </p:txBody>
      </p:sp>
      <p:sp>
        <p:nvSpPr>
          <p:cNvPr id="7" name="Slide Number Placeholder 6"/>
          <p:cNvSpPr>
            <a:spLocks noGrp="1"/>
          </p:cNvSpPr>
          <p:nvPr>
            <p:ph type="sldNum" sz="quarter" idx="12"/>
          </p:nvPr>
        </p:nvSpPr>
        <p:spPr/>
        <p:txBody>
          <a:bodyPr/>
          <a:lstStyle/>
          <a:p>
            <a:pPr>
              <a:defRPr/>
            </a:pPr>
            <a:fld id="{7327DEDF-D788-47D0-B083-EDCA87BB96B4}" type="slidenum">
              <a:rPr lang="en-US" smtClean="0"/>
              <a:pPr>
                <a:defRPr/>
              </a:pPr>
              <a:t>‹#›</a:t>
            </a:fld>
            <a:endParaRPr lang="en-US"/>
          </a:p>
        </p:txBody>
      </p:sp>
    </p:spTree>
    <p:extLst>
      <p:ext uri="{BB962C8B-B14F-4D97-AF65-F5344CB8AC3E}">
        <p14:creationId xmlns:p14="http://schemas.microsoft.com/office/powerpoint/2010/main" val="137194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5C393AB-0221-4383-A865-E38EF9E7D300}"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C599CEAD-DE89-4AE6-9096-5021B8D2A2B5}" type="slidenum">
              <a:rPr lang="en-US" smtClean="0"/>
              <a:pPr>
                <a:defRPr/>
              </a:pPr>
              <a:t>‹#›</a:t>
            </a:fld>
            <a:endParaRPr lang="en-US"/>
          </a:p>
        </p:txBody>
      </p:sp>
      <p:sp>
        <p:nvSpPr>
          <p:cNvPr id="7" name="Slide Number Placeholder 5"/>
          <p:cNvSpPr txBox="1">
            <a:spLocks/>
          </p:cNvSpPr>
          <p:nvPr userDrawn="1"/>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defPPr>
              <a:defRPr lang="en-US"/>
            </a:defPPr>
            <a:lvl1pPr algn="ctr" rtl="0" fontAlgn="base">
              <a:spcBef>
                <a:spcPct val="0"/>
              </a:spcBef>
              <a:spcAft>
                <a:spcPct val="0"/>
              </a:spcAft>
              <a:defRPr sz="165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6486975E-A011-4325-9F57-51C0E839A247}" type="slidenum">
              <a:rPr lang="en-US" smtClean="0"/>
              <a:pPr>
                <a:defRPr/>
              </a:pPr>
              <a:t>‹#›</a:t>
            </a:fld>
            <a:endParaRPr lang="en-US"/>
          </a:p>
        </p:txBody>
      </p:sp>
    </p:spTree>
    <p:extLst>
      <p:ext uri="{BB962C8B-B14F-4D97-AF65-F5344CB8AC3E}">
        <p14:creationId xmlns:p14="http://schemas.microsoft.com/office/powerpoint/2010/main" val="37122852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3115ABC-4D47-49C6-8F15-A07EFAB426EF}" type="datetime1">
              <a:rPr lang="en-US" smtClean="0"/>
              <a:t>7/20/2020</a:t>
            </a:fld>
            <a:endParaRPr lang="en-US"/>
          </a:p>
        </p:txBody>
      </p:sp>
      <p:sp>
        <p:nvSpPr>
          <p:cNvPr id="6" name="Footer Placeholder 5"/>
          <p:cNvSpPr>
            <a:spLocks noGrp="1"/>
          </p:cNvSpPr>
          <p:nvPr>
            <p:ph type="ftr" sz="quarter" idx="11"/>
          </p:nvPr>
        </p:nvSpPr>
        <p:spPr/>
        <p:txBody>
          <a:bodyPr/>
          <a:lstStyle/>
          <a:p>
            <a:pPr>
              <a:defRPr/>
            </a:pPr>
            <a:r>
              <a:rPr lang="en-US"/>
              <a:t>CASE™ and Western Management &amp; Consulting</a:t>
            </a:r>
          </a:p>
        </p:txBody>
      </p:sp>
      <p:sp>
        <p:nvSpPr>
          <p:cNvPr id="7" name="Slide Number Placeholder 6"/>
          <p:cNvSpPr>
            <a:spLocks noGrp="1"/>
          </p:cNvSpPr>
          <p:nvPr>
            <p:ph type="sldNum" sz="quarter" idx="12"/>
          </p:nvPr>
        </p:nvSpPr>
        <p:spPr/>
        <p:txBody>
          <a:bodyPr/>
          <a:lstStyle/>
          <a:p>
            <a:pPr>
              <a:defRPr/>
            </a:pPr>
            <a:fld id="{4591D860-21CC-4024-A6C2-B94BB8BA2A66}" type="slidenum">
              <a:rPr lang="en-US" smtClean="0"/>
              <a:pPr>
                <a:defRPr/>
              </a:pPr>
              <a:t>‹#›</a:t>
            </a:fld>
            <a:endParaRPr lang="en-US"/>
          </a:p>
        </p:txBody>
      </p:sp>
    </p:spTree>
    <p:extLst>
      <p:ext uri="{BB962C8B-B14F-4D97-AF65-F5344CB8AC3E}">
        <p14:creationId xmlns:p14="http://schemas.microsoft.com/office/powerpoint/2010/main" val="479960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93A75C-43C1-4964-BB16-F460D5720F35}"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ECDEFB79-32BE-488E-8182-76B5CEB6251F}" type="slidenum">
              <a:rPr lang="en-US" smtClean="0"/>
              <a:pPr>
                <a:defRPr/>
              </a:pPr>
              <a:t>‹#›</a:t>
            </a:fld>
            <a:endParaRPr lang="en-US"/>
          </a:p>
        </p:txBody>
      </p:sp>
    </p:spTree>
    <p:extLst>
      <p:ext uri="{BB962C8B-B14F-4D97-AF65-F5344CB8AC3E}">
        <p14:creationId xmlns:p14="http://schemas.microsoft.com/office/powerpoint/2010/main" val="590992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5D314EB-0FF5-4F1A-8EEE-82AA08BFA9A1}"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FE280390-6646-4406-881E-A5D0F5823F20}" type="slidenum">
              <a:rPr lang="en-US" smtClean="0"/>
              <a:pPr>
                <a:defRPr/>
              </a:pPr>
              <a:t>‹#›</a:t>
            </a:fld>
            <a:endParaRPr lang="en-US"/>
          </a:p>
        </p:txBody>
      </p:sp>
    </p:spTree>
    <p:extLst>
      <p:ext uri="{BB962C8B-B14F-4D97-AF65-F5344CB8AC3E}">
        <p14:creationId xmlns:p14="http://schemas.microsoft.com/office/powerpoint/2010/main" val="102551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52D078E-B0FC-41DF-890A-03FE82749F55}" type="datetime1">
              <a:rPr lang="en-US" smtClean="0"/>
              <a:t>7/20/2020</a:t>
            </a:fld>
            <a:endParaRPr lang="en-US"/>
          </a:p>
        </p:txBody>
      </p:sp>
      <p:sp>
        <p:nvSpPr>
          <p:cNvPr id="5" name="Footer Placeholder 4"/>
          <p:cNvSpPr>
            <a:spLocks noGrp="1"/>
          </p:cNvSpPr>
          <p:nvPr>
            <p:ph type="ftr" sz="quarter" idx="11"/>
          </p:nvPr>
        </p:nvSpPr>
        <p:spPr/>
        <p:txBody>
          <a:bodyPr/>
          <a:lstStyle/>
          <a:p>
            <a:pPr>
              <a:defRPr/>
            </a:pPr>
            <a:r>
              <a:rPr lang="en-US"/>
              <a:t>CASE™ and Western Management &amp; Consulting</a:t>
            </a:r>
          </a:p>
        </p:txBody>
      </p:sp>
      <p:sp>
        <p:nvSpPr>
          <p:cNvPr id="6" name="Slide Number Placeholder 5"/>
          <p:cNvSpPr>
            <a:spLocks noGrp="1"/>
          </p:cNvSpPr>
          <p:nvPr>
            <p:ph type="sldNum" sz="quarter" idx="12"/>
          </p:nvPr>
        </p:nvSpPr>
        <p:spPr/>
        <p:txBody>
          <a:bodyPr/>
          <a:lstStyle/>
          <a:p>
            <a:pPr>
              <a:defRPr/>
            </a:pPr>
            <a:fld id="{E6D57888-9804-4A79-9C98-CF3AAEE03CD1}" type="slidenum">
              <a:rPr lang="en-US" smtClean="0"/>
              <a:pPr>
                <a:defRPr/>
              </a:pPr>
              <a:t>‹#›</a:t>
            </a:fld>
            <a:endParaRPr lang="en-US"/>
          </a:p>
        </p:txBody>
      </p:sp>
    </p:spTree>
    <p:extLst>
      <p:ext uri="{BB962C8B-B14F-4D97-AF65-F5344CB8AC3E}">
        <p14:creationId xmlns:p14="http://schemas.microsoft.com/office/powerpoint/2010/main" val="1354093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2ED35257-42AE-44D1-B496-5B8BCA6908D6}" type="datetime1">
              <a:rPr lang="en-US" smtClean="0"/>
              <a:t>7/20/2020</a:t>
            </a:fld>
            <a:endParaRPr lang="en-US"/>
          </a:p>
        </p:txBody>
      </p:sp>
      <p:sp>
        <p:nvSpPr>
          <p:cNvPr id="6" name="Footer Placeholder 5"/>
          <p:cNvSpPr>
            <a:spLocks noGrp="1"/>
          </p:cNvSpPr>
          <p:nvPr>
            <p:ph type="ftr" sz="quarter" idx="11"/>
          </p:nvPr>
        </p:nvSpPr>
        <p:spPr/>
        <p:txBody>
          <a:bodyPr/>
          <a:lstStyle/>
          <a:p>
            <a:pPr>
              <a:defRPr/>
            </a:pPr>
            <a:r>
              <a:rPr lang="en-US"/>
              <a:t>CASE™ and Western Management &amp; Consulting</a:t>
            </a:r>
          </a:p>
        </p:txBody>
      </p:sp>
      <p:sp>
        <p:nvSpPr>
          <p:cNvPr id="7" name="Slide Number Placeholder 6"/>
          <p:cNvSpPr>
            <a:spLocks noGrp="1"/>
          </p:cNvSpPr>
          <p:nvPr>
            <p:ph type="sldNum" sz="quarter" idx="12"/>
          </p:nvPr>
        </p:nvSpPr>
        <p:spPr/>
        <p:txBody>
          <a:bodyPr/>
          <a:lstStyle/>
          <a:p>
            <a:pPr>
              <a:defRPr/>
            </a:pPr>
            <a:fld id="{6633B428-2812-49F8-9598-F472F1ED5C02}" type="slidenum">
              <a:rPr lang="en-US" smtClean="0"/>
              <a:pPr>
                <a:defRPr/>
              </a:pPr>
              <a:t>‹#›</a:t>
            </a:fld>
            <a:endParaRPr lang="en-US"/>
          </a:p>
        </p:txBody>
      </p:sp>
    </p:spTree>
    <p:extLst>
      <p:ext uri="{BB962C8B-B14F-4D97-AF65-F5344CB8AC3E}">
        <p14:creationId xmlns:p14="http://schemas.microsoft.com/office/powerpoint/2010/main" val="263054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B4D7B96E-FA62-465F-BC8E-83617E4CC7E4}" type="datetime1">
              <a:rPr lang="en-US" smtClean="0"/>
              <a:t>7/20/2020</a:t>
            </a:fld>
            <a:endParaRPr lang="en-US"/>
          </a:p>
        </p:txBody>
      </p:sp>
      <p:sp>
        <p:nvSpPr>
          <p:cNvPr id="8" name="Footer Placeholder 7"/>
          <p:cNvSpPr>
            <a:spLocks noGrp="1"/>
          </p:cNvSpPr>
          <p:nvPr>
            <p:ph type="ftr" sz="quarter" idx="11"/>
          </p:nvPr>
        </p:nvSpPr>
        <p:spPr/>
        <p:txBody>
          <a:bodyPr/>
          <a:lstStyle/>
          <a:p>
            <a:pPr>
              <a:defRPr/>
            </a:pPr>
            <a:r>
              <a:rPr lang="en-US"/>
              <a:t>CASE™ and Western Management &amp; Consulting</a:t>
            </a:r>
          </a:p>
        </p:txBody>
      </p:sp>
      <p:sp>
        <p:nvSpPr>
          <p:cNvPr id="9" name="Slide Number Placeholder 8"/>
          <p:cNvSpPr>
            <a:spLocks noGrp="1"/>
          </p:cNvSpPr>
          <p:nvPr>
            <p:ph type="sldNum" sz="quarter" idx="12"/>
          </p:nvPr>
        </p:nvSpPr>
        <p:spPr/>
        <p:txBody>
          <a:bodyPr/>
          <a:lstStyle/>
          <a:p>
            <a:pPr>
              <a:defRPr/>
            </a:pPr>
            <a:fld id="{B45E1D36-F224-4849-B445-A3C754CD12F2}" type="slidenum">
              <a:rPr lang="en-US" smtClean="0"/>
              <a:pPr>
                <a:defRPr/>
              </a:pPr>
              <a:t>‹#›</a:t>
            </a:fld>
            <a:endParaRPr lang="en-US"/>
          </a:p>
        </p:txBody>
      </p:sp>
    </p:spTree>
    <p:extLst>
      <p:ext uri="{BB962C8B-B14F-4D97-AF65-F5344CB8AC3E}">
        <p14:creationId xmlns:p14="http://schemas.microsoft.com/office/powerpoint/2010/main" val="73074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C6D64C-AB57-466F-A911-DBE0381884D8}" type="datetime1">
              <a:rPr lang="en-US" smtClean="0"/>
              <a:t>7/20/2020</a:t>
            </a:fld>
            <a:endParaRPr lang="en-US"/>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2684E7EA-3182-4275-BEAC-8B8F10ADA9FD}" type="slidenum">
              <a:rPr lang="en-US" smtClean="0"/>
              <a:pPr>
                <a:defRPr/>
              </a:pPr>
              <a:t>‹#›</a:t>
            </a:fld>
            <a:endParaRPr lang="en-US"/>
          </a:p>
        </p:txBody>
      </p:sp>
    </p:spTree>
    <p:extLst>
      <p:ext uri="{BB962C8B-B14F-4D97-AF65-F5344CB8AC3E}">
        <p14:creationId xmlns:p14="http://schemas.microsoft.com/office/powerpoint/2010/main" val="40582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1A9B761-13AB-4781-8ADB-1D817F1D97EF}" type="datetime1">
              <a:rPr lang="en-US" smtClean="0"/>
              <a:t>7/20/2020</a:t>
            </a:fld>
            <a:endParaRPr lang="en-US"/>
          </a:p>
        </p:txBody>
      </p:sp>
      <p:sp>
        <p:nvSpPr>
          <p:cNvPr id="3" name="Footer Placeholder 2"/>
          <p:cNvSpPr>
            <a:spLocks noGrp="1"/>
          </p:cNvSpPr>
          <p:nvPr>
            <p:ph type="ftr" sz="quarter" idx="11"/>
          </p:nvPr>
        </p:nvSpPr>
        <p:spPr/>
        <p:txBody>
          <a:bodyPr/>
          <a:lstStyle/>
          <a:p>
            <a:pPr>
              <a:defRPr/>
            </a:pPr>
            <a:r>
              <a:rPr lang="en-US"/>
              <a:t>CASE™ and Western Management &amp; Consulting</a:t>
            </a:r>
          </a:p>
        </p:txBody>
      </p:sp>
      <p:sp>
        <p:nvSpPr>
          <p:cNvPr id="4" name="Slide Number Placeholder 3"/>
          <p:cNvSpPr>
            <a:spLocks noGrp="1"/>
          </p:cNvSpPr>
          <p:nvPr>
            <p:ph type="sldNum" sz="quarter" idx="12"/>
          </p:nvPr>
        </p:nvSpPr>
        <p:spPr/>
        <p:txBody>
          <a:bodyPr/>
          <a:lstStyle/>
          <a:p>
            <a:pPr>
              <a:defRPr/>
            </a:pPr>
            <a:fld id="{B6895527-267F-4D9E-B3F2-BF1187B09EA1}" type="slidenum">
              <a:rPr lang="en-US" smtClean="0"/>
              <a:pPr>
                <a:defRPr/>
              </a:pPr>
              <a:t>‹#›</a:t>
            </a:fld>
            <a:endParaRPr lang="en-US"/>
          </a:p>
        </p:txBody>
      </p:sp>
      <p:sp>
        <p:nvSpPr>
          <p:cNvPr id="5" name="Freeform 4"/>
          <p:cNvSpPr/>
          <p:nvPr userDrawn="1"/>
        </p:nvSpPr>
        <p:spPr>
          <a:xfrm>
            <a:off x="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8A1D9">
              <a:alpha val="80000"/>
            </a:srgbClr>
          </a:solidFill>
          <a:ln w="25400" cap="flat" cmpd="sng" algn="ctr">
            <a:noFill/>
            <a:prstDash val="solid"/>
          </a:ln>
          <a:effectLst/>
        </p:spPr>
        <p:txBody>
          <a:bodyPr rtlCol="0" anchor="ctr"/>
          <a:lstStyle/>
          <a:p>
            <a:pPr algn="ctr" fontAlgn="auto">
              <a:spcBef>
                <a:spcPts val="0"/>
              </a:spcBef>
              <a:spcAft>
                <a:spcPts val="0"/>
              </a:spcAft>
              <a:defRPr/>
            </a:pPr>
            <a:endParaRPr lang="en-US" kern="0">
              <a:solidFill>
                <a:srgbClr val="FFFFFF"/>
              </a:solidFill>
              <a:latin typeface="Franklin Gothic Book"/>
            </a:endParaRPr>
          </a:p>
        </p:txBody>
      </p:sp>
      <p:sp>
        <p:nvSpPr>
          <p:cNvPr id="6" name="Slide Number Placeholder 5"/>
          <p:cNvSpPr txBox="1">
            <a:spLocks/>
          </p:cNvSpPr>
          <p:nvPr userDrawn="1"/>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defPPr>
              <a:defRPr lang="en-US"/>
            </a:defPPr>
            <a:lvl1pPr algn="ctr" rtl="0" fontAlgn="base">
              <a:spcBef>
                <a:spcPct val="0"/>
              </a:spcBef>
              <a:spcAft>
                <a:spcPct val="0"/>
              </a:spcAft>
              <a:defRPr sz="165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6486975E-A011-4325-9F57-51C0E839A247}" type="slidenum">
              <a:rPr lang="en-US" smtClean="0"/>
              <a:pPr>
                <a:defRPr/>
              </a:pPr>
              <a:t>‹#›</a:t>
            </a:fld>
            <a:endParaRPr lang="en-US"/>
          </a:p>
        </p:txBody>
      </p:sp>
    </p:spTree>
    <p:extLst>
      <p:ext uri="{BB962C8B-B14F-4D97-AF65-F5344CB8AC3E}">
        <p14:creationId xmlns:p14="http://schemas.microsoft.com/office/powerpoint/2010/main" val="331972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F04655B-1C1B-493C-A439-B1C2D4BDFC94}" type="datetime1">
              <a:rPr lang="en-US" smtClean="0"/>
              <a:t>7/20/2020</a:t>
            </a:fld>
            <a:endParaRPr lang="en-US"/>
          </a:p>
        </p:txBody>
      </p:sp>
      <p:sp>
        <p:nvSpPr>
          <p:cNvPr id="6" name="Footer Placeholder 5"/>
          <p:cNvSpPr>
            <a:spLocks noGrp="1"/>
          </p:cNvSpPr>
          <p:nvPr>
            <p:ph type="ftr" sz="quarter" idx="11"/>
          </p:nvPr>
        </p:nvSpPr>
        <p:spPr/>
        <p:txBody>
          <a:bodyPr/>
          <a:lstStyle/>
          <a:p>
            <a:pPr>
              <a:defRPr/>
            </a:pPr>
            <a:r>
              <a:rPr lang="en-US">
                <a:solidFill>
                  <a:srgbClr val="434342"/>
                </a:solidFill>
              </a:rPr>
              <a:t>CASE™ and Western Management &amp; Consulting</a:t>
            </a:r>
          </a:p>
        </p:txBody>
      </p:sp>
      <p:sp>
        <p:nvSpPr>
          <p:cNvPr id="7" name="Slide Number Placeholder 6"/>
          <p:cNvSpPr>
            <a:spLocks noGrp="1"/>
          </p:cNvSpPr>
          <p:nvPr>
            <p:ph type="sldNum" sz="quarter" idx="12"/>
          </p:nvPr>
        </p:nvSpPr>
        <p:spPr/>
        <p:txBody>
          <a:bodyPr/>
          <a:lstStyle/>
          <a:p>
            <a:pPr>
              <a:defRPr/>
            </a:pPr>
            <a:fld id="{7327DEDF-D788-47D0-B083-EDCA87BB96B4}" type="slidenum">
              <a:rPr lang="en-US" smtClean="0">
                <a:solidFill>
                  <a:srgbClr val="434342"/>
                </a:solidFill>
              </a:rPr>
              <a:pPr>
                <a:defRPr/>
              </a:pPr>
              <a:t>‹#›</a:t>
            </a:fld>
            <a:endParaRPr lang="en-US">
              <a:solidFill>
                <a:srgbClr val="434342"/>
              </a:solidFill>
            </a:endParaRPr>
          </a:p>
        </p:txBody>
      </p:sp>
    </p:spTree>
    <p:extLst>
      <p:ext uri="{BB962C8B-B14F-4D97-AF65-F5344CB8AC3E}">
        <p14:creationId xmlns:p14="http://schemas.microsoft.com/office/powerpoint/2010/main" val="137194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E3D7A13-BE17-4131-A085-441BDCAF1C7C}" type="datetime1">
              <a:rPr lang="en-US" smtClean="0"/>
              <a:t>7/20/2020</a:t>
            </a:fld>
            <a:endParaRPr lang="en-US"/>
          </a:p>
        </p:txBody>
      </p:sp>
      <p:sp>
        <p:nvSpPr>
          <p:cNvPr id="6" name="Footer Placeholder 5"/>
          <p:cNvSpPr>
            <a:spLocks noGrp="1"/>
          </p:cNvSpPr>
          <p:nvPr>
            <p:ph type="ftr" sz="quarter" idx="11"/>
          </p:nvPr>
        </p:nvSpPr>
        <p:spPr/>
        <p:txBody>
          <a:bodyPr/>
          <a:lstStyle/>
          <a:p>
            <a:pPr>
              <a:defRPr/>
            </a:pPr>
            <a:r>
              <a:rPr lang="en-US"/>
              <a:t>CASE™ and Western Management &amp; Consulting</a:t>
            </a:r>
          </a:p>
        </p:txBody>
      </p:sp>
      <p:sp>
        <p:nvSpPr>
          <p:cNvPr id="7" name="Slide Number Placeholder 6"/>
          <p:cNvSpPr>
            <a:spLocks noGrp="1"/>
          </p:cNvSpPr>
          <p:nvPr>
            <p:ph type="sldNum" sz="quarter" idx="12"/>
          </p:nvPr>
        </p:nvSpPr>
        <p:spPr/>
        <p:txBody>
          <a:bodyPr/>
          <a:lstStyle/>
          <a:p>
            <a:pPr>
              <a:defRPr/>
            </a:pPr>
            <a:fld id="{4591D860-21CC-4024-A6C2-B94BB8BA2A66}" type="slidenum">
              <a:rPr lang="en-US" smtClean="0"/>
              <a:pPr>
                <a:defRPr/>
              </a:pPr>
              <a:t>‹#›</a:t>
            </a:fld>
            <a:endParaRPr lang="en-US"/>
          </a:p>
        </p:txBody>
      </p:sp>
    </p:spTree>
    <p:extLst>
      <p:ext uri="{BB962C8B-B14F-4D97-AF65-F5344CB8AC3E}">
        <p14:creationId xmlns:p14="http://schemas.microsoft.com/office/powerpoint/2010/main" val="47996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5F6A4-B257-4A71-837C-60DCD69D1C24}" type="datetime1">
              <a:rPr lang="en-US" smtClean="0"/>
              <a:t>7/20/2020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CASE™ and Western Management &amp; Consulting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86975E-A011-4325-9F57-51C0E839A247}" type="slidenum">
              <a:rPr lang="en-US" smtClean="0"/>
              <a:pPr>
                <a:defRPr/>
              </a:pPr>
              <a:t>‹#›</a:t>
            </a:fld>
            <a:endParaRPr lang="en-US"/>
          </a:p>
        </p:txBody>
      </p:sp>
    </p:spTree>
    <p:extLst>
      <p:ext uri="{BB962C8B-B14F-4D97-AF65-F5344CB8AC3E}">
        <p14:creationId xmlns:p14="http://schemas.microsoft.com/office/powerpoint/2010/main" val="2374279622"/>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48601-0F35-44AE-A621-5A5FA6979590}" type="datetime1">
              <a:rPr lang="en-US" smtClean="0"/>
              <a:t>7/20/2020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CASE™ and Western Management &amp; Consulting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86975E-A011-4325-9F57-51C0E839A247}" type="slidenum">
              <a:rPr lang="en-US" smtClean="0"/>
              <a:pPr>
                <a:defRPr/>
              </a:pPr>
              <a:t>‹#›</a:t>
            </a:fld>
            <a:endParaRPr lang="en-US"/>
          </a:p>
        </p:txBody>
      </p:sp>
    </p:spTree>
    <p:extLst>
      <p:ext uri="{BB962C8B-B14F-4D97-AF65-F5344CB8AC3E}">
        <p14:creationId xmlns:p14="http://schemas.microsoft.com/office/powerpoint/2010/main" val="2374279622"/>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5.xml"/><Relationship Id="rId1" Type="http://schemas.openxmlformats.org/officeDocument/2006/relationships/tags" Target="../tags/tag2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tags" Target="../tags/tag2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28.xml"/><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685800" y="1066800"/>
            <a:ext cx="7772400" cy="1470025"/>
          </a:xfrm>
        </p:spPr>
        <p:txBody>
          <a:bodyPr lIns="64291" tIns="32146" rIns="64291" bIns="32146">
            <a:normAutofit fontScale="90000"/>
          </a:bodyPr>
          <a:lstStyle/>
          <a:p>
            <a:r>
              <a:rPr lang="en-US" b="1" dirty="0"/>
              <a:t>NCHRP 20-59 (51)B</a:t>
            </a:r>
            <a:r>
              <a:rPr lang="en-US" dirty="0"/>
              <a:t/>
            </a:r>
            <a:br>
              <a:rPr lang="en-US" dirty="0"/>
            </a:br>
            <a:r>
              <a:rPr lang="en-US" dirty="0"/>
              <a:t>A Guide to Emergency Management at State Transportation Agencies,</a:t>
            </a:r>
            <a:br>
              <a:rPr lang="en-US" dirty="0"/>
            </a:br>
            <a:r>
              <a:rPr lang="en-US" dirty="0"/>
              <a:t>Second Edition</a:t>
            </a:r>
          </a:p>
        </p:txBody>
      </p:sp>
      <p:sp>
        <p:nvSpPr>
          <p:cNvPr id="4098" name="Rectangle 1"/>
          <p:cNvSpPr>
            <a:spLocks noGrp="1" noChangeArrowheads="1"/>
          </p:cNvSpPr>
          <p:nvPr>
            <p:ph type="subTitle" idx="1"/>
          </p:nvPr>
        </p:nvSpPr>
        <p:spPr>
          <a:xfrm>
            <a:off x="1524000" y="3283444"/>
            <a:ext cx="6400800" cy="1752600"/>
          </a:xfrm>
        </p:spPr>
        <p:txBody>
          <a:bodyPr lIns="64291" tIns="32146" rIns="64291" bIns="32146">
            <a:normAutofit/>
          </a:bodyPr>
          <a:lstStyle/>
          <a:p>
            <a:pPr marL="0" indent="0" algn="ctr">
              <a:spcBef>
                <a:spcPct val="0"/>
              </a:spcBef>
            </a:pPr>
            <a:r>
              <a:rPr lang="en-US" sz="3600" b="1" dirty="0" smtClean="0">
                <a:solidFill>
                  <a:schemeClr val="tx1"/>
                </a:solidFill>
              </a:rPr>
              <a:t>Overview, Key Findings, Updates from 2010 Guide, Contents</a:t>
            </a:r>
            <a:endParaRPr lang="en-US" sz="3600" b="1"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5150201"/>
            <a:ext cx="1262661" cy="94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4200" y="5044381"/>
            <a:ext cx="1212772" cy="1416030"/>
          </a:xfrm>
          <a:prstGeom prst="rect">
            <a:avLst/>
          </a:prstGeom>
        </p:spPr>
      </p:pic>
    </p:spTree>
    <p:extLst>
      <p:ext uri="{BB962C8B-B14F-4D97-AF65-F5344CB8AC3E}">
        <p14:creationId xmlns:p14="http://schemas.microsoft.com/office/powerpoint/2010/main" val="67639379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gn="l"/>
            <a:r>
              <a:rPr lang="en-US" dirty="0"/>
              <a:t>New Topic: Resilience</a:t>
            </a:r>
          </a:p>
        </p:txBody>
      </p:sp>
      <p:sp>
        <p:nvSpPr>
          <p:cNvPr id="3" name="Content Placeholder 2"/>
          <p:cNvSpPr>
            <a:spLocks noGrp="1"/>
          </p:cNvSpPr>
          <p:nvPr>
            <p:ph idx="1"/>
          </p:nvPr>
        </p:nvSpPr>
        <p:spPr>
          <a:xfrm>
            <a:off x="304800" y="1295400"/>
            <a:ext cx="8686800" cy="5181600"/>
          </a:xfrm>
        </p:spPr>
        <p:txBody>
          <a:bodyPr>
            <a:normAutofit/>
          </a:bodyPr>
          <a:lstStyle/>
          <a:p>
            <a:pPr marL="0" indent="0">
              <a:buNone/>
            </a:pPr>
            <a:r>
              <a:rPr lang="en-US" sz="2500" b="1" i="1" dirty="0"/>
              <a:t>Resilience</a:t>
            </a:r>
            <a:r>
              <a:rPr lang="en-US" sz="2500" dirty="0"/>
              <a:t> is an increasingly important aspect of emergency preparedness and response, and essential in mitigation and recovery efforts. </a:t>
            </a:r>
          </a:p>
          <a:p>
            <a:pPr marL="0" indent="0">
              <a:buNone/>
            </a:pPr>
            <a:endParaRPr lang="en-US" sz="2500" dirty="0"/>
          </a:p>
          <a:p>
            <a:pPr marL="0" indent="0">
              <a:buNone/>
            </a:pPr>
            <a:r>
              <a:rPr lang="en-US" sz="2500" i="1" dirty="0"/>
              <a:t>Resilience principles</a:t>
            </a:r>
            <a:r>
              <a:rPr lang="en-US" sz="2500" dirty="0"/>
              <a:t> relevant for emergency management:</a:t>
            </a:r>
          </a:p>
          <a:p>
            <a:r>
              <a:rPr lang="en-US" sz="2300" dirty="0"/>
              <a:t>Improve ability to improvise during an event.</a:t>
            </a:r>
          </a:p>
          <a:p>
            <a:r>
              <a:rPr lang="en-US" sz="2300" dirty="0"/>
              <a:t>Add redundancies to system to reroute traffic through one or more parallel components.</a:t>
            </a:r>
          </a:p>
          <a:p>
            <a:r>
              <a:rPr lang="en-US" sz="2300" dirty="0"/>
              <a:t>Have backup components available to quickly replace disrupted function.</a:t>
            </a:r>
          </a:p>
          <a:p>
            <a:r>
              <a:rPr lang="en-US" sz="2300" dirty="0"/>
              <a:t>Plan for potential disruption of interdependent systems – power, water, communications, and more. </a:t>
            </a:r>
          </a:p>
        </p:txBody>
      </p:sp>
      <p:sp>
        <p:nvSpPr>
          <p:cNvPr id="4" name="Footer Placeholder 3"/>
          <p:cNvSpPr>
            <a:spLocks noGrp="1"/>
          </p:cNvSpPr>
          <p:nvPr>
            <p:ph type="ftr" sz="quarter" idx="11"/>
          </p:nvPr>
        </p:nvSpPr>
        <p:spPr/>
        <p:txBody>
          <a:bodyPr/>
          <a:lstStyle/>
          <a:p>
            <a:pPr>
              <a:defRPr/>
            </a:pPr>
            <a:r>
              <a:rPr lang="en-US"/>
              <a:t>CASE™ and Western Management &amp; Consulting</a:t>
            </a: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10</a:t>
            </a:fld>
            <a:endParaRPr lang="en-US"/>
          </a:p>
        </p:txBody>
      </p:sp>
    </p:spTree>
    <p:custDataLst>
      <p:tags r:id="rId1"/>
    </p:custDataLst>
    <p:extLst>
      <p:ext uri="{BB962C8B-B14F-4D97-AF65-F5344CB8AC3E}">
        <p14:creationId xmlns:p14="http://schemas.microsoft.com/office/powerpoint/2010/main" val="1768750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Transportation agencies have a broad range of capabilities and responsibilities including a large and distributed workforce, and access to heavy equipment and a robust communications infrastructure. </a:t>
            </a:r>
          </a:p>
          <a:p>
            <a:r>
              <a:rPr lang="en-US" dirty="0"/>
              <a:t>To address these responsibilities, agencies must have a comprehensive emergency management program with all‐hazards plans that align with their state and regional operations and authorities. </a:t>
            </a:r>
          </a:p>
          <a:p>
            <a:r>
              <a:rPr lang="en-US" dirty="0"/>
              <a:t>Today there are even higher expectations for system performance and reliability and lower tolerance for delays. There is an emerging focus on infrastructure protection and system resiliency as part of security and emergency management. </a:t>
            </a:r>
          </a:p>
          <a:p>
            <a:endParaRPr lang="en-US" dirty="0"/>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11</a:t>
            </a:fld>
            <a:endParaRPr lang="en-US"/>
          </a:p>
        </p:txBody>
      </p:sp>
      <p:sp>
        <p:nvSpPr>
          <p:cNvPr id="6" name="Title 1"/>
          <p:cNvSpPr>
            <a:spLocks noGrp="1"/>
          </p:cNvSpPr>
          <p:nvPr>
            <p:ph type="title"/>
          </p:nvPr>
        </p:nvSpPr>
        <p:spPr/>
        <p:txBody>
          <a:bodyPr/>
          <a:lstStyle/>
          <a:p>
            <a:pPr algn="l"/>
            <a:r>
              <a:rPr lang="en-US" dirty="0"/>
              <a:t>Selected Highlights of Review</a:t>
            </a:r>
          </a:p>
        </p:txBody>
      </p:sp>
    </p:spTree>
    <p:extLst>
      <p:ext uri="{BB962C8B-B14F-4D97-AF65-F5344CB8AC3E}">
        <p14:creationId xmlns:p14="http://schemas.microsoft.com/office/powerpoint/2010/main" val="138920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US" dirty="0"/>
              <a:t>Threats and hazards to the system have also continued to evolve. More recently with more and more devastating events due to natural causes, or unintentional or intentional human intervention, there is a greater need for regional collaboration and coordination. Also, with the increased integration of physical and cyber systems, transportation agencies are increasing their focus on cyber risks to prevent cyber attacks on their physical infrastructure and systems. </a:t>
            </a:r>
          </a:p>
          <a:p>
            <a:r>
              <a:rPr lang="en-US" dirty="0"/>
              <a:t>There has been, and continues to be, significant deployment of new resources and rapidly developing technologies to support DOT activities. </a:t>
            </a:r>
            <a:r>
              <a:rPr lang="en-US" dirty="0" smtClean="0"/>
              <a:t>For example, post-event </a:t>
            </a:r>
            <a:r>
              <a:rPr lang="en-US" dirty="0"/>
              <a:t>assessment and recovery have been enhanced by rapidly developing technologies providing digitized data acquisition, storage and transmission.</a:t>
            </a:r>
          </a:p>
          <a:p>
            <a:r>
              <a:rPr lang="en-US" dirty="0"/>
              <a:t>New guidance documents have been issued since the </a:t>
            </a:r>
            <a:r>
              <a:rPr lang="en-US" dirty="0" smtClean="0"/>
              <a:t>2010 </a:t>
            </a:r>
            <a:r>
              <a:rPr lang="en-US" dirty="0"/>
              <a:t>Guide was </a:t>
            </a:r>
            <a:r>
              <a:rPr lang="en-US" dirty="0" smtClean="0"/>
              <a:t>released, for example, </a:t>
            </a:r>
            <a:r>
              <a:rPr lang="en-US" dirty="0"/>
              <a:t>FHWA primer series Routes to Effective Evacuations</a:t>
            </a:r>
            <a:r>
              <a:rPr lang="en-US" cap="small" dirty="0"/>
              <a:t> </a:t>
            </a:r>
            <a:r>
              <a:rPr lang="en-US" dirty="0"/>
              <a:t>and TCRP Report 150: Communication With Vulnerable Populations </a:t>
            </a:r>
            <a:r>
              <a:rPr lang="en-US" dirty="0" smtClean="0"/>
              <a:t>,which </a:t>
            </a:r>
            <a:r>
              <a:rPr lang="en-US" dirty="0"/>
              <a:t>support evacuation planning and implementation. </a:t>
            </a:r>
          </a:p>
          <a:p>
            <a:r>
              <a:rPr lang="en-US" dirty="0"/>
              <a:t>A considerable amount of research and practice has been documented on recovery strategies.</a:t>
            </a:r>
          </a:p>
          <a:p>
            <a:pPr lvl="0"/>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12</a:t>
            </a:fld>
            <a:endParaRPr lang="en-US"/>
          </a:p>
        </p:txBody>
      </p:sp>
      <p:sp>
        <p:nvSpPr>
          <p:cNvPr id="6" name="Title 1"/>
          <p:cNvSpPr>
            <a:spLocks noGrp="1"/>
          </p:cNvSpPr>
          <p:nvPr>
            <p:ph type="title"/>
          </p:nvPr>
        </p:nvSpPr>
        <p:spPr/>
        <p:txBody>
          <a:bodyPr/>
          <a:lstStyle/>
          <a:p>
            <a:pPr algn="l"/>
            <a:r>
              <a:rPr lang="en-US" dirty="0"/>
              <a:t>Selected Highlights of Review</a:t>
            </a:r>
          </a:p>
        </p:txBody>
      </p:sp>
    </p:spTree>
    <p:extLst>
      <p:ext uri="{BB962C8B-B14F-4D97-AF65-F5344CB8AC3E}">
        <p14:creationId xmlns:p14="http://schemas.microsoft.com/office/powerpoint/2010/main" val="2510685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National Incident Management System (NIMS) </a:t>
            </a:r>
            <a:r>
              <a:rPr lang="en-US" dirty="0"/>
              <a:t>and Homeland Security Exercise and Evaluation Program (HSEEP) updates published since the release of the 2010 Guide provided important new definitions, policy direction and guidance.</a:t>
            </a:r>
            <a:br>
              <a:rPr lang="en-US" dirty="0"/>
            </a:br>
            <a:endParaRPr lang="en-US" dirty="0"/>
          </a:p>
          <a:p>
            <a:r>
              <a:rPr lang="en-US" dirty="0"/>
              <a:t>Emergency management training and exercise tools and resources created since the release of the original Guide included: </a:t>
            </a:r>
          </a:p>
          <a:p>
            <a:pPr lvl="1"/>
            <a:r>
              <a:rPr lang="en-US" dirty="0"/>
              <a:t>NCHRP Incident Command System (ICS) Training for Field‐Level Supervisors</a:t>
            </a:r>
            <a:br>
              <a:rPr lang="en-US" dirty="0"/>
            </a:br>
            <a:r>
              <a:rPr lang="en-US" dirty="0"/>
              <a:t>and Staff </a:t>
            </a:r>
          </a:p>
          <a:p>
            <a:pPr lvl="1"/>
            <a:r>
              <a:rPr lang="en-US" dirty="0"/>
              <a:t>Formalization and implementation of Traffic Incident Management (TIM) training through the SHRP2 program.</a:t>
            </a:r>
          </a:p>
          <a:p>
            <a:pPr lvl="1"/>
            <a:r>
              <a:rPr lang="en-US" dirty="0"/>
              <a:t>Development of Transportation Emergency Response Application (TERA), a virtual exercise tool for the training of transportation emergency managers. </a:t>
            </a:r>
          </a:p>
          <a:p>
            <a:pPr lvl="1"/>
            <a:r>
              <a:rPr lang="en-US" dirty="0"/>
              <a:t>The establishment of the National Operations Center of Excellence as a resource for the Transportation System Management &amp; Operations </a:t>
            </a:r>
            <a:br>
              <a:rPr lang="en-US" dirty="0"/>
            </a:br>
            <a:r>
              <a:rPr lang="en-US" dirty="0"/>
              <a:t>workforce.  </a:t>
            </a:r>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13</a:t>
            </a:fld>
            <a:endParaRPr lang="en-US"/>
          </a:p>
        </p:txBody>
      </p:sp>
      <p:sp>
        <p:nvSpPr>
          <p:cNvPr id="6" name="Title 1"/>
          <p:cNvSpPr>
            <a:spLocks noGrp="1"/>
          </p:cNvSpPr>
          <p:nvPr>
            <p:ph type="title"/>
          </p:nvPr>
        </p:nvSpPr>
        <p:spPr/>
        <p:txBody>
          <a:bodyPr/>
          <a:lstStyle/>
          <a:p>
            <a:pPr algn="l"/>
            <a:r>
              <a:rPr lang="en-US" dirty="0"/>
              <a:t>Selected Highlights of Review</a:t>
            </a:r>
          </a:p>
        </p:txBody>
      </p:sp>
    </p:spTree>
    <p:extLst>
      <p:ext uri="{BB962C8B-B14F-4D97-AF65-F5344CB8AC3E}">
        <p14:creationId xmlns:p14="http://schemas.microsoft.com/office/powerpoint/2010/main" val="1568047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Task 3 – Identify Current Requirements</a:t>
            </a:r>
          </a:p>
        </p:txBody>
      </p:sp>
      <p:sp>
        <p:nvSpPr>
          <p:cNvPr id="5" name="Content Placeholder 4"/>
          <p:cNvSpPr>
            <a:spLocks noGrp="1"/>
          </p:cNvSpPr>
          <p:nvPr>
            <p:ph idx="1"/>
          </p:nvPr>
        </p:nvSpPr>
        <p:spPr/>
        <p:txBody>
          <a:bodyPr>
            <a:normAutofit fontScale="77500" lnSpcReduction="20000"/>
          </a:bodyPr>
          <a:lstStyle/>
          <a:p>
            <a:r>
              <a:rPr lang="en-US" dirty="0"/>
              <a:t>Identify and analyze </a:t>
            </a:r>
            <a:r>
              <a:rPr lang="en-US" b="1" i="1" dirty="0"/>
              <a:t>requirements</a:t>
            </a:r>
            <a:r>
              <a:rPr lang="en-US" dirty="0"/>
              <a:t> for state transportation agency planning and response functions, roles, and responsibilities.</a:t>
            </a:r>
          </a:p>
          <a:p>
            <a:pPr marL="0" indent="0">
              <a:buNone/>
            </a:pPr>
            <a:endParaRPr lang="en-US" sz="1900" dirty="0"/>
          </a:p>
          <a:p>
            <a:r>
              <a:rPr lang="en-US" dirty="0"/>
              <a:t>Examine these requirements over the </a:t>
            </a:r>
            <a:r>
              <a:rPr lang="en-US" b="1" i="1" dirty="0"/>
              <a:t>continuum of emergencies,</a:t>
            </a:r>
            <a:r>
              <a:rPr lang="en-US" i="1" dirty="0"/>
              <a:t> i.e.,</a:t>
            </a:r>
            <a:endParaRPr lang="en-US" dirty="0"/>
          </a:p>
          <a:p>
            <a:pPr marL="274320" lvl="1" indent="0">
              <a:buNone/>
            </a:pPr>
            <a:r>
              <a:rPr lang="en-US" sz="3100" dirty="0"/>
              <a:t>	Planned activities, minor incident, major incident,</a:t>
            </a:r>
            <a:br>
              <a:rPr lang="en-US" sz="3100" dirty="0"/>
            </a:br>
            <a:r>
              <a:rPr lang="en-US" sz="3100" dirty="0"/>
              <a:t>	hazmat incident, natural disaster, and terrorist incident</a:t>
            </a:r>
          </a:p>
          <a:p>
            <a:pPr marL="0" indent="0">
              <a:buNone/>
            </a:pPr>
            <a:endParaRPr lang="en-US" sz="1900" dirty="0"/>
          </a:p>
          <a:p>
            <a:r>
              <a:rPr lang="en-US" dirty="0"/>
              <a:t>Specify </a:t>
            </a:r>
            <a:r>
              <a:rPr lang="en-US" b="1" i="1" dirty="0"/>
              <a:t>responsibilities</a:t>
            </a:r>
            <a:r>
              <a:rPr lang="en-US" dirty="0"/>
              <a:t> required under NIMS/NRF/NDRF. </a:t>
            </a:r>
          </a:p>
          <a:p>
            <a:pPr marL="0" indent="0">
              <a:buNone/>
            </a:pPr>
            <a:endParaRPr lang="en-US" sz="1900" dirty="0"/>
          </a:p>
          <a:p>
            <a:r>
              <a:rPr lang="en-US" dirty="0"/>
              <a:t>Encompass </a:t>
            </a:r>
            <a:r>
              <a:rPr lang="en-US" b="1" i="1" dirty="0"/>
              <a:t>all transportation modes</a:t>
            </a:r>
            <a:r>
              <a:rPr lang="en-US" dirty="0"/>
              <a:t> under state control or influence.</a:t>
            </a:r>
          </a:p>
        </p:txBody>
      </p:sp>
      <p:sp>
        <p:nvSpPr>
          <p:cNvPr id="3" name="Footer Placeholder 2"/>
          <p:cNvSpPr>
            <a:spLocks noGrp="1"/>
          </p:cNvSpPr>
          <p:nvPr>
            <p:ph type="ftr" sz="quarter" idx="11"/>
          </p:nvPr>
        </p:nvSpPr>
        <p:spPr/>
        <p:txBody>
          <a:bodyPr/>
          <a:lstStyle/>
          <a:p>
            <a:pPr>
              <a:defRPr/>
            </a:pPr>
            <a:r>
              <a:rPr lang="en-US"/>
              <a:t>CASE™ and Western Management &amp; Consulting</a:t>
            </a:r>
            <a:endParaRPr lang="en-US" dirty="0"/>
          </a:p>
        </p:txBody>
      </p:sp>
      <p:sp>
        <p:nvSpPr>
          <p:cNvPr id="4" name="Slide Number Placeholder 3"/>
          <p:cNvSpPr>
            <a:spLocks noGrp="1"/>
          </p:cNvSpPr>
          <p:nvPr>
            <p:ph type="sldNum" sz="quarter" idx="12"/>
          </p:nvPr>
        </p:nvSpPr>
        <p:spPr/>
        <p:txBody>
          <a:bodyPr/>
          <a:lstStyle/>
          <a:p>
            <a:pPr>
              <a:defRPr/>
            </a:pPr>
            <a:fld id="{C599CEAD-DE89-4AE6-9096-5021B8D2A2B5}" type="slidenum">
              <a:rPr lang="en-US" smtClean="0"/>
              <a:pPr>
                <a:defRPr/>
              </a:pPr>
              <a:t>14</a:t>
            </a:fld>
            <a:endParaRPr lang="en-US"/>
          </a:p>
        </p:txBody>
      </p:sp>
    </p:spTree>
    <p:custDataLst>
      <p:tags r:id="rId1"/>
    </p:custDataLst>
    <p:extLst>
      <p:ext uri="{BB962C8B-B14F-4D97-AF65-F5344CB8AC3E}">
        <p14:creationId xmlns:p14="http://schemas.microsoft.com/office/powerpoint/2010/main" val="2983640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en-US" dirty="0"/>
              <a:t>State </a:t>
            </a:r>
            <a:r>
              <a:rPr lang="en-US" dirty="0" err="1"/>
              <a:t>DOTs</a:t>
            </a:r>
            <a:r>
              <a:rPr lang="en-US" dirty="0"/>
              <a:t> are responsible for creating all-hazards plans and ensuring that employees have the ability to implement them. These plans must conform with and complement the planning activities of other state agencies as well as those of regional authorities.</a:t>
            </a:r>
          </a:p>
          <a:p>
            <a:pPr lvl="0"/>
            <a:r>
              <a:rPr lang="en-US" dirty="0"/>
              <a:t>FEMA Comprehensive Preparedness Guide (CPG) provides for development of local, state, tribal, territorial, and insular area emergency operations plans. </a:t>
            </a:r>
          </a:p>
          <a:p>
            <a:pPr lvl="0"/>
            <a:r>
              <a:rPr lang="en-US" dirty="0"/>
              <a:t>2016 </a:t>
            </a:r>
            <a:r>
              <a:rPr lang="en-US" dirty="0" err="1"/>
              <a:t>NIMS</a:t>
            </a:r>
            <a:r>
              <a:rPr lang="en-US" dirty="0"/>
              <a:t> refresh clarifies that </a:t>
            </a:r>
            <a:r>
              <a:rPr lang="en-US" dirty="0" err="1"/>
              <a:t>NIMS</a:t>
            </a:r>
            <a:r>
              <a:rPr lang="en-US" dirty="0"/>
              <a:t> is more than just the Incident Command System (ICS) and that it applies to all stakeholders with roles in incident management across all five mission areas (Prevention, Protection, Mitigation, Response, and Recovery). </a:t>
            </a:r>
          </a:p>
          <a:p>
            <a:pPr lvl="0"/>
            <a:r>
              <a:rPr lang="en-US" cap="small" dirty="0"/>
              <a:t>Fixing America’s Surface Transportation (FAST) Act</a:t>
            </a:r>
            <a:r>
              <a:rPr lang="en-US" b="1" cap="small" dirty="0"/>
              <a:t> </a:t>
            </a:r>
            <a:r>
              <a:rPr lang="en-US" dirty="0"/>
              <a:t>expands MAP-21 to focus on the resiliency of the transportation system and adds four new eligible categories including reconstruction, resurfacing, restoration, and rehabilitation.</a:t>
            </a:r>
          </a:p>
          <a:p>
            <a:pPr lvl="0"/>
            <a:r>
              <a:rPr lang="en-US" dirty="0"/>
              <a:t>Emergency training and exercise needs stem from federal, state, local, and industry requirements. </a:t>
            </a:r>
          </a:p>
          <a:p>
            <a:pPr lvl="0"/>
            <a:endParaRPr lang="en-US" dirty="0"/>
          </a:p>
          <a:p>
            <a:pPr lvl="0"/>
            <a:endParaRPr lang="en-US" dirty="0"/>
          </a:p>
          <a:p>
            <a:pPr lvl="0"/>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15</a:t>
            </a:fld>
            <a:endParaRPr lang="en-US"/>
          </a:p>
        </p:txBody>
      </p:sp>
      <p:sp>
        <p:nvSpPr>
          <p:cNvPr id="6" name="Title 1"/>
          <p:cNvSpPr>
            <a:spLocks noGrp="1"/>
          </p:cNvSpPr>
          <p:nvPr>
            <p:ph type="title"/>
          </p:nvPr>
        </p:nvSpPr>
        <p:spPr/>
        <p:txBody>
          <a:bodyPr>
            <a:normAutofit fontScale="90000"/>
          </a:bodyPr>
          <a:lstStyle/>
          <a:p>
            <a:pPr algn="l"/>
            <a:r>
              <a:rPr lang="en-US" dirty="0"/>
              <a:t>Selected Highlights of Requirements</a:t>
            </a:r>
          </a:p>
        </p:txBody>
      </p:sp>
    </p:spTree>
    <p:extLst>
      <p:ext uri="{BB962C8B-B14F-4D97-AF65-F5344CB8AC3E}">
        <p14:creationId xmlns:p14="http://schemas.microsoft.com/office/powerpoint/2010/main" val="1354443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DOT Roles in Emergency Management</a:t>
            </a:r>
          </a:p>
        </p:txBody>
      </p:sp>
      <p:sp>
        <p:nvSpPr>
          <p:cNvPr id="4" name="Content Placeholder 3"/>
          <p:cNvSpPr>
            <a:spLocks noGrp="1"/>
          </p:cNvSpPr>
          <p:nvPr>
            <p:ph idx="1"/>
          </p:nvPr>
        </p:nvSpPr>
        <p:spPr/>
        <p:txBody>
          <a:bodyPr>
            <a:normAutofit fontScale="92500" lnSpcReduction="10000"/>
          </a:bodyPr>
          <a:lstStyle/>
          <a:p>
            <a:r>
              <a:rPr lang="en-US" dirty="0"/>
              <a:t>National Disaster Recovery Framework (NDRF) – published in 2011 and updated in 2016</a:t>
            </a:r>
          </a:p>
          <a:p>
            <a:pPr lvl="1"/>
            <a:r>
              <a:rPr lang="en-US" dirty="0"/>
              <a:t>Defines an overall recovery process for communities.</a:t>
            </a:r>
          </a:p>
          <a:p>
            <a:pPr lvl="1"/>
            <a:r>
              <a:rPr lang="en-US" dirty="0"/>
              <a:t>Includes core recovery principles, Recovery Support Functions (RSFs), recovery coordinators, other stakeholders, and pre-and post-disaster recovery planning guidance.</a:t>
            </a:r>
          </a:p>
          <a:p>
            <a:pPr lvl="1"/>
            <a:r>
              <a:rPr lang="en-US" dirty="0"/>
              <a:t>The Infrastructure Systems RSF helps restore infrastructure systems and services to support a sustainable community, and increases resilience to and protection from future hazards. </a:t>
            </a:r>
          </a:p>
          <a:p>
            <a:endParaRPr lang="en-US" dirty="0"/>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16</a:t>
            </a:fld>
            <a:endParaRPr lang="en-US" dirty="0"/>
          </a:p>
        </p:txBody>
      </p:sp>
      <p:sp>
        <p:nvSpPr>
          <p:cNvPr id="7" name="Rectangle 1"/>
          <p:cNvSpPr>
            <a:spLocks noChangeArrowheads="1"/>
          </p:cNvSpPr>
          <p:nvPr/>
        </p:nvSpPr>
        <p:spPr bwMode="auto">
          <a:xfrm>
            <a:off x="36195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66407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DOT Roles in Emergency Management</a:t>
            </a:r>
          </a:p>
        </p:txBody>
      </p:sp>
      <p:sp>
        <p:nvSpPr>
          <p:cNvPr id="4" name="Content Placeholder 3"/>
          <p:cNvSpPr>
            <a:spLocks noGrp="1"/>
          </p:cNvSpPr>
          <p:nvPr>
            <p:ph idx="1"/>
          </p:nvPr>
        </p:nvSpPr>
        <p:spPr/>
        <p:txBody>
          <a:bodyPr>
            <a:normAutofit fontScale="85000" lnSpcReduction="10000"/>
          </a:bodyPr>
          <a:lstStyle/>
          <a:p>
            <a:r>
              <a:rPr lang="en-US" dirty="0"/>
              <a:t>National Response Framework (NRF) – published in 2008, updated in 2013 and 2016</a:t>
            </a:r>
          </a:p>
          <a:p>
            <a:pPr lvl="1"/>
            <a:r>
              <a:rPr lang="en-US" dirty="0"/>
              <a:t>Is the doctrine under which the Nation provides all hazards response and provides the coordinating structures for delivering core capabilities. </a:t>
            </a:r>
          </a:p>
          <a:p>
            <a:pPr lvl="1"/>
            <a:r>
              <a:rPr lang="en-US" dirty="0"/>
              <a:t>Aligns key roles and responsibilities at all levels of government, private industry, and NGOs into a unified national response. </a:t>
            </a:r>
          </a:p>
          <a:p>
            <a:pPr lvl="1"/>
            <a:r>
              <a:rPr lang="en-US" dirty="0"/>
              <a:t>Contains the base document, Emergency Support Function (ESF) Annexes, and Support Annexes. </a:t>
            </a:r>
          </a:p>
          <a:p>
            <a:pPr lvl="1"/>
            <a:r>
              <a:rPr lang="en-US" dirty="0"/>
              <a:t>Identifies the critical role of transportation in response. The DOT is the lead agency for ESF-1, Transportation.</a:t>
            </a:r>
          </a:p>
          <a:p>
            <a:endParaRPr lang="en-US" dirty="0"/>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17</a:t>
            </a:fld>
            <a:endParaRPr lang="en-US" dirty="0"/>
          </a:p>
        </p:txBody>
      </p:sp>
      <p:sp>
        <p:nvSpPr>
          <p:cNvPr id="7" name="Rectangle 1"/>
          <p:cNvSpPr>
            <a:spLocks noChangeArrowheads="1"/>
          </p:cNvSpPr>
          <p:nvPr/>
        </p:nvSpPr>
        <p:spPr bwMode="auto">
          <a:xfrm>
            <a:off x="36195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409542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DOT Roles in Emergency Management</a:t>
            </a:r>
          </a:p>
        </p:txBody>
      </p:sp>
      <p:sp>
        <p:nvSpPr>
          <p:cNvPr id="4" name="Content Placeholder 3"/>
          <p:cNvSpPr>
            <a:spLocks noGrp="1"/>
          </p:cNvSpPr>
          <p:nvPr>
            <p:ph idx="1"/>
          </p:nvPr>
        </p:nvSpPr>
        <p:spPr/>
        <p:txBody>
          <a:bodyPr>
            <a:normAutofit fontScale="85000" lnSpcReduction="20000"/>
          </a:bodyPr>
          <a:lstStyle/>
          <a:p>
            <a:r>
              <a:rPr lang="en-US" dirty="0"/>
              <a:t>National Preparedness Goal (NPG) – published in 2011 and updated in 2015</a:t>
            </a:r>
          </a:p>
          <a:p>
            <a:pPr lvl="1"/>
            <a:r>
              <a:rPr lang="en-US" sz="2200" dirty="0"/>
              <a:t>The updated NPG emphasized community preparedness and resilience under the Mitigation mission area and imminent terrorist threats under the Prevention mission area.  </a:t>
            </a:r>
            <a:endParaRPr lang="en-US" sz="1900" dirty="0"/>
          </a:p>
          <a:p>
            <a:pPr marL="457200" lvl="1" indent="0" algn="ctr">
              <a:buNone/>
            </a:pPr>
            <a:r>
              <a:rPr lang="en-US" sz="2200" b="1" dirty="0"/>
              <a:t>STRATEGIC NATIONAL RISK ASSESSMENT (SNRA) RESULTS  </a:t>
            </a:r>
          </a:p>
          <a:p>
            <a:pPr lvl="1"/>
            <a:r>
              <a:rPr lang="en-US" sz="2100" dirty="0"/>
              <a:t>Potential worsening of the consequences of natural hazards </a:t>
            </a:r>
            <a:r>
              <a:rPr lang="en-US" sz="2100" dirty="0" smtClean="0"/>
              <a:t>(e.g</a:t>
            </a:r>
            <a:r>
              <a:rPr lang="en-US" sz="2100" dirty="0"/>
              <a:t>., flooding, droughts, and </a:t>
            </a:r>
            <a:r>
              <a:rPr lang="en-US" sz="2100" dirty="0" smtClean="0"/>
              <a:t>wildfires). </a:t>
            </a:r>
            <a:endParaRPr lang="en-US" sz="2100" dirty="0"/>
          </a:p>
          <a:p>
            <a:pPr lvl="1"/>
            <a:r>
              <a:rPr lang="en-US" sz="2100" dirty="0"/>
              <a:t>Terrorism threats include attacks by “lone actors” and use of weapons of mass destruction by terrorist organizations.</a:t>
            </a:r>
          </a:p>
          <a:p>
            <a:pPr lvl="1"/>
            <a:r>
              <a:rPr lang="en-US" sz="2100" dirty="0"/>
              <a:t>Technological and accidental hazards including transportation system failures, dam failures, and chemical spills or releases can cause severe consequences particularly when combined with aging infrastructure.</a:t>
            </a:r>
          </a:p>
          <a:p>
            <a:pPr lvl="1"/>
            <a:r>
              <a:rPr lang="en-US" sz="2100" dirty="0"/>
              <a:t>Pandemic influenza along with other human and animal infectious diseases has the potential to decimate Americans. </a:t>
            </a:r>
          </a:p>
          <a:p>
            <a:pPr lvl="1"/>
            <a:r>
              <a:rPr lang="en-US" sz="2100" dirty="0"/>
              <a:t>Cyber attacks can be catastrophic and cause cascading consequences. </a:t>
            </a:r>
          </a:p>
          <a:p>
            <a:pPr lvl="1"/>
            <a:endParaRPr lang="en-US" sz="2200" dirty="0"/>
          </a:p>
          <a:p>
            <a:pPr lvl="1"/>
            <a:endParaRPr lang="en-US" sz="2400" dirty="0"/>
          </a:p>
          <a:p>
            <a:endParaRPr lang="en-US" dirty="0"/>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18</a:t>
            </a:fld>
            <a:endParaRPr lang="en-US" dirty="0"/>
          </a:p>
        </p:txBody>
      </p:sp>
      <p:sp>
        <p:nvSpPr>
          <p:cNvPr id="7" name="Rectangle 1"/>
          <p:cNvSpPr>
            <a:spLocks noChangeArrowheads="1"/>
          </p:cNvSpPr>
          <p:nvPr/>
        </p:nvSpPr>
        <p:spPr bwMode="auto">
          <a:xfrm>
            <a:off x="36195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106075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DOT Roles in Emergency Management</a:t>
            </a:r>
          </a:p>
        </p:txBody>
      </p:sp>
      <p:sp>
        <p:nvSpPr>
          <p:cNvPr id="4" name="Content Placeholder 3"/>
          <p:cNvSpPr>
            <a:spLocks noGrp="1"/>
          </p:cNvSpPr>
          <p:nvPr>
            <p:ph idx="1"/>
          </p:nvPr>
        </p:nvSpPr>
        <p:spPr/>
        <p:txBody>
          <a:bodyPr>
            <a:normAutofit fontScale="70000" lnSpcReduction="20000"/>
          </a:bodyPr>
          <a:lstStyle/>
          <a:p>
            <a:r>
              <a:rPr lang="en-US" dirty="0"/>
              <a:t>National Infrastructure Protection Plan (NIPP) – published in 2006, updated in 2009 and 2013</a:t>
            </a:r>
          </a:p>
          <a:p>
            <a:pPr marL="457200" lvl="1" indent="0" algn="ctr">
              <a:buNone/>
            </a:pPr>
            <a:r>
              <a:rPr lang="en-US" b="1" dirty="0"/>
              <a:t>VISION</a:t>
            </a:r>
            <a:r>
              <a:rPr lang="en-US" dirty="0"/>
              <a:t> </a:t>
            </a:r>
          </a:p>
          <a:p>
            <a:pPr marL="457200" lvl="1" indent="0" algn="just">
              <a:buNone/>
            </a:pPr>
            <a:r>
              <a:rPr lang="en-US" i="1" dirty="0"/>
              <a:t>A Nation in which physical and cyber critical infrastructure remain secure and resilient, with vulnerabilities reduced, consequences minimized, threats identified and disrupted, and response and recovery hastened. </a:t>
            </a:r>
            <a:r>
              <a:rPr lang="en-US" sz="2300" i="1" dirty="0"/>
              <a:t>(NIPP, 2013)</a:t>
            </a:r>
          </a:p>
          <a:p>
            <a:pPr lvl="1"/>
            <a:r>
              <a:rPr lang="en-US" dirty="0"/>
              <a:t>Incorporates requirements of PPD-21 on Critical Infrastructure Security and Resilience, and focuses on merging cyber and physical security efforts</a:t>
            </a:r>
          </a:p>
          <a:p>
            <a:pPr lvl="1"/>
            <a:r>
              <a:rPr lang="en-US" dirty="0"/>
              <a:t>Provides coordinated approach to Critical Infrastructure/Key Resources protection</a:t>
            </a:r>
          </a:p>
          <a:p>
            <a:pPr lvl="1"/>
            <a:r>
              <a:rPr lang="en-US" dirty="0"/>
              <a:t>Stresses information-sharing and cross sector and cross jurisdictional coordination</a:t>
            </a:r>
          </a:p>
          <a:p>
            <a:pPr lvl="1"/>
            <a:r>
              <a:rPr lang="en-US" dirty="0"/>
              <a:t>Recognizes importance of critical infrastructure owners and operators, and government, private, and nonprofit sectors</a:t>
            </a:r>
          </a:p>
          <a:p>
            <a:pPr lvl="1"/>
            <a:endParaRPr lang="en-US" dirty="0"/>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19</a:t>
            </a:fld>
            <a:endParaRPr lang="en-US" dirty="0"/>
          </a:p>
        </p:txBody>
      </p:sp>
      <p:sp>
        <p:nvSpPr>
          <p:cNvPr id="7" name="Rectangle 1"/>
          <p:cNvSpPr>
            <a:spLocks noChangeArrowheads="1"/>
          </p:cNvSpPr>
          <p:nvPr/>
        </p:nvSpPr>
        <p:spPr bwMode="auto">
          <a:xfrm>
            <a:off x="36195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56830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Outline </a:t>
            </a:r>
          </a:p>
        </p:txBody>
      </p:sp>
      <p:sp>
        <p:nvSpPr>
          <p:cNvPr id="3" name="Content Placeholder 2"/>
          <p:cNvSpPr>
            <a:spLocks noGrp="1"/>
          </p:cNvSpPr>
          <p:nvPr>
            <p:ph sz="half" idx="1"/>
          </p:nvPr>
        </p:nvSpPr>
        <p:spPr>
          <a:xfrm>
            <a:off x="914400" y="1371600"/>
            <a:ext cx="4648200" cy="4718304"/>
          </a:xfrm>
        </p:spPr>
        <p:txBody>
          <a:bodyPr>
            <a:normAutofit/>
          </a:bodyPr>
          <a:lstStyle/>
          <a:p>
            <a:pPr marL="0" indent="0">
              <a:lnSpc>
                <a:spcPct val="150000"/>
              </a:lnSpc>
              <a:buNone/>
            </a:pPr>
            <a:r>
              <a:rPr lang="en-US" sz="2400" dirty="0"/>
              <a:t>Project Overview</a:t>
            </a:r>
          </a:p>
          <a:p>
            <a:pPr>
              <a:lnSpc>
                <a:spcPct val="150000"/>
              </a:lnSpc>
            </a:pPr>
            <a:r>
              <a:rPr lang="en-US" sz="2000" dirty="0" smtClean="0"/>
              <a:t>Objective</a:t>
            </a:r>
            <a:r>
              <a:rPr lang="en-US" sz="2000" dirty="0"/>
              <a:t>, Scope</a:t>
            </a:r>
          </a:p>
          <a:p>
            <a:pPr>
              <a:lnSpc>
                <a:spcPct val="150000"/>
              </a:lnSpc>
            </a:pPr>
            <a:r>
              <a:rPr lang="en-US" sz="2000" dirty="0"/>
              <a:t>Research Approach</a:t>
            </a:r>
            <a:endParaRPr lang="en-US" sz="2400" dirty="0"/>
          </a:p>
          <a:p>
            <a:pPr marL="0" indent="0">
              <a:buNone/>
            </a:pPr>
            <a:endParaRPr lang="en-US" sz="2400" dirty="0"/>
          </a:p>
          <a:p>
            <a:pPr marL="0" indent="0">
              <a:buNone/>
            </a:pPr>
            <a:r>
              <a:rPr lang="en-US" sz="2400" dirty="0"/>
              <a:t>Key Findings and Updates</a:t>
            </a:r>
          </a:p>
          <a:p>
            <a:pPr marL="0" indent="0">
              <a:buNone/>
            </a:pPr>
            <a:endParaRPr lang="en-US" sz="2400" dirty="0"/>
          </a:p>
          <a:p>
            <a:pPr marL="0" indent="0">
              <a:buNone/>
            </a:pPr>
            <a:r>
              <a:rPr lang="en-US" sz="2400" dirty="0"/>
              <a:t>Guide Contents</a:t>
            </a:r>
          </a:p>
          <a:p>
            <a:pPr marL="0" indent="0">
              <a:buNone/>
            </a:pPr>
            <a:endParaRPr lang="en-US" sz="2400" dirty="0"/>
          </a:p>
          <a:p>
            <a:pPr marL="0" indent="0">
              <a:buNone/>
            </a:pPr>
            <a:endParaRPr lang="en-US" sz="2400" dirty="0"/>
          </a:p>
        </p:txBody>
      </p:sp>
      <p:sp>
        <p:nvSpPr>
          <p:cNvPr id="10" name="Slide Number Placeholder 9"/>
          <p:cNvSpPr>
            <a:spLocks noGrp="1"/>
          </p:cNvSpPr>
          <p:nvPr>
            <p:ph type="sldNum" sz="quarter" idx="12"/>
          </p:nvPr>
        </p:nvSpPr>
        <p:spPr/>
        <p:txBody>
          <a:bodyPr/>
          <a:lstStyle/>
          <a:p>
            <a:pPr>
              <a:defRPr/>
            </a:pPr>
            <a:fld id="{6633B428-2812-49F8-9598-F472F1ED5C02}" type="slidenum">
              <a:rPr lang="en-US" smtClean="0"/>
              <a:pPr>
                <a:defRPr/>
              </a:pPr>
              <a:t>2</a:t>
            </a:fld>
            <a:endParaRPr lang="en-US"/>
          </a:p>
        </p:txBody>
      </p:sp>
      <p:graphicFrame>
        <p:nvGraphicFramePr>
          <p:cNvPr id="11" name="Diagram 10"/>
          <p:cNvGraphicFramePr/>
          <p:nvPr>
            <p:extLst>
              <p:ext uri="{D42A27DB-BD31-4B8C-83A1-F6EECF244321}">
                <p14:modId xmlns:p14="http://schemas.microsoft.com/office/powerpoint/2010/main" val="360483995"/>
              </p:ext>
            </p:extLst>
          </p:nvPr>
        </p:nvGraphicFramePr>
        <p:xfrm>
          <a:off x="5181600" y="1676400"/>
          <a:ext cx="2971800" cy="3276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Footer Placeholder 7"/>
          <p:cNvSpPr>
            <a:spLocks noGrp="1"/>
          </p:cNvSpPr>
          <p:nvPr>
            <p:ph type="ftr" sz="quarter" idx="11"/>
          </p:nvPr>
        </p:nvSpPr>
        <p:spPr>
          <a:xfrm>
            <a:off x="2857500" y="6453982"/>
            <a:ext cx="3733800" cy="365125"/>
          </a:xfrm>
        </p:spPr>
        <p:txBody>
          <a:bodyPr/>
          <a:lstStyle/>
          <a:p>
            <a:pPr>
              <a:defRPr/>
            </a:pPr>
            <a:r>
              <a:rPr lang="en-US" dirty="0"/>
              <a:t>CASE™ and Western Management &amp; Consulting</a:t>
            </a:r>
          </a:p>
        </p:txBody>
      </p:sp>
    </p:spTree>
    <p:custDataLst>
      <p:tags r:id="rId1"/>
    </p:custDataLst>
    <p:extLst>
      <p:ext uri="{BB962C8B-B14F-4D97-AF65-F5344CB8AC3E}">
        <p14:creationId xmlns:p14="http://schemas.microsoft.com/office/powerpoint/2010/main" val="2110920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DOT Roles in Emergency Management</a:t>
            </a:r>
          </a:p>
        </p:txBody>
      </p:sp>
      <p:sp>
        <p:nvSpPr>
          <p:cNvPr id="4" name="Content Placeholder 3"/>
          <p:cNvSpPr>
            <a:spLocks noGrp="1"/>
          </p:cNvSpPr>
          <p:nvPr>
            <p:ph idx="1"/>
          </p:nvPr>
        </p:nvSpPr>
        <p:spPr/>
        <p:txBody>
          <a:bodyPr>
            <a:normAutofit fontScale="62500" lnSpcReduction="20000"/>
          </a:bodyPr>
          <a:lstStyle/>
          <a:p>
            <a:r>
              <a:rPr lang="en-US" sz="3800" dirty="0"/>
              <a:t>Transportation System Sector Specific Plan (TSSSP) Annex to NIPP – published in 2010, updated in 2015</a:t>
            </a:r>
          </a:p>
          <a:p>
            <a:pPr lvl="1"/>
            <a:r>
              <a:rPr lang="en-US" dirty="0"/>
              <a:t>Guides and coordinates the critical infrastructure risk management, protection, security and resilience efforts. </a:t>
            </a:r>
          </a:p>
          <a:p>
            <a:pPr lvl="1"/>
            <a:r>
              <a:rPr lang="en-US" dirty="0"/>
              <a:t>Identifies and prioritizes Sector risks. </a:t>
            </a:r>
          </a:p>
          <a:p>
            <a:pPr lvl="1"/>
            <a:endParaRPr lang="en-US" dirty="0"/>
          </a:p>
          <a:p>
            <a:pPr marL="457200" lvl="1" indent="0" algn="ctr">
              <a:buNone/>
            </a:pPr>
            <a:r>
              <a:rPr lang="en-US" b="1" dirty="0"/>
              <a:t>SECTOR RISKS</a:t>
            </a:r>
          </a:p>
          <a:p>
            <a:pPr lvl="1"/>
            <a:r>
              <a:rPr lang="en-US" dirty="0"/>
              <a:t>Natural disaster risks include increased risk to transportation infrastructure due to extreme weather events and coastal transportation infrastructure due to sea level rise and storm surges. </a:t>
            </a:r>
          </a:p>
          <a:p>
            <a:pPr lvl="1"/>
            <a:r>
              <a:rPr lang="en-US" dirty="0"/>
              <a:t>Manmade physical threats - terrorism, vandalism, theft, technological </a:t>
            </a:r>
            <a:r>
              <a:rPr lang="en-US" dirty="0" smtClean="0"/>
              <a:t>failures, </a:t>
            </a:r>
            <a:r>
              <a:rPr lang="en-US" dirty="0"/>
              <a:t>and accidents</a:t>
            </a:r>
          </a:p>
          <a:p>
            <a:pPr lvl="1"/>
            <a:r>
              <a:rPr lang="en-US" dirty="0"/>
              <a:t>Increased manmade cyber risk due to increased use of connected control, navigation, and communications systems.</a:t>
            </a:r>
          </a:p>
          <a:p>
            <a:pPr lvl="1"/>
            <a:r>
              <a:rPr lang="en-US" dirty="0"/>
              <a:t>Aging and deteriorating infrastructure diminishes resilience and is also considered a risk.</a:t>
            </a:r>
          </a:p>
          <a:p>
            <a:pPr lvl="1"/>
            <a:endParaRPr lang="en-US" dirty="0"/>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20</a:t>
            </a:fld>
            <a:endParaRPr lang="en-US" dirty="0"/>
          </a:p>
        </p:txBody>
      </p:sp>
      <p:sp>
        <p:nvSpPr>
          <p:cNvPr id="7" name="Rectangle 1"/>
          <p:cNvSpPr>
            <a:spLocks noChangeArrowheads="1"/>
          </p:cNvSpPr>
          <p:nvPr/>
        </p:nvSpPr>
        <p:spPr bwMode="auto">
          <a:xfrm>
            <a:off x="36195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606952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DOT Roles in Emergency Management</a:t>
            </a:r>
          </a:p>
        </p:txBody>
      </p:sp>
      <p:sp>
        <p:nvSpPr>
          <p:cNvPr id="4" name="Content Placeholder 3"/>
          <p:cNvSpPr>
            <a:spLocks noGrp="1"/>
          </p:cNvSpPr>
          <p:nvPr>
            <p:ph idx="1"/>
          </p:nvPr>
        </p:nvSpPr>
        <p:spPr/>
        <p:txBody>
          <a:bodyPr>
            <a:normAutofit lnSpcReduction="10000"/>
          </a:bodyPr>
          <a:lstStyle/>
          <a:p>
            <a:r>
              <a:rPr lang="en-US" dirty="0"/>
              <a:t>Transportation System Sector Specific Plan (TSSSP) Annex to NIPP – published in 2010, updated in 2015</a:t>
            </a:r>
          </a:p>
          <a:p>
            <a:pPr lvl="1"/>
            <a:r>
              <a:rPr lang="en-US" dirty="0"/>
              <a:t>Identifies strategies to address the risks. </a:t>
            </a:r>
          </a:p>
          <a:p>
            <a:pPr lvl="1"/>
            <a:r>
              <a:rPr lang="en-US" dirty="0"/>
              <a:t>Establishes measures of effectiveness and reporting requirements for co-SSAs.</a:t>
            </a:r>
          </a:p>
          <a:p>
            <a:pPr lvl="1"/>
            <a:r>
              <a:rPr lang="en-US" dirty="0"/>
              <a:t>The DOT along with TSA became the co-sector specific agency for the Transportation System Sector with expanded security roles and responsibilities. </a:t>
            </a:r>
          </a:p>
          <a:p>
            <a:pPr lvl="1"/>
            <a:endParaRPr lang="en-US" dirty="0"/>
          </a:p>
          <a:p>
            <a:pPr lvl="1"/>
            <a:endParaRPr lang="en-US" dirty="0"/>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21</a:t>
            </a:fld>
            <a:endParaRPr lang="en-US" dirty="0"/>
          </a:p>
        </p:txBody>
      </p:sp>
      <p:sp>
        <p:nvSpPr>
          <p:cNvPr id="7" name="Rectangle 1"/>
          <p:cNvSpPr>
            <a:spLocks noChangeArrowheads="1"/>
          </p:cNvSpPr>
          <p:nvPr/>
        </p:nvSpPr>
        <p:spPr bwMode="auto">
          <a:xfrm>
            <a:off x="36195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424607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DOT Roles in Emergency Management</a:t>
            </a:r>
          </a:p>
        </p:txBody>
      </p:sp>
      <p:sp>
        <p:nvSpPr>
          <p:cNvPr id="4" name="Content Placeholder 3"/>
          <p:cNvSpPr>
            <a:spLocks noGrp="1"/>
          </p:cNvSpPr>
          <p:nvPr>
            <p:ph idx="1"/>
          </p:nvPr>
        </p:nvSpPr>
        <p:spPr/>
        <p:txBody>
          <a:bodyPr>
            <a:normAutofit fontScale="70000" lnSpcReduction="20000"/>
          </a:bodyPr>
          <a:lstStyle/>
          <a:p>
            <a:r>
              <a:rPr lang="en-US" dirty="0"/>
              <a:t>Transportation System Sector Specific Plan (TSSSP) Annex to NIPP – published in 2010, updated in 2015</a:t>
            </a:r>
          </a:p>
          <a:p>
            <a:pPr marL="0" indent="0">
              <a:buNone/>
            </a:pPr>
            <a:endParaRPr lang="en-US" dirty="0"/>
          </a:p>
          <a:p>
            <a:pPr marL="457200" lvl="1" indent="0">
              <a:buNone/>
            </a:pPr>
            <a:r>
              <a:rPr lang="en-US" dirty="0"/>
              <a:t>			        </a:t>
            </a:r>
            <a:r>
              <a:rPr lang="en-US" b="1" dirty="0"/>
              <a:t>SECTOR GOALS</a:t>
            </a:r>
          </a:p>
          <a:p>
            <a:pPr lvl="1"/>
            <a:r>
              <a:rPr lang="en-US" b="1" dirty="0"/>
              <a:t>Goal 1: </a:t>
            </a:r>
            <a:r>
              <a:rPr lang="en-US" dirty="0"/>
              <a:t>Manage the security risks to the physical, human, and cyber elements of critical transportation infrastructure.</a:t>
            </a:r>
          </a:p>
          <a:p>
            <a:pPr lvl="1"/>
            <a:r>
              <a:rPr lang="en-US" b="1" dirty="0"/>
              <a:t>Goal 2: </a:t>
            </a:r>
            <a:r>
              <a:rPr lang="en-US" dirty="0"/>
              <a:t>Employ the Sector’s response, recovery, and coordination capabilities to support whole community resilience.</a:t>
            </a:r>
          </a:p>
          <a:p>
            <a:pPr lvl="1"/>
            <a:r>
              <a:rPr lang="en-US" b="1" dirty="0"/>
              <a:t>Goal 3: </a:t>
            </a:r>
            <a:r>
              <a:rPr lang="en-US" dirty="0"/>
              <a:t>Implement processes for effective collaboration to share mission-essential information across sectors, jurisdictions, and disciplines, as well as between public and private stakeholders.</a:t>
            </a:r>
          </a:p>
          <a:p>
            <a:pPr lvl="1"/>
            <a:r>
              <a:rPr lang="en-US" b="1" dirty="0"/>
              <a:t>Goal 4:</a:t>
            </a:r>
            <a:r>
              <a:rPr lang="en-US" dirty="0"/>
              <a:t> Enhance the all-hazards preparedness and resilience of the global transportation system to safeguard U.S. national interests.</a:t>
            </a:r>
          </a:p>
          <a:p>
            <a:pPr marL="514350" lvl="1" indent="0">
              <a:buNone/>
            </a:pPr>
            <a:r>
              <a:rPr lang="en-US" dirty="0"/>
              <a:t>    (TSSSP, 2015)</a:t>
            </a:r>
          </a:p>
          <a:p>
            <a:pPr lvl="1"/>
            <a:endParaRPr lang="en-US" dirty="0"/>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22</a:t>
            </a:fld>
            <a:endParaRPr lang="en-US" dirty="0"/>
          </a:p>
        </p:txBody>
      </p:sp>
      <p:sp>
        <p:nvSpPr>
          <p:cNvPr id="7" name="Rectangle 1"/>
          <p:cNvSpPr>
            <a:spLocks noChangeArrowheads="1"/>
          </p:cNvSpPr>
          <p:nvPr/>
        </p:nvSpPr>
        <p:spPr bwMode="auto">
          <a:xfrm>
            <a:off x="36195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r>
              <a:rPr kumimoji="0" lang="en-US" altLang="en-US" sz="1800" b="0" i="0" u="none" strike="noStrike" cap="none" normalizeH="0" baseline="0">
                <a:ln>
                  <a:noFill/>
                </a:ln>
                <a:solidFill>
                  <a:schemeClr val="tx1"/>
                </a:solidFill>
                <a:effectLst/>
                <a:latin typeface="Arial" pitchFamily="34" charset="0"/>
                <a:cs typeface="Arial" pitchFamily="34" charset="0"/>
              </a:rPr>
              <a:t/>
            </a: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245204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FF0000"/>
                </a:solidFill>
              </a:rPr>
              <a:t>Task 4 – Review Current Practices</a:t>
            </a:r>
          </a:p>
        </p:txBody>
      </p:sp>
      <p:sp>
        <p:nvSpPr>
          <p:cNvPr id="5" name="Content Placeholder 4"/>
          <p:cNvSpPr>
            <a:spLocks noGrp="1"/>
          </p:cNvSpPr>
          <p:nvPr>
            <p:ph idx="1"/>
          </p:nvPr>
        </p:nvSpPr>
        <p:spPr>
          <a:xfrm>
            <a:off x="152400" y="1600200"/>
            <a:ext cx="8839200" cy="4876800"/>
          </a:xfrm>
        </p:spPr>
        <p:txBody>
          <a:bodyPr>
            <a:normAutofit/>
          </a:bodyPr>
          <a:lstStyle/>
          <a:p>
            <a:r>
              <a:rPr lang="en-US" dirty="0"/>
              <a:t>Review current practices of state transportation agencies in meeting responsibilities identified in Task 3.</a:t>
            </a:r>
          </a:p>
          <a:p>
            <a:r>
              <a:rPr lang="en-US" dirty="0"/>
              <a:t>Assess usefulness of available guidance.</a:t>
            </a:r>
          </a:p>
          <a:p>
            <a:r>
              <a:rPr lang="en-US" dirty="0"/>
              <a:t>Describe the range of state transportation agency emergency management planning and implementation practices.</a:t>
            </a:r>
          </a:p>
          <a:p>
            <a:r>
              <a:rPr lang="en-US" dirty="0"/>
              <a:t>Include selected case studies illustrative of the range of state practices.</a:t>
            </a:r>
          </a:p>
        </p:txBody>
      </p:sp>
      <p:sp>
        <p:nvSpPr>
          <p:cNvPr id="3" name="Footer Placeholder 2"/>
          <p:cNvSpPr>
            <a:spLocks noGrp="1"/>
          </p:cNvSpPr>
          <p:nvPr>
            <p:ph type="ftr" sz="quarter" idx="11"/>
          </p:nvPr>
        </p:nvSpPr>
        <p:spPr/>
        <p:txBody>
          <a:bodyPr/>
          <a:lstStyle/>
          <a:p>
            <a:pPr>
              <a:defRPr/>
            </a:pPr>
            <a:r>
              <a:rPr lang="en-US"/>
              <a:t>CASE™ and Western Management &amp; Consulting</a:t>
            </a:r>
            <a:endParaRPr lang="en-US" dirty="0"/>
          </a:p>
        </p:txBody>
      </p:sp>
      <p:sp>
        <p:nvSpPr>
          <p:cNvPr id="4" name="Slide Number Placeholder 3"/>
          <p:cNvSpPr>
            <a:spLocks noGrp="1"/>
          </p:cNvSpPr>
          <p:nvPr>
            <p:ph type="sldNum" sz="quarter" idx="12"/>
          </p:nvPr>
        </p:nvSpPr>
        <p:spPr/>
        <p:txBody>
          <a:bodyPr/>
          <a:lstStyle/>
          <a:p>
            <a:pPr>
              <a:defRPr/>
            </a:pPr>
            <a:fld id="{C599CEAD-DE89-4AE6-9096-5021B8D2A2B5}" type="slidenum">
              <a:rPr lang="en-US" smtClean="0"/>
              <a:pPr>
                <a:defRPr/>
              </a:pPr>
              <a:t>23</a:t>
            </a:fld>
            <a:endParaRPr lang="en-US"/>
          </a:p>
        </p:txBody>
      </p:sp>
    </p:spTree>
    <p:custDataLst>
      <p:tags r:id="rId1"/>
    </p:custDataLst>
    <p:extLst>
      <p:ext uri="{BB962C8B-B14F-4D97-AF65-F5344CB8AC3E}">
        <p14:creationId xmlns:p14="http://schemas.microsoft.com/office/powerpoint/2010/main" val="3192759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Selected Highlights of Practices</a:t>
            </a:r>
          </a:p>
        </p:txBody>
      </p:sp>
      <p:sp>
        <p:nvSpPr>
          <p:cNvPr id="3" name="Content Placeholder 2"/>
          <p:cNvSpPr>
            <a:spLocks noGrp="1"/>
          </p:cNvSpPr>
          <p:nvPr>
            <p:ph idx="1"/>
          </p:nvPr>
        </p:nvSpPr>
        <p:spPr>
          <a:xfrm>
            <a:off x="457200" y="1295400"/>
            <a:ext cx="8229600" cy="4525963"/>
          </a:xfrm>
        </p:spPr>
        <p:txBody>
          <a:bodyPr>
            <a:normAutofit fontScale="25000" lnSpcReduction="20000"/>
          </a:bodyPr>
          <a:lstStyle/>
          <a:p>
            <a:pPr lvl="0"/>
            <a:endParaRPr lang="en-US" sz="7200" dirty="0"/>
          </a:p>
          <a:p>
            <a:pPr lvl="0"/>
            <a:r>
              <a:rPr lang="en-US" sz="7200" dirty="0"/>
              <a:t>Transportation planning for emergencies is commonly addressed in regional or state plans and annexes.</a:t>
            </a:r>
          </a:p>
          <a:p>
            <a:pPr lvl="1"/>
            <a:r>
              <a:rPr lang="en-US" sz="6800" dirty="0"/>
              <a:t>Re-entry and recovery plans were less common regional practices.</a:t>
            </a:r>
          </a:p>
          <a:p>
            <a:pPr lvl="1"/>
            <a:r>
              <a:rPr lang="en-US" sz="6800" dirty="0"/>
              <a:t>There is a lack of planning for using available transportation modes in emergencies and other events.</a:t>
            </a:r>
          </a:p>
          <a:p>
            <a:pPr lvl="1"/>
            <a:r>
              <a:rPr lang="en-US" sz="6800" dirty="0"/>
              <a:t>Collaboration on transportation planning for disasters and emergencies was more common than for planned events.</a:t>
            </a:r>
          </a:p>
          <a:p>
            <a:pPr lvl="1"/>
            <a:r>
              <a:rPr lang="en-US" sz="6800" dirty="0"/>
              <a:t>Coordinated communication planning with nongovernmental organizations was not a widespread practice.</a:t>
            </a:r>
          </a:p>
          <a:p>
            <a:pPr lvl="0"/>
            <a:endParaRPr lang="en-US" sz="6400" dirty="0"/>
          </a:p>
          <a:p>
            <a:pPr lvl="0"/>
            <a:r>
              <a:rPr lang="en-US" sz="7200" dirty="0"/>
              <a:t>State DOT emergency operations plans reflect the state </a:t>
            </a:r>
            <a:r>
              <a:rPr lang="en-US" sz="7200" dirty="0" err="1"/>
              <a:t>DOTs’</a:t>
            </a:r>
            <a:r>
              <a:rPr lang="en-US" sz="7200" dirty="0"/>
              <a:t> roles and responsibilities in the Transportation Emergency Support Function (ESF-1) and the Public Works and Engineering Emergency Support Function (ESF-3). </a:t>
            </a:r>
          </a:p>
          <a:p>
            <a:pPr marL="457200" lvl="1" indent="0">
              <a:buNone/>
            </a:pPr>
            <a:endParaRPr lang="en-US" sz="6400" dirty="0"/>
          </a:p>
          <a:p>
            <a:pPr lvl="0"/>
            <a:r>
              <a:rPr lang="en-US" sz="7200" dirty="0"/>
              <a:t>Over time there has been an evolution in the preferred methods of training delivery for DOT employees.</a:t>
            </a:r>
          </a:p>
          <a:p>
            <a:pPr lvl="0"/>
            <a:endParaRPr lang="en-US" sz="7200" dirty="0"/>
          </a:p>
          <a:p>
            <a:pPr lvl="0"/>
            <a:endParaRPr lang="en-US" sz="7200" dirty="0"/>
          </a:p>
        </p:txBody>
      </p:sp>
      <p:sp>
        <p:nvSpPr>
          <p:cNvPr id="6" name="Slide Number Placeholder 5"/>
          <p:cNvSpPr>
            <a:spLocks noGrp="1"/>
          </p:cNvSpPr>
          <p:nvPr>
            <p:ph type="sldNum" sz="quarter" idx="12"/>
          </p:nvPr>
        </p:nvSpPr>
        <p:spPr/>
        <p:txBody>
          <a:bodyPr/>
          <a:lstStyle/>
          <a:p>
            <a:pPr>
              <a:defRPr/>
            </a:pPr>
            <a:fld id="{C599CEAD-DE89-4AE6-9096-5021B8D2A2B5}" type="slidenum">
              <a:rPr lang="en-US" smtClean="0"/>
              <a:pPr>
                <a:defRPr/>
              </a:pPr>
              <a:t>24</a:t>
            </a:fld>
            <a:endParaRPr lang="en-US"/>
          </a:p>
        </p:txBody>
      </p:sp>
      <p:sp>
        <p:nvSpPr>
          <p:cNvPr id="7" name="Footer Placeholder 7"/>
          <p:cNvSpPr>
            <a:spLocks noGrp="1"/>
          </p:cNvSpPr>
          <p:nvPr>
            <p:ph type="ftr" sz="quarter" idx="11"/>
          </p:nvPr>
        </p:nvSpPr>
        <p:spPr>
          <a:xfrm>
            <a:off x="2857500" y="6453982"/>
            <a:ext cx="3733800" cy="365125"/>
          </a:xfrm>
        </p:spPr>
        <p:txBody>
          <a:bodyPr/>
          <a:lstStyle/>
          <a:p>
            <a:pPr>
              <a:defRPr/>
            </a:pPr>
            <a:r>
              <a:rPr lang="en-US" dirty="0"/>
              <a:t>CASE™ and Western Management &amp; Consulting</a:t>
            </a:r>
          </a:p>
        </p:txBody>
      </p:sp>
    </p:spTree>
    <p:extLst>
      <p:ext uri="{BB962C8B-B14F-4D97-AF65-F5344CB8AC3E}">
        <p14:creationId xmlns:p14="http://schemas.microsoft.com/office/powerpoint/2010/main" val="3565950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p:txBody>
          <a:bodyPr lIns="64291" tIns="32146" rIns="64291" bIns="32146"/>
          <a:lstStyle/>
          <a:p>
            <a:pPr algn="l" eaLnBrk="1">
              <a:defRPr/>
            </a:pPr>
            <a:r>
              <a:rPr lang="en-US" dirty="0">
                <a:ea typeface="ＭＳ Ｐゴシック" charset="0"/>
              </a:rPr>
              <a:t>Survey Results: </a:t>
            </a:r>
            <a:r>
              <a:rPr lang="en-US" sz="2800" dirty="0">
                <a:ea typeface="ＭＳ Ｐゴシック" charset="0"/>
              </a:rPr>
              <a:t>Recommended Training</a:t>
            </a:r>
          </a:p>
        </p:txBody>
      </p:sp>
      <p:sp>
        <p:nvSpPr>
          <p:cNvPr id="3" name="Content Placeholder 2"/>
          <p:cNvSpPr>
            <a:spLocks noGrp="1"/>
          </p:cNvSpPr>
          <p:nvPr>
            <p:ph idx="1"/>
          </p:nvPr>
        </p:nvSpPr>
        <p:spPr/>
        <p:txBody>
          <a:bodyPr>
            <a:normAutofit/>
          </a:bodyPr>
          <a:lstStyle/>
          <a:p>
            <a:pPr marL="0" indent="0">
              <a:buNone/>
            </a:pPr>
            <a:r>
              <a:rPr lang="en-US" sz="2000" dirty="0"/>
              <a:t>80% of the survey respondents indicated that their organization required or encouraged emergency preparedness training. </a:t>
            </a:r>
          </a:p>
        </p:txBody>
      </p:sp>
      <p:sp>
        <p:nvSpPr>
          <p:cNvPr id="28675" name="TextBox 1"/>
          <p:cNvSpPr txBox="1">
            <a:spLocks noChangeArrowheads="1"/>
          </p:cNvSpPr>
          <p:nvPr/>
        </p:nvSpPr>
        <p:spPr bwMode="auto">
          <a:xfrm>
            <a:off x="685800" y="5802210"/>
            <a:ext cx="8229824" cy="372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70" tIns="32135" rIns="64270" bIns="32135">
            <a:spAutoFit/>
          </a:bodyPr>
          <a:lstStyle>
            <a:lvl1pPr eaLnBrk="0">
              <a:defRPr sz="3600">
                <a:solidFill>
                  <a:srgbClr val="000000"/>
                </a:solidFill>
                <a:latin typeface="Helvetica Light" charset="0"/>
                <a:ea typeface="MS PGothic" pitchFamily="34" charset="-128"/>
                <a:sym typeface="Helvetica Light" charset="0"/>
              </a:defRPr>
            </a:lvl1pPr>
            <a:lvl2pPr marL="742950" indent="-285750" eaLnBrk="0">
              <a:defRPr sz="3600">
                <a:solidFill>
                  <a:srgbClr val="000000"/>
                </a:solidFill>
                <a:latin typeface="Helvetica Light" charset="0"/>
                <a:ea typeface="MS PGothic" pitchFamily="34" charset="-128"/>
                <a:sym typeface="Helvetica Light" charset="0"/>
              </a:defRPr>
            </a:lvl2pPr>
            <a:lvl3pPr marL="1143000" indent="-228600" eaLnBrk="0">
              <a:defRPr sz="3600">
                <a:solidFill>
                  <a:srgbClr val="000000"/>
                </a:solidFill>
                <a:latin typeface="Helvetica Light" charset="0"/>
                <a:ea typeface="MS PGothic" pitchFamily="34" charset="-128"/>
                <a:sym typeface="Helvetica Light" charset="0"/>
              </a:defRPr>
            </a:lvl3pPr>
            <a:lvl4pPr marL="1600200" indent="-228600" eaLnBrk="0">
              <a:defRPr sz="3600">
                <a:solidFill>
                  <a:srgbClr val="000000"/>
                </a:solidFill>
                <a:latin typeface="Helvetica Light" charset="0"/>
                <a:ea typeface="MS PGothic" pitchFamily="34" charset="-128"/>
                <a:sym typeface="Helvetica Light" charset="0"/>
              </a:defRPr>
            </a:lvl4pPr>
            <a:lvl5pPr marL="2057400" indent="-228600" eaLnBrk="0">
              <a:defRPr sz="3600">
                <a:solidFill>
                  <a:srgbClr val="000000"/>
                </a:solidFill>
                <a:latin typeface="Helvetica Light" charset="0"/>
                <a:ea typeface="MS PGothic" pitchFamily="34" charset="-128"/>
                <a:sym typeface="Helvetica Light" charset="0"/>
              </a:defRPr>
            </a:lvl5pPr>
            <a:lvl6pPr marL="2514600" indent="-228600" algn="ctr" defTabSz="582613" eaLnBrk="0" fontAlgn="base" hangingPunct="0">
              <a:spcBef>
                <a:spcPct val="0"/>
              </a:spcBef>
              <a:spcAft>
                <a:spcPct val="0"/>
              </a:spcAft>
              <a:defRPr sz="3600">
                <a:solidFill>
                  <a:srgbClr val="000000"/>
                </a:solidFill>
                <a:latin typeface="Helvetica Light" charset="0"/>
                <a:ea typeface="MS PGothic" pitchFamily="34" charset="-128"/>
                <a:sym typeface="Helvetica Light" charset="0"/>
              </a:defRPr>
            </a:lvl6pPr>
            <a:lvl7pPr marL="2971800" indent="-228600" algn="ctr" defTabSz="582613" eaLnBrk="0" fontAlgn="base" hangingPunct="0">
              <a:spcBef>
                <a:spcPct val="0"/>
              </a:spcBef>
              <a:spcAft>
                <a:spcPct val="0"/>
              </a:spcAft>
              <a:defRPr sz="3600">
                <a:solidFill>
                  <a:srgbClr val="000000"/>
                </a:solidFill>
                <a:latin typeface="Helvetica Light" charset="0"/>
                <a:ea typeface="MS PGothic" pitchFamily="34" charset="-128"/>
                <a:sym typeface="Helvetica Light" charset="0"/>
              </a:defRPr>
            </a:lvl7pPr>
            <a:lvl8pPr marL="3429000" indent="-228600" algn="ctr" defTabSz="582613" eaLnBrk="0" fontAlgn="base" hangingPunct="0">
              <a:spcBef>
                <a:spcPct val="0"/>
              </a:spcBef>
              <a:spcAft>
                <a:spcPct val="0"/>
              </a:spcAft>
              <a:defRPr sz="3600">
                <a:solidFill>
                  <a:srgbClr val="000000"/>
                </a:solidFill>
                <a:latin typeface="Helvetica Light" charset="0"/>
                <a:ea typeface="MS PGothic" pitchFamily="34" charset="-128"/>
                <a:sym typeface="Helvetica Light" charset="0"/>
              </a:defRPr>
            </a:lvl8pPr>
            <a:lvl9pPr marL="3886200" indent="-228600" algn="ctr" defTabSz="582613" eaLnBrk="0" fontAlgn="base" hangingPunct="0">
              <a:spcBef>
                <a:spcPct val="0"/>
              </a:spcBef>
              <a:spcAft>
                <a:spcPct val="0"/>
              </a:spcAft>
              <a:defRPr sz="3600">
                <a:solidFill>
                  <a:srgbClr val="000000"/>
                </a:solidFill>
                <a:latin typeface="Helvetica Light" charset="0"/>
                <a:ea typeface="MS PGothic" pitchFamily="34" charset="-128"/>
                <a:sym typeface="Helvetica Light" charset="0"/>
              </a:defRPr>
            </a:lvl9pPr>
          </a:lstStyle>
          <a:p>
            <a:pPr eaLnBrk="1"/>
            <a:r>
              <a:rPr lang="en-US" sz="2000" dirty="0">
                <a:latin typeface="+mn-lt"/>
              </a:rPr>
              <a:t>No other types of training had substantially higher levels of response.</a:t>
            </a:r>
          </a:p>
        </p:txBody>
      </p:sp>
      <p:pic>
        <p:nvPicPr>
          <p:cNvPr id="2867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4285" y="2360511"/>
            <a:ext cx="6381378" cy="3365376"/>
          </a:xfrm>
          <a:prstGeom prst="rect">
            <a:avLst/>
          </a:prstGeom>
          <a:noFill/>
          <a:ln>
            <a:noFill/>
          </a:ln>
          <a:extLst>
            <a:ext uri="{909E8E84-426E-40DD-AFC4-6F175D3DCCD1}">
              <a14:hiddenFill xmlns:a14="http://schemas.microsoft.com/office/drawing/2010/main">
                <a:solidFill>
                  <a:srgbClr val="095CC4"/>
                </a:solidFill>
              </a14:hiddenFill>
            </a:ext>
            <a:ext uri="{91240B29-F687-4F45-9708-019B960494DF}">
              <a14:hiddenLine xmlns:a14="http://schemas.microsoft.com/office/drawing/2010/main" w="12700">
                <a:solidFill>
                  <a:schemeClr val="tx1"/>
                </a:solidFill>
                <a:miter lim="0"/>
                <a:headEnd/>
                <a:tailEnd/>
              </a14:hiddenLine>
            </a:ext>
          </a:extLst>
        </p:spPr>
      </p:pic>
      <p:sp>
        <p:nvSpPr>
          <p:cNvPr id="7" name="Footer Placeholder 7"/>
          <p:cNvSpPr txBox="1">
            <a:spLocks/>
          </p:cNvSpPr>
          <p:nvPr/>
        </p:nvSpPr>
        <p:spPr>
          <a:xfrm>
            <a:off x="2857500" y="6453982"/>
            <a:ext cx="37338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CASE™ and Western Management &amp; Consulting</a:t>
            </a:r>
            <a:endParaRPr lang="en-US" dirty="0"/>
          </a:p>
        </p:txBody>
      </p:sp>
      <p:sp>
        <p:nvSpPr>
          <p:cNvPr id="2" name="Slide Number Placeholder 1"/>
          <p:cNvSpPr>
            <a:spLocks noGrp="1"/>
          </p:cNvSpPr>
          <p:nvPr>
            <p:ph type="sldNum" sz="quarter" idx="12"/>
          </p:nvPr>
        </p:nvSpPr>
        <p:spPr/>
        <p:txBody>
          <a:bodyPr/>
          <a:lstStyle/>
          <a:p>
            <a:pPr>
              <a:defRPr/>
            </a:pPr>
            <a:fld id="{C599CEAD-DE89-4AE6-9096-5021B8D2A2B5}" type="slidenum">
              <a:rPr lang="en-US" smtClean="0"/>
              <a:pPr>
                <a:defRPr/>
              </a:pPr>
              <a:t>25</a:t>
            </a:fld>
            <a:endParaRPr lang="en-US"/>
          </a:p>
        </p:txBody>
      </p:sp>
    </p:spTree>
    <p:extLst>
      <p:ext uri="{BB962C8B-B14F-4D97-AF65-F5344CB8AC3E}">
        <p14:creationId xmlns:p14="http://schemas.microsoft.com/office/powerpoint/2010/main" val="47845624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26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40175020"/>
              </p:ext>
            </p:extLst>
          </p:nvPr>
        </p:nvGraphicFramePr>
        <p:xfrm>
          <a:off x="685801" y="304800"/>
          <a:ext cx="7543799" cy="6070091"/>
        </p:xfrm>
        <a:graphic>
          <a:graphicData uri="http://schemas.openxmlformats.org/drawingml/2006/table">
            <a:tbl>
              <a:tblPr firstRow="1" firstCol="1" bandRow="1">
                <a:tableStyleId>{5C22544A-7EE6-4342-B048-85BDC9FD1C3A}</a:tableStyleId>
              </a:tblPr>
              <a:tblGrid>
                <a:gridCol w="1943549">
                  <a:extLst>
                    <a:ext uri="{9D8B030D-6E8A-4147-A177-3AD203B41FA5}">
                      <a16:colId xmlns:a16="http://schemas.microsoft.com/office/drawing/2014/main" val="20000"/>
                    </a:ext>
                  </a:extLst>
                </a:gridCol>
                <a:gridCol w="5600250">
                  <a:extLst>
                    <a:ext uri="{9D8B030D-6E8A-4147-A177-3AD203B41FA5}">
                      <a16:colId xmlns:a16="http://schemas.microsoft.com/office/drawing/2014/main" val="20001"/>
                    </a:ext>
                  </a:extLst>
                </a:gridCol>
              </a:tblGrid>
              <a:tr h="441603">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2000" b="1" dirty="0">
                          <a:effectLst/>
                        </a:rPr>
                        <a:t>TRAINING STRATEGY</a:t>
                      </a:r>
                      <a:endParaRPr lang="en-US" sz="2000" b="1" dirty="0">
                        <a:effectLst/>
                        <a:latin typeface="+mn-lt"/>
                        <a:ea typeface="Calibri"/>
                        <a:cs typeface="Times New Roman"/>
                      </a:endParaRPr>
                    </a:p>
                    <a:p>
                      <a:pPr marL="0" marR="0" algn="just">
                        <a:lnSpc>
                          <a:spcPct val="107000"/>
                        </a:lnSpc>
                        <a:spcBef>
                          <a:spcPts val="0"/>
                        </a:spcBef>
                        <a:spcAft>
                          <a:spcPts val="0"/>
                        </a:spcAft>
                      </a:pPr>
                      <a:endParaRPr lang="en-US" sz="800" dirty="0">
                        <a:effectLst/>
                        <a:latin typeface="Calibri"/>
                        <a:ea typeface="Calibri"/>
                        <a:cs typeface="Times New Roman"/>
                      </a:endParaRPr>
                    </a:p>
                  </a:txBody>
                  <a:tcPr marL="51734" marR="51734" marT="0" marB="0"/>
                </a:tc>
                <a:tc>
                  <a:txBody>
                    <a:bodyPr/>
                    <a:lstStyle/>
                    <a:p>
                      <a:pPr marL="0" marR="0" algn="ctr">
                        <a:lnSpc>
                          <a:spcPct val="107000"/>
                        </a:lnSpc>
                        <a:spcBef>
                          <a:spcPts val="0"/>
                        </a:spcBef>
                        <a:spcAft>
                          <a:spcPts val="0"/>
                        </a:spcAft>
                      </a:pPr>
                      <a:r>
                        <a:rPr lang="en-US" sz="2000" dirty="0">
                          <a:effectLst/>
                        </a:rPr>
                        <a:t>DESCRIPTION</a:t>
                      </a:r>
                      <a:endParaRPr lang="en-US" sz="2000" dirty="0">
                        <a:effectLst/>
                        <a:latin typeface="Calibri"/>
                        <a:ea typeface="Calibri"/>
                        <a:cs typeface="Times New Roman"/>
                      </a:endParaRPr>
                    </a:p>
                  </a:txBody>
                  <a:tcPr marL="51734" marR="51734" marT="0" marB="0" anchor="ctr"/>
                </a:tc>
                <a:extLst>
                  <a:ext uri="{0D108BD9-81ED-4DB2-BD59-A6C34878D82A}">
                    <a16:rowId xmlns:a16="http://schemas.microsoft.com/office/drawing/2014/main" val="10000"/>
                  </a:ext>
                </a:extLst>
              </a:tr>
              <a:tr h="832820">
                <a:tc>
                  <a:txBody>
                    <a:bodyPr/>
                    <a:lstStyle/>
                    <a:p>
                      <a:pPr marL="0" marR="0">
                        <a:lnSpc>
                          <a:spcPct val="107000"/>
                        </a:lnSpc>
                        <a:spcBef>
                          <a:spcPts val="0"/>
                        </a:spcBef>
                        <a:spcAft>
                          <a:spcPts val="0"/>
                        </a:spcAft>
                      </a:pPr>
                      <a:r>
                        <a:rPr lang="en-US" sz="1600" dirty="0">
                          <a:effectLst/>
                        </a:rPr>
                        <a:t>Field Crew Meetings</a:t>
                      </a:r>
                      <a:endParaRPr lang="en-US" sz="1600" dirty="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Meetings</a:t>
                      </a:r>
                      <a:r>
                        <a:rPr lang="en-US" sz="1600" baseline="0" dirty="0">
                          <a:effectLst/>
                        </a:rPr>
                        <a:t> are r</a:t>
                      </a:r>
                      <a:r>
                        <a:rPr lang="en-US" sz="1600" dirty="0">
                          <a:effectLst/>
                        </a:rPr>
                        <a:t>egularly scheduled</a:t>
                      </a:r>
                      <a:r>
                        <a:rPr lang="en-US" sz="1600" baseline="0" dirty="0">
                          <a:effectLst/>
                        </a:rPr>
                        <a:t> alleviating scheduling issues.</a:t>
                      </a:r>
                    </a:p>
                    <a:p>
                      <a:pPr marL="285750" marR="0" indent="-285750" algn="just">
                        <a:lnSpc>
                          <a:spcPct val="107000"/>
                        </a:lnSpc>
                        <a:spcBef>
                          <a:spcPts val="0"/>
                        </a:spcBef>
                        <a:spcAft>
                          <a:spcPts val="0"/>
                        </a:spcAft>
                        <a:buFont typeface="Arial" panose="020B0604020202020204" pitchFamily="34" charset="0"/>
                        <a:buChar char="•"/>
                      </a:pPr>
                      <a:r>
                        <a:rPr lang="en-US" sz="1600" baseline="0" dirty="0">
                          <a:effectLst/>
                        </a:rPr>
                        <a:t>Held in district locations and during times convenient to field personnel.</a:t>
                      </a:r>
                      <a:endParaRPr lang="en-US" sz="1600" dirty="0">
                        <a:effectLst/>
                      </a:endParaRPr>
                    </a:p>
                  </a:txBody>
                  <a:tcPr marL="51734" marR="51734" marT="0" marB="0"/>
                </a:tc>
                <a:extLst>
                  <a:ext uri="{0D108BD9-81ED-4DB2-BD59-A6C34878D82A}">
                    <a16:rowId xmlns:a16="http://schemas.microsoft.com/office/drawing/2014/main" val="10001"/>
                  </a:ext>
                </a:extLst>
              </a:tr>
              <a:tr h="629348">
                <a:tc>
                  <a:txBody>
                    <a:bodyPr/>
                    <a:lstStyle/>
                    <a:p>
                      <a:pPr marL="0" marR="0">
                        <a:lnSpc>
                          <a:spcPct val="107000"/>
                        </a:lnSpc>
                        <a:spcBef>
                          <a:spcPts val="0"/>
                        </a:spcBef>
                        <a:spcAft>
                          <a:spcPts val="0"/>
                        </a:spcAft>
                      </a:pPr>
                      <a:r>
                        <a:rPr lang="en-US" sz="1600" dirty="0">
                          <a:effectLst/>
                        </a:rPr>
                        <a:t>Just-in-time training (JITT)</a:t>
                      </a:r>
                      <a:endParaRPr lang="en-US" sz="1600" dirty="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Useful for specific skills training not regularly required</a:t>
                      </a:r>
                      <a:r>
                        <a:rPr lang="en-US" sz="1600" baseline="0" dirty="0">
                          <a:effectLst/>
                        </a:rPr>
                        <a:t> - </a:t>
                      </a:r>
                      <a:r>
                        <a:rPr lang="en-US" sz="1600" dirty="0">
                          <a:effectLst/>
                        </a:rPr>
                        <a:t>for example, disaster reimbursement application procedures. </a:t>
                      </a:r>
                      <a:endParaRPr lang="en-US" sz="1600" dirty="0">
                        <a:effectLst/>
                        <a:latin typeface="Calibri"/>
                        <a:ea typeface="Calibri"/>
                        <a:cs typeface="Times New Roman"/>
                      </a:endParaRPr>
                    </a:p>
                  </a:txBody>
                  <a:tcPr marL="51734" marR="51734" marT="0" marB="0"/>
                </a:tc>
                <a:extLst>
                  <a:ext uri="{0D108BD9-81ED-4DB2-BD59-A6C34878D82A}">
                    <a16:rowId xmlns:a16="http://schemas.microsoft.com/office/drawing/2014/main" val="10002"/>
                  </a:ext>
                </a:extLst>
              </a:tr>
              <a:tr h="832820">
                <a:tc>
                  <a:txBody>
                    <a:bodyPr/>
                    <a:lstStyle/>
                    <a:p>
                      <a:pPr marL="0" marR="0">
                        <a:lnSpc>
                          <a:spcPct val="107000"/>
                        </a:lnSpc>
                        <a:spcBef>
                          <a:spcPts val="0"/>
                        </a:spcBef>
                        <a:spcAft>
                          <a:spcPts val="0"/>
                        </a:spcAft>
                      </a:pPr>
                      <a:r>
                        <a:rPr lang="en-US" sz="1600" dirty="0">
                          <a:effectLst/>
                        </a:rPr>
                        <a:t>Interjurisdictional and interagency training and exercises</a:t>
                      </a:r>
                      <a:endParaRPr lang="en-US" sz="1600" dirty="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Used to prepare for large, complex disasters and emergencies.</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Involves multiple state and regional agencies;</a:t>
                      </a:r>
                      <a:r>
                        <a:rPr lang="en-US" sz="1600" baseline="0" dirty="0">
                          <a:effectLst/>
                        </a:rPr>
                        <a:t> may also include </a:t>
                      </a:r>
                      <a:r>
                        <a:rPr lang="en-US" sz="1600" dirty="0">
                          <a:effectLst/>
                        </a:rPr>
                        <a:t> relevant  private and nonprofit organizations, community groups, and other stakeholders. </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Provide opportunities for personnel</a:t>
                      </a:r>
                      <a:r>
                        <a:rPr lang="en-US" sz="1600" baseline="0" dirty="0">
                          <a:effectLst/>
                        </a:rPr>
                        <a:t> </a:t>
                      </a:r>
                      <a:r>
                        <a:rPr lang="en-US" sz="1600" dirty="0">
                          <a:effectLst/>
                        </a:rPr>
                        <a:t>to meet, interact, train, and exercise with personnel from</a:t>
                      </a:r>
                      <a:r>
                        <a:rPr lang="en-US" sz="1600" baseline="0" dirty="0">
                          <a:effectLst/>
                        </a:rPr>
                        <a:t> other agencies and jurisdictions.</a:t>
                      </a:r>
                      <a:endParaRPr lang="en-US" sz="1600" dirty="0">
                        <a:effectLst/>
                        <a:latin typeface="Calibri"/>
                        <a:ea typeface="Calibri"/>
                        <a:cs typeface="Times New Roman"/>
                      </a:endParaRPr>
                    </a:p>
                  </a:txBody>
                  <a:tcPr marL="51734" marR="51734" marT="0" marB="0"/>
                </a:tc>
                <a:extLst>
                  <a:ext uri="{0D108BD9-81ED-4DB2-BD59-A6C34878D82A}">
                    <a16:rowId xmlns:a16="http://schemas.microsoft.com/office/drawing/2014/main" val="10003"/>
                  </a:ext>
                </a:extLst>
              </a:tr>
              <a:tr h="1998771">
                <a:tc>
                  <a:txBody>
                    <a:bodyPr/>
                    <a:lstStyle/>
                    <a:p>
                      <a:pPr marL="0" marR="0">
                        <a:lnSpc>
                          <a:spcPct val="107000"/>
                        </a:lnSpc>
                        <a:spcBef>
                          <a:spcPts val="0"/>
                        </a:spcBef>
                        <a:spcAft>
                          <a:spcPts val="0"/>
                        </a:spcAft>
                      </a:pPr>
                      <a:r>
                        <a:rPr lang="en-US" sz="1600" dirty="0">
                          <a:effectLst/>
                        </a:rPr>
                        <a:t>Joint training</a:t>
                      </a:r>
                      <a:endParaRPr lang="en-US" sz="1600" dirty="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Combining related</a:t>
                      </a:r>
                      <a:r>
                        <a:rPr lang="en-US" sz="1600" baseline="0" dirty="0">
                          <a:effectLst/>
                        </a:rPr>
                        <a:t> </a:t>
                      </a:r>
                      <a:r>
                        <a:rPr lang="en-US" sz="1600" dirty="0">
                          <a:effectLst/>
                        </a:rPr>
                        <a:t>training topics alleviates scheduling challenges.</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Enhances intra-agency interactions. </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Examples include combining ICS</a:t>
                      </a:r>
                      <a:r>
                        <a:rPr lang="en-US" sz="1600" baseline="0" dirty="0">
                          <a:effectLst/>
                        </a:rPr>
                        <a:t> training with </a:t>
                      </a:r>
                      <a:r>
                        <a:rPr lang="en-US" sz="1600" dirty="0">
                          <a:effectLst/>
                        </a:rPr>
                        <a:t>incident management</a:t>
                      </a:r>
                      <a:r>
                        <a:rPr lang="en-US" sz="1600" baseline="0" dirty="0">
                          <a:effectLst/>
                        </a:rPr>
                        <a:t> or winter maintenance training. </a:t>
                      </a:r>
                      <a:r>
                        <a:rPr lang="en-US" sz="1600" dirty="0">
                          <a:effectLst/>
                        </a:rPr>
                        <a:t>In fact, the new SHRP 2 National TIM Responder Training course contains ICS training</a:t>
                      </a:r>
                      <a:r>
                        <a:rPr lang="en-US" sz="1600" baseline="0" dirty="0">
                          <a:effectLst/>
                        </a:rPr>
                        <a:t> content. </a:t>
                      </a:r>
                      <a:endParaRPr lang="en-US" sz="1600" dirty="0">
                        <a:effectLst/>
                      </a:endParaRPr>
                    </a:p>
                  </a:txBody>
                  <a:tcPr marL="51734" marR="51734"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4915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27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33681020"/>
              </p:ext>
            </p:extLst>
          </p:nvPr>
        </p:nvGraphicFramePr>
        <p:xfrm>
          <a:off x="685800" y="609600"/>
          <a:ext cx="7772400" cy="5330105"/>
        </p:xfrm>
        <a:graphic>
          <a:graphicData uri="http://schemas.openxmlformats.org/drawingml/2006/table">
            <a:tbl>
              <a:tblPr firstRow="1" firstCol="1" bandRow="1">
                <a:tableStyleId>{5C22544A-7EE6-4342-B048-85BDC9FD1C3A}</a:tableStyleId>
              </a:tblPr>
              <a:tblGrid>
                <a:gridCol w="2082266">
                  <a:extLst>
                    <a:ext uri="{9D8B030D-6E8A-4147-A177-3AD203B41FA5}">
                      <a16:colId xmlns:a16="http://schemas.microsoft.com/office/drawing/2014/main" val="20000"/>
                    </a:ext>
                  </a:extLst>
                </a:gridCol>
                <a:gridCol w="5690134">
                  <a:extLst>
                    <a:ext uri="{9D8B030D-6E8A-4147-A177-3AD203B41FA5}">
                      <a16:colId xmlns:a16="http://schemas.microsoft.com/office/drawing/2014/main" val="20001"/>
                    </a:ext>
                  </a:extLst>
                </a:gridCol>
              </a:tblGrid>
              <a:tr h="275165">
                <a:tc>
                  <a:txBody>
                    <a:bodyPr/>
                    <a:lstStyle/>
                    <a:p>
                      <a:pPr marL="0" marR="0" algn="ctr">
                        <a:lnSpc>
                          <a:spcPct val="107000"/>
                        </a:lnSpc>
                        <a:spcBef>
                          <a:spcPts val="0"/>
                        </a:spcBef>
                        <a:spcAft>
                          <a:spcPts val="0"/>
                        </a:spcAft>
                      </a:pPr>
                      <a:r>
                        <a:rPr lang="en-US" sz="2000" b="1" dirty="0">
                          <a:effectLst/>
                        </a:rPr>
                        <a:t>TRAINING STRATEGY</a:t>
                      </a:r>
                      <a:endParaRPr lang="en-US" sz="1600" b="1" dirty="0">
                        <a:effectLst/>
                        <a:latin typeface="Calibri"/>
                        <a:ea typeface="Calibri"/>
                        <a:cs typeface="Times New Roman"/>
                      </a:endParaRPr>
                    </a:p>
                  </a:txBody>
                  <a:tcPr marL="51734" marR="51734" marT="0" marB="0"/>
                </a:tc>
                <a:tc>
                  <a:txBody>
                    <a:bodyPr/>
                    <a:lstStyle/>
                    <a:p>
                      <a:pPr marL="0" marR="0" algn="ctr">
                        <a:lnSpc>
                          <a:spcPct val="107000"/>
                        </a:lnSpc>
                        <a:spcBef>
                          <a:spcPts val="0"/>
                        </a:spcBef>
                        <a:spcAft>
                          <a:spcPts val="0"/>
                        </a:spcAft>
                      </a:pPr>
                      <a:r>
                        <a:rPr lang="en-US" sz="2000" dirty="0">
                          <a:effectLst/>
                        </a:rPr>
                        <a:t>DESCRIPTION</a:t>
                      </a:r>
                      <a:endParaRPr lang="en-US" sz="2000" dirty="0">
                        <a:effectLst/>
                        <a:latin typeface="Calibri"/>
                        <a:ea typeface="Calibri"/>
                        <a:cs typeface="Times New Roman"/>
                      </a:endParaRPr>
                    </a:p>
                  </a:txBody>
                  <a:tcPr marL="51734" marR="51734" marT="0" marB="0" anchor="ctr"/>
                </a:tc>
                <a:extLst>
                  <a:ext uri="{0D108BD9-81ED-4DB2-BD59-A6C34878D82A}">
                    <a16:rowId xmlns:a16="http://schemas.microsoft.com/office/drawing/2014/main" val="10000"/>
                  </a:ext>
                </a:extLst>
              </a:tr>
              <a:tr h="825500">
                <a:tc>
                  <a:txBody>
                    <a:bodyPr/>
                    <a:lstStyle/>
                    <a:p>
                      <a:pPr marL="0" marR="0">
                        <a:lnSpc>
                          <a:spcPct val="107000"/>
                        </a:lnSpc>
                        <a:spcBef>
                          <a:spcPts val="0"/>
                        </a:spcBef>
                        <a:spcAft>
                          <a:spcPts val="0"/>
                        </a:spcAft>
                      </a:pPr>
                      <a:r>
                        <a:rPr lang="en-US" sz="1600" dirty="0">
                          <a:effectLst/>
                        </a:rPr>
                        <a:t>Asynchronous Training</a:t>
                      </a:r>
                      <a:endParaRPr lang="en-US" sz="1600" dirty="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Self-paced training, no instructors. </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Requires self-discipline. </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Examples include YouTube videos, prepackaged CDs/DVDs.</a:t>
                      </a:r>
                      <a:endParaRPr lang="en-US" sz="1600" dirty="0">
                        <a:effectLst/>
                        <a:latin typeface="Calibri"/>
                        <a:ea typeface="Calibri"/>
                        <a:cs typeface="Times New Roman"/>
                      </a:endParaRPr>
                    </a:p>
                  </a:txBody>
                  <a:tcPr marL="51734" marR="51734" marT="0" marB="0"/>
                </a:tc>
                <a:extLst>
                  <a:ext uri="{0D108BD9-81ED-4DB2-BD59-A6C34878D82A}">
                    <a16:rowId xmlns:a16="http://schemas.microsoft.com/office/drawing/2014/main" val="10001"/>
                  </a:ext>
                </a:extLst>
              </a:tr>
              <a:tr h="1100667">
                <a:tc>
                  <a:txBody>
                    <a:bodyPr/>
                    <a:lstStyle/>
                    <a:p>
                      <a:pPr marL="0" marR="0">
                        <a:lnSpc>
                          <a:spcPct val="107000"/>
                        </a:lnSpc>
                        <a:spcBef>
                          <a:spcPts val="0"/>
                        </a:spcBef>
                        <a:spcAft>
                          <a:spcPts val="0"/>
                        </a:spcAft>
                      </a:pPr>
                      <a:r>
                        <a:rPr lang="en-US" sz="1600" dirty="0">
                          <a:effectLst/>
                        </a:rPr>
                        <a:t>Train-the-trainer (TTT)</a:t>
                      </a:r>
                      <a:endParaRPr lang="en-US" sz="1600" dirty="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Leverages training resources.</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In-house trainers/qualified personnel are trained,</a:t>
                      </a:r>
                      <a:r>
                        <a:rPr lang="en-US" sz="1600" baseline="0" dirty="0">
                          <a:effectLst/>
                        </a:rPr>
                        <a:t> and</a:t>
                      </a:r>
                      <a:r>
                        <a:rPr lang="en-US" sz="1600" dirty="0">
                          <a:effectLst/>
                        </a:rPr>
                        <a:t> subsequently provide the training to other personnel. </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Especially useful in training large workforces.</a:t>
                      </a:r>
                      <a:endParaRPr lang="en-US" sz="1600" dirty="0">
                        <a:effectLst/>
                        <a:latin typeface="Calibri"/>
                        <a:ea typeface="Calibri"/>
                        <a:cs typeface="Times New Roman"/>
                      </a:endParaRPr>
                    </a:p>
                  </a:txBody>
                  <a:tcPr marL="51734" marR="51734" marT="0" marB="0"/>
                </a:tc>
                <a:extLst>
                  <a:ext uri="{0D108BD9-81ED-4DB2-BD59-A6C34878D82A}">
                    <a16:rowId xmlns:a16="http://schemas.microsoft.com/office/drawing/2014/main" val="10002"/>
                  </a:ext>
                </a:extLst>
              </a:tr>
              <a:tr h="1375833">
                <a:tc>
                  <a:txBody>
                    <a:bodyPr/>
                    <a:lstStyle/>
                    <a:p>
                      <a:pPr marL="0" marR="0">
                        <a:lnSpc>
                          <a:spcPct val="107000"/>
                        </a:lnSpc>
                        <a:spcBef>
                          <a:spcPts val="0"/>
                        </a:spcBef>
                        <a:spcAft>
                          <a:spcPts val="0"/>
                        </a:spcAft>
                      </a:pPr>
                      <a:r>
                        <a:rPr lang="en-US" sz="1600" dirty="0">
                          <a:effectLst/>
                        </a:rPr>
                        <a:t>Planned Events, Incidents, and Exercises</a:t>
                      </a:r>
                      <a:endParaRPr lang="en-US" sz="1600" dirty="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Provide opportunities for personnel to practice their training and skills.</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After-action reports and improvement planning identify additional training needs and gaps for individual field personnel and teams, and scenarios for future training.</a:t>
                      </a:r>
                      <a:endParaRPr lang="en-US" sz="1600" dirty="0">
                        <a:effectLst/>
                        <a:latin typeface="Calibri"/>
                        <a:ea typeface="Calibri"/>
                        <a:cs typeface="Times New Roman"/>
                      </a:endParaRPr>
                    </a:p>
                  </a:txBody>
                  <a:tcPr marL="51734" marR="51734" marT="0" marB="0"/>
                </a:tc>
                <a:extLst>
                  <a:ext uri="{0D108BD9-81ED-4DB2-BD59-A6C34878D82A}">
                    <a16:rowId xmlns:a16="http://schemas.microsoft.com/office/drawing/2014/main" val="10003"/>
                  </a:ext>
                </a:extLst>
              </a:tr>
              <a:tr h="1375833">
                <a:tc>
                  <a:txBody>
                    <a:bodyPr/>
                    <a:lstStyle/>
                    <a:p>
                      <a:pPr marL="0" marR="0">
                        <a:lnSpc>
                          <a:spcPct val="107000"/>
                        </a:lnSpc>
                        <a:spcBef>
                          <a:spcPts val="0"/>
                        </a:spcBef>
                        <a:spcAft>
                          <a:spcPts val="0"/>
                        </a:spcAft>
                      </a:pPr>
                      <a:r>
                        <a:rPr lang="en-US" sz="1600">
                          <a:effectLst/>
                        </a:rPr>
                        <a:t>Computer Simulations and Virtual Exercises</a:t>
                      </a:r>
                      <a:endParaRPr lang="en-US" sz="1600">
                        <a:effectLst/>
                        <a:latin typeface="Calibri"/>
                        <a:ea typeface="Calibri"/>
                        <a:cs typeface="Times New Roman"/>
                      </a:endParaRPr>
                    </a:p>
                  </a:txBody>
                  <a:tcPr marL="51734" marR="51734"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600" dirty="0">
                          <a:effectLst/>
                        </a:rPr>
                        <a:t>Allow real-time interaction in realistic but safe environments. </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Delivery through web-based or non-web-based technologies. </a:t>
                      </a:r>
                    </a:p>
                    <a:p>
                      <a:pPr marL="285750" marR="0" indent="-285750" algn="just">
                        <a:lnSpc>
                          <a:spcPct val="107000"/>
                        </a:lnSpc>
                        <a:spcBef>
                          <a:spcPts val="0"/>
                        </a:spcBef>
                        <a:spcAft>
                          <a:spcPts val="0"/>
                        </a:spcAft>
                        <a:buFont typeface="Arial" panose="020B0604020202020204" pitchFamily="34" charset="0"/>
                        <a:buChar char="•"/>
                      </a:pPr>
                      <a:r>
                        <a:rPr lang="en-US" sz="1600" dirty="0">
                          <a:effectLst/>
                        </a:rPr>
                        <a:t>Provision of simulated players possible. On demand exercise play is</a:t>
                      </a:r>
                      <a:r>
                        <a:rPr lang="en-US" sz="1600" baseline="0" dirty="0">
                          <a:effectLst/>
                        </a:rPr>
                        <a:t> possible</a:t>
                      </a:r>
                      <a:r>
                        <a:rPr lang="en-US" sz="1600" dirty="0">
                          <a:effectLst/>
                        </a:rPr>
                        <a:t>.</a:t>
                      </a:r>
                      <a:endParaRPr lang="en-US" sz="1600" dirty="0">
                        <a:effectLst/>
                        <a:latin typeface="Calibri"/>
                        <a:ea typeface="Calibri"/>
                        <a:cs typeface="Times New Roman"/>
                      </a:endParaRPr>
                    </a:p>
                  </a:txBody>
                  <a:tcPr marL="51734" marR="51734"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41159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Training Tips</a:t>
            </a:r>
          </a:p>
        </p:txBody>
      </p:sp>
      <p:sp>
        <p:nvSpPr>
          <p:cNvPr id="3" name="Content Placeholder 2"/>
          <p:cNvSpPr>
            <a:spLocks noGrp="1"/>
          </p:cNvSpPr>
          <p:nvPr>
            <p:ph idx="1"/>
          </p:nvPr>
        </p:nvSpPr>
        <p:spPr/>
        <p:txBody>
          <a:bodyPr>
            <a:normAutofit fontScale="55000" lnSpcReduction="20000"/>
          </a:bodyPr>
          <a:lstStyle/>
          <a:p>
            <a:pPr lvl="0"/>
            <a:r>
              <a:rPr lang="en-US" dirty="0"/>
              <a:t>Determine who (what positions) need what type of EM training including NIMS Core Curriculum training.</a:t>
            </a:r>
          </a:p>
          <a:p>
            <a:pPr lvl="0"/>
            <a:r>
              <a:rPr lang="en-US" dirty="0"/>
              <a:t>Training should progress from </a:t>
            </a:r>
            <a:r>
              <a:rPr lang="en-US" b="1" dirty="0"/>
              <a:t>individuals</a:t>
            </a:r>
            <a:r>
              <a:rPr lang="en-US" dirty="0"/>
              <a:t> to </a:t>
            </a:r>
            <a:r>
              <a:rPr lang="en-US" b="1" dirty="0"/>
              <a:t>teams</a:t>
            </a:r>
            <a:r>
              <a:rPr lang="en-US" dirty="0"/>
              <a:t> to i</a:t>
            </a:r>
            <a:r>
              <a:rPr lang="en-US" b="1" dirty="0"/>
              <a:t>nteragency/ interjurisdictional</a:t>
            </a:r>
            <a:r>
              <a:rPr lang="en-US" dirty="0"/>
              <a:t> exercises.</a:t>
            </a:r>
          </a:p>
          <a:p>
            <a:pPr lvl="0"/>
            <a:r>
              <a:rPr lang="en-US" dirty="0"/>
              <a:t>Establish relevant professional qualifications, certifications, and/or performance standards.</a:t>
            </a:r>
          </a:p>
          <a:p>
            <a:pPr lvl="0"/>
            <a:r>
              <a:rPr lang="en-US" dirty="0"/>
              <a:t>Ensure content/methods comply with applicable standards, produce required skills, and measurable proficiency.</a:t>
            </a:r>
          </a:p>
          <a:p>
            <a:pPr lvl="0"/>
            <a:r>
              <a:rPr lang="en-US" dirty="0"/>
              <a:t>Incorporate NIMS/ICS into all training and exercises. </a:t>
            </a:r>
          </a:p>
          <a:p>
            <a:pPr lvl="0"/>
            <a:r>
              <a:rPr lang="en-US" dirty="0"/>
              <a:t>Ensure all personnel with a direct EM role complete the designated FEMA training.</a:t>
            </a:r>
          </a:p>
          <a:p>
            <a:pPr lvl="0"/>
            <a:r>
              <a:rPr lang="en-US" dirty="0"/>
              <a:t>Establish or leverage partnerships with other agencies and organizations.</a:t>
            </a:r>
          </a:p>
          <a:p>
            <a:pPr lvl="0"/>
            <a:r>
              <a:rPr lang="en-US" dirty="0"/>
              <a:t>Identify community training needs to support response and evacuation/shelter‐in‐place/quarantine activities.</a:t>
            </a:r>
          </a:p>
          <a:p>
            <a:pPr lvl="0"/>
            <a:r>
              <a:rPr lang="en-US" dirty="0"/>
              <a:t>Make the training as interactive as possible. </a:t>
            </a:r>
          </a:p>
          <a:p>
            <a:pPr lvl="0"/>
            <a:r>
              <a:rPr lang="en-US" dirty="0"/>
              <a:t>Make the training specific and relevant to real‐world problems. </a:t>
            </a:r>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28</a:t>
            </a:fld>
            <a:endParaRPr lang="en-US"/>
          </a:p>
        </p:txBody>
      </p:sp>
    </p:spTree>
    <p:extLst>
      <p:ext uri="{BB962C8B-B14F-4D97-AF65-F5344CB8AC3E}">
        <p14:creationId xmlns:p14="http://schemas.microsoft.com/office/powerpoint/2010/main" val="3408461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Training Tips</a:t>
            </a:r>
          </a:p>
        </p:txBody>
      </p:sp>
      <p:sp>
        <p:nvSpPr>
          <p:cNvPr id="3" name="Content Placeholder 2"/>
          <p:cNvSpPr>
            <a:spLocks noGrp="1"/>
          </p:cNvSpPr>
          <p:nvPr>
            <p:ph idx="1"/>
          </p:nvPr>
        </p:nvSpPr>
        <p:spPr/>
        <p:txBody>
          <a:bodyPr>
            <a:normAutofit fontScale="62500" lnSpcReduction="20000"/>
          </a:bodyPr>
          <a:lstStyle/>
          <a:p>
            <a:pPr lvl="0"/>
            <a:r>
              <a:rPr lang="en-US" dirty="0"/>
              <a:t>Acknowledge experience and knowledge by encouraging sharing of knowledge, information among training participants. </a:t>
            </a:r>
          </a:p>
          <a:p>
            <a:pPr lvl="0"/>
            <a:r>
              <a:rPr lang="en-US" dirty="0"/>
              <a:t>Provide a chance for learners to reflect on their training. Then, shortly thereafter, provide opportunities to apply new learning.</a:t>
            </a:r>
          </a:p>
          <a:p>
            <a:pPr lvl="0"/>
            <a:r>
              <a:rPr lang="en-US" dirty="0"/>
              <a:t>Maintain comprehensive training records, following applicable standards .</a:t>
            </a:r>
          </a:p>
          <a:p>
            <a:pPr lvl="0"/>
            <a:r>
              <a:rPr lang="en-US" dirty="0"/>
              <a:t>Connect with the NIC for guidance on NIMS/ICS personnel training.</a:t>
            </a:r>
          </a:p>
          <a:p>
            <a:pPr lvl="0"/>
            <a:r>
              <a:rPr lang="en-US" dirty="0"/>
              <a:t>The FHWA Peer‐to‐Peer (P2P) program offers technical assistance, training and education on TIM/planned special event planning, procurement, deployment, and operations.</a:t>
            </a:r>
          </a:p>
          <a:p>
            <a:pPr lvl="0"/>
            <a:r>
              <a:rPr lang="en-US" dirty="0"/>
              <a:t>Leverage professional organization memberships and events for training and certification. </a:t>
            </a:r>
          </a:p>
          <a:p>
            <a:pPr lvl="0"/>
            <a:r>
              <a:rPr lang="en-US" dirty="0"/>
              <a:t>Job aids and on‐the‐job learning can help with training retention and recall.</a:t>
            </a:r>
          </a:p>
          <a:p>
            <a:pPr lvl="0"/>
            <a:r>
              <a:rPr lang="en-US" dirty="0"/>
              <a:t>Technologies such as VOIP and VTC can broadcast classroom instruction to other districts </a:t>
            </a:r>
            <a:r>
              <a:rPr lang="en-US" dirty="0" smtClean="0"/>
              <a:t>or regional </a:t>
            </a:r>
            <a:r>
              <a:rPr lang="en-US" dirty="0"/>
              <a:t>offices.</a:t>
            </a:r>
          </a:p>
          <a:p>
            <a:r>
              <a:rPr lang="en-US" dirty="0"/>
              <a:t>Minor incidents provide training and practice opportunities. </a:t>
            </a:r>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29</a:t>
            </a:fld>
            <a:endParaRPr lang="en-US"/>
          </a:p>
        </p:txBody>
      </p:sp>
    </p:spTree>
    <p:extLst>
      <p:ext uri="{BB962C8B-B14F-4D97-AF65-F5344CB8AC3E}">
        <p14:creationId xmlns:p14="http://schemas.microsoft.com/office/powerpoint/2010/main" val="335446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t>Project Objective</a:t>
            </a:r>
          </a:p>
        </p:txBody>
      </p:sp>
      <p:sp>
        <p:nvSpPr>
          <p:cNvPr id="6" name="Content Placeholder 5"/>
          <p:cNvSpPr>
            <a:spLocks noGrp="1"/>
          </p:cNvSpPr>
          <p:nvPr>
            <p:ph idx="1"/>
          </p:nvPr>
        </p:nvSpPr>
        <p:spPr>
          <a:xfrm>
            <a:off x="228600" y="1371600"/>
            <a:ext cx="8686800" cy="5029200"/>
          </a:xfrm>
        </p:spPr>
        <p:txBody>
          <a:bodyPr>
            <a:normAutofit fontScale="62500" lnSpcReduction="20000"/>
          </a:bodyPr>
          <a:lstStyle/>
          <a:p>
            <a:pPr marL="0" indent="0">
              <a:buNone/>
            </a:pPr>
            <a:endParaRPr lang="en-US" dirty="0"/>
          </a:p>
          <a:p>
            <a:pPr marL="731520" lvl="1" indent="-457200">
              <a:buFont typeface="+mj-lt"/>
              <a:buAutoNum type="arabicPeriod"/>
            </a:pPr>
            <a:r>
              <a:rPr lang="en-US" dirty="0"/>
              <a:t>Develop Second Edition “Guide to Emergency Management at State Transportation Agencies, Second Edition”</a:t>
            </a:r>
          </a:p>
          <a:p>
            <a:pPr marL="731520" lvl="1" indent="-457200">
              <a:buFont typeface="+mj-lt"/>
              <a:buAutoNum type="arabicPeriod"/>
            </a:pPr>
            <a:r>
              <a:rPr lang="en-US" dirty="0"/>
              <a:t>For use by transportation agencies in planning and developing their organizational functions, roles, and responsibilities for emergency management within the all-hazards context of the National Incident Management System (NIMS). </a:t>
            </a:r>
            <a:endParaRPr lang="en-US" dirty="0">
              <a:solidFill>
                <a:srgbClr val="FF0000"/>
              </a:solidFill>
            </a:endParaRPr>
          </a:p>
          <a:p>
            <a:pPr marL="731520" lvl="1" indent="-457200">
              <a:buFont typeface="+mj-lt"/>
              <a:buAutoNum type="arabicPeriod"/>
            </a:pPr>
            <a:r>
              <a:rPr lang="en-US" dirty="0"/>
              <a:t>Deliverables suitable for adoption by the AASHTO </a:t>
            </a:r>
            <a:r>
              <a:rPr lang="en-US" dirty="0" smtClean="0"/>
              <a:t>Special Committee on Transportation Security and Emergency Management (SCOTSEM)</a:t>
            </a:r>
            <a:endParaRPr lang="en-US" dirty="0"/>
          </a:p>
          <a:p>
            <a:pPr marL="274320" lvl="1" indent="0">
              <a:buNone/>
            </a:pPr>
            <a:endParaRPr lang="en-US" dirty="0">
              <a:solidFill>
                <a:srgbClr val="FF0000"/>
              </a:solidFill>
            </a:endParaRPr>
          </a:p>
          <a:p>
            <a:pPr marL="0" indent="0">
              <a:buNone/>
            </a:pPr>
            <a:r>
              <a:rPr lang="en-US" dirty="0"/>
              <a:t>These </a:t>
            </a:r>
            <a:r>
              <a:rPr lang="en-US" dirty="0" smtClean="0"/>
              <a:t>products: </a:t>
            </a:r>
            <a:endParaRPr lang="en-US" dirty="0"/>
          </a:p>
          <a:p>
            <a:pPr marL="731520" lvl="1" indent="-457200">
              <a:buFont typeface="Arial" charset="0"/>
              <a:buChar char="•"/>
            </a:pPr>
            <a:r>
              <a:rPr lang="en-US" dirty="0" smtClean="0"/>
              <a:t>Reference </a:t>
            </a:r>
            <a:r>
              <a:rPr lang="en-US" dirty="0"/>
              <a:t>the latest state of the practice and guidance in emergency management.</a:t>
            </a:r>
          </a:p>
          <a:p>
            <a:pPr marL="731520" lvl="1" indent="-457200">
              <a:buFont typeface="Arial" charset="0"/>
              <a:buChar char="•"/>
            </a:pPr>
            <a:r>
              <a:rPr lang="en-US" dirty="0" smtClean="0"/>
              <a:t>Focus </a:t>
            </a:r>
            <a:r>
              <a:rPr lang="en-US" dirty="0"/>
              <a:t>on DOTs but will also consider local/state/regional users and differing resource levels of small vs. large states.</a:t>
            </a:r>
          </a:p>
          <a:p>
            <a:pPr marL="731520" lvl="1" indent="-457200">
              <a:buFont typeface="Arial" charset="0"/>
              <a:buChar char="•"/>
            </a:pPr>
            <a:r>
              <a:rPr lang="en-US" dirty="0" smtClean="0"/>
              <a:t>Include </a:t>
            </a:r>
            <a:r>
              <a:rPr lang="en-US" dirty="0"/>
              <a:t>guidance of USDOT, FHWA, AASHTO, FEMA, TSA, DHS, and TRB from a state-level perspective.</a:t>
            </a:r>
          </a:p>
          <a:p>
            <a:pPr marL="731520" lvl="1" indent="-457200">
              <a:buFont typeface="Arial" charset="0"/>
              <a:buChar char="•"/>
            </a:pPr>
            <a:r>
              <a:rPr lang="en-US" dirty="0" smtClean="0"/>
              <a:t>Focus </a:t>
            </a:r>
            <a:r>
              <a:rPr lang="en-US" dirty="0"/>
              <a:t>on threats and hazards.  </a:t>
            </a:r>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C599CEAD-DE89-4AE6-9096-5021B8D2A2B5}" type="slidenum">
              <a:rPr lang="en-US" smtClean="0"/>
              <a:pPr>
                <a:defRPr/>
              </a:pPr>
              <a:t>3</a:t>
            </a:fld>
            <a:endParaRPr lang="en-US"/>
          </a:p>
        </p:txBody>
      </p:sp>
    </p:spTree>
    <p:custDataLst>
      <p:tags r:id="rId1"/>
    </p:custDataLst>
    <p:extLst>
      <p:ext uri="{BB962C8B-B14F-4D97-AF65-F5344CB8AC3E}">
        <p14:creationId xmlns:p14="http://schemas.microsoft.com/office/powerpoint/2010/main" val="2964841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dirty="0">
                <a:solidFill>
                  <a:srgbClr val="FF0000"/>
                </a:solidFill>
              </a:rPr>
              <a:t>Task 4 – Case Studies</a:t>
            </a:r>
          </a:p>
        </p:txBody>
      </p:sp>
      <p:sp>
        <p:nvSpPr>
          <p:cNvPr id="5" name="Content Placeholder 4"/>
          <p:cNvSpPr>
            <a:spLocks noGrp="1"/>
          </p:cNvSpPr>
          <p:nvPr>
            <p:ph sz="half" idx="2"/>
          </p:nvPr>
        </p:nvSpPr>
        <p:spPr>
          <a:xfrm>
            <a:off x="457200" y="1447800"/>
            <a:ext cx="4040188" cy="4388643"/>
          </a:xfrm>
        </p:spPr>
        <p:txBody>
          <a:bodyPr>
            <a:noAutofit/>
          </a:bodyPr>
          <a:lstStyle/>
          <a:p>
            <a:pPr marL="0" indent="0">
              <a:buNone/>
            </a:pPr>
            <a:r>
              <a:rPr lang="en-US" sz="2200" dirty="0"/>
              <a:t>California (Caltrans)</a:t>
            </a:r>
          </a:p>
          <a:p>
            <a:r>
              <a:rPr lang="en-US" sz="1900" dirty="0"/>
              <a:t>Overview of Caltrans’ Emergency Training &amp; Exercise Program </a:t>
            </a:r>
          </a:p>
          <a:p>
            <a:r>
              <a:rPr lang="en-US" sz="2000" dirty="0"/>
              <a:t>Technologies for emergency response and recovery </a:t>
            </a:r>
          </a:p>
          <a:p>
            <a:pPr lvl="1"/>
            <a:r>
              <a:rPr lang="en-US" sz="1600" dirty="0"/>
              <a:t>Emergency communications </a:t>
            </a:r>
          </a:p>
          <a:p>
            <a:pPr lvl="1"/>
            <a:r>
              <a:rPr lang="en-US" sz="1600" dirty="0"/>
              <a:t>Emergency Management Common Operational Picture (EMCOP) </a:t>
            </a:r>
          </a:p>
          <a:p>
            <a:r>
              <a:rPr lang="en-US" sz="2000" dirty="0"/>
              <a:t>Role of MPOs in emergency management coordination</a:t>
            </a:r>
          </a:p>
          <a:p>
            <a:pPr lvl="1"/>
            <a:r>
              <a:rPr lang="en-US" sz="1600" dirty="0"/>
              <a:t>San Francisco Bay Area MPO’s roles in regional emergency planning and information sharing.</a:t>
            </a:r>
          </a:p>
          <a:p>
            <a:pPr marL="0" indent="0">
              <a:buNone/>
            </a:pPr>
            <a:endParaRPr lang="en-US" sz="800" dirty="0"/>
          </a:p>
        </p:txBody>
      </p:sp>
      <p:sp>
        <p:nvSpPr>
          <p:cNvPr id="6" name="Text Placeholder 5"/>
          <p:cNvSpPr>
            <a:spLocks noGrp="1"/>
          </p:cNvSpPr>
          <p:nvPr>
            <p:ph type="body" sz="quarter" idx="3"/>
          </p:nvPr>
        </p:nvSpPr>
        <p:spPr>
          <a:xfrm>
            <a:off x="4497388" y="762000"/>
            <a:ext cx="4041775" cy="639762"/>
          </a:xfrm>
        </p:spPr>
        <p:txBody>
          <a:bodyPr/>
          <a:lstStyle/>
          <a:p>
            <a:r>
              <a:rPr lang="en-US" dirty="0"/>
              <a:t>Agencies/Topics</a:t>
            </a:r>
          </a:p>
        </p:txBody>
      </p:sp>
      <p:sp>
        <p:nvSpPr>
          <p:cNvPr id="7" name="Content Placeholder 6"/>
          <p:cNvSpPr>
            <a:spLocks noGrp="1"/>
          </p:cNvSpPr>
          <p:nvPr>
            <p:ph sz="quarter" idx="4"/>
          </p:nvPr>
        </p:nvSpPr>
        <p:spPr>
          <a:xfrm>
            <a:off x="4648200" y="1447800"/>
            <a:ext cx="4041775" cy="4572000"/>
          </a:xfrm>
        </p:spPr>
        <p:txBody>
          <a:bodyPr>
            <a:normAutofit fontScale="92500" lnSpcReduction="20000"/>
          </a:bodyPr>
          <a:lstStyle/>
          <a:p>
            <a:pPr marL="0" indent="0">
              <a:buNone/>
            </a:pPr>
            <a:r>
              <a:rPr lang="en-US" sz="2200" dirty="0"/>
              <a:t>Louisiana DOTD</a:t>
            </a:r>
          </a:p>
          <a:p>
            <a:r>
              <a:rPr lang="en-US" sz="1900" dirty="0"/>
              <a:t>Numerous improvements in emergency response based on lessons learned from Hurricanes Katrina and Isaac;</a:t>
            </a:r>
          </a:p>
          <a:p>
            <a:r>
              <a:rPr lang="en-US" sz="1900" dirty="0"/>
              <a:t>Pre‐disaster, pre‐event inspection and documentation of transportation asset conditions; </a:t>
            </a:r>
          </a:p>
          <a:p>
            <a:r>
              <a:rPr lang="en-US" sz="1900" dirty="0"/>
              <a:t>Asset tracking of transportation resources from mobilization through demobilization; and </a:t>
            </a:r>
          </a:p>
          <a:p>
            <a:r>
              <a:rPr lang="en-US" sz="1900" dirty="0"/>
              <a:t>Explicit plans and procedures for emergency transportation for people with access and functional needs. </a:t>
            </a:r>
          </a:p>
          <a:p>
            <a:r>
              <a:rPr lang="en-US" sz="1900" dirty="0"/>
              <a:t>DOTD practices support the local evacuation practices throughout the state.</a:t>
            </a:r>
          </a:p>
          <a:p>
            <a:pPr marL="0" indent="0">
              <a:buNone/>
            </a:pPr>
            <a:endParaRPr lang="en-US" sz="800" dirty="0"/>
          </a:p>
          <a:p>
            <a:pPr marL="0" indent="0">
              <a:buNone/>
            </a:pPr>
            <a:endParaRPr lang="en-US" sz="800" dirty="0"/>
          </a:p>
        </p:txBody>
      </p:sp>
      <p:sp>
        <p:nvSpPr>
          <p:cNvPr id="3" name="Footer Placeholder 2"/>
          <p:cNvSpPr>
            <a:spLocks noGrp="1"/>
          </p:cNvSpPr>
          <p:nvPr>
            <p:ph type="ftr" sz="quarter" idx="11"/>
          </p:nvPr>
        </p:nvSpPr>
        <p:spPr>
          <a:xfrm>
            <a:off x="5257800" y="6340475"/>
            <a:ext cx="2895600" cy="365125"/>
          </a:xfrm>
        </p:spPr>
        <p:txBody>
          <a:bodyPr/>
          <a:lstStyle/>
          <a:p>
            <a:pPr>
              <a:defRPr/>
            </a:pPr>
            <a:r>
              <a:rPr lang="en-US"/>
              <a:t>CASE™ and Western Management &amp; Consulting</a:t>
            </a:r>
            <a:endParaRPr lang="en-US" dirty="0"/>
          </a:p>
        </p:txBody>
      </p:sp>
      <p:sp>
        <p:nvSpPr>
          <p:cNvPr id="8" name="Slide Number Placeholder 7"/>
          <p:cNvSpPr>
            <a:spLocks noGrp="1"/>
          </p:cNvSpPr>
          <p:nvPr>
            <p:ph type="sldNum" sz="quarter" idx="12"/>
          </p:nvPr>
        </p:nvSpPr>
        <p:spPr>
          <a:xfrm>
            <a:off x="6553200" y="6340475"/>
            <a:ext cx="2133600" cy="365125"/>
          </a:xfrm>
        </p:spPr>
        <p:txBody>
          <a:bodyPr/>
          <a:lstStyle/>
          <a:p>
            <a:pPr>
              <a:defRPr/>
            </a:pPr>
            <a:fld id="{B45E1D36-F224-4849-B445-A3C754CD12F2}" type="slidenum">
              <a:rPr lang="en-US" smtClean="0"/>
              <a:pPr>
                <a:defRPr/>
              </a:pPr>
              <a:t>30</a:t>
            </a:fld>
            <a:endParaRPr lang="en-US"/>
          </a:p>
        </p:txBody>
      </p:sp>
      <p:sp>
        <p:nvSpPr>
          <p:cNvPr id="9" name="Text Placeholder 8"/>
          <p:cNvSpPr>
            <a:spLocks noGrp="1"/>
          </p:cNvSpPr>
          <p:nvPr>
            <p:ph type="body" idx="1"/>
          </p:nvPr>
        </p:nvSpPr>
        <p:spPr>
          <a:xfrm>
            <a:off x="457200" y="762649"/>
            <a:ext cx="4040188" cy="639762"/>
          </a:xfrm>
        </p:spPr>
        <p:txBody>
          <a:bodyPr/>
          <a:lstStyle/>
          <a:p>
            <a:r>
              <a:rPr lang="en-US" dirty="0"/>
              <a:t>Agencies/Topics</a:t>
            </a:r>
          </a:p>
        </p:txBody>
      </p:sp>
    </p:spTree>
    <p:custDataLst>
      <p:tags r:id="rId1"/>
    </p:custDataLst>
    <p:extLst>
      <p:ext uri="{BB962C8B-B14F-4D97-AF65-F5344CB8AC3E}">
        <p14:creationId xmlns:p14="http://schemas.microsoft.com/office/powerpoint/2010/main" val="3463131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Task 4 - Case Studies </a:t>
            </a:r>
          </a:p>
        </p:txBody>
      </p:sp>
      <p:sp>
        <p:nvSpPr>
          <p:cNvPr id="4" name="Text Placeholder 3"/>
          <p:cNvSpPr>
            <a:spLocks noGrp="1"/>
          </p:cNvSpPr>
          <p:nvPr>
            <p:ph type="body" idx="1"/>
          </p:nvPr>
        </p:nvSpPr>
        <p:spPr/>
        <p:txBody>
          <a:bodyPr/>
          <a:lstStyle/>
          <a:p>
            <a:r>
              <a:rPr lang="en-US" dirty="0"/>
              <a:t>Agencies/Topics</a:t>
            </a:r>
          </a:p>
        </p:txBody>
      </p:sp>
      <p:sp>
        <p:nvSpPr>
          <p:cNvPr id="5" name="Content Placeholder 4"/>
          <p:cNvSpPr>
            <a:spLocks noGrp="1"/>
          </p:cNvSpPr>
          <p:nvPr>
            <p:ph sz="half" idx="2"/>
          </p:nvPr>
        </p:nvSpPr>
        <p:spPr/>
        <p:txBody>
          <a:bodyPr>
            <a:normAutofit lnSpcReduction="10000"/>
          </a:bodyPr>
          <a:lstStyle/>
          <a:p>
            <a:pPr marL="0" indent="0">
              <a:buNone/>
            </a:pPr>
            <a:r>
              <a:rPr lang="en-US" sz="2200" dirty="0"/>
              <a:t>Iowa DOT</a:t>
            </a:r>
          </a:p>
          <a:p>
            <a:r>
              <a:rPr lang="en-US" sz="2000" dirty="0"/>
              <a:t>Iowa DOT’s real‐time weather and operations information and its role in enhancing safety;</a:t>
            </a:r>
          </a:p>
          <a:p>
            <a:r>
              <a:rPr lang="en-US" sz="2000" dirty="0"/>
              <a:t>Resource Management System modules allowing Iowa DOT to increase the efficiency of reimbursement processes and make cost recovery from small disasters cost effective; and,</a:t>
            </a:r>
          </a:p>
          <a:p>
            <a:r>
              <a:rPr lang="en-US" sz="2000" dirty="0"/>
              <a:t>Electronic Detailed Damage Inspection Reports (DDIRs).</a:t>
            </a:r>
            <a:endParaRPr lang="en-US" sz="1900" dirty="0"/>
          </a:p>
        </p:txBody>
      </p:sp>
      <p:sp>
        <p:nvSpPr>
          <p:cNvPr id="6" name="Text Placeholder 5"/>
          <p:cNvSpPr>
            <a:spLocks noGrp="1"/>
          </p:cNvSpPr>
          <p:nvPr>
            <p:ph type="body" sz="quarter" idx="3"/>
          </p:nvPr>
        </p:nvSpPr>
        <p:spPr/>
        <p:txBody>
          <a:bodyPr/>
          <a:lstStyle/>
          <a:p>
            <a:r>
              <a:rPr lang="en-US" dirty="0"/>
              <a:t>Agencies/Topics</a:t>
            </a:r>
          </a:p>
        </p:txBody>
      </p:sp>
      <p:sp>
        <p:nvSpPr>
          <p:cNvPr id="7" name="Content Placeholder 6"/>
          <p:cNvSpPr>
            <a:spLocks noGrp="1"/>
          </p:cNvSpPr>
          <p:nvPr>
            <p:ph sz="quarter" idx="4"/>
          </p:nvPr>
        </p:nvSpPr>
        <p:spPr/>
        <p:txBody>
          <a:bodyPr>
            <a:normAutofit fontScale="77500" lnSpcReduction="20000"/>
          </a:bodyPr>
          <a:lstStyle/>
          <a:p>
            <a:pPr marL="0" indent="0">
              <a:buNone/>
            </a:pPr>
            <a:r>
              <a:rPr lang="en-US" sz="2800" dirty="0"/>
              <a:t>Tennessee DOT</a:t>
            </a:r>
          </a:p>
          <a:p>
            <a:r>
              <a:rPr lang="en-US" dirty="0"/>
              <a:t>Tennessee DOT’s emergency management roles and responsibilities and emergency management plan;</a:t>
            </a:r>
          </a:p>
          <a:p>
            <a:r>
              <a:rPr lang="en-US" dirty="0"/>
              <a:t>A synopsis of the DOT’s training and exercise program including the Comprehensive Exercise Program; </a:t>
            </a:r>
          </a:p>
          <a:p>
            <a:r>
              <a:rPr lang="en-US" dirty="0"/>
              <a:t>Process Milestone Tracking to track/monitor emergency repair projects; and,</a:t>
            </a:r>
          </a:p>
          <a:p>
            <a:r>
              <a:rPr lang="en-US" dirty="0"/>
              <a:t>Bridge Monitoring Tool for prioritizing and scheduling disaster assessments.  </a:t>
            </a:r>
          </a:p>
          <a:p>
            <a:pPr marL="0" indent="0">
              <a:buNone/>
            </a:pPr>
            <a:endParaRPr lang="en-US" sz="1100" dirty="0"/>
          </a:p>
          <a:p>
            <a:endParaRPr lang="en-US" dirty="0"/>
          </a:p>
          <a:p>
            <a:pPr lvl="1"/>
            <a:endParaRPr lang="en-US" dirty="0"/>
          </a:p>
        </p:txBody>
      </p:sp>
      <p:sp>
        <p:nvSpPr>
          <p:cNvPr id="3" name="Footer Placeholder 2"/>
          <p:cNvSpPr>
            <a:spLocks noGrp="1"/>
          </p:cNvSpPr>
          <p:nvPr>
            <p:ph type="ftr" sz="quarter" idx="11"/>
          </p:nvPr>
        </p:nvSpPr>
        <p:spPr/>
        <p:txBody>
          <a:bodyPr/>
          <a:lstStyle/>
          <a:p>
            <a:pPr>
              <a:defRPr/>
            </a:pPr>
            <a:r>
              <a:rPr lang="en-US"/>
              <a:t>CASE™ and Western Management &amp; Consulting</a:t>
            </a:r>
            <a:endParaRPr lang="en-US" dirty="0"/>
          </a:p>
        </p:txBody>
      </p:sp>
      <p:sp>
        <p:nvSpPr>
          <p:cNvPr id="8" name="Slide Number Placeholder 7"/>
          <p:cNvSpPr>
            <a:spLocks noGrp="1"/>
          </p:cNvSpPr>
          <p:nvPr>
            <p:ph type="sldNum" sz="quarter" idx="12"/>
          </p:nvPr>
        </p:nvSpPr>
        <p:spPr/>
        <p:txBody>
          <a:bodyPr/>
          <a:lstStyle/>
          <a:p>
            <a:pPr>
              <a:defRPr/>
            </a:pPr>
            <a:fld id="{B45E1D36-F224-4849-B445-A3C754CD12F2}" type="slidenum">
              <a:rPr lang="en-US" smtClean="0"/>
              <a:pPr>
                <a:defRPr/>
              </a:pPr>
              <a:t>31</a:t>
            </a:fld>
            <a:endParaRPr lang="en-US"/>
          </a:p>
        </p:txBody>
      </p:sp>
    </p:spTree>
    <p:custDataLst>
      <p:tags r:id="rId1"/>
    </p:custDataLst>
    <p:extLst>
      <p:ext uri="{BB962C8B-B14F-4D97-AF65-F5344CB8AC3E}">
        <p14:creationId xmlns:p14="http://schemas.microsoft.com/office/powerpoint/2010/main" val="2897868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l"/>
            <a:r>
              <a:rPr lang="en-US" dirty="0">
                <a:solidFill>
                  <a:srgbClr val="FF0000"/>
                </a:solidFill>
              </a:rPr>
              <a:t>Tasks 5 &amp; 6 – Outline &amp; Work Plan</a:t>
            </a:r>
          </a:p>
        </p:txBody>
      </p:sp>
      <p:sp>
        <p:nvSpPr>
          <p:cNvPr id="3" name="Content Placeholder 2"/>
          <p:cNvSpPr>
            <a:spLocks noGrp="1"/>
          </p:cNvSpPr>
          <p:nvPr>
            <p:ph idx="1"/>
          </p:nvPr>
        </p:nvSpPr>
        <p:spPr>
          <a:xfrm>
            <a:off x="457200" y="1371600"/>
            <a:ext cx="8229600" cy="4953000"/>
          </a:xfrm>
        </p:spPr>
        <p:txBody>
          <a:bodyPr>
            <a:normAutofit/>
          </a:bodyPr>
          <a:lstStyle/>
          <a:p>
            <a:r>
              <a:rPr lang="en-US" sz="3200" dirty="0"/>
              <a:t>Task 5 – Prepare Detailed Outline and Phase II Work Plan</a:t>
            </a:r>
          </a:p>
          <a:p>
            <a:r>
              <a:rPr lang="en-US" dirty="0"/>
              <a:t>Task 6 – Prepare Interim Report</a:t>
            </a:r>
          </a:p>
          <a:p>
            <a:pPr marL="0" indent="0">
              <a:buNone/>
            </a:pPr>
            <a:endParaRPr lang="en-US" sz="2400" dirty="0"/>
          </a:p>
          <a:p>
            <a:r>
              <a:rPr lang="en-US" sz="3200" b="1" dirty="0"/>
              <a:t>Principles for Guide Development</a:t>
            </a:r>
          </a:p>
          <a:p>
            <a:pPr lvl="1"/>
            <a:r>
              <a:rPr lang="en-US" sz="2400" dirty="0"/>
              <a:t>Will reorganize, restructure and consolidate the Guide</a:t>
            </a:r>
          </a:p>
          <a:p>
            <a:pPr lvl="1"/>
            <a:r>
              <a:rPr lang="en-US" sz="2400" dirty="0"/>
              <a:t>Will make the report more concise and user-friendly, and take a higher-level approach to the topics</a:t>
            </a:r>
          </a:p>
          <a:p>
            <a:pPr lvl="1"/>
            <a:r>
              <a:rPr lang="en-US" sz="2400" dirty="0"/>
              <a:t>Will meet the expanded project objectives and scope in the broader context of Emergency Management</a:t>
            </a:r>
          </a:p>
        </p:txBody>
      </p:sp>
      <p:sp>
        <p:nvSpPr>
          <p:cNvPr id="4" name="Footer Placeholder 3"/>
          <p:cNvSpPr>
            <a:spLocks noGrp="1"/>
          </p:cNvSpPr>
          <p:nvPr>
            <p:ph type="ftr" sz="quarter" idx="11"/>
          </p:nvPr>
        </p:nvSpPr>
        <p:spPr/>
        <p:txBody>
          <a:bodyPr/>
          <a:lstStyle/>
          <a:p>
            <a:pPr>
              <a:defRPr/>
            </a:pPr>
            <a:r>
              <a:rPr lang="en-US"/>
              <a:t>CASE™ and Western Management &amp; Consulting</a:t>
            </a: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32</a:t>
            </a:fld>
            <a:endParaRPr lang="en-US"/>
          </a:p>
        </p:txBody>
      </p:sp>
    </p:spTree>
    <p:custDataLst>
      <p:tags r:id="rId1"/>
    </p:custDataLst>
    <p:extLst>
      <p:ext uri="{BB962C8B-B14F-4D97-AF65-F5344CB8AC3E}">
        <p14:creationId xmlns:p14="http://schemas.microsoft.com/office/powerpoint/2010/main" val="682692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p:txBody>
          <a:bodyPr lIns="64291" tIns="32146" rIns="64291" bIns="32146"/>
          <a:lstStyle/>
          <a:p>
            <a:pPr eaLnBrk="1"/>
            <a:r>
              <a:rPr lang="en-US" dirty="0"/>
              <a:t>Guide Development</a:t>
            </a:r>
          </a:p>
        </p:txBody>
      </p:sp>
      <p:sp>
        <p:nvSpPr>
          <p:cNvPr id="2" name="Footer Placeholder 1"/>
          <p:cNvSpPr>
            <a:spLocks noGrp="1"/>
          </p:cNvSpPr>
          <p:nvPr>
            <p:ph type="ftr" sz="quarter" idx="11"/>
          </p:nvPr>
        </p:nvSpPr>
        <p:spPr/>
        <p:txBody>
          <a:bodyPr/>
          <a:lstStyle/>
          <a:p>
            <a:pPr algn="ctr">
              <a:defRPr/>
            </a:pPr>
            <a:r>
              <a:rPr lang="en-US" dirty="0">
                <a:solidFill>
                  <a:prstClr val="white"/>
                </a:solidFill>
              </a:rPr>
              <a:t>CASE™ and Western Management &amp; Consulting</a:t>
            </a:r>
          </a:p>
        </p:txBody>
      </p:sp>
      <p:graphicFrame>
        <p:nvGraphicFramePr>
          <p:cNvPr id="3" name="Diagram 2"/>
          <p:cNvGraphicFramePr/>
          <p:nvPr>
            <p:extLst>
              <p:ext uri="{D42A27DB-BD31-4B8C-83A1-F6EECF244321}">
                <p14:modId xmlns:p14="http://schemas.microsoft.com/office/powerpoint/2010/main" val="769656997"/>
              </p:ext>
            </p:extLst>
          </p:nvPr>
        </p:nvGraphicFramePr>
        <p:xfrm>
          <a:off x="609600" y="1371600"/>
          <a:ext cx="7924800" cy="152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4140873630"/>
              </p:ext>
            </p:extLst>
          </p:nvPr>
        </p:nvGraphicFramePr>
        <p:xfrm>
          <a:off x="-381000" y="2590800"/>
          <a:ext cx="9982200" cy="3352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33</a:t>
            </a:fld>
            <a:endParaRPr lang="en-US"/>
          </a:p>
        </p:txBody>
      </p:sp>
      <p:sp>
        <p:nvSpPr>
          <p:cNvPr id="7" name="Footer Placeholder 7"/>
          <p:cNvSpPr txBox="1">
            <a:spLocks/>
          </p:cNvSpPr>
          <p:nvPr/>
        </p:nvSpPr>
        <p:spPr>
          <a:xfrm>
            <a:off x="2857500" y="6416675"/>
            <a:ext cx="37338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CASE™ and Western Management &amp; Consulting</a:t>
            </a:r>
            <a:endParaRPr lang="en-US" dirty="0"/>
          </a:p>
        </p:txBody>
      </p:sp>
    </p:spTree>
    <p:extLst>
      <p:ext uri="{BB962C8B-B14F-4D97-AF65-F5344CB8AC3E}">
        <p14:creationId xmlns:p14="http://schemas.microsoft.com/office/powerpoint/2010/main" val="37914621"/>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Phase 2 – Tasks 7, 8, &amp; 9 </a:t>
            </a:r>
          </a:p>
        </p:txBody>
      </p:sp>
      <p:sp>
        <p:nvSpPr>
          <p:cNvPr id="3" name="Content Placeholder 2"/>
          <p:cNvSpPr>
            <a:spLocks noGrp="1"/>
          </p:cNvSpPr>
          <p:nvPr>
            <p:ph idx="1"/>
          </p:nvPr>
        </p:nvSpPr>
        <p:spPr/>
        <p:txBody>
          <a:bodyPr>
            <a:normAutofit/>
          </a:bodyPr>
          <a:lstStyle/>
          <a:p>
            <a:r>
              <a:rPr lang="en-US" dirty="0"/>
              <a:t>Implementation</a:t>
            </a:r>
          </a:p>
          <a:p>
            <a:r>
              <a:rPr lang="en-US" dirty="0"/>
              <a:t>Final deliverables </a:t>
            </a:r>
          </a:p>
          <a:p>
            <a:pPr lvl="1"/>
            <a:r>
              <a:rPr lang="en-US" dirty="0"/>
              <a:t>The Second Edition Guide; </a:t>
            </a:r>
          </a:p>
          <a:p>
            <a:pPr lvl="1"/>
            <a:r>
              <a:rPr lang="en-US" dirty="0"/>
              <a:t>Final report; </a:t>
            </a:r>
          </a:p>
          <a:p>
            <a:pPr lvl="1"/>
            <a:r>
              <a:rPr lang="en-US" dirty="0"/>
              <a:t>Interim meeting PowerPoint presentation; </a:t>
            </a:r>
          </a:p>
          <a:p>
            <a:pPr lvl="1"/>
            <a:r>
              <a:rPr lang="en-US" dirty="0"/>
              <a:t>1-page executive summary; and </a:t>
            </a:r>
          </a:p>
          <a:p>
            <a:pPr lvl="1"/>
            <a:r>
              <a:rPr lang="en-US" dirty="0"/>
              <a:t>Task 8 implementation technical memorandum.</a:t>
            </a:r>
          </a:p>
          <a:p>
            <a:endParaRPr lang="en-US" dirty="0"/>
          </a:p>
        </p:txBody>
      </p:sp>
      <p:sp>
        <p:nvSpPr>
          <p:cNvPr id="4" name="Footer Placeholder 3"/>
          <p:cNvSpPr>
            <a:spLocks noGrp="1"/>
          </p:cNvSpPr>
          <p:nvPr>
            <p:ph type="ftr" sz="quarter" idx="11"/>
          </p:nvPr>
        </p:nvSpPr>
        <p:spPr/>
        <p:txBody>
          <a:bodyPr/>
          <a:lstStyle/>
          <a:p>
            <a:pPr>
              <a:defRPr/>
            </a:pPr>
            <a:r>
              <a:rPr lang="en-US" dirty="0"/>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34</a:t>
            </a:fld>
            <a:endParaRPr lang="en-US"/>
          </a:p>
        </p:txBody>
      </p:sp>
    </p:spTree>
    <p:custDataLst>
      <p:tags r:id="rId1"/>
    </p:custDataLst>
    <p:extLst>
      <p:ext uri="{BB962C8B-B14F-4D97-AF65-F5344CB8AC3E}">
        <p14:creationId xmlns:p14="http://schemas.microsoft.com/office/powerpoint/2010/main" val="2943680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a:t>Original Table of Contents</a:t>
            </a:r>
          </a:p>
        </p:txBody>
      </p:sp>
      <p:sp>
        <p:nvSpPr>
          <p:cNvPr id="3" name="Content Placeholder 2"/>
          <p:cNvSpPr>
            <a:spLocks noGrp="1"/>
          </p:cNvSpPr>
          <p:nvPr>
            <p:ph idx="1"/>
          </p:nvPr>
        </p:nvSpPr>
        <p:spPr>
          <a:xfrm>
            <a:off x="152400" y="914400"/>
            <a:ext cx="8839200" cy="5486400"/>
          </a:xfrm>
        </p:spPr>
        <p:txBody>
          <a:bodyPr>
            <a:normAutofit fontScale="70000" lnSpcReduction="20000"/>
          </a:bodyPr>
          <a:lstStyle/>
          <a:p>
            <a:r>
              <a:rPr lang="en-US" dirty="0"/>
              <a:t>Section 1: Introduction</a:t>
            </a:r>
          </a:p>
          <a:p>
            <a:r>
              <a:rPr lang="en-US" dirty="0"/>
              <a:t>Section 2: Institutional Context for Emergency Response</a:t>
            </a:r>
          </a:p>
          <a:p>
            <a:r>
              <a:rPr lang="en-US" dirty="0"/>
              <a:t>Section 3: Assess Agency Status in Emergency Response Training</a:t>
            </a:r>
          </a:p>
          <a:p>
            <a:r>
              <a:rPr lang="en-US" dirty="0"/>
              <a:t>Section 4: Develop an Emergency Preparedness Program</a:t>
            </a:r>
          </a:p>
          <a:p>
            <a:r>
              <a:rPr lang="en-US" dirty="0"/>
              <a:t>Section 5: Nature and Degree of Hazards/Threats</a:t>
            </a:r>
          </a:p>
          <a:p>
            <a:r>
              <a:rPr lang="en-US" dirty="0"/>
              <a:t>Section 6: Resource Guide</a:t>
            </a:r>
          </a:p>
          <a:p>
            <a:r>
              <a:rPr lang="en-US" dirty="0"/>
              <a:t>Appendices</a:t>
            </a:r>
          </a:p>
          <a:p>
            <a:pPr marL="731520" lvl="1" indent="-457200">
              <a:buFont typeface="+mj-lt"/>
              <a:buAutoNum type="alphaUcPeriod"/>
            </a:pPr>
            <a:r>
              <a:rPr lang="en-US" dirty="0"/>
              <a:t>Guide to using Portions of the 2002 Guide</a:t>
            </a:r>
          </a:p>
          <a:p>
            <a:pPr marL="731520" lvl="1" indent="-457200">
              <a:buFont typeface="+mj-lt"/>
              <a:buAutoNum type="alphaUcPeriod"/>
            </a:pPr>
            <a:r>
              <a:rPr lang="en-US" dirty="0"/>
              <a:t>Emergency Response Legal Authorities</a:t>
            </a:r>
          </a:p>
          <a:p>
            <a:pPr marL="731520" lvl="1" indent="-457200">
              <a:buFont typeface="+mj-lt"/>
              <a:buAutoNum type="alphaUcPeriod"/>
            </a:pPr>
            <a:r>
              <a:rPr lang="en-US" dirty="0"/>
              <a:t>Emergency Response Stakeholder Responsibilities</a:t>
            </a:r>
          </a:p>
          <a:p>
            <a:pPr marL="731520" lvl="1" indent="-457200">
              <a:buFont typeface="+mj-lt"/>
              <a:buAutoNum type="alphaUcPeriod"/>
            </a:pPr>
            <a:r>
              <a:rPr lang="en-US" dirty="0"/>
              <a:t>Key Emergency Response Definitions</a:t>
            </a:r>
          </a:p>
          <a:p>
            <a:pPr marL="731520" lvl="1" indent="-457200">
              <a:buFont typeface="+mj-lt"/>
              <a:buAutoNum type="alphaUcPeriod"/>
            </a:pPr>
            <a:r>
              <a:rPr lang="en-US" dirty="0"/>
              <a:t>Key Traffic Incident Definitions</a:t>
            </a:r>
          </a:p>
          <a:p>
            <a:pPr marL="731520" lvl="1" indent="-457200">
              <a:buFont typeface="+mj-lt"/>
              <a:buAutoNum type="alphaUcPeriod"/>
            </a:pPr>
            <a:r>
              <a:rPr lang="en-US" dirty="0"/>
              <a:t>Intelligence Fusion Centers</a:t>
            </a:r>
          </a:p>
          <a:p>
            <a:pPr marL="731520" lvl="1" indent="-457200">
              <a:buFont typeface="+mj-lt"/>
              <a:buAutoNum type="alphaUcPeriod"/>
            </a:pPr>
            <a:r>
              <a:rPr lang="en-US" dirty="0"/>
              <a:t>Transportation Emergency Response Effects Tracking (TERET)</a:t>
            </a:r>
          </a:p>
          <a:p>
            <a:pPr marL="731520" lvl="1" indent="-457200">
              <a:buFont typeface="+mj-lt"/>
              <a:buAutoNum type="alphaUcPeriod"/>
            </a:pPr>
            <a:r>
              <a:rPr lang="en-US" dirty="0"/>
              <a:t>Model Emergency Operations Plans</a:t>
            </a:r>
          </a:p>
          <a:p>
            <a:pPr marL="731520" lvl="1" indent="-457200">
              <a:buFont typeface="+mj-lt"/>
              <a:buAutoNum type="alphaUcPeriod"/>
            </a:pPr>
            <a:r>
              <a:rPr lang="en-US" dirty="0"/>
              <a:t>Policy and Procedural Memoranda and Memoranda of Understanding</a:t>
            </a:r>
          </a:p>
          <a:p>
            <a:pPr marL="731520" lvl="1" indent="-457200">
              <a:buFont typeface="+mj-lt"/>
              <a:buAutoNum type="alphaUcPeriod"/>
            </a:pPr>
            <a:r>
              <a:rPr lang="en-US" dirty="0"/>
              <a:t>Training/Exercise Plans</a:t>
            </a:r>
          </a:p>
        </p:txBody>
      </p:sp>
      <p:sp>
        <p:nvSpPr>
          <p:cNvPr id="4" name="Footer Placeholder 3"/>
          <p:cNvSpPr>
            <a:spLocks noGrp="1"/>
          </p:cNvSpPr>
          <p:nvPr>
            <p:ph type="ftr" sz="quarter" idx="11"/>
          </p:nvPr>
        </p:nvSpPr>
        <p:spPr/>
        <p:txBody>
          <a:bodyPr/>
          <a:lstStyle/>
          <a:p>
            <a:pPr>
              <a:defRPr/>
            </a:pPr>
            <a:r>
              <a:rPr lang="en-US"/>
              <a:t>CASE™ and Western Management &amp; Consulting</a:t>
            </a: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35</a:t>
            </a:fld>
            <a:endParaRPr lang="en-US"/>
          </a:p>
        </p:txBody>
      </p:sp>
    </p:spTree>
    <p:custDataLst>
      <p:tags r:id="rId1"/>
    </p:custDataLst>
    <p:extLst>
      <p:ext uri="{BB962C8B-B14F-4D97-AF65-F5344CB8AC3E}">
        <p14:creationId xmlns:p14="http://schemas.microsoft.com/office/powerpoint/2010/main" val="3269437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l"/>
            <a:r>
              <a:rPr lang="en-US" dirty="0"/>
              <a:t>Guide Revisions</a:t>
            </a:r>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dirty="0"/>
              <a:t>Met expanded project objectives and scope in the broader context of Emergency Management. </a:t>
            </a:r>
          </a:p>
          <a:p>
            <a:pPr lvl="1"/>
            <a:r>
              <a:rPr lang="en-US" dirty="0"/>
              <a:t>Title Changed from “Emergency Response Planning” to Emergency Management</a:t>
            </a:r>
          </a:p>
          <a:p>
            <a:pPr lvl="1"/>
            <a:r>
              <a:rPr lang="en-US" dirty="0"/>
              <a:t>All-Hazards Approach</a:t>
            </a:r>
          </a:p>
          <a:p>
            <a:r>
              <a:rPr lang="en-US" dirty="0"/>
              <a:t>Reorganized, </a:t>
            </a:r>
            <a:r>
              <a:rPr lang="en-US" dirty="0" smtClean="0"/>
              <a:t>restructured, </a:t>
            </a:r>
            <a:r>
              <a:rPr lang="en-US" dirty="0"/>
              <a:t>and consolidated the Guide</a:t>
            </a:r>
          </a:p>
          <a:p>
            <a:pPr lvl="1"/>
            <a:r>
              <a:rPr lang="en-US" dirty="0"/>
              <a:t>More concise and user-friendly</a:t>
            </a:r>
          </a:p>
          <a:p>
            <a:pPr lvl="1"/>
            <a:r>
              <a:rPr lang="en-US" dirty="0"/>
              <a:t>High Level Approach vs. Detailed “How To” Planning Orientation</a:t>
            </a:r>
          </a:p>
          <a:p>
            <a:pPr marL="274320" lvl="1" indent="0">
              <a:buNone/>
            </a:pPr>
            <a:r>
              <a:rPr lang="en-US" dirty="0"/>
              <a:t> </a:t>
            </a:r>
          </a:p>
        </p:txBody>
      </p:sp>
      <p:sp>
        <p:nvSpPr>
          <p:cNvPr id="4" name="Footer Placeholder 3"/>
          <p:cNvSpPr>
            <a:spLocks noGrp="1"/>
          </p:cNvSpPr>
          <p:nvPr>
            <p:ph type="ftr" sz="quarter" idx="11"/>
          </p:nvPr>
        </p:nvSpPr>
        <p:spPr/>
        <p:txBody>
          <a:bodyPr/>
          <a:lstStyle/>
          <a:p>
            <a:pPr>
              <a:defRPr/>
            </a:pPr>
            <a:r>
              <a:rPr lang="en-US"/>
              <a:t>CASE™ and Western Management &amp; Consulting</a:t>
            </a: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36</a:t>
            </a:fld>
            <a:endParaRPr lang="en-US"/>
          </a:p>
        </p:txBody>
      </p:sp>
    </p:spTree>
    <p:custDataLst>
      <p:tags r:id="rId1"/>
    </p:custDataLst>
    <p:extLst>
      <p:ext uri="{BB962C8B-B14F-4D97-AF65-F5344CB8AC3E}">
        <p14:creationId xmlns:p14="http://schemas.microsoft.com/office/powerpoint/2010/main" val="457200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Table of Contents: Sections</a:t>
            </a:r>
          </a:p>
        </p:txBody>
      </p:sp>
      <p:sp>
        <p:nvSpPr>
          <p:cNvPr id="7" name="Text Placeholder 6"/>
          <p:cNvSpPr>
            <a:spLocks noGrp="1"/>
          </p:cNvSpPr>
          <p:nvPr>
            <p:ph type="body" idx="1"/>
          </p:nvPr>
        </p:nvSpPr>
        <p:spPr/>
        <p:txBody>
          <a:bodyPr/>
          <a:lstStyle/>
          <a:p>
            <a:r>
              <a:rPr lang="en-US" dirty="0"/>
              <a:t>Original TOC</a:t>
            </a:r>
          </a:p>
        </p:txBody>
      </p:sp>
      <p:sp>
        <p:nvSpPr>
          <p:cNvPr id="3" name="Content Placeholder 2"/>
          <p:cNvSpPr>
            <a:spLocks noGrp="1"/>
          </p:cNvSpPr>
          <p:nvPr>
            <p:ph sz="half" idx="2"/>
          </p:nvPr>
        </p:nvSpPr>
        <p:spPr/>
        <p:txBody>
          <a:bodyPr>
            <a:normAutofit fontScale="85000" lnSpcReduction="10000"/>
          </a:bodyPr>
          <a:lstStyle/>
          <a:p>
            <a:r>
              <a:rPr lang="en-US" dirty="0"/>
              <a:t>Section 1: Introduction</a:t>
            </a:r>
          </a:p>
          <a:p>
            <a:r>
              <a:rPr lang="en-US" dirty="0"/>
              <a:t>Section 2: Institutional Context for Emergency Response</a:t>
            </a:r>
          </a:p>
          <a:p>
            <a:r>
              <a:rPr lang="en-US" dirty="0"/>
              <a:t>Section 3: Assess Agency Status in Emergency Response Training (now Chap 6)</a:t>
            </a:r>
          </a:p>
          <a:p>
            <a:r>
              <a:rPr lang="en-US" dirty="0"/>
              <a:t>Section 4: Develop an Emergency Preparedness Program</a:t>
            </a:r>
          </a:p>
          <a:p>
            <a:r>
              <a:rPr lang="en-US" dirty="0"/>
              <a:t>Section 5: Nature and Degree of Hazards/Threats (now Chap 3)</a:t>
            </a:r>
          </a:p>
          <a:p>
            <a:r>
              <a:rPr lang="en-US" dirty="0"/>
              <a:t>Section 6: Resource Guide/Self-Assessment (now Appendix)</a:t>
            </a:r>
          </a:p>
          <a:p>
            <a:endParaRPr lang="en-US" dirty="0"/>
          </a:p>
        </p:txBody>
      </p:sp>
      <p:sp>
        <p:nvSpPr>
          <p:cNvPr id="8" name="Text Placeholder 7"/>
          <p:cNvSpPr>
            <a:spLocks noGrp="1"/>
          </p:cNvSpPr>
          <p:nvPr>
            <p:ph type="body" sz="quarter" idx="3"/>
          </p:nvPr>
        </p:nvSpPr>
        <p:spPr/>
        <p:txBody>
          <a:bodyPr/>
          <a:lstStyle/>
          <a:p>
            <a:r>
              <a:rPr lang="en-US" dirty="0"/>
              <a:t>Updated TOC</a:t>
            </a:r>
          </a:p>
        </p:txBody>
      </p:sp>
      <p:sp>
        <p:nvSpPr>
          <p:cNvPr id="9" name="Content Placeholder 8"/>
          <p:cNvSpPr>
            <a:spLocks noGrp="1"/>
          </p:cNvSpPr>
          <p:nvPr>
            <p:ph sz="quarter" idx="4"/>
          </p:nvPr>
        </p:nvSpPr>
        <p:spPr>
          <a:xfrm>
            <a:off x="4343401" y="2174875"/>
            <a:ext cx="4343400" cy="3951288"/>
          </a:xfrm>
        </p:spPr>
        <p:txBody>
          <a:bodyPr>
            <a:normAutofit fontScale="92500" lnSpcReduction="20000"/>
          </a:bodyPr>
          <a:lstStyle/>
          <a:p>
            <a:r>
              <a:rPr lang="en-US" dirty="0"/>
              <a:t>Chapter 1: Introduction</a:t>
            </a:r>
          </a:p>
          <a:p>
            <a:r>
              <a:rPr lang="en-US" dirty="0"/>
              <a:t>Chapter 2: Institutional Context for Emergency Management</a:t>
            </a:r>
          </a:p>
          <a:p>
            <a:r>
              <a:rPr lang="en-US" dirty="0"/>
              <a:t>Chapter 3: Nature and Degree of Hazards/Threats</a:t>
            </a:r>
          </a:p>
          <a:p>
            <a:r>
              <a:rPr lang="en-US" dirty="0"/>
              <a:t>Chapter 4: Develop an Emergency Preparedness Program </a:t>
            </a:r>
          </a:p>
          <a:p>
            <a:r>
              <a:rPr lang="en-US" dirty="0"/>
              <a:t>Chapter 5: Stakeholders and Regional Collaboration (NEW)</a:t>
            </a:r>
          </a:p>
          <a:p>
            <a:r>
              <a:rPr lang="en-US" dirty="0"/>
              <a:t>Chapter 6: Training and Exercises (EXPANDED)</a:t>
            </a:r>
          </a:p>
        </p:txBody>
      </p:sp>
      <p:sp>
        <p:nvSpPr>
          <p:cNvPr id="4" name="Footer Placeholder 3"/>
          <p:cNvSpPr>
            <a:spLocks noGrp="1"/>
          </p:cNvSpPr>
          <p:nvPr>
            <p:ph type="ftr" sz="quarter" idx="11"/>
          </p:nvPr>
        </p:nvSpPr>
        <p:spPr/>
        <p:txBody>
          <a:bodyPr/>
          <a:lstStyle/>
          <a:p>
            <a:pPr>
              <a:defRPr/>
            </a:pPr>
            <a:r>
              <a:rPr lang="en-US"/>
              <a:t>CASE™ and Western Management &amp; Consulting</a:t>
            </a: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37</a:t>
            </a:fld>
            <a:endParaRPr lang="en-US"/>
          </a:p>
        </p:txBody>
      </p:sp>
    </p:spTree>
    <p:custDataLst>
      <p:tags r:id="rId1"/>
    </p:custDataLst>
    <p:extLst>
      <p:ext uri="{BB962C8B-B14F-4D97-AF65-F5344CB8AC3E}">
        <p14:creationId xmlns:p14="http://schemas.microsoft.com/office/powerpoint/2010/main" val="2691226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Table of Contents: Appendices</a:t>
            </a:r>
          </a:p>
        </p:txBody>
      </p:sp>
      <p:sp>
        <p:nvSpPr>
          <p:cNvPr id="7" name="Text Placeholder 6"/>
          <p:cNvSpPr>
            <a:spLocks noGrp="1"/>
          </p:cNvSpPr>
          <p:nvPr>
            <p:ph type="body" idx="1"/>
          </p:nvPr>
        </p:nvSpPr>
        <p:spPr>
          <a:xfrm>
            <a:off x="457200" y="1219200"/>
            <a:ext cx="4040188" cy="639762"/>
          </a:xfrm>
        </p:spPr>
        <p:txBody>
          <a:bodyPr/>
          <a:lstStyle/>
          <a:p>
            <a:r>
              <a:rPr lang="en-US" dirty="0"/>
              <a:t>Original TOC</a:t>
            </a:r>
          </a:p>
        </p:txBody>
      </p:sp>
      <p:sp>
        <p:nvSpPr>
          <p:cNvPr id="3" name="Content Placeholder 2"/>
          <p:cNvSpPr>
            <a:spLocks noGrp="1"/>
          </p:cNvSpPr>
          <p:nvPr>
            <p:ph sz="half" idx="2"/>
          </p:nvPr>
        </p:nvSpPr>
        <p:spPr>
          <a:xfrm>
            <a:off x="457200" y="1828800"/>
            <a:ext cx="4419600" cy="4648200"/>
          </a:xfrm>
        </p:spPr>
        <p:txBody>
          <a:bodyPr>
            <a:normAutofit fontScale="92500" lnSpcReduction="10000"/>
          </a:bodyPr>
          <a:lstStyle/>
          <a:p>
            <a:pPr marL="731520" lvl="1" indent="-457200">
              <a:buFont typeface="+mj-lt"/>
              <a:buAutoNum type="alphaUcPeriod"/>
            </a:pPr>
            <a:r>
              <a:rPr lang="en-US" sz="1600" dirty="0"/>
              <a:t>Guide to using Portions of the 2002 Guide (Outdated)</a:t>
            </a:r>
          </a:p>
          <a:p>
            <a:pPr marL="731520" lvl="1" indent="-457200">
              <a:buFont typeface="+mj-lt"/>
              <a:buAutoNum type="alphaUcPeriod"/>
            </a:pPr>
            <a:r>
              <a:rPr lang="en-US" sz="1600" dirty="0"/>
              <a:t>Emergency Response Legal Authorities (now in Chap 2)</a:t>
            </a:r>
          </a:p>
          <a:p>
            <a:pPr marL="731520" lvl="1" indent="-457200">
              <a:buFont typeface="+mj-lt"/>
              <a:buAutoNum type="alphaUcPeriod"/>
            </a:pPr>
            <a:r>
              <a:rPr lang="en-US" sz="1600" dirty="0"/>
              <a:t>Emergency Response Stakeholder Responsibilities (now in Chap 5)</a:t>
            </a:r>
          </a:p>
          <a:p>
            <a:pPr marL="731520" lvl="1" indent="-457200">
              <a:buFont typeface="+mj-lt"/>
              <a:buAutoNum type="alphaUcPeriod"/>
            </a:pPr>
            <a:r>
              <a:rPr lang="en-US" sz="1600" dirty="0"/>
              <a:t>Key Emergency Response Definitions (now in D Glossary)</a:t>
            </a:r>
          </a:p>
          <a:p>
            <a:pPr marL="731520" lvl="1" indent="-457200">
              <a:buFont typeface="+mj-lt"/>
              <a:buAutoNum type="alphaUcPeriod"/>
            </a:pPr>
            <a:r>
              <a:rPr lang="en-US" sz="1600" dirty="0"/>
              <a:t>Key Traffic Incident Definitions (now in D Glossary)</a:t>
            </a:r>
          </a:p>
          <a:p>
            <a:pPr marL="731520" lvl="1" indent="-457200">
              <a:buFont typeface="+mj-lt"/>
              <a:buAutoNum type="alphaUcPeriod"/>
            </a:pPr>
            <a:r>
              <a:rPr lang="en-US" sz="1600" dirty="0"/>
              <a:t>Intelligence Fusion Centers (now in A Resource Guide)</a:t>
            </a:r>
          </a:p>
          <a:p>
            <a:pPr marL="731520" lvl="1" indent="-457200">
              <a:buFont typeface="+mj-lt"/>
              <a:buAutoNum type="alphaUcPeriod"/>
            </a:pPr>
            <a:r>
              <a:rPr lang="en-US" sz="1600" dirty="0"/>
              <a:t>Transportation Emergency Response Effects Tracking (</a:t>
            </a:r>
            <a:r>
              <a:rPr lang="en-US" sz="1600" dirty="0" err="1"/>
              <a:t>TERET</a:t>
            </a:r>
            <a:r>
              <a:rPr lang="en-US" sz="1600" dirty="0"/>
              <a:t>) (Outdated)</a:t>
            </a:r>
          </a:p>
          <a:p>
            <a:pPr marL="731520" lvl="1" indent="-457200">
              <a:buFont typeface="+mj-lt"/>
              <a:buAutoNum type="alphaUcPeriod"/>
            </a:pPr>
            <a:r>
              <a:rPr lang="en-US" sz="1600" dirty="0"/>
              <a:t>Model Emergency Operations Plans (now in B Examples) </a:t>
            </a:r>
          </a:p>
          <a:p>
            <a:pPr marL="731520" lvl="1" indent="-457200">
              <a:buFont typeface="+mj-lt"/>
              <a:buAutoNum type="alphaUcPeriod"/>
            </a:pPr>
            <a:r>
              <a:rPr lang="en-US" sz="1600" dirty="0"/>
              <a:t>Policy and Procedural Memoranda and Memoranda of Understanding (now in B Examples) </a:t>
            </a:r>
          </a:p>
          <a:p>
            <a:pPr marL="731520" lvl="1" indent="-457200">
              <a:buFont typeface="+mj-lt"/>
              <a:buAutoNum type="alphaUcPeriod"/>
            </a:pPr>
            <a:r>
              <a:rPr lang="en-US" sz="1600" dirty="0"/>
              <a:t>Training/Exercise Plans (now in B Examples) </a:t>
            </a:r>
          </a:p>
        </p:txBody>
      </p:sp>
      <p:sp>
        <p:nvSpPr>
          <p:cNvPr id="8" name="Text Placeholder 7"/>
          <p:cNvSpPr>
            <a:spLocks noGrp="1"/>
          </p:cNvSpPr>
          <p:nvPr>
            <p:ph type="body" sz="quarter" idx="3"/>
          </p:nvPr>
        </p:nvSpPr>
        <p:spPr>
          <a:xfrm>
            <a:off x="4648200" y="1219200"/>
            <a:ext cx="4041775" cy="639762"/>
          </a:xfrm>
        </p:spPr>
        <p:txBody>
          <a:bodyPr/>
          <a:lstStyle/>
          <a:p>
            <a:r>
              <a:rPr lang="en-US" dirty="0"/>
              <a:t>Updated TOC</a:t>
            </a:r>
          </a:p>
        </p:txBody>
      </p:sp>
      <p:sp>
        <p:nvSpPr>
          <p:cNvPr id="9" name="Content Placeholder 8"/>
          <p:cNvSpPr>
            <a:spLocks noGrp="1"/>
          </p:cNvSpPr>
          <p:nvPr>
            <p:ph sz="quarter" idx="4"/>
          </p:nvPr>
        </p:nvSpPr>
        <p:spPr>
          <a:xfrm>
            <a:off x="5029200" y="1981200"/>
            <a:ext cx="3657600" cy="3951288"/>
          </a:xfrm>
        </p:spPr>
        <p:txBody>
          <a:bodyPr>
            <a:noAutofit/>
          </a:bodyPr>
          <a:lstStyle/>
          <a:p>
            <a:r>
              <a:rPr lang="en-US" dirty="0"/>
              <a:t>A: Resource Guide </a:t>
            </a:r>
          </a:p>
          <a:p>
            <a:r>
              <a:rPr lang="en-US" dirty="0"/>
              <a:t>B: Case Studies</a:t>
            </a:r>
          </a:p>
          <a:p>
            <a:r>
              <a:rPr lang="en-US" dirty="0"/>
              <a:t>C: Acronyms, Abbreviations, and Initialisms</a:t>
            </a:r>
          </a:p>
          <a:p>
            <a:r>
              <a:rPr lang="en-US" dirty="0"/>
              <a:t>D: Glossary</a:t>
            </a:r>
          </a:p>
          <a:p>
            <a:r>
              <a:rPr lang="en-US" dirty="0"/>
              <a:t>E: Tennessee DOT Needs Assessment</a:t>
            </a:r>
          </a:p>
          <a:p>
            <a:r>
              <a:rPr lang="en-US" dirty="0"/>
              <a:t>F: Example Materials from Transportation Agencies</a:t>
            </a:r>
          </a:p>
        </p:txBody>
      </p:sp>
      <p:sp>
        <p:nvSpPr>
          <p:cNvPr id="4" name="Footer Placeholder 3"/>
          <p:cNvSpPr>
            <a:spLocks noGrp="1"/>
          </p:cNvSpPr>
          <p:nvPr>
            <p:ph type="ftr" sz="quarter" idx="11"/>
          </p:nvPr>
        </p:nvSpPr>
        <p:spPr/>
        <p:txBody>
          <a:bodyPr/>
          <a:lstStyle/>
          <a:p>
            <a:pPr>
              <a:defRPr/>
            </a:pPr>
            <a:r>
              <a:rPr lang="en-US"/>
              <a:t>CASE™ and Western Management &amp; Consulting</a:t>
            </a: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38</a:t>
            </a:fld>
            <a:endParaRPr lang="en-US"/>
          </a:p>
        </p:txBody>
      </p:sp>
    </p:spTree>
    <p:custDataLst>
      <p:tags r:id="rId1"/>
    </p:custDataLst>
    <p:extLst>
      <p:ext uri="{BB962C8B-B14F-4D97-AF65-F5344CB8AC3E}">
        <p14:creationId xmlns:p14="http://schemas.microsoft.com/office/powerpoint/2010/main" val="18489970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Table of Contents</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Executive Summary</a:t>
            </a:r>
          </a:p>
          <a:p>
            <a:r>
              <a:rPr lang="en-US" dirty="0"/>
              <a:t>Chapter 1: Introduction</a:t>
            </a:r>
          </a:p>
          <a:p>
            <a:r>
              <a:rPr lang="en-US" dirty="0"/>
              <a:t>Chapter 2: Institutional Context for Emergency Management</a:t>
            </a:r>
          </a:p>
          <a:p>
            <a:r>
              <a:rPr lang="en-US" dirty="0"/>
              <a:t>Chapter 3: Nature and Degree of Hazards/Threats</a:t>
            </a:r>
          </a:p>
          <a:p>
            <a:r>
              <a:rPr lang="en-US" dirty="0"/>
              <a:t>Chapter 4: Develop an Emergency Preparedness Program </a:t>
            </a:r>
          </a:p>
          <a:p>
            <a:r>
              <a:rPr lang="en-US" dirty="0"/>
              <a:t>Chapter 5: Emergency Management Stakeholders and Regional Collaboration </a:t>
            </a:r>
          </a:p>
          <a:p>
            <a:r>
              <a:rPr lang="en-US" dirty="0"/>
              <a:t>Chapter 6: Emergency Management Training and Exercises</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39</a:t>
            </a:fld>
            <a:endParaRPr lang="en-US"/>
          </a:p>
        </p:txBody>
      </p:sp>
      <p:sp>
        <p:nvSpPr>
          <p:cNvPr id="6" name="Footer Placeholder 1"/>
          <p:cNvSpPr>
            <a:spLocks noGrp="1"/>
          </p:cNvSpPr>
          <p:nvPr>
            <p:ph type="ftr" sz="quarter" idx="11"/>
          </p:nvPr>
        </p:nvSpPr>
        <p:spPr>
          <a:xfrm>
            <a:off x="3124200" y="6356350"/>
            <a:ext cx="2895600" cy="365125"/>
          </a:xfrm>
        </p:spPr>
        <p:txBody>
          <a:bodyPr/>
          <a:lstStyle/>
          <a:p>
            <a:pPr>
              <a:defRPr/>
            </a:pPr>
            <a:r>
              <a:rPr lang="en-US" dirty="0">
                <a:solidFill>
                  <a:prstClr val="white"/>
                </a:solidFill>
              </a:rPr>
              <a:t>CASE™ and Western Management &amp; </a:t>
            </a:r>
            <a:r>
              <a:rPr lang="en-US" dirty="0" err="1">
                <a:solidFill>
                  <a:prstClr val="white"/>
                </a:solidFill>
              </a:rPr>
              <a:t>C</a:t>
            </a:r>
            <a:r>
              <a:rPr lang="en-US" dirty="0" err="1"/>
              <a:t>CASE</a:t>
            </a:r>
            <a:r>
              <a:rPr lang="en-US" dirty="0"/>
              <a:t>™ and Western Management &amp; Consulting </a:t>
            </a:r>
            <a:r>
              <a:rPr lang="en-US" dirty="0" err="1">
                <a:solidFill>
                  <a:prstClr val="white"/>
                </a:solidFill>
              </a:rPr>
              <a:t>lting</a:t>
            </a:r>
            <a:endParaRPr lang="en-US" dirty="0">
              <a:solidFill>
                <a:prstClr val="white"/>
              </a:solidFill>
            </a:endParaRPr>
          </a:p>
        </p:txBody>
      </p:sp>
    </p:spTree>
    <p:custDataLst>
      <p:tags r:id="rId1"/>
    </p:custDataLst>
    <p:extLst>
      <p:ext uri="{BB962C8B-B14F-4D97-AF65-F5344CB8AC3E}">
        <p14:creationId xmlns:p14="http://schemas.microsoft.com/office/powerpoint/2010/main" val="68304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dirty="0"/>
              <a:t>Research Approach – Phase 1</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90600"/>
            <a:ext cx="6705600" cy="5291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3" name="Slide Number Placeholder 2"/>
          <p:cNvSpPr>
            <a:spLocks noGrp="1"/>
          </p:cNvSpPr>
          <p:nvPr>
            <p:ph type="sldNum" sz="quarter" idx="12"/>
          </p:nvPr>
        </p:nvSpPr>
        <p:spPr/>
        <p:txBody>
          <a:bodyPr/>
          <a:lstStyle/>
          <a:p>
            <a:pPr>
              <a:defRPr/>
            </a:pPr>
            <a:fld id="{2684E7EA-3182-4275-BEAC-8B8F10ADA9FD}" type="slidenum">
              <a:rPr lang="en-US" smtClean="0"/>
              <a:pPr>
                <a:defRPr/>
              </a:pPr>
              <a:t>4</a:t>
            </a:fld>
            <a:endParaRPr lang="en-US"/>
          </a:p>
        </p:txBody>
      </p:sp>
    </p:spTree>
    <p:custDataLst>
      <p:tags r:id="rId1"/>
    </p:custDataLst>
    <p:extLst>
      <p:ext uri="{BB962C8B-B14F-4D97-AF65-F5344CB8AC3E}">
        <p14:creationId xmlns:p14="http://schemas.microsoft.com/office/powerpoint/2010/main" val="1669502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Table of Contents</a:t>
            </a: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marL="0" indent="0">
              <a:buNone/>
            </a:pPr>
            <a:r>
              <a:rPr lang="en-US" b="1" dirty="0"/>
              <a:t>Appendix A: Resource Guide </a:t>
            </a:r>
          </a:p>
          <a:p>
            <a:r>
              <a:rPr lang="en-US" sz="2500" dirty="0"/>
              <a:t>Appendix A1: Annotated Bibliography</a:t>
            </a:r>
          </a:p>
          <a:p>
            <a:r>
              <a:rPr lang="en-US" sz="2500" dirty="0"/>
              <a:t>Appendix A2: Fusion Centers</a:t>
            </a:r>
          </a:p>
          <a:p>
            <a:r>
              <a:rPr lang="en-US" sz="2500" dirty="0"/>
              <a:t>Appendix A2: Information Sharing Analysis Centers (ISACs)</a:t>
            </a:r>
          </a:p>
          <a:p>
            <a:r>
              <a:rPr lang="en-US" sz="2500" dirty="0"/>
              <a:t>Appendix A3: Plan Checklist</a:t>
            </a:r>
          </a:p>
          <a:p>
            <a:r>
              <a:rPr lang="en-US" sz="2500" dirty="0"/>
              <a:t>Appendix A3: Prepare Checklist</a:t>
            </a:r>
          </a:p>
          <a:p>
            <a:r>
              <a:rPr lang="en-US" sz="2500" dirty="0"/>
              <a:t>Appendix A3: Respond Checklist</a:t>
            </a:r>
          </a:p>
          <a:p>
            <a:r>
              <a:rPr lang="en-US" sz="2500" dirty="0"/>
              <a:t>Appendix A3: Recover Checklist</a:t>
            </a:r>
          </a:p>
          <a:p>
            <a:r>
              <a:rPr lang="en-US" sz="2500" dirty="0"/>
              <a:t>Appendix A3: NIMS Compliance Issues</a:t>
            </a:r>
          </a:p>
          <a:p>
            <a:r>
              <a:rPr lang="en-US" sz="2500" dirty="0"/>
              <a:t>Appendix A4: Checklist of Potential Transportation Assets (High Level)</a:t>
            </a:r>
          </a:p>
          <a:p>
            <a:r>
              <a:rPr lang="en-US" sz="2500" dirty="0"/>
              <a:t>Appendix A4: Checklist for Inter‐Agency Communications and Information</a:t>
            </a:r>
            <a:br>
              <a:rPr lang="en-US" sz="2500" dirty="0"/>
            </a:br>
            <a:r>
              <a:rPr lang="en-US" sz="2500" dirty="0"/>
              <a:t>Sharing</a:t>
            </a:r>
          </a:p>
          <a:p>
            <a:r>
              <a:rPr lang="en-US" sz="2500" dirty="0"/>
              <a:t>Appendix A4 Checklist for Emergency Events Affecting Multiple Jurisdictions,</a:t>
            </a:r>
            <a:br>
              <a:rPr lang="en-US" sz="2500" dirty="0"/>
            </a:br>
            <a:r>
              <a:rPr lang="en-US" sz="2500" dirty="0"/>
              <a:t>Transportation, And Interdependencies</a:t>
            </a:r>
          </a:p>
          <a:p>
            <a:r>
              <a:rPr lang="en-US" sz="2500" dirty="0"/>
              <a:t>Appendix A4: Checklist of Potential Stakeholders</a:t>
            </a:r>
          </a:p>
          <a:p>
            <a:r>
              <a:rPr lang="en-US" sz="2500" dirty="0"/>
              <a:t>Appendix A4: Transportation Resources Detailed Checklist</a:t>
            </a:r>
          </a:p>
          <a:p>
            <a:r>
              <a:rPr lang="en-US" sz="2500" dirty="0"/>
              <a:t>Appendix A4: Strategies to Exercise Regional Transportation Plan for</a:t>
            </a:r>
            <a:br>
              <a:rPr lang="en-US" sz="2500" dirty="0"/>
            </a:br>
            <a:r>
              <a:rPr lang="en-US" sz="2500" dirty="0"/>
              <a:t>Disasters, Emergencies and Significant Events Checklist</a:t>
            </a:r>
          </a:p>
          <a:p>
            <a:r>
              <a:rPr lang="en-US" sz="2500" dirty="0"/>
              <a:t>Appendix A5: Agency Resources Contact Sheet Template</a:t>
            </a:r>
          </a:p>
          <a:p>
            <a:r>
              <a:rPr lang="en-US" sz="2500" dirty="0"/>
              <a:t>Appendix A5: Agency Contact Sheet Template</a:t>
            </a:r>
          </a:p>
          <a:p>
            <a:r>
              <a:rPr lang="en-US" sz="2500" dirty="0"/>
              <a:t>Appendix A5: Summary of Full After Action Report Template</a:t>
            </a:r>
          </a:p>
          <a:p>
            <a:r>
              <a:rPr lang="en-US" sz="2500" dirty="0"/>
              <a:t>Appendix A6: Collaboration and Coordination Guides</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40</a:t>
            </a:fld>
            <a:endParaRPr lang="en-US"/>
          </a:p>
        </p:txBody>
      </p:sp>
      <p:sp>
        <p:nvSpPr>
          <p:cNvPr id="6" name="Footer Placeholder 1"/>
          <p:cNvSpPr>
            <a:spLocks noGrp="1"/>
          </p:cNvSpPr>
          <p:nvPr>
            <p:ph type="ftr" sz="quarter" idx="11"/>
          </p:nvPr>
        </p:nvSpPr>
        <p:spPr>
          <a:xfrm>
            <a:off x="3124200" y="6356350"/>
            <a:ext cx="2895600" cy="365125"/>
          </a:xfrm>
        </p:spPr>
        <p:txBody>
          <a:bodyPr/>
          <a:lstStyle/>
          <a:p>
            <a:pPr>
              <a:defRPr/>
            </a:pPr>
            <a:r>
              <a:rPr lang="en-US" dirty="0">
                <a:solidFill>
                  <a:prstClr val="white"/>
                </a:solidFill>
              </a:rPr>
              <a:t>CASE™ and Western Management &amp; </a:t>
            </a:r>
            <a:r>
              <a:rPr lang="en-US" dirty="0" err="1">
                <a:solidFill>
                  <a:prstClr val="white"/>
                </a:solidFill>
              </a:rPr>
              <a:t>C</a:t>
            </a:r>
            <a:r>
              <a:rPr lang="en-US" dirty="0" err="1"/>
              <a:t>CASE</a:t>
            </a:r>
            <a:r>
              <a:rPr lang="en-US" dirty="0"/>
              <a:t>™ and Western Management &amp; Consulting </a:t>
            </a:r>
            <a:r>
              <a:rPr lang="en-US" dirty="0" err="1">
                <a:solidFill>
                  <a:prstClr val="white"/>
                </a:solidFill>
              </a:rPr>
              <a:t>lting</a:t>
            </a:r>
            <a:endParaRPr lang="en-US" dirty="0">
              <a:solidFill>
                <a:prstClr val="white"/>
              </a:solidFill>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581400"/>
            <a:ext cx="7315200"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334000"/>
            <a:ext cx="7315200"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334000"/>
            <a:ext cx="7315200"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6019800"/>
            <a:ext cx="7315200"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Connector 15"/>
          <p:cNvCxnSpPr/>
          <p:nvPr/>
        </p:nvCxnSpPr>
        <p:spPr>
          <a:xfrm>
            <a:off x="914400" y="2514600"/>
            <a:ext cx="7315200"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49284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Table of Contents</a:t>
            </a:r>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b="1" dirty="0"/>
              <a:t>Appendices B-F</a:t>
            </a:r>
          </a:p>
          <a:p>
            <a:r>
              <a:rPr lang="en-US" dirty="0"/>
              <a:t>Appendix B: Case Studies</a:t>
            </a:r>
          </a:p>
          <a:p>
            <a:r>
              <a:rPr lang="en-US" dirty="0"/>
              <a:t>Appendix C. Acronyms, Abbreviations, &amp; Initialisms </a:t>
            </a:r>
          </a:p>
          <a:p>
            <a:r>
              <a:rPr lang="en-US" dirty="0"/>
              <a:t>Appendix D: Glossary </a:t>
            </a:r>
          </a:p>
          <a:p>
            <a:r>
              <a:rPr lang="en-US" dirty="0"/>
              <a:t>Appendix E: Tennessee DOT 			 Needs Assessment</a:t>
            </a:r>
          </a:p>
          <a:p>
            <a:r>
              <a:rPr lang="en-US" dirty="0"/>
              <a:t>Appendix F: Example Materials from Transportation Agencies</a:t>
            </a:r>
          </a:p>
          <a:p>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41</a:t>
            </a:fld>
            <a:endParaRPr lang="en-US"/>
          </a:p>
        </p:txBody>
      </p:sp>
      <p:sp>
        <p:nvSpPr>
          <p:cNvPr id="6" name="Footer Placeholder 1"/>
          <p:cNvSpPr>
            <a:spLocks noGrp="1"/>
          </p:cNvSpPr>
          <p:nvPr>
            <p:ph type="ftr" sz="quarter" idx="11"/>
          </p:nvPr>
        </p:nvSpPr>
        <p:spPr>
          <a:xfrm>
            <a:off x="3124200" y="6356350"/>
            <a:ext cx="2895600" cy="365125"/>
          </a:xfrm>
        </p:spPr>
        <p:txBody>
          <a:bodyPr/>
          <a:lstStyle/>
          <a:p>
            <a:pPr>
              <a:defRPr/>
            </a:pPr>
            <a:r>
              <a:rPr lang="en-US" dirty="0">
                <a:solidFill>
                  <a:prstClr val="white"/>
                </a:solidFill>
              </a:rPr>
              <a:t>CASE™ and Western Management &amp; </a:t>
            </a:r>
            <a:r>
              <a:rPr lang="en-US" dirty="0" err="1">
                <a:solidFill>
                  <a:prstClr val="white"/>
                </a:solidFill>
              </a:rPr>
              <a:t>C</a:t>
            </a:r>
            <a:r>
              <a:rPr lang="en-US" dirty="0" err="1"/>
              <a:t>CASE</a:t>
            </a:r>
            <a:r>
              <a:rPr lang="en-US" dirty="0"/>
              <a:t>™ and Western Management &amp; Consulting </a:t>
            </a:r>
            <a:r>
              <a:rPr lang="en-US" dirty="0" err="1">
                <a:solidFill>
                  <a:prstClr val="white"/>
                </a:solidFill>
              </a:rPr>
              <a:t>lting</a:t>
            </a:r>
            <a:endParaRPr lang="en-US" dirty="0">
              <a:solidFill>
                <a:prstClr val="white"/>
              </a:solidFill>
            </a:endParaRPr>
          </a:p>
        </p:txBody>
      </p:sp>
    </p:spTree>
    <p:custDataLst>
      <p:tags r:id="rId1"/>
    </p:custDataLst>
    <p:extLst>
      <p:ext uri="{BB962C8B-B14F-4D97-AF65-F5344CB8AC3E}">
        <p14:creationId xmlns:p14="http://schemas.microsoft.com/office/powerpoint/2010/main" val="3440643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Research Needs</a:t>
            </a:r>
          </a:p>
        </p:txBody>
      </p:sp>
      <p:sp>
        <p:nvSpPr>
          <p:cNvPr id="3" name="Content Placeholder 2"/>
          <p:cNvSpPr>
            <a:spLocks noGrp="1"/>
          </p:cNvSpPr>
          <p:nvPr>
            <p:ph idx="1"/>
          </p:nvPr>
        </p:nvSpPr>
        <p:spPr/>
        <p:txBody>
          <a:bodyPr>
            <a:normAutofit fontScale="92500" lnSpcReduction="20000"/>
          </a:bodyPr>
          <a:lstStyle/>
          <a:p>
            <a:pPr algn="just"/>
            <a:r>
              <a:rPr lang="en-US" dirty="0"/>
              <a:t>Understanding the relationship between resilience and emergency management and the impact that relationship has on the roles, needs and capabilities of state DOTs. More specifically, understanding how resilience can be built into recovery efforts and into mitigation planning.</a:t>
            </a:r>
          </a:p>
          <a:p>
            <a:pPr algn="just"/>
            <a:r>
              <a:rPr lang="en-US" dirty="0"/>
              <a:t>Better understanding and documentation of the benefits of mitigation and resilience.  What are documented financial and economic benefits from transportation investments that foster resilience?</a:t>
            </a:r>
          </a:p>
          <a:p>
            <a:endParaRPr lang="en-US" dirty="0"/>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42</a:t>
            </a:fld>
            <a:endParaRPr lang="en-US"/>
          </a:p>
        </p:txBody>
      </p:sp>
    </p:spTree>
    <p:extLst>
      <p:ext uri="{BB962C8B-B14F-4D97-AF65-F5344CB8AC3E}">
        <p14:creationId xmlns:p14="http://schemas.microsoft.com/office/powerpoint/2010/main" val="1271311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Research Needs</a:t>
            </a:r>
          </a:p>
        </p:txBody>
      </p:sp>
      <p:sp>
        <p:nvSpPr>
          <p:cNvPr id="3" name="Content Placeholder 2"/>
          <p:cNvSpPr>
            <a:spLocks noGrp="1"/>
          </p:cNvSpPr>
          <p:nvPr>
            <p:ph idx="1"/>
          </p:nvPr>
        </p:nvSpPr>
        <p:spPr/>
        <p:txBody>
          <a:bodyPr>
            <a:normAutofit fontScale="92500" lnSpcReduction="20000"/>
          </a:bodyPr>
          <a:lstStyle/>
          <a:p>
            <a:pPr algn="just"/>
            <a:r>
              <a:rPr lang="en-US" dirty="0"/>
              <a:t>Understanding the interdependencies of all transportation modes and other sectors such as power, water, communications on emergency management and the impact on state DOTs and other transportation agencies.</a:t>
            </a:r>
          </a:p>
          <a:p>
            <a:pPr algn="just"/>
            <a:r>
              <a:rPr lang="en-US" dirty="0"/>
              <a:t>Understanding the impact of cascading events on transportation emergency management planning, response and recovery.</a:t>
            </a:r>
          </a:p>
          <a:p>
            <a:pPr algn="just"/>
            <a:r>
              <a:rPr lang="en-US" dirty="0"/>
              <a:t>Research on emergency management approaches to address concurrent events or events that have an impact on an extensive area or region. </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43</a:t>
            </a:fld>
            <a:endParaRPr lang="en-US"/>
          </a:p>
        </p:txBody>
      </p:sp>
    </p:spTree>
    <p:extLst>
      <p:ext uri="{BB962C8B-B14F-4D97-AF65-F5344CB8AC3E}">
        <p14:creationId xmlns:p14="http://schemas.microsoft.com/office/powerpoint/2010/main" val="470791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Research Needs</a:t>
            </a:r>
          </a:p>
        </p:txBody>
      </p:sp>
      <p:sp>
        <p:nvSpPr>
          <p:cNvPr id="3" name="Content Placeholder 2"/>
          <p:cNvSpPr>
            <a:spLocks noGrp="1"/>
          </p:cNvSpPr>
          <p:nvPr>
            <p:ph idx="1"/>
          </p:nvPr>
        </p:nvSpPr>
        <p:spPr/>
        <p:txBody>
          <a:bodyPr/>
          <a:lstStyle/>
          <a:p>
            <a:pPr algn="just"/>
            <a:r>
              <a:rPr lang="en-US" dirty="0"/>
              <a:t>Understanding how to identify and train the resources needed to carry out all-hazards resilience-focused emergency management, recognizing that it is difficult for most transportation agencies to allocate significant personnel, monetary, and material resources to planning and training for events that occur on infrequent bases or may not occur in their state or region.</a:t>
            </a:r>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44</a:t>
            </a:fld>
            <a:endParaRPr lang="en-US"/>
          </a:p>
        </p:txBody>
      </p:sp>
    </p:spTree>
    <p:extLst>
      <p:ext uri="{BB962C8B-B14F-4D97-AF65-F5344CB8AC3E}">
        <p14:creationId xmlns:p14="http://schemas.microsoft.com/office/powerpoint/2010/main" val="39663849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 </a:t>
            </a:r>
          </a:p>
        </p:txBody>
      </p:sp>
      <p:sp>
        <p:nvSpPr>
          <p:cNvPr id="3" name="Content Placeholder 2"/>
          <p:cNvSpPr>
            <a:spLocks noGrp="1"/>
          </p:cNvSpPr>
          <p:nvPr>
            <p:ph type="body" idx="4294967295"/>
          </p:nvPr>
        </p:nvSpPr>
        <p:spPr>
          <a:xfrm>
            <a:off x="1371600" y="2906713"/>
            <a:ext cx="7772400" cy="1500187"/>
          </a:xfrm>
        </p:spPr>
        <p:txBody>
          <a:bodyPr>
            <a:normAutofit/>
          </a:bodyPr>
          <a:lstStyle/>
          <a:p>
            <a:pPr>
              <a:buNone/>
            </a:pPr>
            <a:r>
              <a:rPr lang="en-US" dirty="0"/>
              <a:t>	</a:t>
            </a:r>
          </a:p>
          <a:p>
            <a:pPr>
              <a:buNone/>
            </a:pPr>
            <a:r>
              <a:rPr lang="en-US" dirty="0"/>
              <a:t>	</a:t>
            </a:r>
          </a:p>
        </p:txBody>
      </p:sp>
      <p:sp>
        <p:nvSpPr>
          <p:cNvPr id="6" name="Rectangle 1"/>
          <p:cNvSpPr txBox="1">
            <a:spLocks noChangeArrowheads="1"/>
          </p:cNvSpPr>
          <p:nvPr/>
        </p:nvSpPr>
        <p:spPr>
          <a:xfrm>
            <a:off x="609600" y="427038"/>
            <a:ext cx="8229600" cy="1143000"/>
          </a:xfrm>
          <a:prstGeom prst="rect">
            <a:avLst/>
          </a:prstGeom>
        </p:spPr>
        <p:txBody>
          <a:bodyPr vert="horz" lIns="64291" tIns="32146" rIns="64291" bIns="32146"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dirty="0"/>
              <a:t>Thank You </a:t>
            </a:r>
          </a:p>
        </p:txBody>
      </p:sp>
      <p:sp>
        <p:nvSpPr>
          <p:cNvPr id="4" name="TextBox 3"/>
          <p:cNvSpPr txBox="1"/>
          <p:nvPr/>
        </p:nvSpPr>
        <p:spPr>
          <a:xfrm>
            <a:off x="571938" y="1543319"/>
            <a:ext cx="4467890" cy="3139321"/>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For additional information please contact: </a:t>
            </a:r>
            <a:endParaRPr lang="en-US" dirty="0"/>
          </a:p>
          <a:p>
            <a:endParaRPr lang="en-US" dirty="0"/>
          </a:p>
          <a:p>
            <a:r>
              <a:rPr lang="en-US" b="1" dirty="0"/>
              <a:t>Ron Frazier</a:t>
            </a:r>
          </a:p>
          <a:p>
            <a:r>
              <a:rPr lang="en-US" dirty="0"/>
              <a:t>ronfrazier@caseexperts.com</a:t>
            </a:r>
          </a:p>
          <a:p>
            <a:endParaRPr lang="en-US" b="1" dirty="0"/>
          </a:p>
          <a:p>
            <a:r>
              <a:rPr lang="en-US" b="1" dirty="0"/>
              <a:t>Jeff Western</a:t>
            </a:r>
            <a:r>
              <a:rPr lang="en-US" dirty="0"/>
              <a:t>  </a:t>
            </a:r>
          </a:p>
          <a:p>
            <a:r>
              <a:rPr lang="en-US" dirty="0"/>
              <a:t>Jeffrey.Western@consultingwestern.com</a:t>
            </a:r>
          </a:p>
          <a:p>
            <a:endParaRPr lang="en-US" dirty="0"/>
          </a:p>
          <a:p>
            <a:endParaRPr lang="en-US" dirty="0"/>
          </a:p>
          <a:p>
            <a:endParaRPr lang="en-US" dirty="0"/>
          </a:p>
          <a:p>
            <a:endParaRPr lang="en-US" dirty="0"/>
          </a:p>
        </p:txBody>
      </p:sp>
      <p:sp>
        <p:nvSpPr>
          <p:cNvPr id="8" name="Footer Placeholder 7"/>
          <p:cNvSpPr>
            <a:spLocks noGrp="1"/>
          </p:cNvSpPr>
          <p:nvPr>
            <p:ph type="ftr" sz="quarter" idx="11"/>
          </p:nvPr>
        </p:nvSpPr>
        <p:spPr>
          <a:xfrm>
            <a:off x="2857500" y="6453982"/>
            <a:ext cx="3733800" cy="365125"/>
          </a:xfrm>
        </p:spPr>
        <p:txBody>
          <a:bodyPr/>
          <a:lstStyle/>
          <a:p>
            <a:pPr>
              <a:defRPr/>
            </a:pPr>
            <a:r>
              <a:rPr lang="en-US" dirty="0"/>
              <a:t>CASE™ and Western Management &amp; Consulting</a:t>
            </a:r>
          </a:p>
        </p:txBody>
      </p:sp>
      <p:sp>
        <p:nvSpPr>
          <p:cNvPr id="9" name="Slide Number Placeholder 8"/>
          <p:cNvSpPr>
            <a:spLocks noGrp="1"/>
          </p:cNvSpPr>
          <p:nvPr>
            <p:ph type="sldNum" sz="quarter" idx="12"/>
          </p:nvPr>
        </p:nvSpPr>
        <p:spPr/>
        <p:txBody>
          <a:bodyPr/>
          <a:lstStyle/>
          <a:p>
            <a:pPr>
              <a:defRPr/>
            </a:pPr>
            <a:fld id="{2684E7EA-3182-4275-BEAC-8B8F10ADA9FD}" type="slidenum">
              <a:rPr lang="en-US" smtClean="0"/>
              <a:pPr>
                <a:defRPr/>
              </a:pPr>
              <a:t>45</a:t>
            </a:fld>
            <a:endParaRPr lang="en-US" dirty="0"/>
          </a:p>
        </p:txBody>
      </p:sp>
      <p:pic>
        <p:nvPicPr>
          <p:cNvPr id="10" name="Picture 2" descr="C:\Users\FLETCH~1\AppData\Local\Temp\image00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5032983"/>
            <a:ext cx="1510408" cy="113280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fletcher18us\Downloads\case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5032983"/>
            <a:ext cx="1131272" cy="131866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0362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Approach – Phase 2</a:t>
            </a:r>
          </a:p>
        </p:txBody>
      </p:sp>
      <p:sp>
        <p:nvSpPr>
          <p:cNvPr id="3" name="Footer Placeholder 2"/>
          <p:cNvSpPr>
            <a:spLocks noGrp="1"/>
          </p:cNvSpPr>
          <p:nvPr>
            <p:ph type="ftr" sz="quarter" idx="11"/>
          </p:nvPr>
        </p:nvSpPr>
        <p:spPr/>
        <p:txBody>
          <a:bodyPr/>
          <a:lstStyle/>
          <a:p>
            <a:pPr>
              <a:defRPr/>
            </a:pPr>
            <a:r>
              <a:rPr lang="en-US"/>
              <a:t>CASE™ and Western Management &amp; Consulting</a:t>
            </a:r>
            <a:endParaRPr lang="en-US" dirty="0"/>
          </a:p>
        </p:txBody>
      </p:sp>
      <p:sp>
        <p:nvSpPr>
          <p:cNvPr id="4" name="Slide Number Placeholder 3"/>
          <p:cNvSpPr>
            <a:spLocks noGrp="1"/>
          </p:cNvSpPr>
          <p:nvPr>
            <p:ph type="sldNum" sz="quarter" idx="12"/>
          </p:nvPr>
        </p:nvSpPr>
        <p:spPr/>
        <p:txBody>
          <a:bodyPr/>
          <a:lstStyle/>
          <a:p>
            <a:pPr>
              <a:defRPr/>
            </a:pPr>
            <a:fld id="{2684E7EA-3182-4275-BEAC-8B8F10ADA9FD}" type="slidenum">
              <a:rPr lang="en-US" smtClean="0"/>
              <a:pPr>
                <a:defRPr/>
              </a:pPr>
              <a:t>5</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760538"/>
            <a:ext cx="4926013" cy="333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122156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solidFill>
                  <a:srgbClr val="FF0000"/>
                </a:solidFill>
              </a:rPr>
              <a:t>Task 1 - Work Plan Call/Panel Meeting</a:t>
            </a:r>
          </a:p>
        </p:txBody>
      </p:sp>
      <p:sp>
        <p:nvSpPr>
          <p:cNvPr id="4" name="Content Placeholder 3"/>
          <p:cNvSpPr>
            <a:spLocks noGrp="1"/>
          </p:cNvSpPr>
          <p:nvPr>
            <p:ph idx="1"/>
          </p:nvPr>
        </p:nvSpPr>
        <p:spPr>
          <a:xfrm>
            <a:off x="457200" y="1600200"/>
            <a:ext cx="8534400" cy="4525963"/>
          </a:xfrm>
        </p:spPr>
        <p:txBody>
          <a:bodyPr/>
          <a:lstStyle/>
          <a:p>
            <a:pPr marL="0" indent="0">
              <a:buNone/>
            </a:pPr>
            <a:r>
              <a:rPr lang="en-US" dirty="0"/>
              <a:t>Meet with the project panel to discuss and </a:t>
            </a:r>
          </a:p>
          <a:p>
            <a:pPr marL="0" indent="0">
              <a:buNone/>
            </a:pPr>
            <a:r>
              <a:rPr lang="en-US" dirty="0"/>
              <a:t>finalize the working plan. </a:t>
            </a:r>
          </a:p>
          <a:p>
            <a:pPr marL="400050" lvl="1" indent="0">
              <a:buNone/>
            </a:pPr>
            <a:endParaRPr lang="en-US" dirty="0"/>
          </a:p>
          <a:p>
            <a:pPr marL="400050" lvl="1" indent="0">
              <a:buNone/>
            </a:pPr>
            <a:r>
              <a:rPr lang="en-US" dirty="0"/>
              <a:t>Research team conducted National Operations Center of Excellence (</a:t>
            </a:r>
            <a:r>
              <a:rPr lang="en-US" dirty="0" err="1"/>
              <a:t>NOCoE</a:t>
            </a:r>
            <a:r>
              <a:rPr lang="en-US" dirty="0"/>
              <a:t>) Webinar on May 9, 2016.  </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6</a:t>
            </a:fld>
            <a:endParaRPr lang="en-US"/>
          </a:p>
        </p:txBody>
      </p:sp>
      <p:sp>
        <p:nvSpPr>
          <p:cNvPr id="7" name="Footer Placeholder 7"/>
          <p:cNvSpPr>
            <a:spLocks noGrp="1"/>
          </p:cNvSpPr>
          <p:nvPr>
            <p:ph type="ftr" sz="quarter" idx="11"/>
          </p:nvPr>
        </p:nvSpPr>
        <p:spPr>
          <a:xfrm>
            <a:off x="2857500" y="6453982"/>
            <a:ext cx="3733800" cy="365125"/>
          </a:xfrm>
        </p:spPr>
        <p:txBody>
          <a:bodyPr/>
          <a:lstStyle/>
          <a:p>
            <a:pPr>
              <a:defRPr/>
            </a:pPr>
            <a:r>
              <a:rPr lang="en-US" dirty="0"/>
              <a:t>CASE™ and Western Management &amp; Consulting</a:t>
            </a:r>
          </a:p>
        </p:txBody>
      </p:sp>
    </p:spTree>
    <p:custDataLst>
      <p:tags r:id="rId1"/>
    </p:custDataLst>
    <p:extLst>
      <p:ext uri="{BB962C8B-B14F-4D97-AF65-F5344CB8AC3E}">
        <p14:creationId xmlns:p14="http://schemas.microsoft.com/office/powerpoint/2010/main" val="282030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458200" cy="1143000"/>
          </a:xfrm>
        </p:spPr>
        <p:txBody>
          <a:bodyPr>
            <a:normAutofit fontScale="90000"/>
          </a:bodyPr>
          <a:lstStyle/>
          <a:p>
            <a:pPr algn="l"/>
            <a:r>
              <a:rPr lang="en-US" dirty="0">
                <a:solidFill>
                  <a:srgbClr val="FF0000"/>
                </a:solidFill>
              </a:rPr>
              <a:t>Task 2 – Domestic and International Research Review  </a:t>
            </a:r>
          </a:p>
        </p:txBody>
      </p:sp>
      <p:sp>
        <p:nvSpPr>
          <p:cNvPr id="4" name="Content Placeholder 3"/>
          <p:cNvSpPr>
            <a:spLocks noGrp="1"/>
          </p:cNvSpPr>
          <p:nvPr>
            <p:ph idx="1"/>
          </p:nvPr>
        </p:nvSpPr>
        <p:spPr>
          <a:xfrm>
            <a:off x="228600" y="1600200"/>
            <a:ext cx="8686800" cy="4876800"/>
          </a:xfrm>
        </p:spPr>
        <p:txBody>
          <a:bodyPr>
            <a:normAutofit fontScale="85000" lnSpcReduction="20000"/>
          </a:bodyPr>
          <a:lstStyle/>
          <a:p>
            <a:r>
              <a:rPr lang="en-US" dirty="0"/>
              <a:t>Review pertinent domestic &amp; international research on the basis of </a:t>
            </a:r>
            <a:r>
              <a:rPr lang="en-US" b="1" i="1" dirty="0"/>
              <a:t>applicability, conclusiveness of findings, and usefulness</a:t>
            </a:r>
            <a:r>
              <a:rPr lang="en-US" dirty="0"/>
              <a:t> for the </a:t>
            </a:r>
            <a:r>
              <a:rPr lang="en-US" u="sng" dirty="0"/>
              <a:t>analytical needs </a:t>
            </a:r>
            <a:r>
              <a:rPr lang="en-US" dirty="0"/>
              <a:t>of </a:t>
            </a:r>
            <a:r>
              <a:rPr lang="en-US" i="1" dirty="0"/>
              <a:t>emergency management and emergency response planning</a:t>
            </a:r>
            <a:r>
              <a:rPr lang="en-US" dirty="0"/>
              <a:t> at </a:t>
            </a:r>
            <a:r>
              <a:rPr lang="en-US" i="1" dirty="0"/>
              <a:t>state transportation agencies</a:t>
            </a:r>
            <a:r>
              <a:rPr lang="en-US" dirty="0"/>
              <a:t>.</a:t>
            </a:r>
          </a:p>
          <a:p>
            <a:pPr marL="0" indent="0">
              <a:buNone/>
            </a:pPr>
            <a:endParaRPr lang="en-US" sz="1900" dirty="0"/>
          </a:p>
          <a:p>
            <a:r>
              <a:rPr lang="en-US" dirty="0"/>
              <a:t>Include relevant </a:t>
            </a:r>
            <a:r>
              <a:rPr lang="en-US" i="1" dirty="0"/>
              <a:t>completed and in-progress research</a:t>
            </a:r>
            <a:r>
              <a:rPr lang="en-US" dirty="0"/>
              <a:t> and </a:t>
            </a:r>
            <a:r>
              <a:rPr lang="en-US" i="1" dirty="0"/>
              <a:t>information </a:t>
            </a:r>
            <a:r>
              <a:rPr lang="en-US" dirty="0"/>
              <a:t>on </a:t>
            </a:r>
            <a:r>
              <a:rPr lang="en-US" u="sng" dirty="0"/>
              <a:t>new technologies</a:t>
            </a:r>
            <a:r>
              <a:rPr lang="en-US" dirty="0"/>
              <a:t>.</a:t>
            </a:r>
          </a:p>
          <a:p>
            <a:pPr marL="0" indent="0">
              <a:buNone/>
            </a:pPr>
            <a:endParaRPr lang="en-US" sz="1900" dirty="0"/>
          </a:p>
          <a:p>
            <a:r>
              <a:rPr lang="en-US" dirty="0"/>
              <a:t>Focus on </a:t>
            </a:r>
            <a:r>
              <a:rPr lang="en-US" b="1" i="1" dirty="0"/>
              <a:t>highway and transit</a:t>
            </a:r>
            <a:r>
              <a:rPr lang="en-US" dirty="0"/>
              <a:t>, within all-hazards context.</a:t>
            </a:r>
            <a:br>
              <a:rPr lang="en-US" dirty="0"/>
            </a:br>
            <a:r>
              <a:rPr lang="en-US" dirty="0"/>
              <a:t>Address expanded list of hazards to be considered, e.g.,</a:t>
            </a:r>
          </a:p>
          <a:p>
            <a:pPr marL="274320" lvl="1" indent="0">
              <a:buNone/>
            </a:pPr>
            <a:endParaRPr lang="en-US" sz="1100" dirty="0"/>
          </a:p>
          <a:p>
            <a:pPr marL="274320" lvl="1" indent="0">
              <a:buNone/>
            </a:pPr>
            <a:r>
              <a:rPr lang="en-US" dirty="0"/>
              <a:t>	Extreme Weather, Space Weather, Cybersecurity,</a:t>
            </a:r>
            <a:br>
              <a:rPr lang="en-US" dirty="0"/>
            </a:br>
            <a:r>
              <a:rPr lang="en-US" dirty="0"/>
              <a:t>	Pandemic, Intermodal Issues</a:t>
            </a:r>
          </a:p>
        </p:txBody>
      </p:sp>
      <p:sp>
        <p:nvSpPr>
          <p:cNvPr id="2" name="Footer Placeholder 1"/>
          <p:cNvSpPr>
            <a:spLocks noGrp="1"/>
          </p:cNvSpPr>
          <p:nvPr>
            <p:ph type="ftr" sz="quarter" idx="11"/>
          </p:nvPr>
        </p:nvSpPr>
        <p:spPr/>
        <p:txBody>
          <a:bodyPr/>
          <a:lstStyle/>
          <a:p>
            <a:pPr>
              <a:defRPr/>
            </a:pPr>
            <a:r>
              <a:rPr lang="en-US"/>
              <a:t>CASE™ and Western Management &amp; Consulting</a:t>
            </a:r>
            <a:endParaRPr lang="en-US" dirty="0"/>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7</a:t>
            </a:fld>
            <a:endParaRPr lang="en-US"/>
          </a:p>
        </p:txBody>
      </p:sp>
    </p:spTree>
    <p:custDataLst>
      <p:tags r:id="rId1"/>
    </p:custDataLst>
    <p:extLst>
      <p:ext uri="{BB962C8B-B14F-4D97-AF65-F5344CB8AC3E}">
        <p14:creationId xmlns:p14="http://schemas.microsoft.com/office/powerpoint/2010/main" val="22413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Literature Review Focus</a:t>
            </a:r>
          </a:p>
        </p:txBody>
      </p:sp>
      <p:sp>
        <p:nvSpPr>
          <p:cNvPr id="3" name="Content Placeholder 2"/>
          <p:cNvSpPr>
            <a:spLocks noGrp="1"/>
          </p:cNvSpPr>
          <p:nvPr>
            <p:ph idx="1"/>
          </p:nvPr>
        </p:nvSpPr>
        <p:spPr/>
        <p:txBody>
          <a:bodyPr>
            <a:normAutofit/>
          </a:bodyPr>
          <a:lstStyle/>
          <a:p>
            <a:pPr lvl="0"/>
            <a:r>
              <a:rPr lang="en-US" dirty="0"/>
              <a:t>Updates and changes to the 1</a:t>
            </a:r>
            <a:r>
              <a:rPr lang="en-US" baseline="30000" dirty="0"/>
              <a:t>st</a:t>
            </a:r>
            <a:r>
              <a:rPr lang="en-US" dirty="0"/>
              <a:t> edition of Emergency Response Planning Guide.</a:t>
            </a:r>
          </a:p>
          <a:p>
            <a:pPr lvl="0"/>
            <a:r>
              <a:rPr lang="en-US" dirty="0"/>
              <a:t>Catalog current transportation emergency management guidance, strategies and approaches. </a:t>
            </a:r>
          </a:p>
          <a:p>
            <a:pPr lvl="0"/>
            <a:r>
              <a:rPr lang="en-US" dirty="0"/>
              <a:t>Identify current emergency management training resources and requirements.  </a:t>
            </a:r>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8</a:t>
            </a:fld>
            <a:endParaRPr lang="en-US"/>
          </a:p>
        </p:txBody>
      </p:sp>
    </p:spTree>
    <p:extLst>
      <p:ext uri="{BB962C8B-B14F-4D97-AF65-F5344CB8AC3E}">
        <p14:creationId xmlns:p14="http://schemas.microsoft.com/office/powerpoint/2010/main" val="194355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Literature Review Topics</a:t>
            </a:r>
          </a:p>
        </p:txBody>
      </p:sp>
      <p:sp>
        <p:nvSpPr>
          <p:cNvPr id="3" name="Content Placeholder 2"/>
          <p:cNvSpPr>
            <a:spLocks noGrp="1"/>
          </p:cNvSpPr>
          <p:nvPr>
            <p:ph idx="1"/>
          </p:nvPr>
        </p:nvSpPr>
        <p:spPr/>
        <p:txBody>
          <a:bodyPr>
            <a:normAutofit fontScale="92500"/>
          </a:bodyPr>
          <a:lstStyle/>
          <a:p>
            <a:pPr>
              <a:buFont typeface="Arial" charset="0"/>
              <a:buChar char="•"/>
            </a:pPr>
            <a:r>
              <a:rPr lang="en-US" sz="2800" dirty="0"/>
              <a:t>Federal and State Emergency Management Requirements</a:t>
            </a:r>
          </a:p>
          <a:p>
            <a:pPr lvl="0"/>
            <a:r>
              <a:rPr lang="en-US" sz="2800" dirty="0"/>
              <a:t>Intermodal Transportation Emergency Management Planning and Coordination</a:t>
            </a:r>
          </a:p>
          <a:p>
            <a:pPr lvl="0"/>
            <a:r>
              <a:rPr lang="en-US" sz="2800" dirty="0"/>
              <a:t>Current Hazards including Space Weather	</a:t>
            </a:r>
          </a:p>
          <a:p>
            <a:pPr lvl="0"/>
            <a:r>
              <a:rPr lang="en-US" sz="2800" dirty="0"/>
              <a:t>Coordination role of Metropolitan Planning Organizations (MPOs) along with the role of other local, </a:t>
            </a:r>
            <a:r>
              <a:rPr lang="en-US" sz="2800" dirty="0" smtClean="0"/>
              <a:t>state, </a:t>
            </a:r>
            <a:r>
              <a:rPr lang="en-US" sz="2800" dirty="0"/>
              <a:t>and federal agencies</a:t>
            </a:r>
          </a:p>
          <a:p>
            <a:pPr lvl="0"/>
            <a:r>
              <a:rPr lang="en-US" sz="2800" dirty="0"/>
              <a:t>Short- and Long-Term Recovery Planning and Activities</a:t>
            </a:r>
          </a:p>
          <a:p>
            <a:pPr lvl="0"/>
            <a:r>
              <a:rPr lang="en-US" sz="2800" dirty="0"/>
              <a:t>Emergency Management Training and Exercises</a:t>
            </a:r>
          </a:p>
          <a:p>
            <a:endParaRPr lang="en-US" sz="2800" dirty="0"/>
          </a:p>
          <a:p>
            <a:pPr lvl="0"/>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US"/>
              <a:t>CASE™ and Western Management &amp; Consulting</a:t>
            </a:r>
          </a:p>
        </p:txBody>
      </p:sp>
      <p:sp>
        <p:nvSpPr>
          <p:cNvPr id="5" name="Slide Number Placeholder 4"/>
          <p:cNvSpPr>
            <a:spLocks noGrp="1"/>
          </p:cNvSpPr>
          <p:nvPr>
            <p:ph type="sldNum" sz="quarter" idx="12"/>
          </p:nvPr>
        </p:nvSpPr>
        <p:spPr/>
        <p:txBody>
          <a:bodyPr/>
          <a:lstStyle/>
          <a:p>
            <a:pPr>
              <a:defRPr/>
            </a:pPr>
            <a:fld id="{C599CEAD-DE89-4AE6-9096-5021B8D2A2B5}" type="slidenum">
              <a:rPr lang="en-US" smtClean="0"/>
              <a:pPr>
                <a:defRPr/>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2569</TotalTime>
  <Words>4432</Words>
  <Application>Microsoft Office PowerPoint</Application>
  <PresentationFormat>On-screen Show (4:3)</PresentationFormat>
  <Paragraphs>525</Paragraphs>
  <Slides>45</Slides>
  <Notes>32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45</vt:i4>
      </vt:variant>
    </vt:vector>
  </HeadingPairs>
  <TitlesOfParts>
    <vt:vector size="54" baseType="lpstr">
      <vt:lpstr>ＭＳ Ｐゴシック</vt:lpstr>
      <vt:lpstr>ＭＳ Ｐゴシック</vt:lpstr>
      <vt:lpstr>Arial</vt:lpstr>
      <vt:lpstr>Calibri</vt:lpstr>
      <vt:lpstr>Franklin Gothic Book</vt:lpstr>
      <vt:lpstr>Helvetica Light</vt:lpstr>
      <vt:lpstr>Times New Roman</vt:lpstr>
      <vt:lpstr>Office Theme</vt:lpstr>
      <vt:lpstr>1_Office Theme</vt:lpstr>
      <vt:lpstr>NCHRP 20-59 (51)B A Guide to Emergency Management at State Transportation Agencies, Second Edition</vt:lpstr>
      <vt:lpstr>Outline </vt:lpstr>
      <vt:lpstr>Project Objective</vt:lpstr>
      <vt:lpstr>Research Approach – Phase 1</vt:lpstr>
      <vt:lpstr>Research Approach – Phase 2</vt:lpstr>
      <vt:lpstr>Task 1 - Work Plan Call/Panel Meeting</vt:lpstr>
      <vt:lpstr>Task 2 – Domestic and International Research Review  </vt:lpstr>
      <vt:lpstr>Literature Review Focus</vt:lpstr>
      <vt:lpstr>Literature Review Topics</vt:lpstr>
      <vt:lpstr>New Topic: Resilience</vt:lpstr>
      <vt:lpstr>Selected Highlights of Review</vt:lpstr>
      <vt:lpstr>Selected Highlights of Review</vt:lpstr>
      <vt:lpstr>Selected Highlights of Review</vt:lpstr>
      <vt:lpstr>Task 3 – Identify Current Requirements</vt:lpstr>
      <vt:lpstr>Selected Highlights of Requirements</vt:lpstr>
      <vt:lpstr>DOT Roles in Emergency Management</vt:lpstr>
      <vt:lpstr>DOT Roles in Emergency Management</vt:lpstr>
      <vt:lpstr>DOT Roles in Emergency Management</vt:lpstr>
      <vt:lpstr>DOT Roles in Emergency Management</vt:lpstr>
      <vt:lpstr>DOT Roles in Emergency Management</vt:lpstr>
      <vt:lpstr>DOT Roles in Emergency Management</vt:lpstr>
      <vt:lpstr>DOT Roles in Emergency Management</vt:lpstr>
      <vt:lpstr>Task 4 – Review Current Practices</vt:lpstr>
      <vt:lpstr>Selected Highlights of Practices</vt:lpstr>
      <vt:lpstr>Survey Results: Recommended Training</vt:lpstr>
      <vt:lpstr>PowerPoint Presentation</vt:lpstr>
      <vt:lpstr>PowerPoint Presentation</vt:lpstr>
      <vt:lpstr>Helpful Training Tips</vt:lpstr>
      <vt:lpstr>Helpful Training Tips</vt:lpstr>
      <vt:lpstr>Task 4 – Case Studies</vt:lpstr>
      <vt:lpstr>Task 4 - Case Studies </vt:lpstr>
      <vt:lpstr>Tasks 5 &amp; 6 – Outline &amp; Work Plan</vt:lpstr>
      <vt:lpstr>Guide Development</vt:lpstr>
      <vt:lpstr>Phase 2 – Tasks 7, 8, &amp; 9 </vt:lpstr>
      <vt:lpstr>Original Table of Contents</vt:lpstr>
      <vt:lpstr>Guide Revisions</vt:lpstr>
      <vt:lpstr>Table of Contents: Sections</vt:lpstr>
      <vt:lpstr>Table of Contents: Appendices</vt:lpstr>
      <vt:lpstr>Table of Contents</vt:lpstr>
      <vt:lpstr>Table of Contents</vt:lpstr>
      <vt:lpstr>Table of Contents</vt:lpstr>
      <vt:lpstr>Further Research Needs</vt:lpstr>
      <vt:lpstr>Further Research Needs</vt:lpstr>
      <vt:lpstr>Further Research Needs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Freight Rail Security</dc:title>
  <dc:creator>Ron Frazier</dc:creator>
  <cp:lastModifiedBy>Mackie, Paul</cp:lastModifiedBy>
  <cp:revision>375</cp:revision>
  <dcterms:created xsi:type="dcterms:W3CDTF">2008-12-09T04:40:41Z</dcterms:created>
  <dcterms:modified xsi:type="dcterms:W3CDTF">2020-07-20T17:12:14Z</dcterms:modified>
</cp:coreProperties>
</file>