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26"/>
  </p:notesMasterIdLst>
  <p:sldIdLst>
    <p:sldId id="282" r:id="rId5"/>
    <p:sldId id="257" r:id="rId6"/>
    <p:sldId id="258" r:id="rId7"/>
    <p:sldId id="259" r:id="rId8"/>
    <p:sldId id="280" r:id="rId9"/>
    <p:sldId id="279" r:id="rId10"/>
    <p:sldId id="266" r:id="rId11"/>
    <p:sldId id="278" r:id="rId12"/>
    <p:sldId id="268" r:id="rId13"/>
    <p:sldId id="261" r:id="rId14"/>
    <p:sldId id="277" r:id="rId15"/>
    <p:sldId id="262" r:id="rId16"/>
    <p:sldId id="269" r:id="rId17"/>
    <p:sldId id="270" r:id="rId18"/>
    <p:sldId id="271" r:id="rId19"/>
    <p:sldId id="272" r:id="rId20"/>
    <p:sldId id="273" r:id="rId21"/>
    <p:sldId id="274" r:id="rId22"/>
    <p:sldId id="275" r:id="rId23"/>
    <p:sldId id="281" r:id="rId24"/>
    <p:sldId id="283"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B880F"/>
    <a:srgbClr val="F09F28"/>
    <a:srgbClr val="EE9512"/>
    <a:srgbClr val="008AF2"/>
    <a:srgbClr val="D08D06"/>
    <a:srgbClr val="007DDA"/>
    <a:srgbClr val="56009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5FBDB9E-F572-4872-937B-C2476959C582}" v="4" dt="2020-09-11T21:49:17.29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373" autoAdjust="0"/>
    <p:restoredTop sz="89686" autoAdjust="0"/>
  </p:normalViewPr>
  <p:slideViewPr>
    <p:cSldViewPr snapToGrid="0">
      <p:cViewPr varScale="1">
        <p:scale>
          <a:sx n="65" d="100"/>
          <a:sy n="65" d="100"/>
        </p:scale>
        <p:origin x="1170" y="78"/>
      </p:cViewPr>
      <p:guideLst/>
    </p:cSldViewPr>
  </p:slideViewPr>
  <p:notesTextViewPr>
    <p:cViewPr>
      <p:scale>
        <a:sx n="1" d="1"/>
        <a:sy n="1" d="1"/>
      </p:scale>
      <p:origin x="0" y="0"/>
    </p:cViewPr>
  </p:notesTextViewPr>
  <p:sorterViewPr>
    <p:cViewPr>
      <p:scale>
        <a:sx n="100" d="100"/>
        <a:sy n="100" d="100"/>
      </p:scale>
      <p:origin x="0" y="-485"/>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elley Pecheux" userId="07b25f9e-16c5-4ba1-9fea-6c429c851519" providerId="ADAL" clId="{694C84DE-AF62-40EA-AA89-563B9017836C}"/>
    <pc:docChg chg="addSld delSld modSld sldOrd">
      <pc:chgData name="Kelley Pecheux" userId="07b25f9e-16c5-4ba1-9fea-6c429c851519" providerId="ADAL" clId="{694C84DE-AF62-40EA-AA89-563B9017836C}" dt="2020-09-11T21:49:17.293" v="10"/>
      <pc:docMkLst>
        <pc:docMk/>
      </pc:docMkLst>
      <pc:sldChg chg="del">
        <pc:chgData name="Kelley Pecheux" userId="07b25f9e-16c5-4ba1-9fea-6c429c851519" providerId="ADAL" clId="{694C84DE-AF62-40EA-AA89-563B9017836C}" dt="2020-09-11T21:38:47.560" v="1" actId="2696"/>
        <pc:sldMkLst>
          <pc:docMk/>
          <pc:sldMk cId="1952929024" sldId="256"/>
        </pc:sldMkLst>
      </pc:sldChg>
      <pc:sldChg chg="modNotesTx">
        <pc:chgData name="Kelley Pecheux" userId="07b25f9e-16c5-4ba1-9fea-6c429c851519" providerId="ADAL" clId="{694C84DE-AF62-40EA-AA89-563B9017836C}" dt="2020-09-11T21:44:42.255" v="6" actId="20577"/>
        <pc:sldMkLst>
          <pc:docMk/>
          <pc:sldMk cId="3935099001" sldId="258"/>
        </pc:sldMkLst>
      </pc:sldChg>
      <pc:sldChg chg="modNotesTx">
        <pc:chgData name="Kelley Pecheux" userId="07b25f9e-16c5-4ba1-9fea-6c429c851519" providerId="ADAL" clId="{694C84DE-AF62-40EA-AA89-563B9017836C}" dt="2020-09-11T21:44:36.420" v="5" actId="20577"/>
        <pc:sldMkLst>
          <pc:docMk/>
          <pc:sldMk cId="2379964770" sldId="259"/>
        </pc:sldMkLst>
      </pc:sldChg>
      <pc:sldChg chg="del ord">
        <pc:chgData name="Kelley Pecheux" userId="07b25f9e-16c5-4ba1-9fea-6c429c851519" providerId="ADAL" clId="{694C84DE-AF62-40EA-AA89-563B9017836C}" dt="2020-09-11T21:44:14.094" v="4" actId="2696"/>
        <pc:sldMkLst>
          <pc:docMk/>
          <pc:sldMk cId="1246446596" sldId="265"/>
        </pc:sldMkLst>
      </pc:sldChg>
      <pc:sldChg chg="modNotesTx">
        <pc:chgData name="Kelley Pecheux" userId="07b25f9e-16c5-4ba1-9fea-6c429c851519" providerId="ADAL" clId="{694C84DE-AF62-40EA-AA89-563B9017836C}" dt="2020-09-11T21:48:52.842" v="9" actId="20577"/>
        <pc:sldMkLst>
          <pc:docMk/>
          <pc:sldMk cId="3881712067" sldId="278"/>
        </pc:sldMkLst>
      </pc:sldChg>
      <pc:sldChg chg="modNotesTx">
        <pc:chgData name="Kelley Pecheux" userId="07b25f9e-16c5-4ba1-9fea-6c429c851519" providerId="ADAL" clId="{694C84DE-AF62-40EA-AA89-563B9017836C}" dt="2020-09-11T21:48:03.556" v="8" actId="20577"/>
        <pc:sldMkLst>
          <pc:docMk/>
          <pc:sldMk cId="694962473" sldId="279"/>
        </pc:sldMkLst>
      </pc:sldChg>
      <pc:sldChg chg="modNotesTx">
        <pc:chgData name="Kelley Pecheux" userId="07b25f9e-16c5-4ba1-9fea-6c429c851519" providerId="ADAL" clId="{694C84DE-AF62-40EA-AA89-563B9017836C}" dt="2020-09-11T21:44:53.304" v="7" actId="20577"/>
        <pc:sldMkLst>
          <pc:docMk/>
          <pc:sldMk cId="360935113" sldId="280"/>
        </pc:sldMkLst>
      </pc:sldChg>
      <pc:sldChg chg="ord">
        <pc:chgData name="Kelley Pecheux" userId="07b25f9e-16c5-4ba1-9fea-6c429c851519" providerId="ADAL" clId="{694C84DE-AF62-40EA-AA89-563B9017836C}" dt="2020-09-11T21:49:17.293" v="10"/>
        <pc:sldMkLst>
          <pc:docMk/>
          <pc:sldMk cId="2243492825" sldId="281"/>
        </pc:sldMkLst>
      </pc:sldChg>
      <pc:sldChg chg="add">
        <pc:chgData name="Kelley Pecheux" userId="07b25f9e-16c5-4ba1-9fea-6c429c851519" providerId="ADAL" clId="{694C84DE-AF62-40EA-AA89-563B9017836C}" dt="2020-09-11T21:38:45.438" v="0"/>
        <pc:sldMkLst>
          <pc:docMk/>
          <pc:sldMk cId="959452310" sldId="282"/>
        </pc:sldMkLst>
      </pc:sldChg>
      <pc:sldChg chg="add">
        <pc:chgData name="Kelley Pecheux" userId="07b25f9e-16c5-4ba1-9fea-6c429c851519" providerId="ADAL" clId="{694C84DE-AF62-40EA-AA89-563B9017836C}" dt="2020-09-11T21:44:12.366" v="3"/>
        <pc:sldMkLst>
          <pc:docMk/>
          <pc:sldMk cId="2929984001" sldId="283"/>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9279246-96A6-E04A-BBA7-AAB27626E2A0}" type="datetimeFigureOut">
              <a:rPr lang="en-US" smtClean="0"/>
              <a:t>10/15/2020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4287B74-C0DF-1843-912F-6219E26FFC6F}" type="slidenum">
              <a:rPr lang="en-US" smtClean="0"/>
              <a:t>‹#›</a:t>
            </a:fld>
            <a:endParaRPr lang="en-US"/>
          </a:p>
        </p:txBody>
      </p:sp>
    </p:spTree>
    <p:extLst>
      <p:ext uri="{BB962C8B-B14F-4D97-AF65-F5344CB8AC3E}">
        <p14:creationId xmlns:p14="http://schemas.microsoft.com/office/powerpoint/2010/main" val="38260127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4287B74-C0DF-1843-912F-6219E26FFC6F}" type="slidenum">
              <a:rPr lang="en-US" smtClean="0"/>
              <a:t>3</a:t>
            </a:fld>
            <a:endParaRPr lang="en-US"/>
          </a:p>
        </p:txBody>
      </p:sp>
    </p:spTree>
    <p:extLst>
      <p:ext uri="{BB962C8B-B14F-4D97-AF65-F5344CB8AC3E}">
        <p14:creationId xmlns:p14="http://schemas.microsoft.com/office/powerpoint/2010/main" val="18243405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4287B74-C0DF-1843-912F-6219E26FFC6F}" type="slidenum">
              <a:rPr lang="en-US" smtClean="0"/>
              <a:t>4</a:t>
            </a:fld>
            <a:endParaRPr lang="en-US"/>
          </a:p>
        </p:txBody>
      </p:sp>
    </p:spTree>
    <p:extLst>
      <p:ext uri="{BB962C8B-B14F-4D97-AF65-F5344CB8AC3E}">
        <p14:creationId xmlns:p14="http://schemas.microsoft.com/office/powerpoint/2010/main" val="40700039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4287B74-C0DF-1843-912F-6219E26FFC6F}" type="slidenum">
              <a:rPr lang="en-US" smtClean="0"/>
              <a:t>5</a:t>
            </a:fld>
            <a:endParaRPr lang="en-US"/>
          </a:p>
        </p:txBody>
      </p:sp>
    </p:spTree>
    <p:extLst>
      <p:ext uri="{BB962C8B-B14F-4D97-AF65-F5344CB8AC3E}">
        <p14:creationId xmlns:p14="http://schemas.microsoft.com/office/powerpoint/2010/main" val="31456127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u="sng" dirty="0"/>
          </a:p>
        </p:txBody>
      </p:sp>
      <p:sp>
        <p:nvSpPr>
          <p:cNvPr id="4" name="Slide Number Placeholder 3"/>
          <p:cNvSpPr>
            <a:spLocks noGrp="1"/>
          </p:cNvSpPr>
          <p:nvPr>
            <p:ph type="sldNum" sz="quarter" idx="5"/>
          </p:nvPr>
        </p:nvSpPr>
        <p:spPr/>
        <p:txBody>
          <a:bodyPr/>
          <a:lstStyle/>
          <a:p>
            <a:fld id="{F4287B74-C0DF-1843-912F-6219E26FFC6F}" type="slidenum">
              <a:rPr lang="en-US" smtClean="0"/>
              <a:t>6</a:t>
            </a:fld>
            <a:endParaRPr lang="en-US"/>
          </a:p>
        </p:txBody>
      </p:sp>
    </p:spTree>
    <p:extLst>
      <p:ext uri="{BB962C8B-B14F-4D97-AF65-F5344CB8AC3E}">
        <p14:creationId xmlns:p14="http://schemas.microsoft.com/office/powerpoint/2010/main" val="9201003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4287B74-C0DF-1843-912F-6219E26FFC6F}" type="slidenum">
              <a:rPr lang="en-US" smtClean="0"/>
              <a:t>8</a:t>
            </a:fld>
            <a:endParaRPr lang="en-US"/>
          </a:p>
        </p:txBody>
      </p:sp>
    </p:spTree>
    <p:extLst>
      <p:ext uri="{BB962C8B-B14F-4D97-AF65-F5344CB8AC3E}">
        <p14:creationId xmlns:p14="http://schemas.microsoft.com/office/powerpoint/2010/main" val="21814037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F08715-1E39-4AD9-B697-4C3E9AEE439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7B2052A-4257-47AA-AEEA-A1215F124C1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7A740BE-6CF4-4D32-BAD7-8EDEBBD17C19}"/>
              </a:ext>
            </a:extLst>
          </p:cNvPr>
          <p:cNvSpPr>
            <a:spLocks noGrp="1"/>
          </p:cNvSpPr>
          <p:nvPr>
            <p:ph type="dt" sz="half" idx="10"/>
          </p:nvPr>
        </p:nvSpPr>
        <p:spPr/>
        <p:txBody>
          <a:bodyPr/>
          <a:lstStyle/>
          <a:p>
            <a:fld id="{9E1B459C-32FB-9C48-8CA9-288C31EE53F0}" type="datetime1">
              <a:rPr lang="en-US" smtClean="0"/>
              <a:t>10/15/2020</a:t>
            </a:fld>
            <a:endParaRPr lang="en-US"/>
          </a:p>
        </p:txBody>
      </p:sp>
      <p:sp>
        <p:nvSpPr>
          <p:cNvPr id="5" name="Footer Placeholder 4">
            <a:extLst>
              <a:ext uri="{FF2B5EF4-FFF2-40B4-BE49-F238E27FC236}">
                <a16:creationId xmlns:a16="http://schemas.microsoft.com/office/drawing/2014/main" id="{EF6376AA-6657-4B65-B763-83B672F6977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350226A-DB73-4124-9CD5-4A7692DC9EAE}"/>
              </a:ext>
            </a:extLst>
          </p:cNvPr>
          <p:cNvSpPr>
            <a:spLocks noGrp="1"/>
          </p:cNvSpPr>
          <p:nvPr>
            <p:ph type="sldNum" sz="quarter" idx="12"/>
          </p:nvPr>
        </p:nvSpPr>
        <p:spPr/>
        <p:txBody>
          <a:bodyPr/>
          <a:lstStyle/>
          <a:p>
            <a:fld id="{67A940B0-7E29-4C6A-9717-B4D11E89CDFD}" type="slidenum">
              <a:rPr lang="en-US" smtClean="0"/>
              <a:t>‹#›</a:t>
            </a:fld>
            <a:endParaRPr lang="en-US"/>
          </a:p>
        </p:txBody>
      </p:sp>
    </p:spTree>
    <p:extLst>
      <p:ext uri="{BB962C8B-B14F-4D97-AF65-F5344CB8AC3E}">
        <p14:creationId xmlns:p14="http://schemas.microsoft.com/office/powerpoint/2010/main" val="1593288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8AAEAD-B0B7-41B6-836F-5F2AFB47855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D816ABB-E9CA-473D-A956-BA62DB3F32E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47B31FA-3FBA-48F1-8913-CC2BD4B0F606}"/>
              </a:ext>
            </a:extLst>
          </p:cNvPr>
          <p:cNvSpPr>
            <a:spLocks noGrp="1"/>
          </p:cNvSpPr>
          <p:nvPr>
            <p:ph type="dt" sz="half" idx="10"/>
          </p:nvPr>
        </p:nvSpPr>
        <p:spPr/>
        <p:txBody>
          <a:bodyPr/>
          <a:lstStyle/>
          <a:p>
            <a:fld id="{FAC9F1A9-4B2F-7B48-A2B5-E99D71B18ABD}" type="datetime1">
              <a:rPr lang="en-US" smtClean="0"/>
              <a:t>10/15/2020</a:t>
            </a:fld>
            <a:endParaRPr lang="en-US"/>
          </a:p>
        </p:txBody>
      </p:sp>
      <p:sp>
        <p:nvSpPr>
          <p:cNvPr id="5" name="Footer Placeholder 4">
            <a:extLst>
              <a:ext uri="{FF2B5EF4-FFF2-40B4-BE49-F238E27FC236}">
                <a16:creationId xmlns:a16="http://schemas.microsoft.com/office/drawing/2014/main" id="{4AE87360-B6C9-497C-A796-61B8EA53144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D9819C5-FA5E-40F9-BD43-BFB47CBCD18C}"/>
              </a:ext>
            </a:extLst>
          </p:cNvPr>
          <p:cNvSpPr>
            <a:spLocks noGrp="1"/>
          </p:cNvSpPr>
          <p:nvPr>
            <p:ph type="sldNum" sz="quarter" idx="12"/>
          </p:nvPr>
        </p:nvSpPr>
        <p:spPr/>
        <p:txBody>
          <a:bodyPr/>
          <a:lstStyle/>
          <a:p>
            <a:fld id="{67A940B0-7E29-4C6A-9717-B4D11E89CDFD}" type="slidenum">
              <a:rPr lang="en-US" smtClean="0"/>
              <a:t>‹#›</a:t>
            </a:fld>
            <a:endParaRPr lang="en-US"/>
          </a:p>
        </p:txBody>
      </p:sp>
    </p:spTree>
    <p:extLst>
      <p:ext uri="{BB962C8B-B14F-4D97-AF65-F5344CB8AC3E}">
        <p14:creationId xmlns:p14="http://schemas.microsoft.com/office/powerpoint/2010/main" val="34588439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E855C30-3D42-4ECE-8909-61A41142668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1D99228-2168-4E8D-9B21-9F2FF9B1225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53CE9F8-7128-452E-820B-A0641379DC0E}"/>
              </a:ext>
            </a:extLst>
          </p:cNvPr>
          <p:cNvSpPr>
            <a:spLocks noGrp="1"/>
          </p:cNvSpPr>
          <p:nvPr>
            <p:ph type="dt" sz="half" idx="10"/>
          </p:nvPr>
        </p:nvSpPr>
        <p:spPr/>
        <p:txBody>
          <a:bodyPr/>
          <a:lstStyle/>
          <a:p>
            <a:fld id="{87500A22-D1D1-794F-83FB-5CE1E5EC55FF}" type="datetime1">
              <a:rPr lang="en-US" smtClean="0"/>
              <a:t>10/15/2020</a:t>
            </a:fld>
            <a:endParaRPr lang="en-US"/>
          </a:p>
        </p:txBody>
      </p:sp>
      <p:sp>
        <p:nvSpPr>
          <p:cNvPr id="5" name="Footer Placeholder 4">
            <a:extLst>
              <a:ext uri="{FF2B5EF4-FFF2-40B4-BE49-F238E27FC236}">
                <a16:creationId xmlns:a16="http://schemas.microsoft.com/office/drawing/2014/main" id="{40D40B8B-415B-441E-A0B0-CB356DD0E4E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47A36FF-60DA-4AE6-B3BA-A2CA1CF15D09}"/>
              </a:ext>
            </a:extLst>
          </p:cNvPr>
          <p:cNvSpPr>
            <a:spLocks noGrp="1"/>
          </p:cNvSpPr>
          <p:nvPr>
            <p:ph type="sldNum" sz="quarter" idx="12"/>
          </p:nvPr>
        </p:nvSpPr>
        <p:spPr/>
        <p:txBody>
          <a:bodyPr/>
          <a:lstStyle/>
          <a:p>
            <a:fld id="{67A940B0-7E29-4C6A-9717-B4D11E89CDFD}" type="slidenum">
              <a:rPr lang="en-US" smtClean="0"/>
              <a:t>‹#›</a:t>
            </a:fld>
            <a:endParaRPr lang="en-US"/>
          </a:p>
        </p:txBody>
      </p:sp>
    </p:spTree>
    <p:extLst>
      <p:ext uri="{BB962C8B-B14F-4D97-AF65-F5344CB8AC3E}">
        <p14:creationId xmlns:p14="http://schemas.microsoft.com/office/powerpoint/2010/main" val="2501862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2492B4-58B1-46B0-9F05-F0CE4175F6E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C41A2ED-0992-499A-82BA-1B22086CBCC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5E2DFD2-2B74-4236-A71B-AF3E7D05C1D8}"/>
              </a:ext>
            </a:extLst>
          </p:cNvPr>
          <p:cNvSpPr>
            <a:spLocks noGrp="1"/>
          </p:cNvSpPr>
          <p:nvPr>
            <p:ph type="dt" sz="half" idx="10"/>
          </p:nvPr>
        </p:nvSpPr>
        <p:spPr/>
        <p:txBody>
          <a:bodyPr/>
          <a:lstStyle/>
          <a:p>
            <a:fld id="{73A3BE83-CF1F-9246-A002-71CC96339504}" type="datetime1">
              <a:rPr lang="en-US" smtClean="0"/>
              <a:t>10/15/2020</a:t>
            </a:fld>
            <a:endParaRPr lang="en-US"/>
          </a:p>
        </p:txBody>
      </p:sp>
      <p:sp>
        <p:nvSpPr>
          <p:cNvPr id="5" name="Footer Placeholder 4">
            <a:extLst>
              <a:ext uri="{FF2B5EF4-FFF2-40B4-BE49-F238E27FC236}">
                <a16:creationId xmlns:a16="http://schemas.microsoft.com/office/drawing/2014/main" id="{DE67BD15-EE86-4365-9746-F5D93AA4DFE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6E3DF8F-5CEE-4C0B-9167-E19F8BAE02E5}"/>
              </a:ext>
            </a:extLst>
          </p:cNvPr>
          <p:cNvSpPr>
            <a:spLocks noGrp="1"/>
          </p:cNvSpPr>
          <p:nvPr>
            <p:ph type="sldNum" sz="quarter" idx="12"/>
          </p:nvPr>
        </p:nvSpPr>
        <p:spPr/>
        <p:txBody>
          <a:bodyPr/>
          <a:lstStyle/>
          <a:p>
            <a:fld id="{67A940B0-7E29-4C6A-9717-B4D11E89CDFD}" type="slidenum">
              <a:rPr lang="en-US" smtClean="0"/>
              <a:t>‹#›</a:t>
            </a:fld>
            <a:endParaRPr lang="en-US"/>
          </a:p>
        </p:txBody>
      </p:sp>
    </p:spTree>
    <p:extLst>
      <p:ext uri="{BB962C8B-B14F-4D97-AF65-F5344CB8AC3E}">
        <p14:creationId xmlns:p14="http://schemas.microsoft.com/office/powerpoint/2010/main" val="41728369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90C7D5-C2D3-4FB9-9512-C52A44187DB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E1B67D7-D126-4D48-BC5D-67F4E743F72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EB1F0B1-477E-4753-A48C-C16AB243A0A9}"/>
              </a:ext>
            </a:extLst>
          </p:cNvPr>
          <p:cNvSpPr>
            <a:spLocks noGrp="1"/>
          </p:cNvSpPr>
          <p:nvPr>
            <p:ph type="dt" sz="half" idx="10"/>
          </p:nvPr>
        </p:nvSpPr>
        <p:spPr/>
        <p:txBody>
          <a:bodyPr/>
          <a:lstStyle/>
          <a:p>
            <a:fld id="{716F415C-02D1-084C-B84E-B2B4A8095F37}" type="datetime1">
              <a:rPr lang="en-US" smtClean="0"/>
              <a:t>10/15/2020</a:t>
            </a:fld>
            <a:endParaRPr lang="en-US"/>
          </a:p>
        </p:txBody>
      </p:sp>
      <p:sp>
        <p:nvSpPr>
          <p:cNvPr id="5" name="Footer Placeholder 4">
            <a:extLst>
              <a:ext uri="{FF2B5EF4-FFF2-40B4-BE49-F238E27FC236}">
                <a16:creationId xmlns:a16="http://schemas.microsoft.com/office/drawing/2014/main" id="{96013725-4C13-4745-B0E6-BAA15281B8E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67A897C-B004-4108-B374-DE8BDD8EE14C}"/>
              </a:ext>
            </a:extLst>
          </p:cNvPr>
          <p:cNvSpPr>
            <a:spLocks noGrp="1"/>
          </p:cNvSpPr>
          <p:nvPr>
            <p:ph type="sldNum" sz="quarter" idx="12"/>
          </p:nvPr>
        </p:nvSpPr>
        <p:spPr/>
        <p:txBody>
          <a:bodyPr/>
          <a:lstStyle/>
          <a:p>
            <a:fld id="{67A940B0-7E29-4C6A-9717-B4D11E89CDFD}" type="slidenum">
              <a:rPr lang="en-US" smtClean="0"/>
              <a:t>‹#›</a:t>
            </a:fld>
            <a:endParaRPr lang="en-US"/>
          </a:p>
        </p:txBody>
      </p:sp>
    </p:spTree>
    <p:extLst>
      <p:ext uri="{BB962C8B-B14F-4D97-AF65-F5344CB8AC3E}">
        <p14:creationId xmlns:p14="http://schemas.microsoft.com/office/powerpoint/2010/main" val="7661182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E4C746-D890-47BD-A044-8473F641845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CBE42C3-3C7B-4E69-B145-5CC0C40D6E3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3DD8AC3-913B-43A0-B6EA-CC8C6BD25D0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146072A-D0F2-440B-ADE1-A0F513B03966}"/>
              </a:ext>
            </a:extLst>
          </p:cNvPr>
          <p:cNvSpPr>
            <a:spLocks noGrp="1"/>
          </p:cNvSpPr>
          <p:nvPr>
            <p:ph type="dt" sz="half" idx="10"/>
          </p:nvPr>
        </p:nvSpPr>
        <p:spPr/>
        <p:txBody>
          <a:bodyPr/>
          <a:lstStyle/>
          <a:p>
            <a:fld id="{F3B67910-EAD8-F34E-90D9-6B7BBB47FA9F}" type="datetime1">
              <a:rPr lang="en-US" smtClean="0"/>
              <a:t>10/15/2020</a:t>
            </a:fld>
            <a:endParaRPr lang="en-US"/>
          </a:p>
        </p:txBody>
      </p:sp>
      <p:sp>
        <p:nvSpPr>
          <p:cNvPr id="6" name="Footer Placeholder 5">
            <a:extLst>
              <a:ext uri="{FF2B5EF4-FFF2-40B4-BE49-F238E27FC236}">
                <a16:creationId xmlns:a16="http://schemas.microsoft.com/office/drawing/2014/main" id="{87E717C6-E622-4105-9B5E-0E9DAD2B5A9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7122DF4-5114-4F79-88A7-8A07B3515EAF}"/>
              </a:ext>
            </a:extLst>
          </p:cNvPr>
          <p:cNvSpPr>
            <a:spLocks noGrp="1"/>
          </p:cNvSpPr>
          <p:nvPr>
            <p:ph type="sldNum" sz="quarter" idx="12"/>
          </p:nvPr>
        </p:nvSpPr>
        <p:spPr/>
        <p:txBody>
          <a:bodyPr/>
          <a:lstStyle/>
          <a:p>
            <a:fld id="{67A940B0-7E29-4C6A-9717-B4D11E89CDFD}" type="slidenum">
              <a:rPr lang="en-US" smtClean="0"/>
              <a:t>‹#›</a:t>
            </a:fld>
            <a:endParaRPr lang="en-US"/>
          </a:p>
        </p:txBody>
      </p:sp>
    </p:spTree>
    <p:extLst>
      <p:ext uri="{BB962C8B-B14F-4D97-AF65-F5344CB8AC3E}">
        <p14:creationId xmlns:p14="http://schemas.microsoft.com/office/powerpoint/2010/main" val="910569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6D0BB6-7BA0-4DF3-ADF4-91F895361A77}"/>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C3F75A1-D323-4423-A687-087C6E206F9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9799009-41D3-4824-B7AF-73F1B43D902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21FA2D4-A5FE-4E53-800A-DB0705660DB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33F28A2-5A6E-4D1E-BA36-39DEC511DBC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BFD5412-3FA7-4726-90D4-E26F97ECEF22}"/>
              </a:ext>
            </a:extLst>
          </p:cNvPr>
          <p:cNvSpPr>
            <a:spLocks noGrp="1"/>
          </p:cNvSpPr>
          <p:nvPr>
            <p:ph type="dt" sz="half" idx="10"/>
          </p:nvPr>
        </p:nvSpPr>
        <p:spPr/>
        <p:txBody>
          <a:bodyPr/>
          <a:lstStyle/>
          <a:p>
            <a:fld id="{FEA6F0C2-843F-1A4E-8428-2A28670B46BF}" type="datetime1">
              <a:rPr lang="en-US" smtClean="0"/>
              <a:t>10/15/2020</a:t>
            </a:fld>
            <a:endParaRPr lang="en-US"/>
          </a:p>
        </p:txBody>
      </p:sp>
      <p:sp>
        <p:nvSpPr>
          <p:cNvPr id="8" name="Footer Placeholder 7">
            <a:extLst>
              <a:ext uri="{FF2B5EF4-FFF2-40B4-BE49-F238E27FC236}">
                <a16:creationId xmlns:a16="http://schemas.microsoft.com/office/drawing/2014/main" id="{23D63800-A7BA-4915-8C9F-7DC882E6DBFF}"/>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8D4277E-6A95-4C06-8EAC-DEF87070694D}"/>
              </a:ext>
            </a:extLst>
          </p:cNvPr>
          <p:cNvSpPr>
            <a:spLocks noGrp="1"/>
          </p:cNvSpPr>
          <p:nvPr>
            <p:ph type="sldNum" sz="quarter" idx="12"/>
          </p:nvPr>
        </p:nvSpPr>
        <p:spPr/>
        <p:txBody>
          <a:bodyPr/>
          <a:lstStyle/>
          <a:p>
            <a:fld id="{67A940B0-7E29-4C6A-9717-B4D11E89CDFD}" type="slidenum">
              <a:rPr lang="en-US" smtClean="0"/>
              <a:t>‹#›</a:t>
            </a:fld>
            <a:endParaRPr lang="en-US"/>
          </a:p>
        </p:txBody>
      </p:sp>
    </p:spTree>
    <p:extLst>
      <p:ext uri="{BB962C8B-B14F-4D97-AF65-F5344CB8AC3E}">
        <p14:creationId xmlns:p14="http://schemas.microsoft.com/office/powerpoint/2010/main" val="18112871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E7924C-2CB7-40DB-9965-A1E500C1FDB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067D41A-9EEF-4BF5-B89B-8788B334986C}"/>
              </a:ext>
            </a:extLst>
          </p:cNvPr>
          <p:cNvSpPr>
            <a:spLocks noGrp="1"/>
          </p:cNvSpPr>
          <p:nvPr>
            <p:ph type="dt" sz="half" idx="10"/>
          </p:nvPr>
        </p:nvSpPr>
        <p:spPr/>
        <p:txBody>
          <a:bodyPr/>
          <a:lstStyle/>
          <a:p>
            <a:fld id="{585A2224-9489-C243-9D50-2C4C586315D7}" type="datetime1">
              <a:rPr lang="en-US" smtClean="0"/>
              <a:t>10/15/2020</a:t>
            </a:fld>
            <a:endParaRPr lang="en-US"/>
          </a:p>
        </p:txBody>
      </p:sp>
      <p:sp>
        <p:nvSpPr>
          <p:cNvPr id="4" name="Footer Placeholder 3">
            <a:extLst>
              <a:ext uri="{FF2B5EF4-FFF2-40B4-BE49-F238E27FC236}">
                <a16:creationId xmlns:a16="http://schemas.microsoft.com/office/drawing/2014/main" id="{557E4A15-264A-4067-9E48-101D391497C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481726B-26C6-46A3-8564-5F175680026B}"/>
              </a:ext>
            </a:extLst>
          </p:cNvPr>
          <p:cNvSpPr>
            <a:spLocks noGrp="1"/>
          </p:cNvSpPr>
          <p:nvPr>
            <p:ph type="sldNum" sz="quarter" idx="12"/>
          </p:nvPr>
        </p:nvSpPr>
        <p:spPr/>
        <p:txBody>
          <a:bodyPr/>
          <a:lstStyle/>
          <a:p>
            <a:fld id="{67A940B0-7E29-4C6A-9717-B4D11E89CDFD}" type="slidenum">
              <a:rPr lang="en-US" smtClean="0"/>
              <a:t>‹#›</a:t>
            </a:fld>
            <a:endParaRPr lang="en-US"/>
          </a:p>
        </p:txBody>
      </p:sp>
    </p:spTree>
    <p:extLst>
      <p:ext uri="{BB962C8B-B14F-4D97-AF65-F5344CB8AC3E}">
        <p14:creationId xmlns:p14="http://schemas.microsoft.com/office/powerpoint/2010/main" val="4467952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680F798-66D9-4719-900C-C0D41DEFCABA}"/>
              </a:ext>
            </a:extLst>
          </p:cNvPr>
          <p:cNvSpPr>
            <a:spLocks noGrp="1"/>
          </p:cNvSpPr>
          <p:nvPr>
            <p:ph type="dt" sz="half" idx="10"/>
          </p:nvPr>
        </p:nvSpPr>
        <p:spPr/>
        <p:txBody>
          <a:bodyPr/>
          <a:lstStyle/>
          <a:p>
            <a:fld id="{24A4D82E-2056-0B48-9F8B-CD6EB4D400B0}" type="datetime1">
              <a:rPr lang="en-US" smtClean="0"/>
              <a:t>10/15/2020</a:t>
            </a:fld>
            <a:endParaRPr lang="en-US"/>
          </a:p>
        </p:txBody>
      </p:sp>
      <p:sp>
        <p:nvSpPr>
          <p:cNvPr id="3" name="Footer Placeholder 2">
            <a:extLst>
              <a:ext uri="{FF2B5EF4-FFF2-40B4-BE49-F238E27FC236}">
                <a16:creationId xmlns:a16="http://schemas.microsoft.com/office/drawing/2014/main" id="{5E70A453-3682-409B-B64E-398E6A10258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C6B2E11-2078-4B0B-B4EA-C4F887D57622}"/>
              </a:ext>
            </a:extLst>
          </p:cNvPr>
          <p:cNvSpPr>
            <a:spLocks noGrp="1"/>
          </p:cNvSpPr>
          <p:nvPr>
            <p:ph type="sldNum" sz="quarter" idx="12"/>
          </p:nvPr>
        </p:nvSpPr>
        <p:spPr/>
        <p:txBody>
          <a:bodyPr/>
          <a:lstStyle/>
          <a:p>
            <a:fld id="{67A940B0-7E29-4C6A-9717-B4D11E89CDFD}" type="slidenum">
              <a:rPr lang="en-US" smtClean="0"/>
              <a:t>‹#›</a:t>
            </a:fld>
            <a:endParaRPr lang="en-US"/>
          </a:p>
        </p:txBody>
      </p:sp>
    </p:spTree>
    <p:extLst>
      <p:ext uri="{BB962C8B-B14F-4D97-AF65-F5344CB8AC3E}">
        <p14:creationId xmlns:p14="http://schemas.microsoft.com/office/powerpoint/2010/main" val="1901983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83B05A-816C-4C45-8CCD-B06B1842A70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08813B6-99D5-4DF2-93EB-7BC3F3B380B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50BBF92-356C-47C0-A944-3C8322A103D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3BE65F2-7FD5-48CA-BFE3-D69C6EEF2CB4}"/>
              </a:ext>
            </a:extLst>
          </p:cNvPr>
          <p:cNvSpPr>
            <a:spLocks noGrp="1"/>
          </p:cNvSpPr>
          <p:nvPr>
            <p:ph type="dt" sz="half" idx="10"/>
          </p:nvPr>
        </p:nvSpPr>
        <p:spPr/>
        <p:txBody>
          <a:bodyPr/>
          <a:lstStyle/>
          <a:p>
            <a:fld id="{145DBEAE-9126-9F48-A8F2-17CC6BCA2250}" type="datetime1">
              <a:rPr lang="en-US" smtClean="0"/>
              <a:t>10/15/2020</a:t>
            </a:fld>
            <a:endParaRPr lang="en-US"/>
          </a:p>
        </p:txBody>
      </p:sp>
      <p:sp>
        <p:nvSpPr>
          <p:cNvPr id="6" name="Footer Placeholder 5">
            <a:extLst>
              <a:ext uri="{FF2B5EF4-FFF2-40B4-BE49-F238E27FC236}">
                <a16:creationId xmlns:a16="http://schemas.microsoft.com/office/drawing/2014/main" id="{49999858-FA12-4833-827B-68BFF596C8B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FC8FB8F-D5FC-4E75-9C49-8CEC69E50ADC}"/>
              </a:ext>
            </a:extLst>
          </p:cNvPr>
          <p:cNvSpPr>
            <a:spLocks noGrp="1"/>
          </p:cNvSpPr>
          <p:nvPr>
            <p:ph type="sldNum" sz="quarter" idx="12"/>
          </p:nvPr>
        </p:nvSpPr>
        <p:spPr/>
        <p:txBody>
          <a:bodyPr/>
          <a:lstStyle/>
          <a:p>
            <a:fld id="{67A940B0-7E29-4C6A-9717-B4D11E89CDFD}" type="slidenum">
              <a:rPr lang="en-US" smtClean="0"/>
              <a:t>‹#›</a:t>
            </a:fld>
            <a:endParaRPr lang="en-US"/>
          </a:p>
        </p:txBody>
      </p:sp>
    </p:spTree>
    <p:extLst>
      <p:ext uri="{BB962C8B-B14F-4D97-AF65-F5344CB8AC3E}">
        <p14:creationId xmlns:p14="http://schemas.microsoft.com/office/powerpoint/2010/main" val="25110821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503021-6DE1-4B56-A785-7B1AE6B90CF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05F42A8-C212-4164-B4E0-024F307054A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01B7ECB-8FDF-428A-A14B-FB26D14DB08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8FD0A3E-F583-4B71-A46E-B218D300E9AE}"/>
              </a:ext>
            </a:extLst>
          </p:cNvPr>
          <p:cNvSpPr>
            <a:spLocks noGrp="1"/>
          </p:cNvSpPr>
          <p:nvPr>
            <p:ph type="dt" sz="half" idx="10"/>
          </p:nvPr>
        </p:nvSpPr>
        <p:spPr/>
        <p:txBody>
          <a:bodyPr/>
          <a:lstStyle/>
          <a:p>
            <a:fld id="{33A32451-F4EA-6440-B61F-FD74DC61D5CE}" type="datetime1">
              <a:rPr lang="en-US" smtClean="0"/>
              <a:t>10/15/2020</a:t>
            </a:fld>
            <a:endParaRPr lang="en-US"/>
          </a:p>
        </p:txBody>
      </p:sp>
      <p:sp>
        <p:nvSpPr>
          <p:cNvPr id="6" name="Footer Placeholder 5">
            <a:extLst>
              <a:ext uri="{FF2B5EF4-FFF2-40B4-BE49-F238E27FC236}">
                <a16:creationId xmlns:a16="http://schemas.microsoft.com/office/drawing/2014/main" id="{2668E2A6-BAFA-4DCA-B4BC-E651FA1B960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245CE12-FFE8-47A6-A57B-6BF989BAC349}"/>
              </a:ext>
            </a:extLst>
          </p:cNvPr>
          <p:cNvSpPr>
            <a:spLocks noGrp="1"/>
          </p:cNvSpPr>
          <p:nvPr>
            <p:ph type="sldNum" sz="quarter" idx="12"/>
          </p:nvPr>
        </p:nvSpPr>
        <p:spPr/>
        <p:txBody>
          <a:bodyPr/>
          <a:lstStyle/>
          <a:p>
            <a:fld id="{67A940B0-7E29-4C6A-9717-B4D11E89CDFD}" type="slidenum">
              <a:rPr lang="en-US" smtClean="0"/>
              <a:t>‹#›</a:t>
            </a:fld>
            <a:endParaRPr lang="en-US"/>
          </a:p>
        </p:txBody>
      </p:sp>
    </p:spTree>
    <p:extLst>
      <p:ext uri="{BB962C8B-B14F-4D97-AF65-F5344CB8AC3E}">
        <p14:creationId xmlns:p14="http://schemas.microsoft.com/office/powerpoint/2010/main" val="41877852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11FC626-7851-401E-BA1E-75BDF0A8A9A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64008C4A-E76E-4185-AA59-D59B508418E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6D70704-863F-4920-A841-ADC15685650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256672D-CEBE-9F46-BBAE-FAED62FA7F00}" type="datetime1">
              <a:rPr lang="en-US" smtClean="0"/>
              <a:t>10/15/2020</a:t>
            </a:fld>
            <a:endParaRPr lang="en-US"/>
          </a:p>
        </p:txBody>
      </p:sp>
      <p:sp>
        <p:nvSpPr>
          <p:cNvPr id="5" name="Footer Placeholder 4">
            <a:extLst>
              <a:ext uri="{FF2B5EF4-FFF2-40B4-BE49-F238E27FC236}">
                <a16:creationId xmlns:a16="http://schemas.microsoft.com/office/drawing/2014/main" id="{A6772384-FBB0-449A-8AE5-155D84AC6FF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4A749DD8-F540-4255-9C00-0AEB555EB3E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7A940B0-7E29-4C6A-9717-B4D11E89CDFD}" type="slidenum">
              <a:rPr lang="en-US" smtClean="0"/>
              <a:t>‹#›</a:t>
            </a:fld>
            <a:endParaRPr lang="en-US"/>
          </a:p>
        </p:txBody>
      </p:sp>
    </p:spTree>
    <p:extLst>
      <p:ext uri="{BB962C8B-B14F-4D97-AF65-F5344CB8AC3E}">
        <p14:creationId xmlns:p14="http://schemas.microsoft.com/office/powerpoint/2010/main" val="18282367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hyperlink" Target="mailto:Kelley.Pecheux@aemcorp.com" TargetMode="Externa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AD8396-80BA-40B2-85B4-B833DA732514}"/>
              </a:ext>
            </a:extLst>
          </p:cNvPr>
          <p:cNvSpPr>
            <a:spLocks noGrp="1"/>
          </p:cNvSpPr>
          <p:nvPr>
            <p:ph type="ctrTitle"/>
          </p:nvPr>
        </p:nvSpPr>
        <p:spPr>
          <a:xfrm>
            <a:off x="1116035" y="1122363"/>
            <a:ext cx="9144000" cy="2387600"/>
          </a:xfrm>
        </p:spPr>
        <p:txBody>
          <a:bodyPr>
            <a:noAutofit/>
          </a:bodyPr>
          <a:lstStyle/>
          <a:p>
            <a:pPr algn="l"/>
            <a:r>
              <a:rPr lang="en-US" sz="4800" b="1" dirty="0">
                <a:latin typeface="+mn-lt"/>
              </a:rPr>
              <a:t>Guidebook for Managing</a:t>
            </a:r>
            <a:br>
              <a:rPr lang="en-US" sz="4800" b="1" dirty="0">
                <a:latin typeface="+mn-lt"/>
              </a:rPr>
            </a:br>
            <a:r>
              <a:rPr lang="en-US" sz="4800" b="1" dirty="0">
                <a:latin typeface="+mn-lt"/>
              </a:rPr>
              <a:t>Data from Emerging Technologies</a:t>
            </a:r>
            <a:br>
              <a:rPr lang="en-US" sz="4800" b="1" dirty="0">
                <a:latin typeface="+mn-lt"/>
              </a:rPr>
            </a:br>
            <a:r>
              <a:rPr lang="en-US" sz="4800" b="1" dirty="0">
                <a:latin typeface="+mn-lt"/>
              </a:rPr>
              <a:t>for Transportation</a:t>
            </a:r>
          </a:p>
        </p:txBody>
      </p:sp>
      <p:sp>
        <p:nvSpPr>
          <p:cNvPr id="3" name="Subtitle 2">
            <a:extLst>
              <a:ext uri="{FF2B5EF4-FFF2-40B4-BE49-F238E27FC236}">
                <a16:creationId xmlns:a16="http://schemas.microsoft.com/office/drawing/2014/main" id="{AC19E3EC-F349-485C-A71D-8B276C426300}"/>
              </a:ext>
            </a:extLst>
          </p:cNvPr>
          <p:cNvSpPr>
            <a:spLocks noGrp="1"/>
          </p:cNvSpPr>
          <p:nvPr>
            <p:ph type="subTitle" idx="1"/>
          </p:nvPr>
        </p:nvSpPr>
        <p:spPr>
          <a:xfrm>
            <a:off x="1116035" y="3999994"/>
            <a:ext cx="9144000" cy="1347259"/>
          </a:xfrm>
        </p:spPr>
        <p:txBody>
          <a:bodyPr>
            <a:normAutofit/>
          </a:bodyPr>
          <a:lstStyle/>
          <a:p>
            <a:pPr algn="l"/>
            <a:r>
              <a:rPr lang="en-US" sz="2200" b="1" dirty="0">
                <a:solidFill>
                  <a:schemeClr val="accent1">
                    <a:lumMod val="75000"/>
                  </a:schemeClr>
                </a:solidFill>
                <a:latin typeface="+mj-lt"/>
              </a:rPr>
              <a:t>Transportation Research Board</a:t>
            </a:r>
          </a:p>
          <a:p>
            <a:pPr algn="l"/>
            <a:r>
              <a:rPr lang="en-US" sz="2200" b="1" dirty="0">
                <a:solidFill>
                  <a:schemeClr val="accent1">
                    <a:lumMod val="75000"/>
                  </a:schemeClr>
                </a:solidFill>
                <a:latin typeface="+mj-lt"/>
              </a:rPr>
              <a:t>National Cooperative Research Program Project 08-116</a:t>
            </a:r>
          </a:p>
          <a:p>
            <a:pPr algn="l"/>
            <a:r>
              <a:rPr lang="en-US" sz="2200" b="1" dirty="0">
                <a:solidFill>
                  <a:schemeClr val="accent1">
                    <a:lumMod val="75000"/>
                  </a:schemeClr>
                </a:solidFill>
                <a:latin typeface="+mj-lt"/>
              </a:rPr>
              <a:t>March 2020</a:t>
            </a:r>
          </a:p>
        </p:txBody>
      </p:sp>
      <p:pic>
        <p:nvPicPr>
          <p:cNvPr id="7" name="Picture 6">
            <a:extLst>
              <a:ext uri="{FF2B5EF4-FFF2-40B4-BE49-F238E27FC236}">
                <a16:creationId xmlns:a16="http://schemas.microsoft.com/office/drawing/2014/main" id="{DB7B3089-30DE-5645-9AF9-28C9A6701D3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759045" y="0"/>
            <a:ext cx="432955" cy="6858000"/>
          </a:xfrm>
          <a:prstGeom prst="rect">
            <a:avLst/>
          </a:prstGeom>
        </p:spPr>
      </p:pic>
    </p:spTree>
    <p:extLst>
      <p:ext uri="{BB962C8B-B14F-4D97-AF65-F5344CB8AC3E}">
        <p14:creationId xmlns:p14="http://schemas.microsoft.com/office/powerpoint/2010/main" val="9594523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A960BAD-D729-40FA-A2B2-B82F3455FDA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894876" y="1835767"/>
            <a:ext cx="7165210" cy="4115497"/>
          </a:xfrm>
          <a:prstGeom prst="rect">
            <a:avLst/>
          </a:prstGeom>
        </p:spPr>
      </p:pic>
      <p:sp>
        <p:nvSpPr>
          <p:cNvPr id="2" name="Title 1">
            <a:extLst>
              <a:ext uri="{FF2B5EF4-FFF2-40B4-BE49-F238E27FC236}">
                <a16:creationId xmlns:a16="http://schemas.microsoft.com/office/drawing/2014/main" id="{27DBE2C5-AD8B-47FC-81A6-FE0C3574BF75}"/>
              </a:ext>
            </a:extLst>
          </p:cNvPr>
          <p:cNvSpPr>
            <a:spLocks noGrp="1"/>
          </p:cNvSpPr>
          <p:nvPr>
            <p:ph type="title"/>
          </p:nvPr>
        </p:nvSpPr>
        <p:spPr>
          <a:xfrm>
            <a:off x="651753" y="352768"/>
            <a:ext cx="10091181" cy="1325563"/>
          </a:xfrm>
        </p:spPr>
        <p:txBody>
          <a:bodyPr/>
          <a:lstStyle/>
          <a:p>
            <a:r>
              <a:rPr lang="en-US" b="1" dirty="0">
                <a:solidFill>
                  <a:schemeClr val="accent1">
                    <a:lumMod val="50000"/>
                  </a:schemeClr>
                </a:solidFill>
              </a:rPr>
              <a:t>Roadmap to Managing Data from Emerging Technologies for Transportation</a:t>
            </a:r>
          </a:p>
        </p:txBody>
      </p:sp>
      <p:sp>
        <p:nvSpPr>
          <p:cNvPr id="3" name="Content Placeholder 2">
            <a:extLst>
              <a:ext uri="{FF2B5EF4-FFF2-40B4-BE49-F238E27FC236}">
                <a16:creationId xmlns:a16="http://schemas.microsoft.com/office/drawing/2014/main" id="{C1572826-6F02-4C37-B8D6-6AC4992D9CF0}"/>
              </a:ext>
            </a:extLst>
          </p:cNvPr>
          <p:cNvSpPr>
            <a:spLocks noGrp="1"/>
          </p:cNvSpPr>
          <p:nvPr>
            <p:ph idx="1"/>
          </p:nvPr>
        </p:nvSpPr>
        <p:spPr>
          <a:xfrm>
            <a:off x="557095" y="1830983"/>
            <a:ext cx="5262679" cy="4658364"/>
          </a:xfrm>
        </p:spPr>
        <p:txBody>
          <a:bodyPr>
            <a:noAutofit/>
          </a:bodyPr>
          <a:lstStyle/>
          <a:p>
            <a:pPr>
              <a:lnSpc>
                <a:spcPct val="100000"/>
              </a:lnSpc>
              <a:spcBef>
                <a:spcPts val="800"/>
              </a:spcBef>
            </a:pPr>
            <a:r>
              <a:rPr lang="en-US" sz="1600" b="1" dirty="0">
                <a:solidFill>
                  <a:schemeClr val="accent5"/>
                </a:solidFill>
              </a:rPr>
              <a:t>Step 1</a:t>
            </a:r>
            <a:r>
              <a:rPr lang="en-US" sz="1600" b="1" dirty="0">
                <a:solidFill>
                  <a:srgbClr val="007DDA"/>
                </a:solidFill>
              </a:rPr>
              <a:t> </a:t>
            </a:r>
            <a:r>
              <a:rPr lang="en-US" sz="1600" dirty="0">
                <a:solidFill>
                  <a:schemeClr val="accent1">
                    <a:lumMod val="75000"/>
                  </a:schemeClr>
                </a:solidFill>
              </a:rPr>
              <a:t>– Develop an understanding of big data</a:t>
            </a:r>
          </a:p>
          <a:p>
            <a:pPr>
              <a:lnSpc>
                <a:spcPct val="100000"/>
              </a:lnSpc>
              <a:spcBef>
                <a:spcPts val="800"/>
              </a:spcBef>
            </a:pPr>
            <a:r>
              <a:rPr lang="en-US" sz="1600" b="1" dirty="0">
                <a:solidFill>
                  <a:schemeClr val="accent5"/>
                </a:solidFill>
              </a:rPr>
              <a:t>Step 2</a:t>
            </a:r>
            <a:r>
              <a:rPr lang="en-US" sz="1600" dirty="0">
                <a:solidFill>
                  <a:schemeClr val="accent1">
                    <a:lumMod val="75000"/>
                  </a:schemeClr>
                </a:solidFill>
              </a:rPr>
              <a:t> – Identify a use case and an associated pilot project</a:t>
            </a:r>
          </a:p>
          <a:p>
            <a:pPr>
              <a:lnSpc>
                <a:spcPct val="100000"/>
              </a:lnSpc>
              <a:spcBef>
                <a:spcPts val="800"/>
              </a:spcBef>
            </a:pPr>
            <a:r>
              <a:rPr lang="en-US" sz="1600" b="1" dirty="0">
                <a:solidFill>
                  <a:schemeClr val="accent5"/>
                </a:solidFill>
              </a:rPr>
              <a:t>Step 3</a:t>
            </a:r>
            <a:r>
              <a:rPr lang="en-US" sz="1600" b="1" dirty="0">
                <a:solidFill>
                  <a:srgbClr val="007DDA"/>
                </a:solidFill>
              </a:rPr>
              <a:t> </a:t>
            </a:r>
            <a:r>
              <a:rPr lang="en-US" sz="1600" dirty="0">
                <a:solidFill>
                  <a:schemeClr val="accent1">
                    <a:lumMod val="75000"/>
                  </a:schemeClr>
                </a:solidFill>
              </a:rPr>
              <a:t>– Secure buy-in from at least one person from leadership for the pilot project</a:t>
            </a:r>
          </a:p>
          <a:p>
            <a:pPr>
              <a:lnSpc>
                <a:spcPct val="100000"/>
              </a:lnSpc>
              <a:spcBef>
                <a:spcPts val="800"/>
              </a:spcBef>
            </a:pPr>
            <a:r>
              <a:rPr lang="en-US" sz="1600" b="1" dirty="0">
                <a:solidFill>
                  <a:schemeClr val="accent5"/>
                </a:solidFill>
              </a:rPr>
              <a:t>Step 4</a:t>
            </a:r>
            <a:r>
              <a:rPr lang="en-US" sz="1600" b="1" dirty="0">
                <a:solidFill>
                  <a:srgbClr val="007DDA"/>
                </a:solidFill>
              </a:rPr>
              <a:t> </a:t>
            </a:r>
            <a:r>
              <a:rPr lang="en-US" sz="1600" dirty="0">
                <a:solidFill>
                  <a:schemeClr val="accent1">
                    <a:lumMod val="75000"/>
                  </a:schemeClr>
                </a:solidFill>
              </a:rPr>
              <a:t>– Establish an embryotic big data test environment/ playground</a:t>
            </a:r>
          </a:p>
          <a:p>
            <a:pPr>
              <a:lnSpc>
                <a:spcPct val="100000"/>
              </a:lnSpc>
              <a:spcBef>
                <a:spcPts val="800"/>
              </a:spcBef>
            </a:pPr>
            <a:r>
              <a:rPr lang="en-US" sz="1600" b="1" dirty="0">
                <a:solidFill>
                  <a:schemeClr val="accent5"/>
                </a:solidFill>
              </a:rPr>
              <a:t>Step 5</a:t>
            </a:r>
            <a:r>
              <a:rPr lang="en-US" sz="1600" b="1" dirty="0">
                <a:solidFill>
                  <a:srgbClr val="007DDA"/>
                </a:solidFill>
              </a:rPr>
              <a:t> </a:t>
            </a:r>
            <a:r>
              <a:rPr lang="en-US" sz="1600" dirty="0">
                <a:solidFill>
                  <a:schemeClr val="accent1">
                    <a:lumMod val="75000"/>
                  </a:schemeClr>
                </a:solidFill>
              </a:rPr>
              <a:t>– Develop the big data project within the playground</a:t>
            </a:r>
          </a:p>
          <a:p>
            <a:pPr>
              <a:lnSpc>
                <a:spcPct val="100000"/>
              </a:lnSpc>
              <a:spcBef>
                <a:spcPts val="800"/>
              </a:spcBef>
            </a:pPr>
            <a:r>
              <a:rPr lang="en-US" sz="1600" b="1" dirty="0">
                <a:solidFill>
                  <a:schemeClr val="accent5"/>
                </a:solidFill>
              </a:rPr>
              <a:t>Step 6</a:t>
            </a:r>
            <a:r>
              <a:rPr lang="en-US" sz="1600" b="1" dirty="0">
                <a:solidFill>
                  <a:srgbClr val="007DDA"/>
                </a:solidFill>
              </a:rPr>
              <a:t> </a:t>
            </a:r>
            <a:r>
              <a:rPr lang="en-US" sz="1600" dirty="0">
                <a:solidFill>
                  <a:schemeClr val="accent1">
                    <a:lumMod val="75000"/>
                  </a:schemeClr>
                </a:solidFill>
              </a:rPr>
              <a:t>– Demonstrate the value of the data to other business units </a:t>
            </a:r>
          </a:p>
          <a:p>
            <a:pPr>
              <a:lnSpc>
                <a:spcPct val="100000"/>
              </a:lnSpc>
              <a:spcBef>
                <a:spcPts val="800"/>
              </a:spcBef>
            </a:pPr>
            <a:r>
              <a:rPr lang="en-US" sz="1600" b="1" dirty="0">
                <a:solidFill>
                  <a:schemeClr val="accent5"/>
                </a:solidFill>
              </a:rPr>
              <a:t>Step 7</a:t>
            </a:r>
            <a:r>
              <a:rPr lang="en-US" sz="1600" b="1" dirty="0">
                <a:solidFill>
                  <a:srgbClr val="007DDA"/>
                </a:solidFill>
              </a:rPr>
              <a:t> </a:t>
            </a:r>
            <a:r>
              <a:rPr lang="en-US" sz="1600" dirty="0">
                <a:solidFill>
                  <a:schemeClr val="accent1">
                    <a:lumMod val="75000"/>
                  </a:schemeClr>
                </a:solidFill>
              </a:rPr>
              <a:t>– Demonstrate the value of the data                             to executive leadership</a:t>
            </a:r>
          </a:p>
          <a:p>
            <a:pPr>
              <a:lnSpc>
                <a:spcPct val="100000"/>
              </a:lnSpc>
              <a:spcBef>
                <a:spcPts val="800"/>
              </a:spcBef>
            </a:pPr>
            <a:r>
              <a:rPr lang="en-US" sz="1600" b="1" dirty="0">
                <a:solidFill>
                  <a:schemeClr val="accent5"/>
                </a:solidFill>
              </a:rPr>
              <a:t>Step 8</a:t>
            </a:r>
            <a:r>
              <a:rPr lang="en-US" sz="1600" b="1" dirty="0">
                <a:solidFill>
                  <a:srgbClr val="007DDA"/>
                </a:solidFill>
              </a:rPr>
              <a:t> </a:t>
            </a:r>
            <a:r>
              <a:rPr lang="en-US" sz="1600" dirty="0">
                <a:solidFill>
                  <a:schemeClr val="accent1">
                    <a:lumMod val="75000"/>
                  </a:schemeClr>
                </a:solidFill>
              </a:rPr>
              <a:t>– Establish a formal data                                       storage and management environment</a:t>
            </a:r>
          </a:p>
        </p:txBody>
      </p:sp>
      <p:sp>
        <p:nvSpPr>
          <p:cNvPr id="6" name="Slide Number Placeholder 5">
            <a:extLst>
              <a:ext uri="{FF2B5EF4-FFF2-40B4-BE49-F238E27FC236}">
                <a16:creationId xmlns:a16="http://schemas.microsoft.com/office/drawing/2014/main" id="{3C1403AB-E0D2-F14F-B076-4313AE9624CD}"/>
              </a:ext>
            </a:extLst>
          </p:cNvPr>
          <p:cNvSpPr>
            <a:spLocks noGrp="1"/>
          </p:cNvSpPr>
          <p:nvPr>
            <p:ph type="sldNum" sz="quarter" idx="12"/>
          </p:nvPr>
        </p:nvSpPr>
        <p:spPr/>
        <p:txBody>
          <a:bodyPr/>
          <a:lstStyle/>
          <a:p>
            <a:fld id="{67A940B0-7E29-4C6A-9717-B4D11E89CDFD}" type="slidenum">
              <a:rPr lang="en-US" smtClean="0"/>
              <a:t>10</a:t>
            </a:fld>
            <a:endParaRPr lang="en-US"/>
          </a:p>
        </p:txBody>
      </p:sp>
      <p:sp>
        <p:nvSpPr>
          <p:cNvPr id="10" name="Footer Placeholder 6">
            <a:extLst>
              <a:ext uri="{FF2B5EF4-FFF2-40B4-BE49-F238E27FC236}">
                <a16:creationId xmlns:a16="http://schemas.microsoft.com/office/drawing/2014/main" id="{1C9E54D8-E955-4ACC-9A00-57BF59E94EAF}"/>
              </a:ext>
            </a:extLst>
          </p:cNvPr>
          <p:cNvSpPr>
            <a:spLocks noGrp="1"/>
          </p:cNvSpPr>
          <p:nvPr>
            <p:ph type="ftr" sz="quarter" idx="11"/>
          </p:nvPr>
        </p:nvSpPr>
        <p:spPr>
          <a:xfrm>
            <a:off x="128115" y="6356349"/>
            <a:ext cx="5113986" cy="365125"/>
          </a:xfrm>
        </p:spPr>
        <p:txBody>
          <a:bodyPr/>
          <a:lstStyle/>
          <a:p>
            <a:r>
              <a:rPr lang="en-US" dirty="0"/>
              <a:t>Guidebook for Managing Data from Emerging Technologies for Transportation</a:t>
            </a:r>
          </a:p>
        </p:txBody>
      </p:sp>
    </p:spTree>
    <p:extLst>
      <p:ext uri="{BB962C8B-B14F-4D97-AF65-F5344CB8AC3E}">
        <p14:creationId xmlns:p14="http://schemas.microsoft.com/office/powerpoint/2010/main" val="21596835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5AF7FF-3F44-42C1-AD82-5BEB57CA81F3}"/>
              </a:ext>
            </a:extLst>
          </p:cNvPr>
          <p:cNvSpPr>
            <a:spLocks noGrp="1"/>
          </p:cNvSpPr>
          <p:nvPr>
            <p:ph type="title"/>
          </p:nvPr>
        </p:nvSpPr>
        <p:spPr/>
        <p:txBody>
          <a:bodyPr/>
          <a:lstStyle/>
          <a:p>
            <a:r>
              <a:rPr lang="en-US" b="1" dirty="0">
                <a:solidFill>
                  <a:schemeClr val="accent1">
                    <a:lumMod val="50000"/>
                  </a:schemeClr>
                </a:solidFill>
              </a:rPr>
              <a:t>Supporting Resources &amp; Tools</a:t>
            </a:r>
          </a:p>
        </p:txBody>
      </p:sp>
      <p:sp>
        <p:nvSpPr>
          <p:cNvPr id="3" name="Content Placeholder 2">
            <a:extLst>
              <a:ext uri="{FF2B5EF4-FFF2-40B4-BE49-F238E27FC236}">
                <a16:creationId xmlns:a16="http://schemas.microsoft.com/office/drawing/2014/main" id="{32DBFAB6-4241-46B7-BB6D-B5701431FFF5}"/>
              </a:ext>
            </a:extLst>
          </p:cNvPr>
          <p:cNvSpPr>
            <a:spLocks noGrp="1"/>
          </p:cNvSpPr>
          <p:nvPr>
            <p:ph idx="1"/>
          </p:nvPr>
        </p:nvSpPr>
        <p:spPr>
          <a:xfrm>
            <a:off x="838200" y="1685663"/>
            <a:ext cx="10515600" cy="4481869"/>
          </a:xfrm>
        </p:spPr>
        <p:txBody>
          <a:bodyPr>
            <a:noAutofit/>
          </a:bodyPr>
          <a:lstStyle/>
          <a:p>
            <a:pPr>
              <a:lnSpc>
                <a:spcPct val="110000"/>
              </a:lnSpc>
            </a:pPr>
            <a:r>
              <a:rPr lang="en-US" sz="1800" b="1" dirty="0">
                <a:solidFill>
                  <a:schemeClr val="accent5"/>
                </a:solidFill>
              </a:rPr>
              <a:t>NCHRP 08-116 Final Research Report</a:t>
            </a:r>
            <a:r>
              <a:rPr lang="en-US" sz="1800" dirty="0">
                <a:solidFill>
                  <a:schemeClr val="accent5"/>
                </a:solidFill>
              </a:rPr>
              <a:t> </a:t>
            </a:r>
            <a:r>
              <a:rPr lang="en-US" sz="1800" dirty="0">
                <a:solidFill>
                  <a:schemeClr val="accent1">
                    <a:lumMod val="75000"/>
                  </a:schemeClr>
                </a:solidFill>
              </a:rPr>
              <a:t>– </a:t>
            </a:r>
            <a:r>
              <a:rPr lang="en-US" sz="1800" i="1" dirty="0">
                <a:solidFill>
                  <a:schemeClr val="accent1">
                    <a:lumMod val="75000"/>
                  </a:schemeClr>
                </a:solidFill>
              </a:rPr>
              <a:t>Framework for Managing Data from Emerging Technologies to Support Transportation Decision-Making</a:t>
            </a:r>
            <a:r>
              <a:rPr lang="en-US" sz="1800" dirty="0">
                <a:solidFill>
                  <a:schemeClr val="accent1">
                    <a:lumMod val="75000"/>
                  </a:schemeClr>
                </a:solidFill>
              </a:rPr>
              <a:t>, provided under separate cover, documents the research activities and provides supplemental information for reference to support implementation of the guidebook.</a:t>
            </a:r>
          </a:p>
          <a:p>
            <a:pPr>
              <a:lnSpc>
                <a:spcPct val="110000"/>
              </a:lnSpc>
            </a:pPr>
            <a:r>
              <a:rPr lang="en-US" sz="1800" b="1" dirty="0">
                <a:solidFill>
                  <a:schemeClr val="accent5"/>
                </a:solidFill>
              </a:rPr>
              <a:t>Data Management Capability Maturity Self-Assessment (DM CMSA) </a:t>
            </a:r>
            <a:r>
              <a:rPr lang="en-US" sz="1800" dirty="0">
                <a:solidFill>
                  <a:schemeClr val="accent1">
                    <a:lumMod val="75000"/>
                  </a:schemeClr>
                </a:solidFill>
              </a:rPr>
              <a:t>– offers over 100 questions</a:t>
            </a:r>
            <a:r>
              <a:rPr lang="en-US" sz="1800" i="1" dirty="0">
                <a:solidFill>
                  <a:srgbClr val="007DDA"/>
                </a:solidFill>
              </a:rPr>
              <a:t> </a:t>
            </a:r>
            <a:r>
              <a:rPr lang="en-US" sz="1800" dirty="0">
                <a:solidFill>
                  <a:schemeClr val="accent1">
                    <a:lumMod val="75000"/>
                  </a:schemeClr>
                </a:solidFill>
              </a:rPr>
              <a:t>to allow agencies to gauge their data management practices, as well as identify areas for improvement.</a:t>
            </a:r>
          </a:p>
          <a:p>
            <a:pPr>
              <a:lnSpc>
                <a:spcPct val="110000"/>
              </a:lnSpc>
            </a:pPr>
            <a:r>
              <a:rPr lang="en-US" sz="1800" b="1" dirty="0">
                <a:solidFill>
                  <a:schemeClr val="accent5"/>
                </a:solidFill>
              </a:rPr>
              <a:t>Data Sources Catalog Tool </a:t>
            </a:r>
            <a:r>
              <a:rPr lang="en-US" sz="1800" dirty="0">
                <a:solidFill>
                  <a:schemeClr val="accent1">
                    <a:lumMod val="75000"/>
                  </a:schemeClr>
                </a:solidFill>
              </a:rPr>
              <a:t>– a tool to catalog existing and potential data sources. </a:t>
            </a:r>
          </a:p>
          <a:p>
            <a:pPr>
              <a:lnSpc>
                <a:spcPct val="110000"/>
              </a:lnSpc>
            </a:pPr>
            <a:r>
              <a:rPr lang="en-US" sz="1800" b="1" dirty="0">
                <a:solidFill>
                  <a:schemeClr val="accent5"/>
                </a:solidFill>
              </a:rPr>
              <a:t>Big Data Governance Plan Template</a:t>
            </a:r>
            <a:r>
              <a:rPr lang="en-US" sz="1800" dirty="0">
                <a:solidFill>
                  <a:schemeClr val="accent5"/>
                </a:solidFill>
              </a:rPr>
              <a:t> </a:t>
            </a:r>
            <a:r>
              <a:rPr lang="en-US" sz="1800" dirty="0">
                <a:solidFill>
                  <a:schemeClr val="accent1">
                    <a:lumMod val="75000"/>
                  </a:schemeClr>
                </a:solidFill>
              </a:rPr>
              <a:t>– provides a list of recommendations to consider when developing a modern data governance approach, a description and frameworks for big data governance, and a tool for tracking the big data governance roles and responsibilities within an agency. </a:t>
            </a:r>
          </a:p>
          <a:p>
            <a:pPr>
              <a:lnSpc>
                <a:spcPct val="110000"/>
              </a:lnSpc>
            </a:pPr>
            <a:r>
              <a:rPr lang="en-US" sz="1800" b="1" dirty="0">
                <a:solidFill>
                  <a:schemeClr val="accent5"/>
                </a:solidFill>
              </a:rPr>
              <a:t>Frequently Asked Questions (FAQ)</a:t>
            </a:r>
            <a:r>
              <a:rPr lang="en-US" sz="1800" dirty="0">
                <a:solidFill>
                  <a:schemeClr val="accent5"/>
                </a:solidFill>
              </a:rPr>
              <a:t> </a:t>
            </a:r>
            <a:r>
              <a:rPr lang="en-US" sz="1800" dirty="0">
                <a:solidFill>
                  <a:schemeClr val="accent1">
                    <a:lumMod val="75000"/>
                  </a:schemeClr>
                </a:solidFill>
              </a:rPr>
              <a:t>– responses to frequently asked questions regarding big data implementation, management, governance, use, and security.</a:t>
            </a:r>
          </a:p>
          <a:p>
            <a:pPr>
              <a:lnSpc>
                <a:spcPct val="110000"/>
              </a:lnSpc>
            </a:pPr>
            <a:endParaRPr lang="en-US" sz="1800" dirty="0">
              <a:solidFill>
                <a:schemeClr val="accent1">
                  <a:lumMod val="75000"/>
                </a:schemeClr>
              </a:solidFill>
            </a:endParaRPr>
          </a:p>
          <a:p>
            <a:pPr>
              <a:lnSpc>
                <a:spcPct val="110000"/>
              </a:lnSpc>
            </a:pPr>
            <a:endParaRPr lang="en-US" sz="1800" dirty="0">
              <a:solidFill>
                <a:schemeClr val="accent1">
                  <a:lumMod val="75000"/>
                </a:schemeClr>
              </a:solidFill>
            </a:endParaRPr>
          </a:p>
        </p:txBody>
      </p:sp>
      <p:sp>
        <p:nvSpPr>
          <p:cNvPr id="5" name="Slide Number Placeholder 4">
            <a:extLst>
              <a:ext uri="{FF2B5EF4-FFF2-40B4-BE49-F238E27FC236}">
                <a16:creationId xmlns:a16="http://schemas.microsoft.com/office/drawing/2014/main" id="{290E0C9F-BFFD-714F-93E7-39591C0025BB}"/>
              </a:ext>
            </a:extLst>
          </p:cNvPr>
          <p:cNvSpPr>
            <a:spLocks noGrp="1"/>
          </p:cNvSpPr>
          <p:nvPr>
            <p:ph type="sldNum" sz="quarter" idx="12"/>
          </p:nvPr>
        </p:nvSpPr>
        <p:spPr/>
        <p:txBody>
          <a:bodyPr/>
          <a:lstStyle/>
          <a:p>
            <a:fld id="{67A940B0-7E29-4C6A-9717-B4D11E89CDFD}" type="slidenum">
              <a:rPr lang="en-US" smtClean="0"/>
              <a:t>11</a:t>
            </a:fld>
            <a:endParaRPr lang="en-US"/>
          </a:p>
        </p:txBody>
      </p:sp>
      <p:pic>
        <p:nvPicPr>
          <p:cNvPr id="6" name="Picture 5">
            <a:extLst>
              <a:ext uri="{FF2B5EF4-FFF2-40B4-BE49-F238E27FC236}">
                <a16:creationId xmlns:a16="http://schemas.microsoft.com/office/drawing/2014/main" id="{ADA506DC-18CE-4430-809E-8026EA5AB90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759045" y="0"/>
            <a:ext cx="432955" cy="6858000"/>
          </a:xfrm>
          <a:prstGeom prst="rect">
            <a:avLst/>
          </a:prstGeom>
        </p:spPr>
      </p:pic>
      <p:sp>
        <p:nvSpPr>
          <p:cNvPr id="10" name="Footer Placeholder 6">
            <a:extLst>
              <a:ext uri="{FF2B5EF4-FFF2-40B4-BE49-F238E27FC236}">
                <a16:creationId xmlns:a16="http://schemas.microsoft.com/office/drawing/2014/main" id="{D1B5C0BC-17C0-412E-A564-DA0B05E108A0}"/>
              </a:ext>
            </a:extLst>
          </p:cNvPr>
          <p:cNvSpPr>
            <a:spLocks noGrp="1"/>
          </p:cNvSpPr>
          <p:nvPr>
            <p:ph type="ftr" sz="quarter" idx="11"/>
          </p:nvPr>
        </p:nvSpPr>
        <p:spPr>
          <a:xfrm>
            <a:off x="128115" y="6356349"/>
            <a:ext cx="5113986" cy="365125"/>
          </a:xfrm>
        </p:spPr>
        <p:txBody>
          <a:bodyPr/>
          <a:lstStyle/>
          <a:p>
            <a:r>
              <a:rPr lang="en-US" dirty="0"/>
              <a:t>Guidebook for Managing Data from Emerging Technologies for Transportation</a:t>
            </a:r>
          </a:p>
        </p:txBody>
      </p:sp>
    </p:spTree>
    <p:extLst>
      <p:ext uri="{BB962C8B-B14F-4D97-AF65-F5344CB8AC3E}">
        <p14:creationId xmlns:p14="http://schemas.microsoft.com/office/powerpoint/2010/main" val="7515429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BB7FC84-47AC-42C1-B23D-3DB36BFD2A6F}"/>
              </a:ext>
            </a:extLst>
          </p:cNvPr>
          <p:cNvSpPr>
            <a:spLocks noGrp="1"/>
          </p:cNvSpPr>
          <p:nvPr>
            <p:ph idx="1"/>
          </p:nvPr>
        </p:nvSpPr>
        <p:spPr>
          <a:xfrm>
            <a:off x="985935" y="1764408"/>
            <a:ext cx="10367865" cy="3802987"/>
          </a:xfrm>
        </p:spPr>
        <p:txBody>
          <a:bodyPr>
            <a:normAutofit/>
          </a:bodyPr>
          <a:lstStyle/>
          <a:p>
            <a:pPr marL="0" lvl="0" indent="0">
              <a:lnSpc>
                <a:spcPct val="100000"/>
              </a:lnSpc>
              <a:buNone/>
            </a:pPr>
            <a:r>
              <a:rPr lang="en-US" sz="2600" dirty="0">
                <a:solidFill>
                  <a:schemeClr val="accent1">
                    <a:lumMod val="75000"/>
                  </a:schemeClr>
                </a:solidFill>
              </a:rPr>
              <a:t>Step 1 includes information on the following:</a:t>
            </a:r>
          </a:p>
          <a:p>
            <a:pPr marL="344488" lvl="0">
              <a:lnSpc>
                <a:spcPct val="100000"/>
              </a:lnSpc>
            </a:pPr>
            <a:r>
              <a:rPr lang="en-US" sz="2200" dirty="0">
                <a:solidFill>
                  <a:schemeClr val="accent1">
                    <a:lumMod val="75000"/>
                  </a:schemeClr>
                </a:solidFill>
              </a:rPr>
              <a:t>What is big data?</a:t>
            </a:r>
          </a:p>
          <a:p>
            <a:pPr marL="344488">
              <a:lnSpc>
                <a:spcPct val="100000"/>
              </a:lnSpc>
            </a:pPr>
            <a:r>
              <a:rPr lang="en-US" sz="2200" dirty="0">
                <a:solidFill>
                  <a:schemeClr val="accent1">
                    <a:lumMod val="75000"/>
                  </a:schemeClr>
                </a:solidFill>
              </a:rPr>
              <a:t>Big data characteristics</a:t>
            </a:r>
          </a:p>
          <a:p>
            <a:pPr marL="344488">
              <a:lnSpc>
                <a:spcPct val="100000"/>
              </a:lnSpc>
            </a:pPr>
            <a:r>
              <a:rPr lang="en-US" sz="2200" dirty="0">
                <a:solidFill>
                  <a:schemeClr val="accent1">
                    <a:lumMod val="75000"/>
                  </a:schemeClr>
                </a:solidFill>
              </a:rPr>
              <a:t>Big data concepts</a:t>
            </a:r>
          </a:p>
          <a:p>
            <a:pPr marL="344488">
              <a:lnSpc>
                <a:spcPct val="100000"/>
              </a:lnSpc>
            </a:pPr>
            <a:r>
              <a:rPr lang="en-US" sz="2200" dirty="0">
                <a:solidFill>
                  <a:schemeClr val="accent1">
                    <a:lumMod val="75000"/>
                  </a:schemeClr>
                </a:solidFill>
              </a:rPr>
              <a:t>When to pursue big data</a:t>
            </a:r>
          </a:p>
          <a:p>
            <a:pPr marL="344488">
              <a:lnSpc>
                <a:spcPct val="100000"/>
              </a:lnSpc>
            </a:pPr>
            <a:r>
              <a:rPr lang="en-US" sz="2200" dirty="0">
                <a:solidFill>
                  <a:schemeClr val="accent1">
                    <a:lumMod val="75000"/>
                  </a:schemeClr>
                </a:solidFill>
              </a:rPr>
              <a:t>Common misconceptions regarding big data</a:t>
            </a:r>
          </a:p>
          <a:p>
            <a:pPr marL="344488">
              <a:lnSpc>
                <a:spcPct val="100000"/>
              </a:lnSpc>
            </a:pPr>
            <a:r>
              <a:rPr lang="en-US" sz="2200" dirty="0">
                <a:solidFill>
                  <a:schemeClr val="accent1">
                    <a:lumMod val="75000"/>
                  </a:schemeClr>
                </a:solidFill>
              </a:rPr>
              <a:t>Case study – The Importance of Understanding Big Data</a:t>
            </a:r>
          </a:p>
          <a:p>
            <a:pPr marL="344488">
              <a:lnSpc>
                <a:spcPct val="100000"/>
              </a:lnSpc>
            </a:pPr>
            <a:r>
              <a:rPr lang="en-US" sz="2200" dirty="0">
                <a:solidFill>
                  <a:schemeClr val="accent1">
                    <a:lumMod val="75000"/>
                  </a:schemeClr>
                </a:solidFill>
              </a:rPr>
              <a:t>Additional resources</a:t>
            </a:r>
          </a:p>
        </p:txBody>
      </p:sp>
      <p:sp>
        <p:nvSpPr>
          <p:cNvPr id="5" name="Title 1">
            <a:extLst>
              <a:ext uri="{FF2B5EF4-FFF2-40B4-BE49-F238E27FC236}">
                <a16:creationId xmlns:a16="http://schemas.microsoft.com/office/drawing/2014/main" id="{9853B7AA-08FB-2A49-B925-9506605DD9B4}"/>
              </a:ext>
            </a:extLst>
          </p:cNvPr>
          <p:cNvSpPr txBox="1">
            <a:spLocks/>
          </p:cNvSpPr>
          <p:nvPr/>
        </p:nvSpPr>
        <p:spPr>
          <a:xfrm>
            <a:off x="838200" y="365125"/>
            <a:ext cx="10134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200" b="1" dirty="0">
                <a:solidFill>
                  <a:schemeClr val="accent1">
                    <a:lumMod val="50000"/>
                  </a:schemeClr>
                </a:solidFill>
              </a:rPr>
              <a:t>Step 1 - Develop an Understanding of Big Data </a:t>
            </a:r>
          </a:p>
        </p:txBody>
      </p:sp>
      <p:sp>
        <p:nvSpPr>
          <p:cNvPr id="7" name="Slide Number Placeholder 6">
            <a:extLst>
              <a:ext uri="{FF2B5EF4-FFF2-40B4-BE49-F238E27FC236}">
                <a16:creationId xmlns:a16="http://schemas.microsoft.com/office/drawing/2014/main" id="{2A8110B2-112D-7B43-9D8F-2DEEBBC01D54}"/>
              </a:ext>
            </a:extLst>
          </p:cNvPr>
          <p:cNvSpPr>
            <a:spLocks noGrp="1"/>
          </p:cNvSpPr>
          <p:nvPr>
            <p:ph type="sldNum" sz="quarter" idx="12"/>
          </p:nvPr>
        </p:nvSpPr>
        <p:spPr/>
        <p:txBody>
          <a:bodyPr/>
          <a:lstStyle/>
          <a:p>
            <a:fld id="{67A940B0-7E29-4C6A-9717-B4D11E89CDFD}" type="slidenum">
              <a:rPr lang="en-US" smtClean="0"/>
              <a:t>12</a:t>
            </a:fld>
            <a:endParaRPr lang="en-US"/>
          </a:p>
        </p:txBody>
      </p:sp>
      <p:pic>
        <p:nvPicPr>
          <p:cNvPr id="8" name="Picture 7">
            <a:extLst>
              <a:ext uri="{FF2B5EF4-FFF2-40B4-BE49-F238E27FC236}">
                <a16:creationId xmlns:a16="http://schemas.microsoft.com/office/drawing/2014/main" id="{B8972EF2-0326-434C-BF94-73854AD3C3C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759045" y="0"/>
            <a:ext cx="432955" cy="6858000"/>
          </a:xfrm>
          <a:prstGeom prst="rect">
            <a:avLst/>
          </a:prstGeom>
        </p:spPr>
      </p:pic>
      <p:sp>
        <p:nvSpPr>
          <p:cNvPr id="9" name="Footer Placeholder 6">
            <a:extLst>
              <a:ext uri="{FF2B5EF4-FFF2-40B4-BE49-F238E27FC236}">
                <a16:creationId xmlns:a16="http://schemas.microsoft.com/office/drawing/2014/main" id="{7315A61E-FBAF-4108-9F45-B26FCC635648}"/>
              </a:ext>
            </a:extLst>
          </p:cNvPr>
          <p:cNvSpPr>
            <a:spLocks noGrp="1"/>
          </p:cNvSpPr>
          <p:nvPr>
            <p:ph type="ftr" sz="quarter" idx="11"/>
          </p:nvPr>
        </p:nvSpPr>
        <p:spPr>
          <a:xfrm>
            <a:off x="148107" y="6367786"/>
            <a:ext cx="5113986" cy="365125"/>
          </a:xfrm>
        </p:spPr>
        <p:txBody>
          <a:bodyPr/>
          <a:lstStyle/>
          <a:p>
            <a:r>
              <a:rPr lang="en-US" dirty="0"/>
              <a:t>Guidebook for Managing Data from Emerging Technologies for Transportation</a:t>
            </a:r>
          </a:p>
        </p:txBody>
      </p:sp>
    </p:spTree>
    <p:extLst>
      <p:ext uri="{BB962C8B-B14F-4D97-AF65-F5344CB8AC3E}">
        <p14:creationId xmlns:p14="http://schemas.microsoft.com/office/powerpoint/2010/main" val="22597492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5E2754-CE2F-4005-B0AB-342B86769546}"/>
              </a:ext>
            </a:extLst>
          </p:cNvPr>
          <p:cNvSpPr>
            <a:spLocks noGrp="1"/>
          </p:cNvSpPr>
          <p:nvPr>
            <p:ph type="title"/>
          </p:nvPr>
        </p:nvSpPr>
        <p:spPr>
          <a:xfrm>
            <a:off x="838200" y="423493"/>
            <a:ext cx="10134600" cy="1325563"/>
          </a:xfrm>
        </p:spPr>
        <p:txBody>
          <a:bodyPr>
            <a:normAutofit/>
          </a:bodyPr>
          <a:lstStyle/>
          <a:p>
            <a:r>
              <a:rPr lang="en-US" sz="4200" b="1" dirty="0">
                <a:solidFill>
                  <a:schemeClr val="accent1">
                    <a:lumMod val="50000"/>
                  </a:schemeClr>
                </a:solidFill>
              </a:rPr>
              <a:t>Step 2 - Identify a Use Case and an Associated Pilot Project</a:t>
            </a:r>
          </a:p>
        </p:txBody>
      </p:sp>
      <p:sp>
        <p:nvSpPr>
          <p:cNvPr id="8" name="Title 1">
            <a:extLst>
              <a:ext uri="{FF2B5EF4-FFF2-40B4-BE49-F238E27FC236}">
                <a16:creationId xmlns:a16="http://schemas.microsoft.com/office/drawing/2014/main" id="{15C74F70-3A4C-6047-A6F7-440D79724789}"/>
              </a:ext>
            </a:extLst>
          </p:cNvPr>
          <p:cNvSpPr txBox="1">
            <a:spLocks/>
          </p:cNvSpPr>
          <p:nvPr/>
        </p:nvSpPr>
        <p:spPr>
          <a:xfrm>
            <a:off x="838199" y="1"/>
            <a:ext cx="10906497" cy="159678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b="1" dirty="0">
              <a:solidFill>
                <a:schemeClr val="accent1">
                  <a:lumMod val="50000"/>
                </a:schemeClr>
              </a:solidFill>
            </a:endParaRPr>
          </a:p>
        </p:txBody>
      </p:sp>
      <p:sp>
        <p:nvSpPr>
          <p:cNvPr id="10" name="Content Placeholder 2">
            <a:extLst>
              <a:ext uri="{FF2B5EF4-FFF2-40B4-BE49-F238E27FC236}">
                <a16:creationId xmlns:a16="http://schemas.microsoft.com/office/drawing/2014/main" id="{4019563D-4214-AA4B-A7C0-5596E88B526E}"/>
              </a:ext>
            </a:extLst>
          </p:cNvPr>
          <p:cNvSpPr txBox="1">
            <a:spLocks/>
          </p:cNvSpPr>
          <p:nvPr/>
        </p:nvSpPr>
        <p:spPr>
          <a:xfrm>
            <a:off x="912067" y="2064487"/>
            <a:ext cx="10134601" cy="371219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5000"/>
              </a:lnSpc>
              <a:buNone/>
            </a:pPr>
            <a:r>
              <a:rPr lang="en-US" sz="2600" dirty="0">
                <a:solidFill>
                  <a:schemeClr val="accent1">
                    <a:lumMod val="75000"/>
                  </a:schemeClr>
                </a:solidFill>
              </a:rPr>
              <a:t>Step 2 includes guidance on the following:</a:t>
            </a:r>
          </a:p>
          <a:p>
            <a:pPr marL="401638" lvl="0">
              <a:lnSpc>
                <a:spcPct val="105000"/>
              </a:lnSpc>
            </a:pPr>
            <a:r>
              <a:rPr lang="en-US" sz="2200" dirty="0">
                <a:solidFill>
                  <a:schemeClr val="accent1">
                    <a:lumMod val="75000"/>
                  </a:schemeClr>
                </a:solidFill>
              </a:rPr>
              <a:t>Selecting of a use case and pilot project that align with business unit, leadership, and organizational goals, including examples of drivers for change, example big data sources of interest, and associated example use cases and pilot projects</a:t>
            </a:r>
          </a:p>
          <a:p>
            <a:pPr marL="401638" lvl="0">
              <a:lnSpc>
                <a:spcPct val="105000"/>
              </a:lnSpc>
            </a:pPr>
            <a:r>
              <a:rPr lang="en-US" sz="2200" dirty="0">
                <a:solidFill>
                  <a:schemeClr val="accent1">
                    <a:lumMod val="75000"/>
                  </a:schemeClr>
                </a:solidFill>
              </a:rPr>
              <a:t>Engaging others in the cause, including those internal to the business unit, cross-business unit, junior and mid-level staff, and external partners</a:t>
            </a:r>
          </a:p>
          <a:p>
            <a:pPr marL="401638" lvl="0">
              <a:lnSpc>
                <a:spcPct val="105000"/>
              </a:lnSpc>
            </a:pPr>
            <a:r>
              <a:rPr lang="en-US" sz="2200" dirty="0">
                <a:solidFill>
                  <a:schemeClr val="accent1">
                    <a:lumMod val="75000"/>
                  </a:schemeClr>
                </a:solidFill>
              </a:rPr>
              <a:t>A case study on the Portland Urban Data Lake Pilot Project (PUDL)</a:t>
            </a:r>
          </a:p>
        </p:txBody>
      </p:sp>
      <p:sp>
        <p:nvSpPr>
          <p:cNvPr id="7" name="Slide Number Placeholder 6">
            <a:extLst>
              <a:ext uri="{FF2B5EF4-FFF2-40B4-BE49-F238E27FC236}">
                <a16:creationId xmlns:a16="http://schemas.microsoft.com/office/drawing/2014/main" id="{250FBB5D-54BC-E84C-923E-75BBA0C96D28}"/>
              </a:ext>
            </a:extLst>
          </p:cNvPr>
          <p:cNvSpPr>
            <a:spLocks noGrp="1"/>
          </p:cNvSpPr>
          <p:nvPr>
            <p:ph type="sldNum" sz="quarter" idx="12"/>
          </p:nvPr>
        </p:nvSpPr>
        <p:spPr/>
        <p:txBody>
          <a:bodyPr/>
          <a:lstStyle/>
          <a:p>
            <a:fld id="{67A940B0-7E29-4C6A-9717-B4D11E89CDFD}" type="slidenum">
              <a:rPr lang="en-US" smtClean="0"/>
              <a:t>13</a:t>
            </a:fld>
            <a:endParaRPr lang="en-US"/>
          </a:p>
        </p:txBody>
      </p:sp>
      <p:pic>
        <p:nvPicPr>
          <p:cNvPr id="5" name="Picture 4">
            <a:extLst>
              <a:ext uri="{FF2B5EF4-FFF2-40B4-BE49-F238E27FC236}">
                <a16:creationId xmlns:a16="http://schemas.microsoft.com/office/drawing/2014/main" id="{C11A9EB7-DCC5-2B48-8E77-B6DB49AFA8F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759045" y="0"/>
            <a:ext cx="432955" cy="6858000"/>
          </a:xfrm>
          <a:prstGeom prst="rect">
            <a:avLst/>
          </a:prstGeom>
        </p:spPr>
      </p:pic>
      <p:sp>
        <p:nvSpPr>
          <p:cNvPr id="11" name="Footer Placeholder 6">
            <a:extLst>
              <a:ext uri="{FF2B5EF4-FFF2-40B4-BE49-F238E27FC236}">
                <a16:creationId xmlns:a16="http://schemas.microsoft.com/office/drawing/2014/main" id="{D7280331-D035-4B76-866A-0FA1A2A41080}"/>
              </a:ext>
            </a:extLst>
          </p:cNvPr>
          <p:cNvSpPr>
            <a:spLocks noGrp="1"/>
          </p:cNvSpPr>
          <p:nvPr>
            <p:ph type="ftr" sz="quarter" idx="11"/>
          </p:nvPr>
        </p:nvSpPr>
        <p:spPr>
          <a:xfrm>
            <a:off x="148107" y="6367786"/>
            <a:ext cx="5113986" cy="365125"/>
          </a:xfrm>
        </p:spPr>
        <p:txBody>
          <a:bodyPr/>
          <a:lstStyle/>
          <a:p>
            <a:r>
              <a:rPr lang="en-US" dirty="0"/>
              <a:t>Guidebook for Managing Data from Emerging Technologies for Transportation</a:t>
            </a:r>
          </a:p>
        </p:txBody>
      </p:sp>
    </p:spTree>
    <p:extLst>
      <p:ext uri="{BB962C8B-B14F-4D97-AF65-F5344CB8AC3E}">
        <p14:creationId xmlns:p14="http://schemas.microsoft.com/office/powerpoint/2010/main" val="30074632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5E2754-CE2F-4005-B0AB-342B86769546}"/>
              </a:ext>
            </a:extLst>
          </p:cNvPr>
          <p:cNvSpPr>
            <a:spLocks noGrp="1"/>
          </p:cNvSpPr>
          <p:nvPr>
            <p:ph type="title"/>
          </p:nvPr>
        </p:nvSpPr>
        <p:spPr>
          <a:xfrm>
            <a:off x="838200" y="430442"/>
            <a:ext cx="10515600" cy="1325563"/>
          </a:xfrm>
        </p:spPr>
        <p:txBody>
          <a:bodyPr>
            <a:normAutofit/>
          </a:bodyPr>
          <a:lstStyle/>
          <a:p>
            <a:r>
              <a:rPr lang="en-US" sz="4200" b="1" dirty="0">
                <a:solidFill>
                  <a:schemeClr val="accent1">
                    <a:lumMod val="50000"/>
                  </a:schemeClr>
                </a:solidFill>
              </a:rPr>
              <a:t>Step 3 – Secure Buy-In from at Least One   Person from Leadership for the Pilot Project</a:t>
            </a:r>
          </a:p>
        </p:txBody>
      </p:sp>
      <p:sp>
        <p:nvSpPr>
          <p:cNvPr id="5" name="Content Placeholder 2">
            <a:extLst>
              <a:ext uri="{FF2B5EF4-FFF2-40B4-BE49-F238E27FC236}">
                <a16:creationId xmlns:a16="http://schemas.microsoft.com/office/drawing/2014/main" id="{3EF1DC94-AF7D-BE4E-AE6E-E99D73BC1A20}"/>
              </a:ext>
            </a:extLst>
          </p:cNvPr>
          <p:cNvSpPr txBox="1">
            <a:spLocks/>
          </p:cNvSpPr>
          <p:nvPr/>
        </p:nvSpPr>
        <p:spPr>
          <a:xfrm>
            <a:off x="912067" y="2010577"/>
            <a:ext cx="10367865" cy="371219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5000"/>
              </a:lnSpc>
              <a:buNone/>
            </a:pPr>
            <a:r>
              <a:rPr lang="en-US" sz="2600" dirty="0">
                <a:solidFill>
                  <a:schemeClr val="accent1">
                    <a:lumMod val="75000"/>
                  </a:schemeClr>
                </a:solidFill>
              </a:rPr>
              <a:t>Step 3 includes guidance on the following:</a:t>
            </a:r>
          </a:p>
          <a:p>
            <a:pPr marL="401638" lvl="0">
              <a:lnSpc>
                <a:spcPct val="105000"/>
              </a:lnSpc>
            </a:pPr>
            <a:r>
              <a:rPr lang="en-US" sz="2200" dirty="0">
                <a:solidFill>
                  <a:schemeClr val="accent1">
                    <a:lumMod val="75000"/>
                  </a:schemeClr>
                </a:solidFill>
              </a:rPr>
              <a:t>Establishing and communicating the value proposition for the pilot project, including example projects, value propositions, and questions to assist in developing the “pitch”</a:t>
            </a:r>
          </a:p>
          <a:p>
            <a:pPr marL="401638" lvl="0">
              <a:lnSpc>
                <a:spcPct val="105000"/>
              </a:lnSpc>
            </a:pPr>
            <a:r>
              <a:rPr lang="en-US" sz="2200" dirty="0">
                <a:solidFill>
                  <a:schemeClr val="accent1">
                    <a:lumMod val="75000"/>
                  </a:schemeClr>
                </a:solidFill>
              </a:rPr>
              <a:t>Ways to create a sense of urgency and a fear of missing out (FOMO)</a:t>
            </a:r>
          </a:p>
          <a:p>
            <a:pPr marL="401638" lvl="0">
              <a:lnSpc>
                <a:spcPct val="105000"/>
              </a:lnSpc>
            </a:pPr>
            <a:r>
              <a:rPr lang="en-US" sz="2200" dirty="0">
                <a:solidFill>
                  <a:schemeClr val="accent1">
                    <a:lumMod val="75000"/>
                  </a:schemeClr>
                </a:solidFill>
              </a:rPr>
              <a:t>De-risking the decision by identifying and communicating risks and other potential barriers up front</a:t>
            </a:r>
          </a:p>
          <a:p>
            <a:pPr marL="401638" lvl="0">
              <a:lnSpc>
                <a:spcPct val="105000"/>
              </a:lnSpc>
            </a:pPr>
            <a:r>
              <a:rPr lang="en-US" sz="2200" dirty="0">
                <a:solidFill>
                  <a:schemeClr val="accent1">
                    <a:lumMod val="75000"/>
                  </a:schemeClr>
                </a:solidFill>
              </a:rPr>
              <a:t>Knowing how and when to make the pitch</a:t>
            </a:r>
          </a:p>
          <a:p>
            <a:pPr lvl="0">
              <a:lnSpc>
                <a:spcPct val="105000"/>
              </a:lnSpc>
            </a:pPr>
            <a:endParaRPr lang="en-US" sz="2400" dirty="0">
              <a:solidFill>
                <a:schemeClr val="accent1">
                  <a:lumMod val="75000"/>
                </a:schemeClr>
              </a:solidFill>
            </a:endParaRPr>
          </a:p>
        </p:txBody>
      </p:sp>
      <p:sp>
        <p:nvSpPr>
          <p:cNvPr id="7" name="Slide Number Placeholder 6">
            <a:extLst>
              <a:ext uri="{FF2B5EF4-FFF2-40B4-BE49-F238E27FC236}">
                <a16:creationId xmlns:a16="http://schemas.microsoft.com/office/drawing/2014/main" id="{AE2B9F0C-ED7A-9A4E-8658-B5DB5A4FA8D6}"/>
              </a:ext>
            </a:extLst>
          </p:cNvPr>
          <p:cNvSpPr>
            <a:spLocks noGrp="1"/>
          </p:cNvSpPr>
          <p:nvPr>
            <p:ph type="sldNum" sz="quarter" idx="12"/>
          </p:nvPr>
        </p:nvSpPr>
        <p:spPr/>
        <p:txBody>
          <a:bodyPr/>
          <a:lstStyle/>
          <a:p>
            <a:fld id="{67A940B0-7E29-4C6A-9717-B4D11E89CDFD}" type="slidenum">
              <a:rPr lang="en-US" smtClean="0"/>
              <a:t>14</a:t>
            </a:fld>
            <a:endParaRPr lang="en-US"/>
          </a:p>
        </p:txBody>
      </p:sp>
      <p:pic>
        <p:nvPicPr>
          <p:cNvPr id="8" name="Picture 7">
            <a:extLst>
              <a:ext uri="{FF2B5EF4-FFF2-40B4-BE49-F238E27FC236}">
                <a16:creationId xmlns:a16="http://schemas.microsoft.com/office/drawing/2014/main" id="{9BE81FB3-974C-2A40-AC30-CBACF64E7E0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759045" y="0"/>
            <a:ext cx="432955" cy="6858000"/>
          </a:xfrm>
          <a:prstGeom prst="rect">
            <a:avLst/>
          </a:prstGeom>
        </p:spPr>
      </p:pic>
      <p:sp>
        <p:nvSpPr>
          <p:cNvPr id="9" name="Footer Placeholder 6">
            <a:extLst>
              <a:ext uri="{FF2B5EF4-FFF2-40B4-BE49-F238E27FC236}">
                <a16:creationId xmlns:a16="http://schemas.microsoft.com/office/drawing/2014/main" id="{1DCA4F5F-A7C2-4F86-B3C9-3C96E9F88B66}"/>
              </a:ext>
            </a:extLst>
          </p:cNvPr>
          <p:cNvSpPr>
            <a:spLocks noGrp="1"/>
          </p:cNvSpPr>
          <p:nvPr>
            <p:ph type="ftr" sz="quarter" idx="11"/>
          </p:nvPr>
        </p:nvSpPr>
        <p:spPr>
          <a:xfrm>
            <a:off x="148107" y="6367786"/>
            <a:ext cx="5113986" cy="365125"/>
          </a:xfrm>
        </p:spPr>
        <p:txBody>
          <a:bodyPr/>
          <a:lstStyle/>
          <a:p>
            <a:r>
              <a:rPr lang="en-US" dirty="0"/>
              <a:t>Guidebook for Managing Data from Emerging Technologies for Transportation</a:t>
            </a:r>
          </a:p>
        </p:txBody>
      </p:sp>
    </p:spTree>
    <p:extLst>
      <p:ext uri="{BB962C8B-B14F-4D97-AF65-F5344CB8AC3E}">
        <p14:creationId xmlns:p14="http://schemas.microsoft.com/office/powerpoint/2010/main" val="17049792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5E2754-CE2F-4005-B0AB-342B86769546}"/>
              </a:ext>
            </a:extLst>
          </p:cNvPr>
          <p:cNvSpPr>
            <a:spLocks noGrp="1"/>
          </p:cNvSpPr>
          <p:nvPr>
            <p:ph type="title"/>
          </p:nvPr>
        </p:nvSpPr>
        <p:spPr/>
        <p:txBody>
          <a:bodyPr>
            <a:normAutofit/>
          </a:bodyPr>
          <a:lstStyle/>
          <a:p>
            <a:r>
              <a:rPr lang="en-US" sz="4200" b="1" dirty="0">
                <a:solidFill>
                  <a:schemeClr val="accent1">
                    <a:lumMod val="50000"/>
                  </a:schemeClr>
                </a:solidFill>
              </a:rPr>
              <a:t>Step 4 – Establish an Embryotic Big Data          Test Environment or Playground</a:t>
            </a:r>
          </a:p>
        </p:txBody>
      </p:sp>
      <p:sp>
        <p:nvSpPr>
          <p:cNvPr id="3" name="Content Placeholder 2">
            <a:extLst>
              <a:ext uri="{FF2B5EF4-FFF2-40B4-BE49-F238E27FC236}">
                <a16:creationId xmlns:a16="http://schemas.microsoft.com/office/drawing/2014/main" id="{6BB7FC84-47AC-42C1-B23D-3DB36BFD2A6F}"/>
              </a:ext>
            </a:extLst>
          </p:cNvPr>
          <p:cNvSpPr>
            <a:spLocks noGrp="1"/>
          </p:cNvSpPr>
          <p:nvPr>
            <p:ph idx="1"/>
          </p:nvPr>
        </p:nvSpPr>
        <p:spPr>
          <a:xfrm>
            <a:off x="985935" y="1884783"/>
            <a:ext cx="10367865" cy="4836691"/>
          </a:xfrm>
        </p:spPr>
        <p:txBody>
          <a:bodyPr>
            <a:noAutofit/>
          </a:bodyPr>
          <a:lstStyle/>
          <a:p>
            <a:pPr marL="0" indent="0">
              <a:lnSpc>
                <a:spcPct val="105000"/>
              </a:lnSpc>
              <a:buNone/>
            </a:pPr>
            <a:r>
              <a:rPr lang="en-US" sz="2600" dirty="0">
                <a:solidFill>
                  <a:schemeClr val="accent1">
                    <a:lumMod val="75000"/>
                  </a:schemeClr>
                </a:solidFill>
              </a:rPr>
              <a:t>Step 4 includes guidance on the following:</a:t>
            </a:r>
          </a:p>
          <a:p>
            <a:pPr marL="401638" lvl="0">
              <a:lnSpc>
                <a:spcPct val="105000"/>
              </a:lnSpc>
            </a:pPr>
            <a:r>
              <a:rPr lang="en-US" sz="2200" dirty="0">
                <a:solidFill>
                  <a:schemeClr val="accent1">
                    <a:lumMod val="75000"/>
                  </a:schemeClr>
                </a:solidFill>
              </a:rPr>
              <a:t>Establishing buy-in from IT, including understanding potential challenges and barriers, as well as the pros and cons of on-premise versus cloud storage</a:t>
            </a:r>
          </a:p>
          <a:p>
            <a:pPr marL="401638" lvl="0">
              <a:lnSpc>
                <a:spcPct val="105000"/>
              </a:lnSpc>
            </a:pPr>
            <a:r>
              <a:rPr lang="en-US" sz="2200" dirty="0">
                <a:solidFill>
                  <a:schemeClr val="accent1">
                    <a:lumMod val="75000"/>
                  </a:schemeClr>
                </a:solidFill>
              </a:rPr>
              <a:t>Establishing the playground, including both the data storage layer and the data processing layer</a:t>
            </a:r>
          </a:p>
          <a:p>
            <a:pPr marL="401638" lvl="0">
              <a:lnSpc>
                <a:spcPct val="105000"/>
              </a:lnSpc>
            </a:pPr>
            <a:r>
              <a:rPr lang="en-US" sz="2200" dirty="0">
                <a:solidFill>
                  <a:schemeClr val="accent1">
                    <a:lumMod val="75000"/>
                  </a:schemeClr>
                </a:solidFill>
              </a:rPr>
              <a:t>Taking ownership and responsibility for analytical projects</a:t>
            </a:r>
          </a:p>
          <a:p>
            <a:pPr marL="401638" lvl="0">
              <a:lnSpc>
                <a:spcPct val="105000"/>
              </a:lnSpc>
            </a:pPr>
            <a:r>
              <a:rPr lang="en-US" sz="2200" dirty="0">
                <a:solidFill>
                  <a:schemeClr val="accent1">
                    <a:lumMod val="75000"/>
                  </a:schemeClr>
                </a:solidFill>
              </a:rPr>
              <a:t>Common misconceptions regarding big data storage</a:t>
            </a:r>
          </a:p>
          <a:p>
            <a:pPr marL="401638" lvl="0">
              <a:lnSpc>
                <a:spcPct val="105000"/>
              </a:lnSpc>
            </a:pPr>
            <a:r>
              <a:rPr lang="en-US" sz="2200" dirty="0">
                <a:solidFill>
                  <a:schemeClr val="accent1">
                    <a:lumMod val="75000"/>
                  </a:schemeClr>
                </a:solidFill>
              </a:rPr>
              <a:t>A case study on storing data on-premise vs in the cloud</a:t>
            </a:r>
          </a:p>
          <a:p>
            <a:pPr lvl="0">
              <a:lnSpc>
                <a:spcPct val="105000"/>
              </a:lnSpc>
            </a:pPr>
            <a:endParaRPr lang="en-US" sz="1900" dirty="0">
              <a:solidFill>
                <a:schemeClr val="accent1">
                  <a:lumMod val="75000"/>
                </a:schemeClr>
              </a:solidFill>
            </a:endParaRPr>
          </a:p>
        </p:txBody>
      </p:sp>
      <p:sp>
        <p:nvSpPr>
          <p:cNvPr id="6" name="Slide Number Placeholder 5">
            <a:extLst>
              <a:ext uri="{FF2B5EF4-FFF2-40B4-BE49-F238E27FC236}">
                <a16:creationId xmlns:a16="http://schemas.microsoft.com/office/drawing/2014/main" id="{D4A72D7D-59F8-A44C-AD74-95F6D6E66EDE}"/>
              </a:ext>
            </a:extLst>
          </p:cNvPr>
          <p:cNvSpPr>
            <a:spLocks noGrp="1"/>
          </p:cNvSpPr>
          <p:nvPr>
            <p:ph type="sldNum" sz="quarter" idx="12"/>
          </p:nvPr>
        </p:nvSpPr>
        <p:spPr/>
        <p:txBody>
          <a:bodyPr/>
          <a:lstStyle/>
          <a:p>
            <a:fld id="{67A940B0-7E29-4C6A-9717-B4D11E89CDFD}" type="slidenum">
              <a:rPr lang="en-US" smtClean="0"/>
              <a:t>15</a:t>
            </a:fld>
            <a:endParaRPr lang="en-US"/>
          </a:p>
        </p:txBody>
      </p:sp>
      <p:pic>
        <p:nvPicPr>
          <p:cNvPr id="8" name="Picture 7">
            <a:extLst>
              <a:ext uri="{FF2B5EF4-FFF2-40B4-BE49-F238E27FC236}">
                <a16:creationId xmlns:a16="http://schemas.microsoft.com/office/drawing/2014/main" id="{010DE030-AD1C-DC42-BE19-D17A427FEF8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759045" y="0"/>
            <a:ext cx="432955" cy="6858000"/>
          </a:xfrm>
          <a:prstGeom prst="rect">
            <a:avLst/>
          </a:prstGeom>
        </p:spPr>
      </p:pic>
      <p:sp>
        <p:nvSpPr>
          <p:cNvPr id="9" name="Footer Placeholder 6">
            <a:extLst>
              <a:ext uri="{FF2B5EF4-FFF2-40B4-BE49-F238E27FC236}">
                <a16:creationId xmlns:a16="http://schemas.microsoft.com/office/drawing/2014/main" id="{B333A699-3F9F-4C08-A617-88CB80E87A18}"/>
              </a:ext>
            </a:extLst>
          </p:cNvPr>
          <p:cNvSpPr>
            <a:spLocks noGrp="1"/>
          </p:cNvSpPr>
          <p:nvPr>
            <p:ph type="ftr" sz="quarter" idx="11"/>
          </p:nvPr>
        </p:nvSpPr>
        <p:spPr>
          <a:xfrm>
            <a:off x="148107" y="6367786"/>
            <a:ext cx="5113986" cy="365125"/>
          </a:xfrm>
        </p:spPr>
        <p:txBody>
          <a:bodyPr/>
          <a:lstStyle/>
          <a:p>
            <a:r>
              <a:rPr lang="en-US" dirty="0"/>
              <a:t>Guidebook for Managing Data from Emerging Technologies for Transportation</a:t>
            </a:r>
          </a:p>
        </p:txBody>
      </p:sp>
    </p:spTree>
    <p:extLst>
      <p:ext uri="{BB962C8B-B14F-4D97-AF65-F5344CB8AC3E}">
        <p14:creationId xmlns:p14="http://schemas.microsoft.com/office/powerpoint/2010/main" val="5754705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5E2754-CE2F-4005-B0AB-342B86769546}"/>
              </a:ext>
            </a:extLst>
          </p:cNvPr>
          <p:cNvSpPr>
            <a:spLocks noGrp="1"/>
          </p:cNvSpPr>
          <p:nvPr>
            <p:ph type="title"/>
          </p:nvPr>
        </p:nvSpPr>
        <p:spPr/>
        <p:txBody>
          <a:bodyPr>
            <a:normAutofit/>
          </a:bodyPr>
          <a:lstStyle/>
          <a:p>
            <a:r>
              <a:rPr lang="en-US" sz="4200" b="1" dirty="0">
                <a:solidFill>
                  <a:schemeClr val="accent1">
                    <a:lumMod val="50000"/>
                  </a:schemeClr>
                </a:solidFill>
              </a:rPr>
              <a:t>Step 5 – Develop the Pilot Project Within the   Big Data Test Environment/Playground</a:t>
            </a:r>
          </a:p>
        </p:txBody>
      </p:sp>
      <p:sp>
        <p:nvSpPr>
          <p:cNvPr id="6" name="Content Placeholder 2">
            <a:extLst>
              <a:ext uri="{FF2B5EF4-FFF2-40B4-BE49-F238E27FC236}">
                <a16:creationId xmlns:a16="http://schemas.microsoft.com/office/drawing/2014/main" id="{91FE12C8-6ADD-CB4B-9CAA-8D594F2BB854}"/>
              </a:ext>
            </a:extLst>
          </p:cNvPr>
          <p:cNvSpPr txBox="1">
            <a:spLocks/>
          </p:cNvSpPr>
          <p:nvPr/>
        </p:nvSpPr>
        <p:spPr>
          <a:xfrm>
            <a:off x="912067" y="1866121"/>
            <a:ext cx="10515600" cy="477296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5000"/>
              </a:lnSpc>
              <a:buNone/>
            </a:pPr>
            <a:r>
              <a:rPr lang="en-US" sz="2600" dirty="0">
                <a:solidFill>
                  <a:schemeClr val="accent1">
                    <a:lumMod val="75000"/>
                  </a:schemeClr>
                </a:solidFill>
              </a:rPr>
              <a:t>Step 5 includes guidance on the following:</a:t>
            </a:r>
          </a:p>
          <a:p>
            <a:pPr marL="401638" lvl="0">
              <a:lnSpc>
                <a:spcPct val="105000"/>
              </a:lnSpc>
            </a:pPr>
            <a:r>
              <a:rPr lang="en-US" sz="2100" dirty="0">
                <a:solidFill>
                  <a:schemeClr val="accent1">
                    <a:lumMod val="75000"/>
                  </a:schemeClr>
                </a:solidFill>
              </a:rPr>
              <a:t>Developing/ensuring the availability of the right expertise, including the pros and cons of various options (e.g., training/hiring in-house staff, trusted contractors and university partners, and big data experts/consultants)</a:t>
            </a:r>
          </a:p>
          <a:p>
            <a:pPr marL="401638" lvl="0">
              <a:lnSpc>
                <a:spcPct val="105000"/>
              </a:lnSpc>
            </a:pPr>
            <a:r>
              <a:rPr lang="en-US" sz="2100" dirty="0">
                <a:solidFill>
                  <a:schemeClr val="accent1">
                    <a:lumMod val="75000"/>
                  </a:schemeClr>
                </a:solidFill>
              </a:rPr>
              <a:t>Developing the project by applying a data science perspective (e.g., collecting raw data, processing and cleaning the data, performing exploratory data analyses, building data science pipelines)</a:t>
            </a:r>
          </a:p>
          <a:p>
            <a:pPr marL="401638" lvl="0">
              <a:lnSpc>
                <a:spcPct val="105000"/>
              </a:lnSpc>
            </a:pPr>
            <a:r>
              <a:rPr lang="en-US" sz="2100" dirty="0">
                <a:solidFill>
                  <a:schemeClr val="accent1">
                    <a:lumMod val="75000"/>
                  </a:schemeClr>
                </a:solidFill>
              </a:rPr>
              <a:t>Iteratively developing and improving the project and the associated outputs/data products</a:t>
            </a:r>
          </a:p>
          <a:p>
            <a:pPr marL="401638" lvl="0">
              <a:lnSpc>
                <a:spcPct val="105000"/>
              </a:lnSpc>
            </a:pPr>
            <a:r>
              <a:rPr lang="en-US" sz="2100" dirty="0">
                <a:solidFill>
                  <a:schemeClr val="accent1">
                    <a:lumMod val="75000"/>
                  </a:schemeClr>
                </a:solidFill>
              </a:rPr>
              <a:t>Case studies on negotiating technical contracts for data services and building data knowledge</a:t>
            </a:r>
          </a:p>
        </p:txBody>
      </p:sp>
      <p:sp>
        <p:nvSpPr>
          <p:cNvPr id="8" name="Slide Number Placeholder 7">
            <a:extLst>
              <a:ext uri="{FF2B5EF4-FFF2-40B4-BE49-F238E27FC236}">
                <a16:creationId xmlns:a16="http://schemas.microsoft.com/office/drawing/2014/main" id="{62522CFD-3FEF-5647-932B-769FDCFD775E}"/>
              </a:ext>
            </a:extLst>
          </p:cNvPr>
          <p:cNvSpPr>
            <a:spLocks noGrp="1"/>
          </p:cNvSpPr>
          <p:nvPr>
            <p:ph type="sldNum" sz="quarter" idx="12"/>
          </p:nvPr>
        </p:nvSpPr>
        <p:spPr/>
        <p:txBody>
          <a:bodyPr/>
          <a:lstStyle/>
          <a:p>
            <a:fld id="{67A940B0-7E29-4C6A-9717-B4D11E89CDFD}" type="slidenum">
              <a:rPr lang="en-US" smtClean="0"/>
              <a:t>16</a:t>
            </a:fld>
            <a:endParaRPr lang="en-US"/>
          </a:p>
        </p:txBody>
      </p:sp>
      <p:pic>
        <p:nvPicPr>
          <p:cNvPr id="5" name="Picture 4">
            <a:extLst>
              <a:ext uri="{FF2B5EF4-FFF2-40B4-BE49-F238E27FC236}">
                <a16:creationId xmlns:a16="http://schemas.microsoft.com/office/drawing/2014/main" id="{B3DCA949-2EF2-E049-9286-D213D81FAC4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759045" y="0"/>
            <a:ext cx="432955" cy="6858000"/>
          </a:xfrm>
          <a:prstGeom prst="rect">
            <a:avLst/>
          </a:prstGeom>
        </p:spPr>
      </p:pic>
      <p:sp>
        <p:nvSpPr>
          <p:cNvPr id="9" name="Footer Placeholder 6">
            <a:extLst>
              <a:ext uri="{FF2B5EF4-FFF2-40B4-BE49-F238E27FC236}">
                <a16:creationId xmlns:a16="http://schemas.microsoft.com/office/drawing/2014/main" id="{6DED280C-B05B-487A-A9DC-0D0CC454F580}"/>
              </a:ext>
            </a:extLst>
          </p:cNvPr>
          <p:cNvSpPr>
            <a:spLocks noGrp="1"/>
          </p:cNvSpPr>
          <p:nvPr>
            <p:ph type="ftr" sz="quarter" idx="11"/>
          </p:nvPr>
        </p:nvSpPr>
        <p:spPr>
          <a:xfrm>
            <a:off x="148107" y="6367786"/>
            <a:ext cx="5113986" cy="365125"/>
          </a:xfrm>
        </p:spPr>
        <p:txBody>
          <a:bodyPr/>
          <a:lstStyle/>
          <a:p>
            <a:r>
              <a:rPr lang="en-US" dirty="0"/>
              <a:t>Guidebook for Managing Data from Emerging Technologies for Transportation</a:t>
            </a:r>
          </a:p>
        </p:txBody>
      </p:sp>
    </p:spTree>
    <p:extLst>
      <p:ext uri="{BB962C8B-B14F-4D97-AF65-F5344CB8AC3E}">
        <p14:creationId xmlns:p14="http://schemas.microsoft.com/office/powerpoint/2010/main" val="30084388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5E2754-CE2F-4005-B0AB-342B86769546}"/>
              </a:ext>
            </a:extLst>
          </p:cNvPr>
          <p:cNvSpPr>
            <a:spLocks noGrp="1"/>
          </p:cNvSpPr>
          <p:nvPr>
            <p:ph type="title"/>
          </p:nvPr>
        </p:nvSpPr>
        <p:spPr>
          <a:xfrm>
            <a:off x="763552" y="374456"/>
            <a:ext cx="10590248" cy="1325563"/>
          </a:xfrm>
        </p:spPr>
        <p:txBody>
          <a:bodyPr>
            <a:normAutofit/>
          </a:bodyPr>
          <a:lstStyle/>
          <a:p>
            <a:r>
              <a:rPr lang="en-US" sz="4200" b="1" dirty="0">
                <a:solidFill>
                  <a:schemeClr val="accent1">
                    <a:lumMod val="50000"/>
                  </a:schemeClr>
                </a:solidFill>
              </a:rPr>
              <a:t>Step 6 – Demonstrate Value of Data to Other Business Units </a:t>
            </a:r>
          </a:p>
        </p:txBody>
      </p:sp>
      <p:sp>
        <p:nvSpPr>
          <p:cNvPr id="3" name="Content Placeholder 2">
            <a:extLst>
              <a:ext uri="{FF2B5EF4-FFF2-40B4-BE49-F238E27FC236}">
                <a16:creationId xmlns:a16="http://schemas.microsoft.com/office/drawing/2014/main" id="{6BB7FC84-47AC-42C1-B23D-3DB36BFD2A6F}"/>
              </a:ext>
            </a:extLst>
          </p:cNvPr>
          <p:cNvSpPr>
            <a:spLocks noGrp="1"/>
          </p:cNvSpPr>
          <p:nvPr>
            <p:ph idx="1"/>
          </p:nvPr>
        </p:nvSpPr>
        <p:spPr>
          <a:xfrm>
            <a:off x="838197" y="1799055"/>
            <a:ext cx="6029327" cy="4471569"/>
          </a:xfrm>
        </p:spPr>
        <p:txBody>
          <a:bodyPr>
            <a:normAutofit/>
          </a:bodyPr>
          <a:lstStyle/>
          <a:p>
            <a:pPr marL="0" indent="0">
              <a:lnSpc>
                <a:spcPct val="105000"/>
              </a:lnSpc>
              <a:spcBef>
                <a:spcPts val="800"/>
              </a:spcBef>
              <a:buNone/>
            </a:pPr>
            <a:r>
              <a:rPr lang="en-US" sz="2000" dirty="0">
                <a:solidFill>
                  <a:schemeClr val="accent1">
                    <a:lumMod val="75000"/>
                  </a:schemeClr>
                </a:solidFill>
              </a:rPr>
              <a:t>Step 6 includes guidance on the following:</a:t>
            </a:r>
          </a:p>
          <a:p>
            <a:pPr marL="344488" lvl="0">
              <a:lnSpc>
                <a:spcPct val="108000"/>
              </a:lnSpc>
              <a:spcBef>
                <a:spcPts val="800"/>
              </a:spcBef>
            </a:pPr>
            <a:r>
              <a:rPr lang="en-US" sz="1600" dirty="0">
                <a:solidFill>
                  <a:schemeClr val="accent1">
                    <a:lumMod val="75000"/>
                  </a:schemeClr>
                </a:solidFill>
              </a:rPr>
              <a:t>Building support for the data and project across the organization, including other mid-level/branch managers that may have an interest in the data, project, and data products (or similar products) for their own business areas</a:t>
            </a:r>
          </a:p>
          <a:p>
            <a:pPr marL="344488" lvl="0">
              <a:lnSpc>
                <a:spcPct val="108000"/>
              </a:lnSpc>
              <a:spcBef>
                <a:spcPts val="800"/>
              </a:spcBef>
            </a:pPr>
            <a:r>
              <a:rPr lang="en-US" sz="1600" dirty="0">
                <a:solidFill>
                  <a:schemeClr val="accent1">
                    <a:lumMod val="75000"/>
                  </a:schemeClr>
                </a:solidFill>
              </a:rPr>
              <a:t>Using the data to tell the story of success by crafting a compelling story using understandable and persuasive visualizations that tie the insights uncovered in the data to the ability to address an issue or solve a problem of the business unit</a:t>
            </a:r>
          </a:p>
          <a:p>
            <a:pPr marL="344488" lvl="0">
              <a:lnSpc>
                <a:spcPct val="108000"/>
              </a:lnSpc>
              <a:spcBef>
                <a:spcPts val="800"/>
              </a:spcBef>
            </a:pPr>
            <a:r>
              <a:rPr lang="en-US" sz="1600" dirty="0">
                <a:solidFill>
                  <a:schemeClr val="accent1">
                    <a:lumMod val="75000"/>
                  </a:schemeClr>
                </a:solidFill>
              </a:rPr>
              <a:t>Getting others involved in sharing and using their data within the test environment, including iteratively expanding the use of the data to improved, enhanced, and new use cases</a:t>
            </a:r>
          </a:p>
          <a:p>
            <a:pPr marL="344488" lvl="0">
              <a:lnSpc>
                <a:spcPct val="108000"/>
              </a:lnSpc>
              <a:spcBef>
                <a:spcPts val="800"/>
              </a:spcBef>
            </a:pPr>
            <a:r>
              <a:rPr lang="en-US" sz="1600" dirty="0">
                <a:solidFill>
                  <a:schemeClr val="accent1">
                    <a:lumMod val="75000"/>
                  </a:schemeClr>
                </a:solidFill>
              </a:rPr>
              <a:t>A case study on iterative success and growth of big data within a transportation agency</a:t>
            </a:r>
          </a:p>
          <a:p>
            <a:pPr lvl="0">
              <a:lnSpc>
                <a:spcPct val="105000"/>
              </a:lnSpc>
              <a:spcBef>
                <a:spcPts val="800"/>
              </a:spcBef>
            </a:pPr>
            <a:endParaRPr lang="en-US" sz="1900" dirty="0">
              <a:solidFill>
                <a:schemeClr val="accent1">
                  <a:lumMod val="75000"/>
                </a:schemeClr>
              </a:solidFill>
            </a:endParaRPr>
          </a:p>
        </p:txBody>
      </p:sp>
      <p:pic>
        <p:nvPicPr>
          <p:cNvPr id="5" name="Picture 4">
            <a:extLst>
              <a:ext uri="{FF2B5EF4-FFF2-40B4-BE49-F238E27FC236}">
                <a16:creationId xmlns:a16="http://schemas.microsoft.com/office/drawing/2014/main" id="{28AD9895-5426-4D28-991B-648D76DB497F}"/>
              </a:ext>
            </a:extLst>
          </p:cNvPr>
          <p:cNvPicPr/>
          <p:nvPr/>
        </p:nvPicPr>
        <p:blipFill>
          <a:blip r:embed="rId2" cstate="screen">
            <a:extLst>
              <a:ext uri="{28A0092B-C50C-407E-A947-70E740481C1C}">
                <a14:useLocalDpi xmlns:a14="http://schemas.microsoft.com/office/drawing/2010/main"/>
              </a:ext>
            </a:extLst>
          </a:blip>
          <a:stretch>
            <a:fillRect/>
          </a:stretch>
        </p:blipFill>
        <p:spPr>
          <a:xfrm>
            <a:off x="7285849" y="2019157"/>
            <a:ext cx="3729255" cy="3536063"/>
          </a:xfrm>
          <a:prstGeom prst="rect">
            <a:avLst/>
          </a:prstGeom>
        </p:spPr>
      </p:pic>
      <p:sp>
        <p:nvSpPr>
          <p:cNvPr id="8" name="Slide Number Placeholder 7">
            <a:extLst>
              <a:ext uri="{FF2B5EF4-FFF2-40B4-BE49-F238E27FC236}">
                <a16:creationId xmlns:a16="http://schemas.microsoft.com/office/drawing/2014/main" id="{08BD9897-530B-8D40-A2CD-5B2E6B1F8866}"/>
              </a:ext>
            </a:extLst>
          </p:cNvPr>
          <p:cNvSpPr>
            <a:spLocks noGrp="1"/>
          </p:cNvSpPr>
          <p:nvPr>
            <p:ph type="sldNum" sz="quarter" idx="12"/>
          </p:nvPr>
        </p:nvSpPr>
        <p:spPr/>
        <p:txBody>
          <a:bodyPr/>
          <a:lstStyle/>
          <a:p>
            <a:fld id="{67A940B0-7E29-4C6A-9717-B4D11E89CDFD}" type="slidenum">
              <a:rPr lang="en-US" smtClean="0"/>
              <a:t>17</a:t>
            </a:fld>
            <a:endParaRPr lang="en-US"/>
          </a:p>
        </p:txBody>
      </p:sp>
      <p:pic>
        <p:nvPicPr>
          <p:cNvPr id="10" name="Picture 9">
            <a:extLst>
              <a:ext uri="{FF2B5EF4-FFF2-40B4-BE49-F238E27FC236}">
                <a16:creationId xmlns:a16="http://schemas.microsoft.com/office/drawing/2014/main" id="{65665CB2-5B4C-214A-98AC-85D5D2C8B7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759045" y="0"/>
            <a:ext cx="432955" cy="6858000"/>
          </a:xfrm>
          <a:prstGeom prst="rect">
            <a:avLst/>
          </a:prstGeom>
        </p:spPr>
      </p:pic>
      <p:sp>
        <p:nvSpPr>
          <p:cNvPr id="12" name="Footer Placeholder 6">
            <a:extLst>
              <a:ext uri="{FF2B5EF4-FFF2-40B4-BE49-F238E27FC236}">
                <a16:creationId xmlns:a16="http://schemas.microsoft.com/office/drawing/2014/main" id="{AC6BD5D9-007A-4960-B88C-5D89CBB2B27C}"/>
              </a:ext>
            </a:extLst>
          </p:cNvPr>
          <p:cNvSpPr>
            <a:spLocks noGrp="1"/>
          </p:cNvSpPr>
          <p:nvPr>
            <p:ph type="ftr" sz="quarter" idx="11"/>
          </p:nvPr>
        </p:nvSpPr>
        <p:spPr>
          <a:xfrm>
            <a:off x="148107" y="6367786"/>
            <a:ext cx="5113986" cy="365125"/>
          </a:xfrm>
        </p:spPr>
        <p:txBody>
          <a:bodyPr/>
          <a:lstStyle/>
          <a:p>
            <a:r>
              <a:rPr lang="en-US" dirty="0"/>
              <a:t>Guidebook for Managing Data from Emerging Technologies for Transportation</a:t>
            </a:r>
          </a:p>
        </p:txBody>
      </p:sp>
    </p:spTree>
    <p:extLst>
      <p:ext uri="{BB962C8B-B14F-4D97-AF65-F5344CB8AC3E}">
        <p14:creationId xmlns:p14="http://schemas.microsoft.com/office/powerpoint/2010/main" val="2550168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A2FF29AF-8C52-4033-8F07-69818A7473F6}"/>
              </a:ext>
            </a:extLst>
          </p:cNvPr>
          <p:cNvPicPr/>
          <p:nvPr/>
        </p:nvPicPr>
        <p:blipFill>
          <a:blip r:embed="rId2" cstate="screen">
            <a:extLst>
              <a:ext uri="{28A0092B-C50C-407E-A947-70E740481C1C}">
                <a14:useLocalDpi xmlns:a14="http://schemas.microsoft.com/office/drawing/2010/main"/>
              </a:ext>
            </a:extLst>
          </a:blip>
          <a:stretch>
            <a:fillRect/>
          </a:stretch>
        </p:blipFill>
        <p:spPr>
          <a:xfrm>
            <a:off x="6524739" y="1968062"/>
            <a:ext cx="4668734" cy="3537424"/>
          </a:xfrm>
          <a:prstGeom prst="rect">
            <a:avLst/>
          </a:prstGeom>
        </p:spPr>
      </p:pic>
      <p:sp>
        <p:nvSpPr>
          <p:cNvPr id="8" name="Content Placeholder 2">
            <a:extLst>
              <a:ext uri="{FF2B5EF4-FFF2-40B4-BE49-F238E27FC236}">
                <a16:creationId xmlns:a16="http://schemas.microsoft.com/office/drawing/2014/main" id="{61CBF4F9-258F-3E4C-97F3-F448AA92260C}"/>
              </a:ext>
            </a:extLst>
          </p:cNvPr>
          <p:cNvSpPr txBox="1">
            <a:spLocks/>
          </p:cNvSpPr>
          <p:nvPr/>
        </p:nvSpPr>
        <p:spPr>
          <a:xfrm>
            <a:off x="643811" y="1885950"/>
            <a:ext cx="5315356" cy="389903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8000"/>
              </a:lnSpc>
              <a:buNone/>
            </a:pPr>
            <a:r>
              <a:rPr lang="en-US" sz="2100" dirty="0">
                <a:solidFill>
                  <a:schemeClr val="accent1">
                    <a:lumMod val="75000"/>
                  </a:schemeClr>
                </a:solidFill>
              </a:rPr>
              <a:t>Step 7 includes guidance on the following:</a:t>
            </a:r>
          </a:p>
          <a:p>
            <a:pPr marL="401638" lvl="0">
              <a:lnSpc>
                <a:spcPct val="108000"/>
              </a:lnSpc>
            </a:pPr>
            <a:r>
              <a:rPr lang="en-US" sz="1800" dirty="0">
                <a:solidFill>
                  <a:schemeClr val="accent1">
                    <a:lumMod val="75000"/>
                  </a:schemeClr>
                </a:solidFill>
              </a:rPr>
              <a:t>Presenting the success stories/business case to executives</a:t>
            </a:r>
          </a:p>
          <a:p>
            <a:pPr marL="401638" lvl="0">
              <a:lnSpc>
                <a:spcPct val="108000"/>
              </a:lnSpc>
            </a:pPr>
            <a:r>
              <a:rPr lang="en-US" sz="1800" dirty="0">
                <a:solidFill>
                  <a:schemeClr val="accent1">
                    <a:lumMod val="75000"/>
                  </a:schemeClr>
                </a:solidFill>
              </a:rPr>
              <a:t>Continuing to build support, foster data sharing, and grow iteratively and incrementally</a:t>
            </a:r>
          </a:p>
          <a:p>
            <a:pPr marL="401638" lvl="0">
              <a:lnSpc>
                <a:spcPct val="108000"/>
              </a:lnSpc>
            </a:pPr>
            <a:r>
              <a:rPr lang="en-US" sz="1800" dirty="0">
                <a:solidFill>
                  <a:schemeClr val="accent1">
                    <a:lumMod val="75000"/>
                  </a:schemeClr>
                </a:solidFill>
              </a:rPr>
              <a:t>Pushing for organization change/adoption of a formal big data environment</a:t>
            </a:r>
          </a:p>
          <a:p>
            <a:pPr marL="401638" lvl="0">
              <a:lnSpc>
                <a:spcPct val="108000"/>
              </a:lnSpc>
            </a:pPr>
            <a:r>
              <a:rPr lang="en-US" sz="1800" dirty="0">
                <a:solidFill>
                  <a:schemeClr val="accent1">
                    <a:lumMod val="75000"/>
                  </a:schemeClr>
                </a:solidFill>
              </a:rPr>
              <a:t>A case study on buy-In from executive leadership</a:t>
            </a:r>
          </a:p>
          <a:p>
            <a:pPr>
              <a:lnSpc>
                <a:spcPct val="108000"/>
              </a:lnSpc>
            </a:pPr>
            <a:endParaRPr lang="en-US" sz="1600" dirty="0">
              <a:solidFill>
                <a:schemeClr val="accent1">
                  <a:lumMod val="75000"/>
                </a:schemeClr>
              </a:solidFill>
            </a:endParaRPr>
          </a:p>
        </p:txBody>
      </p:sp>
      <p:sp>
        <p:nvSpPr>
          <p:cNvPr id="9" name="Title 1">
            <a:extLst>
              <a:ext uri="{FF2B5EF4-FFF2-40B4-BE49-F238E27FC236}">
                <a16:creationId xmlns:a16="http://schemas.microsoft.com/office/drawing/2014/main" id="{2C719645-AAC4-7441-A37A-E4F05C11CB55}"/>
              </a:ext>
            </a:extLst>
          </p:cNvPr>
          <p:cNvSpPr txBox="1">
            <a:spLocks/>
          </p:cNvSpPr>
          <p:nvPr/>
        </p:nvSpPr>
        <p:spPr>
          <a:xfrm>
            <a:off x="504094" y="365125"/>
            <a:ext cx="10849706"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solidFill>
                  <a:schemeClr val="accent1">
                    <a:lumMod val="50000"/>
                  </a:schemeClr>
                </a:solidFill>
              </a:rPr>
              <a:t>Step 7 – Demonstrate Value of Data to Executive Leadership</a:t>
            </a:r>
          </a:p>
        </p:txBody>
      </p:sp>
      <p:sp>
        <p:nvSpPr>
          <p:cNvPr id="11" name="Slide Number Placeholder 10">
            <a:extLst>
              <a:ext uri="{FF2B5EF4-FFF2-40B4-BE49-F238E27FC236}">
                <a16:creationId xmlns:a16="http://schemas.microsoft.com/office/drawing/2014/main" id="{057141CF-579C-CD4B-A65F-E7720AD19311}"/>
              </a:ext>
            </a:extLst>
          </p:cNvPr>
          <p:cNvSpPr>
            <a:spLocks noGrp="1"/>
          </p:cNvSpPr>
          <p:nvPr>
            <p:ph type="sldNum" sz="quarter" idx="12"/>
          </p:nvPr>
        </p:nvSpPr>
        <p:spPr/>
        <p:txBody>
          <a:bodyPr/>
          <a:lstStyle/>
          <a:p>
            <a:fld id="{67A940B0-7E29-4C6A-9717-B4D11E89CDFD}" type="slidenum">
              <a:rPr lang="en-US" smtClean="0"/>
              <a:t>18</a:t>
            </a:fld>
            <a:endParaRPr lang="en-US" dirty="0"/>
          </a:p>
        </p:txBody>
      </p:sp>
      <p:pic>
        <p:nvPicPr>
          <p:cNvPr id="3" name="Picture 2">
            <a:extLst>
              <a:ext uri="{FF2B5EF4-FFF2-40B4-BE49-F238E27FC236}">
                <a16:creationId xmlns:a16="http://schemas.microsoft.com/office/drawing/2014/main" id="{7CEEA6DF-6559-D84E-BFAF-F394C868B02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759045" y="0"/>
            <a:ext cx="432955" cy="6858000"/>
          </a:xfrm>
          <a:prstGeom prst="rect">
            <a:avLst/>
          </a:prstGeom>
        </p:spPr>
      </p:pic>
      <p:sp>
        <p:nvSpPr>
          <p:cNvPr id="13" name="Footer Placeholder 6">
            <a:extLst>
              <a:ext uri="{FF2B5EF4-FFF2-40B4-BE49-F238E27FC236}">
                <a16:creationId xmlns:a16="http://schemas.microsoft.com/office/drawing/2014/main" id="{ABD5F09B-B77A-4DD7-940F-9EAD395B68E1}"/>
              </a:ext>
            </a:extLst>
          </p:cNvPr>
          <p:cNvSpPr>
            <a:spLocks noGrp="1"/>
          </p:cNvSpPr>
          <p:nvPr>
            <p:ph type="ftr" sz="quarter" idx="11"/>
          </p:nvPr>
        </p:nvSpPr>
        <p:spPr>
          <a:xfrm>
            <a:off x="148107" y="6367786"/>
            <a:ext cx="5113986" cy="365125"/>
          </a:xfrm>
        </p:spPr>
        <p:txBody>
          <a:bodyPr/>
          <a:lstStyle/>
          <a:p>
            <a:r>
              <a:rPr lang="en-US" dirty="0"/>
              <a:t>Guidebook for Managing Data from Emerging Technologies for Transportation</a:t>
            </a:r>
          </a:p>
        </p:txBody>
      </p:sp>
    </p:spTree>
    <p:extLst>
      <p:ext uri="{BB962C8B-B14F-4D97-AF65-F5344CB8AC3E}">
        <p14:creationId xmlns:p14="http://schemas.microsoft.com/office/powerpoint/2010/main" val="10071069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C6A1E59-B47A-4799-AB9A-E4E97ED58099}"/>
              </a:ext>
            </a:extLst>
          </p:cNvPr>
          <p:cNvPicPr/>
          <p:nvPr/>
        </p:nvPicPr>
        <p:blipFill>
          <a:blip r:embed="rId2" cstate="screen">
            <a:extLst>
              <a:ext uri="{28A0092B-C50C-407E-A947-70E740481C1C}">
                <a14:useLocalDpi xmlns:a14="http://schemas.microsoft.com/office/drawing/2010/main"/>
              </a:ext>
            </a:extLst>
          </a:blip>
          <a:stretch>
            <a:fillRect/>
          </a:stretch>
        </p:blipFill>
        <p:spPr>
          <a:xfrm>
            <a:off x="5413122" y="1835707"/>
            <a:ext cx="6119151" cy="2952729"/>
          </a:xfrm>
          <a:prstGeom prst="rect">
            <a:avLst/>
          </a:prstGeom>
        </p:spPr>
      </p:pic>
      <p:sp>
        <p:nvSpPr>
          <p:cNvPr id="2" name="Title 1">
            <a:extLst>
              <a:ext uri="{FF2B5EF4-FFF2-40B4-BE49-F238E27FC236}">
                <a16:creationId xmlns:a16="http://schemas.microsoft.com/office/drawing/2014/main" id="{F05E2754-CE2F-4005-B0AB-342B86769546}"/>
              </a:ext>
            </a:extLst>
          </p:cNvPr>
          <p:cNvSpPr>
            <a:spLocks noGrp="1"/>
          </p:cNvSpPr>
          <p:nvPr>
            <p:ph type="title"/>
          </p:nvPr>
        </p:nvSpPr>
        <p:spPr>
          <a:xfrm>
            <a:off x="504093" y="365125"/>
            <a:ext cx="10515600" cy="1325563"/>
          </a:xfrm>
        </p:spPr>
        <p:txBody>
          <a:bodyPr/>
          <a:lstStyle/>
          <a:p>
            <a:r>
              <a:rPr lang="en-US" b="1" dirty="0">
                <a:solidFill>
                  <a:schemeClr val="accent1">
                    <a:lumMod val="50000"/>
                  </a:schemeClr>
                </a:solidFill>
              </a:rPr>
              <a:t>Step 8 – Establish a Formal Data Storage and Management Environment </a:t>
            </a:r>
          </a:p>
        </p:txBody>
      </p:sp>
      <p:sp>
        <p:nvSpPr>
          <p:cNvPr id="3" name="Content Placeholder 2">
            <a:extLst>
              <a:ext uri="{FF2B5EF4-FFF2-40B4-BE49-F238E27FC236}">
                <a16:creationId xmlns:a16="http://schemas.microsoft.com/office/drawing/2014/main" id="{6BB7FC84-47AC-42C1-B23D-3DB36BFD2A6F}"/>
              </a:ext>
            </a:extLst>
          </p:cNvPr>
          <p:cNvSpPr>
            <a:spLocks noGrp="1"/>
          </p:cNvSpPr>
          <p:nvPr>
            <p:ph idx="1"/>
          </p:nvPr>
        </p:nvSpPr>
        <p:spPr>
          <a:xfrm>
            <a:off x="543910" y="1861848"/>
            <a:ext cx="9738425" cy="4524877"/>
          </a:xfrm>
        </p:spPr>
        <p:txBody>
          <a:bodyPr>
            <a:noAutofit/>
          </a:bodyPr>
          <a:lstStyle/>
          <a:p>
            <a:pPr marL="0" indent="0">
              <a:lnSpc>
                <a:spcPct val="105000"/>
              </a:lnSpc>
              <a:buNone/>
            </a:pPr>
            <a:r>
              <a:rPr lang="en-US" sz="2000" dirty="0">
                <a:solidFill>
                  <a:schemeClr val="accent1">
                    <a:lumMod val="75000"/>
                  </a:schemeClr>
                </a:solidFill>
              </a:rPr>
              <a:t>Step 8 includes guidance on the following:</a:t>
            </a:r>
            <a:endParaRPr lang="en-US" sz="1800" dirty="0">
              <a:solidFill>
                <a:schemeClr val="accent1">
                  <a:lumMod val="75000"/>
                </a:schemeClr>
              </a:solidFill>
            </a:endParaRPr>
          </a:p>
          <a:p>
            <a:pPr lvl="0">
              <a:lnSpc>
                <a:spcPct val="105000"/>
              </a:lnSpc>
            </a:pPr>
            <a:r>
              <a:rPr lang="en-US" sz="1700" dirty="0">
                <a:solidFill>
                  <a:schemeClr val="accent1">
                    <a:lumMod val="75000"/>
                  </a:schemeClr>
                </a:solidFill>
              </a:rPr>
              <a:t>Establishing a clear vision and goals </a:t>
            </a:r>
          </a:p>
          <a:p>
            <a:pPr lvl="0">
              <a:lnSpc>
                <a:spcPct val="105000"/>
              </a:lnSpc>
            </a:pPr>
            <a:r>
              <a:rPr lang="en-US" sz="1700" dirty="0">
                <a:solidFill>
                  <a:schemeClr val="accent1">
                    <a:lumMod val="75000"/>
                  </a:schemeClr>
                </a:solidFill>
              </a:rPr>
              <a:t>Making data accessible yet secure</a:t>
            </a:r>
          </a:p>
          <a:p>
            <a:pPr lvl="0">
              <a:lnSpc>
                <a:spcPct val="105000"/>
              </a:lnSpc>
            </a:pPr>
            <a:r>
              <a:rPr lang="en-US" sz="1700" dirty="0">
                <a:solidFill>
                  <a:schemeClr val="accent1">
                    <a:lumMod val="75000"/>
                  </a:schemeClr>
                </a:solidFill>
              </a:rPr>
              <a:t>Integrating at the data level</a:t>
            </a:r>
          </a:p>
          <a:p>
            <a:pPr lvl="0">
              <a:lnSpc>
                <a:spcPct val="105000"/>
              </a:lnSpc>
            </a:pPr>
            <a:r>
              <a:rPr lang="en-US" sz="1700" dirty="0">
                <a:solidFill>
                  <a:schemeClr val="accent1">
                    <a:lumMod val="75000"/>
                  </a:schemeClr>
                </a:solidFill>
              </a:rPr>
              <a:t>Using data to make decisions</a:t>
            </a:r>
          </a:p>
          <a:p>
            <a:pPr lvl="0">
              <a:lnSpc>
                <a:spcPct val="105000"/>
              </a:lnSpc>
            </a:pPr>
            <a:r>
              <a:rPr lang="en-US" sz="1700" dirty="0">
                <a:solidFill>
                  <a:schemeClr val="accent1">
                    <a:lumMod val="75000"/>
                  </a:schemeClr>
                </a:solidFill>
              </a:rPr>
              <a:t>Merging existing projects into the same data                                                                                                      infrastructure </a:t>
            </a:r>
          </a:p>
          <a:p>
            <a:pPr lvl="0">
              <a:lnSpc>
                <a:spcPct val="105000"/>
              </a:lnSpc>
            </a:pPr>
            <a:r>
              <a:rPr lang="en-US" sz="1700" dirty="0">
                <a:solidFill>
                  <a:schemeClr val="accent1">
                    <a:lumMod val="75000"/>
                  </a:schemeClr>
                </a:solidFill>
              </a:rPr>
              <a:t>Continuing to seek input from other stakeholders and                                                                                                       to iterate on evolving data governance plans and procedures</a:t>
            </a:r>
          </a:p>
          <a:p>
            <a:pPr lvl="0">
              <a:lnSpc>
                <a:spcPct val="105000"/>
              </a:lnSpc>
            </a:pPr>
            <a:r>
              <a:rPr lang="en-US" sz="1700" dirty="0">
                <a:solidFill>
                  <a:schemeClr val="accent1">
                    <a:lumMod val="75000"/>
                  </a:schemeClr>
                </a:solidFill>
              </a:rPr>
              <a:t>Seeking continuous improvement by periodically reviewing and revising datasets, technology, processes and procedures, documentation, security and privacy protection, metadata catalog, etc.</a:t>
            </a:r>
          </a:p>
          <a:p>
            <a:pPr lvl="0">
              <a:lnSpc>
                <a:spcPct val="105000"/>
              </a:lnSpc>
            </a:pPr>
            <a:r>
              <a:rPr lang="en-US" sz="1700" dirty="0">
                <a:solidFill>
                  <a:schemeClr val="accent1">
                    <a:lumMod val="75000"/>
                  </a:schemeClr>
                </a:solidFill>
              </a:rPr>
              <a:t>A case study on one transportation agency’s continued room for growth</a:t>
            </a:r>
          </a:p>
          <a:p>
            <a:pPr lvl="0">
              <a:lnSpc>
                <a:spcPct val="105000"/>
              </a:lnSpc>
            </a:pPr>
            <a:endParaRPr lang="en-US" sz="1650" dirty="0">
              <a:solidFill>
                <a:schemeClr val="accent1">
                  <a:lumMod val="75000"/>
                </a:schemeClr>
              </a:solidFill>
            </a:endParaRPr>
          </a:p>
        </p:txBody>
      </p:sp>
      <p:sp>
        <p:nvSpPr>
          <p:cNvPr id="7" name="Slide Number Placeholder 6">
            <a:extLst>
              <a:ext uri="{FF2B5EF4-FFF2-40B4-BE49-F238E27FC236}">
                <a16:creationId xmlns:a16="http://schemas.microsoft.com/office/drawing/2014/main" id="{EAC6CA8E-6C0E-CD4D-B7D8-01D4AB9CBFCF}"/>
              </a:ext>
            </a:extLst>
          </p:cNvPr>
          <p:cNvSpPr>
            <a:spLocks noGrp="1"/>
          </p:cNvSpPr>
          <p:nvPr>
            <p:ph type="sldNum" sz="quarter" idx="12"/>
          </p:nvPr>
        </p:nvSpPr>
        <p:spPr/>
        <p:txBody>
          <a:bodyPr/>
          <a:lstStyle/>
          <a:p>
            <a:fld id="{67A940B0-7E29-4C6A-9717-B4D11E89CDFD}" type="slidenum">
              <a:rPr lang="en-US" smtClean="0"/>
              <a:t>19</a:t>
            </a:fld>
            <a:endParaRPr lang="en-US"/>
          </a:p>
        </p:txBody>
      </p:sp>
      <p:pic>
        <p:nvPicPr>
          <p:cNvPr id="10" name="Picture 9">
            <a:extLst>
              <a:ext uri="{FF2B5EF4-FFF2-40B4-BE49-F238E27FC236}">
                <a16:creationId xmlns:a16="http://schemas.microsoft.com/office/drawing/2014/main" id="{5CD0D01D-17D0-0A45-AE1D-F809E4FFE4B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759045" y="0"/>
            <a:ext cx="432955" cy="6858000"/>
          </a:xfrm>
          <a:prstGeom prst="rect">
            <a:avLst/>
          </a:prstGeom>
        </p:spPr>
      </p:pic>
      <p:sp>
        <p:nvSpPr>
          <p:cNvPr id="12" name="Footer Placeholder 6">
            <a:extLst>
              <a:ext uri="{FF2B5EF4-FFF2-40B4-BE49-F238E27FC236}">
                <a16:creationId xmlns:a16="http://schemas.microsoft.com/office/drawing/2014/main" id="{46CB16F0-9B54-4EAA-A324-1D805132E6EC}"/>
              </a:ext>
            </a:extLst>
          </p:cNvPr>
          <p:cNvSpPr>
            <a:spLocks noGrp="1"/>
          </p:cNvSpPr>
          <p:nvPr>
            <p:ph type="ftr" sz="quarter" idx="11"/>
          </p:nvPr>
        </p:nvSpPr>
        <p:spPr>
          <a:xfrm>
            <a:off x="148107" y="6367786"/>
            <a:ext cx="5113986" cy="365125"/>
          </a:xfrm>
        </p:spPr>
        <p:txBody>
          <a:bodyPr/>
          <a:lstStyle/>
          <a:p>
            <a:r>
              <a:rPr lang="en-US" dirty="0"/>
              <a:t>Guidebook for Managing Data from Emerging Technologies for Transportation</a:t>
            </a:r>
          </a:p>
        </p:txBody>
      </p:sp>
    </p:spTree>
    <p:extLst>
      <p:ext uri="{BB962C8B-B14F-4D97-AF65-F5344CB8AC3E}">
        <p14:creationId xmlns:p14="http://schemas.microsoft.com/office/powerpoint/2010/main" val="42354763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CB6F6756-3F24-A44C-980C-6348721977AC}"/>
              </a:ext>
            </a:extLst>
          </p:cNvPr>
          <p:cNvCxnSpPr>
            <a:cxnSpLocks/>
            <a:endCxn id="8" idx="0"/>
          </p:cNvCxnSpPr>
          <p:nvPr/>
        </p:nvCxnSpPr>
        <p:spPr>
          <a:xfrm>
            <a:off x="1372536" y="1683727"/>
            <a:ext cx="3048" cy="3547108"/>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8018C71B-0C52-4A53-A379-87AD4B8B4042}"/>
              </a:ext>
            </a:extLst>
          </p:cNvPr>
          <p:cNvSpPr>
            <a:spLocks noGrp="1"/>
          </p:cNvSpPr>
          <p:nvPr>
            <p:ph type="title"/>
          </p:nvPr>
        </p:nvSpPr>
        <p:spPr>
          <a:xfrm>
            <a:off x="1143000" y="237160"/>
            <a:ext cx="10346737" cy="1158253"/>
          </a:xfrm>
        </p:spPr>
        <p:txBody>
          <a:bodyPr>
            <a:normAutofit/>
          </a:bodyPr>
          <a:lstStyle/>
          <a:p>
            <a:r>
              <a:rPr lang="en-US" b="1" dirty="0">
                <a:solidFill>
                  <a:schemeClr val="accent1">
                    <a:lumMod val="50000"/>
                  </a:schemeClr>
                </a:solidFill>
              </a:rPr>
              <a:t>Overview of Presentation</a:t>
            </a:r>
          </a:p>
        </p:txBody>
      </p:sp>
      <p:sp>
        <p:nvSpPr>
          <p:cNvPr id="3" name="Content Placeholder 2">
            <a:extLst>
              <a:ext uri="{FF2B5EF4-FFF2-40B4-BE49-F238E27FC236}">
                <a16:creationId xmlns:a16="http://schemas.microsoft.com/office/drawing/2014/main" id="{E531E2FE-EE5D-4DB1-B43B-860A78A8B27A}"/>
              </a:ext>
            </a:extLst>
          </p:cNvPr>
          <p:cNvSpPr>
            <a:spLocks noGrp="1"/>
          </p:cNvSpPr>
          <p:nvPr>
            <p:ph idx="1"/>
          </p:nvPr>
        </p:nvSpPr>
        <p:spPr>
          <a:xfrm>
            <a:off x="1632694" y="1530350"/>
            <a:ext cx="10075852" cy="4407224"/>
          </a:xfrm>
        </p:spPr>
        <p:txBody>
          <a:bodyPr>
            <a:normAutofit/>
          </a:bodyPr>
          <a:lstStyle/>
          <a:p>
            <a:pPr marL="0" indent="0">
              <a:lnSpc>
                <a:spcPct val="100000"/>
              </a:lnSpc>
              <a:spcBef>
                <a:spcPts val="1800"/>
              </a:spcBef>
              <a:buNone/>
            </a:pPr>
            <a:r>
              <a:rPr lang="en-US" sz="2400" dirty="0">
                <a:solidFill>
                  <a:schemeClr val="accent1">
                    <a:lumMod val="75000"/>
                  </a:schemeClr>
                </a:solidFill>
              </a:rPr>
              <a:t>Project background and objectives</a:t>
            </a:r>
          </a:p>
          <a:p>
            <a:pPr marL="0" indent="0">
              <a:lnSpc>
                <a:spcPct val="100000"/>
              </a:lnSpc>
              <a:spcBef>
                <a:spcPts val="1800"/>
              </a:spcBef>
              <a:buNone/>
            </a:pPr>
            <a:r>
              <a:rPr lang="en-US" sz="2400" dirty="0">
                <a:solidFill>
                  <a:schemeClr val="accent1">
                    <a:lumMod val="75000"/>
                  </a:schemeClr>
                </a:solidFill>
              </a:rPr>
              <a:t>Challenges to managing data from emerging technologies</a:t>
            </a:r>
          </a:p>
          <a:p>
            <a:pPr marL="0" indent="0">
              <a:lnSpc>
                <a:spcPct val="100000"/>
              </a:lnSpc>
              <a:spcBef>
                <a:spcPts val="1800"/>
              </a:spcBef>
              <a:buNone/>
            </a:pPr>
            <a:r>
              <a:rPr lang="en-US" sz="2400" dirty="0">
                <a:solidFill>
                  <a:schemeClr val="accent1">
                    <a:lumMod val="75000"/>
                  </a:schemeClr>
                </a:solidFill>
              </a:rPr>
              <a:t>What is big data?</a:t>
            </a:r>
          </a:p>
          <a:p>
            <a:pPr marL="0" indent="0">
              <a:lnSpc>
                <a:spcPct val="100000"/>
              </a:lnSpc>
              <a:spcBef>
                <a:spcPts val="1800"/>
              </a:spcBef>
              <a:buNone/>
            </a:pPr>
            <a:r>
              <a:rPr lang="en-US" sz="2400" dirty="0">
                <a:solidFill>
                  <a:schemeClr val="accent1">
                    <a:lumMod val="75000"/>
                  </a:schemeClr>
                </a:solidFill>
              </a:rPr>
              <a:t>Why should agencies move toward the modern approach to data management?</a:t>
            </a:r>
          </a:p>
          <a:p>
            <a:pPr marL="0" indent="0">
              <a:lnSpc>
                <a:spcPct val="100000"/>
              </a:lnSpc>
              <a:spcBef>
                <a:spcPts val="1800"/>
              </a:spcBef>
              <a:buNone/>
            </a:pPr>
            <a:r>
              <a:rPr lang="en-US" sz="2400" dirty="0">
                <a:solidFill>
                  <a:schemeClr val="accent1">
                    <a:lumMod val="75000"/>
                  </a:schemeClr>
                </a:solidFill>
              </a:rPr>
              <a:t>How can agencies make the move toward this approach?</a:t>
            </a:r>
          </a:p>
          <a:p>
            <a:pPr marL="0" indent="0">
              <a:lnSpc>
                <a:spcPct val="100000"/>
              </a:lnSpc>
              <a:spcBef>
                <a:spcPts val="1800"/>
              </a:spcBef>
              <a:buNone/>
            </a:pPr>
            <a:r>
              <a:rPr lang="en-US" sz="2400" dirty="0">
                <a:solidFill>
                  <a:schemeClr val="accent1">
                    <a:lumMod val="75000"/>
                  </a:schemeClr>
                </a:solidFill>
              </a:rPr>
              <a:t>Roadmap to Managing Data from Emerging Technologies for Transportation</a:t>
            </a:r>
          </a:p>
          <a:p>
            <a:pPr marL="0" indent="0">
              <a:lnSpc>
                <a:spcPct val="100000"/>
              </a:lnSpc>
              <a:spcBef>
                <a:spcPts val="1800"/>
              </a:spcBef>
              <a:buNone/>
            </a:pPr>
            <a:r>
              <a:rPr lang="en-US" sz="2400" dirty="0">
                <a:solidFill>
                  <a:schemeClr val="accent1">
                    <a:lumMod val="75000"/>
                  </a:schemeClr>
                </a:solidFill>
              </a:rPr>
              <a:t>Supporting tools</a:t>
            </a:r>
          </a:p>
        </p:txBody>
      </p:sp>
      <p:sp>
        <p:nvSpPr>
          <p:cNvPr id="4" name="Oval 3">
            <a:extLst>
              <a:ext uri="{FF2B5EF4-FFF2-40B4-BE49-F238E27FC236}">
                <a16:creationId xmlns:a16="http://schemas.microsoft.com/office/drawing/2014/main" id="{3E874780-8503-4C41-AF7F-61711CBE8303}"/>
              </a:ext>
            </a:extLst>
          </p:cNvPr>
          <p:cNvSpPr/>
          <p:nvPr/>
        </p:nvSpPr>
        <p:spPr>
          <a:xfrm>
            <a:off x="1258394" y="1652854"/>
            <a:ext cx="234380" cy="234380"/>
          </a:xfrm>
          <a:prstGeom prst="ellipse">
            <a:avLst/>
          </a:prstGeom>
          <a:solidFill>
            <a:schemeClr val="bg1"/>
          </a:solidFill>
          <a:ln w="38100">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ln w="0"/>
              <a:solidFill>
                <a:schemeClr val="accent1"/>
              </a:solidFill>
              <a:effectLst>
                <a:outerShdw blurRad="38100" dist="25400" dir="5400000" algn="ctr" rotWithShape="0">
                  <a:srgbClr val="6E747A">
                    <a:alpha val="43000"/>
                  </a:srgbClr>
                </a:outerShdw>
              </a:effectLst>
            </a:endParaRPr>
          </a:p>
        </p:txBody>
      </p:sp>
      <p:sp>
        <p:nvSpPr>
          <p:cNvPr id="5" name="Oval 4">
            <a:extLst>
              <a:ext uri="{FF2B5EF4-FFF2-40B4-BE49-F238E27FC236}">
                <a16:creationId xmlns:a16="http://schemas.microsoft.com/office/drawing/2014/main" id="{9926E094-7F5F-B643-963E-944978EBDB66}"/>
              </a:ext>
            </a:extLst>
          </p:cNvPr>
          <p:cNvSpPr/>
          <p:nvPr/>
        </p:nvSpPr>
        <p:spPr>
          <a:xfrm>
            <a:off x="1258394" y="2840206"/>
            <a:ext cx="234380" cy="234380"/>
          </a:xfrm>
          <a:prstGeom prst="ellipse">
            <a:avLst/>
          </a:prstGeom>
          <a:solidFill>
            <a:schemeClr val="bg1"/>
          </a:solidFill>
          <a:ln w="38100">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ln w="0"/>
              <a:solidFill>
                <a:schemeClr val="accent1"/>
              </a:solidFill>
              <a:effectLst>
                <a:outerShdw blurRad="38100" dist="25400" dir="5400000" algn="ctr" rotWithShape="0">
                  <a:srgbClr val="6E747A">
                    <a:alpha val="43000"/>
                  </a:srgbClr>
                </a:outerShdw>
              </a:effectLst>
            </a:endParaRPr>
          </a:p>
        </p:txBody>
      </p:sp>
      <p:sp>
        <p:nvSpPr>
          <p:cNvPr id="6" name="Oval 5">
            <a:extLst>
              <a:ext uri="{FF2B5EF4-FFF2-40B4-BE49-F238E27FC236}">
                <a16:creationId xmlns:a16="http://schemas.microsoft.com/office/drawing/2014/main" id="{30579268-27A5-704E-8C36-474F39A10142}"/>
              </a:ext>
            </a:extLst>
          </p:cNvPr>
          <p:cNvSpPr/>
          <p:nvPr/>
        </p:nvSpPr>
        <p:spPr>
          <a:xfrm>
            <a:off x="1258394" y="3436489"/>
            <a:ext cx="234380" cy="234380"/>
          </a:xfrm>
          <a:prstGeom prst="ellipse">
            <a:avLst/>
          </a:prstGeom>
          <a:solidFill>
            <a:schemeClr val="bg1"/>
          </a:solidFill>
          <a:ln w="38100">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ln w="0"/>
              <a:solidFill>
                <a:schemeClr val="accent1"/>
              </a:solidFill>
              <a:effectLst>
                <a:outerShdw blurRad="38100" dist="25400" dir="5400000" algn="ctr" rotWithShape="0">
                  <a:srgbClr val="6E747A">
                    <a:alpha val="43000"/>
                  </a:srgbClr>
                </a:outerShdw>
              </a:effectLst>
            </a:endParaRPr>
          </a:p>
        </p:txBody>
      </p:sp>
      <p:sp>
        <p:nvSpPr>
          <p:cNvPr id="7" name="Oval 6">
            <a:extLst>
              <a:ext uri="{FF2B5EF4-FFF2-40B4-BE49-F238E27FC236}">
                <a16:creationId xmlns:a16="http://schemas.microsoft.com/office/drawing/2014/main" id="{7836886F-BD07-BB43-9B7D-0C4B69B4493B}"/>
              </a:ext>
            </a:extLst>
          </p:cNvPr>
          <p:cNvSpPr/>
          <p:nvPr/>
        </p:nvSpPr>
        <p:spPr>
          <a:xfrm>
            <a:off x="1258394" y="4618151"/>
            <a:ext cx="234380" cy="234380"/>
          </a:xfrm>
          <a:prstGeom prst="ellipse">
            <a:avLst/>
          </a:prstGeom>
          <a:solidFill>
            <a:schemeClr val="bg1"/>
          </a:solidFill>
          <a:ln w="38100">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ln w="0"/>
              <a:solidFill>
                <a:schemeClr val="accent1"/>
              </a:solidFill>
              <a:effectLst>
                <a:outerShdw blurRad="38100" dist="25400" dir="5400000" algn="ctr" rotWithShape="0">
                  <a:srgbClr val="6E747A">
                    <a:alpha val="43000"/>
                  </a:srgbClr>
                </a:outerShdw>
              </a:effectLst>
            </a:endParaRPr>
          </a:p>
        </p:txBody>
      </p:sp>
      <p:sp>
        <p:nvSpPr>
          <p:cNvPr id="8" name="Oval 7">
            <a:extLst>
              <a:ext uri="{FF2B5EF4-FFF2-40B4-BE49-F238E27FC236}">
                <a16:creationId xmlns:a16="http://schemas.microsoft.com/office/drawing/2014/main" id="{F76DB789-72BF-BF42-9231-DF03125E1F7D}"/>
              </a:ext>
            </a:extLst>
          </p:cNvPr>
          <p:cNvSpPr/>
          <p:nvPr/>
        </p:nvSpPr>
        <p:spPr>
          <a:xfrm>
            <a:off x="1258394" y="5230835"/>
            <a:ext cx="234380" cy="234380"/>
          </a:xfrm>
          <a:prstGeom prst="ellipse">
            <a:avLst/>
          </a:prstGeom>
          <a:solidFill>
            <a:schemeClr val="bg1"/>
          </a:solidFill>
          <a:ln w="38100">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ln w="0"/>
              <a:solidFill>
                <a:schemeClr val="accent1"/>
              </a:solidFill>
              <a:effectLst>
                <a:outerShdw blurRad="38100" dist="25400" dir="5400000" algn="ctr" rotWithShape="0">
                  <a:srgbClr val="6E747A">
                    <a:alpha val="43000"/>
                  </a:srgbClr>
                </a:outerShdw>
              </a:effectLst>
            </a:endParaRPr>
          </a:p>
        </p:txBody>
      </p:sp>
      <p:sp>
        <p:nvSpPr>
          <p:cNvPr id="11" name="Slide Number Placeholder 10">
            <a:extLst>
              <a:ext uri="{FF2B5EF4-FFF2-40B4-BE49-F238E27FC236}">
                <a16:creationId xmlns:a16="http://schemas.microsoft.com/office/drawing/2014/main" id="{FF73B80A-916C-2C40-9A1D-CE19363A7323}"/>
              </a:ext>
            </a:extLst>
          </p:cNvPr>
          <p:cNvSpPr>
            <a:spLocks noGrp="1"/>
          </p:cNvSpPr>
          <p:nvPr>
            <p:ph type="sldNum" sz="quarter" idx="12"/>
          </p:nvPr>
        </p:nvSpPr>
        <p:spPr>
          <a:xfrm>
            <a:off x="8610600" y="6356350"/>
            <a:ext cx="2743200" cy="365125"/>
          </a:xfrm>
        </p:spPr>
        <p:txBody>
          <a:bodyPr/>
          <a:lstStyle/>
          <a:p>
            <a:fld id="{67A940B0-7E29-4C6A-9717-B4D11E89CDFD}" type="slidenum">
              <a:rPr lang="en-US" smtClean="0"/>
              <a:t>2</a:t>
            </a:fld>
            <a:endParaRPr lang="en-US"/>
          </a:p>
        </p:txBody>
      </p:sp>
      <p:sp>
        <p:nvSpPr>
          <p:cNvPr id="14" name="Oval 13">
            <a:extLst>
              <a:ext uri="{FF2B5EF4-FFF2-40B4-BE49-F238E27FC236}">
                <a16:creationId xmlns:a16="http://schemas.microsoft.com/office/drawing/2014/main" id="{F2C9FB53-3655-476D-B470-4864069C58C6}"/>
              </a:ext>
            </a:extLst>
          </p:cNvPr>
          <p:cNvSpPr/>
          <p:nvPr/>
        </p:nvSpPr>
        <p:spPr>
          <a:xfrm>
            <a:off x="1261500" y="2246156"/>
            <a:ext cx="234380" cy="234380"/>
          </a:xfrm>
          <a:prstGeom prst="ellipse">
            <a:avLst/>
          </a:prstGeom>
          <a:solidFill>
            <a:schemeClr val="bg1"/>
          </a:solidFill>
          <a:ln w="38100">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ln w="0"/>
              <a:solidFill>
                <a:schemeClr val="accent1"/>
              </a:solidFill>
              <a:effectLst>
                <a:outerShdw blurRad="38100" dist="25400" dir="5400000" algn="ctr" rotWithShape="0">
                  <a:srgbClr val="6E747A">
                    <a:alpha val="43000"/>
                  </a:srgbClr>
                </a:outerShdw>
              </a:effectLst>
            </a:endParaRPr>
          </a:p>
        </p:txBody>
      </p:sp>
      <p:sp>
        <p:nvSpPr>
          <p:cNvPr id="15" name="Oval 14">
            <a:extLst>
              <a:ext uri="{FF2B5EF4-FFF2-40B4-BE49-F238E27FC236}">
                <a16:creationId xmlns:a16="http://schemas.microsoft.com/office/drawing/2014/main" id="{E8939F5D-9083-48A0-89C7-D7549E0C2121}"/>
              </a:ext>
            </a:extLst>
          </p:cNvPr>
          <p:cNvSpPr/>
          <p:nvPr/>
        </p:nvSpPr>
        <p:spPr>
          <a:xfrm>
            <a:off x="1261503" y="4028308"/>
            <a:ext cx="234380" cy="234380"/>
          </a:xfrm>
          <a:prstGeom prst="ellipse">
            <a:avLst/>
          </a:prstGeom>
          <a:solidFill>
            <a:schemeClr val="bg1"/>
          </a:solidFill>
          <a:ln w="38100">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ln w="0"/>
              <a:solidFill>
                <a:schemeClr val="accent1"/>
              </a:solidFill>
              <a:effectLst>
                <a:outerShdw blurRad="38100" dist="25400" dir="5400000" algn="ctr" rotWithShape="0">
                  <a:srgbClr val="6E747A">
                    <a:alpha val="43000"/>
                  </a:srgbClr>
                </a:outerShdw>
              </a:effectLst>
            </a:endParaRPr>
          </a:p>
        </p:txBody>
      </p:sp>
      <p:pic>
        <p:nvPicPr>
          <p:cNvPr id="16" name="Picture 15">
            <a:extLst>
              <a:ext uri="{FF2B5EF4-FFF2-40B4-BE49-F238E27FC236}">
                <a16:creationId xmlns:a16="http://schemas.microsoft.com/office/drawing/2014/main" id="{D8023F58-FE37-4C8E-A746-1651C19C03E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759045" y="0"/>
            <a:ext cx="432955" cy="6858000"/>
          </a:xfrm>
          <a:prstGeom prst="rect">
            <a:avLst/>
          </a:prstGeom>
        </p:spPr>
      </p:pic>
      <p:sp>
        <p:nvSpPr>
          <p:cNvPr id="19" name="Footer Placeholder 6">
            <a:extLst>
              <a:ext uri="{FF2B5EF4-FFF2-40B4-BE49-F238E27FC236}">
                <a16:creationId xmlns:a16="http://schemas.microsoft.com/office/drawing/2014/main" id="{4AE99200-06BC-40F6-8203-18777B463F2C}"/>
              </a:ext>
            </a:extLst>
          </p:cNvPr>
          <p:cNvSpPr>
            <a:spLocks noGrp="1"/>
          </p:cNvSpPr>
          <p:nvPr>
            <p:ph type="ftr" sz="quarter" idx="11"/>
          </p:nvPr>
        </p:nvSpPr>
        <p:spPr>
          <a:xfrm>
            <a:off x="128115" y="6356349"/>
            <a:ext cx="5113986" cy="365125"/>
          </a:xfrm>
        </p:spPr>
        <p:txBody>
          <a:bodyPr/>
          <a:lstStyle/>
          <a:p>
            <a:r>
              <a:rPr lang="en-US" dirty="0"/>
              <a:t>Guidebook for Managing Data from Emerging Technologies for Transportation</a:t>
            </a:r>
          </a:p>
        </p:txBody>
      </p:sp>
    </p:spTree>
    <p:extLst>
      <p:ext uri="{BB962C8B-B14F-4D97-AF65-F5344CB8AC3E}">
        <p14:creationId xmlns:p14="http://schemas.microsoft.com/office/powerpoint/2010/main" val="14527332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9A214143-8397-44D4-9122-50C8E8A0BF96}"/>
              </a:ext>
            </a:extLst>
          </p:cNvPr>
          <p:cNvSpPr>
            <a:spLocks noGrp="1"/>
          </p:cNvSpPr>
          <p:nvPr>
            <p:ph type="sldNum" sz="quarter" idx="12"/>
          </p:nvPr>
        </p:nvSpPr>
        <p:spPr/>
        <p:txBody>
          <a:bodyPr/>
          <a:lstStyle/>
          <a:p>
            <a:fld id="{67A940B0-7E29-4C6A-9717-B4D11E89CDFD}" type="slidenum">
              <a:rPr lang="en-US" smtClean="0"/>
              <a:t>20</a:t>
            </a:fld>
            <a:endParaRPr lang="en-US"/>
          </a:p>
        </p:txBody>
      </p:sp>
      <p:sp>
        <p:nvSpPr>
          <p:cNvPr id="7" name="Rectangle 6">
            <a:extLst>
              <a:ext uri="{FF2B5EF4-FFF2-40B4-BE49-F238E27FC236}">
                <a16:creationId xmlns:a16="http://schemas.microsoft.com/office/drawing/2014/main" id="{DF33EAAA-E2BC-4BF1-9B59-7541C29BBADA}"/>
              </a:ext>
            </a:extLst>
          </p:cNvPr>
          <p:cNvSpPr/>
          <p:nvPr/>
        </p:nvSpPr>
        <p:spPr>
          <a:xfrm>
            <a:off x="642467" y="1583951"/>
            <a:ext cx="10377225" cy="4045723"/>
          </a:xfrm>
          <a:prstGeom prst="rect">
            <a:avLst/>
          </a:prstGeom>
        </p:spPr>
        <p:txBody>
          <a:bodyPr wrap="square">
            <a:spAutoFit/>
          </a:bodyPr>
          <a:lstStyle/>
          <a:p>
            <a:pPr>
              <a:lnSpc>
                <a:spcPct val="110000"/>
              </a:lnSpc>
              <a:spcBef>
                <a:spcPts val="600"/>
              </a:spcBef>
              <a:spcAft>
                <a:spcPts val="600"/>
              </a:spcAft>
            </a:pPr>
            <a:r>
              <a:rPr lang="en-US" sz="2000" dirty="0">
                <a:solidFill>
                  <a:schemeClr val="accent1">
                    <a:lumMod val="75000"/>
                  </a:schemeClr>
                </a:solidFill>
                <a:latin typeface="Calibri" panose="020F0502020204030204" pitchFamily="34" charset="0"/>
                <a:ea typeface="Calibri" panose="020F0502020204030204" pitchFamily="34" charset="0"/>
                <a:cs typeface="Arial" panose="020B0604020202020204" pitchFamily="34" charset="0"/>
              </a:rPr>
              <a:t>Whether an agency:</a:t>
            </a:r>
          </a:p>
          <a:p>
            <a:pPr marL="571500" indent="-228600">
              <a:lnSpc>
                <a:spcPct val="110000"/>
              </a:lnSpc>
              <a:spcBef>
                <a:spcPts val="600"/>
              </a:spcBef>
              <a:spcAft>
                <a:spcPts val="600"/>
              </a:spcAft>
              <a:buFont typeface="Arial" panose="020B0604020202020204" pitchFamily="34" charset="0"/>
              <a:buChar char="•"/>
            </a:pPr>
            <a:r>
              <a:rPr lang="en-US" sz="2000" dirty="0">
                <a:solidFill>
                  <a:schemeClr val="accent1">
                    <a:lumMod val="75000"/>
                  </a:schemeClr>
                </a:solidFill>
                <a:latin typeface="Calibri" panose="020F0502020204030204" pitchFamily="34" charset="0"/>
                <a:ea typeface="Calibri" panose="020F0502020204030204" pitchFamily="34" charset="0"/>
                <a:cs typeface="Arial" panose="020B0604020202020204" pitchFamily="34" charset="0"/>
              </a:rPr>
              <a:t>Is starting from scratch with a new technology data set</a:t>
            </a:r>
          </a:p>
          <a:p>
            <a:pPr marL="571500" indent="-228600">
              <a:lnSpc>
                <a:spcPct val="110000"/>
              </a:lnSpc>
              <a:spcBef>
                <a:spcPts val="600"/>
              </a:spcBef>
              <a:spcAft>
                <a:spcPts val="600"/>
              </a:spcAft>
              <a:buFont typeface="Arial" panose="020B0604020202020204" pitchFamily="34" charset="0"/>
              <a:buChar char="•"/>
            </a:pPr>
            <a:r>
              <a:rPr lang="en-US" sz="2000" dirty="0">
                <a:solidFill>
                  <a:schemeClr val="accent1">
                    <a:lumMod val="75000"/>
                  </a:schemeClr>
                </a:solidFill>
                <a:latin typeface="Calibri" panose="020F0502020204030204" pitchFamily="34" charset="0"/>
                <a:ea typeface="Calibri" panose="020F0502020204030204" pitchFamily="34" charset="0"/>
                <a:cs typeface="Arial" panose="020B0604020202020204" pitchFamily="34" charset="0"/>
              </a:rPr>
              <a:t>Is trying to make the business case for emerging technology data</a:t>
            </a:r>
          </a:p>
          <a:p>
            <a:pPr marL="571500" indent="-228600">
              <a:lnSpc>
                <a:spcPct val="110000"/>
              </a:lnSpc>
              <a:spcBef>
                <a:spcPts val="600"/>
              </a:spcBef>
              <a:spcAft>
                <a:spcPts val="600"/>
              </a:spcAft>
              <a:buFont typeface="Arial" panose="020B0604020202020204" pitchFamily="34" charset="0"/>
              <a:buChar char="•"/>
            </a:pPr>
            <a:r>
              <a:rPr lang="en-US" sz="2000" dirty="0">
                <a:solidFill>
                  <a:schemeClr val="accent1">
                    <a:lumMod val="75000"/>
                  </a:schemeClr>
                </a:solidFill>
                <a:latin typeface="Calibri" panose="020F0502020204030204" pitchFamily="34" charset="0"/>
                <a:ea typeface="Calibri" panose="020F0502020204030204" pitchFamily="34" charset="0"/>
                <a:cs typeface="Arial" panose="020B0604020202020204" pitchFamily="34" charset="0"/>
              </a:rPr>
              <a:t>Is already working on a big data project</a:t>
            </a:r>
          </a:p>
          <a:p>
            <a:pPr marL="571500" indent="-228600">
              <a:lnSpc>
                <a:spcPct val="110000"/>
              </a:lnSpc>
              <a:spcBef>
                <a:spcPts val="600"/>
              </a:spcBef>
              <a:spcAft>
                <a:spcPts val="600"/>
              </a:spcAft>
              <a:buFont typeface="Arial" panose="020B0604020202020204" pitchFamily="34" charset="0"/>
              <a:buChar char="•"/>
            </a:pPr>
            <a:r>
              <a:rPr lang="en-US" sz="2000" dirty="0">
                <a:solidFill>
                  <a:schemeClr val="accent1">
                    <a:lumMod val="75000"/>
                  </a:schemeClr>
                </a:solidFill>
                <a:latin typeface="Calibri" panose="020F0502020204030204" pitchFamily="34" charset="0"/>
                <a:ea typeface="Calibri" panose="020F0502020204030204" pitchFamily="34" charset="0"/>
                <a:cs typeface="Arial" panose="020B0604020202020204" pitchFamily="34" charset="0"/>
              </a:rPr>
              <a:t>Has an issue or problem that might be solved with emerging technology data</a:t>
            </a:r>
          </a:p>
          <a:p>
            <a:pPr marL="571500" indent="-228600">
              <a:lnSpc>
                <a:spcPct val="110000"/>
              </a:lnSpc>
              <a:spcBef>
                <a:spcPts val="600"/>
              </a:spcBef>
              <a:spcAft>
                <a:spcPts val="600"/>
              </a:spcAft>
              <a:buFont typeface="Arial" panose="020B0604020202020204" pitchFamily="34" charset="0"/>
              <a:buChar char="•"/>
            </a:pPr>
            <a:r>
              <a:rPr lang="en-US" sz="2000" dirty="0">
                <a:solidFill>
                  <a:schemeClr val="accent1">
                    <a:lumMod val="75000"/>
                  </a:schemeClr>
                </a:solidFill>
                <a:latin typeface="Calibri" panose="020F0502020204030204" pitchFamily="34" charset="0"/>
                <a:ea typeface="Calibri" panose="020F0502020204030204" pitchFamily="34" charset="0"/>
                <a:cs typeface="Arial" panose="020B0604020202020204" pitchFamily="34" charset="0"/>
              </a:rPr>
              <a:t>Is looking for a new enterprise data management solution</a:t>
            </a:r>
          </a:p>
          <a:p>
            <a:pPr>
              <a:lnSpc>
                <a:spcPct val="110000"/>
              </a:lnSpc>
              <a:spcBef>
                <a:spcPts val="600"/>
              </a:spcBef>
              <a:spcAft>
                <a:spcPts val="600"/>
              </a:spcAft>
            </a:pPr>
            <a:r>
              <a:rPr lang="en-US" sz="2000" dirty="0">
                <a:solidFill>
                  <a:schemeClr val="accent1">
                    <a:lumMod val="75000"/>
                  </a:schemeClr>
                </a:solidFill>
                <a:latin typeface="Calibri" panose="020F0502020204030204" pitchFamily="34" charset="0"/>
                <a:ea typeface="Calibri" panose="020F0502020204030204" pitchFamily="34" charset="0"/>
                <a:cs typeface="Arial" panose="020B0604020202020204" pitchFamily="34" charset="0"/>
              </a:rPr>
              <a:t>The steps and guidance outlined in this document are designed to walk them through the necessary data management policies, procedures, and practices to fully meet the needs of data from emerging technologies.</a:t>
            </a:r>
            <a:endParaRPr lang="en-US" sz="2000" dirty="0">
              <a:solidFill>
                <a:schemeClr val="accent1">
                  <a:lumMod val="75000"/>
                </a:schemeClr>
              </a:solidFill>
            </a:endParaRPr>
          </a:p>
        </p:txBody>
      </p:sp>
      <p:sp>
        <p:nvSpPr>
          <p:cNvPr id="11" name="Title 1">
            <a:extLst>
              <a:ext uri="{FF2B5EF4-FFF2-40B4-BE49-F238E27FC236}">
                <a16:creationId xmlns:a16="http://schemas.microsoft.com/office/drawing/2014/main" id="{2A0E6E7F-4F12-46ED-B5B9-D8F7A68498CF}"/>
              </a:ext>
            </a:extLst>
          </p:cNvPr>
          <p:cNvSpPr>
            <a:spLocks noGrp="1"/>
          </p:cNvSpPr>
          <p:nvPr>
            <p:ph type="title"/>
          </p:nvPr>
        </p:nvSpPr>
        <p:spPr>
          <a:xfrm>
            <a:off x="504093" y="365125"/>
            <a:ext cx="10515600" cy="1325563"/>
          </a:xfrm>
        </p:spPr>
        <p:txBody>
          <a:bodyPr/>
          <a:lstStyle/>
          <a:p>
            <a:r>
              <a:rPr lang="en-US" b="1" dirty="0">
                <a:solidFill>
                  <a:schemeClr val="accent1">
                    <a:lumMod val="50000"/>
                  </a:schemeClr>
                </a:solidFill>
              </a:rPr>
              <a:t>In Closing</a:t>
            </a:r>
          </a:p>
        </p:txBody>
      </p:sp>
      <p:sp>
        <p:nvSpPr>
          <p:cNvPr id="12" name="Footer Placeholder 6">
            <a:extLst>
              <a:ext uri="{FF2B5EF4-FFF2-40B4-BE49-F238E27FC236}">
                <a16:creationId xmlns:a16="http://schemas.microsoft.com/office/drawing/2014/main" id="{2A84FD0B-071C-4A2A-9F4F-72940C870104}"/>
              </a:ext>
            </a:extLst>
          </p:cNvPr>
          <p:cNvSpPr>
            <a:spLocks noGrp="1"/>
          </p:cNvSpPr>
          <p:nvPr>
            <p:ph type="ftr" sz="quarter" idx="11"/>
          </p:nvPr>
        </p:nvSpPr>
        <p:spPr>
          <a:xfrm>
            <a:off x="128115" y="6356349"/>
            <a:ext cx="5113986" cy="365125"/>
          </a:xfrm>
        </p:spPr>
        <p:txBody>
          <a:bodyPr/>
          <a:lstStyle/>
          <a:p>
            <a:r>
              <a:rPr lang="en-US" dirty="0"/>
              <a:t>Guidebook for Managing Data from Emerging Technologies for Transportation</a:t>
            </a:r>
          </a:p>
        </p:txBody>
      </p:sp>
      <p:pic>
        <p:nvPicPr>
          <p:cNvPr id="17" name="Picture 16">
            <a:extLst>
              <a:ext uri="{FF2B5EF4-FFF2-40B4-BE49-F238E27FC236}">
                <a16:creationId xmlns:a16="http://schemas.microsoft.com/office/drawing/2014/main" id="{0A646686-30E1-4584-8116-C131D49FC07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759045" y="0"/>
            <a:ext cx="432955" cy="6858000"/>
          </a:xfrm>
          <a:prstGeom prst="rect">
            <a:avLst/>
          </a:prstGeom>
        </p:spPr>
      </p:pic>
    </p:spTree>
    <p:extLst>
      <p:ext uri="{BB962C8B-B14F-4D97-AF65-F5344CB8AC3E}">
        <p14:creationId xmlns:p14="http://schemas.microsoft.com/office/powerpoint/2010/main" val="22434928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D4BB18-A9DF-4836-8456-B5BA6EC80897}"/>
              </a:ext>
            </a:extLst>
          </p:cNvPr>
          <p:cNvSpPr>
            <a:spLocks noGrp="1"/>
          </p:cNvSpPr>
          <p:nvPr>
            <p:ph type="title"/>
          </p:nvPr>
        </p:nvSpPr>
        <p:spPr/>
        <p:txBody>
          <a:bodyPr/>
          <a:lstStyle/>
          <a:p>
            <a:r>
              <a:rPr lang="en-US" b="1" dirty="0">
                <a:solidFill>
                  <a:schemeClr val="accent1">
                    <a:lumMod val="50000"/>
                  </a:schemeClr>
                </a:solidFill>
              </a:rPr>
              <a:t>Contact Information</a:t>
            </a:r>
          </a:p>
        </p:txBody>
      </p:sp>
      <p:sp>
        <p:nvSpPr>
          <p:cNvPr id="3" name="Content Placeholder 2">
            <a:extLst>
              <a:ext uri="{FF2B5EF4-FFF2-40B4-BE49-F238E27FC236}">
                <a16:creationId xmlns:a16="http://schemas.microsoft.com/office/drawing/2014/main" id="{22D74CAD-A8F4-4E8F-B810-672EB05283FD}"/>
              </a:ext>
            </a:extLst>
          </p:cNvPr>
          <p:cNvSpPr>
            <a:spLocks noGrp="1"/>
          </p:cNvSpPr>
          <p:nvPr>
            <p:ph idx="1"/>
          </p:nvPr>
        </p:nvSpPr>
        <p:spPr>
          <a:xfrm>
            <a:off x="979714" y="1956765"/>
            <a:ext cx="10374086" cy="2512060"/>
          </a:xfrm>
        </p:spPr>
        <p:txBody>
          <a:bodyPr>
            <a:normAutofit/>
          </a:bodyPr>
          <a:lstStyle/>
          <a:p>
            <a:pPr marL="0" indent="0">
              <a:lnSpc>
                <a:spcPct val="100000"/>
              </a:lnSpc>
              <a:buNone/>
            </a:pPr>
            <a:r>
              <a:rPr lang="en-US" sz="2400" b="1" dirty="0">
                <a:solidFill>
                  <a:schemeClr val="accent1">
                    <a:lumMod val="75000"/>
                  </a:schemeClr>
                </a:solidFill>
              </a:rPr>
              <a:t>For further information about the project, please contact:</a:t>
            </a:r>
            <a:br>
              <a:rPr lang="en-US" sz="2400" b="1" dirty="0">
                <a:solidFill>
                  <a:schemeClr val="accent1">
                    <a:lumMod val="75000"/>
                  </a:schemeClr>
                </a:solidFill>
              </a:rPr>
            </a:br>
            <a:r>
              <a:rPr lang="en-US" sz="2600" b="1" dirty="0">
                <a:solidFill>
                  <a:schemeClr val="accent1">
                    <a:lumMod val="75000"/>
                  </a:schemeClr>
                </a:solidFill>
              </a:rPr>
              <a:t/>
            </a:r>
            <a:br>
              <a:rPr lang="en-US" sz="2600" b="1" dirty="0">
                <a:solidFill>
                  <a:schemeClr val="accent1">
                    <a:lumMod val="75000"/>
                  </a:schemeClr>
                </a:solidFill>
              </a:rPr>
            </a:br>
            <a:r>
              <a:rPr lang="en-US" dirty="0">
                <a:solidFill>
                  <a:schemeClr val="accent1">
                    <a:lumMod val="75000"/>
                  </a:schemeClr>
                </a:solidFill>
              </a:rPr>
              <a:t>Kelley </a:t>
            </a:r>
            <a:r>
              <a:rPr lang="en-US" dirty="0" err="1">
                <a:solidFill>
                  <a:schemeClr val="accent1">
                    <a:lumMod val="75000"/>
                  </a:schemeClr>
                </a:solidFill>
              </a:rPr>
              <a:t>Klaver</a:t>
            </a:r>
            <a:r>
              <a:rPr lang="en-US" dirty="0">
                <a:solidFill>
                  <a:schemeClr val="accent1">
                    <a:lumMod val="75000"/>
                  </a:schemeClr>
                </a:solidFill>
              </a:rPr>
              <a:t> Pecheux, PhD</a:t>
            </a:r>
            <a:br>
              <a:rPr lang="en-US" dirty="0">
                <a:solidFill>
                  <a:schemeClr val="accent1">
                    <a:lumMod val="75000"/>
                  </a:schemeClr>
                </a:solidFill>
              </a:rPr>
            </a:br>
            <a:r>
              <a:rPr lang="en-US" dirty="0">
                <a:solidFill>
                  <a:schemeClr val="accent1">
                    <a:lumMod val="75000"/>
                  </a:schemeClr>
                </a:solidFill>
              </a:rPr>
              <a:t>Principal Investigator</a:t>
            </a:r>
            <a:br>
              <a:rPr lang="en-US" dirty="0">
                <a:solidFill>
                  <a:schemeClr val="accent1">
                    <a:lumMod val="75000"/>
                  </a:schemeClr>
                </a:solidFill>
              </a:rPr>
            </a:br>
            <a:r>
              <a:rPr lang="en-US" dirty="0">
                <a:solidFill>
                  <a:schemeClr val="accent1">
                    <a:lumMod val="75000"/>
                  </a:schemeClr>
                </a:solidFill>
                <a:hlinkClick r:id="rId2">
                  <a:extLst>
                    <a:ext uri="{A12FA001-AC4F-418D-AE19-62706E023703}">
                      <ahyp:hlinkClr xmlns:ahyp="http://schemas.microsoft.com/office/drawing/2018/hyperlinkcolor" xmlns="" val="tx"/>
                    </a:ext>
                  </a:extLst>
                </a:hlinkClick>
              </a:rPr>
              <a:t>Kelley.Pecheux@aemcorp.com</a:t>
            </a:r>
            <a:r>
              <a:rPr lang="en-US" dirty="0">
                <a:solidFill>
                  <a:schemeClr val="accent1">
                    <a:lumMod val="75000"/>
                  </a:schemeClr>
                </a:solidFill>
              </a:rPr>
              <a:t> </a:t>
            </a:r>
          </a:p>
        </p:txBody>
      </p:sp>
      <p:pic>
        <p:nvPicPr>
          <p:cNvPr id="1026" name="Picture 2">
            <a:extLst>
              <a:ext uri="{FF2B5EF4-FFF2-40B4-BE49-F238E27FC236}">
                <a16:creationId xmlns:a16="http://schemas.microsoft.com/office/drawing/2014/main" id="{1B104E0C-B3D7-7E4D-9BDC-74F700B7F75B}"/>
              </a:ext>
            </a:extLst>
          </p:cNvPr>
          <p:cNvPicPr>
            <a:picLocks noChangeAspect="1" noChangeArrowheads="1"/>
          </p:cNvPicPr>
          <p:nvPr/>
        </p:nvPicPr>
        <p:blipFill>
          <a:blip r:embed="rId3" cstate="hqprint">
            <a:extLst>
              <a:ext uri="{28A0092B-C50C-407E-A947-70E740481C1C}">
                <a14:useLocalDpi xmlns:a14="http://schemas.microsoft.com/office/drawing/2010/main" val="0"/>
              </a:ext>
            </a:extLst>
          </a:blip>
          <a:srcRect/>
          <a:stretch>
            <a:fillRect/>
          </a:stretch>
        </p:blipFill>
        <p:spPr bwMode="auto">
          <a:xfrm>
            <a:off x="1056988" y="4291399"/>
            <a:ext cx="1480326" cy="651343"/>
          </a:xfrm>
          <a:prstGeom prst="rect">
            <a:avLst/>
          </a:prstGeom>
          <a:noFill/>
          <a:extLst>
            <a:ext uri="{909E8E84-426E-40DD-AFC4-6F175D3DCCD1}">
              <a14:hiddenFill xmlns:a14="http://schemas.microsoft.com/office/drawing/2010/main">
                <a:solidFill>
                  <a:srgbClr val="FFFFFF"/>
                </a:solidFill>
              </a14:hiddenFill>
            </a:ext>
          </a:extLst>
        </p:spPr>
      </p:pic>
      <p:sp>
        <p:nvSpPr>
          <p:cNvPr id="8" name="Slide Number Placeholder 7">
            <a:extLst>
              <a:ext uri="{FF2B5EF4-FFF2-40B4-BE49-F238E27FC236}">
                <a16:creationId xmlns:a16="http://schemas.microsoft.com/office/drawing/2014/main" id="{F1F58DD2-AF6B-5644-BA7B-D328F0B4D40A}"/>
              </a:ext>
            </a:extLst>
          </p:cNvPr>
          <p:cNvSpPr>
            <a:spLocks noGrp="1"/>
          </p:cNvSpPr>
          <p:nvPr>
            <p:ph type="sldNum" sz="quarter" idx="12"/>
          </p:nvPr>
        </p:nvSpPr>
        <p:spPr/>
        <p:txBody>
          <a:bodyPr/>
          <a:lstStyle/>
          <a:p>
            <a:fld id="{67A940B0-7E29-4C6A-9717-B4D11E89CDFD}" type="slidenum">
              <a:rPr lang="en-US" smtClean="0"/>
              <a:t>21</a:t>
            </a:fld>
            <a:endParaRPr lang="en-US"/>
          </a:p>
        </p:txBody>
      </p:sp>
      <p:sp>
        <p:nvSpPr>
          <p:cNvPr id="9" name="Footer Placeholder 6">
            <a:extLst>
              <a:ext uri="{FF2B5EF4-FFF2-40B4-BE49-F238E27FC236}">
                <a16:creationId xmlns:a16="http://schemas.microsoft.com/office/drawing/2014/main" id="{69C3BDE9-02DC-4F28-8154-B58CE1261C94}"/>
              </a:ext>
            </a:extLst>
          </p:cNvPr>
          <p:cNvSpPr>
            <a:spLocks noGrp="1"/>
          </p:cNvSpPr>
          <p:nvPr>
            <p:ph type="ftr" sz="quarter" idx="11"/>
          </p:nvPr>
        </p:nvSpPr>
        <p:spPr>
          <a:xfrm>
            <a:off x="148107" y="6367786"/>
            <a:ext cx="5113986" cy="365125"/>
          </a:xfrm>
        </p:spPr>
        <p:txBody>
          <a:bodyPr/>
          <a:lstStyle/>
          <a:p>
            <a:r>
              <a:rPr lang="en-US" dirty="0"/>
              <a:t>Guidebook for Managing Data from Emerging Technologies for Transportation</a:t>
            </a:r>
          </a:p>
        </p:txBody>
      </p:sp>
      <p:pic>
        <p:nvPicPr>
          <p:cNvPr id="7" name="Picture 6">
            <a:extLst>
              <a:ext uri="{FF2B5EF4-FFF2-40B4-BE49-F238E27FC236}">
                <a16:creationId xmlns:a16="http://schemas.microsoft.com/office/drawing/2014/main" id="{341A0BCA-88BD-4B66-809C-033612864AB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759045" y="0"/>
            <a:ext cx="432955" cy="6858000"/>
          </a:xfrm>
          <a:prstGeom prst="rect">
            <a:avLst/>
          </a:prstGeom>
        </p:spPr>
      </p:pic>
    </p:spTree>
    <p:extLst>
      <p:ext uri="{BB962C8B-B14F-4D97-AF65-F5344CB8AC3E}">
        <p14:creationId xmlns:p14="http://schemas.microsoft.com/office/powerpoint/2010/main" val="29299840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7BC0AD-1125-4F0F-B01F-8D4D70E12417}"/>
              </a:ext>
            </a:extLst>
          </p:cNvPr>
          <p:cNvSpPr>
            <a:spLocks noGrp="1"/>
          </p:cNvSpPr>
          <p:nvPr>
            <p:ph type="title"/>
          </p:nvPr>
        </p:nvSpPr>
        <p:spPr>
          <a:xfrm>
            <a:off x="825137" y="365126"/>
            <a:ext cx="10515600" cy="806450"/>
          </a:xfrm>
        </p:spPr>
        <p:txBody>
          <a:bodyPr/>
          <a:lstStyle/>
          <a:p>
            <a:r>
              <a:rPr lang="en-US" b="1" dirty="0">
                <a:solidFill>
                  <a:schemeClr val="accent1">
                    <a:lumMod val="50000"/>
                  </a:schemeClr>
                </a:solidFill>
              </a:rPr>
              <a:t>Project Background and Objectives</a:t>
            </a:r>
          </a:p>
        </p:txBody>
      </p:sp>
      <p:sp>
        <p:nvSpPr>
          <p:cNvPr id="4" name="Content Placeholder 3">
            <a:extLst>
              <a:ext uri="{FF2B5EF4-FFF2-40B4-BE49-F238E27FC236}">
                <a16:creationId xmlns:a16="http://schemas.microsoft.com/office/drawing/2014/main" id="{7C844A46-2B4E-4894-8314-3128EC643A81}"/>
              </a:ext>
            </a:extLst>
          </p:cNvPr>
          <p:cNvSpPr>
            <a:spLocks noGrp="1"/>
          </p:cNvSpPr>
          <p:nvPr>
            <p:ph idx="1"/>
          </p:nvPr>
        </p:nvSpPr>
        <p:spPr>
          <a:xfrm>
            <a:off x="838200" y="1780755"/>
            <a:ext cx="5199910" cy="4372397"/>
          </a:xfrm>
        </p:spPr>
        <p:txBody>
          <a:bodyPr numCol="1">
            <a:noAutofit/>
          </a:bodyPr>
          <a:lstStyle/>
          <a:p>
            <a:pPr marL="0" indent="0">
              <a:lnSpc>
                <a:spcPct val="108000"/>
              </a:lnSpc>
              <a:buNone/>
            </a:pPr>
            <a:r>
              <a:rPr lang="en-US" sz="2400" b="1" dirty="0">
                <a:solidFill>
                  <a:schemeClr val="accent1">
                    <a:lumMod val="75000"/>
                  </a:schemeClr>
                </a:solidFill>
              </a:rPr>
              <a:t>Background:</a:t>
            </a:r>
          </a:p>
          <a:p>
            <a:pPr>
              <a:lnSpc>
                <a:spcPct val="108000"/>
              </a:lnSpc>
              <a:buFont typeface="Wingdings" pitchFamily="2" charset="2"/>
              <a:buChar char="Ø"/>
            </a:pPr>
            <a:r>
              <a:rPr lang="en-US" sz="2000" dirty="0">
                <a:solidFill>
                  <a:schemeClr val="accent1">
                    <a:lumMod val="75000"/>
                  </a:schemeClr>
                </a:solidFill>
              </a:rPr>
              <a:t>New, big, and varied datasets are available to transportation agencies at an increasing pace.</a:t>
            </a:r>
          </a:p>
          <a:p>
            <a:pPr>
              <a:lnSpc>
                <a:spcPct val="108000"/>
              </a:lnSpc>
              <a:buFont typeface="Wingdings" pitchFamily="2" charset="2"/>
              <a:buChar char="Ø"/>
            </a:pPr>
            <a:r>
              <a:rPr lang="en-US" sz="2000" dirty="0">
                <a:solidFill>
                  <a:schemeClr val="accent1">
                    <a:lumMod val="75000"/>
                  </a:schemeClr>
                </a:solidFill>
              </a:rPr>
              <a:t>These data have tremendous potential to offer new insights to transportation agencies.</a:t>
            </a:r>
          </a:p>
          <a:p>
            <a:pPr>
              <a:lnSpc>
                <a:spcPct val="108000"/>
              </a:lnSpc>
              <a:buFont typeface="Wingdings" pitchFamily="2" charset="2"/>
              <a:buChar char="Ø"/>
            </a:pPr>
            <a:r>
              <a:rPr lang="en-US" sz="2000" dirty="0">
                <a:solidFill>
                  <a:schemeClr val="accent1">
                    <a:lumMod val="75000"/>
                  </a:schemeClr>
                </a:solidFill>
              </a:rPr>
              <a:t>The volume, speed, and granularity of these data are unprecedented and will fundamentally alter the transportation sector. </a:t>
            </a:r>
          </a:p>
        </p:txBody>
      </p:sp>
      <p:sp>
        <p:nvSpPr>
          <p:cNvPr id="5" name="Content Placeholder 3">
            <a:extLst>
              <a:ext uri="{FF2B5EF4-FFF2-40B4-BE49-F238E27FC236}">
                <a16:creationId xmlns:a16="http://schemas.microsoft.com/office/drawing/2014/main" id="{D677FE25-FC47-AA42-911E-D67687FCC3E1}"/>
              </a:ext>
            </a:extLst>
          </p:cNvPr>
          <p:cNvSpPr txBox="1">
            <a:spLocks/>
          </p:cNvSpPr>
          <p:nvPr/>
        </p:nvSpPr>
        <p:spPr>
          <a:xfrm>
            <a:off x="6239816" y="1778831"/>
            <a:ext cx="5199911" cy="4372397"/>
          </a:xfrm>
          <a:prstGeom prst="rect">
            <a:avLst/>
          </a:prstGeom>
        </p:spPr>
        <p:txBody>
          <a:bodyPr vert="horz" lIns="91440" tIns="45720" rIns="91440" bIns="45720" numCol="1"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8000"/>
              </a:lnSpc>
              <a:buNone/>
            </a:pPr>
            <a:r>
              <a:rPr lang="en-US" sz="2400" b="1" dirty="0">
                <a:solidFill>
                  <a:schemeClr val="accent1">
                    <a:lumMod val="75000"/>
                  </a:schemeClr>
                </a:solidFill>
              </a:rPr>
              <a:t>Research Objectives:</a:t>
            </a:r>
          </a:p>
          <a:p>
            <a:pPr>
              <a:lnSpc>
                <a:spcPct val="108000"/>
              </a:lnSpc>
              <a:buFont typeface="Wingdings" pitchFamily="2" charset="2"/>
              <a:buChar char="Ø"/>
            </a:pPr>
            <a:r>
              <a:rPr lang="en-US" sz="2000" dirty="0">
                <a:solidFill>
                  <a:schemeClr val="accent1">
                    <a:lumMod val="75000"/>
                  </a:schemeClr>
                </a:solidFill>
              </a:rPr>
              <a:t>Develop a framework for managing data from emerging technologies, including data from connected and automated vehicles and data linked to new mobility initiatives. </a:t>
            </a:r>
          </a:p>
          <a:p>
            <a:pPr>
              <a:lnSpc>
                <a:spcPct val="108000"/>
              </a:lnSpc>
              <a:buFont typeface="Wingdings" pitchFamily="2" charset="2"/>
              <a:buChar char="Ø"/>
            </a:pPr>
            <a:r>
              <a:rPr lang="en-US" sz="2000" dirty="0">
                <a:solidFill>
                  <a:schemeClr val="accent1">
                    <a:lumMod val="75000"/>
                  </a:schemeClr>
                </a:solidFill>
              </a:rPr>
              <a:t>Outline a process for applying this framework to help agencies incorporate these data into the decision-making process.</a:t>
            </a:r>
          </a:p>
        </p:txBody>
      </p:sp>
      <p:sp>
        <p:nvSpPr>
          <p:cNvPr id="6" name="Slide Number Placeholder 5">
            <a:extLst>
              <a:ext uri="{FF2B5EF4-FFF2-40B4-BE49-F238E27FC236}">
                <a16:creationId xmlns:a16="http://schemas.microsoft.com/office/drawing/2014/main" id="{BFC5B39F-C673-BF46-B7AA-D2AAD712FE52}"/>
              </a:ext>
            </a:extLst>
          </p:cNvPr>
          <p:cNvSpPr>
            <a:spLocks noGrp="1"/>
          </p:cNvSpPr>
          <p:nvPr>
            <p:ph type="sldNum" sz="quarter" idx="12"/>
          </p:nvPr>
        </p:nvSpPr>
        <p:spPr/>
        <p:txBody>
          <a:bodyPr/>
          <a:lstStyle/>
          <a:p>
            <a:fld id="{67A940B0-7E29-4C6A-9717-B4D11E89CDFD}" type="slidenum">
              <a:rPr lang="en-US" smtClean="0"/>
              <a:t>3</a:t>
            </a:fld>
            <a:endParaRPr lang="en-US" dirty="0"/>
          </a:p>
        </p:txBody>
      </p:sp>
      <p:pic>
        <p:nvPicPr>
          <p:cNvPr id="7" name="Picture 6">
            <a:extLst>
              <a:ext uri="{FF2B5EF4-FFF2-40B4-BE49-F238E27FC236}">
                <a16:creationId xmlns:a16="http://schemas.microsoft.com/office/drawing/2014/main" id="{6F818356-A1FD-4085-AB41-F7CF2338B3F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759045" y="0"/>
            <a:ext cx="432955" cy="6858000"/>
          </a:xfrm>
          <a:prstGeom prst="rect">
            <a:avLst/>
          </a:prstGeom>
        </p:spPr>
      </p:pic>
      <p:sp>
        <p:nvSpPr>
          <p:cNvPr id="11" name="Footer Placeholder 6">
            <a:extLst>
              <a:ext uri="{FF2B5EF4-FFF2-40B4-BE49-F238E27FC236}">
                <a16:creationId xmlns:a16="http://schemas.microsoft.com/office/drawing/2014/main" id="{DF765523-ED8D-4545-A9A6-97C4ACDFE0F8}"/>
              </a:ext>
            </a:extLst>
          </p:cNvPr>
          <p:cNvSpPr>
            <a:spLocks noGrp="1"/>
          </p:cNvSpPr>
          <p:nvPr>
            <p:ph type="ftr" sz="quarter" idx="11"/>
          </p:nvPr>
        </p:nvSpPr>
        <p:spPr>
          <a:xfrm>
            <a:off x="128115" y="6356349"/>
            <a:ext cx="5113986" cy="365125"/>
          </a:xfrm>
        </p:spPr>
        <p:txBody>
          <a:bodyPr/>
          <a:lstStyle/>
          <a:p>
            <a:r>
              <a:rPr lang="en-US" dirty="0"/>
              <a:t>Guidebook for Managing Data from Emerging Technologies for Transportation</a:t>
            </a:r>
          </a:p>
        </p:txBody>
      </p:sp>
    </p:spTree>
    <p:extLst>
      <p:ext uri="{BB962C8B-B14F-4D97-AF65-F5344CB8AC3E}">
        <p14:creationId xmlns:p14="http://schemas.microsoft.com/office/powerpoint/2010/main" val="39350990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4B7105-72DF-415D-8B8D-28DFAE8FE297}"/>
              </a:ext>
            </a:extLst>
          </p:cNvPr>
          <p:cNvSpPr>
            <a:spLocks noGrp="1"/>
          </p:cNvSpPr>
          <p:nvPr>
            <p:ph type="title"/>
          </p:nvPr>
        </p:nvSpPr>
        <p:spPr>
          <a:xfrm>
            <a:off x="642026" y="458646"/>
            <a:ext cx="11079700" cy="1095506"/>
          </a:xfrm>
        </p:spPr>
        <p:txBody>
          <a:bodyPr>
            <a:normAutofit fontScale="90000"/>
          </a:bodyPr>
          <a:lstStyle/>
          <a:p>
            <a:r>
              <a:rPr lang="en-US" b="1" dirty="0">
                <a:solidFill>
                  <a:schemeClr val="accent1">
                    <a:lumMod val="50000"/>
                  </a:schemeClr>
                </a:solidFill>
              </a:rPr>
              <a:t>Transportation Agency Challenges to Managing      Data from Emerging Technologies</a:t>
            </a:r>
          </a:p>
        </p:txBody>
      </p:sp>
      <p:sp>
        <p:nvSpPr>
          <p:cNvPr id="4" name="Content Placeholder 3">
            <a:extLst>
              <a:ext uri="{FF2B5EF4-FFF2-40B4-BE49-F238E27FC236}">
                <a16:creationId xmlns:a16="http://schemas.microsoft.com/office/drawing/2014/main" id="{DFDEDD38-8B25-4661-AE63-4C60CBBD3AC0}"/>
              </a:ext>
            </a:extLst>
          </p:cNvPr>
          <p:cNvSpPr>
            <a:spLocks noGrp="1"/>
          </p:cNvSpPr>
          <p:nvPr>
            <p:ph idx="1"/>
          </p:nvPr>
        </p:nvSpPr>
        <p:spPr>
          <a:xfrm>
            <a:off x="766154" y="1820820"/>
            <a:ext cx="5529543" cy="3977886"/>
          </a:xfrm>
        </p:spPr>
        <p:txBody>
          <a:bodyPr numCol="1">
            <a:normAutofit/>
          </a:bodyPr>
          <a:lstStyle/>
          <a:p>
            <a:pPr marL="233363" indent="-233363">
              <a:lnSpc>
                <a:spcPct val="105000"/>
              </a:lnSpc>
              <a:spcBef>
                <a:spcPts val="900"/>
              </a:spcBef>
              <a:buClr>
                <a:schemeClr val="tx1"/>
              </a:buClr>
            </a:pPr>
            <a:r>
              <a:rPr lang="en-US" sz="1750" dirty="0">
                <a:solidFill>
                  <a:schemeClr val="accent1">
                    <a:lumMod val="50000"/>
                  </a:schemeClr>
                </a:solidFill>
              </a:rPr>
              <a:t>Reliance on traditional database management systems. </a:t>
            </a:r>
            <a:r>
              <a:rPr lang="en-US" sz="1750" b="1" i="1" dirty="0">
                <a:solidFill>
                  <a:schemeClr val="accent5"/>
                </a:solidFill>
              </a:rPr>
              <a:t>Data from emerging technologies are too large, too varied in nature, and will change too quickly</a:t>
            </a:r>
            <a:r>
              <a:rPr lang="en-US" sz="1750" dirty="0">
                <a:solidFill>
                  <a:srgbClr val="008AF2"/>
                </a:solidFill>
              </a:rPr>
              <a:t> </a:t>
            </a:r>
            <a:r>
              <a:rPr lang="en-US" sz="1750" dirty="0">
                <a:solidFill>
                  <a:schemeClr val="accent1">
                    <a:lumMod val="50000"/>
                  </a:schemeClr>
                </a:solidFill>
              </a:rPr>
              <a:t>to be handled by these traditional data systems.</a:t>
            </a:r>
          </a:p>
          <a:p>
            <a:pPr marL="233363" indent="-233363">
              <a:lnSpc>
                <a:spcPct val="105000"/>
              </a:lnSpc>
              <a:spcBef>
                <a:spcPts val="900"/>
              </a:spcBef>
              <a:buClr>
                <a:schemeClr val="tx1"/>
              </a:buClr>
            </a:pPr>
            <a:r>
              <a:rPr lang="en-US" sz="1750" dirty="0">
                <a:solidFill>
                  <a:schemeClr val="accent1">
                    <a:lumMod val="50000"/>
                  </a:schemeClr>
                </a:solidFill>
              </a:rPr>
              <a:t>Struggle to break down </a:t>
            </a:r>
            <a:r>
              <a:rPr lang="en-US" sz="1750" b="1" i="1" dirty="0">
                <a:solidFill>
                  <a:schemeClr val="accent5"/>
                </a:solidFill>
              </a:rPr>
              <a:t>business unit and data silos</a:t>
            </a:r>
            <a:r>
              <a:rPr lang="en-US" sz="1750" b="1" dirty="0"/>
              <a:t>.</a:t>
            </a:r>
          </a:p>
          <a:p>
            <a:pPr marL="233363" indent="-233363">
              <a:lnSpc>
                <a:spcPct val="105000"/>
              </a:lnSpc>
              <a:spcBef>
                <a:spcPts val="900"/>
              </a:spcBef>
              <a:buClr>
                <a:schemeClr val="tx1"/>
              </a:buClr>
            </a:pPr>
            <a:r>
              <a:rPr lang="en-US" sz="1750" b="1" i="1" dirty="0">
                <a:solidFill>
                  <a:schemeClr val="accent5"/>
                </a:solidFill>
              </a:rPr>
              <a:t>Do not fully recognize the value of big data or the eminent need</a:t>
            </a:r>
            <a:r>
              <a:rPr lang="en-US" sz="1750" dirty="0">
                <a:solidFill>
                  <a:schemeClr val="accent5"/>
                </a:solidFill>
              </a:rPr>
              <a:t> </a:t>
            </a:r>
            <a:r>
              <a:rPr lang="en-US" sz="1750" dirty="0">
                <a:solidFill>
                  <a:schemeClr val="accent1">
                    <a:lumMod val="50000"/>
                  </a:schemeClr>
                </a:solidFill>
              </a:rPr>
              <a:t>to ready for it</a:t>
            </a:r>
            <a:r>
              <a:rPr lang="en-US" sz="1750" dirty="0"/>
              <a:t>.</a:t>
            </a:r>
          </a:p>
          <a:p>
            <a:pPr marL="233363" indent="-233363">
              <a:lnSpc>
                <a:spcPct val="105000"/>
              </a:lnSpc>
              <a:spcBef>
                <a:spcPts val="900"/>
              </a:spcBef>
              <a:buClr>
                <a:schemeClr val="tx1"/>
              </a:buClr>
            </a:pPr>
            <a:r>
              <a:rPr lang="en-US" sz="1750" b="1" i="1" dirty="0">
                <a:solidFill>
                  <a:schemeClr val="accent5"/>
                </a:solidFill>
              </a:rPr>
              <a:t>Do not fully understand the uses and benefits</a:t>
            </a:r>
            <a:r>
              <a:rPr lang="en-US" sz="1750" dirty="0">
                <a:solidFill>
                  <a:schemeClr val="accent5"/>
                </a:solidFill>
              </a:rPr>
              <a:t> </a:t>
            </a:r>
            <a:r>
              <a:rPr lang="en-US" sz="1750" dirty="0">
                <a:solidFill>
                  <a:schemeClr val="accent1">
                    <a:lumMod val="50000"/>
                  </a:schemeClr>
                </a:solidFill>
              </a:rPr>
              <a:t>of cloud-based architecture conducive to handling data from emerging technologies.</a:t>
            </a:r>
          </a:p>
          <a:p>
            <a:pPr marL="233363" indent="-233363">
              <a:lnSpc>
                <a:spcPct val="105000"/>
              </a:lnSpc>
              <a:spcBef>
                <a:spcPts val="900"/>
              </a:spcBef>
              <a:buClr>
                <a:schemeClr val="tx1"/>
              </a:buClr>
            </a:pPr>
            <a:r>
              <a:rPr lang="en-US" sz="1750" dirty="0">
                <a:solidFill>
                  <a:schemeClr val="accent1">
                    <a:lumMod val="50000"/>
                  </a:schemeClr>
                </a:solidFill>
              </a:rPr>
              <a:t>Have </a:t>
            </a:r>
            <a:r>
              <a:rPr lang="en-US" sz="1750" b="1" i="1" dirty="0">
                <a:solidFill>
                  <a:schemeClr val="accent5"/>
                </a:solidFill>
              </a:rPr>
              <a:t>difficulty hiring and retaining modern data management professionals</a:t>
            </a:r>
            <a:r>
              <a:rPr lang="en-US" sz="1750" dirty="0">
                <a:solidFill>
                  <a:srgbClr val="008AF2"/>
                </a:solidFill>
              </a:rPr>
              <a:t>.</a:t>
            </a:r>
          </a:p>
          <a:p>
            <a:pPr marL="0" indent="0">
              <a:lnSpc>
                <a:spcPct val="105000"/>
              </a:lnSpc>
              <a:spcBef>
                <a:spcPts val="900"/>
              </a:spcBef>
              <a:buNone/>
            </a:pPr>
            <a:endParaRPr lang="en-US" sz="1750" dirty="0">
              <a:solidFill>
                <a:schemeClr val="accent1">
                  <a:lumMod val="50000"/>
                </a:schemeClr>
              </a:solidFill>
            </a:endParaRPr>
          </a:p>
        </p:txBody>
      </p:sp>
      <p:sp>
        <p:nvSpPr>
          <p:cNvPr id="5" name="Rectangle 4">
            <a:extLst>
              <a:ext uri="{FF2B5EF4-FFF2-40B4-BE49-F238E27FC236}">
                <a16:creationId xmlns:a16="http://schemas.microsoft.com/office/drawing/2014/main" id="{027B81FC-710D-48D1-A228-4215EC6DCAE2}"/>
              </a:ext>
            </a:extLst>
          </p:cNvPr>
          <p:cNvSpPr/>
          <p:nvPr/>
        </p:nvSpPr>
        <p:spPr>
          <a:xfrm>
            <a:off x="6700942" y="3804271"/>
            <a:ext cx="4244413" cy="1400383"/>
          </a:xfrm>
          <a:prstGeom prst="rect">
            <a:avLst/>
          </a:prstGeom>
        </p:spPr>
        <p:txBody>
          <a:bodyPr wrap="square">
            <a:spAutoFit/>
          </a:bodyPr>
          <a:lstStyle/>
          <a:p>
            <a:pPr algn="ctr"/>
            <a:r>
              <a:rPr lang="en-US" sz="2000" b="1" i="1" dirty="0">
                <a:solidFill>
                  <a:srgbClr val="DB880F"/>
                </a:solidFill>
                <a:latin typeface="Calibri" panose="020F0502020204030204" pitchFamily="34" charset="0"/>
                <a:ea typeface="Calibri" panose="020F0502020204030204" pitchFamily="34" charset="0"/>
                <a:cs typeface="Times New Roman" panose="02020603050405020304" pitchFamily="18" charset="0"/>
              </a:rPr>
              <a:t>“Our big data issues are straightforward, we don’t have the technology, money, or skills</a:t>
            </a:r>
            <a:r>
              <a:rPr lang="en-US" sz="2000" b="1" dirty="0">
                <a:solidFill>
                  <a:srgbClr val="DB880F"/>
                </a:solidFill>
                <a:latin typeface="Calibri" panose="020F0502020204030204" pitchFamily="34" charset="0"/>
                <a:ea typeface="Calibri" panose="020F0502020204030204" pitchFamily="34" charset="0"/>
                <a:cs typeface="Times New Roman" panose="02020603050405020304" pitchFamily="18" charset="0"/>
              </a:rPr>
              <a:t>.”</a:t>
            </a:r>
          </a:p>
          <a:p>
            <a:pPr algn="ctr">
              <a:spcBef>
                <a:spcPts val="600"/>
              </a:spcBef>
            </a:pPr>
            <a:r>
              <a:rPr lang="en-US" sz="2000" b="1" spc="200" dirty="0">
                <a:solidFill>
                  <a:srgbClr val="DB880F"/>
                </a:solidFill>
                <a:latin typeface="Calibri" panose="020F0502020204030204" pitchFamily="34" charset="0"/>
                <a:ea typeface="Calibri" panose="020F0502020204030204" pitchFamily="34" charset="0"/>
                <a:cs typeface="Times New Roman" panose="02020603050405020304" pitchFamily="18" charset="0"/>
              </a:rPr>
              <a:t> – CITY DOT</a:t>
            </a:r>
            <a:endParaRPr lang="en-US" sz="2000" b="1" spc="200" dirty="0">
              <a:solidFill>
                <a:srgbClr val="DB880F"/>
              </a:solidFill>
            </a:endParaRPr>
          </a:p>
        </p:txBody>
      </p:sp>
      <p:sp>
        <p:nvSpPr>
          <p:cNvPr id="6" name="Content Placeholder 3">
            <a:extLst>
              <a:ext uri="{FF2B5EF4-FFF2-40B4-BE49-F238E27FC236}">
                <a16:creationId xmlns:a16="http://schemas.microsoft.com/office/drawing/2014/main" id="{9C4E2755-2E6F-8344-98A8-CC3F32748EA7}"/>
              </a:ext>
            </a:extLst>
          </p:cNvPr>
          <p:cNvSpPr txBox="1">
            <a:spLocks/>
          </p:cNvSpPr>
          <p:nvPr/>
        </p:nvSpPr>
        <p:spPr>
          <a:xfrm>
            <a:off x="6536798" y="1820820"/>
            <a:ext cx="4671315" cy="1880704"/>
          </a:xfrm>
          <a:prstGeom prst="rect">
            <a:avLst/>
          </a:prstGeom>
        </p:spPr>
        <p:txBody>
          <a:bodyPr vert="horz" lIns="91440" tIns="45720" rIns="91440" bIns="45720" numCol="1"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5000"/>
              </a:lnSpc>
              <a:spcBef>
                <a:spcPts val="900"/>
              </a:spcBef>
              <a:buClr>
                <a:schemeClr val="tx1"/>
              </a:buClr>
            </a:pPr>
            <a:r>
              <a:rPr lang="en-US" sz="1750" dirty="0">
                <a:solidFill>
                  <a:schemeClr val="accent1">
                    <a:lumMod val="50000"/>
                  </a:schemeClr>
                </a:solidFill>
              </a:rPr>
              <a:t>Experience a </a:t>
            </a:r>
            <a:r>
              <a:rPr lang="en-US" sz="1750" b="1" i="1" dirty="0">
                <a:solidFill>
                  <a:schemeClr val="accent5"/>
                </a:solidFill>
              </a:rPr>
              <a:t>loss of control </a:t>
            </a:r>
            <a:r>
              <a:rPr lang="en-US" sz="1750" i="1" dirty="0"/>
              <a:t>to vendors</a:t>
            </a:r>
            <a:r>
              <a:rPr lang="en-US" sz="1750" b="1" i="1" dirty="0"/>
              <a:t> </a:t>
            </a:r>
            <a:r>
              <a:rPr lang="en-US" sz="1750" dirty="0"/>
              <a:t>over data, technology, and service agreements</a:t>
            </a:r>
            <a:r>
              <a:rPr lang="en-US" sz="1750" dirty="0">
                <a:solidFill>
                  <a:schemeClr val="accent1">
                    <a:lumMod val="50000"/>
                  </a:schemeClr>
                </a:solidFill>
              </a:rPr>
              <a:t>.</a:t>
            </a:r>
          </a:p>
          <a:p>
            <a:pPr>
              <a:lnSpc>
                <a:spcPct val="105000"/>
              </a:lnSpc>
              <a:spcBef>
                <a:spcPts val="900"/>
              </a:spcBef>
              <a:buClr>
                <a:schemeClr val="tx1"/>
              </a:buClr>
            </a:pPr>
            <a:r>
              <a:rPr lang="en-US" sz="1750" dirty="0">
                <a:solidFill>
                  <a:schemeClr val="accent1">
                    <a:lumMod val="50000"/>
                  </a:schemeClr>
                </a:solidFill>
              </a:rPr>
              <a:t>Are </a:t>
            </a:r>
            <a:r>
              <a:rPr lang="en-US" sz="1750" b="1" i="1" dirty="0">
                <a:solidFill>
                  <a:schemeClr val="accent5"/>
                </a:solidFill>
              </a:rPr>
              <a:t>unequipped to handle this level of big data at an organizational level</a:t>
            </a:r>
            <a:r>
              <a:rPr lang="en-US" sz="1750" dirty="0">
                <a:solidFill>
                  <a:schemeClr val="accent5"/>
                </a:solidFill>
              </a:rPr>
              <a:t>.</a:t>
            </a:r>
          </a:p>
          <a:p>
            <a:pPr>
              <a:lnSpc>
                <a:spcPct val="105000"/>
              </a:lnSpc>
              <a:spcBef>
                <a:spcPts val="900"/>
              </a:spcBef>
            </a:pPr>
            <a:endParaRPr lang="en-US" sz="1750" dirty="0">
              <a:solidFill>
                <a:schemeClr val="accent1">
                  <a:lumMod val="50000"/>
                </a:schemeClr>
              </a:solidFill>
            </a:endParaRPr>
          </a:p>
        </p:txBody>
      </p:sp>
      <p:sp>
        <p:nvSpPr>
          <p:cNvPr id="7" name="Slide Number Placeholder 6">
            <a:extLst>
              <a:ext uri="{FF2B5EF4-FFF2-40B4-BE49-F238E27FC236}">
                <a16:creationId xmlns:a16="http://schemas.microsoft.com/office/drawing/2014/main" id="{2A96E666-1C7A-4145-811A-C6CFBA1AADC7}"/>
              </a:ext>
            </a:extLst>
          </p:cNvPr>
          <p:cNvSpPr>
            <a:spLocks noGrp="1"/>
          </p:cNvSpPr>
          <p:nvPr>
            <p:ph type="sldNum" sz="quarter" idx="12"/>
          </p:nvPr>
        </p:nvSpPr>
        <p:spPr/>
        <p:txBody>
          <a:bodyPr/>
          <a:lstStyle/>
          <a:p>
            <a:fld id="{67A940B0-7E29-4C6A-9717-B4D11E89CDFD}" type="slidenum">
              <a:rPr lang="en-US" smtClean="0"/>
              <a:t>4</a:t>
            </a:fld>
            <a:endParaRPr lang="en-US"/>
          </a:p>
        </p:txBody>
      </p:sp>
      <p:pic>
        <p:nvPicPr>
          <p:cNvPr id="8" name="Picture 7">
            <a:extLst>
              <a:ext uri="{FF2B5EF4-FFF2-40B4-BE49-F238E27FC236}">
                <a16:creationId xmlns:a16="http://schemas.microsoft.com/office/drawing/2014/main" id="{288ED5D0-1EEC-4C3E-8BB4-AE239E8A151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759045" y="0"/>
            <a:ext cx="432955" cy="6858000"/>
          </a:xfrm>
          <a:prstGeom prst="rect">
            <a:avLst/>
          </a:prstGeom>
        </p:spPr>
      </p:pic>
      <p:sp>
        <p:nvSpPr>
          <p:cNvPr id="12" name="Footer Placeholder 6">
            <a:extLst>
              <a:ext uri="{FF2B5EF4-FFF2-40B4-BE49-F238E27FC236}">
                <a16:creationId xmlns:a16="http://schemas.microsoft.com/office/drawing/2014/main" id="{E90AE9A0-AA76-4950-930D-CA7B22AC2189}"/>
              </a:ext>
            </a:extLst>
          </p:cNvPr>
          <p:cNvSpPr>
            <a:spLocks noGrp="1"/>
          </p:cNvSpPr>
          <p:nvPr>
            <p:ph type="ftr" sz="quarter" idx="11"/>
          </p:nvPr>
        </p:nvSpPr>
        <p:spPr>
          <a:xfrm>
            <a:off x="128115" y="6356349"/>
            <a:ext cx="5113986" cy="365125"/>
          </a:xfrm>
        </p:spPr>
        <p:txBody>
          <a:bodyPr/>
          <a:lstStyle/>
          <a:p>
            <a:r>
              <a:rPr lang="en-US" dirty="0"/>
              <a:t>Guidebook for Managing Data from Emerging Technologies for Transportation</a:t>
            </a:r>
          </a:p>
        </p:txBody>
      </p:sp>
    </p:spTree>
    <p:extLst>
      <p:ext uri="{BB962C8B-B14F-4D97-AF65-F5344CB8AC3E}">
        <p14:creationId xmlns:p14="http://schemas.microsoft.com/office/powerpoint/2010/main" val="23799647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A33E6FE3-695B-7F4F-AAFF-4F8DF37CD143}"/>
              </a:ext>
            </a:extLst>
          </p:cNvPr>
          <p:cNvSpPr>
            <a:spLocks noGrp="1"/>
          </p:cNvSpPr>
          <p:nvPr>
            <p:ph type="sldNum" sz="quarter" idx="12"/>
          </p:nvPr>
        </p:nvSpPr>
        <p:spPr/>
        <p:txBody>
          <a:bodyPr/>
          <a:lstStyle/>
          <a:p>
            <a:fld id="{67A940B0-7E29-4C6A-9717-B4D11E89CDFD}" type="slidenum">
              <a:rPr lang="en-US" smtClean="0"/>
              <a:t>5</a:t>
            </a:fld>
            <a:endParaRPr lang="en-US"/>
          </a:p>
        </p:txBody>
      </p:sp>
      <p:pic>
        <p:nvPicPr>
          <p:cNvPr id="9" name="Picture 8">
            <a:extLst>
              <a:ext uri="{FF2B5EF4-FFF2-40B4-BE49-F238E27FC236}">
                <a16:creationId xmlns:a16="http://schemas.microsoft.com/office/drawing/2014/main" id="{561C00FD-F617-CF44-A978-C7A0E6B1A1D3}"/>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6476" y="0"/>
            <a:ext cx="4000500" cy="6858000"/>
          </a:xfrm>
          <a:prstGeom prst="rect">
            <a:avLst/>
          </a:prstGeom>
        </p:spPr>
      </p:pic>
      <p:sp>
        <p:nvSpPr>
          <p:cNvPr id="4" name="Content Placeholder 2">
            <a:extLst>
              <a:ext uri="{FF2B5EF4-FFF2-40B4-BE49-F238E27FC236}">
                <a16:creationId xmlns:a16="http://schemas.microsoft.com/office/drawing/2014/main" id="{9B27C1E4-FCFB-BE4F-A64C-51B46F8CB982}"/>
              </a:ext>
            </a:extLst>
          </p:cNvPr>
          <p:cNvSpPr txBox="1">
            <a:spLocks/>
          </p:cNvSpPr>
          <p:nvPr/>
        </p:nvSpPr>
        <p:spPr>
          <a:xfrm>
            <a:off x="4309484" y="236655"/>
            <a:ext cx="7539616" cy="6406738"/>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Aft>
                <a:spcPts val="600"/>
              </a:spcAft>
              <a:buNone/>
            </a:pPr>
            <a:r>
              <a:rPr lang="en-US" sz="2200" b="1" dirty="0">
                <a:solidFill>
                  <a:schemeClr val="accent1">
                    <a:lumMod val="75000"/>
                  </a:schemeClr>
                </a:solidFill>
              </a:rPr>
              <a:t>Big Data is More Than a Buzzword or Simply “Lots of Data” </a:t>
            </a:r>
          </a:p>
          <a:p>
            <a:pPr>
              <a:lnSpc>
                <a:spcPct val="108000"/>
              </a:lnSpc>
            </a:pPr>
            <a:r>
              <a:rPr lang="en-US" sz="1600" b="1" i="1" dirty="0">
                <a:solidFill>
                  <a:schemeClr val="accent5"/>
                </a:solidFill>
              </a:rPr>
              <a:t>Big data may refer to data sets that are so vast and complex </a:t>
            </a:r>
            <a:r>
              <a:rPr lang="en-US" sz="1600" dirty="0">
                <a:solidFill>
                  <a:schemeClr val="accent1">
                    <a:lumMod val="75000"/>
                  </a:schemeClr>
                </a:solidFill>
              </a:rPr>
              <a:t>that they require new and powerful computational resources to process.</a:t>
            </a:r>
            <a:r>
              <a:rPr lang="en-US" sz="1600" baseline="30000" dirty="0">
                <a:solidFill>
                  <a:schemeClr val="accent1">
                    <a:lumMod val="75000"/>
                  </a:schemeClr>
                </a:solidFill>
              </a:rPr>
              <a:t>1</a:t>
            </a:r>
            <a:endParaRPr lang="en-US" sz="1600" dirty="0">
              <a:solidFill>
                <a:schemeClr val="accent1">
                  <a:lumMod val="75000"/>
                </a:schemeClr>
              </a:solidFill>
            </a:endParaRPr>
          </a:p>
          <a:p>
            <a:pPr>
              <a:lnSpc>
                <a:spcPct val="108000"/>
              </a:lnSpc>
            </a:pPr>
            <a:r>
              <a:rPr lang="en-US" sz="1600" b="1" i="1" dirty="0">
                <a:solidFill>
                  <a:schemeClr val="accent5"/>
                </a:solidFill>
              </a:rPr>
              <a:t>Big data may encompass all the non-traditional strategies and technologies need</a:t>
            </a:r>
            <a:r>
              <a:rPr lang="en-US" sz="1600" b="1" i="1" dirty="0">
                <a:solidFill>
                  <a:srgbClr val="007DDA"/>
                </a:solidFill>
              </a:rPr>
              <a:t>ed</a:t>
            </a:r>
            <a:r>
              <a:rPr lang="en-US" sz="1600" b="1" dirty="0">
                <a:solidFill>
                  <a:schemeClr val="accent1">
                    <a:lumMod val="75000"/>
                  </a:schemeClr>
                </a:solidFill>
              </a:rPr>
              <a:t> </a:t>
            </a:r>
            <a:r>
              <a:rPr lang="en-US" sz="1600" dirty="0">
                <a:solidFill>
                  <a:schemeClr val="accent1">
                    <a:lumMod val="75000"/>
                  </a:schemeClr>
                </a:solidFill>
              </a:rPr>
              <a:t>to gather, organize, process, and generate insights from large datasets.</a:t>
            </a:r>
            <a:r>
              <a:rPr lang="en-US" sz="1600" baseline="30000" dirty="0">
                <a:solidFill>
                  <a:schemeClr val="accent1">
                    <a:lumMod val="75000"/>
                  </a:schemeClr>
                </a:solidFill>
              </a:rPr>
              <a:t>2</a:t>
            </a:r>
            <a:endParaRPr lang="en-US" sz="1600" dirty="0">
              <a:solidFill>
                <a:schemeClr val="accent1">
                  <a:lumMod val="75000"/>
                </a:schemeClr>
              </a:solidFill>
            </a:endParaRPr>
          </a:p>
          <a:p>
            <a:pPr>
              <a:lnSpc>
                <a:spcPct val="108000"/>
              </a:lnSpc>
            </a:pPr>
            <a:r>
              <a:rPr lang="en-US" sz="1600" b="1" i="1" dirty="0">
                <a:solidFill>
                  <a:schemeClr val="accent5"/>
                </a:solidFill>
              </a:rPr>
              <a:t>Big data is an approach to generating knowledge </a:t>
            </a:r>
            <a:r>
              <a:rPr lang="en-US" sz="1600" dirty="0">
                <a:solidFill>
                  <a:schemeClr val="accent1">
                    <a:lumMod val="75000"/>
                  </a:schemeClr>
                </a:solidFill>
              </a:rPr>
              <a:t>in which advanced techniques are applied to the capture, management, and analysis of very large and diverse volumes of data – data so large, so varied, and analyzed at such speed that it exceeds the capabilities of traditional data management and analysis tools.</a:t>
            </a:r>
            <a:r>
              <a:rPr lang="en-US" sz="1600" baseline="30000" dirty="0">
                <a:solidFill>
                  <a:schemeClr val="accent1">
                    <a:lumMod val="75000"/>
                  </a:schemeClr>
                </a:solidFill>
              </a:rPr>
              <a:t>3</a:t>
            </a:r>
          </a:p>
          <a:p>
            <a:pPr>
              <a:lnSpc>
                <a:spcPct val="108000"/>
              </a:lnSpc>
            </a:pPr>
            <a:r>
              <a:rPr lang="en-US" sz="1600" dirty="0">
                <a:solidFill>
                  <a:schemeClr val="accent1">
                    <a:lumMod val="75000"/>
                  </a:schemeClr>
                </a:solidFill>
              </a:rPr>
              <a:t>Big data is a term that describes the large volume of structured and unstructured data that inundates a business on a day-to-day basis. But it’s not the amount of data that’s important. It is what organizations do with the data that matters. </a:t>
            </a:r>
            <a:r>
              <a:rPr lang="en-US" sz="1600" b="1" i="1" dirty="0">
                <a:solidFill>
                  <a:schemeClr val="accent5"/>
                </a:solidFill>
              </a:rPr>
              <a:t>Big data can be analyzed for insights that lead to better decisions and strategic business moves</a:t>
            </a:r>
            <a:r>
              <a:rPr lang="en-US" sz="1600" dirty="0">
                <a:solidFill>
                  <a:schemeClr val="accent1">
                    <a:lumMod val="75000"/>
                  </a:schemeClr>
                </a:solidFill>
              </a:rPr>
              <a:t>.</a:t>
            </a:r>
            <a:r>
              <a:rPr lang="en-US" sz="1600" baseline="30000" dirty="0">
                <a:solidFill>
                  <a:schemeClr val="accent1">
                    <a:lumMod val="75000"/>
                  </a:schemeClr>
                </a:solidFill>
              </a:rPr>
              <a:t>4</a:t>
            </a:r>
            <a:endParaRPr lang="en-US" sz="1600" dirty="0">
              <a:solidFill>
                <a:schemeClr val="accent1">
                  <a:lumMod val="75000"/>
                </a:schemeClr>
              </a:solidFill>
            </a:endParaRPr>
          </a:p>
          <a:p>
            <a:pPr>
              <a:lnSpc>
                <a:spcPct val="108000"/>
              </a:lnSpc>
            </a:pPr>
            <a:r>
              <a:rPr lang="en-US" sz="1600" b="1" i="1" dirty="0">
                <a:solidFill>
                  <a:schemeClr val="accent5"/>
                </a:solidFill>
              </a:rPr>
              <a:t>Big data is a new attitude</a:t>
            </a:r>
            <a:r>
              <a:rPr lang="en-US" sz="1600" b="1" dirty="0">
                <a:solidFill>
                  <a:schemeClr val="accent1">
                    <a:lumMod val="75000"/>
                  </a:schemeClr>
                </a:solidFill>
              </a:rPr>
              <a:t> </a:t>
            </a:r>
            <a:r>
              <a:rPr lang="en-US" sz="1600" dirty="0">
                <a:solidFill>
                  <a:schemeClr val="accent1">
                    <a:lumMod val="75000"/>
                  </a:schemeClr>
                </a:solidFill>
              </a:rPr>
              <a:t>by businesses, non-profits, government agencies, and individuals that combining data from multiple sources could lead to better decisions.</a:t>
            </a:r>
            <a:r>
              <a:rPr lang="en-US" sz="1600" baseline="30000" dirty="0">
                <a:solidFill>
                  <a:schemeClr val="accent1">
                    <a:lumMod val="75000"/>
                  </a:schemeClr>
                </a:solidFill>
              </a:rPr>
              <a:t>5</a:t>
            </a:r>
            <a:endParaRPr lang="en-US" sz="1600" dirty="0">
              <a:solidFill>
                <a:schemeClr val="accent1">
                  <a:lumMod val="75000"/>
                </a:schemeClr>
              </a:solidFill>
            </a:endParaRPr>
          </a:p>
          <a:p>
            <a:pPr>
              <a:lnSpc>
                <a:spcPct val="110000"/>
              </a:lnSpc>
              <a:spcBef>
                <a:spcPts val="1200"/>
              </a:spcBef>
            </a:pPr>
            <a:endParaRPr lang="en-US" sz="1600" baseline="30000" dirty="0">
              <a:solidFill>
                <a:schemeClr val="accent1">
                  <a:lumMod val="75000"/>
                </a:schemeClr>
              </a:solidFill>
            </a:endParaRPr>
          </a:p>
          <a:p>
            <a:pPr>
              <a:lnSpc>
                <a:spcPct val="105000"/>
              </a:lnSpc>
              <a:spcBef>
                <a:spcPts val="800"/>
              </a:spcBef>
            </a:pPr>
            <a:endParaRPr lang="en-US" sz="1650" dirty="0">
              <a:solidFill>
                <a:schemeClr val="accent1">
                  <a:lumMod val="75000"/>
                </a:schemeClr>
              </a:solidFill>
            </a:endParaRPr>
          </a:p>
          <a:p>
            <a:pPr marL="0" indent="0">
              <a:lnSpc>
                <a:spcPct val="105000"/>
              </a:lnSpc>
              <a:spcBef>
                <a:spcPts val="800"/>
              </a:spcBef>
              <a:buNone/>
            </a:pPr>
            <a:endParaRPr lang="en-US" sz="1650" dirty="0">
              <a:solidFill>
                <a:schemeClr val="accent1">
                  <a:lumMod val="75000"/>
                </a:schemeClr>
              </a:solidFill>
            </a:endParaRPr>
          </a:p>
        </p:txBody>
      </p:sp>
      <p:sp>
        <p:nvSpPr>
          <p:cNvPr id="6" name="Rectangle 5">
            <a:extLst>
              <a:ext uri="{FF2B5EF4-FFF2-40B4-BE49-F238E27FC236}">
                <a16:creationId xmlns:a16="http://schemas.microsoft.com/office/drawing/2014/main" id="{B5A6ABAE-3BAF-BE42-BBA5-498EE5128B25}"/>
              </a:ext>
            </a:extLst>
          </p:cNvPr>
          <p:cNvSpPr/>
          <p:nvPr/>
        </p:nvSpPr>
        <p:spPr>
          <a:xfrm>
            <a:off x="-9525" y="0"/>
            <a:ext cx="4000501" cy="6858000"/>
          </a:xfrm>
          <a:prstGeom prst="rect">
            <a:avLst/>
          </a:prstGeom>
          <a:solidFill>
            <a:schemeClr val="accent1">
              <a:lumMod val="75000"/>
              <a:alpha val="6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ysClr val="windowText" lastClr="000000"/>
              </a:solidFill>
            </a:endParaRPr>
          </a:p>
        </p:txBody>
      </p:sp>
      <p:sp>
        <p:nvSpPr>
          <p:cNvPr id="7" name="Title 1">
            <a:extLst>
              <a:ext uri="{FF2B5EF4-FFF2-40B4-BE49-F238E27FC236}">
                <a16:creationId xmlns:a16="http://schemas.microsoft.com/office/drawing/2014/main" id="{5CC8BF7A-390B-644D-B2A2-F1AA77166985}"/>
              </a:ext>
            </a:extLst>
          </p:cNvPr>
          <p:cNvSpPr txBox="1">
            <a:spLocks/>
          </p:cNvSpPr>
          <p:nvPr/>
        </p:nvSpPr>
        <p:spPr>
          <a:xfrm>
            <a:off x="0" y="0"/>
            <a:ext cx="3984025" cy="685800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10000"/>
              </a:lnSpc>
            </a:pPr>
            <a:r>
              <a:rPr lang="en-US" sz="3600" b="1" dirty="0">
                <a:solidFill>
                  <a:schemeClr val="bg1"/>
                </a:solidFill>
              </a:rPr>
              <a:t>What is Big Data?</a:t>
            </a:r>
          </a:p>
        </p:txBody>
      </p:sp>
      <p:cxnSp>
        <p:nvCxnSpPr>
          <p:cNvPr id="10" name="Straight Connector 9">
            <a:extLst>
              <a:ext uri="{FF2B5EF4-FFF2-40B4-BE49-F238E27FC236}">
                <a16:creationId xmlns:a16="http://schemas.microsoft.com/office/drawing/2014/main" id="{44ADEF85-9037-4483-9A9D-A59A1FAAD307}"/>
              </a:ext>
            </a:extLst>
          </p:cNvPr>
          <p:cNvCxnSpPr/>
          <p:nvPr/>
        </p:nvCxnSpPr>
        <p:spPr>
          <a:xfrm>
            <a:off x="4631055" y="5508492"/>
            <a:ext cx="4206240" cy="0"/>
          </a:xfrm>
          <a:prstGeom prst="line">
            <a:avLst/>
          </a:prstGeom>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ADF1B327-C784-4563-B518-1EE16A2FC946}"/>
              </a:ext>
            </a:extLst>
          </p:cNvPr>
          <p:cNvSpPr txBox="1"/>
          <p:nvPr/>
        </p:nvSpPr>
        <p:spPr>
          <a:xfrm>
            <a:off x="4562475" y="5584359"/>
            <a:ext cx="7147445" cy="1031051"/>
          </a:xfrm>
          <a:prstGeom prst="rect">
            <a:avLst/>
          </a:prstGeom>
          <a:noFill/>
        </p:spPr>
        <p:txBody>
          <a:bodyPr wrap="square" rtlCol="0">
            <a:spAutoFit/>
          </a:bodyPr>
          <a:lstStyle/>
          <a:p>
            <a:pPr marL="63500" indent="-63500"/>
            <a:r>
              <a:rPr lang="en-US" sz="1200" baseline="30000" dirty="0">
                <a:solidFill>
                  <a:schemeClr val="accent1">
                    <a:lumMod val="75000"/>
                  </a:schemeClr>
                </a:solidFill>
              </a:rPr>
              <a:t>1 </a:t>
            </a:r>
            <a:r>
              <a:rPr lang="en-US" sz="1200" dirty="0">
                <a:solidFill>
                  <a:schemeClr val="accent1">
                    <a:lumMod val="75000"/>
                  </a:schemeClr>
                </a:solidFill>
              </a:rPr>
              <a:t>Big Data. Dictionary.com, 2019.</a:t>
            </a:r>
          </a:p>
          <a:p>
            <a:pPr marL="63500" indent="-63500"/>
            <a:r>
              <a:rPr lang="en-US" sz="1200" baseline="30000" dirty="0">
                <a:solidFill>
                  <a:schemeClr val="accent1">
                    <a:lumMod val="75000"/>
                  </a:schemeClr>
                </a:solidFill>
              </a:rPr>
              <a:t>2 </a:t>
            </a:r>
            <a:r>
              <a:rPr lang="en-US" sz="1200" dirty="0" err="1">
                <a:solidFill>
                  <a:schemeClr val="accent1">
                    <a:lumMod val="75000"/>
                  </a:schemeClr>
                </a:solidFill>
              </a:rPr>
              <a:t>Ellingwood</a:t>
            </a:r>
            <a:r>
              <a:rPr lang="en-US" sz="1200" dirty="0">
                <a:solidFill>
                  <a:schemeClr val="accent1">
                    <a:lumMod val="75000"/>
                  </a:schemeClr>
                </a:solidFill>
              </a:rPr>
              <a:t>, J. An Introduction to Big Data Concepts and Terminology, Digital Ocean, 2016.</a:t>
            </a:r>
          </a:p>
          <a:p>
            <a:pPr marL="63500" indent="-63500"/>
            <a:r>
              <a:rPr lang="en-US" sz="1200" baseline="30000" dirty="0">
                <a:solidFill>
                  <a:schemeClr val="accent1">
                    <a:lumMod val="75000"/>
                  </a:schemeClr>
                </a:solidFill>
              </a:rPr>
              <a:t>3 </a:t>
            </a:r>
            <a:r>
              <a:rPr lang="en-US" sz="1200" dirty="0">
                <a:solidFill>
                  <a:schemeClr val="accent1">
                    <a:lumMod val="75000"/>
                  </a:schemeClr>
                </a:solidFill>
              </a:rPr>
              <a:t>Burt, Cuddy, Razo. Big Data’s Implications for Transportation Operations: An Exploration, USDOT, 2014. </a:t>
            </a:r>
          </a:p>
          <a:p>
            <a:pPr marL="63500" indent="-63500"/>
            <a:r>
              <a:rPr lang="en-US" sz="1200" baseline="30000" dirty="0">
                <a:solidFill>
                  <a:schemeClr val="accent1">
                    <a:lumMod val="75000"/>
                  </a:schemeClr>
                </a:solidFill>
              </a:rPr>
              <a:t>4 </a:t>
            </a:r>
            <a:r>
              <a:rPr lang="en-US" sz="1200" dirty="0">
                <a:solidFill>
                  <a:schemeClr val="accent1">
                    <a:lumMod val="75000"/>
                  </a:schemeClr>
                </a:solidFill>
              </a:rPr>
              <a:t>What is Big Data? What is Big Data, SAS, 2019.</a:t>
            </a:r>
          </a:p>
          <a:p>
            <a:pPr marL="63500" indent="-63500"/>
            <a:r>
              <a:rPr lang="en-US" sz="1200" baseline="30000" dirty="0">
                <a:solidFill>
                  <a:schemeClr val="accent1">
                    <a:lumMod val="75000"/>
                  </a:schemeClr>
                </a:solidFill>
              </a:rPr>
              <a:t>5 </a:t>
            </a:r>
            <a:r>
              <a:rPr lang="en-US" sz="1200" dirty="0">
                <a:solidFill>
                  <a:schemeClr val="accent1">
                    <a:lumMod val="75000"/>
                  </a:schemeClr>
                </a:solidFill>
              </a:rPr>
              <a:t>Press, G. 10 Big Data Definitions - What's Yours? Forbes, 2014</a:t>
            </a:r>
            <a:r>
              <a:rPr lang="en-US" sz="1300" dirty="0">
                <a:solidFill>
                  <a:schemeClr val="accent1">
                    <a:lumMod val="75000"/>
                  </a:schemeClr>
                </a:solidFill>
              </a:rPr>
              <a:t>.</a:t>
            </a:r>
            <a:endParaRPr lang="en-US" sz="1300" dirty="0"/>
          </a:p>
        </p:txBody>
      </p:sp>
    </p:spTree>
    <p:extLst>
      <p:ext uri="{BB962C8B-B14F-4D97-AF65-F5344CB8AC3E}">
        <p14:creationId xmlns:p14="http://schemas.microsoft.com/office/powerpoint/2010/main" val="3609351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B59DBE2A-4884-4415-A20F-197DF339B767}"/>
              </a:ext>
            </a:extLst>
          </p:cNvPr>
          <p:cNvSpPr>
            <a:spLocks noGrp="1"/>
          </p:cNvSpPr>
          <p:nvPr>
            <p:ph type="sldNum" sz="quarter" idx="12"/>
          </p:nvPr>
        </p:nvSpPr>
        <p:spPr/>
        <p:txBody>
          <a:bodyPr/>
          <a:lstStyle/>
          <a:p>
            <a:fld id="{67A940B0-7E29-4C6A-9717-B4D11E89CDFD}" type="slidenum">
              <a:rPr lang="en-US" smtClean="0"/>
              <a:t>6</a:t>
            </a:fld>
            <a:endParaRPr lang="en-US"/>
          </a:p>
        </p:txBody>
      </p:sp>
      <p:sp>
        <p:nvSpPr>
          <p:cNvPr id="7" name="Title 1">
            <a:extLst>
              <a:ext uri="{FF2B5EF4-FFF2-40B4-BE49-F238E27FC236}">
                <a16:creationId xmlns:a16="http://schemas.microsoft.com/office/drawing/2014/main" id="{591631FF-CF51-498E-B11B-29F7AC655D36}"/>
              </a:ext>
            </a:extLst>
          </p:cNvPr>
          <p:cNvSpPr>
            <a:spLocks noGrp="1"/>
          </p:cNvSpPr>
          <p:nvPr>
            <p:ph type="title"/>
          </p:nvPr>
        </p:nvSpPr>
        <p:spPr>
          <a:xfrm>
            <a:off x="838200" y="206498"/>
            <a:ext cx="10515600" cy="941931"/>
          </a:xfrm>
        </p:spPr>
        <p:txBody>
          <a:bodyPr/>
          <a:lstStyle/>
          <a:p>
            <a:r>
              <a:rPr lang="en-US" b="1" dirty="0">
                <a:solidFill>
                  <a:schemeClr val="accent1">
                    <a:lumMod val="50000"/>
                  </a:schemeClr>
                </a:solidFill>
              </a:rPr>
              <a:t>Traditional vs Modern Big Data Management</a:t>
            </a:r>
          </a:p>
        </p:txBody>
      </p:sp>
      <p:pic>
        <p:nvPicPr>
          <p:cNvPr id="8" name="Picture 7">
            <a:extLst>
              <a:ext uri="{FF2B5EF4-FFF2-40B4-BE49-F238E27FC236}">
                <a16:creationId xmlns:a16="http://schemas.microsoft.com/office/drawing/2014/main" id="{E116F200-6583-41F7-A93A-736E65BD1955}"/>
              </a:ext>
            </a:extLst>
          </p:cNvPr>
          <p:cNvPicPr>
            <a:picLocks noChangeAspect="1"/>
          </p:cNvPicPr>
          <p:nvPr/>
        </p:nvPicPr>
        <p:blipFill>
          <a:blip r:embed="rId3"/>
          <a:stretch>
            <a:fillRect/>
          </a:stretch>
        </p:blipFill>
        <p:spPr>
          <a:xfrm>
            <a:off x="3718414" y="1066801"/>
            <a:ext cx="7871175" cy="5301991"/>
          </a:xfrm>
          <a:prstGeom prst="rect">
            <a:avLst/>
          </a:prstGeom>
        </p:spPr>
      </p:pic>
      <p:sp>
        <p:nvSpPr>
          <p:cNvPr id="6" name="Content Placeholder 3">
            <a:extLst>
              <a:ext uri="{FF2B5EF4-FFF2-40B4-BE49-F238E27FC236}">
                <a16:creationId xmlns:a16="http://schemas.microsoft.com/office/drawing/2014/main" id="{E58DCFD6-27FB-4289-ACFB-4E6F1DB50D85}"/>
              </a:ext>
            </a:extLst>
          </p:cNvPr>
          <p:cNvSpPr txBox="1">
            <a:spLocks/>
          </p:cNvSpPr>
          <p:nvPr/>
        </p:nvSpPr>
        <p:spPr>
          <a:xfrm>
            <a:off x="366903" y="1824649"/>
            <a:ext cx="3281373" cy="2430109"/>
          </a:xfrm>
          <a:prstGeom prst="rect">
            <a:avLst/>
          </a:prstGeom>
        </p:spPr>
        <p:txBody>
          <a:bodyPr vert="horz" lIns="91440" tIns="45720" rIns="91440" bIns="45720" numCol="1"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5000"/>
              </a:lnSpc>
              <a:spcBef>
                <a:spcPts val="900"/>
              </a:spcBef>
              <a:buClr>
                <a:schemeClr val="tx1"/>
              </a:buClr>
              <a:buNone/>
            </a:pPr>
            <a:r>
              <a:rPr lang="en-US" sz="1750" i="1" dirty="0">
                <a:solidFill>
                  <a:srgbClr val="0070C0"/>
                </a:solidFill>
              </a:rPr>
              <a:t>Managing data from emerging technologies requires a complete paradigm shift. These data cannot be handled simply by adding more hardware or processing power. The nature of the data demands an updated approach.</a:t>
            </a:r>
          </a:p>
        </p:txBody>
      </p:sp>
      <p:sp>
        <p:nvSpPr>
          <p:cNvPr id="10" name="Footer Placeholder 6">
            <a:extLst>
              <a:ext uri="{FF2B5EF4-FFF2-40B4-BE49-F238E27FC236}">
                <a16:creationId xmlns:a16="http://schemas.microsoft.com/office/drawing/2014/main" id="{573719F6-E232-4467-939C-86BAA63E2D6C}"/>
              </a:ext>
            </a:extLst>
          </p:cNvPr>
          <p:cNvSpPr>
            <a:spLocks noGrp="1"/>
          </p:cNvSpPr>
          <p:nvPr>
            <p:ph type="ftr" sz="quarter" idx="11"/>
          </p:nvPr>
        </p:nvSpPr>
        <p:spPr>
          <a:xfrm>
            <a:off x="128115" y="6356349"/>
            <a:ext cx="5113986" cy="365125"/>
          </a:xfrm>
        </p:spPr>
        <p:txBody>
          <a:bodyPr/>
          <a:lstStyle/>
          <a:p>
            <a:r>
              <a:rPr lang="en-US" dirty="0"/>
              <a:t>Guidebook for Managing Data from Emerging Technologies for Transportation</a:t>
            </a:r>
          </a:p>
        </p:txBody>
      </p:sp>
    </p:spTree>
    <p:extLst>
      <p:ext uri="{BB962C8B-B14F-4D97-AF65-F5344CB8AC3E}">
        <p14:creationId xmlns:p14="http://schemas.microsoft.com/office/powerpoint/2010/main" val="6949624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9B27C1E4-FCFB-BE4F-A64C-51B46F8CB982}"/>
              </a:ext>
            </a:extLst>
          </p:cNvPr>
          <p:cNvSpPr txBox="1">
            <a:spLocks/>
          </p:cNvSpPr>
          <p:nvPr/>
        </p:nvSpPr>
        <p:spPr>
          <a:xfrm>
            <a:off x="4300152" y="1"/>
            <a:ext cx="7353783" cy="6858000"/>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8000"/>
              </a:lnSpc>
              <a:spcBef>
                <a:spcPts val="3000"/>
              </a:spcBef>
            </a:pPr>
            <a:endParaRPr lang="en-US" sz="1700" dirty="0">
              <a:solidFill>
                <a:schemeClr val="accent1">
                  <a:lumMod val="75000"/>
                </a:schemeClr>
              </a:solidFill>
            </a:endParaRPr>
          </a:p>
          <a:p>
            <a:pPr>
              <a:lnSpc>
                <a:spcPct val="108000"/>
              </a:lnSpc>
              <a:spcBef>
                <a:spcPts val="3000"/>
              </a:spcBef>
            </a:pPr>
            <a:r>
              <a:rPr lang="en-US" sz="1700" dirty="0">
                <a:solidFill>
                  <a:schemeClr val="accent1">
                    <a:lumMod val="75000"/>
                  </a:schemeClr>
                </a:solidFill>
              </a:rPr>
              <a:t>With increased connectivity between vehicles, sensors, systems, shared-use transportation, and mobile devices, </a:t>
            </a:r>
            <a:r>
              <a:rPr lang="en-US" sz="1700" i="1" dirty="0">
                <a:solidFill>
                  <a:schemeClr val="accent5"/>
                </a:solidFill>
              </a:rPr>
              <a:t>unexpected and unprecedented amounts of data are being added to the transportation domain at a rapid rate</a:t>
            </a:r>
            <a:r>
              <a:rPr lang="en-US" sz="1700" dirty="0">
                <a:solidFill>
                  <a:schemeClr val="accent1">
                    <a:lumMod val="75000"/>
                  </a:schemeClr>
                </a:solidFill>
              </a:rPr>
              <a:t>. </a:t>
            </a:r>
          </a:p>
          <a:p>
            <a:pPr>
              <a:lnSpc>
                <a:spcPct val="108000"/>
              </a:lnSpc>
            </a:pPr>
            <a:r>
              <a:rPr lang="en-US" sz="1700" dirty="0">
                <a:solidFill>
                  <a:schemeClr val="accent1">
                    <a:lumMod val="75000"/>
                  </a:schemeClr>
                </a:solidFill>
              </a:rPr>
              <a:t>These new </a:t>
            </a:r>
            <a:r>
              <a:rPr lang="en-US" sz="1700" i="1" dirty="0">
                <a:solidFill>
                  <a:schemeClr val="accent5"/>
                </a:solidFill>
              </a:rPr>
              <a:t>data offer the potential to uncover insights to drive better decision-making</a:t>
            </a:r>
            <a:r>
              <a:rPr lang="en-US" sz="1700" i="1" dirty="0">
                <a:solidFill>
                  <a:srgbClr val="007DDA"/>
                </a:solidFill>
              </a:rPr>
              <a:t> </a:t>
            </a:r>
            <a:r>
              <a:rPr lang="en-US" sz="1700" dirty="0">
                <a:solidFill>
                  <a:schemeClr val="accent1">
                    <a:lumMod val="75000"/>
                  </a:schemeClr>
                </a:solidFill>
              </a:rPr>
              <a:t>at all levels of transportation agencies in a way that is simply not happening now. </a:t>
            </a:r>
          </a:p>
          <a:p>
            <a:pPr>
              <a:lnSpc>
                <a:spcPct val="108000"/>
              </a:lnSpc>
            </a:pPr>
            <a:r>
              <a:rPr lang="en-US" sz="1700" dirty="0">
                <a:solidFill>
                  <a:schemeClr val="accent1">
                    <a:lumMod val="75000"/>
                  </a:schemeClr>
                </a:solidFill>
              </a:rPr>
              <a:t>The potential </a:t>
            </a:r>
            <a:r>
              <a:rPr lang="en-US" sz="1700" i="1" dirty="0">
                <a:solidFill>
                  <a:schemeClr val="accent5"/>
                </a:solidFill>
              </a:rPr>
              <a:t>value of these new data cannot be easily or efficiently extracted by traditional methods</a:t>
            </a:r>
            <a:r>
              <a:rPr lang="en-US" sz="1700" dirty="0">
                <a:solidFill>
                  <a:schemeClr val="accent1">
                    <a:lumMod val="75000"/>
                  </a:schemeClr>
                </a:solidFill>
              </a:rPr>
              <a:t>; the complexity of the task requires new big data tools and techniques.</a:t>
            </a:r>
          </a:p>
          <a:p>
            <a:pPr>
              <a:lnSpc>
                <a:spcPct val="108000"/>
              </a:lnSpc>
            </a:pPr>
            <a:r>
              <a:rPr lang="en-US" sz="1700" dirty="0">
                <a:solidFill>
                  <a:schemeClr val="accent1">
                    <a:lumMod val="75000"/>
                  </a:schemeClr>
                </a:solidFill>
              </a:rPr>
              <a:t>As data sources become more varied and change more and more rapidly, </a:t>
            </a:r>
            <a:r>
              <a:rPr lang="en-US" sz="1700" i="1" dirty="0">
                <a:solidFill>
                  <a:schemeClr val="accent5"/>
                </a:solidFill>
              </a:rPr>
              <a:t>the traditional approach cannot cope with the complexity and cannot be re-designed quickly or cost-effectively enough</a:t>
            </a:r>
            <a:r>
              <a:rPr lang="en-US" sz="1700" dirty="0">
                <a:solidFill>
                  <a:schemeClr val="accent1">
                    <a:lumMod val="75000"/>
                  </a:schemeClr>
                </a:solidFill>
              </a:rPr>
              <a:t> to handle frequent data and business requirements changes.</a:t>
            </a:r>
          </a:p>
          <a:p>
            <a:pPr>
              <a:lnSpc>
                <a:spcPct val="108000"/>
              </a:lnSpc>
              <a:spcBef>
                <a:spcPts val="1800"/>
              </a:spcBef>
              <a:buFont typeface="Wingdings" panose="05000000000000000000" pitchFamily="2" charset="2"/>
              <a:buChar char="Ø"/>
            </a:pPr>
            <a:r>
              <a:rPr lang="en-US" sz="1800" b="1" dirty="0">
                <a:solidFill>
                  <a:schemeClr val="accent1">
                    <a:lumMod val="75000"/>
                  </a:schemeClr>
                </a:solidFill>
              </a:rPr>
              <a:t>Modern big data methods to collect, transmit, store, aggregate, analyze, apply, and share these data need to be adopted by transportation agencies if they are to be utilized to facilitate better decision-making</a:t>
            </a:r>
            <a:r>
              <a:rPr lang="en-US" sz="1800" dirty="0">
                <a:solidFill>
                  <a:schemeClr val="accent1">
                    <a:lumMod val="75000"/>
                  </a:schemeClr>
                </a:solidFill>
              </a:rPr>
              <a:t>.</a:t>
            </a:r>
          </a:p>
        </p:txBody>
      </p:sp>
      <p:sp>
        <p:nvSpPr>
          <p:cNvPr id="5" name="Slide Number Placeholder 4">
            <a:extLst>
              <a:ext uri="{FF2B5EF4-FFF2-40B4-BE49-F238E27FC236}">
                <a16:creationId xmlns:a16="http://schemas.microsoft.com/office/drawing/2014/main" id="{DA3DA769-E89E-6A4A-87E4-CBF19F615258}"/>
              </a:ext>
            </a:extLst>
          </p:cNvPr>
          <p:cNvSpPr>
            <a:spLocks noGrp="1"/>
          </p:cNvSpPr>
          <p:nvPr>
            <p:ph type="sldNum" sz="quarter" idx="12"/>
          </p:nvPr>
        </p:nvSpPr>
        <p:spPr/>
        <p:txBody>
          <a:bodyPr/>
          <a:lstStyle/>
          <a:p>
            <a:fld id="{67A940B0-7E29-4C6A-9717-B4D11E89CDFD}" type="slidenum">
              <a:rPr lang="en-US" smtClean="0"/>
              <a:t>7</a:t>
            </a:fld>
            <a:endParaRPr lang="en-US"/>
          </a:p>
        </p:txBody>
      </p:sp>
      <p:pic>
        <p:nvPicPr>
          <p:cNvPr id="6" name="Picture 5">
            <a:extLst>
              <a:ext uri="{FF2B5EF4-FFF2-40B4-BE49-F238E27FC236}">
                <a16:creationId xmlns:a16="http://schemas.microsoft.com/office/drawing/2014/main" id="{1E7061BC-5509-D04E-A406-E2A5867E962E}"/>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0" y="0"/>
            <a:ext cx="4000501" cy="6858000"/>
          </a:xfrm>
          <a:prstGeom prst="rect">
            <a:avLst/>
          </a:prstGeom>
          <a:effectLst>
            <a:outerShdw blurRad="50800" dist="38100" dir="2700000" algn="tl" rotWithShape="0">
              <a:prstClr val="black">
                <a:alpha val="40000"/>
              </a:prstClr>
            </a:outerShdw>
          </a:effectLst>
        </p:spPr>
      </p:pic>
      <p:sp>
        <p:nvSpPr>
          <p:cNvPr id="11" name="Rectangle 10">
            <a:extLst>
              <a:ext uri="{FF2B5EF4-FFF2-40B4-BE49-F238E27FC236}">
                <a16:creationId xmlns:a16="http://schemas.microsoft.com/office/drawing/2014/main" id="{B14C11E0-09BE-0648-A511-2D3CA9A5D2FA}"/>
              </a:ext>
            </a:extLst>
          </p:cNvPr>
          <p:cNvSpPr/>
          <p:nvPr/>
        </p:nvSpPr>
        <p:spPr>
          <a:xfrm>
            <a:off x="0" y="9525"/>
            <a:ext cx="4000501" cy="6858000"/>
          </a:xfrm>
          <a:prstGeom prst="rect">
            <a:avLst/>
          </a:prstGeom>
          <a:solidFill>
            <a:schemeClr val="accent1">
              <a:lumMod val="50000"/>
              <a:alpha val="73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ysClr val="windowText" lastClr="000000"/>
              </a:solidFill>
            </a:endParaRPr>
          </a:p>
        </p:txBody>
      </p:sp>
      <p:sp>
        <p:nvSpPr>
          <p:cNvPr id="13" name="Title 1">
            <a:extLst>
              <a:ext uri="{FF2B5EF4-FFF2-40B4-BE49-F238E27FC236}">
                <a16:creationId xmlns:a16="http://schemas.microsoft.com/office/drawing/2014/main" id="{A0A92BDE-E1EC-134E-99CA-BC6224DCEE28}"/>
              </a:ext>
            </a:extLst>
          </p:cNvPr>
          <p:cNvSpPr txBox="1">
            <a:spLocks/>
          </p:cNvSpPr>
          <p:nvPr/>
        </p:nvSpPr>
        <p:spPr>
          <a:xfrm>
            <a:off x="194553" y="0"/>
            <a:ext cx="4000501" cy="685800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pPr>
            <a:r>
              <a:rPr lang="en-US" sz="3600" b="1" dirty="0">
                <a:solidFill>
                  <a:schemeClr val="bg1"/>
                </a:solidFill>
              </a:rPr>
              <a:t>Why Should  Agencies Move Toward the Modern  Approach to Data Management?</a:t>
            </a:r>
          </a:p>
        </p:txBody>
      </p:sp>
    </p:spTree>
    <p:extLst>
      <p:ext uri="{BB962C8B-B14F-4D97-AF65-F5344CB8AC3E}">
        <p14:creationId xmlns:p14="http://schemas.microsoft.com/office/powerpoint/2010/main" val="14346902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81AEB8A9-B768-4E30-BA55-D919E668734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01" y="-2"/>
            <a:ext cx="4069936" cy="685800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Content Placeholder 3">
            <a:extLst>
              <a:ext uri="{FF2B5EF4-FFF2-40B4-BE49-F238E27FC236}">
                <a16:creationId xmlns:a16="http://schemas.microsoft.com/office/drawing/2014/main" id="{6F93C331-099B-4F30-A4E8-27688A982AF8}"/>
              </a:ext>
            </a:extLst>
          </p:cNvPr>
          <p:cNvSpPr>
            <a:spLocks noGrp="1"/>
          </p:cNvSpPr>
          <p:nvPr>
            <p:ph idx="1"/>
          </p:nvPr>
        </p:nvSpPr>
        <p:spPr>
          <a:xfrm>
            <a:off x="4514409" y="473378"/>
            <a:ext cx="7235315" cy="2888382"/>
          </a:xfrm>
        </p:spPr>
        <p:txBody>
          <a:bodyPr numCol="1" anchor="ctr">
            <a:normAutofit lnSpcReduction="10000"/>
          </a:bodyPr>
          <a:lstStyle/>
          <a:p>
            <a:pPr>
              <a:lnSpc>
                <a:spcPct val="108000"/>
              </a:lnSpc>
              <a:spcBef>
                <a:spcPts val="800"/>
              </a:spcBef>
            </a:pPr>
            <a:r>
              <a:rPr lang="en-US" sz="1600" dirty="0">
                <a:solidFill>
                  <a:schemeClr val="accent1">
                    <a:lumMod val="75000"/>
                  </a:schemeClr>
                </a:solidFill>
              </a:rPr>
              <a:t>Provides a </a:t>
            </a:r>
            <a:r>
              <a:rPr lang="en-US" sz="1600" b="1" i="1" dirty="0">
                <a:solidFill>
                  <a:schemeClr val="accent5"/>
                </a:solidFill>
              </a:rPr>
              <a:t>modern big data management framework </a:t>
            </a:r>
            <a:r>
              <a:rPr lang="en-US" sz="1600" dirty="0">
                <a:solidFill>
                  <a:schemeClr val="accent1">
                    <a:lumMod val="75000"/>
                  </a:schemeClr>
                </a:solidFill>
              </a:rPr>
              <a:t>that introduces new concepts and methodologies, best practices, and 100+ recommendations for managing data in a modern, flexible, scalable, and sustainable way.</a:t>
            </a:r>
          </a:p>
          <a:p>
            <a:pPr>
              <a:lnSpc>
                <a:spcPct val="108000"/>
              </a:lnSpc>
              <a:spcBef>
                <a:spcPts val="800"/>
              </a:spcBef>
            </a:pPr>
            <a:r>
              <a:rPr lang="en-US" sz="1600" dirty="0">
                <a:solidFill>
                  <a:schemeClr val="accent1">
                    <a:lumMod val="75000"/>
                  </a:schemeClr>
                </a:solidFill>
              </a:rPr>
              <a:t>Lays out a </a:t>
            </a:r>
            <a:r>
              <a:rPr lang="en-US" sz="1600" b="1" i="1" dirty="0">
                <a:solidFill>
                  <a:schemeClr val="accent5"/>
                </a:solidFill>
              </a:rPr>
              <a:t>roadmap</a:t>
            </a:r>
            <a:r>
              <a:rPr lang="en-US" sz="1600" dirty="0">
                <a:solidFill>
                  <a:schemeClr val="accent1">
                    <a:lumMod val="75000"/>
                  </a:schemeClr>
                </a:solidFill>
              </a:rPr>
              <a:t> on how to begin to shift – technically, institutionally, and culturally – toward effectively managing data from emerging technologies.</a:t>
            </a:r>
          </a:p>
          <a:p>
            <a:pPr>
              <a:lnSpc>
                <a:spcPct val="108000"/>
              </a:lnSpc>
              <a:spcBef>
                <a:spcPts val="800"/>
              </a:spcBef>
            </a:pPr>
            <a:r>
              <a:rPr lang="en-US" sz="1600" dirty="0">
                <a:solidFill>
                  <a:schemeClr val="accent1">
                    <a:lumMod val="75000"/>
                  </a:schemeClr>
                </a:solidFill>
              </a:rPr>
              <a:t>Provides </a:t>
            </a:r>
            <a:r>
              <a:rPr lang="en-US" sz="1600" b="1" i="1" dirty="0">
                <a:solidFill>
                  <a:schemeClr val="accent5"/>
                </a:solidFill>
              </a:rPr>
              <a:t>examples and references </a:t>
            </a:r>
            <a:r>
              <a:rPr lang="en-US" sz="1600" dirty="0">
                <a:solidFill>
                  <a:schemeClr val="accent1">
                    <a:lumMod val="75000"/>
                  </a:schemeClr>
                </a:solidFill>
              </a:rPr>
              <a:t>of transportation agencies currently exploring or already navigating the implementation of big data, including their challenges and successes.</a:t>
            </a:r>
          </a:p>
          <a:p>
            <a:pPr>
              <a:lnSpc>
                <a:spcPct val="108000"/>
              </a:lnSpc>
              <a:spcBef>
                <a:spcPts val="800"/>
              </a:spcBef>
            </a:pPr>
            <a:r>
              <a:rPr lang="en-US" sz="1600" dirty="0">
                <a:solidFill>
                  <a:schemeClr val="accent1">
                    <a:lumMod val="75000"/>
                  </a:schemeClr>
                </a:solidFill>
              </a:rPr>
              <a:t>Discusses </a:t>
            </a:r>
            <a:r>
              <a:rPr lang="en-US" sz="1600" b="1" i="1" dirty="0">
                <a:solidFill>
                  <a:schemeClr val="accent5"/>
                </a:solidFill>
              </a:rPr>
              <a:t>common misconceptions </a:t>
            </a:r>
            <a:r>
              <a:rPr lang="en-US" sz="1600" dirty="0">
                <a:solidFill>
                  <a:schemeClr val="accent1">
                    <a:lumMod val="75000"/>
                  </a:schemeClr>
                </a:solidFill>
              </a:rPr>
              <a:t>within the transportation industry regarding big data management. </a:t>
            </a:r>
          </a:p>
        </p:txBody>
      </p:sp>
      <p:sp>
        <p:nvSpPr>
          <p:cNvPr id="5" name="Slide Number Placeholder 4">
            <a:extLst>
              <a:ext uri="{FF2B5EF4-FFF2-40B4-BE49-F238E27FC236}">
                <a16:creationId xmlns:a16="http://schemas.microsoft.com/office/drawing/2014/main" id="{A33E6FE3-695B-7F4F-AAFF-4F8DF37CD143}"/>
              </a:ext>
            </a:extLst>
          </p:cNvPr>
          <p:cNvSpPr>
            <a:spLocks noGrp="1"/>
          </p:cNvSpPr>
          <p:nvPr>
            <p:ph type="sldNum" sz="quarter" idx="12"/>
          </p:nvPr>
        </p:nvSpPr>
        <p:spPr>
          <a:xfrm>
            <a:off x="10534650" y="6356350"/>
            <a:ext cx="819150" cy="365125"/>
          </a:xfrm>
        </p:spPr>
        <p:txBody>
          <a:bodyPr>
            <a:normAutofit/>
          </a:bodyPr>
          <a:lstStyle/>
          <a:p>
            <a:pPr>
              <a:spcAft>
                <a:spcPts val="600"/>
              </a:spcAft>
            </a:pPr>
            <a:fld id="{67A940B0-7E29-4C6A-9717-B4D11E89CDFD}" type="slidenum">
              <a:rPr lang="en-US">
                <a:solidFill>
                  <a:prstClr val="black">
                    <a:tint val="75000"/>
                  </a:prstClr>
                </a:solidFill>
              </a:rPr>
              <a:pPr>
                <a:spcAft>
                  <a:spcPts val="600"/>
                </a:spcAft>
              </a:pPr>
              <a:t>8</a:t>
            </a:fld>
            <a:endParaRPr lang="en-US">
              <a:solidFill>
                <a:prstClr val="black">
                  <a:tint val="75000"/>
                </a:prstClr>
              </a:solidFill>
            </a:endParaRPr>
          </a:p>
        </p:txBody>
      </p:sp>
      <p:sp>
        <p:nvSpPr>
          <p:cNvPr id="4" name="Rectangle 3">
            <a:extLst>
              <a:ext uri="{FF2B5EF4-FFF2-40B4-BE49-F238E27FC236}">
                <a16:creationId xmlns:a16="http://schemas.microsoft.com/office/drawing/2014/main" id="{9333E64C-A9D7-4116-A001-4A75887A1058}"/>
              </a:ext>
            </a:extLst>
          </p:cNvPr>
          <p:cNvSpPr/>
          <p:nvPr/>
        </p:nvSpPr>
        <p:spPr>
          <a:xfrm>
            <a:off x="-4" y="-2"/>
            <a:ext cx="4059935" cy="6849535"/>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32ABF4B6-EC18-4CB9-BAE9-FCC5868992C6}"/>
              </a:ext>
            </a:extLst>
          </p:cNvPr>
          <p:cNvSpPr>
            <a:spLocks noGrp="1"/>
          </p:cNvSpPr>
          <p:nvPr>
            <p:ph type="title"/>
          </p:nvPr>
        </p:nvSpPr>
        <p:spPr>
          <a:xfrm>
            <a:off x="643467" y="640080"/>
            <a:ext cx="3096427" cy="5613236"/>
          </a:xfrm>
        </p:spPr>
        <p:txBody>
          <a:bodyPr anchor="ctr">
            <a:normAutofit/>
          </a:bodyPr>
          <a:lstStyle/>
          <a:p>
            <a:pPr>
              <a:lnSpc>
                <a:spcPct val="100000"/>
              </a:lnSpc>
            </a:pPr>
            <a:r>
              <a:rPr lang="en-US" sz="3600" b="1" dirty="0">
                <a:solidFill>
                  <a:srgbClr val="FFFFFF"/>
                </a:solidFill>
              </a:rPr>
              <a:t>This Guidebook Can Help Agencies Shift Toward the Modern Data Management Approach</a:t>
            </a:r>
          </a:p>
        </p:txBody>
      </p:sp>
      <p:pic>
        <p:nvPicPr>
          <p:cNvPr id="6" name="Picture 5">
            <a:extLst>
              <a:ext uri="{FF2B5EF4-FFF2-40B4-BE49-F238E27FC236}">
                <a16:creationId xmlns:a16="http://schemas.microsoft.com/office/drawing/2014/main" id="{97E6E619-8EE3-4220-BEB6-41FA8FA87F3C}"/>
              </a:ext>
            </a:extLst>
          </p:cNvPr>
          <p:cNvPicPr>
            <a:picLocks noChangeAspect="1"/>
          </p:cNvPicPr>
          <p:nvPr/>
        </p:nvPicPr>
        <p:blipFill>
          <a:blip r:embed="rId3"/>
          <a:stretch>
            <a:fillRect/>
          </a:stretch>
        </p:blipFill>
        <p:spPr>
          <a:xfrm>
            <a:off x="4483961" y="3340328"/>
            <a:ext cx="7300536" cy="3354120"/>
          </a:xfrm>
          <a:prstGeom prst="rect">
            <a:avLst/>
          </a:prstGeom>
        </p:spPr>
      </p:pic>
    </p:spTree>
    <p:extLst>
      <p:ext uri="{BB962C8B-B14F-4D97-AF65-F5344CB8AC3E}">
        <p14:creationId xmlns:p14="http://schemas.microsoft.com/office/powerpoint/2010/main" val="38817120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5E2754-CE2F-4005-B0AB-342B86769546}"/>
              </a:ext>
            </a:extLst>
          </p:cNvPr>
          <p:cNvSpPr>
            <a:spLocks noGrp="1"/>
          </p:cNvSpPr>
          <p:nvPr>
            <p:ph type="title"/>
          </p:nvPr>
        </p:nvSpPr>
        <p:spPr>
          <a:xfrm>
            <a:off x="838200" y="184150"/>
            <a:ext cx="10877550" cy="1325563"/>
          </a:xfrm>
        </p:spPr>
        <p:txBody>
          <a:bodyPr/>
          <a:lstStyle/>
          <a:p>
            <a:r>
              <a:rPr lang="en-US" b="1" dirty="0">
                <a:solidFill>
                  <a:schemeClr val="accent1">
                    <a:lumMod val="50000"/>
                  </a:schemeClr>
                </a:solidFill>
              </a:rPr>
              <a:t>Big Data Management Lifecycle and Framework</a:t>
            </a:r>
          </a:p>
        </p:txBody>
      </p:sp>
      <p:sp>
        <p:nvSpPr>
          <p:cNvPr id="3" name="Content Placeholder 2">
            <a:extLst>
              <a:ext uri="{FF2B5EF4-FFF2-40B4-BE49-F238E27FC236}">
                <a16:creationId xmlns:a16="http://schemas.microsoft.com/office/drawing/2014/main" id="{6BB7FC84-47AC-42C1-B23D-3DB36BFD2A6F}"/>
              </a:ext>
            </a:extLst>
          </p:cNvPr>
          <p:cNvSpPr>
            <a:spLocks noGrp="1"/>
          </p:cNvSpPr>
          <p:nvPr>
            <p:ph idx="1"/>
          </p:nvPr>
        </p:nvSpPr>
        <p:spPr>
          <a:xfrm>
            <a:off x="895351" y="1635124"/>
            <a:ext cx="6905624" cy="4267265"/>
          </a:xfrm>
        </p:spPr>
        <p:txBody>
          <a:bodyPr>
            <a:normAutofit/>
          </a:bodyPr>
          <a:lstStyle/>
          <a:p>
            <a:pPr lvl="0">
              <a:lnSpc>
                <a:spcPct val="120000"/>
              </a:lnSpc>
            </a:pPr>
            <a:r>
              <a:rPr lang="en-US" sz="2000" dirty="0">
                <a:solidFill>
                  <a:schemeClr val="accent1">
                    <a:lumMod val="75000"/>
                  </a:schemeClr>
                </a:solidFill>
              </a:rPr>
              <a:t>The lifecycle defines the four major components of managing data throughout the entire lifecycle including the </a:t>
            </a:r>
            <a:r>
              <a:rPr lang="en-US" sz="2000" u="sng" dirty="0">
                <a:solidFill>
                  <a:schemeClr val="accent1">
                    <a:lumMod val="75000"/>
                  </a:schemeClr>
                </a:solidFill>
              </a:rPr>
              <a:t>creation</a:t>
            </a:r>
            <a:r>
              <a:rPr lang="en-US" sz="2000" dirty="0">
                <a:solidFill>
                  <a:schemeClr val="accent1">
                    <a:lumMod val="75000"/>
                  </a:schemeClr>
                </a:solidFill>
              </a:rPr>
              <a:t> of data, </a:t>
            </a:r>
            <a:r>
              <a:rPr lang="en-US" sz="2000" u="sng" dirty="0">
                <a:solidFill>
                  <a:schemeClr val="accent1">
                    <a:lumMod val="75000"/>
                  </a:schemeClr>
                </a:solidFill>
              </a:rPr>
              <a:t>storage</a:t>
            </a:r>
            <a:r>
              <a:rPr lang="en-US" sz="2000" dirty="0">
                <a:solidFill>
                  <a:schemeClr val="accent1">
                    <a:lumMod val="75000"/>
                  </a:schemeClr>
                </a:solidFill>
              </a:rPr>
              <a:t> of data, </a:t>
            </a:r>
            <a:r>
              <a:rPr lang="en-US" sz="2000" u="sng" dirty="0">
                <a:solidFill>
                  <a:schemeClr val="accent1">
                    <a:lumMod val="75000"/>
                  </a:schemeClr>
                </a:solidFill>
              </a:rPr>
              <a:t>use</a:t>
            </a:r>
            <a:r>
              <a:rPr lang="en-US" sz="2000" dirty="0">
                <a:solidFill>
                  <a:schemeClr val="accent1">
                    <a:lumMod val="75000"/>
                  </a:schemeClr>
                </a:solidFill>
              </a:rPr>
              <a:t> of data, and </a:t>
            </a:r>
            <a:r>
              <a:rPr lang="en-US" sz="2000" u="sng" dirty="0">
                <a:solidFill>
                  <a:schemeClr val="accent1">
                    <a:lumMod val="75000"/>
                  </a:schemeClr>
                </a:solidFill>
              </a:rPr>
              <a:t>sharing </a:t>
            </a:r>
            <a:r>
              <a:rPr lang="en-US" sz="2000" dirty="0">
                <a:solidFill>
                  <a:schemeClr val="accent1">
                    <a:lumMod val="75000"/>
                  </a:schemeClr>
                </a:solidFill>
              </a:rPr>
              <a:t>of data. </a:t>
            </a:r>
          </a:p>
          <a:p>
            <a:pPr lvl="0">
              <a:lnSpc>
                <a:spcPct val="120000"/>
              </a:lnSpc>
            </a:pPr>
            <a:r>
              <a:rPr lang="en-US" sz="2000" dirty="0">
                <a:solidFill>
                  <a:schemeClr val="accent1">
                    <a:lumMod val="75000"/>
                  </a:schemeClr>
                </a:solidFill>
              </a:rPr>
              <a:t>The framework builds from these data management components to include big data industry best practices and over 100 associated recommendations for managing big data across the lifecycle.</a:t>
            </a:r>
          </a:p>
          <a:p>
            <a:pPr lvl="0">
              <a:lnSpc>
                <a:spcPct val="120000"/>
              </a:lnSpc>
            </a:pPr>
            <a:r>
              <a:rPr lang="en-US" sz="2000" dirty="0">
                <a:solidFill>
                  <a:schemeClr val="accent1">
                    <a:lumMod val="75000"/>
                  </a:schemeClr>
                </a:solidFill>
              </a:rPr>
              <a:t>The framework should be applied throughout each step in the roadmap.</a:t>
            </a:r>
          </a:p>
        </p:txBody>
      </p:sp>
      <p:sp>
        <p:nvSpPr>
          <p:cNvPr id="6" name="Slide Number Placeholder 5">
            <a:extLst>
              <a:ext uri="{FF2B5EF4-FFF2-40B4-BE49-F238E27FC236}">
                <a16:creationId xmlns:a16="http://schemas.microsoft.com/office/drawing/2014/main" id="{13286111-27A7-1141-AE74-C3FC27FFC9DA}"/>
              </a:ext>
            </a:extLst>
          </p:cNvPr>
          <p:cNvSpPr>
            <a:spLocks noGrp="1"/>
          </p:cNvSpPr>
          <p:nvPr>
            <p:ph type="sldNum" sz="quarter" idx="12"/>
          </p:nvPr>
        </p:nvSpPr>
        <p:spPr/>
        <p:txBody>
          <a:bodyPr/>
          <a:lstStyle/>
          <a:p>
            <a:fld id="{67A940B0-7E29-4C6A-9717-B4D11E89CDFD}" type="slidenum">
              <a:rPr lang="en-US" smtClean="0"/>
              <a:t>9</a:t>
            </a:fld>
            <a:endParaRPr lang="en-US"/>
          </a:p>
        </p:txBody>
      </p:sp>
      <p:sp>
        <p:nvSpPr>
          <p:cNvPr id="5" name="TextBox 4">
            <a:extLst>
              <a:ext uri="{FF2B5EF4-FFF2-40B4-BE49-F238E27FC236}">
                <a16:creationId xmlns:a16="http://schemas.microsoft.com/office/drawing/2014/main" id="{855D7200-736C-440D-B440-98D1C8CA4D72}"/>
              </a:ext>
            </a:extLst>
          </p:cNvPr>
          <p:cNvSpPr txBox="1"/>
          <p:nvPr/>
        </p:nvSpPr>
        <p:spPr>
          <a:xfrm>
            <a:off x="8610600" y="4448311"/>
            <a:ext cx="1988878" cy="400110"/>
          </a:xfrm>
          <a:prstGeom prst="rect">
            <a:avLst/>
          </a:prstGeom>
          <a:noFill/>
        </p:spPr>
        <p:txBody>
          <a:bodyPr wrap="none" rtlCol="0">
            <a:spAutoFit/>
          </a:bodyPr>
          <a:lstStyle/>
          <a:p>
            <a:r>
              <a:rPr lang="en-US" sz="2000" i="1" dirty="0">
                <a:solidFill>
                  <a:schemeClr val="accent1">
                    <a:lumMod val="75000"/>
                  </a:schemeClr>
                </a:solidFill>
              </a:rPr>
              <a:t>Big Data Lifecycle</a:t>
            </a:r>
          </a:p>
        </p:txBody>
      </p:sp>
      <p:pic>
        <p:nvPicPr>
          <p:cNvPr id="8" name="Picture 7">
            <a:extLst>
              <a:ext uri="{FF2B5EF4-FFF2-40B4-BE49-F238E27FC236}">
                <a16:creationId xmlns:a16="http://schemas.microsoft.com/office/drawing/2014/main" id="{94AF54DE-BD9E-419A-B026-ACDB475BEB6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759045" y="0"/>
            <a:ext cx="432955" cy="6858000"/>
          </a:xfrm>
          <a:prstGeom prst="rect">
            <a:avLst/>
          </a:prstGeom>
        </p:spPr>
      </p:pic>
      <p:pic>
        <p:nvPicPr>
          <p:cNvPr id="7" name="Picture 6">
            <a:extLst>
              <a:ext uri="{FF2B5EF4-FFF2-40B4-BE49-F238E27FC236}">
                <a16:creationId xmlns:a16="http://schemas.microsoft.com/office/drawing/2014/main" id="{6BB5A308-D13C-40B6-8666-D52068D7609B}"/>
              </a:ext>
            </a:extLst>
          </p:cNvPr>
          <p:cNvPicPr>
            <a:picLocks noChangeAspect="1"/>
          </p:cNvPicPr>
          <p:nvPr/>
        </p:nvPicPr>
        <p:blipFill>
          <a:blip r:embed="rId3"/>
          <a:stretch>
            <a:fillRect/>
          </a:stretch>
        </p:blipFill>
        <p:spPr>
          <a:xfrm>
            <a:off x="8206220" y="1902046"/>
            <a:ext cx="2743200" cy="2746320"/>
          </a:xfrm>
          <a:prstGeom prst="rect">
            <a:avLst/>
          </a:prstGeom>
        </p:spPr>
      </p:pic>
      <p:sp>
        <p:nvSpPr>
          <p:cNvPr id="12" name="Footer Placeholder 6">
            <a:extLst>
              <a:ext uri="{FF2B5EF4-FFF2-40B4-BE49-F238E27FC236}">
                <a16:creationId xmlns:a16="http://schemas.microsoft.com/office/drawing/2014/main" id="{E81BB542-B5B4-4641-9ADB-FAB6B1412CD9}"/>
              </a:ext>
            </a:extLst>
          </p:cNvPr>
          <p:cNvSpPr>
            <a:spLocks noGrp="1"/>
          </p:cNvSpPr>
          <p:nvPr>
            <p:ph type="ftr" sz="quarter" idx="11"/>
          </p:nvPr>
        </p:nvSpPr>
        <p:spPr>
          <a:xfrm>
            <a:off x="128115" y="6356349"/>
            <a:ext cx="5113986" cy="365125"/>
          </a:xfrm>
        </p:spPr>
        <p:txBody>
          <a:bodyPr/>
          <a:lstStyle/>
          <a:p>
            <a:r>
              <a:rPr lang="en-US" dirty="0"/>
              <a:t>Guidebook for Managing Data from Emerging Technologies for Transportation</a:t>
            </a:r>
          </a:p>
        </p:txBody>
      </p:sp>
    </p:spTree>
    <p:extLst>
      <p:ext uri="{BB962C8B-B14F-4D97-AF65-F5344CB8AC3E}">
        <p14:creationId xmlns:p14="http://schemas.microsoft.com/office/powerpoint/2010/main" val="103973095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D4E8FD4697711438D52B25333D8E504" ma:contentTypeVersion="13" ma:contentTypeDescription="Create a new document." ma:contentTypeScope="" ma:versionID="7223038935876a43b2472b97565990a0">
  <xsd:schema xmlns:xsd="http://www.w3.org/2001/XMLSchema" xmlns:xs="http://www.w3.org/2001/XMLSchema" xmlns:p="http://schemas.microsoft.com/office/2006/metadata/properties" xmlns:ns3="a08a7680-0b68-49e2-8450-1b02b5cc56f1" xmlns:ns4="47f1a980-35b9-49a3-ab5b-abb7954c10c5" targetNamespace="http://schemas.microsoft.com/office/2006/metadata/properties" ma:root="true" ma:fieldsID="5b185ebd9bce3e28158d7e9f60bcc4d9" ns3:_="" ns4:_="">
    <xsd:import namespace="a08a7680-0b68-49e2-8450-1b02b5cc56f1"/>
    <xsd:import namespace="47f1a980-35b9-49a3-ab5b-abb7954c10c5"/>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DateTaken" minOccurs="0"/>
                <xsd:element ref="ns3:MediaServiceAutoTags" minOccurs="0"/>
                <xsd:element ref="ns3:MediaServiceLocation" minOccurs="0"/>
                <xsd:element ref="ns3:MediaServiceAutoKeyPoints" minOccurs="0"/>
                <xsd:element ref="ns3:MediaServiceKeyPoints" minOccurs="0"/>
                <xsd:element ref="ns3:MediaServiceGenerationTime" minOccurs="0"/>
                <xsd:element ref="ns3:MediaServiceEventHashCode"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08a7680-0b68-49e2-8450-1b02b5cc56f1"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DateTaken" ma:index="13" nillable="true" ma:displayName="MediaServiceDateTaken" ma:description="" ma:hidden="true" ma:internalName="MediaServiceDateTaken" ma:readOnly="true">
      <xsd:simpleType>
        <xsd:restriction base="dms:Text"/>
      </xsd:simpleType>
    </xsd:element>
    <xsd:element name="MediaServiceAutoTags" ma:index="14" nillable="true" ma:displayName="MediaServiceAutoTags" ma:description="" ma:internalName="MediaServiceAutoTags" ma:readOnly="true">
      <xsd:simpleType>
        <xsd:restriction base="dms:Text"/>
      </xsd:simpleType>
    </xsd:element>
    <xsd:element name="MediaServiceLocation" ma:index="15" nillable="true" ma:displayName="MediaServiceLocation" ma:description="" ma:internalName="MediaServiceLocation"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7f1a980-35b9-49a3-ab5b-abb7954c10c5" elementFormDefault="qualified">
    <xsd:import namespace="http://schemas.microsoft.com/office/2006/documentManagement/types"/>
    <xsd:import namespace="http://schemas.microsoft.com/office/infopath/2007/PartnerControls"/>
    <xsd:element name="SharedWithUsers" ma:index="10"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description="" ma:internalName="SharedWithDetails" ma:readOnly="true">
      <xsd:simpleType>
        <xsd:restriction base="dms:Note">
          <xsd:maxLength value="255"/>
        </xsd:restriction>
      </xsd:simpleType>
    </xsd:element>
    <xsd:element name="SharingHintHash" ma:index="12" nillable="true" ma:displayName="Sharing Hint Hash" ma:description=""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843085A-DAE7-418F-8BA0-33A462E7A7A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08a7680-0b68-49e2-8450-1b02b5cc56f1"/>
    <ds:schemaRef ds:uri="47f1a980-35b9-49a3-ab5b-abb7954c10c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941252B8-5EC5-4897-B106-241629122710}">
  <ds:schemaRefs>
    <ds:schemaRef ds:uri="http://schemas.microsoft.com/sharepoint/v3/contenttype/forms"/>
  </ds:schemaRefs>
</ds:datastoreItem>
</file>

<file path=customXml/itemProps3.xml><?xml version="1.0" encoding="utf-8"?>
<ds:datastoreItem xmlns:ds="http://schemas.openxmlformats.org/officeDocument/2006/customXml" ds:itemID="{B77E2EBE-7224-44F9-AEF3-C0407E12092D}">
  <ds:schemaRefs>
    <ds:schemaRef ds:uri="http://schemas.microsoft.com/office/infopath/2007/PartnerControls"/>
    <ds:schemaRef ds:uri="http://schemas.openxmlformats.org/package/2006/metadata/core-properties"/>
    <ds:schemaRef ds:uri="http://schemas.microsoft.com/office/2006/documentManagement/types"/>
    <ds:schemaRef ds:uri="a08a7680-0b68-49e2-8450-1b02b5cc56f1"/>
    <ds:schemaRef ds:uri="http://schemas.microsoft.com/office/2006/metadata/properties"/>
    <ds:schemaRef ds:uri="http://purl.org/dc/terms/"/>
    <ds:schemaRef ds:uri="47f1a980-35b9-49a3-ab5b-abb7954c10c5"/>
    <ds:schemaRef ds:uri="http://purl.org/dc/elements/1.1/"/>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264</TotalTime>
  <Words>2337</Words>
  <Application>Microsoft Office PowerPoint</Application>
  <PresentationFormat>Widescreen</PresentationFormat>
  <Paragraphs>184</Paragraphs>
  <Slides>21</Slides>
  <Notes>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21</vt:i4>
      </vt:variant>
    </vt:vector>
  </HeadingPairs>
  <TitlesOfParts>
    <vt:vector size="27" baseType="lpstr">
      <vt:lpstr>Arial</vt:lpstr>
      <vt:lpstr>Calibri</vt:lpstr>
      <vt:lpstr>Calibri Light</vt:lpstr>
      <vt:lpstr>Times New Roman</vt:lpstr>
      <vt:lpstr>Wingdings</vt:lpstr>
      <vt:lpstr>Office Theme</vt:lpstr>
      <vt:lpstr>Guidebook for Managing Data from Emerging Technologies for Transportation</vt:lpstr>
      <vt:lpstr>Overview of Presentation</vt:lpstr>
      <vt:lpstr>Project Background and Objectives</vt:lpstr>
      <vt:lpstr>Transportation Agency Challenges to Managing      Data from Emerging Technologies</vt:lpstr>
      <vt:lpstr>PowerPoint Presentation</vt:lpstr>
      <vt:lpstr>Traditional vs Modern Big Data Management</vt:lpstr>
      <vt:lpstr>PowerPoint Presentation</vt:lpstr>
      <vt:lpstr>This Guidebook Can Help Agencies Shift Toward the Modern Data Management Approach</vt:lpstr>
      <vt:lpstr>Big Data Management Lifecycle and Framework</vt:lpstr>
      <vt:lpstr>Roadmap to Managing Data from Emerging Technologies for Transportation</vt:lpstr>
      <vt:lpstr>Supporting Resources &amp; Tools</vt:lpstr>
      <vt:lpstr>PowerPoint Presentation</vt:lpstr>
      <vt:lpstr>Step 2 - Identify a Use Case and an Associated Pilot Project</vt:lpstr>
      <vt:lpstr>Step 3 – Secure Buy-In from at Least One   Person from Leadership for the Pilot Project</vt:lpstr>
      <vt:lpstr>Step 4 – Establish an Embryotic Big Data          Test Environment or Playground</vt:lpstr>
      <vt:lpstr>Step 5 – Develop the Pilot Project Within the   Big Data Test Environment/Playground</vt:lpstr>
      <vt:lpstr>Step 6 – Demonstrate Value of Data to Other Business Units </vt:lpstr>
      <vt:lpstr>PowerPoint Presentation</vt:lpstr>
      <vt:lpstr>Step 8 – Establish a Formal Data Storage and Management Environment </vt:lpstr>
      <vt:lpstr>In Closing</vt:lpstr>
      <vt:lpstr>Contact Information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Guidebook for Managing Data from Emerging Technologies</dc:title>
  <dc:creator>Kelley Pecheux</dc:creator>
  <cp:lastModifiedBy>Mackie, Paul</cp:lastModifiedBy>
  <cp:revision>1</cp:revision>
  <dcterms:created xsi:type="dcterms:W3CDTF">2020-09-04T17:22:16Z</dcterms:created>
  <dcterms:modified xsi:type="dcterms:W3CDTF">2020-10-15T17:53:11Z</dcterms:modified>
</cp:coreProperties>
</file>