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4"/>
  </p:notesMasterIdLst>
  <p:handoutMasterIdLst>
    <p:handoutMasterId r:id="rId45"/>
  </p:handoutMasterIdLst>
  <p:sldIdLst>
    <p:sldId id="256" r:id="rId2"/>
    <p:sldId id="318" r:id="rId3"/>
    <p:sldId id="387" r:id="rId4"/>
    <p:sldId id="444" r:id="rId5"/>
    <p:sldId id="445" r:id="rId6"/>
    <p:sldId id="446" r:id="rId7"/>
    <p:sldId id="443" r:id="rId8"/>
    <p:sldId id="429" r:id="rId9"/>
    <p:sldId id="410" r:id="rId10"/>
    <p:sldId id="411" r:id="rId11"/>
    <p:sldId id="409" r:id="rId12"/>
    <p:sldId id="430" r:id="rId13"/>
    <p:sldId id="448" r:id="rId14"/>
    <p:sldId id="449" r:id="rId15"/>
    <p:sldId id="401" r:id="rId16"/>
    <p:sldId id="405" r:id="rId17"/>
    <p:sldId id="325" r:id="rId18"/>
    <p:sldId id="413" r:id="rId19"/>
    <p:sldId id="348" r:id="rId20"/>
    <p:sldId id="433" r:id="rId21"/>
    <p:sldId id="406" r:id="rId22"/>
    <p:sldId id="407" r:id="rId23"/>
    <p:sldId id="412" r:id="rId24"/>
    <p:sldId id="414" r:id="rId25"/>
    <p:sldId id="353" r:id="rId26"/>
    <p:sldId id="434" r:id="rId27"/>
    <p:sldId id="435" r:id="rId28"/>
    <p:sldId id="431" r:id="rId29"/>
    <p:sldId id="418" r:id="rId30"/>
    <p:sldId id="420" r:id="rId31"/>
    <p:sldId id="423" r:id="rId32"/>
    <p:sldId id="422" r:id="rId33"/>
    <p:sldId id="432" r:id="rId34"/>
    <p:sldId id="436" r:id="rId35"/>
    <p:sldId id="440" r:id="rId36"/>
    <p:sldId id="437" r:id="rId37"/>
    <p:sldId id="439" r:id="rId38"/>
    <p:sldId id="441" r:id="rId39"/>
    <p:sldId id="442" r:id="rId40"/>
    <p:sldId id="427" r:id="rId41"/>
    <p:sldId id="447" r:id="rId42"/>
    <p:sldId id="317" r:id="rId4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00000"/>
    <a:srgbClr val="548235"/>
    <a:srgbClr val="03214D"/>
    <a:srgbClr val="DD5531"/>
    <a:srgbClr val="021536"/>
    <a:srgbClr val="FFFFFF"/>
    <a:srgbClr val="02151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72907" autoAdjust="0"/>
  </p:normalViewPr>
  <p:slideViewPr>
    <p:cSldViewPr snapToGrid="0" snapToObjects="1">
      <p:cViewPr varScale="1">
        <p:scale>
          <a:sx n="50" d="100"/>
          <a:sy n="50" d="100"/>
        </p:scale>
        <p:origin x="858" y="4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1" d="100"/>
          <a:sy n="81" d="100"/>
        </p:scale>
        <p:origin x="378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fm0021\Box%20Sync\NCHRP%2010-101%20Cesar\5.%20Toolkit\Colorado\NCHRP%2010-101%20-%20Cost%20Forecasting%20Toolkit_Colorad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fm0021\Box%20Sync\NCHRP%2010-101%20Cesar\5.%20Toolkit\Colorado\NCHRP%2010-101%20-%20Cost%20Forecasting%20Toolkit_Colorad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fm0021\Box%20Sync\NCHRP%2010-101%20Cesar\5.%20Toolkit\Colorado\NCHRP%2010-101%20-%20Cost%20Forecasting%20Toolkit_Colorado.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numRef>
              <c:f>'2.1 Project Level CCI'!$A$9:$AN$9</c:f>
              <c:numCache>
                <c:formatCode>m/d/yyyy</c:formatCode>
                <c:ptCount val="40"/>
                <c:pt idx="0">
                  <c:v>34515</c:v>
                </c:pt>
                <c:pt idx="1">
                  <c:v>34699</c:v>
                </c:pt>
                <c:pt idx="2">
                  <c:v>34880</c:v>
                </c:pt>
                <c:pt idx="3">
                  <c:v>35064</c:v>
                </c:pt>
                <c:pt idx="4">
                  <c:v>35246</c:v>
                </c:pt>
                <c:pt idx="5">
                  <c:v>35430</c:v>
                </c:pt>
                <c:pt idx="6">
                  <c:v>35611</c:v>
                </c:pt>
                <c:pt idx="7">
                  <c:v>35795</c:v>
                </c:pt>
                <c:pt idx="8">
                  <c:v>35976</c:v>
                </c:pt>
                <c:pt idx="9">
                  <c:v>36160</c:v>
                </c:pt>
                <c:pt idx="10">
                  <c:v>36341</c:v>
                </c:pt>
                <c:pt idx="11">
                  <c:v>36525</c:v>
                </c:pt>
                <c:pt idx="12">
                  <c:v>36707</c:v>
                </c:pt>
                <c:pt idx="13">
                  <c:v>36891</c:v>
                </c:pt>
                <c:pt idx="14">
                  <c:v>37072</c:v>
                </c:pt>
                <c:pt idx="15">
                  <c:v>37256</c:v>
                </c:pt>
                <c:pt idx="16">
                  <c:v>37437</c:v>
                </c:pt>
                <c:pt idx="17">
                  <c:v>37621</c:v>
                </c:pt>
                <c:pt idx="18">
                  <c:v>37802</c:v>
                </c:pt>
                <c:pt idx="19">
                  <c:v>37986</c:v>
                </c:pt>
                <c:pt idx="20">
                  <c:v>38168</c:v>
                </c:pt>
                <c:pt idx="21">
                  <c:v>38352</c:v>
                </c:pt>
                <c:pt idx="22">
                  <c:v>38533</c:v>
                </c:pt>
                <c:pt idx="23">
                  <c:v>38717</c:v>
                </c:pt>
                <c:pt idx="24">
                  <c:v>38898</c:v>
                </c:pt>
                <c:pt idx="25">
                  <c:v>39082</c:v>
                </c:pt>
                <c:pt idx="26">
                  <c:v>39263</c:v>
                </c:pt>
                <c:pt idx="27">
                  <c:v>39447</c:v>
                </c:pt>
                <c:pt idx="28">
                  <c:v>39629</c:v>
                </c:pt>
                <c:pt idx="29">
                  <c:v>39813</c:v>
                </c:pt>
                <c:pt idx="30">
                  <c:v>39994</c:v>
                </c:pt>
                <c:pt idx="31">
                  <c:v>40178</c:v>
                </c:pt>
                <c:pt idx="32">
                  <c:v>40359</c:v>
                </c:pt>
                <c:pt idx="33">
                  <c:v>40543</c:v>
                </c:pt>
                <c:pt idx="34">
                  <c:v>40724</c:v>
                </c:pt>
                <c:pt idx="35">
                  <c:v>40908</c:v>
                </c:pt>
                <c:pt idx="36">
                  <c:v>41090</c:v>
                </c:pt>
                <c:pt idx="37">
                  <c:v>41274</c:v>
                </c:pt>
                <c:pt idx="38">
                  <c:v>41455</c:v>
                </c:pt>
                <c:pt idx="39">
                  <c:v>41639</c:v>
                </c:pt>
              </c:numCache>
            </c:numRef>
          </c:cat>
          <c:val>
            <c:numRef>
              <c:f>'2.1 Project Level CCI'!$A$10:$AN$10</c:f>
              <c:numCache>
                <c:formatCode>0.00</c:formatCode>
                <c:ptCount val="40"/>
                <c:pt idx="0">
                  <c:v>100</c:v>
                </c:pt>
                <c:pt idx="1">
                  <c:v>107.39568641346081</c:v>
                </c:pt>
                <c:pt idx="2">
                  <c:v>109.29897757305514</c:v>
                </c:pt>
                <c:pt idx="3">
                  <c:v>118.10721343380295</c:v>
                </c:pt>
                <c:pt idx="4">
                  <c:v>113.90198214534708</c:v>
                </c:pt>
                <c:pt idx="5">
                  <c:v>121.74621599588274</c:v>
                </c:pt>
                <c:pt idx="6">
                  <c:v>129.05631727411145</c:v>
                </c:pt>
                <c:pt idx="7">
                  <c:v>137.86629641055023</c:v>
                </c:pt>
                <c:pt idx="8">
                  <c:v>135.29451332384687</c:v>
                </c:pt>
                <c:pt idx="9">
                  <c:v>144.56555942361948</c:v>
                </c:pt>
                <c:pt idx="10">
                  <c:v>143.89896076793329</c:v>
                </c:pt>
                <c:pt idx="11">
                  <c:v>149.13775017665003</c:v>
                </c:pt>
                <c:pt idx="12">
                  <c:v>164.47458555607696</c:v>
                </c:pt>
                <c:pt idx="13">
                  <c:v>161.48112851263699</c:v>
                </c:pt>
                <c:pt idx="14">
                  <c:v>138.76794807772774</c:v>
                </c:pt>
                <c:pt idx="15">
                  <c:v>163.05387138318113</c:v>
                </c:pt>
                <c:pt idx="16">
                  <c:v>138.65126753650836</c:v>
                </c:pt>
                <c:pt idx="17">
                  <c:v>139.48370007789146</c:v>
                </c:pt>
                <c:pt idx="18">
                  <c:v>139.3270941116389</c:v>
                </c:pt>
                <c:pt idx="19">
                  <c:v>154.97109389981736</c:v>
                </c:pt>
                <c:pt idx="20">
                  <c:v>132.40709488026405</c:v>
                </c:pt>
                <c:pt idx="21">
                  <c:v>186.08208088932727</c:v>
                </c:pt>
                <c:pt idx="22">
                  <c:v>158.46974519593937</c:v>
                </c:pt>
                <c:pt idx="23">
                  <c:v>223.06164541536</c:v>
                </c:pt>
                <c:pt idx="24">
                  <c:v>191.28989569749015</c:v>
                </c:pt>
                <c:pt idx="25">
                  <c:v>218.77341620281462</c:v>
                </c:pt>
                <c:pt idx="26">
                  <c:v>196.32338107621243</c:v>
                </c:pt>
                <c:pt idx="27">
                  <c:v>247.97158691293646</c:v>
                </c:pt>
                <c:pt idx="28">
                  <c:v>201.03539106994953</c:v>
                </c:pt>
                <c:pt idx="29">
                  <c:v>231.65907843733714</c:v>
                </c:pt>
                <c:pt idx="30">
                  <c:v>189.33478293828847</c:v>
                </c:pt>
                <c:pt idx="31">
                  <c:v>176.47614731246222</c:v>
                </c:pt>
                <c:pt idx="32">
                  <c:v>174.38483054872785</c:v>
                </c:pt>
                <c:pt idx="33">
                  <c:v>191.70269160397288</c:v>
                </c:pt>
                <c:pt idx="34">
                  <c:v>187.48085920719527</c:v>
                </c:pt>
                <c:pt idx="35">
                  <c:v>201.63006540288092</c:v>
                </c:pt>
                <c:pt idx="36">
                  <c:v>209.3080673810924</c:v>
                </c:pt>
                <c:pt idx="37">
                  <c:v>222.20618302535752</c:v>
                </c:pt>
                <c:pt idx="38">
                  <c:v>209.72037685539416</c:v>
                </c:pt>
                <c:pt idx="39">
                  <c:v>221.81924911135039</c:v>
                </c:pt>
              </c:numCache>
            </c:numRef>
          </c:val>
          <c:smooth val="0"/>
          <c:extLst>
            <c:ext xmlns:c16="http://schemas.microsoft.com/office/drawing/2014/chart" uri="{C3380CC4-5D6E-409C-BE32-E72D297353CC}">
              <c16:uniqueId val="{00000000-336D-459C-8FCD-C81AF8DAACCA}"/>
            </c:ext>
          </c:extLst>
        </c:ser>
        <c:dLbls>
          <c:showLegendKey val="0"/>
          <c:showVal val="0"/>
          <c:showCatName val="0"/>
          <c:showSerName val="0"/>
          <c:showPercent val="0"/>
          <c:showBubbleSize val="0"/>
        </c:dLbls>
        <c:smooth val="0"/>
        <c:axId val="1256402479"/>
        <c:axId val="1070517471"/>
      </c:lineChart>
      <c:dateAx>
        <c:axId val="1256402479"/>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0517471"/>
        <c:crosses val="autoZero"/>
        <c:auto val="1"/>
        <c:lblOffset val="100"/>
        <c:baseTimeUnit val="months"/>
      </c:dateAx>
      <c:valAx>
        <c:axId val="107051747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640247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600111022482666E-2"/>
          <c:y val="3.4693464491350849E-2"/>
          <c:w val="0.93418111300751339"/>
          <c:h val="0.68437341293542209"/>
        </c:manualLayout>
      </c:layout>
      <c:scatterChart>
        <c:scatterStyle val="lineMarker"/>
        <c:varyColors val="0"/>
        <c:ser>
          <c:idx val="0"/>
          <c:order val="0"/>
          <c:tx>
            <c:strRef>
              <c:f>'2.2 Program Level CCI'!$B$4</c:f>
              <c:strCache>
                <c:ptCount val="1"/>
                <c:pt idx="0">
                  <c:v>Asphalt Paving Index</c:v>
                </c:pt>
              </c:strCache>
            </c:strRef>
          </c:tx>
          <c:spPr>
            <a:ln w="19050" cap="rnd">
              <a:solidFill>
                <a:schemeClr val="accent1"/>
              </a:solidFill>
              <a:round/>
            </a:ln>
            <a:effectLst/>
          </c:spPr>
          <c:marker>
            <c:symbol val="none"/>
          </c:marker>
          <c:xVal>
            <c:numRef>
              <c:f>'2.2 Program Level CCI'!$C$4:$AP$4</c:f>
              <c:numCache>
                <c:formatCode>m/d/yyyy</c:formatCode>
                <c:ptCount val="40"/>
                <c:pt idx="0">
                  <c:v>34515</c:v>
                </c:pt>
                <c:pt idx="1">
                  <c:v>34699</c:v>
                </c:pt>
                <c:pt idx="2">
                  <c:v>34880</c:v>
                </c:pt>
                <c:pt idx="3">
                  <c:v>35064</c:v>
                </c:pt>
                <c:pt idx="4">
                  <c:v>35246</c:v>
                </c:pt>
                <c:pt idx="5">
                  <c:v>35430</c:v>
                </c:pt>
                <c:pt idx="6">
                  <c:v>35611</c:v>
                </c:pt>
                <c:pt idx="7">
                  <c:v>35795</c:v>
                </c:pt>
                <c:pt idx="8">
                  <c:v>35976</c:v>
                </c:pt>
                <c:pt idx="9">
                  <c:v>36160</c:v>
                </c:pt>
                <c:pt idx="10">
                  <c:v>36341</c:v>
                </c:pt>
                <c:pt idx="11">
                  <c:v>36525</c:v>
                </c:pt>
                <c:pt idx="12">
                  <c:v>36707</c:v>
                </c:pt>
                <c:pt idx="13">
                  <c:v>36891</c:v>
                </c:pt>
                <c:pt idx="14">
                  <c:v>37072</c:v>
                </c:pt>
                <c:pt idx="15">
                  <c:v>37256</c:v>
                </c:pt>
                <c:pt idx="16">
                  <c:v>37437</c:v>
                </c:pt>
                <c:pt idx="17">
                  <c:v>37621</c:v>
                </c:pt>
                <c:pt idx="18">
                  <c:v>37802</c:v>
                </c:pt>
                <c:pt idx="19">
                  <c:v>37986</c:v>
                </c:pt>
                <c:pt idx="20">
                  <c:v>38168</c:v>
                </c:pt>
                <c:pt idx="21">
                  <c:v>38352</c:v>
                </c:pt>
                <c:pt idx="22">
                  <c:v>38533</c:v>
                </c:pt>
                <c:pt idx="23">
                  <c:v>38717</c:v>
                </c:pt>
                <c:pt idx="24">
                  <c:v>38898</c:v>
                </c:pt>
                <c:pt idx="25">
                  <c:v>39082</c:v>
                </c:pt>
                <c:pt idx="26">
                  <c:v>39263</c:v>
                </c:pt>
                <c:pt idx="27">
                  <c:v>39447</c:v>
                </c:pt>
                <c:pt idx="28">
                  <c:v>39629</c:v>
                </c:pt>
                <c:pt idx="29">
                  <c:v>39813</c:v>
                </c:pt>
                <c:pt idx="30">
                  <c:v>39994</c:v>
                </c:pt>
                <c:pt idx="31">
                  <c:v>40178</c:v>
                </c:pt>
                <c:pt idx="32">
                  <c:v>40359</c:v>
                </c:pt>
                <c:pt idx="33">
                  <c:v>40543</c:v>
                </c:pt>
                <c:pt idx="34">
                  <c:v>40724</c:v>
                </c:pt>
                <c:pt idx="35">
                  <c:v>40908</c:v>
                </c:pt>
                <c:pt idx="36">
                  <c:v>41090</c:v>
                </c:pt>
                <c:pt idx="37">
                  <c:v>41274</c:v>
                </c:pt>
                <c:pt idx="38">
                  <c:v>41455</c:v>
                </c:pt>
                <c:pt idx="39">
                  <c:v>41639</c:v>
                </c:pt>
              </c:numCache>
            </c:numRef>
          </c:xVal>
          <c:yVal>
            <c:numRef>
              <c:f>'2.2 Program Level CCI'!$C$5:$AP$5</c:f>
              <c:numCache>
                <c:formatCode>0.00</c:formatCode>
                <c:ptCount val="40"/>
                <c:pt idx="0">
                  <c:v>100</c:v>
                </c:pt>
                <c:pt idx="1">
                  <c:v>101.43775922829218</c:v>
                </c:pt>
                <c:pt idx="2">
                  <c:v>94.847954077888602</c:v>
                </c:pt>
                <c:pt idx="3">
                  <c:v>101.60365929259213</c:v>
                </c:pt>
                <c:pt idx="4">
                  <c:v>105.06782765697632</c:v>
                </c:pt>
                <c:pt idx="5">
                  <c:v>100.44198312409104</c:v>
                </c:pt>
                <c:pt idx="6">
                  <c:v>109.74536509026225</c:v>
                </c:pt>
                <c:pt idx="7">
                  <c:v>124.18732575173944</c:v>
                </c:pt>
                <c:pt idx="8">
                  <c:v>119.14843912956866</c:v>
                </c:pt>
                <c:pt idx="9">
                  <c:v>116.07962664473244</c:v>
                </c:pt>
                <c:pt idx="10">
                  <c:v>130.51264195352368</c:v>
                </c:pt>
                <c:pt idx="11">
                  <c:v>123.19249045729289</c:v>
                </c:pt>
                <c:pt idx="12">
                  <c:v>145.47776041097006</c:v>
                </c:pt>
                <c:pt idx="13">
                  <c:v>139.95841470959655</c:v>
                </c:pt>
                <c:pt idx="14">
                  <c:v>142.31562925004664</c:v>
                </c:pt>
                <c:pt idx="15">
                  <c:v>146.47667035326819</c:v>
                </c:pt>
                <c:pt idx="16">
                  <c:v>131.59921313099443</c:v>
                </c:pt>
                <c:pt idx="17">
                  <c:v>126.64664975276384</c:v>
                </c:pt>
                <c:pt idx="18">
                  <c:v>121.37286478109344</c:v>
                </c:pt>
                <c:pt idx="19">
                  <c:v>120.06011745336939</c:v>
                </c:pt>
                <c:pt idx="20">
                  <c:v>121.31394984000427</c:v>
                </c:pt>
                <c:pt idx="21">
                  <c:v>140.97398186340413</c:v>
                </c:pt>
                <c:pt idx="22">
                  <c:v>139.29153467525157</c:v>
                </c:pt>
                <c:pt idx="23">
                  <c:v>152.04185540976059</c:v>
                </c:pt>
                <c:pt idx="24">
                  <c:v>162.47487639907047</c:v>
                </c:pt>
                <c:pt idx="25">
                  <c:v>174.20684631688812</c:v>
                </c:pt>
                <c:pt idx="26">
                  <c:v>170.1343229128737</c:v>
                </c:pt>
                <c:pt idx="27">
                  <c:v>194.25734958959015</c:v>
                </c:pt>
                <c:pt idx="28">
                  <c:v>166.75142141909672</c:v>
                </c:pt>
                <c:pt idx="29">
                  <c:v>180.69576287779094</c:v>
                </c:pt>
                <c:pt idx="30">
                  <c:v>161.91646386106976</c:v>
                </c:pt>
                <c:pt idx="31">
                  <c:v>141.90684866498046</c:v>
                </c:pt>
                <c:pt idx="32">
                  <c:v>148.44016549923998</c:v>
                </c:pt>
                <c:pt idx="33">
                  <c:v>172.03212211047813</c:v>
                </c:pt>
                <c:pt idx="34">
                  <c:v>164.12557201840818</c:v>
                </c:pt>
                <c:pt idx="35">
                  <c:v>184.13119860900542</c:v>
                </c:pt>
                <c:pt idx="36">
                  <c:v>167.66952986083353</c:v>
                </c:pt>
                <c:pt idx="37">
                  <c:v>169.93227742681464</c:v>
                </c:pt>
                <c:pt idx="38">
                  <c:v>167.27313153713945</c:v>
                </c:pt>
                <c:pt idx="39">
                  <c:v>204.09082312845896</c:v>
                </c:pt>
              </c:numCache>
            </c:numRef>
          </c:yVal>
          <c:smooth val="0"/>
          <c:extLst>
            <c:ext xmlns:c16="http://schemas.microsoft.com/office/drawing/2014/chart" uri="{C3380CC4-5D6E-409C-BE32-E72D297353CC}">
              <c16:uniqueId val="{00000000-B90A-4FD2-BDB3-753BC5A26CCA}"/>
            </c:ext>
          </c:extLst>
        </c:ser>
        <c:ser>
          <c:idx val="1"/>
          <c:order val="1"/>
          <c:tx>
            <c:strRef>
              <c:f>'2.2 Program Level CCI'!$B$6</c:f>
              <c:strCache>
                <c:ptCount val="1"/>
                <c:pt idx="0">
                  <c:v>Concrete Paving Index</c:v>
                </c:pt>
              </c:strCache>
            </c:strRef>
          </c:tx>
          <c:spPr>
            <a:ln w="19050" cap="rnd">
              <a:solidFill>
                <a:schemeClr val="accent2"/>
              </a:solidFill>
              <a:round/>
            </a:ln>
            <a:effectLst/>
          </c:spPr>
          <c:marker>
            <c:symbol val="none"/>
          </c:marker>
          <c:xVal>
            <c:numRef>
              <c:f>'2.2 Program Level CCI'!$C$6:$AP$6</c:f>
              <c:numCache>
                <c:formatCode>m/d/yyyy</c:formatCode>
                <c:ptCount val="40"/>
                <c:pt idx="0">
                  <c:v>34515</c:v>
                </c:pt>
                <c:pt idx="1">
                  <c:v>34699</c:v>
                </c:pt>
                <c:pt idx="2">
                  <c:v>34880</c:v>
                </c:pt>
                <c:pt idx="3">
                  <c:v>35064</c:v>
                </c:pt>
                <c:pt idx="4">
                  <c:v>35246</c:v>
                </c:pt>
                <c:pt idx="5">
                  <c:v>35430</c:v>
                </c:pt>
                <c:pt idx="6">
                  <c:v>35611</c:v>
                </c:pt>
                <c:pt idx="7">
                  <c:v>35795</c:v>
                </c:pt>
                <c:pt idx="8">
                  <c:v>35976</c:v>
                </c:pt>
                <c:pt idx="9">
                  <c:v>36160</c:v>
                </c:pt>
                <c:pt idx="10">
                  <c:v>36341</c:v>
                </c:pt>
                <c:pt idx="11">
                  <c:v>36525</c:v>
                </c:pt>
                <c:pt idx="12">
                  <c:v>36707</c:v>
                </c:pt>
                <c:pt idx="13">
                  <c:v>36891</c:v>
                </c:pt>
                <c:pt idx="14">
                  <c:v>37072</c:v>
                </c:pt>
                <c:pt idx="15">
                  <c:v>37256</c:v>
                </c:pt>
                <c:pt idx="16">
                  <c:v>37437</c:v>
                </c:pt>
                <c:pt idx="17">
                  <c:v>37621</c:v>
                </c:pt>
                <c:pt idx="18">
                  <c:v>37802</c:v>
                </c:pt>
                <c:pt idx="19">
                  <c:v>37986</c:v>
                </c:pt>
                <c:pt idx="20">
                  <c:v>38168</c:v>
                </c:pt>
                <c:pt idx="21">
                  <c:v>38352</c:v>
                </c:pt>
                <c:pt idx="22">
                  <c:v>38533</c:v>
                </c:pt>
                <c:pt idx="23">
                  <c:v>38717</c:v>
                </c:pt>
                <c:pt idx="24">
                  <c:v>38898</c:v>
                </c:pt>
                <c:pt idx="25">
                  <c:v>39082</c:v>
                </c:pt>
                <c:pt idx="26">
                  <c:v>39263</c:v>
                </c:pt>
                <c:pt idx="27">
                  <c:v>39447</c:v>
                </c:pt>
                <c:pt idx="28">
                  <c:v>39629</c:v>
                </c:pt>
                <c:pt idx="29">
                  <c:v>39813</c:v>
                </c:pt>
                <c:pt idx="30">
                  <c:v>39994</c:v>
                </c:pt>
                <c:pt idx="31">
                  <c:v>40178</c:v>
                </c:pt>
                <c:pt idx="32">
                  <c:v>40359</c:v>
                </c:pt>
                <c:pt idx="33">
                  <c:v>40543</c:v>
                </c:pt>
                <c:pt idx="34">
                  <c:v>40724</c:v>
                </c:pt>
                <c:pt idx="35">
                  <c:v>40908</c:v>
                </c:pt>
                <c:pt idx="36">
                  <c:v>41090</c:v>
                </c:pt>
                <c:pt idx="37">
                  <c:v>41274</c:v>
                </c:pt>
                <c:pt idx="38">
                  <c:v>41455</c:v>
                </c:pt>
                <c:pt idx="39">
                  <c:v>41639</c:v>
                </c:pt>
              </c:numCache>
            </c:numRef>
          </c:xVal>
          <c:yVal>
            <c:numRef>
              <c:f>'2.2 Program Level CCI'!$C$7:$AP$7</c:f>
              <c:numCache>
                <c:formatCode>0.00</c:formatCode>
                <c:ptCount val="40"/>
                <c:pt idx="0" formatCode="General">
                  <c:v>99.999999999999957</c:v>
                </c:pt>
                <c:pt idx="1">
                  <c:v>94.233738313684768</c:v>
                </c:pt>
                <c:pt idx="2">
                  <c:v>97.02967181734661</c:v>
                </c:pt>
                <c:pt idx="3">
                  <c:v>97.198623750136704</c:v>
                </c:pt>
                <c:pt idx="4">
                  <c:v>95.785621095183018</c:v>
                </c:pt>
                <c:pt idx="5">
                  <c:v>117.11090313666158</c:v>
                </c:pt>
                <c:pt idx="6">
                  <c:v>101.09112271671438</c:v>
                </c:pt>
                <c:pt idx="7">
                  <c:v>111.57124113185832</c:v>
                </c:pt>
                <c:pt idx="8">
                  <c:v>128.28104239549259</c:v>
                </c:pt>
                <c:pt idx="9">
                  <c:v>128.96278995653029</c:v>
                </c:pt>
                <c:pt idx="10">
                  <c:v>137.90663124031579</c:v>
                </c:pt>
                <c:pt idx="11">
                  <c:v>131.83089056930251</c:v>
                </c:pt>
                <c:pt idx="12">
                  <c:v>132.27534409467623</c:v>
                </c:pt>
                <c:pt idx="13">
                  <c:v>134.58899928529829</c:v>
                </c:pt>
                <c:pt idx="14">
                  <c:v>118.4970855245829</c:v>
                </c:pt>
                <c:pt idx="15">
                  <c:v>130.89690249098055</c:v>
                </c:pt>
                <c:pt idx="16">
                  <c:v>140.75607463016743</c:v>
                </c:pt>
                <c:pt idx="17">
                  <c:v>139.63350305312255</c:v>
                </c:pt>
                <c:pt idx="18">
                  <c:v>129.44262996394835</c:v>
                </c:pt>
                <c:pt idx="19">
                  <c:v>127.31388304057141</c:v>
                </c:pt>
                <c:pt idx="20">
                  <c:v>134.92668458441818</c:v>
                </c:pt>
                <c:pt idx="21">
                  <c:v>156.62376686101916</c:v>
                </c:pt>
                <c:pt idx="22">
                  <c:v>159.08938192253319</c:v>
                </c:pt>
                <c:pt idx="23">
                  <c:v>178.25790242532301</c:v>
                </c:pt>
                <c:pt idx="24">
                  <c:v>197.78453108331004</c:v>
                </c:pt>
                <c:pt idx="25">
                  <c:v>186.93352134088113</c:v>
                </c:pt>
                <c:pt idx="26">
                  <c:v>199.99635672921252</c:v>
                </c:pt>
                <c:pt idx="27">
                  <c:v>182.2182463407953</c:v>
                </c:pt>
                <c:pt idx="28">
                  <c:v>188.65869933464231</c:v>
                </c:pt>
                <c:pt idx="29">
                  <c:v>165.34783375676417</c:v>
                </c:pt>
                <c:pt idx="30">
                  <c:v>144.43875983742606</c:v>
                </c:pt>
                <c:pt idx="31">
                  <c:v>161.1404474242876</c:v>
                </c:pt>
                <c:pt idx="32">
                  <c:v>141.30921715046483</c:v>
                </c:pt>
                <c:pt idx="33">
                  <c:v>169.18907659960482</c:v>
                </c:pt>
                <c:pt idx="34">
                  <c:v>165.23947219226724</c:v>
                </c:pt>
                <c:pt idx="35">
                  <c:v>178.05775013025843</c:v>
                </c:pt>
                <c:pt idx="36">
                  <c:v>222.72878555024985</c:v>
                </c:pt>
                <c:pt idx="37">
                  <c:v>186.14178961217422</c:v>
                </c:pt>
                <c:pt idx="38">
                  <c:v>210.93389089640775</c:v>
                </c:pt>
                <c:pt idx="39">
                  <c:v>218.40046746152683</c:v>
                </c:pt>
              </c:numCache>
            </c:numRef>
          </c:yVal>
          <c:smooth val="0"/>
          <c:extLst>
            <c:ext xmlns:c16="http://schemas.microsoft.com/office/drawing/2014/chart" uri="{C3380CC4-5D6E-409C-BE32-E72D297353CC}">
              <c16:uniqueId val="{00000001-B90A-4FD2-BDB3-753BC5A26CCA}"/>
            </c:ext>
          </c:extLst>
        </c:ser>
        <c:dLbls>
          <c:showLegendKey val="0"/>
          <c:showVal val="0"/>
          <c:showCatName val="0"/>
          <c:showSerName val="0"/>
          <c:showPercent val="0"/>
          <c:showBubbleSize val="0"/>
        </c:dLbls>
        <c:axId val="1252147056"/>
        <c:axId val="1252147384"/>
      </c:scatterChart>
      <c:valAx>
        <c:axId val="1252147056"/>
        <c:scaling>
          <c:orientation val="minMax"/>
          <c:min val="34000"/>
        </c:scaling>
        <c:delete val="0"/>
        <c:axPos val="b"/>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2147384"/>
        <c:crosses val="autoZero"/>
        <c:crossBetween val="midCat"/>
      </c:valAx>
      <c:valAx>
        <c:axId val="1252147384"/>
        <c:scaling>
          <c:orientation val="minMax"/>
          <c:max val="240"/>
          <c:min val="9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214705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600111022482666E-2"/>
          <c:y val="3.4693464491350849E-2"/>
          <c:w val="0.93418111300751339"/>
          <c:h val="0.68437341293542209"/>
        </c:manualLayout>
      </c:layout>
      <c:scatterChart>
        <c:scatterStyle val="lineMarker"/>
        <c:varyColors val="0"/>
        <c:ser>
          <c:idx val="0"/>
          <c:order val="0"/>
          <c:tx>
            <c:strRef>
              <c:f>'2.2 Program Level CCI'!$B$4</c:f>
              <c:strCache>
                <c:ptCount val="1"/>
                <c:pt idx="0">
                  <c:v>Asphalt Paving Index</c:v>
                </c:pt>
              </c:strCache>
            </c:strRef>
          </c:tx>
          <c:spPr>
            <a:ln w="19050" cap="rnd">
              <a:solidFill>
                <a:schemeClr val="accent1"/>
              </a:solidFill>
              <a:round/>
            </a:ln>
            <a:effectLst/>
          </c:spPr>
          <c:marker>
            <c:symbol val="none"/>
          </c:marker>
          <c:xVal>
            <c:numRef>
              <c:f>'2.2 Program Level CCI'!$C$4:$AP$4</c:f>
              <c:numCache>
                <c:formatCode>m/d/yyyy</c:formatCode>
                <c:ptCount val="40"/>
                <c:pt idx="0">
                  <c:v>34515</c:v>
                </c:pt>
                <c:pt idx="1">
                  <c:v>34699</c:v>
                </c:pt>
                <c:pt idx="2">
                  <c:v>34880</c:v>
                </c:pt>
                <c:pt idx="3">
                  <c:v>35064</c:v>
                </c:pt>
                <c:pt idx="4">
                  <c:v>35246</c:v>
                </c:pt>
                <c:pt idx="5">
                  <c:v>35430</c:v>
                </c:pt>
                <c:pt idx="6">
                  <c:v>35611</c:v>
                </c:pt>
                <c:pt idx="7">
                  <c:v>35795</c:v>
                </c:pt>
                <c:pt idx="8">
                  <c:v>35976</c:v>
                </c:pt>
                <c:pt idx="9">
                  <c:v>36160</c:v>
                </c:pt>
                <c:pt idx="10">
                  <c:v>36341</c:v>
                </c:pt>
                <c:pt idx="11">
                  <c:v>36525</c:v>
                </c:pt>
                <c:pt idx="12">
                  <c:v>36707</c:v>
                </c:pt>
                <c:pt idx="13">
                  <c:v>36891</c:v>
                </c:pt>
                <c:pt idx="14">
                  <c:v>37072</c:v>
                </c:pt>
                <c:pt idx="15">
                  <c:v>37256</c:v>
                </c:pt>
                <c:pt idx="16">
                  <c:v>37437</c:v>
                </c:pt>
                <c:pt idx="17">
                  <c:v>37621</c:v>
                </c:pt>
                <c:pt idx="18">
                  <c:v>37802</c:v>
                </c:pt>
                <c:pt idx="19">
                  <c:v>37986</c:v>
                </c:pt>
                <c:pt idx="20">
                  <c:v>38168</c:v>
                </c:pt>
                <c:pt idx="21">
                  <c:v>38352</c:v>
                </c:pt>
                <c:pt idx="22">
                  <c:v>38533</c:v>
                </c:pt>
                <c:pt idx="23">
                  <c:v>38717</c:v>
                </c:pt>
                <c:pt idx="24">
                  <c:v>38898</c:v>
                </c:pt>
                <c:pt idx="25">
                  <c:v>39082</c:v>
                </c:pt>
                <c:pt idx="26">
                  <c:v>39263</c:v>
                </c:pt>
                <c:pt idx="27">
                  <c:v>39447</c:v>
                </c:pt>
                <c:pt idx="28">
                  <c:v>39629</c:v>
                </c:pt>
                <c:pt idx="29">
                  <c:v>39813</c:v>
                </c:pt>
                <c:pt idx="30">
                  <c:v>39994</c:v>
                </c:pt>
                <c:pt idx="31">
                  <c:v>40178</c:v>
                </c:pt>
                <c:pt idx="32">
                  <c:v>40359</c:v>
                </c:pt>
                <c:pt idx="33">
                  <c:v>40543</c:v>
                </c:pt>
                <c:pt idx="34">
                  <c:v>40724</c:v>
                </c:pt>
                <c:pt idx="35">
                  <c:v>40908</c:v>
                </c:pt>
                <c:pt idx="36">
                  <c:v>41090</c:v>
                </c:pt>
                <c:pt idx="37">
                  <c:v>41274</c:v>
                </c:pt>
                <c:pt idx="38">
                  <c:v>41455</c:v>
                </c:pt>
                <c:pt idx="39">
                  <c:v>41639</c:v>
                </c:pt>
              </c:numCache>
            </c:numRef>
          </c:xVal>
          <c:yVal>
            <c:numRef>
              <c:f>'2.2 Program Level CCI'!$C$5:$AP$5</c:f>
              <c:numCache>
                <c:formatCode>0.00</c:formatCode>
                <c:ptCount val="40"/>
                <c:pt idx="0">
                  <c:v>100</c:v>
                </c:pt>
                <c:pt idx="1">
                  <c:v>101.43775922829218</c:v>
                </c:pt>
                <c:pt idx="2">
                  <c:v>94.847954077888602</c:v>
                </c:pt>
                <c:pt idx="3">
                  <c:v>101.60365929259213</c:v>
                </c:pt>
                <c:pt idx="4">
                  <c:v>105.06782765697632</c:v>
                </c:pt>
                <c:pt idx="5">
                  <c:v>100.44198312409104</c:v>
                </c:pt>
                <c:pt idx="6">
                  <c:v>109.74536509026225</c:v>
                </c:pt>
                <c:pt idx="7">
                  <c:v>124.18732575173944</c:v>
                </c:pt>
                <c:pt idx="8">
                  <c:v>119.14843912956866</c:v>
                </c:pt>
                <c:pt idx="9">
                  <c:v>116.07962664473244</c:v>
                </c:pt>
                <c:pt idx="10">
                  <c:v>130.51264195352368</c:v>
                </c:pt>
                <c:pt idx="11">
                  <c:v>123.19249045729289</c:v>
                </c:pt>
                <c:pt idx="12">
                  <c:v>145.47776041097006</c:v>
                </c:pt>
                <c:pt idx="13">
                  <c:v>139.95841470959655</c:v>
                </c:pt>
                <c:pt idx="14">
                  <c:v>142.31562925004664</c:v>
                </c:pt>
                <c:pt idx="15">
                  <c:v>146.47667035326819</c:v>
                </c:pt>
                <c:pt idx="16">
                  <c:v>131.59921313099443</c:v>
                </c:pt>
                <c:pt idx="17">
                  <c:v>126.64664975276384</c:v>
                </c:pt>
                <c:pt idx="18">
                  <c:v>121.37286478109344</c:v>
                </c:pt>
                <c:pt idx="19">
                  <c:v>120.06011745336939</c:v>
                </c:pt>
                <c:pt idx="20">
                  <c:v>121.31394984000427</c:v>
                </c:pt>
                <c:pt idx="21">
                  <c:v>140.97398186340413</c:v>
                </c:pt>
                <c:pt idx="22">
                  <c:v>139.29153467525157</c:v>
                </c:pt>
                <c:pt idx="23">
                  <c:v>152.04185540976059</c:v>
                </c:pt>
                <c:pt idx="24">
                  <c:v>162.47487639907047</c:v>
                </c:pt>
                <c:pt idx="25">
                  <c:v>174.20684631688812</c:v>
                </c:pt>
                <c:pt idx="26">
                  <c:v>170.1343229128737</c:v>
                </c:pt>
                <c:pt idx="27">
                  <c:v>194.25734958959015</c:v>
                </c:pt>
                <c:pt idx="28">
                  <c:v>166.75142141909672</c:v>
                </c:pt>
                <c:pt idx="29">
                  <c:v>180.69576287779094</c:v>
                </c:pt>
                <c:pt idx="30">
                  <c:v>161.91646386106976</c:v>
                </c:pt>
                <c:pt idx="31">
                  <c:v>141.90684866498046</c:v>
                </c:pt>
                <c:pt idx="32">
                  <c:v>148.44016549923998</c:v>
                </c:pt>
                <c:pt idx="33">
                  <c:v>172.03212211047813</c:v>
                </c:pt>
                <c:pt idx="34">
                  <c:v>164.12557201840818</c:v>
                </c:pt>
                <c:pt idx="35">
                  <c:v>184.13119860900542</c:v>
                </c:pt>
                <c:pt idx="36">
                  <c:v>167.66952986083353</c:v>
                </c:pt>
                <c:pt idx="37">
                  <c:v>169.93227742681464</c:v>
                </c:pt>
                <c:pt idx="38">
                  <c:v>167.27313153713945</c:v>
                </c:pt>
                <c:pt idx="39">
                  <c:v>204.09082312845896</c:v>
                </c:pt>
              </c:numCache>
            </c:numRef>
          </c:yVal>
          <c:smooth val="0"/>
          <c:extLst>
            <c:ext xmlns:c16="http://schemas.microsoft.com/office/drawing/2014/chart" uri="{C3380CC4-5D6E-409C-BE32-E72D297353CC}">
              <c16:uniqueId val="{00000000-D6A6-4890-B3F3-DEC93E3D16D2}"/>
            </c:ext>
          </c:extLst>
        </c:ser>
        <c:ser>
          <c:idx val="1"/>
          <c:order val="1"/>
          <c:tx>
            <c:strRef>
              <c:f>'2.2 Program Level CCI'!$B$6</c:f>
              <c:strCache>
                <c:ptCount val="1"/>
                <c:pt idx="0">
                  <c:v>Concrete Paving Index</c:v>
                </c:pt>
              </c:strCache>
            </c:strRef>
          </c:tx>
          <c:spPr>
            <a:ln w="19050" cap="rnd">
              <a:solidFill>
                <a:schemeClr val="accent2"/>
              </a:solidFill>
              <a:round/>
            </a:ln>
            <a:effectLst/>
          </c:spPr>
          <c:marker>
            <c:symbol val="none"/>
          </c:marker>
          <c:xVal>
            <c:numRef>
              <c:f>'2.2 Program Level CCI'!$C$6:$AP$6</c:f>
              <c:numCache>
                <c:formatCode>m/d/yyyy</c:formatCode>
                <c:ptCount val="40"/>
                <c:pt idx="0">
                  <c:v>34515</c:v>
                </c:pt>
                <c:pt idx="1">
                  <c:v>34699</c:v>
                </c:pt>
                <c:pt idx="2">
                  <c:v>34880</c:v>
                </c:pt>
                <c:pt idx="3">
                  <c:v>35064</c:v>
                </c:pt>
                <c:pt idx="4">
                  <c:v>35246</c:v>
                </c:pt>
                <c:pt idx="5">
                  <c:v>35430</c:v>
                </c:pt>
                <c:pt idx="6">
                  <c:v>35611</c:v>
                </c:pt>
                <c:pt idx="7">
                  <c:v>35795</c:v>
                </c:pt>
                <c:pt idx="8">
                  <c:v>35976</c:v>
                </c:pt>
                <c:pt idx="9">
                  <c:v>36160</c:v>
                </c:pt>
                <c:pt idx="10">
                  <c:v>36341</c:v>
                </c:pt>
                <c:pt idx="11">
                  <c:v>36525</c:v>
                </c:pt>
                <c:pt idx="12">
                  <c:v>36707</c:v>
                </c:pt>
                <c:pt idx="13">
                  <c:v>36891</c:v>
                </c:pt>
                <c:pt idx="14">
                  <c:v>37072</c:v>
                </c:pt>
                <c:pt idx="15">
                  <c:v>37256</c:v>
                </c:pt>
                <c:pt idx="16">
                  <c:v>37437</c:v>
                </c:pt>
                <c:pt idx="17">
                  <c:v>37621</c:v>
                </c:pt>
                <c:pt idx="18">
                  <c:v>37802</c:v>
                </c:pt>
                <c:pt idx="19">
                  <c:v>37986</c:v>
                </c:pt>
                <c:pt idx="20">
                  <c:v>38168</c:v>
                </c:pt>
                <c:pt idx="21">
                  <c:v>38352</c:v>
                </c:pt>
                <c:pt idx="22">
                  <c:v>38533</c:v>
                </c:pt>
                <c:pt idx="23">
                  <c:v>38717</c:v>
                </c:pt>
                <c:pt idx="24">
                  <c:v>38898</c:v>
                </c:pt>
                <c:pt idx="25">
                  <c:v>39082</c:v>
                </c:pt>
                <c:pt idx="26">
                  <c:v>39263</c:v>
                </c:pt>
                <c:pt idx="27">
                  <c:v>39447</c:v>
                </c:pt>
                <c:pt idx="28">
                  <c:v>39629</c:v>
                </c:pt>
                <c:pt idx="29">
                  <c:v>39813</c:v>
                </c:pt>
                <c:pt idx="30">
                  <c:v>39994</c:v>
                </c:pt>
                <c:pt idx="31">
                  <c:v>40178</c:v>
                </c:pt>
                <c:pt idx="32">
                  <c:v>40359</c:v>
                </c:pt>
                <c:pt idx="33">
                  <c:v>40543</c:v>
                </c:pt>
                <c:pt idx="34">
                  <c:v>40724</c:v>
                </c:pt>
                <c:pt idx="35">
                  <c:v>40908</c:v>
                </c:pt>
                <c:pt idx="36">
                  <c:v>41090</c:v>
                </c:pt>
                <c:pt idx="37">
                  <c:v>41274</c:v>
                </c:pt>
                <c:pt idx="38">
                  <c:v>41455</c:v>
                </c:pt>
                <c:pt idx="39">
                  <c:v>41639</c:v>
                </c:pt>
              </c:numCache>
            </c:numRef>
          </c:xVal>
          <c:yVal>
            <c:numRef>
              <c:f>'2.2 Program Level CCI'!$C$7:$AP$7</c:f>
              <c:numCache>
                <c:formatCode>0.00</c:formatCode>
                <c:ptCount val="40"/>
                <c:pt idx="0" formatCode="General">
                  <c:v>99.999999999999957</c:v>
                </c:pt>
                <c:pt idx="1">
                  <c:v>94.233738313684768</c:v>
                </c:pt>
                <c:pt idx="2">
                  <c:v>97.02967181734661</c:v>
                </c:pt>
                <c:pt idx="3">
                  <c:v>97.198623750136704</c:v>
                </c:pt>
                <c:pt idx="4">
                  <c:v>95.785621095183018</c:v>
                </c:pt>
                <c:pt idx="5">
                  <c:v>117.11090313666158</c:v>
                </c:pt>
                <c:pt idx="6">
                  <c:v>101.09112271671438</c:v>
                </c:pt>
                <c:pt idx="7">
                  <c:v>111.57124113185832</c:v>
                </c:pt>
                <c:pt idx="8">
                  <c:v>128.28104239549259</c:v>
                </c:pt>
                <c:pt idx="9">
                  <c:v>128.96278995653029</c:v>
                </c:pt>
                <c:pt idx="10">
                  <c:v>137.90663124031579</c:v>
                </c:pt>
                <c:pt idx="11">
                  <c:v>131.83089056930251</c:v>
                </c:pt>
                <c:pt idx="12">
                  <c:v>132.27534409467623</c:v>
                </c:pt>
                <c:pt idx="13">
                  <c:v>134.58899928529829</c:v>
                </c:pt>
                <c:pt idx="14">
                  <c:v>118.4970855245829</c:v>
                </c:pt>
                <c:pt idx="15">
                  <c:v>130.89690249098055</c:v>
                </c:pt>
                <c:pt idx="16">
                  <c:v>140.75607463016743</c:v>
                </c:pt>
                <c:pt idx="17">
                  <c:v>139.63350305312255</c:v>
                </c:pt>
                <c:pt idx="18">
                  <c:v>129.44262996394835</c:v>
                </c:pt>
                <c:pt idx="19">
                  <c:v>127.31388304057141</c:v>
                </c:pt>
                <c:pt idx="20">
                  <c:v>134.92668458441818</c:v>
                </c:pt>
                <c:pt idx="21">
                  <c:v>156.62376686101916</c:v>
                </c:pt>
                <c:pt idx="22">
                  <c:v>159.08938192253319</c:v>
                </c:pt>
                <c:pt idx="23">
                  <c:v>178.25790242532301</c:v>
                </c:pt>
                <c:pt idx="24">
                  <c:v>197.78453108331004</c:v>
                </c:pt>
                <c:pt idx="25">
                  <c:v>186.93352134088113</c:v>
                </c:pt>
                <c:pt idx="26">
                  <c:v>199.99635672921252</c:v>
                </c:pt>
                <c:pt idx="27">
                  <c:v>182.2182463407953</c:v>
                </c:pt>
                <c:pt idx="28">
                  <c:v>188.65869933464231</c:v>
                </c:pt>
                <c:pt idx="29">
                  <c:v>165.34783375676417</c:v>
                </c:pt>
                <c:pt idx="30">
                  <c:v>144.43875983742606</c:v>
                </c:pt>
                <c:pt idx="31">
                  <c:v>161.1404474242876</c:v>
                </c:pt>
                <c:pt idx="32">
                  <c:v>141.30921715046483</c:v>
                </c:pt>
                <c:pt idx="33">
                  <c:v>169.18907659960482</c:v>
                </c:pt>
                <c:pt idx="34">
                  <c:v>165.23947219226724</c:v>
                </c:pt>
                <c:pt idx="35">
                  <c:v>178.05775013025843</c:v>
                </c:pt>
                <c:pt idx="36">
                  <c:v>222.72878555024985</c:v>
                </c:pt>
                <c:pt idx="37">
                  <c:v>186.14178961217422</c:v>
                </c:pt>
                <c:pt idx="38">
                  <c:v>210.93389089640775</c:v>
                </c:pt>
                <c:pt idx="39">
                  <c:v>218.40046746152683</c:v>
                </c:pt>
              </c:numCache>
            </c:numRef>
          </c:yVal>
          <c:smooth val="0"/>
          <c:extLst>
            <c:ext xmlns:c16="http://schemas.microsoft.com/office/drawing/2014/chart" uri="{C3380CC4-5D6E-409C-BE32-E72D297353CC}">
              <c16:uniqueId val="{00000001-D6A6-4890-B3F3-DEC93E3D16D2}"/>
            </c:ext>
          </c:extLst>
        </c:ser>
        <c:ser>
          <c:idx val="2"/>
          <c:order val="2"/>
          <c:tx>
            <c:strRef>
              <c:f>'2.2 Program Level CCI'!$B$9</c:f>
              <c:strCache>
                <c:ptCount val="1"/>
                <c:pt idx="0">
                  <c:v>Pavement Program (70% Asphalt/30% Concrete)</c:v>
                </c:pt>
              </c:strCache>
            </c:strRef>
          </c:tx>
          <c:spPr>
            <a:ln w="19050" cap="rnd">
              <a:solidFill>
                <a:schemeClr val="accent3"/>
              </a:solidFill>
              <a:prstDash val="dash"/>
              <a:round/>
            </a:ln>
            <a:effectLst/>
          </c:spPr>
          <c:marker>
            <c:symbol val="none"/>
          </c:marker>
          <c:xVal>
            <c:numRef>
              <c:f>'2.2 Program Level CCI'!$C$6:$AP$6</c:f>
              <c:numCache>
                <c:formatCode>m/d/yyyy</c:formatCode>
                <c:ptCount val="40"/>
                <c:pt idx="0">
                  <c:v>34515</c:v>
                </c:pt>
                <c:pt idx="1">
                  <c:v>34699</c:v>
                </c:pt>
                <c:pt idx="2">
                  <c:v>34880</c:v>
                </c:pt>
                <c:pt idx="3">
                  <c:v>35064</c:v>
                </c:pt>
                <c:pt idx="4">
                  <c:v>35246</c:v>
                </c:pt>
                <c:pt idx="5">
                  <c:v>35430</c:v>
                </c:pt>
                <c:pt idx="6">
                  <c:v>35611</c:v>
                </c:pt>
                <c:pt idx="7">
                  <c:v>35795</c:v>
                </c:pt>
                <c:pt idx="8">
                  <c:v>35976</c:v>
                </c:pt>
                <c:pt idx="9">
                  <c:v>36160</c:v>
                </c:pt>
                <c:pt idx="10">
                  <c:v>36341</c:v>
                </c:pt>
                <c:pt idx="11">
                  <c:v>36525</c:v>
                </c:pt>
                <c:pt idx="12">
                  <c:v>36707</c:v>
                </c:pt>
                <c:pt idx="13">
                  <c:v>36891</c:v>
                </c:pt>
                <c:pt idx="14">
                  <c:v>37072</c:v>
                </c:pt>
                <c:pt idx="15">
                  <c:v>37256</c:v>
                </c:pt>
                <c:pt idx="16">
                  <c:v>37437</c:v>
                </c:pt>
                <c:pt idx="17">
                  <c:v>37621</c:v>
                </c:pt>
                <c:pt idx="18">
                  <c:v>37802</c:v>
                </c:pt>
                <c:pt idx="19">
                  <c:v>37986</c:v>
                </c:pt>
                <c:pt idx="20">
                  <c:v>38168</c:v>
                </c:pt>
                <c:pt idx="21">
                  <c:v>38352</c:v>
                </c:pt>
                <c:pt idx="22">
                  <c:v>38533</c:v>
                </c:pt>
                <c:pt idx="23">
                  <c:v>38717</c:v>
                </c:pt>
                <c:pt idx="24">
                  <c:v>38898</c:v>
                </c:pt>
                <c:pt idx="25">
                  <c:v>39082</c:v>
                </c:pt>
                <c:pt idx="26">
                  <c:v>39263</c:v>
                </c:pt>
                <c:pt idx="27">
                  <c:v>39447</c:v>
                </c:pt>
                <c:pt idx="28">
                  <c:v>39629</c:v>
                </c:pt>
                <c:pt idx="29">
                  <c:v>39813</c:v>
                </c:pt>
                <c:pt idx="30">
                  <c:v>39994</c:v>
                </c:pt>
                <c:pt idx="31">
                  <c:v>40178</c:v>
                </c:pt>
                <c:pt idx="32">
                  <c:v>40359</c:v>
                </c:pt>
                <c:pt idx="33">
                  <c:v>40543</c:v>
                </c:pt>
                <c:pt idx="34">
                  <c:v>40724</c:v>
                </c:pt>
                <c:pt idx="35">
                  <c:v>40908</c:v>
                </c:pt>
                <c:pt idx="36">
                  <c:v>41090</c:v>
                </c:pt>
                <c:pt idx="37">
                  <c:v>41274</c:v>
                </c:pt>
                <c:pt idx="38">
                  <c:v>41455</c:v>
                </c:pt>
                <c:pt idx="39">
                  <c:v>41639</c:v>
                </c:pt>
              </c:numCache>
            </c:numRef>
          </c:xVal>
          <c:yVal>
            <c:numRef>
              <c:f>'2.2 Program Level CCI'!$C$10:$AP$10</c:f>
              <c:numCache>
                <c:formatCode>General</c:formatCode>
                <c:ptCount val="40"/>
                <c:pt idx="0">
                  <c:v>99.999999999999986</c:v>
                </c:pt>
                <c:pt idx="1">
                  <c:v>99.276552953909942</c:v>
                </c:pt>
                <c:pt idx="2">
                  <c:v>95.502469399725996</c:v>
                </c:pt>
                <c:pt idx="3">
                  <c:v>100.2821486298555</c:v>
                </c:pt>
                <c:pt idx="4">
                  <c:v>102.28316568843833</c:v>
                </c:pt>
                <c:pt idx="5">
                  <c:v>105.4426591278622</c:v>
                </c:pt>
                <c:pt idx="6">
                  <c:v>107.14909237819788</c:v>
                </c:pt>
                <c:pt idx="7">
                  <c:v>120.4025003657751</c:v>
                </c:pt>
                <c:pt idx="8">
                  <c:v>121.88822010934584</c:v>
                </c:pt>
                <c:pt idx="9">
                  <c:v>119.9445756382718</c:v>
                </c:pt>
                <c:pt idx="10">
                  <c:v>132.73083873956131</c:v>
                </c:pt>
                <c:pt idx="11">
                  <c:v>125.78401049089578</c:v>
                </c:pt>
                <c:pt idx="12">
                  <c:v>141.5170355160819</c:v>
                </c:pt>
                <c:pt idx="13">
                  <c:v>138.34759008230708</c:v>
                </c:pt>
                <c:pt idx="14">
                  <c:v>135.1700661324075</c:v>
                </c:pt>
                <c:pt idx="15">
                  <c:v>141.80273999458188</c:v>
                </c:pt>
                <c:pt idx="16">
                  <c:v>134.3462715807463</c:v>
                </c:pt>
                <c:pt idx="17">
                  <c:v>130.54270574287145</c:v>
                </c:pt>
                <c:pt idx="18">
                  <c:v>123.79379433594991</c:v>
                </c:pt>
                <c:pt idx="19">
                  <c:v>122.23624712953</c:v>
                </c:pt>
                <c:pt idx="20">
                  <c:v>125.39777026332844</c:v>
                </c:pt>
                <c:pt idx="21">
                  <c:v>145.66891736268863</c:v>
                </c:pt>
                <c:pt idx="22">
                  <c:v>145.23088884943604</c:v>
                </c:pt>
                <c:pt idx="23">
                  <c:v>159.9066695144293</c:v>
                </c:pt>
                <c:pt idx="24">
                  <c:v>173.06777280434233</c:v>
                </c:pt>
                <c:pt idx="25">
                  <c:v>178.02484882408601</c:v>
                </c:pt>
                <c:pt idx="26">
                  <c:v>179.09293305777533</c:v>
                </c:pt>
                <c:pt idx="27">
                  <c:v>190.64561861495167</c:v>
                </c:pt>
                <c:pt idx="28">
                  <c:v>173.32360479376038</c:v>
                </c:pt>
                <c:pt idx="29">
                  <c:v>176.09138414148291</c:v>
                </c:pt>
                <c:pt idx="30">
                  <c:v>156.67315265397664</c:v>
                </c:pt>
                <c:pt idx="31">
                  <c:v>147.6769282927726</c:v>
                </c:pt>
                <c:pt idx="32">
                  <c:v>146.30088099460744</c:v>
                </c:pt>
                <c:pt idx="33">
                  <c:v>171.17920845721613</c:v>
                </c:pt>
                <c:pt idx="34">
                  <c:v>164.45974207056588</c:v>
                </c:pt>
                <c:pt idx="35">
                  <c:v>182.30916406538131</c:v>
                </c:pt>
                <c:pt idx="36">
                  <c:v>184.18730656765842</c:v>
                </c:pt>
                <c:pt idx="37">
                  <c:v>174.7951310824225</c:v>
                </c:pt>
                <c:pt idx="38">
                  <c:v>180.37135934491994</c:v>
                </c:pt>
                <c:pt idx="39">
                  <c:v>208.38371642837933</c:v>
                </c:pt>
              </c:numCache>
            </c:numRef>
          </c:yVal>
          <c:smooth val="0"/>
          <c:extLst>
            <c:ext xmlns:c16="http://schemas.microsoft.com/office/drawing/2014/chart" uri="{C3380CC4-5D6E-409C-BE32-E72D297353CC}">
              <c16:uniqueId val="{00000002-D6A6-4890-B3F3-DEC93E3D16D2}"/>
            </c:ext>
          </c:extLst>
        </c:ser>
        <c:dLbls>
          <c:showLegendKey val="0"/>
          <c:showVal val="0"/>
          <c:showCatName val="0"/>
          <c:showSerName val="0"/>
          <c:showPercent val="0"/>
          <c:showBubbleSize val="0"/>
        </c:dLbls>
        <c:axId val="1252147056"/>
        <c:axId val="1252147384"/>
      </c:scatterChart>
      <c:valAx>
        <c:axId val="1252147056"/>
        <c:scaling>
          <c:orientation val="minMax"/>
          <c:min val="34000"/>
        </c:scaling>
        <c:delete val="0"/>
        <c:axPos val="b"/>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2147384"/>
        <c:crosses val="autoZero"/>
        <c:crossBetween val="midCat"/>
      </c:valAx>
      <c:valAx>
        <c:axId val="1252147384"/>
        <c:scaling>
          <c:orientation val="minMax"/>
          <c:max val="240"/>
          <c:min val="9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214705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238" cy="481014"/>
          </a:xfrm>
          <a:prstGeom prst="rect">
            <a:avLst/>
          </a:prstGeom>
        </p:spPr>
        <p:txBody>
          <a:bodyPr vert="horz" lIns="91428" tIns="45714" rIns="91428" bIns="45714"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81014"/>
          </a:xfrm>
          <a:prstGeom prst="rect">
            <a:avLst/>
          </a:prstGeom>
        </p:spPr>
        <p:txBody>
          <a:bodyPr vert="horz" lIns="91428" tIns="45714" rIns="91428" bIns="45714" rtlCol="0"/>
          <a:lstStyle>
            <a:lvl1pPr algn="r">
              <a:defRPr sz="1200"/>
            </a:lvl1pPr>
          </a:lstStyle>
          <a:p>
            <a:fld id="{0930DFA3-ADD2-4799-8088-4FDACA633622}" type="datetimeFigureOut">
              <a:rPr lang="en-US" smtClean="0"/>
              <a:t>10/26/2020</a:t>
            </a:fld>
            <a:endParaRPr lang="en-US" dirty="0"/>
          </a:p>
        </p:txBody>
      </p:sp>
      <p:sp>
        <p:nvSpPr>
          <p:cNvPr id="4" name="Footer Placeholder 3"/>
          <p:cNvSpPr>
            <a:spLocks noGrp="1"/>
          </p:cNvSpPr>
          <p:nvPr>
            <p:ph type="ftr" sz="quarter" idx="2"/>
          </p:nvPr>
        </p:nvSpPr>
        <p:spPr>
          <a:xfrm>
            <a:off x="1" y="9120189"/>
            <a:ext cx="3170238" cy="481012"/>
          </a:xfrm>
          <a:prstGeom prst="rect">
            <a:avLst/>
          </a:prstGeom>
        </p:spPr>
        <p:txBody>
          <a:bodyPr vert="horz" lIns="91428" tIns="45714" rIns="91428" bIns="457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9"/>
            <a:ext cx="3170238" cy="481012"/>
          </a:xfrm>
          <a:prstGeom prst="rect">
            <a:avLst/>
          </a:prstGeom>
        </p:spPr>
        <p:txBody>
          <a:bodyPr vert="horz" lIns="91428" tIns="45714" rIns="91428" bIns="45714" rtlCol="0" anchor="b"/>
          <a:lstStyle>
            <a:lvl1pPr algn="r">
              <a:defRPr sz="1200"/>
            </a:lvl1pPr>
          </a:lstStyle>
          <a:p>
            <a:fld id="{DD708A09-1741-40D5-BB03-3AB31D9519BB}" type="slidenum">
              <a:rPr lang="en-US" smtClean="0"/>
              <a:t>‹#›</a:t>
            </a:fld>
            <a:endParaRPr lang="en-US" dirty="0"/>
          </a:p>
        </p:txBody>
      </p:sp>
    </p:spTree>
    <p:extLst>
      <p:ext uri="{BB962C8B-B14F-4D97-AF65-F5344CB8AC3E}">
        <p14:creationId xmlns:p14="http://schemas.microsoft.com/office/powerpoint/2010/main" val="29536483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7875" y="1303338"/>
            <a:ext cx="5759450" cy="3240087"/>
          </a:xfrm>
          <a:prstGeom prst="rect">
            <a:avLst/>
          </a:prstGeom>
          <a:noFill/>
          <a:ln w="12700">
            <a:solidFill>
              <a:prstClr val="black"/>
            </a:solidFill>
          </a:ln>
        </p:spPr>
        <p:txBody>
          <a:bodyPr vert="horz" lIns="96648" tIns="48324" rIns="96648" bIns="48324" rtlCol="0" anchor="ctr"/>
          <a:lstStyle/>
          <a:p>
            <a:endParaRPr lang="en-US" dirty="0"/>
          </a:p>
        </p:txBody>
      </p:sp>
      <p:sp>
        <p:nvSpPr>
          <p:cNvPr id="5" name="Notes Placeholder 4"/>
          <p:cNvSpPr>
            <a:spLocks noGrp="1"/>
          </p:cNvSpPr>
          <p:nvPr>
            <p:ph type="body" sz="quarter" idx="3"/>
          </p:nvPr>
        </p:nvSpPr>
        <p:spPr>
          <a:xfrm>
            <a:off x="731520" y="4992081"/>
            <a:ext cx="5852160" cy="3701070"/>
          </a:xfrm>
          <a:prstGeom prst="rect">
            <a:avLst/>
          </a:prstGeom>
        </p:spPr>
        <p:txBody>
          <a:bodyPr vert="horz" lIns="96648" tIns="48324" rIns="96648"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Header Placeholder 1">
            <a:extLst>
              <a:ext uri="{FF2B5EF4-FFF2-40B4-BE49-F238E27FC236}">
                <a16:creationId xmlns:a16="http://schemas.microsoft.com/office/drawing/2014/main" id="{D9537742-30B7-4945-9D7F-58BC22F61369}"/>
              </a:ext>
            </a:extLst>
          </p:cNvPr>
          <p:cNvSpPr txBox="1">
            <a:spLocks/>
          </p:cNvSpPr>
          <p:nvPr/>
        </p:nvSpPr>
        <p:spPr>
          <a:xfrm>
            <a:off x="1993393" y="104102"/>
            <a:ext cx="5321809" cy="481727"/>
          </a:xfrm>
          <a:prstGeom prst="rect">
            <a:avLst/>
          </a:prstGeom>
        </p:spPr>
        <p:txBody>
          <a:bodyPr vert="horz" lIns="96648" tIns="48324" rIns="96648" bIns="48324" rtlCol="0" anchor="ctr" anchorCtr="0"/>
          <a:lstStyle>
            <a:defPPr>
              <a:defRPr lang="en-US"/>
            </a:defPPr>
            <a:lvl1pPr marL="0" algn="l"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t>Improving Mid-Term, Intermediate, and Long-Range Cost Forecasting: Guidance for State Departments of Transportation</a:t>
            </a:r>
          </a:p>
        </p:txBody>
      </p:sp>
      <p:cxnSp>
        <p:nvCxnSpPr>
          <p:cNvPr id="10" name="Straight Connector 9">
            <a:extLst>
              <a:ext uri="{FF2B5EF4-FFF2-40B4-BE49-F238E27FC236}">
                <a16:creationId xmlns:a16="http://schemas.microsoft.com/office/drawing/2014/main" id="{7253C1C2-8F9B-4C23-BCC1-9934B1ECCA89}"/>
              </a:ext>
            </a:extLst>
          </p:cNvPr>
          <p:cNvCxnSpPr>
            <a:cxnSpLocks/>
          </p:cNvCxnSpPr>
          <p:nvPr/>
        </p:nvCxnSpPr>
        <p:spPr>
          <a:xfrm>
            <a:off x="-92075" y="691796"/>
            <a:ext cx="744434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4DCE4F-EC74-48B7-9B4C-757552718647}"/>
              </a:ext>
            </a:extLst>
          </p:cNvPr>
          <p:cNvCxnSpPr>
            <a:cxnSpLocks/>
          </p:cNvCxnSpPr>
          <p:nvPr/>
        </p:nvCxnSpPr>
        <p:spPr>
          <a:xfrm>
            <a:off x="-92075" y="748942"/>
            <a:ext cx="7444346" cy="0"/>
          </a:xfrm>
          <a:prstGeom prst="line">
            <a:avLst/>
          </a:prstGeom>
          <a:ln w="57150">
            <a:solidFill>
              <a:srgbClr val="DD553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2283A09-506B-4CFF-B6FB-E796370C1E70}"/>
              </a:ext>
            </a:extLst>
          </p:cNvPr>
          <p:cNvCxnSpPr>
            <a:cxnSpLocks/>
          </p:cNvCxnSpPr>
          <p:nvPr/>
        </p:nvCxnSpPr>
        <p:spPr>
          <a:xfrm>
            <a:off x="-92075" y="9162696"/>
            <a:ext cx="744434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7E2811-A221-4F01-B151-2386D4452E9E}"/>
              </a:ext>
            </a:extLst>
          </p:cNvPr>
          <p:cNvCxnSpPr>
            <a:cxnSpLocks/>
          </p:cNvCxnSpPr>
          <p:nvPr/>
        </p:nvCxnSpPr>
        <p:spPr>
          <a:xfrm>
            <a:off x="-92075" y="9219842"/>
            <a:ext cx="7444346" cy="0"/>
          </a:xfrm>
          <a:prstGeom prst="line">
            <a:avLst/>
          </a:prstGeom>
          <a:ln w="57150">
            <a:solidFill>
              <a:srgbClr val="DD5531"/>
            </a:solidFill>
          </a:ln>
        </p:spPr>
        <p:style>
          <a:lnRef idx="1">
            <a:schemeClr val="accent1"/>
          </a:lnRef>
          <a:fillRef idx="0">
            <a:schemeClr val="accent1"/>
          </a:fillRef>
          <a:effectRef idx="0">
            <a:schemeClr val="accent1"/>
          </a:effectRef>
          <a:fontRef idx="minor">
            <a:schemeClr val="tx1"/>
          </a:fontRef>
        </p:style>
      </p:cxnSp>
      <p:sp>
        <p:nvSpPr>
          <p:cNvPr id="17" name="Header Placeholder 1">
            <a:extLst>
              <a:ext uri="{FF2B5EF4-FFF2-40B4-BE49-F238E27FC236}">
                <a16:creationId xmlns:a16="http://schemas.microsoft.com/office/drawing/2014/main" id="{A36CEA98-1D32-4B70-9E33-1C9A6187CF1C}"/>
              </a:ext>
            </a:extLst>
          </p:cNvPr>
          <p:cNvSpPr txBox="1">
            <a:spLocks/>
          </p:cNvSpPr>
          <p:nvPr/>
        </p:nvSpPr>
        <p:spPr>
          <a:xfrm>
            <a:off x="0" y="106843"/>
            <a:ext cx="2171950" cy="481727"/>
          </a:xfrm>
          <a:prstGeom prst="rect">
            <a:avLst/>
          </a:prstGeom>
        </p:spPr>
        <p:txBody>
          <a:bodyPr vert="horz" lIns="96648" tIns="48324" rIns="96648" bIns="48324" rtlCol="0" anchor="ctr" anchorCtr="0"/>
          <a:lstStyle>
            <a:defPPr>
              <a:defRPr lang="en-US"/>
            </a:defPPr>
            <a:lvl1pPr marL="0" algn="l"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solidFill>
                  <a:srgbClr val="03214D"/>
                </a:solidFill>
              </a:rPr>
              <a:t>NCHRP 10-101:</a:t>
            </a:r>
          </a:p>
        </p:txBody>
      </p:sp>
      <p:sp>
        <p:nvSpPr>
          <p:cNvPr id="18" name="Header Placeholder 1">
            <a:extLst>
              <a:ext uri="{FF2B5EF4-FFF2-40B4-BE49-F238E27FC236}">
                <a16:creationId xmlns:a16="http://schemas.microsoft.com/office/drawing/2014/main" id="{706F9541-C9B0-4E8B-9B8A-0BB60F0FB96D}"/>
              </a:ext>
            </a:extLst>
          </p:cNvPr>
          <p:cNvSpPr txBox="1">
            <a:spLocks/>
          </p:cNvSpPr>
          <p:nvPr/>
        </p:nvSpPr>
        <p:spPr>
          <a:xfrm>
            <a:off x="15196" y="9164082"/>
            <a:ext cx="7337075" cy="481727"/>
          </a:xfrm>
          <a:prstGeom prst="rect">
            <a:avLst/>
          </a:prstGeom>
        </p:spPr>
        <p:txBody>
          <a:bodyPr vert="horz" lIns="96648" tIns="48324" rIns="96648" bIns="48324" rtlCol="0" anchor="ctr" anchorCtr="0"/>
          <a:lstStyle>
            <a:defPPr>
              <a:defRPr lang="en-US"/>
            </a:defPPr>
            <a:lvl1pPr marL="0" algn="l"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tx1">
                    <a:lumMod val="75000"/>
                    <a:lumOff val="25000"/>
                  </a:schemeClr>
                </a:solidFill>
              </a:rPr>
              <a:t>Jorge A. Rueda, Ghada Gad, Cliff Schexnayder, Dan D’Angelo, Cesar Mayorga.</a:t>
            </a:r>
          </a:p>
        </p:txBody>
      </p:sp>
    </p:spTree>
    <p:extLst>
      <p:ext uri="{BB962C8B-B14F-4D97-AF65-F5344CB8AC3E}">
        <p14:creationId xmlns:p14="http://schemas.microsoft.com/office/powerpoint/2010/main" val="14909621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303338"/>
            <a:ext cx="5759450" cy="3240087"/>
          </a:xfrm>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r>
              <a:rPr lang="en-US" sz="1400" dirty="0"/>
              <a:t>Welcome message and introduction of the scope of the presentation. </a:t>
            </a:r>
          </a:p>
          <a:p>
            <a:pPr algn="just"/>
            <a:endParaRPr lang="en-US" sz="1400" dirty="0"/>
          </a:p>
          <a:p>
            <a:pPr marL="285750" indent="-285750" algn="just">
              <a:buFont typeface="Arial" panose="020B0604020202020204" pitchFamily="34" charset="0"/>
              <a:buChar char="•"/>
            </a:pPr>
            <a:r>
              <a:rPr lang="en-US" sz="1400" dirty="0"/>
              <a:t>This is overview of the </a:t>
            </a:r>
            <a:r>
              <a:rPr lang="en-US" sz="1400" dirty="0" smtClean="0"/>
              <a:t>Transportation Cost Forecasting Guidebook developed </a:t>
            </a:r>
            <a:r>
              <a:rPr lang="en-US" sz="1400" dirty="0"/>
              <a:t>under NCHRP Project 10-101 Improving Mid-Term, Intermediate, and Long-Range Cost Forecasting: Guidance for State Departments of Transportation.</a:t>
            </a:r>
          </a:p>
          <a:p>
            <a:pPr algn="just"/>
            <a:endParaRPr lang="en-US" sz="1400" dirty="0"/>
          </a:p>
          <a:p>
            <a:endParaRPr lang="en-US" dirty="0"/>
          </a:p>
        </p:txBody>
      </p:sp>
      <p:sp>
        <p:nvSpPr>
          <p:cNvPr id="4" name="TextBox 3"/>
          <p:cNvSpPr txBox="1"/>
          <p:nvPr/>
        </p:nvSpPr>
        <p:spPr>
          <a:xfrm>
            <a:off x="6774791" y="9268023"/>
            <a:ext cx="527709" cy="307777"/>
          </a:xfrm>
          <a:prstGeom prst="rect">
            <a:avLst/>
          </a:prstGeom>
          <a:noFill/>
        </p:spPr>
        <p:txBody>
          <a:bodyPr wrap="none" rtlCol="0">
            <a:spAutoFit/>
          </a:bodyPr>
          <a:lstStyle/>
          <a:p>
            <a:r>
              <a:rPr lang="en-US" sz="1400" dirty="0" smtClean="0"/>
              <a:t>1/42</a:t>
            </a:r>
            <a:endParaRPr lang="en-US" sz="1400" dirty="0"/>
          </a:p>
        </p:txBody>
      </p:sp>
      <p:sp>
        <p:nvSpPr>
          <p:cNvPr id="5" name="TextBox 4"/>
          <p:cNvSpPr txBox="1"/>
          <p:nvPr/>
        </p:nvSpPr>
        <p:spPr>
          <a:xfrm>
            <a:off x="3084366" y="8718551"/>
            <a:ext cx="1162498" cy="369332"/>
          </a:xfrm>
          <a:prstGeom prst="rect">
            <a:avLst/>
          </a:prstGeom>
          <a:noFill/>
        </p:spPr>
        <p:txBody>
          <a:bodyPr wrap="none" rtlCol="0">
            <a:spAutoFit/>
          </a:bodyPr>
          <a:lstStyle/>
          <a:p>
            <a:r>
              <a:rPr lang="en-US" b="1" dirty="0" smtClean="0"/>
              <a:t>April 2020</a:t>
            </a:r>
            <a:endParaRPr lang="en-US" b="1" dirty="0"/>
          </a:p>
        </p:txBody>
      </p:sp>
    </p:spTree>
    <p:extLst>
      <p:ext uri="{BB962C8B-B14F-4D97-AF65-F5344CB8AC3E}">
        <p14:creationId xmlns:p14="http://schemas.microsoft.com/office/powerpoint/2010/main" val="491410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303338"/>
            <a:ext cx="5759450" cy="3240087"/>
          </a:xfrm>
        </p:spPr>
      </p:sp>
      <p:sp>
        <p:nvSpPr>
          <p:cNvPr id="3" name="Notes Placeholder 2"/>
          <p:cNvSpPr>
            <a:spLocks noGrp="1"/>
          </p:cNvSpPr>
          <p:nvPr>
            <p:ph type="body" idx="1"/>
          </p:nvPr>
        </p:nvSpPr>
        <p:spPr>
          <a:xfrm>
            <a:off x="731520" y="4639655"/>
            <a:ext cx="5852160" cy="4466245"/>
          </a:xfrm>
        </p:spPr>
        <p:txBody>
          <a:bodyPr/>
          <a:lstStyle/>
          <a:p>
            <a:pPr marL="285750" indent="-285750" algn="just">
              <a:buFont typeface="Arial" panose="020B0604020202020204" pitchFamily="34" charset="0"/>
              <a:buChar char="•"/>
            </a:pPr>
            <a:r>
              <a:rPr lang="en-US" sz="1400" dirty="0"/>
              <a:t>Research results from NCHRP Project 10-101 have revealed a significant issue associated with these typical index calculation procedures. Those equations are not able to factor the economies of scale principles into the cost indexing process. </a:t>
            </a:r>
            <a:r>
              <a:rPr lang="en-US" sz="1400" dirty="0" smtClean="0"/>
              <a:t>Economies </a:t>
            </a:r>
            <a:r>
              <a:rPr lang="en-US" sz="1400" dirty="0"/>
              <a:t>of scale refers to a reduction in total cost per unit as </a:t>
            </a:r>
            <a:r>
              <a:rPr lang="en-US" sz="1400" dirty="0" smtClean="0"/>
              <a:t>the quantities of work increases, and </a:t>
            </a:r>
            <a:r>
              <a:rPr lang="en-US" sz="1400" dirty="0"/>
              <a:t>vice versa</a:t>
            </a:r>
            <a:r>
              <a:rPr lang="en-US" sz="1400" dirty="0" smtClean="0"/>
              <a:t>. This limitation is clearly demonstrated with the example presented in this slide.</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smtClean="0"/>
              <a:t>The slides shows </a:t>
            </a:r>
            <a:r>
              <a:rPr lang="en-US" sz="1400" dirty="0"/>
              <a:t>two curves that represent the market conditions for two commodities for a given </a:t>
            </a:r>
            <a:r>
              <a:rPr lang="en-US" sz="1400" dirty="0" smtClean="0"/>
              <a:t>STA; </a:t>
            </a:r>
            <a:r>
              <a:rPr lang="en-US" sz="1400" dirty="0"/>
              <a:t>asphalt and </a:t>
            </a:r>
            <a:r>
              <a:rPr lang="en-US" sz="1400" dirty="0" smtClean="0"/>
              <a:t>concrete, at two consecutive index periods. For </a:t>
            </a:r>
            <a:r>
              <a:rPr lang="en-US" sz="1400" dirty="0"/>
              <a:t>the purposes of this example, it is assumed that market conditions will remain unchanged </a:t>
            </a:r>
            <a:r>
              <a:rPr lang="en-US" sz="1400" dirty="0" smtClean="0"/>
              <a:t>between these </a:t>
            </a:r>
            <a:r>
              <a:rPr lang="en-US" sz="1400" dirty="0"/>
              <a:t>indexing </a:t>
            </a:r>
            <a:r>
              <a:rPr lang="en-US" sz="1400" dirty="0" smtClean="0"/>
              <a:t>periods. </a:t>
            </a:r>
            <a:r>
              <a:rPr lang="en-US" sz="1400" dirty="0"/>
              <a:t>Thus, </a:t>
            </a:r>
            <a:r>
              <a:rPr lang="en-US" sz="1400" dirty="0" smtClean="0"/>
              <a:t>the curves at Period 1 and 2 are exactly the same. Since </a:t>
            </a:r>
            <a:r>
              <a:rPr lang="en-US" sz="1400" dirty="0"/>
              <a:t>the market has not changed </a:t>
            </a:r>
            <a:r>
              <a:rPr lang="en-US" sz="1400" dirty="0" smtClean="0"/>
              <a:t>between </a:t>
            </a:r>
            <a:r>
              <a:rPr lang="en-US" sz="1400" dirty="0"/>
              <a:t>these two indexing periods, an effective composite cost index calculated </a:t>
            </a:r>
            <a:r>
              <a:rPr lang="en-US" sz="1400" dirty="0" smtClean="0"/>
              <a:t>with these </a:t>
            </a:r>
            <a:r>
              <a:rPr lang="en-US" sz="1400" dirty="0"/>
              <a:t>two inputs should show no change at Period 2 with respect to Period 1. In order words, the index values for both periods should be the same. However, if only the four data points shown </a:t>
            </a:r>
            <a:r>
              <a:rPr lang="en-US" sz="1400" dirty="0" smtClean="0"/>
              <a:t>in these four curves </a:t>
            </a:r>
            <a:r>
              <a:rPr lang="en-US" sz="1400" dirty="0"/>
              <a:t>are used in the calculation of the index values at their respective periods, the traditional cost indexing equations would perceive an inexistent overall decrease of about 23% </a:t>
            </a:r>
            <a:r>
              <a:rPr lang="en-US" sz="1400" dirty="0" smtClean="0"/>
              <a:t>in </a:t>
            </a:r>
            <a:r>
              <a:rPr lang="en-US" sz="1400" dirty="0"/>
              <a:t>market </a:t>
            </a:r>
            <a:r>
              <a:rPr lang="en-US" sz="1400" dirty="0" smtClean="0"/>
              <a:t>prices.</a:t>
            </a:r>
            <a:endParaRPr lang="en-US" sz="1400" dirty="0"/>
          </a:p>
        </p:txBody>
      </p:sp>
      <p:sp>
        <p:nvSpPr>
          <p:cNvPr id="4" name="TextBox 3"/>
          <p:cNvSpPr txBox="1"/>
          <p:nvPr/>
        </p:nvSpPr>
        <p:spPr>
          <a:xfrm>
            <a:off x="6774791" y="9268023"/>
            <a:ext cx="619080" cy="307777"/>
          </a:xfrm>
          <a:prstGeom prst="rect">
            <a:avLst/>
          </a:prstGeom>
          <a:noFill/>
        </p:spPr>
        <p:txBody>
          <a:bodyPr wrap="none" rtlCol="0">
            <a:spAutoFit/>
          </a:bodyPr>
          <a:lstStyle/>
          <a:p>
            <a:r>
              <a:rPr lang="en-US" sz="1400" dirty="0" smtClean="0"/>
              <a:t>10/42</a:t>
            </a:r>
            <a:endParaRPr lang="en-US" sz="1400" dirty="0"/>
          </a:p>
        </p:txBody>
      </p:sp>
    </p:spTree>
    <p:extLst>
      <p:ext uri="{BB962C8B-B14F-4D97-AF65-F5344CB8AC3E}">
        <p14:creationId xmlns:p14="http://schemas.microsoft.com/office/powerpoint/2010/main" val="2237830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950913"/>
            <a:ext cx="5759450" cy="3240087"/>
          </a:xfrm>
        </p:spPr>
      </p:sp>
      <p:sp>
        <p:nvSpPr>
          <p:cNvPr id="3" name="Notes Placeholder 2"/>
          <p:cNvSpPr>
            <a:spLocks noGrp="1"/>
          </p:cNvSpPr>
          <p:nvPr>
            <p:ph type="body" idx="1"/>
          </p:nvPr>
        </p:nvSpPr>
        <p:spPr>
          <a:xfrm>
            <a:off x="731520" y="4343400"/>
            <a:ext cx="5852160" cy="4907478"/>
          </a:xfrm>
        </p:spPr>
        <p:txBody>
          <a:bodyPr/>
          <a:lstStyle/>
          <a:p>
            <a:pPr marL="171450" indent="-171450" algn="just">
              <a:buFont typeface="Arial" panose="020B0604020202020204" pitchFamily="34" charset="0"/>
              <a:buChar char="•"/>
            </a:pPr>
            <a:r>
              <a:rPr lang="en-US" sz="1400" dirty="0"/>
              <a:t>In addition to their lack of ability to consider quantity-unit price relationships, </a:t>
            </a:r>
            <a:r>
              <a:rPr lang="en-US" sz="1400" dirty="0" smtClean="0"/>
              <a:t>there are two </a:t>
            </a:r>
            <a:r>
              <a:rPr lang="en-US" sz="1400" dirty="0"/>
              <a:t>principles that are repeatedly violated when </a:t>
            </a:r>
            <a:r>
              <a:rPr lang="en-US" sz="1400" dirty="0" smtClean="0"/>
              <a:t>traditional </a:t>
            </a:r>
            <a:r>
              <a:rPr lang="en-US" sz="1400" dirty="0"/>
              <a:t>CCIs </a:t>
            </a:r>
            <a:r>
              <a:rPr lang="en-US" sz="1400" dirty="0" smtClean="0"/>
              <a:t>are used for </a:t>
            </a:r>
            <a:r>
              <a:rPr lang="en-US" sz="1400" dirty="0"/>
              <a:t>cost estimating purposes at the program or project level: the matching and proportionality principles</a:t>
            </a:r>
            <a:r>
              <a:rPr lang="en-US" sz="1400" dirty="0" smtClean="0"/>
              <a:t>.</a:t>
            </a:r>
          </a:p>
          <a:p>
            <a:pPr marL="171450" indent="-171450" algn="just">
              <a:buFont typeface="Arial" panose="020B0604020202020204" pitchFamily="34" charset="0"/>
              <a:buChar char="•"/>
            </a:pPr>
            <a:endParaRPr lang="en-US" sz="1400" dirty="0"/>
          </a:p>
          <a:p>
            <a:pPr marL="171450" indent="-171450" algn="just">
              <a:buFont typeface="Arial" panose="020B0604020202020204" pitchFamily="34" charset="0"/>
              <a:buChar char="•"/>
            </a:pPr>
            <a:r>
              <a:rPr lang="en-US" sz="1400" dirty="0"/>
              <a:t>The matching principle refers to the degree of similarity between the components used in the calculation of a CCI and the scope to be forecasted. Once the matching principle has been reasonably met, the proportionality principle appears. It refers to the degree of consistency between the relative weights of index components and the actual contribution of the same components to the total cost of the intended program/project. Therefore, an ideal, but unlikely scenario, would be one in which each cost element in the program is represented by an input element in the CCI, and the relative weight of each element is the same in the CCI as in the program. It should be noted that a violation of the matching principle implies a violation of the proportionality principle since not sharing the same components would make it impossible to match the weights. Moreover, while there is considerable variability in the scope and configuration of programs and projects within an STA during the planning and programming phases, the set of input components in a typical CCI usually remains unchanged over time. This means that the matching principle cannot always be met. </a:t>
            </a:r>
            <a:endParaRPr lang="en-US" sz="1400" dirty="0" smtClean="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p:txBody>
      </p:sp>
      <p:sp>
        <p:nvSpPr>
          <p:cNvPr id="4" name="TextBox 3"/>
          <p:cNvSpPr txBox="1"/>
          <p:nvPr/>
        </p:nvSpPr>
        <p:spPr>
          <a:xfrm>
            <a:off x="6774791" y="9268023"/>
            <a:ext cx="619080" cy="307777"/>
          </a:xfrm>
          <a:prstGeom prst="rect">
            <a:avLst/>
          </a:prstGeom>
          <a:noFill/>
        </p:spPr>
        <p:txBody>
          <a:bodyPr wrap="none" rtlCol="0">
            <a:spAutoFit/>
          </a:bodyPr>
          <a:lstStyle/>
          <a:p>
            <a:r>
              <a:rPr lang="en-US" sz="1400" dirty="0" smtClean="0"/>
              <a:t>11/42</a:t>
            </a:r>
            <a:endParaRPr lang="en-US" sz="1400" dirty="0"/>
          </a:p>
        </p:txBody>
      </p:sp>
    </p:spTree>
    <p:extLst>
      <p:ext uri="{BB962C8B-B14F-4D97-AF65-F5344CB8AC3E}">
        <p14:creationId xmlns:p14="http://schemas.microsoft.com/office/powerpoint/2010/main" val="4044484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sz="1400" dirty="0"/>
              <a:t>An MCCI consists of a group of indexes organized in a multi-level arrangement. Thus, each cost element in a program/project can be individually represented by its closest matching MCCI index. After selecting the most relevant group of MCCI indexes for the scope of work under consideration, they are mathematically combined into a single scope-based CCI, which is then used to generate annual inflation rates. Costs for different programs/projects are forecasted with different sets of indexes, offering great flexibility to customize the forecasting process to the specifics of each program or project. </a:t>
            </a:r>
          </a:p>
          <a:p>
            <a:endParaRPr lang="en-US" dirty="0"/>
          </a:p>
        </p:txBody>
      </p:sp>
      <p:sp>
        <p:nvSpPr>
          <p:cNvPr id="4" name="TextBox 3"/>
          <p:cNvSpPr txBox="1"/>
          <p:nvPr/>
        </p:nvSpPr>
        <p:spPr>
          <a:xfrm>
            <a:off x="6774791" y="9268023"/>
            <a:ext cx="619080" cy="307777"/>
          </a:xfrm>
          <a:prstGeom prst="rect">
            <a:avLst/>
          </a:prstGeom>
          <a:noFill/>
        </p:spPr>
        <p:txBody>
          <a:bodyPr wrap="none" rtlCol="0">
            <a:spAutoFit/>
          </a:bodyPr>
          <a:lstStyle/>
          <a:p>
            <a:r>
              <a:rPr lang="en-US" sz="1400" dirty="0" smtClean="0"/>
              <a:t>12/42</a:t>
            </a:r>
            <a:endParaRPr lang="en-US" sz="1400" dirty="0"/>
          </a:p>
        </p:txBody>
      </p:sp>
    </p:spTree>
    <p:extLst>
      <p:ext uri="{BB962C8B-B14F-4D97-AF65-F5344CB8AC3E}">
        <p14:creationId xmlns:p14="http://schemas.microsoft.com/office/powerpoint/2010/main" val="3531869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876300"/>
            <a:ext cx="5759450" cy="3240088"/>
          </a:xfrm>
        </p:spPr>
      </p:sp>
      <p:sp>
        <p:nvSpPr>
          <p:cNvPr id="3" name="Notes Placeholder 2"/>
          <p:cNvSpPr>
            <a:spLocks noGrp="1"/>
          </p:cNvSpPr>
          <p:nvPr>
            <p:ph type="body" idx="1"/>
          </p:nvPr>
        </p:nvSpPr>
        <p:spPr>
          <a:xfrm>
            <a:off x="731520" y="4263615"/>
            <a:ext cx="6227420" cy="5011014"/>
          </a:xfrm>
        </p:spPr>
        <p:txBody>
          <a:bodyPr/>
          <a:lstStyle/>
          <a:p>
            <a:pPr marL="285750" indent="-285750" algn="just">
              <a:buFont typeface="Arial" panose="020B0604020202020204" pitchFamily="34" charset="0"/>
              <a:buChar char="•"/>
            </a:pPr>
            <a:r>
              <a:rPr lang="en-US" sz="1400" dirty="0" smtClean="0"/>
              <a:t>The presenter will read the information presented in this slide without providing major additional information. </a:t>
            </a:r>
            <a:endParaRPr lang="en-US" dirty="0" smtClean="0"/>
          </a:p>
          <a:p>
            <a:pPr marL="285750" indent="-285750" algn="just">
              <a:buFont typeface="Arial" panose="020B0604020202020204" pitchFamily="34" charset="0"/>
              <a:buChar char="•"/>
            </a:pPr>
            <a:endParaRPr lang="en-US" dirty="0"/>
          </a:p>
        </p:txBody>
      </p:sp>
      <p:sp>
        <p:nvSpPr>
          <p:cNvPr id="4" name="TextBox 3"/>
          <p:cNvSpPr txBox="1"/>
          <p:nvPr/>
        </p:nvSpPr>
        <p:spPr>
          <a:xfrm>
            <a:off x="6774791" y="9268023"/>
            <a:ext cx="619080" cy="307777"/>
          </a:xfrm>
          <a:prstGeom prst="rect">
            <a:avLst/>
          </a:prstGeom>
          <a:noFill/>
        </p:spPr>
        <p:txBody>
          <a:bodyPr wrap="none" rtlCol="0">
            <a:spAutoFit/>
          </a:bodyPr>
          <a:lstStyle/>
          <a:p>
            <a:r>
              <a:rPr lang="en-US" sz="1400" dirty="0" smtClean="0"/>
              <a:t>13/42</a:t>
            </a:r>
            <a:endParaRPr lang="en-US" sz="1400" dirty="0"/>
          </a:p>
        </p:txBody>
      </p:sp>
    </p:spTree>
    <p:extLst>
      <p:ext uri="{BB962C8B-B14F-4D97-AF65-F5344CB8AC3E}">
        <p14:creationId xmlns:p14="http://schemas.microsoft.com/office/powerpoint/2010/main" val="4154413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876300"/>
            <a:ext cx="5759450" cy="3240088"/>
          </a:xfrm>
        </p:spPr>
      </p:sp>
      <p:sp>
        <p:nvSpPr>
          <p:cNvPr id="3" name="Notes Placeholder 2"/>
          <p:cNvSpPr>
            <a:spLocks noGrp="1"/>
          </p:cNvSpPr>
          <p:nvPr>
            <p:ph type="body" idx="1"/>
          </p:nvPr>
        </p:nvSpPr>
        <p:spPr>
          <a:xfrm>
            <a:off x="731520" y="4263615"/>
            <a:ext cx="6227420" cy="5011014"/>
          </a:xfrm>
        </p:spPr>
        <p:txBody>
          <a:bodyPr/>
          <a:lstStyle/>
          <a:p>
            <a:pPr marL="285750" indent="-285750" algn="just">
              <a:buFont typeface="Arial" panose="020B0604020202020204" pitchFamily="34" charset="0"/>
              <a:buChar char="•"/>
            </a:pPr>
            <a:r>
              <a:rPr lang="en-US" sz="1400" dirty="0"/>
              <a:t>The presenter will read the information presented in this slide without providing major additional information. </a:t>
            </a:r>
          </a:p>
          <a:p>
            <a:pPr algn="just"/>
            <a:endParaRPr lang="en-US" dirty="0" smtClean="0"/>
          </a:p>
          <a:p>
            <a:pPr marL="285750" indent="-285750" algn="just">
              <a:buFont typeface="Arial" panose="020B0604020202020204" pitchFamily="34" charset="0"/>
              <a:buChar char="•"/>
            </a:pPr>
            <a:endParaRPr lang="en-US" dirty="0"/>
          </a:p>
        </p:txBody>
      </p:sp>
      <p:sp>
        <p:nvSpPr>
          <p:cNvPr id="4" name="TextBox 3"/>
          <p:cNvSpPr txBox="1"/>
          <p:nvPr/>
        </p:nvSpPr>
        <p:spPr>
          <a:xfrm>
            <a:off x="6774791" y="9268023"/>
            <a:ext cx="619080" cy="307777"/>
          </a:xfrm>
          <a:prstGeom prst="rect">
            <a:avLst/>
          </a:prstGeom>
          <a:noFill/>
        </p:spPr>
        <p:txBody>
          <a:bodyPr wrap="none" rtlCol="0">
            <a:spAutoFit/>
          </a:bodyPr>
          <a:lstStyle/>
          <a:p>
            <a:r>
              <a:rPr lang="en-US" sz="1400" dirty="0" smtClean="0"/>
              <a:t>14/42</a:t>
            </a:r>
            <a:endParaRPr lang="en-US" sz="1400" dirty="0"/>
          </a:p>
        </p:txBody>
      </p:sp>
    </p:spTree>
    <p:extLst>
      <p:ext uri="{BB962C8B-B14F-4D97-AF65-F5344CB8AC3E}">
        <p14:creationId xmlns:p14="http://schemas.microsoft.com/office/powerpoint/2010/main" val="960838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dirty="0"/>
              <a:t>R</a:t>
            </a:r>
            <a:r>
              <a:rPr lang="en-US" sz="1400" dirty="0" smtClean="0"/>
              <a:t>esults for NCHRP 10-101 allowed the research team to formulate recommendations regarding the minimum amounts of historical bid data required to conduct effective cost forecasting procedures.</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smtClean="0"/>
              <a:t>In the case of mid-term and intermediate-range forecasting procedures, the study recommends the used of no less than 10 years of historical bid data, while no less than 15 years are recommended for long-range forecasts, but ideally, 20 years of pricing data.</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smtClean="0"/>
              <a:t>The NCHRP 10-101 Final Report and the Transportation Cost Forecasting Guidebook provide additional recommendations regarding effective data collection and cleaning procedures, including instructions to integrate all available data into a data-processing-friendly database, as well as descriptions of two outlier detection and elimination methods.     </a:t>
            </a:r>
            <a:endParaRPr lang="en-US" sz="1400" dirty="0"/>
          </a:p>
        </p:txBody>
      </p:sp>
      <p:sp>
        <p:nvSpPr>
          <p:cNvPr id="4" name="TextBox 3"/>
          <p:cNvSpPr txBox="1"/>
          <p:nvPr/>
        </p:nvSpPr>
        <p:spPr>
          <a:xfrm>
            <a:off x="6774791" y="9268023"/>
            <a:ext cx="619080" cy="307777"/>
          </a:xfrm>
          <a:prstGeom prst="rect">
            <a:avLst/>
          </a:prstGeom>
          <a:noFill/>
        </p:spPr>
        <p:txBody>
          <a:bodyPr wrap="none" rtlCol="0">
            <a:spAutoFit/>
          </a:bodyPr>
          <a:lstStyle/>
          <a:p>
            <a:r>
              <a:rPr lang="en-US" sz="1400" dirty="0" smtClean="0"/>
              <a:t>15/42</a:t>
            </a:r>
            <a:endParaRPr lang="en-US" sz="1400" dirty="0"/>
          </a:p>
        </p:txBody>
      </p:sp>
    </p:spTree>
    <p:extLst>
      <p:ext uri="{BB962C8B-B14F-4D97-AF65-F5344CB8AC3E}">
        <p14:creationId xmlns:p14="http://schemas.microsoft.com/office/powerpoint/2010/main" val="268399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876300"/>
            <a:ext cx="5759450" cy="3240088"/>
          </a:xfrm>
        </p:spPr>
      </p:sp>
      <p:sp>
        <p:nvSpPr>
          <p:cNvPr id="3" name="Notes Placeholder 2"/>
          <p:cNvSpPr>
            <a:spLocks noGrp="1"/>
          </p:cNvSpPr>
          <p:nvPr>
            <p:ph type="body" idx="1"/>
          </p:nvPr>
        </p:nvSpPr>
        <p:spPr>
          <a:xfrm>
            <a:off x="731520" y="4263615"/>
            <a:ext cx="6227420" cy="5011014"/>
          </a:xfrm>
        </p:spPr>
        <p:txBody>
          <a:bodyPr/>
          <a:lstStyle/>
          <a:p>
            <a:pPr marL="285750" indent="-285750" algn="just">
              <a:buFont typeface="Arial" panose="020B0604020202020204" pitchFamily="34" charset="0"/>
              <a:buChar char="•"/>
            </a:pPr>
            <a:r>
              <a:rPr lang="en-US" sz="1400" dirty="0"/>
              <a:t>After finishing the data collection and cleaning part, the MCCI development process continues with the selection of the pay items that will become the foundation of the indexing system. The largest the basket of MCCI pay items, the better. However, not all items are suitable to become part of this process either because they are not relevant, are not frequently used, or because their unit prices are not comparable between projects. </a:t>
            </a:r>
            <a:r>
              <a:rPr lang="en-US" sz="1400" dirty="0" smtClean="0"/>
              <a:t>This slide shows three basic steps that </a:t>
            </a:r>
            <a:r>
              <a:rPr lang="en-US" sz="1400" dirty="0"/>
              <a:t>help in the identification of the largest possible group of significant repetitive MCCI pay </a:t>
            </a:r>
            <a:r>
              <a:rPr lang="en-US" sz="1400" dirty="0" smtClean="0"/>
              <a:t>items.</a:t>
            </a:r>
          </a:p>
          <a:p>
            <a:pPr marL="285750" indent="-285750" algn="just">
              <a:buFont typeface="Arial" panose="020B0604020202020204" pitchFamily="34" charset="0"/>
              <a:buChar char="•"/>
            </a:pPr>
            <a:endParaRPr lang="en-US" sz="1400" dirty="0"/>
          </a:p>
          <a:p>
            <a:pPr marL="228600" lvl="0" indent="-228600">
              <a:buFont typeface="+mj-lt"/>
              <a:buAutoNum type="arabicPeriod"/>
            </a:pPr>
            <a:r>
              <a:rPr lang="en-US" i="1" u="sng" dirty="0"/>
              <a:t>Discard those items whose units do not consistently refer to the same set of specifications or amounts work (e.g., each, lump sum), and keep those units that are comparable between projects (e.g., linear feet, cubic yards, tons)</a:t>
            </a:r>
            <a:r>
              <a:rPr lang="en-US" i="1" dirty="0"/>
              <a:t>. </a:t>
            </a:r>
            <a:r>
              <a:rPr lang="en-US" dirty="0"/>
              <a:t>Pay items measured on an “each” or “lump sum” basis are usually not comparable between projects. Therefore, it is not appropriate to track their price changes using historical unit prices.</a:t>
            </a:r>
          </a:p>
          <a:p>
            <a:pPr marL="228600" lvl="0" indent="-228600">
              <a:buFont typeface="+mj-lt"/>
              <a:buAutoNum type="arabicPeriod"/>
            </a:pPr>
            <a:r>
              <a:rPr lang="en-US" i="1" u="sng" dirty="0"/>
              <a:t>Identify those pay items frequently used by the agency, ideally but not necessarily, at least once in the first and second halves of each year</a:t>
            </a:r>
            <a:r>
              <a:rPr lang="en-US" i="1" dirty="0"/>
              <a:t>. </a:t>
            </a:r>
            <a:r>
              <a:rPr lang="en-US" dirty="0"/>
              <a:t>Although items used on a semi-annual frequency are preferred, that should not be a strict requirement since that could lead to the dismissal of relevant items whose frequency of use could skip a few periods. MCCI systems are able to handle missing values.      </a:t>
            </a:r>
          </a:p>
          <a:p>
            <a:pPr marL="228600" lvl="0" indent="-228600">
              <a:buFont typeface="+mj-lt"/>
              <a:buAutoNum type="arabicPeriod"/>
            </a:pPr>
            <a:r>
              <a:rPr lang="en-US" i="1" u="sng" dirty="0"/>
              <a:t>Discard those items that show no apparent correlation between their unit prices and their respective quantities of work</a:t>
            </a:r>
            <a:r>
              <a:rPr lang="en-US" i="1" dirty="0"/>
              <a:t>. </a:t>
            </a:r>
            <a:r>
              <a:rPr lang="en-US" dirty="0"/>
              <a:t>That would be a violation of the economies of scale principle, which could mean that unit prices for those items are not comparable between projects. The MCCI methodology has the capacity to consider economies of scale in the calculation of index values. </a:t>
            </a:r>
          </a:p>
          <a:p>
            <a:pPr marL="285750" indent="-285750" algn="just">
              <a:buFont typeface="Arial" panose="020B0604020202020204" pitchFamily="34" charset="0"/>
              <a:buChar char="•"/>
            </a:pPr>
            <a:endParaRPr lang="en-US" dirty="0" smtClean="0"/>
          </a:p>
          <a:p>
            <a:pPr marL="285750" indent="-285750" algn="just">
              <a:buFont typeface="Arial" panose="020B0604020202020204" pitchFamily="34" charset="0"/>
              <a:buChar char="•"/>
            </a:pPr>
            <a:endParaRPr lang="en-US" dirty="0"/>
          </a:p>
        </p:txBody>
      </p:sp>
      <p:sp>
        <p:nvSpPr>
          <p:cNvPr id="4" name="TextBox 3"/>
          <p:cNvSpPr txBox="1"/>
          <p:nvPr/>
        </p:nvSpPr>
        <p:spPr>
          <a:xfrm>
            <a:off x="6774791" y="9268023"/>
            <a:ext cx="619080" cy="307777"/>
          </a:xfrm>
          <a:prstGeom prst="rect">
            <a:avLst/>
          </a:prstGeom>
          <a:noFill/>
        </p:spPr>
        <p:txBody>
          <a:bodyPr wrap="none" rtlCol="0">
            <a:spAutoFit/>
          </a:bodyPr>
          <a:lstStyle/>
          <a:p>
            <a:r>
              <a:rPr lang="en-US" sz="1400" dirty="0" smtClean="0"/>
              <a:t>16/42</a:t>
            </a:r>
            <a:endParaRPr lang="en-US" sz="1400" dirty="0"/>
          </a:p>
        </p:txBody>
      </p:sp>
    </p:spTree>
    <p:extLst>
      <p:ext uri="{BB962C8B-B14F-4D97-AF65-F5344CB8AC3E}">
        <p14:creationId xmlns:p14="http://schemas.microsoft.com/office/powerpoint/2010/main" val="2380567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303338"/>
            <a:ext cx="5759450" cy="3240087"/>
          </a:xfrm>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sz="1400" dirty="0"/>
              <a:t>Historical bid data from the selected basket of pay items is then used to develop several cost indexes organized in a multilevel arrangement like the one shown in </a:t>
            </a:r>
            <a:r>
              <a:rPr lang="en-US" sz="1400" dirty="0" smtClean="0"/>
              <a:t>this figure. This is a </a:t>
            </a:r>
            <a:r>
              <a:rPr lang="en-US" sz="1400" dirty="0"/>
              <a:t>five-level arrangement </a:t>
            </a:r>
            <a:r>
              <a:rPr lang="en-US" sz="1400" dirty="0" smtClean="0"/>
              <a:t>with </a:t>
            </a:r>
            <a:r>
              <a:rPr lang="en-US" sz="1400" dirty="0"/>
              <a:t>96 cost indexes developed for </a:t>
            </a:r>
            <a:r>
              <a:rPr lang="en-US" sz="1400" dirty="0" smtClean="0"/>
              <a:t>CDOT. These </a:t>
            </a:r>
            <a:r>
              <a:rPr lang="en-US" sz="1400" dirty="0"/>
              <a:t>96 indexes </a:t>
            </a:r>
            <a:r>
              <a:rPr lang="en-US" sz="1400" dirty="0" smtClean="0"/>
              <a:t>were </a:t>
            </a:r>
            <a:r>
              <a:rPr lang="en-US" sz="1400" dirty="0"/>
              <a:t>developed with a basket of 40 pay items. The lowest level in the MCCI is the Pay Item Level, which contains one cost index for each of those 40 pay items. This level has the most specific cost indexes. Each of the 40 cost indexes at this level is only intended to be used on its respective pay item. </a:t>
            </a:r>
            <a:endParaRPr lang="en-US" sz="1400" dirty="0" smtClean="0"/>
          </a:p>
          <a:p>
            <a:pPr marL="171450" indent="-171450" algn="just">
              <a:buFont typeface="Arial" panose="020B0604020202020204" pitchFamily="34" charset="0"/>
              <a:buChar char="•"/>
            </a:pPr>
            <a:endParaRPr lang="en-US" sz="1400" dirty="0"/>
          </a:p>
          <a:p>
            <a:pPr marL="171450" indent="-171450" algn="just">
              <a:buFont typeface="Arial" panose="020B0604020202020204" pitchFamily="34" charset="0"/>
              <a:buChar char="•"/>
            </a:pPr>
            <a:r>
              <a:rPr lang="en-US" sz="1400" dirty="0"/>
              <a:t>Following a bottom-up calculation approach, CDOT’s indexes at the Pay Item Level were used to calculate the 28 indexes at Sub-Division Level 1, which are less specific. Similarly, the indexes at Sub-Division Level 1 were used to calculate 22 broader indexes at Sub-Division Level 2, and so on, until reaching the top level where a single general index was calculated at the Agency Level.</a:t>
            </a:r>
          </a:p>
        </p:txBody>
      </p:sp>
      <p:sp>
        <p:nvSpPr>
          <p:cNvPr id="4" name="TextBox 3"/>
          <p:cNvSpPr txBox="1"/>
          <p:nvPr/>
        </p:nvSpPr>
        <p:spPr>
          <a:xfrm>
            <a:off x="6774791" y="9268023"/>
            <a:ext cx="619080" cy="307777"/>
          </a:xfrm>
          <a:prstGeom prst="rect">
            <a:avLst/>
          </a:prstGeom>
          <a:noFill/>
        </p:spPr>
        <p:txBody>
          <a:bodyPr wrap="none" rtlCol="0">
            <a:spAutoFit/>
          </a:bodyPr>
          <a:lstStyle/>
          <a:p>
            <a:r>
              <a:rPr lang="en-US" sz="1400" dirty="0" smtClean="0"/>
              <a:t>17/42</a:t>
            </a:r>
            <a:endParaRPr lang="en-US" sz="1400" dirty="0"/>
          </a:p>
        </p:txBody>
      </p:sp>
    </p:spTree>
    <p:extLst>
      <p:ext uri="{BB962C8B-B14F-4D97-AF65-F5344CB8AC3E}">
        <p14:creationId xmlns:p14="http://schemas.microsoft.com/office/powerpoint/2010/main" val="3870382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858838"/>
            <a:ext cx="5759450" cy="3240087"/>
          </a:xfrm>
        </p:spPr>
      </p:sp>
      <p:sp>
        <p:nvSpPr>
          <p:cNvPr id="3" name="Notes Placeholder 2"/>
          <p:cNvSpPr>
            <a:spLocks noGrp="1"/>
          </p:cNvSpPr>
          <p:nvPr>
            <p:ph type="body" idx="1"/>
          </p:nvPr>
        </p:nvSpPr>
        <p:spPr>
          <a:xfrm>
            <a:off x="356260" y="4205724"/>
            <a:ext cx="6780810" cy="4902649"/>
          </a:xfrm>
        </p:spPr>
        <p:txBody>
          <a:bodyPr/>
          <a:lstStyle/>
          <a:p>
            <a:pPr marL="171450" indent="-171450" algn="just">
              <a:buFont typeface="Arial" panose="020B0604020202020204" pitchFamily="34" charset="0"/>
              <a:buChar char="•"/>
            </a:pPr>
            <a:r>
              <a:rPr lang="en-US" sz="1400" dirty="0"/>
              <a:t>Indexes at all levels are grouped according to the coding scheme used by each STA to classify its pay items. Pay item identification numbers could communicate information about the scope, materials, and/or activities associated with each item. Thus, pay items with similar identification numbers can be assumed to be closely related. STAs’ pay item coding schemes, which usually align with their standard specification books, can also be used to label each of the cost indexes in the </a:t>
            </a:r>
            <a:r>
              <a:rPr lang="en-US" sz="1400" dirty="0" smtClean="0"/>
              <a:t>MCCI, as shown in this table. </a:t>
            </a:r>
          </a:p>
          <a:p>
            <a:pPr marL="171450" indent="-171450" algn="just">
              <a:buFont typeface="Arial" panose="020B0604020202020204" pitchFamily="34" charset="0"/>
              <a:buChar char="•"/>
            </a:pPr>
            <a:endParaRPr lang="en-US" sz="1400" dirty="0"/>
          </a:p>
          <a:p>
            <a:pPr marL="171450" indent="-171450" algn="just">
              <a:buFont typeface="Arial" panose="020B0604020202020204" pitchFamily="34" charset="0"/>
              <a:buChar char="•"/>
            </a:pPr>
            <a:r>
              <a:rPr lang="en-US" sz="1400" dirty="0" smtClean="0"/>
              <a:t>The table </a:t>
            </a:r>
            <a:r>
              <a:rPr lang="en-US" sz="1400" dirty="0"/>
              <a:t>shows how some of the indexes were grouped and labeled for CDOT’s MCCI. This table only shows identification labels for indexes across the bottom-up pathways of the 13 pay item indexes under Division 2. Divisions 3 to 6 also have downward ramifications, but those are not shown in </a:t>
            </a:r>
            <a:r>
              <a:rPr lang="en-US" sz="1400" dirty="0" smtClean="0"/>
              <a:t>this table. </a:t>
            </a:r>
          </a:p>
          <a:p>
            <a:pPr marL="171450" indent="-171450" algn="just">
              <a:buFont typeface="Arial" panose="020B0604020202020204" pitchFamily="34" charset="0"/>
              <a:buChar char="•"/>
            </a:pPr>
            <a:endParaRPr lang="en-US" sz="1400" dirty="0"/>
          </a:p>
          <a:p>
            <a:pPr marL="171450" indent="-171450" algn="just">
              <a:buFont typeface="Arial" panose="020B0604020202020204" pitchFamily="34" charset="0"/>
              <a:buChar char="•"/>
            </a:pPr>
            <a:r>
              <a:rPr lang="en-US" sz="1400" dirty="0"/>
              <a:t>As moving from the Pay Item Level to the Agency Level, the number of digits used to identify the MCCI indexes is reduced, meaning that now the index represents a broader scope of work. In other words, the degree of detail of an index is given by its MCCI level, with the scope becoming increasingly broader at upper levels. For example, cost indexes 203-00010 and 203-00060 in </a:t>
            </a:r>
            <a:r>
              <a:rPr lang="en-US" sz="1400" dirty="0" smtClean="0"/>
              <a:t>this table </a:t>
            </a:r>
            <a:r>
              <a:rPr lang="en-US" sz="1400" dirty="0"/>
              <a:t>only represent these two specific pay items. Bid data from these two indexes were then used to calculate cost index 203-000 at Sub-Division Level 1, which is intended to represent all items that start with 203-000. In the same way, index 203 represents all pay items that start with 203, and index 2 represents all pay items starting with 2. Division Level indexes in CDOT’s MCCI align with actual construction divisions from its standard specification book. </a:t>
            </a:r>
          </a:p>
        </p:txBody>
      </p:sp>
      <p:sp>
        <p:nvSpPr>
          <p:cNvPr id="4" name="TextBox 3"/>
          <p:cNvSpPr txBox="1"/>
          <p:nvPr/>
        </p:nvSpPr>
        <p:spPr>
          <a:xfrm>
            <a:off x="6774791" y="9268023"/>
            <a:ext cx="619080" cy="307777"/>
          </a:xfrm>
          <a:prstGeom prst="rect">
            <a:avLst/>
          </a:prstGeom>
          <a:noFill/>
        </p:spPr>
        <p:txBody>
          <a:bodyPr wrap="none" rtlCol="0">
            <a:spAutoFit/>
          </a:bodyPr>
          <a:lstStyle/>
          <a:p>
            <a:r>
              <a:rPr lang="en-US" sz="1400" dirty="0" smtClean="0"/>
              <a:t>18/42</a:t>
            </a:r>
            <a:endParaRPr lang="en-US" sz="1400" dirty="0"/>
          </a:p>
        </p:txBody>
      </p:sp>
    </p:spTree>
    <p:extLst>
      <p:ext uri="{BB962C8B-B14F-4D97-AF65-F5344CB8AC3E}">
        <p14:creationId xmlns:p14="http://schemas.microsoft.com/office/powerpoint/2010/main" val="3545049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303338"/>
            <a:ext cx="5759450" cy="3240087"/>
          </a:xfrm>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r>
              <a:rPr lang="en-US" sz="1400" dirty="0" smtClean="0"/>
              <a:t>This </a:t>
            </a:r>
            <a:r>
              <a:rPr lang="en-US" sz="1400" dirty="0"/>
              <a:t>slide shows the five construction divisions in CDOT Standard Specification Book. Thus, there is an index in the Division Level of CDOT’s MCCIs to represent the overall market behavior of each of these construction divisions. </a:t>
            </a:r>
            <a:r>
              <a:rPr lang="en-US" sz="1400" dirty="0" smtClean="0"/>
              <a:t>Therefore, the MCCI Index 2 in the previous example would represent all earthwork activities.   </a:t>
            </a:r>
            <a:endParaRPr lang="en-US" sz="1400" dirty="0"/>
          </a:p>
        </p:txBody>
      </p:sp>
      <p:sp>
        <p:nvSpPr>
          <p:cNvPr id="4" name="TextBox 3"/>
          <p:cNvSpPr txBox="1"/>
          <p:nvPr/>
        </p:nvSpPr>
        <p:spPr>
          <a:xfrm>
            <a:off x="6774791" y="9268023"/>
            <a:ext cx="619080" cy="307777"/>
          </a:xfrm>
          <a:prstGeom prst="rect">
            <a:avLst/>
          </a:prstGeom>
          <a:noFill/>
        </p:spPr>
        <p:txBody>
          <a:bodyPr wrap="none" rtlCol="0">
            <a:spAutoFit/>
          </a:bodyPr>
          <a:lstStyle/>
          <a:p>
            <a:r>
              <a:rPr lang="en-US" sz="1400" dirty="0" smtClean="0"/>
              <a:t>19/42</a:t>
            </a:r>
            <a:endParaRPr lang="en-US" sz="1400" dirty="0"/>
          </a:p>
        </p:txBody>
      </p:sp>
    </p:spTree>
    <p:extLst>
      <p:ext uri="{BB962C8B-B14F-4D97-AF65-F5344CB8AC3E}">
        <p14:creationId xmlns:p14="http://schemas.microsoft.com/office/powerpoint/2010/main" val="1074786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303338"/>
            <a:ext cx="5759450" cy="3240087"/>
          </a:xfrm>
        </p:spPr>
      </p:sp>
      <p:sp>
        <p:nvSpPr>
          <p:cNvPr id="3" name="Notes Placeholder 2"/>
          <p:cNvSpPr>
            <a:spLocks noGrp="1"/>
          </p:cNvSpPr>
          <p:nvPr>
            <p:ph type="body" idx="1"/>
          </p:nvPr>
        </p:nvSpPr>
        <p:spPr/>
        <p:txBody>
          <a:bodyPr/>
          <a:lstStyle/>
          <a:p>
            <a:pPr marL="171426" indent="-171426" algn="just">
              <a:buFont typeface="Arial" panose="020B0604020202020204" pitchFamily="34" charset="0"/>
              <a:buChar char="•"/>
            </a:pPr>
            <a:r>
              <a:rPr lang="en-US" sz="1400" dirty="0"/>
              <a:t>Introduce the research team:</a:t>
            </a:r>
          </a:p>
          <a:p>
            <a:pPr marL="171426" indent="-171426" algn="just">
              <a:buFont typeface="Arial" panose="020B0604020202020204" pitchFamily="34" charset="0"/>
              <a:buChar char="•"/>
            </a:pPr>
            <a:endParaRPr lang="en-US" sz="1400" b="1" dirty="0"/>
          </a:p>
          <a:p>
            <a:pPr marL="628626" lvl="1" indent="-171426" algn="just">
              <a:buFont typeface="Arial" panose="020B0604020202020204" pitchFamily="34" charset="0"/>
              <a:buChar char="•"/>
            </a:pPr>
            <a:r>
              <a:rPr lang="en-US" sz="1400" b="1" dirty="0"/>
              <a:t>Dr. Jorge </a:t>
            </a:r>
            <a:r>
              <a:rPr lang="en-US" sz="1400" b="1" dirty="0" smtClean="0"/>
              <a:t>Rueda-Benavides, </a:t>
            </a:r>
            <a:r>
              <a:rPr lang="en-US" sz="1400" dirty="0" smtClean="0"/>
              <a:t>Principal Investigator – Auburn University </a:t>
            </a:r>
            <a:endParaRPr lang="en-US" sz="1400" dirty="0"/>
          </a:p>
          <a:p>
            <a:pPr marL="171426" indent="-171426" algn="just">
              <a:buFont typeface="Arial" panose="020B0604020202020204" pitchFamily="34" charset="0"/>
              <a:buChar char="•"/>
            </a:pPr>
            <a:endParaRPr lang="en-US" sz="1400" dirty="0"/>
          </a:p>
          <a:p>
            <a:pPr marL="628626" lvl="1" indent="-171426" algn="just">
              <a:buFont typeface="Arial" panose="020B0604020202020204" pitchFamily="34" charset="0"/>
              <a:buChar char="•"/>
            </a:pPr>
            <a:r>
              <a:rPr lang="en-US" sz="1400" b="1" dirty="0"/>
              <a:t>Dr. Clifford </a:t>
            </a:r>
            <a:r>
              <a:rPr lang="en-US" sz="1400" b="1" dirty="0" smtClean="0"/>
              <a:t>Schexnayder,</a:t>
            </a:r>
            <a:r>
              <a:rPr lang="en-US" sz="1400" dirty="0" smtClean="0"/>
              <a:t> Co-Principal Investigator – Arizona State University</a:t>
            </a:r>
          </a:p>
          <a:p>
            <a:pPr marL="171426" indent="-171426" algn="just">
              <a:buFont typeface="Arial" panose="020B0604020202020204" pitchFamily="34" charset="0"/>
              <a:buChar char="•"/>
            </a:pPr>
            <a:endParaRPr lang="en-US" sz="1400" dirty="0" smtClean="0"/>
          </a:p>
          <a:p>
            <a:pPr marL="628626" lvl="1" indent="-171426" algn="just">
              <a:buFont typeface="Arial" panose="020B0604020202020204" pitchFamily="34" charset="0"/>
              <a:buChar char="•"/>
            </a:pPr>
            <a:r>
              <a:rPr lang="en-US" sz="1400" b="1" dirty="0" smtClean="0"/>
              <a:t>Dr</a:t>
            </a:r>
            <a:r>
              <a:rPr lang="en-US" sz="1400" b="1" dirty="0"/>
              <a:t>. Ghada </a:t>
            </a:r>
            <a:r>
              <a:rPr lang="en-US" sz="1400" b="1" dirty="0" smtClean="0"/>
              <a:t>Gad,</a:t>
            </a:r>
            <a:r>
              <a:rPr lang="en-US" sz="1400" dirty="0"/>
              <a:t> Co-Principal Investigator – </a:t>
            </a:r>
            <a:r>
              <a:rPr lang="en-US" sz="1400" dirty="0" smtClean="0"/>
              <a:t>Cal Poly Pomona</a:t>
            </a:r>
            <a:endParaRPr lang="en-US" sz="1400" dirty="0"/>
          </a:p>
          <a:p>
            <a:pPr marL="171426" indent="-171426" algn="just">
              <a:buFont typeface="Arial" panose="020B0604020202020204" pitchFamily="34" charset="0"/>
              <a:buChar char="•"/>
            </a:pPr>
            <a:endParaRPr lang="en-US" sz="1400" dirty="0"/>
          </a:p>
          <a:p>
            <a:pPr marL="628626" lvl="1" indent="-171426" algn="just">
              <a:buFont typeface="Arial" panose="020B0604020202020204" pitchFamily="34" charset="0"/>
              <a:buChar char="•"/>
            </a:pPr>
            <a:r>
              <a:rPr lang="en-US" sz="1400" b="1" dirty="0"/>
              <a:t>Mr. Daniel D’Angelo </a:t>
            </a:r>
            <a:r>
              <a:rPr lang="en-US" sz="1400" dirty="0"/>
              <a:t>Co-Principal Investigator – </a:t>
            </a:r>
            <a:r>
              <a:rPr lang="en-US" sz="1400" dirty="0" smtClean="0"/>
              <a:t>Applied Research Associates</a:t>
            </a:r>
            <a:endParaRPr lang="en-US" sz="1400" dirty="0"/>
          </a:p>
          <a:p>
            <a:pPr marL="171426" indent="-171426" algn="just">
              <a:buFont typeface="Arial" panose="020B0604020202020204" pitchFamily="34" charset="0"/>
              <a:buChar char="•"/>
            </a:pPr>
            <a:endParaRPr lang="en-US" sz="1400" dirty="0"/>
          </a:p>
          <a:p>
            <a:pPr marL="628626" lvl="1" indent="-171426" algn="just">
              <a:buFont typeface="Arial" panose="020B0604020202020204" pitchFamily="34" charset="0"/>
              <a:buChar char="•"/>
            </a:pPr>
            <a:r>
              <a:rPr lang="en-US" sz="1400" b="1" dirty="0"/>
              <a:t>Mr. Cesar Mayorga </a:t>
            </a:r>
            <a:r>
              <a:rPr lang="en-US" sz="1400" dirty="0"/>
              <a:t>Co-Principal Investigator – </a:t>
            </a:r>
            <a:r>
              <a:rPr lang="en-US" sz="1400" dirty="0" smtClean="0"/>
              <a:t>Graduate Research Assistant </a:t>
            </a:r>
            <a:endParaRPr lang="en-US" sz="1400" dirty="0"/>
          </a:p>
          <a:p>
            <a:pPr marL="628626" lvl="1" indent="-171426" algn="just">
              <a:buFont typeface="Arial" panose="020B0604020202020204" pitchFamily="34" charset="0"/>
              <a:buChar char="•"/>
            </a:pPr>
            <a:endParaRPr lang="en-US" sz="1400" dirty="0"/>
          </a:p>
          <a:p>
            <a:pPr marL="171426" indent="-171426">
              <a:buFont typeface="Arial" panose="020B0604020202020204" pitchFamily="34" charset="0"/>
              <a:buChar char="•"/>
            </a:pPr>
            <a:endParaRPr lang="en-US" dirty="0"/>
          </a:p>
        </p:txBody>
      </p:sp>
      <p:sp>
        <p:nvSpPr>
          <p:cNvPr id="4" name="TextBox 3"/>
          <p:cNvSpPr txBox="1"/>
          <p:nvPr/>
        </p:nvSpPr>
        <p:spPr>
          <a:xfrm>
            <a:off x="6774791" y="9268023"/>
            <a:ext cx="527709" cy="307777"/>
          </a:xfrm>
          <a:prstGeom prst="rect">
            <a:avLst/>
          </a:prstGeom>
          <a:noFill/>
        </p:spPr>
        <p:txBody>
          <a:bodyPr wrap="none" rtlCol="0">
            <a:spAutoFit/>
          </a:bodyPr>
          <a:lstStyle/>
          <a:p>
            <a:r>
              <a:rPr lang="en-US" sz="1400" dirty="0"/>
              <a:t>2</a:t>
            </a:r>
            <a:r>
              <a:rPr lang="en-US" sz="1400" dirty="0" smtClean="0"/>
              <a:t>/42</a:t>
            </a:r>
            <a:endParaRPr lang="en-US" sz="1400" dirty="0"/>
          </a:p>
        </p:txBody>
      </p:sp>
    </p:spTree>
    <p:extLst>
      <p:ext uri="{BB962C8B-B14F-4D97-AF65-F5344CB8AC3E}">
        <p14:creationId xmlns:p14="http://schemas.microsoft.com/office/powerpoint/2010/main" val="1715324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303338"/>
            <a:ext cx="5759450" cy="3240087"/>
          </a:xfrm>
        </p:spPr>
      </p:sp>
      <p:sp>
        <p:nvSpPr>
          <p:cNvPr id="3" name="Notes Placeholder 2"/>
          <p:cNvSpPr>
            <a:spLocks noGrp="1"/>
          </p:cNvSpPr>
          <p:nvPr>
            <p:ph type="body" idx="1"/>
          </p:nvPr>
        </p:nvSpPr>
        <p:spPr>
          <a:xfrm>
            <a:off x="731520" y="4714875"/>
            <a:ext cx="5852160" cy="3978276"/>
          </a:xfrm>
        </p:spPr>
        <p:txBody>
          <a:bodyPr/>
          <a:lstStyle/>
          <a:p>
            <a:pPr marL="285750" indent="-285750" algn="just">
              <a:buFont typeface="Arial" panose="020B0604020202020204" pitchFamily="34" charset="0"/>
              <a:buChar char="•"/>
            </a:pPr>
            <a:r>
              <a:rPr lang="en-US" sz="1400" dirty="0" smtClean="0"/>
              <a:t>There are two main calculation steps involved in the development of an MCCI:</a:t>
            </a:r>
          </a:p>
          <a:p>
            <a:pPr marL="285750" indent="-285750" algn="just">
              <a:buFont typeface="Arial" panose="020B0604020202020204" pitchFamily="34" charset="0"/>
              <a:buChar char="•"/>
            </a:pPr>
            <a:endParaRPr lang="en-US" sz="1400" dirty="0"/>
          </a:p>
          <a:p>
            <a:pPr marL="457200" indent="-285750" algn="just">
              <a:buFont typeface="+mj-lt"/>
              <a:buAutoNum type="arabicPeriod"/>
            </a:pPr>
            <a:r>
              <a:rPr lang="en-US" dirty="0" smtClean="0"/>
              <a:t>The calculation of cost indexes for each item at the pay item level; and</a:t>
            </a:r>
          </a:p>
          <a:p>
            <a:pPr marL="457200" indent="-285750" algn="just">
              <a:buFont typeface="+mj-lt"/>
              <a:buAutoNum type="arabicPeriod"/>
            </a:pPr>
            <a:r>
              <a:rPr lang="en-US" dirty="0" smtClean="0"/>
              <a:t>The bottom-up calculation of indexes at the upper levels</a:t>
            </a:r>
            <a:endParaRPr lang="en-US" dirty="0"/>
          </a:p>
          <a:p>
            <a:pPr marL="285750" indent="-285750" algn="just">
              <a:buFont typeface="Arial" panose="020B0604020202020204" pitchFamily="34" charset="0"/>
              <a:buChar char="•"/>
            </a:pPr>
            <a:endParaRPr lang="en-US" sz="1400" dirty="0" smtClean="0"/>
          </a:p>
          <a:p>
            <a:pPr marL="285750" indent="-285750" algn="just">
              <a:buFont typeface="Arial" panose="020B0604020202020204" pitchFamily="34" charset="0"/>
              <a:buChar char="•"/>
            </a:pPr>
            <a:endParaRPr lang="en-US" dirty="0"/>
          </a:p>
        </p:txBody>
      </p:sp>
      <p:sp>
        <p:nvSpPr>
          <p:cNvPr id="4" name="TextBox 3"/>
          <p:cNvSpPr txBox="1"/>
          <p:nvPr/>
        </p:nvSpPr>
        <p:spPr>
          <a:xfrm>
            <a:off x="6774791" y="9268023"/>
            <a:ext cx="619080" cy="307777"/>
          </a:xfrm>
          <a:prstGeom prst="rect">
            <a:avLst/>
          </a:prstGeom>
          <a:noFill/>
        </p:spPr>
        <p:txBody>
          <a:bodyPr wrap="none" rtlCol="0">
            <a:spAutoFit/>
          </a:bodyPr>
          <a:lstStyle/>
          <a:p>
            <a:r>
              <a:rPr lang="en-US" sz="1400" dirty="0" smtClean="0"/>
              <a:t>20/42</a:t>
            </a:r>
            <a:endParaRPr lang="en-US" sz="1400" dirty="0"/>
          </a:p>
        </p:txBody>
      </p:sp>
    </p:spTree>
    <p:extLst>
      <p:ext uri="{BB962C8B-B14F-4D97-AF65-F5344CB8AC3E}">
        <p14:creationId xmlns:p14="http://schemas.microsoft.com/office/powerpoint/2010/main" val="1242738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91921"/>
            <a:ext cx="5852160" cy="4392118"/>
          </a:xfrm>
        </p:spPr>
        <p:txBody>
          <a:bodyPr/>
          <a:lstStyle/>
          <a:p>
            <a:pPr marL="285750" indent="-285750" algn="just">
              <a:buFont typeface="Arial" panose="020B0604020202020204" pitchFamily="34" charset="0"/>
              <a:buChar char="•"/>
            </a:pPr>
            <a:r>
              <a:rPr lang="en-US" sz="1400" dirty="0"/>
              <a:t>A</a:t>
            </a:r>
            <a:r>
              <a:rPr lang="en-US" sz="1400" dirty="0" smtClean="0"/>
              <a:t>ll </a:t>
            </a:r>
            <a:r>
              <a:rPr lang="en-US" sz="1400" dirty="0"/>
              <a:t>indexes at the Pay Item </a:t>
            </a:r>
            <a:r>
              <a:rPr lang="en-US" sz="1400" dirty="0" smtClean="0"/>
              <a:t>Level</a:t>
            </a:r>
            <a:r>
              <a:rPr lang="en-US" sz="1400" dirty="0"/>
              <a:t> </a:t>
            </a:r>
            <a:r>
              <a:rPr lang="en-US" sz="1400" dirty="0" smtClean="0"/>
              <a:t> </a:t>
            </a:r>
            <a:r>
              <a:rPr lang="en-US" sz="1400" dirty="0"/>
              <a:t>are single-component indexes (calculated with a single pay item</a:t>
            </a:r>
            <a:r>
              <a:rPr lang="en-US" sz="1400" dirty="0" smtClean="0"/>
              <a:t>). Therefore, there is </a:t>
            </a:r>
            <a:r>
              <a:rPr lang="en-US" sz="1400" dirty="0"/>
              <a:t>no need to deal with the challenges associated with the combination of different types of index inputs. Nevertheless, to effectively track unit price fluctuations at the pay item level, it is necessary to consider the economies of scale principle, which is done by tracking the average movements of the regression curve that define the quantity-unit price relationship</a:t>
            </a:r>
            <a:r>
              <a:rPr lang="en-US" sz="1400" dirty="0" smtClean="0"/>
              <a:t>. That is done through five steps.</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smtClean="0"/>
              <a:t>First, the estimator should extract all the historical bid data for all selected MCCI pay items.</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smtClean="0"/>
              <a:t>Through a quick exploratory data analysis, the estimator </a:t>
            </a:r>
            <a:r>
              <a:rPr lang="en-US" sz="1400" dirty="0"/>
              <a:t>then identifies a five-year with sufficient data to effectively model the relationship between quantities and unit prices for each item. The selection of the same five-year period for all items would simplify the calculation process. Quantity-unit price relationships can be modeled with power regression curves, like the one shown </a:t>
            </a:r>
            <a:r>
              <a:rPr lang="en-US" sz="1400" dirty="0" smtClean="0"/>
              <a:t>in this slide.  </a:t>
            </a:r>
            <a:r>
              <a:rPr lang="en-US" sz="1400" dirty="0"/>
              <a:t>Power regression curves are commonly used to explain the reduction in construction prices as the quantities of work </a:t>
            </a:r>
            <a:r>
              <a:rPr lang="en-US" sz="1400" dirty="0" smtClean="0"/>
              <a:t>increase. This is called a base curve.</a:t>
            </a:r>
          </a:p>
        </p:txBody>
      </p:sp>
      <p:sp>
        <p:nvSpPr>
          <p:cNvPr id="4" name="TextBox 3"/>
          <p:cNvSpPr txBox="1"/>
          <p:nvPr/>
        </p:nvSpPr>
        <p:spPr>
          <a:xfrm>
            <a:off x="6774791" y="9268023"/>
            <a:ext cx="619080" cy="307777"/>
          </a:xfrm>
          <a:prstGeom prst="rect">
            <a:avLst/>
          </a:prstGeom>
          <a:noFill/>
        </p:spPr>
        <p:txBody>
          <a:bodyPr wrap="none" rtlCol="0">
            <a:spAutoFit/>
          </a:bodyPr>
          <a:lstStyle/>
          <a:p>
            <a:r>
              <a:rPr lang="en-US" sz="1400" dirty="0" smtClean="0"/>
              <a:t>21/42</a:t>
            </a:r>
            <a:endParaRPr lang="en-US" sz="1400" dirty="0"/>
          </a:p>
        </p:txBody>
      </p:sp>
    </p:spTree>
    <p:extLst>
      <p:ext uri="{BB962C8B-B14F-4D97-AF65-F5344CB8AC3E}">
        <p14:creationId xmlns:p14="http://schemas.microsoft.com/office/powerpoint/2010/main" val="2598580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706911"/>
            <a:ext cx="5852160" cy="3986240"/>
          </a:xfrm>
        </p:spPr>
        <p:txBody>
          <a:bodyPr/>
          <a:lstStyle/>
          <a:p>
            <a:pPr marL="285750" indent="-285750" algn="just">
              <a:buFont typeface="Arial" panose="020B0604020202020204" pitchFamily="34" charset="0"/>
              <a:buChar char="•"/>
            </a:pPr>
            <a:r>
              <a:rPr lang="en-US" sz="1400" dirty="0" smtClean="0"/>
              <a:t>The third step refers to the quantification of the movements of the base curve across all indexing period, as shown in this figure. </a:t>
            </a: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smtClean="0"/>
              <a:t>Using the base curves as appoint of reference, and the quantified movements of the base curves in the previous step, the estimator now proceeds to quantify index values across all index periods.</a:t>
            </a: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smtClean="0"/>
              <a:t>The first </a:t>
            </a:r>
            <a:r>
              <a:rPr lang="en-US" sz="1400" dirty="0"/>
              <a:t>four steps </a:t>
            </a:r>
            <a:r>
              <a:rPr lang="en-US" sz="1400" dirty="0" smtClean="0"/>
              <a:t>would </a:t>
            </a:r>
            <a:r>
              <a:rPr lang="en-US" sz="1400" dirty="0"/>
              <a:t>produce a cost index for each of the MCCI pay items using the available historical bid data. After that, the agency needs to establish a system to constantly update all indexes at the end of each indexing period by repeating the same calculation process.</a:t>
            </a:r>
          </a:p>
          <a:p>
            <a:endParaRPr lang="en-US" dirty="0"/>
          </a:p>
        </p:txBody>
      </p:sp>
      <p:sp>
        <p:nvSpPr>
          <p:cNvPr id="4" name="TextBox 3"/>
          <p:cNvSpPr txBox="1"/>
          <p:nvPr/>
        </p:nvSpPr>
        <p:spPr>
          <a:xfrm>
            <a:off x="6774791" y="9268023"/>
            <a:ext cx="619080" cy="307777"/>
          </a:xfrm>
          <a:prstGeom prst="rect">
            <a:avLst/>
          </a:prstGeom>
          <a:noFill/>
        </p:spPr>
        <p:txBody>
          <a:bodyPr wrap="none" rtlCol="0">
            <a:spAutoFit/>
          </a:bodyPr>
          <a:lstStyle/>
          <a:p>
            <a:r>
              <a:rPr lang="en-US" sz="1400" dirty="0" smtClean="0"/>
              <a:t>22/42</a:t>
            </a:r>
            <a:endParaRPr lang="en-US" sz="1400" dirty="0"/>
          </a:p>
        </p:txBody>
      </p:sp>
    </p:spTree>
    <p:extLst>
      <p:ext uri="{BB962C8B-B14F-4D97-AF65-F5344CB8AC3E}">
        <p14:creationId xmlns:p14="http://schemas.microsoft.com/office/powerpoint/2010/main" val="2238710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730827"/>
            <a:ext cx="5852160" cy="4472549"/>
          </a:xfrm>
        </p:spPr>
        <p:txBody>
          <a:bodyPr/>
          <a:lstStyle/>
          <a:p>
            <a:pPr marL="285750" indent="-285750" algn="just">
              <a:buFont typeface="Arial" panose="020B0604020202020204" pitchFamily="34" charset="0"/>
              <a:buChar char="•"/>
            </a:pPr>
            <a:r>
              <a:rPr lang="en-US" sz="1400" dirty="0"/>
              <a:t>The second major step in the development of an MCCI refers to bottom-up calculations to define indexes at the upper levels. To calculate the CDOT indexes at Sub-Division Level 1 </a:t>
            </a:r>
            <a:r>
              <a:rPr lang="en-US" sz="1400" dirty="0" smtClean="0"/>
              <a:t>(the second level), </a:t>
            </a:r>
            <a:r>
              <a:rPr lang="en-US" sz="1400" dirty="0"/>
              <a:t>indexes at the pay item level are grouped based on similar characteristics and aggregated to produce a single overall cost index per group. It means that, for CDOT’s MCCI, 28 groups were formed out of the 40 pay item cost indexes, resulting in the 28 indexes at Sub-Division Level 1. In a similar way, these 28 indexes were divided into 22 groups to produce the 22 indexes at Sub-Division Level 2, and so on until calculating a single Agency Level index with the 5 indexes from the Division Level</a:t>
            </a:r>
            <a:r>
              <a:rPr lang="en-US" sz="1400" dirty="0" smtClean="0"/>
              <a:t>. </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smtClean="0"/>
              <a:t>This figure shows one of the groups of indexes at the pay item; a group formed by two indexes: 203-00010 and 203-00060. It also shows how these two indexes were used to calculated their corresponding index at the second level; 203-000. This is just a weighted average </a:t>
            </a:r>
            <a:r>
              <a:rPr lang="en-US" sz="1400" dirty="0"/>
              <a:t>calculation. Weights for this calculation are proportional to the dollar amounts awarded on the items under consideration during each indexing period within the group. It means that during index Period 1, 203-00010 contributed with 25% of the combined awarded amount between </a:t>
            </a:r>
            <a:r>
              <a:rPr lang="en-US" sz="1400" dirty="0" smtClean="0"/>
              <a:t>203-00010 and </a:t>
            </a:r>
            <a:r>
              <a:rPr lang="en-US" sz="1400" dirty="0"/>
              <a:t>203-00060, and the latter contributed to the remaining 75%.</a:t>
            </a:r>
            <a:endParaRPr lang="en-US" sz="1400" dirty="0" smtClean="0"/>
          </a:p>
          <a:p>
            <a:pPr marL="285750" indent="-285750" algn="just">
              <a:buFont typeface="Arial" panose="020B0604020202020204" pitchFamily="34" charset="0"/>
              <a:buChar char="•"/>
            </a:pPr>
            <a:endParaRPr lang="en-US" dirty="0"/>
          </a:p>
        </p:txBody>
      </p:sp>
      <p:sp>
        <p:nvSpPr>
          <p:cNvPr id="4" name="TextBox 3"/>
          <p:cNvSpPr txBox="1"/>
          <p:nvPr/>
        </p:nvSpPr>
        <p:spPr>
          <a:xfrm>
            <a:off x="6774791" y="9268023"/>
            <a:ext cx="619080" cy="307777"/>
          </a:xfrm>
          <a:prstGeom prst="rect">
            <a:avLst/>
          </a:prstGeom>
          <a:noFill/>
        </p:spPr>
        <p:txBody>
          <a:bodyPr wrap="none" rtlCol="0">
            <a:spAutoFit/>
          </a:bodyPr>
          <a:lstStyle/>
          <a:p>
            <a:r>
              <a:rPr lang="en-US" sz="1400" dirty="0" smtClean="0"/>
              <a:t>23/42</a:t>
            </a:r>
            <a:endParaRPr lang="en-US" sz="1400" dirty="0"/>
          </a:p>
        </p:txBody>
      </p:sp>
    </p:spTree>
    <p:extLst>
      <p:ext uri="{BB962C8B-B14F-4D97-AF65-F5344CB8AC3E}">
        <p14:creationId xmlns:p14="http://schemas.microsoft.com/office/powerpoint/2010/main" val="1231857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955675"/>
            <a:ext cx="5759450" cy="3240088"/>
          </a:xfrm>
        </p:spPr>
      </p:sp>
      <p:sp>
        <p:nvSpPr>
          <p:cNvPr id="3" name="Notes Placeholder 2"/>
          <p:cNvSpPr>
            <a:spLocks noGrp="1"/>
          </p:cNvSpPr>
          <p:nvPr>
            <p:ph type="body" idx="1"/>
          </p:nvPr>
        </p:nvSpPr>
        <p:spPr>
          <a:xfrm>
            <a:off x="731520" y="4195082"/>
            <a:ext cx="5852160" cy="5067671"/>
          </a:xfrm>
        </p:spPr>
        <p:txBody>
          <a:bodyPr/>
          <a:lstStyle/>
          <a:p>
            <a:pPr marL="285750" indent="-285750" algn="just">
              <a:buFont typeface="Arial" panose="020B0604020202020204" pitchFamily="34" charset="0"/>
              <a:buChar char="•"/>
            </a:pPr>
            <a:r>
              <a:rPr lang="en-US" sz="1400" dirty="0" smtClean="0"/>
              <a:t>After completing the bottom-up calculations, the MCCI can now be used to generate scope-based indexes a the project- and program-level. This slide illustrates the development of a project-specific CCI for an asphalt paving project to be awarded by CDOT. </a:t>
            </a: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In summary, a project-specific cost index is developed through the combination of individual relevant MCCI indexes; one MCCI index for each anticipated pay item. Each pay item is paired with the MCCI index that best represents its scope. Item identification numbers are used to find matching indexes. </a:t>
            </a:r>
            <a:endParaRPr lang="en-US" sz="1400" dirty="0" smtClean="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The final project-specific CCI is just the weighted average of the selected MCCI indexes. The weighted average calculation is similar to the one </a:t>
            </a:r>
            <a:r>
              <a:rPr lang="en-US" sz="1400" dirty="0" smtClean="0"/>
              <a:t>discussed before </a:t>
            </a:r>
            <a:r>
              <a:rPr lang="en-US" sz="1400" dirty="0"/>
              <a:t>for the bottom-up calculation process. However, this </a:t>
            </a:r>
            <a:r>
              <a:rPr lang="en-US" sz="1400" dirty="0" smtClean="0"/>
              <a:t>time, </a:t>
            </a:r>
            <a:r>
              <a:rPr lang="en-US" sz="1400" dirty="0"/>
              <a:t>weights are calculated for each item and not for each indexing period. The weight for each pay item is proportional to its contribution to the total engineer’s estimate. Actual awarded prices cannot be used to calculate weights because they will only be known after awarding the project. Engineer’s estimates are calculated based on current prices observed at the moment of developing the project-specific CCI. It should be noted that, at this point in the process, the relative relevance of each item is more important than predicting the actual prices to be submitted by the successful contractor at the letting date. </a:t>
            </a:r>
          </a:p>
        </p:txBody>
      </p:sp>
      <p:sp>
        <p:nvSpPr>
          <p:cNvPr id="4" name="TextBox 3"/>
          <p:cNvSpPr txBox="1"/>
          <p:nvPr/>
        </p:nvSpPr>
        <p:spPr>
          <a:xfrm>
            <a:off x="6774791" y="9268023"/>
            <a:ext cx="619080" cy="307777"/>
          </a:xfrm>
          <a:prstGeom prst="rect">
            <a:avLst/>
          </a:prstGeom>
          <a:noFill/>
        </p:spPr>
        <p:txBody>
          <a:bodyPr wrap="none" rtlCol="0">
            <a:spAutoFit/>
          </a:bodyPr>
          <a:lstStyle/>
          <a:p>
            <a:r>
              <a:rPr lang="en-US" sz="1400" dirty="0" smtClean="0"/>
              <a:t>24/42</a:t>
            </a:r>
            <a:endParaRPr lang="en-US" sz="1400" dirty="0"/>
          </a:p>
        </p:txBody>
      </p:sp>
    </p:spTree>
    <p:extLst>
      <p:ext uri="{BB962C8B-B14F-4D97-AF65-F5344CB8AC3E}">
        <p14:creationId xmlns:p14="http://schemas.microsoft.com/office/powerpoint/2010/main" val="38695656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984250"/>
            <a:ext cx="5759450" cy="3240088"/>
          </a:xfrm>
        </p:spPr>
      </p:sp>
      <p:sp>
        <p:nvSpPr>
          <p:cNvPr id="3" name="Notes Placeholder 2"/>
          <p:cNvSpPr>
            <a:spLocks noGrp="1"/>
          </p:cNvSpPr>
          <p:nvPr>
            <p:ph type="body" idx="1"/>
          </p:nvPr>
        </p:nvSpPr>
        <p:spPr>
          <a:xfrm>
            <a:off x="522513" y="4426858"/>
            <a:ext cx="6495803" cy="4930898"/>
          </a:xfrm>
        </p:spPr>
        <p:txBody>
          <a:bodyPr/>
          <a:lstStyle/>
          <a:p>
            <a:pPr marL="285750" indent="-285750" algn="just">
              <a:buFont typeface="Arial" panose="020B0604020202020204" pitchFamily="34" charset="0"/>
              <a:buChar char="•"/>
            </a:pPr>
            <a:r>
              <a:rPr lang="en-US" sz="1400" dirty="0" smtClean="0"/>
              <a:t>In the case of program-specific CCIs, the first step </a:t>
            </a:r>
            <a:r>
              <a:rPr lang="en-US" sz="1400" dirty="0"/>
              <a:t>is to understand the composition of the scope of work associated with the program. Some programs, like Bridge or Pavement Management Programs, are aimed to plan construction activities for specific types of work. In those cases, the program-specific cost index could be a project-specific index for a carefully selected sample project intended to represent the scope of the intended program. For example, the asphalt paving project in </a:t>
            </a:r>
            <a:r>
              <a:rPr lang="en-US" sz="1400" dirty="0" smtClean="0"/>
              <a:t>used in the previous slide </a:t>
            </a:r>
            <a:r>
              <a:rPr lang="en-US" sz="1400" dirty="0"/>
              <a:t>was initially identified as a good representative of </a:t>
            </a:r>
            <a:r>
              <a:rPr lang="en-US" sz="1400" dirty="0" smtClean="0"/>
              <a:t>CDOT’s </a:t>
            </a:r>
            <a:r>
              <a:rPr lang="en-US" sz="1400" dirty="0"/>
              <a:t>typical asphalt paving activities. Thus, a planning program focused only on asphalt paving could use </a:t>
            </a:r>
            <a:r>
              <a:rPr lang="en-US" sz="1400" dirty="0" smtClean="0"/>
              <a:t>that index </a:t>
            </a:r>
            <a:r>
              <a:rPr lang="en-US" sz="1400" dirty="0"/>
              <a:t>to determine a program-specific inflation rate</a:t>
            </a:r>
            <a:r>
              <a:rPr lang="en-US" sz="1400" dirty="0" smtClean="0"/>
              <a:t>.</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The process to develop program-specific indexes for programs that involve various types of work has a few additional steps, but it is still a simple four-step process: </a:t>
            </a:r>
            <a:endParaRPr lang="en-US" sz="1400" dirty="0" smtClean="0"/>
          </a:p>
          <a:p>
            <a:pPr marL="285750" indent="-285750" algn="just">
              <a:buFont typeface="Arial" panose="020B0604020202020204" pitchFamily="34" charset="0"/>
              <a:buChar char="•"/>
            </a:pPr>
            <a:endParaRPr lang="en-US" dirty="0"/>
          </a:p>
          <a:p>
            <a:pPr marL="285750" indent="-285750" algn="just">
              <a:buFont typeface="+mj-lt"/>
              <a:buAutoNum type="arabicPeriod"/>
            </a:pPr>
            <a:r>
              <a:rPr lang="en-US" dirty="0" smtClean="0"/>
              <a:t>Identify </a:t>
            </a:r>
            <a:r>
              <a:rPr lang="en-US" dirty="0"/>
              <a:t>the different types of work contained in the program. </a:t>
            </a:r>
          </a:p>
          <a:p>
            <a:pPr marL="285750" indent="-285750" algn="just">
              <a:buFont typeface="+mj-lt"/>
              <a:buAutoNum type="arabicPeriod"/>
            </a:pPr>
            <a:r>
              <a:rPr lang="en-US" dirty="0" smtClean="0"/>
              <a:t>Approximate </a:t>
            </a:r>
            <a:r>
              <a:rPr lang="en-US" dirty="0"/>
              <a:t>the percentage of the total program that corresponds to each type of </a:t>
            </a:r>
            <a:r>
              <a:rPr lang="en-US" dirty="0" smtClean="0"/>
              <a:t>work.</a:t>
            </a:r>
            <a:endParaRPr lang="en-US" dirty="0"/>
          </a:p>
          <a:p>
            <a:pPr marL="285750" indent="-285750" algn="just">
              <a:buFont typeface="+mj-lt"/>
              <a:buAutoNum type="arabicPeriod"/>
            </a:pPr>
            <a:r>
              <a:rPr lang="en-US" dirty="0" smtClean="0"/>
              <a:t>Identify </a:t>
            </a:r>
            <a:r>
              <a:rPr lang="en-US" dirty="0"/>
              <a:t>a sample project that reasonably represents each type of work and develop project-specific CCIs for those projects. </a:t>
            </a:r>
          </a:p>
          <a:p>
            <a:pPr marL="285750" indent="-285750" algn="just">
              <a:buFont typeface="+mj-lt"/>
              <a:buAutoNum type="arabicPeriod"/>
            </a:pPr>
            <a:r>
              <a:rPr lang="en-US" dirty="0" smtClean="0"/>
              <a:t>Combine </a:t>
            </a:r>
            <a:r>
              <a:rPr lang="en-US" dirty="0"/>
              <a:t>all project-specific indexes through a weighted average calculation using the </a:t>
            </a:r>
            <a:r>
              <a:rPr lang="en-US" dirty="0" smtClean="0"/>
              <a:t>weights </a:t>
            </a:r>
            <a:r>
              <a:rPr lang="en-US" dirty="0"/>
              <a:t>defined at Step 2</a:t>
            </a:r>
            <a:r>
              <a:rPr lang="en-US" dirty="0" smtClean="0"/>
              <a:t>.</a:t>
            </a:r>
          </a:p>
          <a:p>
            <a:pPr marL="285750" indent="-285750" algn="just">
              <a:buFont typeface="+mj-lt"/>
              <a:buAutoNum type="arabicPeriod"/>
            </a:pPr>
            <a:endParaRPr lang="en-US" dirty="0" smtClean="0"/>
          </a:p>
          <a:p>
            <a:pPr marL="285750" indent="-285750" algn="just">
              <a:buFont typeface="Arial" panose="020B0604020202020204" pitchFamily="34" charset="0"/>
              <a:buChar char="•"/>
            </a:pPr>
            <a:r>
              <a:rPr lang="en-US" sz="1400" dirty="0" smtClean="0"/>
              <a:t>This slide shows a program-specific CCI developed for a paving program whose scope if 70% related to asphalt paving activities, while the remaining 30% corresponds to concrete paving activities.</a:t>
            </a:r>
            <a:endParaRPr lang="en-US" sz="1400" dirty="0"/>
          </a:p>
        </p:txBody>
      </p:sp>
      <p:sp>
        <p:nvSpPr>
          <p:cNvPr id="4" name="TextBox 3"/>
          <p:cNvSpPr txBox="1"/>
          <p:nvPr/>
        </p:nvSpPr>
        <p:spPr>
          <a:xfrm>
            <a:off x="6774791" y="9268023"/>
            <a:ext cx="619080" cy="307777"/>
          </a:xfrm>
          <a:prstGeom prst="rect">
            <a:avLst/>
          </a:prstGeom>
          <a:noFill/>
        </p:spPr>
        <p:txBody>
          <a:bodyPr wrap="none" rtlCol="0">
            <a:spAutoFit/>
          </a:bodyPr>
          <a:lstStyle/>
          <a:p>
            <a:r>
              <a:rPr lang="en-US" sz="1400" dirty="0" smtClean="0"/>
              <a:t>25/42</a:t>
            </a:r>
            <a:endParaRPr lang="en-US" sz="1400" dirty="0"/>
          </a:p>
        </p:txBody>
      </p:sp>
    </p:spTree>
    <p:extLst>
      <p:ext uri="{BB962C8B-B14F-4D97-AF65-F5344CB8AC3E}">
        <p14:creationId xmlns:p14="http://schemas.microsoft.com/office/powerpoint/2010/main" val="1911068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303338"/>
            <a:ext cx="5759450" cy="3240087"/>
          </a:xfrm>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r>
              <a:rPr lang="en-US" sz="1400" dirty="0" smtClean="0"/>
              <a:t>Multiple MCCI versions were developed for each case study in NCHRP Project 10-101, taking into consideration different geographic regions and price inputs. This slide shows the different geographic regions defined for CDOT, as well as the four index inputs considered for all regions in the three case studies.</a:t>
            </a:r>
            <a:endParaRPr lang="en-US" sz="1400" dirty="0"/>
          </a:p>
          <a:p>
            <a:pPr algn="just"/>
            <a:endParaRPr lang="en-US" sz="1400" dirty="0"/>
          </a:p>
          <a:p>
            <a:pPr marL="285750" indent="-285750" algn="just">
              <a:buFont typeface="Arial" panose="020B0604020202020204" pitchFamily="34" charset="0"/>
              <a:buChar char="•"/>
            </a:pPr>
            <a:r>
              <a:rPr lang="en-US" sz="1400" dirty="0"/>
              <a:t>The regional classification done for each agency was intended to produce regions large enough to provide a constant stream of bid data, but at the same time, not too large to keep them relevant geographic-wise. The regional classification also tried to meet the apparent criteria followed by the selected agencies for the designation of their operational districts/regions. For example, each geographic region in </a:t>
            </a:r>
            <a:r>
              <a:rPr lang="en-US" sz="1400" dirty="0" smtClean="0"/>
              <a:t>this figure is </a:t>
            </a:r>
            <a:r>
              <a:rPr lang="en-US" sz="1400" dirty="0"/>
              <a:t>associated with a given regional </a:t>
            </a:r>
            <a:r>
              <a:rPr lang="en-US" sz="1400" dirty="0" smtClean="0"/>
              <a:t>office of CDOT, </a:t>
            </a:r>
            <a:r>
              <a:rPr lang="en-US" sz="1400" dirty="0"/>
              <a:t>except for the Northeast region, which combines CDOT’s Regions 1 and 4</a:t>
            </a:r>
            <a:r>
              <a:rPr lang="en-US" sz="1400" dirty="0" smtClean="0"/>
              <a:t>.</a:t>
            </a:r>
            <a:endParaRPr lang="en-US" sz="1400" dirty="0"/>
          </a:p>
        </p:txBody>
      </p:sp>
      <p:sp>
        <p:nvSpPr>
          <p:cNvPr id="4" name="TextBox 3"/>
          <p:cNvSpPr txBox="1"/>
          <p:nvPr/>
        </p:nvSpPr>
        <p:spPr>
          <a:xfrm>
            <a:off x="6774791" y="9268023"/>
            <a:ext cx="619080" cy="307777"/>
          </a:xfrm>
          <a:prstGeom prst="rect">
            <a:avLst/>
          </a:prstGeom>
          <a:noFill/>
        </p:spPr>
        <p:txBody>
          <a:bodyPr wrap="none" rtlCol="0">
            <a:spAutoFit/>
          </a:bodyPr>
          <a:lstStyle/>
          <a:p>
            <a:r>
              <a:rPr lang="en-US" sz="1400" dirty="0" smtClean="0"/>
              <a:t>26/42</a:t>
            </a:r>
            <a:endParaRPr lang="en-US" sz="1400" dirty="0"/>
          </a:p>
        </p:txBody>
      </p:sp>
    </p:spTree>
    <p:extLst>
      <p:ext uri="{BB962C8B-B14F-4D97-AF65-F5344CB8AC3E}">
        <p14:creationId xmlns:p14="http://schemas.microsoft.com/office/powerpoint/2010/main" val="206076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303338"/>
            <a:ext cx="5759450" cy="3240087"/>
          </a:xfrm>
        </p:spPr>
      </p:sp>
      <p:sp>
        <p:nvSpPr>
          <p:cNvPr id="3" name="Notes Placeholder 2"/>
          <p:cNvSpPr>
            <a:spLocks noGrp="1"/>
          </p:cNvSpPr>
          <p:nvPr>
            <p:ph type="body" idx="1"/>
          </p:nvPr>
        </p:nvSpPr>
        <p:spPr>
          <a:xfrm>
            <a:off x="731520" y="4992080"/>
            <a:ext cx="5852160" cy="3878787"/>
          </a:xfrm>
        </p:spPr>
        <p:txBody>
          <a:bodyPr/>
          <a:lstStyle/>
          <a:p>
            <a:pPr marL="285750" indent="-285750" algn="just">
              <a:buFont typeface="Arial" panose="020B0604020202020204" pitchFamily="34" charset="0"/>
              <a:buChar char="•"/>
            </a:pPr>
            <a:r>
              <a:rPr lang="en-US" sz="1400" dirty="0"/>
              <a:t>After developing all the statewide and regional MCCIs for each agency, and after identifying the existing cost indexing alternatives to be considered in the case </a:t>
            </a:r>
            <a:r>
              <a:rPr lang="en-US" sz="1400" dirty="0" smtClean="0"/>
              <a:t>studies, </a:t>
            </a:r>
            <a:r>
              <a:rPr lang="en-US" sz="1400" dirty="0"/>
              <a:t>the research team proceeded to design and perform a comparative analysis to identify the most suitable cost indexing approach for each region under each case study</a:t>
            </a:r>
            <a:r>
              <a:rPr lang="en-US" sz="1400" dirty="0" smtClean="0"/>
              <a:t>. In all cases, MCCIs outperformed traditional cost indexing alternatives.</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smtClean="0"/>
              <a:t>Likewise, this table shows an apparent better performance of statewide over regional CCIs, as well as a better performance of MCCIs built with awarded and all unit prices over average and median pricing inputs.</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In other to optimize implementation efforts, STAs could evaluate only statewide MCCIs, considering regional versions only for those parts of the state consuming considerable portions of the construction budget. Implementation efforts could be further optimized by considering only MCCIs developed with awarded unit prices and with all the unit prices received by the agencies. </a:t>
            </a:r>
          </a:p>
        </p:txBody>
      </p:sp>
      <p:sp>
        <p:nvSpPr>
          <p:cNvPr id="4" name="TextBox 3"/>
          <p:cNvSpPr txBox="1"/>
          <p:nvPr/>
        </p:nvSpPr>
        <p:spPr>
          <a:xfrm>
            <a:off x="6774791" y="9268023"/>
            <a:ext cx="619080" cy="307777"/>
          </a:xfrm>
          <a:prstGeom prst="rect">
            <a:avLst/>
          </a:prstGeom>
          <a:noFill/>
        </p:spPr>
        <p:txBody>
          <a:bodyPr wrap="none" rtlCol="0">
            <a:spAutoFit/>
          </a:bodyPr>
          <a:lstStyle/>
          <a:p>
            <a:r>
              <a:rPr lang="en-US" sz="1400" dirty="0" smtClean="0"/>
              <a:t>27/42</a:t>
            </a:r>
            <a:endParaRPr lang="en-US" sz="1400" dirty="0"/>
          </a:p>
        </p:txBody>
      </p:sp>
    </p:spTree>
    <p:extLst>
      <p:ext uri="{BB962C8B-B14F-4D97-AF65-F5344CB8AC3E}">
        <p14:creationId xmlns:p14="http://schemas.microsoft.com/office/powerpoint/2010/main" val="38076927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868363"/>
            <a:ext cx="5759450" cy="3240087"/>
          </a:xfrm>
        </p:spPr>
      </p:sp>
      <p:sp>
        <p:nvSpPr>
          <p:cNvPr id="3" name="Notes Placeholder 2"/>
          <p:cNvSpPr>
            <a:spLocks noGrp="1"/>
          </p:cNvSpPr>
          <p:nvPr>
            <p:ph type="body" idx="1"/>
          </p:nvPr>
        </p:nvSpPr>
        <p:spPr>
          <a:xfrm>
            <a:off x="320635" y="4254011"/>
            <a:ext cx="6780810" cy="5032493"/>
          </a:xfrm>
        </p:spPr>
        <p:txBody>
          <a:bodyPr/>
          <a:lstStyle/>
          <a:p>
            <a:pPr marL="119063" indent="-119063" algn="just">
              <a:spcAft>
                <a:spcPts val="800"/>
              </a:spcAft>
              <a:buFont typeface="Arial" panose="020B0604020202020204" pitchFamily="34" charset="0"/>
              <a:buChar char="•"/>
            </a:pPr>
            <a:r>
              <a:rPr lang="en-US" sz="1400" dirty="0"/>
              <a:t>After developing </a:t>
            </a:r>
            <a:r>
              <a:rPr lang="en-US" sz="1400" dirty="0" smtClean="0"/>
              <a:t>different MCCIs, </a:t>
            </a:r>
            <a:r>
              <a:rPr lang="en-US" sz="1400" dirty="0"/>
              <a:t>and after identifying </a:t>
            </a:r>
            <a:r>
              <a:rPr lang="en-US" sz="1400" dirty="0" smtClean="0"/>
              <a:t>any other </a:t>
            </a:r>
            <a:r>
              <a:rPr lang="en-US" sz="1400" dirty="0"/>
              <a:t>existing cost indexing alternatives to be </a:t>
            </a:r>
            <a:r>
              <a:rPr lang="en-US" sz="1400" dirty="0" smtClean="0"/>
              <a:t>considered</a:t>
            </a:r>
            <a:r>
              <a:rPr lang="en-US" sz="1400" dirty="0"/>
              <a:t>, STAs can proceed to perform a comparative suitability analysis using the protocol presented </a:t>
            </a:r>
            <a:r>
              <a:rPr lang="en-US" sz="1400" dirty="0" smtClean="0"/>
              <a:t>in Part 3 of this presentation. This </a:t>
            </a:r>
            <a:r>
              <a:rPr lang="en-US" sz="1400" dirty="0"/>
              <a:t>protocol would help to identify the most suitable MCCI alternative for each region</a:t>
            </a:r>
            <a:r>
              <a:rPr lang="en-US" sz="1400" dirty="0" smtClean="0"/>
              <a:t>.</a:t>
            </a:r>
            <a:endParaRPr lang="en-US" sz="1400" dirty="0"/>
          </a:p>
          <a:p>
            <a:pPr marL="119063" indent="-119063" algn="just">
              <a:spcAft>
                <a:spcPts val="800"/>
              </a:spcAft>
              <a:buFont typeface="Arial" panose="020B0604020202020204" pitchFamily="34" charset="0"/>
              <a:buChar char="•"/>
            </a:pPr>
            <a:r>
              <a:rPr lang="en-US" sz="1400" dirty="0" smtClean="0"/>
              <a:t>This </a:t>
            </a:r>
            <a:r>
              <a:rPr lang="en-US" sz="1400" dirty="0"/>
              <a:t>proposed protocol is not aimed to find the best possible CCI. It is instead intended to facilitate a comparative analysis to identify the most suitable alternative among a set of available options, even if all options are traditional CCIs affected by the limitations discussed </a:t>
            </a:r>
            <a:r>
              <a:rPr lang="en-US" sz="1400" dirty="0" smtClean="0"/>
              <a:t>before. </a:t>
            </a:r>
            <a:r>
              <a:rPr lang="en-US" sz="1400" dirty="0"/>
              <a:t>This means that the protocol can still be used by STAs that decide not to implement MCCIs</a:t>
            </a:r>
            <a:r>
              <a:rPr lang="en-US" sz="1400" dirty="0" smtClean="0"/>
              <a:t>.</a:t>
            </a:r>
            <a:endParaRPr lang="en-US" sz="1400" dirty="0"/>
          </a:p>
          <a:p>
            <a:pPr marL="119063" indent="-119063" algn="just">
              <a:spcAft>
                <a:spcPts val="800"/>
              </a:spcAft>
              <a:buFont typeface="Arial" panose="020B0604020202020204" pitchFamily="34" charset="0"/>
              <a:buChar char="•"/>
            </a:pPr>
            <a:r>
              <a:rPr lang="en-US" sz="1400" dirty="0"/>
              <a:t>It should be noted that the proposed protocol for the assessment of cost indexes is not intended to evaluate their cost forecasting capabilities. Those capabilities are ultimately provided by the forecasting methodologies discussed in the next </a:t>
            </a:r>
            <a:r>
              <a:rPr lang="en-US" sz="1400" dirty="0" smtClean="0"/>
              <a:t>part of this presentation. </a:t>
            </a:r>
            <a:r>
              <a:rPr lang="en-US" sz="1400" dirty="0"/>
              <a:t>The protocol is instead aimed to identify the indexing alternative that most closely resembles the observed behavior of the construction market, which should be the most suitable source of historical pricing data for the intended cost forecasting process</a:t>
            </a:r>
            <a:r>
              <a:rPr lang="en-US" sz="1400" dirty="0" smtClean="0"/>
              <a:t>.</a:t>
            </a:r>
            <a:endParaRPr lang="en-US" sz="1400" dirty="0"/>
          </a:p>
          <a:p>
            <a:pPr marL="119063" indent="-119063" algn="just">
              <a:spcAft>
                <a:spcPts val="800"/>
              </a:spcAft>
              <a:buFont typeface="Arial" panose="020B0604020202020204" pitchFamily="34" charset="0"/>
              <a:buChar char="•"/>
            </a:pPr>
            <a:r>
              <a:rPr lang="en-US" sz="1400" dirty="0" smtClean="0"/>
              <a:t>In summary, each cost indexing alternative under consideration is evaluated on its capacity to track price fluctuations over time for a group of representative pay items along a defined analysis period. The analysis consists of comparing data point clouds developed by index-based unit price estimates again bid data point clouds formed by actual awarded bids recorded for the selected pay items. The different steps in this flow chart are explained in the following slides.</a:t>
            </a:r>
            <a:endParaRPr lang="en-US" sz="1400" dirty="0"/>
          </a:p>
          <a:p>
            <a:endParaRPr lang="en-US" dirty="0"/>
          </a:p>
        </p:txBody>
      </p:sp>
      <p:sp>
        <p:nvSpPr>
          <p:cNvPr id="4" name="TextBox 3"/>
          <p:cNvSpPr txBox="1"/>
          <p:nvPr/>
        </p:nvSpPr>
        <p:spPr>
          <a:xfrm>
            <a:off x="6774791" y="9268023"/>
            <a:ext cx="619080" cy="307777"/>
          </a:xfrm>
          <a:prstGeom prst="rect">
            <a:avLst/>
          </a:prstGeom>
          <a:noFill/>
        </p:spPr>
        <p:txBody>
          <a:bodyPr wrap="none" rtlCol="0">
            <a:spAutoFit/>
          </a:bodyPr>
          <a:lstStyle/>
          <a:p>
            <a:r>
              <a:rPr lang="en-US" sz="1400" dirty="0" smtClean="0"/>
              <a:t>28/42</a:t>
            </a:r>
            <a:endParaRPr lang="en-US" sz="1400" dirty="0"/>
          </a:p>
        </p:txBody>
      </p:sp>
    </p:spTree>
    <p:extLst>
      <p:ext uri="{BB962C8B-B14F-4D97-AF65-F5344CB8AC3E}">
        <p14:creationId xmlns:p14="http://schemas.microsoft.com/office/powerpoint/2010/main" val="6579322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303338"/>
            <a:ext cx="5759450" cy="3240087"/>
          </a:xfrm>
        </p:spPr>
      </p:sp>
      <p:sp>
        <p:nvSpPr>
          <p:cNvPr id="3" name="Notes Placeholder 2"/>
          <p:cNvSpPr>
            <a:spLocks noGrp="1"/>
          </p:cNvSpPr>
          <p:nvPr>
            <p:ph type="body" idx="1"/>
          </p:nvPr>
        </p:nvSpPr>
        <p:spPr>
          <a:xfrm>
            <a:off x="731520" y="4775200"/>
            <a:ext cx="5852160" cy="4404426"/>
          </a:xfrm>
        </p:spPr>
        <p:txBody>
          <a:bodyPr/>
          <a:lstStyle/>
          <a:p>
            <a:pPr marL="285750" indent="-285750" algn="just">
              <a:buFont typeface="Arial" panose="020B0604020202020204" pitchFamily="34" charset="0"/>
              <a:buChar char="•"/>
            </a:pPr>
            <a:r>
              <a:rPr lang="en-US" sz="1400" dirty="0"/>
              <a:t>The pay items used for the comparative analysis of cost indexing alternatives do not necessarily need to include all the pay items used for the development of MCCIs. It could involve only the most relevant pay items. Ideally, a group of pay items representing the most relevant construction division. </a:t>
            </a:r>
            <a:r>
              <a:rPr lang="en-US" sz="1400" dirty="0" smtClean="0"/>
              <a:t>This table </a:t>
            </a:r>
            <a:r>
              <a:rPr lang="en-US" sz="1400" dirty="0"/>
              <a:t>shows the items selected for </a:t>
            </a:r>
            <a:r>
              <a:rPr lang="en-US" sz="1400" dirty="0" err="1"/>
              <a:t>MnDOT’s</a:t>
            </a:r>
            <a:r>
              <a:rPr lang="en-US" sz="1400" dirty="0"/>
              <a:t> case study. They were selected to represent the three main construction activities performed by </a:t>
            </a:r>
            <a:r>
              <a:rPr lang="en-US" sz="1400" dirty="0" err="1"/>
              <a:t>MnDOT</a:t>
            </a:r>
            <a:r>
              <a:rPr lang="en-US" sz="1400" dirty="0"/>
              <a:t>: asphalt paving, concrete paving, and earthwork</a:t>
            </a:r>
            <a:r>
              <a:rPr lang="en-US" sz="1400" dirty="0" smtClean="0"/>
              <a:t>.</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Likewise, the analysis period used for the identification of the most suitable cost indexing alternative does not need to be the same 20-year period suggested for the development of MCCIs. The analysis period for the proposed protocol should be long enough to include a good amount of cost indexing data, but not too long, so that the indexing alternatives are still evaluated on their suitability to the current construction industry. If a given cost index shows the best effectiveness at tracking price fluctuations over the last 20 years, but a different one is found to be more effective over the last 10 years, preference should be given to the latter. Thus, the guidebook recommends an analysis period of about 10 years. </a:t>
            </a:r>
          </a:p>
        </p:txBody>
      </p:sp>
      <p:sp>
        <p:nvSpPr>
          <p:cNvPr id="4" name="TextBox 3"/>
          <p:cNvSpPr txBox="1"/>
          <p:nvPr/>
        </p:nvSpPr>
        <p:spPr>
          <a:xfrm>
            <a:off x="6774791" y="9268023"/>
            <a:ext cx="619080" cy="307777"/>
          </a:xfrm>
          <a:prstGeom prst="rect">
            <a:avLst/>
          </a:prstGeom>
          <a:noFill/>
        </p:spPr>
        <p:txBody>
          <a:bodyPr wrap="none" rtlCol="0">
            <a:spAutoFit/>
          </a:bodyPr>
          <a:lstStyle/>
          <a:p>
            <a:r>
              <a:rPr lang="en-US" sz="1400" dirty="0" smtClean="0"/>
              <a:t>29/42</a:t>
            </a:r>
            <a:endParaRPr lang="en-US" sz="1400" dirty="0"/>
          </a:p>
        </p:txBody>
      </p:sp>
    </p:spTree>
    <p:extLst>
      <p:ext uri="{BB962C8B-B14F-4D97-AF65-F5344CB8AC3E}">
        <p14:creationId xmlns:p14="http://schemas.microsoft.com/office/powerpoint/2010/main" val="2289126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923925"/>
            <a:ext cx="5759450" cy="3240088"/>
          </a:xfrm>
        </p:spPr>
      </p:sp>
      <p:sp>
        <p:nvSpPr>
          <p:cNvPr id="3" name="Notes Placeholder 2"/>
          <p:cNvSpPr>
            <a:spLocks noGrp="1"/>
          </p:cNvSpPr>
          <p:nvPr>
            <p:ph type="body" idx="1"/>
          </p:nvPr>
        </p:nvSpPr>
        <p:spPr>
          <a:xfrm>
            <a:off x="296883" y="4203863"/>
            <a:ext cx="6768935" cy="4963888"/>
          </a:xfrm>
        </p:spPr>
        <p:txBody>
          <a:bodyPr/>
          <a:lstStyle/>
          <a:p>
            <a:pPr marL="285750" indent="-285750" algn="just">
              <a:buFont typeface="Arial" panose="020B0604020202020204" pitchFamily="34" charset="0"/>
              <a:buChar char="•"/>
            </a:pPr>
            <a:r>
              <a:rPr lang="en-US" sz="1400" dirty="0" smtClean="0"/>
              <a:t>There are three main products that resulted from the research efforts conducted under NCHRP Project 10-101: a Final Report, a Transportation Cost Forecasting Guidebook, and a Cost Forecasting Toolkit.</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smtClean="0"/>
              <a:t>The Final </a:t>
            </a:r>
            <a:r>
              <a:rPr lang="en-US" sz="1400" dirty="0"/>
              <a:t>Report </a:t>
            </a:r>
            <a:r>
              <a:rPr lang="en-US" sz="1400" dirty="0" smtClean="0"/>
              <a:t>summarizes the </a:t>
            </a:r>
            <a:r>
              <a:rPr lang="en-US" sz="1400" dirty="0"/>
              <a:t>research efforts, discusses the main project findings, and </a:t>
            </a:r>
            <a:r>
              <a:rPr lang="en-US" sz="1400" dirty="0" smtClean="0"/>
              <a:t>includes general descriptions </a:t>
            </a:r>
            <a:r>
              <a:rPr lang="en-US" sz="1400" dirty="0"/>
              <a:t>of traditional and novel cost forecasting approaches evaluated by the research team</a:t>
            </a:r>
            <a:r>
              <a:rPr lang="en-US" sz="1400" dirty="0" smtClean="0"/>
              <a:t>. The Guidebook, on the other hand, describes the proposed methodologies at a greater level of detail and in a more technical manner, providing complete descriptions of the mathematical processes associated with those methodologies.</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smtClean="0"/>
              <a:t>Two separate </a:t>
            </a:r>
            <a:r>
              <a:rPr lang="en-US" sz="1400" dirty="0"/>
              <a:t>r</a:t>
            </a:r>
            <a:r>
              <a:rPr lang="en-US" sz="1400" dirty="0" smtClean="0"/>
              <a:t>ecorded </a:t>
            </a:r>
            <a:r>
              <a:rPr lang="en-US" sz="1400" dirty="0"/>
              <a:t>w</a:t>
            </a:r>
            <a:r>
              <a:rPr lang="en-US" sz="1400" dirty="0" smtClean="0"/>
              <a:t>ebinars were prepared to summarized the content of the Final Report and the Guidebook. This webinar is the one associated with the Guidebook. Thus, if a more general, and less technical description of the proposed methodologies is desired, webinar participants are recommended to see the webinar associated with the Final Report instead.</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A</a:t>
            </a:r>
            <a:r>
              <a:rPr lang="en-US" sz="1400" dirty="0" smtClean="0"/>
              <a:t> </a:t>
            </a:r>
            <a:r>
              <a:rPr lang="en-US" sz="1400" dirty="0"/>
              <a:t>Cost Forecasting </a:t>
            </a:r>
            <a:r>
              <a:rPr lang="en-US" sz="1400" dirty="0" smtClean="0"/>
              <a:t>Toolkit has also been developed to consolidate </a:t>
            </a:r>
            <a:r>
              <a:rPr lang="en-US" sz="1400" dirty="0"/>
              <a:t>most of the findings and recommendations from this study into three spreadsheet-based tools. The toolkit </a:t>
            </a:r>
            <a:r>
              <a:rPr lang="en-US" sz="1400" dirty="0" smtClean="0"/>
              <a:t>is explained in detailed in the Guidebook and has </a:t>
            </a:r>
            <a:r>
              <a:rPr lang="en-US" sz="1400" dirty="0"/>
              <a:t>been made available to </a:t>
            </a:r>
            <a:r>
              <a:rPr lang="en-US" sz="1400" dirty="0" smtClean="0"/>
              <a:t>transportation agencies </a:t>
            </a:r>
            <a:r>
              <a:rPr lang="en-US" sz="1400" dirty="0"/>
              <a:t>through the NCHRP’s website</a:t>
            </a:r>
            <a:r>
              <a:rPr lang="en-US" sz="1400" dirty="0" smtClean="0"/>
              <a:t>. The toolkit is not described in this presentation.       </a:t>
            </a:r>
          </a:p>
          <a:p>
            <a:pPr algn="just"/>
            <a:endParaRPr lang="en-US" sz="1400" dirty="0" smtClean="0"/>
          </a:p>
          <a:p>
            <a:endParaRPr lang="en-US" dirty="0"/>
          </a:p>
        </p:txBody>
      </p:sp>
      <p:sp>
        <p:nvSpPr>
          <p:cNvPr id="4" name="TextBox 3"/>
          <p:cNvSpPr txBox="1"/>
          <p:nvPr/>
        </p:nvSpPr>
        <p:spPr>
          <a:xfrm>
            <a:off x="6774791" y="9268023"/>
            <a:ext cx="527709" cy="307777"/>
          </a:xfrm>
          <a:prstGeom prst="rect">
            <a:avLst/>
          </a:prstGeom>
          <a:noFill/>
        </p:spPr>
        <p:txBody>
          <a:bodyPr wrap="none" rtlCol="0">
            <a:spAutoFit/>
          </a:bodyPr>
          <a:lstStyle/>
          <a:p>
            <a:r>
              <a:rPr lang="en-US" sz="1400" dirty="0"/>
              <a:t>3</a:t>
            </a:r>
            <a:r>
              <a:rPr lang="en-US" sz="1400" dirty="0" smtClean="0"/>
              <a:t>/42</a:t>
            </a:r>
            <a:endParaRPr lang="en-US" sz="1400" dirty="0"/>
          </a:p>
        </p:txBody>
      </p:sp>
    </p:spTree>
    <p:extLst>
      <p:ext uri="{BB962C8B-B14F-4D97-AF65-F5344CB8AC3E}">
        <p14:creationId xmlns:p14="http://schemas.microsoft.com/office/powerpoint/2010/main" val="938909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303338"/>
            <a:ext cx="5759450" cy="3240087"/>
          </a:xfrm>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r>
              <a:rPr lang="en-US" sz="1400" dirty="0"/>
              <a:t>The bid data point clouds are created with actual awarded unit prices recorded for each selected pay item along the analysis period. This results in a set of separate three-dimensional </a:t>
            </a:r>
            <a:r>
              <a:rPr lang="en-US" sz="1400" dirty="0" smtClean="0"/>
              <a:t>clouds, as the one shown in this slide. One bid data point cloud should be developed for each </a:t>
            </a:r>
            <a:r>
              <a:rPr lang="en-US" sz="1400" dirty="0"/>
              <a:t>selected pay item. The three parameters that give the location of each point in the cloud are: 1) letting data; 2) bid quantity; and 3) and recorded awarded unit price. </a:t>
            </a:r>
            <a:endParaRPr lang="en-US" sz="1400" dirty="0" smtClean="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smtClean="0"/>
              <a:t>Bid data point clouds are then compared against the index-based data point clouds generated by each cost indexing approach under consideration. The indexing approach producing data point clouds closer to the bid base data point clouds is deemed to be the most suitable option.</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p:txBody>
      </p:sp>
      <p:sp>
        <p:nvSpPr>
          <p:cNvPr id="4" name="TextBox 3"/>
          <p:cNvSpPr txBox="1"/>
          <p:nvPr/>
        </p:nvSpPr>
        <p:spPr>
          <a:xfrm>
            <a:off x="6774791" y="9268023"/>
            <a:ext cx="619080" cy="307777"/>
          </a:xfrm>
          <a:prstGeom prst="rect">
            <a:avLst/>
          </a:prstGeom>
          <a:noFill/>
        </p:spPr>
        <p:txBody>
          <a:bodyPr wrap="none" rtlCol="0">
            <a:spAutoFit/>
          </a:bodyPr>
          <a:lstStyle/>
          <a:p>
            <a:r>
              <a:rPr lang="en-US" sz="1400" dirty="0" smtClean="0"/>
              <a:t>30/42</a:t>
            </a:r>
            <a:endParaRPr lang="en-US" sz="1400" dirty="0"/>
          </a:p>
        </p:txBody>
      </p:sp>
    </p:spTree>
    <p:extLst>
      <p:ext uri="{BB962C8B-B14F-4D97-AF65-F5344CB8AC3E}">
        <p14:creationId xmlns:p14="http://schemas.microsoft.com/office/powerpoint/2010/main" val="38868903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303338"/>
            <a:ext cx="5759450" cy="3240087"/>
          </a:xfrm>
        </p:spPr>
      </p:sp>
      <p:sp>
        <p:nvSpPr>
          <p:cNvPr id="3" name="Notes Placeholder 2"/>
          <p:cNvSpPr>
            <a:spLocks noGrp="1"/>
          </p:cNvSpPr>
          <p:nvPr>
            <p:ph type="body" idx="1"/>
          </p:nvPr>
        </p:nvSpPr>
        <p:spPr>
          <a:xfrm>
            <a:off x="731520" y="4992080"/>
            <a:ext cx="5852160" cy="3934205"/>
          </a:xfrm>
        </p:spPr>
        <p:txBody>
          <a:bodyPr/>
          <a:lstStyle/>
          <a:p>
            <a:pPr marL="285750" indent="-285750" algn="just">
              <a:buFont typeface="Arial" panose="020B0604020202020204" pitchFamily="34" charset="0"/>
              <a:buChar char="•"/>
            </a:pPr>
            <a:r>
              <a:rPr lang="en-US" sz="1400" dirty="0"/>
              <a:t>Data points in Index-Based Data Point Clouds share the same letting dates and bid quantities as the Bid Data Point Clouds</a:t>
            </a:r>
            <a:r>
              <a:rPr lang="en-US" sz="1400" dirty="0" smtClean="0"/>
              <a:t>. </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smtClean="0"/>
              <a:t>The unit price measure in the </a:t>
            </a:r>
            <a:r>
              <a:rPr lang="en-US" sz="1400" dirty="0"/>
              <a:t>Index-Based Data Point </a:t>
            </a:r>
            <a:r>
              <a:rPr lang="en-US" sz="1400" dirty="0" smtClean="0"/>
              <a:t>Clouds is calculated through the adjustment of base unit price estimates to their respective letting dates using each cost </a:t>
            </a:r>
            <a:r>
              <a:rPr lang="en-US" sz="1400" dirty="0"/>
              <a:t>indexing alternative. </a:t>
            </a:r>
            <a:r>
              <a:rPr lang="en-US" sz="1400" dirty="0" smtClean="0"/>
              <a:t>Base unit prices are estimated with </a:t>
            </a:r>
            <a:r>
              <a:rPr lang="en-US" sz="1400" dirty="0"/>
              <a:t>base </a:t>
            </a:r>
            <a:r>
              <a:rPr lang="en-US" sz="1400" dirty="0" smtClean="0"/>
              <a:t>regression curves as the one shown in this slide and based on the recorded bid quantity for each observation. These base curves are </a:t>
            </a:r>
            <a:r>
              <a:rPr lang="en-US" sz="1400" dirty="0"/>
              <a:t>built with bid data from projects awarded during the first year of the analysis period</a:t>
            </a:r>
            <a:r>
              <a:rPr lang="en-US" sz="1400" dirty="0" smtClean="0"/>
              <a:t>. </a:t>
            </a:r>
            <a:r>
              <a:rPr lang="en-US" sz="1400" dirty="0"/>
              <a:t>Therefore, </a:t>
            </a:r>
            <a:r>
              <a:rPr lang="en-US" sz="1400" dirty="0" smtClean="0"/>
              <a:t>since </a:t>
            </a:r>
            <a:r>
              <a:rPr lang="en-US" sz="1400" dirty="0"/>
              <a:t>the regression curves </a:t>
            </a:r>
            <a:r>
              <a:rPr lang="en-US" sz="1400" dirty="0" smtClean="0"/>
              <a:t>are </a:t>
            </a:r>
            <a:r>
              <a:rPr lang="en-US" sz="1400" dirty="0"/>
              <a:t>developed with data from the first year of the analysis period, all unit price estimates produced with those curves are assumed to yield average unit prices in the middle of that </a:t>
            </a:r>
            <a:r>
              <a:rPr lang="en-US" sz="1400" dirty="0" smtClean="0"/>
              <a:t>year. Those prices are then adjusted to their letting dates with each cost index using the equation shown in this slide.</a:t>
            </a:r>
          </a:p>
          <a:p>
            <a:pPr marL="285750" indent="-285750" algn="just">
              <a:buFont typeface="Arial" panose="020B0604020202020204" pitchFamily="34" charset="0"/>
              <a:buChar char="•"/>
            </a:pPr>
            <a:endParaRPr lang="en-US" sz="1400" dirty="0"/>
          </a:p>
        </p:txBody>
      </p:sp>
      <p:sp>
        <p:nvSpPr>
          <p:cNvPr id="4" name="TextBox 3"/>
          <p:cNvSpPr txBox="1"/>
          <p:nvPr/>
        </p:nvSpPr>
        <p:spPr>
          <a:xfrm>
            <a:off x="6774791" y="9268023"/>
            <a:ext cx="619080" cy="307777"/>
          </a:xfrm>
          <a:prstGeom prst="rect">
            <a:avLst/>
          </a:prstGeom>
          <a:noFill/>
        </p:spPr>
        <p:txBody>
          <a:bodyPr wrap="none" rtlCol="0">
            <a:spAutoFit/>
          </a:bodyPr>
          <a:lstStyle/>
          <a:p>
            <a:r>
              <a:rPr lang="en-US" sz="1400" dirty="0" smtClean="0"/>
              <a:t>31/42</a:t>
            </a:r>
            <a:endParaRPr lang="en-US" sz="1400" dirty="0"/>
          </a:p>
        </p:txBody>
      </p:sp>
    </p:spTree>
    <p:extLst>
      <p:ext uri="{BB962C8B-B14F-4D97-AF65-F5344CB8AC3E}">
        <p14:creationId xmlns:p14="http://schemas.microsoft.com/office/powerpoint/2010/main" val="19596917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830263"/>
            <a:ext cx="5759450" cy="3240087"/>
          </a:xfrm>
        </p:spPr>
      </p:sp>
      <p:sp>
        <p:nvSpPr>
          <p:cNvPr id="3" name="Notes Placeholder 2"/>
          <p:cNvSpPr>
            <a:spLocks noGrp="1"/>
          </p:cNvSpPr>
          <p:nvPr>
            <p:ph type="body" idx="1"/>
          </p:nvPr>
        </p:nvSpPr>
        <p:spPr>
          <a:xfrm>
            <a:off x="249381" y="4095668"/>
            <a:ext cx="6935189" cy="5404592"/>
          </a:xfrm>
        </p:spPr>
        <p:txBody>
          <a:bodyPr/>
          <a:lstStyle/>
          <a:p>
            <a:pPr marL="166688" indent="-166688" algn="just">
              <a:spcAft>
                <a:spcPts val="800"/>
              </a:spcAft>
              <a:buFont typeface="Arial" panose="020B0604020202020204" pitchFamily="34" charset="0"/>
              <a:buChar char="•"/>
            </a:pPr>
            <a:r>
              <a:rPr lang="en-US" sz="1400" dirty="0"/>
              <a:t>At this point, the STA would have all three coordinates for all points in the Index-Based Data Point </a:t>
            </a:r>
            <a:r>
              <a:rPr lang="en-US" sz="1400" dirty="0" smtClean="0"/>
              <a:t>Cloud. Now, each cost indexing alternative would have a pair of bid and index-based data point clouds for each item, so the next step is to calculate the average distance between them. The </a:t>
            </a:r>
            <a:r>
              <a:rPr lang="en-US" sz="1400" dirty="0"/>
              <a:t>shorter the average distance, the larger the overlapping between the bid data and the index-based data point clouds, and the more suitable the cost indexing alternative. It should be noted that corresponding points have the same letting date and awarded quantity. Thus, the average distance between them is only the difference between the actual awarded unit price and the index-based unit price. </a:t>
            </a:r>
          </a:p>
          <a:p>
            <a:pPr marL="166688" indent="-166688" algn="just">
              <a:spcAft>
                <a:spcPts val="800"/>
              </a:spcAft>
              <a:buFont typeface="Arial" panose="020B0604020202020204" pitchFamily="34" charset="0"/>
              <a:buChar char="•"/>
            </a:pPr>
            <a:r>
              <a:rPr lang="en-US" sz="1400" dirty="0"/>
              <a:t>Average distances between the bid data and the index-based data point clouds </a:t>
            </a:r>
            <a:r>
              <a:rPr lang="en-US" sz="1400" dirty="0" smtClean="0"/>
              <a:t>are </a:t>
            </a:r>
            <a:r>
              <a:rPr lang="en-US" sz="1400" dirty="0"/>
              <a:t>quantified in the form of Mean Absolute Percentage Error (MAPE) values. One MAPE value per pay item per indexing alternative. MAPE values are commonly used </a:t>
            </a:r>
            <a:r>
              <a:rPr lang="en-US" sz="1400" dirty="0" smtClean="0"/>
              <a:t>to </a:t>
            </a:r>
            <a:r>
              <a:rPr lang="en-US" sz="1400" dirty="0"/>
              <a:t>measure and compare accuracy between cost estimating </a:t>
            </a:r>
            <a:r>
              <a:rPr lang="en-US" sz="1400" dirty="0" smtClean="0"/>
              <a:t>approaches, but </a:t>
            </a:r>
            <a:r>
              <a:rPr lang="en-US" sz="1400" dirty="0"/>
              <a:t>in </a:t>
            </a:r>
            <a:r>
              <a:rPr lang="en-US" sz="1400" dirty="0" smtClean="0"/>
              <a:t>this case, </a:t>
            </a:r>
            <a:r>
              <a:rPr lang="en-US" sz="1400" dirty="0"/>
              <a:t>those values are aimed to indicate the degree of overlap between data point clouds for each selected pay item</a:t>
            </a:r>
            <a:r>
              <a:rPr lang="en-US" sz="1400" dirty="0" smtClean="0"/>
              <a:t>. </a:t>
            </a:r>
            <a:endParaRPr lang="en-US" sz="1400" dirty="0"/>
          </a:p>
          <a:p>
            <a:pPr marL="166688" indent="-166688" algn="just">
              <a:spcAft>
                <a:spcPts val="800"/>
              </a:spcAft>
              <a:buFont typeface="Arial" panose="020B0604020202020204" pitchFamily="34" charset="0"/>
              <a:buChar char="•"/>
            </a:pPr>
            <a:r>
              <a:rPr lang="en-US" sz="1400" dirty="0"/>
              <a:t>The MAPE values associated with each cost indexing approach are then combined into a single overall MAPE taking into consideration the relative weight of each pay </a:t>
            </a:r>
            <a:r>
              <a:rPr lang="en-US" sz="1400" dirty="0" smtClean="0"/>
              <a:t>item. </a:t>
            </a:r>
            <a:r>
              <a:rPr lang="en-US" sz="1400" dirty="0"/>
              <a:t>The result of this combination is a weighted MAPE, which is just the weighted average of all pay item MAPE </a:t>
            </a:r>
            <a:r>
              <a:rPr lang="en-US" sz="1400" dirty="0" smtClean="0"/>
              <a:t>values. Weights corresponds the relative relevance of each selected pay item to the total construction program of the agency (total amount of dollars spent on the pay item/total construction program). </a:t>
            </a:r>
            <a:endParaRPr lang="en-US" sz="1400" dirty="0"/>
          </a:p>
          <a:p>
            <a:pPr marL="166688" indent="-166688" algn="just">
              <a:spcAft>
                <a:spcPts val="800"/>
              </a:spcAft>
              <a:buFont typeface="Arial" panose="020B0604020202020204" pitchFamily="34" charset="0"/>
              <a:buChar char="•"/>
            </a:pPr>
            <a:r>
              <a:rPr lang="en-US" sz="1400" dirty="0" smtClean="0"/>
              <a:t>The </a:t>
            </a:r>
            <a:r>
              <a:rPr lang="en-US" sz="1400" dirty="0"/>
              <a:t>most suitable alternative for each region is then assumed to be the one with the lowest weighted </a:t>
            </a:r>
            <a:r>
              <a:rPr lang="en-US" sz="1400" dirty="0" smtClean="0"/>
              <a:t>MAPE.</a:t>
            </a:r>
            <a:endParaRPr lang="en-US" sz="1400" dirty="0"/>
          </a:p>
        </p:txBody>
      </p:sp>
      <p:sp>
        <p:nvSpPr>
          <p:cNvPr id="4" name="TextBox 3"/>
          <p:cNvSpPr txBox="1"/>
          <p:nvPr/>
        </p:nvSpPr>
        <p:spPr>
          <a:xfrm>
            <a:off x="6774791" y="9268023"/>
            <a:ext cx="619080" cy="307777"/>
          </a:xfrm>
          <a:prstGeom prst="rect">
            <a:avLst/>
          </a:prstGeom>
          <a:noFill/>
        </p:spPr>
        <p:txBody>
          <a:bodyPr wrap="none" rtlCol="0">
            <a:spAutoFit/>
          </a:bodyPr>
          <a:lstStyle/>
          <a:p>
            <a:r>
              <a:rPr lang="en-US" sz="1400" dirty="0" smtClean="0"/>
              <a:t>32/42</a:t>
            </a:r>
            <a:endParaRPr lang="en-US" sz="1400" dirty="0"/>
          </a:p>
        </p:txBody>
      </p:sp>
    </p:spTree>
    <p:extLst>
      <p:ext uri="{BB962C8B-B14F-4D97-AF65-F5344CB8AC3E}">
        <p14:creationId xmlns:p14="http://schemas.microsoft.com/office/powerpoint/2010/main" val="3427938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r>
              <a:rPr lang="en-US" sz="1400" dirty="0" smtClean="0"/>
              <a:t>The fourth, and last part of this presentation is aimed to explain the procedures associated with development and implementation of the proposed Moving Forecasting Error (MFE) methodology to actually forecast construction costs after identifying the most suitable alternative, but it </a:t>
            </a:r>
            <a:r>
              <a:rPr lang="en-US" sz="1400" dirty="0"/>
              <a:t>is </a:t>
            </a:r>
            <a:r>
              <a:rPr lang="en-US" sz="1400" dirty="0" smtClean="0"/>
              <a:t>first important </a:t>
            </a:r>
            <a:r>
              <a:rPr lang="en-US" sz="1400" dirty="0"/>
              <a:t>to remember the difference between simple and compounded inflation rates. </a:t>
            </a:r>
          </a:p>
        </p:txBody>
      </p:sp>
      <p:sp>
        <p:nvSpPr>
          <p:cNvPr id="4" name="TextBox 3"/>
          <p:cNvSpPr txBox="1"/>
          <p:nvPr/>
        </p:nvSpPr>
        <p:spPr>
          <a:xfrm>
            <a:off x="6774791" y="9268023"/>
            <a:ext cx="619080" cy="307777"/>
          </a:xfrm>
          <a:prstGeom prst="rect">
            <a:avLst/>
          </a:prstGeom>
          <a:noFill/>
        </p:spPr>
        <p:txBody>
          <a:bodyPr wrap="none" rtlCol="0">
            <a:spAutoFit/>
          </a:bodyPr>
          <a:lstStyle/>
          <a:p>
            <a:r>
              <a:rPr lang="en-US" sz="1400" dirty="0" smtClean="0"/>
              <a:t>33/42</a:t>
            </a:r>
            <a:endParaRPr lang="en-US" sz="1400" dirty="0"/>
          </a:p>
        </p:txBody>
      </p:sp>
    </p:spTree>
    <p:extLst>
      <p:ext uri="{BB962C8B-B14F-4D97-AF65-F5344CB8AC3E}">
        <p14:creationId xmlns:p14="http://schemas.microsoft.com/office/powerpoint/2010/main" val="22497249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925513"/>
            <a:ext cx="5759450" cy="3240087"/>
          </a:xfrm>
        </p:spPr>
      </p:sp>
      <p:sp>
        <p:nvSpPr>
          <p:cNvPr id="3" name="Notes Placeholder 2"/>
          <p:cNvSpPr>
            <a:spLocks noGrp="1"/>
          </p:cNvSpPr>
          <p:nvPr>
            <p:ph type="body" idx="1"/>
          </p:nvPr>
        </p:nvSpPr>
        <p:spPr>
          <a:xfrm>
            <a:off x="731520" y="4339772"/>
            <a:ext cx="5852160" cy="4455886"/>
          </a:xfrm>
        </p:spPr>
        <p:txBody>
          <a:bodyPr/>
          <a:lstStyle/>
          <a:p>
            <a:pPr marL="285750" indent="-285750" algn="just">
              <a:buFont typeface="Arial" panose="020B0604020202020204" pitchFamily="34" charset="0"/>
              <a:buChar char="•"/>
            </a:pPr>
            <a:r>
              <a:rPr lang="en-US" sz="1400" dirty="0" smtClean="0"/>
              <a:t>When </a:t>
            </a:r>
            <a:r>
              <a:rPr lang="en-US" sz="1400" dirty="0"/>
              <a:t>a simple inflation rate is used, the projected cost is increased by the same number of dollars every year, and the magnitude of the increase is equal to the cost estimate in current dollars multiplied by the fixed annual inflation rate. On the other hand, a compounded annual inflation rate is applied every year to the cumulative inflation in the previous year. </a:t>
            </a:r>
            <a:endParaRPr lang="en-US" sz="1400" dirty="0" smtClean="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smtClean="0"/>
              <a:t>This figure </a:t>
            </a:r>
            <a:r>
              <a:rPr lang="en-US" sz="1400" dirty="0"/>
              <a:t>shows the difference between a 5% simple and a 5% compounded inflation rate when applied to a $10-million project (current-dollar estimate) over 20 years. Even though the two curves start deviating from each other after the first year, the difference between them starts becoming evident after the fifth year, suggesting that there is no significant difference in applying a simple and compounded inflation rate for mid-term forecasts. The difference between the approaches increases as the forecasted time horizon is extended</a:t>
            </a:r>
            <a:r>
              <a:rPr lang="en-US" sz="1400" dirty="0" smtClean="0"/>
              <a:t>. </a:t>
            </a:r>
            <a:r>
              <a:rPr lang="en-US" sz="1400" dirty="0"/>
              <a:t>As shown </a:t>
            </a:r>
            <a:r>
              <a:rPr lang="en-US" sz="1400" dirty="0" smtClean="0"/>
              <a:t>in this figure, </a:t>
            </a:r>
            <a:r>
              <a:rPr lang="en-US" sz="1400" dirty="0"/>
              <a:t>a fixed compounded inflation rate is more suitable when an exponential increase in construction prices is expected or assumed while a simple inflation rate assumes a linear growth trend.</a:t>
            </a:r>
          </a:p>
          <a:p>
            <a:pPr marL="285750" indent="-285750" algn="just">
              <a:buFont typeface="Arial" panose="020B0604020202020204" pitchFamily="34" charset="0"/>
              <a:buChar char="•"/>
            </a:pPr>
            <a:endParaRPr lang="en-US" sz="1400" dirty="0"/>
          </a:p>
        </p:txBody>
      </p:sp>
      <p:sp>
        <p:nvSpPr>
          <p:cNvPr id="4" name="TextBox 3"/>
          <p:cNvSpPr txBox="1"/>
          <p:nvPr/>
        </p:nvSpPr>
        <p:spPr>
          <a:xfrm>
            <a:off x="6774791" y="9268023"/>
            <a:ext cx="619080" cy="307777"/>
          </a:xfrm>
          <a:prstGeom prst="rect">
            <a:avLst/>
          </a:prstGeom>
          <a:noFill/>
        </p:spPr>
        <p:txBody>
          <a:bodyPr wrap="none" rtlCol="0">
            <a:spAutoFit/>
          </a:bodyPr>
          <a:lstStyle/>
          <a:p>
            <a:r>
              <a:rPr lang="en-US" sz="1400" dirty="0" smtClean="0"/>
              <a:t>34/42</a:t>
            </a:r>
            <a:endParaRPr lang="en-US" sz="1400" dirty="0"/>
          </a:p>
        </p:txBody>
      </p:sp>
    </p:spTree>
    <p:extLst>
      <p:ext uri="{BB962C8B-B14F-4D97-AF65-F5344CB8AC3E}">
        <p14:creationId xmlns:p14="http://schemas.microsoft.com/office/powerpoint/2010/main" val="22220565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303338"/>
            <a:ext cx="5759450" cy="3240087"/>
          </a:xfrm>
        </p:spPr>
      </p:sp>
      <p:sp>
        <p:nvSpPr>
          <p:cNvPr id="3" name="Notes Placeholder 2"/>
          <p:cNvSpPr>
            <a:spLocks noGrp="1"/>
          </p:cNvSpPr>
          <p:nvPr>
            <p:ph type="body" idx="1"/>
          </p:nvPr>
        </p:nvSpPr>
        <p:spPr>
          <a:xfrm>
            <a:off x="731520" y="4992080"/>
            <a:ext cx="5852160" cy="3934205"/>
          </a:xfrm>
        </p:spPr>
        <p:txBody>
          <a:bodyPr/>
          <a:lstStyle/>
          <a:p>
            <a:r>
              <a:rPr lang="en-US" sz="1400" dirty="0"/>
              <a:t>The proposed MFE methodology is applied through the following </a:t>
            </a:r>
            <a:r>
              <a:rPr lang="en-US" sz="1400" dirty="0" smtClean="0"/>
              <a:t>3-step </a:t>
            </a:r>
            <a:r>
              <a:rPr lang="en-US" sz="1400" dirty="0"/>
              <a:t>process</a:t>
            </a:r>
            <a:r>
              <a:rPr lang="en-US" sz="1400" dirty="0" smtClean="0"/>
              <a:t>.</a:t>
            </a:r>
          </a:p>
          <a:p>
            <a:endParaRPr lang="en-US" sz="1400" dirty="0"/>
          </a:p>
          <a:p>
            <a:pPr marL="290513" indent="-225425">
              <a:buFont typeface="+mj-lt"/>
              <a:buAutoNum type="arabicPeriod"/>
            </a:pPr>
            <a:r>
              <a:rPr lang="en-US" sz="1400" dirty="0"/>
              <a:t>Apply the comparative suitability analysis protocol to identify the most suitable cost indexing alternative for the cost forecasting scenario under consideration. </a:t>
            </a:r>
          </a:p>
          <a:p>
            <a:pPr marL="290513" indent="-225425">
              <a:buFont typeface="+mj-lt"/>
              <a:buAutoNum type="arabicPeriod"/>
            </a:pPr>
            <a:r>
              <a:rPr lang="en-US" sz="1400" dirty="0"/>
              <a:t>Through an iterative process, evaluate the performance of a 4% annual compounded inflation rate across all possible forecasting time horizons contained within the available </a:t>
            </a:r>
            <a:r>
              <a:rPr lang="en-US" sz="1400" dirty="0" smtClean="0"/>
              <a:t>data, as explained in the next slide. </a:t>
            </a:r>
            <a:endParaRPr lang="en-US" sz="1400" dirty="0"/>
          </a:p>
          <a:p>
            <a:pPr marL="285750" indent="-285750" algn="just">
              <a:buFont typeface="Arial" panose="020B0604020202020204" pitchFamily="34" charset="0"/>
              <a:buChar char="•"/>
            </a:pPr>
            <a:endParaRPr lang="en-US" sz="1400" dirty="0"/>
          </a:p>
        </p:txBody>
      </p:sp>
      <p:sp>
        <p:nvSpPr>
          <p:cNvPr id="4" name="TextBox 3"/>
          <p:cNvSpPr txBox="1"/>
          <p:nvPr/>
        </p:nvSpPr>
        <p:spPr>
          <a:xfrm>
            <a:off x="6774791" y="9268023"/>
            <a:ext cx="619080" cy="307777"/>
          </a:xfrm>
          <a:prstGeom prst="rect">
            <a:avLst/>
          </a:prstGeom>
          <a:noFill/>
        </p:spPr>
        <p:txBody>
          <a:bodyPr wrap="none" rtlCol="0">
            <a:spAutoFit/>
          </a:bodyPr>
          <a:lstStyle/>
          <a:p>
            <a:r>
              <a:rPr lang="en-US" sz="1400" dirty="0" smtClean="0"/>
              <a:t>35/42</a:t>
            </a:r>
            <a:endParaRPr lang="en-US" sz="1400" dirty="0"/>
          </a:p>
        </p:txBody>
      </p:sp>
    </p:spTree>
    <p:extLst>
      <p:ext uri="{BB962C8B-B14F-4D97-AF65-F5344CB8AC3E}">
        <p14:creationId xmlns:p14="http://schemas.microsoft.com/office/powerpoint/2010/main" val="33202056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8225" y="809625"/>
            <a:ext cx="5273675" cy="2967038"/>
          </a:xfrm>
        </p:spPr>
      </p:sp>
      <p:sp>
        <p:nvSpPr>
          <p:cNvPr id="3" name="Notes Placeholder 2"/>
          <p:cNvSpPr>
            <a:spLocks noGrp="1"/>
          </p:cNvSpPr>
          <p:nvPr>
            <p:ph type="body" idx="1"/>
          </p:nvPr>
        </p:nvSpPr>
        <p:spPr>
          <a:xfrm>
            <a:off x="225631" y="3813310"/>
            <a:ext cx="6899563" cy="5615698"/>
          </a:xfrm>
        </p:spPr>
        <p:txBody>
          <a:bodyPr/>
          <a:lstStyle/>
          <a:p>
            <a:pPr marL="119063" indent="-119063" algn="just">
              <a:spcAft>
                <a:spcPts val="600"/>
              </a:spcAft>
              <a:buFont typeface="Arial" panose="020B0604020202020204" pitchFamily="34" charset="0"/>
              <a:buChar char="•"/>
            </a:pPr>
            <a:r>
              <a:rPr lang="en-US" sz="1400" dirty="0" smtClean="0"/>
              <a:t>The MFE methodology is an </a:t>
            </a:r>
            <a:r>
              <a:rPr lang="en-US" sz="1400" dirty="0"/>
              <a:t>iterative process designed to maximize the value of the available </a:t>
            </a:r>
            <a:r>
              <a:rPr lang="en-US" sz="1400" dirty="0" smtClean="0"/>
              <a:t>data. For example</a:t>
            </a:r>
            <a:r>
              <a:rPr lang="en-US" sz="1400" dirty="0"/>
              <a:t>, </a:t>
            </a:r>
            <a:r>
              <a:rPr lang="en-US" sz="1400" dirty="0" smtClean="0"/>
              <a:t>some </a:t>
            </a:r>
            <a:r>
              <a:rPr lang="en-US" sz="1400" dirty="0"/>
              <a:t>traditional data analysis methods used in cost estimating research would probably generalize any findings resulting from </a:t>
            </a:r>
            <a:r>
              <a:rPr lang="en-US" sz="1400" dirty="0" smtClean="0"/>
              <a:t>the </a:t>
            </a:r>
            <a:r>
              <a:rPr lang="en-US" sz="1400" dirty="0"/>
              <a:t>single 20-year </a:t>
            </a:r>
            <a:r>
              <a:rPr lang="en-US" sz="1400" dirty="0" smtClean="0"/>
              <a:t>datasets available for this study. However, the </a:t>
            </a:r>
            <a:r>
              <a:rPr lang="en-US" sz="1400" dirty="0"/>
              <a:t>MFE method recognizes that there are a number of 3, 5, 10, and 15-year periods within the available data and takes advantage of those smaller data partitions</a:t>
            </a:r>
            <a:r>
              <a:rPr lang="en-US" sz="1400" dirty="0" smtClean="0"/>
              <a:t>. </a:t>
            </a:r>
          </a:p>
          <a:p>
            <a:pPr marL="119063" indent="-119063" algn="just">
              <a:spcAft>
                <a:spcPts val="600"/>
              </a:spcAft>
              <a:buFont typeface="Arial" panose="020B0604020202020204" pitchFamily="34" charset="0"/>
              <a:buChar char="•"/>
            </a:pPr>
            <a:r>
              <a:rPr lang="en-US" sz="1400" dirty="0"/>
              <a:t>Since the first index value is calculated after the first six months of data, the available dataset would not even allow the calculation of a single forecasting error for a 20-year forecast. The longest possible forecast that could be assessed would be over 19.5 years, and only one forecasting error could be generated for that </a:t>
            </a:r>
            <a:r>
              <a:rPr lang="en-US" sz="1400" dirty="0" smtClean="0"/>
              <a:t>scenario. However, there are 10 15-years periods that generate 10 forecasting errors for that time horizon, providing a better idea of the uncertainty of that scenario. Likewise, there are 20, 30, and 34 10-, 5-, and 3-year periods with a 20-year data set.  </a:t>
            </a:r>
            <a:endParaRPr lang="en-US" sz="1400" dirty="0"/>
          </a:p>
          <a:p>
            <a:pPr marL="119063" indent="-119063" algn="just">
              <a:spcAft>
                <a:spcPts val="800"/>
              </a:spcAft>
              <a:buFont typeface="Arial" panose="020B0604020202020204" pitchFamily="34" charset="0"/>
              <a:buChar char="•"/>
            </a:pPr>
            <a:r>
              <a:rPr lang="en-US" sz="1400" dirty="0" smtClean="0"/>
              <a:t>In this step, index values at all index periods, in six month intervals, are projected into the future across all possible forecasting periods contained within the available data with 4% compounded annual inflation rate. </a:t>
            </a:r>
            <a:r>
              <a:rPr lang="en-US" sz="1400" dirty="0"/>
              <a:t>In a perfect world, any arbitrary inflation rate (even simple inflation rates) would yield the same </a:t>
            </a:r>
            <a:r>
              <a:rPr lang="en-US" sz="1400" dirty="0" smtClean="0"/>
              <a:t>results, </a:t>
            </a:r>
            <a:r>
              <a:rPr lang="en-US" sz="1400" dirty="0"/>
              <a:t>but that is not the case. </a:t>
            </a:r>
            <a:r>
              <a:rPr lang="en-US" sz="1400" dirty="0" smtClean="0"/>
              <a:t>There are some regression analysis procedures later in the MFE process that, which result in the generation of slightly different </a:t>
            </a:r>
            <a:r>
              <a:rPr lang="en-US" sz="1400" dirty="0"/>
              <a:t>inflation rates </a:t>
            </a:r>
            <a:r>
              <a:rPr lang="en-US" sz="1400" dirty="0" smtClean="0"/>
              <a:t>when another rate is used as a point of reference. </a:t>
            </a:r>
            <a:r>
              <a:rPr lang="en-US" sz="1400" dirty="0"/>
              <a:t>Research results suggest that the use of reasonable inflation rates as a point of reference produces more accurate results, and that is the reason that motivated the selection of the suggested rate (4%). However, future research efforts will further investigate this matter, in other to determine if a different input would offer better forecasting effectiveness.</a:t>
            </a:r>
          </a:p>
          <a:p>
            <a:pPr algn="just"/>
            <a:endParaRPr lang="en-US" sz="1400" dirty="0"/>
          </a:p>
        </p:txBody>
      </p:sp>
      <p:sp>
        <p:nvSpPr>
          <p:cNvPr id="4" name="TextBox 3"/>
          <p:cNvSpPr txBox="1"/>
          <p:nvPr/>
        </p:nvSpPr>
        <p:spPr>
          <a:xfrm>
            <a:off x="6774791" y="9268023"/>
            <a:ext cx="619080" cy="307777"/>
          </a:xfrm>
          <a:prstGeom prst="rect">
            <a:avLst/>
          </a:prstGeom>
          <a:noFill/>
        </p:spPr>
        <p:txBody>
          <a:bodyPr wrap="none" rtlCol="0">
            <a:spAutoFit/>
          </a:bodyPr>
          <a:lstStyle/>
          <a:p>
            <a:r>
              <a:rPr lang="en-US" sz="1400" dirty="0" smtClean="0"/>
              <a:t>36/42</a:t>
            </a:r>
            <a:endParaRPr lang="en-US" sz="1400" dirty="0"/>
          </a:p>
        </p:txBody>
      </p:sp>
    </p:spTree>
    <p:extLst>
      <p:ext uri="{BB962C8B-B14F-4D97-AF65-F5344CB8AC3E}">
        <p14:creationId xmlns:p14="http://schemas.microsoft.com/office/powerpoint/2010/main" val="19141563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885825"/>
            <a:ext cx="5759450" cy="3240088"/>
          </a:xfrm>
        </p:spPr>
      </p:sp>
      <p:sp>
        <p:nvSpPr>
          <p:cNvPr id="3" name="Notes Placeholder 2"/>
          <p:cNvSpPr>
            <a:spLocks noGrp="1"/>
          </p:cNvSpPr>
          <p:nvPr>
            <p:ph type="body" idx="1"/>
          </p:nvPr>
        </p:nvSpPr>
        <p:spPr>
          <a:xfrm>
            <a:off x="296883" y="4197726"/>
            <a:ext cx="6875813" cy="5017526"/>
          </a:xfrm>
        </p:spPr>
        <p:txBody>
          <a:bodyPr/>
          <a:lstStyle/>
          <a:p>
            <a:pPr marL="119063" indent="-119063" algn="just">
              <a:spcAft>
                <a:spcPts val="800"/>
              </a:spcAft>
              <a:buFont typeface="Arial" panose="020B0604020202020204" pitchFamily="34" charset="0"/>
              <a:buChar char="•"/>
            </a:pPr>
            <a:r>
              <a:rPr lang="en-US" sz="1400" dirty="0"/>
              <a:t>Instead of relying on this single long-range forecasting error, the proposed MFE method takes advantage of the more reliable assessments conducted for shorter forecasting periods, identifies trends, and extrapolate those trends to the long-range forecasting zone. </a:t>
            </a:r>
            <a:r>
              <a:rPr lang="en-US" sz="1400" dirty="0" smtClean="0"/>
              <a:t>That is what is done at this step. </a:t>
            </a:r>
            <a:endParaRPr lang="en-US" sz="1400" dirty="0"/>
          </a:p>
          <a:p>
            <a:pPr marL="119063" indent="-119063" algn="just">
              <a:spcAft>
                <a:spcPts val="800"/>
              </a:spcAft>
              <a:buFont typeface="Arial" panose="020B0604020202020204" pitchFamily="34" charset="0"/>
              <a:buChar char="•"/>
            </a:pPr>
            <a:r>
              <a:rPr lang="en-US" sz="1400" dirty="0" smtClean="0"/>
              <a:t>Step 4 consists </a:t>
            </a:r>
            <a:r>
              <a:rPr lang="en-US" sz="1400" dirty="0"/>
              <a:t>of calculating </a:t>
            </a:r>
            <a:r>
              <a:rPr lang="en-US" sz="1400" dirty="0" smtClean="0"/>
              <a:t>the </a:t>
            </a:r>
            <a:r>
              <a:rPr lang="en-US" sz="1400" dirty="0"/>
              <a:t>average forecasting error for each forecasting time </a:t>
            </a:r>
            <a:r>
              <a:rPr lang="en-US" sz="1400" dirty="0" smtClean="0"/>
              <a:t>horizon, </a:t>
            </a:r>
            <a:r>
              <a:rPr lang="en-US" sz="1400" dirty="0"/>
              <a:t>and then plotting all average forecasting </a:t>
            </a:r>
            <a:r>
              <a:rPr lang="en-US" sz="1400" dirty="0" smtClean="0"/>
              <a:t>errors, </a:t>
            </a:r>
            <a:r>
              <a:rPr lang="en-US" sz="1400" dirty="0"/>
              <a:t>as shown </a:t>
            </a:r>
            <a:r>
              <a:rPr lang="en-US" sz="1400" dirty="0" smtClean="0"/>
              <a:t>in this figure. This figure corresponds to the forecasting errors calculated for the example shown in the previous slide. Each </a:t>
            </a:r>
            <a:r>
              <a:rPr lang="en-US" sz="1400" dirty="0"/>
              <a:t>point in this figure corresponds to the average forecasting error calculated for each forecasting period from 0.5 to 19.5 years</a:t>
            </a:r>
            <a:r>
              <a:rPr lang="en-US" sz="1400" dirty="0" smtClean="0"/>
              <a:t>.</a:t>
            </a:r>
            <a:endParaRPr lang="en-US" sz="1400" dirty="0"/>
          </a:p>
          <a:p>
            <a:pPr marL="119063" indent="-119063" algn="just">
              <a:spcAft>
                <a:spcPts val="800"/>
              </a:spcAft>
              <a:buFont typeface="Arial" panose="020B0604020202020204" pitchFamily="34" charset="0"/>
              <a:buChar char="•"/>
            </a:pPr>
            <a:r>
              <a:rPr lang="en-US" sz="1400" dirty="0"/>
              <a:t>The number of error measurements used to calculate each average value in this figure decreases as the forecasted time horizon increases. The average error for 0.5 years was calculated with 39 values, while the one for 19.5 years is not actually an average. That is the only measured error for that period of time. The figure shows how the iterative MFE process was able to model a trend for the change in average percentage errors over time</a:t>
            </a:r>
            <a:r>
              <a:rPr lang="en-US" sz="1400" dirty="0" smtClean="0"/>
              <a:t>.</a:t>
            </a:r>
            <a:endParaRPr lang="en-US" sz="1400" dirty="0"/>
          </a:p>
          <a:p>
            <a:pPr marL="119063" indent="-119063" algn="just">
              <a:spcAft>
                <a:spcPts val="800"/>
              </a:spcAft>
              <a:buFont typeface="Arial" panose="020B0604020202020204" pitchFamily="34" charset="0"/>
              <a:buChar char="•"/>
            </a:pPr>
            <a:r>
              <a:rPr lang="en-US" sz="1400" dirty="0"/>
              <a:t>This figure corresponds to an asphalt paving CCI developed for the Northeast Region in Colorado. Similar linear trends were found in all case study regions for both asphalt and concrete paving. In most cases, points tend to start falling off the trend after about 15 years, where average values start to be calculated with less than ten observed forecasting errors. Thus, the MFE method was designed to ignore all values calculated with less than ten observations, and to use regression analysis to project the remaining values into the future to estimate expected errors for long-range forecasts. </a:t>
            </a:r>
          </a:p>
          <a:p>
            <a:pPr algn="just"/>
            <a:endParaRPr lang="en-US" sz="1400" dirty="0"/>
          </a:p>
        </p:txBody>
      </p:sp>
      <p:sp>
        <p:nvSpPr>
          <p:cNvPr id="4" name="TextBox 3"/>
          <p:cNvSpPr txBox="1"/>
          <p:nvPr/>
        </p:nvSpPr>
        <p:spPr>
          <a:xfrm>
            <a:off x="6774791" y="9268023"/>
            <a:ext cx="619080" cy="307777"/>
          </a:xfrm>
          <a:prstGeom prst="rect">
            <a:avLst/>
          </a:prstGeom>
          <a:noFill/>
        </p:spPr>
        <p:txBody>
          <a:bodyPr wrap="none" rtlCol="0">
            <a:spAutoFit/>
          </a:bodyPr>
          <a:lstStyle/>
          <a:p>
            <a:r>
              <a:rPr lang="en-US" sz="1400" dirty="0" smtClean="0"/>
              <a:t>37/42</a:t>
            </a:r>
            <a:endParaRPr lang="en-US" sz="1400" dirty="0"/>
          </a:p>
        </p:txBody>
      </p:sp>
    </p:spTree>
    <p:extLst>
      <p:ext uri="{BB962C8B-B14F-4D97-AF65-F5344CB8AC3E}">
        <p14:creationId xmlns:p14="http://schemas.microsoft.com/office/powerpoint/2010/main" val="2813537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969963"/>
            <a:ext cx="5759450" cy="3240087"/>
          </a:xfrm>
        </p:spPr>
      </p:sp>
      <p:sp>
        <p:nvSpPr>
          <p:cNvPr id="3" name="Notes Placeholder 2"/>
          <p:cNvSpPr>
            <a:spLocks noGrp="1"/>
          </p:cNvSpPr>
          <p:nvPr>
            <p:ph type="body" idx="1"/>
          </p:nvPr>
        </p:nvSpPr>
        <p:spPr>
          <a:xfrm>
            <a:off x="731520" y="4397829"/>
            <a:ext cx="5852160" cy="4238171"/>
          </a:xfrm>
        </p:spPr>
        <p:txBody>
          <a:bodyPr/>
          <a:lstStyle/>
          <a:p>
            <a:pPr marL="285750" indent="-285750" algn="just">
              <a:buFont typeface="Arial" panose="020B0604020202020204" pitchFamily="34" charset="0"/>
              <a:buChar char="•"/>
            </a:pPr>
            <a:r>
              <a:rPr lang="en-US" sz="1400" dirty="0"/>
              <a:t>The MFE method not only facilitates a better assessment of average forecasting errors, but also allowed the projection of percentiles around average values to establish error ranges at 50%, 70%, and 90% confidence levels. </a:t>
            </a:r>
            <a:r>
              <a:rPr lang="en-US" sz="1400" dirty="0" smtClean="0"/>
              <a:t>This figure </a:t>
            </a:r>
            <a:r>
              <a:rPr lang="en-US" sz="1400" dirty="0"/>
              <a:t>shows the same linear trend of average errors from </a:t>
            </a:r>
            <a:r>
              <a:rPr lang="en-US" sz="1400" dirty="0" smtClean="0"/>
              <a:t>the previous slide, </a:t>
            </a:r>
            <a:r>
              <a:rPr lang="en-US" sz="1400" dirty="0"/>
              <a:t>but this time with its respective confidence intervals. Based on this figure, CDOT could reasonably assume, with a 90% confidence level, that any 15-year asphalt paving cost forecast estimated in this region with a 4% compounded inflation rate would offer a forecasting error between +12% and -27</a:t>
            </a:r>
            <a:r>
              <a:rPr lang="en-US" sz="1400" dirty="0" smtClean="0"/>
              <a:t>%.</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Confidence intervals in the long-range zone are also projections of confidence intervals for shorter forecasting </a:t>
            </a:r>
            <a:r>
              <a:rPr lang="en-US" sz="1400" dirty="0" smtClean="0"/>
              <a:t>periods, and assuming that forecasting errors at each forecasting period are normally distributed. </a:t>
            </a:r>
            <a:endParaRPr lang="en-US" sz="1400" dirty="0"/>
          </a:p>
        </p:txBody>
      </p:sp>
      <p:sp>
        <p:nvSpPr>
          <p:cNvPr id="4" name="TextBox 3"/>
          <p:cNvSpPr txBox="1"/>
          <p:nvPr/>
        </p:nvSpPr>
        <p:spPr>
          <a:xfrm>
            <a:off x="6774791" y="9268023"/>
            <a:ext cx="619080" cy="307777"/>
          </a:xfrm>
          <a:prstGeom prst="rect">
            <a:avLst/>
          </a:prstGeom>
          <a:noFill/>
        </p:spPr>
        <p:txBody>
          <a:bodyPr wrap="none" rtlCol="0">
            <a:spAutoFit/>
          </a:bodyPr>
          <a:lstStyle/>
          <a:p>
            <a:r>
              <a:rPr lang="en-US" sz="1400" dirty="0" smtClean="0"/>
              <a:t>38/42</a:t>
            </a:r>
            <a:endParaRPr lang="en-US" sz="1400" dirty="0"/>
          </a:p>
        </p:txBody>
      </p:sp>
    </p:spTree>
    <p:extLst>
      <p:ext uri="{BB962C8B-B14F-4D97-AF65-F5344CB8AC3E}">
        <p14:creationId xmlns:p14="http://schemas.microsoft.com/office/powerpoint/2010/main" val="38948894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969963"/>
            <a:ext cx="5759450" cy="3240087"/>
          </a:xfrm>
        </p:spPr>
      </p:sp>
      <p:sp>
        <p:nvSpPr>
          <p:cNvPr id="3" name="Notes Placeholder 2"/>
          <p:cNvSpPr>
            <a:spLocks noGrp="1"/>
          </p:cNvSpPr>
          <p:nvPr>
            <p:ph type="body" idx="1"/>
          </p:nvPr>
        </p:nvSpPr>
        <p:spPr>
          <a:xfrm>
            <a:off x="731520" y="4397829"/>
            <a:ext cx="5852160" cy="4238171"/>
          </a:xfrm>
        </p:spPr>
        <p:txBody>
          <a:bodyPr/>
          <a:lstStyle/>
          <a:p>
            <a:pPr marL="285750" indent="-285750" algn="just">
              <a:buFont typeface="Arial" panose="020B0604020202020204" pitchFamily="34" charset="0"/>
              <a:buChar char="•"/>
            </a:pPr>
            <a:r>
              <a:rPr lang="en-US" sz="1400" dirty="0"/>
              <a:t>MFE cost forecasting errors, like those shown in Figure 4.4, can now be used to create a risk-based forecasting </a:t>
            </a:r>
            <a:r>
              <a:rPr lang="en-US" sz="1400" dirty="0" smtClean="0"/>
              <a:t>timeline of </a:t>
            </a:r>
            <a:r>
              <a:rPr lang="en-US" sz="1400" dirty="0"/>
              <a:t>forecasting </a:t>
            </a:r>
            <a:r>
              <a:rPr lang="en-US" sz="1400" dirty="0" smtClean="0"/>
              <a:t>factors, as the one shown in this slide. </a:t>
            </a:r>
            <a:r>
              <a:rPr lang="en-US" sz="1400" dirty="0"/>
              <a:t>Forecasting factors are unitless values that form a generic risk-based forecasting timeline that can be used to estimate the intended inflation rate</a:t>
            </a:r>
            <a:r>
              <a:rPr lang="en-US" sz="1400" dirty="0" smtClean="0"/>
              <a:t>. For example, this figure suggest that the long-range market behavior of the scope of work represented by the cost index under consideration would be better represented by a 3.1 percent compounded annual inflation rate.  </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smtClean="0"/>
              <a:t>The quantitative process to generate </a:t>
            </a:r>
            <a:r>
              <a:rPr lang="en-US" sz="1400" dirty="0"/>
              <a:t>risk-based forecasting timeline of forecasting </a:t>
            </a:r>
            <a:r>
              <a:rPr lang="en-US" sz="1400" dirty="0" smtClean="0"/>
              <a:t>factors, as the one shown in this slide, is explained in detailed in Transportation Cost Forecasting Guidebook developed under NCHRP Project 10-101.</a:t>
            </a:r>
          </a:p>
          <a:p>
            <a:pPr marL="285750" indent="-285750" algn="just">
              <a:buFont typeface="Arial" panose="020B0604020202020204" pitchFamily="34" charset="0"/>
              <a:buChar char="•"/>
            </a:pPr>
            <a:endParaRPr lang="en-US" sz="1400" dirty="0" smtClean="0"/>
          </a:p>
        </p:txBody>
      </p:sp>
      <p:sp>
        <p:nvSpPr>
          <p:cNvPr id="4" name="TextBox 3"/>
          <p:cNvSpPr txBox="1"/>
          <p:nvPr/>
        </p:nvSpPr>
        <p:spPr>
          <a:xfrm>
            <a:off x="6774791" y="9268023"/>
            <a:ext cx="619080" cy="307777"/>
          </a:xfrm>
          <a:prstGeom prst="rect">
            <a:avLst/>
          </a:prstGeom>
          <a:noFill/>
        </p:spPr>
        <p:txBody>
          <a:bodyPr wrap="none" rtlCol="0">
            <a:spAutoFit/>
          </a:bodyPr>
          <a:lstStyle/>
          <a:p>
            <a:r>
              <a:rPr lang="en-US" sz="1400" dirty="0" smtClean="0"/>
              <a:t>39/42</a:t>
            </a:r>
            <a:endParaRPr lang="en-US" sz="1400" dirty="0"/>
          </a:p>
        </p:txBody>
      </p:sp>
    </p:spTree>
    <p:extLst>
      <p:ext uri="{BB962C8B-B14F-4D97-AF65-F5344CB8AC3E}">
        <p14:creationId xmlns:p14="http://schemas.microsoft.com/office/powerpoint/2010/main" val="339409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303338"/>
            <a:ext cx="5759450" cy="3240087"/>
          </a:xfrm>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r>
              <a:rPr lang="en-US" sz="1400" dirty="0" smtClean="0"/>
              <a:t>Description of the scope of the NCHRP Project 10-101 to make </a:t>
            </a:r>
            <a:r>
              <a:rPr lang="en-US" sz="1400" dirty="0"/>
              <a:t>clear that </a:t>
            </a:r>
            <a:r>
              <a:rPr lang="en-US" sz="1400" dirty="0" smtClean="0"/>
              <a:t>the </a:t>
            </a:r>
            <a:r>
              <a:rPr lang="en-US" sz="1400" dirty="0"/>
              <a:t>study is focused on cost forecasting methods rather than on the estimation of the “unforecasted” cost estimates. </a:t>
            </a:r>
            <a:r>
              <a:rPr lang="en-US" sz="1400" dirty="0" smtClean="0"/>
              <a:t> </a:t>
            </a: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smtClean="0"/>
              <a:t>Discussion of the classification of forecasting time horizons in transportation planning . </a:t>
            </a:r>
            <a:endParaRPr lang="en-US" sz="1400" dirty="0"/>
          </a:p>
          <a:p>
            <a:pPr algn="just"/>
            <a:endParaRPr lang="en-US" sz="1400" dirty="0"/>
          </a:p>
          <a:p>
            <a:pPr marL="171426" indent="-171426">
              <a:buFont typeface="Arial" panose="020B0604020202020204" pitchFamily="34" charset="0"/>
              <a:buChar char="•"/>
            </a:pPr>
            <a:endParaRPr lang="en-US" dirty="0"/>
          </a:p>
        </p:txBody>
      </p:sp>
      <p:sp>
        <p:nvSpPr>
          <p:cNvPr id="4" name="TextBox 3"/>
          <p:cNvSpPr txBox="1"/>
          <p:nvPr/>
        </p:nvSpPr>
        <p:spPr>
          <a:xfrm>
            <a:off x="6774791" y="9268023"/>
            <a:ext cx="527709" cy="307777"/>
          </a:xfrm>
          <a:prstGeom prst="rect">
            <a:avLst/>
          </a:prstGeom>
          <a:noFill/>
        </p:spPr>
        <p:txBody>
          <a:bodyPr wrap="none" rtlCol="0">
            <a:spAutoFit/>
          </a:bodyPr>
          <a:lstStyle/>
          <a:p>
            <a:r>
              <a:rPr lang="en-US" sz="1400" dirty="0"/>
              <a:t>4</a:t>
            </a:r>
            <a:r>
              <a:rPr lang="en-US" sz="1400" dirty="0" smtClean="0"/>
              <a:t>/42</a:t>
            </a:r>
            <a:endParaRPr lang="en-US" sz="1400" dirty="0"/>
          </a:p>
        </p:txBody>
      </p:sp>
    </p:spTree>
    <p:extLst>
      <p:ext uri="{BB962C8B-B14F-4D97-AF65-F5344CB8AC3E}">
        <p14:creationId xmlns:p14="http://schemas.microsoft.com/office/powerpoint/2010/main" val="23797881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dirty="0" smtClean="0"/>
              <a:t>The generic forecasting timelines for forecasting factors </a:t>
            </a:r>
            <a:r>
              <a:rPr lang="en-US" sz="1400" dirty="0"/>
              <a:t>can </a:t>
            </a:r>
            <a:r>
              <a:rPr lang="en-US" sz="1400" dirty="0" smtClean="0"/>
              <a:t>be easily be </a:t>
            </a:r>
            <a:r>
              <a:rPr lang="en-US" sz="1400" dirty="0"/>
              <a:t>transformed into dollar values to generate a risk-based forecasting output just by multiplying all forecasting factors by the given current-dollar estimate. For example, if the current-dollar estimate for a given asphalt paving program in Colorado is $10 million, the multiplication of this value by each of the forecasting factors in </a:t>
            </a:r>
            <a:r>
              <a:rPr lang="en-US" sz="1400" dirty="0" smtClean="0"/>
              <a:t>the previous slide </a:t>
            </a:r>
            <a:r>
              <a:rPr lang="en-US" sz="1400" dirty="0"/>
              <a:t>would generate the risk-based forecasting timeline shown in </a:t>
            </a:r>
            <a:r>
              <a:rPr lang="en-US" sz="1400" dirty="0" smtClean="0"/>
              <a:t>this slide. </a:t>
            </a:r>
            <a:r>
              <a:rPr lang="en-US" sz="1400" dirty="0"/>
              <a:t>This figure is actually a scaled version of </a:t>
            </a:r>
            <a:r>
              <a:rPr lang="en-US" sz="1400" dirty="0" smtClean="0"/>
              <a:t>the previous figure. </a:t>
            </a:r>
            <a:r>
              <a:rPr lang="en-US" sz="1400" dirty="0"/>
              <a:t>With </a:t>
            </a:r>
            <a:r>
              <a:rPr lang="en-US" sz="1400" dirty="0" smtClean="0"/>
              <a:t>this figure </a:t>
            </a:r>
            <a:r>
              <a:rPr lang="en-US" sz="1400" dirty="0"/>
              <a:t>CDOT could conclude that the expected average value for this program in 15 years would be around $15.8 million. With a 70% confidence level, CDOT could expect this value to be between $14 and $18 million, approximately. </a:t>
            </a:r>
          </a:p>
        </p:txBody>
      </p:sp>
      <p:sp>
        <p:nvSpPr>
          <p:cNvPr id="4" name="TextBox 3"/>
          <p:cNvSpPr txBox="1"/>
          <p:nvPr/>
        </p:nvSpPr>
        <p:spPr>
          <a:xfrm>
            <a:off x="6774791" y="9268023"/>
            <a:ext cx="619080" cy="307777"/>
          </a:xfrm>
          <a:prstGeom prst="rect">
            <a:avLst/>
          </a:prstGeom>
          <a:noFill/>
        </p:spPr>
        <p:txBody>
          <a:bodyPr wrap="none" rtlCol="0">
            <a:spAutoFit/>
          </a:bodyPr>
          <a:lstStyle/>
          <a:p>
            <a:r>
              <a:rPr lang="en-US" sz="1400" dirty="0" smtClean="0"/>
              <a:t>40/42</a:t>
            </a:r>
            <a:endParaRPr lang="en-US" sz="1400" dirty="0"/>
          </a:p>
        </p:txBody>
      </p:sp>
    </p:spTree>
    <p:extLst>
      <p:ext uri="{BB962C8B-B14F-4D97-AF65-F5344CB8AC3E}">
        <p14:creationId xmlns:p14="http://schemas.microsoft.com/office/powerpoint/2010/main" val="328243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303338"/>
            <a:ext cx="5759450" cy="3240087"/>
          </a:xfrm>
        </p:spPr>
      </p:sp>
      <p:sp>
        <p:nvSpPr>
          <p:cNvPr id="3" name="Notes Placeholder 2"/>
          <p:cNvSpPr>
            <a:spLocks noGrp="1"/>
          </p:cNvSpPr>
          <p:nvPr>
            <p:ph type="body" idx="1"/>
          </p:nvPr>
        </p:nvSpPr>
        <p:spPr>
          <a:xfrm>
            <a:off x="731520" y="4801580"/>
            <a:ext cx="5852160" cy="4425547"/>
          </a:xfrm>
        </p:spPr>
        <p:txBody>
          <a:bodyPr/>
          <a:lstStyle/>
          <a:p>
            <a:pPr marL="285750" indent="-285750" algn="just">
              <a:buFont typeface="Arial" panose="020B0604020202020204" pitchFamily="34" charset="0"/>
              <a:buChar char="•"/>
            </a:pPr>
            <a:r>
              <a:rPr lang="en-US" sz="1400" dirty="0" smtClean="0"/>
              <a:t>This webinar discussed the limitations of traditional cost indexing approaches, making it clear why it is necessary to explore other alternatives such as the proposed Multilevel Construction Cost Index (MCCI) methodology, which was described in this webinar.</a:t>
            </a:r>
          </a:p>
          <a:p>
            <a:pPr algn="just"/>
            <a:endParaRPr lang="en-US" sz="1400" dirty="0" smtClean="0"/>
          </a:p>
          <a:p>
            <a:pPr marL="285750" indent="-285750" algn="just">
              <a:buFont typeface="Arial" panose="020B0604020202020204" pitchFamily="34" charset="0"/>
              <a:buChar char="•"/>
            </a:pPr>
            <a:r>
              <a:rPr lang="en-US" sz="1400" dirty="0" smtClean="0"/>
              <a:t>Given that different MCCI configurations could work best for different agencies or indifferent regions, and recognizing that not all STAs may be willing to invest on the development of an MCCI, NCHRP 10-101 also proposed a comparative suitability analysis protocol for cost indexing alternatives. This can be used to find the most suitable cost indexing alternative among a group of available alternatives. Those alternative could include multiple MCCI configurations and traditional CCIs.  </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smtClean="0"/>
              <a:t>Having identified the most suitable cost indexing alternative, the next step is to produce a reliable inflation rate out of it. There is where the proposed Moving Forecasting Error (MFE) methodology, described in the last part of this presentation, plays a critical role. </a:t>
            </a:r>
            <a:endParaRPr lang="en-US" dirty="0"/>
          </a:p>
        </p:txBody>
      </p:sp>
      <p:sp>
        <p:nvSpPr>
          <p:cNvPr id="4" name="TextBox 3"/>
          <p:cNvSpPr txBox="1"/>
          <p:nvPr/>
        </p:nvSpPr>
        <p:spPr>
          <a:xfrm>
            <a:off x="6774791" y="9268023"/>
            <a:ext cx="619080" cy="307777"/>
          </a:xfrm>
          <a:prstGeom prst="rect">
            <a:avLst/>
          </a:prstGeom>
          <a:noFill/>
        </p:spPr>
        <p:txBody>
          <a:bodyPr wrap="none" rtlCol="0">
            <a:spAutoFit/>
          </a:bodyPr>
          <a:lstStyle/>
          <a:p>
            <a:r>
              <a:rPr lang="en-US" sz="1400" dirty="0"/>
              <a:t>4</a:t>
            </a:r>
            <a:r>
              <a:rPr lang="en-US" sz="1400" dirty="0" smtClean="0"/>
              <a:t>1/42</a:t>
            </a:r>
            <a:endParaRPr lang="en-US" sz="1400" dirty="0"/>
          </a:p>
        </p:txBody>
      </p:sp>
    </p:spTree>
    <p:extLst>
      <p:ext uri="{BB962C8B-B14F-4D97-AF65-F5344CB8AC3E}">
        <p14:creationId xmlns:p14="http://schemas.microsoft.com/office/powerpoint/2010/main" val="27768158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303338"/>
            <a:ext cx="5759450" cy="3240087"/>
          </a:xfrm>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r>
              <a:rPr lang="en-US" sz="1400" dirty="0"/>
              <a:t>Webinar </a:t>
            </a:r>
            <a:r>
              <a:rPr lang="en-US" sz="1400" dirty="0" smtClean="0"/>
              <a:t>participants </a:t>
            </a:r>
            <a:r>
              <a:rPr lang="en-US" sz="1400" dirty="0"/>
              <a:t>are thanked for their participation, and Dr. Jorge Rueda’s contact information is provided for any questions or comments associated with the presentation.</a:t>
            </a:r>
          </a:p>
        </p:txBody>
      </p:sp>
      <p:sp>
        <p:nvSpPr>
          <p:cNvPr id="4" name="TextBox 3"/>
          <p:cNvSpPr txBox="1"/>
          <p:nvPr/>
        </p:nvSpPr>
        <p:spPr>
          <a:xfrm>
            <a:off x="6774791" y="9268023"/>
            <a:ext cx="619080" cy="307777"/>
          </a:xfrm>
          <a:prstGeom prst="rect">
            <a:avLst/>
          </a:prstGeom>
          <a:noFill/>
        </p:spPr>
        <p:txBody>
          <a:bodyPr wrap="none" rtlCol="0">
            <a:spAutoFit/>
          </a:bodyPr>
          <a:lstStyle/>
          <a:p>
            <a:r>
              <a:rPr lang="en-US" sz="1400" dirty="0" smtClean="0"/>
              <a:t>42/42</a:t>
            </a:r>
            <a:endParaRPr lang="en-US" sz="1400" dirty="0"/>
          </a:p>
        </p:txBody>
      </p:sp>
    </p:spTree>
    <p:extLst>
      <p:ext uri="{BB962C8B-B14F-4D97-AF65-F5344CB8AC3E}">
        <p14:creationId xmlns:p14="http://schemas.microsoft.com/office/powerpoint/2010/main" val="2313331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303338"/>
            <a:ext cx="5759450" cy="3240087"/>
          </a:xfrm>
        </p:spPr>
      </p:sp>
      <p:sp>
        <p:nvSpPr>
          <p:cNvPr id="3" name="Notes Placeholder 2"/>
          <p:cNvSpPr>
            <a:spLocks noGrp="1"/>
          </p:cNvSpPr>
          <p:nvPr>
            <p:ph type="body" idx="1"/>
          </p:nvPr>
        </p:nvSpPr>
        <p:spPr>
          <a:xfrm>
            <a:off x="731520" y="4992080"/>
            <a:ext cx="5852160" cy="3973789"/>
          </a:xfrm>
        </p:spPr>
        <p:txBody>
          <a:bodyPr/>
          <a:lstStyle/>
          <a:p>
            <a:pPr marL="285750" indent="-285750" algn="just">
              <a:buFont typeface="Arial" panose="020B0604020202020204" pitchFamily="34" charset="0"/>
              <a:buChar char="•"/>
            </a:pPr>
            <a:r>
              <a:rPr lang="en-US" sz="1400" dirty="0" smtClean="0"/>
              <a:t>This figure </a:t>
            </a:r>
            <a:r>
              <a:rPr lang="en-US" sz="1400" dirty="0"/>
              <a:t>illustrates the typical cost forecasting process currently followed by STAs. Once the scope of a given program has been defined, a cost estimate in current dollars is performed, which is then projected into the future using a given inflation rate to generate a single-value estimate. These types of outputs, also called deterministic outputs, tend to ignore the unavoidable uncertainty inherent in the cost forecasting process</a:t>
            </a:r>
            <a:r>
              <a:rPr lang="en-US" sz="1400" dirty="0" smtClean="0"/>
              <a:t>.</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Ideally, the inflation rate should be determined as a function of the intended scope of work, but that does not seem to be the case among STAs. In fact, a number of agencies use standard one-size-fits-all inflation rates to forecast costs for all transportation programs regardless of their anticipated scopes</a:t>
            </a:r>
            <a:r>
              <a:rPr lang="en-US" sz="1400" dirty="0" smtClean="0"/>
              <a:t>.</a:t>
            </a:r>
          </a:p>
          <a:p>
            <a:pPr marL="285750" indent="-285750" algn="just">
              <a:buFont typeface="Arial" panose="020B0604020202020204" pitchFamily="34" charset="0"/>
              <a:buChar char="•"/>
            </a:pPr>
            <a:endParaRPr lang="en-US" sz="1400" dirty="0" smtClean="0"/>
          </a:p>
          <a:p>
            <a:pPr marL="285750" indent="-285750" algn="just">
              <a:buFont typeface="Arial" panose="020B0604020202020204" pitchFamily="34" charset="0"/>
              <a:buChar char="•"/>
            </a:pPr>
            <a:r>
              <a:rPr lang="en-US" sz="1400" dirty="0"/>
              <a:t>A few agencies estimate inflation rates using CCIs to identify market trends; however, the CCIs being used are also usually one-size-fits-all indexes or CCIs with calculation inputs that do not align or are completely unrelated to the intended scope of work</a:t>
            </a:r>
            <a:endParaRPr lang="en-US" sz="1400" dirty="0" smtClean="0"/>
          </a:p>
        </p:txBody>
      </p:sp>
      <p:sp>
        <p:nvSpPr>
          <p:cNvPr id="4" name="TextBox 3"/>
          <p:cNvSpPr txBox="1"/>
          <p:nvPr/>
        </p:nvSpPr>
        <p:spPr>
          <a:xfrm>
            <a:off x="6774791" y="9268023"/>
            <a:ext cx="527709" cy="307777"/>
          </a:xfrm>
          <a:prstGeom prst="rect">
            <a:avLst/>
          </a:prstGeom>
          <a:noFill/>
        </p:spPr>
        <p:txBody>
          <a:bodyPr wrap="none" rtlCol="0">
            <a:spAutoFit/>
          </a:bodyPr>
          <a:lstStyle/>
          <a:p>
            <a:r>
              <a:rPr lang="en-US" sz="1400" dirty="0"/>
              <a:t>5</a:t>
            </a:r>
            <a:r>
              <a:rPr lang="en-US" sz="1400" dirty="0" smtClean="0"/>
              <a:t>/42</a:t>
            </a:r>
            <a:endParaRPr lang="en-US" sz="1400" dirty="0"/>
          </a:p>
        </p:txBody>
      </p:sp>
    </p:spTree>
    <p:extLst>
      <p:ext uri="{BB962C8B-B14F-4D97-AF65-F5344CB8AC3E}">
        <p14:creationId xmlns:p14="http://schemas.microsoft.com/office/powerpoint/2010/main" val="239846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303338"/>
            <a:ext cx="5759450" cy="3240087"/>
          </a:xfrm>
        </p:spPr>
      </p:sp>
      <p:sp>
        <p:nvSpPr>
          <p:cNvPr id="3" name="Notes Placeholder 2"/>
          <p:cNvSpPr>
            <a:spLocks noGrp="1"/>
          </p:cNvSpPr>
          <p:nvPr>
            <p:ph type="body" idx="1"/>
          </p:nvPr>
        </p:nvSpPr>
        <p:spPr>
          <a:xfrm>
            <a:off x="731520" y="4992080"/>
            <a:ext cx="5852160" cy="4187545"/>
          </a:xfrm>
        </p:spPr>
        <p:txBody>
          <a:bodyPr/>
          <a:lstStyle/>
          <a:p>
            <a:pPr marL="171450" indent="-171450" algn="just">
              <a:buFont typeface="Arial" panose="020B0604020202020204" pitchFamily="34" charset="0"/>
              <a:buChar char="•"/>
            </a:pPr>
            <a:r>
              <a:rPr lang="en-US" sz="1400" dirty="0"/>
              <a:t>Results from NCHRP Project </a:t>
            </a:r>
            <a:r>
              <a:rPr lang="en-US" sz="1400" dirty="0" smtClean="0"/>
              <a:t>10-101 and input from STA estimators allowed the definition </a:t>
            </a:r>
            <a:r>
              <a:rPr lang="en-US" sz="1400" dirty="0"/>
              <a:t>an ideal cost forecasting process, which is </a:t>
            </a:r>
            <a:r>
              <a:rPr lang="en-US" sz="1400" dirty="0" smtClean="0"/>
              <a:t>the one illustrated </a:t>
            </a:r>
            <a:r>
              <a:rPr lang="en-US" sz="1400" dirty="0"/>
              <a:t>in </a:t>
            </a:r>
            <a:r>
              <a:rPr lang="en-US" sz="1400" dirty="0" smtClean="0"/>
              <a:t>this figure. </a:t>
            </a:r>
            <a:r>
              <a:rPr lang="en-US" sz="1400" dirty="0"/>
              <a:t>It was found that an ideal cost forecasting system should be able to handle different scopes of work at various levels of </a:t>
            </a:r>
            <a:r>
              <a:rPr lang="en-US" sz="1400" dirty="0" smtClean="0"/>
              <a:t>detail. The rest of this presentation is divided into four parts. </a:t>
            </a:r>
            <a:r>
              <a:rPr lang="en-US" sz="1400" dirty="0"/>
              <a:t>T</a:t>
            </a:r>
            <a:r>
              <a:rPr lang="en-US" sz="1400" dirty="0" smtClean="0"/>
              <a:t>he first three parts explained how the cost forecasting process was customized through the development of an innovative cost indexing system that generates scope-based CCIs. </a:t>
            </a:r>
          </a:p>
          <a:p>
            <a:pPr marL="171450" indent="-171450" algn="just">
              <a:buFont typeface="Arial" panose="020B0604020202020204" pitchFamily="34" charset="0"/>
              <a:buChar char="•"/>
            </a:pPr>
            <a:endParaRPr lang="en-US" sz="1400" dirty="0" smtClean="0"/>
          </a:p>
          <a:p>
            <a:pPr marL="171450" indent="-171450" algn="just">
              <a:buFont typeface="Arial" panose="020B0604020202020204" pitchFamily="34" charset="0"/>
              <a:buChar char="•"/>
            </a:pPr>
            <a:r>
              <a:rPr lang="en-US" sz="1400" dirty="0"/>
              <a:t>T</a:t>
            </a:r>
            <a:r>
              <a:rPr lang="en-US" sz="1400" dirty="0" smtClean="0"/>
              <a:t>raditional </a:t>
            </a:r>
            <a:r>
              <a:rPr lang="en-US" sz="1400" dirty="0"/>
              <a:t>forecasting practices need to evolve from deterministic into risk-based outputs to account for estimating uncertainty and to facilitate the communication of such uncertainty to different types of stakeholders and </a:t>
            </a:r>
            <a:r>
              <a:rPr lang="en-US" sz="1400" dirty="0" smtClean="0"/>
              <a:t>decision-makers. Likewise, an </a:t>
            </a:r>
            <a:r>
              <a:rPr lang="en-US" sz="1400" dirty="0"/>
              <a:t>ideal cost forecasting process should also provide decision-makers with a forecasting timeline showing the progression of the cost forecast as it moves across the desired forecasting time </a:t>
            </a:r>
            <a:r>
              <a:rPr lang="en-US" sz="1400" dirty="0" smtClean="0"/>
              <a:t>period. These two observations where consolidate into the proposed Risk-Based Forecasting Timeline shown in this figure. This part will be addressed in the fourth part of this presentation.</a:t>
            </a:r>
            <a:endParaRPr lang="en-US" sz="1400" dirty="0"/>
          </a:p>
        </p:txBody>
      </p:sp>
      <p:sp>
        <p:nvSpPr>
          <p:cNvPr id="4" name="TextBox 3"/>
          <p:cNvSpPr txBox="1"/>
          <p:nvPr/>
        </p:nvSpPr>
        <p:spPr>
          <a:xfrm>
            <a:off x="6774791" y="9268023"/>
            <a:ext cx="527709" cy="307777"/>
          </a:xfrm>
          <a:prstGeom prst="rect">
            <a:avLst/>
          </a:prstGeom>
          <a:noFill/>
        </p:spPr>
        <p:txBody>
          <a:bodyPr wrap="none" rtlCol="0">
            <a:spAutoFit/>
          </a:bodyPr>
          <a:lstStyle/>
          <a:p>
            <a:r>
              <a:rPr lang="en-US" sz="1400" dirty="0"/>
              <a:t>6</a:t>
            </a:r>
            <a:r>
              <a:rPr lang="en-US" sz="1400" dirty="0" smtClean="0"/>
              <a:t>/42</a:t>
            </a:r>
            <a:endParaRPr lang="en-US" sz="1400" dirty="0"/>
          </a:p>
        </p:txBody>
      </p:sp>
    </p:spTree>
    <p:extLst>
      <p:ext uri="{BB962C8B-B14F-4D97-AF65-F5344CB8AC3E}">
        <p14:creationId xmlns:p14="http://schemas.microsoft.com/office/powerpoint/2010/main" val="2626407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303338"/>
            <a:ext cx="5759450" cy="3240087"/>
          </a:xfrm>
        </p:spPr>
      </p:sp>
      <p:sp>
        <p:nvSpPr>
          <p:cNvPr id="3" name="Notes Placeholder 2"/>
          <p:cNvSpPr>
            <a:spLocks noGrp="1"/>
          </p:cNvSpPr>
          <p:nvPr>
            <p:ph type="body" idx="1"/>
          </p:nvPr>
        </p:nvSpPr>
        <p:spPr>
          <a:xfrm>
            <a:off x="731520" y="4801580"/>
            <a:ext cx="5852160" cy="4425547"/>
          </a:xfrm>
        </p:spPr>
        <p:txBody>
          <a:bodyPr/>
          <a:lstStyle/>
          <a:p>
            <a:pPr marL="285750" indent="-285750" algn="just">
              <a:buFont typeface="Arial" panose="020B0604020202020204" pitchFamily="34" charset="0"/>
              <a:buChar char="•"/>
            </a:pPr>
            <a:r>
              <a:rPr lang="en-US" sz="1400" dirty="0" smtClean="0"/>
              <a:t>This rest of the presentation has been divided into 4 parts, following a logical other.</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smtClean="0"/>
              <a:t>The first part discusses some serious limitations of traditional cost indexing approaches, making it necessary the development and implementation of more efficient cost indexing alternatives, such as the Multilevel Construction Cost Index (MCCI) methodology described in the second part of the presentation.</a:t>
            </a:r>
          </a:p>
          <a:p>
            <a:pPr algn="just"/>
            <a:endParaRPr lang="en-US" sz="1400" dirty="0" smtClean="0"/>
          </a:p>
          <a:p>
            <a:pPr marL="285750" indent="-285750" algn="just">
              <a:buFont typeface="Arial" panose="020B0604020202020204" pitchFamily="34" charset="0"/>
              <a:buChar char="•"/>
            </a:pPr>
            <a:r>
              <a:rPr lang="en-US" sz="1400" dirty="0" smtClean="0"/>
              <a:t>Part 3 of the presentation discusses a comparative suitability analysis protocol for cost indexing alternatives. This can be used to find the most suitable cost indexing alternative among a group of available alternatives  for a given cost forecasting process. Those alternative could include multiple MCCI configurations and traditional CCIs.  </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smtClean="0"/>
              <a:t>After identifying the most suitable cost indexing alternative, the novel Moving Forecasting Error (MFE) method described in Part 4 of this presentation would help to generate effective inflation rates from that alternative.</a:t>
            </a:r>
            <a:endParaRPr lang="en-US" sz="1400" dirty="0"/>
          </a:p>
          <a:p>
            <a:pPr marL="171426" indent="-171426">
              <a:buFont typeface="Arial" panose="020B0604020202020204" pitchFamily="34" charset="0"/>
              <a:buChar char="•"/>
            </a:pPr>
            <a:endParaRPr lang="en-US" dirty="0"/>
          </a:p>
        </p:txBody>
      </p:sp>
      <p:sp>
        <p:nvSpPr>
          <p:cNvPr id="4" name="TextBox 3"/>
          <p:cNvSpPr txBox="1"/>
          <p:nvPr/>
        </p:nvSpPr>
        <p:spPr>
          <a:xfrm>
            <a:off x="6774791" y="9268023"/>
            <a:ext cx="527709" cy="307777"/>
          </a:xfrm>
          <a:prstGeom prst="rect">
            <a:avLst/>
          </a:prstGeom>
          <a:noFill/>
        </p:spPr>
        <p:txBody>
          <a:bodyPr wrap="none" rtlCol="0">
            <a:spAutoFit/>
          </a:bodyPr>
          <a:lstStyle/>
          <a:p>
            <a:r>
              <a:rPr lang="en-US" sz="1400" dirty="0" smtClean="0"/>
              <a:t>7/42</a:t>
            </a:r>
            <a:endParaRPr lang="en-US" sz="1400" dirty="0"/>
          </a:p>
        </p:txBody>
      </p:sp>
    </p:spTree>
    <p:extLst>
      <p:ext uri="{BB962C8B-B14F-4D97-AF65-F5344CB8AC3E}">
        <p14:creationId xmlns:p14="http://schemas.microsoft.com/office/powerpoint/2010/main" val="3620059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dirty="0" smtClean="0"/>
              <a:t>No </a:t>
            </a:r>
            <a:r>
              <a:rPr lang="en-US" sz="1400" dirty="0"/>
              <a:t>comments are anticipated in this slide.</a:t>
            </a:r>
          </a:p>
          <a:p>
            <a:endParaRPr lang="en-US" dirty="0"/>
          </a:p>
        </p:txBody>
      </p:sp>
      <p:sp>
        <p:nvSpPr>
          <p:cNvPr id="4" name="TextBox 3"/>
          <p:cNvSpPr txBox="1"/>
          <p:nvPr/>
        </p:nvSpPr>
        <p:spPr>
          <a:xfrm>
            <a:off x="6774791" y="9268023"/>
            <a:ext cx="527709" cy="307777"/>
          </a:xfrm>
          <a:prstGeom prst="rect">
            <a:avLst/>
          </a:prstGeom>
          <a:noFill/>
        </p:spPr>
        <p:txBody>
          <a:bodyPr wrap="none" rtlCol="0">
            <a:spAutoFit/>
          </a:bodyPr>
          <a:lstStyle/>
          <a:p>
            <a:r>
              <a:rPr lang="en-US" sz="1400" dirty="0"/>
              <a:t>8</a:t>
            </a:r>
            <a:r>
              <a:rPr lang="en-US" sz="1400" dirty="0" smtClean="0"/>
              <a:t>/42</a:t>
            </a:r>
            <a:endParaRPr lang="en-US" sz="1400" dirty="0"/>
          </a:p>
        </p:txBody>
      </p:sp>
    </p:spTree>
    <p:extLst>
      <p:ext uri="{BB962C8B-B14F-4D97-AF65-F5344CB8AC3E}">
        <p14:creationId xmlns:p14="http://schemas.microsoft.com/office/powerpoint/2010/main" val="3559277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303338"/>
            <a:ext cx="5759450" cy="3240087"/>
          </a:xfrm>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r>
              <a:rPr lang="en-US" sz="1400" dirty="0" smtClean="0"/>
              <a:t>The price index equations shown in this slide are the three most commonly used equations used by STAs for the development of in-house CCIs. However, this, and previous studies, has found that they have a limited capacity to handle the complexities of the construction market.</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smtClean="0"/>
              <a:t>Before discussing some specific limitations of these equations, it should be </a:t>
            </a:r>
            <a:r>
              <a:rPr lang="en-US" sz="1400" dirty="0"/>
              <a:t>noted that </a:t>
            </a:r>
            <a:r>
              <a:rPr lang="en-US" sz="1400" dirty="0" smtClean="0"/>
              <a:t>these equations </a:t>
            </a:r>
            <a:r>
              <a:rPr lang="en-US" sz="1400" dirty="0"/>
              <a:t>were proposed in the 1920s, or even before </a:t>
            </a:r>
            <a:r>
              <a:rPr lang="en-US" sz="1400" dirty="0" smtClean="0"/>
              <a:t>that. </a:t>
            </a:r>
            <a:r>
              <a:rPr lang="en-US" sz="1400" dirty="0"/>
              <a:t>They were proposed before the “computer era,” when the estimation of index values was limited to hand-made calculations, constraining data processing and analysis capabilities. This could explain the simplicity of these equations and the reason </a:t>
            </a:r>
            <a:r>
              <a:rPr lang="en-US" sz="1400" dirty="0" smtClean="0"/>
              <a:t>for the limitations discussed in the following slides.</a:t>
            </a:r>
            <a:endParaRPr lang="en-US" sz="1400" dirty="0"/>
          </a:p>
          <a:p>
            <a:pPr marL="171426" indent="-171426">
              <a:buFont typeface="Arial" panose="020B0604020202020204" pitchFamily="34" charset="0"/>
              <a:buChar char="•"/>
            </a:pPr>
            <a:endParaRPr lang="en-US" dirty="0"/>
          </a:p>
        </p:txBody>
      </p:sp>
      <p:sp>
        <p:nvSpPr>
          <p:cNvPr id="4" name="TextBox 3"/>
          <p:cNvSpPr txBox="1"/>
          <p:nvPr/>
        </p:nvSpPr>
        <p:spPr>
          <a:xfrm>
            <a:off x="6774791" y="9268023"/>
            <a:ext cx="527709" cy="307777"/>
          </a:xfrm>
          <a:prstGeom prst="rect">
            <a:avLst/>
          </a:prstGeom>
          <a:noFill/>
        </p:spPr>
        <p:txBody>
          <a:bodyPr wrap="none" rtlCol="0">
            <a:spAutoFit/>
          </a:bodyPr>
          <a:lstStyle/>
          <a:p>
            <a:r>
              <a:rPr lang="en-US" sz="1400" dirty="0" smtClean="0"/>
              <a:t>9/42</a:t>
            </a:r>
            <a:endParaRPr lang="en-US" sz="1400" dirty="0"/>
          </a:p>
        </p:txBody>
      </p:sp>
    </p:spTree>
    <p:extLst>
      <p:ext uri="{BB962C8B-B14F-4D97-AF65-F5344CB8AC3E}">
        <p14:creationId xmlns:p14="http://schemas.microsoft.com/office/powerpoint/2010/main" val="3657962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17187"/>
            <a:ext cx="9144000" cy="1190557"/>
          </a:xfrm>
        </p:spPr>
        <p:txBody>
          <a:bodyPr anchor="b">
            <a:normAutofit/>
          </a:bodyPr>
          <a:lstStyle>
            <a:lvl1pPr algn="ctr">
              <a:defRPr sz="4000" baseline="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837440"/>
          </a:xfrm>
        </p:spPr>
        <p:txBody>
          <a:bodyPr>
            <a:normAutofit/>
          </a:bodyPr>
          <a:lstStyle>
            <a:lvl1pPr marL="0" indent="0" algn="ctr">
              <a:buNone/>
              <a:defRPr sz="3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152400" y="6290089"/>
            <a:ext cx="2743200" cy="365125"/>
          </a:xfrm>
        </p:spPr>
        <p:txBody>
          <a:bodyPr/>
          <a:lstStyle>
            <a:lvl1pPr algn="l">
              <a:defRPr/>
            </a:lvl1pPr>
          </a:lstStyle>
          <a:p>
            <a:fld id="{3AE3C22C-A700-7C4F-AAFC-0F9462A0F375}" type="slidenum">
              <a:rPr lang="en-US" smtClean="0"/>
              <a:pPr/>
              <a:t>‹#›</a:t>
            </a:fld>
            <a:endParaRPr lang="en-US" dirty="0"/>
          </a:p>
        </p:txBody>
      </p:sp>
      <p:sp>
        <p:nvSpPr>
          <p:cNvPr id="7" name="Rectangle 6"/>
          <p:cNvSpPr/>
          <p:nvPr userDrawn="1"/>
        </p:nvSpPr>
        <p:spPr>
          <a:xfrm>
            <a:off x="0" y="1833716"/>
            <a:ext cx="12192000" cy="281242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1539422"/>
            <a:ext cx="12192000" cy="147147"/>
          </a:xfrm>
          <a:prstGeom prst="rect">
            <a:avLst/>
          </a:prstGeom>
          <a:solidFill>
            <a:srgbClr val="DD55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4793688"/>
            <a:ext cx="12192000" cy="147147"/>
          </a:xfrm>
          <a:prstGeom prst="rect">
            <a:avLst/>
          </a:prstGeom>
          <a:solidFill>
            <a:srgbClr val="DD55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84307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DD550C"/>
              </a:buClr>
              <a:defRPr/>
            </a:lvl1pPr>
            <a:lvl2pPr>
              <a:buClr>
                <a:srgbClr val="DD550C"/>
              </a:buClr>
              <a:defRPr/>
            </a:lvl2pPr>
            <a:lvl3pPr>
              <a:buClr>
                <a:srgbClr val="DD550C"/>
              </a:buClr>
              <a:defRPr/>
            </a:lvl3pPr>
            <a:lvl4pPr>
              <a:buClr>
                <a:srgbClr val="DD550C"/>
              </a:buClr>
              <a:defRPr/>
            </a:lvl4pPr>
            <a:lvl5pPr>
              <a:buClr>
                <a:srgbClr val="DD550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6577263"/>
            <a:ext cx="12192000" cy="290449"/>
          </a:xfrm>
          <a:prstGeom prst="rect">
            <a:avLst/>
          </a:prstGeom>
          <a:solidFill>
            <a:srgbClr val="032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994231" y="6577263"/>
            <a:ext cx="2197767" cy="290449"/>
          </a:xfrm>
          <a:prstGeom prst="rect">
            <a:avLst/>
          </a:prstGeom>
          <a:solidFill>
            <a:srgbClr val="DD55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6" name="Slide Number Placeholder 5"/>
          <p:cNvSpPr>
            <a:spLocks noGrp="1"/>
          </p:cNvSpPr>
          <p:nvPr>
            <p:ph type="sldNum" sz="quarter" idx="12"/>
          </p:nvPr>
        </p:nvSpPr>
        <p:spPr>
          <a:xfrm>
            <a:off x="9254544" y="6528345"/>
            <a:ext cx="2743200" cy="365125"/>
          </a:xfrm>
        </p:spPr>
        <p:txBody>
          <a:bodyPr/>
          <a:lstStyle>
            <a:lvl1pPr>
              <a:defRPr>
                <a:solidFill>
                  <a:schemeClr val="bg1"/>
                </a:solidFill>
              </a:defRPr>
            </a:lvl1pPr>
          </a:lstStyle>
          <a:p>
            <a:fld id="{3AE3C22C-A700-7C4F-AAFC-0F9462A0F375}" type="slidenum">
              <a:rPr lang="en-US" smtClean="0"/>
              <a:pPr/>
              <a:t>‹#›</a:t>
            </a:fld>
            <a:endParaRPr lang="en-US" dirty="0"/>
          </a:p>
        </p:txBody>
      </p:sp>
    </p:spTree>
    <p:extLst>
      <p:ext uri="{BB962C8B-B14F-4D97-AF65-F5344CB8AC3E}">
        <p14:creationId xmlns:p14="http://schemas.microsoft.com/office/powerpoint/2010/main" val="19764408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buClr>
                <a:srgbClr val="DD550C"/>
              </a:buClr>
              <a:defRPr/>
            </a:lvl1pPr>
            <a:lvl2pPr>
              <a:buClr>
                <a:srgbClr val="DD550C"/>
              </a:buClr>
              <a:defRPr/>
            </a:lvl2pPr>
            <a:lvl3pPr>
              <a:buClr>
                <a:srgbClr val="DD550C"/>
              </a:buClr>
              <a:defRPr/>
            </a:lvl3pPr>
            <a:lvl4pPr>
              <a:buClr>
                <a:srgbClr val="DD550C"/>
              </a:buClr>
              <a:defRPr/>
            </a:lvl4pPr>
            <a:lvl5pPr>
              <a:buClr>
                <a:srgbClr val="DD550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577263"/>
            <a:ext cx="12192000" cy="290449"/>
          </a:xfrm>
          <a:prstGeom prst="rect">
            <a:avLst/>
          </a:prstGeom>
          <a:solidFill>
            <a:srgbClr val="032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9994231" y="6577263"/>
            <a:ext cx="2197767" cy="290449"/>
          </a:xfrm>
          <a:prstGeom prst="rect">
            <a:avLst/>
          </a:prstGeom>
          <a:solidFill>
            <a:srgbClr val="DD55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0" name="Slide Number Placeholder 5"/>
          <p:cNvSpPr>
            <a:spLocks noGrp="1"/>
          </p:cNvSpPr>
          <p:nvPr>
            <p:ph type="sldNum" sz="quarter" idx="12"/>
          </p:nvPr>
        </p:nvSpPr>
        <p:spPr>
          <a:xfrm>
            <a:off x="9254544" y="6528345"/>
            <a:ext cx="2743200" cy="365125"/>
          </a:xfrm>
        </p:spPr>
        <p:txBody>
          <a:bodyPr/>
          <a:lstStyle>
            <a:lvl1pPr>
              <a:defRPr>
                <a:solidFill>
                  <a:schemeClr val="bg1"/>
                </a:solidFill>
              </a:defRPr>
            </a:lvl1pPr>
          </a:lstStyle>
          <a:p>
            <a:fld id="{3AE3C22C-A700-7C4F-AAFC-0F9462A0F375}" type="slidenum">
              <a:rPr lang="en-US" smtClean="0"/>
              <a:pPr/>
              <a:t>‹#›</a:t>
            </a:fld>
            <a:endParaRPr lang="en-US" dirty="0"/>
          </a:p>
        </p:txBody>
      </p:sp>
    </p:spTree>
    <p:extLst>
      <p:ext uri="{BB962C8B-B14F-4D97-AF65-F5344CB8AC3E}">
        <p14:creationId xmlns:p14="http://schemas.microsoft.com/office/powerpoint/2010/main" val="2119728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D604EA-5814-9D49-8D37-E8F2B1618961}" type="datetime1">
              <a:rPr lang="en-US" smtClean="0"/>
              <a:t>10/26/2020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E3C22C-A700-7C4F-AAFC-0F9462A0F375}" type="slidenum">
              <a:rPr lang="en-US" smtClean="0"/>
              <a:t>‹#›</a:t>
            </a:fld>
            <a:endParaRPr lang="en-US" dirty="0"/>
          </a:p>
        </p:txBody>
      </p:sp>
    </p:spTree>
    <p:extLst>
      <p:ext uri="{BB962C8B-B14F-4D97-AF65-F5344CB8AC3E}">
        <p14:creationId xmlns:p14="http://schemas.microsoft.com/office/powerpoint/2010/main" val="1599441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5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DD550C"/>
        </a:buClr>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DD550C"/>
        </a:buClr>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DD550C"/>
        </a:buClr>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DD550C"/>
        </a:buClr>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DD550C"/>
        </a:buClr>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trb.org/"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mailto:JRueda@auburn.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4277" y="1864525"/>
            <a:ext cx="10877107" cy="2769259"/>
          </a:xfrm>
        </p:spPr>
        <p:txBody>
          <a:bodyPr anchor="ctr">
            <a:normAutofit/>
          </a:bodyPr>
          <a:lstStyle/>
          <a:p>
            <a:r>
              <a:rPr lang="en-US" sz="5000" dirty="0">
                <a:solidFill>
                  <a:schemeClr val="bg1"/>
                </a:solidFill>
              </a:rPr>
              <a:t>NCHRP 10-101</a:t>
            </a:r>
            <a:br>
              <a:rPr lang="en-US" sz="5000" dirty="0">
                <a:solidFill>
                  <a:schemeClr val="bg1"/>
                </a:solidFill>
              </a:rPr>
            </a:br>
            <a:r>
              <a:rPr lang="en-US" sz="3300" dirty="0">
                <a:solidFill>
                  <a:schemeClr val="bg1"/>
                </a:solidFill>
              </a:rPr>
              <a:t>Improving Mid-Term, Intermediate, and Long-Range Cost Forecasting: Guidance for State Departments of </a:t>
            </a:r>
            <a:r>
              <a:rPr lang="en-US" sz="3300" dirty="0" smtClean="0">
                <a:solidFill>
                  <a:schemeClr val="bg1"/>
                </a:solidFill>
              </a:rPr>
              <a:t>Transportation</a:t>
            </a:r>
            <a:endParaRPr lang="en-US" dirty="0">
              <a:solidFill>
                <a:schemeClr val="bg1"/>
              </a:solidFill>
            </a:endParaRPr>
          </a:p>
        </p:txBody>
      </p:sp>
      <p:sp>
        <p:nvSpPr>
          <p:cNvPr id="3" name="Rectangle 2"/>
          <p:cNvSpPr/>
          <p:nvPr/>
        </p:nvSpPr>
        <p:spPr>
          <a:xfrm>
            <a:off x="4388391" y="5276647"/>
            <a:ext cx="2529860" cy="630942"/>
          </a:xfrm>
          <a:prstGeom prst="rect">
            <a:avLst/>
          </a:prstGeom>
        </p:spPr>
        <p:txBody>
          <a:bodyPr wrap="none">
            <a:spAutoFit/>
          </a:bodyPr>
          <a:lstStyle/>
          <a:p>
            <a:pPr algn="ctr"/>
            <a:r>
              <a:rPr lang="en-US" sz="3500" b="1" dirty="0" smtClean="0"/>
              <a:t>Guidebook</a:t>
            </a:r>
            <a:endParaRPr lang="en-US" sz="3500" dirty="0"/>
          </a:p>
        </p:txBody>
      </p:sp>
    </p:spTree>
    <p:extLst>
      <p:ext uri="{BB962C8B-B14F-4D97-AF65-F5344CB8AC3E}">
        <p14:creationId xmlns:p14="http://schemas.microsoft.com/office/powerpoint/2010/main" val="841302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Traditional Price Index Equations </a:t>
            </a:r>
            <a:endParaRPr lang="en-US" sz="4200" dirty="0"/>
          </a:p>
        </p:txBody>
      </p:sp>
      <p:sp>
        <p:nvSpPr>
          <p:cNvPr id="3" name="Content Placeholder 2"/>
          <p:cNvSpPr>
            <a:spLocks noGrp="1"/>
          </p:cNvSpPr>
          <p:nvPr>
            <p:ph idx="1"/>
          </p:nvPr>
        </p:nvSpPr>
        <p:spPr>
          <a:xfrm>
            <a:off x="370703" y="1690688"/>
            <a:ext cx="11627041" cy="4486275"/>
          </a:xfrm>
        </p:spPr>
        <p:txBody>
          <a:bodyPr>
            <a:normAutofit/>
          </a:bodyPr>
          <a:lstStyle/>
          <a:p>
            <a:r>
              <a:rPr lang="en-US" dirty="0" smtClean="0"/>
              <a:t>Traditional index equations are unable to consider </a:t>
            </a:r>
            <a:r>
              <a:rPr lang="en-US" i="1" dirty="0" smtClean="0">
                <a:solidFill>
                  <a:schemeClr val="accent2"/>
                </a:solidFill>
              </a:rPr>
              <a:t>economies of scale</a:t>
            </a:r>
            <a:r>
              <a:rPr lang="en-US" dirty="0" smtClean="0"/>
              <a:t>.</a:t>
            </a:r>
          </a:p>
        </p:txBody>
      </p:sp>
      <p:sp>
        <p:nvSpPr>
          <p:cNvPr id="4" name="Slide Number Placeholder 3"/>
          <p:cNvSpPr>
            <a:spLocks noGrp="1"/>
          </p:cNvSpPr>
          <p:nvPr>
            <p:ph type="sldNum" sz="quarter" idx="12"/>
          </p:nvPr>
        </p:nvSpPr>
        <p:spPr/>
        <p:txBody>
          <a:bodyPr/>
          <a:lstStyle/>
          <a:p>
            <a:fld id="{3AE3C22C-A700-7C4F-AAFC-0F9462A0F375}" type="slidenum">
              <a:rPr lang="en-US" smtClean="0"/>
              <a:pPr/>
              <a:t>10</a:t>
            </a:fld>
            <a:endParaRPr lang="en-US" dirty="0"/>
          </a:p>
        </p:txBody>
      </p:sp>
      <p:pic>
        <p:nvPicPr>
          <p:cNvPr id="12" name="Picture 11"/>
          <p:cNvPicPr>
            <a:picLocks noChangeAspect="1"/>
          </p:cNvPicPr>
          <p:nvPr/>
        </p:nvPicPr>
        <p:blipFill>
          <a:blip r:embed="rId3"/>
          <a:stretch>
            <a:fillRect/>
          </a:stretch>
        </p:blipFill>
        <p:spPr>
          <a:xfrm>
            <a:off x="2650113" y="2261515"/>
            <a:ext cx="2334422" cy="1910435"/>
          </a:xfrm>
          <a:prstGeom prst="rect">
            <a:avLst/>
          </a:prstGeom>
        </p:spPr>
      </p:pic>
      <p:pic>
        <p:nvPicPr>
          <p:cNvPr id="13" name="Picture 12"/>
          <p:cNvPicPr>
            <a:picLocks noChangeAspect="1"/>
          </p:cNvPicPr>
          <p:nvPr/>
        </p:nvPicPr>
        <p:blipFill>
          <a:blip r:embed="rId4"/>
          <a:stretch>
            <a:fillRect/>
          </a:stretch>
        </p:blipFill>
        <p:spPr>
          <a:xfrm>
            <a:off x="2650114" y="4332867"/>
            <a:ext cx="2334422" cy="1910435"/>
          </a:xfrm>
          <a:prstGeom prst="rect">
            <a:avLst/>
          </a:prstGeom>
        </p:spPr>
      </p:pic>
      <p:pic>
        <p:nvPicPr>
          <p:cNvPr id="14" name="Picture 13"/>
          <p:cNvPicPr>
            <a:picLocks noChangeAspect="1"/>
          </p:cNvPicPr>
          <p:nvPr/>
        </p:nvPicPr>
        <p:blipFill>
          <a:blip r:embed="rId5"/>
          <a:stretch>
            <a:fillRect/>
          </a:stretch>
        </p:blipFill>
        <p:spPr>
          <a:xfrm>
            <a:off x="5380959" y="2261515"/>
            <a:ext cx="2334422" cy="1910435"/>
          </a:xfrm>
          <a:prstGeom prst="rect">
            <a:avLst/>
          </a:prstGeom>
        </p:spPr>
      </p:pic>
      <p:pic>
        <p:nvPicPr>
          <p:cNvPr id="15" name="Picture 14"/>
          <p:cNvPicPr>
            <a:picLocks noChangeAspect="1"/>
          </p:cNvPicPr>
          <p:nvPr/>
        </p:nvPicPr>
        <p:blipFill>
          <a:blip r:embed="rId6"/>
          <a:stretch>
            <a:fillRect/>
          </a:stretch>
        </p:blipFill>
        <p:spPr>
          <a:xfrm>
            <a:off x="5380960" y="4322551"/>
            <a:ext cx="2334421" cy="1931065"/>
          </a:xfrm>
          <a:prstGeom prst="rect">
            <a:avLst/>
          </a:prstGeom>
        </p:spPr>
      </p:pic>
      <p:cxnSp>
        <p:nvCxnSpPr>
          <p:cNvPr id="17" name="Straight Connector 16"/>
          <p:cNvCxnSpPr/>
          <p:nvPr/>
        </p:nvCxnSpPr>
        <p:spPr>
          <a:xfrm flipH="1">
            <a:off x="370703" y="4243778"/>
            <a:ext cx="7498080" cy="0"/>
          </a:xfrm>
          <a:prstGeom prst="line">
            <a:avLst/>
          </a:prstGeom>
          <a:ln w="28575">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42034" y="3016251"/>
            <a:ext cx="1936749" cy="400110"/>
          </a:xfrm>
          <a:prstGeom prst="rect">
            <a:avLst/>
          </a:prstGeom>
          <a:noFill/>
        </p:spPr>
        <p:txBody>
          <a:bodyPr wrap="none" rtlCol="0">
            <a:spAutoFit/>
          </a:bodyPr>
          <a:lstStyle>
            <a:defPPr>
              <a:defRPr lang="en-US"/>
            </a:defPPr>
            <a:lvl1pPr>
              <a:defRPr sz="2000" b="1">
                <a:solidFill>
                  <a:schemeClr val="accent6">
                    <a:lumMod val="75000"/>
                  </a:schemeClr>
                </a:solidFill>
              </a:defRPr>
            </a:lvl1pPr>
          </a:lstStyle>
          <a:p>
            <a:r>
              <a:rPr lang="en-US" dirty="0"/>
              <a:t>Index Period 1</a:t>
            </a:r>
          </a:p>
        </p:txBody>
      </p:sp>
      <p:sp>
        <p:nvSpPr>
          <p:cNvPr id="19" name="TextBox 18"/>
          <p:cNvSpPr txBox="1"/>
          <p:nvPr/>
        </p:nvSpPr>
        <p:spPr>
          <a:xfrm>
            <a:off x="542034" y="5088028"/>
            <a:ext cx="1936749" cy="400110"/>
          </a:xfrm>
          <a:prstGeom prst="rect">
            <a:avLst/>
          </a:prstGeom>
          <a:noFill/>
        </p:spPr>
        <p:txBody>
          <a:bodyPr wrap="none" rtlCol="0">
            <a:spAutoFit/>
          </a:bodyPr>
          <a:lstStyle/>
          <a:p>
            <a:r>
              <a:rPr lang="en-US" sz="2000" b="1" dirty="0" smtClean="0">
                <a:solidFill>
                  <a:schemeClr val="accent6">
                    <a:lumMod val="75000"/>
                  </a:schemeClr>
                </a:solidFill>
              </a:rPr>
              <a:t>Index Period 2</a:t>
            </a:r>
            <a:endParaRPr lang="en-US" sz="2000" b="1" dirty="0">
              <a:solidFill>
                <a:schemeClr val="accent6">
                  <a:lumMod val="75000"/>
                </a:schemeClr>
              </a:solidFill>
            </a:endParaRPr>
          </a:p>
        </p:txBody>
      </p:sp>
      <p:sp>
        <p:nvSpPr>
          <p:cNvPr id="20" name="Down Arrow 19"/>
          <p:cNvSpPr/>
          <p:nvPr/>
        </p:nvSpPr>
        <p:spPr>
          <a:xfrm>
            <a:off x="542034" y="3585639"/>
            <a:ext cx="1821823" cy="1316277"/>
          </a:xfrm>
          <a:prstGeom prst="downArrow">
            <a:avLst>
              <a:gd name="adj1" fmla="val 64922"/>
              <a:gd name="adj2" fmla="val 32163"/>
            </a:avLst>
          </a:prstGeom>
          <a:solidFill>
            <a:schemeClr val="bg1">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400" dirty="0" smtClean="0"/>
              <a:t>No market change between periods </a:t>
            </a:r>
            <a:endParaRPr lang="en-US" sz="1400" dirty="0"/>
          </a:p>
        </p:txBody>
      </p:sp>
      <p:graphicFrame>
        <p:nvGraphicFramePr>
          <p:cNvPr id="21" name="Table 20"/>
          <p:cNvGraphicFramePr>
            <a:graphicFrameLocks noGrp="1"/>
          </p:cNvGraphicFramePr>
          <p:nvPr>
            <p:extLst>
              <p:ext uri="{D42A27DB-BD31-4B8C-83A1-F6EECF244321}">
                <p14:modId xmlns:p14="http://schemas.microsoft.com/office/powerpoint/2010/main" val="3077755530"/>
              </p:ext>
            </p:extLst>
          </p:nvPr>
        </p:nvGraphicFramePr>
        <p:xfrm>
          <a:off x="8111805" y="2658539"/>
          <a:ext cx="3702050" cy="1854200"/>
        </p:xfrm>
        <a:graphic>
          <a:graphicData uri="http://schemas.openxmlformats.org/drawingml/2006/table">
            <a:tbl>
              <a:tblPr firstRow="1" bandRow="1">
                <a:tableStyleId>{69012ECD-51FC-41F1-AA8D-1B2483CD663E}</a:tableStyleId>
              </a:tblPr>
              <a:tblGrid>
                <a:gridCol w="1263650">
                  <a:extLst>
                    <a:ext uri="{9D8B030D-6E8A-4147-A177-3AD203B41FA5}">
                      <a16:colId xmlns:a16="http://schemas.microsoft.com/office/drawing/2014/main" val="380835848"/>
                    </a:ext>
                  </a:extLst>
                </a:gridCol>
                <a:gridCol w="1314450">
                  <a:extLst>
                    <a:ext uri="{9D8B030D-6E8A-4147-A177-3AD203B41FA5}">
                      <a16:colId xmlns:a16="http://schemas.microsoft.com/office/drawing/2014/main" val="4143368370"/>
                    </a:ext>
                  </a:extLst>
                </a:gridCol>
                <a:gridCol w="1123950">
                  <a:extLst>
                    <a:ext uri="{9D8B030D-6E8A-4147-A177-3AD203B41FA5}">
                      <a16:colId xmlns:a16="http://schemas.microsoft.com/office/drawing/2014/main" val="3211258224"/>
                    </a:ext>
                  </a:extLst>
                </a:gridCol>
              </a:tblGrid>
              <a:tr h="370840">
                <a:tc rowSpan="2">
                  <a:txBody>
                    <a:bodyPr/>
                    <a:lstStyle/>
                    <a:p>
                      <a:pPr algn="ctr"/>
                      <a:r>
                        <a:rPr lang="en-US" dirty="0" smtClean="0"/>
                        <a:t>Equation</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gridSpan="2">
                  <a:txBody>
                    <a:bodyPr/>
                    <a:lstStyle/>
                    <a:p>
                      <a:pPr algn="ctr"/>
                      <a:r>
                        <a:rPr lang="en-US" b="1" dirty="0" smtClean="0">
                          <a:solidFill>
                            <a:schemeClr val="bg1"/>
                          </a:solidFill>
                        </a:rPr>
                        <a:t>Index Values</a:t>
                      </a:r>
                      <a:endParaRPr lang="en-US"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2669995"/>
                  </a:ext>
                </a:extLst>
              </a:tr>
              <a:tr h="370840">
                <a:tc v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en-US" b="1" dirty="0" smtClean="0">
                          <a:solidFill>
                            <a:schemeClr val="bg1"/>
                          </a:solidFill>
                        </a:rPr>
                        <a:t>Period 1</a:t>
                      </a:r>
                      <a:endParaRPr lang="en-US"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en-US" b="1" dirty="0" smtClean="0">
                          <a:solidFill>
                            <a:schemeClr val="bg1"/>
                          </a:solidFill>
                        </a:rPr>
                        <a:t>Period 2</a:t>
                      </a:r>
                      <a:endParaRPr lang="en-US"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507015986"/>
                  </a:ext>
                </a:extLst>
              </a:tr>
              <a:tr h="370840">
                <a:tc>
                  <a:txBody>
                    <a:bodyPr/>
                    <a:lstStyle/>
                    <a:p>
                      <a:pPr algn="l"/>
                      <a:r>
                        <a:rPr lang="en-US" dirty="0" err="1" smtClean="0"/>
                        <a:t>Laspeyres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dirty="0" smtClean="0"/>
                        <a:t>100.0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trike="noStrike" dirty="0" smtClean="0">
                          <a:solidFill>
                            <a:schemeClr val="tx1"/>
                          </a:solidFill>
                        </a:rPr>
                        <a:t>77.4</a:t>
                      </a:r>
                      <a:endParaRPr lang="en-US" strike="noStrik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3490815"/>
                  </a:ext>
                </a:extLst>
              </a:tr>
              <a:tr h="370840">
                <a:tc>
                  <a:txBody>
                    <a:bodyPr/>
                    <a:lstStyle/>
                    <a:p>
                      <a:pPr algn="l"/>
                      <a:r>
                        <a:rPr lang="en-US" dirty="0" err="1" smtClean="0"/>
                        <a:t>Paasche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dirty="0" smtClean="0"/>
                        <a:t>100.0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trike="noStrike" dirty="0" smtClean="0">
                          <a:solidFill>
                            <a:schemeClr val="tx1"/>
                          </a:solidFill>
                        </a:rPr>
                        <a:t>77.7</a:t>
                      </a:r>
                      <a:endParaRPr lang="en-US" strike="noStrik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877093"/>
                  </a:ext>
                </a:extLst>
              </a:tr>
              <a:tr h="370840">
                <a:tc>
                  <a:txBody>
                    <a:bodyPr/>
                    <a:lstStyle/>
                    <a:p>
                      <a:pPr algn="l"/>
                      <a:r>
                        <a:rPr lang="en-US" dirty="0" smtClean="0"/>
                        <a:t>Fisher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dirty="0" smtClean="0"/>
                        <a:t>100.0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trike="noStrike" dirty="0" smtClean="0">
                          <a:solidFill>
                            <a:schemeClr val="tx1"/>
                          </a:solidFill>
                        </a:rPr>
                        <a:t>77.5</a:t>
                      </a:r>
                      <a:endParaRPr lang="en-US" strike="noStrik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2590285"/>
                  </a:ext>
                </a:extLst>
              </a:tr>
            </a:tbl>
          </a:graphicData>
        </a:graphic>
      </p:graphicFrame>
      <p:sp>
        <p:nvSpPr>
          <p:cNvPr id="22" name="TextBox 21"/>
          <p:cNvSpPr txBox="1"/>
          <p:nvPr/>
        </p:nvSpPr>
        <p:spPr>
          <a:xfrm>
            <a:off x="8318373" y="4818870"/>
            <a:ext cx="3495482" cy="1323439"/>
          </a:xfrm>
          <a:prstGeom prst="rect">
            <a:avLst/>
          </a:prstGeom>
          <a:noFill/>
        </p:spPr>
        <p:txBody>
          <a:bodyPr wrap="square" rtlCol="0">
            <a:spAutoFit/>
          </a:bodyPr>
          <a:lstStyle/>
          <a:p>
            <a:pPr algn="ctr"/>
            <a:r>
              <a:rPr lang="en-US" sz="2000" b="1" dirty="0" smtClean="0">
                <a:solidFill>
                  <a:schemeClr val="accent6">
                    <a:lumMod val="75000"/>
                  </a:schemeClr>
                </a:solidFill>
              </a:rPr>
              <a:t>All price index equations perceived an </a:t>
            </a:r>
            <a:r>
              <a:rPr lang="en-US" sz="2000" b="1" i="1" u="sng" dirty="0" smtClean="0">
                <a:solidFill>
                  <a:schemeClr val="accent6">
                    <a:lumMod val="75000"/>
                  </a:schemeClr>
                </a:solidFill>
              </a:rPr>
              <a:t>nonexistent decrease </a:t>
            </a:r>
            <a:r>
              <a:rPr lang="en-US" sz="2000" b="1" dirty="0" smtClean="0">
                <a:solidFill>
                  <a:schemeClr val="accent6">
                    <a:lumMod val="75000"/>
                  </a:schemeClr>
                </a:solidFill>
              </a:rPr>
              <a:t>in construction prices of about 23%</a:t>
            </a:r>
            <a:endParaRPr lang="en-US" sz="2000" b="1" dirty="0">
              <a:solidFill>
                <a:schemeClr val="accent6">
                  <a:lumMod val="75000"/>
                </a:schemeClr>
              </a:solidFill>
            </a:endParaRPr>
          </a:p>
        </p:txBody>
      </p:sp>
    </p:spTree>
    <p:extLst>
      <p:ext uri="{BB962C8B-B14F-4D97-AF65-F5344CB8AC3E}">
        <p14:creationId xmlns:p14="http://schemas.microsoft.com/office/powerpoint/2010/main" val="9653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Matching and Proportionality Principles </a:t>
            </a:r>
            <a:endParaRPr lang="en-US" sz="4200" dirty="0"/>
          </a:p>
        </p:txBody>
      </p:sp>
      <p:sp>
        <p:nvSpPr>
          <p:cNvPr id="3" name="Content Placeholder 2"/>
          <p:cNvSpPr>
            <a:spLocks noGrp="1"/>
          </p:cNvSpPr>
          <p:nvPr>
            <p:ph idx="1"/>
          </p:nvPr>
        </p:nvSpPr>
        <p:spPr>
          <a:xfrm>
            <a:off x="540037" y="1650283"/>
            <a:ext cx="11010279" cy="4533948"/>
          </a:xfrm>
        </p:spPr>
        <p:txBody>
          <a:bodyPr>
            <a:normAutofit fontScale="92500"/>
          </a:bodyPr>
          <a:lstStyle/>
          <a:p>
            <a:pPr>
              <a:spcAft>
                <a:spcPts val="1200"/>
              </a:spcAft>
            </a:pPr>
            <a:r>
              <a:rPr lang="en-US" sz="3000" dirty="0" smtClean="0"/>
              <a:t>The application of traditional cost indexing alternatives at the project or program level frequently violates the </a:t>
            </a:r>
            <a:r>
              <a:rPr lang="en-US" sz="3000" i="1" dirty="0" smtClean="0">
                <a:solidFill>
                  <a:schemeClr val="accent2"/>
                </a:solidFill>
              </a:rPr>
              <a:t>Matching and Proportionality Principles</a:t>
            </a:r>
            <a:r>
              <a:rPr lang="en-US" sz="3000" dirty="0" smtClean="0"/>
              <a:t>.</a:t>
            </a:r>
          </a:p>
          <a:p>
            <a:pPr lvl="1">
              <a:buFont typeface="Arial" panose="020B0604020202020204" pitchFamily="34" charset="0"/>
              <a:buChar char="˗"/>
            </a:pPr>
            <a:r>
              <a:rPr lang="en-US" sz="2800" b="1" i="1" u="sng" dirty="0" smtClean="0"/>
              <a:t>Matching Principle</a:t>
            </a:r>
            <a:r>
              <a:rPr lang="en-US" sz="2800" dirty="0" smtClean="0"/>
              <a:t>: There should be a reasonable correlation between </a:t>
            </a:r>
            <a:r>
              <a:rPr lang="en-US" sz="2800" i="1" dirty="0" smtClean="0">
                <a:solidFill>
                  <a:schemeClr val="accent2"/>
                </a:solidFill>
              </a:rPr>
              <a:t>index calculation inputs and cost elements </a:t>
            </a:r>
            <a:r>
              <a:rPr lang="en-US" sz="2800" dirty="0" smtClean="0"/>
              <a:t>in the intended scope of work.</a:t>
            </a:r>
          </a:p>
          <a:p>
            <a:pPr marL="457200" lvl="1" indent="0">
              <a:buNone/>
            </a:pPr>
            <a:endParaRPr lang="en-US" sz="2800" dirty="0" smtClean="0"/>
          </a:p>
          <a:p>
            <a:pPr lvl="1">
              <a:buFont typeface="Arial" panose="020B0604020202020204" pitchFamily="34" charset="0"/>
              <a:buChar char="˗"/>
            </a:pPr>
            <a:r>
              <a:rPr lang="en-US" sz="2800" b="1" i="1" u="sng" dirty="0" smtClean="0"/>
              <a:t>Proportionality </a:t>
            </a:r>
            <a:r>
              <a:rPr lang="en-US" sz="2800" b="1" i="1" u="sng" dirty="0"/>
              <a:t>Principle</a:t>
            </a:r>
            <a:r>
              <a:rPr lang="en-US" sz="2800" dirty="0"/>
              <a:t>: There should be a reasonable correlation between </a:t>
            </a:r>
            <a:r>
              <a:rPr lang="en-US" sz="2800" dirty="0" smtClean="0"/>
              <a:t>the </a:t>
            </a:r>
            <a:r>
              <a:rPr lang="en-US" sz="2800" i="1" dirty="0" smtClean="0">
                <a:solidFill>
                  <a:schemeClr val="accent2"/>
                </a:solidFill>
              </a:rPr>
              <a:t>weights of index </a:t>
            </a:r>
            <a:r>
              <a:rPr lang="en-US" sz="2800" i="1" dirty="0">
                <a:solidFill>
                  <a:schemeClr val="accent2"/>
                </a:solidFill>
              </a:rPr>
              <a:t>calculation inputs and </a:t>
            </a:r>
            <a:r>
              <a:rPr lang="en-US" sz="2800" i="1" dirty="0" smtClean="0">
                <a:solidFill>
                  <a:schemeClr val="accent2"/>
                </a:solidFill>
              </a:rPr>
              <a:t>the weights of their corresponding cost </a:t>
            </a:r>
            <a:r>
              <a:rPr lang="en-US" sz="2800" i="1" dirty="0">
                <a:solidFill>
                  <a:schemeClr val="accent2"/>
                </a:solidFill>
              </a:rPr>
              <a:t>elements </a:t>
            </a:r>
            <a:r>
              <a:rPr lang="en-US" sz="2800" dirty="0"/>
              <a:t>in the intended scope of work.</a:t>
            </a:r>
          </a:p>
          <a:p>
            <a:pPr marL="457200" lvl="1" indent="0">
              <a:buNone/>
            </a:pPr>
            <a:r>
              <a:rPr lang="en-US" sz="2100" dirty="0" smtClean="0"/>
              <a:t> </a:t>
            </a:r>
            <a:endParaRPr lang="en-US" sz="2100" dirty="0"/>
          </a:p>
        </p:txBody>
      </p:sp>
      <p:sp>
        <p:nvSpPr>
          <p:cNvPr id="4" name="Slide Number Placeholder 3"/>
          <p:cNvSpPr>
            <a:spLocks noGrp="1"/>
          </p:cNvSpPr>
          <p:nvPr>
            <p:ph type="sldNum" sz="quarter" idx="12"/>
          </p:nvPr>
        </p:nvSpPr>
        <p:spPr/>
        <p:txBody>
          <a:bodyPr/>
          <a:lstStyle/>
          <a:p>
            <a:fld id="{3AE3C22C-A700-7C4F-AAFC-0F9462A0F375}" type="slidenum">
              <a:rPr lang="en-US" smtClean="0"/>
              <a:pPr/>
              <a:t>11</a:t>
            </a:fld>
            <a:endParaRPr lang="en-US" dirty="0"/>
          </a:p>
        </p:txBody>
      </p:sp>
    </p:spTree>
    <p:extLst>
      <p:ext uri="{BB962C8B-B14F-4D97-AF65-F5344CB8AC3E}">
        <p14:creationId xmlns:p14="http://schemas.microsoft.com/office/powerpoint/2010/main" val="1454326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E3C22C-A700-7C4F-AAFC-0F9462A0F375}" type="slidenum">
              <a:rPr lang="en-US" smtClean="0"/>
              <a:pPr/>
              <a:t>12</a:t>
            </a:fld>
            <a:endParaRPr lang="en-US" dirty="0"/>
          </a:p>
        </p:txBody>
      </p:sp>
      <p:sp>
        <p:nvSpPr>
          <p:cNvPr id="5" name="Title 1"/>
          <p:cNvSpPr txBox="1">
            <a:spLocks/>
          </p:cNvSpPr>
          <p:nvPr/>
        </p:nvSpPr>
        <p:spPr>
          <a:xfrm>
            <a:off x="265275" y="547762"/>
            <a:ext cx="11732469" cy="251459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5000" kern="1200">
                <a:solidFill>
                  <a:schemeClr val="tx1"/>
                </a:solidFill>
                <a:latin typeface="+mj-lt"/>
                <a:ea typeface="+mj-ea"/>
                <a:cs typeface="+mj-cs"/>
              </a:defRPr>
            </a:lvl1pPr>
          </a:lstStyle>
          <a:p>
            <a:pPr algn="ctr"/>
            <a:r>
              <a:rPr lang="en-US" b="1" dirty="0" smtClean="0"/>
              <a:t>Part 2:</a:t>
            </a:r>
            <a:br>
              <a:rPr lang="en-US" b="1" dirty="0" smtClean="0"/>
            </a:br>
            <a:r>
              <a:rPr lang="en-US" sz="4500" b="1" dirty="0" smtClean="0"/>
              <a:t>Development and Implementation of </a:t>
            </a:r>
            <a:br>
              <a:rPr lang="en-US" sz="4500" b="1" dirty="0" smtClean="0"/>
            </a:br>
            <a:r>
              <a:rPr lang="en-US" sz="4500" b="1" dirty="0" smtClean="0"/>
              <a:t>Multilevel Construction Cost Index</a:t>
            </a:r>
            <a:r>
              <a:rPr lang="en-US" dirty="0" smtClean="0"/>
              <a:t/>
            </a:r>
            <a:br>
              <a:rPr lang="en-US" dirty="0" smtClean="0"/>
            </a:br>
            <a:endParaRPr lang="en-US" dirty="0"/>
          </a:p>
        </p:txBody>
      </p:sp>
      <p:pic>
        <p:nvPicPr>
          <p:cNvPr id="6" name="Picture 5"/>
          <p:cNvPicPr>
            <a:picLocks noChangeAspect="1"/>
          </p:cNvPicPr>
          <p:nvPr/>
        </p:nvPicPr>
        <p:blipFill>
          <a:blip r:embed="rId3"/>
          <a:stretch>
            <a:fillRect/>
          </a:stretch>
        </p:blipFill>
        <p:spPr>
          <a:xfrm>
            <a:off x="2823742" y="2656486"/>
            <a:ext cx="7829864" cy="3287114"/>
          </a:xfrm>
          <a:prstGeom prst="rect">
            <a:avLst/>
          </a:prstGeom>
        </p:spPr>
      </p:pic>
      <p:sp>
        <p:nvSpPr>
          <p:cNvPr id="7" name="Rectangle 6"/>
          <p:cNvSpPr/>
          <p:nvPr/>
        </p:nvSpPr>
        <p:spPr>
          <a:xfrm>
            <a:off x="2823742" y="5922428"/>
            <a:ext cx="3392906" cy="276999"/>
          </a:xfrm>
          <a:prstGeom prst="rect">
            <a:avLst/>
          </a:prstGeom>
        </p:spPr>
        <p:txBody>
          <a:bodyPr wrap="square">
            <a:spAutoFit/>
          </a:bodyPr>
          <a:lstStyle/>
          <a:p>
            <a:r>
              <a:rPr lang="en-US" sz="1200" b="1" dirty="0" smtClean="0">
                <a:solidFill>
                  <a:schemeClr val="tx1">
                    <a:lumMod val="75000"/>
                    <a:lumOff val="25000"/>
                  </a:schemeClr>
                </a:solidFill>
              </a:rPr>
              <a:t>Note: Configuration of CDTO MCCI</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708684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65125"/>
            <a:ext cx="11420475" cy="1325563"/>
          </a:xfrm>
        </p:spPr>
        <p:txBody>
          <a:bodyPr>
            <a:normAutofit/>
          </a:bodyPr>
          <a:lstStyle/>
          <a:p>
            <a:r>
              <a:rPr lang="en-US" sz="4200" dirty="0" smtClean="0"/>
              <a:t>Staff and IT Requirements &amp; Considerations</a:t>
            </a:r>
          </a:p>
        </p:txBody>
      </p:sp>
      <p:sp>
        <p:nvSpPr>
          <p:cNvPr id="3" name="Content Placeholder 2"/>
          <p:cNvSpPr>
            <a:spLocks noGrp="1"/>
          </p:cNvSpPr>
          <p:nvPr>
            <p:ph idx="1"/>
          </p:nvPr>
        </p:nvSpPr>
        <p:spPr/>
        <p:txBody>
          <a:bodyPr>
            <a:normAutofit/>
          </a:bodyPr>
          <a:lstStyle/>
          <a:p>
            <a:pPr marL="0" indent="0">
              <a:buNone/>
            </a:pPr>
            <a:r>
              <a:rPr lang="en-US" sz="3000" b="1" dirty="0" smtClean="0"/>
              <a:t>Development</a:t>
            </a:r>
          </a:p>
          <a:p>
            <a:r>
              <a:rPr lang="en-US" sz="3000" i="1" dirty="0" smtClean="0">
                <a:solidFill>
                  <a:schemeClr val="accent2"/>
                </a:solidFill>
              </a:rPr>
              <a:t>Above </a:t>
            </a:r>
            <a:r>
              <a:rPr lang="en-US" sz="3000" i="1" dirty="0" err="1" smtClean="0">
                <a:solidFill>
                  <a:schemeClr val="accent2"/>
                </a:solidFill>
              </a:rPr>
              <a:t>avearge</a:t>
            </a:r>
            <a:r>
              <a:rPr lang="en-US" sz="3000" dirty="0" smtClean="0"/>
              <a:t> mathematical and statistical skills.</a:t>
            </a:r>
          </a:p>
          <a:p>
            <a:r>
              <a:rPr lang="en-US" sz="3000" i="1" dirty="0" smtClean="0">
                <a:solidFill>
                  <a:schemeClr val="accent2"/>
                </a:solidFill>
              </a:rPr>
              <a:t>Above average</a:t>
            </a:r>
            <a:r>
              <a:rPr lang="en-US" sz="3000" dirty="0" smtClean="0"/>
              <a:t> computer hardware specifications and processing capabilities.</a:t>
            </a:r>
          </a:p>
          <a:p>
            <a:r>
              <a:rPr lang="en-US" sz="3000" dirty="0"/>
              <a:t>Spreadsheet </a:t>
            </a:r>
            <a:r>
              <a:rPr lang="en-US" sz="3000" dirty="0" smtClean="0"/>
              <a:t>applications are sufficient.</a:t>
            </a:r>
          </a:p>
          <a:p>
            <a:r>
              <a:rPr lang="en-US" sz="3000" dirty="0" smtClean="0"/>
              <a:t>Good data management practices facilitate MCCI development efforts.</a:t>
            </a:r>
            <a:endParaRPr lang="en-US" sz="3000" dirty="0"/>
          </a:p>
        </p:txBody>
      </p:sp>
      <p:sp>
        <p:nvSpPr>
          <p:cNvPr id="4" name="Slide Number Placeholder 3"/>
          <p:cNvSpPr>
            <a:spLocks noGrp="1"/>
          </p:cNvSpPr>
          <p:nvPr>
            <p:ph type="sldNum" sz="quarter" idx="12"/>
          </p:nvPr>
        </p:nvSpPr>
        <p:spPr/>
        <p:txBody>
          <a:bodyPr/>
          <a:lstStyle/>
          <a:p>
            <a:fld id="{3AE3C22C-A700-7C4F-AAFC-0F9462A0F375}" type="slidenum">
              <a:rPr lang="en-US" smtClean="0"/>
              <a:pPr/>
              <a:t>13</a:t>
            </a:fld>
            <a:endParaRPr lang="en-US" dirty="0"/>
          </a:p>
        </p:txBody>
      </p:sp>
    </p:spTree>
    <p:extLst>
      <p:ext uri="{BB962C8B-B14F-4D97-AF65-F5344CB8AC3E}">
        <p14:creationId xmlns:p14="http://schemas.microsoft.com/office/powerpoint/2010/main" val="3071181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65125"/>
            <a:ext cx="11420475" cy="1325563"/>
          </a:xfrm>
        </p:spPr>
        <p:txBody>
          <a:bodyPr>
            <a:normAutofit/>
          </a:bodyPr>
          <a:lstStyle/>
          <a:p>
            <a:r>
              <a:rPr lang="en-US" sz="4200" dirty="0" smtClean="0"/>
              <a:t>Staff and IT Requirements &amp; Considerations (Cont.)</a:t>
            </a:r>
          </a:p>
        </p:txBody>
      </p:sp>
      <p:sp>
        <p:nvSpPr>
          <p:cNvPr id="3" name="Content Placeholder 2"/>
          <p:cNvSpPr>
            <a:spLocks noGrp="1"/>
          </p:cNvSpPr>
          <p:nvPr>
            <p:ph idx="1"/>
          </p:nvPr>
        </p:nvSpPr>
        <p:spPr/>
        <p:txBody>
          <a:bodyPr>
            <a:normAutofit/>
          </a:bodyPr>
          <a:lstStyle/>
          <a:p>
            <a:pPr marL="0" indent="0">
              <a:buNone/>
            </a:pPr>
            <a:r>
              <a:rPr lang="en-US" sz="3000" b="1" dirty="0" smtClean="0"/>
              <a:t>Maintenance </a:t>
            </a:r>
          </a:p>
          <a:p>
            <a:r>
              <a:rPr lang="en-US" sz="3000" i="1" dirty="0" smtClean="0">
                <a:solidFill>
                  <a:schemeClr val="accent2"/>
                </a:solidFill>
              </a:rPr>
              <a:t>Average</a:t>
            </a:r>
            <a:r>
              <a:rPr lang="en-US" sz="3000" dirty="0" smtClean="0"/>
              <a:t> mathematical and statistical skills.</a:t>
            </a:r>
          </a:p>
          <a:p>
            <a:r>
              <a:rPr lang="en-US" sz="3000" i="1" dirty="0">
                <a:solidFill>
                  <a:schemeClr val="accent2"/>
                </a:solidFill>
              </a:rPr>
              <a:t>A</a:t>
            </a:r>
            <a:r>
              <a:rPr lang="en-US" sz="3000" i="1" dirty="0" smtClean="0">
                <a:solidFill>
                  <a:schemeClr val="accent2"/>
                </a:solidFill>
              </a:rPr>
              <a:t>verage</a:t>
            </a:r>
            <a:r>
              <a:rPr lang="en-US" sz="3000" dirty="0" smtClean="0"/>
              <a:t> computer hardware specifications and processing capabilities.</a:t>
            </a:r>
          </a:p>
          <a:p>
            <a:r>
              <a:rPr lang="en-US" sz="3000" dirty="0"/>
              <a:t>Spreadsheet </a:t>
            </a:r>
            <a:r>
              <a:rPr lang="en-US" sz="3000" dirty="0" smtClean="0"/>
              <a:t>applications are sufficient, but agencies are encourage to </a:t>
            </a:r>
            <a:r>
              <a:rPr lang="en-US" sz="3000" i="1" dirty="0" smtClean="0">
                <a:solidFill>
                  <a:schemeClr val="accent2"/>
                </a:solidFill>
              </a:rPr>
              <a:t>develop customized IT applications</a:t>
            </a:r>
            <a:r>
              <a:rPr lang="en-US" sz="3000" dirty="0" smtClean="0"/>
              <a:t> to automate MCCI maintenance.</a:t>
            </a:r>
          </a:p>
          <a:p>
            <a:r>
              <a:rPr lang="en-US" sz="3000" dirty="0" smtClean="0"/>
              <a:t>Good data management practices facilitate MCCI maintenance efforts.</a:t>
            </a:r>
            <a:endParaRPr lang="en-US" sz="3000" dirty="0"/>
          </a:p>
        </p:txBody>
      </p:sp>
      <p:sp>
        <p:nvSpPr>
          <p:cNvPr id="4" name="Slide Number Placeholder 3"/>
          <p:cNvSpPr>
            <a:spLocks noGrp="1"/>
          </p:cNvSpPr>
          <p:nvPr>
            <p:ph type="sldNum" sz="quarter" idx="12"/>
          </p:nvPr>
        </p:nvSpPr>
        <p:spPr/>
        <p:txBody>
          <a:bodyPr/>
          <a:lstStyle/>
          <a:p>
            <a:fld id="{3AE3C22C-A700-7C4F-AAFC-0F9462A0F375}" type="slidenum">
              <a:rPr lang="en-US" smtClean="0"/>
              <a:pPr/>
              <a:t>14</a:t>
            </a:fld>
            <a:endParaRPr lang="en-US" dirty="0"/>
          </a:p>
        </p:txBody>
      </p:sp>
    </p:spTree>
    <p:extLst>
      <p:ext uri="{BB962C8B-B14F-4D97-AF65-F5344CB8AC3E}">
        <p14:creationId xmlns:p14="http://schemas.microsoft.com/office/powerpoint/2010/main" val="2024559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620657" cy="1325563"/>
          </a:xfrm>
        </p:spPr>
        <p:txBody>
          <a:bodyPr>
            <a:normAutofit fontScale="90000"/>
          </a:bodyPr>
          <a:lstStyle/>
          <a:p>
            <a:r>
              <a:rPr lang="en-US" dirty="0" smtClean="0"/>
              <a:t>Data Collection and Cleaning</a:t>
            </a:r>
            <a:endParaRPr lang="en-US" dirty="0"/>
          </a:p>
        </p:txBody>
      </p:sp>
      <p:sp>
        <p:nvSpPr>
          <p:cNvPr id="3" name="Content Placeholder 2"/>
          <p:cNvSpPr>
            <a:spLocks noGrp="1"/>
          </p:cNvSpPr>
          <p:nvPr>
            <p:ph idx="1"/>
          </p:nvPr>
        </p:nvSpPr>
        <p:spPr>
          <a:xfrm>
            <a:off x="838200" y="2171699"/>
            <a:ext cx="5346032" cy="4005263"/>
          </a:xfrm>
        </p:spPr>
        <p:txBody>
          <a:bodyPr/>
          <a:lstStyle/>
          <a:p>
            <a:r>
              <a:rPr lang="en-US" dirty="0" smtClean="0"/>
              <a:t>Mid-term and Intermediate-Range Forecasting:</a:t>
            </a:r>
          </a:p>
          <a:p>
            <a:pPr lvl="1">
              <a:spcAft>
                <a:spcPts val="1200"/>
              </a:spcAft>
              <a:buFont typeface="Arial" panose="020B0604020202020204" pitchFamily="34" charset="0"/>
              <a:buChar char="˗"/>
            </a:pPr>
            <a:r>
              <a:rPr lang="en-US" dirty="0" smtClean="0"/>
              <a:t>No less than 10 years of historical bid data</a:t>
            </a:r>
          </a:p>
          <a:p>
            <a:r>
              <a:rPr lang="en-US" dirty="0" smtClean="0"/>
              <a:t>Long-Range </a:t>
            </a:r>
            <a:r>
              <a:rPr lang="en-US" dirty="0"/>
              <a:t>Forecasting:</a:t>
            </a:r>
          </a:p>
          <a:p>
            <a:pPr lvl="1">
              <a:buFont typeface="Arial" panose="020B0604020202020204" pitchFamily="34" charset="0"/>
              <a:buChar char="˗"/>
            </a:pPr>
            <a:r>
              <a:rPr lang="en-US" dirty="0" smtClean="0"/>
              <a:t>No less than 15 </a:t>
            </a:r>
            <a:r>
              <a:rPr lang="en-US" dirty="0"/>
              <a:t>years of historical bid </a:t>
            </a:r>
            <a:r>
              <a:rPr lang="en-US" dirty="0" smtClean="0"/>
              <a:t>data (ideally, 20 years)</a:t>
            </a:r>
            <a:endParaRPr lang="en-US"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3AE3C22C-A700-7C4F-AAFC-0F9462A0F375}" type="slidenum">
              <a:rPr lang="en-US" smtClean="0"/>
              <a:pPr/>
              <a:t>15</a:t>
            </a:fld>
            <a:endParaRPr lang="en-US" dirty="0"/>
          </a:p>
        </p:txBody>
      </p:sp>
      <p:pic>
        <p:nvPicPr>
          <p:cNvPr id="5" name="Picture 4"/>
          <p:cNvPicPr>
            <a:picLocks noChangeAspect="1"/>
          </p:cNvPicPr>
          <p:nvPr/>
        </p:nvPicPr>
        <p:blipFill rotWithShape="1">
          <a:blip r:embed="rId3"/>
          <a:srcRect l="27193" t="19780" r="37857" b="13684"/>
          <a:stretch/>
        </p:blipFill>
        <p:spPr>
          <a:xfrm>
            <a:off x="6458857" y="365125"/>
            <a:ext cx="5578832" cy="5752857"/>
          </a:xfrm>
          <a:prstGeom prst="rect">
            <a:avLst/>
          </a:prstGeom>
          <a:ln>
            <a:solidFill>
              <a:schemeClr val="tx1">
                <a:lumMod val="85000"/>
                <a:lumOff val="15000"/>
              </a:schemeClr>
            </a:solidFill>
          </a:ln>
        </p:spPr>
      </p:pic>
      <p:sp>
        <p:nvSpPr>
          <p:cNvPr id="6" name="TextBox 5"/>
          <p:cNvSpPr txBox="1"/>
          <p:nvPr/>
        </p:nvSpPr>
        <p:spPr>
          <a:xfrm>
            <a:off x="6458857" y="6138497"/>
            <a:ext cx="2934650" cy="307777"/>
          </a:xfrm>
          <a:prstGeom prst="rect">
            <a:avLst/>
          </a:prstGeom>
          <a:noFill/>
        </p:spPr>
        <p:txBody>
          <a:bodyPr wrap="none" rtlCol="0">
            <a:spAutoFit/>
          </a:bodyPr>
          <a:lstStyle/>
          <a:p>
            <a:r>
              <a:rPr lang="en-US" sz="1400" dirty="0" smtClean="0"/>
              <a:t>Source: </a:t>
            </a:r>
            <a:r>
              <a:rPr lang="en-US" sz="1400" dirty="0" err="1" smtClean="0"/>
              <a:t>MnDOT</a:t>
            </a:r>
            <a:r>
              <a:rPr lang="en-US" sz="1400" dirty="0" smtClean="0"/>
              <a:t> Tabulation of Bids</a:t>
            </a:r>
            <a:endParaRPr lang="en-US" sz="1400" dirty="0"/>
          </a:p>
        </p:txBody>
      </p:sp>
    </p:spTree>
    <p:extLst>
      <p:ext uri="{BB962C8B-B14F-4D97-AF65-F5344CB8AC3E}">
        <p14:creationId xmlns:p14="http://schemas.microsoft.com/office/powerpoint/2010/main" val="4036355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Definition of Basket of Pay Items for MCCI</a:t>
            </a:r>
            <a:endParaRPr lang="en-US" sz="4200"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sz="3000" dirty="0" smtClean="0"/>
              <a:t>Discard </a:t>
            </a:r>
            <a:r>
              <a:rPr lang="en-US" sz="3000" dirty="0"/>
              <a:t>items whose units do not consistently refer to the same set of specifications or amounts work (e.g., each, lump sum), and keep those units that are </a:t>
            </a:r>
            <a:r>
              <a:rPr lang="en-US" sz="3000" i="1" dirty="0">
                <a:solidFill>
                  <a:schemeClr val="accent2"/>
                </a:solidFill>
              </a:rPr>
              <a:t>comparable between projects </a:t>
            </a:r>
            <a:r>
              <a:rPr lang="en-US" sz="3000" dirty="0"/>
              <a:t>(e.g., linear feet, cubic yards, tons</a:t>
            </a:r>
            <a:r>
              <a:rPr lang="en-US" sz="3000" dirty="0" smtClean="0"/>
              <a:t>).</a:t>
            </a:r>
          </a:p>
          <a:p>
            <a:pPr marL="514350" indent="-514350">
              <a:buFont typeface="+mj-lt"/>
              <a:buAutoNum type="arabicPeriod"/>
            </a:pPr>
            <a:r>
              <a:rPr lang="en-US" sz="3000" dirty="0" smtClean="0"/>
              <a:t>Identify </a:t>
            </a:r>
            <a:r>
              <a:rPr lang="en-US" sz="3000" dirty="0"/>
              <a:t>those pay items </a:t>
            </a:r>
            <a:r>
              <a:rPr lang="en-US" sz="3000" i="1" dirty="0">
                <a:solidFill>
                  <a:schemeClr val="accent2"/>
                </a:solidFill>
              </a:rPr>
              <a:t>frequently used </a:t>
            </a:r>
            <a:r>
              <a:rPr lang="en-US" sz="3000" dirty="0"/>
              <a:t>by the agency, ideally but not necessarily, at least once in the first and second halves of each </a:t>
            </a:r>
            <a:r>
              <a:rPr lang="en-US" sz="3000" dirty="0" smtClean="0"/>
              <a:t>year.</a:t>
            </a:r>
          </a:p>
          <a:p>
            <a:pPr marL="514350" indent="-514350">
              <a:buFont typeface="+mj-lt"/>
              <a:buAutoNum type="arabicPeriod"/>
            </a:pPr>
            <a:r>
              <a:rPr lang="en-US" sz="3000" dirty="0" smtClean="0"/>
              <a:t>Discard </a:t>
            </a:r>
            <a:r>
              <a:rPr lang="en-US" sz="3000" dirty="0"/>
              <a:t>those items that show no apparent </a:t>
            </a:r>
            <a:r>
              <a:rPr lang="en-US" sz="3000" i="1" dirty="0">
                <a:solidFill>
                  <a:schemeClr val="accent2"/>
                </a:solidFill>
              </a:rPr>
              <a:t>correlation</a:t>
            </a:r>
            <a:r>
              <a:rPr lang="en-US" sz="3000" dirty="0"/>
              <a:t> between their unit prices and their respective quantities of work</a:t>
            </a:r>
            <a:endParaRPr lang="en-US" sz="2500" dirty="0">
              <a:solidFill>
                <a:schemeClr val="accent2"/>
              </a:solidFill>
            </a:endParaRPr>
          </a:p>
        </p:txBody>
      </p:sp>
      <p:sp>
        <p:nvSpPr>
          <p:cNvPr id="4" name="Slide Number Placeholder 3"/>
          <p:cNvSpPr>
            <a:spLocks noGrp="1"/>
          </p:cNvSpPr>
          <p:nvPr>
            <p:ph type="sldNum" sz="quarter" idx="12"/>
          </p:nvPr>
        </p:nvSpPr>
        <p:spPr/>
        <p:txBody>
          <a:bodyPr/>
          <a:lstStyle/>
          <a:p>
            <a:fld id="{3AE3C22C-A700-7C4F-AAFC-0F9462A0F375}" type="slidenum">
              <a:rPr lang="en-US" smtClean="0"/>
              <a:pPr/>
              <a:t>16</a:t>
            </a:fld>
            <a:endParaRPr lang="en-US" dirty="0"/>
          </a:p>
        </p:txBody>
      </p:sp>
    </p:spTree>
    <p:extLst>
      <p:ext uri="{BB962C8B-B14F-4D97-AF65-F5344CB8AC3E}">
        <p14:creationId xmlns:p14="http://schemas.microsoft.com/office/powerpoint/2010/main" val="1488953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48988" cy="1325563"/>
          </a:xfrm>
        </p:spPr>
        <p:txBody>
          <a:bodyPr>
            <a:normAutofit/>
          </a:bodyPr>
          <a:lstStyle/>
          <a:p>
            <a:pPr algn="ctr"/>
            <a:r>
              <a:rPr lang="en-US" dirty="0" smtClean="0"/>
              <a:t>MCCI Configuration</a:t>
            </a:r>
            <a:br>
              <a:rPr lang="en-US" dirty="0" smtClean="0"/>
            </a:br>
            <a:r>
              <a:rPr lang="en-US" sz="3300" dirty="0" smtClean="0"/>
              <a:t>(CDOT MCCI)</a:t>
            </a:r>
            <a:endParaRPr lang="en-US" sz="3300" dirty="0"/>
          </a:p>
        </p:txBody>
      </p:sp>
      <p:sp>
        <p:nvSpPr>
          <p:cNvPr id="4" name="Slide Number Placeholder 3"/>
          <p:cNvSpPr>
            <a:spLocks noGrp="1"/>
          </p:cNvSpPr>
          <p:nvPr>
            <p:ph type="sldNum" sz="quarter" idx="12"/>
          </p:nvPr>
        </p:nvSpPr>
        <p:spPr/>
        <p:txBody>
          <a:bodyPr/>
          <a:lstStyle/>
          <a:p>
            <a:fld id="{3AE3C22C-A700-7C4F-AAFC-0F9462A0F375}" type="slidenum">
              <a:rPr lang="en-US" smtClean="0"/>
              <a:pPr/>
              <a:t>17</a:t>
            </a:fld>
            <a:endParaRPr lang="en-US" dirty="0"/>
          </a:p>
        </p:txBody>
      </p:sp>
      <p:pic>
        <p:nvPicPr>
          <p:cNvPr id="8" name="Picture 7"/>
          <p:cNvPicPr>
            <a:picLocks noChangeAspect="1"/>
          </p:cNvPicPr>
          <p:nvPr/>
        </p:nvPicPr>
        <p:blipFill>
          <a:blip r:embed="rId3"/>
          <a:stretch>
            <a:fillRect/>
          </a:stretch>
        </p:blipFill>
        <p:spPr>
          <a:xfrm>
            <a:off x="990236" y="1884283"/>
            <a:ext cx="10796952" cy="4450466"/>
          </a:xfrm>
          <a:prstGeom prst="rect">
            <a:avLst/>
          </a:prstGeom>
        </p:spPr>
      </p:pic>
    </p:spTree>
    <p:extLst>
      <p:ext uri="{BB962C8B-B14F-4D97-AF65-F5344CB8AC3E}">
        <p14:creationId xmlns:p14="http://schemas.microsoft.com/office/powerpoint/2010/main" val="2156893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29850"/>
            <a:ext cx="4302211" cy="1325563"/>
          </a:xfrm>
        </p:spPr>
        <p:txBody>
          <a:bodyPr>
            <a:normAutofit fontScale="90000"/>
          </a:bodyPr>
          <a:lstStyle/>
          <a:p>
            <a:pPr algn="ctr"/>
            <a:r>
              <a:rPr lang="en-US" dirty="0" smtClean="0"/>
              <a:t>MCCI Configuration</a:t>
            </a:r>
            <a:br>
              <a:rPr lang="en-US" dirty="0" smtClean="0"/>
            </a:br>
            <a:r>
              <a:rPr lang="en-US" sz="3300" dirty="0" smtClean="0"/>
              <a:t>(CDOT MCCI)</a:t>
            </a:r>
            <a:br>
              <a:rPr lang="en-US" sz="3300" dirty="0" smtClean="0"/>
            </a:br>
            <a:r>
              <a:rPr lang="en-US" sz="3300" dirty="0" smtClean="0"/>
              <a:t>(Cont.)</a:t>
            </a:r>
            <a:endParaRPr lang="en-US" sz="3300" dirty="0"/>
          </a:p>
        </p:txBody>
      </p:sp>
      <p:sp>
        <p:nvSpPr>
          <p:cNvPr id="4" name="Slide Number Placeholder 3"/>
          <p:cNvSpPr>
            <a:spLocks noGrp="1"/>
          </p:cNvSpPr>
          <p:nvPr>
            <p:ph type="sldNum" sz="quarter" idx="12"/>
          </p:nvPr>
        </p:nvSpPr>
        <p:spPr/>
        <p:txBody>
          <a:bodyPr/>
          <a:lstStyle/>
          <a:p>
            <a:fld id="{3AE3C22C-A700-7C4F-AAFC-0F9462A0F375}" type="slidenum">
              <a:rPr lang="en-US" smtClean="0"/>
              <a:pPr/>
              <a:t>18</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862352901"/>
              </p:ext>
            </p:extLst>
          </p:nvPr>
        </p:nvGraphicFramePr>
        <p:xfrm>
          <a:off x="4480997" y="217390"/>
          <a:ext cx="7711003" cy="6144768"/>
        </p:xfrm>
        <a:graphic>
          <a:graphicData uri="http://schemas.openxmlformats.org/drawingml/2006/table">
            <a:tbl>
              <a:tblPr bandRow="1"/>
              <a:tblGrid>
                <a:gridCol w="1532625">
                  <a:extLst>
                    <a:ext uri="{9D8B030D-6E8A-4147-A177-3AD203B41FA5}">
                      <a16:colId xmlns:a16="http://schemas.microsoft.com/office/drawing/2014/main" val="1521760220"/>
                    </a:ext>
                  </a:extLst>
                </a:gridCol>
                <a:gridCol w="1668162">
                  <a:extLst>
                    <a:ext uri="{9D8B030D-6E8A-4147-A177-3AD203B41FA5}">
                      <a16:colId xmlns:a16="http://schemas.microsoft.com/office/drawing/2014/main" val="1816873649"/>
                    </a:ext>
                  </a:extLst>
                </a:gridCol>
                <a:gridCol w="1717589">
                  <a:extLst>
                    <a:ext uri="{9D8B030D-6E8A-4147-A177-3AD203B41FA5}">
                      <a16:colId xmlns:a16="http://schemas.microsoft.com/office/drawing/2014/main" val="369941171"/>
                    </a:ext>
                  </a:extLst>
                </a:gridCol>
                <a:gridCol w="1210962">
                  <a:extLst>
                    <a:ext uri="{9D8B030D-6E8A-4147-A177-3AD203B41FA5}">
                      <a16:colId xmlns:a16="http://schemas.microsoft.com/office/drawing/2014/main" val="175387979"/>
                    </a:ext>
                  </a:extLst>
                </a:gridCol>
                <a:gridCol w="1581665">
                  <a:extLst>
                    <a:ext uri="{9D8B030D-6E8A-4147-A177-3AD203B41FA5}">
                      <a16:colId xmlns:a16="http://schemas.microsoft.com/office/drawing/2014/main" val="4051408539"/>
                    </a:ext>
                  </a:extLst>
                </a:gridCol>
              </a:tblGrid>
              <a:tr h="318135">
                <a:tc>
                  <a:txBody>
                    <a:bodyPr/>
                    <a:lstStyle/>
                    <a:p>
                      <a:pPr marL="0" marR="0" algn="ctr">
                        <a:lnSpc>
                          <a:spcPct val="107000"/>
                        </a:lnSpc>
                        <a:spcBef>
                          <a:spcPts val="0"/>
                        </a:spcBef>
                        <a:spcAft>
                          <a:spcPts val="0"/>
                        </a:spcAft>
                      </a:pPr>
                      <a:r>
                        <a:rPr lang="en-US"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Pay Item Level</a:t>
                      </a:r>
                      <a:endParaRPr lang="en-US" sz="2000" dirty="0">
                        <a:solidFill>
                          <a:schemeClr val="bg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Sub-Division Level 1</a:t>
                      </a:r>
                      <a:endParaRPr lang="en-US" sz="2000" dirty="0">
                        <a:solidFill>
                          <a:schemeClr val="bg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Sub-Division Level 2</a:t>
                      </a:r>
                      <a:endParaRPr lang="en-US" sz="2000" dirty="0">
                        <a:solidFill>
                          <a:schemeClr val="bg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Division Level</a:t>
                      </a:r>
                      <a:endParaRPr lang="en-US" sz="2000" dirty="0">
                        <a:solidFill>
                          <a:schemeClr val="bg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Agency Level</a:t>
                      </a:r>
                      <a:endParaRPr lang="en-US" sz="2000" dirty="0">
                        <a:solidFill>
                          <a:schemeClr val="bg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636602349"/>
                  </a:ext>
                </a:extLst>
              </a:tr>
              <a:tr h="60960">
                <a:tc>
                  <a:txBody>
                    <a:bodyPr/>
                    <a:lstStyle/>
                    <a:p>
                      <a:pPr marL="0" marR="0" algn="ctr">
                        <a:lnSpc>
                          <a:spcPct val="106000"/>
                        </a:lnSpc>
                        <a:spcBef>
                          <a:spcPts val="0"/>
                        </a:spcBef>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202-00035</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06000"/>
                        </a:lnSpc>
                        <a:spcBef>
                          <a:spcPts val="0"/>
                        </a:spcBef>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202-000</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rowSpan="5">
                  <a:txBody>
                    <a:bodyPr/>
                    <a:lstStyle/>
                    <a:p>
                      <a:pPr marL="0" marR="0" algn="ctr">
                        <a:lnSpc>
                          <a:spcPct val="106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202</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13">
                  <a:txBody>
                    <a:bodyPr/>
                    <a:lstStyle/>
                    <a:p>
                      <a:pPr marL="0" marR="0" algn="ctr">
                        <a:lnSpc>
                          <a:spcPct val="106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0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17">
                  <a:txBody>
                    <a:bodyPr/>
                    <a:lstStyle/>
                    <a:p>
                      <a:pPr marL="0" marR="0" algn="ctr">
                        <a:lnSpc>
                          <a:spcPct val="106000"/>
                        </a:lnSpc>
                        <a:spcBef>
                          <a:spcPts val="0"/>
                        </a:spcBef>
                        <a:spcAft>
                          <a:spcPts val="0"/>
                        </a:spcAft>
                      </a:pPr>
                      <a:r>
                        <a:rPr lang="en-US" sz="20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extLst>
                  <a:ext uri="{0D108BD9-81ED-4DB2-BD59-A6C34878D82A}">
                    <a16:rowId xmlns:a16="http://schemas.microsoft.com/office/drawing/2014/main" val="3272293855"/>
                  </a:ext>
                </a:extLst>
              </a:tr>
              <a:tr h="0">
                <a:tc>
                  <a:txBody>
                    <a:bodyPr/>
                    <a:lstStyle/>
                    <a:p>
                      <a:pPr marL="0" marR="0" algn="ctr">
                        <a:lnSpc>
                          <a:spcPct val="106000"/>
                        </a:lnSpc>
                        <a:spcBef>
                          <a:spcPts val="0"/>
                        </a:spcBef>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202-00210</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rowSpan="4">
                  <a:txBody>
                    <a:bodyPr/>
                    <a:lstStyle/>
                    <a:p>
                      <a:pPr marL="0" marR="0" algn="ctr">
                        <a:lnSpc>
                          <a:spcPct val="106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202-002</a:t>
                      </a:r>
                      <a:endParaRPr lang="en-US" sz="20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086821632"/>
                  </a:ext>
                </a:extLst>
              </a:tr>
              <a:tr h="0">
                <a:tc>
                  <a:txBody>
                    <a:bodyPr/>
                    <a:lstStyle/>
                    <a:p>
                      <a:pPr marL="0" marR="0" algn="ctr">
                        <a:lnSpc>
                          <a:spcPct val="106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202-00220</a:t>
                      </a:r>
                      <a:endParaRPr lang="en-US" sz="20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05084556"/>
                  </a:ext>
                </a:extLst>
              </a:tr>
              <a:tr h="0">
                <a:tc>
                  <a:txBody>
                    <a:bodyPr/>
                    <a:lstStyle/>
                    <a:p>
                      <a:pPr marL="0" marR="0" algn="ctr">
                        <a:lnSpc>
                          <a:spcPct val="106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202-00240</a:t>
                      </a:r>
                      <a:endParaRPr lang="en-US" sz="20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071867585"/>
                  </a:ext>
                </a:extLst>
              </a:tr>
              <a:tr h="0">
                <a:tc>
                  <a:txBody>
                    <a:bodyPr/>
                    <a:lstStyle/>
                    <a:p>
                      <a:pPr marL="0" marR="0" algn="ctr">
                        <a:lnSpc>
                          <a:spcPct val="106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202-00250</a:t>
                      </a:r>
                      <a:endParaRPr lang="en-US" sz="20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34943355"/>
                  </a:ext>
                </a:extLst>
              </a:tr>
              <a:tr h="0">
                <a:tc>
                  <a:txBody>
                    <a:bodyPr/>
                    <a:lstStyle/>
                    <a:p>
                      <a:pPr marL="0" marR="0" algn="ctr">
                        <a:lnSpc>
                          <a:spcPct val="106000"/>
                        </a:lnSpc>
                        <a:spcBef>
                          <a:spcPts val="0"/>
                        </a:spcBef>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203-00010</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rowSpan="2">
                  <a:txBody>
                    <a:bodyPr/>
                    <a:lstStyle/>
                    <a:p>
                      <a:pPr marL="0" marR="0" algn="ctr">
                        <a:lnSpc>
                          <a:spcPct val="106000"/>
                        </a:lnSpc>
                        <a:spcBef>
                          <a:spcPts val="0"/>
                        </a:spcBef>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203-000</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rowSpan="3">
                  <a:txBody>
                    <a:bodyPr/>
                    <a:lstStyle/>
                    <a:p>
                      <a:pPr marL="0" marR="0" algn="ctr">
                        <a:lnSpc>
                          <a:spcPct val="106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203</a:t>
                      </a:r>
                      <a:endParaRPr lang="en-US" sz="20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7516186"/>
                  </a:ext>
                </a:extLst>
              </a:tr>
              <a:tr h="0">
                <a:tc>
                  <a:txBody>
                    <a:bodyPr/>
                    <a:lstStyle/>
                    <a:p>
                      <a:pPr marL="0" marR="0" algn="ctr">
                        <a:lnSpc>
                          <a:spcPct val="106000"/>
                        </a:lnSpc>
                        <a:spcBef>
                          <a:spcPts val="0"/>
                        </a:spcBef>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203-00060</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36716607"/>
                  </a:ext>
                </a:extLst>
              </a:tr>
              <a:tr h="0">
                <a:tc>
                  <a:txBody>
                    <a:bodyPr/>
                    <a:lstStyle/>
                    <a:p>
                      <a:pPr marL="0" marR="0" algn="ctr">
                        <a:lnSpc>
                          <a:spcPct val="106000"/>
                        </a:lnSpc>
                        <a:spcBef>
                          <a:spcPts val="0"/>
                        </a:spcBef>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203-00100</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06000"/>
                        </a:lnSpc>
                        <a:spcBef>
                          <a:spcPts val="0"/>
                        </a:spcBef>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203-001</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33725807"/>
                  </a:ext>
                </a:extLst>
              </a:tr>
              <a:tr h="0">
                <a:tc>
                  <a:txBody>
                    <a:bodyPr/>
                    <a:lstStyle/>
                    <a:p>
                      <a:pPr marL="0" marR="0" algn="ctr">
                        <a:lnSpc>
                          <a:spcPct val="106000"/>
                        </a:lnSpc>
                        <a:spcBef>
                          <a:spcPts val="0"/>
                        </a:spcBef>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206-00000</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rowSpan="2">
                  <a:txBody>
                    <a:bodyPr/>
                    <a:lstStyle/>
                    <a:p>
                      <a:pPr marL="0" marR="0" algn="ctr">
                        <a:lnSpc>
                          <a:spcPct val="106000"/>
                        </a:lnSpc>
                        <a:spcBef>
                          <a:spcPts val="0"/>
                        </a:spcBef>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206-000</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rowSpan="4">
                  <a:txBody>
                    <a:bodyPr/>
                    <a:lstStyle/>
                    <a:p>
                      <a:pPr marL="0" marR="0" algn="ctr">
                        <a:lnSpc>
                          <a:spcPct val="106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206</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26615807"/>
                  </a:ext>
                </a:extLst>
              </a:tr>
              <a:tr h="0">
                <a:tc>
                  <a:txBody>
                    <a:bodyPr/>
                    <a:lstStyle/>
                    <a:p>
                      <a:pPr marL="0" marR="0" algn="ctr">
                        <a:lnSpc>
                          <a:spcPct val="106000"/>
                        </a:lnSpc>
                        <a:spcBef>
                          <a:spcPts val="0"/>
                        </a:spcBef>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206-00065</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77694833"/>
                  </a:ext>
                </a:extLst>
              </a:tr>
              <a:tr h="0">
                <a:tc>
                  <a:txBody>
                    <a:bodyPr/>
                    <a:lstStyle/>
                    <a:p>
                      <a:pPr marL="0" marR="0" algn="ctr">
                        <a:lnSpc>
                          <a:spcPct val="106000"/>
                        </a:lnSpc>
                        <a:spcBef>
                          <a:spcPts val="0"/>
                        </a:spcBef>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206-00100</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06000"/>
                        </a:lnSpc>
                        <a:spcBef>
                          <a:spcPts val="0"/>
                        </a:spcBef>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206-001</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21291757"/>
                  </a:ext>
                </a:extLst>
              </a:tr>
              <a:tr h="0">
                <a:tc>
                  <a:txBody>
                    <a:bodyPr/>
                    <a:lstStyle/>
                    <a:p>
                      <a:pPr marL="0" marR="0" algn="ctr">
                        <a:lnSpc>
                          <a:spcPct val="106000"/>
                        </a:lnSpc>
                        <a:spcBef>
                          <a:spcPts val="0"/>
                        </a:spcBef>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206-00360</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06000"/>
                        </a:lnSpc>
                        <a:spcBef>
                          <a:spcPts val="0"/>
                        </a:spcBef>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206-003</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89675490"/>
                  </a:ext>
                </a:extLst>
              </a:tr>
              <a:tr h="0">
                <a:tc>
                  <a:txBody>
                    <a:bodyPr/>
                    <a:lstStyle/>
                    <a:p>
                      <a:pPr marL="0" marR="0" algn="ctr">
                        <a:lnSpc>
                          <a:spcPct val="106000"/>
                        </a:lnSpc>
                        <a:spcBef>
                          <a:spcPts val="0"/>
                        </a:spcBef>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207-00205</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06000"/>
                        </a:lnSpc>
                        <a:spcBef>
                          <a:spcPts val="0"/>
                        </a:spcBef>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207-002</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a:lnSpc>
                          <a:spcPct val="106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207</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553850528"/>
                  </a:ext>
                </a:extLst>
              </a:tr>
              <a:tr h="0">
                <a:tc>
                  <a:txBody>
                    <a:bodyPr/>
                    <a:lstStyle/>
                    <a:p>
                      <a:pPr marL="0" marR="0" algn="ctr">
                        <a:lnSpc>
                          <a:spcPct val="106000"/>
                        </a:lnSpc>
                        <a:spcBef>
                          <a:spcPts val="0"/>
                        </a:spcBef>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extLst>
                  <a:ext uri="{0D108BD9-81ED-4DB2-BD59-A6C34878D82A}">
                    <a16:rowId xmlns:a16="http://schemas.microsoft.com/office/drawing/2014/main" val="1243050566"/>
                  </a:ext>
                </a:extLst>
              </a:tr>
              <a:tr h="0">
                <a:tc>
                  <a:txBody>
                    <a:bodyPr/>
                    <a:lstStyle/>
                    <a:p>
                      <a:pPr marL="0" marR="0" algn="ctr">
                        <a:lnSpc>
                          <a:spcPct val="106000"/>
                        </a:lnSpc>
                        <a:spcBef>
                          <a:spcPts val="0"/>
                        </a:spcBef>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extLst>
                  <a:ext uri="{0D108BD9-81ED-4DB2-BD59-A6C34878D82A}">
                    <a16:rowId xmlns:a16="http://schemas.microsoft.com/office/drawing/2014/main" val="810130331"/>
                  </a:ext>
                </a:extLst>
              </a:tr>
              <a:tr h="0">
                <a:tc>
                  <a:txBody>
                    <a:bodyPr/>
                    <a:lstStyle/>
                    <a:p>
                      <a:pPr marL="0" marR="0" algn="ctr">
                        <a:lnSpc>
                          <a:spcPct val="106000"/>
                        </a:lnSpc>
                        <a:spcBef>
                          <a:spcPts val="0"/>
                        </a:spcBef>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extLst>
                  <a:ext uri="{0D108BD9-81ED-4DB2-BD59-A6C34878D82A}">
                    <a16:rowId xmlns:a16="http://schemas.microsoft.com/office/drawing/2014/main" val="1980704334"/>
                  </a:ext>
                </a:extLst>
              </a:tr>
              <a:tr h="0">
                <a:tc>
                  <a:txBody>
                    <a:bodyPr/>
                    <a:lstStyle/>
                    <a:p>
                      <a:pPr marL="0" marR="0" algn="ctr">
                        <a:lnSpc>
                          <a:spcPct val="106000"/>
                        </a:lnSpc>
                        <a:spcBef>
                          <a:spcPts val="0"/>
                        </a:spcBef>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0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extLst>
                  <a:ext uri="{0D108BD9-81ED-4DB2-BD59-A6C34878D82A}">
                    <a16:rowId xmlns:a16="http://schemas.microsoft.com/office/drawing/2014/main" val="3821714176"/>
                  </a:ext>
                </a:extLst>
              </a:tr>
            </a:tbl>
          </a:graphicData>
        </a:graphic>
      </p:graphicFrame>
    </p:spTree>
    <p:extLst>
      <p:ext uri="{BB962C8B-B14F-4D97-AF65-F5344CB8AC3E}">
        <p14:creationId xmlns:p14="http://schemas.microsoft.com/office/powerpoint/2010/main" val="27288286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MCCI Divisions - Colorado </a:t>
            </a:r>
          </a:p>
        </p:txBody>
      </p:sp>
      <p:sp>
        <p:nvSpPr>
          <p:cNvPr id="3" name="Content Placeholder 2"/>
          <p:cNvSpPr>
            <a:spLocks noGrp="1"/>
          </p:cNvSpPr>
          <p:nvPr>
            <p:ph idx="1"/>
          </p:nvPr>
        </p:nvSpPr>
        <p:spPr/>
        <p:txBody>
          <a:bodyPr>
            <a:normAutofit/>
          </a:bodyPr>
          <a:lstStyle/>
          <a:p>
            <a:pPr lvl="0"/>
            <a:r>
              <a:rPr lang="en-US" sz="4500" dirty="0"/>
              <a:t>Division 2 – Earthwork </a:t>
            </a:r>
          </a:p>
          <a:p>
            <a:pPr lvl="0"/>
            <a:r>
              <a:rPr lang="en-US" sz="4500" dirty="0"/>
              <a:t>Division 3 – Bases</a:t>
            </a:r>
          </a:p>
          <a:p>
            <a:pPr lvl="0"/>
            <a:r>
              <a:rPr lang="en-US" sz="4500" dirty="0"/>
              <a:t>Division 4 – Pavements</a:t>
            </a:r>
          </a:p>
          <a:p>
            <a:pPr lvl="0"/>
            <a:r>
              <a:rPr lang="en-US" sz="4500" dirty="0"/>
              <a:t>Division 5 – Structures</a:t>
            </a:r>
          </a:p>
          <a:p>
            <a:pPr lvl="0"/>
            <a:r>
              <a:rPr lang="en-US" sz="4500" dirty="0"/>
              <a:t>Division 6 – Miscellaneous Construction </a:t>
            </a:r>
          </a:p>
          <a:p>
            <a:pPr marL="0" indent="0">
              <a:buNone/>
            </a:pPr>
            <a:endParaRPr lang="en-US" dirty="0"/>
          </a:p>
        </p:txBody>
      </p:sp>
      <p:sp>
        <p:nvSpPr>
          <p:cNvPr id="4" name="Slide Number Placeholder 3"/>
          <p:cNvSpPr>
            <a:spLocks noGrp="1"/>
          </p:cNvSpPr>
          <p:nvPr>
            <p:ph type="sldNum" sz="quarter" idx="12"/>
          </p:nvPr>
        </p:nvSpPr>
        <p:spPr/>
        <p:txBody>
          <a:bodyPr/>
          <a:lstStyle/>
          <a:p>
            <a:fld id="{3AE3C22C-A700-7C4F-AAFC-0F9462A0F375}" type="slidenum">
              <a:rPr lang="en-US" smtClean="0"/>
              <a:pPr/>
              <a:t>19</a:t>
            </a:fld>
            <a:endParaRPr lang="en-US" dirty="0"/>
          </a:p>
        </p:txBody>
      </p:sp>
    </p:spTree>
    <p:extLst>
      <p:ext uri="{BB962C8B-B14F-4D97-AF65-F5344CB8AC3E}">
        <p14:creationId xmlns:p14="http://schemas.microsoft.com/office/powerpoint/2010/main" val="3933472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NCHRP 10-101: Research Team </a:t>
            </a:r>
          </a:p>
        </p:txBody>
      </p:sp>
      <p:sp>
        <p:nvSpPr>
          <p:cNvPr id="3" name="Content Placeholder 2"/>
          <p:cNvSpPr>
            <a:spLocks noGrp="1"/>
          </p:cNvSpPr>
          <p:nvPr>
            <p:ph idx="1"/>
          </p:nvPr>
        </p:nvSpPr>
        <p:spPr>
          <a:xfrm>
            <a:off x="979516" y="1683135"/>
            <a:ext cx="4398819" cy="1349837"/>
          </a:xfrm>
        </p:spPr>
        <p:txBody>
          <a:bodyPr/>
          <a:lstStyle/>
          <a:p>
            <a:r>
              <a:rPr lang="en-US" b="1" dirty="0">
                <a:solidFill>
                  <a:schemeClr val="accent3">
                    <a:lumMod val="50000"/>
                  </a:schemeClr>
                </a:solidFill>
              </a:rPr>
              <a:t>Jorge A. Rueda </a:t>
            </a:r>
            <a:r>
              <a:rPr lang="en-US" dirty="0">
                <a:solidFill>
                  <a:schemeClr val="accent3">
                    <a:lumMod val="50000"/>
                  </a:schemeClr>
                </a:solidFill>
              </a:rPr>
              <a:t>Principal Investigator Auburn University - HRC</a:t>
            </a:r>
          </a:p>
        </p:txBody>
      </p:sp>
      <p:sp>
        <p:nvSpPr>
          <p:cNvPr id="4" name="Slide Number Placeholder 3"/>
          <p:cNvSpPr>
            <a:spLocks noGrp="1"/>
          </p:cNvSpPr>
          <p:nvPr>
            <p:ph type="sldNum" sz="quarter" idx="12"/>
          </p:nvPr>
        </p:nvSpPr>
        <p:spPr/>
        <p:txBody>
          <a:bodyPr/>
          <a:lstStyle/>
          <a:p>
            <a:fld id="{3AE3C22C-A700-7C4F-AAFC-0F9462A0F375}" type="slidenum">
              <a:rPr lang="en-US" smtClean="0"/>
              <a:pPr/>
              <a:t>2</a:t>
            </a:fld>
            <a:endParaRPr lang="en-US" dirty="0"/>
          </a:p>
        </p:txBody>
      </p:sp>
      <p:sp>
        <p:nvSpPr>
          <p:cNvPr id="5" name="Content Placeholder 2"/>
          <p:cNvSpPr txBox="1">
            <a:spLocks/>
          </p:cNvSpPr>
          <p:nvPr/>
        </p:nvSpPr>
        <p:spPr>
          <a:xfrm>
            <a:off x="979515" y="3475480"/>
            <a:ext cx="4398819" cy="13498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DD550C"/>
              </a:buClr>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DD550C"/>
              </a:buClr>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DD550C"/>
              </a:buClr>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DD550C"/>
              </a:buClr>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DD550C"/>
              </a:buClr>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chemeClr val="accent3">
                    <a:lumMod val="50000"/>
                  </a:schemeClr>
                </a:solidFill>
              </a:rPr>
              <a:t>Cliff Schexnayder     </a:t>
            </a:r>
            <a:r>
              <a:rPr lang="en-US" dirty="0">
                <a:solidFill>
                  <a:schemeClr val="accent3">
                    <a:lumMod val="50000"/>
                  </a:schemeClr>
                </a:solidFill>
              </a:rPr>
              <a:t>Co-Principal Investigator Arizona State University</a:t>
            </a:r>
          </a:p>
        </p:txBody>
      </p:sp>
      <p:sp>
        <p:nvSpPr>
          <p:cNvPr id="6" name="Content Placeholder 2"/>
          <p:cNvSpPr txBox="1">
            <a:spLocks/>
          </p:cNvSpPr>
          <p:nvPr/>
        </p:nvSpPr>
        <p:spPr>
          <a:xfrm>
            <a:off x="6601691" y="1683135"/>
            <a:ext cx="4398819" cy="13498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DD550C"/>
              </a:buClr>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DD550C"/>
              </a:buClr>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DD550C"/>
              </a:buClr>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DD550C"/>
              </a:buClr>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DD550C"/>
              </a:buClr>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chemeClr val="accent3">
                    <a:lumMod val="50000"/>
                  </a:schemeClr>
                </a:solidFill>
              </a:rPr>
              <a:t>Ghada Gad                </a:t>
            </a:r>
            <a:r>
              <a:rPr lang="en-US" dirty="0">
                <a:solidFill>
                  <a:schemeClr val="accent3">
                    <a:lumMod val="50000"/>
                  </a:schemeClr>
                </a:solidFill>
              </a:rPr>
              <a:t>Co-Principal Investigator Cal Poly Pomona</a:t>
            </a:r>
          </a:p>
        </p:txBody>
      </p:sp>
      <p:sp>
        <p:nvSpPr>
          <p:cNvPr id="7" name="Content Placeholder 2"/>
          <p:cNvSpPr txBox="1">
            <a:spLocks/>
          </p:cNvSpPr>
          <p:nvPr/>
        </p:nvSpPr>
        <p:spPr>
          <a:xfrm>
            <a:off x="6601690" y="3475480"/>
            <a:ext cx="5036128" cy="13498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DD550C"/>
              </a:buClr>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DD550C"/>
              </a:buClr>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DD550C"/>
              </a:buClr>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DD550C"/>
              </a:buClr>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DD550C"/>
              </a:buClr>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chemeClr val="accent3">
                    <a:lumMod val="50000"/>
                  </a:schemeClr>
                </a:solidFill>
              </a:rPr>
              <a:t>Dan D’Angelo                  </a:t>
            </a:r>
            <a:r>
              <a:rPr lang="en-US" dirty="0">
                <a:solidFill>
                  <a:schemeClr val="accent3">
                    <a:lumMod val="50000"/>
                  </a:schemeClr>
                </a:solidFill>
              </a:rPr>
              <a:t>Co-Principal Investigator Applied Research Associates</a:t>
            </a:r>
          </a:p>
        </p:txBody>
      </p:sp>
      <p:sp>
        <p:nvSpPr>
          <p:cNvPr id="8" name="Content Placeholder 2"/>
          <p:cNvSpPr txBox="1">
            <a:spLocks/>
          </p:cNvSpPr>
          <p:nvPr/>
        </p:nvSpPr>
        <p:spPr>
          <a:xfrm>
            <a:off x="3577935" y="5134169"/>
            <a:ext cx="5201733" cy="13498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DD550C"/>
              </a:buClr>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DD550C"/>
              </a:buClr>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DD550C"/>
              </a:buClr>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DD550C"/>
              </a:buClr>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DD550C"/>
              </a:buClr>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chemeClr val="accent3">
                    <a:lumMod val="50000"/>
                  </a:schemeClr>
                </a:solidFill>
              </a:rPr>
              <a:t>Cesar F. Mayorga                  </a:t>
            </a:r>
            <a:r>
              <a:rPr lang="en-US" dirty="0">
                <a:solidFill>
                  <a:schemeClr val="accent3">
                    <a:lumMod val="50000"/>
                  </a:schemeClr>
                </a:solidFill>
              </a:rPr>
              <a:t>Graduate Research Assistant Auburn University</a:t>
            </a:r>
          </a:p>
        </p:txBody>
      </p:sp>
    </p:spTree>
    <p:extLst>
      <p:ext uri="{BB962C8B-B14F-4D97-AF65-F5344CB8AC3E}">
        <p14:creationId xmlns:p14="http://schemas.microsoft.com/office/powerpoint/2010/main" val="34149501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MCCI Calculations</a:t>
            </a:r>
            <a:endParaRPr lang="en-US" sz="4200" dirty="0"/>
          </a:p>
        </p:txBody>
      </p:sp>
      <p:sp>
        <p:nvSpPr>
          <p:cNvPr id="3" name="Content Placeholder 2"/>
          <p:cNvSpPr>
            <a:spLocks noGrp="1"/>
          </p:cNvSpPr>
          <p:nvPr>
            <p:ph idx="1"/>
          </p:nvPr>
        </p:nvSpPr>
        <p:spPr>
          <a:xfrm>
            <a:off x="838200" y="2114549"/>
            <a:ext cx="11159544" cy="4062413"/>
          </a:xfrm>
        </p:spPr>
        <p:txBody>
          <a:bodyPr>
            <a:normAutofit/>
          </a:bodyPr>
          <a:lstStyle/>
          <a:p>
            <a:pPr marL="0" indent="0">
              <a:spcAft>
                <a:spcPts val="1200"/>
              </a:spcAft>
              <a:buNone/>
            </a:pPr>
            <a:r>
              <a:rPr lang="en-US" sz="3500" dirty="0" smtClean="0"/>
              <a:t>The development of a MCCI involves two major calculation steps:  </a:t>
            </a:r>
          </a:p>
          <a:p>
            <a:pPr marL="685800" indent="-514350">
              <a:spcAft>
                <a:spcPts val="1800"/>
              </a:spcAft>
              <a:buFont typeface="+mj-lt"/>
              <a:buAutoNum type="arabicPeriod"/>
            </a:pPr>
            <a:r>
              <a:rPr lang="en-US" sz="3500" dirty="0" smtClean="0"/>
              <a:t>Calculation of indexes at the pay item level</a:t>
            </a:r>
          </a:p>
          <a:p>
            <a:pPr marL="685800" indent="-514350">
              <a:spcAft>
                <a:spcPts val="1800"/>
              </a:spcAft>
              <a:buFont typeface="+mj-lt"/>
              <a:buAutoNum type="arabicPeriod"/>
            </a:pPr>
            <a:r>
              <a:rPr lang="en-US" sz="3500" dirty="0" smtClean="0"/>
              <a:t>Bottom-up calculation indexes at upper levels</a:t>
            </a:r>
            <a:endParaRPr lang="en-US" sz="3500" dirty="0">
              <a:solidFill>
                <a:schemeClr val="accent2"/>
              </a:solidFill>
            </a:endParaRPr>
          </a:p>
        </p:txBody>
      </p:sp>
      <p:sp>
        <p:nvSpPr>
          <p:cNvPr id="4" name="Slide Number Placeholder 3"/>
          <p:cNvSpPr>
            <a:spLocks noGrp="1"/>
          </p:cNvSpPr>
          <p:nvPr>
            <p:ph type="sldNum" sz="quarter" idx="12"/>
          </p:nvPr>
        </p:nvSpPr>
        <p:spPr/>
        <p:txBody>
          <a:bodyPr/>
          <a:lstStyle/>
          <a:p>
            <a:fld id="{3AE3C22C-A700-7C4F-AAFC-0F9462A0F375}" type="slidenum">
              <a:rPr lang="en-US" smtClean="0"/>
              <a:pPr/>
              <a:t>20</a:t>
            </a:fld>
            <a:endParaRPr lang="en-US" dirty="0"/>
          </a:p>
        </p:txBody>
      </p:sp>
    </p:spTree>
    <p:extLst>
      <p:ext uri="{BB962C8B-B14F-4D97-AF65-F5344CB8AC3E}">
        <p14:creationId xmlns:p14="http://schemas.microsoft.com/office/powerpoint/2010/main" val="30567795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90500" y="2324099"/>
            <a:ext cx="5526351" cy="32705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DD550C"/>
              </a:buClr>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DD550C"/>
              </a:buClr>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DD550C"/>
              </a:buClr>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DD550C"/>
              </a:buClr>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DD550C"/>
              </a:buClr>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974725" indent="-514350">
              <a:buFont typeface="+mj-lt"/>
              <a:buAutoNum type="arabicPeriod"/>
            </a:pPr>
            <a:r>
              <a:rPr lang="en-US" sz="3000" dirty="0" smtClean="0"/>
              <a:t>Extract historical bid data for all selected MCCI pay items.</a:t>
            </a:r>
          </a:p>
          <a:p>
            <a:pPr marL="974725" indent="-514350">
              <a:buFont typeface="+mj-lt"/>
              <a:buAutoNum type="arabicPeriod"/>
            </a:pPr>
            <a:r>
              <a:rPr lang="en-US" sz="3000" dirty="0" smtClean="0"/>
              <a:t>Identify a </a:t>
            </a:r>
            <a:r>
              <a:rPr lang="en-US" sz="3000" i="1" dirty="0" smtClean="0">
                <a:solidFill>
                  <a:schemeClr val="accent2"/>
                </a:solidFill>
              </a:rPr>
              <a:t>five-year period </a:t>
            </a:r>
            <a:r>
              <a:rPr lang="en-US" sz="3000" dirty="0" smtClean="0"/>
              <a:t>with sufficient data and develop a </a:t>
            </a:r>
            <a:r>
              <a:rPr lang="en-US" sz="3000" dirty="0" smtClean="0">
                <a:solidFill>
                  <a:schemeClr val="accent2"/>
                </a:solidFill>
              </a:rPr>
              <a:t>base curve</a:t>
            </a:r>
            <a:r>
              <a:rPr lang="en-US" sz="3000" dirty="0" smtClean="0"/>
              <a:t> for each item.</a:t>
            </a:r>
          </a:p>
          <a:p>
            <a:pPr marL="460375" indent="0">
              <a:buFont typeface="Arial"/>
              <a:buNone/>
            </a:pPr>
            <a:endParaRPr lang="en-US" sz="3000" dirty="0" smtClean="0"/>
          </a:p>
          <a:p>
            <a:pPr marL="0" indent="0">
              <a:buFont typeface="Arial"/>
              <a:buNone/>
            </a:pPr>
            <a:endParaRPr lang="en-US" sz="3000" b="1" dirty="0"/>
          </a:p>
        </p:txBody>
      </p:sp>
      <p:sp>
        <p:nvSpPr>
          <p:cNvPr id="2" name="Title 1"/>
          <p:cNvSpPr>
            <a:spLocks noGrp="1"/>
          </p:cNvSpPr>
          <p:nvPr>
            <p:ph type="title"/>
          </p:nvPr>
        </p:nvSpPr>
        <p:spPr/>
        <p:txBody>
          <a:bodyPr>
            <a:normAutofit fontScale="90000"/>
          </a:bodyPr>
          <a:lstStyle/>
          <a:p>
            <a:r>
              <a:rPr lang="en-US" dirty="0"/>
              <a:t>Calculation of </a:t>
            </a:r>
            <a:r>
              <a:rPr lang="en-US" dirty="0" smtClean="0"/>
              <a:t>MCCI Indexes </a:t>
            </a:r>
            <a:r>
              <a:rPr lang="en-US" dirty="0"/>
              <a:t>at the Pay Item Level</a:t>
            </a:r>
          </a:p>
        </p:txBody>
      </p:sp>
      <p:sp>
        <p:nvSpPr>
          <p:cNvPr id="4" name="Slide Number Placeholder 3"/>
          <p:cNvSpPr>
            <a:spLocks noGrp="1"/>
          </p:cNvSpPr>
          <p:nvPr>
            <p:ph type="sldNum" sz="quarter" idx="12"/>
          </p:nvPr>
        </p:nvSpPr>
        <p:spPr/>
        <p:txBody>
          <a:bodyPr/>
          <a:lstStyle/>
          <a:p>
            <a:fld id="{3AE3C22C-A700-7C4F-AAFC-0F9462A0F375}" type="slidenum">
              <a:rPr lang="en-US" smtClean="0"/>
              <a:pPr/>
              <a:t>21</a:t>
            </a:fld>
            <a:endParaRPr lang="en-US" dirty="0"/>
          </a:p>
        </p:txBody>
      </p:sp>
      <p:sp>
        <p:nvSpPr>
          <p:cNvPr id="8" name="Rectangle 7"/>
          <p:cNvSpPr/>
          <p:nvPr/>
        </p:nvSpPr>
        <p:spPr>
          <a:xfrm>
            <a:off x="7233238" y="5115494"/>
            <a:ext cx="3392906" cy="523220"/>
          </a:xfrm>
          <a:prstGeom prst="rect">
            <a:avLst/>
          </a:prstGeom>
        </p:spPr>
        <p:txBody>
          <a:bodyPr wrap="square">
            <a:spAutoFit/>
          </a:bodyPr>
          <a:lstStyle/>
          <a:p>
            <a:pPr algn="ctr"/>
            <a:r>
              <a:rPr lang="en-US" sz="1400" b="1" dirty="0" smtClean="0">
                <a:solidFill>
                  <a:schemeClr val="tx1">
                    <a:lumMod val="75000"/>
                    <a:lumOff val="25000"/>
                  </a:schemeClr>
                </a:solidFill>
              </a:rPr>
              <a:t>Example of Base Curve for Common Excavation 2008-2012 - </a:t>
            </a:r>
            <a:r>
              <a:rPr lang="en-US" sz="1400" b="1" dirty="0" err="1" smtClean="0">
                <a:solidFill>
                  <a:schemeClr val="tx1">
                    <a:lumMod val="75000"/>
                    <a:lumOff val="25000"/>
                  </a:schemeClr>
                </a:solidFill>
              </a:rPr>
              <a:t>MnDOT</a:t>
            </a:r>
            <a:endParaRPr lang="en-US" sz="1400" b="1" dirty="0">
              <a:solidFill>
                <a:schemeClr val="tx1">
                  <a:lumMod val="75000"/>
                  <a:lumOff val="25000"/>
                </a:schemeClr>
              </a:solidFill>
            </a:endParaRPr>
          </a:p>
        </p:txBody>
      </p:sp>
      <p:pic>
        <p:nvPicPr>
          <p:cNvPr id="9" name="Picture 8"/>
          <p:cNvPicPr>
            <a:picLocks noChangeAspect="1"/>
          </p:cNvPicPr>
          <p:nvPr/>
        </p:nvPicPr>
        <p:blipFill>
          <a:blip r:embed="rId3"/>
          <a:stretch>
            <a:fillRect/>
          </a:stretch>
        </p:blipFill>
        <p:spPr>
          <a:xfrm>
            <a:off x="6096000" y="1690688"/>
            <a:ext cx="5655073" cy="3424806"/>
          </a:xfrm>
          <a:prstGeom prst="rect">
            <a:avLst/>
          </a:prstGeom>
        </p:spPr>
      </p:pic>
    </p:spTree>
    <p:extLst>
      <p:ext uri="{BB962C8B-B14F-4D97-AF65-F5344CB8AC3E}">
        <p14:creationId xmlns:p14="http://schemas.microsoft.com/office/powerpoint/2010/main" val="11935141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6231187" y="1690689"/>
            <a:ext cx="5766557" cy="48376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DD550C"/>
              </a:buClr>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DD550C"/>
              </a:buClr>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DD550C"/>
              </a:buClr>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DD550C"/>
              </a:buClr>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DD550C"/>
              </a:buClr>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974725" indent="-514350">
              <a:buFont typeface="+mj-lt"/>
              <a:buAutoNum type="arabicPeriod" startAt="3"/>
            </a:pPr>
            <a:r>
              <a:rPr lang="en-US" sz="2600" dirty="0" smtClean="0"/>
              <a:t>For each item, calculate </a:t>
            </a:r>
            <a:r>
              <a:rPr lang="en-US" sz="2600" i="1" dirty="0" smtClean="0">
                <a:solidFill>
                  <a:schemeClr val="accent2"/>
                </a:solidFill>
              </a:rPr>
              <a:t>average movement of the base curve </a:t>
            </a:r>
            <a:r>
              <a:rPr lang="en-US" sz="2600" dirty="0" smtClean="0"/>
              <a:t>at each indexing period.</a:t>
            </a:r>
          </a:p>
          <a:p>
            <a:pPr marL="974725" indent="-514350">
              <a:buFont typeface="+mj-lt"/>
              <a:buAutoNum type="arabicPeriod" startAt="3"/>
            </a:pPr>
            <a:r>
              <a:rPr lang="en-US" sz="2600" dirty="0" smtClean="0"/>
              <a:t>Use average base curve movements to calculate index values for each item at each indexing period.</a:t>
            </a:r>
          </a:p>
          <a:p>
            <a:pPr marL="974725" indent="-514350">
              <a:buFont typeface="+mj-lt"/>
              <a:buAutoNum type="arabicPeriod" startAt="3"/>
            </a:pPr>
            <a:r>
              <a:rPr lang="en-US" sz="2600" dirty="0" smtClean="0"/>
              <a:t>Establish a system to constantly update all MCCI indexes at the of each indexing period by repeating the same process.</a:t>
            </a:r>
          </a:p>
          <a:p>
            <a:pPr marL="974725" indent="-514350">
              <a:buFont typeface="+mj-lt"/>
              <a:buAutoNum type="arabicPeriod" startAt="3"/>
            </a:pPr>
            <a:endParaRPr lang="en-US" sz="2500" dirty="0" smtClean="0"/>
          </a:p>
          <a:p>
            <a:pPr marL="460375" indent="0">
              <a:buFont typeface="Arial"/>
              <a:buNone/>
            </a:pPr>
            <a:endParaRPr lang="en-US" sz="2500" dirty="0" smtClean="0"/>
          </a:p>
          <a:p>
            <a:pPr marL="0" indent="0">
              <a:buFont typeface="Arial"/>
              <a:buNone/>
            </a:pPr>
            <a:endParaRPr lang="en-US" sz="3500" b="1" dirty="0"/>
          </a:p>
        </p:txBody>
      </p:sp>
      <p:sp>
        <p:nvSpPr>
          <p:cNvPr id="2" name="Title 1"/>
          <p:cNvSpPr>
            <a:spLocks noGrp="1"/>
          </p:cNvSpPr>
          <p:nvPr>
            <p:ph type="title"/>
          </p:nvPr>
        </p:nvSpPr>
        <p:spPr/>
        <p:txBody>
          <a:bodyPr>
            <a:normAutofit fontScale="90000"/>
          </a:bodyPr>
          <a:lstStyle/>
          <a:p>
            <a:r>
              <a:rPr lang="en-US" dirty="0"/>
              <a:t>Calculation of MCCI Indexes at the Pay Item </a:t>
            </a:r>
            <a:r>
              <a:rPr lang="en-US" dirty="0" smtClean="0"/>
              <a:t>Level (Cont.)</a:t>
            </a:r>
            <a:endParaRPr lang="en-US" dirty="0"/>
          </a:p>
        </p:txBody>
      </p:sp>
      <p:sp>
        <p:nvSpPr>
          <p:cNvPr id="4" name="Slide Number Placeholder 3"/>
          <p:cNvSpPr>
            <a:spLocks noGrp="1"/>
          </p:cNvSpPr>
          <p:nvPr>
            <p:ph type="sldNum" sz="quarter" idx="12"/>
          </p:nvPr>
        </p:nvSpPr>
        <p:spPr/>
        <p:txBody>
          <a:bodyPr/>
          <a:lstStyle/>
          <a:p>
            <a:fld id="{3AE3C22C-A700-7C4F-AAFC-0F9462A0F375}" type="slidenum">
              <a:rPr lang="en-US" smtClean="0"/>
              <a:pPr/>
              <a:t>22</a:t>
            </a:fld>
            <a:endParaRPr lang="en-US" dirty="0"/>
          </a:p>
        </p:txBody>
      </p:sp>
      <p:sp>
        <p:nvSpPr>
          <p:cNvPr id="8" name="Rectangle 7"/>
          <p:cNvSpPr/>
          <p:nvPr/>
        </p:nvSpPr>
        <p:spPr>
          <a:xfrm>
            <a:off x="1690714" y="5715298"/>
            <a:ext cx="3611988" cy="461665"/>
          </a:xfrm>
          <a:prstGeom prst="rect">
            <a:avLst/>
          </a:prstGeom>
        </p:spPr>
        <p:txBody>
          <a:bodyPr wrap="square">
            <a:spAutoFit/>
          </a:bodyPr>
          <a:lstStyle/>
          <a:p>
            <a:pPr algn="ctr"/>
            <a:r>
              <a:rPr lang="en-US" sz="1200" b="1" dirty="0" smtClean="0">
                <a:solidFill>
                  <a:schemeClr val="tx1">
                    <a:lumMod val="75000"/>
                    <a:lumOff val="25000"/>
                  </a:schemeClr>
                </a:solidFill>
              </a:rPr>
              <a:t>Example of Base Curve Fluctuation Calculation for Common Excavation - </a:t>
            </a:r>
            <a:r>
              <a:rPr lang="en-US" sz="1200" b="1" dirty="0" err="1" smtClean="0">
                <a:solidFill>
                  <a:schemeClr val="tx1">
                    <a:lumMod val="75000"/>
                    <a:lumOff val="25000"/>
                  </a:schemeClr>
                </a:solidFill>
              </a:rPr>
              <a:t>MnDOT</a:t>
            </a:r>
            <a:endParaRPr lang="en-US" sz="1200" b="1" dirty="0">
              <a:solidFill>
                <a:schemeClr val="tx1">
                  <a:lumMod val="75000"/>
                  <a:lumOff val="25000"/>
                </a:schemeClr>
              </a:solidFill>
            </a:endParaRPr>
          </a:p>
        </p:txBody>
      </p:sp>
      <p:pic>
        <p:nvPicPr>
          <p:cNvPr id="10" name="Picture 9"/>
          <p:cNvPicPr>
            <a:picLocks noChangeAspect="1"/>
          </p:cNvPicPr>
          <p:nvPr/>
        </p:nvPicPr>
        <p:blipFill>
          <a:blip r:embed="rId3"/>
          <a:stretch>
            <a:fillRect/>
          </a:stretch>
        </p:blipFill>
        <p:spPr>
          <a:xfrm>
            <a:off x="424093" y="2084733"/>
            <a:ext cx="6145230" cy="3098069"/>
          </a:xfrm>
          <a:prstGeom prst="rect">
            <a:avLst/>
          </a:prstGeom>
        </p:spPr>
      </p:pic>
    </p:spTree>
    <p:extLst>
      <p:ext uri="{BB962C8B-B14F-4D97-AF65-F5344CB8AC3E}">
        <p14:creationId xmlns:p14="http://schemas.microsoft.com/office/powerpoint/2010/main" val="22247581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448" y="0"/>
            <a:ext cx="11477501" cy="1530050"/>
          </a:xfrm>
        </p:spPr>
        <p:txBody>
          <a:bodyPr>
            <a:normAutofit/>
          </a:bodyPr>
          <a:lstStyle/>
          <a:p>
            <a:pPr algn="ctr"/>
            <a:r>
              <a:rPr lang="en-US" sz="4000" dirty="0"/>
              <a:t>Bottom-Up Calculation of Indexes at Upper Levels</a:t>
            </a:r>
          </a:p>
        </p:txBody>
      </p:sp>
      <p:sp>
        <p:nvSpPr>
          <p:cNvPr id="4" name="Slide Number Placeholder 3"/>
          <p:cNvSpPr>
            <a:spLocks noGrp="1"/>
          </p:cNvSpPr>
          <p:nvPr>
            <p:ph type="sldNum" sz="quarter" idx="12"/>
          </p:nvPr>
        </p:nvSpPr>
        <p:spPr/>
        <p:txBody>
          <a:bodyPr/>
          <a:lstStyle/>
          <a:p>
            <a:fld id="{3AE3C22C-A700-7C4F-AAFC-0F9462A0F375}" type="slidenum">
              <a:rPr lang="en-US" smtClean="0"/>
              <a:pPr/>
              <a:t>23</a:t>
            </a:fld>
            <a:endParaRPr lang="en-US" dirty="0"/>
          </a:p>
        </p:txBody>
      </p:sp>
      <p:pic>
        <p:nvPicPr>
          <p:cNvPr id="11" name="Picture 10"/>
          <p:cNvPicPr>
            <a:picLocks noChangeAspect="1"/>
          </p:cNvPicPr>
          <p:nvPr/>
        </p:nvPicPr>
        <p:blipFill>
          <a:blip r:embed="rId3"/>
          <a:stretch>
            <a:fillRect/>
          </a:stretch>
        </p:blipFill>
        <p:spPr>
          <a:xfrm>
            <a:off x="1909896" y="1372769"/>
            <a:ext cx="8286604" cy="4241042"/>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1936812" y="5613811"/>
                <a:ext cx="4592595" cy="841384"/>
              </a:xfrm>
              <a:prstGeom prst="rect">
                <a:avLst/>
              </a:prstGeom>
            </p:spPr>
            <p:txBody>
              <a:bodyPr wrap="square">
                <a:spAutoFit/>
              </a:bodyPr>
              <a:lstStyle/>
              <a:p>
                <a:pPr algn="just">
                  <a:lnSpc>
                    <a:spcPct val="110000"/>
                  </a:lnSpc>
                </a:pP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Note: </a:t>
                </a:r>
                <a14:m>
                  <m:oMath xmlns:m="http://schemas.openxmlformats.org/officeDocument/2006/math">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𝐼</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𝑐𝑜𝑚𝑖</m:t>
                        </m:r>
                        <m:r>
                          <a:rPr lang="en-US" sz="1400" i="1">
                            <a:latin typeface="Cambria Math" panose="02040503050406030204" pitchFamily="18" charset="0"/>
                            <a:ea typeface="Times New Roman" panose="02020603050405020304" pitchFamily="18" charset="0"/>
                            <a:cs typeface="Times New Roman" panose="02020603050405020304" pitchFamily="18" charset="0"/>
                          </a:rPr>
                          <m:t> </m:t>
                        </m:r>
                      </m:sub>
                    </m:sSub>
                    <m:r>
                      <a:rPr lang="en-US" sz="1400" i="1">
                        <a:latin typeface="Cambria Math" panose="02040503050406030204" pitchFamily="18" charset="0"/>
                        <a:ea typeface="Times New Roman" panose="02020603050405020304" pitchFamily="18" charset="0"/>
                        <a:cs typeface="Times New Roman" panose="02020603050405020304" pitchFamily="18" charset="0"/>
                      </a:rPr>
                      <m:t>=</m:t>
                    </m:r>
                    <m:r>
                      <a:rPr lang="en-US" sz="1400" i="1">
                        <a:latin typeface="Cambria Math" panose="02040503050406030204" pitchFamily="18" charset="0"/>
                        <a:ea typeface="Times New Roman" panose="02020603050405020304" pitchFamily="18" charset="0"/>
                        <a:cs typeface="Times New Roman" panose="02020603050405020304" pitchFamily="18" charset="0"/>
                      </a:rPr>
                      <m:t>𝐶𝑜𝑚𝑏𝑖𝑛𝑒𝑑</m:t>
                    </m:r>
                    <m:r>
                      <a:rPr lang="en-US" sz="1400" i="1">
                        <a:latin typeface="Cambria Math" panose="02040503050406030204" pitchFamily="18" charset="0"/>
                        <a:ea typeface="Times New Roman" panose="02020603050405020304" pitchFamily="18" charset="0"/>
                        <a:cs typeface="Times New Roman" panose="02020603050405020304" pitchFamily="18" charset="0"/>
                      </a:rPr>
                      <m:t> </m:t>
                    </m:r>
                    <m:r>
                      <a:rPr lang="en-US" sz="1400" i="1">
                        <a:latin typeface="Cambria Math" panose="02040503050406030204" pitchFamily="18" charset="0"/>
                        <a:ea typeface="Times New Roman" panose="02020603050405020304" pitchFamily="18" charset="0"/>
                        <a:cs typeface="Times New Roman" panose="02020603050405020304" pitchFamily="18" charset="0"/>
                      </a:rPr>
                      <m:t>𝑖𝑛𝑑𝑒𝑥</m:t>
                    </m:r>
                    <m:r>
                      <a:rPr lang="en-US" sz="1400" i="1">
                        <a:latin typeface="Cambria Math" panose="02040503050406030204" pitchFamily="18" charset="0"/>
                        <a:ea typeface="Times New Roman" panose="02020603050405020304" pitchFamily="18" charset="0"/>
                        <a:cs typeface="Times New Roman" panose="02020603050405020304" pitchFamily="18" charset="0"/>
                      </a:rPr>
                      <m:t> </m:t>
                    </m:r>
                    <m:r>
                      <a:rPr lang="en-US" sz="1400" i="1">
                        <a:latin typeface="Cambria Math" panose="02040503050406030204" pitchFamily="18" charset="0"/>
                        <a:ea typeface="Times New Roman" panose="02020603050405020304" pitchFamily="18" charset="0"/>
                        <a:cs typeface="Times New Roman" panose="02020603050405020304" pitchFamily="18" charset="0"/>
                      </a:rPr>
                      <m:t>𝑣𝑎𝑙𝑢𝑒</m:t>
                    </m:r>
                    <m:r>
                      <a:rPr lang="en-US" sz="1400" i="1">
                        <a:latin typeface="Cambria Math" panose="02040503050406030204" pitchFamily="18" charset="0"/>
                        <a:ea typeface="Times New Roman" panose="02020603050405020304" pitchFamily="18" charset="0"/>
                        <a:cs typeface="Times New Roman" panose="02020603050405020304" pitchFamily="18" charset="0"/>
                      </a:rPr>
                      <m:t> </m:t>
                    </m:r>
                    <m:r>
                      <a:rPr lang="en-US" sz="1400" i="1">
                        <a:latin typeface="Cambria Math" panose="02040503050406030204" pitchFamily="18" charset="0"/>
                        <a:ea typeface="Times New Roman" panose="02020603050405020304" pitchFamily="18" charset="0"/>
                        <a:cs typeface="Times New Roman" panose="02020603050405020304" pitchFamily="18" charset="0"/>
                      </a:rPr>
                      <m:t>𝑎𝑡</m:t>
                    </m:r>
                    <m:r>
                      <a:rPr lang="en-US" sz="1400" i="1">
                        <a:latin typeface="Cambria Math" panose="02040503050406030204" pitchFamily="18" charset="0"/>
                        <a:ea typeface="Times New Roman" panose="02020603050405020304" pitchFamily="18" charset="0"/>
                        <a:cs typeface="Times New Roman" panose="02020603050405020304" pitchFamily="18" charset="0"/>
                      </a:rPr>
                      <m:t> </m:t>
                    </m:r>
                    <m:r>
                      <a:rPr lang="en-US" sz="1400" i="1">
                        <a:latin typeface="Cambria Math" panose="02040503050406030204" pitchFamily="18" charset="0"/>
                        <a:ea typeface="Times New Roman" panose="02020603050405020304" pitchFamily="18" charset="0"/>
                        <a:cs typeface="Times New Roman" panose="02020603050405020304" pitchFamily="18" charset="0"/>
                      </a:rPr>
                      <m:t>𝑖𝑛𝑑𝑒𝑥</m:t>
                    </m:r>
                    <m:r>
                      <a:rPr lang="en-US" sz="1400" i="1">
                        <a:latin typeface="Cambria Math" panose="02040503050406030204" pitchFamily="18" charset="0"/>
                        <a:ea typeface="Times New Roman" panose="02020603050405020304" pitchFamily="18" charset="0"/>
                        <a:cs typeface="Times New Roman" panose="02020603050405020304" pitchFamily="18" charset="0"/>
                      </a:rPr>
                      <m:t> </m:t>
                    </m:r>
                    <m:r>
                      <a:rPr lang="en-US" sz="1400" i="1">
                        <a:latin typeface="Cambria Math" panose="02040503050406030204" pitchFamily="18" charset="0"/>
                        <a:ea typeface="Times New Roman" panose="02020603050405020304" pitchFamily="18" charset="0"/>
                        <a:cs typeface="Times New Roman" panose="02020603050405020304" pitchFamily="18" charset="0"/>
                      </a:rPr>
                      <m:t>𝑝𝑒𝑟𝑖𝑜𝑑</m:t>
                    </m:r>
                    <m:r>
                      <a:rPr lang="en-US" sz="1400" i="1">
                        <a:latin typeface="Cambria Math" panose="02040503050406030204" pitchFamily="18" charset="0"/>
                        <a:ea typeface="Times New Roman" panose="02020603050405020304" pitchFamily="18" charset="0"/>
                        <a:cs typeface="Times New Roman" panose="02020603050405020304" pitchFamily="18" charset="0"/>
                      </a:rPr>
                      <m:t> </m:t>
                    </m:r>
                    <m:r>
                      <a:rPr lang="en-US" sz="1400" i="1">
                        <a:latin typeface="Cambria Math" panose="02040503050406030204" pitchFamily="18" charset="0"/>
                        <a:ea typeface="Times New Roman" panose="02020603050405020304" pitchFamily="18" charset="0"/>
                        <a:cs typeface="Times New Roman" panose="02020603050405020304" pitchFamily="18" charset="0"/>
                      </a:rPr>
                      <m:t>𝑖</m:t>
                    </m:r>
                    <m:r>
                      <a:rPr lang="en-US" sz="1400" i="1">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1400" i="1" dirty="0" smtClean="0">
                  <a:latin typeface="Cambria Math" panose="02040503050406030204" pitchFamily="18" charset="0"/>
                  <a:ea typeface="Times New Roman" panose="02020603050405020304" pitchFamily="18" charset="0"/>
                  <a:cs typeface="Times New Roman" panose="02020603050405020304" pitchFamily="18" charset="0"/>
                </a:endParaRPr>
              </a:p>
              <a:p>
                <a:pPr algn="just">
                  <a:lnSpc>
                    <a:spcPct val="110000"/>
                  </a:lnSpc>
                  <a:tabLst>
                    <a:tab pos="395288" algn="l"/>
                  </a:tabLst>
                </a:pPr>
                <a:r>
                  <a:rPr lang="en-US" sz="1400" dirty="0">
                    <a:ea typeface="Times New Roman" panose="02020603050405020304" pitchFamily="18" charset="0"/>
                    <a:cs typeface="Times New Roman" panose="02020603050405020304" pitchFamily="18" charset="0"/>
                  </a:rPr>
                  <a:t>	</a:t>
                </a:r>
                <a:r>
                  <a:rPr lang="en-US" sz="1400" dirty="0" smtClean="0">
                    <a:ea typeface="Times New Roman" panose="02020603050405020304" pitchFamily="18" charset="0"/>
                    <a:cs typeface="Times New Roman" panose="02020603050405020304" pitchFamily="18" charset="0"/>
                  </a:rPr>
                  <a:t> </a:t>
                </a:r>
                <a14:m>
                  <m:oMath xmlns:m="http://schemas.openxmlformats.org/officeDocument/2006/math">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𝐼</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𝑗𝑖</m:t>
                        </m:r>
                        <m:r>
                          <a:rPr lang="en-US" sz="1400" i="1">
                            <a:latin typeface="Cambria Math" panose="02040503050406030204" pitchFamily="18" charset="0"/>
                            <a:ea typeface="Times New Roman" panose="02020603050405020304" pitchFamily="18" charset="0"/>
                            <a:cs typeface="Times New Roman" panose="02020603050405020304" pitchFamily="18" charset="0"/>
                          </a:rPr>
                          <m:t> </m:t>
                        </m:r>
                      </m:sub>
                    </m:sSub>
                    <m:r>
                      <a:rPr lang="en-US" sz="1400" i="1">
                        <a:latin typeface="Cambria Math" panose="02040503050406030204" pitchFamily="18" charset="0"/>
                        <a:ea typeface="Times New Roman" panose="02020603050405020304" pitchFamily="18" charset="0"/>
                        <a:cs typeface="Times New Roman" panose="02020603050405020304" pitchFamily="18" charset="0"/>
                      </a:rPr>
                      <m:t>=</m:t>
                    </m:r>
                    <m:r>
                      <a:rPr lang="en-US" sz="1400" i="1">
                        <a:latin typeface="Cambria Math" panose="02040503050406030204" pitchFamily="18" charset="0"/>
                        <a:ea typeface="Times New Roman" panose="02020603050405020304" pitchFamily="18" charset="0"/>
                        <a:cs typeface="Times New Roman" panose="02020603050405020304" pitchFamily="18" charset="0"/>
                      </a:rPr>
                      <m:t>𝐼𝑛𝑑𝑒𝑥</m:t>
                    </m:r>
                    <m:r>
                      <a:rPr lang="en-US" sz="1400" i="1">
                        <a:latin typeface="Cambria Math" panose="02040503050406030204" pitchFamily="18" charset="0"/>
                        <a:ea typeface="Times New Roman" panose="02020603050405020304" pitchFamily="18" charset="0"/>
                        <a:cs typeface="Times New Roman" panose="02020603050405020304" pitchFamily="18" charset="0"/>
                      </a:rPr>
                      <m:t> </m:t>
                    </m:r>
                    <m:r>
                      <a:rPr lang="en-US" sz="1400" i="1">
                        <a:latin typeface="Cambria Math" panose="02040503050406030204" pitchFamily="18" charset="0"/>
                        <a:ea typeface="Times New Roman" panose="02020603050405020304" pitchFamily="18" charset="0"/>
                        <a:cs typeface="Times New Roman" panose="02020603050405020304" pitchFamily="18" charset="0"/>
                      </a:rPr>
                      <m:t>𝑉𝑎𝑙𝑢𝑒</m:t>
                    </m:r>
                    <m:r>
                      <a:rPr lang="en-US" sz="1400" i="1">
                        <a:latin typeface="Cambria Math" panose="02040503050406030204" pitchFamily="18" charset="0"/>
                        <a:ea typeface="Times New Roman" panose="02020603050405020304" pitchFamily="18" charset="0"/>
                        <a:cs typeface="Times New Roman" panose="02020603050405020304" pitchFamily="18" charset="0"/>
                      </a:rPr>
                      <m:t> </m:t>
                    </m:r>
                    <m:r>
                      <a:rPr lang="en-US" sz="1400" i="1">
                        <a:latin typeface="Cambria Math" panose="02040503050406030204" pitchFamily="18" charset="0"/>
                        <a:ea typeface="Times New Roman" panose="02020603050405020304" pitchFamily="18" charset="0"/>
                        <a:cs typeface="Times New Roman" panose="02020603050405020304" pitchFamily="18" charset="0"/>
                      </a:rPr>
                      <m:t>𝑓𝑜𝑟</m:t>
                    </m:r>
                    <m:r>
                      <a:rPr lang="en-US" sz="1400" i="1">
                        <a:latin typeface="Cambria Math" panose="02040503050406030204" pitchFamily="18" charset="0"/>
                        <a:ea typeface="Times New Roman" panose="02020603050405020304" pitchFamily="18" charset="0"/>
                        <a:cs typeface="Times New Roman" panose="02020603050405020304" pitchFamily="18" charset="0"/>
                      </a:rPr>
                      <m:t> </m:t>
                    </m:r>
                    <m:r>
                      <a:rPr lang="en-US" sz="1400" i="1">
                        <a:latin typeface="Cambria Math" panose="02040503050406030204" pitchFamily="18" charset="0"/>
                        <a:ea typeface="Times New Roman" panose="02020603050405020304" pitchFamily="18" charset="0"/>
                        <a:cs typeface="Times New Roman" panose="02020603050405020304" pitchFamily="18" charset="0"/>
                      </a:rPr>
                      <m:t>𝐼𝑡𝑒𝑚</m:t>
                    </m:r>
                    <m:r>
                      <a:rPr lang="en-US" sz="1400" i="1">
                        <a:latin typeface="Cambria Math" panose="02040503050406030204" pitchFamily="18" charset="0"/>
                        <a:ea typeface="Times New Roman" panose="02020603050405020304" pitchFamily="18" charset="0"/>
                        <a:cs typeface="Times New Roman" panose="02020603050405020304" pitchFamily="18" charset="0"/>
                      </a:rPr>
                      <m:t> </m:t>
                    </m:r>
                    <m:r>
                      <a:rPr lang="en-US" sz="1400" i="1">
                        <a:latin typeface="Cambria Math" panose="02040503050406030204" pitchFamily="18" charset="0"/>
                        <a:ea typeface="Times New Roman" panose="02020603050405020304" pitchFamily="18" charset="0"/>
                        <a:cs typeface="Times New Roman" panose="02020603050405020304" pitchFamily="18" charset="0"/>
                      </a:rPr>
                      <m:t>𝑗</m:t>
                    </m:r>
                    <m:r>
                      <a:rPr lang="en-US" sz="1400" i="1">
                        <a:latin typeface="Cambria Math" panose="02040503050406030204" pitchFamily="18" charset="0"/>
                        <a:ea typeface="Times New Roman" panose="02020603050405020304" pitchFamily="18" charset="0"/>
                        <a:cs typeface="Times New Roman" panose="02020603050405020304" pitchFamily="18" charset="0"/>
                      </a:rPr>
                      <m:t> </m:t>
                    </m:r>
                    <m:r>
                      <a:rPr lang="en-US" sz="1400" i="1">
                        <a:latin typeface="Cambria Math" panose="02040503050406030204" pitchFamily="18" charset="0"/>
                        <a:ea typeface="Times New Roman" panose="02020603050405020304" pitchFamily="18" charset="0"/>
                        <a:cs typeface="Times New Roman" panose="02020603050405020304" pitchFamily="18" charset="0"/>
                      </a:rPr>
                      <m:t>𝑎𝑡</m:t>
                    </m:r>
                    <m:r>
                      <a:rPr lang="en-US" sz="1400" i="1">
                        <a:latin typeface="Cambria Math" panose="02040503050406030204" pitchFamily="18" charset="0"/>
                        <a:ea typeface="Times New Roman" panose="02020603050405020304" pitchFamily="18" charset="0"/>
                        <a:cs typeface="Times New Roman" panose="02020603050405020304" pitchFamily="18" charset="0"/>
                      </a:rPr>
                      <m:t> </m:t>
                    </m:r>
                    <m:r>
                      <a:rPr lang="en-US" sz="1400" i="1">
                        <a:latin typeface="Cambria Math" panose="02040503050406030204" pitchFamily="18" charset="0"/>
                        <a:ea typeface="Times New Roman" panose="02020603050405020304" pitchFamily="18" charset="0"/>
                        <a:cs typeface="Times New Roman" panose="02020603050405020304" pitchFamily="18" charset="0"/>
                      </a:rPr>
                      <m:t>𝑖𝑛𝑑𝑒𝑥</m:t>
                    </m:r>
                    <m:r>
                      <a:rPr lang="en-US" sz="1400" i="1">
                        <a:latin typeface="Cambria Math" panose="02040503050406030204" pitchFamily="18" charset="0"/>
                        <a:ea typeface="Times New Roman" panose="02020603050405020304" pitchFamily="18" charset="0"/>
                        <a:cs typeface="Times New Roman" panose="02020603050405020304" pitchFamily="18" charset="0"/>
                      </a:rPr>
                      <m:t> </m:t>
                    </m:r>
                    <m:r>
                      <a:rPr lang="en-US" sz="1400" i="1">
                        <a:latin typeface="Cambria Math" panose="02040503050406030204" pitchFamily="18" charset="0"/>
                        <a:ea typeface="Times New Roman" panose="02020603050405020304" pitchFamily="18" charset="0"/>
                        <a:cs typeface="Times New Roman" panose="02020603050405020304" pitchFamily="18" charset="0"/>
                      </a:rPr>
                      <m:t>𝑝𝑒𝑟𝑖𝑜𝑑</m:t>
                    </m:r>
                    <m:r>
                      <a:rPr lang="en-US" sz="1400" i="1">
                        <a:latin typeface="Cambria Math" panose="02040503050406030204" pitchFamily="18" charset="0"/>
                        <a:ea typeface="Times New Roman" panose="02020603050405020304" pitchFamily="18" charset="0"/>
                        <a:cs typeface="Times New Roman" panose="02020603050405020304" pitchFamily="18" charset="0"/>
                      </a:rPr>
                      <m:t> </m:t>
                    </m:r>
                    <m:r>
                      <a:rPr lang="en-US" sz="1400" i="1">
                        <a:latin typeface="Cambria Math" panose="02040503050406030204" pitchFamily="18" charset="0"/>
                        <a:ea typeface="Times New Roman" panose="02020603050405020304" pitchFamily="18" charset="0"/>
                        <a:cs typeface="Times New Roman" panose="02020603050405020304" pitchFamily="18" charset="0"/>
                      </a:rPr>
                      <m:t>𝑗</m:t>
                    </m:r>
                  </m:oMath>
                </a14:m>
                <a:endParaRPr lang="en-US" sz="1400" i="1" dirty="0" smtClean="0">
                  <a:latin typeface="Cambria Math" panose="02040503050406030204" pitchFamily="18" charset="0"/>
                  <a:ea typeface="Times New Roman" panose="02020603050405020304" pitchFamily="18" charset="0"/>
                  <a:cs typeface="Times New Roman" panose="02020603050405020304" pitchFamily="18" charset="0"/>
                </a:endParaRPr>
              </a:p>
              <a:p>
                <a:pPr algn="just">
                  <a:lnSpc>
                    <a:spcPct val="110000"/>
                  </a:lnSpc>
                  <a:tabLst>
                    <a:tab pos="395288" algn="l"/>
                  </a:tabLst>
                </a:pPr>
                <a:r>
                  <a:rPr lang="en-US" sz="1400" dirty="0" smtClean="0">
                    <a:ea typeface="Times New Roman" panose="02020603050405020304" pitchFamily="18" charset="0"/>
                    <a:cs typeface="Times New Roman" panose="02020603050405020304" pitchFamily="18" charset="0"/>
                  </a:rPr>
                  <a:t>	 </a:t>
                </a:r>
                <a14:m>
                  <m:oMath xmlns:m="http://schemas.openxmlformats.org/officeDocument/2006/math">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𝑊</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𝑗𝑖</m:t>
                        </m:r>
                        <m:r>
                          <a:rPr lang="en-US" sz="1400" i="1">
                            <a:latin typeface="Cambria Math" panose="02040503050406030204" pitchFamily="18" charset="0"/>
                            <a:ea typeface="Times New Roman" panose="02020603050405020304" pitchFamily="18" charset="0"/>
                            <a:cs typeface="Times New Roman" panose="02020603050405020304" pitchFamily="18" charset="0"/>
                          </a:rPr>
                          <m:t> </m:t>
                        </m:r>
                      </m:sub>
                    </m:sSub>
                    <m:r>
                      <a:rPr lang="en-US" sz="1400" i="1">
                        <a:latin typeface="Cambria Math" panose="02040503050406030204" pitchFamily="18" charset="0"/>
                        <a:ea typeface="Times New Roman" panose="02020603050405020304" pitchFamily="18" charset="0"/>
                        <a:cs typeface="Times New Roman" panose="02020603050405020304" pitchFamily="18" charset="0"/>
                      </a:rPr>
                      <m:t>=</m:t>
                    </m:r>
                    <m:r>
                      <a:rPr lang="en-US" sz="1400" i="1">
                        <a:latin typeface="Cambria Math" panose="02040503050406030204" pitchFamily="18" charset="0"/>
                        <a:ea typeface="Times New Roman" panose="02020603050405020304" pitchFamily="18" charset="0"/>
                        <a:cs typeface="Times New Roman" panose="02020603050405020304" pitchFamily="18" charset="0"/>
                      </a:rPr>
                      <m:t>𝑊𝑒𝑖𝑔h𝑡</m:t>
                    </m:r>
                    <m:r>
                      <a:rPr lang="en-US" sz="1400" i="1">
                        <a:latin typeface="Cambria Math" panose="02040503050406030204" pitchFamily="18" charset="0"/>
                        <a:ea typeface="Times New Roman" panose="02020603050405020304" pitchFamily="18" charset="0"/>
                        <a:cs typeface="Times New Roman" panose="02020603050405020304" pitchFamily="18" charset="0"/>
                      </a:rPr>
                      <m:t> </m:t>
                    </m:r>
                    <m:r>
                      <a:rPr lang="en-US" sz="1400" i="1">
                        <a:latin typeface="Cambria Math" panose="02040503050406030204" pitchFamily="18" charset="0"/>
                        <a:ea typeface="Times New Roman" panose="02020603050405020304" pitchFamily="18" charset="0"/>
                        <a:cs typeface="Times New Roman" panose="02020603050405020304" pitchFamily="18" charset="0"/>
                      </a:rPr>
                      <m:t>𝑓𝑜𝑟</m:t>
                    </m:r>
                    <m:r>
                      <a:rPr lang="en-US" sz="1400" i="1">
                        <a:latin typeface="Cambria Math" panose="02040503050406030204" pitchFamily="18" charset="0"/>
                        <a:ea typeface="Times New Roman" panose="02020603050405020304" pitchFamily="18" charset="0"/>
                        <a:cs typeface="Times New Roman" panose="02020603050405020304" pitchFamily="18" charset="0"/>
                      </a:rPr>
                      <m:t> </m:t>
                    </m:r>
                    <m:r>
                      <a:rPr lang="en-US" sz="1400" i="1">
                        <a:latin typeface="Cambria Math" panose="02040503050406030204" pitchFamily="18" charset="0"/>
                        <a:ea typeface="Times New Roman" panose="02020603050405020304" pitchFamily="18" charset="0"/>
                        <a:cs typeface="Times New Roman" panose="02020603050405020304" pitchFamily="18" charset="0"/>
                      </a:rPr>
                      <m:t>𝐼𝑡𝑒𝑚</m:t>
                    </m:r>
                    <m:r>
                      <a:rPr lang="en-US" sz="1400" i="1">
                        <a:latin typeface="Cambria Math" panose="02040503050406030204" pitchFamily="18" charset="0"/>
                        <a:ea typeface="Times New Roman" panose="02020603050405020304" pitchFamily="18" charset="0"/>
                        <a:cs typeface="Times New Roman" panose="02020603050405020304" pitchFamily="18" charset="0"/>
                      </a:rPr>
                      <m:t> </m:t>
                    </m:r>
                    <m:r>
                      <a:rPr lang="en-US" sz="1400" i="1">
                        <a:latin typeface="Cambria Math" panose="02040503050406030204" pitchFamily="18" charset="0"/>
                        <a:ea typeface="Times New Roman" panose="02020603050405020304" pitchFamily="18" charset="0"/>
                        <a:cs typeface="Times New Roman" panose="02020603050405020304" pitchFamily="18" charset="0"/>
                      </a:rPr>
                      <m:t>𝑗</m:t>
                    </m:r>
                    <m:r>
                      <a:rPr lang="en-US" sz="1400" i="1">
                        <a:latin typeface="Cambria Math" panose="02040503050406030204" pitchFamily="18" charset="0"/>
                        <a:ea typeface="Times New Roman" panose="02020603050405020304" pitchFamily="18" charset="0"/>
                        <a:cs typeface="Times New Roman" panose="02020603050405020304" pitchFamily="18" charset="0"/>
                      </a:rPr>
                      <m:t> </m:t>
                    </m:r>
                    <m:r>
                      <a:rPr lang="en-US" sz="1400" i="1">
                        <a:latin typeface="Cambria Math" panose="02040503050406030204" pitchFamily="18" charset="0"/>
                        <a:ea typeface="Times New Roman" panose="02020603050405020304" pitchFamily="18" charset="0"/>
                        <a:cs typeface="Times New Roman" panose="02020603050405020304" pitchFamily="18" charset="0"/>
                      </a:rPr>
                      <m:t>𝑎𝑡</m:t>
                    </m:r>
                    <m:r>
                      <a:rPr lang="en-US" sz="1400" i="1">
                        <a:latin typeface="Cambria Math" panose="02040503050406030204" pitchFamily="18" charset="0"/>
                        <a:ea typeface="Times New Roman" panose="02020603050405020304" pitchFamily="18" charset="0"/>
                        <a:cs typeface="Times New Roman" panose="02020603050405020304" pitchFamily="18" charset="0"/>
                      </a:rPr>
                      <m:t> </m:t>
                    </m:r>
                    <m:r>
                      <a:rPr lang="en-US" sz="1400" i="1">
                        <a:latin typeface="Cambria Math" panose="02040503050406030204" pitchFamily="18" charset="0"/>
                        <a:ea typeface="Times New Roman" panose="02020603050405020304" pitchFamily="18" charset="0"/>
                        <a:cs typeface="Times New Roman" panose="02020603050405020304" pitchFamily="18" charset="0"/>
                      </a:rPr>
                      <m:t>𝑖𝑛𝑑𝑒𝑥</m:t>
                    </m:r>
                    <m:r>
                      <a:rPr lang="en-US" sz="1400" i="1">
                        <a:latin typeface="Cambria Math" panose="02040503050406030204" pitchFamily="18" charset="0"/>
                        <a:ea typeface="Times New Roman" panose="02020603050405020304" pitchFamily="18" charset="0"/>
                        <a:cs typeface="Times New Roman" panose="02020603050405020304" pitchFamily="18" charset="0"/>
                      </a:rPr>
                      <m:t> </m:t>
                    </m:r>
                    <m:r>
                      <a:rPr lang="en-US" sz="1400" i="1">
                        <a:latin typeface="Cambria Math" panose="02040503050406030204" pitchFamily="18" charset="0"/>
                        <a:ea typeface="Times New Roman" panose="02020603050405020304" pitchFamily="18" charset="0"/>
                        <a:cs typeface="Times New Roman" panose="02020603050405020304" pitchFamily="18" charset="0"/>
                      </a:rPr>
                      <m:t>𝑝𝑒𝑟𝑖𝑜𝑑</m:t>
                    </m:r>
                    <m:r>
                      <a:rPr lang="en-US" sz="1400" i="1">
                        <a:latin typeface="Cambria Math" panose="02040503050406030204" pitchFamily="18" charset="0"/>
                        <a:ea typeface="Times New Roman" panose="02020603050405020304" pitchFamily="18" charset="0"/>
                        <a:cs typeface="Times New Roman" panose="02020603050405020304" pitchFamily="18" charset="0"/>
                      </a:rPr>
                      <m:t> </m:t>
                    </m:r>
                    <m:r>
                      <a:rPr lang="en-US" sz="1400" i="1">
                        <a:latin typeface="Cambria Math" panose="02040503050406030204" pitchFamily="18" charset="0"/>
                        <a:ea typeface="Times New Roman" panose="02020603050405020304" pitchFamily="18" charset="0"/>
                        <a:cs typeface="Times New Roman" panose="02020603050405020304" pitchFamily="18" charset="0"/>
                      </a:rPr>
                      <m:t>𝑗</m:t>
                    </m:r>
                  </m:oMath>
                </a14:m>
                <a:endParaRPr lang="en-US" sz="1400" dirty="0">
                  <a:effectLst/>
                  <a:latin typeface="Times New Roman" panose="02020603050405020304" pitchFamily="18" charset="0"/>
                  <a:ea typeface="Calibri" panose="020F0502020204030204" pitchFamily="34" charset="0"/>
                  <a:cs typeface="Calibri" panose="020F050202020403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936812" y="5613811"/>
                <a:ext cx="4592595" cy="841384"/>
              </a:xfrm>
              <a:prstGeom prst="rect">
                <a:avLst/>
              </a:prstGeom>
              <a:blipFill>
                <a:blip r:embed="rId4"/>
                <a:stretch>
                  <a:fillRect l="-398" t="-725"/>
                </a:stretch>
              </a:blipFill>
            </p:spPr>
            <p:txBody>
              <a:bodyPr/>
              <a:lstStyle/>
              <a:p>
                <a:r>
                  <a:rPr lang="en-US">
                    <a:noFill/>
                  </a:rPr>
                  <a:t> </a:t>
                </a:r>
              </a:p>
            </p:txBody>
          </p:sp>
        </mc:Fallback>
      </mc:AlternateContent>
    </p:spTree>
    <p:extLst>
      <p:ext uri="{BB962C8B-B14F-4D97-AF65-F5344CB8AC3E}">
        <p14:creationId xmlns:p14="http://schemas.microsoft.com/office/powerpoint/2010/main" val="36125126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993"/>
            <a:ext cx="10515600" cy="1325563"/>
          </a:xfrm>
        </p:spPr>
        <p:txBody>
          <a:bodyPr>
            <a:normAutofit/>
          </a:bodyPr>
          <a:lstStyle/>
          <a:p>
            <a:r>
              <a:rPr lang="en-US" dirty="0"/>
              <a:t>Development of Project-Specific CCI </a:t>
            </a:r>
          </a:p>
        </p:txBody>
      </p:sp>
      <p:sp>
        <p:nvSpPr>
          <p:cNvPr id="4" name="Slide Number Placeholder 3"/>
          <p:cNvSpPr>
            <a:spLocks noGrp="1"/>
          </p:cNvSpPr>
          <p:nvPr>
            <p:ph type="sldNum" sz="quarter" idx="12"/>
          </p:nvPr>
        </p:nvSpPr>
        <p:spPr/>
        <p:txBody>
          <a:bodyPr/>
          <a:lstStyle/>
          <a:p>
            <a:fld id="{3AE3C22C-A700-7C4F-AAFC-0F9462A0F375}" type="slidenum">
              <a:rPr lang="en-US" smtClean="0"/>
              <a:pPr/>
              <a:t>24</a:t>
            </a:fld>
            <a:endParaRPr lang="en-US" dirty="0"/>
          </a:p>
        </p:txBody>
      </p:sp>
      <p:sp>
        <p:nvSpPr>
          <p:cNvPr id="11" name="Content Placeholder 2"/>
          <p:cNvSpPr>
            <a:spLocks noGrp="1"/>
          </p:cNvSpPr>
          <p:nvPr>
            <p:ph idx="1"/>
          </p:nvPr>
        </p:nvSpPr>
        <p:spPr>
          <a:xfrm>
            <a:off x="1110914" y="1051782"/>
            <a:ext cx="10515600" cy="532387"/>
          </a:xfrm>
        </p:spPr>
        <p:txBody>
          <a:bodyPr>
            <a:normAutofit/>
          </a:bodyPr>
          <a:lstStyle/>
          <a:p>
            <a:pPr marL="0" indent="0" algn="ctr">
              <a:buNone/>
            </a:pPr>
            <a:r>
              <a:rPr lang="en-US" sz="3000" dirty="0"/>
              <a:t>CDOT Asphalt Paving Sample Project</a:t>
            </a:r>
          </a:p>
          <a:p>
            <a:pPr marL="0" indent="0">
              <a:buNone/>
            </a:pPr>
            <a:endParaRPr lang="en-US" dirty="0"/>
          </a:p>
        </p:txBody>
      </p:sp>
      <p:graphicFrame>
        <p:nvGraphicFramePr>
          <p:cNvPr id="6" name="Table 5">
            <a:extLst>
              <a:ext uri="{FF2B5EF4-FFF2-40B4-BE49-F238E27FC236}">
                <a16:creationId xmlns:a16="http://schemas.microsoft.com/office/drawing/2014/main" id="{8F3E55FE-527D-4C9D-8988-423AEF282A6E}"/>
              </a:ext>
            </a:extLst>
          </p:cNvPr>
          <p:cNvGraphicFramePr>
            <a:graphicFrameLocks noGrp="1"/>
          </p:cNvGraphicFramePr>
          <p:nvPr>
            <p:extLst/>
          </p:nvPr>
        </p:nvGraphicFramePr>
        <p:xfrm>
          <a:off x="108286" y="1645086"/>
          <a:ext cx="7704456" cy="4855777"/>
        </p:xfrm>
        <a:graphic>
          <a:graphicData uri="http://schemas.openxmlformats.org/drawingml/2006/table">
            <a:tbl>
              <a:tblPr/>
              <a:tblGrid>
                <a:gridCol w="931620">
                  <a:extLst>
                    <a:ext uri="{9D8B030D-6E8A-4147-A177-3AD203B41FA5}">
                      <a16:colId xmlns:a16="http://schemas.microsoft.com/office/drawing/2014/main" val="2251461997"/>
                    </a:ext>
                  </a:extLst>
                </a:gridCol>
                <a:gridCol w="3388122">
                  <a:extLst>
                    <a:ext uri="{9D8B030D-6E8A-4147-A177-3AD203B41FA5}">
                      <a16:colId xmlns:a16="http://schemas.microsoft.com/office/drawing/2014/main" val="2818199679"/>
                    </a:ext>
                  </a:extLst>
                </a:gridCol>
                <a:gridCol w="913873">
                  <a:extLst>
                    <a:ext uri="{9D8B030D-6E8A-4147-A177-3AD203B41FA5}">
                      <a16:colId xmlns:a16="http://schemas.microsoft.com/office/drawing/2014/main" val="2439001697"/>
                    </a:ext>
                  </a:extLst>
                </a:gridCol>
                <a:gridCol w="1311576">
                  <a:extLst>
                    <a:ext uri="{9D8B030D-6E8A-4147-A177-3AD203B41FA5}">
                      <a16:colId xmlns:a16="http://schemas.microsoft.com/office/drawing/2014/main" val="1579909272"/>
                    </a:ext>
                  </a:extLst>
                </a:gridCol>
                <a:gridCol w="1159265">
                  <a:extLst>
                    <a:ext uri="{9D8B030D-6E8A-4147-A177-3AD203B41FA5}">
                      <a16:colId xmlns:a16="http://schemas.microsoft.com/office/drawing/2014/main" val="1610547438"/>
                    </a:ext>
                  </a:extLst>
                </a:gridCol>
              </a:tblGrid>
              <a:tr h="443689">
                <a:tc gridSpan="5">
                  <a:txBody>
                    <a:bodyPr/>
                    <a:lstStyle/>
                    <a:p>
                      <a:pPr algn="ctr" fontAlgn="ctr"/>
                      <a:r>
                        <a:rPr lang="en-US" sz="1600" b="1" i="0" u="none" strike="noStrike" dirty="0">
                          <a:solidFill>
                            <a:srgbClr val="FFFFFF"/>
                          </a:solidFill>
                          <a:effectLst/>
                          <a:latin typeface="+mj-lt"/>
                        </a:rPr>
                        <a:t>MULTI-LEVEL CONSTRUCTION COST INDEX ASPHALT PAVING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4660264"/>
                  </a:ext>
                </a:extLst>
              </a:tr>
              <a:tr h="388728">
                <a:tc>
                  <a:txBody>
                    <a:bodyPr/>
                    <a:lstStyle/>
                    <a:p>
                      <a:pPr algn="ctr" fontAlgn="ctr"/>
                      <a:r>
                        <a:rPr lang="en-US" sz="1200" b="1" i="0" u="none" strike="noStrike" dirty="0">
                          <a:solidFill>
                            <a:srgbClr val="FFFFFF"/>
                          </a:solidFill>
                          <a:effectLst/>
                          <a:latin typeface="+mj-lt"/>
                        </a:rPr>
                        <a:t>Item ID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1200" b="1" i="0" u="none" strike="noStrike" dirty="0">
                          <a:solidFill>
                            <a:srgbClr val="FFFFFF"/>
                          </a:solidFill>
                          <a:effectLst/>
                          <a:latin typeface="+mj-lt"/>
                        </a:rPr>
                        <a:t>Description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1200" b="1" i="0" u="none" strike="noStrike" dirty="0">
                          <a:solidFill>
                            <a:srgbClr val="FFFFFF"/>
                          </a:solidFill>
                          <a:effectLst/>
                          <a:latin typeface="+mj-lt"/>
                        </a:rPr>
                        <a:t>Unit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1200" b="1" i="0" u="none" strike="noStrike" dirty="0">
                          <a:solidFill>
                            <a:srgbClr val="FFFFFF"/>
                          </a:solidFill>
                          <a:effectLst/>
                          <a:latin typeface="+mj-lt"/>
                        </a:rPr>
                        <a:t>% of </a:t>
                      </a:r>
                    </a:p>
                    <a:p>
                      <a:pPr algn="ctr" fontAlgn="ctr"/>
                      <a:r>
                        <a:rPr lang="en-US" sz="1200" b="1" i="0" u="none" strike="noStrike" dirty="0">
                          <a:solidFill>
                            <a:srgbClr val="FFFFFF"/>
                          </a:solidFill>
                          <a:effectLst/>
                          <a:latin typeface="+mj-lt"/>
                        </a:rPr>
                        <a:t>Total Cost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1200" b="1" i="0" u="none" strike="noStrike" dirty="0">
                          <a:solidFill>
                            <a:srgbClr val="FFFFFF"/>
                          </a:solidFill>
                          <a:effectLst/>
                          <a:latin typeface="+mj-lt"/>
                        </a:rPr>
                        <a:t>Index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3312023922"/>
                  </a:ext>
                </a:extLst>
              </a:tr>
              <a:tr h="190500">
                <a:tc>
                  <a:txBody>
                    <a:bodyPr/>
                    <a:lstStyle/>
                    <a:p>
                      <a:pPr algn="ctr" fontAlgn="b"/>
                      <a:r>
                        <a:rPr lang="en-US" sz="1050" b="0" i="0" u="none" strike="noStrike" dirty="0">
                          <a:solidFill>
                            <a:srgbClr val="000000"/>
                          </a:solidFill>
                          <a:effectLst/>
                          <a:latin typeface="+mj-lt"/>
                        </a:rPr>
                        <a:t>614-00011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mj-lt"/>
                        </a:rPr>
                        <a:t>Sign Panel (Class I)</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j-lt"/>
                        </a:rPr>
                        <a:t>SF</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mj-lt"/>
                        </a:rPr>
                        <a:t>0.00%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j-lt"/>
                        </a:rPr>
                        <a:t>SW-614-000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1966648"/>
                  </a:ext>
                </a:extLst>
              </a:tr>
              <a:tr h="190500">
                <a:tc>
                  <a:txBody>
                    <a:bodyPr/>
                    <a:lstStyle/>
                    <a:p>
                      <a:pPr algn="ctr" fontAlgn="b"/>
                      <a:r>
                        <a:rPr lang="en-US" sz="1050" b="0" i="0" u="none" strike="noStrike" dirty="0">
                          <a:solidFill>
                            <a:srgbClr val="000000"/>
                          </a:solidFill>
                          <a:effectLst/>
                          <a:latin typeface="+mj-lt"/>
                        </a:rPr>
                        <a:t>630-80363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mj-lt"/>
                        </a:rPr>
                        <a:t>Drum Channelizing Device (With Light) (Flashing)</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j-lt"/>
                        </a:rPr>
                        <a:t>EACH</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j-lt"/>
                        </a:rPr>
                        <a:t>0.01%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mj-lt"/>
                        </a:rPr>
                        <a:t>SW-6</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4291961"/>
                  </a:ext>
                </a:extLst>
              </a:tr>
              <a:tr h="190500">
                <a:tc>
                  <a:txBody>
                    <a:bodyPr/>
                    <a:lstStyle/>
                    <a:p>
                      <a:pPr algn="ctr" fontAlgn="b"/>
                      <a:r>
                        <a:rPr lang="en-US" sz="1050" b="0" i="0" u="none" strike="noStrike" dirty="0">
                          <a:solidFill>
                            <a:srgbClr val="000000"/>
                          </a:solidFill>
                          <a:effectLst/>
                          <a:latin typeface="+mj-lt"/>
                        </a:rPr>
                        <a:t>203-01500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mj-lt"/>
                        </a:rPr>
                        <a:t>Blading</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mj-lt"/>
                        </a:rPr>
                        <a:t>HOUR</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j-lt"/>
                        </a:rPr>
                        <a:t>0.12%</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mj-lt"/>
                        </a:rPr>
                        <a:t>SW-203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9293452"/>
                  </a:ext>
                </a:extLst>
              </a:tr>
              <a:tr h="190500">
                <a:tc>
                  <a:txBody>
                    <a:bodyPr/>
                    <a:lstStyle/>
                    <a:p>
                      <a:pPr algn="ctr" fontAlgn="b"/>
                      <a:r>
                        <a:rPr lang="en-US" sz="1050" b="0" i="0" u="none" strike="noStrike">
                          <a:solidFill>
                            <a:srgbClr val="000000"/>
                          </a:solidFill>
                          <a:effectLst/>
                          <a:latin typeface="+mj-lt"/>
                        </a:rPr>
                        <a:t>208-00103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mj-lt"/>
                        </a:rPr>
                        <a:t>Removal and Disposal of Sediment (Labor)</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mj-lt"/>
                        </a:rPr>
                        <a:t>HOUR</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j-lt"/>
                        </a:rPr>
                        <a:t>0.04%</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j-lt"/>
                        </a:rPr>
                        <a:t>SW-2</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0974638"/>
                  </a:ext>
                </a:extLst>
              </a:tr>
              <a:tr h="190500">
                <a:tc>
                  <a:txBody>
                    <a:bodyPr/>
                    <a:lstStyle/>
                    <a:p>
                      <a:pPr algn="ctr" fontAlgn="b"/>
                      <a:r>
                        <a:rPr lang="en-US" sz="1050" b="0" i="0" u="none" strike="noStrike">
                          <a:solidFill>
                            <a:srgbClr val="000000"/>
                          </a:solidFill>
                          <a:effectLst/>
                          <a:latin typeface="+mj-lt"/>
                        </a:rPr>
                        <a:t>626-01000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mj-lt"/>
                        </a:rPr>
                        <a:t>Public Information Services</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mj-lt"/>
                        </a:rPr>
                        <a:t>L S</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j-lt"/>
                        </a:rPr>
                        <a:t>0.01%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mj-lt"/>
                        </a:rPr>
                        <a:t>SW-6</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8820443"/>
                  </a:ext>
                </a:extLst>
              </a:tr>
              <a:tr h="190500">
                <a:tc>
                  <a:txBody>
                    <a:bodyPr/>
                    <a:lstStyle/>
                    <a:p>
                      <a:pPr algn="ctr" fontAlgn="b"/>
                      <a:r>
                        <a:rPr lang="en-US" sz="1050" b="0" i="0" u="none" strike="noStrike">
                          <a:solidFill>
                            <a:srgbClr val="000000"/>
                          </a:solidFill>
                          <a:effectLst/>
                          <a:latin typeface="+mj-lt"/>
                        </a:rPr>
                        <a:t>614-80385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mj-lt"/>
                        </a:rPr>
                        <a:t>Rumble Strip</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j-lt"/>
                        </a:rPr>
                        <a:t>LF</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j-lt"/>
                        </a:rPr>
                        <a:t>0.23%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j-lt"/>
                        </a:rPr>
                        <a:t>SW-614</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4546885"/>
                  </a:ext>
                </a:extLst>
              </a:tr>
              <a:tr h="190500">
                <a:tc>
                  <a:txBody>
                    <a:bodyPr/>
                    <a:lstStyle/>
                    <a:p>
                      <a:pPr algn="ctr" fontAlgn="b"/>
                      <a:r>
                        <a:rPr lang="en-US" sz="1050" b="0" i="0" u="none" strike="noStrike">
                          <a:solidFill>
                            <a:srgbClr val="000000"/>
                          </a:solidFill>
                          <a:effectLst/>
                          <a:latin typeface="+mj-lt"/>
                        </a:rPr>
                        <a:t>208-00045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mj-lt"/>
                        </a:rPr>
                        <a:t>Concrete Washout Structure</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j-lt"/>
                        </a:rPr>
                        <a:t>EACH</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mj-lt"/>
                        </a:rPr>
                        <a:t>0.01%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j-lt"/>
                        </a:rPr>
                        <a:t>SW-2</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1641945"/>
                  </a:ext>
                </a:extLst>
              </a:tr>
              <a:tr h="190500">
                <a:tc>
                  <a:txBody>
                    <a:bodyPr/>
                    <a:lstStyle/>
                    <a:p>
                      <a:pPr algn="ctr" fontAlgn="b"/>
                      <a:r>
                        <a:rPr lang="en-US" sz="1050" b="0" i="0" u="none" strike="noStrike">
                          <a:solidFill>
                            <a:srgbClr val="000000"/>
                          </a:solidFill>
                          <a:effectLst/>
                          <a:latin typeface="+mj-lt"/>
                        </a:rPr>
                        <a:t>606-00301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mj-lt"/>
                        </a:rPr>
                        <a:t>Guardrail Type 3 (6-3 Post Spacing)</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j-lt"/>
                        </a:rPr>
                        <a:t>LF</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j-lt"/>
                        </a:rPr>
                        <a:t>0.85%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j-lt"/>
                        </a:rPr>
                        <a:t>SW-606-00301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1902736"/>
                  </a:ext>
                </a:extLst>
              </a:tr>
              <a:tr h="190500">
                <a:tc>
                  <a:txBody>
                    <a:bodyPr/>
                    <a:lstStyle/>
                    <a:p>
                      <a:pPr algn="ctr" fontAlgn="b"/>
                      <a:r>
                        <a:rPr lang="en-US" sz="1050" b="0" i="0" u="none" strike="noStrike">
                          <a:solidFill>
                            <a:srgbClr val="000000"/>
                          </a:solidFill>
                          <a:effectLst/>
                          <a:latin typeface="+mj-lt"/>
                        </a:rPr>
                        <a:t>403-00720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mj-lt"/>
                        </a:rPr>
                        <a:t>Hot Mix Asphalt (Patching) (Asphalt)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j-lt"/>
                        </a:rPr>
                        <a:t>TON</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j-lt"/>
                        </a:rPr>
                        <a:t>0.61%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j-lt"/>
                        </a:rPr>
                        <a:t>SW-403-00720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5426035"/>
                  </a:ext>
                </a:extLst>
              </a:tr>
              <a:tr h="190500">
                <a:tc>
                  <a:txBody>
                    <a:bodyPr/>
                    <a:lstStyle/>
                    <a:p>
                      <a:pPr algn="ctr" fontAlgn="b"/>
                      <a:r>
                        <a:rPr lang="en-US" sz="1050" b="0" i="0" u="none" strike="noStrike">
                          <a:solidFill>
                            <a:srgbClr val="000000"/>
                          </a:solidFill>
                          <a:effectLst/>
                          <a:latin typeface="+mj-lt"/>
                        </a:rPr>
                        <a:t>630-00012</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mj-lt"/>
                        </a:rPr>
                        <a:t>Traffic Control Management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j-lt"/>
                        </a:rPr>
                        <a:t>DAY</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j-lt"/>
                        </a:rPr>
                        <a:t>1.24%</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j-lt"/>
                        </a:rPr>
                        <a:t>SW-6</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7027583"/>
                  </a:ext>
                </a:extLst>
              </a:tr>
              <a:tr h="190500">
                <a:tc>
                  <a:txBody>
                    <a:bodyPr/>
                    <a:lstStyle/>
                    <a:p>
                      <a:pPr algn="ctr" fontAlgn="b"/>
                      <a:r>
                        <a:rPr lang="en-US" sz="1050" b="0" i="0" u="none" strike="noStrike">
                          <a:solidFill>
                            <a:srgbClr val="000000"/>
                          </a:solidFill>
                          <a:effectLst/>
                          <a:latin typeface="+mj-lt"/>
                        </a:rPr>
                        <a:t>614-00012</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mj-lt"/>
                        </a:rPr>
                        <a:t>Sign Panel (Class II)</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j-lt"/>
                        </a:rPr>
                        <a:t>SF</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j-lt"/>
                        </a:rPr>
                        <a:t>0.01%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j-lt"/>
                        </a:rPr>
                        <a:t>SW-614-00012</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1781239"/>
                  </a:ext>
                </a:extLst>
              </a:tr>
              <a:tr h="190500">
                <a:tc>
                  <a:txBody>
                    <a:bodyPr/>
                    <a:lstStyle/>
                    <a:p>
                      <a:pPr algn="ctr" fontAlgn="b"/>
                      <a:r>
                        <a:rPr lang="en-US" sz="1050" b="0" i="0" u="none" strike="noStrike">
                          <a:solidFill>
                            <a:srgbClr val="000000"/>
                          </a:solidFill>
                          <a:effectLst/>
                          <a:latin typeface="+mj-lt"/>
                        </a:rPr>
                        <a:t>630-80355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mj-lt"/>
                        </a:rPr>
                        <a:t>Portable Message Sign Panel</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mj-lt"/>
                        </a:rPr>
                        <a:t>EACH</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j-lt"/>
                        </a:rPr>
                        <a:t>0.32%</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j-lt"/>
                        </a:rPr>
                        <a:t>SW-6</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6877507"/>
                  </a:ext>
                </a:extLst>
              </a:tr>
              <a:tr h="190500">
                <a:tc>
                  <a:txBody>
                    <a:bodyPr/>
                    <a:lstStyle/>
                    <a:p>
                      <a:pPr algn="ctr" fontAlgn="b"/>
                      <a:r>
                        <a:rPr lang="en-US" sz="1050" b="0" i="0" u="none" strike="noStrike">
                          <a:solidFill>
                            <a:srgbClr val="000000"/>
                          </a:solidFill>
                          <a:effectLst/>
                          <a:latin typeface="+mj-lt"/>
                        </a:rPr>
                        <a:t>627-00005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mj-lt"/>
                        </a:rPr>
                        <a:t>Epoxy Pavement Marking</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j-lt"/>
                        </a:rPr>
                        <a:t>GAL</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j-lt"/>
                        </a:rPr>
                        <a:t>0.90%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j-lt"/>
                        </a:rPr>
                        <a:t>SW-627-00005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2194679"/>
                  </a:ext>
                </a:extLst>
              </a:tr>
              <a:tr h="190500">
                <a:tc>
                  <a:txBody>
                    <a:bodyPr/>
                    <a:lstStyle/>
                    <a:p>
                      <a:pPr algn="ctr" fontAlgn="b"/>
                      <a:r>
                        <a:rPr lang="en-US" sz="1050" b="0" i="0" u="none" strike="noStrike">
                          <a:solidFill>
                            <a:srgbClr val="000000"/>
                          </a:solidFill>
                          <a:effectLst/>
                          <a:latin typeface="+mj-lt"/>
                        </a:rPr>
                        <a:t>630-80341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mj-lt"/>
                        </a:rPr>
                        <a:t>Construction Traffic Sign (Panel Size A)</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j-lt"/>
                        </a:rPr>
                        <a:t>EACH</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mj-lt"/>
                        </a:rPr>
                        <a:t>0.13%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j-lt"/>
                        </a:rPr>
                        <a:t>SW-6</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9497603"/>
                  </a:ext>
                </a:extLst>
              </a:tr>
              <a:tr h="190500">
                <a:tc>
                  <a:txBody>
                    <a:bodyPr/>
                    <a:lstStyle/>
                    <a:p>
                      <a:pPr algn="ctr" fontAlgn="b"/>
                      <a:r>
                        <a:rPr lang="en-US" sz="1050" b="0" i="0" u="none" strike="noStrike">
                          <a:solidFill>
                            <a:srgbClr val="000000"/>
                          </a:solidFill>
                          <a:effectLst/>
                          <a:latin typeface="+mj-lt"/>
                        </a:rPr>
                        <a:t>403-34731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mj-lt"/>
                        </a:rPr>
                        <a:t>Hot Mix Asphalt (Grading </a:t>
                      </a:r>
                      <a:r>
                        <a:rPr lang="en-US" sz="1050" b="0" i="0" u="none" strike="noStrike" dirty="0" err="1">
                          <a:solidFill>
                            <a:srgbClr val="000000"/>
                          </a:solidFill>
                          <a:effectLst/>
                          <a:latin typeface="+mj-lt"/>
                        </a:rPr>
                        <a:t>SX</a:t>
                      </a:r>
                      <a:r>
                        <a:rPr lang="en-US" sz="1050" b="0" i="0" u="none" strike="noStrike" dirty="0">
                          <a:solidFill>
                            <a:srgbClr val="000000"/>
                          </a:solidFill>
                          <a:effectLst/>
                          <a:latin typeface="+mj-lt"/>
                        </a:rPr>
                        <a:t>) (75) (PG 58-34)</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j-lt"/>
                        </a:rPr>
                        <a:t>TON</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mj-lt"/>
                        </a:rPr>
                        <a:t>55.76%</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j-lt"/>
                        </a:rPr>
                        <a:t>SW-403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9928632"/>
                  </a:ext>
                </a:extLst>
              </a:tr>
              <a:tr h="190500">
                <a:tc>
                  <a:txBody>
                    <a:bodyPr/>
                    <a:lstStyle/>
                    <a:p>
                      <a:pPr algn="ctr" fontAlgn="b"/>
                      <a:r>
                        <a:rPr lang="en-US" sz="1050" b="0" i="0" u="none" strike="noStrike">
                          <a:solidFill>
                            <a:srgbClr val="000000"/>
                          </a:solidFill>
                          <a:effectLst/>
                          <a:latin typeface="+mj-lt"/>
                        </a:rPr>
                        <a:t>403-34721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mj-lt"/>
                        </a:rPr>
                        <a:t>Hot Mix Asphalt (Grading </a:t>
                      </a:r>
                      <a:r>
                        <a:rPr lang="en-US" sz="1050" b="0" i="0" u="none" strike="noStrike" dirty="0" err="1">
                          <a:solidFill>
                            <a:srgbClr val="000000"/>
                          </a:solidFill>
                          <a:effectLst/>
                          <a:latin typeface="+mj-lt"/>
                        </a:rPr>
                        <a:t>SX</a:t>
                      </a:r>
                      <a:r>
                        <a:rPr lang="en-US" sz="1050" b="0" i="0" u="none" strike="noStrike" dirty="0">
                          <a:solidFill>
                            <a:srgbClr val="000000"/>
                          </a:solidFill>
                          <a:effectLst/>
                          <a:latin typeface="+mj-lt"/>
                        </a:rPr>
                        <a:t>) (75) (PG 58-28)</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j-lt"/>
                        </a:rPr>
                        <a:t>TON</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j-lt"/>
                        </a:rPr>
                        <a:t>23.20%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j-lt"/>
                        </a:rPr>
                        <a:t>SW-403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0654434"/>
                  </a:ext>
                </a:extLst>
              </a:tr>
            </a:tbl>
          </a:graphicData>
        </a:graphic>
      </p:graphicFrame>
      <p:graphicFrame>
        <p:nvGraphicFramePr>
          <p:cNvPr id="10" name="Chart 9">
            <a:extLst>
              <a:ext uri="{FF2B5EF4-FFF2-40B4-BE49-F238E27FC236}">
                <a16:creationId xmlns:a16="http://schemas.microsoft.com/office/drawing/2014/main" id="{32441E42-9DA0-49B7-928D-876A03CBA91C}"/>
              </a:ext>
            </a:extLst>
          </p:cNvPr>
          <p:cNvGraphicFramePr>
            <a:graphicFrameLocks/>
          </p:cNvGraphicFramePr>
          <p:nvPr>
            <p:extLst>
              <p:ext uri="{D42A27DB-BD31-4B8C-83A1-F6EECF244321}">
                <p14:modId xmlns:p14="http://schemas.microsoft.com/office/powerpoint/2010/main" val="2121568936"/>
              </p:ext>
            </p:extLst>
          </p:nvPr>
        </p:nvGraphicFramePr>
        <p:xfrm>
          <a:off x="7951694" y="2254329"/>
          <a:ext cx="4114161"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Content Placeholder 2">
            <a:extLst>
              <a:ext uri="{FF2B5EF4-FFF2-40B4-BE49-F238E27FC236}">
                <a16:creationId xmlns:a16="http://schemas.microsoft.com/office/drawing/2014/main" id="{C516A375-51A3-41AA-9330-DB8FE591B8EF}"/>
              </a:ext>
            </a:extLst>
          </p:cNvPr>
          <p:cNvSpPr txBox="1">
            <a:spLocks/>
          </p:cNvSpPr>
          <p:nvPr/>
        </p:nvSpPr>
        <p:spPr>
          <a:xfrm>
            <a:off x="8139988" y="1752805"/>
            <a:ext cx="3737572" cy="532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DD550C"/>
              </a:buClr>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DD550C"/>
              </a:buClr>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DD550C"/>
              </a:buClr>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DD550C"/>
              </a:buClr>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DD550C"/>
              </a:buClr>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500" b="1" dirty="0" smtClean="0">
                <a:solidFill>
                  <a:schemeClr val="accent2"/>
                </a:solidFill>
              </a:rPr>
              <a:t>Project-Specific CCI</a:t>
            </a:r>
            <a:endParaRPr lang="en-US" sz="2500" b="1" dirty="0">
              <a:solidFill>
                <a:schemeClr val="accent2"/>
              </a:solidFill>
            </a:endParaRPr>
          </a:p>
          <a:p>
            <a:pPr marL="0" indent="0">
              <a:buFont typeface="Arial"/>
              <a:buNone/>
            </a:pPr>
            <a:endParaRPr lang="en-US" sz="2500" dirty="0">
              <a:solidFill>
                <a:schemeClr val="accent2"/>
              </a:solidFill>
            </a:endParaRPr>
          </a:p>
        </p:txBody>
      </p:sp>
      <p:sp>
        <p:nvSpPr>
          <p:cNvPr id="3" name="Rectangle 2"/>
          <p:cNvSpPr/>
          <p:nvPr/>
        </p:nvSpPr>
        <p:spPr>
          <a:xfrm>
            <a:off x="5338119" y="2100647"/>
            <a:ext cx="2474623" cy="4400215"/>
          </a:xfrm>
          <a:prstGeom prst="rect">
            <a:avLst/>
          </a:prstGeom>
          <a:solidFill>
            <a:srgbClr val="C00000">
              <a:alpha val="30196"/>
            </a:srgbClr>
          </a:solid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Curved Connector 6"/>
          <p:cNvCxnSpPr>
            <a:endCxn id="15" idx="1"/>
          </p:cNvCxnSpPr>
          <p:nvPr/>
        </p:nvCxnSpPr>
        <p:spPr>
          <a:xfrm flipV="1">
            <a:off x="7812741" y="5852996"/>
            <a:ext cx="327247" cy="313028"/>
          </a:xfrm>
          <a:prstGeom prst="curvedConnector3">
            <a:avLst>
              <a:gd name="adj1" fmla="val 50000"/>
            </a:avLst>
          </a:prstGeom>
          <a:ln w="285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139988" y="5499053"/>
            <a:ext cx="3005807" cy="707886"/>
          </a:xfrm>
          <a:prstGeom prst="rect">
            <a:avLst/>
          </a:prstGeom>
          <a:noFill/>
        </p:spPr>
        <p:txBody>
          <a:bodyPr wrap="square" rtlCol="0">
            <a:spAutoFit/>
          </a:bodyPr>
          <a:lstStyle/>
          <a:p>
            <a:pPr algn="ctr"/>
            <a:r>
              <a:rPr lang="en-US" sz="2000" b="1" dirty="0" smtClean="0">
                <a:solidFill>
                  <a:srgbClr val="C00000"/>
                </a:solidFill>
              </a:rPr>
              <a:t>Weighted average of selected cost indexes</a:t>
            </a:r>
            <a:endParaRPr lang="en-US" sz="2000" b="1" dirty="0">
              <a:solidFill>
                <a:srgbClr val="C00000"/>
              </a:solidFill>
            </a:endParaRPr>
          </a:p>
        </p:txBody>
      </p:sp>
    </p:spTree>
    <p:extLst>
      <p:ext uri="{BB962C8B-B14F-4D97-AF65-F5344CB8AC3E}">
        <p14:creationId xmlns:p14="http://schemas.microsoft.com/office/powerpoint/2010/main" val="80252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365126"/>
            <a:ext cx="11526256" cy="907620"/>
          </a:xfrm>
        </p:spPr>
        <p:txBody>
          <a:bodyPr>
            <a:normAutofit/>
          </a:bodyPr>
          <a:lstStyle/>
          <a:p>
            <a:r>
              <a:rPr lang="en-US" sz="4500" dirty="0"/>
              <a:t>Development of Program-Specific </a:t>
            </a:r>
            <a:r>
              <a:rPr lang="en-US" sz="4500" dirty="0" smtClean="0"/>
              <a:t>CCI </a:t>
            </a:r>
            <a:endParaRPr lang="en-US" sz="4500" dirty="0"/>
          </a:p>
        </p:txBody>
      </p:sp>
      <p:sp>
        <p:nvSpPr>
          <p:cNvPr id="4" name="Slide Number Placeholder 3"/>
          <p:cNvSpPr>
            <a:spLocks noGrp="1"/>
          </p:cNvSpPr>
          <p:nvPr>
            <p:ph type="sldNum" sz="quarter" idx="12"/>
          </p:nvPr>
        </p:nvSpPr>
        <p:spPr/>
        <p:txBody>
          <a:bodyPr/>
          <a:lstStyle/>
          <a:p>
            <a:fld id="{3AE3C22C-A700-7C4F-AAFC-0F9462A0F375}" type="slidenum">
              <a:rPr lang="en-US" smtClean="0"/>
              <a:pPr/>
              <a:t>25</a:t>
            </a:fld>
            <a:endParaRPr lang="en-US" dirty="0"/>
          </a:p>
        </p:txBody>
      </p:sp>
      <p:graphicFrame>
        <p:nvGraphicFramePr>
          <p:cNvPr id="6" name="Chart 5">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1049658323"/>
              </p:ext>
            </p:extLst>
          </p:nvPr>
        </p:nvGraphicFramePr>
        <p:xfrm>
          <a:off x="471488" y="1122948"/>
          <a:ext cx="11249024" cy="5268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1318220151"/>
              </p:ext>
            </p:extLst>
          </p:nvPr>
        </p:nvGraphicFramePr>
        <p:xfrm>
          <a:off x="471488" y="1122948"/>
          <a:ext cx="11249024" cy="52688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0654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E3C22C-A700-7C4F-AAFC-0F9462A0F375}" type="slidenum">
              <a:rPr lang="en-US" smtClean="0"/>
              <a:pPr/>
              <a:t>26</a:t>
            </a:fld>
            <a:endParaRPr lang="en-US" dirty="0"/>
          </a:p>
        </p:txBody>
      </p:sp>
      <p:sp>
        <p:nvSpPr>
          <p:cNvPr id="5" name="Title 4"/>
          <p:cNvSpPr>
            <a:spLocks noGrp="1"/>
          </p:cNvSpPr>
          <p:nvPr>
            <p:ph type="title"/>
          </p:nvPr>
        </p:nvSpPr>
        <p:spPr/>
        <p:txBody>
          <a:bodyPr>
            <a:normAutofit/>
          </a:bodyPr>
          <a:lstStyle/>
          <a:p>
            <a:r>
              <a:rPr lang="en-US" dirty="0" smtClean="0"/>
              <a:t>MCCIs Developed and Assessed</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788" y="2412206"/>
            <a:ext cx="5539394" cy="3481387"/>
          </a:xfrm>
          <a:prstGeom prst="rect">
            <a:avLst/>
          </a:prstGeom>
        </p:spPr>
      </p:pic>
      <p:cxnSp>
        <p:nvCxnSpPr>
          <p:cNvPr id="6" name="Straight Connector 5"/>
          <p:cNvCxnSpPr/>
          <p:nvPr/>
        </p:nvCxnSpPr>
        <p:spPr>
          <a:xfrm flipV="1">
            <a:off x="6096000" y="2412206"/>
            <a:ext cx="0" cy="3863088"/>
          </a:xfrm>
          <a:prstGeom prst="line">
            <a:avLst/>
          </a:prstGeom>
          <a:ln w="1905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37265" y="1562890"/>
            <a:ext cx="5402441" cy="630942"/>
          </a:xfrm>
          <a:prstGeom prst="rect">
            <a:avLst/>
          </a:prstGeom>
          <a:noFill/>
        </p:spPr>
        <p:txBody>
          <a:bodyPr wrap="none" rtlCol="0">
            <a:spAutoFit/>
          </a:bodyPr>
          <a:lstStyle/>
          <a:p>
            <a:pPr algn="ctr"/>
            <a:r>
              <a:rPr lang="en-US" sz="3500" dirty="0" smtClean="0">
                <a:solidFill>
                  <a:schemeClr val="accent2"/>
                </a:solidFill>
              </a:rPr>
              <a:t>Geographic Classification</a:t>
            </a:r>
            <a:endParaRPr lang="en-US" sz="3500" dirty="0">
              <a:solidFill>
                <a:schemeClr val="accent2"/>
              </a:solidFill>
            </a:endParaRPr>
          </a:p>
        </p:txBody>
      </p:sp>
      <p:sp>
        <p:nvSpPr>
          <p:cNvPr id="8" name="TextBox 7"/>
          <p:cNvSpPr txBox="1"/>
          <p:nvPr/>
        </p:nvSpPr>
        <p:spPr>
          <a:xfrm>
            <a:off x="7941845" y="1562890"/>
            <a:ext cx="2409634" cy="630942"/>
          </a:xfrm>
          <a:prstGeom prst="rect">
            <a:avLst/>
          </a:prstGeom>
          <a:noFill/>
        </p:spPr>
        <p:txBody>
          <a:bodyPr wrap="none" rtlCol="0">
            <a:spAutoFit/>
          </a:bodyPr>
          <a:lstStyle/>
          <a:p>
            <a:pPr algn="ctr"/>
            <a:r>
              <a:rPr lang="en-US" sz="3500" dirty="0" smtClean="0">
                <a:solidFill>
                  <a:schemeClr val="accent2"/>
                </a:solidFill>
              </a:rPr>
              <a:t>Index Input</a:t>
            </a:r>
            <a:endParaRPr lang="en-US" sz="3500" dirty="0">
              <a:solidFill>
                <a:schemeClr val="accent2"/>
              </a:solidFill>
            </a:endParaRPr>
          </a:p>
        </p:txBody>
      </p:sp>
      <p:sp>
        <p:nvSpPr>
          <p:cNvPr id="10" name="Content Placeholder 2"/>
          <p:cNvSpPr>
            <a:spLocks noGrp="1"/>
          </p:cNvSpPr>
          <p:nvPr>
            <p:ph idx="1"/>
          </p:nvPr>
        </p:nvSpPr>
        <p:spPr>
          <a:xfrm>
            <a:off x="6615953" y="2752165"/>
            <a:ext cx="5490321" cy="3424798"/>
          </a:xfrm>
        </p:spPr>
        <p:txBody>
          <a:bodyPr>
            <a:normAutofit/>
          </a:bodyPr>
          <a:lstStyle/>
          <a:p>
            <a:pPr>
              <a:spcAft>
                <a:spcPts val="1200"/>
              </a:spcAft>
            </a:pPr>
            <a:r>
              <a:rPr lang="en-US" dirty="0" smtClean="0"/>
              <a:t>Awarded Unit Prices</a:t>
            </a:r>
          </a:p>
          <a:p>
            <a:pPr>
              <a:spcAft>
                <a:spcPts val="1200"/>
              </a:spcAft>
            </a:pPr>
            <a:r>
              <a:rPr lang="en-US" dirty="0" smtClean="0"/>
              <a:t>Average Unit Prices per Project</a:t>
            </a:r>
            <a:endParaRPr lang="en-US" dirty="0"/>
          </a:p>
          <a:p>
            <a:pPr>
              <a:spcAft>
                <a:spcPts val="1200"/>
              </a:spcAft>
            </a:pPr>
            <a:r>
              <a:rPr lang="en-US" dirty="0" smtClean="0"/>
              <a:t>Median Unit Price per Project</a:t>
            </a:r>
          </a:p>
          <a:p>
            <a:pPr>
              <a:spcAft>
                <a:spcPts val="1200"/>
              </a:spcAft>
            </a:pPr>
            <a:r>
              <a:rPr lang="en-US" dirty="0" smtClean="0"/>
              <a:t>All Unit Prices</a:t>
            </a:r>
            <a:endParaRPr lang="en-US" dirty="0"/>
          </a:p>
          <a:p>
            <a:pPr marL="0" indent="0">
              <a:buNone/>
            </a:pPr>
            <a:endParaRPr lang="en-US" dirty="0"/>
          </a:p>
        </p:txBody>
      </p:sp>
    </p:spTree>
    <p:extLst>
      <p:ext uri="{BB962C8B-B14F-4D97-AF65-F5344CB8AC3E}">
        <p14:creationId xmlns:p14="http://schemas.microsoft.com/office/powerpoint/2010/main" val="26472440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302" y="2305438"/>
            <a:ext cx="4848922" cy="1325563"/>
          </a:xfrm>
        </p:spPr>
        <p:txBody>
          <a:bodyPr>
            <a:normAutofit fontScale="90000"/>
          </a:bodyPr>
          <a:lstStyle/>
          <a:p>
            <a:r>
              <a:rPr lang="en-US" dirty="0" smtClean="0"/>
              <a:t>Top Three Cost Indexing Alternatives per Region</a:t>
            </a:r>
            <a:endParaRPr lang="en-US" dirty="0"/>
          </a:p>
        </p:txBody>
      </p:sp>
      <p:sp>
        <p:nvSpPr>
          <p:cNvPr id="4" name="Slide Number Placeholder 3"/>
          <p:cNvSpPr>
            <a:spLocks noGrp="1"/>
          </p:cNvSpPr>
          <p:nvPr>
            <p:ph type="sldNum" sz="quarter" idx="12"/>
          </p:nvPr>
        </p:nvSpPr>
        <p:spPr/>
        <p:txBody>
          <a:bodyPr/>
          <a:lstStyle/>
          <a:p>
            <a:fld id="{3AE3C22C-A700-7C4F-AAFC-0F9462A0F375}" type="slidenum">
              <a:rPr lang="en-US" smtClean="0"/>
              <a:pPr/>
              <a:t>27</a:t>
            </a:fld>
            <a:endParaRPr lang="en-US" dirty="0"/>
          </a:p>
        </p:txBody>
      </p:sp>
      <p:graphicFrame>
        <p:nvGraphicFramePr>
          <p:cNvPr id="14" name="Object 13"/>
          <p:cNvGraphicFramePr>
            <a:graphicFrameLocks noChangeAspect="1"/>
          </p:cNvGraphicFramePr>
          <p:nvPr/>
        </p:nvGraphicFramePr>
        <p:xfrm>
          <a:off x="4949903" y="446117"/>
          <a:ext cx="6958632" cy="5896800"/>
        </p:xfrm>
        <a:graphic>
          <a:graphicData uri="http://schemas.openxmlformats.org/presentationml/2006/ole">
            <mc:AlternateContent xmlns:mc="http://schemas.openxmlformats.org/markup-compatibility/2006">
              <mc:Choice xmlns:v="urn:schemas-microsoft-com:vml" Requires="v">
                <p:oleObj spid="_x0000_s8225" name="Document" r:id="rId4" imgW="5940848" imgH="5041097" progId="Word.Document.12">
                  <p:embed/>
                </p:oleObj>
              </mc:Choice>
              <mc:Fallback>
                <p:oleObj name="Document" r:id="rId4" imgW="5940848" imgH="5041097" progId="Word.Document.12">
                  <p:embed/>
                  <p:pic>
                    <p:nvPicPr>
                      <p:cNvPr id="14" name="Object 13"/>
                      <p:cNvPicPr/>
                      <p:nvPr/>
                    </p:nvPicPr>
                    <p:blipFill>
                      <a:blip r:embed="rId5"/>
                      <a:stretch>
                        <a:fillRect/>
                      </a:stretch>
                    </p:blipFill>
                    <p:spPr>
                      <a:xfrm>
                        <a:off x="4949903" y="446117"/>
                        <a:ext cx="6958632" cy="5896800"/>
                      </a:xfrm>
                      <a:prstGeom prst="rect">
                        <a:avLst/>
                      </a:prstGeom>
                    </p:spPr>
                  </p:pic>
                </p:oleObj>
              </mc:Fallback>
            </mc:AlternateContent>
          </a:graphicData>
        </a:graphic>
      </p:graphicFrame>
    </p:spTree>
    <p:extLst>
      <p:ext uri="{BB962C8B-B14F-4D97-AF65-F5344CB8AC3E}">
        <p14:creationId xmlns:p14="http://schemas.microsoft.com/office/powerpoint/2010/main" val="2878791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E3C22C-A700-7C4F-AAFC-0F9462A0F375}" type="slidenum">
              <a:rPr lang="en-US" smtClean="0"/>
              <a:pPr/>
              <a:t>28</a:t>
            </a:fld>
            <a:endParaRPr lang="en-US" dirty="0"/>
          </a:p>
        </p:txBody>
      </p:sp>
      <p:sp>
        <p:nvSpPr>
          <p:cNvPr id="5" name="Title 1"/>
          <p:cNvSpPr txBox="1">
            <a:spLocks/>
          </p:cNvSpPr>
          <p:nvPr/>
        </p:nvSpPr>
        <p:spPr>
          <a:xfrm>
            <a:off x="275046" y="372157"/>
            <a:ext cx="11732469" cy="2183893"/>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5000" kern="1200">
                <a:solidFill>
                  <a:schemeClr val="tx1"/>
                </a:solidFill>
                <a:latin typeface="+mj-lt"/>
                <a:ea typeface="+mj-ea"/>
                <a:cs typeface="+mj-cs"/>
              </a:defRPr>
            </a:lvl1pPr>
          </a:lstStyle>
          <a:p>
            <a:pPr algn="ctr"/>
            <a:r>
              <a:rPr lang="en-US" b="1" dirty="0" smtClean="0"/>
              <a:t>Part 3:</a:t>
            </a:r>
            <a:br>
              <a:rPr lang="en-US" b="1" dirty="0" smtClean="0"/>
            </a:br>
            <a:r>
              <a:rPr lang="en-US" sz="4500" b="1" dirty="0" smtClean="0"/>
              <a:t>Comparative Suitability Analysis of Cost Indexing Approaches </a:t>
            </a:r>
            <a:r>
              <a:rPr lang="en-US" dirty="0" smtClean="0"/>
              <a:t/>
            </a:r>
            <a:br>
              <a:rPr lang="en-US" dirty="0" smtClean="0"/>
            </a:br>
            <a:endParaRPr lang="en-US" dirty="0"/>
          </a:p>
        </p:txBody>
      </p:sp>
      <p:pic>
        <p:nvPicPr>
          <p:cNvPr id="6" name="Picture 5"/>
          <p:cNvPicPr>
            <a:picLocks noChangeAspect="1"/>
          </p:cNvPicPr>
          <p:nvPr/>
        </p:nvPicPr>
        <p:blipFill>
          <a:blip r:embed="rId3"/>
          <a:stretch>
            <a:fillRect/>
          </a:stretch>
        </p:blipFill>
        <p:spPr>
          <a:xfrm>
            <a:off x="878257" y="2556050"/>
            <a:ext cx="10526045" cy="3522633"/>
          </a:xfrm>
          <a:prstGeom prst="rect">
            <a:avLst/>
          </a:prstGeom>
        </p:spPr>
      </p:pic>
    </p:spTree>
    <p:extLst>
      <p:ext uri="{BB962C8B-B14F-4D97-AF65-F5344CB8AC3E}">
        <p14:creationId xmlns:p14="http://schemas.microsoft.com/office/powerpoint/2010/main" val="23933274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Representative Pay Items and </a:t>
            </a:r>
            <a:br>
              <a:rPr lang="en-US" dirty="0" smtClean="0"/>
            </a:br>
            <a:r>
              <a:rPr lang="en-US" dirty="0" smtClean="0"/>
              <a:t>Analysis Period</a:t>
            </a:r>
            <a:endParaRPr lang="en-US" dirty="0"/>
          </a:p>
        </p:txBody>
      </p:sp>
      <p:sp>
        <p:nvSpPr>
          <p:cNvPr id="3" name="Content Placeholder 2"/>
          <p:cNvSpPr>
            <a:spLocks noGrp="1"/>
          </p:cNvSpPr>
          <p:nvPr>
            <p:ph idx="1"/>
          </p:nvPr>
        </p:nvSpPr>
        <p:spPr>
          <a:xfrm>
            <a:off x="838200" y="2063578"/>
            <a:ext cx="10950146" cy="4464767"/>
          </a:xfrm>
        </p:spPr>
        <p:txBody>
          <a:bodyPr>
            <a:normAutofit/>
          </a:bodyPr>
          <a:lstStyle/>
          <a:p>
            <a:r>
              <a:rPr lang="en-US" sz="3000" dirty="0" smtClean="0"/>
              <a:t>Select a group of relevant pay items. Ideally, including pay items that represent the most relevant construction divisions.</a:t>
            </a:r>
          </a:p>
          <a:p>
            <a:r>
              <a:rPr lang="en-US" sz="3000" dirty="0" smtClean="0"/>
              <a:t>Analysis Period = At least 10 years.</a:t>
            </a:r>
          </a:p>
          <a:p>
            <a:r>
              <a:rPr lang="en-US" sz="3000" dirty="0" smtClean="0"/>
              <a:t>Example of pay items selected for </a:t>
            </a:r>
            <a:r>
              <a:rPr lang="en-US" sz="3000" dirty="0" err="1" smtClean="0"/>
              <a:t>MnDOT’s</a:t>
            </a:r>
            <a:r>
              <a:rPr lang="en-US" sz="3000" dirty="0" smtClean="0"/>
              <a:t> case study:</a:t>
            </a:r>
          </a:p>
          <a:p>
            <a:pPr marL="0" indent="0">
              <a:buNone/>
            </a:pPr>
            <a:endParaRPr lang="en-US" sz="4500" dirty="0"/>
          </a:p>
        </p:txBody>
      </p:sp>
      <p:sp>
        <p:nvSpPr>
          <p:cNvPr id="4" name="Slide Number Placeholder 3"/>
          <p:cNvSpPr>
            <a:spLocks noGrp="1"/>
          </p:cNvSpPr>
          <p:nvPr>
            <p:ph type="sldNum" sz="quarter" idx="12"/>
          </p:nvPr>
        </p:nvSpPr>
        <p:spPr/>
        <p:txBody>
          <a:bodyPr/>
          <a:lstStyle/>
          <a:p>
            <a:fld id="{3AE3C22C-A700-7C4F-AAFC-0F9462A0F375}" type="slidenum">
              <a:rPr lang="en-US" smtClean="0"/>
              <a:pPr/>
              <a:t>29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4549629"/>
              </p:ext>
            </p:extLst>
          </p:nvPr>
        </p:nvGraphicFramePr>
        <p:xfrm>
          <a:off x="3148578" y="4381820"/>
          <a:ext cx="6329389" cy="1565532"/>
        </p:xfrm>
        <a:graphic>
          <a:graphicData uri="http://schemas.openxmlformats.org/drawingml/2006/table">
            <a:tbl>
              <a:tblPr firstRow="1" firstCol="1" bandRow="1">
                <a:tableStyleId>{5C22544A-7EE6-4342-B048-85BDC9FD1C3A}</a:tableStyleId>
              </a:tblPr>
              <a:tblGrid>
                <a:gridCol w="1808397">
                  <a:extLst>
                    <a:ext uri="{9D8B030D-6E8A-4147-A177-3AD203B41FA5}">
                      <a16:colId xmlns:a16="http://schemas.microsoft.com/office/drawing/2014/main" val="437576079"/>
                    </a:ext>
                  </a:extLst>
                </a:gridCol>
                <a:gridCol w="4520992">
                  <a:extLst>
                    <a:ext uri="{9D8B030D-6E8A-4147-A177-3AD203B41FA5}">
                      <a16:colId xmlns:a16="http://schemas.microsoft.com/office/drawing/2014/main" val="2596797593"/>
                    </a:ext>
                  </a:extLst>
                </a:gridCol>
              </a:tblGrid>
              <a:tr h="0">
                <a:tc>
                  <a:txBody>
                    <a:bodyPr/>
                    <a:lstStyle/>
                    <a:p>
                      <a:pPr marL="0" marR="0" algn="ctr">
                        <a:lnSpc>
                          <a:spcPct val="107000"/>
                        </a:lnSpc>
                        <a:spcBef>
                          <a:spcPts val="0"/>
                        </a:spcBef>
                        <a:spcAft>
                          <a:spcPts val="0"/>
                        </a:spcAft>
                      </a:pPr>
                      <a:r>
                        <a:rPr lang="en-US" sz="1600">
                          <a:effectLst/>
                        </a:rPr>
                        <a:t>Item ID</a:t>
                      </a:r>
                      <a:endParaRPr lang="en-US"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rPr>
                        <a:t>Description</a:t>
                      </a:r>
                      <a:endParaRPr lang="en-US"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571767"/>
                  </a:ext>
                </a:extLst>
              </a:tr>
              <a:tr h="32385">
                <a:tc>
                  <a:txBody>
                    <a:bodyPr/>
                    <a:lstStyle/>
                    <a:p>
                      <a:pPr marL="0" marR="0" algn="ctr">
                        <a:lnSpc>
                          <a:spcPct val="107000"/>
                        </a:lnSpc>
                        <a:spcBef>
                          <a:spcPts val="0"/>
                        </a:spcBef>
                        <a:spcAft>
                          <a:spcPts val="0"/>
                        </a:spcAft>
                      </a:pPr>
                      <a:r>
                        <a:rPr lang="en-US" sz="1600">
                          <a:effectLst/>
                        </a:rPr>
                        <a:t>2106507/00010</a:t>
                      </a:r>
                      <a:endParaRPr lang="en-US"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dirty="0">
                          <a:effectLst/>
                        </a:rPr>
                        <a:t>Excavation - Common  </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9143790"/>
                  </a:ext>
                </a:extLst>
              </a:tr>
              <a:tr h="0">
                <a:tc>
                  <a:txBody>
                    <a:bodyPr/>
                    <a:lstStyle/>
                    <a:p>
                      <a:pPr marL="0" marR="0" algn="ctr">
                        <a:lnSpc>
                          <a:spcPct val="107000"/>
                        </a:lnSpc>
                        <a:spcBef>
                          <a:spcPts val="0"/>
                        </a:spcBef>
                        <a:spcAft>
                          <a:spcPts val="0"/>
                        </a:spcAft>
                      </a:pPr>
                      <a:r>
                        <a:rPr lang="en-US" sz="1600">
                          <a:effectLst/>
                        </a:rPr>
                        <a:t>2301507/00010</a:t>
                      </a:r>
                      <a:endParaRPr lang="en-US"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a:effectLst/>
                        </a:rPr>
                        <a:t>Structural Concrete  </a:t>
                      </a:r>
                      <a:endParaRPr lang="en-US"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1423501"/>
                  </a:ext>
                </a:extLst>
              </a:tr>
              <a:tr h="0">
                <a:tc>
                  <a:txBody>
                    <a:bodyPr/>
                    <a:lstStyle/>
                    <a:p>
                      <a:pPr marL="0" marR="0" algn="ctr">
                        <a:lnSpc>
                          <a:spcPct val="107000"/>
                        </a:lnSpc>
                        <a:spcBef>
                          <a:spcPts val="0"/>
                        </a:spcBef>
                        <a:spcAft>
                          <a:spcPts val="0"/>
                        </a:spcAft>
                      </a:pPr>
                      <a:r>
                        <a:rPr lang="en-US" sz="1600">
                          <a:effectLst/>
                        </a:rPr>
                        <a:t>2360509/23200</a:t>
                      </a:r>
                      <a:endParaRPr lang="en-US"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a:effectLst/>
                        </a:rPr>
                        <a:t>Type SP 12.5 Wearing Course Mixture (3,B)  </a:t>
                      </a:r>
                      <a:endParaRPr lang="en-US"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8988697"/>
                  </a:ext>
                </a:extLst>
              </a:tr>
              <a:tr h="0">
                <a:tc>
                  <a:txBody>
                    <a:bodyPr/>
                    <a:lstStyle/>
                    <a:p>
                      <a:pPr marL="0" marR="0" algn="ctr">
                        <a:lnSpc>
                          <a:spcPct val="107000"/>
                        </a:lnSpc>
                        <a:spcBef>
                          <a:spcPts val="0"/>
                        </a:spcBef>
                        <a:spcAft>
                          <a:spcPts val="0"/>
                        </a:spcAft>
                      </a:pPr>
                      <a:r>
                        <a:rPr lang="en-US" sz="1600">
                          <a:effectLst/>
                        </a:rPr>
                        <a:t>2360509/23300</a:t>
                      </a:r>
                      <a:endParaRPr lang="en-US"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a:effectLst/>
                        </a:rPr>
                        <a:t>Type SP 12.5 Wearing Course Mixture (3,C)  </a:t>
                      </a:r>
                      <a:endParaRPr lang="en-US"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0890428"/>
                  </a:ext>
                </a:extLst>
              </a:tr>
              <a:tr h="0">
                <a:tc>
                  <a:txBody>
                    <a:bodyPr/>
                    <a:lstStyle/>
                    <a:p>
                      <a:pPr marL="0" marR="0" algn="ctr">
                        <a:lnSpc>
                          <a:spcPct val="107000"/>
                        </a:lnSpc>
                        <a:spcBef>
                          <a:spcPts val="0"/>
                        </a:spcBef>
                        <a:spcAft>
                          <a:spcPts val="0"/>
                        </a:spcAft>
                      </a:pPr>
                      <a:r>
                        <a:rPr lang="en-US" sz="1600">
                          <a:effectLst/>
                        </a:rPr>
                        <a:t>2360509/24500</a:t>
                      </a:r>
                      <a:endParaRPr lang="en-US"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dirty="0">
                          <a:effectLst/>
                        </a:rPr>
                        <a:t>Type SP 12.5 Wearing Course Mixture (4,E)  </a:t>
                      </a:r>
                      <a:endParaRPr lang="en-US"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9217277"/>
                  </a:ext>
                </a:extLst>
              </a:tr>
            </a:tbl>
          </a:graphicData>
        </a:graphic>
      </p:graphicFrame>
    </p:spTree>
    <p:extLst>
      <p:ext uri="{BB962C8B-B14F-4D97-AF65-F5344CB8AC3E}">
        <p14:creationId xmlns:p14="http://schemas.microsoft.com/office/powerpoint/2010/main" val="916934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Webinar Scope &amp; Associated Products </a:t>
            </a:r>
            <a:endParaRPr lang="en-US" dirty="0"/>
          </a:p>
        </p:txBody>
      </p:sp>
      <p:sp>
        <p:nvSpPr>
          <p:cNvPr id="3" name="Content Placeholder 2"/>
          <p:cNvSpPr>
            <a:spLocks noGrp="1"/>
          </p:cNvSpPr>
          <p:nvPr>
            <p:ph idx="1"/>
          </p:nvPr>
        </p:nvSpPr>
        <p:spPr>
          <a:xfrm>
            <a:off x="838200" y="1981199"/>
            <a:ext cx="10515600" cy="4195763"/>
          </a:xfrm>
        </p:spPr>
        <p:txBody>
          <a:bodyPr>
            <a:normAutofit/>
          </a:bodyPr>
          <a:lstStyle/>
          <a:p>
            <a:pPr>
              <a:spcAft>
                <a:spcPts val="600"/>
              </a:spcAft>
            </a:pPr>
            <a:r>
              <a:rPr lang="en-US" sz="3200" b="1" dirty="0" smtClean="0"/>
              <a:t>Webinar </a:t>
            </a:r>
            <a:r>
              <a:rPr lang="en-US" sz="3200" b="1" dirty="0"/>
              <a:t>–</a:t>
            </a:r>
            <a:r>
              <a:rPr lang="en-US" sz="3200" b="1" dirty="0" smtClean="0"/>
              <a:t> Final Report </a:t>
            </a:r>
            <a:endParaRPr lang="en-US" sz="3200" dirty="0"/>
          </a:p>
          <a:p>
            <a:r>
              <a:rPr lang="en-US" sz="3200" b="1" dirty="0">
                <a:solidFill>
                  <a:schemeClr val="accent2"/>
                </a:solidFill>
              </a:rPr>
              <a:t>Webinar – Guidebook </a:t>
            </a:r>
          </a:p>
          <a:p>
            <a:r>
              <a:rPr lang="en-US" sz="3200" b="1" dirty="0" smtClean="0"/>
              <a:t>Cost Forecasting Toolkit</a:t>
            </a:r>
            <a:endParaRPr lang="en-US" sz="3200" dirty="0"/>
          </a:p>
          <a:p>
            <a:pPr marL="457200" lvl="1" indent="0">
              <a:buNone/>
            </a:pPr>
            <a:endParaRPr lang="en-US" sz="2500" dirty="0">
              <a:solidFill>
                <a:schemeClr val="accent2"/>
              </a:solidFill>
            </a:endParaRPr>
          </a:p>
        </p:txBody>
      </p:sp>
      <p:sp>
        <p:nvSpPr>
          <p:cNvPr id="4" name="Slide Number Placeholder 3"/>
          <p:cNvSpPr>
            <a:spLocks noGrp="1"/>
          </p:cNvSpPr>
          <p:nvPr>
            <p:ph type="sldNum" sz="quarter" idx="12"/>
          </p:nvPr>
        </p:nvSpPr>
        <p:spPr/>
        <p:txBody>
          <a:bodyPr/>
          <a:lstStyle/>
          <a:p>
            <a:fld id="{3AE3C22C-A700-7C4F-AAFC-0F9462A0F375}" type="slidenum">
              <a:rPr lang="en-US" smtClean="0"/>
              <a:pPr/>
              <a:t>3</a:t>
            </a:fld>
            <a:endParaRPr lang="en-US" dirty="0"/>
          </a:p>
        </p:txBody>
      </p:sp>
    </p:spTree>
    <p:extLst>
      <p:ext uri="{BB962C8B-B14F-4D97-AF65-F5344CB8AC3E}">
        <p14:creationId xmlns:p14="http://schemas.microsoft.com/office/powerpoint/2010/main" val="35137786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78" y="1663745"/>
            <a:ext cx="4765575" cy="1325563"/>
          </a:xfrm>
        </p:spPr>
        <p:txBody>
          <a:bodyPr>
            <a:normAutofit fontScale="90000"/>
          </a:bodyPr>
          <a:lstStyle/>
          <a:p>
            <a:r>
              <a:rPr lang="en-US" dirty="0" smtClean="0"/>
              <a:t>Bid Data Point Clouds</a:t>
            </a:r>
            <a:endParaRPr lang="en-US" dirty="0"/>
          </a:p>
        </p:txBody>
      </p:sp>
      <p:sp>
        <p:nvSpPr>
          <p:cNvPr id="4" name="Slide Number Placeholder 3"/>
          <p:cNvSpPr>
            <a:spLocks noGrp="1"/>
          </p:cNvSpPr>
          <p:nvPr>
            <p:ph type="sldNum" sz="quarter" idx="12"/>
          </p:nvPr>
        </p:nvSpPr>
        <p:spPr/>
        <p:txBody>
          <a:bodyPr/>
          <a:lstStyle/>
          <a:p>
            <a:fld id="{3AE3C22C-A700-7C4F-AAFC-0F9462A0F375}" type="slidenum">
              <a:rPr lang="en-US" smtClean="0"/>
              <a:pPr/>
              <a:t>30</a:t>
            </a:fld>
            <a:endParaRPr lang="en-US" dirty="0"/>
          </a:p>
        </p:txBody>
      </p:sp>
      <p:cxnSp>
        <p:nvCxnSpPr>
          <p:cNvPr id="7" name="Straight Arrow Connector 6"/>
          <p:cNvCxnSpPr/>
          <p:nvPr/>
        </p:nvCxnSpPr>
        <p:spPr>
          <a:xfrm flipH="1">
            <a:off x="3819371" y="4151872"/>
            <a:ext cx="2421925" cy="1458097"/>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241296" y="4151872"/>
            <a:ext cx="5634681" cy="2001794"/>
          </a:xfrm>
          <a:prstGeom prst="straightConnector1">
            <a:avLst/>
          </a:prstGeom>
          <a:ln w="57150">
            <a:solidFill>
              <a:schemeClr val="accent1">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6196245" y="1025612"/>
            <a:ext cx="45051" cy="312626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168751">
            <a:off x="10351282" y="5531996"/>
            <a:ext cx="1787669" cy="369332"/>
          </a:xfrm>
          <a:prstGeom prst="rect">
            <a:avLst/>
          </a:prstGeom>
          <a:noFill/>
        </p:spPr>
        <p:txBody>
          <a:bodyPr wrap="none" rtlCol="0">
            <a:spAutoFit/>
          </a:bodyPr>
          <a:lstStyle/>
          <a:p>
            <a:r>
              <a:rPr lang="en-US" dirty="0" smtClean="0">
                <a:solidFill>
                  <a:schemeClr val="accent1">
                    <a:lumMod val="90000"/>
                    <a:lumOff val="10000"/>
                  </a:schemeClr>
                </a:solidFill>
              </a:rPr>
              <a:t>Letting Date (Z)</a:t>
            </a:r>
            <a:endParaRPr lang="en-US" dirty="0">
              <a:solidFill>
                <a:schemeClr val="accent1">
                  <a:lumMod val="90000"/>
                  <a:lumOff val="10000"/>
                </a:schemeClr>
              </a:solidFill>
            </a:endParaRPr>
          </a:p>
        </p:txBody>
      </p:sp>
      <p:sp>
        <p:nvSpPr>
          <p:cNvPr id="11" name="TextBox 10"/>
          <p:cNvSpPr txBox="1"/>
          <p:nvPr/>
        </p:nvSpPr>
        <p:spPr>
          <a:xfrm rot="19769953">
            <a:off x="3535643" y="4798774"/>
            <a:ext cx="1813317" cy="369332"/>
          </a:xfrm>
          <a:prstGeom prst="rect">
            <a:avLst/>
          </a:prstGeom>
          <a:noFill/>
        </p:spPr>
        <p:txBody>
          <a:bodyPr wrap="none" rtlCol="0">
            <a:spAutoFit/>
          </a:bodyPr>
          <a:lstStyle/>
          <a:p>
            <a:r>
              <a:rPr lang="en-US" dirty="0" smtClean="0">
                <a:solidFill>
                  <a:schemeClr val="accent5">
                    <a:lumMod val="75000"/>
                  </a:schemeClr>
                </a:solidFill>
              </a:rPr>
              <a:t>Bid Quantity (X)</a:t>
            </a:r>
            <a:endParaRPr lang="en-US" dirty="0">
              <a:solidFill>
                <a:schemeClr val="accent5">
                  <a:lumMod val="75000"/>
                </a:schemeClr>
              </a:solidFill>
            </a:endParaRPr>
          </a:p>
        </p:txBody>
      </p:sp>
      <p:sp>
        <p:nvSpPr>
          <p:cNvPr id="12" name="TextBox 11"/>
          <p:cNvSpPr txBox="1"/>
          <p:nvPr/>
        </p:nvSpPr>
        <p:spPr>
          <a:xfrm>
            <a:off x="5603775" y="656280"/>
            <a:ext cx="1556836" cy="369332"/>
          </a:xfrm>
          <a:prstGeom prst="rect">
            <a:avLst/>
          </a:prstGeom>
          <a:noFill/>
        </p:spPr>
        <p:txBody>
          <a:bodyPr wrap="none" rtlCol="0">
            <a:spAutoFit/>
          </a:bodyPr>
          <a:lstStyle/>
          <a:p>
            <a:r>
              <a:rPr lang="en-US" dirty="0" smtClean="0">
                <a:solidFill>
                  <a:srgbClr val="002060"/>
                </a:solidFill>
              </a:rPr>
              <a:t>Unit Price (Y)</a:t>
            </a:r>
            <a:endParaRPr lang="en-US" dirty="0">
              <a:solidFill>
                <a:srgbClr val="002060"/>
              </a:solidFill>
            </a:endParaRPr>
          </a:p>
        </p:txBody>
      </p:sp>
      <p:sp>
        <p:nvSpPr>
          <p:cNvPr id="13" name="Oval 12"/>
          <p:cNvSpPr/>
          <p:nvPr/>
        </p:nvSpPr>
        <p:spPr>
          <a:xfrm>
            <a:off x="5908051" y="3673049"/>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043845" y="3194224"/>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418424" y="4532875"/>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746129" y="4977717"/>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488038" y="5945158"/>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543533" y="5038472"/>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884579" y="5457053"/>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500391" y="3089193"/>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483915" y="3620532"/>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893247" y="4157025"/>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459356" y="3993296"/>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43643" y="4092150"/>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116187" y="4652321"/>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171801" y="5236180"/>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137163" y="5116022"/>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708793" y="5342564"/>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87716" y="2746037"/>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336257" y="5581083"/>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350951" y="3147689"/>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987836" y="3466333"/>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106671" y="3993296"/>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350951" y="3605605"/>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657164" y="3476889"/>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230218" y="4252470"/>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866460" y="4395058"/>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8138549" y="2704591"/>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799002" y="2974003"/>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065497" y="3407897"/>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8444762" y="2705619"/>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9128247" y="2558949"/>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8860928" y="2907705"/>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8444762" y="3321653"/>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5918479" y="5840374"/>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8954893" y="3574971"/>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9455562" y="3046008"/>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503351" y="3758005"/>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7252097" y="4357959"/>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606805" y="3883488"/>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924093" y="3939237"/>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7586892" y="4187602"/>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813950" y="4842471"/>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8265637" y="4112231"/>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9072387" y="3188564"/>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285424" y="4730583"/>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6483915" y="4776729"/>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698099" y="5358372"/>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8175122" y="4516343"/>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7632283" y="4626580"/>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197757" y="5480546"/>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458277" y="5338511"/>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9634579" y="2480875"/>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185399" y="5151031"/>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453539" y="5855744"/>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9305099" y="3906153"/>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0009441" y="2809429"/>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9446937" y="3403267"/>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9713432" y="3837161"/>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0092697" y="3134883"/>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0510255" y="2892642"/>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0508863" y="3336969"/>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0092697" y="3750917"/>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0602828" y="4004235"/>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0254740" y="4312752"/>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9572028" y="4368501"/>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9234827" y="4616866"/>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9913572" y="4541495"/>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10720322" y="3617828"/>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9823057" y="4945607"/>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0503974" y="2363816"/>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8898066" y="4306336"/>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8479922" y="4821143"/>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8013934" y="5304920"/>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8022947" y="4872434"/>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8870956" y="4697562"/>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9452467" y="4954740"/>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9028459" y="4969222"/>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7816226" y="5727293"/>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8490450" y="5183404"/>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7101416" y="5664293"/>
            <a:ext cx="197708" cy="19770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Curved Connector 92"/>
          <p:cNvCxnSpPr>
            <a:stCxn id="29" idx="6"/>
          </p:cNvCxnSpPr>
          <p:nvPr/>
        </p:nvCxnSpPr>
        <p:spPr>
          <a:xfrm flipV="1">
            <a:off x="7285424" y="2335817"/>
            <a:ext cx="346859" cy="509074"/>
          </a:xfrm>
          <a:prstGeom prst="curvedConnector2">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724550" y="1404452"/>
            <a:ext cx="2946332" cy="923330"/>
          </a:xfrm>
          <a:prstGeom prst="rect">
            <a:avLst/>
          </a:prstGeom>
          <a:noFill/>
          <a:ln>
            <a:solidFill>
              <a:srgbClr val="FF0000"/>
            </a:solidFill>
          </a:ln>
        </p:spPr>
        <p:txBody>
          <a:bodyPr wrap="square" rtlCol="0">
            <a:spAutoFit/>
          </a:bodyPr>
          <a:lstStyle/>
          <a:p>
            <a:pPr algn="ctr"/>
            <a:r>
              <a:rPr lang="en-US" dirty="0" smtClean="0">
                <a:solidFill>
                  <a:srgbClr val="FF0000"/>
                </a:solidFill>
              </a:rPr>
              <a:t>Recorded awarded unit price ‘y’ at letting date ‘z’ for bid quantity ‘x’   </a:t>
            </a:r>
            <a:endParaRPr lang="en-US" dirty="0">
              <a:solidFill>
                <a:srgbClr val="FF0000"/>
              </a:solidFill>
            </a:endParaRPr>
          </a:p>
        </p:txBody>
      </p:sp>
    </p:spTree>
    <p:extLst>
      <p:ext uri="{BB962C8B-B14F-4D97-AF65-F5344CB8AC3E}">
        <p14:creationId xmlns:p14="http://schemas.microsoft.com/office/powerpoint/2010/main" val="5872265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Index-Based Data Point Clouds</a:t>
            </a:r>
            <a:endParaRPr lang="en-US" dirty="0"/>
          </a:p>
        </p:txBody>
      </p:sp>
      <p:sp>
        <p:nvSpPr>
          <p:cNvPr id="4" name="Slide Number Placeholder 3"/>
          <p:cNvSpPr>
            <a:spLocks noGrp="1"/>
          </p:cNvSpPr>
          <p:nvPr>
            <p:ph type="sldNum" sz="quarter" idx="12"/>
          </p:nvPr>
        </p:nvSpPr>
        <p:spPr/>
        <p:txBody>
          <a:bodyPr/>
          <a:lstStyle/>
          <a:p>
            <a:fld id="{3AE3C22C-A700-7C4F-AAFC-0F9462A0F375}" type="slidenum">
              <a:rPr lang="en-US" smtClean="0"/>
              <a:pPr/>
              <a:t>31</a:t>
            </a:fld>
            <a:endParaRPr lang="en-US" dirty="0"/>
          </a:p>
        </p:txBody>
      </p:sp>
      <p:pic>
        <p:nvPicPr>
          <p:cNvPr id="8" name="Picture 7"/>
          <p:cNvPicPr>
            <a:picLocks noChangeAspect="1"/>
          </p:cNvPicPr>
          <p:nvPr/>
        </p:nvPicPr>
        <p:blipFill>
          <a:blip r:embed="rId3"/>
          <a:stretch>
            <a:fillRect/>
          </a:stretch>
        </p:blipFill>
        <p:spPr>
          <a:xfrm>
            <a:off x="1028790" y="3281584"/>
            <a:ext cx="4940210" cy="2991873"/>
          </a:xfrm>
          <a:prstGeom prst="rect">
            <a:avLst/>
          </a:prstGeom>
        </p:spPr>
      </p:pic>
      <p:sp>
        <p:nvSpPr>
          <p:cNvPr id="9" name="Content Placeholder 2"/>
          <p:cNvSpPr>
            <a:spLocks noGrp="1"/>
          </p:cNvSpPr>
          <p:nvPr>
            <p:ph idx="1"/>
          </p:nvPr>
        </p:nvSpPr>
        <p:spPr>
          <a:xfrm>
            <a:off x="838200" y="1606379"/>
            <a:ext cx="10950146" cy="1838960"/>
          </a:xfrm>
        </p:spPr>
        <p:txBody>
          <a:bodyPr>
            <a:normAutofit/>
          </a:bodyPr>
          <a:lstStyle/>
          <a:p>
            <a:r>
              <a:rPr lang="en-US" sz="3000" dirty="0" smtClean="0"/>
              <a:t>Data points in Index-Based Data Point Clouds share the same letting dates and bid quantities as the Bid Data Point Clouds.</a:t>
            </a:r>
            <a:endParaRPr lang="en-US" sz="2600" dirty="0" smtClean="0"/>
          </a:p>
          <a:p>
            <a:r>
              <a:rPr lang="en-US" sz="3000" dirty="0" smtClean="0"/>
              <a:t>Calculation of unit price for data points in Index-Based Clouds:</a:t>
            </a:r>
          </a:p>
          <a:p>
            <a:pPr marL="0" indent="0">
              <a:buNone/>
            </a:pPr>
            <a:endParaRPr lang="en-US" sz="4500" dirty="0"/>
          </a:p>
        </p:txBody>
      </p:sp>
      <p:sp>
        <p:nvSpPr>
          <p:cNvPr id="10" name="TextBox 9"/>
          <p:cNvSpPr txBox="1"/>
          <p:nvPr/>
        </p:nvSpPr>
        <p:spPr>
          <a:xfrm>
            <a:off x="2233266" y="3515595"/>
            <a:ext cx="2531257" cy="646331"/>
          </a:xfrm>
          <a:prstGeom prst="rect">
            <a:avLst/>
          </a:prstGeom>
          <a:solidFill>
            <a:schemeClr val="bg1">
              <a:lumMod val="95000"/>
            </a:schemeClr>
          </a:solidFill>
          <a:ln>
            <a:solidFill>
              <a:schemeClr val="tx1">
                <a:lumMod val="65000"/>
                <a:lumOff val="35000"/>
              </a:schemeClr>
            </a:solidFill>
          </a:ln>
        </p:spPr>
        <p:txBody>
          <a:bodyPr wrap="square" rtlCol="0">
            <a:spAutoFit/>
          </a:bodyPr>
          <a:lstStyle/>
          <a:p>
            <a:pPr algn="ctr"/>
            <a:r>
              <a:rPr lang="en-US" dirty="0" smtClean="0">
                <a:solidFill>
                  <a:schemeClr val="accent2"/>
                </a:solidFill>
              </a:rPr>
              <a:t>Base curve for Item A with first year of data</a:t>
            </a:r>
            <a:endParaRPr lang="en-US" dirty="0">
              <a:solidFill>
                <a:schemeClr val="accent2"/>
              </a:solidFill>
            </a:endParaRPr>
          </a:p>
        </p:txBody>
      </p:sp>
      <p:cxnSp>
        <p:nvCxnSpPr>
          <p:cNvPr id="14" name="Straight Connector 13"/>
          <p:cNvCxnSpPr/>
          <p:nvPr/>
        </p:nvCxnSpPr>
        <p:spPr>
          <a:xfrm flipV="1">
            <a:off x="2491019" y="5359400"/>
            <a:ext cx="0" cy="54864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313543" y="5359400"/>
            <a:ext cx="1177476"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930608" y="5954737"/>
            <a:ext cx="1120821" cy="646331"/>
          </a:xfrm>
          <a:prstGeom prst="rect">
            <a:avLst/>
          </a:prstGeom>
          <a:noFill/>
        </p:spPr>
        <p:txBody>
          <a:bodyPr wrap="none" rtlCol="0">
            <a:spAutoFit/>
          </a:bodyPr>
          <a:lstStyle/>
          <a:p>
            <a:pPr algn="ctr"/>
            <a:r>
              <a:rPr lang="en-US" b="1" dirty="0" smtClean="0">
                <a:solidFill>
                  <a:srgbClr val="C00000"/>
                </a:solidFill>
              </a:rPr>
              <a:t>Bid </a:t>
            </a:r>
          </a:p>
          <a:p>
            <a:pPr algn="ctr"/>
            <a:r>
              <a:rPr lang="en-US" b="1" dirty="0" smtClean="0">
                <a:solidFill>
                  <a:srgbClr val="C00000"/>
                </a:solidFill>
              </a:rPr>
              <a:t>Quantity</a:t>
            </a:r>
            <a:endParaRPr lang="en-US" b="1" dirty="0">
              <a:solidFill>
                <a:srgbClr val="C00000"/>
              </a:solidFill>
            </a:endParaRPr>
          </a:p>
        </p:txBody>
      </p:sp>
      <p:sp>
        <p:nvSpPr>
          <p:cNvPr id="19" name="TextBox 18"/>
          <p:cNvSpPr txBox="1"/>
          <p:nvPr/>
        </p:nvSpPr>
        <p:spPr>
          <a:xfrm>
            <a:off x="59022" y="5036234"/>
            <a:ext cx="1261884" cy="646331"/>
          </a:xfrm>
          <a:prstGeom prst="rect">
            <a:avLst/>
          </a:prstGeom>
          <a:noFill/>
        </p:spPr>
        <p:txBody>
          <a:bodyPr wrap="none" rtlCol="0">
            <a:spAutoFit/>
          </a:bodyPr>
          <a:lstStyle/>
          <a:p>
            <a:pPr algn="ctr"/>
            <a:r>
              <a:rPr lang="en-US" b="1" dirty="0" smtClean="0">
                <a:solidFill>
                  <a:srgbClr val="C00000"/>
                </a:solidFill>
              </a:rPr>
              <a:t>Base </a:t>
            </a:r>
          </a:p>
          <a:p>
            <a:pPr algn="ctr"/>
            <a:r>
              <a:rPr lang="en-US" b="1" dirty="0" smtClean="0">
                <a:solidFill>
                  <a:srgbClr val="C00000"/>
                </a:solidFill>
              </a:rPr>
              <a:t>Unit Price</a:t>
            </a:r>
            <a:endParaRPr lang="en-US" b="1" dirty="0">
              <a:solidFill>
                <a:srgbClr val="C00000"/>
              </a:solidFill>
            </a:endParaRPr>
          </a:p>
        </p:txBody>
      </p:sp>
      <p:sp>
        <p:nvSpPr>
          <p:cNvPr id="20" name="TextBox 19"/>
          <p:cNvSpPr txBox="1"/>
          <p:nvPr/>
        </p:nvSpPr>
        <p:spPr>
          <a:xfrm>
            <a:off x="7567266" y="3321453"/>
            <a:ext cx="2868506" cy="707886"/>
          </a:xfrm>
          <a:prstGeom prst="rect">
            <a:avLst/>
          </a:prstGeom>
          <a:noFill/>
          <a:ln>
            <a:noFill/>
          </a:ln>
        </p:spPr>
        <p:txBody>
          <a:bodyPr wrap="square" rtlCol="0">
            <a:spAutoFit/>
          </a:bodyPr>
          <a:lstStyle/>
          <a:p>
            <a:pPr algn="ctr"/>
            <a:r>
              <a:rPr lang="en-US" sz="2000" b="1" dirty="0" smtClean="0">
                <a:solidFill>
                  <a:schemeClr val="accent6">
                    <a:lumMod val="75000"/>
                  </a:schemeClr>
                </a:solidFill>
              </a:rPr>
              <a:t>Adjustment to Letting Date with Cost index:</a:t>
            </a:r>
            <a:endParaRPr lang="en-US" sz="2000" b="1"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21" name="TextBox 20"/>
              <p:cNvSpPr txBox="1"/>
              <p:nvPr/>
            </p:nvSpPr>
            <p:spPr>
              <a:xfrm>
                <a:off x="6313273" y="4451715"/>
                <a:ext cx="5380640" cy="5845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𝐵𝑎𝑠𝑒</m:t>
                      </m:r>
                      <m:r>
                        <a:rPr lang="en-US" sz="2000" b="0" i="1" smtClean="0">
                          <a:latin typeface="Cambria Math" panose="02040503050406030204" pitchFamily="18" charset="0"/>
                        </a:rPr>
                        <m:t> </m:t>
                      </m:r>
                      <m:r>
                        <a:rPr lang="en-US" sz="2000" b="0" i="1" smtClean="0">
                          <a:latin typeface="Cambria Math" panose="02040503050406030204" pitchFamily="18" charset="0"/>
                        </a:rPr>
                        <m:t>𝑈𝑛𝑖𝑡</m:t>
                      </m:r>
                      <m:r>
                        <a:rPr lang="en-US" sz="2000" b="0" i="1" smtClean="0">
                          <a:latin typeface="Cambria Math" panose="02040503050406030204" pitchFamily="18" charset="0"/>
                        </a:rPr>
                        <m:t> </m:t>
                      </m:r>
                      <m:r>
                        <a:rPr lang="en-US" sz="2000" b="0" i="1" smtClean="0">
                          <a:latin typeface="Cambria Math" panose="02040503050406030204" pitchFamily="18" charset="0"/>
                        </a:rPr>
                        <m:t>𝑃𝑟𝑖𝑐𝑒</m:t>
                      </m:r>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𝐼𝑛𝑑𝑒𝑥</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𝑉𝑎𝑙𝑢𝑒</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𝑎𝑡</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𝐿𝑒𝑡𝑡𝑖𝑛𝑔</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𝐷𝑎𝑡𝑒</m:t>
                          </m:r>
                        </m:num>
                        <m:den>
                          <m:r>
                            <a:rPr lang="en-US" sz="2000" b="0" i="1" smtClean="0">
                              <a:latin typeface="Cambria Math" panose="02040503050406030204" pitchFamily="18" charset="0"/>
                              <a:ea typeface="Cambria Math" panose="02040503050406030204" pitchFamily="18" charset="0"/>
                            </a:rPr>
                            <m:t>𝐵𝑎𝑠𝑒</m:t>
                          </m:r>
                          <m:r>
                            <a:rPr lang="en-US" sz="2000" b="0" i="1" smtClean="0">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𝐼𝑛𝑑𝑒𝑥</m:t>
                          </m:r>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𝑉𝑎𝑙𝑢𝑒</m:t>
                          </m:r>
                        </m:den>
                      </m:f>
                    </m:oMath>
                  </m:oMathPara>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6313273" y="4451715"/>
                <a:ext cx="5380640" cy="584519"/>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0269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p:bldP spid="19"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78" y="601058"/>
            <a:ext cx="4765575" cy="1325563"/>
          </a:xfrm>
        </p:spPr>
        <p:txBody>
          <a:bodyPr>
            <a:normAutofit fontScale="90000"/>
          </a:bodyPr>
          <a:lstStyle/>
          <a:p>
            <a:r>
              <a:rPr lang="en-US" dirty="0" smtClean="0"/>
              <a:t>Index-Based Data Point Clouds (Cont.)</a:t>
            </a:r>
            <a:endParaRPr lang="en-US" dirty="0"/>
          </a:p>
        </p:txBody>
      </p:sp>
      <p:sp>
        <p:nvSpPr>
          <p:cNvPr id="4" name="Slide Number Placeholder 3"/>
          <p:cNvSpPr>
            <a:spLocks noGrp="1"/>
          </p:cNvSpPr>
          <p:nvPr>
            <p:ph type="sldNum" sz="quarter" idx="12"/>
          </p:nvPr>
        </p:nvSpPr>
        <p:spPr/>
        <p:txBody>
          <a:bodyPr/>
          <a:lstStyle/>
          <a:p>
            <a:fld id="{3AE3C22C-A700-7C4F-AAFC-0F9462A0F375}" type="slidenum">
              <a:rPr lang="en-US" smtClean="0"/>
              <a:pPr/>
              <a:t>32</a:t>
            </a:fld>
            <a:endParaRPr lang="en-US" dirty="0"/>
          </a:p>
        </p:txBody>
      </p:sp>
      <p:sp>
        <p:nvSpPr>
          <p:cNvPr id="183" name="TextBox 182"/>
          <p:cNvSpPr txBox="1"/>
          <p:nvPr/>
        </p:nvSpPr>
        <p:spPr>
          <a:xfrm>
            <a:off x="313133" y="2505376"/>
            <a:ext cx="4836347" cy="1323439"/>
          </a:xfrm>
          <a:prstGeom prst="rect">
            <a:avLst/>
          </a:prstGeom>
          <a:noFill/>
          <a:ln>
            <a:noFill/>
          </a:ln>
        </p:spPr>
        <p:txBody>
          <a:bodyPr wrap="square" rtlCol="0">
            <a:spAutoFit/>
          </a:bodyPr>
          <a:lstStyle/>
          <a:p>
            <a:pPr marL="342900" indent="-342900">
              <a:buClr>
                <a:schemeClr val="accent2"/>
              </a:buClr>
              <a:buFont typeface="Arial" panose="020B0604020202020204" pitchFamily="34" charset="0"/>
              <a:buChar char="•"/>
            </a:pPr>
            <a:r>
              <a:rPr lang="en-US" sz="2000" dirty="0" smtClean="0"/>
              <a:t>Average distances are measured in the form of Mean Absolute Percentage Error (MAPE) values. </a:t>
            </a:r>
            <a:r>
              <a:rPr lang="en-US" sz="2000" i="1" dirty="0" smtClean="0">
                <a:solidFill>
                  <a:schemeClr val="accent2"/>
                </a:solidFill>
              </a:rPr>
              <a:t>One MAPE value per item per index</a:t>
            </a:r>
            <a:r>
              <a:rPr lang="en-US" sz="2000" dirty="0" smtClean="0"/>
              <a:t>.</a:t>
            </a:r>
            <a:endParaRPr lang="en-US" sz="2000" dirty="0"/>
          </a:p>
        </p:txBody>
      </p:sp>
      <p:pic>
        <p:nvPicPr>
          <p:cNvPr id="184" name="Picture 183"/>
          <p:cNvPicPr>
            <a:picLocks noChangeAspect="1"/>
          </p:cNvPicPr>
          <p:nvPr/>
        </p:nvPicPr>
        <p:blipFill>
          <a:blip r:embed="rId3"/>
          <a:stretch>
            <a:fillRect/>
          </a:stretch>
        </p:blipFill>
        <p:spPr>
          <a:xfrm>
            <a:off x="4928300" y="1428120"/>
            <a:ext cx="7263700" cy="4934219"/>
          </a:xfrm>
          <a:prstGeom prst="rect">
            <a:avLst/>
          </a:prstGeom>
        </p:spPr>
      </p:pic>
      <p:sp>
        <p:nvSpPr>
          <p:cNvPr id="185" name="TextBox 184"/>
          <p:cNvSpPr txBox="1"/>
          <p:nvPr/>
        </p:nvSpPr>
        <p:spPr>
          <a:xfrm>
            <a:off x="313133" y="3776272"/>
            <a:ext cx="4836347" cy="1938992"/>
          </a:xfrm>
          <a:prstGeom prst="rect">
            <a:avLst/>
          </a:prstGeom>
          <a:noFill/>
          <a:ln>
            <a:noFill/>
          </a:ln>
        </p:spPr>
        <p:txBody>
          <a:bodyPr wrap="square" rtlCol="0">
            <a:spAutoFit/>
          </a:bodyPr>
          <a:lstStyle/>
          <a:p>
            <a:pPr marL="342900" indent="-342900">
              <a:buClr>
                <a:schemeClr val="accent2"/>
              </a:buClr>
              <a:buFont typeface="Arial" panose="020B0604020202020204" pitchFamily="34" charset="0"/>
              <a:buChar char="•"/>
            </a:pPr>
            <a:r>
              <a:rPr lang="en-US" sz="2000" dirty="0" smtClean="0"/>
              <a:t>All MAPE values for each index are integrated through a single </a:t>
            </a:r>
            <a:r>
              <a:rPr lang="en-US" sz="2000" i="1" dirty="0" smtClean="0">
                <a:solidFill>
                  <a:schemeClr val="accent2"/>
                </a:solidFill>
              </a:rPr>
              <a:t>Weighted MAPE</a:t>
            </a:r>
            <a:r>
              <a:rPr lang="en-US" sz="2000" dirty="0" smtClean="0"/>
              <a:t> value.</a:t>
            </a:r>
          </a:p>
          <a:p>
            <a:pPr marL="342900" indent="-342900">
              <a:buClr>
                <a:schemeClr val="accent2"/>
              </a:buClr>
              <a:buFont typeface="Arial" panose="020B0604020202020204" pitchFamily="34" charset="0"/>
              <a:buChar char="•"/>
            </a:pPr>
            <a:r>
              <a:rPr lang="en-US" sz="2000" dirty="0" smtClean="0"/>
              <a:t>The index with the </a:t>
            </a:r>
            <a:r>
              <a:rPr lang="en-US" sz="2000" i="1" dirty="0" smtClean="0">
                <a:solidFill>
                  <a:schemeClr val="accent2"/>
                </a:solidFill>
              </a:rPr>
              <a:t>lowest Weighted MAPE</a:t>
            </a:r>
            <a:r>
              <a:rPr lang="en-US" sz="2000" dirty="0" smtClean="0"/>
              <a:t> would be the most suitable alternative</a:t>
            </a:r>
            <a:endParaRPr lang="en-US" sz="2000" dirty="0"/>
          </a:p>
        </p:txBody>
      </p:sp>
      <p:pic>
        <p:nvPicPr>
          <p:cNvPr id="186" name="Picture 185"/>
          <p:cNvPicPr>
            <a:picLocks noChangeAspect="1"/>
          </p:cNvPicPr>
          <p:nvPr/>
        </p:nvPicPr>
        <p:blipFill>
          <a:blip r:embed="rId4"/>
          <a:stretch>
            <a:fillRect/>
          </a:stretch>
        </p:blipFill>
        <p:spPr>
          <a:xfrm>
            <a:off x="8560150" y="814663"/>
            <a:ext cx="3189386" cy="894901"/>
          </a:xfrm>
          <a:prstGeom prst="rect">
            <a:avLst/>
          </a:prstGeom>
        </p:spPr>
      </p:pic>
    </p:spTree>
    <p:extLst>
      <p:ext uri="{BB962C8B-B14F-4D97-AF65-F5344CB8AC3E}">
        <p14:creationId xmlns:p14="http://schemas.microsoft.com/office/powerpoint/2010/main" val="371971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p:bldP spid="18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E3C22C-A700-7C4F-AAFC-0F9462A0F375}" type="slidenum">
              <a:rPr lang="en-US" smtClean="0"/>
              <a:pPr/>
              <a:t>33</a:t>
            </a:fld>
            <a:endParaRPr lang="en-US" dirty="0"/>
          </a:p>
        </p:txBody>
      </p:sp>
      <p:sp>
        <p:nvSpPr>
          <p:cNvPr id="5" name="Title 1"/>
          <p:cNvSpPr txBox="1">
            <a:spLocks/>
          </p:cNvSpPr>
          <p:nvPr/>
        </p:nvSpPr>
        <p:spPr>
          <a:xfrm>
            <a:off x="275046" y="1251285"/>
            <a:ext cx="11732469" cy="49590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000" kern="1200">
                <a:solidFill>
                  <a:schemeClr val="tx1"/>
                </a:solidFill>
                <a:latin typeface="+mj-lt"/>
                <a:ea typeface="+mj-ea"/>
                <a:cs typeface="+mj-cs"/>
              </a:defRPr>
            </a:lvl1pPr>
          </a:lstStyle>
          <a:p>
            <a:pPr algn="ctr"/>
            <a:r>
              <a:rPr lang="en-US" b="1" smtClean="0"/>
              <a:t>Part 4:</a:t>
            </a:r>
            <a:br>
              <a:rPr lang="en-US" b="1" smtClean="0"/>
            </a:br>
            <a:r>
              <a:rPr lang="en-US" sz="4500" b="1" smtClean="0"/>
              <a:t>Development and Implementation of Moving Forecasting Error Method </a:t>
            </a:r>
            <a:r>
              <a:rPr lang="en-US" smtClean="0"/>
              <a:t/>
            </a:r>
            <a:br>
              <a:rPr lang="en-US" smtClean="0"/>
            </a:br>
            <a:endParaRPr lang="en-US" dirty="0"/>
          </a:p>
        </p:txBody>
      </p:sp>
    </p:spTree>
    <p:extLst>
      <p:ext uri="{BB962C8B-B14F-4D97-AF65-F5344CB8AC3E}">
        <p14:creationId xmlns:p14="http://schemas.microsoft.com/office/powerpoint/2010/main" val="32387605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Inflation Rates</a:t>
            </a:r>
          </a:p>
        </p:txBody>
      </p:sp>
      <p:sp>
        <p:nvSpPr>
          <p:cNvPr id="4" name="Slide Number Placeholder 3"/>
          <p:cNvSpPr>
            <a:spLocks noGrp="1"/>
          </p:cNvSpPr>
          <p:nvPr>
            <p:ph type="sldNum" sz="quarter" idx="12"/>
          </p:nvPr>
        </p:nvSpPr>
        <p:spPr/>
        <p:txBody>
          <a:bodyPr/>
          <a:lstStyle/>
          <a:p>
            <a:fld id="{3AE3C22C-A700-7C4F-AAFC-0F9462A0F375}" type="slidenum">
              <a:rPr lang="en-US" smtClean="0"/>
              <a:pPr/>
              <a:t>34</a:t>
            </a:fld>
            <a:endParaRPr lang="en-US" dirty="0"/>
          </a:p>
        </p:txBody>
      </p:sp>
      <p:pic>
        <p:nvPicPr>
          <p:cNvPr id="6" name="Picture 5"/>
          <p:cNvPicPr>
            <a:picLocks noChangeAspect="1"/>
          </p:cNvPicPr>
          <p:nvPr/>
        </p:nvPicPr>
        <p:blipFill>
          <a:blip r:embed="rId3"/>
          <a:stretch>
            <a:fillRect/>
          </a:stretch>
        </p:blipFill>
        <p:spPr>
          <a:xfrm>
            <a:off x="2255463" y="1690687"/>
            <a:ext cx="7681071" cy="4608643"/>
          </a:xfrm>
          <a:prstGeom prst="rect">
            <a:avLst/>
          </a:prstGeom>
        </p:spPr>
      </p:pic>
    </p:spTree>
    <p:extLst>
      <p:ext uri="{BB962C8B-B14F-4D97-AF65-F5344CB8AC3E}">
        <p14:creationId xmlns:p14="http://schemas.microsoft.com/office/powerpoint/2010/main" val="40844123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50146" cy="1325563"/>
          </a:xfrm>
        </p:spPr>
        <p:txBody>
          <a:bodyPr>
            <a:normAutofit fontScale="90000"/>
          </a:bodyPr>
          <a:lstStyle/>
          <a:p>
            <a:r>
              <a:rPr lang="en-US" dirty="0" smtClean="0"/>
              <a:t>MFE – Development and Implementation</a:t>
            </a:r>
            <a:endParaRPr lang="en-US" dirty="0"/>
          </a:p>
        </p:txBody>
      </p:sp>
      <p:sp>
        <p:nvSpPr>
          <p:cNvPr id="4" name="Slide Number Placeholder 3"/>
          <p:cNvSpPr>
            <a:spLocks noGrp="1"/>
          </p:cNvSpPr>
          <p:nvPr>
            <p:ph type="sldNum" sz="quarter" idx="12"/>
          </p:nvPr>
        </p:nvSpPr>
        <p:spPr/>
        <p:txBody>
          <a:bodyPr/>
          <a:lstStyle/>
          <a:p>
            <a:fld id="{3AE3C22C-A700-7C4F-AAFC-0F9462A0F375}" type="slidenum">
              <a:rPr lang="en-US" smtClean="0"/>
              <a:pPr/>
              <a:t>35</a:t>
            </a:fld>
            <a:endParaRPr lang="en-US" dirty="0"/>
          </a:p>
        </p:txBody>
      </p:sp>
      <p:sp>
        <p:nvSpPr>
          <p:cNvPr id="9" name="Content Placeholder 2"/>
          <p:cNvSpPr>
            <a:spLocks noGrp="1"/>
          </p:cNvSpPr>
          <p:nvPr>
            <p:ph idx="1"/>
          </p:nvPr>
        </p:nvSpPr>
        <p:spPr>
          <a:xfrm>
            <a:off x="838200" y="1981200"/>
            <a:ext cx="10950146" cy="4133850"/>
          </a:xfrm>
        </p:spPr>
        <p:txBody>
          <a:bodyPr>
            <a:normAutofit/>
          </a:bodyPr>
          <a:lstStyle/>
          <a:p>
            <a:pPr marL="971550" indent="-514350">
              <a:buFont typeface="+mj-lt"/>
              <a:buAutoNum type="arabicPeriod"/>
            </a:pPr>
            <a:r>
              <a:rPr lang="en-US" sz="3000" dirty="0" smtClean="0"/>
              <a:t>Apply the comparative suitability analysis protocol to identify the most suitable cost indexing alternative for the cost forecasting scenario under consideration. </a:t>
            </a:r>
          </a:p>
          <a:p>
            <a:pPr marL="971550" indent="-514350">
              <a:buFont typeface="+mj-lt"/>
              <a:buAutoNum type="arabicPeriod"/>
            </a:pPr>
            <a:r>
              <a:rPr lang="en-US" sz="3000" dirty="0" smtClean="0"/>
              <a:t>Through an iterative process, evaluate </a:t>
            </a:r>
            <a:r>
              <a:rPr lang="en-US" sz="3000" dirty="0"/>
              <a:t>the performance of a 4% annual compounded inflation </a:t>
            </a:r>
            <a:r>
              <a:rPr lang="en-US" sz="3000" dirty="0" smtClean="0"/>
              <a:t>rate across all possible forecasting time horizons for the first index value. </a:t>
            </a:r>
          </a:p>
          <a:p>
            <a:pPr marL="971550" indent="-514350">
              <a:buFont typeface="+mj-lt"/>
              <a:buAutoNum type="arabicPeriod"/>
            </a:pPr>
            <a:r>
              <a:rPr lang="en-US" sz="3000" dirty="0" smtClean="0"/>
              <a:t>Repeat the iterative process in Step 2 for each known index value.</a:t>
            </a:r>
          </a:p>
          <a:p>
            <a:pPr marL="0" indent="0">
              <a:buNone/>
            </a:pPr>
            <a:endParaRPr lang="en-US" sz="4500" dirty="0"/>
          </a:p>
        </p:txBody>
      </p:sp>
    </p:spTree>
    <p:extLst>
      <p:ext uri="{BB962C8B-B14F-4D97-AF65-F5344CB8AC3E}">
        <p14:creationId xmlns:p14="http://schemas.microsoft.com/office/powerpoint/2010/main" val="9129716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3"/>
          <a:stretch>
            <a:fillRect/>
          </a:stretch>
        </p:blipFill>
        <p:spPr>
          <a:xfrm>
            <a:off x="1100609" y="1717605"/>
            <a:ext cx="9047248" cy="1286367"/>
          </a:xfrm>
          <a:prstGeom prst="rect">
            <a:avLst/>
          </a:prstGeom>
        </p:spPr>
      </p:pic>
      <p:sp>
        <p:nvSpPr>
          <p:cNvPr id="13" name="Right Brace 12"/>
          <p:cNvSpPr/>
          <p:nvPr/>
        </p:nvSpPr>
        <p:spPr>
          <a:xfrm rot="5400000">
            <a:off x="6673573" y="2030943"/>
            <a:ext cx="206188" cy="6355080"/>
          </a:xfrm>
          <a:prstGeom prst="rightBrace">
            <a:avLst/>
          </a:prstGeom>
          <a:ln w="19050">
            <a:solidFill>
              <a:srgbClr val="54823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ket 13"/>
          <p:cNvSpPr/>
          <p:nvPr/>
        </p:nvSpPr>
        <p:spPr>
          <a:xfrm rot="5400000">
            <a:off x="4813185" y="613761"/>
            <a:ext cx="107963" cy="6355080"/>
          </a:xfrm>
          <a:prstGeom prst="rightBracket">
            <a:avLst/>
          </a:prstGeom>
          <a:ln w="19050">
            <a:solidFill>
              <a:srgbClr val="54823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000" dirty="0"/>
              <a:t>MFE – </a:t>
            </a:r>
            <a:r>
              <a:rPr lang="en-US" sz="4000" dirty="0" smtClean="0"/>
              <a:t>Steps 2 and 3: Iterative </a:t>
            </a:r>
            <a:r>
              <a:rPr lang="en-US" sz="4000" dirty="0"/>
              <a:t>Process </a:t>
            </a:r>
          </a:p>
        </p:txBody>
      </p:sp>
      <p:sp>
        <p:nvSpPr>
          <p:cNvPr id="4" name="Slide Number Placeholder 3"/>
          <p:cNvSpPr>
            <a:spLocks noGrp="1"/>
          </p:cNvSpPr>
          <p:nvPr>
            <p:ph type="sldNum" sz="quarter" idx="12"/>
          </p:nvPr>
        </p:nvSpPr>
        <p:spPr/>
        <p:txBody>
          <a:bodyPr/>
          <a:lstStyle/>
          <a:p>
            <a:fld id="{3AE3C22C-A700-7C4F-AAFC-0F9462A0F375}" type="slidenum">
              <a:rPr lang="en-US" smtClean="0"/>
              <a:pPr/>
              <a:t>36</a:t>
            </a:fld>
            <a:endParaRPr lang="en-US" dirty="0"/>
          </a:p>
        </p:txBody>
      </p:sp>
      <p:sp>
        <p:nvSpPr>
          <p:cNvPr id="10" name="Right Brace 9"/>
          <p:cNvSpPr/>
          <p:nvPr/>
        </p:nvSpPr>
        <p:spPr>
          <a:xfrm rot="5400000">
            <a:off x="5733295" y="-1033390"/>
            <a:ext cx="206188" cy="8313254"/>
          </a:xfrm>
          <a:prstGeom prst="rightBrac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4533792" y="3244339"/>
            <a:ext cx="2605201" cy="400110"/>
          </a:xfrm>
          <a:prstGeom prst="rect">
            <a:avLst/>
          </a:prstGeom>
          <a:noFill/>
        </p:spPr>
        <p:txBody>
          <a:bodyPr wrap="none" rtlCol="0">
            <a:spAutoFit/>
          </a:bodyPr>
          <a:lstStyle/>
          <a:p>
            <a:pPr algn="ctr"/>
            <a:r>
              <a:rPr lang="en-US" sz="2000" dirty="0" smtClean="0">
                <a:solidFill>
                  <a:schemeClr val="accent2"/>
                </a:solidFill>
              </a:rPr>
              <a:t>One 19.5-year period</a:t>
            </a:r>
            <a:endParaRPr lang="en-US" sz="2000" dirty="0">
              <a:solidFill>
                <a:schemeClr val="accent2"/>
              </a:solidFill>
            </a:endParaRPr>
          </a:p>
        </p:txBody>
      </p:sp>
      <p:sp>
        <p:nvSpPr>
          <p:cNvPr id="15" name="Right Bracket 14"/>
          <p:cNvSpPr/>
          <p:nvPr/>
        </p:nvSpPr>
        <p:spPr>
          <a:xfrm rot="5400000">
            <a:off x="5028340" y="766161"/>
            <a:ext cx="107963" cy="6355080"/>
          </a:xfrm>
          <a:prstGeom prst="rightBracket">
            <a:avLst/>
          </a:prstGeom>
          <a:ln w="19050">
            <a:solidFill>
              <a:srgbClr val="54823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ket 15"/>
          <p:cNvSpPr/>
          <p:nvPr/>
        </p:nvSpPr>
        <p:spPr>
          <a:xfrm rot="5400000">
            <a:off x="5234530" y="918561"/>
            <a:ext cx="107963" cy="6355080"/>
          </a:xfrm>
          <a:prstGeom prst="rightBracket">
            <a:avLst/>
          </a:prstGeom>
          <a:ln w="19050">
            <a:solidFill>
              <a:srgbClr val="54823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ight Bracket 16"/>
          <p:cNvSpPr/>
          <p:nvPr/>
        </p:nvSpPr>
        <p:spPr>
          <a:xfrm rot="5400000">
            <a:off x="5449685" y="1070961"/>
            <a:ext cx="107963" cy="6355080"/>
          </a:xfrm>
          <a:prstGeom prst="rightBracket">
            <a:avLst/>
          </a:prstGeom>
          <a:ln w="19050">
            <a:solidFill>
              <a:srgbClr val="54823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ight Bracket 17"/>
          <p:cNvSpPr/>
          <p:nvPr/>
        </p:nvSpPr>
        <p:spPr>
          <a:xfrm rot="5400000">
            <a:off x="5673805" y="1223361"/>
            <a:ext cx="107963" cy="6355080"/>
          </a:xfrm>
          <a:prstGeom prst="rightBracket">
            <a:avLst/>
          </a:prstGeom>
          <a:ln w="19050">
            <a:solidFill>
              <a:srgbClr val="54823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ight Bracket 18"/>
          <p:cNvSpPr/>
          <p:nvPr/>
        </p:nvSpPr>
        <p:spPr>
          <a:xfrm rot="5400000">
            <a:off x="5879995" y="1375761"/>
            <a:ext cx="107963" cy="6355080"/>
          </a:xfrm>
          <a:prstGeom prst="rightBracket">
            <a:avLst/>
          </a:prstGeom>
          <a:ln w="19050">
            <a:solidFill>
              <a:srgbClr val="54823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ight Bracket 19"/>
          <p:cNvSpPr/>
          <p:nvPr/>
        </p:nvSpPr>
        <p:spPr>
          <a:xfrm rot="5400000">
            <a:off x="6086185" y="1528161"/>
            <a:ext cx="107963" cy="6355080"/>
          </a:xfrm>
          <a:prstGeom prst="rightBracket">
            <a:avLst/>
          </a:prstGeom>
          <a:ln w="19050">
            <a:solidFill>
              <a:srgbClr val="54823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ight Bracket 20"/>
          <p:cNvSpPr/>
          <p:nvPr/>
        </p:nvSpPr>
        <p:spPr>
          <a:xfrm rot="5400000">
            <a:off x="6310305" y="1680561"/>
            <a:ext cx="107963" cy="6355080"/>
          </a:xfrm>
          <a:prstGeom prst="rightBracket">
            <a:avLst/>
          </a:prstGeom>
          <a:ln w="19050">
            <a:solidFill>
              <a:srgbClr val="54823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ight Bracket 21"/>
          <p:cNvSpPr/>
          <p:nvPr/>
        </p:nvSpPr>
        <p:spPr>
          <a:xfrm rot="5400000">
            <a:off x="6498565" y="1832961"/>
            <a:ext cx="107963" cy="6355080"/>
          </a:xfrm>
          <a:prstGeom prst="rightBracket">
            <a:avLst/>
          </a:prstGeom>
          <a:ln w="19050">
            <a:solidFill>
              <a:srgbClr val="54823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a:off x="5551588" y="5375416"/>
            <a:ext cx="2450159" cy="400110"/>
          </a:xfrm>
          <a:prstGeom prst="rect">
            <a:avLst/>
          </a:prstGeom>
          <a:noFill/>
        </p:spPr>
        <p:txBody>
          <a:bodyPr wrap="none" rtlCol="0">
            <a:spAutoFit/>
          </a:bodyPr>
          <a:lstStyle/>
          <a:p>
            <a:pPr algn="ctr"/>
            <a:r>
              <a:rPr lang="en-US" sz="2000" dirty="0" smtClean="0">
                <a:solidFill>
                  <a:srgbClr val="548235"/>
                </a:solidFill>
              </a:rPr>
              <a:t>Ten 15-year periods</a:t>
            </a:r>
            <a:endParaRPr lang="en-US" sz="2000" dirty="0">
              <a:solidFill>
                <a:srgbClr val="548235"/>
              </a:solidFill>
            </a:endParaRPr>
          </a:p>
        </p:txBody>
      </p:sp>
      <p:sp>
        <p:nvSpPr>
          <p:cNvPr id="26" name="TextBox 25"/>
          <p:cNvSpPr txBox="1"/>
          <p:nvPr/>
        </p:nvSpPr>
        <p:spPr>
          <a:xfrm>
            <a:off x="225810" y="5575471"/>
            <a:ext cx="4057521" cy="830997"/>
          </a:xfrm>
          <a:prstGeom prst="rect">
            <a:avLst/>
          </a:prstGeom>
          <a:solidFill>
            <a:schemeClr val="accent5">
              <a:lumMod val="40000"/>
              <a:lumOff val="60000"/>
            </a:schemeClr>
          </a:solidFill>
          <a:ln>
            <a:solidFill>
              <a:schemeClr val="tx1">
                <a:lumMod val="65000"/>
                <a:lumOff val="35000"/>
              </a:schemeClr>
            </a:solidFill>
          </a:ln>
        </p:spPr>
        <p:txBody>
          <a:bodyPr wrap="none" rtlCol="0">
            <a:spAutoFit/>
          </a:bodyPr>
          <a:lstStyle/>
          <a:p>
            <a:r>
              <a:rPr lang="en-US" sz="1600" b="1" dirty="0" smtClean="0"/>
              <a:t>10-year periods = 20 Forecasting Errors</a:t>
            </a:r>
          </a:p>
          <a:p>
            <a:r>
              <a:rPr lang="en-US" sz="1600" b="1" dirty="0"/>
              <a:t>5-year periods = 30 Forecasting Errors</a:t>
            </a:r>
          </a:p>
          <a:p>
            <a:r>
              <a:rPr lang="en-US" sz="1600" b="1" dirty="0" smtClean="0"/>
              <a:t>3-year </a:t>
            </a:r>
            <a:r>
              <a:rPr lang="en-US" sz="1600" b="1" dirty="0"/>
              <a:t>periods = </a:t>
            </a:r>
            <a:r>
              <a:rPr lang="en-US" sz="1600" b="1" dirty="0" smtClean="0"/>
              <a:t>34 </a:t>
            </a:r>
            <a:r>
              <a:rPr lang="en-US" sz="1600" b="1" dirty="0"/>
              <a:t>Forecasting </a:t>
            </a:r>
            <a:r>
              <a:rPr lang="en-US" sz="1600" b="1" dirty="0" smtClean="0"/>
              <a:t>Errors</a:t>
            </a:r>
            <a:endParaRPr lang="en-US" sz="1600" b="1" dirty="0"/>
          </a:p>
        </p:txBody>
      </p:sp>
      <p:sp>
        <p:nvSpPr>
          <p:cNvPr id="33" name="Right Brace 32"/>
          <p:cNvSpPr/>
          <p:nvPr/>
        </p:nvSpPr>
        <p:spPr>
          <a:xfrm>
            <a:off x="10057853" y="1849494"/>
            <a:ext cx="308183" cy="173657"/>
          </a:xfrm>
          <a:prstGeom prst="rightBrace">
            <a:avLst>
              <a:gd name="adj1" fmla="val 0"/>
              <a:gd name="adj2" fmla="val 50000"/>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p:cNvSpPr txBox="1"/>
          <p:nvPr/>
        </p:nvSpPr>
        <p:spPr>
          <a:xfrm>
            <a:off x="10428630" y="1712511"/>
            <a:ext cx="1119216" cy="523220"/>
          </a:xfrm>
          <a:prstGeom prst="rect">
            <a:avLst/>
          </a:prstGeom>
          <a:noFill/>
        </p:spPr>
        <p:txBody>
          <a:bodyPr wrap="none" rtlCol="0">
            <a:spAutoFit/>
          </a:bodyPr>
          <a:lstStyle/>
          <a:p>
            <a:pPr algn="ctr"/>
            <a:r>
              <a:rPr lang="en-US" sz="1400" dirty="0" smtClean="0">
                <a:solidFill>
                  <a:schemeClr val="accent5">
                    <a:lumMod val="75000"/>
                  </a:schemeClr>
                </a:solidFill>
              </a:rPr>
              <a:t>Forecasting</a:t>
            </a:r>
          </a:p>
          <a:p>
            <a:pPr algn="ctr"/>
            <a:r>
              <a:rPr lang="en-US" sz="1400" dirty="0" smtClean="0">
                <a:solidFill>
                  <a:schemeClr val="accent5">
                    <a:lumMod val="75000"/>
                  </a:schemeClr>
                </a:solidFill>
              </a:rPr>
              <a:t>Error</a:t>
            </a:r>
            <a:endParaRPr lang="en-US" sz="1400" dirty="0">
              <a:solidFill>
                <a:schemeClr val="accent5">
                  <a:lumMod val="75000"/>
                </a:schemeClr>
              </a:solidFill>
            </a:endParaRPr>
          </a:p>
        </p:txBody>
      </p:sp>
      <p:sp>
        <p:nvSpPr>
          <p:cNvPr id="37" name="TextBox 36"/>
          <p:cNvSpPr txBox="1"/>
          <p:nvPr/>
        </p:nvSpPr>
        <p:spPr>
          <a:xfrm>
            <a:off x="10354092" y="2921174"/>
            <a:ext cx="1268296" cy="523220"/>
          </a:xfrm>
          <a:prstGeom prst="rect">
            <a:avLst/>
          </a:prstGeom>
          <a:noFill/>
        </p:spPr>
        <p:txBody>
          <a:bodyPr wrap="none" rtlCol="0">
            <a:spAutoFit/>
          </a:bodyPr>
          <a:lstStyle/>
          <a:p>
            <a:pPr algn="ctr"/>
            <a:r>
              <a:rPr lang="en-US" sz="1400" dirty="0" smtClean="0">
                <a:solidFill>
                  <a:schemeClr val="accent2"/>
                </a:solidFill>
              </a:rPr>
              <a:t>1 Forecasting</a:t>
            </a:r>
          </a:p>
          <a:p>
            <a:pPr algn="ctr"/>
            <a:r>
              <a:rPr lang="en-US" sz="1400" dirty="0" smtClean="0">
                <a:solidFill>
                  <a:schemeClr val="accent2"/>
                </a:solidFill>
              </a:rPr>
              <a:t>Error</a:t>
            </a:r>
            <a:endParaRPr lang="en-US" sz="1400" dirty="0">
              <a:solidFill>
                <a:schemeClr val="accent2"/>
              </a:solidFill>
            </a:endParaRPr>
          </a:p>
        </p:txBody>
      </p:sp>
      <p:sp>
        <p:nvSpPr>
          <p:cNvPr id="38" name="TextBox 37"/>
          <p:cNvSpPr txBox="1"/>
          <p:nvPr/>
        </p:nvSpPr>
        <p:spPr>
          <a:xfrm>
            <a:off x="10304399" y="3943701"/>
            <a:ext cx="1367683" cy="523220"/>
          </a:xfrm>
          <a:prstGeom prst="rect">
            <a:avLst/>
          </a:prstGeom>
          <a:noFill/>
        </p:spPr>
        <p:txBody>
          <a:bodyPr wrap="none" rtlCol="0">
            <a:spAutoFit/>
          </a:bodyPr>
          <a:lstStyle/>
          <a:p>
            <a:pPr algn="ctr"/>
            <a:r>
              <a:rPr lang="en-US" sz="1400" dirty="0" smtClean="0">
                <a:solidFill>
                  <a:srgbClr val="548235"/>
                </a:solidFill>
              </a:rPr>
              <a:t>10 Forecasting</a:t>
            </a:r>
          </a:p>
          <a:p>
            <a:pPr algn="ctr"/>
            <a:r>
              <a:rPr lang="en-US" sz="1400" dirty="0" smtClean="0">
                <a:solidFill>
                  <a:srgbClr val="548235"/>
                </a:solidFill>
              </a:rPr>
              <a:t>Error</a:t>
            </a:r>
            <a:endParaRPr lang="en-US" sz="1400" dirty="0">
              <a:solidFill>
                <a:srgbClr val="548235"/>
              </a:solidFill>
            </a:endParaRPr>
          </a:p>
        </p:txBody>
      </p:sp>
      <p:pic>
        <p:nvPicPr>
          <p:cNvPr id="42" name="Picture 41"/>
          <p:cNvPicPr>
            <a:picLocks noChangeAspect="1"/>
          </p:cNvPicPr>
          <p:nvPr/>
        </p:nvPicPr>
        <p:blipFill rotWithShape="1">
          <a:blip r:embed="rId4"/>
          <a:srcRect l="468" t="3965" r="674" b="9312"/>
          <a:stretch/>
        </p:blipFill>
        <p:spPr>
          <a:xfrm>
            <a:off x="1142999" y="1724024"/>
            <a:ext cx="8943975" cy="1143001"/>
          </a:xfrm>
          <a:prstGeom prst="rect">
            <a:avLst/>
          </a:prstGeom>
          <a:ln>
            <a:noFill/>
          </a:ln>
        </p:spPr>
      </p:pic>
    </p:spTree>
    <p:extLst>
      <p:ext uri="{BB962C8B-B14F-4D97-AF65-F5344CB8AC3E}">
        <p14:creationId xmlns:p14="http://schemas.microsoft.com/office/powerpoint/2010/main" val="115624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5" grpId="0"/>
      <p:bldP spid="26" grpId="0" animBg="1"/>
      <p:bldP spid="37" grpId="0"/>
      <p:bldP spid="3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365125"/>
            <a:ext cx="11369246" cy="1325563"/>
          </a:xfrm>
        </p:spPr>
        <p:txBody>
          <a:bodyPr>
            <a:normAutofit/>
          </a:bodyPr>
          <a:lstStyle/>
          <a:p>
            <a:r>
              <a:rPr lang="en-US" sz="4000" dirty="0" smtClean="0"/>
              <a:t>MFE – Development and Implementation (Cont.)</a:t>
            </a:r>
            <a:endParaRPr lang="en-US" sz="4000" dirty="0"/>
          </a:p>
        </p:txBody>
      </p:sp>
      <p:sp>
        <p:nvSpPr>
          <p:cNvPr id="4" name="Slide Number Placeholder 3"/>
          <p:cNvSpPr>
            <a:spLocks noGrp="1"/>
          </p:cNvSpPr>
          <p:nvPr>
            <p:ph type="sldNum" sz="quarter" idx="12"/>
          </p:nvPr>
        </p:nvSpPr>
        <p:spPr/>
        <p:txBody>
          <a:bodyPr/>
          <a:lstStyle/>
          <a:p>
            <a:fld id="{3AE3C22C-A700-7C4F-AAFC-0F9462A0F375}" type="slidenum">
              <a:rPr lang="en-US" smtClean="0"/>
              <a:pPr/>
              <a:t>37</a:t>
            </a:fld>
            <a:endParaRPr lang="en-US" dirty="0"/>
          </a:p>
        </p:txBody>
      </p:sp>
      <p:sp>
        <p:nvSpPr>
          <p:cNvPr id="9" name="Content Placeholder 2"/>
          <p:cNvSpPr>
            <a:spLocks noGrp="1"/>
          </p:cNvSpPr>
          <p:nvPr>
            <p:ph idx="1"/>
          </p:nvPr>
        </p:nvSpPr>
        <p:spPr>
          <a:xfrm>
            <a:off x="838200" y="1524000"/>
            <a:ext cx="10950146" cy="4591050"/>
          </a:xfrm>
        </p:spPr>
        <p:txBody>
          <a:bodyPr>
            <a:normAutofit/>
          </a:bodyPr>
          <a:lstStyle/>
          <a:p>
            <a:pPr marL="971550" indent="-514350">
              <a:buFont typeface="+mj-lt"/>
              <a:buAutoNum type="arabicPeriod" startAt="4"/>
            </a:pPr>
            <a:r>
              <a:rPr lang="en-US" sz="3000" dirty="0" smtClean="0"/>
              <a:t>Calculate the </a:t>
            </a:r>
            <a:r>
              <a:rPr lang="en-US" sz="3000" dirty="0"/>
              <a:t>average forecasting error for each forecasting time </a:t>
            </a:r>
            <a:r>
              <a:rPr lang="en-US" sz="3000" dirty="0" smtClean="0"/>
              <a:t>horizon, </a:t>
            </a:r>
            <a:r>
              <a:rPr lang="en-US" sz="3000" dirty="0"/>
              <a:t>and then </a:t>
            </a:r>
            <a:r>
              <a:rPr lang="en-US" sz="3000" dirty="0" smtClean="0"/>
              <a:t>create a scatterplot.</a:t>
            </a:r>
          </a:p>
          <a:p>
            <a:pPr marL="0" indent="0">
              <a:buNone/>
            </a:pPr>
            <a:endParaRPr lang="en-US" sz="4500" dirty="0"/>
          </a:p>
        </p:txBody>
      </p:sp>
      <p:pic>
        <p:nvPicPr>
          <p:cNvPr id="3" name="Picture 2"/>
          <p:cNvPicPr>
            <a:picLocks noChangeAspect="1"/>
          </p:cNvPicPr>
          <p:nvPr/>
        </p:nvPicPr>
        <p:blipFill>
          <a:blip r:embed="rId3"/>
          <a:stretch>
            <a:fillRect/>
          </a:stretch>
        </p:blipFill>
        <p:spPr>
          <a:xfrm>
            <a:off x="2142976" y="2574370"/>
            <a:ext cx="8340593" cy="3812142"/>
          </a:xfrm>
          <a:prstGeom prst="rect">
            <a:avLst/>
          </a:prstGeom>
        </p:spPr>
      </p:pic>
    </p:spTree>
    <p:extLst>
      <p:ext uri="{BB962C8B-B14F-4D97-AF65-F5344CB8AC3E}">
        <p14:creationId xmlns:p14="http://schemas.microsoft.com/office/powerpoint/2010/main" val="34803955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365125"/>
            <a:ext cx="11369246" cy="1325563"/>
          </a:xfrm>
        </p:spPr>
        <p:txBody>
          <a:bodyPr>
            <a:normAutofit/>
          </a:bodyPr>
          <a:lstStyle/>
          <a:p>
            <a:r>
              <a:rPr lang="en-US" sz="4000" dirty="0" smtClean="0"/>
              <a:t>MFE – Development and Implementation (Cont.)</a:t>
            </a:r>
            <a:endParaRPr lang="en-US" sz="4000" dirty="0"/>
          </a:p>
        </p:txBody>
      </p:sp>
      <p:sp>
        <p:nvSpPr>
          <p:cNvPr id="4" name="Slide Number Placeholder 3"/>
          <p:cNvSpPr>
            <a:spLocks noGrp="1"/>
          </p:cNvSpPr>
          <p:nvPr>
            <p:ph type="sldNum" sz="quarter" idx="12"/>
          </p:nvPr>
        </p:nvSpPr>
        <p:spPr/>
        <p:txBody>
          <a:bodyPr/>
          <a:lstStyle/>
          <a:p>
            <a:fld id="{3AE3C22C-A700-7C4F-AAFC-0F9462A0F375}" type="slidenum">
              <a:rPr lang="en-US" smtClean="0"/>
              <a:pPr/>
              <a:t>38</a:t>
            </a:fld>
            <a:endParaRPr lang="en-US" dirty="0"/>
          </a:p>
        </p:txBody>
      </p:sp>
      <p:sp>
        <p:nvSpPr>
          <p:cNvPr id="9" name="Content Placeholder 2"/>
          <p:cNvSpPr>
            <a:spLocks noGrp="1"/>
          </p:cNvSpPr>
          <p:nvPr>
            <p:ph idx="1"/>
          </p:nvPr>
        </p:nvSpPr>
        <p:spPr>
          <a:xfrm>
            <a:off x="838200" y="1524000"/>
            <a:ext cx="10950146" cy="4591050"/>
          </a:xfrm>
        </p:spPr>
        <p:txBody>
          <a:bodyPr>
            <a:normAutofit/>
          </a:bodyPr>
          <a:lstStyle/>
          <a:p>
            <a:pPr marL="971550" indent="-514350">
              <a:buFont typeface="+mj-lt"/>
              <a:buAutoNum type="arabicPeriod" startAt="5"/>
            </a:pPr>
            <a:r>
              <a:rPr lang="en-US" sz="3000" dirty="0" smtClean="0"/>
              <a:t>Add 50%, 70%, and 90% confidence intervals to the trend modelled in Step 4.</a:t>
            </a:r>
          </a:p>
          <a:p>
            <a:pPr marL="0" indent="0">
              <a:buNone/>
            </a:pPr>
            <a:endParaRPr lang="en-US" sz="4500" dirty="0" smtClean="0"/>
          </a:p>
          <a:p>
            <a:pPr marL="0" indent="0">
              <a:buNone/>
            </a:pPr>
            <a:endParaRPr lang="en-US" sz="4500" dirty="0"/>
          </a:p>
        </p:txBody>
      </p:sp>
      <p:pic>
        <p:nvPicPr>
          <p:cNvPr id="6" name="Picture 5"/>
          <p:cNvPicPr>
            <a:picLocks noChangeAspect="1"/>
          </p:cNvPicPr>
          <p:nvPr/>
        </p:nvPicPr>
        <p:blipFill>
          <a:blip r:embed="rId3"/>
          <a:stretch>
            <a:fillRect/>
          </a:stretch>
        </p:blipFill>
        <p:spPr>
          <a:xfrm>
            <a:off x="419100" y="2553506"/>
            <a:ext cx="6832325" cy="3768191"/>
          </a:xfrm>
          <a:prstGeom prst="rect">
            <a:avLst/>
          </a:prstGeom>
        </p:spPr>
      </p:pic>
      <p:sp>
        <p:nvSpPr>
          <p:cNvPr id="7" name="TextBox 6"/>
          <p:cNvSpPr txBox="1"/>
          <p:nvPr/>
        </p:nvSpPr>
        <p:spPr>
          <a:xfrm>
            <a:off x="7161397" y="3075689"/>
            <a:ext cx="4836347" cy="2723823"/>
          </a:xfrm>
          <a:prstGeom prst="rect">
            <a:avLst/>
          </a:prstGeom>
          <a:noFill/>
          <a:ln>
            <a:noFill/>
          </a:ln>
        </p:spPr>
        <p:txBody>
          <a:bodyPr wrap="square" rtlCol="0">
            <a:spAutoFit/>
          </a:bodyPr>
          <a:lstStyle/>
          <a:p>
            <a:pPr marL="342900" indent="-342900">
              <a:spcAft>
                <a:spcPts val="1200"/>
              </a:spcAft>
              <a:buClr>
                <a:schemeClr val="accent2"/>
              </a:buClr>
              <a:buFont typeface="Arial" panose="020B0604020202020204" pitchFamily="34" charset="0"/>
              <a:buChar char="•"/>
            </a:pPr>
            <a:r>
              <a:rPr lang="en-US" sz="2300" dirty="0" smtClean="0"/>
              <a:t>Confidence intervals in the long-range zone are also </a:t>
            </a:r>
            <a:r>
              <a:rPr lang="en-US" sz="2300" i="1" dirty="0" smtClean="0">
                <a:solidFill>
                  <a:schemeClr val="accent2"/>
                </a:solidFill>
              </a:rPr>
              <a:t>projections of confidence intervals for shorter forecasting periods</a:t>
            </a:r>
            <a:r>
              <a:rPr lang="en-US" sz="2300" dirty="0" smtClean="0"/>
              <a:t>. </a:t>
            </a:r>
          </a:p>
          <a:p>
            <a:pPr marL="342900" indent="-342900">
              <a:buClr>
                <a:schemeClr val="accent2"/>
              </a:buClr>
              <a:buFont typeface="Arial" panose="020B0604020202020204" pitchFamily="34" charset="0"/>
              <a:buChar char="•"/>
            </a:pPr>
            <a:r>
              <a:rPr lang="en-US" sz="2300" dirty="0" smtClean="0"/>
              <a:t>Forecasting errors at each forecasting periods are assumed to be </a:t>
            </a:r>
            <a:r>
              <a:rPr lang="en-US" sz="2300" i="1" dirty="0" smtClean="0">
                <a:solidFill>
                  <a:schemeClr val="accent2"/>
                </a:solidFill>
              </a:rPr>
              <a:t>normally distributed</a:t>
            </a:r>
            <a:r>
              <a:rPr lang="en-US" sz="2300" dirty="0" smtClean="0"/>
              <a:t>. </a:t>
            </a:r>
            <a:endParaRPr lang="en-US" sz="2300" dirty="0"/>
          </a:p>
        </p:txBody>
      </p:sp>
    </p:spTree>
    <p:extLst>
      <p:ext uri="{BB962C8B-B14F-4D97-AF65-F5344CB8AC3E}">
        <p14:creationId xmlns:p14="http://schemas.microsoft.com/office/powerpoint/2010/main" val="185033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365125"/>
            <a:ext cx="11369246" cy="1325563"/>
          </a:xfrm>
        </p:spPr>
        <p:txBody>
          <a:bodyPr>
            <a:normAutofit/>
          </a:bodyPr>
          <a:lstStyle/>
          <a:p>
            <a:r>
              <a:rPr lang="en-US" sz="4000" dirty="0" smtClean="0"/>
              <a:t>MFE – Development and Implementation (Cont.)</a:t>
            </a:r>
            <a:endParaRPr lang="en-US" sz="4000" dirty="0"/>
          </a:p>
        </p:txBody>
      </p:sp>
      <p:sp>
        <p:nvSpPr>
          <p:cNvPr id="4" name="Slide Number Placeholder 3"/>
          <p:cNvSpPr>
            <a:spLocks noGrp="1"/>
          </p:cNvSpPr>
          <p:nvPr>
            <p:ph type="sldNum" sz="quarter" idx="12"/>
          </p:nvPr>
        </p:nvSpPr>
        <p:spPr/>
        <p:txBody>
          <a:bodyPr/>
          <a:lstStyle/>
          <a:p>
            <a:fld id="{3AE3C22C-A700-7C4F-AAFC-0F9462A0F375}" type="slidenum">
              <a:rPr lang="en-US" smtClean="0"/>
              <a:pPr/>
              <a:t>39</a:t>
            </a:fld>
            <a:endParaRPr lang="en-US" dirty="0"/>
          </a:p>
        </p:txBody>
      </p:sp>
      <p:sp>
        <p:nvSpPr>
          <p:cNvPr id="9" name="Content Placeholder 2"/>
          <p:cNvSpPr>
            <a:spLocks noGrp="1"/>
          </p:cNvSpPr>
          <p:nvPr>
            <p:ph idx="1"/>
          </p:nvPr>
        </p:nvSpPr>
        <p:spPr>
          <a:xfrm>
            <a:off x="266700" y="1524000"/>
            <a:ext cx="11731044" cy="4591050"/>
          </a:xfrm>
        </p:spPr>
        <p:txBody>
          <a:bodyPr>
            <a:normAutofit/>
          </a:bodyPr>
          <a:lstStyle/>
          <a:p>
            <a:pPr marL="971550" indent="-514350">
              <a:buFont typeface="+mj-lt"/>
              <a:buAutoNum type="arabicPeriod" startAt="6"/>
            </a:pPr>
            <a:r>
              <a:rPr lang="en-US" sz="2500" dirty="0" smtClean="0"/>
              <a:t>Use the average forecasting errors and their confidence intervals from Step 5 to generate a Risk-Based Forecasting Timeline of Forecasting Factors.</a:t>
            </a:r>
          </a:p>
          <a:p>
            <a:pPr marL="971550" indent="-514350">
              <a:buFont typeface="+mj-lt"/>
              <a:buAutoNum type="arabicPeriod" startAt="6"/>
            </a:pPr>
            <a:endParaRPr lang="en-US" sz="3000" dirty="0" smtClean="0"/>
          </a:p>
          <a:p>
            <a:pPr marL="0" indent="0">
              <a:buNone/>
            </a:pPr>
            <a:endParaRPr lang="en-US" sz="4500" dirty="0" smtClean="0"/>
          </a:p>
          <a:p>
            <a:pPr marL="0" indent="0">
              <a:buNone/>
            </a:pPr>
            <a:endParaRPr lang="en-US" sz="4500" dirty="0"/>
          </a:p>
        </p:txBody>
      </p:sp>
      <p:pic>
        <p:nvPicPr>
          <p:cNvPr id="8" name="Picture 7"/>
          <p:cNvPicPr>
            <a:picLocks noChangeAspect="1"/>
          </p:cNvPicPr>
          <p:nvPr/>
        </p:nvPicPr>
        <p:blipFill>
          <a:blip r:embed="rId3"/>
          <a:stretch>
            <a:fillRect/>
          </a:stretch>
        </p:blipFill>
        <p:spPr>
          <a:xfrm>
            <a:off x="2312773" y="2430389"/>
            <a:ext cx="7429499" cy="4097956"/>
          </a:xfrm>
          <a:prstGeom prst="rect">
            <a:avLst/>
          </a:prstGeom>
        </p:spPr>
      </p:pic>
    </p:spTree>
    <p:extLst>
      <p:ext uri="{BB962C8B-B14F-4D97-AF65-F5344CB8AC3E}">
        <p14:creationId xmlns:p14="http://schemas.microsoft.com/office/powerpoint/2010/main" val="1272435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NCHRP 10-101 Project - Overview</a:t>
            </a:r>
          </a:p>
        </p:txBody>
      </p:sp>
      <p:sp>
        <p:nvSpPr>
          <p:cNvPr id="3" name="Content Placeholder 2"/>
          <p:cNvSpPr>
            <a:spLocks noGrp="1"/>
          </p:cNvSpPr>
          <p:nvPr>
            <p:ph idx="1"/>
          </p:nvPr>
        </p:nvSpPr>
        <p:spPr/>
        <p:txBody>
          <a:bodyPr>
            <a:normAutofit/>
          </a:bodyPr>
          <a:lstStyle/>
          <a:p>
            <a:pPr marL="0" indent="0">
              <a:spcAft>
                <a:spcPts val="600"/>
              </a:spcAft>
              <a:buNone/>
            </a:pPr>
            <a:r>
              <a:rPr lang="en-US" sz="3000" b="1" dirty="0"/>
              <a:t>Scope:</a:t>
            </a:r>
          </a:p>
          <a:p>
            <a:r>
              <a:rPr lang="en-US" sz="3000" dirty="0"/>
              <a:t>Forecasting time horizons:</a:t>
            </a:r>
          </a:p>
          <a:p>
            <a:pPr lvl="1"/>
            <a:r>
              <a:rPr lang="en-US" sz="2500" dirty="0"/>
              <a:t>Short-Term: 1 – 2 years  →  FHWA Report         </a:t>
            </a:r>
          </a:p>
          <a:p>
            <a:pPr lvl="1"/>
            <a:r>
              <a:rPr lang="en-US" sz="2500" dirty="0">
                <a:solidFill>
                  <a:schemeClr val="accent2"/>
                </a:solidFill>
              </a:rPr>
              <a:t>Mid-Term: 3 – 5 years</a:t>
            </a:r>
          </a:p>
          <a:p>
            <a:pPr lvl="1"/>
            <a:r>
              <a:rPr lang="en-US" sz="2500" dirty="0">
                <a:solidFill>
                  <a:schemeClr val="accent2"/>
                </a:solidFill>
              </a:rPr>
              <a:t>Intermediate-Range: up to 15 years</a:t>
            </a:r>
          </a:p>
          <a:p>
            <a:pPr lvl="1">
              <a:spcAft>
                <a:spcPts val="1200"/>
              </a:spcAft>
            </a:pPr>
            <a:r>
              <a:rPr lang="en-US" sz="2500" dirty="0">
                <a:solidFill>
                  <a:schemeClr val="accent2"/>
                </a:solidFill>
              </a:rPr>
              <a:t>Long-Range: more than 15 years </a:t>
            </a:r>
          </a:p>
          <a:p>
            <a:r>
              <a:rPr lang="en-US" sz="3000" dirty="0"/>
              <a:t>The study is focused on </a:t>
            </a:r>
            <a:r>
              <a:rPr lang="en-US" sz="3000" dirty="0">
                <a:solidFill>
                  <a:schemeClr val="accent2"/>
                </a:solidFill>
              </a:rPr>
              <a:t>cost forecasting methods </a:t>
            </a:r>
            <a:r>
              <a:rPr lang="en-US" sz="3000" dirty="0"/>
              <a:t>rather than on the estimation of the </a:t>
            </a:r>
            <a:r>
              <a:rPr lang="en-US" sz="3000" dirty="0">
                <a:solidFill>
                  <a:schemeClr val="accent2"/>
                </a:solidFill>
              </a:rPr>
              <a:t>unforecasted cost estimates</a:t>
            </a:r>
            <a:r>
              <a:rPr lang="en-US" sz="3000" dirty="0"/>
              <a:t>. </a:t>
            </a:r>
          </a:p>
          <a:p>
            <a:pPr marL="457200" lvl="1" indent="0">
              <a:buNone/>
            </a:pPr>
            <a:endParaRPr lang="en-US" sz="2500" dirty="0">
              <a:solidFill>
                <a:schemeClr val="accent2"/>
              </a:solidFill>
            </a:endParaRPr>
          </a:p>
        </p:txBody>
      </p:sp>
      <p:sp>
        <p:nvSpPr>
          <p:cNvPr id="4" name="Slide Number Placeholder 3"/>
          <p:cNvSpPr>
            <a:spLocks noGrp="1"/>
          </p:cNvSpPr>
          <p:nvPr>
            <p:ph type="sldNum" sz="quarter" idx="12"/>
          </p:nvPr>
        </p:nvSpPr>
        <p:spPr/>
        <p:txBody>
          <a:bodyPr/>
          <a:lstStyle/>
          <a:p>
            <a:fld id="{3AE3C22C-A700-7C4F-AAFC-0F9462A0F375}" type="slidenum">
              <a:rPr lang="en-US" smtClean="0"/>
              <a:pPr/>
              <a:t>4</a:t>
            </a:fld>
            <a:endParaRPr lang="en-US" dirty="0"/>
          </a:p>
        </p:txBody>
      </p:sp>
    </p:spTree>
    <p:extLst>
      <p:ext uri="{BB962C8B-B14F-4D97-AF65-F5344CB8AC3E}">
        <p14:creationId xmlns:p14="http://schemas.microsoft.com/office/powerpoint/2010/main" val="17481540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MFE – Risk-Based Forecasting Timeline in Dollars</a:t>
            </a:r>
            <a:endParaRPr lang="en-US" dirty="0"/>
          </a:p>
        </p:txBody>
      </p:sp>
      <p:sp>
        <p:nvSpPr>
          <p:cNvPr id="4" name="Slide Number Placeholder 3"/>
          <p:cNvSpPr>
            <a:spLocks noGrp="1"/>
          </p:cNvSpPr>
          <p:nvPr>
            <p:ph type="sldNum" sz="quarter" idx="12"/>
          </p:nvPr>
        </p:nvSpPr>
        <p:spPr/>
        <p:txBody>
          <a:bodyPr/>
          <a:lstStyle/>
          <a:p>
            <a:fld id="{3AE3C22C-A700-7C4F-AAFC-0F9462A0F375}" type="slidenum">
              <a:rPr lang="en-US" smtClean="0"/>
              <a:pPr/>
              <a:t>40</a:t>
            </a:fld>
            <a:endParaRPr lang="en-US" dirty="0"/>
          </a:p>
        </p:txBody>
      </p:sp>
      <p:pic>
        <p:nvPicPr>
          <p:cNvPr id="3" name="Picture 2"/>
          <p:cNvPicPr>
            <a:picLocks noChangeAspect="1"/>
          </p:cNvPicPr>
          <p:nvPr/>
        </p:nvPicPr>
        <p:blipFill>
          <a:blip r:embed="rId3"/>
          <a:stretch>
            <a:fillRect/>
          </a:stretch>
        </p:blipFill>
        <p:spPr>
          <a:xfrm>
            <a:off x="2772277" y="2540361"/>
            <a:ext cx="6647445" cy="3631839"/>
          </a:xfrm>
          <a:prstGeom prst="rect">
            <a:avLst/>
          </a:prstGeom>
        </p:spPr>
      </p:pic>
      <p:sp>
        <p:nvSpPr>
          <p:cNvPr id="7" name="TextBox 6"/>
          <p:cNvSpPr txBox="1"/>
          <p:nvPr/>
        </p:nvSpPr>
        <p:spPr>
          <a:xfrm>
            <a:off x="2179576" y="1690688"/>
            <a:ext cx="7938982" cy="477054"/>
          </a:xfrm>
          <a:prstGeom prst="rect">
            <a:avLst/>
          </a:prstGeom>
          <a:noFill/>
          <a:ln>
            <a:noFill/>
          </a:ln>
        </p:spPr>
        <p:txBody>
          <a:bodyPr wrap="square" rtlCol="0">
            <a:spAutoFit/>
          </a:bodyPr>
          <a:lstStyle/>
          <a:p>
            <a:pPr algn="ctr"/>
            <a:r>
              <a:rPr lang="en-US" sz="2500" b="1" dirty="0" smtClean="0">
                <a:solidFill>
                  <a:schemeClr val="accent2"/>
                </a:solidFill>
              </a:rPr>
              <a:t>Forecasting Factors x Current-Dollar Cost Estimate</a:t>
            </a:r>
            <a:endParaRPr lang="en-US" sz="2500" b="1" dirty="0">
              <a:solidFill>
                <a:schemeClr val="accent2"/>
              </a:solidFill>
            </a:endParaRPr>
          </a:p>
        </p:txBody>
      </p:sp>
    </p:spTree>
    <p:extLst>
      <p:ext uri="{BB962C8B-B14F-4D97-AF65-F5344CB8AC3E}">
        <p14:creationId xmlns:p14="http://schemas.microsoft.com/office/powerpoint/2010/main" val="272997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pPr>
              <a:spcAft>
                <a:spcPts val="600"/>
              </a:spcAft>
            </a:pPr>
            <a:r>
              <a:rPr lang="en-US" sz="3200" dirty="0" smtClean="0"/>
              <a:t>Limitations of Traditional Construction Cost Indexes</a:t>
            </a:r>
            <a:endParaRPr lang="en-US" sz="3200" dirty="0"/>
          </a:p>
          <a:p>
            <a:pPr>
              <a:spcAft>
                <a:spcPts val="600"/>
              </a:spcAft>
            </a:pPr>
            <a:r>
              <a:rPr lang="en-US" sz="3200" dirty="0" smtClean="0"/>
              <a:t>Development and implementation of Multilevel Construction Cost Index (MCCI)</a:t>
            </a:r>
          </a:p>
          <a:p>
            <a:r>
              <a:rPr lang="en-US" sz="3200" dirty="0" smtClean="0"/>
              <a:t>Comparative suitability analysis of cost indexing approaches </a:t>
            </a:r>
          </a:p>
          <a:p>
            <a:r>
              <a:rPr lang="en-US" sz="3200" dirty="0" smtClean="0"/>
              <a:t>Development and implementation of Moving Forecasting Error (MFE)</a:t>
            </a:r>
            <a:endParaRPr lang="en-US" sz="3200" dirty="0"/>
          </a:p>
          <a:p>
            <a:pPr marL="457200" lvl="1" indent="0">
              <a:buNone/>
            </a:pPr>
            <a:endParaRPr lang="en-US" sz="2500" dirty="0">
              <a:solidFill>
                <a:schemeClr val="accent2"/>
              </a:solidFill>
            </a:endParaRPr>
          </a:p>
        </p:txBody>
      </p:sp>
      <p:sp>
        <p:nvSpPr>
          <p:cNvPr id="4" name="Slide Number Placeholder 3"/>
          <p:cNvSpPr>
            <a:spLocks noGrp="1"/>
          </p:cNvSpPr>
          <p:nvPr>
            <p:ph type="sldNum" sz="quarter" idx="12"/>
          </p:nvPr>
        </p:nvSpPr>
        <p:spPr/>
        <p:txBody>
          <a:bodyPr/>
          <a:lstStyle/>
          <a:p>
            <a:fld id="{3AE3C22C-A700-7C4F-AAFC-0F9462A0F375}" type="slidenum">
              <a:rPr lang="en-US" smtClean="0"/>
              <a:pPr/>
              <a:t>41</a:t>
            </a:fld>
            <a:endParaRPr lang="en-US" dirty="0"/>
          </a:p>
        </p:txBody>
      </p:sp>
    </p:spTree>
    <p:extLst>
      <p:ext uri="{BB962C8B-B14F-4D97-AF65-F5344CB8AC3E}">
        <p14:creationId xmlns:p14="http://schemas.microsoft.com/office/powerpoint/2010/main" val="3996948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E3C22C-A700-7C4F-AAFC-0F9462A0F375}" type="slidenum">
              <a:rPr lang="en-US" smtClean="0"/>
              <a:pPr/>
              <a:t>42</a:t>
            </a:fld>
            <a:endParaRPr lang="en-US" dirty="0"/>
          </a:p>
        </p:txBody>
      </p:sp>
      <p:sp>
        <p:nvSpPr>
          <p:cNvPr id="6" name="Rectangle 5"/>
          <p:cNvSpPr/>
          <p:nvPr/>
        </p:nvSpPr>
        <p:spPr>
          <a:xfrm>
            <a:off x="501445" y="5638799"/>
            <a:ext cx="11189110" cy="8693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000">
                <a:solidFill>
                  <a:schemeClr val="tx1">
                    <a:lumMod val="85000"/>
                    <a:lumOff val="15000"/>
                  </a:schemeClr>
                </a:solidFill>
              </a:rPr>
              <a:t>The National Cooperative Highway Research Program (NCHRP) produces ready-to-implement solutions to the challenges facing transportation professionals. NCHRP is sponsored by the individual state departments of transportation of the American Association of State Highway and Transportation Officials (AASHTO), in cooperation with the Federal Highway Administration (FHWA). NCHRP is administered by the Transportation Research Board (TRB), part of the National Academies of Sciences, Engineering, and Medicine.  Any opinions and conclusions expressed or implied in resulting research products are those of the individuals and organizations who performed the research and are not necessarily those of TRB; the National Academies of Sciences, Engineering, and Medicine; or NCHRP sponsors. </a:t>
            </a:r>
          </a:p>
        </p:txBody>
      </p:sp>
      <p:sp>
        <p:nvSpPr>
          <p:cNvPr id="7" name="Subtitle 2"/>
          <p:cNvSpPr txBox="1">
            <a:spLocks/>
          </p:cNvSpPr>
          <p:nvPr/>
        </p:nvSpPr>
        <p:spPr>
          <a:xfrm>
            <a:off x="3363112" y="4284025"/>
            <a:ext cx="8327443" cy="1247253"/>
          </a:xfrm>
          <a:prstGeom prst="rect">
            <a:avLst/>
          </a:prstGeom>
        </p:spPr>
        <p:txBody>
          <a:bodyPr vert="horz" lIns="91440" tIns="45720" rIns="91440" bIns="45720" rtlCol="0" anchor="b">
            <a:noAutofit/>
          </a:bodyPr>
          <a:lstStyle>
            <a:lvl1pPr marL="228600" indent="-228600" algn="l" defTabSz="914400" rtl="0" eaLnBrk="1" latinLnBrk="0" hangingPunct="1">
              <a:lnSpc>
                <a:spcPct val="90000"/>
              </a:lnSpc>
              <a:spcBef>
                <a:spcPts val="1000"/>
              </a:spcBef>
              <a:buClr>
                <a:srgbClr val="DD550C"/>
              </a:buClr>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DD550C"/>
              </a:buClr>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DD550C"/>
              </a:buClr>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DD550C"/>
              </a:buClr>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DD550C"/>
              </a:buClr>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a:spcBef>
                <a:spcPts val="0"/>
              </a:spcBef>
              <a:buNone/>
            </a:pPr>
            <a:r>
              <a:rPr lang="en-US" sz="2400" b="1" dirty="0" smtClean="0">
                <a:solidFill>
                  <a:srgbClr val="03214D"/>
                </a:solidFill>
              </a:rPr>
              <a:t>For </a:t>
            </a:r>
            <a:r>
              <a:rPr lang="en-US" sz="2400" b="1" dirty="0">
                <a:solidFill>
                  <a:srgbClr val="03214D"/>
                </a:solidFill>
              </a:rPr>
              <a:t>m</a:t>
            </a:r>
            <a:r>
              <a:rPr lang="en-US" sz="2400" b="1" dirty="0" smtClean="0">
                <a:solidFill>
                  <a:srgbClr val="03214D"/>
                </a:solidFill>
              </a:rPr>
              <a:t>ore information, go to:</a:t>
            </a:r>
          </a:p>
          <a:p>
            <a:pPr marL="0" indent="0" algn="r">
              <a:spcBef>
                <a:spcPts val="0"/>
              </a:spcBef>
              <a:buNone/>
            </a:pPr>
            <a:r>
              <a:rPr lang="en-US" sz="1800" dirty="0" smtClean="0">
                <a:solidFill>
                  <a:srgbClr val="03214D"/>
                </a:solidFill>
                <a:hlinkClick r:id="rId3"/>
              </a:rPr>
              <a:t>www.TRB.org</a:t>
            </a:r>
            <a:endParaRPr lang="en-US" sz="1800" dirty="0" smtClean="0">
              <a:solidFill>
                <a:srgbClr val="03214D"/>
              </a:solidFill>
            </a:endParaRPr>
          </a:p>
          <a:p>
            <a:pPr marL="0" indent="0" algn="r">
              <a:spcBef>
                <a:spcPts val="0"/>
              </a:spcBef>
              <a:buNone/>
            </a:pPr>
            <a:r>
              <a:rPr lang="en-US" sz="1800" dirty="0" smtClean="0">
                <a:solidFill>
                  <a:srgbClr val="03214D"/>
                </a:solidFill>
              </a:rPr>
              <a:t>(type “NCHRP 10-101” in the search tool)</a:t>
            </a:r>
            <a:endParaRPr lang="en-US" sz="1800" dirty="0">
              <a:solidFill>
                <a:srgbClr val="03214D"/>
              </a:solidFill>
            </a:endParaRPr>
          </a:p>
        </p:txBody>
      </p:sp>
      <p:sp>
        <p:nvSpPr>
          <p:cNvPr id="8" name="Subtitle 2"/>
          <p:cNvSpPr txBox="1">
            <a:spLocks/>
          </p:cNvSpPr>
          <p:nvPr/>
        </p:nvSpPr>
        <p:spPr>
          <a:xfrm>
            <a:off x="501445" y="3180596"/>
            <a:ext cx="5591175" cy="2350682"/>
          </a:xfrm>
          <a:prstGeom prst="rect">
            <a:avLst/>
          </a:prstGeom>
        </p:spPr>
        <p:txBody>
          <a:bodyPr vert="horz" lIns="91440" tIns="45720" rIns="91440" bIns="45720" rtlCol="0" anchor="b">
            <a:noAutofit/>
          </a:bodyPr>
          <a:lstStyle>
            <a:lvl1pPr marL="228600" indent="-228600" algn="l" defTabSz="914400" rtl="0" eaLnBrk="1" latinLnBrk="0" hangingPunct="1">
              <a:lnSpc>
                <a:spcPct val="90000"/>
              </a:lnSpc>
              <a:spcBef>
                <a:spcPts val="1000"/>
              </a:spcBef>
              <a:buClr>
                <a:srgbClr val="DD550C"/>
              </a:buClr>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DD550C"/>
              </a:buClr>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DD550C"/>
              </a:buClr>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DD550C"/>
              </a:buClr>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DD550C"/>
              </a:buClr>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None/>
            </a:pPr>
            <a:r>
              <a:rPr lang="en-US" sz="3500" b="1" dirty="0" smtClean="0">
                <a:solidFill>
                  <a:srgbClr val="03214D"/>
                </a:solidFill>
              </a:rPr>
              <a:t>Any Questions?</a:t>
            </a:r>
          </a:p>
          <a:p>
            <a:pPr marL="0" indent="0">
              <a:spcBef>
                <a:spcPts val="0"/>
              </a:spcBef>
              <a:buNone/>
            </a:pPr>
            <a:r>
              <a:rPr lang="en-US" sz="3000" dirty="0" smtClean="0">
                <a:solidFill>
                  <a:srgbClr val="03214D"/>
                </a:solidFill>
              </a:rPr>
              <a:t>Jorge </a:t>
            </a:r>
            <a:r>
              <a:rPr lang="en-US" sz="3000" dirty="0">
                <a:solidFill>
                  <a:srgbClr val="03214D"/>
                </a:solidFill>
              </a:rPr>
              <a:t>Rueda</a:t>
            </a:r>
          </a:p>
          <a:p>
            <a:pPr marL="0" indent="0">
              <a:spcBef>
                <a:spcPts val="0"/>
              </a:spcBef>
              <a:buNone/>
            </a:pPr>
            <a:r>
              <a:rPr lang="en-US" sz="1800" dirty="0" smtClean="0">
                <a:solidFill>
                  <a:srgbClr val="03214D"/>
                </a:solidFill>
              </a:rPr>
              <a:t>Assistant </a:t>
            </a:r>
            <a:r>
              <a:rPr lang="en-US" sz="1800" dirty="0">
                <a:solidFill>
                  <a:srgbClr val="03214D"/>
                </a:solidFill>
              </a:rPr>
              <a:t>Professor </a:t>
            </a:r>
          </a:p>
          <a:p>
            <a:pPr marL="0" indent="0">
              <a:spcBef>
                <a:spcPts val="0"/>
              </a:spcBef>
              <a:buNone/>
            </a:pPr>
            <a:r>
              <a:rPr lang="en-US" sz="1800" dirty="0" smtClean="0">
                <a:solidFill>
                  <a:srgbClr val="03214D"/>
                </a:solidFill>
              </a:rPr>
              <a:t>Department </a:t>
            </a:r>
            <a:r>
              <a:rPr lang="en-US" sz="1800" dirty="0">
                <a:solidFill>
                  <a:srgbClr val="03214D"/>
                </a:solidFill>
              </a:rPr>
              <a:t>of Civil Engineering </a:t>
            </a:r>
          </a:p>
          <a:p>
            <a:pPr marL="0" indent="0">
              <a:spcBef>
                <a:spcPts val="0"/>
              </a:spcBef>
              <a:buNone/>
            </a:pPr>
            <a:r>
              <a:rPr lang="en-US" sz="1800" dirty="0" smtClean="0">
                <a:solidFill>
                  <a:srgbClr val="03214D"/>
                </a:solidFill>
              </a:rPr>
              <a:t>Auburn </a:t>
            </a:r>
            <a:r>
              <a:rPr lang="en-US" sz="1800" dirty="0">
                <a:solidFill>
                  <a:srgbClr val="03214D"/>
                </a:solidFill>
              </a:rPr>
              <a:t>University </a:t>
            </a:r>
          </a:p>
          <a:p>
            <a:pPr marL="0" indent="0">
              <a:spcBef>
                <a:spcPts val="0"/>
              </a:spcBef>
              <a:buNone/>
            </a:pPr>
            <a:r>
              <a:rPr lang="en-US" sz="1800" dirty="0" smtClean="0">
                <a:solidFill>
                  <a:srgbClr val="03214D"/>
                </a:solidFill>
              </a:rPr>
              <a:t>Phone</a:t>
            </a:r>
            <a:r>
              <a:rPr lang="en-US" sz="1800" dirty="0">
                <a:solidFill>
                  <a:srgbClr val="03214D"/>
                </a:solidFill>
              </a:rPr>
              <a:t>: 334-844-3725</a:t>
            </a:r>
          </a:p>
          <a:p>
            <a:pPr marL="0" indent="0">
              <a:spcBef>
                <a:spcPts val="0"/>
              </a:spcBef>
              <a:buNone/>
            </a:pPr>
            <a:r>
              <a:rPr lang="en-US" sz="1800" dirty="0" smtClean="0">
                <a:solidFill>
                  <a:srgbClr val="03214D"/>
                </a:solidFill>
              </a:rPr>
              <a:t>Email</a:t>
            </a:r>
            <a:r>
              <a:rPr lang="en-US" sz="1800" dirty="0">
                <a:solidFill>
                  <a:srgbClr val="03214D"/>
                </a:solidFill>
              </a:rPr>
              <a:t>: </a:t>
            </a:r>
            <a:r>
              <a:rPr lang="en-US" sz="1800" dirty="0" smtClean="0">
                <a:solidFill>
                  <a:srgbClr val="03214D"/>
                </a:solidFill>
                <a:hlinkClick r:id="rId4"/>
              </a:rPr>
              <a:t>JRueda@auburn.edu</a:t>
            </a:r>
            <a:r>
              <a:rPr lang="en-US" sz="1800" dirty="0">
                <a:solidFill>
                  <a:srgbClr val="03214D"/>
                </a:solidFill>
              </a:rPr>
              <a:t> 	</a:t>
            </a:r>
          </a:p>
        </p:txBody>
      </p:sp>
      <p:sp>
        <p:nvSpPr>
          <p:cNvPr id="9" name="Title 1"/>
          <p:cNvSpPr txBox="1">
            <a:spLocks/>
          </p:cNvSpPr>
          <p:nvPr/>
        </p:nvSpPr>
        <p:spPr>
          <a:xfrm>
            <a:off x="2892630" y="747350"/>
            <a:ext cx="6413500" cy="29133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000" kern="1200">
                <a:solidFill>
                  <a:schemeClr val="tx1"/>
                </a:solidFill>
                <a:latin typeface="+mj-lt"/>
                <a:ea typeface="+mj-ea"/>
                <a:cs typeface="+mj-cs"/>
              </a:defRPr>
            </a:lvl1pPr>
          </a:lstStyle>
          <a:p>
            <a:pPr algn="ctr"/>
            <a:r>
              <a:rPr lang="en-US" sz="7000" smtClean="0"/>
              <a:t>Thank you!</a:t>
            </a:r>
            <a:r>
              <a:rPr lang="en-US" smtClean="0"/>
              <a:t/>
            </a:r>
            <a:br>
              <a:rPr lang="en-US" smtClean="0"/>
            </a:br>
            <a:endParaRPr lang="en-US" dirty="0"/>
          </a:p>
        </p:txBody>
      </p:sp>
    </p:spTree>
    <p:extLst>
      <p:ext uri="{BB962C8B-B14F-4D97-AF65-F5344CB8AC3E}">
        <p14:creationId xmlns:p14="http://schemas.microsoft.com/office/powerpoint/2010/main" val="1179855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0853"/>
            <a:ext cx="10515600" cy="1325563"/>
          </a:xfrm>
        </p:spPr>
        <p:txBody>
          <a:bodyPr>
            <a:normAutofit fontScale="90000"/>
          </a:bodyPr>
          <a:lstStyle/>
          <a:p>
            <a:r>
              <a:rPr lang="en-US" dirty="0"/>
              <a:t>Current Typical Cost Forecasting Process</a:t>
            </a:r>
          </a:p>
        </p:txBody>
      </p:sp>
      <p:sp>
        <p:nvSpPr>
          <p:cNvPr id="4" name="Slide Number Placeholder 3"/>
          <p:cNvSpPr>
            <a:spLocks noGrp="1"/>
          </p:cNvSpPr>
          <p:nvPr>
            <p:ph type="sldNum" sz="quarter" idx="12"/>
          </p:nvPr>
        </p:nvSpPr>
        <p:spPr/>
        <p:txBody>
          <a:bodyPr/>
          <a:lstStyle/>
          <a:p>
            <a:fld id="{3AE3C22C-A700-7C4F-AAFC-0F9462A0F375}" type="slidenum">
              <a:rPr lang="en-US" smtClean="0"/>
              <a:pPr/>
              <a:t>5</a:t>
            </a:fld>
            <a:endParaRPr lang="en-US" dirty="0"/>
          </a:p>
        </p:txBody>
      </p:sp>
      <p:pic>
        <p:nvPicPr>
          <p:cNvPr id="7" name="Picture 6"/>
          <p:cNvPicPr>
            <a:picLocks noChangeAspect="1"/>
          </p:cNvPicPr>
          <p:nvPr/>
        </p:nvPicPr>
        <p:blipFill>
          <a:blip r:embed="rId3"/>
          <a:stretch>
            <a:fillRect/>
          </a:stretch>
        </p:blipFill>
        <p:spPr>
          <a:xfrm>
            <a:off x="471645" y="2520824"/>
            <a:ext cx="11248710" cy="2851277"/>
          </a:xfrm>
          <a:prstGeom prst="rect">
            <a:avLst/>
          </a:prstGeom>
        </p:spPr>
      </p:pic>
    </p:spTree>
    <p:extLst>
      <p:ext uri="{BB962C8B-B14F-4D97-AF65-F5344CB8AC3E}">
        <p14:creationId xmlns:p14="http://schemas.microsoft.com/office/powerpoint/2010/main" val="754615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Ideal Cost Forecasting Process</a:t>
            </a:r>
          </a:p>
        </p:txBody>
      </p:sp>
      <p:sp>
        <p:nvSpPr>
          <p:cNvPr id="4" name="Slide Number Placeholder 3"/>
          <p:cNvSpPr>
            <a:spLocks noGrp="1"/>
          </p:cNvSpPr>
          <p:nvPr>
            <p:ph type="sldNum" sz="quarter" idx="12"/>
          </p:nvPr>
        </p:nvSpPr>
        <p:spPr/>
        <p:txBody>
          <a:bodyPr/>
          <a:lstStyle/>
          <a:p>
            <a:fld id="{3AE3C22C-A700-7C4F-AAFC-0F9462A0F375}" type="slidenum">
              <a:rPr lang="en-US" smtClean="0"/>
              <a:pPr/>
              <a:t>6</a:t>
            </a:fld>
            <a:endParaRPr lang="en-US" dirty="0"/>
          </a:p>
        </p:txBody>
      </p:sp>
      <p:pic>
        <p:nvPicPr>
          <p:cNvPr id="14" name="Picture 13"/>
          <p:cNvPicPr>
            <a:picLocks noChangeAspect="1"/>
          </p:cNvPicPr>
          <p:nvPr/>
        </p:nvPicPr>
        <p:blipFill>
          <a:blip r:embed="rId3"/>
          <a:stretch>
            <a:fillRect/>
          </a:stretch>
        </p:blipFill>
        <p:spPr>
          <a:xfrm>
            <a:off x="153554" y="2025358"/>
            <a:ext cx="11909954" cy="3322572"/>
          </a:xfrm>
          <a:prstGeom prst="rect">
            <a:avLst/>
          </a:prstGeom>
        </p:spPr>
      </p:pic>
      <p:sp>
        <p:nvSpPr>
          <p:cNvPr id="16" name="Rectangle 15"/>
          <p:cNvSpPr/>
          <p:nvPr/>
        </p:nvSpPr>
        <p:spPr>
          <a:xfrm>
            <a:off x="63631" y="4043581"/>
            <a:ext cx="6974542" cy="1421388"/>
          </a:xfrm>
          <a:prstGeom prst="rect">
            <a:avLst/>
          </a:prstGeom>
          <a:noFill/>
          <a:ln w="28575">
            <a:solidFill>
              <a:schemeClr val="accent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4968840" y="2639209"/>
            <a:ext cx="0" cy="1188806"/>
          </a:xfrm>
          <a:prstGeom prst="lin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flipH="1">
            <a:off x="4999320" y="3858495"/>
            <a:ext cx="2241176" cy="0"/>
          </a:xfrm>
          <a:prstGeom prst="lin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20" name="Straight Connector 19"/>
          <p:cNvCxnSpPr/>
          <p:nvPr/>
        </p:nvCxnSpPr>
        <p:spPr>
          <a:xfrm>
            <a:off x="7240496" y="3949934"/>
            <a:ext cx="0" cy="1005840"/>
          </a:xfrm>
          <a:prstGeom prst="lin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22" name="Straight Connector 21"/>
          <p:cNvCxnSpPr/>
          <p:nvPr/>
        </p:nvCxnSpPr>
        <p:spPr>
          <a:xfrm flipH="1">
            <a:off x="7240496" y="4969136"/>
            <a:ext cx="4892040" cy="0"/>
          </a:xfrm>
          <a:prstGeom prst="lin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p:cNvCxnSpPr/>
          <p:nvPr/>
        </p:nvCxnSpPr>
        <p:spPr>
          <a:xfrm flipV="1">
            <a:off x="12136346" y="1923257"/>
            <a:ext cx="0" cy="2994444"/>
          </a:xfrm>
          <a:prstGeom prst="lin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p:cNvCxnSpPr/>
          <p:nvPr/>
        </p:nvCxnSpPr>
        <p:spPr>
          <a:xfrm>
            <a:off x="7240496" y="1913732"/>
            <a:ext cx="4892040" cy="0"/>
          </a:xfrm>
          <a:prstGeom prst="lin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Connector 25"/>
          <p:cNvCxnSpPr/>
          <p:nvPr/>
        </p:nvCxnSpPr>
        <p:spPr>
          <a:xfrm flipV="1">
            <a:off x="7240496" y="1913732"/>
            <a:ext cx="0" cy="731520"/>
          </a:xfrm>
          <a:prstGeom prst="lin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p:cNvCxnSpPr/>
          <p:nvPr/>
        </p:nvCxnSpPr>
        <p:spPr>
          <a:xfrm flipH="1">
            <a:off x="4999320" y="2639209"/>
            <a:ext cx="2241176" cy="1"/>
          </a:xfrm>
          <a:prstGeom prst="lin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11701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pPr>
              <a:spcAft>
                <a:spcPts val="600"/>
              </a:spcAft>
            </a:pPr>
            <a:r>
              <a:rPr lang="en-US" sz="3200" b="1" dirty="0"/>
              <a:t>Part </a:t>
            </a:r>
            <a:r>
              <a:rPr lang="en-US" sz="3200" b="1" dirty="0" smtClean="0"/>
              <a:t>1: </a:t>
            </a:r>
            <a:r>
              <a:rPr lang="en-US" sz="3200" dirty="0" smtClean="0"/>
              <a:t>Limitations of Traditional Construction Cost Indexes</a:t>
            </a:r>
            <a:endParaRPr lang="en-US" sz="3200" dirty="0"/>
          </a:p>
          <a:p>
            <a:pPr>
              <a:spcAft>
                <a:spcPts val="600"/>
              </a:spcAft>
            </a:pPr>
            <a:r>
              <a:rPr lang="en-US" sz="3200" b="1" dirty="0" smtClean="0"/>
              <a:t>Part 2:</a:t>
            </a:r>
            <a:r>
              <a:rPr lang="en-US" sz="3200" dirty="0" smtClean="0"/>
              <a:t> Development and implementation of Multilevel Construction Cost Index (MCCI)</a:t>
            </a:r>
          </a:p>
          <a:p>
            <a:r>
              <a:rPr lang="en-US" sz="3200" b="1" dirty="0"/>
              <a:t>Part </a:t>
            </a:r>
            <a:r>
              <a:rPr lang="en-US" sz="3200" b="1" dirty="0" smtClean="0"/>
              <a:t>3:</a:t>
            </a:r>
            <a:r>
              <a:rPr lang="en-US" sz="3200" b="1" dirty="0"/>
              <a:t> </a:t>
            </a:r>
            <a:r>
              <a:rPr lang="en-US" sz="3200" dirty="0" smtClean="0"/>
              <a:t>Comparative suitability analysis of cost indexing approaches </a:t>
            </a:r>
          </a:p>
          <a:p>
            <a:r>
              <a:rPr lang="en-US" sz="3200" b="1" dirty="0" smtClean="0"/>
              <a:t>Part 4:</a:t>
            </a:r>
            <a:r>
              <a:rPr lang="en-US" sz="3200" b="1" dirty="0"/>
              <a:t> </a:t>
            </a:r>
            <a:r>
              <a:rPr lang="en-US" sz="3200" dirty="0" smtClean="0"/>
              <a:t>Development and implementation of Moving Forecasting Error (MFE)</a:t>
            </a:r>
            <a:endParaRPr lang="en-US" sz="3200" dirty="0"/>
          </a:p>
          <a:p>
            <a:pPr marL="457200" lvl="1" indent="0">
              <a:buNone/>
            </a:pPr>
            <a:endParaRPr lang="en-US" sz="2500" dirty="0">
              <a:solidFill>
                <a:schemeClr val="accent2"/>
              </a:solidFill>
            </a:endParaRPr>
          </a:p>
        </p:txBody>
      </p:sp>
      <p:sp>
        <p:nvSpPr>
          <p:cNvPr id="4" name="Slide Number Placeholder 3"/>
          <p:cNvSpPr>
            <a:spLocks noGrp="1"/>
          </p:cNvSpPr>
          <p:nvPr>
            <p:ph type="sldNum" sz="quarter" idx="12"/>
          </p:nvPr>
        </p:nvSpPr>
        <p:spPr/>
        <p:txBody>
          <a:bodyPr/>
          <a:lstStyle/>
          <a:p>
            <a:fld id="{3AE3C22C-A700-7C4F-AAFC-0F9462A0F375}" type="slidenum">
              <a:rPr lang="en-US" smtClean="0"/>
              <a:pPr/>
              <a:t>7</a:t>
            </a:fld>
            <a:endParaRPr lang="en-US" dirty="0"/>
          </a:p>
        </p:txBody>
      </p:sp>
    </p:spTree>
    <p:extLst>
      <p:ext uri="{BB962C8B-B14F-4D97-AF65-F5344CB8AC3E}">
        <p14:creationId xmlns:p14="http://schemas.microsoft.com/office/powerpoint/2010/main" val="3205022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E3C22C-A700-7C4F-AAFC-0F9462A0F375}" type="slidenum">
              <a:rPr lang="en-US" smtClean="0"/>
              <a:pPr/>
              <a:t>8</a:t>
            </a:fld>
            <a:endParaRPr lang="en-US" dirty="0"/>
          </a:p>
        </p:txBody>
      </p:sp>
      <p:sp>
        <p:nvSpPr>
          <p:cNvPr id="5" name="Title 1"/>
          <p:cNvSpPr txBox="1">
            <a:spLocks/>
          </p:cNvSpPr>
          <p:nvPr/>
        </p:nvSpPr>
        <p:spPr>
          <a:xfrm>
            <a:off x="275046" y="1251285"/>
            <a:ext cx="11732469" cy="47524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000" kern="1200">
                <a:solidFill>
                  <a:schemeClr val="tx1"/>
                </a:solidFill>
                <a:latin typeface="+mj-lt"/>
                <a:ea typeface="+mj-ea"/>
                <a:cs typeface="+mj-cs"/>
              </a:defRPr>
            </a:lvl1pPr>
          </a:lstStyle>
          <a:p>
            <a:pPr algn="ctr"/>
            <a:r>
              <a:rPr lang="en-US" b="1" smtClean="0"/>
              <a:t>Part 1:</a:t>
            </a:r>
            <a:br>
              <a:rPr lang="en-US" b="1" smtClean="0"/>
            </a:br>
            <a:r>
              <a:rPr lang="en-US" sz="4500" b="1" smtClean="0"/>
              <a:t>Limitation of Traditional Cost Indexes</a:t>
            </a:r>
            <a:r>
              <a:rPr lang="en-US" smtClean="0"/>
              <a:t/>
            </a:r>
            <a:br>
              <a:rPr lang="en-US" smtClean="0"/>
            </a:br>
            <a:endParaRPr lang="en-US" dirty="0"/>
          </a:p>
        </p:txBody>
      </p:sp>
    </p:spTree>
    <p:extLst>
      <p:ext uri="{BB962C8B-B14F-4D97-AF65-F5344CB8AC3E}">
        <p14:creationId xmlns:p14="http://schemas.microsoft.com/office/powerpoint/2010/main" val="45466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Traditional Price Index Equations </a:t>
            </a:r>
            <a:endParaRPr lang="en-US" sz="4200" dirty="0"/>
          </a:p>
        </p:txBody>
      </p:sp>
      <p:sp>
        <p:nvSpPr>
          <p:cNvPr id="3" name="Content Placeholder 2"/>
          <p:cNvSpPr>
            <a:spLocks noGrp="1"/>
          </p:cNvSpPr>
          <p:nvPr>
            <p:ph idx="1"/>
          </p:nvPr>
        </p:nvSpPr>
        <p:spPr/>
        <p:txBody>
          <a:bodyPr>
            <a:normAutofit/>
          </a:bodyPr>
          <a:lstStyle/>
          <a:p>
            <a:r>
              <a:rPr lang="en-US" sz="3000" i="1" dirty="0" smtClean="0">
                <a:solidFill>
                  <a:schemeClr val="accent2"/>
                </a:solidFill>
              </a:rPr>
              <a:t>Traditional price index equations </a:t>
            </a:r>
            <a:r>
              <a:rPr lang="en-US" sz="3000" dirty="0" smtClean="0"/>
              <a:t>were developed </a:t>
            </a:r>
            <a:r>
              <a:rPr lang="en-US" sz="3000" i="1" dirty="0" smtClean="0">
                <a:solidFill>
                  <a:schemeClr val="accent2"/>
                </a:solidFill>
              </a:rPr>
              <a:t>before the “computer era” </a:t>
            </a:r>
            <a:r>
              <a:rPr lang="en-US" sz="3000" dirty="0" smtClean="0"/>
              <a:t>in the 1920s, or even before that.</a:t>
            </a:r>
          </a:p>
        </p:txBody>
      </p:sp>
      <p:sp>
        <p:nvSpPr>
          <p:cNvPr id="4" name="Slide Number Placeholder 3"/>
          <p:cNvSpPr>
            <a:spLocks noGrp="1"/>
          </p:cNvSpPr>
          <p:nvPr>
            <p:ph type="sldNum" sz="quarter" idx="12"/>
          </p:nvPr>
        </p:nvSpPr>
        <p:spPr/>
        <p:txBody>
          <a:bodyPr/>
          <a:lstStyle/>
          <a:p>
            <a:fld id="{3AE3C22C-A700-7C4F-AAFC-0F9462A0F375}" type="slidenum">
              <a:rPr lang="en-US" smtClean="0"/>
              <a:pPr/>
              <a:t>9</a:t>
            </a:fld>
            <a:endParaRPr lang="en-US" dirty="0"/>
          </a:p>
        </p:txBody>
      </p:sp>
      <mc:AlternateContent xmlns:mc="http://schemas.openxmlformats.org/markup-compatibility/2006" xmlns:a14="http://schemas.microsoft.com/office/drawing/2010/main">
        <mc:Choice Requires="a14">
          <p:sp>
            <p:nvSpPr>
              <p:cNvPr id="5" name="Rectangle 4"/>
              <p:cNvSpPr/>
              <p:nvPr/>
            </p:nvSpPr>
            <p:spPr>
              <a:xfrm>
                <a:off x="699471" y="3840936"/>
                <a:ext cx="2395015" cy="12832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𝐿</m:t>
                      </m:r>
                      <m:r>
                        <a:rPr lang="en-US" i="0">
                          <a:latin typeface="Cambria Math" panose="02040503050406030204" pitchFamily="18" charset="0"/>
                        </a:rPr>
                        <m:t>(</m:t>
                      </m:r>
                      <m:r>
                        <a:rPr lang="en-US" i="1">
                          <a:latin typeface="Cambria Math" panose="02040503050406030204" pitchFamily="18" charset="0"/>
                        </a:rPr>
                        <m:t>𝑝</m:t>
                      </m:r>
                      <m:r>
                        <a:rPr lang="en-US" i="0">
                          <a:latin typeface="Cambria Math" panose="02040503050406030204" pitchFamily="18" charset="0"/>
                        </a:rPr>
                        <m:t>)=</m:t>
                      </m:r>
                      <m:f>
                        <m:fPr>
                          <m:ctrlPr>
                            <a:rPr lang="en-US" i="1">
                              <a:latin typeface="Cambria Math" panose="02040503050406030204" pitchFamily="18" charset="0"/>
                            </a:rPr>
                          </m:ctrlPr>
                        </m:fPr>
                        <m:num>
                          <m:nary>
                            <m:naryPr>
                              <m:chr m:val="∑"/>
                              <m:limLoc m:val="subSup"/>
                              <m:grow m:val="on"/>
                              <m:ctrlPr>
                                <a:rPr lang="en-US" i="1">
                                  <a:latin typeface="Cambria Math" panose="02040503050406030204" pitchFamily="18" charset="0"/>
                                </a:rPr>
                              </m:ctrlPr>
                            </m:naryPr>
                            <m:sub>
                              <m:r>
                                <a:rPr lang="en-US" i="1">
                                  <a:latin typeface="Cambria Math" panose="02040503050406030204" pitchFamily="18" charset="0"/>
                                </a:rPr>
                                <m:t>𝑗</m:t>
                              </m:r>
                              <m:r>
                                <a:rPr lang="en-US" i="0">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𝑗</m:t>
                                  </m:r>
                                  <m:r>
                                    <a:rPr lang="en-US" i="0">
                                      <a:latin typeface="Cambria Math" panose="02040503050406030204" pitchFamily="18" charset="0"/>
                                    </a:rPr>
                                    <m:t>,</m:t>
                                  </m:r>
                                  <m:r>
                                    <a:rPr lang="en-US" i="1">
                                      <a:latin typeface="Cambria Math" panose="02040503050406030204" pitchFamily="18" charset="0"/>
                                    </a:rPr>
                                    <m:t>𝑡</m:t>
                                  </m:r>
                                </m:sub>
                              </m:sSub>
                              <m:r>
                                <a:rPr lang="en-US" i="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𝑗</m:t>
                                  </m:r>
                                  <m:r>
                                    <a:rPr lang="en-US" i="0">
                                      <a:latin typeface="Cambria Math" panose="02040503050406030204" pitchFamily="18" charset="0"/>
                                    </a:rPr>
                                    <m:t>,0</m:t>
                                  </m:r>
                                </m:sub>
                              </m:sSub>
                            </m:e>
                          </m:nary>
                        </m:num>
                        <m:den>
                          <m:nary>
                            <m:naryPr>
                              <m:chr m:val="∑"/>
                              <m:limLoc m:val="subSup"/>
                              <m:grow m:val="on"/>
                              <m:ctrlPr>
                                <a:rPr lang="en-US" i="1">
                                  <a:latin typeface="Cambria Math" panose="02040503050406030204" pitchFamily="18" charset="0"/>
                                </a:rPr>
                              </m:ctrlPr>
                            </m:naryPr>
                            <m:sub>
                              <m:r>
                                <a:rPr lang="en-US" i="1">
                                  <a:latin typeface="Cambria Math" panose="02040503050406030204" pitchFamily="18" charset="0"/>
                                </a:rPr>
                                <m:t>𝑗</m:t>
                              </m:r>
                              <m:r>
                                <a:rPr lang="en-US" i="0">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𝑗</m:t>
                                  </m:r>
                                  <m:r>
                                    <a:rPr lang="en-US" i="0">
                                      <a:latin typeface="Cambria Math" panose="02040503050406030204" pitchFamily="18" charset="0"/>
                                    </a:rPr>
                                    <m:t>,0</m:t>
                                  </m:r>
                                </m:sub>
                              </m:sSub>
                              <m:sSub>
                                <m:sSubPr>
                                  <m:ctrlPr>
                                    <a:rPr lang="en-US" i="1">
                                      <a:latin typeface="Cambria Math" panose="02040503050406030204" pitchFamily="18" charset="0"/>
                                    </a:rPr>
                                  </m:ctrlPr>
                                </m:sSubPr>
                                <m:e>
                                  <m:r>
                                    <a:rPr lang="en-US" i="0">
                                      <a:latin typeface="Cambria Math" panose="02040503050406030204" pitchFamily="18" charset="0"/>
                                    </a:rPr>
                                    <m:t> </m:t>
                                  </m:r>
                                  <m:r>
                                    <a:rPr lang="en-US" i="1">
                                      <a:latin typeface="Cambria Math" panose="02040503050406030204" pitchFamily="18" charset="0"/>
                                    </a:rPr>
                                    <m:t>𝑞</m:t>
                                  </m:r>
                                </m:e>
                                <m:sub>
                                  <m:r>
                                    <a:rPr lang="en-US" i="1">
                                      <a:latin typeface="Cambria Math" panose="02040503050406030204" pitchFamily="18" charset="0"/>
                                    </a:rPr>
                                    <m:t>𝑗</m:t>
                                  </m:r>
                                  <m:r>
                                    <a:rPr lang="en-US" i="0">
                                      <a:latin typeface="Cambria Math" panose="02040503050406030204" pitchFamily="18" charset="0"/>
                                    </a:rPr>
                                    <m:t>,0</m:t>
                                  </m:r>
                                </m:sub>
                              </m:sSub>
                            </m:e>
                          </m:nary>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699471" y="3840936"/>
                <a:ext cx="2395015" cy="12832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150394" y="3840936"/>
                <a:ext cx="2395591" cy="12832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r>
                        <a:rPr lang="en-US" i="0">
                          <a:latin typeface="Cambria Math" panose="02040503050406030204" pitchFamily="18" charset="0"/>
                        </a:rPr>
                        <m:t>(</m:t>
                      </m:r>
                      <m:r>
                        <a:rPr lang="en-US" i="1">
                          <a:latin typeface="Cambria Math" panose="02040503050406030204" pitchFamily="18" charset="0"/>
                        </a:rPr>
                        <m:t>𝑝</m:t>
                      </m:r>
                      <m:r>
                        <a:rPr lang="en-US" i="0">
                          <a:latin typeface="Cambria Math" panose="02040503050406030204" pitchFamily="18" charset="0"/>
                        </a:rPr>
                        <m:t>)=</m:t>
                      </m:r>
                      <m:f>
                        <m:fPr>
                          <m:ctrlPr>
                            <a:rPr lang="en-US" i="1">
                              <a:latin typeface="Cambria Math" panose="02040503050406030204" pitchFamily="18" charset="0"/>
                            </a:rPr>
                          </m:ctrlPr>
                        </m:fPr>
                        <m:num>
                          <m:nary>
                            <m:naryPr>
                              <m:chr m:val="∑"/>
                              <m:limLoc m:val="subSup"/>
                              <m:grow m:val="on"/>
                              <m:ctrlPr>
                                <a:rPr lang="en-US" i="1">
                                  <a:latin typeface="Cambria Math" panose="02040503050406030204" pitchFamily="18" charset="0"/>
                                </a:rPr>
                              </m:ctrlPr>
                            </m:naryPr>
                            <m:sub>
                              <m:r>
                                <a:rPr lang="en-US" i="1">
                                  <a:latin typeface="Cambria Math" panose="02040503050406030204" pitchFamily="18" charset="0"/>
                                </a:rPr>
                                <m:t>𝑗</m:t>
                              </m:r>
                              <m:r>
                                <a:rPr lang="en-US" i="0">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𝑗</m:t>
                                  </m:r>
                                  <m:r>
                                    <a:rPr lang="en-US" i="0">
                                      <a:latin typeface="Cambria Math" panose="02040503050406030204" pitchFamily="18" charset="0"/>
                                    </a:rPr>
                                    <m:t>,</m:t>
                                  </m:r>
                                  <m:r>
                                    <a:rPr lang="en-US" i="1">
                                      <a:latin typeface="Cambria Math" panose="02040503050406030204" pitchFamily="18" charset="0"/>
                                    </a:rPr>
                                    <m:t>𝑡</m:t>
                                  </m:r>
                                </m:sub>
                              </m:sSub>
                              <m:r>
                                <a:rPr lang="en-US" i="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𝑗</m:t>
                                  </m:r>
                                  <m:r>
                                    <a:rPr lang="en-US" i="0">
                                      <a:latin typeface="Cambria Math" panose="02040503050406030204" pitchFamily="18" charset="0"/>
                                    </a:rPr>
                                    <m:t>,</m:t>
                                  </m:r>
                                  <m:r>
                                    <a:rPr lang="en-US" i="1">
                                      <a:latin typeface="Cambria Math" panose="02040503050406030204" pitchFamily="18" charset="0"/>
                                    </a:rPr>
                                    <m:t>𝑡</m:t>
                                  </m:r>
                                </m:sub>
                              </m:sSub>
                            </m:e>
                          </m:nary>
                        </m:num>
                        <m:den>
                          <m:nary>
                            <m:naryPr>
                              <m:chr m:val="∑"/>
                              <m:limLoc m:val="subSup"/>
                              <m:grow m:val="on"/>
                              <m:ctrlPr>
                                <a:rPr lang="en-US" i="1">
                                  <a:latin typeface="Cambria Math" panose="02040503050406030204" pitchFamily="18" charset="0"/>
                                </a:rPr>
                              </m:ctrlPr>
                            </m:naryPr>
                            <m:sub>
                              <m:r>
                                <a:rPr lang="en-US" i="1">
                                  <a:latin typeface="Cambria Math" panose="02040503050406030204" pitchFamily="18" charset="0"/>
                                </a:rPr>
                                <m:t>𝑗</m:t>
                              </m:r>
                              <m:r>
                                <a:rPr lang="en-US" i="0">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𝑗</m:t>
                                  </m:r>
                                  <m:r>
                                    <a:rPr lang="en-US" i="0">
                                      <a:latin typeface="Cambria Math" panose="02040503050406030204" pitchFamily="18" charset="0"/>
                                    </a:rPr>
                                    <m:t>,0</m:t>
                                  </m:r>
                                </m:sub>
                              </m:sSub>
                              <m:sSub>
                                <m:sSubPr>
                                  <m:ctrlPr>
                                    <a:rPr lang="en-US" i="1">
                                      <a:latin typeface="Cambria Math" panose="02040503050406030204" pitchFamily="18" charset="0"/>
                                    </a:rPr>
                                  </m:ctrlPr>
                                </m:sSubPr>
                                <m:e>
                                  <m:r>
                                    <a:rPr lang="en-US" i="0">
                                      <a:latin typeface="Cambria Math" panose="02040503050406030204" pitchFamily="18" charset="0"/>
                                    </a:rPr>
                                    <m:t> </m:t>
                                  </m:r>
                                  <m:r>
                                    <a:rPr lang="en-US" i="1">
                                      <a:latin typeface="Cambria Math" panose="02040503050406030204" pitchFamily="18" charset="0"/>
                                    </a:rPr>
                                    <m:t>𝑞</m:t>
                                  </m:r>
                                </m:e>
                                <m:sub>
                                  <m:r>
                                    <a:rPr lang="en-US" i="1">
                                      <a:latin typeface="Cambria Math" panose="02040503050406030204" pitchFamily="18" charset="0"/>
                                    </a:rPr>
                                    <m:t>𝑗</m:t>
                                  </m:r>
                                  <m:r>
                                    <a:rPr lang="en-US" i="0">
                                      <a:latin typeface="Cambria Math" panose="02040503050406030204" pitchFamily="18" charset="0"/>
                                    </a:rPr>
                                    <m:t>,</m:t>
                                  </m:r>
                                  <m:r>
                                    <a:rPr lang="en-US" i="1">
                                      <a:latin typeface="Cambria Math" panose="02040503050406030204" pitchFamily="18" charset="0"/>
                                    </a:rPr>
                                    <m:t>𝑡</m:t>
                                  </m:r>
                                </m:sub>
                              </m:sSub>
                            </m:e>
                          </m:nary>
                        </m:den>
                      </m:f>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4150394" y="3840936"/>
                <a:ext cx="2395591" cy="128323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601894" y="3694998"/>
                <a:ext cx="4231222" cy="14291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𝐹</m:t>
                      </m:r>
                      <m:r>
                        <a:rPr lang="en-US" i="0">
                          <a:latin typeface="Cambria Math" panose="02040503050406030204" pitchFamily="18" charset="0"/>
                        </a:rPr>
                        <m:t>(</m:t>
                      </m:r>
                      <m:r>
                        <a:rPr lang="en-US" i="1">
                          <a:latin typeface="Cambria Math" panose="02040503050406030204" pitchFamily="18" charset="0"/>
                        </a:rPr>
                        <m:t>𝑝</m:t>
                      </m:r>
                      <m:r>
                        <a:rPr lang="en-US" i="0">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nary>
                                <m:naryPr>
                                  <m:chr m:val="∑"/>
                                  <m:limLoc m:val="subSup"/>
                                  <m:grow m:val="on"/>
                                  <m:ctrlPr>
                                    <a:rPr lang="en-US" i="1">
                                      <a:latin typeface="Cambria Math" panose="02040503050406030204" pitchFamily="18" charset="0"/>
                                    </a:rPr>
                                  </m:ctrlPr>
                                </m:naryPr>
                                <m:sub>
                                  <m:r>
                                    <a:rPr lang="en-US" i="1">
                                      <a:latin typeface="Cambria Math" panose="02040503050406030204" pitchFamily="18" charset="0"/>
                                    </a:rPr>
                                    <m:t>𝑗</m:t>
                                  </m:r>
                                  <m:r>
                                    <a:rPr lang="en-US" i="0">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𝑗</m:t>
                                      </m:r>
                                      <m:r>
                                        <a:rPr lang="en-US" i="0">
                                          <a:latin typeface="Cambria Math" panose="02040503050406030204" pitchFamily="18" charset="0"/>
                                        </a:rPr>
                                        <m:t>,</m:t>
                                      </m:r>
                                      <m:r>
                                        <a:rPr lang="en-US" i="1">
                                          <a:latin typeface="Cambria Math" panose="02040503050406030204" pitchFamily="18" charset="0"/>
                                        </a:rPr>
                                        <m:t>𝑡</m:t>
                                      </m:r>
                                    </m:sub>
                                  </m:sSub>
                                  <m:r>
                                    <a:rPr lang="en-US" i="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𝑗</m:t>
                                      </m:r>
                                      <m:r>
                                        <a:rPr lang="en-US" i="0">
                                          <a:latin typeface="Cambria Math" panose="02040503050406030204" pitchFamily="18" charset="0"/>
                                        </a:rPr>
                                        <m:t>,0</m:t>
                                      </m:r>
                                    </m:sub>
                                  </m:sSub>
                                </m:e>
                              </m:nary>
                            </m:num>
                            <m:den>
                              <m:nary>
                                <m:naryPr>
                                  <m:chr m:val="∑"/>
                                  <m:limLoc m:val="subSup"/>
                                  <m:grow m:val="on"/>
                                  <m:ctrlPr>
                                    <a:rPr lang="en-US" i="1">
                                      <a:latin typeface="Cambria Math" panose="02040503050406030204" pitchFamily="18" charset="0"/>
                                    </a:rPr>
                                  </m:ctrlPr>
                                </m:naryPr>
                                <m:sub>
                                  <m:r>
                                    <a:rPr lang="en-US" i="1">
                                      <a:latin typeface="Cambria Math" panose="02040503050406030204" pitchFamily="18" charset="0"/>
                                    </a:rPr>
                                    <m:t>𝑗</m:t>
                                  </m:r>
                                  <m:r>
                                    <a:rPr lang="en-US" i="0">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𝑗</m:t>
                                      </m:r>
                                      <m:r>
                                        <a:rPr lang="en-US" i="0">
                                          <a:latin typeface="Cambria Math" panose="02040503050406030204" pitchFamily="18" charset="0"/>
                                        </a:rPr>
                                        <m:t>,0</m:t>
                                      </m:r>
                                    </m:sub>
                                  </m:sSub>
                                  <m:sSub>
                                    <m:sSubPr>
                                      <m:ctrlPr>
                                        <a:rPr lang="en-US" i="1">
                                          <a:latin typeface="Cambria Math" panose="02040503050406030204" pitchFamily="18" charset="0"/>
                                        </a:rPr>
                                      </m:ctrlPr>
                                    </m:sSubPr>
                                    <m:e>
                                      <m:r>
                                        <a:rPr lang="en-US" i="0">
                                          <a:latin typeface="Cambria Math" panose="02040503050406030204" pitchFamily="18" charset="0"/>
                                        </a:rPr>
                                        <m:t> </m:t>
                                      </m:r>
                                      <m:r>
                                        <a:rPr lang="en-US" i="1">
                                          <a:latin typeface="Cambria Math" panose="02040503050406030204" pitchFamily="18" charset="0"/>
                                        </a:rPr>
                                        <m:t>𝑞</m:t>
                                      </m:r>
                                    </m:e>
                                    <m:sub>
                                      <m:r>
                                        <a:rPr lang="en-US" i="1">
                                          <a:latin typeface="Cambria Math" panose="02040503050406030204" pitchFamily="18" charset="0"/>
                                        </a:rPr>
                                        <m:t>𝑗</m:t>
                                      </m:r>
                                      <m:r>
                                        <a:rPr lang="en-US" i="0">
                                          <a:latin typeface="Cambria Math" panose="02040503050406030204" pitchFamily="18" charset="0"/>
                                        </a:rPr>
                                        <m:t>,0</m:t>
                                      </m:r>
                                    </m:sub>
                                  </m:sSub>
                                </m:e>
                              </m:nary>
                            </m:den>
                          </m:f>
                          <m:r>
                            <a:rPr lang="en-US" i="0">
                              <a:latin typeface="Cambria Math" panose="02040503050406030204" pitchFamily="18" charset="0"/>
                            </a:rPr>
                            <m:t>×</m:t>
                          </m:r>
                          <m:f>
                            <m:fPr>
                              <m:ctrlPr>
                                <a:rPr lang="en-US" i="1">
                                  <a:latin typeface="Cambria Math" panose="02040503050406030204" pitchFamily="18" charset="0"/>
                                </a:rPr>
                              </m:ctrlPr>
                            </m:fPr>
                            <m:num>
                              <m:nary>
                                <m:naryPr>
                                  <m:chr m:val="∑"/>
                                  <m:limLoc m:val="subSup"/>
                                  <m:grow m:val="on"/>
                                  <m:ctrlPr>
                                    <a:rPr lang="en-US" i="1">
                                      <a:latin typeface="Cambria Math" panose="02040503050406030204" pitchFamily="18" charset="0"/>
                                    </a:rPr>
                                  </m:ctrlPr>
                                </m:naryPr>
                                <m:sub>
                                  <m:r>
                                    <a:rPr lang="en-US" i="1">
                                      <a:latin typeface="Cambria Math" panose="02040503050406030204" pitchFamily="18" charset="0"/>
                                    </a:rPr>
                                    <m:t>𝑗</m:t>
                                  </m:r>
                                  <m:r>
                                    <a:rPr lang="en-US" i="0">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𝑗</m:t>
                                      </m:r>
                                      <m:r>
                                        <a:rPr lang="en-US" i="0">
                                          <a:latin typeface="Cambria Math" panose="02040503050406030204" pitchFamily="18" charset="0"/>
                                        </a:rPr>
                                        <m:t>,</m:t>
                                      </m:r>
                                      <m:r>
                                        <a:rPr lang="en-US" i="1">
                                          <a:latin typeface="Cambria Math" panose="02040503050406030204" pitchFamily="18" charset="0"/>
                                        </a:rPr>
                                        <m:t>𝑡</m:t>
                                      </m:r>
                                    </m:sub>
                                  </m:sSub>
                                  <m:r>
                                    <a:rPr lang="en-US" i="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𝑗</m:t>
                                      </m:r>
                                      <m:r>
                                        <a:rPr lang="en-US" i="0">
                                          <a:latin typeface="Cambria Math" panose="02040503050406030204" pitchFamily="18" charset="0"/>
                                        </a:rPr>
                                        <m:t>,</m:t>
                                      </m:r>
                                      <m:r>
                                        <a:rPr lang="en-US" i="1">
                                          <a:latin typeface="Cambria Math" panose="02040503050406030204" pitchFamily="18" charset="0"/>
                                        </a:rPr>
                                        <m:t>𝑡</m:t>
                                      </m:r>
                                    </m:sub>
                                  </m:sSub>
                                </m:e>
                              </m:nary>
                            </m:num>
                            <m:den>
                              <m:nary>
                                <m:naryPr>
                                  <m:chr m:val="∑"/>
                                  <m:limLoc m:val="subSup"/>
                                  <m:grow m:val="on"/>
                                  <m:ctrlPr>
                                    <a:rPr lang="en-US" i="1">
                                      <a:latin typeface="Cambria Math" panose="02040503050406030204" pitchFamily="18" charset="0"/>
                                    </a:rPr>
                                  </m:ctrlPr>
                                </m:naryPr>
                                <m:sub>
                                  <m:r>
                                    <a:rPr lang="en-US" i="1">
                                      <a:latin typeface="Cambria Math" panose="02040503050406030204" pitchFamily="18" charset="0"/>
                                    </a:rPr>
                                    <m:t>𝑗</m:t>
                                  </m:r>
                                  <m:r>
                                    <a:rPr lang="en-US" i="0">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𝑗</m:t>
                                      </m:r>
                                      <m:r>
                                        <a:rPr lang="en-US" i="0">
                                          <a:latin typeface="Cambria Math" panose="02040503050406030204" pitchFamily="18" charset="0"/>
                                        </a:rPr>
                                        <m:t>,0</m:t>
                                      </m:r>
                                    </m:sub>
                                  </m:sSub>
                                  <m:sSub>
                                    <m:sSubPr>
                                      <m:ctrlPr>
                                        <a:rPr lang="en-US" i="1">
                                          <a:latin typeface="Cambria Math" panose="02040503050406030204" pitchFamily="18" charset="0"/>
                                        </a:rPr>
                                      </m:ctrlPr>
                                    </m:sSubPr>
                                    <m:e>
                                      <m:r>
                                        <a:rPr lang="en-US" i="0">
                                          <a:latin typeface="Cambria Math" panose="02040503050406030204" pitchFamily="18" charset="0"/>
                                        </a:rPr>
                                        <m:t> </m:t>
                                      </m:r>
                                      <m:r>
                                        <a:rPr lang="en-US" i="1">
                                          <a:latin typeface="Cambria Math" panose="02040503050406030204" pitchFamily="18" charset="0"/>
                                        </a:rPr>
                                        <m:t>𝑞</m:t>
                                      </m:r>
                                    </m:e>
                                    <m:sub>
                                      <m:r>
                                        <a:rPr lang="en-US" i="1">
                                          <a:latin typeface="Cambria Math" panose="02040503050406030204" pitchFamily="18" charset="0"/>
                                        </a:rPr>
                                        <m:t>𝑗</m:t>
                                      </m:r>
                                      <m:r>
                                        <a:rPr lang="en-US" i="0">
                                          <a:latin typeface="Cambria Math" panose="02040503050406030204" pitchFamily="18" charset="0"/>
                                        </a:rPr>
                                        <m:t>,</m:t>
                                      </m:r>
                                      <m:r>
                                        <a:rPr lang="en-US" i="1">
                                          <a:latin typeface="Cambria Math" panose="02040503050406030204" pitchFamily="18" charset="0"/>
                                        </a:rPr>
                                        <m:t>𝑡</m:t>
                                      </m:r>
                                    </m:sub>
                                  </m:sSub>
                                </m:e>
                              </m:nary>
                            </m:den>
                          </m:f>
                        </m:e>
                      </m:rad>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7601894" y="3694998"/>
                <a:ext cx="4231222" cy="142917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99470" y="5481405"/>
                <a:ext cx="6291879" cy="726866"/>
              </a:xfrm>
              <a:prstGeom prst="rect">
                <a:avLst/>
              </a:prstGeom>
            </p:spPr>
            <p:txBody>
              <a:bodyPr wrap="square">
                <a:spAutoFit/>
              </a:bodyPr>
              <a:lstStyle/>
              <a:p>
                <a:pPr indent="228600">
                  <a:lnSpc>
                    <a:spcPct val="106000"/>
                  </a:lnSpc>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Where:	</a:t>
                </a:r>
                <a14:m>
                  <m:oMath xmlns:m="http://schemas.openxmlformats.org/officeDocument/2006/math">
                    <m:sSub>
                      <m:sSubPr>
                        <m:ctrlPr>
                          <a:rPr lang="en-US" i="1">
                            <a:solidFill>
                              <a:srgbClr val="000000"/>
                            </a:solidFill>
                            <a:latin typeface="Cambria Math" panose="02040503050406030204" pitchFamily="18" charset="0"/>
                            <a:ea typeface="Calibri" panose="020F0502020204030204" pitchFamily="34" charset="0"/>
                            <a:cs typeface="Calibri" panose="020F0502020204030204" pitchFamily="34" charset="0"/>
                          </a:rPr>
                        </m:ctrlPr>
                      </m:sSubPr>
                      <m:e>
                        <m:r>
                          <a:rPr lang="en-US" b="0" i="1" smtClean="0">
                            <a:solidFill>
                              <a:srgbClr val="000000"/>
                            </a:solidFill>
                            <a:latin typeface="Cambria Math" panose="02040503050406030204" pitchFamily="18" charset="0"/>
                            <a:ea typeface="Calibri" panose="020F0502020204030204" pitchFamily="34" charset="0"/>
                            <a:cs typeface="Calibri" panose="020F0502020204030204" pitchFamily="34" charset="0"/>
                          </a:rPr>
                          <m:t>  </m:t>
                        </m:r>
                        <m:r>
                          <a:rPr lang="en-US" i="1">
                            <a:solidFill>
                              <a:srgbClr val="000000"/>
                            </a:solidFill>
                            <a:latin typeface="Cambria Math" panose="02040503050406030204" pitchFamily="18" charset="0"/>
                            <a:ea typeface="Calibri" panose="020F0502020204030204" pitchFamily="34" charset="0"/>
                            <a:cs typeface="Calibri" panose="020F0502020204030204" pitchFamily="34" charset="0"/>
                          </a:rPr>
                          <m:t>𝑝</m:t>
                        </m:r>
                      </m:e>
                      <m:sub>
                        <m:r>
                          <a:rPr lang="en-US" i="1">
                            <a:solidFill>
                              <a:srgbClr val="000000"/>
                            </a:solidFill>
                            <a:latin typeface="Cambria Math" panose="02040503050406030204" pitchFamily="18" charset="0"/>
                            <a:ea typeface="Calibri" panose="020F0502020204030204" pitchFamily="34" charset="0"/>
                            <a:cs typeface="Calibri" panose="020F0502020204030204" pitchFamily="34" charset="0"/>
                          </a:rPr>
                          <m:t>𝑗</m:t>
                        </m:r>
                        <m:r>
                          <a:rPr lang="en-US">
                            <a:solidFill>
                              <a:srgbClr val="000000"/>
                            </a:solidFill>
                            <a:latin typeface="Cambria Math" panose="02040503050406030204" pitchFamily="18" charset="0"/>
                            <a:ea typeface="Calibri" panose="020F0502020204030204" pitchFamily="34" charset="0"/>
                            <a:cs typeface="Calibri" panose="020F0502020204030204" pitchFamily="34" charset="0"/>
                          </a:rPr>
                          <m:t>,</m:t>
                        </m:r>
                        <m:r>
                          <a:rPr lang="en-US" i="1">
                            <a:solidFill>
                              <a:srgbClr val="000000"/>
                            </a:solidFill>
                            <a:latin typeface="Cambria Math" panose="02040503050406030204" pitchFamily="18" charset="0"/>
                            <a:ea typeface="Calibri" panose="020F0502020204030204" pitchFamily="34" charset="0"/>
                            <a:cs typeface="Calibri" panose="020F0502020204030204" pitchFamily="34" charset="0"/>
                          </a:rPr>
                          <m:t>𝑡</m:t>
                        </m:r>
                      </m:sub>
                    </m:sSub>
                    <m:r>
                      <a:rPr lang="en-US" i="1">
                        <a:latin typeface="Cambria Math" panose="02040503050406030204" pitchFamily="18" charset="0"/>
                        <a:ea typeface="Calibri" panose="020F0502020204030204" pitchFamily="34" charset="0"/>
                        <a:cs typeface="Calibri" panose="020F0502020204030204" pitchFamily="34" charset="0"/>
                      </a:rPr>
                      <m:t>=</m:t>
                    </m:r>
                    <m:r>
                      <a:rPr lang="en-US" i="1">
                        <a:latin typeface="Cambria Math" panose="02040503050406030204" pitchFamily="18" charset="0"/>
                        <a:ea typeface="Calibri" panose="020F0502020204030204" pitchFamily="34" charset="0"/>
                        <a:cs typeface="Calibri" panose="020F0502020204030204" pitchFamily="34" charset="0"/>
                      </a:rPr>
                      <m:t>𝑃𝑟𝑒𝑣𝑎𝑖𝑙𝑖𝑛𝑔</m:t>
                    </m:r>
                    <m:r>
                      <a:rPr lang="en-US" i="1">
                        <a:latin typeface="Cambria Math" panose="02040503050406030204" pitchFamily="18" charset="0"/>
                        <a:ea typeface="Calibri" panose="020F0502020204030204" pitchFamily="34" charset="0"/>
                        <a:cs typeface="Calibri" panose="020F0502020204030204" pitchFamily="34" charset="0"/>
                      </a:rPr>
                      <m:t> </m:t>
                    </m:r>
                    <m:r>
                      <a:rPr lang="en-US" i="1">
                        <a:latin typeface="Cambria Math" panose="02040503050406030204" pitchFamily="18" charset="0"/>
                        <a:ea typeface="Calibri" panose="020F0502020204030204" pitchFamily="34" charset="0"/>
                        <a:cs typeface="Calibri" panose="020F0502020204030204" pitchFamily="34" charset="0"/>
                      </a:rPr>
                      <m:t>𝑝𝑟𝑖𝑐𝑒</m:t>
                    </m:r>
                    <m:r>
                      <a:rPr lang="en-US" i="1">
                        <a:latin typeface="Cambria Math" panose="02040503050406030204" pitchFamily="18" charset="0"/>
                        <a:ea typeface="Calibri" panose="020F0502020204030204" pitchFamily="34" charset="0"/>
                        <a:cs typeface="Calibri" panose="020F0502020204030204" pitchFamily="34" charset="0"/>
                      </a:rPr>
                      <m:t> </m:t>
                    </m:r>
                    <m:r>
                      <a:rPr lang="en-US" i="1">
                        <a:latin typeface="Cambria Math" panose="02040503050406030204" pitchFamily="18" charset="0"/>
                        <a:ea typeface="Calibri" panose="020F0502020204030204" pitchFamily="34" charset="0"/>
                        <a:cs typeface="Calibri" panose="020F0502020204030204" pitchFamily="34" charset="0"/>
                      </a:rPr>
                      <m:t>𝑜𝑓</m:t>
                    </m:r>
                    <m:r>
                      <a:rPr lang="en-US" i="1">
                        <a:latin typeface="Cambria Math" panose="02040503050406030204" pitchFamily="18" charset="0"/>
                        <a:ea typeface="Calibri" panose="020F0502020204030204" pitchFamily="34" charset="0"/>
                        <a:cs typeface="Calibri" panose="020F0502020204030204" pitchFamily="34" charset="0"/>
                      </a:rPr>
                      <m:t> </m:t>
                    </m:r>
                    <m:r>
                      <a:rPr lang="en-US" i="1">
                        <a:latin typeface="Cambria Math" panose="02040503050406030204" pitchFamily="18" charset="0"/>
                        <a:ea typeface="Calibri" panose="020F0502020204030204" pitchFamily="34" charset="0"/>
                        <a:cs typeface="Calibri" panose="020F0502020204030204" pitchFamily="34" charset="0"/>
                      </a:rPr>
                      <m:t>𝑖𝑡𝑒𝑚</m:t>
                    </m:r>
                    <m:r>
                      <a:rPr lang="en-US" i="1">
                        <a:latin typeface="Cambria Math" panose="02040503050406030204" pitchFamily="18" charset="0"/>
                        <a:ea typeface="Calibri" panose="020F0502020204030204" pitchFamily="34" charset="0"/>
                        <a:cs typeface="Calibri" panose="020F0502020204030204" pitchFamily="34" charset="0"/>
                      </a:rPr>
                      <m:t> </m:t>
                    </m:r>
                    <m:r>
                      <a:rPr lang="en-US" i="1">
                        <a:latin typeface="Cambria Math" panose="02040503050406030204" pitchFamily="18" charset="0"/>
                        <a:ea typeface="Calibri" panose="020F0502020204030204" pitchFamily="34" charset="0"/>
                        <a:cs typeface="Calibri" panose="020F0502020204030204" pitchFamily="34" charset="0"/>
                      </a:rPr>
                      <m:t>𝑗</m:t>
                    </m:r>
                    <m:r>
                      <a:rPr lang="en-US" i="1">
                        <a:latin typeface="Cambria Math" panose="02040503050406030204" pitchFamily="18" charset="0"/>
                        <a:ea typeface="Calibri" panose="020F0502020204030204" pitchFamily="34" charset="0"/>
                        <a:cs typeface="Calibri" panose="020F0502020204030204" pitchFamily="34" charset="0"/>
                      </a:rPr>
                      <m:t> </m:t>
                    </m:r>
                    <m:r>
                      <a:rPr lang="en-US" i="1">
                        <a:latin typeface="Cambria Math" panose="02040503050406030204" pitchFamily="18" charset="0"/>
                        <a:ea typeface="Calibri" panose="020F0502020204030204" pitchFamily="34" charset="0"/>
                        <a:cs typeface="Calibri" panose="020F0502020204030204" pitchFamily="34" charset="0"/>
                      </a:rPr>
                      <m:t>𝑖𝑛</m:t>
                    </m:r>
                    <m:r>
                      <a:rPr lang="en-US" i="1">
                        <a:latin typeface="Cambria Math" panose="02040503050406030204" pitchFamily="18" charset="0"/>
                        <a:ea typeface="Calibri" panose="020F0502020204030204" pitchFamily="34" charset="0"/>
                        <a:cs typeface="Calibri" panose="020F0502020204030204" pitchFamily="34" charset="0"/>
                      </a:rPr>
                      <m:t> </m:t>
                    </m:r>
                    <m:r>
                      <a:rPr lang="en-US" i="1">
                        <a:latin typeface="Cambria Math" panose="02040503050406030204" pitchFamily="18" charset="0"/>
                        <a:ea typeface="Calibri" panose="020F0502020204030204" pitchFamily="34" charset="0"/>
                        <a:cs typeface="Calibri" panose="020F0502020204030204" pitchFamily="34" charset="0"/>
                      </a:rPr>
                      <m:t>𝑝𝑒𝑟𝑖𝑜𝑑</m:t>
                    </m:r>
                    <m:r>
                      <a:rPr lang="en-US" i="1">
                        <a:latin typeface="Cambria Math" panose="02040503050406030204" pitchFamily="18" charset="0"/>
                        <a:ea typeface="Calibri" panose="020F0502020204030204" pitchFamily="34" charset="0"/>
                        <a:cs typeface="Calibri" panose="020F0502020204030204" pitchFamily="34" charset="0"/>
                      </a:rPr>
                      <m:t> </m:t>
                    </m:r>
                    <m:r>
                      <a:rPr lang="en-US" i="1">
                        <a:latin typeface="Cambria Math" panose="02040503050406030204" pitchFamily="18" charset="0"/>
                        <a:ea typeface="Calibri" panose="020F0502020204030204" pitchFamily="34" charset="0"/>
                        <a:cs typeface="Calibri" panose="020F0502020204030204" pitchFamily="34" charset="0"/>
                      </a:rPr>
                      <m:t>𝑡</m:t>
                    </m:r>
                  </m:oMath>
                </a14:m>
                <a:endParaRPr lang="en-US" dirty="0">
                  <a:latin typeface="Times New Roman" panose="02020603050405020304" pitchFamily="18" charset="0"/>
                  <a:ea typeface="Calibri" panose="020F0502020204030204" pitchFamily="34" charset="0"/>
                  <a:cs typeface="Calibri" panose="020F0502020204030204" pitchFamily="34" charset="0"/>
                </a:endParaRPr>
              </a:p>
              <a:p>
                <a:pPr indent="228600">
                  <a:lnSpc>
                    <a:spcPct val="106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i="1">
                            <a:solidFill>
                              <a:srgbClr val="000000"/>
                            </a:solidFill>
                            <a:latin typeface="Cambria Math" panose="02040503050406030204" pitchFamily="18" charset="0"/>
                            <a:ea typeface="Calibri" panose="020F0502020204030204" pitchFamily="34" charset="0"/>
                            <a:cs typeface="Calibri" panose="020F0502020204030204" pitchFamily="34" charset="0"/>
                          </a:rPr>
                        </m:ctrlPr>
                      </m:sSubPr>
                      <m:e>
                        <m:r>
                          <a:rPr lang="en-US" i="1">
                            <a:solidFill>
                              <a:srgbClr val="000000"/>
                            </a:solidFill>
                            <a:latin typeface="Cambria Math" panose="02040503050406030204" pitchFamily="18" charset="0"/>
                            <a:ea typeface="Calibri" panose="020F0502020204030204" pitchFamily="34" charset="0"/>
                            <a:cs typeface="Calibri" panose="020F0502020204030204" pitchFamily="34" charset="0"/>
                          </a:rPr>
                          <m:t>𝑞</m:t>
                        </m:r>
                      </m:e>
                      <m:sub>
                        <m:r>
                          <a:rPr lang="en-US" i="1">
                            <a:solidFill>
                              <a:srgbClr val="000000"/>
                            </a:solidFill>
                            <a:latin typeface="Cambria Math" panose="02040503050406030204" pitchFamily="18" charset="0"/>
                            <a:ea typeface="Calibri" panose="020F0502020204030204" pitchFamily="34" charset="0"/>
                            <a:cs typeface="Calibri" panose="020F0502020204030204" pitchFamily="34" charset="0"/>
                          </a:rPr>
                          <m:t>𝑗</m:t>
                        </m:r>
                        <m:r>
                          <a:rPr lang="en-US">
                            <a:solidFill>
                              <a:srgbClr val="000000"/>
                            </a:solidFill>
                            <a:latin typeface="Cambria Math" panose="02040503050406030204" pitchFamily="18" charset="0"/>
                            <a:ea typeface="Calibri" panose="020F0502020204030204" pitchFamily="34" charset="0"/>
                            <a:cs typeface="Calibri" panose="020F0502020204030204" pitchFamily="34" charset="0"/>
                          </a:rPr>
                          <m:t>,0</m:t>
                        </m:r>
                      </m:sub>
                    </m:sSub>
                    <m:r>
                      <a:rPr lang="en-US" i="1">
                        <a:latin typeface="Cambria Math" panose="02040503050406030204" pitchFamily="18" charset="0"/>
                        <a:ea typeface="Calibri" panose="020F0502020204030204" pitchFamily="34" charset="0"/>
                        <a:cs typeface="Calibri" panose="020F0502020204030204" pitchFamily="34" charset="0"/>
                      </a:rPr>
                      <m:t>= </m:t>
                    </m:r>
                    <m:r>
                      <a:rPr lang="en-US" i="1">
                        <a:latin typeface="Cambria Math" panose="02040503050406030204" pitchFamily="18" charset="0"/>
                        <a:ea typeface="Calibri" panose="020F0502020204030204" pitchFamily="34" charset="0"/>
                        <a:cs typeface="Calibri" panose="020F0502020204030204" pitchFamily="34" charset="0"/>
                      </a:rPr>
                      <m:t>𝑄𝑢𝑎𝑛𝑡𝑖𝑡𝑦</m:t>
                    </m:r>
                    <m:r>
                      <a:rPr lang="en-US" i="1">
                        <a:latin typeface="Cambria Math" panose="02040503050406030204" pitchFamily="18" charset="0"/>
                        <a:ea typeface="Calibri" panose="020F0502020204030204" pitchFamily="34" charset="0"/>
                        <a:cs typeface="Calibri" panose="020F0502020204030204" pitchFamily="34" charset="0"/>
                      </a:rPr>
                      <m:t> </m:t>
                    </m:r>
                    <m:r>
                      <a:rPr lang="en-US" i="1">
                        <a:latin typeface="Cambria Math" panose="02040503050406030204" pitchFamily="18" charset="0"/>
                        <a:ea typeface="Calibri" panose="020F0502020204030204" pitchFamily="34" charset="0"/>
                        <a:cs typeface="Calibri" panose="020F0502020204030204" pitchFamily="34" charset="0"/>
                      </a:rPr>
                      <m:t>𝑜𝑓</m:t>
                    </m:r>
                    <m:r>
                      <a:rPr lang="en-US" i="1">
                        <a:latin typeface="Cambria Math" panose="02040503050406030204" pitchFamily="18" charset="0"/>
                        <a:ea typeface="Calibri" panose="020F0502020204030204" pitchFamily="34" charset="0"/>
                        <a:cs typeface="Calibri" panose="020F0502020204030204" pitchFamily="34" charset="0"/>
                      </a:rPr>
                      <m:t> </m:t>
                    </m:r>
                    <m:r>
                      <a:rPr lang="en-US" i="1">
                        <a:latin typeface="Cambria Math" panose="02040503050406030204" pitchFamily="18" charset="0"/>
                        <a:ea typeface="Calibri" panose="020F0502020204030204" pitchFamily="34" charset="0"/>
                        <a:cs typeface="Calibri" panose="020F0502020204030204" pitchFamily="34" charset="0"/>
                      </a:rPr>
                      <m:t>𝑖𝑡𝑒𝑚</m:t>
                    </m:r>
                    <m:r>
                      <a:rPr lang="en-US" i="1">
                        <a:latin typeface="Cambria Math" panose="02040503050406030204" pitchFamily="18" charset="0"/>
                        <a:ea typeface="Calibri" panose="020F0502020204030204" pitchFamily="34" charset="0"/>
                        <a:cs typeface="Calibri" panose="020F0502020204030204" pitchFamily="34" charset="0"/>
                      </a:rPr>
                      <m:t> </m:t>
                    </m:r>
                    <m:r>
                      <a:rPr lang="en-US" i="1">
                        <a:latin typeface="Cambria Math" panose="02040503050406030204" pitchFamily="18" charset="0"/>
                        <a:ea typeface="Calibri" panose="020F0502020204030204" pitchFamily="34" charset="0"/>
                        <a:cs typeface="Calibri" panose="020F0502020204030204" pitchFamily="34" charset="0"/>
                      </a:rPr>
                      <m:t>𝑗</m:t>
                    </m:r>
                    <m:r>
                      <a:rPr lang="en-US" i="1">
                        <a:latin typeface="Cambria Math" panose="02040503050406030204" pitchFamily="18" charset="0"/>
                        <a:ea typeface="Calibri" panose="020F0502020204030204" pitchFamily="34" charset="0"/>
                        <a:cs typeface="Calibri" panose="020F0502020204030204" pitchFamily="34" charset="0"/>
                      </a:rPr>
                      <m:t> </m:t>
                    </m:r>
                    <m:r>
                      <a:rPr lang="en-US" i="1">
                        <a:latin typeface="Cambria Math" panose="02040503050406030204" pitchFamily="18" charset="0"/>
                        <a:ea typeface="Calibri" panose="020F0502020204030204" pitchFamily="34" charset="0"/>
                        <a:cs typeface="Calibri" panose="020F0502020204030204" pitchFamily="34" charset="0"/>
                      </a:rPr>
                      <m:t>𝑝𝑢𝑟𝑐h𝑎𝑠𝑒𝑑</m:t>
                    </m:r>
                    <m:r>
                      <a:rPr lang="en-US" i="1">
                        <a:latin typeface="Cambria Math" panose="02040503050406030204" pitchFamily="18" charset="0"/>
                        <a:ea typeface="Calibri" panose="020F0502020204030204" pitchFamily="34" charset="0"/>
                        <a:cs typeface="Calibri" panose="020F0502020204030204" pitchFamily="34" charset="0"/>
                      </a:rPr>
                      <m:t> </m:t>
                    </m:r>
                    <m:r>
                      <a:rPr lang="en-US" i="1">
                        <a:latin typeface="Cambria Math" panose="02040503050406030204" pitchFamily="18" charset="0"/>
                        <a:ea typeface="Calibri" panose="020F0502020204030204" pitchFamily="34" charset="0"/>
                        <a:cs typeface="Calibri" panose="020F0502020204030204" pitchFamily="34" charset="0"/>
                      </a:rPr>
                      <m:t>𝑖𝑛</m:t>
                    </m:r>
                    <m:r>
                      <a:rPr lang="en-US" i="1">
                        <a:latin typeface="Cambria Math" panose="02040503050406030204" pitchFamily="18" charset="0"/>
                        <a:ea typeface="Calibri" panose="020F0502020204030204" pitchFamily="34" charset="0"/>
                        <a:cs typeface="Calibri" panose="020F0502020204030204" pitchFamily="34" charset="0"/>
                      </a:rPr>
                      <m:t> </m:t>
                    </m:r>
                    <m:r>
                      <a:rPr lang="en-US" i="1">
                        <a:latin typeface="Cambria Math" panose="02040503050406030204" pitchFamily="18" charset="0"/>
                        <a:ea typeface="Calibri" panose="020F0502020204030204" pitchFamily="34" charset="0"/>
                        <a:cs typeface="Calibri" panose="020F0502020204030204" pitchFamily="34" charset="0"/>
                      </a:rPr>
                      <m:t>𝑝𝑒𝑟𝑖𝑜𝑑</m:t>
                    </m:r>
                    <m:r>
                      <a:rPr lang="en-US" i="1">
                        <a:latin typeface="Cambria Math" panose="02040503050406030204" pitchFamily="18" charset="0"/>
                        <a:ea typeface="Calibri" panose="020F0502020204030204" pitchFamily="34" charset="0"/>
                        <a:cs typeface="Calibri" panose="020F0502020204030204" pitchFamily="34" charset="0"/>
                      </a:rPr>
                      <m:t> 0</m:t>
                    </m:r>
                  </m:oMath>
                </a14:m>
                <a:endParaRPr lang="en-US" dirty="0">
                  <a:latin typeface="Times New Roman" panose="02020603050405020304" pitchFamily="18" charset="0"/>
                  <a:ea typeface="Calibri" panose="020F0502020204030204" pitchFamily="34" charset="0"/>
                  <a:cs typeface="Calibri" panose="020F050202020403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99470" y="5481405"/>
                <a:ext cx="6291879" cy="726866"/>
              </a:xfrm>
              <a:prstGeom prst="rect">
                <a:avLst/>
              </a:prstGeom>
              <a:blipFill>
                <a:blip r:embed="rId6"/>
                <a:stretch>
                  <a:fillRect t="-2521" b="-4202"/>
                </a:stretch>
              </a:blipFill>
            </p:spPr>
            <p:txBody>
              <a:bodyPr/>
              <a:lstStyle/>
              <a:p>
                <a:r>
                  <a:rPr lang="en-US">
                    <a:noFill/>
                  </a:rPr>
                  <a:t> </a:t>
                </a:r>
              </a:p>
            </p:txBody>
          </p:sp>
        </mc:Fallback>
      </mc:AlternateContent>
      <p:sp>
        <p:nvSpPr>
          <p:cNvPr id="9" name="TextBox 8"/>
          <p:cNvSpPr txBox="1"/>
          <p:nvPr/>
        </p:nvSpPr>
        <p:spPr>
          <a:xfrm>
            <a:off x="1195504" y="3204069"/>
            <a:ext cx="1402948" cy="369332"/>
          </a:xfrm>
          <a:prstGeom prst="rect">
            <a:avLst/>
          </a:prstGeom>
          <a:noFill/>
        </p:spPr>
        <p:txBody>
          <a:bodyPr wrap="none" rtlCol="0">
            <a:spAutoFit/>
          </a:bodyPr>
          <a:lstStyle/>
          <a:p>
            <a:r>
              <a:rPr lang="en-US" b="1" u="sng" dirty="0" err="1">
                <a:solidFill>
                  <a:schemeClr val="accent6">
                    <a:lumMod val="75000"/>
                  </a:schemeClr>
                </a:solidFill>
              </a:rPr>
              <a:t>Laspeyers</a:t>
            </a:r>
            <a:r>
              <a:rPr lang="en-US" b="1" u="sng" dirty="0">
                <a:solidFill>
                  <a:schemeClr val="accent6">
                    <a:lumMod val="75000"/>
                  </a:schemeClr>
                </a:solidFill>
              </a:rPr>
              <a:t>:</a:t>
            </a:r>
          </a:p>
        </p:txBody>
      </p:sp>
      <p:sp>
        <p:nvSpPr>
          <p:cNvPr id="10" name="TextBox 9"/>
          <p:cNvSpPr txBox="1"/>
          <p:nvPr/>
        </p:nvSpPr>
        <p:spPr>
          <a:xfrm>
            <a:off x="4749307" y="3204069"/>
            <a:ext cx="1197764" cy="369332"/>
          </a:xfrm>
          <a:prstGeom prst="rect">
            <a:avLst/>
          </a:prstGeom>
          <a:noFill/>
        </p:spPr>
        <p:txBody>
          <a:bodyPr wrap="none" rtlCol="0">
            <a:spAutoFit/>
          </a:bodyPr>
          <a:lstStyle/>
          <a:p>
            <a:r>
              <a:rPr lang="en-US" b="1" u="sng" dirty="0" err="1" smtClean="0">
                <a:solidFill>
                  <a:schemeClr val="accent6">
                    <a:lumMod val="75000"/>
                  </a:schemeClr>
                </a:solidFill>
              </a:rPr>
              <a:t>Paasche</a:t>
            </a:r>
            <a:r>
              <a:rPr lang="en-US" b="1" u="sng" dirty="0" smtClean="0">
                <a:solidFill>
                  <a:schemeClr val="accent6">
                    <a:lumMod val="75000"/>
                  </a:schemeClr>
                </a:solidFill>
              </a:rPr>
              <a:t>:</a:t>
            </a:r>
            <a:endParaRPr lang="en-US" b="1" u="sng" dirty="0">
              <a:solidFill>
                <a:schemeClr val="accent6">
                  <a:lumMod val="75000"/>
                </a:schemeClr>
              </a:solidFill>
            </a:endParaRPr>
          </a:p>
        </p:txBody>
      </p:sp>
      <p:sp>
        <p:nvSpPr>
          <p:cNvPr id="11" name="TextBox 10"/>
          <p:cNvSpPr txBox="1"/>
          <p:nvPr/>
        </p:nvSpPr>
        <p:spPr>
          <a:xfrm>
            <a:off x="9103632" y="3204069"/>
            <a:ext cx="954107" cy="369332"/>
          </a:xfrm>
          <a:prstGeom prst="rect">
            <a:avLst/>
          </a:prstGeom>
          <a:noFill/>
        </p:spPr>
        <p:txBody>
          <a:bodyPr wrap="none" rtlCol="0">
            <a:spAutoFit/>
          </a:bodyPr>
          <a:lstStyle/>
          <a:p>
            <a:r>
              <a:rPr lang="en-US" b="1" u="sng" dirty="0" smtClean="0">
                <a:solidFill>
                  <a:schemeClr val="accent6">
                    <a:lumMod val="75000"/>
                  </a:schemeClr>
                </a:solidFill>
              </a:rPr>
              <a:t>Fisher:</a:t>
            </a:r>
            <a:endParaRPr lang="en-US" b="1" u="sng" dirty="0">
              <a:solidFill>
                <a:schemeClr val="accent6">
                  <a:lumMod val="75000"/>
                </a:schemeClr>
              </a:solidFill>
            </a:endParaRPr>
          </a:p>
        </p:txBody>
      </p:sp>
    </p:spTree>
    <p:extLst>
      <p:ext uri="{BB962C8B-B14F-4D97-AF65-F5344CB8AC3E}">
        <p14:creationId xmlns:p14="http://schemas.microsoft.com/office/powerpoint/2010/main" val="2249187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uburn Colors">
      <a:dk1>
        <a:srgbClr val="000000"/>
      </a:dk1>
      <a:lt1>
        <a:srgbClr val="FFFFFF"/>
      </a:lt1>
      <a:dk2>
        <a:srgbClr val="44546A"/>
      </a:dk2>
      <a:lt2>
        <a:srgbClr val="E7E6E6"/>
      </a:lt2>
      <a:accent1>
        <a:srgbClr val="03214D"/>
      </a:accent1>
      <a:accent2>
        <a:srgbClr val="DD5531"/>
      </a:accent2>
      <a:accent3>
        <a:srgbClr val="496E9C"/>
      </a:accent3>
      <a:accent4>
        <a:srgbClr val="F68000"/>
      </a:accent4>
      <a:accent5>
        <a:srgbClr val="4472C4"/>
      </a:accent5>
      <a:accent6>
        <a:srgbClr val="70AD47"/>
      </a:accent6>
      <a:hlink>
        <a:srgbClr val="0563C1"/>
      </a:hlink>
      <a:folHlink>
        <a:srgbClr val="DD550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8F91BCE-C854-2346-A0D0-DB09F48E0C4C}" vid="{2F1E6971-BC4F-0342-87A2-6531C5E04D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 Inclass TEMPLATE</Template>
  <TotalTime>37092</TotalTime>
  <Words>8902</Words>
  <Application>Microsoft Office PowerPoint</Application>
  <PresentationFormat>Widescreen</PresentationFormat>
  <Paragraphs>584</Paragraphs>
  <Slides>42</Slides>
  <Notes>42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8" baseType="lpstr">
      <vt:lpstr>Arial</vt:lpstr>
      <vt:lpstr>Calibri</vt:lpstr>
      <vt:lpstr>Cambria Math</vt:lpstr>
      <vt:lpstr>Times New Roman</vt:lpstr>
      <vt:lpstr>Office Theme</vt:lpstr>
      <vt:lpstr>Document</vt:lpstr>
      <vt:lpstr>NCHRP 10-101 Improving Mid-Term, Intermediate, and Long-Range Cost Forecasting: Guidance for State Departments of Transportation</vt:lpstr>
      <vt:lpstr>NCHRP 10-101: Research Team </vt:lpstr>
      <vt:lpstr>Webinar Scope &amp; Associated Products </vt:lpstr>
      <vt:lpstr>NCHRP 10-101 Project - Overview</vt:lpstr>
      <vt:lpstr>Current Typical Cost Forecasting Process</vt:lpstr>
      <vt:lpstr>Ideal Cost Forecasting Process</vt:lpstr>
      <vt:lpstr>Overview</vt:lpstr>
      <vt:lpstr>PowerPoint Presentation</vt:lpstr>
      <vt:lpstr>Traditional Price Index Equations </vt:lpstr>
      <vt:lpstr>Traditional Price Index Equations </vt:lpstr>
      <vt:lpstr>Matching and Proportionality Principles </vt:lpstr>
      <vt:lpstr>PowerPoint Presentation</vt:lpstr>
      <vt:lpstr>Staff and IT Requirements &amp; Considerations</vt:lpstr>
      <vt:lpstr>Staff and IT Requirements &amp; Considerations (Cont.)</vt:lpstr>
      <vt:lpstr>Data Collection and Cleaning</vt:lpstr>
      <vt:lpstr>Definition of Basket of Pay Items for MCCI</vt:lpstr>
      <vt:lpstr>MCCI Configuration (CDOT MCCI)</vt:lpstr>
      <vt:lpstr>MCCI Configuration (CDOT MCCI) (Cont.)</vt:lpstr>
      <vt:lpstr>MCCI Divisions - Colorado </vt:lpstr>
      <vt:lpstr>MCCI Calculations</vt:lpstr>
      <vt:lpstr>Calculation of MCCI Indexes at the Pay Item Level</vt:lpstr>
      <vt:lpstr>Calculation of MCCI Indexes at the Pay Item Level (Cont.)</vt:lpstr>
      <vt:lpstr>Bottom-Up Calculation of Indexes at Upper Levels</vt:lpstr>
      <vt:lpstr>Development of Project-Specific CCI </vt:lpstr>
      <vt:lpstr>Development of Program-Specific CCI </vt:lpstr>
      <vt:lpstr>MCCIs Developed and Assessed</vt:lpstr>
      <vt:lpstr>Top Three Cost Indexing Alternatives per Region</vt:lpstr>
      <vt:lpstr>PowerPoint Presentation</vt:lpstr>
      <vt:lpstr>Representative Pay Items and  Analysis Period</vt:lpstr>
      <vt:lpstr>Bid Data Point Clouds</vt:lpstr>
      <vt:lpstr>Index-Based Data Point Clouds</vt:lpstr>
      <vt:lpstr>Index-Based Data Point Clouds (Cont.)</vt:lpstr>
      <vt:lpstr>PowerPoint Presentation</vt:lpstr>
      <vt:lpstr>Inflation Rates</vt:lpstr>
      <vt:lpstr>MFE – Development and Implementation</vt:lpstr>
      <vt:lpstr>MFE – Steps 2 and 3: Iterative Process </vt:lpstr>
      <vt:lpstr>MFE – Development and Implementation (Cont.)</vt:lpstr>
      <vt:lpstr>MFE – Development and Implementation (Cont.)</vt:lpstr>
      <vt:lpstr>MFE – Development and Implementation (Cont.)</vt:lpstr>
      <vt:lpstr>MFE – Risk-Based Forecasting Timeline in Dollars</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CIVL 4420 Project Management: Course Introduction</dc:title>
  <dc:creator>Quintero Naranjo, Silvia [IMSE]</dc:creator>
  <cp:lastModifiedBy>Mackie, Paul</cp:lastModifiedBy>
  <cp:revision>538</cp:revision>
  <cp:lastPrinted>2020-04-23T12:11:43Z</cp:lastPrinted>
  <dcterms:created xsi:type="dcterms:W3CDTF">2016-08-17T12:22:49Z</dcterms:created>
  <dcterms:modified xsi:type="dcterms:W3CDTF">2020-10-26T20:03:24Z</dcterms:modified>
</cp:coreProperties>
</file>