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383" r:id="rId4"/>
    <p:sldId id="372" r:id="rId5"/>
    <p:sldId id="373" r:id="rId6"/>
    <p:sldId id="374" r:id="rId7"/>
    <p:sldId id="375" r:id="rId8"/>
    <p:sldId id="377" r:id="rId9"/>
    <p:sldId id="381" r:id="rId10"/>
    <p:sldId id="378" r:id="rId11"/>
    <p:sldId id="379" r:id="rId12"/>
    <p:sldId id="384" r:id="rId13"/>
    <p:sldId id="3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tington, Lisa" initials="WL" lastIdx="14" clrIdx="0">
    <p:extLst>
      <p:ext uri="{19B8F6BF-5375-455C-9EA6-DF929625EA0E}">
        <p15:presenceInfo xmlns:p15="http://schemas.microsoft.com/office/powerpoint/2012/main" userId="S-1-5-21-45552981-430774846-1031210941-89958" providerId="AD"/>
      </p:ext>
    </p:extLst>
  </p:cmAuthor>
  <p:cmAuthor id="2" name="Hitchcock, Scott" initials="HS" lastIdx="2" clrIdx="1">
    <p:extLst>
      <p:ext uri="{19B8F6BF-5375-455C-9EA6-DF929625EA0E}">
        <p15:presenceInfo xmlns:p15="http://schemas.microsoft.com/office/powerpoint/2012/main" userId="S-1-5-21-45552981-430774846-1031210941-49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ttelson.com\fs\H_Projects\21\21661%20-%20NCHRP%203-133%20-%20timing%20for%20non-motorized\Task%206%20-%20Data%20Collection\Burak's%20Treatments\Ped%20Recall%20vs%20Actuation\Results%20Summary_v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ttelson.com\fs\H_Projects\21\21661%20-%20NCHRP%203-133%20-%20timing%20for%20non-motorized\Task%206%20-%20Data%20Collection\Burak's%20Treatments\Ped%20Recall%20vs%20Actuation\Results%20Summary_v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ttelson.com\fs\H_Projects\21\21661%20-%20NCHRP%203-133%20-%20timing%20for%20non-motorized\Task%206%20-%20Data%20Collection\Burak's%20Treatments\Ped%20Recall%20vs%20Actuation\Results%20Summary_v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6975065616799"/>
          <c:y val="5.6859152072486298E-2"/>
          <c:w val="0.82858214781665473"/>
          <c:h val="0.7259929677462979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'Ped Delay'!$C$13:$G$13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'Ped Delay'!$C$15:$G$15</c:f>
              <c:numCache>
                <c:formatCode>_(* #,##0.00_);_(* \(#,##0.00\);_(* "-"??_);_(@_)</c:formatCode>
                <c:ptCount val="5"/>
                <c:pt idx="0">
                  <c:v>-6.6203926240607984</c:v>
                </c:pt>
                <c:pt idx="1">
                  <c:v>-3.8630282924806991</c:v>
                </c:pt>
                <c:pt idx="2">
                  <c:v>-2.7525883557442015</c:v>
                </c:pt>
                <c:pt idx="3">
                  <c:v>-1.0927622964318999</c:v>
                </c:pt>
                <c:pt idx="4">
                  <c:v>-0.36540505691330338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EB-42E2-8DD7-849A4C23C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8684960"/>
        <c:axId val="1296903304"/>
      </c:scatterChart>
      <c:valAx>
        <c:axId val="91868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Pedestrian Probability (PP)</a:t>
                </a:r>
              </a:p>
            </c:rich>
          </c:tx>
          <c:layout>
            <c:manualLayout>
              <c:xMode val="edge"/>
              <c:yMode val="edge"/>
              <c:x val="0.3889222118668994"/>
              <c:y val="0.914448677278649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903304"/>
        <c:crosses val="autoZero"/>
        <c:crossBetween val="midCat"/>
        <c:majorUnit val="0.1"/>
      </c:valAx>
      <c:valAx>
        <c:axId val="1296903304"/>
        <c:scaling>
          <c:orientation val="minMax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Delay</a:t>
                </a:r>
                <a:r>
                  <a:rPr lang="en-US" sz="1200" b="1" baseline="0"/>
                  <a:t> Change (sec)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0"/>
              <c:y val="0.289046044776439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684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9680679499533"/>
          <c:y val="6.6418906688388096E-2"/>
          <c:w val="0.84880613330850962"/>
          <c:h val="0.75389458322020098"/>
        </c:manualLayout>
      </c:layout>
      <c:scatterChart>
        <c:scatterStyle val="smoothMarker"/>
        <c:varyColors val="0"/>
        <c:ser>
          <c:idx val="5"/>
          <c:order val="0"/>
          <c:tx>
            <c:v>SSG=0.5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'Ped Delay'!$P$13:$T$13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'Ped Delay'!$P$14:$T$14</c:f>
              <c:numCache>
                <c:formatCode>#,##0.00</c:formatCode>
                <c:ptCount val="5"/>
                <c:pt idx="0">
                  <c:v>4.7567927467400786</c:v>
                </c:pt>
                <c:pt idx="1">
                  <c:v>3.8678198121107989</c:v>
                </c:pt>
                <c:pt idx="2">
                  <c:v>2.8473578432406992</c:v>
                </c:pt>
                <c:pt idx="3">
                  <c:v>1.0023757200515995</c:v>
                </c:pt>
                <c:pt idx="4">
                  <c:v>0.34442633715659987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FC-4207-88BB-5F2341B02367}"/>
            </c:ext>
          </c:extLst>
        </c:ser>
        <c:ser>
          <c:idx val="0"/>
          <c:order val="1"/>
          <c:tx>
            <c:v>SSG=0.6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'Ped Delay'!$P$13:$T$13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'Ped Delay'!$P$15:$T$15</c:f>
              <c:numCache>
                <c:formatCode>#,##0.00</c:formatCode>
                <c:ptCount val="5"/>
                <c:pt idx="0">
                  <c:v>4.5216123867542102</c:v>
                </c:pt>
                <c:pt idx="1">
                  <c:v>3.82262209298651</c:v>
                </c:pt>
                <c:pt idx="2">
                  <c:v>2.955770004453079</c:v>
                </c:pt>
                <c:pt idx="3">
                  <c:v>0.95975065553759897</c:v>
                </c:pt>
                <c:pt idx="4">
                  <c:v>0.39241905651159925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0FC-4207-88BB-5F2341B02367}"/>
            </c:ext>
          </c:extLst>
        </c:ser>
        <c:ser>
          <c:idx val="1"/>
          <c:order val="2"/>
          <c:tx>
            <c:v>SSG=0.7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'Ped Delay'!$P$13:$T$13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'Ped Delay'!$P$16:$T$16</c:f>
              <c:numCache>
                <c:formatCode>#,##0.00</c:formatCode>
                <c:ptCount val="5"/>
                <c:pt idx="0">
                  <c:v>2.7476748715300996</c:v>
                </c:pt>
                <c:pt idx="1">
                  <c:v>2.1381251599567008</c:v>
                </c:pt>
                <c:pt idx="2">
                  <c:v>1.9481741926683007</c:v>
                </c:pt>
                <c:pt idx="3">
                  <c:v>0.76230908648760121</c:v>
                </c:pt>
                <c:pt idx="4">
                  <c:v>0.20969187657069988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0FC-4207-88BB-5F2341B02367}"/>
            </c:ext>
          </c:extLst>
        </c:ser>
        <c:ser>
          <c:idx val="2"/>
          <c:order val="3"/>
          <c:tx>
            <c:v>SSG=0.85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'Ped Delay'!$P$13:$T$13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'Ped Delay'!$P$17:$T$17</c:f>
              <c:numCache>
                <c:formatCode>#,##0.00</c:formatCode>
                <c:ptCount val="5"/>
                <c:pt idx="0">
                  <c:v>1.624686190047699</c:v>
                </c:pt>
                <c:pt idx="1">
                  <c:v>1.5504852231591002</c:v>
                </c:pt>
                <c:pt idx="2">
                  <c:v>0.99574520205390016</c:v>
                </c:pt>
                <c:pt idx="3">
                  <c:v>0.36342491424439949</c:v>
                </c:pt>
                <c:pt idx="4">
                  <c:v>0.14087106889549972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0FC-4207-88BB-5F2341B02367}"/>
            </c:ext>
          </c:extLst>
        </c:ser>
        <c:ser>
          <c:idx val="3"/>
          <c:order val="4"/>
          <c:tx>
            <c:v>SSG=1.0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'Ped Delay'!$P$13:$T$13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'Ped Delay'!$P$18:$T$18</c:f>
              <c:numCache>
                <c:formatCode>#,##0.00</c:formatCode>
                <c:ptCount val="5"/>
                <c:pt idx="0">
                  <c:v>1.2557722619684988</c:v>
                </c:pt>
                <c:pt idx="1">
                  <c:v>1.0756237320811994</c:v>
                </c:pt>
                <c:pt idx="2">
                  <c:v>0.8553680687052001</c:v>
                </c:pt>
                <c:pt idx="3">
                  <c:v>0.14812208113839986</c:v>
                </c:pt>
                <c:pt idx="4">
                  <c:v>7.5298849124299849E-2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0FC-4207-88BB-5F2341B02367}"/>
            </c:ext>
          </c:extLst>
        </c:ser>
        <c:ser>
          <c:idx val="4"/>
          <c:order val="5"/>
          <c:tx>
            <c:v>SSG=1.2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'Ped Delay'!$P$13:$T$13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'Ped Delay'!$P$19:$T$19</c:f>
              <c:numCache>
                <c:formatCode>#,##0.00</c:formatCode>
                <c:ptCount val="5"/>
                <c:pt idx="0">
                  <c:v>0.26836195649790007</c:v>
                </c:pt>
                <c:pt idx="1">
                  <c:v>0.21989463434639944</c:v>
                </c:pt>
                <c:pt idx="2">
                  <c:v>0.16857207120369821</c:v>
                </c:pt>
                <c:pt idx="3">
                  <c:v>0.11408793244829951</c:v>
                </c:pt>
                <c:pt idx="4">
                  <c:v>4.6218487395002228E-3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0FC-4207-88BB-5F2341B02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8684960"/>
        <c:axId val="1296903304"/>
      </c:scatterChart>
      <c:valAx>
        <c:axId val="91868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Pedestrian Probability (PP)</a:t>
                </a:r>
              </a:p>
            </c:rich>
          </c:tx>
          <c:layout>
            <c:manualLayout>
              <c:xMode val="edge"/>
              <c:yMode val="edge"/>
              <c:x val="0.34248779855041916"/>
              <c:y val="0.927031365777933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903304"/>
        <c:crosses val="autoZero"/>
        <c:crossBetween val="midCat"/>
        <c:majorUnit val="0.1"/>
      </c:valAx>
      <c:valAx>
        <c:axId val="1296903304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Delay</a:t>
                </a:r>
                <a:r>
                  <a:rPr lang="en-US" sz="1200" b="1" baseline="0" dirty="0"/>
                  <a:t> Change (sec)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2.1974983508094908E-3"/>
              <c:y val="0.28881860937174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684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5594152314075"/>
          <c:y val="7.0491269624958802E-2"/>
          <c:w val="0.19690752706043671"/>
          <c:h val="0.4603008248355452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0736948766124"/>
          <c:y val="4.8667306475887191E-2"/>
          <c:w val="0.83530007810685858"/>
          <c:h val="0.76108723944133017"/>
        </c:manualLayout>
      </c:layout>
      <c:scatterChart>
        <c:scatterStyle val="smoothMarker"/>
        <c:varyColors val="0"/>
        <c:ser>
          <c:idx val="5"/>
          <c:order val="0"/>
          <c:tx>
            <c:v>SSG=0.5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'Int Delay'!$C$13:$G$13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'Int Delay'!$C$14:$G$14</c:f>
              <c:numCache>
                <c:formatCode>#,##0.00</c:formatCode>
                <c:ptCount val="5"/>
                <c:pt idx="0">
                  <c:v>2.6366650814696992</c:v>
                </c:pt>
                <c:pt idx="1">
                  <c:v>2.1176403381676998</c:v>
                </c:pt>
                <c:pt idx="2">
                  <c:v>1.5569835427535992</c:v>
                </c:pt>
                <c:pt idx="3">
                  <c:v>0.80793102372419945</c:v>
                </c:pt>
                <c:pt idx="4">
                  <c:v>0.27955067946779977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C7-4A8E-9E8B-55B76F01E617}"/>
            </c:ext>
          </c:extLst>
        </c:ser>
        <c:ser>
          <c:idx val="0"/>
          <c:order val="1"/>
          <c:tx>
            <c:v>SSG=0.6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'Int Delay'!$C$13:$G$13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'Int Delay'!$C$15:$G$15</c:f>
              <c:numCache>
                <c:formatCode>#,##0.00</c:formatCode>
                <c:ptCount val="5"/>
                <c:pt idx="0">
                  <c:v>2.2663474888795001</c:v>
                </c:pt>
                <c:pt idx="1">
                  <c:v>1.8363293228199016</c:v>
                </c:pt>
                <c:pt idx="2">
                  <c:v>1.3228641520720998</c:v>
                </c:pt>
                <c:pt idx="3">
                  <c:v>0.92971803673290054</c:v>
                </c:pt>
                <c:pt idx="4">
                  <c:v>0.39755082888279958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FC7-4A8E-9E8B-55B76F01E617}"/>
            </c:ext>
          </c:extLst>
        </c:ser>
        <c:ser>
          <c:idx val="1"/>
          <c:order val="2"/>
          <c:tx>
            <c:v>SSG=0.7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'Int Delay'!$C$13:$G$13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'Int Delay'!$C$16:$G$16</c:f>
              <c:numCache>
                <c:formatCode>#,##0.00</c:formatCode>
                <c:ptCount val="5"/>
                <c:pt idx="0">
                  <c:v>1.2407633575970998</c:v>
                </c:pt>
                <c:pt idx="1">
                  <c:v>0.99347954567459951</c:v>
                </c:pt>
                <c:pt idx="2">
                  <c:v>0.74438482196809908</c:v>
                </c:pt>
                <c:pt idx="3">
                  <c:v>0.48607824238210107</c:v>
                </c:pt>
                <c:pt idx="4">
                  <c:v>0.18688152801519919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FC7-4A8E-9E8B-55B76F01E617}"/>
            </c:ext>
          </c:extLst>
        </c:ser>
        <c:ser>
          <c:idx val="2"/>
          <c:order val="3"/>
          <c:tx>
            <c:v>SSG=0.85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'Int Delay'!$C$13:$G$13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'Int Delay'!$C$17:$G$17</c:f>
              <c:numCache>
                <c:formatCode>#,##0.00</c:formatCode>
                <c:ptCount val="5"/>
                <c:pt idx="0">
                  <c:v>0.39644260754240079</c:v>
                </c:pt>
                <c:pt idx="1">
                  <c:v>0.36870833124370073</c:v>
                </c:pt>
                <c:pt idx="2">
                  <c:v>0.2707332766496009</c:v>
                </c:pt>
                <c:pt idx="3">
                  <c:v>8.2519294832200885E-2</c:v>
                </c:pt>
                <c:pt idx="4">
                  <c:v>4.9451171322996146E-3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FC7-4A8E-9E8B-55B76F01E617}"/>
            </c:ext>
          </c:extLst>
        </c:ser>
        <c:ser>
          <c:idx val="3"/>
          <c:order val="4"/>
          <c:tx>
            <c:v>SSG=1.0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'Int Delay'!$C$13:$G$13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'Int Delay'!$C$18:$G$18</c:f>
              <c:numCache>
                <c:formatCode>#,##0.00</c:formatCode>
                <c:ptCount val="5"/>
                <c:pt idx="0">
                  <c:v>0.56420634883120258</c:v>
                </c:pt>
                <c:pt idx="1">
                  <c:v>0.67154693569580104</c:v>
                </c:pt>
                <c:pt idx="2">
                  <c:v>0.28849308777270011</c:v>
                </c:pt>
                <c:pt idx="3">
                  <c:v>0.14372422585839928</c:v>
                </c:pt>
                <c:pt idx="4">
                  <c:v>8.9451944812200423E-2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FC7-4A8E-9E8B-55B76F01E617}"/>
            </c:ext>
          </c:extLst>
        </c:ser>
        <c:ser>
          <c:idx val="4"/>
          <c:order val="5"/>
          <c:tx>
            <c:v>SSG=1.2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'Int Delay'!$C$13:$G$13</c:f>
              <c:numCache>
                <c:formatCode>General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</c:numCache>
            </c:numRef>
          </c:xVal>
          <c:yVal>
            <c:numRef>
              <c:f>'Int Delay'!$C$19:$G$19</c:f>
              <c:numCache>
                <c:formatCode>#,##0.00</c:formatCode>
                <c:ptCount val="5"/>
                <c:pt idx="0">
                  <c:v>0.14056113455579933</c:v>
                </c:pt>
                <c:pt idx="1">
                  <c:v>-5.4337419221699435E-2</c:v>
                </c:pt>
                <c:pt idx="2">
                  <c:v>-0.19137563304109761</c:v>
                </c:pt>
                <c:pt idx="3">
                  <c:v>5.5706359588800325E-2</c:v>
                </c:pt>
                <c:pt idx="4">
                  <c:v>4.4807687886699199E-2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FC7-4A8E-9E8B-55B76F01E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8684960"/>
        <c:axId val="1296903304"/>
      </c:scatterChart>
      <c:valAx>
        <c:axId val="91868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Pedestrian Probability (PP)</a:t>
                </a:r>
              </a:p>
            </c:rich>
          </c:tx>
          <c:layout>
            <c:manualLayout>
              <c:xMode val="edge"/>
              <c:yMode val="edge"/>
              <c:x val="0.3893603559499797"/>
              <c:y val="0.907613002668295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903304"/>
        <c:crosses val="autoZero"/>
        <c:crossBetween val="midCat"/>
        <c:majorUnit val="0.1"/>
      </c:valAx>
      <c:valAx>
        <c:axId val="1296903304"/>
        <c:scaling>
          <c:orientation val="minMax"/>
          <c:max val="8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Delay</a:t>
                </a:r>
                <a:r>
                  <a:rPr lang="en-US" sz="1200" b="1" baseline="0"/>
                  <a:t> Change (sec)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7.6579163423048614E-3"/>
              <c:y val="0.23379792207414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684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61624436295247"/>
          <c:y val="9.3440516215558461E-2"/>
          <c:w val="0.22525539736825823"/>
          <c:h val="0.3785565413620262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3709-8C65-4551-AA28-004FE2A66AB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11E8C-8614-4CDF-8D2C-2334A8F97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4407073" y="-1356508"/>
            <a:ext cx="7784927" cy="2385753"/>
          </a:xfrm>
          <a:custGeom>
            <a:avLst/>
            <a:gdLst>
              <a:gd name="connsiteX0" fmla="*/ 0 w 6538018"/>
              <a:gd name="connsiteY0" fmla="*/ 0 h 2385753"/>
              <a:gd name="connsiteX1" fmla="*/ 6538018 w 6538018"/>
              <a:gd name="connsiteY1" fmla="*/ 0 h 2385753"/>
              <a:gd name="connsiteX2" fmla="*/ 6538018 w 6538018"/>
              <a:gd name="connsiteY2" fmla="*/ 2385753 h 2385753"/>
              <a:gd name="connsiteX3" fmla="*/ 0 w 6538018"/>
              <a:gd name="connsiteY3" fmla="*/ 2385753 h 2385753"/>
              <a:gd name="connsiteX4" fmla="*/ 0 w 6538018"/>
              <a:gd name="connsiteY4" fmla="*/ 0 h 2385753"/>
              <a:gd name="connsiteX0" fmla="*/ 1246909 w 7784927"/>
              <a:gd name="connsiteY0" fmla="*/ 0 h 2385753"/>
              <a:gd name="connsiteX1" fmla="*/ 7784927 w 7784927"/>
              <a:gd name="connsiteY1" fmla="*/ 0 h 2385753"/>
              <a:gd name="connsiteX2" fmla="*/ 7784927 w 7784927"/>
              <a:gd name="connsiteY2" fmla="*/ 2385753 h 2385753"/>
              <a:gd name="connsiteX3" fmla="*/ 0 w 7784927"/>
              <a:gd name="connsiteY3" fmla="*/ 2385753 h 2385753"/>
              <a:gd name="connsiteX4" fmla="*/ 1246909 w 7784927"/>
              <a:gd name="connsiteY4" fmla="*/ 0 h 238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4927" h="2385753">
                <a:moveTo>
                  <a:pt x="1246909" y="0"/>
                </a:moveTo>
                <a:lnTo>
                  <a:pt x="7784927" y="0"/>
                </a:lnTo>
                <a:lnTo>
                  <a:pt x="7784927" y="2385753"/>
                </a:lnTo>
                <a:lnTo>
                  <a:pt x="0" y="2385753"/>
                </a:lnTo>
                <a:lnTo>
                  <a:pt x="12469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4604" y="6452203"/>
            <a:ext cx="6409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740" y="97009"/>
            <a:ext cx="3316634" cy="847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0394" y="645220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6698" y="6452203"/>
            <a:ext cx="5237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245" y="645220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42" y="6339781"/>
            <a:ext cx="1853892" cy="473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832642"/>
            <a:ext cx="7766936" cy="164630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NCHRP 03-133: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Traffic Signal Design and Operations Strategies for Non-Motorized Users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478944"/>
            <a:ext cx="7766936" cy="15851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Pedestrian Recall and Actuation Research: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Preliminary Findings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0C9C-C13B-494B-8347-E3DF8EFD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Intersection Vehicle Delay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A0355D-7BB3-4251-BA4E-76B7B067C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220380"/>
              </p:ext>
            </p:extLst>
          </p:nvPr>
        </p:nvGraphicFramePr>
        <p:xfrm>
          <a:off x="677334" y="1930400"/>
          <a:ext cx="6993466" cy="401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29D0414-8C05-4EB0-8CA0-2672B39288CB}"/>
              </a:ext>
            </a:extLst>
          </p:cNvPr>
          <p:cNvSpPr/>
          <p:nvPr/>
        </p:nvSpPr>
        <p:spPr>
          <a:xfrm>
            <a:off x="1489753" y="1695965"/>
            <a:ext cx="2421504" cy="871094"/>
          </a:xfrm>
          <a:prstGeom prst="wedgeRoundRectCallout">
            <a:avLst>
              <a:gd name="adj1" fmla="val -22655"/>
              <a:gd name="adj2" fmla="val 193709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With low PP and SSG, more pronounced impact but still less than 3 seconds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DE0CA48-C757-43B2-8B4F-6D8DCD47B58A}"/>
              </a:ext>
            </a:extLst>
          </p:cNvPr>
          <p:cNvSpPr/>
          <p:nvPr/>
        </p:nvSpPr>
        <p:spPr>
          <a:xfrm>
            <a:off x="2805853" y="2622613"/>
            <a:ext cx="2736428" cy="604979"/>
          </a:xfrm>
          <a:prstGeom prst="wedgeRoundRectCallout">
            <a:avLst>
              <a:gd name="adj1" fmla="val -67662"/>
              <a:gd name="adj2" fmla="val 286719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With high SSG, almost no impact on intersection delay</a:t>
            </a:r>
          </a:p>
        </p:txBody>
      </p:sp>
    </p:spTree>
    <p:extLst>
      <p:ext uri="{BB962C8B-B14F-4D97-AF65-F5344CB8AC3E}">
        <p14:creationId xmlns:p14="http://schemas.microsoft.com/office/powerpoint/2010/main" val="3160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7464-8762-46F9-BD30-DDACA72E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Side Street Phase Green Time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C05C9-72CB-4266-A281-8BD7AC26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6869514" cy="4927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F483A2-5A59-458B-8E21-DD474EBDBFDF}"/>
              </a:ext>
            </a:extLst>
          </p:cNvPr>
          <p:cNvCxnSpPr>
            <a:cxnSpLocks/>
          </p:cNvCxnSpPr>
          <p:nvPr/>
        </p:nvCxnSpPr>
        <p:spPr>
          <a:xfrm flipH="1">
            <a:off x="1597152" y="5547360"/>
            <a:ext cx="4277360" cy="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8CE07C9-4ECA-4C69-923F-09F909365091}"/>
              </a:ext>
            </a:extLst>
          </p:cNvPr>
          <p:cNvSpPr/>
          <p:nvPr/>
        </p:nvSpPr>
        <p:spPr>
          <a:xfrm>
            <a:off x="1790325" y="4856620"/>
            <a:ext cx="3668083" cy="595053"/>
          </a:xfrm>
          <a:prstGeom prst="wedgeRoundRectCallout">
            <a:avLst>
              <a:gd name="adj1" fmla="val -25673"/>
              <a:gd name="adj2" fmla="val 43336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Only about 20% of the time, vehicle phase requires less than min ped green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21492F-D3CD-4106-A795-25C5E011A58D}"/>
              </a:ext>
            </a:extLst>
          </p:cNvPr>
          <p:cNvCxnSpPr>
            <a:cxnSpLocks/>
          </p:cNvCxnSpPr>
          <p:nvPr/>
        </p:nvCxnSpPr>
        <p:spPr>
          <a:xfrm flipH="1">
            <a:off x="1597152" y="2956560"/>
            <a:ext cx="4277360" cy="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E398CDB-17DE-4C63-ABB2-751C63EF78CE}"/>
              </a:ext>
            </a:extLst>
          </p:cNvPr>
          <p:cNvSpPr/>
          <p:nvPr/>
        </p:nvSpPr>
        <p:spPr>
          <a:xfrm>
            <a:off x="1790325" y="2298505"/>
            <a:ext cx="3668083" cy="595053"/>
          </a:xfrm>
          <a:prstGeom prst="wedgeRoundRectCallout">
            <a:avLst>
              <a:gd name="adj1" fmla="val -25673"/>
              <a:gd name="adj2" fmla="val 43336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About 80% of the time, vehicle phase requires less than min ped green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6DBA9-4329-4D99-BDF7-B34A83A36138}"/>
              </a:ext>
            </a:extLst>
          </p:cNvPr>
          <p:cNvSpPr txBox="1"/>
          <p:nvPr/>
        </p:nvSpPr>
        <p:spPr>
          <a:xfrm rot="16200000">
            <a:off x="5238447" y="3975110"/>
            <a:ext cx="127213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Minimum Ped Green</a:t>
            </a:r>
          </a:p>
        </p:txBody>
      </p:sp>
    </p:spTree>
    <p:extLst>
      <p:ext uri="{BB962C8B-B14F-4D97-AF65-F5344CB8AC3E}">
        <p14:creationId xmlns:p14="http://schemas.microsoft.com/office/powerpoint/2010/main" val="19734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71D2-2C7D-41AA-9510-CEE83783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EB97D-04AE-4B5A-9BB7-AE940BC9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5789"/>
            <a:ext cx="8861113" cy="3880773"/>
          </a:xfrm>
        </p:spPr>
        <p:txBody>
          <a:bodyPr>
            <a:normAutofit/>
          </a:bodyPr>
          <a:lstStyle/>
          <a:p>
            <a:r>
              <a:rPr lang="en-US" sz="2200" b="1" dirty="0"/>
              <a:t>High pedestrian demand:</a:t>
            </a:r>
          </a:p>
          <a:p>
            <a:pPr lvl="1"/>
            <a:r>
              <a:rPr lang="en-US" sz="2000" dirty="0"/>
              <a:t>Pedestrian recall is appropriate and has no impact on intersection delay</a:t>
            </a:r>
          </a:p>
          <a:p>
            <a:r>
              <a:rPr lang="en-US" sz="2200" b="1" dirty="0"/>
              <a:t>Long side street vehicular phase green time required: </a:t>
            </a:r>
          </a:p>
          <a:p>
            <a:pPr lvl="1"/>
            <a:r>
              <a:rPr lang="en-US" sz="2000" dirty="0"/>
              <a:t>Regardless of pedestrian demand, pedestrian recall will reduce pedestrian delay with almost no impact on intersection delay</a:t>
            </a:r>
          </a:p>
          <a:p>
            <a:r>
              <a:rPr lang="en-US" sz="2200" b="1" dirty="0"/>
              <a:t>Low pedestrian volumes:</a:t>
            </a:r>
          </a:p>
          <a:p>
            <a:pPr lvl="1"/>
            <a:r>
              <a:rPr lang="en-US" sz="2000" dirty="0"/>
              <a:t>Pedestrian recall will reduce ped delay by about the same duration of the Walk interval.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7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A82E-5271-4675-A078-287F62F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A close up of a traffic light on a pole&#10;&#10;Description generated with high confidence">
            <a:extLst>
              <a:ext uri="{FF2B5EF4-FFF2-40B4-BE49-F238E27FC236}">
                <a16:creationId xmlns:a16="http://schemas.microsoft.com/office/drawing/2014/main" id="{2C3B549F-F0E6-4133-B7B8-4C641E18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92"/>
          <a:stretch/>
        </p:blipFill>
        <p:spPr>
          <a:xfrm>
            <a:off x="4733080" y="0"/>
            <a:ext cx="745892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146740-8AE1-464E-BD5C-49567995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6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F50-A20B-4E7C-8D27-A2F80B9E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5815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NCHRP 03-133: Traffic Signal Design and Operations Strategies for Non-Motorized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D346D-9AD6-4C91-8335-6FBCD6D8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</a:t>
            </a:r>
            <a:r>
              <a:rPr lang="en-US" b="1" i="1" dirty="0"/>
              <a:t>toolbox of strategies and treatments</a:t>
            </a:r>
            <a:r>
              <a:rPr lang="en-US" dirty="0"/>
              <a:t> to make traffic signals work better for peds/bikes </a:t>
            </a:r>
          </a:p>
          <a:p>
            <a:endParaRPr lang="en-US" dirty="0"/>
          </a:p>
        </p:txBody>
      </p:sp>
      <p:pic>
        <p:nvPicPr>
          <p:cNvPr id="1026" name="Picture 2" descr="Image result for northeastern university logo">
            <a:extLst>
              <a:ext uri="{FF2B5EF4-FFF2-40B4-BE49-F238E27FC236}">
                <a16:creationId xmlns:a16="http://schemas.microsoft.com/office/drawing/2014/main" id="{506892B7-93E8-4D81-80AE-C6A03EDB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24" y="4557226"/>
            <a:ext cx="3253048" cy="5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4D1BD-FFF5-4EE2-96D8-690F607B3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74" y="4394624"/>
            <a:ext cx="864573" cy="816584"/>
          </a:xfrm>
          <a:prstGeom prst="rect">
            <a:avLst/>
          </a:prstGeom>
        </p:spPr>
      </p:pic>
      <p:pic>
        <p:nvPicPr>
          <p:cNvPr id="4" name="Picture 2" descr="Image result for wayne state university logo">
            <a:extLst>
              <a:ext uri="{FF2B5EF4-FFF2-40B4-BE49-F238E27FC236}">
                <a16:creationId xmlns:a16="http://schemas.microsoft.com/office/drawing/2014/main" id="{9F5692EB-E713-4C25-8DDC-59A1C6B80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64" y="4353218"/>
            <a:ext cx="1390317" cy="8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E2CF-EBEB-46E8-9ADA-FBAA5398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66165"/>
            <a:ext cx="8596668" cy="557519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Pedestrian Recall and Actuation Research: Preliminary Findings</a:t>
            </a:r>
          </a:p>
        </p:txBody>
      </p:sp>
    </p:spTree>
    <p:extLst>
      <p:ext uri="{BB962C8B-B14F-4D97-AF65-F5344CB8AC3E}">
        <p14:creationId xmlns:p14="http://schemas.microsoft.com/office/powerpoint/2010/main" val="391931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2994-ADC0-4C19-818B-419B3ACD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53744" cy="1320800"/>
          </a:xfrm>
        </p:spPr>
        <p:txBody>
          <a:bodyPr/>
          <a:lstStyle/>
          <a:p>
            <a:r>
              <a:rPr lang="en-US" dirty="0"/>
              <a:t>Pedestrian Recall vs. Pushbutton Actuation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B7C8-B445-419B-8D2D-E9105C58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1920559"/>
            <a:ext cx="9253748" cy="4087811"/>
          </a:xfrm>
        </p:spPr>
        <p:txBody>
          <a:bodyPr>
            <a:normAutofit/>
          </a:bodyPr>
          <a:lstStyle/>
          <a:p>
            <a:r>
              <a:rPr lang="en-US" dirty="0"/>
              <a:t>Research Need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-342900"/>
            <a:r>
              <a:rPr lang="en-US" sz="1800" dirty="0">
                <a:sym typeface="Wingdings" panose="05000000000000000000" pitchFamily="2" charset="2"/>
              </a:rPr>
              <a:t>Decision involves a tradeoff between</a:t>
            </a:r>
          </a:p>
          <a:p>
            <a:pPr marL="742950" lvl="2" indent="-342900"/>
            <a:r>
              <a:rPr lang="en-US" sz="1800" dirty="0"/>
              <a:t>Impact on operations (traffic delay, capacity, progression, cycle length)</a:t>
            </a:r>
          </a:p>
          <a:p>
            <a:pPr lvl="1"/>
            <a:r>
              <a:rPr lang="en-US" sz="1800" dirty="0"/>
              <a:t>Impact on pedestrians (delay, compliance/safety)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3BB393-5F71-4FF8-9234-9EAEDB93E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88325"/>
              </p:ext>
            </p:extLst>
          </p:nvPr>
        </p:nvGraphicFramePr>
        <p:xfrm>
          <a:off x="677333" y="2554159"/>
          <a:ext cx="8067172" cy="1920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5879">
                  <a:extLst>
                    <a:ext uri="{9D8B030D-6E8A-4147-A177-3AD203B41FA5}">
                      <a16:colId xmlns:a16="http://schemas.microsoft.com/office/drawing/2014/main" val="3629047141"/>
                    </a:ext>
                  </a:extLst>
                </a:gridCol>
                <a:gridCol w="2011606">
                  <a:extLst>
                    <a:ext uri="{9D8B030D-6E8A-4147-A177-3AD203B41FA5}">
                      <a16:colId xmlns:a16="http://schemas.microsoft.com/office/drawing/2014/main" val="3562877787"/>
                    </a:ext>
                  </a:extLst>
                </a:gridCol>
                <a:gridCol w="1592204">
                  <a:extLst>
                    <a:ext uri="{9D8B030D-6E8A-4147-A177-3AD203B41FA5}">
                      <a16:colId xmlns:a16="http://schemas.microsoft.com/office/drawing/2014/main" val="3800446949"/>
                    </a:ext>
                  </a:extLst>
                </a:gridCol>
                <a:gridCol w="1527483">
                  <a:extLst>
                    <a:ext uri="{9D8B030D-6E8A-4147-A177-3AD203B41FA5}">
                      <a16:colId xmlns:a16="http://schemas.microsoft.com/office/drawing/2014/main" val="1570740663"/>
                    </a:ext>
                  </a:extLst>
                </a:gridCol>
              </a:tblGrid>
              <a:tr h="6296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257434"/>
                  </a:ext>
                </a:extLst>
              </a:tr>
              <a:tr h="512780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Recall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18598"/>
                  </a:ext>
                </a:extLst>
              </a:tr>
              <a:tr h="388927"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Recall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80822"/>
                  </a:ext>
                </a:extLst>
              </a:tr>
              <a:tr h="388927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2449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1C58D9-51B2-46C6-A649-3D25B21FDBEF}"/>
              </a:ext>
            </a:extLst>
          </p:cNvPr>
          <p:cNvCxnSpPr>
            <a:cxnSpLocks/>
          </p:cNvCxnSpPr>
          <p:nvPr/>
        </p:nvCxnSpPr>
        <p:spPr>
          <a:xfrm flipH="1" flipV="1">
            <a:off x="677332" y="2564319"/>
            <a:ext cx="2927371" cy="60197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7A134C-A17E-476E-B255-4DF73EE16321}"/>
              </a:ext>
            </a:extLst>
          </p:cNvPr>
          <p:cNvSpPr txBox="1"/>
          <p:nvPr/>
        </p:nvSpPr>
        <p:spPr>
          <a:xfrm>
            <a:off x="677331" y="2677954"/>
            <a:ext cx="131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Pedestrian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volume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5232C-8E63-454B-82B8-039F3ACE3F3A}"/>
              </a:ext>
            </a:extLst>
          </p:cNvPr>
          <p:cNvSpPr txBox="1"/>
          <p:nvPr/>
        </p:nvSpPr>
        <p:spPr>
          <a:xfrm>
            <a:off x="1296365" y="2529442"/>
            <a:ext cx="230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Vehicle Green Time                Need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E4F5E-44BD-4D0B-B543-0F878311F12B}"/>
              </a:ext>
            </a:extLst>
          </p:cNvPr>
          <p:cNvSpPr txBox="1"/>
          <p:nvPr/>
        </p:nvSpPr>
        <p:spPr>
          <a:xfrm>
            <a:off x="5495278" y="2446006"/>
            <a:ext cx="3688051" cy="210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C7F83BC-77CA-4F7A-A314-DF40D1906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50127"/>
              </p:ext>
            </p:extLst>
          </p:nvPr>
        </p:nvGraphicFramePr>
        <p:xfrm>
          <a:off x="677329" y="2559371"/>
          <a:ext cx="4947485" cy="1920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5879">
                  <a:extLst>
                    <a:ext uri="{9D8B030D-6E8A-4147-A177-3AD203B41FA5}">
                      <a16:colId xmlns:a16="http://schemas.microsoft.com/office/drawing/2014/main" val="3629047141"/>
                    </a:ext>
                  </a:extLst>
                </a:gridCol>
                <a:gridCol w="2011606">
                  <a:extLst>
                    <a:ext uri="{9D8B030D-6E8A-4147-A177-3AD203B41FA5}">
                      <a16:colId xmlns:a16="http://schemas.microsoft.com/office/drawing/2014/main" val="3562877787"/>
                    </a:ext>
                  </a:extLst>
                </a:gridCol>
              </a:tblGrid>
              <a:tr h="62960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Pedestrian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57434"/>
                  </a:ext>
                </a:extLst>
              </a:tr>
              <a:tr h="512780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18598"/>
                  </a:ext>
                </a:extLst>
              </a:tr>
              <a:tr h="388927"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80822"/>
                  </a:ext>
                </a:extLst>
              </a:tr>
              <a:tr h="388927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2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3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BA0-6DB0-476D-9D9C-027BF517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4CA03-C600-4786-BE50-FCB12A28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would there be a small traffic impact of putting ped phases on recall?</a:t>
            </a:r>
          </a:p>
          <a:p>
            <a:r>
              <a:rPr lang="en-US" dirty="0"/>
              <a:t>Is there a ped volume threshold to set ped phases on recall?</a:t>
            </a:r>
          </a:p>
          <a:p>
            <a:r>
              <a:rPr lang="en-US" dirty="0"/>
              <a:t>How is it different for peds crossing major street or side street?</a:t>
            </a:r>
          </a:p>
        </p:txBody>
      </p:sp>
      <p:pic>
        <p:nvPicPr>
          <p:cNvPr id="5" name="Picture 2" descr="Image result for pedestrian actuation signal">
            <a:extLst>
              <a:ext uri="{FF2B5EF4-FFF2-40B4-BE49-F238E27FC236}">
                <a16:creationId xmlns:a16="http://schemas.microsoft.com/office/drawing/2014/main" id="{6B4C5879-0795-4A98-83EA-4F0D50B3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582445"/>
            <a:ext cx="28045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6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345A-1420-4ED2-A667-CD393623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Methodology: Base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F479-0150-4ECC-B23B-70C27D2A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9095"/>
            <a:ext cx="6451435" cy="3880773"/>
          </a:xfrm>
        </p:spPr>
        <p:txBody>
          <a:bodyPr/>
          <a:lstStyle/>
          <a:p>
            <a:r>
              <a:rPr lang="en-US" dirty="0"/>
              <a:t>Microsimulation on a real arterial in Virginia (Route 1)</a:t>
            </a:r>
          </a:p>
          <a:p>
            <a:r>
              <a:rPr lang="en-US" dirty="0"/>
              <a:t>Coordinated-actuated arterial with 110 seconds cycle length</a:t>
            </a:r>
          </a:p>
          <a:p>
            <a:r>
              <a:rPr lang="en-US" dirty="0"/>
              <a:t>Focusing on a single (test) intersection that is non-critical (i.e., has slack capacity)</a:t>
            </a:r>
          </a:p>
          <a:p>
            <a:r>
              <a:rPr lang="en-US" dirty="0"/>
              <a:t>Modeled both peds crossing main arterial and side street </a:t>
            </a:r>
          </a:p>
          <a:p>
            <a:r>
              <a:rPr lang="en-US" dirty="0"/>
              <a:t>Recall was tested only for peds crossing main arterial (7 sec of Walk and 20 sec of FDW)</a:t>
            </a:r>
          </a:p>
          <a:p>
            <a:pPr lvl="1"/>
            <a:r>
              <a:rPr lang="en-US" dirty="0"/>
              <a:t>Crosswalk across side street was set to Rest in Walk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36FDF-48B7-43FF-BFDA-207D3D284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" r="3565"/>
          <a:stretch/>
        </p:blipFill>
        <p:spPr>
          <a:xfrm>
            <a:off x="7128769" y="1710742"/>
            <a:ext cx="5063231" cy="34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5E77-DB4C-4C0B-9D30-2DD83D28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Methodology: Scenario Testing and Variables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C42219-C95B-4A80-9A51-51AA77C4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23706"/>
              </p:ext>
            </p:extLst>
          </p:nvPr>
        </p:nvGraphicFramePr>
        <p:xfrm>
          <a:off x="5074536" y="2031880"/>
          <a:ext cx="4199466" cy="31967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99466">
                  <a:extLst>
                    <a:ext uri="{9D8B030D-6E8A-4147-A177-3AD203B41FA5}">
                      <a16:colId xmlns:a16="http://schemas.microsoft.com/office/drawing/2014/main" val="3386833832"/>
                    </a:ext>
                  </a:extLst>
                </a:gridCol>
              </a:tblGrid>
              <a:tr h="641899">
                <a:tc>
                  <a:txBody>
                    <a:bodyPr/>
                    <a:lstStyle/>
                    <a:p>
                      <a:r>
                        <a:rPr lang="en-US" sz="1600" dirty="0"/>
                        <a:t>Side street vehicle green time required as a fraction of Min Ped Green time required (denoted as “SSG”)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27268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63864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06242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403863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2640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379403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238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ED0CEC-1475-4FF7-AE8F-9F27F1A30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41002"/>
              </p:ext>
            </p:extLst>
          </p:nvPr>
        </p:nvGraphicFramePr>
        <p:xfrm>
          <a:off x="677334" y="2031090"/>
          <a:ext cx="3805889" cy="262006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05889">
                  <a:extLst>
                    <a:ext uri="{9D8B030D-6E8A-4147-A177-3AD203B41FA5}">
                      <a16:colId xmlns:a16="http://schemas.microsoft.com/office/drawing/2014/main" val="4198184129"/>
                    </a:ext>
                  </a:extLst>
                </a:gridCol>
              </a:tblGrid>
              <a:tr h="641899">
                <a:tc>
                  <a:txBody>
                    <a:bodyPr/>
                    <a:lstStyle/>
                    <a:p>
                      <a:r>
                        <a:rPr lang="en-US" sz="1600" dirty="0"/>
                        <a:t>Probability of pedestrian demand in a given cycle (denoted as “PP”)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27268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0.1 (4 peds/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63864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0.3 (12 peds/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06242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0.5 (24 peds/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403863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0.7 (42 peds/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2640"/>
                  </a:ext>
                </a:extLst>
              </a:tr>
              <a:tr h="395634">
                <a:tc>
                  <a:txBody>
                    <a:bodyPr/>
                    <a:lstStyle/>
                    <a:p>
                      <a:r>
                        <a:rPr lang="en-US" sz="1600" dirty="0"/>
                        <a:t>0.9 (80 peds/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37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1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AE8B-8FAD-48B6-8DD3-1C0918E3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Preliminary Results: Delay Change for Peds Crossing the Main Arterial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9594A1-CC44-400C-9FF5-989A7FDD8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081957"/>
              </p:ext>
            </p:extLst>
          </p:nvPr>
        </p:nvGraphicFramePr>
        <p:xfrm>
          <a:off x="677334" y="1930400"/>
          <a:ext cx="7098872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66BC3E1-B390-4600-94CA-E36D3EB74640}"/>
              </a:ext>
            </a:extLst>
          </p:cNvPr>
          <p:cNvSpPr/>
          <p:nvPr/>
        </p:nvSpPr>
        <p:spPr>
          <a:xfrm>
            <a:off x="2262294" y="2187066"/>
            <a:ext cx="2187788" cy="871094"/>
          </a:xfrm>
          <a:prstGeom prst="wedgeRoundRectCallout">
            <a:avLst>
              <a:gd name="adj1" fmla="val -48136"/>
              <a:gd name="adj2" fmla="val 211808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With small PP, delay change is nearly equal to Walk time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84EE289-03C0-4771-A73C-6D8E78687342}"/>
              </a:ext>
            </a:extLst>
          </p:cNvPr>
          <p:cNvSpPr/>
          <p:nvPr/>
        </p:nvSpPr>
        <p:spPr>
          <a:xfrm>
            <a:off x="7138265" y="3177666"/>
            <a:ext cx="2930297" cy="871094"/>
          </a:xfrm>
          <a:prstGeom prst="wedgeRoundRectCallout">
            <a:avLst>
              <a:gd name="adj1" fmla="val -55876"/>
              <a:gd name="adj2" fmla="val -140430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With high PP, almost no change since ped actuation functions like a recall</a:t>
            </a:r>
          </a:p>
        </p:txBody>
      </p:sp>
    </p:spTree>
    <p:extLst>
      <p:ext uri="{BB962C8B-B14F-4D97-AF65-F5344CB8AC3E}">
        <p14:creationId xmlns:p14="http://schemas.microsoft.com/office/powerpoint/2010/main" val="19242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AE8B-8FAD-48B6-8DD3-1C0918E3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Preliminary Results: Delay Change for Peds Crossing the Side Street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892864-E5E5-43DE-91A8-B25169CD2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926450"/>
              </p:ext>
            </p:extLst>
          </p:nvPr>
        </p:nvGraphicFramePr>
        <p:xfrm>
          <a:off x="677334" y="1930400"/>
          <a:ext cx="6927410" cy="4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9CADAED-FA2C-4FC5-9997-E25A6772EFC2}"/>
              </a:ext>
            </a:extLst>
          </p:cNvPr>
          <p:cNvSpPr/>
          <p:nvPr/>
        </p:nvSpPr>
        <p:spPr>
          <a:xfrm>
            <a:off x="2205760" y="2336800"/>
            <a:ext cx="2844800" cy="568960"/>
          </a:xfrm>
          <a:prstGeom prst="wedgeRoundRectCallout">
            <a:avLst>
              <a:gd name="adj1" fmla="val -44638"/>
              <a:gd name="adj2" fmla="val 394485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With high SSG, regardless of ped volume, impact is small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CF592C-7975-4DBA-80B8-3F4B43D2E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10910"/>
              </p:ext>
            </p:extLst>
          </p:nvPr>
        </p:nvGraphicFramePr>
        <p:xfrm>
          <a:off x="7521376" y="2610609"/>
          <a:ext cx="3389280" cy="137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640">
                  <a:extLst>
                    <a:ext uri="{9D8B030D-6E8A-4147-A177-3AD203B41FA5}">
                      <a16:colId xmlns:a16="http://schemas.microsoft.com/office/drawing/2014/main" val="838457655"/>
                    </a:ext>
                  </a:extLst>
                </a:gridCol>
                <a:gridCol w="1694640">
                  <a:extLst>
                    <a:ext uri="{9D8B030D-6E8A-4147-A177-3AD203B41FA5}">
                      <a16:colId xmlns:a16="http://schemas.microsoft.com/office/drawing/2014/main" val="1505585617"/>
                    </a:ext>
                  </a:extLst>
                </a:gridCol>
              </a:tblGrid>
              <a:tr h="641097">
                <a:tc>
                  <a:txBody>
                    <a:bodyPr/>
                    <a:lstStyle/>
                    <a:p>
                      <a:r>
                        <a:rPr lang="en-US" sz="1400" dirty="0"/>
                        <a:t>Peds Crossing Main Arterial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Peds Crossing Side Street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59513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r>
                        <a:rPr lang="en-US" sz="1400" b="1" dirty="0"/>
                        <a:t>-7 seconds</a:t>
                      </a:r>
                    </a:p>
                    <a:p>
                      <a:r>
                        <a:rPr lang="en-US" sz="1400" dirty="0"/>
                        <a:t>59 seconds to 52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+5 seconds</a:t>
                      </a:r>
                    </a:p>
                    <a:p>
                      <a:r>
                        <a:rPr lang="en-US" sz="1400" dirty="0"/>
                        <a:t>8 seconds to 13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754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5B8BFBC-3F9F-4752-89EB-187829614669}"/>
              </a:ext>
            </a:extLst>
          </p:cNvPr>
          <p:cNvSpPr txBox="1"/>
          <p:nvPr/>
        </p:nvSpPr>
        <p:spPr>
          <a:xfrm>
            <a:off x="7530255" y="2229664"/>
            <a:ext cx="2721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SSG=0.5, PP=0.1 Scenario</a:t>
            </a:r>
          </a:p>
        </p:txBody>
      </p:sp>
    </p:spTree>
    <p:extLst>
      <p:ext uri="{BB962C8B-B14F-4D97-AF65-F5344CB8AC3E}">
        <p14:creationId xmlns:p14="http://schemas.microsoft.com/office/powerpoint/2010/main" val="11735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KAI 20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6DB6"/>
      </a:accent1>
      <a:accent2>
        <a:srgbClr val="F26722"/>
      </a:accent2>
      <a:accent3>
        <a:srgbClr val="BCBEC0"/>
      </a:accent3>
      <a:accent4>
        <a:srgbClr val="FEC553"/>
      </a:accent4>
      <a:accent5>
        <a:srgbClr val="FED697"/>
      </a:accent5>
      <a:accent6>
        <a:srgbClr val="B9C000"/>
      </a:accent6>
      <a:hlink>
        <a:srgbClr val="EE1C25"/>
      </a:hlink>
      <a:folHlink>
        <a:srgbClr val="C69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WhiteBackground_Widescreen_Theme.potx" id="{274D1016-014D-4740-82D6-0CA08E11CD2F}" vid="{0A12ADB5-B438-4F75-93FD-397DE47DD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2WhiteBackground_Widescreen_Theme</Template>
  <TotalTime>6697</TotalTime>
  <Words>574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Facet</vt:lpstr>
      <vt:lpstr>NCHRP 03-133:  Traffic Signal Design and Operations Strategies for Non-Motorized Users</vt:lpstr>
      <vt:lpstr>NCHRP 03-133: Traffic Signal Design and Operations Strategies for Non-Motorized Users</vt:lpstr>
      <vt:lpstr>PowerPoint Presentation</vt:lpstr>
      <vt:lpstr>Pedestrian Recall vs. Pushbutton Actuation</vt:lpstr>
      <vt:lpstr>Research Questions</vt:lpstr>
      <vt:lpstr>Research Methodology: Base Model</vt:lpstr>
      <vt:lpstr>Research Methodology: Scenario Testing and Variables</vt:lpstr>
      <vt:lpstr>Preliminary Results: Delay Change for Peds Crossing the Main Arterial </vt:lpstr>
      <vt:lpstr>Preliminary Results: Delay Change for Peds Crossing the Side Street</vt:lpstr>
      <vt:lpstr>Preliminary Results: Intersection Vehicle Delay</vt:lpstr>
      <vt:lpstr>Preliminary Results: Side Street Phase Green Time Distribution</vt:lpstr>
      <vt:lpstr>Key Findings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Lee</dc:creator>
  <cp:lastModifiedBy>Mackie, Paul</cp:lastModifiedBy>
  <cp:revision>116</cp:revision>
  <dcterms:created xsi:type="dcterms:W3CDTF">2018-07-21T19:47:06Z</dcterms:created>
  <dcterms:modified xsi:type="dcterms:W3CDTF">2022-02-09T19:01:32Z</dcterms:modified>
</cp:coreProperties>
</file>