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1"/>
  </p:sldMasterIdLst>
  <p:notesMasterIdLst>
    <p:notesMasterId r:id="rId52"/>
  </p:notesMasterIdLst>
  <p:handoutMasterIdLst>
    <p:handoutMasterId r:id="rId53"/>
  </p:handoutMasterIdLst>
  <p:sldIdLst>
    <p:sldId id="256" r:id="rId2"/>
    <p:sldId id="287" r:id="rId3"/>
    <p:sldId id="288" r:id="rId4"/>
    <p:sldId id="293" r:id="rId5"/>
    <p:sldId id="294" r:id="rId6"/>
    <p:sldId id="295" r:id="rId7"/>
    <p:sldId id="289" r:id="rId8"/>
    <p:sldId id="290" r:id="rId9"/>
    <p:sldId id="291" r:id="rId10"/>
    <p:sldId id="292" r:id="rId11"/>
    <p:sldId id="317" r:id="rId12"/>
    <p:sldId id="319" r:id="rId13"/>
    <p:sldId id="257" r:id="rId14"/>
    <p:sldId id="318" r:id="rId15"/>
    <p:sldId id="259" r:id="rId16"/>
    <p:sldId id="320" r:id="rId17"/>
    <p:sldId id="307" r:id="rId18"/>
    <p:sldId id="321" r:id="rId19"/>
    <p:sldId id="308" r:id="rId20"/>
    <p:sldId id="322" r:id="rId21"/>
    <p:sldId id="277" r:id="rId22"/>
    <p:sldId id="278" r:id="rId23"/>
    <p:sldId id="279" r:id="rId24"/>
    <p:sldId id="323" r:id="rId25"/>
    <p:sldId id="310" r:id="rId26"/>
    <p:sldId id="311" r:id="rId27"/>
    <p:sldId id="324" r:id="rId28"/>
    <p:sldId id="312" r:id="rId29"/>
    <p:sldId id="280" r:id="rId30"/>
    <p:sldId id="281" r:id="rId31"/>
    <p:sldId id="282" r:id="rId32"/>
    <p:sldId id="325" r:id="rId33"/>
    <p:sldId id="313" r:id="rId34"/>
    <p:sldId id="285" r:id="rId35"/>
    <p:sldId id="326" r:id="rId36"/>
    <p:sldId id="286" r:id="rId37"/>
    <p:sldId id="327" r:id="rId38"/>
    <p:sldId id="314" r:id="rId39"/>
    <p:sldId id="315" r:id="rId40"/>
    <p:sldId id="268" r:id="rId41"/>
    <p:sldId id="269" r:id="rId42"/>
    <p:sldId id="270" r:id="rId43"/>
    <p:sldId id="271" r:id="rId44"/>
    <p:sldId id="328" r:id="rId45"/>
    <p:sldId id="272" r:id="rId46"/>
    <p:sldId id="273" r:id="rId47"/>
    <p:sldId id="274" r:id="rId48"/>
    <p:sldId id="275" r:id="rId49"/>
    <p:sldId id="316" r:id="rId50"/>
    <p:sldId id="304" r:id="rId5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F2F6"/>
    <a:srgbClr val="ADC8DD"/>
    <a:srgbClr val="2273A5"/>
    <a:srgbClr val="194160"/>
    <a:srgbClr val="0C1E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snapToObjects="1">
      <p:cViewPr varScale="1">
        <p:scale>
          <a:sx n="66" d="100"/>
          <a:sy n="66" d="100"/>
        </p:scale>
        <p:origin x="396" y="66"/>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56" d="100"/>
          <a:sy n="56" d="100"/>
        </p:scale>
        <p:origin x="2856"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7149E1C-4438-5244-9727-01BAD57E1356}" type="datetimeFigureOut">
              <a:rPr lang="en-US" smtClean="0"/>
              <a:t>12/14/2021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35F2288-E856-1845-B402-550D23636A65}" type="slidenum">
              <a:rPr lang="en-US" smtClean="0"/>
              <a:t>‹#›</a:t>
            </a:fld>
            <a:endParaRPr lang="en-US" dirty="0"/>
          </a:p>
        </p:txBody>
      </p:sp>
    </p:spTree>
    <p:extLst>
      <p:ext uri="{BB962C8B-B14F-4D97-AF65-F5344CB8AC3E}">
        <p14:creationId xmlns:p14="http://schemas.microsoft.com/office/powerpoint/2010/main" val="26066786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94F9B-08E9-0C47-9B7F-A5395BCA5337}" type="datetimeFigureOut">
              <a:rPr lang="en-US" smtClean="0"/>
              <a:t>12/14/2021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2AA0618-FAF0-4E45-9A1B-741F3298D5BB}" type="slidenum">
              <a:rPr lang="en-US" smtClean="0"/>
              <a:t>‹#›</a:t>
            </a:fld>
            <a:endParaRPr lang="en-US" dirty="0"/>
          </a:p>
        </p:txBody>
      </p:sp>
    </p:spTree>
    <p:extLst>
      <p:ext uri="{BB962C8B-B14F-4D97-AF65-F5344CB8AC3E}">
        <p14:creationId xmlns:p14="http://schemas.microsoft.com/office/powerpoint/2010/main" val="3361697648"/>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2750"/>
            <a:ext cx="7772400" cy="1470025"/>
          </a:xfrm>
        </p:spPr>
        <p:txBody>
          <a:bodyPr/>
          <a:lstStyle>
            <a:lvl1pPr>
              <a:defRPr>
                <a:solidFill>
                  <a:srgbClr val="E6F2F6"/>
                </a:solidFill>
                <a:latin typeface="Arial"/>
              </a:defRPr>
            </a:lvl1pPr>
          </a:lstStyle>
          <a:p>
            <a:r>
              <a:rPr lang="en-US" dirty="0"/>
              <a:t>Click to edit Master title style</a:t>
            </a:r>
          </a:p>
        </p:txBody>
      </p:sp>
      <p:sp>
        <p:nvSpPr>
          <p:cNvPr id="3" name="Subtitle 2"/>
          <p:cNvSpPr>
            <a:spLocks noGrp="1"/>
          </p:cNvSpPr>
          <p:nvPr>
            <p:ph type="subTitle" idx="1"/>
          </p:nvPr>
        </p:nvSpPr>
        <p:spPr>
          <a:xfrm>
            <a:off x="1371600" y="2276695"/>
            <a:ext cx="6400800" cy="1752600"/>
          </a:xfrm>
        </p:spPr>
        <p:txBody>
          <a:bodyPr>
            <a:normAutofit/>
          </a:bodyPr>
          <a:lstStyle>
            <a:lvl1pPr marL="0" indent="0" algn="ctr">
              <a:buNone/>
              <a:defRPr sz="2800">
                <a:solidFill>
                  <a:srgbClr val="ADC8DD"/>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0" y="6173787"/>
            <a:ext cx="9144000" cy="365125"/>
          </a:xfrm>
        </p:spPr>
        <p:txBody>
          <a:bodyPr/>
          <a:lstStyle>
            <a:lvl1pPr algn="ctr">
              <a:defRPr sz="1800">
                <a:solidFill>
                  <a:schemeClr val="accent4"/>
                </a:solidFill>
              </a:defRPr>
            </a:lvl1pPr>
          </a:lstStyle>
          <a:p>
            <a:fld id="{0BEDE40F-D3E2-6B46-815D-1BAD0BFB0599}" type="datetime4">
              <a:rPr lang="en-US" smtClean="0"/>
              <a:pPr/>
              <a:t>December 14, 2021</a:t>
            </a:fld>
            <a:endParaRPr lang="en-US" dirty="0"/>
          </a:p>
        </p:txBody>
      </p:sp>
    </p:spTree>
    <p:extLst>
      <p:ext uri="{BB962C8B-B14F-4D97-AF65-F5344CB8AC3E}">
        <p14:creationId xmlns:p14="http://schemas.microsoft.com/office/powerpoint/2010/main" val="30816952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62420"/>
            <a:ext cx="8229600" cy="5263744"/>
          </a:xfrm>
        </p:spPr>
        <p:txBody>
          <a:bodyPr/>
          <a:lstStyle>
            <a:lvl1pPr>
              <a:defRPr sz="2800">
                <a:latin typeface=""/>
              </a:defRPr>
            </a:lvl1pPr>
            <a:lvl2pPr>
              <a:defRPr sz="2400">
                <a:latin typeface=""/>
              </a:defRPr>
            </a:lvl2pPr>
            <a:lvl3pPr>
              <a:defRPr sz="2000">
                <a:latin typeface=""/>
              </a:defRPr>
            </a:lvl3pPr>
            <a:lvl4pPr>
              <a:defRPr sz="1800">
                <a:latin typeface=""/>
              </a:defRPr>
            </a:lvl4pPr>
            <a:lvl5pPr>
              <a:defRPr sz="1800">
                <a:latin typeface=""/>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07295414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CDF98E-9EE5-1544-850A-AE736FB7D2AC}" type="datetime4">
              <a:rPr lang="en-US" smtClean="0"/>
              <a:t>December 14, 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258CD1-46C3-9144-9E82-08E65119BD87}" type="slidenum">
              <a:rPr lang="en-US" smtClean="0"/>
              <a:t>‹#›</a:t>
            </a:fld>
            <a:endParaRPr lang="en-US" dirty="0"/>
          </a:p>
        </p:txBody>
      </p:sp>
    </p:spTree>
    <p:extLst>
      <p:ext uri="{BB962C8B-B14F-4D97-AF65-F5344CB8AC3E}">
        <p14:creationId xmlns:p14="http://schemas.microsoft.com/office/powerpoint/2010/main" val="3159499457"/>
      </p:ext>
    </p:extLst>
  </p:cSld>
  <p:clrMap bg1="lt1" tx1="dk1" bg2="lt2" tx2="dk2" accent1="accent1" accent2="accent2" accent3="accent3" accent4="accent4" accent5="accent5" accent6="accent6" hlink="hlink" folHlink="folHlink"/>
  <p:sldLayoutIdLst>
    <p:sldLayoutId id="2147483685" r:id="rId1"/>
    <p:sldLayoutId id="2147483686" r:id="rId2"/>
  </p:sldLayoutIdLst>
  <p:timing>
    <p:tnLst>
      <p:par>
        <p:cTn id="1" dur="indefinite" restart="never" nodeType="tmRoot"/>
      </p:par>
    </p:tnLst>
  </p:timing>
  <p:hf sldNum="0"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12750"/>
            <a:ext cx="7772400" cy="1752600"/>
          </a:xfrm>
        </p:spPr>
        <p:txBody>
          <a:bodyPr>
            <a:normAutofit fontScale="90000"/>
          </a:bodyPr>
          <a:lstStyle/>
          <a:p>
            <a:r>
              <a:rPr lang="en-US" dirty="0">
                <a:solidFill>
                  <a:schemeClr val="tx1"/>
                </a:solidFill>
              </a:rPr>
              <a:t>NCHRP 17-78: Understanding and Communicating Reliability of Crash Prediction Models</a:t>
            </a:r>
          </a:p>
        </p:txBody>
      </p:sp>
      <p:sp>
        <p:nvSpPr>
          <p:cNvPr id="3" name="Subtitle 2"/>
          <p:cNvSpPr>
            <a:spLocks noGrp="1"/>
          </p:cNvSpPr>
          <p:nvPr>
            <p:ph type="subTitle" idx="1"/>
          </p:nvPr>
        </p:nvSpPr>
        <p:spPr>
          <a:xfrm>
            <a:off x="1371600" y="2904016"/>
            <a:ext cx="6400800" cy="1752600"/>
          </a:xfrm>
        </p:spPr>
        <p:txBody>
          <a:bodyPr>
            <a:normAutofit fontScale="92500" lnSpcReduction="20000"/>
          </a:bodyPr>
          <a:lstStyle/>
          <a:p>
            <a:r>
              <a:rPr lang="en-US" dirty="0">
                <a:solidFill>
                  <a:schemeClr val="tx1"/>
                </a:solidFill>
              </a:rPr>
              <a:t>UNC Highway Safety Research Center</a:t>
            </a:r>
          </a:p>
          <a:p>
            <a:r>
              <a:rPr lang="en-US" dirty="0">
                <a:solidFill>
                  <a:schemeClr val="tx1"/>
                </a:solidFill>
              </a:rPr>
              <a:t>Kittelson and Associates</a:t>
            </a:r>
          </a:p>
          <a:p>
            <a:r>
              <a:rPr lang="en-US" dirty="0">
                <a:solidFill>
                  <a:schemeClr val="tx1"/>
                </a:solidFill>
              </a:rPr>
              <a:t>Persaud and Lyon</a:t>
            </a:r>
          </a:p>
          <a:p>
            <a:r>
              <a:rPr lang="en-US" dirty="0" smtClean="0">
                <a:solidFill>
                  <a:schemeClr val="tx1"/>
                </a:solidFill>
              </a:rPr>
              <a:t>NAVIGATS</a:t>
            </a:r>
            <a:endParaRPr lang="en-US" dirty="0">
              <a:solidFill>
                <a:schemeClr val="tx1"/>
              </a:solidFill>
            </a:endParaRPr>
          </a:p>
        </p:txBody>
      </p:sp>
      <p:sp>
        <p:nvSpPr>
          <p:cNvPr id="4" name="Date Placeholder 3"/>
          <p:cNvSpPr>
            <a:spLocks noGrp="1"/>
          </p:cNvSpPr>
          <p:nvPr>
            <p:ph type="dt" sz="half" idx="10"/>
          </p:nvPr>
        </p:nvSpPr>
        <p:spPr/>
        <p:txBody>
          <a:bodyPr/>
          <a:lstStyle/>
          <a:p>
            <a:fld id="{C00D522B-31D3-E147-AF60-5154CF81F860}" type="datetime4">
              <a:rPr lang="en-US" sz="1600" smtClean="0">
                <a:solidFill>
                  <a:schemeClr val="tx1"/>
                </a:solidFill>
                <a:latin typeface="Arial"/>
                <a:cs typeface="Arial"/>
              </a:rPr>
              <a:t>December 14, 2021</a:t>
            </a:fld>
            <a:endParaRPr lang="en-US" sz="1600" dirty="0">
              <a:solidFill>
                <a:schemeClr val="tx1"/>
              </a:solidFill>
              <a:latin typeface="Arial"/>
              <a:cs typeface="Arial"/>
            </a:endParaRPr>
          </a:p>
        </p:txBody>
      </p:sp>
    </p:spTree>
    <p:extLst>
      <p:ext uri="{BB962C8B-B14F-4D97-AF65-F5344CB8AC3E}">
        <p14:creationId xmlns:p14="http://schemas.microsoft.com/office/powerpoint/2010/main" val="4022655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a:extLst>
              <a:ext uri="{FF2B5EF4-FFF2-40B4-BE49-F238E27FC236}">
                <a16:creationId xmlns:a16="http://schemas.microsoft.com/office/drawing/2014/main" id="{78A60BE1-C110-4689-8080-6E77BE551FA9}"/>
              </a:ext>
            </a:extLst>
          </p:cNvPr>
          <p:cNvSpPr>
            <a:spLocks noGrp="1"/>
          </p:cNvSpPr>
          <p:nvPr>
            <p:ph type="title" idx="4294967295"/>
          </p:nvPr>
        </p:nvSpPr>
        <p:spPr>
          <a:xfrm>
            <a:off x="457200" y="274638"/>
            <a:ext cx="8229600" cy="457827"/>
          </a:xfrm>
        </p:spPr>
        <p:txBody>
          <a:bodyPr>
            <a:normAutofit fontScale="90000"/>
          </a:bodyPr>
          <a:lstStyle/>
          <a:p>
            <a:r>
              <a:rPr lang="en-US" altLang="en-US" sz="3600" dirty="0"/>
              <a:t>Focus of the Research Project</a:t>
            </a:r>
          </a:p>
        </p:txBody>
      </p:sp>
      <p:sp>
        <p:nvSpPr>
          <p:cNvPr id="18435" name="Content Placeholder 2">
            <a:extLst>
              <a:ext uri="{FF2B5EF4-FFF2-40B4-BE49-F238E27FC236}">
                <a16:creationId xmlns:a16="http://schemas.microsoft.com/office/drawing/2014/main" id="{34D2E6CA-D23F-4677-8025-952F9470385E}"/>
              </a:ext>
            </a:extLst>
          </p:cNvPr>
          <p:cNvSpPr>
            <a:spLocks noGrp="1"/>
          </p:cNvSpPr>
          <p:nvPr>
            <p:ph idx="1"/>
          </p:nvPr>
        </p:nvSpPr>
        <p:spPr>
          <a:xfrm>
            <a:off x="457200" y="1028700"/>
            <a:ext cx="8534400" cy="4800600"/>
          </a:xfrm>
        </p:spPr>
        <p:txBody>
          <a:bodyPr>
            <a:normAutofit/>
          </a:bodyPr>
          <a:lstStyle/>
          <a:p>
            <a:pPr lvl="0"/>
            <a:endParaRPr lang="en-US" sz="3200" dirty="0"/>
          </a:p>
          <a:p>
            <a:pPr lvl="0"/>
            <a:r>
              <a:rPr lang="en-US" sz="3200" dirty="0"/>
              <a:t>Procedures for Quantifying the Reliability of Crash Prediction Model Estimates with a Focus on:</a:t>
            </a:r>
          </a:p>
          <a:p>
            <a:pPr lvl="1"/>
            <a:r>
              <a:rPr lang="en-US" sz="2800" dirty="0"/>
              <a:t>Mismatch between CMFs and SPF Base Conditions</a:t>
            </a:r>
          </a:p>
          <a:p>
            <a:pPr lvl="1"/>
            <a:r>
              <a:rPr lang="en-US" sz="2800" dirty="0"/>
              <a:t>Error in Estimated Input Values</a:t>
            </a:r>
          </a:p>
          <a:p>
            <a:pPr lvl="1"/>
            <a:r>
              <a:rPr lang="en-US" sz="2800" dirty="0"/>
              <a:t>How the Number of Variables in CPM Affects Reliability</a:t>
            </a:r>
          </a:p>
          <a:p>
            <a:endParaRPr lang="en-US" altLang="en-US" dirty="0"/>
          </a:p>
          <a:p>
            <a:endParaRPr lang="en-US" altLang="en-US" dirty="0"/>
          </a:p>
          <a:p>
            <a:endParaRPr lang="en-US" altLang="en-US" dirty="0"/>
          </a:p>
          <a:p>
            <a:endParaRPr lang="en-US" altLang="en-US" dirty="0"/>
          </a:p>
        </p:txBody>
      </p:sp>
    </p:spTree>
    <p:extLst>
      <p:ext uri="{BB962C8B-B14F-4D97-AF65-F5344CB8AC3E}">
        <p14:creationId xmlns:p14="http://schemas.microsoft.com/office/powerpoint/2010/main" val="1463201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F4B44-F8B1-4B67-AFAD-BBAD9DC70C6F}"/>
              </a:ext>
            </a:extLst>
          </p:cNvPr>
          <p:cNvSpPr>
            <a:spLocks noGrp="1"/>
          </p:cNvSpPr>
          <p:nvPr>
            <p:ph type="title" idx="4294967295"/>
          </p:nvPr>
        </p:nvSpPr>
        <p:spPr>
          <a:xfrm>
            <a:off x="457200" y="274638"/>
            <a:ext cx="8229600" cy="457827"/>
          </a:xfrm>
        </p:spPr>
        <p:txBody>
          <a:bodyPr>
            <a:normAutofit fontScale="90000"/>
          </a:bodyPr>
          <a:lstStyle/>
          <a:p>
            <a:r>
              <a:rPr lang="en-US" altLang="en-US" sz="3600" dirty="0"/>
              <a:t>Focus of the Research Project</a:t>
            </a:r>
            <a:r>
              <a:rPr lang="en-US" altLang="en-US" dirty="0"/>
              <a:t>, </a:t>
            </a:r>
            <a:r>
              <a:rPr lang="en-US" altLang="en-US" sz="3100" i="1" dirty="0"/>
              <a:t>contd.</a:t>
            </a:r>
            <a:endParaRPr lang="en-US" sz="3100" i="1" dirty="0"/>
          </a:p>
        </p:txBody>
      </p:sp>
      <p:sp>
        <p:nvSpPr>
          <p:cNvPr id="3" name="Content Placeholder 2">
            <a:extLst>
              <a:ext uri="{FF2B5EF4-FFF2-40B4-BE49-F238E27FC236}">
                <a16:creationId xmlns:a16="http://schemas.microsoft.com/office/drawing/2014/main" id="{6AEFFF0F-C5DC-4F48-91B9-B4E6B3BA3A14}"/>
              </a:ext>
            </a:extLst>
          </p:cNvPr>
          <p:cNvSpPr>
            <a:spLocks noGrp="1"/>
          </p:cNvSpPr>
          <p:nvPr>
            <p:ph idx="1"/>
          </p:nvPr>
        </p:nvSpPr>
        <p:spPr/>
        <p:txBody>
          <a:bodyPr/>
          <a:lstStyle/>
          <a:p>
            <a:pPr lvl="0"/>
            <a:endParaRPr lang="en-US" sz="3200" dirty="0"/>
          </a:p>
          <a:p>
            <a:pPr lvl="0"/>
            <a:r>
              <a:rPr lang="en-US" sz="3200" dirty="0"/>
              <a:t>Reliability Associated with </a:t>
            </a:r>
          </a:p>
          <a:p>
            <a:pPr lvl="1"/>
            <a:r>
              <a:rPr lang="en-US" sz="2800" dirty="0"/>
              <a:t>Using a CPM to Estimate Frequency of Rare Crash Types and </a:t>
            </a:r>
            <a:r>
              <a:rPr lang="en-US" sz="2800" dirty="0" smtClean="0"/>
              <a:t>Severities</a:t>
            </a:r>
            <a:endParaRPr lang="en-US" sz="2800" dirty="0"/>
          </a:p>
          <a:p>
            <a:pPr lvl="1"/>
            <a:r>
              <a:rPr lang="en-US" sz="2800" dirty="0"/>
              <a:t>Predicting Outside the Range of Independent Variables</a:t>
            </a:r>
          </a:p>
          <a:p>
            <a:pPr lvl="1"/>
            <a:r>
              <a:rPr lang="en-US" sz="2800" dirty="0"/>
              <a:t>Predictions Using CPMs Estimated for Other Facility Types</a:t>
            </a:r>
          </a:p>
          <a:p>
            <a:endParaRPr lang="en-US" dirty="0"/>
          </a:p>
        </p:txBody>
      </p:sp>
      <p:sp>
        <p:nvSpPr>
          <p:cNvPr id="4" name="Date Placeholder 3">
            <a:extLst>
              <a:ext uri="{FF2B5EF4-FFF2-40B4-BE49-F238E27FC236}">
                <a16:creationId xmlns:a16="http://schemas.microsoft.com/office/drawing/2014/main" id="{31154741-8DEB-40E6-BEC5-ED84E0AF0A23}"/>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32405836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2D3BDE-5B26-4B87-8A42-76D63CA74FC9}"/>
              </a:ext>
            </a:extLst>
          </p:cNvPr>
          <p:cNvSpPr>
            <a:spLocks noGrp="1"/>
          </p:cNvSpPr>
          <p:nvPr>
            <p:ph type="title" idx="4294967295"/>
          </p:nvPr>
        </p:nvSpPr>
        <p:spPr>
          <a:xfrm>
            <a:off x="457200" y="274638"/>
            <a:ext cx="8229600" cy="457827"/>
          </a:xfrm>
        </p:spPr>
        <p:txBody>
          <a:bodyPr>
            <a:normAutofit fontScale="90000"/>
          </a:bodyPr>
          <a:lstStyle/>
          <a:p>
            <a:r>
              <a:rPr lang="en-US" sz="3600" dirty="0"/>
              <a:t>Objective of </a:t>
            </a:r>
            <a:r>
              <a:rPr lang="en-US" sz="3600" dirty="0" smtClean="0"/>
              <a:t>This </a:t>
            </a:r>
            <a:r>
              <a:rPr lang="en-US" sz="3600" dirty="0"/>
              <a:t>Presentation</a:t>
            </a:r>
          </a:p>
        </p:txBody>
      </p:sp>
      <p:sp>
        <p:nvSpPr>
          <p:cNvPr id="3" name="Content Placeholder 2">
            <a:extLst>
              <a:ext uri="{FF2B5EF4-FFF2-40B4-BE49-F238E27FC236}">
                <a16:creationId xmlns:a16="http://schemas.microsoft.com/office/drawing/2014/main" id="{C98F88E8-F4C7-44D8-8EFF-7163BC17D53C}"/>
              </a:ext>
            </a:extLst>
          </p:cNvPr>
          <p:cNvSpPr>
            <a:spLocks noGrp="1"/>
          </p:cNvSpPr>
          <p:nvPr>
            <p:ph idx="1"/>
          </p:nvPr>
        </p:nvSpPr>
        <p:spPr/>
        <p:txBody>
          <a:bodyPr/>
          <a:lstStyle/>
          <a:p>
            <a:endParaRPr lang="en-US" dirty="0"/>
          </a:p>
          <a:p>
            <a:r>
              <a:rPr lang="en-US" dirty="0"/>
              <a:t>Provide an overview of each topic/scenario along with the steps involved in the guidance</a:t>
            </a:r>
          </a:p>
          <a:p>
            <a:endParaRPr lang="en-US" dirty="0"/>
          </a:p>
          <a:p>
            <a:r>
              <a:rPr lang="en-US" dirty="0"/>
              <a:t>Examples and case studies are provided in the following document:</a:t>
            </a:r>
          </a:p>
          <a:p>
            <a:pPr lvl="1"/>
            <a:r>
              <a:rPr lang="en-US" i="1" dirty="0" smtClean="0"/>
              <a:t>NCHRP Research Report 983: Reliability </a:t>
            </a:r>
            <a:r>
              <a:rPr lang="en-US" i="1" dirty="0"/>
              <a:t>of Crash Prediction Models: A Guide for Quantifying and Improving the Reliability of Model Results</a:t>
            </a:r>
          </a:p>
        </p:txBody>
      </p:sp>
      <p:sp>
        <p:nvSpPr>
          <p:cNvPr id="4" name="Date Placeholder 3">
            <a:extLst>
              <a:ext uri="{FF2B5EF4-FFF2-40B4-BE49-F238E27FC236}">
                <a16:creationId xmlns:a16="http://schemas.microsoft.com/office/drawing/2014/main" id="{2E6C1DEA-9174-476F-A8F8-056D74E493AB}"/>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4057139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807958" y="658018"/>
            <a:ext cx="8229600" cy="457827"/>
          </a:xfrm>
        </p:spPr>
        <p:txBody>
          <a:bodyPr>
            <a:noAutofit/>
          </a:bodyPr>
          <a:lstStyle/>
          <a:p>
            <a:r>
              <a:rPr lang="en-US" u="sng" dirty="0" smtClean="0"/>
              <a:t/>
            </a:r>
            <a:br>
              <a:rPr lang="en-US" u="sng" dirty="0" smtClean="0"/>
            </a:br>
            <a:r>
              <a:rPr lang="en-US" b="1" dirty="0" smtClean="0"/>
              <a:t>Scenario </a:t>
            </a:r>
            <a:r>
              <a:rPr lang="en-US" b="1" dirty="0"/>
              <a:t>1</a:t>
            </a:r>
            <a:r>
              <a:rPr lang="en-US" dirty="0"/>
              <a:t>: Reliability of CPM Estimates - Mismatch between CMFs and SPF Base Conditions</a:t>
            </a:r>
          </a:p>
        </p:txBody>
      </p:sp>
      <p:sp>
        <p:nvSpPr>
          <p:cNvPr id="3" name="Content Placeholder 2"/>
          <p:cNvSpPr>
            <a:spLocks noGrp="1"/>
          </p:cNvSpPr>
          <p:nvPr>
            <p:ph idx="1"/>
          </p:nvPr>
        </p:nvSpPr>
        <p:spPr>
          <a:xfrm>
            <a:off x="457200" y="952958"/>
            <a:ext cx="8229600" cy="5263744"/>
          </a:xfrm>
        </p:spPr>
        <p:txBody>
          <a:bodyPr/>
          <a:lstStyle/>
          <a:p>
            <a:endParaRPr lang="en-US" dirty="0"/>
          </a:p>
          <a:p>
            <a:endParaRPr lang="en-US" dirty="0"/>
          </a:p>
          <a:p>
            <a:endParaRPr lang="en-US" dirty="0" smtClean="0"/>
          </a:p>
          <a:p>
            <a:r>
              <a:rPr lang="en-US" dirty="0" smtClean="0"/>
              <a:t>CMFs </a:t>
            </a:r>
            <a:r>
              <a:rPr lang="en-US" dirty="0"/>
              <a:t>and SPF Base Conditions not Matched</a:t>
            </a:r>
          </a:p>
          <a:p>
            <a:r>
              <a:rPr lang="en-US" dirty="0"/>
              <a:t>Application Cases</a:t>
            </a:r>
          </a:p>
          <a:p>
            <a:pPr lvl="1"/>
            <a:r>
              <a:rPr lang="en-US" dirty="0"/>
              <a:t>A. CMFs in predictive model match to base condition variables in SPF</a:t>
            </a:r>
          </a:p>
          <a:p>
            <a:pPr lvl="1"/>
            <a:r>
              <a:rPr lang="en-US" dirty="0"/>
              <a:t>B. One or more CMFs used with the model do </a:t>
            </a:r>
            <a:r>
              <a:rPr lang="en-US" i="1" dirty="0"/>
              <a:t>not</a:t>
            </a:r>
            <a:r>
              <a:rPr lang="en-US" dirty="0"/>
              <a:t> match with the base condition variables in SPF</a:t>
            </a:r>
          </a:p>
          <a:p>
            <a:pPr lvl="1"/>
            <a:r>
              <a:rPr lang="en-US" dirty="0"/>
              <a:t>C. One or more CMFs </a:t>
            </a:r>
            <a:r>
              <a:rPr lang="en-US" i="1" dirty="0"/>
              <a:t>not</a:t>
            </a:r>
            <a:r>
              <a:rPr lang="en-US" dirty="0"/>
              <a:t> used, yet the associated base condition exists in the SPF </a:t>
            </a:r>
          </a:p>
          <a:p>
            <a:endParaRPr lang="en-US" dirty="0"/>
          </a:p>
          <a:p>
            <a:endParaRPr lang="en-US" dirty="0"/>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t>December 14, 2021</a:t>
            </a:fld>
            <a:endParaRPr lang="en-US" dirty="0"/>
          </a:p>
        </p:txBody>
      </p:sp>
      <p:pic>
        <p:nvPicPr>
          <p:cNvPr id="1026" name="Picture 2" descr="C:\Users\user1\AppData\Local\Microsoft\Windows\Temporary Internet Files\Content.IE5\JFK3EQ41\check-mark[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0797" y="3086155"/>
            <a:ext cx="381476" cy="34284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user1\AppData\Local\Microsoft\Windows\Temporary Internet Files\Content.IE5\JFK3EQ41\768px-Red_X.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918" y="4679992"/>
            <a:ext cx="320040" cy="32004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3" descr="C:\Users\user1\AppData\Local\Microsoft\Windows\Temporary Internet Files\Content.IE5\JFK3EQ41\768px-Red_X.svg[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636" y="3926352"/>
            <a:ext cx="320040" cy="320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94354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FFD91-3ED7-40A8-B3DC-FF91FB9A06B8}"/>
              </a:ext>
            </a:extLst>
          </p:cNvPr>
          <p:cNvSpPr>
            <a:spLocks noGrp="1"/>
          </p:cNvSpPr>
          <p:nvPr>
            <p:ph type="title" idx="4294967295"/>
          </p:nvPr>
        </p:nvSpPr>
        <p:spPr>
          <a:xfrm>
            <a:off x="457200" y="274638"/>
            <a:ext cx="8229600" cy="457827"/>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dirty="0" smtClean="0"/>
              <a:t>Reliability </a:t>
            </a:r>
            <a:r>
              <a:rPr lang="en-US" dirty="0"/>
              <a:t>of CPM Estimates - Mismatch between CMFs and SPF Base Conditions</a:t>
            </a:r>
          </a:p>
        </p:txBody>
      </p:sp>
      <p:sp>
        <p:nvSpPr>
          <p:cNvPr id="3" name="Content Placeholder 2">
            <a:extLst>
              <a:ext uri="{FF2B5EF4-FFF2-40B4-BE49-F238E27FC236}">
                <a16:creationId xmlns:a16="http://schemas.microsoft.com/office/drawing/2014/main" id="{2AF40F8D-567C-4A3E-A7C6-8283AEEA1024}"/>
              </a:ext>
            </a:extLst>
          </p:cNvPr>
          <p:cNvSpPr>
            <a:spLocks noGrp="1"/>
          </p:cNvSpPr>
          <p:nvPr>
            <p:ph idx="1"/>
          </p:nvPr>
        </p:nvSpPr>
        <p:spPr/>
        <p:txBody>
          <a:bodyPr/>
          <a:lstStyle/>
          <a:p>
            <a:pPr marL="0" indent="0">
              <a:buNone/>
            </a:pPr>
            <a:endParaRPr lang="en-US" dirty="0" smtClean="0"/>
          </a:p>
          <a:p>
            <a:endParaRPr lang="en-US" sz="3200" dirty="0" smtClean="0"/>
          </a:p>
          <a:p>
            <a:pPr marL="0" indent="0">
              <a:buNone/>
            </a:pPr>
            <a:endParaRPr lang="en-US" sz="3200" dirty="0"/>
          </a:p>
          <a:p>
            <a:endParaRPr lang="en-US" sz="3200" dirty="0" smtClean="0"/>
          </a:p>
          <a:p>
            <a:r>
              <a:rPr lang="en-US" sz="3200" dirty="0" smtClean="0"/>
              <a:t>Objectives</a:t>
            </a:r>
            <a:endParaRPr lang="en-US" sz="3200" dirty="0"/>
          </a:p>
          <a:p>
            <a:pPr lvl="1"/>
            <a:r>
              <a:rPr lang="en-US" sz="2800" dirty="0"/>
              <a:t>Develop technique to quantify the influence of Cases B and C on reliability of the prediction</a:t>
            </a:r>
          </a:p>
          <a:p>
            <a:pPr lvl="1"/>
            <a:r>
              <a:rPr lang="en-US" sz="2800" dirty="0"/>
              <a:t>Demonstrate its use to interpret model reliability</a:t>
            </a:r>
          </a:p>
          <a:p>
            <a:endParaRPr lang="en-US" dirty="0"/>
          </a:p>
        </p:txBody>
      </p:sp>
      <p:sp>
        <p:nvSpPr>
          <p:cNvPr id="4" name="Date Placeholder 3">
            <a:extLst>
              <a:ext uri="{FF2B5EF4-FFF2-40B4-BE49-F238E27FC236}">
                <a16:creationId xmlns:a16="http://schemas.microsoft.com/office/drawing/2014/main" id="{317A874D-D87B-4851-84A0-0F49E11DEEF4}"/>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454373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sz="3600" dirty="0"/>
              <a:t>Base Condition Mismatch (Procedures)</a:t>
            </a:r>
          </a:p>
        </p:txBody>
      </p:sp>
      <p:sp>
        <p:nvSpPr>
          <p:cNvPr id="3" name="Content Placeholder 2"/>
          <p:cNvSpPr>
            <a:spLocks noGrp="1"/>
          </p:cNvSpPr>
          <p:nvPr>
            <p:ph idx="1"/>
          </p:nvPr>
        </p:nvSpPr>
        <p:spPr/>
        <p:txBody>
          <a:bodyPr>
            <a:normAutofit/>
          </a:bodyPr>
          <a:lstStyle/>
          <a:p>
            <a:endParaRPr lang="en-US" dirty="0"/>
          </a:p>
          <a:p>
            <a:r>
              <a:rPr lang="en-US" dirty="0"/>
              <a:t>Case A: CMF from Part D used with SPF (CMF is consistent with SPF base conditions)</a:t>
            </a:r>
          </a:p>
          <a:p>
            <a:pPr lvl="1"/>
            <a:r>
              <a:rPr lang="en-US" dirty="0"/>
              <a:t>Step 1. Assemble the data needed to apply the procedure</a:t>
            </a:r>
          </a:p>
          <a:p>
            <a:pPr lvl="1"/>
            <a:r>
              <a:rPr lang="en-US" dirty="0"/>
              <a:t>Step 2. Compute estimation coefficient</a:t>
            </a:r>
          </a:p>
          <a:p>
            <a:pPr lvl="1"/>
            <a:r>
              <a:rPr lang="en-US" dirty="0"/>
              <a:t>Step 3. Compute bias adjustment factor</a:t>
            </a:r>
          </a:p>
          <a:p>
            <a:pPr lvl="1"/>
            <a:r>
              <a:rPr lang="en-US" dirty="0"/>
              <a:t>Step 4. Compute the predicted crash frequency for site of interest</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1945427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490BA-5635-4F23-8371-024B1AD7F840}"/>
              </a:ext>
            </a:extLst>
          </p:cNvPr>
          <p:cNvSpPr>
            <a:spLocks noGrp="1"/>
          </p:cNvSpPr>
          <p:nvPr>
            <p:ph type="title" idx="4294967295"/>
          </p:nvPr>
        </p:nvSpPr>
        <p:spPr>
          <a:xfrm>
            <a:off x="457200" y="477286"/>
            <a:ext cx="8229600" cy="457827"/>
          </a:xfrm>
        </p:spPr>
        <p:txBody>
          <a:bodyPr>
            <a:normAutofit fontScale="90000"/>
          </a:bodyPr>
          <a:lstStyle/>
          <a:p>
            <a:r>
              <a:rPr lang="en-US" sz="3200" dirty="0"/>
              <a:t>Base Condition Mismatch (Procedures),Case A, </a:t>
            </a:r>
            <a:r>
              <a:rPr lang="en-US" sz="2700" i="1" dirty="0"/>
              <a:t>contd.</a:t>
            </a:r>
          </a:p>
        </p:txBody>
      </p:sp>
      <p:sp>
        <p:nvSpPr>
          <p:cNvPr id="3" name="Content Placeholder 2">
            <a:extLst>
              <a:ext uri="{FF2B5EF4-FFF2-40B4-BE49-F238E27FC236}">
                <a16:creationId xmlns:a16="http://schemas.microsoft.com/office/drawing/2014/main" id="{51746768-28EE-41ED-ACAF-8978940E6547}"/>
              </a:ext>
            </a:extLst>
          </p:cNvPr>
          <p:cNvSpPr>
            <a:spLocks noGrp="1"/>
          </p:cNvSpPr>
          <p:nvPr>
            <p:ph idx="1"/>
          </p:nvPr>
        </p:nvSpPr>
        <p:spPr/>
        <p:txBody>
          <a:bodyPr/>
          <a:lstStyle/>
          <a:p>
            <a:endParaRPr lang="en-US" dirty="0"/>
          </a:p>
          <a:p>
            <a:r>
              <a:rPr lang="en-US" dirty="0"/>
              <a:t>Case A: CMF from Part D used with SPF (CMF is consistent with SPF base conditions)</a:t>
            </a:r>
          </a:p>
          <a:p>
            <a:pPr lvl="1"/>
            <a:r>
              <a:rPr lang="en-US" dirty="0"/>
              <a:t>Step 5. Compute the unbiased predicted crash frequency for site of interest</a:t>
            </a:r>
          </a:p>
          <a:p>
            <a:pPr lvl="1"/>
            <a:r>
              <a:rPr lang="en-US" dirty="0"/>
              <a:t>Step 6. Compute the increased root mean square and coefficient of variation</a:t>
            </a:r>
          </a:p>
          <a:p>
            <a:pPr lvl="1"/>
            <a:r>
              <a:rPr lang="en-US" dirty="0"/>
              <a:t>Step 7. Compute the amount of bias</a:t>
            </a:r>
          </a:p>
          <a:p>
            <a:endParaRPr lang="en-US" dirty="0"/>
          </a:p>
        </p:txBody>
      </p:sp>
      <p:sp>
        <p:nvSpPr>
          <p:cNvPr id="4" name="Date Placeholder 3">
            <a:extLst>
              <a:ext uri="{FF2B5EF4-FFF2-40B4-BE49-F238E27FC236}">
                <a16:creationId xmlns:a16="http://schemas.microsoft.com/office/drawing/2014/main" id="{3BF948CB-A673-4FA0-A29A-E50713BCA517}"/>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1142640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sz="3600" dirty="0"/>
              <a:t>Base Condition Mismatch (Procedures)</a:t>
            </a:r>
          </a:p>
        </p:txBody>
      </p:sp>
      <p:sp>
        <p:nvSpPr>
          <p:cNvPr id="3" name="Content Placeholder 2"/>
          <p:cNvSpPr>
            <a:spLocks noGrp="1"/>
          </p:cNvSpPr>
          <p:nvPr>
            <p:ph idx="1"/>
          </p:nvPr>
        </p:nvSpPr>
        <p:spPr/>
        <p:txBody>
          <a:bodyPr>
            <a:normAutofit/>
          </a:bodyPr>
          <a:lstStyle/>
          <a:p>
            <a:endParaRPr lang="en-US" dirty="0"/>
          </a:p>
          <a:p>
            <a:r>
              <a:rPr lang="en-US" dirty="0"/>
              <a:t>Case B: CMFs Do Not Have a Corresponding Base Condition in the SPF</a:t>
            </a:r>
          </a:p>
          <a:p>
            <a:pPr lvl="1"/>
            <a:r>
              <a:rPr lang="en-US" dirty="0"/>
              <a:t>Step 1. Assemble the data needed to apply the procedure</a:t>
            </a:r>
          </a:p>
          <a:p>
            <a:pPr lvl="1"/>
            <a:r>
              <a:rPr lang="en-US" dirty="0"/>
              <a:t>Step 2. Compute estimation coefficient</a:t>
            </a:r>
          </a:p>
          <a:p>
            <a:pPr lvl="1"/>
            <a:r>
              <a:rPr lang="en-US" dirty="0"/>
              <a:t>Step 3. Compute bias adjustment factor</a:t>
            </a:r>
          </a:p>
          <a:p>
            <a:pPr lvl="1"/>
            <a:r>
              <a:rPr lang="en-US" dirty="0"/>
              <a:t>Step 4. Compute the predicted crash frequency for site of interest</a:t>
            </a:r>
          </a:p>
          <a:p>
            <a:endParaRPr lang="en-US" dirty="0"/>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4290628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7225D-CEC3-4AC4-A304-A62DA6A3B8B3}"/>
              </a:ext>
            </a:extLst>
          </p:cNvPr>
          <p:cNvSpPr>
            <a:spLocks noGrp="1"/>
          </p:cNvSpPr>
          <p:nvPr>
            <p:ph type="title" idx="4294967295"/>
          </p:nvPr>
        </p:nvSpPr>
        <p:spPr>
          <a:xfrm>
            <a:off x="457200" y="477286"/>
            <a:ext cx="8229600" cy="457827"/>
          </a:xfrm>
        </p:spPr>
        <p:txBody>
          <a:bodyPr>
            <a:normAutofit fontScale="90000"/>
          </a:bodyPr>
          <a:lstStyle/>
          <a:p>
            <a:r>
              <a:rPr lang="en-US" sz="3200" dirty="0"/>
              <a:t>Base Condition Mismatch (Procedures), Case B, </a:t>
            </a:r>
            <a:r>
              <a:rPr lang="en-US" sz="2700" i="1" dirty="0"/>
              <a:t>contd.</a:t>
            </a:r>
          </a:p>
        </p:txBody>
      </p:sp>
      <p:sp>
        <p:nvSpPr>
          <p:cNvPr id="3" name="Content Placeholder 2">
            <a:extLst>
              <a:ext uri="{FF2B5EF4-FFF2-40B4-BE49-F238E27FC236}">
                <a16:creationId xmlns:a16="http://schemas.microsoft.com/office/drawing/2014/main" id="{6AE25F7E-838C-46AC-9B3C-0CCA022DBECB}"/>
              </a:ext>
            </a:extLst>
          </p:cNvPr>
          <p:cNvSpPr>
            <a:spLocks noGrp="1"/>
          </p:cNvSpPr>
          <p:nvPr>
            <p:ph idx="1"/>
          </p:nvPr>
        </p:nvSpPr>
        <p:spPr/>
        <p:txBody>
          <a:bodyPr/>
          <a:lstStyle/>
          <a:p>
            <a:endParaRPr lang="en-US" dirty="0"/>
          </a:p>
          <a:p>
            <a:r>
              <a:rPr lang="en-US" dirty="0"/>
              <a:t>Case B: CMFs Do Not Have a Corresponding Base Condition in the SPF</a:t>
            </a:r>
          </a:p>
          <a:p>
            <a:pPr lvl="1"/>
            <a:r>
              <a:rPr lang="en-US" dirty="0"/>
              <a:t>Step 5. Compute the unbiased predicted crash frequency for site of interest</a:t>
            </a:r>
          </a:p>
          <a:p>
            <a:pPr lvl="1"/>
            <a:r>
              <a:rPr lang="en-US" dirty="0"/>
              <a:t>Step 6. Compute the unbiased overdispersion parameter for the CPM with the external CMF</a:t>
            </a:r>
          </a:p>
          <a:p>
            <a:pPr lvl="1"/>
            <a:r>
              <a:rPr lang="en-US" dirty="0"/>
              <a:t>Step 7. Compute the increased root mean square and coefficient of variation</a:t>
            </a:r>
          </a:p>
          <a:p>
            <a:pPr lvl="1"/>
            <a:r>
              <a:rPr lang="en-US" dirty="0"/>
              <a:t>Step 8. Compute the amount of bias</a:t>
            </a:r>
          </a:p>
          <a:p>
            <a:endParaRPr lang="en-US" dirty="0"/>
          </a:p>
        </p:txBody>
      </p:sp>
      <p:sp>
        <p:nvSpPr>
          <p:cNvPr id="4" name="Date Placeholder 3">
            <a:extLst>
              <a:ext uri="{FF2B5EF4-FFF2-40B4-BE49-F238E27FC236}">
                <a16:creationId xmlns:a16="http://schemas.microsoft.com/office/drawing/2014/main" id="{57F990B5-1C83-4744-91B8-DCE566855412}"/>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1003762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sz="3600" dirty="0"/>
              <a:t>Base Condition Mismatch (Procedures)</a:t>
            </a:r>
          </a:p>
        </p:txBody>
      </p:sp>
      <p:sp>
        <p:nvSpPr>
          <p:cNvPr id="3" name="Content Placeholder 2"/>
          <p:cNvSpPr>
            <a:spLocks noGrp="1"/>
          </p:cNvSpPr>
          <p:nvPr>
            <p:ph idx="1"/>
          </p:nvPr>
        </p:nvSpPr>
        <p:spPr/>
        <p:txBody>
          <a:bodyPr>
            <a:normAutofit/>
          </a:bodyPr>
          <a:lstStyle/>
          <a:p>
            <a:endParaRPr lang="en-US" dirty="0"/>
          </a:p>
          <a:p>
            <a:r>
              <a:rPr lang="en-US" dirty="0"/>
              <a:t>Case C: CMF Not Used in CPM but Base Condition Accommodated in the SPF</a:t>
            </a:r>
          </a:p>
          <a:p>
            <a:pPr lvl="1"/>
            <a:r>
              <a:rPr lang="en-US" dirty="0"/>
              <a:t>Step 1. Assemble the data needed to apply the procedure</a:t>
            </a:r>
          </a:p>
          <a:p>
            <a:pPr lvl="1"/>
            <a:r>
              <a:rPr lang="en-US" dirty="0"/>
              <a:t>Step 2. Compute estimation coefficient</a:t>
            </a:r>
          </a:p>
          <a:p>
            <a:pPr lvl="1"/>
            <a:r>
              <a:rPr lang="en-US" dirty="0"/>
              <a:t>Step 3. Compute bias adjustment factor</a:t>
            </a:r>
          </a:p>
          <a:p>
            <a:pPr lvl="1"/>
            <a:r>
              <a:rPr lang="en-US" dirty="0"/>
              <a:t>Step 4. Compute the predicted crash frequency for site of interest</a:t>
            </a:r>
          </a:p>
          <a:p>
            <a:endParaRPr lang="en-US" dirty="0"/>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6865036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D361D442-21CD-47C4-BC00-89E3E4BC5265}"/>
              </a:ext>
            </a:extLst>
          </p:cNvPr>
          <p:cNvSpPr>
            <a:spLocks noGrp="1"/>
          </p:cNvSpPr>
          <p:nvPr>
            <p:ph type="title" idx="4294967295"/>
          </p:nvPr>
        </p:nvSpPr>
        <p:spPr>
          <a:xfrm>
            <a:off x="304800" y="152400"/>
            <a:ext cx="8534400" cy="1143000"/>
          </a:xfrm>
        </p:spPr>
        <p:txBody>
          <a:bodyPr/>
          <a:lstStyle/>
          <a:p>
            <a:r>
              <a:rPr lang="en-US" altLang="en-US" sz="3600" dirty="0"/>
              <a:t>Project Team</a:t>
            </a:r>
          </a:p>
        </p:txBody>
      </p:sp>
      <p:sp>
        <p:nvSpPr>
          <p:cNvPr id="10243" name="Content Placeholder 2">
            <a:extLst>
              <a:ext uri="{FF2B5EF4-FFF2-40B4-BE49-F238E27FC236}">
                <a16:creationId xmlns:a16="http://schemas.microsoft.com/office/drawing/2014/main" id="{16C0B046-3BBC-4D8C-8A94-B8EB55496352}"/>
              </a:ext>
            </a:extLst>
          </p:cNvPr>
          <p:cNvSpPr>
            <a:spLocks noGrp="1"/>
          </p:cNvSpPr>
          <p:nvPr>
            <p:ph idx="1"/>
          </p:nvPr>
        </p:nvSpPr>
        <p:spPr>
          <a:xfrm>
            <a:off x="304800" y="1295400"/>
            <a:ext cx="8534400" cy="4800600"/>
          </a:xfrm>
        </p:spPr>
        <p:txBody>
          <a:bodyPr/>
          <a:lstStyle/>
          <a:p>
            <a:pPr>
              <a:spcAft>
                <a:spcPts val="600"/>
              </a:spcAft>
            </a:pPr>
            <a:r>
              <a:rPr lang="en-US" altLang="en-US" sz="2800" dirty="0"/>
              <a:t>UNC Highway Safety Research Center (HSRC)</a:t>
            </a:r>
          </a:p>
          <a:p>
            <a:pPr lvl="1">
              <a:spcAft>
                <a:spcPts val="600"/>
              </a:spcAft>
            </a:pPr>
            <a:r>
              <a:rPr lang="en-US" altLang="en-US" sz="2400" dirty="0"/>
              <a:t>Raghavan Srinivasan, Daniel Carter, Bo Lan, and Caroline Mozingo</a:t>
            </a:r>
            <a:endParaRPr lang="en-US" altLang="en-US" dirty="0"/>
          </a:p>
          <a:p>
            <a:pPr>
              <a:spcAft>
                <a:spcPts val="600"/>
              </a:spcAft>
            </a:pPr>
            <a:r>
              <a:rPr lang="en-US" altLang="en-US" sz="2800" dirty="0"/>
              <a:t>Persaud &amp; Lyon (P&amp;L)</a:t>
            </a:r>
          </a:p>
          <a:p>
            <a:pPr lvl="1">
              <a:spcAft>
                <a:spcPts val="600"/>
              </a:spcAft>
            </a:pPr>
            <a:r>
              <a:rPr lang="en-US" altLang="en-US" sz="2400" dirty="0"/>
              <a:t>Bhagwant Persaud and Craig Lyon</a:t>
            </a:r>
            <a:endParaRPr lang="en-US" altLang="en-US" dirty="0"/>
          </a:p>
          <a:p>
            <a:pPr>
              <a:spcAft>
                <a:spcPts val="600"/>
              </a:spcAft>
            </a:pPr>
            <a:r>
              <a:rPr lang="en-US" altLang="en-US" sz="2800" dirty="0"/>
              <a:t>Kittelson and Associates (KAI)</a:t>
            </a:r>
          </a:p>
          <a:p>
            <a:pPr lvl="1">
              <a:spcAft>
                <a:spcPts val="600"/>
              </a:spcAft>
            </a:pPr>
            <a:r>
              <a:rPr lang="en-US" altLang="en-US" sz="2400" dirty="0"/>
              <a:t>James Bonneson, Erin Ferguson, and Nick Foster</a:t>
            </a:r>
          </a:p>
          <a:p>
            <a:pPr>
              <a:spcAft>
                <a:spcPts val="600"/>
              </a:spcAft>
            </a:pPr>
            <a:r>
              <a:rPr lang="en-US" altLang="en-US" sz="2800" dirty="0"/>
              <a:t>NAVIGATS</a:t>
            </a:r>
          </a:p>
          <a:p>
            <a:pPr lvl="1">
              <a:spcAft>
                <a:spcPts val="600"/>
              </a:spcAft>
            </a:pPr>
            <a:r>
              <a:rPr lang="en-US" altLang="en-US" sz="2400" dirty="0"/>
              <a:t>Geni Bahar</a:t>
            </a:r>
          </a:p>
        </p:txBody>
      </p:sp>
    </p:spTree>
    <p:extLst>
      <p:ext uri="{BB962C8B-B14F-4D97-AF65-F5344CB8AC3E}">
        <p14:creationId xmlns:p14="http://schemas.microsoft.com/office/powerpoint/2010/main" val="41118925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C8AE6-13B0-499B-B4DA-DE911E99924C}"/>
              </a:ext>
            </a:extLst>
          </p:cNvPr>
          <p:cNvSpPr>
            <a:spLocks noGrp="1"/>
          </p:cNvSpPr>
          <p:nvPr>
            <p:ph type="title" idx="4294967295"/>
          </p:nvPr>
        </p:nvSpPr>
        <p:spPr>
          <a:xfrm>
            <a:off x="457200" y="404593"/>
            <a:ext cx="8229600" cy="457827"/>
          </a:xfrm>
        </p:spPr>
        <p:txBody>
          <a:bodyPr>
            <a:normAutofit fontScale="90000"/>
          </a:bodyPr>
          <a:lstStyle/>
          <a:p>
            <a:r>
              <a:rPr lang="en-US" sz="3200" dirty="0"/>
              <a:t>Base Condition Mismatch (Procedures), Case C, </a:t>
            </a:r>
            <a:r>
              <a:rPr lang="en-US" sz="2700" i="1" dirty="0"/>
              <a:t>contd.</a:t>
            </a:r>
          </a:p>
        </p:txBody>
      </p:sp>
      <p:sp>
        <p:nvSpPr>
          <p:cNvPr id="3" name="Content Placeholder 2">
            <a:extLst>
              <a:ext uri="{FF2B5EF4-FFF2-40B4-BE49-F238E27FC236}">
                <a16:creationId xmlns:a16="http://schemas.microsoft.com/office/drawing/2014/main" id="{549A72AB-CBF8-4E4C-8C5F-55EB61C628D1}"/>
              </a:ext>
            </a:extLst>
          </p:cNvPr>
          <p:cNvSpPr>
            <a:spLocks noGrp="1"/>
          </p:cNvSpPr>
          <p:nvPr>
            <p:ph idx="1"/>
          </p:nvPr>
        </p:nvSpPr>
        <p:spPr/>
        <p:txBody>
          <a:bodyPr/>
          <a:lstStyle/>
          <a:p>
            <a:endParaRPr lang="en-US" dirty="0"/>
          </a:p>
          <a:p>
            <a:r>
              <a:rPr lang="en-US" dirty="0"/>
              <a:t>Case C: CMF Not Used in CPM but Base Condition Accommodated in the SPF</a:t>
            </a:r>
          </a:p>
          <a:p>
            <a:pPr lvl="1"/>
            <a:r>
              <a:rPr lang="en-US" dirty="0"/>
              <a:t>Step 5. Compute the unbiased predicted crash frequency for site of interest</a:t>
            </a:r>
          </a:p>
          <a:p>
            <a:pPr lvl="1"/>
            <a:r>
              <a:rPr lang="en-US" dirty="0"/>
              <a:t>Step 6. Compute the unbiased overdispersion parameter for the CPM with the omitted CMF</a:t>
            </a:r>
          </a:p>
          <a:p>
            <a:pPr lvl="1"/>
            <a:r>
              <a:rPr lang="en-US" dirty="0"/>
              <a:t>Step 7. Compute the increased root mean square and coefficient of variation</a:t>
            </a:r>
          </a:p>
          <a:p>
            <a:pPr lvl="1"/>
            <a:r>
              <a:rPr lang="en-US" dirty="0"/>
              <a:t>Step 8. Compute the amount of bias</a:t>
            </a:r>
          </a:p>
          <a:p>
            <a:endParaRPr lang="en-US" dirty="0"/>
          </a:p>
        </p:txBody>
      </p:sp>
      <p:sp>
        <p:nvSpPr>
          <p:cNvPr id="4" name="Date Placeholder 3">
            <a:extLst>
              <a:ext uri="{FF2B5EF4-FFF2-40B4-BE49-F238E27FC236}">
                <a16:creationId xmlns:a16="http://schemas.microsoft.com/office/drawing/2014/main" id="{A2008AA8-AD51-414E-8F78-097BDFC0A544}"/>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3746233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Scenario </a:t>
            </a:r>
            <a:r>
              <a:rPr lang="en-US" b="1" dirty="0"/>
              <a:t>2</a:t>
            </a:r>
            <a:r>
              <a:rPr lang="en-US" dirty="0"/>
              <a:t>: Error in Estimated Input </a:t>
            </a:r>
            <a:r>
              <a:rPr lang="en-US" dirty="0" smtClean="0"/>
              <a:t>Values</a:t>
            </a:r>
            <a:br>
              <a:rPr lang="en-US" dirty="0" smtClean="0"/>
            </a:br>
            <a:endParaRPr lang="en-US" dirty="0"/>
          </a:p>
        </p:txBody>
      </p:sp>
      <p:sp>
        <p:nvSpPr>
          <p:cNvPr id="3" name="Content Placeholder 2"/>
          <p:cNvSpPr>
            <a:spLocks noGrp="1"/>
          </p:cNvSpPr>
          <p:nvPr>
            <p:ph idx="1"/>
          </p:nvPr>
        </p:nvSpPr>
        <p:spPr>
          <a:xfrm>
            <a:off x="244593" y="1413164"/>
            <a:ext cx="8442207" cy="4913300"/>
          </a:xfrm>
        </p:spPr>
        <p:txBody>
          <a:bodyPr>
            <a:normAutofit/>
          </a:bodyPr>
          <a:lstStyle/>
          <a:p>
            <a:r>
              <a:rPr lang="en-US" dirty="0"/>
              <a:t>Significance of uncertain or erroneous input values depends on context of use:</a:t>
            </a:r>
          </a:p>
          <a:p>
            <a:pPr lvl="1"/>
            <a:r>
              <a:rPr lang="en-US" dirty="0"/>
              <a:t>More significant for estimating effect of a contemplated countermeasure or design change</a:t>
            </a:r>
          </a:p>
          <a:p>
            <a:pPr lvl="1"/>
            <a:r>
              <a:rPr lang="en-US" dirty="0"/>
              <a:t>Network screening applications may be less impacted</a:t>
            </a:r>
          </a:p>
          <a:p>
            <a:r>
              <a:rPr lang="en-US" dirty="0" smtClean="0"/>
              <a:t>Impact </a:t>
            </a:r>
            <a:r>
              <a:rPr lang="en-US" dirty="0"/>
              <a:t>of uncertain or erroneous input values on reliability largely dependent on:</a:t>
            </a:r>
          </a:p>
          <a:p>
            <a:pPr lvl="1"/>
            <a:r>
              <a:rPr lang="en-US" dirty="0"/>
              <a:t>Degree to which the value is uncertain or erroneous</a:t>
            </a:r>
          </a:p>
          <a:p>
            <a:pPr lvl="1"/>
            <a:r>
              <a:rPr lang="en-US" dirty="0"/>
              <a:t>How impactful the variable under question is to the CPM prediction</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36830072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180564"/>
            <a:ext cx="8229600" cy="457827"/>
          </a:xfrm>
        </p:spPr>
        <p:txBody>
          <a:bodyPr>
            <a:normAutofit fontScale="90000"/>
          </a:bodyPr>
          <a:lstStyle/>
          <a:p>
            <a:r>
              <a:rPr lang="en-US" sz="3600" dirty="0"/>
              <a:t>Error in Estimated Input </a:t>
            </a:r>
            <a:r>
              <a:rPr lang="en-US" sz="3600" dirty="0" smtClean="0"/>
              <a:t>Values </a:t>
            </a:r>
            <a:r>
              <a:rPr lang="en-US" sz="2700" dirty="0" smtClean="0"/>
              <a:t>(contd.)</a:t>
            </a:r>
            <a:endParaRPr lang="en-US" sz="2700" dirty="0"/>
          </a:p>
        </p:txBody>
      </p:sp>
      <p:sp>
        <p:nvSpPr>
          <p:cNvPr id="3" name="Content Placeholder 2"/>
          <p:cNvSpPr>
            <a:spLocks noGrp="1"/>
          </p:cNvSpPr>
          <p:nvPr>
            <p:ph idx="1"/>
          </p:nvPr>
        </p:nvSpPr>
        <p:spPr>
          <a:xfrm>
            <a:off x="457200" y="776440"/>
            <a:ext cx="8229600" cy="5263744"/>
          </a:xfrm>
        </p:spPr>
        <p:txBody>
          <a:bodyPr>
            <a:normAutofit/>
          </a:bodyPr>
          <a:lstStyle/>
          <a:p>
            <a:endParaRPr lang="en-US" dirty="0"/>
          </a:p>
          <a:p>
            <a:r>
              <a:rPr lang="en-US" dirty="0"/>
              <a:t>Methods to Assess Potential Reliability</a:t>
            </a:r>
          </a:p>
          <a:p>
            <a:pPr lvl="1"/>
            <a:r>
              <a:rPr lang="en-US" dirty="0"/>
              <a:t>Guidance developed is a heuristic procedure that practitioners can use to assess how uncertainty or error in their data may affect reliability</a:t>
            </a:r>
          </a:p>
          <a:p>
            <a:pPr lvl="1"/>
            <a:r>
              <a:rPr lang="en-US" dirty="0"/>
              <a:t>Following types of analysis</a:t>
            </a:r>
          </a:p>
          <a:p>
            <a:pPr lvl="2"/>
            <a:r>
              <a:rPr lang="en-US" dirty="0"/>
              <a:t>Applying a CPM to predict crash frequency</a:t>
            </a:r>
          </a:p>
          <a:p>
            <a:pPr lvl="2"/>
            <a:r>
              <a:rPr lang="en-US" dirty="0"/>
              <a:t>Applying a CPM along with crash data for network screening</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8157603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34903" y="191793"/>
            <a:ext cx="8229600" cy="457827"/>
          </a:xfrm>
        </p:spPr>
        <p:txBody>
          <a:bodyPr>
            <a:normAutofit fontScale="90000"/>
          </a:bodyPr>
          <a:lstStyle/>
          <a:p>
            <a:r>
              <a:rPr lang="en-US" sz="2800" dirty="0"/>
              <a:t>Error in Estimated Input Values (Procedural Steps)</a:t>
            </a:r>
          </a:p>
        </p:txBody>
      </p:sp>
      <p:sp>
        <p:nvSpPr>
          <p:cNvPr id="3" name="Content Placeholder 2"/>
          <p:cNvSpPr>
            <a:spLocks noGrp="1"/>
          </p:cNvSpPr>
          <p:nvPr>
            <p:ph idx="1"/>
          </p:nvPr>
        </p:nvSpPr>
        <p:spPr>
          <a:xfrm>
            <a:off x="0" y="862420"/>
            <a:ext cx="8686800" cy="5263744"/>
          </a:xfrm>
        </p:spPr>
        <p:txBody>
          <a:bodyPr>
            <a:normAutofit/>
          </a:bodyPr>
          <a:lstStyle/>
          <a:p>
            <a:endParaRPr lang="en-US" dirty="0"/>
          </a:p>
          <a:p>
            <a:r>
              <a:rPr lang="en-US" dirty="0"/>
              <a:t>Sensitivity Analysis of Predicted Crash Values</a:t>
            </a:r>
          </a:p>
          <a:p>
            <a:pPr lvl="1"/>
            <a:r>
              <a:rPr lang="en-US" dirty="0"/>
              <a:t>Step 1. Assemble data</a:t>
            </a:r>
          </a:p>
          <a:p>
            <a:pPr lvl="1"/>
            <a:r>
              <a:rPr lang="en-US" dirty="0"/>
              <a:t>Step 2. Calibrate the CPM</a:t>
            </a:r>
          </a:p>
          <a:p>
            <a:pPr lvl="1"/>
            <a:r>
              <a:rPr lang="en-US" dirty="0"/>
              <a:t>Step 3. For each variable in the CPM where measurement error is of concern, assign a random number reflecting the degree to which measurement error is suspected for that variable</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685497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0EF59-BDAF-4F82-B5E4-63F9D3455294}"/>
              </a:ext>
            </a:extLst>
          </p:cNvPr>
          <p:cNvSpPr>
            <a:spLocks noGrp="1"/>
          </p:cNvSpPr>
          <p:nvPr>
            <p:ph type="title" idx="4294967295"/>
          </p:nvPr>
        </p:nvSpPr>
        <p:spPr>
          <a:xfrm>
            <a:off x="457200" y="274638"/>
            <a:ext cx="8229600" cy="457827"/>
          </a:xfrm>
        </p:spPr>
        <p:txBody>
          <a:bodyPr>
            <a:normAutofit fontScale="90000"/>
          </a:bodyPr>
          <a:lstStyle/>
          <a:p>
            <a:r>
              <a:rPr lang="en-US" sz="2800" dirty="0"/>
              <a:t>Error in Estimated Input Values (Procedural Steps</a:t>
            </a:r>
            <a:r>
              <a:rPr lang="en-US" sz="2800" dirty="0" smtClean="0"/>
              <a:t>) </a:t>
            </a:r>
            <a:endParaRPr lang="en-US" sz="2800" dirty="0"/>
          </a:p>
        </p:txBody>
      </p:sp>
      <p:sp>
        <p:nvSpPr>
          <p:cNvPr id="3" name="Content Placeholder 2">
            <a:extLst>
              <a:ext uri="{FF2B5EF4-FFF2-40B4-BE49-F238E27FC236}">
                <a16:creationId xmlns:a16="http://schemas.microsoft.com/office/drawing/2014/main" id="{E1463AED-7DCC-4146-B49B-6B9D333B7464}"/>
              </a:ext>
            </a:extLst>
          </p:cNvPr>
          <p:cNvSpPr>
            <a:spLocks noGrp="1"/>
          </p:cNvSpPr>
          <p:nvPr>
            <p:ph idx="1"/>
          </p:nvPr>
        </p:nvSpPr>
        <p:spPr/>
        <p:txBody>
          <a:bodyPr/>
          <a:lstStyle/>
          <a:p>
            <a:endParaRPr lang="en-US" dirty="0"/>
          </a:p>
          <a:p>
            <a:r>
              <a:rPr lang="en-US" dirty="0"/>
              <a:t>Sensitivity Analysis of Predicted Crash Values (</a:t>
            </a:r>
            <a:r>
              <a:rPr lang="en-US" i="1" dirty="0"/>
              <a:t>contd.</a:t>
            </a:r>
            <a:r>
              <a:rPr lang="en-US" dirty="0"/>
              <a:t>)</a:t>
            </a:r>
          </a:p>
          <a:p>
            <a:pPr lvl="1"/>
            <a:r>
              <a:rPr lang="en-US" dirty="0"/>
              <a:t>Step 4. For each variable in the CPM where measurement error is of concern, multiply the recorded value by the random number generated for that variable in Step 3</a:t>
            </a:r>
          </a:p>
          <a:p>
            <a:pPr lvl="1"/>
            <a:r>
              <a:rPr lang="en-US" dirty="0"/>
              <a:t>Step 5. Apply the CPM </a:t>
            </a:r>
            <a:r>
              <a:rPr lang="en-US" dirty="0" smtClean="0"/>
              <a:t>twice, once </a:t>
            </a:r>
            <a:r>
              <a:rPr lang="en-US" dirty="0"/>
              <a:t>using the original estimated variable values and a second time using the new variable values generated in Step 4</a:t>
            </a:r>
          </a:p>
          <a:p>
            <a:endParaRPr lang="en-US" dirty="0"/>
          </a:p>
        </p:txBody>
      </p:sp>
      <p:sp>
        <p:nvSpPr>
          <p:cNvPr id="4" name="Date Placeholder 3">
            <a:extLst>
              <a:ext uri="{FF2B5EF4-FFF2-40B4-BE49-F238E27FC236}">
                <a16:creationId xmlns:a16="http://schemas.microsoft.com/office/drawing/2014/main" id="{898227C8-0B71-4BAC-B852-983B88D23DC0}"/>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4520147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dirty="0"/>
              <a:t>Error in Estimated Input Values (Procedural Steps)</a:t>
            </a:r>
          </a:p>
        </p:txBody>
      </p:sp>
      <p:sp>
        <p:nvSpPr>
          <p:cNvPr id="3" name="Content Placeholder 2"/>
          <p:cNvSpPr>
            <a:spLocks noGrp="1"/>
          </p:cNvSpPr>
          <p:nvPr>
            <p:ph idx="1"/>
          </p:nvPr>
        </p:nvSpPr>
        <p:spPr/>
        <p:txBody>
          <a:bodyPr>
            <a:normAutofit/>
          </a:bodyPr>
          <a:lstStyle/>
          <a:p>
            <a:endParaRPr lang="en-US" dirty="0"/>
          </a:p>
          <a:p>
            <a:r>
              <a:rPr lang="en-US" dirty="0"/>
              <a:t>Sensitivity Analysis of Predicted Crash Values (</a:t>
            </a:r>
            <a:r>
              <a:rPr lang="en-US" i="1" dirty="0"/>
              <a:t>contd.</a:t>
            </a:r>
            <a:r>
              <a:rPr lang="en-US" dirty="0"/>
              <a:t>)</a:t>
            </a:r>
          </a:p>
          <a:p>
            <a:pPr lvl="1"/>
            <a:r>
              <a:rPr lang="en-US" dirty="0"/>
              <a:t>Step 6a. Use the values in Step 5 and estimate a series of GOF statistics</a:t>
            </a:r>
          </a:p>
          <a:p>
            <a:pPr lvl="1"/>
            <a:r>
              <a:rPr lang="en-US" dirty="0"/>
              <a:t>Step 7a. Divide the root mean </a:t>
            </a:r>
            <a:r>
              <a:rPr lang="en-US" dirty="0" smtClean="0"/>
              <a:t>square </a:t>
            </a:r>
            <a:r>
              <a:rPr lang="en-US" dirty="0"/>
              <a:t>difference and the extreme value estimates from Step 6a by the average value of the crash predictions with known values and multiply by 100</a:t>
            </a:r>
          </a:p>
          <a:p>
            <a:pPr lvl="1"/>
            <a:r>
              <a:rPr lang="en-US" dirty="0"/>
              <a:t>Step 8a. Using the GOF statistics calculated in Step 7a assess the impact of measurement errors on the CPM</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365225301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dirty="0" smtClean="0"/>
              <a:t/>
            </a:r>
            <a:br>
              <a:rPr lang="en-US" dirty="0" smtClean="0"/>
            </a:br>
            <a:r>
              <a:rPr lang="en-US" dirty="0" smtClean="0"/>
              <a:t>Error </a:t>
            </a:r>
            <a:r>
              <a:rPr lang="en-US" dirty="0"/>
              <a:t>in Estimated Input Values (Procedural Steps)</a:t>
            </a:r>
          </a:p>
        </p:txBody>
      </p:sp>
      <p:sp>
        <p:nvSpPr>
          <p:cNvPr id="3" name="Content Placeholder 2"/>
          <p:cNvSpPr>
            <a:spLocks noGrp="1"/>
          </p:cNvSpPr>
          <p:nvPr>
            <p:ph idx="1"/>
          </p:nvPr>
        </p:nvSpPr>
        <p:spPr/>
        <p:txBody>
          <a:bodyPr>
            <a:normAutofit/>
          </a:bodyPr>
          <a:lstStyle/>
          <a:p>
            <a:endParaRPr lang="en-US" dirty="0"/>
          </a:p>
          <a:p>
            <a:r>
              <a:rPr lang="en-US" dirty="0"/>
              <a:t>Sensitivity Analysis for Network Screening</a:t>
            </a:r>
          </a:p>
          <a:p>
            <a:pPr lvl="1"/>
            <a:r>
              <a:rPr lang="en-US" dirty="0"/>
              <a:t>Steps 1 through 5 are the same as for the previous situation (i.e., Sensitivity Analysis of Predicted Crash Values)</a:t>
            </a:r>
          </a:p>
          <a:p>
            <a:pPr lvl="1"/>
            <a:r>
              <a:rPr lang="en-US" dirty="0"/>
              <a:t>Step 6b. For each CPM applied, compute either the EB or EB Excess estimate for each site by combining the CPM predicted crash estimate with the observed crash data</a:t>
            </a:r>
          </a:p>
          <a:p>
            <a:endParaRPr lang="en-US" dirty="0"/>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77989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025C2-299F-4F26-9009-9E8ADB3789F5}"/>
              </a:ext>
            </a:extLst>
          </p:cNvPr>
          <p:cNvSpPr>
            <a:spLocks noGrp="1"/>
          </p:cNvSpPr>
          <p:nvPr>
            <p:ph type="title" idx="4294967295"/>
          </p:nvPr>
        </p:nvSpPr>
        <p:spPr>
          <a:xfrm>
            <a:off x="457200" y="274638"/>
            <a:ext cx="8229600" cy="457827"/>
          </a:xfrm>
        </p:spPr>
        <p:txBody>
          <a:bodyPr>
            <a:normAutofit fontScale="90000"/>
          </a:bodyPr>
          <a:lstStyle/>
          <a:p>
            <a:r>
              <a:rPr lang="en-US" dirty="0" smtClean="0"/>
              <a:t/>
            </a:r>
            <a:br>
              <a:rPr lang="en-US" dirty="0" smtClean="0"/>
            </a:br>
            <a:r>
              <a:rPr lang="en-US" dirty="0" smtClean="0"/>
              <a:t>Error in Estimated Input Values (Procedural Steps)</a:t>
            </a:r>
            <a:endParaRPr lang="en-US" dirty="0"/>
          </a:p>
        </p:txBody>
      </p:sp>
      <p:sp>
        <p:nvSpPr>
          <p:cNvPr id="3" name="Content Placeholder 2">
            <a:extLst>
              <a:ext uri="{FF2B5EF4-FFF2-40B4-BE49-F238E27FC236}">
                <a16:creationId xmlns:a16="http://schemas.microsoft.com/office/drawing/2014/main" id="{11FF3D20-29EC-44DE-A165-B911C785A0E7}"/>
              </a:ext>
            </a:extLst>
          </p:cNvPr>
          <p:cNvSpPr>
            <a:spLocks noGrp="1"/>
          </p:cNvSpPr>
          <p:nvPr>
            <p:ph idx="1"/>
          </p:nvPr>
        </p:nvSpPr>
        <p:spPr/>
        <p:txBody>
          <a:bodyPr/>
          <a:lstStyle/>
          <a:p>
            <a:endParaRPr lang="en-US" dirty="0"/>
          </a:p>
          <a:p>
            <a:r>
              <a:rPr lang="en-US" dirty="0"/>
              <a:t>Sensitivity Analysis for Network Screening (</a:t>
            </a:r>
            <a:r>
              <a:rPr lang="en-US" i="1" dirty="0"/>
              <a:t>contd.</a:t>
            </a:r>
            <a:r>
              <a:rPr lang="en-US" dirty="0"/>
              <a:t>)</a:t>
            </a:r>
          </a:p>
          <a:p>
            <a:pPr lvl="1"/>
            <a:r>
              <a:rPr lang="en-US" dirty="0"/>
              <a:t>Step 7b. For each CPM applied, rank all locations separately by the network screening measure used (EB Expected or EB Excess)</a:t>
            </a:r>
          </a:p>
          <a:p>
            <a:pPr lvl="1"/>
            <a:r>
              <a:rPr lang="en-US" dirty="0"/>
              <a:t>Step 8b. For each ranked list determine the </a:t>
            </a:r>
            <a:r>
              <a:rPr lang="en-US" dirty="0" smtClean="0"/>
              <a:t>Spearman’s </a:t>
            </a:r>
            <a:r>
              <a:rPr lang="en-US" dirty="0"/>
              <a:t>correlation coefficient, comparing the rankings using the CPMs with measurement error to the ranking using the CPM with the original estimated values</a:t>
            </a:r>
          </a:p>
          <a:p>
            <a:endParaRPr lang="en-US" dirty="0"/>
          </a:p>
        </p:txBody>
      </p:sp>
      <p:sp>
        <p:nvSpPr>
          <p:cNvPr id="4" name="Date Placeholder 3">
            <a:extLst>
              <a:ext uri="{FF2B5EF4-FFF2-40B4-BE49-F238E27FC236}">
                <a16:creationId xmlns:a16="http://schemas.microsoft.com/office/drawing/2014/main" id="{783A393A-9B4E-42D8-9F03-1CD4061E6B03}"/>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247043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dirty="0"/>
              <a:t>Error in Estimated Input Values (Procedural Steps)</a:t>
            </a:r>
          </a:p>
        </p:txBody>
      </p:sp>
      <p:sp>
        <p:nvSpPr>
          <p:cNvPr id="3" name="Content Placeholder 2"/>
          <p:cNvSpPr>
            <a:spLocks noGrp="1"/>
          </p:cNvSpPr>
          <p:nvPr>
            <p:ph idx="1"/>
          </p:nvPr>
        </p:nvSpPr>
        <p:spPr/>
        <p:txBody>
          <a:bodyPr/>
          <a:lstStyle/>
          <a:p>
            <a:endParaRPr lang="en-US" dirty="0"/>
          </a:p>
          <a:p>
            <a:r>
              <a:rPr lang="en-US" dirty="0"/>
              <a:t>Sensitivity Analysis for Network Screening, </a:t>
            </a:r>
            <a:r>
              <a:rPr lang="en-US" i="1" dirty="0"/>
              <a:t>contd.</a:t>
            </a:r>
          </a:p>
          <a:p>
            <a:pPr lvl="1"/>
            <a:r>
              <a:rPr lang="en-US" dirty="0"/>
              <a:t>Step 9b: For each ranked list, for the top 30, </a:t>
            </a:r>
            <a:r>
              <a:rPr lang="en-US" dirty="0" smtClean="0"/>
              <a:t>50, </a:t>
            </a:r>
            <a:r>
              <a:rPr lang="en-US" dirty="0"/>
              <a:t>and 100 sites ranked using the base CPM, the percentage of sites not included in the ranked lists using the CPMs with measurement error is tabulated</a:t>
            </a:r>
          </a:p>
          <a:p>
            <a:pPr lvl="1"/>
            <a:r>
              <a:rPr lang="en-US" dirty="0"/>
              <a:t>Step 10b: Using the goodness-of-fit measures calculated in Steps 8b and 9b assess the impact of measurement errors on the CPM</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982074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66606" y="606855"/>
            <a:ext cx="8545689" cy="383881"/>
          </a:xfrm>
        </p:spPr>
        <p:txBody>
          <a:bodyPr>
            <a:normAutofit fontScale="90000"/>
          </a:bodyPr>
          <a:lstStyle/>
          <a:p>
            <a:r>
              <a:rPr lang="en-US" b="1" dirty="0" smtClean="0"/>
              <a:t/>
            </a:r>
            <a:br>
              <a:rPr lang="en-US" b="1" dirty="0" smtClean="0"/>
            </a:br>
            <a:r>
              <a:rPr lang="en-US" b="1" dirty="0" smtClean="0"/>
              <a:t>Scenario </a:t>
            </a:r>
            <a:r>
              <a:rPr lang="en-US" b="1" dirty="0"/>
              <a:t>3</a:t>
            </a:r>
            <a:r>
              <a:rPr lang="en-US" dirty="0"/>
              <a:t>: Effect of Number of Variables in CPM on Reliability</a:t>
            </a:r>
            <a:r>
              <a:rPr lang="en-CA" b="1" dirty="0"/>
              <a:t/>
            </a:r>
            <a:br>
              <a:rPr lang="en-CA" b="1" dirty="0"/>
            </a:br>
            <a:endParaRPr lang="en-US" dirty="0"/>
          </a:p>
        </p:txBody>
      </p:sp>
      <p:sp>
        <p:nvSpPr>
          <p:cNvPr id="3" name="Content Placeholder 2"/>
          <p:cNvSpPr>
            <a:spLocks noGrp="1"/>
          </p:cNvSpPr>
          <p:nvPr>
            <p:ph idx="1"/>
          </p:nvPr>
        </p:nvSpPr>
        <p:spPr>
          <a:xfrm>
            <a:off x="240828" y="1422400"/>
            <a:ext cx="8771467" cy="5104648"/>
          </a:xfrm>
        </p:spPr>
        <p:txBody>
          <a:bodyPr>
            <a:normAutofit/>
          </a:bodyPr>
          <a:lstStyle/>
          <a:p>
            <a:r>
              <a:rPr lang="en-US" dirty="0"/>
              <a:t>Relative Impact of the Variable, e.g.,</a:t>
            </a:r>
          </a:p>
          <a:p>
            <a:pPr lvl="1"/>
            <a:r>
              <a:rPr lang="en-US" dirty="0"/>
              <a:t>Left turn volumes are influential predictors of left turn crashes</a:t>
            </a:r>
          </a:p>
          <a:p>
            <a:pPr lvl="1"/>
            <a:r>
              <a:rPr lang="en-US" dirty="0"/>
              <a:t>Shoulder width may have little influence on total crashes for rural multilane roads</a:t>
            </a:r>
          </a:p>
          <a:p>
            <a:r>
              <a:rPr lang="en-US" dirty="0"/>
              <a:t>Omitted Variables in the CPM, e.g.,</a:t>
            </a:r>
          </a:p>
          <a:p>
            <a:pPr lvl="1"/>
            <a:r>
              <a:rPr lang="en-US" dirty="0"/>
              <a:t>Estimating crashes on segments with curves with CPM developed without variable for curvature</a:t>
            </a:r>
          </a:p>
          <a:p>
            <a:r>
              <a:rPr lang="en-US" dirty="0"/>
              <a:t>Missing Application Data, e.g.,</a:t>
            </a:r>
          </a:p>
          <a:p>
            <a:pPr lvl="1"/>
            <a:r>
              <a:rPr lang="en-US" dirty="0"/>
              <a:t>Applying CPM in preliminary design before design elements are finalized</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152084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E82A023B-EA01-469C-8409-B4D98E968BAF}"/>
              </a:ext>
            </a:extLst>
          </p:cNvPr>
          <p:cNvSpPr>
            <a:spLocks noGrp="1" noChangeArrowheads="1"/>
          </p:cNvSpPr>
          <p:nvPr>
            <p:ph type="title" idx="4294967295"/>
          </p:nvPr>
        </p:nvSpPr>
        <p:spPr>
          <a:xfrm>
            <a:off x="304800" y="106363"/>
            <a:ext cx="8534400" cy="1143000"/>
          </a:xfrm>
        </p:spPr>
        <p:txBody>
          <a:bodyPr/>
          <a:lstStyle/>
          <a:p>
            <a:pPr eaLnBrk="1" hangingPunct="1"/>
            <a:r>
              <a:rPr lang="en-US" altLang="en-US" sz="3600" dirty="0"/>
              <a:t>Background</a:t>
            </a:r>
          </a:p>
        </p:txBody>
      </p:sp>
      <p:sp>
        <p:nvSpPr>
          <p:cNvPr id="11267" name="Rectangle 3">
            <a:extLst>
              <a:ext uri="{FF2B5EF4-FFF2-40B4-BE49-F238E27FC236}">
                <a16:creationId xmlns:a16="http://schemas.microsoft.com/office/drawing/2014/main" id="{8454D87C-CA5B-4C2E-984C-15EC62FC8C91}"/>
              </a:ext>
            </a:extLst>
          </p:cNvPr>
          <p:cNvSpPr>
            <a:spLocks noGrp="1" noChangeArrowheads="1"/>
          </p:cNvSpPr>
          <p:nvPr>
            <p:ph type="body" idx="1"/>
          </p:nvPr>
        </p:nvSpPr>
        <p:spPr>
          <a:xfrm>
            <a:off x="304800" y="1219200"/>
            <a:ext cx="8534400" cy="4800600"/>
          </a:xfrm>
        </p:spPr>
        <p:txBody>
          <a:bodyPr/>
          <a:lstStyle/>
          <a:p>
            <a:pPr eaLnBrk="1" hangingPunct="1"/>
            <a:r>
              <a:rPr lang="en-US" altLang="en-US" dirty="0"/>
              <a:t>HSM Part C </a:t>
            </a:r>
            <a:r>
              <a:rPr lang="en-US" altLang="en-US" sz="2800" dirty="0"/>
              <a:t>Predictive</a:t>
            </a:r>
            <a:r>
              <a:rPr lang="en-US" altLang="en-US" dirty="0"/>
              <a:t> Method:</a:t>
            </a:r>
          </a:p>
          <a:p>
            <a:pPr lvl="1" eaLnBrk="1" hangingPunct="1"/>
            <a:r>
              <a:rPr lang="en-US" altLang="en-US" sz="2400" dirty="0"/>
              <a:t>Base model, which is a safety performance function (SPF)</a:t>
            </a:r>
          </a:p>
          <a:p>
            <a:pPr lvl="1" eaLnBrk="1" hangingPunct="1"/>
            <a:r>
              <a:rPr lang="en-US" altLang="en-US" sz="2400" dirty="0"/>
              <a:t>Crash </a:t>
            </a:r>
            <a:r>
              <a:rPr lang="en-US" altLang="en-US" sz="2400" dirty="0" smtClean="0"/>
              <a:t>modification factors </a:t>
            </a:r>
            <a:r>
              <a:rPr lang="en-US" altLang="en-US" sz="2400" dirty="0"/>
              <a:t>(CMFs) to adjust for conditions different from the base conditions</a:t>
            </a:r>
          </a:p>
          <a:p>
            <a:pPr lvl="1" eaLnBrk="1" hangingPunct="1"/>
            <a:r>
              <a:rPr lang="en-US" altLang="en-US" sz="2400" dirty="0"/>
              <a:t>Calibration factor to adjust the estimate for local conditions</a:t>
            </a:r>
          </a:p>
          <a:p>
            <a:pPr lvl="2" eaLnBrk="1" hangingPunct="1"/>
            <a:r>
              <a:rPr lang="en-US" altLang="en-US" dirty="0"/>
              <a:t>Product of these factors produces a crash prediction model (CPM)</a:t>
            </a:r>
          </a:p>
          <a:p>
            <a:pPr lvl="2" eaLnBrk="1" hangingPunct="1"/>
            <a:r>
              <a:rPr lang="en-US" altLang="en-US" dirty="0"/>
              <a:t>HSM has limited information about reliability of predictions from a CPM</a:t>
            </a:r>
          </a:p>
        </p:txBody>
      </p:sp>
    </p:spTree>
    <p:extLst>
      <p:ext uri="{BB962C8B-B14F-4D97-AF65-F5344CB8AC3E}">
        <p14:creationId xmlns:p14="http://schemas.microsoft.com/office/powerpoint/2010/main" val="17127409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199" y="142935"/>
            <a:ext cx="8545689" cy="457827"/>
          </a:xfrm>
        </p:spPr>
        <p:txBody>
          <a:bodyPr>
            <a:normAutofit fontScale="90000"/>
          </a:bodyPr>
          <a:lstStyle/>
          <a:p>
            <a:r>
              <a:rPr lang="en-US" sz="2800" dirty="0"/>
              <a:t>Effect of Number of Variables in CPM on Reliability</a:t>
            </a:r>
          </a:p>
        </p:txBody>
      </p:sp>
      <p:sp>
        <p:nvSpPr>
          <p:cNvPr id="3" name="Content Placeholder 2"/>
          <p:cNvSpPr>
            <a:spLocks noGrp="1"/>
          </p:cNvSpPr>
          <p:nvPr>
            <p:ph idx="1"/>
          </p:nvPr>
        </p:nvSpPr>
        <p:spPr/>
        <p:txBody>
          <a:bodyPr/>
          <a:lstStyle/>
          <a:p>
            <a:endParaRPr lang="en-US" dirty="0"/>
          </a:p>
          <a:p>
            <a:r>
              <a:rPr lang="en-US" dirty="0"/>
              <a:t>Methods to Assess Potential Reliability</a:t>
            </a:r>
          </a:p>
          <a:p>
            <a:pPr lvl="1"/>
            <a:r>
              <a:rPr lang="en-US" dirty="0"/>
              <a:t>The guidance developed is a heuristic procedure that practitioners can use to assess how the use or absence of additional variables in a CPM affects reliability</a:t>
            </a:r>
          </a:p>
          <a:p>
            <a:pPr lvl="1"/>
            <a:r>
              <a:rPr lang="en-US" dirty="0"/>
              <a:t>Answer two questions:</a:t>
            </a:r>
          </a:p>
          <a:p>
            <a:pPr lvl="2"/>
            <a:r>
              <a:rPr lang="en-US" dirty="0"/>
              <a:t>Which of multiple CPMs to apply, particularly when the number of variables varies between SPFs?</a:t>
            </a:r>
          </a:p>
          <a:p>
            <a:pPr lvl="2"/>
            <a:r>
              <a:rPr lang="en-US" dirty="0"/>
              <a:t>What are the impacts on reliability of using a CPM when not all </a:t>
            </a:r>
            <a:r>
              <a:rPr lang="en-US" dirty="0" smtClean="0"/>
              <a:t>the </a:t>
            </a:r>
            <a:r>
              <a:rPr lang="en-US" dirty="0"/>
              <a:t>variables in the CPM are known?</a:t>
            </a:r>
          </a:p>
          <a:p>
            <a:pPr lvl="2"/>
            <a:endParaRPr lang="en-CA" dirty="0"/>
          </a:p>
          <a:p>
            <a:pPr lvl="1"/>
            <a:endParaRPr lang="en-US" dirty="0"/>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7129393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199" y="142935"/>
            <a:ext cx="8545689" cy="457827"/>
          </a:xfrm>
        </p:spPr>
        <p:txBody>
          <a:bodyPr>
            <a:normAutofit fontScale="90000"/>
          </a:bodyPr>
          <a:lstStyle/>
          <a:p>
            <a:r>
              <a:rPr lang="en-US" sz="2800" dirty="0"/>
              <a:t>Effect of Number of Variables in CPM on Reliability</a:t>
            </a:r>
          </a:p>
        </p:txBody>
      </p:sp>
      <p:sp>
        <p:nvSpPr>
          <p:cNvPr id="3" name="Content Placeholder 2"/>
          <p:cNvSpPr>
            <a:spLocks noGrp="1"/>
          </p:cNvSpPr>
          <p:nvPr>
            <p:ph idx="1"/>
          </p:nvPr>
        </p:nvSpPr>
        <p:spPr/>
        <p:txBody>
          <a:bodyPr>
            <a:normAutofit/>
          </a:bodyPr>
          <a:lstStyle/>
          <a:p>
            <a:r>
              <a:rPr lang="en-CA" dirty="0"/>
              <a:t>Procedural Steps</a:t>
            </a:r>
          </a:p>
          <a:p>
            <a:pPr lvl="1"/>
            <a:r>
              <a:rPr lang="en-CA" dirty="0"/>
              <a:t>Step 1. Assemble all data required for applying the CPM</a:t>
            </a:r>
          </a:p>
          <a:p>
            <a:pPr lvl="1"/>
            <a:r>
              <a:rPr lang="en-CA" dirty="0"/>
              <a:t>Step 2. </a:t>
            </a:r>
            <a:r>
              <a:rPr lang="en-US" dirty="0"/>
              <a:t>Decide how many alternate CPMs are to be compared and which variables will be included in each</a:t>
            </a:r>
          </a:p>
          <a:p>
            <a:pPr lvl="1"/>
            <a:r>
              <a:rPr lang="en-US" dirty="0"/>
              <a:t>Step 3. For each CPM being considered, estimate the Modified R</a:t>
            </a:r>
            <a:r>
              <a:rPr lang="en-US" baseline="30000" dirty="0"/>
              <a:t>2</a:t>
            </a:r>
            <a:r>
              <a:rPr lang="en-US" dirty="0"/>
              <a:t>, MAD, dispersion parameter, and the percent of observations outside of two standard deviation limits for the CURE plot for the fitted values</a:t>
            </a:r>
          </a:p>
          <a:p>
            <a:pPr lvl="2"/>
            <a:r>
              <a:rPr lang="en-US" dirty="0"/>
              <a:t>For each of these measures, divide the values by the value for the full CPM with all variables</a:t>
            </a:r>
          </a:p>
          <a:p>
            <a:pPr lvl="2"/>
            <a:endParaRPr lang="en-US" dirty="0"/>
          </a:p>
          <a:p>
            <a:pPr marL="457200" lvl="1" indent="0">
              <a:buNone/>
            </a:pPr>
            <a:endParaRPr lang="en-US" dirty="0"/>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42570394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1EA211-18C9-44B0-B564-AE49539A904F}"/>
              </a:ext>
            </a:extLst>
          </p:cNvPr>
          <p:cNvSpPr>
            <a:spLocks noGrp="1"/>
          </p:cNvSpPr>
          <p:nvPr>
            <p:ph type="title" idx="4294967295"/>
          </p:nvPr>
        </p:nvSpPr>
        <p:spPr>
          <a:xfrm>
            <a:off x="457200" y="274638"/>
            <a:ext cx="8229600" cy="457827"/>
          </a:xfrm>
        </p:spPr>
        <p:txBody>
          <a:bodyPr>
            <a:normAutofit fontScale="90000"/>
          </a:bodyPr>
          <a:lstStyle/>
          <a:p>
            <a:r>
              <a:rPr lang="en-US" sz="2800" dirty="0"/>
              <a:t>Effect of Number of Variables in CPM on Reliability</a:t>
            </a:r>
            <a:endParaRPr lang="en-US" sz="2800" b="1" dirty="0"/>
          </a:p>
        </p:txBody>
      </p:sp>
      <p:sp>
        <p:nvSpPr>
          <p:cNvPr id="3" name="Content Placeholder 2">
            <a:extLst>
              <a:ext uri="{FF2B5EF4-FFF2-40B4-BE49-F238E27FC236}">
                <a16:creationId xmlns:a16="http://schemas.microsoft.com/office/drawing/2014/main" id="{9EAC679F-2F37-4F85-91C1-DEE8E222B01B}"/>
              </a:ext>
            </a:extLst>
          </p:cNvPr>
          <p:cNvSpPr>
            <a:spLocks noGrp="1"/>
          </p:cNvSpPr>
          <p:nvPr>
            <p:ph idx="1"/>
          </p:nvPr>
        </p:nvSpPr>
        <p:spPr/>
        <p:txBody>
          <a:bodyPr/>
          <a:lstStyle/>
          <a:p>
            <a:endParaRPr lang="en-CA" dirty="0"/>
          </a:p>
          <a:p>
            <a:r>
              <a:rPr lang="en-CA" dirty="0"/>
              <a:t>Procedural Steps (</a:t>
            </a:r>
            <a:r>
              <a:rPr lang="en-CA" i="1" dirty="0"/>
              <a:t>contd.</a:t>
            </a:r>
            <a:r>
              <a:rPr lang="en-CA" dirty="0"/>
              <a:t>)</a:t>
            </a:r>
          </a:p>
          <a:p>
            <a:pPr lvl="1"/>
            <a:r>
              <a:rPr lang="en-US" dirty="0"/>
              <a:t>Step 4. The analyst should decide how many years of observed crash data will be used in their Network Screening program and whether sites are to be screened by the EB Expected or the EB Excess methods</a:t>
            </a:r>
            <a:endParaRPr lang="en-CA" dirty="0"/>
          </a:p>
          <a:p>
            <a:pPr lvl="1"/>
            <a:r>
              <a:rPr lang="en-US" dirty="0"/>
              <a:t>Step 5. For each ranked list determine the </a:t>
            </a:r>
            <a:r>
              <a:rPr lang="en-US" dirty="0" smtClean="0"/>
              <a:t>Spearman’s </a:t>
            </a:r>
            <a:r>
              <a:rPr lang="en-US" dirty="0"/>
              <a:t>correlation coefficient, comparing the rankings using the CPM with all variables used to the other CPMs in turn.</a:t>
            </a:r>
          </a:p>
          <a:p>
            <a:endParaRPr lang="en-US" dirty="0"/>
          </a:p>
        </p:txBody>
      </p:sp>
      <p:sp>
        <p:nvSpPr>
          <p:cNvPr id="4" name="Date Placeholder 3">
            <a:extLst>
              <a:ext uri="{FF2B5EF4-FFF2-40B4-BE49-F238E27FC236}">
                <a16:creationId xmlns:a16="http://schemas.microsoft.com/office/drawing/2014/main" id="{18C4850B-0A04-4035-8E1A-FE51A8180FF6}"/>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1656401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sz="2800" dirty="0"/>
              <a:t>Effect of Number of Variables in CPM on Reliability</a:t>
            </a:r>
          </a:p>
        </p:txBody>
      </p:sp>
      <p:sp>
        <p:nvSpPr>
          <p:cNvPr id="3" name="Content Placeholder 2"/>
          <p:cNvSpPr>
            <a:spLocks noGrp="1"/>
          </p:cNvSpPr>
          <p:nvPr>
            <p:ph idx="1"/>
          </p:nvPr>
        </p:nvSpPr>
        <p:spPr/>
        <p:txBody>
          <a:bodyPr>
            <a:normAutofit/>
          </a:bodyPr>
          <a:lstStyle/>
          <a:p>
            <a:endParaRPr lang="en-US" dirty="0"/>
          </a:p>
          <a:p>
            <a:r>
              <a:rPr lang="en-US" dirty="0"/>
              <a:t>Procedural Steps (</a:t>
            </a:r>
            <a:r>
              <a:rPr lang="en-US" i="1" dirty="0"/>
              <a:t>contd.</a:t>
            </a:r>
            <a:r>
              <a:rPr lang="en-US" dirty="0"/>
              <a:t>)</a:t>
            </a:r>
          </a:p>
          <a:p>
            <a:pPr lvl="1"/>
            <a:r>
              <a:rPr lang="en-US" dirty="0"/>
              <a:t>Step 6. For each ranked list, for the top 30, </a:t>
            </a:r>
            <a:r>
              <a:rPr lang="en-US" dirty="0" smtClean="0"/>
              <a:t>50, </a:t>
            </a:r>
            <a:r>
              <a:rPr lang="en-US" dirty="0"/>
              <a:t>and 100 sites ranked using the full CPM with all variables, the percentage of sites not included in the ranked lists using the alternate CPMs is tabulated.</a:t>
            </a:r>
          </a:p>
          <a:p>
            <a:pPr lvl="1"/>
            <a:r>
              <a:rPr lang="en-US" dirty="0"/>
              <a:t>Step 7. Using the goodness-of-fit measures calculated in Steps 3, </a:t>
            </a:r>
            <a:r>
              <a:rPr lang="en-US" dirty="0" smtClean="0"/>
              <a:t>5, </a:t>
            </a:r>
            <a:r>
              <a:rPr lang="en-US" dirty="0"/>
              <a:t>and 6, evaluate the alternate CPMs.</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47619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69409" y="321065"/>
            <a:ext cx="9031111" cy="457827"/>
          </a:xfrm>
        </p:spPr>
        <p:txBody>
          <a:bodyPr>
            <a:normAutofit fontScale="90000"/>
          </a:bodyPr>
          <a:lstStyle/>
          <a:p>
            <a:r>
              <a:rPr lang="en-US" sz="2800" u="sng" dirty="0" smtClean="0"/>
              <a:t/>
            </a:r>
            <a:br>
              <a:rPr lang="en-US" sz="2800" u="sng" dirty="0" smtClean="0"/>
            </a:br>
            <a:r>
              <a:rPr lang="en-US" sz="2800" b="1" dirty="0" smtClean="0"/>
              <a:t>Scenario </a:t>
            </a:r>
            <a:r>
              <a:rPr lang="en-US" sz="2800" b="1" dirty="0"/>
              <a:t>4</a:t>
            </a:r>
            <a:r>
              <a:rPr lang="en-US" sz="2800" dirty="0"/>
              <a:t>: Reliability Associated with Using CPM for Rare Crash Types and Severities</a:t>
            </a:r>
          </a:p>
        </p:txBody>
      </p:sp>
      <p:sp>
        <p:nvSpPr>
          <p:cNvPr id="3" name="Content Placeholder 2"/>
          <p:cNvSpPr>
            <a:spLocks noGrp="1"/>
          </p:cNvSpPr>
          <p:nvPr>
            <p:ph idx="1"/>
          </p:nvPr>
        </p:nvSpPr>
        <p:spPr/>
        <p:txBody>
          <a:bodyPr>
            <a:normAutofit fontScale="92500" lnSpcReduction="10000"/>
          </a:bodyPr>
          <a:lstStyle/>
          <a:p>
            <a:pPr>
              <a:lnSpc>
                <a:spcPct val="120000"/>
              </a:lnSpc>
            </a:pPr>
            <a:endParaRPr lang="en-US" dirty="0"/>
          </a:p>
          <a:p>
            <a:pPr>
              <a:lnSpc>
                <a:spcPct val="120000"/>
              </a:lnSpc>
            </a:pPr>
            <a:r>
              <a:rPr lang="en-US" dirty="0"/>
              <a:t>Three cases</a:t>
            </a:r>
          </a:p>
          <a:p>
            <a:pPr lvl="1">
              <a:lnSpc>
                <a:spcPct val="120000"/>
              </a:lnSpc>
            </a:pPr>
            <a:r>
              <a:rPr lang="en-US" b="1" dirty="0"/>
              <a:t>Case A</a:t>
            </a:r>
            <a:r>
              <a:rPr lang="en-US" dirty="0"/>
              <a:t>:  Models did not converge or were illogical (e.g</a:t>
            </a:r>
            <a:r>
              <a:rPr lang="en-US" dirty="0" smtClean="0"/>
              <a:t>., </a:t>
            </a:r>
            <a:r>
              <a:rPr lang="en-US" dirty="0"/>
              <a:t>AADT exponents were negative or statistically insignificant at the 10% level).</a:t>
            </a:r>
            <a:endParaRPr lang="en-CA" dirty="0"/>
          </a:p>
          <a:p>
            <a:pPr lvl="1">
              <a:lnSpc>
                <a:spcPct val="120000"/>
              </a:lnSpc>
            </a:pPr>
            <a:r>
              <a:rPr lang="en-US" b="1" dirty="0"/>
              <a:t>Case B</a:t>
            </a:r>
            <a:r>
              <a:rPr lang="en-US" dirty="0"/>
              <a:t>. There is low confidence in a CPM because it did not validate well or had poor GOF statistics.</a:t>
            </a:r>
            <a:endParaRPr lang="en-CA" dirty="0"/>
          </a:p>
          <a:p>
            <a:pPr lvl="1">
              <a:lnSpc>
                <a:spcPct val="120000"/>
              </a:lnSpc>
            </a:pPr>
            <a:r>
              <a:rPr lang="en-US" b="1" dirty="0"/>
              <a:t>Case C</a:t>
            </a:r>
            <a:r>
              <a:rPr lang="en-US" dirty="0"/>
              <a:t>: For numerous crash types and </a:t>
            </a:r>
            <a:r>
              <a:rPr lang="en-US" dirty="0" smtClean="0"/>
              <a:t>severities, </a:t>
            </a:r>
            <a:r>
              <a:rPr lang="en-US" dirty="0"/>
              <a:t>estimation of CPMs was not considered either: </a:t>
            </a:r>
          </a:p>
          <a:p>
            <a:pPr lvl="2">
              <a:lnSpc>
                <a:spcPct val="120000"/>
              </a:lnSpc>
            </a:pPr>
            <a:r>
              <a:rPr lang="en-US" dirty="0"/>
              <a:t>because they </a:t>
            </a:r>
            <a:r>
              <a:rPr lang="en-US" dirty="0" smtClean="0"/>
              <a:t>are </a:t>
            </a:r>
            <a:r>
              <a:rPr lang="en-US" dirty="0"/>
              <a:t>not of primary interest generally (e.g., night crashes), or</a:t>
            </a:r>
          </a:p>
          <a:p>
            <a:pPr lvl="2">
              <a:lnSpc>
                <a:spcPct val="120000"/>
              </a:lnSpc>
            </a:pPr>
            <a:r>
              <a:rPr lang="en-US" dirty="0"/>
              <a:t>because there are typically too few crashes to attempt SPF development (e.g., bicycle, pedestrian, and fatal crashes). </a:t>
            </a:r>
          </a:p>
          <a:p>
            <a:pPr lvl="2">
              <a:lnSpc>
                <a:spcPct val="120000"/>
              </a:lnSpc>
            </a:pPr>
            <a:endParaRPr lang="en-US" dirty="0"/>
          </a:p>
          <a:p>
            <a:endParaRPr lang="en-US" dirty="0"/>
          </a:p>
          <a:p>
            <a:endParaRPr lang="en-US" dirty="0"/>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22178409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E67C6-29F2-4779-BAAE-2D1B1BA86D4D}"/>
              </a:ext>
            </a:extLst>
          </p:cNvPr>
          <p:cNvSpPr>
            <a:spLocks noGrp="1"/>
          </p:cNvSpPr>
          <p:nvPr>
            <p:ph type="title" idx="4294967295"/>
          </p:nvPr>
        </p:nvSpPr>
        <p:spPr>
          <a:xfrm>
            <a:off x="457200" y="404593"/>
            <a:ext cx="8229600" cy="457827"/>
          </a:xfrm>
        </p:spPr>
        <p:txBody>
          <a:bodyPr>
            <a:normAutofit fontScale="90000"/>
          </a:bodyPr>
          <a:lstStyle/>
          <a:p>
            <a:r>
              <a:rPr lang="en-US" sz="3200" dirty="0"/>
              <a:t>Reliability Associated with Using CPM for Rare Crash Types and Severities</a:t>
            </a:r>
            <a:endParaRPr lang="en-US" dirty="0"/>
          </a:p>
        </p:txBody>
      </p:sp>
      <p:sp>
        <p:nvSpPr>
          <p:cNvPr id="3" name="Content Placeholder 2">
            <a:extLst>
              <a:ext uri="{FF2B5EF4-FFF2-40B4-BE49-F238E27FC236}">
                <a16:creationId xmlns:a16="http://schemas.microsoft.com/office/drawing/2014/main" id="{635ABB49-92AA-4F3E-B631-E509CF2A1E30}"/>
              </a:ext>
            </a:extLst>
          </p:cNvPr>
          <p:cNvSpPr>
            <a:spLocks noGrp="1"/>
          </p:cNvSpPr>
          <p:nvPr>
            <p:ph idx="1"/>
          </p:nvPr>
        </p:nvSpPr>
        <p:spPr/>
        <p:txBody>
          <a:bodyPr/>
          <a:lstStyle/>
          <a:p>
            <a:endParaRPr lang="en-US" dirty="0"/>
          </a:p>
          <a:p>
            <a:pPr>
              <a:lnSpc>
                <a:spcPct val="120000"/>
              </a:lnSpc>
            </a:pPr>
            <a:r>
              <a:rPr lang="en-US" dirty="0"/>
              <a:t>For such cases, a two-stage “fixed proportions” approach is applied:</a:t>
            </a:r>
          </a:p>
          <a:p>
            <a:pPr lvl="1">
              <a:lnSpc>
                <a:spcPct val="120000"/>
              </a:lnSpc>
            </a:pPr>
            <a:r>
              <a:rPr lang="en-US" dirty="0"/>
              <a:t>A crash type/severity proportion developed from </a:t>
            </a:r>
            <a:r>
              <a:rPr lang="en-US" dirty="0" smtClean="0"/>
              <a:t>the  jurisdiction’s </a:t>
            </a:r>
            <a:r>
              <a:rPr lang="en-US" dirty="0"/>
              <a:t>data is applied to “parent” CPM prediction, e.g., </a:t>
            </a:r>
          </a:p>
          <a:p>
            <a:pPr lvl="2">
              <a:lnSpc>
                <a:spcPct val="120000"/>
              </a:lnSpc>
            </a:pPr>
            <a:r>
              <a:rPr lang="en-US" dirty="0"/>
              <a:t>a KABC parent CPM, if reliable, would be considered for both KA and KAB crashes, and so on.</a:t>
            </a:r>
          </a:p>
          <a:p>
            <a:endParaRPr lang="en-US" dirty="0"/>
          </a:p>
        </p:txBody>
      </p:sp>
      <p:sp>
        <p:nvSpPr>
          <p:cNvPr id="4" name="Date Placeholder 3">
            <a:extLst>
              <a:ext uri="{FF2B5EF4-FFF2-40B4-BE49-F238E27FC236}">
                <a16:creationId xmlns:a16="http://schemas.microsoft.com/office/drawing/2014/main" id="{E5081D79-5D7E-4645-884C-AD68BBBD9217}"/>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8901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9906" y="401295"/>
            <a:ext cx="9031111" cy="457827"/>
          </a:xfrm>
        </p:spPr>
        <p:txBody>
          <a:bodyPr>
            <a:normAutofit fontScale="90000"/>
          </a:bodyPr>
          <a:lstStyle/>
          <a:p>
            <a:r>
              <a:rPr lang="en-US" sz="2800" dirty="0"/>
              <a:t>Reliability Associated with Using CPM for Rare Crash Types and Severities</a:t>
            </a:r>
          </a:p>
        </p:txBody>
      </p:sp>
      <p:sp>
        <p:nvSpPr>
          <p:cNvPr id="3" name="Content Placeholder 2"/>
          <p:cNvSpPr>
            <a:spLocks noGrp="1"/>
          </p:cNvSpPr>
          <p:nvPr>
            <p:ph idx="1"/>
          </p:nvPr>
        </p:nvSpPr>
        <p:spPr/>
        <p:txBody>
          <a:bodyPr>
            <a:normAutofit/>
          </a:bodyPr>
          <a:lstStyle/>
          <a:p>
            <a:endParaRPr lang="en-US" dirty="0"/>
          </a:p>
          <a:p>
            <a:r>
              <a:rPr lang="en-US" dirty="0"/>
              <a:t>If Case A or Case C pertains:</a:t>
            </a:r>
          </a:p>
          <a:p>
            <a:pPr lvl="1"/>
            <a:r>
              <a:rPr lang="en-US" dirty="0"/>
              <a:t>a crash type/severity proportion </a:t>
            </a:r>
            <a:r>
              <a:rPr lang="en-US" i="1" dirty="0"/>
              <a:t>developed from the jurisdiction’s data </a:t>
            </a:r>
            <a:r>
              <a:rPr lang="en-US" dirty="0"/>
              <a:t>is applied to a prediction from the recommended and </a:t>
            </a:r>
            <a:r>
              <a:rPr lang="en-US" i="1" dirty="0"/>
              <a:t>calibrated </a:t>
            </a:r>
            <a:r>
              <a:rPr lang="en-US" dirty="0"/>
              <a:t>“parent” SPF (assess using GOF statistics)</a:t>
            </a:r>
          </a:p>
          <a:p>
            <a:pPr lvl="1"/>
            <a:endParaRPr lang="en-US" dirty="0"/>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400420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540B6-C3A1-4D9F-9B64-01DF4C510418}"/>
              </a:ext>
            </a:extLst>
          </p:cNvPr>
          <p:cNvSpPr>
            <a:spLocks noGrp="1"/>
          </p:cNvSpPr>
          <p:nvPr>
            <p:ph type="title" idx="4294967295"/>
          </p:nvPr>
        </p:nvSpPr>
        <p:spPr>
          <a:xfrm>
            <a:off x="457200" y="477286"/>
            <a:ext cx="8229600" cy="457827"/>
          </a:xfrm>
        </p:spPr>
        <p:txBody>
          <a:bodyPr>
            <a:normAutofit fontScale="90000"/>
          </a:bodyPr>
          <a:lstStyle/>
          <a:p>
            <a:r>
              <a:rPr lang="en-US" sz="3200" dirty="0"/>
              <a:t>Reliability Associated with Using CPM for Rare Crash Types and Severities</a:t>
            </a:r>
            <a:endParaRPr lang="en-US" dirty="0"/>
          </a:p>
        </p:txBody>
      </p:sp>
      <p:sp>
        <p:nvSpPr>
          <p:cNvPr id="3" name="Content Placeholder 2">
            <a:extLst>
              <a:ext uri="{FF2B5EF4-FFF2-40B4-BE49-F238E27FC236}">
                <a16:creationId xmlns:a16="http://schemas.microsoft.com/office/drawing/2014/main" id="{E2D3650F-2CD8-4B15-A082-A9E90CEF7E3D}"/>
              </a:ext>
            </a:extLst>
          </p:cNvPr>
          <p:cNvSpPr>
            <a:spLocks noGrp="1"/>
          </p:cNvSpPr>
          <p:nvPr>
            <p:ph idx="1"/>
          </p:nvPr>
        </p:nvSpPr>
        <p:spPr/>
        <p:txBody>
          <a:bodyPr/>
          <a:lstStyle/>
          <a:p>
            <a:endParaRPr lang="en-US" dirty="0"/>
          </a:p>
          <a:p>
            <a:r>
              <a:rPr lang="en-US" dirty="0"/>
              <a:t>If Case B pertains:</a:t>
            </a:r>
          </a:p>
          <a:p>
            <a:pPr lvl="1"/>
            <a:r>
              <a:rPr lang="en-US" dirty="0"/>
              <a:t>Approach 1: A Case B </a:t>
            </a:r>
            <a:r>
              <a:rPr lang="en-US" i="1" dirty="0"/>
              <a:t>uncalibrated </a:t>
            </a:r>
            <a:r>
              <a:rPr lang="en-US" dirty="0"/>
              <a:t>SPF that did not validate well or has poor GOF statistics. </a:t>
            </a:r>
          </a:p>
          <a:p>
            <a:pPr lvl="2"/>
            <a:r>
              <a:rPr lang="en-US" dirty="0"/>
              <a:t>Such an SPF may not be presented in the HSM but may be retrieved from another source if and when available</a:t>
            </a:r>
          </a:p>
          <a:p>
            <a:pPr lvl="1"/>
            <a:r>
              <a:rPr lang="en-US" dirty="0"/>
              <a:t>Approach 2: A modified SPF in which a crash type/severity proportion </a:t>
            </a:r>
            <a:r>
              <a:rPr lang="en-US" i="1" dirty="0"/>
              <a:t>developed from the jurisdiction’s data </a:t>
            </a:r>
            <a:r>
              <a:rPr lang="en-US" dirty="0"/>
              <a:t>is applied to a prediction from the HSM recommended and </a:t>
            </a:r>
            <a:r>
              <a:rPr lang="en-US" i="1" dirty="0"/>
              <a:t>uncalibrated </a:t>
            </a:r>
            <a:r>
              <a:rPr lang="en-US" dirty="0"/>
              <a:t>“parent” SPF</a:t>
            </a:r>
          </a:p>
          <a:p>
            <a:endParaRPr lang="en-US" dirty="0"/>
          </a:p>
        </p:txBody>
      </p:sp>
      <p:sp>
        <p:nvSpPr>
          <p:cNvPr id="4" name="Date Placeholder 3">
            <a:extLst>
              <a:ext uri="{FF2B5EF4-FFF2-40B4-BE49-F238E27FC236}">
                <a16:creationId xmlns:a16="http://schemas.microsoft.com/office/drawing/2014/main" id="{5C0924D5-7615-4311-A249-3BE7FD8D6634}"/>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421975014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457827"/>
          </a:xfrm>
        </p:spPr>
        <p:txBody>
          <a:bodyPr>
            <a:normAutofit fontScale="90000"/>
          </a:bodyPr>
          <a:lstStyle/>
          <a:p>
            <a:r>
              <a:rPr lang="en-US" dirty="0" smtClean="0"/>
              <a:t/>
            </a:r>
            <a:br>
              <a:rPr lang="en-US" dirty="0" smtClean="0"/>
            </a:br>
            <a:r>
              <a:rPr lang="en-US" dirty="0" smtClean="0"/>
              <a:t>Reliability </a:t>
            </a:r>
            <a:r>
              <a:rPr lang="en-US" dirty="0"/>
              <a:t>Associated with Using CPM for Rare Crash Types and Severities</a:t>
            </a:r>
          </a:p>
        </p:txBody>
      </p:sp>
      <p:sp>
        <p:nvSpPr>
          <p:cNvPr id="3" name="Content Placeholder 2"/>
          <p:cNvSpPr>
            <a:spLocks noGrp="1"/>
          </p:cNvSpPr>
          <p:nvPr>
            <p:ph idx="1"/>
          </p:nvPr>
        </p:nvSpPr>
        <p:spPr>
          <a:xfrm>
            <a:off x="457200" y="1043708"/>
            <a:ext cx="8229600" cy="5082455"/>
          </a:xfrm>
        </p:spPr>
        <p:txBody>
          <a:bodyPr>
            <a:normAutofit lnSpcReduction="10000"/>
          </a:bodyPr>
          <a:lstStyle/>
          <a:p>
            <a:endParaRPr lang="en-US" dirty="0"/>
          </a:p>
          <a:p>
            <a:r>
              <a:rPr lang="en-US" dirty="0"/>
              <a:t>Illustration Where Case A or C pertains</a:t>
            </a:r>
          </a:p>
          <a:p>
            <a:r>
              <a:rPr lang="en-US" dirty="0"/>
              <a:t>SPF predictions for same direction (SD), killed and seriously injured (KA) crashes on 4-lane divided (4D) segments</a:t>
            </a:r>
          </a:p>
          <a:p>
            <a:r>
              <a:rPr lang="en-US" dirty="0"/>
              <a:t>NCHRP </a:t>
            </a:r>
            <a:r>
              <a:rPr lang="en-US" dirty="0" smtClean="0"/>
              <a:t>Project </a:t>
            </a:r>
            <a:r>
              <a:rPr lang="en-US" dirty="0"/>
              <a:t>17-62 could not estimate base for these crashes because there were none in the database (California)</a:t>
            </a:r>
          </a:p>
          <a:p>
            <a:pPr lvl="1"/>
            <a:r>
              <a:rPr lang="en-US" dirty="0"/>
              <a:t>Database for another jurisdiction (Illinois) used for model validation contained 8 such crashes. </a:t>
            </a:r>
          </a:p>
          <a:p>
            <a:r>
              <a:rPr lang="en-US" dirty="0"/>
              <a:t>Question: what SPFs can be used for estimating KA-SD crashes for base conditions in Illinois? </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4169041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526473"/>
            <a:ext cx="8229600" cy="205992"/>
          </a:xfrm>
        </p:spPr>
        <p:txBody>
          <a:bodyPr>
            <a:normAutofit fontScale="90000"/>
          </a:bodyPr>
          <a:lstStyle/>
          <a:p>
            <a:r>
              <a:rPr lang="en-US" dirty="0" smtClean="0"/>
              <a:t>Reliability </a:t>
            </a:r>
            <a:r>
              <a:rPr lang="en-US" dirty="0"/>
              <a:t>Associated with Using CPM for Rare Crash Types and Severities</a:t>
            </a:r>
          </a:p>
        </p:txBody>
      </p:sp>
      <p:sp>
        <p:nvSpPr>
          <p:cNvPr id="3" name="Content Placeholder 2"/>
          <p:cNvSpPr>
            <a:spLocks noGrp="1"/>
          </p:cNvSpPr>
          <p:nvPr>
            <p:ph idx="1"/>
          </p:nvPr>
        </p:nvSpPr>
        <p:spPr>
          <a:xfrm>
            <a:off x="457200" y="732465"/>
            <a:ext cx="8229600" cy="5393699"/>
          </a:xfrm>
        </p:spPr>
        <p:txBody>
          <a:bodyPr>
            <a:normAutofit lnSpcReduction="10000"/>
          </a:bodyPr>
          <a:lstStyle/>
          <a:p>
            <a:endParaRPr lang="en-US" dirty="0"/>
          </a:p>
          <a:p>
            <a:r>
              <a:rPr lang="en-US" dirty="0"/>
              <a:t>Illustration Where Case B Pertains</a:t>
            </a:r>
          </a:p>
          <a:p>
            <a:r>
              <a:rPr lang="en-US" dirty="0"/>
              <a:t>Several base condition SPFs developed in NCHRP Project 17-62 did not validate well or had poor GOF statistics. The illustration here is for one of those:</a:t>
            </a:r>
          </a:p>
          <a:p>
            <a:pPr lvl="1"/>
            <a:r>
              <a:rPr lang="en-US" dirty="0"/>
              <a:t>Same direction (SD), KAB crashes at 4 leg stop controlled (4ST) intersections on multilane roads. Data used in NCHRP </a:t>
            </a:r>
            <a:r>
              <a:rPr lang="en-US" dirty="0" smtClean="0"/>
              <a:t>Project 17-62 </a:t>
            </a:r>
            <a:r>
              <a:rPr lang="en-US" dirty="0"/>
              <a:t>was based on 12 crashes in Minnesota </a:t>
            </a:r>
          </a:p>
          <a:p>
            <a:r>
              <a:rPr lang="en-US" dirty="0"/>
              <a:t>NCHRP </a:t>
            </a:r>
            <a:r>
              <a:rPr lang="en-US" dirty="0" smtClean="0"/>
              <a:t>Project </a:t>
            </a:r>
            <a:r>
              <a:rPr lang="en-US" dirty="0"/>
              <a:t>17-62 validation data for Ohio are </a:t>
            </a:r>
            <a:r>
              <a:rPr lang="en-US" dirty="0" smtClean="0"/>
              <a:t>used. Dataset </a:t>
            </a:r>
            <a:r>
              <a:rPr lang="en-US" dirty="0"/>
              <a:t>contained 12 KAB-SD crashes</a:t>
            </a:r>
          </a:p>
        </p:txBody>
      </p:sp>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3239499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608F85AD-F55A-408D-8C00-102FB9CE9FD2}"/>
              </a:ext>
            </a:extLst>
          </p:cNvPr>
          <p:cNvSpPr>
            <a:spLocks noGrp="1"/>
          </p:cNvSpPr>
          <p:nvPr>
            <p:ph type="title" idx="4294967295"/>
          </p:nvPr>
        </p:nvSpPr>
        <p:spPr>
          <a:xfrm>
            <a:off x="457200" y="274638"/>
            <a:ext cx="8229600" cy="457827"/>
          </a:xfrm>
        </p:spPr>
        <p:txBody>
          <a:bodyPr>
            <a:normAutofit fontScale="90000"/>
          </a:bodyPr>
          <a:lstStyle/>
          <a:p>
            <a:r>
              <a:rPr lang="en-US" altLang="en-US" sz="3600" dirty="0"/>
              <a:t>Objectives</a:t>
            </a:r>
          </a:p>
        </p:txBody>
      </p:sp>
      <p:sp>
        <p:nvSpPr>
          <p:cNvPr id="12291" name="Content Placeholder 2">
            <a:extLst>
              <a:ext uri="{FF2B5EF4-FFF2-40B4-BE49-F238E27FC236}">
                <a16:creationId xmlns:a16="http://schemas.microsoft.com/office/drawing/2014/main" id="{4594D5DF-D482-491A-94A7-C8698557D335}"/>
              </a:ext>
            </a:extLst>
          </p:cNvPr>
          <p:cNvSpPr>
            <a:spLocks noGrp="1"/>
          </p:cNvSpPr>
          <p:nvPr>
            <p:ph idx="1"/>
          </p:nvPr>
        </p:nvSpPr>
        <p:spPr>
          <a:xfrm>
            <a:off x="304800" y="1428750"/>
            <a:ext cx="8534400" cy="4800600"/>
          </a:xfrm>
        </p:spPr>
        <p:txBody>
          <a:bodyPr>
            <a:normAutofit/>
          </a:bodyPr>
          <a:lstStyle/>
          <a:p>
            <a:r>
              <a:rPr lang="en-US" altLang="en-US" sz="2800" dirty="0"/>
              <a:t>Develop guidance for the quantification of the reliability of CPMs for practitioner use; </a:t>
            </a:r>
          </a:p>
          <a:p>
            <a:endParaRPr lang="en-US" altLang="en-US" sz="2800" dirty="0"/>
          </a:p>
          <a:p>
            <a:r>
              <a:rPr lang="en-US" altLang="en-US" sz="2800" dirty="0"/>
              <a:t>Develop guidance for user interpretation of model reliability; and </a:t>
            </a:r>
          </a:p>
          <a:p>
            <a:endParaRPr lang="en-US" altLang="en-US" sz="2800" dirty="0"/>
          </a:p>
          <a:p>
            <a:r>
              <a:rPr lang="en-US" altLang="en-US" sz="2800" dirty="0"/>
              <a:t>Develop guidance for the application of CPMs accounting for, but not limited </a:t>
            </a:r>
            <a:r>
              <a:rPr lang="en-US" altLang="en-US" sz="2800" dirty="0" smtClean="0"/>
              <a:t>to, </a:t>
            </a:r>
            <a:r>
              <a:rPr lang="en-US" altLang="en-US" sz="2800" dirty="0"/>
              <a:t>assumptions, data ranges, and intended and unintended </a:t>
            </a:r>
            <a:r>
              <a:rPr lang="en-US" altLang="en-US" sz="2800" dirty="0" smtClean="0"/>
              <a:t>uses.</a:t>
            </a:r>
            <a:endParaRPr lang="en-US" altLang="en-US" sz="2800" dirty="0"/>
          </a:p>
        </p:txBody>
      </p:sp>
    </p:spTree>
    <p:extLst>
      <p:ext uri="{BB962C8B-B14F-4D97-AF65-F5344CB8AC3E}">
        <p14:creationId xmlns:p14="http://schemas.microsoft.com/office/powerpoint/2010/main" val="184378970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6E7D1-2087-4104-911C-7BCE9E1A2E5C}"/>
              </a:ext>
            </a:extLst>
          </p:cNvPr>
          <p:cNvSpPr>
            <a:spLocks noGrp="1"/>
          </p:cNvSpPr>
          <p:nvPr>
            <p:ph type="title" idx="4294967295"/>
          </p:nvPr>
        </p:nvSpPr>
        <p:spPr>
          <a:xfrm>
            <a:off x="457200" y="385237"/>
            <a:ext cx="8229600" cy="457827"/>
          </a:xfrm>
        </p:spPr>
        <p:txBody>
          <a:bodyPr>
            <a:normAutofit fontScale="90000"/>
          </a:bodyPr>
          <a:lstStyle/>
          <a:p>
            <a:r>
              <a:rPr lang="en-US" b="1" dirty="0" smtClean="0"/>
              <a:t/>
            </a:r>
            <a:br>
              <a:rPr lang="en-US" b="1" dirty="0" smtClean="0"/>
            </a:br>
            <a:r>
              <a:rPr lang="en-US" b="1" dirty="0" smtClean="0"/>
              <a:t>Scenario </a:t>
            </a:r>
            <a:r>
              <a:rPr lang="en-US" b="1" dirty="0"/>
              <a:t>5</a:t>
            </a:r>
            <a:r>
              <a:rPr lang="en-US" dirty="0"/>
              <a:t>: Predicting Outside the Range of the Independent Variable</a:t>
            </a:r>
          </a:p>
        </p:txBody>
      </p:sp>
      <p:sp>
        <p:nvSpPr>
          <p:cNvPr id="3" name="Content Placeholder 2">
            <a:extLst>
              <a:ext uri="{FF2B5EF4-FFF2-40B4-BE49-F238E27FC236}">
                <a16:creationId xmlns:a16="http://schemas.microsoft.com/office/drawing/2014/main" id="{8E98B326-0D89-4D16-89D3-658D8F9925A5}"/>
              </a:ext>
            </a:extLst>
          </p:cNvPr>
          <p:cNvSpPr>
            <a:spLocks noGrp="1"/>
          </p:cNvSpPr>
          <p:nvPr>
            <p:ph idx="1"/>
          </p:nvPr>
        </p:nvSpPr>
        <p:spPr>
          <a:xfrm>
            <a:off x="457200" y="1173017"/>
            <a:ext cx="8229600" cy="5044389"/>
          </a:xfrm>
        </p:spPr>
        <p:txBody>
          <a:bodyPr/>
          <a:lstStyle/>
          <a:p>
            <a:endParaRPr lang="en-US" dirty="0"/>
          </a:p>
          <a:p>
            <a:r>
              <a:rPr lang="en-US" dirty="0"/>
              <a:t>HSM </a:t>
            </a:r>
            <a:r>
              <a:rPr lang="en-US" dirty="0" smtClean="0"/>
              <a:t>states </a:t>
            </a:r>
            <a:r>
              <a:rPr lang="en-US" dirty="0"/>
              <a:t>that the application of CPMs to “sites with AADTs substantially outside </a:t>
            </a:r>
            <a:r>
              <a:rPr lang="en-US" u="sng" dirty="0"/>
              <a:t>this range </a:t>
            </a:r>
            <a:r>
              <a:rPr lang="en-US" dirty="0"/>
              <a:t>may not provide reliable results”</a:t>
            </a:r>
          </a:p>
          <a:p>
            <a:r>
              <a:rPr lang="en-US" dirty="0"/>
              <a:t>Data used for estimation versus data used for application</a:t>
            </a:r>
          </a:p>
          <a:p>
            <a:pPr lvl="1"/>
            <a:r>
              <a:rPr lang="en-US" dirty="0"/>
              <a:t>Range of variables (especially, AADT) may be different</a:t>
            </a:r>
          </a:p>
          <a:p>
            <a:pPr lvl="1"/>
            <a:r>
              <a:rPr lang="en-US" dirty="0"/>
              <a:t>Distribution of variables may be different even if the range is similar</a:t>
            </a:r>
          </a:p>
        </p:txBody>
      </p:sp>
      <p:sp>
        <p:nvSpPr>
          <p:cNvPr id="4" name="Date Placeholder 3">
            <a:extLst>
              <a:ext uri="{FF2B5EF4-FFF2-40B4-BE49-F238E27FC236}">
                <a16:creationId xmlns:a16="http://schemas.microsoft.com/office/drawing/2014/main" id="{196828F4-0FA4-4C3F-84AF-955701FB677A}"/>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13355516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665B77-32B9-46A3-8AAC-0BA29406718F}"/>
              </a:ext>
            </a:extLst>
          </p:cNvPr>
          <p:cNvSpPr>
            <a:spLocks noGrp="1"/>
          </p:cNvSpPr>
          <p:nvPr>
            <p:ph type="title" idx="4294967295"/>
          </p:nvPr>
        </p:nvSpPr>
        <p:spPr>
          <a:xfrm>
            <a:off x="457200" y="274638"/>
            <a:ext cx="8229600" cy="722889"/>
          </a:xfrm>
        </p:spPr>
        <p:txBody>
          <a:bodyPr>
            <a:normAutofit fontScale="90000"/>
          </a:bodyPr>
          <a:lstStyle/>
          <a:p>
            <a:r>
              <a:rPr lang="en-US" dirty="0"/>
              <a:t>Predicting Outside the Range of the Independent Variable</a:t>
            </a:r>
          </a:p>
        </p:txBody>
      </p:sp>
      <p:sp>
        <p:nvSpPr>
          <p:cNvPr id="3" name="Content Placeholder 2">
            <a:extLst>
              <a:ext uri="{FF2B5EF4-FFF2-40B4-BE49-F238E27FC236}">
                <a16:creationId xmlns:a16="http://schemas.microsoft.com/office/drawing/2014/main" id="{B610FE85-FE2E-4870-848E-A00D3145E543}"/>
              </a:ext>
            </a:extLst>
          </p:cNvPr>
          <p:cNvSpPr>
            <a:spLocks noGrp="1"/>
          </p:cNvSpPr>
          <p:nvPr>
            <p:ph idx="1"/>
          </p:nvPr>
        </p:nvSpPr>
        <p:spPr>
          <a:xfrm>
            <a:off x="457200" y="1089891"/>
            <a:ext cx="8229600" cy="5273963"/>
          </a:xfrm>
        </p:spPr>
        <p:txBody>
          <a:bodyPr>
            <a:normAutofit/>
          </a:bodyPr>
          <a:lstStyle/>
          <a:p>
            <a:pPr marL="0" indent="0">
              <a:buNone/>
            </a:pPr>
            <a:endParaRPr lang="en-US" sz="2000" dirty="0"/>
          </a:p>
          <a:p>
            <a:pPr marL="0" indent="0">
              <a:buNone/>
            </a:pPr>
            <a:r>
              <a:rPr lang="en-US" sz="2000" dirty="0"/>
              <a:t>Maximum AADT values for selected CPMs</a:t>
            </a:r>
          </a:p>
        </p:txBody>
      </p:sp>
      <p:sp>
        <p:nvSpPr>
          <p:cNvPr id="4" name="Date Placeholder 3">
            <a:extLst>
              <a:ext uri="{FF2B5EF4-FFF2-40B4-BE49-F238E27FC236}">
                <a16:creationId xmlns:a16="http://schemas.microsoft.com/office/drawing/2014/main" id="{C69FADC4-EDD8-4618-942A-E2F9A0640D8F}"/>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
        <p:nvSpPr>
          <p:cNvPr id="8" name="TextBox 7">
            <a:extLst>
              <a:ext uri="{FF2B5EF4-FFF2-40B4-BE49-F238E27FC236}">
                <a16:creationId xmlns:a16="http://schemas.microsoft.com/office/drawing/2014/main" id="{2275D711-852D-4FC1-B662-623435287CA6}"/>
              </a:ext>
            </a:extLst>
          </p:cNvPr>
          <p:cNvSpPr txBox="1"/>
          <p:nvPr/>
        </p:nvSpPr>
        <p:spPr>
          <a:xfrm>
            <a:off x="457200" y="5461164"/>
            <a:ext cx="4379853" cy="369332"/>
          </a:xfrm>
          <a:prstGeom prst="rect">
            <a:avLst/>
          </a:prstGeom>
          <a:noFill/>
        </p:spPr>
        <p:txBody>
          <a:bodyPr wrap="none" rtlCol="0">
            <a:spAutoFit/>
          </a:bodyPr>
          <a:lstStyle/>
          <a:p>
            <a:r>
              <a:rPr lang="en-US" u="sng" dirty="0"/>
              <a:t>Note:</a:t>
            </a:r>
            <a:r>
              <a:rPr lang="en-US" dirty="0"/>
              <a:t> * Proposed for 2nd edition of the HSM</a:t>
            </a:r>
          </a:p>
        </p:txBody>
      </p:sp>
      <p:graphicFrame>
        <p:nvGraphicFramePr>
          <p:cNvPr id="5" name="Table 4"/>
          <p:cNvGraphicFramePr>
            <a:graphicFrameLocks noGrp="1"/>
          </p:cNvGraphicFramePr>
          <p:nvPr>
            <p:extLst>
              <p:ext uri="{D42A27DB-BD31-4B8C-83A1-F6EECF244321}">
                <p14:modId xmlns:p14="http://schemas.microsoft.com/office/powerpoint/2010/main" val="549001752"/>
              </p:ext>
            </p:extLst>
          </p:nvPr>
        </p:nvGraphicFramePr>
        <p:xfrm>
          <a:off x="544794" y="2036432"/>
          <a:ext cx="8054411" cy="3378787"/>
        </p:xfrm>
        <a:graphic>
          <a:graphicData uri="http://schemas.openxmlformats.org/drawingml/2006/table">
            <a:tbl>
              <a:tblPr firstRow="1" firstCol="1" bandRow="1">
                <a:tableStyleId>{5C22544A-7EE6-4342-B048-85BDC9FD1C3A}</a:tableStyleId>
              </a:tblPr>
              <a:tblGrid>
                <a:gridCol w="2941799">
                  <a:extLst>
                    <a:ext uri="{9D8B030D-6E8A-4147-A177-3AD203B41FA5}">
                      <a16:colId xmlns:a16="http://schemas.microsoft.com/office/drawing/2014/main" val="20000"/>
                    </a:ext>
                  </a:extLst>
                </a:gridCol>
                <a:gridCol w="2635989">
                  <a:extLst>
                    <a:ext uri="{9D8B030D-6E8A-4147-A177-3AD203B41FA5}">
                      <a16:colId xmlns:a16="http://schemas.microsoft.com/office/drawing/2014/main" val="20001"/>
                    </a:ext>
                  </a:extLst>
                </a:gridCol>
                <a:gridCol w="2476623">
                  <a:extLst>
                    <a:ext uri="{9D8B030D-6E8A-4147-A177-3AD203B41FA5}">
                      <a16:colId xmlns:a16="http://schemas.microsoft.com/office/drawing/2014/main" val="20002"/>
                    </a:ext>
                  </a:extLst>
                </a:gridCol>
              </a:tblGrid>
              <a:tr h="521334">
                <a:tc>
                  <a:txBody>
                    <a:bodyPr/>
                    <a:lstStyle/>
                    <a:p>
                      <a:pPr marL="0" marR="0" algn="ctr">
                        <a:lnSpc>
                          <a:spcPts val="1200"/>
                        </a:lnSpc>
                        <a:spcBef>
                          <a:spcPts val="300"/>
                        </a:spcBef>
                        <a:spcAft>
                          <a:spcPts val="300"/>
                        </a:spcAft>
                      </a:pPr>
                      <a:endParaRPr lang="en-US" sz="1800" dirty="0">
                        <a:effectLst/>
                      </a:endParaRPr>
                    </a:p>
                    <a:p>
                      <a:pPr marL="0" marR="0" algn="ctr">
                        <a:lnSpc>
                          <a:spcPts val="1200"/>
                        </a:lnSpc>
                        <a:spcBef>
                          <a:spcPts val="300"/>
                        </a:spcBef>
                        <a:spcAft>
                          <a:spcPts val="300"/>
                        </a:spcAft>
                      </a:pPr>
                      <a:r>
                        <a:rPr lang="en-US" sz="1800" dirty="0">
                          <a:effectLst/>
                        </a:rPr>
                        <a:t>Roadway Type</a:t>
                      </a:r>
                      <a:endParaRPr lang="en-US" sz="1800" b="1"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ts val="1200"/>
                        </a:lnSpc>
                        <a:spcBef>
                          <a:spcPts val="300"/>
                        </a:spcBef>
                        <a:spcAft>
                          <a:spcPts val="300"/>
                        </a:spcAft>
                      </a:pPr>
                      <a:endParaRPr lang="en-US" sz="1800" dirty="0">
                        <a:effectLst/>
                      </a:endParaRPr>
                    </a:p>
                    <a:p>
                      <a:pPr marL="0" marR="0" algn="ctr">
                        <a:lnSpc>
                          <a:spcPts val="1200"/>
                        </a:lnSpc>
                        <a:spcBef>
                          <a:spcPts val="300"/>
                        </a:spcBef>
                        <a:spcAft>
                          <a:spcPts val="300"/>
                        </a:spcAft>
                      </a:pPr>
                      <a:r>
                        <a:rPr lang="en-US" sz="1800" dirty="0">
                          <a:effectLst/>
                        </a:rPr>
                        <a:t>Source of CPM</a:t>
                      </a:r>
                      <a:endParaRPr lang="en-US" sz="1800" b="1"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ts val="1200"/>
                        </a:lnSpc>
                        <a:spcBef>
                          <a:spcPts val="300"/>
                        </a:spcBef>
                        <a:spcAft>
                          <a:spcPts val="300"/>
                        </a:spcAft>
                      </a:pPr>
                      <a:endParaRPr lang="en-US" sz="1800" dirty="0">
                        <a:effectLst/>
                      </a:endParaRPr>
                    </a:p>
                    <a:p>
                      <a:pPr marL="0" marR="0" algn="ctr">
                        <a:lnSpc>
                          <a:spcPts val="1200"/>
                        </a:lnSpc>
                        <a:spcBef>
                          <a:spcPts val="300"/>
                        </a:spcBef>
                        <a:spcAft>
                          <a:spcPts val="300"/>
                        </a:spcAft>
                      </a:pPr>
                      <a:r>
                        <a:rPr lang="en-US" sz="1800" dirty="0">
                          <a:effectLst/>
                        </a:rPr>
                        <a:t>Maximum AADT (veh/day)</a:t>
                      </a:r>
                      <a:endParaRPr lang="en-US" sz="1800" b="1"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08332">
                <a:tc rowSpan="3">
                  <a:txBody>
                    <a:bodyPr/>
                    <a:lstStyle/>
                    <a:p>
                      <a:pPr marL="0" marR="0">
                        <a:lnSpc>
                          <a:spcPct val="115000"/>
                        </a:lnSpc>
                        <a:spcBef>
                          <a:spcPts val="100"/>
                        </a:spcBef>
                        <a:spcAft>
                          <a:spcPts val="100"/>
                        </a:spcAft>
                      </a:pPr>
                      <a:r>
                        <a:rPr lang="en-US" sz="1800" dirty="0">
                          <a:effectLst/>
                        </a:rPr>
                        <a:t>Rural Two-Lane Road Segments</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100"/>
                        </a:spcBef>
                        <a:spcAft>
                          <a:spcPts val="100"/>
                        </a:spcAft>
                      </a:pPr>
                      <a:r>
                        <a:rPr lang="en-US" sz="1800" dirty="0">
                          <a:effectLst/>
                        </a:rPr>
                        <a:t>SafetyAnalyst</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30,025</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08332">
                <a:tc vMerge="1">
                  <a:txBody>
                    <a:bodyPr/>
                    <a:lstStyle/>
                    <a:p>
                      <a:endParaRPr lang="en-US"/>
                    </a:p>
                  </a:txBody>
                  <a:tcPr/>
                </a:tc>
                <a:tc>
                  <a:txBody>
                    <a:bodyPr/>
                    <a:lstStyle/>
                    <a:p>
                      <a:pPr marL="0" marR="0">
                        <a:lnSpc>
                          <a:spcPct val="115000"/>
                        </a:lnSpc>
                        <a:spcBef>
                          <a:spcPts val="100"/>
                        </a:spcBef>
                        <a:spcAft>
                          <a:spcPts val="100"/>
                        </a:spcAft>
                      </a:pPr>
                      <a:r>
                        <a:rPr lang="en-US" sz="1800" dirty="0">
                          <a:effectLst/>
                        </a:rPr>
                        <a:t>1</a:t>
                      </a:r>
                      <a:r>
                        <a:rPr lang="en-US" sz="1800" baseline="0" dirty="0">
                          <a:effectLst/>
                        </a:rPr>
                        <a:t>st</a:t>
                      </a:r>
                      <a:r>
                        <a:rPr lang="en-US" sz="1800" dirty="0">
                          <a:effectLst/>
                        </a:rPr>
                        <a:t> edition of the HSM</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17,800</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08332">
                <a:tc vMerge="1">
                  <a:txBody>
                    <a:bodyPr/>
                    <a:lstStyle/>
                    <a:p>
                      <a:endParaRPr lang="en-US"/>
                    </a:p>
                  </a:txBody>
                  <a:tcPr/>
                </a:tc>
                <a:tc>
                  <a:txBody>
                    <a:bodyPr/>
                    <a:lstStyle/>
                    <a:p>
                      <a:pPr marL="0" marR="0">
                        <a:lnSpc>
                          <a:spcPct val="115000"/>
                        </a:lnSpc>
                        <a:spcBef>
                          <a:spcPts val="100"/>
                        </a:spcBef>
                        <a:spcAft>
                          <a:spcPts val="100"/>
                        </a:spcAft>
                      </a:pPr>
                      <a:r>
                        <a:rPr lang="en-US" sz="1800" dirty="0">
                          <a:effectLst/>
                        </a:rPr>
                        <a:t>NCHRP Project 17-62*</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21,622</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08332">
                <a:tc rowSpan="3">
                  <a:txBody>
                    <a:bodyPr/>
                    <a:lstStyle/>
                    <a:p>
                      <a:pPr marL="0" marR="0">
                        <a:lnSpc>
                          <a:spcPct val="115000"/>
                        </a:lnSpc>
                        <a:spcBef>
                          <a:spcPts val="100"/>
                        </a:spcBef>
                        <a:spcAft>
                          <a:spcPts val="100"/>
                        </a:spcAft>
                      </a:pPr>
                      <a:r>
                        <a:rPr lang="en-US" sz="1800" dirty="0">
                          <a:effectLst/>
                        </a:rPr>
                        <a:t>Rural Multilane Undivided Segments</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100"/>
                        </a:spcBef>
                        <a:spcAft>
                          <a:spcPts val="100"/>
                        </a:spcAft>
                      </a:pPr>
                      <a:r>
                        <a:rPr lang="en-US" sz="1800" dirty="0">
                          <a:effectLst/>
                        </a:rPr>
                        <a:t>SafetyAnalyst</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42,638</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08332">
                <a:tc vMerge="1">
                  <a:txBody>
                    <a:bodyPr/>
                    <a:lstStyle/>
                    <a:p>
                      <a:endParaRPr lang="en-US"/>
                    </a:p>
                  </a:txBody>
                  <a:tcPr/>
                </a:tc>
                <a:tc>
                  <a:txBody>
                    <a:bodyPr/>
                    <a:lstStyle/>
                    <a:p>
                      <a:pPr marL="0" marR="0">
                        <a:lnSpc>
                          <a:spcPct val="115000"/>
                        </a:lnSpc>
                        <a:spcBef>
                          <a:spcPts val="100"/>
                        </a:spcBef>
                        <a:spcAft>
                          <a:spcPts val="100"/>
                        </a:spcAft>
                      </a:pPr>
                      <a:r>
                        <a:rPr lang="en-US" sz="1800" dirty="0">
                          <a:effectLst/>
                        </a:rPr>
                        <a:t>1</a:t>
                      </a:r>
                      <a:r>
                        <a:rPr lang="en-US" sz="1800" baseline="0" dirty="0">
                          <a:effectLst/>
                        </a:rPr>
                        <a:t>st</a:t>
                      </a:r>
                      <a:r>
                        <a:rPr lang="en-US" sz="1800" dirty="0">
                          <a:effectLst/>
                        </a:rPr>
                        <a:t> edition of the HSM</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33,200</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08332">
                <a:tc vMerge="1">
                  <a:txBody>
                    <a:bodyPr/>
                    <a:lstStyle/>
                    <a:p>
                      <a:endParaRPr lang="en-US"/>
                    </a:p>
                  </a:txBody>
                  <a:tcPr/>
                </a:tc>
                <a:tc>
                  <a:txBody>
                    <a:bodyPr/>
                    <a:lstStyle/>
                    <a:p>
                      <a:pPr marL="0" marR="0">
                        <a:lnSpc>
                          <a:spcPct val="115000"/>
                        </a:lnSpc>
                        <a:spcBef>
                          <a:spcPts val="100"/>
                        </a:spcBef>
                        <a:spcAft>
                          <a:spcPts val="100"/>
                        </a:spcAft>
                      </a:pPr>
                      <a:r>
                        <a:rPr lang="en-US" sz="1800" dirty="0">
                          <a:effectLst/>
                        </a:rPr>
                        <a:t>NCHRP Project 17-62*</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21,667</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08332">
                <a:tc rowSpan="3">
                  <a:txBody>
                    <a:bodyPr/>
                    <a:lstStyle/>
                    <a:p>
                      <a:pPr marL="0" marR="0">
                        <a:lnSpc>
                          <a:spcPct val="115000"/>
                        </a:lnSpc>
                        <a:spcBef>
                          <a:spcPts val="100"/>
                        </a:spcBef>
                        <a:spcAft>
                          <a:spcPts val="100"/>
                        </a:spcAft>
                      </a:pPr>
                      <a:r>
                        <a:rPr lang="en-US" sz="1800" dirty="0">
                          <a:effectLst/>
                        </a:rPr>
                        <a:t>Rural Multilane Divided Segments</a:t>
                      </a:r>
                      <a:endParaRPr lang="en-US" sz="1800" dirty="0">
                        <a:effectLst/>
                        <a:latin typeface="Arial" panose="020B0604020202020204" pitchFamily="34" charset="0"/>
                        <a:ea typeface="Times New Roman" panose="02020603050405020304" pitchFamily="18" charset="0"/>
                      </a:endParaRPr>
                    </a:p>
                  </a:txBody>
                  <a:tcPr marL="68580" marR="68580" marT="0" marB="0" anchor="ctr"/>
                </a:tc>
                <a:tc>
                  <a:txBody>
                    <a:bodyPr/>
                    <a:lstStyle/>
                    <a:p>
                      <a:pPr marL="0" marR="0">
                        <a:lnSpc>
                          <a:spcPct val="115000"/>
                        </a:lnSpc>
                        <a:spcBef>
                          <a:spcPts val="100"/>
                        </a:spcBef>
                        <a:spcAft>
                          <a:spcPts val="100"/>
                        </a:spcAft>
                      </a:pPr>
                      <a:r>
                        <a:rPr lang="en-US" sz="1800" dirty="0">
                          <a:effectLst/>
                        </a:rPr>
                        <a:t>SafetyAnalyst</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31,188</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08332">
                <a:tc vMerge="1">
                  <a:txBody>
                    <a:bodyPr/>
                    <a:lstStyle/>
                    <a:p>
                      <a:endParaRPr lang="en-US"/>
                    </a:p>
                  </a:txBody>
                  <a:tcPr/>
                </a:tc>
                <a:tc>
                  <a:txBody>
                    <a:bodyPr/>
                    <a:lstStyle/>
                    <a:p>
                      <a:pPr marL="0" marR="0">
                        <a:lnSpc>
                          <a:spcPct val="115000"/>
                        </a:lnSpc>
                        <a:spcBef>
                          <a:spcPts val="100"/>
                        </a:spcBef>
                        <a:spcAft>
                          <a:spcPts val="100"/>
                        </a:spcAft>
                      </a:pPr>
                      <a:r>
                        <a:rPr lang="en-US" sz="1800" dirty="0">
                          <a:effectLst/>
                        </a:rPr>
                        <a:t>1</a:t>
                      </a:r>
                      <a:r>
                        <a:rPr lang="en-US" sz="1800" baseline="0" dirty="0">
                          <a:effectLst/>
                        </a:rPr>
                        <a:t>st</a:t>
                      </a:r>
                      <a:r>
                        <a:rPr lang="en-US" sz="1800" dirty="0">
                          <a:effectLst/>
                        </a:rPr>
                        <a:t> edition of the HSM</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89,300</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08332">
                <a:tc vMerge="1">
                  <a:txBody>
                    <a:bodyPr/>
                    <a:lstStyle/>
                    <a:p>
                      <a:endParaRPr lang="en-US"/>
                    </a:p>
                  </a:txBody>
                  <a:tcPr/>
                </a:tc>
                <a:tc>
                  <a:txBody>
                    <a:bodyPr/>
                    <a:lstStyle/>
                    <a:p>
                      <a:pPr marL="0" marR="0">
                        <a:lnSpc>
                          <a:spcPct val="115000"/>
                        </a:lnSpc>
                        <a:spcBef>
                          <a:spcPts val="100"/>
                        </a:spcBef>
                        <a:spcAft>
                          <a:spcPts val="100"/>
                        </a:spcAft>
                      </a:pPr>
                      <a:r>
                        <a:rPr lang="en-US" sz="1800" dirty="0">
                          <a:effectLst/>
                        </a:rPr>
                        <a:t>NCHRP Project 17-62*</a:t>
                      </a:r>
                      <a:endParaRPr lang="en-US" sz="1800" dirty="0">
                        <a:effectLst/>
                        <a:latin typeface="Arial" panose="020B0604020202020204" pitchFamily="34" charset="0"/>
                        <a:ea typeface="Times New Roman" panose="02020603050405020304" pitchFamily="18" charset="0"/>
                      </a:endParaRPr>
                    </a:p>
                  </a:txBody>
                  <a:tcPr marL="68580" marR="68580" marT="0" marB="0"/>
                </a:tc>
                <a:tc>
                  <a:txBody>
                    <a:bodyPr/>
                    <a:lstStyle/>
                    <a:p>
                      <a:pPr marL="0" marR="0" algn="ctr">
                        <a:lnSpc>
                          <a:spcPct val="115000"/>
                        </a:lnSpc>
                        <a:spcBef>
                          <a:spcPts val="100"/>
                        </a:spcBef>
                        <a:spcAft>
                          <a:spcPts val="100"/>
                        </a:spcAft>
                      </a:pPr>
                      <a:r>
                        <a:rPr lang="en-US" sz="1800" dirty="0">
                          <a:effectLst/>
                        </a:rPr>
                        <a:t>66,504</a:t>
                      </a:r>
                      <a:endParaRPr lang="en-US" sz="1800" dirty="0">
                        <a:effectLst/>
                        <a:latin typeface="Arial" panose="020B0604020202020204" pitchFamily="34" charset="0"/>
                        <a:ea typeface="Times New Roman" panose="02020603050405020304" pitchFamily="18" charset="0"/>
                      </a:endParaRPr>
                    </a:p>
                  </a:txBody>
                  <a:tcPr marL="68580" marR="68580" marT="0" marB="0"/>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27837288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2D6F4A-5FA0-4A88-B57B-12846EA7C938}"/>
              </a:ext>
            </a:extLst>
          </p:cNvPr>
          <p:cNvSpPr>
            <a:spLocks noGrp="1"/>
          </p:cNvSpPr>
          <p:nvPr>
            <p:ph type="title" idx="4294967295"/>
          </p:nvPr>
        </p:nvSpPr>
        <p:spPr>
          <a:xfrm>
            <a:off x="492645" y="404593"/>
            <a:ext cx="8229600" cy="457827"/>
          </a:xfrm>
        </p:spPr>
        <p:txBody>
          <a:bodyPr>
            <a:normAutofit fontScale="90000"/>
          </a:bodyPr>
          <a:lstStyle/>
          <a:p>
            <a:r>
              <a:rPr lang="en-US" dirty="0"/>
              <a:t>Predicting Outside the Range of the Independent Variable</a:t>
            </a:r>
          </a:p>
        </p:txBody>
      </p:sp>
      <p:sp>
        <p:nvSpPr>
          <p:cNvPr id="3" name="Content Placeholder 2">
            <a:extLst>
              <a:ext uri="{FF2B5EF4-FFF2-40B4-BE49-F238E27FC236}">
                <a16:creationId xmlns:a16="http://schemas.microsoft.com/office/drawing/2014/main" id="{E93BB270-2D4D-4FE6-AA7F-3CEFA3A9D9C1}"/>
              </a:ext>
            </a:extLst>
          </p:cNvPr>
          <p:cNvSpPr>
            <a:spLocks noGrp="1"/>
          </p:cNvSpPr>
          <p:nvPr>
            <p:ph idx="1"/>
          </p:nvPr>
        </p:nvSpPr>
        <p:spPr/>
        <p:txBody>
          <a:bodyPr/>
          <a:lstStyle/>
          <a:p>
            <a:endParaRPr lang="en-US" dirty="0"/>
          </a:p>
          <a:p>
            <a:r>
              <a:rPr lang="en-US" sz="2400" b="1" dirty="0"/>
              <a:t>Implicit Assumption</a:t>
            </a:r>
            <a:r>
              <a:rPr lang="en-US" sz="2400" dirty="0"/>
              <a:t> – functional form of SPFs is applicable/valid outside the range of estimation data – bias in prediction may depend on relationship between crashes and site </a:t>
            </a:r>
            <a:r>
              <a:rPr lang="en-US" sz="2400" dirty="0" smtClean="0"/>
              <a:t>characteristics</a:t>
            </a:r>
            <a:endParaRPr lang="en-US" dirty="0"/>
          </a:p>
        </p:txBody>
      </p:sp>
      <p:sp>
        <p:nvSpPr>
          <p:cNvPr id="4" name="Date Placeholder 3">
            <a:extLst>
              <a:ext uri="{FF2B5EF4-FFF2-40B4-BE49-F238E27FC236}">
                <a16:creationId xmlns:a16="http://schemas.microsoft.com/office/drawing/2014/main" id="{EEE129C1-9B23-4C56-B7B4-FF584D9F12DD}"/>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pic>
        <p:nvPicPr>
          <p:cNvPr id="6" name="Picture 5">
            <a:extLst>
              <a:ext uri="{FF2B5EF4-FFF2-40B4-BE49-F238E27FC236}">
                <a16:creationId xmlns:a16="http://schemas.microsoft.com/office/drawing/2014/main" id="{BD786570-6BF3-4FAD-9F4D-AED675C2B059}"/>
              </a:ext>
            </a:extLst>
          </p:cNvPr>
          <p:cNvPicPr>
            <a:picLocks noChangeAspect="1"/>
          </p:cNvPicPr>
          <p:nvPr/>
        </p:nvPicPr>
        <p:blipFill>
          <a:blip r:embed="rId2"/>
          <a:stretch>
            <a:fillRect/>
          </a:stretch>
        </p:blipFill>
        <p:spPr>
          <a:xfrm>
            <a:off x="379394" y="3032734"/>
            <a:ext cx="3657600" cy="2872740"/>
          </a:xfrm>
          <a:prstGeom prst="rect">
            <a:avLst/>
          </a:prstGeom>
        </p:spPr>
      </p:pic>
      <p:pic>
        <p:nvPicPr>
          <p:cNvPr id="7" name="Picture 6">
            <a:extLst>
              <a:ext uri="{FF2B5EF4-FFF2-40B4-BE49-F238E27FC236}">
                <a16:creationId xmlns:a16="http://schemas.microsoft.com/office/drawing/2014/main" id="{5E445391-1F98-42A2-B95E-7A20EDE3F042}"/>
              </a:ext>
            </a:extLst>
          </p:cNvPr>
          <p:cNvPicPr>
            <a:picLocks noChangeAspect="1"/>
          </p:cNvPicPr>
          <p:nvPr/>
        </p:nvPicPr>
        <p:blipFill>
          <a:blip r:embed="rId3"/>
          <a:stretch>
            <a:fillRect/>
          </a:stretch>
        </p:blipFill>
        <p:spPr>
          <a:xfrm>
            <a:off x="4827578" y="3009605"/>
            <a:ext cx="3657600" cy="3429000"/>
          </a:xfrm>
          <a:prstGeom prst="rect">
            <a:avLst/>
          </a:prstGeom>
        </p:spPr>
      </p:pic>
    </p:spTree>
    <p:extLst>
      <p:ext uri="{BB962C8B-B14F-4D97-AF65-F5344CB8AC3E}">
        <p14:creationId xmlns:p14="http://schemas.microsoft.com/office/powerpoint/2010/main" val="800798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F3602-BB76-4C2B-8C0E-3FCB63BF052C}"/>
              </a:ext>
            </a:extLst>
          </p:cNvPr>
          <p:cNvSpPr>
            <a:spLocks noGrp="1"/>
          </p:cNvSpPr>
          <p:nvPr>
            <p:ph type="title" idx="4294967295"/>
          </p:nvPr>
        </p:nvSpPr>
        <p:spPr>
          <a:xfrm>
            <a:off x="457200" y="274638"/>
            <a:ext cx="8229600" cy="1036926"/>
          </a:xfrm>
        </p:spPr>
        <p:txBody>
          <a:bodyPr>
            <a:normAutofit fontScale="90000"/>
          </a:bodyPr>
          <a:lstStyle/>
          <a:p>
            <a:r>
              <a:rPr lang="en-US" dirty="0"/>
              <a:t>Predicting Outside the Range of the Independent Variable</a:t>
            </a:r>
          </a:p>
        </p:txBody>
      </p:sp>
      <p:sp>
        <p:nvSpPr>
          <p:cNvPr id="3" name="Content Placeholder 2">
            <a:extLst>
              <a:ext uri="{FF2B5EF4-FFF2-40B4-BE49-F238E27FC236}">
                <a16:creationId xmlns:a16="http://schemas.microsoft.com/office/drawing/2014/main" id="{DB9ABE9E-DD51-4D11-9A70-61C762091E40}"/>
              </a:ext>
            </a:extLst>
          </p:cNvPr>
          <p:cNvSpPr>
            <a:spLocks noGrp="1"/>
          </p:cNvSpPr>
          <p:nvPr>
            <p:ph idx="1"/>
          </p:nvPr>
        </p:nvSpPr>
        <p:spPr>
          <a:xfrm>
            <a:off x="457200" y="1468582"/>
            <a:ext cx="8229600" cy="4657582"/>
          </a:xfrm>
        </p:spPr>
        <p:txBody>
          <a:bodyPr>
            <a:normAutofit/>
          </a:bodyPr>
          <a:lstStyle/>
          <a:p>
            <a:endParaRPr lang="en-US" dirty="0"/>
          </a:p>
          <a:p>
            <a:r>
              <a:rPr lang="en-US" b="1" dirty="0"/>
              <a:t>Objective</a:t>
            </a:r>
            <a:r>
              <a:rPr lang="en-US" dirty="0"/>
              <a:t> – Reliability of using the CPMs to predict the number of crashes at sites whose site characteristics (especially, AADT) are outside the range of the data used to estimate the CPMs</a:t>
            </a:r>
          </a:p>
          <a:p>
            <a:endParaRPr lang="en-US" dirty="0"/>
          </a:p>
        </p:txBody>
      </p:sp>
      <p:sp>
        <p:nvSpPr>
          <p:cNvPr id="4" name="Date Placeholder 3">
            <a:extLst>
              <a:ext uri="{FF2B5EF4-FFF2-40B4-BE49-F238E27FC236}">
                <a16:creationId xmlns:a16="http://schemas.microsoft.com/office/drawing/2014/main" id="{D305D240-C33D-4FAE-9CA9-62ECA8E5DC48}"/>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157264197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4004C2-C6AC-4FE9-AC72-8DF6DBB8C64A}"/>
              </a:ext>
            </a:extLst>
          </p:cNvPr>
          <p:cNvSpPr>
            <a:spLocks noGrp="1"/>
          </p:cNvSpPr>
          <p:nvPr>
            <p:ph type="title" idx="4294967295"/>
          </p:nvPr>
        </p:nvSpPr>
        <p:spPr>
          <a:xfrm>
            <a:off x="457200" y="321065"/>
            <a:ext cx="8229600" cy="833480"/>
          </a:xfrm>
        </p:spPr>
        <p:txBody>
          <a:bodyPr>
            <a:normAutofit fontScale="90000"/>
          </a:bodyPr>
          <a:lstStyle/>
          <a:p>
            <a:r>
              <a:rPr lang="en-US" dirty="0"/>
              <a:t>Predicting Outside the Range of the Independent Variable</a:t>
            </a:r>
          </a:p>
        </p:txBody>
      </p:sp>
      <p:sp>
        <p:nvSpPr>
          <p:cNvPr id="3" name="Content Placeholder 2">
            <a:extLst>
              <a:ext uri="{FF2B5EF4-FFF2-40B4-BE49-F238E27FC236}">
                <a16:creationId xmlns:a16="http://schemas.microsoft.com/office/drawing/2014/main" id="{D8D2BC12-07F9-4B56-B151-CA0015D51199}"/>
              </a:ext>
            </a:extLst>
          </p:cNvPr>
          <p:cNvSpPr>
            <a:spLocks noGrp="1"/>
          </p:cNvSpPr>
          <p:nvPr>
            <p:ph idx="1"/>
          </p:nvPr>
        </p:nvSpPr>
        <p:spPr>
          <a:xfrm>
            <a:off x="457200" y="1052945"/>
            <a:ext cx="8229600" cy="5209309"/>
          </a:xfrm>
        </p:spPr>
        <p:txBody>
          <a:bodyPr>
            <a:normAutofit lnSpcReduction="10000"/>
          </a:bodyPr>
          <a:lstStyle/>
          <a:p>
            <a:endParaRPr lang="en-US" dirty="0"/>
          </a:p>
          <a:p>
            <a:r>
              <a:rPr lang="en-US" dirty="0"/>
              <a:t>Different options</a:t>
            </a:r>
          </a:p>
          <a:p>
            <a:pPr lvl="1"/>
            <a:r>
              <a:rPr lang="en-US" dirty="0"/>
              <a:t>Option 1: Perform calibration</a:t>
            </a:r>
          </a:p>
          <a:p>
            <a:pPr lvl="1"/>
            <a:r>
              <a:rPr lang="en-US" dirty="0"/>
              <a:t>Option 2: Adjust parameter/coefficient for AADT and perform calibration</a:t>
            </a:r>
          </a:p>
          <a:p>
            <a:pPr lvl="1"/>
            <a:r>
              <a:rPr lang="en-US" dirty="0"/>
              <a:t>Option 3: Estimate calibration function or SPF by modifying the coefficient for AADT and perform calibration</a:t>
            </a:r>
          </a:p>
          <a:p>
            <a:pPr lvl="1"/>
            <a:r>
              <a:rPr lang="en-US" dirty="0"/>
              <a:t>Option 4: Estimate calibration function or SPF and perform calibration</a:t>
            </a:r>
          </a:p>
          <a:p>
            <a:pPr lvl="1"/>
            <a:r>
              <a:rPr lang="en-US" dirty="0"/>
              <a:t>Option 5: Estimate calibration function or SPF with different parameters for AADT and the other factors, and perform calibration</a:t>
            </a:r>
          </a:p>
          <a:p>
            <a:endParaRPr lang="en-US" dirty="0"/>
          </a:p>
        </p:txBody>
      </p:sp>
      <p:sp>
        <p:nvSpPr>
          <p:cNvPr id="4" name="Date Placeholder 3">
            <a:extLst>
              <a:ext uri="{FF2B5EF4-FFF2-40B4-BE49-F238E27FC236}">
                <a16:creationId xmlns:a16="http://schemas.microsoft.com/office/drawing/2014/main" id="{E659902A-D25B-4DAF-8197-B22912865438}"/>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57129437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5FA561-C41A-4EAE-AB2D-CBDB4202F4B3}"/>
              </a:ext>
            </a:extLst>
          </p:cNvPr>
          <p:cNvSpPr>
            <a:spLocks noGrp="1"/>
          </p:cNvSpPr>
          <p:nvPr>
            <p:ph type="title" idx="4294967295"/>
          </p:nvPr>
        </p:nvSpPr>
        <p:spPr>
          <a:xfrm>
            <a:off x="457200" y="274638"/>
            <a:ext cx="8229600" cy="935326"/>
          </a:xfrm>
        </p:spPr>
        <p:txBody>
          <a:bodyPr>
            <a:normAutofit fontScale="90000"/>
          </a:bodyPr>
          <a:lstStyle/>
          <a:p>
            <a:r>
              <a:rPr lang="en-US" dirty="0"/>
              <a:t>Predicting Outside the Range of the Independent Variable</a:t>
            </a:r>
          </a:p>
        </p:txBody>
      </p:sp>
      <p:sp>
        <p:nvSpPr>
          <p:cNvPr id="3" name="Content Placeholder 2">
            <a:extLst>
              <a:ext uri="{FF2B5EF4-FFF2-40B4-BE49-F238E27FC236}">
                <a16:creationId xmlns:a16="http://schemas.microsoft.com/office/drawing/2014/main" id="{8282CEDF-E514-4BD1-BC9F-797AB522C350}"/>
              </a:ext>
            </a:extLst>
          </p:cNvPr>
          <p:cNvSpPr>
            <a:spLocks noGrp="1"/>
          </p:cNvSpPr>
          <p:nvPr>
            <p:ph idx="1"/>
          </p:nvPr>
        </p:nvSpPr>
        <p:spPr>
          <a:xfrm>
            <a:off x="457200" y="1126836"/>
            <a:ext cx="8229600" cy="4999328"/>
          </a:xfrm>
        </p:spPr>
        <p:txBody>
          <a:bodyPr>
            <a:normAutofit/>
          </a:bodyPr>
          <a:lstStyle/>
          <a:p>
            <a:endParaRPr lang="en-US" dirty="0"/>
          </a:p>
          <a:p>
            <a:r>
              <a:rPr lang="en-US" dirty="0"/>
              <a:t>Illustration of the 5 options using HSIS data (2005 to 2014) from California freeways</a:t>
            </a:r>
          </a:p>
          <a:p>
            <a:pPr lvl="1"/>
            <a:r>
              <a:rPr lang="en-US" dirty="0"/>
              <a:t>Exclude ramp influence areas for this illustration</a:t>
            </a:r>
          </a:p>
          <a:p>
            <a:pPr lvl="1"/>
            <a:r>
              <a:rPr lang="en-US" dirty="0"/>
              <a:t>Exclude segments shorter than 0.01 miles</a:t>
            </a:r>
          </a:p>
          <a:p>
            <a:pPr lvl="1"/>
            <a:r>
              <a:rPr lang="en-US" dirty="0"/>
              <a:t>Categorize data by number of lanes, terrain, area type (rural or urban)</a:t>
            </a:r>
          </a:p>
          <a:p>
            <a:pPr lvl="1"/>
            <a:r>
              <a:rPr lang="en-US" dirty="0"/>
              <a:t>For the different freeway categories, SPFs were estimated using data from segments with lower AADT values, and they were tested using data from segments with higher AADT values</a:t>
            </a:r>
          </a:p>
        </p:txBody>
      </p:sp>
      <p:sp>
        <p:nvSpPr>
          <p:cNvPr id="4" name="Date Placeholder 3">
            <a:extLst>
              <a:ext uri="{FF2B5EF4-FFF2-40B4-BE49-F238E27FC236}">
                <a16:creationId xmlns:a16="http://schemas.microsoft.com/office/drawing/2014/main" id="{50ADD960-028D-4252-AE1B-B3060C5D2E31}"/>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64107319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24C4B4-9E6A-4E23-8F41-00F32AE1F150}"/>
              </a:ext>
            </a:extLst>
          </p:cNvPr>
          <p:cNvSpPr>
            <a:spLocks noGrp="1"/>
          </p:cNvSpPr>
          <p:nvPr>
            <p:ph type="title" idx="4294967295"/>
          </p:nvPr>
        </p:nvSpPr>
        <p:spPr>
          <a:xfrm>
            <a:off x="641758" y="440222"/>
            <a:ext cx="8229600" cy="834396"/>
          </a:xfrm>
        </p:spPr>
        <p:txBody>
          <a:bodyPr>
            <a:normAutofit fontScale="90000"/>
          </a:bodyPr>
          <a:lstStyle/>
          <a:p>
            <a:r>
              <a:rPr lang="en-US" sz="2800" b="1" dirty="0"/>
              <a:t>Scenario 6</a:t>
            </a:r>
            <a:r>
              <a:rPr lang="en-US" sz="2800" dirty="0"/>
              <a:t>: Reliability Associated with Predictions Using CPMs Estimated for Other Facility Types</a:t>
            </a:r>
          </a:p>
        </p:txBody>
      </p:sp>
      <p:sp>
        <p:nvSpPr>
          <p:cNvPr id="3" name="Content Placeholder 2">
            <a:extLst>
              <a:ext uri="{FF2B5EF4-FFF2-40B4-BE49-F238E27FC236}">
                <a16:creationId xmlns:a16="http://schemas.microsoft.com/office/drawing/2014/main" id="{2E3D1256-CA99-4421-8C03-D7B186A32619}"/>
              </a:ext>
            </a:extLst>
          </p:cNvPr>
          <p:cNvSpPr>
            <a:spLocks noGrp="1"/>
          </p:cNvSpPr>
          <p:nvPr>
            <p:ph idx="1"/>
          </p:nvPr>
        </p:nvSpPr>
        <p:spPr>
          <a:xfrm>
            <a:off x="457200" y="1002970"/>
            <a:ext cx="8229600" cy="5263744"/>
          </a:xfrm>
        </p:spPr>
        <p:txBody>
          <a:bodyPr/>
          <a:lstStyle/>
          <a:p>
            <a:endParaRPr lang="en-US" dirty="0"/>
          </a:p>
          <a:p>
            <a:r>
              <a:rPr lang="en-US" dirty="0"/>
              <a:t>2nd edition of the HSM will provide CPMs for many facility types</a:t>
            </a:r>
          </a:p>
          <a:p>
            <a:pPr lvl="1"/>
            <a:r>
              <a:rPr lang="en-US" dirty="0"/>
              <a:t>There may be facility types for which specific CPMs will not be available</a:t>
            </a:r>
          </a:p>
          <a:p>
            <a:r>
              <a:rPr lang="en-US" dirty="0"/>
              <a:t>Reliability may depend on</a:t>
            </a:r>
          </a:p>
          <a:p>
            <a:pPr lvl="1"/>
            <a:r>
              <a:rPr lang="en-US" dirty="0"/>
              <a:t>Functional form of CPM</a:t>
            </a:r>
          </a:p>
          <a:p>
            <a:pPr lvl="1"/>
            <a:r>
              <a:rPr lang="en-US" dirty="0"/>
              <a:t>Range of site characteristics</a:t>
            </a:r>
          </a:p>
          <a:p>
            <a:pPr lvl="1"/>
            <a:endParaRPr lang="en-US" dirty="0"/>
          </a:p>
        </p:txBody>
      </p:sp>
      <p:sp>
        <p:nvSpPr>
          <p:cNvPr id="4" name="Date Placeholder 3">
            <a:extLst>
              <a:ext uri="{FF2B5EF4-FFF2-40B4-BE49-F238E27FC236}">
                <a16:creationId xmlns:a16="http://schemas.microsoft.com/office/drawing/2014/main" id="{AD22DD96-669D-4B3D-8F90-30A9DF7028BA}"/>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74342738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5D9FE-EE99-4000-A272-E09EE203D1C1}"/>
              </a:ext>
            </a:extLst>
          </p:cNvPr>
          <p:cNvSpPr>
            <a:spLocks noGrp="1"/>
          </p:cNvSpPr>
          <p:nvPr>
            <p:ph type="title" idx="4294967295"/>
          </p:nvPr>
        </p:nvSpPr>
        <p:spPr>
          <a:xfrm>
            <a:off x="457200" y="415636"/>
            <a:ext cx="8229600" cy="360219"/>
          </a:xfrm>
        </p:spPr>
        <p:txBody>
          <a:bodyPr>
            <a:normAutofit fontScale="90000"/>
          </a:bodyPr>
          <a:lstStyle/>
          <a:p>
            <a:r>
              <a:rPr lang="en-US" dirty="0" smtClean="0"/>
              <a:t/>
            </a:r>
            <a:br>
              <a:rPr lang="en-US" dirty="0" smtClean="0"/>
            </a:br>
            <a:r>
              <a:rPr lang="en-US" dirty="0" smtClean="0"/>
              <a:t>Reliability </a:t>
            </a:r>
            <a:r>
              <a:rPr lang="en-US" dirty="0"/>
              <a:t>Associated with Predictions Using CPMs Estimated for Other Facility Types</a:t>
            </a:r>
          </a:p>
        </p:txBody>
      </p:sp>
      <p:sp>
        <p:nvSpPr>
          <p:cNvPr id="3" name="Content Placeholder 2">
            <a:extLst>
              <a:ext uri="{FF2B5EF4-FFF2-40B4-BE49-F238E27FC236}">
                <a16:creationId xmlns:a16="http://schemas.microsoft.com/office/drawing/2014/main" id="{9E7FDA2D-4E92-4EE5-A32F-6CB48D127DC4}"/>
              </a:ext>
            </a:extLst>
          </p:cNvPr>
          <p:cNvSpPr>
            <a:spLocks noGrp="1"/>
          </p:cNvSpPr>
          <p:nvPr>
            <p:ph idx="1"/>
          </p:nvPr>
        </p:nvSpPr>
        <p:spPr>
          <a:xfrm>
            <a:off x="457200" y="1958109"/>
            <a:ext cx="8229600" cy="4414982"/>
          </a:xfrm>
        </p:spPr>
        <p:txBody>
          <a:bodyPr/>
          <a:lstStyle/>
          <a:p>
            <a:pPr marL="0" indent="0">
              <a:buNone/>
            </a:pPr>
            <a:endParaRPr lang="en-US" dirty="0"/>
          </a:p>
        </p:txBody>
      </p:sp>
      <p:sp>
        <p:nvSpPr>
          <p:cNvPr id="4" name="Date Placeholder 3">
            <a:extLst>
              <a:ext uri="{FF2B5EF4-FFF2-40B4-BE49-F238E27FC236}">
                <a16:creationId xmlns:a16="http://schemas.microsoft.com/office/drawing/2014/main" id="{8D5A7238-D787-4018-9405-3D5F5C6C341B}"/>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graphicFrame>
        <p:nvGraphicFramePr>
          <p:cNvPr id="6" name="Object 5">
            <a:extLst>
              <a:ext uri="{FF2B5EF4-FFF2-40B4-BE49-F238E27FC236}">
                <a16:creationId xmlns:a16="http://schemas.microsoft.com/office/drawing/2014/main" id="{ADF7D761-4106-4487-94FC-319871967C30}"/>
              </a:ext>
            </a:extLst>
          </p:cNvPr>
          <p:cNvGraphicFramePr>
            <a:graphicFrameLocks noChangeAspect="1"/>
          </p:cNvGraphicFramePr>
          <p:nvPr>
            <p:extLst>
              <p:ext uri="{D42A27DB-BD31-4B8C-83A1-F6EECF244321}">
                <p14:modId xmlns:p14="http://schemas.microsoft.com/office/powerpoint/2010/main" val="2313503424"/>
              </p:ext>
            </p:extLst>
          </p:nvPr>
        </p:nvGraphicFramePr>
        <p:xfrm>
          <a:off x="804346" y="1791855"/>
          <a:ext cx="5940425" cy="4334308"/>
        </p:xfrm>
        <a:graphic>
          <a:graphicData uri="http://schemas.openxmlformats.org/presentationml/2006/ole">
            <mc:AlternateContent xmlns:mc="http://schemas.openxmlformats.org/markup-compatibility/2006">
              <mc:Choice xmlns:v="urn:schemas-microsoft-com:vml" Requires="v">
                <p:oleObj spid="_x0000_s1143" name="Document" r:id="rId3" imgW="5940026" imgH="4066279" progId="Word.Document.12">
                  <p:embed/>
                </p:oleObj>
              </mc:Choice>
              <mc:Fallback>
                <p:oleObj name="Document" r:id="rId3" imgW="5940026" imgH="4066279" progId="Word.Document.12">
                  <p:embed/>
                  <p:pic>
                    <p:nvPicPr>
                      <p:cNvPr id="0" name=""/>
                      <p:cNvPicPr/>
                      <p:nvPr/>
                    </p:nvPicPr>
                    <p:blipFill>
                      <a:blip r:embed="rId4"/>
                      <a:stretch>
                        <a:fillRect/>
                      </a:stretch>
                    </p:blipFill>
                    <p:spPr>
                      <a:xfrm>
                        <a:off x="804346" y="1791855"/>
                        <a:ext cx="5940425" cy="4334308"/>
                      </a:xfrm>
                      <a:prstGeom prst="rect">
                        <a:avLst/>
                      </a:prstGeom>
                    </p:spPr>
                  </p:pic>
                </p:oleObj>
              </mc:Fallback>
            </mc:AlternateContent>
          </a:graphicData>
        </a:graphic>
      </p:graphicFrame>
    </p:spTree>
    <p:extLst>
      <p:ext uri="{BB962C8B-B14F-4D97-AF65-F5344CB8AC3E}">
        <p14:creationId xmlns:p14="http://schemas.microsoft.com/office/powerpoint/2010/main" val="14894450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38AB-1EFA-42CD-8E1B-2F6214D56154}"/>
              </a:ext>
            </a:extLst>
          </p:cNvPr>
          <p:cNvSpPr>
            <a:spLocks noGrp="1"/>
          </p:cNvSpPr>
          <p:nvPr>
            <p:ph type="title" idx="4294967295"/>
          </p:nvPr>
        </p:nvSpPr>
        <p:spPr>
          <a:xfrm>
            <a:off x="457200" y="609600"/>
            <a:ext cx="8229600" cy="122865"/>
          </a:xfrm>
        </p:spPr>
        <p:txBody>
          <a:bodyPr>
            <a:normAutofit fontScale="90000"/>
          </a:bodyPr>
          <a:lstStyle/>
          <a:p>
            <a:r>
              <a:rPr lang="en-US" dirty="0" smtClean="0"/>
              <a:t/>
            </a:r>
            <a:br>
              <a:rPr lang="en-US" dirty="0" smtClean="0"/>
            </a:br>
            <a:r>
              <a:rPr lang="en-US" dirty="0"/>
              <a:t/>
            </a:r>
            <a:br>
              <a:rPr lang="en-US" dirty="0"/>
            </a:br>
            <a:r>
              <a:rPr lang="en-US" dirty="0" smtClean="0"/>
              <a:t>Reliability </a:t>
            </a:r>
            <a:r>
              <a:rPr lang="en-US" dirty="0"/>
              <a:t>Associated with Predictions Using CPMs Estimated for Other Facility Types</a:t>
            </a:r>
          </a:p>
        </p:txBody>
      </p:sp>
      <p:sp>
        <p:nvSpPr>
          <p:cNvPr id="3" name="Content Placeholder 2">
            <a:extLst>
              <a:ext uri="{FF2B5EF4-FFF2-40B4-BE49-F238E27FC236}">
                <a16:creationId xmlns:a16="http://schemas.microsoft.com/office/drawing/2014/main" id="{079ADF3E-F0A7-4CAA-9E80-C151B769926D}"/>
              </a:ext>
            </a:extLst>
          </p:cNvPr>
          <p:cNvSpPr>
            <a:spLocks noGrp="1"/>
          </p:cNvSpPr>
          <p:nvPr>
            <p:ph idx="1"/>
          </p:nvPr>
        </p:nvSpPr>
        <p:spPr>
          <a:xfrm>
            <a:off x="457200" y="1995055"/>
            <a:ext cx="8229600" cy="4131108"/>
          </a:xfrm>
        </p:spPr>
        <p:txBody>
          <a:bodyPr>
            <a:normAutofit lnSpcReduction="10000"/>
          </a:bodyPr>
          <a:lstStyle/>
          <a:p>
            <a:endParaRPr lang="en-US" dirty="0"/>
          </a:p>
          <a:p>
            <a:r>
              <a:rPr lang="en-US" dirty="0"/>
              <a:t>Objective – Provide guidance on the reliability of using the CPMs to predict the number of crashes at a different facility type</a:t>
            </a:r>
          </a:p>
          <a:p>
            <a:r>
              <a:rPr lang="en-US" dirty="0"/>
              <a:t>Illustration of the Problem using HSIS data from California:</a:t>
            </a:r>
          </a:p>
          <a:p>
            <a:pPr lvl="1"/>
            <a:r>
              <a:rPr lang="en-US" dirty="0"/>
              <a:t>Estimation Group (facility types used for estimating CPMs)</a:t>
            </a:r>
          </a:p>
          <a:p>
            <a:pPr lvl="1"/>
            <a:r>
              <a:rPr lang="en-US" dirty="0"/>
              <a:t>Application Group (facility types used for applying the CPMs)</a:t>
            </a:r>
          </a:p>
        </p:txBody>
      </p:sp>
      <p:sp>
        <p:nvSpPr>
          <p:cNvPr id="4" name="Date Placeholder 3">
            <a:extLst>
              <a:ext uri="{FF2B5EF4-FFF2-40B4-BE49-F238E27FC236}">
                <a16:creationId xmlns:a16="http://schemas.microsoft.com/office/drawing/2014/main" id="{47E51C85-8E8D-4EAC-B24D-B6D12DE7C59C}"/>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319715622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922436646"/>
              </p:ext>
            </p:extLst>
          </p:nvPr>
        </p:nvGraphicFramePr>
        <p:xfrm>
          <a:off x="687935" y="1065594"/>
          <a:ext cx="7768129" cy="5624933"/>
        </p:xfrm>
        <a:graphic>
          <a:graphicData uri="http://schemas.openxmlformats.org/drawingml/2006/table">
            <a:tbl>
              <a:tblPr firstRow="1" firstCol="1" bandRow="1">
                <a:tableStyleId>{5C22544A-7EE6-4342-B048-85BDC9FD1C3A}</a:tableStyleId>
              </a:tblPr>
              <a:tblGrid>
                <a:gridCol w="1571709">
                  <a:extLst>
                    <a:ext uri="{9D8B030D-6E8A-4147-A177-3AD203B41FA5}">
                      <a16:colId xmlns:a16="http://schemas.microsoft.com/office/drawing/2014/main" val="20000"/>
                    </a:ext>
                  </a:extLst>
                </a:gridCol>
                <a:gridCol w="2038891">
                  <a:extLst>
                    <a:ext uri="{9D8B030D-6E8A-4147-A177-3AD203B41FA5}">
                      <a16:colId xmlns:a16="http://schemas.microsoft.com/office/drawing/2014/main" val="20001"/>
                    </a:ext>
                  </a:extLst>
                </a:gridCol>
                <a:gridCol w="1069258">
                  <a:extLst>
                    <a:ext uri="{9D8B030D-6E8A-4147-A177-3AD203B41FA5}">
                      <a16:colId xmlns:a16="http://schemas.microsoft.com/office/drawing/2014/main" val="20002"/>
                    </a:ext>
                  </a:extLst>
                </a:gridCol>
                <a:gridCol w="1229560">
                  <a:extLst>
                    <a:ext uri="{9D8B030D-6E8A-4147-A177-3AD203B41FA5}">
                      <a16:colId xmlns:a16="http://schemas.microsoft.com/office/drawing/2014/main" val="20003"/>
                    </a:ext>
                  </a:extLst>
                </a:gridCol>
                <a:gridCol w="966088">
                  <a:extLst>
                    <a:ext uri="{9D8B030D-6E8A-4147-A177-3AD203B41FA5}">
                      <a16:colId xmlns:a16="http://schemas.microsoft.com/office/drawing/2014/main" val="20004"/>
                    </a:ext>
                  </a:extLst>
                </a:gridCol>
                <a:gridCol w="892623">
                  <a:extLst>
                    <a:ext uri="{9D8B030D-6E8A-4147-A177-3AD203B41FA5}">
                      <a16:colId xmlns:a16="http://schemas.microsoft.com/office/drawing/2014/main" val="20005"/>
                    </a:ext>
                  </a:extLst>
                </a:gridCol>
              </a:tblGrid>
              <a:tr h="614369">
                <a:tc rowSpan="2">
                  <a:txBody>
                    <a:bodyPr/>
                    <a:lstStyle/>
                    <a:p>
                      <a:pPr marL="0" marR="0" algn="ctr">
                        <a:lnSpc>
                          <a:spcPct val="107000"/>
                        </a:lnSpc>
                        <a:spcBef>
                          <a:spcPts val="0"/>
                        </a:spcBef>
                        <a:spcAft>
                          <a:spcPts val="0"/>
                        </a:spcAft>
                      </a:pPr>
                      <a:r>
                        <a:rPr lang="en-US" sz="1600" dirty="0">
                          <a:effectLst/>
                        </a:rPr>
                        <a:t>Group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gridSpan="2">
                  <a:txBody>
                    <a:bodyPr/>
                    <a:lstStyle/>
                    <a:p>
                      <a:pPr marL="0" marR="0" algn="ctr">
                        <a:lnSpc>
                          <a:spcPct val="107000"/>
                        </a:lnSpc>
                        <a:spcBef>
                          <a:spcPts val="0"/>
                        </a:spcBef>
                        <a:spcAft>
                          <a:spcPts val="0"/>
                        </a:spcAft>
                      </a:pPr>
                      <a:r>
                        <a:rPr lang="en-US" sz="1600" dirty="0">
                          <a:effectLst/>
                        </a:rPr>
                        <a:t>Facility Types used for Estimating CPMs (estimation group)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gridSpan="2">
                  <a:txBody>
                    <a:bodyPr/>
                    <a:lstStyle/>
                    <a:p>
                      <a:pPr marL="0" marR="0" algn="ctr">
                        <a:lnSpc>
                          <a:spcPct val="107000"/>
                        </a:lnSpc>
                        <a:spcBef>
                          <a:spcPts val="0"/>
                        </a:spcBef>
                        <a:spcAft>
                          <a:spcPts val="0"/>
                        </a:spcAft>
                      </a:pPr>
                      <a:r>
                        <a:rPr lang="en-US" sz="1600" dirty="0">
                          <a:effectLst/>
                        </a:rPr>
                        <a:t>Facility Types Used for Applying the Estimated CPMs (application group)</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rowSpan="2">
                  <a:txBody>
                    <a:bodyPr/>
                    <a:lstStyle/>
                    <a:p>
                      <a:pPr marL="0" marR="0" algn="ctr">
                        <a:lnSpc>
                          <a:spcPct val="107000"/>
                        </a:lnSpc>
                        <a:spcBef>
                          <a:spcPts val="0"/>
                        </a:spcBef>
                        <a:spcAft>
                          <a:spcPts val="0"/>
                        </a:spcAft>
                      </a:pPr>
                      <a:r>
                        <a:rPr lang="en-US" sz="1600" dirty="0">
                          <a:effectLst/>
                        </a:rPr>
                        <a:t>Crash Types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406503">
                <a:tc vMerge="1">
                  <a:txBody>
                    <a:bodyPr/>
                    <a:lstStyle/>
                    <a:p>
                      <a:endParaRPr lang="en-US"/>
                    </a:p>
                  </a:txBody>
                  <a:tcPr/>
                </a:tc>
                <a:tc>
                  <a:txBody>
                    <a:bodyPr/>
                    <a:lstStyle/>
                    <a:p>
                      <a:pPr marL="0" marR="0" algn="ctr">
                        <a:lnSpc>
                          <a:spcPct val="107000"/>
                        </a:lnSpc>
                        <a:spcBef>
                          <a:spcPts val="0"/>
                        </a:spcBef>
                        <a:spcAft>
                          <a:spcPts val="0"/>
                        </a:spcAft>
                      </a:pPr>
                      <a:r>
                        <a:rPr lang="en-US" sz="1600" dirty="0">
                          <a:effectLst/>
                        </a:rPr>
                        <a:t>Facility type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Segments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Facility type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Segments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extLst>
                  <a:ext uri="{0D108BD9-81ED-4DB2-BD59-A6C34878D82A}">
                    <a16:rowId xmlns:a16="http://schemas.microsoft.com/office/drawing/2014/main" val="10001"/>
                  </a:ext>
                </a:extLst>
              </a:tr>
              <a:tr h="406503">
                <a:tc rowSpan="2">
                  <a:txBody>
                    <a:bodyPr/>
                    <a:lstStyle/>
                    <a:p>
                      <a:pPr marL="0" marR="0" algn="ctr">
                        <a:lnSpc>
                          <a:spcPct val="107000"/>
                        </a:lnSpc>
                        <a:spcBef>
                          <a:spcPts val="0"/>
                        </a:spcBef>
                        <a:spcAft>
                          <a:spcPts val="0"/>
                        </a:spcAft>
                      </a:pPr>
                      <a:r>
                        <a:rPr lang="en-US" sz="1600" dirty="0">
                          <a:effectLst/>
                        </a:rPr>
                        <a:t>Group 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Rural 4 lane, Flat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1075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nSpc>
                          <a:spcPct val="107000"/>
                        </a:lnSpc>
                        <a:spcBef>
                          <a:spcPts val="0"/>
                        </a:spcBef>
                        <a:spcAft>
                          <a:spcPts val="0"/>
                        </a:spcAft>
                      </a:pPr>
                      <a:r>
                        <a:rPr lang="en-US" sz="1600" dirty="0">
                          <a:effectLst/>
                        </a:rPr>
                        <a:t>Rural 6 lane, Flat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07000"/>
                        </a:lnSpc>
                        <a:spcBef>
                          <a:spcPts val="0"/>
                        </a:spcBef>
                        <a:spcAft>
                          <a:spcPts val="0"/>
                        </a:spcAft>
                      </a:pPr>
                      <a:r>
                        <a:rPr lang="en-US" sz="1600" dirty="0">
                          <a:effectLst/>
                        </a:rPr>
                        <a:t>102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07000"/>
                        </a:lnSpc>
                        <a:spcBef>
                          <a:spcPts val="0"/>
                        </a:spcBef>
                        <a:spcAft>
                          <a:spcPts val="0"/>
                        </a:spcAft>
                      </a:pPr>
                      <a:r>
                        <a:rPr lang="en-US" sz="1600" dirty="0">
                          <a:effectLst/>
                        </a:rPr>
                        <a:t>SV, MV, 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406503">
                <a:tc vMerge="1">
                  <a:txBody>
                    <a:bodyPr/>
                    <a:lstStyle/>
                    <a:p>
                      <a:endParaRPr lang="en-US"/>
                    </a:p>
                  </a:txBody>
                  <a:tcPr/>
                </a:tc>
                <a:tc>
                  <a:txBody>
                    <a:bodyPr/>
                    <a:lstStyle/>
                    <a:p>
                      <a:pPr marL="0" marR="0">
                        <a:lnSpc>
                          <a:spcPct val="107000"/>
                        </a:lnSpc>
                        <a:spcBef>
                          <a:spcPts val="0"/>
                        </a:spcBef>
                        <a:spcAft>
                          <a:spcPts val="0"/>
                        </a:spcAft>
                      </a:pPr>
                      <a:r>
                        <a:rPr lang="en-US" sz="1600" dirty="0">
                          <a:effectLst/>
                        </a:rPr>
                        <a:t>Urban 6 lane, Flat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437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3"/>
                  </a:ext>
                </a:extLst>
              </a:tr>
              <a:tr h="406503">
                <a:tc rowSpan="2">
                  <a:txBody>
                    <a:bodyPr/>
                    <a:lstStyle/>
                    <a:p>
                      <a:pPr marL="0" marR="0" algn="ctr">
                        <a:lnSpc>
                          <a:spcPct val="107000"/>
                        </a:lnSpc>
                        <a:spcBef>
                          <a:spcPts val="0"/>
                        </a:spcBef>
                        <a:spcAft>
                          <a:spcPts val="0"/>
                        </a:spcAft>
                      </a:pPr>
                      <a:r>
                        <a:rPr lang="en-US" sz="1600" dirty="0">
                          <a:effectLst/>
                        </a:rPr>
                        <a:t>Group 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Rural 4 lane, Flat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1075</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nSpc>
                          <a:spcPct val="107000"/>
                        </a:lnSpc>
                        <a:spcBef>
                          <a:spcPts val="0"/>
                        </a:spcBef>
                        <a:spcAft>
                          <a:spcPts val="0"/>
                        </a:spcAft>
                      </a:pPr>
                      <a:r>
                        <a:rPr lang="en-US" sz="1600" dirty="0">
                          <a:effectLst/>
                        </a:rPr>
                        <a:t>Urban 4 lane, Flat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07000"/>
                        </a:lnSpc>
                        <a:spcBef>
                          <a:spcPts val="0"/>
                        </a:spcBef>
                        <a:spcAft>
                          <a:spcPts val="0"/>
                        </a:spcAft>
                      </a:pPr>
                      <a:r>
                        <a:rPr lang="en-US" sz="1600" dirty="0">
                          <a:effectLst/>
                        </a:rPr>
                        <a:t>428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07000"/>
                        </a:lnSpc>
                        <a:spcBef>
                          <a:spcPts val="0"/>
                        </a:spcBef>
                        <a:spcAft>
                          <a:spcPts val="0"/>
                        </a:spcAft>
                      </a:pPr>
                      <a:r>
                        <a:rPr lang="en-US" sz="1600" dirty="0">
                          <a:effectLst/>
                        </a:rPr>
                        <a:t>SV, MV, 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406503">
                <a:tc vMerge="1">
                  <a:txBody>
                    <a:bodyPr/>
                    <a:lstStyle/>
                    <a:p>
                      <a:endParaRPr lang="en-US"/>
                    </a:p>
                  </a:txBody>
                  <a:tcPr/>
                </a:tc>
                <a:tc>
                  <a:txBody>
                    <a:bodyPr/>
                    <a:lstStyle/>
                    <a:p>
                      <a:pPr marL="0" marR="0">
                        <a:lnSpc>
                          <a:spcPct val="107000"/>
                        </a:lnSpc>
                        <a:spcBef>
                          <a:spcPts val="0"/>
                        </a:spcBef>
                        <a:spcAft>
                          <a:spcPts val="0"/>
                        </a:spcAft>
                      </a:pPr>
                      <a:r>
                        <a:rPr lang="en-US" sz="1600" dirty="0">
                          <a:effectLst/>
                        </a:rPr>
                        <a:t>Urban 6 lane, Flat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437</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5"/>
                  </a:ext>
                </a:extLst>
              </a:tr>
              <a:tr h="406503">
                <a:tc rowSpan="2">
                  <a:txBody>
                    <a:bodyPr/>
                    <a:lstStyle/>
                    <a:p>
                      <a:pPr marL="0" marR="0" algn="ctr">
                        <a:lnSpc>
                          <a:spcPct val="107000"/>
                        </a:lnSpc>
                        <a:spcBef>
                          <a:spcPts val="0"/>
                        </a:spcBef>
                        <a:spcAft>
                          <a:spcPts val="0"/>
                        </a:spcAft>
                      </a:pPr>
                      <a:r>
                        <a:rPr lang="en-US" sz="1600" dirty="0">
                          <a:effectLst/>
                        </a:rPr>
                        <a:t>Group 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Rural 4 lane, Rolling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nSpc>
                          <a:spcPct val="107000"/>
                        </a:lnSpc>
                        <a:spcBef>
                          <a:spcPts val="0"/>
                        </a:spcBef>
                        <a:spcAft>
                          <a:spcPts val="0"/>
                        </a:spcAft>
                      </a:pPr>
                      <a:r>
                        <a:rPr lang="en-US" sz="1600" dirty="0">
                          <a:effectLst/>
                        </a:rPr>
                        <a:t>Rural 6 lane, Rolling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07000"/>
                        </a:lnSpc>
                        <a:spcBef>
                          <a:spcPts val="0"/>
                        </a:spcBef>
                        <a:spcAft>
                          <a:spcPts val="0"/>
                        </a:spcAft>
                      </a:pPr>
                      <a:r>
                        <a:rPr lang="en-US" sz="1600" dirty="0">
                          <a:effectLst/>
                        </a:rPr>
                        <a:t>58</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07000"/>
                        </a:lnSpc>
                        <a:spcBef>
                          <a:spcPts val="0"/>
                        </a:spcBef>
                        <a:spcAft>
                          <a:spcPts val="0"/>
                        </a:spcAft>
                      </a:pPr>
                      <a:r>
                        <a:rPr lang="en-US" sz="1600" dirty="0">
                          <a:effectLst/>
                        </a:rPr>
                        <a:t>SV, MV, 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406503">
                <a:tc vMerge="1">
                  <a:txBody>
                    <a:bodyPr/>
                    <a:lstStyle/>
                    <a:p>
                      <a:endParaRPr lang="en-US"/>
                    </a:p>
                  </a:txBody>
                  <a:tcPr/>
                </a:tc>
                <a:tc>
                  <a:txBody>
                    <a:bodyPr/>
                    <a:lstStyle/>
                    <a:p>
                      <a:pPr marL="0" marR="0">
                        <a:lnSpc>
                          <a:spcPct val="107000"/>
                        </a:lnSpc>
                        <a:spcBef>
                          <a:spcPts val="0"/>
                        </a:spcBef>
                        <a:spcAft>
                          <a:spcPts val="0"/>
                        </a:spcAft>
                      </a:pPr>
                      <a:r>
                        <a:rPr lang="en-US" sz="1600" dirty="0">
                          <a:effectLst/>
                        </a:rPr>
                        <a:t>Urban 6 lane, Rolling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253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406503">
                <a:tc rowSpan="2">
                  <a:txBody>
                    <a:bodyPr/>
                    <a:lstStyle/>
                    <a:p>
                      <a:pPr marL="0" marR="0" algn="ctr">
                        <a:lnSpc>
                          <a:spcPct val="107000"/>
                        </a:lnSpc>
                        <a:spcBef>
                          <a:spcPts val="0"/>
                        </a:spcBef>
                        <a:spcAft>
                          <a:spcPts val="0"/>
                        </a:spcAft>
                      </a:pPr>
                      <a:r>
                        <a:rPr lang="en-US" sz="1600" dirty="0">
                          <a:effectLst/>
                        </a:rPr>
                        <a:t>Group 4</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600" dirty="0">
                          <a:effectLst/>
                        </a:rPr>
                        <a:t>Rural 4 lane, Rolling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421</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nSpc>
                          <a:spcPct val="107000"/>
                        </a:lnSpc>
                        <a:spcBef>
                          <a:spcPts val="0"/>
                        </a:spcBef>
                        <a:spcAft>
                          <a:spcPts val="0"/>
                        </a:spcAft>
                      </a:pPr>
                      <a:r>
                        <a:rPr lang="en-US" sz="1600" dirty="0">
                          <a:effectLst/>
                        </a:rPr>
                        <a:t>Urban 4lane, Rolling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07000"/>
                        </a:lnSpc>
                        <a:spcBef>
                          <a:spcPts val="0"/>
                        </a:spcBef>
                        <a:spcAft>
                          <a:spcPts val="0"/>
                        </a:spcAft>
                      </a:pPr>
                      <a:r>
                        <a:rPr lang="en-US" sz="1600" dirty="0">
                          <a:effectLst/>
                        </a:rPr>
                        <a:t>263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2">
                  <a:txBody>
                    <a:bodyPr/>
                    <a:lstStyle/>
                    <a:p>
                      <a:pPr marL="0" marR="0" algn="ctr">
                        <a:lnSpc>
                          <a:spcPct val="107000"/>
                        </a:lnSpc>
                        <a:spcBef>
                          <a:spcPts val="0"/>
                        </a:spcBef>
                        <a:spcAft>
                          <a:spcPts val="0"/>
                        </a:spcAft>
                      </a:pPr>
                      <a:r>
                        <a:rPr lang="en-US" sz="1600" dirty="0">
                          <a:effectLst/>
                        </a:rPr>
                        <a:t>SV, MV, Total</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406503">
                <a:tc vMerge="1">
                  <a:txBody>
                    <a:bodyPr/>
                    <a:lstStyle/>
                    <a:p>
                      <a:endParaRPr lang="en-US"/>
                    </a:p>
                  </a:txBody>
                  <a:tcPr/>
                </a:tc>
                <a:tc>
                  <a:txBody>
                    <a:bodyPr/>
                    <a:lstStyle/>
                    <a:p>
                      <a:pPr marL="0" marR="0">
                        <a:lnSpc>
                          <a:spcPct val="107000"/>
                        </a:lnSpc>
                        <a:spcBef>
                          <a:spcPts val="0"/>
                        </a:spcBef>
                        <a:spcAft>
                          <a:spcPts val="0"/>
                        </a:spcAft>
                      </a:pPr>
                      <a:r>
                        <a:rPr lang="en-US" sz="1600" dirty="0">
                          <a:effectLst/>
                        </a:rPr>
                        <a:t>Urban 6 lane, Rolling terrain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600" dirty="0">
                          <a:effectLst/>
                        </a:rPr>
                        <a:t>253</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9"/>
                  </a:ext>
                </a:extLst>
              </a:tr>
            </a:tbl>
          </a:graphicData>
        </a:graphic>
      </p:graphicFrame>
      <p:sp>
        <p:nvSpPr>
          <p:cNvPr id="4" name="Date Placeholder 3"/>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
        <p:nvSpPr>
          <p:cNvPr id="5" name="Title 1">
            <a:extLst>
              <a:ext uri="{FF2B5EF4-FFF2-40B4-BE49-F238E27FC236}">
                <a16:creationId xmlns:a16="http://schemas.microsoft.com/office/drawing/2014/main" id="{481A38AB-1EFA-42CD-8E1B-2F6214D56154}"/>
              </a:ext>
            </a:extLst>
          </p:cNvPr>
          <p:cNvSpPr>
            <a:spLocks noGrp="1"/>
          </p:cNvSpPr>
          <p:nvPr>
            <p:ph type="title" idx="4294967295"/>
          </p:nvPr>
        </p:nvSpPr>
        <p:spPr>
          <a:xfrm>
            <a:off x="457200" y="274638"/>
            <a:ext cx="8229600" cy="457827"/>
          </a:xfrm>
        </p:spPr>
        <p:txBody>
          <a:bodyPr>
            <a:noAutofit/>
          </a:bodyPr>
          <a:lstStyle/>
          <a:p>
            <a:r>
              <a:rPr lang="en-US" sz="3200" dirty="0"/>
              <a:t>Reliability Associated with Predictions Using CPMs Estimated for Other Facility Types</a:t>
            </a:r>
          </a:p>
        </p:txBody>
      </p:sp>
    </p:spTree>
    <p:extLst>
      <p:ext uri="{BB962C8B-B14F-4D97-AF65-F5344CB8AC3E}">
        <p14:creationId xmlns:p14="http://schemas.microsoft.com/office/powerpoint/2010/main" val="66752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D1F25784-D404-40B6-BF4F-B425EEB98F96}"/>
              </a:ext>
            </a:extLst>
          </p:cNvPr>
          <p:cNvSpPr>
            <a:spLocks noGrp="1"/>
          </p:cNvSpPr>
          <p:nvPr>
            <p:ph type="title" idx="4294967295"/>
          </p:nvPr>
        </p:nvSpPr>
        <p:spPr>
          <a:xfrm>
            <a:off x="457200" y="274638"/>
            <a:ext cx="8229600" cy="457827"/>
          </a:xfrm>
        </p:spPr>
        <p:txBody>
          <a:bodyPr>
            <a:normAutofit fontScale="90000"/>
          </a:bodyPr>
          <a:lstStyle/>
          <a:p>
            <a:r>
              <a:rPr lang="en-US" altLang="en-US" sz="3600" dirty="0"/>
              <a:t>Reliability of CPMs</a:t>
            </a:r>
          </a:p>
        </p:txBody>
      </p:sp>
      <p:sp>
        <p:nvSpPr>
          <p:cNvPr id="13315" name="Content Placeholder 2">
            <a:extLst>
              <a:ext uri="{FF2B5EF4-FFF2-40B4-BE49-F238E27FC236}">
                <a16:creationId xmlns:a16="http://schemas.microsoft.com/office/drawing/2014/main" id="{34D2F69E-3FB8-4718-8021-5390B072A80C}"/>
              </a:ext>
            </a:extLst>
          </p:cNvPr>
          <p:cNvSpPr>
            <a:spLocks noGrp="1"/>
          </p:cNvSpPr>
          <p:nvPr>
            <p:ph idx="1"/>
          </p:nvPr>
        </p:nvSpPr>
        <p:spPr>
          <a:xfrm>
            <a:off x="304800" y="1439863"/>
            <a:ext cx="8534400" cy="4800600"/>
          </a:xfrm>
        </p:spPr>
        <p:txBody>
          <a:bodyPr/>
          <a:lstStyle/>
          <a:p>
            <a:r>
              <a:rPr lang="en-US" altLang="en-US" sz="2800" dirty="0"/>
              <a:t>Bias</a:t>
            </a:r>
          </a:p>
          <a:p>
            <a:pPr lvl="1"/>
            <a:r>
              <a:rPr lang="en-US" altLang="en-US" sz="2400" dirty="0"/>
              <a:t>Difference between the CPM estimate and the true value</a:t>
            </a:r>
            <a:endParaRPr lang="en-US" altLang="en-US" dirty="0"/>
          </a:p>
          <a:p>
            <a:r>
              <a:rPr lang="en-US" altLang="en-US" sz="2800" dirty="0"/>
              <a:t>Variance</a:t>
            </a:r>
          </a:p>
          <a:p>
            <a:pPr lvl="1"/>
            <a:r>
              <a:rPr lang="en-US" altLang="en-US" sz="2400" dirty="0"/>
              <a:t>Extent of uncertainty in the CPF estimate</a:t>
            </a:r>
          </a:p>
          <a:p>
            <a:r>
              <a:rPr lang="en-US" altLang="en-US" sz="2800" dirty="0"/>
              <a:t>Repeatability</a:t>
            </a:r>
          </a:p>
          <a:p>
            <a:pPr lvl="1"/>
            <a:r>
              <a:rPr lang="en-US" altLang="en-US" sz="2400" dirty="0"/>
              <a:t>The extent to which multiple analysts using the same CPM with the same training, data sources, and site of interest obtain the same results</a:t>
            </a:r>
          </a:p>
          <a:p>
            <a:endParaRPr lang="en-US" altLang="en-US" sz="2400" dirty="0"/>
          </a:p>
        </p:txBody>
      </p:sp>
    </p:spTree>
    <p:extLst>
      <p:ext uri="{BB962C8B-B14F-4D97-AF65-F5344CB8AC3E}">
        <p14:creationId xmlns:p14="http://schemas.microsoft.com/office/powerpoint/2010/main" val="37297023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F32E8-E5D9-4FCF-817B-CFED81D37658}"/>
              </a:ext>
            </a:extLst>
          </p:cNvPr>
          <p:cNvSpPr>
            <a:spLocks noGrp="1"/>
          </p:cNvSpPr>
          <p:nvPr>
            <p:ph type="title" idx="4294967295"/>
          </p:nvPr>
        </p:nvSpPr>
        <p:spPr>
          <a:xfrm>
            <a:off x="457200" y="274638"/>
            <a:ext cx="8229600" cy="1027689"/>
          </a:xfrm>
        </p:spPr>
        <p:txBody>
          <a:bodyPr>
            <a:normAutofit/>
          </a:bodyPr>
          <a:lstStyle/>
          <a:p>
            <a:r>
              <a:rPr lang="en-US" dirty="0" smtClean="0"/>
              <a:t>NCHRP Project 17-78 Products</a:t>
            </a:r>
            <a:endParaRPr lang="en-US" dirty="0"/>
          </a:p>
        </p:txBody>
      </p:sp>
      <p:sp>
        <p:nvSpPr>
          <p:cNvPr id="3" name="Content Placeholder 2">
            <a:extLst>
              <a:ext uri="{FF2B5EF4-FFF2-40B4-BE49-F238E27FC236}">
                <a16:creationId xmlns:a16="http://schemas.microsoft.com/office/drawing/2014/main" id="{F8C86AD5-88FB-46B1-9953-BE6EF6C37A03}"/>
              </a:ext>
            </a:extLst>
          </p:cNvPr>
          <p:cNvSpPr>
            <a:spLocks noGrp="1"/>
          </p:cNvSpPr>
          <p:nvPr>
            <p:ph idx="1"/>
          </p:nvPr>
        </p:nvSpPr>
        <p:spPr>
          <a:xfrm>
            <a:off x="457200" y="1302326"/>
            <a:ext cx="8229600" cy="4823837"/>
          </a:xfrm>
        </p:spPr>
        <p:txBody>
          <a:bodyPr>
            <a:normAutofit/>
          </a:bodyPr>
          <a:lstStyle/>
          <a:p>
            <a:pPr marL="0" indent="0">
              <a:buNone/>
            </a:pPr>
            <a:endParaRPr lang="en-US" dirty="0"/>
          </a:p>
          <a:p>
            <a:r>
              <a:rPr lang="en-US" i="1" dirty="0" smtClean="0"/>
              <a:t>NCHRP Web-Only Document 303</a:t>
            </a:r>
            <a:endParaRPr lang="en-US" dirty="0"/>
          </a:p>
          <a:p>
            <a:r>
              <a:rPr lang="en-US" i="1" dirty="0" smtClean="0"/>
              <a:t>NCHRP Research Report 983: Reliability </a:t>
            </a:r>
            <a:r>
              <a:rPr lang="en-US" i="1" dirty="0"/>
              <a:t>of Crash Prediction Models: A Guide for Quantifying and Improving the Reliability of Model Results</a:t>
            </a:r>
            <a:endParaRPr lang="en-US" dirty="0"/>
          </a:p>
          <a:p>
            <a:r>
              <a:rPr lang="en-US" dirty="0"/>
              <a:t>Communications </a:t>
            </a:r>
            <a:r>
              <a:rPr lang="en-US" dirty="0" smtClean="0"/>
              <a:t>Plan</a:t>
            </a:r>
            <a:endParaRPr lang="en-US" dirty="0"/>
          </a:p>
          <a:p>
            <a:r>
              <a:rPr lang="en-US" dirty="0"/>
              <a:t>One-page flyer</a:t>
            </a:r>
          </a:p>
          <a:p>
            <a:endParaRPr lang="en-US" dirty="0"/>
          </a:p>
          <a:p>
            <a:pPr lvl="1"/>
            <a:endParaRPr lang="en-US" dirty="0"/>
          </a:p>
        </p:txBody>
      </p:sp>
      <p:sp>
        <p:nvSpPr>
          <p:cNvPr id="4" name="Date Placeholder 3">
            <a:extLst>
              <a:ext uri="{FF2B5EF4-FFF2-40B4-BE49-F238E27FC236}">
                <a16:creationId xmlns:a16="http://schemas.microsoft.com/office/drawing/2014/main" id="{E3A6DE3F-BD9A-48EF-91FE-B1D34FFF7CFF}"/>
              </a:ext>
            </a:extLst>
          </p:cNvPr>
          <p:cNvSpPr>
            <a:spLocks noGrp="1"/>
          </p:cNvSpPr>
          <p:nvPr>
            <p:ph type="dt" sz="half" idx="4294967295"/>
          </p:nvPr>
        </p:nvSpPr>
        <p:spPr>
          <a:xfrm>
            <a:off x="1473200" y="6438605"/>
            <a:ext cx="2133600" cy="294684"/>
          </a:xfrm>
        </p:spPr>
        <p:txBody>
          <a:bodyPr/>
          <a:lstStyle/>
          <a:p>
            <a:fld id="{1682C668-C39B-C54B-A3C8-79F9D24A2384}" type="datetime4">
              <a:rPr lang="en-US" smtClean="0"/>
              <a:pPr/>
              <a:t>December 14, 2021</a:t>
            </a:fld>
            <a:endParaRPr lang="en-US" dirty="0"/>
          </a:p>
        </p:txBody>
      </p:sp>
    </p:spTree>
    <p:extLst>
      <p:ext uri="{BB962C8B-B14F-4D97-AF65-F5344CB8AC3E}">
        <p14:creationId xmlns:p14="http://schemas.microsoft.com/office/powerpoint/2010/main" val="262968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a:extLst>
              <a:ext uri="{FF2B5EF4-FFF2-40B4-BE49-F238E27FC236}">
                <a16:creationId xmlns:a16="http://schemas.microsoft.com/office/drawing/2014/main" id="{E72B2E8A-CA68-4A97-AA2F-71560B2B0318}"/>
              </a:ext>
            </a:extLst>
          </p:cNvPr>
          <p:cNvSpPr>
            <a:spLocks noGrp="1"/>
          </p:cNvSpPr>
          <p:nvPr>
            <p:ph type="title" idx="4294967295"/>
          </p:nvPr>
        </p:nvSpPr>
        <p:spPr>
          <a:xfrm>
            <a:off x="457200" y="274638"/>
            <a:ext cx="8229600" cy="457827"/>
          </a:xfrm>
        </p:spPr>
        <p:txBody>
          <a:bodyPr>
            <a:normAutofit fontScale="90000"/>
          </a:bodyPr>
          <a:lstStyle/>
          <a:p>
            <a:r>
              <a:rPr lang="en-US" altLang="en-US" sz="3600" dirty="0"/>
              <a:t>Factors Influencing Reliability</a:t>
            </a:r>
            <a:endParaRPr lang="en-US" altLang="en-US" sz="3600" i="1" dirty="0"/>
          </a:p>
        </p:txBody>
      </p:sp>
      <p:sp>
        <p:nvSpPr>
          <p:cNvPr id="14339" name="Content Placeholder 2">
            <a:extLst>
              <a:ext uri="{FF2B5EF4-FFF2-40B4-BE49-F238E27FC236}">
                <a16:creationId xmlns:a16="http://schemas.microsoft.com/office/drawing/2014/main" id="{06FDD7C6-35DB-4092-9B72-6CB9AA5BF830}"/>
              </a:ext>
            </a:extLst>
          </p:cNvPr>
          <p:cNvSpPr>
            <a:spLocks noGrp="1"/>
          </p:cNvSpPr>
          <p:nvPr>
            <p:ph idx="1"/>
          </p:nvPr>
        </p:nvSpPr>
        <p:spPr/>
        <p:txBody>
          <a:bodyPr>
            <a:normAutofit/>
          </a:bodyPr>
          <a:lstStyle/>
          <a:p>
            <a:r>
              <a:rPr lang="en-US" altLang="en-US" dirty="0"/>
              <a:t>Categories: Model Related &amp; Application Related Factors</a:t>
            </a:r>
          </a:p>
          <a:p>
            <a:r>
              <a:rPr lang="en-US" altLang="en-US" dirty="0"/>
              <a:t>Model Related Factors</a:t>
            </a:r>
          </a:p>
          <a:p>
            <a:pPr lvl="1"/>
            <a:r>
              <a:rPr lang="en-US" altLang="en-US" dirty="0"/>
              <a:t>Application of CPMs with and without calibration</a:t>
            </a:r>
          </a:p>
          <a:p>
            <a:pPr lvl="1"/>
            <a:r>
              <a:rPr lang="en-US" altLang="en-US" dirty="0"/>
              <a:t>Add EB method</a:t>
            </a:r>
          </a:p>
          <a:p>
            <a:pPr lvl="1"/>
            <a:r>
              <a:rPr lang="en-US" altLang="en-US" dirty="0"/>
              <a:t>Add CMFs from other sources (consistent with base conditions)</a:t>
            </a:r>
          </a:p>
          <a:p>
            <a:pPr lvl="1"/>
            <a:r>
              <a:rPr lang="en-US" altLang="en-US" dirty="0"/>
              <a:t>Updating CPMs for changes over time</a:t>
            </a:r>
          </a:p>
          <a:p>
            <a:pPr lvl="1"/>
            <a:r>
              <a:rPr lang="en-US" altLang="en-US" dirty="0"/>
              <a:t>Use jurisdiction-specific base condition SPFs</a:t>
            </a:r>
          </a:p>
          <a:p>
            <a:pPr lvl="1"/>
            <a:r>
              <a:rPr lang="en-US" altLang="en-US" dirty="0"/>
              <a:t>Use crash modification functions (CMFunctions) instead of CMFs</a:t>
            </a:r>
          </a:p>
        </p:txBody>
      </p:sp>
    </p:spTree>
    <p:extLst>
      <p:ext uri="{BB962C8B-B14F-4D97-AF65-F5344CB8AC3E}">
        <p14:creationId xmlns:p14="http://schemas.microsoft.com/office/powerpoint/2010/main" val="18062365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3DBC3D2D-7EC5-44BD-988B-1BF33CC36DAA}"/>
              </a:ext>
            </a:extLst>
          </p:cNvPr>
          <p:cNvSpPr>
            <a:spLocks noGrp="1"/>
          </p:cNvSpPr>
          <p:nvPr>
            <p:ph type="title" idx="4294967295"/>
          </p:nvPr>
        </p:nvSpPr>
        <p:spPr>
          <a:xfrm>
            <a:off x="457200" y="274638"/>
            <a:ext cx="8229600" cy="457827"/>
          </a:xfrm>
        </p:spPr>
        <p:txBody>
          <a:bodyPr>
            <a:normAutofit fontScale="90000"/>
          </a:bodyPr>
          <a:lstStyle/>
          <a:p>
            <a:r>
              <a:rPr lang="en-US" altLang="en-US" sz="3600" dirty="0"/>
              <a:t>Factors Influencing Reliability</a:t>
            </a:r>
            <a:r>
              <a:rPr lang="en-US" altLang="en-US" dirty="0"/>
              <a:t>: </a:t>
            </a:r>
            <a:r>
              <a:rPr lang="en-US" altLang="en-US" sz="2800" i="1" dirty="0"/>
              <a:t>contd.</a:t>
            </a:r>
          </a:p>
        </p:txBody>
      </p:sp>
      <p:sp>
        <p:nvSpPr>
          <p:cNvPr id="15363" name="Content Placeholder 2">
            <a:extLst>
              <a:ext uri="{FF2B5EF4-FFF2-40B4-BE49-F238E27FC236}">
                <a16:creationId xmlns:a16="http://schemas.microsoft.com/office/drawing/2014/main" id="{81EA6AF0-2AAB-400F-B2B1-61FE7DFFA383}"/>
              </a:ext>
            </a:extLst>
          </p:cNvPr>
          <p:cNvSpPr>
            <a:spLocks noGrp="1"/>
          </p:cNvSpPr>
          <p:nvPr>
            <p:ph idx="1"/>
          </p:nvPr>
        </p:nvSpPr>
        <p:spPr/>
        <p:txBody>
          <a:bodyPr/>
          <a:lstStyle/>
          <a:p>
            <a:r>
              <a:rPr lang="en-US" altLang="en-US" dirty="0"/>
              <a:t>Application Related Factors</a:t>
            </a:r>
          </a:p>
          <a:p>
            <a:pPr lvl="1"/>
            <a:r>
              <a:rPr lang="en-US" altLang="en-US" dirty="0"/>
              <a:t>Error and uncertainty in the input values</a:t>
            </a:r>
          </a:p>
          <a:p>
            <a:pPr lvl="1"/>
            <a:r>
              <a:rPr lang="en-US" altLang="en-US" dirty="0"/>
              <a:t>Use of CMFs that are inconsistent with the base conditions of the CPM</a:t>
            </a:r>
          </a:p>
          <a:p>
            <a:pPr lvl="1"/>
            <a:r>
              <a:rPr lang="en-US" altLang="en-US" dirty="0"/>
              <a:t>Relative impact of a CPM variable</a:t>
            </a:r>
          </a:p>
          <a:p>
            <a:pPr lvl="1"/>
            <a:r>
              <a:rPr lang="en-US" altLang="en-US" dirty="0"/>
              <a:t>Omitted variables in CPM</a:t>
            </a:r>
          </a:p>
          <a:p>
            <a:pPr lvl="1"/>
            <a:r>
              <a:rPr lang="en-US" altLang="en-US" dirty="0"/>
              <a:t>Missing application data</a:t>
            </a:r>
          </a:p>
          <a:p>
            <a:pPr lvl="1"/>
            <a:r>
              <a:rPr lang="en-US" altLang="en-US" dirty="0"/>
              <a:t>Applications of the CPMs for rare crash types</a:t>
            </a:r>
          </a:p>
          <a:p>
            <a:pPr lvl="1"/>
            <a:r>
              <a:rPr lang="en-US" altLang="en-US" dirty="0"/>
              <a:t>Application exceeds the range of an input variable</a:t>
            </a:r>
          </a:p>
          <a:p>
            <a:pPr lvl="1"/>
            <a:r>
              <a:rPr lang="en-US" altLang="en-US" dirty="0"/>
              <a:t>Application site has characteristics that are not represented by CPM</a:t>
            </a:r>
          </a:p>
          <a:p>
            <a:pPr lvl="1"/>
            <a:endParaRPr lang="en-US" altLang="en-US" dirty="0"/>
          </a:p>
        </p:txBody>
      </p:sp>
    </p:spTree>
    <p:extLst>
      <p:ext uri="{BB962C8B-B14F-4D97-AF65-F5344CB8AC3E}">
        <p14:creationId xmlns:p14="http://schemas.microsoft.com/office/powerpoint/2010/main" val="28416622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9586901B-C488-4748-9B55-916D0C9F4041}"/>
              </a:ext>
            </a:extLst>
          </p:cNvPr>
          <p:cNvSpPr>
            <a:spLocks noGrp="1"/>
          </p:cNvSpPr>
          <p:nvPr>
            <p:ph type="title" idx="4294967295"/>
          </p:nvPr>
        </p:nvSpPr>
        <p:spPr>
          <a:xfrm>
            <a:off x="457200" y="274638"/>
            <a:ext cx="8229600" cy="457827"/>
          </a:xfrm>
        </p:spPr>
        <p:txBody>
          <a:bodyPr>
            <a:normAutofit fontScale="90000"/>
          </a:bodyPr>
          <a:lstStyle/>
          <a:p>
            <a:r>
              <a:rPr lang="en-US" altLang="en-US" sz="3600" dirty="0"/>
              <a:t>Survey of Practitioners to Assess Importance of Different Factors</a:t>
            </a:r>
          </a:p>
        </p:txBody>
      </p:sp>
      <p:sp>
        <p:nvSpPr>
          <p:cNvPr id="16387" name="Content Placeholder 2">
            <a:extLst>
              <a:ext uri="{FF2B5EF4-FFF2-40B4-BE49-F238E27FC236}">
                <a16:creationId xmlns:a16="http://schemas.microsoft.com/office/drawing/2014/main" id="{ED02559F-3C78-4275-BA92-7E47F02C85AD}"/>
              </a:ext>
            </a:extLst>
          </p:cNvPr>
          <p:cNvSpPr>
            <a:spLocks noGrp="1"/>
          </p:cNvSpPr>
          <p:nvPr>
            <p:ph idx="1"/>
          </p:nvPr>
        </p:nvSpPr>
        <p:spPr>
          <a:xfrm>
            <a:off x="457200" y="1204869"/>
            <a:ext cx="8534400" cy="4800600"/>
          </a:xfrm>
        </p:spPr>
        <p:txBody>
          <a:bodyPr>
            <a:normAutofit lnSpcReduction="10000"/>
          </a:bodyPr>
          <a:lstStyle/>
          <a:p>
            <a:r>
              <a:rPr lang="en-US" altLang="en-US" sz="2800" dirty="0"/>
              <a:t>Survey was sent to:</a:t>
            </a:r>
          </a:p>
          <a:p>
            <a:pPr lvl="1"/>
            <a:r>
              <a:rPr lang="en-US" altLang="en-US" sz="2400" dirty="0"/>
              <a:t>AASHTO Safety Management subcommittee</a:t>
            </a:r>
          </a:p>
          <a:p>
            <a:pPr lvl="1"/>
            <a:r>
              <a:rPr lang="en-US" altLang="en-US" sz="2400" dirty="0"/>
              <a:t>AASHTO HSM2 Steering Committee</a:t>
            </a:r>
          </a:p>
          <a:p>
            <a:pPr lvl="1"/>
            <a:r>
              <a:rPr lang="en-US" altLang="en-US" sz="2400" dirty="0"/>
              <a:t>FHWA HSM Pooled </a:t>
            </a:r>
            <a:r>
              <a:rPr lang="en-US" altLang="en-US" sz="2400" dirty="0" smtClean="0"/>
              <a:t>Fund Group</a:t>
            </a:r>
            <a:endParaRPr lang="en-US" altLang="en-US" sz="2400" dirty="0"/>
          </a:p>
          <a:p>
            <a:r>
              <a:rPr lang="en-US" altLang="en-US" sz="2800" dirty="0"/>
              <a:t>Respondents were provided with </a:t>
            </a:r>
            <a:r>
              <a:rPr lang="en-US" altLang="en-US" sz="2800" dirty="0" smtClean="0"/>
              <a:t>7 </a:t>
            </a:r>
            <a:r>
              <a:rPr lang="en-US" altLang="en-US" sz="2800" dirty="0"/>
              <a:t>issues and asked to indicate:</a:t>
            </a:r>
          </a:p>
          <a:p>
            <a:pPr lvl="1"/>
            <a:r>
              <a:rPr lang="en-US" altLang="en-US" sz="2400" dirty="0"/>
              <a:t>Very concerning</a:t>
            </a:r>
          </a:p>
          <a:p>
            <a:pPr lvl="1"/>
            <a:r>
              <a:rPr lang="en-US" altLang="en-US" sz="2400" dirty="0"/>
              <a:t>Somewhat concerning</a:t>
            </a:r>
          </a:p>
          <a:p>
            <a:pPr lvl="1"/>
            <a:r>
              <a:rPr lang="en-US" altLang="en-US" sz="2400" dirty="0"/>
              <a:t>Neutral</a:t>
            </a:r>
          </a:p>
          <a:p>
            <a:pPr lvl="1"/>
            <a:r>
              <a:rPr lang="en-US" altLang="en-US" sz="2400" dirty="0"/>
              <a:t>Not very concerning</a:t>
            </a:r>
          </a:p>
          <a:p>
            <a:pPr lvl="1"/>
            <a:r>
              <a:rPr lang="en-US" altLang="en-US" sz="2400" dirty="0"/>
              <a:t>Not a concern</a:t>
            </a:r>
          </a:p>
        </p:txBody>
      </p:sp>
    </p:spTree>
    <p:extLst>
      <p:ext uri="{BB962C8B-B14F-4D97-AF65-F5344CB8AC3E}">
        <p14:creationId xmlns:p14="http://schemas.microsoft.com/office/powerpoint/2010/main" val="214257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6217C6B-195B-4198-B011-D1CB645ABC14}"/>
              </a:ext>
            </a:extLst>
          </p:cNvPr>
          <p:cNvSpPr>
            <a:spLocks noGrp="1"/>
          </p:cNvSpPr>
          <p:nvPr>
            <p:ph type="title" idx="4294967295"/>
          </p:nvPr>
        </p:nvSpPr>
        <p:spPr>
          <a:xfrm>
            <a:off x="457200" y="274638"/>
            <a:ext cx="8229600" cy="457827"/>
          </a:xfrm>
        </p:spPr>
        <p:txBody>
          <a:bodyPr>
            <a:normAutofit fontScale="90000"/>
          </a:bodyPr>
          <a:lstStyle/>
          <a:p>
            <a:r>
              <a:rPr lang="en-US" altLang="en-US" sz="3600" dirty="0"/>
              <a:t>Survey of Practitioners</a:t>
            </a:r>
            <a:r>
              <a:rPr lang="en-US" altLang="en-US" dirty="0"/>
              <a:t>, </a:t>
            </a:r>
            <a:r>
              <a:rPr lang="en-US" altLang="en-US" sz="2400" dirty="0"/>
              <a:t>7 issues</a:t>
            </a:r>
          </a:p>
        </p:txBody>
      </p:sp>
      <p:sp>
        <p:nvSpPr>
          <p:cNvPr id="17411" name="Content Placeholder 4">
            <a:extLst>
              <a:ext uri="{FF2B5EF4-FFF2-40B4-BE49-F238E27FC236}">
                <a16:creationId xmlns:a16="http://schemas.microsoft.com/office/drawing/2014/main" id="{8CC35CD4-99B0-4086-ABF8-239835F135C1}"/>
              </a:ext>
            </a:extLst>
          </p:cNvPr>
          <p:cNvSpPr>
            <a:spLocks noGrp="1"/>
          </p:cNvSpPr>
          <p:nvPr>
            <p:ph idx="1"/>
          </p:nvPr>
        </p:nvSpPr>
        <p:spPr/>
        <p:txBody>
          <a:bodyPr/>
          <a:lstStyle/>
          <a:p>
            <a:r>
              <a:rPr lang="en-US" altLang="en-US" sz="2400" dirty="0"/>
              <a:t>Using CPMs that were developed in another jurisdiction but calibrated for your local jurisdiction</a:t>
            </a:r>
          </a:p>
          <a:p>
            <a:r>
              <a:rPr lang="en-US" altLang="en-US" sz="2400" dirty="0"/>
              <a:t>Using CMFs </a:t>
            </a:r>
            <a:r>
              <a:rPr lang="en-US" altLang="en-US" sz="2400" u="sng" dirty="0"/>
              <a:t>not included </a:t>
            </a:r>
            <a:r>
              <a:rPr lang="en-US" altLang="en-US" sz="2400" dirty="0"/>
              <a:t>in the original CPM but are </a:t>
            </a:r>
            <a:r>
              <a:rPr lang="en-US" altLang="en-US" sz="2400" u="sng" dirty="0"/>
              <a:t>consistent</a:t>
            </a:r>
            <a:r>
              <a:rPr lang="en-US" altLang="en-US" sz="2400" dirty="0"/>
              <a:t> with the base conditions of the CPMs</a:t>
            </a:r>
          </a:p>
          <a:p>
            <a:r>
              <a:rPr lang="en-US" altLang="en-US" sz="2400" dirty="0"/>
              <a:t>Using CMFs </a:t>
            </a:r>
            <a:r>
              <a:rPr lang="en-US" altLang="en-US" sz="2400" u="sng" dirty="0"/>
              <a:t>not included </a:t>
            </a:r>
            <a:r>
              <a:rPr lang="en-US" altLang="en-US" sz="2400" dirty="0"/>
              <a:t>in the original CPM but are </a:t>
            </a:r>
            <a:r>
              <a:rPr lang="en-US" altLang="en-US" sz="2400" u="sng" dirty="0"/>
              <a:t>inconsistent</a:t>
            </a:r>
            <a:r>
              <a:rPr lang="en-US" altLang="en-US" sz="2400" dirty="0"/>
              <a:t> with the base conditions of the CPMs</a:t>
            </a:r>
          </a:p>
          <a:p>
            <a:r>
              <a:rPr lang="en-US" altLang="en-US" sz="2400" dirty="0"/>
              <a:t>Using a CPM that does not represent the characteristics of your project</a:t>
            </a:r>
          </a:p>
          <a:p>
            <a:r>
              <a:rPr lang="en-US" altLang="en-US" sz="2400" dirty="0"/>
              <a:t>Using input values that are uncertain</a:t>
            </a:r>
          </a:p>
          <a:p>
            <a:r>
              <a:rPr lang="en-US" altLang="en-US" sz="2400" dirty="0"/>
              <a:t>Using a CPM for a project whose characteristics lie outside the range of the values of the CPM development</a:t>
            </a:r>
          </a:p>
          <a:p>
            <a:r>
              <a:rPr lang="en-US" altLang="en-US" sz="2400" dirty="0"/>
              <a:t>Using a CPM to estimate rare crash types</a:t>
            </a:r>
          </a:p>
          <a:p>
            <a:endParaRPr lang="en-US" altLang="en-US" sz="2000" dirty="0"/>
          </a:p>
          <a:p>
            <a:endParaRPr lang="en-US" altLang="en-US" dirty="0"/>
          </a:p>
          <a:p>
            <a:endParaRPr lang="en-US" altLang="en-US" dirty="0"/>
          </a:p>
        </p:txBody>
      </p:sp>
    </p:spTree>
    <p:extLst>
      <p:ext uri="{BB962C8B-B14F-4D97-AF65-F5344CB8AC3E}">
        <p14:creationId xmlns:p14="http://schemas.microsoft.com/office/powerpoint/2010/main" val="2217415480"/>
      </p:ext>
    </p:extLst>
  </p:cSld>
  <p:clrMapOvr>
    <a:masterClrMapping/>
  </p:clrMapOvr>
</p:sld>
</file>

<file path=ppt/theme/theme1.xml><?xml version="1.0" encoding="utf-8"?>
<a:theme xmlns:a="http://schemas.openxmlformats.org/drawingml/2006/main" name="HSRC">
  <a:themeElements>
    <a:clrScheme name="Custom 4">
      <a:dk1>
        <a:srgbClr val="0C1E2C"/>
      </a:dk1>
      <a:lt1>
        <a:srgbClr val="FFFFFE"/>
      </a:lt1>
      <a:dk2>
        <a:srgbClr val="0C1E2C"/>
      </a:dk2>
      <a:lt2>
        <a:srgbClr val="FFFFFE"/>
      </a:lt2>
      <a:accent1>
        <a:srgbClr val="0C1E2C"/>
      </a:accent1>
      <a:accent2>
        <a:srgbClr val="194160"/>
      </a:accent2>
      <a:accent3>
        <a:srgbClr val="2273A5"/>
      </a:accent3>
      <a:accent4>
        <a:srgbClr val="ADC8DD"/>
      </a:accent4>
      <a:accent5>
        <a:srgbClr val="E6F2F6"/>
      </a:accent5>
      <a:accent6>
        <a:srgbClr val="E6F2F6"/>
      </a:accent6>
      <a:hlink>
        <a:srgbClr val="2273A5"/>
      </a:hlink>
      <a:folHlink>
        <a:srgbClr val="ADC8D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HSRC.thmx</Template>
  <TotalTime>3699</TotalTime>
  <Words>3403</Words>
  <Application>Microsoft Office PowerPoint</Application>
  <PresentationFormat>On-screen Show (4:3)</PresentationFormat>
  <Paragraphs>425</Paragraphs>
  <Slides>50</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5" baseType="lpstr">
      <vt:lpstr>Arial</vt:lpstr>
      <vt:lpstr>Calibri</vt:lpstr>
      <vt:lpstr>Times New Roman</vt:lpstr>
      <vt:lpstr>HSRC</vt:lpstr>
      <vt:lpstr>Document</vt:lpstr>
      <vt:lpstr>NCHRP 17-78: Understanding and Communicating Reliability of Crash Prediction Models</vt:lpstr>
      <vt:lpstr>Project Team</vt:lpstr>
      <vt:lpstr>Background</vt:lpstr>
      <vt:lpstr>Objectives</vt:lpstr>
      <vt:lpstr>Reliability of CPMs</vt:lpstr>
      <vt:lpstr>Factors Influencing Reliability</vt:lpstr>
      <vt:lpstr>Factors Influencing Reliability: contd.</vt:lpstr>
      <vt:lpstr>Survey of Practitioners to Assess Importance of Different Factors</vt:lpstr>
      <vt:lpstr>Survey of Practitioners, 7 issues</vt:lpstr>
      <vt:lpstr>Focus of the Research Project</vt:lpstr>
      <vt:lpstr>Focus of the Research Project, contd.</vt:lpstr>
      <vt:lpstr>Objective of This Presentation</vt:lpstr>
      <vt:lpstr> Scenario 1: Reliability of CPM Estimates - Mismatch between CMFs and SPF Base Conditions</vt:lpstr>
      <vt:lpstr>    Reliability of CPM Estimates - Mismatch between CMFs and SPF Base Conditions</vt:lpstr>
      <vt:lpstr>Base Condition Mismatch (Procedures)</vt:lpstr>
      <vt:lpstr>Base Condition Mismatch (Procedures),Case A, contd.</vt:lpstr>
      <vt:lpstr>Base Condition Mismatch (Procedures)</vt:lpstr>
      <vt:lpstr>Base Condition Mismatch (Procedures), Case B, contd.</vt:lpstr>
      <vt:lpstr>Base Condition Mismatch (Procedures)</vt:lpstr>
      <vt:lpstr>Base Condition Mismatch (Procedures), Case C, contd.</vt:lpstr>
      <vt:lpstr>  Scenario 2: Error in Estimated Input Values </vt:lpstr>
      <vt:lpstr>Error in Estimated Input Values (contd.)</vt:lpstr>
      <vt:lpstr>Error in Estimated Input Values (Procedural Steps)</vt:lpstr>
      <vt:lpstr>Error in Estimated Input Values (Procedural Steps) </vt:lpstr>
      <vt:lpstr>Error in Estimated Input Values (Procedural Steps)</vt:lpstr>
      <vt:lpstr> Error in Estimated Input Values (Procedural Steps)</vt:lpstr>
      <vt:lpstr> Error in Estimated Input Values (Procedural Steps)</vt:lpstr>
      <vt:lpstr>Error in Estimated Input Values (Procedural Steps)</vt:lpstr>
      <vt:lpstr> Scenario 3: Effect of Number of Variables in CPM on Reliability </vt:lpstr>
      <vt:lpstr>Effect of Number of Variables in CPM on Reliability</vt:lpstr>
      <vt:lpstr>Effect of Number of Variables in CPM on Reliability</vt:lpstr>
      <vt:lpstr>Effect of Number of Variables in CPM on Reliability</vt:lpstr>
      <vt:lpstr>Effect of Number of Variables in CPM on Reliability</vt:lpstr>
      <vt:lpstr> Scenario 4: Reliability Associated with Using CPM for Rare Crash Types and Severities</vt:lpstr>
      <vt:lpstr>Reliability Associated with Using CPM for Rare Crash Types and Severities</vt:lpstr>
      <vt:lpstr>Reliability Associated with Using CPM for Rare Crash Types and Severities</vt:lpstr>
      <vt:lpstr>Reliability Associated with Using CPM for Rare Crash Types and Severities</vt:lpstr>
      <vt:lpstr> Reliability Associated with Using CPM for Rare Crash Types and Severities</vt:lpstr>
      <vt:lpstr>Reliability Associated with Using CPM for Rare Crash Types and Severities</vt:lpstr>
      <vt:lpstr> Scenario 5: Predicting Outside the Range of the Independent Variable</vt:lpstr>
      <vt:lpstr>Predicting Outside the Range of the Independent Variable</vt:lpstr>
      <vt:lpstr>Predicting Outside the Range of the Independent Variable</vt:lpstr>
      <vt:lpstr>Predicting Outside the Range of the Independent Variable</vt:lpstr>
      <vt:lpstr>Predicting Outside the Range of the Independent Variable</vt:lpstr>
      <vt:lpstr>Predicting Outside the Range of the Independent Variable</vt:lpstr>
      <vt:lpstr>Scenario 6: Reliability Associated with Predictions Using CPMs Estimated for Other Facility Types</vt:lpstr>
      <vt:lpstr> Reliability Associated with Predictions Using CPMs Estimated for Other Facility Types</vt:lpstr>
      <vt:lpstr>  Reliability Associated with Predictions Using CPMs Estimated for Other Facility Types</vt:lpstr>
      <vt:lpstr>Reliability Associated with Predictions Using CPMs Estimated for Other Facility Types</vt:lpstr>
      <vt:lpstr>NCHRP Project 17-78 Products</vt:lpstr>
    </vt:vector>
  </TitlesOfParts>
  <Company>Highway Safety Research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Jonathon Weisenfeld</dc:creator>
  <cp:lastModifiedBy>Mackie, Paul</cp:lastModifiedBy>
  <cp:revision>180</cp:revision>
  <dcterms:created xsi:type="dcterms:W3CDTF">2015-12-15T18:50:40Z</dcterms:created>
  <dcterms:modified xsi:type="dcterms:W3CDTF">2021-12-14T19:21:24Z</dcterms:modified>
</cp:coreProperties>
</file>