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6"/>
  </p:notesMasterIdLst>
  <p:sldIdLst>
    <p:sldId id="256" r:id="rId2"/>
    <p:sldId id="391" r:id="rId3"/>
    <p:sldId id="258" r:id="rId4"/>
    <p:sldId id="259" r:id="rId5"/>
    <p:sldId id="274" r:id="rId6"/>
    <p:sldId id="343" r:id="rId7"/>
    <p:sldId id="344" r:id="rId8"/>
    <p:sldId id="276" r:id="rId9"/>
    <p:sldId id="393" r:id="rId10"/>
    <p:sldId id="436" r:id="rId11"/>
    <p:sldId id="438" r:id="rId12"/>
    <p:sldId id="392" r:id="rId13"/>
    <p:sldId id="275" r:id="rId14"/>
    <p:sldId id="282" r:id="rId15"/>
    <p:sldId id="368" r:id="rId16"/>
    <p:sldId id="362" r:id="rId17"/>
    <p:sldId id="363" r:id="rId18"/>
    <p:sldId id="364" r:id="rId19"/>
    <p:sldId id="369" r:id="rId20"/>
    <p:sldId id="299" r:id="rId21"/>
    <p:sldId id="413" r:id="rId22"/>
    <p:sldId id="372" r:id="rId23"/>
    <p:sldId id="373" r:id="rId24"/>
    <p:sldId id="414" r:id="rId25"/>
    <p:sldId id="440" r:id="rId26"/>
    <p:sldId id="439" r:id="rId27"/>
    <p:sldId id="333" r:id="rId28"/>
    <p:sldId id="374" r:id="rId29"/>
    <p:sldId id="417" r:id="rId30"/>
    <p:sldId id="415" r:id="rId31"/>
    <p:sldId id="334" r:id="rId32"/>
    <p:sldId id="357" r:id="rId33"/>
    <p:sldId id="289" r:id="rId34"/>
    <p:sldId id="441" r:id="rId35"/>
    <p:sldId id="425" r:id="rId36"/>
    <p:sldId id="418" r:id="rId37"/>
    <p:sldId id="419" r:id="rId38"/>
    <p:sldId id="290" r:id="rId39"/>
    <p:sldId id="337" r:id="rId40"/>
    <p:sldId id="291" r:id="rId41"/>
    <p:sldId id="292" r:id="rId42"/>
    <p:sldId id="442" r:id="rId43"/>
    <p:sldId id="340" r:id="rId44"/>
    <p:sldId id="427" r:id="rId45"/>
    <p:sldId id="361" r:id="rId46"/>
    <p:sldId id="341" r:id="rId47"/>
    <p:sldId id="342" r:id="rId48"/>
    <p:sldId id="420" r:id="rId49"/>
    <p:sldId id="305" r:id="rId50"/>
    <p:sldId id="367" r:id="rId51"/>
    <p:sldId id="443" r:id="rId52"/>
    <p:sldId id="444" r:id="rId53"/>
    <p:sldId id="322" r:id="rId54"/>
    <p:sldId id="390" r:id="rId55"/>
    <p:sldId id="371" r:id="rId56"/>
    <p:sldId id="320" r:id="rId57"/>
    <p:sldId id="323" r:id="rId58"/>
    <p:sldId id="321" r:id="rId59"/>
    <p:sldId id="375" r:id="rId60"/>
    <p:sldId id="376" r:id="rId61"/>
    <p:sldId id="445" r:id="rId62"/>
    <p:sldId id="447" r:id="rId63"/>
    <p:sldId id="279" r:id="rId64"/>
    <p:sldId id="408" r:id="rId65"/>
    <p:sldId id="409" r:id="rId66"/>
    <p:sldId id="430" r:id="rId67"/>
    <p:sldId id="432" r:id="rId68"/>
    <p:sldId id="431" r:id="rId69"/>
    <p:sldId id="280" r:id="rId70"/>
    <p:sldId id="433" r:id="rId71"/>
    <p:sldId id="410" r:id="rId72"/>
    <p:sldId id="434" r:id="rId73"/>
    <p:sldId id="435" r:id="rId74"/>
    <p:sldId id="448"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y Rochat" initials="JR" lastIdx="9" clrIdx="0">
    <p:extLst>
      <p:ext uri="{19B8F6BF-5375-455C-9EA6-DF929625EA0E}">
        <p15:presenceInfo xmlns:p15="http://schemas.microsoft.com/office/powerpoint/2012/main" userId="S::jrochat@csacoustics.com::eb2a6fa9-791b-4709-9f51-47784a2a59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BB23"/>
    <a:srgbClr val="E6E6E6"/>
    <a:srgbClr val="E1E1E1"/>
    <a:srgbClr val="005A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1" autoAdjust="0"/>
    <p:restoredTop sz="84707" autoAdjust="0"/>
  </p:normalViewPr>
  <p:slideViewPr>
    <p:cSldViewPr snapToGrid="0">
      <p:cViewPr varScale="1">
        <p:scale>
          <a:sx n="56" d="100"/>
          <a:sy n="56" d="100"/>
        </p:scale>
        <p:origin x="690"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251A7-9AC0-4ECA-AE01-F195F7FED4D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940D8C8-F9AD-4E0D-A05D-ABC552693267}">
      <dgm:prSet custT="1"/>
      <dgm:spPr/>
      <dgm:t>
        <a:bodyPr/>
        <a:lstStyle/>
        <a:p>
          <a:r>
            <a:rPr lang="en-US" sz="2400" dirty="0"/>
            <a:t>Quieter bridge decks and joints</a:t>
          </a:r>
        </a:p>
      </dgm:t>
    </dgm:pt>
    <dgm:pt modelId="{043927C5-45C4-41EC-9388-EF7166771AA5}" type="parTrans" cxnId="{6D599417-BC04-4600-8802-CE0CF14C9866}">
      <dgm:prSet/>
      <dgm:spPr/>
      <dgm:t>
        <a:bodyPr/>
        <a:lstStyle/>
        <a:p>
          <a:endParaRPr lang="en-US"/>
        </a:p>
      </dgm:t>
    </dgm:pt>
    <dgm:pt modelId="{0EEB0B11-A92B-4821-9809-8D28D880A43B}" type="sibTrans" cxnId="{6D599417-BC04-4600-8802-CE0CF14C9866}">
      <dgm:prSet/>
      <dgm:spPr/>
      <dgm:t>
        <a:bodyPr/>
        <a:lstStyle/>
        <a:p>
          <a:endParaRPr lang="en-US"/>
        </a:p>
      </dgm:t>
    </dgm:pt>
    <dgm:pt modelId="{915A0AEA-36E1-4B14-89D7-D0591FEA775A}">
      <dgm:prSet custT="1"/>
      <dgm:spPr/>
      <dgm:t>
        <a:bodyPr/>
        <a:lstStyle/>
        <a:p>
          <a:r>
            <a:rPr lang="en-US" sz="2400" dirty="0"/>
            <a:t>Quieter rumble strip design</a:t>
          </a:r>
        </a:p>
      </dgm:t>
    </dgm:pt>
    <dgm:pt modelId="{8FB0D1A7-A83E-4465-BF81-BD7324CBD420}" type="parTrans" cxnId="{67596777-C56A-4B36-8493-B38029D080C8}">
      <dgm:prSet/>
      <dgm:spPr/>
      <dgm:t>
        <a:bodyPr/>
        <a:lstStyle/>
        <a:p>
          <a:endParaRPr lang="en-US"/>
        </a:p>
      </dgm:t>
    </dgm:pt>
    <dgm:pt modelId="{617DA4C7-C051-4A41-A2F7-67A3CC49A81F}" type="sibTrans" cxnId="{67596777-C56A-4B36-8493-B38029D080C8}">
      <dgm:prSet/>
      <dgm:spPr/>
      <dgm:t>
        <a:bodyPr/>
        <a:lstStyle/>
        <a:p>
          <a:endParaRPr lang="en-US"/>
        </a:p>
      </dgm:t>
    </dgm:pt>
    <dgm:pt modelId="{41C78F1C-C1E5-4DD8-AC06-00B49A43F872}">
      <dgm:prSet custT="1"/>
      <dgm:spPr/>
      <dgm:t>
        <a:bodyPr/>
        <a:lstStyle/>
        <a:p>
          <a:r>
            <a:rPr lang="en-US" sz="2400" dirty="0"/>
            <a:t>Quieter pavements for travel lanes and/or shoulders</a:t>
          </a:r>
        </a:p>
      </dgm:t>
    </dgm:pt>
    <dgm:pt modelId="{FC2B5E72-8AE9-4105-998A-EA285D8A6FEA}" type="parTrans" cxnId="{BFE17DBE-8D1C-4EF1-A213-CB511D46686B}">
      <dgm:prSet/>
      <dgm:spPr/>
      <dgm:t>
        <a:bodyPr/>
        <a:lstStyle/>
        <a:p>
          <a:endParaRPr lang="en-US"/>
        </a:p>
      </dgm:t>
    </dgm:pt>
    <dgm:pt modelId="{973254C5-F01A-428A-8215-5585D9106A49}" type="sibTrans" cxnId="{BFE17DBE-8D1C-4EF1-A213-CB511D46686B}">
      <dgm:prSet/>
      <dgm:spPr/>
      <dgm:t>
        <a:bodyPr/>
        <a:lstStyle/>
        <a:p>
          <a:endParaRPr lang="en-US"/>
        </a:p>
      </dgm:t>
    </dgm:pt>
    <dgm:pt modelId="{DC765A6E-C392-4AD0-96EA-B763FBCE1AB8}" type="pres">
      <dgm:prSet presAssocID="{342251A7-9AC0-4ECA-AE01-F195F7FED4DD}" presName="linear" presStyleCnt="0">
        <dgm:presLayoutVars>
          <dgm:animLvl val="lvl"/>
          <dgm:resizeHandles val="exact"/>
        </dgm:presLayoutVars>
      </dgm:prSet>
      <dgm:spPr/>
      <dgm:t>
        <a:bodyPr/>
        <a:lstStyle/>
        <a:p>
          <a:endParaRPr lang="en-US"/>
        </a:p>
      </dgm:t>
    </dgm:pt>
    <dgm:pt modelId="{A80229B4-E51D-4AC2-8A75-1EA27E781B91}" type="pres">
      <dgm:prSet presAssocID="{7940D8C8-F9AD-4E0D-A05D-ABC552693267}" presName="parentText" presStyleLbl="node1" presStyleIdx="0" presStyleCnt="3">
        <dgm:presLayoutVars>
          <dgm:chMax val="0"/>
          <dgm:bulletEnabled val="1"/>
        </dgm:presLayoutVars>
      </dgm:prSet>
      <dgm:spPr/>
      <dgm:t>
        <a:bodyPr/>
        <a:lstStyle/>
        <a:p>
          <a:endParaRPr lang="en-US"/>
        </a:p>
      </dgm:t>
    </dgm:pt>
    <dgm:pt modelId="{7DA8CDB6-5A05-45CF-B091-C38AF741EF70}" type="pres">
      <dgm:prSet presAssocID="{0EEB0B11-A92B-4821-9809-8D28D880A43B}" presName="spacer" presStyleCnt="0"/>
      <dgm:spPr/>
    </dgm:pt>
    <dgm:pt modelId="{BFDC8B71-7F8B-414F-AE5A-2E6C3E9B69C5}" type="pres">
      <dgm:prSet presAssocID="{915A0AEA-36E1-4B14-89D7-D0591FEA775A}" presName="parentText" presStyleLbl="node1" presStyleIdx="1" presStyleCnt="3">
        <dgm:presLayoutVars>
          <dgm:chMax val="0"/>
          <dgm:bulletEnabled val="1"/>
        </dgm:presLayoutVars>
      </dgm:prSet>
      <dgm:spPr/>
      <dgm:t>
        <a:bodyPr/>
        <a:lstStyle/>
        <a:p>
          <a:endParaRPr lang="en-US"/>
        </a:p>
      </dgm:t>
    </dgm:pt>
    <dgm:pt modelId="{3D16061D-0AD6-49B4-B946-613B2B2F80F2}" type="pres">
      <dgm:prSet presAssocID="{617DA4C7-C051-4A41-A2F7-67A3CC49A81F}" presName="spacer" presStyleCnt="0"/>
      <dgm:spPr/>
    </dgm:pt>
    <dgm:pt modelId="{34694273-EEB8-44D6-9CAC-C46E3DD78689}" type="pres">
      <dgm:prSet presAssocID="{41C78F1C-C1E5-4DD8-AC06-00B49A43F872}" presName="parentText" presStyleLbl="node1" presStyleIdx="2" presStyleCnt="3">
        <dgm:presLayoutVars>
          <dgm:chMax val="0"/>
          <dgm:bulletEnabled val="1"/>
        </dgm:presLayoutVars>
      </dgm:prSet>
      <dgm:spPr/>
      <dgm:t>
        <a:bodyPr/>
        <a:lstStyle/>
        <a:p>
          <a:endParaRPr lang="en-US"/>
        </a:p>
      </dgm:t>
    </dgm:pt>
  </dgm:ptLst>
  <dgm:cxnLst>
    <dgm:cxn modelId="{67596777-C56A-4B36-8493-B38029D080C8}" srcId="{342251A7-9AC0-4ECA-AE01-F195F7FED4DD}" destId="{915A0AEA-36E1-4B14-89D7-D0591FEA775A}" srcOrd="1" destOrd="0" parTransId="{8FB0D1A7-A83E-4465-BF81-BD7324CBD420}" sibTransId="{617DA4C7-C051-4A41-A2F7-67A3CC49A81F}"/>
    <dgm:cxn modelId="{B7C445A5-1D33-4A55-B257-2809C03CCD2F}" type="presOf" srcId="{7940D8C8-F9AD-4E0D-A05D-ABC552693267}" destId="{A80229B4-E51D-4AC2-8A75-1EA27E781B91}" srcOrd="0" destOrd="0" presId="urn:microsoft.com/office/officeart/2005/8/layout/vList2"/>
    <dgm:cxn modelId="{BFE17DBE-8D1C-4EF1-A213-CB511D46686B}" srcId="{342251A7-9AC0-4ECA-AE01-F195F7FED4DD}" destId="{41C78F1C-C1E5-4DD8-AC06-00B49A43F872}" srcOrd="2" destOrd="0" parTransId="{FC2B5E72-8AE9-4105-998A-EA285D8A6FEA}" sibTransId="{973254C5-F01A-428A-8215-5585D9106A49}"/>
    <dgm:cxn modelId="{C40BABD5-2DE1-4E83-A9B5-8B507FE11404}" type="presOf" srcId="{41C78F1C-C1E5-4DD8-AC06-00B49A43F872}" destId="{34694273-EEB8-44D6-9CAC-C46E3DD78689}" srcOrd="0" destOrd="0" presId="urn:microsoft.com/office/officeart/2005/8/layout/vList2"/>
    <dgm:cxn modelId="{02428D98-D00D-40B4-9CC9-0A2E930F77E0}" type="presOf" srcId="{342251A7-9AC0-4ECA-AE01-F195F7FED4DD}" destId="{DC765A6E-C392-4AD0-96EA-B763FBCE1AB8}" srcOrd="0" destOrd="0" presId="urn:microsoft.com/office/officeart/2005/8/layout/vList2"/>
    <dgm:cxn modelId="{B2158FCE-7105-4D4E-98A3-6184D0101A88}" type="presOf" srcId="{915A0AEA-36E1-4B14-89D7-D0591FEA775A}" destId="{BFDC8B71-7F8B-414F-AE5A-2E6C3E9B69C5}" srcOrd="0" destOrd="0" presId="urn:microsoft.com/office/officeart/2005/8/layout/vList2"/>
    <dgm:cxn modelId="{6D599417-BC04-4600-8802-CE0CF14C9866}" srcId="{342251A7-9AC0-4ECA-AE01-F195F7FED4DD}" destId="{7940D8C8-F9AD-4E0D-A05D-ABC552693267}" srcOrd="0" destOrd="0" parTransId="{043927C5-45C4-41EC-9388-EF7166771AA5}" sibTransId="{0EEB0B11-A92B-4821-9809-8D28D880A43B}"/>
    <dgm:cxn modelId="{AEE18F86-BEB6-49C6-8CAB-28A626044C57}" type="presParOf" srcId="{DC765A6E-C392-4AD0-96EA-B763FBCE1AB8}" destId="{A80229B4-E51D-4AC2-8A75-1EA27E781B91}" srcOrd="0" destOrd="0" presId="urn:microsoft.com/office/officeart/2005/8/layout/vList2"/>
    <dgm:cxn modelId="{A06D83F8-75B9-41E6-BC35-C7240979B020}" type="presParOf" srcId="{DC765A6E-C392-4AD0-96EA-B763FBCE1AB8}" destId="{7DA8CDB6-5A05-45CF-B091-C38AF741EF70}" srcOrd="1" destOrd="0" presId="urn:microsoft.com/office/officeart/2005/8/layout/vList2"/>
    <dgm:cxn modelId="{98BD03B0-68D4-40F5-AB5B-C248087E6D26}" type="presParOf" srcId="{DC765A6E-C392-4AD0-96EA-B763FBCE1AB8}" destId="{BFDC8B71-7F8B-414F-AE5A-2E6C3E9B69C5}" srcOrd="2" destOrd="0" presId="urn:microsoft.com/office/officeart/2005/8/layout/vList2"/>
    <dgm:cxn modelId="{EDD2E420-CB15-4B19-BD2D-A4DE1003B4CF}" type="presParOf" srcId="{DC765A6E-C392-4AD0-96EA-B763FBCE1AB8}" destId="{3D16061D-0AD6-49B4-B946-613B2B2F80F2}" srcOrd="3" destOrd="0" presId="urn:microsoft.com/office/officeart/2005/8/layout/vList2"/>
    <dgm:cxn modelId="{A7EDCB8B-D8B2-45BD-9E52-A7B5FFB879A3}" type="presParOf" srcId="{DC765A6E-C392-4AD0-96EA-B763FBCE1AB8}" destId="{34694273-EEB8-44D6-9CAC-C46E3DD7868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2251A7-9AC0-4ECA-AE01-F195F7FED4D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940D8C8-F9AD-4E0D-A05D-ABC552693267}">
      <dgm:prSet custT="1"/>
      <dgm:spPr/>
      <dgm:t>
        <a:bodyPr/>
        <a:lstStyle/>
        <a:p>
          <a:r>
            <a:rPr lang="en-US" sz="2400" dirty="0"/>
            <a:t>Horizontal and vertical alignment</a:t>
          </a:r>
        </a:p>
      </dgm:t>
    </dgm:pt>
    <dgm:pt modelId="{043927C5-45C4-41EC-9388-EF7166771AA5}" type="parTrans" cxnId="{6D599417-BC04-4600-8802-CE0CF14C9866}">
      <dgm:prSet/>
      <dgm:spPr/>
      <dgm:t>
        <a:bodyPr/>
        <a:lstStyle/>
        <a:p>
          <a:endParaRPr lang="en-US"/>
        </a:p>
      </dgm:t>
    </dgm:pt>
    <dgm:pt modelId="{0EEB0B11-A92B-4821-9809-8D28D880A43B}" type="sibTrans" cxnId="{6D599417-BC04-4600-8802-CE0CF14C9866}">
      <dgm:prSet/>
      <dgm:spPr/>
      <dgm:t>
        <a:bodyPr/>
        <a:lstStyle/>
        <a:p>
          <a:endParaRPr lang="en-US"/>
        </a:p>
      </dgm:t>
    </dgm:pt>
    <dgm:pt modelId="{915A0AEA-36E1-4B14-89D7-D0591FEA775A}">
      <dgm:prSet custT="1"/>
      <dgm:spPr/>
      <dgm:t>
        <a:bodyPr/>
        <a:lstStyle/>
        <a:p>
          <a:r>
            <a:rPr lang="en-US" sz="2400" dirty="0"/>
            <a:t>Solid safety barriers in lieu of guardrail</a:t>
          </a:r>
        </a:p>
      </dgm:t>
    </dgm:pt>
    <dgm:pt modelId="{8FB0D1A7-A83E-4465-BF81-BD7324CBD420}" type="parTrans" cxnId="{67596777-C56A-4B36-8493-B38029D080C8}">
      <dgm:prSet/>
      <dgm:spPr/>
      <dgm:t>
        <a:bodyPr/>
        <a:lstStyle/>
        <a:p>
          <a:endParaRPr lang="en-US"/>
        </a:p>
      </dgm:t>
    </dgm:pt>
    <dgm:pt modelId="{617DA4C7-C051-4A41-A2F7-67A3CC49A81F}" type="sibTrans" cxnId="{67596777-C56A-4B36-8493-B38029D080C8}">
      <dgm:prSet/>
      <dgm:spPr/>
      <dgm:t>
        <a:bodyPr/>
        <a:lstStyle/>
        <a:p>
          <a:endParaRPr lang="en-US"/>
        </a:p>
      </dgm:t>
    </dgm:pt>
    <dgm:pt modelId="{41C78F1C-C1E5-4DD8-AC06-00B49A43F872}">
      <dgm:prSet custT="1"/>
      <dgm:spPr/>
      <dgm:t>
        <a:bodyPr/>
        <a:lstStyle/>
        <a:p>
          <a:r>
            <a:rPr lang="en-US" sz="2400" dirty="0"/>
            <a:t>Separation zones</a:t>
          </a:r>
        </a:p>
      </dgm:t>
    </dgm:pt>
    <dgm:pt modelId="{FC2B5E72-8AE9-4105-998A-EA285D8A6FEA}" type="parTrans" cxnId="{BFE17DBE-8D1C-4EF1-A213-CB511D46686B}">
      <dgm:prSet/>
      <dgm:spPr/>
      <dgm:t>
        <a:bodyPr/>
        <a:lstStyle/>
        <a:p>
          <a:endParaRPr lang="en-US"/>
        </a:p>
      </dgm:t>
    </dgm:pt>
    <dgm:pt modelId="{973254C5-F01A-428A-8215-5585D9106A49}" type="sibTrans" cxnId="{BFE17DBE-8D1C-4EF1-A213-CB511D46686B}">
      <dgm:prSet/>
      <dgm:spPr/>
      <dgm:t>
        <a:bodyPr/>
        <a:lstStyle/>
        <a:p>
          <a:endParaRPr lang="en-US"/>
        </a:p>
      </dgm:t>
    </dgm:pt>
    <dgm:pt modelId="{DC765A6E-C392-4AD0-96EA-B763FBCE1AB8}" type="pres">
      <dgm:prSet presAssocID="{342251A7-9AC0-4ECA-AE01-F195F7FED4DD}" presName="linear" presStyleCnt="0">
        <dgm:presLayoutVars>
          <dgm:animLvl val="lvl"/>
          <dgm:resizeHandles val="exact"/>
        </dgm:presLayoutVars>
      </dgm:prSet>
      <dgm:spPr/>
      <dgm:t>
        <a:bodyPr/>
        <a:lstStyle/>
        <a:p>
          <a:endParaRPr lang="en-US"/>
        </a:p>
      </dgm:t>
    </dgm:pt>
    <dgm:pt modelId="{A80229B4-E51D-4AC2-8A75-1EA27E781B91}" type="pres">
      <dgm:prSet presAssocID="{7940D8C8-F9AD-4E0D-A05D-ABC552693267}" presName="parentText" presStyleLbl="node1" presStyleIdx="0" presStyleCnt="3">
        <dgm:presLayoutVars>
          <dgm:chMax val="0"/>
          <dgm:bulletEnabled val="1"/>
        </dgm:presLayoutVars>
      </dgm:prSet>
      <dgm:spPr/>
      <dgm:t>
        <a:bodyPr/>
        <a:lstStyle/>
        <a:p>
          <a:endParaRPr lang="en-US"/>
        </a:p>
      </dgm:t>
    </dgm:pt>
    <dgm:pt modelId="{7DA8CDB6-5A05-45CF-B091-C38AF741EF70}" type="pres">
      <dgm:prSet presAssocID="{0EEB0B11-A92B-4821-9809-8D28D880A43B}" presName="spacer" presStyleCnt="0"/>
      <dgm:spPr/>
    </dgm:pt>
    <dgm:pt modelId="{BFDC8B71-7F8B-414F-AE5A-2E6C3E9B69C5}" type="pres">
      <dgm:prSet presAssocID="{915A0AEA-36E1-4B14-89D7-D0591FEA775A}" presName="parentText" presStyleLbl="node1" presStyleIdx="1" presStyleCnt="3">
        <dgm:presLayoutVars>
          <dgm:chMax val="0"/>
          <dgm:bulletEnabled val="1"/>
        </dgm:presLayoutVars>
      </dgm:prSet>
      <dgm:spPr/>
      <dgm:t>
        <a:bodyPr/>
        <a:lstStyle/>
        <a:p>
          <a:endParaRPr lang="en-US"/>
        </a:p>
      </dgm:t>
    </dgm:pt>
    <dgm:pt modelId="{3D16061D-0AD6-49B4-B946-613B2B2F80F2}" type="pres">
      <dgm:prSet presAssocID="{617DA4C7-C051-4A41-A2F7-67A3CC49A81F}" presName="spacer" presStyleCnt="0"/>
      <dgm:spPr/>
    </dgm:pt>
    <dgm:pt modelId="{34694273-EEB8-44D6-9CAC-C46E3DD78689}" type="pres">
      <dgm:prSet presAssocID="{41C78F1C-C1E5-4DD8-AC06-00B49A43F872}" presName="parentText" presStyleLbl="node1" presStyleIdx="2" presStyleCnt="3">
        <dgm:presLayoutVars>
          <dgm:chMax val="0"/>
          <dgm:bulletEnabled val="1"/>
        </dgm:presLayoutVars>
      </dgm:prSet>
      <dgm:spPr/>
      <dgm:t>
        <a:bodyPr/>
        <a:lstStyle/>
        <a:p>
          <a:endParaRPr lang="en-US"/>
        </a:p>
      </dgm:t>
    </dgm:pt>
  </dgm:ptLst>
  <dgm:cxnLst>
    <dgm:cxn modelId="{67596777-C56A-4B36-8493-B38029D080C8}" srcId="{342251A7-9AC0-4ECA-AE01-F195F7FED4DD}" destId="{915A0AEA-36E1-4B14-89D7-D0591FEA775A}" srcOrd="1" destOrd="0" parTransId="{8FB0D1A7-A83E-4465-BF81-BD7324CBD420}" sibTransId="{617DA4C7-C051-4A41-A2F7-67A3CC49A81F}"/>
    <dgm:cxn modelId="{B7C445A5-1D33-4A55-B257-2809C03CCD2F}" type="presOf" srcId="{7940D8C8-F9AD-4E0D-A05D-ABC552693267}" destId="{A80229B4-E51D-4AC2-8A75-1EA27E781B91}" srcOrd="0" destOrd="0" presId="urn:microsoft.com/office/officeart/2005/8/layout/vList2"/>
    <dgm:cxn modelId="{BFE17DBE-8D1C-4EF1-A213-CB511D46686B}" srcId="{342251A7-9AC0-4ECA-AE01-F195F7FED4DD}" destId="{41C78F1C-C1E5-4DD8-AC06-00B49A43F872}" srcOrd="2" destOrd="0" parTransId="{FC2B5E72-8AE9-4105-998A-EA285D8A6FEA}" sibTransId="{973254C5-F01A-428A-8215-5585D9106A49}"/>
    <dgm:cxn modelId="{C40BABD5-2DE1-4E83-A9B5-8B507FE11404}" type="presOf" srcId="{41C78F1C-C1E5-4DD8-AC06-00B49A43F872}" destId="{34694273-EEB8-44D6-9CAC-C46E3DD78689}" srcOrd="0" destOrd="0" presId="urn:microsoft.com/office/officeart/2005/8/layout/vList2"/>
    <dgm:cxn modelId="{02428D98-D00D-40B4-9CC9-0A2E930F77E0}" type="presOf" srcId="{342251A7-9AC0-4ECA-AE01-F195F7FED4DD}" destId="{DC765A6E-C392-4AD0-96EA-B763FBCE1AB8}" srcOrd="0" destOrd="0" presId="urn:microsoft.com/office/officeart/2005/8/layout/vList2"/>
    <dgm:cxn modelId="{B2158FCE-7105-4D4E-98A3-6184D0101A88}" type="presOf" srcId="{915A0AEA-36E1-4B14-89D7-D0591FEA775A}" destId="{BFDC8B71-7F8B-414F-AE5A-2E6C3E9B69C5}" srcOrd="0" destOrd="0" presId="urn:microsoft.com/office/officeart/2005/8/layout/vList2"/>
    <dgm:cxn modelId="{6D599417-BC04-4600-8802-CE0CF14C9866}" srcId="{342251A7-9AC0-4ECA-AE01-F195F7FED4DD}" destId="{7940D8C8-F9AD-4E0D-A05D-ABC552693267}" srcOrd="0" destOrd="0" parTransId="{043927C5-45C4-41EC-9388-EF7166771AA5}" sibTransId="{0EEB0B11-A92B-4821-9809-8D28D880A43B}"/>
    <dgm:cxn modelId="{AEE18F86-BEB6-49C6-8CAB-28A626044C57}" type="presParOf" srcId="{DC765A6E-C392-4AD0-96EA-B763FBCE1AB8}" destId="{A80229B4-E51D-4AC2-8A75-1EA27E781B91}" srcOrd="0" destOrd="0" presId="urn:microsoft.com/office/officeart/2005/8/layout/vList2"/>
    <dgm:cxn modelId="{A06D83F8-75B9-41E6-BC35-C7240979B020}" type="presParOf" srcId="{DC765A6E-C392-4AD0-96EA-B763FBCE1AB8}" destId="{7DA8CDB6-5A05-45CF-B091-C38AF741EF70}" srcOrd="1" destOrd="0" presId="urn:microsoft.com/office/officeart/2005/8/layout/vList2"/>
    <dgm:cxn modelId="{98BD03B0-68D4-40F5-AB5B-C248087E6D26}" type="presParOf" srcId="{DC765A6E-C392-4AD0-96EA-B763FBCE1AB8}" destId="{BFDC8B71-7F8B-414F-AE5A-2E6C3E9B69C5}" srcOrd="2" destOrd="0" presId="urn:microsoft.com/office/officeart/2005/8/layout/vList2"/>
    <dgm:cxn modelId="{EDD2E420-CB15-4B19-BD2D-A4DE1003B4CF}" type="presParOf" srcId="{DC765A6E-C392-4AD0-96EA-B763FBCE1AB8}" destId="{3D16061D-0AD6-49B4-B946-613B2B2F80F2}" srcOrd="3" destOrd="0" presId="urn:microsoft.com/office/officeart/2005/8/layout/vList2"/>
    <dgm:cxn modelId="{A7EDCB8B-D8B2-45BD-9E52-A7B5FFB879A3}" type="presParOf" srcId="{DC765A6E-C392-4AD0-96EA-B763FBCE1AB8}" destId="{34694273-EEB8-44D6-9CAC-C46E3DD7868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2251A7-9AC0-4ECA-AE01-F195F7FED4D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940D8C8-F9AD-4E0D-A05D-ABC552693267}">
      <dgm:prSet custT="1"/>
      <dgm:spPr/>
      <dgm:t>
        <a:bodyPr/>
        <a:lstStyle/>
        <a:p>
          <a:r>
            <a:rPr lang="en-US" sz="2400" dirty="0"/>
            <a:t>Low-height noise berms</a:t>
          </a:r>
        </a:p>
      </dgm:t>
    </dgm:pt>
    <dgm:pt modelId="{043927C5-45C4-41EC-9388-EF7166771AA5}" type="parTrans" cxnId="{6D599417-BC04-4600-8802-CE0CF14C9866}">
      <dgm:prSet/>
      <dgm:spPr/>
      <dgm:t>
        <a:bodyPr/>
        <a:lstStyle/>
        <a:p>
          <a:endParaRPr lang="en-US"/>
        </a:p>
      </dgm:t>
    </dgm:pt>
    <dgm:pt modelId="{0EEB0B11-A92B-4821-9809-8D28D880A43B}" type="sibTrans" cxnId="{6D599417-BC04-4600-8802-CE0CF14C9866}">
      <dgm:prSet/>
      <dgm:spPr/>
      <dgm:t>
        <a:bodyPr/>
        <a:lstStyle/>
        <a:p>
          <a:endParaRPr lang="en-US"/>
        </a:p>
      </dgm:t>
    </dgm:pt>
    <dgm:pt modelId="{915A0AEA-36E1-4B14-89D7-D0591FEA775A}">
      <dgm:prSet custT="1"/>
      <dgm:spPr/>
      <dgm:t>
        <a:bodyPr/>
        <a:lstStyle/>
        <a:p>
          <a:r>
            <a:rPr lang="en-US" sz="2400" dirty="0"/>
            <a:t>Vegetated screens</a:t>
          </a:r>
        </a:p>
      </dgm:t>
    </dgm:pt>
    <dgm:pt modelId="{8FB0D1A7-A83E-4465-BF81-BD7324CBD420}" type="parTrans" cxnId="{67596777-C56A-4B36-8493-B38029D080C8}">
      <dgm:prSet/>
      <dgm:spPr/>
      <dgm:t>
        <a:bodyPr/>
        <a:lstStyle/>
        <a:p>
          <a:endParaRPr lang="en-US"/>
        </a:p>
      </dgm:t>
    </dgm:pt>
    <dgm:pt modelId="{617DA4C7-C051-4A41-A2F7-67A3CC49A81F}" type="sibTrans" cxnId="{67596777-C56A-4B36-8493-B38029D080C8}">
      <dgm:prSet/>
      <dgm:spPr/>
      <dgm:t>
        <a:bodyPr/>
        <a:lstStyle/>
        <a:p>
          <a:endParaRPr lang="en-US"/>
        </a:p>
      </dgm:t>
    </dgm:pt>
    <dgm:pt modelId="{41C78F1C-C1E5-4DD8-AC06-00B49A43F872}">
      <dgm:prSet custT="1"/>
      <dgm:spPr/>
      <dgm:t>
        <a:bodyPr/>
        <a:lstStyle/>
        <a:p>
          <a:r>
            <a:rPr lang="en-US" sz="2400" dirty="0"/>
            <a:t>Vegetated swales and retention basins</a:t>
          </a:r>
        </a:p>
      </dgm:t>
    </dgm:pt>
    <dgm:pt modelId="{FC2B5E72-8AE9-4105-998A-EA285D8A6FEA}" type="parTrans" cxnId="{BFE17DBE-8D1C-4EF1-A213-CB511D46686B}">
      <dgm:prSet/>
      <dgm:spPr/>
      <dgm:t>
        <a:bodyPr/>
        <a:lstStyle/>
        <a:p>
          <a:endParaRPr lang="en-US"/>
        </a:p>
      </dgm:t>
    </dgm:pt>
    <dgm:pt modelId="{973254C5-F01A-428A-8215-5585D9106A49}" type="sibTrans" cxnId="{BFE17DBE-8D1C-4EF1-A213-CB511D46686B}">
      <dgm:prSet/>
      <dgm:spPr/>
      <dgm:t>
        <a:bodyPr/>
        <a:lstStyle/>
        <a:p>
          <a:endParaRPr lang="en-US"/>
        </a:p>
      </dgm:t>
    </dgm:pt>
    <dgm:pt modelId="{EB6A7CE6-FE16-458A-AEA4-6F8E270AA711}">
      <dgm:prSet custT="1"/>
      <dgm:spPr/>
      <dgm:t>
        <a:bodyPr/>
        <a:lstStyle/>
        <a:p>
          <a:r>
            <a:rPr lang="en-US" sz="2400" dirty="0"/>
            <a:t>Sound-absorbing ground surfaces and ground treatments</a:t>
          </a:r>
        </a:p>
      </dgm:t>
    </dgm:pt>
    <dgm:pt modelId="{2A7FDF3B-D7C0-4378-BDB1-CE9769F07253}" type="parTrans" cxnId="{C22E5306-A6DE-40FE-9A86-D48AB6694134}">
      <dgm:prSet/>
      <dgm:spPr/>
      <dgm:t>
        <a:bodyPr/>
        <a:lstStyle/>
        <a:p>
          <a:endParaRPr lang="en-US"/>
        </a:p>
      </dgm:t>
    </dgm:pt>
    <dgm:pt modelId="{D8E6099E-7B1D-4585-B84B-8ACA6F8C7AEE}" type="sibTrans" cxnId="{C22E5306-A6DE-40FE-9A86-D48AB6694134}">
      <dgm:prSet/>
      <dgm:spPr/>
      <dgm:t>
        <a:bodyPr/>
        <a:lstStyle/>
        <a:p>
          <a:endParaRPr lang="en-US"/>
        </a:p>
      </dgm:t>
    </dgm:pt>
    <dgm:pt modelId="{34E470E7-EA3D-48CC-B3BE-434EF9E3D1BC}">
      <dgm:prSet custT="1"/>
      <dgm:spPr/>
      <dgm:t>
        <a:bodyPr/>
        <a:lstStyle/>
        <a:p>
          <a:r>
            <a:rPr lang="en-US" sz="2400" dirty="0"/>
            <a:t>Solar panels</a:t>
          </a:r>
        </a:p>
      </dgm:t>
    </dgm:pt>
    <dgm:pt modelId="{2F6A9990-2B8F-4229-BE22-81C36E68441B}" type="parTrans" cxnId="{9DD6AB09-6E9B-4AE3-A072-F079E10F8010}">
      <dgm:prSet/>
      <dgm:spPr/>
      <dgm:t>
        <a:bodyPr/>
        <a:lstStyle/>
        <a:p>
          <a:endParaRPr lang="en-US"/>
        </a:p>
      </dgm:t>
    </dgm:pt>
    <dgm:pt modelId="{BD13BFEF-AFDE-4DBD-A32D-1E78F7DB0D3B}" type="sibTrans" cxnId="{9DD6AB09-6E9B-4AE3-A072-F079E10F8010}">
      <dgm:prSet/>
      <dgm:spPr/>
      <dgm:t>
        <a:bodyPr/>
        <a:lstStyle/>
        <a:p>
          <a:endParaRPr lang="en-US"/>
        </a:p>
      </dgm:t>
    </dgm:pt>
    <dgm:pt modelId="{DC765A6E-C392-4AD0-96EA-B763FBCE1AB8}" type="pres">
      <dgm:prSet presAssocID="{342251A7-9AC0-4ECA-AE01-F195F7FED4DD}" presName="linear" presStyleCnt="0">
        <dgm:presLayoutVars>
          <dgm:animLvl val="lvl"/>
          <dgm:resizeHandles val="exact"/>
        </dgm:presLayoutVars>
      </dgm:prSet>
      <dgm:spPr/>
      <dgm:t>
        <a:bodyPr/>
        <a:lstStyle/>
        <a:p>
          <a:endParaRPr lang="en-US"/>
        </a:p>
      </dgm:t>
    </dgm:pt>
    <dgm:pt modelId="{A80229B4-E51D-4AC2-8A75-1EA27E781B91}" type="pres">
      <dgm:prSet presAssocID="{7940D8C8-F9AD-4E0D-A05D-ABC552693267}" presName="parentText" presStyleLbl="node1" presStyleIdx="0" presStyleCnt="5">
        <dgm:presLayoutVars>
          <dgm:chMax val="0"/>
          <dgm:bulletEnabled val="1"/>
        </dgm:presLayoutVars>
      </dgm:prSet>
      <dgm:spPr/>
      <dgm:t>
        <a:bodyPr/>
        <a:lstStyle/>
        <a:p>
          <a:endParaRPr lang="en-US"/>
        </a:p>
      </dgm:t>
    </dgm:pt>
    <dgm:pt modelId="{7DA8CDB6-5A05-45CF-B091-C38AF741EF70}" type="pres">
      <dgm:prSet presAssocID="{0EEB0B11-A92B-4821-9809-8D28D880A43B}" presName="spacer" presStyleCnt="0"/>
      <dgm:spPr/>
    </dgm:pt>
    <dgm:pt modelId="{BFDC8B71-7F8B-414F-AE5A-2E6C3E9B69C5}" type="pres">
      <dgm:prSet presAssocID="{915A0AEA-36E1-4B14-89D7-D0591FEA775A}" presName="parentText" presStyleLbl="node1" presStyleIdx="1" presStyleCnt="5">
        <dgm:presLayoutVars>
          <dgm:chMax val="0"/>
          <dgm:bulletEnabled val="1"/>
        </dgm:presLayoutVars>
      </dgm:prSet>
      <dgm:spPr/>
      <dgm:t>
        <a:bodyPr/>
        <a:lstStyle/>
        <a:p>
          <a:endParaRPr lang="en-US"/>
        </a:p>
      </dgm:t>
    </dgm:pt>
    <dgm:pt modelId="{3D16061D-0AD6-49B4-B946-613B2B2F80F2}" type="pres">
      <dgm:prSet presAssocID="{617DA4C7-C051-4A41-A2F7-67A3CC49A81F}" presName="spacer" presStyleCnt="0"/>
      <dgm:spPr/>
    </dgm:pt>
    <dgm:pt modelId="{34694273-EEB8-44D6-9CAC-C46E3DD78689}" type="pres">
      <dgm:prSet presAssocID="{41C78F1C-C1E5-4DD8-AC06-00B49A43F872}" presName="parentText" presStyleLbl="node1" presStyleIdx="2" presStyleCnt="5">
        <dgm:presLayoutVars>
          <dgm:chMax val="0"/>
          <dgm:bulletEnabled val="1"/>
        </dgm:presLayoutVars>
      </dgm:prSet>
      <dgm:spPr/>
      <dgm:t>
        <a:bodyPr/>
        <a:lstStyle/>
        <a:p>
          <a:endParaRPr lang="en-US"/>
        </a:p>
      </dgm:t>
    </dgm:pt>
    <dgm:pt modelId="{9B155C55-899A-4E21-A092-C0C02E9C4E4E}" type="pres">
      <dgm:prSet presAssocID="{973254C5-F01A-428A-8215-5585D9106A49}" presName="spacer" presStyleCnt="0"/>
      <dgm:spPr/>
    </dgm:pt>
    <dgm:pt modelId="{8DBFB975-6483-4391-8073-C92F75552468}" type="pres">
      <dgm:prSet presAssocID="{EB6A7CE6-FE16-458A-AEA4-6F8E270AA711}" presName="parentText" presStyleLbl="node1" presStyleIdx="3" presStyleCnt="5">
        <dgm:presLayoutVars>
          <dgm:chMax val="0"/>
          <dgm:bulletEnabled val="1"/>
        </dgm:presLayoutVars>
      </dgm:prSet>
      <dgm:spPr/>
      <dgm:t>
        <a:bodyPr/>
        <a:lstStyle/>
        <a:p>
          <a:endParaRPr lang="en-US"/>
        </a:p>
      </dgm:t>
    </dgm:pt>
    <dgm:pt modelId="{9FF8C3B6-541C-4588-8232-FEDB734256E6}" type="pres">
      <dgm:prSet presAssocID="{D8E6099E-7B1D-4585-B84B-8ACA6F8C7AEE}" presName="spacer" presStyleCnt="0"/>
      <dgm:spPr/>
    </dgm:pt>
    <dgm:pt modelId="{09DE49A3-7738-4C2E-93DC-41939D66A28F}" type="pres">
      <dgm:prSet presAssocID="{34E470E7-EA3D-48CC-B3BE-434EF9E3D1BC}" presName="parentText" presStyleLbl="node1" presStyleIdx="4" presStyleCnt="5">
        <dgm:presLayoutVars>
          <dgm:chMax val="0"/>
          <dgm:bulletEnabled val="1"/>
        </dgm:presLayoutVars>
      </dgm:prSet>
      <dgm:spPr/>
      <dgm:t>
        <a:bodyPr/>
        <a:lstStyle/>
        <a:p>
          <a:endParaRPr lang="en-US"/>
        </a:p>
      </dgm:t>
    </dgm:pt>
  </dgm:ptLst>
  <dgm:cxnLst>
    <dgm:cxn modelId="{BFE17DBE-8D1C-4EF1-A213-CB511D46686B}" srcId="{342251A7-9AC0-4ECA-AE01-F195F7FED4DD}" destId="{41C78F1C-C1E5-4DD8-AC06-00B49A43F872}" srcOrd="2" destOrd="0" parTransId="{FC2B5E72-8AE9-4105-998A-EA285D8A6FEA}" sibTransId="{973254C5-F01A-428A-8215-5585D9106A49}"/>
    <dgm:cxn modelId="{67596777-C56A-4B36-8493-B38029D080C8}" srcId="{342251A7-9AC0-4ECA-AE01-F195F7FED4DD}" destId="{915A0AEA-36E1-4B14-89D7-D0591FEA775A}" srcOrd="1" destOrd="0" parTransId="{8FB0D1A7-A83E-4465-BF81-BD7324CBD420}" sibTransId="{617DA4C7-C051-4A41-A2F7-67A3CC49A81F}"/>
    <dgm:cxn modelId="{C22E5306-A6DE-40FE-9A86-D48AB6694134}" srcId="{342251A7-9AC0-4ECA-AE01-F195F7FED4DD}" destId="{EB6A7CE6-FE16-458A-AEA4-6F8E270AA711}" srcOrd="3" destOrd="0" parTransId="{2A7FDF3B-D7C0-4378-BDB1-CE9769F07253}" sibTransId="{D8E6099E-7B1D-4585-B84B-8ACA6F8C7AEE}"/>
    <dgm:cxn modelId="{CEB30CF7-CFC6-4ECE-A354-DCF23FE965E8}" type="presOf" srcId="{34E470E7-EA3D-48CC-B3BE-434EF9E3D1BC}" destId="{09DE49A3-7738-4C2E-93DC-41939D66A28F}" srcOrd="0" destOrd="0" presId="urn:microsoft.com/office/officeart/2005/8/layout/vList2"/>
    <dgm:cxn modelId="{C40BABD5-2DE1-4E83-A9B5-8B507FE11404}" type="presOf" srcId="{41C78F1C-C1E5-4DD8-AC06-00B49A43F872}" destId="{34694273-EEB8-44D6-9CAC-C46E3DD78689}" srcOrd="0" destOrd="0" presId="urn:microsoft.com/office/officeart/2005/8/layout/vList2"/>
    <dgm:cxn modelId="{D62719D4-9D5F-4762-B0C3-223A298FE1FE}" type="presOf" srcId="{EB6A7CE6-FE16-458A-AEA4-6F8E270AA711}" destId="{8DBFB975-6483-4391-8073-C92F75552468}" srcOrd="0" destOrd="0" presId="urn:microsoft.com/office/officeart/2005/8/layout/vList2"/>
    <dgm:cxn modelId="{6D599417-BC04-4600-8802-CE0CF14C9866}" srcId="{342251A7-9AC0-4ECA-AE01-F195F7FED4DD}" destId="{7940D8C8-F9AD-4E0D-A05D-ABC552693267}" srcOrd="0" destOrd="0" parTransId="{043927C5-45C4-41EC-9388-EF7166771AA5}" sibTransId="{0EEB0B11-A92B-4821-9809-8D28D880A43B}"/>
    <dgm:cxn modelId="{02428D98-D00D-40B4-9CC9-0A2E930F77E0}" type="presOf" srcId="{342251A7-9AC0-4ECA-AE01-F195F7FED4DD}" destId="{DC765A6E-C392-4AD0-96EA-B763FBCE1AB8}" srcOrd="0" destOrd="0" presId="urn:microsoft.com/office/officeart/2005/8/layout/vList2"/>
    <dgm:cxn modelId="{B7C445A5-1D33-4A55-B257-2809C03CCD2F}" type="presOf" srcId="{7940D8C8-F9AD-4E0D-A05D-ABC552693267}" destId="{A80229B4-E51D-4AC2-8A75-1EA27E781B91}" srcOrd="0" destOrd="0" presId="urn:microsoft.com/office/officeart/2005/8/layout/vList2"/>
    <dgm:cxn modelId="{9DD6AB09-6E9B-4AE3-A072-F079E10F8010}" srcId="{342251A7-9AC0-4ECA-AE01-F195F7FED4DD}" destId="{34E470E7-EA3D-48CC-B3BE-434EF9E3D1BC}" srcOrd="4" destOrd="0" parTransId="{2F6A9990-2B8F-4229-BE22-81C36E68441B}" sibTransId="{BD13BFEF-AFDE-4DBD-A32D-1E78F7DB0D3B}"/>
    <dgm:cxn modelId="{B2158FCE-7105-4D4E-98A3-6184D0101A88}" type="presOf" srcId="{915A0AEA-36E1-4B14-89D7-D0591FEA775A}" destId="{BFDC8B71-7F8B-414F-AE5A-2E6C3E9B69C5}" srcOrd="0" destOrd="0" presId="urn:microsoft.com/office/officeart/2005/8/layout/vList2"/>
    <dgm:cxn modelId="{AEE18F86-BEB6-49C6-8CAB-28A626044C57}" type="presParOf" srcId="{DC765A6E-C392-4AD0-96EA-B763FBCE1AB8}" destId="{A80229B4-E51D-4AC2-8A75-1EA27E781B91}" srcOrd="0" destOrd="0" presId="urn:microsoft.com/office/officeart/2005/8/layout/vList2"/>
    <dgm:cxn modelId="{A06D83F8-75B9-41E6-BC35-C7240979B020}" type="presParOf" srcId="{DC765A6E-C392-4AD0-96EA-B763FBCE1AB8}" destId="{7DA8CDB6-5A05-45CF-B091-C38AF741EF70}" srcOrd="1" destOrd="0" presId="urn:microsoft.com/office/officeart/2005/8/layout/vList2"/>
    <dgm:cxn modelId="{98BD03B0-68D4-40F5-AB5B-C248087E6D26}" type="presParOf" srcId="{DC765A6E-C392-4AD0-96EA-B763FBCE1AB8}" destId="{BFDC8B71-7F8B-414F-AE5A-2E6C3E9B69C5}" srcOrd="2" destOrd="0" presId="urn:microsoft.com/office/officeart/2005/8/layout/vList2"/>
    <dgm:cxn modelId="{EDD2E420-CB15-4B19-BD2D-A4DE1003B4CF}" type="presParOf" srcId="{DC765A6E-C392-4AD0-96EA-B763FBCE1AB8}" destId="{3D16061D-0AD6-49B4-B946-613B2B2F80F2}" srcOrd="3" destOrd="0" presId="urn:microsoft.com/office/officeart/2005/8/layout/vList2"/>
    <dgm:cxn modelId="{A7EDCB8B-D8B2-45BD-9E52-A7B5FFB879A3}" type="presParOf" srcId="{DC765A6E-C392-4AD0-96EA-B763FBCE1AB8}" destId="{34694273-EEB8-44D6-9CAC-C46E3DD78689}" srcOrd="4" destOrd="0" presId="urn:microsoft.com/office/officeart/2005/8/layout/vList2"/>
    <dgm:cxn modelId="{43319C83-D7C3-4743-868E-58B62198E6E8}" type="presParOf" srcId="{DC765A6E-C392-4AD0-96EA-B763FBCE1AB8}" destId="{9B155C55-899A-4E21-A092-C0C02E9C4E4E}" srcOrd="5" destOrd="0" presId="urn:microsoft.com/office/officeart/2005/8/layout/vList2"/>
    <dgm:cxn modelId="{12169EF9-7482-47B4-892E-FA03ACC14125}" type="presParOf" srcId="{DC765A6E-C392-4AD0-96EA-B763FBCE1AB8}" destId="{8DBFB975-6483-4391-8073-C92F75552468}" srcOrd="6" destOrd="0" presId="urn:microsoft.com/office/officeart/2005/8/layout/vList2"/>
    <dgm:cxn modelId="{C640F786-6973-481A-AAE0-6DBA192C0633}" type="presParOf" srcId="{DC765A6E-C392-4AD0-96EA-B763FBCE1AB8}" destId="{9FF8C3B6-541C-4588-8232-FEDB734256E6}" srcOrd="7" destOrd="0" presId="urn:microsoft.com/office/officeart/2005/8/layout/vList2"/>
    <dgm:cxn modelId="{82D74D59-230C-456A-A6DC-DA65E82AACDE}" type="presParOf" srcId="{DC765A6E-C392-4AD0-96EA-B763FBCE1AB8}" destId="{09DE49A3-7738-4C2E-93DC-41939D66A28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2251A7-9AC0-4ECA-AE01-F195F7FED4D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940D8C8-F9AD-4E0D-A05D-ABC552693267}">
      <dgm:prSet custT="1"/>
      <dgm:spPr/>
      <dgm:t>
        <a:bodyPr/>
        <a:lstStyle/>
        <a:p>
          <a:r>
            <a:rPr lang="en-US" sz="2400" dirty="0"/>
            <a:t>Speed restrictions</a:t>
          </a:r>
        </a:p>
      </dgm:t>
    </dgm:pt>
    <dgm:pt modelId="{043927C5-45C4-41EC-9388-EF7166771AA5}" type="parTrans" cxnId="{6D599417-BC04-4600-8802-CE0CF14C9866}">
      <dgm:prSet/>
      <dgm:spPr/>
      <dgm:t>
        <a:bodyPr/>
        <a:lstStyle/>
        <a:p>
          <a:endParaRPr lang="en-US"/>
        </a:p>
      </dgm:t>
    </dgm:pt>
    <dgm:pt modelId="{0EEB0B11-A92B-4821-9809-8D28D880A43B}" type="sibTrans" cxnId="{6D599417-BC04-4600-8802-CE0CF14C9866}">
      <dgm:prSet/>
      <dgm:spPr/>
      <dgm:t>
        <a:bodyPr/>
        <a:lstStyle/>
        <a:p>
          <a:endParaRPr lang="en-US"/>
        </a:p>
      </dgm:t>
    </dgm:pt>
    <dgm:pt modelId="{915A0AEA-36E1-4B14-89D7-D0591FEA775A}">
      <dgm:prSet custT="1"/>
      <dgm:spPr/>
      <dgm:t>
        <a:bodyPr/>
        <a:lstStyle/>
        <a:p>
          <a:r>
            <a:rPr lang="en-US" sz="2400" dirty="0"/>
            <a:t>Truck restrictions</a:t>
          </a:r>
        </a:p>
      </dgm:t>
    </dgm:pt>
    <dgm:pt modelId="{8FB0D1A7-A83E-4465-BF81-BD7324CBD420}" type="parTrans" cxnId="{67596777-C56A-4B36-8493-B38029D080C8}">
      <dgm:prSet/>
      <dgm:spPr/>
      <dgm:t>
        <a:bodyPr/>
        <a:lstStyle/>
        <a:p>
          <a:endParaRPr lang="en-US"/>
        </a:p>
      </dgm:t>
    </dgm:pt>
    <dgm:pt modelId="{617DA4C7-C051-4A41-A2F7-67A3CC49A81F}" type="sibTrans" cxnId="{67596777-C56A-4B36-8493-B38029D080C8}">
      <dgm:prSet/>
      <dgm:spPr/>
      <dgm:t>
        <a:bodyPr/>
        <a:lstStyle/>
        <a:p>
          <a:endParaRPr lang="en-US"/>
        </a:p>
      </dgm:t>
    </dgm:pt>
    <dgm:pt modelId="{DC765A6E-C392-4AD0-96EA-B763FBCE1AB8}" type="pres">
      <dgm:prSet presAssocID="{342251A7-9AC0-4ECA-AE01-F195F7FED4DD}" presName="linear" presStyleCnt="0">
        <dgm:presLayoutVars>
          <dgm:animLvl val="lvl"/>
          <dgm:resizeHandles val="exact"/>
        </dgm:presLayoutVars>
      </dgm:prSet>
      <dgm:spPr/>
      <dgm:t>
        <a:bodyPr/>
        <a:lstStyle/>
        <a:p>
          <a:endParaRPr lang="en-US"/>
        </a:p>
      </dgm:t>
    </dgm:pt>
    <dgm:pt modelId="{A80229B4-E51D-4AC2-8A75-1EA27E781B91}" type="pres">
      <dgm:prSet presAssocID="{7940D8C8-F9AD-4E0D-A05D-ABC552693267}" presName="parentText" presStyleLbl="node1" presStyleIdx="0" presStyleCnt="2">
        <dgm:presLayoutVars>
          <dgm:chMax val="0"/>
          <dgm:bulletEnabled val="1"/>
        </dgm:presLayoutVars>
      </dgm:prSet>
      <dgm:spPr/>
      <dgm:t>
        <a:bodyPr/>
        <a:lstStyle/>
        <a:p>
          <a:endParaRPr lang="en-US"/>
        </a:p>
      </dgm:t>
    </dgm:pt>
    <dgm:pt modelId="{7DA8CDB6-5A05-45CF-B091-C38AF741EF70}" type="pres">
      <dgm:prSet presAssocID="{0EEB0B11-A92B-4821-9809-8D28D880A43B}" presName="spacer" presStyleCnt="0"/>
      <dgm:spPr/>
    </dgm:pt>
    <dgm:pt modelId="{BFDC8B71-7F8B-414F-AE5A-2E6C3E9B69C5}" type="pres">
      <dgm:prSet presAssocID="{915A0AEA-36E1-4B14-89D7-D0591FEA775A}" presName="parentText" presStyleLbl="node1" presStyleIdx="1" presStyleCnt="2">
        <dgm:presLayoutVars>
          <dgm:chMax val="0"/>
          <dgm:bulletEnabled val="1"/>
        </dgm:presLayoutVars>
      </dgm:prSet>
      <dgm:spPr/>
      <dgm:t>
        <a:bodyPr/>
        <a:lstStyle/>
        <a:p>
          <a:endParaRPr lang="en-US"/>
        </a:p>
      </dgm:t>
    </dgm:pt>
  </dgm:ptLst>
  <dgm:cxnLst>
    <dgm:cxn modelId="{67596777-C56A-4B36-8493-B38029D080C8}" srcId="{342251A7-9AC0-4ECA-AE01-F195F7FED4DD}" destId="{915A0AEA-36E1-4B14-89D7-D0591FEA775A}" srcOrd="1" destOrd="0" parTransId="{8FB0D1A7-A83E-4465-BF81-BD7324CBD420}" sibTransId="{617DA4C7-C051-4A41-A2F7-67A3CC49A81F}"/>
    <dgm:cxn modelId="{B7C445A5-1D33-4A55-B257-2809C03CCD2F}" type="presOf" srcId="{7940D8C8-F9AD-4E0D-A05D-ABC552693267}" destId="{A80229B4-E51D-4AC2-8A75-1EA27E781B91}" srcOrd="0" destOrd="0" presId="urn:microsoft.com/office/officeart/2005/8/layout/vList2"/>
    <dgm:cxn modelId="{02428D98-D00D-40B4-9CC9-0A2E930F77E0}" type="presOf" srcId="{342251A7-9AC0-4ECA-AE01-F195F7FED4DD}" destId="{DC765A6E-C392-4AD0-96EA-B763FBCE1AB8}" srcOrd="0" destOrd="0" presId="urn:microsoft.com/office/officeart/2005/8/layout/vList2"/>
    <dgm:cxn modelId="{B2158FCE-7105-4D4E-98A3-6184D0101A88}" type="presOf" srcId="{915A0AEA-36E1-4B14-89D7-D0591FEA775A}" destId="{BFDC8B71-7F8B-414F-AE5A-2E6C3E9B69C5}" srcOrd="0" destOrd="0" presId="urn:microsoft.com/office/officeart/2005/8/layout/vList2"/>
    <dgm:cxn modelId="{6D599417-BC04-4600-8802-CE0CF14C9866}" srcId="{342251A7-9AC0-4ECA-AE01-F195F7FED4DD}" destId="{7940D8C8-F9AD-4E0D-A05D-ABC552693267}" srcOrd="0" destOrd="0" parTransId="{043927C5-45C4-41EC-9388-EF7166771AA5}" sibTransId="{0EEB0B11-A92B-4821-9809-8D28D880A43B}"/>
    <dgm:cxn modelId="{AEE18F86-BEB6-49C6-8CAB-28A626044C57}" type="presParOf" srcId="{DC765A6E-C392-4AD0-96EA-B763FBCE1AB8}" destId="{A80229B4-E51D-4AC2-8A75-1EA27E781B91}" srcOrd="0" destOrd="0" presId="urn:microsoft.com/office/officeart/2005/8/layout/vList2"/>
    <dgm:cxn modelId="{A06D83F8-75B9-41E6-BC35-C7240979B020}" type="presParOf" srcId="{DC765A6E-C392-4AD0-96EA-B763FBCE1AB8}" destId="{7DA8CDB6-5A05-45CF-B091-C38AF741EF70}" srcOrd="1" destOrd="0" presId="urn:microsoft.com/office/officeart/2005/8/layout/vList2"/>
    <dgm:cxn modelId="{98BD03B0-68D4-40F5-AB5B-C248087E6D26}" type="presParOf" srcId="{DC765A6E-C392-4AD0-96EA-B763FBCE1AB8}" destId="{BFDC8B71-7F8B-414F-AE5A-2E6C3E9B69C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2251A7-9AC0-4ECA-AE01-F195F7FED4D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940D8C8-F9AD-4E0D-A05D-ABC552693267}">
      <dgm:prSet custT="1"/>
      <dgm:spPr/>
      <dgm:t>
        <a:bodyPr/>
        <a:lstStyle/>
        <a:p>
          <a:r>
            <a:rPr lang="en-US" sz="2400" dirty="0"/>
            <a:t>Retaining walls</a:t>
          </a:r>
        </a:p>
      </dgm:t>
    </dgm:pt>
    <dgm:pt modelId="{043927C5-45C4-41EC-9388-EF7166771AA5}" type="parTrans" cxnId="{6D599417-BC04-4600-8802-CE0CF14C9866}">
      <dgm:prSet/>
      <dgm:spPr/>
      <dgm:t>
        <a:bodyPr/>
        <a:lstStyle/>
        <a:p>
          <a:endParaRPr lang="en-US"/>
        </a:p>
      </dgm:t>
    </dgm:pt>
    <dgm:pt modelId="{0EEB0B11-A92B-4821-9809-8D28D880A43B}" type="sibTrans" cxnId="{6D599417-BC04-4600-8802-CE0CF14C9866}">
      <dgm:prSet/>
      <dgm:spPr/>
      <dgm:t>
        <a:bodyPr/>
        <a:lstStyle/>
        <a:p>
          <a:endParaRPr lang="en-US"/>
        </a:p>
      </dgm:t>
    </dgm:pt>
    <dgm:pt modelId="{915A0AEA-36E1-4B14-89D7-D0591FEA775A}">
      <dgm:prSet custT="1"/>
      <dgm:spPr/>
      <dgm:t>
        <a:bodyPr/>
        <a:lstStyle/>
        <a:p>
          <a:r>
            <a:rPr lang="en-US" sz="2400" dirty="0"/>
            <a:t>Understructure of bridges</a:t>
          </a:r>
        </a:p>
      </dgm:t>
    </dgm:pt>
    <dgm:pt modelId="{8FB0D1A7-A83E-4465-BF81-BD7324CBD420}" type="parTrans" cxnId="{67596777-C56A-4B36-8493-B38029D080C8}">
      <dgm:prSet/>
      <dgm:spPr/>
      <dgm:t>
        <a:bodyPr/>
        <a:lstStyle/>
        <a:p>
          <a:endParaRPr lang="en-US"/>
        </a:p>
      </dgm:t>
    </dgm:pt>
    <dgm:pt modelId="{617DA4C7-C051-4A41-A2F7-67A3CC49A81F}" type="sibTrans" cxnId="{67596777-C56A-4B36-8493-B38029D080C8}">
      <dgm:prSet/>
      <dgm:spPr/>
      <dgm:t>
        <a:bodyPr/>
        <a:lstStyle/>
        <a:p>
          <a:endParaRPr lang="en-US"/>
        </a:p>
      </dgm:t>
    </dgm:pt>
    <dgm:pt modelId="{41C78F1C-C1E5-4DD8-AC06-00B49A43F872}">
      <dgm:prSet custT="1"/>
      <dgm:spPr/>
      <dgm:t>
        <a:bodyPr/>
        <a:lstStyle/>
        <a:p>
          <a:r>
            <a:rPr lang="en-US" sz="2400" dirty="0"/>
            <a:t>Tunnels</a:t>
          </a:r>
        </a:p>
      </dgm:t>
    </dgm:pt>
    <dgm:pt modelId="{FC2B5E72-8AE9-4105-998A-EA285D8A6FEA}" type="parTrans" cxnId="{BFE17DBE-8D1C-4EF1-A213-CB511D46686B}">
      <dgm:prSet/>
      <dgm:spPr/>
      <dgm:t>
        <a:bodyPr/>
        <a:lstStyle/>
        <a:p>
          <a:endParaRPr lang="en-US"/>
        </a:p>
      </dgm:t>
    </dgm:pt>
    <dgm:pt modelId="{973254C5-F01A-428A-8215-5585D9106A49}" type="sibTrans" cxnId="{BFE17DBE-8D1C-4EF1-A213-CB511D46686B}">
      <dgm:prSet/>
      <dgm:spPr/>
      <dgm:t>
        <a:bodyPr/>
        <a:lstStyle/>
        <a:p>
          <a:endParaRPr lang="en-US"/>
        </a:p>
      </dgm:t>
    </dgm:pt>
    <dgm:pt modelId="{EB6A7CE6-FE16-458A-AEA4-6F8E270AA711}">
      <dgm:prSet custT="1"/>
      <dgm:spPr/>
      <dgm:t>
        <a:bodyPr/>
        <a:lstStyle/>
        <a:p>
          <a:r>
            <a:rPr lang="en-US" sz="2400" dirty="0"/>
            <a:t>Other applications</a:t>
          </a:r>
        </a:p>
      </dgm:t>
    </dgm:pt>
    <dgm:pt modelId="{2A7FDF3B-D7C0-4378-BDB1-CE9769F07253}" type="parTrans" cxnId="{C22E5306-A6DE-40FE-9A86-D48AB6694134}">
      <dgm:prSet/>
      <dgm:spPr/>
      <dgm:t>
        <a:bodyPr/>
        <a:lstStyle/>
        <a:p>
          <a:endParaRPr lang="en-US"/>
        </a:p>
      </dgm:t>
    </dgm:pt>
    <dgm:pt modelId="{D8E6099E-7B1D-4585-B84B-8ACA6F8C7AEE}" type="sibTrans" cxnId="{C22E5306-A6DE-40FE-9A86-D48AB6694134}">
      <dgm:prSet/>
      <dgm:spPr/>
      <dgm:t>
        <a:bodyPr/>
        <a:lstStyle/>
        <a:p>
          <a:endParaRPr lang="en-US"/>
        </a:p>
      </dgm:t>
    </dgm:pt>
    <dgm:pt modelId="{DC765A6E-C392-4AD0-96EA-B763FBCE1AB8}" type="pres">
      <dgm:prSet presAssocID="{342251A7-9AC0-4ECA-AE01-F195F7FED4DD}" presName="linear" presStyleCnt="0">
        <dgm:presLayoutVars>
          <dgm:animLvl val="lvl"/>
          <dgm:resizeHandles val="exact"/>
        </dgm:presLayoutVars>
      </dgm:prSet>
      <dgm:spPr/>
      <dgm:t>
        <a:bodyPr/>
        <a:lstStyle/>
        <a:p>
          <a:endParaRPr lang="en-US"/>
        </a:p>
      </dgm:t>
    </dgm:pt>
    <dgm:pt modelId="{A80229B4-E51D-4AC2-8A75-1EA27E781B91}" type="pres">
      <dgm:prSet presAssocID="{7940D8C8-F9AD-4E0D-A05D-ABC552693267}" presName="parentText" presStyleLbl="node1" presStyleIdx="0" presStyleCnt="4">
        <dgm:presLayoutVars>
          <dgm:chMax val="0"/>
          <dgm:bulletEnabled val="1"/>
        </dgm:presLayoutVars>
      </dgm:prSet>
      <dgm:spPr/>
      <dgm:t>
        <a:bodyPr/>
        <a:lstStyle/>
        <a:p>
          <a:endParaRPr lang="en-US"/>
        </a:p>
      </dgm:t>
    </dgm:pt>
    <dgm:pt modelId="{7DA8CDB6-5A05-45CF-B091-C38AF741EF70}" type="pres">
      <dgm:prSet presAssocID="{0EEB0B11-A92B-4821-9809-8D28D880A43B}" presName="spacer" presStyleCnt="0"/>
      <dgm:spPr/>
    </dgm:pt>
    <dgm:pt modelId="{BFDC8B71-7F8B-414F-AE5A-2E6C3E9B69C5}" type="pres">
      <dgm:prSet presAssocID="{915A0AEA-36E1-4B14-89D7-D0591FEA775A}" presName="parentText" presStyleLbl="node1" presStyleIdx="1" presStyleCnt="4">
        <dgm:presLayoutVars>
          <dgm:chMax val="0"/>
          <dgm:bulletEnabled val="1"/>
        </dgm:presLayoutVars>
      </dgm:prSet>
      <dgm:spPr/>
      <dgm:t>
        <a:bodyPr/>
        <a:lstStyle/>
        <a:p>
          <a:endParaRPr lang="en-US"/>
        </a:p>
      </dgm:t>
    </dgm:pt>
    <dgm:pt modelId="{3D16061D-0AD6-49B4-B946-613B2B2F80F2}" type="pres">
      <dgm:prSet presAssocID="{617DA4C7-C051-4A41-A2F7-67A3CC49A81F}" presName="spacer" presStyleCnt="0"/>
      <dgm:spPr/>
    </dgm:pt>
    <dgm:pt modelId="{34694273-EEB8-44D6-9CAC-C46E3DD78689}" type="pres">
      <dgm:prSet presAssocID="{41C78F1C-C1E5-4DD8-AC06-00B49A43F872}" presName="parentText" presStyleLbl="node1" presStyleIdx="2" presStyleCnt="4">
        <dgm:presLayoutVars>
          <dgm:chMax val="0"/>
          <dgm:bulletEnabled val="1"/>
        </dgm:presLayoutVars>
      </dgm:prSet>
      <dgm:spPr/>
      <dgm:t>
        <a:bodyPr/>
        <a:lstStyle/>
        <a:p>
          <a:endParaRPr lang="en-US"/>
        </a:p>
      </dgm:t>
    </dgm:pt>
    <dgm:pt modelId="{9B155C55-899A-4E21-A092-C0C02E9C4E4E}" type="pres">
      <dgm:prSet presAssocID="{973254C5-F01A-428A-8215-5585D9106A49}" presName="spacer" presStyleCnt="0"/>
      <dgm:spPr/>
    </dgm:pt>
    <dgm:pt modelId="{8DBFB975-6483-4391-8073-C92F75552468}" type="pres">
      <dgm:prSet presAssocID="{EB6A7CE6-FE16-458A-AEA4-6F8E270AA711}" presName="parentText" presStyleLbl="node1" presStyleIdx="3" presStyleCnt="4">
        <dgm:presLayoutVars>
          <dgm:chMax val="0"/>
          <dgm:bulletEnabled val="1"/>
        </dgm:presLayoutVars>
      </dgm:prSet>
      <dgm:spPr/>
      <dgm:t>
        <a:bodyPr/>
        <a:lstStyle/>
        <a:p>
          <a:endParaRPr lang="en-US"/>
        </a:p>
      </dgm:t>
    </dgm:pt>
  </dgm:ptLst>
  <dgm:cxnLst>
    <dgm:cxn modelId="{BFE17DBE-8D1C-4EF1-A213-CB511D46686B}" srcId="{342251A7-9AC0-4ECA-AE01-F195F7FED4DD}" destId="{41C78F1C-C1E5-4DD8-AC06-00B49A43F872}" srcOrd="2" destOrd="0" parTransId="{FC2B5E72-8AE9-4105-998A-EA285D8A6FEA}" sibTransId="{973254C5-F01A-428A-8215-5585D9106A49}"/>
    <dgm:cxn modelId="{67596777-C56A-4B36-8493-B38029D080C8}" srcId="{342251A7-9AC0-4ECA-AE01-F195F7FED4DD}" destId="{915A0AEA-36E1-4B14-89D7-D0591FEA775A}" srcOrd="1" destOrd="0" parTransId="{8FB0D1A7-A83E-4465-BF81-BD7324CBD420}" sibTransId="{617DA4C7-C051-4A41-A2F7-67A3CC49A81F}"/>
    <dgm:cxn modelId="{C22E5306-A6DE-40FE-9A86-D48AB6694134}" srcId="{342251A7-9AC0-4ECA-AE01-F195F7FED4DD}" destId="{EB6A7CE6-FE16-458A-AEA4-6F8E270AA711}" srcOrd="3" destOrd="0" parTransId="{2A7FDF3B-D7C0-4378-BDB1-CE9769F07253}" sibTransId="{D8E6099E-7B1D-4585-B84B-8ACA6F8C7AEE}"/>
    <dgm:cxn modelId="{C40BABD5-2DE1-4E83-A9B5-8B507FE11404}" type="presOf" srcId="{41C78F1C-C1E5-4DD8-AC06-00B49A43F872}" destId="{34694273-EEB8-44D6-9CAC-C46E3DD78689}" srcOrd="0" destOrd="0" presId="urn:microsoft.com/office/officeart/2005/8/layout/vList2"/>
    <dgm:cxn modelId="{D62719D4-9D5F-4762-B0C3-223A298FE1FE}" type="presOf" srcId="{EB6A7CE6-FE16-458A-AEA4-6F8E270AA711}" destId="{8DBFB975-6483-4391-8073-C92F75552468}" srcOrd="0" destOrd="0" presId="urn:microsoft.com/office/officeart/2005/8/layout/vList2"/>
    <dgm:cxn modelId="{6D599417-BC04-4600-8802-CE0CF14C9866}" srcId="{342251A7-9AC0-4ECA-AE01-F195F7FED4DD}" destId="{7940D8C8-F9AD-4E0D-A05D-ABC552693267}" srcOrd="0" destOrd="0" parTransId="{043927C5-45C4-41EC-9388-EF7166771AA5}" sibTransId="{0EEB0B11-A92B-4821-9809-8D28D880A43B}"/>
    <dgm:cxn modelId="{02428D98-D00D-40B4-9CC9-0A2E930F77E0}" type="presOf" srcId="{342251A7-9AC0-4ECA-AE01-F195F7FED4DD}" destId="{DC765A6E-C392-4AD0-96EA-B763FBCE1AB8}" srcOrd="0" destOrd="0" presId="urn:microsoft.com/office/officeart/2005/8/layout/vList2"/>
    <dgm:cxn modelId="{B7C445A5-1D33-4A55-B257-2809C03CCD2F}" type="presOf" srcId="{7940D8C8-F9AD-4E0D-A05D-ABC552693267}" destId="{A80229B4-E51D-4AC2-8A75-1EA27E781B91}" srcOrd="0" destOrd="0" presId="urn:microsoft.com/office/officeart/2005/8/layout/vList2"/>
    <dgm:cxn modelId="{B2158FCE-7105-4D4E-98A3-6184D0101A88}" type="presOf" srcId="{915A0AEA-36E1-4B14-89D7-D0591FEA775A}" destId="{BFDC8B71-7F8B-414F-AE5A-2E6C3E9B69C5}" srcOrd="0" destOrd="0" presId="urn:microsoft.com/office/officeart/2005/8/layout/vList2"/>
    <dgm:cxn modelId="{AEE18F86-BEB6-49C6-8CAB-28A626044C57}" type="presParOf" srcId="{DC765A6E-C392-4AD0-96EA-B763FBCE1AB8}" destId="{A80229B4-E51D-4AC2-8A75-1EA27E781B91}" srcOrd="0" destOrd="0" presId="urn:microsoft.com/office/officeart/2005/8/layout/vList2"/>
    <dgm:cxn modelId="{A06D83F8-75B9-41E6-BC35-C7240979B020}" type="presParOf" srcId="{DC765A6E-C392-4AD0-96EA-B763FBCE1AB8}" destId="{7DA8CDB6-5A05-45CF-B091-C38AF741EF70}" srcOrd="1" destOrd="0" presId="urn:microsoft.com/office/officeart/2005/8/layout/vList2"/>
    <dgm:cxn modelId="{98BD03B0-68D4-40F5-AB5B-C248087E6D26}" type="presParOf" srcId="{DC765A6E-C392-4AD0-96EA-B763FBCE1AB8}" destId="{BFDC8B71-7F8B-414F-AE5A-2E6C3E9B69C5}" srcOrd="2" destOrd="0" presId="urn:microsoft.com/office/officeart/2005/8/layout/vList2"/>
    <dgm:cxn modelId="{EDD2E420-CB15-4B19-BD2D-A4DE1003B4CF}" type="presParOf" srcId="{DC765A6E-C392-4AD0-96EA-B763FBCE1AB8}" destId="{3D16061D-0AD6-49B4-B946-613B2B2F80F2}" srcOrd="3" destOrd="0" presId="urn:microsoft.com/office/officeart/2005/8/layout/vList2"/>
    <dgm:cxn modelId="{A7EDCB8B-D8B2-45BD-9E52-A7B5FFB879A3}" type="presParOf" srcId="{DC765A6E-C392-4AD0-96EA-B763FBCE1AB8}" destId="{34694273-EEB8-44D6-9CAC-C46E3DD78689}" srcOrd="4" destOrd="0" presId="urn:microsoft.com/office/officeart/2005/8/layout/vList2"/>
    <dgm:cxn modelId="{43319C83-D7C3-4743-868E-58B62198E6E8}" type="presParOf" srcId="{DC765A6E-C392-4AD0-96EA-B763FBCE1AB8}" destId="{9B155C55-899A-4E21-A092-C0C02E9C4E4E}" srcOrd="5" destOrd="0" presId="urn:microsoft.com/office/officeart/2005/8/layout/vList2"/>
    <dgm:cxn modelId="{12169EF9-7482-47B4-892E-FA03ACC14125}" type="presParOf" srcId="{DC765A6E-C392-4AD0-96EA-B763FBCE1AB8}" destId="{8DBFB975-6483-4391-8073-C92F7555246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2251A7-9AC0-4ECA-AE01-F195F7FED4D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940D8C8-F9AD-4E0D-A05D-ABC552693267}">
      <dgm:prSet custT="1"/>
      <dgm:spPr/>
      <dgm:t>
        <a:bodyPr/>
        <a:lstStyle/>
        <a:p>
          <a:r>
            <a:rPr lang="en-US" sz="2400" dirty="0"/>
            <a:t>Site planning</a:t>
          </a:r>
        </a:p>
      </dgm:t>
    </dgm:pt>
    <dgm:pt modelId="{043927C5-45C4-41EC-9388-EF7166771AA5}" type="parTrans" cxnId="{6D599417-BC04-4600-8802-CE0CF14C9866}">
      <dgm:prSet/>
      <dgm:spPr/>
      <dgm:t>
        <a:bodyPr/>
        <a:lstStyle/>
        <a:p>
          <a:endParaRPr lang="en-US"/>
        </a:p>
      </dgm:t>
    </dgm:pt>
    <dgm:pt modelId="{0EEB0B11-A92B-4821-9809-8D28D880A43B}" type="sibTrans" cxnId="{6D599417-BC04-4600-8802-CE0CF14C9866}">
      <dgm:prSet/>
      <dgm:spPr/>
      <dgm:t>
        <a:bodyPr/>
        <a:lstStyle/>
        <a:p>
          <a:endParaRPr lang="en-US"/>
        </a:p>
      </dgm:t>
    </dgm:pt>
    <dgm:pt modelId="{915A0AEA-36E1-4B14-89D7-D0591FEA775A}">
      <dgm:prSet custT="1"/>
      <dgm:spPr/>
      <dgm:t>
        <a:bodyPr/>
        <a:lstStyle/>
        <a:p>
          <a:r>
            <a:rPr lang="en-US" sz="2400" dirty="0"/>
            <a:t>Building design</a:t>
          </a:r>
        </a:p>
      </dgm:t>
    </dgm:pt>
    <dgm:pt modelId="{8FB0D1A7-A83E-4465-BF81-BD7324CBD420}" type="parTrans" cxnId="{67596777-C56A-4B36-8493-B38029D080C8}">
      <dgm:prSet/>
      <dgm:spPr/>
      <dgm:t>
        <a:bodyPr/>
        <a:lstStyle/>
        <a:p>
          <a:endParaRPr lang="en-US"/>
        </a:p>
      </dgm:t>
    </dgm:pt>
    <dgm:pt modelId="{617DA4C7-C051-4A41-A2F7-67A3CC49A81F}" type="sibTrans" cxnId="{67596777-C56A-4B36-8493-B38029D080C8}">
      <dgm:prSet/>
      <dgm:spPr/>
      <dgm:t>
        <a:bodyPr/>
        <a:lstStyle/>
        <a:p>
          <a:endParaRPr lang="en-US"/>
        </a:p>
      </dgm:t>
    </dgm:pt>
    <dgm:pt modelId="{41C78F1C-C1E5-4DD8-AC06-00B49A43F872}">
      <dgm:prSet custT="1"/>
      <dgm:spPr/>
      <dgm:t>
        <a:bodyPr/>
        <a:lstStyle/>
        <a:p>
          <a:r>
            <a:rPr lang="en-US" sz="2400" dirty="0"/>
            <a:t>Construction methods</a:t>
          </a:r>
        </a:p>
      </dgm:t>
    </dgm:pt>
    <dgm:pt modelId="{FC2B5E72-8AE9-4105-998A-EA285D8A6FEA}" type="parTrans" cxnId="{BFE17DBE-8D1C-4EF1-A213-CB511D46686B}">
      <dgm:prSet/>
      <dgm:spPr/>
      <dgm:t>
        <a:bodyPr/>
        <a:lstStyle/>
        <a:p>
          <a:endParaRPr lang="en-US"/>
        </a:p>
      </dgm:t>
    </dgm:pt>
    <dgm:pt modelId="{973254C5-F01A-428A-8215-5585D9106A49}" type="sibTrans" cxnId="{BFE17DBE-8D1C-4EF1-A213-CB511D46686B}">
      <dgm:prSet/>
      <dgm:spPr/>
      <dgm:t>
        <a:bodyPr/>
        <a:lstStyle/>
        <a:p>
          <a:endParaRPr lang="en-US"/>
        </a:p>
      </dgm:t>
    </dgm:pt>
    <dgm:pt modelId="{DC765A6E-C392-4AD0-96EA-B763FBCE1AB8}" type="pres">
      <dgm:prSet presAssocID="{342251A7-9AC0-4ECA-AE01-F195F7FED4DD}" presName="linear" presStyleCnt="0">
        <dgm:presLayoutVars>
          <dgm:animLvl val="lvl"/>
          <dgm:resizeHandles val="exact"/>
        </dgm:presLayoutVars>
      </dgm:prSet>
      <dgm:spPr/>
      <dgm:t>
        <a:bodyPr/>
        <a:lstStyle/>
        <a:p>
          <a:endParaRPr lang="en-US"/>
        </a:p>
      </dgm:t>
    </dgm:pt>
    <dgm:pt modelId="{A80229B4-E51D-4AC2-8A75-1EA27E781B91}" type="pres">
      <dgm:prSet presAssocID="{7940D8C8-F9AD-4E0D-A05D-ABC552693267}" presName="parentText" presStyleLbl="node1" presStyleIdx="0" presStyleCnt="3">
        <dgm:presLayoutVars>
          <dgm:chMax val="0"/>
          <dgm:bulletEnabled val="1"/>
        </dgm:presLayoutVars>
      </dgm:prSet>
      <dgm:spPr/>
      <dgm:t>
        <a:bodyPr/>
        <a:lstStyle/>
        <a:p>
          <a:endParaRPr lang="en-US"/>
        </a:p>
      </dgm:t>
    </dgm:pt>
    <dgm:pt modelId="{7DA8CDB6-5A05-45CF-B091-C38AF741EF70}" type="pres">
      <dgm:prSet presAssocID="{0EEB0B11-A92B-4821-9809-8D28D880A43B}" presName="spacer" presStyleCnt="0"/>
      <dgm:spPr/>
    </dgm:pt>
    <dgm:pt modelId="{BFDC8B71-7F8B-414F-AE5A-2E6C3E9B69C5}" type="pres">
      <dgm:prSet presAssocID="{915A0AEA-36E1-4B14-89D7-D0591FEA775A}" presName="parentText" presStyleLbl="node1" presStyleIdx="1" presStyleCnt="3">
        <dgm:presLayoutVars>
          <dgm:chMax val="0"/>
          <dgm:bulletEnabled val="1"/>
        </dgm:presLayoutVars>
      </dgm:prSet>
      <dgm:spPr/>
      <dgm:t>
        <a:bodyPr/>
        <a:lstStyle/>
        <a:p>
          <a:endParaRPr lang="en-US"/>
        </a:p>
      </dgm:t>
    </dgm:pt>
    <dgm:pt modelId="{3D16061D-0AD6-49B4-B946-613B2B2F80F2}" type="pres">
      <dgm:prSet presAssocID="{617DA4C7-C051-4A41-A2F7-67A3CC49A81F}" presName="spacer" presStyleCnt="0"/>
      <dgm:spPr/>
    </dgm:pt>
    <dgm:pt modelId="{34694273-EEB8-44D6-9CAC-C46E3DD78689}" type="pres">
      <dgm:prSet presAssocID="{41C78F1C-C1E5-4DD8-AC06-00B49A43F872}" presName="parentText" presStyleLbl="node1" presStyleIdx="2" presStyleCnt="3">
        <dgm:presLayoutVars>
          <dgm:chMax val="0"/>
          <dgm:bulletEnabled val="1"/>
        </dgm:presLayoutVars>
      </dgm:prSet>
      <dgm:spPr/>
      <dgm:t>
        <a:bodyPr/>
        <a:lstStyle/>
        <a:p>
          <a:endParaRPr lang="en-US"/>
        </a:p>
      </dgm:t>
    </dgm:pt>
  </dgm:ptLst>
  <dgm:cxnLst>
    <dgm:cxn modelId="{67596777-C56A-4B36-8493-B38029D080C8}" srcId="{342251A7-9AC0-4ECA-AE01-F195F7FED4DD}" destId="{915A0AEA-36E1-4B14-89D7-D0591FEA775A}" srcOrd="1" destOrd="0" parTransId="{8FB0D1A7-A83E-4465-BF81-BD7324CBD420}" sibTransId="{617DA4C7-C051-4A41-A2F7-67A3CC49A81F}"/>
    <dgm:cxn modelId="{B7C445A5-1D33-4A55-B257-2809C03CCD2F}" type="presOf" srcId="{7940D8C8-F9AD-4E0D-A05D-ABC552693267}" destId="{A80229B4-E51D-4AC2-8A75-1EA27E781B91}" srcOrd="0" destOrd="0" presId="urn:microsoft.com/office/officeart/2005/8/layout/vList2"/>
    <dgm:cxn modelId="{BFE17DBE-8D1C-4EF1-A213-CB511D46686B}" srcId="{342251A7-9AC0-4ECA-AE01-F195F7FED4DD}" destId="{41C78F1C-C1E5-4DD8-AC06-00B49A43F872}" srcOrd="2" destOrd="0" parTransId="{FC2B5E72-8AE9-4105-998A-EA285D8A6FEA}" sibTransId="{973254C5-F01A-428A-8215-5585D9106A49}"/>
    <dgm:cxn modelId="{C40BABD5-2DE1-4E83-A9B5-8B507FE11404}" type="presOf" srcId="{41C78F1C-C1E5-4DD8-AC06-00B49A43F872}" destId="{34694273-EEB8-44D6-9CAC-C46E3DD78689}" srcOrd="0" destOrd="0" presId="urn:microsoft.com/office/officeart/2005/8/layout/vList2"/>
    <dgm:cxn modelId="{02428D98-D00D-40B4-9CC9-0A2E930F77E0}" type="presOf" srcId="{342251A7-9AC0-4ECA-AE01-F195F7FED4DD}" destId="{DC765A6E-C392-4AD0-96EA-B763FBCE1AB8}" srcOrd="0" destOrd="0" presId="urn:microsoft.com/office/officeart/2005/8/layout/vList2"/>
    <dgm:cxn modelId="{B2158FCE-7105-4D4E-98A3-6184D0101A88}" type="presOf" srcId="{915A0AEA-36E1-4B14-89D7-D0591FEA775A}" destId="{BFDC8B71-7F8B-414F-AE5A-2E6C3E9B69C5}" srcOrd="0" destOrd="0" presId="urn:microsoft.com/office/officeart/2005/8/layout/vList2"/>
    <dgm:cxn modelId="{6D599417-BC04-4600-8802-CE0CF14C9866}" srcId="{342251A7-9AC0-4ECA-AE01-F195F7FED4DD}" destId="{7940D8C8-F9AD-4E0D-A05D-ABC552693267}" srcOrd="0" destOrd="0" parTransId="{043927C5-45C4-41EC-9388-EF7166771AA5}" sibTransId="{0EEB0B11-A92B-4821-9809-8D28D880A43B}"/>
    <dgm:cxn modelId="{AEE18F86-BEB6-49C6-8CAB-28A626044C57}" type="presParOf" srcId="{DC765A6E-C392-4AD0-96EA-B763FBCE1AB8}" destId="{A80229B4-E51D-4AC2-8A75-1EA27E781B91}" srcOrd="0" destOrd="0" presId="urn:microsoft.com/office/officeart/2005/8/layout/vList2"/>
    <dgm:cxn modelId="{A06D83F8-75B9-41E6-BC35-C7240979B020}" type="presParOf" srcId="{DC765A6E-C392-4AD0-96EA-B763FBCE1AB8}" destId="{7DA8CDB6-5A05-45CF-B091-C38AF741EF70}" srcOrd="1" destOrd="0" presId="urn:microsoft.com/office/officeart/2005/8/layout/vList2"/>
    <dgm:cxn modelId="{98BD03B0-68D4-40F5-AB5B-C248087E6D26}" type="presParOf" srcId="{DC765A6E-C392-4AD0-96EA-B763FBCE1AB8}" destId="{BFDC8B71-7F8B-414F-AE5A-2E6C3E9B69C5}" srcOrd="2" destOrd="0" presId="urn:microsoft.com/office/officeart/2005/8/layout/vList2"/>
    <dgm:cxn modelId="{EDD2E420-CB15-4B19-BD2D-A4DE1003B4CF}" type="presParOf" srcId="{DC765A6E-C392-4AD0-96EA-B763FBCE1AB8}" destId="{3D16061D-0AD6-49B4-B946-613B2B2F80F2}" srcOrd="3" destOrd="0" presId="urn:microsoft.com/office/officeart/2005/8/layout/vList2"/>
    <dgm:cxn modelId="{A7EDCB8B-D8B2-45BD-9E52-A7B5FFB879A3}" type="presParOf" srcId="{DC765A6E-C392-4AD0-96EA-B763FBCE1AB8}" destId="{34694273-EEB8-44D6-9CAC-C46E3DD7868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229B4-E51D-4AC2-8A75-1EA27E781B91}">
      <dsp:nvSpPr>
        <dsp:cNvPr id="0" name=""/>
        <dsp:cNvSpPr/>
      </dsp:nvSpPr>
      <dsp:spPr>
        <a:xfrm>
          <a:off x="0" y="164853"/>
          <a:ext cx="4562931" cy="12168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Quieter bridge decks and joints</a:t>
          </a:r>
        </a:p>
      </dsp:txBody>
      <dsp:txXfrm>
        <a:off x="59399" y="224252"/>
        <a:ext cx="4444133" cy="1098002"/>
      </dsp:txXfrm>
    </dsp:sp>
    <dsp:sp modelId="{BFDC8B71-7F8B-414F-AE5A-2E6C3E9B69C5}">
      <dsp:nvSpPr>
        <dsp:cNvPr id="0" name=""/>
        <dsp:cNvSpPr/>
      </dsp:nvSpPr>
      <dsp:spPr>
        <a:xfrm>
          <a:off x="0" y="1568853"/>
          <a:ext cx="4562931" cy="1216800"/>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Quieter rumble strip design</a:t>
          </a:r>
        </a:p>
      </dsp:txBody>
      <dsp:txXfrm>
        <a:off x="59399" y="1628252"/>
        <a:ext cx="4444133" cy="1098002"/>
      </dsp:txXfrm>
    </dsp:sp>
    <dsp:sp modelId="{34694273-EEB8-44D6-9CAC-C46E3DD78689}">
      <dsp:nvSpPr>
        <dsp:cNvPr id="0" name=""/>
        <dsp:cNvSpPr/>
      </dsp:nvSpPr>
      <dsp:spPr>
        <a:xfrm>
          <a:off x="0" y="2972853"/>
          <a:ext cx="4562931" cy="1216800"/>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Quieter pavements for travel lanes and/or shoulders</a:t>
          </a:r>
        </a:p>
      </dsp:txBody>
      <dsp:txXfrm>
        <a:off x="59399" y="3032252"/>
        <a:ext cx="4444133"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229B4-E51D-4AC2-8A75-1EA27E781B91}">
      <dsp:nvSpPr>
        <dsp:cNvPr id="0" name=""/>
        <dsp:cNvSpPr/>
      </dsp:nvSpPr>
      <dsp:spPr>
        <a:xfrm>
          <a:off x="0" y="164853"/>
          <a:ext cx="4562931" cy="12168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Horizontal and vertical alignment</a:t>
          </a:r>
        </a:p>
      </dsp:txBody>
      <dsp:txXfrm>
        <a:off x="59399" y="224252"/>
        <a:ext cx="4444133" cy="1098002"/>
      </dsp:txXfrm>
    </dsp:sp>
    <dsp:sp modelId="{BFDC8B71-7F8B-414F-AE5A-2E6C3E9B69C5}">
      <dsp:nvSpPr>
        <dsp:cNvPr id="0" name=""/>
        <dsp:cNvSpPr/>
      </dsp:nvSpPr>
      <dsp:spPr>
        <a:xfrm>
          <a:off x="0" y="1568853"/>
          <a:ext cx="4562931" cy="1216800"/>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Solid safety barriers in lieu of guardrail</a:t>
          </a:r>
        </a:p>
      </dsp:txBody>
      <dsp:txXfrm>
        <a:off x="59399" y="1628252"/>
        <a:ext cx="4444133" cy="1098002"/>
      </dsp:txXfrm>
    </dsp:sp>
    <dsp:sp modelId="{34694273-EEB8-44D6-9CAC-C46E3DD78689}">
      <dsp:nvSpPr>
        <dsp:cNvPr id="0" name=""/>
        <dsp:cNvSpPr/>
      </dsp:nvSpPr>
      <dsp:spPr>
        <a:xfrm>
          <a:off x="0" y="2972853"/>
          <a:ext cx="4562931" cy="1216800"/>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Separation zones</a:t>
          </a:r>
        </a:p>
      </dsp:txBody>
      <dsp:txXfrm>
        <a:off x="59399" y="3032252"/>
        <a:ext cx="4444133"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229B4-E51D-4AC2-8A75-1EA27E781B91}">
      <dsp:nvSpPr>
        <dsp:cNvPr id="0" name=""/>
        <dsp:cNvSpPr/>
      </dsp:nvSpPr>
      <dsp:spPr>
        <a:xfrm>
          <a:off x="0" y="2091"/>
          <a:ext cx="4562931" cy="859647"/>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Low-height noise berms</a:t>
          </a:r>
        </a:p>
      </dsp:txBody>
      <dsp:txXfrm>
        <a:off x="41965" y="44056"/>
        <a:ext cx="4479001" cy="775717"/>
      </dsp:txXfrm>
    </dsp:sp>
    <dsp:sp modelId="{BFDC8B71-7F8B-414F-AE5A-2E6C3E9B69C5}">
      <dsp:nvSpPr>
        <dsp:cNvPr id="0" name=""/>
        <dsp:cNvSpPr/>
      </dsp:nvSpPr>
      <dsp:spPr>
        <a:xfrm>
          <a:off x="0" y="874760"/>
          <a:ext cx="4562931" cy="859647"/>
        </a:xfrm>
        <a:prstGeom prst="roundRect">
          <a:avLst/>
        </a:prstGeom>
        <a:solidFill>
          <a:schemeClr val="accent2">
            <a:hueOff val="488613"/>
            <a:satOff val="-7883"/>
            <a:lumOff val="-1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Vegetated screens</a:t>
          </a:r>
        </a:p>
      </dsp:txBody>
      <dsp:txXfrm>
        <a:off x="41965" y="916725"/>
        <a:ext cx="4479001" cy="775717"/>
      </dsp:txXfrm>
    </dsp:sp>
    <dsp:sp modelId="{34694273-EEB8-44D6-9CAC-C46E3DD78689}">
      <dsp:nvSpPr>
        <dsp:cNvPr id="0" name=""/>
        <dsp:cNvSpPr/>
      </dsp:nvSpPr>
      <dsp:spPr>
        <a:xfrm>
          <a:off x="0" y="1747429"/>
          <a:ext cx="4562931" cy="859647"/>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Vegetated swales and retention basins</a:t>
          </a:r>
        </a:p>
      </dsp:txBody>
      <dsp:txXfrm>
        <a:off x="41965" y="1789394"/>
        <a:ext cx="4479001" cy="775717"/>
      </dsp:txXfrm>
    </dsp:sp>
    <dsp:sp modelId="{8DBFB975-6483-4391-8073-C92F75552468}">
      <dsp:nvSpPr>
        <dsp:cNvPr id="0" name=""/>
        <dsp:cNvSpPr/>
      </dsp:nvSpPr>
      <dsp:spPr>
        <a:xfrm>
          <a:off x="0" y="2620098"/>
          <a:ext cx="4562931" cy="859647"/>
        </a:xfrm>
        <a:prstGeom prst="roundRect">
          <a:avLst/>
        </a:prstGeom>
        <a:solidFill>
          <a:schemeClr val="accent2">
            <a:hueOff val="1465840"/>
            <a:satOff val="-23650"/>
            <a:lumOff val="-411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Sound-absorbing ground surfaces and ground treatments</a:t>
          </a:r>
        </a:p>
      </dsp:txBody>
      <dsp:txXfrm>
        <a:off x="41965" y="2662063"/>
        <a:ext cx="4479001" cy="775717"/>
      </dsp:txXfrm>
    </dsp:sp>
    <dsp:sp modelId="{09DE49A3-7738-4C2E-93DC-41939D66A28F}">
      <dsp:nvSpPr>
        <dsp:cNvPr id="0" name=""/>
        <dsp:cNvSpPr/>
      </dsp:nvSpPr>
      <dsp:spPr>
        <a:xfrm>
          <a:off x="0" y="3492768"/>
          <a:ext cx="4562931" cy="859647"/>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Solar panels</a:t>
          </a:r>
        </a:p>
      </dsp:txBody>
      <dsp:txXfrm>
        <a:off x="41965" y="3534733"/>
        <a:ext cx="4479001" cy="7757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229B4-E51D-4AC2-8A75-1EA27E781B91}">
      <dsp:nvSpPr>
        <dsp:cNvPr id="0" name=""/>
        <dsp:cNvSpPr/>
      </dsp:nvSpPr>
      <dsp:spPr>
        <a:xfrm>
          <a:off x="0" y="866853"/>
          <a:ext cx="4562931" cy="12168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Speed restrictions</a:t>
          </a:r>
        </a:p>
      </dsp:txBody>
      <dsp:txXfrm>
        <a:off x="59399" y="926252"/>
        <a:ext cx="4444133" cy="1098002"/>
      </dsp:txXfrm>
    </dsp:sp>
    <dsp:sp modelId="{BFDC8B71-7F8B-414F-AE5A-2E6C3E9B69C5}">
      <dsp:nvSpPr>
        <dsp:cNvPr id="0" name=""/>
        <dsp:cNvSpPr/>
      </dsp:nvSpPr>
      <dsp:spPr>
        <a:xfrm>
          <a:off x="0" y="2270853"/>
          <a:ext cx="4562931" cy="1216800"/>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Truck restrictions</a:t>
          </a:r>
        </a:p>
      </dsp:txBody>
      <dsp:txXfrm>
        <a:off x="59399" y="2330252"/>
        <a:ext cx="4444133"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229B4-E51D-4AC2-8A75-1EA27E781B91}">
      <dsp:nvSpPr>
        <dsp:cNvPr id="0" name=""/>
        <dsp:cNvSpPr/>
      </dsp:nvSpPr>
      <dsp:spPr>
        <a:xfrm>
          <a:off x="0" y="5733"/>
          <a:ext cx="4562931" cy="97344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Retaining walls</a:t>
          </a:r>
        </a:p>
      </dsp:txBody>
      <dsp:txXfrm>
        <a:off x="47519" y="53252"/>
        <a:ext cx="4467893" cy="878402"/>
      </dsp:txXfrm>
    </dsp:sp>
    <dsp:sp modelId="{BFDC8B71-7F8B-414F-AE5A-2E6C3E9B69C5}">
      <dsp:nvSpPr>
        <dsp:cNvPr id="0" name=""/>
        <dsp:cNvSpPr/>
      </dsp:nvSpPr>
      <dsp:spPr>
        <a:xfrm>
          <a:off x="0" y="1128933"/>
          <a:ext cx="4562931" cy="973440"/>
        </a:xfrm>
        <a:prstGeom prst="roundRect">
          <a:avLst/>
        </a:prstGeom>
        <a:solidFill>
          <a:schemeClr val="accent2">
            <a:hueOff val="651485"/>
            <a:satOff val="-10511"/>
            <a:lumOff val="-183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Understructure of bridges</a:t>
          </a:r>
        </a:p>
      </dsp:txBody>
      <dsp:txXfrm>
        <a:off x="47519" y="1176452"/>
        <a:ext cx="4467893" cy="878402"/>
      </dsp:txXfrm>
    </dsp:sp>
    <dsp:sp modelId="{34694273-EEB8-44D6-9CAC-C46E3DD78689}">
      <dsp:nvSpPr>
        <dsp:cNvPr id="0" name=""/>
        <dsp:cNvSpPr/>
      </dsp:nvSpPr>
      <dsp:spPr>
        <a:xfrm>
          <a:off x="0" y="2252133"/>
          <a:ext cx="4562931" cy="973440"/>
        </a:xfrm>
        <a:prstGeom prst="roundRect">
          <a:avLst/>
        </a:prstGeom>
        <a:solidFill>
          <a:schemeClr val="accent2">
            <a:hueOff val="1302969"/>
            <a:satOff val="-21023"/>
            <a:lumOff val="-366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Tunnels</a:t>
          </a:r>
        </a:p>
      </dsp:txBody>
      <dsp:txXfrm>
        <a:off x="47519" y="2299652"/>
        <a:ext cx="4467893" cy="878402"/>
      </dsp:txXfrm>
    </dsp:sp>
    <dsp:sp modelId="{8DBFB975-6483-4391-8073-C92F75552468}">
      <dsp:nvSpPr>
        <dsp:cNvPr id="0" name=""/>
        <dsp:cNvSpPr/>
      </dsp:nvSpPr>
      <dsp:spPr>
        <a:xfrm>
          <a:off x="0" y="3375333"/>
          <a:ext cx="4562931" cy="973440"/>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Other applications</a:t>
          </a:r>
        </a:p>
      </dsp:txBody>
      <dsp:txXfrm>
        <a:off x="47519" y="3422852"/>
        <a:ext cx="4467893" cy="8784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229B4-E51D-4AC2-8A75-1EA27E781B91}">
      <dsp:nvSpPr>
        <dsp:cNvPr id="0" name=""/>
        <dsp:cNvSpPr/>
      </dsp:nvSpPr>
      <dsp:spPr>
        <a:xfrm>
          <a:off x="0" y="164853"/>
          <a:ext cx="4562931" cy="12168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Site planning</a:t>
          </a:r>
        </a:p>
      </dsp:txBody>
      <dsp:txXfrm>
        <a:off x="59399" y="224252"/>
        <a:ext cx="4444133" cy="1098002"/>
      </dsp:txXfrm>
    </dsp:sp>
    <dsp:sp modelId="{BFDC8B71-7F8B-414F-AE5A-2E6C3E9B69C5}">
      <dsp:nvSpPr>
        <dsp:cNvPr id="0" name=""/>
        <dsp:cNvSpPr/>
      </dsp:nvSpPr>
      <dsp:spPr>
        <a:xfrm>
          <a:off x="0" y="1568853"/>
          <a:ext cx="4562931" cy="1216800"/>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Building design</a:t>
          </a:r>
        </a:p>
      </dsp:txBody>
      <dsp:txXfrm>
        <a:off x="59399" y="1628252"/>
        <a:ext cx="4444133" cy="1098002"/>
      </dsp:txXfrm>
    </dsp:sp>
    <dsp:sp modelId="{34694273-EEB8-44D6-9CAC-C46E3DD78689}">
      <dsp:nvSpPr>
        <dsp:cNvPr id="0" name=""/>
        <dsp:cNvSpPr/>
      </dsp:nvSpPr>
      <dsp:spPr>
        <a:xfrm>
          <a:off x="0" y="2972853"/>
          <a:ext cx="4562931" cy="1216800"/>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Construction methods</a:t>
          </a:r>
        </a:p>
      </dsp:txBody>
      <dsp:txXfrm>
        <a:off x="59399" y="3032252"/>
        <a:ext cx="4444133"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6DC95-4844-45C1-B5CC-E8AEF284FD01}" type="datetimeFigureOut">
              <a:rPr lang="en-US" smtClean="0"/>
              <a:t>1/19/2022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CBE6C-7CA3-415D-A455-A7B37D0995DA}" type="slidenum">
              <a:rPr lang="en-US" smtClean="0"/>
              <a:t>‹#›</a:t>
            </a:fld>
            <a:endParaRPr lang="en-US"/>
          </a:p>
        </p:txBody>
      </p:sp>
    </p:spTree>
    <p:extLst>
      <p:ext uri="{BB962C8B-B14F-4D97-AF65-F5344CB8AC3E}">
        <p14:creationId xmlns:p14="http://schemas.microsoft.com/office/powerpoint/2010/main" val="334585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54 respondents</a:t>
            </a:r>
          </a:p>
        </p:txBody>
      </p:sp>
      <p:sp>
        <p:nvSpPr>
          <p:cNvPr id="4" name="Slide Number Placeholder 3"/>
          <p:cNvSpPr>
            <a:spLocks noGrp="1"/>
          </p:cNvSpPr>
          <p:nvPr>
            <p:ph type="sldNum" sz="quarter" idx="5"/>
          </p:nvPr>
        </p:nvSpPr>
        <p:spPr/>
        <p:txBody>
          <a:bodyPr/>
          <a:lstStyle/>
          <a:p>
            <a:fld id="{86DCBE6C-7CA3-415D-A455-A7B37D0995DA}" type="slidenum">
              <a:rPr lang="en-US" smtClean="0"/>
              <a:t>9</a:t>
            </a:fld>
            <a:endParaRPr lang="en-US"/>
          </a:p>
        </p:txBody>
      </p:sp>
    </p:spTree>
    <p:extLst>
      <p:ext uri="{BB962C8B-B14F-4D97-AF65-F5344CB8AC3E}">
        <p14:creationId xmlns:p14="http://schemas.microsoft.com/office/powerpoint/2010/main" val="2791948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CBE6C-7CA3-415D-A455-A7B37D0995DA}" type="slidenum">
              <a:rPr lang="en-US" smtClean="0"/>
              <a:t>28</a:t>
            </a:fld>
            <a:endParaRPr lang="en-US"/>
          </a:p>
        </p:txBody>
      </p:sp>
    </p:spTree>
    <p:extLst>
      <p:ext uri="{BB962C8B-B14F-4D97-AF65-F5344CB8AC3E}">
        <p14:creationId xmlns:p14="http://schemas.microsoft.com/office/powerpoint/2010/main" val="2219519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CBE6C-7CA3-415D-A455-A7B37D0995DA}" type="slidenum">
              <a:rPr lang="en-US" smtClean="0"/>
              <a:t>29</a:t>
            </a:fld>
            <a:endParaRPr lang="en-US"/>
          </a:p>
        </p:txBody>
      </p:sp>
    </p:spTree>
    <p:extLst>
      <p:ext uri="{BB962C8B-B14F-4D97-AF65-F5344CB8AC3E}">
        <p14:creationId xmlns:p14="http://schemas.microsoft.com/office/powerpoint/2010/main" val="2406543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a:t>
            </a:r>
            <a:r>
              <a:rPr lang="en-US" baseline="0" dirty="0"/>
              <a:t> ground type were used in the separation zones</a:t>
            </a:r>
            <a:endParaRPr lang="en-US" dirty="0"/>
          </a:p>
        </p:txBody>
      </p:sp>
      <p:sp>
        <p:nvSpPr>
          <p:cNvPr id="4" name="Slide Number Placeholder 3"/>
          <p:cNvSpPr>
            <a:spLocks noGrp="1"/>
          </p:cNvSpPr>
          <p:nvPr>
            <p:ph type="sldNum" sz="quarter" idx="10"/>
          </p:nvPr>
        </p:nvSpPr>
        <p:spPr/>
        <p:txBody>
          <a:bodyPr/>
          <a:lstStyle/>
          <a:p>
            <a:fld id="{86DCBE6C-7CA3-415D-A455-A7B37D0995DA}" type="slidenum">
              <a:rPr lang="en-US" smtClean="0"/>
              <a:t>31</a:t>
            </a:fld>
            <a:endParaRPr lang="en-US"/>
          </a:p>
        </p:txBody>
      </p:sp>
    </p:spTree>
    <p:extLst>
      <p:ext uri="{BB962C8B-B14F-4D97-AF65-F5344CB8AC3E}">
        <p14:creationId xmlns:p14="http://schemas.microsoft.com/office/powerpoint/2010/main" val="2597427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of berm at three heights – does not include effect of road depression</a:t>
            </a:r>
          </a:p>
        </p:txBody>
      </p:sp>
      <p:sp>
        <p:nvSpPr>
          <p:cNvPr id="4" name="Slide Number Placeholder 3"/>
          <p:cNvSpPr>
            <a:spLocks noGrp="1"/>
          </p:cNvSpPr>
          <p:nvPr>
            <p:ph type="sldNum" sz="quarter" idx="10"/>
          </p:nvPr>
        </p:nvSpPr>
        <p:spPr/>
        <p:txBody>
          <a:bodyPr/>
          <a:lstStyle/>
          <a:p>
            <a:fld id="{86DCBE6C-7CA3-415D-A455-A7B37D0995DA}" type="slidenum">
              <a:rPr lang="en-US" smtClean="0"/>
              <a:t>37</a:t>
            </a:fld>
            <a:endParaRPr lang="en-US"/>
          </a:p>
        </p:txBody>
      </p:sp>
    </p:spTree>
    <p:extLst>
      <p:ext uri="{BB962C8B-B14F-4D97-AF65-F5344CB8AC3E}">
        <p14:creationId xmlns:p14="http://schemas.microsoft.com/office/powerpoint/2010/main" val="3765832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DCBE6C-7CA3-415D-A455-A7B37D0995DA}" type="slidenum">
              <a:rPr lang="en-US" smtClean="0"/>
              <a:t>39</a:t>
            </a:fld>
            <a:endParaRPr lang="en-US"/>
          </a:p>
        </p:txBody>
      </p:sp>
    </p:spTree>
    <p:extLst>
      <p:ext uri="{BB962C8B-B14F-4D97-AF65-F5344CB8AC3E}">
        <p14:creationId xmlns:p14="http://schemas.microsoft.com/office/powerpoint/2010/main" val="712707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CBE6C-7CA3-415D-A455-A7B37D0995DA}" type="slidenum">
              <a:rPr lang="en-US" smtClean="0"/>
              <a:t>40</a:t>
            </a:fld>
            <a:endParaRPr lang="en-US"/>
          </a:p>
        </p:txBody>
      </p:sp>
    </p:spTree>
    <p:extLst>
      <p:ext uri="{BB962C8B-B14F-4D97-AF65-F5344CB8AC3E}">
        <p14:creationId xmlns:p14="http://schemas.microsoft.com/office/powerpoint/2010/main" val="481137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hard ground, destructive interference occurs at higher frequencies that have little effect on the overall sound level.</a:t>
            </a:r>
          </a:p>
          <a:p>
            <a:r>
              <a:rPr lang="en-US" dirty="0"/>
              <a:t>Soft ground affects frequencies that contribute to broadband sound level.</a:t>
            </a:r>
          </a:p>
        </p:txBody>
      </p:sp>
      <p:sp>
        <p:nvSpPr>
          <p:cNvPr id="4" name="Slide Number Placeholder 3"/>
          <p:cNvSpPr>
            <a:spLocks noGrp="1"/>
          </p:cNvSpPr>
          <p:nvPr>
            <p:ph type="sldNum" sz="quarter" idx="5"/>
          </p:nvPr>
        </p:nvSpPr>
        <p:spPr/>
        <p:txBody>
          <a:bodyPr/>
          <a:lstStyle/>
          <a:p>
            <a:fld id="{86DCBE6C-7CA3-415D-A455-A7B37D0995DA}" type="slidenum">
              <a:rPr lang="en-US" smtClean="0"/>
              <a:t>42</a:t>
            </a:fld>
            <a:endParaRPr lang="en-US"/>
          </a:p>
        </p:txBody>
      </p:sp>
    </p:spTree>
    <p:extLst>
      <p:ext uri="{BB962C8B-B14F-4D97-AF65-F5344CB8AC3E}">
        <p14:creationId xmlns:p14="http://schemas.microsoft.com/office/powerpoint/2010/main" val="919338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DCBE6C-7CA3-415D-A455-A7B37D0995DA}" type="slidenum">
              <a:rPr lang="en-US" smtClean="0"/>
              <a:t>43</a:t>
            </a:fld>
            <a:endParaRPr lang="en-US"/>
          </a:p>
        </p:txBody>
      </p:sp>
    </p:spTree>
    <p:extLst>
      <p:ext uri="{BB962C8B-B14F-4D97-AF65-F5344CB8AC3E}">
        <p14:creationId xmlns:p14="http://schemas.microsoft.com/office/powerpoint/2010/main" val="2151981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CBE6C-7CA3-415D-A455-A7B37D0995DA}" type="slidenum">
              <a:rPr lang="en-US" smtClean="0"/>
              <a:t>44</a:t>
            </a:fld>
            <a:endParaRPr lang="en-US"/>
          </a:p>
        </p:txBody>
      </p:sp>
    </p:spTree>
    <p:extLst>
      <p:ext uri="{BB962C8B-B14F-4D97-AF65-F5344CB8AC3E}">
        <p14:creationId xmlns:p14="http://schemas.microsoft.com/office/powerpoint/2010/main" val="1113544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DCBE6C-7CA3-415D-A455-A7B37D0995DA}" type="slidenum">
              <a:rPr lang="en-US" smtClean="0"/>
              <a:t>45</a:t>
            </a:fld>
            <a:endParaRPr lang="en-US"/>
          </a:p>
        </p:txBody>
      </p:sp>
    </p:spTree>
    <p:extLst>
      <p:ext uri="{BB962C8B-B14F-4D97-AF65-F5344CB8AC3E}">
        <p14:creationId xmlns:p14="http://schemas.microsoft.com/office/powerpoint/2010/main" val="382872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DCBE6C-7CA3-415D-A455-A7B37D0995DA}" type="slidenum">
              <a:rPr lang="en-US" smtClean="0"/>
              <a:t>12</a:t>
            </a:fld>
            <a:endParaRPr lang="en-US"/>
          </a:p>
        </p:txBody>
      </p:sp>
    </p:spTree>
    <p:extLst>
      <p:ext uri="{BB962C8B-B14F-4D97-AF65-F5344CB8AC3E}">
        <p14:creationId xmlns:p14="http://schemas.microsoft.com/office/powerpoint/2010/main" val="3381266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ft height is approximately the wavelength of the sound in air at 1 kHz; less than or equal to this height is considered ground roughness.</a:t>
            </a:r>
          </a:p>
          <a:p>
            <a:r>
              <a:rPr lang="en-US" dirty="0"/>
              <a:t>Spacing: periodic can focus effect; random is more of a broadband effect – although other reference contradicts this.</a:t>
            </a:r>
          </a:p>
        </p:txBody>
      </p:sp>
      <p:sp>
        <p:nvSpPr>
          <p:cNvPr id="4" name="Slide Number Placeholder 3"/>
          <p:cNvSpPr>
            <a:spLocks noGrp="1"/>
          </p:cNvSpPr>
          <p:nvPr>
            <p:ph type="sldNum" sz="quarter" idx="5"/>
          </p:nvPr>
        </p:nvSpPr>
        <p:spPr/>
        <p:txBody>
          <a:bodyPr/>
          <a:lstStyle/>
          <a:p>
            <a:fld id="{86DCBE6C-7CA3-415D-A455-A7B37D0995DA}" type="slidenum">
              <a:rPr lang="en-US" smtClean="0"/>
              <a:t>47</a:t>
            </a:fld>
            <a:endParaRPr lang="en-US"/>
          </a:p>
        </p:txBody>
      </p:sp>
    </p:spTree>
    <p:extLst>
      <p:ext uri="{BB962C8B-B14F-4D97-AF65-F5344CB8AC3E}">
        <p14:creationId xmlns:p14="http://schemas.microsoft.com/office/powerpoint/2010/main" val="843092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Manufacturers for photos: Empire M-90 panels, Sound Fighter </a:t>
            </a:r>
            <a:r>
              <a:rPr lang="en-US" dirty="0" err="1"/>
              <a:t>RetroSorb</a:t>
            </a:r>
            <a:r>
              <a:rPr lang="en-US" dirty="0"/>
              <a:t>, AIL Silent Protector, Concrete Solutions </a:t>
            </a:r>
            <a:r>
              <a:rPr lang="en-US" dirty="0" err="1"/>
              <a:t>SoundSorb</a:t>
            </a:r>
            <a:r>
              <a:rPr lang="en-US" dirty="0"/>
              <a:t>, </a:t>
            </a:r>
            <a:r>
              <a:rPr lang="en-US" dirty="0" err="1"/>
              <a:t>Durisol</a:t>
            </a:r>
            <a:r>
              <a:rPr lang="en-US" dirty="0"/>
              <a:t> precast acoustic facings</a:t>
            </a:r>
          </a:p>
        </p:txBody>
      </p:sp>
      <p:sp>
        <p:nvSpPr>
          <p:cNvPr id="4" name="Slide Number Placeholder 3"/>
          <p:cNvSpPr>
            <a:spLocks noGrp="1"/>
          </p:cNvSpPr>
          <p:nvPr>
            <p:ph type="sldNum" sz="quarter" idx="5"/>
          </p:nvPr>
        </p:nvSpPr>
        <p:spPr/>
        <p:txBody>
          <a:bodyPr/>
          <a:lstStyle/>
          <a:p>
            <a:fld id="{86DCBE6C-7CA3-415D-A455-A7B37D0995DA}" type="slidenum">
              <a:rPr lang="en-US" smtClean="0"/>
              <a:t>55</a:t>
            </a:fld>
            <a:endParaRPr lang="en-US"/>
          </a:p>
        </p:txBody>
      </p:sp>
    </p:spTree>
    <p:extLst>
      <p:ext uri="{BB962C8B-B14F-4D97-AF65-F5344CB8AC3E}">
        <p14:creationId xmlns:p14="http://schemas.microsoft.com/office/powerpoint/2010/main" val="3640528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DCBE6C-7CA3-415D-A455-A7B37D0995DA}" type="slidenum">
              <a:rPr lang="en-US" smtClean="0"/>
              <a:t>64</a:t>
            </a:fld>
            <a:endParaRPr lang="en-US"/>
          </a:p>
        </p:txBody>
      </p:sp>
    </p:spTree>
    <p:extLst>
      <p:ext uri="{BB962C8B-B14F-4D97-AF65-F5344CB8AC3E}">
        <p14:creationId xmlns:p14="http://schemas.microsoft.com/office/powerpoint/2010/main" val="3331530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DCBE6C-7CA3-415D-A455-A7B37D0995DA}" type="slidenum">
              <a:rPr lang="en-US" smtClean="0"/>
              <a:t>65</a:t>
            </a:fld>
            <a:endParaRPr lang="en-US"/>
          </a:p>
        </p:txBody>
      </p:sp>
    </p:spTree>
    <p:extLst>
      <p:ext uri="{BB962C8B-B14F-4D97-AF65-F5344CB8AC3E}">
        <p14:creationId xmlns:p14="http://schemas.microsoft.com/office/powerpoint/2010/main" val="1285462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DCBE6C-7CA3-415D-A455-A7B37D0995DA}" type="slidenum">
              <a:rPr lang="en-US" smtClean="0"/>
              <a:t>70</a:t>
            </a:fld>
            <a:endParaRPr lang="en-US"/>
          </a:p>
        </p:txBody>
      </p:sp>
    </p:spTree>
    <p:extLst>
      <p:ext uri="{BB962C8B-B14F-4D97-AF65-F5344CB8AC3E}">
        <p14:creationId xmlns:p14="http://schemas.microsoft.com/office/powerpoint/2010/main" val="3524934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DCBE6C-7CA3-415D-A455-A7B37D0995DA}" type="slidenum">
              <a:rPr lang="en-US" smtClean="0"/>
              <a:t>72</a:t>
            </a:fld>
            <a:endParaRPr lang="en-US"/>
          </a:p>
        </p:txBody>
      </p:sp>
    </p:spTree>
    <p:extLst>
      <p:ext uri="{BB962C8B-B14F-4D97-AF65-F5344CB8AC3E}">
        <p14:creationId xmlns:p14="http://schemas.microsoft.com/office/powerpoint/2010/main" val="1117572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CBE6C-7CA3-415D-A455-A7B37D0995DA}" type="slidenum">
              <a:rPr lang="en-US" smtClean="0"/>
              <a:t>74</a:t>
            </a:fld>
            <a:endParaRPr lang="en-US"/>
          </a:p>
        </p:txBody>
      </p:sp>
    </p:spTree>
    <p:extLst>
      <p:ext uri="{BB962C8B-B14F-4D97-AF65-F5344CB8AC3E}">
        <p14:creationId xmlns:p14="http://schemas.microsoft.com/office/powerpoint/2010/main" val="109618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CBE6C-7CA3-415D-A455-A7B37D0995DA}" type="slidenum">
              <a:rPr lang="en-US" smtClean="0"/>
              <a:t>14</a:t>
            </a:fld>
            <a:endParaRPr lang="en-US"/>
          </a:p>
        </p:txBody>
      </p:sp>
    </p:spTree>
    <p:extLst>
      <p:ext uri="{BB962C8B-B14F-4D97-AF65-F5344CB8AC3E}">
        <p14:creationId xmlns:p14="http://schemas.microsoft.com/office/powerpoint/2010/main" val="49672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DCBE6C-7CA3-415D-A455-A7B37D0995D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778599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DCBE6C-7CA3-415D-A455-A7B37D0995D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91522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CBE6C-7CA3-415D-A455-A7B37D0995DA}" type="slidenum">
              <a:rPr lang="en-US" smtClean="0"/>
              <a:t>24</a:t>
            </a:fld>
            <a:endParaRPr lang="en-US"/>
          </a:p>
        </p:txBody>
      </p:sp>
    </p:spTree>
    <p:extLst>
      <p:ext uri="{BB962C8B-B14F-4D97-AF65-F5344CB8AC3E}">
        <p14:creationId xmlns:p14="http://schemas.microsoft.com/office/powerpoint/2010/main" val="426320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DCBE6C-7CA3-415D-A455-A7B37D0995D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70437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CBE6C-7CA3-415D-A455-A7B37D0995DA}" type="slidenum">
              <a:rPr lang="en-US" smtClean="0"/>
              <a:t>26</a:t>
            </a:fld>
            <a:endParaRPr lang="en-US"/>
          </a:p>
        </p:txBody>
      </p:sp>
    </p:spTree>
    <p:extLst>
      <p:ext uri="{BB962C8B-B14F-4D97-AF65-F5344CB8AC3E}">
        <p14:creationId xmlns:p14="http://schemas.microsoft.com/office/powerpoint/2010/main" val="390823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CBE6C-7CA3-415D-A455-A7B37D0995DA}" type="slidenum">
              <a:rPr lang="en-US" smtClean="0"/>
              <a:t>27</a:t>
            </a:fld>
            <a:endParaRPr lang="en-US"/>
          </a:p>
        </p:txBody>
      </p:sp>
    </p:spTree>
    <p:extLst>
      <p:ext uri="{BB962C8B-B14F-4D97-AF65-F5344CB8AC3E}">
        <p14:creationId xmlns:p14="http://schemas.microsoft.com/office/powerpoint/2010/main" val="2674205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D69816-B833-4907-947A-7FF06F3493D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8BB1B-E255-4905-B49A-9C577334DAE2}" type="slidenum">
              <a:rPr lang="en-US" smtClean="0"/>
              <a:t>‹#›</a:t>
            </a:fld>
            <a:endParaRPr lang="en-US"/>
          </a:p>
        </p:txBody>
      </p:sp>
    </p:spTree>
    <p:extLst>
      <p:ext uri="{BB962C8B-B14F-4D97-AF65-F5344CB8AC3E}">
        <p14:creationId xmlns:p14="http://schemas.microsoft.com/office/powerpoint/2010/main" val="354511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D69816-B833-4907-947A-7FF06F3493DF}"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E8BB1B-E255-4905-B49A-9C577334DAE2}" type="slidenum">
              <a:rPr lang="en-US" smtClean="0"/>
              <a:t>‹#›</a:t>
            </a:fld>
            <a:endParaRPr lang="en-US"/>
          </a:p>
        </p:txBody>
      </p:sp>
    </p:spTree>
    <p:extLst>
      <p:ext uri="{BB962C8B-B14F-4D97-AF65-F5344CB8AC3E}">
        <p14:creationId xmlns:p14="http://schemas.microsoft.com/office/powerpoint/2010/main" val="409857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D69816-B833-4907-947A-7FF06F3493DF}"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E8BB1B-E255-4905-B49A-9C577334DAE2}" type="slidenum">
              <a:rPr lang="en-US" smtClean="0"/>
              <a:t>‹#›</a:t>
            </a:fld>
            <a:endParaRPr lang="en-US"/>
          </a:p>
        </p:txBody>
      </p:sp>
    </p:spTree>
    <p:extLst>
      <p:ext uri="{BB962C8B-B14F-4D97-AF65-F5344CB8AC3E}">
        <p14:creationId xmlns:p14="http://schemas.microsoft.com/office/powerpoint/2010/main" val="44783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D69816-B833-4907-947A-7FF06F3493D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8BB1B-E255-4905-B49A-9C577334DAE2}" type="slidenum">
              <a:rPr lang="en-US" smtClean="0"/>
              <a:t>‹#›</a:t>
            </a:fld>
            <a:endParaRPr lang="en-US"/>
          </a:p>
        </p:txBody>
      </p:sp>
    </p:spTree>
    <p:extLst>
      <p:ext uri="{BB962C8B-B14F-4D97-AF65-F5344CB8AC3E}">
        <p14:creationId xmlns:p14="http://schemas.microsoft.com/office/powerpoint/2010/main" val="394210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D69816-B833-4907-947A-7FF06F3493D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8BB1B-E255-4905-B49A-9C577334DAE2}" type="slidenum">
              <a:rPr lang="en-US" smtClean="0"/>
              <a:t>‹#›</a:t>
            </a:fld>
            <a:endParaRPr lang="en-US"/>
          </a:p>
        </p:txBody>
      </p:sp>
    </p:spTree>
    <p:extLst>
      <p:ext uri="{BB962C8B-B14F-4D97-AF65-F5344CB8AC3E}">
        <p14:creationId xmlns:p14="http://schemas.microsoft.com/office/powerpoint/2010/main" val="324452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5D69816-B833-4907-947A-7FF06F3493DF}" type="datetimeFigureOut">
              <a:rPr lang="en-US" smtClean="0"/>
              <a:t>1/19/2022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5E8BB1B-E255-4905-B49A-9C577334DAE2}" type="slidenum">
              <a:rPr lang="en-US" smtClean="0"/>
              <a:t>‹#›</a:t>
            </a:fld>
            <a:endParaRPr lang="en-US"/>
          </a:p>
        </p:txBody>
      </p:sp>
    </p:spTree>
    <p:extLst>
      <p:ext uri="{BB962C8B-B14F-4D97-AF65-F5344CB8AC3E}">
        <p14:creationId xmlns:p14="http://schemas.microsoft.com/office/powerpoint/2010/main" val="70304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5D69816-B833-4907-947A-7FF06F3493DF}" type="datetimeFigureOut">
              <a:rPr lang="en-US" smtClean="0"/>
              <a:t>1/19/2022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35E8BB1B-E255-4905-B49A-9C577334DAE2}" type="slidenum">
              <a:rPr lang="en-US" smtClean="0"/>
              <a:t>‹#›</a:t>
            </a:fld>
            <a:endParaRPr lang="en-US"/>
          </a:p>
        </p:txBody>
      </p:sp>
    </p:spTree>
    <p:extLst>
      <p:ext uri="{BB962C8B-B14F-4D97-AF65-F5344CB8AC3E}">
        <p14:creationId xmlns:p14="http://schemas.microsoft.com/office/powerpoint/2010/main" val="59700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65D69816-B833-4907-947A-7FF06F3493DF}" type="datetimeFigureOut">
              <a:rPr lang="en-US" smtClean="0"/>
              <a:t>1/19/2022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35E8BB1B-E255-4905-B49A-9C577334DAE2}" type="slidenum">
              <a:rPr lang="en-US" smtClean="0"/>
              <a:t>‹#›</a:t>
            </a:fld>
            <a:endParaRPr lang="en-US"/>
          </a:p>
        </p:txBody>
      </p:sp>
    </p:spTree>
    <p:extLst>
      <p:ext uri="{BB962C8B-B14F-4D97-AF65-F5344CB8AC3E}">
        <p14:creationId xmlns:p14="http://schemas.microsoft.com/office/powerpoint/2010/main" val="161684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5D69816-B833-4907-947A-7FF06F3493DF}"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8BB1B-E255-4905-B49A-9C577334DAE2}" type="slidenum">
              <a:rPr lang="en-US" smtClean="0"/>
              <a:t>‹#›</a:t>
            </a:fld>
            <a:endParaRPr lang="en-US"/>
          </a:p>
        </p:txBody>
      </p:sp>
    </p:spTree>
    <p:extLst>
      <p:ext uri="{BB962C8B-B14F-4D97-AF65-F5344CB8AC3E}">
        <p14:creationId xmlns:p14="http://schemas.microsoft.com/office/powerpoint/2010/main" val="56858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5D69816-B833-4907-947A-7FF06F3493DF}" type="datetimeFigureOut">
              <a:rPr lang="en-US" smtClean="0"/>
              <a:t>1/19/2022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5E8BB1B-E255-4905-B49A-9C577334DAE2}" type="slidenum">
              <a:rPr lang="en-US" smtClean="0"/>
              <a:t>‹#›</a:t>
            </a:fld>
            <a:endParaRPr lang="en-US"/>
          </a:p>
        </p:txBody>
      </p:sp>
    </p:spTree>
    <p:extLst>
      <p:ext uri="{BB962C8B-B14F-4D97-AF65-F5344CB8AC3E}">
        <p14:creationId xmlns:p14="http://schemas.microsoft.com/office/powerpoint/2010/main" val="244569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5D69816-B833-4907-947A-7FF06F3493DF}" type="datetimeFigureOut">
              <a:rPr lang="en-US" smtClean="0"/>
              <a:t>1/19/2022</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35E8BB1B-E255-4905-B49A-9C577334DAE2}" type="slidenum">
              <a:rPr lang="en-US" smtClean="0"/>
              <a:t>‹#›</a:t>
            </a:fld>
            <a:endParaRPr lang="en-US"/>
          </a:p>
        </p:txBody>
      </p:sp>
    </p:spTree>
    <p:extLst>
      <p:ext uri="{BB962C8B-B14F-4D97-AF65-F5344CB8AC3E}">
        <p14:creationId xmlns:p14="http://schemas.microsoft.com/office/powerpoint/2010/main" val="266535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65D69816-B833-4907-947A-7FF06F3493DF}" type="datetimeFigureOut">
              <a:rPr lang="en-US" smtClean="0"/>
              <a:t>1/19/2022</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35E8BB1B-E255-4905-B49A-9C577334DAE2}" type="slidenum">
              <a:rPr lang="en-US" smtClean="0"/>
              <a:t>‹#›</a:t>
            </a:fld>
            <a:endParaRPr lang="en-US"/>
          </a:p>
        </p:txBody>
      </p:sp>
    </p:spTree>
    <p:extLst>
      <p:ext uri="{BB962C8B-B14F-4D97-AF65-F5344CB8AC3E}">
        <p14:creationId xmlns:p14="http://schemas.microsoft.com/office/powerpoint/2010/main" val="28230495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clarkcounty-nv.elaws.us/code/coor_title22_ch22.22"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Wireless">
            <a:extLst>
              <a:ext uri="{FF2B5EF4-FFF2-40B4-BE49-F238E27FC236}">
                <a16:creationId xmlns:a16="http://schemas.microsoft.com/office/drawing/2014/main" id="{270AF306-F6B8-4546-A7F9-854AC2A5D740}"/>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l="16465" t="46450" r="17748" b="14735"/>
          <a:stretch/>
        </p:blipFill>
        <p:spPr>
          <a:xfrm rot="4900722">
            <a:off x="5625531" y="2557618"/>
            <a:ext cx="4755229" cy="2805595"/>
          </a:xfrm>
          <a:prstGeom prst="rect">
            <a:avLst/>
          </a:prstGeom>
        </p:spPr>
      </p:pic>
      <p:sp>
        <p:nvSpPr>
          <p:cNvPr id="2" name="Title 1">
            <a:extLst>
              <a:ext uri="{FF2B5EF4-FFF2-40B4-BE49-F238E27FC236}">
                <a16:creationId xmlns:a16="http://schemas.microsoft.com/office/drawing/2014/main" id="{642AE239-04B1-4A95-9DC6-2EFDE7C39A32}"/>
              </a:ext>
            </a:extLst>
          </p:cNvPr>
          <p:cNvSpPr>
            <a:spLocks noGrp="1"/>
          </p:cNvSpPr>
          <p:nvPr>
            <p:ph type="ctrTitle"/>
          </p:nvPr>
        </p:nvSpPr>
        <p:spPr/>
        <p:txBody>
          <a:bodyPr>
            <a:normAutofit/>
          </a:bodyPr>
          <a:lstStyle/>
          <a:p>
            <a:r>
              <a:rPr lang="en-US" sz="3200" dirty="0">
                <a:solidFill>
                  <a:srgbClr val="005A43"/>
                </a:solidFill>
              </a:rPr>
              <a:t>NCHRP 25-57</a:t>
            </a:r>
            <a:r>
              <a:rPr lang="en-US" sz="2800" dirty="0"/>
              <a:t/>
            </a:r>
            <a:br>
              <a:rPr lang="en-US" sz="2800" dirty="0"/>
            </a:br>
            <a:r>
              <a:rPr lang="en-US" sz="2800" dirty="0"/>
              <a:t/>
            </a:r>
            <a:br>
              <a:rPr lang="en-US" sz="2800" dirty="0"/>
            </a:br>
            <a:r>
              <a:rPr lang="en-US" sz="2800" dirty="0"/>
              <a:t>Breaking Barriers: Alternative Approaches to Avoiding and Reducing Highway Traffic Noise Impacts</a:t>
            </a:r>
          </a:p>
        </p:txBody>
      </p:sp>
      <p:sp>
        <p:nvSpPr>
          <p:cNvPr id="13" name="Rectangle 12">
            <a:extLst>
              <a:ext uri="{FF2B5EF4-FFF2-40B4-BE49-F238E27FC236}">
                <a16:creationId xmlns:a16="http://schemas.microsoft.com/office/drawing/2014/main" id="{8BDE582B-9E5A-45A5-B92F-B777290CDFD0}"/>
              </a:ext>
            </a:extLst>
          </p:cNvPr>
          <p:cNvSpPr/>
          <p:nvPr/>
        </p:nvSpPr>
        <p:spPr>
          <a:xfrm>
            <a:off x="7000672" y="5123234"/>
            <a:ext cx="1318317" cy="970592"/>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Taxi">
            <a:extLst>
              <a:ext uri="{FF2B5EF4-FFF2-40B4-BE49-F238E27FC236}">
                <a16:creationId xmlns:a16="http://schemas.microsoft.com/office/drawing/2014/main" id="{EE32BC33-1B37-41B4-840C-21491DEDFB4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059957" y="5123234"/>
            <a:ext cx="1199745" cy="1199745"/>
          </a:xfrm>
          <a:prstGeom prst="rect">
            <a:avLst/>
          </a:prstGeom>
        </p:spPr>
      </p:pic>
      <p:sp>
        <p:nvSpPr>
          <p:cNvPr id="14" name="Rectangle 13">
            <a:extLst>
              <a:ext uri="{FF2B5EF4-FFF2-40B4-BE49-F238E27FC236}">
                <a16:creationId xmlns:a16="http://schemas.microsoft.com/office/drawing/2014/main" id="{0B35344A-34C4-4658-9CE1-CBDC0B40732F}"/>
              </a:ext>
            </a:extLst>
          </p:cNvPr>
          <p:cNvSpPr/>
          <p:nvPr/>
        </p:nvSpPr>
        <p:spPr>
          <a:xfrm>
            <a:off x="7477328" y="5285361"/>
            <a:ext cx="382621" cy="11024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5DCF14-3A32-4287-A391-CEA9678CFDC0}"/>
              </a:ext>
            </a:extLst>
          </p:cNvPr>
          <p:cNvSpPr/>
          <p:nvPr/>
        </p:nvSpPr>
        <p:spPr>
          <a:xfrm>
            <a:off x="6465651" y="769619"/>
            <a:ext cx="397704" cy="5324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374CAF-11E8-4E4C-856A-8E48E4AF6099}"/>
              </a:ext>
            </a:extLst>
          </p:cNvPr>
          <p:cNvSpPr/>
          <p:nvPr/>
        </p:nvSpPr>
        <p:spPr>
          <a:xfrm>
            <a:off x="7085672" y="6093825"/>
            <a:ext cx="2058328" cy="33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C6BCF18-4D5B-47F3-B2F6-E81830AEE075}"/>
              </a:ext>
            </a:extLst>
          </p:cNvPr>
          <p:cNvSpPr/>
          <p:nvPr/>
        </p:nvSpPr>
        <p:spPr>
          <a:xfrm>
            <a:off x="9150485" y="1854740"/>
            <a:ext cx="447471" cy="439690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C2B91FB-0163-49F6-A9EC-5315E526B3A7}"/>
              </a:ext>
            </a:extLst>
          </p:cNvPr>
          <p:cNvSpPr/>
          <p:nvPr/>
        </p:nvSpPr>
        <p:spPr>
          <a:xfrm>
            <a:off x="6869841" y="769618"/>
            <a:ext cx="78514" cy="5324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35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3">
            <a:extLst>
              <a:ext uri="{FF2B5EF4-FFF2-40B4-BE49-F238E27FC236}">
                <a16:creationId xmlns:a16="http://schemas.microsoft.com/office/drawing/2014/main" id="{14318785-3BE6-49DF-B0E6-2AA1E435D8A7}"/>
              </a:ext>
            </a:extLst>
          </p:cNvPr>
          <p:cNvGraphicFramePr>
            <a:graphicFrameLocks noGrp="1"/>
          </p:cNvGraphicFramePr>
          <p:nvPr>
            <p:extLst>
              <p:ext uri="{D42A27DB-BD31-4B8C-83A1-F6EECF244321}">
                <p14:modId xmlns:p14="http://schemas.microsoft.com/office/powerpoint/2010/main" val="2184858069"/>
              </p:ext>
            </p:extLst>
          </p:nvPr>
        </p:nvGraphicFramePr>
        <p:xfrm>
          <a:off x="767729" y="198118"/>
          <a:ext cx="7665720" cy="6371504"/>
        </p:xfrm>
        <a:graphic>
          <a:graphicData uri="http://schemas.openxmlformats.org/drawingml/2006/table">
            <a:tbl>
              <a:tblPr firstRow="1" bandRow="1">
                <a:tableStyleId>{5C22544A-7EE6-4342-B048-85BDC9FD1C3A}</a:tableStyleId>
              </a:tblPr>
              <a:tblGrid>
                <a:gridCol w="2051098">
                  <a:extLst>
                    <a:ext uri="{9D8B030D-6E8A-4147-A177-3AD203B41FA5}">
                      <a16:colId xmlns:a16="http://schemas.microsoft.com/office/drawing/2014/main" val="2928690031"/>
                    </a:ext>
                  </a:extLst>
                </a:gridCol>
                <a:gridCol w="5614622">
                  <a:extLst>
                    <a:ext uri="{9D8B030D-6E8A-4147-A177-3AD203B41FA5}">
                      <a16:colId xmlns:a16="http://schemas.microsoft.com/office/drawing/2014/main" val="4143393644"/>
                    </a:ext>
                  </a:extLst>
                </a:gridCol>
              </a:tblGrid>
              <a:tr h="418096">
                <a:tc>
                  <a:txBody>
                    <a:bodyPr/>
                    <a:lstStyle/>
                    <a:p>
                      <a:pPr algn="ctr"/>
                      <a:r>
                        <a:rPr lang="en-US" sz="1400" dirty="0"/>
                        <a:t>Noise-Reducing Strategy Category</a:t>
                      </a:r>
                    </a:p>
                  </a:txBody>
                  <a:tcPr anchor="ctr"/>
                </a:tc>
                <a:tc>
                  <a:txBody>
                    <a:bodyPr/>
                    <a:lstStyle/>
                    <a:p>
                      <a:pPr algn="ctr"/>
                      <a:r>
                        <a:rPr lang="en-US" sz="1400" dirty="0"/>
                        <a:t>Strategy</a:t>
                      </a:r>
                    </a:p>
                  </a:txBody>
                  <a:tcPr anchor="ctr"/>
                </a:tc>
                <a:extLst>
                  <a:ext uri="{0D108BD9-81ED-4DB2-BD59-A6C34878D82A}">
                    <a16:rowId xmlns:a16="http://schemas.microsoft.com/office/drawing/2014/main" val="1934889266"/>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On-road design choices</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Quieter bridge decks and joints</a:t>
                      </a:r>
                    </a:p>
                  </a:txBody>
                  <a:tcPr marL="68580" marR="68580" marT="0" marB="0" anchor="ctr"/>
                </a:tc>
                <a:extLst>
                  <a:ext uri="{0D108BD9-81ED-4DB2-BD59-A6C34878D82A}">
                    <a16:rowId xmlns:a16="http://schemas.microsoft.com/office/drawing/2014/main" val="3781449929"/>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Quieter rumble strip design</a:t>
                      </a:r>
                    </a:p>
                  </a:txBody>
                  <a:tcPr marL="68580" marR="68580" marT="0" marB="0" anchor="ctr"/>
                </a:tc>
                <a:extLst>
                  <a:ext uri="{0D108BD9-81ED-4DB2-BD59-A6C34878D82A}">
                    <a16:rowId xmlns:a16="http://schemas.microsoft.com/office/drawing/2014/main" val="1552254279"/>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Quieter pavements for travel lanes and/or shoulders</a:t>
                      </a:r>
                    </a:p>
                  </a:txBody>
                  <a:tcPr marL="68580" marR="68580" marT="0" marB="0" anchor="ctr"/>
                </a:tc>
                <a:extLst>
                  <a:ext uri="{0D108BD9-81ED-4DB2-BD59-A6C34878D82A}">
                    <a16:rowId xmlns:a16="http://schemas.microsoft.com/office/drawing/2014/main" val="368710880"/>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Highway design choices</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Horizontal and vertical alignment</a:t>
                      </a:r>
                    </a:p>
                  </a:txBody>
                  <a:tcPr marL="68580" marR="68580" marT="0" marB="0" anchor="ctr"/>
                </a:tc>
                <a:extLst>
                  <a:ext uri="{0D108BD9-81ED-4DB2-BD59-A6C34878D82A}">
                    <a16:rowId xmlns:a16="http://schemas.microsoft.com/office/drawing/2014/main" val="345936597"/>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Solid safety barriers in lieu of guardrail</a:t>
                      </a:r>
                    </a:p>
                  </a:txBody>
                  <a:tcPr marL="68580" marR="68580" marT="0" marB="0" anchor="ctr"/>
                </a:tc>
                <a:extLst>
                  <a:ext uri="{0D108BD9-81ED-4DB2-BD59-A6C34878D82A}">
                    <a16:rowId xmlns:a16="http://schemas.microsoft.com/office/drawing/2014/main" val="299947491"/>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Separation zones between vehicle travel lanes and side paths for nonmotorized users</a:t>
                      </a:r>
                    </a:p>
                  </a:txBody>
                  <a:tcPr marL="68580" marR="68580" marT="0" marB="0" anchor="ctr"/>
                </a:tc>
                <a:extLst>
                  <a:ext uri="{0D108BD9-81ED-4DB2-BD59-A6C34878D82A}">
                    <a16:rowId xmlns:a16="http://schemas.microsoft.com/office/drawing/2014/main" val="3143487169"/>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Right-of-way design choices</a:t>
                      </a:r>
                    </a:p>
                  </a:txBody>
                  <a:tcPr marL="68580" marR="68580" marT="0" marB="0" anchor="ctr"/>
                </a:tc>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Low berms</a:t>
                      </a:r>
                    </a:p>
                  </a:txBody>
                  <a:tcPr marL="68580" marR="68580" marT="0" marB="0" anchor="ctr"/>
                </a:tc>
                <a:extLst>
                  <a:ext uri="{0D108BD9-81ED-4DB2-BD59-A6C34878D82A}">
                    <a16:rowId xmlns:a16="http://schemas.microsoft.com/office/drawing/2014/main" val="780917563"/>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Vegetated screens</a:t>
                      </a:r>
                    </a:p>
                  </a:txBody>
                  <a:tcPr marL="68580" marR="68580" marT="0" marB="0" anchor="ctr"/>
                </a:tc>
                <a:extLst>
                  <a:ext uri="{0D108BD9-81ED-4DB2-BD59-A6C34878D82A}">
                    <a16:rowId xmlns:a16="http://schemas.microsoft.com/office/drawing/2014/main" val="4159159847"/>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Vegetated swales and retention basins</a:t>
                      </a:r>
                    </a:p>
                  </a:txBody>
                  <a:tcPr marL="68580" marR="68580" marT="0" marB="0" anchor="ctr"/>
                </a:tc>
                <a:extLst>
                  <a:ext uri="{0D108BD9-81ED-4DB2-BD59-A6C34878D82A}">
                    <a16:rowId xmlns:a16="http://schemas.microsoft.com/office/drawing/2014/main" val="2218605882"/>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Sound-absorbing ground surface and ground treatment adjacent to the highway</a:t>
                      </a:r>
                    </a:p>
                  </a:txBody>
                  <a:tcPr marL="68580" marR="68580" marT="0" marB="0" anchor="ctr"/>
                </a:tc>
                <a:extLst>
                  <a:ext uri="{0D108BD9-81ED-4DB2-BD59-A6C34878D82A}">
                    <a16:rowId xmlns:a16="http://schemas.microsoft.com/office/drawing/2014/main" val="4264666580"/>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Solar panels</a:t>
                      </a:r>
                    </a:p>
                  </a:txBody>
                  <a:tcPr marL="68580" marR="68580" marT="0" marB="0" anchor="ctr"/>
                </a:tc>
                <a:extLst>
                  <a:ext uri="{0D108BD9-81ED-4DB2-BD59-A6C34878D82A}">
                    <a16:rowId xmlns:a16="http://schemas.microsoft.com/office/drawing/2014/main" val="1312143325"/>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Operations management strategies</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Speed or truck restrictions</a:t>
                      </a:r>
                    </a:p>
                  </a:txBody>
                  <a:tcPr marL="68580" marR="68580" marT="0" marB="0" anchor="ctr"/>
                </a:tc>
                <a:extLst>
                  <a:ext uri="{0D108BD9-81ED-4DB2-BD59-A6C34878D82A}">
                    <a16:rowId xmlns:a16="http://schemas.microsoft.com/office/drawing/2014/main" val="2993525222"/>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Implementations by receptors or local governments</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Approaches that can be implemented by subdivision developers, homeowner associations, special districts, or local governments</a:t>
                      </a:r>
                    </a:p>
                  </a:txBody>
                  <a:tcPr marL="68580" marR="68580" marT="0" marB="0" anchor="ctr"/>
                </a:tc>
                <a:extLst>
                  <a:ext uri="{0D108BD9-81ED-4DB2-BD59-A6C34878D82A}">
                    <a16:rowId xmlns:a16="http://schemas.microsoft.com/office/drawing/2014/main" val="1477410674"/>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Sound absorptive treatment</a:t>
                      </a:r>
                    </a:p>
                  </a:txBody>
                  <a:tcPr marL="68580" marR="68580" marT="0" marB="0" anchor="ctr"/>
                </a:tc>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Sound absorptive treatment on retaining walls, bridge understructures, or other surfaces</a:t>
                      </a:r>
                    </a:p>
                  </a:txBody>
                  <a:tcPr marL="68580" marR="68580" marT="0" marB="0" anchor="ctr"/>
                </a:tc>
                <a:extLst>
                  <a:ext uri="{0D108BD9-81ED-4DB2-BD59-A6C34878D82A}">
                    <a16:rowId xmlns:a16="http://schemas.microsoft.com/office/drawing/2014/main" val="2886801295"/>
                  </a:ext>
                </a:extLst>
              </a:tr>
            </a:tbl>
          </a:graphicData>
        </a:graphic>
      </p:graphicFrame>
    </p:spTree>
    <p:extLst>
      <p:ext uri="{BB962C8B-B14F-4D97-AF65-F5344CB8AC3E}">
        <p14:creationId xmlns:p14="http://schemas.microsoft.com/office/powerpoint/2010/main" val="2647054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3">
            <a:extLst>
              <a:ext uri="{FF2B5EF4-FFF2-40B4-BE49-F238E27FC236}">
                <a16:creationId xmlns:a16="http://schemas.microsoft.com/office/drawing/2014/main" id="{14318785-3BE6-49DF-B0E6-2AA1E435D8A7}"/>
              </a:ext>
            </a:extLst>
          </p:cNvPr>
          <p:cNvGraphicFramePr>
            <a:graphicFrameLocks noGrp="1"/>
          </p:cNvGraphicFramePr>
          <p:nvPr/>
        </p:nvGraphicFramePr>
        <p:xfrm>
          <a:off x="767729" y="198118"/>
          <a:ext cx="7665720" cy="6371504"/>
        </p:xfrm>
        <a:graphic>
          <a:graphicData uri="http://schemas.openxmlformats.org/drawingml/2006/table">
            <a:tbl>
              <a:tblPr firstRow="1" bandRow="1">
                <a:tableStyleId>{5C22544A-7EE6-4342-B048-85BDC9FD1C3A}</a:tableStyleId>
              </a:tblPr>
              <a:tblGrid>
                <a:gridCol w="2051098">
                  <a:extLst>
                    <a:ext uri="{9D8B030D-6E8A-4147-A177-3AD203B41FA5}">
                      <a16:colId xmlns:a16="http://schemas.microsoft.com/office/drawing/2014/main" val="2928690031"/>
                    </a:ext>
                  </a:extLst>
                </a:gridCol>
                <a:gridCol w="5614622">
                  <a:extLst>
                    <a:ext uri="{9D8B030D-6E8A-4147-A177-3AD203B41FA5}">
                      <a16:colId xmlns:a16="http://schemas.microsoft.com/office/drawing/2014/main" val="4143393644"/>
                    </a:ext>
                  </a:extLst>
                </a:gridCol>
              </a:tblGrid>
              <a:tr h="418096">
                <a:tc>
                  <a:txBody>
                    <a:bodyPr/>
                    <a:lstStyle/>
                    <a:p>
                      <a:pPr algn="ctr"/>
                      <a:r>
                        <a:rPr lang="en-US" sz="1400" dirty="0"/>
                        <a:t>Noise-Reducing Strategy Category</a:t>
                      </a:r>
                    </a:p>
                  </a:txBody>
                  <a:tcPr anchor="ctr"/>
                </a:tc>
                <a:tc>
                  <a:txBody>
                    <a:bodyPr/>
                    <a:lstStyle/>
                    <a:p>
                      <a:pPr algn="ctr"/>
                      <a:r>
                        <a:rPr lang="en-US" sz="1400" dirty="0"/>
                        <a:t>Strategy</a:t>
                      </a:r>
                    </a:p>
                  </a:txBody>
                  <a:tcPr anchor="ctr"/>
                </a:tc>
                <a:extLst>
                  <a:ext uri="{0D108BD9-81ED-4DB2-BD59-A6C34878D82A}">
                    <a16:rowId xmlns:a16="http://schemas.microsoft.com/office/drawing/2014/main" val="1934889266"/>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On-road design choices</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Quieter bridge decks and joints</a:t>
                      </a:r>
                    </a:p>
                  </a:txBody>
                  <a:tcPr marL="68580" marR="68580" marT="0" marB="0" anchor="ctr"/>
                </a:tc>
                <a:extLst>
                  <a:ext uri="{0D108BD9-81ED-4DB2-BD59-A6C34878D82A}">
                    <a16:rowId xmlns:a16="http://schemas.microsoft.com/office/drawing/2014/main" val="3781449929"/>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Quieter rumble strip design</a:t>
                      </a:r>
                    </a:p>
                  </a:txBody>
                  <a:tcPr marL="68580" marR="68580" marT="0" marB="0" anchor="ctr"/>
                </a:tc>
                <a:extLst>
                  <a:ext uri="{0D108BD9-81ED-4DB2-BD59-A6C34878D82A}">
                    <a16:rowId xmlns:a16="http://schemas.microsoft.com/office/drawing/2014/main" val="1552254279"/>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Quieter pavements for travel lanes and/or shoulders</a:t>
                      </a:r>
                    </a:p>
                  </a:txBody>
                  <a:tcPr marL="68580" marR="68580" marT="0" marB="0" anchor="ctr"/>
                </a:tc>
                <a:extLst>
                  <a:ext uri="{0D108BD9-81ED-4DB2-BD59-A6C34878D82A}">
                    <a16:rowId xmlns:a16="http://schemas.microsoft.com/office/drawing/2014/main" val="368710880"/>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Highway design choices</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Horizontal and vertical alignment</a:t>
                      </a:r>
                    </a:p>
                  </a:txBody>
                  <a:tcPr marL="68580" marR="68580" marT="0" marB="0" anchor="ctr"/>
                </a:tc>
                <a:extLst>
                  <a:ext uri="{0D108BD9-81ED-4DB2-BD59-A6C34878D82A}">
                    <a16:rowId xmlns:a16="http://schemas.microsoft.com/office/drawing/2014/main" val="345936597"/>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Solid safety barriers in lieu of guardrail</a:t>
                      </a:r>
                    </a:p>
                  </a:txBody>
                  <a:tcPr marL="68580" marR="68580" marT="0" marB="0" anchor="ctr"/>
                </a:tc>
                <a:extLst>
                  <a:ext uri="{0D108BD9-81ED-4DB2-BD59-A6C34878D82A}">
                    <a16:rowId xmlns:a16="http://schemas.microsoft.com/office/drawing/2014/main" val="299947491"/>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Separation zones between vehicle travel lanes and side paths for nonmotorized users</a:t>
                      </a:r>
                    </a:p>
                  </a:txBody>
                  <a:tcPr marL="68580" marR="68580" marT="0" marB="0" anchor="ctr"/>
                </a:tc>
                <a:extLst>
                  <a:ext uri="{0D108BD9-81ED-4DB2-BD59-A6C34878D82A}">
                    <a16:rowId xmlns:a16="http://schemas.microsoft.com/office/drawing/2014/main" val="3143487169"/>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Right-of-way design choices</a:t>
                      </a:r>
                    </a:p>
                  </a:txBody>
                  <a:tcPr marL="68580" marR="68580" marT="0" marB="0" anchor="ctr"/>
                </a:tc>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Low berms</a:t>
                      </a:r>
                    </a:p>
                  </a:txBody>
                  <a:tcPr marL="68580" marR="68580" marT="0" marB="0" anchor="ctr"/>
                </a:tc>
                <a:extLst>
                  <a:ext uri="{0D108BD9-81ED-4DB2-BD59-A6C34878D82A}">
                    <a16:rowId xmlns:a16="http://schemas.microsoft.com/office/drawing/2014/main" val="780917563"/>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Vegetated screens</a:t>
                      </a:r>
                    </a:p>
                  </a:txBody>
                  <a:tcPr marL="68580" marR="68580" marT="0" marB="0" anchor="ctr"/>
                </a:tc>
                <a:extLst>
                  <a:ext uri="{0D108BD9-81ED-4DB2-BD59-A6C34878D82A}">
                    <a16:rowId xmlns:a16="http://schemas.microsoft.com/office/drawing/2014/main" val="4159159847"/>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Vegetated swales and retention basins</a:t>
                      </a:r>
                    </a:p>
                  </a:txBody>
                  <a:tcPr marL="68580" marR="68580" marT="0" marB="0" anchor="ctr"/>
                </a:tc>
                <a:extLst>
                  <a:ext uri="{0D108BD9-81ED-4DB2-BD59-A6C34878D82A}">
                    <a16:rowId xmlns:a16="http://schemas.microsoft.com/office/drawing/2014/main" val="2218605882"/>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Sound-absorbing ground surface and ground treatment adjacent to the highway</a:t>
                      </a:r>
                    </a:p>
                  </a:txBody>
                  <a:tcPr marL="68580" marR="68580" marT="0" marB="0" anchor="ctr"/>
                </a:tc>
                <a:extLst>
                  <a:ext uri="{0D108BD9-81ED-4DB2-BD59-A6C34878D82A}">
                    <a16:rowId xmlns:a16="http://schemas.microsoft.com/office/drawing/2014/main" val="4264666580"/>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 </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Solar panels</a:t>
                      </a:r>
                    </a:p>
                  </a:txBody>
                  <a:tcPr marL="68580" marR="68580" marT="0" marB="0" anchor="ctr"/>
                </a:tc>
                <a:extLst>
                  <a:ext uri="{0D108BD9-81ED-4DB2-BD59-A6C34878D82A}">
                    <a16:rowId xmlns:a16="http://schemas.microsoft.com/office/drawing/2014/main" val="1312143325"/>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Operations management strategies</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Speed or truck restrictions</a:t>
                      </a:r>
                    </a:p>
                  </a:txBody>
                  <a:tcPr marL="68580" marR="68580" marT="0" marB="0" anchor="ctr"/>
                </a:tc>
                <a:extLst>
                  <a:ext uri="{0D108BD9-81ED-4DB2-BD59-A6C34878D82A}">
                    <a16:rowId xmlns:a16="http://schemas.microsoft.com/office/drawing/2014/main" val="2993525222"/>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Implementations by receptors or local governments</a:t>
                      </a:r>
                    </a:p>
                  </a:txBody>
                  <a:tcPr marL="68580" marR="68580" marT="0" marB="0" anchor="ctr"/>
                </a:tc>
                <a:tc>
                  <a:txBody>
                    <a:bodyPr/>
                    <a:lstStyle/>
                    <a:p>
                      <a:pPr marL="0" marR="0">
                        <a:spcBef>
                          <a:spcPts val="600"/>
                        </a:spcBef>
                        <a:spcAft>
                          <a:spcPts val="600"/>
                        </a:spcAft>
                      </a:pPr>
                      <a:r>
                        <a:rPr lang="en-US" sz="1200">
                          <a:effectLst/>
                          <a:latin typeface="Corbel" panose="020B0503020204020204" pitchFamily="34" charset="0"/>
                          <a:ea typeface="Times New Roman" panose="02020603050405020304" pitchFamily="18" charset="0"/>
                        </a:rPr>
                        <a:t>Approaches that can be implemented by subdivision developers, homeowner associations, special districts, or local governments</a:t>
                      </a:r>
                    </a:p>
                  </a:txBody>
                  <a:tcPr marL="68580" marR="68580" marT="0" marB="0" anchor="ctr"/>
                </a:tc>
                <a:extLst>
                  <a:ext uri="{0D108BD9-81ED-4DB2-BD59-A6C34878D82A}">
                    <a16:rowId xmlns:a16="http://schemas.microsoft.com/office/drawing/2014/main" val="1477410674"/>
                  </a:ext>
                </a:extLst>
              </a:tr>
              <a:tr h="418096">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Sound absorptive treatment</a:t>
                      </a:r>
                    </a:p>
                  </a:txBody>
                  <a:tcPr marL="68580" marR="68580" marT="0" marB="0" anchor="ctr"/>
                </a:tc>
                <a:tc>
                  <a:txBody>
                    <a:bodyPr/>
                    <a:lstStyle/>
                    <a:p>
                      <a:pPr marL="0" marR="0">
                        <a:spcBef>
                          <a:spcPts val="600"/>
                        </a:spcBef>
                        <a:spcAft>
                          <a:spcPts val="600"/>
                        </a:spcAft>
                      </a:pPr>
                      <a:r>
                        <a:rPr lang="en-US" sz="1200" dirty="0">
                          <a:effectLst/>
                          <a:latin typeface="Corbel" panose="020B0503020204020204" pitchFamily="34" charset="0"/>
                          <a:ea typeface="Times New Roman" panose="02020603050405020304" pitchFamily="18" charset="0"/>
                        </a:rPr>
                        <a:t>Sound absorptive treatment on retaining walls, bridge understructures, or other surfaces</a:t>
                      </a:r>
                    </a:p>
                  </a:txBody>
                  <a:tcPr marL="68580" marR="68580" marT="0" marB="0" anchor="ctr"/>
                </a:tc>
                <a:extLst>
                  <a:ext uri="{0D108BD9-81ED-4DB2-BD59-A6C34878D82A}">
                    <a16:rowId xmlns:a16="http://schemas.microsoft.com/office/drawing/2014/main" val="2886801295"/>
                  </a:ext>
                </a:extLst>
              </a:tr>
            </a:tbl>
          </a:graphicData>
        </a:graphic>
      </p:graphicFrame>
      <p:sp>
        <p:nvSpPr>
          <p:cNvPr id="4" name="Oval 3">
            <a:extLst>
              <a:ext uri="{FF2B5EF4-FFF2-40B4-BE49-F238E27FC236}">
                <a16:creationId xmlns:a16="http://schemas.microsoft.com/office/drawing/2014/main" id="{A297AF08-DDD7-40F9-88CB-266295B9F8B6}"/>
              </a:ext>
            </a:extLst>
          </p:cNvPr>
          <p:cNvSpPr/>
          <p:nvPr/>
        </p:nvSpPr>
        <p:spPr>
          <a:xfrm>
            <a:off x="2681325" y="2316938"/>
            <a:ext cx="2763825" cy="58439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BB581BA-BE36-413F-84E1-81663E392AB0}"/>
              </a:ext>
            </a:extLst>
          </p:cNvPr>
          <p:cNvSpPr/>
          <p:nvPr/>
        </p:nvSpPr>
        <p:spPr>
          <a:xfrm>
            <a:off x="2676111" y="3136804"/>
            <a:ext cx="2763825" cy="58439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F5D0843-B798-47F5-87DF-63F860C1D4F7}"/>
              </a:ext>
            </a:extLst>
          </p:cNvPr>
          <p:cNvSpPr/>
          <p:nvPr/>
        </p:nvSpPr>
        <p:spPr>
          <a:xfrm>
            <a:off x="2676112" y="4411694"/>
            <a:ext cx="2763825" cy="58439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23C1A10-B50E-47BE-9B7C-25874970FEC2}"/>
              </a:ext>
            </a:extLst>
          </p:cNvPr>
          <p:cNvSpPr txBox="1"/>
          <p:nvPr/>
        </p:nvSpPr>
        <p:spPr>
          <a:xfrm>
            <a:off x="5608905" y="2452574"/>
            <a:ext cx="3323556" cy="276999"/>
          </a:xfrm>
          <a:prstGeom prst="rect">
            <a:avLst/>
          </a:prstGeom>
          <a:solidFill>
            <a:schemeClr val="bg1"/>
          </a:solidFill>
          <a:ln w="28575">
            <a:solidFill>
              <a:schemeClr val="accent2"/>
            </a:solidFill>
          </a:ln>
        </p:spPr>
        <p:txBody>
          <a:bodyPr wrap="square" rtlCol="0">
            <a:spAutoFit/>
          </a:bodyPr>
          <a:lstStyle/>
          <a:p>
            <a:r>
              <a:rPr lang="en-US" sz="1200" dirty="0">
                <a:solidFill>
                  <a:schemeClr val="bg1">
                    <a:lumMod val="50000"/>
                  </a:schemeClr>
                </a:solidFill>
              </a:rPr>
              <a:t>Supplement with road elevation and diffractor top</a:t>
            </a:r>
          </a:p>
        </p:txBody>
      </p:sp>
      <p:sp>
        <p:nvSpPr>
          <p:cNvPr id="8" name="TextBox 7">
            <a:extLst>
              <a:ext uri="{FF2B5EF4-FFF2-40B4-BE49-F238E27FC236}">
                <a16:creationId xmlns:a16="http://schemas.microsoft.com/office/drawing/2014/main" id="{4622D295-19F8-4D11-89C5-8C7169812DB7}"/>
              </a:ext>
            </a:extLst>
          </p:cNvPr>
          <p:cNvSpPr txBox="1"/>
          <p:nvPr/>
        </p:nvSpPr>
        <p:spPr>
          <a:xfrm>
            <a:off x="75063" y="3554797"/>
            <a:ext cx="2381535" cy="735747"/>
          </a:xfrm>
          <a:prstGeom prst="ellipse">
            <a:avLst/>
          </a:prstGeom>
          <a:solidFill>
            <a:schemeClr val="accent2"/>
          </a:solidFill>
          <a:ln w="38100">
            <a:noFill/>
          </a:ln>
        </p:spPr>
        <p:txBody>
          <a:bodyPr wrap="square" rtlCol="0">
            <a:spAutoFit/>
          </a:bodyPr>
          <a:lstStyle/>
          <a:p>
            <a:pPr algn="ctr"/>
            <a:r>
              <a:rPr lang="en-US" sz="1400" b="1" dirty="0">
                <a:solidFill>
                  <a:schemeClr val="bg1"/>
                </a:solidFill>
              </a:rPr>
              <a:t>Selected for further</a:t>
            </a:r>
          </a:p>
          <a:p>
            <a:pPr algn="ctr"/>
            <a:r>
              <a:rPr lang="en-US" sz="1400" b="1" dirty="0">
                <a:solidFill>
                  <a:schemeClr val="bg1"/>
                </a:solidFill>
              </a:rPr>
              <a:t>investigation</a:t>
            </a:r>
          </a:p>
        </p:txBody>
      </p:sp>
      <p:cxnSp>
        <p:nvCxnSpPr>
          <p:cNvPr id="10" name="Straight Arrow Connector 9">
            <a:extLst>
              <a:ext uri="{FF2B5EF4-FFF2-40B4-BE49-F238E27FC236}">
                <a16:creationId xmlns:a16="http://schemas.microsoft.com/office/drawing/2014/main" id="{05925F84-3672-44F3-A8B9-404CD0960B43}"/>
              </a:ext>
            </a:extLst>
          </p:cNvPr>
          <p:cNvCxnSpPr>
            <a:cxnSpLocks/>
            <a:stCxn id="8" idx="7"/>
          </p:cNvCxnSpPr>
          <p:nvPr/>
        </p:nvCxnSpPr>
        <p:spPr>
          <a:xfrm flipV="1">
            <a:off x="2107830" y="2812676"/>
            <a:ext cx="575477" cy="84986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5E6195E-0047-4B84-8501-2B0F07A8B75A}"/>
              </a:ext>
            </a:extLst>
          </p:cNvPr>
          <p:cNvCxnSpPr>
            <a:cxnSpLocks/>
          </p:cNvCxnSpPr>
          <p:nvPr/>
        </p:nvCxnSpPr>
        <p:spPr>
          <a:xfrm flipV="1">
            <a:off x="2204593" y="3622893"/>
            <a:ext cx="478714" cy="24636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23FFC11-26B3-4C10-AFC0-164A9E8E4944}"/>
              </a:ext>
            </a:extLst>
          </p:cNvPr>
          <p:cNvCxnSpPr>
            <a:cxnSpLocks/>
          </p:cNvCxnSpPr>
          <p:nvPr/>
        </p:nvCxnSpPr>
        <p:spPr>
          <a:xfrm>
            <a:off x="2028975" y="4093486"/>
            <a:ext cx="647136" cy="43792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3D6EC5-F6FD-4CE4-AC49-27F18675295A}"/>
              </a:ext>
            </a:extLst>
          </p:cNvPr>
          <p:cNvSpPr txBox="1"/>
          <p:nvPr/>
        </p:nvSpPr>
        <p:spPr>
          <a:xfrm>
            <a:off x="5608905" y="3289697"/>
            <a:ext cx="3323556" cy="461665"/>
          </a:xfrm>
          <a:prstGeom prst="rect">
            <a:avLst/>
          </a:prstGeom>
          <a:solidFill>
            <a:schemeClr val="bg1"/>
          </a:solidFill>
          <a:ln w="28575">
            <a:solidFill>
              <a:schemeClr val="accent2"/>
            </a:solidFill>
          </a:ln>
        </p:spPr>
        <p:txBody>
          <a:bodyPr wrap="square" rtlCol="0">
            <a:spAutoFit/>
          </a:bodyPr>
          <a:lstStyle/>
          <a:p>
            <a:r>
              <a:rPr lang="en-US" sz="1200" dirty="0">
                <a:solidFill>
                  <a:schemeClr val="bg1">
                    <a:lumMod val="50000"/>
                  </a:schemeClr>
                </a:solidFill>
              </a:rPr>
              <a:t>Supplement with road depression and soft ground on berm</a:t>
            </a:r>
          </a:p>
        </p:txBody>
      </p:sp>
      <p:sp>
        <p:nvSpPr>
          <p:cNvPr id="14" name="TextBox 13">
            <a:extLst>
              <a:ext uri="{FF2B5EF4-FFF2-40B4-BE49-F238E27FC236}">
                <a16:creationId xmlns:a16="http://schemas.microsoft.com/office/drawing/2014/main" id="{E6C8000D-1838-4FDD-BD1B-B984F0E8EB7A}"/>
              </a:ext>
            </a:extLst>
          </p:cNvPr>
          <p:cNvSpPr txBox="1"/>
          <p:nvPr/>
        </p:nvSpPr>
        <p:spPr>
          <a:xfrm>
            <a:off x="5608905" y="4565389"/>
            <a:ext cx="3323556" cy="276999"/>
          </a:xfrm>
          <a:prstGeom prst="rect">
            <a:avLst/>
          </a:prstGeom>
          <a:solidFill>
            <a:schemeClr val="bg1"/>
          </a:solidFill>
          <a:ln w="28575">
            <a:solidFill>
              <a:schemeClr val="accent2"/>
            </a:solidFill>
          </a:ln>
        </p:spPr>
        <p:txBody>
          <a:bodyPr wrap="square" rtlCol="0">
            <a:spAutoFit/>
          </a:bodyPr>
          <a:lstStyle/>
          <a:p>
            <a:r>
              <a:rPr lang="en-US" sz="1200" dirty="0">
                <a:solidFill>
                  <a:schemeClr val="bg1">
                    <a:lumMod val="50000"/>
                  </a:schemeClr>
                </a:solidFill>
              </a:rPr>
              <a:t>Supplement with quieter pavement</a:t>
            </a:r>
          </a:p>
        </p:txBody>
      </p:sp>
    </p:spTree>
    <p:extLst>
      <p:ext uri="{BB962C8B-B14F-4D97-AF65-F5344CB8AC3E}">
        <p14:creationId xmlns:p14="http://schemas.microsoft.com/office/powerpoint/2010/main" val="167562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Further Investigations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Used FHWA Traffic Noise Model (TNM) v3.0 to predict noise reduction with varying parameters</a:t>
            </a:r>
          </a:p>
          <a:p>
            <a:r>
              <a:rPr lang="en-US" dirty="0"/>
              <a:t>8 roadway base cases</a:t>
            </a:r>
          </a:p>
          <a:p>
            <a:pPr lvl="1"/>
            <a:r>
              <a:rPr lang="en-US" dirty="0"/>
              <a:t>2- and 4-lane narrow and wide streets</a:t>
            </a:r>
          </a:p>
          <a:p>
            <a:pPr lvl="1"/>
            <a:r>
              <a:rPr lang="en-US" dirty="0"/>
              <a:t>4- and 8-lane narrow and wide freeways/highway</a:t>
            </a:r>
          </a:p>
          <a:p>
            <a:r>
              <a:rPr lang="en-US" dirty="0"/>
              <a:t>Default ground acoustically hard (hard soil) and soft (lawn)</a:t>
            </a:r>
          </a:p>
          <a:p>
            <a:r>
              <a:rPr lang="en-US" dirty="0"/>
              <a:t>0, 5, and 15% heavy trucks</a:t>
            </a:r>
          </a:p>
          <a:p>
            <a:r>
              <a:rPr lang="en-US" dirty="0"/>
              <a:t>Receivers</a:t>
            </a:r>
          </a:p>
          <a:p>
            <a:pPr lvl="1"/>
            <a:r>
              <a:rPr lang="en-US" dirty="0"/>
              <a:t>Distances every 25  ft, out to 1000 ft (from center of near travel lane)</a:t>
            </a:r>
          </a:p>
          <a:p>
            <a:pPr lvl="1"/>
            <a:r>
              <a:rPr lang="en-US" dirty="0"/>
              <a:t>Heights 5 and 15 ft</a:t>
            </a:r>
          </a:p>
          <a:p>
            <a:pPr marL="502920" lvl="1" indent="0">
              <a:buNone/>
            </a:pPr>
            <a:endParaRPr lang="en-US" dirty="0"/>
          </a:p>
          <a:p>
            <a:endParaRPr lang="en-US" dirty="0"/>
          </a:p>
          <a:p>
            <a:endParaRPr lang="en-US" dirty="0"/>
          </a:p>
        </p:txBody>
      </p:sp>
      <p:sp>
        <p:nvSpPr>
          <p:cNvPr id="7" name="Rectangle 6">
            <a:extLst>
              <a:ext uri="{FF2B5EF4-FFF2-40B4-BE49-F238E27FC236}">
                <a16:creationId xmlns:a16="http://schemas.microsoft.com/office/drawing/2014/main" id="{2CD559AC-D0FF-4AE1-8E16-5B8606FE7C72}"/>
              </a:ext>
            </a:extLst>
          </p:cNvPr>
          <p:cNvSpPr/>
          <p:nvPr/>
        </p:nvSpPr>
        <p:spPr>
          <a:xfrm>
            <a:off x="358140" y="198119"/>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481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239-04B1-4A95-9DC6-2EFDE7C39A32}"/>
              </a:ext>
            </a:extLst>
          </p:cNvPr>
          <p:cNvSpPr>
            <a:spLocks noGrp="1"/>
          </p:cNvSpPr>
          <p:nvPr>
            <p:ph type="ctrTitle"/>
          </p:nvPr>
        </p:nvSpPr>
        <p:spPr/>
        <p:txBody>
          <a:bodyPr>
            <a:normAutofit/>
          </a:bodyPr>
          <a:lstStyle/>
          <a:p>
            <a:r>
              <a:rPr lang="en-US" sz="2800" dirty="0"/>
              <a:t>Findings</a:t>
            </a:r>
          </a:p>
        </p:txBody>
      </p:sp>
      <p:sp>
        <p:nvSpPr>
          <p:cNvPr id="14" name="Rectangle 13">
            <a:extLst>
              <a:ext uri="{FF2B5EF4-FFF2-40B4-BE49-F238E27FC236}">
                <a16:creationId xmlns:a16="http://schemas.microsoft.com/office/drawing/2014/main" id="{0B35344A-34C4-4658-9CE1-CBDC0B40732F}"/>
              </a:ext>
            </a:extLst>
          </p:cNvPr>
          <p:cNvSpPr/>
          <p:nvPr/>
        </p:nvSpPr>
        <p:spPr>
          <a:xfrm>
            <a:off x="7477328" y="5285361"/>
            <a:ext cx="382621" cy="11024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46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On-Road Design Choices</a:t>
            </a:r>
          </a:p>
        </p:txBody>
      </p:sp>
      <p:sp>
        <p:nvSpPr>
          <p:cNvPr id="7" name="Rectangle 6">
            <a:extLst>
              <a:ext uri="{FF2B5EF4-FFF2-40B4-BE49-F238E27FC236}">
                <a16:creationId xmlns:a16="http://schemas.microsoft.com/office/drawing/2014/main" id="{2CD559AC-D0FF-4AE1-8E16-5B8606FE7C72}"/>
              </a:ext>
            </a:extLst>
          </p:cNvPr>
          <p:cNvSpPr/>
          <p:nvPr/>
        </p:nvSpPr>
        <p:spPr>
          <a:xfrm>
            <a:off x="358140" y="198119"/>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6A289F18-B867-40CA-83EB-AB95E1166C8C}"/>
              </a:ext>
            </a:extLst>
          </p:cNvPr>
          <p:cNvGraphicFramePr/>
          <p:nvPr>
            <p:extLst>
              <p:ext uri="{D42A27DB-BD31-4B8C-83A1-F6EECF244321}">
                <p14:modId xmlns:p14="http://schemas.microsoft.com/office/powerpoint/2010/main" val="2736230705"/>
              </p:ext>
            </p:extLst>
          </p:nvPr>
        </p:nvGraphicFramePr>
        <p:xfrm>
          <a:off x="2301328" y="1669909"/>
          <a:ext cx="4562931" cy="4354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100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830997"/>
          </a:xfrm>
          <a:prstGeom prst="rect">
            <a:avLst/>
          </a:prstGeom>
          <a:noFill/>
        </p:spPr>
        <p:txBody>
          <a:bodyPr wrap="square" rtlCol="0">
            <a:spAutoFit/>
          </a:bodyPr>
          <a:lstStyle/>
          <a:p>
            <a:r>
              <a:rPr lang="en-US" sz="2400" dirty="0"/>
              <a:t>On-road design choices – quieter bridges, rumble strips, and pavements</a:t>
            </a:r>
          </a:p>
        </p:txBody>
      </p:sp>
      <p:graphicFrame>
        <p:nvGraphicFramePr>
          <p:cNvPr id="7" name="Table 7">
            <a:extLst>
              <a:ext uri="{FF2B5EF4-FFF2-40B4-BE49-F238E27FC236}">
                <a16:creationId xmlns:a16="http://schemas.microsoft.com/office/drawing/2014/main" id="{3D08FDD3-47B6-47EC-8353-6BA9A5B664CB}"/>
              </a:ext>
            </a:extLst>
          </p:cNvPr>
          <p:cNvGraphicFramePr>
            <a:graphicFrameLocks noGrp="1"/>
          </p:cNvGraphicFramePr>
          <p:nvPr>
            <p:extLst>
              <p:ext uri="{D42A27DB-BD31-4B8C-83A1-F6EECF244321}">
                <p14:modId xmlns:p14="http://schemas.microsoft.com/office/powerpoint/2010/main" val="2179539974"/>
              </p:ext>
            </p:extLst>
          </p:nvPr>
        </p:nvGraphicFramePr>
        <p:xfrm>
          <a:off x="541019" y="1567488"/>
          <a:ext cx="8032292" cy="4939050"/>
        </p:xfrm>
        <a:graphic>
          <a:graphicData uri="http://schemas.openxmlformats.org/drawingml/2006/table">
            <a:tbl>
              <a:tblPr firstRow="1" bandRow="1">
                <a:tableStyleId>{5C22544A-7EE6-4342-B048-85BDC9FD1C3A}</a:tableStyleId>
              </a:tblPr>
              <a:tblGrid>
                <a:gridCol w="2008073">
                  <a:extLst>
                    <a:ext uri="{9D8B030D-6E8A-4147-A177-3AD203B41FA5}">
                      <a16:colId xmlns:a16="http://schemas.microsoft.com/office/drawing/2014/main" val="3513468662"/>
                    </a:ext>
                  </a:extLst>
                </a:gridCol>
                <a:gridCol w="3183742">
                  <a:extLst>
                    <a:ext uri="{9D8B030D-6E8A-4147-A177-3AD203B41FA5}">
                      <a16:colId xmlns:a16="http://schemas.microsoft.com/office/drawing/2014/main" val="2682652949"/>
                    </a:ext>
                  </a:extLst>
                </a:gridCol>
                <a:gridCol w="832404">
                  <a:extLst>
                    <a:ext uri="{9D8B030D-6E8A-4147-A177-3AD203B41FA5}">
                      <a16:colId xmlns:a16="http://schemas.microsoft.com/office/drawing/2014/main" val="2472186267"/>
                    </a:ext>
                  </a:extLst>
                </a:gridCol>
                <a:gridCol w="2008073">
                  <a:extLst>
                    <a:ext uri="{9D8B030D-6E8A-4147-A177-3AD203B41FA5}">
                      <a16:colId xmlns:a16="http://schemas.microsoft.com/office/drawing/2014/main" val="553140543"/>
                    </a:ext>
                  </a:extLst>
                </a:gridCol>
              </a:tblGrid>
              <a:tr h="730116">
                <a:tc>
                  <a:txBody>
                    <a:bodyPr/>
                    <a:lstStyle/>
                    <a:p>
                      <a:pPr algn="ctr"/>
                      <a:r>
                        <a:rPr lang="en-US" dirty="0"/>
                        <a:t>Strategy</a:t>
                      </a:r>
                    </a:p>
                  </a:txBody>
                  <a:tcPr/>
                </a:tc>
                <a:tc>
                  <a:txBody>
                    <a:bodyPr/>
                    <a:lstStyle/>
                    <a:p>
                      <a:pPr algn="ctr"/>
                      <a:r>
                        <a:rPr lang="en-US" dirty="0"/>
                        <a:t>Noise Benefit</a:t>
                      </a:r>
                    </a:p>
                  </a:txBody>
                  <a:tcPr/>
                </a:tc>
                <a:tc>
                  <a:txBody>
                    <a:bodyPr/>
                    <a:lstStyle/>
                    <a:p>
                      <a:pPr algn="ctr"/>
                      <a:r>
                        <a:rPr lang="en-US" dirty="0"/>
                        <a:t>Costs</a:t>
                      </a:r>
                    </a:p>
                    <a:p>
                      <a:pPr algn="ctr"/>
                      <a:r>
                        <a:rPr lang="en-US" sz="1200" dirty="0"/>
                        <a:t>($-$$$$$)</a:t>
                      </a:r>
                    </a:p>
                  </a:txBody>
                  <a:tcPr/>
                </a:tc>
                <a:tc>
                  <a:txBody>
                    <a:bodyPr/>
                    <a:lstStyle/>
                    <a:p>
                      <a:pPr algn="ctr"/>
                      <a:r>
                        <a:rPr lang="en-US" dirty="0"/>
                        <a:t>Context Appropriateness</a:t>
                      </a:r>
                    </a:p>
                  </a:txBody>
                  <a:tcPr/>
                </a:tc>
                <a:extLst>
                  <a:ext uri="{0D108BD9-81ED-4DB2-BD59-A6C34878D82A}">
                    <a16:rowId xmlns:a16="http://schemas.microsoft.com/office/drawing/2014/main" val="4122717764"/>
                  </a:ext>
                </a:extLst>
              </a:tr>
              <a:tr h="839547">
                <a:tc>
                  <a:txBody>
                    <a:bodyPr/>
                    <a:lstStyle/>
                    <a:p>
                      <a:r>
                        <a:rPr lang="en-US" sz="1400" dirty="0"/>
                        <a:t>Quieter bridge decks</a:t>
                      </a:r>
                    </a:p>
                  </a:txBody>
                  <a:tcPr/>
                </a:tc>
                <a:tc>
                  <a:txBody>
                    <a:bodyPr/>
                    <a:lstStyle/>
                    <a:p>
                      <a:r>
                        <a:rPr lang="en-US" sz="1400" dirty="0"/>
                        <a:t>5-10 dB compared to conventional bridge decks (near source)</a:t>
                      </a:r>
                    </a:p>
                  </a:txBody>
                  <a:tcPr/>
                </a:tc>
                <a:tc>
                  <a:txBody>
                    <a:bodyPr/>
                    <a:lstStyle/>
                    <a:p>
                      <a:pPr algn="ctr"/>
                      <a:r>
                        <a:rPr lang="en-US" sz="1400" dirty="0"/>
                        <a:t>$$-</a:t>
                      </a:r>
                      <a:br>
                        <a:rPr lang="en-US" sz="1400" dirty="0"/>
                      </a:br>
                      <a:r>
                        <a:rPr lang="en-US" sz="1400" dirty="0"/>
                        <a:t>$$$</a:t>
                      </a:r>
                    </a:p>
                  </a:txBody>
                  <a:tcPr/>
                </a:tc>
                <a:tc>
                  <a:txBody>
                    <a:bodyPr/>
                    <a:lstStyle/>
                    <a:p>
                      <a:r>
                        <a:rPr lang="en-US" sz="1400" dirty="0"/>
                        <a:t>Bridges or other structures</a:t>
                      </a:r>
                    </a:p>
                  </a:txBody>
                  <a:tcPr/>
                </a:tc>
                <a:extLst>
                  <a:ext uri="{0D108BD9-81ED-4DB2-BD59-A6C34878D82A}">
                    <a16:rowId xmlns:a16="http://schemas.microsoft.com/office/drawing/2014/main" val="4271531442"/>
                  </a:ext>
                </a:extLst>
              </a:tr>
              <a:tr h="839547">
                <a:tc>
                  <a:txBody>
                    <a:bodyPr/>
                    <a:lstStyle/>
                    <a:p>
                      <a:r>
                        <a:rPr lang="en-US" sz="1400" dirty="0"/>
                        <a:t>Quieter bridge joints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6-9 dB compared to conventional</a:t>
                      </a:r>
                      <a:br>
                        <a:rPr lang="en-US" sz="1400" dirty="0"/>
                      </a:br>
                      <a:r>
                        <a:rPr lang="en-US" sz="1400" dirty="0"/>
                        <a:t>bridge joints (near source)</a:t>
                      </a:r>
                    </a:p>
                  </a:txBody>
                  <a:tcPr/>
                </a:tc>
                <a:tc>
                  <a:txBody>
                    <a:bodyPr/>
                    <a:lstStyle/>
                    <a:p>
                      <a:pPr algn="ctr"/>
                      <a:r>
                        <a:rPr lang="en-US" sz="1400" dirty="0"/>
                        <a:t>$$$-$$$$</a:t>
                      </a:r>
                    </a:p>
                  </a:txBody>
                  <a:tcPr/>
                </a:tc>
                <a:tc>
                  <a:txBody>
                    <a:bodyPr/>
                    <a:lstStyle/>
                    <a:p>
                      <a:r>
                        <a:rPr lang="en-US" sz="1400" dirty="0"/>
                        <a:t>Bridges or other structures with expansion joints, particularly designed seismic activity</a:t>
                      </a:r>
                    </a:p>
                  </a:txBody>
                  <a:tcPr/>
                </a:tc>
                <a:extLst>
                  <a:ext uri="{0D108BD9-81ED-4DB2-BD59-A6C34878D82A}">
                    <a16:rowId xmlns:a16="http://schemas.microsoft.com/office/drawing/2014/main" val="2494417874"/>
                  </a:ext>
                </a:extLst>
              </a:tr>
              <a:tr h="839547">
                <a:tc>
                  <a:txBody>
                    <a:bodyPr/>
                    <a:lstStyle/>
                    <a:p>
                      <a:r>
                        <a:rPr lang="en-US" sz="1400" dirty="0"/>
                        <a:t>Quieter rumble strips</a:t>
                      </a:r>
                    </a:p>
                  </a:txBody>
                  <a:tcPr/>
                </a:tc>
                <a:tc>
                  <a:txBody>
                    <a:bodyPr/>
                    <a:lstStyle/>
                    <a:p>
                      <a:r>
                        <a:rPr lang="en-US" sz="1400" dirty="0"/>
                        <a:t>3-7 dB compared to conventional</a:t>
                      </a:r>
                      <a:br>
                        <a:rPr lang="en-US" sz="1400" dirty="0"/>
                      </a:br>
                      <a:r>
                        <a:rPr lang="en-US" sz="1400" dirty="0"/>
                        <a:t>rumble strips (near source)</a:t>
                      </a:r>
                    </a:p>
                  </a:txBody>
                  <a:tcPr/>
                </a:tc>
                <a:tc>
                  <a:txBody>
                    <a:bodyPr/>
                    <a:lstStyle/>
                    <a:p>
                      <a:pPr algn="ctr"/>
                      <a:r>
                        <a:rPr lang="en-US" sz="1400" dirty="0"/>
                        <a:t>$-</a:t>
                      </a:r>
                      <a:br>
                        <a:rPr lang="en-US" sz="1400" dirty="0"/>
                      </a:br>
                      <a:r>
                        <a:rPr lang="en-US" sz="1400" dirty="0"/>
                        <a:t>$$$</a:t>
                      </a:r>
                    </a:p>
                  </a:txBody>
                  <a:tcPr/>
                </a:tc>
                <a:tc>
                  <a:txBody>
                    <a:bodyPr/>
                    <a:lstStyle/>
                    <a:p>
                      <a:r>
                        <a:rPr lang="en-US" sz="1400" dirty="0"/>
                        <a:t>Outside edges of travel lanes or centerline of undivided roadway</a:t>
                      </a:r>
                    </a:p>
                  </a:txBody>
                  <a:tcPr/>
                </a:tc>
                <a:extLst>
                  <a:ext uri="{0D108BD9-81ED-4DB2-BD59-A6C34878D82A}">
                    <a16:rowId xmlns:a16="http://schemas.microsoft.com/office/drawing/2014/main" val="3971287450"/>
                  </a:ext>
                </a:extLst>
              </a:tr>
              <a:tr h="839547">
                <a:tc>
                  <a:txBody>
                    <a:bodyPr/>
                    <a:lstStyle/>
                    <a:p>
                      <a:r>
                        <a:rPr lang="en-US" sz="1400" dirty="0"/>
                        <a:t>Quieter pavements</a:t>
                      </a:r>
                    </a:p>
                  </a:txBody>
                  <a:tcPr/>
                </a:tc>
                <a:tc>
                  <a:txBody>
                    <a:bodyPr/>
                    <a:lstStyle/>
                    <a:p>
                      <a:r>
                        <a:rPr lang="en-US" sz="1400" dirty="0"/>
                        <a:t>Up to 7 dB reduction for</a:t>
                      </a:r>
                      <a:br>
                        <a:rPr lang="en-US" sz="1400" dirty="0"/>
                      </a:br>
                      <a:r>
                        <a:rPr lang="en-US" sz="1400" dirty="0"/>
                        <a:t>    diamond grinding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Up to 9 dB reduction for</a:t>
                      </a:r>
                      <a:br>
                        <a:rPr lang="en-US" sz="1400" dirty="0"/>
                      </a:br>
                      <a:r>
                        <a:rPr lang="en-US" sz="1400" dirty="0"/>
                        <a:t>    open-graded/rubberized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Up to 6 dB reduction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thin bonded asphalt</a:t>
                      </a:r>
                    </a:p>
                  </a:txBody>
                  <a:tcPr/>
                </a:tc>
                <a:tc>
                  <a:txBody>
                    <a:bodyPr/>
                    <a:lstStyle/>
                    <a:p>
                      <a:pPr algn="ctr"/>
                      <a:r>
                        <a:rPr lang="en-US" sz="1400" dirty="0"/>
                        <a:t>$$-</a:t>
                      </a:r>
                      <a:br>
                        <a:rPr lang="en-US" sz="1400" dirty="0"/>
                      </a:br>
                      <a:r>
                        <a:rPr lang="en-US" sz="1400" dirty="0"/>
                        <a:t>$$$$</a:t>
                      </a:r>
                    </a:p>
                  </a:txBody>
                  <a:tcPr/>
                </a:tc>
                <a:tc>
                  <a:txBody>
                    <a:bodyPr/>
                    <a:lstStyle/>
                    <a:p>
                      <a:r>
                        <a:rPr lang="en-US" sz="1400" dirty="0"/>
                        <a:t>All pavement surfaces</a:t>
                      </a:r>
                    </a:p>
                  </a:txBody>
                  <a:tcPr/>
                </a:tc>
                <a:extLst>
                  <a:ext uri="{0D108BD9-81ED-4DB2-BD59-A6C34878D82A}">
                    <a16:rowId xmlns:a16="http://schemas.microsoft.com/office/drawing/2014/main" val="3091111768"/>
                  </a:ext>
                </a:extLst>
              </a:tr>
            </a:tbl>
          </a:graphicData>
        </a:graphic>
      </p:graphicFrame>
    </p:spTree>
    <p:extLst>
      <p:ext uri="{BB962C8B-B14F-4D97-AF65-F5344CB8AC3E}">
        <p14:creationId xmlns:p14="http://schemas.microsoft.com/office/powerpoint/2010/main" val="67992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Quieter bridge decks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Quieter applications</a:t>
            </a:r>
          </a:p>
          <a:p>
            <a:pPr lvl="1"/>
            <a:r>
              <a:rPr lang="en-US" dirty="0"/>
              <a:t>Polyester overlay</a:t>
            </a:r>
          </a:p>
          <a:p>
            <a:pPr lvl="1"/>
            <a:r>
              <a:rPr lang="en-US" dirty="0"/>
              <a:t>Diamond grinding</a:t>
            </a:r>
          </a:p>
          <a:p>
            <a:pPr lvl="1"/>
            <a:endParaRPr lang="en-US" dirty="0"/>
          </a:p>
          <a:p>
            <a:pPr lvl="1"/>
            <a:r>
              <a:rPr lang="en-US" dirty="0"/>
              <a:t>Reduce texture depth</a:t>
            </a:r>
          </a:p>
          <a:p>
            <a:pPr lvl="1"/>
            <a:r>
              <a:rPr lang="en-US" dirty="0"/>
              <a:t>Improve texture uniformity</a:t>
            </a:r>
          </a:p>
          <a:p>
            <a:pPr lvl="1"/>
            <a:r>
              <a:rPr lang="en-US" dirty="0"/>
              <a:t>Create “negative” texture that reduces tire tread block vibrations</a:t>
            </a:r>
          </a:p>
          <a:p>
            <a:pPr lvl="1"/>
            <a:r>
              <a:rPr lang="en-US" dirty="0"/>
              <a:t>Result is reduced tire-pavement noise</a:t>
            </a:r>
          </a:p>
        </p:txBody>
      </p:sp>
      <p:graphicFrame>
        <p:nvGraphicFramePr>
          <p:cNvPr id="8" name="Table 3">
            <a:extLst>
              <a:ext uri="{FF2B5EF4-FFF2-40B4-BE49-F238E27FC236}">
                <a16:creationId xmlns:a16="http://schemas.microsoft.com/office/drawing/2014/main" id="{4514D781-1426-4556-90B1-53FC265F7925}"/>
              </a:ext>
            </a:extLst>
          </p:cNvPr>
          <p:cNvGraphicFramePr>
            <a:graphicFrameLocks noGrp="1"/>
          </p:cNvGraphicFramePr>
          <p:nvPr>
            <p:extLst>
              <p:ext uri="{D42A27DB-BD31-4B8C-83A1-F6EECF244321}">
                <p14:modId xmlns:p14="http://schemas.microsoft.com/office/powerpoint/2010/main" val="2166096663"/>
              </p:ext>
            </p:extLst>
          </p:nvPr>
        </p:nvGraphicFramePr>
        <p:xfrm>
          <a:off x="5641848" y="198121"/>
          <a:ext cx="3281658" cy="825313"/>
        </p:xfrm>
        <a:graphic>
          <a:graphicData uri="http://schemas.openxmlformats.org/drawingml/2006/table">
            <a:tbl>
              <a:tblPr firstRow="1" bandRow="1">
                <a:tableStyleId>{5C22544A-7EE6-4342-B048-85BDC9FD1C3A}</a:tableStyleId>
              </a:tblPr>
              <a:tblGrid>
                <a:gridCol w="3281658">
                  <a:extLst>
                    <a:ext uri="{9D8B030D-6E8A-4147-A177-3AD203B41FA5}">
                      <a16:colId xmlns:a16="http://schemas.microsoft.com/office/drawing/2014/main" val="633889379"/>
                    </a:ext>
                  </a:extLst>
                </a:gridCol>
              </a:tblGrid>
              <a:tr h="188622">
                <a:tc>
                  <a:txBody>
                    <a:bodyPr/>
                    <a:lstStyle/>
                    <a:p>
                      <a:pPr algn="ctr"/>
                      <a:r>
                        <a:rPr lang="en-US" sz="1400" dirty="0"/>
                        <a:t>Noise Benefit</a:t>
                      </a:r>
                    </a:p>
                  </a:txBody>
                  <a:tcPr/>
                </a:tc>
                <a:extLst>
                  <a:ext uri="{0D108BD9-81ED-4DB2-BD59-A6C34878D82A}">
                    <a16:rowId xmlns:a16="http://schemas.microsoft.com/office/drawing/2014/main" val="3307688871"/>
                  </a:ext>
                </a:extLst>
              </a:tr>
              <a:tr h="520513">
                <a:tc>
                  <a:txBody>
                    <a:bodyPr/>
                    <a:lstStyle/>
                    <a:p>
                      <a:r>
                        <a:rPr lang="en-US" sz="1200" dirty="0"/>
                        <a:t>5-10 dB compared to conventional bridge decks (near source)</a:t>
                      </a:r>
                    </a:p>
                  </a:txBody>
                  <a:tcPr/>
                </a:tc>
                <a:extLst>
                  <a:ext uri="{0D108BD9-81ED-4DB2-BD59-A6C34878D82A}">
                    <a16:rowId xmlns:a16="http://schemas.microsoft.com/office/drawing/2014/main" val="3912708405"/>
                  </a:ext>
                </a:extLst>
              </a:tr>
            </a:tbl>
          </a:graphicData>
        </a:graphic>
      </p:graphicFrame>
      <p:pic>
        <p:nvPicPr>
          <p:cNvPr id="3" name="Picture 2">
            <a:extLst>
              <a:ext uri="{FF2B5EF4-FFF2-40B4-BE49-F238E27FC236}">
                <a16:creationId xmlns:a16="http://schemas.microsoft.com/office/drawing/2014/main" id="{EBA09C20-5572-45ED-8A41-CD133AC55B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3463" y="4291414"/>
            <a:ext cx="3595687" cy="2468342"/>
          </a:xfrm>
          <a:prstGeom prst="rect">
            <a:avLst/>
          </a:prstGeom>
        </p:spPr>
      </p:pic>
      <p:pic>
        <p:nvPicPr>
          <p:cNvPr id="10" name="Picture 9">
            <a:extLst>
              <a:ext uri="{FF2B5EF4-FFF2-40B4-BE49-F238E27FC236}">
                <a16:creationId xmlns:a16="http://schemas.microsoft.com/office/drawing/2014/main" id="{C68847A2-EF3F-4C64-B515-9AA5DB826D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0836" y="4291414"/>
            <a:ext cx="2407878" cy="2468342"/>
          </a:xfrm>
          <a:prstGeom prst="rect">
            <a:avLst/>
          </a:prstGeom>
        </p:spPr>
      </p:pic>
    </p:spTree>
    <p:extLst>
      <p:ext uri="{BB962C8B-B14F-4D97-AF65-F5344CB8AC3E}">
        <p14:creationId xmlns:p14="http://schemas.microsoft.com/office/powerpoint/2010/main" val="248936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Quieter bridge joints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Quieter applications</a:t>
            </a:r>
          </a:p>
          <a:p>
            <a:pPr lvl="1"/>
            <a:r>
              <a:rPr lang="en-US" dirty="0"/>
              <a:t>Patterned joint cover plates; examples: finger joints, sinusoidal shapes</a:t>
            </a:r>
          </a:p>
          <a:p>
            <a:pPr lvl="1"/>
            <a:r>
              <a:rPr lang="en-US" dirty="0"/>
              <a:t>Eliminate undesirable “zipper” sound commonly associated with large expansion joints</a:t>
            </a:r>
          </a:p>
        </p:txBody>
      </p:sp>
      <p:graphicFrame>
        <p:nvGraphicFramePr>
          <p:cNvPr id="8" name="Table 3">
            <a:extLst>
              <a:ext uri="{FF2B5EF4-FFF2-40B4-BE49-F238E27FC236}">
                <a16:creationId xmlns:a16="http://schemas.microsoft.com/office/drawing/2014/main" id="{4514D781-1426-4556-90B1-53FC265F7925}"/>
              </a:ext>
            </a:extLst>
          </p:cNvPr>
          <p:cNvGraphicFramePr>
            <a:graphicFrameLocks noGrp="1"/>
          </p:cNvGraphicFramePr>
          <p:nvPr>
            <p:extLst>
              <p:ext uri="{D42A27DB-BD31-4B8C-83A1-F6EECF244321}">
                <p14:modId xmlns:p14="http://schemas.microsoft.com/office/powerpoint/2010/main" val="2964313059"/>
              </p:ext>
            </p:extLst>
          </p:nvPr>
        </p:nvGraphicFramePr>
        <p:xfrm>
          <a:off x="5641848" y="198121"/>
          <a:ext cx="3281658" cy="833287"/>
        </p:xfrm>
        <a:graphic>
          <a:graphicData uri="http://schemas.openxmlformats.org/drawingml/2006/table">
            <a:tbl>
              <a:tblPr firstRow="1" bandRow="1">
                <a:tableStyleId>{5C22544A-7EE6-4342-B048-85BDC9FD1C3A}</a:tableStyleId>
              </a:tblPr>
              <a:tblGrid>
                <a:gridCol w="3281658">
                  <a:extLst>
                    <a:ext uri="{9D8B030D-6E8A-4147-A177-3AD203B41FA5}">
                      <a16:colId xmlns:a16="http://schemas.microsoft.com/office/drawing/2014/main" val="633889379"/>
                    </a:ext>
                  </a:extLst>
                </a:gridCol>
              </a:tblGrid>
              <a:tr h="289084">
                <a:tc>
                  <a:txBody>
                    <a:bodyPr/>
                    <a:lstStyle/>
                    <a:p>
                      <a:pPr algn="ctr"/>
                      <a:r>
                        <a:rPr lang="en-US" sz="1400" dirty="0"/>
                        <a:t>Noise Benefit</a:t>
                      </a:r>
                    </a:p>
                  </a:txBody>
                  <a:tcPr/>
                </a:tc>
                <a:extLst>
                  <a:ext uri="{0D108BD9-81ED-4DB2-BD59-A6C34878D82A}">
                    <a16:rowId xmlns:a16="http://schemas.microsoft.com/office/drawing/2014/main" val="3307688871"/>
                  </a:ext>
                </a:extLst>
              </a:tr>
              <a:tr h="528487">
                <a:tc>
                  <a:txBody>
                    <a:bodyPr/>
                    <a:lstStyle/>
                    <a:p>
                      <a:r>
                        <a:rPr lang="en-US" sz="1200" dirty="0"/>
                        <a:t>6-9 dB compared to conventional bridge joints (near source)</a:t>
                      </a:r>
                    </a:p>
                  </a:txBody>
                  <a:tcPr/>
                </a:tc>
                <a:extLst>
                  <a:ext uri="{0D108BD9-81ED-4DB2-BD59-A6C34878D82A}">
                    <a16:rowId xmlns:a16="http://schemas.microsoft.com/office/drawing/2014/main" val="3912708405"/>
                  </a:ext>
                </a:extLst>
              </a:tr>
            </a:tbl>
          </a:graphicData>
        </a:graphic>
      </p:graphicFrame>
      <p:pic>
        <p:nvPicPr>
          <p:cNvPr id="12" name="Picture 11">
            <a:extLst>
              <a:ext uri="{FF2B5EF4-FFF2-40B4-BE49-F238E27FC236}">
                <a16:creationId xmlns:a16="http://schemas.microsoft.com/office/drawing/2014/main" id="{4E103C0B-2D82-4DB9-B5C2-1E17B4AEB36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37402" y="3612178"/>
            <a:ext cx="2695930" cy="2065864"/>
          </a:xfrm>
          <a:prstGeom prst="rect">
            <a:avLst/>
          </a:prstGeom>
          <a:noFill/>
          <a:ln>
            <a:noFill/>
          </a:ln>
        </p:spPr>
      </p:pic>
      <p:pic>
        <p:nvPicPr>
          <p:cNvPr id="13" name="Picture 12">
            <a:extLst>
              <a:ext uri="{FF2B5EF4-FFF2-40B4-BE49-F238E27FC236}">
                <a16:creationId xmlns:a16="http://schemas.microsoft.com/office/drawing/2014/main" id="{60D4EBF8-8B14-43DF-90EB-584243CD429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545" y="3612561"/>
            <a:ext cx="3778172" cy="2065481"/>
          </a:xfrm>
          <a:prstGeom prst="rect">
            <a:avLst/>
          </a:prstGeom>
          <a:noFill/>
          <a:ln>
            <a:noFill/>
          </a:ln>
        </p:spPr>
      </p:pic>
      <p:pic>
        <p:nvPicPr>
          <p:cNvPr id="9" name="Picture 8">
            <a:extLst>
              <a:ext uri="{FF2B5EF4-FFF2-40B4-BE49-F238E27FC236}">
                <a16:creationId xmlns:a16="http://schemas.microsoft.com/office/drawing/2014/main" id="{2421B99A-2F18-485E-929D-F989F00A78B1}"/>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33748" y="3617083"/>
            <a:ext cx="2624196" cy="2065480"/>
          </a:xfrm>
          <a:prstGeom prst="rect">
            <a:avLst/>
          </a:prstGeom>
          <a:noFill/>
          <a:ln>
            <a:noFill/>
          </a:ln>
        </p:spPr>
      </p:pic>
      <p:sp>
        <p:nvSpPr>
          <p:cNvPr id="3" name="TextBox 2">
            <a:extLst>
              <a:ext uri="{FF2B5EF4-FFF2-40B4-BE49-F238E27FC236}">
                <a16:creationId xmlns:a16="http://schemas.microsoft.com/office/drawing/2014/main" id="{6056C4D2-03A2-4330-A55A-C5904429E1A2}"/>
              </a:ext>
            </a:extLst>
          </p:cNvPr>
          <p:cNvSpPr txBox="1"/>
          <p:nvPr/>
        </p:nvSpPr>
        <p:spPr>
          <a:xfrm>
            <a:off x="46545" y="5706168"/>
            <a:ext cx="9086787" cy="246221"/>
          </a:xfrm>
          <a:prstGeom prst="rect">
            <a:avLst/>
          </a:prstGeom>
          <a:noFill/>
        </p:spPr>
        <p:txBody>
          <a:bodyPr wrap="square" rtlCol="0">
            <a:spAutoFit/>
          </a:bodyPr>
          <a:lstStyle/>
          <a:p>
            <a:r>
              <a:rPr lang="en-US" sz="1000" dirty="0"/>
              <a:t>Washington DOT (2019)                                                                                               Example: </a:t>
            </a:r>
            <a:r>
              <a:rPr lang="en-US" sz="1000" b="0" i="0" u="none" strike="noStrike" dirty="0">
                <a:solidFill>
                  <a:srgbClr val="111111"/>
                </a:solidFill>
                <a:effectLst/>
                <a:latin typeface="Calibri" panose="020F0502020204030204" pitchFamily="34" charset="0"/>
              </a:rPr>
              <a:t>TENSA®FINGER cantilever</a:t>
            </a:r>
            <a:r>
              <a:rPr lang="en-US" sz="1000" dirty="0"/>
              <a:t>                                </a:t>
            </a:r>
            <a:r>
              <a:rPr lang="en-US" sz="1000" dirty="0" err="1"/>
              <a:t>Glaesser</a:t>
            </a:r>
            <a:r>
              <a:rPr lang="en-US" sz="1000" dirty="0"/>
              <a:t>, et al., NCEJ, Vol. 60, No. 2 (2012)</a:t>
            </a:r>
          </a:p>
        </p:txBody>
      </p:sp>
    </p:spTree>
    <p:extLst>
      <p:ext uri="{BB962C8B-B14F-4D97-AF65-F5344CB8AC3E}">
        <p14:creationId xmlns:p14="http://schemas.microsoft.com/office/powerpoint/2010/main" val="3670148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Quieter rumble strips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Quieter rumble strips</a:t>
            </a:r>
          </a:p>
          <a:p>
            <a:pPr lvl="1"/>
            <a:r>
              <a:rPr lang="en-US" dirty="0"/>
              <a:t>Unique patterns to reduce impact energy</a:t>
            </a:r>
          </a:p>
          <a:p>
            <a:pPr lvl="1"/>
            <a:r>
              <a:rPr lang="en-US" dirty="0"/>
              <a:t>Rumble “wave” using a sinusoid pattern, optimized for occupant safety while reducing exterior noise level</a:t>
            </a:r>
          </a:p>
          <a:p>
            <a:pPr lvl="1"/>
            <a:r>
              <a:rPr lang="en-US" dirty="0"/>
              <a:t>Can be installed using conventional equipment with minor modifications</a:t>
            </a:r>
          </a:p>
        </p:txBody>
      </p:sp>
      <p:graphicFrame>
        <p:nvGraphicFramePr>
          <p:cNvPr id="8" name="Table 3">
            <a:extLst>
              <a:ext uri="{FF2B5EF4-FFF2-40B4-BE49-F238E27FC236}">
                <a16:creationId xmlns:a16="http://schemas.microsoft.com/office/drawing/2014/main" id="{4514D781-1426-4556-90B1-53FC265F7925}"/>
              </a:ext>
            </a:extLst>
          </p:cNvPr>
          <p:cNvGraphicFramePr>
            <a:graphicFrameLocks noGrp="1"/>
          </p:cNvGraphicFramePr>
          <p:nvPr>
            <p:extLst>
              <p:ext uri="{D42A27DB-BD31-4B8C-83A1-F6EECF244321}">
                <p14:modId xmlns:p14="http://schemas.microsoft.com/office/powerpoint/2010/main" val="1841859241"/>
              </p:ext>
            </p:extLst>
          </p:nvPr>
        </p:nvGraphicFramePr>
        <p:xfrm>
          <a:off x="5641848" y="198121"/>
          <a:ext cx="3281658" cy="904906"/>
        </p:xfrm>
        <a:graphic>
          <a:graphicData uri="http://schemas.openxmlformats.org/drawingml/2006/table">
            <a:tbl>
              <a:tblPr firstRow="1" bandRow="1">
                <a:tableStyleId>{5C22544A-7EE6-4342-B048-85BDC9FD1C3A}</a:tableStyleId>
              </a:tblPr>
              <a:tblGrid>
                <a:gridCol w="3281658">
                  <a:extLst>
                    <a:ext uri="{9D8B030D-6E8A-4147-A177-3AD203B41FA5}">
                      <a16:colId xmlns:a16="http://schemas.microsoft.com/office/drawing/2014/main" val="633889379"/>
                    </a:ext>
                  </a:extLst>
                </a:gridCol>
              </a:tblGrid>
              <a:tr h="217465">
                <a:tc>
                  <a:txBody>
                    <a:bodyPr/>
                    <a:lstStyle/>
                    <a:p>
                      <a:pPr algn="ctr"/>
                      <a:r>
                        <a:rPr lang="en-US" sz="1400" dirty="0"/>
                        <a:t>Noise Benefit</a:t>
                      </a:r>
                    </a:p>
                  </a:txBody>
                  <a:tcPr/>
                </a:tc>
                <a:extLst>
                  <a:ext uri="{0D108BD9-81ED-4DB2-BD59-A6C34878D82A}">
                    <a16:rowId xmlns:a16="http://schemas.microsoft.com/office/drawing/2014/main" val="3307688871"/>
                  </a:ext>
                </a:extLst>
              </a:tr>
              <a:tr h="600106">
                <a:tc>
                  <a:txBody>
                    <a:bodyPr/>
                    <a:lstStyle/>
                    <a:p>
                      <a:r>
                        <a:rPr lang="en-US" sz="1200" dirty="0"/>
                        <a:t>3-7 dB compared to conventional rumble strips (near source)</a:t>
                      </a:r>
                    </a:p>
                  </a:txBody>
                  <a:tcPr/>
                </a:tc>
                <a:extLst>
                  <a:ext uri="{0D108BD9-81ED-4DB2-BD59-A6C34878D82A}">
                    <a16:rowId xmlns:a16="http://schemas.microsoft.com/office/drawing/2014/main" val="3912708405"/>
                  </a:ext>
                </a:extLst>
              </a:tr>
            </a:tbl>
          </a:graphicData>
        </a:graphic>
      </p:graphicFrame>
      <p:pic>
        <p:nvPicPr>
          <p:cNvPr id="9" name="Picture 8">
            <a:extLst>
              <a:ext uri="{FF2B5EF4-FFF2-40B4-BE49-F238E27FC236}">
                <a16:creationId xmlns:a16="http://schemas.microsoft.com/office/drawing/2014/main" id="{6F95651E-0025-488E-828A-AE60DC1E99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764" r="14872" b="17135"/>
          <a:stretch/>
        </p:blipFill>
        <p:spPr bwMode="auto">
          <a:xfrm>
            <a:off x="359665" y="3483229"/>
            <a:ext cx="3433666" cy="3070182"/>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36701F34-9FA1-49C2-9F46-1F51CC818E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9205" y="3337560"/>
            <a:ext cx="4885764" cy="3322319"/>
          </a:xfrm>
          <a:prstGeom prst="rect">
            <a:avLst/>
          </a:prstGeom>
        </p:spPr>
      </p:pic>
      <p:sp>
        <p:nvSpPr>
          <p:cNvPr id="10" name="TextBox 9">
            <a:extLst>
              <a:ext uri="{FF2B5EF4-FFF2-40B4-BE49-F238E27FC236}">
                <a16:creationId xmlns:a16="http://schemas.microsoft.com/office/drawing/2014/main" id="{D2361075-CBB2-4C46-8543-FDDC5005BC12}"/>
              </a:ext>
            </a:extLst>
          </p:cNvPr>
          <p:cNvSpPr txBox="1"/>
          <p:nvPr/>
        </p:nvSpPr>
        <p:spPr>
          <a:xfrm>
            <a:off x="249745" y="6553411"/>
            <a:ext cx="8894255" cy="246221"/>
          </a:xfrm>
          <a:prstGeom prst="rect">
            <a:avLst/>
          </a:prstGeom>
          <a:noFill/>
        </p:spPr>
        <p:txBody>
          <a:bodyPr wrap="square" rtlCol="0">
            <a:spAutoFit/>
          </a:bodyPr>
          <a:lstStyle/>
          <a:p>
            <a:r>
              <a:rPr lang="en-US" sz="1000" dirty="0"/>
              <a:t>Minnesota DOT (2015)                                                                                                                  Caltrans (2012, 2018)</a:t>
            </a:r>
          </a:p>
        </p:txBody>
      </p:sp>
    </p:spTree>
    <p:extLst>
      <p:ext uri="{BB962C8B-B14F-4D97-AF65-F5344CB8AC3E}">
        <p14:creationId xmlns:p14="http://schemas.microsoft.com/office/powerpoint/2010/main" val="300711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Quieter pavement</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Quieter pavement</a:t>
            </a:r>
          </a:p>
          <a:p>
            <a:pPr lvl="1"/>
            <a:r>
              <a:rPr lang="en-US" dirty="0"/>
              <a:t>Diamond grinding</a:t>
            </a:r>
          </a:p>
          <a:p>
            <a:pPr lvl="1"/>
            <a:r>
              <a:rPr lang="en-US" dirty="0"/>
              <a:t>Open-graded or rubberized asphalt</a:t>
            </a:r>
          </a:p>
          <a:p>
            <a:pPr lvl="1"/>
            <a:r>
              <a:rPr lang="en-US" dirty="0"/>
              <a:t>Thin bonded asphalt layers</a:t>
            </a:r>
          </a:p>
          <a:p>
            <a:pPr marL="502920" lvl="1" indent="0">
              <a:buNone/>
            </a:pPr>
            <a:endParaRPr lang="en-US" dirty="0"/>
          </a:p>
          <a:p>
            <a:pPr lvl="1"/>
            <a:r>
              <a:rPr lang="en-US" dirty="0"/>
              <a:t>Reduce texture depth</a:t>
            </a:r>
          </a:p>
          <a:p>
            <a:pPr lvl="1"/>
            <a:r>
              <a:rPr lang="en-US" dirty="0"/>
              <a:t>Improve texture uniformity</a:t>
            </a:r>
          </a:p>
          <a:p>
            <a:pPr lvl="1"/>
            <a:r>
              <a:rPr lang="en-US" dirty="0"/>
              <a:t>Create “negative” texture that reduces tire tread block vibrations</a:t>
            </a:r>
          </a:p>
          <a:p>
            <a:pPr lvl="1"/>
            <a:r>
              <a:rPr lang="en-US" dirty="0"/>
              <a:t>For some alternatives, increase acoustical absorption</a:t>
            </a:r>
          </a:p>
          <a:p>
            <a:pPr lvl="1"/>
            <a:r>
              <a:rPr lang="en-US" dirty="0"/>
              <a:t>Additional benefit from absorptive treatments of pavements on shoulders</a:t>
            </a:r>
          </a:p>
        </p:txBody>
      </p:sp>
      <p:graphicFrame>
        <p:nvGraphicFramePr>
          <p:cNvPr id="8" name="Table 3">
            <a:extLst>
              <a:ext uri="{FF2B5EF4-FFF2-40B4-BE49-F238E27FC236}">
                <a16:creationId xmlns:a16="http://schemas.microsoft.com/office/drawing/2014/main" id="{4514D781-1426-4556-90B1-53FC265F7925}"/>
              </a:ext>
            </a:extLst>
          </p:cNvPr>
          <p:cNvGraphicFramePr>
            <a:graphicFrameLocks noGrp="1"/>
          </p:cNvGraphicFramePr>
          <p:nvPr/>
        </p:nvGraphicFramePr>
        <p:xfrm>
          <a:off x="5641848" y="198121"/>
          <a:ext cx="3281658" cy="1493520"/>
        </p:xfrm>
        <a:graphic>
          <a:graphicData uri="http://schemas.openxmlformats.org/drawingml/2006/table">
            <a:tbl>
              <a:tblPr firstRow="1" bandRow="1">
                <a:tableStyleId>{5C22544A-7EE6-4342-B048-85BDC9FD1C3A}</a:tableStyleId>
              </a:tblPr>
              <a:tblGrid>
                <a:gridCol w="3281658">
                  <a:extLst>
                    <a:ext uri="{9D8B030D-6E8A-4147-A177-3AD203B41FA5}">
                      <a16:colId xmlns:a16="http://schemas.microsoft.com/office/drawing/2014/main" val="633889379"/>
                    </a:ext>
                  </a:extLst>
                </a:gridCol>
              </a:tblGrid>
              <a:tr h="240929">
                <a:tc>
                  <a:txBody>
                    <a:bodyPr/>
                    <a:lstStyle/>
                    <a:p>
                      <a:pPr algn="ctr"/>
                      <a:r>
                        <a:rPr lang="en-US" sz="1400" dirty="0"/>
                        <a:t>Noise Benefit</a:t>
                      </a:r>
                    </a:p>
                  </a:txBody>
                  <a:tcPr/>
                </a:tc>
                <a:extLst>
                  <a:ext uri="{0D108BD9-81ED-4DB2-BD59-A6C34878D82A}">
                    <a16:rowId xmlns:a16="http://schemas.microsoft.com/office/drawing/2014/main" val="3307688871"/>
                  </a:ext>
                </a:extLst>
              </a:tr>
              <a:tr h="841110">
                <a:tc>
                  <a:txBody>
                    <a:bodyPr/>
                    <a:lstStyle/>
                    <a:p>
                      <a:r>
                        <a:rPr lang="en-US" sz="1200" dirty="0"/>
                        <a:t>Up to 7 dB reduction for diamond grinding</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Up to 9 dB reduction for open-graded/rubberized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Up to 6 dB reduction for thin bonded asphalt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extLst>
                  <a:ext uri="{0D108BD9-81ED-4DB2-BD59-A6C34878D82A}">
                    <a16:rowId xmlns:a16="http://schemas.microsoft.com/office/drawing/2014/main" val="3912708405"/>
                  </a:ext>
                </a:extLst>
              </a:tr>
            </a:tbl>
          </a:graphicData>
        </a:graphic>
      </p:graphicFrame>
      <p:pic>
        <p:nvPicPr>
          <p:cNvPr id="4" name="Picture 3">
            <a:extLst>
              <a:ext uri="{FF2B5EF4-FFF2-40B4-BE49-F238E27FC236}">
                <a16:creationId xmlns:a16="http://schemas.microsoft.com/office/drawing/2014/main" id="{C10A3435-A4B4-41AD-BA77-C55462E5CFF0}"/>
              </a:ext>
            </a:extLst>
          </p:cNvPr>
          <p:cNvPicPr>
            <a:picLocks noChangeAspect="1"/>
          </p:cNvPicPr>
          <p:nvPr/>
        </p:nvPicPr>
        <p:blipFill>
          <a:blip r:embed="rId2"/>
          <a:stretch>
            <a:fillRect/>
          </a:stretch>
        </p:blipFill>
        <p:spPr>
          <a:xfrm>
            <a:off x="4157471" y="4640223"/>
            <a:ext cx="4285487" cy="2197685"/>
          </a:xfrm>
          <a:prstGeom prst="rect">
            <a:avLst/>
          </a:prstGeom>
        </p:spPr>
      </p:pic>
      <p:pic>
        <p:nvPicPr>
          <p:cNvPr id="12" name="Picture 3" descr="PA160011b">
            <a:extLst>
              <a:ext uri="{FF2B5EF4-FFF2-40B4-BE49-F238E27FC236}">
                <a16:creationId xmlns:a16="http://schemas.microsoft.com/office/drawing/2014/main" id="{17BCC633-07C8-480C-8442-683DDB231B9F}"/>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863036" y="4657370"/>
            <a:ext cx="3142037" cy="2102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45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Acknowledgement and Disclaimer</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sz="1400" dirty="0">
                <a:effectLst/>
                <a:ea typeface="Times New Roman" panose="02020603050405020304" pitchFamily="18" charset="0"/>
              </a:rPr>
              <a:t>The research team would like to thank the project’s technical advisory panel for their guidance, constructive comments, and sharing this project experience, which we hope will help in expanding the strategies applied to reduce highway traffic noise.  The panel includes: Chair </a:t>
            </a:r>
            <a:r>
              <a:rPr lang="en-US" sz="1400" dirty="0">
                <a:ea typeface="Times New Roman" panose="02020603050405020304" pitchFamily="18" charset="0"/>
              </a:rPr>
              <a:t>Adam Alexander; AASHTO Monitor Noel Alcala, P.E.; Members Patrick Gant, P.E., John </a:t>
            </a:r>
            <a:r>
              <a:rPr lang="en-US" sz="1400" dirty="0" err="1">
                <a:ea typeface="Times New Roman" panose="02020603050405020304" pitchFamily="18" charset="0"/>
              </a:rPr>
              <a:t>Hencken</a:t>
            </a:r>
            <a:r>
              <a:rPr lang="en-US" sz="1400" dirty="0">
                <a:ea typeface="Times New Roman" panose="02020603050405020304" pitchFamily="18" charset="0"/>
              </a:rPr>
              <a:t>, Mary Dickens Pair, P.E., Kenneth </a:t>
            </a:r>
            <a:r>
              <a:rPr lang="en-US" sz="1400" dirty="0" err="1">
                <a:ea typeface="Times New Roman" panose="02020603050405020304" pitchFamily="18" charset="0"/>
              </a:rPr>
              <a:t>Polcak</a:t>
            </a:r>
            <a:r>
              <a:rPr lang="en-US" sz="1400" dirty="0">
                <a:ea typeface="Times New Roman" panose="02020603050405020304" pitchFamily="18" charset="0"/>
              </a:rPr>
              <a:t>, and Peter </a:t>
            </a:r>
            <a:r>
              <a:rPr lang="en-US" sz="1400" dirty="0" err="1">
                <a:ea typeface="Times New Roman" panose="02020603050405020304" pitchFamily="18" charset="0"/>
              </a:rPr>
              <a:t>Wasko</a:t>
            </a:r>
            <a:r>
              <a:rPr lang="en-US" sz="1400" dirty="0">
                <a:ea typeface="Times New Roman" panose="02020603050405020304" pitchFamily="18" charset="0"/>
              </a:rPr>
              <a:t>; FHWA Liaison Aileen Varela-</a:t>
            </a:r>
            <a:r>
              <a:rPr lang="en-US" sz="1400" dirty="0" err="1">
                <a:ea typeface="Times New Roman" panose="02020603050405020304" pitchFamily="18" charset="0"/>
              </a:rPr>
              <a:t>Margolles</a:t>
            </a:r>
            <a:r>
              <a:rPr lang="en-US" sz="1400" dirty="0">
                <a:ea typeface="Times New Roman" panose="02020603050405020304" pitchFamily="18" charset="0"/>
              </a:rPr>
              <a:t>; TRB Liaison Christine </a:t>
            </a:r>
            <a:r>
              <a:rPr lang="en-US" sz="1400" dirty="0" err="1">
                <a:ea typeface="Times New Roman" panose="02020603050405020304" pitchFamily="18" charset="0"/>
              </a:rPr>
              <a:t>Gerencher</a:t>
            </a:r>
            <a:r>
              <a:rPr lang="en-US" sz="1400" dirty="0">
                <a:ea typeface="Times New Roman" panose="02020603050405020304" pitchFamily="18" charset="0"/>
              </a:rPr>
              <a:t>; and NCHRP Staff Ann M. </a:t>
            </a:r>
            <a:r>
              <a:rPr lang="en-US" sz="1400" dirty="0" err="1">
                <a:ea typeface="Times New Roman" panose="02020603050405020304" pitchFamily="18" charset="0"/>
              </a:rPr>
              <a:t>Hartell</a:t>
            </a:r>
            <a:r>
              <a:rPr lang="en-US" sz="1400" dirty="0">
                <a:ea typeface="Times New Roman" panose="02020603050405020304" pitchFamily="18" charset="0"/>
              </a:rPr>
              <a:t> and </a:t>
            </a:r>
            <a:r>
              <a:rPr lang="en-US" sz="1400" dirty="0" err="1">
                <a:ea typeface="Times New Roman" panose="02020603050405020304" pitchFamily="18" charset="0"/>
              </a:rPr>
              <a:t>Jarrel</a:t>
            </a:r>
            <a:r>
              <a:rPr lang="en-US" sz="1400" dirty="0">
                <a:ea typeface="Times New Roman" panose="02020603050405020304" pitchFamily="18" charset="0"/>
              </a:rPr>
              <a:t> McAfee.</a:t>
            </a:r>
            <a:r>
              <a:rPr lang="en-US" sz="1400" dirty="0">
                <a:effectLst/>
                <a:ea typeface="Times New Roman" panose="02020603050405020304" pitchFamily="18" charset="0"/>
              </a:rPr>
              <a:t> In addition, the researchers would like to thank the more than 50 individuals who participated in the literature/data review survey and interviews and provided documents and data, including those from the American Association of State Highway Transportation Officials (AASHTO) and Transportation Research Board (TRB). Lastly, we thank Dr. Ysbrand Wijnant and Bart Willems from the University of Twente and 4Silence, for providing valuable noise predictions for barrier diffractor tops.</a:t>
            </a:r>
            <a:endParaRPr lang="en-US" dirty="0"/>
          </a:p>
          <a:p>
            <a:r>
              <a:rPr lang="en-US" sz="1400" dirty="0"/>
              <a:t>The National Cooperative Research Program (NCHRP) produces ready‐to‐implement solutions to the challenges facing transportation professionals. NCHRP is sponsored by the individual state departments of transportation of the American Association of State Highway and Transportation Officials (AASHTO), in cooperation with the Federal Highway Administration (FHWA). NCHRP is administered by the Transportation Research Board (TRB), part of the National Academies of Sciences, Engineering, and Medicine. Any opinions and conclusions expressed or implied in resulting research products are those of the individuals and organizations who performed the research and are not necessarily those of TRB; the National Academies of Sciences, Engineering, and Medicine; or NCHRP sponsors.</a:t>
            </a:r>
          </a:p>
        </p:txBody>
      </p:sp>
      <p:sp>
        <p:nvSpPr>
          <p:cNvPr id="7" name="Rectangle 6">
            <a:extLst>
              <a:ext uri="{FF2B5EF4-FFF2-40B4-BE49-F238E27FC236}">
                <a16:creationId xmlns:a16="http://schemas.microsoft.com/office/drawing/2014/main" id="{2CD559AC-D0FF-4AE1-8E16-5B8606FE7C72}"/>
              </a:ext>
            </a:extLst>
          </p:cNvPr>
          <p:cNvSpPr/>
          <p:nvPr/>
        </p:nvSpPr>
        <p:spPr>
          <a:xfrm>
            <a:off x="358140" y="198119"/>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86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Highway Design Choices</a:t>
            </a:r>
          </a:p>
        </p:txBody>
      </p:sp>
      <p:sp>
        <p:nvSpPr>
          <p:cNvPr id="7" name="Rectangle 6">
            <a:extLst>
              <a:ext uri="{FF2B5EF4-FFF2-40B4-BE49-F238E27FC236}">
                <a16:creationId xmlns:a16="http://schemas.microsoft.com/office/drawing/2014/main" id="{2CD559AC-D0FF-4AE1-8E16-5B8606FE7C72}"/>
              </a:ext>
            </a:extLst>
          </p:cNvPr>
          <p:cNvSpPr/>
          <p:nvPr/>
        </p:nvSpPr>
        <p:spPr>
          <a:xfrm>
            <a:off x="358140" y="198119"/>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6C241CA9-79D3-4C2D-9341-BBA13E4AAF3A}"/>
              </a:ext>
            </a:extLst>
          </p:cNvPr>
          <p:cNvGraphicFramePr/>
          <p:nvPr>
            <p:extLst>
              <p:ext uri="{D42A27DB-BD31-4B8C-83A1-F6EECF244321}">
                <p14:modId xmlns:p14="http://schemas.microsoft.com/office/powerpoint/2010/main" val="571273883"/>
              </p:ext>
            </p:extLst>
          </p:nvPr>
        </p:nvGraphicFramePr>
        <p:xfrm>
          <a:off x="2301328" y="1669909"/>
          <a:ext cx="4562931" cy="4354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2806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Horizontal and vertical alignment</a:t>
            </a:r>
          </a:p>
        </p:txBody>
      </p:sp>
      <p:graphicFrame>
        <p:nvGraphicFramePr>
          <p:cNvPr id="7" name="Table 7">
            <a:extLst>
              <a:ext uri="{FF2B5EF4-FFF2-40B4-BE49-F238E27FC236}">
                <a16:creationId xmlns:a16="http://schemas.microsoft.com/office/drawing/2014/main" id="{3D08FDD3-47B6-47EC-8353-6BA9A5B664CB}"/>
              </a:ext>
            </a:extLst>
          </p:cNvPr>
          <p:cNvGraphicFramePr>
            <a:graphicFrameLocks noGrp="1"/>
          </p:cNvGraphicFramePr>
          <p:nvPr/>
        </p:nvGraphicFramePr>
        <p:xfrm>
          <a:off x="464820" y="1641946"/>
          <a:ext cx="8032292" cy="2514543"/>
        </p:xfrm>
        <a:graphic>
          <a:graphicData uri="http://schemas.openxmlformats.org/drawingml/2006/table">
            <a:tbl>
              <a:tblPr firstRow="1" bandRow="1">
                <a:tableStyleId>{5C22544A-7EE6-4342-B048-85BDC9FD1C3A}</a:tableStyleId>
              </a:tblPr>
              <a:tblGrid>
                <a:gridCol w="2008073">
                  <a:extLst>
                    <a:ext uri="{9D8B030D-6E8A-4147-A177-3AD203B41FA5}">
                      <a16:colId xmlns:a16="http://schemas.microsoft.com/office/drawing/2014/main" val="3513468662"/>
                    </a:ext>
                  </a:extLst>
                </a:gridCol>
                <a:gridCol w="3183742">
                  <a:extLst>
                    <a:ext uri="{9D8B030D-6E8A-4147-A177-3AD203B41FA5}">
                      <a16:colId xmlns:a16="http://schemas.microsoft.com/office/drawing/2014/main" val="2682652949"/>
                    </a:ext>
                  </a:extLst>
                </a:gridCol>
                <a:gridCol w="832404">
                  <a:extLst>
                    <a:ext uri="{9D8B030D-6E8A-4147-A177-3AD203B41FA5}">
                      <a16:colId xmlns:a16="http://schemas.microsoft.com/office/drawing/2014/main" val="2472186267"/>
                    </a:ext>
                  </a:extLst>
                </a:gridCol>
                <a:gridCol w="2008073">
                  <a:extLst>
                    <a:ext uri="{9D8B030D-6E8A-4147-A177-3AD203B41FA5}">
                      <a16:colId xmlns:a16="http://schemas.microsoft.com/office/drawing/2014/main" val="553140543"/>
                    </a:ext>
                  </a:extLst>
                </a:gridCol>
              </a:tblGrid>
              <a:tr h="730116">
                <a:tc>
                  <a:txBody>
                    <a:bodyPr/>
                    <a:lstStyle/>
                    <a:p>
                      <a:pPr algn="ctr"/>
                      <a:r>
                        <a:rPr lang="en-US" dirty="0"/>
                        <a:t>Strategy</a:t>
                      </a:r>
                    </a:p>
                  </a:txBody>
                  <a:tcPr/>
                </a:tc>
                <a:tc>
                  <a:txBody>
                    <a:bodyPr/>
                    <a:lstStyle/>
                    <a:p>
                      <a:pPr algn="ctr"/>
                      <a:r>
                        <a:rPr lang="en-US" dirty="0"/>
                        <a:t>Noise Benefit</a:t>
                      </a:r>
                    </a:p>
                  </a:txBody>
                  <a:tcPr/>
                </a:tc>
                <a:tc>
                  <a:txBody>
                    <a:bodyPr/>
                    <a:lstStyle/>
                    <a:p>
                      <a:pPr algn="ctr"/>
                      <a:r>
                        <a:rPr lang="en-US" dirty="0"/>
                        <a:t>Costs</a:t>
                      </a:r>
                    </a:p>
                    <a:p>
                      <a:pPr algn="ctr"/>
                      <a:r>
                        <a:rPr lang="en-US" sz="1200" dirty="0"/>
                        <a:t>($-$$$$$)</a:t>
                      </a:r>
                    </a:p>
                  </a:txBody>
                  <a:tcPr/>
                </a:tc>
                <a:tc>
                  <a:txBody>
                    <a:bodyPr/>
                    <a:lstStyle/>
                    <a:p>
                      <a:pPr algn="ctr"/>
                      <a:r>
                        <a:rPr lang="en-US" dirty="0"/>
                        <a:t>Context Appropriateness</a:t>
                      </a:r>
                    </a:p>
                  </a:txBody>
                  <a:tcPr/>
                </a:tc>
                <a:extLst>
                  <a:ext uri="{0D108BD9-81ED-4DB2-BD59-A6C34878D82A}">
                    <a16:rowId xmlns:a16="http://schemas.microsoft.com/office/drawing/2014/main" val="4122717764"/>
                  </a:ext>
                </a:extLst>
              </a:tr>
              <a:tr h="839547">
                <a:tc>
                  <a:txBody>
                    <a:bodyPr/>
                    <a:lstStyle/>
                    <a:p>
                      <a:r>
                        <a:rPr lang="en-US" sz="1400" kern="1200" dirty="0">
                          <a:solidFill>
                            <a:schemeClr val="dk1"/>
                          </a:solidFill>
                          <a:effectLst/>
                          <a:latin typeface="+mn-lt"/>
                          <a:ea typeface="+mn-ea"/>
                          <a:cs typeface="+mn-cs"/>
                        </a:rPr>
                        <a:t>Horizontal alignment shift</a:t>
                      </a:r>
                      <a:endParaRPr lang="en-US" sz="1400" dirty="0"/>
                    </a:p>
                  </a:txBody>
                  <a:tcPr/>
                </a:tc>
                <a:tc>
                  <a:txBody>
                    <a:bodyPr/>
                    <a:lstStyle/>
                    <a:p>
                      <a:r>
                        <a:rPr lang="en-US" sz="1400" dirty="0"/>
                        <a:t>&lt; 1 dB to 10+ dB depending on extent of shift, site topography, and vehicle types</a:t>
                      </a:r>
                    </a:p>
                  </a:txBody>
                  <a:tcPr/>
                </a:tc>
                <a:tc>
                  <a:txBody>
                    <a:bodyPr/>
                    <a:lstStyle/>
                    <a:p>
                      <a:pPr algn="ctr"/>
                      <a:r>
                        <a:rPr lang="en-US" sz="1400" b="0" dirty="0"/>
                        <a:t>$$$$-</a:t>
                      </a:r>
                      <a:r>
                        <a:rPr lang="en-US" sz="1400" b="0" dirty="0">
                          <a:effectLst/>
                        </a:rPr>
                        <a:t>$$$$$</a:t>
                      </a:r>
                    </a:p>
                  </a:txBody>
                  <a:tcPr/>
                </a:tc>
                <a:tc>
                  <a:txBody>
                    <a:bodyPr/>
                    <a:lstStyle/>
                    <a:p>
                      <a:r>
                        <a:rPr lang="en-US" sz="1400" dirty="0"/>
                        <a:t>Highways or local roadways with vacant land opposite the sensitive sites</a:t>
                      </a:r>
                    </a:p>
                  </a:txBody>
                  <a:tcPr/>
                </a:tc>
                <a:extLst>
                  <a:ext uri="{0D108BD9-81ED-4DB2-BD59-A6C34878D82A}">
                    <a16:rowId xmlns:a16="http://schemas.microsoft.com/office/drawing/2014/main" val="4271531442"/>
                  </a:ext>
                </a:extLst>
              </a:tr>
              <a:tr h="839547">
                <a:tc>
                  <a:txBody>
                    <a:bodyPr/>
                    <a:lstStyle/>
                    <a:p>
                      <a:r>
                        <a:rPr lang="en-US" sz="1400" dirty="0"/>
                        <a:t>Vertical alignment</a:t>
                      </a:r>
                    </a:p>
                    <a:p>
                      <a:r>
                        <a:rPr lang="en-US" sz="1400" dirty="0"/>
                        <a:t>shift</a:t>
                      </a:r>
                    </a:p>
                  </a:txBody>
                  <a:tcPr/>
                </a:tc>
                <a:tc>
                  <a:txBody>
                    <a:bodyPr/>
                    <a:lstStyle/>
                    <a:p>
                      <a:r>
                        <a:rPr lang="en-US" sz="1400" dirty="0"/>
                        <a:t>&lt; 1 dB to 10+ dB depending on extent of shift, site topography, and vehicle types</a:t>
                      </a:r>
                    </a:p>
                  </a:txBody>
                  <a:tcPr/>
                </a:tc>
                <a:tc>
                  <a:txBody>
                    <a:bodyPr/>
                    <a:lstStyle/>
                    <a:p>
                      <a:pPr algn="ctr"/>
                      <a:r>
                        <a:rPr lang="en-US" sz="1400" b="0" dirty="0"/>
                        <a:t>$$$$-$$$$$</a:t>
                      </a:r>
                    </a:p>
                  </a:txBody>
                  <a:tcPr/>
                </a:tc>
                <a:tc>
                  <a:txBody>
                    <a:bodyPr/>
                    <a:lstStyle/>
                    <a:p>
                      <a:r>
                        <a:rPr lang="en-US" sz="1400" dirty="0"/>
                        <a:t>Highways or local roadways where right-of-way is sufficient</a:t>
                      </a:r>
                    </a:p>
                  </a:txBody>
                  <a:tcPr/>
                </a:tc>
                <a:extLst>
                  <a:ext uri="{0D108BD9-81ED-4DB2-BD59-A6C34878D82A}">
                    <a16:rowId xmlns:a16="http://schemas.microsoft.com/office/drawing/2014/main" val="2494417874"/>
                  </a:ext>
                </a:extLst>
              </a:tr>
            </a:tbl>
          </a:graphicData>
        </a:graphic>
      </p:graphicFrame>
      <p:sp>
        <p:nvSpPr>
          <p:cNvPr id="3" name="TextBox 2"/>
          <p:cNvSpPr txBox="1"/>
          <p:nvPr/>
        </p:nvSpPr>
        <p:spPr>
          <a:xfrm>
            <a:off x="464820" y="4328159"/>
            <a:ext cx="8017329" cy="286232"/>
          </a:xfrm>
          <a:prstGeom prst="rect">
            <a:avLst/>
          </a:prstGeom>
          <a:noFill/>
        </p:spPr>
        <p:txBody>
          <a:bodyPr wrap="square" rtlCol="0">
            <a:spAutoFit/>
          </a:bodyPr>
          <a:lstStyle/>
          <a:p>
            <a:pPr defTabSz="914400">
              <a:lnSpc>
                <a:spcPct val="90000"/>
              </a:lnSpc>
              <a:spcBef>
                <a:spcPts val="1200"/>
              </a:spcBef>
              <a:buClr>
                <a:schemeClr val="accent1"/>
              </a:buClr>
            </a:pPr>
            <a:r>
              <a:rPr lang="en-US" sz="1400" dirty="0">
                <a:solidFill>
                  <a:schemeClr val="tx1">
                    <a:lumMod val="65000"/>
                    <a:lumOff val="35000"/>
                  </a:schemeClr>
                </a:solidFill>
              </a:rPr>
              <a:t>Acceptable abatement measures per 23 </a:t>
            </a:r>
            <a:r>
              <a:rPr lang="en-US" sz="1400" dirty="0" err="1">
                <a:solidFill>
                  <a:schemeClr val="tx1">
                    <a:lumMod val="65000"/>
                    <a:lumOff val="35000"/>
                  </a:schemeClr>
                </a:solidFill>
              </a:rPr>
              <a:t>CFR</a:t>
            </a:r>
            <a:r>
              <a:rPr lang="en-US" sz="1400" dirty="0">
                <a:solidFill>
                  <a:schemeClr val="tx1">
                    <a:lumMod val="65000"/>
                    <a:lumOff val="35000"/>
                  </a:schemeClr>
                </a:solidFill>
              </a:rPr>
              <a:t> 772.15</a:t>
            </a:r>
          </a:p>
        </p:txBody>
      </p:sp>
    </p:spTree>
    <p:extLst>
      <p:ext uri="{BB962C8B-B14F-4D97-AF65-F5344CB8AC3E}">
        <p14:creationId xmlns:p14="http://schemas.microsoft.com/office/powerpoint/2010/main" val="570122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solidFill>
                  <a:srgbClr val="000000"/>
                </a:solidFill>
              </a:rPr>
              <a:t>Horizontal alignment shift</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827132" y="1287624"/>
            <a:ext cx="7720329" cy="493519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buClr>
                <a:srgbClr val="40BAD2"/>
              </a:buClr>
            </a:pPr>
            <a:r>
              <a:rPr lang="en-US" dirty="0">
                <a:solidFill>
                  <a:srgbClr val="000000">
                    <a:lumMod val="65000"/>
                    <a:lumOff val="35000"/>
                  </a:srgbClr>
                </a:solidFill>
              </a:rPr>
              <a:t>Moving the roadway away from noise sensitive sites</a:t>
            </a:r>
          </a:p>
          <a:p>
            <a:pPr>
              <a:buClr>
                <a:srgbClr val="40BAD2"/>
              </a:buClr>
            </a:pPr>
            <a:r>
              <a:rPr lang="en-US" dirty="0">
                <a:solidFill>
                  <a:srgbClr val="000000">
                    <a:lumMod val="65000"/>
                    <a:lumOff val="35000"/>
                  </a:srgbClr>
                </a:solidFill>
              </a:rPr>
              <a:t>Very expensive and frequently discounted</a:t>
            </a:r>
          </a:p>
          <a:p>
            <a:pPr>
              <a:buClr>
                <a:srgbClr val="40BAD2"/>
              </a:buClr>
            </a:pPr>
            <a:r>
              <a:rPr lang="en-US" dirty="0">
                <a:solidFill>
                  <a:srgbClr val="000000">
                    <a:lumMod val="65000"/>
                    <a:lumOff val="35000"/>
                  </a:srgbClr>
                </a:solidFill>
              </a:rPr>
              <a:t>Concept overlaps with analysis of alternative alignments intended to avoid utility conflicts, reduce construction cost, or minimize right-of-way impacts</a:t>
            </a:r>
          </a:p>
          <a:p>
            <a:pPr>
              <a:buClr>
                <a:srgbClr val="40BAD2"/>
              </a:buClr>
            </a:pPr>
            <a:r>
              <a:rPr lang="en-US" dirty="0">
                <a:solidFill>
                  <a:srgbClr val="000000">
                    <a:lumMod val="65000"/>
                    <a:lumOff val="35000"/>
                  </a:srgbClr>
                </a:solidFill>
              </a:rPr>
              <a:t>TNM v2.5 evaluation for arterial street project with minor impacts</a:t>
            </a:r>
          </a:p>
          <a:p>
            <a:pPr lvl="1">
              <a:buClr>
                <a:srgbClr val="40BAD2"/>
              </a:buClr>
            </a:pPr>
            <a:r>
              <a:rPr lang="en-US" dirty="0">
                <a:solidFill>
                  <a:srgbClr val="000000">
                    <a:lumMod val="65000"/>
                    <a:lumOff val="35000"/>
                  </a:srgbClr>
                </a:solidFill>
              </a:rPr>
              <a:t>Roadway shifted 15.2 m (50 ft) away from 1st row receivers: no noise impact (about 2 dB reduction)</a:t>
            </a:r>
          </a:p>
          <a:p>
            <a:pPr lvl="1">
              <a:buClr>
                <a:srgbClr val="40BAD2"/>
              </a:buClr>
            </a:pPr>
            <a:r>
              <a:rPr lang="en-US" dirty="0">
                <a:solidFill>
                  <a:srgbClr val="000000">
                    <a:lumMod val="65000"/>
                    <a:lumOff val="35000"/>
                  </a:srgbClr>
                </a:solidFill>
              </a:rPr>
              <a:t>ROW and construction cost for shifting 533 m (1,750 ft) of roadway 15.2 m (50 ft) laterally exceeds $2,350,000</a:t>
            </a:r>
          </a:p>
          <a:p>
            <a:pPr>
              <a:buClr>
                <a:srgbClr val="40BAD2"/>
              </a:buClr>
            </a:pPr>
            <a:endParaRPr lang="en-US" dirty="0">
              <a:solidFill>
                <a:srgbClr val="000000">
                  <a:lumMod val="65000"/>
                  <a:lumOff val="35000"/>
                </a:srgbClr>
              </a:solidFill>
            </a:endParaRPr>
          </a:p>
          <a:p>
            <a:pPr>
              <a:buClr>
                <a:srgbClr val="40BAD2"/>
              </a:buClr>
            </a:pPr>
            <a:endParaRPr lang="en-US" dirty="0">
              <a:solidFill>
                <a:srgbClr val="000000">
                  <a:lumMod val="65000"/>
                  <a:lumOff val="35000"/>
                </a:srgbClr>
              </a:solidFill>
            </a:endParaRPr>
          </a:p>
        </p:txBody>
      </p:sp>
      <p:graphicFrame>
        <p:nvGraphicFramePr>
          <p:cNvPr id="9" name="Table 3">
            <a:extLst>
              <a:ext uri="{FF2B5EF4-FFF2-40B4-BE49-F238E27FC236}">
                <a16:creationId xmlns:a16="http://schemas.microsoft.com/office/drawing/2014/main" id="{DBE8220A-FEAA-4534-9406-4C7D4784C1D7}"/>
              </a:ext>
            </a:extLst>
          </p:cNvPr>
          <p:cNvGraphicFramePr>
            <a:graphicFrameLocks noGrp="1"/>
          </p:cNvGraphicFramePr>
          <p:nvPr/>
        </p:nvGraphicFramePr>
        <p:xfrm>
          <a:off x="5680953" y="198121"/>
          <a:ext cx="3242553" cy="940329"/>
        </p:xfrm>
        <a:graphic>
          <a:graphicData uri="http://schemas.openxmlformats.org/drawingml/2006/table">
            <a:tbl>
              <a:tblPr firstRow="1" bandRow="1">
                <a:tableStyleId>{5C22544A-7EE6-4342-B048-85BDC9FD1C3A}</a:tableStyleId>
              </a:tblPr>
              <a:tblGrid>
                <a:gridCol w="3242553">
                  <a:extLst>
                    <a:ext uri="{9D8B030D-6E8A-4147-A177-3AD203B41FA5}">
                      <a16:colId xmlns:a16="http://schemas.microsoft.com/office/drawing/2014/main" val="633889379"/>
                    </a:ext>
                  </a:extLst>
                </a:gridCol>
              </a:tblGrid>
              <a:tr h="182042">
                <a:tc>
                  <a:txBody>
                    <a:bodyPr/>
                    <a:lstStyle/>
                    <a:p>
                      <a:pPr algn="ctr"/>
                      <a:r>
                        <a:rPr lang="en-US" sz="1400" dirty="0"/>
                        <a:t>Noise Benefit</a:t>
                      </a:r>
                    </a:p>
                  </a:txBody>
                  <a:tcPr/>
                </a:tc>
                <a:extLst>
                  <a:ext uri="{0D108BD9-81ED-4DB2-BD59-A6C34878D82A}">
                    <a16:rowId xmlns:a16="http://schemas.microsoft.com/office/drawing/2014/main" val="3307688871"/>
                  </a:ext>
                </a:extLst>
              </a:tr>
              <a:tr h="635529">
                <a:tc>
                  <a:txBody>
                    <a:bodyPr/>
                    <a:lstStyle/>
                    <a:p>
                      <a:r>
                        <a:rPr lang="en-US" sz="1200" dirty="0"/>
                        <a:t>&lt; 1 dB to 10+ dB depending on extent of shift, site topography, and vehicle types</a:t>
                      </a:r>
                    </a:p>
                  </a:txBody>
                  <a:tcPr/>
                </a:tc>
                <a:extLst>
                  <a:ext uri="{0D108BD9-81ED-4DB2-BD59-A6C34878D82A}">
                    <a16:rowId xmlns:a16="http://schemas.microsoft.com/office/drawing/2014/main" val="3912708405"/>
                  </a:ext>
                </a:extLst>
              </a:tr>
            </a:tbl>
          </a:graphicData>
        </a:graphic>
      </p:graphicFrame>
      <p:pic>
        <p:nvPicPr>
          <p:cNvPr id="3" name="Picture 2"/>
          <p:cNvPicPr>
            <a:picLocks noChangeAspect="1"/>
          </p:cNvPicPr>
          <p:nvPr/>
        </p:nvPicPr>
        <p:blipFill>
          <a:blip r:embed="rId3"/>
          <a:stretch>
            <a:fillRect/>
          </a:stretch>
        </p:blipFill>
        <p:spPr>
          <a:xfrm>
            <a:off x="2172478" y="4532898"/>
            <a:ext cx="5029636" cy="2176461"/>
          </a:xfrm>
          <a:prstGeom prst="rect">
            <a:avLst/>
          </a:prstGeom>
        </p:spPr>
      </p:pic>
    </p:spTree>
    <p:extLst>
      <p:ext uri="{BB962C8B-B14F-4D97-AF65-F5344CB8AC3E}">
        <p14:creationId xmlns:p14="http://schemas.microsoft.com/office/powerpoint/2010/main" val="582477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solidFill>
                  <a:srgbClr val="000000"/>
                </a:solidFill>
              </a:rPr>
              <a:t>Vertical alignment shift</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835842" y="1371600"/>
            <a:ext cx="7720329" cy="493519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buClr>
                <a:srgbClr val="40BAD2"/>
              </a:buClr>
            </a:pPr>
            <a:r>
              <a:rPr lang="en-US" dirty="0">
                <a:solidFill>
                  <a:srgbClr val="000000">
                    <a:lumMod val="65000"/>
                    <a:lumOff val="35000"/>
                  </a:srgbClr>
                </a:solidFill>
              </a:rPr>
              <a:t>Raising or lowering the roadway relative to the noise sensitive site</a:t>
            </a:r>
          </a:p>
          <a:p>
            <a:pPr>
              <a:buClr>
                <a:srgbClr val="40BAD2"/>
              </a:buClr>
            </a:pPr>
            <a:r>
              <a:rPr lang="en-US" dirty="0">
                <a:solidFill>
                  <a:srgbClr val="000000">
                    <a:lumMod val="65000"/>
                    <a:lumOff val="35000"/>
                  </a:srgbClr>
                </a:solidFill>
              </a:rPr>
              <a:t>May be less expensive than horizontal shift, but still frequently discounted</a:t>
            </a:r>
          </a:p>
          <a:p>
            <a:pPr>
              <a:buClr>
                <a:srgbClr val="40BAD2"/>
              </a:buClr>
            </a:pPr>
            <a:r>
              <a:rPr lang="en-US" dirty="0">
                <a:solidFill>
                  <a:srgbClr val="000000">
                    <a:lumMod val="65000"/>
                    <a:lumOff val="35000"/>
                  </a:srgbClr>
                </a:solidFill>
              </a:rPr>
              <a:t>1997 Texas report showed that depressed freeway sections provide the greatest reduction in noise</a:t>
            </a:r>
          </a:p>
          <a:p>
            <a:pPr>
              <a:buClr>
                <a:srgbClr val="40BAD2"/>
              </a:buClr>
            </a:pPr>
            <a:endParaRPr lang="en-US" dirty="0">
              <a:solidFill>
                <a:srgbClr val="000000">
                  <a:lumMod val="65000"/>
                  <a:lumOff val="35000"/>
                </a:srgbClr>
              </a:solidFill>
            </a:endParaRPr>
          </a:p>
          <a:p>
            <a:pPr>
              <a:buClr>
                <a:srgbClr val="40BAD2"/>
              </a:buClr>
            </a:pPr>
            <a:r>
              <a:rPr lang="en-US" dirty="0">
                <a:solidFill>
                  <a:srgbClr val="000000">
                    <a:lumMod val="65000"/>
                    <a:lumOff val="35000"/>
                  </a:srgbClr>
                </a:solidFill>
              </a:rPr>
              <a:t>TNM </a:t>
            </a:r>
            <a:r>
              <a:rPr lang="en-US" dirty="0" err="1">
                <a:solidFill>
                  <a:srgbClr val="000000">
                    <a:lumMod val="65000"/>
                    <a:lumOff val="35000"/>
                  </a:srgbClr>
                </a:solidFill>
              </a:rPr>
              <a:t>v2.5</a:t>
            </a:r>
            <a:r>
              <a:rPr lang="en-US" dirty="0">
                <a:solidFill>
                  <a:srgbClr val="000000">
                    <a:lumMod val="65000"/>
                    <a:lumOff val="35000"/>
                  </a:srgbClr>
                </a:solidFill>
              </a:rPr>
              <a:t> evaluation for arterial street project with minor impacts</a:t>
            </a:r>
          </a:p>
          <a:p>
            <a:pPr lvl="1">
              <a:buClr>
                <a:srgbClr val="40BAD2"/>
              </a:buClr>
            </a:pPr>
            <a:r>
              <a:rPr lang="en-US" dirty="0">
                <a:solidFill>
                  <a:srgbClr val="000000">
                    <a:lumMod val="65000"/>
                    <a:lumOff val="35000"/>
                  </a:srgbClr>
                </a:solidFill>
              </a:rPr>
              <a:t>Roadway lowered 0.6 m (2 ft) = no noise impact (2 dB reduction)</a:t>
            </a:r>
          </a:p>
          <a:p>
            <a:pPr lvl="1">
              <a:buClr>
                <a:srgbClr val="40BAD2"/>
              </a:buClr>
            </a:pPr>
            <a:r>
              <a:rPr lang="en-US" dirty="0">
                <a:solidFill>
                  <a:srgbClr val="000000">
                    <a:lumMod val="65000"/>
                    <a:lumOff val="35000"/>
                  </a:srgbClr>
                </a:solidFill>
              </a:rPr>
              <a:t>Excavation cost for 457 linear m (1,500 linear ft) of roadway was $101,655</a:t>
            </a:r>
          </a:p>
          <a:p>
            <a:pPr lvl="1">
              <a:buClr>
                <a:srgbClr val="40BAD2"/>
              </a:buClr>
            </a:pPr>
            <a:r>
              <a:rPr lang="en-US" dirty="0">
                <a:solidFill>
                  <a:srgbClr val="000000">
                    <a:lumMod val="65000"/>
                    <a:lumOff val="35000"/>
                  </a:srgbClr>
                </a:solidFill>
              </a:rPr>
              <a:t>No additional right-of-way required for this project</a:t>
            </a:r>
          </a:p>
          <a:p>
            <a:pPr lvl="1">
              <a:buClr>
                <a:srgbClr val="40BAD2"/>
              </a:buClr>
            </a:pPr>
            <a:r>
              <a:rPr lang="en-US" dirty="0">
                <a:solidFill>
                  <a:srgbClr val="000000">
                    <a:lumMod val="65000"/>
                    <a:lumOff val="35000"/>
                  </a:srgbClr>
                </a:solidFill>
              </a:rPr>
              <a:t>Sight distance, drive adjustments, drainage, utility conflicts, not evaluated</a:t>
            </a:r>
          </a:p>
          <a:p>
            <a:pPr>
              <a:buClr>
                <a:srgbClr val="40BAD2"/>
              </a:buClr>
            </a:pPr>
            <a:endParaRPr lang="en-US" dirty="0">
              <a:solidFill>
                <a:srgbClr val="000000">
                  <a:lumMod val="65000"/>
                  <a:lumOff val="35000"/>
                </a:srgbClr>
              </a:solidFill>
            </a:endParaRPr>
          </a:p>
        </p:txBody>
      </p:sp>
      <p:graphicFrame>
        <p:nvGraphicFramePr>
          <p:cNvPr id="9" name="Table 3">
            <a:extLst>
              <a:ext uri="{FF2B5EF4-FFF2-40B4-BE49-F238E27FC236}">
                <a16:creationId xmlns:a16="http://schemas.microsoft.com/office/drawing/2014/main" id="{DBE8220A-FEAA-4534-9406-4C7D4784C1D7}"/>
              </a:ext>
            </a:extLst>
          </p:cNvPr>
          <p:cNvGraphicFramePr>
            <a:graphicFrameLocks noGrp="1"/>
          </p:cNvGraphicFramePr>
          <p:nvPr/>
        </p:nvGraphicFramePr>
        <p:xfrm>
          <a:off x="5680953" y="198121"/>
          <a:ext cx="3242553" cy="940329"/>
        </p:xfrm>
        <a:graphic>
          <a:graphicData uri="http://schemas.openxmlformats.org/drawingml/2006/table">
            <a:tbl>
              <a:tblPr firstRow="1" bandRow="1">
                <a:tableStyleId>{5C22544A-7EE6-4342-B048-85BDC9FD1C3A}</a:tableStyleId>
              </a:tblPr>
              <a:tblGrid>
                <a:gridCol w="3242553">
                  <a:extLst>
                    <a:ext uri="{9D8B030D-6E8A-4147-A177-3AD203B41FA5}">
                      <a16:colId xmlns:a16="http://schemas.microsoft.com/office/drawing/2014/main" val="633889379"/>
                    </a:ext>
                  </a:extLst>
                </a:gridCol>
              </a:tblGrid>
              <a:tr h="182042">
                <a:tc>
                  <a:txBody>
                    <a:bodyPr/>
                    <a:lstStyle/>
                    <a:p>
                      <a:pPr algn="ctr"/>
                      <a:r>
                        <a:rPr lang="en-US" sz="1400" dirty="0"/>
                        <a:t>Noise Benefit</a:t>
                      </a:r>
                    </a:p>
                  </a:txBody>
                  <a:tcPr/>
                </a:tc>
                <a:extLst>
                  <a:ext uri="{0D108BD9-81ED-4DB2-BD59-A6C34878D82A}">
                    <a16:rowId xmlns:a16="http://schemas.microsoft.com/office/drawing/2014/main" val="3307688871"/>
                  </a:ext>
                </a:extLst>
              </a:tr>
              <a:tr h="635529">
                <a:tc>
                  <a:txBody>
                    <a:bodyPr/>
                    <a:lstStyle/>
                    <a:p>
                      <a:r>
                        <a:rPr lang="en-US" sz="1200" dirty="0"/>
                        <a:t>&lt; 1 dB to 10+ dB depending on extent of shift, site topography, and vehicle types</a:t>
                      </a:r>
                    </a:p>
                  </a:txBody>
                  <a:tcPr/>
                </a:tc>
                <a:extLst>
                  <a:ext uri="{0D108BD9-81ED-4DB2-BD59-A6C34878D82A}">
                    <a16:rowId xmlns:a16="http://schemas.microsoft.com/office/drawing/2014/main" val="3912708405"/>
                  </a:ext>
                </a:extLst>
              </a:tr>
            </a:tbl>
          </a:graphicData>
        </a:graphic>
      </p:graphicFrame>
    </p:spTree>
    <p:extLst>
      <p:ext uri="{BB962C8B-B14F-4D97-AF65-F5344CB8AC3E}">
        <p14:creationId xmlns:p14="http://schemas.microsoft.com/office/powerpoint/2010/main" val="56537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Solid safety barriers in lieu of guardrail</a:t>
            </a:r>
          </a:p>
        </p:txBody>
      </p:sp>
      <p:graphicFrame>
        <p:nvGraphicFramePr>
          <p:cNvPr id="7" name="Table 7">
            <a:extLst>
              <a:ext uri="{FF2B5EF4-FFF2-40B4-BE49-F238E27FC236}">
                <a16:creationId xmlns:a16="http://schemas.microsoft.com/office/drawing/2014/main" id="{3D08FDD3-47B6-47EC-8353-6BA9A5B664CB}"/>
              </a:ext>
            </a:extLst>
          </p:cNvPr>
          <p:cNvGraphicFramePr>
            <a:graphicFrameLocks noGrp="1"/>
          </p:cNvGraphicFramePr>
          <p:nvPr>
            <p:extLst>
              <p:ext uri="{D42A27DB-BD31-4B8C-83A1-F6EECF244321}">
                <p14:modId xmlns:p14="http://schemas.microsoft.com/office/powerpoint/2010/main" val="3287732802"/>
              </p:ext>
            </p:extLst>
          </p:nvPr>
        </p:nvGraphicFramePr>
        <p:xfrm>
          <a:off x="464820" y="1485192"/>
          <a:ext cx="8032292" cy="4326756"/>
        </p:xfrm>
        <a:graphic>
          <a:graphicData uri="http://schemas.openxmlformats.org/drawingml/2006/table">
            <a:tbl>
              <a:tblPr firstRow="1" bandRow="1">
                <a:tableStyleId>{5C22544A-7EE6-4342-B048-85BDC9FD1C3A}</a:tableStyleId>
              </a:tblPr>
              <a:tblGrid>
                <a:gridCol w="2008073">
                  <a:extLst>
                    <a:ext uri="{9D8B030D-6E8A-4147-A177-3AD203B41FA5}">
                      <a16:colId xmlns:a16="http://schemas.microsoft.com/office/drawing/2014/main" val="3513468662"/>
                    </a:ext>
                  </a:extLst>
                </a:gridCol>
                <a:gridCol w="3183742">
                  <a:extLst>
                    <a:ext uri="{9D8B030D-6E8A-4147-A177-3AD203B41FA5}">
                      <a16:colId xmlns:a16="http://schemas.microsoft.com/office/drawing/2014/main" val="2682652949"/>
                    </a:ext>
                  </a:extLst>
                </a:gridCol>
                <a:gridCol w="832404">
                  <a:extLst>
                    <a:ext uri="{9D8B030D-6E8A-4147-A177-3AD203B41FA5}">
                      <a16:colId xmlns:a16="http://schemas.microsoft.com/office/drawing/2014/main" val="2472186267"/>
                    </a:ext>
                  </a:extLst>
                </a:gridCol>
                <a:gridCol w="2008073">
                  <a:extLst>
                    <a:ext uri="{9D8B030D-6E8A-4147-A177-3AD203B41FA5}">
                      <a16:colId xmlns:a16="http://schemas.microsoft.com/office/drawing/2014/main" val="553140543"/>
                    </a:ext>
                  </a:extLst>
                </a:gridCol>
              </a:tblGrid>
              <a:tr h="730116">
                <a:tc>
                  <a:txBody>
                    <a:bodyPr/>
                    <a:lstStyle/>
                    <a:p>
                      <a:pPr algn="ctr"/>
                      <a:r>
                        <a:rPr lang="en-US" dirty="0"/>
                        <a:t>Strategy</a:t>
                      </a:r>
                    </a:p>
                  </a:txBody>
                  <a:tcPr/>
                </a:tc>
                <a:tc>
                  <a:txBody>
                    <a:bodyPr/>
                    <a:lstStyle/>
                    <a:p>
                      <a:pPr algn="ctr"/>
                      <a:r>
                        <a:rPr lang="en-US" dirty="0"/>
                        <a:t>Noise Benefit</a:t>
                      </a:r>
                    </a:p>
                  </a:txBody>
                  <a:tcPr/>
                </a:tc>
                <a:tc>
                  <a:txBody>
                    <a:bodyPr/>
                    <a:lstStyle/>
                    <a:p>
                      <a:pPr algn="ctr"/>
                      <a:r>
                        <a:rPr lang="en-US" dirty="0"/>
                        <a:t>Costs</a:t>
                      </a:r>
                    </a:p>
                    <a:p>
                      <a:pPr algn="ctr"/>
                      <a:r>
                        <a:rPr lang="en-US" sz="1200" dirty="0"/>
                        <a:t>($-$$$$$)</a:t>
                      </a:r>
                    </a:p>
                  </a:txBody>
                  <a:tcPr/>
                </a:tc>
                <a:tc>
                  <a:txBody>
                    <a:bodyPr/>
                    <a:lstStyle/>
                    <a:p>
                      <a:pPr algn="ctr"/>
                      <a:r>
                        <a:rPr lang="en-US" dirty="0"/>
                        <a:t>Context Appropriateness</a:t>
                      </a:r>
                    </a:p>
                  </a:txBody>
                  <a:tcPr/>
                </a:tc>
                <a:extLst>
                  <a:ext uri="{0D108BD9-81ED-4DB2-BD59-A6C34878D82A}">
                    <a16:rowId xmlns:a16="http://schemas.microsoft.com/office/drawing/2014/main" val="4122717764"/>
                  </a:ext>
                </a:extLst>
              </a:tr>
              <a:tr h="839547">
                <a:tc>
                  <a:txBody>
                    <a:bodyPr/>
                    <a:lstStyle/>
                    <a:p>
                      <a:r>
                        <a:rPr lang="en-US" sz="1400" kern="1200" dirty="0">
                          <a:solidFill>
                            <a:schemeClr val="dk1"/>
                          </a:solidFill>
                          <a:effectLst/>
                          <a:latin typeface="+mn-lt"/>
                          <a:ea typeface="+mn-ea"/>
                          <a:cs typeface="+mn-cs"/>
                        </a:rPr>
                        <a:t>Solid safety barrier in lieu of guardrail</a:t>
                      </a:r>
                    </a:p>
                    <a:p>
                      <a:r>
                        <a:rPr lang="en-US" sz="1400" kern="1200" dirty="0">
                          <a:solidFill>
                            <a:schemeClr val="dk1"/>
                          </a:solidFill>
                          <a:effectLst/>
                          <a:latin typeface="+mn-lt"/>
                          <a:ea typeface="+mn-ea"/>
                          <a:cs typeface="+mn-cs"/>
                        </a:rPr>
                        <a:t>freeway</a:t>
                      </a:r>
                      <a:endParaRPr lang="en-US" sz="1400" dirty="0"/>
                    </a:p>
                  </a:txBody>
                  <a:tcPr/>
                </a:tc>
                <a:tc>
                  <a:txBody>
                    <a:bodyPr/>
                    <a:lstStyle/>
                    <a:p>
                      <a:r>
                        <a:rPr lang="en-US" sz="1400" dirty="0"/>
                        <a:t>Preliminary: 0.4 dB to 2.6 dB</a:t>
                      </a:r>
                    </a:p>
                    <a:p>
                      <a:r>
                        <a:rPr lang="en-US" sz="1400" dirty="0"/>
                        <a:t>depending on distance to receiver and site topography</a:t>
                      </a:r>
                    </a:p>
                    <a:p>
                      <a:endParaRPr lang="en-US" sz="1400" dirty="0"/>
                    </a:p>
                    <a:p>
                      <a:r>
                        <a:rPr lang="en-US" sz="1400" kern="1200" dirty="0">
                          <a:solidFill>
                            <a:schemeClr val="dk1"/>
                          </a:solidFill>
                          <a:effectLst/>
                          <a:latin typeface="+mn-lt"/>
                          <a:ea typeface="+mn-ea"/>
                          <a:cs typeface="+mn-cs"/>
                        </a:rPr>
                        <a:t>Further investigations: at 100 ft, 5-7 dB reduction, up to 8 dB with road slightly elevated (assumes tall freeway/highway safety barrier, 6.8 ft)</a:t>
                      </a:r>
                      <a:endParaRPr lang="en-US" sz="1400" dirty="0"/>
                    </a:p>
                  </a:txBody>
                  <a:tcPr/>
                </a:tc>
                <a:tc>
                  <a:txBody>
                    <a:bodyPr/>
                    <a:lstStyle/>
                    <a:p>
                      <a:pPr algn="ctr"/>
                      <a:r>
                        <a:rPr lang="en-US" sz="1400" dirty="0"/>
                        <a:t>$$</a:t>
                      </a:r>
                      <a:endParaRPr lang="en-US" sz="1400" b="1" dirty="0">
                        <a:effectLst/>
                      </a:endParaRPr>
                    </a:p>
                  </a:txBody>
                  <a:tcPr/>
                </a:tc>
                <a:tc>
                  <a:txBody>
                    <a:bodyPr/>
                    <a:lstStyle/>
                    <a:p>
                      <a:r>
                        <a:rPr lang="en-US" sz="1400" dirty="0"/>
                        <a:t>Limited-access highways if state standards allow</a:t>
                      </a:r>
                    </a:p>
                  </a:txBody>
                  <a:tcPr/>
                </a:tc>
                <a:extLst>
                  <a:ext uri="{0D108BD9-81ED-4DB2-BD59-A6C34878D82A}">
                    <a16:rowId xmlns:a16="http://schemas.microsoft.com/office/drawing/2014/main" val="4271531442"/>
                  </a:ext>
                </a:extLst>
              </a:tr>
              <a:tr h="839547">
                <a:tc>
                  <a:txBody>
                    <a:bodyPr/>
                    <a:lstStyle/>
                    <a:p>
                      <a:r>
                        <a:rPr lang="en-US" sz="1400" dirty="0"/>
                        <a:t>Solid safety barrier in lieu of guardrail</a:t>
                      </a:r>
                    </a:p>
                    <a:p>
                      <a:r>
                        <a:rPr lang="en-US" sz="1400" dirty="0"/>
                        <a:t>arterial</a:t>
                      </a:r>
                    </a:p>
                  </a:txBody>
                  <a:tcPr/>
                </a:tc>
                <a:tc>
                  <a:txBody>
                    <a:bodyPr/>
                    <a:lstStyle/>
                    <a:p>
                      <a:r>
                        <a:rPr lang="en-US" sz="1400" dirty="0"/>
                        <a:t>Preliminary: 2.0 dB to 6.6 dB </a:t>
                      </a:r>
                    </a:p>
                    <a:p>
                      <a:r>
                        <a:rPr lang="en-US" sz="1400" dirty="0"/>
                        <a:t>depending on distance to receiver and site topography</a:t>
                      </a:r>
                    </a:p>
                    <a:p>
                      <a:endParaRPr lang="en-US" sz="1400" dirty="0"/>
                    </a:p>
                    <a:p>
                      <a:r>
                        <a:rPr lang="en-US" sz="1400" kern="1200" dirty="0">
                          <a:solidFill>
                            <a:schemeClr val="dk1"/>
                          </a:solidFill>
                          <a:effectLst/>
                          <a:latin typeface="+mn-lt"/>
                          <a:ea typeface="+mn-ea"/>
                          <a:cs typeface="+mn-cs"/>
                        </a:rPr>
                        <a:t>Further investigations: at 100 ft, 3-4 dB reduction, up to 6 dB with road slightly elevated (assumes tall street/arterial safety barrier, 4.8 ft)</a:t>
                      </a:r>
                      <a:endParaRPr lang="en-US" sz="1400" dirty="0"/>
                    </a:p>
                  </a:txBody>
                  <a:tcPr/>
                </a:tc>
                <a:tc>
                  <a:txBody>
                    <a:bodyPr/>
                    <a:lstStyle/>
                    <a:p>
                      <a:pPr algn="ctr"/>
                      <a:r>
                        <a:rPr lang="en-US" sz="1400" dirty="0"/>
                        <a:t>$$</a:t>
                      </a:r>
                    </a:p>
                  </a:txBody>
                  <a:tcPr/>
                </a:tc>
                <a:tc>
                  <a:txBody>
                    <a:bodyPr/>
                    <a:lstStyle/>
                    <a:p>
                      <a:r>
                        <a:rPr lang="en-US" sz="1400" dirty="0"/>
                        <a:t>State or local roadways if state or local standards allow</a:t>
                      </a:r>
                    </a:p>
                  </a:txBody>
                  <a:tcPr/>
                </a:tc>
                <a:extLst>
                  <a:ext uri="{0D108BD9-81ED-4DB2-BD59-A6C34878D82A}">
                    <a16:rowId xmlns:a16="http://schemas.microsoft.com/office/drawing/2014/main" val="2494417874"/>
                  </a:ext>
                </a:extLst>
              </a:tr>
            </a:tbl>
          </a:graphicData>
        </a:graphic>
      </p:graphicFrame>
    </p:spTree>
    <p:extLst>
      <p:ext uri="{BB962C8B-B14F-4D97-AF65-F5344CB8AC3E}">
        <p14:creationId xmlns:p14="http://schemas.microsoft.com/office/powerpoint/2010/main" val="3250886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a:extLst>
              <a:ext uri="{FF2B5EF4-FFF2-40B4-BE49-F238E27FC236}">
                <a16:creationId xmlns:a16="http://schemas.microsoft.com/office/drawing/2014/main" id="{D9A28BC7-9085-4FB9-8A7B-54C6EB159B3C}"/>
              </a:ext>
            </a:extLst>
          </p:cNvPr>
          <p:cNvSpPr txBox="1"/>
          <p:nvPr/>
        </p:nvSpPr>
        <p:spPr>
          <a:xfrm>
            <a:off x="624840" y="554027"/>
            <a:ext cx="7665720" cy="461665"/>
          </a:xfrm>
          <a:prstGeom prst="rect">
            <a:avLst/>
          </a:prstGeom>
          <a:noFill/>
        </p:spPr>
        <p:txBody>
          <a:bodyPr wrap="square" rtlCol="0">
            <a:spAutoFit/>
          </a:bodyPr>
          <a:lstStyle/>
          <a:p>
            <a:r>
              <a:rPr lang="en-US" sz="2400" dirty="0"/>
              <a:t>Solid safety barriers in lieu of guardrail</a:t>
            </a:r>
          </a:p>
        </p:txBody>
      </p:sp>
      <p:sp>
        <p:nvSpPr>
          <p:cNvPr id="8" name="Content Placeholder 2">
            <a:extLst>
              <a:ext uri="{FF2B5EF4-FFF2-40B4-BE49-F238E27FC236}">
                <a16:creationId xmlns:a16="http://schemas.microsoft.com/office/drawing/2014/main" id="{B425D751-17B1-41C9-BD7E-36C441285076}"/>
              </a:ext>
            </a:extLst>
          </p:cNvPr>
          <p:cNvSpPr txBox="1">
            <a:spLocks/>
          </p:cNvSpPr>
          <p:nvPr/>
        </p:nvSpPr>
        <p:spPr>
          <a:xfrm>
            <a:off x="835842" y="1371600"/>
            <a:ext cx="7720329" cy="493519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A solid safety barrier (guardrail or concrete barrier) shields motorists from structures/steep slopes</a:t>
            </a:r>
          </a:p>
          <a:p>
            <a:pPr lvl="1"/>
            <a:r>
              <a:rPr lang="en-US" dirty="0"/>
              <a:t>Considerations: consult roadway designer to evaluate safety performance; </a:t>
            </a:r>
            <a:r>
              <a:rPr lang="en-US" dirty="0">
                <a:effectLst/>
                <a:ea typeface="Times New Roman" panose="02020603050405020304" pitchFamily="18" charset="0"/>
              </a:rPr>
              <a:t>need to maintain access to adjacent properties</a:t>
            </a:r>
          </a:p>
          <a:p>
            <a:pPr marL="502920" lvl="1" indent="0">
              <a:buNone/>
            </a:pPr>
            <a:endParaRPr lang="en-US" dirty="0">
              <a:effectLst/>
              <a:ea typeface="Times New Roman" panose="02020603050405020304" pitchFamily="18" charset="0"/>
            </a:endParaRPr>
          </a:p>
          <a:p>
            <a:pPr lvl="1"/>
            <a:endParaRPr lang="en-US" dirty="0"/>
          </a:p>
          <a:p>
            <a:pPr lvl="1"/>
            <a:endParaRPr lang="en-US" dirty="0"/>
          </a:p>
          <a:p>
            <a:pPr lvl="1"/>
            <a:endParaRPr lang="en-US" dirty="0"/>
          </a:p>
          <a:p>
            <a:pPr lvl="1"/>
            <a:endParaRPr lang="en-US" dirty="0"/>
          </a:p>
          <a:p>
            <a:pPr lvl="1"/>
            <a:endParaRPr lang="en-US" dirty="0"/>
          </a:p>
          <a:p>
            <a:pPr marL="502920" lvl="1" indent="0">
              <a:buNone/>
            </a:pPr>
            <a:endParaRPr lang="en-US" dirty="0"/>
          </a:p>
          <a:p>
            <a:r>
              <a:rPr lang="en-US" dirty="0"/>
              <a:t>Further investigations</a:t>
            </a:r>
          </a:p>
          <a:p>
            <a:endParaRPr lang="en-US" dirty="0"/>
          </a:p>
          <a:p>
            <a:pPr>
              <a:buClr>
                <a:srgbClr val="40BAD2"/>
              </a:buClr>
            </a:pPr>
            <a:endParaRPr lang="en-US" dirty="0">
              <a:solidFill>
                <a:srgbClr val="000000">
                  <a:lumMod val="65000"/>
                  <a:lumOff val="35000"/>
                </a:srgbClr>
              </a:solidFill>
            </a:endParaRPr>
          </a:p>
        </p:txBody>
      </p:sp>
      <p:graphicFrame>
        <p:nvGraphicFramePr>
          <p:cNvPr id="10" name="Table 5">
            <a:extLst>
              <a:ext uri="{FF2B5EF4-FFF2-40B4-BE49-F238E27FC236}">
                <a16:creationId xmlns:a16="http://schemas.microsoft.com/office/drawing/2014/main" id="{1DFE03CF-D2DF-4490-A26A-301A34C1EF28}"/>
              </a:ext>
            </a:extLst>
          </p:cNvPr>
          <p:cNvGraphicFramePr>
            <a:graphicFrameLocks noGrp="1"/>
          </p:cNvGraphicFramePr>
          <p:nvPr>
            <p:extLst>
              <p:ext uri="{D42A27DB-BD31-4B8C-83A1-F6EECF244321}">
                <p14:modId xmlns:p14="http://schemas.microsoft.com/office/powerpoint/2010/main" val="1948224217"/>
              </p:ext>
            </p:extLst>
          </p:nvPr>
        </p:nvGraphicFramePr>
        <p:xfrm>
          <a:off x="1108362" y="5122606"/>
          <a:ext cx="7182198" cy="1539240"/>
        </p:xfrm>
        <a:graphic>
          <a:graphicData uri="http://schemas.openxmlformats.org/drawingml/2006/table">
            <a:tbl>
              <a:tblPr firstRow="1" bandRow="1">
                <a:tableStyleId>{5C22544A-7EE6-4342-B048-85BDC9FD1C3A}</a:tableStyleId>
              </a:tblPr>
              <a:tblGrid>
                <a:gridCol w="3591099">
                  <a:extLst>
                    <a:ext uri="{9D8B030D-6E8A-4147-A177-3AD203B41FA5}">
                      <a16:colId xmlns:a16="http://schemas.microsoft.com/office/drawing/2014/main" val="1286519079"/>
                    </a:ext>
                  </a:extLst>
                </a:gridCol>
                <a:gridCol w="3591099">
                  <a:extLst>
                    <a:ext uri="{9D8B030D-6E8A-4147-A177-3AD203B41FA5}">
                      <a16:colId xmlns:a16="http://schemas.microsoft.com/office/drawing/2014/main" val="220118064"/>
                    </a:ext>
                  </a:extLst>
                </a:gridCol>
              </a:tblGrid>
              <a:tr h="370840">
                <a:tc>
                  <a:txBody>
                    <a:bodyPr/>
                    <a:lstStyle/>
                    <a:p>
                      <a:pPr algn="ctr"/>
                      <a:r>
                        <a:rPr lang="en-US" dirty="0"/>
                        <a:t>Parameter</a:t>
                      </a:r>
                    </a:p>
                  </a:txBody>
                  <a:tcPr anchor="ctr"/>
                </a:tc>
                <a:tc>
                  <a:txBody>
                    <a:bodyPr/>
                    <a:lstStyle/>
                    <a:p>
                      <a:pPr algn="ctr"/>
                      <a:r>
                        <a:rPr lang="en-US" dirty="0"/>
                        <a:t>Values/descriptions</a:t>
                      </a:r>
                    </a:p>
                  </a:txBody>
                  <a:tcPr anchor="ctr"/>
                </a:tc>
                <a:extLst>
                  <a:ext uri="{0D108BD9-81ED-4DB2-BD59-A6C34878D82A}">
                    <a16:rowId xmlns:a16="http://schemas.microsoft.com/office/drawing/2014/main" val="2765043030"/>
                  </a:ext>
                </a:extLst>
              </a:tr>
              <a:tr h="370840">
                <a:tc>
                  <a:txBody>
                    <a:bodyPr/>
                    <a:lstStyle/>
                    <a:p>
                      <a:pPr marL="0" marR="0" algn="ctr">
                        <a:spcBef>
                          <a:spcPts val="600"/>
                        </a:spcBef>
                        <a:spcAft>
                          <a:spcPts val="600"/>
                        </a:spcAft>
                      </a:pPr>
                      <a:r>
                        <a:rPr lang="en-US" sz="1400" dirty="0">
                          <a:effectLst/>
                          <a:latin typeface="+mn-lt"/>
                          <a:ea typeface="Times New Roman" panose="02020603050405020304" pitchFamily="18" charset="0"/>
                        </a:rPr>
                        <a:t>Safety barrier height</a:t>
                      </a:r>
                    </a:p>
                  </a:txBody>
                  <a:tcPr marL="68580" marR="68580" marT="0" marB="0" anchor="ctr"/>
                </a:tc>
                <a:tc>
                  <a:txBody>
                    <a:bodyPr/>
                    <a:lstStyle/>
                    <a:p>
                      <a:pPr marL="0" marR="0" algn="ctr">
                        <a:spcBef>
                          <a:spcPts val="600"/>
                        </a:spcBef>
                        <a:spcAft>
                          <a:spcPts val="600"/>
                        </a:spcAft>
                      </a:pPr>
                      <a:r>
                        <a:rPr lang="en-US" sz="1400" dirty="0">
                          <a:effectLst/>
                          <a:latin typeface="+mn-lt"/>
                          <a:ea typeface="Times New Roman" panose="02020603050405020304" pitchFamily="18" charset="0"/>
                        </a:rPr>
                        <a:t>3.5 ft and 4.8 ft for city streets; 4.8 ft and 6.8 ft for freeways</a:t>
                      </a:r>
                    </a:p>
                  </a:txBody>
                  <a:tcPr marL="68580" marR="68580" marT="0" marB="0" anchor="ctr"/>
                </a:tc>
                <a:extLst>
                  <a:ext uri="{0D108BD9-81ED-4DB2-BD59-A6C34878D82A}">
                    <a16:rowId xmlns:a16="http://schemas.microsoft.com/office/drawing/2014/main" val="1050712244"/>
                  </a:ext>
                </a:extLst>
              </a:tr>
              <a:tr h="370840">
                <a:tc>
                  <a:txBody>
                    <a:bodyPr/>
                    <a:lstStyle/>
                    <a:p>
                      <a:pPr marL="0" marR="0" algn="ctr">
                        <a:spcBef>
                          <a:spcPts val="600"/>
                        </a:spcBef>
                        <a:spcAft>
                          <a:spcPts val="600"/>
                        </a:spcAft>
                      </a:pPr>
                      <a:r>
                        <a:rPr lang="en-US" sz="1400" kern="1200" dirty="0">
                          <a:solidFill>
                            <a:schemeClr val="dk1"/>
                          </a:solidFill>
                          <a:effectLst/>
                          <a:latin typeface="+mn-lt"/>
                          <a:ea typeface="+mn-ea"/>
                          <a:cs typeface="+mn-cs"/>
                        </a:rPr>
                        <a:t>Roadway elevation</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kern="1200" dirty="0">
                          <a:solidFill>
                            <a:schemeClr val="dk1"/>
                          </a:solidFill>
                          <a:effectLst/>
                          <a:latin typeface="+mn-lt"/>
                          <a:ea typeface="+mn-ea"/>
                          <a:cs typeface="+mn-cs"/>
                        </a:rPr>
                        <a:t>At grade and elevated 1, 2, and 3</a:t>
                      </a:r>
                      <a:r>
                        <a:rPr lang="en-US" sz="1400" strike="sngStrike" kern="120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ft</a:t>
                      </a:r>
                      <a:endParaRPr lang="en-US" sz="1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909244369"/>
                  </a:ext>
                </a:extLst>
              </a:tr>
              <a:tr h="370840">
                <a:tc>
                  <a:txBody>
                    <a:bodyPr/>
                    <a:lstStyle/>
                    <a:p>
                      <a:pPr marL="0" marR="0" algn="ctr">
                        <a:spcBef>
                          <a:spcPts val="600"/>
                        </a:spcBef>
                        <a:spcAft>
                          <a:spcPts val="600"/>
                        </a:spcAft>
                      </a:pPr>
                      <a:r>
                        <a:rPr lang="en-US" sz="1400" dirty="0">
                          <a:effectLst/>
                          <a:latin typeface="+mn-lt"/>
                          <a:ea typeface="Times New Roman" panose="02020603050405020304" pitchFamily="18" charset="0"/>
                        </a:rPr>
                        <a:t>Diffractor</a:t>
                      </a:r>
                    </a:p>
                  </a:txBody>
                  <a:tcPr marL="68580" marR="68580" marT="0" marB="0" anchor="ctr"/>
                </a:tc>
                <a:tc>
                  <a:txBody>
                    <a:bodyPr/>
                    <a:lstStyle/>
                    <a:p>
                      <a:pPr marL="0" marR="0" algn="ctr">
                        <a:spcBef>
                          <a:spcPts val="600"/>
                        </a:spcBef>
                        <a:spcAft>
                          <a:spcPts val="600"/>
                        </a:spcAft>
                      </a:pPr>
                      <a:r>
                        <a:rPr lang="en-US" sz="1400" dirty="0">
                          <a:solidFill>
                            <a:srgbClr val="000000"/>
                          </a:solidFill>
                          <a:effectLst/>
                          <a:latin typeface="+mn-lt"/>
                          <a:ea typeface="Times New Roman" panose="02020603050405020304" pitchFamily="18" charset="0"/>
                        </a:rPr>
                        <a:t>Safety barrier with and without diffractor</a:t>
                      </a:r>
                      <a:endParaRPr lang="en-US" sz="1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126952723"/>
                  </a:ext>
                </a:extLst>
              </a:tr>
            </a:tbl>
          </a:graphicData>
        </a:graphic>
      </p:graphicFrame>
      <p:pic>
        <p:nvPicPr>
          <p:cNvPr id="11" name="Picture 10" descr="A truck on the road&#10;&#10;Description automatically generated with low confidence">
            <a:extLst>
              <a:ext uri="{FF2B5EF4-FFF2-40B4-BE49-F238E27FC236}">
                <a16:creationId xmlns:a16="http://schemas.microsoft.com/office/drawing/2014/main" id="{2A9CF6F2-8FCC-4EAD-977D-482A4ED07E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66606" y="2806529"/>
            <a:ext cx="4810788" cy="1824090"/>
          </a:xfrm>
          <a:prstGeom prst="rect">
            <a:avLst/>
          </a:prstGeom>
        </p:spPr>
      </p:pic>
    </p:spTree>
    <p:extLst>
      <p:ext uri="{BB962C8B-B14F-4D97-AF65-F5344CB8AC3E}">
        <p14:creationId xmlns:p14="http://schemas.microsoft.com/office/powerpoint/2010/main" val="295188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ChangeArrowheads="1"/>
          </p:cNvSpPr>
          <p:nvPr/>
        </p:nvSpPr>
        <p:spPr bwMode="auto">
          <a:xfrm>
            <a:off x="1186361" y="39860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anose="020B0604020202020204" pitchFamily="34" charset="0"/>
              </a:rPr>
              <a:t/>
            </a:r>
            <a:br>
              <a:rPr kumimoji="0" lang="en-US" sz="1800" b="0" i="0" u="none" strike="noStrike" cap="none" normalizeH="0" baseline="0">
                <a:ln>
                  <a:noFill/>
                </a:ln>
                <a:solidFill>
                  <a:schemeClr val="tx1"/>
                </a:solidFill>
                <a:effectLst/>
                <a:latin typeface="Arial" panose="020B0604020202020204" pitchFamily="34" charset="0"/>
              </a:rPr>
            </a:b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7F5CF615-BB85-488D-B18F-84FCA7C3354F}"/>
              </a:ext>
            </a:extLst>
          </p:cNvPr>
          <p:cNvSpPr txBox="1"/>
          <p:nvPr/>
        </p:nvSpPr>
        <p:spPr>
          <a:xfrm>
            <a:off x="624840" y="554027"/>
            <a:ext cx="7665720" cy="461665"/>
          </a:xfrm>
          <a:prstGeom prst="rect">
            <a:avLst/>
          </a:prstGeom>
          <a:noFill/>
        </p:spPr>
        <p:txBody>
          <a:bodyPr wrap="square" rtlCol="0">
            <a:spAutoFit/>
          </a:bodyPr>
          <a:lstStyle/>
          <a:p>
            <a:r>
              <a:rPr lang="en-US" sz="2400" dirty="0"/>
              <a:t>Solid safety barriers in lieu of guardrail</a:t>
            </a:r>
          </a:p>
        </p:txBody>
      </p:sp>
      <p:sp>
        <p:nvSpPr>
          <p:cNvPr id="8" name="Content Placeholder 2">
            <a:extLst>
              <a:ext uri="{FF2B5EF4-FFF2-40B4-BE49-F238E27FC236}">
                <a16:creationId xmlns:a16="http://schemas.microsoft.com/office/drawing/2014/main" id="{4648982C-1278-4BDA-92A1-6E84FCA6494B}"/>
              </a:ext>
            </a:extLst>
          </p:cNvPr>
          <p:cNvSpPr txBox="1">
            <a:spLocks/>
          </p:cNvSpPr>
          <p:nvPr/>
        </p:nvSpPr>
        <p:spPr>
          <a:xfrm>
            <a:off x="835843" y="1371600"/>
            <a:ext cx="4260162" cy="493519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Noise reduction for same height barrier generally greater for streets</a:t>
            </a:r>
          </a:p>
          <a:p>
            <a:pPr lvl="1"/>
            <a:r>
              <a:rPr lang="en-US" dirty="0"/>
              <a:t>Freeways allow for taller safety barrier, however, so can achieve greater reduction</a:t>
            </a:r>
          </a:p>
          <a:p>
            <a:r>
              <a:rPr lang="en-US" dirty="0"/>
              <a:t>Noise reduction – further investigations</a:t>
            </a:r>
          </a:p>
          <a:p>
            <a:pPr lvl="1"/>
            <a:r>
              <a:rPr lang="en-US" dirty="0"/>
              <a:t>Best for: tallest barriers (4.8 ft for streets, 6.8 ft for freeways), narrow roadways, hard ground sites (e.g., pavement, packed dirt), lower % heavy trucks</a:t>
            </a:r>
          </a:p>
          <a:p>
            <a:pPr lvl="1"/>
            <a:r>
              <a:rPr lang="en-US" dirty="0"/>
              <a:t>Enhanced with small road elevation (+1-2 dB)</a:t>
            </a:r>
          </a:p>
          <a:p>
            <a:pPr lvl="1"/>
            <a:r>
              <a:rPr lang="en-US" dirty="0"/>
              <a:t>Receiver height/distance dependent</a:t>
            </a:r>
          </a:p>
          <a:p>
            <a:pPr>
              <a:buClr>
                <a:srgbClr val="40BAD2"/>
              </a:buClr>
            </a:pPr>
            <a:endParaRPr lang="en-US" dirty="0">
              <a:solidFill>
                <a:srgbClr val="000000">
                  <a:lumMod val="65000"/>
                  <a:lumOff val="35000"/>
                </a:srgbClr>
              </a:solidFill>
            </a:endParaRPr>
          </a:p>
        </p:txBody>
      </p:sp>
      <p:pic>
        <p:nvPicPr>
          <p:cNvPr id="10" name="Picture 9">
            <a:extLst>
              <a:ext uri="{FF2B5EF4-FFF2-40B4-BE49-F238E27FC236}">
                <a16:creationId xmlns:a16="http://schemas.microsoft.com/office/drawing/2014/main" id="{CB9A96EE-631F-4D5C-840E-CEACEC11F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5141346" y="4384414"/>
            <a:ext cx="3851553" cy="2294643"/>
          </a:xfrm>
          <a:prstGeom prst="rect">
            <a:avLst/>
          </a:prstGeom>
          <a:noFill/>
        </p:spPr>
      </p:pic>
      <p:sp>
        <p:nvSpPr>
          <p:cNvPr id="11" name="TextBox 10">
            <a:extLst>
              <a:ext uri="{FF2B5EF4-FFF2-40B4-BE49-F238E27FC236}">
                <a16:creationId xmlns:a16="http://schemas.microsoft.com/office/drawing/2014/main" id="{A67C4B8C-92F6-4F76-BD9C-1CFF3F57B749}"/>
              </a:ext>
            </a:extLst>
          </p:cNvPr>
          <p:cNvSpPr txBox="1"/>
          <p:nvPr/>
        </p:nvSpPr>
        <p:spPr>
          <a:xfrm>
            <a:off x="2351180" y="5436090"/>
            <a:ext cx="2744824" cy="550247"/>
          </a:xfrm>
          <a:prstGeom prst="rightArrow">
            <a:avLst/>
          </a:prstGeom>
          <a:noFill/>
          <a:ln>
            <a:solidFill>
              <a:schemeClr val="accent2"/>
            </a:solidFill>
          </a:ln>
        </p:spPr>
        <p:txBody>
          <a:bodyPr wrap="none" rtlCol="0">
            <a:spAutoFit/>
          </a:bodyPr>
          <a:lstStyle/>
          <a:p>
            <a:r>
              <a:rPr lang="en-US" sz="1200" dirty="0"/>
              <a:t>Reduction as a function of distance (ft)</a:t>
            </a:r>
          </a:p>
        </p:txBody>
      </p:sp>
      <p:graphicFrame>
        <p:nvGraphicFramePr>
          <p:cNvPr id="12" name="Table 3">
            <a:extLst>
              <a:ext uri="{FF2B5EF4-FFF2-40B4-BE49-F238E27FC236}">
                <a16:creationId xmlns:a16="http://schemas.microsoft.com/office/drawing/2014/main" id="{721E67C0-7EFE-4753-B4C1-15DAB3FA89DD}"/>
              </a:ext>
            </a:extLst>
          </p:cNvPr>
          <p:cNvGraphicFramePr>
            <a:graphicFrameLocks noGrp="1"/>
          </p:cNvGraphicFramePr>
          <p:nvPr>
            <p:extLst>
              <p:ext uri="{D42A27DB-BD31-4B8C-83A1-F6EECF244321}">
                <p14:modId xmlns:p14="http://schemas.microsoft.com/office/powerpoint/2010/main" val="1039696522"/>
              </p:ext>
            </p:extLst>
          </p:nvPr>
        </p:nvGraphicFramePr>
        <p:xfrm>
          <a:off x="5680953" y="198121"/>
          <a:ext cx="3242553" cy="3413760"/>
        </p:xfrm>
        <a:graphic>
          <a:graphicData uri="http://schemas.openxmlformats.org/drawingml/2006/table">
            <a:tbl>
              <a:tblPr firstRow="1" bandRow="1">
                <a:tableStyleId>{5C22544A-7EE6-4342-B048-85BDC9FD1C3A}</a:tableStyleId>
              </a:tblPr>
              <a:tblGrid>
                <a:gridCol w="3242553">
                  <a:extLst>
                    <a:ext uri="{9D8B030D-6E8A-4147-A177-3AD203B41FA5}">
                      <a16:colId xmlns:a16="http://schemas.microsoft.com/office/drawing/2014/main" val="633889379"/>
                    </a:ext>
                  </a:extLst>
                </a:gridCol>
              </a:tblGrid>
              <a:tr h="182042">
                <a:tc>
                  <a:txBody>
                    <a:bodyPr/>
                    <a:lstStyle/>
                    <a:p>
                      <a:pPr algn="ctr"/>
                      <a:r>
                        <a:rPr lang="en-US" sz="1400" dirty="0"/>
                        <a:t>Noise Benefit</a:t>
                      </a:r>
                    </a:p>
                  </a:txBody>
                  <a:tcPr/>
                </a:tc>
                <a:extLst>
                  <a:ext uri="{0D108BD9-81ED-4DB2-BD59-A6C34878D82A}">
                    <a16:rowId xmlns:a16="http://schemas.microsoft.com/office/drawing/2014/main" val="3307688871"/>
                  </a:ext>
                </a:extLst>
              </a:tr>
              <a:tr h="635529">
                <a:tc>
                  <a:txBody>
                    <a:bodyPr/>
                    <a:lstStyle/>
                    <a:p>
                      <a:r>
                        <a:rPr lang="en-US" sz="1200" dirty="0"/>
                        <a:t>Freeway</a:t>
                      </a:r>
                    </a:p>
                    <a:p>
                      <a:r>
                        <a:rPr lang="en-US" sz="1200" dirty="0"/>
                        <a:t>Preliminary: 0.4 dB to 2.6 dB depending on distance to receiver and site topography</a:t>
                      </a:r>
                    </a:p>
                    <a:p>
                      <a:endParaRPr lang="en-US" sz="1200" dirty="0"/>
                    </a:p>
                    <a:p>
                      <a:r>
                        <a:rPr lang="en-US" sz="1200" kern="1200" dirty="0">
                          <a:solidFill>
                            <a:schemeClr val="dk1"/>
                          </a:solidFill>
                          <a:effectLst/>
                          <a:latin typeface="+mn-lt"/>
                          <a:ea typeface="+mn-ea"/>
                          <a:cs typeface="+mn-cs"/>
                        </a:rPr>
                        <a:t>Further investigations: at 100 ft, 5-7 dB reduction, up to 8 dB with road slightly elevated (assumes tall freeway/highway safety barrier, 6.8 ft)</a:t>
                      </a:r>
                      <a:endParaRPr lang="en-US" sz="1200" dirty="0"/>
                    </a:p>
                  </a:txBody>
                  <a:tcPr/>
                </a:tc>
                <a:extLst>
                  <a:ext uri="{0D108BD9-81ED-4DB2-BD59-A6C34878D82A}">
                    <a16:rowId xmlns:a16="http://schemas.microsoft.com/office/drawing/2014/main" val="3912708405"/>
                  </a:ext>
                </a:extLst>
              </a:tr>
              <a:tr h="635529">
                <a:tc>
                  <a:txBody>
                    <a:bodyPr/>
                    <a:lstStyle/>
                    <a:p>
                      <a:r>
                        <a:rPr lang="en-US" sz="1200" dirty="0"/>
                        <a:t>Street</a:t>
                      </a:r>
                    </a:p>
                    <a:p>
                      <a:r>
                        <a:rPr lang="en-US" sz="1200" dirty="0"/>
                        <a:t>Preliminary: 2.0 dB to 6.6 dB depending on distance to receiver and site topography</a:t>
                      </a:r>
                    </a:p>
                    <a:p>
                      <a:endParaRPr lang="en-US" sz="1200" dirty="0"/>
                    </a:p>
                    <a:p>
                      <a:r>
                        <a:rPr lang="en-US" sz="1200" kern="1200" dirty="0">
                          <a:solidFill>
                            <a:schemeClr val="dk1"/>
                          </a:solidFill>
                          <a:effectLst/>
                          <a:latin typeface="+mn-lt"/>
                          <a:ea typeface="+mn-ea"/>
                          <a:cs typeface="+mn-cs"/>
                        </a:rPr>
                        <a:t>Further investigations: at 100 ft, 3-4 dB reduction, up to 6 dB with road slightly elevated (assumes tall street/arterial safety barrier, 4.8 ft)</a:t>
                      </a:r>
                      <a:endParaRPr lang="en-US" sz="1200" dirty="0"/>
                    </a:p>
                    <a:p>
                      <a:endParaRPr lang="en-US" sz="1200" dirty="0"/>
                    </a:p>
                  </a:txBody>
                  <a:tcPr/>
                </a:tc>
                <a:extLst>
                  <a:ext uri="{0D108BD9-81ED-4DB2-BD59-A6C34878D82A}">
                    <a16:rowId xmlns:a16="http://schemas.microsoft.com/office/drawing/2014/main" val="1150294666"/>
                  </a:ext>
                </a:extLst>
              </a:tr>
            </a:tbl>
          </a:graphicData>
        </a:graphic>
      </p:graphicFrame>
    </p:spTree>
    <p:extLst>
      <p:ext uri="{BB962C8B-B14F-4D97-AF65-F5344CB8AC3E}">
        <p14:creationId xmlns:p14="http://schemas.microsoft.com/office/powerpoint/2010/main" val="3609670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541020" y="554027"/>
            <a:ext cx="7665720" cy="461665"/>
          </a:xfrm>
          <a:prstGeom prst="rect">
            <a:avLst/>
          </a:prstGeom>
          <a:noFill/>
        </p:spPr>
        <p:txBody>
          <a:bodyPr wrap="square" rtlCol="0">
            <a:spAutoFit/>
          </a:bodyPr>
          <a:lstStyle/>
          <a:p>
            <a:r>
              <a:rPr lang="en-US" sz="2400" dirty="0"/>
              <a:t>Solid safety barrier – freeway/highway</a:t>
            </a:r>
          </a:p>
        </p:txBody>
      </p:sp>
      <p:sp>
        <p:nvSpPr>
          <p:cNvPr id="4" name="Rectangle 1"/>
          <p:cNvSpPr>
            <a:spLocks noChangeArrowheads="1"/>
          </p:cNvSpPr>
          <p:nvPr/>
        </p:nvSpPr>
        <p:spPr bwMode="auto">
          <a:xfrm>
            <a:off x="1186361" y="39860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anose="020B0604020202020204" pitchFamily="34" charset="0"/>
              </a:rPr>
              <a:t/>
            </a:r>
            <a:br>
              <a:rPr kumimoji="0" lang="en-US" sz="1800" b="0" i="0" u="none" strike="noStrike" cap="none" normalizeH="0" baseline="0">
                <a:ln>
                  <a:noFill/>
                </a:ln>
                <a:solidFill>
                  <a:schemeClr val="tx1"/>
                </a:solidFill>
                <a:effectLst/>
                <a:latin typeface="Arial" panose="020B0604020202020204" pitchFamily="34" charset="0"/>
              </a:rPr>
            </a:b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 name="Content Placeholder 2">
            <a:extLst>
              <a:ext uri="{FF2B5EF4-FFF2-40B4-BE49-F238E27FC236}">
                <a16:creationId xmlns:a16="http://schemas.microsoft.com/office/drawing/2014/main" id="{C04A9B99-1D05-4254-8E13-D28723298EAC}"/>
              </a:ext>
            </a:extLst>
          </p:cNvPr>
          <p:cNvSpPr txBox="1">
            <a:spLocks/>
          </p:cNvSpPr>
          <p:nvPr/>
        </p:nvSpPr>
        <p:spPr>
          <a:xfrm>
            <a:off x="835842" y="1371600"/>
            <a:ext cx="7053691" cy="493519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Example with 4.8 and 6.8 ft barriers, at grade and road elevated 3 ft</a:t>
            </a:r>
          </a:p>
          <a:p>
            <a:pPr>
              <a:buClr>
                <a:srgbClr val="40BAD2"/>
              </a:buClr>
            </a:pPr>
            <a:endParaRPr lang="en-US" dirty="0">
              <a:solidFill>
                <a:srgbClr val="000000">
                  <a:lumMod val="65000"/>
                  <a:lumOff val="35000"/>
                </a:srgbClr>
              </a:solidFill>
            </a:endParaRPr>
          </a:p>
        </p:txBody>
      </p:sp>
      <p:pic>
        <p:nvPicPr>
          <p:cNvPr id="13" name="Picture 12">
            <a:extLst>
              <a:ext uri="{FF2B5EF4-FFF2-40B4-BE49-F238E27FC236}">
                <a16:creationId xmlns:a16="http://schemas.microsoft.com/office/drawing/2014/main" id="{09560D52-4F46-451E-9823-C303560931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432" y="2038817"/>
            <a:ext cx="6518896" cy="4819183"/>
          </a:xfrm>
          <a:prstGeom prst="rect">
            <a:avLst/>
          </a:prstGeom>
        </p:spPr>
      </p:pic>
    </p:spTree>
    <p:extLst>
      <p:ext uri="{BB962C8B-B14F-4D97-AF65-F5344CB8AC3E}">
        <p14:creationId xmlns:p14="http://schemas.microsoft.com/office/powerpoint/2010/main" val="3939835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541020" y="554027"/>
            <a:ext cx="7665720" cy="461665"/>
          </a:xfrm>
          <a:prstGeom prst="rect">
            <a:avLst/>
          </a:prstGeom>
          <a:noFill/>
        </p:spPr>
        <p:txBody>
          <a:bodyPr wrap="square" rtlCol="0">
            <a:spAutoFit/>
          </a:bodyPr>
          <a:lstStyle/>
          <a:p>
            <a:r>
              <a:rPr lang="en-US" sz="2400" dirty="0"/>
              <a:t>Solid safety barrier – street/arterial</a:t>
            </a:r>
          </a:p>
        </p:txBody>
      </p:sp>
      <p:sp>
        <p:nvSpPr>
          <p:cNvPr id="4" name="Rectangle 1"/>
          <p:cNvSpPr>
            <a:spLocks noChangeArrowheads="1"/>
          </p:cNvSpPr>
          <p:nvPr/>
        </p:nvSpPr>
        <p:spPr bwMode="auto">
          <a:xfrm>
            <a:off x="1186361" y="39860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anose="020B0604020202020204" pitchFamily="34" charset="0"/>
              </a:rPr>
              <a:t/>
            </a:r>
            <a:br>
              <a:rPr kumimoji="0" lang="en-US" sz="1800" b="0" i="0" u="none" strike="noStrike" cap="none" normalizeH="0" baseline="0">
                <a:ln>
                  <a:noFill/>
                </a:ln>
                <a:solidFill>
                  <a:schemeClr val="tx1"/>
                </a:solidFill>
                <a:effectLst/>
                <a:latin typeface="Arial" panose="020B0604020202020204" pitchFamily="34" charset="0"/>
              </a:rPr>
            </a:b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 name="Content Placeholder 2">
            <a:extLst>
              <a:ext uri="{FF2B5EF4-FFF2-40B4-BE49-F238E27FC236}">
                <a16:creationId xmlns:a16="http://schemas.microsoft.com/office/drawing/2014/main" id="{C94F7A83-0489-4542-BEE5-4A7A0EEA555E}"/>
              </a:ext>
            </a:extLst>
          </p:cNvPr>
          <p:cNvSpPr txBox="1">
            <a:spLocks/>
          </p:cNvSpPr>
          <p:nvPr/>
        </p:nvSpPr>
        <p:spPr>
          <a:xfrm>
            <a:off x="835843" y="1371600"/>
            <a:ext cx="7046134" cy="493519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Example with 3.5 and 4.8 ft barriers, at grade and road elevated 3 ft</a:t>
            </a:r>
          </a:p>
          <a:p>
            <a:pPr>
              <a:buClr>
                <a:srgbClr val="40BAD2"/>
              </a:buClr>
            </a:pPr>
            <a:endParaRPr lang="en-US" dirty="0">
              <a:solidFill>
                <a:srgbClr val="000000">
                  <a:lumMod val="65000"/>
                  <a:lumOff val="35000"/>
                </a:srgbClr>
              </a:solidFill>
            </a:endParaRPr>
          </a:p>
        </p:txBody>
      </p:sp>
      <p:pic>
        <p:nvPicPr>
          <p:cNvPr id="13" name="Picture 12">
            <a:extLst>
              <a:ext uri="{FF2B5EF4-FFF2-40B4-BE49-F238E27FC236}">
                <a16:creationId xmlns:a16="http://schemas.microsoft.com/office/drawing/2014/main" id="{BEBC0720-AA1E-4AAF-85CD-B20100BEC5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432" y="2038356"/>
            <a:ext cx="6518896" cy="4819183"/>
          </a:xfrm>
          <a:prstGeom prst="rect">
            <a:avLst/>
          </a:prstGeom>
        </p:spPr>
      </p:pic>
    </p:spTree>
    <p:extLst>
      <p:ext uri="{BB962C8B-B14F-4D97-AF65-F5344CB8AC3E}">
        <p14:creationId xmlns:p14="http://schemas.microsoft.com/office/powerpoint/2010/main" val="3771740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541020" y="554027"/>
            <a:ext cx="7665720" cy="461665"/>
          </a:xfrm>
          <a:prstGeom prst="rect">
            <a:avLst/>
          </a:prstGeom>
          <a:noFill/>
        </p:spPr>
        <p:txBody>
          <a:bodyPr wrap="square" rtlCol="0">
            <a:spAutoFit/>
          </a:bodyPr>
          <a:lstStyle/>
          <a:p>
            <a:r>
              <a:rPr lang="en-US" sz="2400" dirty="0"/>
              <a:t>Solid safety barrier – diffractor top</a:t>
            </a:r>
          </a:p>
        </p:txBody>
      </p:sp>
      <p:sp>
        <p:nvSpPr>
          <p:cNvPr id="4" name="Rectangle 1"/>
          <p:cNvSpPr>
            <a:spLocks noChangeArrowheads="1"/>
          </p:cNvSpPr>
          <p:nvPr/>
        </p:nvSpPr>
        <p:spPr bwMode="auto">
          <a:xfrm>
            <a:off x="1186361" y="39860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anose="020B0604020202020204" pitchFamily="34" charset="0"/>
              </a:rPr>
              <a:t/>
            </a:r>
            <a:br>
              <a:rPr kumimoji="0" lang="en-US" sz="1800" b="0" i="0" u="none" strike="noStrike" cap="none" normalizeH="0" baseline="0">
                <a:ln>
                  <a:noFill/>
                </a:ln>
                <a:solidFill>
                  <a:schemeClr val="tx1"/>
                </a:solidFill>
                <a:effectLst/>
                <a:latin typeface="Arial" panose="020B0604020202020204" pitchFamily="34" charset="0"/>
              </a:rPr>
            </a:b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 name="Content Placeholder 2">
            <a:extLst>
              <a:ext uri="{FF2B5EF4-FFF2-40B4-BE49-F238E27FC236}">
                <a16:creationId xmlns:a16="http://schemas.microsoft.com/office/drawing/2014/main" id="{C04A9B99-1D05-4254-8E13-D28723298EAC}"/>
              </a:ext>
            </a:extLst>
          </p:cNvPr>
          <p:cNvSpPr txBox="1">
            <a:spLocks/>
          </p:cNvSpPr>
          <p:nvPr/>
        </p:nvSpPr>
        <p:spPr>
          <a:xfrm>
            <a:off x="835843" y="1371600"/>
            <a:ext cx="4312616" cy="493519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Diffractor top enhances noise reduction</a:t>
            </a:r>
          </a:p>
          <a:p>
            <a:pPr lvl="1"/>
            <a:r>
              <a:rPr lang="en-US" dirty="0"/>
              <a:t>Estimated 3 dB broadband increase </a:t>
            </a:r>
            <a:r>
              <a:rPr lang="en-US" sz="1400" dirty="0"/>
              <a:t>(noise reduction increase = decrease in sound level)</a:t>
            </a:r>
          </a:p>
          <a:p>
            <a:pPr marL="0" indent="0">
              <a:buNone/>
            </a:pPr>
            <a:endParaRPr lang="en-US" dirty="0"/>
          </a:p>
          <a:p>
            <a:r>
              <a:rPr lang="en-US" dirty="0"/>
              <a:t>Substantial reduction at frequencies important to highway traffic noise, 500-1600 Hz</a:t>
            </a:r>
          </a:p>
          <a:p>
            <a:pPr lvl="1"/>
            <a:r>
              <a:rPr lang="en-US" dirty="0"/>
              <a:t>Could be tuned for lower frequencies</a:t>
            </a:r>
          </a:p>
          <a:p>
            <a:pPr lvl="1"/>
            <a:endParaRPr lang="en-US" dirty="0"/>
          </a:p>
          <a:p>
            <a:r>
              <a:rPr lang="en-US" dirty="0"/>
              <a:t>This system has not yet been tested for crashworthiness in the U.S.</a:t>
            </a:r>
          </a:p>
          <a:p>
            <a:pPr marL="0" indent="0">
              <a:buNone/>
            </a:pPr>
            <a:endParaRPr lang="en-US" dirty="0"/>
          </a:p>
          <a:p>
            <a:endParaRPr lang="en-US" dirty="0"/>
          </a:p>
          <a:p>
            <a:pPr>
              <a:buClr>
                <a:srgbClr val="40BAD2"/>
              </a:buClr>
            </a:pPr>
            <a:endParaRPr lang="en-US" dirty="0">
              <a:solidFill>
                <a:srgbClr val="000000">
                  <a:lumMod val="65000"/>
                  <a:lumOff val="35000"/>
                </a:srgbClr>
              </a:solidFill>
            </a:endParaRPr>
          </a:p>
        </p:txBody>
      </p:sp>
      <p:pic>
        <p:nvPicPr>
          <p:cNvPr id="10" name="Picture 9" descr="A picture containing outdoor, road, ship, person&#10;&#10;Description automatically generated">
            <a:extLst>
              <a:ext uri="{FF2B5EF4-FFF2-40B4-BE49-F238E27FC236}">
                <a16:creationId xmlns:a16="http://schemas.microsoft.com/office/drawing/2014/main" id="{25403C0C-5529-45DD-B3C1-D475482295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7306365" y="1459940"/>
            <a:ext cx="1800750" cy="1432269"/>
          </a:xfrm>
          <a:prstGeom prst="rect">
            <a:avLst/>
          </a:prstGeom>
          <a:ln>
            <a:noFill/>
          </a:ln>
          <a:extLst>
            <a:ext uri="{53640926-AAD7-44D8-BBD7-CCE9431645EC}">
              <a14:shadowObscured xmlns:a14="http://schemas.microsoft.com/office/drawing/2010/main"/>
            </a:ext>
          </a:extLst>
        </p:spPr>
      </p:pic>
      <p:pic>
        <p:nvPicPr>
          <p:cNvPr id="12" name="Picture 11" descr="A close up of a device&#10;&#10;Description automatically generated">
            <a:extLst>
              <a:ext uri="{FF2B5EF4-FFF2-40B4-BE49-F238E27FC236}">
                <a16:creationId xmlns:a16="http://schemas.microsoft.com/office/drawing/2014/main" id="{4683725F-A7A6-4771-8302-620ACC1F1B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148459" y="1380954"/>
            <a:ext cx="1991652" cy="1618082"/>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39361932-7622-422E-8461-86BF16105427}"/>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029688" y="3315894"/>
            <a:ext cx="4052501" cy="3361926"/>
          </a:xfrm>
          <a:prstGeom prst="rect">
            <a:avLst/>
          </a:prstGeom>
          <a:noFill/>
          <a:ln>
            <a:noFill/>
          </a:ln>
        </p:spPr>
      </p:pic>
      <p:sp>
        <p:nvSpPr>
          <p:cNvPr id="11" name="TextBox 10">
            <a:extLst>
              <a:ext uri="{FF2B5EF4-FFF2-40B4-BE49-F238E27FC236}">
                <a16:creationId xmlns:a16="http://schemas.microsoft.com/office/drawing/2014/main" id="{F4CA8170-16BA-4D86-869F-E007871CE7B2}"/>
              </a:ext>
            </a:extLst>
          </p:cNvPr>
          <p:cNvSpPr txBox="1"/>
          <p:nvPr/>
        </p:nvSpPr>
        <p:spPr>
          <a:xfrm>
            <a:off x="7212675" y="2892209"/>
            <a:ext cx="1800749" cy="246221"/>
          </a:xfrm>
          <a:prstGeom prst="rect">
            <a:avLst/>
          </a:prstGeom>
          <a:noFill/>
        </p:spPr>
        <p:txBody>
          <a:bodyPr wrap="square" rtlCol="0">
            <a:spAutoFit/>
          </a:bodyPr>
          <a:lstStyle/>
          <a:p>
            <a:r>
              <a:rPr lang="en-US" sz="1000" dirty="0"/>
              <a:t>©4Silence, </a:t>
            </a:r>
            <a:r>
              <a:rPr lang="en-US" sz="1000" dirty="0" err="1"/>
              <a:t>WHIStop</a:t>
            </a:r>
            <a:r>
              <a:rPr lang="en-US" sz="1000" dirty="0"/>
              <a:t> diffractor</a:t>
            </a:r>
          </a:p>
        </p:txBody>
      </p:sp>
    </p:spTree>
    <p:extLst>
      <p:ext uri="{BB962C8B-B14F-4D97-AF65-F5344CB8AC3E}">
        <p14:creationId xmlns:p14="http://schemas.microsoft.com/office/powerpoint/2010/main" val="326737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CC85-430A-4E3C-8186-EDEA5005F2A7}"/>
              </a:ext>
            </a:extLst>
          </p:cNvPr>
          <p:cNvSpPr>
            <a:spLocks noGrp="1"/>
          </p:cNvSpPr>
          <p:nvPr>
            <p:ph type="title"/>
          </p:nvPr>
        </p:nvSpPr>
        <p:spPr/>
        <p:txBody>
          <a:bodyPr>
            <a:normAutofit/>
          </a:bodyPr>
          <a:lstStyle/>
          <a:p>
            <a:r>
              <a:rPr lang="en-US" sz="2800" dirty="0"/>
              <a:t>Research Team</a:t>
            </a:r>
          </a:p>
        </p:txBody>
      </p:sp>
      <p:sp>
        <p:nvSpPr>
          <p:cNvPr id="6" name="TextBox 5">
            <a:extLst>
              <a:ext uri="{FF2B5EF4-FFF2-40B4-BE49-F238E27FC236}">
                <a16:creationId xmlns:a16="http://schemas.microsoft.com/office/drawing/2014/main" id="{D06D020E-C0F6-4CC3-9FF7-BA546BA0FCE8}"/>
              </a:ext>
            </a:extLst>
          </p:cNvPr>
          <p:cNvSpPr txBox="1"/>
          <p:nvPr/>
        </p:nvSpPr>
        <p:spPr>
          <a:xfrm>
            <a:off x="3758125" y="826429"/>
            <a:ext cx="4232121" cy="2064540"/>
          </a:xfrm>
          <a:prstGeom prst="rect">
            <a:avLst/>
          </a:prstGeom>
          <a:noFill/>
        </p:spPr>
        <p:txBody>
          <a:bodyPr wrap="none" rtlCol="0">
            <a:spAutoFit/>
          </a:bodyPr>
          <a:lstStyle/>
          <a:p>
            <a:pPr>
              <a:lnSpc>
                <a:spcPct val="120000"/>
              </a:lnSpc>
            </a:pPr>
            <a:r>
              <a:rPr lang="en-US" b="1" dirty="0">
                <a:solidFill>
                  <a:schemeClr val="tx1">
                    <a:lumMod val="65000"/>
                    <a:lumOff val="35000"/>
                  </a:schemeClr>
                </a:solidFill>
              </a:rPr>
              <a:t>Cross-Spectrum Acoustics</a:t>
            </a:r>
          </a:p>
          <a:p>
            <a:pPr>
              <a:lnSpc>
                <a:spcPct val="120000"/>
              </a:lnSpc>
            </a:pPr>
            <a:r>
              <a:rPr lang="en-US" dirty="0">
                <a:solidFill>
                  <a:schemeClr val="tx1">
                    <a:lumMod val="65000"/>
                    <a:lumOff val="35000"/>
                  </a:schemeClr>
                </a:solidFill>
              </a:rPr>
              <a:t>Judy Rochat, Ph.D., Principal Investigator</a:t>
            </a:r>
          </a:p>
          <a:p>
            <a:pPr>
              <a:lnSpc>
                <a:spcPct val="120000"/>
              </a:lnSpc>
            </a:pPr>
            <a:r>
              <a:rPr lang="en-US" dirty="0">
                <a:solidFill>
                  <a:schemeClr val="tx1">
                    <a:lumMod val="65000"/>
                    <a:lumOff val="35000"/>
                  </a:schemeClr>
                </a:solidFill>
              </a:rPr>
              <a:t>Herb Singleton, P.E., Project Administrator</a:t>
            </a:r>
          </a:p>
          <a:p>
            <a:pPr>
              <a:lnSpc>
                <a:spcPct val="120000"/>
              </a:lnSpc>
            </a:pPr>
            <a:r>
              <a:rPr lang="en-US" dirty="0">
                <a:solidFill>
                  <a:schemeClr val="tx1">
                    <a:lumMod val="65000"/>
                    <a:lumOff val="35000"/>
                  </a:schemeClr>
                </a:solidFill>
              </a:rPr>
              <a:t>Doug Barrett</a:t>
            </a:r>
          </a:p>
          <a:p>
            <a:pPr>
              <a:lnSpc>
                <a:spcPct val="120000"/>
              </a:lnSpc>
            </a:pPr>
            <a:r>
              <a:rPr lang="en-US" dirty="0">
                <a:solidFill>
                  <a:schemeClr val="tx1">
                    <a:lumMod val="65000"/>
                    <a:lumOff val="35000"/>
                  </a:schemeClr>
                </a:solidFill>
              </a:rPr>
              <a:t>Shannon McKenna, P.E.</a:t>
            </a:r>
          </a:p>
          <a:p>
            <a:pPr>
              <a:lnSpc>
                <a:spcPct val="120000"/>
              </a:lnSpc>
            </a:pPr>
            <a:r>
              <a:rPr lang="en-US" dirty="0">
                <a:solidFill>
                  <a:schemeClr val="tx1">
                    <a:lumMod val="65000"/>
                    <a:lumOff val="35000"/>
                  </a:schemeClr>
                </a:solidFill>
              </a:rPr>
              <a:t>Keith Yoerg, P.E.</a:t>
            </a:r>
          </a:p>
        </p:txBody>
      </p:sp>
      <p:sp>
        <p:nvSpPr>
          <p:cNvPr id="7" name="TextBox 6">
            <a:extLst>
              <a:ext uri="{FF2B5EF4-FFF2-40B4-BE49-F238E27FC236}">
                <a16:creationId xmlns:a16="http://schemas.microsoft.com/office/drawing/2014/main" id="{A8A4E6F0-07C1-4AAD-83ED-AFCB940A56A7}"/>
              </a:ext>
            </a:extLst>
          </p:cNvPr>
          <p:cNvSpPr txBox="1"/>
          <p:nvPr/>
        </p:nvSpPr>
        <p:spPr>
          <a:xfrm>
            <a:off x="3758125" y="3267161"/>
            <a:ext cx="2513380" cy="1399742"/>
          </a:xfrm>
          <a:prstGeom prst="rect">
            <a:avLst/>
          </a:prstGeom>
          <a:noFill/>
        </p:spPr>
        <p:txBody>
          <a:bodyPr wrap="none" rtlCol="0">
            <a:spAutoFit/>
          </a:bodyPr>
          <a:lstStyle/>
          <a:p>
            <a:pPr>
              <a:lnSpc>
                <a:spcPct val="120000"/>
              </a:lnSpc>
            </a:pPr>
            <a:r>
              <a:rPr lang="en-US" b="1" dirty="0">
                <a:solidFill>
                  <a:schemeClr val="tx1">
                    <a:lumMod val="65000"/>
                    <a:lumOff val="35000"/>
                  </a:schemeClr>
                </a:solidFill>
              </a:rPr>
              <a:t>MS Consultants, Inc.</a:t>
            </a:r>
          </a:p>
          <a:p>
            <a:pPr>
              <a:lnSpc>
                <a:spcPct val="120000"/>
              </a:lnSpc>
            </a:pPr>
            <a:r>
              <a:rPr lang="en-US" dirty="0">
                <a:solidFill>
                  <a:schemeClr val="tx1">
                    <a:lumMod val="65000"/>
                    <a:lumOff val="35000"/>
                  </a:schemeClr>
                </a:solidFill>
              </a:rPr>
              <a:t>Karel Cubick</a:t>
            </a:r>
          </a:p>
          <a:p>
            <a:pPr>
              <a:lnSpc>
                <a:spcPct val="120000"/>
              </a:lnSpc>
            </a:pPr>
            <a:r>
              <a:rPr lang="en-US" dirty="0">
                <a:solidFill>
                  <a:schemeClr val="tx1">
                    <a:lumMod val="65000"/>
                    <a:lumOff val="35000"/>
                  </a:schemeClr>
                </a:solidFill>
              </a:rPr>
              <a:t>Lisa Samples, Ph.D., P.E.</a:t>
            </a:r>
          </a:p>
          <a:p>
            <a:pPr>
              <a:lnSpc>
                <a:spcPct val="120000"/>
              </a:lnSpc>
            </a:pPr>
            <a:r>
              <a:rPr lang="en-US" dirty="0">
                <a:solidFill>
                  <a:schemeClr val="tx1">
                    <a:lumMod val="65000"/>
                    <a:lumOff val="35000"/>
                  </a:schemeClr>
                </a:solidFill>
              </a:rPr>
              <a:t>Sean Riffle, P.E.</a:t>
            </a:r>
          </a:p>
        </p:txBody>
      </p:sp>
      <p:sp>
        <p:nvSpPr>
          <p:cNvPr id="8" name="TextBox 7">
            <a:extLst>
              <a:ext uri="{FF2B5EF4-FFF2-40B4-BE49-F238E27FC236}">
                <a16:creationId xmlns:a16="http://schemas.microsoft.com/office/drawing/2014/main" id="{F3C33033-9805-4FC5-AD9A-493186CBAC7B}"/>
              </a:ext>
            </a:extLst>
          </p:cNvPr>
          <p:cNvSpPr txBox="1"/>
          <p:nvPr/>
        </p:nvSpPr>
        <p:spPr>
          <a:xfrm>
            <a:off x="3758125" y="4977474"/>
            <a:ext cx="2780633" cy="1067343"/>
          </a:xfrm>
          <a:prstGeom prst="rect">
            <a:avLst/>
          </a:prstGeom>
          <a:noFill/>
        </p:spPr>
        <p:txBody>
          <a:bodyPr wrap="none" rtlCol="0">
            <a:spAutoFit/>
          </a:bodyPr>
          <a:lstStyle/>
          <a:p>
            <a:pPr>
              <a:lnSpc>
                <a:spcPct val="120000"/>
              </a:lnSpc>
            </a:pPr>
            <a:r>
              <a:rPr lang="en-US" b="1" dirty="0">
                <a:solidFill>
                  <a:schemeClr val="tx1">
                    <a:lumMod val="65000"/>
                    <a:lumOff val="35000"/>
                  </a:schemeClr>
                </a:solidFill>
              </a:rPr>
              <a:t>The </a:t>
            </a:r>
            <a:r>
              <a:rPr lang="en-US" b="1" dirty="0" err="1">
                <a:solidFill>
                  <a:schemeClr val="tx1">
                    <a:lumMod val="65000"/>
                    <a:lumOff val="35000"/>
                  </a:schemeClr>
                </a:solidFill>
              </a:rPr>
              <a:t>Transtec</a:t>
            </a:r>
            <a:r>
              <a:rPr lang="en-US" b="1" dirty="0">
                <a:solidFill>
                  <a:schemeClr val="tx1">
                    <a:lumMod val="65000"/>
                    <a:lumOff val="35000"/>
                  </a:schemeClr>
                </a:solidFill>
              </a:rPr>
              <a:t> Group</a:t>
            </a:r>
          </a:p>
          <a:p>
            <a:pPr>
              <a:lnSpc>
                <a:spcPct val="120000"/>
              </a:lnSpc>
            </a:pPr>
            <a:r>
              <a:rPr lang="en-US" dirty="0">
                <a:solidFill>
                  <a:schemeClr val="tx1">
                    <a:lumMod val="65000"/>
                    <a:lumOff val="35000"/>
                  </a:schemeClr>
                </a:solidFill>
              </a:rPr>
              <a:t>Rob Rasmussen, Ph.D., P.E.</a:t>
            </a:r>
          </a:p>
          <a:p>
            <a:pPr>
              <a:lnSpc>
                <a:spcPct val="120000"/>
              </a:lnSpc>
            </a:pPr>
            <a:r>
              <a:rPr lang="en-US" dirty="0">
                <a:solidFill>
                  <a:schemeClr val="tx1">
                    <a:lumMod val="65000"/>
                    <a:lumOff val="35000"/>
                  </a:schemeClr>
                </a:solidFill>
              </a:rPr>
              <a:t>Richard Sohaney</a:t>
            </a:r>
          </a:p>
        </p:txBody>
      </p:sp>
    </p:spTree>
    <p:extLst>
      <p:ext uri="{BB962C8B-B14F-4D97-AF65-F5344CB8AC3E}">
        <p14:creationId xmlns:p14="http://schemas.microsoft.com/office/powerpoint/2010/main" val="1182981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830997"/>
          </a:xfrm>
          <a:prstGeom prst="rect">
            <a:avLst/>
          </a:prstGeom>
          <a:noFill/>
        </p:spPr>
        <p:txBody>
          <a:bodyPr wrap="square" rtlCol="0">
            <a:spAutoFit/>
          </a:bodyPr>
          <a:lstStyle/>
          <a:p>
            <a:r>
              <a:rPr lang="en-US" sz="2400" dirty="0"/>
              <a:t>Separation zones between vehicle travel lanes and side paths for non-motorized vehicles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4650378"/>
            <a:ext cx="7720329" cy="157516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separation zones between travel lanes and sidewalks, bike trails, shared-use paths has not been frequently considered</a:t>
            </a:r>
          </a:p>
          <a:p>
            <a:r>
              <a:rPr lang="en-US" dirty="0"/>
              <a:t>increase model accuracy 1.2 dB to 1.6 dB if separation zone different from default ground type (hard soil or pavement compared to lawn)</a:t>
            </a:r>
          </a:p>
          <a:p>
            <a:endParaRPr lang="en-US" dirty="0"/>
          </a:p>
        </p:txBody>
      </p:sp>
      <p:graphicFrame>
        <p:nvGraphicFramePr>
          <p:cNvPr id="7" name="Table 7">
            <a:extLst>
              <a:ext uri="{FF2B5EF4-FFF2-40B4-BE49-F238E27FC236}">
                <a16:creationId xmlns:a16="http://schemas.microsoft.com/office/drawing/2014/main" id="{3D08FDD3-47B6-47EC-8353-6BA9A5B664CB}"/>
              </a:ext>
            </a:extLst>
          </p:cNvPr>
          <p:cNvGraphicFramePr>
            <a:graphicFrameLocks noGrp="1"/>
          </p:cNvGraphicFramePr>
          <p:nvPr/>
        </p:nvGraphicFramePr>
        <p:xfrm>
          <a:off x="464820" y="1485192"/>
          <a:ext cx="8032292" cy="3046596"/>
        </p:xfrm>
        <a:graphic>
          <a:graphicData uri="http://schemas.openxmlformats.org/drawingml/2006/table">
            <a:tbl>
              <a:tblPr firstRow="1" bandRow="1">
                <a:tableStyleId>{5C22544A-7EE6-4342-B048-85BDC9FD1C3A}</a:tableStyleId>
              </a:tblPr>
              <a:tblGrid>
                <a:gridCol w="2008073">
                  <a:extLst>
                    <a:ext uri="{9D8B030D-6E8A-4147-A177-3AD203B41FA5}">
                      <a16:colId xmlns:a16="http://schemas.microsoft.com/office/drawing/2014/main" val="3513468662"/>
                    </a:ext>
                  </a:extLst>
                </a:gridCol>
                <a:gridCol w="3183742">
                  <a:extLst>
                    <a:ext uri="{9D8B030D-6E8A-4147-A177-3AD203B41FA5}">
                      <a16:colId xmlns:a16="http://schemas.microsoft.com/office/drawing/2014/main" val="2682652949"/>
                    </a:ext>
                  </a:extLst>
                </a:gridCol>
                <a:gridCol w="832404">
                  <a:extLst>
                    <a:ext uri="{9D8B030D-6E8A-4147-A177-3AD203B41FA5}">
                      <a16:colId xmlns:a16="http://schemas.microsoft.com/office/drawing/2014/main" val="2472186267"/>
                    </a:ext>
                  </a:extLst>
                </a:gridCol>
                <a:gridCol w="2008073">
                  <a:extLst>
                    <a:ext uri="{9D8B030D-6E8A-4147-A177-3AD203B41FA5}">
                      <a16:colId xmlns:a16="http://schemas.microsoft.com/office/drawing/2014/main" val="553140543"/>
                    </a:ext>
                  </a:extLst>
                </a:gridCol>
              </a:tblGrid>
              <a:tr h="730116">
                <a:tc>
                  <a:txBody>
                    <a:bodyPr/>
                    <a:lstStyle/>
                    <a:p>
                      <a:pPr algn="ctr"/>
                      <a:r>
                        <a:rPr lang="en-US" dirty="0"/>
                        <a:t>Strategy</a:t>
                      </a:r>
                    </a:p>
                  </a:txBody>
                  <a:tcPr/>
                </a:tc>
                <a:tc>
                  <a:txBody>
                    <a:bodyPr/>
                    <a:lstStyle/>
                    <a:p>
                      <a:pPr algn="ctr"/>
                      <a:r>
                        <a:rPr lang="en-US" dirty="0"/>
                        <a:t>Noise Benefit</a:t>
                      </a:r>
                    </a:p>
                  </a:txBody>
                  <a:tcPr/>
                </a:tc>
                <a:tc>
                  <a:txBody>
                    <a:bodyPr/>
                    <a:lstStyle/>
                    <a:p>
                      <a:pPr algn="ctr"/>
                      <a:r>
                        <a:rPr lang="en-US" dirty="0"/>
                        <a:t>Costs</a:t>
                      </a:r>
                    </a:p>
                    <a:p>
                      <a:pPr algn="ctr"/>
                      <a:r>
                        <a:rPr lang="en-US" sz="1200" dirty="0"/>
                        <a:t>($-$$$$$)</a:t>
                      </a:r>
                    </a:p>
                  </a:txBody>
                  <a:tcPr/>
                </a:tc>
                <a:tc>
                  <a:txBody>
                    <a:bodyPr/>
                    <a:lstStyle/>
                    <a:p>
                      <a:pPr algn="ctr"/>
                      <a:r>
                        <a:rPr lang="en-US" dirty="0"/>
                        <a:t>Context Appropriateness</a:t>
                      </a:r>
                    </a:p>
                  </a:txBody>
                  <a:tcPr/>
                </a:tc>
                <a:extLst>
                  <a:ext uri="{0D108BD9-81ED-4DB2-BD59-A6C34878D82A}">
                    <a16:rowId xmlns:a16="http://schemas.microsoft.com/office/drawing/2014/main" val="4122717764"/>
                  </a:ext>
                </a:extLst>
              </a:tr>
              <a:tr h="839547">
                <a:tc>
                  <a:txBody>
                    <a:bodyPr/>
                    <a:lstStyle/>
                    <a:p>
                      <a:r>
                        <a:rPr lang="en-US" sz="1400" kern="1200" dirty="0">
                          <a:solidFill>
                            <a:schemeClr val="dk1"/>
                          </a:solidFill>
                          <a:effectLst/>
                          <a:latin typeface="+mn-lt"/>
                          <a:ea typeface="+mn-ea"/>
                          <a:cs typeface="+mn-cs"/>
                        </a:rPr>
                        <a:t>Separation zone between roadway and side path in TNM</a:t>
                      </a:r>
                    </a:p>
                    <a:p>
                      <a:r>
                        <a:rPr lang="en-US" sz="1400" dirty="0"/>
                        <a:t>(different from default ground type)</a:t>
                      </a:r>
                    </a:p>
                  </a:txBody>
                  <a:tcPr/>
                </a:tc>
                <a:tc>
                  <a:txBody>
                    <a:bodyPr/>
                    <a:lstStyle/>
                    <a:p>
                      <a:r>
                        <a:rPr lang="en-US" sz="1400" dirty="0"/>
                        <a:t>Up to 0.3 dB</a:t>
                      </a:r>
                    </a:p>
                    <a:p>
                      <a:r>
                        <a:rPr lang="en-US" sz="1400" dirty="0"/>
                        <a:t>minimal noise reduction</a:t>
                      </a:r>
                    </a:p>
                    <a:p>
                      <a:endParaRPr lang="en-US" sz="1400" dirty="0"/>
                    </a:p>
                  </a:txBody>
                  <a:tcPr/>
                </a:tc>
                <a:tc>
                  <a:txBody>
                    <a:bodyPr/>
                    <a:lstStyle/>
                    <a:p>
                      <a:pPr algn="ctr"/>
                      <a:r>
                        <a:rPr lang="en-US" sz="1400" dirty="0"/>
                        <a:t>$</a:t>
                      </a:r>
                      <a:endParaRPr lang="en-US" sz="1400" b="1" dirty="0">
                        <a:effectLst/>
                      </a:endParaRPr>
                    </a:p>
                  </a:txBody>
                  <a:tcPr/>
                </a:tc>
                <a:tc>
                  <a:txBody>
                    <a:bodyPr/>
                    <a:lstStyle/>
                    <a:p>
                      <a:r>
                        <a:rPr lang="en-US" sz="1400" dirty="0"/>
                        <a:t>Roadways with sidewalks or shared-use paths</a:t>
                      </a:r>
                    </a:p>
                  </a:txBody>
                  <a:tcPr/>
                </a:tc>
                <a:extLst>
                  <a:ext uri="{0D108BD9-81ED-4DB2-BD59-A6C34878D82A}">
                    <a16:rowId xmlns:a16="http://schemas.microsoft.com/office/drawing/2014/main" val="4271531442"/>
                  </a:ext>
                </a:extLst>
              </a:tr>
              <a:tr h="839547">
                <a:tc>
                  <a:txBody>
                    <a:bodyPr/>
                    <a:lstStyle/>
                    <a:p>
                      <a:r>
                        <a:rPr lang="en-US" sz="1400" dirty="0"/>
                        <a:t>Separation zone between roadway and side path in TNM</a:t>
                      </a:r>
                    </a:p>
                    <a:p>
                      <a:r>
                        <a:rPr lang="en-US" sz="1400" dirty="0"/>
                        <a:t>(similar to default ground type)</a:t>
                      </a:r>
                    </a:p>
                  </a:txBody>
                  <a:tcPr/>
                </a:tc>
                <a:tc>
                  <a:txBody>
                    <a:bodyPr/>
                    <a:lstStyle/>
                    <a:p>
                      <a:r>
                        <a:rPr lang="en-US" sz="1400" dirty="0"/>
                        <a:t>0.1 dB or 0.2 dB</a:t>
                      </a:r>
                    </a:p>
                    <a:p>
                      <a:r>
                        <a:rPr lang="en-US" sz="1400" dirty="0"/>
                        <a:t>only a slight difference.</a:t>
                      </a:r>
                    </a:p>
                    <a:p>
                      <a:endParaRPr lang="en-US" sz="1400" dirty="0"/>
                    </a:p>
                  </a:txBody>
                  <a:tcPr/>
                </a:tc>
                <a:tc>
                  <a:txBody>
                    <a:bodyPr/>
                    <a:lstStyle/>
                    <a:p>
                      <a:pPr algn="ctr"/>
                      <a:r>
                        <a:rPr lang="en-US" sz="1400" dirty="0"/>
                        <a:t>$</a:t>
                      </a:r>
                    </a:p>
                  </a:txBody>
                  <a:tcPr/>
                </a:tc>
                <a:tc>
                  <a:txBody>
                    <a:bodyPr/>
                    <a:lstStyle/>
                    <a:p>
                      <a:r>
                        <a:rPr lang="en-US" sz="1400" dirty="0"/>
                        <a:t>Roadways with sidewalks or shared-use paths</a:t>
                      </a:r>
                    </a:p>
                  </a:txBody>
                  <a:tcPr/>
                </a:tc>
                <a:extLst>
                  <a:ext uri="{0D108BD9-81ED-4DB2-BD59-A6C34878D82A}">
                    <a16:rowId xmlns:a16="http://schemas.microsoft.com/office/drawing/2014/main" val="2494417874"/>
                  </a:ext>
                </a:extLst>
              </a:tr>
            </a:tbl>
          </a:graphicData>
        </a:graphic>
      </p:graphicFrame>
    </p:spTree>
    <p:extLst>
      <p:ext uri="{BB962C8B-B14F-4D97-AF65-F5344CB8AC3E}">
        <p14:creationId xmlns:p14="http://schemas.microsoft.com/office/powerpoint/2010/main" val="1276895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0" y="2612570"/>
            <a:ext cx="5944235" cy="2859405"/>
          </a:xfrm>
          <a:prstGeom prst="rect">
            <a:avLst/>
          </a:prstGeom>
          <a:noFill/>
        </p:spPr>
      </p:pic>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830997"/>
          </a:xfrm>
          <a:prstGeom prst="rect">
            <a:avLst/>
          </a:prstGeom>
          <a:noFill/>
        </p:spPr>
        <p:txBody>
          <a:bodyPr wrap="square" rtlCol="0">
            <a:spAutoFit/>
          </a:bodyPr>
          <a:lstStyle/>
          <a:p>
            <a:r>
              <a:rPr lang="en-US" sz="2400" dirty="0"/>
              <a:t>Separation zones between vehicle travel lanes and shared-use paths (SUPs) for non-motorized vehicles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541020" y="1379451"/>
            <a:ext cx="7720329" cy="2003189"/>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TNM </a:t>
            </a:r>
            <a:r>
              <a:rPr lang="en-US" dirty="0" err="1"/>
              <a:t>v2.5</a:t>
            </a:r>
            <a:r>
              <a:rPr lang="en-US" dirty="0"/>
              <a:t> evaluation for a previously completed project </a:t>
            </a:r>
          </a:p>
          <a:p>
            <a:r>
              <a:rPr lang="en-US" dirty="0"/>
              <a:t>Added a sidewalk or </a:t>
            </a:r>
            <a:r>
              <a:rPr lang="en-US" dirty="0" smtClean="0"/>
              <a:t>SUP </a:t>
            </a:r>
            <a:r>
              <a:rPr lang="en-US" dirty="0"/>
              <a:t>and separations zones</a:t>
            </a:r>
          </a:p>
          <a:p>
            <a:r>
              <a:rPr lang="en-US" dirty="0"/>
              <a:t>Very little noise reduction regardless of separation zone ground type</a:t>
            </a:r>
          </a:p>
        </p:txBody>
      </p:sp>
      <p:pic>
        <p:nvPicPr>
          <p:cNvPr id="8" name="Picture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55700" y="3382640"/>
            <a:ext cx="5088300" cy="2859405"/>
          </a:xfrm>
          <a:prstGeom prst="rect">
            <a:avLst/>
          </a:prstGeom>
          <a:noFill/>
        </p:spPr>
      </p:pic>
    </p:spTree>
    <p:extLst>
      <p:ext uri="{BB962C8B-B14F-4D97-AF65-F5344CB8AC3E}">
        <p14:creationId xmlns:p14="http://schemas.microsoft.com/office/powerpoint/2010/main" val="3507480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Right-of-Way Design Choices</a:t>
            </a:r>
          </a:p>
        </p:txBody>
      </p:sp>
      <p:sp>
        <p:nvSpPr>
          <p:cNvPr id="7" name="Rectangle 6">
            <a:extLst>
              <a:ext uri="{FF2B5EF4-FFF2-40B4-BE49-F238E27FC236}">
                <a16:creationId xmlns:a16="http://schemas.microsoft.com/office/drawing/2014/main" id="{2CD559AC-D0FF-4AE1-8E16-5B8606FE7C72}"/>
              </a:ext>
            </a:extLst>
          </p:cNvPr>
          <p:cNvSpPr/>
          <p:nvPr/>
        </p:nvSpPr>
        <p:spPr>
          <a:xfrm>
            <a:off x="358140" y="198119"/>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762206B0-380F-448A-B9E7-F32EA6CFD621}"/>
              </a:ext>
            </a:extLst>
          </p:cNvPr>
          <p:cNvGraphicFramePr/>
          <p:nvPr>
            <p:extLst>
              <p:ext uri="{D42A27DB-BD31-4B8C-83A1-F6EECF244321}">
                <p14:modId xmlns:p14="http://schemas.microsoft.com/office/powerpoint/2010/main" val="1663363541"/>
              </p:ext>
            </p:extLst>
          </p:nvPr>
        </p:nvGraphicFramePr>
        <p:xfrm>
          <a:off x="2301328" y="1669909"/>
          <a:ext cx="4562931" cy="4354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630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Low-height noise berms</a:t>
            </a:r>
          </a:p>
        </p:txBody>
      </p:sp>
      <p:graphicFrame>
        <p:nvGraphicFramePr>
          <p:cNvPr id="8" name="Table 7">
            <a:extLst>
              <a:ext uri="{FF2B5EF4-FFF2-40B4-BE49-F238E27FC236}">
                <a16:creationId xmlns:a16="http://schemas.microsoft.com/office/drawing/2014/main" id="{18EC5D37-B647-4CAE-9F00-FBE05B9A0BA6}"/>
              </a:ext>
            </a:extLst>
          </p:cNvPr>
          <p:cNvGraphicFramePr>
            <a:graphicFrameLocks noGrp="1"/>
          </p:cNvGraphicFramePr>
          <p:nvPr>
            <p:extLst>
              <p:ext uri="{D42A27DB-BD31-4B8C-83A1-F6EECF244321}">
                <p14:modId xmlns:p14="http://schemas.microsoft.com/office/powerpoint/2010/main" val="703076351"/>
              </p:ext>
            </p:extLst>
          </p:nvPr>
        </p:nvGraphicFramePr>
        <p:xfrm>
          <a:off x="534534" y="1876896"/>
          <a:ext cx="8032292" cy="4099503"/>
        </p:xfrm>
        <a:graphic>
          <a:graphicData uri="http://schemas.openxmlformats.org/drawingml/2006/table">
            <a:tbl>
              <a:tblPr firstRow="1" bandRow="1">
                <a:tableStyleId>{5C22544A-7EE6-4342-B048-85BDC9FD1C3A}</a:tableStyleId>
              </a:tblPr>
              <a:tblGrid>
                <a:gridCol w="2008073">
                  <a:extLst>
                    <a:ext uri="{9D8B030D-6E8A-4147-A177-3AD203B41FA5}">
                      <a16:colId xmlns:a16="http://schemas.microsoft.com/office/drawing/2014/main" val="3513468662"/>
                    </a:ext>
                  </a:extLst>
                </a:gridCol>
                <a:gridCol w="3183742">
                  <a:extLst>
                    <a:ext uri="{9D8B030D-6E8A-4147-A177-3AD203B41FA5}">
                      <a16:colId xmlns:a16="http://schemas.microsoft.com/office/drawing/2014/main" val="2682652949"/>
                    </a:ext>
                  </a:extLst>
                </a:gridCol>
                <a:gridCol w="832404">
                  <a:extLst>
                    <a:ext uri="{9D8B030D-6E8A-4147-A177-3AD203B41FA5}">
                      <a16:colId xmlns:a16="http://schemas.microsoft.com/office/drawing/2014/main" val="2472186267"/>
                    </a:ext>
                  </a:extLst>
                </a:gridCol>
                <a:gridCol w="2008073">
                  <a:extLst>
                    <a:ext uri="{9D8B030D-6E8A-4147-A177-3AD203B41FA5}">
                      <a16:colId xmlns:a16="http://schemas.microsoft.com/office/drawing/2014/main" val="553140543"/>
                    </a:ext>
                  </a:extLst>
                </a:gridCol>
              </a:tblGrid>
              <a:tr h="730116">
                <a:tc>
                  <a:txBody>
                    <a:bodyPr/>
                    <a:lstStyle/>
                    <a:p>
                      <a:pPr algn="ctr"/>
                      <a:r>
                        <a:rPr lang="en-US" dirty="0"/>
                        <a:t>Strategy</a:t>
                      </a:r>
                    </a:p>
                  </a:txBody>
                  <a:tcPr/>
                </a:tc>
                <a:tc>
                  <a:txBody>
                    <a:bodyPr/>
                    <a:lstStyle/>
                    <a:p>
                      <a:pPr algn="ctr"/>
                      <a:r>
                        <a:rPr lang="en-US" dirty="0"/>
                        <a:t>Noise Benefit</a:t>
                      </a:r>
                    </a:p>
                  </a:txBody>
                  <a:tcPr/>
                </a:tc>
                <a:tc>
                  <a:txBody>
                    <a:bodyPr/>
                    <a:lstStyle/>
                    <a:p>
                      <a:pPr algn="ctr"/>
                      <a:r>
                        <a:rPr lang="en-US" dirty="0"/>
                        <a:t>Costs</a:t>
                      </a:r>
                    </a:p>
                    <a:p>
                      <a:pPr algn="ctr"/>
                      <a:r>
                        <a:rPr lang="en-US" sz="1200" dirty="0"/>
                        <a:t>($-$$$$$)</a:t>
                      </a:r>
                    </a:p>
                  </a:txBody>
                  <a:tcPr/>
                </a:tc>
                <a:tc>
                  <a:txBody>
                    <a:bodyPr/>
                    <a:lstStyle/>
                    <a:p>
                      <a:pPr algn="ctr"/>
                      <a:r>
                        <a:rPr lang="en-US" dirty="0"/>
                        <a:t>Context Appropriateness</a:t>
                      </a:r>
                    </a:p>
                  </a:txBody>
                  <a:tcPr/>
                </a:tc>
                <a:extLst>
                  <a:ext uri="{0D108BD9-81ED-4DB2-BD59-A6C34878D82A}">
                    <a16:rowId xmlns:a16="http://schemas.microsoft.com/office/drawing/2014/main" val="4122717764"/>
                  </a:ext>
                </a:extLst>
              </a:tr>
              <a:tr h="839547">
                <a:tc>
                  <a:txBody>
                    <a:bodyPr/>
                    <a:lstStyle/>
                    <a:p>
                      <a:r>
                        <a:rPr lang="en-US" sz="1400" dirty="0"/>
                        <a:t>Standard low-height berms (up to 1.8 m or </a:t>
                      </a:r>
                    </a:p>
                    <a:p>
                      <a:r>
                        <a:rPr lang="en-US" sz="1400" dirty="0"/>
                        <a:t>6 ft)</a:t>
                      </a:r>
                    </a:p>
                  </a:txBody>
                  <a:tcPr/>
                </a:tc>
                <a:tc>
                  <a:txBody>
                    <a:bodyPr/>
                    <a:lstStyle/>
                    <a:p>
                      <a:r>
                        <a:rPr lang="en-US" sz="1400" dirty="0"/>
                        <a:t>2-10 dB (greatest when receivers below road elevation)</a:t>
                      </a:r>
                    </a:p>
                    <a:p>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Further investigations: at 100 ft, 4-7 dB reduction for a 6 ft berm, up to 9 dB with road slightly depressed</a:t>
                      </a:r>
                      <a:endParaRPr lang="en-US" sz="1400" dirty="0"/>
                    </a:p>
                  </a:txBody>
                  <a:tcPr/>
                </a:tc>
                <a:tc>
                  <a:txBody>
                    <a:bodyPr/>
                    <a:lstStyle/>
                    <a:p>
                      <a:pPr algn="ctr"/>
                      <a:r>
                        <a:rPr lang="en-US" sz="1400" dirty="0"/>
                        <a:t>$-$$$</a:t>
                      </a:r>
                    </a:p>
                  </a:txBody>
                  <a:tcPr/>
                </a:tc>
                <a:tc>
                  <a:txBody>
                    <a:bodyPr/>
                    <a:lstStyle/>
                    <a:p>
                      <a:r>
                        <a:rPr lang="en-US" sz="1400" dirty="0"/>
                        <a:t>Space in ROW</a:t>
                      </a:r>
                    </a:p>
                  </a:txBody>
                  <a:tcPr/>
                </a:tc>
                <a:extLst>
                  <a:ext uri="{0D108BD9-81ED-4DB2-BD59-A6C34878D82A}">
                    <a16:rowId xmlns:a16="http://schemas.microsoft.com/office/drawing/2014/main" val="4271531442"/>
                  </a:ext>
                </a:extLst>
              </a:tr>
              <a:tr h="839547">
                <a:tc>
                  <a:txBody>
                    <a:bodyPr/>
                    <a:lstStyle/>
                    <a:p>
                      <a:r>
                        <a:rPr lang="en-US" sz="1400" dirty="0"/>
                        <a:t>Engineered low-height berms with steeper slopes</a:t>
                      </a:r>
                    </a:p>
                  </a:txBody>
                  <a:tcPr/>
                </a:tc>
                <a:tc>
                  <a:txBody>
                    <a:bodyPr/>
                    <a:lstStyle/>
                    <a:p>
                      <a:r>
                        <a:rPr lang="en-US" sz="1400" dirty="0"/>
                        <a:t>Could increase noise reduction by moving peak closer to road</a:t>
                      </a:r>
                    </a:p>
                    <a:p>
                      <a:endParaRPr lang="en-US" sz="1400" dirty="0"/>
                    </a:p>
                    <a:p>
                      <a:r>
                        <a:rPr lang="en-US" sz="1400" dirty="0"/>
                        <a:t>Unusually shaped provide no additional benefit</a:t>
                      </a:r>
                    </a:p>
                  </a:txBody>
                  <a:tcPr/>
                </a:tc>
                <a:tc>
                  <a:txBody>
                    <a:bodyPr/>
                    <a:lstStyle/>
                    <a:p>
                      <a:pPr algn="ctr"/>
                      <a:r>
                        <a:rPr lang="en-US" sz="1400" dirty="0"/>
                        <a:t>$$-$$$$</a:t>
                      </a:r>
                    </a:p>
                  </a:txBody>
                  <a:tcPr/>
                </a:tc>
                <a:tc>
                  <a:txBody>
                    <a:bodyPr/>
                    <a:lstStyle/>
                    <a:p>
                      <a:r>
                        <a:rPr lang="en-US" sz="1400" dirty="0"/>
                        <a:t>Space in ROW (requires less than standard berm)</a:t>
                      </a:r>
                    </a:p>
                  </a:txBody>
                  <a:tcPr/>
                </a:tc>
                <a:extLst>
                  <a:ext uri="{0D108BD9-81ED-4DB2-BD59-A6C34878D82A}">
                    <a16:rowId xmlns:a16="http://schemas.microsoft.com/office/drawing/2014/main" val="2494417874"/>
                  </a:ext>
                </a:extLst>
              </a:tr>
              <a:tr h="839547">
                <a:tc>
                  <a:txBody>
                    <a:bodyPr/>
                    <a:lstStyle/>
                    <a:p>
                      <a:r>
                        <a:rPr lang="en-US" sz="1400" dirty="0"/>
                        <a:t>Low-height berms with absorptive ground</a:t>
                      </a:r>
                    </a:p>
                  </a:txBody>
                  <a:tcPr/>
                </a:tc>
                <a:tc>
                  <a:txBody>
                    <a:bodyPr/>
                    <a:lstStyle/>
                    <a:p>
                      <a:r>
                        <a:rPr lang="en-US" sz="1400" dirty="0"/>
                        <a:t>Could increase reduction by up to 5 dB</a:t>
                      </a:r>
                    </a:p>
                  </a:txBody>
                  <a:tcPr/>
                </a:tc>
                <a:tc>
                  <a:txBody>
                    <a:bodyPr/>
                    <a:lstStyle/>
                    <a:p>
                      <a:pPr algn="ctr"/>
                      <a:r>
                        <a:rPr lang="en-US" sz="1100" dirty="0"/>
                        <a:t>Geo-graphically dependent</a:t>
                      </a:r>
                    </a:p>
                  </a:txBody>
                  <a:tcPr/>
                </a:tc>
                <a:tc>
                  <a:txBody>
                    <a:bodyPr/>
                    <a:lstStyle/>
                    <a:p>
                      <a:r>
                        <a:rPr lang="en-US" sz="1400" dirty="0"/>
                        <a:t>Space in ROW, likely requires maintenance</a:t>
                      </a:r>
                    </a:p>
                  </a:txBody>
                  <a:tcPr/>
                </a:tc>
                <a:extLst>
                  <a:ext uri="{0D108BD9-81ED-4DB2-BD59-A6C34878D82A}">
                    <a16:rowId xmlns:a16="http://schemas.microsoft.com/office/drawing/2014/main" val="4045852079"/>
                  </a:ext>
                </a:extLst>
              </a:tr>
            </a:tbl>
          </a:graphicData>
        </a:graphic>
      </p:graphicFrame>
    </p:spTree>
    <p:extLst>
      <p:ext uri="{BB962C8B-B14F-4D97-AF65-F5344CB8AC3E}">
        <p14:creationId xmlns:p14="http://schemas.microsoft.com/office/powerpoint/2010/main" val="875414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2A9DCE4-9BCC-4258-9C9A-D42A599D2FEA}"/>
              </a:ext>
            </a:extLst>
          </p:cNvPr>
          <p:cNvSpPr txBox="1"/>
          <p:nvPr/>
        </p:nvSpPr>
        <p:spPr>
          <a:xfrm>
            <a:off x="624840" y="554027"/>
            <a:ext cx="7665720" cy="461665"/>
          </a:xfrm>
          <a:prstGeom prst="rect">
            <a:avLst/>
          </a:prstGeom>
          <a:noFill/>
        </p:spPr>
        <p:txBody>
          <a:bodyPr wrap="square" rtlCol="0">
            <a:spAutoFit/>
          </a:bodyPr>
          <a:lstStyle/>
          <a:p>
            <a:r>
              <a:rPr lang="en-US" sz="2400" dirty="0"/>
              <a:t>Low-height berms</a:t>
            </a:r>
          </a:p>
        </p:txBody>
      </p:sp>
      <p:sp>
        <p:nvSpPr>
          <p:cNvPr id="11" name="Content Placeholder 2">
            <a:extLst>
              <a:ext uri="{FF2B5EF4-FFF2-40B4-BE49-F238E27FC236}">
                <a16:creationId xmlns:a16="http://schemas.microsoft.com/office/drawing/2014/main" id="{ECF9B1B7-11A9-41D3-8477-2D9DD3A783EF}"/>
              </a:ext>
            </a:extLst>
          </p:cNvPr>
          <p:cNvSpPr txBox="1">
            <a:spLocks/>
          </p:cNvSpPr>
          <p:nvPr/>
        </p:nvSpPr>
        <p:spPr>
          <a:xfrm>
            <a:off x="835842" y="1371600"/>
            <a:ext cx="7720329" cy="493519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Noise barriers constructed from natural earthen materials in an unsupported condition</a:t>
            </a:r>
          </a:p>
          <a:p>
            <a:pPr lvl="1"/>
            <a:r>
              <a:rPr lang="en-US" dirty="0"/>
              <a:t>Can be low-cost (using surplus materials) and low-maintenance</a:t>
            </a:r>
          </a:p>
          <a:p>
            <a:pPr lvl="1"/>
            <a:endParaRPr lang="en-US" dirty="0"/>
          </a:p>
          <a:p>
            <a:pPr lvl="1"/>
            <a:endParaRPr lang="en-US" dirty="0"/>
          </a:p>
          <a:p>
            <a:pPr lvl="1"/>
            <a:endParaRPr lang="en-US" dirty="0"/>
          </a:p>
          <a:p>
            <a:pPr lvl="1"/>
            <a:endParaRPr lang="en-US" dirty="0"/>
          </a:p>
          <a:p>
            <a:pPr marL="502920" lvl="1" indent="0">
              <a:buNone/>
            </a:pPr>
            <a:endParaRPr lang="en-US" dirty="0"/>
          </a:p>
          <a:p>
            <a:r>
              <a:rPr lang="en-US" dirty="0"/>
              <a:t>Further investigations</a:t>
            </a:r>
          </a:p>
          <a:p>
            <a:endParaRPr lang="en-US" dirty="0"/>
          </a:p>
          <a:p>
            <a:pPr>
              <a:buClr>
                <a:srgbClr val="40BAD2"/>
              </a:buClr>
            </a:pPr>
            <a:endParaRPr lang="en-US" dirty="0">
              <a:solidFill>
                <a:srgbClr val="000000">
                  <a:lumMod val="65000"/>
                  <a:lumOff val="35000"/>
                </a:srgbClr>
              </a:solidFill>
            </a:endParaRPr>
          </a:p>
        </p:txBody>
      </p:sp>
      <p:graphicFrame>
        <p:nvGraphicFramePr>
          <p:cNvPr id="12" name="Table 5">
            <a:extLst>
              <a:ext uri="{FF2B5EF4-FFF2-40B4-BE49-F238E27FC236}">
                <a16:creationId xmlns:a16="http://schemas.microsoft.com/office/drawing/2014/main" id="{04E15F30-665F-40E2-AC12-B68222DDF04D}"/>
              </a:ext>
            </a:extLst>
          </p:cNvPr>
          <p:cNvGraphicFramePr>
            <a:graphicFrameLocks noGrp="1"/>
          </p:cNvGraphicFramePr>
          <p:nvPr>
            <p:extLst>
              <p:ext uri="{D42A27DB-BD31-4B8C-83A1-F6EECF244321}">
                <p14:modId xmlns:p14="http://schemas.microsoft.com/office/powerpoint/2010/main" val="2538172338"/>
              </p:ext>
            </p:extLst>
          </p:nvPr>
        </p:nvGraphicFramePr>
        <p:xfrm>
          <a:off x="1108362" y="4230880"/>
          <a:ext cx="7182198" cy="2550160"/>
        </p:xfrm>
        <a:graphic>
          <a:graphicData uri="http://schemas.openxmlformats.org/drawingml/2006/table">
            <a:tbl>
              <a:tblPr firstRow="1" bandRow="1">
                <a:tableStyleId>{5C22544A-7EE6-4342-B048-85BDC9FD1C3A}</a:tableStyleId>
              </a:tblPr>
              <a:tblGrid>
                <a:gridCol w="1733079">
                  <a:extLst>
                    <a:ext uri="{9D8B030D-6E8A-4147-A177-3AD203B41FA5}">
                      <a16:colId xmlns:a16="http://schemas.microsoft.com/office/drawing/2014/main" val="1286519079"/>
                    </a:ext>
                  </a:extLst>
                </a:gridCol>
                <a:gridCol w="5449119">
                  <a:extLst>
                    <a:ext uri="{9D8B030D-6E8A-4147-A177-3AD203B41FA5}">
                      <a16:colId xmlns:a16="http://schemas.microsoft.com/office/drawing/2014/main" val="220118064"/>
                    </a:ext>
                  </a:extLst>
                </a:gridCol>
              </a:tblGrid>
              <a:tr h="370840">
                <a:tc>
                  <a:txBody>
                    <a:bodyPr/>
                    <a:lstStyle/>
                    <a:p>
                      <a:pPr algn="ctr"/>
                      <a:r>
                        <a:rPr lang="en-US" dirty="0"/>
                        <a:t>Parameter</a:t>
                      </a:r>
                    </a:p>
                  </a:txBody>
                  <a:tcPr anchor="ctr"/>
                </a:tc>
                <a:tc>
                  <a:txBody>
                    <a:bodyPr/>
                    <a:lstStyle/>
                    <a:p>
                      <a:pPr algn="ctr"/>
                      <a:r>
                        <a:rPr lang="en-US" dirty="0"/>
                        <a:t>Values/descriptions</a:t>
                      </a:r>
                    </a:p>
                  </a:txBody>
                  <a:tcPr anchor="ctr"/>
                </a:tc>
                <a:extLst>
                  <a:ext uri="{0D108BD9-81ED-4DB2-BD59-A6C34878D82A}">
                    <a16:rowId xmlns:a16="http://schemas.microsoft.com/office/drawing/2014/main" val="2765043030"/>
                  </a:ext>
                </a:extLst>
              </a:tr>
              <a:tr h="370840">
                <a:tc>
                  <a:txBody>
                    <a:bodyPr/>
                    <a:lstStyle/>
                    <a:p>
                      <a:pPr marL="0" marR="0">
                        <a:spcBef>
                          <a:spcPts val="0"/>
                        </a:spcBef>
                        <a:spcAft>
                          <a:spcPts val="0"/>
                        </a:spcAft>
                      </a:pPr>
                      <a:r>
                        <a:rPr lang="en-US" sz="1400" dirty="0">
                          <a:effectLst/>
                          <a:latin typeface="+mn-lt"/>
                          <a:ea typeface="Times New Roman" panose="02020603050405020304" pitchFamily="18" charset="0"/>
                        </a:rPr>
                        <a:t>Berm height</a:t>
                      </a:r>
                    </a:p>
                  </a:txBody>
                  <a:tcPr marL="68580" marR="68580" marT="0" marB="0" anchor="ctr"/>
                </a:tc>
                <a:tc>
                  <a:txBody>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rPr>
                        <a:t>3, 4.5, and 6 ft</a:t>
                      </a:r>
                      <a:endParaRPr lang="en-US" sz="1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050712244"/>
                  </a:ext>
                </a:extLst>
              </a:tr>
              <a:tr h="370840">
                <a:tc>
                  <a:txBody>
                    <a:bodyPr/>
                    <a:lstStyle/>
                    <a:p>
                      <a:pPr marL="0" marR="0">
                        <a:spcBef>
                          <a:spcPts val="0"/>
                        </a:spcBef>
                        <a:spcAft>
                          <a:spcPts val="0"/>
                        </a:spcAft>
                      </a:pPr>
                      <a:r>
                        <a:rPr lang="en-US" sz="1400" dirty="0">
                          <a:effectLst/>
                          <a:latin typeface="+mn-lt"/>
                          <a:ea typeface="Times New Roman" panose="02020603050405020304" pitchFamily="18" charset="0"/>
                        </a:rPr>
                        <a:t>Berm shape</a:t>
                      </a:r>
                    </a:p>
                  </a:txBody>
                  <a:tcPr marL="68580" marR="68580" marT="0" marB="0" anchor="ctr"/>
                </a:tc>
                <a:tc>
                  <a:txBody>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rPr>
                        <a:t>Slopes 2:1 and 4:1; </a:t>
                      </a:r>
                      <a:endParaRPr lang="en-US" sz="1400" dirty="0">
                        <a:solidFill>
                          <a:schemeClr val="dk1"/>
                        </a:solidFill>
                        <a:effectLst/>
                        <a:latin typeface="+mn-lt"/>
                        <a:ea typeface="Times New Roman" panose="02020603050405020304" pitchFamily="18" charset="0"/>
                      </a:endParaRPr>
                    </a:p>
                    <a:p>
                      <a:pPr marL="0" marR="0">
                        <a:spcBef>
                          <a:spcPts val="0"/>
                        </a:spcBef>
                        <a:spcAft>
                          <a:spcPts val="0"/>
                        </a:spcAft>
                      </a:pPr>
                      <a:r>
                        <a:rPr lang="en-US" sz="1400" dirty="0">
                          <a:solidFill>
                            <a:srgbClr val="000000"/>
                          </a:solidFill>
                          <a:effectLst/>
                          <a:latin typeface="+mn-lt"/>
                          <a:ea typeface="Times New Roman" panose="02020603050405020304" pitchFamily="18" charset="0"/>
                        </a:rPr>
                        <a:t>Slopes 2:1 and 4:1 mixed with 6:1 on traffic side; and</a:t>
                      </a:r>
                      <a:endParaRPr lang="en-US" sz="1400" dirty="0">
                        <a:effectLst/>
                        <a:latin typeface="+mn-lt"/>
                        <a:ea typeface="Times New Roman" panose="02020603050405020304" pitchFamily="18" charset="0"/>
                      </a:endParaRPr>
                    </a:p>
                    <a:p>
                      <a:pPr marL="0" marR="0">
                        <a:spcBef>
                          <a:spcPts val="0"/>
                        </a:spcBef>
                        <a:spcAft>
                          <a:spcPts val="0"/>
                        </a:spcAft>
                      </a:pPr>
                      <a:r>
                        <a:rPr lang="en-US" sz="1400" dirty="0">
                          <a:solidFill>
                            <a:srgbClr val="000000"/>
                          </a:solidFill>
                          <a:effectLst/>
                          <a:latin typeface="+mn-lt"/>
                          <a:ea typeface="Times New Roman" panose="02020603050405020304" pitchFamily="18" charset="0"/>
                        </a:rPr>
                        <a:t>Slopes 2:1 and 4:1 mixed with retaining wall on traffic side</a:t>
                      </a:r>
                      <a:endParaRPr lang="en-US" sz="1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909244369"/>
                  </a:ext>
                </a:extLst>
              </a:tr>
              <a:tr h="370840">
                <a:tc>
                  <a:txBody>
                    <a:bodyPr/>
                    <a:lstStyle/>
                    <a:p>
                      <a:pPr marL="0" marR="0">
                        <a:spcBef>
                          <a:spcPts val="0"/>
                        </a:spcBef>
                        <a:spcAft>
                          <a:spcPts val="0"/>
                        </a:spcAft>
                      </a:pPr>
                      <a:r>
                        <a:rPr lang="en-US" sz="1400" dirty="0">
                          <a:effectLst/>
                          <a:latin typeface="+mn-lt"/>
                          <a:ea typeface="Times New Roman" panose="02020603050405020304" pitchFamily="18" charset="0"/>
                        </a:rPr>
                        <a:t>Berm top width</a:t>
                      </a:r>
                    </a:p>
                  </a:txBody>
                  <a:tcPr marL="68580" marR="68580" marT="0" marB="0" anchor="ctr"/>
                </a:tc>
                <a:tc>
                  <a:txBody>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rPr>
                        <a:t>2 ft and 4 ft</a:t>
                      </a:r>
                      <a:endParaRPr lang="en-US" sz="1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126952723"/>
                  </a:ext>
                </a:extLst>
              </a:tr>
              <a:tr h="370840">
                <a:tc>
                  <a:txBody>
                    <a:bodyPr/>
                    <a:lstStyle/>
                    <a:p>
                      <a:pPr marL="0" marR="0">
                        <a:spcBef>
                          <a:spcPts val="0"/>
                        </a:spcBef>
                        <a:spcAft>
                          <a:spcPts val="0"/>
                        </a:spcAft>
                      </a:pPr>
                      <a:r>
                        <a:rPr lang="en-US" sz="1400" dirty="0">
                          <a:effectLst/>
                          <a:latin typeface="+mn-lt"/>
                          <a:ea typeface="Times New Roman" panose="02020603050405020304" pitchFamily="18" charset="0"/>
                        </a:rPr>
                        <a:t>Berm placement</a:t>
                      </a:r>
                    </a:p>
                  </a:txBody>
                  <a:tcPr marL="68580" marR="68580" marT="0" marB="0" anchor="ctr"/>
                </a:tc>
                <a:tc>
                  <a:txBody>
                    <a:bodyPr/>
                    <a:lstStyle/>
                    <a:p>
                      <a:pPr marL="0" marR="0">
                        <a:spcBef>
                          <a:spcPts val="0"/>
                        </a:spcBef>
                        <a:spcAft>
                          <a:spcPts val="0"/>
                        </a:spcAft>
                      </a:pPr>
                      <a:r>
                        <a:rPr lang="en-US" sz="1400" dirty="0">
                          <a:effectLst/>
                          <a:latin typeface="+mn-lt"/>
                          <a:ea typeface="Times New Roman" panose="02020603050405020304" pitchFamily="18" charset="0"/>
                        </a:rPr>
                        <a:t>In ROW and considering berm footprints: “near” (close to road) and “far” (at ROW line)</a:t>
                      </a:r>
                    </a:p>
                  </a:txBody>
                  <a:tcPr marL="68580" marR="68580" marT="0" marB="0" anchor="ctr"/>
                </a:tc>
                <a:extLst>
                  <a:ext uri="{0D108BD9-81ED-4DB2-BD59-A6C34878D82A}">
                    <a16:rowId xmlns:a16="http://schemas.microsoft.com/office/drawing/2014/main" val="489117441"/>
                  </a:ext>
                </a:extLst>
              </a:tr>
              <a:tr h="370840">
                <a:tc>
                  <a:txBody>
                    <a:bodyPr/>
                    <a:lstStyle/>
                    <a:p>
                      <a:pPr marL="0" marR="0">
                        <a:spcBef>
                          <a:spcPts val="0"/>
                        </a:spcBef>
                        <a:spcAft>
                          <a:spcPts val="0"/>
                        </a:spcAft>
                      </a:pPr>
                      <a:r>
                        <a:rPr lang="en-US" sz="1400" dirty="0">
                          <a:effectLst/>
                          <a:latin typeface="+mn-lt"/>
                          <a:ea typeface="Times New Roman" panose="02020603050405020304" pitchFamily="18" charset="0"/>
                        </a:rPr>
                        <a:t>Roadway depression</a:t>
                      </a:r>
                    </a:p>
                  </a:txBody>
                  <a:tcPr marL="68580" marR="68580" marT="0" marB="0" anchor="ctr"/>
                </a:tc>
                <a:tc>
                  <a:txBody>
                    <a:bodyPr/>
                    <a:lstStyle/>
                    <a:p>
                      <a:pPr marL="0" marR="0">
                        <a:spcBef>
                          <a:spcPts val="0"/>
                        </a:spcBef>
                        <a:spcAft>
                          <a:spcPts val="0"/>
                        </a:spcAft>
                      </a:pPr>
                      <a:r>
                        <a:rPr lang="en-US" sz="1400" dirty="0">
                          <a:effectLst/>
                          <a:latin typeface="+mn-lt"/>
                          <a:ea typeface="Times New Roman" panose="02020603050405020304" pitchFamily="18" charset="0"/>
                        </a:rPr>
                        <a:t>At grade and depressed 1, 2, and 3 ft</a:t>
                      </a:r>
                    </a:p>
                  </a:txBody>
                  <a:tcPr marL="68580" marR="68580" marT="0" marB="0" anchor="ctr"/>
                </a:tc>
                <a:extLst>
                  <a:ext uri="{0D108BD9-81ED-4DB2-BD59-A6C34878D82A}">
                    <a16:rowId xmlns:a16="http://schemas.microsoft.com/office/drawing/2014/main" val="2001023069"/>
                  </a:ext>
                </a:extLst>
              </a:tr>
            </a:tbl>
          </a:graphicData>
        </a:graphic>
      </p:graphicFrame>
      <p:pic>
        <p:nvPicPr>
          <p:cNvPr id="13" name="Picture 12">
            <a:extLst>
              <a:ext uri="{FF2B5EF4-FFF2-40B4-BE49-F238E27FC236}">
                <a16:creationId xmlns:a16="http://schemas.microsoft.com/office/drawing/2014/main" id="{A69C355F-2387-41F2-BBF5-ED22FE623D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2226797" y="2348359"/>
            <a:ext cx="4927450" cy="15132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2464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Example TNM modeling</a:t>
            </a:r>
          </a:p>
        </p:txBody>
      </p:sp>
      <p:sp>
        <p:nvSpPr>
          <p:cNvPr id="9" name="Content Placeholder 2">
            <a:extLst>
              <a:ext uri="{FF2B5EF4-FFF2-40B4-BE49-F238E27FC236}">
                <a16:creationId xmlns:a16="http://schemas.microsoft.com/office/drawing/2014/main" id="{72D9B2A1-9161-4FFB-B951-CA33203E5E8D}"/>
              </a:ext>
            </a:extLst>
          </p:cNvPr>
          <p:cNvSpPr txBox="1">
            <a:spLocks/>
          </p:cNvSpPr>
          <p:nvPr/>
        </p:nvSpPr>
        <p:spPr>
          <a:xfrm>
            <a:off x="835843" y="1673880"/>
            <a:ext cx="3071140" cy="493519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Clr>
                <a:srgbClr val="40BAD2"/>
              </a:buClr>
              <a:buNone/>
            </a:pPr>
            <a:r>
              <a:rPr lang="en-US" dirty="0">
                <a:solidFill>
                  <a:srgbClr val="000000">
                    <a:lumMod val="65000"/>
                    <a:lumOff val="35000"/>
                  </a:srgbClr>
                </a:solidFill>
              </a:rPr>
              <a:t>Standard berm	             </a:t>
            </a:r>
          </a:p>
          <a:p>
            <a:pPr marL="0" indent="0">
              <a:buClr>
                <a:srgbClr val="40BAD2"/>
              </a:buClr>
              <a:buNone/>
            </a:pPr>
            <a:endParaRPr lang="en-US" dirty="0">
              <a:solidFill>
                <a:srgbClr val="000000">
                  <a:lumMod val="65000"/>
                  <a:lumOff val="35000"/>
                </a:srgbClr>
              </a:solidFill>
            </a:endParaRPr>
          </a:p>
          <a:p>
            <a:pPr marL="0" indent="0">
              <a:buClr>
                <a:srgbClr val="40BAD2"/>
              </a:buClr>
              <a:buNone/>
            </a:pPr>
            <a:endParaRPr lang="en-US" dirty="0">
              <a:solidFill>
                <a:srgbClr val="000000">
                  <a:lumMod val="65000"/>
                  <a:lumOff val="35000"/>
                </a:srgbClr>
              </a:solidFill>
            </a:endParaRPr>
          </a:p>
          <a:p>
            <a:pPr marL="0" indent="0">
              <a:buClr>
                <a:srgbClr val="40BAD2"/>
              </a:buClr>
              <a:buNone/>
            </a:pPr>
            <a:endParaRPr lang="en-US" dirty="0">
              <a:solidFill>
                <a:srgbClr val="000000">
                  <a:lumMod val="65000"/>
                  <a:lumOff val="35000"/>
                </a:srgbClr>
              </a:solidFill>
            </a:endParaRPr>
          </a:p>
          <a:p>
            <a:pPr marL="0" indent="0">
              <a:buClr>
                <a:srgbClr val="40BAD2"/>
              </a:buClr>
              <a:buNone/>
            </a:pPr>
            <a:endParaRPr lang="en-US" dirty="0">
              <a:solidFill>
                <a:srgbClr val="000000">
                  <a:lumMod val="65000"/>
                  <a:lumOff val="35000"/>
                </a:srgbClr>
              </a:solidFill>
            </a:endParaRPr>
          </a:p>
          <a:p>
            <a:pPr marL="0" indent="0">
              <a:buClr>
                <a:srgbClr val="40BAD2"/>
              </a:buClr>
              <a:buNone/>
            </a:pPr>
            <a:endParaRPr lang="en-US" dirty="0">
              <a:solidFill>
                <a:srgbClr val="000000">
                  <a:lumMod val="65000"/>
                  <a:lumOff val="35000"/>
                </a:srgbClr>
              </a:solidFill>
            </a:endParaRPr>
          </a:p>
          <a:p>
            <a:pPr marL="0" indent="0">
              <a:buClr>
                <a:srgbClr val="40BAD2"/>
              </a:buClr>
              <a:buNone/>
            </a:pPr>
            <a:r>
              <a:rPr lang="en-US" dirty="0">
                <a:solidFill>
                  <a:srgbClr val="000000">
                    <a:lumMod val="65000"/>
                    <a:lumOff val="35000"/>
                  </a:srgbClr>
                </a:solidFill>
              </a:rPr>
              <a:t> Engineered (retaining wall near road)</a:t>
            </a:r>
          </a:p>
        </p:txBody>
      </p:sp>
      <p:pic>
        <p:nvPicPr>
          <p:cNvPr id="7" name="Picture 6">
            <a:extLst>
              <a:ext uri="{FF2B5EF4-FFF2-40B4-BE49-F238E27FC236}">
                <a16:creationId xmlns:a16="http://schemas.microsoft.com/office/drawing/2014/main" id="{9BE34F7C-4A61-4FF6-B540-028C45B1838D}"/>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84171" y="1449289"/>
            <a:ext cx="4572000" cy="2057400"/>
          </a:xfrm>
          <a:prstGeom prst="rect">
            <a:avLst/>
          </a:prstGeom>
          <a:noFill/>
        </p:spPr>
      </p:pic>
      <p:pic>
        <p:nvPicPr>
          <p:cNvPr id="10" name="Picture 9">
            <a:extLst>
              <a:ext uri="{FF2B5EF4-FFF2-40B4-BE49-F238E27FC236}">
                <a16:creationId xmlns:a16="http://schemas.microsoft.com/office/drawing/2014/main" id="{85F7D0D5-6F30-4D6A-8FB2-3220424B20B1}"/>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84171" y="4033946"/>
            <a:ext cx="4572000" cy="2047875"/>
          </a:xfrm>
          <a:prstGeom prst="rect">
            <a:avLst/>
          </a:prstGeom>
          <a:noFill/>
        </p:spPr>
      </p:pic>
    </p:spTree>
    <p:extLst>
      <p:ext uri="{BB962C8B-B14F-4D97-AF65-F5344CB8AC3E}">
        <p14:creationId xmlns:p14="http://schemas.microsoft.com/office/powerpoint/2010/main" val="3578375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Standard low-height berms</a:t>
            </a:r>
          </a:p>
        </p:txBody>
      </p:sp>
      <p:graphicFrame>
        <p:nvGraphicFramePr>
          <p:cNvPr id="8" name="Table 3">
            <a:extLst>
              <a:ext uri="{FF2B5EF4-FFF2-40B4-BE49-F238E27FC236}">
                <a16:creationId xmlns:a16="http://schemas.microsoft.com/office/drawing/2014/main" id="{EB175F18-2B4A-46F0-B97C-45E6DBDCB4B6}"/>
              </a:ext>
            </a:extLst>
          </p:cNvPr>
          <p:cNvGraphicFramePr>
            <a:graphicFrameLocks noGrp="1"/>
          </p:cNvGraphicFramePr>
          <p:nvPr/>
        </p:nvGraphicFramePr>
        <p:xfrm>
          <a:off x="5680953" y="198121"/>
          <a:ext cx="3242553" cy="1493520"/>
        </p:xfrm>
        <a:graphic>
          <a:graphicData uri="http://schemas.openxmlformats.org/drawingml/2006/table">
            <a:tbl>
              <a:tblPr firstRow="1" bandRow="1">
                <a:tableStyleId>{5C22544A-7EE6-4342-B048-85BDC9FD1C3A}</a:tableStyleId>
              </a:tblPr>
              <a:tblGrid>
                <a:gridCol w="3242553">
                  <a:extLst>
                    <a:ext uri="{9D8B030D-6E8A-4147-A177-3AD203B41FA5}">
                      <a16:colId xmlns:a16="http://schemas.microsoft.com/office/drawing/2014/main" val="633889379"/>
                    </a:ext>
                  </a:extLst>
                </a:gridCol>
              </a:tblGrid>
              <a:tr h="182042">
                <a:tc>
                  <a:txBody>
                    <a:bodyPr/>
                    <a:lstStyle/>
                    <a:p>
                      <a:pPr algn="ctr"/>
                      <a:r>
                        <a:rPr lang="en-US" sz="1400" dirty="0"/>
                        <a:t>Noise Benefit</a:t>
                      </a:r>
                    </a:p>
                  </a:txBody>
                  <a:tcPr/>
                </a:tc>
                <a:extLst>
                  <a:ext uri="{0D108BD9-81ED-4DB2-BD59-A6C34878D82A}">
                    <a16:rowId xmlns:a16="http://schemas.microsoft.com/office/drawing/2014/main" val="3307688871"/>
                  </a:ext>
                </a:extLst>
              </a:tr>
              <a:tr h="635529">
                <a:tc>
                  <a:txBody>
                    <a:bodyPr/>
                    <a:lstStyle/>
                    <a:p>
                      <a:r>
                        <a:rPr lang="en-US" sz="1200" dirty="0"/>
                        <a:t>2-10 dB (greatest when receivers below road elevation)</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Further investigations: at 100 ft, 4-7 dB reduction for a 6 ft berm, up to 9 dB with road slightly depressed</a:t>
                      </a:r>
                      <a:endParaRPr lang="en-US" sz="1200" dirty="0"/>
                    </a:p>
                  </a:txBody>
                  <a:tcPr/>
                </a:tc>
                <a:extLst>
                  <a:ext uri="{0D108BD9-81ED-4DB2-BD59-A6C34878D82A}">
                    <a16:rowId xmlns:a16="http://schemas.microsoft.com/office/drawing/2014/main" val="3912708405"/>
                  </a:ext>
                </a:extLst>
              </a:tr>
            </a:tbl>
          </a:graphicData>
        </a:graphic>
      </p:graphicFrame>
      <p:sp>
        <p:nvSpPr>
          <p:cNvPr id="9" name="Content Placeholder 2">
            <a:extLst>
              <a:ext uri="{FF2B5EF4-FFF2-40B4-BE49-F238E27FC236}">
                <a16:creationId xmlns:a16="http://schemas.microsoft.com/office/drawing/2014/main" id="{72D9B2A1-9161-4FFB-B951-CA33203E5E8D}"/>
              </a:ext>
            </a:extLst>
          </p:cNvPr>
          <p:cNvSpPr txBox="1">
            <a:spLocks/>
          </p:cNvSpPr>
          <p:nvPr/>
        </p:nvSpPr>
        <p:spPr>
          <a:xfrm>
            <a:off x="835842" y="1673880"/>
            <a:ext cx="7720329" cy="493519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Noise reduction – further investigations</a:t>
            </a:r>
          </a:p>
          <a:p>
            <a:pPr lvl="1"/>
            <a:r>
              <a:rPr lang="en-US" dirty="0"/>
              <a:t>Best for: tallest berm (6 ft), narrow roadways, hard ground sites (e.g., pavement, packed dirt), lower % heavy trucks</a:t>
            </a:r>
          </a:p>
          <a:p>
            <a:pPr lvl="1"/>
            <a:r>
              <a:rPr lang="en-US" dirty="0"/>
              <a:t>Enhanced with small road depression (+2 dB); also with absorptive surface if site is generally hard ground (+2 dB)</a:t>
            </a:r>
          </a:p>
          <a:p>
            <a:pPr lvl="1"/>
            <a:r>
              <a:rPr lang="en-US" dirty="0"/>
              <a:t>Berm shape </a:t>
            </a:r>
            <a:r>
              <a:rPr lang="en-US" sz="1400" dirty="0"/>
              <a:t>(slope, top width, engineered with retaining wall to move closer to traffic: up to 2 dB influence)</a:t>
            </a:r>
          </a:p>
          <a:p>
            <a:pPr lvl="1"/>
            <a:r>
              <a:rPr lang="en-US" dirty="0"/>
              <a:t>Receiver height/distance dependent</a:t>
            </a:r>
          </a:p>
          <a:p>
            <a:pPr>
              <a:buClr>
                <a:srgbClr val="40BAD2"/>
              </a:buClr>
            </a:pPr>
            <a:endParaRPr lang="en-US" dirty="0">
              <a:solidFill>
                <a:srgbClr val="000000">
                  <a:lumMod val="65000"/>
                  <a:lumOff val="35000"/>
                </a:srgbClr>
              </a:solidFill>
            </a:endParaRPr>
          </a:p>
        </p:txBody>
      </p:sp>
      <p:pic>
        <p:nvPicPr>
          <p:cNvPr id="12" name="Picture 11">
            <a:extLst>
              <a:ext uri="{FF2B5EF4-FFF2-40B4-BE49-F238E27FC236}">
                <a16:creationId xmlns:a16="http://schemas.microsoft.com/office/drawing/2014/main" id="{EDC48BFD-FFD0-4C32-9633-474A57F5C99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83160" y="4056519"/>
            <a:ext cx="3740346" cy="2247454"/>
          </a:xfrm>
          <a:prstGeom prst="rect">
            <a:avLst/>
          </a:prstGeom>
          <a:noFill/>
        </p:spPr>
      </p:pic>
    </p:spTree>
    <p:extLst>
      <p:ext uri="{BB962C8B-B14F-4D97-AF65-F5344CB8AC3E}">
        <p14:creationId xmlns:p14="http://schemas.microsoft.com/office/powerpoint/2010/main" val="1723539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541020" y="554027"/>
            <a:ext cx="7665720" cy="461665"/>
          </a:xfrm>
          <a:prstGeom prst="rect">
            <a:avLst/>
          </a:prstGeom>
          <a:noFill/>
        </p:spPr>
        <p:txBody>
          <a:bodyPr wrap="square" rtlCol="0">
            <a:spAutoFit/>
          </a:bodyPr>
          <a:lstStyle/>
          <a:p>
            <a:r>
              <a:rPr lang="en-US" sz="2400" dirty="0"/>
              <a:t>Low-height berms – noise reduction over distance</a:t>
            </a:r>
          </a:p>
        </p:txBody>
      </p:sp>
      <p:sp>
        <p:nvSpPr>
          <p:cNvPr id="4" name="Rectangle 1"/>
          <p:cNvSpPr>
            <a:spLocks noChangeArrowheads="1"/>
          </p:cNvSpPr>
          <p:nvPr/>
        </p:nvSpPr>
        <p:spPr bwMode="auto">
          <a:xfrm>
            <a:off x="1186361" y="39860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anose="020B0604020202020204" pitchFamily="34" charset="0"/>
              </a:rPr>
              <a:t/>
            </a:r>
            <a:br>
              <a:rPr kumimoji="0" lang="en-US" sz="1800" b="0" i="0" u="none" strike="noStrike" cap="none" normalizeH="0" baseline="0">
                <a:ln>
                  <a:noFill/>
                </a:ln>
                <a:solidFill>
                  <a:schemeClr val="tx1"/>
                </a:solidFill>
                <a:effectLst/>
                <a:latin typeface="Arial" panose="020B0604020202020204" pitchFamily="34" charset="0"/>
              </a:rPr>
            </a:b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 name="Content Placeholder 2">
            <a:extLst>
              <a:ext uri="{FF2B5EF4-FFF2-40B4-BE49-F238E27FC236}">
                <a16:creationId xmlns:a16="http://schemas.microsoft.com/office/drawing/2014/main" id="{C94F7A83-0489-4542-BEE5-4A7A0EEA555E}"/>
              </a:ext>
            </a:extLst>
          </p:cNvPr>
          <p:cNvSpPr txBox="1">
            <a:spLocks/>
          </p:cNvSpPr>
          <p:nvPr/>
        </p:nvSpPr>
        <p:spPr>
          <a:xfrm>
            <a:off x="835842" y="1371600"/>
            <a:ext cx="7121797" cy="493519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Example with berm heights 3, 4.5, and 6 ft, 4:1 slope, 2 ft top width, soft berm, at grade</a:t>
            </a:r>
          </a:p>
          <a:p>
            <a:pPr>
              <a:buClr>
                <a:srgbClr val="40BAD2"/>
              </a:buClr>
            </a:pPr>
            <a:endParaRPr lang="en-US" dirty="0">
              <a:solidFill>
                <a:srgbClr val="000000">
                  <a:lumMod val="65000"/>
                  <a:lumOff val="35000"/>
                </a:srgbClr>
              </a:solidFill>
            </a:endParaRPr>
          </a:p>
        </p:txBody>
      </p:sp>
      <p:pic>
        <p:nvPicPr>
          <p:cNvPr id="10" name="Picture 9">
            <a:extLst>
              <a:ext uri="{FF2B5EF4-FFF2-40B4-BE49-F238E27FC236}">
                <a16:creationId xmlns:a16="http://schemas.microsoft.com/office/drawing/2014/main" id="{0BE7EA55-E291-46DC-92FD-7C5D466C9CE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79382" y="2047547"/>
            <a:ext cx="6579565" cy="4811268"/>
          </a:xfrm>
          <a:prstGeom prst="rect">
            <a:avLst/>
          </a:prstGeom>
          <a:noFill/>
        </p:spPr>
      </p:pic>
    </p:spTree>
    <p:extLst>
      <p:ext uri="{BB962C8B-B14F-4D97-AF65-F5344CB8AC3E}">
        <p14:creationId xmlns:p14="http://schemas.microsoft.com/office/powerpoint/2010/main" val="3854774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Vegetated screens</a:t>
            </a:r>
          </a:p>
        </p:txBody>
      </p:sp>
      <p:graphicFrame>
        <p:nvGraphicFramePr>
          <p:cNvPr id="8" name="Table 7">
            <a:extLst>
              <a:ext uri="{FF2B5EF4-FFF2-40B4-BE49-F238E27FC236}">
                <a16:creationId xmlns:a16="http://schemas.microsoft.com/office/drawing/2014/main" id="{3DF456A0-5228-461D-ABED-DEE5C6D06D6F}"/>
              </a:ext>
            </a:extLst>
          </p:cNvPr>
          <p:cNvGraphicFramePr>
            <a:graphicFrameLocks noGrp="1"/>
          </p:cNvGraphicFramePr>
          <p:nvPr>
            <p:extLst>
              <p:ext uri="{D42A27DB-BD31-4B8C-83A1-F6EECF244321}">
                <p14:modId xmlns:p14="http://schemas.microsoft.com/office/powerpoint/2010/main" val="512004604"/>
              </p:ext>
            </p:extLst>
          </p:nvPr>
        </p:nvGraphicFramePr>
        <p:xfrm>
          <a:off x="534534" y="1876896"/>
          <a:ext cx="8032292" cy="4298970"/>
        </p:xfrm>
        <a:graphic>
          <a:graphicData uri="http://schemas.openxmlformats.org/drawingml/2006/table">
            <a:tbl>
              <a:tblPr firstRow="1" bandRow="1">
                <a:tableStyleId>{5C22544A-7EE6-4342-B048-85BDC9FD1C3A}</a:tableStyleId>
              </a:tblPr>
              <a:tblGrid>
                <a:gridCol w="2008073">
                  <a:extLst>
                    <a:ext uri="{9D8B030D-6E8A-4147-A177-3AD203B41FA5}">
                      <a16:colId xmlns:a16="http://schemas.microsoft.com/office/drawing/2014/main" val="3513468662"/>
                    </a:ext>
                  </a:extLst>
                </a:gridCol>
                <a:gridCol w="3183742">
                  <a:extLst>
                    <a:ext uri="{9D8B030D-6E8A-4147-A177-3AD203B41FA5}">
                      <a16:colId xmlns:a16="http://schemas.microsoft.com/office/drawing/2014/main" val="2682652949"/>
                    </a:ext>
                  </a:extLst>
                </a:gridCol>
                <a:gridCol w="832404">
                  <a:extLst>
                    <a:ext uri="{9D8B030D-6E8A-4147-A177-3AD203B41FA5}">
                      <a16:colId xmlns:a16="http://schemas.microsoft.com/office/drawing/2014/main" val="2472186267"/>
                    </a:ext>
                  </a:extLst>
                </a:gridCol>
                <a:gridCol w="2008073">
                  <a:extLst>
                    <a:ext uri="{9D8B030D-6E8A-4147-A177-3AD203B41FA5}">
                      <a16:colId xmlns:a16="http://schemas.microsoft.com/office/drawing/2014/main" val="553140543"/>
                    </a:ext>
                  </a:extLst>
                </a:gridCol>
              </a:tblGrid>
              <a:tr h="730116">
                <a:tc>
                  <a:txBody>
                    <a:bodyPr/>
                    <a:lstStyle/>
                    <a:p>
                      <a:pPr algn="ctr"/>
                      <a:r>
                        <a:rPr lang="en-US" dirty="0"/>
                        <a:t>Strategy</a:t>
                      </a:r>
                    </a:p>
                  </a:txBody>
                  <a:tcPr/>
                </a:tc>
                <a:tc>
                  <a:txBody>
                    <a:bodyPr/>
                    <a:lstStyle/>
                    <a:p>
                      <a:pPr algn="ctr"/>
                      <a:r>
                        <a:rPr lang="en-US" dirty="0"/>
                        <a:t>Noise Benefit</a:t>
                      </a:r>
                    </a:p>
                  </a:txBody>
                  <a:tcPr/>
                </a:tc>
                <a:tc>
                  <a:txBody>
                    <a:bodyPr/>
                    <a:lstStyle/>
                    <a:p>
                      <a:pPr algn="ctr"/>
                      <a:r>
                        <a:rPr lang="en-US" dirty="0"/>
                        <a:t>Costs</a:t>
                      </a:r>
                    </a:p>
                    <a:p>
                      <a:pPr algn="ctr"/>
                      <a:r>
                        <a:rPr lang="en-US" sz="1200" dirty="0"/>
                        <a:t>($-$$$$$)</a:t>
                      </a:r>
                    </a:p>
                  </a:txBody>
                  <a:tcPr/>
                </a:tc>
                <a:tc>
                  <a:txBody>
                    <a:bodyPr/>
                    <a:lstStyle/>
                    <a:p>
                      <a:pPr algn="ctr"/>
                      <a:r>
                        <a:rPr lang="en-US" dirty="0"/>
                        <a:t>Context Appropriateness</a:t>
                      </a:r>
                    </a:p>
                  </a:txBody>
                  <a:tcPr/>
                </a:tc>
                <a:extLst>
                  <a:ext uri="{0D108BD9-81ED-4DB2-BD59-A6C34878D82A}">
                    <a16:rowId xmlns:a16="http://schemas.microsoft.com/office/drawing/2014/main" val="4122717764"/>
                  </a:ext>
                </a:extLst>
              </a:tr>
              <a:tr h="839547">
                <a:tc>
                  <a:txBody>
                    <a:bodyPr/>
                    <a:lstStyle/>
                    <a:p>
                      <a:r>
                        <a:rPr lang="en-US" sz="1400" dirty="0"/>
                        <a:t>Wide vegetation belts </a:t>
                      </a:r>
                    </a:p>
                    <a:p>
                      <a:r>
                        <a:rPr lang="en-US" sz="1400" dirty="0"/>
                        <a:t>(&gt; 20 m or 65 ft)</a:t>
                      </a:r>
                    </a:p>
                  </a:txBody>
                  <a:tcPr/>
                </a:tc>
                <a:tc>
                  <a:txBody>
                    <a:bodyPr/>
                    <a:lstStyle/>
                    <a:p>
                      <a:r>
                        <a:rPr lang="en-US" sz="1400" dirty="0"/>
                        <a:t>Measured 3-9 dB; up to 10 dB predicted with optimized planting</a:t>
                      </a:r>
                    </a:p>
                  </a:txBody>
                  <a:tcPr/>
                </a:tc>
                <a:tc>
                  <a:txBody>
                    <a:bodyPr/>
                    <a:lstStyle/>
                    <a:p>
                      <a:pPr algn="ctr"/>
                      <a:r>
                        <a:rPr lang="en-US" sz="1400" dirty="0"/>
                        <a:t>$-$$$</a:t>
                      </a:r>
                    </a:p>
                  </a:txBody>
                  <a:tcPr/>
                </a:tc>
                <a:tc>
                  <a:txBody>
                    <a:bodyPr/>
                    <a:lstStyle/>
                    <a:p>
                      <a:r>
                        <a:rPr lang="en-US" sz="1400" dirty="0"/>
                        <a:t>Space in ROW; areas that can support vegetation</a:t>
                      </a:r>
                    </a:p>
                  </a:txBody>
                  <a:tcPr/>
                </a:tc>
                <a:extLst>
                  <a:ext uri="{0D108BD9-81ED-4DB2-BD59-A6C34878D82A}">
                    <a16:rowId xmlns:a16="http://schemas.microsoft.com/office/drawing/2014/main" val="4271531442"/>
                  </a:ext>
                </a:extLst>
              </a:tr>
              <a:tr h="839547">
                <a:tc>
                  <a:txBody>
                    <a:bodyPr/>
                    <a:lstStyle/>
                    <a:p>
                      <a:r>
                        <a:rPr lang="en-US" sz="1400" dirty="0"/>
                        <a:t>Moderate-to-low thickness vegetation</a:t>
                      </a:r>
                    </a:p>
                    <a:p>
                      <a:r>
                        <a:rPr lang="en-US" sz="1400" dirty="0"/>
                        <a:t>(&lt; 20 m or 65 ft)</a:t>
                      </a:r>
                    </a:p>
                  </a:txBody>
                  <a:tcPr/>
                </a:tc>
                <a:tc>
                  <a:txBody>
                    <a:bodyPr/>
                    <a:lstStyle/>
                    <a:p>
                      <a:r>
                        <a:rPr lang="en-US" sz="1400" dirty="0"/>
                        <a:t>Measured 1-3 dB; up to 6 dB predicted with optimized planting</a:t>
                      </a:r>
                    </a:p>
                  </a:txBody>
                  <a:tcPr/>
                </a:tc>
                <a:tc>
                  <a:txBody>
                    <a:bodyPr/>
                    <a:lstStyle/>
                    <a:p>
                      <a:pPr algn="ctr"/>
                      <a:r>
                        <a:rPr lang="en-US" sz="1400" dirty="0"/>
                        <a:t>$-$$</a:t>
                      </a:r>
                    </a:p>
                  </a:txBody>
                  <a:tcPr/>
                </a:tc>
                <a:tc>
                  <a:txBody>
                    <a:bodyPr/>
                    <a:lstStyle/>
                    <a:p>
                      <a:r>
                        <a:rPr lang="en-US" sz="1400" dirty="0"/>
                        <a:t>Space in ROW; areas that need minor noise reduction and can support vegetation</a:t>
                      </a:r>
                    </a:p>
                  </a:txBody>
                  <a:tcPr/>
                </a:tc>
                <a:extLst>
                  <a:ext uri="{0D108BD9-81ED-4DB2-BD59-A6C34878D82A}">
                    <a16:rowId xmlns:a16="http://schemas.microsoft.com/office/drawing/2014/main" val="2494417874"/>
                  </a:ext>
                </a:extLst>
              </a:tr>
              <a:tr h="839547">
                <a:tc>
                  <a:txBody>
                    <a:bodyPr/>
                    <a:lstStyle/>
                    <a:p>
                      <a:r>
                        <a:rPr lang="en-US" sz="1400" dirty="0"/>
                        <a:t>Vegetation to improve adverse sound propagation effects</a:t>
                      </a:r>
                    </a:p>
                  </a:txBody>
                  <a:tcPr/>
                </a:tc>
                <a:tc>
                  <a:txBody>
                    <a:bodyPr/>
                    <a:lstStyle/>
                    <a:p>
                      <a:r>
                        <a:rPr lang="en-US" sz="1400" dirty="0"/>
                        <a:t>Reduce negative downwind effects; reduce likelihood of temperature inversion</a:t>
                      </a:r>
                    </a:p>
                  </a:txBody>
                  <a:tcPr/>
                </a:tc>
                <a:tc>
                  <a:txBody>
                    <a:bodyPr/>
                    <a:lstStyle/>
                    <a:p>
                      <a:pPr algn="ctr"/>
                      <a:r>
                        <a:rPr lang="en-US" sz="1400" dirty="0"/>
                        <a:t>$$</a:t>
                      </a:r>
                    </a:p>
                  </a:txBody>
                  <a:tcPr/>
                </a:tc>
                <a:tc>
                  <a:txBody>
                    <a:bodyPr/>
                    <a:lstStyle/>
                    <a:p>
                      <a:r>
                        <a:rPr lang="en-US" sz="1400" dirty="0"/>
                        <a:t>Sites with a wall noise barrier; sites that can support vegetation</a:t>
                      </a:r>
                    </a:p>
                  </a:txBody>
                  <a:tcPr/>
                </a:tc>
                <a:extLst>
                  <a:ext uri="{0D108BD9-81ED-4DB2-BD59-A6C34878D82A}">
                    <a16:rowId xmlns:a16="http://schemas.microsoft.com/office/drawing/2014/main" val="4045852079"/>
                  </a:ext>
                </a:extLst>
              </a:tr>
              <a:tr h="839547">
                <a:tc>
                  <a:txBody>
                    <a:bodyPr/>
                    <a:lstStyle/>
                    <a:p>
                      <a:r>
                        <a:rPr lang="en-US" sz="1400" dirty="0"/>
                        <a:t>Vegetation to improve perception</a:t>
                      </a:r>
                    </a:p>
                  </a:txBody>
                  <a:tcPr/>
                </a:tc>
                <a:tc>
                  <a:txBody>
                    <a:bodyPr/>
                    <a:lstStyle/>
                    <a:p>
                      <a:r>
                        <a:rPr lang="en-US" sz="1400" dirty="0"/>
                        <a:t>None, but subjective reports of decrease in annoyance</a:t>
                      </a:r>
                    </a:p>
                  </a:txBody>
                  <a:tcPr/>
                </a:tc>
                <a:tc>
                  <a:txBody>
                    <a:bodyPr/>
                    <a:lstStyle/>
                    <a:p>
                      <a:pPr algn="ctr"/>
                      <a:r>
                        <a:rPr lang="en-US" sz="1400" dirty="0"/>
                        <a:t>$</a:t>
                      </a:r>
                    </a:p>
                  </a:txBody>
                  <a:tcPr/>
                </a:tc>
                <a:tc>
                  <a:txBody>
                    <a:bodyPr/>
                    <a:lstStyle/>
                    <a:p>
                      <a:r>
                        <a:rPr lang="en-US" sz="1400" dirty="0"/>
                        <a:t>Areas that do not qualify for noise abatement, but report traffic noise annoyance</a:t>
                      </a:r>
                    </a:p>
                  </a:txBody>
                  <a:tcPr/>
                </a:tc>
                <a:extLst>
                  <a:ext uri="{0D108BD9-81ED-4DB2-BD59-A6C34878D82A}">
                    <a16:rowId xmlns:a16="http://schemas.microsoft.com/office/drawing/2014/main" val="3971287450"/>
                  </a:ext>
                </a:extLst>
              </a:tr>
            </a:tbl>
          </a:graphicData>
        </a:graphic>
      </p:graphicFrame>
    </p:spTree>
    <p:extLst>
      <p:ext uri="{BB962C8B-B14F-4D97-AF65-F5344CB8AC3E}">
        <p14:creationId xmlns:p14="http://schemas.microsoft.com/office/powerpoint/2010/main" val="1024918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Vegetated screens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Optimized planting</a:t>
            </a:r>
          </a:p>
          <a:p>
            <a:pPr lvl="1"/>
            <a:r>
              <a:rPr lang="en-US" dirty="0"/>
              <a:t>Tree-spacing as close as possible (&lt; 3 m or 10 ft)</a:t>
            </a:r>
          </a:p>
          <a:p>
            <a:pPr lvl="1"/>
            <a:r>
              <a:rPr lang="en-US" dirty="0"/>
              <a:t>Pseudo-random spacing</a:t>
            </a:r>
          </a:p>
          <a:p>
            <a:pPr lvl="1"/>
            <a:r>
              <a:rPr lang="en-US" dirty="0"/>
              <a:t>Tree stem diameter &gt; 0.11 m (4 in)</a:t>
            </a:r>
          </a:p>
          <a:p>
            <a:pPr lvl="1"/>
            <a:r>
              <a:rPr lang="en-US" dirty="0"/>
              <a:t>Height of tree canopy affects reduction (too high and sound goes under)</a:t>
            </a:r>
          </a:p>
          <a:p>
            <a:pPr lvl="1"/>
            <a:r>
              <a:rPr lang="en-US" dirty="0"/>
              <a:t>Canopy shape affects reduction</a:t>
            </a:r>
          </a:p>
          <a:p>
            <a:pPr lvl="2"/>
            <a:r>
              <a:rPr lang="en-US" dirty="0"/>
              <a:t>Triangular may be ideal behind barriers to reduce adverse downwind effects</a:t>
            </a:r>
          </a:p>
          <a:p>
            <a:pPr lvl="2"/>
            <a:r>
              <a:rPr lang="en-US" dirty="0"/>
              <a:t>Start of canopy below, at, or above the top of wall affects distance where reduction is seen</a:t>
            </a:r>
          </a:p>
          <a:p>
            <a:r>
              <a:rPr lang="en-US" dirty="0"/>
              <a:t>Undergrowth important to noise reduction</a:t>
            </a:r>
          </a:p>
          <a:p>
            <a:pPr lvl="1"/>
            <a:r>
              <a:rPr lang="en-US" dirty="0"/>
              <a:t>Wide belts with trees too dense may limit growth</a:t>
            </a:r>
          </a:p>
          <a:p>
            <a:r>
              <a:rPr lang="en-US" dirty="0"/>
              <a:t>Shrubs may be effective with low source and receptor heights</a:t>
            </a:r>
          </a:p>
          <a:p>
            <a:r>
              <a:rPr lang="en-US" dirty="0"/>
              <a:t>Vegetation may have a calming effect and reduce annoyance</a:t>
            </a:r>
          </a:p>
        </p:txBody>
      </p:sp>
      <p:graphicFrame>
        <p:nvGraphicFramePr>
          <p:cNvPr id="7" name="Table 3">
            <a:extLst>
              <a:ext uri="{FF2B5EF4-FFF2-40B4-BE49-F238E27FC236}">
                <a16:creationId xmlns:a16="http://schemas.microsoft.com/office/drawing/2014/main" id="{00C5D183-EC55-41EC-AB3B-C37FEEFF3920}"/>
              </a:ext>
            </a:extLst>
          </p:cNvPr>
          <p:cNvGraphicFramePr>
            <a:graphicFrameLocks noGrp="1"/>
          </p:cNvGraphicFramePr>
          <p:nvPr/>
        </p:nvGraphicFramePr>
        <p:xfrm>
          <a:off x="5680953" y="198121"/>
          <a:ext cx="3242553" cy="1493520"/>
        </p:xfrm>
        <a:graphic>
          <a:graphicData uri="http://schemas.openxmlformats.org/drawingml/2006/table">
            <a:tbl>
              <a:tblPr firstRow="1" bandRow="1">
                <a:tableStyleId>{5C22544A-7EE6-4342-B048-85BDC9FD1C3A}</a:tableStyleId>
              </a:tblPr>
              <a:tblGrid>
                <a:gridCol w="3242553">
                  <a:extLst>
                    <a:ext uri="{9D8B030D-6E8A-4147-A177-3AD203B41FA5}">
                      <a16:colId xmlns:a16="http://schemas.microsoft.com/office/drawing/2014/main" val="633889379"/>
                    </a:ext>
                  </a:extLst>
                </a:gridCol>
              </a:tblGrid>
              <a:tr h="287699">
                <a:tc>
                  <a:txBody>
                    <a:bodyPr/>
                    <a:lstStyle/>
                    <a:p>
                      <a:pPr algn="ctr"/>
                      <a:r>
                        <a:rPr lang="en-US" sz="1400" dirty="0"/>
                        <a:t>Noise Benefit</a:t>
                      </a:r>
                    </a:p>
                  </a:txBody>
                  <a:tcPr/>
                </a:tc>
                <a:extLst>
                  <a:ext uri="{0D108BD9-81ED-4DB2-BD59-A6C34878D82A}">
                    <a16:rowId xmlns:a16="http://schemas.microsoft.com/office/drawing/2014/main" val="3307688871"/>
                  </a:ext>
                </a:extLst>
              </a:tr>
              <a:tr h="1064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Wide belts (&gt; 20 m or 65 ft): measured 3-9 dB; up to 10 dB predicted with optimized planting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Low-to-moderate thickness (&lt; 20 m or 65 ft): measured 1-3 dB; up to 6 dB predicted with optimized planting</a:t>
                      </a:r>
                    </a:p>
                  </a:txBody>
                  <a:tcPr/>
                </a:tc>
                <a:extLst>
                  <a:ext uri="{0D108BD9-81ED-4DB2-BD59-A6C34878D82A}">
                    <a16:rowId xmlns:a16="http://schemas.microsoft.com/office/drawing/2014/main" val="3912708405"/>
                  </a:ext>
                </a:extLst>
              </a:tr>
            </a:tbl>
          </a:graphicData>
        </a:graphic>
      </p:graphicFrame>
    </p:spTree>
    <p:extLst>
      <p:ext uri="{BB962C8B-B14F-4D97-AF65-F5344CB8AC3E}">
        <p14:creationId xmlns:p14="http://schemas.microsoft.com/office/powerpoint/2010/main" val="339847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1265-C007-4C69-BC95-F722EA23BDDC}"/>
              </a:ext>
            </a:extLst>
          </p:cNvPr>
          <p:cNvSpPr>
            <a:spLocks noGrp="1"/>
          </p:cNvSpPr>
          <p:nvPr>
            <p:ph type="title"/>
          </p:nvPr>
        </p:nvSpPr>
        <p:spPr/>
        <p:txBody>
          <a:bodyPr>
            <a:normAutofit/>
          </a:bodyPr>
          <a:lstStyle/>
          <a:p>
            <a:r>
              <a:rPr lang="en-US" sz="2800" dirty="0"/>
              <a:t>Outline</a:t>
            </a:r>
          </a:p>
        </p:txBody>
      </p:sp>
      <p:sp>
        <p:nvSpPr>
          <p:cNvPr id="3" name="Content Placeholder 2">
            <a:extLst>
              <a:ext uri="{FF2B5EF4-FFF2-40B4-BE49-F238E27FC236}">
                <a16:creationId xmlns:a16="http://schemas.microsoft.com/office/drawing/2014/main" id="{A0924814-6161-4236-A3EF-340F09BD56B1}"/>
              </a:ext>
            </a:extLst>
          </p:cNvPr>
          <p:cNvSpPr>
            <a:spLocks noGrp="1"/>
          </p:cNvSpPr>
          <p:nvPr>
            <p:ph idx="1"/>
          </p:nvPr>
        </p:nvSpPr>
        <p:spPr/>
        <p:txBody>
          <a:bodyPr/>
          <a:lstStyle/>
          <a:p>
            <a:r>
              <a:rPr lang="en-US" dirty="0"/>
              <a:t>Motivation and objectives</a:t>
            </a:r>
          </a:p>
          <a:p>
            <a:r>
              <a:rPr lang="en-US" dirty="0"/>
              <a:t>Research approach</a:t>
            </a:r>
          </a:p>
          <a:p>
            <a:r>
              <a:rPr lang="en-US" dirty="0"/>
              <a:t>Findings by strategy category</a:t>
            </a:r>
          </a:p>
          <a:p>
            <a:r>
              <a:rPr lang="en-US" dirty="0"/>
              <a:t>Application of findings</a:t>
            </a:r>
          </a:p>
          <a:p>
            <a:r>
              <a:rPr lang="en-US" dirty="0"/>
              <a:t>Conclusions</a:t>
            </a:r>
          </a:p>
          <a:p>
            <a:r>
              <a:rPr lang="en-US" dirty="0"/>
              <a:t>Suggested research</a:t>
            </a:r>
          </a:p>
        </p:txBody>
      </p:sp>
    </p:spTree>
    <p:extLst>
      <p:ext uri="{BB962C8B-B14F-4D97-AF65-F5344CB8AC3E}">
        <p14:creationId xmlns:p14="http://schemas.microsoft.com/office/powerpoint/2010/main" val="4263597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Vegetated swales and retention basins</a:t>
            </a:r>
          </a:p>
        </p:txBody>
      </p:sp>
      <p:graphicFrame>
        <p:nvGraphicFramePr>
          <p:cNvPr id="7" name="Table 7">
            <a:extLst>
              <a:ext uri="{FF2B5EF4-FFF2-40B4-BE49-F238E27FC236}">
                <a16:creationId xmlns:a16="http://schemas.microsoft.com/office/drawing/2014/main" id="{C1905A1A-57DB-4C4C-AED8-EA2AE47AE339}"/>
              </a:ext>
            </a:extLst>
          </p:cNvPr>
          <p:cNvGraphicFramePr>
            <a:graphicFrameLocks noGrp="1"/>
          </p:cNvGraphicFramePr>
          <p:nvPr>
            <p:extLst>
              <p:ext uri="{D42A27DB-BD31-4B8C-83A1-F6EECF244321}">
                <p14:modId xmlns:p14="http://schemas.microsoft.com/office/powerpoint/2010/main" val="4034558398"/>
              </p:ext>
            </p:extLst>
          </p:nvPr>
        </p:nvGraphicFramePr>
        <p:xfrm>
          <a:off x="541019" y="1552642"/>
          <a:ext cx="8032292" cy="1674996"/>
        </p:xfrm>
        <a:graphic>
          <a:graphicData uri="http://schemas.openxmlformats.org/drawingml/2006/table">
            <a:tbl>
              <a:tblPr firstRow="1" bandRow="1">
                <a:tableStyleId>{5C22544A-7EE6-4342-B048-85BDC9FD1C3A}</a:tableStyleId>
              </a:tblPr>
              <a:tblGrid>
                <a:gridCol w="2008073">
                  <a:extLst>
                    <a:ext uri="{9D8B030D-6E8A-4147-A177-3AD203B41FA5}">
                      <a16:colId xmlns:a16="http://schemas.microsoft.com/office/drawing/2014/main" val="3513468662"/>
                    </a:ext>
                  </a:extLst>
                </a:gridCol>
                <a:gridCol w="3183742">
                  <a:extLst>
                    <a:ext uri="{9D8B030D-6E8A-4147-A177-3AD203B41FA5}">
                      <a16:colId xmlns:a16="http://schemas.microsoft.com/office/drawing/2014/main" val="2682652949"/>
                    </a:ext>
                  </a:extLst>
                </a:gridCol>
                <a:gridCol w="832404">
                  <a:extLst>
                    <a:ext uri="{9D8B030D-6E8A-4147-A177-3AD203B41FA5}">
                      <a16:colId xmlns:a16="http://schemas.microsoft.com/office/drawing/2014/main" val="2472186267"/>
                    </a:ext>
                  </a:extLst>
                </a:gridCol>
                <a:gridCol w="2008073">
                  <a:extLst>
                    <a:ext uri="{9D8B030D-6E8A-4147-A177-3AD203B41FA5}">
                      <a16:colId xmlns:a16="http://schemas.microsoft.com/office/drawing/2014/main" val="553140543"/>
                    </a:ext>
                  </a:extLst>
                </a:gridCol>
              </a:tblGrid>
              <a:tr h="730116">
                <a:tc>
                  <a:txBody>
                    <a:bodyPr/>
                    <a:lstStyle/>
                    <a:p>
                      <a:pPr algn="ctr"/>
                      <a:r>
                        <a:rPr lang="en-US" dirty="0"/>
                        <a:t>Strategy</a:t>
                      </a:r>
                    </a:p>
                  </a:txBody>
                  <a:tcPr/>
                </a:tc>
                <a:tc>
                  <a:txBody>
                    <a:bodyPr/>
                    <a:lstStyle/>
                    <a:p>
                      <a:pPr algn="ctr"/>
                      <a:r>
                        <a:rPr lang="en-US" dirty="0"/>
                        <a:t>Noise Benefit</a:t>
                      </a:r>
                    </a:p>
                  </a:txBody>
                  <a:tcPr/>
                </a:tc>
                <a:tc>
                  <a:txBody>
                    <a:bodyPr/>
                    <a:lstStyle/>
                    <a:p>
                      <a:pPr algn="ctr"/>
                      <a:r>
                        <a:rPr lang="en-US" dirty="0"/>
                        <a:t>Costs</a:t>
                      </a:r>
                    </a:p>
                    <a:p>
                      <a:pPr algn="ctr"/>
                      <a:r>
                        <a:rPr lang="en-US" sz="1200" dirty="0"/>
                        <a:t>($-$$$$$)</a:t>
                      </a:r>
                    </a:p>
                  </a:txBody>
                  <a:tcPr/>
                </a:tc>
                <a:tc>
                  <a:txBody>
                    <a:bodyPr/>
                    <a:lstStyle/>
                    <a:p>
                      <a:pPr algn="ctr"/>
                      <a:r>
                        <a:rPr lang="en-US" dirty="0"/>
                        <a:t>Context Appropriateness</a:t>
                      </a:r>
                    </a:p>
                  </a:txBody>
                  <a:tcPr/>
                </a:tc>
                <a:extLst>
                  <a:ext uri="{0D108BD9-81ED-4DB2-BD59-A6C34878D82A}">
                    <a16:rowId xmlns:a16="http://schemas.microsoft.com/office/drawing/2014/main" val="4122717764"/>
                  </a:ext>
                </a:extLst>
              </a:tr>
              <a:tr h="839547">
                <a:tc>
                  <a:txBody>
                    <a:bodyPr/>
                    <a:lstStyle/>
                    <a:p>
                      <a:r>
                        <a:rPr lang="en-US" sz="1400" dirty="0"/>
                        <a:t>Vegetated bio-filter basin</a:t>
                      </a:r>
                    </a:p>
                  </a:txBody>
                  <a:tcPr/>
                </a:tc>
                <a:tc>
                  <a:txBody>
                    <a:bodyPr/>
                    <a:lstStyle/>
                    <a:p>
                      <a:r>
                        <a:rPr lang="en-US" sz="1400" dirty="0"/>
                        <a:t>&lt; 1 dB for multi-lane highway</a:t>
                      </a:r>
                    </a:p>
                    <a:p>
                      <a:endParaRPr lang="en-US" sz="1400" dirty="0"/>
                    </a:p>
                    <a:p>
                      <a:r>
                        <a:rPr lang="en-US" sz="1400" dirty="0"/>
                        <a:t>1-2 dB for 2-lane road (most reduction farther from road, &gt; 91 m or 300 ft)</a:t>
                      </a:r>
                    </a:p>
                  </a:txBody>
                  <a:tcPr/>
                </a:tc>
                <a:tc>
                  <a:txBody>
                    <a:bodyPr/>
                    <a:lstStyle/>
                    <a:p>
                      <a:pPr algn="ctr"/>
                      <a:r>
                        <a:rPr lang="en-US" sz="1400" dirty="0"/>
                        <a:t>$</a:t>
                      </a:r>
                    </a:p>
                  </a:txBody>
                  <a:tcPr/>
                </a:tc>
                <a:tc>
                  <a:txBody>
                    <a:bodyPr/>
                    <a:lstStyle/>
                    <a:p>
                      <a:r>
                        <a:rPr lang="en-US" sz="1400" dirty="0"/>
                        <a:t>Highways/roads where swale/basin is needed</a:t>
                      </a:r>
                    </a:p>
                  </a:txBody>
                  <a:tcPr/>
                </a:tc>
                <a:extLst>
                  <a:ext uri="{0D108BD9-81ED-4DB2-BD59-A6C34878D82A}">
                    <a16:rowId xmlns:a16="http://schemas.microsoft.com/office/drawing/2014/main" val="4271531442"/>
                  </a:ext>
                </a:extLst>
              </a:tr>
            </a:tbl>
          </a:graphicData>
        </a:graphic>
      </p:graphicFrame>
      <p:sp>
        <p:nvSpPr>
          <p:cNvPr id="8" name="Content Placeholder 2">
            <a:extLst>
              <a:ext uri="{FF2B5EF4-FFF2-40B4-BE49-F238E27FC236}">
                <a16:creationId xmlns:a16="http://schemas.microsoft.com/office/drawing/2014/main" id="{80DFFACA-F76D-428D-B3A8-EC6462EA5E4F}"/>
              </a:ext>
            </a:extLst>
          </p:cNvPr>
          <p:cNvSpPr txBox="1">
            <a:spLocks/>
          </p:cNvSpPr>
          <p:nvPr/>
        </p:nvSpPr>
        <p:spPr>
          <a:xfrm>
            <a:off x="722630" y="3858605"/>
            <a:ext cx="4407089" cy="12192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Constructed to reduce or store storm water run-off</a:t>
            </a:r>
          </a:p>
          <a:p>
            <a:r>
              <a:rPr lang="en-US" dirty="0"/>
              <a:t>A vegetated biofilter consists of a grassed portion of the graded shoulder, grassed </a:t>
            </a:r>
            <a:r>
              <a:rPr lang="en-US" dirty="0" err="1"/>
              <a:t>foreslope</a:t>
            </a:r>
            <a:r>
              <a:rPr lang="en-US" dirty="0"/>
              <a:t>, and flat grassed ditch</a:t>
            </a:r>
          </a:p>
        </p:txBody>
      </p:sp>
      <p:pic>
        <p:nvPicPr>
          <p:cNvPr id="10" name="Picture 9">
            <a:extLst>
              <a:ext uri="{FF2B5EF4-FFF2-40B4-BE49-F238E27FC236}">
                <a16:creationId xmlns:a16="http://schemas.microsoft.com/office/drawing/2014/main" id="{1A650554-2849-4D5A-B5FD-B6A0F71C218D}"/>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792497" y="3326861"/>
            <a:ext cx="2780814" cy="1969452"/>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3DFF58E-B8F4-4B1B-8703-60783AC9DCEC}"/>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792497" y="5019597"/>
            <a:ext cx="2780814" cy="16749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9645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830997"/>
          </a:xfrm>
          <a:prstGeom prst="rect">
            <a:avLst/>
          </a:prstGeom>
          <a:noFill/>
        </p:spPr>
        <p:txBody>
          <a:bodyPr wrap="square" rtlCol="0">
            <a:spAutoFit/>
          </a:bodyPr>
          <a:lstStyle/>
          <a:p>
            <a:r>
              <a:rPr lang="en-US" sz="2400" dirty="0"/>
              <a:t>Sound-absorbing ground surfaces and ground treatments adjacent to a highway</a:t>
            </a:r>
          </a:p>
        </p:txBody>
      </p:sp>
      <p:graphicFrame>
        <p:nvGraphicFramePr>
          <p:cNvPr id="7" name="Table 7">
            <a:extLst>
              <a:ext uri="{FF2B5EF4-FFF2-40B4-BE49-F238E27FC236}">
                <a16:creationId xmlns:a16="http://schemas.microsoft.com/office/drawing/2014/main" id="{3D08FDD3-47B6-47EC-8353-6BA9A5B664CB}"/>
              </a:ext>
            </a:extLst>
          </p:cNvPr>
          <p:cNvGraphicFramePr>
            <a:graphicFrameLocks noGrp="1"/>
          </p:cNvGraphicFramePr>
          <p:nvPr>
            <p:extLst>
              <p:ext uri="{D42A27DB-BD31-4B8C-83A1-F6EECF244321}">
                <p14:modId xmlns:p14="http://schemas.microsoft.com/office/powerpoint/2010/main" val="4126365807"/>
              </p:ext>
            </p:extLst>
          </p:nvPr>
        </p:nvGraphicFramePr>
        <p:xfrm>
          <a:off x="541019" y="1367304"/>
          <a:ext cx="8032292" cy="5484996"/>
        </p:xfrm>
        <a:graphic>
          <a:graphicData uri="http://schemas.openxmlformats.org/drawingml/2006/table">
            <a:tbl>
              <a:tblPr firstRow="1" bandRow="1">
                <a:tableStyleId>{5C22544A-7EE6-4342-B048-85BDC9FD1C3A}</a:tableStyleId>
              </a:tblPr>
              <a:tblGrid>
                <a:gridCol w="2008073">
                  <a:extLst>
                    <a:ext uri="{9D8B030D-6E8A-4147-A177-3AD203B41FA5}">
                      <a16:colId xmlns:a16="http://schemas.microsoft.com/office/drawing/2014/main" val="3513468662"/>
                    </a:ext>
                  </a:extLst>
                </a:gridCol>
                <a:gridCol w="3183742">
                  <a:extLst>
                    <a:ext uri="{9D8B030D-6E8A-4147-A177-3AD203B41FA5}">
                      <a16:colId xmlns:a16="http://schemas.microsoft.com/office/drawing/2014/main" val="2682652949"/>
                    </a:ext>
                  </a:extLst>
                </a:gridCol>
                <a:gridCol w="832404">
                  <a:extLst>
                    <a:ext uri="{9D8B030D-6E8A-4147-A177-3AD203B41FA5}">
                      <a16:colId xmlns:a16="http://schemas.microsoft.com/office/drawing/2014/main" val="2472186267"/>
                    </a:ext>
                  </a:extLst>
                </a:gridCol>
                <a:gridCol w="2008073">
                  <a:extLst>
                    <a:ext uri="{9D8B030D-6E8A-4147-A177-3AD203B41FA5}">
                      <a16:colId xmlns:a16="http://schemas.microsoft.com/office/drawing/2014/main" val="553140543"/>
                    </a:ext>
                  </a:extLst>
                </a:gridCol>
              </a:tblGrid>
              <a:tr h="730116">
                <a:tc>
                  <a:txBody>
                    <a:bodyPr/>
                    <a:lstStyle/>
                    <a:p>
                      <a:pPr algn="ctr"/>
                      <a:r>
                        <a:rPr lang="en-US" dirty="0"/>
                        <a:t>Strategy</a:t>
                      </a:r>
                    </a:p>
                  </a:txBody>
                  <a:tcPr/>
                </a:tc>
                <a:tc>
                  <a:txBody>
                    <a:bodyPr/>
                    <a:lstStyle/>
                    <a:p>
                      <a:pPr algn="ctr"/>
                      <a:r>
                        <a:rPr lang="en-US" dirty="0"/>
                        <a:t>Noise Benefit</a:t>
                      </a:r>
                    </a:p>
                  </a:txBody>
                  <a:tcPr/>
                </a:tc>
                <a:tc>
                  <a:txBody>
                    <a:bodyPr/>
                    <a:lstStyle/>
                    <a:p>
                      <a:pPr algn="ctr"/>
                      <a:r>
                        <a:rPr lang="en-US" dirty="0"/>
                        <a:t>Costs</a:t>
                      </a:r>
                    </a:p>
                    <a:p>
                      <a:pPr algn="ctr"/>
                      <a:r>
                        <a:rPr lang="en-US" sz="1200" dirty="0"/>
                        <a:t>($-$$$$$)</a:t>
                      </a:r>
                    </a:p>
                  </a:txBody>
                  <a:tcPr/>
                </a:tc>
                <a:tc>
                  <a:txBody>
                    <a:bodyPr/>
                    <a:lstStyle/>
                    <a:p>
                      <a:pPr algn="ctr"/>
                      <a:r>
                        <a:rPr lang="en-US" dirty="0"/>
                        <a:t>Context Appropriateness</a:t>
                      </a:r>
                    </a:p>
                  </a:txBody>
                  <a:tcPr/>
                </a:tc>
                <a:extLst>
                  <a:ext uri="{0D108BD9-81ED-4DB2-BD59-A6C34878D82A}">
                    <a16:rowId xmlns:a16="http://schemas.microsoft.com/office/drawing/2014/main" val="4122717764"/>
                  </a:ext>
                </a:extLst>
              </a:tr>
              <a:tr h="839547">
                <a:tc>
                  <a:txBody>
                    <a:bodyPr/>
                    <a:lstStyle/>
                    <a:p>
                      <a:r>
                        <a:rPr lang="en-US" sz="1400" dirty="0"/>
                        <a:t>Acoustically soft ground</a:t>
                      </a:r>
                    </a:p>
                  </a:txBody>
                  <a:tcPr/>
                </a:tc>
                <a:tc>
                  <a:txBody>
                    <a:bodyPr/>
                    <a:lstStyle/>
                    <a:p>
                      <a:r>
                        <a:rPr lang="en-US" sz="1400" dirty="0"/>
                        <a:t>1-3 dB for traditional soft surfaces</a:t>
                      </a:r>
                    </a:p>
                    <a:p>
                      <a:endParaRPr lang="en-US" sz="1400" dirty="0"/>
                    </a:p>
                    <a:p>
                      <a:r>
                        <a:rPr lang="en-US" sz="1400" dirty="0"/>
                        <a:t>Up to 12 dB for highly absorptive surfaces, most reduction with placement close to source (narrow shoulder) and extending over half the distance to receiver</a:t>
                      </a:r>
                    </a:p>
                    <a:p>
                      <a:endParaRPr lang="en-US" sz="1400" dirty="0"/>
                    </a:p>
                    <a:p>
                      <a:r>
                        <a:rPr lang="en-US" sz="1400" kern="1200" dirty="0">
                          <a:solidFill>
                            <a:schemeClr val="dk1"/>
                          </a:solidFill>
                          <a:effectLst/>
                          <a:latin typeface="+mn-lt"/>
                          <a:ea typeface="+mn-ea"/>
                          <a:cs typeface="+mn-cs"/>
                        </a:rPr>
                        <a:t>Further investigations: at 100 ft, 4-5 dB reduction, up to 6 dB combined with quieter pavement</a:t>
                      </a:r>
                      <a:endParaRPr lang="en-US" sz="1400" dirty="0"/>
                    </a:p>
                  </a:txBody>
                  <a:tcPr/>
                </a:tc>
                <a:tc>
                  <a:txBody>
                    <a:bodyPr/>
                    <a:lstStyle/>
                    <a:p>
                      <a:pPr algn="ctr"/>
                      <a:r>
                        <a:rPr lang="en-US" sz="1400" dirty="0"/>
                        <a:t>$-$$$</a:t>
                      </a:r>
                    </a:p>
                  </a:txBody>
                  <a:tcPr/>
                </a:tc>
                <a:tc>
                  <a:txBody>
                    <a:bodyPr/>
                    <a:lstStyle/>
                    <a:p>
                      <a:r>
                        <a:rPr lang="en-US" sz="1400" dirty="0"/>
                        <a:t>Space in median and ROW</a:t>
                      </a:r>
                    </a:p>
                  </a:txBody>
                  <a:tcPr/>
                </a:tc>
                <a:extLst>
                  <a:ext uri="{0D108BD9-81ED-4DB2-BD59-A6C34878D82A}">
                    <a16:rowId xmlns:a16="http://schemas.microsoft.com/office/drawing/2014/main" val="4271531442"/>
                  </a:ext>
                </a:extLst>
              </a:tr>
              <a:tr h="839547">
                <a:tc>
                  <a:txBody>
                    <a:bodyPr/>
                    <a:lstStyle/>
                    <a:p>
                      <a:r>
                        <a:rPr lang="en-US" sz="1400" dirty="0"/>
                        <a:t>In-ground treatments</a:t>
                      </a:r>
                    </a:p>
                  </a:txBody>
                  <a:tcPr/>
                </a:tc>
                <a:tc>
                  <a:txBody>
                    <a:bodyPr/>
                    <a:lstStyle/>
                    <a:p>
                      <a:r>
                        <a:rPr lang="en-US" sz="1400" dirty="0"/>
                        <a:t>2-8 dB, most reduction for wider strip, lattice structure</a:t>
                      </a:r>
                    </a:p>
                  </a:txBody>
                  <a:tcPr/>
                </a:tc>
                <a:tc>
                  <a:txBody>
                    <a:bodyPr/>
                    <a:lstStyle/>
                    <a:p>
                      <a:pPr algn="ctr"/>
                      <a:r>
                        <a:rPr lang="en-US" sz="1400" dirty="0"/>
                        <a:t>$$$</a:t>
                      </a:r>
                    </a:p>
                  </a:txBody>
                  <a:tcPr/>
                </a:tc>
                <a:tc>
                  <a:txBody>
                    <a:bodyPr/>
                    <a:lstStyle/>
                    <a:p>
                      <a:r>
                        <a:rPr lang="en-US" sz="1400" dirty="0"/>
                        <a:t>ROWs that can accommodate embedded structures close to travel lane (likely 2-lane road)</a:t>
                      </a:r>
                    </a:p>
                  </a:txBody>
                  <a:tcPr/>
                </a:tc>
                <a:extLst>
                  <a:ext uri="{0D108BD9-81ED-4DB2-BD59-A6C34878D82A}">
                    <a16:rowId xmlns:a16="http://schemas.microsoft.com/office/drawing/2014/main" val="2494417874"/>
                  </a:ext>
                </a:extLst>
              </a:tr>
              <a:tr h="839547">
                <a:tc>
                  <a:txBody>
                    <a:bodyPr/>
                    <a:lstStyle/>
                    <a:p>
                      <a:r>
                        <a:rPr lang="en-US" sz="1400" dirty="0"/>
                        <a:t>Above-ground treatments</a:t>
                      </a:r>
                    </a:p>
                  </a:txBody>
                  <a:tcPr/>
                </a:tc>
                <a:tc>
                  <a:txBody>
                    <a:bodyPr/>
                    <a:lstStyle/>
                    <a:p>
                      <a:r>
                        <a:rPr lang="en-US" sz="1400" dirty="0"/>
                        <a:t>3-11 dB, most reduction for wider strip, lattice structure</a:t>
                      </a:r>
                    </a:p>
                    <a:p>
                      <a:endParaRPr lang="en-US" sz="1400" dirty="0"/>
                    </a:p>
                  </a:txBody>
                  <a:tcPr/>
                </a:tc>
                <a:tc>
                  <a:txBody>
                    <a:bodyPr/>
                    <a:lstStyle/>
                    <a:p>
                      <a:pPr algn="ctr"/>
                      <a:r>
                        <a:rPr lang="en-US" sz="1400" dirty="0"/>
                        <a:t>$$-$$$$</a:t>
                      </a:r>
                    </a:p>
                  </a:txBody>
                  <a:tcPr/>
                </a:tc>
                <a:tc>
                  <a:txBody>
                    <a:bodyPr/>
                    <a:lstStyle/>
                    <a:p>
                      <a:r>
                        <a:rPr lang="en-US" sz="1400" dirty="0"/>
                        <a:t>ROWs that can accommodate above-ground low structures close to travel lane (likely 2-lane road)</a:t>
                      </a:r>
                    </a:p>
                  </a:txBody>
                  <a:tcPr/>
                </a:tc>
                <a:extLst>
                  <a:ext uri="{0D108BD9-81ED-4DB2-BD59-A6C34878D82A}">
                    <a16:rowId xmlns:a16="http://schemas.microsoft.com/office/drawing/2014/main" val="3971287450"/>
                  </a:ext>
                </a:extLst>
              </a:tr>
            </a:tbl>
          </a:graphicData>
        </a:graphic>
      </p:graphicFrame>
    </p:spTree>
    <p:extLst>
      <p:ext uri="{BB962C8B-B14F-4D97-AF65-F5344CB8AC3E}">
        <p14:creationId xmlns:p14="http://schemas.microsoft.com/office/powerpoint/2010/main" val="2927819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618FF7-D9D3-4A35-AFF7-8D43A2E40D2A}"/>
              </a:ext>
            </a:extLst>
          </p:cNvPr>
          <p:cNvSpPr txBox="1"/>
          <p:nvPr/>
        </p:nvSpPr>
        <p:spPr>
          <a:xfrm>
            <a:off x="624840" y="554027"/>
            <a:ext cx="7665720" cy="461665"/>
          </a:xfrm>
          <a:prstGeom prst="rect">
            <a:avLst/>
          </a:prstGeom>
          <a:noFill/>
        </p:spPr>
        <p:txBody>
          <a:bodyPr wrap="square" rtlCol="0">
            <a:spAutoFit/>
          </a:bodyPr>
          <a:lstStyle/>
          <a:p>
            <a:r>
              <a:rPr lang="en-US" sz="2400" dirty="0"/>
              <a:t>Acoustically soft ground</a:t>
            </a:r>
          </a:p>
        </p:txBody>
      </p:sp>
      <p:sp>
        <p:nvSpPr>
          <p:cNvPr id="8" name="Content Placeholder 2">
            <a:extLst>
              <a:ext uri="{FF2B5EF4-FFF2-40B4-BE49-F238E27FC236}">
                <a16:creationId xmlns:a16="http://schemas.microsoft.com/office/drawing/2014/main" id="{C0E07DDE-1BAB-4F80-A23A-38BC3CD458A2}"/>
              </a:ext>
            </a:extLst>
          </p:cNvPr>
          <p:cNvSpPr txBox="1">
            <a:spLocks/>
          </p:cNvSpPr>
          <p:nvPr/>
        </p:nvSpPr>
        <p:spPr>
          <a:xfrm>
            <a:off x="835842" y="1371600"/>
            <a:ext cx="7720329" cy="493519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Soft ground examples: gravel (highly absorptive), forest floor, grass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Further investigations</a:t>
            </a:r>
          </a:p>
          <a:p>
            <a:endParaRPr lang="en-US" dirty="0"/>
          </a:p>
          <a:p>
            <a:pPr>
              <a:buClr>
                <a:srgbClr val="40BAD2"/>
              </a:buClr>
            </a:pPr>
            <a:endParaRPr lang="en-US" dirty="0">
              <a:solidFill>
                <a:srgbClr val="000000">
                  <a:lumMod val="65000"/>
                  <a:lumOff val="35000"/>
                </a:srgbClr>
              </a:solidFill>
            </a:endParaRPr>
          </a:p>
        </p:txBody>
      </p:sp>
      <p:graphicFrame>
        <p:nvGraphicFramePr>
          <p:cNvPr id="9" name="Table 5">
            <a:extLst>
              <a:ext uri="{FF2B5EF4-FFF2-40B4-BE49-F238E27FC236}">
                <a16:creationId xmlns:a16="http://schemas.microsoft.com/office/drawing/2014/main" id="{24698856-FF93-4D54-A3A7-E81960D702B1}"/>
              </a:ext>
            </a:extLst>
          </p:cNvPr>
          <p:cNvGraphicFramePr>
            <a:graphicFrameLocks noGrp="1"/>
          </p:cNvGraphicFramePr>
          <p:nvPr>
            <p:extLst>
              <p:ext uri="{D42A27DB-BD31-4B8C-83A1-F6EECF244321}">
                <p14:modId xmlns:p14="http://schemas.microsoft.com/office/powerpoint/2010/main" val="2519656280"/>
              </p:ext>
            </p:extLst>
          </p:nvPr>
        </p:nvGraphicFramePr>
        <p:xfrm>
          <a:off x="1108362" y="4335206"/>
          <a:ext cx="7182198" cy="1965960"/>
        </p:xfrm>
        <a:graphic>
          <a:graphicData uri="http://schemas.openxmlformats.org/drawingml/2006/table">
            <a:tbl>
              <a:tblPr firstRow="1" bandRow="1">
                <a:tableStyleId>{5C22544A-7EE6-4342-B048-85BDC9FD1C3A}</a:tableStyleId>
              </a:tblPr>
              <a:tblGrid>
                <a:gridCol w="2466688">
                  <a:extLst>
                    <a:ext uri="{9D8B030D-6E8A-4147-A177-3AD203B41FA5}">
                      <a16:colId xmlns:a16="http://schemas.microsoft.com/office/drawing/2014/main" val="1286519079"/>
                    </a:ext>
                  </a:extLst>
                </a:gridCol>
                <a:gridCol w="4715510">
                  <a:extLst>
                    <a:ext uri="{9D8B030D-6E8A-4147-A177-3AD203B41FA5}">
                      <a16:colId xmlns:a16="http://schemas.microsoft.com/office/drawing/2014/main" val="220118064"/>
                    </a:ext>
                  </a:extLst>
                </a:gridCol>
              </a:tblGrid>
              <a:tr h="370840">
                <a:tc>
                  <a:txBody>
                    <a:bodyPr/>
                    <a:lstStyle/>
                    <a:p>
                      <a:pPr algn="ctr"/>
                      <a:r>
                        <a:rPr lang="en-US" dirty="0"/>
                        <a:t>Parameter</a:t>
                      </a:r>
                    </a:p>
                  </a:txBody>
                  <a:tcPr anchor="ctr"/>
                </a:tc>
                <a:tc>
                  <a:txBody>
                    <a:bodyPr/>
                    <a:lstStyle/>
                    <a:p>
                      <a:pPr algn="ctr"/>
                      <a:r>
                        <a:rPr lang="en-US" dirty="0"/>
                        <a:t>Values/descriptions</a:t>
                      </a:r>
                    </a:p>
                  </a:txBody>
                  <a:tcPr anchor="ctr"/>
                </a:tc>
                <a:extLst>
                  <a:ext uri="{0D108BD9-81ED-4DB2-BD59-A6C34878D82A}">
                    <a16:rowId xmlns:a16="http://schemas.microsoft.com/office/drawing/2014/main" val="2765043030"/>
                  </a:ext>
                </a:extLst>
              </a:tr>
              <a:tr h="370840">
                <a:tc>
                  <a:txBody>
                    <a:bodyPr/>
                    <a:lstStyle/>
                    <a:p>
                      <a:pPr marL="0" marR="0" algn="l">
                        <a:spcBef>
                          <a:spcPts val="0"/>
                        </a:spcBef>
                        <a:spcAft>
                          <a:spcPts val="0"/>
                        </a:spcAft>
                      </a:pPr>
                      <a:r>
                        <a:rPr lang="en-US" sz="1400" dirty="0">
                          <a:effectLst/>
                          <a:latin typeface="+mn-lt"/>
                          <a:ea typeface="Times New Roman" panose="02020603050405020304" pitchFamily="18" charset="0"/>
                        </a:rPr>
                        <a:t>Absorptive strip placement</a:t>
                      </a:r>
                    </a:p>
                  </a:txBody>
                  <a:tcPr marL="68580" marR="68580" marT="0" marB="0" anchor="ctr"/>
                </a:tc>
                <a:tc>
                  <a:txBody>
                    <a:bodyPr/>
                    <a:lstStyle/>
                    <a:p>
                      <a:pPr marL="0" marR="0" algn="l">
                        <a:spcBef>
                          <a:spcPts val="0"/>
                        </a:spcBef>
                        <a:spcAft>
                          <a:spcPts val="0"/>
                        </a:spcAft>
                      </a:pPr>
                      <a:r>
                        <a:rPr lang="en-US" sz="1400" dirty="0">
                          <a:effectLst/>
                          <a:latin typeface="+mn-lt"/>
                          <a:ea typeface="Times New Roman" panose="02020603050405020304" pitchFamily="18" charset="0"/>
                        </a:rPr>
                        <a:t>Edge of shoulder with strip widths of 10, 20, and 50 ft</a:t>
                      </a:r>
                    </a:p>
                  </a:txBody>
                  <a:tcPr marL="68580" marR="68580" marT="0" marB="0" anchor="ctr"/>
                </a:tc>
                <a:extLst>
                  <a:ext uri="{0D108BD9-81ED-4DB2-BD59-A6C34878D82A}">
                    <a16:rowId xmlns:a16="http://schemas.microsoft.com/office/drawing/2014/main" val="1050712244"/>
                  </a:ext>
                </a:extLst>
              </a:tr>
              <a:tr h="370840">
                <a:tc>
                  <a:txBody>
                    <a:bodyPr/>
                    <a:lstStyle/>
                    <a:p>
                      <a:pPr marL="0" marR="0" algn="l">
                        <a:spcBef>
                          <a:spcPts val="0"/>
                        </a:spcBef>
                        <a:spcAft>
                          <a:spcPts val="0"/>
                        </a:spcAft>
                      </a:pPr>
                      <a:r>
                        <a:rPr lang="en-US" sz="1400" dirty="0">
                          <a:effectLst/>
                          <a:latin typeface="+mn-lt"/>
                          <a:ea typeface="Times New Roman" panose="02020603050405020304" pitchFamily="18" charset="0"/>
                        </a:rPr>
                        <a:t>Absorption value</a:t>
                      </a:r>
                    </a:p>
                  </a:txBody>
                  <a:tcPr marL="68580" marR="68580" marT="0" marB="0" anchor="ctr"/>
                </a:tc>
                <a:tc>
                  <a:txBody>
                    <a:bodyPr/>
                    <a:lstStyle/>
                    <a:p>
                      <a:pPr marL="0" marR="0" algn="l">
                        <a:spcBef>
                          <a:spcPts val="0"/>
                        </a:spcBef>
                        <a:spcAft>
                          <a:spcPts val="0"/>
                        </a:spcAft>
                      </a:pPr>
                      <a:r>
                        <a:rPr lang="en-US" sz="1400" dirty="0">
                          <a:solidFill>
                            <a:srgbClr val="000000"/>
                          </a:solidFill>
                          <a:effectLst/>
                          <a:latin typeface="+mn-lt"/>
                          <a:ea typeface="Times New Roman" panose="02020603050405020304" pitchFamily="18" charset="0"/>
                        </a:rPr>
                        <a:t>5,000; 10; and 1 cgs </a:t>
                      </a:r>
                      <a:r>
                        <a:rPr lang="en-US" sz="1400" dirty="0" err="1">
                          <a:solidFill>
                            <a:srgbClr val="000000"/>
                          </a:solidFill>
                          <a:effectLst/>
                          <a:latin typeface="+mn-lt"/>
                          <a:ea typeface="Times New Roman" panose="02020603050405020304" pitchFamily="18" charset="0"/>
                        </a:rPr>
                        <a:t>rayls</a:t>
                      </a:r>
                      <a:r>
                        <a:rPr lang="en-US" sz="1400" dirty="0">
                          <a:solidFill>
                            <a:srgbClr val="000000"/>
                          </a:solidFill>
                          <a:effectLst/>
                          <a:latin typeface="+mn-lt"/>
                          <a:ea typeface="Times New Roman" panose="02020603050405020304" pitchFamily="18" charset="0"/>
                        </a:rPr>
                        <a:t> </a:t>
                      </a:r>
                      <a:endParaRPr lang="en-US" sz="1400" dirty="0">
                        <a:effectLst/>
                        <a:latin typeface="+mn-lt"/>
                        <a:ea typeface="Times New Roman" panose="02020603050405020304" pitchFamily="18" charset="0"/>
                      </a:endParaRPr>
                    </a:p>
                    <a:p>
                      <a:pPr marL="0" marR="0" algn="l">
                        <a:spcBef>
                          <a:spcPts val="0"/>
                        </a:spcBef>
                        <a:spcAft>
                          <a:spcPts val="0"/>
                        </a:spcAft>
                      </a:pPr>
                      <a:r>
                        <a:rPr lang="en-US" sz="1400" dirty="0">
                          <a:solidFill>
                            <a:srgbClr val="000000"/>
                          </a:solidFill>
                          <a:effectLst/>
                          <a:latin typeface="+mn-lt"/>
                          <a:ea typeface="Times New Roman" panose="02020603050405020304" pitchFamily="18" charset="0"/>
                        </a:rPr>
                        <a:t>[representing hard soil (for default ROW and for comparison to softer surfaces), gravel, and very highly absorptive gravel, respectively]</a:t>
                      </a:r>
                      <a:endParaRPr lang="en-US" sz="1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909244369"/>
                  </a:ext>
                </a:extLst>
              </a:tr>
              <a:tr h="370840">
                <a:tc>
                  <a:txBody>
                    <a:bodyPr/>
                    <a:lstStyle/>
                    <a:p>
                      <a:pPr marL="0" marR="0" algn="l">
                        <a:spcBef>
                          <a:spcPts val="600"/>
                        </a:spcBef>
                        <a:spcAft>
                          <a:spcPts val="600"/>
                        </a:spcAft>
                      </a:pPr>
                      <a:r>
                        <a:rPr lang="en-US" sz="1400" dirty="0">
                          <a:effectLst/>
                          <a:latin typeface="+mn-lt"/>
                          <a:ea typeface="Times New Roman" panose="02020603050405020304" pitchFamily="18" charset="0"/>
                        </a:rPr>
                        <a:t>Roadway pavement</a:t>
                      </a:r>
                    </a:p>
                  </a:txBody>
                  <a:tcPr marL="68580" marR="68580" marT="0" marB="0" anchor="ctr"/>
                </a:tc>
                <a:tc>
                  <a:txBody>
                    <a:bodyPr/>
                    <a:lstStyle/>
                    <a:p>
                      <a:pPr marL="0" marR="0" algn="l">
                        <a:spcBef>
                          <a:spcPts val="600"/>
                        </a:spcBef>
                        <a:spcAft>
                          <a:spcPts val="600"/>
                        </a:spcAft>
                      </a:pPr>
                      <a:r>
                        <a:rPr lang="en-US" sz="1400" dirty="0">
                          <a:solidFill>
                            <a:srgbClr val="000000"/>
                          </a:solidFill>
                          <a:effectLst/>
                          <a:latin typeface="+mn-lt"/>
                          <a:ea typeface="Times New Roman" panose="02020603050405020304" pitchFamily="18" charset="0"/>
                        </a:rPr>
                        <a:t>TNM Average and OGAC</a:t>
                      </a:r>
                      <a:endParaRPr lang="en-US" sz="1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126952723"/>
                  </a:ext>
                </a:extLst>
              </a:tr>
            </a:tbl>
          </a:graphicData>
        </a:graphic>
      </p:graphicFrame>
      <p:pic>
        <p:nvPicPr>
          <p:cNvPr id="10" name="Picture 9" descr="A giraffe standing on top of a dry grass field&#10;&#10;Description automatically generated">
            <a:extLst>
              <a:ext uri="{FF2B5EF4-FFF2-40B4-BE49-F238E27FC236}">
                <a16:creationId xmlns:a16="http://schemas.microsoft.com/office/drawing/2014/main" id="{990A9223-38D1-4DA9-8F65-B8448EDF63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27193" y="1824610"/>
            <a:ext cx="1971829" cy="1649570"/>
          </a:xfrm>
          <a:prstGeom prst="rect">
            <a:avLst/>
          </a:prstGeom>
        </p:spPr>
      </p:pic>
      <p:pic>
        <p:nvPicPr>
          <p:cNvPr id="11" name="Picture 10" descr="A picture containing outdoor, grass, man, water&#10;&#10;Description automatically generated">
            <a:extLst>
              <a:ext uri="{FF2B5EF4-FFF2-40B4-BE49-F238E27FC236}">
                <a16:creationId xmlns:a16="http://schemas.microsoft.com/office/drawing/2014/main" id="{1A829F6E-F61E-433F-ADC1-1524B6FE637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9000"/>
                    </a14:imgEffect>
                  </a14:imgLayer>
                </a14:imgProps>
              </a:ext>
              <a:ext uri="{28A0092B-C50C-407E-A947-70E740481C1C}">
                <a14:useLocalDpi xmlns:a14="http://schemas.microsoft.com/office/drawing/2010/main"/>
              </a:ext>
            </a:extLst>
          </a:blip>
          <a:stretch>
            <a:fillRect/>
          </a:stretch>
        </p:blipFill>
        <p:spPr>
          <a:xfrm rot="5400000">
            <a:off x="3546863" y="1545900"/>
            <a:ext cx="1649571" cy="2206987"/>
          </a:xfrm>
          <a:prstGeom prst="rect">
            <a:avLst/>
          </a:prstGeom>
        </p:spPr>
      </p:pic>
      <p:pic>
        <p:nvPicPr>
          <p:cNvPr id="12" name="Picture 11" descr="A close up of some grass&#10;&#10;Description automatically generated">
            <a:extLst>
              <a:ext uri="{FF2B5EF4-FFF2-40B4-BE49-F238E27FC236}">
                <a16:creationId xmlns:a16="http://schemas.microsoft.com/office/drawing/2014/main" id="{801B14F2-5703-4E9D-9874-5FAB37DE260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97609" y="1824607"/>
            <a:ext cx="1632647" cy="1649571"/>
          </a:xfrm>
          <a:prstGeom prst="rect">
            <a:avLst/>
          </a:prstGeom>
        </p:spPr>
      </p:pic>
      <p:pic>
        <p:nvPicPr>
          <p:cNvPr id="13" name="Picture 12" descr="A young boy sitting at a beach&#10;&#10;Description automatically generated">
            <a:extLst>
              <a:ext uri="{FF2B5EF4-FFF2-40B4-BE49-F238E27FC236}">
                <a16:creationId xmlns:a16="http://schemas.microsoft.com/office/drawing/2014/main" id="{8320C4C5-CDD1-4456-804A-B8F715665AF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513042" y="1824609"/>
            <a:ext cx="1576252" cy="1649570"/>
          </a:xfrm>
          <a:prstGeom prst="rect">
            <a:avLst/>
          </a:prstGeom>
        </p:spPr>
      </p:pic>
      <p:pic>
        <p:nvPicPr>
          <p:cNvPr id="15" name="Picture 14" descr="A close up of a bench&#10;&#10;Description automatically generated">
            <a:extLst>
              <a:ext uri="{FF2B5EF4-FFF2-40B4-BE49-F238E27FC236}">
                <a16:creationId xmlns:a16="http://schemas.microsoft.com/office/drawing/2014/main" id="{FC8526EC-02E0-4229-A5B0-B1C750DC1E1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1463" y="1824608"/>
            <a:ext cx="1501761" cy="1649571"/>
          </a:xfrm>
          <a:prstGeom prst="rect">
            <a:avLst/>
          </a:prstGeom>
        </p:spPr>
      </p:pic>
      <p:sp>
        <p:nvSpPr>
          <p:cNvPr id="17" name="TextBox 16">
            <a:extLst>
              <a:ext uri="{FF2B5EF4-FFF2-40B4-BE49-F238E27FC236}">
                <a16:creationId xmlns:a16="http://schemas.microsoft.com/office/drawing/2014/main" id="{D44DBC34-A2BD-4B8D-BD86-9E4BEFA5AF30}"/>
              </a:ext>
            </a:extLst>
          </p:cNvPr>
          <p:cNvSpPr txBox="1"/>
          <p:nvPr/>
        </p:nvSpPr>
        <p:spPr>
          <a:xfrm>
            <a:off x="-42093" y="3474178"/>
            <a:ext cx="9134629" cy="246221"/>
          </a:xfrm>
          <a:prstGeom prst="rect">
            <a:avLst/>
          </a:prstGeom>
          <a:noFill/>
        </p:spPr>
        <p:txBody>
          <a:bodyPr wrap="square" rtlCol="0">
            <a:spAutoFit/>
          </a:bodyPr>
          <a:lstStyle/>
          <a:p>
            <a:r>
              <a:rPr lang="en-US" sz="1000" dirty="0"/>
              <a:t>Gravel                                               Shredded rubber mat                      Forest floor                                                                Sand                                                     Field grass</a:t>
            </a:r>
          </a:p>
        </p:txBody>
      </p:sp>
    </p:spTree>
    <p:extLst>
      <p:ext uri="{BB962C8B-B14F-4D97-AF65-F5344CB8AC3E}">
        <p14:creationId xmlns:p14="http://schemas.microsoft.com/office/powerpoint/2010/main" val="2891811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2237595"/>
            <a:ext cx="744211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Noise reduction – further investigations</a:t>
            </a:r>
          </a:p>
          <a:p>
            <a:pPr lvl="1"/>
            <a:r>
              <a:rPr lang="en-US" dirty="0"/>
              <a:t>Best for: widest strip (50 ft), narrow roadways, hard ground sites (e.g., pavement, packed dirt), lower % heavy trucks</a:t>
            </a:r>
          </a:p>
          <a:p>
            <a:pPr lvl="1"/>
            <a:r>
              <a:rPr lang="en-US" dirty="0"/>
              <a:t>Enhanced with quieter pavement (+1-2 dB for TNM OGAC, more for quieter pavements)</a:t>
            </a:r>
          </a:p>
          <a:p>
            <a:pPr lvl="1"/>
            <a:r>
              <a:rPr lang="en-US" dirty="0"/>
              <a:t>Effects at acoustically soft ground sites &lt; 1 dB</a:t>
            </a:r>
          </a:p>
          <a:p>
            <a:pPr lvl="1"/>
            <a:r>
              <a:rPr lang="en-US" dirty="0"/>
              <a:t>Differences between highly absorptive gravel (EFR 10 cgs </a:t>
            </a:r>
            <a:r>
              <a:rPr lang="en-US" dirty="0" err="1"/>
              <a:t>rayls</a:t>
            </a:r>
            <a:r>
              <a:rPr lang="en-US" dirty="0"/>
              <a:t>) and very highly absorptive gravel (EFR 1 cgs </a:t>
            </a:r>
            <a:r>
              <a:rPr lang="en-US" dirty="0" err="1"/>
              <a:t>rayls</a:t>
            </a:r>
            <a:r>
              <a:rPr lang="en-US" dirty="0"/>
              <a:t>) is negligible</a:t>
            </a:r>
          </a:p>
          <a:p>
            <a:pPr lvl="1"/>
            <a:r>
              <a:rPr lang="en-US" dirty="0"/>
              <a:t>Effect of strip widths is distance dependent</a:t>
            </a:r>
          </a:p>
          <a:p>
            <a:endParaRPr lang="en-US" dirty="0"/>
          </a:p>
        </p:txBody>
      </p:sp>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Acoustically soft ground</a:t>
            </a:r>
          </a:p>
        </p:txBody>
      </p:sp>
      <p:graphicFrame>
        <p:nvGraphicFramePr>
          <p:cNvPr id="14" name="Table 3">
            <a:extLst>
              <a:ext uri="{FF2B5EF4-FFF2-40B4-BE49-F238E27FC236}">
                <a16:creationId xmlns:a16="http://schemas.microsoft.com/office/drawing/2014/main" id="{51AB3ABE-90B8-48F2-8EA0-A193AAFBE2FF}"/>
              </a:ext>
            </a:extLst>
          </p:cNvPr>
          <p:cNvGraphicFramePr>
            <a:graphicFrameLocks noGrp="1"/>
          </p:cNvGraphicFramePr>
          <p:nvPr>
            <p:extLst>
              <p:ext uri="{D42A27DB-BD31-4B8C-83A1-F6EECF244321}">
                <p14:modId xmlns:p14="http://schemas.microsoft.com/office/powerpoint/2010/main" val="2960135309"/>
              </p:ext>
            </p:extLst>
          </p:nvPr>
        </p:nvGraphicFramePr>
        <p:xfrm>
          <a:off x="4284833" y="198121"/>
          <a:ext cx="4638673" cy="1859280"/>
        </p:xfrm>
        <a:graphic>
          <a:graphicData uri="http://schemas.openxmlformats.org/drawingml/2006/table">
            <a:tbl>
              <a:tblPr firstRow="1" bandRow="1">
                <a:tableStyleId>{5C22544A-7EE6-4342-B048-85BDC9FD1C3A}</a:tableStyleId>
              </a:tblPr>
              <a:tblGrid>
                <a:gridCol w="4638673">
                  <a:extLst>
                    <a:ext uri="{9D8B030D-6E8A-4147-A177-3AD203B41FA5}">
                      <a16:colId xmlns:a16="http://schemas.microsoft.com/office/drawing/2014/main" val="633889379"/>
                    </a:ext>
                  </a:extLst>
                </a:gridCol>
              </a:tblGrid>
              <a:tr h="221604">
                <a:tc>
                  <a:txBody>
                    <a:bodyPr/>
                    <a:lstStyle/>
                    <a:p>
                      <a:pPr algn="ctr"/>
                      <a:r>
                        <a:rPr lang="en-US" sz="1400" dirty="0"/>
                        <a:t>Noise Benefit</a:t>
                      </a:r>
                    </a:p>
                  </a:txBody>
                  <a:tcPr/>
                </a:tc>
                <a:extLst>
                  <a:ext uri="{0D108BD9-81ED-4DB2-BD59-A6C34878D82A}">
                    <a16:rowId xmlns:a16="http://schemas.microsoft.com/office/drawing/2014/main" val="3307688871"/>
                  </a:ext>
                </a:extLst>
              </a:tr>
              <a:tr h="1130183">
                <a:tc>
                  <a:txBody>
                    <a:bodyPr/>
                    <a:lstStyle/>
                    <a:p>
                      <a:r>
                        <a:rPr lang="en-US" sz="1200" dirty="0"/>
                        <a:t>1-3 dB for traditional soft surfaces</a:t>
                      </a:r>
                    </a:p>
                    <a:p>
                      <a:endParaRPr lang="en-US" sz="1200" dirty="0"/>
                    </a:p>
                    <a:p>
                      <a:r>
                        <a:rPr lang="en-US" sz="1200" dirty="0"/>
                        <a:t>Up to 12 dB for highly absorptive surfaces, most reduction with placement close to source (narrow shoulder) and extending over half the distance to receiver</a:t>
                      </a:r>
                    </a:p>
                    <a:p>
                      <a:endParaRPr lang="en-US" sz="1200" dirty="0"/>
                    </a:p>
                    <a:p>
                      <a:r>
                        <a:rPr lang="en-US" sz="1200" kern="1200" dirty="0">
                          <a:solidFill>
                            <a:schemeClr val="dk1"/>
                          </a:solidFill>
                          <a:effectLst/>
                          <a:latin typeface="+mn-lt"/>
                          <a:ea typeface="+mn-ea"/>
                          <a:cs typeface="+mn-cs"/>
                        </a:rPr>
                        <a:t>Further investigations: at 100 ft, 4-5 dB reduction, up to 6 dB combined with quieter pavement</a:t>
                      </a:r>
                      <a:endParaRPr lang="en-US" sz="1200" dirty="0"/>
                    </a:p>
                  </a:txBody>
                  <a:tcPr/>
                </a:tc>
                <a:extLst>
                  <a:ext uri="{0D108BD9-81ED-4DB2-BD59-A6C34878D82A}">
                    <a16:rowId xmlns:a16="http://schemas.microsoft.com/office/drawing/2014/main" val="3912708405"/>
                  </a:ext>
                </a:extLst>
              </a:tr>
            </a:tbl>
          </a:graphicData>
        </a:graphic>
      </p:graphicFrame>
      <p:pic>
        <p:nvPicPr>
          <p:cNvPr id="16" name="Picture 15">
            <a:extLst>
              <a:ext uri="{FF2B5EF4-FFF2-40B4-BE49-F238E27FC236}">
                <a16:creationId xmlns:a16="http://schemas.microsoft.com/office/drawing/2014/main" id="{474348A5-31AD-45BC-A102-ABCF9AAB64B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09070" y="4484126"/>
            <a:ext cx="3515549" cy="2249413"/>
          </a:xfrm>
          <a:prstGeom prst="rect">
            <a:avLst/>
          </a:prstGeom>
          <a:noFill/>
        </p:spPr>
      </p:pic>
    </p:spTree>
    <p:extLst>
      <p:ext uri="{BB962C8B-B14F-4D97-AF65-F5344CB8AC3E}">
        <p14:creationId xmlns:p14="http://schemas.microsoft.com/office/powerpoint/2010/main" val="3324075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541020" y="554027"/>
            <a:ext cx="7665720" cy="461665"/>
          </a:xfrm>
          <a:prstGeom prst="rect">
            <a:avLst/>
          </a:prstGeom>
          <a:noFill/>
        </p:spPr>
        <p:txBody>
          <a:bodyPr wrap="square" rtlCol="0">
            <a:spAutoFit/>
          </a:bodyPr>
          <a:lstStyle/>
          <a:p>
            <a:r>
              <a:rPr lang="en-US" sz="2400" dirty="0"/>
              <a:t>Acoustically soft ground</a:t>
            </a:r>
          </a:p>
        </p:txBody>
      </p:sp>
      <p:sp>
        <p:nvSpPr>
          <p:cNvPr id="4" name="Rectangle 1"/>
          <p:cNvSpPr>
            <a:spLocks noChangeArrowheads="1"/>
          </p:cNvSpPr>
          <p:nvPr/>
        </p:nvSpPr>
        <p:spPr bwMode="auto">
          <a:xfrm>
            <a:off x="1186361" y="39860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anose="020B0604020202020204" pitchFamily="34" charset="0"/>
              </a:rPr>
              <a:t/>
            </a:r>
            <a:br>
              <a:rPr kumimoji="0" lang="en-US" sz="1800" b="0" i="0" u="none" strike="noStrike" cap="none" normalizeH="0" baseline="0">
                <a:ln>
                  <a:noFill/>
                </a:ln>
                <a:solidFill>
                  <a:schemeClr val="tx1"/>
                </a:solidFill>
                <a:effectLst/>
                <a:latin typeface="Arial" panose="020B0604020202020204" pitchFamily="34" charset="0"/>
              </a:rPr>
            </a:b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 name="Content Placeholder 2">
            <a:extLst>
              <a:ext uri="{FF2B5EF4-FFF2-40B4-BE49-F238E27FC236}">
                <a16:creationId xmlns:a16="http://schemas.microsoft.com/office/drawing/2014/main" id="{C94F7A83-0489-4542-BEE5-4A7A0EEA555E}"/>
              </a:ext>
            </a:extLst>
          </p:cNvPr>
          <p:cNvSpPr txBox="1">
            <a:spLocks/>
          </p:cNvSpPr>
          <p:nvPr/>
        </p:nvSpPr>
        <p:spPr>
          <a:xfrm>
            <a:off x="835842" y="1371600"/>
            <a:ext cx="7121797" cy="493519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Example with strip widths 10, 20, and 50 ft; EFR 10 cgs </a:t>
            </a:r>
            <a:r>
              <a:rPr lang="en-US" dirty="0" err="1"/>
              <a:t>rayls</a:t>
            </a:r>
            <a:r>
              <a:rPr lang="en-US" dirty="0"/>
              <a:t>; with and without quieter pavement</a:t>
            </a:r>
          </a:p>
          <a:p>
            <a:pPr>
              <a:buClr>
                <a:srgbClr val="40BAD2"/>
              </a:buClr>
            </a:pPr>
            <a:endParaRPr lang="en-US" dirty="0">
              <a:solidFill>
                <a:srgbClr val="000000">
                  <a:lumMod val="65000"/>
                  <a:lumOff val="35000"/>
                </a:srgbClr>
              </a:solidFill>
            </a:endParaRPr>
          </a:p>
        </p:txBody>
      </p:sp>
      <p:pic>
        <p:nvPicPr>
          <p:cNvPr id="3" name="Picture 2">
            <a:extLst>
              <a:ext uri="{FF2B5EF4-FFF2-40B4-BE49-F238E27FC236}">
                <a16:creationId xmlns:a16="http://schemas.microsoft.com/office/drawing/2014/main" id="{1ED46609-63C7-43A3-A7BC-642DB18B2B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2552" y="2033817"/>
            <a:ext cx="6518896" cy="4824183"/>
          </a:xfrm>
          <a:prstGeom prst="rect">
            <a:avLst/>
          </a:prstGeom>
        </p:spPr>
      </p:pic>
    </p:spTree>
    <p:extLst>
      <p:ext uri="{BB962C8B-B14F-4D97-AF65-F5344CB8AC3E}">
        <p14:creationId xmlns:p14="http://schemas.microsoft.com/office/powerpoint/2010/main" val="2223791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3647521"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ASG and quieter pavement (QP) complementary noise reduction</a:t>
            </a:r>
          </a:p>
          <a:p>
            <a:pPr lvl="1"/>
            <a:r>
              <a:rPr lang="en-US" dirty="0"/>
              <a:t>At lower frequencies, reduction is controlled by ASG</a:t>
            </a:r>
          </a:p>
          <a:p>
            <a:pPr lvl="1"/>
            <a:r>
              <a:rPr lang="en-US" dirty="0"/>
              <a:t>At mid to higher frequencies, reduction is controlled by ASG and QP</a:t>
            </a:r>
          </a:p>
          <a:p>
            <a:endParaRPr lang="en-US" dirty="0"/>
          </a:p>
        </p:txBody>
      </p:sp>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Acoustically soft ground (ASG) – targeted investigations</a:t>
            </a:r>
          </a:p>
        </p:txBody>
      </p:sp>
      <p:pic>
        <p:nvPicPr>
          <p:cNvPr id="7" name="Picture 6">
            <a:extLst>
              <a:ext uri="{FF2B5EF4-FFF2-40B4-BE49-F238E27FC236}">
                <a16:creationId xmlns:a16="http://schemas.microsoft.com/office/drawing/2014/main" id="{856971D8-C120-40B1-9556-C772452573CB}"/>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471670" y="3511513"/>
            <a:ext cx="3867231" cy="1346511"/>
          </a:xfrm>
          <a:prstGeom prst="rect">
            <a:avLst/>
          </a:prstGeom>
          <a:ln>
            <a:noFill/>
          </a:ln>
          <a:extLst>
            <a:ext uri="{53640926-AAD7-44D8-BBD7-CCE9431645EC}">
              <a14:shadowObscured xmlns:a14="http://schemas.microsoft.com/office/drawing/2010/main"/>
            </a:ext>
          </a:extLst>
        </p:spPr>
      </p:pic>
      <p:sp>
        <p:nvSpPr>
          <p:cNvPr id="9" name="Content Placeholder 2">
            <a:extLst>
              <a:ext uri="{FF2B5EF4-FFF2-40B4-BE49-F238E27FC236}">
                <a16:creationId xmlns:a16="http://schemas.microsoft.com/office/drawing/2014/main" id="{EB9CE315-A38C-457D-803F-8E4249390683}"/>
              </a:ext>
            </a:extLst>
          </p:cNvPr>
          <p:cNvSpPr txBox="1">
            <a:spLocks/>
          </p:cNvSpPr>
          <p:nvPr/>
        </p:nvSpPr>
        <p:spPr>
          <a:xfrm>
            <a:off x="4735830" y="1549908"/>
            <a:ext cx="3647521"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Region of influence (ROI)</a:t>
            </a:r>
          </a:p>
          <a:p>
            <a:pPr marL="0" indent="0">
              <a:buNone/>
            </a:pPr>
            <a:r>
              <a:rPr lang="en-US" sz="1400" dirty="0"/>
              <a:t>Wider strip = wider ROI</a:t>
            </a:r>
          </a:p>
          <a:p>
            <a:pPr marL="0" indent="0">
              <a:buNone/>
            </a:pPr>
            <a:r>
              <a:rPr lang="en-US" sz="1400" dirty="0"/>
              <a:t>Higher noise source = ROI closer to road</a:t>
            </a:r>
          </a:p>
          <a:p>
            <a:pPr marL="0" indent="0">
              <a:buNone/>
            </a:pPr>
            <a:r>
              <a:rPr lang="en-US" sz="1400" dirty="0"/>
              <a:t>Higher receiver = ROI farther from road</a:t>
            </a:r>
          </a:p>
          <a:p>
            <a:pPr marL="0" indent="0">
              <a:buNone/>
            </a:pPr>
            <a:r>
              <a:rPr lang="en-US" sz="1400" dirty="0"/>
              <a:t>Road lane closer to strip = ROI closer to road</a:t>
            </a:r>
          </a:p>
          <a:p>
            <a:endParaRPr lang="en-US" dirty="0"/>
          </a:p>
          <a:p>
            <a:endParaRPr lang="en-US" dirty="0"/>
          </a:p>
        </p:txBody>
      </p:sp>
    </p:spTree>
    <p:extLst>
      <p:ext uri="{BB962C8B-B14F-4D97-AF65-F5344CB8AC3E}">
        <p14:creationId xmlns:p14="http://schemas.microsoft.com/office/powerpoint/2010/main" val="4236204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In-ground treatments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Grooves or pits add ground roughness to help reduce sound</a:t>
            </a:r>
          </a:p>
          <a:p>
            <a:r>
              <a:rPr lang="en-US" dirty="0"/>
              <a:t>Structure types</a:t>
            </a:r>
          </a:p>
          <a:p>
            <a:pPr lvl="1"/>
            <a:r>
              <a:rPr lang="en-US" dirty="0"/>
              <a:t>Multiple parallel walls</a:t>
            </a:r>
          </a:p>
          <a:p>
            <a:pPr lvl="1"/>
            <a:r>
              <a:rPr lang="en-US" dirty="0"/>
              <a:t>Lattice structure</a:t>
            </a:r>
          </a:p>
          <a:p>
            <a:pPr lvl="1"/>
            <a:r>
              <a:rPr lang="en-US" dirty="0"/>
              <a:t>Resonators (can be tuned to reduce specific frequency, although only 2-3 dB reduction embedded in shoulder)</a:t>
            </a:r>
          </a:p>
          <a:p>
            <a:r>
              <a:rPr lang="en-US" dirty="0"/>
              <a:t>Structure parameters investigated (walls, lattice)</a:t>
            </a:r>
          </a:p>
          <a:p>
            <a:pPr lvl="1"/>
            <a:r>
              <a:rPr lang="en-US" dirty="0"/>
              <a:t>0.2-0.3 m (0.7-1 ft) deep</a:t>
            </a:r>
          </a:p>
          <a:p>
            <a:pPr lvl="1"/>
            <a:r>
              <a:rPr lang="en-US" dirty="0"/>
              <a:t>1-24 m (3-79 ft) wide</a:t>
            </a:r>
          </a:p>
          <a:p>
            <a:pPr lvl="1"/>
            <a:r>
              <a:rPr lang="en-US" dirty="0"/>
              <a:t>2.5 m (8 ft) from nearest source</a:t>
            </a:r>
          </a:p>
          <a:p>
            <a:r>
              <a:rPr lang="en-US" dirty="0"/>
              <a:t>Less effective than raised structure, but may be preferred</a:t>
            </a:r>
          </a:p>
          <a:p>
            <a:pPr lvl="1"/>
            <a:r>
              <a:rPr lang="en-US" dirty="0"/>
              <a:t>May be above ground construction restrictions</a:t>
            </a:r>
          </a:p>
          <a:p>
            <a:pPr lvl="1"/>
            <a:r>
              <a:rPr lang="en-US" dirty="0"/>
              <a:t>Might be combined usefully with drainage arrangements</a:t>
            </a:r>
          </a:p>
          <a:p>
            <a:pPr lvl="1"/>
            <a:endParaRPr lang="en-US" dirty="0"/>
          </a:p>
        </p:txBody>
      </p:sp>
      <p:pic>
        <p:nvPicPr>
          <p:cNvPr id="7" name="pasted-image.tiff">
            <a:extLst>
              <a:ext uri="{FF2B5EF4-FFF2-40B4-BE49-F238E27FC236}">
                <a16:creationId xmlns:a16="http://schemas.microsoft.com/office/drawing/2014/main" id="{33072048-25FF-44A8-BACB-0F478FEB971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291768" y="3287157"/>
            <a:ext cx="2631738" cy="1502032"/>
          </a:xfrm>
          <a:prstGeom prst="rect">
            <a:avLst/>
          </a:prstGeom>
          <a:ln w="12700">
            <a:miter lim="400000"/>
          </a:ln>
        </p:spPr>
      </p:pic>
      <p:graphicFrame>
        <p:nvGraphicFramePr>
          <p:cNvPr id="8" name="Table 3">
            <a:extLst>
              <a:ext uri="{FF2B5EF4-FFF2-40B4-BE49-F238E27FC236}">
                <a16:creationId xmlns:a16="http://schemas.microsoft.com/office/drawing/2014/main" id="{993BABBB-2B85-4BDD-B7C0-9FF41C99E347}"/>
              </a:ext>
            </a:extLst>
          </p:cNvPr>
          <p:cNvGraphicFramePr>
            <a:graphicFrameLocks noGrp="1"/>
          </p:cNvGraphicFramePr>
          <p:nvPr/>
        </p:nvGraphicFramePr>
        <p:xfrm>
          <a:off x="5680953" y="198121"/>
          <a:ext cx="3242553" cy="940329"/>
        </p:xfrm>
        <a:graphic>
          <a:graphicData uri="http://schemas.openxmlformats.org/drawingml/2006/table">
            <a:tbl>
              <a:tblPr firstRow="1" bandRow="1">
                <a:tableStyleId>{5C22544A-7EE6-4342-B048-85BDC9FD1C3A}</a:tableStyleId>
              </a:tblPr>
              <a:tblGrid>
                <a:gridCol w="3242553">
                  <a:extLst>
                    <a:ext uri="{9D8B030D-6E8A-4147-A177-3AD203B41FA5}">
                      <a16:colId xmlns:a16="http://schemas.microsoft.com/office/drawing/2014/main" val="633889379"/>
                    </a:ext>
                  </a:extLst>
                </a:gridCol>
              </a:tblGrid>
              <a:tr h="182042">
                <a:tc>
                  <a:txBody>
                    <a:bodyPr/>
                    <a:lstStyle/>
                    <a:p>
                      <a:pPr algn="ctr"/>
                      <a:r>
                        <a:rPr lang="en-US" sz="1400" dirty="0"/>
                        <a:t>Noise Benefit</a:t>
                      </a:r>
                    </a:p>
                  </a:txBody>
                  <a:tcPr/>
                </a:tc>
                <a:extLst>
                  <a:ext uri="{0D108BD9-81ED-4DB2-BD59-A6C34878D82A}">
                    <a16:rowId xmlns:a16="http://schemas.microsoft.com/office/drawing/2014/main" val="3307688871"/>
                  </a:ext>
                </a:extLst>
              </a:tr>
              <a:tr h="635529">
                <a:tc>
                  <a:txBody>
                    <a:bodyPr/>
                    <a:lstStyle/>
                    <a:p>
                      <a:r>
                        <a:rPr lang="en-US" sz="1200" dirty="0"/>
                        <a:t>2-8 dB, most reduction for wider strip, lattice structure</a:t>
                      </a:r>
                    </a:p>
                  </a:txBody>
                  <a:tcPr/>
                </a:tc>
                <a:extLst>
                  <a:ext uri="{0D108BD9-81ED-4DB2-BD59-A6C34878D82A}">
                    <a16:rowId xmlns:a16="http://schemas.microsoft.com/office/drawing/2014/main" val="3912708405"/>
                  </a:ext>
                </a:extLst>
              </a:tr>
            </a:tbl>
          </a:graphicData>
        </a:graphic>
      </p:graphicFrame>
      <p:sp>
        <p:nvSpPr>
          <p:cNvPr id="3" name="TextBox 2">
            <a:extLst>
              <a:ext uri="{FF2B5EF4-FFF2-40B4-BE49-F238E27FC236}">
                <a16:creationId xmlns:a16="http://schemas.microsoft.com/office/drawing/2014/main" id="{6D5D2D40-B2AF-4281-AFFA-E6E3A8808DA5}"/>
              </a:ext>
            </a:extLst>
          </p:cNvPr>
          <p:cNvSpPr txBox="1"/>
          <p:nvPr/>
        </p:nvSpPr>
        <p:spPr>
          <a:xfrm>
            <a:off x="6783050" y="4738982"/>
            <a:ext cx="2265471" cy="246221"/>
          </a:xfrm>
          <a:prstGeom prst="rect">
            <a:avLst/>
          </a:prstGeom>
          <a:noFill/>
        </p:spPr>
        <p:txBody>
          <a:bodyPr wrap="square" rtlCol="0">
            <a:spAutoFit/>
          </a:bodyPr>
          <a:lstStyle/>
          <a:p>
            <a:r>
              <a:rPr lang="en-US" sz="1000" dirty="0"/>
              <a:t>©4Silence, </a:t>
            </a:r>
            <a:r>
              <a:rPr lang="en-US" sz="1000" dirty="0" err="1"/>
              <a:t>WHISstone</a:t>
            </a:r>
            <a:r>
              <a:rPr lang="en-US" sz="1000" dirty="0"/>
              <a:t> lattice structure</a:t>
            </a:r>
          </a:p>
        </p:txBody>
      </p:sp>
    </p:spTree>
    <p:extLst>
      <p:ext uri="{BB962C8B-B14F-4D97-AF65-F5344CB8AC3E}">
        <p14:creationId xmlns:p14="http://schemas.microsoft.com/office/powerpoint/2010/main" val="2744223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Above-ground treatments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93519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Adds ground roughness to scatter and help reduce sound</a:t>
            </a:r>
          </a:p>
          <a:p>
            <a:r>
              <a:rPr lang="en-US" dirty="0"/>
              <a:t>Structure types</a:t>
            </a:r>
          </a:p>
          <a:p>
            <a:pPr lvl="1"/>
            <a:r>
              <a:rPr lang="en-US" dirty="0"/>
              <a:t>Multiple parallel walls</a:t>
            </a:r>
          </a:p>
          <a:p>
            <a:pPr lvl="1"/>
            <a:r>
              <a:rPr lang="en-US" dirty="0"/>
              <a:t>Lattice structure</a:t>
            </a:r>
          </a:p>
          <a:p>
            <a:r>
              <a:rPr lang="en-US" dirty="0"/>
              <a:t>Structure parameters investigated</a:t>
            </a:r>
          </a:p>
          <a:p>
            <a:pPr lvl="1"/>
            <a:r>
              <a:rPr lang="en-US" dirty="0"/>
              <a:t>0.25-0.3 m (0.8-1 ft) height</a:t>
            </a:r>
          </a:p>
          <a:p>
            <a:pPr lvl="1"/>
            <a:r>
              <a:rPr lang="en-US" dirty="0"/>
              <a:t>2-12 m (7-39 ft) wide</a:t>
            </a:r>
          </a:p>
          <a:p>
            <a:pPr lvl="1"/>
            <a:r>
              <a:rPr lang="en-US" dirty="0"/>
              <a:t>2.5 m (8 ft) from nearest source</a:t>
            </a:r>
          </a:p>
          <a:p>
            <a:endParaRPr lang="en-US" dirty="0"/>
          </a:p>
          <a:p>
            <a:endParaRPr lang="en-US" dirty="0"/>
          </a:p>
          <a:p>
            <a:r>
              <a:rPr lang="en-US" dirty="0"/>
              <a:t>Reduction depends on height, spacing, width, cross-sectional shape</a:t>
            </a:r>
          </a:p>
          <a:p>
            <a:pPr lvl="1"/>
            <a:r>
              <a:rPr lang="en-US" dirty="0"/>
              <a:t>Lattice configurations ½ width of parallel walls have comparable reduction</a:t>
            </a:r>
          </a:p>
          <a:p>
            <a:pPr lvl="1"/>
            <a:r>
              <a:rPr lang="en-US" dirty="0"/>
              <a:t>Effectiveness not affected by receiver height or distance</a:t>
            </a:r>
          </a:p>
          <a:p>
            <a:pPr lvl="1"/>
            <a:r>
              <a:rPr lang="en-US" dirty="0"/>
              <a:t>Gaps between walls/cells can be filled up to 30% by gravel, sand, soil, plants</a:t>
            </a:r>
          </a:p>
          <a:p>
            <a:pPr lvl="1"/>
            <a:endParaRPr lang="en-US" dirty="0"/>
          </a:p>
          <a:p>
            <a:endParaRPr lang="en-US" dirty="0"/>
          </a:p>
          <a:p>
            <a:endParaRPr lang="en-US" dirty="0"/>
          </a:p>
        </p:txBody>
      </p:sp>
      <p:pic>
        <p:nvPicPr>
          <p:cNvPr id="7" name="Picture 6">
            <a:extLst>
              <a:ext uri="{FF2B5EF4-FFF2-40B4-BE49-F238E27FC236}">
                <a16:creationId xmlns:a16="http://schemas.microsoft.com/office/drawing/2014/main" id="{DDC4587F-DC0E-49C5-88BD-911D39E2BBA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60716" y="2042653"/>
            <a:ext cx="4388734" cy="2762811"/>
          </a:xfrm>
          <a:prstGeom prst="rect">
            <a:avLst/>
          </a:prstGeom>
          <a:noFill/>
        </p:spPr>
      </p:pic>
      <p:graphicFrame>
        <p:nvGraphicFramePr>
          <p:cNvPr id="9" name="Table 3">
            <a:extLst>
              <a:ext uri="{FF2B5EF4-FFF2-40B4-BE49-F238E27FC236}">
                <a16:creationId xmlns:a16="http://schemas.microsoft.com/office/drawing/2014/main" id="{DBE8220A-FEAA-4534-9406-4C7D4784C1D7}"/>
              </a:ext>
            </a:extLst>
          </p:cNvPr>
          <p:cNvGraphicFramePr>
            <a:graphicFrameLocks noGrp="1"/>
          </p:cNvGraphicFramePr>
          <p:nvPr/>
        </p:nvGraphicFramePr>
        <p:xfrm>
          <a:off x="5680953" y="198121"/>
          <a:ext cx="3242553" cy="940329"/>
        </p:xfrm>
        <a:graphic>
          <a:graphicData uri="http://schemas.openxmlformats.org/drawingml/2006/table">
            <a:tbl>
              <a:tblPr firstRow="1" bandRow="1">
                <a:tableStyleId>{5C22544A-7EE6-4342-B048-85BDC9FD1C3A}</a:tableStyleId>
              </a:tblPr>
              <a:tblGrid>
                <a:gridCol w="3242553">
                  <a:extLst>
                    <a:ext uri="{9D8B030D-6E8A-4147-A177-3AD203B41FA5}">
                      <a16:colId xmlns:a16="http://schemas.microsoft.com/office/drawing/2014/main" val="633889379"/>
                    </a:ext>
                  </a:extLst>
                </a:gridCol>
              </a:tblGrid>
              <a:tr h="182042">
                <a:tc>
                  <a:txBody>
                    <a:bodyPr/>
                    <a:lstStyle/>
                    <a:p>
                      <a:pPr algn="ctr"/>
                      <a:r>
                        <a:rPr lang="en-US" sz="1400" dirty="0"/>
                        <a:t>Noise Benefit</a:t>
                      </a:r>
                    </a:p>
                  </a:txBody>
                  <a:tcPr/>
                </a:tc>
                <a:extLst>
                  <a:ext uri="{0D108BD9-81ED-4DB2-BD59-A6C34878D82A}">
                    <a16:rowId xmlns:a16="http://schemas.microsoft.com/office/drawing/2014/main" val="3307688871"/>
                  </a:ext>
                </a:extLst>
              </a:tr>
              <a:tr h="635529">
                <a:tc>
                  <a:txBody>
                    <a:bodyPr/>
                    <a:lstStyle/>
                    <a:p>
                      <a:r>
                        <a:rPr lang="en-US" sz="1200" dirty="0"/>
                        <a:t>3-11 dB, most reduction for wider strip, lattice structure</a:t>
                      </a:r>
                    </a:p>
                  </a:txBody>
                  <a:tcPr/>
                </a:tc>
                <a:extLst>
                  <a:ext uri="{0D108BD9-81ED-4DB2-BD59-A6C34878D82A}">
                    <a16:rowId xmlns:a16="http://schemas.microsoft.com/office/drawing/2014/main" val="3912708405"/>
                  </a:ext>
                </a:extLst>
              </a:tr>
            </a:tbl>
          </a:graphicData>
        </a:graphic>
      </p:graphicFrame>
      <p:sp>
        <p:nvSpPr>
          <p:cNvPr id="3" name="TextBox 2">
            <a:extLst>
              <a:ext uri="{FF2B5EF4-FFF2-40B4-BE49-F238E27FC236}">
                <a16:creationId xmlns:a16="http://schemas.microsoft.com/office/drawing/2014/main" id="{78A5EF30-F176-4883-A7FA-2BBE49363ABD}"/>
              </a:ext>
            </a:extLst>
          </p:cNvPr>
          <p:cNvSpPr txBox="1"/>
          <p:nvPr/>
        </p:nvSpPr>
        <p:spPr>
          <a:xfrm>
            <a:off x="4465894" y="4781976"/>
            <a:ext cx="4388734" cy="246221"/>
          </a:xfrm>
          <a:prstGeom prst="rect">
            <a:avLst/>
          </a:prstGeom>
          <a:noFill/>
        </p:spPr>
        <p:txBody>
          <a:bodyPr wrap="square" rtlCol="0">
            <a:spAutoFit/>
          </a:bodyPr>
          <a:lstStyle/>
          <a:p>
            <a:r>
              <a:rPr lang="en-US" sz="1000" dirty="0"/>
              <a:t>Data source: Attenborough (2016)</a:t>
            </a:r>
          </a:p>
        </p:txBody>
      </p:sp>
    </p:spTree>
    <p:extLst>
      <p:ext uri="{BB962C8B-B14F-4D97-AF65-F5344CB8AC3E}">
        <p14:creationId xmlns:p14="http://schemas.microsoft.com/office/powerpoint/2010/main" val="389930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Solar panels</a:t>
            </a:r>
          </a:p>
        </p:txBody>
      </p:sp>
      <p:graphicFrame>
        <p:nvGraphicFramePr>
          <p:cNvPr id="7" name="Table 7">
            <a:extLst>
              <a:ext uri="{FF2B5EF4-FFF2-40B4-BE49-F238E27FC236}">
                <a16:creationId xmlns:a16="http://schemas.microsoft.com/office/drawing/2014/main" id="{3D08FDD3-47B6-47EC-8353-6BA9A5B664CB}"/>
              </a:ext>
            </a:extLst>
          </p:cNvPr>
          <p:cNvGraphicFramePr>
            <a:graphicFrameLocks noGrp="1"/>
          </p:cNvGraphicFramePr>
          <p:nvPr>
            <p:extLst>
              <p:ext uri="{D42A27DB-BD31-4B8C-83A1-F6EECF244321}">
                <p14:modId xmlns:p14="http://schemas.microsoft.com/office/powerpoint/2010/main" val="983345985"/>
              </p:ext>
            </p:extLst>
          </p:nvPr>
        </p:nvGraphicFramePr>
        <p:xfrm>
          <a:off x="541019" y="1503330"/>
          <a:ext cx="8032292" cy="2376036"/>
        </p:xfrm>
        <a:graphic>
          <a:graphicData uri="http://schemas.openxmlformats.org/drawingml/2006/table">
            <a:tbl>
              <a:tblPr firstRow="1" bandRow="1">
                <a:tableStyleId>{5C22544A-7EE6-4342-B048-85BDC9FD1C3A}</a:tableStyleId>
              </a:tblPr>
              <a:tblGrid>
                <a:gridCol w="2008073">
                  <a:extLst>
                    <a:ext uri="{9D8B030D-6E8A-4147-A177-3AD203B41FA5}">
                      <a16:colId xmlns:a16="http://schemas.microsoft.com/office/drawing/2014/main" val="3513468662"/>
                    </a:ext>
                  </a:extLst>
                </a:gridCol>
                <a:gridCol w="2740825">
                  <a:extLst>
                    <a:ext uri="{9D8B030D-6E8A-4147-A177-3AD203B41FA5}">
                      <a16:colId xmlns:a16="http://schemas.microsoft.com/office/drawing/2014/main" val="2682652949"/>
                    </a:ext>
                  </a:extLst>
                </a:gridCol>
                <a:gridCol w="1275321">
                  <a:extLst>
                    <a:ext uri="{9D8B030D-6E8A-4147-A177-3AD203B41FA5}">
                      <a16:colId xmlns:a16="http://schemas.microsoft.com/office/drawing/2014/main" val="2472186267"/>
                    </a:ext>
                  </a:extLst>
                </a:gridCol>
                <a:gridCol w="2008073">
                  <a:extLst>
                    <a:ext uri="{9D8B030D-6E8A-4147-A177-3AD203B41FA5}">
                      <a16:colId xmlns:a16="http://schemas.microsoft.com/office/drawing/2014/main" val="553140543"/>
                    </a:ext>
                  </a:extLst>
                </a:gridCol>
              </a:tblGrid>
              <a:tr h="730116">
                <a:tc>
                  <a:txBody>
                    <a:bodyPr/>
                    <a:lstStyle/>
                    <a:p>
                      <a:pPr algn="ctr"/>
                      <a:r>
                        <a:rPr lang="en-US" dirty="0"/>
                        <a:t>Strategy</a:t>
                      </a:r>
                    </a:p>
                  </a:txBody>
                  <a:tcPr/>
                </a:tc>
                <a:tc>
                  <a:txBody>
                    <a:bodyPr/>
                    <a:lstStyle/>
                    <a:p>
                      <a:pPr algn="ctr"/>
                      <a:r>
                        <a:rPr lang="en-US" dirty="0"/>
                        <a:t>Noise Benefit</a:t>
                      </a:r>
                    </a:p>
                  </a:txBody>
                  <a:tcPr/>
                </a:tc>
                <a:tc>
                  <a:txBody>
                    <a:bodyPr/>
                    <a:lstStyle/>
                    <a:p>
                      <a:pPr algn="ctr"/>
                      <a:r>
                        <a:rPr lang="en-US" dirty="0"/>
                        <a:t>Costs</a:t>
                      </a:r>
                    </a:p>
                    <a:p>
                      <a:pPr algn="ctr"/>
                      <a:r>
                        <a:rPr lang="en-US" sz="1200" dirty="0"/>
                        <a:t>($-$$$$$)</a:t>
                      </a:r>
                    </a:p>
                  </a:txBody>
                  <a:tcPr/>
                </a:tc>
                <a:tc>
                  <a:txBody>
                    <a:bodyPr/>
                    <a:lstStyle/>
                    <a:p>
                      <a:pPr algn="ctr"/>
                      <a:r>
                        <a:rPr lang="en-US" dirty="0"/>
                        <a:t>Context Appropriateness</a:t>
                      </a:r>
                    </a:p>
                  </a:txBody>
                  <a:tcPr/>
                </a:tc>
                <a:extLst>
                  <a:ext uri="{0D108BD9-81ED-4DB2-BD59-A6C34878D82A}">
                    <a16:rowId xmlns:a16="http://schemas.microsoft.com/office/drawing/2014/main" val="4122717764"/>
                  </a:ext>
                </a:extLst>
              </a:tr>
              <a:tr h="839547">
                <a:tc>
                  <a:txBody>
                    <a:bodyPr/>
                    <a:lstStyle/>
                    <a:p>
                      <a:r>
                        <a:rPr lang="en-US" sz="1400" dirty="0"/>
                        <a:t>Solar panels</a:t>
                      </a:r>
                    </a:p>
                  </a:txBody>
                  <a:tcPr/>
                </a:tc>
                <a:tc>
                  <a:txBody>
                    <a:bodyPr/>
                    <a:lstStyle/>
                    <a:p>
                      <a:pPr marL="0" marR="0">
                        <a:spcBef>
                          <a:spcPts val="600"/>
                        </a:spcBef>
                        <a:spcAft>
                          <a:spcPts val="600"/>
                        </a:spcAft>
                      </a:pPr>
                      <a:r>
                        <a:rPr lang="en-US" sz="1400" dirty="0">
                          <a:effectLst/>
                          <a:latin typeface="Corbel" panose="020B0503020204020204" pitchFamily="34" charset="0"/>
                          <a:ea typeface="Times New Roman" panose="02020603050405020304" pitchFamily="18" charset="0"/>
                        </a:rPr>
                        <a:t>If continuous panels assumed, then &gt; 11 dB, however gaps between arrays and panel angles need to be considered</a:t>
                      </a:r>
                    </a:p>
                  </a:txBody>
                  <a:tcPr marL="68580" marR="68580" marT="0" marB="0"/>
                </a:tc>
                <a:tc>
                  <a:txBody>
                    <a:bodyPr/>
                    <a:lstStyle/>
                    <a:p>
                      <a:pPr marL="0" marR="0">
                        <a:spcBef>
                          <a:spcPts val="600"/>
                        </a:spcBef>
                        <a:spcAft>
                          <a:spcPts val="600"/>
                        </a:spcAft>
                      </a:pPr>
                      <a:r>
                        <a:rPr lang="en-US" sz="1400">
                          <a:effectLst/>
                          <a:latin typeface="Corbel" panose="020B0503020204020204" pitchFamily="34" charset="0"/>
                          <a:ea typeface="Times New Roman" panose="02020603050405020304" pitchFamily="18" charset="0"/>
                        </a:rPr>
                        <a:t>($$-$$$$)</a:t>
                      </a:r>
                    </a:p>
                    <a:p>
                      <a:pPr marL="0" marR="0">
                        <a:spcBef>
                          <a:spcPts val="600"/>
                        </a:spcBef>
                        <a:spcAft>
                          <a:spcPts val="600"/>
                        </a:spcAft>
                      </a:pPr>
                      <a:r>
                        <a:rPr lang="en-US" sz="1400">
                          <a:effectLst/>
                          <a:latin typeface="Corbel" panose="020B0503020204020204" pitchFamily="34" charset="0"/>
                          <a:ea typeface="Times New Roman" panose="02020603050405020304" pitchFamily="18" charset="0"/>
                        </a:rPr>
                        <a:t>Cost for purchase, installation, and maintenance of panels</a:t>
                      </a:r>
                    </a:p>
                  </a:txBody>
                  <a:tcPr marL="68580" marR="68580" marT="0" marB="0"/>
                </a:tc>
                <a:tc>
                  <a:txBody>
                    <a:bodyPr/>
                    <a:lstStyle/>
                    <a:p>
                      <a:pPr marL="0" marR="0">
                        <a:spcBef>
                          <a:spcPts val="600"/>
                        </a:spcBef>
                        <a:spcAft>
                          <a:spcPts val="600"/>
                        </a:spcAft>
                      </a:pPr>
                      <a:r>
                        <a:rPr lang="en-US" sz="1400" dirty="0">
                          <a:effectLst/>
                          <a:latin typeface="Corbel" panose="020B0503020204020204" pitchFamily="34" charset="0"/>
                          <a:ea typeface="Times New Roman" panose="02020603050405020304" pitchFamily="18" charset="0"/>
                        </a:rPr>
                        <a:t>Highways with ROW space</a:t>
                      </a:r>
                    </a:p>
                  </a:txBody>
                  <a:tcPr marL="68580" marR="68580" marT="0" marB="0"/>
                </a:tc>
                <a:extLst>
                  <a:ext uri="{0D108BD9-81ED-4DB2-BD59-A6C34878D82A}">
                    <a16:rowId xmlns:a16="http://schemas.microsoft.com/office/drawing/2014/main" val="4271531442"/>
                  </a:ext>
                </a:extLst>
              </a:tr>
            </a:tbl>
          </a:graphicData>
        </a:graphic>
      </p:graphicFrame>
      <p:sp>
        <p:nvSpPr>
          <p:cNvPr id="6" name="Content Placeholder 2">
            <a:extLst>
              <a:ext uri="{FF2B5EF4-FFF2-40B4-BE49-F238E27FC236}">
                <a16:creationId xmlns:a16="http://schemas.microsoft.com/office/drawing/2014/main" id="{8AC42BB8-DF4C-4795-B5F0-29259EE184CD}"/>
              </a:ext>
            </a:extLst>
          </p:cNvPr>
          <p:cNvSpPr txBox="1">
            <a:spLocks/>
          </p:cNvSpPr>
          <p:nvPr/>
        </p:nvSpPr>
        <p:spPr>
          <a:xfrm>
            <a:off x="1070253" y="4040638"/>
            <a:ext cx="3736015" cy="157516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Most effective:</a:t>
            </a:r>
          </a:p>
          <a:p>
            <a:pPr lvl="1"/>
            <a:r>
              <a:rPr lang="en-US" dirty="0"/>
              <a:t>Multi-row array</a:t>
            </a:r>
          </a:p>
          <a:p>
            <a:pPr lvl="1"/>
            <a:r>
              <a:rPr lang="en-US" dirty="0"/>
              <a:t>Minimal gaps horizontally and vertically</a:t>
            </a:r>
          </a:p>
          <a:p>
            <a:endParaRPr lang="en-US" dirty="0"/>
          </a:p>
        </p:txBody>
      </p:sp>
      <p:pic>
        <p:nvPicPr>
          <p:cNvPr id="8" name="Picture 7">
            <a:extLst>
              <a:ext uri="{FF2B5EF4-FFF2-40B4-BE49-F238E27FC236}">
                <a16:creationId xmlns:a16="http://schemas.microsoft.com/office/drawing/2014/main" id="{2023700A-55A1-47F7-8716-82CA24E904EC}"/>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249769" y="4040638"/>
            <a:ext cx="3314700" cy="2630805"/>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BBA576C7-6B28-4ECC-ACC1-FAC52B710893}"/>
              </a:ext>
            </a:extLst>
          </p:cNvPr>
          <p:cNvSpPr txBox="1"/>
          <p:nvPr/>
        </p:nvSpPr>
        <p:spPr>
          <a:xfrm>
            <a:off x="5163546" y="6624160"/>
            <a:ext cx="2307439" cy="246221"/>
          </a:xfrm>
          <a:prstGeom prst="rect">
            <a:avLst/>
          </a:prstGeom>
          <a:noFill/>
        </p:spPr>
        <p:txBody>
          <a:bodyPr wrap="square" rtlCol="0">
            <a:spAutoFit/>
          </a:bodyPr>
          <a:lstStyle/>
          <a:p>
            <a:r>
              <a:rPr lang="en-US" sz="1000" dirty="0"/>
              <a:t>Arizona DOT (2019)</a:t>
            </a:r>
          </a:p>
        </p:txBody>
      </p:sp>
    </p:spTree>
    <p:extLst>
      <p:ext uri="{BB962C8B-B14F-4D97-AF65-F5344CB8AC3E}">
        <p14:creationId xmlns:p14="http://schemas.microsoft.com/office/powerpoint/2010/main" val="3529646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Operations Management Strategies</a:t>
            </a:r>
          </a:p>
        </p:txBody>
      </p:sp>
      <p:sp>
        <p:nvSpPr>
          <p:cNvPr id="7" name="Rectangle 6">
            <a:extLst>
              <a:ext uri="{FF2B5EF4-FFF2-40B4-BE49-F238E27FC236}">
                <a16:creationId xmlns:a16="http://schemas.microsoft.com/office/drawing/2014/main" id="{2CD559AC-D0FF-4AE1-8E16-5B8606FE7C72}"/>
              </a:ext>
            </a:extLst>
          </p:cNvPr>
          <p:cNvSpPr/>
          <p:nvPr/>
        </p:nvSpPr>
        <p:spPr>
          <a:xfrm>
            <a:off x="358140" y="198119"/>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C97000B7-03ED-450A-A517-6AF229967BEA}"/>
              </a:ext>
            </a:extLst>
          </p:cNvPr>
          <p:cNvGraphicFramePr/>
          <p:nvPr>
            <p:extLst>
              <p:ext uri="{D42A27DB-BD31-4B8C-83A1-F6EECF244321}">
                <p14:modId xmlns:p14="http://schemas.microsoft.com/office/powerpoint/2010/main" val="2889563429"/>
              </p:ext>
            </p:extLst>
          </p:nvPr>
        </p:nvGraphicFramePr>
        <p:xfrm>
          <a:off x="2301328" y="1669909"/>
          <a:ext cx="4562931" cy="4354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888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239-04B1-4A95-9DC6-2EFDE7C39A32}"/>
              </a:ext>
            </a:extLst>
          </p:cNvPr>
          <p:cNvSpPr>
            <a:spLocks noGrp="1"/>
          </p:cNvSpPr>
          <p:nvPr>
            <p:ph type="ctrTitle"/>
          </p:nvPr>
        </p:nvSpPr>
        <p:spPr/>
        <p:txBody>
          <a:bodyPr>
            <a:normAutofit/>
          </a:bodyPr>
          <a:lstStyle/>
          <a:p>
            <a:r>
              <a:rPr lang="en-US" sz="2800" dirty="0"/>
              <a:t>Motivation and Objectives</a:t>
            </a:r>
          </a:p>
        </p:txBody>
      </p:sp>
      <p:sp>
        <p:nvSpPr>
          <p:cNvPr id="14" name="Rectangle 13">
            <a:extLst>
              <a:ext uri="{FF2B5EF4-FFF2-40B4-BE49-F238E27FC236}">
                <a16:creationId xmlns:a16="http://schemas.microsoft.com/office/drawing/2014/main" id="{0B35344A-34C4-4658-9CE1-CBDC0B40732F}"/>
              </a:ext>
            </a:extLst>
          </p:cNvPr>
          <p:cNvSpPr/>
          <p:nvPr/>
        </p:nvSpPr>
        <p:spPr>
          <a:xfrm>
            <a:off x="7477328" y="5285361"/>
            <a:ext cx="382621" cy="11024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940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Speed and truck restrictions</a:t>
            </a:r>
          </a:p>
        </p:txBody>
      </p:sp>
      <p:graphicFrame>
        <p:nvGraphicFramePr>
          <p:cNvPr id="7" name="Table 7">
            <a:extLst>
              <a:ext uri="{FF2B5EF4-FFF2-40B4-BE49-F238E27FC236}">
                <a16:creationId xmlns:a16="http://schemas.microsoft.com/office/drawing/2014/main" id="{F8EF09C7-0C9A-4850-82FD-89C7D1671B6C}"/>
              </a:ext>
            </a:extLst>
          </p:cNvPr>
          <p:cNvGraphicFramePr>
            <a:graphicFrameLocks noGrp="1"/>
          </p:cNvGraphicFramePr>
          <p:nvPr>
            <p:extLst>
              <p:ext uri="{D42A27DB-BD31-4B8C-83A1-F6EECF244321}">
                <p14:modId xmlns:p14="http://schemas.microsoft.com/office/powerpoint/2010/main" val="2340449112"/>
              </p:ext>
            </p:extLst>
          </p:nvPr>
        </p:nvGraphicFramePr>
        <p:xfrm>
          <a:off x="541019" y="1850952"/>
          <a:ext cx="8032292" cy="2727903"/>
        </p:xfrm>
        <a:graphic>
          <a:graphicData uri="http://schemas.openxmlformats.org/drawingml/2006/table">
            <a:tbl>
              <a:tblPr firstRow="1" bandRow="1">
                <a:tableStyleId>{5C22544A-7EE6-4342-B048-85BDC9FD1C3A}</a:tableStyleId>
              </a:tblPr>
              <a:tblGrid>
                <a:gridCol w="2008073">
                  <a:extLst>
                    <a:ext uri="{9D8B030D-6E8A-4147-A177-3AD203B41FA5}">
                      <a16:colId xmlns:a16="http://schemas.microsoft.com/office/drawing/2014/main" val="3513468662"/>
                    </a:ext>
                  </a:extLst>
                </a:gridCol>
                <a:gridCol w="3183742">
                  <a:extLst>
                    <a:ext uri="{9D8B030D-6E8A-4147-A177-3AD203B41FA5}">
                      <a16:colId xmlns:a16="http://schemas.microsoft.com/office/drawing/2014/main" val="2682652949"/>
                    </a:ext>
                  </a:extLst>
                </a:gridCol>
                <a:gridCol w="832404">
                  <a:extLst>
                    <a:ext uri="{9D8B030D-6E8A-4147-A177-3AD203B41FA5}">
                      <a16:colId xmlns:a16="http://schemas.microsoft.com/office/drawing/2014/main" val="2472186267"/>
                    </a:ext>
                  </a:extLst>
                </a:gridCol>
                <a:gridCol w="2008073">
                  <a:extLst>
                    <a:ext uri="{9D8B030D-6E8A-4147-A177-3AD203B41FA5}">
                      <a16:colId xmlns:a16="http://schemas.microsoft.com/office/drawing/2014/main" val="553140543"/>
                    </a:ext>
                  </a:extLst>
                </a:gridCol>
              </a:tblGrid>
              <a:tr h="730116">
                <a:tc>
                  <a:txBody>
                    <a:bodyPr/>
                    <a:lstStyle/>
                    <a:p>
                      <a:pPr algn="ctr"/>
                      <a:r>
                        <a:rPr lang="en-US" dirty="0"/>
                        <a:t>Strategy</a:t>
                      </a:r>
                    </a:p>
                  </a:txBody>
                  <a:tcPr/>
                </a:tc>
                <a:tc>
                  <a:txBody>
                    <a:bodyPr/>
                    <a:lstStyle/>
                    <a:p>
                      <a:pPr algn="ctr"/>
                      <a:r>
                        <a:rPr lang="en-US" dirty="0"/>
                        <a:t>Noise Benefit</a:t>
                      </a:r>
                    </a:p>
                  </a:txBody>
                  <a:tcPr/>
                </a:tc>
                <a:tc>
                  <a:txBody>
                    <a:bodyPr/>
                    <a:lstStyle/>
                    <a:p>
                      <a:pPr algn="ctr"/>
                      <a:r>
                        <a:rPr lang="en-US" dirty="0"/>
                        <a:t>Costs</a:t>
                      </a:r>
                    </a:p>
                    <a:p>
                      <a:pPr algn="ctr"/>
                      <a:r>
                        <a:rPr lang="en-US" sz="1200" dirty="0"/>
                        <a:t>($-$$$$$)</a:t>
                      </a:r>
                    </a:p>
                  </a:txBody>
                  <a:tcPr/>
                </a:tc>
                <a:tc>
                  <a:txBody>
                    <a:bodyPr/>
                    <a:lstStyle/>
                    <a:p>
                      <a:pPr algn="ctr"/>
                      <a:r>
                        <a:rPr lang="en-US" dirty="0"/>
                        <a:t>Context Appropriateness</a:t>
                      </a:r>
                    </a:p>
                  </a:txBody>
                  <a:tcPr/>
                </a:tc>
                <a:extLst>
                  <a:ext uri="{0D108BD9-81ED-4DB2-BD59-A6C34878D82A}">
                    <a16:rowId xmlns:a16="http://schemas.microsoft.com/office/drawing/2014/main" val="4122717764"/>
                  </a:ext>
                </a:extLst>
              </a:tr>
              <a:tr h="839547">
                <a:tc>
                  <a:txBody>
                    <a:bodyPr/>
                    <a:lstStyle/>
                    <a:p>
                      <a:r>
                        <a:rPr lang="en-US" sz="1400" dirty="0"/>
                        <a:t>Speed restrictions</a:t>
                      </a:r>
                    </a:p>
                  </a:txBody>
                  <a:tcPr/>
                </a:tc>
                <a:tc>
                  <a:txBody>
                    <a:bodyPr/>
                    <a:lstStyle/>
                    <a:p>
                      <a:r>
                        <a:rPr lang="en-US" sz="1400" dirty="0"/>
                        <a:t>~2 dB with a mixed traffic reduction in speed of 16 km/h (10 mph)</a:t>
                      </a:r>
                    </a:p>
                  </a:txBody>
                  <a:tcPr/>
                </a:tc>
                <a:tc>
                  <a:txBody>
                    <a:bodyPr/>
                    <a:lstStyle/>
                    <a:p>
                      <a:pPr algn="ctr"/>
                      <a:r>
                        <a:rPr lang="en-US" sz="1400" dirty="0"/>
                        <a:t>$-$$</a:t>
                      </a:r>
                    </a:p>
                  </a:txBody>
                  <a:tcPr/>
                </a:tc>
                <a:tc>
                  <a:txBody>
                    <a:bodyPr/>
                    <a:lstStyle/>
                    <a:p>
                      <a:r>
                        <a:rPr lang="en-US" sz="1400" dirty="0"/>
                        <a:t>Limited-access highways or local road networks</a:t>
                      </a:r>
                    </a:p>
                  </a:txBody>
                  <a:tcPr/>
                </a:tc>
                <a:extLst>
                  <a:ext uri="{0D108BD9-81ED-4DB2-BD59-A6C34878D82A}">
                    <a16:rowId xmlns:a16="http://schemas.microsoft.com/office/drawing/2014/main" val="4271531442"/>
                  </a:ext>
                </a:extLst>
              </a:tr>
              <a:tr h="839547">
                <a:tc>
                  <a:txBody>
                    <a:bodyPr/>
                    <a:lstStyle/>
                    <a:p>
                      <a:r>
                        <a:rPr lang="en-US" sz="1400" dirty="0"/>
                        <a:t>Truck restrictions</a:t>
                      </a:r>
                    </a:p>
                  </a:txBody>
                  <a:tcPr/>
                </a:tc>
                <a:tc>
                  <a:txBody>
                    <a:bodyPr/>
                    <a:lstStyle/>
                    <a:p>
                      <a:r>
                        <a:rPr lang="en-US" sz="1400" dirty="0"/>
                        <a:t>10 dB or more, vehicle max pass-by levels</a:t>
                      </a:r>
                    </a:p>
                    <a:p>
                      <a:endParaRPr lang="en-US" sz="1400" dirty="0"/>
                    </a:p>
                    <a:p>
                      <a:r>
                        <a:rPr lang="en-US" sz="1400" dirty="0"/>
                        <a:t>1-6 dB overall noise (</a:t>
                      </a:r>
                      <a:r>
                        <a:rPr lang="en-US" sz="1400" dirty="0" err="1"/>
                        <a:t>L</a:t>
                      </a:r>
                      <a:r>
                        <a:rPr lang="en-US" sz="1400" baseline="-25000" dirty="0" err="1"/>
                        <a:t>Aeq</a:t>
                      </a:r>
                      <a:r>
                        <a:rPr lang="en-US" sz="1400" dirty="0"/>
                        <a:t>)</a:t>
                      </a:r>
                    </a:p>
                  </a:txBody>
                  <a:tcPr/>
                </a:tc>
                <a:tc>
                  <a:txBody>
                    <a:bodyPr/>
                    <a:lstStyle/>
                    <a:p>
                      <a:pPr algn="ctr"/>
                      <a:r>
                        <a:rPr lang="en-US" sz="1400" dirty="0"/>
                        <a:t>$-$$</a:t>
                      </a:r>
                    </a:p>
                  </a:txBody>
                  <a:tcPr/>
                </a:tc>
                <a:tc>
                  <a:txBody>
                    <a:bodyPr/>
                    <a:lstStyle/>
                    <a:p>
                      <a:r>
                        <a:rPr lang="en-US" sz="1400" dirty="0"/>
                        <a:t>Most commonly implemented on local road networks; may be used on limited access roads</a:t>
                      </a:r>
                    </a:p>
                  </a:txBody>
                  <a:tcPr/>
                </a:tc>
                <a:extLst>
                  <a:ext uri="{0D108BD9-81ED-4DB2-BD59-A6C34878D82A}">
                    <a16:rowId xmlns:a16="http://schemas.microsoft.com/office/drawing/2014/main" val="2494417874"/>
                  </a:ext>
                </a:extLst>
              </a:tr>
            </a:tbl>
          </a:graphicData>
        </a:graphic>
      </p:graphicFrame>
    </p:spTree>
    <p:extLst>
      <p:ext uri="{BB962C8B-B14F-4D97-AF65-F5344CB8AC3E}">
        <p14:creationId xmlns:p14="http://schemas.microsoft.com/office/powerpoint/2010/main" val="396330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A2B12CA-6600-4709-B605-77C9ACDFC140}"/>
              </a:ext>
            </a:extLst>
          </p:cNvPr>
          <p:cNvSpPr txBox="1"/>
          <p:nvPr/>
        </p:nvSpPr>
        <p:spPr>
          <a:xfrm>
            <a:off x="624840" y="554027"/>
            <a:ext cx="7665720" cy="461665"/>
          </a:xfrm>
          <a:prstGeom prst="rect">
            <a:avLst/>
          </a:prstGeom>
          <a:noFill/>
        </p:spPr>
        <p:txBody>
          <a:bodyPr wrap="square" rtlCol="0">
            <a:spAutoFit/>
          </a:bodyPr>
          <a:lstStyle/>
          <a:p>
            <a:r>
              <a:rPr lang="en-US" sz="2400" dirty="0"/>
              <a:t>Speed restrictions</a:t>
            </a:r>
          </a:p>
        </p:txBody>
      </p:sp>
      <p:sp>
        <p:nvSpPr>
          <p:cNvPr id="10" name="Content Placeholder 2">
            <a:extLst>
              <a:ext uri="{FF2B5EF4-FFF2-40B4-BE49-F238E27FC236}">
                <a16:creationId xmlns:a16="http://schemas.microsoft.com/office/drawing/2014/main" id="{94A7E052-00A7-4136-BD3B-96CD10CFFE23}"/>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Based on TNM: for combined traffic, expect a 2 dB reduction (</a:t>
            </a:r>
            <a:r>
              <a:rPr lang="en-US" dirty="0" err="1"/>
              <a:t>L</a:t>
            </a:r>
            <a:r>
              <a:rPr lang="en-US" baseline="-25000" dirty="0" err="1"/>
              <a:t>Aeq</a:t>
            </a:r>
            <a:r>
              <a:rPr lang="en-US" dirty="0"/>
              <a:t>) for a 16 km/h (10 mph) reduction in speed</a:t>
            </a:r>
          </a:p>
          <a:p>
            <a:r>
              <a:rPr lang="en-US" dirty="0"/>
              <a:t>Danish Road Institute, 10% heavy trucks </a:t>
            </a:r>
          </a:p>
        </p:txBody>
      </p:sp>
      <p:graphicFrame>
        <p:nvGraphicFramePr>
          <p:cNvPr id="11" name="Table 7">
            <a:extLst>
              <a:ext uri="{FF2B5EF4-FFF2-40B4-BE49-F238E27FC236}">
                <a16:creationId xmlns:a16="http://schemas.microsoft.com/office/drawing/2014/main" id="{24678BD6-FFD1-44CB-B34B-CF18A0864090}"/>
              </a:ext>
            </a:extLst>
          </p:cNvPr>
          <p:cNvGraphicFramePr>
            <a:graphicFrameLocks noGrp="1"/>
          </p:cNvGraphicFramePr>
          <p:nvPr/>
        </p:nvGraphicFramePr>
        <p:xfrm>
          <a:off x="979250" y="2681044"/>
          <a:ext cx="4701703" cy="2834640"/>
        </p:xfrm>
        <a:graphic>
          <a:graphicData uri="http://schemas.openxmlformats.org/drawingml/2006/table">
            <a:tbl>
              <a:tblPr firstRow="1" bandRow="1">
                <a:tableStyleId>{5C22544A-7EE6-4342-B048-85BDC9FD1C3A}</a:tableStyleId>
              </a:tblPr>
              <a:tblGrid>
                <a:gridCol w="2892358">
                  <a:extLst>
                    <a:ext uri="{9D8B030D-6E8A-4147-A177-3AD203B41FA5}">
                      <a16:colId xmlns:a16="http://schemas.microsoft.com/office/drawing/2014/main" val="3513468662"/>
                    </a:ext>
                  </a:extLst>
                </a:gridCol>
                <a:gridCol w="1809345">
                  <a:extLst>
                    <a:ext uri="{9D8B030D-6E8A-4147-A177-3AD203B41FA5}">
                      <a16:colId xmlns:a16="http://schemas.microsoft.com/office/drawing/2014/main" val="2682652949"/>
                    </a:ext>
                  </a:extLst>
                </a:gridCol>
              </a:tblGrid>
              <a:tr h="0">
                <a:tc>
                  <a:txBody>
                    <a:bodyPr/>
                    <a:lstStyle/>
                    <a:p>
                      <a:pPr algn="ctr"/>
                      <a:r>
                        <a:rPr lang="en-US" dirty="0"/>
                        <a:t>Speed Reduction</a:t>
                      </a:r>
                    </a:p>
                  </a:txBody>
                  <a:tcPr/>
                </a:tc>
                <a:tc>
                  <a:txBody>
                    <a:bodyPr/>
                    <a:lstStyle/>
                    <a:p>
                      <a:pPr algn="ctr"/>
                      <a:r>
                        <a:rPr lang="en-US" dirty="0"/>
                        <a:t>Noise Benefit</a:t>
                      </a:r>
                    </a:p>
                    <a:p>
                      <a:pPr algn="ctr"/>
                      <a:r>
                        <a:rPr lang="en-US" dirty="0" err="1"/>
                        <a:t>Leq</a:t>
                      </a:r>
                      <a:r>
                        <a:rPr lang="en-US" dirty="0"/>
                        <a:t> (dBA)</a:t>
                      </a:r>
                    </a:p>
                  </a:txBody>
                  <a:tcPr/>
                </a:tc>
                <a:extLst>
                  <a:ext uri="{0D108BD9-81ED-4DB2-BD59-A6C34878D82A}">
                    <a16:rowId xmlns:a16="http://schemas.microsoft.com/office/drawing/2014/main" val="4122717764"/>
                  </a:ext>
                </a:extLst>
              </a:tr>
              <a:tr h="274320">
                <a:tc>
                  <a:txBody>
                    <a:bodyPr/>
                    <a:lstStyle/>
                    <a:p>
                      <a:pPr marL="0" marR="0" algn="ctr">
                        <a:spcBef>
                          <a:spcPts val="600"/>
                        </a:spcBef>
                        <a:spcAft>
                          <a:spcPts val="600"/>
                        </a:spcAft>
                      </a:pPr>
                      <a:r>
                        <a:rPr lang="en-US" sz="1400">
                          <a:effectLst/>
                          <a:latin typeface="+mn-lt"/>
                          <a:ea typeface="Times New Roman" panose="02020603050405020304" pitchFamily="18" charset="0"/>
                        </a:rPr>
                        <a:t>110 to 100 km/h (68 to 62 mph)</a:t>
                      </a:r>
                    </a:p>
                  </a:txBody>
                  <a:tcPr marL="68580" marR="68580" marT="0" marB="0" anchor="ctr"/>
                </a:tc>
                <a:tc>
                  <a:txBody>
                    <a:bodyPr/>
                    <a:lstStyle/>
                    <a:p>
                      <a:pPr marL="0" marR="0" algn="ctr">
                        <a:spcBef>
                          <a:spcPts val="600"/>
                        </a:spcBef>
                        <a:spcAft>
                          <a:spcPts val="600"/>
                        </a:spcAft>
                      </a:pPr>
                      <a:r>
                        <a:rPr lang="en-US" sz="1400">
                          <a:effectLst/>
                          <a:latin typeface="+mn-lt"/>
                          <a:ea typeface="Times New Roman" panose="02020603050405020304" pitchFamily="18" charset="0"/>
                        </a:rPr>
                        <a:t>0.7</a:t>
                      </a:r>
                    </a:p>
                  </a:txBody>
                  <a:tcPr marL="68580" marR="68580" marT="0" marB="0" anchor="ctr"/>
                </a:tc>
                <a:extLst>
                  <a:ext uri="{0D108BD9-81ED-4DB2-BD59-A6C34878D82A}">
                    <a16:rowId xmlns:a16="http://schemas.microsoft.com/office/drawing/2014/main" val="4271531442"/>
                  </a:ext>
                </a:extLst>
              </a:tr>
              <a:tr h="274320">
                <a:tc>
                  <a:txBody>
                    <a:bodyPr/>
                    <a:lstStyle/>
                    <a:p>
                      <a:pPr marL="0" marR="0" algn="ctr">
                        <a:spcBef>
                          <a:spcPts val="600"/>
                        </a:spcBef>
                        <a:spcAft>
                          <a:spcPts val="600"/>
                        </a:spcAft>
                      </a:pPr>
                      <a:r>
                        <a:rPr lang="en-US" sz="1400">
                          <a:effectLst/>
                          <a:latin typeface="+mn-lt"/>
                          <a:ea typeface="Times New Roman" panose="02020603050405020304" pitchFamily="18" charset="0"/>
                        </a:rPr>
                        <a:t>100 to 90 km/h (62 to 56 mph)</a:t>
                      </a:r>
                    </a:p>
                  </a:txBody>
                  <a:tcPr marL="68580" marR="68580" marT="0" marB="0" anchor="ctr"/>
                </a:tc>
                <a:tc>
                  <a:txBody>
                    <a:bodyPr/>
                    <a:lstStyle/>
                    <a:p>
                      <a:pPr marL="0" marR="0" algn="ctr">
                        <a:spcBef>
                          <a:spcPts val="600"/>
                        </a:spcBef>
                        <a:spcAft>
                          <a:spcPts val="600"/>
                        </a:spcAft>
                      </a:pPr>
                      <a:r>
                        <a:rPr lang="en-US" sz="1400">
                          <a:effectLst/>
                          <a:latin typeface="+mn-lt"/>
                          <a:ea typeface="Times New Roman" panose="02020603050405020304" pitchFamily="18" charset="0"/>
                        </a:rPr>
                        <a:t>0.7</a:t>
                      </a:r>
                    </a:p>
                  </a:txBody>
                  <a:tcPr marL="68580" marR="68580" marT="0" marB="0" anchor="ctr"/>
                </a:tc>
                <a:extLst>
                  <a:ext uri="{0D108BD9-81ED-4DB2-BD59-A6C34878D82A}">
                    <a16:rowId xmlns:a16="http://schemas.microsoft.com/office/drawing/2014/main" val="2494417874"/>
                  </a:ext>
                </a:extLst>
              </a:tr>
              <a:tr h="274320">
                <a:tc>
                  <a:txBody>
                    <a:bodyPr/>
                    <a:lstStyle/>
                    <a:p>
                      <a:pPr marL="0" marR="0" algn="ctr">
                        <a:spcBef>
                          <a:spcPts val="600"/>
                        </a:spcBef>
                        <a:spcAft>
                          <a:spcPts val="600"/>
                        </a:spcAft>
                      </a:pPr>
                      <a:r>
                        <a:rPr lang="en-US" sz="1400">
                          <a:effectLst/>
                          <a:latin typeface="+mn-lt"/>
                          <a:ea typeface="Times New Roman" panose="02020603050405020304" pitchFamily="18" charset="0"/>
                        </a:rPr>
                        <a:t>90 to 80 km/h (56 to 50 mph)</a:t>
                      </a:r>
                    </a:p>
                  </a:txBody>
                  <a:tcPr marL="68580" marR="68580" marT="0" marB="0" anchor="ctr"/>
                </a:tc>
                <a:tc>
                  <a:txBody>
                    <a:bodyPr/>
                    <a:lstStyle/>
                    <a:p>
                      <a:pPr marL="0" marR="0" algn="ctr">
                        <a:spcBef>
                          <a:spcPts val="600"/>
                        </a:spcBef>
                        <a:spcAft>
                          <a:spcPts val="600"/>
                        </a:spcAft>
                      </a:pPr>
                      <a:r>
                        <a:rPr lang="en-US" sz="1400">
                          <a:effectLst/>
                          <a:latin typeface="+mn-lt"/>
                          <a:ea typeface="Times New Roman" panose="02020603050405020304" pitchFamily="18" charset="0"/>
                        </a:rPr>
                        <a:t>1.3</a:t>
                      </a:r>
                    </a:p>
                  </a:txBody>
                  <a:tcPr marL="68580" marR="68580" marT="0" marB="0" anchor="ctr"/>
                </a:tc>
                <a:extLst>
                  <a:ext uri="{0D108BD9-81ED-4DB2-BD59-A6C34878D82A}">
                    <a16:rowId xmlns:a16="http://schemas.microsoft.com/office/drawing/2014/main" val="3971287450"/>
                  </a:ext>
                </a:extLst>
              </a:tr>
              <a:tr h="274320">
                <a:tc>
                  <a:txBody>
                    <a:bodyPr/>
                    <a:lstStyle/>
                    <a:p>
                      <a:pPr marL="0" marR="0" algn="ctr">
                        <a:spcBef>
                          <a:spcPts val="600"/>
                        </a:spcBef>
                        <a:spcAft>
                          <a:spcPts val="600"/>
                        </a:spcAft>
                      </a:pPr>
                      <a:r>
                        <a:rPr lang="en-US" sz="1400">
                          <a:effectLst/>
                          <a:latin typeface="+mn-lt"/>
                          <a:ea typeface="Times New Roman" panose="02020603050405020304" pitchFamily="18" charset="0"/>
                        </a:rPr>
                        <a:t>80 to 70 km/h (50 to 43 mph)</a:t>
                      </a:r>
                    </a:p>
                  </a:txBody>
                  <a:tcPr marL="68580" marR="68580" marT="0" marB="0" anchor="ctr"/>
                </a:tc>
                <a:tc>
                  <a:txBody>
                    <a:bodyPr/>
                    <a:lstStyle/>
                    <a:p>
                      <a:pPr marL="0" marR="0" algn="ctr">
                        <a:spcBef>
                          <a:spcPts val="600"/>
                        </a:spcBef>
                        <a:spcAft>
                          <a:spcPts val="600"/>
                        </a:spcAft>
                      </a:pPr>
                      <a:r>
                        <a:rPr lang="en-US" sz="1400">
                          <a:effectLst/>
                          <a:latin typeface="+mn-lt"/>
                          <a:ea typeface="Times New Roman" panose="02020603050405020304" pitchFamily="18" charset="0"/>
                        </a:rPr>
                        <a:t>1.7</a:t>
                      </a:r>
                    </a:p>
                  </a:txBody>
                  <a:tcPr marL="68580" marR="68580" marT="0" marB="0" anchor="ctr"/>
                </a:tc>
                <a:extLst>
                  <a:ext uri="{0D108BD9-81ED-4DB2-BD59-A6C34878D82A}">
                    <a16:rowId xmlns:a16="http://schemas.microsoft.com/office/drawing/2014/main" val="3795256974"/>
                  </a:ext>
                </a:extLst>
              </a:tr>
              <a:tr h="274320">
                <a:tc>
                  <a:txBody>
                    <a:bodyPr/>
                    <a:lstStyle/>
                    <a:p>
                      <a:pPr marL="0" marR="0" algn="ctr">
                        <a:spcBef>
                          <a:spcPts val="600"/>
                        </a:spcBef>
                        <a:spcAft>
                          <a:spcPts val="600"/>
                        </a:spcAft>
                      </a:pPr>
                      <a:r>
                        <a:rPr lang="en-US" sz="1400">
                          <a:effectLst/>
                          <a:latin typeface="+mn-lt"/>
                          <a:ea typeface="Times New Roman" panose="02020603050405020304" pitchFamily="18" charset="0"/>
                        </a:rPr>
                        <a:t>70 to 60 km/h (43 to 37 mph)</a:t>
                      </a:r>
                    </a:p>
                  </a:txBody>
                  <a:tcPr marL="68580" marR="68580" marT="0" marB="0" anchor="ctr"/>
                </a:tc>
                <a:tc>
                  <a:txBody>
                    <a:bodyPr/>
                    <a:lstStyle/>
                    <a:p>
                      <a:pPr marL="0" marR="0" algn="ctr">
                        <a:spcBef>
                          <a:spcPts val="600"/>
                        </a:spcBef>
                        <a:spcAft>
                          <a:spcPts val="600"/>
                        </a:spcAft>
                      </a:pPr>
                      <a:r>
                        <a:rPr lang="en-US" sz="1400">
                          <a:effectLst/>
                          <a:latin typeface="+mn-lt"/>
                          <a:ea typeface="Times New Roman" panose="02020603050405020304" pitchFamily="18" charset="0"/>
                        </a:rPr>
                        <a:t>1.8</a:t>
                      </a:r>
                    </a:p>
                  </a:txBody>
                  <a:tcPr marL="68580" marR="68580" marT="0" marB="0" anchor="ctr"/>
                </a:tc>
                <a:extLst>
                  <a:ext uri="{0D108BD9-81ED-4DB2-BD59-A6C34878D82A}">
                    <a16:rowId xmlns:a16="http://schemas.microsoft.com/office/drawing/2014/main" val="2279680811"/>
                  </a:ext>
                </a:extLst>
              </a:tr>
              <a:tr h="274320">
                <a:tc>
                  <a:txBody>
                    <a:bodyPr/>
                    <a:lstStyle/>
                    <a:p>
                      <a:pPr marL="0" marR="0" algn="ctr">
                        <a:spcBef>
                          <a:spcPts val="600"/>
                        </a:spcBef>
                        <a:spcAft>
                          <a:spcPts val="600"/>
                        </a:spcAft>
                      </a:pPr>
                      <a:r>
                        <a:rPr lang="en-US" sz="1400">
                          <a:effectLst/>
                          <a:latin typeface="+mn-lt"/>
                          <a:ea typeface="Times New Roman" panose="02020603050405020304" pitchFamily="18" charset="0"/>
                        </a:rPr>
                        <a:t>60 to 50 km/h (37 to 31 mph)</a:t>
                      </a:r>
                    </a:p>
                  </a:txBody>
                  <a:tcPr marL="68580" marR="68580" marT="0" marB="0" anchor="ctr"/>
                </a:tc>
                <a:tc>
                  <a:txBody>
                    <a:bodyPr/>
                    <a:lstStyle/>
                    <a:p>
                      <a:pPr marL="0" marR="0" algn="ctr">
                        <a:spcBef>
                          <a:spcPts val="600"/>
                        </a:spcBef>
                        <a:spcAft>
                          <a:spcPts val="600"/>
                        </a:spcAft>
                      </a:pPr>
                      <a:r>
                        <a:rPr lang="en-US" sz="1400">
                          <a:effectLst/>
                          <a:latin typeface="+mn-lt"/>
                          <a:ea typeface="Times New Roman" panose="02020603050405020304" pitchFamily="18" charset="0"/>
                        </a:rPr>
                        <a:t>2.1</a:t>
                      </a:r>
                    </a:p>
                  </a:txBody>
                  <a:tcPr marL="68580" marR="68580" marT="0" marB="0" anchor="ctr"/>
                </a:tc>
                <a:extLst>
                  <a:ext uri="{0D108BD9-81ED-4DB2-BD59-A6C34878D82A}">
                    <a16:rowId xmlns:a16="http://schemas.microsoft.com/office/drawing/2014/main" val="2509917500"/>
                  </a:ext>
                </a:extLst>
              </a:tr>
              <a:tr h="274320">
                <a:tc>
                  <a:txBody>
                    <a:bodyPr/>
                    <a:lstStyle/>
                    <a:p>
                      <a:pPr marL="0" marR="0" algn="ctr">
                        <a:spcBef>
                          <a:spcPts val="600"/>
                        </a:spcBef>
                        <a:spcAft>
                          <a:spcPts val="600"/>
                        </a:spcAft>
                      </a:pPr>
                      <a:r>
                        <a:rPr lang="en-US" sz="1400">
                          <a:effectLst/>
                          <a:latin typeface="+mn-lt"/>
                          <a:ea typeface="Times New Roman" panose="02020603050405020304" pitchFamily="18" charset="0"/>
                        </a:rPr>
                        <a:t>50 to 40 km/h (31 to 25 mph)</a:t>
                      </a:r>
                    </a:p>
                  </a:txBody>
                  <a:tcPr marL="68580" marR="68580" marT="0" marB="0" anchor="ctr"/>
                </a:tc>
                <a:tc>
                  <a:txBody>
                    <a:bodyPr/>
                    <a:lstStyle/>
                    <a:p>
                      <a:pPr marL="0" marR="0" algn="ctr">
                        <a:spcBef>
                          <a:spcPts val="600"/>
                        </a:spcBef>
                        <a:spcAft>
                          <a:spcPts val="600"/>
                        </a:spcAft>
                      </a:pPr>
                      <a:r>
                        <a:rPr lang="en-US" sz="1400">
                          <a:effectLst/>
                          <a:latin typeface="+mn-lt"/>
                          <a:ea typeface="Times New Roman" panose="02020603050405020304" pitchFamily="18" charset="0"/>
                        </a:rPr>
                        <a:t>1.4</a:t>
                      </a:r>
                    </a:p>
                  </a:txBody>
                  <a:tcPr marL="68580" marR="68580" marT="0" marB="0" anchor="ctr"/>
                </a:tc>
                <a:extLst>
                  <a:ext uri="{0D108BD9-81ED-4DB2-BD59-A6C34878D82A}">
                    <a16:rowId xmlns:a16="http://schemas.microsoft.com/office/drawing/2014/main" val="3582669889"/>
                  </a:ext>
                </a:extLst>
              </a:tr>
              <a:tr h="274320">
                <a:tc>
                  <a:txBody>
                    <a:bodyPr/>
                    <a:lstStyle/>
                    <a:p>
                      <a:pPr marL="0" marR="0" algn="ctr">
                        <a:spcBef>
                          <a:spcPts val="600"/>
                        </a:spcBef>
                        <a:spcAft>
                          <a:spcPts val="600"/>
                        </a:spcAft>
                      </a:pPr>
                      <a:r>
                        <a:rPr lang="en-US" sz="1400" dirty="0">
                          <a:effectLst/>
                          <a:latin typeface="+mn-lt"/>
                          <a:ea typeface="Times New Roman" panose="02020603050405020304" pitchFamily="18" charset="0"/>
                        </a:rPr>
                        <a:t>40 to 30 km/h (25 to 19 mph)</a:t>
                      </a:r>
                    </a:p>
                  </a:txBody>
                  <a:tcPr marL="68580" marR="68580" marT="0" marB="0" anchor="ctr"/>
                </a:tc>
                <a:tc>
                  <a:txBody>
                    <a:bodyPr/>
                    <a:lstStyle/>
                    <a:p>
                      <a:pPr marL="0" marR="0" algn="ctr">
                        <a:spcBef>
                          <a:spcPts val="600"/>
                        </a:spcBef>
                        <a:spcAft>
                          <a:spcPts val="600"/>
                        </a:spcAft>
                      </a:pPr>
                      <a:r>
                        <a:rPr lang="en-US" sz="1400" dirty="0">
                          <a:effectLst/>
                          <a:latin typeface="+mn-lt"/>
                          <a:ea typeface="Times New Roman" panose="02020603050405020304" pitchFamily="18" charset="0"/>
                        </a:rPr>
                        <a:t>0.0</a:t>
                      </a:r>
                    </a:p>
                  </a:txBody>
                  <a:tcPr marL="68580" marR="68580" marT="0" marB="0" anchor="ctr"/>
                </a:tc>
                <a:extLst>
                  <a:ext uri="{0D108BD9-81ED-4DB2-BD59-A6C34878D82A}">
                    <a16:rowId xmlns:a16="http://schemas.microsoft.com/office/drawing/2014/main" val="2700230709"/>
                  </a:ext>
                </a:extLst>
              </a:tr>
            </a:tbl>
          </a:graphicData>
        </a:graphic>
      </p:graphicFrame>
      <p:graphicFrame>
        <p:nvGraphicFramePr>
          <p:cNvPr id="12" name="Table 3">
            <a:extLst>
              <a:ext uri="{FF2B5EF4-FFF2-40B4-BE49-F238E27FC236}">
                <a16:creationId xmlns:a16="http://schemas.microsoft.com/office/drawing/2014/main" id="{4C6121E2-AE1D-4514-87C1-5AF688E138F8}"/>
              </a:ext>
            </a:extLst>
          </p:cNvPr>
          <p:cNvGraphicFramePr>
            <a:graphicFrameLocks noGrp="1"/>
          </p:cNvGraphicFramePr>
          <p:nvPr/>
        </p:nvGraphicFramePr>
        <p:xfrm>
          <a:off x="5680953" y="198121"/>
          <a:ext cx="3242553" cy="940329"/>
        </p:xfrm>
        <a:graphic>
          <a:graphicData uri="http://schemas.openxmlformats.org/drawingml/2006/table">
            <a:tbl>
              <a:tblPr firstRow="1" bandRow="1">
                <a:tableStyleId>{5C22544A-7EE6-4342-B048-85BDC9FD1C3A}</a:tableStyleId>
              </a:tblPr>
              <a:tblGrid>
                <a:gridCol w="3242553">
                  <a:extLst>
                    <a:ext uri="{9D8B030D-6E8A-4147-A177-3AD203B41FA5}">
                      <a16:colId xmlns:a16="http://schemas.microsoft.com/office/drawing/2014/main" val="633889379"/>
                    </a:ext>
                  </a:extLst>
                </a:gridCol>
              </a:tblGrid>
              <a:tr h="182042">
                <a:tc>
                  <a:txBody>
                    <a:bodyPr/>
                    <a:lstStyle/>
                    <a:p>
                      <a:pPr algn="ctr"/>
                      <a:r>
                        <a:rPr lang="en-US" sz="1400" dirty="0"/>
                        <a:t>Noise Benefit</a:t>
                      </a:r>
                    </a:p>
                  </a:txBody>
                  <a:tcPr/>
                </a:tc>
                <a:extLst>
                  <a:ext uri="{0D108BD9-81ED-4DB2-BD59-A6C34878D82A}">
                    <a16:rowId xmlns:a16="http://schemas.microsoft.com/office/drawing/2014/main" val="3307688871"/>
                  </a:ext>
                </a:extLst>
              </a:tr>
              <a:tr h="635529">
                <a:tc>
                  <a:txBody>
                    <a:bodyPr/>
                    <a:lstStyle/>
                    <a:p>
                      <a:r>
                        <a:rPr lang="en-US" sz="1200" dirty="0"/>
                        <a:t>~2 dB with a mixed traffic reduction in speed of 16 km/h (10 mph)</a:t>
                      </a:r>
                    </a:p>
                  </a:txBody>
                  <a:tcPr/>
                </a:tc>
                <a:extLst>
                  <a:ext uri="{0D108BD9-81ED-4DB2-BD59-A6C34878D82A}">
                    <a16:rowId xmlns:a16="http://schemas.microsoft.com/office/drawing/2014/main" val="3912708405"/>
                  </a:ext>
                </a:extLst>
              </a:tr>
            </a:tbl>
          </a:graphicData>
        </a:graphic>
      </p:graphicFrame>
    </p:spTree>
    <p:extLst>
      <p:ext uri="{BB962C8B-B14F-4D97-AF65-F5344CB8AC3E}">
        <p14:creationId xmlns:p14="http://schemas.microsoft.com/office/powerpoint/2010/main" val="1763771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quot;Not Allowed&quot; Symbol 2">
            <a:extLst>
              <a:ext uri="{FF2B5EF4-FFF2-40B4-BE49-F238E27FC236}">
                <a16:creationId xmlns:a16="http://schemas.microsoft.com/office/drawing/2014/main" id="{DBB53E9C-AA25-411F-BC47-D083D116AEBF}"/>
              </a:ext>
            </a:extLst>
          </p:cNvPr>
          <p:cNvSpPr/>
          <p:nvPr/>
        </p:nvSpPr>
        <p:spPr>
          <a:xfrm>
            <a:off x="5058381" y="2743200"/>
            <a:ext cx="3955915" cy="4016556"/>
          </a:xfrm>
          <a:prstGeom prst="noSmoking">
            <a:avLst/>
          </a:prstGeom>
          <a:solidFill>
            <a:schemeClr val="tx1">
              <a:alpha val="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B5B0FB20-6154-4A5B-9AF9-BD77519E9D17}"/>
              </a:ext>
            </a:extLst>
          </p:cNvPr>
          <p:cNvSpPr txBox="1"/>
          <p:nvPr/>
        </p:nvSpPr>
        <p:spPr>
          <a:xfrm>
            <a:off x="624840" y="554027"/>
            <a:ext cx="7665720" cy="461665"/>
          </a:xfrm>
          <a:prstGeom prst="rect">
            <a:avLst/>
          </a:prstGeom>
          <a:noFill/>
        </p:spPr>
        <p:txBody>
          <a:bodyPr wrap="square" rtlCol="0">
            <a:spAutoFit/>
          </a:bodyPr>
          <a:lstStyle/>
          <a:p>
            <a:r>
              <a:rPr lang="en-US" sz="2400" dirty="0"/>
              <a:t>Truck restrictions</a:t>
            </a:r>
          </a:p>
        </p:txBody>
      </p:sp>
      <p:sp>
        <p:nvSpPr>
          <p:cNvPr id="5" name="Content Placeholder 2">
            <a:extLst>
              <a:ext uri="{FF2B5EF4-FFF2-40B4-BE49-F238E27FC236}">
                <a16:creationId xmlns:a16="http://schemas.microsoft.com/office/drawing/2014/main" id="{A439BE38-2628-4502-8116-4C1AEA1CB67B}"/>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TNM emission level differences between heavy trucks (HTs) and automobiles</a:t>
            </a:r>
          </a:p>
          <a:p>
            <a:pPr lvl="1"/>
            <a:r>
              <a:rPr lang="en-US" dirty="0"/>
              <a:t>HTs about 9-10 dB higher for highway speeds</a:t>
            </a:r>
          </a:p>
          <a:p>
            <a:pPr lvl="1"/>
            <a:r>
              <a:rPr lang="en-US" dirty="0"/>
              <a:t>HTs about 11-14 dB higher for local road speeds</a:t>
            </a:r>
          </a:p>
          <a:p>
            <a:pPr lvl="1"/>
            <a:r>
              <a:rPr lang="en-US" dirty="0"/>
              <a:t>Removing HTs reduces pass-by noise substantially</a:t>
            </a:r>
          </a:p>
          <a:p>
            <a:r>
              <a:rPr lang="en-US" dirty="0"/>
              <a:t>TNM traffic noise predictions with 10% HTs removed</a:t>
            </a:r>
          </a:p>
          <a:p>
            <a:pPr lvl="1"/>
            <a:r>
              <a:rPr lang="en-US" dirty="0"/>
              <a:t>Reduces highway noise about 3 dB</a:t>
            </a:r>
          </a:p>
          <a:p>
            <a:pPr lvl="1"/>
            <a:r>
              <a:rPr lang="en-US" dirty="0"/>
              <a:t>Reduces local road noise about 6 dB</a:t>
            </a:r>
          </a:p>
          <a:p>
            <a:r>
              <a:rPr lang="en-US" dirty="0"/>
              <a:t>Possible to apply to nighttime only to reduce sleep disturbance (may affect daytime traffic, though)</a:t>
            </a:r>
          </a:p>
        </p:txBody>
      </p:sp>
      <p:graphicFrame>
        <p:nvGraphicFramePr>
          <p:cNvPr id="6" name="Table 3">
            <a:extLst>
              <a:ext uri="{FF2B5EF4-FFF2-40B4-BE49-F238E27FC236}">
                <a16:creationId xmlns:a16="http://schemas.microsoft.com/office/drawing/2014/main" id="{51549F8F-9577-4FE6-AE78-CB10E51D14DF}"/>
              </a:ext>
            </a:extLst>
          </p:cNvPr>
          <p:cNvGraphicFramePr>
            <a:graphicFrameLocks noGrp="1"/>
          </p:cNvGraphicFramePr>
          <p:nvPr/>
        </p:nvGraphicFramePr>
        <p:xfrm>
          <a:off x="5680953" y="198122"/>
          <a:ext cx="3242553" cy="1058194"/>
        </p:xfrm>
        <a:graphic>
          <a:graphicData uri="http://schemas.openxmlformats.org/drawingml/2006/table">
            <a:tbl>
              <a:tblPr firstRow="1" bandRow="1">
                <a:tableStyleId>{5C22544A-7EE6-4342-B048-85BDC9FD1C3A}</a:tableStyleId>
              </a:tblPr>
              <a:tblGrid>
                <a:gridCol w="3242553">
                  <a:extLst>
                    <a:ext uri="{9D8B030D-6E8A-4147-A177-3AD203B41FA5}">
                      <a16:colId xmlns:a16="http://schemas.microsoft.com/office/drawing/2014/main" val="633889379"/>
                    </a:ext>
                  </a:extLst>
                </a:gridCol>
              </a:tblGrid>
              <a:tr h="215804">
                <a:tc>
                  <a:txBody>
                    <a:bodyPr/>
                    <a:lstStyle/>
                    <a:p>
                      <a:pPr algn="ctr"/>
                      <a:r>
                        <a:rPr lang="en-US" sz="1400" dirty="0"/>
                        <a:t>Noise Benefit</a:t>
                      </a:r>
                    </a:p>
                  </a:txBody>
                  <a:tcPr/>
                </a:tc>
                <a:extLst>
                  <a:ext uri="{0D108BD9-81ED-4DB2-BD59-A6C34878D82A}">
                    <a16:rowId xmlns:a16="http://schemas.microsoft.com/office/drawing/2014/main" val="3307688871"/>
                  </a:ext>
                </a:extLst>
              </a:tr>
              <a:tr h="753394">
                <a:tc>
                  <a:txBody>
                    <a:bodyPr/>
                    <a:lstStyle/>
                    <a:p>
                      <a:r>
                        <a:rPr lang="en-US" sz="1200" dirty="0"/>
                        <a:t>10 dB or more, vehicle max pass-by levels</a:t>
                      </a:r>
                    </a:p>
                    <a:p>
                      <a:endParaRPr lang="en-US" sz="1200" dirty="0"/>
                    </a:p>
                    <a:p>
                      <a:r>
                        <a:rPr lang="en-US" sz="1200" dirty="0"/>
                        <a:t>1-6 dB overall noise (</a:t>
                      </a:r>
                      <a:r>
                        <a:rPr lang="en-US" sz="1200" dirty="0" err="1"/>
                        <a:t>L</a:t>
                      </a:r>
                      <a:r>
                        <a:rPr lang="en-US" sz="1200" baseline="-25000" dirty="0" err="1"/>
                        <a:t>Aeq</a:t>
                      </a:r>
                      <a:r>
                        <a:rPr lang="en-US" sz="1200" dirty="0"/>
                        <a:t>)</a:t>
                      </a:r>
                    </a:p>
                  </a:txBody>
                  <a:tcPr/>
                </a:tc>
                <a:extLst>
                  <a:ext uri="{0D108BD9-81ED-4DB2-BD59-A6C34878D82A}">
                    <a16:rowId xmlns:a16="http://schemas.microsoft.com/office/drawing/2014/main" val="3912708405"/>
                  </a:ext>
                </a:extLst>
              </a:tr>
            </a:tbl>
          </a:graphicData>
        </a:graphic>
      </p:graphicFrame>
      <p:pic>
        <p:nvPicPr>
          <p:cNvPr id="7" name="Picture 6">
            <a:extLst>
              <a:ext uri="{FF2B5EF4-FFF2-40B4-BE49-F238E27FC236}">
                <a16:creationId xmlns:a16="http://schemas.microsoft.com/office/drawing/2014/main" id="{9E49C97B-CB02-4B79-93E9-822F7D94D90A}"/>
              </a:ext>
            </a:extLst>
          </p:cNvPr>
          <p:cNvPicPr/>
          <p:nvPr/>
        </p:nvPicPr>
        <p:blipFill rotWithShape="1">
          <a:blip r:embed="rId2" cstate="screen">
            <a:alphaModFix amt="8000"/>
            <a:extLst>
              <a:ext uri="{28A0092B-C50C-407E-A947-70E740481C1C}">
                <a14:useLocalDpi xmlns:a14="http://schemas.microsoft.com/office/drawing/2010/main"/>
              </a:ext>
            </a:extLst>
          </a:blip>
          <a:srcRect l="52125" t="52991" r="39386" b="3304"/>
          <a:stretch/>
        </p:blipFill>
        <p:spPr bwMode="auto">
          <a:xfrm>
            <a:off x="6290553" y="3882635"/>
            <a:ext cx="1355388" cy="1681586"/>
          </a:xfrm>
          <a:prstGeom prst="rect">
            <a:avLst/>
          </a:prstGeom>
          <a:noFill/>
        </p:spPr>
      </p:pic>
    </p:spTree>
    <p:extLst>
      <p:ext uri="{BB962C8B-B14F-4D97-AF65-F5344CB8AC3E}">
        <p14:creationId xmlns:p14="http://schemas.microsoft.com/office/powerpoint/2010/main" val="555163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Sound Absorptive Treatment on Structures</a:t>
            </a:r>
          </a:p>
        </p:txBody>
      </p:sp>
      <p:sp>
        <p:nvSpPr>
          <p:cNvPr id="7" name="Rectangle 6">
            <a:extLst>
              <a:ext uri="{FF2B5EF4-FFF2-40B4-BE49-F238E27FC236}">
                <a16:creationId xmlns:a16="http://schemas.microsoft.com/office/drawing/2014/main" id="{2CD559AC-D0FF-4AE1-8E16-5B8606FE7C72}"/>
              </a:ext>
            </a:extLst>
          </p:cNvPr>
          <p:cNvSpPr/>
          <p:nvPr/>
        </p:nvSpPr>
        <p:spPr>
          <a:xfrm>
            <a:off x="358140" y="198119"/>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4662F8FA-DE25-47C2-88B8-D5C5BA4F8079}"/>
              </a:ext>
            </a:extLst>
          </p:cNvPr>
          <p:cNvGraphicFramePr/>
          <p:nvPr>
            <p:extLst>
              <p:ext uri="{D42A27DB-BD31-4B8C-83A1-F6EECF244321}">
                <p14:modId xmlns:p14="http://schemas.microsoft.com/office/powerpoint/2010/main" val="4273474780"/>
              </p:ext>
            </p:extLst>
          </p:nvPr>
        </p:nvGraphicFramePr>
        <p:xfrm>
          <a:off x="2301328" y="1669909"/>
          <a:ext cx="4562931" cy="4354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0312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Sound absorptive treatment on structures</a:t>
            </a:r>
          </a:p>
        </p:txBody>
      </p:sp>
      <p:graphicFrame>
        <p:nvGraphicFramePr>
          <p:cNvPr id="7" name="Table 7">
            <a:extLst>
              <a:ext uri="{FF2B5EF4-FFF2-40B4-BE49-F238E27FC236}">
                <a16:creationId xmlns:a16="http://schemas.microsoft.com/office/drawing/2014/main" id="{F8EF09C7-0C9A-4850-82FD-89C7D1671B6C}"/>
              </a:ext>
            </a:extLst>
          </p:cNvPr>
          <p:cNvGraphicFramePr>
            <a:graphicFrameLocks noGrp="1"/>
          </p:cNvGraphicFramePr>
          <p:nvPr>
            <p:extLst>
              <p:ext uri="{D42A27DB-BD31-4B8C-83A1-F6EECF244321}">
                <p14:modId xmlns:p14="http://schemas.microsoft.com/office/powerpoint/2010/main" val="2291057931"/>
              </p:ext>
            </p:extLst>
          </p:nvPr>
        </p:nvGraphicFramePr>
        <p:xfrm>
          <a:off x="541019" y="1448877"/>
          <a:ext cx="8032292" cy="5296931"/>
        </p:xfrm>
        <a:graphic>
          <a:graphicData uri="http://schemas.openxmlformats.org/drawingml/2006/table">
            <a:tbl>
              <a:tblPr firstRow="1" bandRow="1">
                <a:tableStyleId>{5C22544A-7EE6-4342-B048-85BDC9FD1C3A}</a:tableStyleId>
              </a:tblPr>
              <a:tblGrid>
                <a:gridCol w="2008073">
                  <a:extLst>
                    <a:ext uri="{9D8B030D-6E8A-4147-A177-3AD203B41FA5}">
                      <a16:colId xmlns:a16="http://schemas.microsoft.com/office/drawing/2014/main" val="3513468662"/>
                    </a:ext>
                  </a:extLst>
                </a:gridCol>
                <a:gridCol w="3183742">
                  <a:extLst>
                    <a:ext uri="{9D8B030D-6E8A-4147-A177-3AD203B41FA5}">
                      <a16:colId xmlns:a16="http://schemas.microsoft.com/office/drawing/2014/main" val="2682652949"/>
                    </a:ext>
                  </a:extLst>
                </a:gridCol>
                <a:gridCol w="832404">
                  <a:extLst>
                    <a:ext uri="{9D8B030D-6E8A-4147-A177-3AD203B41FA5}">
                      <a16:colId xmlns:a16="http://schemas.microsoft.com/office/drawing/2014/main" val="2472186267"/>
                    </a:ext>
                  </a:extLst>
                </a:gridCol>
                <a:gridCol w="2008073">
                  <a:extLst>
                    <a:ext uri="{9D8B030D-6E8A-4147-A177-3AD203B41FA5}">
                      <a16:colId xmlns:a16="http://schemas.microsoft.com/office/drawing/2014/main" val="553140543"/>
                    </a:ext>
                  </a:extLst>
                </a:gridCol>
              </a:tblGrid>
              <a:tr h="730116">
                <a:tc>
                  <a:txBody>
                    <a:bodyPr/>
                    <a:lstStyle/>
                    <a:p>
                      <a:pPr algn="ctr"/>
                      <a:r>
                        <a:rPr lang="en-US" dirty="0"/>
                        <a:t>Strategy</a:t>
                      </a:r>
                    </a:p>
                  </a:txBody>
                  <a:tcPr/>
                </a:tc>
                <a:tc>
                  <a:txBody>
                    <a:bodyPr/>
                    <a:lstStyle/>
                    <a:p>
                      <a:pPr algn="ctr"/>
                      <a:r>
                        <a:rPr lang="en-US" dirty="0"/>
                        <a:t>Noise Benefit</a:t>
                      </a:r>
                    </a:p>
                  </a:txBody>
                  <a:tcPr/>
                </a:tc>
                <a:tc>
                  <a:txBody>
                    <a:bodyPr/>
                    <a:lstStyle/>
                    <a:p>
                      <a:pPr algn="ctr"/>
                      <a:r>
                        <a:rPr lang="en-US" dirty="0"/>
                        <a:t>Costs</a:t>
                      </a:r>
                    </a:p>
                    <a:p>
                      <a:pPr algn="ctr"/>
                      <a:r>
                        <a:rPr lang="en-US" sz="1200" dirty="0"/>
                        <a:t>($-$$$$$)</a:t>
                      </a:r>
                    </a:p>
                  </a:txBody>
                  <a:tcPr/>
                </a:tc>
                <a:tc>
                  <a:txBody>
                    <a:bodyPr/>
                    <a:lstStyle/>
                    <a:p>
                      <a:pPr algn="ctr"/>
                      <a:r>
                        <a:rPr lang="en-US" dirty="0"/>
                        <a:t>Context Appropriateness</a:t>
                      </a:r>
                    </a:p>
                  </a:txBody>
                  <a:tcPr/>
                </a:tc>
                <a:extLst>
                  <a:ext uri="{0D108BD9-81ED-4DB2-BD59-A6C34878D82A}">
                    <a16:rowId xmlns:a16="http://schemas.microsoft.com/office/drawing/2014/main" val="4122717764"/>
                  </a:ext>
                </a:extLst>
              </a:tr>
              <a:tr h="839547">
                <a:tc>
                  <a:txBody>
                    <a:bodyPr/>
                    <a:lstStyle/>
                    <a:p>
                      <a:pPr marL="0" marR="0">
                        <a:spcBef>
                          <a:spcPts val="600"/>
                        </a:spcBef>
                        <a:spcAft>
                          <a:spcPts val="600"/>
                        </a:spcAft>
                      </a:pPr>
                      <a:r>
                        <a:rPr lang="en-US" sz="1400">
                          <a:effectLst/>
                          <a:latin typeface="+mn-lt"/>
                          <a:ea typeface="Times New Roman" panose="02020603050405020304" pitchFamily="18" charset="0"/>
                        </a:rPr>
                        <a:t>Treatment on retaining walls</a:t>
                      </a:r>
                    </a:p>
                  </a:txBody>
                  <a:tcPr marL="68580" marR="68580" marT="0" marB="0"/>
                </a:tc>
                <a:tc>
                  <a:txBody>
                    <a:bodyPr/>
                    <a:lstStyle/>
                    <a:p>
                      <a:pPr marL="91440" indent="-457200"/>
                      <a:r>
                        <a:rPr lang="en-US" sz="1400" dirty="0"/>
                        <a:t>1-2 dB for opposite side reflections</a:t>
                      </a:r>
                    </a:p>
                    <a:p>
                      <a:pPr marL="91440" indent="-457200"/>
                      <a:endParaRPr lang="en-US" sz="1400" dirty="0"/>
                    </a:p>
                    <a:p>
                      <a:pPr marL="91440" indent="-457200"/>
                      <a:r>
                        <a:rPr lang="en-US" sz="1400" dirty="0"/>
                        <a:t>Predicted up to 2.5 for parallel barriers and up to 4 dB for truck/barrier reflections</a:t>
                      </a:r>
                    </a:p>
                  </a:txBody>
                  <a:tcPr marL="68580" marR="68580" marT="0" marB="0"/>
                </a:tc>
                <a:tc>
                  <a:txBody>
                    <a:bodyPr/>
                    <a:lstStyle/>
                    <a:p>
                      <a:pPr marL="0" marR="0" algn="ctr">
                        <a:spcBef>
                          <a:spcPts val="600"/>
                        </a:spcBef>
                        <a:spcAft>
                          <a:spcPts val="600"/>
                        </a:spcAft>
                      </a:pPr>
                      <a:r>
                        <a:rPr lang="en-US" sz="1400" dirty="0">
                          <a:effectLst/>
                          <a:latin typeface="+mn-lt"/>
                          <a:ea typeface="Times New Roman" panose="02020603050405020304" pitchFamily="18" charset="0"/>
                        </a:rPr>
                        <a:t>$-$$$</a:t>
                      </a:r>
                    </a:p>
                  </a:txBody>
                  <a:tcPr marL="68580" marR="68580" marT="0" marB="0"/>
                </a:tc>
                <a:tc>
                  <a:txBody>
                    <a:bodyPr/>
                    <a:lstStyle/>
                    <a:p>
                      <a:pPr marL="0" marR="0">
                        <a:spcBef>
                          <a:spcPts val="600"/>
                        </a:spcBef>
                        <a:spcAft>
                          <a:spcPts val="600"/>
                        </a:spcAft>
                      </a:pPr>
                      <a:r>
                        <a:rPr lang="en-US" sz="1400" dirty="0">
                          <a:effectLst/>
                          <a:latin typeface="+mn-lt"/>
                          <a:ea typeface="Times New Roman" panose="02020603050405020304" pitchFamily="18" charset="0"/>
                        </a:rPr>
                        <a:t>Where retaining walls can reflect noise to sensitive receptors</a:t>
                      </a:r>
                    </a:p>
                  </a:txBody>
                  <a:tcPr marL="68580" marR="68580" marT="0" marB="0"/>
                </a:tc>
                <a:extLst>
                  <a:ext uri="{0D108BD9-81ED-4DB2-BD59-A6C34878D82A}">
                    <a16:rowId xmlns:a16="http://schemas.microsoft.com/office/drawing/2014/main" val="4271531442"/>
                  </a:ext>
                </a:extLst>
              </a:tr>
              <a:tr h="839550">
                <a:tc>
                  <a:txBody>
                    <a:bodyPr/>
                    <a:lstStyle/>
                    <a:p>
                      <a:pPr marL="0" marR="0">
                        <a:spcBef>
                          <a:spcPts val="600"/>
                        </a:spcBef>
                        <a:spcAft>
                          <a:spcPts val="600"/>
                        </a:spcAft>
                      </a:pPr>
                      <a:r>
                        <a:rPr lang="en-US" sz="1400">
                          <a:solidFill>
                            <a:srgbClr val="000000"/>
                          </a:solidFill>
                          <a:effectLst/>
                          <a:latin typeface="+mn-lt"/>
                          <a:ea typeface="Times New Roman" panose="02020603050405020304" pitchFamily="18" charset="0"/>
                        </a:rPr>
                        <a:t>Treatment on bridge understructures</a:t>
                      </a:r>
                      <a:endParaRPr lang="en-US" sz="1400">
                        <a:effectLst/>
                        <a:latin typeface="+mn-lt"/>
                        <a:ea typeface="Times New Roman" panose="02020603050405020304" pitchFamily="18" charset="0"/>
                      </a:endParaRPr>
                    </a:p>
                  </a:txBody>
                  <a:tcPr marL="68580" marR="68580" marT="0" marB="0"/>
                </a:tc>
                <a:tc>
                  <a:txBody>
                    <a:bodyPr/>
                    <a:lstStyle/>
                    <a:p>
                      <a:pPr marL="91440" indent="-457200"/>
                      <a:r>
                        <a:rPr lang="en-US" sz="1400" dirty="0"/>
                        <a:t>Measured up to 6 dB for highway and 11 dB in lab</a:t>
                      </a:r>
                    </a:p>
                    <a:p>
                      <a:pPr marL="91440" indent="-457200"/>
                      <a:r>
                        <a:rPr lang="en-US" sz="1400" dirty="0"/>
                        <a:t>Predicted up to 4 dB for sound absorptive treatment</a:t>
                      </a:r>
                    </a:p>
                  </a:txBody>
                  <a:tcPr marL="68580" marR="68580" marT="0" marB="0"/>
                </a:tc>
                <a:tc>
                  <a:txBody>
                    <a:bodyPr/>
                    <a:lstStyle/>
                    <a:p>
                      <a:pPr marL="0" marR="0" algn="ctr">
                        <a:spcBef>
                          <a:spcPts val="600"/>
                        </a:spcBef>
                        <a:spcAft>
                          <a:spcPts val="600"/>
                        </a:spcAft>
                      </a:pPr>
                      <a:r>
                        <a:rPr lang="en-US" sz="1400" dirty="0">
                          <a:effectLst/>
                          <a:latin typeface="+mn-lt"/>
                          <a:ea typeface="Times New Roman" panose="02020603050405020304" pitchFamily="18" charset="0"/>
                        </a:rPr>
                        <a:t>$$-$$$$</a:t>
                      </a:r>
                    </a:p>
                  </a:txBody>
                  <a:tcPr marL="68580" marR="68580" marT="0" marB="0"/>
                </a:tc>
                <a:tc>
                  <a:txBody>
                    <a:bodyPr/>
                    <a:lstStyle/>
                    <a:p>
                      <a:pPr marL="0" marR="0">
                        <a:spcBef>
                          <a:spcPts val="600"/>
                        </a:spcBef>
                        <a:spcAft>
                          <a:spcPts val="600"/>
                        </a:spcAft>
                      </a:pPr>
                      <a:r>
                        <a:rPr lang="en-US" sz="1400" dirty="0">
                          <a:solidFill>
                            <a:srgbClr val="000000"/>
                          </a:solidFill>
                          <a:effectLst/>
                          <a:latin typeface="+mn-lt"/>
                          <a:ea typeface="Times New Roman" panose="02020603050405020304" pitchFamily="18" charset="0"/>
                        </a:rPr>
                        <a:t>Elevated highway bridge structures or those over depressed highways where reflections can affect sensitive receptors</a:t>
                      </a:r>
                      <a:endParaRPr lang="en-US" sz="14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494417874"/>
                  </a:ext>
                </a:extLst>
              </a:tr>
              <a:tr h="726335">
                <a:tc>
                  <a:txBody>
                    <a:bodyPr/>
                    <a:lstStyle/>
                    <a:p>
                      <a:pPr marL="0" marR="0">
                        <a:spcBef>
                          <a:spcPts val="600"/>
                        </a:spcBef>
                        <a:spcAft>
                          <a:spcPts val="600"/>
                        </a:spcAft>
                      </a:pPr>
                      <a:r>
                        <a:rPr lang="en-US" sz="1400">
                          <a:effectLst/>
                          <a:latin typeface="+mn-lt"/>
                          <a:ea typeface="Times New Roman" panose="02020603050405020304" pitchFamily="18" charset="0"/>
                        </a:rPr>
                        <a:t>Treatment in tunnels</a:t>
                      </a:r>
                    </a:p>
                  </a:txBody>
                  <a:tcPr marL="68580" marR="68580" marT="0" marB="0"/>
                </a:tc>
                <a:tc>
                  <a:txBody>
                    <a:bodyPr/>
                    <a:lstStyle/>
                    <a:p>
                      <a:pPr marL="91440" indent="-457200"/>
                      <a:r>
                        <a:rPr lang="en-US" sz="1400" dirty="0"/>
                        <a:t>Measured 5-10 dB for sound absorptive treatment</a:t>
                      </a:r>
                    </a:p>
                    <a:p>
                      <a:pPr marL="91440" indent="-457200"/>
                      <a:r>
                        <a:rPr lang="en-US" sz="1400" dirty="0"/>
                        <a:t>Predicted 4 dB for surface roughening</a:t>
                      </a:r>
                    </a:p>
                  </a:txBody>
                  <a:tcPr marL="68580" marR="68580" marT="0" marB="0"/>
                </a:tc>
                <a:tc>
                  <a:txBody>
                    <a:bodyPr/>
                    <a:lstStyle/>
                    <a:p>
                      <a:pPr marL="0" marR="0" algn="ctr">
                        <a:spcBef>
                          <a:spcPts val="600"/>
                        </a:spcBef>
                        <a:spcAft>
                          <a:spcPts val="600"/>
                        </a:spcAft>
                      </a:pPr>
                      <a:r>
                        <a:rPr lang="en-US" sz="1400" dirty="0">
                          <a:effectLst/>
                          <a:latin typeface="+mn-lt"/>
                          <a:ea typeface="Times New Roman" panose="02020603050405020304" pitchFamily="18" charset="0"/>
                        </a:rPr>
                        <a:t>$$-$$$$</a:t>
                      </a:r>
                    </a:p>
                  </a:txBody>
                  <a:tcPr marL="68580" marR="68580" marT="0" marB="0"/>
                </a:tc>
                <a:tc>
                  <a:txBody>
                    <a:bodyPr/>
                    <a:lstStyle/>
                    <a:p>
                      <a:pPr marL="0" marR="0">
                        <a:spcBef>
                          <a:spcPts val="600"/>
                        </a:spcBef>
                        <a:spcAft>
                          <a:spcPts val="600"/>
                        </a:spcAft>
                      </a:pPr>
                      <a:r>
                        <a:rPr lang="en-US" sz="1400" dirty="0">
                          <a:effectLst/>
                          <a:latin typeface="+mn-lt"/>
                          <a:ea typeface="Times New Roman" panose="02020603050405020304" pitchFamily="18" charset="0"/>
                        </a:rPr>
                        <a:t>Highway tunnels where reflections can affect sensitive receptors</a:t>
                      </a:r>
                    </a:p>
                  </a:txBody>
                  <a:tcPr marL="68580" marR="68580" marT="0" marB="0"/>
                </a:tc>
                <a:extLst>
                  <a:ext uri="{0D108BD9-81ED-4DB2-BD59-A6C34878D82A}">
                    <a16:rowId xmlns:a16="http://schemas.microsoft.com/office/drawing/2014/main" val="460827554"/>
                  </a:ext>
                </a:extLst>
              </a:tr>
              <a:tr h="839547">
                <a:tc>
                  <a:txBody>
                    <a:bodyPr/>
                    <a:lstStyle/>
                    <a:p>
                      <a:pPr marL="0" marR="0">
                        <a:spcBef>
                          <a:spcPts val="600"/>
                        </a:spcBef>
                        <a:spcAft>
                          <a:spcPts val="600"/>
                        </a:spcAft>
                      </a:pPr>
                      <a:r>
                        <a:rPr lang="en-US" sz="1400" dirty="0">
                          <a:solidFill>
                            <a:srgbClr val="000000"/>
                          </a:solidFill>
                          <a:effectLst/>
                          <a:latin typeface="+mn-lt"/>
                          <a:ea typeface="Times New Roman" panose="02020603050405020304" pitchFamily="18" charset="0"/>
                        </a:rPr>
                        <a:t>Other structure applications</a:t>
                      </a:r>
                      <a:endParaRPr lang="en-US" sz="1400" dirty="0">
                        <a:effectLst/>
                        <a:latin typeface="+mn-lt"/>
                        <a:ea typeface="Times New Roman" panose="02020603050405020304" pitchFamily="18" charset="0"/>
                      </a:endParaRPr>
                    </a:p>
                  </a:txBody>
                  <a:tcPr marL="68580" marR="68580" marT="0" marB="0"/>
                </a:tc>
                <a:tc>
                  <a:txBody>
                    <a:bodyPr/>
                    <a:lstStyle/>
                    <a:p>
                      <a:pPr marL="91440" marR="0" indent="-457200">
                        <a:spcBef>
                          <a:spcPts val="0"/>
                        </a:spcBef>
                        <a:spcAft>
                          <a:spcPts val="0"/>
                        </a:spcAft>
                      </a:pPr>
                      <a:r>
                        <a:rPr lang="en-US" sz="1400" dirty="0">
                          <a:solidFill>
                            <a:srgbClr val="000000"/>
                          </a:solidFill>
                          <a:effectLst/>
                          <a:latin typeface="+mn-lt"/>
                          <a:ea typeface="Times New Roman" panose="02020603050405020304" pitchFamily="18" charset="0"/>
                        </a:rPr>
                        <a:t>Engineered products: Helmholtz resonators or metamaterials –  can be tuned to optimize traffic noise reduction</a:t>
                      </a:r>
                      <a:endParaRPr lang="en-US" sz="1400" dirty="0">
                        <a:effectLst/>
                        <a:latin typeface="+mn-lt"/>
                        <a:ea typeface="Times New Roman" panose="02020603050405020304" pitchFamily="18" charset="0"/>
                      </a:endParaRPr>
                    </a:p>
                    <a:p>
                      <a:pPr marL="91440" marR="0" indent="-457200">
                        <a:spcBef>
                          <a:spcPts val="0"/>
                        </a:spcBef>
                        <a:spcAft>
                          <a:spcPts val="0"/>
                        </a:spcAft>
                      </a:pPr>
                      <a:r>
                        <a:rPr lang="en-US" sz="1400" dirty="0">
                          <a:solidFill>
                            <a:srgbClr val="000000"/>
                          </a:solidFill>
                          <a:effectLst/>
                          <a:latin typeface="+mn-lt"/>
                          <a:ea typeface="Times New Roman" panose="02020603050405020304" pitchFamily="18" charset="0"/>
                        </a:rPr>
                        <a:t>Considerations: curvature of a wall –  avoid focusing sound; application to safety barriers</a:t>
                      </a:r>
                      <a:endParaRPr lang="en-US" sz="1400" dirty="0">
                        <a:effectLst/>
                        <a:latin typeface="+mn-lt"/>
                        <a:ea typeface="Times New Roman" panose="02020603050405020304" pitchFamily="18" charset="0"/>
                      </a:endParaRPr>
                    </a:p>
                    <a:p>
                      <a:pPr marL="91440" marR="0" indent="-457200">
                        <a:spcBef>
                          <a:spcPts val="0"/>
                        </a:spcBef>
                        <a:spcAft>
                          <a:spcPts val="0"/>
                        </a:spcAft>
                      </a:pPr>
                      <a:r>
                        <a:rPr lang="en-US" sz="1400" dirty="0">
                          <a:solidFill>
                            <a:srgbClr val="000000"/>
                          </a:solidFill>
                          <a:effectLst/>
                          <a:latin typeface="+mn-lt"/>
                          <a:ea typeface="Times New Roman" panose="02020603050405020304" pitchFamily="18" charset="0"/>
                        </a:rPr>
                        <a:t>Green wall systems on walls and rooftops can reduce reflections</a:t>
                      </a:r>
                      <a:endParaRPr lang="en-US" sz="1400" dirty="0">
                        <a:effectLst/>
                        <a:latin typeface="+mn-lt"/>
                        <a:ea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400" dirty="0">
                          <a:effectLst/>
                          <a:latin typeface="+mn-lt"/>
                          <a:ea typeface="Times New Roman" panose="02020603050405020304" pitchFamily="18" charset="0"/>
                        </a:rPr>
                        <a:t>--</a:t>
                      </a:r>
                    </a:p>
                  </a:txBody>
                  <a:tcPr marL="68580" marR="68580" marT="0" marB="0"/>
                </a:tc>
                <a:tc>
                  <a:txBody>
                    <a:bodyPr/>
                    <a:lstStyle/>
                    <a:p>
                      <a:pPr marL="0" marR="0">
                        <a:spcBef>
                          <a:spcPts val="600"/>
                        </a:spcBef>
                        <a:spcAft>
                          <a:spcPts val="600"/>
                        </a:spcAft>
                      </a:pPr>
                      <a:r>
                        <a:rPr lang="en-US" sz="1400" dirty="0">
                          <a:solidFill>
                            <a:srgbClr val="000000"/>
                          </a:solidFill>
                          <a:effectLst/>
                          <a:latin typeface="+mn-lt"/>
                          <a:ea typeface="Times New Roman" panose="02020603050405020304" pitchFamily="18" charset="0"/>
                        </a:rPr>
                        <a:t>Locations where structure surfaces can reflect noise</a:t>
                      </a:r>
                      <a:endParaRPr lang="en-US" sz="14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696066321"/>
                  </a:ext>
                </a:extLst>
              </a:tr>
            </a:tbl>
          </a:graphicData>
        </a:graphic>
      </p:graphicFrame>
    </p:spTree>
    <p:extLst>
      <p:ext uri="{BB962C8B-B14F-4D97-AF65-F5344CB8AC3E}">
        <p14:creationId xmlns:p14="http://schemas.microsoft.com/office/powerpoint/2010/main" val="507807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Reflections and absorptive treatment</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Reflections of sound at a structure interface can increase noise at a receptor</a:t>
            </a:r>
          </a:p>
          <a:p>
            <a:pPr lvl="1"/>
            <a:r>
              <a:rPr lang="en-US" dirty="0"/>
              <a:t>Substantial increase if direct noise is shielded</a:t>
            </a:r>
          </a:p>
          <a:p>
            <a:r>
              <a:rPr lang="en-US" dirty="0"/>
              <a:t>Sound absorptive treatment</a:t>
            </a:r>
          </a:p>
          <a:p>
            <a:pPr lvl="1"/>
            <a:r>
              <a:rPr lang="en-US" dirty="0"/>
              <a:t>Can benefit receptors on one or both sides of a roadway</a:t>
            </a:r>
          </a:p>
          <a:p>
            <a:pPr lvl="1"/>
            <a:r>
              <a:rPr lang="en-US" dirty="0"/>
              <a:t>Reduces magnitude of sound energy: as sound travels through the material, the sound waves change direction and follow a longer path, decreasing the energy</a:t>
            </a:r>
          </a:p>
          <a:p>
            <a:pPr lvl="1"/>
            <a:r>
              <a:rPr lang="en-US" dirty="0"/>
              <a:t>Example sound absorptive material, Noise Reduction Coefficient (NRC) values of 0.7 – 1 </a:t>
            </a:r>
          </a:p>
        </p:txBody>
      </p:sp>
      <p:pic>
        <p:nvPicPr>
          <p:cNvPr id="8" name="Picture 7">
            <a:extLst>
              <a:ext uri="{FF2B5EF4-FFF2-40B4-BE49-F238E27FC236}">
                <a16:creationId xmlns:a16="http://schemas.microsoft.com/office/drawing/2014/main" id="{184C4E55-61E5-40C4-A206-96BE94283E7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6979" y="4839663"/>
            <a:ext cx="2521437" cy="1645284"/>
          </a:xfrm>
          <a:prstGeom prst="rect">
            <a:avLst/>
          </a:prstGeom>
          <a:noFill/>
          <a:ln>
            <a:noFill/>
          </a:ln>
        </p:spPr>
      </p:pic>
      <p:pic>
        <p:nvPicPr>
          <p:cNvPr id="9" name="Picture 8">
            <a:extLst>
              <a:ext uri="{FF2B5EF4-FFF2-40B4-BE49-F238E27FC236}">
                <a16:creationId xmlns:a16="http://schemas.microsoft.com/office/drawing/2014/main" id="{7CC059F8-684E-4FBF-833B-30C017126B8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3764" y="4839663"/>
            <a:ext cx="2197100" cy="1647825"/>
          </a:xfrm>
          <a:prstGeom prst="rect">
            <a:avLst/>
          </a:prstGeom>
          <a:noFill/>
          <a:ln>
            <a:noFill/>
          </a:ln>
        </p:spPr>
      </p:pic>
      <p:pic>
        <p:nvPicPr>
          <p:cNvPr id="11" name="Picture 10">
            <a:extLst>
              <a:ext uri="{FF2B5EF4-FFF2-40B4-BE49-F238E27FC236}">
                <a16:creationId xmlns:a16="http://schemas.microsoft.com/office/drawing/2014/main" id="{F9861B1B-80C2-4CD3-8BC2-6572A23C2E8D}"/>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049" y="4842203"/>
            <a:ext cx="2194560" cy="1645285"/>
          </a:xfrm>
          <a:prstGeom prst="rect">
            <a:avLst/>
          </a:prstGeom>
          <a:noFill/>
          <a:ln>
            <a:noFill/>
          </a:ln>
        </p:spPr>
      </p:pic>
      <p:pic>
        <p:nvPicPr>
          <p:cNvPr id="12" name="Picture 11" descr="Doorway in rooftop mechanical yard walls clad with AIL Sound Walls">
            <a:extLst>
              <a:ext uri="{FF2B5EF4-FFF2-40B4-BE49-F238E27FC236}">
                <a16:creationId xmlns:a16="http://schemas.microsoft.com/office/drawing/2014/main" id="{11D8E2BB-7DAD-4607-97E5-FEEAAB307B2C}"/>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95604" y="4840298"/>
            <a:ext cx="1917065" cy="1647190"/>
          </a:xfrm>
          <a:prstGeom prst="rect">
            <a:avLst/>
          </a:prstGeom>
          <a:noFill/>
          <a:ln>
            <a:noFill/>
          </a:ln>
        </p:spPr>
      </p:pic>
      <p:pic>
        <p:nvPicPr>
          <p:cNvPr id="10" name="Picture 9">
            <a:extLst>
              <a:ext uri="{FF2B5EF4-FFF2-40B4-BE49-F238E27FC236}">
                <a16:creationId xmlns:a16="http://schemas.microsoft.com/office/drawing/2014/main" id="{86EC7AA6-954F-4CEC-815F-C268C8A42E3E}"/>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4190865" y="4839663"/>
            <a:ext cx="1196340" cy="1647825"/>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F731F20F-3B0C-4EA5-B9AF-58F11860691C}"/>
              </a:ext>
            </a:extLst>
          </p:cNvPr>
          <p:cNvSpPr/>
          <p:nvPr/>
        </p:nvSpPr>
        <p:spPr>
          <a:xfrm>
            <a:off x="258591" y="6303973"/>
            <a:ext cx="951084" cy="1809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20482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Retaining walls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Treatment helps with multiple or single reflections for depressed parallel walls or single wall</a:t>
            </a:r>
          </a:p>
          <a:p>
            <a:endParaRPr lang="en-US" dirty="0"/>
          </a:p>
          <a:p>
            <a:endParaRPr lang="en-US" dirty="0"/>
          </a:p>
          <a:p>
            <a:pPr marL="0" indent="0">
              <a:buNone/>
            </a:pPr>
            <a:endParaRPr lang="en-US" dirty="0"/>
          </a:p>
          <a:p>
            <a:r>
              <a:rPr lang="en-US" dirty="0"/>
              <a:t>TNM analysis showed parallel barrier analysis provided an accurate estimate of reflected noise and sound absorptive material</a:t>
            </a:r>
          </a:p>
          <a:p>
            <a:r>
              <a:rPr lang="en-US" dirty="0"/>
              <a:t>Percent coverage and placement is dependent on site</a:t>
            </a:r>
          </a:p>
          <a:p>
            <a:r>
              <a:rPr lang="en-US" dirty="0"/>
              <a:t>NCHRP Research Report 886 showed treatment can …</a:t>
            </a:r>
          </a:p>
          <a:p>
            <a:pPr lvl="1"/>
            <a:r>
              <a:rPr lang="en-US" dirty="0"/>
              <a:t>Reduce reflected noise magnitude</a:t>
            </a:r>
          </a:p>
          <a:p>
            <a:pPr lvl="1"/>
            <a:r>
              <a:rPr lang="en-US" dirty="0"/>
              <a:t>Minimize elevation of background noise (L90, L99)</a:t>
            </a:r>
          </a:p>
          <a:p>
            <a:pPr lvl="1"/>
            <a:r>
              <a:rPr lang="en-US" dirty="0"/>
              <a:t>May reduce adverse sound wave interaction effects (comb-filtering effect)</a:t>
            </a:r>
          </a:p>
          <a:p>
            <a:endParaRPr lang="en-US" dirty="0"/>
          </a:p>
        </p:txBody>
      </p:sp>
      <p:graphicFrame>
        <p:nvGraphicFramePr>
          <p:cNvPr id="7" name="Table 3">
            <a:extLst>
              <a:ext uri="{FF2B5EF4-FFF2-40B4-BE49-F238E27FC236}">
                <a16:creationId xmlns:a16="http://schemas.microsoft.com/office/drawing/2014/main" id="{343B2BB8-A354-402E-A939-E7E7E3ACBE51}"/>
              </a:ext>
            </a:extLst>
          </p:cNvPr>
          <p:cNvGraphicFramePr>
            <a:graphicFrameLocks noGrp="1"/>
          </p:cNvGraphicFramePr>
          <p:nvPr/>
        </p:nvGraphicFramePr>
        <p:xfrm>
          <a:off x="5680953" y="198122"/>
          <a:ext cx="3242553" cy="1127760"/>
        </p:xfrm>
        <a:graphic>
          <a:graphicData uri="http://schemas.openxmlformats.org/drawingml/2006/table">
            <a:tbl>
              <a:tblPr firstRow="1" bandRow="1">
                <a:tableStyleId>{5C22544A-7EE6-4342-B048-85BDC9FD1C3A}</a:tableStyleId>
              </a:tblPr>
              <a:tblGrid>
                <a:gridCol w="3242553">
                  <a:extLst>
                    <a:ext uri="{9D8B030D-6E8A-4147-A177-3AD203B41FA5}">
                      <a16:colId xmlns:a16="http://schemas.microsoft.com/office/drawing/2014/main" val="633889379"/>
                    </a:ext>
                  </a:extLst>
                </a:gridCol>
              </a:tblGrid>
              <a:tr h="215804">
                <a:tc>
                  <a:txBody>
                    <a:bodyPr/>
                    <a:lstStyle/>
                    <a:p>
                      <a:pPr algn="ctr"/>
                      <a:r>
                        <a:rPr lang="en-US" sz="1400" dirty="0"/>
                        <a:t>Noise Benefit</a:t>
                      </a:r>
                    </a:p>
                  </a:txBody>
                  <a:tcPr/>
                </a:tc>
                <a:extLst>
                  <a:ext uri="{0D108BD9-81ED-4DB2-BD59-A6C34878D82A}">
                    <a16:rowId xmlns:a16="http://schemas.microsoft.com/office/drawing/2014/main" val="3307688871"/>
                  </a:ext>
                </a:extLst>
              </a:tr>
              <a:tr h="753394">
                <a:tc>
                  <a:txBody>
                    <a:bodyPr/>
                    <a:lstStyle/>
                    <a:p>
                      <a:pPr marL="91440" indent="-457200"/>
                      <a:r>
                        <a:rPr lang="en-US" sz="1200" dirty="0"/>
                        <a:t>1-2 dB for opposite side reflections</a:t>
                      </a:r>
                    </a:p>
                    <a:p>
                      <a:pPr marL="91440" indent="-457200"/>
                      <a:endParaRPr lang="en-US" sz="1200" dirty="0"/>
                    </a:p>
                    <a:p>
                      <a:pPr marL="91440" indent="-457200"/>
                      <a:r>
                        <a:rPr lang="en-US" sz="1200" dirty="0"/>
                        <a:t>Predicted up to 2.5 for parallel barriers and up to 4 dB for truck/barrier reflections</a:t>
                      </a:r>
                    </a:p>
                  </a:txBody>
                  <a:tcPr/>
                </a:tc>
                <a:extLst>
                  <a:ext uri="{0D108BD9-81ED-4DB2-BD59-A6C34878D82A}">
                    <a16:rowId xmlns:a16="http://schemas.microsoft.com/office/drawing/2014/main" val="3912708405"/>
                  </a:ext>
                </a:extLst>
              </a:tr>
            </a:tbl>
          </a:graphicData>
        </a:graphic>
      </p:graphicFrame>
      <p:pic>
        <p:nvPicPr>
          <p:cNvPr id="8" name="Picture 7">
            <a:extLst>
              <a:ext uri="{FF2B5EF4-FFF2-40B4-BE49-F238E27FC236}">
                <a16:creationId xmlns:a16="http://schemas.microsoft.com/office/drawing/2014/main" id="{BEF39175-03B0-42D2-A0EE-18140153FC6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30623" y="2333833"/>
            <a:ext cx="3321389" cy="876071"/>
          </a:xfrm>
          <a:prstGeom prst="rect">
            <a:avLst/>
          </a:prstGeom>
          <a:noFill/>
        </p:spPr>
      </p:pic>
      <p:pic>
        <p:nvPicPr>
          <p:cNvPr id="9" name="Picture 8">
            <a:extLst>
              <a:ext uri="{FF2B5EF4-FFF2-40B4-BE49-F238E27FC236}">
                <a16:creationId xmlns:a16="http://schemas.microsoft.com/office/drawing/2014/main" id="{6B5D888B-4D0E-4A5C-BB50-C0F617FC8D6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7709" y="2333833"/>
            <a:ext cx="3321389" cy="852295"/>
          </a:xfrm>
          <a:prstGeom prst="rect">
            <a:avLst/>
          </a:prstGeom>
          <a:noFill/>
        </p:spPr>
      </p:pic>
    </p:spTree>
    <p:extLst>
      <p:ext uri="{BB962C8B-B14F-4D97-AF65-F5344CB8AC3E}">
        <p14:creationId xmlns:p14="http://schemas.microsoft.com/office/powerpoint/2010/main" val="1525210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Understructure of bridges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8200875"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Sound absorptive treatment on bridge substructures most effective when direct line-of-site blocked</a:t>
            </a:r>
          </a:p>
          <a:p>
            <a:endParaRPr lang="en-US" dirty="0"/>
          </a:p>
          <a:p>
            <a:endParaRPr lang="en-US" dirty="0"/>
          </a:p>
          <a:p>
            <a:endParaRPr lang="en-US" dirty="0"/>
          </a:p>
          <a:p>
            <a:endParaRPr lang="en-US" dirty="0"/>
          </a:p>
          <a:p>
            <a:endParaRPr lang="en-US" dirty="0"/>
          </a:p>
          <a:p>
            <a:r>
              <a:rPr lang="en-US" dirty="0"/>
              <a:t>Steel bridge structure: low frequency vibration dampers can help reduce noise</a:t>
            </a:r>
          </a:p>
          <a:p>
            <a:r>
              <a:rPr lang="en-US" dirty="0"/>
              <a:t>Depressed road: reflections from overpass best controlled by understructure treatment and sound absorptive pavement </a:t>
            </a:r>
          </a:p>
        </p:txBody>
      </p:sp>
      <p:graphicFrame>
        <p:nvGraphicFramePr>
          <p:cNvPr id="7" name="Table 3">
            <a:extLst>
              <a:ext uri="{FF2B5EF4-FFF2-40B4-BE49-F238E27FC236}">
                <a16:creationId xmlns:a16="http://schemas.microsoft.com/office/drawing/2014/main" id="{153F7E2C-64B5-4858-9C0F-A70E24B0FF5B}"/>
              </a:ext>
            </a:extLst>
          </p:cNvPr>
          <p:cNvGraphicFramePr>
            <a:graphicFrameLocks noGrp="1"/>
          </p:cNvGraphicFramePr>
          <p:nvPr/>
        </p:nvGraphicFramePr>
        <p:xfrm>
          <a:off x="5680953" y="198122"/>
          <a:ext cx="3242553" cy="1310640"/>
        </p:xfrm>
        <a:graphic>
          <a:graphicData uri="http://schemas.openxmlformats.org/drawingml/2006/table">
            <a:tbl>
              <a:tblPr firstRow="1" bandRow="1">
                <a:tableStyleId>{5C22544A-7EE6-4342-B048-85BDC9FD1C3A}</a:tableStyleId>
              </a:tblPr>
              <a:tblGrid>
                <a:gridCol w="3242553">
                  <a:extLst>
                    <a:ext uri="{9D8B030D-6E8A-4147-A177-3AD203B41FA5}">
                      <a16:colId xmlns:a16="http://schemas.microsoft.com/office/drawing/2014/main" val="633889379"/>
                    </a:ext>
                  </a:extLst>
                </a:gridCol>
              </a:tblGrid>
              <a:tr h="215804">
                <a:tc>
                  <a:txBody>
                    <a:bodyPr/>
                    <a:lstStyle/>
                    <a:p>
                      <a:pPr algn="ctr"/>
                      <a:r>
                        <a:rPr lang="en-US" sz="1400" dirty="0"/>
                        <a:t>Noise Benefit</a:t>
                      </a:r>
                    </a:p>
                  </a:txBody>
                  <a:tcPr/>
                </a:tc>
                <a:extLst>
                  <a:ext uri="{0D108BD9-81ED-4DB2-BD59-A6C34878D82A}">
                    <a16:rowId xmlns:a16="http://schemas.microsoft.com/office/drawing/2014/main" val="3307688871"/>
                  </a:ext>
                </a:extLst>
              </a:tr>
              <a:tr h="753394">
                <a:tc>
                  <a:txBody>
                    <a:bodyPr/>
                    <a:lstStyle/>
                    <a:p>
                      <a:pPr marL="91440" indent="-457200"/>
                      <a:r>
                        <a:rPr lang="en-US" sz="1200" dirty="0"/>
                        <a:t>Measured up to 6 dB for highway and 11 dB in lab</a:t>
                      </a:r>
                    </a:p>
                    <a:p>
                      <a:pPr marL="91440" indent="-457200"/>
                      <a:endParaRPr lang="en-US" sz="1200" dirty="0"/>
                    </a:p>
                    <a:p>
                      <a:pPr marL="91440" indent="-457200"/>
                      <a:r>
                        <a:rPr lang="en-US" sz="1200" dirty="0"/>
                        <a:t>Predicted up to 4 dB for sound absorptive treatment</a:t>
                      </a:r>
                    </a:p>
                  </a:txBody>
                  <a:tcPr/>
                </a:tc>
                <a:extLst>
                  <a:ext uri="{0D108BD9-81ED-4DB2-BD59-A6C34878D82A}">
                    <a16:rowId xmlns:a16="http://schemas.microsoft.com/office/drawing/2014/main" val="3912708405"/>
                  </a:ext>
                </a:extLst>
              </a:tr>
            </a:tbl>
          </a:graphicData>
        </a:graphic>
      </p:graphicFrame>
      <p:pic>
        <p:nvPicPr>
          <p:cNvPr id="3" name="Picture 2">
            <a:extLst>
              <a:ext uri="{FF2B5EF4-FFF2-40B4-BE49-F238E27FC236}">
                <a16:creationId xmlns:a16="http://schemas.microsoft.com/office/drawing/2014/main" id="{359B0446-9084-4185-87FE-585DC3FD89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14904" y="2198551"/>
            <a:ext cx="3247376" cy="1792933"/>
          </a:xfrm>
          <a:prstGeom prst="rect">
            <a:avLst/>
          </a:prstGeom>
        </p:spPr>
      </p:pic>
      <p:sp>
        <p:nvSpPr>
          <p:cNvPr id="8" name="TextBox 7">
            <a:extLst>
              <a:ext uri="{FF2B5EF4-FFF2-40B4-BE49-F238E27FC236}">
                <a16:creationId xmlns:a16="http://schemas.microsoft.com/office/drawing/2014/main" id="{A551CB7C-5457-459C-9795-BF67702426D5}"/>
              </a:ext>
            </a:extLst>
          </p:cNvPr>
          <p:cNvSpPr txBox="1"/>
          <p:nvPr/>
        </p:nvSpPr>
        <p:spPr>
          <a:xfrm>
            <a:off x="3740401" y="3943384"/>
            <a:ext cx="2307439" cy="246221"/>
          </a:xfrm>
          <a:prstGeom prst="rect">
            <a:avLst/>
          </a:prstGeom>
          <a:noFill/>
        </p:spPr>
        <p:txBody>
          <a:bodyPr wrap="square" rtlCol="0">
            <a:spAutoFit/>
          </a:bodyPr>
          <a:lstStyle/>
          <a:p>
            <a:r>
              <a:rPr lang="en-US" sz="1000" dirty="0"/>
              <a:t>Image: ©2021 Google</a:t>
            </a:r>
          </a:p>
        </p:txBody>
      </p:sp>
    </p:spTree>
    <p:extLst>
      <p:ext uri="{BB962C8B-B14F-4D97-AF65-F5344CB8AC3E}">
        <p14:creationId xmlns:p14="http://schemas.microsoft.com/office/powerpoint/2010/main" val="1827007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Tunnels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Noise propagates out from tunnel opening</a:t>
            </a:r>
          </a:p>
          <a:p>
            <a:r>
              <a:rPr lang="en-US" dirty="0"/>
              <a:t>Absorptive treatment effectiveness dependent on …</a:t>
            </a:r>
          </a:p>
          <a:p>
            <a:pPr lvl="1"/>
            <a:r>
              <a:rPr lang="en-US" dirty="0"/>
              <a:t>Tunnel/receptor geometry</a:t>
            </a:r>
          </a:p>
          <a:p>
            <a:pPr lvl="2"/>
            <a:r>
              <a:rPr lang="en-US" dirty="0"/>
              <a:t>Angle to tunnel axis: greater angle + greater length of treatment = greater noise reduction (limit to reduction past 45 degrees)</a:t>
            </a:r>
          </a:p>
          <a:p>
            <a:pPr lvl="1"/>
            <a:r>
              <a:rPr lang="en-US" dirty="0"/>
              <a:t>Cross-section size of tunnel (minor effect)</a:t>
            </a:r>
          </a:p>
          <a:p>
            <a:pPr lvl="1"/>
            <a:r>
              <a:rPr lang="en-US" dirty="0"/>
              <a:t>Skewing the opening (minor effect)</a:t>
            </a:r>
          </a:p>
          <a:p>
            <a:pPr lvl="1"/>
            <a:r>
              <a:rPr lang="en-US" dirty="0"/>
              <a:t>Trumpet form opening (strong effect)</a:t>
            </a:r>
          </a:p>
          <a:p>
            <a:pPr lvl="2"/>
            <a:r>
              <a:rPr lang="en-US" dirty="0"/>
              <a:t>Directs sound in direction of tunnel axis, decreases other directions</a:t>
            </a:r>
          </a:p>
        </p:txBody>
      </p:sp>
      <p:graphicFrame>
        <p:nvGraphicFramePr>
          <p:cNvPr id="7" name="Table 3">
            <a:extLst>
              <a:ext uri="{FF2B5EF4-FFF2-40B4-BE49-F238E27FC236}">
                <a16:creationId xmlns:a16="http://schemas.microsoft.com/office/drawing/2014/main" id="{D1AE5F79-3AD7-41F8-8E8E-66C0E2D590D4}"/>
              </a:ext>
            </a:extLst>
          </p:cNvPr>
          <p:cNvGraphicFramePr>
            <a:graphicFrameLocks noGrp="1"/>
          </p:cNvGraphicFramePr>
          <p:nvPr/>
        </p:nvGraphicFramePr>
        <p:xfrm>
          <a:off x="5680953" y="198122"/>
          <a:ext cx="3242553" cy="1127760"/>
        </p:xfrm>
        <a:graphic>
          <a:graphicData uri="http://schemas.openxmlformats.org/drawingml/2006/table">
            <a:tbl>
              <a:tblPr firstRow="1" bandRow="1">
                <a:tableStyleId>{5C22544A-7EE6-4342-B048-85BDC9FD1C3A}</a:tableStyleId>
              </a:tblPr>
              <a:tblGrid>
                <a:gridCol w="3242553">
                  <a:extLst>
                    <a:ext uri="{9D8B030D-6E8A-4147-A177-3AD203B41FA5}">
                      <a16:colId xmlns:a16="http://schemas.microsoft.com/office/drawing/2014/main" val="633889379"/>
                    </a:ext>
                  </a:extLst>
                </a:gridCol>
              </a:tblGrid>
              <a:tr h="215804">
                <a:tc>
                  <a:txBody>
                    <a:bodyPr/>
                    <a:lstStyle/>
                    <a:p>
                      <a:pPr algn="ctr"/>
                      <a:r>
                        <a:rPr lang="en-US" sz="1400" dirty="0"/>
                        <a:t>Noise Benefit</a:t>
                      </a:r>
                    </a:p>
                  </a:txBody>
                  <a:tcPr/>
                </a:tc>
                <a:extLst>
                  <a:ext uri="{0D108BD9-81ED-4DB2-BD59-A6C34878D82A}">
                    <a16:rowId xmlns:a16="http://schemas.microsoft.com/office/drawing/2014/main" val="3307688871"/>
                  </a:ext>
                </a:extLst>
              </a:tr>
              <a:tr h="753394">
                <a:tc>
                  <a:txBody>
                    <a:bodyPr/>
                    <a:lstStyle/>
                    <a:p>
                      <a:pPr marL="91440" indent="-457200"/>
                      <a:r>
                        <a:rPr lang="en-US" sz="1200" dirty="0"/>
                        <a:t>Measured 5-10 dB for sound absorptive treatment</a:t>
                      </a:r>
                    </a:p>
                    <a:p>
                      <a:pPr marL="91440" indent="-457200"/>
                      <a:endParaRPr lang="en-US" sz="1200" dirty="0"/>
                    </a:p>
                    <a:p>
                      <a:pPr marL="91440" indent="-457200"/>
                      <a:r>
                        <a:rPr lang="en-US" sz="1200" dirty="0"/>
                        <a:t>Predicted 4 dB for surface roughening</a:t>
                      </a:r>
                    </a:p>
                  </a:txBody>
                  <a:tcPr/>
                </a:tc>
                <a:extLst>
                  <a:ext uri="{0D108BD9-81ED-4DB2-BD59-A6C34878D82A}">
                    <a16:rowId xmlns:a16="http://schemas.microsoft.com/office/drawing/2014/main" val="3912708405"/>
                  </a:ext>
                </a:extLst>
              </a:tr>
            </a:tbl>
          </a:graphicData>
        </a:graphic>
      </p:graphicFrame>
      <p:pic>
        <p:nvPicPr>
          <p:cNvPr id="3" name="Picture 2">
            <a:extLst>
              <a:ext uri="{FF2B5EF4-FFF2-40B4-BE49-F238E27FC236}">
                <a16:creationId xmlns:a16="http://schemas.microsoft.com/office/drawing/2014/main" id="{8237A9DF-9062-4B5D-BE45-2C951CBC78DF}"/>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6645"/>
                    </a14:imgEffect>
                    <a14:imgEffect>
                      <a14:saturation sat="66000"/>
                    </a14:imgEffect>
                    <a14:imgEffect>
                      <a14:brightnessContrast bright="28000" contrast="2000"/>
                    </a14:imgEffect>
                  </a14:imgLayer>
                </a14:imgProps>
              </a:ext>
              <a:ext uri="{28A0092B-C50C-407E-A947-70E740481C1C}">
                <a14:useLocalDpi xmlns:a14="http://schemas.microsoft.com/office/drawing/2010/main"/>
              </a:ext>
            </a:extLst>
          </a:blip>
          <a:srcRect/>
          <a:stretch/>
        </p:blipFill>
        <p:spPr>
          <a:xfrm>
            <a:off x="0" y="4734127"/>
            <a:ext cx="9144000" cy="1076528"/>
          </a:xfrm>
          <a:prstGeom prst="rect">
            <a:avLst/>
          </a:prstGeom>
        </p:spPr>
      </p:pic>
    </p:spTree>
    <p:extLst>
      <p:ext uri="{BB962C8B-B14F-4D97-AF65-F5344CB8AC3E}">
        <p14:creationId xmlns:p14="http://schemas.microsoft.com/office/powerpoint/2010/main" val="37199791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Implementations by Receptors or Local Governments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None/>
            </a:pPr>
            <a:endParaRPr lang="en-US" dirty="0"/>
          </a:p>
        </p:txBody>
      </p:sp>
      <p:sp>
        <p:nvSpPr>
          <p:cNvPr id="7" name="Rectangle 6">
            <a:extLst>
              <a:ext uri="{FF2B5EF4-FFF2-40B4-BE49-F238E27FC236}">
                <a16:creationId xmlns:a16="http://schemas.microsoft.com/office/drawing/2014/main" id="{2CD559AC-D0FF-4AE1-8E16-5B8606FE7C72}"/>
              </a:ext>
            </a:extLst>
          </p:cNvPr>
          <p:cNvSpPr/>
          <p:nvPr/>
        </p:nvSpPr>
        <p:spPr>
          <a:xfrm>
            <a:off x="358140" y="198119"/>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8ED5C941-2BFE-479A-A41E-A7CE9E39FF7F}"/>
              </a:ext>
            </a:extLst>
          </p:cNvPr>
          <p:cNvGraphicFramePr/>
          <p:nvPr/>
        </p:nvGraphicFramePr>
        <p:xfrm>
          <a:off x="2257785" y="1371599"/>
          <a:ext cx="4562931" cy="4354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75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highway&#10;&#10;Description automatically generated">
            <a:extLst>
              <a:ext uri="{FF2B5EF4-FFF2-40B4-BE49-F238E27FC236}">
                <a16:creationId xmlns:a16="http://schemas.microsoft.com/office/drawing/2014/main" id="{1056AD8F-BD61-4E92-946D-1F3F048608B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323671" y="0"/>
            <a:ext cx="5820330" cy="6857707"/>
          </a:xfrm>
          <a:prstGeom prst="rect">
            <a:avLst/>
          </a:prstGeom>
        </p:spPr>
      </p:pic>
      <p:sp>
        <p:nvSpPr>
          <p:cNvPr id="8" name="Rectangle 7">
            <a:extLst>
              <a:ext uri="{FF2B5EF4-FFF2-40B4-BE49-F238E27FC236}">
                <a16:creationId xmlns:a16="http://schemas.microsoft.com/office/drawing/2014/main" id="{5362065B-B894-472C-839E-FFDA57C8DCA2}"/>
              </a:ext>
            </a:extLst>
          </p:cNvPr>
          <p:cNvSpPr/>
          <p:nvPr/>
        </p:nvSpPr>
        <p:spPr>
          <a:xfrm>
            <a:off x="2894573" y="293"/>
            <a:ext cx="6271098" cy="6858000"/>
          </a:xfrm>
          <a:prstGeom prst="rect">
            <a:avLst/>
          </a:prstGeom>
          <a:gradFill>
            <a:gsLst>
              <a:gs pos="0">
                <a:schemeClr val="bg1"/>
              </a:gs>
              <a:gs pos="0">
                <a:schemeClr val="bg1">
                  <a:alpha val="0"/>
                </a:schemeClr>
              </a:gs>
              <a:gs pos="94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a:t>Motivation</a:t>
            </a:r>
            <a:endParaRPr lang="en-US" sz="2400" dirty="0"/>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5113965"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Highway traffic noise can adversely affect adjacent communities</a:t>
            </a:r>
          </a:p>
          <a:p>
            <a:r>
              <a:rPr lang="en-US" dirty="0"/>
              <a:t>Noise barriers are effective but cannot always be constructed in accordance with state policies</a:t>
            </a:r>
          </a:p>
          <a:p>
            <a:r>
              <a:rPr lang="en-US" dirty="0"/>
              <a:t>A broader examination of modern noise reduction strategies could allow states to more effectively improve the noise environment</a:t>
            </a:r>
          </a:p>
        </p:txBody>
      </p:sp>
      <p:sp>
        <p:nvSpPr>
          <p:cNvPr id="7" name="Rectangle 6">
            <a:extLst>
              <a:ext uri="{FF2B5EF4-FFF2-40B4-BE49-F238E27FC236}">
                <a16:creationId xmlns:a16="http://schemas.microsoft.com/office/drawing/2014/main" id="{2CD559AC-D0FF-4AE1-8E16-5B8606FE7C72}"/>
              </a:ext>
            </a:extLst>
          </p:cNvPr>
          <p:cNvSpPr/>
          <p:nvPr/>
        </p:nvSpPr>
        <p:spPr>
          <a:xfrm>
            <a:off x="358140" y="198119"/>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502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Implementations by Receptors or Local Governments</a:t>
            </a:r>
          </a:p>
        </p:txBody>
      </p:sp>
      <p:sp>
        <p:nvSpPr>
          <p:cNvPr id="7" name="Content Placeholder 2">
            <a:extLst>
              <a:ext uri="{FF2B5EF4-FFF2-40B4-BE49-F238E27FC236}">
                <a16:creationId xmlns:a16="http://schemas.microsoft.com/office/drawing/2014/main" id="{CDF14862-23A9-4EAE-94FF-DF25CD4BEED9}"/>
              </a:ext>
            </a:extLst>
          </p:cNvPr>
          <p:cNvSpPr txBox="1">
            <a:spLocks/>
          </p:cNvSpPr>
          <p:nvPr/>
        </p:nvSpPr>
        <p:spPr>
          <a:xfrm>
            <a:off x="502920" y="5120639"/>
            <a:ext cx="8034746" cy="1480460"/>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sz="1400" dirty="0"/>
              <a:t>Strategies are not directly implementable by state DOTs</a:t>
            </a:r>
          </a:p>
          <a:p>
            <a:r>
              <a:rPr lang="en-US" sz="1400" dirty="0"/>
              <a:t>Property owners and land developers depend upon local government to provide guidance</a:t>
            </a:r>
          </a:p>
          <a:p>
            <a:r>
              <a:rPr lang="en-US" sz="1400" dirty="0"/>
              <a:t>State </a:t>
            </a:r>
            <a:r>
              <a:rPr lang="en-US" sz="1400" dirty="0" err="1"/>
              <a:t>DOTs</a:t>
            </a:r>
            <a:r>
              <a:rPr lang="en-US" sz="1400" dirty="0"/>
              <a:t> may be asked to assist local government </a:t>
            </a:r>
          </a:p>
        </p:txBody>
      </p:sp>
      <p:graphicFrame>
        <p:nvGraphicFramePr>
          <p:cNvPr id="8" name="Table 7">
            <a:extLst>
              <a:ext uri="{FF2B5EF4-FFF2-40B4-BE49-F238E27FC236}">
                <a16:creationId xmlns:a16="http://schemas.microsoft.com/office/drawing/2014/main" id="{3D08FDD3-47B6-47EC-8353-6BA9A5B664CB}"/>
              </a:ext>
            </a:extLst>
          </p:cNvPr>
          <p:cNvGraphicFramePr>
            <a:graphicFrameLocks noGrp="1"/>
          </p:cNvGraphicFramePr>
          <p:nvPr/>
        </p:nvGraphicFramePr>
        <p:xfrm>
          <a:off x="464820" y="1485192"/>
          <a:ext cx="8032292" cy="3354090"/>
        </p:xfrm>
        <a:graphic>
          <a:graphicData uri="http://schemas.openxmlformats.org/drawingml/2006/table">
            <a:tbl>
              <a:tblPr firstRow="1" bandRow="1">
                <a:tableStyleId>{5C22544A-7EE6-4342-B048-85BDC9FD1C3A}</a:tableStyleId>
              </a:tblPr>
              <a:tblGrid>
                <a:gridCol w="2008073">
                  <a:extLst>
                    <a:ext uri="{9D8B030D-6E8A-4147-A177-3AD203B41FA5}">
                      <a16:colId xmlns:a16="http://schemas.microsoft.com/office/drawing/2014/main" val="3513468662"/>
                    </a:ext>
                  </a:extLst>
                </a:gridCol>
                <a:gridCol w="3183742">
                  <a:extLst>
                    <a:ext uri="{9D8B030D-6E8A-4147-A177-3AD203B41FA5}">
                      <a16:colId xmlns:a16="http://schemas.microsoft.com/office/drawing/2014/main" val="2682652949"/>
                    </a:ext>
                  </a:extLst>
                </a:gridCol>
                <a:gridCol w="832404">
                  <a:extLst>
                    <a:ext uri="{9D8B030D-6E8A-4147-A177-3AD203B41FA5}">
                      <a16:colId xmlns:a16="http://schemas.microsoft.com/office/drawing/2014/main" val="2472186267"/>
                    </a:ext>
                  </a:extLst>
                </a:gridCol>
                <a:gridCol w="2008073">
                  <a:extLst>
                    <a:ext uri="{9D8B030D-6E8A-4147-A177-3AD203B41FA5}">
                      <a16:colId xmlns:a16="http://schemas.microsoft.com/office/drawing/2014/main" val="553140543"/>
                    </a:ext>
                  </a:extLst>
                </a:gridCol>
              </a:tblGrid>
              <a:tr h="730116">
                <a:tc>
                  <a:txBody>
                    <a:bodyPr/>
                    <a:lstStyle/>
                    <a:p>
                      <a:pPr algn="ctr"/>
                      <a:r>
                        <a:rPr lang="en-US" dirty="0"/>
                        <a:t>Strategy</a:t>
                      </a:r>
                    </a:p>
                  </a:txBody>
                  <a:tcPr/>
                </a:tc>
                <a:tc>
                  <a:txBody>
                    <a:bodyPr/>
                    <a:lstStyle/>
                    <a:p>
                      <a:pPr algn="ctr"/>
                      <a:r>
                        <a:rPr lang="en-US" dirty="0"/>
                        <a:t>Noise Benefit</a:t>
                      </a:r>
                    </a:p>
                  </a:txBody>
                  <a:tcPr/>
                </a:tc>
                <a:tc>
                  <a:txBody>
                    <a:bodyPr/>
                    <a:lstStyle/>
                    <a:p>
                      <a:pPr algn="ctr"/>
                      <a:r>
                        <a:rPr lang="en-US" dirty="0"/>
                        <a:t>Costs</a:t>
                      </a:r>
                    </a:p>
                    <a:p>
                      <a:pPr algn="ctr"/>
                      <a:r>
                        <a:rPr lang="en-US" sz="1200" dirty="0"/>
                        <a:t>($-$$$$$)</a:t>
                      </a:r>
                    </a:p>
                  </a:txBody>
                  <a:tcPr/>
                </a:tc>
                <a:tc>
                  <a:txBody>
                    <a:bodyPr/>
                    <a:lstStyle/>
                    <a:p>
                      <a:pPr algn="ctr"/>
                      <a:r>
                        <a:rPr lang="en-US" dirty="0"/>
                        <a:t>Context Appropriateness</a:t>
                      </a:r>
                    </a:p>
                  </a:txBody>
                  <a:tcPr/>
                </a:tc>
                <a:extLst>
                  <a:ext uri="{0D108BD9-81ED-4DB2-BD59-A6C34878D82A}">
                    <a16:rowId xmlns:a16="http://schemas.microsoft.com/office/drawing/2014/main" val="4122717764"/>
                  </a:ext>
                </a:extLst>
              </a:tr>
              <a:tr h="839547">
                <a:tc>
                  <a:txBody>
                    <a:bodyPr/>
                    <a:lstStyle/>
                    <a:p>
                      <a:r>
                        <a:rPr lang="en-US" sz="1400" kern="1200" dirty="0">
                          <a:solidFill>
                            <a:schemeClr val="dk1"/>
                          </a:solidFill>
                          <a:effectLst/>
                          <a:latin typeface="+mn-lt"/>
                          <a:ea typeface="+mn-ea"/>
                          <a:cs typeface="+mn-cs"/>
                        </a:rPr>
                        <a:t>Site Planning</a:t>
                      </a:r>
                      <a:endParaRPr lang="en-US" sz="1400" dirty="0"/>
                    </a:p>
                  </a:txBody>
                  <a:tcPr/>
                </a:tc>
                <a:tc>
                  <a:txBody>
                    <a:bodyPr/>
                    <a:lstStyle/>
                    <a:p>
                      <a:r>
                        <a:rPr lang="en-US" sz="1400" dirty="0"/>
                        <a:t>Up to 3 dB reduction</a:t>
                      </a:r>
                      <a:r>
                        <a:rPr lang="en-US" sz="1400" baseline="0" dirty="0"/>
                        <a:t> when distance  to roadway is doubled </a:t>
                      </a:r>
                    </a:p>
                    <a:p>
                      <a:r>
                        <a:rPr lang="en-US" sz="1400" dirty="0"/>
                        <a:t>10 dB+ reduction when non-sensitive buildings shield sensitive areas</a:t>
                      </a:r>
                    </a:p>
                  </a:txBody>
                  <a:tcPr/>
                </a:tc>
                <a:tc>
                  <a:txBody>
                    <a:bodyPr/>
                    <a:lstStyle/>
                    <a:p>
                      <a:pPr algn="ctr"/>
                      <a:r>
                        <a:rPr lang="en-US" sz="1400" dirty="0"/>
                        <a:t>$</a:t>
                      </a:r>
                    </a:p>
                    <a:p>
                      <a:pPr algn="ctr"/>
                      <a:r>
                        <a:rPr lang="en-US" sz="1000" dirty="0"/>
                        <a:t>when considered early </a:t>
                      </a:r>
                      <a:endParaRPr lang="en-US" sz="1000" b="1" dirty="0">
                        <a:effectLst/>
                      </a:endParaRPr>
                    </a:p>
                  </a:txBody>
                  <a:tcPr/>
                </a:tc>
                <a:tc>
                  <a:txBody>
                    <a:bodyPr/>
                    <a:lstStyle/>
                    <a:p>
                      <a:r>
                        <a:rPr lang="en-US" sz="1400" dirty="0"/>
                        <a:t>New development </a:t>
                      </a:r>
                    </a:p>
                  </a:txBody>
                  <a:tcPr/>
                </a:tc>
                <a:extLst>
                  <a:ext uri="{0D108BD9-81ED-4DB2-BD59-A6C34878D82A}">
                    <a16:rowId xmlns:a16="http://schemas.microsoft.com/office/drawing/2014/main" val="4271531442"/>
                  </a:ext>
                </a:extLst>
              </a:tr>
              <a:tr h="839547">
                <a:tc>
                  <a:txBody>
                    <a:bodyPr/>
                    <a:lstStyle/>
                    <a:p>
                      <a:r>
                        <a:rPr lang="en-US" sz="1400" dirty="0"/>
                        <a:t>Building</a:t>
                      </a:r>
                      <a:r>
                        <a:rPr lang="en-US" sz="1400" baseline="0" dirty="0"/>
                        <a:t> Design</a:t>
                      </a:r>
                      <a:endParaRPr lang="en-US" sz="1400" dirty="0"/>
                    </a:p>
                  </a:txBody>
                  <a:tcPr/>
                </a:tc>
                <a:tc>
                  <a:txBody>
                    <a:bodyPr/>
                    <a:lstStyle/>
                    <a:p>
                      <a:r>
                        <a:rPr lang="en-US" sz="1400" dirty="0"/>
                        <a:t>Up to 13 dB reduction</a:t>
                      </a:r>
                      <a:r>
                        <a:rPr lang="en-US" sz="1400" baseline="0" dirty="0"/>
                        <a:t> by </a:t>
                      </a:r>
                      <a:r>
                        <a:rPr lang="en-US" sz="1400" dirty="0"/>
                        <a:t>placing the sensitive rooms farthest from the highway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rPr>
                        <a:t>when considered early </a:t>
                      </a:r>
                      <a:endParaRPr kumimoji="0" lang="en-US" sz="1000" b="1" i="0" u="none" strike="noStrike" kern="1200" cap="none" spc="0" normalizeH="0" baseline="0" noProof="0" dirty="0">
                        <a:ln>
                          <a:noFill/>
                        </a:ln>
                        <a:solidFill>
                          <a:srgbClr val="000000"/>
                        </a:solidFill>
                        <a:effectLst/>
                        <a:uLnTx/>
                        <a:uFillTx/>
                        <a:latin typeface="+mn-lt"/>
                      </a:endParaRPr>
                    </a:p>
                  </a:txBody>
                  <a:tcPr/>
                </a:tc>
                <a:tc>
                  <a:txBody>
                    <a:bodyPr/>
                    <a:lstStyle/>
                    <a:p>
                      <a:pPr marL="0" algn="l" defTabSz="914400" rtl="0" eaLnBrk="1" latinLnBrk="0" hangingPunct="1"/>
                      <a:r>
                        <a:rPr lang="en-US" sz="1400" kern="1200" dirty="0">
                          <a:solidFill>
                            <a:schemeClr val="dk1"/>
                          </a:solidFill>
                          <a:latin typeface="+mn-lt"/>
                          <a:ea typeface="+mn-ea"/>
                          <a:cs typeface="+mn-cs"/>
                        </a:rPr>
                        <a:t>New development or redevelopment </a:t>
                      </a:r>
                    </a:p>
                  </a:txBody>
                  <a:tcPr/>
                </a:tc>
                <a:extLst>
                  <a:ext uri="{0D108BD9-81ED-4DB2-BD59-A6C34878D82A}">
                    <a16:rowId xmlns:a16="http://schemas.microsoft.com/office/drawing/2014/main" val="2494417874"/>
                  </a:ext>
                </a:extLst>
              </a:tr>
              <a:tr h="839547">
                <a:tc>
                  <a:txBody>
                    <a:bodyPr/>
                    <a:lstStyle/>
                    <a:p>
                      <a:r>
                        <a:rPr lang="en-US" sz="1400" dirty="0"/>
                        <a:t>Construction Methods</a:t>
                      </a:r>
                    </a:p>
                  </a:txBody>
                  <a:tcPr/>
                </a:tc>
                <a:tc>
                  <a:txBody>
                    <a:bodyPr/>
                    <a:lstStyle/>
                    <a:p>
                      <a:r>
                        <a:rPr lang="en-US" sz="1400" dirty="0"/>
                        <a:t>Up</a:t>
                      </a:r>
                      <a:r>
                        <a:rPr lang="en-US" sz="1400" baseline="0" dirty="0"/>
                        <a:t> </a:t>
                      </a:r>
                      <a:r>
                        <a:rPr lang="en-US" sz="1400" dirty="0"/>
                        <a:t>to 35 dB interior reduction because</a:t>
                      </a:r>
                      <a:r>
                        <a:rPr lang="en-US" sz="1400" baseline="0" dirty="0"/>
                        <a:t> of c</a:t>
                      </a:r>
                      <a:r>
                        <a:rPr lang="en-US" sz="1400" dirty="0"/>
                        <a:t>onstruction methods</a:t>
                      </a:r>
                      <a:r>
                        <a:rPr lang="en-US" sz="1400" baseline="0" dirty="0"/>
                        <a:t> and </a:t>
                      </a:r>
                      <a:r>
                        <a:rPr lang="en-US" sz="1400" dirty="0"/>
                        <a:t>materials</a:t>
                      </a:r>
                    </a:p>
                  </a:txBody>
                  <a:tcPr/>
                </a:tc>
                <a:tc>
                  <a:txBody>
                    <a:bodyPr/>
                    <a:lstStyle/>
                    <a:p>
                      <a:pPr algn="ctr"/>
                      <a:r>
                        <a:rPr lang="en-US" sz="1400" dirty="0"/>
                        <a:t>$$-$$$$</a:t>
                      </a:r>
                    </a:p>
                  </a:txBody>
                  <a:tcPr/>
                </a:tc>
                <a:tc>
                  <a:txBody>
                    <a:bodyPr/>
                    <a:lstStyle/>
                    <a:p>
                      <a:r>
                        <a:rPr lang="en-US" sz="1400" dirty="0"/>
                        <a:t>New development or redevelopment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809718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D351E0B-9958-4C6E-8D28-EC32393D2B92}"/>
              </a:ext>
            </a:extLst>
          </p:cNvPr>
          <p:cNvSpPr txBox="1"/>
          <p:nvPr/>
        </p:nvSpPr>
        <p:spPr>
          <a:xfrm>
            <a:off x="624840" y="554027"/>
            <a:ext cx="7665720" cy="461665"/>
          </a:xfrm>
          <a:prstGeom prst="rect">
            <a:avLst/>
          </a:prstGeom>
          <a:noFill/>
        </p:spPr>
        <p:txBody>
          <a:bodyPr wrap="square" rtlCol="0">
            <a:spAutoFit/>
          </a:bodyPr>
          <a:lstStyle/>
          <a:p>
            <a:r>
              <a:rPr lang="en-US" sz="2400" dirty="0"/>
              <a:t>Guidance and references </a:t>
            </a:r>
          </a:p>
        </p:txBody>
      </p:sp>
      <p:sp>
        <p:nvSpPr>
          <p:cNvPr id="8" name="Content Placeholder 2">
            <a:extLst>
              <a:ext uri="{FF2B5EF4-FFF2-40B4-BE49-F238E27FC236}">
                <a16:creationId xmlns:a16="http://schemas.microsoft.com/office/drawing/2014/main" id="{91C38027-D602-476D-A7E3-3D20C53B4C1E}"/>
              </a:ext>
            </a:extLst>
          </p:cNvPr>
          <p:cNvSpPr txBox="1">
            <a:spLocks/>
          </p:cNvSpPr>
          <p:nvPr/>
        </p:nvSpPr>
        <p:spPr>
          <a:xfrm>
            <a:off x="835842" y="1223553"/>
            <a:ext cx="7720329" cy="5351417"/>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buClr>
                <a:srgbClr val="40BAD2"/>
              </a:buClr>
            </a:pPr>
            <a:r>
              <a:rPr lang="en-US" i="1" dirty="0">
                <a:solidFill>
                  <a:srgbClr val="000000">
                    <a:lumMod val="65000"/>
                    <a:lumOff val="35000"/>
                  </a:srgbClr>
                </a:solidFill>
              </a:rPr>
              <a:t>The Audible Landscape: A Manual for Highway Noise and Land Noise and Land Use </a:t>
            </a:r>
            <a:r>
              <a:rPr lang="en-US" dirty="0">
                <a:solidFill>
                  <a:srgbClr val="000000">
                    <a:lumMod val="65000"/>
                    <a:lumOff val="35000"/>
                  </a:srgbClr>
                </a:solidFill>
              </a:rPr>
              <a:t>(FHWA 1974)</a:t>
            </a:r>
          </a:p>
          <a:p>
            <a:pPr>
              <a:buClr>
                <a:srgbClr val="40BAD2"/>
              </a:buClr>
            </a:pPr>
            <a:r>
              <a:rPr lang="en-US" i="1" dirty="0">
                <a:solidFill>
                  <a:srgbClr val="000000">
                    <a:lumMod val="65000"/>
                    <a:lumOff val="35000"/>
                  </a:srgbClr>
                </a:solidFill>
              </a:rPr>
              <a:t>Growing Neighborhoods in Growing Corridors: Land Use Planning for Highway Noise </a:t>
            </a:r>
            <a:r>
              <a:rPr lang="en-US" dirty="0">
                <a:solidFill>
                  <a:srgbClr val="000000">
                    <a:lumMod val="65000"/>
                    <a:lumOff val="35000"/>
                  </a:srgbClr>
                </a:solidFill>
              </a:rPr>
              <a:t>(Montana DOT 2008)</a:t>
            </a:r>
          </a:p>
          <a:p>
            <a:pPr>
              <a:buClr>
                <a:srgbClr val="40BAD2"/>
              </a:buClr>
            </a:pPr>
            <a:r>
              <a:rPr lang="en-US" i="1" dirty="0">
                <a:solidFill>
                  <a:srgbClr val="000000">
                    <a:lumMod val="65000"/>
                    <a:lumOff val="35000"/>
                  </a:srgbClr>
                </a:solidFill>
              </a:rPr>
              <a:t>Entering the Quiet Zone – Noise Compatible Land Use Planning  </a:t>
            </a:r>
            <a:r>
              <a:rPr lang="en-US" dirty="0">
                <a:solidFill>
                  <a:srgbClr val="000000">
                    <a:lumMod val="65000"/>
                    <a:lumOff val="35000"/>
                  </a:srgbClr>
                </a:solidFill>
              </a:rPr>
              <a:t>(Texas Southern University  2002)</a:t>
            </a:r>
          </a:p>
          <a:p>
            <a:pPr>
              <a:buClr>
                <a:srgbClr val="40BAD2"/>
              </a:buClr>
            </a:pPr>
            <a:r>
              <a:rPr lang="en-US" i="1" dirty="0">
                <a:solidFill>
                  <a:srgbClr val="000000">
                    <a:lumMod val="65000"/>
                    <a:lumOff val="35000"/>
                  </a:srgbClr>
                </a:solidFill>
              </a:rPr>
              <a:t>Clark County Nevada Building Department</a:t>
            </a:r>
          </a:p>
          <a:p>
            <a:pPr marL="502920" lvl="1" indent="0">
              <a:buClr>
                <a:srgbClr val="40BAD2"/>
              </a:buClr>
              <a:buNone/>
            </a:pPr>
            <a:r>
              <a:rPr lang="en-US" dirty="0">
                <a:solidFill>
                  <a:srgbClr val="000000">
                    <a:lumMod val="65000"/>
                    <a:lumOff val="35000"/>
                  </a:srgbClr>
                </a:solidFill>
                <a:hlinkClick r:id="rId2"/>
              </a:rPr>
              <a:t>http://clarkcounty-nv.elaws.us/code/coor_title22_ch22.22</a:t>
            </a:r>
            <a:endParaRPr lang="en-US" dirty="0">
              <a:solidFill>
                <a:srgbClr val="000000">
                  <a:lumMod val="65000"/>
                  <a:lumOff val="35000"/>
                </a:srgbClr>
              </a:solidFill>
            </a:endParaRPr>
          </a:p>
          <a:p>
            <a:pPr>
              <a:buClr>
                <a:srgbClr val="40BAD2"/>
              </a:buClr>
            </a:pPr>
            <a:endParaRPr lang="en-US" dirty="0">
              <a:solidFill>
                <a:srgbClr val="000000">
                  <a:lumMod val="65000"/>
                  <a:lumOff val="35000"/>
                </a:srgbClr>
              </a:solidFill>
            </a:endParaRPr>
          </a:p>
        </p:txBody>
      </p:sp>
    </p:spTree>
    <p:extLst>
      <p:ext uri="{BB962C8B-B14F-4D97-AF65-F5344CB8AC3E}">
        <p14:creationId xmlns:p14="http://schemas.microsoft.com/office/powerpoint/2010/main" val="1978108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EE4785B-7787-49D4-989A-E1018679E4E6}"/>
              </a:ext>
            </a:extLst>
          </p:cNvPr>
          <p:cNvSpPr txBox="1"/>
          <p:nvPr/>
        </p:nvSpPr>
        <p:spPr>
          <a:xfrm>
            <a:off x="624840" y="554027"/>
            <a:ext cx="7665720" cy="461665"/>
          </a:xfrm>
          <a:prstGeom prst="rect">
            <a:avLst/>
          </a:prstGeom>
          <a:noFill/>
        </p:spPr>
        <p:txBody>
          <a:bodyPr wrap="square" rtlCol="0">
            <a:spAutoFit/>
          </a:bodyPr>
          <a:lstStyle/>
          <a:p>
            <a:r>
              <a:rPr lang="en-US" sz="2400" dirty="0"/>
              <a:t>Guidance and references </a:t>
            </a:r>
          </a:p>
        </p:txBody>
      </p:sp>
      <p:sp>
        <p:nvSpPr>
          <p:cNvPr id="4" name="Content Placeholder 2">
            <a:extLst>
              <a:ext uri="{FF2B5EF4-FFF2-40B4-BE49-F238E27FC236}">
                <a16:creationId xmlns:a16="http://schemas.microsoft.com/office/drawing/2014/main" id="{E4D517CA-35D3-41E7-A505-869BDAD71595}"/>
              </a:ext>
            </a:extLst>
          </p:cNvPr>
          <p:cNvSpPr txBox="1">
            <a:spLocks/>
          </p:cNvSpPr>
          <p:nvPr/>
        </p:nvSpPr>
        <p:spPr>
          <a:xfrm>
            <a:off x="836940" y="1224653"/>
            <a:ext cx="7453619" cy="5351417"/>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buClr>
                <a:srgbClr val="40BAD2"/>
              </a:buClr>
            </a:pPr>
            <a:r>
              <a:rPr lang="en-US" dirty="0">
                <a:solidFill>
                  <a:srgbClr val="000000">
                    <a:lumMod val="65000"/>
                    <a:lumOff val="35000"/>
                  </a:srgbClr>
                </a:solidFill>
              </a:rPr>
              <a:t>Land uses:</a:t>
            </a:r>
          </a:p>
          <a:p>
            <a:pPr lvl="1">
              <a:buClr>
                <a:srgbClr val="40BAD2"/>
              </a:buClr>
            </a:pPr>
            <a:r>
              <a:rPr lang="en-US" dirty="0">
                <a:solidFill>
                  <a:srgbClr val="000000">
                    <a:lumMod val="65000"/>
                    <a:lumOff val="35000"/>
                  </a:srgbClr>
                </a:solidFill>
              </a:rPr>
              <a:t>Identify noise compatible land uses and noise sensitive land uses</a:t>
            </a:r>
          </a:p>
          <a:p>
            <a:pPr lvl="2">
              <a:buClr>
                <a:srgbClr val="40BAD2"/>
              </a:buClr>
            </a:pPr>
            <a:r>
              <a:rPr lang="en-US" dirty="0">
                <a:solidFill>
                  <a:srgbClr val="000000">
                    <a:lumMod val="65000"/>
                    <a:lumOff val="35000"/>
                  </a:srgbClr>
                </a:solidFill>
              </a:rPr>
              <a:t>Includes using noise contours to position these land uses</a:t>
            </a:r>
          </a:p>
          <a:p>
            <a:pPr lvl="1">
              <a:buClr>
                <a:srgbClr val="40BAD2"/>
              </a:buClr>
            </a:pPr>
            <a:r>
              <a:rPr lang="en-US" dirty="0">
                <a:solidFill>
                  <a:srgbClr val="000000">
                    <a:lumMod val="65000"/>
                    <a:lumOff val="35000"/>
                  </a:srgbClr>
                </a:solidFill>
              </a:rPr>
              <a:t>Place less noise-sensitive land uses next to highways including retail stores, warehouses, industrial operations, agriculture, and mining</a:t>
            </a:r>
          </a:p>
        </p:txBody>
      </p:sp>
      <p:pic>
        <p:nvPicPr>
          <p:cNvPr id="5" name="Picture 4" descr="Residential area on left, roadway on right, separated by grassy area with some small trees and shrubs">
            <a:extLst>
              <a:ext uri="{FF2B5EF4-FFF2-40B4-BE49-F238E27FC236}">
                <a16:creationId xmlns:a16="http://schemas.microsoft.com/office/drawing/2014/main" id="{8347A16D-6927-430A-A26A-5474E103226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87672" y="3123362"/>
            <a:ext cx="1939908" cy="1454931"/>
          </a:xfrm>
          <a:prstGeom prst="rect">
            <a:avLst/>
          </a:prstGeom>
          <a:noFill/>
          <a:ln>
            <a:noFill/>
          </a:ln>
        </p:spPr>
      </p:pic>
      <p:pic>
        <p:nvPicPr>
          <p:cNvPr id="6" name="Picture 5" descr="A chain link fence along back of townhomes">
            <a:extLst>
              <a:ext uri="{FF2B5EF4-FFF2-40B4-BE49-F238E27FC236}">
                <a16:creationId xmlns:a16="http://schemas.microsoft.com/office/drawing/2014/main" id="{C3E001D4-DE9B-4CA0-8147-F148B875423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7672" y="4827065"/>
            <a:ext cx="1939908" cy="1454931"/>
          </a:xfrm>
          <a:prstGeom prst="rect">
            <a:avLst/>
          </a:prstGeom>
          <a:noFill/>
          <a:ln>
            <a:noFill/>
          </a:ln>
        </p:spPr>
      </p:pic>
      <p:sp>
        <p:nvSpPr>
          <p:cNvPr id="7" name="TextBox 6">
            <a:extLst>
              <a:ext uri="{FF2B5EF4-FFF2-40B4-BE49-F238E27FC236}">
                <a16:creationId xmlns:a16="http://schemas.microsoft.com/office/drawing/2014/main" id="{12532843-D431-457B-A532-61DD8F405D6A}"/>
              </a:ext>
            </a:extLst>
          </p:cNvPr>
          <p:cNvSpPr txBox="1"/>
          <p:nvPr/>
        </p:nvSpPr>
        <p:spPr>
          <a:xfrm>
            <a:off x="6994352" y="6244736"/>
            <a:ext cx="1637626" cy="400110"/>
          </a:xfrm>
          <a:prstGeom prst="rect">
            <a:avLst/>
          </a:prstGeom>
          <a:noFill/>
        </p:spPr>
        <p:txBody>
          <a:bodyPr wrap="square" rtlCol="0">
            <a:spAutoFit/>
          </a:bodyPr>
          <a:lstStyle/>
          <a:p>
            <a:r>
              <a:rPr lang="en-US" sz="1000" dirty="0"/>
              <a:t>FHWA Noise Compatible Land Use Planning</a:t>
            </a:r>
          </a:p>
        </p:txBody>
      </p:sp>
      <p:sp>
        <p:nvSpPr>
          <p:cNvPr id="8" name="Content Placeholder 2">
            <a:extLst>
              <a:ext uri="{FF2B5EF4-FFF2-40B4-BE49-F238E27FC236}">
                <a16:creationId xmlns:a16="http://schemas.microsoft.com/office/drawing/2014/main" id="{9E9C70F3-2666-467A-BA51-6014941B91C1}"/>
              </a:ext>
            </a:extLst>
          </p:cNvPr>
          <p:cNvSpPr txBox="1">
            <a:spLocks/>
          </p:cNvSpPr>
          <p:nvPr/>
        </p:nvSpPr>
        <p:spPr>
          <a:xfrm>
            <a:off x="835842" y="3067541"/>
            <a:ext cx="6185743" cy="325635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buClr>
                <a:srgbClr val="40BAD2"/>
              </a:buClr>
            </a:pPr>
            <a:r>
              <a:rPr lang="en-US" dirty="0"/>
              <a:t>Site planning: reduce noise impacts by utilizing natural terrain, open space, and building placement to shield noise-sensitive areas </a:t>
            </a:r>
          </a:p>
          <a:p>
            <a:pPr>
              <a:buClr>
                <a:srgbClr val="40BAD2"/>
              </a:buClr>
            </a:pPr>
            <a:endParaRPr lang="en-US" dirty="0"/>
          </a:p>
          <a:p>
            <a:pPr>
              <a:buClr>
                <a:srgbClr val="40BAD2"/>
              </a:buClr>
            </a:pPr>
            <a:r>
              <a:rPr lang="en-US" dirty="0"/>
              <a:t>Building design: consider highway noise when developing room layout</a:t>
            </a:r>
            <a:r>
              <a:rPr lang="en-US" dirty="0">
                <a:solidFill>
                  <a:srgbClr val="000000">
                    <a:lumMod val="65000"/>
                    <a:lumOff val="35000"/>
                  </a:srgbClr>
                </a:solidFill>
              </a:rPr>
              <a:t>, window placement, balcony, or open space </a:t>
            </a:r>
          </a:p>
          <a:p>
            <a:pPr>
              <a:buClr>
                <a:srgbClr val="40BAD2"/>
              </a:buClr>
            </a:pPr>
            <a:endParaRPr lang="en-US" dirty="0">
              <a:solidFill>
                <a:srgbClr val="000000">
                  <a:lumMod val="65000"/>
                  <a:lumOff val="35000"/>
                </a:srgbClr>
              </a:solidFill>
            </a:endParaRPr>
          </a:p>
          <a:p>
            <a:pPr>
              <a:buClr>
                <a:srgbClr val="40BAD2"/>
              </a:buClr>
            </a:pPr>
            <a:r>
              <a:rPr lang="en-US" dirty="0">
                <a:solidFill>
                  <a:srgbClr val="000000">
                    <a:lumMod val="65000"/>
                    <a:lumOff val="35000"/>
                  </a:srgbClr>
                </a:solidFill>
              </a:rPr>
              <a:t>Construction methods: consider noise transmission through walls, windows, doors, ceilings, and floors</a:t>
            </a:r>
          </a:p>
          <a:p>
            <a:pPr>
              <a:buClr>
                <a:srgbClr val="40BAD2"/>
              </a:buClr>
            </a:pPr>
            <a:endParaRPr lang="en-US" dirty="0">
              <a:solidFill>
                <a:srgbClr val="000000">
                  <a:lumMod val="65000"/>
                  <a:lumOff val="35000"/>
                </a:srgbClr>
              </a:solidFill>
            </a:endParaRPr>
          </a:p>
        </p:txBody>
      </p:sp>
    </p:spTree>
    <p:extLst>
      <p:ext uri="{BB962C8B-B14F-4D97-AF65-F5344CB8AC3E}">
        <p14:creationId xmlns:p14="http://schemas.microsoft.com/office/powerpoint/2010/main" val="4040569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239-04B1-4A95-9DC6-2EFDE7C39A32}"/>
              </a:ext>
            </a:extLst>
          </p:cNvPr>
          <p:cNvSpPr>
            <a:spLocks noGrp="1"/>
          </p:cNvSpPr>
          <p:nvPr>
            <p:ph type="ctrTitle"/>
          </p:nvPr>
        </p:nvSpPr>
        <p:spPr/>
        <p:txBody>
          <a:bodyPr>
            <a:normAutofit/>
          </a:bodyPr>
          <a:lstStyle/>
          <a:p>
            <a:r>
              <a:rPr lang="en-US" sz="2800" dirty="0"/>
              <a:t>Application of Findings</a:t>
            </a:r>
          </a:p>
        </p:txBody>
      </p:sp>
      <p:sp>
        <p:nvSpPr>
          <p:cNvPr id="14" name="Rectangle 13">
            <a:extLst>
              <a:ext uri="{FF2B5EF4-FFF2-40B4-BE49-F238E27FC236}">
                <a16:creationId xmlns:a16="http://schemas.microsoft.com/office/drawing/2014/main" id="{0B35344A-34C4-4658-9CE1-CBDC0B40732F}"/>
              </a:ext>
            </a:extLst>
          </p:cNvPr>
          <p:cNvSpPr/>
          <p:nvPr/>
        </p:nvSpPr>
        <p:spPr>
          <a:xfrm>
            <a:off x="7477328" y="5285361"/>
            <a:ext cx="382621" cy="11024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9442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Choosing a Strategy</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Process starts with consideration of context appropriateness, considering roadway configuration and other elements:</a:t>
            </a:r>
          </a:p>
          <a:p>
            <a:pPr lvl="1"/>
            <a:r>
              <a:rPr lang="en-US" dirty="0"/>
              <a:t>Noise source / path / receptor geometry</a:t>
            </a:r>
          </a:p>
          <a:p>
            <a:pPr lvl="1"/>
            <a:r>
              <a:rPr lang="en-US" dirty="0"/>
              <a:t>General site ground type</a:t>
            </a:r>
          </a:p>
          <a:p>
            <a:pPr lvl="1"/>
            <a:r>
              <a:rPr lang="en-US" dirty="0"/>
              <a:t>Other site-specific considerations</a:t>
            </a:r>
          </a:p>
          <a:p>
            <a:r>
              <a:rPr lang="en-US" dirty="0"/>
              <a:t>Will there be limitations/advantages for strategies due to … </a:t>
            </a:r>
          </a:p>
          <a:p>
            <a:pPr lvl="1"/>
            <a:r>
              <a:rPr lang="en-US" dirty="0"/>
              <a:t>The defined project area? </a:t>
            </a:r>
            <a:r>
              <a:rPr lang="en-US" sz="1400" dirty="0"/>
              <a:t>(e.g., consider ROW width, water table, strategies that may already be included as part of design)</a:t>
            </a:r>
          </a:p>
          <a:p>
            <a:pPr lvl="1"/>
            <a:r>
              <a:rPr lang="en-US" dirty="0"/>
              <a:t>The general site parameters? </a:t>
            </a:r>
            <a:r>
              <a:rPr lang="en-US" sz="1400" dirty="0"/>
              <a:t>(e.g., consider site ground type, % heavy trucks)</a:t>
            </a:r>
          </a:p>
          <a:p>
            <a:pPr lvl="1"/>
            <a:r>
              <a:rPr lang="en-US" dirty="0"/>
              <a:t>The receptor locations?</a:t>
            </a:r>
            <a:r>
              <a:rPr lang="en-US" sz="1800" dirty="0"/>
              <a:t> </a:t>
            </a:r>
            <a:r>
              <a:rPr lang="en-US" sz="1400" dirty="0"/>
              <a:t>(e.g., consider receptor elevation in relation to vehicle noise source elevations)</a:t>
            </a:r>
          </a:p>
          <a:p>
            <a:r>
              <a:rPr lang="en-US" dirty="0"/>
              <a:t>Process continues with desired noise reduction and cost</a:t>
            </a:r>
          </a:p>
          <a:p>
            <a:pPr lvl="1"/>
            <a:r>
              <a:rPr lang="en-US" dirty="0"/>
              <a:t>Certain strategies may be eliminated, although combinations of strategies could be explored</a:t>
            </a:r>
          </a:p>
          <a:p>
            <a:endParaRPr lang="en-US" dirty="0"/>
          </a:p>
        </p:txBody>
      </p:sp>
      <p:sp>
        <p:nvSpPr>
          <p:cNvPr id="7" name="Rectangle 6">
            <a:extLst>
              <a:ext uri="{FF2B5EF4-FFF2-40B4-BE49-F238E27FC236}">
                <a16:creationId xmlns:a16="http://schemas.microsoft.com/office/drawing/2014/main" id="{2CD559AC-D0FF-4AE1-8E16-5B8606FE7C72}"/>
              </a:ext>
            </a:extLst>
          </p:cNvPr>
          <p:cNvSpPr/>
          <p:nvPr/>
        </p:nvSpPr>
        <p:spPr>
          <a:xfrm>
            <a:off x="358140" y="198119"/>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0084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Practitioner’s Handbook</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Procedural screening of alternate noise reduction strategies</a:t>
            </a:r>
          </a:p>
          <a:p>
            <a:endParaRPr lang="en-US" dirty="0"/>
          </a:p>
          <a:p>
            <a:r>
              <a:rPr lang="en-US" dirty="0"/>
              <a:t>Four-step process</a:t>
            </a:r>
          </a:p>
          <a:p>
            <a:pPr marL="845820" lvl="1" indent="-342900">
              <a:buFont typeface="+mj-lt"/>
              <a:buAutoNum type="arabicPeriod"/>
            </a:pPr>
            <a:r>
              <a:rPr lang="en-US" dirty="0"/>
              <a:t>Determine appropriate roadway type for your highway project</a:t>
            </a:r>
          </a:p>
          <a:p>
            <a:pPr marL="845820" lvl="1" indent="-342900">
              <a:buFont typeface="+mj-lt"/>
              <a:buAutoNum type="arabicPeriod"/>
            </a:pPr>
            <a:r>
              <a:rPr lang="en-US" dirty="0"/>
              <a:t>Review Roadway Type vs Strategy Matrix to extract eligible strategies (includes relative costs)</a:t>
            </a:r>
          </a:p>
          <a:p>
            <a:pPr marL="845820" lvl="1" indent="-342900">
              <a:buFont typeface="+mj-lt"/>
              <a:buAutoNum type="arabicPeriod"/>
            </a:pPr>
            <a:r>
              <a:rPr lang="en-US" dirty="0"/>
              <a:t>Read through overviews of eligible strategies to refine selection</a:t>
            </a:r>
          </a:p>
          <a:p>
            <a:pPr marL="845820" lvl="1" indent="-342900">
              <a:buFont typeface="+mj-lt"/>
              <a:buAutoNum type="arabicPeriod"/>
            </a:pPr>
            <a:r>
              <a:rPr lang="en-US" dirty="0"/>
              <a:t>Use flowchart for each strategy of interest to determine the approximate maximum potential noise reduction</a:t>
            </a:r>
          </a:p>
          <a:p>
            <a:pPr marL="845820" lvl="1" indent="-342900">
              <a:buFont typeface="+mj-lt"/>
              <a:buAutoNum type="arabicPeriod"/>
            </a:pPr>
            <a:endParaRPr lang="en-US" dirty="0"/>
          </a:p>
          <a:p>
            <a:r>
              <a:rPr lang="en-US" dirty="0"/>
              <a:t>Prior to recommending any strategy for implementation, practitioner must consider policy implications and conduct site specific investigations to more accurately predict noise reduction</a:t>
            </a:r>
          </a:p>
          <a:p>
            <a:endParaRPr lang="en-US" dirty="0"/>
          </a:p>
          <a:p>
            <a:endParaRPr lang="en-US" dirty="0"/>
          </a:p>
        </p:txBody>
      </p:sp>
      <p:sp>
        <p:nvSpPr>
          <p:cNvPr id="7" name="Rectangle 6">
            <a:extLst>
              <a:ext uri="{FF2B5EF4-FFF2-40B4-BE49-F238E27FC236}">
                <a16:creationId xmlns:a16="http://schemas.microsoft.com/office/drawing/2014/main" id="{2CD559AC-D0FF-4AE1-8E16-5B8606FE7C72}"/>
              </a:ext>
            </a:extLst>
          </p:cNvPr>
          <p:cNvSpPr/>
          <p:nvPr/>
        </p:nvSpPr>
        <p:spPr>
          <a:xfrm>
            <a:off x="358140" y="198119"/>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663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Roadway Type vs Strategy Matrix (Step 2)</a:t>
            </a:r>
          </a:p>
        </p:txBody>
      </p:sp>
      <p:pic>
        <p:nvPicPr>
          <p:cNvPr id="9" name="Picture 8">
            <a:extLst>
              <a:ext uri="{FF2B5EF4-FFF2-40B4-BE49-F238E27FC236}">
                <a16:creationId xmlns:a16="http://schemas.microsoft.com/office/drawing/2014/main" id="{36C96FF4-D3D7-4F62-B1BF-02DFB714C7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644" y="1447496"/>
            <a:ext cx="9021436" cy="4373437"/>
          </a:xfrm>
          <a:prstGeom prst="rect">
            <a:avLst/>
          </a:prstGeom>
        </p:spPr>
      </p:pic>
    </p:spTree>
    <p:extLst>
      <p:ext uri="{BB962C8B-B14F-4D97-AF65-F5344CB8AC3E}">
        <p14:creationId xmlns:p14="http://schemas.microsoft.com/office/powerpoint/2010/main" val="4153040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Example strategy overview (Step 3) </a:t>
            </a:r>
          </a:p>
        </p:txBody>
      </p:sp>
      <p:pic>
        <p:nvPicPr>
          <p:cNvPr id="4" name="Picture 3">
            <a:extLst>
              <a:ext uri="{FF2B5EF4-FFF2-40B4-BE49-F238E27FC236}">
                <a16:creationId xmlns:a16="http://schemas.microsoft.com/office/drawing/2014/main" id="{2E04611A-5681-419C-9748-4646A6F53D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297" y="1015692"/>
            <a:ext cx="8169092" cy="5489186"/>
          </a:xfrm>
          <a:prstGeom prst="rect">
            <a:avLst/>
          </a:prstGeom>
        </p:spPr>
      </p:pic>
    </p:spTree>
    <p:extLst>
      <p:ext uri="{BB962C8B-B14F-4D97-AF65-F5344CB8AC3E}">
        <p14:creationId xmlns:p14="http://schemas.microsoft.com/office/powerpoint/2010/main" val="652218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Example flowchart (Step 4)</a:t>
            </a:r>
          </a:p>
        </p:txBody>
      </p:sp>
      <p:pic>
        <p:nvPicPr>
          <p:cNvPr id="8" name="Picture 7">
            <a:extLst>
              <a:ext uri="{FF2B5EF4-FFF2-40B4-BE49-F238E27FC236}">
                <a16:creationId xmlns:a16="http://schemas.microsoft.com/office/drawing/2014/main" id="{E30BEB57-DD8A-4D2A-BAC8-B79CA552F553}"/>
              </a:ext>
            </a:extLst>
          </p:cNvPr>
          <p:cNvPicPr>
            <a:picLocks noChangeAspect="1"/>
          </p:cNvPicPr>
          <p:nvPr/>
        </p:nvPicPr>
        <p:blipFill rotWithShape="1">
          <a:blip r:embed="rId2"/>
          <a:srcRect l="54016" t="16212" r="11803" b="16210"/>
          <a:stretch/>
        </p:blipFill>
        <p:spPr>
          <a:xfrm>
            <a:off x="302553" y="1184225"/>
            <a:ext cx="8609101" cy="5471008"/>
          </a:xfrm>
          <a:prstGeom prst="rect">
            <a:avLst/>
          </a:prstGeom>
        </p:spPr>
      </p:pic>
      <p:sp>
        <p:nvSpPr>
          <p:cNvPr id="9" name="Rectangle 8">
            <a:extLst>
              <a:ext uri="{FF2B5EF4-FFF2-40B4-BE49-F238E27FC236}">
                <a16:creationId xmlns:a16="http://schemas.microsoft.com/office/drawing/2014/main" id="{B36073F0-62C4-406D-AD68-C83B2814A38D}"/>
              </a:ext>
            </a:extLst>
          </p:cNvPr>
          <p:cNvSpPr/>
          <p:nvPr/>
        </p:nvSpPr>
        <p:spPr>
          <a:xfrm>
            <a:off x="8290560" y="6535711"/>
            <a:ext cx="688548" cy="187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0527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239-04B1-4A95-9DC6-2EFDE7C39A32}"/>
              </a:ext>
            </a:extLst>
          </p:cNvPr>
          <p:cNvSpPr>
            <a:spLocks noGrp="1"/>
          </p:cNvSpPr>
          <p:nvPr>
            <p:ph type="ctrTitle"/>
          </p:nvPr>
        </p:nvSpPr>
        <p:spPr/>
        <p:txBody>
          <a:bodyPr>
            <a:normAutofit/>
          </a:bodyPr>
          <a:lstStyle/>
          <a:p>
            <a:r>
              <a:rPr lang="en-US" sz="2800" dirty="0"/>
              <a:t>Conclusions</a:t>
            </a:r>
          </a:p>
        </p:txBody>
      </p:sp>
      <p:sp>
        <p:nvSpPr>
          <p:cNvPr id="14" name="Rectangle 13">
            <a:extLst>
              <a:ext uri="{FF2B5EF4-FFF2-40B4-BE49-F238E27FC236}">
                <a16:creationId xmlns:a16="http://schemas.microsoft.com/office/drawing/2014/main" id="{0B35344A-34C4-4658-9CE1-CBDC0B40732F}"/>
              </a:ext>
            </a:extLst>
          </p:cNvPr>
          <p:cNvSpPr/>
          <p:nvPr/>
        </p:nvSpPr>
        <p:spPr>
          <a:xfrm>
            <a:off x="7477328" y="5285361"/>
            <a:ext cx="382621" cy="11024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48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Objectives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Key objective: develop a resource detailing innovative approaches beyond the use of noise barriers to avoid and minimize highway traffic noise and address noise complaints</a:t>
            </a:r>
          </a:p>
          <a:p>
            <a:r>
              <a:rPr lang="en-US" dirty="0"/>
              <a:t>Resource to provide:</a:t>
            </a:r>
          </a:p>
          <a:p>
            <a:pPr lvl="1"/>
            <a:r>
              <a:rPr lang="en-US" dirty="0"/>
              <a:t>Ranges of noise reduction benefits</a:t>
            </a:r>
          </a:p>
          <a:p>
            <a:pPr lvl="1"/>
            <a:r>
              <a:rPr lang="en-US" dirty="0"/>
              <a:t>Cost factors</a:t>
            </a:r>
          </a:p>
          <a:p>
            <a:pPr lvl="1"/>
            <a:r>
              <a:rPr lang="en-US" dirty="0"/>
              <a:t>Context-appropriateness for design choices and management strategies that may be adopted for other reasons, but that provide noise reduction co-benefits, as well as those adopted specifically to address noise</a:t>
            </a:r>
          </a:p>
        </p:txBody>
      </p:sp>
      <p:sp>
        <p:nvSpPr>
          <p:cNvPr id="7" name="Rectangle 6">
            <a:extLst>
              <a:ext uri="{FF2B5EF4-FFF2-40B4-BE49-F238E27FC236}">
                <a16:creationId xmlns:a16="http://schemas.microsoft.com/office/drawing/2014/main" id="{2CD559AC-D0FF-4AE1-8E16-5B8606FE7C72}"/>
              </a:ext>
            </a:extLst>
          </p:cNvPr>
          <p:cNvSpPr/>
          <p:nvPr/>
        </p:nvSpPr>
        <p:spPr>
          <a:xfrm>
            <a:off x="358140" y="198119"/>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5585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Conclusions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effectLst/>
                <a:ea typeface="Times New Roman" panose="02020603050405020304" pitchFamily="18" charset="0"/>
              </a:rPr>
              <a:t>Opportunities to apply alternative noise reduction strategies include:</a:t>
            </a:r>
          </a:p>
          <a:p>
            <a:pPr marL="845820" lvl="1" indent="-342900">
              <a:buFont typeface="+mj-lt"/>
              <a:buAutoNum type="arabicPeriod"/>
            </a:pPr>
            <a:r>
              <a:rPr lang="en-US" dirty="0">
                <a:ea typeface="Times New Roman" panose="02020603050405020304" pitchFamily="18" charset="0"/>
              </a:rPr>
              <a:t>W</a:t>
            </a:r>
            <a:r>
              <a:rPr lang="en-US" dirty="0">
                <a:effectLst/>
                <a:ea typeface="Times New Roman" panose="02020603050405020304" pitchFamily="18" charset="0"/>
              </a:rPr>
              <a:t>hen a barrier cannot be constructed due to site constraints, safety considerations, or </a:t>
            </a:r>
            <a:r>
              <a:rPr lang="en-US" dirty="0" smtClean="0">
                <a:effectLst/>
                <a:ea typeface="Times New Roman" panose="02020603050405020304" pitchFamily="18" charset="0"/>
              </a:rPr>
              <a:t>federal </a:t>
            </a:r>
            <a:r>
              <a:rPr lang="en-US" dirty="0">
                <a:effectLst/>
                <a:ea typeface="Times New Roman" panose="02020603050405020304" pitchFamily="18" charset="0"/>
              </a:rPr>
              <a:t>and </a:t>
            </a:r>
            <a:r>
              <a:rPr lang="en-US" dirty="0" smtClean="0">
                <a:effectLst/>
                <a:ea typeface="Times New Roman" panose="02020603050405020304" pitchFamily="18" charset="0"/>
              </a:rPr>
              <a:t>state </a:t>
            </a:r>
            <a:r>
              <a:rPr lang="en-US" dirty="0">
                <a:effectLst/>
                <a:ea typeface="Times New Roman" panose="02020603050405020304" pitchFamily="18" charset="0"/>
              </a:rPr>
              <a:t>policies on reasonable expenditure per benefited receptor</a:t>
            </a:r>
          </a:p>
          <a:p>
            <a:pPr marL="845820" lvl="1" indent="-342900">
              <a:buFont typeface="+mj-lt"/>
              <a:buAutoNum type="arabicPeriod"/>
            </a:pPr>
            <a:r>
              <a:rPr lang="en-US" dirty="0">
                <a:ea typeface="Times New Roman" panose="02020603050405020304" pitchFamily="18" charset="0"/>
              </a:rPr>
              <a:t>W</a:t>
            </a:r>
            <a:r>
              <a:rPr lang="en-US" dirty="0">
                <a:effectLst/>
                <a:ea typeface="Times New Roman" panose="02020603050405020304" pitchFamily="18" charset="0"/>
              </a:rPr>
              <a:t>hen applying the strategies may prevent noise impacts</a:t>
            </a:r>
          </a:p>
          <a:p>
            <a:r>
              <a:rPr lang="en-US" dirty="0"/>
              <a:t>Project report and practitioner’s handbook allow identification of viable strategies</a:t>
            </a:r>
          </a:p>
          <a:p>
            <a:pPr lvl="1"/>
            <a:r>
              <a:rPr lang="en-US" dirty="0"/>
              <a:t>Options include 14 primary strategies with sub-strategies also discussed</a:t>
            </a:r>
          </a:p>
          <a:p>
            <a:r>
              <a:rPr lang="en-US" dirty="0"/>
              <a:t>Some strategies are currently implementable, some require further investigation</a:t>
            </a:r>
            <a:endParaRPr lang="en-US" sz="1400" dirty="0"/>
          </a:p>
          <a:p>
            <a:endParaRPr lang="en-US" dirty="0"/>
          </a:p>
        </p:txBody>
      </p:sp>
      <p:sp>
        <p:nvSpPr>
          <p:cNvPr id="7" name="Rectangle 6">
            <a:extLst>
              <a:ext uri="{FF2B5EF4-FFF2-40B4-BE49-F238E27FC236}">
                <a16:creationId xmlns:a16="http://schemas.microsoft.com/office/drawing/2014/main" id="{2CD559AC-D0FF-4AE1-8E16-5B8606FE7C72}"/>
              </a:ext>
            </a:extLst>
          </p:cNvPr>
          <p:cNvSpPr/>
          <p:nvPr/>
        </p:nvSpPr>
        <p:spPr>
          <a:xfrm>
            <a:off x="358140" y="198119"/>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1906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239-04B1-4A95-9DC6-2EFDE7C39A32}"/>
              </a:ext>
            </a:extLst>
          </p:cNvPr>
          <p:cNvSpPr>
            <a:spLocks noGrp="1"/>
          </p:cNvSpPr>
          <p:nvPr>
            <p:ph type="ctrTitle"/>
          </p:nvPr>
        </p:nvSpPr>
        <p:spPr/>
        <p:txBody>
          <a:bodyPr>
            <a:normAutofit/>
          </a:bodyPr>
          <a:lstStyle/>
          <a:p>
            <a:r>
              <a:rPr lang="en-US" sz="2800" dirty="0"/>
              <a:t>Suggested Research</a:t>
            </a:r>
          </a:p>
        </p:txBody>
      </p:sp>
      <p:sp>
        <p:nvSpPr>
          <p:cNvPr id="14" name="Rectangle 13">
            <a:extLst>
              <a:ext uri="{FF2B5EF4-FFF2-40B4-BE49-F238E27FC236}">
                <a16:creationId xmlns:a16="http://schemas.microsoft.com/office/drawing/2014/main" id="{0B35344A-34C4-4658-9CE1-CBDC0B40732F}"/>
              </a:ext>
            </a:extLst>
          </p:cNvPr>
          <p:cNvSpPr/>
          <p:nvPr/>
        </p:nvSpPr>
        <p:spPr>
          <a:xfrm>
            <a:off x="7477328" y="5285361"/>
            <a:ext cx="382621" cy="11024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096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Suggested Research – 6 promising research topics</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Effectiveness of low barriers to reduce noise generated by different types of highway vehicles</a:t>
            </a:r>
            <a:endParaRPr lang="en-US" sz="1700" dirty="0"/>
          </a:p>
          <a:p>
            <a:pPr lvl="1"/>
            <a:r>
              <a:rPr lang="en-US" dirty="0"/>
              <a:t>Includes consideration of berms and safety barriers with diffractor top</a:t>
            </a:r>
          </a:p>
          <a:p>
            <a:pPr lvl="1"/>
            <a:r>
              <a:rPr lang="en-US" dirty="0"/>
              <a:t>Includes field measurements</a:t>
            </a:r>
          </a:p>
          <a:p>
            <a:pPr lvl="1"/>
            <a:endParaRPr lang="en-US" dirty="0"/>
          </a:p>
          <a:p>
            <a:r>
              <a:rPr lang="en-US" dirty="0"/>
              <a:t>Effectiveness of solar panels to reduce highway traffic noise</a:t>
            </a:r>
            <a:endParaRPr lang="en-US" sz="1700" dirty="0"/>
          </a:p>
          <a:p>
            <a:pPr lvl="1"/>
            <a:r>
              <a:rPr lang="en-US" dirty="0"/>
              <a:t>Includes consideration of number of rows, spacing, height, and angles</a:t>
            </a:r>
          </a:p>
          <a:p>
            <a:pPr lvl="1"/>
            <a:r>
              <a:rPr lang="en-US" dirty="0"/>
              <a:t>Includes field measurements</a:t>
            </a:r>
          </a:p>
          <a:p>
            <a:pPr lvl="1"/>
            <a:endParaRPr lang="en-US" dirty="0"/>
          </a:p>
          <a:p>
            <a:r>
              <a:rPr lang="en-US" dirty="0"/>
              <a:t>Effectiveness of gravel in ROW to reduce highway traffic noise</a:t>
            </a:r>
            <a:endParaRPr lang="en-US" sz="1700" dirty="0"/>
          </a:p>
          <a:p>
            <a:pPr lvl="1"/>
            <a:r>
              <a:rPr lang="en-US" dirty="0"/>
              <a:t>Includes consideration of realistic implementation</a:t>
            </a:r>
          </a:p>
          <a:p>
            <a:pPr lvl="1"/>
            <a:r>
              <a:rPr lang="en-US" dirty="0"/>
              <a:t>Includes field measurements</a:t>
            </a:r>
          </a:p>
          <a:p>
            <a:endParaRPr lang="en-US" dirty="0"/>
          </a:p>
          <a:p>
            <a:endParaRPr lang="en-US" dirty="0"/>
          </a:p>
        </p:txBody>
      </p:sp>
      <p:sp>
        <p:nvSpPr>
          <p:cNvPr id="7" name="Rectangle 6">
            <a:extLst>
              <a:ext uri="{FF2B5EF4-FFF2-40B4-BE49-F238E27FC236}">
                <a16:creationId xmlns:a16="http://schemas.microsoft.com/office/drawing/2014/main" id="{2CD559AC-D0FF-4AE1-8E16-5B8606FE7C72}"/>
              </a:ext>
            </a:extLst>
          </p:cNvPr>
          <p:cNvSpPr/>
          <p:nvPr/>
        </p:nvSpPr>
        <p:spPr>
          <a:xfrm>
            <a:off x="358140" y="198119"/>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7527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Suggested Research – 6 promising research topics</a:t>
            </a:r>
          </a:p>
        </p:txBody>
      </p:sp>
      <p:sp>
        <p:nvSpPr>
          <p:cNvPr id="6" name="Content Placeholder 2">
            <a:extLst>
              <a:ext uri="{FF2B5EF4-FFF2-40B4-BE49-F238E27FC236}">
                <a16:creationId xmlns:a16="http://schemas.microsoft.com/office/drawing/2014/main" id="{3E965AE1-8B15-4BCC-87F9-8FCF8F31075C}"/>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Effectiveness of vegetated screens to reduce highway traffic noise and when to include effects in modeling</a:t>
            </a:r>
          </a:p>
          <a:p>
            <a:pPr lvl="1"/>
            <a:r>
              <a:rPr lang="en-US" dirty="0"/>
              <a:t>Includes consideration of width, density, climate</a:t>
            </a:r>
          </a:p>
          <a:p>
            <a:pPr lvl="1"/>
            <a:r>
              <a:rPr lang="en-US" dirty="0"/>
              <a:t>Includes measurements and modeling</a:t>
            </a:r>
          </a:p>
          <a:p>
            <a:r>
              <a:rPr lang="en-US" dirty="0"/>
              <a:t>Effectiveness of in-ground treatments to reduce highway traffic noise</a:t>
            </a:r>
            <a:endParaRPr lang="en-US" sz="1700" dirty="0"/>
          </a:p>
          <a:p>
            <a:pPr lvl="1"/>
            <a:r>
              <a:rPr lang="en-US" dirty="0"/>
              <a:t>Includes consideration of drivable structures and related safety and maintenance, also innovative designs (lattice, porous panel, etc.)</a:t>
            </a:r>
          </a:p>
          <a:p>
            <a:pPr lvl="1"/>
            <a:r>
              <a:rPr lang="en-US" dirty="0"/>
              <a:t>Includes modeling and possibly measurements</a:t>
            </a:r>
          </a:p>
          <a:p>
            <a:r>
              <a:rPr lang="en-US" dirty="0"/>
              <a:t>Effectiveness of absorptive treatment on a bridge understructure to reduce highway traffic noise</a:t>
            </a:r>
            <a:endParaRPr lang="en-US" sz="1700" dirty="0"/>
          </a:p>
          <a:p>
            <a:pPr lvl="1"/>
            <a:r>
              <a:rPr lang="en-US" dirty="0"/>
              <a:t>Includes consideration of elevated bridge and bridge over depressed road</a:t>
            </a:r>
          </a:p>
          <a:p>
            <a:pPr lvl="1"/>
            <a:r>
              <a:rPr lang="en-US" dirty="0"/>
              <a:t>Includes modeling</a:t>
            </a:r>
          </a:p>
          <a:p>
            <a:endParaRPr lang="en-US" dirty="0"/>
          </a:p>
          <a:p>
            <a:endParaRPr lang="en-US" dirty="0"/>
          </a:p>
        </p:txBody>
      </p:sp>
    </p:spTree>
    <p:extLst>
      <p:ext uri="{BB962C8B-B14F-4D97-AF65-F5344CB8AC3E}">
        <p14:creationId xmlns:p14="http://schemas.microsoft.com/office/powerpoint/2010/main" val="2805012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943" y="1298448"/>
            <a:ext cx="6272980" cy="3255264"/>
          </a:xfrm>
        </p:spPr>
        <p:txBody>
          <a:bodyPr/>
          <a:lstStyle/>
          <a:p>
            <a:r>
              <a:rPr lang="en-US" sz="3200" dirty="0"/>
              <a:t>For More Information </a:t>
            </a:r>
            <a:br>
              <a:rPr lang="en-US" sz="3200" dirty="0"/>
            </a:br>
            <a:r>
              <a:rPr lang="en-US" sz="3200" dirty="0"/>
              <a:t>About NCHRP 25-57  Visit: </a:t>
            </a:r>
            <a:r>
              <a:rPr lang="en-US" sz="4000" dirty="0"/>
              <a:t/>
            </a:r>
            <a:br>
              <a:rPr lang="en-US" sz="4000" dirty="0"/>
            </a:br>
            <a:r>
              <a:rPr lang="en-US" sz="4000" dirty="0"/>
              <a:t/>
            </a:r>
            <a:br>
              <a:rPr lang="en-US" sz="4000" dirty="0"/>
            </a:br>
            <a:r>
              <a:rPr lang="en-US" sz="1800" dirty="0"/>
              <a:t>https://apps.trb.org/cmsfeed/TRBNetProjectDisplay.asp?ProjectID=4587</a:t>
            </a:r>
            <a:r>
              <a:rPr lang="en-US" dirty="0"/>
              <a:t/>
            </a:r>
            <a:br>
              <a:rPr lang="en-US" dirty="0"/>
            </a:br>
            <a:endParaRPr lang="en-US" dirty="0"/>
          </a:p>
        </p:txBody>
      </p:sp>
    </p:spTree>
    <p:extLst>
      <p:ext uri="{BB962C8B-B14F-4D97-AF65-F5344CB8AC3E}">
        <p14:creationId xmlns:p14="http://schemas.microsoft.com/office/powerpoint/2010/main" val="4041859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239-04B1-4A95-9DC6-2EFDE7C39A32}"/>
              </a:ext>
            </a:extLst>
          </p:cNvPr>
          <p:cNvSpPr>
            <a:spLocks noGrp="1"/>
          </p:cNvSpPr>
          <p:nvPr>
            <p:ph type="ctrTitle"/>
          </p:nvPr>
        </p:nvSpPr>
        <p:spPr/>
        <p:txBody>
          <a:bodyPr>
            <a:normAutofit/>
          </a:bodyPr>
          <a:lstStyle/>
          <a:p>
            <a:r>
              <a:rPr lang="en-US" sz="2800" dirty="0"/>
              <a:t>Research Approach</a:t>
            </a:r>
          </a:p>
        </p:txBody>
      </p:sp>
      <p:sp>
        <p:nvSpPr>
          <p:cNvPr id="14" name="Rectangle 13">
            <a:extLst>
              <a:ext uri="{FF2B5EF4-FFF2-40B4-BE49-F238E27FC236}">
                <a16:creationId xmlns:a16="http://schemas.microsoft.com/office/drawing/2014/main" id="{0B35344A-34C4-4658-9CE1-CBDC0B40732F}"/>
              </a:ext>
            </a:extLst>
          </p:cNvPr>
          <p:cNvSpPr/>
          <p:nvPr/>
        </p:nvSpPr>
        <p:spPr>
          <a:xfrm>
            <a:off x="7477328" y="5285361"/>
            <a:ext cx="382621" cy="11024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570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F412F-4D98-427D-995F-C171CD84BCF4}"/>
              </a:ext>
            </a:extLst>
          </p:cNvPr>
          <p:cNvSpPr/>
          <p:nvPr/>
        </p:nvSpPr>
        <p:spPr>
          <a:xfrm>
            <a:off x="464820" y="198120"/>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59CC9-077F-43CA-897F-31D79F061723}"/>
              </a:ext>
            </a:extLst>
          </p:cNvPr>
          <p:cNvSpPr txBox="1"/>
          <p:nvPr/>
        </p:nvSpPr>
        <p:spPr>
          <a:xfrm>
            <a:off x="624840" y="554027"/>
            <a:ext cx="7665720" cy="461665"/>
          </a:xfrm>
          <a:prstGeom prst="rect">
            <a:avLst/>
          </a:prstGeom>
          <a:noFill/>
        </p:spPr>
        <p:txBody>
          <a:bodyPr wrap="square" rtlCol="0">
            <a:spAutoFit/>
          </a:bodyPr>
          <a:lstStyle/>
          <a:p>
            <a:r>
              <a:rPr lang="en-US" sz="2400" dirty="0"/>
              <a:t>Literature and Data Review</a:t>
            </a:r>
          </a:p>
        </p:txBody>
      </p:sp>
      <p:sp>
        <p:nvSpPr>
          <p:cNvPr id="6" name="Content Placeholder 2">
            <a:extLst>
              <a:ext uri="{FF2B5EF4-FFF2-40B4-BE49-F238E27FC236}">
                <a16:creationId xmlns:a16="http://schemas.microsoft.com/office/drawing/2014/main" id="{CDF14862-23A9-4EAE-94FF-DF25CD4BEED9}"/>
              </a:ext>
            </a:extLst>
          </p:cNvPr>
          <p:cNvSpPr txBox="1">
            <a:spLocks/>
          </p:cNvSpPr>
          <p:nvPr/>
        </p:nvSpPr>
        <p:spPr>
          <a:xfrm>
            <a:off x="722630" y="1549908"/>
            <a:ext cx="7720329" cy="4675632"/>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a:t>14 primary strategies were examined and summarized in terms of noise reductions, cost, and context appropriateness</a:t>
            </a:r>
          </a:p>
          <a:p>
            <a:r>
              <a:rPr lang="en-US" dirty="0"/>
              <a:t>Over 170 references were reviewed</a:t>
            </a:r>
          </a:p>
          <a:p>
            <a:pPr lvl="1"/>
            <a:r>
              <a:rPr lang="en-US" dirty="0"/>
              <a:t>National and international references</a:t>
            </a:r>
          </a:p>
          <a:p>
            <a:pPr lvl="1"/>
            <a:r>
              <a:rPr lang="en-US" dirty="0"/>
              <a:t>Published research and practice reports, papers, and policies</a:t>
            </a:r>
          </a:p>
          <a:p>
            <a:r>
              <a:rPr lang="en-US" dirty="0"/>
              <a:t>Examination supplemented by survey with AASHTO and TRB noise professional respondents</a:t>
            </a:r>
          </a:p>
          <a:p>
            <a:pPr lvl="1"/>
            <a:r>
              <a:rPr lang="en-US" dirty="0"/>
              <a:t>Provided additional references and information</a:t>
            </a:r>
          </a:p>
          <a:p>
            <a:pPr marL="502920" lvl="1" indent="0">
              <a:buNone/>
            </a:pPr>
            <a:endParaRPr lang="en-US" dirty="0"/>
          </a:p>
          <a:p>
            <a:pPr>
              <a:spcBef>
                <a:spcPts val="0"/>
              </a:spcBef>
            </a:pPr>
            <a:r>
              <a:rPr lang="en-US" dirty="0"/>
              <a:t>Brief Traffic Noise Model (TNM) </a:t>
            </a:r>
          </a:p>
          <a:p>
            <a:pPr marL="0" indent="0">
              <a:spcBef>
                <a:spcPts val="0"/>
              </a:spcBef>
              <a:buNone/>
            </a:pPr>
            <a:r>
              <a:rPr lang="en-US" dirty="0"/>
              <a:t>    analysis completed for some strategies</a:t>
            </a:r>
          </a:p>
          <a:p>
            <a:endParaRPr lang="en-US" dirty="0"/>
          </a:p>
          <a:p>
            <a:endParaRPr lang="en-US" dirty="0"/>
          </a:p>
        </p:txBody>
      </p:sp>
      <p:sp>
        <p:nvSpPr>
          <p:cNvPr id="7" name="Rectangle 6">
            <a:extLst>
              <a:ext uri="{FF2B5EF4-FFF2-40B4-BE49-F238E27FC236}">
                <a16:creationId xmlns:a16="http://schemas.microsoft.com/office/drawing/2014/main" id="{2CD559AC-D0FF-4AE1-8E16-5B8606FE7C72}"/>
              </a:ext>
            </a:extLst>
          </p:cNvPr>
          <p:cNvSpPr/>
          <p:nvPr/>
        </p:nvSpPr>
        <p:spPr>
          <a:xfrm>
            <a:off x="358140" y="198119"/>
            <a:ext cx="76200" cy="1173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4C7BD67-B96D-45DC-A9C6-D60D72CB75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77426" y="4164444"/>
            <a:ext cx="4286238" cy="2693556"/>
          </a:xfrm>
          <a:prstGeom prst="rect">
            <a:avLst/>
          </a:prstGeom>
        </p:spPr>
      </p:pic>
    </p:spTree>
    <p:extLst>
      <p:ext uri="{BB962C8B-B14F-4D97-AF65-F5344CB8AC3E}">
        <p14:creationId xmlns:p14="http://schemas.microsoft.com/office/powerpoint/2010/main" val="160934778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9678</TotalTime>
  <Words>5678</Words>
  <Application>Microsoft Office PowerPoint</Application>
  <PresentationFormat>On-screen Show (4:3)</PresentationFormat>
  <Paragraphs>856</Paragraphs>
  <Slides>74</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Corbel</vt:lpstr>
      <vt:lpstr>Times New Roman</vt:lpstr>
      <vt:lpstr>Wingdings 2</vt:lpstr>
      <vt:lpstr>Frame</vt:lpstr>
      <vt:lpstr>NCHRP 25-57  Breaking Barriers: Alternative Approaches to Avoiding and Reducing Highway Traffic Noise Impacts</vt:lpstr>
      <vt:lpstr>PowerPoint Presentation</vt:lpstr>
      <vt:lpstr>Research Team</vt:lpstr>
      <vt:lpstr>Outline</vt:lpstr>
      <vt:lpstr>Motivation and Objectives</vt:lpstr>
      <vt:lpstr>PowerPoint Presentation</vt:lpstr>
      <vt:lpstr>PowerPoint Presentation</vt:lpstr>
      <vt:lpstr>Research Approach</vt:lpstr>
      <vt:lpstr>PowerPoint Presentation</vt:lpstr>
      <vt:lpstr>PowerPoint Presentation</vt:lpstr>
      <vt:lpstr>PowerPoint Presentation</vt:lpstr>
      <vt:lpstr>PowerPoint Presentation</vt:lpstr>
      <vt:lpstr>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of Findings</vt:lpstr>
      <vt:lpstr>PowerPoint Presentation</vt:lpstr>
      <vt:lpstr>PowerPoint Presentation</vt:lpstr>
      <vt:lpstr>PowerPoint Presentation</vt:lpstr>
      <vt:lpstr>PowerPoint Presentation</vt:lpstr>
      <vt:lpstr>PowerPoint Presentation</vt:lpstr>
      <vt:lpstr>Conclusions</vt:lpstr>
      <vt:lpstr>PowerPoint Presentation</vt:lpstr>
      <vt:lpstr>Suggested Research</vt:lpstr>
      <vt:lpstr>PowerPoint Presentation</vt:lpstr>
      <vt:lpstr>PowerPoint Presentation</vt:lpstr>
      <vt:lpstr>For More Information  About NCHRP 25-57  Visit:   https://apps.trb.org/cmsfeed/TRBNetProjectDisplay.asp?ProjectID=4587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25-27  Breaking Barriers: Alternative Approaches to Avoiding and Reducing Highway Traffic Noise Impacts</dc:title>
  <dc:creator>Judy Rochat</dc:creator>
  <cp:lastModifiedBy>Mackie, Paul</cp:lastModifiedBy>
  <cp:revision>206</cp:revision>
  <cp:lastPrinted>2021-01-30T20:46:24Z</cp:lastPrinted>
  <dcterms:created xsi:type="dcterms:W3CDTF">2020-03-17T23:24:25Z</dcterms:created>
  <dcterms:modified xsi:type="dcterms:W3CDTF">2022-01-19T20:32:33Z</dcterms:modified>
</cp:coreProperties>
</file>