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8" r:id="rId1"/>
  </p:sldMasterIdLst>
  <p:notesMasterIdLst>
    <p:notesMasterId r:id="rId36"/>
  </p:notesMasterIdLst>
  <p:sldIdLst>
    <p:sldId id="357" r:id="rId2"/>
    <p:sldId id="3335" r:id="rId3"/>
    <p:sldId id="594" r:id="rId4"/>
    <p:sldId id="435" r:id="rId5"/>
    <p:sldId id="565" r:id="rId6"/>
    <p:sldId id="3333" r:id="rId7"/>
    <p:sldId id="550" r:id="rId8"/>
    <p:sldId id="3325" r:id="rId9"/>
    <p:sldId id="568" r:id="rId10"/>
    <p:sldId id="575" r:id="rId11"/>
    <p:sldId id="3326" r:id="rId12"/>
    <p:sldId id="3330" r:id="rId13"/>
    <p:sldId id="573" r:id="rId14"/>
    <p:sldId id="3332" r:id="rId15"/>
    <p:sldId id="581" r:id="rId16"/>
    <p:sldId id="571" r:id="rId17"/>
    <p:sldId id="570" r:id="rId18"/>
    <p:sldId id="608" r:id="rId19"/>
    <p:sldId id="580" r:id="rId20"/>
    <p:sldId id="583" r:id="rId21"/>
    <p:sldId id="591" r:id="rId22"/>
    <p:sldId id="599" r:id="rId23"/>
    <p:sldId id="600" r:id="rId24"/>
    <p:sldId id="610" r:id="rId25"/>
    <p:sldId id="601" r:id="rId26"/>
    <p:sldId id="602" r:id="rId27"/>
    <p:sldId id="592" r:id="rId28"/>
    <p:sldId id="603" r:id="rId29"/>
    <p:sldId id="604" r:id="rId30"/>
    <p:sldId id="582" r:id="rId31"/>
    <p:sldId id="375" r:id="rId32"/>
    <p:sldId id="3331" r:id="rId33"/>
    <p:sldId id="372" r:id="rId34"/>
    <p:sldId id="384" r:id="rId35"/>
  </p:sldIdLst>
  <p:sldSz cx="9144000" cy="5715000" type="screen16x10"/>
  <p:notesSz cx="6858000" cy="9144000"/>
  <p:embeddedFontLst>
    <p:embeddedFont>
      <p:font typeface="Cambria" panose="02040503050406030204" pitchFamily="18"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Corbel" panose="020B0503020204020204" pitchFamily="34" charset="0"/>
      <p:regular r:id="rId45"/>
      <p:bold r:id="rId46"/>
      <p:italic r:id="rId47"/>
      <p:boldItalic r:id="rId48"/>
    </p:embeddedFont>
    <p:embeddedFont>
      <p:font typeface="Nevis" panose="020B0604020202020204" charset="0"/>
      <p:bold r:id="rId49"/>
    </p:embeddedFont>
    <p:embeddedFont>
      <p:font typeface="Nevis" panose="020B0604020202020204" charset="0"/>
      <p:bold r:id="rId49"/>
    </p:embeddedFont>
  </p:embeddedFontLst>
  <p:defaultTextStyle>
    <a:defPPr>
      <a:defRPr lang="id-ID"/>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9FFCED-CD6A-428F-9870-8D230171ABF4}">
          <p14:sldIdLst>
            <p14:sldId id="357"/>
            <p14:sldId id="3335"/>
            <p14:sldId id="594"/>
            <p14:sldId id="435"/>
            <p14:sldId id="565"/>
            <p14:sldId id="3333"/>
          </p14:sldIdLst>
        </p14:section>
        <p14:section name="Project Premise" id="{D987E4FE-3848-4EC8-A6A3-B3ED8ED581DF}">
          <p14:sldIdLst>
            <p14:sldId id="550"/>
            <p14:sldId id="3325"/>
            <p14:sldId id="568"/>
            <p14:sldId id="575"/>
            <p14:sldId id="3326"/>
            <p14:sldId id="3330"/>
            <p14:sldId id="573"/>
            <p14:sldId id="3332"/>
          </p14:sldIdLst>
        </p14:section>
        <p14:section name="Feedback Framework" id="{7671BE38-E22D-4157-AD2A-93BE77A6F594}">
          <p14:sldIdLst>
            <p14:sldId id="581"/>
            <p14:sldId id="571"/>
            <p14:sldId id="570"/>
            <p14:sldId id="608"/>
          </p14:sldIdLst>
        </p14:section>
        <p14:section name="Strategies" id="{9F1E218C-049B-4C12-A71D-F8DEE09972AA}">
          <p14:sldIdLst>
            <p14:sldId id="580"/>
            <p14:sldId id="583"/>
            <p14:sldId id="591"/>
            <p14:sldId id="599"/>
            <p14:sldId id="600"/>
            <p14:sldId id="610"/>
            <p14:sldId id="601"/>
            <p14:sldId id="602"/>
            <p14:sldId id="592"/>
            <p14:sldId id="603"/>
            <p14:sldId id="604"/>
          </p14:sldIdLst>
        </p14:section>
        <p14:section name="Case Studies" id="{DD3441E8-0A6F-41AD-B9A3-1BAD0D3CF0B9}">
          <p14:sldIdLst>
            <p14:sldId id="582"/>
            <p14:sldId id="375"/>
          </p14:sldIdLst>
        </p14:section>
        <p14:section name="Closing" id="{FAD8B648-F5C1-4F07-B6AF-6199434FAAD5}">
          <p14:sldIdLst>
            <p14:sldId id="3331"/>
          </p14:sldIdLst>
        </p14:section>
        <p14:section name="Summary Slides" id="{3828465B-2A64-4BC0-89B6-F326421A291B}">
          <p14:sldIdLst>
            <p14:sldId id="372"/>
            <p14:sldId id="3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goda, Beth" initials="ZB" lastIdx="1" clrIdx="0">
    <p:extLst>
      <p:ext uri="{19B8F6BF-5375-455C-9EA6-DF929625EA0E}">
        <p15:presenceInfo xmlns:p15="http://schemas.microsoft.com/office/powerpoint/2012/main" userId="S-1-5-21-2338163137-2684688362-157462135-83955" providerId="AD"/>
      </p:ext>
    </p:extLst>
  </p:cmAuthor>
  <p:cmAuthor id="2" name="Hershkowitz, Paul" initials="HP" lastIdx="2" clrIdx="1">
    <p:extLst>
      <p:ext uri="{19B8F6BF-5375-455C-9EA6-DF929625EA0E}">
        <p15:presenceInfo xmlns:p15="http://schemas.microsoft.com/office/powerpoint/2012/main" userId="S::50108@icf.com::d60b6af0-28bc-4659-a96e-5ec1ae6ca41e" providerId="AD"/>
      </p:ext>
    </p:extLst>
  </p:cmAuthor>
  <p:cmAuthor id="3" name="Joe Crossett" initials="JC" lastIdx="2" clrIdx="2">
    <p:extLst>
      <p:ext uri="{19B8F6BF-5375-455C-9EA6-DF929625EA0E}">
        <p15:presenceInfo xmlns:p15="http://schemas.microsoft.com/office/powerpoint/2012/main" userId="S::crossett@highstreetconsulting.com::001ba3d5-31bc-4930-9607-21857e2cf5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6080"/>
    <a:srgbClr val="D75F3F"/>
    <a:srgbClr val="ADC1E1"/>
    <a:srgbClr val="E7E7EA"/>
    <a:srgbClr val="B4BCC8"/>
    <a:srgbClr val="9043C9"/>
    <a:srgbClr val="C9DDFB"/>
    <a:srgbClr val="A163CF"/>
    <a:srgbClr val="B68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7" autoAdjust="0"/>
    <p:restoredTop sz="93979" autoAdjust="0"/>
  </p:normalViewPr>
  <p:slideViewPr>
    <p:cSldViewPr snapToGrid="0">
      <p:cViewPr varScale="1">
        <p:scale>
          <a:sx n="76" d="100"/>
          <a:sy n="76" d="100"/>
        </p:scale>
        <p:origin x="96" y="132"/>
      </p:cViewPr>
      <p:guideLst/>
    </p:cSldViewPr>
  </p:slideViewPr>
  <p:outlineViewPr>
    <p:cViewPr>
      <p:scale>
        <a:sx n="33" d="100"/>
        <a:sy n="33" d="100"/>
      </p:scale>
      <p:origin x="0" y="-9936"/>
    </p:cViewPr>
  </p:outlin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4E573-8D30-4465-9D61-B5F6EF472A08}" type="datetimeFigureOut">
              <a:rPr lang="id-ID" smtClean="0"/>
              <a:t>31/05/2022</a:t>
            </a:fld>
            <a:endParaRPr lang="id-ID"/>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58FA8-D41C-4857-96FC-7B4A4D7760CE}" type="slidenum">
              <a:rPr lang="id-ID" smtClean="0"/>
              <a:t>‹#›</a:t>
            </a:fld>
            <a:endParaRPr lang="id-ID"/>
          </a:p>
        </p:txBody>
      </p:sp>
    </p:spTree>
    <p:extLst>
      <p:ext uri="{BB962C8B-B14F-4D97-AF65-F5344CB8AC3E}">
        <p14:creationId xmlns:p14="http://schemas.microsoft.com/office/powerpoint/2010/main" val="3241952375"/>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58FA8-D41C-4857-96FC-7B4A4D7760CE}" type="slidenum">
              <a:rPr lang="id-ID" smtClean="0"/>
              <a:t>6</a:t>
            </a:fld>
            <a:endParaRPr lang="id-ID"/>
          </a:p>
        </p:txBody>
      </p:sp>
    </p:spTree>
    <p:extLst>
      <p:ext uri="{BB962C8B-B14F-4D97-AF65-F5344CB8AC3E}">
        <p14:creationId xmlns:p14="http://schemas.microsoft.com/office/powerpoint/2010/main" val="112290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Showcase the strategies in case studies</a:t>
            </a:r>
          </a:p>
        </p:txBody>
      </p:sp>
      <p:sp>
        <p:nvSpPr>
          <p:cNvPr id="4" name="Slide Number Placeholder 3"/>
          <p:cNvSpPr>
            <a:spLocks noGrp="1"/>
          </p:cNvSpPr>
          <p:nvPr>
            <p:ph type="sldNum" sz="quarter" idx="5"/>
          </p:nvPr>
        </p:nvSpPr>
        <p:spPr/>
        <p:txBody>
          <a:bodyPr/>
          <a:lstStyle/>
          <a:p>
            <a:r>
              <a:rPr lang="en-US" dirty="0"/>
              <a:t>2</a:t>
            </a:r>
          </a:p>
        </p:txBody>
      </p:sp>
    </p:spTree>
    <p:extLst>
      <p:ext uri="{BB962C8B-B14F-4D97-AF65-F5344CB8AC3E}">
        <p14:creationId xmlns:p14="http://schemas.microsoft.com/office/powerpoint/2010/main" val="4229239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2</a:t>
            </a:r>
          </a:p>
        </p:txBody>
      </p:sp>
    </p:spTree>
    <p:extLst>
      <p:ext uri="{BB962C8B-B14F-4D97-AF65-F5344CB8AC3E}">
        <p14:creationId xmlns:p14="http://schemas.microsoft.com/office/powerpoint/2010/main" val="207434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Relationships</a:t>
            </a:r>
          </a:p>
          <a:p>
            <a:r>
              <a:rPr lang="en-US" dirty="0"/>
              <a:t>Actually listening</a:t>
            </a:r>
          </a:p>
          <a:p>
            <a:r>
              <a:rPr lang="en-US" dirty="0"/>
              <a:t>Shared vision</a:t>
            </a:r>
          </a:p>
          <a:p>
            <a:r>
              <a:rPr lang="en-US" dirty="0"/>
              <a:t>Get feedback but also support for initiatives down the road</a:t>
            </a:r>
          </a:p>
        </p:txBody>
      </p:sp>
      <p:sp>
        <p:nvSpPr>
          <p:cNvPr id="4" name="Slide Number Placeholder 3"/>
          <p:cNvSpPr>
            <a:spLocks noGrp="1"/>
          </p:cNvSpPr>
          <p:nvPr>
            <p:ph type="sldNum" sz="quarter" idx="5"/>
          </p:nvPr>
        </p:nvSpPr>
        <p:spPr/>
        <p:txBody>
          <a:bodyPr/>
          <a:lstStyle/>
          <a:p>
            <a:fld id="{01558FA8-D41C-4857-96FC-7B4A4D7760CE}" type="slidenum">
              <a:rPr lang="id-ID" smtClean="0"/>
              <a:t>22</a:t>
            </a:fld>
            <a:endParaRPr lang="id-ID"/>
          </a:p>
        </p:txBody>
      </p:sp>
    </p:spTree>
    <p:extLst>
      <p:ext uri="{BB962C8B-B14F-4D97-AF65-F5344CB8AC3E}">
        <p14:creationId xmlns:p14="http://schemas.microsoft.com/office/powerpoint/2010/main" val="325653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what data is out there</a:t>
            </a:r>
          </a:p>
          <a:p>
            <a:r>
              <a:rPr lang="en-US" dirty="0"/>
              <a:t>Where it us</a:t>
            </a:r>
          </a:p>
          <a:p>
            <a:r>
              <a:rPr lang="en-US" dirty="0"/>
              <a:t>How to access it</a:t>
            </a:r>
          </a:p>
          <a:p>
            <a:r>
              <a:rPr lang="en-US" dirty="0"/>
              <a:t>Conversations with data owners</a:t>
            </a:r>
          </a:p>
        </p:txBody>
      </p:sp>
      <p:sp>
        <p:nvSpPr>
          <p:cNvPr id="4" name="Slide Number Placeholder 3"/>
          <p:cNvSpPr>
            <a:spLocks noGrp="1"/>
          </p:cNvSpPr>
          <p:nvPr>
            <p:ph type="sldNum" sz="quarter" idx="5"/>
          </p:nvPr>
        </p:nvSpPr>
        <p:spPr/>
        <p:txBody>
          <a:bodyPr/>
          <a:lstStyle/>
          <a:p>
            <a:fld id="{01558FA8-D41C-4857-96FC-7B4A4D7760CE}" type="slidenum">
              <a:rPr lang="id-ID" smtClean="0"/>
              <a:t>23</a:t>
            </a:fld>
            <a:endParaRPr lang="id-ID"/>
          </a:p>
        </p:txBody>
      </p:sp>
    </p:spTree>
    <p:extLst>
      <p:ext uri="{BB962C8B-B14F-4D97-AF65-F5344CB8AC3E}">
        <p14:creationId xmlns:p14="http://schemas.microsoft.com/office/powerpoint/2010/main" val="248881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Gather people across titles, agencies, boundaries</a:t>
            </a:r>
          </a:p>
          <a:p>
            <a:r>
              <a:rPr lang="en-US" dirty="0"/>
              <a:t>Visioning or problem-solving</a:t>
            </a:r>
          </a:p>
          <a:p>
            <a:r>
              <a:rPr lang="en-US" dirty="0"/>
              <a:t>Short frequent conversations</a:t>
            </a:r>
          </a:p>
        </p:txBody>
      </p:sp>
      <p:sp>
        <p:nvSpPr>
          <p:cNvPr id="4" name="Slide Number Placeholder 3"/>
          <p:cNvSpPr>
            <a:spLocks noGrp="1"/>
          </p:cNvSpPr>
          <p:nvPr>
            <p:ph type="sldNum" sz="quarter" idx="5"/>
          </p:nvPr>
        </p:nvSpPr>
        <p:spPr/>
        <p:txBody>
          <a:bodyPr/>
          <a:lstStyle/>
          <a:p>
            <a:fld id="{01558FA8-D41C-4857-96FC-7B4A4D7760CE}" type="slidenum">
              <a:rPr lang="id-ID" smtClean="0"/>
              <a:t>25</a:t>
            </a:fld>
            <a:endParaRPr lang="id-ID"/>
          </a:p>
        </p:txBody>
      </p:sp>
    </p:spTree>
    <p:extLst>
      <p:ext uri="{BB962C8B-B14F-4D97-AF65-F5344CB8AC3E}">
        <p14:creationId xmlns:p14="http://schemas.microsoft.com/office/powerpoint/2010/main" val="410135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analytical options</a:t>
            </a:r>
          </a:p>
          <a:p>
            <a:r>
              <a:rPr lang="en-US" dirty="0"/>
              <a:t>Align technical and planning conversations</a:t>
            </a:r>
          </a:p>
          <a:p>
            <a:r>
              <a:rPr lang="en-US" dirty="0"/>
              <a:t>Set assessment points</a:t>
            </a:r>
          </a:p>
        </p:txBody>
      </p:sp>
      <p:sp>
        <p:nvSpPr>
          <p:cNvPr id="4" name="Slide Number Placeholder 3"/>
          <p:cNvSpPr>
            <a:spLocks noGrp="1"/>
          </p:cNvSpPr>
          <p:nvPr>
            <p:ph type="sldNum" sz="quarter" idx="5"/>
          </p:nvPr>
        </p:nvSpPr>
        <p:spPr/>
        <p:txBody>
          <a:bodyPr/>
          <a:lstStyle/>
          <a:p>
            <a:fld id="{01558FA8-D41C-4857-96FC-7B4A4D7760CE}" type="slidenum">
              <a:rPr lang="id-ID" smtClean="0"/>
              <a:t>26</a:t>
            </a:fld>
            <a:endParaRPr lang="id-ID"/>
          </a:p>
        </p:txBody>
      </p:sp>
    </p:spTree>
    <p:extLst>
      <p:ext uri="{BB962C8B-B14F-4D97-AF65-F5344CB8AC3E}">
        <p14:creationId xmlns:p14="http://schemas.microsoft.com/office/powerpoint/2010/main" val="2626705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menu of “adjustment” options</a:t>
            </a:r>
          </a:p>
          <a:p>
            <a:r>
              <a:rPr lang="en-US" dirty="0"/>
              <a:t>Embrace incrementalism</a:t>
            </a:r>
          </a:p>
          <a:p>
            <a:r>
              <a:rPr lang="en-US" dirty="0"/>
              <a:t>Seize opportunities as they arise</a:t>
            </a:r>
          </a:p>
          <a:p>
            <a:r>
              <a:rPr lang="en-US" dirty="0"/>
              <a:t>Just try something!</a:t>
            </a:r>
          </a:p>
        </p:txBody>
      </p:sp>
      <p:sp>
        <p:nvSpPr>
          <p:cNvPr id="4" name="Slide Number Placeholder 3"/>
          <p:cNvSpPr>
            <a:spLocks noGrp="1"/>
          </p:cNvSpPr>
          <p:nvPr>
            <p:ph type="sldNum" sz="quarter" idx="5"/>
          </p:nvPr>
        </p:nvSpPr>
        <p:spPr/>
        <p:txBody>
          <a:bodyPr/>
          <a:lstStyle/>
          <a:p>
            <a:fld id="{01558FA8-D41C-4857-96FC-7B4A4D7760CE}" type="slidenum">
              <a:rPr lang="id-ID" smtClean="0"/>
              <a:t>28</a:t>
            </a:fld>
            <a:endParaRPr lang="id-ID"/>
          </a:p>
        </p:txBody>
      </p:sp>
    </p:spTree>
    <p:extLst>
      <p:ext uri="{BB962C8B-B14F-4D97-AF65-F5344CB8AC3E}">
        <p14:creationId xmlns:p14="http://schemas.microsoft.com/office/powerpoint/2010/main" val="3418422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performance truths</a:t>
            </a:r>
          </a:p>
          <a:p>
            <a:r>
              <a:rPr lang="en-US" dirty="0"/>
              <a:t>Blend data and story</a:t>
            </a:r>
          </a:p>
          <a:p>
            <a:r>
              <a:rPr lang="en-US" dirty="0"/>
              <a:t>Stories let people “hear” you</a:t>
            </a:r>
          </a:p>
          <a:p>
            <a:endParaRPr lang="en-US" dirty="0"/>
          </a:p>
        </p:txBody>
      </p:sp>
      <p:sp>
        <p:nvSpPr>
          <p:cNvPr id="4" name="Slide Number Placeholder 3"/>
          <p:cNvSpPr>
            <a:spLocks noGrp="1"/>
          </p:cNvSpPr>
          <p:nvPr>
            <p:ph type="sldNum" sz="quarter" idx="5"/>
          </p:nvPr>
        </p:nvSpPr>
        <p:spPr/>
        <p:txBody>
          <a:bodyPr/>
          <a:lstStyle/>
          <a:p>
            <a:fld id="{01558FA8-D41C-4857-96FC-7B4A4D7760CE}" type="slidenum">
              <a:rPr lang="id-ID" smtClean="0"/>
              <a:t>29</a:t>
            </a:fld>
            <a:endParaRPr lang="id-ID"/>
          </a:p>
        </p:txBody>
      </p:sp>
    </p:spTree>
    <p:extLst>
      <p:ext uri="{BB962C8B-B14F-4D97-AF65-F5344CB8AC3E}">
        <p14:creationId xmlns:p14="http://schemas.microsoft.com/office/powerpoint/2010/main" val="421365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2</a:t>
            </a:r>
          </a:p>
        </p:txBody>
      </p:sp>
    </p:spTree>
    <p:extLst>
      <p:ext uri="{BB962C8B-B14F-4D97-AF65-F5344CB8AC3E}">
        <p14:creationId xmlns:p14="http://schemas.microsoft.com/office/powerpoint/2010/main" val="277668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Showcase the strategies in case studies</a:t>
            </a:r>
          </a:p>
        </p:txBody>
      </p:sp>
      <p:sp>
        <p:nvSpPr>
          <p:cNvPr id="4" name="Slide Number Placeholder 3"/>
          <p:cNvSpPr>
            <a:spLocks noGrp="1"/>
          </p:cNvSpPr>
          <p:nvPr>
            <p:ph type="sldNum" sz="quarter" idx="5"/>
          </p:nvPr>
        </p:nvSpPr>
        <p:spPr/>
        <p:txBody>
          <a:bodyPr/>
          <a:lstStyle/>
          <a:p>
            <a:r>
              <a:rPr lang="en-US" dirty="0"/>
              <a:t>2</a:t>
            </a:r>
          </a:p>
        </p:txBody>
      </p:sp>
    </p:spTree>
    <p:extLst>
      <p:ext uri="{BB962C8B-B14F-4D97-AF65-F5344CB8AC3E}">
        <p14:creationId xmlns:p14="http://schemas.microsoft.com/office/powerpoint/2010/main" val="1225737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935302"/>
            <a:ext cx="6858000" cy="1989667"/>
          </a:xfrm>
        </p:spPr>
        <p:txBody>
          <a:bodyPr anchor="b"/>
          <a:lstStyle>
            <a:lvl1pPr algn="ctr">
              <a:defRPr sz="4500">
                <a:solidFill>
                  <a:srgbClr val="002060"/>
                </a:solidFill>
                <a:latin typeface="nevis" panose="02000800000000000000" pitchFamily="2" charset="77"/>
              </a:defRPr>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2400">
                <a:latin typeface="Avenir Next" panose="020B0503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5215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latin typeface="nevis" panose="02000800000000000000" pitchFamily="2" charset="77"/>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sz="2400">
                <a:latin typeface="Avenir Next" panose="020B0503020202020204" pitchFamily="34" charset="0"/>
              </a:defRPr>
            </a:lvl1pPr>
            <a:lvl2pPr>
              <a:defRPr>
                <a:latin typeface="Avenir Next" panose="020B0503020202020204" pitchFamily="34" charset="0"/>
              </a:defRPr>
            </a:lvl2pPr>
            <a:lvl3pPr>
              <a:defRPr>
                <a:latin typeface="Avenir Next" panose="020B0503020202020204" pitchFamily="34" charset="0"/>
              </a:defRPr>
            </a:lvl3pPr>
            <a:lvl4pPr>
              <a:defRPr>
                <a:latin typeface="Avenir Next" panose="020B0503020202020204" pitchFamily="34" charset="0"/>
              </a:defRPr>
            </a:lvl4pPr>
            <a:lvl5pPr>
              <a:defRPr>
                <a:latin typeface="Avenir Next" panose="020B05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743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04271"/>
            <a:ext cx="1971675" cy="4843198"/>
          </a:xfrm>
        </p:spPr>
        <p:txBody>
          <a:bodyPr vert="eaVert"/>
          <a:lstStyle>
            <a:lvl1pPr>
              <a:defRPr>
                <a:solidFill>
                  <a:srgbClr val="002060"/>
                </a:solidFill>
                <a:latin typeface="nevis" panose="02000800000000000000" pitchFamily="2" charset="77"/>
              </a:defRPr>
            </a:lvl1pPr>
          </a:lstStyle>
          <a:p>
            <a:r>
              <a:rPr lang="en-US" dirty="0"/>
              <a:t>CLICK TO EDIT MASTER TITLE STYLE</a:t>
            </a:r>
          </a:p>
        </p:txBody>
      </p:sp>
      <p:sp>
        <p:nvSpPr>
          <p:cNvPr id="3" name="Vertical Text Placeholder 2"/>
          <p:cNvSpPr>
            <a:spLocks noGrp="1"/>
          </p:cNvSpPr>
          <p:nvPr>
            <p:ph type="body" orient="vert" idx="1"/>
          </p:nvPr>
        </p:nvSpPr>
        <p:spPr>
          <a:xfrm>
            <a:off x="628650" y="304271"/>
            <a:ext cx="5800725" cy="4843198"/>
          </a:xfrm>
        </p:spPr>
        <p:txBody>
          <a:bodyPr vert="eaVert"/>
          <a:lstStyle>
            <a:lvl1pPr>
              <a:defRPr sz="2400">
                <a:latin typeface="Avenir Next" panose="020B0503020202020204" pitchFamily="34" charset="0"/>
              </a:defRPr>
            </a:lvl1pPr>
            <a:lvl2pPr>
              <a:defRPr>
                <a:latin typeface="Avenir Next" panose="020B0503020202020204" pitchFamily="34" charset="0"/>
              </a:defRPr>
            </a:lvl2pPr>
            <a:lvl3pPr>
              <a:defRPr>
                <a:latin typeface="Avenir Next" panose="020B0503020202020204" pitchFamily="34" charset="0"/>
              </a:defRPr>
            </a:lvl3pPr>
            <a:lvl4pPr>
              <a:defRPr>
                <a:latin typeface="Avenir Next" panose="020B0503020202020204" pitchFamily="34" charset="0"/>
              </a:defRPr>
            </a:lvl4pPr>
            <a:lvl5pPr>
              <a:defRPr>
                <a:latin typeface="Avenir Next" panose="020B05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47511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9144000" cy="5715000"/>
          </a:xfrm>
          <a:prstGeom prst="rect">
            <a:avLst/>
          </a:prstGeom>
        </p:spPr>
        <p:txBody>
          <a:bodyPr/>
          <a:lstStyle>
            <a:lvl1pPr>
              <a:defRPr>
                <a:latin typeface="Avenir Next" panose="020B0503020202020204" pitchFamily="34" charset="0"/>
              </a:defRPr>
            </a:lvl1pPr>
          </a:lstStyle>
          <a:p>
            <a:endParaRPr lang="id-ID" dirty="0"/>
          </a:p>
        </p:txBody>
      </p:sp>
    </p:spTree>
    <p:extLst>
      <p:ext uri="{BB962C8B-B14F-4D97-AF65-F5344CB8AC3E}">
        <p14:creationId xmlns:p14="http://schemas.microsoft.com/office/powerpoint/2010/main" val="412406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726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93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718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1"/>
            <a:ext cx="9144000" cy="2491619"/>
          </a:xfrm>
          <a:prstGeom prst="rect">
            <a:avLst/>
          </a:prstGeom>
        </p:spPr>
        <p:txBody>
          <a:bodyPr/>
          <a:lstStyle>
            <a:lvl1pPr>
              <a:defRPr>
                <a:latin typeface="Avenir Next" panose="020B0503020202020204" pitchFamily="34" charset="0"/>
              </a:defRPr>
            </a:lvl1pPr>
          </a:lstStyle>
          <a:p>
            <a:endParaRPr lang="id-ID"/>
          </a:p>
        </p:txBody>
      </p:sp>
    </p:spTree>
    <p:extLst>
      <p:ext uri="{BB962C8B-B14F-4D97-AF65-F5344CB8AC3E}">
        <p14:creationId xmlns:p14="http://schemas.microsoft.com/office/powerpoint/2010/main" val="11043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125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446985" y="0"/>
            <a:ext cx="4697015" cy="3013603"/>
          </a:xfrm>
          <a:prstGeom prst="rect">
            <a:avLst/>
          </a:prstGeom>
          <a:solidFill>
            <a:schemeClr val="bg1">
              <a:lumMod val="85000"/>
            </a:schemeClr>
          </a:solidFill>
        </p:spPr>
        <p:txBody>
          <a:bodyPr/>
          <a:lstStyle>
            <a:lvl1pPr>
              <a:defRPr>
                <a:latin typeface="Avenir Next" panose="020B0503020202020204" pitchFamily="34" charset="0"/>
              </a:defRPr>
            </a:lvl1pPr>
          </a:lstStyle>
          <a:p>
            <a:endParaRPr lang="id-ID" dirty="0"/>
          </a:p>
        </p:txBody>
      </p:sp>
      <p:sp>
        <p:nvSpPr>
          <p:cNvPr id="3" name="Rectangle 2"/>
          <p:cNvSpPr/>
          <p:nvPr userDrawn="1"/>
        </p:nvSpPr>
        <p:spPr>
          <a:xfrm>
            <a:off x="0" y="0"/>
            <a:ext cx="4446985" cy="5715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3"/>
          </a:p>
        </p:txBody>
      </p:sp>
      <p:sp>
        <p:nvSpPr>
          <p:cNvPr id="2" name="Rectangle 1">
            <a:extLst>
              <a:ext uri="{FF2B5EF4-FFF2-40B4-BE49-F238E27FC236}">
                <a16:creationId xmlns:a16="http://schemas.microsoft.com/office/drawing/2014/main" id="{3B457CA5-9C38-E841-9574-AE4521A6DD4A}"/>
              </a:ext>
            </a:extLst>
          </p:cNvPr>
          <p:cNvSpPr/>
          <p:nvPr userDrawn="1"/>
        </p:nvSpPr>
        <p:spPr>
          <a:xfrm>
            <a:off x="4149485" y="5278295"/>
            <a:ext cx="4994515" cy="436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34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266672" y="293878"/>
            <a:ext cx="8191382" cy="5121421"/>
          </a:xfrm>
          <a:custGeom>
            <a:avLst/>
            <a:gdLst>
              <a:gd name="connsiteX0" fmla="*/ 3588658 w 10921843"/>
              <a:gd name="connsiteY0" fmla="*/ 3216956 h 6145705"/>
              <a:gd name="connsiteX1" fmla="*/ 5279572 w 10921843"/>
              <a:gd name="connsiteY1" fmla="*/ 6145705 h 6145705"/>
              <a:gd name="connsiteX2" fmla="*/ 1909332 w 10921843"/>
              <a:gd name="connsiteY2" fmla="*/ 6139015 h 6145705"/>
              <a:gd name="connsiteX3" fmla="*/ 3807077 w 10921843"/>
              <a:gd name="connsiteY3" fmla="*/ 3216955 h 6145705"/>
              <a:gd name="connsiteX4" fmla="*/ 7188904 w 10921843"/>
              <a:gd name="connsiteY4" fmla="*/ 3216955 h 6145705"/>
              <a:gd name="connsiteX5" fmla="*/ 5497990 w 10921843"/>
              <a:gd name="connsiteY5" fmla="*/ 6132324 h 6145705"/>
              <a:gd name="connsiteX6" fmla="*/ 3370240 w 10921843"/>
              <a:gd name="connsiteY6" fmla="*/ 3203576 h 6145705"/>
              <a:gd name="connsiteX7" fmla="*/ 1679326 w 10921843"/>
              <a:gd name="connsiteY7" fmla="*/ 6132325 h 6145705"/>
              <a:gd name="connsiteX8" fmla="*/ 0 w 10921843"/>
              <a:gd name="connsiteY8" fmla="*/ 3210266 h 6145705"/>
              <a:gd name="connsiteX9" fmla="*/ 9230929 w 10921843"/>
              <a:gd name="connsiteY9" fmla="*/ 118155 h 6145705"/>
              <a:gd name="connsiteX10" fmla="*/ 10921843 w 10921843"/>
              <a:gd name="connsiteY10" fmla="*/ 3033524 h 6145705"/>
              <a:gd name="connsiteX11" fmla="*/ 7540015 w 10921843"/>
              <a:gd name="connsiteY11" fmla="*/ 3033524 h 6145705"/>
              <a:gd name="connsiteX12" fmla="*/ 5497990 w 10921843"/>
              <a:gd name="connsiteY12" fmla="*/ 118155 h 6145705"/>
              <a:gd name="connsiteX13" fmla="*/ 7188904 w 10921843"/>
              <a:gd name="connsiteY13" fmla="*/ 3033524 h 6145705"/>
              <a:gd name="connsiteX14" fmla="*/ 3807077 w 10921843"/>
              <a:gd name="connsiteY14" fmla="*/ 3033524 h 6145705"/>
              <a:gd name="connsiteX15" fmla="*/ 9047139 w 10921843"/>
              <a:gd name="connsiteY15" fmla="*/ 0 h 6145705"/>
              <a:gd name="connsiteX16" fmla="*/ 7356225 w 10921843"/>
              <a:gd name="connsiteY16" fmla="*/ 2928749 h 6145705"/>
              <a:gd name="connsiteX17" fmla="*/ 5676898 w 10921843"/>
              <a:gd name="connsiteY17" fmla="*/ 6690 h 61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21843" h="6145705">
                <a:moveTo>
                  <a:pt x="3588658" y="3216956"/>
                </a:moveTo>
                <a:lnTo>
                  <a:pt x="5279572" y="6145705"/>
                </a:lnTo>
                <a:lnTo>
                  <a:pt x="1909332" y="6139015"/>
                </a:lnTo>
                <a:close/>
                <a:moveTo>
                  <a:pt x="3807077" y="3216955"/>
                </a:moveTo>
                <a:lnTo>
                  <a:pt x="7188904" y="3216955"/>
                </a:lnTo>
                <a:lnTo>
                  <a:pt x="5497990" y="6132324"/>
                </a:lnTo>
                <a:close/>
                <a:moveTo>
                  <a:pt x="3370240" y="3203576"/>
                </a:moveTo>
                <a:lnTo>
                  <a:pt x="1679326" y="6132325"/>
                </a:lnTo>
                <a:lnTo>
                  <a:pt x="0" y="3210266"/>
                </a:lnTo>
                <a:close/>
                <a:moveTo>
                  <a:pt x="9230929" y="118155"/>
                </a:moveTo>
                <a:lnTo>
                  <a:pt x="10921843" y="3033524"/>
                </a:lnTo>
                <a:lnTo>
                  <a:pt x="7540015" y="3033524"/>
                </a:lnTo>
                <a:close/>
                <a:moveTo>
                  <a:pt x="5497990" y="118155"/>
                </a:moveTo>
                <a:lnTo>
                  <a:pt x="7188904" y="3033524"/>
                </a:lnTo>
                <a:lnTo>
                  <a:pt x="3807077" y="3033524"/>
                </a:lnTo>
                <a:close/>
                <a:moveTo>
                  <a:pt x="9047139" y="0"/>
                </a:moveTo>
                <a:lnTo>
                  <a:pt x="7356225" y="2928749"/>
                </a:lnTo>
                <a:lnTo>
                  <a:pt x="5676898" y="6690"/>
                </a:lnTo>
                <a:close/>
              </a:path>
            </a:pathLst>
          </a:custGeom>
        </p:spPr>
        <p:txBody>
          <a:bodyPr wrap="square">
            <a:noAutofit/>
          </a:bodyPr>
          <a:lstStyle>
            <a:lvl1pPr>
              <a:defRPr>
                <a:latin typeface="Avenir Next" panose="020B0503020202020204" pitchFamily="34" charset="0"/>
              </a:defRPr>
            </a:lvl1pPr>
          </a:lstStyle>
          <a:p>
            <a:endParaRPr lang="id-ID"/>
          </a:p>
        </p:txBody>
      </p:sp>
    </p:spTree>
    <p:extLst>
      <p:ext uri="{BB962C8B-B14F-4D97-AF65-F5344CB8AC3E}">
        <p14:creationId xmlns:p14="http://schemas.microsoft.com/office/powerpoint/2010/main" val="169473124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14:presetBounceEnd="46000">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14:bounceEnd="46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46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latin typeface="nevis" panose="02000800000000000000" pitchFamily="2" charset="77"/>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Avenir Next" panose="020B0503020202020204" pitchFamily="34" charset="0"/>
              </a:defRPr>
            </a:lvl1pPr>
            <a:lvl2pPr>
              <a:defRPr>
                <a:latin typeface="Avenir Next" panose="020B0503020202020204" pitchFamily="34" charset="0"/>
              </a:defRPr>
            </a:lvl2pPr>
            <a:lvl3pPr>
              <a:defRPr>
                <a:latin typeface="Avenir Next" panose="020B0503020202020204" pitchFamily="34" charset="0"/>
              </a:defRPr>
            </a:lvl3pPr>
            <a:lvl4pPr>
              <a:defRPr>
                <a:latin typeface="Avenir Next" panose="020B0503020202020204" pitchFamily="34" charset="0"/>
              </a:defRPr>
            </a:lvl4pPr>
            <a:lvl5pPr>
              <a:defRPr>
                <a:latin typeface="Avenir Next" panose="020B05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2054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614362" y="765467"/>
            <a:ext cx="4119563" cy="3945941"/>
          </a:xfrm>
          <a:custGeom>
            <a:avLst/>
            <a:gdLst>
              <a:gd name="connsiteX0" fmla="*/ 2743706 w 5492750"/>
              <a:gd name="connsiteY0" fmla="*/ 2192425 h 4735129"/>
              <a:gd name="connsiteX1" fmla="*/ 3549737 w 5492750"/>
              <a:gd name="connsiteY1" fmla="*/ 3582133 h 4735129"/>
              <a:gd name="connsiteX2" fmla="*/ 1937676 w 5492750"/>
              <a:gd name="connsiteY2" fmla="*/ 3582133 h 4735129"/>
              <a:gd name="connsiteX3" fmla="*/ 2743706 w 5492750"/>
              <a:gd name="connsiteY3" fmla="*/ 1749376 h 4735129"/>
              <a:gd name="connsiteX4" fmla="*/ 1547578 w 5492750"/>
              <a:gd name="connsiteY4" fmla="*/ 3811665 h 4735129"/>
              <a:gd name="connsiteX5" fmla="*/ 3939834 w 5492750"/>
              <a:gd name="connsiteY5" fmla="*/ 3811665 h 4735129"/>
              <a:gd name="connsiteX6" fmla="*/ 2743706 w 5492750"/>
              <a:gd name="connsiteY6" fmla="*/ 1413085 h 4735129"/>
              <a:gd name="connsiteX7" fmla="*/ 4240147 w 5492750"/>
              <a:gd name="connsiteY7" fmla="*/ 3993155 h 4735129"/>
              <a:gd name="connsiteX8" fmla="*/ 1247266 w 5492750"/>
              <a:gd name="connsiteY8" fmla="*/ 3993155 h 4735129"/>
              <a:gd name="connsiteX9" fmla="*/ 2746376 w 5492750"/>
              <a:gd name="connsiteY9" fmla="*/ 1074770 h 4735129"/>
              <a:gd name="connsiteX10" fmla="*/ 960832 w 5492750"/>
              <a:gd name="connsiteY10" fmla="*/ 4153294 h 4735129"/>
              <a:gd name="connsiteX11" fmla="*/ 4531920 w 5492750"/>
              <a:gd name="connsiteY11" fmla="*/ 4153294 h 4735129"/>
              <a:gd name="connsiteX12" fmla="*/ 2746375 w 5492750"/>
              <a:gd name="connsiteY12" fmla="*/ 0 h 4735129"/>
              <a:gd name="connsiteX13" fmla="*/ 5492750 w 5492750"/>
              <a:gd name="connsiteY13" fmla="*/ 4735129 h 4735129"/>
              <a:gd name="connsiteX14" fmla="*/ 0 w 5492750"/>
              <a:gd name="connsiteY14" fmla="*/ 4735129 h 473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2750" h="4735129">
                <a:moveTo>
                  <a:pt x="2743706" y="2192425"/>
                </a:moveTo>
                <a:lnTo>
                  <a:pt x="3549737" y="3582133"/>
                </a:lnTo>
                <a:lnTo>
                  <a:pt x="1937676" y="3582133"/>
                </a:lnTo>
                <a:close/>
                <a:moveTo>
                  <a:pt x="2743706" y="1749376"/>
                </a:moveTo>
                <a:lnTo>
                  <a:pt x="1547578" y="3811665"/>
                </a:lnTo>
                <a:lnTo>
                  <a:pt x="3939834" y="3811665"/>
                </a:lnTo>
                <a:close/>
                <a:moveTo>
                  <a:pt x="2743706" y="1413085"/>
                </a:moveTo>
                <a:lnTo>
                  <a:pt x="4240147" y="3993155"/>
                </a:lnTo>
                <a:lnTo>
                  <a:pt x="1247266" y="3993155"/>
                </a:lnTo>
                <a:close/>
                <a:moveTo>
                  <a:pt x="2746376" y="1074770"/>
                </a:moveTo>
                <a:lnTo>
                  <a:pt x="960832" y="4153294"/>
                </a:lnTo>
                <a:lnTo>
                  <a:pt x="4531920" y="4153294"/>
                </a:lnTo>
                <a:close/>
                <a:moveTo>
                  <a:pt x="2746375" y="0"/>
                </a:moveTo>
                <a:lnTo>
                  <a:pt x="5492750" y="4735129"/>
                </a:lnTo>
                <a:lnTo>
                  <a:pt x="0" y="4735129"/>
                </a:lnTo>
                <a:close/>
              </a:path>
            </a:pathLst>
          </a:custGeom>
        </p:spPr>
        <p:txBody>
          <a:bodyPr wrap="square">
            <a:noAutofit/>
          </a:bodyPr>
          <a:lstStyle>
            <a:lvl1pPr>
              <a:defRPr>
                <a:latin typeface="Avenir Next" panose="020B0503020202020204" pitchFamily="34" charset="0"/>
              </a:defRPr>
            </a:lvl1pPr>
          </a:lstStyle>
          <a:p>
            <a:endParaRPr lang="id-ID"/>
          </a:p>
        </p:txBody>
      </p:sp>
    </p:spTree>
    <p:extLst>
      <p:ext uri="{BB962C8B-B14F-4D97-AF65-F5344CB8AC3E}">
        <p14:creationId xmlns:p14="http://schemas.microsoft.com/office/powerpoint/2010/main" val="119091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2257425" y="0"/>
            <a:ext cx="2314575" cy="5715000"/>
          </a:xfrm>
          <a:prstGeom prst="rect">
            <a:avLst/>
          </a:prstGeom>
        </p:spPr>
        <p:txBody>
          <a:bodyPr/>
          <a:lstStyle>
            <a:lvl1pPr>
              <a:defRPr>
                <a:latin typeface="Avenir Next" panose="020B0503020202020204" pitchFamily="34" charset="0"/>
              </a:defRPr>
            </a:lvl1pPr>
          </a:lstStyle>
          <a:p>
            <a:endParaRPr lang="id-ID"/>
          </a:p>
        </p:txBody>
      </p:sp>
      <p:sp>
        <p:nvSpPr>
          <p:cNvPr id="4" name="Picture Placeholder 3"/>
          <p:cNvSpPr>
            <a:spLocks noGrp="1"/>
          </p:cNvSpPr>
          <p:nvPr>
            <p:ph type="pic" sz="quarter" idx="11"/>
          </p:nvPr>
        </p:nvSpPr>
        <p:spPr>
          <a:xfrm>
            <a:off x="0" y="0"/>
            <a:ext cx="2257425" cy="5715000"/>
          </a:xfrm>
          <a:prstGeom prst="rect">
            <a:avLst/>
          </a:prstGeom>
        </p:spPr>
        <p:txBody>
          <a:bodyPr/>
          <a:lstStyle>
            <a:lvl1pPr>
              <a:defRPr>
                <a:latin typeface="Avenir Next" panose="020B0503020202020204" pitchFamily="34" charset="0"/>
              </a:defRPr>
            </a:lvl1pPr>
          </a:lstStyle>
          <a:p>
            <a:endParaRPr lang="id-ID" dirty="0"/>
          </a:p>
        </p:txBody>
      </p:sp>
      <p:sp>
        <p:nvSpPr>
          <p:cNvPr id="5" name="Picture Placeholder 3"/>
          <p:cNvSpPr>
            <a:spLocks noGrp="1"/>
          </p:cNvSpPr>
          <p:nvPr>
            <p:ph type="pic" sz="quarter" idx="12"/>
          </p:nvPr>
        </p:nvSpPr>
        <p:spPr>
          <a:xfrm>
            <a:off x="4572000" y="0"/>
            <a:ext cx="2314575" cy="5715000"/>
          </a:xfrm>
          <a:prstGeom prst="rect">
            <a:avLst/>
          </a:prstGeom>
        </p:spPr>
        <p:txBody>
          <a:bodyPr/>
          <a:lstStyle>
            <a:lvl1pPr>
              <a:defRPr>
                <a:latin typeface="Avenir Next" panose="020B0503020202020204" pitchFamily="34" charset="0"/>
              </a:defRPr>
            </a:lvl1pPr>
          </a:lstStyle>
          <a:p>
            <a:endParaRPr lang="id-ID"/>
          </a:p>
        </p:txBody>
      </p:sp>
      <p:sp>
        <p:nvSpPr>
          <p:cNvPr id="6" name="Picture Placeholder 3"/>
          <p:cNvSpPr>
            <a:spLocks noGrp="1"/>
          </p:cNvSpPr>
          <p:nvPr>
            <p:ph type="pic" sz="quarter" idx="13"/>
          </p:nvPr>
        </p:nvSpPr>
        <p:spPr>
          <a:xfrm>
            <a:off x="6886575" y="0"/>
            <a:ext cx="2257425" cy="5715000"/>
          </a:xfrm>
          <a:prstGeom prst="rect">
            <a:avLst/>
          </a:prstGeom>
        </p:spPr>
        <p:txBody>
          <a:bodyPr/>
          <a:lstStyle>
            <a:lvl1pPr>
              <a:defRPr>
                <a:latin typeface="Avenir Next" panose="020B0503020202020204" pitchFamily="34" charset="0"/>
              </a:defRPr>
            </a:lvl1pPr>
          </a:lstStyle>
          <a:p>
            <a:endParaRPr lang="id-ID"/>
          </a:p>
        </p:txBody>
      </p:sp>
    </p:spTree>
    <p:extLst>
      <p:ext uri="{BB962C8B-B14F-4D97-AF65-F5344CB8AC3E}">
        <p14:creationId xmlns:p14="http://schemas.microsoft.com/office/powerpoint/2010/main" val="1087469931"/>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235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FEF">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102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6_Custom Layout">
    <p:spTree>
      <p:nvGrpSpPr>
        <p:cNvPr id="1" name=""/>
        <p:cNvGrpSpPr/>
        <p:nvPr/>
      </p:nvGrpSpPr>
      <p:grpSpPr>
        <a:xfrm>
          <a:off x="0" y="0"/>
          <a:ext cx="0" cy="0"/>
          <a:chOff x="0" y="0"/>
          <a:chExt cx="0" cy="0"/>
        </a:xfrm>
      </p:grpSpPr>
      <p:sp>
        <p:nvSpPr>
          <p:cNvPr id="3" name="Rectangle 2"/>
          <p:cNvSpPr/>
          <p:nvPr userDrawn="1"/>
        </p:nvSpPr>
        <p:spPr>
          <a:xfrm>
            <a:off x="0" y="0"/>
            <a:ext cx="4561115" cy="571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3"/>
          </a:p>
        </p:txBody>
      </p:sp>
      <p:pic>
        <p:nvPicPr>
          <p:cNvPr id="4" name="Picture 3">
            <a:extLst>
              <a:ext uri="{FF2B5EF4-FFF2-40B4-BE49-F238E27FC236}">
                <a16:creationId xmlns:a16="http://schemas.microsoft.com/office/drawing/2014/main" id="{219CB89F-A800-644A-BCD9-3A3E96DC7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5350" y="50392"/>
            <a:ext cx="1118202" cy="693285"/>
          </a:xfrm>
          <a:prstGeom prst="rect">
            <a:avLst/>
          </a:prstGeom>
        </p:spPr>
      </p:pic>
      <p:sp>
        <p:nvSpPr>
          <p:cNvPr id="5" name="TextBox 4">
            <a:extLst>
              <a:ext uri="{FF2B5EF4-FFF2-40B4-BE49-F238E27FC236}">
                <a16:creationId xmlns:a16="http://schemas.microsoft.com/office/drawing/2014/main" id="{6446EACC-B149-7242-BA3C-1ABA81D74D33}"/>
              </a:ext>
            </a:extLst>
          </p:cNvPr>
          <p:cNvSpPr txBox="1"/>
          <p:nvPr userDrawn="1"/>
        </p:nvSpPr>
        <p:spPr>
          <a:xfrm>
            <a:off x="8515350" y="85095"/>
            <a:ext cx="466484" cy="253916"/>
          </a:xfrm>
          <a:prstGeom prst="rect">
            <a:avLst/>
          </a:prstGeom>
          <a:noFill/>
        </p:spPr>
        <p:txBody>
          <a:bodyPr wrap="square" rtlCol="0">
            <a:spAutoFit/>
          </a:bodyPr>
          <a:lstStyle/>
          <a:p>
            <a:pPr algn="ctr"/>
            <a:fld id="{260E2A6B-A809-4840-BF14-8648BC0BDF87}" type="slidenum">
              <a:rPr lang="id-ID" sz="1050" b="1" i="0" smtClean="0">
                <a:solidFill>
                  <a:schemeClr val="tx2"/>
                </a:solidFill>
                <a:latin typeface="Avenir Next Demi Bold" panose="020B0503020202020204" pitchFamily="34" charset="0"/>
                <a:ea typeface="Roboto Condensed Light" panose="02000000000000000000" pitchFamily="2" charset="0"/>
              </a:rPr>
              <a:pPr algn="ctr"/>
              <a:t>‹#›</a:t>
            </a:fld>
            <a:endParaRPr lang="id-ID" sz="1050" b="1" i="0" dirty="0">
              <a:solidFill>
                <a:schemeClr val="tx2"/>
              </a:solidFill>
              <a:latin typeface="Avenir Next Demi Bold" panose="020B0503020202020204" pitchFamily="34" charset="0"/>
              <a:ea typeface="Roboto Condensed Light" panose="02000000000000000000" pitchFamily="2" charset="0"/>
            </a:endParaRPr>
          </a:p>
        </p:txBody>
      </p:sp>
    </p:spTree>
    <p:extLst>
      <p:ext uri="{BB962C8B-B14F-4D97-AF65-F5344CB8AC3E}">
        <p14:creationId xmlns:p14="http://schemas.microsoft.com/office/powerpoint/2010/main" val="169721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340428" y="0"/>
            <a:ext cx="2700338" cy="5715000"/>
          </a:xfrm>
          <a:prstGeom prst="rect">
            <a:avLst/>
          </a:prstGeom>
        </p:spPr>
        <p:txBody>
          <a:bodyPr/>
          <a:lstStyle>
            <a:lvl1pPr>
              <a:defRPr>
                <a:latin typeface="Avenir Next" panose="020B0503020202020204" pitchFamily="34" charset="0"/>
              </a:defRPr>
            </a:lvl1pPr>
          </a:lstStyle>
          <a:p>
            <a:endParaRPr lang="id-ID" dirty="0"/>
          </a:p>
        </p:txBody>
      </p:sp>
      <p:sp>
        <p:nvSpPr>
          <p:cNvPr id="5" name="Rectangle 4"/>
          <p:cNvSpPr/>
          <p:nvPr userDrawn="1"/>
        </p:nvSpPr>
        <p:spPr>
          <a:xfrm>
            <a:off x="1" y="0"/>
            <a:ext cx="2340428" cy="571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3"/>
          </a:p>
        </p:txBody>
      </p:sp>
      <p:pic>
        <p:nvPicPr>
          <p:cNvPr id="6" name="Picture 5">
            <a:extLst>
              <a:ext uri="{FF2B5EF4-FFF2-40B4-BE49-F238E27FC236}">
                <a16:creationId xmlns:a16="http://schemas.microsoft.com/office/drawing/2014/main" id="{987F8A2B-0A46-8140-A1BF-81E5780FD6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5350" y="50392"/>
            <a:ext cx="1118202" cy="693285"/>
          </a:xfrm>
          <a:prstGeom prst="rect">
            <a:avLst/>
          </a:prstGeom>
        </p:spPr>
      </p:pic>
      <p:sp>
        <p:nvSpPr>
          <p:cNvPr id="7" name="TextBox 6">
            <a:extLst>
              <a:ext uri="{FF2B5EF4-FFF2-40B4-BE49-F238E27FC236}">
                <a16:creationId xmlns:a16="http://schemas.microsoft.com/office/drawing/2014/main" id="{1823B071-CD0A-D34F-AFCE-3293DEE49837}"/>
              </a:ext>
            </a:extLst>
          </p:cNvPr>
          <p:cNvSpPr txBox="1"/>
          <p:nvPr userDrawn="1"/>
        </p:nvSpPr>
        <p:spPr>
          <a:xfrm>
            <a:off x="8515350" y="85095"/>
            <a:ext cx="466484" cy="253916"/>
          </a:xfrm>
          <a:prstGeom prst="rect">
            <a:avLst/>
          </a:prstGeom>
          <a:noFill/>
        </p:spPr>
        <p:txBody>
          <a:bodyPr wrap="square" rtlCol="0">
            <a:spAutoFit/>
          </a:bodyPr>
          <a:lstStyle/>
          <a:p>
            <a:pPr algn="ctr"/>
            <a:fld id="{260E2A6B-A809-4840-BF14-8648BC0BDF87}" type="slidenum">
              <a:rPr lang="id-ID" sz="1050" b="1" i="0" smtClean="0">
                <a:solidFill>
                  <a:schemeClr val="tx2"/>
                </a:solidFill>
                <a:latin typeface="Avenir Next Demi Bold" panose="020B0503020202020204" pitchFamily="34" charset="0"/>
                <a:ea typeface="Roboto Condensed Light" panose="02000000000000000000" pitchFamily="2" charset="0"/>
              </a:rPr>
              <a:pPr algn="ctr"/>
              <a:t>‹#›</a:t>
            </a:fld>
            <a:endParaRPr lang="id-ID" sz="1050" b="1" i="0" dirty="0">
              <a:solidFill>
                <a:schemeClr val="tx2"/>
              </a:solidFill>
              <a:latin typeface="Avenir Next Demi Bold" panose="020B0503020202020204" pitchFamily="34" charset="0"/>
              <a:ea typeface="Roboto Condensed Light" panose="02000000000000000000" pitchFamily="2" charset="0"/>
            </a:endParaRPr>
          </a:p>
        </p:txBody>
      </p:sp>
    </p:spTree>
    <p:extLst>
      <p:ext uri="{BB962C8B-B14F-4D97-AF65-F5344CB8AC3E}">
        <p14:creationId xmlns:p14="http://schemas.microsoft.com/office/powerpoint/2010/main" val="158034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3400" y="963445"/>
            <a:ext cx="4136572" cy="3962233"/>
          </a:xfrm>
          <a:custGeom>
            <a:avLst/>
            <a:gdLst>
              <a:gd name="connsiteX0" fmla="*/ 0 w 5515429"/>
              <a:gd name="connsiteY0" fmla="*/ 0 h 4754680"/>
              <a:gd name="connsiteX1" fmla="*/ 5515429 w 5515429"/>
              <a:gd name="connsiteY1" fmla="*/ 0 h 4754680"/>
              <a:gd name="connsiteX2" fmla="*/ 2757714 w 5515429"/>
              <a:gd name="connsiteY2" fmla="*/ 4754680 h 4754680"/>
            </a:gdLst>
            <a:ahLst/>
            <a:cxnLst>
              <a:cxn ang="0">
                <a:pos x="connsiteX0" y="connsiteY0"/>
              </a:cxn>
              <a:cxn ang="0">
                <a:pos x="connsiteX1" y="connsiteY1"/>
              </a:cxn>
              <a:cxn ang="0">
                <a:pos x="connsiteX2" y="connsiteY2"/>
              </a:cxn>
            </a:cxnLst>
            <a:rect l="l" t="t" r="r" b="b"/>
            <a:pathLst>
              <a:path w="5515429" h="4754680">
                <a:moveTo>
                  <a:pt x="0" y="0"/>
                </a:moveTo>
                <a:lnTo>
                  <a:pt x="5515429" y="0"/>
                </a:lnTo>
                <a:lnTo>
                  <a:pt x="2757714" y="4754680"/>
                </a:lnTo>
                <a:close/>
              </a:path>
            </a:pathLst>
          </a:custGeom>
        </p:spPr>
        <p:txBody>
          <a:bodyPr wrap="square">
            <a:noAutofit/>
          </a:bodyPr>
          <a:lstStyle>
            <a:lvl1pPr>
              <a:defRPr>
                <a:latin typeface="Avenir Next" panose="020B0503020202020204" pitchFamily="34" charset="0"/>
              </a:defRPr>
            </a:lvl1pPr>
          </a:lstStyle>
          <a:p>
            <a:endParaRPr lang="id-ID"/>
          </a:p>
        </p:txBody>
      </p:sp>
    </p:spTree>
    <p:extLst>
      <p:ext uri="{BB962C8B-B14F-4D97-AF65-F5344CB8AC3E}">
        <p14:creationId xmlns:p14="http://schemas.microsoft.com/office/powerpoint/2010/main" val="414618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3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46530" y="627252"/>
            <a:ext cx="1695449" cy="1885522"/>
          </a:xfrm>
          <a:prstGeom prst="diamond">
            <a:avLst/>
          </a:prstGeom>
          <a:solidFill>
            <a:schemeClr val="bg1">
              <a:lumMod val="75000"/>
            </a:schemeClr>
          </a:solidFill>
        </p:spPr>
        <p:txBody>
          <a:bodyPr/>
          <a:lstStyle>
            <a:lvl1pPr>
              <a:defRPr>
                <a:latin typeface="Avenir Next" panose="020B0503020202020204" pitchFamily="34" charset="0"/>
              </a:defRPr>
            </a:lvl1pPr>
          </a:lstStyle>
          <a:p>
            <a:endParaRPr lang="id-ID"/>
          </a:p>
        </p:txBody>
      </p:sp>
      <p:sp>
        <p:nvSpPr>
          <p:cNvPr id="6" name="Picture Placeholder 4"/>
          <p:cNvSpPr>
            <a:spLocks noGrp="1"/>
          </p:cNvSpPr>
          <p:nvPr>
            <p:ph type="pic" sz="quarter" idx="11"/>
          </p:nvPr>
        </p:nvSpPr>
        <p:spPr>
          <a:xfrm>
            <a:off x="3841978" y="627251"/>
            <a:ext cx="1695449" cy="1885522"/>
          </a:xfrm>
          <a:prstGeom prst="diamond">
            <a:avLst/>
          </a:prstGeom>
          <a:solidFill>
            <a:schemeClr val="bg1">
              <a:lumMod val="75000"/>
            </a:schemeClr>
          </a:solidFill>
        </p:spPr>
        <p:txBody>
          <a:bodyPr/>
          <a:lstStyle>
            <a:lvl1pPr>
              <a:defRPr>
                <a:latin typeface="Avenir Next" panose="020B0503020202020204" pitchFamily="34" charset="0"/>
              </a:defRPr>
            </a:lvl1pPr>
          </a:lstStyle>
          <a:p>
            <a:endParaRPr lang="id-ID"/>
          </a:p>
        </p:txBody>
      </p:sp>
      <p:sp>
        <p:nvSpPr>
          <p:cNvPr id="7" name="Picture Placeholder 4"/>
          <p:cNvSpPr>
            <a:spLocks noGrp="1"/>
          </p:cNvSpPr>
          <p:nvPr>
            <p:ph type="pic" sz="quarter" idx="12"/>
          </p:nvPr>
        </p:nvSpPr>
        <p:spPr>
          <a:xfrm>
            <a:off x="5537427" y="627251"/>
            <a:ext cx="1695449" cy="1885522"/>
          </a:xfrm>
          <a:prstGeom prst="diamond">
            <a:avLst/>
          </a:prstGeom>
          <a:solidFill>
            <a:schemeClr val="bg1">
              <a:lumMod val="75000"/>
            </a:schemeClr>
          </a:solidFill>
        </p:spPr>
        <p:txBody>
          <a:bodyPr/>
          <a:lstStyle>
            <a:lvl1pPr>
              <a:defRPr>
                <a:latin typeface="Avenir Next" panose="020B0503020202020204" pitchFamily="34" charset="0"/>
              </a:defRPr>
            </a:lvl1pPr>
          </a:lstStyle>
          <a:p>
            <a:endParaRPr lang="id-ID"/>
          </a:p>
        </p:txBody>
      </p:sp>
      <p:sp>
        <p:nvSpPr>
          <p:cNvPr id="8" name="Picture Placeholder 4"/>
          <p:cNvSpPr>
            <a:spLocks noGrp="1"/>
          </p:cNvSpPr>
          <p:nvPr>
            <p:ph type="pic" sz="quarter" idx="13"/>
          </p:nvPr>
        </p:nvSpPr>
        <p:spPr>
          <a:xfrm>
            <a:off x="2994254" y="1570012"/>
            <a:ext cx="1695449" cy="1885522"/>
          </a:xfrm>
          <a:prstGeom prst="diamond">
            <a:avLst/>
          </a:prstGeom>
          <a:solidFill>
            <a:schemeClr val="bg1">
              <a:lumMod val="85000"/>
            </a:schemeClr>
          </a:solidFill>
        </p:spPr>
        <p:txBody>
          <a:bodyPr/>
          <a:lstStyle>
            <a:lvl1pPr>
              <a:defRPr>
                <a:latin typeface="Avenir Next" panose="020B0503020202020204" pitchFamily="34" charset="0"/>
              </a:defRPr>
            </a:lvl1pPr>
          </a:lstStyle>
          <a:p>
            <a:endParaRPr lang="id-ID"/>
          </a:p>
        </p:txBody>
      </p:sp>
      <p:sp>
        <p:nvSpPr>
          <p:cNvPr id="9" name="Picture Placeholder 4"/>
          <p:cNvSpPr>
            <a:spLocks noGrp="1"/>
          </p:cNvSpPr>
          <p:nvPr>
            <p:ph type="pic" sz="quarter" idx="14"/>
          </p:nvPr>
        </p:nvSpPr>
        <p:spPr>
          <a:xfrm>
            <a:off x="4689703" y="1570012"/>
            <a:ext cx="1695449" cy="1885522"/>
          </a:xfrm>
          <a:prstGeom prst="diamond">
            <a:avLst/>
          </a:prstGeom>
          <a:solidFill>
            <a:schemeClr val="bg1">
              <a:lumMod val="85000"/>
            </a:schemeClr>
          </a:solidFill>
        </p:spPr>
        <p:txBody>
          <a:bodyPr/>
          <a:lstStyle>
            <a:lvl1pPr>
              <a:defRPr>
                <a:latin typeface="Avenir Next" panose="020B0503020202020204" pitchFamily="34" charset="0"/>
              </a:defRPr>
            </a:lvl1pPr>
          </a:lstStyle>
          <a:p>
            <a:endParaRPr lang="id-ID"/>
          </a:p>
        </p:txBody>
      </p:sp>
      <p:sp>
        <p:nvSpPr>
          <p:cNvPr id="10" name="Picture Placeholder 4"/>
          <p:cNvSpPr>
            <a:spLocks noGrp="1"/>
          </p:cNvSpPr>
          <p:nvPr>
            <p:ph type="pic" sz="quarter" idx="15"/>
          </p:nvPr>
        </p:nvSpPr>
        <p:spPr>
          <a:xfrm>
            <a:off x="3841978" y="2512772"/>
            <a:ext cx="1695449" cy="1885522"/>
          </a:xfrm>
          <a:prstGeom prst="diamond">
            <a:avLst/>
          </a:prstGeom>
          <a:solidFill>
            <a:schemeClr val="bg1">
              <a:lumMod val="75000"/>
            </a:schemeClr>
          </a:solidFill>
        </p:spPr>
        <p:txBody>
          <a:bodyPr/>
          <a:lstStyle>
            <a:lvl1pPr>
              <a:defRPr>
                <a:latin typeface="Avenir Next" panose="020B0503020202020204" pitchFamily="34" charset="0"/>
              </a:defRPr>
            </a:lvl1pPr>
          </a:lstStyle>
          <a:p>
            <a:endParaRPr lang="id-ID" dirty="0"/>
          </a:p>
        </p:txBody>
      </p:sp>
      <p:sp>
        <p:nvSpPr>
          <p:cNvPr id="16" name="Freeform: Shape 15"/>
          <p:cNvSpPr/>
          <p:nvPr userDrawn="1"/>
        </p:nvSpPr>
        <p:spPr>
          <a:xfrm flipH="1">
            <a:off x="3403484" y="0"/>
            <a:ext cx="5740516" cy="5732463"/>
          </a:xfrm>
          <a:custGeom>
            <a:avLst/>
            <a:gdLst>
              <a:gd name="connsiteX0" fmla="*/ 624114 w 7580994"/>
              <a:gd name="connsiteY0" fmla="*/ 0 h 6878955"/>
              <a:gd name="connsiteX1" fmla="*/ 0 w 7580994"/>
              <a:gd name="connsiteY1" fmla="*/ 0 h 6878955"/>
              <a:gd name="connsiteX2" fmla="*/ 0 w 7580994"/>
              <a:gd name="connsiteY2" fmla="*/ 6858000 h 6878955"/>
              <a:gd name="connsiteX3" fmla="*/ 614137 w 7580994"/>
              <a:gd name="connsiteY3" fmla="*/ 6858000 h 6878955"/>
              <a:gd name="connsiteX4" fmla="*/ 614137 w 7580994"/>
              <a:gd name="connsiteY4" fmla="*/ 6878955 h 6878955"/>
              <a:gd name="connsiteX5" fmla="*/ 7580994 w 7580994"/>
              <a:gd name="connsiteY5" fmla="*/ 6878955 h 6878955"/>
              <a:gd name="connsiteX6" fmla="*/ 624114 w 7580994"/>
              <a:gd name="connsiteY6" fmla="*/ 9852 h 687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0994" h="6878955">
                <a:moveTo>
                  <a:pt x="624114" y="0"/>
                </a:moveTo>
                <a:lnTo>
                  <a:pt x="0" y="0"/>
                </a:lnTo>
                <a:lnTo>
                  <a:pt x="0" y="6858000"/>
                </a:lnTo>
                <a:lnTo>
                  <a:pt x="614137" y="6858000"/>
                </a:lnTo>
                <a:lnTo>
                  <a:pt x="614137" y="6878955"/>
                </a:lnTo>
                <a:lnTo>
                  <a:pt x="7580994" y="6878955"/>
                </a:lnTo>
                <a:lnTo>
                  <a:pt x="624114" y="9852"/>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3">
              <a:latin typeface="Avenir Next" panose="020B0503020202020204" pitchFamily="34" charset="0"/>
            </a:endParaRPr>
          </a:p>
        </p:txBody>
      </p:sp>
      <p:sp>
        <p:nvSpPr>
          <p:cNvPr id="17" name="Picture Placeholder 4"/>
          <p:cNvSpPr>
            <a:spLocks noGrp="1"/>
          </p:cNvSpPr>
          <p:nvPr>
            <p:ph type="pic" sz="quarter" idx="16"/>
          </p:nvPr>
        </p:nvSpPr>
        <p:spPr>
          <a:xfrm>
            <a:off x="2961937" y="3418491"/>
            <a:ext cx="1695449" cy="1885522"/>
          </a:xfrm>
          <a:prstGeom prst="diamond">
            <a:avLst/>
          </a:prstGeom>
          <a:solidFill>
            <a:schemeClr val="bg1">
              <a:lumMod val="85000"/>
            </a:schemeClr>
          </a:solidFill>
        </p:spPr>
        <p:txBody>
          <a:bodyPr/>
          <a:lstStyle>
            <a:lvl1pPr>
              <a:defRPr>
                <a:latin typeface="Avenir Next" panose="020B0503020202020204" pitchFamily="34" charset="0"/>
              </a:defRPr>
            </a:lvl1pPr>
          </a:lstStyle>
          <a:p>
            <a:endParaRPr lang="id-ID" dirty="0"/>
          </a:p>
        </p:txBody>
      </p:sp>
    </p:spTree>
    <p:extLst>
      <p:ext uri="{BB962C8B-B14F-4D97-AF65-F5344CB8AC3E}">
        <p14:creationId xmlns:p14="http://schemas.microsoft.com/office/powerpoint/2010/main" val="357482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647063" y="0"/>
            <a:ext cx="4496937" cy="5715000"/>
          </a:xfrm>
          <a:prstGeom prst="rect">
            <a:avLst/>
          </a:prstGeom>
        </p:spPr>
        <p:txBody>
          <a:bodyPr/>
          <a:lstStyle>
            <a:lvl1pPr>
              <a:defRPr>
                <a:latin typeface="Avenir Next" panose="020B0503020202020204" pitchFamily="34" charset="0"/>
              </a:defRPr>
            </a:lvl1pPr>
          </a:lstStyle>
          <a:p>
            <a:endParaRPr lang="id-ID"/>
          </a:p>
        </p:txBody>
      </p:sp>
    </p:spTree>
    <p:extLst>
      <p:ext uri="{BB962C8B-B14F-4D97-AF65-F5344CB8AC3E}">
        <p14:creationId xmlns:p14="http://schemas.microsoft.com/office/powerpoint/2010/main" val="2376141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7_Custom Layout">
    <p:spTree>
      <p:nvGrpSpPr>
        <p:cNvPr id="1" name=""/>
        <p:cNvGrpSpPr/>
        <p:nvPr/>
      </p:nvGrpSpPr>
      <p:grpSpPr>
        <a:xfrm>
          <a:off x="0" y="0"/>
          <a:ext cx="0" cy="0"/>
          <a:chOff x="0" y="0"/>
          <a:chExt cx="0" cy="0"/>
        </a:xfrm>
      </p:grpSpPr>
      <p:sp>
        <p:nvSpPr>
          <p:cNvPr id="9" name="Freeform: Shape 8"/>
          <p:cNvSpPr/>
          <p:nvPr userDrawn="1"/>
        </p:nvSpPr>
        <p:spPr>
          <a:xfrm>
            <a:off x="0" y="0"/>
            <a:ext cx="3058886" cy="5715000"/>
          </a:xfrm>
          <a:custGeom>
            <a:avLst/>
            <a:gdLst>
              <a:gd name="connsiteX0" fmla="*/ 0 w 4078514"/>
              <a:gd name="connsiteY0" fmla="*/ 0 h 6858000"/>
              <a:gd name="connsiteX1" fmla="*/ 4078514 w 4078514"/>
              <a:gd name="connsiteY1" fmla="*/ 0 h 6858000"/>
              <a:gd name="connsiteX2" fmla="*/ 4078514 w 4078514"/>
              <a:gd name="connsiteY2" fmla="*/ 1 h 6858000"/>
              <a:gd name="connsiteX3" fmla="*/ 2046514 w 4078514"/>
              <a:gd name="connsiteY3" fmla="*/ 6858000 h 6858000"/>
              <a:gd name="connsiteX4" fmla="*/ 0 w 40785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514" h="6858000">
                <a:moveTo>
                  <a:pt x="0" y="0"/>
                </a:moveTo>
                <a:lnTo>
                  <a:pt x="4078514" y="0"/>
                </a:lnTo>
                <a:lnTo>
                  <a:pt x="4078514" y="1"/>
                </a:lnTo>
                <a:lnTo>
                  <a:pt x="2046514"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3"/>
          </a:p>
        </p:txBody>
      </p:sp>
      <p:sp>
        <p:nvSpPr>
          <p:cNvPr id="12" name="Picture Placeholder 11"/>
          <p:cNvSpPr>
            <a:spLocks noGrp="1"/>
          </p:cNvSpPr>
          <p:nvPr>
            <p:ph type="pic" sz="quarter" idx="10"/>
          </p:nvPr>
        </p:nvSpPr>
        <p:spPr>
          <a:xfrm>
            <a:off x="1534887" y="0"/>
            <a:ext cx="4463143" cy="5715000"/>
          </a:xfrm>
          <a:custGeom>
            <a:avLst/>
            <a:gdLst>
              <a:gd name="connsiteX0" fmla="*/ 2032000 w 5950857"/>
              <a:gd name="connsiteY0" fmla="*/ 0 h 6858000"/>
              <a:gd name="connsiteX1" fmla="*/ 5950857 w 5950857"/>
              <a:gd name="connsiteY1" fmla="*/ 0 h 6858000"/>
              <a:gd name="connsiteX2" fmla="*/ 3918857 w 5950857"/>
              <a:gd name="connsiteY2" fmla="*/ 6858000 h 6858000"/>
              <a:gd name="connsiteX3" fmla="*/ 0 w 5950857"/>
              <a:gd name="connsiteY3" fmla="*/ 6858000 h 6858000"/>
              <a:gd name="connsiteX4" fmla="*/ 2032000 w 5950857"/>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0857" h="6858000">
                <a:moveTo>
                  <a:pt x="2032000" y="0"/>
                </a:moveTo>
                <a:lnTo>
                  <a:pt x="5950857" y="0"/>
                </a:lnTo>
                <a:lnTo>
                  <a:pt x="3918857" y="6858000"/>
                </a:lnTo>
                <a:lnTo>
                  <a:pt x="0" y="6858000"/>
                </a:lnTo>
                <a:lnTo>
                  <a:pt x="2032000" y="1"/>
                </a:lnTo>
                <a:close/>
              </a:path>
            </a:pathLst>
          </a:custGeom>
        </p:spPr>
        <p:txBody>
          <a:bodyPr wrap="square">
            <a:noAutofit/>
          </a:bodyPr>
          <a:lstStyle>
            <a:lvl1pPr>
              <a:defRPr>
                <a:latin typeface="Avenir Next" panose="020B0503020202020204" pitchFamily="34" charset="0"/>
              </a:defRPr>
            </a:lvl1pPr>
          </a:lstStyle>
          <a:p>
            <a:endParaRPr lang="id-ID" dirty="0"/>
          </a:p>
        </p:txBody>
      </p:sp>
      <p:pic>
        <p:nvPicPr>
          <p:cNvPr id="4" name="Picture 3">
            <a:extLst>
              <a:ext uri="{FF2B5EF4-FFF2-40B4-BE49-F238E27FC236}">
                <a16:creationId xmlns:a16="http://schemas.microsoft.com/office/drawing/2014/main" id="{61015B22-A168-9543-8F1D-B453CFA819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5350" y="50392"/>
            <a:ext cx="1118202" cy="693285"/>
          </a:xfrm>
          <a:prstGeom prst="rect">
            <a:avLst/>
          </a:prstGeom>
        </p:spPr>
      </p:pic>
      <p:sp>
        <p:nvSpPr>
          <p:cNvPr id="5" name="TextBox 4">
            <a:extLst>
              <a:ext uri="{FF2B5EF4-FFF2-40B4-BE49-F238E27FC236}">
                <a16:creationId xmlns:a16="http://schemas.microsoft.com/office/drawing/2014/main" id="{E4504639-D1CD-4747-A48B-01A07F72553C}"/>
              </a:ext>
            </a:extLst>
          </p:cNvPr>
          <p:cNvSpPr txBox="1"/>
          <p:nvPr userDrawn="1"/>
        </p:nvSpPr>
        <p:spPr>
          <a:xfrm>
            <a:off x="8515350" y="85095"/>
            <a:ext cx="466484" cy="253916"/>
          </a:xfrm>
          <a:prstGeom prst="rect">
            <a:avLst/>
          </a:prstGeom>
          <a:noFill/>
        </p:spPr>
        <p:txBody>
          <a:bodyPr wrap="square" rtlCol="0">
            <a:spAutoFit/>
          </a:bodyPr>
          <a:lstStyle/>
          <a:p>
            <a:pPr algn="ctr"/>
            <a:fld id="{260E2A6B-A809-4840-BF14-8648BC0BDF87}" type="slidenum">
              <a:rPr lang="id-ID" sz="1050" b="1" i="0" smtClean="0">
                <a:solidFill>
                  <a:schemeClr val="tx2"/>
                </a:solidFill>
                <a:latin typeface="Avenir Next Demi Bold" panose="020B0503020202020204" pitchFamily="34" charset="0"/>
                <a:ea typeface="Roboto Condensed Light" panose="02000000000000000000" pitchFamily="2" charset="0"/>
              </a:rPr>
              <a:pPr algn="ctr"/>
              <a:t>‹#›</a:t>
            </a:fld>
            <a:endParaRPr lang="id-ID" sz="1050" b="1" i="0" dirty="0">
              <a:solidFill>
                <a:schemeClr val="tx2"/>
              </a:solidFill>
              <a:latin typeface="Avenir Next Demi Bold" panose="020B0503020202020204" pitchFamily="34" charset="0"/>
              <a:ea typeface="Roboto Condensed Light" panose="02000000000000000000" pitchFamily="2" charset="0"/>
            </a:endParaRPr>
          </a:p>
        </p:txBody>
      </p:sp>
    </p:spTree>
    <p:extLst>
      <p:ext uri="{BB962C8B-B14F-4D97-AF65-F5344CB8AC3E}">
        <p14:creationId xmlns:p14="http://schemas.microsoft.com/office/powerpoint/2010/main" val="71667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424782"/>
            <a:ext cx="7886700" cy="2377281"/>
          </a:xfrm>
        </p:spPr>
        <p:txBody>
          <a:bodyPr anchor="b"/>
          <a:lstStyle>
            <a:lvl1pPr>
              <a:defRPr sz="4500">
                <a:solidFill>
                  <a:srgbClr val="002060"/>
                </a:solidFill>
                <a:latin typeface="nevis" panose="02000800000000000000" pitchFamily="2" charset="77"/>
              </a:defRPr>
            </a:lvl1pPr>
          </a:lstStyle>
          <a:p>
            <a:r>
              <a:rPr lang="en-US" dirty="0"/>
              <a:t>CLICK TO EDIT MASTER TITLE STYLE</a:t>
            </a:r>
          </a:p>
        </p:txBody>
      </p:sp>
      <p:sp>
        <p:nvSpPr>
          <p:cNvPr id="3" name="Text Placeholder 2"/>
          <p:cNvSpPr>
            <a:spLocks noGrp="1"/>
          </p:cNvSpPr>
          <p:nvPr>
            <p:ph type="body" idx="1"/>
          </p:nvPr>
        </p:nvSpPr>
        <p:spPr>
          <a:xfrm>
            <a:off x="623888" y="3824553"/>
            <a:ext cx="7886700" cy="1250156"/>
          </a:xfrm>
        </p:spPr>
        <p:txBody>
          <a:bodyPr>
            <a:normAutofit/>
          </a:bodyPr>
          <a:lstStyle>
            <a:lvl1pPr marL="0" indent="0">
              <a:buNone/>
              <a:defRPr sz="2400">
                <a:solidFill>
                  <a:schemeClr val="tx1">
                    <a:tint val="75000"/>
                  </a:schemeClr>
                </a:solidFill>
                <a:latin typeface="Avenir Next" panose="020B0503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8203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541564" y="546177"/>
            <a:ext cx="7851322" cy="602872"/>
          </a:xfrm>
          <a:prstGeom prst="rect">
            <a:avLst/>
          </a:prstGeom>
        </p:spPr>
        <p:txBody>
          <a:bodyPr/>
          <a:lstStyle>
            <a:lvl1pPr>
              <a:defRPr sz="3300" b="0" baseline="0">
                <a:latin typeface="nevis" panose="02000800000000000000" pitchFamily="2" charset="77"/>
              </a:defRPr>
            </a:lvl1pPr>
          </a:lstStyle>
          <a:p>
            <a:r>
              <a:rPr lang="en-US" noProof="0"/>
              <a:t>INSERT TITLE HERE</a:t>
            </a:r>
          </a:p>
        </p:txBody>
      </p:sp>
      <p:sp>
        <p:nvSpPr>
          <p:cNvPr id="4" name="Text Placeholder 6"/>
          <p:cNvSpPr>
            <a:spLocks noGrp="1"/>
          </p:cNvSpPr>
          <p:nvPr>
            <p:ph type="body" sz="quarter" idx="10" hasCustomPrompt="1"/>
          </p:nvPr>
        </p:nvSpPr>
        <p:spPr>
          <a:xfrm>
            <a:off x="541563" y="1064195"/>
            <a:ext cx="7851322" cy="181616"/>
          </a:xfrm>
          <a:prstGeom prst="rect">
            <a:avLst/>
          </a:prstGeom>
        </p:spPr>
        <p:txBody>
          <a:bodyPr>
            <a:noAutofit/>
          </a:bodyPr>
          <a:lstStyle>
            <a:lvl1pPr marL="0" indent="0">
              <a:buNone/>
              <a:defRPr sz="1600" spc="225">
                <a:solidFill>
                  <a:schemeClr val="bg1">
                    <a:lumMod val="85000"/>
                  </a:schemeClr>
                </a:solidFill>
                <a:latin typeface="Avenir Next" panose="020B0503020202020204" pitchFamily="34" charset="0"/>
              </a:defRPr>
            </a:lvl1pPr>
          </a:lstStyle>
          <a:p>
            <a:pPr lvl="0"/>
            <a:r>
              <a:rPr lang="en-US" noProof="0"/>
              <a:t>Insert subtitle here</a:t>
            </a:r>
          </a:p>
        </p:txBody>
      </p:sp>
      <p:sp>
        <p:nvSpPr>
          <p:cNvPr id="5" name="Picture Placeholder 16"/>
          <p:cNvSpPr>
            <a:spLocks noGrp="1"/>
          </p:cNvSpPr>
          <p:nvPr>
            <p:ph type="pic" sz="quarter" idx="11"/>
          </p:nvPr>
        </p:nvSpPr>
        <p:spPr>
          <a:xfrm>
            <a:off x="628647" y="1667066"/>
            <a:ext cx="1080409" cy="1200454"/>
          </a:xfrm>
          <a:prstGeom prst="rect">
            <a:avLst/>
          </a:prstGeom>
        </p:spPr>
        <p:txBody>
          <a:bodyPr wrap="square">
            <a:noAutofit/>
          </a:bodyPr>
          <a:lstStyle>
            <a:lvl1pPr>
              <a:defRPr>
                <a:latin typeface="Avenir Next" panose="020B0503020202020204" pitchFamily="34" charset="0"/>
              </a:defRPr>
            </a:lvl1pPr>
          </a:lstStyle>
          <a:p>
            <a:endParaRPr lang="en-US" noProof="0"/>
          </a:p>
        </p:txBody>
      </p:sp>
      <p:sp>
        <p:nvSpPr>
          <p:cNvPr id="6" name="Picture Placeholder 16"/>
          <p:cNvSpPr>
            <a:spLocks noGrp="1"/>
          </p:cNvSpPr>
          <p:nvPr>
            <p:ph type="pic" sz="quarter" idx="12"/>
          </p:nvPr>
        </p:nvSpPr>
        <p:spPr>
          <a:xfrm>
            <a:off x="628647" y="3523686"/>
            <a:ext cx="1080409" cy="1200454"/>
          </a:xfrm>
          <a:prstGeom prst="rect">
            <a:avLst/>
          </a:prstGeom>
        </p:spPr>
        <p:txBody>
          <a:bodyPr wrap="square">
            <a:noAutofit/>
          </a:bodyPr>
          <a:lstStyle>
            <a:lvl1pPr>
              <a:defRPr>
                <a:latin typeface="Avenir Next" panose="020B0503020202020204" pitchFamily="34" charset="0"/>
              </a:defRPr>
            </a:lvl1pPr>
          </a:lstStyle>
          <a:p>
            <a:endParaRPr lang="en-US" noProof="0"/>
          </a:p>
        </p:txBody>
      </p:sp>
      <p:sp>
        <p:nvSpPr>
          <p:cNvPr id="7" name="Picture Placeholder 16"/>
          <p:cNvSpPr>
            <a:spLocks noGrp="1"/>
          </p:cNvSpPr>
          <p:nvPr>
            <p:ph type="pic" sz="quarter" idx="13"/>
          </p:nvPr>
        </p:nvSpPr>
        <p:spPr>
          <a:xfrm>
            <a:off x="3371847" y="1664989"/>
            <a:ext cx="1080409" cy="1200454"/>
          </a:xfrm>
          <a:prstGeom prst="rect">
            <a:avLst/>
          </a:prstGeom>
        </p:spPr>
        <p:txBody>
          <a:bodyPr wrap="square">
            <a:noAutofit/>
          </a:bodyPr>
          <a:lstStyle>
            <a:lvl1pPr>
              <a:defRPr>
                <a:latin typeface="Avenir Next" panose="020B0503020202020204" pitchFamily="34" charset="0"/>
              </a:defRPr>
            </a:lvl1pPr>
          </a:lstStyle>
          <a:p>
            <a:endParaRPr lang="en-US" noProof="0"/>
          </a:p>
        </p:txBody>
      </p:sp>
      <p:sp>
        <p:nvSpPr>
          <p:cNvPr id="8" name="Picture Placeholder 16"/>
          <p:cNvSpPr>
            <a:spLocks noGrp="1"/>
          </p:cNvSpPr>
          <p:nvPr>
            <p:ph type="pic" sz="quarter" idx="14"/>
          </p:nvPr>
        </p:nvSpPr>
        <p:spPr>
          <a:xfrm>
            <a:off x="3371847" y="3521608"/>
            <a:ext cx="1080409" cy="1200454"/>
          </a:xfrm>
          <a:prstGeom prst="rect">
            <a:avLst/>
          </a:prstGeom>
        </p:spPr>
        <p:txBody>
          <a:bodyPr wrap="square">
            <a:noAutofit/>
          </a:bodyPr>
          <a:lstStyle>
            <a:lvl1pPr>
              <a:defRPr>
                <a:latin typeface="Avenir Next" panose="020B0503020202020204" pitchFamily="34" charset="0"/>
              </a:defRPr>
            </a:lvl1pPr>
          </a:lstStyle>
          <a:p>
            <a:endParaRPr lang="en-US" noProof="0"/>
          </a:p>
        </p:txBody>
      </p:sp>
      <p:sp>
        <p:nvSpPr>
          <p:cNvPr id="9" name="Picture Placeholder 16"/>
          <p:cNvSpPr>
            <a:spLocks noGrp="1"/>
          </p:cNvSpPr>
          <p:nvPr>
            <p:ph type="pic" sz="quarter" idx="15"/>
          </p:nvPr>
        </p:nvSpPr>
        <p:spPr>
          <a:xfrm>
            <a:off x="6115047" y="1664989"/>
            <a:ext cx="1080409" cy="1200454"/>
          </a:xfrm>
          <a:prstGeom prst="rect">
            <a:avLst/>
          </a:prstGeom>
        </p:spPr>
        <p:txBody>
          <a:bodyPr wrap="square">
            <a:noAutofit/>
          </a:bodyPr>
          <a:lstStyle>
            <a:lvl1pPr>
              <a:defRPr>
                <a:latin typeface="Avenir Next" panose="020B0503020202020204" pitchFamily="34" charset="0"/>
              </a:defRPr>
            </a:lvl1pPr>
          </a:lstStyle>
          <a:p>
            <a:endParaRPr lang="en-US" noProof="0"/>
          </a:p>
        </p:txBody>
      </p:sp>
      <p:sp>
        <p:nvSpPr>
          <p:cNvPr id="10" name="Picture Placeholder 16"/>
          <p:cNvSpPr>
            <a:spLocks noGrp="1"/>
          </p:cNvSpPr>
          <p:nvPr>
            <p:ph type="pic" sz="quarter" idx="16"/>
          </p:nvPr>
        </p:nvSpPr>
        <p:spPr>
          <a:xfrm>
            <a:off x="6115047" y="3521608"/>
            <a:ext cx="1080409" cy="1200454"/>
          </a:xfrm>
          <a:prstGeom prst="rect">
            <a:avLst/>
          </a:prstGeom>
        </p:spPr>
        <p:txBody>
          <a:bodyPr wrap="square">
            <a:noAutofit/>
          </a:bodyPr>
          <a:lstStyle>
            <a:lvl1pPr>
              <a:defRPr>
                <a:latin typeface="Avenir Next" panose="020B0503020202020204" pitchFamily="34" charset="0"/>
              </a:defRPr>
            </a:lvl1pPr>
          </a:lstStyle>
          <a:p>
            <a:endParaRPr lang="en-US" noProof="0"/>
          </a:p>
        </p:txBody>
      </p:sp>
    </p:spTree>
    <p:extLst>
      <p:ext uri="{BB962C8B-B14F-4D97-AF65-F5344CB8AC3E}">
        <p14:creationId xmlns:p14="http://schemas.microsoft.com/office/powerpoint/2010/main" val="412953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par>
                          <p:cTn id="14" fill="hold">
                            <p:stCondLst>
                              <p:cond delay="1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2000"/>
                            </p:stCondLst>
                            <p:childTnLst>
                              <p:par>
                                <p:cTn id="19" presetID="10" presetClass="entr" presetSubtype="0" fill="hold" grpId="0" nodeType="afterEffect" nodePh="1">
                                  <p:stCondLst>
                                    <p:cond delay="0"/>
                                  </p:stCondLst>
                                  <p:endCondLst>
                                    <p:cond evt="begin" delay="0">
                                      <p:tn val="19"/>
                                    </p:cond>
                                  </p:end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5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3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5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4000"/>
                            </p:stCondLst>
                            <p:childTnLst>
                              <p:par>
                                <p:cTn id="35" presetID="10" presetClass="entr" presetSubtype="0" fill="hold" grpId="0" nodeType="afterEffect" nodePh="1">
                                  <p:stCondLst>
                                    <p:cond delay="0"/>
                                  </p:stCondLst>
                                  <p:endCondLst>
                                    <p:cond evt="begin" delay="0">
                                      <p:tn val="35"/>
                                    </p:cond>
                                  </p:end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p:bldP spid="6" grpId="0"/>
      <p:bldP spid="7" grpId="0"/>
      <p:bldP spid="8" grpId="0"/>
      <p:bldP spid="9" grpId="0"/>
      <p:bldP spid="10"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3" name="Picture Placeholder 31"/>
          <p:cNvSpPr>
            <a:spLocks noGrp="1"/>
          </p:cNvSpPr>
          <p:nvPr>
            <p:ph type="pic" sz="quarter" idx="12"/>
          </p:nvPr>
        </p:nvSpPr>
        <p:spPr>
          <a:xfrm>
            <a:off x="541564" y="1763828"/>
            <a:ext cx="2424872" cy="2340000"/>
          </a:xfrm>
          <a:prstGeom prst="rect">
            <a:avLst/>
          </a:prstGeom>
        </p:spPr>
        <p:txBody>
          <a:bodyPr/>
          <a:lstStyle>
            <a:lvl1pPr>
              <a:defRPr>
                <a:latin typeface="Avenir Next" panose="020B0503020202020204" pitchFamily="34" charset="0"/>
              </a:defRPr>
            </a:lvl1pPr>
          </a:lstStyle>
          <a:p>
            <a:endParaRPr lang="en-US" noProof="0"/>
          </a:p>
        </p:txBody>
      </p:sp>
      <p:sp>
        <p:nvSpPr>
          <p:cNvPr id="4" name="Title 3"/>
          <p:cNvSpPr>
            <a:spLocks noGrp="1"/>
          </p:cNvSpPr>
          <p:nvPr>
            <p:ph type="title" hasCustomPrompt="1"/>
          </p:nvPr>
        </p:nvSpPr>
        <p:spPr>
          <a:xfrm>
            <a:off x="541564" y="546177"/>
            <a:ext cx="7851322" cy="602872"/>
          </a:xfrm>
          <a:prstGeom prst="rect">
            <a:avLst/>
          </a:prstGeom>
        </p:spPr>
        <p:txBody>
          <a:bodyPr/>
          <a:lstStyle>
            <a:lvl1pPr>
              <a:defRPr sz="3300" b="0" baseline="0">
                <a:latin typeface="nevis" panose="02000800000000000000" pitchFamily="2" charset="77"/>
              </a:defRPr>
            </a:lvl1pPr>
          </a:lstStyle>
          <a:p>
            <a:r>
              <a:rPr lang="id-ID" noProof="0"/>
              <a:t>INSERT TITLE HERE</a:t>
            </a:r>
          </a:p>
        </p:txBody>
      </p:sp>
      <p:sp>
        <p:nvSpPr>
          <p:cNvPr id="5" name="Text Placeholder 6"/>
          <p:cNvSpPr>
            <a:spLocks noGrp="1"/>
          </p:cNvSpPr>
          <p:nvPr>
            <p:ph type="body" sz="quarter" idx="10" hasCustomPrompt="1"/>
          </p:nvPr>
        </p:nvSpPr>
        <p:spPr>
          <a:xfrm>
            <a:off x="541563" y="1064195"/>
            <a:ext cx="7851322" cy="181616"/>
          </a:xfrm>
          <a:prstGeom prst="rect">
            <a:avLst/>
          </a:prstGeom>
        </p:spPr>
        <p:txBody>
          <a:bodyPr>
            <a:noAutofit/>
          </a:bodyPr>
          <a:lstStyle>
            <a:lvl1pPr marL="0" indent="0">
              <a:buNone/>
              <a:defRPr sz="1600" spc="225">
                <a:solidFill>
                  <a:schemeClr val="bg1">
                    <a:lumMod val="85000"/>
                  </a:schemeClr>
                </a:solidFill>
                <a:latin typeface="Avenir Next" panose="020B0503020202020204" pitchFamily="34" charset="0"/>
              </a:defRPr>
            </a:lvl1pPr>
          </a:lstStyle>
          <a:p>
            <a:pPr lvl="0"/>
            <a:r>
              <a:rPr lang="id-ID" noProof="0"/>
              <a:t>Insert subtitle here</a:t>
            </a:r>
          </a:p>
        </p:txBody>
      </p:sp>
      <p:sp>
        <p:nvSpPr>
          <p:cNvPr id="6" name="Picture Placeholder 31"/>
          <p:cNvSpPr>
            <a:spLocks noGrp="1"/>
          </p:cNvSpPr>
          <p:nvPr>
            <p:ph type="pic" sz="quarter" idx="13"/>
          </p:nvPr>
        </p:nvSpPr>
        <p:spPr>
          <a:xfrm>
            <a:off x="3254788" y="1763828"/>
            <a:ext cx="2424872" cy="2340000"/>
          </a:xfrm>
          <a:prstGeom prst="rect">
            <a:avLst/>
          </a:prstGeom>
        </p:spPr>
        <p:txBody>
          <a:bodyPr/>
          <a:lstStyle>
            <a:lvl1pPr>
              <a:defRPr>
                <a:latin typeface="Avenir Next" panose="020B0503020202020204" pitchFamily="34" charset="0"/>
              </a:defRPr>
            </a:lvl1pPr>
          </a:lstStyle>
          <a:p>
            <a:endParaRPr lang="en-US" noProof="0"/>
          </a:p>
        </p:txBody>
      </p:sp>
      <p:sp>
        <p:nvSpPr>
          <p:cNvPr id="7" name="Picture Placeholder 31"/>
          <p:cNvSpPr>
            <a:spLocks noGrp="1"/>
          </p:cNvSpPr>
          <p:nvPr>
            <p:ph type="pic" sz="quarter" idx="14"/>
          </p:nvPr>
        </p:nvSpPr>
        <p:spPr>
          <a:xfrm>
            <a:off x="5968013" y="1763828"/>
            <a:ext cx="2424872" cy="2340000"/>
          </a:xfrm>
          <a:prstGeom prst="rect">
            <a:avLst/>
          </a:prstGeom>
        </p:spPr>
        <p:txBody>
          <a:bodyPr/>
          <a:lstStyle>
            <a:lvl1pPr>
              <a:defRPr>
                <a:latin typeface="Avenir Next" panose="020B0503020202020204" pitchFamily="34" charset="0"/>
              </a:defRPr>
            </a:lvl1pPr>
          </a:lstStyle>
          <a:p>
            <a:endParaRPr lang="en-US" noProof="0"/>
          </a:p>
        </p:txBody>
      </p:sp>
    </p:spTree>
    <p:extLst>
      <p:ext uri="{BB962C8B-B14F-4D97-AF65-F5344CB8AC3E}">
        <p14:creationId xmlns:p14="http://schemas.microsoft.com/office/powerpoint/2010/main" val="151979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par>
                          <p:cTn id="14" fill="hold">
                            <p:stCondLst>
                              <p:cond delay="1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par>
                          <p:cTn id="18" fill="hold">
                            <p:stCondLst>
                              <p:cond delay="2000"/>
                            </p:stCondLst>
                            <p:childTnLst>
                              <p:par>
                                <p:cTn id="19" presetID="10" presetClass="entr" presetSubtype="0" fill="hold" grpId="0" nodeType="afterEffect" nodePh="1">
                                  <p:stCondLst>
                                    <p:cond delay="0"/>
                                  </p:stCondLst>
                                  <p:endCondLst>
                                    <p:cond evt="begin" delay="0">
                                      <p:tn val="19"/>
                                    </p:cond>
                                  </p:end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5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P spid="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3_Custom Layout">
    <p:spTree>
      <p:nvGrpSpPr>
        <p:cNvPr id="1" name=""/>
        <p:cNvGrpSpPr/>
        <p:nvPr/>
      </p:nvGrpSpPr>
      <p:grpSpPr>
        <a:xfrm>
          <a:off x="0" y="0"/>
          <a:ext cx="0" cy="0"/>
          <a:chOff x="0" y="0"/>
          <a:chExt cx="0" cy="0"/>
        </a:xfrm>
      </p:grpSpPr>
      <p:sp>
        <p:nvSpPr>
          <p:cNvPr id="3" name="Rectangle 2"/>
          <p:cNvSpPr/>
          <p:nvPr userDrawn="1"/>
        </p:nvSpPr>
        <p:spPr>
          <a:xfrm>
            <a:off x="0" y="0"/>
            <a:ext cx="4027715" cy="5715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3"/>
          </a:p>
        </p:txBody>
      </p:sp>
      <p:pic>
        <p:nvPicPr>
          <p:cNvPr id="4" name="Picture 3">
            <a:extLst>
              <a:ext uri="{FF2B5EF4-FFF2-40B4-BE49-F238E27FC236}">
                <a16:creationId xmlns:a16="http://schemas.microsoft.com/office/drawing/2014/main" id="{B6722F2C-5538-6345-9170-0DA14A43D9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5350" y="50392"/>
            <a:ext cx="1118202" cy="693285"/>
          </a:xfrm>
          <a:prstGeom prst="rect">
            <a:avLst/>
          </a:prstGeom>
        </p:spPr>
      </p:pic>
      <p:sp>
        <p:nvSpPr>
          <p:cNvPr id="5" name="TextBox 4">
            <a:extLst>
              <a:ext uri="{FF2B5EF4-FFF2-40B4-BE49-F238E27FC236}">
                <a16:creationId xmlns:a16="http://schemas.microsoft.com/office/drawing/2014/main" id="{7C608C9C-B54A-9348-8ABC-D0B4084B5683}"/>
              </a:ext>
            </a:extLst>
          </p:cNvPr>
          <p:cNvSpPr txBox="1"/>
          <p:nvPr userDrawn="1"/>
        </p:nvSpPr>
        <p:spPr>
          <a:xfrm>
            <a:off x="8515350" y="85095"/>
            <a:ext cx="466484" cy="253916"/>
          </a:xfrm>
          <a:prstGeom prst="rect">
            <a:avLst/>
          </a:prstGeom>
          <a:noFill/>
        </p:spPr>
        <p:txBody>
          <a:bodyPr wrap="square" rtlCol="0">
            <a:spAutoFit/>
          </a:bodyPr>
          <a:lstStyle/>
          <a:p>
            <a:pPr algn="ctr"/>
            <a:fld id="{260E2A6B-A809-4840-BF14-8648BC0BDF87}" type="slidenum">
              <a:rPr lang="id-ID" sz="1050" b="1" i="0" smtClean="0">
                <a:solidFill>
                  <a:schemeClr val="tx2"/>
                </a:solidFill>
                <a:latin typeface="Avenir Next Demi Bold" panose="020B0503020202020204" pitchFamily="34" charset="0"/>
                <a:ea typeface="Roboto Condensed Light" panose="02000000000000000000" pitchFamily="2" charset="0"/>
              </a:rPr>
              <a:pPr algn="ctr"/>
              <a:t>‹#›</a:t>
            </a:fld>
            <a:endParaRPr lang="id-ID" sz="1050" b="1" i="0" dirty="0">
              <a:solidFill>
                <a:schemeClr val="tx2"/>
              </a:solidFill>
              <a:latin typeface="Avenir Next Demi Bold" panose="020B0503020202020204" pitchFamily="34" charset="0"/>
              <a:ea typeface="Roboto Condensed Light" panose="02000000000000000000" pitchFamily="2" charset="0"/>
            </a:endParaRPr>
          </a:p>
        </p:txBody>
      </p:sp>
    </p:spTree>
    <p:extLst>
      <p:ext uri="{BB962C8B-B14F-4D97-AF65-F5344CB8AC3E}">
        <p14:creationId xmlns:p14="http://schemas.microsoft.com/office/powerpoint/2010/main" val="235409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5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712028" y="137583"/>
            <a:ext cx="5295900" cy="5397500"/>
          </a:xfrm>
          <a:prstGeom prst="rect">
            <a:avLst/>
          </a:prstGeom>
          <a:solidFill>
            <a:schemeClr val="bg1">
              <a:lumMod val="85000"/>
            </a:schemeClr>
          </a:solidFill>
        </p:spPr>
        <p:txBody>
          <a:bodyPr/>
          <a:lstStyle>
            <a:lvl1pPr>
              <a:defRPr>
                <a:latin typeface="Avenir Next" panose="020B0503020202020204" pitchFamily="34" charset="0"/>
              </a:defRPr>
            </a:lvl1pPr>
          </a:lstStyle>
          <a:p>
            <a:endParaRPr lang="id-ID"/>
          </a:p>
        </p:txBody>
      </p:sp>
    </p:spTree>
    <p:extLst>
      <p:ext uri="{BB962C8B-B14F-4D97-AF65-F5344CB8AC3E}">
        <p14:creationId xmlns:p14="http://schemas.microsoft.com/office/powerpoint/2010/main" val="272545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8_Custom Layout">
    <p:spTree>
      <p:nvGrpSpPr>
        <p:cNvPr id="1" name=""/>
        <p:cNvGrpSpPr/>
        <p:nvPr/>
      </p:nvGrpSpPr>
      <p:grpSpPr>
        <a:xfrm>
          <a:off x="0" y="0"/>
          <a:ext cx="0" cy="0"/>
          <a:chOff x="0" y="0"/>
          <a:chExt cx="0" cy="0"/>
        </a:xfrm>
      </p:grpSpPr>
      <p:sp>
        <p:nvSpPr>
          <p:cNvPr id="69" name="Picture Placeholder 5"/>
          <p:cNvSpPr>
            <a:spLocks noGrp="1"/>
          </p:cNvSpPr>
          <p:nvPr>
            <p:ph type="pic" sz="quarter" idx="13"/>
          </p:nvPr>
        </p:nvSpPr>
        <p:spPr>
          <a:xfrm>
            <a:off x="180975" y="222250"/>
            <a:ext cx="5381625" cy="5259917"/>
          </a:xfrm>
          <a:custGeom>
            <a:avLst/>
            <a:gdLst>
              <a:gd name="connsiteX0" fmla="*/ 0 w 7175500"/>
              <a:gd name="connsiteY0" fmla="*/ 0 h 6311900"/>
              <a:gd name="connsiteX1" fmla="*/ 7175500 w 7175500"/>
              <a:gd name="connsiteY1" fmla="*/ 0 h 6311900"/>
              <a:gd name="connsiteX2" fmla="*/ 7175500 w 7175500"/>
              <a:gd name="connsiteY2" fmla="*/ 6311900 h 6311900"/>
              <a:gd name="connsiteX3" fmla="*/ 0 w 7175500"/>
              <a:gd name="connsiteY3" fmla="*/ 6311900 h 6311900"/>
              <a:gd name="connsiteX4" fmla="*/ 0 w 7175500"/>
              <a:gd name="connsiteY4" fmla="*/ 0 h 6311900"/>
              <a:gd name="connsiteX0" fmla="*/ 0 w 7175500"/>
              <a:gd name="connsiteY0" fmla="*/ 0 h 6311900"/>
              <a:gd name="connsiteX1" fmla="*/ 4927600 w 7175500"/>
              <a:gd name="connsiteY1" fmla="*/ 0 h 6311900"/>
              <a:gd name="connsiteX2" fmla="*/ 7175500 w 7175500"/>
              <a:gd name="connsiteY2" fmla="*/ 6311900 h 6311900"/>
              <a:gd name="connsiteX3" fmla="*/ 0 w 7175500"/>
              <a:gd name="connsiteY3" fmla="*/ 6311900 h 6311900"/>
              <a:gd name="connsiteX4" fmla="*/ 0 w 7175500"/>
              <a:gd name="connsiteY4" fmla="*/ 0 h 631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5500" h="6311900">
                <a:moveTo>
                  <a:pt x="0" y="0"/>
                </a:moveTo>
                <a:lnTo>
                  <a:pt x="4927600" y="0"/>
                </a:lnTo>
                <a:lnTo>
                  <a:pt x="7175500" y="6311900"/>
                </a:lnTo>
                <a:lnTo>
                  <a:pt x="0" y="6311900"/>
                </a:lnTo>
                <a:lnTo>
                  <a:pt x="0" y="0"/>
                </a:lnTo>
                <a:close/>
              </a:path>
            </a:pathLst>
          </a:custGeom>
        </p:spPr>
        <p:txBody>
          <a:bodyPr vert="horz"/>
          <a:lstStyle>
            <a:lvl1pPr>
              <a:defRPr sz="750">
                <a:latin typeface="Avenir Next" panose="020B0503020202020204" pitchFamily="34" charset="0"/>
              </a:defRPr>
            </a:lvl1pPr>
          </a:lstStyle>
          <a:p>
            <a:endParaRPr lang="en-US" dirty="0"/>
          </a:p>
        </p:txBody>
      </p:sp>
      <p:pic>
        <p:nvPicPr>
          <p:cNvPr id="3" name="Picture 2">
            <a:extLst>
              <a:ext uri="{FF2B5EF4-FFF2-40B4-BE49-F238E27FC236}">
                <a16:creationId xmlns:a16="http://schemas.microsoft.com/office/drawing/2014/main" id="{F2F34334-E1B3-AF4E-87C8-EADD7F8F0A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5350" y="50392"/>
            <a:ext cx="1118202" cy="693285"/>
          </a:xfrm>
          <a:prstGeom prst="rect">
            <a:avLst/>
          </a:prstGeom>
        </p:spPr>
      </p:pic>
      <p:sp>
        <p:nvSpPr>
          <p:cNvPr id="4" name="TextBox 3">
            <a:extLst>
              <a:ext uri="{FF2B5EF4-FFF2-40B4-BE49-F238E27FC236}">
                <a16:creationId xmlns:a16="http://schemas.microsoft.com/office/drawing/2014/main" id="{81F7760D-3522-3E48-95BA-D90911BEDDAD}"/>
              </a:ext>
            </a:extLst>
          </p:cNvPr>
          <p:cNvSpPr txBox="1"/>
          <p:nvPr userDrawn="1"/>
        </p:nvSpPr>
        <p:spPr>
          <a:xfrm>
            <a:off x="8515350" y="85095"/>
            <a:ext cx="466484" cy="253916"/>
          </a:xfrm>
          <a:prstGeom prst="rect">
            <a:avLst/>
          </a:prstGeom>
          <a:noFill/>
        </p:spPr>
        <p:txBody>
          <a:bodyPr wrap="square" rtlCol="0">
            <a:spAutoFit/>
          </a:bodyPr>
          <a:lstStyle/>
          <a:p>
            <a:pPr algn="ctr"/>
            <a:fld id="{260E2A6B-A809-4840-BF14-8648BC0BDF87}" type="slidenum">
              <a:rPr lang="id-ID" sz="1050" b="1" i="0" smtClean="0">
                <a:solidFill>
                  <a:schemeClr val="tx2"/>
                </a:solidFill>
                <a:latin typeface="Avenir Next Demi Bold" panose="020B0503020202020204" pitchFamily="34" charset="0"/>
                <a:ea typeface="Roboto Condensed Light" panose="02000000000000000000" pitchFamily="2" charset="0"/>
              </a:rPr>
              <a:pPr algn="ctr"/>
              <a:t>‹#›</a:t>
            </a:fld>
            <a:endParaRPr lang="id-ID" sz="1050" b="1" i="0" dirty="0">
              <a:solidFill>
                <a:schemeClr val="tx2"/>
              </a:solidFill>
              <a:latin typeface="Avenir Next Demi Bold" panose="020B0503020202020204" pitchFamily="34" charset="0"/>
              <a:ea typeface="Roboto Condensed Light" panose="02000000000000000000" pitchFamily="2" charset="0"/>
            </a:endParaRPr>
          </a:p>
        </p:txBody>
      </p:sp>
    </p:spTree>
    <p:extLst>
      <p:ext uri="{BB962C8B-B14F-4D97-AF65-F5344CB8AC3E}">
        <p14:creationId xmlns:p14="http://schemas.microsoft.com/office/powerpoint/2010/main" val="228954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latin typeface="nevis" panose="02000800000000000000" pitchFamily="2" charset="77"/>
              </a:defRPr>
            </a:lvl1pPr>
          </a:lstStyle>
          <a:p>
            <a:r>
              <a:rPr lang="en-US" dirty="0"/>
              <a:t>CLICK TO EDIT MASTER TITLE STYLE</a:t>
            </a:r>
          </a:p>
        </p:txBody>
      </p:sp>
      <p:sp>
        <p:nvSpPr>
          <p:cNvPr id="3" name="Content Placeholder 2"/>
          <p:cNvSpPr>
            <a:spLocks noGrp="1"/>
          </p:cNvSpPr>
          <p:nvPr>
            <p:ph sz="half" idx="1"/>
          </p:nvPr>
        </p:nvSpPr>
        <p:spPr>
          <a:xfrm>
            <a:off x="628650" y="1521354"/>
            <a:ext cx="3886200" cy="3626115"/>
          </a:xfrm>
        </p:spPr>
        <p:txBody>
          <a:bodyPr/>
          <a:lstStyle>
            <a:lvl1pPr>
              <a:defRPr sz="2400">
                <a:latin typeface="Avenir Next" panose="020B0503020202020204" pitchFamily="34" charset="0"/>
              </a:defRPr>
            </a:lvl1pPr>
            <a:lvl2pPr>
              <a:defRPr>
                <a:latin typeface="Avenir Next" panose="020B0503020202020204" pitchFamily="34" charset="0"/>
              </a:defRPr>
            </a:lvl2pPr>
            <a:lvl3pPr>
              <a:defRPr>
                <a:latin typeface="Avenir Next" panose="020B0503020202020204" pitchFamily="34" charset="0"/>
              </a:defRPr>
            </a:lvl3pPr>
            <a:lvl4pPr>
              <a:defRPr>
                <a:latin typeface="Avenir Next" panose="020B0503020202020204" pitchFamily="34" charset="0"/>
              </a:defRPr>
            </a:lvl4pPr>
            <a:lvl5pPr>
              <a:defRPr>
                <a:latin typeface="Avenir Next" panose="020B05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21354"/>
            <a:ext cx="3886200" cy="3626115"/>
          </a:xfrm>
        </p:spPr>
        <p:txBody>
          <a:bodyPr/>
          <a:lstStyle>
            <a:lvl1pPr>
              <a:defRPr sz="2400">
                <a:latin typeface="Avenir Next" panose="020B0503020202020204" pitchFamily="34" charset="0"/>
              </a:defRPr>
            </a:lvl1pPr>
            <a:lvl2pPr>
              <a:defRPr>
                <a:latin typeface="Avenir Next" panose="020B0503020202020204" pitchFamily="34" charset="0"/>
              </a:defRPr>
            </a:lvl2pPr>
            <a:lvl3pPr>
              <a:defRPr>
                <a:latin typeface="Avenir Next" panose="020B0503020202020204" pitchFamily="34" charset="0"/>
              </a:defRPr>
            </a:lvl3pPr>
            <a:lvl4pPr>
              <a:defRPr>
                <a:latin typeface="Avenir Next" panose="020B0503020202020204" pitchFamily="34" charset="0"/>
              </a:defRPr>
            </a:lvl4pPr>
            <a:lvl5pPr>
              <a:defRPr>
                <a:latin typeface="Avenir Next" panose="020B05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580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04271"/>
            <a:ext cx="7886700" cy="1104636"/>
          </a:xfrm>
        </p:spPr>
        <p:txBody>
          <a:bodyPr/>
          <a:lstStyle>
            <a:lvl1pPr>
              <a:defRPr>
                <a:solidFill>
                  <a:srgbClr val="002060"/>
                </a:solidFill>
                <a:latin typeface="nevis" panose="02000800000000000000" pitchFamily="2" charset="77"/>
              </a:defRPr>
            </a:lvl1pPr>
          </a:lstStyle>
          <a:p>
            <a:r>
              <a:rPr lang="en-US" dirty="0"/>
              <a:t>CLICK TO EDIT MASTER TITLE STYLE</a:t>
            </a:r>
          </a:p>
        </p:txBody>
      </p:sp>
      <p:sp>
        <p:nvSpPr>
          <p:cNvPr id="3" name="Text Placeholder 2"/>
          <p:cNvSpPr>
            <a:spLocks noGrp="1"/>
          </p:cNvSpPr>
          <p:nvPr>
            <p:ph type="body" idx="1" hasCustomPrompt="1"/>
          </p:nvPr>
        </p:nvSpPr>
        <p:spPr>
          <a:xfrm>
            <a:off x="629842" y="1400969"/>
            <a:ext cx="3868340" cy="686593"/>
          </a:xfrm>
        </p:spPr>
        <p:txBody>
          <a:bodyPr anchor="b">
            <a:noAutofit/>
          </a:bodyPr>
          <a:lstStyle>
            <a:lvl1pPr marL="0" indent="0">
              <a:buNone/>
              <a:defRPr sz="2000" b="1" i="0">
                <a:latin typeface="Avenir Next Demi Bold" panose="020B0503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087563"/>
            <a:ext cx="3868340" cy="3070490"/>
          </a:xfrm>
        </p:spPr>
        <p:txBody>
          <a:bodyPr/>
          <a:lstStyle>
            <a:lvl1pPr>
              <a:defRPr>
                <a:latin typeface="Avenir Next" panose="020B0503020202020204" pitchFamily="34" charset="0"/>
              </a:defRPr>
            </a:lvl1pPr>
            <a:lvl2pPr>
              <a:defRPr>
                <a:latin typeface="Avenir Next" panose="020B0503020202020204" pitchFamily="34" charset="0"/>
              </a:defRPr>
            </a:lvl2pPr>
            <a:lvl3pPr>
              <a:defRPr>
                <a:latin typeface="Avenir Next" panose="020B0503020202020204" pitchFamily="34" charset="0"/>
              </a:defRPr>
            </a:lvl3pPr>
            <a:lvl4pPr>
              <a:defRPr>
                <a:latin typeface="Avenir Next" panose="020B0503020202020204" pitchFamily="34" charset="0"/>
              </a:defRPr>
            </a:lvl4pPr>
            <a:lvl5pPr>
              <a:defRPr>
                <a:latin typeface="Avenir Next" panose="020B05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400969"/>
            <a:ext cx="3887391" cy="686593"/>
          </a:xfrm>
        </p:spPr>
        <p:txBody>
          <a:bodyPr anchor="b">
            <a:normAutofit/>
          </a:bodyPr>
          <a:lstStyle>
            <a:lvl1pPr marL="0" indent="0">
              <a:buNone/>
              <a:defRPr sz="2000" b="1" i="0">
                <a:latin typeface="Avenir Next Demi Bold" panose="020B0503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29150" y="2087563"/>
            <a:ext cx="3887391" cy="3070490"/>
          </a:xfrm>
        </p:spPr>
        <p:txBody>
          <a:bodyPr/>
          <a:lstStyle>
            <a:lvl1pPr>
              <a:defRPr>
                <a:latin typeface="Avenir Next" panose="020B0503020202020204" pitchFamily="34" charset="0"/>
              </a:defRPr>
            </a:lvl1pPr>
            <a:lvl2pPr>
              <a:defRPr>
                <a:latin typeface="Avenir Next" panose="020B0503020202020204" pitchFamily="34" charset="0"/>
              </a:defRPr>
            </a:lvl2pPr>
            <a:lvl3pPr>
              <a:defRPr>
                <a:latin typeface="Avenir Next" panose="020B0503020202020204" pitchFamily="34" charset="0"/>
              </a:defRPr>
            </a:lvl3pPr>
            <a:lvl4pPr>
              <a:defRPr>
                <a:latin typeface="Avenir Next" panose="020B0503020202020204" pitchFamily="34" charset="0"/>
              </a:defRPr>
            </a:lvl4pPr>
            <a:lvl5pPr>
              <a:defRPr>
                <a:latin typeface="Avenir Next" panose="020B05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090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latin typeface="nevis" panose="02000800000000000000" pitchFamily="2" charset="77"/>
              </a:defRPr>
            </a:lvl1p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250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697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81000"/>
            <a:ext cx="2949178" cy="1333500"/>
          </a:xfrm>
        </p:spPr>
        <p:txBody>
          <a:bodyPr anchor="b"/>
          <a:lstStyle>
            <a:lvl1pPr>
              <a:defRPr sz="2400">
                <a:solidFill>
                  <a:srgbClr val="002060"/>
                </a:solidFill>
                <a:latin typeface="nevis" panose="02000800000000000000" pitchFamily="2" charset="77"/>
              </a:defRPr>
            </a:lvl1pPr>
          </a:lstStyle>
          <a:p>
            <a:r>
              <a:rPr lang="en-US" dirty="0"/>
              <a:t>CLICK TO EDIT MASTER TITLE STYLE</a:t>
            </a:r>
          </a:p>
        </p:txBody>
      </p:sp>
      <p:sp>
        <p:nvSpPr>
          <p:cNvPr id="3" name="Content Placeholder 2"/>
          <p:cNvSpPr>
            <a:spLocks noGrp="1"/>
          </p:cNvSpPr>
          <p:nvPr>
            <p:ph idx="1"/>
          </p:nvPr>
        </p:nvSpPr>
        <p:spPr>
          <a:xfrm>
            <a:off x="3887391" y="822855"/>
            <a:ext cx="4629150" cy="4061354"/>
          </a:xfrm>
        </p:spPr>
        <p:txBody>
          <a:bodyPr/>
          <a:lstStyle>
            <a:lvl1pPr>
              <a:defRPr sz="2400">
                <a:latin typeface="Avenir Next" panose="020B0503020202020204" pitchFamily="34" charset="0"/>
              </a:defRPr>
            </a:lvl1pPr>
            <a:lvl2pPr>
              <a:defRPr sz="2100">
                <a:latin typeface="Avenir Next" panose="020B0503020202020204" pitchFamily="34" charset="0"/>
              </a:defRPr>
            </a:lvl2pPr>
            <a:lvl3pPr>
              <a:defRPr sz="1800">
                <a:latin typeface="Avenir Next" panose="020B0503020202020204" pitchFamily="34" charset="0"/>
              </a:defRPr>
            </a:lvl3pPr>
            <a:lvl4pPr>
              <a:defRPr sz="1500">
                <a:latin typeface="Avenir Next" panose="020B0503020202020204" pitchFamily="34" charset="0"/>
              </a:defRPr>
            </a:lvl4pPr>
            <a:lvl5pPr>
              <a:defRPr sz="1500">
                <a:latin typeface="Avenir Next" panose="020B0503020202020204" pitchFamily="34" charset="0"/>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714500"/>
            <a:ext cx="2949178" cy="3176323"/>
          </a:xfrm>
        </p:spPr>
        <p:txBody>
          <a:bodyPr>
            <a:normAutofit/>
          </a:bodyPr>
          <a:lstStyle>
            <a:lvl1pPr marL="0" indent="0">
              <a:buNone/>
              <a:defRPr sz="1800">
                <a:latin typeface="Avenir Next" panose="020B0503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214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81000"/>
            <a:ext cx="2949178" cy="1333500"/>
          </a:xfrm>
        </p:spPr>
        <p:txBody>
          <a:bodyPr anchor="b">
            <a:normAutofit/>
          </a:bodyPr>
          <a:lstStyle>
            <a:lvl1pPr>
              <a:defRPr sz="2800">
                <a:solidFill>
                  <a:srgbClr val="002060"/>
                </a:solidFill>
                <a:latin typeface="nevis" panose="02000800000000000000" pitchFamily="2" charset="77"/>
              </a:defRPr>
            </a:lvl1pPr>
          </a:lstStyle>
          <a:p>
            <a:r>
              <a:rPr lang="en-US" dirty="0"/>
              <a:t>CLICK TO EDIT MASTER TITLE STYLE</a:t>
            </a:r>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atin typeface="Avenir Next" panose="020B0503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714500"/>
            <a:ext cx="2949178" cy="3176323"/>
          </a:xfrm>
        </p:spPr>
        <p:txBody>
          <a:bodyPr>
            <a:normAutofit/>
          </a:bodyPr>
          <a:lstStyle>
            <a:lvl1pPr marL="0" indent="0">
              <a:buNone/>
              <a:defRPr sz="2000">
                <a:latin typeface="Avenir Next" panose="020B0503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52591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B4E2E9B-9A26-B048-94B5-DB8538C5519D}"/>
              </a:ext>
            </a:extLst>
          </p:cNvPr>
          <p:cNvPicPr>
            <a:picLocks noChangeAspect="1"/>
          </p:cNvPicPr>
          <p:nvPr userDrawn="1"/>
        </p:nvPicPr>
        <p:blipFill rotWithShape="1">
          <a:blip r:embed="rId36">
            <a:extLst>
              <a:ext uri="{28A0092B-C50C-407E-A947-70E740481C1C}">
                <a14:useLocalDpi xmlns:a14="http://schemas.microsoft.com/office/drawing/2010/main" val="0"/>
              </a:ext>
            </a:extLst>
          </a:blip>
          <a:srcRect t="51479" r="22524" b="37882"/>
          <a:stretch/>
        </p:blipFill>
        <p:spPr>
          <a:xfrm>
            <a:off x="6232042" y="5468983"/>
            <a:ext cx="2906348" cy="247419"/>
          </a:xfrm>
          <a:prstGeom prst="rect">
            <a:avLst/>
          </a:prstGeom>
        </p:spPr>
      </p:pic>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107680" y="2646"/>
            <a:ext cx="1036320" cy="301626"/>
          </a:xfrm>
          <a:prstGeom prst="rect">
            <a:avLst/>
          </a:prstGeom>
        </p:spPr>
        <p:txBody>
          <a:bodyPr vert="horz" lIns="91440" tIns="45720" rIns="91440" bIns="45720" rtlCol="0" anchor="ctr"/>
          <a:lstStyle>
            <a:lvl1pPr algn="r">
              <a:defRPr sz="900">
                <a:solidFill>
                  <a:schemeClr val="tx1">
                    <a:tint val="75000"/>
                  </a:schemeClr>
                </a:solidFill>
                <a:latin typeface="Avenir Next Ultra Light" panose="020B0203020202020204" pitchFamily="34" charset="0"/>
              </a:defRPr>
            </a:lvl1pPr>
          </a:lstStyle>
          <a:p>
            <a:fld id="{C764DE79-268F-4C1A-8933-263129D2AF90}" type="datetimeFigureOut">
              <a:rPr lang="en-US" smtClean="0"/>
              <a:pPr/>
              <a:t>5/31/2022</a:t>
            </a:fld>
            <a:endParaRPr lang="en-US" dirty="0"/>
          </a:p>
        </p:txBody>
      </p:sp>
      <p:sp>
        <p:nvSpPr>
          <p:cNvPr id="5" name="Footer Placeholder 4"/>
          <p:cNvSpPr>
            <a:spLocks noGrp="1"/>
          </p:cNvSpPr>
          <p:nvPr>
            <p:ph type="ftr" sz="quarter" idx="3"/>
          </p:nvPr>
        </p:nvSpPr>
        <p:spPr>
          <a:xfrm>
            <a:off x="1802673" y="5468983"/>
            <a:ext cx="5251269" cy="246017"/>
          </a:xfrm>
          <a:prstGeom prst="rect">
            <a:avLst/>
          </a:prstGeom>
        </p:spPr>
        <p:txBody>
          <a:bodyPr vert="horz" lIns="91440" tIns="45720" rIns="91440" bIns="45720" rtlCol="0" anchor="ctr"/>
          <a:lstStyle>
            <a:lvl1pPr algn="ctr">
              <a:defRPr sz="900">
                <a:solidFill>
                  <a:schemeClr val="tx1">
                    <a:tint val="75000"/>
                  </a:schemeClr>
                </a:solidFill>
                <a:latin typeface="Avenir Next Ultra Light" panose="020B0203020202020204" pitchFamily="34" charset="0"/>
              </a:defRPr>
            </a:lvl1pPr>
          </a:lstStyle>
          <a:p>
            <a:endParaRPr lang="en-US" dirty="0"/>
          </a:p>
        </p:txBody>
      </p:sp>
      <p:sp>
        <p:nvSpPr>
          <p:cNvPr id="6" name="Slide Number Placeholder 5"/>
          <p:cNvSpPr>
            <a:spLocks noGrp="1"/>
          </p:cNvSpPr>
          <p:nvPr>
            <p:ph type="sldNum" sz="quarter" idx="4"/>
          </p:nvPr>
        </p:nvSpPr>
        <p:spPr>
          <a:xfrm>
            <a:off x="7348858" y="5468983"/>
            <a:ext cx="1635937" cy="247419"/>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cxnSp>
        <p:nvCxnSpPr>
          <p:cNvPr id="13" name="Straight Connector 12">
            <a:extLst>
              <a:ext uri="{FF2B5EF4-FFF2-40B4-BE49-F238E27FC236}">
                <a16:creationId xmlns:a16="http://schemas.microsoft.com/office/drawing/2014/main" id="{A2D58872-1896-104D-BD2F-4B93EF6178BD}"/>
              </a:ext>
            </a:extLst>
          </p:cNvPr>
          <p:cNvCxnSpPr/>
          <p:nvPr userDrawn="1"/>
        </p:nvCxnSpPr>
        <p:spPr>
          <a:xfrm>
            <a:off x="0" y="5469467"/>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27846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14" r:id="rId13"/>
    <p:sldLayoutId id="2147483710" r:id="rId14"/>
    <p:sldLayoutId id="2147483662" r:id="rId15"/>
    <p:sldLayoutId id="2147483725" r:id="rId16"/>
    <p:sldLayoutId id="2147483726" r:id="rId17"/>
    <p:sldLayoutId id="2147483724" r:id="rId18"/>
    <p:sldLayoutId id="2147483666" r:id="rId19"/>
    <p:sldLayoutId id="2147483668" r:id="rId20"/>
    <p:sldLayoutId id="2147483669" r:id="rId21"/>
    <p:sldLayoutId id="2147483670" r:id="rId22"/>
    <p:sldLayoutId id="2147483680" r:id="rId23"/>
    <p:sldLayoutId id="2147483690" r:id="rId24"/>
    <p:sldLayoutId id="2147483696" r:id="rId25"/>
    <p:sldLayoutId id="2147483697" r:id="rId26"/>
    <p:sldLayoutId id="2147483698" r:id="rId27"/>
    <p:sldLayoutId id="2147483699" r:id="rId28"/>
    <p:sldLayoutId id="2147483703" r:id="rId29"/>
    <p:sldLayoutId id="2147483708" r:id="rId30"/>
    <p:sldLayoutId id="2147483712" r:id="rId31"/>
    <p:sldLayoutId id="2147483713" r:id="rId32"/>
    <p:sldLayoutId id="2147483718" r:id="rId33"/>
    <p:sldLayoutId id="2147483722" r:id="rId34"/>
  </p:sldLayoutIdLst>
  <p:txStyles>
    <p:titleStyle>
      <a:lvl1pPr algn="l" defTabSz="685800" rtl="0" eaLnBrk="1" latinLnBrk="0" hangingPunct="1">
        <a:lnSpc>
          <a:spcPct val="90000"/>
        </a:lnSpc>
        <a:spcBef>
          <a:spcPct val="0"/>
        </a:spcBef>
        <a:buNone/>
        <a:defRPr sz="3300" kern="1200">
          <a:solidFill>
            <a:srgbClr val="002060"/>
          </a:solidFill>
          <a:latin typeface="nevis" panose="02000800000000000000"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venir Next"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venir Next"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venir Next"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7.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g"/><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nap.ed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8.jpg"/><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3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47.jpg"/><Relationship Id="rId7" Type="http://schemas.openxmlformats.org/officeDocument/2006/relationships/image" Target="../media/image18.png"/><Relationship Id="rId12"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49.jp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48.jpg"/><Relationship Id="rId9" Type="http://schemas.openxmlformats.org/officeDocument/2006/relationships/image" Target="../media/image20.png"/><Relationship Id="rId1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4.jpg"/><Relationship Id="rId7"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3.jpg"/><Relationship Id="rId11" Type="http://schemas.openxmlformats.org/officeDocument/2006/relationships/image" Target="../media/image58.jpeg"/><Relationship Id="rId5" Type="http://schemas.openxmlformats.org/officeDocument/2006/relationships/image" Target="../media/image41.jpg"/><Relationship Id="rId10" Type="http://schemas.openxmlformats.org/officeDocument/2006/relationships/image" Target="../media/image57.jpeg"/><Relationship Id="rId4" Type="http://schemas.openxmlformats.org/officeDocument/2006/relationships/image" Target="../media/image38.jpg"/><Relationship Id="rId9" Type="http://schemas.openxmlformats.org/officeDocument/2006/relationships/image" Target="../media/image56.jpeg"/></Relationships>
</file>

<file path=ppt/slides/_rels/slide34.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4.jpg"/><Relationship Id="rId7" Type="http://schemas.openxmlformats.org/officeDocument/2006/relationships/image" Target="../media/image40.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3.jpg"/><Relationship Id="rId11" Type="http://schemas.openxmlformats.org/officeDocument/2006/relationships/image" Target="../media/image58.jpeg"/><Relationship Id="rId5" Type="http://schemas.openxmlformats.org/officeDocument/2006/relationships/image" Target="../media/image41.jpg"/><Relationship Id="rId10" Type="http://schemas.openxmlformats.org/officeDocument/2006/relationships/image" Target="../media/image57.jpeg"/><Relationship Id="rId4" Type="http://schemas.openxmlformats.org/officeDocument/2006/relationships/image" Target="../media/image38.jpg"/><Relationship Id="rId9" Type="http://schemas.openxmlformats.org/officeDocument/2006/relationships/image" Target="../media/image56.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a:extLst>
              <a:ext uri="{FF2B5EF4-FFF2-40B4-BE49-F238E27FC236}">
                <a16:creationId xmlns:a16="http://schemas.microsoft.com/office/drawing/2014/main" id="{899C82A0-18D3-4FC3-B42B-9162A3297879}"/>
              </a:ext>
            </a:extLst>
          </p:cNvPr>
          <p:cNvSpPr txBox="1"/>
          <p:nvPr/>
        </p:nvSpPr>
        <p:spPr>
          <a:xfrm>
            <a:off x="666167" y="453571"/>
            <a:ext cx="5259690" cy="584775"/>
          </a:xfrm>
          <a:prstGeom prst="rect">
            <a:avLst/>
          </a:prstGeom>
          <a:noFill/>
        </p:spPr>
        <p:txBody>
          <a:bodyPr wrap="square" rtlCol="0">
            <a:spAutoFit/>
          </a:bodyPr>
          <a:lstStyle/>
          <a:p>
            <a:r>
              <a:rPr lang="en-US" sz="3200" b="1" smtClean="0">
                <a:solidFill>
                  <a:srgbClr val="002060"/>
                </a:solidFill>
              </a:rPr>
              <a:t>Making Targets Matter</a:t>
            </a:r>
            <a:endParaRPr lang="en-US" sz="3200" b="1" dirty="0">
              <a:solidFill>
                <a:srgbClr val="002060"/>
              </a:solidFill>
            </a:endParaRPr>
          </a:p>
        </p:txBody>
      </p:sp>
      <p:sp>
        <p:nvSpPr>
          <p:cNvPr id="108" name="TextBox 107">
            <a:extLst>
              <a:ext uri="{FF2B5EF4-FFF2-40B4-BE49-F238E27FC236}">
                <a16:creationId xmlns:a16="http://schemas.microsoft.com/office/drawing/2014/main" id="{4B91B72A-B58C-4266-9BE4-81896FCE8FB4}"/>
              </a:ext>
            </a:extLst>
          </p:cNvPr>
          <p:cNvSpPr txBox="1"/>
          <p:nvPr/>
        </p:nvSpPr>
        <p:spPr>
          <a:xfrm>
            <a:off x="667526" y="962263"/>
            <a:ext cx="5259690" cy="308418"/>
          </a:xfrm>
          <a:prstGeom prst="rect">
            <a:avLst/>
          </a:prstGeom>
          <a:noFill/>
        </p:spPr>
        <p:txBody>
          <a:bodyPr wrap="square" rtlCol="0">
            <a:spAutoFit/>
          </a:bodyPr>
          <a:lstStyle/>
          <a:p>
            <a:r>
              <a:rPr lang="en-US" b="1" dirty="0">
                <a:solidFill>
                  <a:srgbClr val="002060"/>
                </a:solidFill>
              </a:rPr>
              <a:t>Managing Performance to Enhance Decision-Making </a:t>
            </a:r>
            <a:endParaRPr lang="en-US" dirty="0">
              <a:solidFill>
                <a:srgbClr val="002060"/>
              </a:solidFill>
            </a:endParaRPr>
          </a:p>
        </p:txBody>
      </p:sp>
      <p:sp>
        <p:nvSpPr>
          <p:cNvPr id="109" name="TextBox 108">
            <a:extLst>
              <a:ext uri="{FF2B5EF4-FFF2-40B4-BE49-F238E27FC236}">
                <a16:creationId xmlns:a16="http://schemas.microsoft.com/office/drawing/2014/main" id="{BEEB151C-799C-4AC7-9A0A-E84DFDC87C3E}"/>
              </a:ext>
            </a:extLst>
          </p:cNvPr>
          <p:cNvSpPr txBox="1"/>
          <p:nvPr/>
        </p:nvSpPr>
        <p:spPr>
          <a:xfrm>
            <a:off x="666167" y="1250652"/>
            <a:ext cx="4024305" cy="492699"/>
          </a:xfrm>
          <a:prstGeom prst="rect">
            <a:avLst/>
          </a:prstGeom>
          <a:noFill/>
        </p:spPr>
        <p:txBody>
          <a:bodyPr wrap="square" rtlCol="0">
            <a:spAutoFit/>
          </a:bodyPr>
          <a:lstStyle/>
          <a:p>
            <a:pPr marR="1371600">
              <a:lnSpc>
                <a:spcPts val="3615"/>
              </a:lnSpc>
              <a:spcBef>
                <a:spcPts val="980"/>
              </a:spcBef>
              <a:spcAft>
                <a:spcPts val="600"/>
              </a:spcAft>
            </a:pPr>
            <a:r>
              <a:rPr lang="en-US" sz="1600" b="1" dirty="0">
                <a:solidFill>
                  <a:srgbClr val="002060"/>
                </a:solidFill>
                <a:latin typeface="nevis"/>
                <a:ea typeface="Avenir Next" panose="020B0503020202020204" pitchFamily="34" charset="0"/>
                <a:cs typeface="Avenir Next" panose="020B0503020202020204" pitchFamily="34" charset="0"/>
              </a:rPr>
              <a:t>NCHRP Project 02-27</a:t>
            </a:r>
            <a:endParaRPr lang="en-US" sz="3200" b="1" dirty="0">
              <a:solidFill>
                <a:srgbClr val="002060"/>
              </a:solidFill>
              <a:latin typeface="nevis"/>
              <a:ea typeface="Avenir Next" panose="020B0503020202020204" pitchFamily="34" charset="0"/>
              <a:cs typeface="Avenir Next" panose="020B0503020202020204" pitchFamily="34" charset="0"/>
            </a:endParaRPr>
          </a:p>
        </p:txBody>
      </p:sp>
      <p:pic>
        <p:nvPicPr>
          <p:cNvPr id="4" name="Picture 3" descr="A picture containing diagram&#10;&#10;Description automatically generated">
            <a:extLst>
              <a:ext uri="{FF2B5EF4-FFF2-40B4-BE49-F238E27FC236}">
                <a16:creationId xmlns:a16="http://schemas.microsoft.com/office/drawing/2014/main" id="{D4B51473-7E20-4B99-BEAF-E117FF98E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67" y="1870646"/>
            <a:ext cx="7738355" cy="3501639"/>
          </a:xfrm>
          <a:prstGeom prst="rect">
            <a:avLst/>
          </a:prstGeom>
        </p:spPr>
      </p:pic>
    </p:spTree>
    <p:extLst>
      <p:ext uri="{BB962C8B-B14F-4D97-AF65-F5344CB8AC3E}">
        <p14:creationId xmlns:p14="http://schemas.microsoft.com/office/powerpoint/2010/main" val="374466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362D44EE-C852-4460-B8B5-C4F2BC205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Avenir Next"/>
              <a:ea typeface="+mn-ea"/>
              <a:cs typeface="+mn-cs"/>
            </a:endParaRPr>
          </a:p>
        </p:txBody>
      </p:sp>
      <p:sp>
        <p:nvSpPr>
          <p:cNvPr id="2" name="Title 1">
            <a:extLst>
              <a:ext uri="{FF2B5EF4-FFF2-40B4-BE49-F238E27FC236}">
                <a16:creationId xmlns:a16="http://schemas.microsoft.com/office/drawing/2014/main" id="{8864E031-2217-4741-BCEE-17F637B9E1EB}"/>
              </a:ext>
            </a:extLst>
          </p:cNvPr>
          <p:cNvSpPr>
            <a:spLocks noGrp="1"/>
          </p:cNvSpPr>
          <p:nvPr>
            <p:ph type="title"/>
          </p:nvPr>
        </p:nvSpPr>
        <p:spPr>
          <a:xfrm>
            <a:off x="4646037" y="616648"/>
            <a:ext cx="4001197" cy="2503454"/>
          </a:xfrm>
        </p:spPr>
        <p:txBody>
          <a:bodyPr vert="horz" lIns="91440" tIns="45720" rIns="91440" bIns="45720" rtlCol="0" anchor="b">
            <a:normAutofit/>
          </a:bodyPr>
          <a:lstStyle/>
          <a:p>
            <a:pPr algn="ctr" defTabSz="914400"/>
            <a:r>
              <a:rPr lang="en-US" sz="6000" cap="small">
                <a:solidFill>
                  <a:schemeClr val="tx1"/>
                </a:solidFill>
                <a:latin typeface="+mj-lt"/>
              </a:rPr>
              <a:t>Feedback</a:t>
            </a:r>
          </a:p>
        </p:txBody>
      </p:sp>
      <p:sp>
        <p:nvSpPr>
          <p:cNvPr id="42" name="Freeform: Shape 41">
            <a:extLst>
              <a:ext uri="{FF2B5EF4-FFF2-40B4-BE49-F238E27FC236}">
                <a16:creationId xmlns:a16="http://schemas.microsoft.com/office/drawing/2014/main" id="{658970D8-8D1D-4B5C-894B-E871CC865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492508"/>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Avenir Next"/>
              <a:ea typeface="+mn-ea"/>
              <a:cs typeface="+mn-cs"/>
            </a:endParaRPr>
          </a:p>
        </p:txBody>
      </p:sp>
      <p:sp>
        <p:nvSpPr>
          <p:cNvPr id="44" name="Freeform: Shape 43">
            <a:extLst>
              <a:ext uri="{FF2B5EF4-FFF2-40B4-BE49-F238E27FC236}">
                <a16:creationId xmlns:a16="http://schemas.microsoft.com/office/drawing/2014/main" id="{F227E5B6-9132-43CA-B503-37A18562A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61789" y="0"/>
            <a:ext cx="1303050" cy="799613"/>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venir Next"/>
              <a:ea typeface="+mn-ea"/>
              <a:cs typeface="+mn-cs"/>
            </a:endParaRPr>
          </a:p>
        </p:txBody>
      </p:sp>
      <p:sp>
        <p:nvSpPr>
          <p:cNvPr id="46" name="Freeform: Shape 45">
            <a:extLst>
              <a:ext uri="{FF2B5EF4-FFF2-40B4-BE49-F238E27FC236}">
                <a16:creationId xmlns:a16="http://schemas.microsoft.com/office/drawing/2014/main" id="{03C2051E-A88D-48E5-BACF-AAED178927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430204"/>
            <a:ext cx="119805" cy="460830"/>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Avenir Next"/>
              <a:ea typeface="+mn-ea"/>
              <a:cs typeface="+mn-cs"/>
            </a:endParaRPr>
          </a:p>
        </p:txBody>
      </p:sp>
      <p:sp>
        <p:nvSpPr>
          <p:cNvPr id="48" name="Freeform: Shape 47">
            <a:extLst>
              <a:ext uri="{FF2B5EF4-FFF2-40B4-BE49-F238E27FC236}">
                <a16:creationId xmlns:a16="http://schemas.microsoft.com/office/drawing/2014/main" id="{7821A508-2985-4905-874A-527429BAA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863040"/>
            <a:ext cx="1161135" cy="851960"/>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venir Next"/>
              <a:ea typeface="+mn-ea"/>
              <a:cs typeface="+mn-cs"/>
            </a:endParaRPr>
          </a:p>
        </p:txBody>
      </p:sp>
      <p:sp>
        <p:nvSpPr>
          <p:cNvPr id="50" name="Freeform: Shape 49">
            <a:extLst>
              <a:ext uri="{FF2B5EF4-FFF2-40B4-BE49-F238E27FC236}">
                <a16:creationId xmlns:a16="http://schemas.microsoft.com/office/drawing/2014/main" id="{D2929CB1-0E3C-4B2D-ADC5-0154FB33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73320" y="4764921"/>
            <a:ext cx="1328707" cy="950079"/>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venir Next"/>
              <a:ea typeface="+mn-ea"/>
              <a:cs typeface="+mn-cs"/>
            </a:endParaRPr>
          </a:p>
        </p:txBody>
      </p:sp>
      <p:pic>
        <p:nvPicPr>
          <p:cNvPr id="5" name="Picture 4" descr="Icon&#10;&#10;Description automatically generated">
            <a:extLst>
              <a:ext uri="{FF2B5EF4-FFF2-40B4-BE49-F238E27FC236}">
                <a16:creationId xmlns:a16="http://schemas.microsoft.com/office/drawing/2014/main" id="{888B1B5E-641D-4430-95DE-BFE45410EACE}"/>
              </a:ext>
            </a:extLst>
          </p:cNvPr>
          <p:cNvPicPr>
            <a:picLocks noChangeAspect="1"/>
          </p:cNvPicPr>
          <p:nvPr/>
        </p:nvPicPr>
        <p:blipFill rotWithShape="1">
          <a:blip r:embed="rId2">
            <a:extLst>
              <a:ext uri="{28A0092B-C50C-407E-A947-70E740481C1C}">
                <a14:useLocalDpi xmlns:a14="http://schemas.microsoft.com/office/drawing/2010/main" val="0"/>
              </a:ext>
            </a:extLst>
          </a:blip>
          <a:srcRect l="4642" r="4836" b="-4"/>
          <a:stretch/>
        </p:blipFill>
        <p:spPr>
          <a:xfrm>
            <a:off x="473880" y="498933"/>
            <a:ext cx="3883686" cy="431520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52" name="Freeform: Shape 51">
            <a:extLst>
              <a:ext uri="{FF2B5EF4-FFF2-40B4-BE49-F238E27FC236}">
                <a16:creationId xmlns:a16="http://schemas.microsoft.com/office/drawing/2014/main" id="{5F2F0C84-BE8C-4DC2-A6D3-30349A801D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90384" y="5215630"/>
            <a:ext cx="1174455" cy="499370"/>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FFFFFF"/>
              </a:solidFill>
              <a:effectLst/>
              <a:uLnTx/>
              <a:uFillTx/>
              <a:latin typeface="Avenir Next"/>
              <a:ea typeface="+mn-ea"/>
              <a:cs typeface="+mn-cs"/>
            </a:endParaRPr>
          </a:p>
        </p:txBody>
      </p:sp>
    </p:spTree>
    <p:extLst>
      <p:ext uri="{BB962C8B-B14F-4D97-AF65-F5344CB8AC3E}">
        <p14:creationId xmlns:p14="http://schemas.microsoft.com/office/powerpoint/2010/main" val="39370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DB12CC3F-E4A5-495F-B6D6-5B8C6A8248FE}"/>
              </a:ext>
            </a:extLst>
          </p:cNvPr>
          <p:cNvPicPr>
            <a:picLocks noChangeAspect="1"/>
          </p:cNvPicPr>
          <p:nvPr/>
        </p:nvPicPr>
        <p:blipFill rotWithShape="1">
          <a:blip r:embed="rId2">
            <a:extLst>
              <a:ext uri="{28A0092B-C50C-407E-A947-70E740481C1C}">
                <a14:useLocalDpi xmlns:a14="http://schemas.microsoft.com/office/drawing/2010/main" val="0"/>
              </a:ext>
            </a:extLst>
          </a:blip>
          <a:srcRect t="7242" b="7724"/>
          <a:stretch/>
        </p:blipFill>
        <p:spPr>
          <a:xfrm>
            <a:off x="20" y="10"/>
            <a:ext cx="9143980" cy="5714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33451"/>
            <a:ext cx="9144000" cy="61379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Avenir Next"/>
              <a:ea typeface="+mn-ea"/>
              <a:cs typeface="+mn-cs"/>
            </a:endParaRPr>
          </a:p>
        </p:txBody>
      </p:sp>
      <p:sp>
        <p:nvSpPr>
          <p:cNvPr id="3" name="Title 1">
            <a:extLst>
              <a:ext uri="{FF2B5EF4-FFF2-40B4-BE49-F238E27FC236}">
                <a16:creationId xmlns:a16="http://schemas.microsoft.com/office/drawing/2014/main" id="{D8037700-4699-49F7-94DD-B93AE645C5E8}"/>
              </a:ext>
            </a:extLst>
          </p:cNvPr>
          <p:cNvSpPr txBox="1">
            <a:spLocks/>
          </p:cNvSpPr>
          <p:nvPr/>
        </p:nvSpPr>
        <p:spPr>
          <a:xfrm>
            <a:off x="392906" y="4431033"/>
            <a:ext cx="8408194" cy="62069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2060"/>
                </a:solidFill>
                <a:latin typeface="nevis" panose="02000800000000000000" pitchFamily="2" charset="77"/>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small" spc="0" normalizeH="0" baseline="0" noProof="0">
                <a:ln>
                  <a:noFill/>
                </a:ln>
                <a:solidFill>
                  <a:srgbClr val="000000">
                    <a:lumMod val="85000"/>
                    <a:lumOff val="15000"/>
                  </a:srgbClr>
                </a:solidFill>
                <a:effectLst/>
                <a:uLnTx/>
                <a:uFillTx/>
                <a:latin typeface="Nevis"/>
                <a:ea typeface="+mj-ea"/>
                <a:cs typeface="+mj-cs"/>
              </a:rPr>
              <a:t>Feedback Optimizes Performance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36831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112376"/>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0"/>
            <a:ext cx="9144000" cy="571777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533400"/>
            <a:ext cx="8190312" cy="4648181"/>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800090"/>
            <a:ext cx="770839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65AA63-A988-4B62-B123-0103251DB7A9}"/>
              </a:ext>
            </a:extLst>
          </p:cNvPr>
          <p:cNvSpPr>
            <a:spLocks noGrp="1"/>
          </p:cNvSpPr>
          <p:nvPr>
            <p:ph type="title"/>
          </p:nvPr>
        </p:nvSpPr>
        <p:spPr>
          <a:xfrm>
            <a:off x="966045" y="1141615"/>
            <a:ext cx="2408140" cy="3429000"/>
          </a:xfrm>
        </p:spPr>
        <p:txBody>
          <a:bodyPr vert="horz" lIns="91440" tIns="45720" rIns="91440" bIns="45720" rtlCol="0" anchor="ctr">
            <a:normAutofit/>
          </a:bodyPr>
          <a:lstStyle/>
          <a:p>
            <a:pPr algn="r" defTabSz="914400"/>
            <a:r>
              <a:rPr lang="en-US" sz="4400" kern="1200">
                <a:solidFill>
                  <a:schemeClr val="tx1"/>
                </a:solidFill>
                <a:latin typeface="+mj-lt"/>
                <a:ea typeface="+mj-ea"/>
                <a:cs typeface="+mj-cs"/>
              </a:rPr>
              <a:t>NCHRP 02-27 Project Thesis</a:t>
            </a:r>
          </a:p>
        </p:txBody>
      </p:sp>
      <p:cxnSp>
        <p:nvCxnSpPr>
          <p:cNvPr id="31" name="Straight Connector 30">
            <a:extLst>
              <a:ext uri="{FF2B5EF4-FFF2-40B4-BE49-F238E27FC236}">
                <a16:creationId xmlns:a16="http://schemas.microsoft.com/office/drawing/2014/main" id="{F492F8DF-EE34-4FC5-9FFE-76EB2E3BBA9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2243111" y="2857500"/>
            <a:ext cx="2667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A550C09-9D5C-430B-A635-BD3B9CA78AF4}"/>
              </a:ext>
            </a:extLst>
          </p:cNvPr>
          <p:cNvSpPr>
            <a:spLocks noGrp="1"/>
          </p:cNvSpPr>
          <p:nvPr>
            <p:ph sz="half" idx="2"/>
          </p:nvPr>
        </p:nvSpPr>
        <p:spPr>
          <a:xfrm>
            <a:off x="3772878" y="1143000"/>
            <a:ext cx="4404139" cy="3429000"/>
          </a:xfrm>
        </p:spPr>
        <p:txBody>
          <a:bodyPr vert="horz" lIns="91440" tIns="45720" rIns="91440" bIns="45720" rtlCol="0" anchor="ctr">
            <a:normAutofit/>
          </a:bodyPr>
          <a:lstStyle/>
          <a:p>
            <a:pPr marL="0" indent="0" defTabSz="914400">
              <a:buNone/>
            </a:pPr>
            <a:r>
              <a:rPr lang="en-US" sz="2000" i="1" dirty="0">
                <a:latin typeface="+mn-lt"/>
              </a:rPr>
              <a:t>M</a:t>
            </a:r>
            <a:r>
              <a:rPr lang="en-US" sz="2000" i="1" dirty="0">
                <a:effectLst/>
                <a:latin typeface="+mn-lt"/>
              </a:rPr>
              <a:t>ore accurate and more frequent feedback from the people and data that experience the transportation network can help agencies make decisions and take actions that improve performance and meet targets. </a:t>
            </a:r>
            <a:endParaRPr lang="en-US" sz="2000" i="1" dirty="0">
              <a:latin typeface="+mn-lt"/>
            </a:endParaRPr>
          </a:p>
        </p:txBody>
      </p:sp>
    </p:spTree>
    <p:extLst>
      <p:ext uri="{BB962C8B-B14F-4D97-AF65-F5344CB8AC3E}">
        <p14:creationId xmlns:p14="http://schemas.microsoft.com/office/powerpoint/2010/main" val="3162552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04BB-7332-4023-8EB1-D24195D08819}"/>
              </a:ext>
            </a:extLst>
          </p:cNvPr>
          <p:cNvSpPr>
            <a:spLocks noGrp="1"/>
          </p:cNvSpPr>
          <p:nvPr>
            <p:ph type="title"/>
          </p:nvPr>
        </p:nvSpPr>
        <p:spPr>
          <a:xfrm>
            <a:off x="628650" y="210752"/>
            <a:ext cx="7886700" cy="867001"/>
          </a:xfrm>
        </p:spPr>
        <p:txBody>
          <a:bodyPr/>
          <a:lstStyle/>
          <a:p>
            <a:pPr algn="ctr"/>
            <a:r>
              <a:rPr lang="en-US" dirty="0"/>
              <a:t>Rooted In Existing Frameworks</a:t>
            </a:r>
          </a:p>
        </p:txBody>
      </p:sp>
      <p:pic>
        <p:nvPicPr>
          <p:cNvPr id="4" name="Picture 3" descr="The TPM Framework showing the ten TPM components and their corresponding subcomponents. Ten components: 01 Strategic Direction, 02 Target Setting, 03 Performance-Based Planning, 04 Performance-Based Programming, 05 Monitoring and Adjustment, 06 Reporting and Communication, A Organization and Culture, B External Collaboration and Coordination, C Data Management, and D Data Usability and Analysis.">
            <a:extLst>
              <a:ext uri="{FF2B5EF4-FFF2-40B4-BE49-F238E27FC236}">
                <a16:creationId xmlns:a16="http://schemas.microsoft.com/office/drawing/2014/main" id="{D82103BB-8DD3-469F-BF1A-452DD28D31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868" y="1077753"/>
            <a:ext cx="3895725" cy="3724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4FA835E-2A00-4E56-86D8-43F53DE9C368}"/>
              </a:ext>
            </a:extLst>
          </p:cNvPr>
          <p:cNvPicPr/>
          <p:nvPr/>
        </p:nvPicPr>
        <p:blipFill>
          <a:blip r:embed="rId3"/>
          <a:stretch>
            <a:fillRect/>
          </a:stretch>
        </p:blipFill>
        <p:spPr>
          <a:xfrm>
            <a:off x="4391441" y="1315388"/>
            <a:ext cx="4596446" cy="3456832"/>
          </a:xfrm>
          <a:prstGeom prst="rect">
            <a:avLst/>
          </a:prstGeom>
        </p:spPr>
      </p:pic>
      <p:sp>
        <p:nvSpPr>
          <p:cNvPr id="7" name="TextBox 6">
            <a:extLst>
              <a:ext uri="{FF2B5EF4-FFF2-40B4-BE49-F238E27FC236}">
                <a16:creationId xmlns:a16="http://schemas.microsoft.com/office/drawing/2014/main" id="{092478FD-720B-4F60-8A79-424CC584CCC5}"/>
              </a:ext>
            </a:extLst>
          </p:cNvPr>
          <p:cNvSpPr txBox="1"/>
          <p:nvPr/>
        </p:nvSpPr>
        <p:spPr>
          <a:xfrm>
            <a:off x="384464" y="4880643"/>
            <a:ext cx="3682129" cy="646331"/>
          </a:xfrm>
          <a:prstGeom prst="rect">
            <a:avLst/>
          </a:prstGeom>
          <a:noFill/>
        </p:spPr>
        <p:txBody>
          <a:bodyPr wrap="square" rtlCol="0">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venir Next"/>
                <a:ea typeface="+mn-ea"/>
                <a:cs typeface="+mn-cs"/>
              </a:rPr>
              <a:t>Transportation Performance Management (TPM)</a:t>
            </a:r>
          </a:p>
        </p:txBody>
      </p:sp>
      <p:sp>
        <p:nvSpPr>
          <p:cNvPr id="8" name="TextBox 7">
            <a:extLst>
              <a:ext uri="{FF2B5EF4-FFF2-40B4-BE49-F238E27FC236}">
                <a16:creationId xmlns:a16="http://schemas.microsoft.com/office/drawing/2014/main" id="{AD92E2B8-5063-43C7-9118-8FAA9DEC5B31}"/>
              </a:ext>
            </a:extLst>
          </p:cNvPr>
          <p:cNvSpPr txBox="1"/>
          <p:nvPr/>
        </p:nvSpPr>
        <p:spPr>
          <a:xfrm>
            <a:off x="4779818" y="4878208"/>
            <a:ext cx="4114799" cy="646331"/>
          </a:xfrm>
          <a:prstGeom prst="rect">
            <a:avLst/>
          </a:prstGeom>
          <a:noFill/>
        </p:spPr>
        <p:txBody>
          <a:bodyPr wrap="square" rtlCol="0">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venir Next"/>
                <a:ea typeface="+mn-ea"/>
                <a:cs typeface="+mn-cs"/>
              </a:rPr>
              <a:t>Performance-Based Planning and Programming (PBPP)</a:t>
            </a:r>
          </a:p>
        </p:txBody>
      </p:sp>
    </p:spTree>
    <p:extLst>
      <p:ext uri="{BB962C8B-B14F-4D97-AF65-F5344CB8AC3E}">
        <p14:creationId xmlns:p14="http://schemas.microsoft.com/office/powerpoint/2010/main" val="121413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F8A6EFC-3C06-4A9A-843E-9CE9BA0B5DF1}"/>
              </a:ext>
            </a:extLst>
          </p:cNvPr>
          <p:cNvSpPr txBox="1"/>
          <p:nvPr/>
        </p:nvSpPr>
        <p:spPr>
          <a:xfrm>
            <a:off x="320029" y="1104023"/>
            <a:ext cx="2370172" cy="830997"/>
          </a:xfrm>
          <a:prstGeom prst="rect">
            <a:avLst/>
          </a:prstGeom>
          <a:noFill/>
        </p:spPr>
        <p:txBody>
          <a:bodyPr wrap="square" rtlCol="0" anchor="b" anchorCtr="0">
            <a:spAutoFit/>
          </a:bodyPr>
          <a:lstStyle/>
          <a:p>
            <a:r>
              <a:rPr lang="en-US" sz="2400" b="1" dirty="0">
                <a:solidFill>
                  <a:srgbClr val="002060"/>
                </a:solidFill>
                <a:latin typeface="Nevis" panose="02000800000000000000" pitchFamily="2" charset="0"/>
                <a:ea typeface="League Spartan" charset="0"/>
                <a:cs typeface="Poppins" pitchFamily="2" charset="77"/>
              </a:rPr>
              <a:t>Feedback Framework</a:t>
            </a:r>
            <a:endParaRPr lang="en-US" sz="1400" dirty="0">
              <a:solidFill>
                <a:srgbClr val="002060"/>
              </a:solidFill>
              <a:latin typeface="Nevis" panose="02000800000000000000" pitchFamily="2" charset="0"/>
              <a:ea typeface="League Spartan" charset="0"/>
              <a:cs typeface="Poppins" pitchFamily="2" charset="77"/>
            </a:endParaRPr>
          </a:p>
        </p:txBody>
      </p:sp>
      <p:sp>
        <p:nvSpPr>
          <p:cNvPr id="11" name="TextBox 10">
            <a:extLst>
              <a:ext uri="{FF2B5EF4-FFF2-40B4-BE49-F238E27FC236}">
                <a16:creationId xmlns:a16="http://schemas.microsoft.com/office/drawing/2014/main" id="{DE1963DC-C03D-4230-B046-D27E155B08B4}"/>
              </a:ext>
            </a:extLst>
          </p:cNvPr>
          <p:cNvSpPr txBox="1"/>
          <p:nvPr/>
        </p:nvSpPr>
        <p:spPr>
          <a:xfrm>
            <a:off x="2955691" y="1104023"/>
            <a:ext cx="3087144" cy="830997"/>
          </a:xfrm>
          <a:prstGeom prst="rect">
            <a:avLst/>
          </a:prstGeom>
          <a:noFill/>
        </p:spPr>
        <p:txBody>
          <a:bodyPr wrap="square" rtlCol="0" anchor="b" anchorCtr="0">
            <a:spAutoFit/>
          </a:bodyPr>
          <a:lstStyle/>
          <a:p>
            <a:r>
              <a:rPr lang="en-US" sz="2400" b="1" dirty="0">
                <a:solidFill>
                  <a:srgbClr val="002060"/>
                </a:solidFill>
                <a:latin typeface="Nevis" panose="02000800000000000000" pitchFamily="2" charset="0"/>
                <a:ea typeface="League Spartan" charset="0"/>
                <a:cs typeface="Poppins" pitchFamily="2" charset="77"/>
              </a:rPr>
              <a:t>Strategies for Better Feedback</a:t>
            </a:r>
            <a:endParaRPr lang="en-US" sz="1400" dirty="0">
              <a:solidFill>
                <a:srgbClr val="002060"/>
              </a:solidFill>
              <a:latin typeface="Nevis" panose="02000800000000000000" pitchFamily="2" charset="0"/>
              <a:ea typeface="League Spartan" charset="0"/>
              <a:cs typeface="Poppins" pitchFamily="2" charset="77"/>
            </a:endParaRPr>
          </a:p>
        </p:txBody>
      </p:sp>
      <p:sp>
        <p:nvSpPr>
          <p:cNvPr id="13" name="TextBox 12">
            <a:extLst>
              <a:ext uri="{FF2B5EF4-FFF2-40B4-BE49-F238E27FC236}">
                <a16:creationId xmlns:a16="http://schemas.microsoft.com/office/drawing/2014/main" id="{C9A8F89D-C6B8-4134-B206-78A04CA16A18}"/>
              </a:ext>
            </a:extLst>
          </p:cNvPr>
          <p:cNvSpPr txBox="1"/>
          <p:nvPr/>
        </p:nvSpPr>
        <p:spPr>
          <a:xfrm>
            <a:off x="6180746" y="1104022"/>
            <a:ext cx="2963254" cy="830997"/>
          </a:xfrm>
          <a:prstGeom prst="rect">
            <a:avLst/>
          </a:prstGeom>
          <a:noFill/>
        </p:spPr>
        <p:txBody>
          <a:bodyPr wrap="square" rtlCol="0" anchor="b" anchorCtr="0">
            <a:spAutoFit/>
          </a:bodyPr>
          <a:lstStyle/>
          <a:p>
            <a:r>
              <a:rPr lang="en-US" sz="2400" b="1" dirty="0">
                <a:solidFill>
                  <a:srgbClr val="002060"/>
                </a:solidFill>
                <a:latin typeface="Nevis" panose="02000800000000000000" pitchFamily="2" charset="0"/>
                <a:ea typeface="League Spartan" charset="0"/>
                <a:cs typeface="Poppins" pitchFamily="2" charset="77"/>
              </a:rPr>
              <a:t>Case Studies of Feedback in Action</a:t>
            </a:r>
          </a:p>
        </p:txBody>
      </p:sp>
      <p:sp>
        <p:nvSpPr>
          <p:cNvPr id="16" name="Title 1">
            <a:extLst>
              <a:ext uri="{FF2B5EF4-FFF2-40B4-BE49-F238E27FC236}">
                <a16:creationId xmlns:a16="http://schemas.microsoft.com/office/drawing/2014/main" id="{3CA9BEF5-3223-44B7-8F64-A65F76B10D1F}"/>
              </a:ext>
            </a:extLst>
          </p:cNvPr>
          <p:cNvSpPr txBox="1">
            <a:spLocks/>
          </p:cNvSpPr>
          <p:nvPr/>
        </p:nvSpPr>
        <p:spPr>
          <a:xfrm>
            <a:off x="320029" y="304271"/>
            <a:ext cx="8196512" cy="699453"/>
          </a:xfrm>
          <a:prstGeom prst="rect">
            <a:avLst/>
          </a:prstGeom>
        </p:spPr>
        <p:txBody>
          <a:bodyPr/>
          <a:lstStyle>
            <a:lvl1pPr algn="l" defTabSz="685800" rtl="0" eaLnBrk="1" latinLnBrk="0" hangingPunct="1">
              <a:lnSpc>
                <a:spcPct val="90000"/>
              </a:lnSpc>
              <a:spcBef>
                <a:spcPct val="0"/>
              </a:spcBef>
              <a:buNone/>
              <a:defRPr sz="3300" kern="1200">
                <a:solidFill>
                  <a:srgbClr val="002060"/>
                </a:solidFill>
                <a:latin typeface="nevis" panose="02000800000000000000" pitchFamily="2" charset="77"/>
                <a:ea typeface="+mj-ea"/>
                <a:cs typeface="+mj-cs"/>
              </a:defRPr>
            </a:lvl1pPr>
          </a:lstStyle>
          <a:p>
            <a:r>
              <a:rPr lang="en-US" dirty="0"/>
              <a:t>Major Results</a:t>
            </a:r>
          </a:p>
        </p:txBody>
      </p:sp>
      <p:pic>
        <p:nvPicPr>
          <p:cNvPr id="2" name="Picture 1">
            <a:extLst>
              <a:ext uri="{FF2B5EF4-FFF2-40B4-BE49-F238E27FC236}">
                <a16:creationId xmlns:a16="http://schemas.microsoft.com/office/drawing/2014/main" id="{94A7FB7D-C34E-49A9-A99F-F91BE99B83E5}"/>
              </a:ext>
            </a:extLst>
          </p:cNvPr>
          <p:cNvPicPr>
            <a:picLocks noChangeAspect="1"/>
          </p:cNvPicPr>
          <p:nvPr/>
        </p:nvPicPr>
        <p:blipFill rotWithShape="1">
          <a:blip r:embed="rId2"/>
          <a:srcRect l="11111"/>
          <a:stretch/>
        </p:blipFill>
        <p:spPr>
          <a:xfrm>
            <a:off x="2784763" y="2199366"/>
            <a:ext cx="3258072" cy="1689790"/>
          </a:xfrm>
          <a:prstGeom prst="rect">
            <a:avLst/>
          </a:prstGeom>
        </p:spPr>
      </p:pic>
      <p:grpSp>
        <p:nvGrpSpPr>
          <p:cNvPr id="29" name="Group 28">
            <a:extLst>
              <a:ext uri="{FF2B5EF4-FFF2-40B4-BE49-F238E27FC236}">
                <a16:creationId xmlns:a16="http://schemas.microsoft.com/office/drawing/2014/main" id="{271D0639-9B00-409F-BAB4-4280CFAAC885}"/>
              </a:ext>
            </a:extLst>
          </p:cNvPr>
          <p:cNvGrpSpPr>
            <a:grpSpLocks noChangeAspect="1"/>
          </p:cNvGrpSpPr>
          <p:nvPr/>
        </p:nvGrpSpPr>
        <p:grpSpPr>
          <a:xfrm>
            <a:off x="400273" y="2199366"/>
            <a:ext cx="1703825" cy="2636416"/>
            <a:chOff x="4026596" y="1134438"/>
            <a:chExt cx="2286829" cy="3538527"/>
          </a:xfrm>
        </p:grpSpPr>
        <p:pic>
          <p:nvPicPr>
            <p:cNvPr id="30" name="Picture 29">
              <a:extLst>
                <a:ext uri="{FF2B5EF4-FFF2-40B4-BE49-F238E27FC236}">
                  <a16:creationId xmlns:a16="http://schemas.microsoft.com/office/drawing/2014/main" id="{573154D8-8ABF-41EB-9B76-374F59D9760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6596" y="1134438"/>
              <a:ext cx="1052830" cy="1062990"/>
            </a:xfrm>
            <a:prstGeom prst="rect">
              <a:avLst/>
            </a:prstGeom>
            <a:noFill/>
            <a:ln>
              <a:noFill/>
            </a:ln>
          </p:spPr>
        </p:pic>
        <p:pic>
          <p:nvPicPr>
            <p:cNvPr id="31" name="Picture 30">
              <a:extLst>
                <a:ext uri="{FF2B5EF4-FFF2-40B4-BE49-F238E27FC236}">
                  <a16:creationId xmlns:a16="http://schemas.microsoft.com/office/drawing/2014/main" id="{02A0DCBA-B11B-4E8E-A885-60EBC2CDC10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0435" y="1633502"/>
              <a:ext cx="1062990" cy="1062990"/>
            </a:xfrm>
            <a:prstGeom prst="rect">
              <a:avLst/>
            </a:prstGeom>
            <a:noFill/>
            <a:ln>
              <a:noFill/>
            </a:ln>
          </p:spPr>
        </p:pic>
        <p:pic>
          <p:nvPicPr>
            <p:cNvPr id="32" name="Picture 31">
              <a:extLst>
                <a:ext uri="{FF2B5EF4-FFF2-40B4-BE49-F238E27FC236}">
                  <a16:creationId xmlns:a16="http://schemas.microsoft.com/office/drawing/2014/main" id="{3990C9CA-52F7-421B-B637-DC0754E30CF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0505" y="2363470"/>
              <a:ext cx="1052830" cy="1062990"/>
            </a:xfrm>
            <a:prstGeom prst="rect">
              <a:avLst/>
            </a:prstGeom>
            <a:noFill/>
            <a:ln>
              <a:noFill/>
            </a:ln>
          </p:spPr>
        </p:pic>
        <p:pic>
          <p:nvPicPr>
            <p:cNvPr id="33" name="Picture 32">
              <a:extLst>
                <a:ext uri="{FF2B5EF4-FFF2-40B4-BE49-F238E27FC236}">
                  <a16:creationId xmlns:a16="http://schemas.microsoft.com/office/drawing/2014/main" id="{AB3685AE-CFC7-45EC-A0A0-32E095BD130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0505" y="3609975"/>
              <a:ext cx="1052830" cy="1062990"/>
            </a:xfrm>
            <a:prstGeom prst="rect">
              <a:avLst/>
            </a:prstGeom>
            <a:noFill/>
            <a:ln>
              <a:noFill/>
            </a:ln>
          </p:spPr>
        </p:pic>
        <p:pic>
          <p:nvPicPr>
            <p:cNvPr id="34" name="Picture 33">
              <a:extLst>
                <a:ext uri="{FF2B5EF4-FFF2-40B4-BE49-F238E27FC236}">
                  <a16:creationId xmlns:a16="http://schemas.microsoft.com/office/drawing/2014/main" id="{800BDDC8-C509-41CD-AA29-B5D0767327B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0595" y="2912747"/>
              <a:ext cx="1052830" cy="1062990"/>
            </a:xfrm>
            <a:prstGeom prst="rect">
              <a:avLst/>
            </a:prstGeom>
            <a:noFill/>
            <a:ln>
              <a:noFill/>
            </a:ln>
          </p:spPr>
        </p:pic>
      </p:grpSp>
      <p:pic>
        <p:nvPicPr>
          <p:cNvPr id="35" name="Picture 2" descr="Intermountain MPOs">
            <a:extLst>
              <a:ext uri="{FF2B5EF4-FFF2-40B4-BE49-F238E27FC236}">
                <a16:creationId xmlns:a16="http://schemas.microsoft.com/office/drawing/2014/main" id="{94EF265B-40C8-44B8-8C58-E2302F6E6A2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9312" b="28988"/>
          <a:stretch/>
        </p:blipFill>
        <p:spPr bwMode="auto">
          <a:xfrm>
            <a:off x="6308325" y="2056285"/>
            <a:ext cx="1274096" cy="6080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I O W A">
            <a:extLst>
              <a:ext uri="{FF2B5EF4-FFF2-40B4-BE49-F238E27FC236}">
                <a16:creationId xmlns:a16="http://schemas.microsoft.com/office/drawing/2014/main" id="{CD3E6A1E-78B0-48F0-BE23-3D1FDDBE51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7172" y="2664323"/>
            <a:ext cx="1571209" cy="28323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mart Region Summit | University Technology Office">
            <a:extLst>
              <a:ext uri="{FF2B5EF4-FFF2-40B4-BE49-F238E27FC236}">
                <a16:creationId xmlns:a16="http://schemas.microsoft.com/office/drawing/2014/main" id="{412BF19E-A6DA-4CB2-BF89-6F0C063D64E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180746" y="2967195"/>
            <a:ext cx="2007391" cy="31365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a:extLst>
              <a:ext uri="{FF2B5EF4-FFF2-40B4-BE49-F238E27FC236}">
                <a16:creationId xmlns:a16="http://schemas.microsoft.com/office/drawing/2014/main" id="{CD797986-E228-4116-9F36-9148D0C36A14}"/>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8180513" y="2251344"/>
            <a:ext cx="536273" cy="68643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9C5495DA-9A73-4328-A076-F7FAD719F853}"/>
              </a:ext>
            </a:extLst>
          </p:cNvPr>
          <p:cNvGrpSpPr/>
          <p:nvPr/>
        </p:nvGrpSpPr>
        <p:grpSpPr>
          <a:xfrm>
            <a:off x="6042835" y="3396803"/>
            <a:ext cx="2976633" cy="473105"/>
            <a:chOff x="1660643" y="4457218"/>
            <a:chExt cx="2976633" cy="473105"/>
          </a:xfrm>
        </p:grpSpPr>
        <p:pic>
          <p:nvPicPr>
            <p:cNvPr id="39" name="Picture 12" descr="VDOT to raze old Montvale High, build new area HQ | Local News |  newsadvance.com">
              <a:extLst>
                <a:ext uri="{FF2B5EF4-FFF2-40B4-BE49-F238E27FC236}">
                  <a16:creationId xmlns:a16="http://schemas.microsoft.com/office/drawing/2014/main" id="{3990FDE8-7FD8-4999-B8B8-D3BAA8BD4517}"/>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660643" y="4489934"/>
              <a:ext cx="1426254" cy="40767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Office of Intermodal Planning and Investment -">
              <a:extLst>
                <a:ext uri="{FF2B5EF4-FFF2-40B4-BE49-F238E27FC236}">
                  <a16:creationId xmlns:a16="http://schemas.microsoft.com/office/drawing/2014/main" id="{4BAF99BA-689F-42AB-8024-7D1EF7B048F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5505" y="4457218"/>
              <a:ext cx="1491771" cy="4731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68BEF9FF-9395-4594-8B53-842ED7CFC023}"/>
              </a:ext>
            </a:extLst>
          </p:cNvPr>
          <p:cNvGrpSpPr/>
          <p:nvPr/>
        </p:nvGrpSpPr>
        <p:grpSpPr>
          <a:xfrm>
            <a:off x="6180746" y="3811155"/>
            <a:ext cx="2793696" cy="1300388"/>
            <a:chOff x="5947969" y="3848589"/>
            <a:chExt cx="3026473" cy="1262954"/>
          </a:xfrm>
        </p:grpSpPr>
        <p:pic>
          <p:nvPicPr>
            <p:cNvPr id="41" name="Picture 40" descr="A sunset in the background&#10;&#10;Description automatically generated">
              <a:extLst>
                <a:ext uri="{FF2B5EF4-FFF2-40B4-BE49-F238E27FC236}">
                  <a16:creationId xmlns:a16="http://schemas.microsoft.com/office/drawing/2014/main" id="{497626C8-DA44-4450-98A5-7D2B0D714BF5}"/>
                </a:ext>
              </a:extLst>
            </p:cNvPr>
            <p:cNvPicPr/>
            <p:nvPr/>
          </p:nvPicPr>
          <p:blipFill rotWithShape="1">
            <a:blip r:embed="rId14" cstate="hqprint">
              <a:extLst>
                <a:ext uri="{28A0092B-C50C-407E-A947-70E740481C1C}">
                  <a14:useLocalDpi xmlns:a14="http://schemas.microsoft.com/office/drawing/2010/main" val="0"/>
                </a:ext>
              </a:extLst>
            </a:blip>
            <a:srcRect t="10615" b="4467"/>
            <a:stretch/>
          </p:blipFill>
          <p:spPr bwMode="auto">
            <a:xfrm>
              <a:off x="7183874" y="4561837"/>
              <a:ext cx="1223052" cy="549706"/>
            </a:xfrm>
            <a:prstGeom prst="rect">
              <a:avLst/>
            </a:prstGeom>
            <a:ln>
              <a:noFill/>
            </a:ln>
            <a:effectLst>
              <a:softEdge rad="31750"/>
            </a:effectLst>
            <a:extLst>
              <a:ext uri="{53640926-AAD7-44D8-BBD7-CCE9431645EC}">
                <a14:shadowObscured xmlns:a14="http://schemas.microsoft.com/office/drawing/2010/main"/>
              </a:ext>
            </a:extLst>
          </p:spPr>
        </p:pic>
        <p:pic>
          <p:nvPicPr>
            <p:cNvPr id="42" name="Picture 41" descr="A close up of a sign&#10;&#10;Description automatically generated">
              <a:extLst>
                <a:ext uri="{FF2B5EF4-FFF2-40B4-BE49-F238E27FC236}">
                  <a16:creationId xmlns:a16="http://schemas.microsoft.com/office/drawing/2014/main" id="{54B38D03-5259-4E1D-8A7E-DC75C200AFBE}"/>
                </a:ext>
              </a:extLst>
            </p:cNvPr>
            <p:cNvPicPr/>
            <p:nvPr/>
          </p:nvPicPr>
          <p:blipFill rotWithShape="1">
            <a:blip r:embed="rId15">
              <a:extLst>
                <a:ext uri="{28A0092B-C50C-407E-A947-70E740481C1C}">
                  <a14:useLocalDpi xmlns:a14="http://schemas.microsoft.com/office/drawing/2010/main" val="0"/>
                </a:ext>
              </a:extLst>
            </a:blip>
            <a:srcRect b="-4465"/>
            <a:stretch/>
          </p:blipFill>
          <p:spPr bwMode="auto">
            <a:xfrm>
              <a:off x="5947969" y="4561837"/>
              <a:ext cx="1223052" cy="549706"/>
            </a:xfrm>
            <a:prstGeom prst="rect">
              <a:avLst/>
            </a:prstGeom>
            <a:ln>
              <a:noFill/>
            </a:ln>
            <a:extLst>
              <a:ext uri="{53640926-AAD7-44D8-BBD7-CCE9431645EC}">
                <a14:shadowObscured xmlns:a14="http://schemas.microsoft.com/office/drawing/2010/main"/>
              </a:ext>
            </a:extLst>
          </p:spPr>
        </p:pic>
        <p:pic>
          <p:nvPicPr>
            <p:cNvPr id="43" name="Picture 42" descr="A picture containing drawing&#10;&#10;Description automatically generated">
              <a:extLst>
                <a:ext uri="{FF2B5EF4-FFF2-40B4-BE49-F238E27FC236}">
                  <a16:creationId xmlns:a16="http://schemas.microsoft.com/office/drawing/2014/main" id="{F732C57C-CAF3-443A-B1D4-BE696EEC3712}"/>
                </a:ext>
              </a:extLst>
            </p:cNvPr>
            <p:cNvPicPr/>
            <p:nvPr/>
          </p:nvPicPr>
          <p:blipFill>
            <a:blip r:embed="rId16">
              <a:extLst>
                <a:ext uri="{28A0092B-C50C-407E-A947-70E740481C1C}">
                  <a14:useLocalDpi xmlns:a14="http://schemas.microsoft.com/office/drawing/2010/main" val="0"/>
                </a:ext>
              </a:extLst>
            </a:blip>
            <a:stretch>
              <a:fillRect/>
            </a:stretch>
          </p:blipFill>
          <p:spPr>
            <a:xfrm>
              <a:off x="6091258" y="3848589"/>
              <a:ext cx="1915020" cy="656099"/>
            </a:xfrm>
            <a:prstGeom prst="rect">
              <a:avLst/>
            </a:prstGeom>
          </p:spPr>
        </p:pic>
        <p:pic>
          <p:nvPicPr>
            <p:cNvPr id="44" name="Picture 43" descr="A screenshot of a cell phone&#10;&#10;Description automatically generated">
              <a:extLst>
                <a:ext uri="{FF2B5EF4-FFF2-40B4-BE49-F238E27FC236}">
                  <a16:creationId xmlns:a16="http://schemas.microsoft.com/office/drawing/2014/main" id="{B61092D6-5BB9-4A88-962F-BD99F86DA056}"/>
                </a:ext>
              </a:extLst>
            </p:cNvPr>
            <p:cNvPicPr/>
            <p:nvPr/>
          </p:nvPicPr>
          <p:blipFill>
            <a:blip r:embed="rId17">
              <a:extLst>
                <a:ext uri="{28A0092B-C50C-407E-A947-70E740481C1C}">
                  <a14:useLocalDpi xmlns:a14="http://schemas.microsoft.com/office/drawing/2010/main" val="0"/>
                </a:ext>
              </a:extLst>
            </a:blip>
            <a:stretch>
              <a:fillRect/>
            </a:stretch>
          </p:blipFill>
          <p:spPr>
            <a:xfrm>
              <a:off x="8019131" y="4008219"/>
              <a:ext cx="955311" cy="568044"/>
            </a:xfrm>
            <a:prstGeom prst="rect">
              <a:avLst/>
            </a:prstGeom>
          </p:spPr>
        </p:pic>
      </p:grpSp>
    </p:spTree>
    <p:extLst>
      <p:ext uri="{BB962C8B-B14F-4D97-AF65-F5344CB8AC3E}">
        <p14:creationId xmlns:p14="http://schemas.microsoft.com/office/powerpoint/2010/main" val="888701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3083-70A1-480A-83DE-6AB26AFB21C9}"/>
              </a:ext>
            </a:extLst>
          </p:cNvPr>
          <p:cNvSpPr>
            <a:spLocks noGrp="1"/>
          </p:cNvSpPr>
          <p:nvPr>
            <p:ph type="title"/>
          </p:nvPr>
        </p:nvSpPr>
        <p:spPr/>
        <p:txBody>
          <a:bodyPr/>
          <a:lstStyle/>
          <a:p>
            <a:r>
              <a:rPr lang="en-US" dirty="0"/>
              <a:t>What Is Feedback?</a:t>
            </a:r>
          </a:p>
        </p:txBody>
      </p:sp>
      <p:sp>
        <p:nvSpPr>
          <p:cNvPr id="3" name="Text Placeholder 2">
            <a:extLst>
              <a:ext uri="{FF2B5EF4-FFF2-40B4-BE49-F238E27FC236}">
                <a16:creationId xmlns:a16="http://schemas.microsoft.com/office/drawing/2014/main" id="{ECEDD905-7701-49DC-8978-30FB8CB551A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6161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FFCC460E-915D-47C5-AA83-654746D5C841}"/>
              </a:ext>
            </a:extLst>
          </p:cNvPr>
          <p:cNvPicPr>
            <a:picLocks noChangeAspect="1"/>
          </p:cNvPicPr>
          <p:nvPr/>
        </p:nvPicPr>
        <p:blipFill rotWithShape="1">
          <a:blip r:embed="rId2">
            <a:extLst>
              <a:ext uri="{28A0092B-C50C-407E-A947-70E740481C1C}">
                <a14:useLocalDpi xmlns:a14="http://schemas.microsoft.com/office/drawing/2010/main" val="0"/>
              </a:ext>
            </a:extLst>
          </a:blip>
          <a:srcRect t="7356" r="27284" b="1001"/>
          <a:stretch/>
        </p:blipFill>
        <p:spPr>
          <a:xfrm>
            <a:off x="2642616" y="10"/>
            <a:ext cx="6501384" cy="5714990"/>
          </a:xfrm>
          <a:prstGeom prst="rect">
            <a:avLst/>
          </a:prstGeom>
        </p:spPr>
      </p:pic>
      <p:sp>
        <p:nvSpPr>
          <p:cNvPr id="22"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5715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38917125-5045-4EA5-8C9E-3C35AF0EB241}"/>
              </a:ext>
            </a:extLst>
          </p:cNvPr>
          <p:cNvSpPr txBox="1">
            <a:spLocks/>
          </p:cNvSpPr>
          <p:nvPr/>
        </p:nvSpPr>
        <p:spPr>
          <a:xfrm>
            <a:off x="358485" y="935302"/>
            <a:ext cx="3017520" cy="2670112"/>
          </a:xfrm>
          <a:prstGeom prst="rect">
            <a:avLst/>
          </a:prstGeom>
        </p:spPr>
        <p:txBody>
          <a:bodyPr vert="horz" lIns="91440" tIns="45720" rIns="91440" bIns="45720" rtlCol="0" anchor="b">
            <a:normAutofit fontScale="92500" lnSpcReduction="20000"/>
          </a:bodyPr>
          <a:lstStyle>
            <a:lvl1pPr algn="l" defTabSz="685800" rtl="0" eaLnBrk="1" latinLnBrk="0" hangingPunct="1">
              <a:lnSpc>
                <a:spcPct val="90000"/>
              </a:lnSpc>
              <a:spcBef>
                <a:spcPct val="0"/>
              </a:spcBef>
              <a:buNone/>
              <a:defRPr sz="3300" kern="1200">
                <a:solidFill>
                  <a:srgbClr val="002060"/>
                </a:solidFill>
                <a:latin typeface="nevis" panose="02000800000000000000" pitchFamily="2" charset="77"/>
                <a:ea typeface="+mj-ea"/>
                <a:cs typeface="+mj-cs"/>
              </a:defRPr>
            </a:lvl1pPr>
          </a:lstStyle>
          <a:p>
            <a:pPr defTabSz="914400">
              <a:spcAft>
                <a:spcPts val="600"/>
              </a:spcAft>
            </a:pPr>
            <a:r>
              <a:rPr lang="en-US" sz="3200" cap="small">
                <a:solidFill>
                  <a:schemeClr val="tx1"/>
                </a:solidFill>
                <a:latin typeface="+mj-lt"/>
              </a:rPr>
              <a:t>A simple feedback example: </a:t>
            </a:r>
          </a:p>
          <a:p>
            <a:pPr defTabSz="914400">
              <a:spcAft>
                <a:spcPts val="600"/>
              </a:spcAft>
            </a:pPr>
            <a:endParaRPr lang="en-US" sz="3200" cap="small">
              <a:solidFill>
                <a:schemeClr val="tx1"/>
              </a:solidFill>
              <a:latin typeface="+mj-lt"/>
            </a:endParaRPr>
          </a:p>
          <a:p>
            <a:pPr defTabSz="914400">
              <a:spcAft>
                <a:spcPts val="600"/>
              </a:spcAft>
            </a:pPr>
            <a:r>
              <a:rPr lang="en-US" sz="3200" cap="small">
                <a:solidFill>
                  <a:schemeClr val="tx1"/>
                </a:solidFill>
                <a:latin typeface="+mj-lt"/>
              </a:rPr>
              <a:t>Your Home Heating System</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3845" y="318330"/>
            <a:ext cx="121920"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789100"/>
            <a:ext cx="2983230" cy="1524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36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1750109-3B91-4506-B997-0CD8E35A14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2D8D1B-59F6-4FF3-8547-9BBB6129F2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400050"/>
            <a:ext cx="2581915" cy="232339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444748-5A8D-4B53-89FE-42B455DFA2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405908"/>
            <a:ext cx="2691128" cy="231753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4044C96-7CFD-44DB-A579-D77B0D37C6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998" y="405908"/>
            <a:ext cx="2691131" cy="231753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FC8C21F-9484-4A71-ABFA-6C10682FA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3003058"/>
            <a:ext cx="2581915" cy="232339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4FFA271-A10A-4AC3-8F06-E3313A197A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126" y="3003058"/>
            <a:ext cx="2700875" cy="232339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F9FE375-3674-4B26-B67B-30AFAF78C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3008916"/>
            <a:ext cx="2691128" cy="231753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3696C7E-D3FD-4AB9-97FF-6084E0032DB8}"/>
              </a:ext>
            </a:extLst>
          </p:cNvPr>
          <p:cNvSpPr txBox="1"/>
          <p:nvPr/>
        </p:nvSpPr>
        <p:spPr>
          <a:xfrm>
            <a:off x="3219032" y="3678694"/>
            <a:ext cx="2700875" cy="1200329"/>
          </a:xfrm>
          <a:prstGeom prst="rect">
            <a:avLst/>
          </a:prstGeom>
          <a:noFill/>
        </p:spPr>
        <p:txBody>
          <a:bodyPr wrap="square" rtlCol="0">
            <a:spAutoFit/>
          </a:bodyPr>
          <a:lstStyle/>
          <a:p>
            <a:pPr algn="ctr"/>
            <a:r>
              <a:rPr lang="en-US" sz="3600" dirty="0"/>
              <a:t>Elements of Feedback</a:t>
            </a:r>
          </a:p>
        </p:txBody>
      </p:sp>
      <p:sp>
        <p:nvSpPr>
          <p:cNvPr id="15" name="TextBox 14">
            <a:extLst>
              <a:ext uri="{FF2B5EF4-FFF2-40B4-BE49-F238E27FC236}">
                <a16:creationId xmlns:a16="http://schemas.microsoft.com/office/drawing/2014/main" id="{FBCF153A-D692-465B-BCBA-D17405652A12}"/>
              </a:ext>
            </a:extLst>
          </p:cNvPr>
          <p:cNvSpPr txBox="1"/>
          <p:nvPr/>
        </p:nvSpPr>
        <p:spPr>
          <a:xfrm>
            <a:off x="286517" y="4719021"/>
            <a:ext cx="2700875" cy="461665"/>
          </a:xfrm>
          <a:prstGeom prst="rect">
            <a:avLst/>
          </a:prstGeom>
          <a:noFill/>
        </p:spPr>
        <p:txBody>
          <a:bodyPr wrap="square" rtlCol="0">
            <a:spAutoFit/>
          </a:bodyPr>
          <a:lstStyle/>
          <a:p>
            <a:pPr algn="ctr"/>
            <a:r>
              <a:rPr lang="en-US" sz="2400" dirty="0">
                <a:latin typeface="Avenir Next Demi Bold" panose="020B0703020202020204" pitchFamily="34" charset="0"/>
              </a:rPr>
              <a:t>Sensors</a:t>
            </a:r>
          </a:p>
        </p:txBody>
      </p:sp>
      <p:sp>
        <p:nvSpPr>
          <p:cNvPr id="16" name="TextBox 15">
            <a:extLst>
              <a:ext uri="{FF2B5EF4-FFF2-40B4-BE49-F238E27FC236}">
                <a16:creationId xmlns:a16="http://schemas.microsoft.com/office/drawing/2014/main" id="{E8566B49-510C-4111-9E13-CF40C715B654}"/>
              </a:ext>
            </a:extLst>
          </p:cNvPr>
          <p:cNvSpPr txBox="1"/>
          <p:nvPr/>
        </p:nvSpPr>
        <p:spPr>
          <a:xfrm>
            <a:off x="306145" y="2118152"/>
            <a:ext cx="2700875" cy="461665"/>
          </a:xfrm>
          <a:prstGeom prst="rect">
            <a:avLst/>
          </a:prstGeom>
          <a:noFill/>
        </p:spPr>
        <p:txBody>
          <a:bodyPr wrap="square" rtlCol="0">
            <a:spAutoFit/>
          </a:bodyPr>
          <a:lstStyle/>
          <a:p>
            <a:pPr algn="ctr"/>
            <a:r>
              <a:rPr lang="en-US" sz="2400" dirty="0">
                <a:latin typeface="Avenir Next Demi Bold" panose="020B0703020202020204" pitchFamily="34" charset="0"/>
              </a:rPr>
              <a:t>Information</a:t>
            </a:r>
          </a:p>
        </p:txBody>
      </p:sp>
      <p:sp>
        <p:nvSpPr>
          <p:cNvPr id="17" name="TextBox 16">
            <a:extLst>
              <a:ext uri="{FF2B5EF4-FFF2-40B4-BE49-F238E27FC236}">
                <a16:creationId xmlns:a16="http://schemas.microsoft.com/office/drawing/2014/main" id="{0FB3C22F-BAD5-4B39-BD13-6B72CCC1C873}"/>
              </a:ext>
            </a:extLst>
          </p:cNvPr>
          <p:cNvSpPr txBox="1"/>
          <p:nvPr/>
        </p:nvSpPr>
        <p:spPr>
          <a:xfrm>
            <a:off x="3221562" y="2118152"/>
            <a:ext cx="2700875" cy="461665"/>
          </a:xfrm>
          <a:prstGeom prst="rect">
            <a:avLst/>
          </a:prstGeom>
          <a:noFill/>
        </p:spPr>
        <p:txBody>
          <a:bodyPr wrap="square" rtlCol="0">
            <a:spAutoFit/>
          </a:bodyPr>
          <a:lstStyle/>
          <a:p>
            <a:pPr algn="ctr"/>
            <a:r>
              <a:rPr lang="en-US" sz="2400" dirty="0">
                <a:latin typeface="Avenir Next Demi Bold" panose="020B0703020202020204" pitchFamily="34" charset="0"/>
              </a:rPr>
              <a:t>Pathways</a:t>
            </a:r>
          </a:p>
        </p:txBody>
      </p:sp>
      <p:sp>
        <p:nvSpPr>
          <p:cNvPr id="19" name="TextBox 18">
            <a:extLst>
              <a:ext uri="{FF2B5EF4-FFF2-40B4-BE49-F238E27FC236}">
                <a16:creationId xmlns:a16="http://schemas.microsoft.com/office/drawing/2014/main" id="{68489D87-1EB0-41F8-AD6B-12C60DF0CB50}"/>
              </a:ext>
            </a:extLst>
          </p:cNvPr>
          <p:cNvSpPr txBox="1"/>
          <p:nvPr/>
        </p:nvSpPr>
        <p:spPr>
          <a:xfrm>
            <a:off x="6097126" y="2118152"/>
            <a:ext cx="2700875" cy="461665"/>
          </a:xfrm>
          <a:prstGeom prst="rect">
            <a:avLst/>
          </a:prstGeom>
          <a:noFill/>
        </p:spPr>
        <p:txBody>
          <a:bodyPr wrap="square" rtlCol="0">
            <a:spAutoFit/>
          </a:bodyPr>
          <a:lstStyle/>
          <a:p>
            <a:pPr algn="ctr"/>
            <a:r>
              <a:rPr lang="en-US" sz="2400" dirty="0">
                <a:latin typeface="Avenir Next Demi Bold" panose="020B0703020202020204" pitchFamily="34" charset="0"/>
              </a:rPr>
              <a:t>Action</a:t>
            </a:r>
          </a:p>
        </p:txBody>
      </p:sp>
      <p:sp>
        <p:nvSpPr>
          <p:cNvPr id="21" name="TextBox 20">
            <a:extLst>
              <a:ext uri="{FF2B5EF4-FFF2-40B4-BE49-F238E27FC236}">
                <a16:creationId xmlns:a16="http://schemas.microsoft.com/office/drawing/2014/main" id="{D8268EDF-640C-4626-8085-71EB46A7F0D1}"/>
              </a:ext>
            </a:extLst>
          </p:cNvPr>
          <p:cNvSpPr txBox="1"/>
          <p:nvPr/>
        </p:nvSpPr>
        <p:spPr>
          <a:xfrm>
            <a:off x="6156608" y="4720923"/>
            <a:ext cx="2700875" cy="461665"/>
          </a:xfrm>
          <a:prstGeom prst="rect">
            <a:avLst/>
          </a:prstGeom>
          <a:noFill/>
        </p:spPr>
        <p:txBody>
          <a:bodyPr wrap="square" rtlCol="0">
            <a:spAutoFit/>
          </a:bodyPr>
          <a:lstStyle/>
          <a:p>
            <a:pPr algn="ctr"/>
            <a:r>
              <a:rPr lang="en-US" sz="2400" dirty="0">
                <a:latin typeface="Avenir Next Demi Bold" panose="020B0703020202020204" pitchFamily="34" charset="0"/>
              </a:rPr>
              <a:t>Repetition</a:t>
            </a:r>
          </a:p>
        </p:txBody>
      </p:sp>
      <p:pic>
        <p:nvPicPr>
          <p:cNvPr id="4" name="Picture 3" descr="Icon&#10;&#10;Description automatically generated">
            <a:extLst>
              <a:ext uri="{FF2B5EF4-FFF2-40B4-BE49-F238E27FC236}">
                <a16:creationId xmlns:a16="http://schemas.microsoft.com/office/drawing/2014/main" id="{A6BFAD30-0173-4E08-A7AF-2F7DAF7AD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673" y="464059"/>
            <a:ext cx="1572917" cy="1581983"/>
          </a:xfrm>
          <a:prstGeom prst="rect">
            <a:avLst/>
          </a:prstGeom>
        </p:spPr>
      </p:pic>
      <p:pic>
        <p:nvPicPr>
          <p:cNvPr id="7" name="Picture 6" descr="Icon&#10;&#10;Description automatically generated">
            <a:extLst>
              <a:ext uri="{FF2B5EF4-FFF2-40B4-BE49-F238E27FC236}">
                <a16:creationId xmlns:a16="http://schemas.microsoft.com/office/drawing/2014/main" id="{A42E1CAD-2DA4-4AA2-BF81-CFFD05AB8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95" y="463818"/>
            <a:ext cx="1577450" cy="1581983"/>
          </a:xfrm>
          <a:prstGeom prst="rect">
            <a:avLst/>
          </a:prstGeom>
        </p:spPr>
      </p:pic>
      <p:pic>
        <p:nvPicPr>
          <p:cNvPr id="10" name="Picture 9" descr="Shape&#10;&#10;Description automatically generated">
            <a:extLst>
              <a:ext uri="{FF2B5EF4-FFF2-40B4-BE49-F238E27FC236}">
                <a16:creationId xmlns:a16="http://schemas.microsoft.com/office/drawing/2014/main" id="{CE8133A5-FDE0-4FC3-AF53-227E004FE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3010" y="458169"/>
            <a:ext cx="1572917" cy="1581983"/>
          </a:xfrm>
          <a:prstGeom prst="rect">
            <a:avLst/>
          </a:prstGeom>
        </p:spPr>
      </p:pic>
      <p:pic>
        <p:nvPicPr>
          <p:cNvPr id="23" name="Picture 22" descr="Icon&#10;&#10;Description automatically generated">
            <a:extLst>
              <a:ext uri="{FF2B5EF4-FFF2-40B4-BE49-F238E27FC236}">
                <a16:creationId xmlns:a16="http://schemas.microsoft.com/office/drawing/2014/main" id="{0D10735F-5A2A-436A-A3DB-082DCE7A19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1104" y="3070999"/>
            <a:ext cx="1572917" cy="1581983"/>
          </a:xfrm>
          <a:prstGeom prst="rect">
            <a:avLst/>
          </a:prstGeom>
        </p:spPr>
      </p:pic>
      <p:pic>
        <p:nvPicPr>
          <p:cNvPr id="27" name="Picture 26" descr="Icon&#10;&#10;Description automatically generated">
            <a:extLst>
              <a:ext uri="{FF2B5EF4-FFF2-40B4-BE49-F238E27FC236}">
                <a16:creationId xmlns:a16="http://schemas.microsoft.com/office/drawing/2014/main" id="{90D7DAB3-4115-4D60-88ED-79F09EAEEB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495" y="3158455"/>
            <a:ext cx="1572917" cy="1581983"/>
          </a:xfrm>
          <a:prstGeom prst="rect">
            <a:avLst/>
          </a:prstGeom>
        </p:spPr>
      </p:pic>
    </p:spTree>
    <p:extLst>
      <p:ext uri="{BB962C8B-B14F-4D97-AF65-F5344CB8AC3E}">
        <p14:creationId xmlns:p14="http://schemas.microsoft.com/office/powerpoint/2010/main" val="82495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9638C3E0-7C3F-4BE2-AF85-458737D2BF44}"/>
              </a:ext>
            </a:extLst>
          </p:cNvPr>
          <p:cNvPicPr>
            <a:picLocks noChangeAspect="1"/>
          </p:cNvPicPr>
          <p:nvPr/>
        </p:nvPicPr>
        <p:blipFill rotWithShape="1">
          <a:blip r:embed="rId2">
            <a:extLst>
              <a:ext uri="{28A0092B-C50C-407E-A947-70E740481C1C}">
                <a14:useLocalDpi xmlns:a14="http://schemas.microsoft.com/office/drawing/2010/main" val="0"/>
              </a:ext>
            </a:extLst>
          </a:blip>
          <a:srcRect t="6364" b="16182"/>
          <a:stretch/>
        </p:blipFill>
        <p:spPr>
          <a:xfrm>
            <a:off x="2387507" y="0"/>
            <a:ext cx="6166340" cy="5748451"/>
          </a:xfrm>
          <a:prstGeom prst="rect">
            <a:avLst/>
          </a:prstGeom>
        </p:spPr>
      </p:pic>
      <p:sp>
        <p:nvSpPr>
          <p:cNvPr id="3" name="Title 1">
            <a:extLst>
              <a:ext uri="{FF2B5EF4-FFF2-40B4-BE49-F238E27FC236}">
                <a16:creationId xmlns:a16="http://schemas.microsoft.com/office/drawing/2014/main" id="{CCF4B5AA-32CE-4ABB-B655-61B98E63DDF8}"/>
              </a:ext>
            </a:extLst>
          </p:cNvPr>
          <p:cNvSpPr txBox="1">
            <a:spLocks/>
          </p:cNvSpPr>
          <p:nvPr/>
        </p:nvSpPr>
        <p:spPr>
          <a:xfrm>
            <a:off x="284366" y="589587"/>
            <a:ext cx="3153097" cy="2726266"/>
          </a:xfrm>
          <a:prstGeom prst="rect">
            <a:avLst/>
          </a:prstGeom>
          <a:noFill/>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rgbClr val="002060"/>
                </a:solidFill>
                <a:latin typeface="nevis" panose="02000800000000000000" pitchFamily="2" charset="77"/>
                <a:ea typeface="+mj-ea"/>
                <a:cs typeface="+mj-cs"/>
              </a:defRPr>
            </a:lvl1pPr>
          </a:lstStyle>
          <a:p>
            <a:pPr defTabSz="914400">
              <a:spcAft>
                <a:spcPts val="600"/>
              </a:spcAft>
            </a:pPr>
            <a:r>
              <a:rPr lang="en-US" sz="2800" cap="small">
                <a:solidFill>
                  <a:schemeClr val="tx1"/>
                </a:solidFill>
                <a:latin typeface="+mj-lt"/>
              </a:rPr>
              <a:t>Feedback in a Transportation System </a:t>
            </a:r>
            <a:endParaRPr lang="en-US" sz="2800" cap="small" dirty="0">
              <a:solidFill>
                <a:schemeClr val="tx1"/>
              </a:solidFill>
              <a:latin typeface="+mj-lt"/>
            </a:endParaRPr>
          </a:p>
        </p:txBody>
      </p:sp>
      <p:grpSp>
        <p:nvGrpSpPr>
          <p:cNvPr id="18" name="Group 17">
            <a:extLst>
              <a:ext uri="{FF2B5EF4-FFF2-40B4-BE49-F238E27FC236}">
                <a16:creationId xmlns:a16="http://schemas.microsoft.com/office/drawing/2014/main" id="{0C8EE4ED-0F6A-4F74-9BD7-2CAF12E49C94}"/>
              </a:ext>
            </a:extLst>
          </p:cNvPr>
          <p:cNvGrpSpPr>
            <a:grpSpLocks noChangeAspect="1"/>
          </p:cNvGrpSpPr>
          <p:nvPr/>
        </p:nvGrpSpPr>
        <p:grpSpPr>
          <a:xfrm>
            <a:off x="8353861" y="1288472"/>
            <a:ext cx="626017" cy="3562387"/>
            <a:chOff x="4040505" y="-129540"/>
            <a:chExt cx="1062990" cy="6049010"/>
          </a:xfrm>
        </p:grpSpPr>
        <p:pic>
          <p:nvPicPr>
            <p:cNvPr id="19" name="Picture 18">
              <a:extLst>
                <a:ext uri="{FF2B5EF4-FFF2-40B4-BE49-F238E27FC236}">
                  <a16:creationId xmlns:a16="http://schemas.microsoft.com/office/drawing/2014/main" id="{D944BA30-B828-45F7-9B4D-56062280558B}"/>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040505" y="-129540"/>
              <a:ext cx="1052830" cy="1062990"/>
            </a:xfrm>
            <a:prstGeom prst="rect">
              <a:avLst/>
            </a:prstGeom>
            <a:noFill/>
            <a:ln>
              <a:noFill/>
            </a:ln>
          </p:spPr>
        </p:pic>
        <p:pic>
          <p:nvPicPr>
            <p:cNvPr id="20" name="Picture 19">
              <a:extLst>
                <a:ext uri="{FF2B5EF4-FFF2-40B4-BE49-F238E27FC236}">
                  <a16:creationId xmlns:a16="http://schemas.microsoft.com/office/drawing/2014/main" id="{2615C70A-9687-4193-B505-49019E8D5C00}"/>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040505" y="2369690"/>
              <a:ext cx="1062990" cy="1062990"/>
            </a:xfrm>
            <a:prstGeom prst="rect">
              <a:avLst/>
            </a:prstGeom>
            <a:noFill/>
            <a:ln>
              <a:noFill/>
            </a:ln>
          </p:spPr>
        </p:pic>
        <p:pic>
          <p:nvPicPr>
            <p:cNvPr id="21" name="Picture 20">
              <a:extLst>
                <a:ext uri="{FF2B5EF4-FFF2-40B4-BE49-F238E27FC236}">
                  <a16:creationId xmlns:a16="http://schemas.microsoft.com/office/drawing/2014/main" id="{0FD3BFB6-2D87-40C1-AB74-5C895829BE6C}"/>
                </a:ext>
              </a:extLst>
            </p:cNvPr>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040505" y="1128385"/>
              <a:ext cx="1052831" cy="1062990"/>
            </a:xfrm>
            <a:prstGeom prst="rect">
              <a:avLst/>
            </a:prstGeom>
            <a:noFill/>
            <a:ln>
              <a:noFill/>
            </a:ln>
          </p:spPr>
        </p:pic>
        <p:pic>
          <p:nvPicPr>
            <p:cNvPr id="22" name="Picture 21">
              <a:extLst>
                <a:ext uri="{FF2B5EF4-FFF2-40B4-BE49-F238E27FC236}">
                  <a16:creationId xmlns:a16="http://schemas.microsoft.com/office/drawing/2014/main" id="{ACBD362B-CCB3-4636-A4B2-0DE5E11A2C51}"/>
                </a:ext>
              </a:extLst>
            </p:cNvPr>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040505" y="3609975"/>
              <a:ext cx="1052830" cy="1062990"/>
            </a:xfrm>
            <a:prstGeom prst="rect">
              <a:avLst/>
            </a:prstGeom>
            <a:noFill/>
            <a:ln>
              <a:noFill/>
            </a:ln>
          </p:spPr>
        </p:pic>
        <p:pic>
          <p:nvPicPr>
            <p:cNvPr id="23" name="Picture 22">
              <a:extLst>
                <a:ext uri="{FF2B5EF4-FFF2-40B4-BE49-F238E27FC236}">
                  <a16:creationId xmlns:a16="http://schemas.microsoft.com/office/drawing/2014/main" id="{E52304A4-BC38-4627-A879-B602B1315A9A}"/>
                </a:ext>
              </a:extLst>
            </p:cNvPr>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040505" y="4856480"/>
              <a:ext cx="1052830" cy="1062990"/>
            </a:xfrm>
            <a:prstGeom prst="rect">
              <a:avLst/>
            </a:prstGeom>
            <a:noFill/>
            <a:ln>
              <a:noFill/>
            </a:ln>
          </p:spPr>
        </p:pic>
      </p:grpSp>
    </p:spTree>
    <p:extLst>
      <p:ext uri="{BB962C8B-B14F-4D97-AF65-F5344CB8AC3E}">
        <p14:creationId xmlns:p14="http://schemas.microsoft.com/office/powerpoint/2010/main" val="53231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3083-70A1-480A-83DE-6AB26AFB21C9}"/>
              </a:ext>
            </a:extLst>
          </p:cNvPr>
          <p:cNvSpPr>
            <a:spLocks noGrp="1"/>
          </p:cNvSpPr>
          <p:nvPr>
            <p:ph type="title"/>
          </p:nvPr>
        </p:nvSpPr>
        <p:spPr/>
        <p:txBody>
          <a:bodyPr/>
          <a:lstStyle/>
          <a:p>
            <a:r>
              <a:rPr lang="en-US" dirty="0"/>
              <a:t>Strategies for Better Feedback</a:t>
            </a:r>
          </a:p>
        </p:txBody>
      </p:sp>
      <p:sp>
        <p:nvSpPr>
          <p:cNvPr id="3" name="Text Placeholder 2">
            <a:extLst>
              <a:ext uri="{FF2B5EF4-FFF2-40B4-BE49-F238E27FC236}">
                <a16:creationId xmlns:a16="http://schemas.microsoft.com/office/drawing/2014/main" id="{ECEDD905-7701-49DC-8978-30FB8CB551A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906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8714" y="1800927"/>
            <a:ext cx="6685586" cy="3046988"/>
          </a:xfrm>
          <a:prstGeom prst="rect">
            <a:avLst/>
          </a:prstGeom>
        </p:spPr>
        <p:txBody>
          <a:bodyPr wrap="square">
            <a:spAutoFit/>
          </a:bodyPr>
          <a:lstStyle/>
          <a:p>
            <a:pPr marL="228600" lvl="0">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This presentation was developed by </a:t>
            </a:r>
            <a:r>
              <a:rPr kumimoji="0" lang="en-US"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High Street Consulting Group and ICF International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under National Cooperative Highway Research Program (NCHRP) Project 02-27. More information about this topic can be found in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NCHRP Research Report 993: </a:t>
            </a:r>
            <a:r>
              <a:rPr kumimoji="0" lang="en-US" sz="1600" b="0" i="1"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Managing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Performance to Enhance </a:t>
            </a:r>
            <a:r>
              <a:rPr lang="en-US" sz="1600" i="1" dirty="0" smtClean="0">
                <a:solidFill>
                  <a:srgbClr val="000000"/>
                </a:solidFill>
                <a:latin typeface="Times New Roman" panose="02020603050405020304" pitchFamily="18" charset="0"/>
                <a:ea typeface="Calibri" panose="020F0502020204030204" pitchFamily="34" charset="0"/>
              </a:rPr>
              <a:t>Decision-Making: Making </a:t>
            </a:r>
            <a:r>
              <a:rPr lang="en-US" sz="1600" i="1" dirty="0">
                <a:solidFill>
                  <a:srgbClr val="000000"/>
                </a:solidFill>
                <a:latin typeface="Times New Roman" panose="02020603050405020304" pitchFamily="18" charset="0"/>
                <a:ea typeface="Calibri" panose="020F0502020204030204" pitchFamily="34" charset="0"/>
              </a:rPr>
              <a:t>Targets </a:t>
            </a:r>
            <a:r>
              <a:rPr lang="en-US" sz="1600" i="1" dirty="0" smtClean="0">
                <a:solidFill>
                  <a:srgbClr val="000000"/>
                </a:solidFill>
                <a:latin typeface="Times New Roman" panose="02020603050405020304" pitchFamily="18" charset="0"/>
                <a:ea typeface="Calibri" panose="020F0502020204030204" pitchFamily="34" charset="0"/>
              </a:rPr>
              <a:t>Matter</a:t>
            </a:r>
            <a:r>
              <a:rPr kumimoji="0" lang="en-US"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available on the National Academies Press website (</a:t>
            </a:r>
            <a:r>
              <a:rPr kumimoji="0" lang="en-US" sz="1600" b="0"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hlinkClick r:id="rId2"/>
              </a:rPr>
              <a:t>www.nap.edu</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p>
          <a:p>
            <a:pPr marL="228600" marR="0" lvl="0" indent="0" algn="l" defTabSz="7132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p>
          <a:p>
            <a:pPr marL="228600" marR="0" lvl="0" indent="0" algn="l" defTabSz="7132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t>
            </a: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Any </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opinions and conclusions expressed or implied in resulting research products are those of the individuals and organizations who performed the research and are not necessarily those of TRB; the National Academies of Sciences, Engineering, and Medicine; </a:t>
            </a: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FHWA</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or NCHRP sponsors. </a:t>
            </a:r>
          </a:p>
        </p:txBody>
      </p:sp>
      <p:pic>
        <p:nvPicPr>
          <p:cNvPr id="7" name="Picture 6" descr="http://staff.nationalacademies.org/academynet/cs/groups/academynetsite/documents/webgraphics/academynet_178689.jpg"/>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981807" y="579325"/>
            <a:ext cx="2819400" cy="787400"/>
          </a:xfrm>
          <a:prstGeom prst="rect">
            <a:avLst/>
          </a:prstGeom>
          <a:noFill/>
          <a:ln>
            <a:noFill/>
          </a:ln>
        </p:spPr>
      </p:pic>
    </p:spTree>
    <p:extLst>
      <p:ext uri="{BB962C8B-B14F-4D97-AF65-F5344CB8AC3E}">
        <p14:creationId xmlns:p14="http://schemas.microsoft.com/office/powerpoint/2010/main" val="3408176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D102-C4F2-47E6-AA4A-53F596848BA9}"/>
              </a:ext>
            </a:extLst>
          </p:cNvPr>
          <p:cNvSpPr>
            <a:spLocks noGrp="1"/>
          </p:cNvSpPr>
          <p:nvPr>
            <p:ph type="title"/>
          </p:nvPr>
        </p:nvSpPr>
        <p:spPr>
          <a:xfrm>
            <a:off x="628650" y="304271"/>
            <a:ext cx="7886700" cy="916075"/>
          </a:xfrm>
        </p:spPr>
        <p:txBody>
          <a:bodyPr/>
          <a:lstStyle/>
          <a:p>
            <a:r>
              <a:rPr lang="en-US" dirty="0"/>
              <a:t>Strategies for Better Feedback</a:t>
            </a:r>
          </a:p>
        </p:txBody>
      </p:sp>
      <p:sp>
        <p:nvSpPr>
          <p:cNvPr id="9" name="TextBox 8">
            <a:extLst>
              <a:ext uri="{FF2B5EF4-FFF2-40B4-BE49-F238E27FC236}">
                <a16:creationId xmlns:a16="http://schemas.microsoft.com/office/drawing/2014/main" id="{A9886B02-13E5-4551-9915-08BBFEE0C11F}"/>
              </a:ext>
            </a:extLst>
          </p:cNvPr>
          <p:cNvSpPr txBox="1"/>
          <p:nvPr/>
        </p:nvSpPr>
        <p:spPr>
          <a:xfrm>
            <a:off x="2296243" y="1260228"/>
            <a:ext cx="4645489" cy="461665"/>
          </a:xfrm>
          <a:prstGeom prst="rect">
            <a:avLst/>
          </a:prstGeom>
          <a:noFill/>
        </p:spPr>
        <p:txBody>
          <a:bodyPr wrap="square" rtlCol="0" anchor="b" anchorCtr="0">
            <a:spAutoFit/>
          </a:bodyPr>
          <a:lstStyle/>
          <a:p>
            <a:r>
              <a:rPr lang="en-US" sz="2400" cap="small" dirty="0">
                <a:solidFill>
                  <a:srgbClr val="002060"/>
                </a:solidFill>
                <a:latin typeface="Nevis" panose="02000800000000000000" pitchFamily="2" charset="0"/>
                <a:ea typeface="League Spartan" charset="0"/>
                <a:cs typeface="Poppins" pitchFamily="2" charset="77"/>
              </a:rPr>
              <a:t>Prepare Your Sensors</a:t>
            </a:r>
          </a:p>
        </p:txBody>
      </p:sp>
      <p:sp>
        <p:nvSpPr>
          <p:cNvPr id="17" name="TextBox 16">
            <a:extLst>
              <a:ext uri="{FF2B5EF4-FFF2-40B4-BE49-F238E27FC236}">
                <a16:creationId xmlns:a16="http://schemas.microsoft.com/office/drawing/2014/main" id="{EE6F4442-B333-4AD2-8ADF-CE65A14E7BA7}"/>
              </a:ext>
            </a:extLst>
          </p:cNvPr>
          <p:cNvSpPr txBox="1"/>
          <p:nvPr/>
        </p:nvSpPr>
        <p:spPr>
          <a:xfrm>
            <a:off x="2296243" y="2619773"/>
            <a:ext cx="4645489" cy="461665"/>
          </a:xfrm>
          <a:prstGeom prst="rect">
            <a:avLst/>
          </a:prstGeom>
          <a:noFill/>
        </p:spPr>
        <p:txBody>
          <a:bodyPr wrap="square" rtlCol="0" anchor="b" anchorCtr="0">
            <a:spAutoFit/>
          </a:bodyPr>
          <a:lstStyle/>
          <a:p>
            <a:r>
              <a:rPr lang="en-US" sz="2400" cap="small" dirty="0">
                <a:solidFill>
                  <a:srgbClr val="002060"/>
                </a:solidFill>
                <a:latin typeface="Nevis" panose="02000800000000000000" pitchFamily="2" charset="0"/>
                <a:ea typeface="League Spartan" charset="0"/>
                <a:cs typeface="Poppins" pitchFamily="2" charset="77"/>
              </a:rPr>
              <a:t>Establish Pathways</a:t>
            </a:r>
          </a:p>
        </p:txBody>
      </p:sp>
      <p:sp>
        <p:nvSpPr>
          <p:cNvPr id="25" name="TextBox 24">
            <a:extLst>
              <a:ext uri="{FF2B5EF4-FFF2-40B4-BE49-F238E27FC236}">
                <a16:creationId xmlns:a16="http://schemas.microsoft.com/office/drawing/2014/main" id="{8AD985D8-1C32-42E1-8D13-9061B1516D53}"/>
              </a:ext>
            </a:extLst>
          </p:cNvPr>
          <p:cNvSpPr txBox="1"/>
          <p:nvPr/>
        </p:nvSpPr>
        <p:spPr>
          <a:xfrm>
            <a:off x="2296243" y="4011923"/>
            <a:ext cx="4645489" cy="461665"/>
          </a:xfrm>
          <a:prstGeom prst="rect">
            <a:avLst/>
          </a:prstGeom>
          <a:noFill/>
        </p:spPr>
        <p:txBody>
          <a:bodyPr wrap="square" rtlCol="0" anchor="b" anchorCtr="0">
            <a:spAutoFit/>
          </a:bodyPr>
          <a:lstStyle/>
          <a:p>
            <a:r>
              <a:rPr lang="en-US" sz="2400" cap="small" dirty="0">
                <a:solidFill>
                  <a:srgbClr val="002060"/>
                </a:solidFill>
                <a:latin typeface="Nevis" panose="02000800000000000000" pitchFamily="2" charset="0"/>
                <a:ea typeface="League Spartan" charset="0"/>
                <a:cs typeface="Poppins" pitchFamily="2" charset="77"/>
              </a:rPr>
              <a:t>Put It to Work</a:t>
            </a:r>
          </a:p>
        </p:txBody>
      </p:sp>
      <p:sp>
        <p:nvSpPr>
          <p:cNvPr id="35" name="TextBox 34">
            <a:extLst>
              <a:ext uri="{FF2B5EF4-FFF2-40B4-BE49-F238E27FC236}">
                <a16:creationId xmlns:a16="http://schemas.microsoft.com/office/drawing/2014/main" id="{F1577098-5F41-44AF-B01F-AFA6F9B92871}"/>
              </a:ext>
            </a:extLst>
          </p:cNvPr>
          <p:cNvSpPr txBox="1"/>
          <p:nvPr/>
        </p:nvSpPr>
        <p:spPr>
          <a:xfrm>
            <a:off x="2358805" y="1721893"/>
            <a:ext cx="5520905" cy="646331"/>
          </a:xfrm>
          <a:prstGeom prst="rect">
            <a:avLst/>
          </a:prstGeom>
          <a:noFill/>
        </p:spPr>
        <p:txBody>
          <a:bodyPr wrap="square" rtlCol="0">
            <a:spAutoFit/>
          </a:bodyPr>
          <a:lstStyle/>
          <a:p>
            <a:pPr marL="342900" indent="-342900">
              <a:buFont typeface="+mj-lt"/>
              <a:buAutoNum type="arabicPeriod"/>
            </a:pPr>
            <a:r>
              <a:rPr lang="en-US" sz="1800" dirty="0">
                <a:solidFill>
                  <a:srgbClr val="002060"/>
                </a:solidFill>
              </a:rPr>
              <a:t>Build Buy-In</a:t>
            </a:r>
          </a:p>
          <a:p>
            <a:pPr marL="342900" indent="-342900">
              <a:buFont typeface="+mj-lt"/>
              <a:buAutoNum type="arabicPeriod"/>
            </a:pPr>
            <a:r>
              <a:rPr lang="en-US" sz="1800" dirty="0">
                <a:solidFill>
                  <a:srgbClr val="002060"/>
                </a:solidFill>
              </a:rPr>
              <a:t>Navigate Data</a:t>
            </a:r>
          </a:p>
        </p:txBody>
      </p:sp>
      <p:sp>
        <p:nvSpPr>
          <p:cNvPr id="37" name="TextBox 36">
            <a:extLst>
              <a:ext uri="{FF2B5EF4-FFF2-40B4-BE49-F238E27FC236}">
                <a16:creationId xmlns:a16="http://schemas.microsoft.com/office/drawing/2014/main" id="{893DEB30-78F9-4F81-A9C0-70D1C28D1D9D}"/>
              </a:ext>
            </a:extLst>
          </p:cNvPr>
          <p:cNvSpPr txBox="1"/>
          <p:nvPr/>
        </p:nvSpPr>
        <p:spPr>
          <a:xfrm>
            <a:off x="2358804" y="3114043"/>
            <a:ext cx="5520905" cy="646331"/>
          </a:xfrm>
          <a:prstGeom prst="rect">
            <a:avLst/>
          </a:prstGeom>
          <a:noFill/>
        </p:spPr>
        <p:txBody>
          <a:bodyPr wrap="square" rtlCol="0">
            <a:spAutoFit/>
          </a:bodyPr>
          <a:lstStyle/>
          <a:p>
            <a:pPr marL="342900" indent="-342900">
              <a:buFont typeface="+mj-lt"/>
              <a:buAutoNum type="arabicPeriod" startAt="3"/>
            </a:pPr>
            <a:r>
              <a:rPr lang="en-US" sz="1800" dirty="0">
                <a:solidFill>
                  <a:srgbClr val="002060"/>
                </a:solidFill>
              </a:rPr>
              <a:t>Convene</a:t>
            </a:r>
          </a:p>
          <a:p>
            <a:pPr marL="342900" indent="-342900">
              <a:buFont typeface="+mj-lt"/>
              <a:buAutoNum type="arabicPeriod" startAt="3"/>
            </a:pPr>
            <a:r>
              <a:rPr lang="en-US" sz="1800" dirty="0">
                <a:solidFill>
                  <a:srgbClr val="002060"/>
                </a:solidFill>
              </a:rPr>
              <a:t>Formalize Assessments</a:t>
            </a:r>
          </a:p>
        </p:txBody>
      </p:sp>
      <p:sp>
        <p:nvSpPr>
          <p:cNvPr id="39" name="TextBox 38">
            <a:extLst>
              <a:ext uri="{FF2B5EF4-FFF2-40B4-BE49-F238E27FC236}">
                <a16:creationId xmlns:a16="http://schemas.microsoft.com/office/drawing/2014/main" id="{ADE655AE-D51F-4918-AE0B-E5D8DEADC483}"/>
              </a:ext>
            </a:extLst>
          </p:cNvPr>
          <p:cNvSpPr txBox="1"/>
          <p:nvPr/>
        </p:nvSpPr>
        <p:spPr>
          <a:xfrm>
            <a:off x="2358804" y="4473588"/>
            <a:ext cx="5520905" cy="646331"/>
          </a:xfrm>
          <a:prstGeom prst="rect">
            <a:avLst/>
          </a:prstGeom>
          <a:noFill/>
        </p:spPr>
        <p:txBody>
          <a:bodyPr wrap="square" rtlCol="0">
            <a:spAutoFit/>
          </a:bodyPr>
          <a:lstStyle/>
          <a:p>
            <a:pPr marL="342900" indent="-342900">
              <a:buFont typeface="+mj-lt"/>
              <a:buAutoNum type="arabicPeriod" startAt="5"/>
            </a:pPr>
            <a:r>
              <a:rPr lang="en-US" sz="1800" dirty="0">
                <a:solidFill>
                  <a:srgbClr val="002060"/>
                </a:solidFill>
              </a:rPr>
              <a:t>Adjust Actions</a:t>
            </a:r>
          </a:p>
          <a:p>
            <a:pPr marL="342900" indent="-342900">
              <a:buFont typeface="+mj-lt"/>
              <a:buAutoNum type="arabicPeriod" startAt="5"/>
            </a:pPr>
            <a:r>
              <a:rPr lang="en-US" sz="1800" dirty="0">
                <a:solidFill>
                  <a:srgbClr val="002060"/>
                </a:solidFill>
              </a:rPr>
              <a:t>Tell Your Story</a:t>
            </a:r>
          </a:p>
        </p:txBody>
      </p:sp>
      <p:pic>
        <p:nvPicPr>
          <p:cNvPr id="4" name="Picture 3" descr="Icon&#10;&#10;Description automatically generated">
            <a:extLst>
              <a:ext uri="{FF2B5EF4-FFF2-40B4-BE49-F238E27FC236}">
                <a16:creationId xmlns:a16="http://schemas.microsoft.com/office/drawing/2014/main" id="{60A7BFD6-1CFE-484F-BEF3-6E0AFE543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87" y="4047700"/>
            <a:ext cx="1057656" cy="1063752"/>
          </a:xfrm>
          <a:prstGeom prst="rect">
            <a:avLst/>
          </a:prstGeom>
        </p:spPr>
      </p:pic>
      <p:pic>
        <p:nvPicPr>
          <p:cNvPr id="6" name="Picture 5" descr="Shape&#10;&#10;Description automatically generated">
            <a:extLst>
              <a:ext uri="{FF2B5EF4-FFF2-40B4-BE49-F238E27FC236}">
                <a16:creationId xmlns:a16="http://schemas.microsoft.com/office/drawing/2014/main" id="{11C6CE38-3D7F-48B3-9590-FE08C6322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87" y="2666339"/>
            <a:ext cx="1057656" cy="1063752"/>
          </a:xfrm>
          <a:prstGeom prst="rect">
            <a:avLst/>
          </a:prstGeom>
        </p:spPr>
      </p:pic>
      <p:pic>
        <p:nvPicPr>
          <p:cNvPr id="8" name="Picture 7" descr="Icon&#10;&#10;Description automatically generated">
            <a:extLst>
              <a:ext uri="{FF2B5EF4-FFF2-40B4-BE49-F238E27FC236}">
                <a16:creationId xmlns:a16="http://schemas.microsoft.com/office/drawing/2014/main" id="{905DB138-F7CC-417E-9E5E-CD87982B5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87" y="1282350"/>
            <a:ext cx="1057656" cy="1063752"/>
          </a:xfrm>
          <a:prstGeom prst="rect">
            <a:avLst/>
          </a:prstGeom>
        </p:spPr>
      </p:pic>
    </p:spTree>
    <p:extLst>
      <p:ext uri="{BB962C8B-B14F-4D97-AF65-F5344CB8AC3E}">
        <p14:creationId xmlns:p14="http://schemas.microsoft.com/office/powerpoint/2010/main" val="2746051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886B02-13E5-4551-9915-08BBFEE0C11F}"/>
              </a:ext>
            </a:extLst>
          </p:cNvPr>
          <p:cNvSpPr txBox="1"/>
          <p:nvPr/>
        </p:nvSpPr>
        <p:spPr>
          <a:xfrm>
            <a:off x="3149309" y="2091757"/>
            <a:ext cx="5530630" cy="646331"/>
          </a:xfrm>
          <a:prstGeom prst="rect">
            <a:avLst/>
          </a:prstGeom>
          <a:noFill/>
        </p:spPr>
        <p:txBody>
          <a:bodyPr wrap="square" rtlCol="0" anchor="b" anchorCtr="0">
            <a:spAutoFit/>
          </a:bodyPr>
          <a:lstStyle/>
          <a:p>
            <a:r>
              <a:rPr lang="en-US" sz="3600" cap="small" dirty="0">
                <a:solidFill>
                  <a:srgbClr val="002060"/>
                </a:solidFill>
                <a:latin typeface="Nevis" panose="02000800000000000000" pitchFamily="2" charset="0"/>
                <a:ea typeface="League Spartan" charset="0"/>
                <a:cs typeface="Poppins" pitchFamily="2" charset="77"/>
              </a:rPr>
              <a:t>Prepare Sensors</a:t>
            </a:r>
          </a:p>
        </p:txBody>
      </p:sp>
      <p:pic>
        <p:nvPicPr>
          <p:cNvPr id="4" name="Picture 3" descr="Icon&#10;&#10;Description automatically generated">
            <a:extLst>
              <a:ext uri="{FF2B5EF4-FFF2-40B4-BE49-F238E27FC236}">
                <a16:creationId xmlns:a16="http://schemas.microsoft.com/office/drawing/2014/main" id="{3B5E4BBD-6231-4BE8-887F-A38A80CA6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314" y="1600894"/>
            <a:ext cx="1540314" cy="1549192"/>
          </a:xfrm>
          <a:prstGeom prst="rect">
            <a:avLst/>
          </a:prstGeom>
        </p:spPr>
      </p:pic>
    </p:spTree>
    <p:extLst>
      <p:ext uri="{BB962C8B-B14F-4D97-AF65-F5344CB8AC3E}">
        <p14:creationId xmlns:p14="http://schemas.microsoft.com/office/powerpoint/2010/main" val="598228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F7F364C-86D8-4254-B4B1-89CBEEED4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3" y="355406"/>
            <a:ext cx="8908137" cy="5047169"/>
          </a:xfrm>
          <a:prstGeom prst="rect">
            <a:avLst/>
          </a:prstGeom>
        </p:spPr>
      </p:pic>
      <p:pic>
        <p:nvPicPr>
          <p:cNvPr id="6" name="Picture 5" descr="Icon&#10;&#10;Description automatically generated">
            <a:extLst>
              <a:ext uri="{FF2B5EF4-FFF2-40B4-BE49-F238E27FC236}">
                <a16:creationId xmlns:a16="http://schemas.microsoft.com/office/drawing/2014/main" id="{BE968BAE-F890-472E-9FA9-666112759BC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65817" y="4800944"/>
            <a:ext cx="598183" cy="601631"/>
          </a:xfrm>
          <a:prstGeom prst="rect">
            <a:avLst/>
          </a:prstGeom>
        </p:spPr>
      </p:pic>
    </p:spTree>
    <p:extLst>
      <p:ext uri="{BB962C8B-B14F-4D97-AF65-F5344CB8AC3E}">
        <p14:creationId xmlns:p14="http://schemas.microsoft.com/office/powerpoint/2010/main" val="1750475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27D85DF-1DC9-4411-A755-B47FDE470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813"/>
            <a:ext cx="9106180" cy="4321577"/>
          </a:xfrm>
          <a:prstGeom prst="rect">
            <a:avLst/>
          </a:prstGeom>
        </p:spPr>
      </p:pic>
      <p:pic>
        <p:nvPicPr>
          <p:cNvPr id="6" name="Picture 5" descr="Icon&#10;&#10;Description automatically generated">
            <a:extLst>
              <a:ext uri="{FF2B5EF4-FFF2-40B4-BE49-F238E27FC236}">
                <a16:creationId xmlns:a16="http://schemas.microsoft.com/office/drawing/2014/main" id="{76195317-AC33-4AFC-9672-82E38DAD071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65817" y="4800944"/>
            <a:ext cx="598183" cy="601631"/>
          </a:xfrm>
          <a:prstGeom prst="rect">
            <a:avLst/>
          </a:prstGeom>
        </p:spPr>
      </p:pic>
    </p:spTree>
    <p:extLst>
      <p:ext uri="{BB962C8B-B14F-4D97-AF65-F5344CB8AC3E}">
        <p14:creationId xmlns:p14="http://schemas.microsoft.com/office/powerpoint/2010/main" val="2180616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CBA2EA-CF7A-4CEB-ADD9-AA6CBB655416}"/>
              </a:ext>
            </a:extLst>
          </p:cNvPr>
          <p:cNvSpPr txBox="1"/>
          <p:nvPr/>
        </p:nvSpPr>
        <p:spPr>
          <a:xfrm>
            <a:off x="3086963" y="2091757"/>
            <a:ext cx="5530630" cy="646331"/>
          </a:xfrm>
          <a:prstGeom prst="rect">
            <a:avLst/>
          </a:prstGeom>
          <a:noFill/>
        </p:spPr>
        <p:txBody>
          <a:bodyPr wrap="square" rtlCol="0" anchor="b" anchorCtr="0">
            <a:spAutoFit/>
          </a:bodyPr>
          <a:lstStyle/>
          <a:p>
            <a:r>
              <a:rPr lang="en-US" sz="3600" cap="small" dirty="0">
                <a:solidFill>
                  <a:srgbClr val="002060"/>
                </a:solidFill>
                <a:latin typeface="Nevis" panose="02000800000000000000" pitchFamily="2" charset="0"/>
                <a:ea typeface="League Spartan" charset="0"/>
                <a:cs typeface="Poppins" pitchFamily="2" charset="77"/>
              </a:rPr>
              <a:t>Establish Pathways</a:t>
            </a:r>
          </a:p>
        </p:txBody>
      </p:sp>
      <p:pic>
        <p:nvPicPr>
          <p:cNvPr id="6" name="Picture 5" descr="Shape&#10;&#10;Description automatically generated">
            <a:extLst>
              <a:ext uri="{FF2B5EF4-FFF2-40B4-BE49-F238E27FC236}">
                <a16:creationId xmlns:a16="http://schemas.microsoft.com/office/drawing/2014/main" id="{4241634D-A049-458E-BBEB-2901B4B90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405" y="1640572"/>
            <a:ext cx="1540314" cy="1549192"/>
          </a:xfrm>
          <a:prstGeom prst="rect">
            <a:avLst/>
          </a:prstGeom>
        </p:spPr>
      </p:pic>
    </p:spTree>
    <p:extLst>
      <p:ext uri="{BB962C8B-B14F-4D97-AF65-F5344CB8AC3E}">
        <p14:creationId xmlns:p14="http://schemas.microsoft.com/office/powerpoint/2010/main" val="298911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10;&#10;Description automatically generated">
            <a:extLst>
              <a:ext uri="{FF2B5EF4-FFF2-40B4-BE49-F238E27FC236}">
                <a16:creationId xmlns:a16="http://schemas.microsoft.com/office/drawing/2014/main" id="{ACFC5E3B-0741-444A-B162-71DC0EE48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98" y="313929"/>
            <a:ext cx="8863444" cy="4656161"/>
          </a:xfrm>
          <a:prstGeom prst="rect">
            <a:avLst/>
          </a:prstGeom>
        </p:spPr>
      </p:pic>
      <p:pic>
        <p:nvPicPr>
          <p:cNvPr id="12" name="Picture 11" descr="Shape&#10;&#10;Description automatically generated">
            <a:extLst>
              <a:ext uri="{FF2B5EF4-FFF2-40B4-BE49-F238E27FC236}">
                <a16:creationId xmlns:a16="http://schemas.microsoft.com/office/drawing/2014/main" id="{B34CBDB2-FB06-4213-B1CF-7933038DD07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68916" y="4696691"/>
            <a:ext cx="691958" cy="695946"/>
          </a:xfrm>
          <a:prstGeom prst="rect">
            <a:avLst/>
          </a:prstGeom>
        </p:spPr>
      </p:pic>
    </p:spTree>
    <p:extLst>
      <p:ext uri="{BB962C8B-B14F-4D97-AF65-F5344CB8AC3E}">
        <p14:creationId xmlns:p14="http://schemas.microsoft.com/office/powerpoint/2010/main" val="3403533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75E827C2-D422-41BA-9137-79CFA65C4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3" y="367940"/>
            <a:ext cx="8781645" cy="4920485"/>
          </a:xfrm>
          <a:prstGeom prst="rect">
            <a:avLst/>
          </a:prstGeom>
        </p:spPr>
      </p:pic>
      <p:pic>
        <p:nvPicPr>
          <p:cNvPr id="8" name="Picture 7" descr="Shape&#10;&#10;Description automatically generated">
            <a:extLst>
              <a:ext uri="{FF2B5EF4-FFF2-40B4-BE49-F238E27FC236}">
                <a16:creationId xmlns:a16="http://schemas.microsoft.com/office/drawing/2014/main" id="{E32DD4C6-B160-4641-9A60-CBAB4D2246F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68916" y="4696691"/>
            <a:ext cx="691958" cy="695946"/>
          </a:xfrm>
          <a:prstGeom prst="rect">
            <a:avLst/>
          </a:prstGeom>
        </p:spPr>
      </p:pic>
    </p:spTree>
    <p:extLst>
      <p:ext uri="{BB962C8B-B14F-4D97-AF65-F5344CB8AC3E}">
        <p14:creationId xmlns:p14="http://schemas.microsoft.com/office/powerpoint/2010/main" val="2012323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886B02-13E5-4551-9915-08BBFEE0C11F}"/>
              </a:ext>
            </a:extLst>
          </p:cNvPr>
          <p:cNvSpPr txBox="1"/>
          <p:nvPr/>
        </p:nvSpPr>
        <p:spPr>
          <a:xfrm>
            <a:off x="2962273" y="2211169"/>
            <a:ext cx="5530630" cy="646331"/>
          </a:xfrm>
          <a:prstGeom prst="rect">
            <a:avLst/>
          </a:prstGeom>
          <a:noFill/>
        </p:spPr>
        <p:txBody>
          <a:bodyPr wrap="square" rtlCol="0" anchor="b" anchorCtr="0">
            <a:spAutoFit/>
          </a:bodyPr>
          <a:lstStyle/>
          <a:p>
            <a:r>
              <a:rPr lang="en-US" sz="3600" cap="small" dirty="0">
                <a:solidFill>
                  <a:srgbClr val="002060"/>
                </a:solidFill>
                <a:latin typeface="Nevis" panose="02000800000000000000" pitchFamily="2" charset="0"/>
                <a:ea typeface="League Spartan" charset="0"/>
                <a:cs typeface="Poppins" pitchFamily="2" charset="77"/>
              </a:rPr>
              <a:t>Put It to Work</a:t>
            </a:r>
          </a:p>
        </p:txBody>
      </p:sp>
      <p:pic>
        <p:nvPicPr>
          <p:cNvPr id="4" name="Picture 3" descr="Icon&#10;&#10;Description automatically generated">
            <a:extLst>
              <a:ext uri="{FF2B5EF4-FFF2-40B4-BE49-F238E27FC236}">
                <a16:creationId xmlns:a16="http://schemas.microsoft.com/office/drawing/2014/main" id="{F7B5E2F0-150F-4D95-B1E1-448900FFC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532" y="1843345"/>
            <a:ext cx="1374058" cy="1381978"/>
          </a:xfrm>
          <a:prstGeom prst="rect">
            <a:avLst/>
          </a:prstGeom>
        </p:spPr>
      </p:pic>
    </p:spTree>
    <p:extLst>
      <p:ext uri="{BB962C8B-B14F-4D97-AF65-F5344CB8AC3E}">
        <p14:creationId xmlns:p14="http://schemas.microsoft.com/office/powerpoint/2010/main" val="2170467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69811119-9B64-438E-875A-577039B1A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75" y="238990"/>
            <a:ext cx="8567650" cy="4764848"/>
          </a:xfrm>
          <a:prstGeom prst="rect">
            <a:avLst/>
          </a:prstGeom>
        </p:spPr>
      </p:pic>
      <p:pic>
        <p:nvPicPr>
          <p:cNvPr id="12" name="Picture 11" descr="Icon&#10;&#10;Description automatically generated">
            <a:extLst>
              <a:ext uri="{FF2B5EF4-FFF2-40B4-BE49-F238E27FC236}">
                <a16:creationId xmlns:a16="http://schemas.microsoft.com/office/drawing/2014/main" id="{583C7478-6BDA-4481-A9A3-1C18D6982E4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12837" y="4632890"/>
            <a:ext cx="737644" cy="741896"/>
          </a:xfrm>
          <a:prstGeom prst="rect">
            <a:avLst/>
          </a:prstGeom>
        </p:spPr>
      </p:pic>
    </p:spTree>
    <p:extLst>
      <p:ext uri="{BB962C8B-B14F-4D97-AF65-F5344CB8AC3E}">
        <p14:creationId xmlns:p14="http://schemas.microsoft.com/office/powerpoint/2010/main" val="1928475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A943752A-E9E0-438C-A85E-D0897D1BB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2" y="422565"/>
            <a:ext cx="8832683" cy="4747665"/>
          </a:xfrm>
          <a:prstGeom prst="rect">
            <a:avLst/>
          </a:prstGeom>
        </p:spPr>
      </p:pic>
      <p:pic>
        <p:nvPicPr>
          <p:cNvPr id="5" name="Picture 4" descr="Icon&#10;&#10;Description automatically generated">
            <a:extLst>
              <a:ext uri="{FF2B5EF4-FFF2-40B4-BE49-F238E27FC236}">
                <a16:creationId xmlns:a16="http://schemas.microsoft.com/office/drawing/2014/main" id="{BDA32349-2FE6-4B5F-80C1-EEBE6504CA4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12837" y="4632890"/>
            <a:ext cx="737644" cy="741896"/>
          </a:xfrm>
          <a:prstGeom prst="rect">
            <a:avLst/>
          </a:prstGeom>
        </p:spPr>
      </p:pic>
    </p:spTree>
    <p:extLst>
      <p:ext uri="{BB962C8B-B14F-4D97-AF65-F5344CB8AC3E}">
        <p14:creationId xmlns:p14="http://schemas.microsoft.com/office/powerpoint/2010/main" val="27776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F8A6EFC-3C06-4A9A-843E-9CE9BA0B5DF1}"/>
              </a:ext>
            </a:extLst>
          </p:cNvPr>
          <p:cNvSpPr txBox="1"/>
          <p:nvPr/>
        </p:nvSpPr>
        <p:spPr>
          <a:xfrm>
            <a:off x="2690200" y="1188128"/>
            <a:ext cx="5206457" cy="769441"/>
          </a:xfrm>
          <a:prstGeom prst="rect">
            <a:avLst/>
          </a:prstGeom>
          <a:noFill/>
        </p:spPr>
        <p:txBody>
          <a:bodyPr wrap="square" rtlCol="0" anchor="b" anchorCtr="0">
            <a:spAutoFit/>
          </a:bodyPr>
          <a:lstStyle/>
          <a:p>
            <a:r>
              <a:rPr lang="en-US" sz="2800" b="1" dirty="0">
                <a:solidFill>
                  <a:schemeClr val="tx2"/>
                </a:solidFill>
                <a:latin typeface="Nevis" panose="02000800000000000000" pitchFamily="2" charset="0"/>
                <a:ea typeface="League Spartan" charset="0"/>
                <a:cs typeface="Poppins" pitchFamily="2" charset="77"/>
              </a:rPr>
              <a:t>Practice Review &amp; Survey</a:t>
            </a:r>
          </a:p>
          <a:p>
            <a:r>
              <a:rPr lang="en-US" sz="1600" dirty="0">
                <a:solidFill>
                  <a:schemeClr val="tx2"/>
                </a:solidFill>
                <a:latin typeface="Nevis" panose="02000800000000000000" pitchFamily="2" charset="0"/>
                <a:ea typeface="League Spartan" charset="0"/>
                <a:cs typeface="Poppins" pitchFamily="2" charset="77"/>
              </a:rPr>
              <a:t>149 Respondents</a:t>
            </a:r>
          </a:p>
        </p:txBody>
      </p:sp>
      <p:sp>
        <p:nvSpPr>
          <p:cNvPr id="11" name="TextBox 10">
            <a:extLst>
              <a:ext uri="{FF2B5EF4-FFF2-40B4-BE49-F238E27FC236}">
                <a16:creationId xmlns:a16="http://schemas.microsoft.com/office/drawing/2014/main" id="{DE1963DC-C03D-4230-B046-D27E155B08B4}"/>
              </a:ext>
            </a:extLst>
          </p:cNvPr>
          <p:cNvSpPr txBox="1"/>
          <p:nvPr/>
        </p:nvSpPr>
        <p:spPr>
          <a:xfrm>
            <a:off x="2690201" y="2628084"/>
            <a:ext cx="3615456" cy="769441"/>
          </a:xfrm>
          <a:prstGeom prst="rect">
            <a:avLst/>
          </a:prstGeom>
          <a:noFill/>
        </p:spPr>
        <p:txBody>
          <a:bodyPr wrap="square" rtlCol="0" anchor="b" anchorCtr="0">
            <a:spAutoFit/>
          </a:bodyPr>
          <a:lstStyle/>
          <a:p>
            <a:r>
              <a:rPr lang="en-US" sz="2800" b="1" dirty="0">
                <a:solidFill>
                  <a:schemeClr val="tx2"/>
                </a:solidFill>
                <a:latin typeface="Nevis" panose="02000800000000000000" pitchFamily="2" charset="0"/>
                <a:ea typeface="League Spartan" charset="0"/>
                <a:cs typeface="Poppins" pitchFamily="2" charset="77"/>
              </a:rPr>
              <a:t>Peer Exchanges</a:t>
            </a:r>
          </a:p>
          <a:p>
            <a:r>
              <a:rPr lang="en-US" sz="1600" dirty="0">
                <a:solidFill>
                  <a:schemeClr val="tx2"/>
                </a:solidFill>
                <a:latin typeface="Nevis" panose="02000800000000000000" pitchFamily="2" charset="0"/>
                <a:ea typeface="League Spartan" charset="0"/>
                <a:cs typeface="Poppins" pitchFamily="2" charset="77"/>
              </a:rPr>
              <a:t>45 Participants</a:t>
            </a:r>
          </a:p>
        </p:txBody>
      </p:sp>
      <p:sp>
        <p:nvSpPr>
          <p:cNvPr id="13" name="TextBox 12">
            <a:extLst>
              <a:ext uri="{FF2B5EF4-FFF2-40B4-BE49-F238E27FC236}">
                <a16:creationId xmlns:a16="http://schemas.microsoft.com/office/drawing/2014/main" id="{C9A8F89D-C6B8-4134-B206-78A04CA16A18}"/>
              </a:ext>
            </a:extLst>
          </p:cNvPr>
          <p:cNvSpPr txBox="1"/>
          <p:nvPr/>
        </p:nvSpPr>
        <p:spPr>
          <a:xfrm>
            <a:off x="2690201" y="4115065"/>
            <a:ext cx="5379247" cy="769441"/>
          </a:xfrm>
          <a:prstGeom prst="rect">
            <a:avLst/>
          </a:prstGeom>
          <a:noFill/>
        </p:spPr>
        <p:txBody>
          <a:bodyPr wrap="square" rtlCol="0" anchor="b" anchorCtr="0">
            <a:spAutoFit/>
          </a:bodyPr>
          <a:lstStyle/>
          <a:p>
            <a:r>
              <a:rPr lang="en-US" sz="2800" b="1" dirty="0">
                <a:solidFill>
                  <a:schemeClr val="tx2"/>
                </a:solidFill>
                <a:latin typeface="Nevis" panose="02000800000000000000" pitchFamily="2" charset="0"/>
                <a:ea typeface="League Spartan" charset="0"/>
                <a:cs typeface="Poppins" pitchFamily="2" charset="77"/>
              </a:rPr>
              <a:t>In-Depth Interviews</a:t>
            </a:r>
          </a:p>
          <a:p>
            <a:r>
              <a:rPr lang="en-US" sz="1600" b="1" dirty="0">
                <a:solidFill>
                  <a:schemeClr val="tx2"/>
                </a:solidFill>
                <a:latin typeface="Nevis" panose="02000800000000000000" pitchFamily="2" charset="0"/>
                <a:ea typeface="League Spartan" charset="0"/>
                <a:cs typeface="Poppins" pitchFamily="2" charset="77"/>
              </a:rPr>
              <a:t>11 Interviewees</a:t>
            </a:r>
          </a:p>
        </p:txBody>
      </p:sp>
      <p:grpSp>
        <p:nvGrpSpPr>
          <p:cNvPr id="20" name="Group 19">
            <a:extLst>
              <a:ext uri="{FF2B5EF4-FFF2-40B4-BE49-F238E27FC236}">
                <a16:creationId xmlns:a16="http://schemas.microsoft.com/office/drawing/2014/main" id="{EF38E8E4-FB2E-4A53-8EC3-EA9BF1D71D15}"/>
              </a:ext>
            </a:extLst>
          </p:cNvPr>
          <p:cNvGrpSpPr/>
          <p:nvPr/>
        </p:nvGrpSpPr>
        <p:grpSpPr>
          <a:xfrm>
            <a:off x="1247342" y="1011956"/>
            <a:ext cx="1257328" cy="1192571"/>
            <a:chOff x="7068066" y="2987543"/>
            <a:chExt cx="2075934" cy="2075934"/>
          </a:xfrm>
        </p:grpSpPr>
        <p:sp>
          <p:nvSpPr>
            <p:cNvPr id="3" name="Diamond 2">
              <a:extLst>
                <a:ext uri="{FF2B5EF4-FFF2-40B4-BE49-F238E27FC236}">
                  <a16:creationId xmlns:a16="http://schemas.microsoft.com/office/drawing/2014/main" id="{F6193F1C-EF80-4954-8B75-7E2CF3B9C238}"/>
                </a:ext>
              </a:extLst>
            </p:cNvPr>
            <p:cNvSpPr/>
            <p:nvPr/>
          </p:nvSpPr>
          <p:spPr>
            <a:xfrm>
              <a:off x="7068066" y="2987543"/>
              <a:ext cx="2075934" cy="207593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mj-lt"/>
              </a:endParaRPr>
            </a:p>
          </p:txBody>
        </p:sp>
        <p:sp>
          <p:nvSpPr>
            <p:cNvPr id="15" name="TextBox 14">
              <a:extLst>
                <a:ext uri="{FF2B5EF4-FFF2-40B4-BE49-F238E27FC236}">
                  <a16:creationId xmlns:a16="http://schemas.microsoft.com/office/drawing/2014/main" id="{E497D734-AAA2-4D99-913F-701FC55A687F}"/>
                </a:ext>
              </a:extLst>
            </p:cNvPr>
            <p:cNvSpPr txBox="1"/>
            <p:nvPr/>
          </p:nvSpPr>
          <p:spPr>
            <a:xfrm>
              <a:off x="7857407" y="3401361"/>
              <a:ext cx="497250" cy="1125082"/>
            </a:xfrm>
            <a:prstGeom prst="rect">
              <a:avLst/>
            </a:prstGeom>
            <a:noFill/>
          </p:spPr>
          <p:txBody>
            <a:bodyPr wrap="square" rtlCol="0" anchor="ctr" anchorCtr="0">
              <a:spAutoFit/>
            </a:bodyPr>
            <a:lstStyle/>
            <a:p>
              <a:pPr algn="ctr"/>
              <a:r>
                <a:rPr lang="en-US" sz="3600" b="1" dirty="0">
                  <a:solidFill>
                    <a:schemeClr val="bg1"/>
                  </a:solidFill>
                  <a:latin typeface="+mj-lt"/>
                  <a:ea typeface="League Spartan" charset="0"/>
                  <a:cs typeface="Poppins" pitchFamily="2" charset="77"/>
                </a:rPr>
                <a:t>1</a:t>
              </a:r>
            </a:p>
          </p:txBody>
        </p:sp>
      </p:grpSp>
      <p:grpSp>
        <p:nvGrpSpPr>
          <p:cNvPr id="21" name="Group 20">
            <a:extLst>
              <a:ext uri="{FF2B5EF4-FFF2-40B4-BE49-F238E27FC236}">
                <a16:creationId xmlns:a16="http://schemas.microsoft.com/office/drawing/2014/main" id="{F069FDA0-50DB-42E4-80EA-7091C5469AE8}"/>
              </a:ext>
            </a:extLst>
          </p:cNvPr>
          <p:cNvGrpSpPr/>
          <p:nvPr/>
        </p:nvGrpSpPr>
        <p:grpSpPr>
          <a:xfrm>
            <a:off x="1247342" y="2451912"/>
            <a:ext cx="1257328" cy="1192571"/>
            <a:chOff x="7068066" y="5608021"/>
            <a:chExt cx="2075934" cy="2075934"/>
          </a:xfrm>
        </p:grpSpPr>
        <p:sp>
          <p:nvSpPr>
            <p:cNvPr id="5" name="Diamond 4">
              <a:extLst>
                <a:ext uri="{FF2B5EF4-FFF2-40B4-BE49-F238E27FC236}">
                  <a16:creationId xmlns:a16="http://schemas.microsoft.com/office/drawing/2014/main" id="{A0ACCD35-C7E8-4794-8BC4-32DE06B511E0}"/>
                </a:ext>
              </a:extLst>
            </p:cNvPr>
            <p:cNvSpPr/>
            <p:nvPr/>
          </p:nvSpPr>
          <p:spPr>
            <a:xfrm>
              <a:off x="7068066" y="5608021"/>
              <a:ext cx="2075934" cy="20759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mj-lt"/>
              </a:endParaRPr>
            </a:p>
          </p:txBody>
        </p:sp>
        <p:sp>
          <p:nvSpPr>
            <p:cNvPr id="17" name="TextBox 16">
              <a:extLst>
                <a:ext uri="{FF2B5EF4-FFF2-40B4-BE49-F238E27FC236}">
                  <a16:creationId xmlns:a16="http://schemas.microsoft.com/office/drawing/2014/main" id="{6A474BEA-BDAC-4778-B226-CBD33A0D6851}"/>
                </a:ext>
              </a:extLst>
            </p:cNvPr>
            <p:cNvSpPr txBox="1"/>
            <p:nvPr/>
          </p:nvSpPr>
          <p:spPr>
            <a:xfrm>
              <a:off x="7857409" y="6021839"/>
              <a:ext cx="497250" cy="1125082"/>
            </a:xfrm>
            <a:prstGeom prst="rect">
              <a:avLst/>
            </a:prstGeom>
            <a:noFill/>
          </p:spPr>
          <p:txBody>
            <a:bodyPr wrap="square" rtlCol="0" anchor="ctr" anchorCtr="0">
              <a:spAutoFit/>
            </a:bodyPr>
            <a:lstStyle/>
            <a:p>
              <a:pPr algn="ctr"/>
              <a:r>
                <a:rPr lang="en-US" sz="3600" b="1" dirty="0">
                  <a:solidFill>
                    <a:schemeClr val="bg1"/>
                  </a:solidFill>
                  <a:latin typeface="+mj-lt"/>
                  <a:ea typeface="League Spartan" charset="0"/>
                  <a:cs typeface="Poppins" pitchFamily="2" charset="77"/>
                </a:rPr>
                <a:t>2</a:t>
              </a:r>
            </a:p>
          </p:txBody>
        </p:sp>
      </p:grpSp>
      <p:grpSp>
        <p:nvGrpSpPr>
          <p:cNvPr id="22" name="Group 21">
            <a:extLst>
              <a:ext uri="{FF2B5EF4-FFF2-40B4-BE49-F238E27FC236}">
                <a16:creationId xmlns:a16="http://schemas.microsoft.com/office/drawing/2014/main" id="{0C91F5CA-D4C7-421B-95ED-3C89AE2BB187}"/>
              </a:ext>
            </a:extLst>
          </p:cNvPr>
          <p:cNvGrpSpPr/>
          <p:nvPr/>
        </p:nvGrpSpPr>
        <p:grpSpPr>
          <a:xfrm>
            <a:off x="1247342" y="3903591"/>
            <a:ext cx="1257328" cy="1192571"/>
            <a:chOff x="7068066" y="8228499"/>
            <a:chExt cx="2075934" cy="2075934"/>
          </a:xfrm>
        </p:grpSpPr>
        <p:sp>
          <p:nvSpPr>
            <p:cNvPr id="7" name="Diamond 6">
              <a:extLst>
                <a:ext uri="{FF2B5EF4-FFF2-40B4-BE49-F238E27FC236}">
                  <a16:creationId xmlns:a16="http://schemas.microsoft.com/office/drawing/2014/main" id="{13A0D102-6750-4D07-B24E-07FEB60B550A}"/>
                </a:ext>
              </a:extLst>
            </p:cNvPr>
            <p:cNvSpPr/>
            <p:nvPr/>
          </p:nvSpPr>
          <p:spPr>
            <a:xfrm>
              <a:off x="7068066" y="8228499"/>
              <a:ext cx="2075934" cy="2075934"/>
            </a:xfrm>
            <a:prstGeom prst="diamond">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mj-lt"/>
              </a:endParaRPr>
            </a:p>
          </p:txBody>
        </p:sp>
        <p:sp>
          <p:nvSpPr>
            <p:cNvPr id="19" name="TextBox 18">
              <a:extLst>
                <a:ext uri="{FF2B5EF4-FFF2-40B4-BE49-F238E27FC236}">
                  <a16:creationId xmlns:a16="http://schemas.microsoft.com/office/drawing/2014/main" id="{C3A12629-65DE-4FB9-858B-66E2CC794974}"/>
                </a:ext>
              </a:extLst>
            </p:cNvPr>
            <p:cNvSpPr txBox="1"/>
            <p:nvPr/>
          </p:nvSpPr>
          <p:spPr>
            <a:xfrm>
              <a:off x="7857409" y="8642317"/>
              <a:ext cx="497250" cy="1125082"/>
            </a:xfrm>
            <a:prstGeom prst="rect">
              <a:avLst/>
            </a:prstGeom>
            <a:noFill/>
          </p:spPr>
          <p:txBody>
            <a:bodyPr wrap="square" rtlCol="0" anchor="ctr" anchorCtr="0">
              <a:spAutoFit/>
            </a:bodyPr>
            <a:lstStyle/>
            <a:p>
              <a:pPr algn="ctr"/>
              <a:r>
                <a:rPr lang="en-US" sz="3600" b="1" dirty="0">
                  <a:solidFill>
                    <a:schemeClr val="bg1"/>
                  </a:solidFill>
                  <a:latin typeface="+mj-lt"/>
                  <a:ea typeface="League Spartan" charset="0"/>
                  <a:cs typeface="Poppins" pitchFamily="2" charset="77"/>
                </a:rPr>
                <a:t>3</a:t>
              </a:r>
            </a:p>
          </p:txBody>
        </p:sp>
      </p:grpSp>
      <p:sp>
        <p:nvSpPr>
          <p:cNvPr id="16" name="Title 1">
            <a:extLst>
              <a:ext uri="{FF2B5EF4-FFF2-40B4-BE49-F238E27FC236}">
                <a16:creationId xmlns:a16="http://schemas.microsoft.com/office/drawing/2014/main" id="{3CA9BEF5-3223-44B7-8F64-A65F76B10D1F}"/>
              </a:ext>
            </a:extLst>
          </p:cNvPr>
          <p:cNvSpPr txBox="1">
            <a:spLocks/>
          </p:cNvSpPr>
          <p:nvPr/>
        </p:nvSpPr>
        <p:spPr>
          <a:xfrm>
            <a:off x="629841" y="304271"/>
            <a:ext cx="7886700" cy="699453"/>
          </a:xfrm>
          <a:prstGeom prst="rect">
            <a:avLst/>
          </a:prstGeom>
        </p:spPr>
        <p:txBody>
          <a:bodyPr/>
          <a:lstStyle>
            <a:lvl1pPr algn="l" defTabSz="685800" rtl="0" eaLnBrk="1" latinLnBrk="0" hangingPunct="1">
              <a:lnSpc>
                <a:spcPct val="90000"/>
              </a:lnSpc>
              <a:spcBef>
                <a:spcPct val="0"/>
              </a:spcBef>
              <a:buNone/>
              <a:defRPr sz="3300" kern="1200">
                <a:solidFill>
                  <a:srgbClr val="002060"/>
                </a:solidFill>
                <a:latin typeface="nevis" panose="02000800000000000000" pitchFamily="2" charset="77"/>
                <a:ea typeface="+mj-ea"/>
                <a:cs typeface="+mj-cs"/>
              </a:defRPr>
            </a:lvl1pPr>
          </a:lstStyle>
          <a:p>
            <a:r>
              <a:rPr lang="en-US" dirty="0"/>
              <a:t>Major Research Components</a:t>
            </a:r>
          </a:p>
        </p:txBody>
      </p:sp>
    </p:spTree>
    <p:extLst>
      <p:ext uri="{BB962C8B-B14F-4D97-AF65-F5344CB8AC3E}">
        <p14:creationId xmlns:p14="http://schemas.microsoft.com/office/powerpoint/2010/main" val="2886180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00050"/>
            <a:ext cx="8428482" cy="49149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A9FBE5C-4A4B-409D-B537-8F4F58E432B0}"/>
              </a:ext>
            </a:extLst>
          </p:cNvPr>
          <p:cNvCxnSpPr/>
          <p:nvPr/>
        </p:nvCxnSpPr>
        <p:spPr>
          <a:xfrm>
            <a:off x="3074013" y="1035170"/>
            <a:ext cx="0" cy="3916392"/>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31F6FBB0-FB4F-4246-BE1E-7E78B0A8A36A}"/>
              </a:ext>
            </a:extLst>
          </p:cNvPr>
          <p:cNvCxnSpPr/>
          <p:nvPr/>
        </p:nvCxnSpPr>
        <p:spPr>
          <a:xfrm>
            <a:off x="6031870" y="1035170"/>
            <a:ext cx="0" cy="3916392"/>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849A8D2C-1930-404B-89F3-75B4AA59809C}"/>
              </a:ext>
            </a:extLst>
          </p:cNvPr>
          <p:cNvSpPr txBox="1"/>
          <p:nvPr/>
        </p:nvSpPr>
        <p:spPr>
          <a:xfrm>
            <a:off x="373138" y="3947650"/>
            <a:ext cx="2700875" cy="707886"/>
          </a:xfrm>
          <a:prstGeom prst="rect">
            <a:avLst/>
          </a:prstGeom>
          <a:noFill/>
        </p:spPr>
        <p:txBody>
          <a:bodyPr wrap="square" rtlCol="0">
            <a:spAutoFit/>
          </a:bodyPr>
          <a:lstStyle/>
          <a:p>
            <a:pPr algn="ctr"/>
            <a:r>
              <a:rPr lang="en-US" sz="2000" dirty="0">
                <a:solidFill>
                  <a:schemeClr val="tx1">
                    <a:lumMod val="85000"/>
                    <a:lumOff val="15000"/>
                  </a:schemeClr>
                </a:solidFill>
                <a:latin typeface="Avenir Next Demi Bold" panose="020B0703020202020204" pitchFamily="34" charset="0"/>
              </a:rPr>
              <a:t>Long-Term </a:t>
            </a:r>
          </a:p>
          <a:p>
            <a:pPr algn="ctr"/>
            <a:r>
              <a:rPr lang="en-US" sz="2000" dirty="0">
                <a:solidFill>
                  <a:schemeClr val="tx1">
                    <a:lumMod val="85000"/>
                    <a:lumOff val="15000"/>
                  </a:schemeClr>
                </a:solidFill>
                <a:latin typeface="Avenir Next Demi Bold" panose="020B0703020202020204" pitchFamily="34" charset="0"/>
              </a:rPr>
              <a:t>Planning &amp; Strategy</a:t>
            </a:r>
          </a:p>
        </p:txBody>
      </p:sp>
      <p:sp>
        <p:nvSpPr>
          <p:cNvPr id="7" name="TextBox 6">
            <a:extLst>
              <a:ext uri="{FF2B5EF4-FFF2-40B4-BE49-F238E27FC236}">
                <a16:creationId xmlns:a16="http://schemas.microsoft.com/office/drawing/2014/main" id="{97C11967-AE81-4C73-8C82-F3D1B10662D8}"/>
              </a:ext>
            </a:extLst>
          </p:cNvPr>
          <p:cNvSpPr txBox="1"/>
          <p:nvPr/>
        </p:nvSpPr>
        <p:spPr>
          <a:xfrm>
            <a:off x="3202503" y="3947650"/>
            <a:ext cx="2700875" cy="707886"/>
          </a:xfrm>
          <a:prstGeom prst="rect">
            <a:avLst/>
          </a:prstGeom>
          <a:noFill/>
        </p:spPr>
        <p:txBody>
          <a:bodyPr wrap="square" rtlCol="0">
            <a:spAutoFit/>
          </a:bodyPr>
          <a:lstStyle/>
          <a:p>
            <a:pPr algn="ctr"/>
            <a:r>
              <a:rPr lang="en-US" sz="2000" dirty="0">
                <a:solidFill>
                  <a:schemeClr val="tx1">
                    <a:lumMod val="85000"/>
                    <a:lumOff val="15000"/>
                  </a:schemeClr>
                </a:solidFill>
                <a:latin typeface="Avenir Next Demi Bold" panose="020B0703020202020204" pitchFamily="34" charset="0"/>
              </a:rPr>
              <a:t>Medium-Term Programming</a:t>
            </a:r>
          </a:p>
        </p:txBody>
      </p:sp>
      <p:sp>
        <p:nvSpPr>
          <p:cNvPr id="13" name="TextBox 12">
            <a:extLst>
              <a:ext uri="{FF2B5EF4-FFF2-40B4-BE49-F238E27FC236}">
                <a16:creationId xmlns:a16="http://schemas.microsoft.com/office/drawing/2014/main" id="{4607DDA0-363C-4F4F-9F73-6690737CD424}"/>
              </a:ext>
            </a:extLst>
          </p:cNvPr>
          <p:cNvSpPr txBox="1"/>
          <p:nvPr/>
        </p:nvSpPr>
        <p:spPr>
          <a:xfrm>
            <a:off x="5986164" y="3947650"/>
            <a:ext cx="2700875" cy="707886"/>
          </a:xfrm>
          <a:prstGeom prst="rect">
            <a:avLst/>
          </a:prstGeom>
          <a:noFill/>
        </p:spPr>
        <p:txBody>
          <a:bodyPr wrap="square" rtlCol="0">
            <a:spAutoFit/>
          </a:bodyPr>
          <a:lstStyle/>
          <a:p>
            <a:pPr algn="ctr"/>
            <a:r>
              <a:rPr lang="en-US" sz="2000" dirty="0">
                <a:solidFill>
                  <a:schemeClr val="tx1">
                    <a:lumMod val="85000"/>
                    <a:lumOff val="15000"/>
                  </a:schemeClr>
                </a:solidFill>
                <a:latin typeface="Avenir Next Demi Bold" panose="020B0703020202020204" pitchFamily="34" charset="0"/>
              </a:rPr>
              <a:t>Day-to-Day Operations</a:t>
            </a:r>
          </a:p>
        </p:txBody>
      </p:sp>
      <p:pic>
        <p:nvPicPr>
          <p:cNvPr id="3" name="Picture 2" descr="Icon&#10;&#10;Description automatically generated">
            <a:extLst>
              <a:ext uri="{FF2B5EF4-FFF2-40B4-BE49-F238E27FC236}">
                <a16:creationId xmlns:a16="http://schemas.microsoft.com/office/drawing/2014/main" id="{C0E8B82F-DD08-41FA-8776-9C301DBD8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8215" y="1686426"/>
            <a:ext cx="1421681" cy="1374133"/>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61A1785-E4ED-493D-8296-F7CC7E10E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119" y="1686426"/>
            <a:ext cx="1773535" cy="1355114"/>
          </a:xfrm>
          <a:prstGeom prst="rect">
            <a:avLst/>
          </a:prstGeom>
        </p:spPr>
      </p:pic>
      <p:pic>
        <p:nvPicPr>
          <p:cNvPr id="14" name="Picture 13" descr="Shape, icon, circle&#10;&#10;Description automatically generated">
            <a:extLst>
              <a:ext uri="{FF2B5EF4-FFF2-40B4-BE49-F238E27FC236}">
                <a16:creationId xmlns:a16="http://schemas.microsoft.com/office/drawing/2014/main" id="{08C07330-BED7-4204-94C5-BFBA52EDA4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5519" y="1638326"/>
            <a:ext cx="1569079" cy="1649910"/>
          </a:xfrm>
          <a:prstGeom prst="rect">
            <a:avLst/>
          </a:prstGeom>
        </p:spPr>
      </p:pic>
      <p:sp>
        <p:nvSpPr>
          <p:cNvPr id="12" name="Text Box 5">
            <a:extLst>
              <a:ext uri="{FF2B5EF4-FFF2-40B4-BE49-F238E27FC236}">
                <a16:creationId xmlns:a16="http://schemas.microsoft.com/office/drawing/2014/main" id="{C48727B9-0933-42F3-9E94-DD9EAF777A09}"/>
              </a:ext>
            </a:extLst>
          </p:cNvPr>
          <p:cNvSpPr txBox="1">
            <a:spLocks noChangeArrowheads="1"/>
          </p:cNvSpPr>
          <p:nvPr/>
        </p:nvSpPr>
        <p:spPr bwMode="auto">
          <a:xfrm>
            <a:off x="574629" y="464459"/>
            <a:ext cx="7994741" cy="53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85800" eaLnBrk="0" fontAlgn="base" hangingPunct="0">
              <a:spcBef>
                <a:spcPct val="0"/>
              </a:spcBef>
              <a:spcAft>
                <a:spcPct val="0"/>
              </a:spcAft>
            </a:pPr>
            <a:r>
              <a:rPr lang="en-US" altLang="en-US" sz="3300" b="1" dirty="0">
                <a:solidFill>
                  <a:schemeClr val="tx1">
                    <a:lumMod val="75000"/>
                    <a:lumOff val="25000"/>
                  </a:schemeClr>
                </a:solidFill>
                <a:latin typeface="Arial" panose="020B0604020202020204" pitchFamily="34" charset="0"/>
                <a:ea typeface="Meiryo" panose="020B0604030504040204" pitchFamily="34" charset="-128"/>
                <a:cs typeface="Times New Roman" panose="02020603050405020304" pitchFamily="18" charset="0"/>
              </a:rPr>
              <a:t>Case Studies Span Agency Activities</a:t>
            </a:r>
            <a:endParaRPr lang="en-US" altLang="en-US" sz="1500" dirty="0">
              <a:solidFill>
                <a:schemeClr val="tx1">
                  <a:lumMod val="75000"/>
                  <a:lumOff val="25000"/>
                </a:schemeClr>
              </a:solidFill>
              <a:latin typeface="Corbel" panose="020B0503020204020204" pitchFamily="34" charset="0"/>
              <a:ea typeface="Meiryo" panose="020B0604030504040204" pitchFamily="34" charset="-128"/>
              <a:cs typeface="Times New Roman" panose="02020603050405020304" pitchFamily="18" charset="0"/>
            </a:endParaRPr>
          </a:p>
          <a:p>
            <a:pPr defTabSz="685800" eaLnBrk="0" fontAlgn="base" hangingPunct="0">
              <a:spcBef>
                <a:spcPct val="0"/>
              </a:spcBef>
              <a:spcAft>
                <a:spcPct val="0"/>
              </a:spcAft>
            </a:pPr>
            <a:endParaRPr lang="en-US" altLang="en-US" sz="1350"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3374483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B5DDB454-1174-A341-A286-EABE932BA689}"/>
              </a:ext>
            </a:extLst>
          </p:cNvPr>
          <p:cNvSpPr txBox="1">
            <a:spLocks noChangeArrowheads="1"/>
          </p:cNvSpPr>
          <p:nvPr/>
        </p:nvSpPr>
        <p:spPr bwMode="auto">
          <a:xfrm>
            <a:off x="639905" y="276119"/>
            <a:ext cx="7994741" cy="53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85800" eaLnBrk="0" fontAlgn="base" hangingPunct="0">
              <a:spcBef>
                <a:spcPct val="0"/>
              </a:spcBef>
              <a:spcAft>
                <a:spcPct val="0"/>
              </a:spcAft>
            </a:pPr>
            <a:r>
              <a:rPr lang="en-US" altLang="en-US" sz="3300" b="1" dirty="0">
                <a:solidFill>
                  <a:schemeClr val="tx1">
                    <a:lumMod val="75000"/>
                    <a:lumOff val="25000"/>
                  </a:schemeClr>
                </a:solidFill>
                <a:latin typeface="Arial" panose="020B0604020202020204" pitchFamily="34" charset="0"/>
                <a:ea typeface="Meiryo" panose="020B0604030504040204" pitchFamily="34" charset="-128"/>
                <a:cs typeface="Times New Roman" panose="02020603050405020304" pitchFamily="18" charset="0"/>
              </a:rPr>
              <a:t>Six Case Studies of Strategies in Action</a:t>
            </a:r>
            <a:endParaRPr lang="en-US" altLang="en-US" sz="1500" dirty="0">
              <a:solidFill>
                <a:schemeClr val="tx1">
                  <a:lumMod val="75000"/>
                  <a:lumOff val="25000"/>
                </a:schemeClr>
              </a:solidFill>
              <a:latin typeface="Corbel" panose="020B0503020204020204" pitchFamily="34" charset="0"/>
              <a:ea typeface="Meiryo" panose="020B0604030504040204" pitchFamily="34" charset="-128"/>
              <a:cs typeface="Times New Roman" panose="02020603050405020304" pitchFamily="18" charset="0"/>
            </a:endParaRPr>
          </a:p>
          <a:p>
            <a:pPr defTabSz="685800" eaLnBrk="0" fontAlgn="base" hangingPunct="0">
              <a:spcBef>
                <a:spcPct val="0"/>
              </a:spcBef>
              <a:spcAft>
                <a:spcPct val="0"/>
              </a:spcAft>
            </a:pPr>
            <a:endParaRPr lang="en-US" altLang="en-US" sz="1350" dirty="0">
              <a:solidFill>
                <a:schemeClr val="tx1">
                  <a:lumMod val="75000"/>
                  <a:lumOff val="25000"/>
                </a:schemeClr>
              </a:solidFill>
              <a:latin typeface="Arial" panose="020B0604020202020204" pitchFamily="34" charset="0"/>
            </a:endParaRPr>
          </a:p>
        </p:txBody>
      </p:sp>
      <p:sp>
        <p:nvSpPr>
          <p:cNvPr id="6" name="Rectangle 4">
            <a:extLst>
              <a:ext uri="{FF2B5EF4-FFF2-40B4-BE49-F238E27FC236}">
                <a16:creationId xmlns:a16="http://schemas.microsoft.com/office/drawing/2014/main" id="{E33E0967-DF9F-2040-ACD8-81E2ED28F179}"/>
              </a:ext>
            </a:extLst>
          </p:cNvPr>
          <p:cNvSpPr>
            <a:spLocks noChangeArrowheads="1"/>
          </p:cNvSpPr>
          <p:nvPr/>
        </p:nvSpPr>
        <p:spPr bwMode="auto">
          <a:xfrm>
            <a:off x="1" y="341559"/>
            <a:ext cx="138564" cy="23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3" dirty="0"/>
          </a:p>
        </p:txBody>
      </p:sp>
      <p:pic>
        <p:nvPicPr>
          <p:cNvPr id="3" name="Picture 2" descr="Icon&#10;&#10;Description automatically generated">
            <a:extLst>
              <a:ext uri="{FF2B5EF4-FFF2-40B4-BE49-F238E27FC236}">
                <a16:creationId xmlns:a16="http://schemas.microsoft.com/office/drawing/2014/main" id="{CEE2CCD7-7BD6-4F72-96A9-44D775244F4E}"/>
              </a:ext>
            </a:extLst>
          </p:cNvPr>
          <p:cNvPicPr>
            <a:picLocks noChangeAspect="1"/>
          </p:cNvPicPr>
          <p:nvPr/>
        </p:nvPicPr>
        <p:blipFill>
          <a:blip r:embed="rId3"/>
          <a:stretch>
            <a:fillRect/>
          </a:stretch>
        </p:blipFill>
        <p:spPr>
          <a:xfrm>
            <a:off x="7167278" y="1213784"/>
            <a:ext cx="565776" cy="54685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04186C2-04F7-4B37-84D1-CEACD25D7AFE}"/>
              </a:ext>
            </a:extLst>
          </p:cNvPr>
          <p:cNvPicPr>
            <a:picLocks noChangeAspect="1"/>
          </p:cNvPicPr>
          <p:nvPr/>
        </p:nvPicPr>
        <p:blipFill>
          <a:blip r:embed="rId4"/>
          <a:stretch>
            <a:fillRect/>
          </a:stretch>
        </p:blipFill>
        <p:spPr>
          <a:xfrm>
            <a:off x="1433404" y="1218935"/>
            <a:ext cx="744500" cy="568854"/>
          </a:xfrm>
          <a:prstGeom prst="rect">
            <a:avLst/>
          </a:prstGeom>
        </p:spPr>
      </p:pic>
      <p:pic>
        <p:nvPicPr>
          <p:cNvPr id="14" name="Picture 13" descr="Shape, icon, circle&#10;&#10;Description automatically generated">
            <a:extLst>
              <a:ext uri="{FF2B5EF4-FFF2-40B4-BE49-F238E27FC236}">
                <a16:creationId xmlns:a16="http://schemas.microsoft.com/office/drawing/2014/main" id="{BBC13AB9-9EA4-4A9C-9025-747B79C581A8}"/>
              </a:ext>
            </a:extLst>
          </p:cNvPr>
          <p:cNvPicPr>
            <a:picLocks noChangeAspect="1"/>
          </p:cNvPicPr>
          <p:nvPr/>
        </p:nvPicPr>
        <p:blipFill>
          <a:blip r:embed="rId5"/>
          <a:stretch>
            <a:fillRect/>
          </a:stretch>
        </p:blipFill>
        <p:spPr>
          <a:xfrm>
            <a:off x="4406767" y="1178731"/>
            <a:ext cx="683514" cy="718725"/>
          </a:xfrm>
          <a:prstGeom prst="rect">
            <a:avLst/>
          </a:prstGeom>
        </p:spPr>
      </p:pic>
      <p:sp>
        <p:nvSpPr>
          <p:cNvPr id="2" name="TextBox 1">
            <a:extLst>
              <a:ext uri="{FF2B5EF4-FFF2-40B4-BE49-F238E27FC236}">
                <a16:creationId xmlns:a16="http://schemas.microsoft.com/office/drawing/2014/main" id="{C4EB6649-9C33-4D79-B531-9F35789E5D9E}"/>
              </a:ext>
            </a:extLst>
          </p:cNvPr>
          <p:cNvSpPr txBox="1"/>
          <p:nvPr/>
        </p:nvSpPr>
        <p:spPr>
          <a:xfrm>
            <a:off x="294931" y="1102177"/>
            <a:ext cx="1274096" cy="584775"/>
          </a:xfrm>
          <a:prstGeom prst="rect">
            <a:avLst/>
          </a:prstGeom>
          <a:noFill/>
        </p:spPr>
        <p:txBody>
          <a:bodyPr wrap="square" rtlCol="0">
            <a:spAutoFit/>
          </a:bodyPr>
          <a:lstStyle/>
          <a:p>
            <a:r>
              <a:rPr lang="en-US" sz="1600" b="1" dirty="0">
                <a:solidFill>
                  <a:schemeClr val="tx1">
                    <a:lumMod val="50000"/>
                    <a:lumOff val="50000"/>
                  </a:schemeClr>
                </a:solidFill>
                <a:latin typeface="Arial" panose="020B0604020202020204" pitchFamily="34" charset="0"/>
                <a:cs typeface="Arial" panose="020B0604020202020204" pitchFamily="34" charset="0"/>
              </a:rPr>
              <a:t>Long-Term Strategy</a:t>
            </a:r>
          </a:p>
        </p:txBody>
      </p:sp>
      <p:sp>
        <p:nvSpPr>
          <p:cNvPr id="12" name="TextBox 11">
            <a:extLst>
              <a:ext uri="{FF2B5EF4-FFF2-40B4-BE49-F238E27FC236}">
                <a16:creationId xmlns:a16="http://schemas.microsoft.com/office/drawing/2014/main" id="{F8D1DDA7-381C-492D-8C0A-CF9571C2DE6E}"/>
              </a:ext>
            </a:extLst>
          </p:cNvPr>
          <p:cNvSpPr txBox="1"/>
          <p:nvPr/>
        </p:nvSpPr>
        <p:spPr>
          <a:xfrm>
            <a:off x="2916701" y="1119230"/>
            <a:ext cx="1662313" cy="584775"/>
          </a:xfrm>
          <a:prstGeom prst="rect">
            <a:avLst/>
          </a:prstGeom>
          <a:noFill/>
        </p:spPr>
        <p:txBody>
          <a:bodyPr wrap="square" rtlCol="0">
            <a:spAutoFit/>
          </a:bodyPr>
          <a:lstStyle/>
          <a:p>
            <a:r>
              <a:rPr lang="en-US" sz="1600" b="1" dirty="0">
                <a:solidFill>
                  <a:schemeClr val="tx1">
                    <a:lumMod val="50000"/>
                    <a:lumOff val="50000"/>
                  </a:schemeClr>
                </a:solidFill>
                <a:latin typeface="Arial" panose="020B0604020202020204" pitchFamily="34" charset="0"/>
                <a:cs typeface="Arial" panose="020B0604020202020204" pitchFamily="34" charset="0"/>
              </a:rPr>
              <a:t>Medium-Term Programming</a:t>
            </a:r>
          </a:p>
        </p:txBody>
      </p:sp>
      <p:sp>
        <p:nvSpPr>
          <p:cNvPr id="13" name="TextBox 12">
            <a:extLst>
              <a:ext uri="{FF2B5EF4-FFF2-40B4-BE49-F238E27FC236}">
                <a16:creationId xmlns:a16="http://schemas.microsoft.com/office/drawing/2014/main" id="{5D0CCFED-72EA-4F7F-A236-EADCD53D5395}"/>
              </a:ext>
            </a:extLst>
          </p:cNvPr>
          <p:cNvSpPr txBox="1"/>
          <p:nvPr/>
        </p:nvSpPr>
        <p:spPr>
          <a:xfrm>
            <a:off x="5885085" y="1102177"/>
            <a:ext cx="1941073" cy="584775"/>
          </a:xfrm>
          <a:prstGeom prst="rect">
            <a:avLst/>
          </a:prstGeom>
          <a:noFill/>
        </p:spPr>
        <p:txBody>
          <a:bodyPr wrap="square" rtlCol="0">
            <a:spAutoFit/>
          </a:bodyPr>
          <a:lstStyle/>
          <a:p>
            <a:r>
              <a:rPr lang="en-US" sz="1600" b="1" dirty="0">
                <a:solidFill>
                  <a:schemeClr val="tx1">
                    <a:lumMod val="50000"/>
                    <a:lumOff val="50000"/>
                  </a:schemeClr>
                </a:solidFill>
                <a:latin typeface="Arial" panose="020B0604020202020204" pitchFamily="34" charset="0"/>
                <a:cs typeface="Arial" panose="020B0604020202020204" pitchFamily="34" charset="0"/>
              </a:rPr>
              <a:t>Day-to-Day Operations</a:t>
            </a:r>
          </a:p>
        </p:txBody>
      </p:sp>
      <p:sp>
        <p:nvSpPr>
          <p:cNvPr id="19" name="TextBox 18">
            <a:extLst>
              <a:ext uri="{FF2B5EF4-FFF2-40B4-BE49-F238E27FC236}">
                <a16:creationId xmlns:a16="http://schemas.microsoft.com/office/drawing/2014/main" id="{24C45BA0-B3D9-44E5-87E4-7ADAA7A91241}"/>
              </a:ext>
            </a:extLst>
          </p:cNvPr>
          <p:cNvSpPr txBox="1"/>
          <p:nvPr/>
        </p:nvSpPr>
        <p:spPr>
          <a:xfrm>
            <a:off x="6003467" y="2084455"/>
            <a:ext cx="2132614" cy="830997"/>
          </a:xfrm>
          <a:prstGeom prst="rect">
            <a:avLst/>
          </a:prstGeom>
          <a:noFill/>
        </p:spPr>
        <p:txBody>
          <a:bodyPr wrap="square" rtlCol="0">
            <a:spAutoFit/>
          </a:bodyPr>
          <a:lstStyle/>
          <a:p>
            <a:r>
              <a:rPr lang="en-US" sz="1200" b="1" dirty="0">
                <a:solidFill>
                  <a:schemeClr val="tx1">
                    <a:lumMod val="50000"/>
                    <a:lumOff val="50000"/>
                  </a:schemeClr>
                </a:solidFill>
                <a:latin typeface="Arial" panose="020B0604020202020204" pitchFamily="34" charset="0"/>
                <a:cs typeface="Arial" panose="020B0604020202020204" pitchFamily="34" charset="0"/>
              </a:rPr>
              <a:t>Washington Metro Area Transit Authority (WMATA)</a:t>
            </a:r>
          </a:p>
          <a:p>
            <a:r>
              <a:rPr lang="en-US" sz="1200" dirty="0">
                <a:solidFill>
                  <a:schemeClr val="tx1">
                    <a:lumMod val="50000"/>
                    <a:lumOff val="50000"/>
                  </a:schemeClr>
                </a:solidFill>
                <a:latin typeface="Arial" panose="020B0604020202020204" pitchFamily="34" charset="0"/>
                <a:cs typeface="Arial" panose="020B0604020202020204" pitchFamily="34" charset="0"/>
              </a:rPr>
              <a:t>STAT Meetings for Operational Problem Solving</a:t>
            </a:r>
          </a:p>
        </p:txBody>
      </p:sp>
      <p:sp>
        <p:nvSpPr>
          <p:cNvPr id="20" name="TextBox 19">
            <a:extLst>
              <a:ext uri="{FF2B5EF4-FFF2-40B4-BE49-F238E27FC236}">
                <a16:creationId xmlns:a16="http://schemas.microsoft.com/office/drawing/2014/main" id="{C2F96828-83D2-4282-86B8-40727BE67513}"/>
              </a:ext>
            </a:extLst>
          </p:cNvPr>
          <p:cNvSpPr txBox="1"/>
          <p:nvPr/>
        </p:nvSpPr>
        <p:spPr>
          <a:xfrm>
            <a:off x="6034520" y="3273698"/>
            <a:ext cx="2690108" cy="646331"/>
          </a:xfrm>
          <a:prstGeom prst="rect">
            <a:avLst/>
          </a:prstGeom>
          <a:noFill/>
        </p:spPr>
        <p:txBody>
          <a:bodyPr wrap="square" rtlCol="0">
            <a:spAutoFit/>
          </a:bodyPr>
          <a:lstStyle/>
          <a:p>
            <a:r>
              <a:rPr lang="en-US" sz="1200" b="1" dirty="0">
                <a:solidFill>
                  <a:schemeClr val="tx1">
                    <a:lumMod val="50000"/>
                    <a:lumOff val="50000"/>
                  </a:schemeClr>
                </a:solidFill>
                <a:latin typeface="Arial" panose="020B0604020202020204" pitchFamily="34" charset="0"/>
                <a:cs typeface="Arial" panose="020B0604020202020204" pitchFamily="34" charset="0"/>
              </a:rPr>
              <a:t>Lean DOTs</a:t>
            </a:r>
          </a:p>
          <a:p>
            <a:r>
              <a:rPr lang="en-US" sz="1200" dirty="0">
                <a:solidFill>
                  <a:schemeClr val="tx1">
                    <a:lumMod val="50000"/>
                    <a:lumOff val="50000"/>
                  </a:schemeClr>
                </a:solidFill>
                <a:latin typeface="Arial" panose="020B0604020202020204" pitchFamily="34" charset="0"/>
                <a:cs typeface="Arial" panose="020B0604020202020204" pitchFamily="34" charset="0"/>
              </a:rPr>
              <a:t>Implementation of Lean at DOTs for continuous improvement</a:t>
            </a:r>
          </a:p>
        </p:txBody>
      </p:sp>
      <p:grpSp>
        <p:nvGrpSpPr>
          <p:cNvPr id="7" name="Group 6">
            <a:extLst>
              <a:ext uri="{FF2B5EF4-FFF2-40B4-BE49-F238E27FC236}">
                <a16:creationId xmlns:a16="http://schemas.microsoft.com/office/drawing/2014/main" id="{062D4B80-DADA-4761-A677-DB8F7779AE69}"/>
              </a:ext>
            </a:extLst>
          </p:cNvPr>
          <p:cNvGrpSpPr/>
          <p:nvPr/>
        </p:nvGrpSpPr>
        <p:grpSpPr>
          <a:xfrm>
            <a:off x="513651" y="1937929"/>
            <a:ext cx="1780373" cy="1022224"/>
            <a:chOff x="530596" y="2504698"/>
            <a:chExt cx="2373830" cy="1362964"/>
          </a:xfrm>
        </p:grpSpPr>
        <p:sp>
          <p:nvSpPr>
            <p:cNvPr id="15" name="TextBox 14">
              <a:extLst>
                <a:ext uri="{FF2B5EF4-FFF2-40B4-BE49-F238E27FC236}">
                  <a16:creationId xmlns:a16="http://schemas.microsoft.com/office/drawing/2014/main" id="{4F1FAEC3-1E43-41F5-AD80-91B3E9AD965A}"/>
                </a:ext>
              </a:extLst>
            </p:cNvPr>
            <p:cNvSpPr txBox="1"/>
            <p:nvPr/>
          </p:nvSpPr>
          <p:spPr>
            <a:xfrm>
              <a:off x="530596" y="3252109"/>
              <a:ext cx="2373830" cy="615553"/>
            </a:xfrm>
            <a:prstGeom prst="rect">
              <a:avLst/>
            </a:prstGeom>
            <a:noFill/>
          </p:spPr>
          <p:txBody>
            <a:bodyPr wrap="square" rtlCol="0">
              <a:spAutoFit/>
            </a:bodyPr>
            <a:lstStyle/>
            <a:p>
              <a:r>
                <a:rPr lang="en-US" sz="1200" dirty="0">
                  <a:solidFill>
                    <a:schemeClr val="tx1">
                      <a:lumMod val="50000"/>
                      <a:lumOff val="50000"/>
                    </a:schemeClr>
                  </a:solidFill>
                  <a:latin typeface="Arial" panose="020B0604020202020204" pitchFamily="34" charset="0"/>
                  <a:cs typeface="Arial" panose="020B0604020202020204" pitchFamily="34" charset="0"/>
                </a:rPr>
                <a:t>Shared Regional Vision</a:t>
              </a:r>
            </a:p>
            <a:p>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4098" name="Picture 2" descr="Intermountain MPOs">
              <a:extLst>
                <a:ext uri="{FF2B5EF4-FFF2-40B4-BE49-F238E27FC236}">
                  <a16:creationId xmlns:a16="http://schemas.microsoft.com/office/drawing/2014/main" id="{2BD3F94A-0480-4562-8FA0-C85817D413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312" b="28988"/>
            <a:stretch/>
          </p:blipFill>
          <p:spPr bwMode="auto">
            <a:xfrm>
              <a:off x="619200" y="2504698"/>
              <a:ext cx="1698794" cy="8107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8C4B4D94-D299-4788-AF79-EA44B30434DF}"/>
              </a:ext>
            </a:extLst>
          </p:cNvPr>
          <p:cNvGrpSpPr/>
          <p:nvPr/>
        </p:nvGrpSpPr>
        <p:grpSpPr>
          <a:xfrm>
            <a:off x="490248" y="3357827"/>
            <a:ext cx="1780373" cy="1034872"/>
            <a:chOff x="503742" y="4373440"/>
            <a:chExt cx="2373830" cy="1379829"/>
          </a:xfrm>
        </p:grpSpPr>
        <p:sp>
          <p:nvSpPr>
            <p:cNvPr id="16" name="TextBox 15">
              <a:extLst>
                <a:ext uri="{FF2B5EF4-FFF2-40B4-BE49-F238E27FC236}">
                  <a16:creationId xmlns:a16="http://schemas.microsoft.com/office/drawing/2014/main" id="{ADDC58AB-BE0C-4F5E-8E83-83ACD25C83D7}"/>
                </a:ext>
              </a:extLst>
            </p:cNvPr>
            <p:cNvSpPr txBox="1"/>
            <p:nvPr/>
          </p:nvSpPr>
          <p:spPr>
            <a:xfrm>
              <a:off x="503742" y="4373440"/>
              <a:ext cx="2373830" cy="861774"/>
            </a:xfrm>
            <a:prstGeom prst="rect">
              <a:avLst/>
            </a:prstGeom>
            <a:noFill/>
          </p:spPr>
          <p:txBody>
            <a:bodyPr wrap="square" rtlCol="0">
              <a:spAutoFit/>
            </a:bodyPr>
            <a:lstStyle/>
            <a:p>
              <a:r>
                <a:rPr lang="en-US" sz="1200" b="1" dirty="0">
                  <a:solidFill>
                    <a:schemeClr val="tx1">
                      <a:lumMod val="50000"/>
                      <a:lumOff val="50000"/>
                    </a:schemeClr>
                  </a:solidFill>
                  <a:latin typeface="Arial" panose="020B0604020202020204" pitchFamily="34" charset="0"/>
                  <a:cs typeface="Arial" panose="020B0604020202020204" pitchFamily="34" charset="0"/>
                </a:rPr>
                <a:t>Iowa DOT</a:t>
              </a:r>
            </a:p>
            <a:p>
              <a:r>
                <a:rPr lang="en-US" sz="1200" dirty="0">
                  <a:solidFill>
                    <a:schemeClr val="tx1">
                      <a:lumMod val="50000"/>
                      <a:lumOff val="50000"/>
                    </a:schemeClr>
                  </a:solidFill>
                  <a:latin typeface="Arial" panose="020B0604020202020204" pitchFamily="34" charset="0"/>
                  <a:cs typeface="Arial" panose="020B0604020202020204" pitchFamily="34" charset="0"/>
                </a:rPr>
                <a:t>Strategic Alignment of Performance Measures</a:t>
              </a:r>
            </a:p>
          </p:txBody>
        </p:sp>
        <p:pic>
          <p:nvPicPr>
            <p:cNvPr id="4100" name="Picture 4" descr="I O W A">
              <a:extLst>
                <a:ext uri="{FF2B5EF4-FFF2-40B4-BE49-F238E27FC236}">
                  <a16:creationId xmlns:a16="http://schemas.microsoft.com/office/drawing/2014/main" id="{842C0873-3AC8-4586-82C7-4613218F6E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947" y="5361989"/>
              <a:ext cx="2170574" cy="391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352CD80D-DF19-4A94-BE1A-0BCC3EF1EC5B}"/>
              </a:ext>
            </a:extLst>
          </p:cNvPr>
          <p:cNvGrpSpPr/>
          <p:nvPr/>
        </p:nvGrpSpPr>
        <p:grpSpPr>
          <a:xfrm>
            <a:off x="3161204" y="2130740"/>
            <a:ext cx="2027905" cy="800894"/>
            <a:chOff x="4222799" y="2828860"/>
            <a:chExt cx="2703872" cy="1067860"/>
          </a:xfrm>
        </p:grpSpPr>
        <p:sp>
          <p:nvSpPr>
            <p:cNvPr id="18" name="TextBox 17">
              <a:extLst>
                <a:ext uri="{FF2B5EF4-FFF2-40B4-BE49-F238E27FC236}">
                  <a16:creationId xmlns:a16="http://schemas.microsoft.com/office/drawing/2014/main" id="{C900AE52-2AE0-470F-8E5C-D7A1466A6497}"/>
                </a:ext>
              </a:extLst>
            </p:cNvPr>
            <p:cNvSpPr txBox="1"/>
            <p:nvPr/>
          </p:nvSpPr>
          <p:spPr>
            <a:xfrm>
              <a:off x="4222799" y="3281166"/>
              <a:ext cx="2703872" cy="615554"/>
            </a:xfrm>
            <a:prstGeom prst="rect">
              <a:avLst/>
            </a:prstGeom>
            <a:noFill/>
          </p:spPr>
          <p:txBody>
            <a:bodyPr wrap="square" rtlCol="0">
              <a:spAutoFit/>
            </a:bodyPr>
            <a:lstStyle/>
            <a:p>
              <a:r>
                <a:rPr lang="en-US" sz="1200" dirty="0">
                  <a:solidFill>
                    <a:schemeClr val="tx1">
                      <a:lumMod val="50000"/>
                      <a:lumOff val="50000"/>
                    </a:schemeClr>
                  </a:solidFill>
                  <a:latin typeface="Arial" panose="020B0604020202020204" pitchFamily="34" charset="0"/>
                  <a:cs typeface="Arial" panose="020B0604020202020204" pitchFamily="34" charset="0"/>
                </a:rPr>
                <a:t>Needs Assessment Data Tool</a:t>
              </a:r>
            </a:p>
          </p:txBody>
        </p:sp>
        <p:pic>
          <p:nvPicPr>
            <p:cNvPr id="4104" name="Picture 8" descr="Smart Region Summit | University Technology Office">
              <a:extLst>
                <a:ext uri="{FF2B5EF4-FFF2-40B4-BE49-F238E27FC236}">
                  <a16:creationId xmlns:a16="http://schemas.microsoft.com/office/drawing/2014/main" id="{75FD48B9-C4BF-4E30-A285-115FDEC03D2D}"/>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250151" y="2828860"/>
              <a:ext cx="2676520" cy="418207"/>
            </a:xfrm>
            <a:prstGeom prst="rect">
              <a:avLst/>
            </a:prstGeom>
            <a:noFill/>
            <a:extLst>
              <a:ext uri="{909E8E84-426E-40DD-AFC4-6F175D3DCCD1}">
                <a14:hiddenFill xmlns:a14="http://schemas.microsoft.com/office/drawing/2010/main">
                  <a:solidFill>
                    <a:srgbClr val="FFFFFF"/>
                  </a:solidFill>
                </a14:hiddenFill>
              </a:ext>
            </a:extLst>
          </p:spPr>
        </p:pic>
      </p:grpSp>
      <p:pic>
        <p:nvPicPr>
          <p:cNvPr id="4106" name="Picture 10">
            <a:extLst>
              <a:ext uri="{FF2B5EF4-FFF2-40B4-BE49-F238E27FC236}">
                <a16:creationId xmlns:a16="http://schemas.microsoft.com/office/drawing/2014/main" id="{E4E318C7-B35F-4A6B-91A0-45B9B7F8971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062719" y="2084455"/>
            <a:ext cx="536273" cy="68643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519A6AAB-674B-48D6-B7BB-E679D50E0989}"/>
              </a:ext>
            </a:extLst>
          </p:cNvPr>
          <p:cNvGrpSpPr/>
          <p:nvPr/>
        </p:nvGrpSpPr>
        <p:grpSpPr>
          <a:xfrm>
            <a:off x="3145505" y="3336043"/>
            <a:ext cx="1935315" cy="1594280"/>
            <a:chOff x="4194006" y="4373440"/>
            <a:chExt cx="2580420" cy="2125706"/>
          </a:xfrm>
        </p:grpSpPr>
        <p:sp>
          <p:nvSpPr>
            <p:cNvPr id="17" name="TextBox 16">
              <a:extLst>
                <a:ext uri="{FF2B5EF4-FFF2-40B4-BE49-F238E27FC236}">
                  <a16:creationId xmlns:a16="http://schemas.microsoft.com/office/drawing/2014/main" id="{B99C6FCB-137A-46FD-9582-ADBC2BCEF1E9}"/>
                </a:ext>
              </a:extLst>
            </p:cNvPr>
            <p:cNvSpPr txBox="1"/>
            <p:nvPr/>
          </p:nvSpPr>
          <p:spPr>
            <a:xfrm>
              <a:off x="4195462" y="4373440"/>
              <a:ext cx="2578964" cy="861774"/>
            </a:xfrm>
            <a:prstGeom prst="rect">
              <a:avLst/>
            </a:prstGeom>
            <a:noFill/>
          </p:spPr>
          <p:txBody>
            <a:bodyPr wrap="square" rtlCol="0">
              <a:spAutoFit/>
            </a:bodyPr>
            <a:lstStyle/>
            <a:p>
              <a:r>
                <a:rPr lang="en-US" sz="1200" b="1" dirty="0">
                  <a:solidFill>
                    <a:schemeClr val="tx1">
                      <a:lumMod val="50000"/>
                      <a:lumOff val="50000"/>
                    </a:schemeClr>
                  </a:solidFill>
                  <a:latin typeface="Arial" panose="020B0604020202020204" pitchFamily="34" charset="0"/>
                  <a:cs typeface="Arial" panose="020B0604020202020204" pitchFamily="34" charset="0"/>
                </a:rPr>
                <a:t>Virginia DOT/ OIPI</a:t>
              </a:r>
            </a:p>
            <a:p>
              <a:r>
                <a:rPr lang="en-US" sz="1200" dirty="0">
                  <a:solidFill>
                    <a:schemeClr val="tx1">
                      <a:lumMod val="50000"/>
                      <a:lumOff val="50000"/>
                    </a:schemeClr>
                  </a:solidFill>
                  <a:latin typeface="Arial" panose="020B0604020202020204" pitchFamily="34" charset="0"/>
                  <a:cs typeface="Arial" panose="020B0604020202020204" pitchFamily="34" charset="0"/>
                </a:rPr>
                <a:t>Safety Investment Policy Analysis</a:t>
              </a:r>
            </a:p>
          </p:txBody>
        </p:sp>
        <p:pic>
          <p:nvPicPr>
            <p:cNvPr id="4108" name="Picture 12" descr="VDOT to raze old Montvale High, build new area HQ | Local News |  newsadvance.com">
              <a:extLst>
                <a:ext uri="{FF2B5EF4-FFF2-40B4-BE49-F238E27FC236}">
                  <a16:creationId xmlns:a16="http://schemas.microsoft.com/office/drawing/2014/main" id="{D0A92A3D-979A-4AD2-8F4F-5AA694E3E3C6}"/>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4194328" y="5236011"/>
              <a:ext cx="1901672" cy="54356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Office of Intermodal Planning and Investment -">
              <a:extLst>
                <a:ext uri="{FF2B5EF4-FFF2-40B4-BE49-F238E27FC236}">
                  <a16:creationId xmlns:a16="http://schemas.microsoft.com/office/drawing/2014/main" id="{387F2DA2-9A09-44C9-9D0A-363CFF13E4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006" y="5868340"/>
              <a:ext cx="1989028" cy="6308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096D3A6A-F913-45C7-84D5-ED0A0A1DAF3C}"/>
              </a:ext>
            </a:extLst>
          </p:cNvPr>
          <p:cNvGrpSpPr/>
          <p:nvPr/>
        </p:nvGrpSpPr>
        <p:grpSpPr>
          <a:xfrm>
            <a:off x="5947969" y="3848589"/>
            <a:ext cx="3026473" cy="1262954"/>
            <a:chOff x="7071289" y="5020806"/>
            <a:chExt cx="4184787" cy="1579262"/>
          </a:xfrm>
        </p:grpSpPr>
        <p:pic>
          <p:nvPicPr>
            <p:cNvPr id="31" name="Picture 30" descr="A sunset in the background&#10;&#10;Description automatically generated">
              <a:extLst>
                <a:ext uri="{FF2B5EF4-FFF2-40B4-BE49-F238E27FC236}">
                  <a16:creationId xmlns:a16="http://schemas.microsoft.com/office/drawing/2014/main" id="{01EAD313-41B6-48D7-9697-4B5493966D0B}"/>
                </a:ext>
              </a:extLst>
            </p:cNvPr>
            <p:cNvPicPr/>
            <p:nvPr/>
          </p:nvPicPr>
          <p:blipFill rotWithShape="1">
            <a:blip r:embed="rId12" cstate="hqprint">
              <a:extLst>
                <a:ext uri="{28A0092B-C50C-407E-A947-70E740481C1C}">
                  <a14:useLocalDpi xmlns:a14="http://schemas.microsoft.com/office/drawing/2010/main" val="0"/>
                </a:ext>
              </a:extLst>
            </a:blip>
            <a:srcRect t="10615" b="4467"/>
            <a:stretch/>
          </p:blipFill>
          <p:spPr bwMode="auto">
            <a:xfrm>
              <a:off x="8780208" y="5912688"/>
              <a:ext cx="1691147" cy="687380"/>
            </a:xfrm>
            <a:prstGeom prst="rect">
              <a:avLst/>
            </a:prstGeom>
            <a:ln>
              <a:noFill/>
            </a:ln>
            <a:effectLst>
              <a:softEdge rad="31750"/>
            </a:effectLst>
            <a:extLst>
              <a:ext uri="{53640926-AAD7-44D8-BBD7-CCE9431645EC}">
                <a14:shadowObscured xmlns:a14="http://schemas.microsoft.com/office/drawing/2010/main"/>
              </a:ext>
            </a:extLst>
          </p:spPr>
        </p:pic>
        <p:pic>
          <p:nvPicPr>
            <p:cNvPr id="32" name="Picture 31" descr="A close up of a sign&#10;&#10;Description automatically generated">
              <a:extLst>
                <a:ext uri="{FF2B5EF4-FFF2-40B4-BE49-F238E27FC236}">
                  <a16:creationId xmlns:a16="http://schemas.microsoft.com/office/drawing/2014/main" id="{51948EB1-69A6-4616-89E1-38550A0F0142}"/>
                </a:ext>
              </a:extLst>
            </p:cNvPr>
            <p:cNvPicPr/>
            <p:nvPr/>
          </p:nvPicPr>
          <p:blipFill rotWithShape="1">
            <a:blip r:embed="rId13">
              <a:extLst>
                <a:ext uri="{28A0092B-C50C-407E-A947-70E740481C1C}">
                  <a14:useLocalDpi xmlns:a14="http://schemas.microsoft.com/office/drawing/2010/main" val="0"/>
                </a:ext>
              </a:extLst>
            </a:blip>
            <a:srcRect b="-4465"/>
            <a:stretch/>
          </p:blipFill>
          <p:spPr bwMode="auto">
            <a:xfrm>
              <a:off x="7071289" y="5912688"/>
              <a:ext cx="1691147" cy="687380"/>
            </a:xfrm>
            <a:prstGeom prst="rect">
              <a:avLst/>
            </a:prstGeom>
            <a:ln>
              <a:noFill/>
            </a:ln>
            <a:extLst>
              <a:ext uri="{53640926-AAD7-44D8-BBD7-CCE9431645EC}">
                <a14:shadowObscured xmlns:a14="http://schemas.microsoft.com/office/drawing/2010/main"/>
              </a:ext>
            </a:extLst>
          </p:spPr>
        </p:pic>
        <p:pic>
          <p:nvPicPr>
            <p:cNvPr id="33" name="Picture 32" descr="A picture containing drawing&#10;&#10;Description automatically generated">
              <a:extLst>
                <a:ext uri="{FF2B5EF4-FFF2-40B4-BE49-F238E27FC236}">
                  <a16:creationId xmlns:a16="http://schemas.microsoft.com/office/drawing/2014/main" id="{3708FCE2-4249-40DF-8FAF-482CE5A8077F}"/>
                </a:ext>
              </a:extLst>
            </p:cNvPr>
            <p:cNvPicPr/>
            <p:nvPr/>
          </p:nvPicPr>
          <p:blipFill>
            <a:blip r:embed="rId14">
              <a:extLst>
                <a:ext uri="{28A0092B-C50C-407E-A947-70E740481C1C}">
                  <a14:useLocalDpi xmlns:a14="http://schemas.microsoft.com/office/drawing/2010/main" val="0"/>
                </a:ext>
              </a:extLst>
            </a:blip>
            <a:stretch>
              <a:fillRect/>
            </a:stretch>
          </p:blipFill>
          <p:spPr>
            <a:xfrm>
              <a:off x="7269419" y="5020806"/>
              <a:ext cx="2647950" cy="820420"/>
            </a:xfrm>
            <a:prstGeom prst="rect">
              <a:avLst/>
            </a:prstGeom>
          </p:spPr>
        </p:pic>
        <p:pic>
          <p:nvPicPr>
            <p:cNvPr id="34" name="Picture 33" descr="A screenshot of a cell phone&#10;&#10;Description automatically generated">
              <a:extLst>
                <a:ext uri="{FF2B5EF4-FFF2-40B4-BE49-F238E27FC236}">
                  <a16:creationId xmlns:a16="http://schemas.microsoft.com/office/drawing/2014/main" id="{E171349E-A002-42EE-B3D1-3B663A219654}"/>
                </a:ext>
              </a:extLst>
            </p:cNvPr>
            <p:cNvPicPr/>
            <p:nvPr/>
          </p:nvPicPr>
          <p:blipFill>
            <a:blip r:embed="rId15">
              <a:extLst>
                <a:ext uri="{28A0092B-C50C-407E-A947-70E740481C1C}">
                  <a14:useLocalDpi xmlns:a14="http://schemas.microsoft.com/office/drawing/2010/main" val="0"/>
                </a:ext>
              </a:extLst>
            </a:blip>
            <a:stretch>
              <a:fillRect/>
            </a:stretch>
          </p:blipFill>
          <p:spPr>
            <a:xfrm>
              <a:off x="9935141" y="5220416"/>
              <a:ext cx="1320935" cy="710311"/>
            </a:xfrm>
            <a:prstGeom prst="rect">
              <a:avLst/>
            </a:prstGeom>
          </p:spPr>
        </p:pic>
      </p:grpSp>
    </p:spTree>
    <p:extLst>
      <p:ext uri="{BB962C8B-B14F-4D97-AF65-F5344CB8AC3E}">
        <p14:creationId xmlns:p14="http://schemas.microsoft.com/office/powerpoint/2010/main" val="1601039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E33E0967-DF9F-2040-ACD8-81E2ED28F179}"/>
              </a:ext>
            </a:extLst>
          </p:cNvPr>
          <p:cNvSpPr>
            <a:spLocks noChangeArrowheads="1"/>
          </p:cNvSpPr>
          <p:nvPr/>
        </p:nvSpPr>
        <p:spPr bwMode="auto">
          <a:xfrm>
            <a:off x="1" y="341559"/>
            <a:ext cx="138564" cy="23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3" dirty="0"/>
          </a:p>
        </p:txBody>
      </p:sp>
      <p:sp>
        <p:nvSpPr>
          <p:cNvPr id="23" name="Title 1">
            <a:extLst>
              <a:ext uri="{FF2B5EF4-FFF2-40B4-BE49-F238E27FC236}">
                <a16:creationId xmlns:a16="http://schemas.microsoft.com/office/drawing/2014/main" id="{DD73A8D3-62AE-45F1-A518-0B22361A8128}"/>
              </a:ext>
            </a:extLst>
          </p:cNvPr>
          <p:cNvSpPr txBox="1">
            <a:spLocks/>
          </p:cNvSpPr>
          <p:nvPr/>
        </p:nvSpPr>
        <p:spPr>
          <a:xfrm>
            <a:off x="628650" y="245002"/>
            <a:ext cx="7886700" cy="866825"/>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rgbClr val="002060"/>
                </a:solidFill>
                <a:latin typeface="nevis" panose="02000800000000000000" pitchFamily="2" charset="77"/>
                <a:ea typeface="+mj-ea"/>
                <a:cs typeface="+mj-cs"/>
              </a:defRPr>
            </a:lvl1pPr>
          </a:lstStyle>
          <a:p>
            <a:pPr algn="l"/>
            <a:r>
              <a:rPr lang="en-US" sz="3600" dirty="0"/>
              <a:t>Contact Information</a:t>
            </a:r>
          </a:p>
        </p:txBody>
      </p:sp>
      <p:sp>
        <p:nvSpPr>
          <p:cNvPr id="24" name="TextBox 23">
            <a:extLst>
              <a:ext uri="{FF2B5EF4-FFF2-40B4-BE49-F238E27FC236}">
                <a16:creationId xmlns:a16="http://schemas.microsoft.com/office/drawing/2014/main" id="{57D368BC-9146-4A00-9DDE-CF1097A78F5C}"/>
              </a:ext>
            </a:extLst>
          </p:cNvPr>
          <p:cNvSpPr txBox="1"/>
          <p:nvPr/>
        </p:nvSpPr>
        <p:spPr>
          <a:xfrm>
            <a:off x="1594483" y="2195780"/>
            <a:ext cx="5440163" cy="1077218"/>
          </a:xfrm>
          <a:prstGeom prst="rect">
            <a:avLst/>
          </a:prstGeom>
          <a:noFill/>
        </p:spPr>
        <p:txBody>
          <a:bodyPr wrap="square" rtlCol="0" anchor="b" anchorCtr="0">
            <a:spAutoFit/>
          </a:bodyPr>
          <a:lstStyle/>
          <a:p>
            <a:r>
              <a:rPr lang="en-US" sz="2400" dirty="0">
                <a:solidFill>
                  <a:srgbClr val="002060"/>
                </a:solidFill>
                <a:latin typeface="+mj-lt"/>
                <a:ea typeface="League Spartan" charset="0"/>
                <a:cs typeface="Poppins" pitchFamily="2" charset="77"/>
              </a:rPr>
              <a:t>Anna Batista</a:t>
            </a:r>
          </a:p>
          <a:p>
            <a:r>
              <a:rPr lang="en-US" sz="2000" dirty="0">
                <a:solidFill>
                  <a:srgbClr val="002060"/>
                </a:solidFill>
                <a:ea typeface="League Spartan" charset="0"/>
                <a:cs typeface="Poppins" pitchFamily="2" charset="77"/>
              </a:rPr>
              <a:t>Project Manager</a:t>
            </a:r>
          </a:p>
          <a:p>
            <a:r>
              <a:rPr lang="en-US" sz="2000" dirty="0">
                <a:solidFill>
                  <a:srgbClr val="002060"/>
                </a:solidFill>
                <a:ea typeface="League Spartan" charset="0"/>
                <a:cs typeface="Poppins" pitchFamily="2" charset="77"/>
              </a:rPr>
              <a:t>batista@highstreetconsulting.com</a:t>
            </a:r>
            <a:endParaRPr lang="en-US" sz="1200" dirty="0">
              <a:solidFill>
                <a:srgbClr val="002060"/>
              </a:solidFill>
              <a:ea typeface="League Spartan" charset="0"/>
              <a:cs typeface="Poppins" pitchFamily="2" charset="77"/>
            </a:endParaRPr>
          </a:p>
        </p:txBody>
      </p:sp>
      <p:grpSp>
        <p:nvGrpSpPr>
          <p:cNvPr id="25" name="Group 24">
            <a:extLst>
              <a:ext uri="{FF2B5EF4-FFF2-40B4-BE49-F238E27FC236}">
                <a16:creationId xmlns:a16="http://schemas.microsoft.com/office/drawing/2014/main" id="{C3F0EBD3-D2D7-427A-9624-85EAEF94042D}"/>
              </a:ext>
            </a:extLst>
          </p:cNvPr>
          <p:cNvGrpSpPr>
            <a:grpSpLocks noChangeAspect="1"/>
          </p:cNvGrpSpPr>
          <p:nvPr/>
        </p:nvGrpSpPr>
        <p:grpSpPr>
          <a:xfrm>
            <a:off x="293808" y="1257300"/>
            <a:ext cx="669684" cy="3810874"/>
            <a:chOff x="4040505" y="-129540"/>
            <a:chExt cx="1062990" cy="6049010"/>
          </a:xfrm>
        </p:grpSpPr>
        <p:pic>
          <p:nvPicPr>
            <p:cNvPr id="26" name="Picture 25">
              <a:extLst>
                <a:ext uri="{FF2B5EF4-FFF2-40B4-BE49-F238E27FC236}">
                  <a16:creationId xmlns:a16="http://schemas.microsoft.com/office/drawing/2014/main" id="{91D6D8B9-258E-4950-AC9D-ACF0E9A55157}"/>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040505" y="-129540"/>
              <a:ext cx="1052830" cy="1062990"/>
            </a:xfrm>
            <a:prstGeom prst="rect">
              <a:avLst/>
            </a:prstGeom>
            <a:noFill/>
            <a:ln>
              <a:noFill/>
            </a:ln>
          </p:spPr>
        </p:pic>
        <p:pic>
          <p:nvPicPr>
            <p:cNvPr id="27" name="Picture 26">
              <a:extLst>
                <a:ext uri="{FF2B5EF4-FFF2-40B4-BE49-F238E27FC236}">
                  <a16:creationId xmlns:a16="http://schemas.microsoft.com/office/drawing/2014/main" id="{0947BB9E-A5B1-4D77-9E12-B45F72B0B009}"/>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040505" y="2369690"/>
              <a:ext cx="1062990" cy="1062990"/>
            </a:xfrm>
            <a:prstGeom prst="rect">
              <a:avLst/>
            </a:prstGeom>
            <a:noFill/>
            <a:ln>
              <a:noFill/>
            </a:ln>
          </p:spPr>
        </p:pic>
        <p:pic>
          <p:nvPicPr>
            <p:cNvPr id="28" name="Picture 27">
              <a:extLst>
                <a:ext uri="{FF2B5EF4-FFF2-40B4-BE49-F238E27FC236}">
                  <a16:creationId xmlns:a16="http://schemas.microsoft.com/office/drawing/2014/main" id="{109714A8-2EB5-4693-99A1-E752A2EBEE12}"/>
                </a:ext>
              </a:extLst>
            </p:cNvPr>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040505" y="1128385"/>
              <a:ext cx="1052831" cy="1062990"/>
            </a:xfrm>
            <a:prstGeom prst="rect">
              <a:avLst/>
            </a:prstGeom>
            <a:noFill/>
            <a:ln>
              <a:noFill/>
            </a:ln>
          </p:spPr>
        </p:pic>
        <p:pic>
          <p:nvPicPr>
            <p:cNvPr id="29" name="Picture 28">
              <a:extLst>
                <a:ext uri="{FF2B5EF4-FFF2-40B4-BE49-F238E27FC236}">
                  <a16:creationId xmlns:a16="http://schemas.microsoft.com/office/drawing/2014/main" id="{18FC6E42-54A9-4C8F-B214-29C7FEBBEC18}"/>
                </a:ext>
              </a:extLst>
            </p:cNvPr>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040505" y="3609975"/>
              <a:ext cx="1052830" cy="1062990"/>
            </a:xfrm>
            <a:prstGeom prst="rect">
              <a:avLst/>
            </a:prstGeom>
            <a:noFill/>
            <a:ln>
              <a:noFill/>
            </a:ln>
          </p:spPr>
        </p:pic>
        <p:pic>
          <p:nvPicPr>
            <p:cNvPr id="30" name="Picture 29">
              <a:extLst>
                <a:ext uri="{FF2B5EF4-FFF2-40B4-BE49-F238E27FC236}">
                  <a16:creationId xmlns:a16="http://schemas.microsoft.com/office/drawing/2014/main" id="{21E9E193-8304-49F0-87A8-EEC6FF0E78D4}"/>
                </a:ext>
              </a:extLst>
            </p:cNvPr>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040505" y="4856480"/>
              <a:ext cx="1052830" cy="1062990"/>
            </a:xfrm>
            <a:prstGeom prst="rect">
              <a:avLst/>
            </a:prstGeom>
            <a:noFill/>
            <a:ln>
              <a:noFill/>
            </a:ln>
          </p:spPr>
        </p:pic>
      </p:grpSp>
      <p:sp>
        <p:nvSpPr>
          <p:cNvPr id="31" name="TextBox 30">
            <a:extLst>
              <a:ext uri="{FF2B5EF4-FFF2-40B4-BE49-F238E27FC236}">
                <a16:creationId xmlns:a16="http://schemas.microsoft.com/office/drawing/2014/main" id="{D45F538E-68EA-4A13-BF6B-4ACCE0E12551}"/>
              </a:ext>
            </a:extLst>
          </p:cNvPr>
          <p:cNvSpPr txBox="1"/>
          <p:nvPr/>
        </p:nvSpPr>
        <p:spPr>
          <a:xfrm>
            <a:off x="1594483" y="3403697"/>
            <a:ext cx="5440163" cy="1077218"/>
          </a:xfrm>
          <a:prstGeom prst="rect">
            <a:avLst/>
          </a:prstGeom>
          <a:noFill/>
        </p:spPr>
        <p:txBody>
          <a:bodyPr wrap="square" rtlCol="0" anchor="b" anchorCtr="0">
            <a:spAutoFit/>
          </a:bodyPr>
          <a:lstStyle/>
          <a:p>
            <a:r>
              <a:rPr lang="en-US" sz="2400" dirty="0">
                <a:solidFill>
                  <a:srgbClr val="002060"/>
                </a:solidFill>
                <a:latin typeface="+mj-lt"/>
                <a:ea typeface="League Spartan" charset="0"/>
                <a:cs typeface="Poppins" pitchFamily="2" charset="77"/>
              </a:rPr>
              <a:t>Joe Crossett</a:t>
            </a:r>
          </a:p>
          <a:p>
            <a:r>
              <a:rPr lang="en-US" sz="2000" dirty="0">
                <a:solidFill>
                  <a:srgbClr val="002060"/>
                </a:solidFill>
                <a:ea typeface="League Spartan" charset="0"/>
                <a:cs typeface="Poppins" pitchFamily="2" charset="77"/>
              </a:rPr>
              <a:t>Principal Investigator</a:t>
            </a:r>
          </a:p>
          <a:p>
            <a:r>
              <a:rPr lang="en-US" sz="2000" dirty="0">
                <a:solidFill>
                  <a:srgbClr val="002060"/>
                </a:solidFill>
                <a:ea typeface="League Spartan" charset="0"/>
                <a:cs typeface="Poppins" pitchFamily="2" charset="77"/>
              </a:rPr>
              <a:t>crossett@highstreetconsulting.com</a:t>
            </a:r>
            <a:endParaRPr lang="en-US" sz="1200" dirty="0">
              <a:solidFill>
                <a:srgbClr val="002060"/>
              </a:solidFill>
              <a:ea typeface="League Spartan" charset="0"/>
              <a:cs typeface="Poppins" pitchFamily="2" charset="77"/>
            </a:endParaRPr>
          </a:p>
        </p:txBody>
      </p:sp>
      <p:sp>
        <p:nvSpPr>
          <p:cNvPr id="32" name="TextBox 31">
            <a:extLst>
              <a:ext uri="{FF2B5EF4-FFF2-40B4-BE49-F238E27FC236}">
                <a16:creationId xmlns:a16="http://schemas.microsoft.com/office/drawing/2014/main" id="{5A37AE47-AB7C-49F2-9489-823E074C2A3B}"/>
              </a:ext>
            </a:extLst>
          </p:cNvPr>
          <p:cNvSpPr txBox="1"/>
          <p:nvPr/>
        </p:nvSpPr>
        <p:spPr>
          <a:xfrm>
            <a:off x="1594483" y="1739922"/>
            <a:ext cx="7379273" cy="338554"/>
          </a:xfrm>
          <a:prstGeom prst="rect">
            <a:avLst/>
          </a:prstGeom>
          <a:noFill/>
        </p:spPr>
        <p:txBody>
          <a:bodyPr wrap="square" rtlCol="0" anchor="b" anchorCtr="0">
            <a:spAutoFit/>
          </a:bodyPr>
          <a:lstStyle/>
          <a:p>
            <a:r>
              <a:rPr lang="en-US" sz="1600" dirty="0">
                <a:solidFill>
                  <a:srgbClr val="002060"/>
                </a:solidFill>
                <a:ea typeface="League Spartan" charset="0"/>
                <a:cs typeface="Poppins" pitchFamily="2" charset="77"/>
              </a:rPr>
              <a:t>For more information about this project or implementation, contact:</a:t>
            </a:r>
            <a:endParaRPr lang="en-US" sz="1050" dirty="0">
              <a:solidFill>
                <a:srgbClr val="002060"/>
              </a:solidFill>
              <a:ea typeface="League Spartan" charset="0"/>
              <a:cs typeface="Poppins" pitchFamily="2" charset="77"/>
            </a:endParaRPr>
          </a:p>
        </p:txBody>
      </p:sp>
    </p:spTree>
    <p:extLst>
      <p:ext uri="{BB962C8B-B14F-4D97-AF65-F5344CB8AC3E}">
        <p14:creationId xmlns:p14="http://schemas.microsoft.com/office/powerpoint/2010/main" val="3641628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E33E0967-DF9F-2040-ACD8-81E2ED28F179}"/>
              </a:ext>
            </a:extLst>
          </p:cNvPr>
          <p:cNvSpPr>
            <a:spLocks noChangeArrowheads="1"/>
          </p:cNvSpPr>
          <p:nvPr/>
        </p:nvSpPr>
        <p:spPr bwMode="auto">
          <a:xfrm>
            <a:off x="1" y="341559"/>
            <a:ext cx="138564" cy="23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3" dirty="0"/>
          </a:p>
        </p:txBody>
      </p:sp>
      <p:pic>
        <p:nvPicPr>
          <p:cNvPr id="3" name="Picture 2" descr="A picture containing diagram&#10;&#10;Description automatically generated">
            <a:extLst>
              <a:ext uri="{FF2B5EF4-FFF2-40B4-BE49-F238E27FC236}">
                <a16:creationId xmlns:a16="http://schemas.microsoft.com/office/drawing/2014/main" id="{14700D6A-ABE7-4075-A64B-527A71059DAE}"/>
              </a:ext>
            </a:extLst>
          </p:cNvPr>
          <p:cNvPicPr>
            <a:picLocks noChangeAspect="1"/>
          </p:cNvPicPr>
          <p:nvPr/>
        </p:nvPicPr>
        <p:blipFill>
          <a:blip r:embed="rId3"/>
          <a:stretch>
            <a:fillRect/>
          </a:stretch>
        </p:blipFill>
        <p:spPr>
          <a:xfrm>
            <a:off x="6265959" y="3393575"/>
            <a:ext cx="2592290" cy="1441686"/>
          </a:xfrm>
          <a:prstGeom prst="rect">
            <a:avLst/>
          </a:prstGeom>
        </p:spPr>
      </p:pic>
      <p:pic>
        <p:nvPicPr>
          <p:cNvPr id="8" name="Picture 7" descr="Diagram&#10;&#10;Description automatically generated">
            <a:extLst>
              <a:ext uri="{FF2B5EF4-FFF2-40B4-BE49-F238E27FC236}">
                <a16:creationId xmlns:a16="http://schemas.microsoft.com/office/drawing/2014/main" id="{8A1C8086-DB08-40FD-90C9-6B8CFB3C7774}"/>
              </a:ext>
            </a:extLst>
          </p:cNvPr>
          <p:cNvPicPr>
            <a:picLocks noChangeAspect="1"/>
          </p:cNvPicPr>
          <p:nvPr/>
        </p:nvPicPr>
        <p:blipFill>
          <a:blip r:embed="rId4"/>
          <a:stretch>
            <a:fillRect/>
          </a:stretch>
        </p:blipFill>
        <p:spPr>
          <a:xfrm>
            <a:off x="228600" y="1489501"/>
            <a:ext cx="2732616" cy="1548245"/>
          </a:xfrm>
          <a:prstGeom prst="rect">
            <a:avLst/>
          </a:prstGeom>
        </p:spPr>
      </p:pic>
      <p:pic>
        <p:nvPicPr>
          <p:cNvPr id="14" name="Picture 13" descr="Diagram&#10;&#10;Description automatically generated">
            <a:extLst>
              <a:ext uri="{FF2B5EF4-FFF2-40B4-BE49-F238E27FC236}">
                <a16:creationId xmlns:a16="http://schemas.microsoft.com/office/drawing/2014/main" id="{C44FC2C2-3DDB-4635-BA59-65D0C77DAC41}"/>
              </a:ext>
            </a:extLst>
          </p:cNvPr>
          <p:cNvPicPr>
            <a:picLocks noChangeAspect="1"/>
          </p:cNvPicPr>
          <p:nvPr/>
        </p:nvPicPr>
        <p:blipFill>
          <a:blip r:embed="rId5"/>
          <a:stretch>
            <a:fillRect/>
          </a:stretch>
        </p:blipFill>
        <p:spPr>
          <a:xfrm>
            <a:off x="3124608" y="1493130"/>
            <a:ext cx="2853326" cy="1498914"/>
          </a:xfrm>
          <a:prstGeom prst="rect">
            <a:avLst/>
          </a:prstGeom>
        </p:spPr>
      </p:pic>
      <p:pic>
        <p:nvPicPr>
          <p:cNvPr id="16" name="Picture 15" descr="Diagram&#10;&#10;Description automatically generated">
            <a:extLst>
              <a:ext uri="{FF2B5EF4-FFF2-40B4-BE49-F238E27FC236}">
                <a16:creationId xmlns:a16="http://schemas.microsoft.com/office/drawing/2014/main" id="{FE23F61B-082D-4C90-BC65-1D79227944F8}"/>
              </a:ext>
            </a:extLst>
          </p:cNvPr>
          <p:cNvPicPr>
            <a:picLocks noChangeAspect="1"/>
          </p:cNvPicPr>
          <p:nvPr/>
        </p:nvPicPr>
        <p:blipFill>
          <a:blip r:embed="rId6"/>
          <a:stretch>
            <a:fillRect/>
          </a:stretch>
        </p:blipFill>
        <p:spPr>
          <a:xfrm>
            <a:off x="3279878" y="3381134"/>
            <a:ext cx="2698056" cy="1511760"/>
          </a:xfrm>
          <a:prstGeom prst="rect">
            <a:avLst/>
          </a:prstGeom>
        </p:spPr>
      </p:pic>
      <p:pic>
        <p:nvPicPr>
          <p:cNvPr id="18" name="Picture 17" descr="Diagram&#10;&#10;Description automatically generated">
            <a:extLst>
              <a:ext uri="{FF2B5EF4-FFF2-40B4-BE49-F238E27FC236}">
                <a16:creationId xmlns:a16="http://schemas.microsoft.com/office/drawing/2014/main" id="{79A77802-9FCE-4828-B89C-729F21C5EEE3}"/>
              </a:ext>
            </a:extLst>
          </p:cNvPr>
          <p:cNvPicPr>
            <a:picLocks noChangeAspect="1"/>
          </p:cNvPicPr>
          <p:nvPr/>
        </p:nvPicPr>
        <p:blipFill>
          <a:blip r:embed="rId7"/>
          <a:stretch>
            <a:fillRect/>
          </a:stretch>
        </p:blipFill>
        <p:spPr>
          <a:xfrm>
            <a:off x="228600" y="3393575"/>
            <a:ext cx="2772390" cy="1315711"/>
          </a:xfrm>
          <a:prstGeom prst="rect">
            <a:avLst/>
          </a:prstGeom>
        </p:spPr>
      </p:pic>
      <p:pic>
        <p:nvPicPr>
          <p:cNvPr id="20" name="Picture 19" descr="Diagram&#10;&#10;Description automatically generated">
            <a:extLst>
              <a:ext uri="{FF2B5EF4-FFF2-40B4-BE49-F238E27FC236}">
                <a16:creationId xmlns:a16="http://schemas.microsoft.com/office/drawing/2014/main" id="{702BBB43-BB3F-4B96-B867-DD70A26FD524}"/>
              </a:ext>
            </a:extLst>
          </p:cNvPr>
          <p:cNvPicPr>
            <a:picLocks noChangeAspect="1"/>
          </p:cNvPicPr>
          <p:nvPr/>
        </p:nvPicPr>
        <p:blipFill>
          <a:blip r:embed="rId8"/>
          <a:stretch>
            <a:fillRect/>
          </a:stretch>
        </p:blipFill>
        <p:spPr>
          <a:xfrm>
            <a:off x="6265959" y="1492804"/>
            <a:ext cx="2698056" cy="1450235"/>
          </a:xfrm>
          <a:prstGeom prst="rect">
            <a:avLst/>
          </a:prstGeom>
        </p:spPr>
      </p:pic>
      <p:sp>
        <p:nvSpPr>
          <p:cNvPr id="12" name="TextBox 11">
            <a:extLst>
              <a:ext uri="{FF2B5EF4-FFF2-40B4-BE49-F238E27FC236}">
                <a16:creationId xmlns:a16="http://schemas.microsoft.com/office/drawing/2014/main" id="{C79758E9-33E4-42A9-B67D-16D8EB98C4DE}"/>
              </a:ext>
            </a:extLst>
          </p:cNvPr>
          <p:cNvSpPr txBox="1"/>
          <p:nvPr/>
        </p:nvSpPr>
        <p:spPr>
          <a:xfrm>
            <a:off x="675259" y="1023081"/>
            <a:ext cx="2358695" cy="307777"/>
          </a:xfrm>
          <a:prstGeom prst="rect">
            <a:avLst/>
          </a:prstGeom>
          <a:noFill/>
        </p:spPr>
        <p:txBody>
          <a:bodyPr wrap="square" rtlCol="0" anchor="b" anchorCtr="0">
            <a:spAutoFit/>
          </a:bodyPr>
          <a:lstStyle/>
          <a:p>
            <a:r>
              <a:rPr lang="en-US" sz="1400" cap="small" dirty="0">
                <a:solidFill>
                  <a:srgbClr val="002060"/>
                </a:solidFill>
                <a:latin typeface="Nevis" panose="02000800000000000000" pitchFamily="2" charset="0"/>
                <a:ea typeface="League Spartan" charset="0"/>
                <a:cs typeface="Poppins" pitchFamily="2" charset="77"/>
              </a:rPr>
              <a:t>Prepare Sensors</a:t>
            </a:r>
          </a:p>
        </p:txBody>
      </p:sp>
      <p:sp>
        <p:nvSpPr>
          <p:cNvPr id="15" name="TextBox 14">
            <a:extLst>
              <a:ext uri="{FF2B5EF4-FFF2-40B4-BE49-F238E27FC236}">
                <a16:creationId xmlns:a16="http://schemas.microsoft.com/office/drawing/2014/main" id="{6B93F224-C10E-47CD-9427-9153C992E308}"/>
              </a:ext>
            </a:extLst>
          </p:cNvPr>
          <p:cNvSpPr txBox="1"/>
          <p:nvPr/>
        </p:nvSpPr>
        <p:spPr>
          <a:xfrm>
            <a:off x="3752275" y="1026910"/>
            <a:ext cx="2358695" cy="307777"/>
          </a:xfrm>
          <a:prstGeom prst="rect">
            <a:avLst/>
          </a:prstGeom>
          <a:noFill/>
        </p:spPr>
        <p:txBody>
          <a:bodyPr wrap="square" rtlCol="0" anchor="b" anchorCtr="0">
            <a:spAutoFit/>
          </a:bodyPr>
          <a:lstStyle/>
          <a:p>
            <a:r>
              <a:rPr lang="en-US" sz="1400" cap="small" dirty="0">
                <a:solidFill>
                  <a:srgbClr val="002060"/>
                </a:solidFill>
                <a:latin typeface="Nevis" panose="02000800000000000000" pitchFamily="2" charset="0"/>
                <a:ea typeface="League Spartan" charset="0"/>
                <a:cs typeface="Poppins" pitchFamily="2" charset="77"/>
              </a:rPr>
              <a:t>Establish Pathways</a:t>
            </a:r>
          </a:p>
        </p:txBody>
      </p:sp>
      <p:sp>
        <p:nvSpPr>
          <p:cNvPr id="17" name="TextBox 16">
            <a:extLst>
              <a:ext uri="{FF2B5EF4-FFF2-40B4-BE49-F238E27FC236}">
                <a16:creationId xmlns:a16="http://schemas.microsoft.com/office/drawing/2014/main" id="{99FDCD98-8333-46F0-8DB8-957A6D40536F}"/>
              </a:ext>
            </a:extLst>
          </p:cNvPr>
          <p:cNvSpPr txBox="1"/>
          <p:nvPr/>
        </p:nvSpPr>
        <p:spPr>
          <a:xfrm>
            <a:off x="7143793" y="1015531"/>
            <a:ext cx="2358695" cy="307777"/>
          </a:xfrm>
          <a:prstGeom prst="rect">
            <a:avLst/>
          </a:prstGeom>
          <a:noFill/>
        </p:spPr>
        <p:txBody>
          <a:bodyPr wrap="square" rtlCol="0" anchor="b" anchorCtr="0">
            <a:spAutoFit/>
          </a:bodyPr>
          <a:lstStyle/>
          <a:p>
            <a:r>
              <a:rPr lang="en-US" sz="1400" cap="small" dirty="0">
                <a:solidFill>
                  <a:srgbClr val="002060"/>
                </a:solidFill>
                <a:latin typeface="Nevis" panose="02000800000000000000" pitchFamily="2" charset="0"/>
                <a:ea typeface="League Spartan" charset="0"/>
                <a:cs typeface="Poppins" pitchFamily="2" charset="77"/>
              </a:rPr>
              <a:t>Put It to Work</a:t>
            </a:r>
          </a:p>
        </p:txBody>
      </p:sp>
      <p:pic>
        <p:nvPicPr>
          <p:cNvPr id="19" name="Picture 18" descr="Icon&#10;&#10;Description automatically generated">
            <a:extLst>
              <a:ext uri="{FF2B5EF4-FFF2-40B4-BE49-F238E27FC236}">
                <a16:creationId xmlns:a16="http://schemas.microsoft.com/office/drawing/2014/main" id="{F039FB47-CD0F-4EDB-9B61-2C6F3A8CDE0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697134" y="997525"/>
            <a:ext cx="401141" cy="403453"/>
          </a:xfrm>
          <a:prstGeom prst="rect">
            <a:avLst/>
          </a:prstGeom>
        </p:spPr>
      </p:pic>
      <p:pic>
        <p:nvPicPr>
          <p:cNvPr id="21" name="Picture 20" descr="Shape&#10;&#10;Description automatically generated">
            <a:extLst>
              <a:ext uri="{FF2B5EF4-FFF2-40B4-BE49-F238E27FC236}">
                <a16:creationId xmlns:a16="http://schemas.microsoft.com/office/drawing/2014/main" id="{F3B64B87-4256-436C-9FFB-02D404C9C8B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276004" y="998827"/>
            <a:ext cx="401141" cy="403453"/>
          </a:xfrm>
          <a:prstGeom prst="rect">
            <a:avLst/>
          </a:prstGeom>
        </p:spPr>
      </p:pic>
      <p:pic>
        <p:nvPicPr>
          <p:cNvPr id="22" name="Picture 21" descr="Icon&#10;&#10;Description automatically generated">
            <a:extLst>
              <a:ext uri="{FF2B5EF4-FFF2-40B4-BE49-F238E27FC236}">
                <a16:creationId xmlns:a16="http://schemas.microsoft.com/office/drawing/2014/main" id="{F8C47B33-C781-4115-85BE-DD874CA4B48A}"/>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28600" y="991278"/>
            <a:ext cx="401141" cy="403453"/>
          </a:xfrm>
          <a:prstGeom prst="rect">
            <a:avLst/>
          </a:prstGeom>
        </p:spPr>
      </p:pic>
      <p:sp>
        <p:nvSpPr>
          <p:cNvPr id="23" name="Title 1">
            <a:extLst>
              <a:ext uri="{FF2B5EF4-FFF2-40B4-BE49-F238E27FC236}">
                <a16:creationId xmlns:a16="http://schemas.microsoft.com/office/drawing/2014/main" id="{DD73A8D3-62AE-45F1-A518-0B22361A8128}"/>
              </a:ext>
            </a:extLst>
          </p:cNvPr>
          <p:cNvSpPr txBox="1">
            <a:spLocks/>
          </p:cNvSpPr>
          <p:nvPr/>
        </p:nvSpPr>
        <p:spPr>
          <a:xfrm>
            <a:off x="628650" y="245002"/>
            <a:ext cx="7886700" cy="517835"/>
          </a:xfrm>
          <a:prstGeom prst="rect">
            <a:avLst/>
          </a:prstGeom>
        </p:spPr>
        <p:txBody>
          <a:bodyPr vert="horz" lIns="91440" tIns="45720" rIns="91440" bIns="45720" rtlCol="0" anchor="b">
            <a:normAutofit fontScale="90000" lnSpcReduction="10000"/>
          </a:bodyPr>
          <a:lstStyle>
            <a:lvl1pPr algn="ctr" defTabSz="685800" rtl="0" eaLnBrk="1" latinLnBrk="0" hangingPunct="1">
              <a:lnSpc>
                <a:spcPct val="90000"/>
              </a:lnSpc>
              <a:spcBef>
                <a:spcPct val="0"/>
              </a:spcBef>
              <a:buNone/>
              <a:defRPr sz="4500" kern="1200">
                <a:solidFill>
                  <a:srgbClr val="002060"/>
                </a:solidFill>
                <a:latin typeface="nevis" panose="02000800000000000000" pitchFamily="2" charset="77"/>
                <a:ea typeface="+mj-ea"/>
                <a:cs typeface="+mj-cs"/>
              </a:defRPr>
            </a:lvl1pPr>
          </a:lstStyle>
          <a:p>
            <a:r>
              <a:rPr lang="en-US" sz="3600" dirty="0"/>
              <a:t>Strategies for Better Feedback</a:t>
            </a:r>
          </a:p>
        </p:txBody>
      </p:sp>
    </p:spTree>
    <p:extLst>
      <p:ext uri="{BB962C8B-B14F-4D97-AF65-F5344CB8AC3E}">
        <p14:creationId xmlns:p14="http://schemas.microsoft.com/office/powerpoint/2010/main" val="2917855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E33E0967-DF9F-2040-ACD8-81E2ED28F179}"/>
              </a:ext>
            </a:extLst>
          </p:cNvPr>
          <p:cNvSpPr>
            <a:spLocks noChangeArrowheads="1"/>
          </p:cNvSpPr>
          <p:nvPr/>
        </p:nvSpPr>
        <p:spPr bwMode="auto">
          <a:xfrm>
            <a:off x="1" y="341559"/>
            <a:ext cx="138564" cy="23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3" dirty="0"/>
          </a:p>
        </p:txBody>
      </p:sp>
      <p:pic>
        <p:nvPicPr>
          <p:cNvPr id="3" name="Picture 2" descr="A picture containing diagram&#10;&#10;Description automatically generated">
            <a:extLst>
              <a:ext uri="{FF2B5EF4-FFF2-40B4-BE49-F238E27FC236}">
                <a16:creationId xmlns:a16="http://schemas.microsoft.com/office/drawing/2014/main" id="{14700D6A-ABE7-4075-A64B-527A71059DAE}"/>
              </a:ext>
            </a:extLst>
          </p:cNvPr>
          <p:cNvPicPr>
            <a:picLocks noChangeAspect="1"/>
          </p:cNvPicPr>
          <p:nvPr/>
        </p:nvPicPr>
        <p:blipFill rotWithShape="1">
          <a:blip r:embed="rId3"/>
          <a:srcRect b="85369"/>
          <a:stretch/>
        </p:blipFill>
        <p:spPr>
          <a:xfrm>
            <a:off x="6256767" y="3329813"/>
            <a:ext cx="2698056" cy="219534"/>
          </a:xfrm>
          <a:prstGeom prst="rect">
            <a:avLst/>
          </a:prstGeom>
        </p:spPr>
      </p:pic>
      <p:pic>
        <p:nvPicPr>
          <p:cNvPr id="8" name="Picture 7" descr="Diagram&#10;&#10;Description automatically generated">
            <a:extLst>
              <a:ext uri="{FF2B5EF4-FFF2-40B4-BE49-F238E27FC236}">
                <a16:creationId xmlns:a16="http://schemas.microsoft.com/office/drawing/2014/main" id="{8A1C8086-DB08-40FD-90C9-6B8CFB3C7774}"/>
              </a:ext>
            </a:extLst>
          </p:cNvPr>
          <p:cNvPicPr>
            <a:picLocks noChangeAspect="1"/>
          </p:cNvPicPr>
          <p:nvPr/>
        </p:nvPicPr>
        <p:blipFill rotWithShape="1">
          <a:blip r:embed="rId4"/>
          <a:srcRect b="86376"/>
          <a:stretch/>
        </p:blipFill>
        <p:spPr>
          <a:xfrm>
            <a:off x="228600" y="1448511"/>
            <a:ext cx="3263661" cy="251917"/>
          </a:xfrm>
          <a:prstGeom prst="rect">
            <a:avLst/>
          </a:prstGeom>
        </p:spPr>
      </p:pic>
      <p:pic>
        <p:nvPicPr>
          <p:cNvPr id="14" name="Picture 13" descr="Diagram&#10;&#10;Description automatically generated">
            <a:extLst>
              <a:ext uri="{FF2B5EF4-FFF2-40B4-BE49-F238E27FC236}">
                <a16:creationId xmlns:a16="http://schemas.microsoft.com/office/drawing/2014/main" id="{C44FC2C2-3DDB-4635-BA59-65D0C77DAC41}"/>
              </a:ext>
            </a:extLst>
          </p:cNvPr>
          <p:cNvPicPr>
            <a:picLocks noChangeAspect="1"/>
          </p:cNvPicPr>
          <p:nvPr/>
        </p:nvPicPr>
        <p:blipFill rotWithShape="1">
          <a:blip r:embed="rId5"/>
          <a:srcRect l="13653" t="-260" r="7759" b="86250"/>
          <a:stretch/>
        </p:blipFill>
        <p:spPr>
          <a:xfrm>
            <a:off x="3351944" y="1443775"/>
            <a:ext cx="2727789" cy="255463"/>
          </a:xfrm>
          <a:prstGeom prst="rect">
            <a:avLst/>
          </a:prstGeom>
        </p:spPr>
      </p:pic>
      <p:pic>
        <p:nvPicPr>
          <p:cNvPr id="16" name="Picture 15" descr="Diagram&#10;&#10;Description automatically generated">
            <a:extLst>
              <a:ext uri="{FF2B5EF4-FFF2-40B4-BE49-F238E27FC236}">
                <a16:creationId xmlns:a16="http://schemas.microsoft.com/office/drawing/2014/main" id="{FE23F61B-082D-4C90-BC65-1D79227944F8}"/>
              </a:ext>
            </a:extLst>
          </p:cNvPr>
          <p:cNvPicPr>
            <a:picLocks noChangeAspect="1"/>
          </p:cNvPicPr>
          <p:nvPr/>
        </p:nvPicPr>
        <p:blipFill rotWithShape="1">
          <a:blip r:embed="rId6"/>
          <a:srcRect b="86048"/>
          <a:stretch/>
        </p:blipFill>
        <p:spPr>
          <a:xfrm>
            <a:off x="3156590" y="3344881"/>
            <a:ext cx="3161799" cy="247181"/>
          </a:xfrm>
          <a:prstGeom prst="rect">
            <a:avLst/>
          </a:prstGeom>
        </p:spPr>
      </p:pic>
      <p:pic>
        <p:nvPicPr>
          <p:cNvPr id="18" name="Picture 17" descr="Diagram&#10;&#10;Description automatically generated">
            <a:extLst>
              <a:ext uri="{FF2B5EF4-FFF2-40B4-BE49-F238E27FC236}">
                <a16:creationId xmlns:a16="http://schemas.microsoft.com/office/drawing/2014/main" id="{79A77802-9FCE-4828-B89C-729F21C5EEE3}"/>
              </a:ext>
            </a:extLst>
          </p:cNvPr>
          <p:cNvPicPr>
            <a:picLocks noChangeAspect="1"/>
          </p:cNvPicPr>
          <p:nvPr/>
        </p:nvPicPr>
        <p:blipFill rotWithShape="1">
          <a:blip r:embed="rId7"/>
          <a:srcRect l="10085" r="12059" b="83969"/>
          <a:stretch/>
        </p:blipFill>
        <p:spPr>
          <a:xfrm>
            <a:off x="295616" y="3329469"/>
            <a:ext cx="2735651" cy="267328"/>
          </a:xfrm>
          <a:prstGeom prst="rect">
            <a:avLst/>
          </a:prstGeom>
        </p:spPr>
      </p:pic>
      <p:pic>
        <p:nvPicPr>
          <p:cNvPr id="20" name="Picture 19" descr="Diagram&#10;&#10;Description automatically generated">
            <a:extLst>
              <a:ext uri="{FF2B5EF4-FFF2-40B4-BE49-F238E27FC236}">
                <a16:creationId xmlns:a16="http://schemas.microsoft.com/office/drawing/2014/main" id="{702BBB43-BB3F-4B96-B867-DD70A26FD524}"/>
              </a:ext>
            </a:extLst>
          </p:cNvPr>
          <p:cNvPicPr>
            <a:picLocks noChangeAspect="1"/>
          </p:cNvPicPr>
          <p:nvPr/>
        </p:nvPicPr>
        <p:blipFill rotWithShape="1">
          <a:blip r:embed="rId8"/>
          <a:srcRect l="6436" t="-261" r="14589" b="85456"/>
          <a:stretch/>
        </p:blipFill>
        <p:spPr>
          <a:xfrm>
            <a:off x="6472358" y="1448511"/>
            <a:ext cx="2532850" cy="255221"/>
          </a:xfrm>
          <a:prstGeom prst="rect">
            <a:avLst/>
          </a:prstGeom>
        </p:spPr>
      </p:pic>
      <p:sp>
        <p:nvSpPr>
          <p:cNvPr id="15" name="Text Box 6">
            <a:extLst>
              <a:ext uri="{FF2B5EF4-FFF2-40B4-BE49-F238E27FC236}">
                <a16:creationId xmlns:a16="http://schemas.microsoft.com/office/drawing/2014/main" id="{4819831F-98AC-49BD-A7DE-1ABC0743399C}"/>
              </a:ext>
            </a:extLst>
          </p:cNvPr>
          <p:cNvSpPr txBox="1">
            <a:spLocks noChangeArrowheads="1"/>
          </p:cNvSpPr>
          <p:nvPr/>
        </p:nvSpPr>
        <p:spPr bwMode="auto">
          <a:xfrm>
            <a:off x="593333" y="1748053"/>
            <a:ext cx="2293900" cy="1523184"/>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vert="horz" wrap="square" lIns="0" tIns="0" rIns="0" bIns="0" numCol="1" anchor="t" anchorCtr="0" upright="1">
            <a:noAutofit/>
          </a:bodyPr>
          <a:lstStyle/>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Make connections early.</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Allow for a sense of ownership.</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Maintain transparency and neutrality.</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Listen, and show you are listening.</a:t>
            </a:r>
          </a:p>
        </p:txBody>
      </p:sp>
      <p:sp>
        <p:nvSpPr>
          <p:cNvPr id="17" name="Text Box 6">
            <a:extLst>
              <a:ext uri="{FF2B5EF4-FFF2-40B4-BE49-F238E27FC236}">
                <a16:creationId xmlns:a16="http://schemas.microsoft.com/office/drawing/2014/main" id="{81ECF9D5-AC30-4A16-8991-BE5CAE8CFE5A}"/>
              </a:ext>
            </a:extLst>
          </p:cNvPr>
          <p:cNvSpPr txBox="1">
            <a:spLocks noChangeArrowheads="1"/>
          </p:cNvSpPr>
          <p:nvPr/>
        </p:nvSpPr>
        <p:spPr bwMode="auto">
          <a:xfrm>
            <a:off x="3435423" y="1748053"/>
            <a:ext cx="2293900" cy="1521103"/>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vert="horz" wrap="square" lIns="0" tIns="0" rIns="0" bIns="0" numCol="1" anchor="t" anchorCtr="0" upright="1">
            <a:noAutofit/>
          </a:bodyPr>
          <a:lstStyle/>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Build a habit of short, frequent dialogue.</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Gather the right people. (</a:t>
            </a:r>
            <a:r>
              <a:rPr lang="en-US" sz="1200" i="1" spc="-15" dirty="0">
                <a:solidFill>
                  <a:schemeClr val="tx1">
                    <a:lumMod val="50000"/>
                    <a:lumOff val="50000"/>
                  </a:schemeClr>
                </a:solidFill>
                <a:latin typeface="Arial" panose="020B0604020202020204" pitchFamily="34" charset="0"/>
                <a:cs typeface="Arial" panose="020B0604020202020204" pitchFamily="34" charset="0"/>
              </a:rPr>
              <a:t>Up and down the agency, across boundaries.)</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Let discussion flourish.</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Time strategically.</a:t>
            </a:r>
          </a:p>
        </p:txBody>
      </p:sp>
      <p:sp>
        <p:nvSpPr>
          <p:cNvPr id="19" name="Text Box 6">
            <a:extLst>
              <a:ext uri="{FF2B5EF4-FFF2-40B4-BE49-F238E27FC236}">
                <a16:creationId xmlns:a16="http://schemas.microsoft.com/office/drawing/2014/main" id="{B9BA0F6E-3368-43C6-9F13-4FEF9C2352AD}"/>
              </a:ext>
            </a:extLst>
          </p:cNvPr>
          <p:cNvSpPr txBox="1">
            <a:spLocks noChangeArrowheads="1"/>
          </p:cNvSpPr>
          <p:nvPr/>
        </p:nvSpPr>
        <p:spPr bwMode="auto">
          <a:xfrm>
            <a:off x="6524089" y="1748053"/>
            <a:ext cx="2430734" cy="1506036"/>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vert="horz" wrap="square" lIns="0" tIns="0" rIns="0" bIns="0" numCol="1" anchor="t" anchorCtr="0" upright="1">
            <a:noAutofit/>
          </a:bodyPr>
          <a:lstStyle/>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Tell performance truths.</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Simplify, but not too much.</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Blend data and storytelling.</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Evolve your story.</a:t>
            </a:r>
          </a:p>
          <a:p>
            <a:pPr marL="214313" indent="-127397">
              <a:spcAft>
                <a:spcPts val="450"/>
              </a:spcAft>
              <a:buFont typeface="Arial" panose="020B0604020202020204" pitchFamily="34" charset="0"/>
              <a:buChar char="•"/>
            </a:pPr>
            <a:endParaRPr lang="en-US" sz="1200" spc="-15"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1" name="Text Box 6">
            <a:extLst>
              <a:ext uri="{FF2B5EF4-FFF2-40B4-BE49-F238E27FC236}">
                <a16:creationId xmlns:a16="http://schemas.microsoft.com/office/drawing/2014/main" id="{F0FA8EF8-F2E3-4089-8EE2-EF88FCEF423A}"/>
              </a:ext>
            </a:extLst>
          </p:cNvPr>
          <p:cNvSpPr txBox="1">
            <a:spLocks noChangeArrowheads="1"/>
          </p:cNvSpPr>
          <p:nvPr/>
        </p:nvSpPr>
        <p:spPr bwMode="auto">
          <a:xfrm>
            <a:off x="581619" y="3655029"/>
            <a:ext cx="2449648" cy="1677404"/>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vert="horz" wrap="square" lIns="0" tIns="0" rIns="0" bIns="0" numCol="1" anchor="t" anchorCtr="0" upright="1">
            <a:noAutofit/>
          </a:bodyPr>
          <a:lstStyle/>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Create a data map and </a:t>
            </a:r>
            <a:r>
              <a:rPr lang="en-US" sz="1200" spc="-15" dirty="0" smtClean="0">
                <a:solidFill>
                  <a:schemeClr val="tx1">
                    <a:lumMod val="50000"/>
                    <a:lumOff val="50000"/>
                  </a:schemeClr>
                </a:solidFill>
                <a:latin typeface="Arial" panose="020B0604020202020204" pitchFamily="34" charset="0"/>
                <a:cs typeface="Arial" panose="020B0604020202020204" pitchFamily="34" charset="0"/>
              </a:rPr>
              <a:t>wish list</a:t>
            </a:r>
            <a:r>
              <a:rPr lang="en-US" sz="1200" spc="-15" dirty="0">
                <a:solidFill>
                  <a:schemeClr val="tx1">
                    <a:lumMod val="50000"/>
                    <a:lumOff val="50000"/>
                  </a:schemeClr>
                </a:solidFill>
                <a:latin typeface="Arial" panose="020B0604020202020204" pitchFamily="34" charset="0"/>
                <a:cs typeface="Arial" panose="020B0604020202020204" pitchFamily="34" charset="0"/>
              </a:rPr>
              <a:t>.</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Automate where possible.</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Have early conversations with data owners.</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Invite data owners to participate in performance.</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Ask for data elements.</a:t>
            </a:r>
          </a:p>
        </p:txBody>
      </p:sp>
      <p:sp>
        <p:nvSpPr>
          <p:cNvPr id="22" name="Text Box 6">
            <a:extLst>
              <a:ext uri="{FF2B5EF4-FFF2-40B4-BE49-F238E27FC236}">
                <a16:creationId xmlns:a16="http://schemas.microsoft.com/office/drawing/2014/main" id="{312681C6-6412-4091-B02D-CA9940AC3FE8}"/>
              </a:ext>
            </a:extLst>
          </p:cNvPr>
          <p:cNvSpPr txBox="1">
            <a:spLocks noChangeArrowheads="1"/>
          </p:cNvSpPr>
          <p:nvPr/>
        </p:nvSpPr>
        <p:spPr bwMode="auto">
          <a:xfrm>
            <a:off x="3435423" y="3662779"/>
            <a:ext cx="2293900" cy="1677404"/>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vert="horz" wrap="square" lIns="0" tIns="0" rIns="0" bIns="0" numCol="1" anchor="t" anchorCtr="0" upright="1">
            <a:noAutofit/>
          </a:bodyPr>
          <a:lstStyle/>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Know your analytical options.</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Align technical and planning conversations.</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Understand the mechanics of your metrics.</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Set assessment points.</a:t>
            </a:r>
          </a:p>
        </p:txBody>
      </p:sp>
      <p:sp>
        <p:nvSpPr>
          <p:cNvPr id="23" name="Text Box 6">
            <a:extLst>
              <a:ext uri="{FF2B5EF4-FFF2-40B4-BE49-F238E27FC236}">
                <a16:creationId xmlns:a16="http://schemas.microsoft.com/office/drawing/2014/main" id="{FDE669E7-C755-4F29-B966-15E493317EFB}"/>
              </a:ext>
            </a:extLst>
          </p:cNvPr>
          <p:cNvSpPr txBox="1">
            <a:spLocks noChangeArrowheads="1"/>
          </p:cNvSpPr>
          <p:nvPr/>
        </p:nvSpPr>
        <p:spPr bwMode="auto">
          <a:xfrm>
            <a:off x="6524090" y="3662734"/>
            <a:ext cx="2334160" cy="1677404"/>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vert="horz" wrap="square" lIns="0" tIns="0" rIns="0" bIns="0" numCol="1" anchor="t" anchorCtr="0" upright="1">
            <a:noAutofit/>
          </a:bodyPr>
          <a:lstStyle/>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Start where you are.</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Embrace incrementalism.</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Institutionalize feedback.</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Seize opportunities as they arise.</a:t>
            </a:r>
          </a:p>
          <a:p>
            <a:pPr marL="214313" indent="-127397">
              <a:spcAft>
                <a:spcPts val="450"/>
              </a:spcAft>
              <a:buFont typeface="Arial" panose="020B0604020202020204" pitchFamily="34" charset="0"/>
              <a:buChar char="•"/>
            </a:pPr>
            <a:r>
              <a:rPr lang="en-US" sz="1200" spc="-15" dirty="0">
                <a:solidFill>
                  <a:schemeClr val="tx1">
                    <a:lumMod val="50000"/>
                    <a:lumOff val="50000"/>
                  </a:schemeClr>
                </a:solidFill>
                <a:latin typeface="Arial" panose="020B0604020202020204" pitchFamily="34" charset="0"/>
                <a:cs typeface="Arial" panose="020B0604020202020204" pitchFamily="34" charset="0"/>
              </a:rPr>
              <a:t>Just try something!</a:t>
            </a:r>
          </a:p>
        </p:txBody>
      </p:sp>
      <p:sp>
        <p:nvSpPr>
          <p:cNvPr id="25" name="TextBox 24">
            <a:extLst>
              <a:ext uri="{FF2B5EF4-FFF2-40B4-BE49-F238E27FC236}">
                <a16:creationId xmlns:a16="http://schemas.microsoft.com/office/drawing/2014/main" id="{EB987CF8-D672-4324-901B-6EFF0EBB169B}"/>
              </a:ext>
            </a:extLst>
          </p:cNvPr>
          <p:cNvSpPr txBox="1"/>
          <p:nvPr/>
        </p:nvSpPr>
        <p:spPr>
          <a:xfrm>
            <a:off x="675259" y="1023081"/>
            <a:ext cx="2358695" cy="307777"/>
          </a:xfrm>
          <a:prstGeom prst="rect">
            <a:avLst/>
          </a:prstGeom>
          <a:noFill/>
        </p:spPr>
        <p:txBody>
          <a:bodyPr wrap="square" rtlCol="0" anchor="b" anchorCtr="0">
            <a:spAutoFit/>
          </a:bodyPr>
          <a:lstStyle/>
          <a:p>
            <a:r>
              <a:rPr lang="en-US" sz="1400" cap="small" dirty="0">
                <a:solidFill>
                  <a:srgbClr val="002060"/>
                </a:solidFill>
                <a:latin typeface="Nevis" panose="02000800000000000000" pitchFamily="2" charset="0"/>
                <a:ea typeface="League Spartan" charset="0"/>
                <a:cs typeface="Poppins" pitchFamily="2" charset="77"/>
              </a:rPr>
              <a:t>Prepare Sensors</a:t>
            </a:r>
          </a:p>
        </p:txBody>
      </p:sp>
      <p:sp>
        <p:nvSpPr>
          <p:cNvPr id="26" name="TextBox 25">
            <a:extLst>
              <a:ext uri="{FF2B5EF4-FFF2-40B4-BE49-F238E27FC236}">
                <a16:creationId xmlns:a16="http://schemas.microsoft.com/office/drawing/2014/main" id="{22EFF4FD-2D04-40BD-A4A9-BD83786CCFFB}"/>
              </a:ext>
            </a:extLst>
          </p:cNvPr>
          <p:cNvSpPr txBox="1"/>
          <p:nvPr/>
        </p:nvSpPr>
        <p:spPr>
          <a:xfrm>
            <a:off x="3752275" y="1026910"/>
            <a:ext cx="2358695" cy="307777"/>
          </a:xfrm>
          <a:prstGeom prst="rect">
            <a:avLst/>
          </a:prstGeom>
          <a:noFill/>
        </p:spPr>
        <p:txBody>
          <a:bodyPr wrap="square" rtlCol="0" anchor="b" anchorCtr="0">
            <a:spAutoFit/>
          </a:bodyPr>
          <a:lstStyle/>
          <a:p>
            <a:r>
              <a:rPr lang="en-US" sz="1400" cap="small" dirty="0">
                <a:solidFill>
                  <a:srgbClr val="002060"/>
                </a:solidFill>
                <a:latin typeface="Nevis" panose="02000800000000000000" pitchFamily="2" charset="0"/>
                <a:ea typeface="League Spartan" charset="0"/>
                <a:cs typeface="Poppins" pitchFamily="2" charset="77"/>
              </a:rPr>
              <a:t>Establish Pathways</a:t>
            </a:r>
          </a:p>
        </p:txBody>
      </p:sp>
      <p:pic>
        <p:nvPicPr>
          <p:cNvPr id="27" name="Picture 26" descr="Icon&#10;&#10;Description automatically generated">
            <a:extLst>
              <a:ext uri="{FF2B5EF4-FFF2-40B4-BE49-F238E27FC236}">
                <a16:creationId xmlns:a16="http://schemas.microsoft.com/office/drawing/2014/main" id="{DA96C449-9541-4599-AD28-9C5646A875A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697134" y="997525"/>
            <a:ext cx="401141" cy="403453"/>
          </a:xfrm>
          <a:prstGeom prst="rect">
            <a:avLst/>
          </a:prstGeom>
        </p:spPr>
      </p:pic>
      <p:pic>
        <p:nvPicPr>
          <p:cNvPr id="28" name="Picture 27" descr="Shape&#10;&#10;Description automatically generated">
            <a:extLst>
              <a:ext uri="{FF2B5EF4-FFF2-40B4-BE49-F238E27FC236}">
                <a16:creationId xmlns:a16="http://schemas.microsoft.com/office/drawing/2014/main" id="{D83CFF00-795C-44B5-981D-832F87739002}"/>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276004" y="998827"/>
            <a:ext cx="401141" cy="403453"/>
          </a:xfrm>
          <a:prstGeom prst="rect">
            <a:avLst/>
          </a:prstGeom>
        </p:spPr>
      </p:pic>
      <p:pic>
        <p:nvPicPr>
          <p:cNvPr id="29" name="Picture 28" descr="Icon&#10;&#10;Description automatically generated">
            <a:extLst>
              <a:ext uri="{FF2B5EF4-FFF2-40B4-BE49-F238E27FC236}">
                <a16:creationId xmlns:a16="http://schemas.microsoft.com/office/drawing/2014/main" id="{48E1F38C-8720-41F8-A22C-C877846616D1}"/>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28600" y="991278"/>
            <a:ext cx="401141" cy="403453"/>
          </a:xfrm>
          <a:prstGeom prst="rect">
            <a:avLst/>
          </a:prstGeom>
        </p:spPr>
      </p:pic>
      <p:sp>
        <p:nvSpPr>
          <p:cNvPr id="30" name="Title 1">
            <a:extLst>
              <a:ext uri="{FF2B5EF4-FFF2-40B4-BE49-F238E27FC236}">
                <a16:creationId xmlns:a16="http://schemas.microsoft.com/office/drawing/2014/main" id="{0410B177-0137-4689-A037-44A81F90E216}"/>
              </a:ext>
            </a:extLst>
          </p:cNvPr>
          <p:cNvSpPr txBox="1">
            <a:spLocks/>
          </p:cNvSpPr>
          <p:nvPr/>
        </p:nvSpPr>
        <p:spPr>
          <a:xfrm>
            <a:off x="628650" y="245002"/>
            <a:ext cx="7886700" cy="517835"/>
          </a:xfrm>
          <a:prstGeom prst="rect">
            <a:avLst/>
          </a:prstGeom>
        </p:spPr>
        <p:txBody>
          <a:bodyPr vert="horz" lIns="91440" tIns="45720" rIns="91440" bIns="45720" rtlCol="0" anchor="b">
            <a:normAutofit fontScale="90000" lnSpcReduction="10000"/>
          </a:bodyPr>
          <a:lstStyle>
            <a:lvl1pPr algn="ctr" defTabSz="685800" rtl="0" eaLnBrk="1" latinLnBrk="0" hangingPunct="1">
              <a:lnSpc>
                <a:spcPct val="90000"/>
              </a:lnSpc>
              <a:spcBef>
                <a:spcPct val="0"/>
              </a:spcBef>
              <a:buNone/>
              <a:defRPr sz="4500" kern="1200">
                <a:solidFill>
                  <a:srgbClr val="002060"/>
                </a:solidFill>
                <a:latin typeface="nevis" panose="02000800000000000000" pitchFamily="2" charset="77"/>
                <a:ea typeface="+mj-ea"/>
                <a:cs typeface="+mj-cs"/>
              </a:defRPr>
            </a:lvl1pPr>
          </a:lstStyle>
          <a:p>
            <a:r>
              <a:rPr lang="en-US" sz="3600" dirty="0"/>
              <a:t>Strategies for Better Feedback</a:t>
            </a:r>
          </a:p>
        </p:txBody>
      </p:sp>
      <p:sp>
        <p:nvSpPr>
          <p:cNvPr id="31" name="TextBox 30">
            <a:extLst>
              <a:ext uri="{FF2B5EF4-FFF2-40B4-BE49-F238E27FC236}">
                <a16:creationId xmlns:a16="http://schemas.microsoft.com/office/drawing/2014/main" id="{9ADA61F4-8E03-4135-92FB-24DF077E780E}"/>
              </a:ext>
            </a:extLst>
          </p:cNvPr>
          <p:cNvSpPr txBox="1"/>
          <p:nvPr/>
        </p:nvSpPr>
        <p:spPr>
          <a:xfrm>
            <a:off x="7143793" y="1015531"/>
            <a:ext cx="2358695" cy="307777"/>
          </a:xfrm>
          <a:prstGeom prst="rect">
            <a:avLst/>
          </a:prstGeom>
          <a:noFill/>
        </p:spPr>
        <p:txBody>
          <a:bodyPr wrap="square" rtlCol="0" anchor="b" anchorCtr="0">
            <a:spAutoFit/>
          </a:bodyPr>
          <a:lstStyle/>
          <a:p>
            <a:r>
              <a:rPr lang="en-US" sz="1400" cap="small" dirty="0">
                <a:solidFill>
                  <a:srgbClr val="002060"/>
                </a:solidFill>
                <a:latin typeface="Nevis" panose="02000800000000000000" pitchFamily="2" charset="0"/>
                <a:ea typeface="League Spartan" charset="0"/>
                <a:cs typeface="Poppins" pitchFamily="2" charset="77"/>
              </a:rPr>
              <a:t>Put It to Work</a:t>
            </a:r>
          </a:p>
        </p:txBody>
      </p:sp>
    </p:spTree>
    <p:extLst>
      <p:ext uri="{BB962C8B-B14F-4D97-AF65-F5344CB8AC3E}">
        <p14:creationId xmlns:p14="http://schemas.microsoft.com/office/powerpoint/2010/main" val="2354179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3126"/>
            <a:ext cx="9144000" cy="613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Avenir Next"/>
              <a:ea typeface="+mn-ea"/>
              <a:cs typeface="+mn-cs"/>
            </a:endParaRPr>
          </a:p>
        </p:txBody>
      </p:sp>
      <p:sp>
        <p:nvSpPr>
          <p:cNvPr id="2" name="Title 1">
            <a:extLst>
              <a:ext uri="{FF2B5EF4-FFF2-40B4-BE49-F238E27FC236}">
                <a16:creationId xmlns:a16="http://schemas.microsoft.com/office/drawing/2014/main" id="{668583D8-B551-4F14-A3FA-84DE90F4363A}"/>
              </a:ext>
            </a:extLst>
          </p:cNvPr>
          <p:cNvSpPr>
            <a:spLocks noGrp="1"/>
          </p:cNvSpPr>
          <p:nvPr>
            <p:ph type="title"/>
          </p:nvPr>
        </p:nvSpPr>
        <p:spPr>
          <a:xfrm>
            <a:off x="417399" y="536222"/>
            <a:ext cx="8408193" cy="620697"/>
          </a:xfrm>
        </p:spPr>
        <p:txBody>
          <a:bodyPr vert="horz" lIns="91440" tIns="45720" rIns="91440" bIns="45720" rtlCol="0" anchor="ctr">
            <a:normAutofit/>
          </a:bodyPr>
          <a:lstStyle/>
          <a:p>
            <a:pPr algn="ctr" defTabSz="914400"/>
            <a:r>
              <a:rPr lang="en-US" sz="2500" kern="1200" dirty="0">
                <a:solidFill>
                  <a:schemeClr val="bg1"/>
                </a:solidFill>
                <a:latin typeface="+mj-lt"/>
                <a:ea typeface="+mj-ea"/>
                <a:cs typeface="+mj-cs"/>
              </a:rPr>
              <a:t>Practice Review: Survey on Monitoring &amp; Adjustment</a:t>
            </a:r>
          </a:p>
        </p:txBody>
      </p:sp>
      <p:pic>
        <p:nvPicPr>
          <p:cNvPr id="7" name="Picture 6">
            <a:extLst>
              <a:ext uri="{FF2B5EF4-FFF2-40B4-BE49-F238E27FC236}">
                <a16:creationId xmlns:a16="http://schemas.microsoft.com/office/drawing/2014/main" id="{B8AF53F5-B0DA-475E-87F4-B16D84212A0D}"/>
              </a:ext>
            </a:extLst>
          </p:cNvPr>
          <p:cNvPicPr>
            <a:picLocks noChangeAspect="1"/>
          </p:cNvPicPr>
          <p:nvPr/>
        </p:nvPicPr>
        <p:blipFill>
          <a:blip r:embed="rId2"/>
          <a:stretch>
            <a:fillRect/>
          </a:stretch>
        </p:blipFill>
        <p:spPr>
          <a:xfrm>
            <a:off x="992271" y="1396022"/>
            <a:ext cx="7159457" cy="3661833"/>
          </a:xfrm>
          <a:prstGeom prst="rect">
            <a:avLst/>
          </a:prstGeom>
        </p:spPr>
      </p:pic>
    </p:spTree>
    <p:extLst>
      <p:ext uri="{BB962C8B-B14F-4D97-AF65-F5344CB8AC3E}">
        <p14:creationId xmlns:p14="http://schemas.microsoft.com/office/powerpoint/2010/main" val="103941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3126"/>
            <a:ext cx="9144000" cy="613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Avenir Next"/>
              <a:ea typeface="+mn-ea"/>
              <a:cs typeface="+mn-cs"/>
            </a:endParaRPr>
          </a:p>
        </p:txBody>
      </p:sp>
      <p:sp>
        <p:nvSpPr>
          <p:cNvPr id="2" name="Title 1">
            <a:extLst>
              <a:ext uri="{FF2B5EF4-FFF2-40B4-BE49-F238E27FC236}">
                <a16:creationId xmlns:a16="http://schemas.microsoft.com/office/drawing/2014/main" id="{668583D8-B551-4F14-A3FA-84DE90F4363A}"/>
              </a:ext>
            </a:extLst>
          </p:cNvPr>
          <p:cNvSpPr>
            <a:spLocks noGrp="1"/>
          </p:cNvSpPr>
          <p:nvPr>
            <p:ph type="title"/>
          </p:nvPr>
        </p:nvSpPr>
        <p:spPr>
          <a:xfrm>
            <a:off x="417399" y="536222"/>
            <a:ext cx="8408193" cy="620697"/>
          </a:xfrm>
        </p:spPr>
        <p:txBody>
          <a:bodyPr vert="horz" lIns="91440" tIns="45720" rIns="91440" bIns="45720" rtlCol="0" anchor="ctr">
            <a:normAutofit/>
          </a:bodyPr>
          <a:lstStyle/>
          <a:p>
            <a:pPr algn="ctr" defTabSz="914400"/>
            <a:r>
              <a:rPr lang="en-US" sz="2500" kern="1200" dirty="0">
                <a:solidFill>
                  <a:schemeClr val="bg1"/>
                </a:solidFill>
                <a:latin typeface="+mj-lt"/>
                <a:ea typeface="+mj-ea"/>
                <a:cs typeface="+mj-cs"/>
              </a:rPr>
              <a:t>Peer Exchanges</a:t>
            </a:r>
          </a:p>
        </p:txBody>
      </p:sp>
      <p:graphicFrame>
        <p:nvGraphicFramePr>
          <p:cNvPr id="7" name="Table 6">
            <a:extLst>
              <a:ext uri="{FF2B5EF4-FFF2-40B4-BE49-F238E27FC236}">
                <a16:creationId xmlns:a16="http://schemas.microsoft.com/office/drawing/2014/main" id="{409CD6F5-BB08-4968-9ED6-4E42648903A8}"/>
              </a:ext>
            </a:extLst>
          </p:cNvPr>
          <p:cNvGraphicFramePr>
            <a:graphicFrameLocks noGrp="1"/>
          </p:cNvGraphicFramePr>
          <p:nvPr/>
        </p:nvGraphicFramePr>
        <p:xfrm>
          <a:off x="417399" y="1744824"/>
          <a:ext cx="8408193" cy="2584579"/>
        </p:xfrm>
        <a:graphic>
          <a:graphicData uri="http://schemas.openxmlformats.org/drawingml/2006/table">
            <a:tbl>
              <a:tblPr firstRow="1" firstCol="1" bandRow="1">
                <a:tableStyleId>{0E3FDE45-AF77-4B5C-9715-49D594BDF05E}</a:tableStyleId>
              </a:tblPr>
              <a:tblGrid>
                <a:gridCol w="2270212">
                  <a:extLst>
                    <a:ext uri="{9D8B030D-6E8A-4147-A177-3AD203B41FA5}">
                      <a16:colId xmlns:a16="http://schemas.microsoft.com/office/drawing/2014/main" val="1432612284"/>
                    </a:ext>
                  </a:extLst>
                </a:gridCol>
                <a:gridCol w="2270212">
                  <a:extLst>
                    <a:ext uri="{9D8B030D-6E8A-4147-A177-3AD203B41FA5}">
                      <a16:colId xmlns:a16="http://schemas.microsoft.com/office/drawing/2014/main" val="1863990489"/>
                    </a:ext>
                  </a:extLst>
                </a:gridCol>
                <a:gridCol w="3867769">
                  <a:extLst>
                    <a:ext uri="{9D8B030D-6E8A-4147-A177-3AD203B41FA5}">
                      <a16:colId xmlns:a16="http://schemas.microsoft.com/office/drawing/2014/main" val="2798150861"/>
                    </a:ext>
                  </a:extLst>
                </a:gridCol>
              </a:tblGrid>
              <a:tr h="553839">
                <a:tc>
                  <a:txBody>
                    <a:bodyPr/>
                    <a:lstStyle/>
                    <a:p>
                      <a:pPr marL="0" marR="0">
                        <a:spcBef>
                          <a:spcPts val="600"/>
                        </a:spcBef>
                        <a:spcAft>
                          <a:spcPts val="600"/>
                        </a:spcAft>
                      </a:pPr>
                      <a:r>
                        <a:rPr lang="en-US" sz="2000">
                          <a:effectLst/>
                        </a:rPr>
                        <a:t>Date</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2000">
                          <a:effectLst/>
                        </a:rPr>
                        <a:t>City</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2000">
                          <a:effectLst/>
                        </a:rPr>
                        <a:t>Host</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2012643"/>
                  </a:ext>
                </a:extLst>
              </a:tr>
              <a:tr h="507685">
                <a:tc>
                  <a:txBody>
                    <a:bodyPr/>
                    <a:lstStyle/>
                    <a:p>
                      <a:pPr marL="0" marR="0">
                        <a:spcBef>
                          <a:spcPts val="600"/>
                        </a:spcBef>
                        <a:spcAft>
                          <a:spcPts val="600"/>
                        </a:spcAft>
                      </a:pPr>
                      <a:r>
                        <a:rPr lang="en-US" sz="1800">
                          <a:effectLst/>
                        </a:rPr>
                        <a:t>10/10/2019</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a:effectLst/>
                        </a:rPr>
                        <a:t>St. Louis </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a:effectLst/>
                        </a:rPr>
                        <a:t>East-West Gateway</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6504161"/>
                  </a:ext>
                </a:extLst>
              </a:tr>
              <a:tr h="507685">
                <a:tc>
                  <a:txBody>
                    <a:bodyPr/>
                    <a:lstStyle/>
                    <a:p>
                      <a:pPr marL="0" marR="0">
                        <a:spcBef>
                          <a:spcPts val="600"/>
                        </a:spcBef>
                        <a:spcAft>
                          <a:spcPts val="600"/>
                        </a:spcAft>
                      </a:pPr>
                      <a:r>
                        <a:rPr lang="en-US" sz="1800">
                          <a:effectLst/>
                        </a:rPr>
                        <a:t>10/21/2019</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a:effectLst/>
                        </a:rPr>
                        <a:t>Baltimore</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a:effectLst/>
                        </a:rPr>
                        <a:t>AMPO Conference</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0336087"/>
                  </a:ext>
                </a:extLst>
              </a:tr>
              <a:tr h="507685">
                <a:tc>
                  <a:txBody>
                    <a:bodyPr/>
                    <a:lstStyle/>
                    <a:p>
                      <a:pPr marL="0" marR="0">
                        <a:spcBef>
                          <a:spcPts val="600"/>
                        </a:spcBef>
                        <a:spcAft>
                          <a:spcPts val="600"/>
                        </a:spcAft>
                      </a:pPr>
                      <a:r>
                        <a:rPr lang="en-US" sz="1800">
                          <a:effectLst/>
                        </a:rPr>
                        <a:t>11/13/2019</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a:effectLst/>
                        </a:rPr>
                        <a:t>Atlanta </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a:effectLst/>
                        </a:rPr>
                        <a:t>Atlanta Regional Council</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8574056"/>
                  </a:ext>
                </a:extLst>
              </a:tr>
              <a:tr h="507685">
                <a:tc>
                  <a:txBody>
                    <a:bodyPr/>
                    <a:lstStyle/>
                    <a:p>
                      <a:pPr marL="0" marR="0">
                        <a:spcBef>
                          <a:spcPts val="600"/>
                        </a:spcBef>
                        <a:spcAft>
                          <a:spcPts val="600"/>
                        </a:spcAft>
                      </a:pPr>
                      <a:r>
                        <a:rPr lang="en-US" sz="1800">
                          <a:effectLst/>
                        </a:rPr>
                        <a:t>11/19/2019</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a:effectLst/>
                        </a:rPr>
                        <a:t>Salt Lake City</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dirty="0">
                          <a:effectLst/>
                        </a:rPr>
                        <a:t>Wasatch Front Regional Council</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454795"/>
                  </a:ext>
                </a:extLst>
              </a:tr>
            </a:tbl>
          </a:graphicData>
        </a:graphic>
      </p:graphicFrame>
    </p:spTree>
    <p:extLst>
      <p:ext uri="{BB962C8B-B14F-4D97-AF65-F5344CB8AC3E}">
        <p14:creationId xmlns:p14="http://schemas.microsoft.com/office/powerpoint/2010/main" val="355678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3126"/>
            <a:ext cx="9144000" cy="613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Avenir Next"/>
              <a:ea typeface="+mn-ea"/>
              <a:cs typeface="+mn-cs"/>
            </a:endParaRPr>
          </a:p>
        </p:txBody>
      </p:sp>
      <p:sp>
        <p:nvSpPr>
          <p:cNvPr id="2" name="Title 1">
            <a:extLst>
              <a:ext uri="{FF2B5EF4-FFF2-40B4-BE49-F238E27FC236}">
                <a16:creationId xmlns:a16="http://schemas.microsoft.com/office/drawing/2014/main" id="{668583D8-B551-4F14-A3FA-84DE90F4363A}"/>
              </a:ext>
            </a:extLst>
          </p:cNvPr>
          <p:cNvSpPr>
            <a:spLocks noGrp="1"/>
          </p:cNvSpPr>
          <p:nvPr>
            <p:ph type="title"/>
          </p:nvPr>
        </p:nvSpPr>
        <p:spPr>
          <a:xfrm>
            <a:off x="417399" y="536222"/>
            <a:ext cx="8408193" cy="620697"/>
          </a:xfrm>
        </p:spPr>
        <p:txBody>
          <a:bodyPr vert="horz" lIns="91440" tIns="45720" rIns="91440" bIns="45720" rtlCol="0" anchor="ctr">
            <a:normAutofit/>
          </a:bodyPr>
          <a:lstStyle/>
          <a:p>
            <a:pPr algn="ctr" defTabSz="914400"/>
            <a:r>
              <a:rPr lang="en-US" sz="2500" kern="1200">
                <a:solidFill>
                  <a:schemeClr val="bg1"/>
                </a:solidFill>
                <a:latin typeface="+mj-lt"/>
                <a:ea typeface="+mj-ea"/>
                <a:cs typeface="+mj-cs"/>
              </a:rPr>
              <a:t> Case Study Interviews</a:t>
            </a:r>
            <a:endParaRPr lang="en-US" sz="2500" kern="1200" dirty="0">
              <a:solidFill>
                <a:schemeClr val="bg1"/>
              </a:solidFill>
              <a:latin typeface="+mj-lt"/>
              <a:ea typeface="+mj-ea"/>
              <a:cs typeface="+mj-cs"/>
            </a:endParaRPr>
          </a:p>
        </p:txBody>
      </p:sp>
      <p:graphicFrame>
        <p:nvGraphicFramePr>
          <p:cNvPr id="6" name="Table 5">
            <a:extLst>
              <a:ext uri="{FF2B5EF4-FFF2-40B4-BE49-F238E27FC236}">
                <a16:creationId xmlns:a16="http://schemas.microsoft.com/office/drawing/2014/main" id="{BB2C1C6D-9F75-49FF-9B92-A240C061A203}"/>
              </a:ext>
            </a:extLst>
          </p:cNvPr>
          <p:cNvGraphicFramePr>
            <a:graphicFrameLocks noGrp="1"/>
          </p:cNvGraphicFramePr>
          <p:nvPr>
            <p:extLst>
              <p:ext uri="{D42A27DB-BD31-4B8C-83A1-F6EECF244321}">
                <p14:modId xmlns:p14="http://schemas.microsoft.com/office/powerpoint/2010/main" val="1532043073"/>
              </p:ext>
            </p:extLst>
          </p:nvPr>
        </p:nvGraphicFramePr>
        <p:xfrm>
          <a:off x="613063" y="1465118"/>
          <a:ext cx="7782791" cy="3713661"/>
        </p:xfrm>
        <a:graphic>
          <a:graphicData uri="http://schemas.openxmlformats.org/drawingml/2006/table">
            <a:tbl>
              <a:tblPr firstRow="1" bandRow="1"/>
              <a:tblGrid>
                <a:gridCol w="3853615">
                  <a:extLst>
                    <a:ext uri="{9D8B030D-6E8A-4147-A177-3AD203B41FA5}">
                      <a16:colId xmlns:a16="http://schemas.microsoft.com/office/drawing/2014/main" val="1590765778"/>
                    </a:ext>
                  </a:extLst>
                </a:gridCol>
                <a:gridCol w="3929176">
                  <a:extLst>
                    <a:ext uri="{9D8B030D-6E8A-4147-A177-3AD203B41FA5}">
                      <a16:colId xmlns:a16="http://schemas.microsoft.com/office/drawing/2014/main" val="952338587"/>
                    </a:ext>
                  </a:extLst>
                </a:gridCol>
              </a:tblGrid>
              <a:tr h="618944">
                <a:tc>
                  <a:txBody>
                    <a:bodyPr/>
                    <a:lstStyle/>
                    <a:p>
                      <a:pPr marL="0" marR="0" algn="l">
                        <a:spcBef>
                          <a:spcPts val="0"/>
                        </a:spcBef>
                        <a:spcAft>
                          <a:spcPts val="0"/>
                        </a:spcAft>
                      </a:pPr>
                      <a:r>
                        <a:rPr lang="en-US" sz="1400" dirty="0">
                          <a:solidFill>
                            <a:srgbClr val="231F20"/>
                          </a:solidFill>
                          <a:effectLst/>
                          <a:latin typeface="Avenir Next Demi Bold" panose="020B0703020202020204" pitchFamily="34" charset="0"/>
                          <a:ea typeface="Avenir Next" panose="020B0503020202020204" pitchFamily="34" charset="0"/>
                          <a:cs typeface="Avenir Next" panose="020B0503020202020204" pitchFamily="34" charset="0"/>
                        </a:rPr>
                        <a:t>Wasatch Front Regional Council</a:t>
                      </a:r>
                      <a:endPar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endParaRPr>
                    </a:p>
                    <a:p>
                      <a:pPr marL="0" marR="0" algn="l">
                        <a:spcBef>
                          <a:spcPts val="0"/>
                        </a:spcBef>
                        <a:spcAft>
                          <a:spcPts val="0"/>
                        </a:spcAft>
                      </a:pPr>
                      <a:r>
                        <a:rPr lang="en-US" sz="1400" dirty="0" smtClean="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Deputy </a:t>
                      </a:r>
                      <a:r>
                        <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Director</a:t>
                      </a:r>
                    </a:p>
                  </a:txBody>
                  <a:tcPr>
                    <a:lnL>
                      <a:noFill/>
                    </a:lnL>
                    <a:lnR>
                      <a:noFill/>
                    </a:lnR>
                    <a:lnT>
                      <a:noFill/>
                    </a:lnT>
                    <a:lnB>
                      <a:noFill/>
                    </a:lnB>
                  </a:tcPr>
                </a:tc>
                <a:tc>
                  <a:txBody>
                    <a:bodyPr/>
                    <a:lstStyle/>
                    <a:p>
                      <a:pPr marL="0" marR="0" algn="l">
                        <a:spcBef>
                          <a:spcPts val="0"/>
                        </a:spcBef>
                        <a:spcAft>
                          <a:spcPts val="0"/>
                        </a:spcAft>
                      </a:pPr>
                      <a:r>
                        <a:rPr lang="en-US" sz="1400" dirty="0">
                          <a:solidFill>
                            <a:srgbClr val="231F20"/>
                          </a:solidFill>
                          <a:effectLst/>
                          <a:latin typeface="Avenir Next Demi Bold" panose="020B0703020202020204" pitchFamily="34" charset="0"/>
                          <a:ea typeface="Avenir Next" panose="020B0503020202020204" pitchFamily="34" charset="0"/>
                          <a:cs typeface="Avenir Next" panose="020B0503020202020204" pitchFamily="34" charset="0"/>
                        </a:rPr>
                        <a:t>Maricopa Association of Governments</a:t>
                      </a:r>
                      <a:endPar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endParaRPr>
                    </a:p>
                    <a:p>
                      <a:pPr marL="0" marR="0" algn="l">
                        <a:spcBef>
                          <a:spcPts val="0"/>
                        </a:spcBef>
                        <a:spcAft>
                          <a:spcPts val="0"/>
                        </a:spcAft>
                      </a:pPr>
                      <a:r>
                        <a:rPr lang="en-US" sz="1400" dirty="0" smtClean="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Performance </a:t>
                      </a:r>
                      <a:r>
                        <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Manager</a:t>
                      </a:r>
                    </a:p>
                  </a:txBody>
                  <a:tcPr>
                    <a:lnL>
                      <a:noFill/>
                    </a:lnL>
                    <a:lnR>
                      <a:noFill/>
                    </a:lnR>
                    <a:lnT>
                      <a:noFill/>
                    </a:lnT>
                    <a:lnB>
                      <a:noFill/>
                    </a:lnB>
                  </a:tcPr>
                </a:tc>
                <a:extLst>
                  <a:ext uri="{0D108BD9-81ED-4DB2-BD59-A6C34878D82A}">
                    <a16:rowId xmlns:a16="http://schemas.microsoft.com/office/drawing/2014/main" val="2095722813"/>
                  </a:ext>
                </a:extLst>
              </a:tr>
              <a:tr h="618944">
                <a:tc>
                  <a:txBody>
                    <a:bodyPr/>
                    <a:lstStyle/>
                    <a:p>
                      <a:pPr marL="0" marR="0" algn="l">
                        <a:spcBef>
                          <a:spcPts val="0"/>
                        </a:spcBef>
                        <a:spcAft>
                          <a:spcPts val="0"/>
                        </a:spcAft>
                      </a:pPr>
                      <a:r>
                        <a:rPr lang="en-US" sz="1400" dirty="0">
                          <a:solidFill>
                            <a:srgbClr val="231F20"/>
                          </a:solidFill>
                          <a:effectLst/>
                          <a:latin typeface="Avenir Next Demi Bold" panose="020B0703020202020204" pitchFamily="34" charset="0"/>
                          <a:ea typeface="Avenir Next" panose="020B0503020202020204" pitchFamily="34" charset="0"/>
                          <a:cs typeface="Avenir Next" panose="020B0503020202020204" pitchFamily="34" charset="0"/>
                        </a:rPr>
                        <a:t>Iowa DOT</a:t>
                      </a:r>
                      <a:endPar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endParaRPr>
                    </a:p>
                    <a:p>
                      <a:pPr marL="0" marR="0" algn="l">
                        <a:spcBef>
                          <a:spcPts val="0"/>
                        </a:spcBef>
                        <a:spcAft>
                          <a:spcPts val="0"/>
                        </a:spcAft>
                      </a:pPr>
                      <a:r>
                        <a:rPr lang="en-US" sz="1400" dirty="0" smtClean="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Strategic </a:t>
                      </a:r>
                      <a:r>
                        <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Management</a:t>
                      </a:r>
                    </a:p>
                  </a:txBody>
                  <a:tcPr>
                    <a:lnL>
                      <a:noFill/>
                    </a:lnL>
                    <a:lnR>
                      <a:noFill/>
                    </a:lnR>
                    <a:lnT>
                      <a:noFill/>
                    </a:lnT>
                    <a:lnB>
                      <a:noFill/>
                    </a:lnB>
                  </a:tcPr>
                </a:tc>
                <a:tc>
                  <a:txBody>
                    <a:bodyPr/>
                    <a:lstStyle/>
                    <a:p>
                      <a:pPr marL="0" marR="0" algn="l">
                        <a:spcBef>
                          <a:spcPts val="0"/>
                        </a:spcBef>
                        <a:spcAft>
                          <a:spcPts val="0"/>
                        </a:spcAft>
                      </a:pPr>
                      <a:r>
                        <a:rPr lang="en-US" sz="1400" dirty="0">
                          <a:solidFill>
                            <a:srgbClr val="231F20"/>
                          </a:solidFill>
                          <a:effectLst/>
                          <a:latin typeface="Avenir Next Demi Bold" panose="020B0703020202020204" pitchFamily="34" charset="0"/>
                          <a:ea typeface="Avenir Next" panose="020B0503020202020204" pitchFamily="34" charset="0"/>
                          <a:cs typeface="Avenir Next" panose="020B0503020202020204" pitchFamily="34" charset="0"/>
                        </a:rPr>
                        <a:t>Arizona DOT</a:t>
                      </a:r>
                      <a:endPar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endParaRPr>
                    </a:p>
                    <a:p>
                      <a:pPr marL="0" marR="0" algn="l">
                        <a:spcBef>
                          <a:spcPts val="0"/>
                        </a:spcBef>
                        <a:spcAft>
                          <a:spcPts val="0"/>
                        </a:spcAft>
                      </a:pPr>
                      <a:r>
                        <a:rPr lang="en-US" sz="1400" dirty="0" smtClean="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Asset </a:t>
                      </a:r>
                      <a:r>
                        <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Manager</a:t>
                      </a:r>
                    </a:p>
                  </a:txBody>
                  <a:tcPr>
                    <a:lnL>
                      <a:noFill/>
                    </a:lnL>
                    <a:lnR>
                      <a:noFill/>
                    </a:lnR>
                    <a:lnT>
                      <a:noFill/>
                    </a:lnT>
                    <a:lnB>
                      <a:noFill/>
                    </a:lnB>
                  </a:tcPr>
                </a:tc>
                <a:extLst>
                  <a:ext uri="{0D108BD9-81ED-4DB2-BD59-A6C34878D82A}">
                    <a16:rowId xmlns:a16="http://schemas.microsoft.com/office/drawing/2014/main" val="3210215234"/>
                  </a:ext>
                </a:extLst>
              </a:tr>
              <a:tr h="1361675">
                <a:tc>
                  <a:txBody>
                    <a:bodyPr/>
                    <a:lstStyle/>
                    <a:p>
                      <a:pPr marL="0" marR="0" algn="l">
                        <a:spcBef>
                          <a:spcPts val="0"/>
                        </a:spcBef>
                        <a:spcAft>
                          <a:spcPts val="0"/>
                        </a:spcAft>
                      </a:pPr>
                      <a:r>
                        <a:rPr lang="en-US" sz="1400" dirty="0">
                          <a:solidFill>
                            <a:srgbClr val="231F20"/>
                          </a:solidFill>
                          <a:effectLst/>
                          <a:latin typeface="Avenir Next Demi Bold" panose="020B0703020202020204" pitchFamily="34" charset="0"/>
                          <a:ea typeface="Avenir Next" panose="020B0503020202020204" pitchFamily="34" charset="0"/>
                          <a:cs typeface="Avenir Next" panose="020B0503020202020204" pitchFamily="34" charset="0"/>
                        </a:rPr>
                        <a:t>Virginia DOT</a:t>
                      </a:r>
                      <a:endPar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endParaRPr>
                    </a:p>
                    <a:p>
                      <a:pPr marL="0" marR="0" algn="l">
                        <a:spcBef>
                          <a:spcPts val="0"/>
                        </a:spcBef>
                        <a:spcAft>
                          <a:spcPts val="0"/>
                        </a:spcAft>
                      </a:pPr>
                      <a:r>
                        <a:rPr lang="en-US" sz="1400" dirty="0" smtClean="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HSIP </a:t>
                      </a:r>
                      <a:r>
                        <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Planning Manager</a:t>
                      </a:r>
                    </a:p>
                    <a:p>
                      <a:pPr marL="0" marR="0" algn="l">
                        <a:spcBef>
                          <a:spcPts val="0"/>
                        </a:spcBef>
                        <a:spcAft>
                          <a:spcPts val="0"/>
                        </a:spcAft>
                      </a:pPr>
                      <a:r>
                        <a:rPr lang="en-US" sz="1400" dirty="0" smtClean="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Asst</a:t>
                      </a:r>
                      <a:r>
                        <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 State Traffic Engineer</a:t>
                      </a:r>
                    </a:p>
                  </a:txBody>
                  <a:tcPr>
                    <a:lnL>
                      <a:noFill/>
                    </a:lnL>
                    <a:lnR>
                      <a:noFill/>
                    </a:lnR>
                    <a:lnT>
                      <a:noFill/>
                    </a:lnT>
                    <a:lnB>
                      <a:noFill/>
                    </a:lnB>
                  </a:tcPr>
                </a:tc>
                <a:tc>
                  <a:txBody>
                    <a:bodyPr/>
                    <a:lstStyle/>
                    <a:p>
                      <a:pPr marL="0" marR="0" algn="l">
                        <a:spcBef>
                          <a:spcPts val="0"/>
                        </a:spcBef>
                        <a:spcAft>
                          <a:spcPts val="0"/>
                        </a:spcAft>
                      </a:pPr>
                      <a:r>
                        <a:rPr lang="en-US" sz="1400" dirty="0">
                          <a:solidFill>
                            <a:srgbClr val="231F20"/>
                          </a:solidFill>
                          <a:effectLst/>
                          <a:latin typeface="Avenir Next Demi Bold" panose="020B0703020202020204" pitchFamily="34" charset="0"/>
                          <a:ea typeface="Avenir Next" panose="020B0503020202020204" pitchFamily="34" charset="0"/>
                          <a:cs typeface="Avenir Next" panose="020B0503020202020204" pitchFamily="34" charset="0"/>
                        </a:rPr>
                        <a:t>Nebraska DOT</a:t>
                      </a:r>
                      <a:endPar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endParaRPr>
                    </a:p>
                    <a:p>
                      <a:pPr marL="0" marR="0" algn="l">
                        <a:spcBef>
                          <a:spcPts val="0"/>
                        </a:spcBef>
                        <a:spcAft>
                          <a:spcPts val="0"/>
                        </a:spcAft>
                      </a:pPr>
                      <a:r>
                        <a:rPr lang="en-US" sz="1400" dirty="0" smtClean="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Performance </a:t>
                      </a:r>
                      <a:r>
                        <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Manager</a:t>
                      </a:r>
                    </a:p>
                    <a:p>
                      <a:pPr marL="0" marR="0" algn="l">
                        <a:spcBef>
                          <a:spcPts val="0"/>
                        </a:spcBef>
                        <a:spcAft>
                          <a:spcPts val="0"/>
                        </a:spcAft>
                      </a:pPr>
                      <a:r>
                        <a:rPr lang="en-US" sz="1400" dirty="0" smtClean="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Lean </a:t>
                      </a:r>
                      <a:r>
                        <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Manager</a:t>
                      </a:r>
                    </a:p>
                    <a:p>
                      <a:pPr marL="0" marR="0" algn="l">
                        <a:spcBef>
                          <a:spcPts val="0"/>
                        </a:spcBef>
                        <a:spcAft>
                          <a:spcPts val="0"/>
                        </a:spcAft>
                      </a:pPr>
                      <a:r>
                        <a:rPr lang="en-US" sz="1400" dirty="0" smtClean="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Business </a:t>
                      </a:r>
                      <a:r>
                        <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Analytics </a:t>
                      </a:r>
                    </a:p>
                    <a:p>
                      <a:pPr marL="0" marR="0" algn="l">
                        <a:spcBef>
                          <a:spcPts val="0"/>
                        </a:spcBef>
                        <a:spcAft>
                          <a:spcPts val="0"/>
                        </a:spcAft>
                      </a:pPr>
                      <a:r>
                        <a:rPr lang="en-US" sz="1400" dirty="0" smtClean="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Chief </a:t>
                      </a:r>
                      <a:r>
                        <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Strategy Officer</a:t>
                      </a:r>
                    </a:p>
                  </a:txBody>
                  <a:tcPr>
                    <a:lnL>
                      <a:noFill/>
                    </a:lnL>
                    <a:lnR>
                      <a:noFill/>
                    </a:lnR>
                    <a:lnT>
                      <a:noFill/>
                    </a:lnT>
                    <a:lnB>
                      <a:noFill/>
                    </a:lnB>
                  </a:tcPr>
                </a:tc>
                <a:extLst>
                  <a:ext uri="{0D108BD9-81ED-4DB2-BD59-A6C34878D82A}">
                    <a16:rowId xmlns:a16="http://schemas.microsoft.com/office/drawing/2014/main" val="2698660354"/>
                  </a:ext>
                </a:extLst>
              </a:tr>
              <a:tr h="1114098">
                <a:tc>
                  <a:txBody>
                    <a:bodyPr/>
                    <a:lstStyle/>
                    <a:p>
                      <a:pPr marL="0" marR="0" algn="l">
                        <a:spcBef>
                          <a:spcPts val="0"/>
                        </a:spcBef>
                        <a:spcAft>
                          <a:spcPts val="0"/>
                        </a:spcAft>
                      </a:pPr>
                      <a:r>
                        <a:rPr lang="en-US" sz="1400" dirty="0">
                          <a:solidFill>
                            <a:srgbClr val="231F20"/>
                          </a:solidFill>
                          <a:effectLst/>
                          <a:latin typeface="Avenir Next Demi Bold" panose="020B0703020202020204" pitchFamily="34" charset="0"/>
                          <a:ea typeface="Avenir Next" panose="020B0503020202020204" pitchFamily="34" charset="0"/>
                          <a:cs typeface="Avenir Next" panose="020B0503020202020204" pitchFamily="34" charset="0"/>
                        </a:rPr>
                        <a:t>Virginia Office of Intermodal Planning and Investment</a:t>
                      </a:r>
                      <a:endPar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endParaRPr>
                    </a:p>
                    <a:p>
                      <a:pPr marL="0" marR="0" algn="l">
                        <a:spcBef>
                          <a:spcPts val="0"/>
                        </a:spcBef>
                        <a:spcAft>
                          <a:spcPts val="0"/>
                        </a:spcAft>
                      </a:pPr>
                      <a:r>
                        <a:rPr lang="en-US" sz="1400" dirty="0" smtClean="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Program </a:t>
                      </a:r>
                      <a:r>
                        <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Manager</a:t>
                      </a:r>
                    </a:p>
                    <a:p>
                      <a:pPr marL="0" marR="0" algn="l">
                        <a:spcBef>
                          <a:spcPts val="0"/>
                        </a:spcBef>
                        <a:spcAft>
                          <a:spcPts val="0"/>
                        </a:spcAft>
                      </a:pPr>
                      <a:r>
                        <a:rPr lang="en-US" sz="1400" dirty="0" smtClean="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Analyst</a:t>
                      </a:r>
                      <a:endPar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endParaRPr>
                    </a:p>
                  </a:txBody>
                  <a:tcPr>
                    <a:lnL>
                      <a:noFill/>
                    </a:lnL>
                    <a:lnR>
                      <a:noFill/>
                    </a:lnR>
                    <a:lnT>
                      <a:noFill/>
                    </a:lnT>
                    <a:lnB>
                      <a:noFill/>
                    </a:lnB>
                  </a:tcPr>
                </a:tc>
                <a:tc>
                  <a:txBody>
                    <a:bodyPr/>
                    <a:lstStyle/>
                    <a:p>
                      <a:pPr marL="0" marR="0" algn="l">
                        <a:spcBef>
                          <a:spcPts val="0"/>
                        </a:spcBef>
                        <a:spcAft>
                          <a:spcPts val="0"/>
                        </a:spcAft>
                      </a:pPr>
                      <a:r>
                        <a:rPr lang="en-US" sz="1400" dirty="0">
                          <a:solidFill>
                            <a:srgbClr val="231F20"/>
                          </a:solidFill>
                          <a:effectLst/>
                          <a:latin typeface="Avenir Next Demi Bold" panose="020B0703020202020204" pitchFamily="34" charset="0"/>
                          <a:ea typeface="Avenir Next" panose="020B0503020202020204" pitchFamily="34" charset="0"/>
                          <a:cs typeface="Avenir Next" panose="020B0503020202020204" pitchFamily="34" charset="0"/>
                        </a:rPr>
                        <a:t>Washington Metropolitan Area Transit Authority</a:t>
                      </a:r>
                      <a:endPar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endParaRPr>
                    </a:p>
                    <a:p>
                      <a:pPr marL="0" marR="0" algn="l">
                        <a:spcBef>
                          <a:spcPts val="0"/>
                        </a:spcBef>
                        <a:spcAft>
                          <a:spcPts val="0"/>
                        </a:spcAft>
                      </a:pPr>
                      <a:r>
                        <a:rPr lang="en-US" sz="1400" dirty="0" smtClean="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Performance </a:t>
                      </a:r>
                      <a:r>
                        <a:rPr lang="en-US" sz="1400" dirty="0">
                          <a:solidFill>
                            <a:srgbClr val="231F20"/>
                          </a:solidFill>
                          <a:effectLst/>
                          <a:latin typeface="Avenir Next" panose="020B0503020202020204" pitchFamily="34" charset="0"/>
                          <a:ea typeface="Avenir Next" panose="020B0503020202020204" pitchFamily="34" charset="0"/>
                          <a:cs typeface="Avenir Next" panose="020B0503020202020204" pitchFamily="34" charset="0"/>
                        </a:rPr>
                        <a:t>Manager</a:t>
                      </a:r>
                    </a:p>
                  </a:txBody>
                  <a:tcPr>
                    <a:lnL>
                      <a:noFill/>
                    </a:lnL>
                    <a:lnR>
                      <a:noFill/>
                    </a:lnR>
                    <a:lnT>
                      <a:noFill/>
                    </a:lnT>
                    <a:lnB>
                      <a:noFill/>
                    </a:lnB>
                  </a:tcPr>
                </a:tc>
                <a:extLst>
                  <a:ext uri="{0D108BD9-81ED-4DB2-BD59-A6C34878D82A}">
                    <a16:rowId xmlns:a16="http://schemas.microsoft.com/office/drawing/2014/main" val="1358565341"/>
                  </a:ext>
                </a:extLst>
              </a:tr>
            </a:tbl>
          </a:graphicData>
        </a:graphic>
      </p:graphicFrame>
    </p:spTree>
    <p:extLst>
      <p:ext uri="{BB962C8B-B14F-4D97-AF65-F5344CB8AC3E}">
        <p14:creationId xmlns:p14="http://schemas.microsoft.com/office/powerpoint/2010/main" val="107422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4">
            <a:extLst>
              <a:ext uri="{FF2B5EF4-FFF2-40B4-BE49-F238E27FC236}">
                <a16:creationId xmlns:a16="http://schemas.microsoft.com/office/drawing/2014/main" id="{CDA1A2E9-63FE-408D-A803-8E306ECAB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375184"/>
            <a:ext cx="8454557" cy="3265102"/>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F91655-6B8C-4BE1-A519-0AEBF02BC89C}"/>
              </a:ext>
            </a:extLst>
          </p:cNvPr>
          <p:cNvSpPr>
            <a:spLocks noGrp="1"/>
          </p:cNvSpPr>
          <p:nvPr>
            <p:ph type="title"/>
          </p:nvPr>
        </p:nvSpPr>
        <p:spPr>
          <a:xfrm>
            <a:off x="825501" y="925905"/>
            <a:ext cx="7508874" cy="2186570"/>
          </a:xfrm>
        </p:spPr>
        <p:txBody>
          <a:bodyPr vert="horz" lIns="91440" tIns="45720" rIns="91440" bIns="45720" rtlCol="0" anchor="ctr">
            <a:normAutofit/>
          </a:bodyPr>
          <a:lstStyle/>
          <a:p>
            <a:pPr defTabSz="914400"/>
            <a:r>
              <a:rPr lang="en-US" sz="4800" kern="1200" dirty="0">
                <a:solidFill>
                  <a:srgbClr val="FFFFFF"/>
                </a:solidFill>
                <a:latin typeface="+mj-lt"/>
                <a:ea typeface="+mj-ea"/>
                <a:cs typeface="+mj-cs"/>
              </a:rPr>
              <a:t>What does it mean to ‘Make Targets Matter’?</a:t>
            </a:r>
          </a:p>
        </p:txBody>
      </p:sp>
      <p:sp>
        <p:nvSpPr>
          <p:cNvPr id="27" name="Rectangle 26">
            <a:extLst>
              <a:ext uri="{FF2B5EF4-FFF2-40B4-BE49-F238E27FC236}">
                <a16:creationId xmlns:a16="http://schemas.microsoft.com/office/drawing/2014/main" id="{FBE9F90C-C163-435B-9A68-D15C92D1CF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3767724"/>
            <a:ext cx="5024434" cy="1564842"/>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2" name="Graphic 21" descr="Bullseye">
            <a:extLst>
              <a:ext uri="{FF2B5EF4-FFF2-40B4-BE49-F238E27FC236}">
                <a16:creationId xmlns:a16="http://schemas.microsoft.com/office/drawing/2014/main" id="{5DCB9A13-6C4E-4A35-B1D4-EC08CAEA09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10651" y="3873500"/>
            <a:ext cx="1360540" cy="1360540"/>
          </a:xfrm>
          <a:prstGeom prst="rect">
            <a:avLst/>
          </a:prstGeom>
        </p:spPr>
      </p:pic>
      <p:sp>
        <p:nvSpPr>
          <p:cNvPr id="29" name="Rectangle 28">
            <a:extLst>
              <a:ext uri="{FF2B5EF4-FFF2-40B4-BE49-F238E27FC236}">
                <a16:creationId xmlns:a16="http://schemas.microsoft.com/office/drawing/2014/main" id="{1A882A9F-F4E9-4E23-8F0B-20B5DF42E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3767725"/>
            <a:ext cx="1586592" cy="1575170"/>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31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4">
            <a:extLst>
              <a:ext uri="{FF2B5EF4-FFF2-40B4-BE49-F238E27FC236}">
                <a16:creationId xmlns:a16="http://schemas.microsoft.com/office/drawing/2014/main" id="{CDA1A2E9-63FE-408D-A803-8E306ECAB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375184"/>
            <a:ext cx="8454557" cy="3265102"/>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F91655-6B8C-4BE1-A519-0AEBF02BC89C}"/>
              </a:ext>
            </a:extLst>
          </p:cNvPr>
          <p:cNvSpPr>
            <a:spLocks noGrp="1"/>
          </p:cNvSpPr>
          <p:nvPr>
            <p:ph type="title"/>
          </p:nvPr>
        </p:nvSpPr>
        <p:spPr>
          <a:xfrm>
            <a:off x="825501" y="925905"/>
            <a:ext cx="7508874" cy="2186570"/>
          </a:xfrm>
        </p:spPr>
        <p:txBody>
          <a:bodyPr vert="horz" lIns="91440" tIns="45720" rIns="91440" bIns="45720" rtlCol="0" anchor="ctr">
            <a:normAutofit/>
          </a:bodyPr>
          <a:lstStyle/>
          <a:p>
            <a:pPr defTabSz="914400"/>
            <a:r>
              <a:rPr lang="en-US" sz="4800" kern="1200" dirty="0">
                <a:solidFill>
                  <a:srgbClr val="FFFFFF"/>
                </a:solidFill>
                <a:latin typeface="+mj-lt"/>
                <a:ea typeface="+mj-ea"/>
                <a:cs typeface="+mj-cs"/>
              </a:rPr>
              <a:t>Targets drive decisions</a:t>
            </a:r>
          </a:p>
        </p:txBody>
      </p:sp>
      <p:sp>
        <p:nvSpPr>
          <p:cNvPr id="27" name="Rectangle 26">
            <a:extLst>
              <a:ext uri="{FF2B5EF4-FFF2-40B4-BE49-F238E27FC236}">
                <a16:creationId xmlns:a16="http://schemas.microsoft.com/office/drawing/2014/main" id="{FBE9F90C-C163-435B-9A68-D15C92D1CF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3767724"/>
            <a:ext cx="5024434" cy="1564842"/>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2" name="Graphic 21" descr="Bullseye">
            <a:extLst>
              <a:ext uri="{FF2B5EF4-FFF2-40B4-BE49-F238E27FC236}">
                <a16:creationId xmlns:a16="http://schemas.microsoft.com/office/drawing/2014/main" id="{5DCB9A13-6C4E-4A35-B1D4-EC08CAEA09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10651" y="3873500"/>
            <a:ext cx="1360540" cy="1360540"/>
          </a:xfrm>
          <a:prstGeom prst="rect">
            <a:avLst/>
          </a:prstGeom>
        </p:spPr>
      </p:pic>
      <p:sp>
        <p:nvSpPr>
          <p:cNvPr id="29" name="Rectangle 28">
            <a:extLst>
              <a:ext uri="{FF2B5EF4-FFF2-40B4-BE49-F238E27FC236}">
                <a16:creationId xmlns:a16="http://schemas.microsoft.com/office/drawing/2014/main" id="{1A882A9F-F4E9-4E23-8F0B-20B5DF42E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3767725"/>
            <a:ext cx="1586592" cy="1575170"/>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67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FFFFFF"/>
              </a:solidFill>
              <a:effectLst/>
              <a:uLnTx/>
              <a:uFillTx/>
              <a:latin typeface="Avenir Next"/>
              <a:ea typeface="+mn-ea"/>
              <a:cs typeface="+mn-cs"/>
            </a:endParaRPr>
          </a:p>
        </p:txBody>
      </p:sp>
      <p:sp>
        <p:nvSpPr>
          <p:cNvPr id="3" name="Title 1">
            <a:extLst>
              <a:ext uri="{FF2B5EF4-FFF2-40B4-BE49-F238E27FC236}">
                <a16:creationId xmlns:a16="http://schemas.microsoft.com/office/drawing/2014/main" id="{B9D05862-BB07-495C-A5AF-03C39AD89962}"/>
              </a:ext>
            </a:extLst>
          </p:cNvPr>
          <p:cNvSpPr txBox="1">
            <a:spLocks/>
          </p:cNvSpPr>
          <p:nvPr/>
        </p:nvSpPr>
        <p:spPr>
          <a:xfrm>
            <a:off x="4016216" y="460151"/>
            <a:ext cx="4499130" cy="2785946"/>
          </a:xfrm>
          <a:prstGeom prst="rect">
            <a:avLst/>
          </a:prstGeom>
          <a:noFill/>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rgbClr val="002060"/>
                </a:solidFill>
                <a:latin typeface="nevis" panose="02000800000000000000" pitchFamily="2" charset="77"/>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100" b="0" i="0" u="none" strike="noStrike" kern="1200" cap="small" spc="0" normalizeH="0" baseline="0" noProof="0" dirty="0">
                <a:ln>
                  <a:noFill/>
                </a:ln>
                <a:solidFill>
                  <a:srgbClr val="000000"/>
                </a:solidFill>
                <a:effectLst/>
                <a:uLnTx/>
                <a:uFillTx/>
                <a:latin typeface="Nevis"/>
                <a:ea typeface="+mj-ea"/>
                <a:cs typeface="+mj-cs"/>
              </a:rPr>
              <a:t>How do you find out which actions will meet targets? </a:t>
            </a:r>
          </a:p>
        </p:txBody>
      </p:sp>
      <p:pic>
        <p:nvPicPr>
          <p:cNvPr id="4" name="Picture 3" descr="A picture containing text&#10;&#10;Description automatically generated">
            <a:extLst>
              <a:ext uri="{FF2B5EF4-FFF2-40B4-BE49-F238E27FC236}">
                <a16:creationId xmlns:a16="http://schemas.microsoft.com/office/drawing/2014/main" id="{8EAA713C-AAC2-4051-BE57-DE8E951A6026}"/>
              </a:ext>
            </a:extLst>
          </p:cNvPr>
          <p:cNvPicPr>
            <a:picLocks noChangeAspect="1"/>
          </p:cNvPicPr>
          <p:nvPr/>
        </p:nvPicPr>
        <p:blipFill rotWithShape="1">
          <a:blip r:embed="rId2">
            <a:extLst>
              <a:ext uri="{28A0092B-C50C-407E-A947-70E740481C1C}">
                <a14:useLocalDpi xmlns:a14="http://schemas.microsoft.com/office/drawing/2010/main" val="0"/>
              </a:ext>
            </a:extLst>
          </a:blip>
          <a:srcRect r="6055" b="-3"/>
          <a:stretch/>
        </p:blipFill>
        <p:spPr>
          <a:xfrm>
            <a:off x="20" y="10"/>
            <a:ext cx="3744733" cy="5714990"/>
          </a:xfrm>
          <a:prstGeom prst="rect">
            <a:avLst/>
          </a:prstGeom>
        </p:spPr>
      </p:pic>
    </p:spTree>
    <p:extLst>
      <p:ext uri="{BB962C8B-B14F-4D97-AF65-F5344CB8AC3E}">
        <p14:creationId xmlns:p14="http://schemas.microsoft.com/office/powerpoint/2010/main" val="984720519"/>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222328"/>
      </a:dk2>
      <a:lt2>
        <a:srgbClr val="F0EFF0"/>
      </a:lt2>
      <a:accent1>
        <a:srgbClr val="C31F20"/>
      </a:accent1>
      <a:accent2>
        <a:srgbClr val="00182A"/>
      </a:accent2>
      <a:accent3>
        <a:srgbClr val="A2CF6D"/>
      </a:accent3>
      <a:accent4>
        <a:srgbClr val="D75F3F"/>
      </a:accent4>
      <a:accent5>
        <a:srgbClr val="E7E7EA"/>
      </a:accent5>
      <a:accent6>
        <a:srgbClr val="09996C"/>
      </a:accent6>
      <a:hlink>
        <a:srgbClr val="C31F20"/>
      </a:hlink>
      <a:folHlink>
        <a:srgbClr val="85DFD0"/>
      </a:folHlink>
    </a:clrScheme>
    <a:fontScheme name="HS Fonts">
      <a:majorFont>
        <a:latin typeface="Nevis"/>
        <a:ea typeface=""/>
        <a:cs typeface=""/>
      </a:majorFont>
      <a:minorFont>
        <a:latin typeface="Avenir N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831</Words>
  <Application>Microsoft Office PowerPoint</Application>
  <PresentationFormat>On-screen Show (16:10)</PresentationFormat>
  <Paragraphs>189</Paragraphs>
  <Slides>34</Slides>
  <Notes>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34</vt:i4>
      </vt:variant>
    </vt:vector>
  </HeadingPairs>
  <TitlesOfParts>
    <vt:vector size="49" baseType="lpstr">
      <vt:lpstr>League Spartan</vt:lpstr>
      <vt:lpstr>Cambria</vt:lpstr>
      <vt:lpstr>Roboto Condensed Light</vt:lpstr>
      <vt:lpstr>Avenir Next</vt:lpstr>
      <vt:lpstr>Avenir Next Ultra Light</vt:lpstr>
      <vt:lpstr>Arial</vt:lpstr>
      <vt:lpstr>Calibri</vt:lpstr>
      <vt:lpstr>Corbel</vt:lpstr>
      <vt:lpstr>Times New Roman</vt:lpstr>
      <vt:lpstr>Poppins</vt:lpstr>
      <vt:lpstr>Avenir Next Demi Bold</vt:lpstr>
      <vt:lpstr>Nevis</vt:lpstr>
      <vt:lpstr>Nevis</vt:lpstr>
      <vt:lpstr>Meiryo</vt:lpstr>
      <vt:lpstr>Office Theme</vt:lpstr>
      <vt:lpstr>PowerPoint Presentation</vt:lpstr>
      <vt:lpstr>PowerPoint Presentation</vt:lpstr>
      <vt:lpstr>PowerPoint Presentation</vt:lpstr>
      <vt:lpstr>Practice Review: Survey on Monitoring &amp; Adjustment</vt:lpstr>
      <vt:lpstr>Peer Exchanges</vt:lpstr>
      <vt:lpstr> Case Study Interviews</vt:lpstr>
      <vt:lpstr>What does it mean to ‘Make Targets Matter’?</vt:lpstr>
      <vt:lpstr>Targets drive decisions</vt:lpstr>
      <vt:lpstr>PowerPoint Presentation</vt:lpstr>
      <vt:lpstr>Feedback</vt:lpstr>
      <vt:lpstr>PowerPoint Presentation</vt:lpstr>
      <vt:lpstr>NCHRP 02-27 Project Thesis</vt:lpstr>
      <vt:lpstr>Rooted In Existing Frameworks</vt:lpstr>
      <vt:lpstr>PowerPoint Presentation</vt:lpstr>
      <vt:lpstr>What Is Feedback?</vt:lpstr>
      <vt:lpstr>PowerPoint Presentation</vt:lpstr>
      <vt:lpstr>PowerPoint Presentation</vt:lpstr>
      <vt:lpstr>PowerPoint Presentation</vt:lpstr>
      <vt:lpstr>Strategies for Better Feedback</vt:lpstr>
      <vt:lpstr>Strategies for Better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Batista</dc:creator>
  <cp:lastModifiedBy>Mackie, Paul</cp:lastModifiedBy>
  <cp:revision>15</cp:revision>
  <dcterms:created xsi:type="dcterms:W3CDTF">2021-01-15T23:40:40Z</dcterms:created>
  <dcterms:modified xsi:type="dcterms:W3CDTF">2022-05-31T14:41:37Z</dcterms:modified>
</cp:coreProperties>
</file>