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Lst>
  <p:notesMasterIdLst>
    <p:notesMasterId r:id="rId33"/>
  </p:notesMasterIdLst>
  <p:sldIdLst>
    <p:sldId id="259" r:id="rId2"/>
    <p:sldId id="1582" r:id="rId3"/>
    <p:sldId id="1549" r:id="rId4"/>
    <p:sldId id="260" r:id="rId5"/>
    <p:sldId id="1547" r:id="rId6"/>
    <p:sldId id="261" r:id="rId7"/>
    <p:sldId id="680" r:id="rId8"/>
    <p:sldId id="1558" r:id="rId9"/>
    <p:sldId id="682" r:id="rId10"/>
    <p:sldId id="1548" r:id="rId11"/>
    <p:sldId id="1559" r:id="rId12"/>
    <p:sldId id="1560" r:id="rId13"/>
    <p:sldId id="1561" r:id="rId14"/>
    <p:sldId id="1562" r:id="rId15"/>
    <p:sldId id="1564" r:id="rId16"/>
    <p:sldId id="1563" r:id="rId17"/>
    <p:sldId id="1577" r:id="rId18"/>
    <p:sldId id="1565" r:id="rId19"/>
    <p:sldId id="1578" r:id="rId20"/>
    <p:sldId id="1566" r:id="rId21"/>
    <p:sldId id="1579" r:id="rId22"/>
    <p:sldId id="1580" r:id="rId23"/>
    <p:sldId id="1581" r:id="rId24"/>
    <p:sldId id="1569" r:id="rId25"/>
    <p:sldId id="1570" r:id="rId26"/>
    <p:sldId id="1571" r:id="rId27"/>
    <p:sldId id="1572" r:id="rId28"/>
    <p:sldId id="1573" r:id="rId29"/>
    <p:sldId id="1574" r:id="rId30"/>
    <p:sldId id="1552" r:id="rId31"/>
    <p:sldId id="155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11B"/>
    <a:srgbClr val="2E5B78"/>
    <a:srgbClr val="FFFFFF"/>
    <a:srgbClr val="3B6E8F"/>
    <a:srgbClr val="284B62"/>
    <a:srgbClr val="0082CA"/>
    <a:srgbClr val="C1CD23"/>
    <a:srgbClr val="3E5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65" autoAdjust="0"/>
  </p:normalViewPr>
  <p:slideViewPr>
    <p:cSldViewPr snapToGrid="0">
      <p:cViewPr varScale="1">
        <p:scale>
          <a:sx n="53" d="100"/>
          <a:sy n="53" d="100"/>
        </p:scale>
        <p:origin x="680"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F3EA87-2B25-4D98-A49B-F4F5E058EB2A}" type="datetimeFigureOut">
              <a:rPr lang="en-US" smtClean="0"/>
              <a:t>12/21/2022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5BC55C-FBFE-4335-8831-DE24BCA5D47D}" type="slidenum">
              <a:rPr lang="en-US" smtClean="0"/>
              <a:t>‹#›</a:t>
            </a:fld>
            <a:endParaRPr lang="en-US"/>
          </a:p>
        </p:txBody>
      </p:sp>
    </p:spTree>
    <p:extLst>
      <p:ext uri="{BB962C8B-B14F-4D97-AF65-F5344CB8AC3E}">
        <p14:creationId xmlns:p14="http://schemas.microsoft.com/office/powerpoint/2010/main" val="155568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51575" cy="3516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E5BB601-3DCE-49AA-A687-94C241175CA4}" type="slidenum">
              <a:rPr lang="en-US" smtClean="0"/>
              <a:pPr>
                <a:defRPr/>
              </a:pPr>
              <a:t>1</a:t>
            </a:fld>
            <a:endParaRPr lang="en-US"/>
          </a:p>
        </p:txBody>
      </p:sp>
    </p:spTree>
    <p:extLst>
      <p:ext uri="{BB962C8B-B14F-4D97-AF65-F5344CB8AC3E}">
        <p14:creationId xmlns:p14="http://schemas.microsoft.com/office/powerpoint/2010/main" val="109051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13</a:t>
            </a:fld>
            <a:endParaRPr lang="en-US"/>
          </a:p>
        </p:txBody>
      </p:sp>
    </p:spTree>
    <p:extLst>
      <p:ext uri="{BB962C8B-B14F-4D97-AF65-F5344CB8AC3E}">
        <p14:creationId xmlns:p14="http://schemas.microsoft.com/office/powerpoint/2010/main" val="94873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14</a:t>
            </a:fld>
            <a:endParaRPr lang="en-US"/>
          </a:p>
        </p:txBody>
      </p:sp>
    </p:spTree>
    <p:extLst>
      <p:ext uri="{BB962C8B-B14F-4D97-AF65-F5344CB8AC3E}">
        <p14:creationId xmlns:p14="http://schemas.microsoft.com/office/powerpoint/2010/main" val="2061016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15</a:t>
            </a:fld>
            <a:endParaRPr lang="en-US"/>
          </a:p>
        </p:txBody>
      </p:sp>
    </p:spTree>
    <p:extLst>
      <p:ext uri="{BB962C8B-B14F-4D97-AF65-F5344CB8AC3E}">
        <p14:creationId xmlns:p14="http://schemas.microsoft.com/office/powerpoint/2010/main" val="291759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16</a:t>
            </a:fld>
            <a:endParaRPr lang="en-US"/>
          </a:p>
        </p:txBody>
      </p:sp>
    </p:spTree>
    <p:extLst>
      <p:ext uri="{BB962C8B-B14F-4D97-AF65-F5344CB8AC3E}">
        <p14:creationId xmlns:p14="http://schemas.microsoft.com/office/powerpoint/2010/main" val="254970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17</a:t>
            </a:fld>
            <a:endParaRPr lang="en-US"/>
          </a:p>
        </p:txBody>
      </p:sp>
    </p:spTree>
    <p:extLst>
      <p:ext uri="{BB962C8B-B14F-4D97-AF65-F5344CB8AC3E}">
        <p14:creationId xmlns:p14="http://schemas.microsoft.com/office/powerpoint/2010/main" val="172956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18</a:t>
            </a:fld>
            <a:endParaRPr lang="en-US"/>
          </a:p>
        </p:txBody>
      </p:sp>
    </p:spTree>
    <p:extLst>
      <p:ext uri="{BB962C8B-B14F-4D97-AF65-F5344CB8AC3E}">
        <p14:creationId xmlns:p14="http://schemas.microsoft.com/office/powerpoint/2010/main" val="148802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19</a:t>
            </a:fld>
            <a:endParaRPr lang="en-US"/>
          </a:p>
        </p:txBody>
      </p:sp>
    </p:spTree>
    <p:extLst>
      <p:ext uri="{BB962C8B-B14F-4D97-AF65-F5344CB8AC3E}">
        <p14:creationId xmlns:p14="http://schemas.microsoft.com/office/powerpoint/2010/main" val="234536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20</a:t>
            </a:fld>
            <a:endParaRPr lang="en-US"/>
          </a:p>
        </p:txBody>
      </p:sp>
    </p:spTree>
    <p:extLst>
      <p:ext uri="{BB962C8B-B14F-4D97-AF65-F5344CB8AC3E}">
        <p14:creationId xmlns:p14="http://schemas.microsoft.com/office/powerpoint/2010/main" val="214246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21</a:t>
            </a:fld>
            <a:endParaRPr lang="en-US"/>
          </a:p>
        </p:txBody>
      </p:sp>
    </p:spTree>
    <p:extLst>
      <p:ext uri="{BB962C8B-B14F-4D97-AF65-F5344CB8AC3E}">
        <p14:creationId xmlns:p14="http://schemas.microsoft.com/office/powerpoint/2010/main" val="351932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22</a:t>
            </a:fld>
            <a:endParaRPr lang="en-US"/>
          </a:p>
        </p:txBody>
      </p:sp>
    </p:spTree>
    <p:extLst>
      <p:ext uri="{BB962C8B-B14F-4D97-AF65-F5344CB8AC3E}">
        <p14:creationId xmlns:p14="http://schemas.microsoft.com/office/powerpoint/2010/main" val="206749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1600">
                <a:solidFill>
                  <a:srgbClr val="6185A2"/>
                </a:solidFill>
                <a:latin typeface="Arial" panose="020B0604020202020204" pitchFamily="34" charset="0"/>
              </a:defRPr>
            </a:lvl1pPr>
            <a:lvl2pPr marL="757066" indent="-291179" defTabSz="939862">
              <a:defRPr sz="1600">
                <a:solidFill>
                  <a:srgbClr val="6185A2"/>
                </a:solidFill>
                <a:latin typeface="Arial" panose="020B0604020202020204" pitchFamily="34" charset="0"/>
              </a:defRPr>
            </a:lvl2pPr>
            <a:lvl3pPr marL="1164717" indent="-232943" defTabSz="939862">
              <a:defRPr sz="1600">
                <a:solidFill>
                  <a:srgbClr val="6185A2"/>
                </a:solidFill>
                <a:latin typeface="Arial" panose="020B0604020202020204" pitchFamily="34" charset="0"/>
              </a:defRPr>
            </a:lvl3pPr>
            <a:lvl4pPr marL="1630604" indent="-232943" defTabSz="939862">
              <a:defRPr sz="1600">
                <a:solidFill>
                  <a:srgbClr val="6185A2"/>
                </a:solidFill>
                <a:latin typeface="Arial" panose="020B0604020202020204" pitchFamily="34" charset="0"/>
              </a:defRPr>
            </a:lvl4pPr>
            <a:lvl5pPr marL="2096491" indent="-232943" defTabSz="939862">
              <a:defRPr sz="1600">
                <a:solidFill>
                  <a:srgbClr val="6185A2"/>
                </a:solidFill>
                <a:latin typeface="Arial" panose="020B0604020202020204" pitchFamily="34" charset="0"/>
              </a:defRPr>
            </a:lvl5pPr>
            <a:lvl6pPr marL="2562377" indent="-232943" defTabSz="939862" eaLnBrk="0" fontAlgn="base" hangingPunct="0">
              <a:spcBef>
                <a:spcPct val="0"/>
              </a:spcBef>
              <a:spcAft>
                <a:spcPct val="0"/>
              </a:spcAft>
              <a:defRPr sz="1600">
                <a:solidFill>
                  <a:srgbClr val="6185A2"/>
                </a:solidFill>
                <a:latin typeface="Arial" panose="020B0604020202020204" pitchFamily="34" charset="0"/>
              </a:defRPr>
            </a:lvl6pPr>
            <a:lvl7pPr marL="3028264" indent="-232943" defTabSz="939862" eaLnBrk="0" fontAlgn="base" hangingPunct="0">
              <a:spcBef>
                <a:spcPct val="0"/>
              </a:spcBef>
              <a:spcAft>
                <a:spcPct val="0"/>
              </a:spcAft>
              <a:defRPr sz="1600">
                <a:solidFill>
                  <a:srgbClr val="6185A2"/>
                </a:solidFill>
                <a:latin typeface="Arial" panose="020B0604020202020204" pitchFamily="34" charset="0"/>
              </a:defRPr>
            </a:lvl7pPr>
            <a:lvl8pPr marL="3494151" indent="-232943" defTabSz="939862" eaLnBrk="0" fontAlgn="base" hangingPunct="0">
              <a:spcBef>
                <a:spcPct val="0"/>
              </a:spcBef>
              <a:spcAft>
                <a:spcPct val="0"/>
              </a:spcAft>
              <a:defRPr sz="1600">
                <a:solidFill>
                  <a:srgbClr val="6185A2"/>
                </a:solidFill>
                <a:latin typeface="Arial" panose="020B0604020202020204" pitchFamily="34" charset="0"/>
              </a:defRPr>
            </a:lvl8pPr>
            <a:lvl9pPr marL="3960038" indent="-232943" defTabSz="939862" eaLnBrk="0" fontAlgn="base" hangingPunct="0">
              <a:spcBef>
                <a:spcPct val="0"/>
              </a:spcBef>
              <a:spcAft>
                <a:spcPct val="0"/>
              </a:spcAft>
              <a:defRPr sz="1600">
                <a:solidFill>
                  <a:srgbClr val="6185A2"/>
                </a:solidFill>
                <a:latin typeface="Arial" panose="020B0604020202020204" pitchFamily="34" charset="0"/>
              </a:defRPr>
            </a:lvl9pPr>
          </a:lstStyle>
          <a:p>
            <a:fld id="{097F9383-0925-446D-83B8-CC00C12327E5}" type="slidenum">
              <a:rPr lang="en-US" altLang="en-US" sz="1200">
                <a:solidFill>
                  <a:schemeClr val="tx1"/>
                </a:solidFill>
                <a:latin typeface="Times" panose="02020603050405020304" pitchFamily="18" charset="0"/>
              </a:rPr>
              <a:pPr/>
              <a:t>3</a:t>
            </a:fld>
            <a:endParaRPr lang="en-US" altLang="en-US" sz="1200">
              <a:solidFill>
                <a:schemeClr val="tx1"/>
              </a:solidFill>
              <a:latin typeface="Times" panose="02020603050405020304" pitchFamily="18" charset="0"/>
            </a:endParaRPr>
          </a:p>
        </p:txBody>
      </p:sp>
      <p:sp>
        <p:nvSpPr>
          <p:cNvPr id="2150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0" tIns="46569" rIns="93140" bIns="46569" anchor="b"/>
          <a:lstStyle>
            <a:lvl1pPr>
              <a:defRPr sz="1600">
                <a:solidFill>
                  <a:srgbClr val="6185A2"/>
                </a:solidFill>
                <a:latin typeface="Arial" panose="020B0604020202020204" pitchFamily="34" charset="0"/>
              </a:defRPr>
            </a:lvl1pPr>
            <a:lvl2pPr marL="742950" indent="-285750">
              <a:defRPr sz="1600">
                <a:solidFill>
                  <a:srgbClr val="6185A2"/>
                </a:solidFill>
                <a:latin typeface="Arial" panose="020B0604020202020204" pitchFamily="34" charset="0"/>
              </a:defRPr>
            </a:lvl2pPr>
            <a:lvl3pPr marL="1143000" indent="-228600">
              <a:defRPr sz="1600">
                <a:solidFill>
                  <a:srgbClr val="6185A2"/>
                </a:solidFill>
                <a:latin typeface="Arial" panose="020B0604020202020204" pitchFamily="34" charset="0"/>
              </a:defRPr>
            </a:lvl3pPr>
            <a:lvl4pPr marL="1600200" indent="-228600">
              <a:defRPr sz="1600">
                <a:solidFill>
                  <a:srgbClr val="6185A2"/>
                </a:solidFill>
                <a:latin typeface="Arial" panose="020B0604020202020204" pitchFamily="34" charset="0"/>
              </a:defRPr>
            </a:lvl4pPr>
            <a:lvl5pPr marL="2057400" indent="-228600">
              <a:defRPr sz="1600">
                <a:solidFill>
                  <a:srgbClr val="6185A2"/>
                </a:solidFill>
                <a:latin typeface="Arial" panose="020B0604020202020204" pitchFamily="34" charset="0"/>
              </a:defRPr>
            </a:lvl5pPr>
            <a:lvl6pPr marL="2514600" indent="-228600" eaLnBrk="0" fontAlgn="base" hangingPunct="0">
              <a:spcBef>
                <a:spcPct val="0"/>
              </a:spcBef>
              <a:spcAft>
                <a:spcPct val="0"/>
              </a:spcAft>
              <a:defRPr sz="1600">
                <a:solidFill>
                  <a:srgbClr val="6185A2"/>
                </a:solidFill>
                <a:latin typeface="Arial" panose="020B0604020202020204" pitchFamily="34" charset="0"/>
              </a:defRPr>
            </a:lvl6pPr>
            <a:lvl7pPr marL="2971800" indent="-228600" eaLnBrk="0" fontAlgn="base" hangingPunct="0">
              <a:spcBef>
                <a:spcPct val="0"/>
              </a:spcBef>
              <a:spcAft>
                <a:spcPct val="0"/>
              </a:spcAft>
              <a:defRPr sz="1600">
                <a:solidFill>
                  <a:srgbClr val="6185A2"/>
                </a:solidFill>
                <a:latin typeface="Arial" panose="020B0604020202020204" pitchFamily="34" charset="0"/>
              </a:defRPr>
            </a:lvl7pPr>
            <a:lvl8pPr marL="3429000" indent="-228600" eaLnBrk="0" fontAlgn="base" hangingPunct="0">
              <a:spcBef>
                <a:spcPct val="0"/>
              </a:spcBef>
              <a:spcAft>
                <a:spcPct val="0"/>
              </a:spcAft>
              <a:defRPr sz="1600">
                <a:solidFill>
                  <a:srgbClr val="6185A2"/>
                </a:solidFill>
                <a:latin typeface="Arial" panose="020B0604020202020204" pitchFamily="34" charset="0"/>
              </a:defRPr>
            </a:lvl8pPr>
            <a:lvl9pPr marL="3886200" indent="-228600" eaLnBrk="0" fontAlgn="base" hangingPunct="0">
              <a:spcBef>
                <a:spcPct val="0"/>
              </a:spcBef>
              <a:spcAft>
                <a:spcPct val="0"/>
              </a:spcAft>
              <a:defRPr sz="1600">
                <a:solidFill>
                  <a:srgbClr val="6185A2"/>
                </a:solidFill>
                <a:latin typeface="Arial" panose="020B0604020202020204" pitchFamily="34" charset="0"/>
              </a:defRPr>
            </a:lvl9pPr>
          </a:lstStyle>
          <a:p>
            <a:pPr algn="r"/>
            <a:fld id="{99F82556-F7E7-4591-B0DE-1339B29D3A39}" type="slidenum">
              <a:rPr lang="en-US" altLang="en-US" sz="1200"/>
              <a:pPr algn="r"/>
              <a:t>3</a:t>
            </a:fld>
            <a:endParaRPr lang="en-US" altLang="en-US" sz="1200"/>
          </a:p>
        </p:txBody>
      </p:sp>
      <p:sp>
        <p:nvSpPr>
          <p:cNvPr id="21508" name="Rectangle 2"/>
          <p:cNvSpPr>
            <a:spLocks noGrp="1" noRot="1" noChangeAspect="1" noChangeArrowheads="1" noTextEdit="1"/>
          </p:cNvSpPr>
          <p:nvPr>
            <p:ph type="sldImg"/>
          </p:nvPr>
        </p:nvSpPr>
        <p:spPr>
          <a:xfrm>
            <a:off x="409575" y="696913"/>
            <a:ext cx="6197600" cy="3486150"/>
          </a:xfrm>
          <a:ln/>
        </p:spPr>
      </p:sp>
      <p:sp>
        <p:nvSpPr>
          <p:cNvPr id="21509" name="Rectangle 3"/>
          <p:cNvSpPr>
            <a:spLocks noGrp="1" noChangeArrowheads="1"/>
          </p:cNvSpPr>
          <p:nvPr>
            <p:ph type="body" idx="1"/>
          </p:nvPr>
        </p:nvSpPr>
        <p:spPr>
          <a:xfrm>
            <a:off x="934720" y="4412563"/>
            <a:ext cx="5140960" cy="418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978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23</a:t>
            </a:fld>
            <a:endParaRPr lang="en-US"/>
          </a:p>
        </p:txBody>
      </p:sp>
    </p:spTree>
    <p:extLst>
      <p:ext uri="{BB962C8B-B14F-4D97-AF65-F5344CB8AC3E}">
        <p14:creationId xmlns:p14="http://schemas.microsoft.com/office/powerpoint/2010/main" val="415172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24</a:t>
            </a:fld>
            <a:endParaRPr lang="en-US"/>
          </a:p>
        </p:txBody>
      </p:sp>
    </p:spTree>
    <p:extLst>
      <p:ext uri="{BB962C8B-B14F-4D97-AF65-F5344CB8AC3E}">
        <p14:creationId xmlns:p14="http://schemas.microsoft.com/office/powerpoint/2010/main" val="2755824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25</a:t>
            </a:fld>
            <a:endParaRPr lang="en-US"/>
          </a:p>
        </p:txBody>
      </p:sp>
    </p:spTree>
    <p:extLst>
      <p:ext uri="{BB962C8B-B14F-4D97-AF65-F5344CB8AC3E}">
        <p14:creationId xmlns:p14="http://schemas.microsoft.com/office/powerpoint/2010/main" val="107580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26</a:t>
            </a:fld>
            <a:endParaRPr lang="en-US"/>
          </a:p>
        </p:txBody>
      </p:sp>
    </p:spTree>
    <p:extLst>
      <p:ext uri="{BB962C8B-B14F-4D97-AF65-F5344CB8AC3E}">
        <p14:creationId xmlns:p14="http://schemas.microsoft.com/office/powerpoint/2010/main" val="675310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27</a:t>
            </a:fld>
            <a:endParaRPr lang="en-US"/>
          </a:p>
        </p:txBody>
      </p:sp>
    </p:spTree>
    <p:extLst>
      <p:ext uri="{BB962C8B-B14F-4D97-AF65-F5344CB8AC3E}">
        <p14:creationId xmlns:p14="http://schemas.microsoft.com/office/powerpoint/2010/main" val="336191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28</a:t>
            </a:fld>
            <a:endParaRPr lang="en-US"/>
          </a:p>
        </p:txBody>
      </p:sp>
    </p:spTree>
    <p:extLst>
      <p:ext uri="{BB962C8B-B14F-4D97-AF65-F5344CB8AC3E}">
        <p14:creationId xmlns:p14="http://schemas.microsoft.com/office/powerpoint/2010/main" val="195251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29</a:t>
            </a:fld>
            <a:endParaRPr lang="en-US"/>
          </a:p>
        </p:txBody>
      </p:sp>
    </p:spTree>
    <p:extLst>
      <p:ext uri="{BB962C8B-B14F-4D97-AF65-F5344CB8AC3E}">
        <p14:creationId xmlns:p14="http://schemas.microsoft.com/office/powerpoint/2010/main" val="1027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1600">
                <a:solidFill>
                  <a:srgbClr val="6185A2"/>
                </a:solidFill>
                <a:latin typeface="Arial" panose="020B0604020202020204" pitchFamily="34" charset="0"/>
              </a:defRPr>
            </a:lvl1pPr>
            <a:lvl2pPr marL="757066" indent="-291179" defTabSz="939862">
              <a:defRPr sz="1600">
                <a:solidFill>
                  <a:srgbClr val="6185A2"/>
                </a:solidFill>
                <a:latin typeface="Arial" panose="020B0604020202020204" pitchFamily="34" charset="0"/>
              </a:defRPr>
            </a:lvl2pPr>
            <a:lvl3pPr marL="1164717" indent="-232943" defTabSz="939862">
              <a:defRPr sz="1600">
                <a:solidFill>
                  <a:srgbClr val="6185A2"/>
                </a:solidFill>
                <a:latin typeface="Arial" panose="020B0604020202020204" pitchFamily="34" charset="0"/>
              </a:defRPr>
            </a:lvl3pPr>
            <a:lvl4pPr marL="1630604" indent="-232943" defTabSz="939862">
              <a:defRPr sz="1600">
                <a:solidFill>
                  <a:srgbClr val="6185A2"/>
                </a:solidFill>
                <a:latin typeface="Arial" panose="020B0604020202020204" pitchFamily="34" charset="0"/>
              </a:defRPr>
            </a:lvl4pPr>
            <a:lvl5pPr marL="2096491" indent="-232943" defTabSz="939862">
              <a:defRPr sz="1600">
                <a:solidFill>
                  <a:srgbClr val="6185A2"/>
                </a:solidFill>
                <a:latin typeface="Arial" panose="020B0604020202020204" pitchFamily="34" charset="0"/>
              </a:defRPr>
            </a:lvl5pPr>
            <a:lvl6pPr marL="2562377" indent="-232943" defTabSz="939862" eaLnBrk="0" fontAlgn="base" hangingPunct="0">
              <a:spcBef>
                <a:spcPct val="0"/>
              </a:spcBef>
              <a:spcAft>
                <a:spcPct val="0"/>
              </a:spcAft>
              <a:defRPr sz="1600">
                <a:solidFill>
                  <a:srgbClr val="6185A2"/>
                </a:solidFill>
                <a:latin typeface="Arial" panose="020B0604020202020204" pitchFamily="34" charset="0"/>
              </a:defRPr>
            </a:lvl6pPr>
            <a:lvl7pPr marL="3028264" indent="-232943" defTabSz="939862" eaLnBrk="0" fontAlgn="base" hangingPunct="0">
              <a:spcBef>
                <a:spcPct val="0"/>
              </a:spcBef>
              <a:spcAft>
                <a:spcPct val="0"/>
              </a:spcAft>
              <a:defRPr sz="1600">
                <a:solidFill>
                  <a:srgbClr val="6185A2"/>
                </a:solidFill>
                <a:latin typeface="Arial" panose="020B0604020202020204" pitchFamily="34" charset="0"/>
              </a:defRPr>
            </a:lvl7pPr>
            <a:lvl8pPr marL="3494151" indent="-232943" defTabSz="939862" eaLnBrk="0" fontAlgn="base" hangingPunct="0">
              <a:spcBef>
                <a:spcPct val="0"/>
              </a:spcBef>
              <a:spcAft>
                <a:spcPct val="0"/>
              </a:spcAft>
              <a:defRPr sz="1600">
                <a:solidFill>
                  <a:srgbClr val="6185A2"/>
                </a:solidFill>
                <a:latin typeface="Arial" panose="020B0604020202020204" pitchFamily="34" charset="0"/>
              </a:defRPr>
            </a:lvl8pPr>
            <a:lvl9pPr marL="3960038" indent="-232943" defTabSz="939862" eaLnBrk="0" fontAlgn="base" hangingPunct="0">
              <a:spcBef>
                <a:spcPct val="0"/>
              </a:spcBef>
              <a:spcAft>
                <a:spcPct val="0"/>
              </a:spcAft>
              <a:defRPr sz="1600">
                <a:solidFill>
                  <a:srgbClr val="6185A2"/>
                </a:solidFill>
                <a:latin typeface="Arial" panose="020B0604020202020204" pitchFamily="34" charset="0"/>
              </a:defRPr>
            </a:lvl9pPr>
          </a:lstStyle>
          <a:p>
            <a:fld id="{097F9383-0925-446D-83B8-CC00C12327E5}" type="slidenum">
              <a:rPr lang="en-US" altLang="en-US" sz="1200">
                <a:solidFill>
                  <a:schemeClr val="tx1"/>
                </a:solidFill>
                <a:latin typeface="Times" panose="02020603050405020304" pitchFamily="18" charset="0"/>
              </a:rPr>
              <a:pPr/>
              <a:t>30</a:t>
            </a:fld>
            <a:endParaRPr lang="en-US" altLang="en-US" sz="1200">
              <a:solidFill>
                <a:schemeClr val="tx1"/>
              </a:solidFill>
              <a:latin typeface="Times" panose="02020603050405020304" pitchFamily="18" charset="0"/>
            </a:endParaRPr>
          </a:p>
        </p:txBody>
      </p:sp>
      <p:sp>
        <p:nvSpPr>
          <p:cNvPr id="2150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0" tIns="46569" rIns="93140" bIns="46569" anchor="b"/>
          <a:lstStyle>
            <a:lvl1pPr>
              <a:defRPr sz="1600">
                <a:solidFill>
                  <a:srgbClr val="6185A2"/>
                </a:solidFill>
                <a:latin typeface="Arial" panose="020B0604020202020204" pitchFamily="34" charset="0"/>
              </a:defRPr>
            </a:lvl1pPr>
            <a:lvl2pPr marL="742950" indent="-285750">
              <a:defRPr sz="1600">
                <a:solidFill>
                  <a:srgbClr val="6185A2"/>
                </a:solidFill>
                <a:latin typeface="Arial" panose="020B0604020202020204" pitchFamily="34" charset="0"/>
              </a:defRPr>
            </a:lvl2pPr>
            <a:lvl3pPr marL="1143000" indent="-228600">
              <a:defRPr sz="1600">
                <a:solidFill>
                  <a:srgbClr val="6185A2"/>
                </a:solidFill>
                <a:latin typeface="Arial" panose="020B0604020202020204" pitchFamily="34" charset="0"/>
              </a:defRPr>
            </a:lvl3pPr>
            <a:lvl4pPr marL="1600200" indent="-228600">
              <a:defRPr sz="1600">
                <a:solidFill>
                  <a:srgbClr val="6185A2"/>
                </a:solidFill>
                <a:latin typeface="Arial" panose="020B0604020202020204" pitchFamily="34" charset="0"/>
              </a:defRPr>
            </a:lvl4pPr>
            <a:lvl5pPr marL="2057400" indent="-228600">
              <a:defRPr sz="1600">
                <a:solidFill>
                  <a:srgbClr val="6185A2"/>
                </a:solidFill>
                <a:latin typeface="Arial" panose="020B0604020202020204" pitchFamily="34" charset="0"/>
              </a:defRPr>
            </a:lvl5pPr>
            <a:lvl6pPr marL="2514600" indent="-228600" eaLnBrk="0" fontAlgn="base" hangingPunct="0">
              <a:spcBef>
                <a:spcPct val="0"/>
              </a:spcBef>
              <a:spcAft>
                <a:spcPct val="0"/>
              </a:spcAft>
              <a:defRPr sz="1600">
                <a:solidFill>
                  <a:srgbClr val="6185A2"/>
                </a:solidFill>
                <a:latin typeface="Arial" panose="020B0604020202020204" pitchFamily="34" charset="0"/>
              </a:defRPr>
            </a:lvl6pPr>
            <a:lvl7pPr marL="2971800" indent="-228600" eaLnBrk="0" fontAlgn="base" hangingPunct="0">
              <a:spcBef>
                <a:spcPct val="0"/>
              </a:spcBef>
              <a:spcAft>
                <a:spcPct val="0"/>
              </a:spcAft>
              <a:defRPr sz="1600">
                <a:solidFill>
                  <a:srgbClr val="6185A2"/>
                </a:solidFill>
                <a:latin typeface="Arial" panose="020B0604020202020204" pitchFamily="34" charset="0"/>
              </a:defRPr>
            </a:lvl7pPr>
            <a:lvl8pPr marL="3429000" indent="-228600" eaLnBrk="0" fontAlgn="base" hangingPunct="0">
              <a:spcBef>
                <a:spcPct val="0"/>
              </a:spcBef>
              <a:spcAft>
                <a:spcPct val="0"/>
              </a:spcAft>
              <a:defRPr sz="1600">
                <a:solidFill>
                  <a:srgbClr val="6185A2"/>
                </a:solidFill>
                <a:latin typeface="Arial" panose="020B0604020202020204" pitchFamily="34" charset="0"/>
              </a:defRPr>
            </a:lvl8pPr>
            <a:lvl9pPr marL="3886200" indent="-228600" eaLnBrk="0" fontAlgn="base" hangingPunct="0">
              <a:spcBef>
                <a:spcPct val="0"/>
              </a:spcBef>
              <a:spcAft>
                <a:spcPct val="0"/>
              </a:spcAft>
              <a:defRPr sz="1600">
                <a:solidFill>
                  <a:srgbClr val="6185A2"/>
                </a:solidFill>
                <a:latin typeface="Arial" panose="020B0604020202020204" pitchFamily="34" charset="0"/>
              </a:defRPr>
            </a:lvl9pPr>
          </a:lstStyle>
          <a:p>
            <a:pPr algn="r"/>
            <a:fld id="{99F82556-F7E7-4591-B0DE-1339B29D3A39}" type="slidenum">
              <a:rPr lang="en-US" altLang="en-US" sz="1200"/>
              <a:pPr algn="r"/>
              <a:t>30</a:t>
            </a:fld>
            <a:endParaRPr lang="en-US" altLang="en-US" sz="1200"/>
          </a:p>
        </p:txBody>
      </p:sp>
      <p:sp>
        <p:nvSpPr>
          <p:cNvPr id="21508" name="Rectangle 2"/>
          <p:cNvSpPr>
            <a:spLocks noGrp="1" noRot="1" noChangeAspect="1" noChangeArrowheads="1" noTextEdit="1"/>
          </p:cNvSpPr>
          <p:nvPr>
            <p:ph type="sldImg"/>
          </p:nvPr>
        </p:nvSpPr>
        <p:spPr>
          <a:xfrm>
            <a:off x="409575" y="696913"/>
            <a:ext cx="6197600" cy="3486150"/>
          </a:xfrm>
          <a:ln/>
        </p:spPr>
      </p:sp>
      <p:sp>
        <p:nvSpPr>
          <p:cNvPr id="21509" name="Rectangle 3"/>
          <p:cNvSpPr>
            <a:spLocks noGrp="1" noChangeArrowheads="1"/>
          </p:cNvSpPr>
          <p:nvPr>
            <p:ph type="body" idx="1"/>
          </p:nvPr>
        </p:nvSpPr>
        <p:spPr>
          <a:xfrm>
            <a:off x="934720" y="4412563"/>
            <a:ext cx="5140960" cy="418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ndParaRPr>
          </a:p>
        </p:txBody>
      </p:sp>
    </p:spTree>
    <p:extLst>
      <p:ext uri="{BB962C8B-B14F-4D97-AF65-F5344CB8AC3E}">
        <p14:creationId xmlns:p14="http://schemas.microsoft.com/office/powerpoint/2010/main" val="2205092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1600">
                <a:solidFill>
                  <a:srgbClr val="6185A2"/>
                </a:solidFill>
                <a:latin typeface="Arial" panose="020B0604020202020204" pitchFamily="34" charset="0"/>
              </a:defRPr>
            </a:lvl1pPr>
            <a:lvl2pPr marL="757066" indent="-291179" defTabSz="939862">
              <a:defRPr sz="1600">
                <a:solidFill>
                  <a:srgbClr val="6185A2"/>
                </a:solidFill>
                <a:latin typeface="Arial" panose="020B0604020202020204" pitchFamily="34" charset="0"/>
              </a:defRPr>
            </a:lvl2pPr>
            <a:lvl3pPr marL="1164717" indent="-232943" defTabSz="939862">
              <a:defRPr sz="1600">
                <a:solidFill>
                  <a:srgbClr val="6185A2"/>
                </a:solidFill>
                <a:latin typeface="Arial" panose="020B0604020202020204" pitchFamily="34" charset="0"/>
              </a:defRPr>
            </a:lvl3pPr>
            <a:lvl4pPr marL="1630604" indent="-232943" defTabSz="939862">
              <a:defRPr sz="1600">
                <a:solidFill>
                  <a:srgbClr val="6185A2"/>
                </a:solidFill>
                <a:latin typeface="Arial" panose="020B0604020202020204" pitchFamily="34" charset="0"/>
              </a:defRPr>
            </a:lvl4pPr>
            <a:lvl5pPr marL="2096491" indent="-232943" defTabSz="939862">
              <a:defRPr sz="1600">
                <a:solidFill>
                  <a:srgbClr val="6185A2"/>
                </a:solidFill>
                <a:latin typeface="Arial" panose="020B0604020202020204" pitchFamily="34" charset="0"/>
              </a:defRPr>
            </a:lvl5pPr>
            <a:lvl6pPr marL="2562377" indent="-232943" defTabSz="939862" eaLnBrk="0" fontAlgn="base" hangingPunct="0">
              <a:spcBef>
                <a:spcPct val="0"/>
              </a:spcBef>
              <a:spcAft>
                <a:spcPct val="0"/>
              </a:spcAft>
              <a:defRPr sz="1600">
                <a:solidFill>
                  <a:srgbClr val="6185A2"/>
                </a:solidFill>
                <a:latin typeface="Arial" panose="020B0604020202020204" pitchFamily="34" charset="0"/>
              </a:defRPr>
            </a:lvl6pPr>
            <a:lvl7pPr marL="3028264" indent="-232943" defTabSz="939862" eaLnBrk="0" fontAlgn="base" hangingPunct="0">
              <a:spcBef>
                <a:spcPct val="0"/>
              </a:spcBef>
              <a:spcAft>
                <a:spcPct val="0"/>
              </a:spcAft>
              <a:defRPr sz="1600">
                <a:solidFill>
                  <a:srgbClr val="6185A2"/>
                </a:solidFill>
                <a:latin typeface="Arial" panose="020B0604020202020204" pitchFamily="34" charset="0"/>
              </a:defRPr>
            </a:lvl7pPr>
            <a:lvl8pPr marL="3494151" indent="-232943" defTabSz="939862" eaLnBrk="0" fontAlgn="base" hangingPunct="0">
              <a:spcBef>
                <a:spcPct val="0"/>
              </a:spcBef>
              <a:spcAft>
                <a:spcPct val="0"/>
              </a:spcAft>
              <a:defRPr sz="1600">
                <a:solidFill>
                  <a:srgbClr val="6185A2"/>
                </a:solidFill>
                <a:latin typeface="Arial" panose="020B0604020202020204" pitchFamily="34" charset="0"/>
              </a:defRPr>
            </a:lvl8pPr>
            <a:lvl9pPr marL="3960038" indent="-232943" defTabSz="939862" eaLnBrk="0" fontAlgn="base" hangingPunct="0">
              <a:spcBef>
                <a:spcPct val="0"/>
              </a:spcBef>
              <a:spcAft>
                <a:spcPct val="0"/>
              </a:spcAft>
              <a:defRPr sz="1600">
                <a:solidFill>
                  <a:srgbClr val="6185A2"/>
                </a:solidFill>
                <a:latin typeface="Arial" panose="020B0604020202020204" pitchFamily="34" charset="0"/>
              </a:defRPr>
            </a:lvl9pPr>
          </a:lstStyle>
          <a:p>
            <a:fld id="{097F9383-0925-446D-83B8-CC00C12327E5}" type="slidenum">
              <a:rPr lang="en-US" altLang="en-US" sz="1200">
                <a:solidFill>
                  <a:schemeClr val="tx1"/>
                </a:solidFill>
                <a:latin typeface="Times" panose="02020603050405020304" pitchFamily="18" charset="0"/>
              </a:rPr>
              <a:pPr/>
              <a:t>31</a:t>
            </a:fld>
            <a:endParaRPr lang="en-US" altLang="en-US" sz="1200">
              <a:solidFill>
                <a:schemeClr val="tx1"/>
              </a:solidFill>
              <a:latin typeface="Times" panose="02020603050405020304" pitchFamily="18" charset="0"/>
            </a:endParaRPr>
          </a:p>
        </p:txBody>
      </p:sp>
      <p:sp>
        <p:nvSpPr>
          <p:cNvPr id="2150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0" tIns="46569" rIns="93140" bIns="46569" anchor="b"/>
          <a:lstStyle>
            <a:lvl1pPr>
              <a:defRPr sz="1600">
                <a:solidFill>
                  <a:srgbClr val="6185A2"/>
                </a:solidFill>
                <a:latin typeface="Arial" panose="020B0604020202020204" pitchFamily="34" charset="0"/>
              </a:defRPr>
            </a:lvl1pPr>
            <a:lvl2pPr marL="742950" indent="-285750">
              <a:defRPr sz="1600">
                <a:solidFill>
                  <a:srgbClr val="6185A2"/>
                </a:solidFill>
                <a:latin typeface="Arial" panose="020B0604020202020204" pitchFamily="34" charset="0"/>
              </a:defRPr>
            </a:lvl2pPr>
            <a:lvl3pPr marL="1143000" indent="-228600">
              <a:defRPr sz="1600">
                <a:solidFill>
                  <a:srgbClr val="6185A2"/>
                </a:solidFill>
                <a:latin typeface="Arial" panose="020B0604020202020204" pitchFamily="34" charset="0"/>
              </a:defRPr>
            </a:lvl3pPr>
            <a:lvl4pPr marL="1600200" indent="-228600">
              <a:defRPr sz="1600">
                <a:solidFill>
                  <a:srgbClr val="6185A2"/>
                </a:solidFill>
                <a:latin typeface="Arial" panose="020B0604020202020204" pitchFamily="34" charset="0"/>
              </a:defRPr>
            </a:lvl4pPr>
            <a:lvl5pPr marL="2057400" indent="-228600">
              <a:defRPr sz="1600">
                <a:solidFill>
                  <a:srgbClr val="6185A2"/>
                </a:solidFill>
                <a:latin typeface="Arial" panose="020B0604020202020204" pitchFamily="34" charset="0"/>
              </a:defRPr>
            </a:lvl5pPr>
            <a:lvl6pPr marL="2514600" indent="-228600" eaLnBrk="0" fontAlgn="base" hangingPunct="0">
              <a:spcBef>
                <a:spcPct val="0"/>
              </a:spcBef>
              <a:spcAft>
                <a:spcPct val="0"/>
              </a:spcAft>
              <a:defRPr sz="1600">
                <a:solidFill>
                  <a:srgbClr val="6185A2"/>
                </a:solidFill>
                <a:latin typeface="Arial" panose="020B0604020202020204" pitchFamily="34" charset="0"/>
              </a:defRPr>
            </a:lvl6pPr>
            <a:lvl7pPr marL="2971800" indent="-228600" eaLnBrk="0" fontAlgn="base" hangingPunct="0">
              <a:spcBef>
                <a:spcPct val="0"/>
              </a:spcBef>
              <a:spcAft>
                <a:spcPct val="0"/>
              </a:spcAft>
              <a:defRPr sz="1600">
                <a:solidFill>
                  <a:srgbClr val="6185A2"/>
                </a:solidFill>
                <a:latin typeface="Arial" panose="020B0604020202020204" pitchFamily="34" charset="0"/>
              </a:defRPr>
            </a:lvl7pPr>
            <a:lvl8pPr marL="3429000" indent="-228600" eaLnBrk="0" fontAlgn="base" hangingPunct="0">
              <a:spcBef>
                <a:spcPct val="0"/>
              </a:spcBef>
              <a:spcAft>
                <a:spcPct val="0"/>
              </a:spcAft>
              <a:defRPr sz="1600">
                <a:solidFill>
                  <a:srgbClr val="6185A2"/>
                </a:solidFill>
                <a:latin typeface="Arial" panose="020B0604020202020204" pitchFamily="34" charset="0"/>
              </a:defRPr>
            </a:lvl8pPr>
            <a:lvl9pPr marL="3886200" indent="-228600" eaLnBrk="0" fontAlgn="base" hangingPunct="0">
              <a:spcBef>
                <a:spcPct val="0"/>
              </a:spcBef>
              <a:spcAft>
                <a:spcPct val="0"/>
              </a:spcAft>
              <a:defRPr sz="1600">
                <a:solidFill>
                  <a:srgbClr val="6185A2"/>
                </a:solidFill>
                <a:latin typeface="Arial" panose="020B0604020202020204" pitchFamily="34" charset="0"/>
              </a:defRPr>
            </a:lvl9pPr>
          </a:lstStyle>
          <a:p>
            <a:pPr algn="r"/>
            <a:fld id="{99F82556-F7E7-4591-B0DE-1339B29D3A39}" type="slidenum">
              <a:rPr lang="en-US" altLang="en-US" sz="1200"/>
              <a:pPr algn="r"/>
              <a:t>31</a:t>
            </a:fld>
            <a:endParaRPr lang="en-US" altLang="en-US" sz="1200"/>
          </a:p>
        </p:txBody>
      </p:sp>
      <p:sp>
        <p:nvSpPr>
          <p:cNvPr id="21508" name="Rectangle 2"/>
          <p:cNvSpPr>
            <a:spLocks noGrp="1" noRot="1" noChangeAspect="1" noChangeArrowheads="1" noTextEdit="1"/>
          </p:cNvSpPr>
          <p:nvPr>
            <p:ph type="sldImg"/>
          </p:nvPr>
        </p:nvSpPr>
        <p:spPr>
          <a:xfrm>
            <a:off x="409575" y="696913"/>
            <a:ext cx="6197600" cy="3486150"/>
          </a:xfrm>
          <a:ln/>
        </p:spPr>
      </p:sp>
      <p:sp>
        <p:nvSpPr>
          <p:cNvPr id="21509" name="Rectangle 3"/>
          <p:cNvSpPr>
            <a:spLocks noGrp="1" noChangeArrowheads="1"/>
          </p:cNvSpPr>
          <p:nvPr>
            <p:ph type="body" idx="1"/>
          </p:nvPr>
        </p:nvSpPr>
        <p:spPr>
          <a:xfrm>
            <a:off x="934720" y="4412563"/>
            <a:ext cx="5140960" cy="418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ndParaRPr>
          </a:p>
        </p:txBody>
      </p:sp>
    </p:spTree>
    <p:extLst>
      <p:ext uri="{BB962C8B-B14F-4D97-AF65-F5344CB8AC3E}">
        <p14:creationId xmlns:p14="http://schemas.microsoft.com/office/powerpoint/2010/main" val="207911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1600">
                <a:solidFill>
                  <a:srgbClr val="6185A2"/>
                </a:solidFill>
                <a:latin typeface="Arial" panose="020B0604020202020204" pitchFamily="34" charset="0"/>
              </a:defRPr>
            </a:lvl1pPr>
            <a:lvl2pPr marL="757066" indent="-291179" defTabSz="939862">
              <a:defRPr sz="1600">
                <a:solidFill>
                  <a:srgbClr val="6185A2"/>
                </a:solidFill>
                <a:latin typeface="Arial" panose="020B0604020202020204" pitchFamily="34" charset="0"/>
              </a:defRPr>
            </a:lvl2pPr>
            <a:lvl3pPr marL="1164717" indent="-232943" defTabSz="939862">
              <a:defRPr sz="1600">
                <a:solidFill>
                  <a:srgbClr val="6185A2"/>
                </a:solidFill>
                <a:latin typeface="Arial" panose="020B0604020202020204" pitchFamily="34" charset="0"/>
              </a:defRPr>
            </a:lvl3pPr>
            <a:lvl4pPr marL="1630604" indent="-232943" defTabSz="939862">
              <a:defRPr sz="1600">
                <a:solidFill>
                  <a:srgbClr val="6185A2"/>
                </a:solidFill>
                <a:latin typeface="Arial" panose="020B0604020202020204" pitchFamily="34" charset="0"/>
              </a:defRPr>
            </a:lvl4pPr>
            <a:lvl5pPr marL="2096491" indent="-232943" defTabSz="939862">
              <a:defRPr sz="1600">
                <a:solidFill>
                  <a:srgbClr val="6185A2"/>
                </a:solidFill>
                <a:latin typeface="Arial" panose="020B0604020202020204" pitchFamily="34" charset="0"/>
              </a:defRPr>
            </a:lvl5pPr>
            <a:lvl6pPr marL="2562377" indent="-232943" defTabSz="939862" eaLnBrk="0" fontAlgn="base" hangingPunct="0">
              <a:spcBef>
                <a:spcPct val="0"/>
              </a:spcBef>
              <a:spcAft>
                <a:spcPct val="0"/>
              </a:spcAft>
              <a:defRPr sz="1600">
                <a:solidFill>
                  <a:srgbClr val="6185A2"/>
                </a:solidFill>
                <a:latin typeface="Arial" panose="020B0604020202020204" pitchFamily="34" charset="0"/>
              </a:defRPr>
            </a:lvl6pPr>
            <a:lvl7pPr marL="3028264" indent="-232943" defTabSz="939862" eaLnBrk="0" fontAlgn="base" hangingPunct="0">
              <a:spcBef>
                <a:spcPct val="0"/>
              </a:spcBef>
              <a:spcAft>
                <a:spcPct val="0"/>
              </a:spcAft>
              <a:defRPr sz="1600">
                <a:solidFill>
                  <a:srgbClr val="6185A2"/>
                </a:solidFill>
                <a:latin typeface="Arial" panose="020B0604020202020204" pitchFamily="34" charset="0"/>
              </a:defRPr>
            </a:lvl7pPr>
            <a:lvl8pPr marL="3494151" indent="-232943" defTabSz="939862" eaLnBrk="0" fontAlgn="base" hangingPunct="0">
              <a:spcBef>
                <a:spcPct val="0"/>
              </a:spcBef>
              <a:spcAft>
                <a:spcPct val="0"/>
              </a:spcAft>
              <a:defRPr sz="1600">
                <a:solidFill>
                  <a:srgbClr val="6185A2"/>
                </a:solidFill>
                <a:latin typeface="Arial" panose="020B0604020202020204" pitchFamily="34" charset="0"/>
              </a:defRPr>
            </a:lvl8pPr>
            <a:lvl9pPr marL="3960038" indent="-232943" defTabSz="939862" eaLnBrk="0" fontAlgn="base" hangingPunct="0">
              <a:spcBef>
                <a:spcPct val="0"/>
              </a:spcBef>
              <a:spcAft>
                <a:spcPct val="0"/>
              </a:spcAft>
              <a:defRPr sz="1600">
                <a:solidFill>
                  <a:srgbClr val="6185A2"/>
                </a:solidFill>
                <a:latin typeface="Arial" panose="020B0604020202020204" pitchFamily="34" charset="0"/>
              </a:defRPr>
            </a:lvl9pPr>
          </a:lstStyle>
          <a:p>
            <a:fld id="{097F9383-0925-446D-83B8-CC00C12327E5}" type="slidenum">
              <a:rPr lang="en-US" altLang="en-US" sz="1200">
                <a:solidFill>
                  <a:schemeClr val="tx1"/>
                </a:solidFill>
                <a:latin typeface="Times" panose="02020603050405020304" pitchFamily="18" charset="0"/>
              </a:rPr>
              <a:pPr/>
              <a:t>6</a:t>
            </a:fld>
            <a:endParaRPr lang="en-US" altLang="en-US" sz="1200">
              <a:solidFill>
                <a:schemeClr val="tx1"/>
              </a:solidFill>
              <a:latin typeface="Times" panose="02020603050405020304" pitchFamily="18" charset="0"/>
            </a:endParaRPr>
          </a:p>
        </p:txBody>
      </p:sp>
      <p:sp>
        <p:nvSpPr>
          <p:cNvPr id="2150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0" tIns="46569" rIns="93140" bIns="46569" anchor="b"/>
          <a:lstStyle>
            <a:lvl1pPr>
              <a:defRPr sz="1600">
                <a:solidFill>
                  <a:srgbClr val="6185A2"/>
                </a:solidFill>
                <a:latin typeface="Arial" panose="020B0604020202020204" pitchFamily="34" charset="0"/>
              </a:defRPr>
            </a:lvl1pPr>
            <a:lvl2pPr marL="742950" indent="-285750">
              <a:defRPr sz="1600">
                <a:solidFill>
                  <a:srgbClr val="6185A2"/>
                </a:solidFill>
                <a:latin typeface="Arial" panose="020B0604020202020204" pitchFamily="34" charset="0"/>
              </a:defRPr>
            </a:lvl2pPr>
            <a:lvl3pPr marL="1143000" indent="-228600">
              <a:defRPr sz="1600">
                <a:solidFill>
                  <a:srgbClr val="6185A2"/>
                </a:solidFill>
                <a:latin typeface="Arial" panose="020B0604020202020204" pitchFamily="34" charset="0"/>
              </a:defRPr>
            </a:lvl3pPr>
            <a:lvl4pPr marL="1600200" indent="-228600">
              <a:defRPr sz="1600">
                <a:solidFill>
                  <a:srgbClr val="6185A2"/>
                </a:solidFill>
                <a:latin typeface="Arial" panose="020B0604020202020204" pitchFamily="34" charset="0"/>
              </a:defRPr>
            </a:lvl4pPr>
            <a:lvl5pPr marL="2057400" indent="-228600">
              <a:defRPr sz="1600">
                <a:solidFill>
                  <a:srgbClr val="6185A2"/>
                </a:solidFill>
                <a:latin typeface="Arial" panose="020B0604020202020204" pitchFamily="34" charset="0"/>
              </a:defRPr>
            </a:lvl5pPr>
            <a:lvl6pPr marL="2514600" indent="-228600" eaLnBrk="0" fontAlgn="base" hangingPunct="0">
              <a:spcBef>
                <a:spcPct val="0"/>
              </a:spcBef>
              <a:spcAft>
                <a:spcPct val="0"/>
              </a:spcAft>
              <a:defRPr sz="1600">
                <a:solidFill>
                  <a:srgbClr val="6185A2"/>
                </a:solidFill>
                <a:latin typeface="Arial" panose="020B0604020202020204" pitchFamily="34" charset="0"/>
              </a:defRPr>
            </a:lvl6pPr>
            <a:lvl7pPr marL="2971800" indent="-228600" eaLnBrk="0" fontAlgn="base" hangingPunct="0">
              <a:spcBef>
                <a:spcPct val="0"/>
              </a:spcBef>
              <a:spcAft>
                <a:spcPct val="0"/>
              </a:spcAft>
              <a:defRPr sz="1600">
                <a:solidFill>
                  <a:srgbClr val="6185A2"/>
                </a:solidFill>
                <a:latin typeface="Arial" panose="020B0604020202020204" pitchFamily="34" charset="0"/>
              </a:defRPr>
            </a:lvl7pPr>
            <a:lvl8pPr marL="3429000" indent="-228600" eaLnBrk="0" fontAlgn="base" hangingPunct="0">
              <a:spcBef>
                <a:spcPct val="0"/>
              </a:spcBef>
              <a:spcAft>
                <a:spcPct val="0"/>
              </a:spcAft>
              <a:defRPr sz="1600">
                <a:solidFill>
                  <a:srgbClr val="6185A2"/>
                </a:solidFill>
                <a:latin typeface="Arial" panose="020B0604020202020204" pitchFamily="34" charset="0"/>
              </a:defRPr>
            </a:lvl8pPr>
            <a:lvl9pPr marL="3886200" indent="-228600" eaLnBrk="0" fontAlgn="base" hangingPunct="0">
              <a:spcBef>
                <a:spcPct val="0"/>
              </a:spcBef>
              <a:spcAft>
                <a:spcPct val="0"/>
              </a:spcAft>
              <a:defRPr sz="1600">
                <a:solidFill>
                  <a:srgbClr val="6185A2"/>
                </a:solidFill>
                <a:latin typeface="Arial" panose="020B0604020202020204" pitchFamily="34" charset="0"/>
              </a:defRPr>
            </a:lvl9pPr>
          </a:lstStyle>
          <a:p>
            <a:pPr algn="r"/>
            <a:fld id="{99F82556-F7E7-4591-B0DE-1339B29D3A39}" type="slidenum">
              <a:rPr lang="en-US" altLang="en-US" sz="1200"/>
              <a:pPr algn="r"/>
              <a:t>6</a:t>
            </a:fld>
            <a:endParaRPr lang="en-US" altLang="en-US" sz="1200"/>
          </a:p>
        </p:txBody>
      </p:sp>
      <p:sp>
        <p:nvSpPr>
          <p:cNvPr id="21508" name="Rectangle 2"/>
          <p:cNvSpPr>
            <a:spLocks noGrp="1" noRot="1" noChangeAspect="1" noChangeArrowheads="1" noTextEdit="1"/>
          </p:cNvSpPr>
          <p:nvPr>
            <p:ph type="sldImg"/>
          </p:nvPr>
        </p:nvSpPr>
        <p:spPr>
          <a:xfrm>
            <a:off x="409575" y="696913"/>
            <a:ext cx="6197600" cy="3486150"/>
          </a:xfrm>
          <a:ln/>
        </p:spPr>
      </p:sp>
      <p:sp>
        <p:nvSpPr>
          <p:cNvPr id="21509" name="Rectangle 3"/>
          <p:cNvSpPr>
            <a:spLocks noGrp="1" noChangeArrowheads="1"/>
          </p:cNvSpPr>
          <p:nvPr>
            <p:ph type="body" idx="1"/>
          </p:nvPr>
        </p:nvSpPr>
        <p:spPr>
          <a:xfrm>
            <a:off x="934720" y="4412563"/>
            <a:ext cx="5140960" cy="418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978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7</a:t>
            </a:fld>
            <a:endParaRPr lang="en-US"/>
          </a:p>
        </p:txBody>
      </p:sp>
    </p:spTree>
    <p:extLst>
      <p:ext uri="{BB962C8B-B14F-4D97-AF65-F5344CB8AC3E}">
        <p14:creationId xmlns:p14="http://schemas.microsoft.com/office/powerpoint/2010/main" val="274290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8</a:t>
            </a:fld>
            <a:endParaRPr lang="en-US"/>
          </a:p>
        </p:txBody>
      </p:sp>
    </p:spTree>
    <p:extLst>
      <p:ext uri="{BB962C8B-B14F-4D97-AF65-F5344CB8AC3E}">
        <p14:creationId xmlns:p14="http://schemas.microsoft.com/office/powerpoint/2010/main" val="341446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9</a:t>
            </a:fld>
            <a:endParaRPr lang="en-US"/>
          </a:p>
        </p:txBody>
      </p:sp>
    </p:spTree>
    <p:extLst>
      <p:ext uri="{BB962C8B-B14F-4D97-AF65-F5344CB8AC3E}">
        <p14:creationId xmlns:p14="http://schemas.microsoft.com/office/powerpoint/2010/main" val="12888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10</a:t>
            </a:fld>
            <a:endParaRPr lang="en-US"/>
          </a:p>
        </p:txBody>
      </p:sp>
    </p:spTree>
    <p:extLst>
      <p:ext uri="{BB962C8B-B14F-4D97-AF65-F5344CB8AC3E}">
        <p14:creationId xmlns:p14="http://schemas.microsoft.com/office/powerpoint/2010/main" val="41578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11</a:t>
            </a:fld>
            <a:endParaRPr lang="en-US"/>
          </a:p>
        </p:txBody>
      </p:sp>
    </p:spTree>
    <p:extLst>
      <p:ext uri="{BB962C8B-B14F-4D97-AF65-F5344CB8AC3E}">
        <p14:creationId xmlns:p14="http://schemas.microsoft.com/office/powerpoint/2010/main" val="106064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12</a:t>
            </a:fld>
            <a:endParaRPr lang="en-US"/>
          </a:p>
        </p:txBody>
      </p:sp>
    </p:spTree>
    <p:extLst>
      <p:ext uri="{BB962C8B-B14F-4D97-AF65-F5344CB8AC3E}">
        <p14:creationId xmlns:p14="http://schemas.microsoft.com/office/powerpoint/2010/main" val="275562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4635" name="Rectangle 11"/>
          <p:cNvSpPr>
            <a:spLocks noGrp="1" noChangeArrowheads="1"/>
          </p:cNvSpPr>
          <p:nvPr>
            <p:ph type="ctrTitle" hasCustomPrompt="1"/>
          </p:nvPr>
        </p:nvSpPr>
        <p:spPr>
          <a:xfrm>
            <a:off x="901701" y="1827213"/>
            <a:ext cx="6210300" cy="1143000"/>
          </a:xfrm>
        </p:spPr>
        <p:txBody>
          <a:bodyPr anchor="b"/>
          <a:lstStyle>
            <a:lvl1pPr algn="l">
              <a:defRPr>
                <a:solidFill>
                  <a:schemeClr val="tx2"/>
                </a:solidFill>
                <a:effectLst/>
              </a:defRPr>
            </a:lvl1pPr>
          </a:lstStyle>
          <a:p>
            <a:r>
              <a:rPr lang="en-US"/>
              <a:t>Click to edit master title style</a:t>
            </a:r>
          </a:p>
        </p:txBody>
      </p:sp>
      <p:sp>
        <p:nvSpPr>
          <p:cNvPr id="154636" name="Rectangle 12"/>
          <p:cNvSpPr>
            <a:spLocks noGrp="1" noChangeArrowheads="1"/>
          </p:cNvSpPr>
          <p:nvPr>
            <p:ph type="subTitle" idx="1" hasCustomPrompt="1"/>
          </p:nvPr>
        </p:nvSpPr>
        <p:spPr>
          <a:xfrm>
            <a:off x="901701" y="3536949"/>
            <a:ext cx="5803900" cy="361283"/>
          </a:xfrm>
        </p:spPr>
        <p:txBody>
          <a:bodyPr/>
          <a:lstStyle>
            <a:lvl1pPr marL="0" indent="0">
              <a:buFontTx/>
              <a:buNone/>
              <a:defRPr b="1" baseline="0">
                <a:solidFill>
                  <a:schemeClr val="tx1"/>
                </a:solidFill>
              </a:defRPr>
            </a:lvl1pPr>
          </a:lstStyle>
          <a:p>
            <a:r>
              <a:rPr lang="en-US"/>
              <a:t>Click to edit master author style</a:t>
            </a:r>
          </a:p>
        </p:txBody>
      </p:sp>
      <p:sp>
        <p:nvSpPr>
          <p:cNvPr id="15" name="Text Placeholder 14"/>
          <p:cNvSpPr>
            <a:spLocks noGrp="1"/>
          </p:cNvSpPr>
          <p:nvPr>
            <p:ph type="body" sz="quarter" idx="10" hasCustomPrompt="1"/>
          </p:nvPr>
        </p:nvSpPr>
        <p:spPr>
          <a:xfrm>
            <a:off x="885654" y="3995643"/>
            <a:ext cx="5471583" cy="652557"/>
          </a:xfrm>
        </p:spPr>
        <p:txBody>
          <a:bodyPr/>
          <a:lstStyle>
            <a:lvl1pPr>
              <a:buNone/>
              <a:defRPr sz="2133" baseline="0">
                <a:solidFill>
                  <a:schemeClr val="tx1"/>
                </a:solidFill>
              </a:defRPr>
            </a:lvl1pPr>
          </a:lstStyle>
          <a:p>
            <a:pPr lvl="0"/>
            <a:r>
              <a:rPr lang="en-US"/>
              <a:t>Click to add master date</a:t>
            </a:r>
          </a:p>
        </p:txBody>
      </p:sp>
    </p:spTree>
    <p:extLst>
      <p:ext uri="{BB962C8B-B14F-4D97-AF65-F5344CB8AC3E}">
        <p14:creationId xmlns:p14="http://schemas.microsoft.com/office/powerpoint/2010/main" val="3215648687"/>
      </p:ext>
    </p:extLst>
  </p:cSld>
  <p:clrMapOvr>
    <a:masterClrMapping/>
  </p:clrMapOvr>
  <p:transition>
    <p:cut/>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rgbClr val="2E5B78"/>
                </a:solidFill>
              </a:defRPr>
            </a:lvl1pPr>
          </a:lstStyle>
          <a:p>
            <a:r>
              <a:rPr lang="en-US"/>
              <a:t>Click to edit master title style</a:t>
            </a:r>
          </a:p>
        </p:txBody>
      </p:sp>
      <p:sp>
        <p:nvSpPr>
          <p:cNvPr id="3" name="Content Placeholder 2"/>
          <p:cNvSpPr>
            <a:spLocks noGrp="1"/>
          </p:cNvSpPr>
          <p:nvPr>
            <p:ph idx="1"/>
          </p:nvPr>
        </p:nvSpPr>
        <p:spPr>
          <a:xfrm>
            <a:off x="609605" y="1262063"/>
            <a:ext cx="10977033" cy="4705600"/>
          </a:xfrm>
        </p:spPr>
        <p:txBody>
          <a:bodyPr/>
          <a:lstStyle>
            <a:lvl1pPr marL="457189" indent="-457189">
              <a:buSzPct val="100000"/>
              <a:buFont typeface="Arial" panose="020B0604020202020204" pitchFamily="34" charset="0"/>
              <a:buChar cha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151249"/>
      </p:ext>
    </p:extLst>
  </p:cSld>
  <p:clrMapOvr>
    <a:masterClrMapping/>
  </p:clrMapOvr>
  <p:transition>
    <p:cut/>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rgbClr val="2E5B78"/>
                </a:solidFill>
              </a:defRPr>
            </a:lvl1pPr>
          </a:lstStyle>
          <a:p>
            <a:r>
              <a:rPr lang="en-US"/>
              <a:t>Click to edit master title style</a:t>
            </a:r>
          </a:p>
        </p:txBody>
      </p:sp>
      <p:sp>
        <p:nvSpPr>
          <p:cNvPr id="3" name="Content Placeholder 2"/>
          <p:cNvSpPr>
            <a:spLocks noGrp="1"/>
          </p:cNvSpPr>
          <p:nvPr>
            <p:ph sz="half" idx="1"/>
          </p:nvPr>
        </p:nvSpPr>
        <p:spPr>
          <a:xfrm>
            <a:off x="609605" y="1262065"/>
            <a:ext cx="5365828" cy="4446587"/>
          </a:xfrm>
        </p:spPr>
        <p:txBody>
          <a:bodyPr/>
          <a:lstStyle>
            <a:lvl1pPr>
              <a:buSzPct val="100000"/>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8629" y="1262065"/>
            <a:ext cx="5368007" cy="4446587"/>
          </a:xfrm>
        </p:spPr>
        <p:txBody>
          <a:bodyPr/>
          <a:lstStyle>
            <a:lvl1pPr>
              <a:buSzPct val="100000"/>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695903"/>
      </p:ext>
    </p:extLst>
  </p:cSld>
  <p:clrMapOvr>
    <a:masterClrMapping/>
  </p:clrMapOvr>
  <p:transition>
    <p:cu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5" y="0"/>
            <a:ext cx="10977033" cy="990599"/>
          </a:xfrm>
        </p:spPr>
        <p:txBody>
          <a:bodyPr/>
          <a:lstStyle>
            <a:lvl1pPr>
              <a:defRPr sz="3600" b="1">
                <a:solidFill>
                  <a:srgbClr val="2E5B78"/>
                </a:solidFill>
              </a:defRPr>
            </a:lvl1pPr>
          </a:lstStyle>
          <a:p>
            <a:r>
              <a:rPr lang="en-US"/>
              <a:t>Click to edit master title style</a:t>
            </a:r>
          </a:p>
        </p:txBody>
      </p:sp>
    </p:spTree>
    <p:extLst>
      <p:ext uri="{BB962C8B-B14F-4D97-AF65-F5344CB8AC3E}">
        <p14:creationId xmlns:p14="http://schemas.microsoft.com/office/powerpoint/2010/main" val="1108024100"/>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609605" y="0"/>
            <a:ext cx="10977033"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03" name="Rectangle 3"/>
          <p:cNvSpPr>
            <a:spLocks noGrp="1" noChangeArrowheads="1"/>
          </p:cNvSpPr>
          <p:nvPr>
            <p:ph type="body" idx="1"/>
          </p:nvPr>
        </p:nvSpPr>
        <p:spPr bwMode="auto">
          <a:xfrm>
            <a:off x="609605" y="1319213"/>
            <a:ext cx="10977033"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 name="TextBox 85"/>
          <p:cNvSpPr txBox="1"/>
          <p:nvPr userDrawn="1"/>
        </p:nvSpPr>
        <p:spPr>
          <a:xfrm>
            <a:off x="10848696" y="6473634"/>
            <a:ext cx="1411704" cy="256545"/>
          </a:xfrm>
          <a:prstGeom prst="rect">
            <a:avLst/>
          </a:prstGeom>
          <a:noFill/>
        </p:spPr>
        <p:txBody>
          <a:bodyPr wrap="square" rtlCol="0">
            <a:spAutoFit/>
          </a:bodyPr>
          <a:lstStyle/>
          <a:p>
            <a:pPr algn="ctr" eaLnBrk="0" fontAlgn="base" hangingPunct="0">
              <a:spcBef>
                <a:spcPct val="0"/>
              </a:spcBef>
              <a:spcAft>
                <a:spcPct val="0"/>
              </a:spcAft>
            </a:pPr>
            <a:fld id="{CD6357A6-B4F5-4418-8AB1-69E89BAE9E6F}" type="slidenum">
              <a:rPr lang="en-US" sz="1067" b="1">
                <a:solidFill>
                  <a:schemeClr val="tx1"/>
                </a:solidFill>
              </a:rPr>
              <a:pPr algn="ctr" eaLnBrk="0" fontAlgn="base" hangingPunct="0">
                <a:spcBef>
                  <a:spcPct val="0"/>
                </a:spcBef>
                <a:spcAft>
                  <a:spcPct val="0"/>
                </a:spcAft>
              </a:pPr>
              <a:t>‹#›</a:t>
            </a:fld>
            <a:endParaRPr lang="en-US" sz="1067" b="1">
              <a:solidFill>
                <a:schemeClr val="tx1"/>
              </a:solidFill>
            </a:endParaRPr>
          </a:p>
        </p:txBody>
      </p:sp>
    </p:spTree>
    <p:extLst>
      <p:ext uri="{BB962C8B-B14F-4D97-AF65-F5344CB8AC3E}">
        <p14:creationId xmlns:p14="http://schemas.microsoft.com/office/powerpoint/2010/main" val="2726228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cut/>
  </p:transition>
  <p:hf hdr="0" ftr="0" dt="0"/>
  <p:txStyles>
    <p:titleStyle>
      <a:lvl1pPr algn="ctr" rtl="0" eaLnBrk="1" fontAlgn="base" hangingPunct="1">
        <a:spcBef>
          <a:spcPct val="0"/>
        </a:spcBef>
        <a:spcAft>
          <a:spcPct val="0"/>
        </a:spcAft>
        <a:defRPr sz="3200" b="1" cap="none" spc="0">
          <a:ln>
            <a:noFill/>
          </a:ln>
          <a:solidFill>
            <a:schemeClr val="tx1"/>
          </a:solidFill>
          <a:effectLst/>
          <a:latin typeface="+mj-lt"/>
          <a:ea typeface="+mj-ea"/>
          <a:cs typeface="+mj-cs"/>
        </a:defRPr>
      </a:lvl1pPr>
      <a:lvl2pPr algn="l" rtl="0" eaLnBrk="1" fontAlgn="base" hangingPunct="1">
        <a:spcBef>
          <a:spcPct val="0"/>
        </a:spcBef>
        <a:spcAft>
          <a:spcPct val="0"/>
        </a:spcAft>
        <a:defRPr sz="3733" b="1">
          <a:solidFill>
            <a:schemeClr val="tx1"/>
          </a:solidFill>
          <a:latin typeface="Arial" charset="0"/>
        </a:defRPr>
      </a:lvl2pPr>
      <a:lvl3pPr algn="l" rtl="0" eaLnBrk="1" fontAlgn="base" hangingPunct="1">
        <a:spcBef>
          <a:spcPct val="0"/>
        </a:spcBef>
        <a:spcAft>
          <a:spcPct val="0"/>
        </a:spcAft>
        <a:defRPr sz="3733" b="1">
          <a:solidFill>
            <a:schemeClr val="tx1"/>
          </a:solidFill>
          <a:latin typeface="Arial" charset="0"/>
        </a:defRPr>
      </a:lvl3pPr>
      <a:lvl4pPr algn="l" rtl="0" eaLnBrk="1" fontAlgn="base" hangingPunct="1">
        <a:spcBef>
          <a:spcPct val="0"/>
        </a:spcBef>
        <a:spcAft>
          <a:spcPct val="0"/>
        </a:spcAft>
        <a:defRPr sz="3733" b="1">
          <a:solidFill>
            <a:schemeClr val="tx1"/>
          </a:solidFill>
          <a:latin typeface="Arial" charset="0"/>
        </a:defRPr>
      </a:lvl4pPr>
      <a:lvl5pPr algn="l" rtl="0" eaLnBrk="1" fontAlgn="base" hangingPunct="1">
        <a:spcBef>
          <a:spcPct val="0"/>
        </a:spcBef>
        <a:spcAft>
          <a:spcPct val="0"/>
        </a:spcAft>
        <a:defRPr sz="3733" b="1">
          <a:solidFill>
            <a:schemeClr val="tx1"/>
          </a:solidFill>
          <a:latin typeface="Arial" charset="0"/>
        </a:defRPr>
      </a:lvl5pPr>
      <a:lvl6pPr marL="609585" algn="l" rtl="0" eaLnBrk="1" fontAlgn="base" hangingPunct="1">
        <a:spcBef>
          <a:spcPct val="0"/>
        </a:spcBef>
        <a:spcAft>
          <a:spcPct val="0"/>
        </a:spcAft>
        <a:defRPr sz="3733" b="1">
          <a:solidFill>
            <a:schemeClr val="tx1"/>
          </a:solidFill>
          <a:latin typeface="Arial" charset="0"/>
        </a:defRPr>
      </a:lvl6pPr>
      <a:lvl7pPr marL="1219170" algn="l" rtl="0" eaLnBrk="1" fontAlgn="base" hangingPunct="1">
        <a:spcBef>
          <a:spcPct val="0"/>
        </a:spcBef>
        <a:spcAft>
          <a:spcPct val="0"/>
        </a:spcAft>
        <a:defRPr sz="3733" b="1">
          <a:solidFill>
            <a:schemeClr val="tx1"/>
          </a:solidFill>
          <a:latin typeface="Arial" charset="0"/>
        </a:defRPr>
      </a:lvl7pPr>
      <a:lvl8pPr marL="1828754" algn="l" rtl="0" eaLnBrk="1" fontAlgn="base" hangingPunct="1">
        <a:spcBef>
          <a:spcPct val="0"/>
        </a:spcBef>
        <a:spcAft>
          <a:spcPct val="0"/>
        </a:spcAft>
        <a:defRPr sz="3733" b="1">
          <a:solidFill>
            <a:schemeClr val="tx1"/>
          </a:solidFill>
          <a:latin typeface="Arial" charset="0"/>
        </a:defRPr>
      </a:lvl8pPr>
      <a:lvl9pPr marL="2438339" algn="l" rtl="0" eaLnBrk="1" fontAlgn="base" hangingPunct="1">
        <a:spcBef>
          <a:spcPct val="0"/>
        </a:spcBef>
        <a:spcAft>
          <a:spcPct val="0"/>
        </a:spcAft>
        <a:defRPr sz="3733" b="1">
          <a:solidFill>
            <a:schemeClr val="tx1"/>
          </a:solidFill>
          <a:latin typeface="Arial" charset="0"/>
        </a:defRPr>
      </a:lvl9pPr>
    </p:titleStyle>
    <p:bodyStyle>
      <a:lvl1pPr marL="457189" indent="-457189" algn="l" rtl="0" eaLnBrk="1" fontAlgn="base" hangingPunct="1">
        <a:spcBef>
          <a:spcPct val="20000"/>
        </a:spcBef>
        <a:spcAft>
          <a:spcPct val="0"/>
        </a:spcAft>
        <a:buClr>
          <a:schemeClr val="tx2"/>
        </a:buClr>
        <a:buSzPct val="115000"/>
        <a:buFont typeface="Arial" pitchFamily="34" charset="0"/>
        <a:buChar char="■"/>
        <a:defRPr>
          <a:solidFill>
            <a:schemeClr val="tx1"/>
          </a:solidFill>
          <a:latin typeface="+mn-lt"/>
          <a:ea typeface="+mn-ea"/>
          <a:cs typeface="+mn-cs"/>
        </a:defRPr>
      </a:lvl1pPr>
      <a:lvl2pPr marL="990575" indent="-380990" algn="l" rtl="0" eaLnBrk="1" fontAlgn="base" hangingPunct="1">
        <a:spcBef>
          <a:spcPct val="20000"/>
        </a:spcBef>
        <a:spcAft>
          <a:spcPct val="0"/>
        </a:spcAft>
        <a:buClr>
          <a:schemeClr val="tx2"/>
        </a:buClr>
        <a:buSzPct val="140000"/>
        <a:buFont typeface="Arial" pitchFamily="34" charset="0"/>
        <a:buChar char="•"/>
        <a:defRPr sz="2133">
          <a:solidFill>
            <a:schemeClr val="tx1"/>
          </a:solidFill>
          <a:latin typeface="+mn-lt"/>
        </a:defRPr>
      </a:lvl2pPr>
      <a:lvl3pPr marL="1523962" indent="-304792" algn="l" rtl="0" eaLnBrk="1" fontAlgn="base" hangingPunct="1">
        <a:spcBef>
          <a:spcPct val="20000"/>
        </a:spcBef>
        <a:spcAft>
          <a:spcPct val="0"/>
        </a:spcAft>
        <a:buClr>
          <a:schemeClr val="tx2"/>
        </a:buClr>
        <a:buSzPct val="110000"/>
        <a:buFont typeface="Arial" pitchFamily="34" charset="0"/>
        <a:buChar char="–"/>
        <a:defRPr sz="2133">
          <a:solidFill>
            <a:schemeClr val="tx1"/>
          </a:solidFill>
          <a:latin typeface="+mn-lt"/>
        </a:defRPr>
      </a:lvl3pPr>
      <a:lvl4pPr marL="2133547" indent="-304792" algn="l" rtl="0" eaLnBrk="1" fontAlgn="base" hangingPunct="1">
        <a:spcBef>
          <a:spcPct val="20000"/>
        </a:spcBef>
        <a:spcAft>
          <a:spcPct val="0"/>
        </a:spcAft>
        <a:buClr>
          <a:schemeClr val="tx2"/>
        </a:buClr>
        <a:buSzPct val="90000"/>
        <a:buFont typeface="Courier New" pitchFamily="49" charset="0"/>
        <a:buChar char="o"/>
        <a:defRPr sz="2133">
          <a:solidFill>
            <a:schemeClr val="tx1"/>
          </a:solidFill>
          <a:latin typeface="+mn-lt"/>
        </a:defRPr>
      </a:lvl4pPr>
      <a:lvl5pPr marL="2743131" indent="-304792" algn="l" rtl="0" eaLnBrk="1" fontAlgn="base" hangingPunct="1">
        <a:spcBef>
          <a:spcPct val="20000"/>
        </a:spcBef>
        <a:spcAft>
          <a:spcPct val="0"/>
        </a:spcAft>
        <a:buClr>
          <a:schemeClr val="tx2"/>
        </a:buClr>
        <a:buSzPct val="100000"/>
        <a:buFont typeface="Wingdings" pitchFamily="2" charset="2"/>
        <a:buChar char="ü"/>
        <a:defRPr sz="2133">
          <a:solidFill>
            <a:schemeClr val="tx1"/>
          </a:solidFill>
          <a:latin typeface="+mn-lt"/>
        </a:defRPr>
      </a:lvl5pPr>
      <a:lvl6pPr marL="3352716" indent="-304792" algn="l" rtl="0" eaLnBrk="1" fontAlgn="base" hangingPunct="1">
        <a:spcBef>
          <a:spcPct val="20000"/>
        </a:spcBef>
        <a:spcAft>
          <a:spcPct val="0"/>
        </a:spcAft>
        <a:buChar char="»"/>
        <a:defRPr sz="2133">
          <a:solidFill>
            <a:schemeClr val="tx1"/>
          </a:solidFill>
          <a:latin typeface="+mn-lt"/>
        </a:defRPr>
      </a:lvl6pPr>
      <a:lvl7pPr marL="3962301" indent="-304792" algn="l" rtl="0" eaLnBrk="1" fontAlgn="base" hangingPunct="1">
        <a:spcBef>
          <a:spcPct val="20000"/>
        </a:spcBef>
        <a:spcAft>
          <a:spcPct val="0"/>
        </a:spcAft>
        <a:buChar char="»"/>
        <a:defRPr sz="2133">
          <a:solidFill>
            <a:schemeClr val="tx1"/>
          </a:solidFill>
          <a:latin typeface="+mn-lt"/>
        </a:defRPr>
      </a:lvl7pPr>
      <a:lvl8pPr marL="4571886" indent="-304792" algn="l" rtl="0" eaLnBrk="1" fontAlgn="base" hangingPunct="1">
        <a:spcBef>
          <a:spcPct val="20000"/>
        </a:spcBef>
        <a:spcAft>
          <a:spcPct val="0"/>
        </a:spcAft>
        <a:buChar char="»"/>
        <a:defRPr sz="2133">
          <a:solidFill>
            <a:schemeClr val="tx1"/>
          </a:solidFill>
          <a:latin typeface="+mn-lt"/>
        </a:defRPr>
      </a:lvl8pPr>
      <a:lvl9pPr marL="5181470" indent="-304792"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OSADP/T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1"/>
          <p:cNvSpPr>
            <a:spLocks noGrp="1"/>
          </p:cNvSpPr>
          <p:nvPr>
            <p:ph type="ctrTitle"/>
          </p:nvPr>
        </p:nvSpPr>
        <p:spPr>
          <a:xfrm>
            <a:off x="2971799" y="3996982"/>
            <a:ext cx="6393917" cy="1622767"/>
          </a:xfrm>
        </p:spPr>
        <p:txBody>
          <a:bodyPr/>
          <a:lstStyle/>
          <a:p>
            <a:pPr algn="ctr"/>
            <a:r>
              <a:rPr lang="en-US" altLang="en-US" sz="2800" dirty="0">
                <a:sym typeface="Arial Bold" panose="020B0704020202020204" pitchFamily="34" charset="0"/>
              </a:rPr>
              <a:t>NCHRP 03-137: Algorithms to Convert Basic Safety Messages into Traffic Measures</a:t>
            </a:r>
            <a:br>
              <a:rPr lang="en-US" altLang="en-US" sz="2800" dirty="0">
                <a:sym typeface="Arial Bold" panose="020B0704020202020204" pitchFamily="34" charset="0"/>
              </a:rPr>
            </a:br>
            <a:br>
              <a:rPr lang="en-US" altLang="en-US" sz="2800" dirty="0">
                <a:sym typeface="Arial Bold" panose="020B0704020202020204" pitchFamily="34" charset="0"/>
              </a:rPr>
            </a:br>
            <a:r>
              <a:rPr lang="en-US" altLang="en-US" sz="2800" dirty="0">
                <a:sym typeface="Arial Bold" panose="020B0704020202020204" pitchFamily="34" charset="0"/>
              </a:rPr>
              <a:t>Final Project Presentation</a:t>
            </a:r>
            <a:br>
              <a:rPr lang="en-US" altLang="en-US" sz="2800" dirty="0">
                <a:sym typeface="Arial Bold" panose="020B0704020202020204" pitchFamily="34" charset="0"/>
              </a:rPr>
            </a:br>
            <a:br>
              <a:rPr lang="en-US" altLang="en-US" sz="2800" dirty="0">
                <a:sym typeface="Arial Bold" panose="020B0704020202020204" pitchFamily="34" charset="0"/>
              </a:rPr>
            </a:br>
            <a:endParaRPr lang="en-US" altLang="en-US" sz="2800" b="0" i="1" dirty="0">
              <a:solidFill>
                <a:srgbClr val="0082CA"/>
              </a:solidFill>
            </a:endParaRPr>
          </a:p>
        </p:txBody>
      </p:sp>
      <p:sp>
        <p:nvSpPr>
          <p:cNvPr id="5" name="Title 1">
            <a:extLst>
              <a:ext uri="{FF2B5EF4-FFF2-40B4-BE49-F238E27FC236}">
                <a16:creationId xmlns:a16="http://schemas.microsoft.com/office/drawing/2014/main" id="{11AB3A93-9315-4B56-ACA7-604D9F27A91C}"/>
              </a:ext>
            </a:extLst>
          </p:cNvPr>
          <p:cNvSpPr txBox="1">
            <a:spLocks/>
          </p:cNvSpPr>
          <p:nvPr/>
        </p:nvSpPr>
        <p:spPr bwMode="auto">
          <a:xfrm>
            <a:off x="1524000" y="390578"/>
            <a:ext cx="9144000" cy="303842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7500"/>
          </a:bodyPr>
          <a:lstStyle>
            <a:lvl1pPr algn="l" rtl="0" eaLnBrk="1" fontAlgn="base" hangingPunct="1">
              <a:spcBef>
                <a:spcPct val="0"/>
              </a:spcBef>
              <a:spcAft>
                <a:spcPct val="0"/>
              </a:spcAft>
              <a:defRPr sz="3200" b="1" cap="none" spc="0">
                <a:ln>
                  <a:noFill/>
                </a:ln>
                <a:solidFill>
                  <a:schemeClr val="tx2"/>
                </a:solidFill>
                <a:effectLst/>
                <a:latin typeface="+mj-lt"/>
                <a:ea typeface="+mj-ea"/>
                <a:cs typeface="+mj-cs"/>
              </a:defRPr>
            </a:lvl1pPr>
            <a:lvl2pPr algn="l" rtl="0" eaLnBrk="1" fontAlgn="base" hangingPunct="1">
              <a:spcBef>
                <a:spcPct val="0"/>
              </a:spcBef>
              <a:spcAft>
                <a:spcPct val="0"/>
              </a:spcAft>
              <a:defRPr sz="3733" b="1">
                <a:solidFill>
                  <a:schemeClr val="tx1"/>
                </a:solidFill>
                <a:latin typeface="Arial" charset="0"/>
              </a:defRPr>
            </a:lvl2pPr>
            <a:lvl3pPr algn="l" rtl="0" eaLnBrk="1" fontAlgn="base" hangingPunct="1">
              <a:spcBef>
                <a:spcPct val="0"/>
              </a:spcBef>
              <a:spcAft>
                <a:spcPct val="0"/>
              </a:spcAft>
              <a:defRPr sz="3733" b="1">
                <a:solidFill>
                  <a:schemeClr val="tx1"/>
                </a:solidFill>
                <a:latin typeface="Arial" charset="0"/>
              </a:defRPr>
            </a:lvl3pPr>
            <a:lvl4pPr algn="l" rtl="0" eaLnBrk="1" fontAlgn="base" hangingPunct="1">
              <a:spcBef>
                <a:spcPct val="0"/>
              </a:spcBef>
              <a:spcAft>
                <a:spcPct val="0"/>
              </a:spcAft>
              <a:defRPr sz="3733" b="1">
                <a:solidFill>
                  <a:schemeClr val="tx1"/>
                </a:solidFill>
                <a:latin typeface="Arial" charset="0"/>
              </a:defRPr>
            </a:lvl4pPr>
            <a:lvl5pPr algn="l" rtl="0" eaLnBrk="1" fontAlgn="base" hangingPunct="1">
              <a:spcBef>
                <a:spcPct val="0"/>
              </a:spcBef>
              <a:spcAft>
                <a:spcPct val="0"/>
              </a:spcAft>
              <a:defRPr sz="3733" b="1">
                <a:solidFill>
                  <a:schemeClr val="tx1"/>
                </a:solidFill>
                <a:latin typeface="Arial" charset="0"/>
              </a:defRPr>
            </a:lvl5pPr>
            <a:lvl6pPr marL="609585" algn="l" rtl="0" eaLnBrk="1" fontAlgn="base" hangingPunct="1">
              <a:spcBef>
                <a:spcPct val="0"/>
              </a:spcBef>
              <a:spcAft>
                <a:spcPct val="0"/>
              </a:spcAft>
              <a:defRPr sz="3733" b="1">
                <a:solidFill>
                  <a:schemeClr val="tx1"/>
                </a:solidFill>
                <a:latin typeface="Arial" charset="0"/>
              </a:defRPr>
            </a:lvl6pPr>
            <a:lvl7pPr marL="1219170" algn="l" rtl="0" eaLnBrk="1" fontAlgn="base" hangingPunct="1">
              <a:spcBef>
                <a:spcPct val="0"/>
              </a:spcBef>
              <a:spcAft>
                <a:spcPct val="0"/>
              </a:spcAft>
              <a:defRPr sz="3733" b="1">
                <a:solidFill>
                  <a:schemeClr val="tx1"/>
                </a:solidFill>
                <a:latin typeface="Arial" charset="0"/>
              </a:defRPr>
            </a:lvl7pPr>
            <a:lvl8pPr marL="1828754" algn="l" rtl="0" eaLnBrk="1" fontAlgn="base" hangingPunct="1">
              <a:spcBef>
                <a:spcPct val="0"/>
              </a:spcBef>
              <a:spcAft>
                <a:spcPct val="0"/>
              </a:spcAft>
              <a:defRPr sz="3733" b="1">
                <a:solidFill>
                  <a:schemeClr val="tx1"/>
                </a:solidFill>
                <a:latin typeface="Arial" charset="0"/>
              </a:defRPr>
            </a:lvl8pPr>
            <a:lvl9pPr marL="2438339" algn="l" rtl="0" eaLnBrk="1" fontAlgn="base" hangingPunct="1">
              <a:spcBef>
                <a:spcPct val="0"/>
              </a:spcBef>
              <a:spcAft>
                <a:spcPct val="0"/>
              </a:spcAft>
              <a:defRPr sz="3733" b="1">
                <a:solidFill>
                  <a:schemeClr val="tx1"/>
                </a:solidFill>
                <a:latin typeface="Arial" charset="0"/>
              </a:defRPr>
            </a:lvl9pPr>
          </a:lstStyle>
          <a:p>
            <a:pPr algn="ctr"/>
            <a:r>
              <a:rPr lang="en-US" sz="2800" kern="0" dirty="0">
                <a:solidFill>
                  <a:schemeClr val="tx1"/>
                </a:solidFill>
                <a:latin typeface="+mn-lt"/>
                <a:cs typeface="Arial" panose="020B0604020202020204" pitchFamily="34" charset="0"/>
              </a:rPr>
              <a:t>National Cooperative Highway Research Program</a:t>
            </a:r>
            <a:br>
              <a:rPr lang="en-US" sz="2800" kern="0" dirty="0">
                <a:solidFill>
                  <a:schemeClr val="tx1"/>
                </a:solidFill>
                <a:latin typeface="+mn-lt"/>
                <a:cs typeface="Arial" panose="020B0604020202020204" pitchFamily="34" charset="0"/>
              </a:rPr>
            </a:br>
            <a:r>
              <a:rPr lang="en-US" sz="2800" kern="0" dirty="0">
                <a:solidFill>
                  <a:schemeClr val="tx1"/>
                </a:solidFill>
                <a:latin typeface="+mn-lt"/>
                <a:cs typeface="Arial" panose="020B0604020202020204" pitchFamily="34" charset="0"/>
              </a:rPr>
              <a:t>Transportation Research Board </a:t>
            </a:r>
            <a:br>
              <a:rPr lang="en-US" sz="2800" kern="0" dirty="0">
                <a:solidFill>
                  <a:schemeClr val="tx1"/>
                </a:solidFill>
                <a:latin typeface="+mn-lt"/>
                <a:cs typeface="Arial" panose="020B0604020202020204" pitchFamily="34" charset="0"/>
              </a:rPr>
            </a:br>
            <a:r>
              <a:rPr lang="en-US" sz="2800" kern="0" dirty="0">
                <a:solidFill>
                  <a:schemeClr val="tx1"/>
                </a:solidFill>
                <a:latin typeface="+mn-lt"/>
                <a:cs typeface="Arial" panose="020B0604020202020204" pitchFamily="34" charset="0"/>
              </a:rPr>
              <a:t>of</a:t>
            </a:r>
            <a:br>
              <a:rPr lang="en-US" sz="2800" kern="0" dirty="0">
                <a:solidFill>
                  <a:schemeClr val="tx1"/>
                </a:solidFill>
                <a:latin typeface="+mn-lt"/>
                <a:cs typeface="Arial" panose="020B0604020202020204" pitchFamily="34" charset="0"/>
              </a:rPr>
            </a:br>
            <a:r>
              <a:rPr lang="en-US" sz="2800" kern="0" dirty="0">
                <a:solidFill>
                  <a:schemeClr val="tx1"/>
                </a:solidFill>
                <a:latin typeface="+mn-lt"/>
                <a:cs typeface="Arial" panose="020B0604020202020204" pitchFamily="34" charset="0"/>
              </a:rPr>
              <a:t>The National Academies</a:t>
            </a:r>
            <a:br>
              <a:rPr lang="en-US" sz="2800" kern="0" dirty="0">
                <a:solidFill>
                  <a:schemeClr val="tx1"/>
                </a:solidFill>
                <a:latin typeface="+mn-lt"/>
              </a:rPr>
            </a:br>
            <a:br>
              <a:rPr lang="en-US" altLang="en-US" sz="2800" kern="0" dirty="0">
                <a:solidFill>
                  <a:schemeClr val="tx1"/>
                </a:solidFill>
                <a:latin typeface="+mn-lt"/>
                <a:cs typeface="Arial" panose="020B0604020202020204" pitchFamily="34" charset="0"/>
                <a:sym typeface="Arial Bold" panose="020B0704020202020204" pitchFamily="34" charset="0"/>
              </a:rPr>
            </a:br>
            <a:endParaRPr lang="en-US" sz="2800" kern="0" dirty="0">
              <a:solidFill>
                <a:schemeClr val="tx1"/>
              </a:solidFill>
              <a:latin typeface="+mn-l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2285512-9602-422E-86FD-BE1EA9F102EE}"/>
              </a:ext>
            </a:extLst>
          </p:cNvPr>
          <p:cNvGraphicFramePr>
            <a:graphicFrameLocks noGrp="1"/>
          </p:cNvGraphicFramePr>
          <p:nvPr>
            <p:extLst>
              <p:ext uri="{D42A27DB-BD31-4B8C-83A1-F6EECF244321}">
                <p14:modId xmlns:p14="http://schemas.microsoft.com/office/powerpoint/2010/main" val="1911483176"/>
              </p:ext>
            </p:extLst>
          </p:nvPr>
        </p:nvGraphicFramePr>
        <p:xfrm>
          <a:off x="441960" y="1055914"/>
          <a:ext cx="9756399" cy="5628193"/>
        </p:xfrm>
        <a:graphic>
          <a:graphicData uri="http://schemas.openxmlformats.org/drawingml/2006/table">
            <a:tbl>
              <a:tblPr firstRow="1" firstCol="1" bandRow="1">
                <a:tableStyleId>{2D5ABB26-0587-4C30-8999-92F81FD0307C}</a:tableStyleId>
              </a:tblPr>
              <a:tblGrid>
                <a:gridCol w="2070012">
                  <a:extLst>
                    <a:ext uri="{9D8B030D-6E8A-4147-A177-3AD203B41FA5}">
                      <a16:colId xmlns:a16="http://schemas.microsoft.com/office/drawing/2014/main" val="167937064"/>
                    </a:ext>
                  </a:extLst>
                </a:gridCol>
                <a:gridCol w="7686387">
                  <a:extLst>
                    <a:ext uri="{9D8B030D-6E8A-4147-A177-3AD203B41FA5}">
                      <a16:colId xmlns:a16="http://schemas.microsoft.com/office/drawing/2014/main" val="1680928097"/>
                    </a:ext>
                  </a:extLst>
                </a:gridCol>
              </a:tblGrid>
              <a:tr h="361788">
                <a:tc>
                  <a:txBody>
                    <a:bodyPr/>
                    <a:lstStyle/>
                    <a:p>
                      <a:pPr algn="l" fontAlgn="ctr">
                        <a:lnSpc>
                          <a:spcPct val="105000"/>
                        </a:lnSpc>
                        <a:spcBef>
                          <a:spcPts val="0"/>
                        </a:spcBef>
                      </a:pPr>
                      <a:r>
                        <a:rPr lang="en-US" sz="1800" b="1" i="0" u="none" strike="noStrike">
                          <a:solidFill>
                            <a:schemeClr val="bg1"/>
                          </a:solidFill>
                          <a:effectLst/>
                          <a:latin typeface="+mn-lt"/>
                          <a:cs typeface="Calibri" panose="020F0502020204030204" pitchFamily="34" charset="0"/>
                        </a:rPr>
                        <a:t>Measure</a:t>
                      </a:r>
                    </a:p>
                  </a:txBody>
                  <a:tcPr marL="4812" marR="4812" marT="48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lnSpc>
                          <a:spcPct val="105000"/>
                        </a:lnSpc>
                        <a:spcBef>
                          <a:spcPts val="0"/>
                        </a:spcBef>
                      </a:pPr>
                      <a:r>
                        <a:rPr lang="en-US" sz="1800" b="1" i="0" u="none" strike="noStrike">
                          <a:solidFill>
                            <a:schemeClr val="bg1"/>
                          </a:solidFill>
                          <a:effectLst/>
                          <a:latin typeface="+mn-lt"/>
                        </a:rPr>
                        <a:t>Definition</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800393">
                <a:tc>
                  <a:txBody>
                    <a:bodyPr/>
                    <a:lstStyle/>
                    <a:p>
                      <a:pPr algn="l" fontAlgn="ctr">
                        <a:lnSpc>
                          <a:spcPct val="105000"/>
                        </a:lnSpc>
                        <a:spcBef>
                          <a:spcPts val="0"/>
                        </a:spcBef>
                      </a:pPr>
                      <a:r>
                        <a:rPr lang="en-US" sz="1800" b="1" u="none" strike="noStrike">
                          <a:effectLst/>
                          <a:latin typeface="+mn-lt"/>
                        </a:rPr>
                        <a:t>Queue length</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t">
                        <a:lnSpc>
                          <a:spcPct val="105000"/>
                        </a:lnSpc>
                        <a:spcBef>
                          <a:spcPts val="0"/>
                        </a:spcBef>
                      </a:pPr>
                      <a:r>
                        <a:rPr lang="en-US" sz="1800" b="0" u="none" strike="noStrike">
                          <a:solidFill>
                            <a:srgbClr val="000000"/>
                          </a:solidFill>
                          <a:effectLst/>
                          <a:latin typeface="+mn-lt"/>
                        </a:rPr>
                        <a:t>A vehicle is in queue when it is either stopped or traveling at a speed less than 10 ft/s (3 m/s) and is approaching another queued vehicle at headway of less than 20 ft (6 m)</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589511">
                <a:tc>
                  <a:txBody>
                    <a:bodyPr/>
                    <a:lstStyle/>
                    <a:p>
                      <a:pPr algn="l" fontAlgn="ctr">
                        <a:lnSpc>
                          <a:spcPct val="105000"/>
                        </a:lnSpc>
                        <a:spcBef>
                          <a:spcPts val="0"/>
                        </a:spcBef>
                      </a:pPr>
                      <a:r>
                        <a:rPr lang="en-US" sz="1800" b="1" u="none" strike="noStrike">
                          <a:effectLst/>
                          <a:latin typeface="+mn-lt"/>
                        </a:rPr>
                        <a:t>Shockwaves</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t">
                        <a:lnSpc>
                          <a:spcPct val="105000"/>
                        </a:lnSpc>
                        <a:spcBef>
                          <a:spcPts val="0"/>
                        </a:spcBef>
                      </a:pPr>
                      <a:r>
                        <a:rPr lang="en-US" sz="1800" b="0" u="none" strike="noStrike">
                          <a:solidFill>
                            <a:srgbClr val="000000"/>
                          </a:solidFill>
                          <a:effectLst/>
                          <a:latin typeface="+mn-lt"/>
                        </a:rPr>
                        <a:t>Transition zones between two traffic states (e.g., from free flow to at capacity to congested)</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r h="579672">
                <a:tc>
                  <a:txBody>
                    <a:bodyPr/>
                    <a:lstStyle/>
                    <a:p>
                      <a:pPr algn="l" fontAlgn="ctr">
                        <a:lnSpc>
                          <a:spcPct val="105000"/>
                        </a:lnSpc>
                        <a:spcBef>
                          <a:spcPts val="0"/>
                        </a:spcBef>
                      </a:pPr>
                      <a:r>
                        <a:rPr lang="en-US" sz="1800" b="1" u="none" strike="noStrike">
                          <a:effectLst/>
                          <a:latin typeface="+mn-lt"/>
                        </a:rPr>
                        <a:t>Arrival Volumes</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t">
                        <a:lnSpc>
                          <a:spcPct val="105000"/>
                        </a:lnSpc>
                        <a:spcBef>
                          <a:spcPts val="0"/>
                        </a:spcBef>
                      </a:pPr>
                      <a:r>
                        <a:rPr lang="en-US" sz="1800" b="0" u="none" strike="noStrike">
                          <a:solidFill>
                            <a:srgbClr val="000000"/>
                          </a:solidFill>
                          <a:effectLst/>
                          <a:latin typeface="+mn-lt"/>
                        </a:rPr>
                        <a:t>Number of vehicles arriving at a point on a roadway, or a given lane or direction of highway, during a specified time interval</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9542488"/>
                  </a:ext>
                </a:extLst>
              </a:tr>
              <a:tr h="281943">
                <a:tc>
                  <a:txBody>
                    <a:bodyPr/>
                    <a:lstStyle/>
                    <a:p>
                      <a:pPr algn="l" fontAlgn="ctr">
                        <a:lnSpc>
                          <a:spcPct val="105000"/>
                        </a:lnSpc>
                        <a:spcBef>
                          <a:spcPts val="0"/>
                        </a:spcBef>
                      </a:pPr>
                      <a:r>
                        <a:rPr lang="en-US" sz="1800" b="1" u="none" strike="noStrike">
                          <a:effectLst/>
                          <a:latin typeface="+mn-lt"/>
                        </a:rPr>
                        <a:t>Density</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t">
                        <a:lnSpc>
                          <a:spcPct val="105000"/>
                        </a:lnSpc>
                        <a:spcBef>
                          <a:spcPts val="0"/>
                        </a:spcBef>
                      </a:pPr>
                      <a:r>
                        <a:rPr lang="en-US" sz="1800" b="0" u="none" strike="noStrike">
                          <a:solidFill>
                            <a:srgbClr val="000000"/>
                          </a:solidFill>
                          <a:effectLst/>
                          <a:latin typeface="+mn-lt"/>
                        </a:rPr>
                        <a:t>Number of vehicles occupying a given length of the highway in a traffic lane</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2513246"/>
                  </a:ext>
                </a:extLst>
              </a:tr>
              <a:tr h="533528">
                <a:tc>
                  <a:txBody>
                    <a:bodyPr/>
                    <a:lstStyle/>
                    <a:p>
                      <a:pPr algn="l" fontAlgn="ctr">
                        <a:lnSpc>
                          <a:spcPct val="105000"/>
                        </a:lnSpc>
                        <a:spcBef>
                          <a:spcPts val="0"/>
                        </a:spcBef>
                      </a:pPr>
                      <a:r>
                        <a:rPr lang="en-US" sz="1800" b="1" u="none" strike="noStrike">
                          <a:effectLst/>
                          <a:latin typeface="+mn-lt"/>
                        </a:rPr>
                        <a:t>Stops</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t">
                        <a:lnSpc>
                          <a:spcPct val="105000"/>
                        </a:lnSpc>
                        <a:spcBef>
                          <a:spcPts val="0"/>
                        </a:spcBef>
                      </a:pPr>
                      <a:r>
                        <a:rPr lang="en-US" sz="1800" b="0" u="none" strike="noStrike">
                          <a:solidFill>
                            <a:srgbClr val="000000"/>
                          </a:solidFill>
                          <a:effectLst/>
                          <a:latin typeface="+mn-lt"/>
                        </a:rPr>
                        <a:t>Defined as a vehicle which has come to a complete stop or a vehicle traveling below a specified speed threshold</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1882978"/>
                  </a:ext>
                </a:extLst>
              </a:tr>
              <a:tr h="305822">
                <a:tc>
                  <a:txBody>
                    <a:bodyPr/>
                    <a:lstStyle/>
                    <a:p>
                      <a:pPr algn="l" fontAlgn="ctr">
                        <a:lnSpc>
                          <a:spcPct val="105000"/>
                        </a:lnSpc>
                        <a:spcBef>
                          <a:spcPts val="0"/>
                        </a:spcBef>
                      </a:pPr>
                      <a:r>
                        <a:rPr lang="en-US" sz="1800" b="1" u="none" strike="noStrike">
                          <a:effectLst/>
                          <a:latin typeface="+mn-lt"/>
                        </a:rPr>
                        <a:t>Delay</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t">
                        <a:lnSpc>
                          <a:spcPct val="105000"/>
                        </a:lnSpc>
                        <a:spcBef>
                          <a:spcPts val="0"/>
                        </a:spcBef>
                      </a:pPr>
                      <a:r>
                        <a:rPr lang="en-US" sz="1800" b="0" u="none" strike="noStrike">
                          <a:solidFill>
                            <a:srgbClr val="000000"/>
                          </a:solidFill>
                          <a:effectLst/>
                          <a:latin typeface="+mn-lt"/>
                        </a:rPr>
                        <a:t>Travel time in excess of the free flow travel time for a specific time interval</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18917869"/>
                  </a:ext>
                </a:extLst>
              </a:tr>
              <a:tr h="567558">
                <a:tc>
                  <a:txBody>
                    <a:bodyPr/>
                    <a:lstStyle/>
                    <a:p>
                      <a:pPr algn="l" fontAlgn="ctr">
                        <a:lnSpc>
                          <a:spcPct val="105000"/>
                        </a:lnSpc>
                        <a:spcBef>
                          <a:spcPts val="0"/>
                        </a:spcBef>
                      </a:pPr>
                      <a:r>
                        <a:rPr lang="en-US" sz="1800" b="1" u="none" strike="noStrike">
                          <a:effectLst/>
                          <a:latin typeface="+mn-lt"/>
                        </a:rPr>
                        <a:t>Speed</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t">
                        <a:lnSpc>
                          <a:spcPct val="105000"/>
                        </a:lnSpc>
                        <a:spcBef>
                          <a:spcPts val="0"/>
                        </a:spcBef>
                      </a:pPr>
                      <a:r>
                        <a:rPr lang="en-US" sz="1800" b="0" u="none" strike="noStrike">
                          <a:solidFill>
                            <a:srgbClr val="000000"/>
                          </a:solidFill>
                          <a:effectLst/>
                          <a:latin typeface="+mn-lt"/>
                        </a:rPr>
                        <a:t>Average speed of vehicles traversing pre-specified segments in a specific time interval</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3916022"/>
                  </a:ext>
                </a:extLst>
              </a:tr>
              <a:tr h="500287">
                <a:tc>
                  <a:txBody>
                    <a:bodyPr/>
                    <a:lstStyle/>
                    <a:p>
                      <a:pPr algn="l" fontAlgn="ctr">
                        <a:lnSpc>
                          <a:spcPct val="105000"/>
                        </a:lnSpc>
                        <a:spcBef>
                          <a:spcPts val="0"/>
                        </a:spcBef>
                      </a:pPr>
                      <a:r>
                        <a:rPr lang="en-US" sz="1800" b="1" u="none" strike="noStrike">
                          <a:effectLst/>
                          <a:latin typeface="+mn-lt"/>
                        </a:rPr>
                        <a:t>Travel Time</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t">
                        <a:lnSpc>
                          <a:spcPct val="105000"/>
                        </a:lnSpc>
                        <a:spcBef>
                          <a:spcPts val="0"/>
                        </a:spcBef>
                      </a:pPr>
                      <a:r>
                        <a:rPr lang="en-US" sz="1800" b="0" u="none" strike="noStrike">
                          <a:solidFill>
                            <a:srgbClr val="000000"/>
                          </a:solidFill>
                          <a:effectLst/>
                          <a:latin typeface="+mn-lt"/>
                        </a:rPr>
                        <a:t>Average time necessary to traverse a route between any two points of interest for trips that start within a specific time interval</a:t>
                      </a:r>
                      <a:endParaRPr lang="en-US" sz="1800" b="0" i="0" u="none" strike="noStrike">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84581030"/>
                  </a:ext>
                </a:extLst>
              </a:tr>
              <a:tr h="559025">
                <a:tc>
                  <a:txBody>
                    <a:bodyPr/>
                    <a:lstStyle/>
                    <a:p>
                      <a:pPr marL="0" marR="0" lvl="0" indent="0" algn="l" defTabSz="1219170" rtl="0" eaLnBrk="1" fontAlgn="ctr" latinLnBrk="0" hangingPunct="1">
                        <a:lnSpc>
                          <a:spcPct val="105000"/>
                        </a:lnSpc>
                        <a:spcBef>
                          <a:spcPts val="0"/>
                        </a:spcBef>
                        <a:spcAft>
                          <a:spcPts val="0"/>
                        </a:spcAft>
                        <a:buClrTx/>
                        <a:buSzTx/>
                        <a:buFontTx/>
                        <a:buNone/>
                        <a:tabLst/>
                        <a:defRPr/>
                      </a:pPr>
                      <a:r>
                        <a:rPr lang="en-US" sz="1800" b="1" u="none" strike="noStrike">
                          <a:effectLst/>
                          <a:latin typeface="+mn-lt"/>
                        </a:rPr>
                        <a:t>Mean Time to Detect and Verify Incidents</a:t>
                      </a:r>
                      <a:endParaRPr lang="en-US" sz="1800" b="1" i="0" u="none" strike="noStrike" kern="1200">
                        <a:solidFill>
                          <a:srgbClr val="000000"/>
                        </a:solidFill>
                        <a:effectLst/>
                        <a:latin typeface="+mn-lt"/>
                        <a:ea typeface="+mn-ea"/>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t">
                        <a:lnSpc>
                          <a:spcPct val="105000"/>
                        </a:lnSpc>
                        <a:spcBef>
                          <a:spcPts val="0"/>
                        </a:spcBef>
                      </a:pPr>
                      <a:r>
                        <a:rPr lang="en-US" sz="1800" b="0" u="none" strike="noStrike" dirty="0">
                          <a:solidFill>
                            <a:srgbClr val="000000"/>
                          </a:solidFill>
                          <a:effectLst/>
                          <a:latin typeface="+mn-lt"/>
                        </a:rPr>
                        <a:t>Average time to detect and verify the presence of incidents on a roadway</a:t>
                      </a:r>
                      <a:endParaRPr lang="en-US" sz="1800" b="0" i="0" u="none" strike="noStrike" dirty="0">
                        <a:solidFill>
                          <a:srgbClr val="000000"/>
                        </a:solidFill>
                        <a:effectLst/>
                        <a:latin typeface="+mn-lt"/>
                      </a:endParaRP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1455516"/>
                  </a:ext>
                </a:extLst>
              </a:tr>
            </a:tbl>
          </a:graphicData>
        </a:graphic>
      </p:graphicFrame>
      <p:sp>
        <p:nvSpPr>
          <p:cNvPr id="4" name="Rectangle 3">
            <a:extLst>
              <a:ext uri="{FF2B5EF4-FFF2-40B4-BE49-F238E27FC236}">
                <a16:creationId xmlns:a16="http://schemas.microsoft.com/office/drawing/2014/main" id="{84BD5762-3DE1-48A4-92CF-9B145C85889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lstStyle/>
          <a:p>
            <a:r>
              <a:rPr lang="en-US">
                <a:solidFill>
                  <a:schemeClr val="bg1"/>
                </a:solidFill>
              </a:rPr>
              <a:t>Candidate Mobility Measures</a:t>
            </a:r>
          </a:p>
        </p:txBody>
      </p:sp>
      <p:sp>
        <p:nvSpPr>
          <p:cNvPr id="11" name="Arrow: Right 10">
            <a:extLst>
              <a:ext uri="{FF2B5EF4-FFF2-40B4-BE49-F238E27FC236}">
                <a16:creationId xmlns:a16="http://schemas.microsoft.com/office/drawing/2014/main" id="{E502F823-279A-427B-96A4-A35BC249E4CC}"/>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B735D3C0-ECB6-44FC-884A-7078A07F209E}"/>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E25D9B0C-12C5-4BC8-BB13-CCD20A1D4F4C}"/>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1AB38B22-9677-4863-B855-9B0D05A9C623}"/>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E8A76692-CA6B-4345-990C-175B5ACB7BC2}"/>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1D5EC54B-65BE-4596-A6C7-8545AC1360B7}"/>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2EC52F86-A4D2-464A-AE09-F37109AFE9CB}"/>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746372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2285512-9602-422E-86FD-BE1EA9F102EE}"/>
              </a:ext>
            </a:extLst>
          </p:cNvPr>
          <p:cNvGraphicFramePr>
            <a:graphicFrameLocks noGrp="1"/>
          </p:cNvGraphicFramePr>
          <p:nvPr>
            <p:extLst>
              <p:ext uri="{D42A27DB-BD31-4B8C-83A1-F6EECF244321}">
                <p14:modId xmlns:p14="http://schemas.microsoft.com/office/powerpoint/2010/main" val="3784936447"/>
              </p:ext>
            </p:extLst>
          </p:nvPr>
        </p:nvGraphicFramePr>
        <p:xfrm>
          <a:off x="441960" y="1055913"/>
          <a:ext cx="9756399" cy="5412641"/>
        </p:xfrm>
        <a:graphic>
          <a:graphicData uri="http://schemas.openxmlformats.org/drawingml/2006/table">
            <a:tbl>
              <a:tblPr firstRow="1" firstCol="1" bandRow="1">
                <a:tableStyleId>{2D5ABB26-0587-4C30-8999-92F81FD0307C}</a:tableStyleId>
              </a:tblPr>
              <a:tblGrid>
                <a:gridCol w="2621855">
                  <a:extLst>
                    <a:ext uri="{9D8B030D-6E8A-4147-A177-3AD203B41FA5}">
                      <a16:colId xmlns:a16="http://schemas.microsoft.com/office/drawing/2014/main" val="167937064"/>
                    </a:ext>
                  </a:extLst>
                </a:gridCol>
                <a:gridCol w="7134544">
                  <a:extLst>
                    <a:ext uri="{9D8B030D-6E8A-4147-A177-3AD203B41FA5}">
                      <a16:colId xmlns:a16="http://schemas.microsoft.com/office/drawing/2014/main" val="1680928097"/>
                    </a:ext>
                  </a:extLst>
                </a:gridCol>
              </a:tblGrid>
              <a:tr h="377044">
                <a:tc>
                  <a:txBody>
                    <a:bodyPr/>
                    <a:lstStyle/>
                    <a:p>
                      <a:pPr algn="l" fontAlgn="ctr">
                        <a:lnSpc>
                          <a:spcPct val="105000"/>
                        </a:lnSpc>
                      </a:pPr>
                      <a:r>
                        <a:rPr lang="en-US" sz="1800" b="1" i="0" u="none" strike="noStrike">
                          <a:solidFill>
                            <a:schemeClr val="bg1"/>
                          </a:solidFill>
                          <a:effectLst/>
                          <a:latin typeface="+mn-lt"/>
                          <a:cs typeface="Calibri" panose="020F0502020204030204" pitchFamily="34" charset="0"/>
                        </a:rPr>
                        <a:t>Measure</a:t>
                      </a: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lnSpc>
                          <a:spcPct val="105000"/>
                        </a:lnSpc>
                      </a:pPr>
                      <a:r>
                        <a:rPr lang="en-US" sz="1800" b="1" i="0" u="none" strike="noStrike">
                          <a:solidFill>
                            <a:schemeClr val="bg1"/>
                          </a:solidFill>
                          <a:effectLst/>
                          <a:latin typeface="+mn-lt"/>
                        </a:rPr>
                        <a:t>Definition</a:t>
                      </a: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427374">
                <a:tc>
                  <a:txBody>
                    <a:bodyPr/>
                    <a:lstStyle/>
                    <a:p>
                      <a:pPr lvl="0" algn="l" fontAlgn="ctr">
                        <a:lnSpc>
                          <a:spcPct val="105000"/>
                        </a:lnSpc>
                      </a:pPr>
                      <a:r>
                        <a:rPr lang="en-US" sz="1800" b="1" u="none" strike="noStrike">
                          <a:effectLst/>
                          <a:latin typeface="+mn-lt"/>
                        </a:rPr>
                        <a:t>Fast Acceleration</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l">
                        <a:lnSpc>
                          <a:spcPct val="105000"/>
                        </a:lnSpc>
                        <a:spcBef>
                          <a:spcPts val="0"/>
                        </a:spcBef>
                        <a:spcAft>
                          <a:spcPts val="0"/>
                        </a:spcAft>
                      </a:pPr>
                      <a:r>
                        <a:rPr lang="en-US" sz="1800" b="0">
                          <a:effectLst/>
                          <a:latin typeface="+mn-lt"/>
                        </a:rPr>
                        <a:t>Vehicle longitudinal acceleration larger than a certain threshold.</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430924">
                <a:tc>
                  <a:txBody>
                    <a:bodyPr/>
                    <a:lstStyle/>
                    <a:p>
                      <a:pPr lvl="0" algn="l" fontAlgn="ctr">
                        <a:lnSpc>
                          <a:spcPct val="105000"/>
                        </a:lnSpc>
                      </a:pPr>
                      <a:r>
                        <a:rPr lang="en-US" sz="1800" b="1" u="none" strike="noStrike">
                          <a:effectLst/>
                          <a:latin typeface="+mn-lt"/>
                        </a:rPr>
                        <a:t>Hard Braking</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a:lnSpc>
                          <a:spcPct val="105000"/>
                        </a:lnSpc>
                        <a:spcBef>
                          <a:spcPts val="0"/>
                        </a:spcBef>
                        <a:spcAft>
                          <a:spcPts val="0"/>
                        </a:spcAft>
                      </a:pPr>
                      <a:r>
                        <a:rPr lang="en-US" sz="1800" b="0" dirty="0">
                          <a:effectLst/>
                          <a:latin typeface="+mn-lt"/>
                        </a:rPr>
                        <a:t>Vehicle longitudinal deceleration greater than a certain threshold.</a:t>
                      </a:r>
                      <a:endParaRPr lang="en-US" sz="1800" b="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r h="482047">
                <a:tc>
                  <a:txBody>
                    <a:bodyPr/>
                    <a:lstStyle/>
                    <a:p>
                      <a:pPr lvl="0" algn="l" fontAlgn="ctr">
                        <a:lnSpc>
                          <a:spcPct val="105000"/>
                        </a:lnSpc>
                      </a:pPr>
                      <a:r>
                        <a:rPr lang="en-US" sz="1800" b="1" u="none" strike="noStrike">
                          <a:effectLst/>
                          <a:latin typeface="+mn-lt"/>
                        </a:rPr>
                        <a:t>Extreme Lane Change</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l">
                        <a:lnSpc>
                          <a:spcPct val="105000"/>
                        </a:lnSpc>
                        <a:spcBef>
                          <a:spcPts val="0"/>
                        </a:spcBef>
                        <a:spcAft>
                          <a:spcPts val="0"/>
                        </a:spcAft>
                      </a:pPr>
                      <a:r>
                        <a:rPr lang="en-US" sz="1800" b="0">
                          <a:effectLst/>
                          <a:latin typeface="+mn-lt"/>
                        </a:rPr>
                        <a:t>Vehicle lateral acceleration less than or greater than certain thresholds.</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9542488"/>
                  </a:ext>
                </a:extLst>
              </a:tr>
              <a:tr h="390719">
                <a:tc>
                  <a:txBody>
                    <a:bodyPr/>
                    <a:lstStyle/>
                    <a:p>
                      <a:pPr lvl="0" algn="l" fontAlgn="ctr">
                        <a:lnSpc>
                          <a:spcPct val="105000"/>
                        </a:lnSpc>
                      </a:pPr>
                      <a:r>
                        <a:rPr lang="en-US" sz="1800" b="1" u="none" strike="noStrike">
                          <a:effectLst/>
                          <a:latin typeface="+mn-lt"/>
                        </a:rPr>
                        <a:t>Minimum Vehicle Jerk</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a:lnSpc>
                          <a:spcPct val="105000"/>
                        </a:lnSpc>
                        <a:spcBef>
                          <a:spcPts val="0"/>
                        </a:spcBef>
                        <a:spcAft>
                          <a:spcPts val="0"/>
                        </a:spcAft>
                      </a:pPr>
                      <a:r>
                        <a:rPr lang="en-US" sz="1800" b="0">
                          <a:effectLst/>
                          <a:latin typeface="+mn-lt"/>
                        </a:rPr>
                        <a:t>Vehicle jerk less than a certain threshold.</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2513246"/>
                  </a:ext>
                </a:extLst>
              </a:tr>
              <a:tr h="409904">
                <a:tc>
                  <a:txBody>
                    <a:bodyPr/>
                    <a:lstStyle/>
                    <a:p>
                      <a:pPr lvl="0" algn="l" fontAlgn="ctr">
                        <a:lnSpc>
                          <a:spcPct val="105000"/>
                        </a:lnSpc>
                      </a:pPr>
                      <a:r>
                        <a:rPr lang="en-US" sz="1800" b="1" u="none" strike="noStrike">
                          <a:effectLst/>
                          <a:latin typeface="+mn-lt"/>
                        </a:rPr>
                        <a:t>Maximum Vehicle Jerk</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l">
                        <a:lnSpc>
                          <a:spcPct val="105000"/>
                        </a:lnSpc>
                        <a:spcBef>
                          <a:spcPts val="0"/>
                        </a:spcBef>
                        <a:spcAft>
                          <a:spcPts val="0"/>
                        </a:spcAft>
                      </a:pPr>
                      <a:r>
                        <a:rPr lang="en-US" sz="1800" b="0">
                          <a:effectLst/>
                          <a:latin typeface="+mn-lt"/>
                        </a:rPr>
                        <a:t>Vehicle jerk greater than a certain threshold.</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1882978"/>
                  </a:ext>
                </a:extLst>
              </a:tr>
              <a:tr h="789785">
                <a:tc>
                  <a:txBody>
                    <a:bodyPr/>
                    <a:lstStyle/>
                    <a:p>
                      <a:pPr lvl="0" algn="l" fontAlgn="ctr">
                        <a:lnSpc>
                          <a:spcPct val="105000"/>
                        </a:lnSpc>
                      </a:pPr>
                      <a:r>
                        <a:rPr lang="en-US" sz="1800" b="1" u="none" strike="noStrike">
                          <a:effectLst/>
                          <a:latin typeface="+mn-lt"/>
                        </a:rPr>
                        <a:t>Peak-to-Peak Jerk</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a:lnSpc>
                          <a:spcPct val="105000"/>
                        </a:lnSpc>
                        <a:spcBef>
                          <a:spcPts val="0"/>
                        </a:spcBef>
                        <a:spcAft>
                          <a:spcPts val="0"/>
                        </a:spcAft>
                      </a:pPr>
                      <a:r>
                        <a:rPr lang="en-US" sz="1800" b="0">
                          <a:effectLst/>
                          <a:latin typeface="+mn-lt"/>
                        </a:rPr>
                        <a:t>The peak-to-peak jerk is defined as the difference between the maximum positive jerk and minimum negative jerk during one braking event that exceeds a certain threshold.</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18917869"/>
                  </a:ext>
                </a:extLst>
              </a:tr>
              <a:tr h="1057564">
                <a:tc>
                  <a:txBody>
                    <a:bodyPr/>
                    <a:lstStyle/>
                    <a:p>
                      <a:pPr lvl="0" algn="l" fontAlgn="ctr">
                        <a:lnSpc>
                          <a:spcPct val="105000"/>
                        </a:lnSpc>
                      </a:pPr>
                      <a:r>
                        <a:rPr lang="en-US" sz="1800" b="1" u="none" strike="noStrike">
                          <a:effectLst/>
                          <a:latin typeface="+mn-lt"/>
                        </a:rPr>
                        <a:t>Instantaneous Driving Volatility</a:t>
                      </a:r>
                      <a:endParaRPr lang="en-US" sz="1800" b="1" i="0" u="none" strike="noStrike">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l">
                        <a:lnSpc>
                          <a:spcPct val="105000"/>
                        </a:lnSpc>
                        <a:spcBef>
                          <a:spcPts val="0"/>
                        </a:spcBef>
                        <a:spcAft>
                          <a:spcPts val="0"/>
                        </a:spcAft>
                      </a:pPr>
                      <a:r>
                        <a:rPr lang="en-US" sz="1800" b="0">
                          <a:effectLst/>
                          <a:latin typeface="+mn-lt"/>
                        </a:rPr>
                        <a:t>For each speed bin (e.g., 0.5 mph), an instantaneous driving volatility is identified if more than five successive BSMs (&gt; 0.5 seconds) are beyond the 95th percentile (the proposed threshold) of the directional acceleration (vector sum of longitudinal acceleration and deceleration) in that speed bin.</a:t>
                      </a:r>
                      <a:endParaRPr lang="en-US" sz="1800" b="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3916022"/>
                  </a:ext>
                </a:extLst>
              </a:tr>
              <a:tr h="522005">
                <a:tc>
                  <a:txBody>
                    <a:bodyPr/>
                    <a:lstStyle/>
                    <a:p>
                      <a:pPr lvl="0" algn="l" fontAlgn="ctr">
                        <a:lnSpc>
                          <a:spcPct val="105000"/>
                        </a:lnSpc>
                      </a:pPr>
                      <a:r>
                        <a:rPr lang="en-US" sz="1800" b="1" u="none" strike="noStrike" dirty="0">
                          <a:effectLst/>
                          <a:latin typeface="+mn-lt"/>
                        </a:rPr>
                        <a:t>Time to Collision</a:t>
                      </a:r>
                      <a:endParaRPr lang="en-US" sz="1800" b="1" i="0" u="none" strike="noStrike" dirty="0">
                        <a:solidFill>
                          <a:srgbClr val="000000"/>
                        </a:solidFill>
                        <a:effectLst/>
                        <a:latin typeface="+mn-lt"/>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a:lnSpc>
                          <a:spcPct val="105000"/>
                        </a:lnSpc>
                        <a:spcBef>
                          <a:spcPts val="0"/>
                        </a:spcBef>
                        <a:spcAft>
                          <a:spcPts val="0"/>
                        </a:spcAft>
                      </a:pPr>
                      <a:r>
                        <a:rPr lang="en-US" sz="1800" b="0" dirty="0">
                          <a:effectLst/>
                          <a:latin typeface="+mn-lt"/>
                        </a:rPr>
                        <a:t>The time required for two vehicles to collide if they continue at their present speeds and on the same path.</a:t>
                      </a:r>
                      <a:endParaRPr lang="en-US" sz="1800" b="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84581030"/>
                  </a:ext>
                </a:extLst>
              </a:tr>
            </a:tbl>
          </a:graphicData>
        </a:graphic>
      </p:graphicFrame>
      <p:sp>
        <p:nvSpPr>
          <p:cNvPr id="4" name="Rectangle 3">
            <a:extLst>
              <a:ext uri="{FF2B5EF4-FFF2-40B4-BE49-F238E27FC236}">
                <a16:creationId xmlns:a16="http://schemas.microsoft.com/office/drawing/2014/main" id="{84BD5762-3DE1-48A4-92CF-9B145C85889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lstStyle/>
          <a:p>
            <a:r>
              <a:rPr lang="en-US">
                <a:solidFill>
                  <a:schemeClr val="bg1"/>
                </a:solidFill>
              </a:rPr>
              <a:t>Candidate Safety Measures </a:t>
            </a:r>
            <a:br>
              <a:rPr lang="en-US">
                <a:solidFill>
                  <a:schemeClr val="bg1"/>
                </a:solidFill>
              </a:rPr>
            </a:br>
            <a:r>
              <a:rPr lang="en-US" sz="3200">
                <a:solidFill>
                  <a:schemeClr val="bg1"/>
                </a:solidFill>
              </a:rPr>
              <a:t>Using Individual Vehicle Trajectories</a:t>
            </a:r>
            <a:endParaRPr lang="en-US">
              <a:solidFill>
                <a:schemeClr val="bg1"/>
              </a:solidFill>
            </a:endParaRPr>
          </a:p>
        </p:txBody>
      </p:sp>
      <p:sp>
        <p:nvSpPr>
          <p:cNvPr id="11" name="Arrow: Right 10">
            <a:extLst>
              <a:ext uri="{FF2B5EF4-FFF2-40B4-BE49-F238E27FC236}">
                <a16:creationId xmlns:a16="http://schemas.microsoft.com/office/drawing/2014/main" id="{98BDD0EB-9EBD-47B0-B520-20BC987B4EAC}"/>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D925D93F-209B-431C-8487-CEDE687B34BF}"/>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B57A87CA-83D1-49D1-9BF2-33A65DC6B75E}"/>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06930896-39BC-4825-88B9-4A6136D82AA4}"/>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29217C13-15EB-42EE-9951-F766D658A1FE}"/>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AB19B161-67A9-4D5B-A4D4-256D4955FCB6}"/>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7E7EF648-DBC0-4910-8A8D-8C54E8A3F432}"/>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96065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2285512-9602-422E-86FD-BE1EA9F102EE}"/>
              </a:ext>
            </a:extLst>
          </p:cNvPr>
          <p:cNvGraphicFramePr>
            <a:graphicFrameLocks noGrp="1"/>
          </p:cNvGraphicFramePr>
          <p:nvPr>
            <p:extLst>
              <p:ext uri="{D42A27DB-BD31-4B8C-83A1-F6EECF244321}">
                <p14:modId xmlns:p14="http://schemas.microsoft.com/office/powerpoint/2010/main" val="1640955773"/>
              </p:ext>
            </p:extLst>
          </p:nvPr>
        </p:nvGraphicFramePr>
        <p:xfrm>
          <a:off x="441960" y="1055913"/>
          <a:ext cx="9756399" cy="4743931"/>
        </p:xfrm>
        <a:graphic>
          <a:graphicData uri="http://schemas.openxmlformats.org/drawingml/2006/table">
            <a:tbl>
              <a:tblPr firstRow="1" firstCol="1" bandRow="1">
                <a:tableStyleId>{2D5ABB26-0587-4C30-8999-92F81FD0307C}</a:tableStyleId>
              </a:tblPr>
              <a:tblGrid>
                <a:gridCol w="2621855">
                  <a:extLst>
                    <a:ext uri="{9D8B030D-6E8A-4147-A177-3AD203B41FA5}">
                      <a16:colId xmlns:a16="http://schemas.microsoft.com/office/drawing/2014/main" val="167937064"/>
                    </a:ext>
                  </a:extLst>
                </a:gridCol>
                <a:gridCol w="7134544">
                  <a:extLst>
                    <a:ext uri="{9D8B030D-6E8A-4147-A177-3AD203B41FA5}">
                      <a16:colId xmlns:a16="http://schemas.microsoft.com/office/drawing/2014/main" val="1680928097"/>
                    </a:ext>
                  </a:extLst>
                </a:gridCol>
              </a:tblGrid>
              <a:tr h="368873">
                <a:tc>
                  <a:txBody>
                    <a:bodyPr/>
                    <a:lstStyle/>
                    <a:p>
                      <a:pPr marL="0" marR="0" algn="l" defTabSz="1219170" rtl="0" eaLnBrk="1" fontAlgn="ctr" latinLnBrk="0" hangingPunct="1">
                        <a:lnSpc>
                          <a:spcPct val="105000"/>
                        </a:lnSpc>
                        <a:spcBef>
                          <a:spcPts val="0"/>
                        </a:spcBef>
                        <a:spcAft>
                          <a:spcPts val="0"/>
                        </a:spcAft>
                      </a:pPr>
                      <a:r>
                        <a:rPr lang="en-US" sz="1800" b="1" kern="1200">
                          <a:solidFill>
                            <a:srgbClr val="FFFFFF"/>
                          </a:solidFill>
                          <a:effectLst/>
                          <a:latin typeface="+mn-lt"/>
                          <a:cs typeface="Times New Roman" panose="02020603050405020304" pitchFamily="18" charset="0"/>
                        </a:rPr>
                        <a:t>Measure</a:t>
                      </a: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marL="0" marR="0" algn="l" defTabSz="1219170" rtl="0" eaLnBrk="1" fontAlgn="t" latinLnBrk="0" hangingPunct="1">
                        <a:lnSpc>
                          <a:spcPct val="105000"/>
                        </a:lnSpc>
                        <a:spcBef>
                          <a:spcPts val="0"/>
                        </a:spcBef>
                        <a:spcAft>
                          <a:spcPts val="0"/>
                        </a:spcAft>
                      </a:pPr>
                      <a:r>
                        <a:rPr lang="en-US" sz="1800" b="1" kern="1200">
                          <a:solidFill>
                            <a:srgbClr val="FFFFFF"/>
                          </a:solidFill>
                          <a:effectLst/>
                          <a:latin typeface="+mn-lt"/>
                          <a:cs typeface="Times New Roman" panose="02020603050405020304" pitchFamily="18" charset="0"/>
                        </a:rPr>
                        <a:t>Definition</a:t>
                      </a: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078792">
                <a:tc>
                  <a:txBody>
                    <a:bodyPr/>
                    <a:lstStyle/>
                    <a:p>
                      <a:pPr lvl="0" algn="l" fontAlgn="ctr">
                        <a:lnSpc>
                          <a:spcPct val="105000"/>
                        </a:lnSpc>
                        <a:spcBef>
                          <a:spcPts val="0"/>
                        </a:spcBef>
                        <a:spcAft>
                          <a:spcPts val="0"/>
                        </a:spcAft>
                      </a:pPr>
                      <a:r>
                        <a:rPr lang="en-US" sz="1800" b="1" u="none" strike="noStrike">
                          <a:effectLst/>
                        </a:rPr>
                        <a:t>Modified Time To Collision</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nSpc>
                          <a:spcPct val="105000"/>
                        </a:lnSpc>
                        <a:spcBef>
                          <a:spcPts val="0"/>
                        </a:spcBef>
                        <a:spcAft>
                          <a:spcPts val="0"/>
                        </a:spcAft>
                      </a:pPr>
                      <a:r>
                        <a:rPr lang="en-US" sz="1800" b="0">
                          <a:effectLst/>
                        </a:rPr>
                        <a:t>Time to collision modified by including acceleration/deceleration of the following vehicle.</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078792">
                <a:tc>
                  <a:txBody>
                    <a:bodyPr/>
                    <a:lstStyle/>
                    <a:p>
                      <a:pPr lvl="0" algn="l" fontAlgn="ctr">
                        <a:lnSpc>
                          <a:spcPct val="105000"/>
                        </a:lnSpc>
                        <a:spcBef>
                          <a:spcPts val="0"/>
                        </a:spcBef>
                        <a:spcAft>
                          <a:spcPts val="0"/>
                        </a:spcAft>
                      </a:pPr>
                      <a:r>
                        <a:rPr lang="en-US" sz="1800" b="1" u="none" strike="noStrike">
                          <a:effectLst/>
                        </a:rPr>
                        <a:t>Time To Collision with Disturbance</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ct val="105000"/>
                        </a:lnSpc>
                        <a:spcBef>
                          <a:spcPts val="0"/>
                        </a:spcBef>
                        <a:spcAft>
                          <a:spcPts val="0"/>
                        </a:spcAft>
                      </a:pPr>
                      <a:r>
                        <a:rPr lang="en-US" sz="1800" b="0">
                          <a:effectLst/>
                        </a:rPr>
                        <a:t>Time to collision modified by imposing a hypothetical acceleration/deceleration to the leading vehicle.</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r h="1078792">
                <a:tc>
                  <a:txBody>
                    <a:bodyPr/>
                    <a:lstStyle/>
                    <a:p>
                      <a:pPr lvl="0" algn="l" fontAlgn="ctr">
                        <a:lnSpc>
                          <a:spcPct val="105000"/>
                        </a:lnSpc>
                        <a:spcBef>
                          <a:spcPts val="0"/>
                        </a:spcBef>
                        <a:spcAft>
                          <a:spcPts val="0"/>
                        </a:spcAft>
                      </a:pPr>
                      <a:r>
                        <a:rPr lang="en-US" sz="1800" b="1" u="none" strike="noStrike">
                          <a:effectLst/>
                        </a:rPr>
                        <a:t>Deceleration Rate to Avoid Collision</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nSpc>
                          <a:spcPct val="105000"/>
                        </a:lnSpc>
                        <a:spcBef>
                          <a:spcPts val="0"/>
                        </a:spcBef>
                        <a:spcAft>
                          <a:spcPts val="0"/>
                        </a:spcAft>
                      </a:pPr>
                      <a:r>
                        <a:rPr lang="en-US" sz="1800" b="0">
                          <a:effectLst/>
                        </a:rPr>
                        <a:t>The minimum deceleration rate required by the following vehicle to come to a timely stop (or match the leading vehicle’s speed) and hence to avoid a crash.</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9542488"/>
                  </a:ext>
                </a:extLst>
              </a:tr>
              <a:tr h="1078792">
                <a:tc>
                  <a:txBody>
                    <a:bodyPr/>
                    <a:lstStyle/>
                    <a:p>
                      <a:pPr lvl="0" algn="l" fontAlgn="ctr">
                        <a:lnSpc>
                          <a:spcPct val="105000"/>
                        </a:lnSpc>
                        <a:spcBef>
                          <a:spcPts val="0"/>
                        </a:spcBef>
                        <a:spcAft>
                          <a:spcPts val="0"/>
                        </a:spcAft>
                      </a:pPr>
                      <a:r>
                        <a:rPr lang="en-US" sz="1800" b="1" u="none" strike="noStrike">
                          <a:effectLst/>
                        </a:rPr>
                        <a:t>Post-Encroachment Time</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ct val="105000"/>
                        </a:lnSpc>
                        <a:spcBef>
                          <a:spcPts val="0"/>
                        </a:spcBef>
                        <a:spcAft>
                          <a:spcPts val="0"/>
                        </a:spcAft>
                      </a:pPr>
                      <a:r>
                        <a:rPr lang="en-US" sz="1800" b="0" dirty="0">
                          <a:effectLst/>
                        </a:rPr>
                        <a:t>The time from the end of right-of-way infringement of the first vehicle to the second vehicle reaching the conflict spots, measured from the rear bumper of the first vehicle to the front bumper of the second vehicle.</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2513246"/>
                  </a:ext>
                </a:extLst>
              </a:tr>
            </a:tbl>
          </a:graphicData>
        </a:graphic>
      </p:graphicFrame>
      <p:sp>
        <p:nvSpPr>
          <p:cNvPr id="4" name="Rectangle 3">
            <a:extLst>
              <a:ext uri="{FF2B5EF4-FFF2-40B4-BE49-F238E27FC236}">
                <a16:creationId xmlns:a16="http://schemas.microsoft.com/office/drawing/2014/main" id="{84BD5762-3DE1-48A4-92CF-9B145C85889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lstStyle/>
          <a:p>
            <a:r>
              <a:rPr lang="en-US">
                <a:solidFill>
                  <a:schemeClr val="bg1"/>
                </a:solidFill>
              </a:rPr>
              <a:t>Candidate Safety Measures </a:t>
            </a:r>
            <a:br>
              <a:rPr lang="en-US">
                <a:solidFill>
                  <a:schemeClr val="bg1"/>
                </a:solidFill>
              </a:rPr>
            </a:br>
            <a:r>
              <a:rPr lang="en-US" sz="3200">
                <a:solidFill>
                  <a:schemeClr val="bg1"/>
                </a:solidFill>
              </a:rPr>
              <a:t>Using Multiple Vehicle Trajectories</a:t>
            </a:r>
            <a:endParaRPr lang="en-US">
              <a:solidFill>
                <a:schemeClr val="bg1"/>
              </a:solidFill>
            </a:endParaRPr>
          </a:p>
        </p:txBody>
      </p:sp>
      <p:sp>
        <p:nvSpPr>
          <p:cNvPr id="11" name="Arrow: Right 10">
            <a:extLst>
              <a:ext uri="{FF2B5EF4-FFF2-40B4-BE49-F238E27FC236}">
                <a16:creationId xmlns:a16="http://schemas.microsoft.com/office/drawing/2014/main" id="{B9879B1A-247D-4592-B44B-8AB594037964}"/>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F944361E-C475-46B0-B4F5-78F9E725A101}"/>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48F31F86-3265-4009-8DF4-398C1FAF7921}"/>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663275DE-B959-47D9-B0A8-ABAF6E109DDA}"/>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BB8E76BE-B3E4-4DAE-BE65-8DA316C3D82A}"/>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9DACE01E-6507-4D1B-8872-A327B9A9B1E4}"/>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E1210CD9-725F-4E6F-87F2-C7CD7C4AB71E}"/>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4156661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Identify, Prioritize, &amp; Down-Select Traffic Measures</a:t>
            </a:r>
          </a:p>
        </p:txBody>
      </p:sp>
      <p:sp>
        <p:nvSpPr>
          <p:cNvPr id="3" name="Content Placeholder 2">
            <a:extLst>
              <a:ext uri="{FF2B5EF4-FFF2-40B4-BE49-F238E27FC236}">
                <a16:creationId xmlns:a16="http://schemas.microsoft.com/office/drawing/2014/main" id="{F0554CCF-DE9F-4855-B732-F64D7DDBEFA6}"/>
              </a:ext>
            </a:extLst>
          </p:cNvPr>
          <p:cNvSpPr>
            <a:spLocks noGrp="1"/>
          </p:cNvSpPr>
          <p:nvPr>
            <p:ph idx="1"/>
          </p:nvPr>
        </p:nvSpPr>
        <p:spPr>
          <a:xfrm>
            <a:off x="609605" y="1198085"/>
            <a:ext cx="9756705" cy="495715"/>
          </a:xfrm>
        </p:spPr>
        <p:txBody>
          <a:bodyPr>
            <a:normAutofit/>
          </a:bodyPr>
          <a:lstStyle/>
          <a:p>
            <a:pPr>
              <a:spcAft>
                <a:spcPts val="600"/>
              </a:spcAft>
            </a:pPr>
            <a:r>
              <a:rPr lang="en-US" sz="2000" dirty="0"/>
              <a:t>Criteria for down-selecting mobility and safety traffic measures:</a:t>
            </a:r>
          </a:p>
          <a:p>
            <a:pPr lvl="1"/>
            <a:endParaRPr lang="en-US" altLang="en-US" dirty="0"/>
          </a:p>
          <a:p>
            <a:endParaRPr lang="en-US" sz="2000" dirty="0"/>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2606518831"/>
              </p:ext>
            </p:extLst>
          </p:nvPr>
        </p:nvGraphicFramePr>
        <p:xfrm>
          <a:off x="420365" y="1693800"/>
          <a:ext cx="9945945" cy="4849988"/>
        </p:xfrm>
        <a:graphic>
          <a:graphicData uri="http://schemas.openxmlformats.org/drawingml/2006/table">
            <a:tbl>
              <a:tblPr firstRow="1" firstCol="1" bandRow="1">
                <a:tableStyleId>{2D5ABB26-0587-4C30-8999-92F81FD0307C}</a:tableStyleId>
              </a:tblPr>
              <a:tblGrid>
                <a:gridCol w="2507251">
                  <a:extLst>
                    <a:ext uri="{9D8B030D-6E8A-4147-A177-3AD203B41FA5}">
                      <a16:colId xmlns:a16="http://schemas.microsoft.com/office/drawing/2014/main" val="167937064"/>
                    </a:ext>
                  </a:extLst>
                </a:gridCol>
                <a:gridCol w="7438694">
                  <a:extLst>
                    <a:ext uri="{9D8B030D-6E8A-4147-A177-3AD203B41FA5}">
                      <a16:colId xmlns:a16="http://schemas.microsoft.com/office/drawing/2014/main" val="1680928097"/>
                    </a:ext>
                  </a:extLst>
                </a:gridCol>
              </a:tblGrid>
              <a:tr h="354720">
                <a:tc>
                  <a:txBody>
                    <a:bodyPr/>
                    <a:lstStyle/>
                    <a:p>
                      <a:pPr algn="l" fontAlgn="ctr"/>
                      <a:r>
                        <a:rPr lang="en-US" sz="1800" b="1" i="0" u="none" strike="noStrike">
                          <a:solidFill>
                            <a:schemeClr val="bg1"/>
                          </a:solidFill>
                          <a:effectLst/>
                          <a:latin typeface="+mj-lt"/>
                          <a:cs typeface="Calibri" panose="020F0502020204030204" pitchFamily="34" charset="0"/>
                        </a:rPr>
                        <a:t>Criterion</a:t>
                      </a: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a:solidFill>
                            <a:schemeClr val="bg1"/>
                          </a:solidFill>
                          <a:effectLst/>
                          <a:latin typeface="+mj-lt"/>
                        </a:rPr>
                        <a:t>Definition</a:t>
                      </a: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501804">
                <a:tc>
                  <a:txBody>
                    <a:bodyPr/>
                    <a:lstStyle/>
                    <a:p>
                      <a:pPr marL="0" marR="0" algn="l">
                        <a:lnSpc>
                          <a:spcPct val="107000"/>
                        </a:lnSpc>
                        <a:spcBef>
                          <a:spcPts val="0"/>
                        </a:spcBef>
                        <a:spcAft>
                          <a:spcPts val="0"/>
                        </a:spcAft>
                      </a:pPr>
                      <a:r>
                        <a:rPr lang="en-US" sz="1800" b="1" cap="none" baseline="0">
                          <a:effectLst/>
                        </a:rPr>
                        <a:t>Utility</a:t>
                      </a:r>
                      <a:endParaRPr lang="en-US" sz="1800" b="1" cap="none" baseline="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800">
                          <a:effectLst/>
                        </a:rPr>
                        <a:t>Identifies the value of the measure for the following </a:t>
                      </a:r>
                      <a:r>
                        <a:rPr lang="en-US" sz="1800" u="none">
                          <a:effectLst/>
                        </a:rPr>
                        <a:t>needs</a:t>
                      </a:r>
                      <a:r>
                        <a:rPr lang="en-US" sz="1800">
                          <a:effectLst/>
                        </a:rPr>
                        <a:t>:</a:t>
                      </a:r>
                    </a:p>
                    <a:p>
                      <a:pPr marL="0" marR="0">
                        <a:lnSpc>
                          <a:spcPct val="107000"/>
                        </a:lnSpc>
                        <a:spcBef>
                          <a:spcPts val="0"/>
                        </a:spcBef>
                        <a:spcAft>
                          <a:spcPts val="0"/>
                        </a:spcAft>
                      </a:pPr>
                      <a:r>
                        <a:rPr lang="en-US" sz="1800">
                          <a:effectLst/>
                        </a:rPr>
                        <a:t>(</a:t>
                      </a:r>
                      <a:r>
                        <a:rPr lang="en-US" sz="1800" err="1">
                          <a:effectLst/>
                        </a:rPr>
                        <a:t>i</a:t>
                      </a:r>
                      <a:r>
                        <a:rPr lang="en-US" sz="1800">
                          <a:effectLst/>
                        </a:rPr>
                        <a:t>) performance monitoring,</a:t>
                      </a:r>
                    </a:p>
                    <a:p>
                      <a:pPr marL="0" marR="0">
                        <a:lnSpc>
                          <a:spcPct val="107000"/>
                        </a:lnSpc>
                        <a:spcBef>
                          <a:spcPts val="0"/>
                        </a:spcBef>
                        <a:spcAft>
                          <a:spcPts val="0"/>
                        </a:spcAft>
                      </a:pPr>
                      <a:r>
                        <a:rPr lang="en-US" sz="1800">
                          <a:effectLst/>
                        </a:rPr>
                        <a:t>(ii) traffic control,</a:t>
                      </a:r>
                    </a:p>
                    <a:p>
                      <a:pPr marL="0" marR="0">
                        <a:lnSpc>
                          <a:spcPct val="107000"/>
                        </a:lnSpc>
                        <a:spcBef>
                          <a:spcPts val="0"/>
                        </a:spcBef>
                        <a:spcAft>
                          <a:spcPts val="0"/>
                        </a:spcAft>
                      </a:pPr>
                      <a:r>
                        <a:rPr lang="en-US" sz="1800">
                          <a:effectLst/>
                        </a:rPr>
                        <a:t>(iii) roadway weather information,</a:t>
                      </a:r>
                    </a:p>
                    <a:p>
                      <a:pPr marL="0" marR="0">
                        <a:lnSpc>
                          <a:spcPct val="107000"/>
                        </a:lnSpc>
                        <a:spcBef>
                          <a:spcPts val="0"/>
                        </a:spcBef>
                        <a:spcAft>
                          <a:spcPts val="0"/>
                        </a:spcAft>
                      </a:pPr>
                      <a:r>
                        <a:rPr lang="en-US" sz="1800">
                          <a:effectLst/>
                        </a:rPr>
                        <a:t>(iv) work zone information, or</a:t>
                      </a:r>
                    </a:p>
                    <a:p>
                      <a:pPr marL="0" marR="0">
                        <a:lnSpc>
                          <a:spcPct val="107000"/>
                        </a:lnSpc>
                        <a:spcBef>
                          <a:spcPts val="0"/>
                        </a:spcBef>
                        <a:spcAft>
                          <a:spcPts val="0"/>
                        </a:spcAft>
                      </a:pPr>
                      <a:r>
                        <a:rPr lang="en-US" sz="1800">
                          <a:effectLst/>
                        </a:rPr>
                        <a:t>(v) traveler information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679016">
                <a:tc>
                  <a:txBody>
                    <a:bodyPr/>
                    <a:lstStyle/>
                    <a:p>
                      <a:pPr marL="0" marR="0" algn="l">
                        <a:lnSpc>
                          <a:spcPct val="107000"/>
                        </a:lnSpc>
                        <a:spcBef>
                          <a:spcPts val="0"/>
                        </a:spcBef>
                        <a:spcAft>
                          <a:spcPts val="0"/>
                        </a:spcAft>
                      </a:pPr>
                      <a:r>
                        <a:rPr lang="en-US" sz="1800" b="1" cap="none" baseline="0">
                          <a:effectLst/>
                        </a:rPr>
                        <a:t>Complexity</a:t>
                      </a:r>
                      <a:endParaRPr lang="en-US" sz="1800" b="1" cap="none" baseline="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rPr>
                        <a:t>Identifies the technical complexity for developing an algorithm for estimating the measure using BSM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r h="6790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cap="none" baseline="0">
                          <a:effectLst/>
                        </a:rPr>
                        <a:t>Accuracy at Low Market Penetrations</a:t>
                      </a:r>
                      <a:endParaRPr lang="en-US" sz="1800" b="1" cap="none" baseline="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rPr>
                        <a:t>Identifies the possibility of the measure being estimated accurately even at low market penetration of connected vehicles (i.e., in near term)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9542488"/>
                  </a:ext>
                </a:extLst>
              </a:tr>
              <a:tr h="62059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cap="none" baseline="0">
                          <a:effectLst/>
                        </a:rPr>
                        <a:t>Real-Time Operations Criticality</a:t>
                      </a:r>
                      <a:endParaRPr lang="en-US" sz="1800" b="1" cap="none" baseline="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rPr>
                        <a:t>Identifies the criticality of the measure to support real-time operations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2513246"/>
                  </a:ext>
                </a:extLst>
              </a:tr>
              <a:tr h="679016">
                <a:tc>
                  <a:txBody>
                    <a:bodyPr/>
                    <a:lstStyle/>
                    <a:p>
                      <a:pPr algn="l"/>
                      <a:r>
                        <a:rPr lang="en-US" sz="1800" b="1" i="0"/>
                        <a:t>Resources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sz="1800" b="0" i="0" dirty="0"/>
                        <a:t>Identifies the possibility of measure being developed with the available project funds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00229727"/>
                  </a:ext>
                </a:extLst>
              </a:tr>
            </a:tbl>
          </a:graphicData>
        </a:graphic>
      </p:graphicFrame>
      <p:sp>
        <p:nvSpPr>
          <p:cNvPr id="12" name="Arrow: Right 11">
            <a:extLst>
              <a:ext uri="{FF2B5EF4-FFF2-40B4-BE49-F238E27FC236}">
                <a16:creationId xmlns:a16="http://schemas.microsoft.com/office/drawing/2014/main" id="{E6D41621-80EA-4F41-8DBC-9D2BA29EDD6E}"/>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3" name="Rectangle: Rounded Corners 12">
            <a:extLst>
              <a:ext uri="{FF2B5EF4-FFF2-40B4-BE49-F238E27FC236}">
                <a16:creationId xmlns:a16="http://schemas.microsoft.com/office/drawing/2014/main" id="{9DB54009-5262-42FB-96F7-10EF3352C64A}"/>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4" name="Rectangle: Rounded Corners 13">
            <a:extLst>
              <a:ext uri="{FF2B5EF4-FFF2-40B4-BE49-F238E27FC236}">
                <a16:creationId xmlns:a16="http://schemas.microsoft.com/office/drawing/2014/main" id="{49A30F67-AAB2-4197-BBB6-D7340467D749}"/>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5" name="Rectangle: Rounded Corners 14">
            <a:extLst>
              <a:ext uri="{FF2B5EF4-FFF2-40B4-BE49-F238E27FC236}">
                <a16:creationId xmlns:a16="http://schemas.microsoft.com/office/drawing/2014/main" id="{95DDC34E-12C7-47DF-9237-30F6A98C6408}"/>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6" name="Rectangle: Rounded Corners 15">
            <a:extLst>
              <a:ext uri="{FF2B5EF4-FFF2-40B4-BE49-F238E27FC236}">
                <a16:creationId xmlns:a16="http://schemas.microsoft.com/office/drawing/2014/main" id="{66D090DC-D520-4F40-9418-4AF4AB26EB1E}"/>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7" name="Rectangle: Rounded Corners 16">
            <a:extLst>
              <a:ext uri="{FF2B5EF4-FFF2-40B4-BE49-F238E27FC236}">
                <a16:creationId xmlns:a16="http://schemas.microsoft.com/office/drawing/2014/main" id="{5B15E2AA-D519-4765-A119-A76DC54131A1}"/>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8" name="Rectangle: Rounded Corners 17">
            <a:extLst>
              <a:ext uri="{FF2B5EF4-FFF2-40B4-BE49-F238E27FC236}">
                <a16:creationId xmlns:a16="http://schemas.microsoft.com/office/drawing/2014/main" id="{8EDEFDE6-5ECA-4C9D-8D99-EA872D878EF4}"/>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278362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Down-Selected High Priority </a:t>
            </a:r>
            <a:br>
              <a:rPr lang="en-US">
                <a:solidFill>
                  <a:schemeClr val="bg1"/>
                </a:solidFill>
              </a:rPr>
            </a:br>
            <a:r>
              <a:rPr lang="en-US">
                <a:solidFill>
                  <a:schemeClr val="bg1"/>
                </a:solidFill>
              </a:rPr>
              <a:t>Mobility and Safety Measures</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2449480520"/>
              </p:ext>
            </p:extLst>
          </p:nvPr>
        </p:nvGraphicFramePr>
        <p:xfrm>
          <a:off x="448356" y="1757778"/>
          <a:ext cx="9756399" cy="2803712"/>
        </p:xfrm>
        <a:graphic>
          <a:graphicData uri="http://schemas.openxmlformats.org/drawingml/2006/table">
            <a:tbl>
              <a:tblPr firstRow="1" firstCol="1" bandRow="1">
                <a:tableStyleId>{2D5ABB26-0587-4C30-8999-92F81FD0307C}</a:tableStyleId>
              </a:tblPr>
              <a:tblGrid>
                <a:gridCol w="2621855">
                  <a:extLst>
                    <a:ext uri="{9D8B030D-6E8A-4147-A177-3AD203B41FA5}">
                      <a16:colId xmlns:a16="http://schemas.microsoft.com/office/drawing/2014/main" val="167937064"/>
                    </a:ext>
                  </a:extLst>
                </a:gridCol>
                <a:gridCol w="7134544">
                  <a:extLst>
                    <a:ext uri="{9D8B030D-6E8A-4147-A177-3AD203B41FA5}">
                      <a16:colId xmlns:a16="http://schemas.microsoft.com/office/drawing/2014/main" val="1680928097"/>
                    </a:ext>
                  </a:extLst>
                </a:gridCol>
              </a:tblGrid>
              <a:tr h="361874">
                <a:tc>
                  <a:txBody>
                    <a:bodyPr/>
                    <a:lstStyle/>
                    <a:p>
                      <a:pPr algn="l" fontAlgn="ctr"/>
                      <a:r>
                        <a:rPr lang="en-US" sz="2000" b="1" i="0" u="none" strike="noStrike">
                          <a:solidFill>
                            <a:schemeClr val="bg1"/>
                          </a:solidFill>
                          <a:effectLst/>
                          <a:latin typeface="+mn-lt"/>
                          <a:cs typeface="Calibri" panose="020F0502020204030204" pitchFamily="34" charset="0"/>
                        </a:rPr>
                        <a:t>Type</a:t>
                      </a:r>
                    </a:p>
                  </a:txBody>
                  <a:tcPr marL="4812" marR="4812" marT="4812"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2000" b="1" i="0" u="none" strike="noStrike">
                          <a:solidFill>
                            <a:schemeClr val="bg1"/>
                          </a:solidFill>
                          <a:effectLst/>
                          <a:latin typeface="+mn-lt"/>
                        </a:rPr>
                        <a:t>Down-Selected Measures</a:t>
                      </a:r>
                    </a:p>
                  </a:txBody>
                  <a:tcPr marL="7620" marR="7620" marT="762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194825">
                <a:tc>
                  <a:txBody>
                    <a:bodyPr/>
                    <a:lstStyle/>
                    <a:p>
                      <a:pPr marL="0" marR="0" algn="l">
                        <a:lnSpc>
                          <a:spcPct val="107000"/>
                        </a:lnSpc>
                        <a:spcBef>
                          <a:spcPts val="0"/>
                        </a:spcBef>
                        <a:spcAft>
                          <a:spcPts val="0"/>
                        </a:spcAft>
                      </a:pPr>
                      <a:r>
                        <a:rPr lang="en-US" sz="2000" b="1" cap="none" baseline="0">
                          <a:effectLst/>
                          <a:latin typeface="+mn-lt"/>
                        </a:rPr>
                        <a:t>Mobility</a:t>
                      </a:r>
                      <a:endParaRPr lang="en-US" sz="2000" b="1" cap="none" baseline="0">
                        <a:effectLst/>
                        <a:latin typeface="+mn-lt"/>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457200" marR="0" indent="-457200">
                        <a:lnSpc>
                          <a:spcPct val="107000"/>
                        </a:lnSpc>
                        <a:spcBef>
                          <a:spcPts val="0"/>
                        </a:spcBef>
                        <a:spcAft>
                          <a:spcPts val="0"/>
                        </a:spcAft>
                        <a:buClr>
                          <a:srgbClr val="2E5B78"/>
                        </a:buClr>
                        <a:buFont typeface="+mj-lt"/>
                        <a:buAutoNum type="arabicPeriod"/>
                      </a:pPr>
                      <a:r>
                        <a:rPr lang="en-US" sz="2000">
                          <a:effectLst/>
                          <a:latin typeface="+mn-lt"/>
                          <a:ea typeface="SimSun" panose="02010600030101010101" pitchFamily="2" charset="-122"/>
                          <a:cs typeface="Times New Roman" panose="02020603050405020304" pitchFamily="18" charset="0"/>
                        </a:rPr>
                        <a:t>Travel Time</a:t>
                      </a:r>
                    </a:p>
                    <a:p>
                      <a:pPr marL="457200" marR="0" indent="-457200">
                        <a:lnSpc>
                          <a:spcPct val="107000"/>
                        </a:lnSpc>
                        <a:spcBef>
                          <a:spcPts val="0"/>
                        </a:spcBef>
                        <a:spcAft>
                          <a:spcPts val="0"/>
                        </a:spcAft>
                        <a:buClr>
                          <a:srgbClr val="2E5B78"/>
                        </a:buClr>
                        <a:buFont typeface="+mj-lt"/>
                        <a:buAutoNum type="arabicPeriod"/>
                      </a:pPr>
                      <a:r>
                        <a:rPr lang="en-US" sz="2000">
                          <a:effectLst/>
                          <a:latin typeface="+mn-lt"/>
                          <a:ea typeface="SimSun" panose="02010600030101010101" pitchFamily="2" charset="-122"/>
                          <a:cs typeface="Times New Roman" panose="02020603050405020304" pitchFamily="18" charset="0"/>
                        </a:rPr>
                        <a:t>Space Mean Speed</a:t>
                      </a:r>
                    </a:p>
                    <a:p>
                      <a:pPr marL="457200" marR="0" indent="-457200">
                        <a:lnSpc>
                          <a:spcPct val="107000"/>
                        </a:lnSpc>
                        <a:spcBef>
                          <a:spcPts val="0"/>
                        </a:spcBef>
                        <a:spcAft>
                          <a:spcPts val="0"/>
                        </a:spcAft>
                        <a:buClr>
                          <a:srgbClr val="2E5B78"/>
                        </a:buClr>
                        <a:buFont typeface="+mj-lt"/>
                        <a:buAutoNum type="arabicPeriod"/>
                      </a:pPr>
                      <a:r>
                        <a:rPr lang="en-US" sz="2000">
                          <a:effectLst/>
                          <a:latin typeface="+mn-lt"/>
                          <a:ea typeface="SimSun" panose="02010600030101010101" pitchFamily="2" charset="-122"/>
                          <a:cs typeface="Times New Roman" panose="02020603050405020304" pitchFamily="18" charset="0"/>
                        </a:rPr>
                        <a:t>Queue Length</a:t>
                      </a:r>
                    </a:p>
                    <a:p>
                      <a:pPr marL="457200" marR="0" indent="-457200">
                        <a:lnSpc>
                          <a:spcPct val="107000"/>
                        </a:lnSpc>
                        <a:spcBef>
                          <a:spcPts val="0"/>
                        </a:spcBef>
                        <a:spcAft>
                          <a:spcPts val="0"/>
                        </a:spcAft>
                        <a:buClr>
                          <a:srgbClr val="2E5B78"/>
                        </a:buClr>
                        <a:buFont typeface="+mj-lt"/>
                        <a:buAutoNum type="arabicPeriod"/>
                      </a:pPr>
                      <a:r>
                        <a:rPr lang="en-US" sz="2000">
                          <a:effectLst/>
                          <a:latin typeface="+mn-lt"/>
                          <a:ea typeface="SimSun" panose="02010600030101010101" pitchFamily="2" charset="-122"/>
                          <a:cs typeface="Times New Roman" panose="02020603050405020304" pitchFamily="18" charset="0"/>
                        </a:rPr>
                        <a:t>Mean Time to Detect and Verify Incidents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069539">
                <a:tc>
                  <a:txBody>
                    <a:bodyPr/>
                    <a:lstStyle/>
                    <a:p>
                      <a:pPr marL="0" marR="0" algn="l">
                        <a:lnSpc>
                          <a:spcPct val="107000"/>
                        </a:lnSpc>
                        <a:spcBef>
                          <a:spcPts val="0"/>
                        </a:spcBef>
                        <a:spcAft>
                          <a:spcPts val="0"/>
                        </a:spcAft>
                      </a:pPr>
                      <a:r>
                        <a:rPr lang="en-US" sz="2000" b="1" cap="none" baseline="0">
                          <a:effectLst/>
                          <a:latin typeface="+mn-lt"/>
                        </a:rPr>
                        <a:t>Safety</a:t>
                      </a:r>
                      <a:endParaRPr lang="en-US" sz="2000" b="1" cap="none" baseline="0">
                        <a:effectLst/>
                        <a:latin typeface="+mn-lt"/>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457200" marR="0" lvl="0" indent="-457200" algn="l" defTabSz="914400" rtl="0" eaLnBrk="1" fontAlgn="auto" latinLnBrk="0" hangingPunct="1">
                        <a:lnSpc>
                          <a:spcPct val="100000"/>
                        </a:lnSpc>
                        <a:spcBef>
                          <a:spcPts val="0"/>
                        </a:spcBef>
                        <a:spcAft>
                          <a:spcPts val="0"/>
                        </a:spcAft>
                        <a:buClr>
                          <a:srgbClr val="2E5B78"/>
                        </a:buClr>
                        <a:buSzTx/>
                        <a:buFont typeface="+mj-lt"/>
                        <a:buAutoNum type="arabicPeriod"/>
                        <a:tabLst/>
                        <a:defRPr/>
                      </a:pPr>
                      <a:r>
                        <a:rPr lang="en-US" sz="2000" dirty="0">
                          <a:effectLst/>
                          <a:latin typeface="+mn-lt"/>
                          <a:ea typeface="SimSun" panose="02010600030101010101" pitchFamily="2" charset="-122"/>
                          <a:cs typeface="Times New Roman" panose="02020603050405020304" pitchFamily="18" charset="0"/>
                        </a:rPr>
                        <a:t>Hard Braking</a:t>
                      </a:r>
                    </a:p>
                    <a:p>
                      <a:pPr marL="457200" marR="0" lvl="0" indent="-457200" algn="l" defTabSz="914400" rtl="0" eaLnBrk="1" fontAlgn="auto" latinLnBrk="0" hangingPunct="1">
                        <a:lnSpc>
                          <a:spcPct val="100000"/>
                        </a:lnSpc>
                        <a:spcBef>
                          <a:spcPts val="0"/>
                        </a:spcBef>
                        <a:spcAft>
                          <a:spcPts val="0"/>
                        </a:spcAft>
                        <a:buClr>
                          <a:srgbClr val="2E5B78"/>
                        </a:buClr>
                        <a:buSzTx/>
                        <a:buFont typeface="+mj-lt"/>
                        <a:buAutoNum type="arabicPeriod"/>
                        <a:tabLst/>
                        <a:defRPr/>
                      </a:pPr>
                      <a:r>
                        <a:rPr lang="en-US" sz="2000" dirty="0">
                          <a:effectLst/>
                          <a:latin typeface="+mn-lt"/>
                          <a:ea typeface="SimSun" panose="02010600030101010101" pitchFamily="2" charset="-122"/>
                          <a:cs typeface="Times New Roman" panose="02020603050405020304" pitchFamily="18" charset="0"/>
                        </a:rPr>
                        <a:t>Deceleration Rate to Avoid Collision (DRAC)</a:t>
                      </a:r>
                    </a:p>
                    <a:p>
                      <a:pPr marL="457200" marR="0" lvl="0" indent="-457200" algn="l" defTabSz="914400" rtl="0" eaLnBrk="1" fontAlgn="auto" latinLnBrk="0" hangingPunct="1">
                        <a:lnSpc>
                          <a:spcPct val="100000"/>
                        </a:lnSpc>
                        <a:spcBef>
                          <a:spcPts val="0"/>
                        </a:spcBef>
                        <a:spcAft>
                          <a:spcPts val="0"/>
                        </a:spcAft>
                        <a:buClr>
                          <a:srgbClr val="2E5B78"/>
                        </a:buClr>
                        <a:buSzTx/>
                        <a:buFont typeface="+mj-lt"/>
                        <a:buAutoNum type="arabicPeriod"/>
                        <a:tabLst/>
                        <a:defRPr/>
                      </a:pPr>
                      <a:r>
                        <a:rPr lang="en-US" sz="2000" dirty="0">
                          <a:effectLst/>
                          <a:latin typeface="+mn-lt"/>
                          <a:ea typeface="SimSun" panose="02010600030101010101" pitchFamily="2" charset="-122"/>
                          <a:cs typeface="Times New Roman" panose="02020603050405020304" pitchFamily="18" charset="0"/>
                        </a:rPr>
                        <a:t>Time-To-Collision with Disturbance (TTCD)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bl>
          </a:graphicData>
        </a:graphic>
      </p:graphicFrame>
      <p:sp>
        <p:nvSpPr>
          <p:cNvPr id="18" name="Arrow: Right 17">
            <a:extLst>
              <a:ext uri="{FF2B5EF4-FFF2-40B4-BE49-F238E27FC236}">
                <a16:creationId xmlns:a16="http://schemas.microsoft.com/office/drawing/2014/main" id="{8C15B8F2-D30E-4DE0-BBDF-0B3E957D206F}"/>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9" name="Rectangle: Rounded Corners 18">
            <a:extLst>
              <a:ext uri="{FF2B5EF4-FFF2-40B4-BE49-F238E27FC236}">
                <a16:creationId xmlns:a16="http://schemas.microsoft.com/office/drawing/2014/main" id="{C97BD9A2-E0E7-4494-B799-7997F072567A}"/>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20" name="Rectangle: Rounded Corners 19">
            <a:extLst>
              <a:ext uri="{FF2B5EF4-FFF2-40B4-BE49-F238E27FC236}">
                <a16:creationId xmlns:a16="http://schemas.microsoft.com/office/drawing/2014/main" id="{8A2BC68E-F228-4298-BCBC-574FF4146357}"/>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21" name="Rectangle: Rounded Corners 20">
            <a:extLst>
              <a:ext uri="{FF2B5EF4-FFF2-40B4-BE49-F238E27FC236}">
                <a16:creationId xmlns:a16="http://schemas.microsoft.com/office/drawing/2014/main" id="{9DC04B7A-12AA-416C-B960-95FA8565A499}"/>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22" name="Rectangle: Rounded Corners 21">
            <a:extLst>
              <a:ext uri="{FF2B5EF4-FFF2-40B4-BE49-F238E27FC236}">
                <a16:creationId xmlns:a16="http://schemas.microsoft.com/office/drawing/2014/main" id="{5B384A12-8743-4C38-B934-F9613E17C4FA}"/>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23" name="Rectangle: Rounded Corners 22">
            <a:extLst>
              <a:ext uri="{FF2B5EF4-FFF2-40B4-BE49-F238E27FC236}">
                <a16:creationId xmlns:a16="http://schemas.microsoft.com/office/drawing/2014/main" id="{0DBA1F19-6D2C-4C63-B58D-AF63BE4BB90C}"/>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24" name="Rectangle: Rounded Corners 23">
            <a:extLst>
              <a:ext uri="{FF2B5EF4-FFF2-40B4-BE49-F238E27FC236}">
                <a16:creationId xmlns:a16="http://schemas.microsoft.com/office/drawing/2014/main" id="{4B49B819-8BAD-4B7D-B073-F5359845C066}"/>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39720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Algorithm Development</a:t>
            </a:r>
          </a:p>
        </p:txBody>
      </p:sp>
      <p:sp>
        <p:nvSpPr>
          <p:cNvPr id="6" name="Content Placeholder 5">
            <a:extLst>
              <a:ext uri="{FF2B5EF4-FFF2-40B4-BE49-F238E27FC236}">
                <a16:creationId xmlns:a16="http://schemas.microsoft.com/office/drawing/2014/main" id="{0BAD17DA-ABA4-4A1A-AA86-24E3D1E1B0A5}"/>
              </a:ext>
            </a:extLst>
          </p:cNvPr>
          <p:cNvSpPr>
            <a:spLocks noGrp="1"/>
          </p:cNvSpPr>
          <p:nvPr>
            <p:ph idx="1"/>
          </p:nvPr>
        </p:nvSpPr>
        <p:spPr>
          <a:xfrm>
            <a:off x="609606" y="1262063"/>
            <a:ext cx="9669511" cy="4705600"/>
          </a:xfrm>
        </p:spPr>
        <p:txBody>
          <a:bodyPr/>
          <a:lstStyle/>
          <a:p>
            <a:pPr marL="0" indent="0">
              <a:buNone/>
            </a:pPr>
            <a:r>
              <a:rPr lang="en-US" sz="2000" b="1" dirty="0"/>
              <a:t>PURPOSE</a:t>
            </a:r>
          </a:p>
          <a:p>
            <a:pPr>
              <a:spcBef>
                <a:spcPts val="600"/>
              </a:spcBef>
              <a:spcAft>
                <a:spcPts val="600"/>
              </a:spcAft>
            </a:pPr>
            <a:r>
              <a:rPr lang="en-US" sz="1800" dirty="0"/>
              <a:t>Develop and test the seven high-priority mobility and safety measure estimation algorithms</a:t>
            </a:r>
          </a:p>
          <a:p>
            <a:pPr lvl="1">
              <a:spcBef>
                <a:spcPts val="600"/>
              </a:spcBef>
              <a:spcAft>
                <a:spcPts val="600"/>
              </a:spcAft>
            </a:pPr>
            <a:r>
              <a:rPr lang="en-US" sz="1800" dirty="0"/>
              <a:t>Using emulated BSMs generated from simulated vehicle trajectories with U.S. DOT’s open source Trajectory Conversion Algorithm (TCA) tool (</a:t>
            </a:r>
            <a:r>
              <a:rPr lang="en-US" sz="1800" dirty="0">
                <a:hlinkClick r:id="rId3"/>
              </a:rPr>
              <a:t>https://github.com/OSADP/TCA</a:t>
            </a:r>
            <a:r>
              <a:rPr lang="en-US" sz="1800" dirty="0"/>
              <a:t>)</a:t>
            </a:r>
          </a:p>
          <a:p>
            <a:pPr lvl="1">
              <a:spcBef>
                <a:spcPts val="600"/>
              </a:spcBef>
              <a:spcAft>
                <a:spcPts val="600"/>
              </a:spcAft>
            </a:pPr>
            <a:endParaRPr lang="en-US" sz="1400" dirty="0"/>
          </a:p>
        </p:txBody>
      </p:sp>
      <p:graphicFrame>
        <p:nvGraphicFramePr>
          <p:cNvPr id="14" name="Table 13">
            <a:extLst>
              <a:ext uri="{FF2B5EF4-FFF2-40B4-BE49-F238E27FC236}">
                <a16:creationId xmlns:a16="http://schemas.microsoft.com/office/drawing/2014/main" id="{7C19618A-A852-4B03-85A4-BF1AFF6CCBC3}"/>
              </a:ext>
            </a:extLst>
          </p:cNvPr>
          <p:cNvGraphicFramePr>
            <a:graphicFrameLocks noGrp="1"/>
          </p:cNvGraphicFramePr>
          <p:nvPr>
            <p:extLst>
              <p:ext uri="{D42A27DB-BD31-4B8C-83A1-F6EECF244321}">
                <p14:modId xmlns:p14="http://schemas.microsoft.com/office/powerpoint/2010/main" val="1115675764"/>
              </p:ext>
            </p:extLst>
          </p:nvPr>
        </p:nvGraphicFramePr>
        <p:xfrm>
          <a:off x="1051846" y="3712284"/>
          <a:ext cx="8974862" cy="1661934"/>
        </p:xfrm>
        <a:graphic>
          <a:graphicData uri="http://schemas.openxmlformats.org/drawingml/2006/table">
            <a:tbl>
              <a:tblPr firstRow="1" firstCol="1" bandRow="1"/>
              <a:tblGrid>
                <a:gridCol w="3740389">
                  <a:extLst>
                    <a:ext uri="{9D8B030D-6E8A-4147-A177-3AD203B41FA5}">
                      <a16:colId xmlns:a16="http://schemas.microsoft.com/office/drawing/2014/main" val="4103167761"/>
                    </a:ext>
                  </a:extLst>
                </a:gridCol>
                <a:gridCol w="5234473">
                  <a:extLst>
                    <a:ext uri="{9D8B030D-6E8A-4147-A177-3AD203B41FA5}">
                      <a16:colId xmlns:a16="http://schemas.microsoft.com/office/drawing/2014/main" val="3557548074"/>
                    </a:ext>
                  </a:extLst>
                </a:gridCol>
              </a:tblGrid>
              <a:tr h="553978">
                <a:tc gridSpan="2">
                  <a:txBody>
                    <a:bodyPr/>
                    <a:lstStyle/>
                    <a:p>
                      <a:pPr marL="0" marR="0" algn="ctr">
                        <a:spcBef>
                          <a:spcPts val="50"/>
                        </a:spcBef>
                        <a:spcAft>
                          <a:spcPts val="50"/>
                        </a:spcAft>
                      </a:pPr>
                      <a:r>
                        <a:rPr lang="en-US" sz="1800" b="1">
                          <a:solidFill>
                            <a:srgbClr val="FFFFFF"/>
                          </a:solidFill>
                          <a:effectLst/>
                          <a:latin typeface="+mn-lt"/>
                          <a:ea typeface="Calibri" panose="020F0502020204030204" pitchFamily="34" charset="0"/>
                          <a:cs typeface="Times New Roman" panose="02020603050405020304" pitchFamily="18" charset="0"/>
                        </a:rPr>
                        <a:t>Algorithm Development and Test Data Specifications</a:t>
                      </a: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3AD2FF"/>
                      </a:solidFill>
                      <a:prstDash val="solid"/>
                      <a:round/>
                      <a:headEnd type="none" w="med" len="med"/>
                      <a:tailEnd type="none" w="med" len="med"/>
                    </a:lnB>
                    <a:solidFill>
                      <a:srgbClr val="2E5B78"/>
                    </a:solidFill>
                  </a:tcPr>
                </a:tc>
                <a:tc hMerge="1">
                  <a:txBody>
                    <a:bodyPr/>
                    <a:lstStyle/>
                    <a:p>
                      <a:pPr marL="0" marR="0" algn="ctr">
                        <a:spcBef>
                          <a:spcPts val="50"/>
                        </a:spcBef>
                        <a:spcAft>
                          <a:spcPts val="50"/>
                        </a:spcAft>
                      </a:pPr>
                      <a:endParaRPr lang="en-US" sz="1800">
                        <a:effectLst/>
                        <a:latin typeface="+mn-lt"/>
                        <a:ea typeface="Calibri" panose="020F0502020204030204" pitchFamily="34" charset="0"/>
                        <a:cs typeface="Times New Roman" panose="02020603050405020304" pitchFamily="18" charset="0"/>
                      </a:endParaRP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3AD2FF"/>
                      </a:solidFill>
                      <a:prstDash val="solid"/>
                      <a:round/>
                      <a:headEnd type="none" w="med" len="med"/>
                      <a:tailEnd type="none" w="med" len="med"/>
                    </a:lnB>
                    <a:solidFill>
                      <a:srgbClr val="2E5B78"/>
                    </a:solidFill>
                  </a:tcPr>
                </a:tc>
                <a:extLst>
                  <a:ext uri="{0D108BD9-81ED-4DB2-BD59-A6C34878D82A}">
                    <a16:rowId xmlns:a16="http://schemas.microsoft.com/office/drawing/2014/main" val="3617154774"/>
                  </a:ext>
                </a:extLst>
              </a:tr>
              <a:tr h="553978">
                <a:tc>
                  <a:txBody>
                    <a:bodyPr/>
                    <a:lstStyle/>
                    <a:p>
                      <a:pPr marL="0" marR="0" algn="l">
                        <a:spcBef>
                          <a:spcPts val="50"/>
                        </a:spcBef>
                        <a:spcAft>
                          <a:spcPts val="50"/>
                        </a:spcAft>
                      </a:pPr>
                      <a:r>
                        <a:rPr lang="en-US" sz="1800">
                          <a:solidFill>
                            <a:srgbClr val="000000"/>
                          </a:solidFill>
                          <a:effectLst/>
                          <a:latin typeface="+mn-lt"/>
                          <a:ea typeface="Calibri" panose="020F0502020204030204" pitchFamily="34" charset="0"/>
                          <a:cs typeface="Times New Roman" panose="02020603050405020304" pitchFamily="18" charset="0"/>
                        </a:rPr>
                        <a:t>Market Penetration Rate of CVs</a:t>
                      </a:r>
                      <a:endParaRPr lang="en-US" sz="1800">
                        <a:effectLst/>
                        <a:latin typeface="+mn-lt"/>
                        <a:ea typeface="Calibri" panose="020F0502020204030204" pitchFamily="34" charset="0"/>
                        <a:cs typeface="Times New Roman" panose="02020603050405020304" pitchFamily="18" charset="0"/>
                      </a:endParaRP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3AD2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algn="l">
                        <a:spcBef>
                          <a:spcPts val="50"/>
                        </a:spcBef>
                        <a:spcAft>
                          <a:spcPts val="50"/>
                        </a:spcAft>
                      </a:pPr>
                      <a:r>
                        <a:rPr lang="en-US" sz="1800">
                          <a:solidFill>
                            <a:srgbClr val="000000"/>
                          </a:solidFill>
                          <a:effectLst/>
                          <a:latin typeface="+mn-lt"/>
                          <a:ea typeface="Calibri" panose="020F0502020204030204" pitchFamily="34" charset="0"/>
                          <a:cs typeface="Times New Roman" panose="02020603050405020304" pitchFamily="18" charset="0"/>
                        </a:rPr>
                        <a:t>5%, 20%, 50%, 75%</a:t>
                      </a:r>
                      <a:endParaRPr lang="en-US" sz="1800">
                        <a:effectLst/>
                        <a:latin typeface="+mn-lt"/>
                        <a:ea typeface="Calibri" panose="020F0502020204030204" pitchFamily="34" charset="0"/>
                        <a:cs typeface="Times New Roman" panose="02020603050405020304" pitchFamily="18" charset="0"/>
                      </a:endParaRP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3AD2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18169664"/>
                  </a:ext>
                </a:extLst>
              </a:tr>
              <a:tr h="553978">
                <a:tc>
                  <a:txBody>
                    <a:bodyPr/>
                    <a:lstStyle/>
                    <a:p>
                      <a:pPr marL="0" marR="0" algn="l">
                        <a:spcBef>
                          <a:spcPts val="50"/>
                        </a:spcBef>
                        <a:spcAft>
                          <a:spcPts val="50"/>
                        </a:spcAft>
                      </a:pPr>
                      <a:r>
                        <a:rPr lang="en-US" sz="1800">
                          <a:solidFill>
                            <a:srgbClr val="000000"/>
                          </a:solidFill>
                          <a:effectLst/>
                          <a:latin typeface="+mn-lt"/>
                          <a:ea typeface="Calibri" panose="020F0502020204030204" pitchFamily="34" charset="0"/>
                          <a:cs typeface="Times New Roman" panose="02020603050405020304" pitchFamily="18" charset="0"/>
                        </a:rPr>
                        <a:t>Communication Network Protocol</a:t>
                      </a:r>
                      <a:endParaRPr lang="en-US" sz="1800">
                        <a:effectLst/>
                        <a:latin typeface="+mn-lt"/>
                        <a:ea typeface="Calibri" panose="020F0502020204030204" pitchFamily="34" charset="0"/>
                        <a:cs typeface="Times New Roman" panose="02020603050405020304" pitchFamily="18" charset="0"/>
                      </a:endParaRP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l">
                        <a:spcBef>
                          <a:spcPts val="50"/>
                        </a:spcBef>
                        <a:spcAft>
                          <a:spcPts val="50"/>
                        </a:spcAft>
                      </a:pPr>
                      <a:r>
                        <a:rPr lang="en-US" sz="1800" dirty="0">
                          <a:solidFill>
                            <a:srgbClr val="000000"/>
                          </a:solidFill>
                          <a:effectLst/>
                          <a:latin typeface="+mn-lt"/>
                          <a:ea typeface="Calibri" panose="020F0502020204030204" pitchFamily="34" charset="0"/>
                          <a:cs typeface="Times New Roman" panose="02020603050405020304" pitchFamily="18" charset="0"/>
                        </a:rPr>
                        <a:t>Dedicated Short-Range Communications (DSRC) with no gaps or errors in communication</a:t>
                      </a:r>
                      <a:endParaRPr lang="en-US" sz="1800" dirty="0">
                        <a:effectLst/>
                        <a:latin typeface="+mn-lt"/>
                        <a:ea typeface="Calibri" panose="020F0502020204030204" pitchFamily="34" charset="0"/>
                        <a:cs typeface="Times New Roman" panose="02020603050405020304" pitchFamily="18" charset="0"/>
                      </a:endParaRPr>
                    </a:p>
                  </a:txBody>
                  <a:tcPr marL="27305" marR="2730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83348380"/>
                  </a:ext>
                </a:extLst>
              </a:tr>
            </a:tbl>
          </a:graphicData>
        </a:graphic>
      </p:graphicFrame>
      <p:sp>
        <p:nvSpPr>
          <p:cNvPr id="12" name="Arrow: Right 11">
            <a:extLst>
              <a:ext uri="{FF2B5EF4-FFF2-40B4-BE49-F238E27FC236}">
                <a16:creationId xmlns:a16="http://schemas.microsoft.com/office/drawing/2014/main" id="{D6C578DA-AD7B-4876-9F66-501C99FFF0C1}"/>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3" name="Rectangle: Rounded Corners 12">
            <a:extLst>
              <a:ext uri="{FF2B5EF4-FFF2-40B4-BE49-F238E27FC236}">
                <a16:creationId xmlns:a16="http://schemas.microsoft.com/office/drawing/2014/main" id="{F67689C8-ACA5-462A-8B74-05527E29C6AB}"/>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5" name="Rectangle: Rounded Corners 14">
            <a:extLst>
              <a:ext uri="{FF2B5EF4-FFF2-40B4-BE49-F238E27FC236}">
                <a16:creationId xmlns:a16="http://schemas.microsoft.com/office/drawing/2014/main" id="{3AA42E23-C238-494C-8254-ACD858FC1BEB}"/>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6" name="Rectangle: Rounded Corners 15">
            <a:extLst>
              <a:ext uri="{FF2B5EF4-FFF2-40B4-BE49-F238E27FC236}">
                <a16:creationId xmlns:a16="http://schemas.microsoft.com/office/drawing/2014/main" id="{9AA40612-CBD9-4B6F-BAAB-699A74CA3A27}"/>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7" name="Rectangle: Rounded Corners 16">
            <a:extLst>
              <a:ext uri="{FF2B5EF4-FFF2-40B4-BE49-F238E27FC236}">
                <a16:creationId xmlns:a16="http://schemas.microsoft.com/office/drawing/2014/main" id="{46C7EE75-1E1B-469B-A2E3-F919A104C131}"/>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8" name="Rectangle: Rounded Corners 17">
            <a:extLst>
              <a:ext uri="{FF2B5EF4-FFF2-40B4-BE49-F238E27FC236}">
                <a16:creationId xmlns:a16="http://schemas.microsoft.com/office/drawing/2014/main" id="{55528156-5F32-447B-A02E-AB3F0ADDC343}"/>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9" name="Rectangle: Rounded Corners 18">
            <a:extLst>
              <a:ext uri="{FF2B5EF4-FFF2-40B4-BE49-F238E27FC236}">
                <a16:creationId xmlns:a16="http://schemas.microsoft.com/office/drawing/2014/main" id="{0C829DF7-A86C-4DF9-94F1-FB36BBAB987F}"/>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2519775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Data</a:t>
            </a:r>
            <a:br>
              <a:rPr lang="en-US" dirty="0">
                <a:solidFill>
                  <a:schemeClr val="bg1"/>
                </a:solidFill>
              </a:rPr>
            </a:br>
            <a:r>
              <a:rPr lang="en-US" dirty="0">
                <a:solidFill>
                  <a:schemeClr val="bg1"/>
                </a:solidFill>
              </a:rPr>
              <a:t>for Mobility Measures</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1858600306"/>
              </p:ext>
            </p:extLst>
          </p:nvPr>
        </p:nvGraphicFramePr>
        <p:xfrm>
          <a:off x="260077" y="996056"/>
          <a:ext cx="10024363" cy="5561652"/>
        </p:xfrm>
        <a:graphic>
          <a:graphicData uri="http://schemas.openxmlformats.org/drawingml/2006/table">
            <a:tbl>
              <a:tblPr firstRow="1" firstCol="1" bandRow="1">
                <a:tableStyleId>{2D5ABB26-0587-4C30-8999-92F81FD0307C}</a:tableStyleId>
              </a:tblPr>
              <a:tblGrid>
                <a:gridCol w="1832980">
                  <a:extLst>
                    <a:ext uri="{9D8B030D-6E8A-4147-A177-3AD203B41FA5}">
                      <a16:colId xmlns:a16="http://schemas.microsoft.com/office/drawing/2014/main" val="167937064"/>
                    </a:ext>
                  </a:extLst>
                </a:gridCol>
                <a:gridCol w="2797122">
                  <a:extLst>
                    <a:ext uri="{9D8B030D-6E8A-4147-A177-3AD203B41FA5}">
                      <a16:colId xmlns:a16="http://schemas.microsoft.com/office/drawing/2014/main" val="1680928097"/>
                    </a:ext>
                  </a:extLst>
                </a:gridCol>
                <a:gridCol w="2977529">
                  <a:extLst>
                    <a:ext uri="{9D8B030D-6E8A-4147-A177-3AD203B41FA5}">
                      <a16:colId xmlns:a16="http://schemas.microsoft.com/office/drawing/2014/main" val="258896843"/>
                    </a:ext>
                  </a:extLst>
                </a:gridCol>
                <a:gridCol w="2416732">
                  <a:extLst>
                    <a:ext uri="{9D8B030D-6E8A-4147-A177-3AD203B41FA5}">
                      <a16:colId xmlns:a16="http://schemas.microsoft.com/office/drawing/2014/main" val="2509808682"/>
                    </a:ext>
                  </a:extLst>
                </a:gridCol>
              </a:tblGrid>
              <a:tr h="308868">
                <a:tc>
                  <a:txBody>
                    <a:bodyPr/>
                    <a:lstStyle/>
                    <a:p>
                      <a:pPr algn="l" fontAlgn="ctr"/>
                      <a:r>
                        <a:rPr lang="en-US" sz="1800" b="1" i="0" u="none" strike="noStrike">
                          <a:solidFill>
                            <a:schemeClr val="bg1"/>
                          </a:solidFill>
                          <a:effectLst/>
                          <a:latin typeface="+mj-lt"/>
                          <a:cs typeface="Calibri" panose="020F0502020204030204" pitchFamily="34" charset="0"/>
                        </a:rPr>
                        <a:t>Measure</a:t>
                      </a:r>
                    </a:p>
                  </a:txBody>
                  <a:tcPr marL="4812" marR="4812" marT="48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Simulated Network</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Simulation Software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Software Source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438041">
                <a:tc>
                  <a:txBody>
                    <a:bodyPr/>
                    <a:lstStyle/>
                    <a:p>
                      <a:pPr>
                        <a:spcAft>
                          <a:spcPts val="600"/>
                        </a:spcAft>
                      </a:pPr>
                      <a:r>
                        <a:rPr lang="en-US" sz="1800" b="1" dirty="0"/>
                        <a:t>Travel Time, </a:t>
                      </a:r>
                    </a:p>
                    <a:p>
                      <a:pPr>
                        <a:spcAft>
                          <a:spcPts val="600"/>
                        </a:spcAft>
                      </a:pPr>
                      <a:r>
                        <a:rPr lang="en-US" sz="1800" b="1" dirty="0"/>
                        <a:t>Space Mean Speed,</a:t>
                      </a:r>
                    </a:p>
                    <a:p>
                      <a:pPr>
                        <a:spcAft>
                          <a:spcPts val="0"/>
                        </a:spcAft>
                      </a:pPr>
                      <a:r>
                        <a:rPr lang="en-US" sz="1800" b="1" dirty="0"/>
                        <a:t>Mean Time to Detect and Verify Incidents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I-405, Seattle, WA</a:t>
                      </a:r>
                    </a:p>
                    <a:p>
                      <a:pPr marL="285750" marR="0" indent="-285750">
                        <a:lnSpc>
                          <a:spcPct val="107000"/>
                        </a:lnSpc>
                        <a:spcBef>
                          <a:spcPts val="0"/>
                        </a:spcBef>
                        <a:spcAft>
                          <a:spcPts val="0"/>
                        </a:spcAft>
                        <a:buClr>
                          <a:srgbClr val="2E5B78"/>
                        </a:buClr>
                        <a:buFont typeface="Arial" panose="020B0604020202020204" pitchFamily="34" charset="0"/>
                        <a:buChar char="•"/>
                      </a:pPr>
                      <a:r>
                        <a:rPr lang="en-US" sz="1800" dirty="0"/>
                        <a:t>29.5-mile</a:t>
                      </a:r>
                      <a:r>
                        <a:rPr lang="en-US" sz="1800" kern="1200" dirty="0">
                          <a:solidFill>
                            <a:schemeClr val="dk1"/>
                          </a:solidFill>
                          <a:effectLst/>
                          <a:latin typeface="+mn-lt"/>
                          <a:ea typeface="+mn-ea"/>
                          <a:cs typeface="+mn-cs"/>
                        </a:rPr>
                        <a:t> corridor</a:t>
                      </a:r>
                    </a:p>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Freeway with significant travel time variability </a:t>
                      </a:r>
                      <a:r>
                        <a:rPr lang="en-US" sz="1800" dirty="0"/>
                        <a:t>subject to periods of high travel demand and resultant congestion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VISSIM model calibrated to representative days for six operational conditions (e.g., low demand, weather and incidents, etc.)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Washington State DOT and USDOT (2019)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150655">
                <a:tc>
                  <a:txBody>
                    <a:bodyPr/>
                    <a:lstStyle/>
                    <a:p>
                      <a:pPr marL="0" marR="0" algn="l">
                        <a:lnSpc>
                          <a:spcPct val="107000"/>
                        </a:lnSpc>
                        <a:spcBef>
                          <a:spcPts val="0"/>
                        </a:spcBef>
                        <a:spcAft>
                          <a:spcPts val="0"/>
                        </a:spcAft>
                      </a:pPr>
                      <a:r>
                        <a:rPr lang="en-US" sz="1800" b="1" kern="1200">
                          <a:solidFill>
                            <a:schemeClr val="tx1"/>
                          </a:solidFill>
                          <a:latin typeface="+mn-lt"/>
                          <a:ea typeface="+mn-ea"/>
                          <a:cs typeface="+mn-cs"/>
                        </a:rPr>
                        <a:t>Queue Length</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12th and 14th Street, Jersey City, NJ</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dirty="0">
                          <a:solidFill>
                            <a:schemeClr val="tx1"/>
                          </a:solidFill>
                          <a:effectLst/>
                          <a:latin typeface="+mn-lt"/>
                          <a:ea typeface="Calibri" panose="020F0502020204030204" pitchFamily="34" charset="0"/>
                          <a:cs typeface="Arial" panose="020B0604020202020204" pitchFamily="34" charset="0"/>
                        </a:rPr>
                        <a:t>1.4 miles x 2 miles with 65 signalized intersections </a:t>
                      </a:r>
                      <a:r>
                        <a:rPr lang="en-US" sz="1800" kern="1200" dirty="0">
                          <a:solidFill>
                            <a:schemeClr val="dk1"/>
                          </a:solidFill>
                          <a:effectLst/>
                          <a:latin typeface="+mn-lt"/>
                          <a:ea typeface="+mn-ea"/>
                          <a:cs typeface="+mn-cs"/>
                        </a:rPr>
                        <a:t>(only 4 signalized intersections were used for development)</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Dense urban grid with severe congestion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PARAMICS model calibrated to AM peak average</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New York University </a:t>
                      </a:r>
                      <a:r>
                        <a:rPr lang="en-US" sz="1800" kern="1200" dirty="0" err="1">
                          <a:solidFill>
                            <a:schemeClr val="dk1"/>
                          </a:solidFill>
                          <a:effectLst/>
                          <a:latin typeface="+mn-lt"/>
                          <a:ea typeface="+mn-ea"/>
                          <a:cs typeface="+mn-cs"/>
                        </a:rPr>
                        <a:t>UrbanMITS</a:t>
                      </a:r>
                      <a:r>
                        <a:rPr lang="en-US" sz="1800" kern="1200" dirty="0">
                          <a:solidFill>
                            <a:schemeClr val="dk1"/>
                          </a:solidFill>
                          <a:effectLst/>
                          <a:latin typeface="+mn-lt"/>
                          <a:ea typeface="+mn-ea"/>
                          <a:cs typeface="+mn-cs"/>
                        </a:rPr>
                        <a:t> Laboratory and Rutgers RIME Laboratory (2016)</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bl>
          </a:graphicData>
        </a:graphic>
      </p:graphicFrame>
      <p:sp>
        <p:nvSpPr>
          <p:cNvPr id="14" name="Arrow: Right 13">
            <a:extLst>
              <a:ext uri="{FF2B5EF4-FFF2-40B4-BE49-F238E27FC236}">
                <a16:creationId xmlns:a16="http://schemas.microsoft.com/office/drawing/2014/main" id="{5ACADF10-B6D4-4C76-AA38-2F6E20B96C64}"/>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5" name="Rectangle: Rounded Corners 14">
            <a:extLst>
              <a:ext uri="{FF2B5EF4-FFF2-40B4-BE49-F238E27FC236}">
                <a16:creationId xmlns:a16="http://schemas.microsoft.com/office/drawing/2014/main" id="{1FFAD6CB-2B9C-4225-A300-9FEA05E23891}"/>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6" name="Rectangle: Rounded Corners 15">
            <a:extLst>
              <a:ext uri="{FF2B5EF4-FFF2-40B4-BE49-F238E27FC236}">
                <a16:creationId xmlns:a16="http://schemas.microsoft.com/office/drawing/2014/main" id="{3FE4C0AF-C03E-4BEC-BF2A-5FD0E06B1C1F}"/>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7" name="Rectangle: Rounded Corners 16">
            <a:extLst>
              <a:ext uri="{FF2B5EF4-FFF2-40B4-BE49-F238E27FC236}">
                <a16:creationId xmlns:a16="http://schemas.microsoft.com/office/drawing/2014/main" id="{CF7D60B4-813F-4D87-B237-AF7A67B1E450}"/>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8" name="Rectangle: Rounded Corners 17">
            <a:extLst>
              <a:ext uri="{FF2B5EF4-FFF2-40B4-BE49-F238E27FC236}">
                <a16:creationId xmlns:a16="http://schemas.microsoft.com/office/drawing/2014/main" id="{A6A45BE7-0290-4A18-83E0-E7AF11643EE2}"/>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9" name="Rectangle: Rounded Corners 18">
            <a:extLst>
              <a:ext uri="{FF2B5EF4-FFF2-40B4-BE49-F238E27FC236}">
                <a16:creationId xmlns:a16="http://schemas.microsoft.com/office/drawing/2014/main" id="{8F8950DC-BD1D-430F-A0C1-1D659F06A999}"/>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20" name="Rectangle: Rounded Corners 19">
            <a:extLst>
              <a:ext uri="{FF2B5EF4-FFF2-40B4-BE49-F238E27FC236}">
                <a16:creationId xmlns:a16="http://schemas.microsoft.com/office/drawing/2014/main" id="{D249FBDA-E566-4C03-B890-2F9A2475F90B}"/>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01710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Data</a:t>
            </a:r>
            <a:br>
              <a:rPr lang="en-US" dirty="0">
                <a:solidFill>
                  <a:schemeClr val="bg1"/>
                </a:solidFill>
              </a:rPr>
            </a:br>
            <a:r>
              <a:rPr lang="en-US" dirty="0">
                <a:solidFill>
                  <a:schemeClr val="bg1"/>
                </a:solidFill>
              </a:rPr>
              <a:t>for Safety Measures</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3272864267"/>
              </p:ext>
            </p:extLst>
          </p:nvPr>
        </p:nvGraphicFramePr>
        <p:xfrm>
          <a:off x="260077" y="996056"/>
          <a:ext cx="10024363" cy="5155188"/>
        </p:xfrm>
        <a:graphic>
          <a:graphicData uri="http://schemas.openxmlformats.org/drawingml/2006/table">
            <a:tbl>
              <a:tblPr firstRow="1" firstCol="1" bandRow="1">
                <a:tableStyleId>{2D5ABB26-0587-4C30-8999-92F81FD0307C}</a:tableStyleId>
              </a:tblPr>
              <a:tblGrid>
                <a:gridCol w="1832980">
                  <a:extLst>
                    <a:ext uri="{9D8B030D-6E8A-4147-A177-3AD203B41FA5}">
                      <a16:colId xmlns:a16="http://schemas.microsoft.com/office/drawing/2014/main" val="167937064"/>
                    </a:ext>
                  </a:extLst>
                </a:gridCol>
                <a:gridCol w="3445895">
                  <a:extLst>
                    <a:ext uri="{9D8B030D-6E8A-4147-A177-3AD203B41FA5}">
                      <a16:colId xmlns:a16="http://schemas.microsoft.com/office/drawing/2014/main" val="1680928097"/>
                    </a:ext>
                  </a:extLst>
                </a:gridCol>
                <a:gridCol w="2328756">
                  <a:extLst>
                    <a:ext uri="{9D8B030D-6E8A-4147-A177-3AD203B41FA5}">
                      <a16:colId xmlns:a16="http://schemas.microsoft.com/office/drawing/2014/main" val="258896843"/>
                    </a:ext>
                  </a:extLst>
                </a:gridCol>
                <a:gridCol w="2416732">
                  <a:extLst>
                    <a:ext uri="{9D8B030D-6E8A-4147-A177-3AD203B41FA5}">
                      <a16:colId xmlns:a16="http://schemas.microsoft.com/office/drawing/2014/main" val="2509808682"/>
                    </a:ext>
                  </a:extLst>
                </a:gridCol>
              </a:tblGrid>
              <a:tr h="308868">
                <a:tc>
                  <a:txBody>
                    <a:bodyPr/>
                    <a:lstStyle/>
                    <a:p>
                      <a:pPr algn="l" fontAlgn="ctr"/>
                      <a:r>
                        <a:rPr lang="en-US" sz="1800" b="1" i="0" u="none" strike="noStrike">
                          <a:solidFill>
                            <a:schemeClr val="bg1"/>
                          </a:solidFill>
                          <a:effectLst/>
                          <a:latin typeface="+mn-lt"/>
                          <a:cs typeface="Calibri" panose="020F0502020204030204" pitchFamily="34" charset="0"/>
                        </a:rPr>
                        <a:t>Measure</a:t>
                      </a:r>
                    </a:p>
                  </a:txBody>
                  <a:tcPr marL="4812" marR="4812" marT="48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n-lt"/>
                        </a:rPr>
                        <a:t>Simulated Network</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n-lt"/>
                        </a:rPr>
                        <a:t>Simulation Software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n-lt"/>
                        </a:rPr>
                        <a:t>Software Source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438041">
                <a:tc>
                  <a:txBody>
                    <a:bodyPr/>
                    <a:lstStyle/>
                    <a:p>
                      <a:pPr>
                        <a:spcAft>
                          <a:spcPts val="600"/>
                        </a:spcAft>
                      </a:pPr>
                      <a:r>
                        <a:rPr lang="en-US" sz="1800" b="1">
                          <a:latin typeface="+mn-lt"/>
                        </a:rPr>
                        <a:t>Hard Braking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a:latin typeface="+mn-lt"/>
                        </a:rPr>
                        <a:t>Deceleration Rate to Avoid Collision (DRAC)</a:t>
                      </a:r>
                      <a:endParaRPr lang="en-US" sz="1800" b="1">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Time-To-Collision with Disturbance (TTCD)</a:t>
                      </a:r>
                      <a:endParaRPr lang="en-US" sz="1800" b="1" cap="none" baseline="0">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New Jersey Turnpike (NJTPK) / Jersey City, NJ</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NJTPK Newark Bay-Hudson County Extension (NB-HCE): Exit 14 to Holland Tunnel, 7 miles x 3 miles</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Urban freeway with moderate congestion (NJTPK); Dense urban grid with severe congestion (Jersey City)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PARAMICS model calibrated to AM peak average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New York University </a:t>
                      </a:r>
                      <a:r>
                        <a:rPr lang="en-US" sz="1800" kern="1200" dirty="0" err="1">
                          <a:solidFill>
                            <a:schemeClr val="dk1"/>
                          </a:solidFill>
                          <a:effectLst/>
                          <a:latin typeface="+mn-lt"/>
                          <a:ea typeface="+mn-ea"/>
                          <a:cs typeface="+mn-cs"/>
                        </a:rPr>
                        <a:t>UrbanMITS</a:t>
                      </a:r>
                      <a:r>
                        <a:rPr lang="en-US" sz="1800" kern="1200" dirty="0">
                          <a:solidFill>
                            <a:schemeClr val="dk1"/>
                          </a:solidFill>
                          <a:effectLst/>
                          <a:latin typeface="+mn-lt"/>
                          <a:ea typeface="+mn-ea"/>
                          <a:cs typeface="+mn-cs"/>
                        </a:rPr>
                        <a:t> Laboratory and Rutgers RIME Laboratory (2016)</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15065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1" kern="1200">
                          <a:solidFill>
                            <a:schemeClr val="tx1"/>
                          </a:solidFill>
                          <a:latin typeface="+mn-lt"/>
                          <a:ea typeface="+mn-ea"/>
                          <a:cs typeface="+mn-cs"/>
                        </a:rPr>
                        <a:t>Hard Braking, </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1" kern="1200">
                          <a:solidFill>
                            <a:schemeClr val="tx1"/>
                          </a:solidFill>
                          <a:latin typeface="+mn-lt"/>
                          <a:ea typeface="+mn-ea"/>
                          <a:cs typeface="+mn-cs"/>
                        </a:rPr>
                        <a:t>DRAC, </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1" kern="1200">
                          <a:solidFill>
                            <a:schemeClr val="tx1"/>
                          </a:solidFill>
                          <a:latin typeface="+mn-lt"/>
                          <a:ea typeface="+mn-ea"/>
                          <a:cs typeface="+mn-cs"/>
                        </a:rPr>
                        <a:t>TTCD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Flatbush Ave, New York City, NY</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1.6 miles x 0.7 miles with 17 intersections</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Urban arterial corridor with severe congestion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Simulation of Urban Mobility (SUMO) model calibrated to AM peak average</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New York City Department of Transportation (2020)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bl>
          </a:graphicData>
        </a:graphic>
      </p:graphicFrame>
      <p:sp>
        <p:nvSpPr>
          <p:cNvPr id="11" name="Arrow: Right 10">
            <a:extLst>
              <a:ext uri="{FF2B5EF4-FFF2-40B4-BE49-F238E27FC236}">
                <a16:creationId xmlns:a16="http://schemas.microsoft.com/office/drawing/2014/main" id="{575A8A10-5203-4CA7-9852-DE4E920C0A24}"/>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12C157DC-7754-416D-8165-5E848C0BF319}"/>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73813F9C-CAFB-4195-8220-3748721CABF8}"/>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D80430C9-EE27-407E-897F-1CECBB4C40C1}"/>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FC65233F-9D1D-48CD-9344-7202EB7BABEA}"/>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0DCA7DD3-A869-40F9-A2C2-625E893B472B}"/>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C2CFCD92-54B0-4BE9-9CBE-1B41F400ABE8}"/>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4089515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Approach </a:t>
            </a:r>
            <a:br>
              <a:rPr lang="en-US" dirty="0">
                <a:solidFill>
                  <a:schemeClr val="bg1"/>
                </a:solidFill>
              </a:rPr>
            </a:br>
            <a:r>
              <a:rPr lang="en-US" dirty="0">
                <a:solidFill>
                  <a:schemeClr val="bg1"/>
                </a:solidFill>
              </a:rPr>
              <a:t>using Nearest Neighbor Technique</a:t>
            </a:r>
          </a:p>
        </p:txBody>
      </p:sp>
      <p:sp>
        <p:nvSpPr>
          <p:cNvPr id="3" name="Content Placeholder 2">
            <a:extLst>
              <a:ext uri="{FF2B5EF4-FFF2-40B4-BE49-F238E27FC236}">
                <a16:creationId xmlns:a16="http://schemas.microsoft.com/office/drawing/2014/main" id="{3E83FCA4-141F-49ED-9554-1101A4BA7C2E}"/>
              </a:ext>
            </a:extLst>
          </p:cNvPr>
          <p:cNvSpPr>
            <a:spLocks noGrp="1"/>
          </p:cNvSpPr>
          <p:nvPr>
            <p:ph idx="1"/>
          </p:nvPr>
        </p:nvSpPr>
        <p:spPr>
          <a:xfrm>
            <a:off x="320537" y="1111031"/>
            <a:ext cx="10137913" cy="5184994"/>
          </a:xfrm>
        </p:spPr>
        <p:txBody>
          <a:bodyPr/>
          <a:lstStyle/>
          <a:p>
            <a:r>
              <a:rPr lang="en-US" sz="1800" dirty="0"/>
              <a:t>Travel Time</a:t>
            </a:r>
          </a:p>
          <a:p>
            <a:pPr lvl="1"/>
            <a:r>
              <a:rPr lang="en-US" sz="1800" dirty="0"/>
              <a:t>Use nearest neighbor search to build a trip for a hypothetical vehicle </a:t>
            </a:r>
          </a:p>
          <a:p>
            <a:pPr lvl="1"/>
            <a:r>
              <a:rPr lang="en-US" sz="1800" dirty="0"/>
              <a:t>Search for BSMs within a pre-defined time-distance window </a:t>
            </a:r>
          </a:p>
          <a:p>
            <a:pPr lvl="1"/>
            <a:r>
              <a:rPr lang="en-US" sz="1800" dirty="0"/>
              <a:t>Calculate travel time experienced by the hypothetical vehicle along a route </a:t>
            </a:r>
          </a:p>
          <a:p>
            <a:pPr lvl="1"/>
            <a:r>
              <a:rPr lang="en-US" sz="1800" dirty="0"/>
              <a:t>This represents the average travel time of vehicles along the route at that time</a:t>
            </a:r>
          </a:p>
          <a:p>
            <a:pPr>
              <a:spcBef>
                <a:spcPts val="600"/>
              </a:spcBef>
              <a:spcAft>
                <a:spcPts val="600"/>
              </a:spcAft>
            </a:pPr>
            <a:r>
              <a:rPr lang="en-US" sz="1800" dirty="0"/>
              <a:t>Space Mean Speed</a:t>
            </a:r>
          </a:p>
          <a:p>
            <a:pPr lvl="1"/>
            <a:r>
              <a:rPr lang="en-US" sz="1800" dirty="0"/>
              <a:t>Use Travel Time algorithm for shorter roadway segments (~ 1 mile)</a:t>
            </a:r>
          </a:p>
          <a:p>
            <a:pPr lvl="1"/>
            <a:r>
              <a:rPr lang="en-US" sz="1800" dirty="0"/>
              <a:t>Calculate as length of the segment divided by the hypothetical vehicle travel time over the segment</a:t>
            </a:r>
          </a:p>
        </p:txBody>
      </p:sp>
      <p:sp>
        <p:nvSpPr>
          <p:cNvPr id="11" name="Arrow: Right 10">
            <a:extLst>
              <a:ext uri="{FF2B5EF4-FFF2-40B4-BE49-F238E27FC236}">
                <a16:creationId xmlns:a16="http://schemas.microsoft.com/office/drawing/2014/main" id="{52259570-485A-4F80-ACD1-061AC6180ECF}"/>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38BF5881-1052-44A4-87BD-1395A751716B}"/>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CD04F252-34D7-41B9-B87B-236D8E5609A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DAB2EC2C-E386-44FA-BE75-44CC2B9EFFB2}"/>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A30C43D1-AD54-48FA-A067-19A67867F509}"/>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D017C2DA-9596-4380-9296-8D712B2E19E0}"/>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C1CEE055-3114-4BBC-8D78-269D7B675017}"/>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31865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Approach </a:t>
            </a:r>
            <a:br>
              <a:rPr lang="en-US" dirty="0">
                <a:solidFill>
                  <a:schemeClr val="bg1"/>
                </a:solidFill>
              </a:rPr>
            </a:br>
            <a:r>
              <a:rPr lang="en-US" dirty="0">
                <a:solidFill>
                  <a:schemeClr val="bg1"/>
                </a:solidFill>
              </a:rPr>
              <a:t>using Machine Learning</a:t>
            </a:r>
          </a:p>
        </p:txBody>
      </p:sp>
      <p:sp>
        <p:nvSpPr>
          <p:cNvPr id="3" name="Content Placeholder 2">
            <a:extLst>
              <a:ext uri="{FF2B5EF4-FFF2-40B4-BE49-F238E27FC236}">
                <a16:creationId xmlns:a16="http://schemas.microsoft.com/office/drawing/2014/main" id="{3E83FCA4-141F-49ED-9554-1101A4BA7C2E}"/>
              </a:ext>
            </a:extLst>
          </p:cNvPr>
          <p:cNvSpPr>
            <a:spLocks noGrp="1"/>
          </p:cNvSpPr>
          <p:nvPr>
            <p:ph idx="1"/>
          </p:nvPr>
        </p:nvSpPr>
        <p:spPr>
          <a:xfrm>
            <a:off x="320537" y="1111031"/>
            <a:ext cx="10137913" cy="3613369"/>
          </a:xfrm>
        </p:spPr>
        <p:txBody>
          <a:bodyPr/>
          <a:lstStyle/>
          <a:p>
            <a:r>
              <a:rPr lang="en-US" sz="1800" dirty="0"/>
              <a:t>Mean Time to Detect and Verify Incidents</a:t>
            </a:r>
          </a:p>
          <a:p>
            <a:pPr lvl="1"/>
            <a:r>
              <a:rPr lang="en-US" sz="1800" dirty="0"/>
              <a:t>Develop a supervised machine learning (ML) algorithm (i.e., Neural Network) </a:t>
            </a:r>
          </a:p>
          <a:p>
            <a:pPr lvl="1"/>
            <a:r>
              <a:rPr lang="en-US" sz="1800" dirty="0"/>
              <a:t>Use simulated incidents as ground truth and features engineered from TCA-generated BSMs </a:t>
            </a:r>
          </a:p>
          <a:p>
            <a:pPr lvl="1"/>
            <a:r>
              <a:rPr lang="en-US" sz="1800" dirty="0"/>
              <a:t>Rapidly detect a potential incident and verify it within roadway links every 5 seconds</a:t>
            </a:r>
          </a:p>
          <a:p>
            <a:r>
              <a:rPr lang="en-US" sz="1800" dirty="0"/>
              <a:t>Queue Length</a:t>
            </a:r>
          </a:p>
          <a:p>
            <a:pPr lvl="1"/>
            <a:r>
              <a:rPr lang="en-US" sz="1800" dirty="0">
                <a:effectLst/>
              </a:rPr>
              <a:t>Develop a supervised ML algorithm (i.e., Random Forest) </a:t>
            </a:r>
          </a:p>
          <a:p>
            <a:pPr lvl="1"/>
            <a:r>
              <a:rPr lang="en-US" sz="1800" dirty="0">
                <a:effectLst/>
              </a:rPr>
              <a:t>Use the calculated ground truth queues and features engineered from TCA-generated BSMs </a:t>
            </a:r>
          </a:p>
          <a:p>
            <a:pPr lvl="1"/>
            <a:r>
              <a:rPr lang="en-US" sz="1800" dirty="0"/>
              <a:t>R</a:t>
            </a:r>
            <a:r>
              <a:rPr lang="en-US" sz="1800" dirty="0">
                <a:effectLst/>
              </a:rPr>
              <a:t>apidly classify maximum queue counts </a:t>
            </a:r>
            <a:r>
              <a:rPr lang="en-US" sz="1800" dirty="0"/>
              <a:t>(and derive </a:t>
            </a:r>
            <a:r>
              <a:rPr lang="en-US" sz="1800" dirty="0">
                <a:effectLst/>
              </a:rPr>
              <a:t>queue lengths) </a:t>
            </a:r>
            <a:r>
              <a:rPr lang="en-US" sz="1800" dirty="0"/>
              <a:t>per roadway link </a:t>
            </a:r>
            <a:r>
              <a:rPr lang="en-US" sz="1800" dirty="0">
                <a:effectLst/>
              </a:rPr>
              <a:t>every 30 seconds</a:t>
            </a:r>
            <a:endParaRPr lang="en-US" sz="1800" dirty="0">
              <a:effectLst/>
              <a:ea typeface="Calibri" panose="020F0502020204030204" pitchFamily="34" charset="0"/>
              <a:cs typeface="Times New Roman" panose="02020603050405020304" pitchFamily="18" charset="0"/>
            </a:endParaRPr>
          </a:p>
          <a:p>
            <a:endParaRPr lang="en-US" sz="1800" dirty="0"/>
          </a:p>
        </p:txBody>
      </p:sp>
      <p:sp>
        <p:nvSpPr>
          <p:cNvPr id="6" name="Arrow: Chevron 5">
            <a:extLst>
              <a:ext uri="{FF2B5EF4-FFF2-40B4-BE49-F238E27FC236}">
                <a16:creationId xmlns:a16="http://schemas.microsoft.com/office/drawing/2014/main" id="{A08D1D85-9665-4148-9134-B56B1FFB6083}"/>
              </a:ext>
            </a:extLst>
          </p:cNvPr>
          <p:cNvSpPr/>
          <p:nvPr/>
        </p:nvSpPr>
        <p:spPr bwMode="auto">
          <a:xfrm>
            <a:off x="630474" y="5267463"/>
            <a:ext cx="1517788"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Data Creation</a:t>
            </a:r>
          </a:p>
        </p:txBody>
      </p:sp>
      <p:sp>
        <p:nvSpPr>
          <p:cNvPr id="14" name="Arrow: Chevron 13">
            <a:extLst>
              <a:ext uri="{FF2B5EF4-FFF2-40B4-BE49-F238E27FC236}">
                <a16:creationId xmlns:a16="http://schemas.microsoft.com/office/drawing/2014/main" id="{F11CD7E4-9582-4E86-978C-2065BBC340EC}"/>
              </a:ext>
            </a:extLst>
          </p:cNvPr>
          <p:cNvSpPr/>
          <p:nvPr/>
        </p:nvSpPr>
        <p:spPr bwMode="auto">
          <a:xfrm>
            <a:off x="1989230" y="5267463"/>
            <a:ext cx="1778780"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Link Assignment</a:t>
            </a:r>
          </a:p>
        </p:txBody>
      </p:sp>
      <p:sp>
        <p:nvSpPr>
          <p:cNvPr id="15" name="Arrow: Chevron 14">
            <a:extLst>
              <a:ext uri="{FF2B5EF4-FFF2-40B4-BE49-F238E27FC236}">
                <a16:creationId xmlns:a16="http://schemas.microsoft.com/office/drawing/2014/main" id="{60853451-1B6F-4697-96B0-C42ACFBC2B5B}"/>
              </a:ext>
            </a:extLst>
          </p:cNvPr>
          <p:cNvSpPr/>
          <p:nvPr/>
        </p:nvSpPr>
        <p:spPr bwMode="auto">
          <a:xfrm>
            <a:off x="3608978" y="5276644"/>
            <a:ext cx="1674005"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Data Processing</a:t>
            </a:r>
          </a:p>
        </p:txBody>
      </p:sp>
      <p:sp>
        <p:nvSpPr>
          <p:cNvPr id="16" name="Arrow: Chevron 15">
            <a:extLst>
              <a:ext uri="{FF2B5EF4-FFF2-40B4-BE49-F238E27FC236}">
                <a16:creationId xmlns:a16="http://schemas.microsoft.com/office/drawing/2014/main" id="{8114F019-3B60-4591-8D4C-6192F41506A3}"/>
              </a:ext>
            </a:extLst>
          </p:cNvPr>
          <p:cNvSpPr/>
          <p:nvPr/>
        </p:nvSpPr>
        <p:spPr bwMode="auto">
          <a:xfrm>
            <a:off x="5123951" y="5267463"/>
            <a:ext cx="1778780"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Feature Engineering</a:t>
            </a:r>
          </a:p>
        </p:txBody>
      </p:sp>
      <p:sp>
        <p:nvSpPr>
          <p:cNvPr id="17" name="Arrow: Chevron 16">
            <a:extLst>
              <a:ext uri="{FF2B5EF4-FFF2-40B4-BE49-F238E27FC236}">
                <a16:creationId xmlns:a16="http://schemas.microsoft.com/office/drawing/2014/main" id="{A0CBF6A9-626F-47B7-BC38-DDE0943FDD65}"/>
              </a:ext>
            </a:extLst>
          </p:cNvPr>
          <p:cNvSpPr/>
          <p:nvPr/>
        </p:nvSpPr>
        <p:spPr bwMode="auto">
          <a:xfrm>
            <a:off x="6743699" y="5267463"/>
            <a:ext cx="1778780"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ML Preparation</a:t>
            </a:r>
          </a:p>
        </p:txBody>
      </p:sp>
      <p:sp>
        <p:nvSpPr>
          <p:cNvPr id="18" name="Arrow: Chevron 17">
            <a:extLst>
              <a:ext uri="{FF2B5EF4-FFF2-40B4-BE49-F238E27FC236}">
                <a16:creationId xmlns:a16="http://schemas.microsoft.com/office/drawing/2014/main" id="{2F874FEA-11A3-4241-A4BD-87B815EB87F3}"/>
              </a:ext>
            </a:extLst>
          </p:cNvPr>
          <p:cNvSpPr/>
          <p:nvPr/>
        </p:nvSpPr>
        <p:spPr bwMode="auto">
          <a:xfrm>
            <a:off x="8363447" y="5276988"/>
            <a:ext cx="1778780" cy="484632"/>
          </a:xfrm>
          <a:prstGeom prst="chevron">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ML Train &amp; Test</a:t>
            </a:r>
          </a:p>
        </p:txBody>
      </p:sp>
      <p:sp>
        <p:nvSpPr>
          <p:cNvPr id="7" name="TextBox 6">
            <a:extLst>
              <a:ext uri="{FF2B5EF4-FFF2-40B4-BE49-F238E27FC236}">
                <a16:creationId xmlns:a16="http://schemas.microsoft.com/office/drawing/2014/main" id="{4E7A9F97-733E-4849-84FC-4D2CC533FD57}"/>
              </a:ext>
            </a:extLst>
          </p:cNvPr>
          <p:cNvSpPr txBox="1"/>
          <p:nvPr/>
        </p:nvSpPr>
        <p:spPr>
          <a:xfrm>
            <a:off x="609605" y="4844831"/>
            <a:ext cx="4339650" cy="369332"/>
          </a:xfrm>
          <a:prstGeom prst="rect">
            <a:avLst/>
          </a:prstGeom>
          <a:noFill/>
        </p:spPr>
        <p:txBody>
          <a:bodyPr wrap="none" rtlCol="0">
            <a:spAutoFit/>
          </a:bodyPr>
          <a:lstStyle/>
          <a:p>
            <a:r>
              <a:rPr lang="en-US" dirty="0">
                <a:solidFill>
                  <a:schemeClr val="tx2"/>
                </a:solidFill>
              </a:rPr>
              <a:t>Machine Learning Development Process</a:t>
            </a:r>
          </a:p>
        </p:txBody>
      </p:sp>
      <p:cxnSp>
        <p:nvCxnSpPr>
          <p:cNvPr id="9" name="Straight Arrow Connector 8">
            <a:extLst>
              <a:ext uri="{FF2B5EF4-FFF2-40B4-BE49-F238E27FC236}">
                <a16:creationId xmlns:a16="http://schemas.microsoft.com/office/drawing/2014/main" id="{1E67324C-172F-499A-A631-3F9AB7DBA2FD}"/>
              </a:ext>
            </a:extLst>
          </p:cNvPr>
          <p:cNvCxnSpPr/>
          <p:nvPr/>
        </p:nvCxnSpPr>
        <p:spPr bwMode="auto">
          <a:xfrm>
            <a:off x="649242" y="5980418"/>
            <a:ext cx="4474709" cy="0"/>
          </a:xfrm>
          <a:prstGeom prst="straightConnector1">
            <a:avLst/>
          </a:prstGeom>
          <a:solidFill>
            <a:schemeClr val="bg1"/>
          </a:solidFill>
          <a:ln w="28575" cap="flat" cmpd="sng" algn="ctr">
            <a:solidFill>
              <a:schemeClr val="accent1">
                <a:lumMod val="60000"/>
                <a:lumOff val="40000"/>
              </a:schemeClr>
            </a:solidFill>
            <a:prstDash val="solid"/>
            <a:round/>
            <a:headEnd type="triangle"/>
            <a:tailEnd type="triangle"/>
          </a:ln>
          <a:effectLst/>
        </p:spPr>
      </p:cxnSp>
      <p:cxnSp>
        <p:nvCxnSpPr>
          <p:cNvPr id="22" name="Straight Arrow Connector 21">
            <a:extLst>
              <a:ext uri="{FF2B5EF4-FFF2-40B4-BE49-F238E27FC236}">
                <a16:creationId xmlns:a16="http://schemas.microsoft.com/office/drawing/2014/main" id="{DCD7D394-A8B3-43CA-959B-0A311B937496}"/>
              </a:ext>
            </a:extLst>
          </p:cNvPr>
          <p:cNvCxnSpPr>
            <a:cxnSpLocks/>
          </p:cNvCxnSpPr>
          <p:nvPr/>
        </p:nvCxnSpPr>
        <p:spPr bwMode="auto">
          <a:xfrm>
            <a:off x="5192667" y="5980418"/>
            <a:ext cx="4871513" cy="0"/>
          </a:xfrm>
          <a:prstGeom prst="straightConnector1">
            <a:avLst/>
          </a:prstGeom>
          <a:solidFill>
            <a:schemeClr val="bg1"/>
          </a:solidFill>
          <a:ln w="28575" cap="flat" cmpd="sng" algn="ctr">
            <a:solidFill>
              <a:srgbClr val="97A11B"/>
            </a:solidFill>
            <a:prstDash val="solid"/>
            <a:round/>
            <a:headEnd type="triangle"/>
            <a:tailEnd type="triangle"/>
          </a:ln>
          <a:effectLst/>
        </p:spPr>
      </p:cxnSp>
      <p:sp>
        <p:nvSpPr>
          <p:cNvPr id="27" name="TextBox 26">
            <a:extLst>
              <a:ext uri="{FF2B5EF4-FFF2-40B4-BE49-F238E27FC236}">
                <a16:creationId xmlns:a16="http://schemas.microsoft.com/office/drawing/2014/main" id="{06020DE3-2B25-4A7A-9A90-E21C1F3E076E}"/>
              </a:ext>
            </a:extLst>
          </p:cNvPr>
          <p:cNvSpPr txBox="1"/>
          <p:nvPr/>
        </p:nvSpPr>
        <p:spPr>
          <a:xfrm>
            <a:off x="1523120" y="5989599"/>
            <a:ext cx="2710999" cy="369332"/>
          </a:xfrm>
          <a:prstGeom prst="rect">
            <a:avLst/>
          </a:prstGeom>
          <a:noFill/>
        </p:spPr>
        <p:txBody>
          <a:bodyPr wrap="none" rtlCol="0">
            <a:spAutoFit/>
          </a:bodyPr>
          <a:lstStyle/>
          <a:p>
            <a:r>
              <a:rPr lang="en-US" dirty="0">
                <a:solidFill>
                  <a:schemeClr val="tx2"/>
                </a:solidFill>
              </a:rPr>
              <a:t>Data Preparation Stages</a:t>
            </a:r>
          </a:p>
        </p:txBody>
      </p:sp>
      <p:sp>
        <p:nvSpPr>
          <p:cNvPr id="28" name="TextBox 27">
            <a:extLst>
              <a:ext uri="{FF2B5EF4-FFF2-40B4-BE49-F238E27FC236}">
                <a16:creationId xmlns:a16="http://schemas.microsoft.com/office/drawing/2014/main" id="{6307BA59-393F-4F39-ADB2-3A4156ED47E4}"/>
              </a:ext>
            </a:extLst>
          </p:cNvPr>
          <p:cNvSpPr txBox="1"/>
          <p:nvPr/>
        </p:nvSpPr>
        <p:spPr>
          <a:xfrm>
            <a:off x="6228039" y="5980418"/>
            <a:ext cx="2800767" cy="369332"/>
          </a:xfrm>
          <a:prstGeom prst="rect">
            <a:avLst/>
          </a:prstGeom>
          <a:noFill/>
        </p:spPr>
        <p:txBody>
          <a:bodyPr wrap="none" rtlCol="0">
            <a:spAutoFit/>
          </a:bodyPr>
          <a:lstStyle/>
          <a:p>
            <a:r>
              <a:rPr lang="en-US" dirty="0">
                <a:solidFill>
                  <a:schemeClr val="tx2"/>
                </a:solidFill>
              </a:rPr>
              <a:t>Machine Learning Stages</a:t>
            </a:r>
          </a:p>
        </p:txBody>
      </p:sp>
      <p:sp>
        <p:nvSpPr>
          <p:cNvPr id="29" name="Arrow: Right 28">
            <a:extLst>
              <a:ext uri="{FF2B5EF4-FFF2-40B4-BE49-F238E27FC236}">
                <a16:creationId xmlns:a16="http://schemas.microsoft.com/office/drawing/2014/main" id="{F3704100-5DAB-4511-A19F-667933CE4E34}"/>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30" name="Rectangle: Rounded Corners 29">
            <a:extLst>
              <a:ext uri="{FF2B5EF4-FFF2-40B4-BE49-F238E27FC236}">
                <a16:creationId xmlns:a16="http://schemas.microsoft.com/office/drawing/2014/main" id="{5D2B14CE-8AA9-4C02-9791-DB8820C0112D}"/>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37" name="Rectangle: Rounded Corners 36">
            <a:extLst>
              <a:ext uri="{FF2B5EF4-FFF2-40B4-BE49-F238E27FC236}">
                <a16:creationId xmlns:a16="http://schemas.microsoft.com/office/drawing/2014/main" id="{AE86C426-98F1-485C-9DCD-316022E458E0}"/>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38" name="Rectangle: Rounded Corners 37">
            <a:extLst>
              <a:ext uri="{FF2B5EF4-FFF2-40B4-BE49-F238E27FC236}">
                <a16:creationId xmlns:a16="http://schemas.microsoft.com/office/drawing/2014/main" id="{FA4E003C-8A78-4BE2-B8CB-A2E4B0B35567}"/>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39" name="Rectangle: Rounded Corners 38">
            <a:extLst>
              <a:ext uri="{FF2B5EF4-FFF2-40B4-BE49-F238E27FC236}">
                <a16:creationId xmlns:a16="http://schemas.microsoft.com/office/drawing/2014/main" id="{54688DB2-9D20-4C97-A68A-D50C7798F813}"/>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40" name="Rectangle: Rounded Corners 39">
            <a:extLst>
              <a:ext uri="{FF2B5EF4-FFF2-40B4-BE49-F238E27FC236}">
                <a16:creationId xmlns:a16="http://schemas.microsoft.com/office/drawing/2014/main" id="{0C88C6F0-96CB-4BBA-B2C9-0AA3ED01531A}"/>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41" name="Rectangle: Rounded Corners 40">
            <a:extLst>
              <a:ext uri="{FF2B5EF4-FFF2-40B4-BE49-F238E27FC236}">
                <a16:creationId xmlns:a16="http://schemas.microsoft.com/office/drawing/2014/main" id="{232A1023-721D-4CA9-AF61-D51AAF3EAA81}"/>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73482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F86E-BB61-EC8B-8600-619D8AC55D1A}"/>
              </a:ext>
            </a:extLst>
          </p:cNvPr>
          <p:cNvSpPr>
            <a:spLocks noGrp="1"/>
          </p:cNvSpPr>
          <p:nvPr>
            <p:ph type="ctrTitle"/>
          </p:nvPr>
        </p:nvSpPr>
        <p:spPr>
          <a:xfrm>
            <a:off x="901701" y="1827213"/>
            <a:ext cx="10118724" cy="1493838"/>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589094263"/>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Approach </a:t>
            </a:r>
            <a:br>
              <a:rPr lang="en-US" dirty="0">
                <a:solidFill>
                  <a:schemeClr val="bg1"/>
                </a:solidFill>
              </a:rPr>
            </a:br>
            <a:r>
              <a:rPr lang="en-US" dirty="0">
                <a:solidFill>
                  <a:schemeClr val="bg1"/>
                </a:solidFill>
              </a:rPr>
              <a:t>for Safety Measures (#1 of 2)</a:t>
            </a:r>
          </a:p>
        </p:txBody>
      </p:sp>
      <p:sp>
        <p:nvSpPr>
          <p:cNvPr id="3" name="Content Placeholder 2">
            <a:extLst>
              <a:ext uri="{FF2B5EF4-FFF2-40B4-BE49-F238E27FC236}">
                <a16:creationId xmlns:a16="http://schemas.microsoft.com/office/drawing/2014/main" id="{3E83FCA4-141F-49ED-9554-1101A4BA7C2E}"/>
              </a:ext>
            </a:extLst>
          </p:cNvPr>
          <p:cNvSpPr>
            <a:spLocks noGrp="1"/>
          </p:cNvSpPr>
          <p:nvPr>
            <p:ph idx="1"/>
          </p:nvPr>
        </p:nvSpPr>
        <p:spPr>
          <a:xfrm>
            <a:off x="320537" y="1111031"/>
            <a:ext cx="10137913" cy="5184994"/>
          </a:xfrm>
        </p:spPr>
        <p:txBody>
          <a:bodyPr/>
          <a:lstStyle/>
          <a:p>
            <a:r>
              <a:rPr lang="en-US" sz="1800" dirty="0"/>
              <a:t>Hard Braking</a:t>
            </a:r>
          </a:p>
          <a:p>
            <a:pPr lvl="1"/>
            <a:r>
              <a:rPr lang="en-US" sz="1800" kern="1200" dirty="0">
                <a:solidFill>
                  <a:schemeClr val="dk1"/>
                </a:solidFill>
                <a:effectLst/>
                <a:latin typeface="+mn-lt"/>
                <a:ea typeface="+mn-ea"/>
                <a:cs typeface="+mn-cs"/>
              </a:rPr>
              <a:t>Use a pre-determined threshold for each timestamped vehicle’s deceleration rate to identify hard braking events</a:t>
            </a:r>
          </a:p>
          <a:p>
            <a:pPr lvl="1"/>
            <a:r>
              <a:rPr lang="en-US" sz="1800" kern="1200" dirty="0">
                <a:solidFill>
                  <a:schemeClr val="dk1"/>
                </a:solidFill>
                <a:ea typeface="+mn-ea"/>
                <a:cs typeface="+mn-cs"/>
              </a:rPr>
              <a:t>D</a:t>
            </a:r>
            <a:r>
              <a:rPr lang="en-US" sz="1800" kern="1200" dirty="0">
                <a:solidFill>
                  <a:schemeClr val="dk1"/>
                </a:solidFill>
                <a:effectLst/>
                <a:latin typeface="+mn-lt"/>
                <a:ea typeface="+mn-ea"/>
                <a:cs typeface="+mn-cs"/>
              </a:rPr>
              <a:t>evelop algorithms (both off-line and on-line modes) to determine the optimal thresholds and the minimum required market penetration rate (MPR) </a:t>
            </a:r>
          </a:p>
          <a:p>
            <a:r>
              <a:rPr lang="en-US" sz="1800" dirty="0"/>
              <a:t>Deceleration Rate to Avoid Collision (DRAC)</a:t>
            </a:r>
          </a:p>
          <a:p>
            <a:pPr lvl="1">
              <a:spcBef>
                <a:spcPts val="600"/>
              </a:spcBef>
              <a:spcAft>
                <a:spcPts val="600"/>
              </a:spcAft>
            </a:pPr>
            <a:r>
              <a:rPr lang="en-US" sz="1800" dirty="0"/>
              <a:t>Pair vehicles and use a pre-determined threshold and relative angle (&lt;30 degree) to identify events</a:t>
            </a:r>
          </a:p>
          <a:p>
            <a:pPr lvl="2"/>
            <a:r>
              <a:rPr lang="en-US" dirty="0"/>
              <a:t>Vehicle IDs are paired at each timestamp if they are close to each other (~ 50 feet)</a:t>
            </a:r>
          </a:p>
          <a:p>
            <a:pPr lvl="1"/>
            <a:r>
              <a:rPr lang="en-US" sz="1800" dirty="0"/>
              <a:t>Develop algorithms (both off-line and on-line modes) to determine the optimal thresholds and the minimum required MPR </a:t>
            </a:r>
          </a:p>
        </p:txBody>
      </p:sp>
      <p:sp>
        <p:nvSpPr>
          <p:cNvPr id="18" name="Arrow: Right 17">
            <a:extLst>
              <a:ext uri="{FF2B5EF4-FFF2-40B4-BE49-F238E27FC236}">
                <a16:creationId xmlns:a16="http://schemas.microsoft.com/office/drawing/2014/main" id="{91B53F9E-070A-4DAE-8BA5-584D8CD6593E}"/>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9" name="Rectangle: Rounded Corners 18">
            <a:extLst>
              <a:ext uri="{FF2B5EF4-FFF2-40B4-BE49-F238E27FC236}">
                <a16:creationId xmlns:a16="http://schemas.microsoft.com/office/drawing/2014/main" id="{E4321F15-9D98-4D90-823A-5A7EFCBDE2DB}"/>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20" name="Rectangle: Rounded Corners 19">
            <a:extLst>
              <a:ext uri="{FF2B5EF4-FFF2-40B4-BE49-F238E27FC236}">
                <a16:creationId xmlns:a16="http://schemas.microsoft.com/office/drawing/2014/main" id="{A8A2E781-1C5C-4258-A7C5-D0AEBE847589}"/>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21" name="Rectangle: Rounded Corners 20">
            <a:extLst>
              <a:ext uri="{FF2B5EF4-FFF2-40B4-BE49-F238E27FC236}">
                <a16:creationId xmlns:a16="http://schemas.microsoft.com/office/drawing/2014/main" id="{5C0F7398-1D1A-41A2-A2A6-2B9B3155DCC5}"/>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22" name="Rectangle: Rounded Corners 21">
            <a:extLst>
              <a:ext uri="{FF2B5EF4-FFF2-40B4-BE49-F238E27FC236}">
                <a16:creationId xmlns:a16="http://schemas.microsoft.com/office/drawing/2014/main" id="{4BAB4A12-26CD-45A5-A591-9ACBE4EBE8A3}"/>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23" name="Rectangle: Rounded Corners 22">
            <a:extLst>
              <a:ext uri="{FF2B5EF4-FFF2-40B4-BE49-F238E27FC236}">
                <a16:creationId xmlns:a16="http://schemas.microsoft.com/office/drawing/2014/main" id="{F2CE9D3C-D5EC-4E5F-90C6-41F0AABAD37D}"/>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24" name="Rectangle: Rounded Corners 23">
            <a:extLst>
              <a:ext uri="{FF2B5EF4-FFF2-40B4-BE49-F238E27FC236}">
                <a16:creationId xmlns:a16="http://schemas.microsoft.com/office/drawing/2014/main" id="{9D041F0B-0294-40B9-8452-DC57E14636F0}"/>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88655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Development Approach </a:t>
            </a:r>
            <a:br>
              <a:rPr lang="en-US" dirty="0">
                <a:solidFill>
                  <a:schemeClr val="bg1"/>
                </a:solidFill>
              </a:rPr>
            </a:br>
            <a:r>
              <a:rPr lang="en-US" dirty="0">
                <a:solidFill>
                  <a:schemeClr val="bg1"/>
                </a:solidFill>
              </a:rPr>
              <a:t>for Safety Measures (#2 of 2)</a:t>
            </a:r>
          </a:p>
        </p:txBody>
      </p:sp>
      <p:sp>
        <p:nvSpPr>
          <p:cNvPr id="3" name="Content Placeholder 2">
            <a:extLst>
              <a:ext uri="{FF2B5EF4-FFF2-40B4-BE49-F238E27FC236}">
                <a16:creationId xmlns:a16="http://schemas.microsoft.com/office/drawing/2014/main" id="{3E83FCA4-141F-49ED-9554-1101A4BA7C2E}"/>
              </a:ext>
            </a:extLst>
          </p:cNvPr>
          <p:cNvSpPr>
            <a:spLocks noGrp="1"/>
          </p:cNvSpPr>
          <p:nvPr>
            <p:ph idx="1"/>
          </p:nvPr>
        </p:nvSpPr>
        <p:spPr>
          <a:xfrm>
            <a:off x="320537" y="1111031"/>
            <a:ext cx="10137913" cy="5184994"/>
          </a:xfrm>
        </p:spPr>
        <p:txBody>
          <a:bodyPr/>
          <a:lstStyle/>
          <a:p>
            <a:r>
              <a:rPr lang="en-US" sz="1800" dirty="0"/>
              <a:t>Time-To-Collision with Disturbance (TTCD)</a:t>
            </a:r>
          </a:p>
          <a:p>
            <a:pPr lvl="1"/>
            <a:r>
              <a:rPr lang="en-US" sz="1800" dirty="0"/>
              <a:t>Calculate the risk by sampling from the pre-defined disturbance distribution </a:t>
            </a:r>
          </a:p>
          <a:p>
            <a:pPr lvl="2"/>
            <a:r>
              <a:rPr lang="en-US" dirty="0"/>
              <a:t>Hypothetical disturbance is calibrated using field data and tested for sensitivity</a:t>
            </a:r>
          </a:p>
          <a:p>
            <a:pPr lvl="1"/>
            <a:r>
              <a:rPr lang="en-US" sz="1800" dirty="0"/>
              <a:t>Impose the sampled disturbance values to identify vehicle pairs</a:t>
            </a:r>
          </a:p>
          <a:p>
            <a:pPr lvl="2"/>
            <a:r>
              <a:rPr lang="en-US" dirty="0"/>
              <a:t>Vehicle IDs are paired at each timestamp if they are close to each other (~ 50 feet)</a:t>
            </a:r>
          </a:p>
          <a:p>
            <a:pPr lvl="1"/>
            <a:r>
              <a:rPr lang="en-US" sz="1800" dirty="0"/>
              <a:t>Develop algorithms (off-line mode) to determine the optimal thresholds, the minimum required MPR, and the minimum number of Monte Carlo (MC) simulation runs</a:t>
            </a:r>
          </a:p>
        </p:txBody>
      </p:sp>
      <p:sp>
        <p:nvSpPr>
          <p:cNvPr id="11" name="Arrow: Right 10">
            <a:extLst>
              <a:ext uri="{FF2B5EF4-FFF2-40B4-BE49-F238E27FC236}">
                <a16:creationId xmlns:a16="http://schemas.microsoft.com/office/drawing/2014/main" id="{5F58BAD1-25E5-49D8-B33A-280D67681D16}"/>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0FAC6E12-7447-43F1-8F8B-E4272D5F772E}"/>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73F706AE-F8C8-4E82-BB9A-9CE5640C2A0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0031ABD9-7B56-4FCB-B9DF-228350D81827}"/>
              </a:ext>
            </a:extLst>
          </p:cNvPr>
          <p:cNvSpPr/>
          <p:nvPr/>
        </p:nvSpPr>
        <p:spPr bwMode="auto">
          <a:xfrm>
            <a:off x="10584123" y="2927493"/>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2E0F4C6B-8B4D-481D-9BF9-449CB938BBB7}"/>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240BC6BC-12B5-4D06-9356-C8122B47DADC}"/>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64EA79C0-54D6-4DE9-AADE-13DDFC536914}"/>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743063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Validation (#1 of 2)</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204697777"/>
              </p:ext>
            </p:extLst>
          </p:nvPr>
        </p:nvGraphicFramePr>
        <p:xfrm>
          <a:off x="277869" y="1968682"/>
          <a:ext cx="10024363" cy="4673410"/>
        </p:xfrm>
        <a:graphic>
          <a:graphicData uri="http://schemas.openxmlformats.org/drawingml/2006/table">
            <a:tbl>
              <a:tblPr firstRow="1" firstCol="1" bandRow="1">
                <a:tableStyleId>{2D5ABB26-0587-4C30-8999-92F81FD0307C}</a:tableStyleId>
              </a:tblPr>
              <a:tblGrid>
                <a:gridCol w="1832980">
                  <a:extLst>
                    <a:ext uri="{9D8B030D-6E8A-4147-A177-3AD203B41FA5}">
                      <a16:colId xmlns:a16="http://schemas.microsoft.com/office/drawing/2014/main" val="167937064"/>
                    </a:ext>
                  </a:extLst>
                </a:gridCol>
                <a:gridCol w="3947051">
                  <a:extLst>
                    <a:ext uri="{9D8B030D-6E8A-4147-A177-3AD203B41FA5}">
                      <a16:colId xmlns:a16="http://schemas.microsoft.com/office/drawing/2014/main" val="1680928097"/>
                    </a:ext>
                  </a:extLst>
                </a:gridCol>
                <a:gridCol w="1857375">
                  <a:extLst>
                    <a:ext uri="{9D8B030D-6E8A-4147-A177-3AD203B41FA5}">
                      <a16:colId xmlns:a16="http://schemas.microsoft.com/office/drawing/2014/main" val="258896843"/>
                    </a:ext>
                  </a:extLst>
                </a:gridCol>
                <a:gridCol w="2386957">
                  <a:extLst>
                    <a:ext uri="{9D8B030D-6E8A-4147-A177-3AD203B41FA5}">
                      <a16:colId xmlns:a16="http://schemas.microsoft.com/office/drawing/2014/main" val="2509808682"/>
                    </a:ext>
                  </a:extLst>
                </a:gridCol>
              </a:tblGrid>
              <a:tr h="448198">
                <a:tc>
                  <a:txBody>
                    <a:bodyPr/>
                    <a:lstStyle/>
                    <a:p>
                      <a:pPr algn="l" fontAlgn="ctr"/>
                      <a:r>
                        <a:rPr lang="en-US" sz="1800" b="1" i="0" u="none" strike="noStrike">
                          <a:solidFill>
                            <a:schemeClr val="bg1"/>
                          </a:solidFill>
                          <a:effectLst/>
                          <a:latin typeface="+mj-lt"/>
                          <a:cs typeface="Calibri" panose="020F0502020204030204" pitchFamily="34" charset="0"/>
                        </a:rPr>
                        <a:t>Measure</a:t>
                      </a:r>
                    </a:p>
                  </a:txBody>
                  <a:tcPr marL="4812" marR="4812" marT="48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Simulated Network</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Simulation Software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Software Source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438041">
                <a:tc>
                  <a:txBody>
                    <a:bodyPr/>
                    <a:lstStyle/>
                    <a:p>
                      <a:pPr>
                        <a:spcAft>
                          <a:spcPts val="600"/>
                        </a:spcAft>
                      </a:pPr>
                      <a:r>
                        <a:rPr lang="en-US" sz="1800" b="1">
                          <a:latin typeface="+mn-lt"/>
                        </a:rPr>
                        <a:t>Travel Time, </a:t>
                      </a:r>
                    </a:p>
                    <a:p>
                      <a:pPr>
                        <a:spcAft>
                          <a:spcPts val="600"/>
                        </a:spcAft>
                      </a:pPr>
                      <a:r>
                        <a:rPr lang="en-US" sz="1800" b="1">
                          <a:latin typeface="+mn-lt"/>
                        </a:rPr>
                        <a:t>Space Mean Speed</a:t>
                      </a:r>
                      <a:endParaRPr lang="en-US" sz="1800" b="1" dirty="0">
                        <a:latin typeface="+mn-lt"/>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I-78, Jersey City, NJ (simulated)</a:t>
                      </a:r>
                    </a:p>
                    <a:p>
                      <a:pPr marL="285750" marR="0" indent="-285750">
                        <a:lnSpc>
                          <a:spcPct val="107000"/>
                        </a:lnSpc>
                        <a:spcBef>
                          <a:spcPts val="0"/>
                        </a:spcBef>
                        <a:spcAft>
                          <a:spcPts val="0"/>
                        </a:spcAft>
                        <a:buClr>
                          <a:srgbClr val="2E5B78"/>
                        </a:buClr>
                        <a:buFont typeface="Arial" panose="020B0604020202020204" pitchFamily="34" charset="0"/>
                        <a:buChar char="•"/>
                      </a:pPr>
                      <a:r>
                        <a:rPr lang="en-US" sz="1800" kern="1200" dirty="0">
                          <a:solidFill>
                            <a:schemeClr val="dk1"/>
                          </a:solidFill>
                          <a:effectLst/>
                          <a:latin typeface="+mn-lt"/>
                          <a:ea typeface="+mn-ea"/>
                          <a:cs typeface="+mn-cs"/>
                        </a:rPr>
                        <a:t>2.1-mile corridor</a:t>
                      </a:r>
                    </a:p>
                    <a:p>
                      <a:pPr marL="285750" marR="0" indent="-285750">
                        <a:lnSpc>
                          <a:spcPct val="107000"/>
                        </a:lnSpc>
                        <a:spcBef>
                          <a:spcPts val="0"/>
                        </a:spcBef>
                        <a:spcAft>
                          <a:spcPts val="0"/>
                        </a:spcAft>
                        <a:buClr>
                          <a:srgbClr val="2E5B78"/>
                        </a:buClr>
                        <a:buFont typeface="Arial" panose="020B0604020202020204" pitchFamily="34" charset="0"/>
                        <a:buChar char="•"/>
                      </a:pPr>
                      <a:r>
                        <a:rPr lang="en-US" sz="1800" kern="1200" dirty="0">
                          <a:solidFill>
                            <a:schemeClr val="dk1"/>
                          </a:solidFill>
                          <a:effectLst/>
                          <a:latin typeface="+mn-lt"/>
                          <a:ea typeface="+mn-ea"/>
                          <a:cs typeface="+mn-cs"/>
                        </a:rPr>
                        <a:t>Major commuter freeway corridor in dense urban grid with severe congestion and toll plaza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PARAMICS model calibrated to AM peak average</a:t>
                      </a:r>
                    </a:p>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a:solidFill>
                            <a:schemeClr val="dk1"/>
                          </a:solidFill>
                          <a:effectLst/>
                          <a:latin typeface="+mn-lt"/>
                          <a:ea typeface="+mn-ea"/>
                          <a:cs typeface="+mn-cs"/>
                        </a:rPr>
                        <a:t>New York University UrbanMITS Laboratory and Rutgers RIME Laboratory (2016)</a:t>
                      </a: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150655">
                <a:tc>
                  <a:txBody>
                    <a:bodyPr/>
                    <a:lstStyle/>
                    <a:p>
                      <a:pPr marL="0" marR="0" algn="l">
                        <a:lnSpc>
                          <a:spcPct val="107000"/>
                        </a:lnSpc>
                        <a:spcBef>
                          <a:spcPts val="0"/>
                        </a:spcBef>
                        <a:spcAft>
                          <a:spcPts val="600"/>
                        </a:spcAft>
                      </a:pPr>
                      <a:r>
                        <a:rPr lang="en-US" sz="1800" b="1" kern="1200">
                          <a:solidFill>
                            <a:schemeClr val="tx1"/>
                          </a:solidFill>
                          <a:latin typeface="+mn-lt"/>
                          <a:ea typeface="+mn-ea"/>
                          <a:cs typeface="+mn-cs"/>
                        </a:rPr>
                        <a:t>Mean Time to Detect and Verify Incidents,</a:t>
                      </a:r>
                    </a:p>
                    <a:p>
                      <a:pPr marL="0" marR="0" algn="l">
                        <a:lnSpc>
                          <a:spcPct val="107000"/>
                        </a:lnSpc>
                        <a:spcBef>
                          <a:spcPts val="0"/>
                        </a:spcBef>
                        <a:spcAft>
                          <a:spcPts val="0"/>
                        </a:spcAft>
                      </a:pPr>
                      <a:r>
                        <a:rPr lang="en-US" sz="1800" b="1" kern="1200">
                          <a:solidFill>
                            <a:schemeClr val="tx1"/>
                          </a:solidFill>
                          <a:latin typeface="+mn-lt"/>
                          <a:ea typeface="+mn-ea"/>
                          <a:cs typeface="+mn-cs"/>
                        </a:rPr>
                        <a:t>Queue Length</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Flatbush Ave, New York City, NY (simulated)</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a:solidFill>
                            <a:schemeClr val="dk1"/>
                          </a:solidFill>
                          <a:effectLst/>
                          <a:latin typeface="+mn-lt"/>
                          <a:ea typeface="+mn-ea"/>
                          <a:cs typeface="+mn-cs"/>
                        </a:rPr>
                        <a:t>1.6 miles x 0.7 miles with 17 intersections (only 6 signalized intersections were used for queue length validation)</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a:solidFill>
                            <a:schemeClr val="dk1"/>
                          </a:solidFill>
                          <a:effectLst/>
                          <a:latin typeface="+mn-lt"/>
                          <a:ea typeface="+mn-ea"/>
                          <a:cs typeface="+mn-cs"/>
                        </a:rPr>
                        <a:t>Urban arterial corridor with severe congestion</a:t>
                      </a: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SUMO model calibrated to AM peak average</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New York City Department of Transportation (2020)</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bl>
          </a:graphicData>
        </a:graphic>
      </p:graphicFrame>
      <p:sp>
        <p:nvSpPr>
          <p:cNvPr id="11" name="Content Placeholder 2">
            <a:extLst>
              <a:ext uri="{FF2B5EF4-FFF2-40B4-BE49-F238E27FC236}">
                <a16:creationId xmlns:a16="http://schemas.microsoft.com/office/drawing/2014/main" id="{12084B50-1F9B-43E3-9B77-014D925197E5}"/>
              </a:ext>
            </a:extLst>
          </p:cNvPr>
          <p:cNvSpPr>
            <a:spLocks noGrp="1"/>
          </p:cNvSpPr>
          <p:nvPr>
            <p:ph idx="1"/>
          </p:nvPr>
        </p:nvSpPr>
        <p:spPr>
          <a:xfrm>
            <a:off x="277869" y="981629"/>
            <a:ext cx="9921394" cy="990600"/>
          </a:xfrm>
        </p:spPr>
        <p:txBody>
          <a:bodyPr/>
          <a:lstStyle/>
          <a:p>
            <a:pPr marL="0" indent="0">
              <a:buNone/>
            </a:pPr>
            <a:r>
              <a:rPr lang="en-US" sz="2000" b="1" dirty="0"/>
              <a:t>PURPOSE</a:t>
            </a:r>
          </a:p>
          <a:p>
            <a:r>
              <a:rPr lang="en-US" sz="1800" dirty="0"/>
              <a:t>Validate the seven high-priority mobility and safety algorithms using simulated and/or field data </a:t>
            </a:r>
          </a:p>
          <a:p>
            <a:endParaRPr lang="en-US" sz="1800" dirty="0"/>
          </a:p>
        </p:txBody>
      </p:sp>
      <p:sp>
        <p:nvSpPr>
          <p:cNvPr id="12" name="Arrow: Right 11">
            <a:extLst>
              <a:ext uri="{FF2B5EF4-FFF2-40B4-BE49-F238E27FC236}">
                <a16:creationId xmlns:a16="http://schemas.microsoft.com/office/drawing/2014/main" id="{975738A1-5945-4D13-9B50-02026A217132}"/>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3" name="Rectangle: Rounded Corners 12">
            <a:extLst>
              <a:ext uri="{FF2B5EF4-FFF2-40B4-BE49-F238E27FC236}">
                <a16:creationId xmlns:a16="http://schemas.microsoft.com/office/drawing/2014/main" id="{A03F101F-1811-419D-9042-8ADFE942D70D}"/>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4" name="Rectangle: Rounded Corners 13">
            <a:extLst>
              <a:ext uri="{FF2B5EF4-FFF2-40B4-BE49-F238E27FC236}">
                <a16:creationId xmlns:a16="http://schemas.microsoft.com/office/drawing/2014/main" id="{9BCD9D7D-D20D-4D90-8FAB-C148A21A9E5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5" name="Rectangle: Rounded Corners 14">
            <a:extLst>
              <a:ext uri="{FF2B5EF4-FFF2-40B4-BE49-F238E27FC236}">
                <a16:creationId xmlns:a16="http://schemas.microsoft.com/office/drawing/2014/main" id="{D3F211B8-910B-4803-899D-F4E4E24CB7FA}"/>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6" name="Rectangle: Rounded Corners 15">
            <a:extLst>
              <a:ext uri="{FF2B5EF4-FFF2-40B4-BE49-F238E27FC236}">
                <a16:creationId xmlns:a16="http://schemas.microsoft.com/office/drawing/2014/main" id="{90A6CE29-3DD9-4A08-B63F-D1A7558A2217}"/>
              </a:ext>
            </a:extLst>
          </p:cNvPr>
          <p:cNvSpPr/>
          <p:nvPr/>
        </p:nvSpPr>
        <p:spPr bwMode="auto">
          <a:xfrm>
            <a:off x="10584123" y="3886304"/>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7" name="Rectangle: Rounded Corners 16">
            <a:extLst>
              <a:ext uri="{FF2B5EF4-FFF2-40B4-BE49-F238E27FC236}">
                <a16:creationId xmlns:a16="http://schemas.microsoft.com/office/drawing/2014/main" id="{7B8B5F71-8EA1-465C-8345-A70403505584}"/>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8" name="Rectangle: Rounded Corners 17">
            <a:extLst>
              <a:ext uri="{FF2B5EF4-FFF2-40B4-BE49-F238E27FC236}">
                <a16:creationId xmlns:a16="http://schemas.microsoft.com/office/drawing/2014/main" id="{8916EB8C-A2AC-43B1-8DED-488F78F748CA}"/>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001344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Validation (#2 of 2)</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3007663017"/>
              </p:ext>
            </p:extLst>
          </p:nvPr>
        </p:nvGraphicFramePr>
        <p:xfrm>
          <a:off x="288652" y="1159321"/>
          <a:ext cx="9838270" cy="3074959"/>
        </p:xfrm>
        <a:graphic>
          <a:graphicData uri="http://schemas.openxmlformats.org/drawingml/2006/table">
            <a:tbl>
              <a:tblPr firstRow="1" firstCol="1" bandRow="1">
                <a:tableStyleId>{2D5ABB26-0587-4C30-8999-92F81FD0307C}</a:tableStyleId>
              </a:tblPr>
              <a:tblGrid>
                <a:gridCol w="2361188">
                  <a:extLst>
                    <a:ext uri="{9D8B030D-6E8A-4147-A177-3AD203B41FA5}">
                      <a16:colId xmlns:a16="http://schemas.microsoft.com/office/drawing/2014/main" val="167937064"/>
                    </a:ext>
                  </a:extLst>
                </a:gridCol>
                <a:gridCol w="5084469">
                  <a:extLst>
                    <a:ext uri="{9D8B030D-6E8A-4147-A177-3AD203B41FA5}">
                      <a16:colId xmlns:a16="http://schemas.microsoft.com/office/drawing/2014/main" val="1680928097"/>
                    </a:ext>
                  </a:extLst>
                </a:gridCol>
                <a:gridCol w="2392613">
                  <a:extLst>
                    <a:ext uri="{9D8B030D-6E8A-4147-A177-3AD203B41FA5}">
                      <a16:colId xmlns:a16="http://schemas.microsoft.com/office/drawing/2014/main" val="258896843"/>
                    </a:ext>
                  </a:extLst>
                </a:gridCol>
              </a:tblGrid>
              <a:tr h="448198">
                <a:tc>
                  <a:txBody>
                    <a:bodyPr/>
                    <a:lstStyle/>
                    <a:p>
                      <a:pPr algn="l" fontAlgn="ctr"/>
                      <a:r>
                        <a:rPr lang="en-US" sz="1800" b="1" i="0" u="none" strike="noStrike">
                          <a:solidFill>
                            <a:schemeClr val="bg1"/>
                          </a:solidFill>
                          <a:effectLst/>
                          <a:latin typeface="+mj-lt"/>
                          <a:cs typeface="Calibri" panose="020F0502020204030204" pitchFamily="34" charset="0"/>
                        </a:rPr>
                        <a:t>Measure</a:t>
                      </a:r>
                    </a:p>
                  </a:txBody>
                  <a:tcPr marL="4812" marR="4812" marT="48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Network</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dirty="0">
                          <a:solidFill>
                            <a:schemeClr val="bg1"/>
                          </a:solidFill>
                          <a:effectLst/>
                          <a:latin typeface="+mj-lt"/>
                        </a:rPr>
                        <a:t>Field Data Source</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1438041">
                <a:tc>
                  <a:txBody>
                    <a:bodyPr/>
                    <a:lstStyle/>
                    <a:p>
                      <a:pPr>
                        <a:spcAft>
                          <a:spcPts val="600"/>
                        </a:spcAft>
                      </a:pPr>
                      <a:r>
                        <a:rPr lang="en-US" sz="1800" b="1" dirty="0">
                          <a:latin typeface="+mn-lt"/>
                        </a:rPr>
                        <a:t>Hard Braking,</a:t>
                      </a:r>
                    </a:p>
                    <a:p>
                      <a:pPr>
                        <a:spcAft>
                          <a:spcPts val="600"/>
                        </a:spcAft>
                      </a:pPr>
                      <a:r>
                        <a:rPr lang="en-US" sz="1800" b="1" dirty="0">
                          <a:latin typeface="+mn-lt"/>
                        </a:rPr>
                        <a:t>DRAC,</a:t>
                      </a:r>
                    </a:p>
                    <a:p>
                      <a:pPr>
                        <a:spcAft>
                          <a:spcPts val="600"/>
                        </a:spcAft>
                      </a:pPr>
                      <a:r>
                        <a:rPr lang="en-US" sz="1800" b="1" dirty="0">
                          <a:latin typeface="+mn-lt"/>
                        </a:rPr>
                        <a:t>TTCD</a:t>
                      </a:r>
                      <a:endParaRPr lang="en-US" sz="1800" b="1" cap="none" baseline="0" dirty="0">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Flatbush Ave &amp; </a:t>
                      </a:r>
                      <a:r>
                        <a:rPr lang="en-US" sz="1800" kern="1200" dirty="0" err="1">
                          <a:solidFill>
                            <a:schemeClr val="dk1"/>
                          </a:solidFill>
                          <a:effectLst/>
                          <a:latin typeface="+mn-lt"/>
                          <a:ea typeface="+mn-ea"/>
                          <a:cs typeface="+mn-cs"/>
                        </a:rPr>
                        <a:t>Tillary</a:t>
                      </a:r>
                      <a:r>
                        <a:rPr lang="en-US" sz="1800" kern="1200" dirty="0">
                          <a:solidFill>
                            <a:schemeClr val="dk1"/>
                          </a:solidFill>
                          <a:effectLst/>
                          <a:latin typeface="+mn-lt"/>
                          <a:ea typeface="+mn-ea"/>
                          <a:cs typeface="+mn-cs"/>
                        </a:rPr>
                        <a:t> St intersection, Brooklyn, NY (field)</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A major four-leg signalized intersection along the Flatbush Ave urban arterial corridor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Drone-recorded traffic surveillance videos</a:t>
                      </a:r>
                    </a:p>
                    <a:p>
                      <a:pPr marL="285750" marR="0" lvl="0" indent="-285750" algn="l" defTabSz="1219170" rtl="0" eaLnBrk="1" fontAlgn="auto" latinLnBrk="0" hangingPunct="1">
                        <a:lnSpc>
                          <a:spcPct val="107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1150655">
                <a:tc>
                  <a:txBody>
                    <a:bodyPr/>
                    <a:lstStyle/>
                    <a:p>
                      <a:pPr>
                        <a:spcAft>
                          <a:spcPts val="600"/>
                        </a:spcAft>
                      </a:pPr>
                      <a:r>
                        <a:rPr lang="en-US" sz="1800" b="1" dirty="0">
                          <a:latin typeface="+mn-lt"/>
                        </a:rPr>
                        <a:t>Hard Braking,</a:t>
                      </a:r>
                    </a:p>
                    <a:p>
                      <a:pPr>
                        <a:spcAft>
                          <a:spcPts val="600"/>
                        </a:spcAft>
                      </a:pPr>
                      <a:r>
                        <a:rPr lang="en-US" sz="1800" b="1" dirty="0">
                          <a:latin typeface="+mn-lt"/>
                        </a:rPr>
                        <a:t>DRAC,</a:t>
                      </a:r>
                    </a:p>
                    <a:p>
                      <a:pPr>
                        <a:spcAft>
                          <a:spcPts val="600"/>
                        </a:spcAft>
                      </a:pPr>
                      <a:r>
                        <a:rPr lang="en-US" sz="1800" b="1" dirty="0">
                          <a:latin typeface="+mn-lt"/>
                        </a:rPr>
                        <a:t>TTCD</a:t>
                      </a:r>
                      <a:endParaRPr lang="en-US" sz="1800" b="1" cap="none" baseline="0" dirty="0">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kern="1200" dirty="0">
                          <a:solidFill>
                            <a:schemeClr val="dk1"/>
                          </a:solidFill>
                          <a:effectLst/>
                          <a:latin typeface="+mn-lt"/>
                          <a:ea typeface="+mn-ea"/>
                          <a:cs typeface="+mn-cs"/>
                        </a:rPr>
                        <a:t>Franklin D. Roosevelt (FDR) freeway, Manhattan, NY (field)</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An approximately 260-feet urban freeway segment with mild congestion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r>
                        <a:rPr lang="en-US" sz="1800" kern="1200" dirty="0">
                          <a:solidFill>
                            <a:schemeClr val="dk1"/>
                          </a:solidFill>
                          <a:effectLst/>
                          <a:latin typeface="+mn-lt"/>
                          <a:ea typeface="+mn-ea"/>
                          <a:cs typeface="+mn-cs"/>
                        </a:rPr>
                        <a:t>Street-level traffic camera-recorded videos</a:t>
                      </a:r>
                    </a:p>
                    <a:p>
                      <a:pPr marL="285750" marR="0" lvl="0" indent="-285750" algn="l" defTabSz="914400" rtl="0" eaLnBrk="1" fontAlgn="auto" latinLnBrk="0" hangingPunct="1">
                        <a:lnSpc>
                          <a:spcPct val="100000"/>
                        </a:lnSpc>
                        <a:spcBef>
                          <a:spcPts val="0"/>
                        </a:spcBef>
                        <a:spcAft>
                          <a:spcPts val="0"/>
                        </a:spcAft>
                        <a:buClr>
                          <a:srgbClr val="2E5B78"/>
                        </a:buClr>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bl>
          </a:graphicData>
        </a:graphic>
      </p:graphicFrame>
      <p:sp>
        <p:nvSpPr>
          <p:cNvPr id="12" name="Arrow: Right 11">
            <a:extLst>
              <a:ext uri="{FF2B5EF4-FFF2-40B4-BE49-F238E27FC236}">
                <a16:creationId xmlns:a16="http://schemas.microsoft.com/office/drawing/2014/main" id="{975738A1-5945-4D13-9B50-02026A217132}"/>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3" name="Rectangle: Rounded Corners 12">
            <a:extLst>
              <a:ext uri="{FF2B5EF4-FFF2-40B4-BE49-F238E27FC236}">
                <a16:creationId xmlns:a16="http://schemas.microsoft.com/office/drawing/2014/main" id="{A03F101F-1811-419D-9042-8ADFE942D70D}"/>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4" name="Rectangle: Rounded Corners 13">
            <a:extLst>
              <a:ext uri="{FF2B5EF4-FFF2-40B4-BE49-F238E27FC236}">
                <a16:creationId xmlns:a16="http://schemas.microsoft.com/office/drawing/2014/main" id="{9BCD9D7D-D20D-4D90-8FAB-C148A21A9E5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5" name="Rectangle: Rounded Corners 14">
            <a:extLst>
              <a:ext uri="{FF2B5EF4-FFF2-40B4-BE49-F238E27FC236}">
                <a16:creationId xmlns:a16="http://schemas.microsoft.com/office/drawing/2014/main" id="{D3F211B8-910B-4803-899D-F4E4E24CB7FA}"/>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6" name="Rectangle: Rounded Corners 15">
            <a:extLst>
              <a:ext uri="{FF2B5EF4-FFF2-40B4-BE49-F238E27FC236}">
                <a16:creationId xmlns:a16="http://schemas.microsoft.com/office/drawing/2014/main" id="{90A6CE29-3DD9-4A08-B63F-D1A7558A2217}"/>
              </a:ext>
            </a:extLst>
          </p:cNvPr>
          <p:cNvSpPr/>
          <p:nvPr/>
        </p:nvSpPr>
        <p:spPr bwMode="auto">
          <a:xfrm>
            <a:off x="10584123" y="3886304"/>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7" name="Rectangle: Rounded Corners 16">
            <a:extLst>
              <a:ext uri="{FF2B5EF4-FFF2-40B4-BE49-F238E27FC236}">
                <a16:creationId xmlns:a16="http://schemas.microsoft.com/office/drawing/2014/main" id="{7B8B5F71-8EA1-465C-8345-A70403505584}"/>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8" name="Rectangle: Rounded Corners 17">
            <a:extLst>
              <a:ext uri="{FF2B5EF4-FFF2-40B4-BE49-F238E27FC236}">
                <a16:creationId xmlns:a16="http://schemas.microsoft.com/office/drawing/2014/main" id="{8916EB8C-A2AC-43B1-8DED-488F78F748CA}"/>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52993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bg1"/>
                </a:solidFill>
              </a:rPr>
              <a:t>Algorithm Validation Results </a:t>
            </a:r>
            <a:br>
              <a:rPr lang="en-US" dirty="0">
                <a:solidFill>
                  <a:schemeClr val="bg1"/>
                </a:solidFill>
              </a:rPr>
            </a:br>
            <a:r>
              <a:rPr lang="en-US" dirty="0">
                <a:solidFill>
                  <a:schemeClr val="bg1"/>
                </a:solidFill>
              </a:rPr>
              <a:t>for Mobility Measures</a:t>
            </a:r>
          </a:p>
        </p:txBody>
      </p:sp>
      <p:graphicFrame>
        <p:nvGraphicFramePr>
          <p:cNvPr id="37" name="Table 36">
            <a:extLst>
              <a:ext uri="{FF2B5EF4-FFF2-40B4-BE49-F238E27FC236}">
                <a16:creationId xmlns:a16="http://schemas.microsoft.com/office/drawing/2014/main" id="{86FB5763-C5DE-48F1-861D-A1A5EC350A28}"/>
              </a:ext>
            </a:extLst>
          </p:cNvPr>
          <p:cNvGraphicFramePr>
            <a:graphicFrameLocks noGrp="1"/>
          </p:cNvGraphicFramePr>
          <p:nvPr>
            <p:extLst>
              <p:ext uri="{D42A27DB-BD31-4B8C-83A1-F6EECF244321}">
                <p14:modId xmlns:p14="http://schemas.microsoft.com/office/powerpoint/2010/main" val="987844607"/>
              </p:ext>
            </p:extLst>
          </p:nvPr>
        </p:nvGraphicFramePr>
        <p:xfrm>
          <a:off x="482769" y="1429304"/>
          <a:ext cx="9801672" cy="4652730"/>
        </p:xfrm>
        <a:graphic>
          <a:graphicData uri="http://schemas.openxmlformats.org/drawingml/2006/table">
            <a:tbl>
              <a:tblPr firstRow="1" firstCol="1" bandRow="1">
                <a:tableStyleId>{2D5ABB26-0587-4C30-8999-92F81FD0307C}</a:tableStyleId>
              </a:tblPr>
              <a:tblGrid>
                <a:gridCol w="1945121">
                  <a:extLst>
                    <a:ext uri="{9D8B030D-6E8A-4147-A177-3AD203B41FA5}">
                      <a16:colId xmlns:a16="http://schemas.microsoft.com/office/drawing/2014/main" val="167937064"/>
                    </a:ext>
                  </a:extLst>
                </a:gridCol>
                <a:gridCol w="1818289">
                  <a:extLst>
                    <a:ext uri="{9D8B030D-6E8A-4147-A177-3AD203B41FA5}">
                      <a16:colId xmlns:a16="http://schemas.microsoft.com/office/drawing/2014/main" val="1680928097"/>
                    </a:ext>
                  </a:extLst>
                </a:gridCol>
                <a:gridCol w="956442">
                  <a:extLst>
                    <a:ext uri="{9D8B030D-6E8A-4147-A177-3AD203B41FA5}">
                      <a16:colId xmlns:a16="http://schemas.microsoft.com/office/drawing/2014/main" val="3902888639"/>
                    </a:ext>
                  </a:extLst>
                </a:gridCol>
                <a:gridCol w="1933903">
                  <a:extLst>
                    <a:ext uri="{9D8B030D-6E8A-4147-A177-3AD203B41FA5}">
                      <a16:colId xmlns:a16="http://schemas.microsoft.com/office/drawing/2014/main" val="2680669878"/>
                    </a:ext>
                  </a:extLst>
                </a:gridCol>
                <a:gridCol w="1250731">
                  <a:extLst>
                    <a:ext uri="{9D8B030D-6E8A-4147-A177-3AD203B41FA5}">
                      <a16:colId xmlns:a16="http://schemas.microsoft.com/office/drawing/2014/main" val="3164811581"/>
                    </a:ext>
                  </a:extLst>
                </a:gridCol>
                <a:gridCol w="1897186">
                  <a:extLst>
                    <a:ext uri="{9D8B030D-6E8A-4147-A177-3AD203B41FA5}">
                      <a16:colId xmlns:a16="http://schemas.microsoft.com/office/drawing/2014/main" val="849302250"/>
                    </a:ext>
                  </a:extLst>
                </a:gridCol>
              </a:tblGrid>
              <a:tr h="231744">
                <a:tc>
                  <a:txBody>
                    <a:bodyPr/>
                    <a:lstStyle/>
                    <a:p>
                      <a:pPr algn="l" fontAlgn="ctr"/>
                      <a:r>
                        <a:rPr lang="en-US" sz="1800" b="1" i="0" u="none" strike="noStrike">
                          <a:solidFill>
                            <a:schemeClr val="bg1"/>
                          </a:solidFill>
                          <a:effectLst/>
                          <a:latin typeface="+mj-lt"/>
                          <a:cs typeface="Calibri" panose="020F0502020204030204" pitchFamily="34" charset="0"/>
                        </a:rPr>
                        <a:t>Mobility Measure</a:t>
                      </a:r>
                    </a:p>
                  </a:txBody>
                  <a:tcPr marL="73152" marR="73152" marT="73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l" fontAlgn="t"/>
                      <a:r>
                        <a:rPr lang="en-US" sz="1800" b="1" i="0" u="none" strike="noStrike" kern="1200">
                          <a:solidFill>
                            <a:schemeClr val="bg1"/>
                          </a:solidFill>
                          <a:effectLst/>
                          <a:latin typeface="+mj-lt"/>
                          <a:ea typeface="+mn-ea"/>
                          <a:cs typeface="Calibri" panose="020F0502020204030204" pitchFamily="34" charset="0"/>
                        </a:rPr>
                        <a:t>Metric</a:t>
                      </a:r>
                    </a:p>
                  </a:txBody>
                  <a:tcPr marL="73152" marR="73152" marT="73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ctr"/>
                      <a:r>
                        <a:rPr lang="en-US" sz="1800" b="1" i="0" u="none" strike="noStrike" kern="1200">
                          <a:solidFill>
                            <a:schemeClr val="bg1"/>
                          </a:solidFill>
                          <a:effectLst/>
                          <a:latin typeface="+mj-lt"/>
                          <a:ea typeface="+mn-ea"/>
                          <a:cs typeface="+mn-cs"/>
                        </a:rPr>
                        <a:t>5 MPR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ctr"/>
                      <a:r>
                        <a:rPr lang="en-US" sz="1800" b="1" i="0" u="none" strike="noStrike" kern="1200">
                          <a:solidFill>
                            <a:schemeClr val="bg1"/>
                          </a:solidFill>
                          <a:effectLst/>
                          <a:latin typeface="+mj-lt"/>
                          <a:ea typeface="+mn-ea"/>
                          <a:cs typeface="+mn-cs"/>
                        </a:rPr>
                        <a:t>20 MPR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ctr"/>
                      <a:r>
                        <a:rPr lang="en-US" sz="1800" b="1" i="0" u="none" strike="noStrike" kern="1200">
                          <a:solidFill>
                            <a:schemeClr val="bg1"/>
                          </a:solidFill>
                          <a:effectLst/>
                          <a:latin typeface="+mj-lt"/>
                          <a:ea typeface="+mn-ea"/>
                          <a:cs typeface="+mn-cs"/>
                        </a:rPr>
                        <a:t>50 MPR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tc>
                  <a:txBody>
                    <a:bodyPr/>
                    <a:lstStyle/>
                    <a:p>
                      <a:pPr algn="ctr"/>
                      <a:r>
                        <a:rPr lang="en-US" sz="1800" b="1" i="0" u="none" strike="noStrike" kern="1200">
                          <a:solidFill>
                            <a:schemeClr val="bg1"/>
                          </a:solidFill>
                          <a:effectLst/>
                          <a:latin typeface="+mj-lt"/>
                          <a:ea typeface="+mn-ea"/>
                          <a:cs typeface="+mn-cs"/>
                        </a:rPr>
                        <a:t>75 MPR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solidFill>
                      <a:srgbClr val="2E5B78"/>
                    </a:solidFill>
                  </a:tcPr>
                </a:tc>
                <a:extLst>
                  <a:ext uri="{0D108BD9-81ED-4DB2-BD59-A6C34878D82A}">
                    <a16:rowId xmlns:a16="http://schemas.microsoft.com/office/drawing/2014/main" val="3885791643"/>
                  </a:ext>
                </a:extLst>
              </a:tr>
              <a:tr h="642606">
                <a:tc>
                  <a:txBody>
                    <a:bodyPr/>
                    <a:lstStyle/>
                    <a:p>
                      <a:pPr>
                        <a:spcAft>
                          <a:spcPts val="600"/>
                        </a:spcAft>
                      </a:pPr>
                      <a:r>
                        <a:rPr lang="en-US" sz="1800" b="1">
                          <a:latin typeface="+mn-lt"/>
                        </a:rPr>
                        <a:t>Travel Time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en-US" sz="1800" b="0"/>
                        <a:t>Mean Absolute Percentage Error (MAPE)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800" b="0"/>
                        <a:t>9.9%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800" b="0"/>
                        <a:t>10.8%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a:solidFill>
                            <a:schemeClr val="dk1"/>
                          </a:solidFill>
                          <a:latin typeface="+mn-lt"/>
                          <a:ea typeface="+mn-ea"/>
                          <a:cs typeface="+mn-cs"/>
                        </a:rPr>
                        <a:t>11.6%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a:solidFill>
                            <a:schemeClr val="dk1"/>
                          </a:solidFill>
                          <a:latin typeface="+mn-lt"/>
                          <a:ea typeface="+mn-ea"/>
                          <a:cs typeface="+mn-cs"/>
                        </a:rPr>
                        <a:t>11.7%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680569"/>
                  </a:ext>
                </a:extLst>
              </a:tr>
              <a:tr h="642606">
                <a:tc>
                  <a:txBody>
                    <a:bodyPr/>
                    <a:lstStyle/>
                    <a:p>
                      <a:pPr marL="0" marR="0" algn="l">
                        <a:lnSpc>
                          <a:spcPct val="107000"/>
                        </a:lnSpc>
                        <a:spcBef>
                          <a:spcPts val="0"/>
                        </a:spcBef>
                        <a:spcAft>
                          <a:spcPts val="600"/>
                        </a:spcAft>
                      </a:pPr>
                      <a:r>
                        <a:rPr lang="en-US" sz="1800" b="1" kern="1200">
                          <a:solidFill>
                            <a:schemeClr val="tx1"/>
                          </a:solidFill>
                          <a:latin typeface="+mn-lt"/>
                          <a:ea typeface="+mn-ea"/>
                          <a:cs typeface="+mn-cs"/>
                        </a:rPr>
                        <a:t>Space Mean Speed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lang="en-US" sz="1800" b="0"/>
                        <a:t>MAPE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1800" b="0"/>
                        <a:t>12.9%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1800" b="0"/>
                        <a:t>13.8%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US" sz="1800" b="0" kern="1200">
                          <a:solidFill>
                            <a:schemeClr val="dk1"/>
                          </a:solidFill>
                          <a:latin typeface="+mn-lt"/>
                          <a:ea typeface="+mn-ea"/>
                          <a:cs typeface="+mn-cs"/>
                        </a:rPr>
                        <a:t>15.1%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US" sz="1800" b="0" kern="1200">
                          <a:solidFill>
                            <a:schemeClr val="dk1"/>
                          </a:solidFill>
                          <a:latin typeface="+mn-lt"/>
                          <a:ea typeface="+mn-ea"/>
                          <a:cs typeface="+mn-cs"/>
                        </a:rPr>
                        <a:t>15.7%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44252948"/>
                  </a:ext>
                </a:extLst>
              </a:tr>
              <a:tr h="642606">
                <a:tc>
                  <a:txBody>
                    <a:bodyPr/>
                    <a:lstStyle/>
                    <a:p>
                      <a:pPr>
                        <a:spcAft>
                          <a:spcPts val="600"/>
                        </a:spcAft>
                      </a:pPr>
                      <a:r>
                        <a:rPr lang="en-US" sz="1800" b="1">
                          <a:latin typeface="+mn-lt"/>
                        </a:rPr>
                        <a:t>Queue Length</a:t>
                      </a:r>
                      <a:endParaRPr lang="en-US" sz="1800" b="1" cap="none" baseline="0">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en-US" sz="1800" b="0"/>
                        <a:t>Accuracy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800" b="0"/>
                        <a:t>66.3%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800" b="0"/>
                        <a:t>71.3%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a:solidFill>
                            <a:schemeClr val="dk1"/>
                          </a:solidFill>
                        </a:rPr>
                        <a:t>75.1%</a:t>
                      </a:r>
                      <a:endParaRPr lang="en-US" sz="1800" b="0" kern="1200">
                        <a:solidFill>
                          <a:schemeClr val="dk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a:solidFill>
                            <a:schemeClr val="dk1"/>
                          </a:solidFill>
                        </a:rPr>
                        <a:t>78.8%</a:t>
                      </a:r>
                      <a:endParaRPr lang="en-US" sz="1800" b="0" kern="1200">
                        <a:solidFill>
                          <a:schemeClr val="dk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9542488"/>
                  </a:ext>
                </a:extLst>
              </a:tr>
              <a:tr h="642606">
                <a:tc>
                  <a:txBody>
                    <a:bodyPr/>
                    <a:lstStyle/>
                    <a:p>
                      <a:pPr>
                        <a:spcAft>
                          <a:spcPts val="600"/>
                        </a:spcAft>
                      </a:pPr>
                      <a:r>
                        <a:rPr lang="en-US" sz="1800" b="1" cap="none" baseline="0">
                          <a:effectLst/>
                          <a:latin typeface="+mn-lt"/>
                          <a:ea typeface="SimSun" panose="02010600030101010101" pitchFamily="2" charset="-122"/>
                          <a:cs typeface="Times New Roman" panose="02020603050405020304" pitchFamily="18" charset="0"/>
                        </a:rPr>
                        <a:t>Mean Time to </a:t>
                      </a:r>
                      <a:r>
                        <a:rPr lang="en-US" sz="1800" b="1" i="1" cap="none" baseline="0">
                          <a:effectLst/>
                          <a:latin typeface="+mn-lt"/>
                          <a:ea typeface="SimSun" panose="02010600030101010101" pitchFamily="2" charset="-122"/>
                          <a:cs typeface="Times New Roman" panose="02020603050405020304" pitchFamily="18" charset="0"/>
                        </a:rPr>
                        <a:t>Detect</a:t>
                      </a:r>
                      <a:r>
                        <a:rPr lang="en-US" sz="1800" b="1" cap="none" baseline="0">
                          <a:effectLst/>
                          <a:latin typeface="+mn-lt"/>
                          <a:ea typeface="SimSun" panose="02010600030101010101" pitchFamily="2" charset="-122"/>
                          <a:cs typeface="Times New Roman" panose="02020603050405020304" pitchFamily="18" charset="0"/>
                        </a:rPr>
                        <a:t> Incidents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r>
                        <a:rPr lang="en-US" sz="1800" b="0"/>
                        <a:t>True Positive Rate (TPR) / False Positive Rate (FPR)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800" b="0"/>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800" b="0"/>
                        <a:t>15.6% / 0.09%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b="0" kern="1200">
                          <a:solidFill>
                            <a:schemeClr val="dk1"/>
                          </a:solidFill>
                          <a:latin typeface="+mn-lt"/>
                          <a:ea typeface="+mn-ea"/>
                          <a:cs typeface="+mn-cs"/>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chemeClr val="dk1"/>
                          </a:solidFill>
                          <a:latin typeface="+mn-lt"/>
                          <a:ea typeface="+mn-ea"/>
                          <a:cs typeface="+mn-cs"/>
                        </a:rPr>
                        <a:t>32.0% / 0.08%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7635975"/>
                  </a:ext>
                </a:extLst>
              </a:tr>
              <a:tr h="642606">
                <a:tc>
                  <a:txBody>
                    <a:bodyPr/>
                    <a:lstStyle/>
                    <a:p>
                      <a:pPr>
                        <a:spcAft>
                          <a:spcPts val="600"/>
                        </a:spcAft>
                      </a:pPr>
                      <a:r>
                        <a:rPr lang="en-US" sz="1800" b="1" cap="none" baseline="0">
                          <a:effectLst/>
                          <a:latin typeface="+mn-lt"/>
                          <a:ea typeface="SimSun" panose="02010600030101010101" pitchFamily="2" charset="-122"/>
                          <a:cs typeface="Times New Roman" panose="02020603050405020304" pitchFamily="18" charset="0"/>
                        </a:rPr>
                        <a:t>Mean Time to </a:t>
                      </a:r>
                      <a:r>
                        <a:rPr lang="en-US" sz="1800" b="1" i="1" cap="none" baseline="0">
                          <a:effectLst/>
                          <a:latin typeface="+mn-lt"/>
                          <a:ea typeface="SimSun" panose="02010600030101010101" pitchFamily="2" charset="-122"/>
                          <a:cs typeface="Times New Roman" panose="02020603050405020304" pitchFamily="18" charset="0"/>
                        </a:rPr>
                        <a:t>Verify</a:t>
                      </a:r>
                      <a:r>
                        <a:rPr lang="en-US" sz="1800" b="1" cap="none" baseline="0">
                          <a:effectLst/>
                          <a:latin typeface="+mn-lt"/>
                          <a:ea typeface="SimSun" panose="02010600030101010101" pitchFamily="2" charset="-122"/>
                          <a:cs typeface="Times New Roman" panose="02020603050405020304" pitchFamily="18" charset="0"/>
                        </a:rPr>
                        <a:t> Incidents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TPR / FPR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800" b="0"/>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chemeClr val="dk1"/>
                          </a:solidFill>
                          <a:latin typeface="+mn-lt"/>
                          <a:ea typeface="+mn-ea"/>
                          <a:cs typeface="+mn-cs"/>
                        </a:rPr>
                        <a:t>100% / 0.005%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a:solidFill>
                            <a:schemeClr val="dk1"/>
                          </a:solidFill>
                          <a:latin typeface="+mn-lt"/>
                          <a:ea typeface="+mn-ea"/>
                          <a:cs typeface="+mn-cs"/>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100% / 0.016%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531"/>
                  </a:ext>
                </a:extLst>
              </a:tr>
            </a:tbl>
          </a:graphicData>
        </a:graphic>
      </p:graphicFrame>
      <p:sp>
        <p:nvSpPr>
          <p:cNvPr id="11" name="Arrow: Right 10">
            <a:extLst>
              <a:ext uri="{FF2B5EF4-FFF2-40B4-BE49-F238E27FC236}">
                <a16:creationId xmlns:a16="http://schemas.microsoft.com/office/drawing/2014/main" id="{B015D192-724E-4205-B87A-2F8E8D7DD797}"/>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07851C06-22EA-4248-8060-8AD1746B0FC2}"/>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41181806-D515-48D6-A63B-6DCFDAA2207A}"/>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228701F2-2297-4A0D-94E0-58FE0EDFBAF1}"/>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5" name="Rectangle: Rounded Corners 14">
            <a:extLst>
              <a:ext uri="{FF2B5EF4-FFF2-40B4-BE49-F238E27FC236}">
                <a16:creationId xmlns:a16="http://schemas.microsoft.com/office/drawing/2014/main" id="{D7F421BF-4E27-47D1-B2E0-9451A2036E98}"/>
              </a:ext>
            </a:extLst>
          </p:cNvPr>
          <p:cNvSpPr/>
          <p:nvPr/>
        </p:nvSpPr>
        <p:spPr bwMode="auto">
          <a:xfrm>
            <a:off x="10584123" y="3886304"/>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53B3DE48-0A9D-40A3-AB5E-A63785B02EEB}"/>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3B6D0DA0-BC33-4657-83BC-4336BAF227D7}"/>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11540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Algorithm Validation Results </a:t>
            </a:r>
            <a:br>
              <a:rPr lang="en-US">
                <a:solidFill>
                  <a:schemeClr val="bg1"/>
                </a:solidFill>
              </a:rPr>
            </a:br>
            <a:r>
              <a:rPr lang="en-US">
                <a:solidFill>
                  <a:schemeClr val="bg1"/>
                </a:solidFill>
              </a:rPr>
              <a:t>for Safety Measures</a:t>
            </a:r>
          </a:p>
        </p:txBody>
      </p:sp>
      <p:sp>
        <p:nvSpPr>
          <p:cNvPr id="3" name="Content Placeholder 2">
            <a:extLst>
              <a:ext uri="{FF2B5EF4-FFF2-40B4-BE49-F238E27FC236}">
                <a16:creationId xmlns:a16="http://schemas.microsoft.com/office/drawing/2014/main" id="{E9B7BE73-68A0-4316-A8EC-45759CD1DEB9}"/>
              </a:ext>
            </a:extLst>
          </p:cNvPr>
          <p:cNvSpPr>
            <a:spLocks noGrp="1"/>
          </p:cNvSpPr>
          <p:nvPr>
            <p:ph idx="1"/>
          </p:nvPr>
        </p:nvSpPr>
        <p:spPr>
          <a:xfrm>
            <a:off x="442736" y="1186930"/>
            <a:ext cx="9870280" cy="4652023"/>
          </a:xfrm>
        </p:spPr>
        <p:txBody>
          <a:bodyPr/>
          <a:lstStyle/>
          <a:p>
            <a:pPr>
              <a:spcBef>
                <a:spcPts val="600"/>
              </a:spcBef>
              <a:spcAft>
                <a:spcPts val="600"/>
              </a:spcAft>
            </a:pPr>
            <a:r>
              <a:rPr lang="en-US" sz="1800" dirty="0"/>
              <a:t>Validation Results for the three safety measures (hard braking, DRAC, TTCD)</a:t>
            </a:r>
          </a:p>
          <a:p>
            <a:pPr lvl="1">
              <a:spcBef>
                <a:spcPts val="600"/>
              </a:spcBef>
              <a:spcAft>
                <a:spcPts val="600"/>
              </a:spcAft>
            </a:pPr>
            <a:r>
              <a:rPr lang="en-US" sz="1800" b="1" dirty="0"/>
              <a:t>Correlation with Crashes</a:t>
            </a:r>
            <a:r>
              <a:rPr lang="en-US" sz="1800" dirty="0"/>
              <a:t>: Positive correlations were found between safety risk events and crashes. </a:t>
            </a:r>
            <a:r>
              <a:rPr lang="en-US" sz="1800" kern="1000" spc="-20" dirty="0">
                <a:latin typeface="Arial" panose="020B0604020202020204" pitchFamily="34" charset="0"/>
                <a:cs typeface="Times New Roman" panose="02020603050405020304" pitchFamily="18" charset="0"/>
              </a:rPr>
              <a:t>Correlation coefficients between the three safety measures and crashes are found to be positive for optimal threshold values and window size(s).</a:t>
            </a:r>
            <a:endParaRPr lang="en-US" sz="1800" dirty="0"/>
          </a:p>
          <a:p>
            <a:pPr lvl="1">
              <a:spcBef>
                <a:spcPts val="600"/>
              </a:spcBef>
              <a:spcAft>
                <a:spcPts val="600"/>
              </a:spcAft>
            </a:pPr>
            <a:r>
              <a:rPr lang="en-US" sz="1800" b="1" dirty="0"/>
              <a:t>MPR Determination Method 1 – Correlation Method</a:t>
            </a:r>
            <a:r>
              <a:rPr lang="en-US" sz="1800" dirty="0"/>
              <a:t>: Shapes of the curves obtained from field data were similar to those obtained from simulated data in most cases.</a:t>
            </a:r>
          </a:p>
          <a:p>
            <a:pPr lvl="1">
              <a:spcBef>
                <a:spcPts val="600"/>
              </a:spcBef>
              <a:spcAft>
                <a:spcPts val="600"/>
              </a:spcAft>
            </a:pPr>
            <a:r>
              <a:rPr lang="en-US" sz="1800" b="1" dirty="0"/>
              <a:t>MPR Determination Method  2 – Elbow Method</a:t>
            </a:r>
            <a:r>
              <a:rPr lang="en-US" sz="1800" dirty="0"/>
              <a:t>: Shapes of the curves obtained from field data were similar to those obtained from simulated data in most cases.</a:t>
            </a:r>
          </a:p>
          <a:p>
            <a:pPr lvl="1">
              <a:spcBef>
                <a:spcPts val="600"/>
              </a:spcBef>
              <a:spcAft>
                <a:spcPts val="600"/>
              </a:spcAft>
            </a:pPr>
            <a:r>
              <a:rPr lang="en-US" sz="1800" i="1" dirty="0"/>
              <a:t>Note</a:t>
            </a:r>
            <a:r>
              <a:rPr lang="en-US" sz="1800" dirty="0"/>
              <a:t>: Real-world trajectory data were used for algorithm validation. </a:t>
            </a:r>
          </a:p>
          <a:p>
            <a:pPr lvl="1">
              <a:spcBef>
                <a:spcPts val="600"/>
              </a:spcBef>
              <a:spcAft>
                <a:spcPts val="600"/>
              </a:spcAft>
            </a:pPr>
            <a:endParaRPr lang="en-US" sz="1800" dirty="0"/>
          </a:p>
          <a:p>
            <a:pPr lvl="1">
              <a:spcBef>
                <a:spcPts val="600"/>
              </a:spcBef>
              <a:spcAft>
                <a:spcPts val="600"/>
              </a:spcAft>
            </a:pPr>
            <a:endParaRPr lang="en-US" sz="1800" dirty="0"/>
          </a:p>
          <a:p>
            <a:pPr lvl="1">
              <a:spcBef>
                <a:spcPts val="600"/>
              </a:spcBef>
              <a:spcAft>
                <a:spcPts val="600"/>
              </a:spcAft>
            </a:pPr>
            <a:endParaRPr lang="en-US" sz="1800" dirty="0"/>
          </a:p>
          <a:p>
            <a:pPr lvl="1">
              <a:spcBef>
                <a:spcPts val="600"/>
              </a:spcBef>
              <a:spcAft>
                <a:spcPts val="600"/>
              </a:spcAft>
            </a:pPr>
            <a:endParaRPr lang="en-US" sz="1800" dirty="0"/>
          </a:p>
        </p:txBody>
      </p:sp>
      <p:sp>
        <p:nvSpPr>
          <p:cNvPr id="11" name="Arrow: Right 10">
            <a:extLst>
              <a:ext uri="{FF2B5EF4-FFF2-40B4-BE49-F238E27FC236}">
                <a16:creationId xmlns:a16="http://schemas.microsoft.com/office/drawing/2014/main" id="{7BFAFB60-4FBA-4810-867F-472CC4F87735}"/>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17DCD471-F721-4AB1-AC3E-9B76C1F391F9}"/>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F6B508E4-0D54-4670-AC59-772726620627}"/>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D9F2B0AE-D4FE-479E-9736-8A6F80BEA6B3}"/>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5" name="Rectangle: Rounded Corners 14">
            <a:extLst>
              <a:ext uri="{FF2B5EF4-FFF2-40B4-BE49-F238E27FC236}">
                <a16:creationId xmlns:a16="http://schemas.microsoft.com/office/drawing/2014/main" id="{575B3C3A-EA95-4174-8732-D0C3D8A97F11}"/>
              </a:ext>
            </a:extLst>
          </p:cNvPr>
          <p:cNvSpPr/>
          <p:nvPr/>
        </p:nvSpPr>
        <p:spPr bwMode="auto">
          <a:xfrm>
            <a:off x="10584123" y="3886304"/>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0A1C3D47-3BDD-41B9-BCD3-CBE8668EA901}"/>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1D4FEE4B-9CCE-47A4-96A2-C32179DB8CD9}"/>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12647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normAutofit fontScale="90000"/>
          </a:bodyPr>
          <a:lstStyle/>
          <a:p>
            <a:r>
              <a:rPr lang="en-US">
                <a:solidFill>
                  <a:schemeClr val="bg1"/>
                </a:solidFill>
              </a:rPr>
              <a:t>Key Takeaways for Mobility Measures</a:t>
            </a:r>
            <a:br>
              <a:rPr lang="en-US">
                <a:solidFill>
                  <a:schemeClr val="bg1"/>
                </a:solidFill>
              </a:rPr>
            </a:br>
            <a:r>
              <a:rPr lang="en-US">
                <a:solidFill>
                  <a:schemeClr val="bg1"/>
                </a:solidFill>
              </a:rPr>
              <a:t>Using Machine Learning</a:t>
            </a:r>
          </a:p>
        </p:txBody>
      </p:sp>
      <p:sp>
        <p:nvSpPr>
          <p:cNvPr id="3" name="Content Placeholder 2">
            <a:extLst>
              <a:ext uri="{FF2B5EF4-FFF2-40B4-BE49-F238E27FC236}">
                <a16:creationId xmlns:a16="http://schemas.microsoft.com/office/drawing/2014/main" id="{E9B7BE73-68A0-4316-A8EC-45759CD1DEB9}"/>
              </a:ext>
            </a:extLst>
          </p:cNvPr>
          <p:cNvSpPr>
            <a:spLocks noGrp="1"/>
          </p:cNvSpPr>
          <p:nvPr>
            <p:ph idx="1"/>
          </p:nvPr>
        </p:nvSpPr>
        <p:spPr>
          <a:xfrm>
            <a:off x="414161" y="1203013"/>
            <a:ext cx="9684186" cy="4392924"/>
          </a:xfrm>
        </p:spPr>
        <p:txBody>
          <a:bodyPr/>
          <a:lstStyle/>
          <a:p>
            <a:pPr>
              <a:spcBef>
                <a:spcPts val="600"/>
              </a:spcBef>
              <a:spcAft>
                <a:spcPts val="0"/>
              </a:spcAft>
            </a:pPr>
            <a:r>
              <a:rPr lang="en-US" sz="1800" kern="1000" spc="-20" dirty="0">
                <a:effectLst/>
                <a:ea typeface="Times New Roman" panose="02020603050405020304" pitchFamily="18" charset="0"/>
                <a:cs typeface="Times New Roman" panose="02020603050405020304" pitchFamily="18" charset="0"/>
              </a:rPr>
              <a:t>Machine learning (ML) models were developed for </a:t>
            </a:r>
            <a:r>
              <a:rPr lang="en-US" sz="1800" b="1" kern="1000" spc="-20" dirty="0">
                <a:ea typeface="Times New Roman" panose="02020603050405020304" pitchFamily="18" charset="0"/>
                <a:cs typeface="Times New Roman" panose="02020603050405020304" pitchFamily="18" charset="0"/>
              </a:rPr>
              <a:t>Q</a:t>
            </a:r>
            <a:r>
              <a:rPr lang="en-US" sz="1800" b="1" kern="1000" spc="-20" dirty="0">
                <a:effectLst/>
                <a:ea typeface="Times New Roman" panose="02020603050405020304" pitchFamily="18" charset="0"/>
                <a:cs typeface="Times New Roman" panose="02020603050405020304" pitchFamily="18" charset="0"/>
              </a:rPr>
              <a:t>ueue </a:t>
            </a:r>
            <a:r>
              <a:rPr lang="en-US" sz="1800" b="1" kern="1000" spc="-20" dirty="0">
                <a:ea typeface="Times New Roman" panose="02020603050405020304" pitchFamily="18" charset="0"/>
                <a:cs typeface="Times New Roman" panose="02020603050405020304" pitchFamily="18" charset="0"/>
              </a:rPr>
              <a:t>L</a:t>
            </a:r>
            <a:r>
              <a:rPr lang="en-US" sz="1800" b="1" kern="1000" spc="-20" dirty="0">
                <a:effectLst/>
                <a:ea typeface="Times New Roman" panose="02020603050405020304" pitchFamily="18" charset="0"/>
                <a:cs typeface="Times New Roman" panose="02020603050405020304" pitchFamily="18" charset="0"/>
              </a:rPr>
              <a:t>ength </a:t>
            </a:r>
            <a:r>
              <a:rPr lang="en-US" sz="1800" kern="1000" spc="-20" dirty="0">
                <a:effectLst/>
                <a:ea typeface="Times New Roman" panose="02020603050405020304" pitchFamily="18" charset="0"/>
                <a:cs typeface="Times New Roman" panose="02020603050405020304" pitchFamily="18" charset="0"/>
              </a:rPr>
              <a:t>and </a:t>
            </a:r>
            <a:r>
              <a:rPr lang="en-US" sz="1800" b="1" kern="1000" spc="-20" dirty="0">
                <a:ea typeface="Times New Roman" panose="02020603050405020304" pitchFamily="18" charset="0"/>
                <a:cs typeface="Times New Roman" panose="02020603050405020304" pitchFamily="18" charset="0"/>
              </a:rPr>
              <a:t>M</a:t>
            </a:r>
            <a:r>
              <a:rPr lang="en-US" sz="1800" b="1" kern="1000" spc="-20" dirty="0">
                <a:effectLst/>
                <a:ea typeface="Times New Roman" panose="02020603050405020304" pitchFamily="18" charset="0"/>
                <a:cs typeface="Times New Roman" panose="02020603050405020304" pitchFamily="18" charset="0"/>
              </a:rPr>
              <a:t>ean </a:t>
            </a:r>
            <a:r>
              <a:rPr lang="en-US" sz="1800" b="1" kern="1000" spc="-20" dirty="0">
                <a:ea typeface="Times New Roman" panose="02020603050405020304" pitchFamily="18" charset="0"/>
                <a:cs typeface="Times New Roman" panose="02020603050405020304" pitchFamily="18" charset="0"/>
              </a:rPr>
              <a:t>T</a:t>
            </a:r>
            <a:r>
              <a:rPr lang="en-US" sz="1800" b="1" kern="1000" spc="-20" dirty="0">
                <a:effectLst/>
                <a:ea typeface="Times New Roman" panose="02020603050405020304" pitchFamily="18" charset="0"/>
                <a:cs typeface="Times New Roman" panose="02020603050405020304" pitchFamily="18" charset="0"/>
              </a:rPr>
              <a:t>ime to Detect and Verify </a:t>
            </a:r>
            <a:r>
              <a:rPr lang="en-US" sz="1800" b="1" kern="1000" spc="-20" dirty="0">
                <a:ea typeface="Times New Roman" panose="02020603050405020304" pitchFamily="18" charset="0"/>
                <a:cs typeface="Times New Roman" panose="02020603050405020304" pitchFamily="18" charset="0"/>
              </a:rPr>
              <a:t>I</a:t>
            </a:r>
            <a:r>
              <a:rPr lang="en-US" sz="1800" b="1" kern="1000" spc="-20" dirty="0">
                <a:effectLst/>
                <a:ea typeface="Times New Roman" panose="02020603050405020304" pitchFamily="18" charset="0"/>
                <a:cs typeface="Times New Roman" panose="02020603050405020304" pitchFamily="18" charset="0"/>
              </a:rPr>
              <a:t>ncidents</a:t>
            </a:r>
            <a:r>
              <a:rPr lang="en-US" sz="1800" kern="1000" spc="-20" dirty="0">
                <a:effectLst/>
                <a:ea typeface="Times New Roman" panose="02020603050405020304" pitchFamily="18" charset="0"/>
                <a:cs typeface="Times New Roman" panose="02020603050405020304" pitchFamily="18" charset="0"/>
              </a:rPr>
              <a:t>. </a:t>
            </a:r>
          </a:p>
          <a:p>
            <a:pPr lvl="1">
              <a:spcBef>
                <a:spcPts val="600"/>
              </a:spcBef>
              <a:spcAft>
                <a:spcPts val="0"/>
              </a:spcAft>
            </a:pPr>
            <a:r>
              <a:rPr lang="en-US" sz="1800" kern="1000" spc="-20" dirty="0">
                <a:effectLst/>
                <a:ea typeface="Times New Roman" panose="02020603050405020304" pitchFamily="18" charset="0"/>
                <a:cs typeface="Times New Roman" panose="02020603050405020304" pitchFamily="18" charset="0"/>
              </a:rPr>
              <a:t>With the ML approach, the queue length application demonstrated significant improvements in terms of accuracy over previous heuristics for queue length estimation.</a:t>
            </a:r>
          </a:p>
          <a:p>
            <a:pPr lvl="1">
              <a:spcBef>
                <a:spcPts val="600"/>
              </a:spcBef>
              <a:spcAft>
                <a:spcPts val="0"/>
              </a:spcAft>
            </a:pPr>
            <a:r>
              <a:rPr lang="en-US" sz="1800" kern="1000" spc="-20" dirty="0">
                <a:effectLst/>
                <a:ea typeface="Times New Roman" panose="02020603050405020304" pitchFamily="18" charset="0"/>
                <a:cs typeface="Times New Roman" panose="02020603050405020304" pitchFamily="18" charset="0"/>
              </a:rPr>
              <a:t>The ML algorithms scale well to meet big data challenges.</a:t>
            </a:r>
          </a:p>
          <a:p>
            <a:pPr>
              <a:spcBef>
                <a:spcPts val="600"/>
              </a:spcBef>
              <a:spcAft>
                <a:spcPts val="0"/>
              </a:spcAft>
            </a:pPr>
            <a:r>
              <a:rPr lang="en-US" sz="1800" kern="1000" spc="-20" dirty="0">
                <a:effectLst/>
                <a:ea typeface="Times New Roman" panose="02020603050405020304" pitchFamily="18" charset="0"/>
                <a:cs typeface="Times New Roman" panose="02020603050405020304" pitchFamily="18" charset="0"/>
              </a:rPr>
              <a:t>Training localized models (e.g., to the specific network) is necessary to achieve adequate performance when relying solely on sparse BSM data. </a:t>
            </a:r>
          </a:p>
          <a:p>
            <a:pPr lvl="1">
              <a:spcBef>
                <a:spcPts val="600"/>
              </a:spcBef>
              <a:spcAft>
                <a:spcPts val="0"/>
              </a:spcAft>
            </a:pPr>
            <a:r>
              <a:rPr lang="en-US" sz="1800" kern="1000" spc="-20" dirty="0">
                <a:effectLst/>
                <a:ea typeface="Times New Roman" panose="02020603050405020304" pitchFamily="18" charset="0"/>
                <a:cs typeface="Times New Roman" panose="02020603050405020304" pitchFamily="18" charset="0"/>
              </a:rPr>
              <a:t>Models perform best when trained and tuned to the specific flow and characteristics of the network. </a:t>
            </a:r>
          </a:p>
          <a:p>
            <a:pPr>
              <a:spcBef>
                <a:spcPts val="600"/>
              </a:spcBef>
              <a:spcAft>
                <a:spcPts val="0"/>
              </a:spcAft>
            </a:pPr>
            <a:r>
              <a:rPr lang="en-US" sz="1800" dirty="0"/>
              <a:t>The ML models can be exported, re-trained, and applied by agencies. </a:t>
            </a:r>
          </a:p>
          <a:p>
            <a:pPr>
              <a:spcBef>
                <a:spcPts val="600"/>
              </a:spcBef>
              <a:spcAft>
                <a:spcPts val="0"/>
              </a:spcAft>
            </a:pPr>
            <a:r>
              <a:rPr lang="en-US" sz="1800" dirty="0"/>
              <a:t>The project resulted in a variety of BSM-based features engineered for queue classification and mean time to detect and verify incidents that can be re-used for training ML models for other measures.</a:t>
            </a:r>
          </a:p>
          <a:p>
            <a:pPr lvl="1">
              <a:spcBef>
                <a:spcPts val="600"/>
              </a:spcBef>
              <a:spcAft>
                <a:spcPts val="0"/>
              </a:spcAft>
            </a:pPr>
            <a:endParaRPr lang="en-US" sz="1800" dirty="0"/>
          </a:p>
        </p:txBody>
      </p:sp>
      <p:sp>
        <p:nvSpPr>
          <p:cNvPr id="11" name="Arrow: Right 10">
            <a:extLst>
              <a:ext uri="{FF2B5EF4-FFF2-40B4-BE49-F238E27FC236}">
                <a16:creationId xmlns:a16="http://schemas.microsoft.com/office/drawing/2014/main" id="{6C95294D-A404-4DA8-A1D1-95C2147262D6}"/>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91D3B4B1-321C-4051-B9F5-810C603E7992}"/>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7ECAC3EF-0D3D-460F-8740-D530A6D91E24}"/>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C25EB08F-CDE9-4AC8-BEED-BC41909ED36E}"/>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5" name="Rectangle: Rounded Corners 14">
            <a:extLst>
              <a:ext uri="{FF2B5EF4-FFF2-40B4-BE49-F238E27FC236}">
                <a16:creationId xmlns:a16="http://schemas.microsoft.com/office/drawing/2014/main" id="{E942B803-F74F-4250-AEF7-A08917BDAC48}"/>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16" name="Rectangle: Rounded Corners 15">
            <a:extLst>
              <a:ext uri="{FF2B5EF4-FFF2-40B4-BE49-F238E27FC236}">
                <a16:creationId xmlns:a16="http://schemas.microsoft.com/office/drawing/2014/main" id="{EA42161D-C25D-49BC-BF48-DA5FB6F1E502}"/>
              </a:ext>
            </a:extLst>
          </p:cNvPr>
          <p:cNvSpPr/>
          <p:nvPr/>
        </p:nvSpPr>
        <p:spPr bwMode="auto">
          <a:xfrm>
            <a:off x="10584123" y="4847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17" name="Rectangle: Rounded Corners 16">
            <a:extLst>
              <a:ext uri="{FF2B5EF4-FFF2-40B4-BE49-F238E27FC236}">
                <a16:creationId xmlns:a16="http://schemas.microsoft.com/office/drawing/2014/main" id="{8F94B080-0BB7-4074-9654-F1FC2A107301}"/>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7118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normAutofit fontScale="90000"/>
          </a:bodyPr>
          <a:lstStyle/>
          <a:p>
            <a:r>
              <a:rPr lang="en-US">
                <a:solidFill>
                  <a:schemeClr val="bg1"/>
                </a:solidFill>
              </a:rPr>
              <a:t>Key Takeaways for Mobility Measures</a:t>
            </a:r>
            <a:br>
              <a:rPr lang="en-US">
                <a:solidFill>
                  <a:schemeClr val="bg1"/>
                </a:solidFill>
              </a:rPr>
            </a:br>
            <a:r>
              <a:rPr lang="en-US">
                <a:solidFill>
                  <a:schemeClr val="bg1"/>
                </a:solidFill>
              </a:rPr>
              <a:t>Using Nearest Neighbor Search</a:t>
            </a:r>
          </a:p>
        </p:txBody>
      </p:sp>
      <p:sp>
        <p:nvSpPr>
          <p:cNvPr id="3" name="Content Placeholder 2">
            <a:extLst>
              <a:ext uri="{FF2B5EF4-FFF2-40B4-BE49-F238E27FC236}">
                <a16:creationId xmlns:a16="http://schemas.microsoft.com/office/drawing/2014/main" id="{E9B7BE73-68A0-4316-A8EC-45759CD1DEB9}"/>
              </a:ext>
            </a:extLst>
          </p:cNvPr>
          <p:cNvSpPr>
            <a:spLocks noGrp="1"/>
          </p:cNvSpPr>
          <p:nvPr>
            <p:ph idx="1"/>
          </p:nvPr>
        </p:nvSpPr>
        <p:spPr>
          <a:xfrm>
            <a:off x="414161" y="1203013"/>
            <a:ext cx="9684186" cy="4392924"/>
          </a:xfrm>
        </p:spPr>
        <p:txBody>
          <a:bodyPr/>
          <a:lstStyle/>
          <a:p>
            <a:pPr>
              <a:spcBef>
                <a:spcPts val="600"/>
              </a:spcBef>
              <a:spcAft>
                <a:spcPts val="600"/>
              </a:spcAft>
            </a:pPr>
            <a:r>
              <a:rPr lang="en-US" sz="1800" kern="1000" spc="-20" dirty="0">
                <a:effectLst/>
                <a:ea typeface="Times New Roman" panose="02020603050405020304" pitchFamily="18" charset="0"/>
                <a:cs typeface="Times New Roman" panose="02020603050405020304" pitchFamily="18" charset="0"/>
              </a:rPr>
              <a:t>Nearest neighbor search methods were used for both </a:t>
            </a:r>
            <a:r>
              <a:rPr lang="en-US" sz="1800" b="1" kern="1000" spc="-20" dirty="0">
                <a:effectLst/>
                <a:ea typeface="Times New Roman" panose="02020603050405020304" pitchFamily="18" charset="0"/>
                <a:cs typeface="Times New Roman" panose="02020603050405020304" pitchFamily="18" charset="0"/>
              </a:rPr>
              <a:t>Travel time </a:t>
            </a:r>
            <a:r>
              <a:rPr lang="en-US" sz="1800" kern="1000" spc="-20" dirty="0">
                <a:effectLst/>
                <a:ea typeface="Times New Roman" panose="02020603050405020304" pitchFamily="18" charset="0"/>
                <a:cs typeface="Times New Roman" panose="02020603050405020304" pitchFamily="18" charset="0"/>
              </a:rPr>
              <a:t>and </a:t>
            </a:r>
            <a:r>
              <a:rPr lang="en-US" sz="1800" b="1" kern="1000" spc="-20" dirty="0">
                <a:ea typeface="Times New Roman" panose="02020603050405020304" pitchFamily="18" charset="0"/>
                <a:cs typeface="Times New Roman" panose="02020603050405020304" pitchFamily="18" charset="0"/>
              </a:rPr>
              <a:t>S</a:t>
            </a:r>
            <a:r>
              <a:rPr lang="en-US" sz="1800" b="1" kern="1000" spc="-20" dirty="0">
                <a:effectLst/>
                <a:ea typeface="Times New Roman" panose="02020603050405020304" pitchFamily="18" charset="0"/>
                <a:cs typeface="Times New Roman" panose="02020603050405020304" pitchFamily="18" charset="0"/>
              </a:rPr>
              <a:t>pace </a:t>
            </a:r>
            <a:r>
              <a:rPr lang="en-US" sz="1800" b="1" kern="1000" spc="-20" dirty="0">
                <a:ea typeface="Times New Roman" panose="02020603050405020304" pitchFamily="18" charset="0"/>
                <a:cs typeface="Times New Roman" panose="02020603050405020304" pitchFamily="18" charset="0"/>
              </a:rPr>
              <a:t>M</a:t>
            </a:r>
            <a:r>
              <a:rPr lang="en-US" sz="1800" b="1" kern="1000" spc="-20" dirty="0">
                <a:effectLst/>
                <a:ea typeface="Times New Roman" panose="02020603050405020304" pitchFamily="18" charset="0"/>
                <a:cs typeface="Times New Roman" panose="02020603050405020304" pitchFamily="18" charset="0"/>
              </a:rPr>
              <a:t>ean </a:t>
            </a:r>
            <a:r>
              <a:rPr lang="en-US" sz="1800" b="1" kern="1000" spc="-20" dirty="0">
                <a:ea typeface="Times New Roman" panose="02020603050405020304" pitchFamily="18" charset="0"/>
                <a:cs typeface="Times New Roman" panose="02020603050405020304" pitchFamily="18" charset="0"/>
              </a:rPr>
              <a:t>S</a:t>
            </a:r>
            <a:r>
              <a:rPr lang="en-US" sz="1800" b="1" kern="1000" spc="-20" dirty="0">
                <a:effectLst/>
                <a:ea typeface="Times New Roman" panose="02020603050405020304" pitchFamily="18" charset="0"/>
                <a:cs typeface="Times New Roman" panose="02020603050405020304" pitchFamily="18" charset="0"/>
              </a:rPr>
              <a:t>peeds </a:t>
            </a:r>
            <a:r>
              <a:rPr lang="en-US" sz="1800" kern="1000" spc="-20" dirty="0">
                <a:effectLst/>
                <a:ea typeface="Times New Roman" panose="02020603050405020304" pitchFamily="18" charset="0"/>
                <a:cs typeface="Times New Roman" panose="02020603050405020304" pitchFamily="18" charset="0"/>
              </a:rPr>
              <a:t>estimations. </a:t>
            </a:r>
          </a:p>
          <a:p>
            <a:pPr>
              <a:spcBef>
                <a:spcPts val="600"/>
              </a:spcBef>
              <a:spcAft>
                <a:spcPts val="600"/>
              </a:spcAft>
            </a:pPr>
            <a:r>
              <a:rPr lang="en-US" sz="1800" kern="1000" spc="-20" dirty="0">
                <a:effectLst/>
                <a:ea typeface="Times New Roman" panose="02020603050405020304" pitchFamily="18" charset="0"/>
                <a:cs typeface="Times New Roman" panose="02020603050405020304" pitchFamily="18" charset="0"/>
              </a:rPr>
              <a:t>The applications resulted in similar accuracy as previous work </a:t>
            </a:r>
            <a:r>
              <a:rPr lang="en-US" sz="1800" kern="1000" spc="-20" dirty="0">
                <a:ea typeface="Times New Roman" panose="02020603050405020304" pitchFamily="18" charset="0"/>
                <a:cs typeface="Times New Roman" panose="02020603050405020304" pitchFamily="18" charset="0"/>
              </a:rPr>
              <a:t>by the authors </a:t>
            </a:r>
            <a:r>
              <a:rPr lang="en-US" sz="1800" kern="1000" spc="-20" dirty="0">
                <a:effectLst/>
                <a:ea typeface="Times New Roman" panose="02020603050405020304" pitchFamily="18" charset="0"/>
                <a:cs typeface="Times New Roman" panose="02020603050405020304" pitchFamily="18" charset="0"/>
              </a:rPr>
              <a:t>but are now set up to operate in real time.</a:t>
            </a:r>
          </a:p>
          <a:p>
            <a:pPr>
              <a:spcBef>
                <a:spcPts val="600"/>
              </a:spcBef>
              <a:spcAft>
                <a:spcPts val="600"/>
              </a:spcAft>
            </a:pPr>
            <a:r>
              <a:rPr lang="en-US" sz="1800" kern="1000" spc="-20" dirty="0">
                <a:cs typeface="Times New Roman" panose="02020603050405020304" pitchFamily="18" charset="0"/>
              </a:rPr>
              <a:t>Key takeaways are summarized below:</a:t>
            </a:r>
          </a:p>
          <a:p>
            <a:pPr lvl="1">
              <a:spcBef>
                <a:spcPts val="600"/>
              </a:spcBef>
              <a:spcAft>
                <a:spcPts val="600"/>
              </a:spcAft>
            </a:pPr>
            <a:r>
              <a:rPr lang="en-US" sz="1800" dirty="0"/>
              <a:t>Need to localize parameters. </a:t>
            </a:r>
            <a:r>
              <a:rPr lang="en-US" sz="1800" kern="1000" spc="-20" dirty="0">
                <a:effectLst/>
                <a:ea typeface="Times New Roman" panose="02020603050405020304" pitchFamily="18" charset="0"/>
                <a:cs typeface="Times New Roman" panose="02020603050405020304" pitchFamily="18" charset="0"/>
              </a:rPr>
              <a:t>Performance improves when algorithm parameters such as search window time and distance are calibrated to the location. </a:t>
            </a:r>
            <a:endParaRPr lang="en-US" sz="1800" dirty="0"/>
          </a:p>
          <a:p>
            <a:pPr lvl="1">
              <a:spcBef>
                <a:spcPts val="600"/>
              </a:spcBef>
              <a:spcAft>
                <a:spcPts val="600"/>
              </a:spcAft>
            </a:pPr>
            <a:r>
              <a:rPr lang="en-US" sz="1800" kern="1000" spc="-20" dirty="0">
                <a:effectLst/>
                <a:ea typeface="Times New Roman" panose="02020603050405020304" pitchFamily="18" charset="0"/>
                <a:cs typeface="Times New Roman" panose="02020603050405020304" pitchFamily="18" charset="0"/>
              </a:rPr>
              <a:t>Accuracy is highly dependent on mapping input. Algorithm accuracy can be greatly improved by highly accurate mapping of roadways and creation of hypothetical vehicle paths that account for curvature. </a:t>
            </a:r>
          </a:p>
          <a:p>
            <a:pPr lvl="1">
              <a:spcBef>
                <a:spcPts val="600"/>
              </a:spcBef>
              <a:spcAft>
                <a:spcPts val="600"/>
              </a:spcAft>
            </a:pPr>
            <a:r>
              <a:rPr lang="en-US" sz="1800" kern="1000" spc="-20" dirty="0">
                <a:effectLst/>
                <a:ea typeface="Times New Roman" panose="02020603050405020304" pitchFamily="18" charset="0"/>
                <a:cs typeface="Times New Roman" panose="02020603050405020304" pitchFamily="18" charset="0"/>
              </a:rPr>
              <a:t>Run time increases at a higher rate when the number of hypothetical vehicles being tracked increases (due to number of routes or facilities/</a:t>
            </a:r>
            <a:r>
              <a:rPr lang="en-US" sz="1800" kern="1000" spc="-20" dirty="0" err="1">
                <a:effectLst/>
                <a:ea typeface="Times New Roman" panose="02020603050405020304" pitchFamily="18" charset="0"/>
                <a:cs typeface="Times New Roman" panose="02020603050405020304" pitchFamily="18" charset="0"/>
              </a:rPr>
              <a:t>superlinks</a:t>
            </a:r>
            <a:r>
              <a:rPr lang="en-US" sz="1800" kern="1000" spc="-20" dirty="0">
                <a:effectLst/>
                <a:ea typeface="Times New Roman" panose="02020603050405020304" pitchFamily="18" charset="0"/>
                <a:cs typeface="Times New Roman" panose="02020603050405020304" pitchFamily="18" charset="0"/>
              </a:rPr>
              <a:t> being tracked), than when the number of BSMs increases. </a:t>
            </a:r>
          </a:p>
          <a:p>
            <a:pPr lvl="1">
              <a:spcBef>
                <a:spcPts val="600"/>
              </a:spcBef>
              <a:spcAft>
                <a:spcPts val="600"/>
              </a:spcAft>
            </a:pPr>
            <a:r>
              <a:rPr lang="en-US" sz="1800" kern="1000" spc="-20" dirty="0">
                <a:effectLst/>
                <a:ea typeface="Times New Roman" panose="02020603050405020304" pitchFamily="18" charset="0"/>
                <a:cs typeface="Times New Roman" panose="02020603050405020304" pitchFamily="18" charset="0"/>
              </a:rPr>
              <a:t>Implementation of algorithms is dependent on management needs and coverage area.</a:t>
            </a:r>
            <a:endParaRPr lang="en-US" sz="1800" b="1" kern="1000" spc="-20" dirty="0">
              <a:effectLst/>
              <a:ea typeface="Times New Roman" panose="02020603050405020304" pitchFamily="18" charset="0"/>
              <a:cs typeface="Times New Roman" panose="02020603050405020304" pitchFamily="18" charset="0"/>
            </a:endParaRPr>
          </a:p>
          <a:p>
            <a:pPr lvl="1">
              <a:spcBef>
                <a:spcPts val="600"/>
              </a:spcBef>
              <a:spcAft>
                <a:spcPts val="600"/>
              </a:spcAft>
            </a:pPr>
            <a:endParaRPr lang="en-US" sz="1800" dirty="0"/>
          </a:p>
          <a:p>
            <a:pPr lvl="1">
              <a:spcBef>
                <a:spcPts val="600"/>
              </a:spcBef>
              <a:spcAft>
                <a:spcPts val="600"/>
              </a:spcAft>
            </a:pPr>
            <a:endParaRPr lang="en-US" sz="1800" dirty="0"/>
          </a:p>
        </p:txBody>
      </p:sp>
      <p:sp>
        <p:nvSpPr>
          <p:cNvPr id="18" name="Arrow: Right 17">
            <a:extLst>
              <a:ext uri="{FF2B5EF4-FFF2-40B4-BE49-F238E27FC236}">
                <a16:creationId xmlns:a16="http://schemas.microsoft.com/office/drawing/2014/main" id="{1389B633-AC05-47B5-8608-1D0A5C31265D}"/>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9" name="Rectangle: Rounded Corners 18">
            <a:extLst>
              <a:ext uri="{FF2B5EF4-FFF2-40B4-BE49-F238E27FC236}">
                <a16:creationId xmlns:a16="http://schemas.microsoft.com/office/drawing/2014/main" id="{F747B5A4-5AC8-453F-A446-73AB71D7C1AD}"/>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20" name="Rectangle: Rounded Corners 19">
            <a:extLst>
              <a:ext uri="{FF2B5EF4-FFF2-40B4-BE49-F238E27FC236}">
                <a16:creationId xmlns:a16="http://schemas.microsoft.com/office/drawing/2014/main" id="{CA6E339F-D19F-46FE-A6B9-723C128EA0F3}"/>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21" name="Rectangle: Rounded Corners 20">
            <a:extLst>
              <a:ext uri="{FF2B5EF4-FFF2-40B4-BE49-F238E27FC236}">
                <a16:creationId xmlns:a16="http://schemas.microsoft.com/office/drawing/2014/main" id="{0CAD33D6-8B53-4F2E-B10E-E4148201EA50}"/>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22" name="Rectangle: Rounded Corners 21">
            <a:extLst>
              <a:ext uri="{FF2B5EF4-FFF2-40B4-BE49-F238E27FC236}">
                <a16:creationId xmlns:a16="http://schemas.microsoft.com/office/drawing/2014/main" id="{D5A16FEF-2A76-4950-80CD-F281C4383751}"/>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23" name="Rectangle: Rounded Corners 22">
            <a:extLst>
              <a:ext uri="{FF2B5EF4-FFF2-40B4-BE49-F238E27FC236}">
                <a16:creationId xmlns:a16="http://schemas.microsoft.com/office/drawing/2014/main" id="{030BD8DF-51F6-4F32-8A9A-73EBD4A5B25B}"/>
              </a:ext>
            </a:extLst>
          </p:cNvPr>
          <p:cNvSpPr/>
          <p:nvPr/>
        </p:nvSpPr>
        <p:spPr bwMode="auto">
          <a:xfrm>
            <a:off x="10584123" y="4847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24" name="Rectangle: Rounded Corners 23">
            <a:extLst>
              <a:ext uri="{FF2B5EF4-FFF2-40B4-BE49-F238E27FC236}">
                <a16:creationId xmlns:a16="http://schemas.microsoft.com/office/drawing/2014/main" id="{E66C79DA-15F9-472C-B387-E4130FD38975}"/>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30252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Key Takeaways for Safety Measures</a:t>
            </a:r>
          </a:p>
        </p:txBody>
      </p:sp>
      <p:sp>
        <p:nvSpPr>
          <p:cNvPr id="3" name="Content Placeholder 2">
            <a:extLst>
              <a:ext uri="{FF2B5EF4-FFF2-40B4-BE49-F238E27FC236}">
                <a16:creationId xmlns:a16="http://schemas.microsoft.com/office/drawing/2014/main" id="{E9B7BE73-68A0-4316-A8EC-45759CD1DEB9}"/>
              </a:ext>
            </a:extLst>
          </p:cNvPr>
          <p:cNvSpPr>
            <a:spLocks noGrp="1"/>
          </p:cNvSpPr>
          <p:nvPr>
            <p:ph idx="1"/>
          </p:nvPr>
        </p:nvSpPr>
        <p:spPr>
          <a:xfrm>
            <a:off x="414161" y="1051402"/>
            <a:ext cx="9870280" cy="5852419"/>
          </a:xfrm>
        </p:spPr>
        <p:txBody>
          <a:bodyPr/>
          <a:lstStyle/>
          <a:p>
            <a:pPr>
              <a:spcBef>
                <a:spcPts val="600"/>
              </a:spcBef>
              <a:spcAft>
                <a:spcPts val="600"/>
              </a:spcAft>
            </a:pPr>
            <a:r>
              <a:rPr lang="en-US" sz="1800" kern="1000" spc="-20" dirty="0">
                <a:latin typeface="Arial" panose="020B0604020202020204" pitchFamily="34" charset="0"/>
                <a:cs typeface="Times New Roman" panose="02020603050405020304" pitchFamily="18" charset="0"/>
              </a:rPr>
              <a:t>Data smoothing is not necessary for HB and DRAC off-line algorithms but can improve the performance of DRAC on-line and TTCD algorithms if field collected vehicle trajectories are used.</a:t>
            </a:r>
          </a:p>
          <a:p>
            <a:pPr>
              <a:spcBef>
                <a:spcPts val="600"/>
              </a:spcBef>
              <a:spcAft>
                <a:spcPts val="600"/>
              </a:spcAft>
            </a:pPr>
            <a:r>
              <a:rPr lang="en-US" sz="1800" kern="1000" spc="-20" dirty="0">
                <a:latin typeface="Arial" panose="020B0604020202020204" pitchFamily="34" charset="0"/>
                <a:cs typeface="Times New Roman" panose="02020603050405020304" pitchFamily="18" charset="0"/>
              </a:rPr>
              <a:t>Tests with different results across development/testing and validation could be due to the limited field-collected data (i.e., small sample size).</a:t>
            </a:r>
          </a:p>
          <a:p>
            <a:pPr>
              <a:spcBef>
                <a:spcPts val="600"/>
              </a:spcBef>
              <a:spcAft>
                <a:spcPts val="600"/>
              </a:spcAft>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All three safety measure algorithms can be used for off-line applications.</a:t>
            </a:r>
          </a:p>
          <a:p>
            <a:pPr>
              <a:spcBef>
                <a:spcPts val="600"/>
              </a:spcBef>
              <a:spcAft>
                <a:spcPts val="600"/>
              </a:spcAft>
            </a:pPr>
            <a:r>
              <a:rPr lang="en-US" sz="1800" kern="1000" spc="-20" dirty="0">
                <a:cs typeface="Times New Roman" panose="02020603050405020304" pitchFamily="18" charset="0"/>
              </a:rPr>
              <a:t>The hard braking algorithm can be applied for real-time operation while the DRAC algorithm is feasible for near real-time applications, such as adjusting signal timing and speed limit. </a:t>
            </a:r>
          </a:p>
          <a:p>
            <a:pPr>
              <a:spcBef>
                <a:spcPts val="600"/>
              </a:spcBef>
              <a:spcAft>
                <a:spcPts val="600"/>
              </a:spcAft>
            </a:pPr>
            <a:r>
              <a:rPr lang="en-US" sz="1800" kern="1000" spc="-20" dirty="0">
                <a:latin typeface="Arial" panose="020B0604020202020204" pitchFamily="34" charset="0"/>
                <a:cs typeface="Times New Roman" panose="02020603050405020304" pitchFamily="18" charset="0"/>
              </a:rPr>
              <a:t>DRAC and TTCD algorithms can overcome the lack of off-the-shelf software for calculating these two safety measures.</a:t>
            </a:r>
            <a:endParaRPr lang="en-US" sz="1800" kern="1000" spc="-20" dirty="0">
              <a:cs typeface="Times New Roman" panose="02020603050405020304" pitchFamily="18" charset="0"/>
            </a:endParaRPr>
          </a:p>
          <a:p>
            <a:pPr>
              <a:spcBef>
                <a:spcPts val="600"/>
              </a:spcBef>
              <a:spcAft>
                <a:spcPts val="600"/>
              </a:spcAft>
            </a:pPr>
            <a:r>
              <a:rPr lang="en-US" sz="1800">
                <a:effectLst/>
                <a:ea typeface="Times New Roman" panose="02020603050405020304" pitchFamily="18" charset="0"/>
              </a:rPr>
              <a:t>The algorithms </a:t>
            </a:r>
            <a:r>
              <a:rPr lang="en-US" sz="1800" dirty="0">
                <a:effectLst/>
                <a:ea typeface="Times New Roman" panose="02020603050405020304" pitchFamily="18" charset="0"/>
              </a:rPr>
              <a:t>can be used for safety performance evaluation, hotspots identification, safety countermeasure development, and the determination of the minimum deployment size of CVs.</a:t>
            </a:r>
            <a:endParaRPr lang="en-US" sz="1800" kern="1000" spc="-20" dirty="0">
              <a:cs typeface="Times New Roman" panose="02020603050405020304" pitchFamily="18" charset="0"/>
            </a:endParaRPr>
          </a:p>
          <a:p>
            <a:pPr>
              <a:spcBef>
                <a:spcPts val="600"/>
              </a:spcBef>
              <a:spcAft>
                <a:spcPts val="600"/>
              </a:spcAft>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The three safety measure algorithms can be directly applied to both simulated and field-collected BSMs.</a:t>
            </a:r>
            <a:endParaRPr lang="en-US" sz="1800" kern="1000" spc="-20" dirty="0">
              <a:cs typeface="Times New Roman" panose="02020603050405020304" pitchFamily="18" charset="0"/>
            </a:endParaRPr>
          </a:p>
          <a:p>
            <a:pPr>
              <a:spcBef>
                <a:spcPts val="600"/>
              </a:spcBef>
              <a:spcAft>
                <a:spcPts val="600"/>
              </a:spcAft>
            </a:pPr>
            <a:endParaRPr lang="en-US" sz="1800" kern="1000" spc="-20" dirty="0">
              <a:latin typeface="Arial" panose="020B0604020202020204" pitchFamily="34" charset="0"/>
              <a:cs typeface="Times New Roman" panose="02020603050405020304" pitchFamily="18" charset="0"/>
            </a:endParaRPr>
          </a:p>
          <a:p>
            <a:pPr lvl="1">
              <a:spcBef>
                <a:spcPts val="600"/>
              </a:spcBef>
              <a:spcAft>
                <a:spcPts val="600"/>
              </a:spcAft>
            </a:pPr>
            <a:endParaRPr lang="en-US" sz="1800" dirty="0"/>
          </a:p>
        </p:txBody>
      </p:sp>
      <p:sp>
        <p:nvSpPr>
          <p:cNvPr id="11" name="Arrow: Right 10">
            <a:extLst>
              <a:ext uri="{FF2B5EF4-FFF2-40B4-BE49-F238E27FC236}">
                <a16:creationId xmlns:a16="http://schemas.microsoft.com/office/drawing/2014/main" id="{6602ABEB-FA63-4C57-8AC3-8EBAED53A90B}"/>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4DABDE0E-ADD3-4211-B3F9-E47B7EB3CDF2}"/>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941EE845-FF61-4CCD-9351-76509DA342E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730AACA6-A7A6-4D34-9CC3-FBA2F30462E3}"/>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5" name="Rectangle: Rounded Corners 14">
            <a:extLst>
              <a:ext uri="{FF2B5EF4-FFF2-40B4-BE49-F238E27FC236}">
                <a16:creationId xmlns:a16="http://schemas.microsoft.com/office/drawing/2014/main" id="{FAD04FC0-387C-4E30-8DB0-2B7EDC7C70B6}"/>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16" name="Rectangle: Rounded Corners 15">
            <a:extLst>
              <a:ext uri="{FF2B5EF4-FFF2-40B4-BE49-F238E27FC236}">
                <a16:creationId xmlns:a16="http://schemas.microsoft.com/office/drawing/2014/main" id="{737208EE-DBE1-4E1E-AB7C-89F4C8BBA0FE}"/>
              </a:ext>
            </a:extLst>
          </p:cNvPr>
          <p:cNvSpPr/>
          <p:nvPr/>
        </p:nvSpPr>
        <p:spPr bwMode="auto">
          <a:xfrm>
            <a:off x="10584123" y="4847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17" name="Rectangle: Rounded Corners 16">
            <a:extLst>
              <a:ext uri="{FF2B5EF4-FFF2-40B4-BE49-F238E27FC236}">
                <a16:creationId xmlns:a16="http://schemas.microsoft.com/office/drawing/2014/main" id="{EB636E01-ACA1-46F5-97DB-F083293F81DE}"/>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947370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Key Contributions</a:t>
            </a:r>
          </a:p>
        </p:txBody>
      </p:sp>
      <p:sp>
        <p:nvSpPr>
          <p:cNvPr id="3" name="Content Placeholder 2">
            <a:extLst>
              <a:ext uri="{FF2B5EF4-FFF2-40B4-BE49-F238E27FC236}">
                <a16:creationId xmlns:a16="http://schemas.microsoft.com/office/drawing/2014/main" id="{E9B7BE73-68A0-4316-A8EC-45759CD1DEB9}"/>
              </a:ext>
            </a:extLst>
          </p:cNvPr>
          <p:cNvSpPr>
            <a:spLocks noGrp="1"/>
          </p:cNvSpPr>
          <p:nvPr>
            <p:ph idx="1"/>
          </p:nvPr>
        </p:nvSpPr>
        <p:spPr>
          <a:xfrm>
            <a:off x="414161" y="1005581"/>
            <a:ext cx="9870280" cy="5852419"/>
          </a:xfrm>
        </p:spPr>
        <p:txBody>
          <a:bodyPr/>
          <a:lstStyle/>
          <a:p>
            <a:pPr>
              <a:spcBef>
                <a:spcPts val="600"/>
              </a:spcBef>
            </a:pPr>
            <a:r>
              <a:rPr lang="en-US" sz="1800" kern="1000" spc="-20" dirty="0">
                <a:latin typeface="Arial" panose="020B0604020202020204" pitchFamily="34" charset="0"/>
                <a:cs typeface="Times New Roman" panose="02020603050405020304" pitchFamily="18" charset="0"/>
              </a:rPr>
              <a:t>The project team developed, tested, and validated algorithms to convert BSMs into seven high-priority measures of interest to the NCHRP 03-137 Project panel.</a:t>
            </a:r>
          </a:p>
          <a:p>
            <a:pPr>
              <a:spcBef>
                <a:spcPts val="600"/>
              </a:spcBef>
            </a:pPr>
            <a:r>
              <a:rPr lang="en-US" sz="1800" kern="1000" spc="-20" dirty="0">
                <a:latin typeface="Arial" panose="020B0604020202020204" pitchFamily="34" charset="0"/>
                <a:cs typeface="Times New Roman" panose="02020603050405020304" pitchFamily="18" charset="0"/>
              </a:rPr>
              <a:t>These mobility and safety algorithms demonstrated improvements upon existing methods in one or more ways (e.g., accuracy, performance/computation time, use of field data, etc.)</a:t>
            </a:r>
          </a:p>
          <a:p>
            <a:pPr>
              <a:spcBef>
                <a:spcPts val="600"/>
              </a:spcBef>
            </a:pPr>
            <a:r>
              <a:rPr lang="en-US" sz="1800" kern="1000" spc="-20" dirty="0">
                <a:latin typeface="Arial" panose="020B0604020202020204" pitchFamily="34" charset="0"/>
                <a:cs typeface="Times New Roman" panose="02020603050405020304" pitchFamily="18" charset="0"/>
              </a:rPr>
              <a:t>The code and supporting documentation for the seven measures are being made available as open source so the transportation community can tailor them to their specific corridors and facilities for performance monitoring, traffic control, and traveler information.</a:t>
            </a:r>
          </a:p>
          <a:p>
            <a:pPr>
              <a:spcBef>
                <a:spcPts val="600"/>
              </a:spcBef>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The algorithms provide agencies a much-needed starting point for leveraging their own connected vehicle </a:t>
            </a:r>
            <a:r>
              <a:rPr lang="en-US" sz="1800" kern="1000" spc="-20" dirty="0">
                <a:latin typeface="Arial" panose="020B0604020202020204" pitchFamily="34" charset="0"/>
                <a:ea typeface="Times New Roman" panose="02020603050405020304" pitchFamily="18" charset="0"/>
                <a:cs typeface="Times New Roman" panose="02020603050405020304" pitchFamily="18" charset="0"/>
              </a:rPr>
              <a:t>data </a:t>
            </a: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to estimate safety and mobility measures. </a:t>
            </a:r>
          </a:p>
          <a:p>
            <a:pPr>
              <a:spcBef>
                <a:spcPts val="600"/>
              </a:spcBef>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These findings and contributions advance data processing and algorithm development in ITS, particularly in the machine learning space.</a:t>
            </a:r>
          </a:p>
          <a:p>
            <a:pPr>
              <a:spcBef>
                <a:spcPts val="600"/>
              </a:spcBef>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Lessons learned can help influence the ITS and CV data world, improving the guidance and quality of methods overall.</a:t>
            </a:r>
          </a:p>
          <a:p>
            <a:pPr>
              <a:spcBef>
                <a:spcPts val="600"/>
              </a:spcBef>
            </a:pPr>
            <a:r>
              <a:rPr lang="en-US" sz="1800" kern="1000" spc="-20" dirty="0">
                <a:effectLst/>
                <a:latin typeface="Arial" panose="020B0604020202020204" pitchFamily="34" charset="0"/>
                <a:ea typeface="Times New Roman" panose="02020603050405020304" pitchFamily="18" charset="0"/>
                <a:cs typeface="Times New Roman" panose="02020603050405020304" pitchFamily="18" charset="0"/>
              </a:rPr>
              <a:t>Having agencies tailor these algorithms to their specific implementations would likely result in additional lessons learned and continue to advance the state of ITS and CV practices. </a:t>
            </a:r>
          </a:p>
        </p:txBody>
      </p:sp>
      <p:sp>
        <p:nvSpPr>
          <p:cNvPr id="11" name="Arrow: Right 10">
            <a:extLst>
              <a:ext uri="{FF2B5EF4-FFF2-40B4-BE49-F238E27FC236}">
                <a16:creationId xmlns:a16="http://schemas.microsoft.com/office/drawing/2014/main" id="{7FDBBBA9-1A90-4C31-B04D-232FCADFBD56}"/>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DF2CD855-A01D-445E-A6BB-0D8992F68E94}"/>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C7B33BBB-DD99-44DA-BF7E-D30628C56845}"/>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26F71350-58F7-4509-A28F-54135E133607}"/>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5" name="Rectangle: Rounded Corners 14">
            <a:extLst>
              <a:ext uri="{FF2B5EF4-FFF2-40B4-BE49-F238E27FC236}">
                <a16:creationId xmlns:a16="http://schemas.microsoft.com/office/drawing/2014/main" id="{0615FBE3-3DBE-40A5-B6E0-C48478A463FB}"/>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16" name="Rectangle: Rounded Corners 15">
            <a:extLst>
              <a:ext uri="{FF2B5EF4-FFF2-40B4-BE49-F238E27FC236}">
                <a16:creationId xmlns:a16="http://schemas.microsoft.com/office/drawing/2014/main" id="{153BDCB2-C652-413B-BB5C-22A8682DE622}"/>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17" name="Rectangle: Rounded Corners 16">
            <a:extLst>
              <a:ext uri="{FF2B5EF4-FFF2-40B4-BE49-F238E27FC236}">
                <a16:creationId xmlns:a16="http://schemas.microsoft.com/office/drawing/2014/main" id="{104F3438-DC4F-43B3-9DFE-993443D4310D}"/>
              </a:ext>
            </a:extLst>
          </p:cNvPr>
          <p:cNvSpPr/>
          <p:nvPr/>
        </p:nvSpPr>
        <p:spPr bwMode="auto">
          <a:xfrm>
            <a:off x="10584122" y="5809060"/>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5298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155E6-7D3D-4599-B5AB-3B2ABF58891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0483" name="Rectangle 19"/>
          <p:cNvSpPr>
            <a:spLocks noGrp="1" noChangeArrowheads="1"/>
          </p:cNvSpPr>
          <p:nvPr>
            <p:ph type="title"/>
          </p:nvPr>
        </p:nvSpPr>
        <p:spPr/>
        <p:txBody>
          <a:bodyPr/>
          <a:lstStyle/>
          <a:p>
            <a:pPr eaLnBrk="1" hangingPunct="1"/>
            <a:r>
              <a:rPr lang="en-US" altLang="en-US">
                <a:solidFill>
                  <a:schemeClr val="bg1"/>
                </a:solidFill>
              </a:rPr>
              <a:t>NCHRP Research Outcome</a:t>
            </a:r>
          </a:p>
        </p:txBody>
      </p:sp>
      <p:sp>
        <p:nvSpPr>
          <p:cNvPr id="20484" name="Rectangle 20"/>
          <p:cNvSpPr>
            <a:spLocks noGrp="1" noChangeArrowheads="1"/>
          </p:cNvSpPr>
          <p:nvPr>
            <p:ph idx="1"/>
          </p:nvPr>
        </p:nvSpPr>
        <p:spPr>
          <a:xfrm>
            <a:off x="346842" y="1211918"/>
            <a:ext cx="7234172" cy="4034785"/>
          </a:xfrm>
        </p:spPr>
        <p:txBody>
          <a:bodyPr/>
          <a:lstStyle/>
          <a:p>
            <a:pPr>
              <a:spcBef>
                <a:spcPts val="600"/>
              </a:spcBef>
              <a:spcAft>
                <a:spcPts val="200"/>
              </a:spcAft>
            </a:pPr>
            <a:r>
              <a:rPr lang="en-US" altLang="en-US" sz="2000"/>
              <a:t>Position state and local agencies to take early advantage of Basic Safety Messages (BSM) to:</a:t>
            </a:r>
          </a:p>
          <a:p>
            <a:pPr lvl="1">
              <a:spcBef>
                <a:spcPts val="600"/>
              </a:spcBef>
              <a:spcAft>
                <a:spcPts val="200"/>
              </a:spcAft>
            </a:pPr>
            <a:r>
              <a:rPr lang="en-US" altLang="en-US" sz="1800"/>
              <a:t>reduce cost,</a:t>
            </a:r>
          </a:p>
          <a:p>
            <a:pPr lvl="1">
              <a:spcBef>
                <a:spcPts val="600"/>
              </a:spcBef>
              <a:spcAft>
                <a:spcPts val="200"/>
              </a:spcAft>
            </a:pPr>
            <a:r>
              <a:rPr lang="en-US" altLang="en-US" sz="1800"/>
              <a:t>improve accuracy, and</a:t>
            </a:r>
          </a:p>
          <a:p>
            <a:pPr lvl="1">
              <a:spcBef>
                <a:spcPts val="600"/>
              </a:spcBef>
              <a:spcAft>
                <a:spcPts val="200"/>
              </a:spcAft>
            </a:pPr>
            <a:r>
              <a:rPr lang="en-US" altLang="en-US" sz="1800"/>
              <a:t>add new measures to their systems management capabilities.</a:t>
            </a:r>
          </a:p>
          <a:p>
            <a:pPr>
              <a:spcBef>
                <a:spcPts val="600"/>
              </a:spcBef>
              <a:spcAft>
                <a:spcPts val="200"/>
              </a:spcAft>
            </a:pPr>
            <a:r>
              <a:rPr lang="en-US" sz="2000" kern="0"/>
              <a:t>Examples of high-value use cases:</a:t>
            </a:r>
          </a:p>
          <a:p>
            <a:pPr lvl="1">
              <a:spcBef>
                <a:spcPts val="600"/>
              </a:spcBef>
              <a:spcAft>
                <a:spcPts val="200"/>
              </a:spcAft>
            </a:pPr>
            <a:r>
              <a:rPr lang="en-US" sz="1800"/>
              <a:t>Early detection of queues from broadcast BSM can help traffic managers take proactive decisions (e.g., dispatch maintenance crew to fix a broken water hydrant)</a:t>
            </a:r>
          </a:p>
          <a:p>
            <a:pPr lvl="1">
              <a:spcBef>
                <a:spcPts val="600"/>
              </a:spcBef>
              <a:spcAft>
                <a:spcPts val="200"/>
              </a:spcAft>
            </a:pPr>
            <a:r>
              <a:rPr lang="en-US" sz="1800"/>
              <a:t>Presence/location of incidents can be detected rapidly to allow traffic managers to take actions (e.g., dispatch first responders, dispatch maintenance crew, re-route traffic)</a:t>
            </a:r>
          </a:p>
          <a:p>
            <a:pPr lvl="1">
              <a:spcBef>
                <a:spcPts val="600"/>
              </a:spcBef>
              <a:spcAft>
                <a:spcPts val="200"/>
              </a:spcAft>
            </a:pPr>
            <a:r>
              <a:rPr lang="en-US" sz="1800"/>
              <a:t>BSM can be used to provide reliable traveler information (e.g., travel times) even on facilities without traditional sensors </a:t>
            </a:r>
          </a:p>
        </p:txBody>
      </p:sp>
      <p:pic>
        <p:nvPicPr>
          <p:cNvPr id="5" name="Picture 4" descr="A desk with a computer in an office&#10;&#10;Description automatically generated">
            <a:extLst>
              <a:ext uri="{FF2B5EF4-FFF2-40B4-BE49-F238E27FC236}">
                <a16:creationId xmlns:a16="http://schemas.microsoft.com/office/drawing/2014/main" id="{27B59FDE-9739-4745-9265-9EC483D20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013" y="1531060"/>
            <a:ext cx="4121085" cy="39996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4623D4-9CB8-43F1-A4EB-8DDC27230237}"/>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0483" name="Rectangle 19"/>
          <p:cNvSpPr>
            <a:spLocks noGrp="1" noChangeArrowheads="1"/>
          </p:cNvSpPr>
          <p:nvPr>
            <p:ph type="title"/>
          </p:nvPr>
        </p:nvSpPr>
        <p:spPr/>
        <p:txBody>
          <a:bodyPr/>
          <a:lstStyle/>
          <a:p>
            <a:pPr lvl="1" algn="ctr"/>
            <a:r>
              <a:rPr lang="en-US" altLang="en-US" sz="3600" dirty="0">
                <a:solidFill>
                  <a:schemeClr val="bg1"/>
                </a:solidFill>
              </a:rPr>
              <a:t>Recommendations to Practitioners</a:t>
            </a:r>
          </a:p>
        </p:txBody>
      </p:sp>
      <p:sp>
        <p:nvSpPr>
          <p:cNvPr id="8" name="Content Placeholder 3">
            <a:extLst>
              <a:ext uri="{FF2B5EF4-FFF2-40B4-BE49-F238E27FC236}">
                <a16:creationId xmlns:a16="http://schemas.microsoft.com/office/drawing/2014/main" id="{3D853C36-5E6E-4304-96C1-51ABBBF19BAD}"/>
              </a:ext>
            </a:extLst>
          </p:cNvPr>
          <p:cNvSpPr>
            <a:spLocks noGrp="1"/>
          </p:cNvSpPr>
          <p:nvPr>
            <p:ph idx="1"/>
          </p:nvPr>
        </p:nvSpPr>
        <p:spPr>
          <a:xfrm>
            <a:off x="609605" y="1163194"/>
            <a:ext cx="9570368" cy="4185544"/>
          </a:xfrm>
        </p:spPr>
        <p:txBody>
          <a:bodyPr/>
          <a:lstStyle/>
          <a:p>
            <a:r>
              <a:rPr lang="en-US" sz="1800" dirty="0"/>
              <a:t>Review the current context to understand developments made since publication of the project products.</a:t>
            </a:r>
          </a:p>
          <a:p>
            <a:r>
              <a:rPr lang="en-US" sz="1800" dirty="0"/>
              <a:t>Identify a use case relevant to your agency that could benefit from new or improved safety or mobility measures estimation using BSMs.</a:t>
            </a:r>
          </a:p>
          <a:p>
            <a:r>
              <a:rPr lang="en-US" sz="1800" dirty="0"/>
              <a:t>Assess the availability of data and other resources to support the use case:</a:t>
            </a:r>
          </a:p>
          <a:p>
            <a:pPr lvl="1"/>
            <a:r>
              <a:rPr lang="en-US" sz="1800" dirty="0"/>
              <a:t>Assess the algorithm data needs and the availability of data from either CV or other data sources.</a:t>
            </a:r>
          </a:p>
          <a:p>
            <a:pPr lvl="1"/>
            <a:r>
              <a:rPr lang="en-US" sz="1800" dirty="0"/>
              <a:t>Identify constraints specific to your local corridors/facilities and environment.</a:t>
            </a:r>
          </a:p>
          <a:p>
            <a:pPr lvl="1"/>
            <a:r>
              <a:rPr lang="en-US" sz="1800" dirty="0"/>
              <a:t>Consider using commercial data and/or services if resources are limited.</a:t>
            </a:r>
          </a:p>
          <a:p>
            <a:r>
              <a:rPr lang="en-US" sz="1800" dirty="0"/>
              <a:t>Assess the availability and maturity of your IT infrastructure and skillset to support big data processes (specifically for algorithms that use machine learning methods).</a:t>
            </a:r>
          </a:p>
          <a:p>
            <a:r>
              <a:rPr lang="en-US" sz="1800" dirty="0"/>
              <a:t>Collaborate with agencies for best practices, understanding, and experience using documents and code developed by the project.</a:t>
            </a:r>
          </a:p>
        </p:txBody>
      </p:sp>
      <p:sp>
        <p:nvSpPr>
          <p:cNvPr id="6" name="Arrow: Right 5">
            <a:extLst>
              <a:ext uri="{FF2B5EF4-FFF2-40B4-BE49-F238E27FC236}">
                <a16:creationId xmlns:a16="http://schemas.microsoft.com/office/drawing/2014/main" id="{3E838726-3D84-466D-9ECD-99B37A23AFE5}"/>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7" name="Rectangle: Rounded Corners 6">
            <a:extLst>
              <a:ext uri="{FF2B5EF4-FFF2-40B4-BE49-F238E27FC236}">
                <a16:creationId xmlns:a16="http://schemas.microsoft.com/office/drawing/2014/main" id="{B7936A68-7C40-42E3-B886-F9C0E0C07689}"/>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9" name="Rectangle: Rounded Corners 8">
            <a:extLst>
              <a:ext uri="{FF2B5EF4-FFF2-40B4-BE49-F238E27FC236}">
                <a16:creationId xmlns:a16="http://schemas.microsoft.com/office/drawing/2014/main" id="{6D43D9A1-3463-4B46-8843-568BBD07D539}"/>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0" name="Rectangle: Rounded Corners 9">
            <a:extLst>
              <a:ext uri="{FF2B5EF4-FFF2-40B4-BE49-F238E27FC236}">
                <a16:creationId xmlns:a16="http://schemas.microsoft.com/office/drawing/2014/main" id="{C5A0CFCD-E33C-4E69-A2DE-C4E2E19BE313}"/>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1" name="Rectangle: Rounded Corners 10">
            <a:extLst>
              <a:ext uri="{FF2B5EF4-FFF2-40B4-BE49-F238E27FC236}">
                <a16:creationId xmlns:a16="http://schemas.microsoft.com/office/drawing/2014/main" id="{E09315C9-C01C-4C81-86C2-022D6B9E70FC}"/>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12" name="Rectangle: Rounded Corners 11">
            <a:extLst>
              <a:ext uri="{FF2B5EF4-FFF2-40B4-BE49-F238E27FC236}">
                <a16:creationId xmlns:a16="http://schemas.microsoft.com/office/drawing/2014/main" id="{49F6DF5B-E2FB-44CF-AA99-884DD35B5909}"/>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13" name="Rectangle: Rounded Corners 12">
            <a:extLst>
              <a:ext uri="{FF2B5EF4-FFF2-40B4-BE49-F238E27FC236}">
                <a16:creationId xmlns:a16="http://schemas.microsoft.com/office/drawing/2014/main" id="{B8AAE544-0BBB-4102-A4C2-D925202D3236}"/>
              </a:ext>
            </a:extLst>
          </p:cNvPr>
          <p:cNvSpPr/>
          <p:nvPr/>
        </p:nvSpPr>
        <p:spPr bwMode="auto">
          <a:xfrm>
            <a:off x="10584122" y="5809060"/>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56878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4623D4-9CB8-43F1-A4EB-8DDC27230237}"/>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0483" name="Rectangle 19"/>
          <p:cNvSpPr>
            <a:spLocks noGrp="1" noChangeArrowheads="1"/>
          </p:cNvSpPr>
          <p:nvPr>
            <p:ph type="title"/>
          </p:nvPr>
        </p:nvSpPr>
        <p:spPr>
          <a:xfrm>
            <a:off x="609605" y="0"/>
            <a:ext cx="10977033" cy="9906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lgn="ctr"/>
            <a:r>
              <a:rPr lang="en-US" altLang="en-US" sz="3600" dirty="0">
                <a:solidFill>
                  <a:schemeClr val="bg1"/>
                </a:solidFill>
              </a:rPr>
              <a:t>Recommendations for Future Research</a:t>
            </a:r>
          </a:p>
        </p:txBody>
      </p:sp>
      <p:sp>
        <p:nvSpPr>
          <p:cNvPr id="8" name="Content Placeholder 3">
            <a:extLst>
              <a:ext uri="{FF2B5EF4-FFF2-40B4-BE49-F238E27FC236}">
                <a16:creationId xmlns:a16="http://schemas.microsoft.com/office/drawing/2014/main" id="{3D853C36-5E6E-4304-96C1-51ABBBF19BAD}"/>
              </a:ext>
            </a:extLst>
          </p:cNvPr>
          <p:cNvSpPr>
            <a:spLocks noGrp="1"/>
          </p:cNvSpPr>
          <p:nvPr>
            <p:ph idx="1"/>
          </p:nvPr>
        </p:nvSpPr>
        <p:spPr>
          <a:xfrm>
            <a:off x="609600" y="1262063"/>
            <a:ext cx="9517321" cy="4705350"/>
          </a:xfrm>
        </p:spPr>
        <p:txBody>
          <a:bodyPr>
            <a:noAutofit/>
          </a:bodyPr>
          <a:lstStyle/>
          <a:p>
            <a:pPr lvl="0"/>
            <a:r>
              <a:rPr lang="en-US" sz="1800" dirty="0"/>
              <a:t>Develop algorithms for real-world operations.</a:t>
            </a:r>
          </a:p>
          <a:p>
            <a:pPr lvl="0"/>
            <a:r>
              <a:rPr lang="en-US" sz="1800" dirty="0"/>
              <a:t>Develop techniques to fuse BSM with other data sets and address data synchronization issues.</a:t>
            </a:r>
          </a:p>
          <a:p>
            <a:pPr lvl="0"/>
            <a:r>
              <a:rPr lang="en-US" sz="1800" dirty="0"/>
              <a:t>Develop algorithms for measures such as traffic density, traffic volume, and detector occupancy.</a:t>
            </a:r>
          </a:p>
          <a:p>
            <a:pPr lvl="0"/>
            <a:r>
              <a:rPr lang="en-US" sz="1800" dirty="0"/>
              <a:t>Improve accuracy of lane-specific measures.</a:t>
            </a:r>
          </a:p>
          <a:p>
            <a:pPr lvl="0"/>
            <a:r>
              <a:rPr lang="en-US" sz="1800" dirty="0"/>
              <a:t>Explore the use of less commonly used BSM elements to develop traffic measure estimation algorithms.</a:t>
            </a:r>
          </a:p>
          <a:p>
            <a:pPr lvl="0"/>
            <a:r>
              <a:rPr lang="en-US" sz="1800" dirty="0"/>
              <a:t>Develop algorithms that account for the privacy of CVs.</a:t>
            </a:r>
          </a:p>
          <a:p>
            <a:pPr lvl="0"/>
            <a:r>
              <a:rPr lang="en-US" sz="1800" dirty="0"/>
              <a:t>Develop algorithms that incorporate potential connectivity issues.</a:t>
            </a:r>
          </a:p>
          <a:p>
            <a:r>
              <a:rPr lang="en-US" sz="1800" dirty="0"/>
              <a:t>Develop algorithms using BSM generated by dynamically altering the capture rates depending on current needs.</a:t>
            </a:r>
          </a:p>
          <a:p>
            <a:endParaRPr lang="en-US" sz="1800" dirty="0"/>
          </a:p>
          <a:p>
            <a:endParaRPr lang="en-US" sz="1800" dirty="0"/>
          </a:p>
        </p:txBody>
      </p:sp>
      <p:sp>
        <p:nvSpPr>
          <p:cNvPr id="6" name="Arrow: Right 5">
            <a:extLst>
              <a:ext uri="{FF2B5EF4-FFF2-40B4-BE49-F238E27FC236}">
                <a16:creationId xmlns:a16="http://schemas.microsoft.com/office/drawing/2014/main" id="{4FDB1A1E-B5FD-4C36-BDD3-0DD98809E5AE}"/>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7" name="Rectangle: Rounded Corners 6">
            <a:extLst>
              <a:ext uri="{FF2B5EF4-FFF2-40B4-BE49-F238E27FC236}">
                <a16:creationId xmlns:a16="http://schemas.microsoft.com/office/drawing/2014/main" id="{FE976B1F-4D26-413E-A340-D3C034BF39E4}"/>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9" name="Rectangle: Rounded Corners 8">
            <a:extLst>
              <a:ext uri="{FF2B5EF4-FFF2-40B4-BE49-F238E27FC236}">
                <a16:creationId xmlns:a16="http://schemas.microsoft.com/office/drawing/2014/main" id="{BEC33521-B3DC-485D-9EBC-D9612DEFB8DB}"/>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0" name="Rectangle: Rounded Corners 9">
            <a:extLst>
              <a:ext uri="{FF2B5EF4-FFF2-40B4-BE49-F238E27FC236}">
                <a16:creationId xmlns:a16="http://schemas.microsoft.com/office/drawing/2014/main" id="{BC823BCC-E25B-4615-8CF3-A21822D011A5}"/>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Development</a:t>
            </a:r>
            <a:endParaRPr lang="en-US" dirty="0">
              <a:solidFill>
                <a:schemeClr val="bg1"/>
              </a:solidFill>
            </a:endParaRPr>
          </a:p>
        </p:txBody>
      </p:sp>
      <p:sp>
        <p:nvSpPr>
          <p:cNvPr id="11" name="Rectangle: Rounded Corners 10">
            <a:extLst>
              <a:ext uri="{FF2B5EF4-FFF2-40B4-BE49-F238E27FC236}">
                <a16:creationId xmlns:a16="http://schemas.microsoft.com/office/drawing/2014/main" id="{A8015C29-07E6-44ED-BF84-B70B056769DB}"/>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Validation</a:t>
            </a:r>
            <a:endParaRPr lang="en-US" dirty="0">
              <a:solidFill>
                <a:schemeClr val="bg1"/>
              </a:solidFill>
            </a:endParaRPr>
          </a:p>
        </p:txBody>
      </p:sp>
      <p:sp>
        <p:nvSpPr>
          <p:cNvPr id="12" name="Rectangle: Rounded Corners 11">
            <a:extLst>
              <a:ext uri="{FF2B5EF4-FFF2-40B4-BE49-F238E27FC236}">
                <a16:creationId xmlns:a16="http://schemas.microsoft.com/office/drawing/2014/main" id="{43AB3E08-A0C3-4655-A2A6-DB0B7AA10ADB}"/>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Algorithm Publishing</a:t>
            </a:r>
            <a:endParaRPr lang="en-US" dirty="0">
              <a:solidFill>
                <a:schemeClr val="bg1"/>
              </a:solidFill>
            </a:endParaRPr>
          </a:p>
        </p:txBody>
      </p:sp>
      <p:sp>
        <p:nvSpPr>
          <p:cNvPr id="13" name="Rectangle: Rounded Corners 12">
            <a:extLst>
              <a:ext uri="{FF2B5EF4-FFF2-40B4-BE49-F238E27FC236}">
                <a16:creationId xmlns:a16="http://schemas.microsoft.com/office/drawing/2014/main" id="{56809658-9445-416C-A8AF-CF8EDF5B8C99}"/>
              </a:ext>
            </a:extLst>
          </p:cNvPr>
          <p:cNvSpPr/>
          <p:nvPr/>
        </p:nvSpPr>
        <p:spPr bwMode="auto">
          <a:xfrm>
            <a:off x="10584122" y="5809060"/>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47869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F26AD-4227-4F07-BCAD-215A9149F290}"/>
              </a:ext>
            </a:extLst>
          </p:cNvPr>
          <p:cNvSpPr>
            <a:spLocks noGrp="1"/>
          </p:cNvSpPr>
          <p:nvPr>
            <p:ph sz="half" idx="1"/>
          </p:nvPr>
        </p:nvSpPr>
        <p:spPr>
          <a:xfrm>
            <a:off x="946380" y="1149348"/>
            <a:ext cx="5506196" cy="5597219"/>
          </a:xfrm>
        </p:spPr>
        <p:txBody>
          <a:bodyPr>
            <a:normAutofit fontScale="92500" lnSpcReduction="20000"/>
          </a:bodyPr>
          <a:lstStyle/>
          <a:p>
            <a:pPr marL="0" indent="0">
              <a:lnSpc>
                <a:spcPct val="110000"/>
              </a:lnSpc>
              <a:spcBef>
                <a:spcPts val="0"/>
              </a:spcBef>
              <a:buNone/>
            </a:pPr>
            <a:r>
              <a:rPr lang="en-US" sz="2200" b="1" dirty="0">
                <a:solidFill>
                  <a:srgbClr val="2E5B78"/>
                </a:solidFill>
                <a:cs typeface="Arial"/>
              </a:rPr>
              <a:t>Meenakshy Vasudevan</a:t>
            </a:r>
            <a:r>
              <a:rPr lang="en-US" sz="2200" dirty="0">
                <a:solidFill>
                  <a:srgbClr val="2E5B78"/>
                </a:solidFill>
                <a:cs typeface="Arial"/>
              </a:rPr>
              <a:t>, Ph.D., PMP</a:t>
            </a:r>
            <a:endParaRPr lang="en-US" sz="2200" dirty="0">
              <a:cs typeface="Arial"/>
            </a:endParaRPr>
          </a:p>
          <a:p>
            <a:pPr marL="0" indent="0">
              <a:lnSpc>
                <a:spcPct val="110000"/>
              </a:lnSpc>
              <a:spcBef>
                <a:spcPts val="0"/>
              </a:spcBef>
              <a:buNone/>
            </a:pPr>
            <a:r>
              <a:rPr lang="en-US" sz="2200" dirty="0">
                <a:solidFill>
                  <a:srgbClr val="2E5B78"/>
                </a:solidFill>
                <a:cs typeface="Arial"/>
              </a:rPr>
              <a:t>Principal Investigator</a:t>
            </a:r>
            <a:r>
              <a:rPr lang="en-US" sz="2200" dirty="0">
                <a:cs typeface="Arial"/>
              </a:rPr>
              <a:t> </a:t>
            </a:r>
          </a:p>
          <a:p>
            <a:pPr marL="0" indent="0">
              <a:lnSpc>
                <a:spcPct val="110000"/>
              </a:lnSpc>
              <a:spcBef>
                <a:spcPts val="0"/>
              </a:spcBef>
              <a:spcAft>
                <a:spcPts val="600"/>
              </a:spcAft>
              <a:buNone/>
            </a:pPr>
            <a:r>
              <a:rPr lang="en-US" sz="2200" dirty="0">
                <a:cs typeface="Arial"/>
              </a:rPr>
              <a:t>Noblis</a:t>
            </a:r>
          </a:p>
          <a:p>
            <a:pPr marL="0" indent="0">
              <a:lnSpc>
                <a:spcPct val="110000"/>
              </a:lnSpc>
              <a:spcBef>
                <a:spcPts val="0"/>
              </a:spcBef>
              <a:buNone/>
            </a:pPr>
            <a:r>
              <a:rPr lang="en-US" sz="2200" b="1" dirty="0">
                <a:solidFill>
                  <a:srgbClr val="2E5B78"/>
                </a:solidFill>
                <a:cs typeface="Arial"/>
              </a:rPr>
              <a:t>Karl Wunderlich</a:t>
            </a:r>
            <a:r>
              <a:rPr lang="en-US" sz="2200" dirty="0">
                <a:solidFill>
                  <a:srgbClr val="2E5B78"/>
                </a:solidFill>
                <a:cs typeface="Arial"/>
              </a:rPr>
              <a:t>, Ph.D., PMP </a:t>
            </a:r>
            <a:endParaRPr lang="en-US" sz="2200" dirty="0">
              <a:solidFill>
                <a:srgbClr val="2E5B78"/>
              </a:solidFill>
              <a:cs typeface="Arial" panose="020B0604020202020204" pitchFamily="34" charset="0"/>
            </a:endParaRPr>
          </a:p>
          <a:p>
            <a:pPr marL="0" indent="0">
              <a:lnSpc>
                <a:spcPct val="110000"/>
              </a:lnSpc>
              <a:spcBef>
                <a:spcPts val="0"/>
              </a:spcBef>
              <a:buNone/>
            </a:pPr>
            <a:r>
              <a:rPr lang="en-US" sz="2200" dirty="0">
                <a:solidFill>
                  <a:srgbClr val="2E5B78"/>
                </a:solidFill>
                <a:cs typeface="Arial"/>
              </a:rPr>
              <a:t>Director of Surface Transportation</a:t>
            </a:r>
            <a:endParaRPr lang="en-US" sz="2200" dirty="0">
              <a:solidFill>
                <a:srgbClr val="2E5B78"/>
              </a:solidFill>
              <a:cs typeface="Arial" panose="020B0604020202020204" pitchFamily="34" charset="0"/>
            </a:endParaRPr>
          </a:p>
          <a:p>
            <a:pPr marL="0" indent="0">
              <a:lnSpc>
                <a:spcPct val="110000"/>
              </a:lnSpc>
              <a:spcBef>
                <a:spcPts val="0"/>
              </a:spcBef>
              <a:spcAft>
                <a:spcPts val="600"/>
              </a:spcAft>
              <a:buNone/>
            </a:pPr>
            <a:r>
              <a:rPr lang="en-US" sz="2200" dirty="0">
                <a:cs typeface="Arial"/>
              </a:rPr>
              <a:t>Noblis</a:t>
            </a:r>
          </a:p>
          <a:p>
            <a:pPr marL="0" indent="0">
              <a:lnSpc>
                <a:spcPct val="110000"/>
              </a:lnSpc>
              <a:spcBef>
                <a:spcPts val="0"/>
              </a:spcBef>
              <a:buNone/>
            </a:pPr>
            <a:r>
              <a:rPr lang="en-US" sz="2200" b="1" dirty="0">
                <a:solidFill>
                  <a:srgbClr val="2E5B78"/>
                </a:solidFill>
                <a:cs typeface="Arial"/>
              </a:rPr>
              <a:t>James O’Hara</a:t>
            </a:r>
            <a:r>
              <a:rPr lang="en-US" sz="2200" dirty="0">
                <a:solidFill>
                  <a:srgbClr val="2E5B78"/>
                </a:solidFill>
                <a:cs typeface="Arial"/>
              </a:rPr>
              <a:t>, CSM</a:t>
            </a:r>
          </a:p>
          <a:p>
            <a:pPr marL="0" indent="0">
              <a:lnSpc>
                <a:spcPct val="110000"/>
              </a:lnSpc>
              <a:spcBef>
                <a:spcPts val="0"/>
              </a:spcBef>
              <a:buNone/>
            </a:pPr>
            <a:r>
              <a:rPr lang="en-US" sz="2200" dirty="0">
                <a:solidFill>
                  <a:srgbClr val="2E5B78"/>
                </a:solidFill>
                <a:cs typeface="Arial"/>
              </a:rPr>
              <a:t>Software Developer</a:t>
            </a:r>
            <a:endParaRPr lang="en-US" sz="2200" dirty="0">
              <a:cs typeface="Arial" panose="020B0604020202020204" pitchFamily="34" charset="0"/>
            </a:endParaRPr>
          </a:p>
          <a:p>
            <a:pPr marL="0" indent="0">
              <a:lnSpc>
                <a:spcPct val="110000"/>
              </a:lnSpc>
              <a:spcBef>
                <a:spcPts val="0"/>
              </a:spcBef>
              <a:spcAft>
                <a:spcPts val="600"/>
              </a:spcAft>
              <a:buNone/>
            </a:pPr>
            <a:r>
              <a:rPr lang="en-US" sz="2200" dirty="0">
                <a:cs typeface="Arial"/>
              </a:rPr>
              <a:t>Noblis</a:t>
            </a:r>
          </a:p>
          <a:p>
            <a:pPr marL="0" indent="0">
              <a:lnSpc>
                <a:spcPct val="110000"/>
              </a:lnSpc>
              <a:spcBef>
                <a:spcPts val="0"/>
              </a:spcBef>
              <a:buNone/>
            </a:pPr>
            <a:r>
              <a:rPr lang="en-US" sz="2200" b="1" dirty="0">
                <a:solidFill>
                  <a:srgbClr val="2E5B78"/>
                </a:solidFill>
                <a:cs typeface="Arial"/>
              </a:rPr>
              <a:t>Haley Townsend</a:t>
            </a:r>
            <a:r>
              <a:rPr lang="en-US" sz="2200" dirty="0">
                <a:solidFill>
                  <a:srgbClr val="2E5B78"/>
                </a:solidFill>
                <a:cs typeface="Arial"/>
              </a:rPr>
              <a:t>, SSM</a:t>
            </a:r>
            <a:endParaRPr lang="en-US" sz="2200" dirty="0">
              <a:solidFill>
                <a:srgbClr val="2E5B78"/>
              </a:solidFill>
              <a:cs typeface="Arial" panose="020B0604020202020204" pitchFamily="34" charset="0"/>
            </a:endParaRPr>
          </a:p>
          <a:p>
            <a:pPr marL="0" indent="0">
              <a:lnSpc>
                <a:spcPct val="110000"/>
              </a:lnSpc>
              <a:spcBef>
                <a:spcPts val="0"/>
              </a:spcBef>
              <a:buNone/>
            </a:pPr>
            <a:r>
              <a:rPr lang="en-US" sz="2200" dirty="0">
                <a:solidFill>
                  <a:srgbClr val="2E5B78"/>
                </a:solidFill>
                <a:cs typeface="Arial"/>
              </a:rPr>
              <a:t>Data Scientist</a:t>
            </a:r>
            <a:endParaRPr lang="en-US" sz="2200" dirty="0">
              <a:solidFill>
                <a:srgbClr val="2E5B78"/>
              </a:solidFill>
              <a:cs typeface="Arial" panose="020B0604020202020204" pitchFamily="34" charset="0"/>
            </a:endParaRPr>
          </a:p>
          <a:p>
            <a:pPr marL="0" indent="0">
              <a:lnSpc>
                <a:spcPct val="110000"/>
              </a:lnSpc>
              <a:spcBef>
                <a:spcPts val="0"/>
              </a:spcBef>
              <a:spcAft>
                <a:spcPts val="600"/>
              </a:spcAft>
              <a:buNone/>
            </a:pPr>
            <a:r>
              <a:rPr lang="en-US" sz="2200" dirty="0">
                <a:cs typeface="Arial"/>
              </a:rPr>
              <a:t>Noblis</a:t>
            </a:r>
          </a:p>
          <a:p>
            <a:pPr marL="0" indent="0">
              <a:lnSpc>
                <a:spcPct val="110000"/>
              </a:lnSpc>
              <a:spcBef>
                <a:spcPts val="0"/>
              </a:spcBef>
              <a:buNone/>
            </a:pPr>
            <a:r>
              <a:rPr lang="en-US" sz="2200" b="1" dirty="0">
                <a:solidFill>
                  <a:srgbClr val="2E5B78"/>
                </a:solidFill>
                <a:cs typeface="Arial"/>
              </a:rPr>
              <a:t>Sampson Asare</a:t>
            </a:r>
            <a:r>
              <a:rPr lang="en-US" sz="2200" dirty="0">
                <a:solidFill>
                  <a:srgbClr val="2E5B78"/>
                </a:solidFill>
                <a:cs typeface="Arial"/>
              </a:rPr>
              <a:t>, Ph.D., PMP</a:t>
            </a:r>
          </a:p>
          <a:p>
            <a:pPr marL="0" indent="0">
              <a:lnSpc>
                <a:spcPct val="110000"/>
              </a:lnSpc>
              <a:spcBef>
                <a:spcPts val="0"/>
              </a:spcBef>
              <a:buNone/>
            </a:pPr>
            <a:r>
              <a:rPr lang="en-US" sz="2200" dirty="0">
                <a:solidFill>
                  <a:srgbClr val="2E5B78"/>
                </a:solidFill>
                <a:cs typeface="Arial"/>
              </a:rPr>
              <a:t>Sr. Transportation Engineer</a:t>
            </a:r>
            <a:endParaRPr lang="en-US" sz="2200" dirty="0">
              <a:solidFill>
                <a:srgbClr val="2E5B78"/>
              </a:solidFill>
              <a:cs typeface="Arial" panose="020B0604020202020204" pitchFamily="34" charset="0"/>
            </a:endParaRPr>
          </a:p>
          <a:p>
            <a:pPr marL="0" indent="0">
              <a:lnSpc>
                <a:spcPct val="110000"/>
              </a:lnSpc>
              <a:spcBef>
                <a:spcPts val="0"/>
              </a:spcBef>
              <a:spcAft>
                <a:spcPts val="600"/>
              </a:spcAft>
              <a:buNone/>
            </a:pPr>
            <a:r>
              <a:rPr lang="en-US" sz="2200" dirty="0">
                <a:cs typeface="Arial"/>
              </a:rPr>
              <a:t>Noblis</a:t>
            </a:r>
          </a:p>
          <a:p>
            <a:pPr marL="0" indent="0">
              <a:lnSpc>
                <a:spcPct val="110000"/>
              </a:lnSpc>
              <a:spcBef>
                <a:spcPts val="0"/>
              </a:spcBef>
              <a:buNone/>
            </a:pPr>
            <a:r>
              <a:rPr lang="en-US" sz="2200" b="1" dirty="0">
                <a:solidFill>
                  <a:srgbClr val="2E5B78"/>
                </a:solidFill>
                <a:cs typeface="Arial"/>
              </a:rPr>
              <a:t>Syihan Muhammed</a:t>
            </a:r>
            <a:r>
              <a:rPr lang="en-US" sz="2200" dirty="0">
                <a:solidFill>
                  <a:srgbClr val="2E5B78"/>
                </a:solidFill>
                <a:cs typeface="Arial"/>
              </a:rPr>
              <a:t>, CSM</a:t>
            </a:r>
          </a:p>
          <a:p>
            <a:pPr marL="0" indent="0">
              <a:lnSpc>
                <a:spcPct val="110000"/>
              </a:lnSpc>
              <a:spcBef>
                <a:spcPts val="0"/>
              </a:spcBef>
              <a:buNone/>
            </a:pPr>
            <a:r>
              <a:rPr lang="en-US" sz="2200" dirty="0">
                <a:solidFill>
                  <a:srgbClr val="2E5B78"/>
                </a:solidFill>
                <a:cs typeface="Arial"/>
              </a:rPr>
              <a:t>Programmer</a:t>
            </a:r>
          </a:p>
          <a:p>
            <a:pPr marL="0" indent="0">
              <a:lnSpc>
                <a:spcPct val="110000"/>
              </a:lnSpc>
              <a:spcBef>
                <a:spcPts val="0"/>
              </a:spcBef>
              <a:spcAft>
                <a:spcPts val="600"/>
              </a:spcAft>
              <a:buNone/>
            </a:pPr>
            <a:r>
              <a:rPr lang="en-US" sz="2200" dirty="0">
                <a:cs typeface="Arial"/>
              </a:rPr>
              <a:t>Noblis</a:t>
            </a:r>
          </a:p>
          <a:p>
            <a:pPr marL="456565" indent="-456565">
              <a:lnSpc>
                <a:spcPct val="110000"/>
              </a:lnSpc>
            </a:pPr>
            <a:endParaRPr lang="en-US"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9654A8-E4DE-4C91-9878-1E269A6900E0}"/>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605E6D85-0483-4D8E-99D9-B9DE1CE4E498}"/>
              </a:ext>
            </a:extLst>
          </p:cNvPr>
          <p:cNvSpPr>
            <a:spLocks noGrp="1"/>
          </p:cNvSpPr>
          <p:nvPr>
            <p:ph type="title"/>
          </p:nvPr>
        </p:nvSpPr>
        <p:spPr>
          <a:xfrm>
            <a:off x="730112" y="11076"/>
            <a:ext cx="10977033" cy="990600"/>
          </a:xfrm>
          <a:noFill/>
        </p:spPr>
        <p:txBody>
          <a:bodyPr/>
          <a:lstStyle/>
          <a:p>
            <a:r>
              <a:rPr lang="en-US" dirty="0">
                <a:solidFill>
                  <a:schemeClr val="bg1"/>
                </a:solidFill>
                <a:latin typeface="Arial" panose="020B0604020202020204" pitchFamily="34" charset="0"/>
                <a:cs typeface="Arial" panose="020B0604020202020204" pitchFamily="34" charset="0"/>
              </a:rPr>
              <a:t>Project Team</a:t>
            </a:r>
          </a:p>
        </p:txBody>
      </p:sp>
      <p:sp>
        <p:nvSpPr>
          <p:cNvPr id="8" name="Content Placeholder 2">
            <a:extLst>
              <a:ext uri="{FF2B5EF4-FFF2-40B4-BE49-F238E27FC236}">
                <a16:creationId xmlns:a16="http://schemas.microsoft.com/office/drawing/2014/main" id="{0B256EF9-7CF8-4A15-8DC2-F725ACA2102B}"/>
              </a:ext>
            </a:extLst>
          </p:cNvPr>
          <p:cNvSpPr txBox="1">
            <a:spLocks/>
          </p:cNvSpPr>
          <p:nvPr/>
        </p:nvSpPr>
        <p:spPr bwMode="auto">
          <a:xfrm>
            <a:off x="6200949" y="1149348"/>
            <a:ext cx="5506196" cy="5544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2"/>
              </a:buClr>
              <a:buSzPct val="100000"/>
              <a:buFont typeface="Arial"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tx2"/>
              </a:buClr>
              <a:buSzPct val="140000"/>
              <a:buFont typeface="Arial" pitchFamily="34" charset="0"/>
              <a:buChar char="•"/>
              <a:defRPr sz="2000">
                <a:solidFill>
                  <a:schemeClr val="tx1"/>
                </a:solidFill>
                <a:latin typeface="+mn-lt"/>
              </a:defRPr>
            </a:lvl2pPr>
            <a:lvl3pPr marL="1523962" indent="-304792" algn="l" rtl="0" eaLnBrk="1" fontAlgn="base" hangingPunct="1">
              <a:spcBef>
                <a:spcPct val="20000"/>
              </a:spcBef>
              <a:spcAft>
                <a:spcPct val="0"/>
              </a:spcAft>
              <a:buClr>
                <a:schemeClr val="tx2"/>
              </a:buClr>
              <a:buSzPct val="110000"/>
              <a:buFont typeface="Arial" pitchFamily="34" charset="0"/>
              <a:buChar char="–"/>
              <a:defRPr sz="1800">
                <a:solidFill>
                  <a:schemeClr val="tx1"/>
                </a:solidFill>
                <a:latin typeface="+mn-lt"/>
              </a:defRPr>
            </a:lvl3pPr>
            <a:lvl4pPr marL="2133547" indent="-304792" algn="l" rtl="0" eaLnBrk="1" fontAlgn="base" hangingPunct="1">
              <a:spcBef>
                <a:spcPct val="20000"/>
              </a:spcBef>
              <a:spcAft>
                <a:spcPct val="0"/>
              </a:spcAft>
              <a:buClr>
                <a:schemeClr val="tx2"/>
              </a:buClr>
              <a:buSzPct val="90000"/>
              <a:buFont typeface="Courier New" pitchFamily="49" charset="0"/>
              <a:buChar char="o"/>
              <a:defRPr sz="1800">
                <a:solidFill>
                  <a:schemeClr val="tx1"/>
                </a:solidFill>
                <a:latin typeface="+mn-lt"/>
              </a:defRPr>
            </a:lvl4pPr>
            <a:lvl5pPr marL="2743131" indent="-304792" algn="l" rtl="0" eaLnBrk="1" fontAlgn="base" hangingPunct="1">
              <a:spcBef>
                <a:spcPct val="20000"/>
              </a:spcBef>
              <a:spcAft>
                <a:spcPct val="0"/>
              </a:spcAft>
              <a:buClr>
                <a:schemeClr val="tx2"/>
              </a:buClr>
              <a:buSzPct val="100000"/>
              <a:buFont typeface="Wingdings" pitchFamily="2" charset="2"/>
              <a:buChar char="ü"/>
              <a:defRPr sz="1800">
                <a:solidFill>
                  <a:schemeClr val="tx1"/>
                </a:solidFill>
                <a:latin typeface="+mn-lt"/>
              </a:defRPr>
            </a:lvl5pPr>
            <a:lvl6pPr marL="3352716" indent="-304792" algn="l" rtl="0" eaLnBrk="1" fontAlgn="base" hangingPunct="1">
              <a:spcBef>
                <a:spcPct val="20000"/>
              </a:spcBef>
              <a:spcAft>
                <a:spcPct val="0"/>
              </a:spcAft>
              <a:buChar char="»"/>
              <a:defRPr sz="2400">
                <a:solidFill>
                  <a:schemeClr val="tx1"/>
                </a:solidFill>
                <a:latin typeface="+mn-lt"/>
              </a:defRPr>
            </a:lvl6pPr>
            <a:lvl7pPr marL="3962301" indent="-304792" algn="l" rtl="0" eaLnBrk="1" fontAlgn="base" hangingPunct="1">
              <a:spcBef>
                <a:spcPct val="20000"/>
              </a:spcBef>
              <a:spcAft>
                <a:spcPct val="0"/>
              </a:spcAft>
              <a:buChar char="»"/>
              <a:defRPr sz="2400">
                <a:solidFill>
                  <a:schemeClr val="tx1"/>
                </a:solidFill>
                <a:latin typeface="+mn-lt"/>
              </a:defRPr>
            </a:lvl7pPr>
            <a:lvl8pPr marL="4571886" indent="-304792" algn="l" rtl="0" eaLnBrk="1" fontAlgn="base" hangingPunct="1">
              <a:spcBef>
                <a:spcPct val="20000"/>
              </a:spcBef>
              <a:spcAft>
                <a:spcPct val="0"/>
              </a:spcAft>
              <a:buChar char="»"/>
              <a:defRPr sz="2400">
                <a:solidFill>
                  <a:schemeClr val="tx1"/>
                </a:solidFill>
                <a:latin typeface="+mn-lt"/>
              </a:defRPr>
            </a:lvl8pPr>
            <a:lvl9pPr marL="5181470" indent="-304792" algn="l" rtl="0" eaLnBrk="1" fontAlgn="base" hangingPunct="1">
              <a:spcBef>
                <a:spcPct val="20000"/>
              </a:spcBef>
              <a:spcAft>
                <a:spcPct val="0"/>
              </a:spcAft>
              <a:buChar char="»"/>
              <a:defRPr sz="2400">
                <a:solidFill>
                  <a:schemeClr val="tx1"/>
                </a:solidFill>
                <a:latin typeface="+mn-lt"/>
              </a:defRPr>
            </a:lvl9pPr>
          </a:lstStyle>
          <a:p>
            <a:pPr marL="0" indent="0">
              <a:spcBef>
                <a:spcPts val="0"/>
              </a:spcBef>
              <a:buFont typeface="Arial" pitchFamily="34" charset="0"/>
              <a:buNone/>
            </a:pPr>
            <a:r>
              <a:rPr lang="en-US" sz="2000" b="1" kern="0" dirty="0">
                <a:solidFill>
                  <a:srgbClr val="2E5B78"/>
                </a:solidFill>
                <a:cs typeface="Arial"/>
              </a:rPr>
              <a:t>Kaan Ozbay</a:t>
            </a:r>
            <a:r>
              <a:rPr lang="en-US" sz="2000" kern="0" dirty="0">
                <a:solidFill>
                  <a:srgbClr val="2E5B78"/>
                </a:solidFill>
                <a:cs typeface="Arial"/>
              </a:rPr>
              <a:t>, Ph.D.</a:t>
            </a:r>
          </a:p>
          <a:p>
            <a:pPr marL="0" indent="0">
              <a:spcBef>
                <a:spcPts val="0"/>
              </a:spcBef>
              <a:buFont typeface="Arial" pitchFamily="34" charset="0"/>
              <a:buNone/>
            </a:pPr>
            <a:r>
              <a:rPr lang="en-US" sz="2000" kern="0" dirty="0">
                <a:solidFill>
                  <a:srgbClr val="2E5B78"/>
                </a:solidFill>
                <a:cs typeface="Arial"/>
              </a:rPr>
              <a:t>Professor and Director of C2SMART</a:t>
            </a:r>
            <a:endParaRPr lang="en-US" sz="2000" kern="0" dirty="0">
              <a:cs typeface="Arial"/>
            </a:endParaRPr>
          </a:p>
          <a:p>
            <a:pPr marL="0" indent="0">
              <a:spcBef>
                <a:spcPts val="0"/>
              </a:spcBef>
              <a:spcAft>
                <a:spcPts val="600"/>
              </a:spcAft>
              <a:buFont typeface="Arial" pitchFamily="34" charset="0"/>
              <a:buNone/>
            </a:pPr>
            <a:r>
              <a:rPr lang="en-US" sz="2000" kern="0" dirty="0">
                <a:cs typeface="Arial"/>
              </a:rPr>
              <a:t>New York University (NYU)</a:t>
            </a:r>
          </a:p>
          <a:p>
            <a:pPr marL="0" indent="0">
              <a:spcBef>
                <a:spcPts val="0"/>
              </a:spcBef>
              <a:buNone/>
            </a:pPr>
            <a:r>
              <a:rPr lang="en-US" sz="2000" b="1" kern="0" dirty="0">
                <a:solidFill>
                  <a:srgbClr val="2E5B78"/>
                </a:solidFill>
                <a:cs typeface="Arial"/>
              </a:rPr>
              <a:t>Di Yang</a:t>
            </a:r>
            <a:endParaRPr lang="en-US" sz="2000" kern="0" dirty="0">
              <a:solidFill>
                <a:srgbClr val="2E5B78"/>
              </a:solidFill>
              <a:cs typeface="Arial"/>
            </a:endParaRPr>
          </a:p>
          <a:p>
            <a:pPr marL="0" indent="0">
              <a:spcBef>
                <a:spcPts val="0"/>
              </a:spcBef>
              <a:buNone/>
            </a:pPr>
            <a:r>
              <a:rPr lang="en-US" sz="2000" kern="0" dirty="0">
                <a:solidFill>
                  <a:srgbClr val="2E5B78"/>
                </a:solidFill>
                <a:cs typeface="Arial"/>
              </a:rPr>
              <a:t>Research Assistant and Ph.D. Candidate</a:t>
            </a:r>
          </a:p>
          <a:p>
            <a:pPr marL="0" indent="0">
              <a:spcBef>
                <a:spcPts val="0"/>
              </a:spcBef>
              <a:spcAft>
                <a:spcPts val="600"/>
              </a:spcAft>
              <a:buNone/>
            </a:pPr>
            <a:r>
              <a:rPr lang="en-US" sz="2000" kern="0" dirty="0">
                <a:cs typeface="Arial"/>
              </a:rPr>
              <a:t>NYU</a:t>
            </a:r>
          </a:p>
          <a:p>
            <a:pPr marL="0" indent="0">
              <a:spcBef>
                <a:spcPts val="0"/>
              </a:spcBef>
              <a:buFont typeface="Arial" pitchFamily="34" charset="0"/>
              <a:buNone/>
            </a:pPr>
            <a:r>
              <a:rPr lang="en-US" sz="2000" b="1" kern="0" dirty="0">
                <a:solidFill>
                  <a:srgbClr val="2E5B78"/>
                </a:solidFill>
                <a:cs typeface="Arial"/>
              </a:rPr>
              <a:t>Jingqin (Jannie) Gao</a:t>
            </a:r>
            <a:r>
              <a:rPr lang="en-US" sz="2000" kern="0" dirty="0">
                <a:solidFill>
                  <a:srgbClr val="2E5B78"/>
                </a:solidFill>
                <a:cs typeface="Arial"/>
              </a:rPr>
              <a:t>, Ph.D.</a:t>
            </a:r>
          </a:p>
          <a:p>
            <a:pPr marL="0" indent="0">
              <a:spcBef>
                <a:spcPts val="0"/>
              </a:spcBef>
              <a:buFont typeface="Arial" pitchFamily="34" charset="0"/>
              <a:buNone/>
            </a:pPr>
            <a:r>
              <a:rPr lang="en-US" sz="2000" kern="0" dirty="0">
                <a:solidFill>
                  <a:srgbClr val="2E5B78"/>
                </a:solidFill>
                <a:cs typeface="Arial"/>
              </a:rPr>
              <a:t>Sr. Researcher</a:t>
            </a:r>
            <a:endParaRPr lang="en-US" sz="2000" kern="0" dirty="0">
              <a:solidFill>
                <a:srgbClr val="2E5B78"/>
              </a:solidFill>
              <a:cs typeface="Arial" panose="020B0604020202020204" pitchFamily="34" charset="0"/>
            </a:endParaRPr>
          </a:p>
          <a:p>
            <a:pPr marL="0" indent="0">
              <a:spcBef>
                <a:spcPts val="0"/>
              </a:spcBef>
              <a:spcAft>
                <a:spcPts val="600"/>
              </a:spcAft>
              <a:buNone/>
            </a:pPr>
            <a:r>
              <a:rPr lang="en-US" sz="2000" kern="0" dirty="0">
                <a:cs typeface="Arial"/>
              </a:rPr>
              <a:t>NYU</a:t>
            </a:r>
          </a:p>
          <a:p>
            <a:pPr marL="0" indent="0">
              <a:spcBef>
                <a:spcPts val="0"/>
              </a:spcBef>
              <a:buNone/>
            </a:pPr>
            <a:r>
              <a:rPr lang="en-US" sz="2000" b="1" kern="0" dirty="0">
                <a:solidFill>
                  <a:srgbClr val="2E5B78"/>
                </a:solidFill>
                <a:cs typeface="Arial"/>
              </a:rPr>
              <a:t>Abdullah Kurkcu</a:t>
            </a:r>
            <a:r>
              <a:rPr lang="en-US" sz="2000" kern="0" dirty="0">
                <a:solidFill>
                  <a:srgbClr val="2E5B78"/>
                </a:solidFill>
                <a:cs typeface="Arial"/>
              </a:rPr>
              <a:t>, Ph.D.</a:t>
            </a:r>
            <a:endParaRPr lang="en-US" sz="2000" kern="0" dirty="0">
              <a:solidFill>
                <a:srgbClr val="2E5B78"/>
              </a:solidFill>
              <a:cs typeface="Arial" panose="020B0604020202020204" pitchFamily="34" charset="0"/>
            </a:endParaRPr>
          </a:p>
          <a:p>
            <a:pPr marL="0" indent="0">
              <a:spcBef>
                <a:spcPts val="0"/>
              </a:spcBef>
              <a:buNone/>
            </a:pPr>
            <a:r>
              <a:rPr lang="en-US" sz="2000" kern="0" dirty="0">
                <a:solidFill>
                  <a:srgbClr val="2E5B78"/>
                </a:solidFill>
                <a:cs typeface="Arial"/>
              </a:rPr>
              <a:t>Lead Traffic Modeler</a:t>
            </a:r>
            <a:endParaRPr lang="en-US" sz="2000" kern="0" dirty="0">
              <a:solidFill>
                <a:srgbClr val="2E5B78"/>
              </a:solidFill>
              <a:cs typeface="Arial" panose="020B0604020202020204" pitchFamily="34" charset="0"/>
            </a:endParaRPr>
          </a:p>
          <a:p>
            <a:pPr marL="0" indent="0">
              <a:spcBef>
                <a:spcPts val="0"/>
              </a:spcBef>
              <a:spcAft>
                <a:spcPts val="600"/>
              </a:spcAft>
              <a:buNone/>
            </a:pPr>
            <a:r>
              <a:rPr lang="en-US" sz="2000" kern="0" dirty="0" err="1">
                <a:cs typeface="Arial"/>
              </a:rPr>
              <a:t>Ulteig</a:t>
            </a:r>
            <a:r>
              <a:rPr lang="en-US" sz="2000" kern="0" dirty="0">
                <a:cs typeface="Arial"/>
              </a:rPr>
              <a:t> (formerly NYU)</a:t>
            </a:r>
            <a:endParaRPr lang="en-US" sz="2000" b="1" kern="0" dirty="0">
              <a:solidFill>
                <a:srgbClr val="2E5B78"/>
              </a:solidFill>
              <a:cs typeface="Arial"/>
            </a:endParaRPr>
          </a:p>
          <a:p>
            <a:pPr marL="0" indent="0">
              <a:spcBef>
                <a:spcPts val="0"/>
              </a:spcBef>
              <a:buFont typeface="Arial" pitchFamily="34" charset="0"/>
              <a:buNone/>
            </a:pPr>
            <a:r>
              <a:rPr lang="en-US" sz="2000" b="1" kern="0" dirty="0">
                <a:solidFill>
                  <a:srgbClr val="2E5B78"/>
                </a:solidFill>
                <a:cs typeface="Arial"/>
              </a:rPr>
              <a:t>Fan Zuo</a:t>
            </a:r>
            <a:endParaRPr lang="en-US" sz="2000" kern="0" dirty="0">
              <a:solidFill>
                <a:srgbClr val="2E5B78"/>
              </a:solidFill>
              <a:cs typeface="Arial" panose="020B0604020202020204" pitchFamily="34" charset="0"/>
            </a:endParaRPr>
          </a:p>
          <a:p>
            <a:pPr marL="0" indent="0">
              <a:spcBef>
                <a:spcPts val="0"/>
              </a:spcBef>
              <a:buFont typeface="Arial" pitchFamily="34" charset="0"/>
              <a:buNone/>
            </a:pPr>
            <a:r>
              <a:rPr lang="en-US" sz="2000" kern="0" dirty="0">
                <a:solidFill>
                  <a:srgbClr val="2E5B78"/>
                </a:solidFill>
                <a:cs typeface="Arial"/>
              </a:rPr>
              <a:t>Research Assistant and Ph.D. Candidate</a:t>
            </a:r>
            <a:endParaRPr lang="en-US" sz="2000" kern="0" dirty="0">
              <a:solidFill>
                <a:srgbClr val="2E5B78"/>
              </a:solidFill>
              <a:cs typeface="Arial" panose="020B0604020202020204" pitchFamily="34" charset="0"/>
            </a:endParaRPr>
          </a:p>
          <a:p>
            <a:pPr marL="0" indent="0">
              <a:spcBef>
                <a:spcPts val="0"/>
              </a:spcBef>
              <a:spcAft>
                <a:spcPts val="600"/>
              </a:spcAft>
              <a:buFont typeface="Arial" pitchFamily="34" charset="0"/>
              <a:buNone/>
            </a:pPr>
            <a:r>
              <a:rPr lang="en-US" sz="2000" kern="0" dirty="0">
                <a:cs typeface="Arial"/>
              </a:rPr>
              <a:t>NYU</a:t>
            </a:r>
          </a:p>
          <a:p>
            <a:pPr marL="456565" indent="-456565"/>
            <a:endParaRPr 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43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F26AD-4227-4F07-BCAD-215A9149F290}"/>
              </a:ext>
            </a:extLst>
          </p:cNvPr>
          <p:cNvSpPr>
            <a:spLocks noGrp="1"/>
          </p:cNvSpPr>
          <p:nvPr>
            <p:ph sz="half" idx="1"/>
          </p:nvPr>
        </p:nvSpPr>
        <p:spPr>
          <a:xfrm>
            <a:off x="640085" y="1262066"/>
            <a:ext cx="5365828" cy="5096402"/>
          </a:xfrm>
        </p:spPr>
        <p:txBody>
          <a:bodyPr>
            <a:noAutofit/>
          </a:bodyPr>
          <a:lstStyle/>
          <a:p>
            <a:pPr marL="0" indent="0">
              <a:spcBef>
                <a:spcPts val="0"/>
              </a:spcBef>
              <a:buNone/>
            </a:pPr>
            <a:r>
              <a:rPr lang="en-US" sz="2000" b="1">
                <a:solidFill>
                  <a:srgbClr val="2E5B78"/>
                </a:solidFill>
                <a:latin typeface="Arial"/>
                <a:cs typeface="Arial"/>
              </a:rPr>
              <a:t>Mo Zhao</a:t>
            </a:r>
            <a:r>
              <a:rPr lang="en-US" sz="2000">
                <a:solidFill>
                  <a:srgbClr val="2E5B78"/>
                </a:solidFill>
                <a:latin typeface="Arial"/>
                <a:cs typeface="Arial"/>
              </a:rPr>
              <a:t>, Ph.D., Panel Chair</a:t>
            </a:r>
          </a:p>
          <a:p>
            <a:pPr marL="0" indent="0">
              <a:spcBef>
                <a:spcPts val="0"/>
              </a:spcBef>
              <a:buNone/>
            </a:pPr>
            <a:r>
              <a:rPr lang="en-US" sz="2000">
                <a:solidFill>
                  <a:srgbClr val="2E5B78"/>
                </a:solidFill>
                <a:latin typeface="Arial"/>
                <a:cs typeface="Arial"/>
              </a:rPr>
              <a:t>Research Scientist</a:t>
            </a:r>
          </a:p>
          <a:p>
            <a:pPr marL="0" indent="0">
              <a:spcBef>
                <a:spcPts val="0"/>
              </a:spcBef>
              <a:spcAft>
                <a:spcPts val="600"/>
              </a:spcAft>
              <a:buNone/>
            </a:pPr>
            <a:r>
              <a:rPr lang="en-US" sz="2000">
                <a:latin typeface="Arial"/>
                <a:cs typeface="Arial"/>
              </a:rPr>
              <a:t>Virginia Department of Transportation (VDOT)</a:t>
            </a:r>
            <a:endParaRPr lang="en-US" sz="2000">
              <a:latin typeface="Arial" panose="020B0604020202020204" pitchFamily="34" charset="0"/>
              <a:cs typeface="Arial" panose="020B0604020202020204" pitchFamily="34" charset="0"/>
            </a:endParaRPr>
          </a:p>
          <a:p>
            <a:pPr marL="0" indent="0">
              <a:spcBef>
                <a:spcPts val="0"/>
              </a:spcBef>
              <a:buNone/>
            </a:pPr>
            <a:r>
              <a:rPr lang="en-US" sz="2000" b="1">
                <a:solidFill>
                  <a:srgbClr val="2E5B78"/>
                </a:solidFill>
                <a:latin typeface="Arial"/>
                <a:cs typeface="Arial"/>
              </a:rPr>
              <a:t>Matthew W. Bond</a:t>
            </a:r>
            <a:endParaRPr lang="en-US" sz="2000">
              <a:solidFill>
                <a:srgbClr val="2E5B78"/>
              </a:solidFill>
              <a:highlight>
                <a:srgbClr val="FFFF00"/>
              </a:highlight>
              <a:latin typeface="Arial" panose="020B0604020202020204" pitchFamily="34" charset="0"/>
              <a:cs typeface="Arial" panose="020B0604020202020204" pitchFamily="34" charset="0"/>
            </a:endParaRPr>
          </a:p>
          <a:p>
            <a:pPr marL="0" indent="0">
              <a:spcBef>
                <a:spcPts val="0"/>
              </a:spcBef>
              <a:buNone/>
            </a:pPr>
            <a:r>
              <a:rPr lang="en-US" sz="2000">
                <a:solidFill>
                  <a:srgbClr val="2E5B78"/>
                </a:solidFill>
                <a:latin typeface="Arial"/>
                <a:cs typeface="Arial"/>
              </a:rPr>
              <a:t>District Traffic Engineer</a:t>
            </a:r>
          </a:p>
          <a:p>
            <a:pPr marL="0" indent="0">
              <a:spcBef>
                <a:spcPts val="0"/>
              </a:spcBef>
              <a:spcAft>
                <a:spcPts val="600"/>
              </a:spcAft>
              <a:buNone/>
            </a:pPr>
            <a:r>
              <a:rPr lang="en-US" sz="2000">
                <a:latin typeface="Arial"/>
                <a:cs typeface="Arial"/>
              </a:rPr>
              <a:t>Virginia DOT (VDOT)</a:t>
            </a:r>
            <a:endParaRPr lang="en-US" sz="2000">
              <a:latin typeface="Arial" panose="020B0604020202020204" pitchFamily="34" charset="0"/>
              <a:cs typeface="Arial" panose="020B0604020202020204" pitchFamily="34" charset="0"/>
            </a:endParaRPr>
          </a:p>
          <a:p>
            <a:pPr marL="0" indent="0">
              <a:spcBef>
                <a:spcPts val="0"/>
              </a:spcBef>
              <a:buNone/>
            </a:pPr>
            <a:r>
              <a:rPr lang="en-US" sz="2000" b="1">
                <a:solidFill>
                  <a:srgbClr val="2E5B78"/>
                </a:solidFill>
                <a:latin typeface="Arial"/>
                <a:cs typeface="Arial"/>
              </a:rPr>
              <a:t>Marco D. Cameron</a:t>
            </a:r>
            <a:r>
              <a:rPr lang="en-US" sz="2000">
                <a:solidFill>
                  <a:srgbClr val="2E5B78"/>
                </a:solidFill>
                <a:latin typeface="Arial"/>
                <a:cs typeface="Arial"/>
              </a:rPr>
              <a:t>, P.E. </a:t>
            </a:r>
          </a:p>
          <a:p>
            <a:pPr marL="0" indent="0">
              <a:spcBef>
                <a:spcPts val="0"/>
              </a:spcBef>
              <a:buNone/>
            </a:pPr>
            <a:r>
              <a:rPr lang="en-US" sz="2000">
                <a:solidFill>
                  <a:srgbClr val="2E5B78"/>
                </a:solidFill>
                <a:latin typeface="Arial"/>
                <a:cs typeface="Arial"/>
              </a:rPr>
              <a:t>Traffic Operations Division</a:t>
            </a:r>
          </a:p>
          <a:p>
            <a:pPr marL="0" indent="0">
              <a:spcBef>
                <a:spcPts val="0"/>
              </a:spcBef>
              <a:spcAft>
                <a:spcPts val="600"/>
              </a:spcAft>
              <a:buNone/>
            </a:pPr>
            <a:r>
              <a:rPr lang="en-US" sz="2000">
                <a:latin typeface="Arial"/>
                <a:cs typeface="Arial"/>
              </a:rPr>
              <a:t>Texas DOT (TxDOT)</a:t>
            </a:r>
            <a:endParaRPr lang="en-US" sz="2000">
              <a:latin typeface="Arial" panose="020B0604020202020204" pitchFamily="34" charset="0"/>
              <a:cs typeface="Arial" panose="020B0604020202020204" pitchFamily="34" charset="0"/>
            </a:endParaRPr>
          </a:p>
          <a:p>
            <a:pPr marL="0" indent="0">
              <a:spcBef>
                <a:spcPts val="0"/>
              </a:spcBef>
              <a:buNone/>
            </a:pPr>
            <a:r>
              <a:rPr lang="en-US" sz="2000" b="1">
                <a:solidFill>
                  <a:srgbClr val="2E5B78"/>
                </a:solidFill>
                <a:latin typeface="Arial"/>
                <a:cs typeface="Arial"/>
              </a:rPr>
              <a:t>Nikola Ivanov</a:t>
            </a:r>
            <a:r>
              <a:rPr lang="en-US" sz="2000">
                <a:solidFill>
                  <a:srgbClr val="2E5B78"/>
                </a:solidFill>
                <a:latin typeface="Arial"/>
                <a:cs typeface="Arial"/>
              </a:rPr>
              <a:t>, PMP</a:t>
            </a:r>
          </a:p>
          <a:p>
            <a:pPr marL="0" indent="0">
              <a:spcBef>
                <a:spcPts val="0"/>
              </a:spcBef>
              <a:buNone/>
            </a:pPr>
            <a:r>
              <a:rPr lang="en-US" sz="2000">
                <a:solidFill>
                  <a:srgbClr val="2E5B78"/>
                </a:solidFill>
                <a:latin typeface="Arial"/>
                <a:cs typeface="Arial"/>
              </a:rPr>
              <a:t>Director of Operations/COO</a:t>
            </a:r>
          </a:p>
          <a:p>
            <a:pPr marL="0" indent="0">
              <a:spcBef>
                <a:spcPts val="0"/>
              </a:spcBef>
              <a:spcAft>
                <a:spcPts val="600"/>
              </a:spcAft>
              <a:buNone/>
            </a:pPr>
            <a:r>
              <a:rPr lang="en-US" sz="2000">
                <a:latin typeface="Arial"/>
                <a:cs typeface="Arial"/>
              </a:rPr>
              <a:t>Center for Advanced Transportation Technology Laboratory (CATT Lab)</a:t>
            </a:r>
          </a:p>
          <a:p>
            <a:pPr marL="0" indent="0">
              <a:spcBef>
                <a:spcPts val="0"/>
              </a:spcBef>
              <a:buNone/>
            </a:pPr>
            <a:endParaRPr lang="en-US" sz="2000">
              <a:latin typeface="Arial"/>
              <a:cs typeface="Arial"/>
            </a:endParaRPr>
          </a:p>
        </p:txBody>
      </p:sp>
      <p:sp>
        <p:nvSpPr>
          <p:cNvPr id="4" name="Content Placeholder 3">
            <a:extLst>
              <a:ext uri="{FF2B5EF4-FFF2-40B4-BE49-F238E27FC236}">
                <a16:creationId xmlns:a16="http://schemas.microsoft.com/office/drawing/2014/main" id="{49C8E31D-E7F6-42E3-8D4C-966820721B1C}"/>
              </a:ext>
            </a:extLst>
          </p:cNvPr>
          <p:cNvSpPr>
            <a:spLocks noGrp="1"/>
          </p:cNvSpPr>
          <p:nvPr>
            <p:ph sz="half" idx="2"/>
          </p:nvPr>
        </p:nvSpPr>
        <p:spPr>
          <a:xfrm>
            <a:off x="6280773" y="1102267"/>
            <a:ext cx="5368007" cy="5096402"/>
          </a:xfrm>
        </p:spPr>
        <p:txBody>
          <a:bodyPr>
            <a:noAutofit/>
          </a:bodyPr>
          <a:lstStyle/>
          <a:p>
            <a:pPr marL="0" indent="0">
              <a:spcBef>
                <a:spcPts val="0"/>
              </a:spcBef>
              <a:buNone/>
            </a:pPr>
            <a:r>
              <a:rPr lang="en-US" sz="2000" b="1" dirty="0">
                <a:solidFill>
                  <a:srgbClr val="2E5B78"/>
                </a:solidFill>
                <a:latin typeface="Arial"/>
                <a:cs typeface="Arial"/>
              </a:rPr>
              <a:t>Taylor Li</a:t>
            </a:r>
            <a:r>
              <a:rPr lang="en-US" sz="2000" dirty="0">
                <a:solidFill>
                  <a:srgbClr val="2E5B78"/>
                </a:solidFill>
                <a:latin typeface="Arial"/>
                <a:cs typeface="Arial"/>
              </a:rPr>
              <a:t>, Ph.D., P.E.</a:t>
            </a:r>
          </a:p>
          <a:p>
            <a:pPr marL="0" indent="0">
              <a:spcBef>
                <a:spcPts val="0"/>
              </a:spcBef>
              <a:buNone/>
            </a:pPr>
            <a:r>
              <a:rPr lang="en-US" sz="2000" dirty="0">
                <a:solidFill>
                  <a:srgbClr val="2E5B78"/>
                </a:solidFill>
                <a:latin typeface="Arial"/>
                <a:cs typeface="Arial"/>
              </a:rPr>
              <a:t>Assistant Professor</a:t>
            </a:r>
          </a:p>
          <a:p>
            <a:pPr marL="0" indent="0">
              <a:spcBef>
                <a:spcPts val="0"/>
              </a:spcBef>
              <a:spcAft>
                <a:spcPts val="600"/>
              </a:spcAft>
              <a:buNone/>
            </a:pPr>
            <a:r>
              <a:rPr lang="en-US" sz="2000">
                <a:latin typeface="Arial"/>
                <a:cs typeface="Arial"/>
              </a:rPr>
              <a:t>University </a:t>
            </a:r>
            <a:r>
              <a:rPr lang="en-US" sz="2000" dirty="0">
                <a:latin typeface="Arial"/>
                <a:cs typeface="Arial"/>
              </a:rPr>
              <a:t>of Texas at Arlington</a:t>
            </a:r>
            <a:endParaRPr lang="en-US" sz="2000" b="1" dirty="0">
              <a:solidFill>
                <a:srgbClr val="2E5B78"/>
              </a:solidFill>
              <a:latin typeface="Arial"/>
              <a:cs typeface="Arial"/>
            </a:endParaRPr>
          </a:p>
          <a:p>
            <a:pPr marL="0" indent="0">
              <a:spcBef>
                <a:spcPts val="0"/>
              </a:spcBef>
              <a:buNone/>
            </a:pPr>
            <a:r>
              <a:rPr lang="en-US" sz="2000" b="1" dirty="0">
                <a:solidFill>
                  <a:srgbClr val="2E5B78"/>
                </a:solidFill>
                <a:latin typeface="Arial"/>
                <a:cs typeface="Arial"/>
              </a:rPr>
              <a:t>Andrew J. Robinson</a:t>
            </a:r>
          </a:p>
          <a:p>
            <a:pPr marL="0" indent="0">
              <a:spcBef>
                <a:spcPts val="0"/>
              </a:spcBef>
              <a:buNone/>
            </a:pPr>
            <a:r>
              <a:rPr lang="en-US" sz="2000" dirty="0">
                <a:solidFill>
                  <a:srgbClr val="2E5B78"/>
                </a:solidFill>
                <a:latin typeface="Arial"/>
                <a:cs typeface="Arial"/>
              </a:rPr>
              <a:t>Director of Technology</a:t>
            </a:r>
          </a:p>
          <a:p>
            <a:pPr marL="0" indent="0">
              <a:spcBef>
                <a:spcPts val="0"/>
              </a:spcBef>
              <a:spcAft>
                <a:spcPts val="600"/>
              </a:spcAft>
              <a:buNone/>
            </a:pPr>
            <a:r>
              <a:rPr lang="en-US" sz="2000" dirty="0">
                <a:latin typeface="Arial"/>
                <a:cs typeface="Arial"/>
              </a:rPr>
              <a:t>Event Dynamic</a:t>
            </a:r>
            <a:endParaRPr lang="en-US" sz="2000" dirty="0">
              <a:solidFill>
                <a:srgbClr val="2E5B78"/>
              </a:solidFill>
              <a:latin typeface="Arial"/>
              <a:cs typeface="Arial"/>
            </a:endParaRPr>
          </a:p>
          <a:p>
            <a:pPr marL="0" indent="0">
              <a:spcBef>
                <a:spcPts val="0"/>
              </a:spcBef>
              <a:buNone/>
            </a:pPr>
            <a:r>
              <a:rPr lang="en-US" sz="2000" b="1" dirty="0">
                <a:solidFill>
                  <a:srgbClr val="2E5B78"/>
                </a:solidFill>
                <a:latin typeface="Arial"/>
                <a:cs typeface="Arial"/>
              </a:rPr>
              <a:t>Ray A. Starr</a:t>
            </a:r>
            <a:endParaRPr lang="en-US" sz="2000" dirty="0">
              <a:solidFill>
                <a:srgbClr val="2E5B78"/>
              </a:solidFill>
              <a:highlight>
                <a:srgbClr val="FFFF00"/>
              </a:highlight>
              <a:latin typeface="Arial"/>
              <a:cs typeface="Arial"/>
            </a:endParaRPr>
          </a:p>
          <a:p>
            <a:pPr marL="0" indent="0">
              <a:spcBef>
                <a:spcPts val="0"/>
              </a:spcBef>
              <a:buNone/>
            </a:pPr>
            <a:r>
              <a:rPr lang="en-US" sz="2000" dirty="0">
                <a:solidFill>
                  <a:srgbClr val="2E5B78"/>
                </a:solidFill>
                <a:latin typeface="Arial"/>
                <a:cs typeface="Arial"/>
              </a:rPr>
              <a:t>Assistant State Traffic Engineer </a:t>
            </a:r>
          </a:p>
          <a:p>
            <a:pPr marL="0" indent="0">
              <a:spcBef>
                <a:spcPts val="0"/>
              </a:spcBef>
              <a:spcAft>
                <a:spcPts val="600"/>
              </a:spcAft>
              <a:buNone/>
            </a:pPr>
            <a:r>
              <a:rPr lang="en-US" sz="2000" dirty="0">
                <a:latin typeface="Arial"/>
                <a:cs typeface="Arial"/>
              </a:rPr>
              <a:t>Minnesota DOT (MnDOT)</a:t>
            </a:r>
            <a:endParaRPr lang="en-US" sz="2000" dirty="0">
              <a:solidFill>
                <a:srgbClr val="000000"/>
              </a:solidFill>
              <a:latin typeface="Arial"/>
              <a:cs typeface="Arial"/>
            </a:endParaRPr>
          </a:p>
          <a:p>
            <a:pPr marL="0" indent="0">
              <a:spcBef>
                <a:spcPts val="0"/>
              </a:spcBef>
              <a:buNone/>
            </a:pPr>
            <a:r>
              <a:rPr lang="en-US" sz="2000" b="1" dirty="0">
                <a:solidFill>
                  <a:srgbClr val="2E5B78"/>
                </a:solidFill>
                <a:latin typeface="Arial"/>
                <a:cs typeface="Arial"/>
              </a:rPr>
              <a:t>Jason (</a:t>
            </a:r>
            <a:r>
              <a:rPr lang="en-US" sz="2000" b="1" dirty="0" err="1">
                <a:solidFill>
                  <a:srgbClr val="2E5B78"/>
                </a:solidFill>
                <a:latin typeface="Arial"/>
                <a:cs typeface="Arial"/>
              </a:rPr>
              <a:t>Xianding</a:t>
            </a:r>
            <a:r>
              <a:rPr lang="en-US" sz="2000" b="1" dirty="0">
                <a:solidFill>
                  <a:srgbClr val="2E5B78"/>
                </a:solidFill>
                <a:latin typeface="Arial"/>
                <a:cs typeface="Arial"/>
              </a:rPr>
              <a:t>) Tao</a:t>
            </a:r>
            <a:r>
              <a:rPr lang="en-US" sz="2000" dirty="0">
                <a:solidFill>
                  <a:srgbClr val="2E5B78"/>
                </a:solidFill>
                <a:latin typeface="Arial"/>
                <a:cs typeface="Arial"/>
              </a:rPr>
              <a:t>, Ph.D.</a:t>
            </a:r>
            <a:endParaRPr lang="en-US" sz="2000" dirty="0">
              <a:solidFill>
                <a:srgbClr val="2E5B78"/>
              </a:solidFill>
              <a:latin typeface="Arial"/>
              <a:ea typeface="+mn-lt"/>
              <a:cs typeface="Arial"/>
            </a:endParaRPr>
          </a:p>
          <a:p>
            <a:pPr marL="0" indent="0">
              <a:spcBef>
                <a:spcPts val="0"/>
              </a:spcBef>
              <a:buNone/>
            </a:pPr>
            <a:r>
              <a:rPr lang="en-US" sz="2000" dirty="0">
                <a:solidFill>
                  <a:srgbClr val="2E5B78"/>
                </a:solidFill>
                <a:latin typeface="Arial"/>
                <a:cs typeface="Arial"/>
              </a:rPr>
              <a:t>Senior ITS Engineer</a:t>
            </a:r>
          </a:p>
          <a:p>
            <a:pPr marL="0" indent="0">
              <a:spcBef>
                <a:spcPts val="0"/>
              </a:spcBef>
              <a:spcAft>
                <a:spcPts val="600"/>
              </a:spcAft>
              <a:buNone/>
            </a:pPr>
            <a:r>
              <a:rPr lang="en-US" sz="2000" dirty="0">
                <a:latin typeface="Arial"/>
                <a:cs typeface="Arial"/>
              </a:rPr>
              <a:t>Washington, DC DOT (DDOT)</a:t>
            </a:r>
            <a:endParaRPr lang="en-US" sz="20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2000" b="1" dirty="0">
                <a:solidFill>
                  <a:srgbClr val="2E5B78"/>
                </a:solidFill>
                <a:latin typeface="Arial"/>
                <a:cs typeface="Arial"/>
              </a:rPr>
              <a:t>Jon Obenberger</a:t>
            </a:r>
            <a:r>
              <a:rPr lang="en-US" sz="2000" dirty="0">
                <a:solidFill>
                  <a:srgbClr val="2E5B78"/>
                </a:solidFill>
                <a:latin typeface="Arial"/>
                <a:cs typeface="Arial"/>
              </a:rPr>
              <a:t>, Ph.D., P.E., FHWA Liaison</a:t>
            </a:r>
          </a:p>
          <a:p>
            <a:pPr marL="0" indent="0">
              <a:spcBef>
                <a:spcPts val="0"/>
              </a:spcBef>
              <a:buNone/>
            </a:pPr>
            <a:r>
              <a:rPr lang="en-US" sz="2000" dirty="0">
                <a:solidFill>
                  <a:srgbClr val="2E5B78"/>
                </a:solidFill>
                <a:latin typeface="Arial"/>
                <a:cs typeface="Arial"/>
              </a:rPr>
              <a:t>Transportation Operations Engineer</a:t>
            </a:r>
          </a:p>
          <a:p>
            <a:pPr marL="0" indent="0">
              <a:spcBef>
                <a:spcPts val="0"/>
              </a:spcBef>
              <a:buNone/>
            </a:pPr>
            <a:r>
              <a:rPr lang="en-US" sz="2000" dirty="0">
                <a:latin typeface="Arial"/>
                <a:cs typeface="Arial"/>
              </a:rPr>
              <a:t>FHWA Office of Operations Research and Development</a:t>
            </a:r>
          </a:p>
        </p:txBody>
      </p:sp>
      <p:sp>
        <p:nvSpPr>
          <p:cNvPr id="7" name="Rectangle 6">
            <a:extLst>
              <a:ext uri="{FF2B5EF4-FFF2-40B4-BE49-F238E27FC236}">
                <a16:creationId xmlns:a16="http://schemas.microsoft.com/office/drawing/2014/main" id="{0E6DA830-3B7E-42CD-81A7-45AC1D8EF949}"/>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8" name="Title 1">
            <a:extLst>
              <a:ext uri="{FF2B5EF4-FFF2-40B4-BE49-F238E27FC236}">
                <a16:creationId xmlns:a16="http://schemas.microsoft.com/office/drawing/2014/main" id="{3EF2F281-6973-44A4-80D3-C8FDFF7F1599}"/>
              </a:ext>
            </a:extLst>
          </p:cNvPr>
          <p:cNvSpPr txBox="1">
            <a:spLocks/>
          </p:cNvSpPr>
          <p:nvPr/>
        </p:nvSpPr>
        <p:spPr bwMode="auto">
          <a:xfrm>
            <a:off x="0" y="0"/>
            <a:ext cx="12192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cap="none" spc="0">
                <a:ln>
                  <a:noFill/>
                </a:ln>
                <a:solidFill>
                  <a:srgbClr val="2E5B78"/>
                </a:solidFill>
                <a:effectLst/>
                <a:latin typeface="+mj-lt"/>
                <a:ea typeface="+mj-ea"/>
                <a:cs typeface="+mj-cs"/>
              </a:defRPr>
            </a:lvl1pPr>
            <a:lvl2pPr algn="l" rtl="0" eaLnBrk="1" fontAlgn="base" hangingPunct="1">
              <a:spcBef>
                <a:spcPct val="0"/>
              </a:spcBef>
              <a:spcAft>
                <a:spcPct val="0"/>
              </a:spcAft>
              <a:defRPr sz="3733" b="1">
                <a:solidFill>
                  <a:schemeClr val="tx1"/>
                </a:solidFill>
                <a:latin typeface="Arial" charset="0"/>
              </a:defRPr>
            </a:lvl2pPr>
            <a:lvl3pPr algn="l" rtl="0" eaLnBrk="1" fontAlgn="base" hangingPunct="1">
              <a:spcBef>
                <a:spcPct val="0"/>
              </a:spcBef>
              <a:spcAft>
                <a:spcPct val="0"/>
              </a:spcAft>
              <a:defRPr sz="3733" b="1">
                <a:solidFill>
                  <a:schemeClr val="tx1"/>
                </a:solidFill>
                <a:latin typeface="Arial" charset="0"/>
              </a:defRPr>
            </a:lvl3pPr>
            <a:lvl4pPr algn="l" rtl="0" eaLnBrk="1" fontAlgn="base" hangingPunct="1">
              <a:spcBef>
                <a:spcPct val="0"/>
              </a:spcBef>
              <a:spcAft>
                <a:spcPct val="0"/>
              </a:spcAft>
              <a:defRPr sz="3733" b="1">
                <a:solidFill>
                  <a:schemeClr val="tx1"/>
                </a:solidFill>
                <a:latin typeface="Arial" charset="0"/>
              </a:defRPr>
            </a:lvl4pPr>
            <a:lvl5pPr algn="l" rtl="0" eaLnBrk="1" fontAlgn="base" hangingPunct="1">
              <a:spcBef>
                <a:spcPct val="0"/>
              </a:spcBef>
              <a:spcAft>
                <a:spcPct val="0"/>
              </a:spcAft>
              <a:defRPr sz="3733" b="1">
                <a:solidFill>
                  <a:schemeClr val="tx1"/>
                </a:solidFill>
                <a:latin typeface="Arial" charset="0"/>
              </a:defRPr>
            </a:lvl5pPr>
            <a:lvl6pPr marL="609585" algn="l" rtl="0" eaLnBrk="1" fontAlgn="base" hangingPunct="1">
              <a:spcBef>
                <a:spcPct val="0"/>
              </a:spcBef>
              <a:spcAft>
                <a:spcPct val="0"/>
              </a:spcAft>
              <a:defRPr sz="3733" b="1">
                <a:solidFill>
                  <a:schemeClr val="tx1"/>
                </a:solidFill>
                <a:latin typeface="Arial" charset="0"/>
              </a:defRPr>
            </a:lvl6pPr>
            <a:lvl7pPr marL="1219170" algn="l" rtl="0" eaLnBrk="1" fontAlgn="base" hangingPunct="1">
              <a:spcBef>
                <a:spcPct val="0"/>
              </a:spcBef>
              <a:spcAft>
                <a:spcPct val="0"/>
              </a:spcAft>
              <a:defRPr sz="3733" b="1">
                <a:solidFill>
                  <a:schemeClr val="tx1"/>
                </a:solidFill>
                <a:latin typeface="Arial" charset="0"/>
              </a:defRPr>
            </a:lvl7pPr>
            <a:lvl8pPr marL="1828754" algn="l" rtl="0" eaLnBrk="1" fontAlgn="base" hangingPunct="1">
              <a:spcBef>
                <a:spcPct val="0"/>
              </a:spcBef>
              <a:spcAft>
                <a:spcPct val="0"/>
              </a:spcAft>
              <a:defRPr sz="3733" b="1">
                <a:solidFill>
                  <a:schemeClr val="tx1"/>
                </a:solidFill>
                <a:latin typeface="Arial" charset="0"/>
              </a:defRPr>
            </a:lvl8pPr>
            <a:lvl9pPr marL="2438339" algn="l" rtl="0" eaLnBrk="1" fontAlgn="base" hangingPunct="1">
              <a:spcBef>
                <a:spcPct val="0"/>
              </a:spcBef>
              <a:spcAft>
                <a:spcPct val="0"/>
              </a:spcAft>
              <a:defRPr sz="3733" b="1">
                <a:solidFill>
                  <a:schemeClr val="tx1"/>
                </a:solidFill>
                <a:latin typeface="Arial" charset="0"/>
              </a:defRPr>
            </a:lvl9pPr>
          </a:lstStyle>
          <a:p>
            <a:r>
              <a:rPr lang="en-US" kern="0">
                <a:solidFill>
                  <a:schemeClr val="bg1"/>
                </a:solidFill>
                <a:latin typeface="Arial" panose="020B0604020202020204" pitchFamily="34" charset="0"/>
                <a:cs typeface="Arial" panose="020B0604020202020204" pitchFamily="34" charset="0"/>
              </a:rPr>
              <a:t>Project Panel</a:t>
            </a:r>
          </a:p>
        </p:txBody>
      </p:sp>
    </p:spTree>
    <p:extLst>
      <p:ext uri="{BB962C8B-B14F-4D97-AF65-F5344CB8AC3E}">
        <p14:creationId xmlns:p14="http://schemas.microsoft.com/office/powerpoint/2010/main" val="260751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155E6-7D3D-4599-B5AB-3B2ABF58891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0483" name="Rectangle 19"/>
          <p:cNvSpPr>
            <a:spLocks noGrp="1" noChangeArrowheads="1"/>
          </p:cNvSpPr>
          <p:nvPr>
            <p:ph type="title"/>
          </p:nvPr>
        </p:nvSpPr>
        <p:spPr/>
        <p:txBody>
          <a:bodyPr/>
          <a:lstStyle/>
          <a:p>
            <a:r>
              <a:rPr lang="en-US" altLang="en-US">
                <a:solidFill>
                  <a:schemeClr val="bg1"/>
                </a:solidFill>
              </a:rPr>
              <a:t>Project Overview</a:t>
            </a:r>
          </a:p>
        </p:txBody>
      </p:sp>
      <p:sp>
        <p:nvSpPr>
          <p:cNvPr id="20484" name="Rectangle 20"/>
          <p:cNvSpPr>
            <a:spLocks noGrp="1" noChangeArrowheads="1"/>
          </p:cNvSpPr>
          <p:nvPr>
            <p:ph idx="1"/>
          </p:nvPr>
        </p:nvSpPr>
        <p:spPr>
          <a:xfrm>
            <a:off x="522108" y="1221397"/>
            <a:ext cx="11064530" cy="2839420"/>
          </a:xfrm>
        </p:spPr>
        <p:txBody>
          <a:bodyPr>
            <a:normAutofit/>
          </a:bodyPr>
          <a:lstStyle/>
          <a:p>
            <a:pPr marL="0" indent="0">
              <a:spcBef>
                <a:spcPts val="600"/>
              </a:spcBef>
              <a:spcAft>
                <a:spcPts val="600"/>
              </a:spcAft>
              <a:buNone/>
            </a:pPr>
            <a:r>
              <a:rPr lang="en-US" altLang="en-US" sz="2000" b="1" cap="all"/>
              <a:t>Project Objectives</a:t>
            </a:r>
            <a:endParaRPr lang="en-US" altLang="en-US" sz="2000"/>
          </a:p>
          <a:p>
            <a:pPr>
              <a:spcBef>
                <a:spcPts val="600"/>
              </a:spcBef>
              <a:spcAft>
                <a:spcPts val="600"/>
              </a:spcAft>
            </a:pPr>
            <a:r>
              <a:rPr lang="en-US" altLang="en-US" sz="1800"/>
              <a:t>Develop and validate algorithms that will use BSM data to estimate selected traffic measures (performance monitoring, traffic control, traveler information)</a:t>
            </a:r>
          </a:p>
          <a:p>
            <a:pPr marL="0" indent="0">
              <a:spcBef>
                <a:spcPts val="600"/>
              </a:spcBef>
              <a:spcAft>
                <a:spcPts val="600"/>
              </a:spcAft>
              <a:buNone/>
            </a:pPr>
            <a:r>
              <a:rPr lang="en-US" altLang="en-US" sz="2000" b="1" cap="all"/>
              <a:t>Period of Performance</a:t>
            </a:r>
            <a:endParaRPr lang="en-US" altLang="en-US" sz="2000"/>
          </a:p>
          <a:p>
            <a:pPr>
              <a:spcBef>
                <a:spcPts val="600"/>
              </a:spcBef>
              <a:spcAft>
                <a:spcPts val="600"/>
              </a:spcAft>
            </a:pPr>
            <a:r>
              <a:rPr lang="en-US" altLang="en-US" sz="1800"/>
              <a:t> 1 August 2019 – 30 November 2021 (28 months)</a:t>
            </a:r>
          </a:p>
        </p:txBody>
      </p:sp>
      <p:sp>
        <p:nvSpPr>
          <p:cNvPr id="2" name="Rectangle: Rounded Corners 1">
            <a:extLst>
              <a:ext uri="{FF2B5EF4-FFF2-40B4-BE49-F238E27FC236}">
                <a16:creationId xmlns:a16="http://schemas.microsoft.com/office/drawing/2014/main" id="{BD69AA93-3C7A-432D-98A7-8685A3CBFD92}"/>
              </a:ext>
            </a:extLst>
          </p:cNvPr>
          <p:cNvSpPr/>
          <p:nvPr/>
        </p:nvSpPr>
        <p:spPr bwMode="auto">
          <a:xfrm>
            <a:off x="517865" y="5015883"/>
            <a:ext cx="1127466"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0: </a:t>
            </a:r>
            <a:r>
              <a:rPr lang="en-US" sz="1600">
                <a:solidFill>
                  <a:schemeClr val="bg1"/>
                </a:solidFill>
              </a:rPr>
              <a:t>Project </a:t>
            </a:r>
            <a:r>
              <a:rPr lang="en-US" sz="1600" err="1">
                <a:solidFill>
                  <a:schemeClr val="bg1"/>
                </a:solidFill>
              </a:rPr>
              <a:t>Mgmt</a:t>
            </a:r>
            <a:endParaRPr lang="en-US" sz="1600">
              <a:solidFill>
                <a:schemeClr val="bg1"/>
              </a:solidFill>
            </a:endParaRPr>
          </a:p>
        </p:txBody>
      </p:sp>
      <p:sp>
        <p:nvSpPr>
          <p:cNvPr id="6" name="Rectangle: Rounded Corners 5">
            <a:extLst>
              <a:ext uri="{FF2B5EF4-FFF2-40B4-BE49-F238E27FC236}">
                <a16:creationId xmlns:a16="http://schemas.microsoft.com/office/drawing/2014/main" id="{A5CCD957-C1F2-4E50-977B-39F8BADC8FAE}"/>
              </a:ext>
            </a:extLst>
          </p:cNvPr>
          <p:cNvSpPr/>
          <p:nvPr/>
        </p:nvSpPr>
        <p:spPr bwMode="auto">
          <a:xfrm>
            <a:off x="1726708" y="5015883"/>
            <a:ext cx="1232518"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1: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7" name="Rectangle: Rounded Corners 6">
            <a:extLst>
              <a:ext uri="{FF2B5EF4-FFF2-40B4-BE49-F238E27FC236}">
                <a16:creationId xmlns:a16="http://schemas.microsoft.com/office/drawing/2014/main" id="{032A64EB-9E17-4575-AF83-19366AFE2197}"/>
              </a:ext>
            </a:extLst>
          </p:cNvPr>
          <p:cNvSpPr/>
          <p:nvPr/>
        </p:nvSpPr>
        <p:spPr bwMode="auto">
          <a:xfrm>
            <a:off x="3040603" y="5015883"/>
            <a:ext cx="1464817"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Task 2: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Measures Identification</a:t>
            </a:r>
          </a:p>
        </p:txBody>
      </p:sp>
      <p:sp>
        <p:nvSpPr>
          <p:cNvPr id="8" name="Rectangle: Rounded Corners 7">
            <a:extLst>
              <a:ext uri="{FF2B5EF4-FFF2-40B4-BE49-F238E27FC236}">
                <a16:creationId xmlns:a16="http://schemas.microsoft.com/office/drawing/2014/main" id="{EE405C05-DC50-4374-81C8-50AE0672B1CF}"/>
              </a:ext>
            </a:extLst>
          </p:cNvPr>
          <p:cNvSpPr/>
          <p:nvPr/>
        </p:nvSpPr>
        <p:spPr bwMode="auto">
          <a:xfrm>
            <a:off x="4586797" y="5015883"/>
            <a:ext cx="1066802"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3: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Interim Report</a:t>
            </a:r>
          </a:p>
        </p:txBody>
      </p:sp>
      <p:sp>
        <p:nvSpPr>
          <p:cNvPr id="9" name="Rectangle: Rounded Corners 8">
            <a:extLst>
              <a:ext uri="{FF2B5EF4-FFF2-40B4-BE49-F238E27FC236}">
                <a16:creationId xmlns:a16="http://schemas.microsoft.com/office/drawing/2014/main" id="{6F98918C-8D22-4BD3-9BF8-8041513C9DD9}"/>
              </a:ext>
            </a:extLst>
          </p:cNvPr>
          <p:cNvSpPr/>
          <p:nvPr/>
        </p:nvSpPr>
        <p:spPr bwMode="auto">
          <a:xfrm>
            <a:off x="5736457" y="5015883"/>
            <a:ext cx="1541755"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4: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p>
        </p:txBody>
      </p:sp>
      <p:sp>
        <p:nvSpPr>
          <p:cNvPr id="10" name="Rectangle: Rounded Corners 9">
            <a:extLst>
              <a:ext uri="{FF2B5EF4-FFF2-40B4-BE49-F238E27FC236}">
                <a16:creationId xmlns:a16="http://schemas.microsoft.com/office/drawing/2014/main" id="{9776FED3-E422-4A3B-96D8-DD929C8EF2D8}"/>
              </a:ext>
            </a:extLst>
          </p:cNvPr>
          <p:cNvSpPr/>
          <p:nvPr/>
        </p:nvSpPr>
        <p:spPr bwMode="auto">
          <a:xfrm>
            <a:off x="7361070" y="5015883"/>
            <a:ext cx="1270989"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5: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p>
        </p:txBody>
      </p:sp>
      <p:sp>
        <p:nvSpPr>
          <p:cNvPr id="11" name="Rectangle: Rounded Corners 10">
            <a:extLst>
              <a:ext uri="{FF2B5EF4-FFF2-40B4-BE49-F238E27FC236}">
                <a16:creationId xmlns:a16="http://schemas.microsoft.com/office/drawing/2014/main" id="{BD62F7D9-CA17-41C7-862E-6DD359AE641B}"/>
              </a:ext>
            </a:extLst>
          </p:cNvPr>
          <p:cNvSpPr/>
          <p:nvPr/>
        </p:nvSpPr>
        <p:spPr bwMode="auto">
          <a:xfrm>
            <a:off x="8714917" y="5015883"/>
            <a:ext cx="1270989"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6: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p>
        </p:txBody>
      </p:sp>
      <p:sp>
        <p:nvSpPr>
          <p:cNvPr id="12" name="Rectangle: Rounded Corners 11">
            <a:extLst>
              <a:ext uri="{FF2B5EF4-FFF2-40B4-BE49-F238E27FC236}">
                <a16:creationId xmlns:a16="http://schemas.microsoft.com/office/drawing/2014/main" id="{0488EA96-4321-418E-BC78-1A931C8428A8}"/>
              </a:ext>
            </a:extLst>
          </p:cNvPr>
          <p:cNvSpPr/>
          <p:nvPr/>
        </p:nvSpPr>
        <p:spPr bwMode="auto">
          <a:xfrm>
            <a:off x="10092443" y="5015883"/>
            <a:ext cx="1407100" cy="914400"/>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chemeClr val="bg1"/>
                </a:solidFill>
              </a:rPr>
              <a:t>Task 7: </a:t>
            </a:r>
          </a:p>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Final Deliverables</a:t>
            </a:r>
          </a:p>
        </p:txBody>
      </p:sp>
      <p:sp>
        <p:nvSpPr>
          <p:cNvPr id="19" name="Arrow: Left-Right 18">
            <a:extLst>
              <a:ext uri="{FF2B5EF4-FFF2-40B4-BE49-F238E27FC236}">
                <a16:creationId xmlns:a16="http://schemas.microsoft.com/office/drawing/2014/main" id="{BF1FCF05-C34F-4FDF-A850-4F28DF75BC7B}"/>
              </a:ext>
            </a:extLst>
          </p:cNvPr>
          <p:cNvSpPr/>
          <p:nvPr/>
        </p:nvSpPr>
        <p:spPr bwMode="auto">
          <a:xfrm>
            <a:off x="5736457" y="4474345"/>
            <a:ext cx="5700942" cy="484632"/>
          </a:xfrm>
          <a:prstGeom prst="lef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22" name="Arrow: Left-Right 21">
            <a:extLst>
              <a:ext uri="{FF2B5EF4-FFF2-40B4-BE49-F238E27FC236}">
                <a16:creationId xmlns:a16="http://schemas.microsoft.com/office/drawing/2014/main" id="{624CD305-709D-460F-A8AA-2ECAC17F2BE9}"/>
              </a:ext>
            </a:extLst>
          </p:cNvPr>
          <p:cNvSpPr/>
          <p:nvPr/>
        </p:nvSpPr>
        <p:spPr bwMode="auto">
          <a:xfrm>
            <a:off x="517865" y="4474345"/>
            <a:ext cx="5135734" cy="484632"/>
          </a:xfrm>
          <a:prstGeom prst="lef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20" name="TextBox 19">
            <a:extLst>
              <a:ext uri="{FF2B5EF4-FFF2-40B4-BE49-F238E27FC236}">
                <a16:creationId xmlns:a16="http://schemas.microsoft.com/office/drawing/2014/main" id="{2741E7E4-C745-4966-A049-E7AF91D1CE9D}"/>
              </a:ext>
            </a:extLst>
          </p:cNvPr>
          <p:cNvSpPr txBox="1"/>
          <p:nvPr/>
        </p:nvSpPr>
        <p:spPr>
          <a:xfrm>
            <a:off x="2228296" y="4216893"/>
            <a:ext cx="992579" cy="369332"/>
          </a:xfrm>
          <a:prstGeom prst="rect">
            <a:avLst/>
          </a:prstGeom>
          <a:noFill/>
        </p:spPr>
        <p:txBody>
          <a:bodyPr wrap="none" rtlCol="0">
            <a:spAutoFit/>
          </a:bodyPr>
          <a:lstStyle/>
          <a:p>
            <a:r>
              <a:rPr lang="en-US" b="1">
                <a:solidFill>
                  <a:schemeClr val="tx2"/>
                </a:solidFill>
              </a:rPr>
              <a:t>Phase I</a:t>
            </a:r>
          </a:p>
        </p:txBody>
      </p:sp>
      <p:sp>
        <p:nvSpPr>
          <p:cNvPr id="24" name="TextBox 23">
            <a:extLst>
              <a:ext uri="{FF2B5EF4-FFF2-40B4-BE49-F238E27FC236}">
                <a16:creationId xmlns:a16="http://schemas.microsoft.com/office/drawing/2014/main" id="{017DDD26-EC34-490F-B437-1B5E50960453}"/>
              </a:ext>
            </a:extLst>
          </p:cNvPr>
          <p:cNvSpPr txBox="1"/>
          <p:nvPr/>
        </p:nvSpPr>
        <p:spPr>
          <a:xfrm>
            <a:off x="7793483" y="4232773"/>
            <a:ext cx="1056700" cy="369332"/>
          </a:xfrm>
          <a:prstGeom prst="rect">
            <a:avLst/>
          </a:prstGeom>
          <a:noFill/>
        </p:spPr>
        <p:txBody>
          <a:bodyPr wrap="none" rtlCol="0">
            <a:spAutoFit/>
          </a:bodyPr>
          <a:lstStyle/>
          <a:p>
            <a:r>
              <a:rPr lang="en-US" b="1">
                <a:solidFill>
                  <a:schemeClr val="tx2"/>
                </a:solidFill>
              </a:rPr>
              <a:t>Phase II</a:t>
            </a:r>
          </a:p>
        </p:txBody>
      </p:sp>
      <p:sp>
        <p:nvSpPr>
          <p:cNvPr id="21" name="Diamond 20">
            <a:extLst>
              <a:ext uri="{FF2B5EF4-FFF2-40B4-BE49-F238E27FC236}">
                <a16:creationId xmlns:a16="http://schemas.microsoft.com/office/drawing/2014/main" id="{CAB10763-62AA-4CC2-B373-44099D0D3B08}"/>
              </a:ext>
            </a:extLst>
          </p:cNvPr>
          <p:cNvSpPr/>
          <p:nvPr/>
        </p:nvSpPr>
        <p:spPr bwMode="auto">
          <a:xfrm>
            <a:off x="5294476" y="4032226"/>
            <a:ext cx="393081" cy="369333"/>
          </a:xfrm>
          <a:prstGeom prst="diamond">
            <a:avLst/>
          </a:prstGeom>
          <a:solidFill>
            <a:schemeClr val="accent4"/>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26" name="TextBox 25">
            <a:extLst>
              <a:ext uri="{FF2B5EF4-FFF2-40B4-BE49-F238E27FC236}">
                <a16:creationId xmlns:a16="http://schemas.microsoft.com/office/drawing/2014/main" id="{5BF0F62C-27EC-4408-B07C-AA2480FF7FD5}"/>
              </a:ext>
            </a:extLst>
          </p:cNvPr>
          <p:cNvSpPr txBox="1"/>
          <p:nvPr/>
        </p:nvSpPr>
        <p:spPr>
          <a:xfrm>
            <a:off x="5003421" y="3406366"/>
            <a:ext cx="1300356" cy="646331"/>
          </a:xfrm>
          <a:prstGeom prst="rect">
            <a:avLst/>
          </a:prstGeom>
          <a:noFill/>
        </p:spPr>
        <p:txBody>
          <a:bodyPr wrap="none" rtlCol="0">
            <a:spAutoFit/>
          </a:bodyPr>
          <a:lstStyle/>
          <a:p>
            <a:r>
              <a:rPr lang="en-US" dirty="0">
                <a:solidFill>
                  <a:schemeClr val="tx2"/>
                </a:solidFill>
              </a:rPr>
              <a:t>Go/No-Go </a:t>
            </a:r>
          </a:p>
          <a:p>
            <a:r>
              <a:rPr lang="en-US" dirty="0">
                <a:solidFill>
                  <a:schemeClr val="tx2"/>
                </a:solidFill>
              </a:rPr>
              <a:t>(4/20/20)</a:t>
            </a:r>
          </a:p>
        </p:txBody>
      </p:sp>
      <p:sp>
        <p:nvSpPr>
          <p:cNvPr id="25" name="TextBox 24">
            <a:extLst>
              <a:ext uri="{FF2B5EF4-FFF2-40B4-BE49-F238E27FC236}">
                <a16:creationId xmlns:a16="http://schemas.microsoft.com/office/drawing/2014/main" id="{11CBC493-5F96-4371-8C97-7611B8066BDC}"/>
              </a:ext>
            </a:extLst>
          </p:cNvPr>
          <p:cNvSpPr txBox="1"/>
          <p:nvPr/>
        </p:nvSpPr>
        <p:spPr>
          <a:xfrm>
            <a:off x="4506159" y="5987189"/>
            <a:ext cx="1440086" cy="738664"/>
          </a:xfrm>
          <a:prstGeom prst="rect">
            <a:avLst/>
          </a:prstGeom>
          <a:noFill/>
        </p:spPr>
        <p:txBody>
          <a:bodyPr wrap="square" rtlCol="0">
            <a:spAutoFit/>
          </a:bodyPr>
          <a:lstStyle/>
          <a:p>
            <a:r>
              <a:rPr lang="en-US" sz="1400" b="1" dirty="0">
                <a:solidFill>
                  <a:schemeClr val="tx2"/>
                </a:solidFill>
              </a:rPr>
              <a:t>Task 3</a:t>
            </a:r>
            <a:r>
              <a:rPr lang="en-US" sz="1400" dirty="0">
                <a:solidFill>
                  <a:schemeClr val="tx2"/>
                </a:solidFill>
              </a:rPr>
              <a:t>: In-Person Meeting (1/8/20)</a:t>
            </a:r>
          </a:p>
        </p:txBody>
      </p:sp>
      <p:sp>
        <p:nvSpPr>
          <p:cNvPr id="31" name="TextBox 30">
            <a:extLst>
              <a:ext uri="{FF2B5EF4-FFF2-40B4-BE49-F238E27FC236}">
                <a16:creationId xmlns:a16="http://schemas.microsoft.com/office/drawing/2014/main" id="{78FDD932-8B12-4859-AB3E-406E945C9D95}"/>
              </a:ext>
            </a:extLst>
          </p:cNvPr>
          <p:cNvSpPr txBox="1"/>
          <p:nvPr/>
        </p:nvSpPr>
        <p:spPr>
          <a:xfrm>
            <a:off x="5861785" y="5987189"/>
            <a:ext cx="1610543" cy="738664"/>
          </a:xfrm>
          <a:prstGeom prst="rect">
            <a:avLst/>
          </a:prstGeom>
          <a:noFill/>
        </p:spPr>
        <p:txBody>
          <a:bodyPr wrap="square" rtlCol="0">
            <a:spAutoFit/>
          </a:bodyPr>
          <a:lstStyle/>
          <a:p>
            <a:r>
              <a:rPr lang="en-US" sz="1400" b="1" dirty="0">
                <a:solidFill>
                  <a:schemeClr val="tx2"/>
                </a:solidFill>
              </a:rPr>
              <a:t>Task 4</a:t>
            </a:r>
            <a:r>
              <a:rPr lang="en-US" sz="1400" dirty="0">
                <a:solidFill>
                  <a:schemeClr val="tx2"/>
                </a:solidFill>
              </a:rPr>
              <a:t>: Virtual Meeting (11/17/20)</a:t>
            </a:r>
          </a:p>
        </p:txBody>
      </p:sp>
      <p:sp>
        <p:nvSpPr>
          <p:cNvPr id="32" name="TextBox 31">
            <a:extLst>
              <a:ext uri="{FF2B5EF4-FFF2-40B4-BE49-F238E27FC236}">
                <a16:creationId xmlns:a16="http://schemas.microsoft.com/office/drawing/2014/main" id="{42B2E79A-B2DE-4824-B199-95719FB1EB16}"/>
              </a:ext>
            </a:extLst>
          </p:cNvPr>
          <p:cNvSpPr txBox="1"/>
          <p:nvPr/>
        </p:nvSpPr>
        <p:spPr>
          <a:xfrm>
            <a:off x="7349642" y="5987189"/>
            <a:ext cx="1365276" cy="738664"/>
          </a:xfrm>
          <a:prstGeom prst="rect">
            <a:avLst/>
          </a:prstGeom>
          <a:noFill/>
        </p:spPr>
        <p:txBody>
          <a:bodyPr wrap="square" rtlCol="0">
            <a:spAutoFit/>
          </a:bodyPr>
          <a:lstStyle/>
          <a:p>
            <a:r>
              <a:rPr lang="en-US" sz="1400" b="1" dirty="0">
                <a:solidFill>
                  <a:schemeClr val="tx2"/>
                </a:solidFill>
              </a:rPr>
              <a:t>Task 5</a:t>
            </a:r>
            <a:r>
              <a:rPr lang="en-US" sz="1400" dirty="0">
                <a:solidFill>
                  <a:schemeClr val="tx2"/>
                </a:solidFill>
              </a:rPr>
              <a:t>: Virtual Meeting (4/8/21)</a:t>
            </a:r>
          </a:p>
        </p:txBody>
      </p:sp>
      <p:sp>
        <p:nvSpPr>
          <p:cNvPr id="27" name="TextBox 26">
            <a:extLst>
              <a:ext uri="{FF2B5EF4-FFF2-40B4-BE49-F238E27FC236}">
                <a16:creationId xmlns:a16="http://schemas.microsoft.com/office/drawing/2014/main" id="{F73B25A3-3A73-4F0E-AF06-3BDF6511E52E}"/>
              </a:ext>
            </a:extLst>
          </p:cNvPr>
          <p:cNvSpPr txBox="1"/>
          <p:nvPr/>
        </p:nvSpPr>
        <p:spPr>
          <a:xfrm>
            <a:off x="3065334" y="5987189"/>
            <a:ext cx="1440086" cy="738664"/>
          </a:xfrm>
          <a:prstGeom prst="rect">
            <a:avLst/>
          </a:prstGeom>
          <a:noFill/>
        </p:spPr>
        <p:txBody>
          <a:bodyPr wrap="square" rtlCol="0">
            <a:spAutoFit/>
          </a:bodyPr>
          <a:lstStyle/>
          <a:p>
            <a:r>
              <a:rPr lang="en-US" sz="1400" b="1" dirty="0">
                <a:solidFill>
                  <a:schemeClr val="tx2"/>
                </a:solidFill>
              </a:rPr>
              <a:t>Task 2</a:t>
            </a:r>
            <a:r>
              <a:rPr lang="en-US" sz="1400" dirty="0">
                <a:solidFill>
                  <a:schemeClr val="tx2"/>
                </a:solidFill>
              </a:rPr>
              <a:t>: In-Person Meeting (10/17/19)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0346BA7B-AAC9-4313-88C3-3B78A4EF6DC9}"/>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4" name="Rectangle 3">
            <a:extLst>
              <a:ext uri="{FF2B5EF4-FFF2-40B4-BE49-F238E27FC236}">
                <a16:creationId xmlns:a16="http://schemas.microsoft.com/office/drawing/2014/main" id="{84BD5762-3DE1-48A4-92CF-9B145C85889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lstStyle/>
          <a:p>
            <a:r>
              <a:rPr lang="en-US">
                <a:solidFill>
                  <a:schemeClr val="bg1"/>
                </a:solidFill>
              </a:rPr>
              <a:t>Literature Review to Identify Existing Algorithms</a:t>
            </a:r>
          </a:p>
        </p:txBody>
      </p:sp>
      <p:sp>
        <p:nvSpPr>
          <p:cNvPr id="3" name="Content Placeholder 2">
            <a:extLst>
              <a:ext uri="{FF2B5EF4-FFF2-40B4-BE49-F238E27FC236}">
                <a16:creationId xmlns:a16="http://schemas.microsoft.com/office/drawing/2014/main" id="{F8122B18-A2F8-4D89-8E33-F5F19A7493A6}"/>
              </a:ext>
            </a:extLst>
          </p:cNvPr>
          <p:cNvSpPr>
            <a:spLocks noGrp="1"/>
          </p:cNvSpPr>
          <p:nvPr>
            <p:ph idx="1"/>
          </p:nvPr>
        </p:nvSpPr>
        <p:spPr>
          <a:xfrm>
            <a:off x="345233" y="1076198"/>
            <a:ext cx="9828781" cy="5781801"/>
          </a:xfrm>
        </p:spPr>
        <p:txBody>
          <a:bodyPr/>
          <a:lstStyle/>
          <a:p>
            <a:pPr marL="0" indent="0">
              <a:spcBef>
                <a:spcPts val="400"/>
              </a:spcBef>
              <a:buNone/>
            </a:pPr>
            <a:r>
              <a:rPr lang="en-US" sz="2000" b="1" dirty="0"/>
              <a:t>PURPOSE </a:t>
            </a:r>
          </a:p>
          <a:p>
            <a:pPr>
              <a:spcBef>
                <a:spcPts val="400"/>
              </a:spcBef>
            </a:pPr>
            <a:r>
              <a:rPr lang="en-US" sz="1800" dirty="0"/>
              <a:t>Conduct literature review to identify existing algorithms that convert BSM to traffic measures to avoid duplication of efforts and identify gaps in traffic measures research</a:t>
            </a:r>
            <a:br>
              <a:rPr lang="en-US" sz="1800" dirty="0"/>
            </a:br>
            <a:endParaRPr lang="en-US" sz="1800" dirty="0"/>
          </a:p>
          <a:p>
            <a:pPr marL="0" indent="0">
              <a:spcBef>
                <a:spcPts val="400"/>
              </a:spcBef>
              <a:buNone/>
            </a:pPr>
            <a:r>
              <a:rPr lang="en-US" sz="2000" b="1" dirty="0"/>
              <a:t>KEY FINDINGS FROM LITERATURE REVIEW &amp; STAKEHOLDER INPUT (#1 of 2)</a:t>
            </a:r>
          </a:p>
          <a:p>
            <a:pPr>
              <a:spcBef>
                <a:spcPts val="400"/>
              </a:spcBef>
            </a:pPr>
            <a:r>
              <a:rPr lang="en-US" sz="1800" dirty="0"/>
              <a:t>Most of the reviewed algorithms that convert BSM into traffic measures:</a:t>
            </a:r>
          </a:p>
          <a:p>
            <a:pPr lvl="1">
              <a:spcBef>
                <a:spcPts val="400"/>
              </a:spcBef>
            </a:pPr>
            <a:r>
              <a:rPr lang="en-US" sz="1800" dirty="0"/>
              <a:t>are focused on safety measures, with limited research on mobility measures, especially for non-recurrent congestion or adverse weather conditions</a:t>
            </a:r>
          </a:p>
          <a:p>
            <a:pPr lvl="1">
              <a:spcBef>
                <a:spcPts val="400"/>
              </a:spcBef>
            </a:pPr>
            <a:r>
              <a:rPr lang="en-US" sz="1800" dirty="0"/>
              <a:t>do not factor vehicle ID privacy into their logic</a:t>
            </a:r>
          </a:p>
          <a:p>
            <a:pPr lvl="1">
              <a:spcBef>
                <a:spcPts val="400"/>
              </a:spcBef>
            </a:pPr>
            <a:r>
              <a:rPr lang="en-US" sz="1800" dirty="0"/>
              <a:t>assume perfect and reliable communication between connected vehicles (CV) and back-end infrastructure</a:t>
            </a:r>
          </a:p>
          <a:p>
            <a:pPr lvl="1">
              <a:spcBef>
                <a:spcPts val="400"/>
              </a:spcBef>
            </a:pPr>
            <a:r>
              <a:rPr lang="en-US" sz="1800" dirty="0"/>
              <a:t>are unable to estimate accurate lane-specific measures</a:t>
            </a:r>
          </a:p>
          <a:p>
            <a:pPr lvl="1">
              <a:spcBef>
                <a:spcPts val="400"/>
              </a:spcBef>
            </a:pPr>
            <a:r>
              <a:rPr lang="en-US" sz="1800" dirty="0"/>
              <a:t>show limited use of certain BSM elements for measures estimation</a:t>
            </a:r>
          </a:p>
          <a:p>
            <a:pPr lvl="1">
              <a:spcBef>
                <a:spcPts val="400"/>
              </a:spcBef>
            </a:pPr>
            <a:r>
              <a:rPr lang="en-US" sz="1800" dirty="0"/>
              <a:t>have low accuracy under low CV market penetration rates</a:t>
            </a:r>
          </a:p>
          <a:p>
            <a:pPr lvl="1">
              <a:spcBef>
                <a:spcPts val="400"/>
              </a:spcBef>
            </a:pPr>
            <a:r>
              <a:rPr lang="en-US" sz="1800" dirty="0"/>
              <a:t>have undergone limited rigorous testing or field validation</a:t>
            </a:r>
          </a:p>
          <a:p>
            <a:pPr lvl="1">
              <a:spcBef>
                <a:spcPts val="400"/>
              </a:spcBef>
            </a:pPr>
            <a:r>
              <a:rPr lang="en-US" sz="1800" dirty="0"/>
              <a:t>will require increased computational processing needs with increase in CV market penetration</a:t>
            </a:r>
          </a:p>
          <a:p>
            <a:pPr>
              <a:spcBef>
                <a:spcPts val="400"/>
              </a:spcBef>
            </a:pPr>
            <a:endParaRPr lang="en-US" dirty="0"/>
          </a:p>
        </p:txBody>
      </p:sp>
      <p:sp>
        <p:nvSpPr>
          <p:cNvPr id="7" name="Rectangle: Rounded Corners 6">
            <a:extLst>
              <a:ext uri="{FF2B5EF4-FFF2-40B4-BE49-F238E27FC236}">
                <a16:creationId xmlns:a16="http://schemas.microsoft.com/office/drawing/2014/main" id="{EA68CB5B-4C06-4E0D-9CB2-4BC2D0382F87}"/>
              </a:ext>
            </a:extLst>
          </p:cNvPr>
          <p:cNvSpPr/>
          <p:nvPr/>
        </p:nvSpPr>
        <p:spPr bwMode="auto">
          <a:xfrm>
            <a:off x="10584125" y="1009523"/>
            <a:ext cx="1484046"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8" name="Rectangle: Rounded Corners 7">
            <a:extLst>
              <a:ext uri="{FF2B5EF4-FFF2-40B4-BE49-F238E27FC236}">
                <a16:creationId xmlns:a16="http://schemas.microsoft.com/office/drawing/2014/main" id="{E42E39CA-223B-477E-BCAD-AA64E22DDBE2}"/>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9" name="Rectangle: Rounded Corners 8">
            <a:extLst>
              <a:ext uri="{FF2B5EF4-FFF2-40B4-BE49-F238E27FC236}">
                <a16:creationId xmlns:a16="http://schemas.microsoft.com/office/drawing/2014/main" id="{2A4BEB12-DEEE-429F-B523-B85C89B032FE}"/>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0" name="Rectangle: Rounded Corners 9">
            <a:extLst>
              <a:ext uri="{FF2B5EF4-FFF2-40B4-BE49-F238E27FC236}">
                <a16:creationId xmlns:a16="http://schemas.microsoft.com/office/drawing/2014/main" id="{06D068C5-219C-44C6-93B4-2AC3DA11B5F2}"/>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1" name="Rectangle: Rounded Corners 10">
            <a:extLst>
              <a:ext uri="{FF2B5EF4-FFF2-40B4-BE49-F238E27FC236}">
                <a16:creationId xmlns:a16="http://schemas.microsoft.com/office/drawing/2014/main" id="{7517E13C-9199-4534-8D1C-EED6B154EEC0}"/>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4" name="Rectangle: Rounded Corners 13">
            <a:extLst>
              <a:ext uri="{FF2B5EF4-FFF2-40B4-BE49-F238E27FC236}">
                <a16:creationId xmlns:a16="http://schemas.microsoft.com/office/drawing/2014/main" id="{D41385C7-FD26-4CEE-8826-B5FB331F5744}"/>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353912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D5762-3DE1-48A4-92CF-9B145C858896}"/>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lstStyle/>
          <a:p>
            <a:r>
              <a:rPr lang="en-US">
                <a:solidFill>
                  <a:schemeClr val="bg1"/>
                </a:solidFill>
              </a:rPr>
              <a:t>Literature Review to Identify Existing Algorithms</a:t>
            </a:r>
          </a:p>
        </p:txBody>
      </p:sp>
      <p:sp>
        <p:nvSpPr>
          <p:cNvPr id="3" name="Content Placeholder 2">
            <a:extLst>
              <a:ext uri="{FF2B5EF4-FFF2-40B4-BE49-F238E27FC236}">
                <a16:creationId xmlns:a16="http://schemas.microsoft.com/office/drawing/2014/main" id="{F8122B18-A2F8-4D89-8E33-F5F19A7493A6}"/>
              </a:ext>
            </a:extLst>
          </p:cNvPr>
          <p:cNvSpPr>
            <a:spLocks noGrp="1"/>
          </p:cNvSpPr>
          <p:nvPr>
            <p:ph idx="1"/>
          </p:nvPr>
        </p:nvSpPr>
        <p:spPr>
          <a:xfrm>
            <a:off x="345234" y="1262063"/>
            <a:ext cx="9753113" cy="4705600"/>
          </a:xfrm>
        </p:spPr>
        <p:txBody>
          <a:bodyPr/>
          <a:lstStyle/>
          <a:p>
            <a:pPr marL="0" indent="0">
              <a:spcBef>
                <a:spcPts val="600"/>
              </a:spcBef>
              <a:spcAft>
                <a:spcPts val="600"/>
              </a:spcAft>
              <a:buNone/>
            </a:pPr>
            <a:r>
              <a:rPr lang="en-US" sz="2000" b="1" dirty="0"/>
              <a:t>KEY FINDINGS FROM LITERATURE REVIEW &amp; STAKEHOLDER INPUT (#2 of 2)</a:t>
            </a:r>
          </a:p>
          <a:p>
            <a:pPr>
              <a:spcBef>
                <a:spcPts val="600"/>
              </a:spcBef>
              <a:spcAft>
                <a:spcPts val="600"/>
              </a:spcAft>
            </a:pPr>
            <a:r>
              <a:rPr lang="en-US" sz="1800" dirty="0"/>
              <a:t>There is a need to develop algorithms for real-world operations. </a:t>
            </a:r>
          </a:p>
          <a:p>
            <a:pPr>
              <a:spcBef>
                <a:spcPts val="600"/>
              </a:spcBef>
              <a:spcAft>
                <a:spcPts val="600"/>
              </a:spcAft>
            </a:pPr>
            <a:r>
              <a:rPr lang="en-US" sz="1800" dirty="0"/>
              <a:t>There is a need for open-source algorithms to estimate measures, for potential adaptation by agencies and practitioners.</a:t>
            </a:r>
          </a:p>
          <a:p>
            <a:pPr>
              <a:spcBef>
                <a:spcPts val="600"/>
              </a:spcBef>
              <a:spcAft>
                <a:spcPts val="600"/>
              </a:spcAft>
            </a:pPr>
            <a:r>
              <a:rPr lang="en-US" sz="1800" dirty="0"/>
              <a:t>There is limited capability to accurately estimate localized measures, such as traffic density, volume, and occupancy from BSM. </a:t>
            </a:r>
          </a:p>
          <a:p>
            <a:pPr>
              <a:spcBef>
                <a:spcPts val="600"/>
              </a:spcBef>
              <a:spcAft>
                <a:spcPts val="600"/>
              </a:spcAft>
            </a:pPr>
            <a:r>
              <a:rPr lang="en-US" sz="1800" dirty="0"/>
              <a:t>Fusing BSM data with data from other sources as well as synchronization of timescales are key challenges in BSM-based measures estimation, but there is limited literature on how this is addressed.</a:t>
            </a:r>
          </a:p>
          <a:p>
            <a:pPr>
              <a:spcBef>
                <a:spcPts val="600"/>
              </a:spcBef>
              <a:spcAft>
                <a:spcPts val="600"/>
              </a:spcAft>
            </a:pPr>
            <a:endParaRPr lang="en-US" dirty="0"/>
          </a:p>
        </p:txBody>
      </p:sp>
      <p:sp>
        <p:nvSpPr>
          <p:cNvPr id="12" name="Arrow: Right 11">
            <a:extLst>
              <a:ext uri="{FF2B5EF4-FFF2-40B4-BE49-F238E27FC236}">
                <a16:creationId xmlns:a16="http://schemas.microsoft.com/office/drawing/2014/main" id="{F1C220CC-0C6E-4E59-8F1B-E0FC9740C5EB}"/>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3" name="Rectangle: Rounded Corners 12">
            <a:extLst>
              <a:ext uri="{FF2B5EF4-FFF2-40B4-BE49-F238E27FC236}">
                <a16:creationId xmlns:a16="http://schemas.microsoft.com/office/drawing/2014/main" id="{0599204E-8A80-4A9A-A5E7-362480AA6015}"/>
              </a:ext>
            </a:extLst>
          </p:cNvPr>
          <p:cNvSpPr/>
          <p:nvPr/>
        </p:nvSpPr>
        <p:spPr bwMode="auto">
          <a:xfrm>
            <a:off x="10584125" y="1009523"/>
            <a:ext cx="1484046"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4" name="Rectangle: Rounded Corners 13">
            <a:extLst>
              <a:ext uri="{FF2B5EF4-FFF2-40B4-BE49-F238E27FC236}">
                <a16:creationId xmlns:a16="http://schemas.microsoft.com/office/drawing/2014/main" id="{5AAD4D09-FF87-47FB-8606-BD5611DF2A0B}"/>
              </a:ext>
            </a:extLst>
          </p:cNvPr>
          <p:cNvSpPr/>
          <p:nvPr/>
        </p:nvSpPr>
        <p:spPr bwMode="auto">
          <a:xfrm>
            <a:off x="10584123" y="1968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5" name="Rectangle: Rounded Corners 14">
            <a:extLst>
              <a:ext uri="{FF2B5EF4-FFF2-40B4-BE49-F238E27FC236}">
                <a16:creationId xmlns:a16="http://schemas.microsoft.com/office/drawing/2014/main" id="{3CC905AF-F6F1-46B6-9E40-BC7E56E536C1}"/>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6" name="Rectangle: Rounded Corners 15">
            <a:extLst>
              <a:ext uri="{FF2B5EF4-FFF2-40B4-BE49-F238E27FC236}">
                <a16:creationId xmlns:a16="http://schemas.microsoft.com/office/drawing/2014/main" id="{EAFE81CF-391C-4A2A-9E56-01E073B75EC0}"/>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7" name="Rectangle: Rounded Corners 16">
            <a:extLst>
              <a:ext uri="{FF2B5EF4-FFF2-40B4-BE49-F238E27FC236}">
                <a16:creationId xmlns:a16="http://schemas.microsoft.com/office/drawing/2014/main" id="{350CBECA-56E9-424F-95FF-03F73E712536}"/>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8" name="Rectangle: Rounded Corners 17">
            <a:extLst>
              <a:ext uri="{FF2B5EF4-FFF2-40B4-BE49-F238E27FC236}">
                <a16:creationId xmlns:a16="http://schemas.microsoft.com/office/drawing/2014/main" id="{DDC0BE4B-A473-46C3-AF8C-DF67D7DE468B}"/>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509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94EEC-E7A3-435F-B563-0BC15ADCAEAC}"/>
              </a:ext>
            </a:extLst>
          </p:cNvPr>
          <p:cNvSpPr/>
          <p:nvPr/>
        </p:nvSpPr>
        <p:spPr bwMode="auto">
          <a:xfrm>
            <a:off x="0" y="0"/>
            <a:ext cx="12192000"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bg1"/>
              </a:solidFill>
            </a:endParaRPr>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a:solidFill>
                  <a:schemeClr val="bg1"/>
                </a:solidFill>
              </a:rPr>
              <a:t>Identify, Prioritize, &amp; Down-Select Traffic Measures</a:t>
            </a:r>
          </a:p>
        </p:txBody>
      </p:sp>
      <p:sp>
        <p:nvSpPr>
          <p:cNvPr id="6" name="Content Placeholder 5">
            <a:extLst>
              <a:ext uri="{FF2B5EF4-FFF2-40B4-BE49-F238E27FC236}">
                <a16:creationId xmlns:a16="http://schemas.microsoft.com/office/drawing/2014/main" id="{DF118D4E-0291-4CB8-B284-769687676FCB}"/>
              </a:ext>
            </a:extLst>
          </p:cNvPr>
          <p:cNvSpPr>
            <a:spLocks noGrp="1"/>
          </p:cNvSpPr>
          <p:nvPr>
            <p:ph idx="1"/>
          </p:nvPr>
        </p:nvSpPr>
        <p:spPr>
          <a:xfrm>
            <a:off x="609605" y="1189611"/>
            <a:ext cx="9719383" cy="4705600"/>
          </a:xfrm>
        </p:spPr>
        <p:txBody>
          <a:bodyPr/>
          <a:lstStyle/>
          <a:p>
            <a:pPr marL="0" indent="0">
              <a:buNone/>
            </a:pPr>
            <a:r>
              <a:rPr lang="en-US" sz="2000" b="1" dirty="0"/>
              <a:t>PURPOSE</a:t>
            </a:r>
          </a:p>
          <a:p>
            <a:pPr>
              <a:spcBef>
                <a:spcPts val="600"/>
              </a:spcBef>
              <a:spcAft>
                <a:spcPts val="600"/>
              </a:spcAft>
            </a:pPr>
            <a:r>
              <a:rPr lang="en-US" sz="1800" dirty="0"/>
              <a:t>Identify key traffic measures that are commonly used by agencies for performance monitoring, traffic control, and traveler information</a:t>
            </a:r>
          </a:p>
          <a:p>
            <a:pPr>
              <a:spcBef>
                <a:spcPts val="600"/>
              </a:spcBef>
              <a:spcAft>
                <a:spcPts val="600"/>
              </a:spcAft>
            </a:pPr>
            <a:r>
              <a:rPr lang="en-US" sz="1800" dirty="0"/>
              <a:t>Describe how BSM data will be used to estimate commonly used traffic measures</a:t>
            </a:r>
          </a:p>
          <a:p>
            <a:pPr>
              <a:spcBef>
                <a:spcPts val="600"/>
              </a:spcBef>
              <a:spcAft>
                <a:spcPts val="600"/>
              </a:spcAft>
            </a:pPr>
            <a:r>
              <a:rPr lang="en-US" sz="1800" dirty="0"/>
              <a:t>Down-select specific measures that will be considered for scalable algorithm development, with input from NCHRP Panel</a:t>
            </a:r>
          </a:p>
        </p:txBody>
      </p:sp>
      <p:sp>
        <p:nvSpPr>
          <p:cNvPr id="11" name="Arrow: Right 10">
            <a:extLst>
              <a:ext uri="{FF2B5EF4-FFF2-40B4-BE49-F238E27FC236}">
                <a16:creationId xmlns:a16="http://schemas.microsoft.com/office/drawing/2014/main" id="{EFFFF56E-3579-4D76-AC5F-14F64FB7A778}"/>
              </a:ext>
            </a:extLst>
          </p:cNvPr>
          <p:cNvSpPr/>
          <p:nvPr/>
        </p:nvSpPr>
        <p:spPr bwMode="auto">
          <a:xfrm rot="5400000">
            <a:off x="8998329" y="3226312"/>
            <a:ext cx="4740649" cy="484632"/>
          </a:xfrm>
          <a:prstGeom prst="rightArrow">
            <a:avLst/>
          </a:prstGeom>
          <a:solidFill>
            <a:srgbClr val="2E5B78"/>
          </a:solidFill>
          <a:ln>
            <a:solidFill>
              <a:schemeClr val="accent4"/>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err="1">
              <a:solidFill>
                <a:schemeClr val="bg1"/>
              </a:solidFill>
            </a:endParaRPr>
          </a:p>
        </p:txBody>
      </p:sp>
      <p:sp>
        <p:nvSpPr>
          <p:cNvPr id="12" name="Rectangle: Rounded Corners 11">
            <a:extLst>
              <a:ext uri="{FF2B5EF4-FFF2-40B4-BE49-F238E27FC236}">
                <a16:creationId xmlns:a16="http://schemas.microsoft.com/office/drawing/2014/main" id="{CA11683B-3B1B-48A7-BB29-24A0BF457CFA}"/>
              </a:ext>
            </a:extLst>
          </p:cNvPr>
          <p:cNvSpPr/>
          <p:nvPr/>
        </p:nvSpPr>
        <p:spPr bwMode="auto">
          <a:xfrm>
            <a:off x="10584125" y="1009523"/>
            <a:ext cx="1484046"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Literature Review</a:t>
            </a:r>
          </a:p>
        </p:txBody>
      </p:sp>
      <p:sp>
        <p:nvSpPr>
          <p:cNvPr id="13" name="Rectangle: Rounded Corners 12">
            <a:extLst>
              <a:ext uri="{FF2B5EF4-FFF2-40B4-BE49-F238E27FC236}">
                <a16:creationId xmlns:a16="http://schemas.microsoft.com/office/drawing/2014/main" id="{33A9A0D1-21B6-4F84-B406-2060B8A00C36}"/>
              </a:ext>
            </a:extLst>
          </p:cNvPr>
          <p:cNvSpPr/>
          <p:nvPr/>
        </p:nvSpPr>
        <p:spPr bwMode="auto">
          <a:xfrm>
            <a:off x="10584123" y="1968682"/>
            <a:ext cx="1484045" cy="656947"/>
          </a:xfrm>
          <a:prstGeom prst="roundRect">
            <a:avLst/>
          </a:prstGeom>
          <a:solidFill>
            <a:srgbClr val="97A11B"/>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Measures Identification</a:t>
            </a:r>
          </a:p>
        </p:txBody>
      </p:sp>
      <p:sp>
        <p:nvSpPr>
          <p:cNvPr id="14" name="Rectangle: Rounded Corners 13">
            <a:extLst>
              <a:ext uri="{FF2B5EF4-FFF2-40B4-BE49-F238E27FC236}">
                <a16:creationId xmlns:a16="http://schemas.microsoft.com/office/drawing/2014/main" id="{124E1961-B5B8-4A55-9108-DF3DD74EAFFC}"/>
              </a:ext>
            </a:extLst>
          </p:cNvPr>
          <p:cNvSpPr/>
          <p:nvPr/>
        </p:nvSpPr>
        <p:spPr bwMode="auto">
          <a:xfrm>
            <a:off x="10584123" y="2927493"/>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Development</a:t>
            </a:r>
            <a:endParaRPr lang="en-US">
              <a:solidFill>
                <a:schemeClr val="bg1"/>
              </a:solidFill>
            </a:endParaRPr>
          </a:p>
        </p:txBody>
      </p:sp>
      <p:sp>
        <p:nvSpPr>
          <p:cNvPr id="15" name="Rectangle: Rounded Corners 14">
            <a:extLst>
              <a:ext uri="{FF2B5EF4-FFF2-40B4-BE49-F238E27FC236}">
                <a16:creationId xmlns:a16="http://schemas.microsoft.com/office/drawing/2014/main" id="{E8DF8967-3A01-43D0-AF95-B83624B9D578}"/>
              </a:ext>
            </a:extLst>
          </p:cNvPr>
          <p:cNvSpPr/>
          <p:nvPr/>
        </p:nvSpPr>
        <p:spPr bwMode="auto">
          <a:xfrm>
            <a:off x="10584123" y="3886304"/>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Validation</a:t>
            </a:r>
            <a:endParaRPr lang="en-US">
              <a:solidFill>
                <a:schemeClr val="bg1"/>
              </a:solidFill>
            </a:endParaRPr>
          </a:p>
        </p:txBody>
      </p:sp>
      <p:sp>
        <p:nvSpPr>
          <p:cNvPr id="16" name="Rectangle: Rounded Corners 15">
            <a:extLst>
              <a:ext uri="{FF2B5EF4-FFF2-40B4-BE49-F238E27FC236}">
                <a16:creationId xmlns:a16="http://schemas.microsoft.com/office/drawing/2014/main" id="{C750CD36-3555-430D-B079-538DD40929CF}"/>
              </a:ext>
            </a:extLst>
          </p:cNvPr>
          <p:cNvSpPr/>
          <p:nvPr/>
        </p:nvSpPr>
        <p:spPr bwMode="auto">
          <a:xfrm>
            <a:off x="10584123" y="4847682"/>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solidFill>
              </a:rPr>
              <a:t>Algorithm Publishing</a:t>
            </a:r>
            <a:endParaRPr lang="en-US">
              <a:solidFill>
                <a:schemeClr val="bg1"/>
              </a:solidFill>
            </a:endParaRPr>
          </a:p>
        </p:txBody>
      </p:sp>
      <p:sp>
        <p:nvSpPr>
          <p:cNvPr id="17" name="Rectangle: Rounded Corners 16">
            <a:extLst>
              <a:ext uri="{FF2B5EF4-FFF2-40B4-BE49-F238E27FC236}">
                <a16:creationId xmlns:a16="http://schemas.microsoft.com/office/drawing/2014/main" id="{34061241-E685-4F15-AE52-24F5084D411A}"/>
              </a:ext>
            </a:extLst>
          </p:cNvPr>
          <p:cNvSpPr/>
          <p:nvPr/>
        </p:nvSpPr>
        <p:spPr bwMode="auto">
          <a:xfrm>
            <a:off x="10584122" y="5809060"/>
            <a:ext cx="1484045" cy="656947"/>
          </a:xfrm>
          <a:prstGeom prst="roundRect">
            <a:avLst/>
          </a:prstGeom>
          <a:solidFill>
            <a:srgbClr val="2E5B78"/>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Final Deliverables</a:t>
            </a:r>
            <a:endParaRPr lang="en-US" dirty="0">
              <a:solidFill>
                <a:schemeClr val="bg1"/>
              </a:solidFill>
            </a:endParaRPr>
          </a:p>
        </p:txBody>
      </p:sp>
    </p:spTree>
    <p:extLst>
      <p:ext uri="{BB962C8B-B14F-4D97-AF65-F5344CB8AC3E}">
        <p14:creationId xmlns:p14="http://schemas.microsoft.com/office/powerpoint/2010/main" val="150399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oblis PowerPoint Template">
  <a:themeElements>
    <a:clrScheme name="Noblis Palette">
      <a:dk1>
        <a:srgbClr val="000000"/>
      </a:dk1>
      <a:lt1>
        <a:srgbClr val="FFFFFF"/>
      </a:lt1>
      <a:dk2>
        <a:srgbClr val="2E5B78"/>
      </a:dk2>
      <a:lt2>
        <a:srgbClr val="808080"/>
      </a:lt2>
      <a:accent1>
        <a:srgbClr val="0082CA"/>
      </a:accent1>
      <a:accent2>
        <a:srgbClr val="FFD65C"/>
      </a:accent2>
      <a:accent3>
        <a:srgbClr val="FBA919"/>
      </a:accent3>
      <a:accent4>
        <a:srgbClr val="B5BA05"/>
      </a:accent4>
      <a:accent5>
        <a:srgbClr val="1A854A"/>
      </a:accent5>
      <a:accent6>
        <a:srgbClr val="800A0A"/>
      </a:accent6>
      <a:hlink>
        <a:srgbClr val="382658"/>
      </a:hlink>
      <a:folHlink>
        <a:srgbClr val="3F98C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err="1" smtClean="0">
            <a:solidFill>
              <a:schemeClr val="bg1"/>
            </a:solidFill>
          </a:defRPr>
        </a:defPPr>
      </a:lstStyle>
      <a:style>
        <a:lnRef idx="3">
          <a:schemeClr val="lt1"/>
        </a:lnRef>
        <a:fillRef idx="1">
          <a:schemeClr val="dk1"/>
        </a:fillRef>
        <a:effectRef idx="1">
          <a:schemeClr val="dk1"/>
        </a:effectRef>
        <a:fontRef idx="minor">
          <a:schemeClr val="lt1"/>
        </a:fontRef>
      </a: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185A2"/>
            </a:solidFill>
            <a:effectLst/>
            <a:latin typeface="Arial" charset="0"/>
          </a:defRPr>
        </a:defPPr>
      </a:lstStyle>
    </a:lnDef>
    <a:txDef>
      <a:spPr>
        <a:noFill/>
      </a:spPr>
      <a:bodyPr wrap="square" rtlCol="0">
        <a:spAutoFit/>
      </a:bodyPr>
      <a:lstStyle>
        <a:defPPr>
          <a:defRPr dirty="0" err="1" smtClean="0">
            <a:solidFill>
              <a:schemeClr val="tx2"/>
            </a:solidFill>
          </a:defRPr>
        </a:defPPr>
      </a:lstStyle>
    </a:tx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6185A2"/>
        </a:dk1>
        <a:lt1>
          <a:srgbClr val="FFFFFF"/>
        </a:lt1>
        <a:dk2>
          <a:srgbClr val="6185A2"/>
        </a:dk2>
        <a:lt2>
          <a:srgbClr val="DDDDDD"/>
        </a:lt2>
        <a:accent1>
          <a:srgbClr val="FFD55C"/>
        </a:accent1>
        <a:accent2>
          <a:srgbClr val="45637A"/>
        </a:accent2>
        <a:accent3>
          <a:srgbClr val="FFFFFF"/>
        </a:accent3>
        <a:accent4>
          <a:srgbClr val="52718A"/>
        </a:accent4>
        <a:accent5>
          <a:srgbClr val="FFE7B5"/>
        </a:accent5>
        <a:accent6>
          <a:srgbClr val="3E596E"/>
        </a:accent6>
        <a:hlink>
          <a:srgbClr val="60B4D6"/>
        </a:hlink>
        <a:folHlink>
          <a:srgbClr val="C4D52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blis PowerPoint Template Widescreen 16x9.pptx" id="{013CAEC4-CCC6-4F32-8BE7-D4C09EDC3348}" vid="{00F5E5AD-7892-43A7-A1CE-498B269C0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4170</Words>
  <Application>Microsoft Office PowerPoint</Application>
  <PresentationFormat>Widescreen</PresentationFormat>
  <Paragraphs>613</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Times</vt:lpstr>
      <vt:lpstr>Wingdings</vt:lpstr>
      <vt:lpstr>1_Noblis PowerPoint Template</vt:lpstr>
      <vt:lpstr>NCHRP 03-137: Algorithms to Convert Basic Safety Messages into Traffic Measures  Final Project Presentation  </vt:lpstr>
      <vt:lpstr>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vt:lpstr>
      <vt:lpstr>NCHRP Research Outcome</vt:lpstr>
      <vt:lpstr>Project Team</vt:lpstr>
      <vt:lpstr>PowerPoint Presentation</vt:lpstr>
      <vt:lpstr>Project Overview</vt:lpstr>
      <vt:lpstr>Literature Review to Identify Existing Algorithms</vt:lpstr>
      <vt:lpstr>Literature Review to Identify Existing Algorithms</vt:lpstr>
      <vt:lpstr>Identify, Prioritize, &amp; Down-Select Traffic Measures</vt:lpstr>
      <vt:lpstr>Candidate Mobility Measures</vt:lpstr>
      <vt:lpstr>Candidate Safety Measures  Using Individual Vehicle Trajectories</vt:lpstr>
      <vt:lpstr>Candidate Safety Measures  Using Multiple Vehicle Trajectories</vt:lpstr>
      <vt:lpstr>Identify, Prioritize, &amp; Down-Select Traffic Measures</vt:lpstr>
      <vt:lpstr>Down-Selected High Priority  Mobility and Safety Measures</vt:lpstr>
      <vt:lpstr>Algorithm Development</vt:lpstr>
      <vt:lpstr>Algorithm Development Data for Mobility Measures</vt:lpstr>
      <vt:lpstr>Algorithm Development Data for Safety Measures</vt:lpstr>
      <vt:lpstr>Algorithm Development Approach  using Nearest Neighbor Technique</vt:lpstr>
      <vt:lpstr>Algorithm Development Approach  using Machine Learning</vt:lpstr>
      <vt:lpstr>Algorithm Development Approach  for Safety Measures (#1 of 2)</vt:lpstr>
      <vt:lpstr>Algorithm Development Approach  for Safety Measures (#2 of 2)</vt:lpstr>
      <vt:lpstr>Algorithm Validation (#1 of 2)</vt:lpstr>
      <vt:lpstr>Algorithm Validation (#2 of 2)</vt:lpstr>
      <vt:lpstr>Algorithm Validation Results  for Mobility Measures</vt:lpstr>
      <vt:lpstr>Algorithm Validation Results  for Safety Measures</vt:lpstr>
      <vt:lpstr>Key Takeaways for Mobility Measures Using Machine Learning</vt:lpstr>
      <vt:lpstr>Key Takeaways for Mobility Measures Using Nearest Neighbor Search</vt:lpstr>
      <vt:lpstr>Key Takeaways for Safety Measures</vt:lpstr>
      <vt:lpstr>Key Contributions</vt:lpstr>
      <vt:lpstr>Recommendations to Practitioners</vt:lpstr>
      <vt:lpstr>Recommendations for Future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2021-06-22T02:57:07Z</dcterms:created>
  <dcterms:modified xsi:type="dcterms:W3CDTF">2022-12-21T20:03:24Z</dcterms:modified>
</cp:coreProperties>
</file>