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7"/>
  </p:notesMasterIdLst>
  <p:handoutMasterIdLst>
    <p:handoutMasterId r:id="rId48"/>
  </p:handoutMasterIdLst>
  <p:sldIdLst>
    <p:sldId id="269" r:id="rId5"/>
    <p:sldId id="377" r:id="rId6"/>
    <p:sldId id="378" r:id="rId7"/>
    <p:sldId id="301" r:id="rId8"/>
    <p:sldId id="344" r:id="rId9"/>
    <p:sldId id="315" r:id="rId10"/>
    <p:sldId id="317" r:id="rId11"/>
    <p:sldId id="324" r:id="rId12"/>
    <p:sldId id="325" r:id="rId13"/>
    <p:sldId id="365" r:id="rId14"/>
    <p:sldId id="304" r:id="rId15"/>
    <p:sldId id="368" r:id="rId16"/>
    <p:sldId id="341" r:id="rId17"/>
    <p:sldId id="322" r:id="rId18"/>
    <p:sldId id="347" r:id="rId19"/>
    <p:sldId id="348" r:id="rId20"/>
    <p:sldId id="349" r:id="rId21"/>
    <p:sldId id="364" r:id="rId22"/>
    <p:sldId id="372" r:id="rId23"/>
    <p:sldId id="355" r:id="rId24"/>
    <p:sldId id="357" r:id="rId25"/>
    <p:sldId id="373" r:id="rId26"/>
    <p:sldId id="358" r:id="rId27"/>
    <p:sldId id="374" r:id="rId28"/>
    <p:sldId id="359" r:id="rId29"/>
    <p:sldId id="375" r:id="rId30"/>
    <p:sldId id="360" r:id="rId31"/>
    <p:sldId id="376" r:id="rId32"/>
    <p:sldId id="356" r:id="rId33"/>
    <p:sldId id="361" r:id="rId34"/>
    <p:sldId id="350" r:id="rId35"/>
    <p:sldId id="362" r:id="rId36"/>
    <p:sldId id="369" r:id="rId37"/>
    <p:sldId id="370" r:id="rId38"/>
    <p:sldId id="371" r:id="rId39"/>
    <p:sldId id="379" r:id="rId40"/>
    <p:sldId id="366" r:id="rId41"/>
    <p:sldId id="298" r:id="rId42"/>
    <p:sldId id="351" r:id="rId43"/>
    <p:sldId id="352" r:id="rId44"/>
    <p:sldId id="354" r:id="rId45"/>
    <p:sldId id="353"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96" userDrawn="1">
          <p15:clr>
            <a:srgbClr val="A4A3A4"/>
          </p15:clr>
        </p15:guide>
        <p15:guide id="2" pos="7104" userDrawn="1">
          <p15:clr>
            <a:srgbClr val="A4A3A4"/>
          </p15:clr>
        </p15:guide>
        <p15:guide id="3" pos="696" userDrawn="1">
          <p15:clr>
            <a:srgbClr val="A4A3A4"/>
          </p15:clr>
        </p15:guide>
        <p15:guide id="4" orient="horz" pos="1140">
          <p15:clr>
            <a:srgbClr val="A4A3A4"/>
          </p15:clr>
        </p15:guide>
        <p15:guide id="5" pos="7415">
          <p15:clr>
            <a:srgbClr val="A4A3A4"/>
          </p15:clr>
        </p15:guide>
        <p15:guide id="6" pos="3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g Eisinger" initials="D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788"/>
    <a:srgbClr val="E1E1E1"/>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8" autoAdjust="0"/>
    <p:restoredTop sz="74938" autoAdjust="0"/>
  </p:normalViewPr>
  <p:slideViewPr>
    <p:cSldViewPr snapToGrid="0" showGuides="1">
      <p:cViewPr varScale="1">
        <p:scale>
          <a:sx n="51" d="100"/>
          <a:sy n="51" d="100"/>
        </p:scale>
        <p:origin x="1278" y="60"/>
      </p:cViewPr>
      <p:guideLst>
        <p:guide orient="horz" pos="3696"/>
        <p:guide pos="7104"/>
        <p:guide pos="696"/>
        <p:guide orient="horz" pos="1140"/>
        <p:guide pos="7415"/>
        <p:guide pos="3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FileServ1\shares\STIShare\ProjectDocs\918083%20Louis%20Berger%20NCHRP%20Projecting%20the%20effect%20of%20EV%20adoption%20on%20AQ\Task%203%20-%20Fleet%20Turnover%20and%20Emissions%20Scenarios\Technical%20Memorandum\data\AutoAllianceSa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Serv1\shares\STIShare\ProjectDocs\918083%20Louis%20Berger%20NCHRP%20Projecting%20the%20effect%20of%20EV%20adoption%20on%20AQ\Task%203%20-%20Fleet%20Turnover%20and%20Emissions%20Scenarios\Data\MA3T_Result_BaseV2019040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Serv1\shares\STIShare\ProjectDocs\918083%20Louis%20Berger%20NCHRP%20Projecting%20the%20effect%20of%20EV%20adoption%20on%20AQ\Task%203%20-%20Fleet%20Turnover%20and%20Emissions%20Scenarios\Data\Summary_ZEV_Sales_Population_2017_and_2040_updatedAEOstock.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Serv1\shares\STIShare\ProjectDocs\918083%20Louis%20Berger%20NCHRP%20Projecting%20the%20effect%20of%20EV%20adoption%20on%20AQ\Task%203%20-%20Fleet%20Turnover%20and%20Emissions%20Scenarios\Data\Summary_ZEV_Sales_Population_2017_and_2040_updatedAEOstock.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09467391794495"/>
          <c:y val="5.6923689366669625E-2"/>
          <c:w val="0.74768249190548286"/>
          <c:h val="0.82925079102716448"/>
        </c:manualLayout>
      </c:layout>
      <c:barChart>
        <c:barDir val="col"/>
        <c:grouping val="clustered"/>
        <c:varyColors val="0"/>
        <c:ser>
          <c:idx val="2"/>
          <c:order val="0"/>
          <c:tx>
            <c:strRef>
              <c:f>sales!$V$12</c:f>
              <c:strCache>
                <c:ptCount val="1"/>
                <c:pt idx="0">
                  <c:v>HEV</c:v>
                </c:pt>
              </c:strCache>
            </c:strRef>
          </c:tx>
          <c:spPr>
            <a:solidFill>
              <a:schemeClr val="accent3"/>
            </a:solidFill>
            <a:ln>
              <a:noFill/>
            </a:ln>
            <a:effectLst/>
          </c:spPr>
          <c:invertIfNegative val="0"/>
          <c:cat>
            <c:numRef>
              <c:f>sales!$U$13:$U$20</c:f>
              <c:numCache>
                <c:formatCode>General</c:formatCode>
                <c:ptCount val="8"/>
                <c:pt idx="0">
                  <c:v>2011</c:v>
                </c:pt>
                <c:pt idx="1">
                  <c:v>2012</c:v>
                </c:pt>
                <c:pt idx="2">
                  <c:v>2013</c:v>
                </c:pt>
                <c:pt idx="3">
                  <c:v>2014</c:v>
                </c:pt>
                <c:pt idx="4">
                  <c:v>2015</c:v>
                </c:pt>
                <c:pt idx="5">
                  <c:v>2016</c:v>
                </c:pt>
                <c:pt idx="6">
                  <c:v>2017</c:v>
                </c:pt>
                <c:pt idx="7">
                  <c:v>2018</c:v>
                </c:pt>
              </c:numCache>
            </c:numRef>
          </c:cat>
          <c:val>
            <c:numRef>
              <c:f>sales!$V$13:$V$20</c:f>
              <c:numCache>
                <c:formatCode>_(* #,##0.00_);_(* \(#,##0.00\);_(* "-"??_);_(@_)</c:formatCode>
                <c:ptCount val="8"/>
                <c:pt idx="0">
                  <c:v>254.971</c:v>
                </c:pt>
                <c:pt idx="1">
                  <c:v>389.32799999999997</c:v>
                </c:pt>
                <c:pt idx="2">
                  <c:v>475.61599999999999</c:v>
                </c:pt>
                <c:pt idx="3">
                  <c:v>441.988</c:v>
                </c:pt>
                <c:pt idx="4">
                  <c:v>364.55099999999999</c:v>
                </c:pt>
                <c:pt idx="5">
                  <c:v>336.14299999999997</c:v>
                </c:pt>
                <c:pt idx="6">
                  <c:v>361.39100000000002</c:v>
                </c:pt>
                <c:pt idx="7">
                  <c:v>323.91199999999998</c:v>
                </c:pt>
              </c:numCache>
            </c:numRef>
          </c:val>
          <c:extLst>
            <c:ext xmlns:c16="http://schemas.microsoft.com/office/drawing/2014/chart" uri="{C3380CC4-5D6E-409C-BE32-E72D297353CC}">
              <c16:uniqueId val="{00000000-90B2-4285-BDE0-5F7599CA510C}"/>
            </c:ext>
          </c:extLst>
        </c:ser>
        <c:ser>
          <c:idx val="3"/>
          <c:order val="1"/>
          <c:tx>
            <c:strRef>
              <c:f>sales!$W$12</c:f>
              <c:strCache>
                <c:ptCount val="1"/>
                <c:pt idx="0">
                  <c:v>PHEV</c:v>
                </c:pt>
              </c:strCache>
            </c:strRef>
          </c:tx>
          <c:spPr>
            <a:solidFill>
              <a:schemeClr val="accent5"/>
            </a:solidFill>
            <a:ln>
              <a:noFill/>
            </a:ln>
            <a:effectLst/>
          </c:spPr>
          <c:invertIfNegative val="0"/>
          <c:cat>
            <c:numRef>
              <c:f>sales!$U$13:$U$20</c:f>
              <c:numCache>
                <c:formatCode>General</c:formatCode>
                <c:ptCount val="8"/>
                <c:pt idx="0">
                  <c:v>2011</c:v>
                </c:pt>
                <c:pt idx="1">
                  <c:v>2012</c:v>
                </c:pt>
                <c:pt idx="2">
                  <c:v>2013</c:v>
                </c:pt>
                <c:pt idx="3">
                  <c:v>2014</c:v>
                </c:pt>
                <c:pt idx="4">
                  <c:v>2015</c:v>
                </c:pt>
                <c:pt idx="5">
                  <c:v>2016</c:v>
                </c:pt>
                <c:pt idx="6">
                  <c:v>2017</c:v>
                </c:pt>
                <c:pt idx="7">
                  <c:v>2018</c:v>
                </c:pt>
              </c:numCache>
            </c:numRef>
          </c:cat>
          <c:val>
            <c:numRef>
              <c:f>sales!$W$13:$W$20</c:f>
              <c:numCache>
                <c:formatCode>_(* #,##0.00_);_(* \(#,##0.00\);_(* "-"??_);_(@_)</c:formatCode>
                <c:ptCount val="8"/>
                <c:pt idx="0">
                  <c:v>7.0410000000000004</c:v>
                </c:pt>
                <c:pt idx="1">
                  <c:v>37.710999999999999</c:v>
                </c:pt>
                <c:pt idx="2">
                  <c:v>41.375999999999998</c:v>
                </c:pt>
                <c:pt idx="3">
                  <c:v>56.548000000000002</c:v>
                </c:pt>
                <c:pt idx="4">
                  <c:v>49.118000000000002</c:v>
                </c:pt>
                <c:pt idx="5">
                  <c:v>73.146000000000001</c:v>
                </c:pt>
                <c:pt idx="6">
                  <c:v>92.375</c:v>
                </c:pt>
                <c:pt idx="7">
                  <c:v>124.49299999999999</c:v>
                </c:pt>
              </c:numCache>
            </c:numRef>
          </c:val>
          <c:extLst>
            <c:ext xmlns:c16="http://schemas.microsoft.com/office/drawing/2014/chart" uri="{C3380CC4-5D6E-409C-BE32-E72D297353CC}">
              <c16:uniqueId val="{00000001-90B2-4285-BDE0-5F7599CA510C}"/>
            </c:ext>
          </c:extLst>
        </c:ser>
        <c:ser>
          <c:idx val="4"/>
          <c:order val="2"/>
          <c:tx>
            <c:strRef>
              <c:f>sales!$X$12</c:f>
              <c:strCache>
                <c:ptCount val="1"/>
                <c:pt idx="0">
                  <c:v>BEV</c:v>
                </c:pt>
              </c:strCache>
            </c:strRef>
          </c:tx>
          <c:spPr>
            <a:solidFill>
              <a:srgbClr val="FF0000"/>
            </a:solidFill>
            <a:ln>
              <a:noFill/>
            </a:ln>
            <a:effectLst/>
          </c:spPr>
          <c:invertIfNegative val="0"/>
          <c:cat>
            <c:numRef>
              <c:f>sales!$U$13:$U$20</c:f>
              <c:numCache>
                <c:formatCode>General</c:formatCode>
                <c:ptCount val="8"/>
                <c:pt idx="0">
                  <c:v>2011</c:v>
                </c:pt>
                <c:pt idx="1">
                  <c:v>2012</c:v>
                </c:pt>
                <c:pt idx="2">
                  <c:v>2013</c:v>
                </c:pt>
                <c:pt idx="3">
                  <c:v>2014</c:v>
                </c:pt>
                <c:pt idx="4">
                  <c:v>2015</c:v>
                </c:pt>
                <c:pt idx="5">
                  <c:v>2016</c:v>
                </c:pt>
                <c:pt idx="6">
                  <c:v>2017</c:v>
                </c:pt>
                <c:pt idx="7">
                  <c:v>2018</c:v>
                </c:pt>
              </c:numCache>
            </c:numRef>
          </c:cat>
          <c:val>
            <c:numRef>
              <c:f>sales!$X$13:$X$20</c:f>
              <c:numCache>
                <c:formatCode>_(* #,##0.00_);_(* \(#,##0.00\);_(* "-"??_);_(@_)</c:formatCode>
                <c:ptCount val="8"/>
                <c:pt idx="0">
                  <c:v>9.1780000000000008</c:v>
                </c:pt>
                <c:pt idx="1">
                  <c:v>12.82</c:v>
                </c:pt>
                <c:pt idx="2">
                  <c:v>46.832000000000001</c:v>
                </c:pt>
                <c:pt idx="3">
                  <c:v>60.368000000000002</c:v>
                </c:pt>
                <c:pt idx="4">
                  <c:v>64.174999999999997</c:v>
                </c:pt>
                <c:pt idx="5">
                  <c:v>72.424000000000007</c:v>
                </c:pt>
                <c:pt idx="6">
                  <c:v>95.61</c:v>
                </c:pt>
                <c:pt idx="7">
                  <c:v>203.625</c:v>
                </c:pt>
              </c:numCache>
            </c:numRef>
          </c:val>
          <c:extLst>
            <c:ext xmlns:c16="http://schemas.microsoft.com/office/drawing/2014/chart" uri="{C3380CC4-5D6E-409C-BE32-E72D297353CC}">
              <c16:uniqueId val="{00000002-90B2-4285-BDE0-5F7599CA510C}"/>
            </c:ext>
          </c:extLst>
        </c:ser>
        <c:dLbls>
          <c:showLegendKey val="0"/>
          <c:showVal val="0"/>
          <c:showCatName val="0"/>
          <c:showSerName val="0"/>
          <c:showPercent val="0"/>
          <c:showBubbleSize val="0"/>
        </c:dLbls>
        <c:gapWidth val="219"/>
        <c:overlap val="-27"/>
        <c:axId val="160671232"/>
        <c:axId val="111423424"/>
      </c:barChart>
      <c:barChart>
        <c:barDir val="col"/>
        <c:grouping val="clustered"/>
        <c:varyColors val="0"/>
        <c:ser>
          <c:idx val="5"/>
          <c:order val="3"/>
          <c:tx>
            <c:strRef>
              <c:f>sales!$Y$12</c:f>
              <c:strCache>
                <c:ptCount val="1"/>
                <c:pt idx="0">
                  <c:v>FCEV</c:v>
                </c:pt>
              </c:strCache>
            </c:strRef>
          </c:tx>
          <c:spPr>
            <a:pattFill prst="ltUpDiag">
              <a:fgClr>
                <a:schemeClr val="tx1"/>
              </a:fgClr>
              <a:bgClr>
                <a:schemeClr val="bg1"/>
              </a:bgClr>
            </a:pattFill>
            <a:ln>
              <a:noFill/>
            </a:ln>
            <a:effectLst/>
          </c:spPr>
          <c:invertIfNegative val="0"/>
          <c:val>
            <c:numRef>
              <c:f>sales!$Y$13:$Y$20</c:f>
              <c:numCache>
                <c:formatCode>_(* #,##0.00_);_(* \(#,##0.00\);_(* "-"??_);_(@_)</c:formatCode>
                <c:ptCount val="8"/>
                <c:pt idx="0">
                  <c:v>1.9E-2</c:v>
                </c:pt>
                <c:pt idx="1">
                  <c:v>0.03</c:v>
                </c:pt>
                <c:pt idx="2">
                  <c:v>1.9E-2</c:v>
                </c:pt>
                <c:pt idx="3">
                  <c:v>4.9000000000000002E-2</c:v>
                </c:pt>
                <c:pt idx="4">
                  <c:v>7.4999999999999997E-2</c:v>
                </c:pt>
                <c:pt idx="5">
                  <c:v>1.03</c:v>
                </c:pt>
                <c:pt idx="6">
                  <c:v>1.8620000000000001</c:v>
                </c:pt>
                <c:pt idx="7">
                  <c:v>1.7350000000000001</c:v>
                </c:pt>
              </c:numCache>
            </c:numRef>
          </c:val>
          <c:extLst>
            <c:ext xmlns:c16="http://schemas.microsoft.com/office/drawing/2014/chart" uri="{C3380CC4-5D6E-409C-BE32-E72D297353CC}">
              <c16:uniqueId val="{00000003-90B2-4285-BDE0-5F7599CA510C}"/>
            </c:ext>
          </c:extLst>
        </c:ser>
        <c:dLbls>
          <c:showLegendKey val="0"/>
          <c:showVal val="0"/>
          <c:showCatName val="0"/>
          <c:showSerName val="0"/>
          <c:showPercent val="0"/>
          <c:showBubbleSize val="0"/>
        </c:dLbls>
        <c:gapWidth val="150"/>
        <c:axId val="160671744"/>
        <c:axId val="111424576"/>
      </c:barChart>
      <c:lineChart>
        <c:grouping val="standard"/>
        <c:varyColors val="0"/>
        <c:ser>
          <c:idx val="0"/>
          <c:order val="4"/>
          <c:tx>
            <c:strRef>
              <c:f>sales!$Z$12</c:f>
              <c:strCache>
                <c:ptCount val="1"/>
                <c:pt idx="0">
                  <c:v>Total</c:v>
                </c:pt>
              </c:strCache>
            </c:strRef>
          </c:tx>
          <c:spPr>
            <a:ln w="28575" cap="rnd">
              <a:solidFill>
                <a:schemeClr val="tx1"/>
              </a:solidFill>
              <a:round/>
            </a:ln>
            <a:effectLst/>
          </c:spPr>
          <c:marker>
            <c:symbol val="none"/>
          </c:marker>
          <c:val>
            <c:numRef>
              <c:f>sales!$Z$13:$Z$20</c:f>
              <c:numCache>
                <c:formatCode>_(* #,##0.00_);_(* \(#,##0.00\);_(* "-"??_);_(@_)</c:formatCode>
                <c:ptCount val="8"/>
                <c:pt idx="0">
                  <c:v>271.209</c:v>
                </c:pt>
                <c:pt idx="1">
                  <c:v>439.88900000000001</c:v>
                </c:pt>
                <c:pt idx="2">
                  <c:v>563.84299999999996</c:v>
                </c:pt>
                <c:pt idx="3">
                  <c:v>558.95299999999997</c:v>
                </c:pt>
                <c:pt idx="4">
                  <c:v>477.91899999999998</c:v>
                </c:pt>
                <c:pt idx="5">
                  <c:v>482.74299999999999</c:v>
                </c:pt>
                <c:pt idx="6">
                  <c:v>551.23800000000006</c:v>
                </c:pt>
                <c:pt idx="7">
                  <c:v>653.76499999999999</c:v>
                </c:pt>
              </c:numCache>
            </c:numRef>
          </c:val>
          <c:smooth val="0"/>
          <c:extLst>
            <c:ext xmlns:c16="http://schemas.microsoft.com/office/drawing/2014/chart" uri="{C3380CC4-5D6E-409C-BE32-E72D297353CC}">
              <c16:uniqueId val="{00000004-90B2-4285-BDE0-5F7599CA510C}"/>
            </c:ext>
          </c:extLst>
        </c:ser>
        <c:dLbls>
          <c:showLegendKey val="0"/>
          <c:showVal val="0"/>
          <c:showCatName val="0"/>
          <c:showSerName val="0"/>
          <c:showPercent val="0"/>
          <c:showBubbleSize val="0"/>
        </c:dLbls>
        <c:marker val="1"/>
        <c:smooth val="0"/>
        <c:axId val="160671744"/>
        <c:axId val="111424576"/>
      </c:lineChart>
      <c:catAx>
        <c:axId val="160671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1423424"/>
        <c:crosses val="autoZero"/>
        <c:auto val="1"/>
        <c:lblAlgn val="ctr"/>
        <c:lblOffset val="100"/>
        <c:noMultiLvlLbl val="0"/>
      </c:catAx>
      <c:valAx>
        <c:axId val="111423424"/>
        <c:scaling>
          <c:orientation val="minMax"/>
          <c:max val="8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Annual ATV Sales in the U.S. (thousands)</a:t>
                </a:r>
              </a:p>
            </c:rich>
          </c:tx>
          <c:layout>
            <c:manualLayout>
              <c:xMode val="edge"/>
              <c:yMode val="edge"/>
              <c:x val="3.7257325888172002E-2"/>
              <c:y val="0.1164673212354274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0671232"/>
        <c:crosses val="autoZero"/>
        <c:crossBetween val="between"/>
      </c:valAx>
      <c:valAx>
        <c:axId val="111424576"/>
        <c:scaling>
          <c:orientation val="minMax"/>
        </c:scaling>
        <c:delete val="1"/>
        <c:axPos val="r"/>
        <c:numFmt formatCode="_(* #,##0.00_);_(* \(#,##0.00\);_(* &quot;-&quot;??_);_(@_)" sourceLinked="1"/>
        <c:majorTickMark val="out"/>
        <c:minorTickMark val="none"/>
        <c:tickLblPos val="nextTo"/>
        <c:crossAx val="160671744"/>
        <c:crosses val="max"/>
        <c:crossBetween val="between"/>
      </c:valAx>
      <c:catAx>
        <c:axId val="160671744"/>
        <c:scaling>
          <c:orientation val="minMax"/>
        </c:scaling>
        <c:delete val="1"/>
        <c:axPos val="b"/>
        <c:numFmt formatCode="General" sourceLinked="1"/>
        <c:majorTickMark val="out"/>
        <c:minorTickMark val="none"/>
        <c:tickLblPos val="nextTo"/>
        <c:crossAx val="111424576"/>
        <c:crosses val="autoZero"/>
        <c:auto val="1"/>
        <c:lblAlgn val="ctr"/>
        <c:lblOffset val="100"/>
        <c:noMultiLvlLbl val="0"/>
      </c:catAx>
      <c:spPr>
        <a:noFill/>
        <a:ln>
          <a:noFill/>
        </a:ln>
        <a:effectLst/>
      </c:spPr>
    </c:plotArea>
    <c:legend>
      <c:legendPos val="b"/>
      <c:layout>
        <c:manualLayout>
          <c:xMode val="edge"/>
          <c:yMode val="edge"/>
          <c:x val="0.21766906113533213"/>
          <c:y val="6.8735184661282242E-2"/>
          <c:w val="0.71137233229564845"/>
          <c:h val="5.4730840580124424E-2"/>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1688264994273"/>
          <c:y val="7.5620706986094827E-2"/>
          <c:w val="0.77458886132384142"/>
          <c:h val="0.73459345507343499"/>
        </c:manualLayout>
      </c:layout>
      <c:lineChart>
        <c:grouping val="standard"/>
        <c:varyColors val="0"/>
        <c:ser>
          <c:idx val="0"/>
          <c:order val="0"/>
          <c:tx>
            <c:strRef>
              <c:f>'BEV sales pop compare AEO'!$B$2</c:f>
              <c:strCache>
                <c:ptCount val="1"/>
                <c:pt idx="0">
                  <c:v>MA3T</c:v>
                </c:pt>
              </c:strCache>
            </c:strRef>
          </c:tx>
          <c:spPr>
            <a:ln w="28575" cap="rnd">
              <a:solidFill>
                <a:schemeClr val="tx1"/>
              </a:solidFill>
              <a:round/>
            </a:ln>
            <a:effectLst/>
          </c:spPr>
          <c:marker>
            <c:symbol val="none"/>
          </c:marker>
          <c:cat>
            <c:strRef>
              <c:f>'BEV sales pop compare AEO'!$A$3:$A$36</c:f>
              <c:strCache>
                <c:ptCount val="3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pt idx="16">
                  <c:v>2033</c:v>
                </c:pt>
                <c:pt idx="17">
                  <c:v>2034</c:v>
                </c:pt>
                <c:pt idx="18">
                  <c:v>2035</c:v>
                </c:pt>
                <c:pt idx="19">
                  <c:v>2036</c:v>
                </c:pt>
                <c:pt idx="20">
                  <c:v>2037</c:v>
                </c:pt>
                <c:pt idx="21">
                  <c:v>2038</c:v>
                </c:pt>
                <c:pt idx="22">
                  <c:v>2039</c:v>
                </c:pt>
                <c:pt idx="23">
                  <c:v>2040</c:v>
                </c:pt>
                <c:pt idx="24">
                  <c:v>2041</c:v>
                </c:pt>
                <c:pt idx="25">
                  <c:v>2042</c:v>
                </c:pt>
                <c:pt idx="26">
                  <c:v>2043</c:v>
                </c:pt>
                <c:pt idx="27">
                  <c:v>2044</c:v>
                </c:pt>
                <c:pt idx="28">
                  <c:v>2045</c:v>
                </c:pt>
                <c:pt idx="29">
                  <c:v>2046</c:v>
                </c:pt>
                <c:pt idx="30">
                  <c:v>2047</c:v>
                </c:pt>
                <c:pt idx="31">
                  <c:v>2048</c:v>
                </c:pt>
                <c:pt idx="32">
                  <c:v>2049</c:v>
                </c:pt>
                <c:pt idx="33">
                  <c:v>2050</c:v>
                </c:pt>
              </c:strCache>
            </c:strRef>
          </c:cat>
          <c:val>
            <c:numRef>
              <c:f>'BEV sales pop compare AEO'!$B$3:$B$36</c:f>
              <c:numCache>
                <c:formatCode>General</c:formatCode>
                <c:ptCount val="34"/>
                <c:pt idx="0">
                  <c:v>102.15306948770946</c:v>
                </c:pt>
                <c:pt idx="1">
                  <c:v>207.30554896849236</c:v>
                </c:pt>
                <c:pt idx="2">
                  <c:v>139.70163201964485</c:v>
                </c:pt>
                <c:pt idx="3">
                  <c:v>161.85246058827573</c:v>
                </c:pt>
                <c:pt idx="4">
                  <c:v>114.24432115396196</c:v>
                </c:pt>
                <c:pt idx="5">
                  <c:v>114.22003997335717</c:v>
                </c:pt>
                <c:pt idx="6">
                  <c:v>144.54883987024019</c:v>
                </c:pt>
                <c:pt idx="7">
                  <c:v>196.56383653787827</c:v>
                </c:pt>
                <c:pt idx="8">
                  <c:v>291.85492399372197</c:v>
                </c:pt>
                <c:pt idx="9">
                  <c:v>376.54793831377162</c:v>
                </c:pt>
                <c:pt idx="10">
                  <c:v>519.08244964855839</c:v>
                </c:pt>
                <c:pt idx="11">
                  <c:v>706.47341813867502</c:v>
                </c:pt>
                <c:pt idx="12">
                  <c:v>1005.4048744116977</c:v>
                </c:pt>
                <c:pt idx="13">
                  <c:v>1351.6688934405036</c:v>
                </c:pt>
                <c:pt idx="14">
                  <c:v>1553.9123594089283</c:v>
                </c:pt>
                <c:pt idx="15">
                  <c:v>1747.6420974720495</c:v>
                </c:pt>
                <c:pt idx="16">
                  <c:v>1926.5153017564362</c:v>
                </c:pt>
                <c:pt idx="17">
                  <c:v>2100.7531001363645</c:v>
                </c:pt>
                <c:pt idx="18">
                  <c:v>2254.6367142988456</c:v>
                </c:pt>
                <c:pt idx="19">
                  <c:v>2371.707989250483</c:v>
                </c:pt>
                <c:pt idx="20">
                  <c:v>2455.4454054425228</c:v>
                </c:pt>
                <c:pt idx="21">
                  <c:v>2548.9119944022959</c:v>
                </c:pt>
                <c:pt idx="22">
                  <c:v>2636.7757745856479</c:v>
                </c:pt>
                <c:pt idx="23">
                  <c:v>2722.4073915812428</c:v>
                </c:pt>
                <c:pt idx="24">
                  <c:v>2795.0766151738908</c:v>
                </c:pt>
                <c:pt idx="25">
                  <c:v>2879.0995155032497</c:v>
                </c:pt>
                <c:pt idx="26">
                  <c:v>2951.5702584935016</c:v>
                </c:pt>
                <c:pt idx="27">
                  <c:v>3020.735668082445</c:v>
                </c:pt>
                <c:pt idx="28">
                  <c:v>3103.0223770615594</c:v>
                </c:pt>
                <c:pt idx="29">
                  <c:v>3224.9836850111974</c:v>
                </c:pt>
                <c:pt idx="30">
                  <c:v>3382.9345606549209</c:v>
                </c:pt>
                <c:pt idx="31">
                  <c:v>3611.853799692165</c:v>
                </c:pt>
                <c:pt idx="32">
                  <c:v>3938.8422768747332</c:v>
                </c:pt>
                <c:pt idx="33">
                  <c:v>4450.9083268952099</c:v>
                </c:pt>
              </c:numCache>
            </c:numRef>
          </c:val>
          <c:smooth val="0"/>
          <c:extLst>
            <c:ext xmlns:c16="http://schemas.microsoft.com/office/drawing/2014/chart" uri="{C3380CC4-5D6E-409C-BE32-E72D297353CC}">
              <c16:uniqueId val="{00000000-BF57-4813-9258-825CAB07FB97}"/>
            </c:ext>
          </c:extLst>
        </c:ser>
        <c:ser>
          <c:idx val="1"/>
          <c:order val="1"/>
          <c:tx>
            <c:strRef>
              <c:f>'BEV sales pop compare AEO'!$C$2</c:f>
              <c:strCache>
                <c:ptCount val="1"/>
                <c:pt idx="0">
                  <c:v>AEO</c:v>
                </c:pt>
              </c:strCache>
            </c:strRef>
          </c:tx>
          <c:spPr>
            <a:ln w="28575" cap="rnd">
              <a:solidFill>
                <a:schemeClr val="tx1"/>
              </a:solidFill>
              <a:prstDash val="sysDash"/>
              <a:round/>
            </a:ln>
            <a:effectLst/>
          </c:spPr>
          <c:marker>
            <c:symbol val="none"/>
          </c:marker>
          <c:cat>
            <c:strRef>
              <c:f>'BEV sales pop compare AEO'!$A$3:$A$36</c:f>
              <c:strCache>
                <c:ptCount val="3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pt idx="14">
                  <c:v>2031</c:v>
                </c:pt>
                <c:pt idx="15">
                  <c:v>2032</c:v>
                </c:pt>
                <c:pt idx="16">
                  <c:v>2033</c:v>
                </c:pt>
                <c:pt idx="17">
                  <c:v>2034</c:v>
                </c:pt>
                <c:pt idx="18">
                  <c:v>2035</c:v>
                </c:pt>
                <c:pt idx="19">
                  <c:v>2036</c:v>
                </c:pt>
                <c:pt idx="20">
                  <c:v>2037</c:v>
                </c:pt>
                <c:pt idx="21">
                  <c:v>2038</c:v>
                </c:pt>
                <c:pt idx="22">
                  <c:v>2039</c:v>
                </c:pt>
                <c:pt idx="23">
                  <c:v>2040</c:v>
                </c:pt>
                <c:pt idx="24">
                  <c:v>2041</c:v>
                </c:pt>
                <c:pt idx="25">
                  <c:v>2042</c:v>
                </c:pt>
                <c:pt idx="26">
                  <c:v>2043</c:v>
                </c:pt>
                <c:pt idx="27">
                  <c:v>2044</c:v>
                </c:pt>
                <c:pt idx="28">
                  <c:v>2045</c:v>
                </c:pt>
                <c:pt idx="29">
                  <c:v>2046</c:v>
                </c:pt>
                <c:pt idx="30">
                  <c:v>2047</c:v>
                </c:pt>
                <c:pt idx="31">
                  <c:v>2048</c:v>
                </c:pt>
                <c:pt idx="32">
                  <c:v>2049</c:v>
                </c:pt>
                <c:pt idx="33">
                  <c:v>2050</c:v>
                </c:pt>
              </c:strCache>
            </c:strRef>
          </c:cat>
          <c:val>
            <c:numRef>
              <c:f>'BEV sales pop compare AEO'!$C$3:$C$36</c:f>
              <c:numCache>
                <c:formatCode>General</c:formatCode>
                <c:ptCount val="34"/>
                <c:pt idx="0">
                  <c:v>108.09412399999999</c:v>
                </c:pt>
                <c:pt idx="1">
                  <c:v>206.263992</c:v>
                </c:pt>
                <c:pt idx="2">
                  <c:v>470.52810699999998</c:v>
                </c:pt>
                <c:pt idx="3">
                  <c:v>599.15295400000002</c:v>
                </c:pt>
                <c:pt idx="4">
                  <c:v>719.55011000000002</c:v>
                </c:pt>
                <c:pt idx="5">
                  <c:v>785.54577600000005</c:v>
                </c:pt>
                <c:pt idx="6">
                  <c:v>842.00366199999996</c:v>
                </c:pt>
                <c:pt idx="7">
                  <c:v>909.38183600000002</c:v>
                </c:pt>
                <c:pt idx="8">
                  <c:v>962.096497</c:v>
                </c:pt>
                <c:pt idx="9">
                  <c:v>963.23675500000002</c:v>
                </c:pt>
                <c:pt idx="10">
                  <c:v>983.455017</c:v>
                </c:pt>
                <c:pt idx="11">
                  <c:v>1003.50238</c:v>
                </c:pt>
                <c:pt idx="12">
                  <c:v>1049.824707</c:v>
                </c:pt>
                <c:pt idx="13">
                  <c:v>1101.5347899999999</c:v>
                </c:pt>
                <c:pt idx="14">
                  <c:v>1178.6313479999999</c:v>
                </c:pt>
                <c:pt idx="15">
                  <c:v>1239.4079589999999</c:v>
                </c:pt>
                <c:pt idx="16">
                  <c:v>1317.5888669999999</c:v>
                </c:pt>
                <c:pt idx="17">
                  <c:v>1402.0170900000001</c:v>
                </c:pt>
                <c:pt idx="18">
                  <c:v>1480.8422849999999</c:v>
                </c:pt>
                <c:pt idx="19">
                  <c:v>1556.394775</c:v>
                </c:pt>
                <c:pt idx="20">
                  <c:v>1622.2242429999999</c:v>
                </c:pt>
                <c:pt idx="21">
                  <c:v>1692.0517580000001</c:v>
                </c:pt>
                <c:pt idx="22">
                  <c:v>1756.4938959999999</c:v>
                </c:pt>
                <c:pt idx="23">
                  <c:v>1822.090698</c:v>
                </c:pt>
                <c:pt idx="24">
                  <c:v>1870.7973629999999</c:v>
                </c:pt>
                <c:pt idx="25">
                  <c:v>1917.315063</c:v>
                </c:pt>
                <c:pt idx="26">
                  <c:v>1964.8897710000001</c:v>
                </c:pt>
                <c:pt idx="27">
                  <c:v>2014.804077</c:v>
                </c:pt>
                <c:pt idx="28">
                  <c:v>2062.0812989999999</c:v>
                </c:pt>
                <c:pt idx="29">
                  <c:v>2111.7995609999998</c:v>
                </c:pt>
                <c:pt idx="30">
                  <c:v>2154.9277339999999</c:v>
                </c:pt>
                <c:pt idx="31">
                  <c:v>2198.2958979999999</c:v>
                </c:pt>
                <c:pt idx="32">
                  <c:v>2244.9223630000001</c:v>
                </c:pt>
                <c:pt idx="33">
                  <c:v>2288.2985840000001</c:v>
                </c:pt>
              </c:numCache>
            </c:numRef>
          </c:val>
          <c:smooth val="0"/>
          <c:extLst>
            <c:ext xmlns:c16="http://schemas.microsoft.com/office/drawing/2014/chart" uri="{C3380CC4-5D6E-409C-BE32-E72D297353CC}">
              <c16:uniqueId val="{00000001-BF57-4813-9258-825CAB07FB97}"/>
            </c:ext>
          </c:extLst>
        </c:ser>
        <c:dLbls>
          <c:showLegendKey val="0"/>
          <c:showVal val="0"/>
          <c:showCatName val="0"/>
          <c:showSerName val="0"/>
          <c:showPercent val="0"/>
          <c:showBubbleSize val="0"/>
        </c:dLbls>
        <c:smooth val="0"/>
        <c:axId val="171474944"/>
        <c:axId val="161674880"/>
      </c:lineChart>
      <c:catAx>
        <c:axId val="1714749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1674880"/>
        <c:crosses val="autoZero"/>
        <c:auto val="1"/>
        <c:lblAlgn val="ctr"/>
        <c:lblOffset val="100"/>
        <c:noMultiLvlLbl val="0"/>
      </c:catAx>
      <c:valAx>
        <c:axId val="161674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BEV Sales (thousands of vehicles)</a:t>
                </a:r>
              </a:p>
            </c:rich>
          </c:tx>
          <c:layout>
            <c:manualLayout>
              <c:xMode val="edge"/>
              <c:yMode val="edge"/>
              <c:x val="2.2222222222222223E-2"/>
              <c:y val="9.6888926118277791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1474944"/>
        <c:crosses val="autoZero"/>
        <c:crossBetween val="between"/>
      </c:valAx>
      <c:spPr>
        <a:noFill/>
        <a:ln>
          <a:noFill/>
        </a:ln>
        <a:effectLst/>
      </c:spPr>
    </c:plotArea>
    <c:legend>
      <c:legendPos val="b"/>
      <c:layout>
        <c:manualLayout>
          <c:xMode val="edge"/>
          <c:yMode val="edge"/>
          <c:x val="0.22281214848143982"/>
          <c:y val="0.1102576694042277"/>
          <c:w val="0.17474365704286965"/>
          <c:h val="0.16622382308594405"/>
        </c:manualLayout>
      </c:layout>
      <c:overlay val="0"/>
      <c:spPr>
        <a:solidFill>
          <a:schemeClr val="bg1"/>
        </a:solid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2040 Projected U.S. ZEV Population (millions)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 (population)'!$H$32</c:f>
              <c:strCache>
                <c:ptCount val="1"/>
                <c:pt idx="0">
                  <c:v>AEO</c:v>
                </c:pt>
              </c:strCache>
            </c:strRef>
          </c:tx>
          <c:spPr>
            <a:solidFill>
              <a:schemeClr val="accent1"/>
            </a:solidFill>
            <a:ln>
              <a:noFill/>
            </a:ln>
            <a:effectLst/>
          </c:spPr>
          <c:invertIfNegative val="0"/>
          <c:cat>
            <c:strRef>
              <c:f>'summary (population)'!$G$33:$G$35</c:f>
              <c:strCache>
                <c:ptCount val="3"/>
                <c:pt idx="0">
                  <c:v>BEV</c:v>
                </c:pt>
                <c:pt idx="1">
                  <c:v>FCEV</c:v>
                </c:pt>
                <c:pt idx="2">
                  <c:v>Total ZEV</c:v>
                </c:pt>
              </c:strCache>
            </c:strRef>
          </c:cat>
          <c:val>
            <c:numRef>
              <c:f>'summary (population)'!$H$33:$H$35</c:f>
              <c:numCache>
                <c:formatCode>#,##0.00</c:formatCode>
                <c:ptCount val="3"/>
                <c:pt idx="0">
                  <c:v>21.02815</c:v>
                </c:pt>
                <c:pt idx="1">
                  <c:v>0.75529000000000002</c:v>
                </c:pt>
                <c:pt idx="2" formatCode="General">
                  <c:v>21.783439999999999</c:v>
                </c:pt>
              </c:numCache>
            </c:numRef>
          </c:val>
          <c:extLst>
            <c:ext xmlns:c16="http://schemas.microsoft.com/office/drawing/2014/chart" uri="{C3380CC4-5D6E-409C-BE32-E72D297353CC}">
              <c16:uniqueId val="{00000000-1C8B-4A1F-AA69-018CF708982C}"/>
            </c:ext>
          </c:extLst>
        </c:ser>
        <c:ser>
          <c:idx val="2"/>
          <c:order val="1"/>
          <c:tx>
            <c:strRef>
              <c:f>'summary (population)'!$I$32</c:f>
              <c:strCache>
                <c:ptCount val="1"/>
                <c:pt idx="0">
                  <c:v>Auto Alliance</c:v>
                </c:pt>
              </c:strCache>
            </c:strRef>
          </c:tx>
          <c:spPr>
            <a:pattFill prst="pct30">
              <a:fgClr>
                <a:schemeClr val="accent1"/>
              </a:fgClr>
              <a:bgClr>
                <a:schemeClr val="bg1"/>
              </a:bgClr>
            </a:pattFill>
            <a:ln>
              <a:solidFill>
                <a:schemeClr val="accent1"/>
              </a:solidFill>
            </a:ln>
            <a:effectLst/>
          </c:spPr>
          <c:invertIfNegative val="0"/>
          <c:cat>
            <c:strRef>
              <c:f>'summary (population)'!$G$33:$G$35</c:f>
              <c:strCache>
                <c:ptCount val="3"/>
                <c:pt idx="0">
                  <c:v>BEV</c:v>
                </c:pt>
                <c:pt idx="1">
                  <c:v>FCEV</c:v>
                </c:pt>
                <c:pt idx="2">
                  <c:v>Total ZEV</c:v>
                </c:pt>
              </c:strCache>
            </c:strRef>
          </c:cat>
          <c:val>
            <c:numRef>
              <c:f>'summary (population)'!$I$33:$I$35</c:f>
              <c:numCache>
                <c:formatCode>General</c:formatCode>
                <c:ptCount val="3"/>
                <c:pt idx="0">
                  <c:v>23.031992166666612</c:v>
                </c:pt>
                <c:pt idx="1">
                  <c:v>0.1491941666666671</c:v>
                </c:pt>
                <c:pt idx="2">
                  <c:v>23.181186333333279</c:v>
                </c:pt>
              </c:numCache>
            </c:numRef>
          </c:val>
          <c:extLst>
            <c:ext xmlns:c16="http://schemas.microsoft.com/office/drawing/2014/chart" uri="{C3380CC4-5D6E-409C-BE32-E72D297353CC}">
              <c16:uniqueId val="{00000001-1C8B-4A1F-AA69-018CF708982C}"/>
            </c:ext>
          </c:extLst>
        </c:ser>
        <c:ser>
          <c:idx val="1"/>
          <c:order val="2"/>
          <c:tx>
            <c:strRef>
              <c:f>'summary (population)'!$J$32</c:f>
              <c:strCache>
                <c:ptCount val="1"/>
                <c:pt idx="0">
                  <c:v>MA3T</c:v>
                </c:pt>
              </c:strCache>
            </c:strRef>
          </c:tx>
          <c:spPr>
            <a:solidFill>
              <a:schemeClr val="accent3"/>
            </a:solidFill>
            <a:ln>
              <a:noFill/>
            </a:ln>
            <a:effectLst/>
          </c:spPr>
          <c:invertIfNegative val="0"/>
          <c:cat>
            <c:strRef>
              <c:f>'summary (population)'!$G$33:$G$35</c:f>
              <c:strCache>
                <c:ptCount val="3"/>
                <c:pt idx="0">
                  <c:v>BEV</c:v>
                </c:pt>
                <c:pt idx="1">
                  <c:v>FCEV</c:v>
                </c:pt>
                <c:pt idx="2">
                  <c:v>Total ZEV</c:v>
                </c:pt>
              </c:strCache>
            </c:strRef>
          </c:cat>
          <c:val>
            <c:numRef>
              <c:f>'summary (population)'!$J$33:$J$35</c:f>
              <c:numCache>
                <c:formatCode>#,##0.00</c:formatCode>
                <c:ptCount val="3"/>
                <c:pt idx="0">
                  <c:v>25.4975698190771</c:v>
                </c:pt>
                <c:pt idx="1">
                  <c:v>0</c:v>
                </c:pt>
                <c:pt idx="2" formatCode="General">
                  <c:v>25.4975698190771</c:v>
                </c:pt>
              </c:numCache>
            </c:numRef>
          </c:val>
          <c:extLst>
            <c:ext xmlns:c16="http://schemas.microsoft.com/office/drawing/2014/chart" uri="{C3380CC4-5D6E-409C-BE32-E72D297353CC}">
              <c16:uniqueId val="{00000002-1C8B-4A1F-AA69-018CF708982C}"/>
            </c:ext>
          </c:extLst>
        </c:ser>
        <c:dLbls>
          <c:showLegendKey val="0"/>
          <c:showVal val="0"/>
          <c:showCatName val="0"/>
          <c:showSerName val="0"/>
          <c:showPercent val="0"/>
          <c:showBubbleSize val="0"/>
        </c:dLbls>
        <c:gapWidth val="219"/>
        <c:overlap val="-27"/>
        <c:axId val="169875968"/>
        <c:axId val="171761664"/>
      </c:barChart>
      <c:catAx>
        <c:axId val="16987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1761664"/>
        <c:crosses val="autoZero"/>
        <c:auto val="1"/>
        <c:lblAlgn val="ctr"/>
        <c:lblOffset val="100"/>
        <c:noMultiLvlLbl val="0"/>
      </c:catAx>
      <c:valAx>
        <c:axId val="171761664"/>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9875968"/>
        <c:crosses val="autoZero"/>
        <c:crossBetween val="between"/>
      </c:valAx>
      <c:spPr>
        <a:noFill/>
        <a:ln>
          <a:noFill/>
        </a:ln>
        <a:effectLst/>
      </c:spPr>
    </c:plotArea>
    <c:legend>
      <c:legendPos val="b"/>
      <c:layout>
        <c:manualLayout>
          <c:xMode val="edge"/>
          <c:yMode val="edge"/>
          <c:x val="0.288545988526905"/>
          <c:y val="0.16319652133866733"/>
          <c:w val="0.4278965441819772"/>
          <c:h val="8.371719160104987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2017 Projected U.S. ZEV Population (millions)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 (population)'!$H$32</c:f>
              <c:strCache>
                <c:ptCount val="1"/>
                <c:pt idx="0">
                  <c:v>AEO</c:v>
                </c:pt>
              </c:strCache>
            </c:strRef>
          </c:tx>
          <c:spPr>
            <a:solidFill>
              <a:schemeClr val="accent1"/>
            </a:solidFill>
            <a:ln>
              <a:noFill/>
            </a:ln>
            <a:effectLst/>
          </c:spPr>
          <c:invertIfNegative val="0"/>
          <c:cat>
            <c:strRef>
              <c:f>'summary (population)'!$G$40:$G$42</c:f>
              <c:strCache>
                <c:ptCount val="3"/>
                <c:pt idx="0">
                  <c:v>BEV</c:v>
                </c:pt>
                <c:pt idx="1">
                  <c:v>FCEV</c:v>
                </c:pt>
                <c:pt idx="2">
                  <c:v>Total ZEV</c:v>
                </c:pt>
              </c:strCache>
            </c:strRef>
          </c:cat>
          <c:val>
            <c:numRef>
              <c:f>'summary (population)'!$H$40:$H$42</c:f>
              <c:numCache>
                <c:formatCode>_(* #,##0.00_);_(* \(#,##0.00\);_(* "-"??_);_(@_)</c:formatCode>
                <c:ptCount val="3"/>
                <c:pt idx="0">
                  <c:v>0.36917699999999998</c:v>
                </c:pt>
                <c:pt idx="1">
                  <c:v>4.1720000000000004E-3</c:v>
                </c:pt>
                <c:pt idx="2">
                  <c:v>0.37334899999999999</c:v>
                </c:pt>
              </c:numCache>
            </c:numRef>
          </c:val>
          <c:extLst>
            <c:ext xmlns:c16="http://schemas.microsoft.com/office/drawing/2014/chart" uri="{C3380CC4-5D6E-409C-BE32-E72D297353CC}">
              <c16:uniqueId val="{00000000-D855-4DA9-B10D-BC445C4FB403}"/>
            </c:ext>
          </c:extLst>
        </c:ser>
        <c:ser>
          <c:idx val="2"/>
          <c:order val="1"/>
          <c:tx>
            <c:strRef>
              <c:f>'summary (population)'!$I$32</c:f>
              <c:strCache>
                <c:ptCount val="1"/>
                <c:pt idx="0">
                  <c:v>Auto Alliance</c:v>
                </c:pt>
              </c:strCache>
            </c:strRef>
          </c:tx>
          <c:spPr>
            <a:pattFill prst="pct30">
              <a:fgClr>
                <a:schemeClr val="accent1"/>
              </a:fgClr>
              <a:bgClr>
                <a:schemeClr val="bg1"/>
              </a:bgClr>
            </a:pattFill>
            <a:ln>
              <a:solidFill>
                <a:schemeClr val="accent1"/>
              </a:solidFill>
            </a:ln>
            <a:effectLst/>
          </c:spPr>
          <c:invertIfNegative val="0"/>
          <c:cat>
            <c:strRef>
              <c:f>'summary (population)'!$G$40:$G$42</c:f>
              <c:strCache>
                <c:ptCount val="3"/>
                <c:pt idx="0">
                  <c:v>BEV</c:v>
                </c:pt>
                <c:pt idx="1">
                  <c:v>FCEV</c:v>
                </c:pt>
                <c:pt idx="2">
                  <c:v>Total ZEV</c:v>
                </c:pt>
              </c:strCache>
            </c:strRef>
          </c:cat>
          <c:val>
            <c:numRef>
              <c:f>'summary (population)'!$I$40:$I$42</c:f>
              <c:numCache>
                <c:formatCode>_(* #,##0.00_);_(* \(#,##0.00\);_(* "-"??_);_(@_)</c:formatCode>
                <c:ptCount val="3"/>
                <c:pt idx="0">
                  <c:v>0.38894099999999998</c:v>
                </c:pt>
                <c:pt idx="1">
                  <c:v>3.1410000000000001E-3</c:v>
                </c:pt>
                <c:pt idx="2">
                  <c:v>0.39208199999999999</c:v>
                </c:pt>
              </c:numCache>
            </c:numRef>
          </c:val>
          <c:extLst>
            <c:ext xmlns:c16="http://schemas.microsoft.com/office/drawing/2014/chart" uri="{C3380CC4-5D6E-409C-BE32-E72D297353CC}">
              <c16:uniqueId val="{00000001-D855-4DA9-B10D-BC445C4FB403}"/>
            </c:ext>
          </c:extLst>
        </c:ser>
        <c:ser>
          <c:idx val="1"/>
          <c:order val="2"/>
          <c:tx>
            <c:strRef>
              <c:f>'summary (population)'!$J$32</c:f>
              <c:strCache>
                <c:ptCount val="1"/>
                <c:pt idx="0">
                  <c:v>MA3T</c:v>
                </c:pt>
              </c:strCache>
            </c:strRef>
          </c:tx>
          <c:spPr>
            <a:solidFill>
              <a:schemeClr val="accent3"/>
            </a:solidFill>
            <a:ln>
              <a:noFill/>
            </a:ln>
            <a:effectLst/>
          </c:spPr>
          <c:invertIfNegative val="0"/>
          <c:cat>
            <c:strRef>
              <c:f>'summary (population)'!$G$40:$G$42</c:f>
              <c:strCache>
                <c:ptCount val="3"/>
                <c:pt idx="0">
                  <c:v>BEV</c:v>
                </c:pt>
                <c:pt idx="1">
                  <c:v>FCEV</c:v>
                </c:pt>
                <c:pt idx="2">
                  <c:v>Total ZEV</c:v>
                </c:pt>
              </c:strCache>
            </c:strRef>
          </c:cat>
          <c:val>
            <c:numRef>
              <c:f>'summary (population)'!$J$40:$J$42</c:f>
              <c:numCache>
                <c:formatCode>_(* #,##0.00_);_(* \(#,##0.00\);_(* "-"??_);_(@_)</c:formatCode>
                <c:ptCount val="3"/>
                <c:pt idx="0">
                  <c:v>0.39088703903980199</c:v>
                </c:pt>
                <c:pt idx="1">
                  <c:v>0</c:v>
                </c:pt>
                <c:pt idx="2">
                  <c:v>0.39088703903980199</c:v>
                </c:pt>
              </c:numCache>
            </c:numRef>
          </c:val>
          <c:extLst>
            <c:ext xmlns:c16="http://schemas.microsoft.com/office/drawing/2014/chart" uri="{C3380CC4-5D6E-409C-BE32-E72D297353CC}">
              <c16:uniqueId val="{00000002-D855-4DA9-B10D-BC445C4FB403}"/>
            </c:ext>
          </c:extLst>
        </c:ser>
        <c:dLbls>
          <c:showLegendKey val="0"/>
          <c:showVal val="0"/>
          <c:showCatName val="0"/>
          <c:showSerName val="0"/>
          <c:showPercent val="0"/>
          <c:showBubbleSize val="0"/>
        </c:dLbls>
        <c:gapWidth val="219"/>
        <c:overlap val="-27"/>
        <c:axId val="169876480"/>
        <c:axId val="161676032"/>
      </c:barChart>
      <c:catAx>
        <c:axId val="16987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1676032"/>
        <c:crosses val="autoZero"/>
        <c:auto val="1"/>
        <c:lblAlgn val="ctr"/>
        <c:lblOffset val="100"/>
        <c:noMultiLvlLbl val="0"/>
      </c:catAx>
      <c:valAx>
        <c:axId val="161676032"/>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9876480"/>
        <c:crosses val="autoZero"/>
        <c:crossBetween val="between"/>
        <c:majorUnit val="0.5"/>
      </c:valAx>
      <c:spPr>
        <a:noFill/>
        <a:ln>
          <a:noFill/>
        </a:ln>
        <a:effectLst/>
      </c:spPr>
    </c:plotArea>
    <c:legend>
      <c:legendPos val="b"/>
      <c:layout>
        <c:manualLayout>
          <c:xMode val="edge"/>
          <c:yMode val="edge"/>
          <c:x val="0.2885459359339691"/>
          <c:y val="0.16319652133866733"/>
          <c:w val="0.4278965441819772"/>
          <c:h val="8.371719160104987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2"/>
            <a:ext cx="3038475" cy="465621"/>
          </a:xfrm>
          <a:prstGeom prst="rect">
            <a:avLst/>
          </a:prstGeom>
        </p:spPr>
        <p:txBody>
          <a:bodyPr vert="horz" lIns="91440" tIns="45720" rIns="91440" bIns="45720" rtlCol="0"/>
          <a:lstStyle>
            <a:lvl1pPr algn="r">
              <a:defRPr sz="1200"/>
            </a:lvl1pPr>
          </a:lstStyle>
          <a:p>
            <a:fld id="{F1F5D876-C445-4D66-B96F-4B67155A15A9}" type="datetimeFigureOut">
              <a:rPr lang="en-US" smtClean="0"/>
              <a:t>1/31/2020</a:t>
            </a:fld>
            <a:endParaRPr lang="en-US" dirty="0"/>
          </a:p>
        </p:txBody>
      </p:sp>
      <p:sp>
        <p:nvSpPr>
          <p:cNvPr id="4" name="Footer Placeholder 3"/>
          <p:cNvSpPr>
            <a:spLocks noGrp="1"/>
          </p:cNvSpPr>
          <p:nvPr>
            <p:ph type="ftr" sz="quarter" idx="2"/>
          </p:nvPr>
        </p:nvSpPr>
        <p:spPr>
          <a:xfrm>
            <a:off x="2" y="8829182"/>
            <a:ext cx="3038475" cy="46562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182"/>
            <a:ext cx="3038475" cy="465621"/>
          </a:xfrm>
          <a:prstGeom prst="rect">
            <a:avLst/>
          </a:prstGeom>
        </p:spPr>
        <p:txBody>
          <a:bodyPr vert="horz" lIns="91440" tIns="45720" rIns="91440" bIns="45720" rtlCol="0" anchor="b"/>
          <a:lstStyle>
            <a:lvl1pPr algn="r">
              <a:defRPr sz="1200"/>
            </a:lvl1pPr>
          </a:lstStyle>
          <a:p>
            <a:fld id="{32F182D2-5294-4102-A5D3-4E847BDC23A8}" type="slidenum">
              <a:rPr lang="en-US" smtClean="0"/>
              <a:t>‹#›</a:t>
            </a:fld>
            <a:endParaRPr lang="en-US" dirty="0"/>
          </a:p>
        </p:txBody>
      </p:sp>
    </p:spTree>
    <p:extLst>
      <p:ext uri="{BB962C8B-B14F-4D97-AF65-F5344CB8AC3E}">
        <p14:creationId xmlns:p14="http://schemas.microsoft.com/office/powerpoint/2010/main" val="4113109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F5A2E6E2-F8DC-48F4-AFA8-03CC59BC3F2D}" type="datetimeFigureOut">
              <a:rPr lang="en-US" smtClean="0"/>
              <a:t>1/31/2020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1FDE2EAE-A618-4B03-80FB-1BE9467A12D4}" type="slidenum">
              <a:rPr lang="en-US" smtClean="0"/>
              <a:t>‹#›</a:t>
            </a:fld>
            <a:endParaRPr lang="en-US" dirty="0"/>
          </a:p>
        </p:txBody>
      </p:sp>
    </p:spTree>
    <p:extLst>
      <p:ext uri="{BB962C8B-B14F-4D97-AF65-F5344CB8AC3E}">
        <p14:creationId xmlns:p14="http://schemas.microsoft.com/office/powerpoint/2010/main" val="1714736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epa.gov/energy/greenhouse-gas-equivalencies-calculator"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www.epa.gov/ghgemissions/overview-greenhouse-gases#colorbox-hidden" TargetMode="External"/><Relationship Id="rId4" Type="http://schemas.openxmlformats.org/officeDocument/2006/relationships/hyperlink" Target="https://www.bts.gov/content/number-us-aircraft-vehicles-vessels-and-other-conveyances"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epa.gov/energy/greenhouse-gas-equivalencies-calculator"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www.epa.gov/ghgemissions/overview-greenhouse-gases#colorbox-hidden" TargetMode="External"/><Relationship Id="rId4" Type="http://schemas.openxmlformats.org/officeDocument/2006/relationships/hyperlink" Target="https://www.bts.gov/content/number-us-aircraft-vehicles-vessels-and-other-conveyances"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ucsusa.org/sites/default/files/attach/2015/11/Cleaner-Cars-from-Cradle-to-Grave-full-report.pdf"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latimes.com/local/california/la-me-ln-clean-air-car-decals-20180917-story.html" TargetMode="External"/><Relationship Id="rId2" Type="http://schemas.openxmlformats.org/officeDocument/2006/relationships/slide" Target="../slides/slide39.xml"/><Relationship Id="rId1" Type="http://schemas.openxmlformats.org/officeDocument/2006/relationships/notesMaster" Target="../notesMasters/notesMaster1.xml"/><Relationship Id="rId6" Type="http://schemas.openxmlformats.org/officeDocument/2006/relationships/hyperlink" Target="https://www.dmv.ca.gov/portal/dmv/?1dmy&amp;urile=wcm:path:/dmv_content_en/dmv/vr/decal" TargetMode="External"/><Relationship Id="rId5" Type="http://schemas.openxmlformats.org/officeDocument/2006/relationships/hyperlink" Target="https://innovation.luskin.ucla.edu/wp-content/uploads/2019/03/How_Does_the_Presence_of_HOV_Lanes_Affect_PEV_Adoption_in_CA.pdf" TargetMode="External"/><Relationship Id="rId4" Type="http://schemas.openxmlformats.org/officeDocument/2006/relationships/hyperlink" Target="https://www.digitaltrends.com/cars/california-drivers-lose-clean-air-decal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www.eia.gov/petroleum/gasdiesel/"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overall objectives of the NCHRP 25-25 Task 115 project are to</a:t>
            </a:r>
            <a:r>
              <a:rPr lang="en-US" sz="1200" kern="1200" baseline="0" dirty="0">
                <a:solidFill>
                  <a:schemeClr val="tx1"/>
                </a:solidFill>
                <a:effectLst/>
                <a:latin typeface="+mn-lt"/>
                <a:ea typeface="+mn-ea"/>
                <a:cs typeface="+mn-cs"/>
              </a:rPr>
              <a:t> </a:t>
            </a:r>
            <a:r>
              <a:rPr lang="en-US" baseline="0" dirty="0"/>
              <a:t>understand factors that affect ZEV adoption, and evaluate future electric vehicle fleet changes and the impact on total light-duty vehicle emissions.  The work for this project was completed by Louis Berger and Sonoma Technology under the advisement of the project panel and project officer.</a:t>
            </a:r>
            <a:endParaRPr lang="en-US" dirty="0"/>
          </a:p>
        </p:txBody>
      </p:sp>
      <p:sp>
        <p:nvSpPr>
          <p:cNvPr id="4" name="Slide Number Placeholder 3"/>
          <p:cNvSpPr>
            <a:spLocks noGrp="1"/>
          </p:cNvSpPr>
          <p:nvPr>
            <p:ph type="sldNum" sz="quarter" idx="5"/>
          </p:nvPr>
        </p:nvSpPr>
        <p:spPr/>
        <p:txBody>
          <a:bodyPr/>
          <a:lstStyle/>
          <a:p>
            <a:fld id="{1FDE2EAE-A618-4B03-80FB-1BE9467A12D4}" type="slidenum">
              <a:rPr lang="en-US" smtClean="0"/>
              <a:t>1</a:t>
            </a:fld>
            <a:endParaRPr lang="en-US" dirty="0"/>
          </a:p>
        </p:txBody>
      </p:sp>
    </p:spTree>
    <p:extLst>
      <p:ext uri="{BB962C8B-B14F-4D97-AF65-F5344CB8AC3E}">
        <p14:creationId xmlns:p14="http://schemas.microsoft.com/office/powerpoint/2010/main" val="3339146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analysis approach for this study was developed to</a:t>
            </a:r>
            <a:r>
              <a:rPr lang="en-US" baseline="0" dirty="0"/>
              <a:t> test the sensitivity of ZEV adoption to the key factors identified in the literature review.</a:t>
            </a:r>
          </a:p>
          <a:p>
            <a:pPr lvl="0"/>
            <a:endParaRPr lang="en-US" baseline="0" dirty="0"/>
          </a:p>
          <a:p>
            <a:pPr lvl="0"/>
            <a:r>
              <a:rPr lang="en-US" baseline="0" dirty="0"/>
              <a:t>At the suggestion of the Panel, the MA3T model was selected to model future ZEV populations, and the literature review findings guided the approach for applying the model to a set of future ZEV adoption scenarios.</a:t>
            </a:r>
          </a:p>
          <a:p>
            <a:pPr lvl="0"/>
            <a:endParaRPr lang="en-US" baseline="0" dirty="0"/>
          </a:p>
          <a:p>
            <a:pPr lvl="0"/>
            <a:r>
              <a:rPr lang="en-US" baseline="0" dirty="0"/>
              <a:t>MA3T was assessed for its outputs compared to other ZEV adoption data sources; the research team worked with a Volpe Center research team that was investigating the use of MA3T, as well as a model developer from the Oak Ridge National Laboratory; and a strategy for the sensitivity testing was developed to leverage the literature findings and structure of the MA3T model.</a:t>
            </a:r>
          </a:p>
          <a:p>
            <a:pPr lvl="0"/>
            <a:endParaRPr lang="en-US" dirty="0"/>
          </a:p>
          <a:p>
            <a:pPr lvl="0"/>
            <a:r>
              <a:rPr lang="en-US" dirty="0"/>
              <a:t>MA3T</a:t>
            </a:r>
            <a:r>
              <a:rPr lang="en-US" baseline="0" dirty="0"/>
              <a:t> parameters fit into four categories affecting ATV adoption, which were found to be key factors in the literature review:</a:t>
            </a:r>
            <a:endParaRPr lang="en-US" dirty="0"/>
          </a:p>
          <a:p>
            <a:pPr marL="171450" lvl="0" indent="-171450">
              <a:buFont typeface="Arial" panose="020B0604020202020204" pitchFamily="34" charset="0"/>
              <a:buChar char="•"/>
            </a:pPr>
            <a:r>
              <a:rPr lang="en-US" dirty="0"/>
              <a:t>Technology --- Cost, characteristics, and performance of ATVs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Infrastructure --- Refueling and recharging availability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Policy --- ATV policies and programs</a:t>
            </a:r>
          </a:p>
          <a:p>
            <a:pPr marL="171450" lvl="0" indent="-171450">
              <a:buFont typeface="Arial" panose="020B0604020202020204" pitchFamily="34" charset="0"/>
              <a:buChar char="•"/>
            </a:pPr>
            <a:r>
              <a:rPr lang="en-US" dirty="0"/>
              <a:t>Consumer --- Attributes and behaviors of consumers</a:t>
            </a:r>
          </a:p>
        </p:txBody>
      </p:sp>
      <p:sp>
        <p:nvSpPr>
          <p:cNvPr id="4" name="Slide Number Placeholder 3"/>
          <p:cNvSpPr>
            <a:spLocks noGrp="1"/>
          </p:cNvSpPr>
          <p:nvPr>
            <p:ph type="sldNum" sz="quarter" idx="5"/>
          </p:nvPr>
        </p:nvSpPr>
        <p:spPr/>
        <p:txBody>
          <a:bodyPr/>
          <a:lstStyle/>
          <a:p>
            <a:fld id="{1FDE2EAE-A618-4B03-80FB-1BE9467A12D4}" type="slidenum">
              <a:rPr lang="en-US" smtClean="0"/>
              <a:t>10</a:t>
            </a:fld>
            <a:endParaRPr lang="en-US" dirty="0"/>
          </a:p>
        </p:txBody>
      </p:sp>
    </p:spTree>
    <p:extLst>
      <p:ext uri="{BB962C8B-B14F-4D97-AF65-F5344CB8AC3E}">
        <p14:creationId xmlns:p14="http://schemas.microsoft.com/office/powerpoint/2010/main" val="3821868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MA3T is a comprehensive consumer choice model that can be used to estimate ATV populations. The model was created in Microsoft Excel® and constructs its forecasts by integrating several behavioral models with certain known technology, infrastructure, and policy parameters. The model disaggregates the household market into thousands of segments representing geographic area, area type, attitudes toward technology risk, vehicle use intensity, and recharging access.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AEO reference case assumes that trend improvements in known technologies continues, along with current best estimates of economic and demographic trends; current laws and regulations remain unchanged.</a:t>
            </a:r>
            <a:endParaRPr lang="en-US" dirty="0"/>
          </a:p>
        </p:txBody>
      </p:sp>
      <p:sp>
        <p:nvSpPr>
          <p:cNvPr id="4" name="Slide Number Placeholder 3"/>
          <p:cNvSpPr>
            <a:spLocks noGrp="1"/>
          </p:cNvSpPr>
          <p:nvPr>
            <p:ph type="sldNum" sz="quarter" idx="5"/>
          </p:nvPr>
        </p:nvSpPr>
        <p:spPr/>
        <p:txBody>
          <a:bodyPr/>
          <a:lstStyle/>
          <a:p>
            <a:fld id="{1FDE2EAE-A618-4B03-80FB-1BE9467A12D4}" type="slidenum">
              <a:rPr lang="en-US" smtClean="0"/>
              <a:t>11</a:t>
            </a:fld>
            <a:endParaRPr lang="en-US" dirty="0"/>
          </a:p>
        </p:txBody>
      </p:sp>
    </p:spTree>
    <p:extLst>
      <p:ext uri="{BB962C8B-B14F-4D97-AF65-F5344CB8AC3E}">
        <p14:creationId xmlns:p14="http://schemas.microsoft.com/office/powerpoint/2010/main" val="1411053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this plot shows,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predicts fewer BEV sales than the AEO does between 2018 and 2029, but much greater sales between 2030 and 2050. The large increase in sales from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is likely a result of the internal feedback loops in MA3T. A few </a:t>
            </a:r>
            <a:r>
              <a:rPr lang="en-US" sz="1200" kern="1200" dirty="0" smtClean="0">
                <a:solidFill>
                  <a:schemeClr val="tx1"/>
                </a:solidFill>
                <a:effectLst/>
                <a:latin typeface="+mn-lt"/>
                <a:ea typeface="+mn-ea"/>
                <a:cs typeface="+mn-cs"/>
              </a:rPr>
              <a:t>features of the growth in BEV sales for both forecasts reflect some key assumptions, effects of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T’s</a:t>
            </a:r>
            <a:r>
              <a:rPr lang="en-US" sz="1200" kern="1200" dirty="0" smtClean="0">
                <a:solidFill>
                  <a:schemeClr val="tx1"/>
                </a:solidFill>
                <a:effectLst/>
                <a:latin typeface="+mn-lt"/>
                <a:ea typeface="+mn-ea"/>
                <a:cs typeface="+mn-cs"/>
              </a:rPr>
              <a:t> feedback loops, and real-world milestones: </a:t>
            </a:r>
          </a:p>
          <a:p>
            <a:pPr lvl="0"/>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AEO</a:t>
            </a:r>
            <a:r>
              <a:rPr lang="en-US" sz="1200" kern="1200" dirty="0" smtClean="0">
                <a:solidFill>
                  <a:schemeClr val="tx1"/>
                </a:solidFill>
                <a:effectLst/>
                <a:latin typeface="+mn-lt"/>
                <a:ea typeface="+mn-ea"/>
                <a:cs typeface="+mn-cs"/>
              </a:rPr>
              <a:t> forecast shows a “leveling off” of the rate of increase in BEV sales in 2025</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California ZEV program requirement of a 22% credit percentage does not change after 2025, and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CAFE standards (as of 2019) extend until 2025, at which time they will be revaluated.</a:t>
            </a:r>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assumes no availability of public charging until 2017, and roughly a doubling of availability between 2017 and 2050, although the sales seem slow to respond to the initial public charging availability.</a:t>
            </a:r>
          </a:p>
          <a:p>
            <a:pPr marL="628650" lvl="1" indent="-171450">
              <a:buFont typeface="Arial" panose="020B0604020202020204" pitchFamily="34" charset="0"/>
              <a:buChar char="•"/>
            </a:pP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predicts relatively slow growth in BEV sales between 2017 and 2025, during which period the model assumes no change in home and workplace charging availability.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model shows growth in sales of </a:t>
            </a:r>
            <a:r>
              <a:rPr lang="en-US" sz="1200" kern="1200" dirty="0" err="1" smtClean="0">
                <a:solidFill>
                  <a:schemeClr val="tx1"/>
                </a:solidFill>
                <a:effectLst/>
                <a:latin typeface="+mn-lt"/>
                <a:ea typeface="+mn-ea"/>
                <a:cs typeface="+mn-cs"/>
              </a:rPr>
              <a:t>BEVs</a:t>
            </a:r>
            <a:r>
              <a:rPr lang="en-US" sz="1200" kern="1200" dirty="0" smtClean="0">
                <a:solidFill>
                  <a:schemeClr val="tx1"/>
                </a:solidFill>
                <a:effectLst/>
                <a:latin typeface="+mn-lt"/>
                <a:ea typeface="+mn-ea"/>
                <a:cs typeface="+mn-cs"/>
              </a:rPr>
              <a:t> becoming relatively steep beginning around 2025 (2025 is the first of two “Year Points” in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between which home charging power doubles). </a:t>
            </a:r>
          </a:p>
          <a:p>
            <a:pPr marL="628650" lvl="1" indent="-171450">
              <a:buFont typeface="Arial" panose="020B0604020202020204" pitchFamily="34" charset="0"/>
              <a:buChar char="•"/>
            </a:pP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estimates that the growth in sales will begin to slow in 2030, which happens to be the target year for a goal of 5 million PHEVs, </a:t>
            </a:r>
            <a:r>
              <a:rPr lang="en-US" sz="1200" kern="1200" dirty="0" err="1" smtClean="0">
                <a:solidFill>
                  <a:schemeClr val="tx1"/>
                </a:solidFill>
                <a:effectLst/>
                <a:latin typeface="+mn-lt"/>
                <a:ea typeface="+mn-ea"/>
                <a:cs typeface="+mn-cs"/>
              </a:rPr>
              <a:t>BEVs</a:t>
            </a:r>
            <a:r>
              <a:rPr lang="en-US" sz="1200" kern="1200" dirty="0" smtClean="0">
                <a:solidFill>
                  <a:schemeClr val="tx1"/>
                </a:solidFill>
                <a:effectLst/>
                <a:latin typeface="+mn-lt"/>
                <a:ea typeface="+mn-ea"/>
                <a:cs typeface="+mn-cs"/>
              </a:rPr>
              <a:t>, and FCEVs on the road in California. This goal spurred the ZEV program, though it is not clear if the goal is accounted for in the </a:t>
            </a:r>
            <a:r>
              <a:rPr lang="en-US" sz="1200" kern="1200" dirty="0" err="1" smtClean="0">
                <a:solidFill>
                  <a:schemeClr val="tx1"/>
                </a:solidFill>
                <a:effectLst/>
                <a:latin typeface="+mn-lt"/>
                <a:ea typeface="+mn-ea"/>
                <a:cs typeface="+mn-cs"/>
              </a:rPr>
              <a:t>AEO</a:t>
            </a:r>
            <a:r>
              <a:rPr lang="en-US" sz="1200" kern="1200" dirty="0" smtClean="0">
                <a:solidFill>
                  <a:schemeClr val="tx1"/>
                </a:solidFill>
                <a:effectLst/>
                <a:latin typeface="+mn-lt"/>
                <a:ea typeface="+mn-ea"/>
                <a:cs typeface="+mn-cs"/>
              </a:rPr>
              <a:t> forecast and carried over to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rate of increase in BEV sales forecasted by the two models is similar between 2035 and 2045, at which time the growth in sales estimated by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seems to reach an inflection point.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general, by 2050, </a:t>
            </a: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assumes that home, workplace, and public charging availability and power reach levels much greater than what is assumed for the first year of its modeling period (i.e., 2005), and the feedback loops appear to maximize BEV sales between 2045 and 2050, the end of the model’s forecast period.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is important</a:t>
            </a:r>
            <a:r>
              <a:rPr lang="en-US" sz="1200" kern="1200" baseline="0" dirty="0" smtClean="0">
                <a:solidFill>
                  <a:schemeClr val="tx1"/>
                </a:solidFill>
                <a:effectLst/>
                <a:latin typeface="+mn-lt"/>
                <a:ea typeface="+mn-ea"/>
                <a:cs typeface="+mn-cs"/>
              </a:rPr>
              <a:t> to recognize that alternate forecasts could potentially be used to calibrate the </a:t>
            </a:r>
            <a:r>
              <a:rPr lang="en-US" sz="1200" kern="1200" baseline="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baseline="0" dirty="0" err="1" smtClean="0">
                <a:solidFill>
                  <a:schemeClr val="tx1"/>
                </a:solidFill>
                <a:effectLst/>
                <a:latin typeface="+mn-lt"/>
                <a:ea typeface="+mn-ea"/>
                <a:cs typeface="+mn-cs"/>
              </a:rPr>
              <a:t>T</a:t>
            </a:r>
            <a:r>
              <a:rPr lang="en-US" sz="1200" kern="1200" baseline="0" dirty="0" smtClean="0">
                <a:solidFill>
                  <a:schemeClr val="tx1"/>
                </a:solidFill>
                <a:effectLst/>
                <a:latin typeface="+mn-lt"/>
                <a:ea typeface="+mn-ea"/>
                <a:cs typeface="+mn-cs"/>
              </a:rPr>
              <a:t> model, and that two forecasts (one from Navigant Consulting and one from Bloomberg) forecast much greater ZEV adoption than the 2019 </a:t>
            </a:r>
            <a:r>
              <a:rPr lang="en-US" sz="1200" kern="1200" baseline="0" dirty="0" err="1" smtClean="0">
                <a:solidFill>
                  <a:schemeClr val="tx1"/>
                </a:solidFill>
                <a:effectLst/>
                <a:latin typeface="+mn-lt"/>
                <a:ea typeface="+mn-ea"/>
                <a:cs typeface="+mn-cs"/>
              </a:rPr>
              <a:t>AEO</a:t>
            </a:r>
            <a:r>
              <a:rPr lang="en-US" sz="1200" kern="1200" baseline="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DE2EAE-A618-4B03-80FB-1BE9467A12D4}" type="slidenum">
              <a:rPr lang="en-US" smtClean="0"/>
              <a:t>12</a:t>
            </a:fld>
            <a:endParaRPr lang="en-US" dirty="0"/>
          </a:p>
        </p:txBody>
      </p:sp>
    </p:spTree>
    <p:extLst>
      <p:ext uri="{BB962C8B-B14F-4D97-AF65-F5344CB8AC3E}">
        <p14:creationId xmlns:p14="http://schemas.microsoft.com/office/powerpoint/2010/main" val="171658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rPr>
              <a:t>These two figures show that BEV population</a:t>
            </a:r>
            <a:r>
              <a:rPr lang="en-US" sz="1200" baseline="0" dirty="0">
                <a:solidFill>
                  <a:schemeClr val="tx1"/>
                </a:solidFill>
              </a:rPr>
              <a:t> estimates are generally consistent among the three data sources: </a:t>
            </a:r>
            <a:r>
              <a:rPr lang="en-US" sz="1200" dirty="0">
                <a:solidFill>
                  <a:schemeClr val="tx1"/>
                </a:solidFill>
              </a:rPr>
              <a:t>2019 Annual Energy Outlook (AEO), Auto Alliance ATV Sales Dashboard, and the MA</a:t>
            </a:r>
            <a:r>
              <a:rPr lang="en-US" sz="1200" baseline="30000" dirty="0">
                <a:solidFill>
                  <a:schemeClr val="tx1"/>
                </a:solidFill>
              </a:rPr>
              <a:t>3</a:t>
            </a:r>
            <a:r>
              <a:rPr lang="en-US" sz="1200" dirty="0">
                <a:solidFill>
                  <a:schemeClr val="tx1"/>
                </a:solidFill>
              </a:rPr>
              <a:t>T model.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2017 historical ZEV populations are roughly the same across the three data sources.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Based on the data from these three sources, the total ZEV on-road light-duty vehicle fleet will reach approximately 22 to 25 million vehicles by 2040</a:t>
            </a:r>
            <a:endParaRPr lang="en-US" sz="1200" dirty="0">
              <a:solidFill>
                <a:schemeClr val="tx1"/>
              </a:solidFill>
            </a:endParaRPr>
          </a:p>
          <a:p>
            <a:pPr marL="171450" indent="-171450">
              <a:buFont typeface="Arial" panose="020B0604020202020204" pitchFamily="34" charset="0"/>
              <a:buChar char="•"/>
            </a:pPr>
            <a:r>
              <a:rPr lang="en-US" sz="1200" dirty="0">
                <a:solidFill>
                  <a:schemeClr val="tx1"/>
                </a:solidFill>
              </a:rPr>
              <a:t>AEO population is the “reference” case stock data</a:t>
            </a:r>
          </a:p>
          <a:p>
            <a:pPr marL="171450" indent="-171450">
              <a:buFont typeface="Arial" panose="020B0604020202020204" pitchFamily="34" charset="0"/>
              <a:buChar char="•"/>
            </a:pPr>
            <a:r>
              <a:rPr lang="en-US" sz="1200" dirty="0">
                <a:solidFill>
                  <a:schemeClr val="tx1"/>
                </a:solidFill>
              </a:rPr>
              <a:t>Auto Alliance population is calculated as the sum of sales between 2011 and 2018, plus estimated 2005-2011 and 2018-2040 sales using linear fits of data – it does not include scrappage of vehicles; </a:t>
            </a:r>
          </a:p>
          <a:p>
            <a:pPr marL="171450" indent="-171450">
              <a:buFont typeface="Arial" panose="020B0604020202020204" pitchFamily="34" charset="0"/>
              <a:buChar char="•"/>
            </a:pPr>
            <a:r>
              <a:rPr lang="en-US" sz="1200" dirty="0">
                <a:solidFill>
                  <a:schemeClr val="tx1"/>
                </a:solidFill>
              </a:rPr>
              <a:t>MA3T population</a:t>
            </a:r>
            <a:r>
              <a:rPr lang="en-US" sz="1200" baseline="0" dirty="0">
                <a:solidFill>
                  <a:schemeClr val="tx1"/>
                </a:solidFill>
              </a:rPr>
              <a:t> is from the base case run with all default parameter values</a:t>
            </a:r>
          </a:p>
          <a:p>
            <a:pPr marL="0" indent="0">
              <a:buFont typeface="Arial" panose="020B0604020202020204" pitchFamily="34" charset="0"/>
              <a:buNone/>
            </a:pPr>
            <a:endParaRPr lang="en-US" sz="1200"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MA3T estimates 3.7 million (17%) more ZEVs in 2040 than are estimated in the AEO, and 2.3 million (9%) more ZEVs in 2040 than are estimated from the ATV Sales Dashboard data. These differences are likely a result of the different assumptions used in estimating the future ZEV populations. The relatively small differences support confidence in using the MA3T model for estimating ZEV populations for the analysis scenarios and subsequent estimations of emissions reductions.</a:t>
            </a:r>
          </a:p>
          <a:p>
            <a:pPr marL="0" indent="0">
              <a:buFont typeface="Arial" panose="020B0604020202020204" pitchFamily="34" charset="0"/>
              <a:buNone/>
            </a:pPr>
            <a:endParaRPr lang="en-US" sz="12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13</a:t>
            </a:fld>
            <a:endParaRPr lang="en-US" dirty="0"/>
          </a:p>
        </p:txBody>
      </p:sp>
    </p:spTree>
    <p:extLst>
      <p:ext uri="{BB962C8B-B14F-4D97-AF65-F5344CB8AC3E}">
        <p14:creationId xmlns:p14="http://schemas.microsoft.com/office/powerpoint/2010/main" val="2791999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evaluating the scenarios besides the base case, these questions were considered:</a:t>
            </a:r>
          </a:p>
          <a:p>
            <a:pPr marL="171450" indent="-171450">
              <a:buFont typeface="Arial" panose="020B0604020202020204" pitchFamily="34" charset="0"/>
              <a:buChar char="•"/>
            </a:pPr>
            <a:r>
              <a:rPr lang="en-US" dirty="0"/>
              <a:t>Does this scenario reflect key drivers and barriers identified in the reviewed</a:t>
            </a:r>
            <a:r>
              <a:rPr lang="en-US" baseline="0" dirty="0"/>
              <a:t> literature?</a:t>
            </a:r>
            <a:endParaRPr lang="en-US" dirty="0"/>
          </a:p>
          <a:p>
            <a:pPr marL="171450" indent="-171450">
              <a:buFont typeface="Arial" panose="020B0604020202020204" pitchFamily="34" charset="0"/>
              <a:buChar char="•"/>
            </a:pPr>
            <a:r>
              <a:rPr lang="en-US" dirty="0"/>
              <a:t>Does</a:t>
            </a:r>
            <a:r>
              <a:rPr lang="en-US" baseline="0" dirty="0"/>
              <a:t> the scenario include key parameters that can be reasonably adjusted?</a:t>
            </a:r>
          </a:p>
          <a:p>
            <a:pPr marL="171450" indent="-171450">
              <a:buFont typeface="Arial" panose="020B0604020202020204" pitchFamily="34" charset="0"/>
              <a:buChar char="•"/>
            </a:pPr>
            <a:r>
              <a:rPr lang="en-US" dirty="0"/>
              <a:t>Does the scenario</a:t>
            </a:r>
            <a:r>
              <a:rPr lang="en-US" baseline="0" dirty="0"/>
              <a:t> r</a:t>
            </a:r>
            <a:r>
              <a:rPr lang="en-US" dirty="0"/>
              <a:t>epresent an important area of concern for DOTs/MPOs, and can adjustments to default parameter values represent initiatives over which DOTs/MPOs have practical influence?</a:t>
            </a:r>
          </a:p>
        </p:txBody>
      </p:sp>
      <p:sp>
        <p:nvSpPr>
          <p:cNvPr id="4" name="Slide Number Placeholder 3"/>
          <p:cNvSpPr>
            <a:spLocks noGrp="1"/>
          </p:cNvSpPr>
          <p:nvPr>
            <p:ph type="sldNum" sz="quarter" idx="5"/>
          </p:nvPr>
        </p:nvSpPr>
        <p:spPr/>
        <p:txBody>
          <a:bodyPr/>
          <a:lstStyle/>
          <a:p>
            <a:fld id="{1FDE2EAE-A618-4B03-80FB-1BE9467A12D4}" type="slidenum">
              <a:rPr lang="en-US" smtClean="0"/>
              <a:t>14</a:t>
            </a:fld>
            <a:endParaRPr lang="en-US" dirty="0"/>
          </a:p>
        </p:txBody>
      </p:sp>
    </p:spTree>
    <p:extLst>
      <p:ext uri="{BB962C8B-B14F-4D97-AF65-F5344CB8AC3E}">
        <p14:creationId xmlns:p14="http://schemas.microsoft.com/office/powerpoint/2010/main" val="68506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dirty="0"/>
              <a:t>Scenario</a:t>
            </a:r>
            <a:r>
              <a:rPr lang="en-US" baseline="0" dirty="0"/>
              <a:t> B:  </a:t>
            </a:r>
            <a:r>
              <a:rPr lang="en-US" sz="1200" dirty="0">
                <a:effectLst/>
              </a:rPr>
              <a:t>Baseline scenario with national AEO trends of ATV penetration and current federal and state policies; </a:t>
            </a:r>
            <a:r>
              <a:rPr lang="en-US" sz="1200" b="0" i="0" u="none" strike="noStrike" kern="1200" dirty="0">
                <a:solidFill>
                  <a:schemeClr val="tx1"/>
                </a:solidFill>
                <a:effectLst/>
                <a:latin typeface="+mn-lt"/>
                <a:ea typeface="+mn-ea"/>
                <a:cs typeface="+mn-cs"/>
              </a:rPr>
              <a:t>Baseline MA</a:t>
            </a:r>
            <a:r>
              <a:rPr lang="en-US" sz="1200" b="0" i="0" u="none" strike="noStrike" kern="1200" baseline="30000" dirty="0">
                <a:solidFill>
                  <a:schemeClr val="tx1"/>
                </a:solidFill>
                <a:effectLst/>
                <a:latin typeface="+mn-lt"/>
                <a:ea typeface="+mn-ea"/>
                <a:cs typeface="+mn-cs"/>
              </a:rPr>
              <a:t>3</a:t>
            </a:r>
            <a:r>
              <a:rPr lang="en-US" sz="1200" b="0" i="0" u="none" strike="noStrike" kern="1200" dirty="0">
                <a:solidFill>
                  <a:schemeClr val="tx1"/>
                </a:solidFill>
                <a:effectLst/>
                <a:latin typeface="+mn-lt"/>
                <a:ea typeface="+mn-ea"/>
                <a:cs typeface="+mn-cs"/>
              </a:rPr>
              <a:t>T inputs;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No adjustments to default parameter values; </a:t>
            </a:r>
            <a:r>
              <a:rPr lang="en-US" sz="1200" b="0" i="0" u="none" strike="noStrike" kern="1200" baseline="0" dirty="0">
                <a:solidFill>
                  <a:schemeClr val="tx1"/>
                </a:solidFill>
                <a:effectLst/>
                <a:latin typeface="+mn-lt"/>
                <a:ea typeface="+mn-ea"/>
                <a:cs typeface="+mn-cs"/>
              </a:rPr>
              <a:t>MA</a:t>
            </a:r>
            <a:r>
              <a:rPr lang="en-US" sz="1200" b="0" i="0" u="none" strike="noStrike" kern="1200" baseline="30000" dirty="0">
                <a:solidFill>
                  <a:schemeClr val="tx1"/>
                </a:solidFill>
                <a:effectLst/>
                <a:latin typeface="+mn-lt"/>
                <a:ea typeface="+mn-ea"/>
                <a:cs typeface="+mn-cs"/>
              </a:rPr>
              <a:t>3</a:t>
            </a:r>
            <a:r>
              <a:rPr lang="en-US" sz="1200" b="0" i="0" u="none" strike="noStrike" kern="1200" baseline="0" dirty="0">
                <a:solidFill>
                  <a:schemeClr val="tx1"/>
                </a:solidFill>
                <a:effectLst/>
                <a:latin typeface="+mn-lt"/>
                <a:ea typeface="+mn-ea"/>
                <a:cs typeface="+mn-cs"/>
              </a:rPr>
              <a:t>T incorporates AEO projections, and </a:t>
            </a:r>
            <a:r>
              <a:rPr lang="en-US" sz="1200" b="0" i="0" u="none" strike="noStrike" kern="1200" dirty="0">
                <a:solidFill>
                  <a:schemeClr val="tx1"/>
                </a:solidFill>
                <a:effectLst/>
                <a:latin typeface="+mn-lt"/>
                <a:ea typeface="+mn-ea"/>
                <a:cs typeface="+mn-cs"/>
              </a:rPr>
              <a:t>2040</a:t>
            </a:r>
            <a:r>
              <a:rPr lang="en-US" sz="1200" b="0" i="0" u="none" strike="noStrike" kern="1200" baseline="0" dirty="0">
                <a:solidFill>
                  <a:schemeClr val="tx1"/>
                </a:solidFill>
                <a:effectLst/>
                <a:latin typeface="+mn-lt"/>
                <a:ea typeface="+mn-ea"/>
                <a:cs typeface="+mn-cs"/>
              </a:rPr>
              <a:t> p</a:t>
            </a:r>
            <a:r>
              <a:rPr lang="en-US" sz="1200" b="0" i="0" u="none" strike="noStrike" kern="1200" dirty="0">
                <a:solidFill>
                  <a:schemeClr val="tx1"/>
                </a:solidFill>
                <a:effectLst/>
                <a:latin typeface="+mn-lt"/>
                <a:ea typeface="+mn-ea"/>
                <a:cs typeface="+mn-cs"/>
              </a:rPr>
              <a:t>opulation estimates are </a:t>
            </a:r>
            <a:r>
              <a:rPr lang="en-US" sz="1200" b="0" i="0" u="none" strike="noStrike" kern="1200" baseline="0" dirty="0">
                <a:solidFill>
                  <a:schemeClr val="tx1"/>
                </a:solidFill>
                <a:effectLst/>
                <a:latin typeface="+mn-lt"/>
                <a:ea typeface="+mn-ea"/>
                <a:cs typeface="+mn-cs"/>
              </a:rPr>
              <a:t>similar in MA</a:t>
            </a:r>
            <a:r>
              <a:rPr lang="en-US" sz="1200" b="0" i="0" u="none" strike="noStrike" kern="1200" baseline="30000" dirty="0">
                <a:solidFill>
                  <a:schemeClr val="tx1"/>
                </a:solidFill>
                <a:effectLst/>
                <a:latin typeface="+mn-lt"/>
                <a:ea typeface="+mn-ea"/>
                <a:cs typeface="+mn-cs"/>
              </a:rPr>
              <a:t>3</a:t>
            </a:r>
            <a:r>
              <a:rPr lang="en-US" sz="1200" b="0" i="0" u="none" strike="noStrike" kern="1200" baseline="0" dirty="0">
                <a:solidFill>
                  <a:schemeClr val="tx1"/>
                </a:solidFill>
                <a:effectLst/>
                <a:latin typeface="+mn-lt"/>
                <a:ea typeface="+mn-ea"/>
                <a:cs typeface="+mn-cs"/>
              </a:rPr>
              <a:t>T and AEO.</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dirty="0">
                <a:effectLst/>
                <a:latin typeface="Arial" panose="020B0604020202020204" pitchFamily="34" charset="0"/>
                <a:ea typeface="Times New Roman" panose="02020603050405020304" pitchFamily="18" charset="0"/>
                <a:cs typeface="Times New Roman" panose="02020603050405020304" pitchFamily="18" charset="0"/>
              </a:rPr>
              <a:t>Scenario I:  </a:t>
            </a:r>
            <a:r>
              <a:rPr lang="en-US" sz="1200" b="0" i="0" u="none" strike="noStrike" kern="1200" dirty="0">
                <a:solidFill>
                  <a:schemeClr val="tx1"/>
                </a:solidFill>
                <a:effectLst/>
                <a:latin typeface="+mn-lt"/>
                <a:ea typeface="+mn-ea"/>
                <a:cs typeface="+mn-cs"/>
              </a:rPr>
              <a:t>Expansion of electric vehicle supply equipment (EVSE) (i.e., recharging infrastructure) beyond recent and pending improvements;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Public charging availability,</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Home charging</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availability,</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Workplace charging availability</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Increase availability of EVSE (expressed as a percentage of traditional gas stations);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Charging power levels (public, home, and workplace).  Default</a:t>
            </a:r>
            <a:r>
              <a:rPr lang="en-US" sz="1200" b="0" i="0" u="none" strike="noStrike" kern="1200" baseline="0" dirty="0">
                <a:solidFill>
                  <a:schemeClr val="tx1"/>
                </a:solidFill>
                <a:effectLst/>
                <a:latin typeface="+mn-lt"/>
                <a:ea typeface="+mn-ea"/>
                <a:cs typeface="+mn-cs"/>
              </a:rPr>
              <a:t> MA3T parameters for FCEVs do not produce sales of FCEVs (more information on FCEVs is needed – area for further research).</a:t>
            </a:r>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FDE2EAE-A618-4B03-80FB-1BE9467A12D4}" type="slidenum">
              <a:rPr lang="en-US" smtClean="0"/>
              <a:t>15</a:t>
            </a:fld>
            <a:endParaRPr lang="en-US" dirty="0"/>
          </a:p>
        </p:txBody>
      </p:sp>
    </p:spTree>
    <p:extLst>
      <p:ext uri="{BB962C8B-B14F-4D97-AF65-F5344CB8AC3E}">
        <p14:creationId xmlns:p14="http://schemas.microsoft.com/office/powerpoint/2010/main" val="854509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b="0" dirty="0"/>
              <a:t>Scenario</a:t>
            </a:r>
            <a:r>
              <a:rPr lang="en-US" b="0" baseline="0" dirty="0"/>
              <a:t> P:  </a:t>
            </a:r>
            <a:r>
              <a:rPr lang="en-US" sz="1200" b="0" i="0" u="none" strike="noStrike" kern="1200" dirty="0">
                <a:solidFill>
                  <a:schemeClr val="tx1"/>
                </a:solidFill>
                <a:effectLst/>
                <a:latin typeface="+mn-lt"/>
                <a:ea typeface="+mn-ea"/>
                <a:cs typeface="+mn-cs"/>
              </a:rPr>
              <a:t>Wide implementation of incentives policies and programs that have a high impact on ATV adoption;</a:t>
            </a:r>
            <a:r>
              <a:rPr lang="en-US" sz="1200" b="0" i="0" u="none" strike="noStrike" kern="1200" baseline="0" dirty="0">
                <a:solidFill>
                  <a:schemeClr val="tx1"/>
                </a:solidFill>
                <a:effectLst/>
                <a:latin typeface="+mn-lt"/>
                <a:ea typeface="+mn-ea"/>
                <a:cs typeface="+mn-cs"/>
              </a:rPr>
              <a:t> Federal ARRA tax credit, r</a:t>
            </a:r>
            <a:r>
              <a:rPr lang="en-US" sz="1200" b="0" i="0" u="none" strike="noStrike" kern="1200" dirty="0">
                <a:solidFill>
                  <a:schemeClr val="tx1"/>
                </a:solidFill>
                <a:effectLst/>
                <a:latin typeface="+mn-lt"/>
                <a:ea typeface="+mn-ea"/>
                <a:cs typeface="+mn-cs"/>
              </a:rPr>
              <a:t>ebates,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HOV/HOT lane access;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Increase value of rebate ($) or duration in years;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Increase HOV access duration.</a:t>
            </a:r>
          </a:p>
          <a:p>
            <a:endParaRPr lang="en-US" b="0" dirty="0"/>
          </a:p>
        </p:txBody>
      </p:sp>
      <p:sp>
        <p:nvSpPr>
          <p:cNvPr id="4" name="Slide Number Placeholder 3"/>
          <p:cNvSpPr>
            <a:spLocks noGrp="1"/>
          </p:cNvSpPr>
          <p:nvPr>
            <p:ph type="sldNum" sz="quarter" idx="5"/>
          </p:nvPr>
        </p:nvSpPr>
        <p:spPr/>
        <p:txBody>
          <a:bodyPr/>
          <a:lstStyle/>
          <a:p>
            <a:fld id="{1FDE2EAE-A618-4B03-80FB-1BE9467A12D4}" type="slidenum">
              <a:rPr lang="en-US" smtClean="0"/>
              <a:t>16</a:t>
            </a:fld>
            <a:endParaRPr lang="en-US" dirty="0"/>
          </a:p>
        </p:txBody>
      </p:sp>
    </p:spTree>
    <p:extLst>
      <p:ext uri="{BB962C8B-B14F-4D97-AF65-F5344CB8AC3E}">
        <p14:creationId xmlns:p14="http://schemas.microsoft.com/office/powerpoint/2010/main" val="3546650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b="0" dirty="0"/>
              <a:t>Scenario</a:t>
            </a:r>
            <a:r>
              <a:rPr lang="en-US" b="0" baseline="0" dirty="0"/>
              <a:t> C:  </a:t>
            </a:r>
            <a:r>
              <a:rPr lang="en-US" sz="1200" b="0" i="0" u="none" strike="noStrike" kern="1200" dirty="0">
                <a:solidFill>
                  <a:schemeClr val="tx1"/>
                </a:solidFill>
                <a:effectLst/>
                <a:latin typeface="+mn-lt"/>
                <a:ea typeface="+mn-ea"/>
                <a:cs typeface="+mn-cs"/>
              </a:rPr>
              <a:t>Accelerated timeline of reduced ZEV purchase</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costs, reflecting battery cost reduction and increased fuel costs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Decrease ZEV manufacturer cost to achieve cost parity in</a:t>
            </a:r>
            <a:r>
              <a:rPr lang="en-US" sz="1200" b="0" i="0" u="none" strike="noStrike" kern="1200" baseline="0" dirty="0">
                <a:solidFill>
                  <a:schemeClr val="tx1"/>
                </a:solidFill>
                <a:effectLst/>
                <a:latin typeface="+mn-lt"/>
                <a:ea typeface="+mn-ea"/>
                <a:cs typeface="+mn-cs"/>
              </a:rPr>
              <a:t> earlier</a:t>
            </a:r>
            <a:r>
              <a:rPr lang="en-US" sz="1200" b="0" i="0" u="none" strike="noStrike" kern="1200" dirty="0">
                <a:solidFill>
                  <a:schemeClr val="tx1"/>
                </a:solidFill>
                <a:effectLst/>
                <a:latin typeface="+mn-lt"/>
                <a:ea typeface="+mn-ea"/>
                <a:cs typeface="+mn-cs"/>
              </a:rPr>
              <a:t> years;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Adjust fuel costs to reflect higher gasoline and diesel prices over time.</a:t>
            </a:r>
          </a:p>
        </p:txBody>
      </p:sp>
      <p:sp>
        <p:nvSpPr>
          <p:cNvPr id="4" name="Slide Number Placeholder 3"/>
          <p:cNvSpPr>
            <a:spLocks noGrp="1"/>
          </p:cNvSpPr>
          <p:nvPr>
            <p:ph type="sldNum" sz="quarter" idx="5"/>
          </p:nvPr>
        </p:nvSpPr>
        <p:spPr/>
        <p:txBody>
          <a:bodyPr/>
          <a:lstStyle/>
          <a:p>
            <a:fld id="{1FDE2EAE-A618-4B03-80FB-1BE9467A12D4}" type="slidenum">
              <a:rPr lang="en-US" smtClean="0"/>
              <a:t>17</a:t>
            </a:fld>
            <a:endParaRPr lang="en-US" dirty="0"/>
          </a:p>
        </p:txBody>
      </p:sp>
    </p:spTree>
    <p:extLst>
      <p:ext uri="{BB962C8B-B14F-4D97-AF65-F5344CB8AC3E}">
        <p14:creationId xmlns:p14="http://schemas.microsoft.com/office/powerpoint/2010/main" val="1480992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Information gathered in the literature review completed for this project was used to inform the selection of which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parameters to adjust, and, to the extent possible, the magnitude of the parameter adjustments made in the ZEV adoption scenario simulations. For example, the availability of public charging stations was based on data from the Electrify America National ZEV Plans.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results of</a:t>
            </a:r>
            <a:r>
              <a:rPr lang="en-US" sz="1200" kern="1200" baseline="0" dirty="0">
                <a:solidFill>
                  <a:schemeClr val="tx1"/>
                </a:solidFill>
                <a:effectLst/>
                <a:latin typeface="+mn-lt"/>
                <a:ea typeface="+mn-ea"/>
                <a:cs typeface="+mn-cs"/>
              </a:rPr>
              <a:t> the simulations are shown in the next </a:t>
            </a:r>
            <a:r>
              <a:rPr lang="en-US" sz="1200" kern="1200" baseline="0" dirty="0" smtClean="0">
                <a:solidFill>
                  <a:schemeClr val="tx1"/>
                </a:solidFill>
                <a:effectLst/>
                <a:latin typeface="+mn-lt"/>
                <a:ea typeface="+mn-ea"/>
                <a:cs typeface="+mn-cs"/>
              </a:rPr>
              <a:t>nine </a:t>
            </a:r>
            <a:r>
              <a:rPr lang="en-US" sz="1200" kern="1200" baseline="0" dirty="0">
                <a:solidFill>
                  <a:schemeClr val="tx1"/>
                </a:solidFill>
                <a:effectLst/>
                <a:latin typeface="+mn-lt"/>
                <a:ea typeface="+mn-ea"/>
                <a:cs typeface="+mn-cs"/>
              </a:rPr>
              <a:t>slides.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a:t>
            </a:r>
            <a:r>
              <a:rPr lang="en-US" sz="1200" kern="1200" dirty="0">
                <a:solidFill>
                  <a:schemeClr val="tx1"/>
                </a:solidFill>
                <a:effectLst/>
                <a:latin typeface="+mn-lt"/>
                <a:ea typeface="+mn-ea"/>
                <a:cs typeface="+mn-cs"/>
              </a:rPr>
              <a:t>assumptions made for each set of parameter adjustments are shown in supplemental</a:t>
            </a:r>
            <a:r>
              <a:rPr lang="en-US" sz="1200" kern="1200" baseline="0" dirty="0">
                <a:solidFill>
                  <a:schemeClr val="tx1"/>
                </a:solidFill>
                <a:effectLst/>
                <a:latin typeface="+mn-lt"/>
                <a:ea typeface="+mn-ea"/>
                <a:cs typeface="+mn-cs"/>
              </a:rPr>
              <a:t> slides</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general, the parameter adjustments for the Infrastructure (I) simulations are informed by more quantitative information compared to the Incentive/Policy (P) and Cost Parity (C) simulations, for which quantitative projection data are lacking. A more generalized approach was used for many of the</a:t>
            </a:r>
            <a:r>
              <a:rPr lang="en-US" sz="1200" kern="1200" baseline="0" dirty="0">
                <a:solidFill>
                  <a:schemeClr val="tx1"/>
                </a:solidFill>
                <a:effectLst/>
                <a:latin typeface="+mn-lt"/>
                <a:ea typeface="+mn-ea"/>
                <a:cs typeface="+mn-cs"/>
              </a:rPr>
              <a:t> Policy and Cost Parity</a:t>
            </a:r>
            <a:r>
              <a:rPr lang="en-US" sz="1200" kern="1200" dirty="0">
                <a:solidFill>
                  <a:schemeClr val="tx1"/>
                </a:solidFill>
                <a:effectLst/>
                <a:latin typeface="+mn-lt"/>
                <a:ea typeface="+mn-ea"/>
                <a:cs typeface="+mn-cs"/>
              </a:rPr>
              <a:t> scenario simulations. Where applied, large parameter adjustments were used to better understand the relative importance of each parameter within the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consumer choice model. These parameter adjustments do not necessarily reflect a likely future condition, but rather a possible future condition given current technology and known investments. </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18</a:t>
            </a:fld>
            <a:endParaRPr lang="en-US" dirty="0"/>
          </a:p>
        </p:txBody>
      </p:sp>
    </p:spTree>
    <p:extLst>
      <p:ext uri="{BB962C8B-B14F-4D97-AF65-F5344CB8AC3E}">
        <p14:creationId xmlns:p14="http://schemas.microsoft.com/office/powerpoint/2010/main" val="138830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Results of the modeling</a:t>
            </a:r>
            <a:r>
              <a:rPr lang="en-US" sz="1200" baseline="0" dirty="0" smtClean="0"/>
              <a:t> </a:t>
            </a:r>
            <a:r>
              <a:rPr lang="en-US" sz="1200" dirty="0" smtClean="0"/>
              <a:t>simulations are summarized on the following nine slides.</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19</a:t>
            </a:fld>
            <a:endParaRPr lang="en-US" dirty="0"/>
          </a:p>
        </p:txBody>
      </p:sp>
    </p:spTree>
    <p:extLst>
      <p:ext uri="{BB962C8B-B14F-4D97-AF65-F5344CB8AC3E}">
        <p14:creationId xmlns:p14="http://schemas.microsoft.com/office/powerpoint/2010/main" val="3547296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1FDE2EAE-A618-4B03-80FB-1BE9467A12D4}" type="slidenum">
              <a:rPr lang="en-US" smtClean="0"/>
              <a:t>2</a:t>
            </a:fld>
            <a:endParaRPr lang="en-US" dirty="0"/>
          </a:p>
        </p:txBody>
      </p:sp>
    </p:spTree>
    <p:extLst>
      <p:ext uri="{BB962C8B-B14F-4D97-AF65-F5344CB8AC3E}">
        <p14:creationId xmlns:p14="http://schemas.microsoft.com/office/powerpoint/2010/main" val="1750060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population of ZEVs</a:t>
            </a:r>
            <a:r>
              <a:rPr lang="en-US" sz="1200" kern="1200" baseline="0" dirty="0">
                <a:solidFill>
                  <a:schemeClr val="tx1"/>
                </a:solidFill>
                <a:effectLst/>
                <a:latin typeface="+mn-lt"/>
                <a:ea typeface="+mn-ea"/>
                <a:cs typeface="+mn-cs"/>
              </a:rPr>
              <a:t> in the Base Case scenario is 25.5 million (</a:t>
            </a:r>
            <a:r>
              <a:rPr lang="en-US" sz="1200" kern="1200" dirty="0">
                <a:solidFill>
                  <a:schemeClr val="tx1"/>
                </a:solidFill>
                <a:effectLst/>
                <a:latin typeface="+mn-lt"/>
                <a:ea typeface="+mn-ea"/>
                <a:cs typeface="+mn-cs"/>
              </a:rPr>
              <a:t>9.3% of the total light-duty vehicle population). Although the percentage of ZEVs does not increase from the Base Case for several of the simulations, it does increase by 3% on average, and by as much as almost 40% across all simulations. The median increase in percentage of ZEVs across all scenario simulations is 0.5%. For comparison, the market share of BEVs, FCEVs, and PHEVs in California in 2018 was 8%. The results indicate that—based on the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simulations—by 2040, the nationwide percentage of ZEVs could surpass the current market share of ZEVs in California, where sales of BEVs and FCEVs were ten times than sales in the state with the next highest sales</a:t>
            </a:r>
            <a:r>
              <a:rPr lang="en-US" sz="1200" kern="1200" baseline="0" dirty="0">
                <a:solidFill>
                  <a:schemeClr val="tx1"/>
                </a:solidFill>
                <a:effectLst/>
                <a:latin typeface="+mn-lt"/>
                <a:ea typeface="+mn-ea"/>
                <a:cs typeface="+mn-cs"/>
              </a:rPr>
              <a:t> (Florida)</a:t>
            </a:r>
            <a:r>
              <a:rPr lang="en-US" sz="1200" kern="1200" dirty="0">
                <a:solidFill>
                  <a:schemeClr val="tx1"/>
                </a:solidFill>
                <a:effectLst/>
                <a:latin typeface="+mn-lt"/>
                <a:ea typeface="+mn-ea"/>
                <a:cs typeface="+mn-cs"/>
              </a:rPr>
              <a:t> in 2018. </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20</a:t>
            </a:fld>
            <a:endParaRPr lang="en-US" dirty="0"/>
          </a:p>
        </p:txBody>
      </p:sp>
    </p:spTree>
    <p:extLst>
      <p:ext uri="{BB962C8B-B14F-4D97-AF65-F5344CB8AC3E}">
        <p14:creationId xmlns:p14="http://schemas.microsoft.com/office/powerpoint/2010/main" val="1989996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graphical format on the next slide.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Across </a:t>
            </a:r>
            <a:r>
              <a:rPr lang="en-US" sz="1200" kern="1200" dirty="0">
                <a:solidFill>
                  <a:schemeClr val="tx1"/>
                </a:solidFill>
                <a:effectLst/>
                <a:latin typeface="+mn-lt"/>
                <a:ea typeface="+mn-ea"/>
                <a:cs typeface="+mn-cs"/>
              </a:rPr>
              <a:t>all simulations, the maximum emissions reductions are generally 2% for all pollutants. This includes criteria pollutants, total HCs, and MSATs (the maximum reductions are slightly higher for GHGs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3%]). As the data here show, the maximum reductions are substantially greater than 2% in a few of the simulations.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greatest emissions reductions across all simulations for criteria pollutants are for the High cases of vehicle manufacturer cost parity and gasoline</a:t>
            </a:r>
            <a:r>
              <a:rPr lang="en-US" sz="1200" kern="1200" baseline="0" dirty="0">
                <a:solidFill>
                  <a:schemeClr val="tx1"/>
                </a:solidFill>
                <a:effectLst/>
                <a:latin typeface="+mn-lt"/>
                <a:ea typeface="+mn-ea"/>
                <a:cs typeface="+mn-cs"/>
              </a:rPr>
              <a:t> price increase</a:t>
            </a:r>
            <a:r>
              <a:rPr lang="en-US" sz="1200" kern="1200" dirty="0">
                <a:solidFill>
                  <a:schemeClr val="tx1"/>
                </a:solidFill>
                <a:effectLst/>
                <a:latin typeface="+mn-lt"/>
                <a:ea typeface="+mn-ea"/>
                <a:cs typeface="+mn-cs"/>
              </a:rPr>
              <a:t> (up to 16%).</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Initial ZEV purchase cost, driven by battery cost, is the greatest barrier to ZEV adoption.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simulations for vehicle manufacturer costs also produced the greatest increases in ZEV population.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One study found that gasoline price is one of the most significant factors affecting ZEV adoption.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Another study found a correlation between BEV sales and gasoline prices.</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dirty="0"/>
              <a:t>These results are only for simulations where the emissions decreased by 3% or more, although, not shown in this table, the High case of the HOV lane access duration simulations also resulted</a:t>
            </a:r>
            <a:r>
              <a:rPr lang="en-US" baseline="0" dirty="0"/>
              <a:t> in a 3% decrease in emissions</a:t>
            </a:r>
            <a:r>
              <a:rPr lang="en-US" dirty="0"/>
              <a:t>.</a:t>
            </a:r>
            <a:r>
              <a:rPr lang="en-US" baseline="0" dirty="0"/>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 2013, HOV lane access was the primary motivation for purchasing ZEVs in California; this has continued to be true considering other more recent reports cited earlier in this report.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relatively small impact on emissions reductions in this simulation set is likely because HOV/HOT lane access is not a primary driver for markets without large metropolitan areas.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Remaining simulations show decreases in emissions that</a:t>
            </a:r>
            <a:r>
              <a:rPr lang="en-US" baseline="0" dirty="0"/>
              <a:t> </a:t>
            </a:r>
            <a:r>
              <a:rPr lang="en-US" dirty="0"/>
              <a:t>were</a:t>
            </a:r>
            <a:r>
              <a:rPr lang="en-US" baseline="0" dirty="0"/>
              <a:t> less than or equal to </a:t>
            </a:r>
            <a:r>
              <a:rPr lang="en-US" dirty="0"/>
              <a:t>2%.</a:t>
            </a:r>
          </a:p>
        </p:txBody>
      </p:sp>
      <p:sp>
        <p:nvSpPr>
          <p:cNvPr id="4" name="Slide Number Placeholder 3"/>
          <p:cNvSpPr>
            <a:spLocks noGrp="1"/>
          </p:cNvSpPr>
          <p:nvPr>
            <p:ph type="sldNum" sz="quarter" idx="10"/>
          </p:nvPr>
        </p:nvSpPr>
        <p:spPr/>
        <p:txBody>
          <a:bodyPr/>
          <a:lstStyle/>
          <a:p>
            <a:fld id="{1FDE2EAE-A618-4B03-80FB-1BE9467A12D4}" type="slidenum">
              <a:rPr lang="en-US" smtClean="0"/>
              <a:t>21</a:t>
            </a:fld>
            <a:endParaRPr lang="en-US" dirty="0"/>
          </a:p>
        </p:txBody>
      </p:sp>
    </p:spTree>
    <p:extLst>
      <p:ext uri="{BB962C8B-B14F-4D97-AF65-F5344CB8AC3E}">
        <p14:creationId xmlns:p14="http://schemas.microsoft.com/office/powerpoint/2010/main" val="30777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tabular format on the previous slide.</a:t>
            </a: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Across </a:t>
            </a:r>
            <a:r>
              <a:rPr lang="en-US" sz="1200" kern="1200" dirty="0">
                <a:solidFill>
                  <a:schemeClr val="tx1"/>
                </a:solidFill>
                <a:effectLst/>
                <a:latin typeface="+mn-lt"/>
                <a:ea typeface="+mn-ea"/>
                <a:cs typeface="+mn-cs"/>
              </a:rPr>
              <a:t>all simulations, the maximum emissions reductions are generally 2% for all pollutants. This includes criteria pollutants, total HCs, and MSATs (the maximum reductions are slightly higher for GHGs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3%]). As the data here show, the maximum reductions are substantially greater than 2% in a few of the simulations.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greatest emissions reductions across all simulations for criteria pollutants are for the High cases of vehicle manufacturer cost parity and gasoline</a:t>
            </a:r>
            <a:r>
              <a:rPr lang="en-US" sz="1200" kern="1200" baseline="0" dirty="0">
                <a:solidFill>
                  <a:schemeClr val="tx1"/>
                </a:solidFill>
                <a:effectLst/>
                <a:latin typeface="+mn-lt"/>
                <a:ea typeface="+mn-ea"/>
                <a:cs typeface="+mn-cs"/>
              </a:rPr>
              <a:t> price increase</a:t>
            </a:r>
            <a:r>
              <a:rPr lang="en-US" sz="1200" kern="1200" dirty="0">
                <a:solidFill>
                  <a:schemeClr val="tx1"/>
                </a:solidFill>
                <a:effectLst/>
                <a:latin typeface="+mn-lt"/>
                <a:ea typeface="+mn-ea"/>
                <a:cs typeface="+mn-cs"/>
              </a:rPr>
              <a:t> (up to 16%).</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Initial ZEV purchase cost, driven by battery cost, is the greatest barrier to ZEV adoption.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simulations for vehicle manufacturer costs also produced the greatest increases in ZEV population.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One study found that gasoline price is one of the most significant factors affecting ZEV adoption.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Another study found a correlation between BEV sales and gasoline prices.</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dirty="0"/>
              <a:t>These results are only for simulations where the emissions decreased by 3% or more, although, not shown in this table, the High case of the HOV lane access duration simulations also resulted</a:t>
            </a:r>
            <a:r>
              <a:rPr lang="en-US" baseline="0" dirty="0"/>
              <a:t> in a 3% decrease in emissions</a:t>
            </a:r>
            <a:r>
              <a:rPr lang="en-US" dirty="0"/>
              <a:t>.</a:t>
            </a:r>
            <a:r>
              <a:rPr lang="en-US" baseline="0" dirty="0"/>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 2013, HOV lane access was the primary motivation for purchasing ZEVs in California; this has continued to be true considering other more recent reports cited earlier in this report.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relatively small impact on emissions reductions in this simulation set is likely because HOV/HOT lane access is not a primary driver for markets without large metropolitan areas.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Remaining simulations show decreases in emissions that</a:t>
            </a:r>
            <a:r>
              <a:rPr lang="en-US" baseline="0" dirty="0"/>
              <a:t> </a:t>
            </a:r>
            <a:r>
              <a:rPr lang="en-US" dirty="0"/>
              <a:t>were</a:t>
            </a:r>
            <a:r>
              <a:rPr lang="en-US" baseline="0" dirty="0"/>
              <a:t> less than or equal to </a:t>
            </a:r>
            <a:r>
              <a:rPr lang="en-US" dirty="0"/>
              <a:t>2%.</a:t>
            </a:r>
          </a:p>
        </p:txBody>
      </p:sp>
      <p:sp>
        <p:nvSpPr>
          <p:cNvPr id="4" name="Slide Number Placeholder 3"/>
          <p:cNvSpPr>
            <a:spLocks noGrp="1"/>
          </p:cNvSpPr>
          <p:nvPr>
            <p:ph type="sldNum" sz="quarter" idx="10"/>
          </p:nvPr>
        </p:nvSpPr>
        <p:spPr/>
        <p:txBody>
          <a:bodyPr/>
          <a:lstStyle/>
          <a:p>
            <a:fld id="{1FDE2EAE-A618-4B03-80FB-1BE9467A12D4}" type="slidenum">
              <a:rPr lang="en-US" smtClean="0"/>
              <a:t>22</a:t>
            </a:fld>
            <a:endParaRPr lang="en-US" dirty="0"/>
          </a:p>
        </p:txBody>
      </p:sp>
    </p:spTree>
    <p:extLst>
      <p:ext uri="{BB962C8B-B14F-4D97-AF65-F5344CB8AC3E}">
        <p14:creationId xmlns:p14="http://schemas.microsoft.com/office/powerpoint/2010/main" val="734508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graphical format on the next slide.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r>
              <a:rPr lang="en-US" dirty="0" smtClean="0"/>
              <a:t>The </a:t>
            </a:r>
            <a:r>
              <a:rPr lang="en-US" dirty="0"/>
              <a:t>results shown here for four of the eight</a:t>
            </a:r>
            <a:r>
              <a:rPr lang="en-US" baseline="0" dirty="0"/>
              <a:t> MSATs modeled are consistent with those for the criteria pollutants and HCs in terms of the simulations producing the greatest decreases in emissions, and the percentage reductions in emissions.</a:t>
            </a:r>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23</a:t>
            </a:fld>
            <a:endParaRPr lang="en-US" dirty="0"/>
          </a:p>
        </p:txBody>
      </p:sp>
    </p:spTree>
    <p:extLst>
      <p:ext uri="{BB962C8B-B14F-4D97-AF65-F5344CB8AC3E}">
        <p14:creationId xmlns:p14="http://schemas.microsoft.com/office/powerpoint/2010/main" val="783248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tabular format on the previous slide.</a:t>
            </a:r>
            <a:endParaRPr lang="en-US" sz="1200" kern="1200" dirty="0" smtClean="0">
              <a:solidFill>
                <a:schemeClr val="tx1"/>
              </a:solidFill>
              <a:effectLst/>
              <a:latin typeface="+mn-lt"/>
              <a:ea typeface="+mn-ea"/>
              <a:cs typeface="+mn-cs"/>
            </a:endParaRPr>
          </a:p>
          <a:p>
            <a:endParaRPr lang="en-US" dirty="0" smtClean="0"/>
          </a:p>
          <a:p>
            <a:r>
              <a:rPr lang="en-US" dirty="0" smtClean="0"/>
              <a:t>The </a:t>
            </a:r>
            <a:r>
              <a:rPr lang="en-US" dirty="0"/>
              <a:t>results shown here for four of the eight</a:t>
            </a:r>
            <a:r>
              <a:rPr lang="en-US" baseline="0" dirty="0"/>
              <a:t> MSATs modeled are consistent with those for the criteria pollutants and HCs in terms of the simulations producing the greatest decreases in emissions, and the percentage reductions in emissions.</a:t>
            </a:r>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24</a:t>
            </a:fld>
            <a:endParaRPr lang="en-US" dirty="0"/>
          </a:p>
        </p:txBody>
      </p:sp>
    </p:spTree>
    <p:extLst>
      <p:ext uri="{BB962C8B-B14F-4D97-AF65-F5344CB8AC3E}">
        <p14:creationId xmlns:p14="http://schemas.microsoft.com/office/powerpoint/2010/main" val="3574666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graphical format on the next slide.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a:t>results for the other</a:t>
            </a:r>
            <a:r>
              <a:rPr lang="en-US" baseline="0" dirty="0"/>
              <a:t> MSATs modeled are also consistent with those for the other pollutants in terms of the simulations producing the greatest decreases in emissions, and the percentage reductions in emissions.</a:t>
            </a:r>
            <a:endParaRPr lang="en-US" dirty="0"/>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25</a:t>
            </a:fld>
            <a:endParaRPr lang="en-US" dirty="0"/>
          </a:p>
        </p:txBody>
      </p:sp>
    </p:spTree>
    <p:extLst>
      <p:ext uri="{BB962C8B-B14F-4D97-AF65-F5344CB8AC3E}">
        <p14:creationId xmlns:p14="http://schemas.microsoft.com/office/powerpoint/2010/main" val="1471782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tabular format on the previous slide.</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a:t>results for the other</a:t>
            </a:r>
            <a:r>
              <a:rPr lang="en-US" baseline="0" dirty="0"/>
              <a:t> MSATs modeled are also consistent with those for the other pollutants in terms of the simulations producing the greatest decreases in emissions, and the percentage reductions in emissions.</a:t>
            </a:r>
            <a:endParaRPr lang="en-US" dirty="0"/>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26</a:t>
            </a:fld>
            <a:endParaRPr lang="en-US" dirty="0"/>
          </a:p>
        </p:txBody>
      </p:sp>
    </p:spTree>
    <p:extLst>
      <p:ext uri="{BB962C8B-B14F-4D97-AF65-F5344CB8AC3E}">
        <p14:creationId xmlns:p14="http://schemas.microsoft.com/office/powerpoint/2010/main" val="25778737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graphical format on the next slide.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FFFFFF"/>
                </a:solidFill>
                <a:effectLst/>
                <a:latin typeface="Segoe UI" panose="020B0502040204020203" pitchFamily="34" charset="0"/>
                <a:ea typeface="SimSun" panose="02010600030101010101" pitchFamily="2" charset="-122"/>
                <a:cs typeface="Segoe UI" panose="020B0502040204020203" pitchFamily="34" charset="0"/>
              </a:rPr>
              <a:t>GHG</a:t>
            </a:r>
            <a:r>
              <a:rPr lang="en-US" sz="1200" b="0" dirty="0" smtClean="0">
                <a:solidFill>
                  <a:srgbClr val="FFFFFF"/>
                </a:solidFill>
                <a:effectLst/>
                <a:latin typeface="Segoe UI" panose="020B0502040204020203" pitchFamily="34" charset="0"/>
                <a:ea typeface="SimSun" panose="02010600030101010101" pitchFamily="2" charset="-122"/>
                <a:cs typeface="Segoe UI" panose="020B0502040204020203" pitchFamily="34" charset="0"/>
              </a:rPr>
              <a:t> </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Equivalent = Equivalent</a:t>
            </a:r>
            <a:r>
              <a:rPr lang="en-US" sz="1200" b="0" baseline="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number of p</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assenger vehicles’ annual GHG emissions</a:t>
            </a:r>
            <a:r>
              <a:rPr lang="en-US" sz="1200" b="0" baseline="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vehicles); </a:t>
            </a:r>
            <a:r>
              <a:rPr lang="en-US" sz="1200" kern="1200" dirty="0">
                <a:solidFill>
                  <a:schemeClr val="tx1"/>
                </a:solidFill>
                <a:effectLst/>
                <a:latin typeface="+mn-lt"/>
                <a:ea typeface="+mn-ea"/>
                <a:cs typeface="+mn-cs"/>
              </a:rPr>
              <a:t>the GHG equivalence in terms of the number of passenger vehicles driven for one year, which was obtained from EPA’s Greenhouse Gas Equivalencies Calculator (available at </a:t>
            </a:r>
            <a:r>
              <a:rPr lang="en-US" sz="1200" u="sng" kern="1200" dirty="0">
                <a:solidFill>
                  <a:schemeClr val="tx1"/>
                </a:solidFill>
                <a:effectLst/>
                <a:latin typeface="+mn-lt"/>
                <a:ea typeface="+mn-ea"/>
                <a:cs typeface="+mn-cs"/>
                <a:hlinkClick r:id="rId3"/>
              </a:rPr>
              <a:t>https://www.epa.gov/energy/greenhouse-gas-equivalencies-calculator</a:t>
            </a:r>
            <a:r>
              <a:rPr lang="en-US" sz="1200" kern="1200" dirty="0">
                <a:solidFill>
                  <a:schemeClr val="tx1"/>
                </a:solidFill>
                <a:effectLst/>
                <a:latin typeface="+mn-lt"/>
                <a:ea typeface="+mn-ea"/>
                <a:cs typeface="+mn-cs"/>
              </a:rPr>
              <a:t>).</a:t>
            </a:r>
            <a:endParaRPr lang="en-US" sz="1200" b="0" dirty="0">
              <a:effectLst/>
              <a:latin typeface="Segoe UI" panose="020B0502040204020203" pitchFamily="34" charset="0"/>
              <a:ea typeface="SimSun" panose="02010600030101010101" pitchFamily="2" charset="-122"/>
              <a:cs typeface="Segoe UI" panose="020B0502040204020203" pitchFamily="34" charset="0"/>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Once again, the results for the GHGs</a:t>
            </a:r>
            <a:r>
              <a:rPr lang="en-US" baseline="0" dirty="0"/>
              <a:t> modeled are consistent with those for the other pollutants in terms of the simulations producing the greatest decreases in emissions, and the percentage reductions in emissions.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The Cost Parity simulations for vehicle manufacturer cost result in reductions of (1) conventional vehicles equivalent to as much as 11% of the on-road light-duty vehicle fleet in 2017, and (2) GHG emissions equivalent to as much as 2% of total U.S. GHG emissions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in 2017. For the High and Medium cases of the gasoline price simulations, the GHG emissions reductions are 1% relative to total U.S. GHG emissions in 2017. The amount relative to total U.S. GHG emissions for all other simulations is much less than 1%. The reductions in GHG emissions for each simulation are generally greater than reductions in other pollutant emissions. The GHG equivalence values (equivalent to the number of passenger vehicles driven in one year) are roughly one million vehicles per 1% decrease in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GHG emissions. Emissions reductions for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e) are not presented with the GHG results because the differences between CO2e and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emissions were 1% or less across all simulations.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total population of short- and long-wheel base light-duty vehicles in 2017 was equal to approximately 300 million vehicles (</a:t>
            </a:r>
            <a:r>
              <a:rPr lang="en-US" sz="1200" u="sng" kern="1200" dirty="0">
                <a:solidFill>
                  <a:schemeClr val="tx1"/>
                </a:solidFill>
                <a:effectLst/>
                <a:latin typeface="+mn-lt"/>
                <a:ea typeface="+mn-ea"/>
                <a:cs typeface="+mn-cs"/>
                <a:hlinkClick r:id="rId4"/>
              </a:rPr>
              <a:t>https://www.bts.gov/content/number-us-aircraft-vehicles-vessels-and-other-conveyances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Total U.S. GHG emissions in 2017 as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were 6,457 million metric tons (</a:t>
            </a:r>
            <a:r>
              <a:rPr lang="en-US" sz="1200" u="sng" kern="1200" dirty="0">
                <a:solidFill>
                  <a:schemeClr val="tx1"/>
                </a:solidFill>
                <a:effectLst/>
                <a:latin typeface="+mn-lt"/>
                <a:ea typeface="+mn-ea"/>
                <a:cs typeface="+mn-cs"/>
                <a:hlinkClick r:id="rId5"/>
              </a:rPr>
              <a:t>https://www.epa.gov/ghgemissions/overview-greenhouse-gases#colorbox-hidden</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1FDE2EAE-A618-4B03-80FB-1BE9467A12D4}" type="slidenum">
              <a:rPr lang="en-US" smtClean="0"/>
              <a:t>27</a:t>
            </a:fld>
            <a:endParaRPr lang="en-US" dirty="0"/>
          </a:p>
        </p:txBody>
      </p:sp>
    </p:spTree>
    <p:extLst>
      <p:ext uri="{BB962C8B-B14F-4D97-AF65-F5344CB8AC3E}">
        <p14:creationId xmlns:p14="http://schemas.microsoft.com/office/powerpoint/2010/main" val="4249813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SPEAKER:  Note that the results on this slide are</a:t>
            </a:r>
            <a:r>
              <a:rPr lang="en-US" sz="1200" kern="1200" baseline="0" dirty="0" smtClean="0">
                <a:solidFill>
                  <a:schemeClr val="tx1"/>
                </a:solidFill>
                <a:effectLst/>
                <a:latin typeface="+mn-lt"/>
                <a:ea typeface="+mn-ea"/>
                <a:cs typeface="+mn-cs"/>
              </a:rPr>
              <a:t> shown in tabular format on the previous slide.</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FFFFFF"/>
                </a:solidFill>
                <a:effectLst/>
                <a:latin typeface="Segoe UI" panose="020B0502040204020203" pitchFamily="34" charset="0"/>
                <a:ea typeface="SimSun" panose="02010600030101010101" pitchFamily="2" charset="-122"/>
                <a:cs typeface="Segoe UI" panose="020B0502040204020203" pitchFamily="34" charset="0"/>
              </a:rPr>
              <a:t>GHG</a:t>
            </a:r>
            <a:r>
              <a:rPr lang="en-US" sz="1200" b="0" dirty="0" smtClean="0">
                <a:solidFill>
                  <a:srgbClr val="FFFFFF"/>
                </a:solidFill>
                <a:effectLst/>
                <a:latin typeface="Segoe UI" panose="020B0502040204020203" pitchFamily="34" charset="0"/>
                <a:ea typeface="SimSun" panose="02010600030101010101" pitchFamily="2" charset="-122"/>
                <a:cs typeface="Segoe UI" panose="020B0502040204020203" pitchFamily="34" charset="0"/>
              </a:rPr>
              <a:t> </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Equivalent = Equivalent</a:t>
            </a:r>
            <a:r>
              <a:rPr lang="en-US" sz="1200" b="0" baseline="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number of p</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assenger vehicles’ annual GHG emissions</a:t>
            </a:r>
            <a:r>
              <a:rPr lang="en-US" sz="1200" b="0" baseline="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a:t>
            </a:r>
            <a:r>
              <a:rPr lang="en-US" sz="1200" b="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vehicles); </a:t>
            </a:r>
            <a:r>
              <a:rPr lang="en-US" sz="1200" kern="1200" dirty="0">
                <a:solidFill>
                  <a:schemeClr val="tx1"/>
                </a:solidFill>
                <a:effectLst/>
                <a:latin typeface="+mn-lt"/>
                <a:ea typeface="+mn-ea"/>
                <a:cs typeface="+mn-cs"/>
              </a:rPr>
              <a:t>the GHG equivalence in terms of the number of passenger vehicles driven for one year, which was obtained from EPA’s Greenhouse Gas Equivalencies Calculator (available at </a:t>
            </a:r>
            <a:r>
              <a:rPr lang="en-US" sz="1200" u="sng" kern="1200" dirty="0">
                <a:solidFill>
                  <a:schemeClr val="tx1"/>
                </a:solidFill>
                <a:effectLst/>
                <a:latin typeface="+mn-lt"/>
                <a:ea typeface="+mn-ea"/>
                <a:cs typeface="+mn-cs"/>
                <a:hlinkClick r:id="rId3"/>
              </a:rPr>
              <a:t>https://www.epa.gov/energy/greenhouse-gas-equivalencies-calculator</a:t>
            </a:r>
            <a:r>
              <a:rPr lang="en-US" sz="1200" kern="1200" dirty="0">
                <a:solidFill>
                  <a:schemeClr val="tx1"/>
                </a:solidFill>
                <a:effectLst/>
                <a:latin typeface="+mn-lt"/>
                <a:ea typeface="+mn-ea"/>
                <a:cs typeface="+mn-cs"/>
              </a:rPr>
              <a:t>).</a:t>
            </a:r>
            <a:endParaRPr lang="en-US" sz="1200" b="0" dirty="0">
              <a:effectLst/>
              <a:latin typeface="Segoe UI" panose="020B0502040204020203" pitchFamily="34" charset="0"/>
              <a:ea typeface="SimSun" panose="02010600030101010101" pitchFamily="2" charset="-122"/>
              <a:cs typeface="Segoe UI" panose="020B0502040204020203" pitchFamily="34" charset="0"/>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Once again, the results for the GHGs</a:t>
            </a:r>
            <a:r>
              <a:rPr lang="en-US" baseline="0" dirty="0"/>
              <a:t> modeled are consistent with those for the other pollutants in terms of the simulations producing the greatest decreases in emissions, and the percentage reductions in emissions.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The Cost Parity simulations for vehicle manufacturer cost result in reductions of (1) conventional vehicles equivalent to as much as 11% of the on-road light-duty vehicle fleet in 2017, and (2) GHG emissions equivalent to as much as 2% of total U.S. GHG emissions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in 2017. For the High and Medium cases of the gasoline price simulations, the GHG emissions reductions are 1% relative to total U.S. GHG emissions in 2017. The amount relative to total U.S. GHG emissions for all other simulations is much less than 1%. The reductions in GHG emissions for each simulation are generally greater than reductions in other pollutant emissions. The GHG equivalence values (equivalent to the number of passenger vehicles driven in one year) are roughly one million vehicles per 1% decrease in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GHG emissions. Emissions reductions for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e) are not presented with the GHG results because the differences between CO2e and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emissions were 1% or less across all simulations.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total population of short- and long-wheel base light-duty vehicles in 2017 was equal to approximately 300 million vehicles (</a:t>
            </a:r>
            <a:r>
              <a:rPr lang="en-US" sz="1200" u="sng" kern="1200" dirty="0">
                <a:solidFill>
                  <a:schemeClr val="tx1"/>
                </a:solidFill>
                <a:effectLst/>
                <a:latin typeface="+mn-lt"/>
                <a:ea typeface="+mn-ea"/>
                <a:cs typeface="+mn-cs"/>
                <a:hlinkClick r:id="rId4"/>
              </a:rPr>
              <a:t>https://www.bts.gov/content/number-us-aircraft-vehicles-vessels-and-other-conveyances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Total U.S. GHG emissions in 2017 as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equivalent were 6,457 million metric tons (</a:t>
            </a:r>
            <a:r>
              <a:rPr lang="en-US" sz="1200" u="sng" kern="1200" dirty="0">
                <a:solidFill>
                  <a:schemeClr val="tx1"/>
                </a:solidFill>
                <a:effectLst/>
                <a:latin typeface="+mn-lt"/>
                <a:ea typeface="+mn-ea"/>
                <a:cs typeface="+mn-cs"/>
                <a:hlinkClick r:id="rId5"/>
              </a:rPr>
              <a:t>https://www.epa.gov/ghgemissions/overview-greenhouse-gases#colorbox-hidden</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1FDE2EAE-A618-4B03-80FB-1BE9467A12D4}" type="slidenum">
              <a:rPr lang="en-US" smtClean="0"/>
              <a:t>28</a:t>
            </a:fld>
            <a:endParaRPr lang="en-US" dirty="0"/>
          </a:p>
        </p:txBody>
      </p:sp>
    </p:spTree>
    <p:extLst>
      <p:ext uri="{BB962C8B-B14F-4D97-AF65-F5344CB8AC3E}">
        <p14:creationId xmlns:p14="http://schemas.microsoft.com/office/powerpoint/2010/main" val="268893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29</a:t>
            </a:fld>
            <a:endParaRPr lang="en-US" dirty="0"/>
          </a:p>
        </p:txBody>
      </p:sp>
    </p:spTree>
    <p:extLst>
      <p:ext uri="{BB962C8B-B14F-4D97-AF65-F5344CB8AC3E}">
        <p14:creationId xmlns:p14="http://schemas.microsoft.com/office/powerpoint/2010/main" val="3030183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1FDE2EAE-A618-4B03-80FB-1BE9467A12D4}" type="slidenum">
              <a:rPr lang="en-US" smtClean="0"/>
              <a:t>3</a:t>
            </a:fld>
            <a:endParaRPr lang="en-US" dirty="0"/>
          </a:p>
        </p:txBody>
      </p:sp>
    </p:spTree>
    <p:extLst>
      <p:ext uri="{BB962C8B-B14F-4D97-AF65-F5344CB8AC3E}">
        <p14:creationId xmlns:p14="http://schemas.microsoft.com/office/powerpoint/2010/main" val="1329167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30</a:t>
            </a:fld>
            <a:endParaRPr lang="en-US" dirty="0"/>
          </a:p>
        </p:txBody>
      </p:sp>
    </p:spTree>
    <p:extLst>
      <p:ext uri="{BB962C8B-B14F-4D97-AF65-F5344CB8AC3E}">
        <p14:creationId xmlns:p14="http://schemas.microsoft.com/office/powerpoint/2010/main" val="2127433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Consumer behavior is not well understood with regard to new vehicle technology. The need for consumer and auto dealer education related to purchasing ZEVs was identified in the literature review. Research into the influence of education programs would provide insight into programs and policies that fall well within many transportation agencies’ area of influence. </a:t>
            </a:r>
          </a:p>
          <a:p>
            <a:pPr marL="171450" lvl="0" indent="-171450">
              <a:buFont typeface="Arial" panose="020B0604020202020204" pitchFamily="34" charset="0"/>
              <a:buChar char="•"/>
            </a:pPr>
            <a:r>
              <a:rPr lang="en-US" sz="1200" dirty="0"/>
              <a:t>Research into the long-term influence of range anxiety, price factors, home charge availability, and other</a:t>
            </a:r>
            <a:r>
              <a:rPr lang="en-US" sz="1200" baseline="0" dirty="0"/>
              <a:t> factors</a:t>
            </a:r>
            <a:r>
              <a:rPr lang="en-US" sz="1200" dirty="0"/>
              <a:t> will also provide insight into how consumers might respond to important factors.</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31</a:t>
            </a:fld>
            <a:endParaRPr lang="en-US" dirty="0"/>
          </a:p>
        </p:txBody>
      </p:sp>
    </p:spTree>
    <p:extLst>
      <p:ext uri="{BB962C8B-B14F-4D97-AF65-F5344CB8AC3E}">
        <p14:creationId xmlns:p14="http://schemas.microsoft.com/office/powerpoint/2010/main" val="1523643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Because ZEV battery costs continue to decline at a rapid rate, research into ZEV manufacturer cost assumptions in MA</a:t>
            </a:r>
            <a:r>
              <a:rPr lang="en-US" baseline="30000" dirty="0"/>
              <a:t>3</a:t>
            </a:r>
            <a:r>
              <a:rPr lang="en-US" dirty="0"/>
              <a:t>T are warranted. Modeling results in this study showed that cost parity of ZEVs with ICEVs had some of the largest impacts on ZEV adoption and emission reductions. The default vehicle manufacturer costs in MA</a:t>
            </a:r>
            <a:r>
              <a:rPr lang="en-US" baseline="30000" dirty="0"/>
              <a:t>3</a:t>
            </a:r>
            <a:r>
              <a:rPr lang="en-US" dirty="0"/>
              <a:t>T show that manufacturer cost for ZEVs and their conventional vehicle counterparts differ more for larger vehicle classes (e.g., SUVs). </a:t>
            </a:r>
            <a:r>
              <a:rPr lang="en-US" sz="1200" dirty="0"/>
              <a:t>Research into the </a:t>
            </a:r>
            <a:r>
              <a:rPr lang="en-US" dirty="0"/>
              <a:t>manufacturer cost differences by ZEV size </a:t>
            </a:r>
            <a:r>
              <a:rPr lang="en-US" sz="1200" dirty="0"/>
              <a:t>classes could improve the assumptions in MA</a:t>
            </a:r>
            <a:r>
              <a:rPr lang="en-US" sz="1200" baseline="30000" dirty="0"/>
              <a:t>3</a:t>
            </a:r>
            <a:r>
              <a:rPr lang="en-US" sz="1200" dirty="0"/>
              <a:t>T as more large-class ZEVs come into the market.</a:t>
            </a:r>
          </a:p>
          <a:p>
            <a:pPr lvl="0"/>
            <a:r>
              <a:rPr lang="en-US" dirty="0"/>
              <a:t>Finally, one of the MA</a:t>
            </a:r>
            <a:r>
              <a:rPr lang="en-US" baseline="30000" dirty="0"/>
              <a:t>3</a:t>
            </a:r>
            <a:r>
              <a:rPr lang="en-US" dirty="0"/>
              <a:t>T model developers indicated that future updates to the model will consider the influence of the “normalizing” of new electric vehicle technology. The modelers intend to investigate how </a:t>
            </a:r>
            <a:r>
              <a:rPr lang="en-US" sz="1200" kern="1200" dirty="0">
                <a:solidFill>
                  <a:schemeClr val="tx1"/>
                </a:solidFill>
                <a:effectLst/>
                <a:latin typeface="+mn-lt"/>
                <a:ea typeface="+mn-ea"/>
                <a:cs typeface="+mn-cs"/>
              </a:rPr>
              <a:t>consumer behavior might change </a:t>
            </a:r>
            <a:r>
              <a:rPr lang="en-US" dirty="0"/>
              <a:t>once electric vehicles represent a large portion of the market (e.g., 40 percent or more), and integrate that consumer behavior into the MA</a:t>
            </a:r>
            <a:r>
              <a:rPr lang="en-US" baseline="30000" dirty="0"/>
              <a:t>3</a:t>
            </a:r>
            <a:r>
              <a:rPr lang="en-US" dirty="0"/>
              <a:t>T model.</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32</a:t>
            </a:fld>
            <a:endParaRPr lang="en-US" dirty="0"/>
          </a:p>
        </p:txBody>
      </p:sp>
    </p:spTree>
    <p:extLst>
      <p:ext uri="{BB962C8B-B14F-4D97-AF65-F5344CB8AC3E}">
        <p14:creationId xmlns:p14="http://schemas.microsoft.com/office/powerpoint/2010/main" val="4550163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As ZEVs become a larger portion of the light-duty vehicle fleet, there is potential for new policies that could offset positive incentives. Policies such as state-level increases in ZEV registration fees as a result of losses in gas taxes could be considered in future developments of the </a:t>
            </a:r>
            <a:r>
              <a:rPr lang="en-US" sz="1200" dirty="0" err="1"/>
              <a:t>MA</a:t>
            </a:r>
            <a:r>
              <a:rPr lang="en-US" sz="1200" baseline="30000" dirty="0" err="1"/>
              <a:t>3</a:t>
            </a:r>
            <a:r>
              <a:rPr lang="en-US" sz="1200" dirty="0" err="1"/>
              <a:t>T</a:t>
            </a:r>
            <a:r>
              <a:rPr lang="en-US" sz="1200" dirty="0"/>
              <a:t> </a:t>
            </a:r>
            <a:r>
              <a:rPr lang="en-US" sz="1200" dirty="0" smtClean="0"/>
              <a:t>model.</a:t>
            </a:r>
          </a:p>
          <a:p>
            <a:pPr marL="171450" lvl="0" indent="-171450">
              <a:buFont typeface="Arial" panose="020B0604020202020204" pitchFamily="34" charset="0"/>
              <a:buChar char="•"/>
            </a:pPr>
            <a:r>
              <a:rPr lang="en-US" sz="1200" dirty="0" smtClean="0"/>
              <a:t>The </a:t>
            </a:r>
            <a:r>
              <a:rPr lang="en-US" sz="1200" dirty="0" err="1" smtClean="0"/>
              <a:t>MA</a:t>
            </a:r>
            <a:r>
              <a:rPr lang="en-US" sz="1200" baseline="30000" dirty="0" err="1" smtClean="0"/>
              <a:t>3</a:t>
            </a:r>
            <a:r>
              <a:rPr lang="en-US" sz="1200" dirty="0" err="1" smtClean="0"/>
              <a:t>T</a:t>
            </a:r>
            <a:r>
              <a:rPr lang="en-US" sz="1200" dirty="0" smtClean="0"/>
              <a:t> model is calibrated to the </a:t>
            </a:r>
            <a:r>
              <a:rPr lang="en-US" sz="1200" dirty="0" err="1" smtClean="0"/>
              <a:t>AEO</a:t>
            </a:r>
            <a:r>
              <a:rPr lang="en-US" sz="1200" dirty="0" smtClean="0"/>
              <a:t> forecast. Other forecasts, such as the Navigant Consulting forecast or the Bloomberg New Energy Finance forecast, project substantially greater ATV adoption. This is an area for further investigation, as calibrating the model to other forecasts would provide alternate outcomes.</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33</a:t>
            </a:fld>
            <a:endParaRPr lang="en-US" dirty="0"/>
          </a:p>
        </p:txBody>
      </p:sp>
    </p:spTree>
    <p:extLst>
      <p:ext uri="{BB962C8B-B14F-4D97-AF65-F5344CB8AC3E}">
        <p14:creationId xmlns:p14="http://schemas.microsoft.com/office/powerpoint/2010/main" val="836665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By default, MA</a:t>
            </a:r>
            <a:r>
              <a:rPr lang="en-US" sz="1200" baseline="30000" dirty="0"/>
              <a:t>3</a:t>
            </a:r>
            <a:r>
              <a:rPr lang="en-US" sz="1200" dirty="0"/>
              <a:t>T V20190404 assumes that there are no FCEVs on the market, even by the end of the modeling time period (2050). Future calibration of the MA</a:t>
            </a:r>
            <a:r>
              <a:rPr lang="en-US" sz="1200" baseline="30000" dirty="0"/>
              <a:t>3</a:t>
            </a:r>
            <a:r>
              <a:rPr lang="en-US" sz="1200" dirty="0"/>
              <a:t>T model would benefit from including data for FCEVs. Although the 2019 AEO forecasts that FCEVs will account for less than half a percent of the total light-duty vehicle fleet in 2040, it is highly uncertain what the FCEV technology and supporting infrastructure will be 20 or 30 years from now (2019).</a:t>
            </a:r>
          </a:p>
          <a:p>
            <a:pPr marL="171450" lvl="0" indent="-171450">
              <a:buFont typeface="Arial" panose="020B0604020202020204" pitchFamily="34" charset="0"/>
              <a:buChar char="•"/>
            </a:pPr>
            <a:r>
              <a:rPr lang="en-US" sz="1200" dirty="0"/>
              <a:t>The MA</a:t>
            </a:r>
            <a:r>
              <a:rPr lang="en-US" sz="1200" baseline="30000" dirty="0"/>
              <a:t>3</a:t>
            </a:r>
            <a:r>
              <a:rPr lang="en-US" sz="1200" dirty="0"/>
              <a:t>T model uses nominal 2018 dollars for all costs, prices, and tax credit and rebate amounts. This could affect model outcomes. For example, ARRA tax credits could be issued beyond 2018 if a vehicle manufacturer has not yet reached the maximum number of subsidized vehicles after 2018. Adjustment of dollar amounts to account for inflation could be added to the model formulation in a future version.</a:t>
            </a:r>
          </a:p>
          <a:p>
            <a:pPr marL="171450" lvl="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34</a:t>
            </a:fld>
            <a:endParaRPr lang="en-US" dirty="0"/>
          </a:p>
        </p:txBody>
      </p:sp>
    </p:spTree>
    <p:extLst>
      <p:ext uri="{BB962C8B-B14F-4D97-AF65-F5344CB8AC3E}">
        <p14:creationId xmlns:p14="http://schemas.microsoft.com/office/powerpoint/2010/main" val="3145870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MA</a:t>
            </a:r>
            <a:r>
              <a:rPr lang="en-US" sz="1200" kern="1200" baseline="30000" dirty="0" err="1" smtClean="0">
                <a:solidFill>
                  <a:schemeClr val="tx1"/>
                </a:solidFill>
                <a:effectLst/>
                <a:latin typeface="+mn-lt"/>
                <a:ea typeface="+mn-ea"/>
                <a:cs typeface="+mn-cs"/>
              </a:rPr>
              <a:t>3</a:t>
            </a:r>
            <a:r>
              <a:rPr lang="en-US" sz="1200" kern="1200" dirty="0" err="1"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considers only the U.S. household users of light-duty vehicles as the consumer market. However, as of 2017, medium- and heavy-duty vehicles contributed approximately 23 percent of all </a:t>
            </a:r>
            <a:r>
              <a:rPr lang="en-US" sz="1200" kern="1200" dirty="0" err="1" smtClean="0">
                <a:solidFill>
                  <a:schemeClr val="tx1"/>
                </a:solidFill>
                <a:effectLst/>
                <a:latin typeface="+mn-lt"/>
                <a:ea typeface="+mn-ea"/>
                <a:cs typeface="+mn-cs"/>
              </a:rPr>
              <a:t>GHG</a:t>
            </a:r>
            <a:r>
              <a:rPr lang="en-US" sz="1200" kern="1200" dirty="0" smtClean="0">
                <a:solidFill>
                  <a:schemeClr val="tx1"/>
                </a:solidFill>
                <a:effectLst/>
                <a:latin typeface="+mn-lt"/>
                <a:ea typeface="+mn-ea"/>
                <a:cs typeface="+mn-cs"/>
              </a:rPr>
              <a:t> emissions associated with the transportation sector (U.S. Environmental Protection Agency, 2019). More research is needed into factors that reduce emissions associated with freight. This includes policies targeting glider trucks (i.e., trucks with new bodies and old engines that can emit up to 40 times more emissions than new diesel engines), “electric roads” that provide electric power to vehicles via overhead catenary cables or conductor rails, truck stop electrification (i.e., providing heating/cooling and other services at truck stops without the need for trucks to idle), and factors responsible for growth and sales of newer battery and FCEV technology for freight.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total emissions associated with electric vehicles are already strongly associated with the electricity source used for charging; for example, a BEV charged exclusively on electricity sourced from a coal-fired power plant would have equivalent wheel-to-well emissions of a 29-mpg car (with cleaner electricity sources resulting in far greater equivalent emissions) (Nealer et. al, 2015). As electric vehicles become increasingly commonplace, the change in emissions associated with electric vehicles will increasingly be driven at the grid level. These impacts will likely overlap other developments in the transportation industry (e.g., the spread of autonomous vehicles), in utilities (e.g., distributed generation and storage, structural shifts in traditional investor owned utilities as overall electricity consumption declines), and even in the supply chain of electric vehicle manufacturing (i.e., ‘cradle to grave’ emissions generated from the sourcing of raw materials to the disposal of obsolete vehicles). Integrating vehicle emissions models with scenarios that focus on transportation network and grid level impacts would provide a more complete picture of future emissions.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rPr>
              <a:t>Nealer, R., D. Reichmuth, D. Anair, D. 2015. How Electric Cars Beat Gasoline Cars on Lifetime Global Warming Emissions. Union of Concerned Scientists. Available at </a:t>
            </a:r>
            <a:r>
              <a:rPr lang="en-US" sz="1200" u="sng" kern="1200" dirty="0">
                <a:solidFill>
                  <a:schemeClr val="tx1"/>
                </a:solidFill>
                <a:effectLst/>
                <a:latin typeface="+mn-lt"/>
                <a:ea typeface="+mn-ea"/>
                <a:cs typeface="+mn-cs"/>
                <a:hlinkClick r:id="rId3"/>
              </a:rPr>
              <a:t>https://www.ucsusa.org/sites/default/files/attach/2015/11/Cleaner-Cars-from-Cradle-to-Grave-full-report.pdf</a:t>
            </a:r>
            <a:r>
              <a:rPr lang="en-US" sz="1200" kern="1200" dirty="0">
                <a:solidFill>
                  <a:schemeClr val="tx1"/>
                </a:solidFill>
                <a:effectLst/>
                <a:latin typeface="+mn-lt"/>
                <a:ea typeface="+mn-ea"/>
                <a:cs typeface="+mn-cs"/>
              </a:rPr>
              <a:t> (As of September 23,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35</a:t>
            </a:fld>
            <a:endParaRPr lang="en-US" dirty="0"/>
          </a:p>
        </p:txBody>
      </p:sp>
    </p:spTree>
    <p:extLst>
      <p:ext uri="{BB962C8B-B14F-4D97-AF65-F5344CB8AC3E}">
        <p14:creationId xmlns:p14="http://schemas.microsoft.com/office/powerpoint/2010/main" val="1688935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fld id="{1FDE2EAE-A618-4B03-80FB-1BE9467A12D4}" type="slidenum">
              <a:rPr lang="en-US" smtClean="0"/>
              <a:t>36</a:t>
            </a:fld>
            <a:endParaRPr lang="en-US" dirty="0"/>
          </a:p>
        </p:txBody>
      </p:sp>
    </p:spTree>
    <p:extLst>
      <p:ext uri="{BB962C8B-B14F-4D97-AF65-F5344CB8AC3E}">
        <p14:creationId xmlns:p14="http://schemas.microsoft.com/office/powerpoint/2010/main" val="5510297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DE2EAE-A618-4B03-80FB-1BE9467A12D4}" type="slidenum">
              <a:rPr lang="en-US" smtClean="0"/>
              <a:t>37</a:t>
            </a:fld>
            <a:endParaRPr lang="en-US" dirty="0"/>
          </a:p>
        </p:txBody>
      </p:sp>
    </p:spTree>
    <p:extLst>
      <p:ext uri="{BB962C8B-B14F-4D97-AF65-F5344CB8AC3E}">
        <p14:creationId xmlns:p14="http://schemas.microsoft.com/office/powerpoint/2010/main" val="24203415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38</a:t>
            </a:fld>
            <a:endParaRPr lang="en-US" dirty="0"/>
          </a:p>
        </p:txBody>
      </p:sp>
    </p:spTree>
    <p:extLst>
      <p:ext uri="{BB962C8B-B14F-4D97-AF65-F5344CB8AC3E}">
        <p14:creationId xmlns:p14="http://schemas.microsoft.com/office/powerpoint/2010/main" val="3506286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ARRA tax credit simulations, the following was considered: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maximum cumulative number of subsidized vehicles per OEM was assumed to represent a range of values based on recent legislative proposals. For example, the proposed Driving America Forward Act (Congressional Research Service 2019) essentially raises the cap on the number of subsidized vehicles from 200,000 to 600,000. For each case of the simulation set with</a:t>
            </a:r>
            <a:r>
              <a:rPr lang="en-US" sz="1200" kern="1200" baseline="0" dirty="0">
                <a:solidFill>
                  <a:schemeClr val="tx1"/>
                </a:solidFill>
                <a:effectLst/>
                <a:latin typeface="+mn-lt"/>
                <a:ea typeface="+mn-ea"/>
                <a:cs typeface="+mn-cs"/>
              </a:rPr>
              <a:t> the vehicle cap and subsidy parameters</a:t>
            </a:r>
            <a:r>
              <a:rPr lang="en-US" sz="1200" kern="1200" dirty="0">
                <a:solidFill>
                  <a:schemeClr val="tx1"/>
                </a:solidFill>
                <a:effectLst/>
                <a:latin typeface="+mn-lt"/>
                <a:ea typeface="+mn-ea"/>
                <a:cs typeface="+mn-cs"/>
              </a:rPr>
              <a:t>, increasing caps were assumed, and the cap was set to 600,000 for the High case. In addition to the input for the cap on vehicle sales, that simulation set also included adjustment of the maximum subsidy per eligible vehicle. Although the Driving America Forward Act proposes a credit of up to $7,000 for the number of vehicles beyond the current 200,000 cap, only a single subsidy value can be used 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A more conservative value ($3,500) was used.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HOV lane access</a:t>
            </a:r>
            <a:r>
              <a:rPr lang="en-US" sz="1200" kern="1200" dirty="0">
                <a:solidFill>
                  <a:schemeClr val="tx1"/>
                </a:solidFill>
                <a:effectLst/>
                <a:latin typeface="+mn-lt"/>
                <a:ea typeface="+mn-ea"/>
                <a:cs typeface="+mn-cs"/>
              </a:rPr>
              <a:t> adjustments were informed by several studies and research findings, including: </a:t>
            </a:r>
          </a:p>
          <a:p>
            <a:pPr lvl="0"/>
            <a:r>
              <a:rPr lang="en-US" sz="1200" kern="1200" dirty="0">
                <a:solidFill>
                  <a:schemeClr val="tx1"/>
                </a:solidFill>
                <a:effectLst/>
                <a:latin typeface="+mn-lt"/>
                <a:ea typeface="+mn-ea"/>
                <a:cs typeface="+mn-cs"/>
              </a:rPr>
              <a:t>In 2013, HOV lane access in California was found to be the primary motivation for the purchase of several models of plug-in electric vehicles (US EIA: https://www.eia.gov/analysis/studies/transportation/zeroemissions/) </a:t>
            </a:r>
          </a:p>
          <a:p>
            <a:pPr lvl="0"/>
            <a:r>
              <a:rPr lang="en-US" sz="1200" kern="1200" dirty="0">
                <a:solidFill>
                  <a:schemeClr val="tx1"/>
                </a:solidFill>
                <a:effectLst/>
                <a:latin typeface="+mn-lt"/>
                <a:ea typeface="+mn-ea"/>
                <a:cs typeface="+mn-cs"/>
              </a:rPr>
              <a:t>A UCLA study asserted that access to HOV and high-occupancy toll (HOT) lanes is the “single biggest incentive” for Californians to purchase ZEVs (e.g., see Los Angeles Times,</a:t>
            </a:r>
            <a:r>
              <a:rPr lang="en-US" sz="1200" kern="1200" baseline="0" dirty="0">
                <a:solidFill>
                  <a:schemeClr val="tx1"/>
                </a:solidFill>
                <a:effectLst/>
                <a:latin typeface="+mn-lt"/>
                <a:ea typeface="+mn-ea"/>
                <a:cs typeface="+mn-cs"/>
              </a:rPr>
              <a:t> 2018 </a:t>
            </a:r>
            <a:r>
              <a:rPr lang="en-US" sz="1200" u="sng" kern="1200" dirty="0">
                <a:solidFill>
                  <a:schemeClr val="tx1"/>
                </a:solidFill>
                <a:effectLst/>
                <a:latin typeface="+mn-lt"/>
                <a:ea typeface="+mn-ea"/>
                <a:cs typeface="+mn-cs"/>
                <a:hlinkClick r:id="rId3"/>
              </a:rPr>
              <a:t>https://www.latimes.com/local/california/la-me-ln-clean-air-car-decals-20180917-story.html</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Digital Trends, 2018 </a:t>
            </a:r>
            <a:r>
              <a:rPr lang="en-US" sz="1200" u="sng" kern="1200" dirty="0">
                <a:solidFill>
                  <a:schemeClr val="tx1"/>
                </a:solidFill>
                <a:effectLst/>
                <a:latin typeface="+mn-lt"/>
                <a:ea typeface="+mn-ea"/>
                <a:cs typeface="+mn-cs"/>
                <a:hlinkClick r:id="rId4"/>
              </a:rPr>
              <a:t>https://www.digitaltrends.com/cars/california-drivers-lose-clean-air-decals/</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Another UCLA study found that HOV lane access for ZEVs had no capital costs and is more cost effective than the state’s rebate program (Sheldon and DeShazo, 2016 </a:t>
            </a:r>
            <a:r>
              <a:rPr lang="en-US" sz="1200" u="sng" kern="1200" dirty="0">
                <a:solidFill>
                  <a:schemeClr val="tx1"/>
                </a:solidFill>
                <a:effectLst/>
                <a:latin typeface="+mn-lt"/>
                <a:ea typeface="+mn-ea"/>
                <a:cs typeface="+mn-cs"/>
                <a:hlinkClick r:id="rId5"/>
              </a:rPr>
              <a:t>https://innovation.luskin.ucla.edu/wp-content/uploads/2019/03/How_Does_the_Presence_of_HOV_Lanes_Affect_PEV_Adoption_in_CA.pdf</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California introduced a new 4-year HOV lane access incentive beginning in 2019 (California DMV, 2019</a:t>
            </a:r>
            <a:r>
              <a:rPr lang="en-US" sz="1200" u="sng" kern="1200" dirty="0">
                <a:solidFill>
                  <a:schemeClr val="tx1"/>
                </a:solidFill>
                <a:effectLst/>
                <a:latin typeface="+mn-lt"/>
                <a:ea typeface="+mn-ea"/>
                <a:cs typeface="+mn-cs"/>
                <a:hlinkClick r:id="rId6"/>
              </a:rPr>
              <a:t>https://www.dmv.ca.gov/portal/dmv/?1dmy&amp;urile=wcm:path:/dmv_content_en/dmv/vr/decal</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39</a:t>
            </a:fld>
            <a:endParaRPr lang="en-US" dirty="0"/>
          </a:p>
        </p:txBody>
      </p:sp>
    </p:spTree>
    <p:extLst>
      <p:ext uri="{BB962C8B-B14F-4D97-AF65-F5344CB8AC3E}">
        <p14:creationId xmlns:p14="http://schemas.microsoft.com/office/powerpoint/2010/main" val="23551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With input from the panel a work plan was developed to accomplish the goals of the Task 115 project (Task 1). The remaining tasks focused on </a:t>
            </a:r>
          </a:p>
          <a:p>
            <a:pPr marL="228600" indent="-228600">
              <a:buFont typeface="Arial" panose="020B0604020202020204" pitchFamily="34" charset="0"/>
              <a:buChar char="•"/>
            </a:pPr>
            <a:r>
              <a:rPr lang="en-US" baseline="0" dirty="0"/>
              <a:t>A review of literature on policies, programs, and other factors affecting ZEV adoption</a:t>
            </a:r>
          </a:p>
          <a:p>
            <a:pPr marL="228600" indent="-228600">
              <a:buFont typeface="Arial" panose="020B0604020202020204" pitchFamily="34" charset="0"/>
              <a:buChar char="•"/>
            </a:pPr>
            <a:r>
              <a:rPr lang="en-US" baseline="0" dirty="0"/>
              <a:t>Development of analysis scenarios </a:t>
            </a:r>
            <a:r>
              <a:rPr lang="en-US" sz="1200" kern="1200" dirty="0">
                <a:solidFill>
                  <a:schemeClr val="tx1"/>
                </a:solidFill>
                <a:effectLst/>
                <a:latin typeface="+mn-lt"/>
                <a:ea typeface="+mn-ea"/>
                <a:cs typeface="+mn-cs"/>
              </a:rPr>
              <a:t>used to demonstrate different levels of ZEV adoption given different future policy, consumer, technology, and infrastructure assumptions</a:t>
            </a:r>
            <a:r>
              <a:rPr lang="en-US" baseline="0" dirty="0"/>
              <a:t>, considering results from the literature review and assessment of the MA3T model for estimating future ZEV populations</a:t>
            </a:r>
          </a:p>
          <a:p>
            <a:pPr marL="228600" indent="-228600">
              <a:buFont typeface="Arial" panose="020B0604020202020204" pitchFamily="34" charset="0"/>
              <a:buChar char="•"/>
            </a:pPr>
            <a:r>
              <a:rPr lang="en-US" baseline="0" dirty="0"/>
              <a:t>Modeling reduction of light-duty vehicle exhaust emissions using MOVES2014b (the MOtor Vehicle Emission Simulator) and estimated vehicle populations and sales from MA3T.</a:t>
            </a:r>
          </a:p>
          <a:p>
            <a:pPr marL="0" indent="0">
              <a:buNone/>
            </a:pPr>
            <a:endParaRPr lang="en-US" baseline="0" dirty="0"/>
          </a:p>
          <a:p>
            <a:pPr marL="0" indent="0">
              <a:buNone/>
            </a:pPr>
            <a:r>
              <a:rPr lang="en-US" baseline="0" dirty="0"/>
              <a:t>This webinar summarizes the activities performed for the project and the results and implications of the MA3T and MOVES modeling.</a:t>
            </a:r>
          </a:p>
        </p:txBody>
      </p:sp>
      <p:sp>
        <p:nvSpPr>
          <p:cNvPr id="4" name="Slide Number Placeholder 3"/>
          <p:cNvSpPr>
            <a:spLocks noGrp="1"/>
          </p:cNvSpPr>
          <p:nvPr>
            <p:ph type="sldNum" sz="quarter" idx="5"/>
          </p:nvPr>
        </p:nvSpPr>
        <p:spPr/>
        <p:txBody>
          <a:bodyPr/>
          <a:lstStyle/>
          <a:p>
            <a:fld id="{1FDE2EAE-A618-4B03-80FB-1BE9467A12D4}" type="slidenum">
              <a:rPr lang="en-US" smtClean="0"/>
              <a:t>4</a:t>
            </a:fld>
            <a:endParaRPr lang="en-US" dirty="0"/>
          </a:p>
        </p:txBody>
      </p:sp>
    </p:spTree>
    <p:extLst>
      <p:ext uri="{BB962C8B-B14F-4D97-AF65-F5344CB8AC3E}">
        <p14:creationId xmlns:p14="http://schemas.microsoft.com/office/powerpoint/2010/main" val="3828017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battery electric cars with a range of 100 miles (EV100s) reach cost parity with conventional spark-ignition cars in 2035. No other ZEVs in other vehicle classes 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reach cost parity out to 2050. In fact,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embeds default values that assume the costs of ZEVs in the other classes (i.e., car-SUVs, pickup trucks, truck-SUVs, and vans) are substantially greater than their conventional vehicle counterparts. However, in order to assess the extent of vehicle manufacturer cost impacts on ZEV populations, the vehicle</a:t>
            </a:r>
            <a:r>
              <a:rPr lang="en-US" sz="1200" kern="1200" baseline="0" dirty="0">
                <a:solidFill>
                  <a:schemeClr val="tx1"/>
                </a:solidFill>
                <a:effectLst/>
                <a:latin typeface="+mn-lt"/>
                <a:ea typeface="+mn-ea"/>
                <a:cs typeface="+mn-cs"/>
              </a:rPr>
              <a:t> manufacturer cost</a:t>
            </a:r>
            <a:r>
              <a:rPr lang="en-US" sz="1200" kern="1200" dirty="0">
                <a:solidFill>
                  <a:schemeClr val="tx1"/>
                </a:solidFill>
                <a:effectLst/>
                <a:latin typeface="+mn-lt"/>
                <a:ea typeface="+mn-ea"/>
                <a:cs typeface="+mn-cs"/>
              </a:rPr>
              <a:t> simulations included aggressive adjustments to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inputs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Data for weekly U.S. retail gasoline (all grades and formulations) and diesel (U.S. No. 2) prices from the U.S. EIA (</a:t>
            </a:r>
            <a:r>
              <a:rPr lang="en-US" sz="1200" u="sng" kern="1200" dirty="0">
                <a:solidFill>
                  <a:schemeClr val="tx1"/>
                </a:solidFill>
                <a:effectLst/>
                <a:latin typeface="+mn-lt"/>
                <a:ea typeface="+mn-ea"/>
                <a:cs typeface="+mn-cs"/>
                <a:hlinkClick r:id="rId3"/>
              </a:rPr>
              <a:t>https://www.eia.gov/petroleum/gasdiesel/</a:t>
            </a:r>
            <a:r>
              <a:rPr lang="en-US" sz="1200" kern="1200" dirty="0">
                <a:solidFill>
                  <a:schemeClr val="tx1"/>
                </a:solidFill>
                <a:effectLst/>
                <a:latin typeface="+mn-lt"/>
                <a:ea typeface="+mn-ea"/>
                <a:cs typeface="+mn-cs"/>
              </a:rPr>
              <a:t>) were used to estimate rates of price increase for the Low, Medium, and High case simulations. From 2002 through 2018, theses prices increased by a small constant rate (on an annual average, $0.07 for gasoline and $0.08 for diesel). The default gasoline and diesel fuel prices 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vary by region of the U.S. and year. From 2019 to 2050, the forecasted prices for both gasoline and diesel increase on an annual basis by only $0.02. To capture the historical rates of increase in gasoline and diesel prices (based on the U.S. EIA data) in the C2 and C3 simulations, annual growth rates of $0.07 and $0.08 were applied for the Medium cases of the gasoline and diesel price simulations, respectively. A rate of $0.05/year for both simulation sets was used for the Low case, and a rate of $0.10/year for both simulation sets was used for the High case. The adjusted price inputs in were applied 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for all regions. Increases in fuel price can affect whether a consumer will choose to buy (either an ICEV or ATV) or not buy a vehicle, as well as the mode of transportation a consumer chooses.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includes a no-buy option that can be influenced by high fuel prices. </a:t>
            </a:r>
          </a:p>
        </p:txBody>
      </p:sp>
      <p:sp>
        <p:nvSpPr>
          <p:cNvPr id="4" name="Slide Number Placeholder 3"/>
          <p:cNvSpPr>
            <a:spLocks noGrp="1"/>
          </p:cNvSpPr>
          <p:nvPr>
            <p:ph type="sldNum" sz="quarter" idx="10"/>
          </p:nvPr>
        </p:nvSpPr>
        <p:spPr/>
        <p:txBody>
          <a:bodyPr/>
          <a:lstStyle/>
          <a:p>
            <a:fld id="{1FDE2EAE-A618-4B03-80FB-1BE9467A12D4}" type="slidenum">
              <a:rPr lang="en-US" smtClean="0"/>
              <a:t>40</a:t>
            </a:fld>
            <a:endParaRPr lang="en-US" dirty="0"/>
          </a:p>
        </p:txBody>
      </p:sp>
    </p:spTree>
    <p:extLst>
      <p:ext uri="{BB962C8B-B14F-4D97-AF65-F5344CB8AC3E}">
        <p14:creationId xmlns:p14="http://schemas.microsoft.com/office/powerpoint/2010/main" val="16733010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Cost Parity simulations (vehicle manufacturer cost and gasoline price</a:t>
            </a:r>
            <a:r>
              <a:rPr lang="en-US" baseline="0" dirty="0"/>
              <a:t> simulations) </a:t>
            </a:r>
            <a:r>
              <a:rPr lang="en-US" dirty="0"/>
              <a:t>result in the largest changes in ZEV population across all scenarios.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Diesel price increase has only a small impact on ZEV adoption, possibly because of the higher cost of diesel vehicles and small number of diesel vehicle options in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public charging power level simulations produce some of the highest increases in ZEV adoption across the simulations. Slow charging time was identified in the literature review as a key barrier to ZEV adoption. The modeled increases in ZEV adoption for the public charging availability simulations were less than for the charging power level simulations.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Although ZEV cost was identified as the greatest barrier to ZEV adoption in the literature review, and financial incentives such as rebates effectively reduce the cost of ZEVs, changes to state rebate amounts had only a modest impact on the ZEV populations estimated by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a:t>
            </a:r>
            <a:r>
              <a:rPr lang="en-US" sz="1200" kern="1200" baseline="0" dirty="0">
                <a:solidFill>
                  <a:schemeClr val="tx1"/>
                </a:solidFill>
                <a:effectLst/>
                <a:latin typeface="+mn-lt"/>
                <a:ea typeface="+mn-ea"/>
                <a:cs typeface="+mn-cs"/>
              </a:rPr>
              <a:t> although applying a rebate with long duration (High case) to states that currently (as of 2019) do not have rebates produced a large change in ZEV population.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Reflective of the importance of HOV lane access to ZEV adoption, the corresponding simulations resulted in ZEV population increases that are among the highest across simulations, , after consideration of vehicle costs and gasoline costs.</a:t>
            </a:r>
            <a:endParaRPr lang="en-US" sz="1200" kern="1200" baseline="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Increasing the number of OEMs producing eligible ZEVs had a greater impact on ZEV population than increasing the cap on the number of vehicles eligible for the ARRA credit (shown on the</a:t>
            </a:r>
            <a:r>
              <a:rPr lang="en-US" sz="1200" kern="1200" baseline="0" dirty="0">
                <a:solidFill>
                  <a:schemeClr val="tx1"/>
                </a:solidFill>
                <a:effectLst/>
                <a:latin typeface="+mn-lt"/>
                <a:ea typeface="+mn-ea"/>
                <a:cs typeface="+mn-cs"/>
              </a:rPr>
              <a:t> next slide)</a:t>
            </a:r>
            <a:r>
              <a:rPr lang="en-US" sz="1200" kern="1200" dirty="0">
                <a:solidFill>
                  <a:schemeClr val="tx1"/>
                </a:solidFill>
                <a:effectLst/>
                <a:latin typeface="+mn-lt"/>
                <a:ea typeface="+mn-ea"/>
                <a:cs typeface="+mn-cs"/>
              </a:rPr>
              <a:t>. </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41</a:t>
            </a:fld>
            <a:endParaRPr lang="en-US" dirty="0"/>
          </a:p>
        </p:txBody>
      </p:sp>
    </p:spTree>
    <p:extLst>
      <p:ext uri="{BB962C8B-B14F-4D97-AF65-F5344CB8AC3E}">
        <p14:creationId xmlns:p14="http://schemas.microsoft.com/office/powerpoint/2010/main" val="26834452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Increasing the ARRA cap (number of eligible</a:t>
            </a:r>
            <a:r>
              <a:rPr lang="en-US" sz="1200" kern="1200" baseline="0" dirty="0">
                <a:solidFill>
                  <a:schemeClr val="tx1"/>
                </a:solidFill>
                <a:effectLst/>
                <a:latin typeface="+mn-lt"/>
                <a:ea typeface="+mn-ea"/>
                <a:cs typeface="+mn-cs"/>
              </a:rPr>
              <a:t> vehicles sold per OEM; with a $3,500 credit amount) </a:t>
            </a:r>
            <a:r>
              <a:rPr lang="en-US" sz="1200" kern="1200" dirty="0">
                <a:solidFill>
                  <a:schemeClr val="tx1"/>
                </a:solidFill>
                <a:effectLst/>
                <a:latin typeface="+mn-lt"/>
                <a:ea typeface="+mn-ea"/>
                <a:cs typeface="+mn-cs"/>
              </a:rPr>
              <a:t>had impacts similar to increasing the duration of state rebates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remaining simulations showed very little impact</a:t>
            </a:r>
            <a:r>
              <a:rPr lang="en-US" sz="1200" kern="1200" baseline="0" dirty="0">
                <a:solidFill>
                  <a:schemeClr val="tx1"/>
                </a:solidFill>
                <a:effectLst/>
                <a:latin typeface="+mn-lt"/>
                <a:ea typeface="+mn-ea"/>
                <a:cs typeface="+mn-cs"/>
              </a:rPr>
              <a:t> on ZEV population.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percentage changes for simulation set C1b are for EV100 populations only.  That is, by setting the cost of EV100s</a:t>
            </a:r>
            <a:r>
              <a:rPr lang="en-US" sz="1200" kern="1200" baseline="0" dirty="0">
                <a:solidFill>
                  <a:schemeClr val="tx1"/>
                </a:solidFill>
                <a:effectLst/>
                <a:latin typeface="+mn-lt"/>
                <a:ea typeface="+mn-ea"/>
                <a:cs typeface="+mn-cs"/>
              </a:rPr>
              <a:t> (BEVs with 100-mile range) equal to the cost of an ICE car in 2030, 2025, and 2020, resulted in increases of EV100 population by 4.6%, 19.9%, and 61.8%.  However, the</a:t>
            </a:r>
            <a:r>
              <a:rPr lang="en-US" sz="1200" kern="1200" dirty="0">
                <a:solidFill>
                  <a:schemeClr val="tx1"/>
                </a:solidFill>
                <a:effectLst/>
                <a:latin typeface="+mn-lt"/>
                <a:ea typeface="+mn-ea"/>
                <a:cs typeface="+mn-cs"/>
              </a:rPr>
              <a:t> total ZEV population changes are 0% for the Low, Medium, and High case simulations for the EV100 cost scenario.</a:t>
            </a:r>
            <a:endParaRPr lang="en-US" dirty="0"/>
          </a:p>
        </p:txBody>
      </p:sp>
      <p:sp>
        <p:nvSpPr>
          <p:cNvPr id="4" name="Slide Number Placeholder 3"/>
          <p:cNvSpPr>
            <a:spLocks noGrp="1"/>
          </p:cNvSpPr>
          <p:nvPr>
            <p:ph type="sldNum" sz="quarter" idx="10"/>
          </p:nvPr>
        </p:nvSpPr>
        <p:spPr/>
        <p:txBody>
          <a:bodyPr/>
          <a:lstStyle/>
          <a:p>
            <a:fld id="{1FDE2EAE-A618-4B03-80FB-1BE9467A12D4}" type="slidenum">
              <a:rPr lang="en-US" smtClean="0"/>
              <a:t>42</a:t>
            </a:fld>
            <a:endParaRPr lang="en-US" dirty="0"/>
          </a:p>
        </p:txBody>
      </p:sp>
    </p:spTree>
    <p:extLst>
      <p:ext uri="{BB962C8B-B14F-4D97-AF65-F5344CB8AC3E}">
        <p14:creationId xmlns:p14="http://schemas.microsoft.com/office/powerpoint/2010/main" val="2635926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0" dirty="0"/>
              <a:t>This</a:t>
            </a:r>
            <a:r>
              <a:rPr lang="en-US" b="0" baseline="0" dirty="0"/>
              <a:t> slide shows an overview of what will be presented in this webinar.  These items cover work completed in Tasks 2, 3, and 4 of the project.  </a:t>
            </a:r>
          </a:p>
          <a:p>
            <a:pPr marL="171450" indent="-171450">
              <a:buFont typeface="Arial" panose="020B0604020202020204" pitchFamily="34" charset="0"/>
              <a:buChar char="•"/>
            </a:pPr>
            <a:r>
              <a:rPr lang="en-US" b="0" baseline="0" dirty="0"/>
              <a:t>First, key findings from the literature review (Task 2) will be presented,</a:t>
            </a:r>
          </a:p>
          <a:p>
            <a:pPr marL="171450" indent="-171450">
              <a:buFont typeface="Arial" panose="020B0604020202020204" pitchFamily="34" charset="0"/>
              <a:buChar char="•"/>
            </a:pPr>
            <a:r>
              <a:rPr lang="en-US" b="0" baseline="0" dirty="0"/>
              <a:t>An overview of the MA3T model used for estimating ZEV populations for various future ZEV adoption scenarios will be presented along with the rationale for using the model in this project,</a:t>
            </a:r>
          </a:p>
          <a:p>
            <a:pPr marL="171450" indent="-171450">
              <a:buFont typeface="Arial" panose="020B0604020202020204" pitchFamily="34" charset="0"/>
              <a:buChar char="•"/>
            </a:pPr>
            <a:r>
              <a:rPr lang="en-US" b="0" baseline="0" dirty="0"/>
              <a:t>The guiding principles for development of the analysis scenarios and the scenarios selected will then be summarized, and</a:t>
            </a:r>
          </a:p>
          <a:p>
            <a:pPr marL="171450" indent="-171450">
              <a:buFont typeface="Arial" panose="020B0604020202020204" pitchFamily="34" charset="0"/>
              <a:buChar char="•"/>
            </a:pPr>
            <a:r>
              <a:rPr lang="en-US" b="0" baseline="0" dirty="0"/>
              <a:t>The modeling results for ZEV sales and population increases and corresponding emissions reductions for the analysis scenarios will be summarized.</a:t>
            </a:r>
          </a:p>
          <a:p>
            <a:pPr marL="171450" indent="-171450">
              <a:buFont typeface="Arial" panose="020B0604020202020204" pitchFamily="34" charset="0"/>
              <a:buChar char="•"/>
            </a:pPr>
            <a:r>
              <a:rPr lang="en-US" b="0" baseline="0" dirty="0"/>
              <a:t>The webinar will end with a summary of the implications of this study and suggestions for future research.</a:t>
            </a:r>
          </a:p>
          <a:p>
            <a:pPr marL="171450" indent="-171450">
              <a:buFont typeface="Arial" panose="020B0604020202020204" pitchFamily="34" charset="0"/>
              <a:buChar char="•"/>
            </a:pPr>
            <a:endParaRPr lang="en-US" b="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a:t>The MA3T parameters adjusted in each scenario and the assumptions underlying the parameter value adjustments are included in the Supplemental slides. </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1FDE2EAE-A618-4B03-80FB-1BE9467A12D4}" type="slidenum">
              <a:rPr lang="en-US" smtClean="0"/>
              <a:t>5</a:t>
            </a:fld>
            <a:endParaRPr lang="en-US" dirty="0"/>
          </a:p>
        </p:txBody>
      </p:sp>
    </p:spTree>
    <p:extLst>
      <p:ext uri="{BB962C8B-B14F-4D97-AF65-F5344CB8AC3E}">
        <p14:creationId xmlns:p14="http://schemas.microsoft.com/office/powerpoint/2010/main" val="1249276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structure of the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model, which was used for modeling ZEV populations for emissions analysis, includes infrastructure, policy, technology, and consumer parameters.</a:t>
            </a:r>
            <a:r>
              <a:rPr lang="en-US" sz="1200" kern="1200" baseline="0" dirty="0">
                <a:solidFill>
                  <a:schemeClr val="tx1"/>
                </a:solidFill>
                <a:effectLst/>
                <a:latin typeface="+mn-lt"/>
                <a:ea typeface="+mn-ea"/>
                <a:cs typeface="+mn-cs"/>
              </a:rPr>
              <a:t> This structure</a:t>
            </a:r>
            <a:r>
              <a:rPr lang="en-US" sz="1200" kern="1200" dirty="0">
                <a:solidFill>
                  <a:schemeClr val="tx1"/>
                </a:solidFill>
                <a:effectLst/>
                <a:latin typeface="+mn-lt"/>
                <a:ea typeface="+mn-ea"/>
                <a:cs typeface="+mn-cs"/>
              </a:rPr>
              <a:t> provided a useful framework for linking policy shifts to ATV adoption, and helped focus the literature review.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MA3T = Market Acceptance of Advanced Automotive Technologies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the brief literature review, several topic areas were considered:</a:t>
            </a:r>
            <a:r>
              <a:rPr lang="en-US" sz="1200" kern="1200" baseline="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h</a:t>
            </a:r>
            <a:r>
              <a:rPr lang="en-US" sz="1200" kern="1200" dirty="0">
                <a:solidFill>
                  <a:schemeClr val="tx1"/>
                </a:solidFill>
                <a:effectLst/>
                <a:latin typeface="+mn-lt"/>
                <a:ea typeface="+mn-ea"/>
                <a:cs typeface="+mn-cs"/>
              </a:rPr>
              <a:t>istorical data on ATV market share and projected adoption rates and sales trends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state and local goals for electric vehicle adoption, and the rates of adoption necessary to achieve those goals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the vehicle fleet will transition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policies and programs understood to affect ATV adoption rates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Much of the literature that was reviewed covered other advanced technology vehicles (ATVs), including hybrid electric vehicles (HEVs) and plug-in hybrid electric vehicles (PHEVs), in addition to ZEVs.</a:t>
            </a:r>
          </a:p>
        </p:txBody>
      </p:sp>
      <p:sp>
        <p:nvSpPr>
          <p:cNvPr id="4" name="Slide Number Placeholder 3"/>
          <p:cNvSpPr>
            <a:spLocks noGrp="1"/>
          </p:cNvSpPr>
          <p:nvPr>
            <p:ph type="sldNum" sz="quarter" idx="5"/>
          </p:nvPr>
        </p:nvSpPr>
        <p:spPr/>
        <p:txBody>
          <a:bodyPr/>
          <a:lstStyle/>
          <a:p>
            <a:fld id="{1FDE2EAE-A618-4B03-80FB-1BE9467A12D4}" type="slidenum">
              <a:rPr lang="en-US" smtClean="0"/>
              <a:t>6</a:t>
            </a:fld>
            <a:endParaRPr lang="en-US" dirty="0"/>
          </a:p>
        </p:txBody>
      </p:sp>
    </p:spTree>
    <p:extLst>
      <p:ext uri="{BB962C8B-B14F-4D97-AF65-F5344CB8AC3E}">
        <p14:creationId xmlns:p14="http://schemas.microsoft.com/office/powerpoint/2010/main" val="1750896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Alliance of Automobile Manufacturers, in their Advanced Technology Vehicles Sales Dashboard, has recorded advanced technology vehicle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ATV) sales since 2011, including HEVs, PHEVs, BEVs, and FCEVs.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Between</a:t>
            </a:r>
            <a:r>
              <a:rPr lang="en-US" sz="1200" b="0" kern="1200" baseline="0" dirty="0">
                <a:solidFill>
                  <a:schemeClr val="tx1"/>
                </a:solidFill>
                <a:effectLst/>
                <a:latin typeface="+mn-lt"/>
                <a:ea typeface="+mn-ea"/>
                <a:cs typeface="+mn-cs"/>
              </a:rPr>
              <a:t> 2011 and 2018, FCEVs had the fastest annual growth among </a:t>
            </a:r>
            <a:r>
              <a:rPr lang="en-US" sz="1200" kern="1200" baseline="0" dirty="0">
                <a:solidFill>
                  <a:schemeClr val="tx1"/>
                </a:solidFill>
                <a:effectLst/>
                <a:latin typeface="+mn-lt"/>
                <a:ea typeface="+mn-ea"/>
                <a:cs typeface="+mn-cs"/>
              </a:rPr>
              <a:t>all types of alternative technology vehicles, but accounted for less than one percent of all ATVs sold in 2018</a:t>
            </a:r>
            <a:r>
              <a:rPr lang="en-US" sz="1200" kern="1200" dirty="0">
                <a:solidFill>
                  <a:schemeClr val="tx1"/>
                </a:solidFill>
                <a:effectLst/>
                <a:latin typeface="+mn-lt"/>
                <a:ea typeface="+mn-ea"/>
                <a:cs typeface="+mn-cs"/>
              </a:rPr>
              <a:t>.  Setting</a:t>
            </a:r>
            <a:r>
              <a:rPr lang="en-US" sz="1200" kern="1200" baseline="0" dirty="0">
                <a:solidFill>
                  <a:schemeClr val="tx1"/>
                </a:solidFill>
                <a:effectLst/>
                <a:latin typeface="+mn-lt"/>
                <a:ea typeface="+mn-ea"/>
                <a:cs typeface="+mn-cs"/>
              </a:rPr>
              <a:t> aside FCEVs, BEVs had the highest growth in sales between 2011 and 2018.  </a:t>
            </a:r>
            <a:r>
              <a:rPr lang="en-US" sz="1200" kern="1200" dirty="0">
                <a:solidFill>
                  <a:schemeClr val="tx1"/>
                </a:solidFill>
                <a:effectLst/>
                <a:latin typeface="+mn-lt"/>
                <a:ea typeface="+mn-ea"/>
                <a:cs typeface="+mn-cs"/>
              </a:rPr>
              <a:t>California leads the nation in terms of total </a:t>
            </a:r>
            <a:r>
              <a:rPr lang="en-US" sz="1200" kern="1200" baseline="0" dirty="0">
                <a:solidFill>
                  <a:schemeClr val="tx1"/>
                </a:solidFill>
                <a:effectLst/>
                <a:latin typeface="+mn-lt"/>
                <a:ea typeface="+mn-ea"/>
                <a:cs typeface="+mn-cs"/>
              </a:rPr>
              <a:t>ATV</a:t>
            </a:r>
            <a:r>
              <a:rPr lang="en-US" sz="1200" kern="1200" dirty="0">
                <a:solidFill>
                  <a:schemeClr val="tx1"/>
                </a:solidFill>
                <a:effectLst/>
                <a:latin typeface="+mn-lt"/>
                <a:ea typeface="+mn-ea"/>
                <a:cs typeface="+mn-cs"/>
              </a:rPr>
              <a:t> sales. Florida is second, followed by Texas, New York, Illinois, and Washington.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Under this Task 115, ZEVs</a:t>
            </a:r>
            <a:r>
              <a:rPr lang="en-US" sz="1200" kern="1200" baseline="0" dirty="0">
                <a:solidFill>
                  <a:schemeClr val="tx1"/>
                </a:solidFill>
                <a:effectLst/>
                <a:latin typeface="+mn-lt"/>
                <a:ea typeface="+mn-ea"/>
                <a:cs typeface="+mn-cs"/>
              </a:rPr>
              <a:t> refers to</a:t>
            </a:r>
            <a:r>
              <a:rPr lang="en-US" sz="1200" kern="1200" dirty="0">
                <a:solidFill>
                  <a:schemeClr val="tx1"/>
                </a:solidFill>
                <a:effectLst/>
                <a:latin typeface="+mn-lt"/>
                <a:ea typeface="+mn-ea"/>
                <a:cs typeface="+mn-cs"/>
              </a:rPr>
              <a:t> BEVs and FCEVs, the types</a:t>
            </a:r>
            <a:r>
              <a:rPr lang="en-US" sz="1200" kern="1200" baseline="0" dirty="0">
                <a:solidFill>
                  <a:schemeClr val="tx1"/>
                </a:solidFill>
                <a:effectLst/>
                <a:latin typeface="+mn-lt"/>
                <a:ea typeface="+mn-ea"/>
                <a:cs typeface="+mn-cs"/>
              </a:rPr>
              <a:t> of ATVs considered in this project.</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For ZEVs, California leads in sales between 2011 and 2018, followed by Washington, which had ten times less ZEV sales.  Georgia, Florida, and Texas follow Washington in terms of ZEV sales.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ATV sales slumped substantially in 2015. This is likely due to reductions in manufacture incentives, declining gasoline prices, and potential delays in consumer purchases as a result of future electric vehicle releases.  These factors are captured within the MA</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T forecast of the future vehicle fleet. </a:t>
            </a:r>
          </a:p>
        </p:txBody>
      </p:sp>
      <p:sp>
        <p:nvSpPr>
          <p:cNvPr id="4" name="Slide Number Placeholder 3"/>
          <p:cNvSpPr>
            <a:spLocks noGrp="1"/>
          </p:cNvSpPr>
          <p:nvPr>
            <p:ph type="sldNum" sz="quarter" idx="5"/>
          </p:nvPr>
        </p:nvSpPr>
        <p:spPr/>
        <p:txBody>
          <a:bodyPr/>
          <a:lstStyle/>
          <a:p>
            <a:fld id="{1FDE2EAE-A618-4B03-80FB-1BE9467A12D4}" type="slidenum">
              <a:rPr lang="en-US" smtClean="0"/>
              <a:t>7</a:t>
            </a:fld>
            <a:endParaRPr lang="en-US" dirty="0"/>
          </a:p>
        </p:txBody>
      </p:sp>
    </p:spTree>
    <p:extLst>
      <p:ext uri="{BB962C8B-B14F-4D97-AF65-F5344CB8AC3E}">
        <p14:creationId xmlns:p14="http://schemas.microsoft.com/office/powerpoint/2010/main" val="239116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literature review results suggest several key drivers of ATV adoption. Several of the top drivers are highlighted here</a:t>
            </a:r>
            <a:r>
              <a:rPr lang="en-US" baseline="0" dirty="0"/>
              <a:t>, ordered by </a:t>
            </a:r>
            <a:r>
              <a:rPr lang="en-US" dirty="0"/>
              <a:t>relative importance in terms</a:t>
            </a:r>
            <a:r>
              <a:rPr lang="en-US" baseline="0" dirty="0"/>
              <a:t> of their impact on potential ATV adoption.  The related parameters and modules in the MA3T model are also highlighted in the table. </a:t>
            </a:r>
            <a:r>
              <a:rPr lang="en-US" dirty="0"/>
              <a:t>Top barriers to ATV adoption are listed on the next slide.</a:t>
            </a:r>
            <a:endParaRPr lang="en-US" baseline="0" dirty="0"/>
          </a:p>
          <a:p>
            <a:endParaRPr lang="en-US" baseline="0" dirty="0"/>
          </a:p>
          <a:p>
            <a:r>
              <a:rPr lang="en-US" b="0" baseline="0" dirty="0">
                <a:solidFill>
                  <a:srgbClr val="FF0000"/>
                </a:solidFill>
              </a:rPr>
              <a:t>The analysis scenarios discussed later consider the key drivers and barriers covered here and on the next slide. </a:t>
            </a:r>
            <a:endParaRPr lang="en-US" b="0" dirty="0">
              <a:solidFill>
                <a:srgbClr val="FF0000"/>
              </a:solidFill>
            </a:endParaRPr>
          </a:p>
        </p:txBody>
      </p:sp>
      <p:sp>
        <p:nvSpPr>
          <p:cNvPr id="4" name="Slide Number Placeholder 3"/>
          <p:cNvSpPr>
            <a:spLocks noGrp="1"/>
          </p:cNvSpPr>
          <p:nvPr>
            <p:ph type="sldNum" sz="quarter" idx="5"/>
          </p:nvPr>
        </p:nvSpPr>
        <p:spPr/>
        <p:txBody>
          <a:bodyPr/>
          <a:lstStyle/>
          <a:p>
            <a:fld id="{1FDE2EAE-A618-4B03-80FB-1BE9467A12D4}" type="slidenum">
              <a:rPr lang="en-US" smtClean="0"/>
              <a:t>8</a:t>
            </a:fld>
            <a:endParaRPr lang="en-US" dirty="0"/>
          </a:p>
        </p:txBody>
      </p:sp>
    </p:spTree>
    <p:extLst>
      <p:ext uri="{BB962C8B-B14F-4D97-AF65-F5344CB8AC3E}">
        <p14:creationId xmlns:p14="http://schemas.microsoft.com/office/powerpoint/2010/main" val="2875716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key barriers to ATV adoption </a:t>
            </a:r>
            <a:r>
              <a:rPr lang="en-US" baseline="0" dirty="0"/>
              <a:t>reflect the same concepts and parameters as the drivers.  Overall, the key drivers and barriers with high relative importance for ATV adoption are related to technology, infrastructure, and policy factors.</a:t>
            </a:r>
          </a:p>
          <a:p>
            <a:endParaRPr lang="en-US" baseline="0" dirty="0"/>
          </a:p>
          <a:p>
            <a:r>
              <a:rPr lang="en-US" baseline="0" dirty="0"/>
              <a:t>Again, these highlighted key barriers are addressed in the analysis scenarios.  </a:t>
            </a:r>
          </a:p>
          <a:p>
            <a:endParaRPr lang="en-US" baseline="0" dirty="0"/>
          </a:p>
          <a:p>
            <a:r>
              <a:rPr lang="en-US" baseline="0" dirty="0"/>
              <a:t>Although MA3T has input parameters representing Negative Attitude Towards New Technology—specifically, willingness to pay for new technology related to perceived risk factors—that barrier is not considered in any of the analysis scenarios, since one of the developers of the MA3T model recommended against making adjustments to those input parameters.</a:t>
            </a:r>
            <a:endParaRPr lang="en-US" dirty="0"/>
          </a:p>
        </p:txBody>
      </p:sp>
      <p:sp>
        <p:nvSpPr>
          <p:cNvPr id="4" name="Slide Number Placeholder 3"/>
          <p:cNvSpPr>
            <a:spLocks noGrp="1"/>
          </p:cNvSpPr>
          <p:nvPr>
            <p:ph type="sldNum" sz="quarter" idx="5"/>
          </p:nvPr>
        </p:nvSpPr>
        <p:spPr/>
        <p:txBody>
          <a:bodyPr/>
          <a:lstStyle/>
          <a:p>
            <a:fld id="{1FDE2EAE-A618-4B03-80FB-1BE9467A12D4}" type="slidenum">
              <a:rPr lang="en-US" smtClean="0"/>
              <a:t>9</a:t>
            </a:fld>
            <a:endParaRPr lang="en-US" dirty="0"/>
          </a:p>
        </p:txBody>
      </p:sp>
    </p:spTree>
    <p:extLst>
      <p:ext uri="{BB962C8B-B14F-4D97-AF65-F5344CB8AC3E}">
        <p14:creationId xmlns:p14="http://schemas.microsoft.com/office/powerpoint/2010/main" val="46721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Add Title</a:t>
            </a:r>
          </a:p>
        </p:txBody>
      </p:sp>
      <p:sp>
        <p:nvSpPr>
          <p:cNvPr id="3" name="Subtitle 2"/>
          <p:cNvSpPr>
            <a:spLocks noGrp="1"/>
          </p:cNvSpPr>
          <p:nvPr>
            <p:ph type="subTitle" idx="1" hasCustomPrompt="1"/>
          </p:nvPr>
        </p:nvSpPr>
        <p:spPr>
          <a:xfrm>
            <a:off x="1524000" y="3602038"/>
            <a:ext cx="9144000" cy="1338262"/>
          </a:xfrm>
        </p:spPr>
        <p:txBody>
          <a:bodyPr>
            <a:normAutofit/>
          </a:bodyPr>
          <a:lstStyle>
            <a:lvl1pPr marL="0" indent="0" algn="ctr">
              <a:buNone/>
              <a:defRPr sz="2600" baseline="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if Desired</a:t>
            </a:r>
          </a:p>
        </p:txBody>
      </p:sp>
      <p:sp>
        <p:nvSpPr>
          <p:cNvPr id="9" name="Text Placeholder 3"/>
          <p:cNvSpPr>
            <a:spLocks noGrp="1"/>
          </p:cNvSpPr>
          <p:nvPr>
            <p:ph type="body" sz="half" idx="13" hasCustomPrompt="1"/>
          </p:nvPr>
        </p:nvSpPr>
        <p:spPr>
          <a:xfrm>
            <a:off x="1026373" y="5424187"/>
            <a:ext cx="7054637" cy="1106154"/>
          </a:xfrm>
        </p:spPr>
        <p:txBody>
          <a:bodyPr anchor="t">
            <a:normAutofit/>
          </a:bodyPr>
          <a:lstStyle>
            <a:lvl1pPr marL="0" indent="0">
              <a:lnSpc>
                <a:spcPct val="100000"/>
              </a:lnSpc>
              <a:spcBef>
                <a:spcPts val="600"/>
              </a:spcBef>
              <a:buNone/>
              <a:defRPr sz="1800" baseline="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content</a:t>
            </a:r>
          </a:p>
        </p:txBody>
      </p:sp>
      <p:sp>
        <p:nvSpPr>
          <p:cNvPr id="5" name="Text Placeholder 4"/>
          <p:cNvSpPr>
            <a:spLocks noGrp="1"/>
          </p:cNvSpPr>
          <p:nvPr>
            <p:ph type="body" sz="quarter" idx="15" hasCustomPrompt="1"/>
          </p:nvPr>
        </p:nvSpPr>
        <p:spPr>
          <a:xfrm>
            <a:off x="1030605" y="6569392"/>
            <a:ext cx="2343150" cy="252095"/>
          </a:xfrm>
        </p:spPr>
        <p:txBody>
          <a:bodyPr>
            <a:noAutofit/>
          </a:bodyPr>
          <a:lstStyle>
            <a:lvl1pPr marL="0" indent="0">
              <a:buFontTx/>
              <a:buNone/>
              <a:defRPr sz="900"/>
            </a:lvl1pPr>
            <a:lvl2pPr>
              <a:defRPr sz="900"/>
            </a:lvl2pPr>
            <a:lvl3pPr>
              <a:defRPr sz="900"/>
            </a:lvl3pPr>
            <a:lvl4pPr>
              <a:defRPr sz="900"/>
            </a:lvl4pPr>
            <a:lvl5pPr>
              <a:defRPr sz="900"/>
            </a:lvl5pPr>
          </a:lstStyle>
          <a:p>
            <a:pPr lvl="0"/>
            <a:r>
              <a:rPr lang="en-US" dirty="0"/>
              <a:t>Click to add content</a:t>
            </a:r>
          </a:p>
        </p:txBody>
      </p:sp>
    </p:spTree>
    <p:extLst>
      <p:ext uri="{BB962C8B-B14F-4D97-AF65-F5344CB8AC3E}">
        <p14:creationId xmlns:p14="http://schemas.microsoft.com/office/powerpoint/2010/main" val="3338308750"/>
      </p:ext>
    </p:extLst>
  </p:cSld>
  <p:clrMapOvr>
    <a:masterClrMapping/>
  </p:clrMapOvr>
  <p:extLst>
    <p:ext uri="{DCECCB84-F9BA-43D5-87BE-67443E8EF086}">
      <p15:sldGuideLst xmlns:p15="http://schemas.microsoft.com/office/powerpoint/2012/main">
        <p15:guide id="1" orient="horz" pos="2160">
          <p15:clr>
            <a:srgbClr val="FBAE40"/>
          </p15:clr>
        </p15:guide>
        <p15:guide id="2" pos="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0125" y="365125"/>
            <a:ext cx="10261600" cy="1325563"/>
          </a:xfrm>
        </p:spPr>
        <p:txBody>
          <a:bodyPr/>
          <a:lstStyle>
            <a:lvl1pPr>
              <a:defRPr>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Add Slide Title</a:t>
            </a:r>
          </a:p>
        </p:txBody>
      </p:sp>
      <p:sp>
        <p:nvSpPr>
          <p:cNvPr id="6" name="Slide Number Placeholder 5"/>
          <p:cNvSpPr>
            <a:spLocks noGrp="1"/>
          </p:cNvSpPr>
          <p:nvPr>
            <p:ph type="sldNum" sz="quarter" idx="12"/>
          </p:nvPr>
        </p:nvSpPr>
        <p:spPr/>
        <p:txBody>
          <a:bodyPr/>
          <a:lstStyle>
            <a:lvl1pPr>
              <a:defRPr sz="16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fld id="{DADFA7F5-40CC-4FC0-89A8-DE9E694DC4C4}" type="slidenum">
              <a:rPr lang="en-US" smtClean="0"/>
              <a:pPr/>
              <a:t>‹#›</a:t>
            </a:fld>
            <a:endParaRPr lang="en-US" dirty="0"/>
          </a:p>
        </p:txBody>
      </p:sp>
      <p:sp>
        <p:nvSpPr>
          <p:cNvPr id="5" name="Content Placeholder 2"/>
          <p:cNvSpPr>
            <a:spLocks noGrp="1"/>
          </p:cNvSpPr>
          <p:nvPr>
            <p:ph sz="half" idx="13" hasCustomPrompt="1"/>
          </p:nvPr>
        </p:nvSpPr>
        <p:spPr>
          <a:xfrm>
            <a:off x="1536700" y="1812925"/>
            <a:ext cx="9817100" cy="4351338"/>
          </a:xfrm>
        </p:spPr>
        <p:txBody>
          <a:bodyPr/>
          <a:lstStyle>
            <a:lvl1pPr marL="292100" indent="-292100">
              <a:lnSpc>
                <a:spcPct val="100000"/>
              </a:lnSpc>
              <a:defRPr>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nSpc>
                <a:spcPct val="100000"/>
              </a:lnSpc>
              <a:spcBef>
                <a:spcPts val="600"/>
              </a:spcBef>
              <a:buFont typeface="Segoe UI Light" panose="020B0502040204020203" pitchFamily="34" charset="0"/>
              <a:buChar char="‒"/>
              <a:defRPr>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nSpc>
                <a:spcPct val="100000"/>
              </a:lnSpc>
              <a:spcBef>
                <a:spcPts val="600"/>
              </a:spcBef>
              <a:defRPr>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nSpc>
                <a:spcPct val="100000"/>
              </a:lnSpc>
              <a:spcBef>
                <a:spcPts val="600"/>
              </a:spcBef>
              <a:defRPr>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nSpc>
                <a:spcPct val="100000"/>
              </a:lnSpc>
              <a:spcBef>
                <a:spcPts val="600"/>
              </a:spcBef>
              <a:defRPr>
                <a:solidFill>
                  <a:srgbClr val="0C5788"/>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add content in bullets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4868039"/>
      </p:ext>
    </p:extLst>
  </p:cSld>
  <p:clrMapOvr>
    <a:masterClrMapping/>
  </p:clrMapOvr>
  <p:extLst>
    <p:ext uri="{DCECCB84-F9BA-43D5-87BE-67443E8EF086}">
      <p15:sldGuideLst xmlns:p15="http://schemas.microsoft.com/office/powerpoint/2012/main">
        <p15:guide id="1" orient="horz" pos="2160">
          <p15:clr>
            <a:srgbClr val="FBAE40"/>
          </p15:clr>
        </p15:guide>
        <p15:guide id="2" pos="81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2030" y="365125"/>
            <a:ext cx="10199370" cy="1325563"/>
          </a:xfrm>
        </p:spPr>
        <p:txBody>
          <a:bodyPr/>
          <a:lstStyle>
            <a:lvl1pPr>
              <a:defRPr>
                <a:solidFill>
                  <a:srgbClr val="0C5788"/>
                </a:solidFill>
              </a:defRPr>
            </a:lvl1pPr>
          </a:lstStyle>
          <a:p>
            <a:r>
              <a:rPr lang="en-US" dirty="0"/>
              <a:t>Click to Add Slide Title</a:t>
            </a:r>
          </a:p>
        </p:txBody>
      </p:sp>
      <p:sp>
        <p:nvSpPr>
          <p:cNvPr id="4" name="Content Placeholder 3"/>
          <p:cNvSpPr>
            <a:spLocks noGrp="1"/>
          </p:cNvSpPr>
          <p:nvPr>
            <p:ph sz="half" idx="2" hasCustomPrompt="1"/>
          </p:nvPr>
        </p:nvSpPr>
        <p:spPr>
          <a:xfrm>
            <a:off x="6183630" y="1825625"/>
            <a:ext cx="5170170" cy="4351338"/>
          </a:xfrm>
        </p:spPr>
        <p:txBody>
          <a:bodyPr/>
          <a:lstStyle>
            <a:lvl1pPr>
              <a:lnSpc>
                <a:spcPct val="100000"/>
              </a:lnSpc>
              <a:defRPr>
                <a:solidFill>
                  <a:srgbClr val="0C5788"/>
                </a:solidFill>
              </a:defRPr>
            </a:lvl1pPr>
            <a:lvl2pPr marL="631825" indent="-292100">
              <a:lnSpc>
                <a:spcPct val="100000"/>
              </a:lnSpc>
              <a:spcBef>
                <a:spcPts val="600"/>
              </a:spcBef>
              <a:buFont typeface="Segoe UI Light" panose="020B0502040204020203" pitchFamily="34" charset="0"/>
              <a:buChar char="‒"/>
              <a:defRPr>
                <a:solidFill>
                  <a:srgbClr val="0C5788"/>
                </a:solidFill>
              </a:defRPr>
            </a:lvl2pPr>
            <a:lvl3pPr marL="854075" indent="-228600">
              <a:lnSpc>
                <a:spcPct val="100000"/>
              </a:lnSpc>
              <a:spcBef>
                <a:spcPts val="600"/>
              </a:spcBef>
              <a:defRPr>
                <a:solidFill>
                  <a:srgbClr val="0C5788"/>
                </a:solidFill>
              </a:defRPr>
            </a:lvl3pPr>
            <a:lvl4pPr marL="1085850" indent="-228600">
              <a:lnSpc>
                <a:spcPct val="100000"/>
              </a:lnSpc>
              <a:spcBef>
                <a:spcPts val="600"/>
              </a:spcBef>
              <a:defRPr>
                <a:solidFill>
                  <a:srgbClr val="0C5788"/>
                </a:solidFill>
              </a:defRPr>
            </a:lvl4pPr>
            <a:lvl5pPr marL="1316038" indent="-228600">
              <a:lnSpc>
                <a:spcPct val="100000"/>
              </a:lnSpc>
              <a:spcBef>
                <a:spcPts val="600"/>
              </a:spcBef>
              <a:defRPr>
                <a:solidFill>
                  <a:srgbClr val="0C5788"/>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1600">
                <a:solidFill>
                  <a:srgbClr val="0C5788"/>
                </a:solidFill>
              </a:defRPr>
            </a:lvl1pPr>
          </a:lstStyle>
          <a:p>
            <a:fld id="{DADFA7F5-40CC-4FC0-89A8-DE9E694DC4C4}" type="slidenum">
              <a:rPr lang="en-US" smtClean="0"/>
              <a:pPr/>
              <a:t>‹#›</a:t>
            </a:fld>
            <a:endParaRPr lang="en-US" dirty="0"/>
          </a:p>
        </p:txBody>
      </p:sp>
      <p:sp>
        <p:nvSpPr>
          <p:cNvPr id="6" name="Content Placeholder 3"/>
          <p:cNvSpPr>
            <a:spLocks noGrp="1"/>
          </p:cNvSpPr>
          <p:nvPr>
            <p:ph sz="half" idx="13" hasCustomPrompt="1"/>
          </p:nvPr>
        </p:nvSpPr>
        <p:spPr>
          <a:xfrm>
            <a:off x="1073469" y="1825625"/>
            <a:ext cx="4889500" cy="4351338"/>
          </a:xfrm>
        </p:spPr>
        <p:txBody>
          <a:bodyPr/>
          <a:lstStyle>
            <a:lvl1pPr>
              <a:lnSpc>
                <a:spcPct val="100000"/>
              </a:lnSpc>
              <a:defRPr>
                <a:solidFill>
                  <a:srgbClr val="0C5788"/>
                </a:solidFill>
              </a:defRPr>
            </a:lvl1pPr>
            <a:lvl2pPr marL="631825" indent="-292100">
              <a:lnSpc>
                <a:spcPct val="100000"/>
              </a:lnSpc>
              <a:spcBef>
                <a:spcPts val="600"/>
              </a:spcBef>
              <a:buFont typeface="Segoe UI Light" panose="020B0502040204020203" pitchFamily="34" charset="0"/>
              <a:buChar char="‒"/>
              <a:defRPr>
                <a:solidFill>
                  <a:srgbClr val="0C5788"/>
                </a:solidFill>
              </a:defRPr>
            </a:lvl2pPr>
            <a:lvl3pPr marL="854075" indent="-228600">
              <a:lnSpc>
                <a:spcPct val="100000"/>
              </a:lnSpc>
              <a:spcBef>
                <a:spcPts val="600"/>
              </a:spcBef>
              <a:defRPr>
                <a:solidFill>
                  <a:srgbClr val="0C5788"/>
                </a:solidFill>
              </a:defRPr>
            </a:lvl3pPr>
            <a:lvl4pPr marL="1085850" indent="-228600">
              <a:lnSpc>
                <a:spcPct val="100000"/>
              </a:lnSpc>
              <a:spcBef>
                <a:spcPts val="600"/>
              </a:spcBef>
              <a:defRPr>
                <a:solidFill>
                  <a:srgbClr val="0C5788"/>
                </a:solidFill>
              </a:defRPr>
            </a:lvl4pPr>
            <a:lvl5pPr marL="1316038" indent="-228600">
              <a:lnSpc>
                <a:spcPct val="100000"/>
              </a:lnSpc>
              <a:spcBef>
                <a:spcPts val="600"/>
              </a:spcBef>
              <a:defRPr>
                <a:solidFill>
                  <a:srgbClr val="0C5788"/>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226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2030" y="365125"/>
            <a:ext cx="10199370" cy="1325563"/>
          </a:xfrm>
        </p:spPr>
        <p:txBody>
          <a:bodyPr/>
          <a:lstStyle>
            <a:lvl1pPr>
              <a:defRPr>
                <a:solidFill>
                  <a:srgbClr val="0C5788"/>
                </a:solidFill>
              </a:defRPr>
            </a:lvl1pPr>
          </a:lstStyle>
          <a:p>
            <a:r>
              <a:rPr lang="en-US" dirty="0"/>
              <a:t>Click to Add Slide Title</a:t>
            </a:r>
          </a:p>
        </p:txBody>
      </p:sp>
      <p:sp>
        <p:nvSpPr>
          <p:cNvPr id="7" name="Slide Number Placeholder 6"/>
          <p:cNvSpPr>
            <a:spLocks noGrp="1"/>
          </p:cNvSpPr>
          <p:nvPr>
            <p:ph type="sldNum" sz="quarter" idx="12"/>
          </p:nvPr>
        </p:nvSpPr>
        <p:spPr/>
        <p:txBody>
          <a:bodyPr/>
          <a:lstStyle>
            <a:lvl1pPr>
              <a:defRPr sz="1600">
                <a:solidFill>
                  <a:srgbClr val="0C5788"/>
                </a:solidFill>
              </a:defRPr>
            </a:lvl1pPr>
          </a:lstStyle>
          <a:p>
            <a:fld id="{DADFA7F5-40CC-4FC0-89A8-DE9E694DC4C4}" type="slidenum">
              <a:rPr lang="en-US" smtClean="0"/>
              <a:pPr/>
              <a:t>‹#›</a:t>
            </a:fld>
            <a:endParaRPr lang="en-US" dirty="0"/>
          </a:p>
        </p:txBody>
      </p:sp>
      <p:sp>
        <p:nvSpPr>
          <p:cNvPr id="11" name="Content Placeholder 3"/>
          <p:cNvSpPr>
            <a:spLocks noGrp="1"/>
          </p:cNvSpPr>
          <p:nvPr>
            <p:ph sz="half" idx="15" hasCustomPrompt="1"/>
          </p:nvPr>
        </p:nvSpPr>
        <p:spPr>
          <a:xfrm>
            <a:off x="4523555" y="1809750"/>
            <a:ext cx="3415665" cy="4367213"/>
          </a:xfrm>
        </p:spPr>
        <p:txBody>
          <a:bodyPr/>
          <a:lstStyle>
            <a:lvl1pPr>
              <a:lnSpc>
                <a:spcPct val="100000"/>
              </a:lnSpc>
              <a:defRPr>
                <a:solidFill>
                  <a:srgbClr val="0C5788"/>
                </a:solidFill>
              </a:defRPr>
            </a:lvl1pPr>
            <a:lvl2pPr marL="749300" indent="-292100">
              <a:lnSpc>
                <a:spcPct val="100000"/>
              </a:lnSpc>
              <a:spcBef>
                <a:spcPts val="600"/>
              </a:spcBef>
              <a:buFont typeface="Segoe UI Light" panose="020B0502040204020203" pitchFamily="34" charset="0"/>
              <a:buChar char="‒"/>
              <a:defRPr>
                <a:solidFill>
                  <a:srgbClr val="0C5788"/>
                </a:solidFill>
              </a:defRPr>
            </a:lvl2pPr>
            <a:lvl3pPr>
              <a:lnSpc>
                <a:spcPct val="100000"/>
              </a:lnSpc>
              <a:spcBef>
                <a:spcPts val="600"/>
              </a:spcBef>
              <a:defRPr>
                <a:solidFill>
                  <a:srgbClr val="0C5788"/>
                </a:solidFill>
              </a:defRPr>
            </a:lvl3pPr>
            <a:lvl4pPr>
              <a:lnSpc>
                <a:spcPct val="100000"/>
              </a:lnSpc>
              <a:spcBef>
                <a:spcPts val="600"/>
              </a:spcBef>
              <a:defRPr>
                <a:solidFill>
                  <a:srgbClr val="0C5788"/>
                </a:solidFill>
              </a:defRPr>
            </a:lvl4pPr>
            <a:lvl5pPr>
              <a:lnSpc>
                <a:spcPct val="100000"/>
              </a:lnSpc>
              <a:spcBef>
                <a:spcPts val="600"/>
              </a:spcBef>
              <a:defRPr>
                <a:solidFill>
                  <a:srgbClr val="0C5788"/>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16" hasCustomPrompt="1"/>
          </p:nvPr>
        </p:nvSpPr>
        <p:spPr>
          <a:xfrm>
            <a:off x="8355648" y="1809750"/>
            <a:ext cx="3415665" cy="4367213"/>
          </a:xfrm>
        </p:spPr>
        <p:txBody>
          <a:bodyPr/>
          <a:lstStyle>
            <a:lvl1pPr>
              <a:lnSpc>
                <a:spcPct val="100000"/>
              </a:lnSpc>
              <a:defRPr>
                <a:solidFill>
                  <a:srgbClr val="0C5788"/>
                </a:solidFill>
              </a:defRPr>
            </a:lvl1pPr>
            <a:lvl2pPr marL="749300" indent="-292100">
              <a:lnSpc>
                <a:spcPct val="100000"/>
              </a:lnSpc>
              <a:spcBef>
                <a:spcPts val="600"/>
              </a:spcBef>
              <a:buFont typeface="Segoe UI Light" panose="020B0502040204020203" pitchFamily="34" charset="0"/>
              <a:buChar char="‒"/>
              <a:defRPr>
                <a:solidFill>
                  <a:srgbClr val="0C5788"/>
                </a:solidFill>
              </a:defRPr>
            </a:lvl2pPr>
            <a:lvl3pPr>
              <a:lnSpc>
                <a:spcPct val="100000"/>
              </a:lnSpc>
              <a:spcBef>
                <a:spcPts val="600"/>
              </a:spcBef>
              <a:defRPr>
                <a:solidFill>
                  <a:srgbClr val="0C5788"/>
                </a:solidFill>
              </a:defRPr>
            </a:lvl3pPr>
            <a:lvl4pPr>
              <a:lnSpc>
                <a:spcPct val="100000"/>
              </a:lnSpc>
              <a:spcBef>
                <a:spcPts val="600"/>
              </a:spcBef>
              <a:defRPr>
                <a:solidFill>
                  <a:srgbClr val="0C5788"/>
                </a:solidFill>
              </a:defRPr>
            </a:lvl4pPr>
            <a:lvl5pPr>
              <a:lnSpc>
                <a:spcPct val="100000"/>
              </a:lnSpc>
              <a:spcBef>
                <a:spcPts val="600"/>
              </a:spcBef>
              <a:defRPr>
                <a:solidFill>
                  <a:srgbClr val="0C5788"/>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7" hasCustomPrompt="1"/>
          </p:nvPr>
        </p:nvSpPr>
        <p:spPr>
          <a:xfrm>
            <a:off x="722207" y="1808325"/>
            <a:ext cx="3415665" cy="4367213"/>
          </a:xfrm>
        </p:spPr>
        <p:txBody>
          <a:bodyPr/>
          <a:lstStyle>
            <a:lvl1pPr>
              <a:lnSpc>
                <a:spcPct val="100000"/>
              </a:lnSpc>
              <a:defRPr>
                <a:solidFill>
                  <a:srgbClr val="0C5788"/>
                </a:solidFill>
              </a:defRPr>
            </a:lvl1pPr>
            <a:lvl2pPr marL="749300" indent="-292100">
              <a:lnSpc>
                <a:spcPct val="100000"/>
              </a:lnSpc>
              <a:spcBef>
                <a:spcPts val="600"/>
              </a:spcBef>
              <a:buFont typeface="Segoe UI Light" panose="020B0502040204020203" pitchFamily="34" charset="0"/>
              <a:buChar char="‒"/>
              <a:defRPr>
                <a:solidFill>
                  <a:srgbClr val="0C5788"/>
                </a:solidFill>
              </a:defRPr>
            </a:lvl2pPr>
            <a:lvl3pPr>
              <a:lnSpc>
                <a:spcPct val="100000"/>
              </a:lnSpc>
              <a:spcBef>
                <a:spcPts val="600"/>
              </a:spcBef>
              <a:defRPr>
                <a:solidFill>
                  <a:srgbClr val="0C5788"/>
                </a:solidFill>
              </a:defRPr>
            </a:lvl3pPr>
            <a:lvl4pPr>
              <a:lnSpc>
                <a:spcPct val="100000"/>
              </a:lnSpc>
              <a:spcBef>
                <a:spcPts val="600"/>
              </a:spcBef>
              <a:defRPr>
                <a:solidFill>
                  <a:srgbClr val="0C5788"/>
                </a:solidFill>
              </a:defRPr>
            </a:lvl4pPr>
            <a:lvl5pPr>
              <a:lnSpc>
                <a:spcPct val="100000"/>
              </a:lnSpc>
              <a:spcBef>
                <a:spcPts val="600"/>
              </a:spcBef>
              <a:defRPr>
                <a:solidFill>
                  <a:srgbClr val="0C5788"/>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643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Imag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353300" y="987425"/>
            <a:ext cx="4002088" cy="4873625"/>
          </a:xfrm>
        </p:spPr>
        <p:txBody>
          <a:bodyPr/>
          <a:lstStyle>
            <a:lvl1pPr marL="0" indent="0">
              <a:buNone/>
              <a:defRPr sz="3200">
                <a:solidFill>
                  <a:srgbClr val="0C578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1019175" y="987425"/>
            <a:ext cx="5438775" cy="4956174"/>
          </a:xfrm>
        </p:spPr>
        <p:txBody>
          <a:bodyPr anchor="t">
            <a:normAutofit/>
          </a:bodyPr>
          <a:lstStyle>
            <a:lvl1pPr marL="0" indent="0">
              <a:lnSpc>
                <a:spcPct val="100000"/>
              </a:lnSpc>
              <a:spcBef>
                <a:spcPts val="0"/>
              </a:spcBef>
              <a:buNone/>
              <a:defRPr sz="2800">
                <a:solidFill>
                  <a:srgbClr val="0C578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content</a:t>
            </a:r>
          </a:p>
        </p:txBody>
      </p:sp>
      <p:sp>
        <p:nvSpPr>
          <p:cNvPr id="7" name="Slide Number Placeholder 6"/>
          <p:cNvSpPr>
            <a:spLocks noGrp="1"/>
          </p:cNvSpPr>
          <p:nvPr>
            <p:ph type="sldNum" sz="quarter" idx="12"/>
          </p:nvPr>
        </p:nvSpPr>
        <p:spPr/>
        <p:txBody>
          <a:bodyPr/>
          <a:lstStyle>
            <a:lvl1pPr>
              <a:defRPr sz="1600">
                <a:solidFill>
                  <a:srgbClr val="0C5788"/>
                </a:solidFill>
              </a:defRPr>
            </a:lvl1pPr>
          </a:lstStyle>
          <a:p>
            <a:fld id="{DADFA7F5-40CC-4FC0-89A8-DE9E694DC4C4}" type="slidenum">
              <a:rPr lang="en-US" smtClean="0"/>
              <a:pPr/>
              <a:t>‹#›</a:t>
            </a:fld>
            <a:endParaRPr lang="en-US" dirty="0"/>
          </a:p>
        </p:txBody>
      </p:sp>
    </p:spTree>
    <p:extLst>
      <p:ext uri="{BB962C8B-B14F-4D97-AF65-F5344CB8AC3E}">
        <p14:creationId xmlns:p14="http://schemas.microsoft.com/office/powerpoint/2010/main" val="1149814697"/>
      </p:ext>
    </p:extLst>
  </p:cSld>
  <p:clrMapOvr>
    <a:masterClrMapping/>
  </p:clrMapOvr>
  <p:extLst>
    <p:ext uri="{DCECCB84-F9BA-43D5-87BE-67443E8EF086}">
      <p15:sldGuideLst xmlns:p15="http://schemas.microsoft.com/office/powerpoint/2012/main">
        <p15:guide id="1" orient="horz" pos="3744">
          <p15:clr>
            <a:srgbClr val="FBAE40"/>
          </p15:clr>
        </p15:guide>
        <p15:guide id="2" pos="739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Image2">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30008" y="987425"/>
            <a:ext cx="4523792" cy="4873625"/>
          </a:xfrm>
        </p:spPr>
        <p:txBody>
          <a:bodyPr/>
          <a:lstStyle>
            <a:lvl1pPr marL="0" indent="0">
              <a:buNone/>
              <a:defRPr sz="3200">
                <a:solidFill>
                  <a:srgbClr val="0C578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839788" y="987425"/>
            <a:ext cx="5531829" cy="2225675"/>
          </a:xfrm>
        </p:spPr>
        <p:txBody>
          <a:bodyPr anchor="t">
            <a:normAutofit/>
          </a:bodyPr>
          <a:lstStyle>
            <a:lvl1pPr marL="0" indent="0">
              <a:lnSpc>
                <a:spcPct val="100000"/>
              </a:lnSpc>
              <a:buNone/>
              <a:defRPr sz="2800">
                <a:solidFill>
                  <a:srgbClr val="0C578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content</a:t>
            </a:r>
          </a:p>
        </p:txBody>
      </p:sp>
      <p:sp>
        <p:nvSpPr>
          <p:cNvPr id="7" name="Slide Number Placeholder 6"/>
          <p:cNvSpPr>
            <a:spLocks noGrp="1"/>
          </p:cNvSpPr>
          <p:nvPr>
            <p:ph type="sldNum" sz="quarter" idx="12"/>
          </p:nvPr>
        </p:nvSpPr>
        <p:spPr/>
        <p:txBody>
          <a:bodyPr/>
          <a:lstStyle>
            <a:lvl1pPr>
              <a:defRPr sz="1600">
                <a:solidFill>
                  <a:srgbClr val="0C5788"/>
                </a:solidFill>
              </a:defRPr>
            </a:lvl1pPr>
          </a:lstStyle>
          <a:p>
            <a:fld id="{DADFA7F5-40CC-4FC0-89A8-DE9E694DC4C4}" type="slidenum">
              <a:rPr lang="en-US" smtClean="0"/>
              <a:pPr/>
              <a:t>‹#›</a:t>
            </a:fld>
            <a:endParaRPr lang="en-US" dirty="0"/>
          </a:p>
        </p:txBody>
      </p:sp>
      <p:sp>
        <p:nvSpPr>
          <p:cNvPr id="9" name="Text Placeholder 3"/>
          <p:cNvSpPr>
            <a:spLocks noGrp="1"/>
          </p:cNvSpPr>
          <p:nvPr>
            <p:ph type="body" sz="half" idx="13" hasCustomPrompt="1"/>
          </p:nvPr>
        </p:nvSpPr>
        <p:spPr>
          <a:xfrm>
            <a:off x="839788" y="3540868"/>
            <a:ext cx="5531829" cy="2320182"/>
          </a:xfrm>
        </p:spPr>
        <p:txBody>
          <a:bodyPr anchor="t">
            <a:normAutofit/>
          </a:bodyPr>
          <a:lstStyle>
            <a:lvl1pPr marL="0" indent="0">
              <a:lnSpc>
                <a:spcPct val="100000"/>
              </a:lnSpc>
              <a:buNone/>
              <a:defRPr sz="2800">
                <a:solidFill>
                  <a:srgbClr val="0C578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content</a:t>
            </a:r>
          </a:p>
        </p:txBody>
      </p:sp>
    </p:spTree>
    <p:extLst>
      <p:ext uri="{BB962C8B-B14F-4D97-AF65-F5344CB8AC3E}">
        <p14:creationId xmlns:p14="http://schemas.microsoft.com/office/powerpoint/2010/main" val="31953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ith Image">
    <p:bg>
      <p:bgPr>
        <a:solidFill>
          <a:schemeClr val="bg1"/>
        </a:solidFill>
        <a:effectLst/>
      </p:bgPr>
    </p:bg>
    <p:spTree>
      <p:nvGrpSpPr>
        <p:cNvPr id="1" name=""/>
        <p:cNvGrpSpPr/>
        <p:nvPr/>
      </p:nvGrpSpPr>
      <p:grpSpPr>
        <a:xfrm>
          <a:off x="0" y="0"/>
          <a:ext cx="0" cy="0"/>
          <a:chOff x="0" y="0"/>
          <a:chExt cx="0" cy="0"/>
        </a:xfrm>
      </p:grpSpPr>
      <p:sp>
        <p:nvSpPr>
          <p:cNvPr id="4" name="Content Placeholder 2"/>
          <p:cNvSpPr>
            <a:spLocks noGrp="1"/>
          </p:cNvSpPr>
          <p:nvPr>
            <p:ph sz="half" idx="13" hasCustomPrompt="1"/>
          </p:nvPr>
        </p:nvSpPr>
        <p:spPr>
          <a:xfrm>
            <a:off x="0" y="1206500"/>
            <a:ext cx="12192000" cy="5651499"/>
          </a:xfrm>
        </p:spPr>
        <p:txBody>
          <a:bodyPr/>
          <a:lstStyle>
            <a:lvl1pPr marL="0" indent="0">
              <a:buFontTx/>
              <a:buNone/>
              <a:defRPr>
                <a:solidFill>
                  <a:srgbClr val="0C5788"/>
                </a:solidFill>
              </a:defRPr>
            </a:lvl1pPr>
            <a:lvl2pPr marL="685800" indent="-228600">
              <a:buFont typeface="Segoe UI Light" panose="020B0502040204020203" pitchFamily="34" charset="0"/>
              <a:buChar char="‒"/>
              <a:defRPr>
                <a:solidFill>
                  <a:srgbClr val="0C5788"/>
                </a:solidFill>
              </a:defRPr>
            </a:lvl2pPr>
            <a:lvl3pPr>
              <a:defRPr>
                <a:solidFill>
                  <a:srgbClr val="0C5788"/>
                </a:solidFill>
              </a:defRPr>
            </a:lvl3pPr>
            <a:lvl4pPr>
              <a:defRPr>
                <a:solidFill>
                  <a:srgbClr val="0C5788"/>
                </a:solidFill>
              </a:defRPr>
            </a:lvl4pPr>
            <a:lvl5pPr>
              <a:defRPr>
                <a:solidFill>
                  <a:srgbClr val="0C5788"/>
                </a:solidFill>
              </a:defRPr>
            </a:lvl5pPr>
          </a:lstStyle>
          <a:p>
            <a:pPr lvl="0"/>
            <a:r>
              <a:rPr lang="en-US" dirty="0"/>
              <a:t>Click icon to insert image</a:t>
            </a:r>
          </a:p>
        </p:txBody>
      </p:sp>
      <p:sp>
        <p:nvSpPr>
          <p:cNvPr id="2" name="Title 1"/>
          <p:cNvSpPr>
            <a:spLocks noGrp="1"/>
          </p:cNvSpPr>
          <p:nvPr>
            <p:ph type="title" hasCustomPrompt="1"/>
          </p:nvPr>
        </p:nvSpPr>
        <p:spPr>
          <a:xfrm>
            <a:off x="1012825" y="365125"/>
            <a:ext cx="10515600" cy="803275"/>
          </a:xfrm>
        </p:spPr>
        <p:txBody>
          <a:bodyPr>
            <a:normAutofit/>
          </a:bodyPr>
          <a:lstStyle>
            <a:lvl1pPr>
              <a:defRPr sz="3600" baseline="0">
                <a:solidFill>
                  <a:srgbClr val="0C5788"/>
                </a:solidFill>
              </a:defRPr>
            </a:lvl1pPr>
          </a:lstStyle>
          <a:p>
            <a:r>
              <a:rPr lang="en-US" dirty="0"/>
              <a:t>Click to Add Image Description</a:t>
            </a:r>
          </a:p>
        </p:txBody>
      </p:sp>
      <p:sp>
        <p:nvSpPr>
          <p:cNvPr id="5" name="Slide Number Placeholder 4"/>
          <p:cNvSpPr>
            <a:spLocks noGrp="1"/>
          </p:cNvSpPr>
          <p:nvPr>
            <p:ph type="sldNum" sz="quarter" idx="12"/>
          </p:nvPr>
        </p:nvSpPr>
        <p:spPr/>
        <p:txBody>
          <a:bodyPr/>
          <a:lstStyle>
            <a:lvl1pPr>
              <a:defRPr sz="1600">
                <a:solidFill>
                  <a:srgbClr val="0C5788"/>
                </a:solidFill>
              </a:defRPr>
            </a:lvl1pPr>
          </a:lstStyle>
          <a:p>
            <a:fld id="{DADFA7F5-40CC-4FC0-89A8-DE9E694DC4C4}" type="slidenum">
              <a:rPr lang="en-US" smtClean="0"/>
              <a:pPr/>
              <a:t>‹#›</a:t>
            </a:fld>
            <a:endParaRPr lang="en-US" dirty="0"/>
          </a:p>
        </p:txBody>
      </p:sp>
    </p:spTree>
    <p:extLst>
      <p:ext uri="{BB962C8B-B14F-4D97-AF65-F5344CB8AC3E}">
        <p14:creationId xmlns:p14="http://schemas.microsoft.com/office/powerpoint/2010/main" val="154598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C5788"/>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rgbClr val="0C5788"/>
                </a:solidFill>
              </a:defRPr>
            </a:lvl1pPr>
            <a:lvl2pPr>
              <a:defRPr>
                <a:solidFill>
                  <a:srgbClr val="0C5788"/>
                </a:solidFill>
              </a:defRPr>
            </a:lvl2pPr>
            <a:lvl3pPr>
              <a:defRPr>
                <a:solidFill>
                  <a:srgbClr val="0C5788"/>
                </a:solidFill>
              </a:defRPr>
            </a:lvl3pPr>
            <a:lvl4pPr>
              <a:defRPr>
                <a:solidFill>
                  <a:srgbClr val="0C5788"/>
                </a:solidFill>
              </a:defRPr>
            </a:lvl4pPr>
            <a:lvl5pPr>
              <a:defRPr>
                <a:solidFill>
                  <a:srgbClr val="0C578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rgbClr val="0C5788"/>
                </a:solidFill>
              </a:defRPr>
            </a:lvl1pPr>
          </a:lstStyle>
          <a:p>
            <a:fld id="{A6E133DB-1E86-441C-90DF-326069F822FE}" type="datetime1">
              <a:rPr lang="en-US" smtClean="0"/>
              <a:pPr/>
              <a:t>1/31/2020</a:t>
            </a:fld>
            <a:endParaRPr lang="en-US" dirty="0"/>
          </a:p>
        </p:txBody>
      </p:sp>
      <p:sp>
        <p:nvSpPr>
          <p:cNvPr id="5" name="Footer Placeholder 4"/>
          <p:cNvSpPr>
            <a:spLocks noGrp="1"/>
          </p:cNvSpPr>
          <p:nvPr>
            <p:ph type="ftr" sz="quarter" idx="11"/>
          </p:nvPr>
        </p:nvSpPr>
        <p:spPr/>
        <p:txBody>
          <a:bodyPr/>
          <a:lstStyle>
            <a:lvl1pPr>
              <a:defRPr>
                <a:solidFill>
                  <a:srgbClr val="0C5788"/>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C5788"/>
                </a:solidFill>
              </a:defRPr>
            </a:lvl1pPr>
          </a:lstStyle>
          <a:p>
            <a:fld id="{DADFA7F5-40CC-4FC0-89A8-DE9E694DC4C4}" type="slidenum">
              <a:rPr lang="en-US" smtClean="0"/>
              <a:pPr/>
              <a:t>‹#›</a:t>
            </a:fld>
            <a:endParaRPr lang="en-US" dirty="0"/>
          </a:p>
        </p:txBody>
      </p:sp>
    </p:spTree>
    <p:extLst>
      <p:ext uri="{BB962C8B-B14F-4D97-AF65-F5344CB8AC3E}">
        <p14:creationId xmlns:p14="http://schemas.microsoft.com/office/powerpoint/2010/main" val="373563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rgbClr val="0C5788"/>
                </a:solidFill>
              </a:defRPr>
            </a:lvl1pPr>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rgbClr val="0C5788"/>
                </a:solidFill>
              </a:defRPr>
            </a:lvl1pPr>
            <a:lvl2pPr>
              <a:defRPr>
                <a:solidFill>
                  <a:srgbClr val="0C5788"/>
                </a:solidFill>
              </a:defRPr>
            </a:lvl2pPr>
            <a:lvl3pPr>
              <a:defRPr>
                <a:solidFill>
                  <a:srgbClr val="0C5788"/>
                </a:solidFill>
              </a:defRPr>
            </a:lvl3pPr>
            <a:lvl4pPr>
              <a:defRPr>
                <a:solidFill>
                  <a:srgbClr val="0C5788"/>
                </a:solidFill>
              </a:defRPr>
            </a:lvl4pPr>
            <a:lvl5pPr>
              <a:defRPr>
                <a:solidFill>
                  <a:srgbClr val="0C578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rgbClr val="0C5788"/>
                </a:solidFill>
              </a:defRPr>
            </a:lvl1pPr>
          </a:lstStyle>
          <a:p>
            <a:fld id="{945AA98F-B8D2-4FE4-8C5A-919DAE2FE786}" type="datetime1">
              <a:rPr lang="en-US" smtClean="0"/>
              <a:pPr/>
              <a:t>1/31/2020</a:t>
            </a:fld>
            <a:endParaRPr lang="en-US" dirty="0"/>
          </a:p>
        </p:txBody>
      </p:sp>
      <p:sp>
        <p:nvSpPr>
          <p:cNvPr id="5" name="Footer Placeholder 4"/>
          <p:cNvSpPr>
            <a:spLocks noGrp="1"/>
          </p:cNvSpPr>
          <p:nvPr>
            <p:ph type="ftr" sz="quarter" idx="11"/>
          </p:nvPr>
        </p:nvSpPr>
        <p:spPr/>
        <p:txBody>
          <a:bodyPr/>
          <a:lstStyle>
            <a:lvl1pPr>
              <a:defRPr>
                <a:solidFill>
                  <a:srgbClr val="0C5788"/>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C5788"/>
                </a:solidFill>
              </a:defRPr>
            </a:lvl1pPr>
          </a:lstStyle>
          <a:p>
            <a:fld id="{DADFA7F5-40CC-4FC0-89A8-DE9E694DC4C4}" type="slidenum">
              <a:rPr lang="en-US" smtClean="0"/>
              <a:pPr/>
              <a:t>‹#›</a:t>
            </a:fld>
            <a:endParaRPr lang="en-US" dirty="0"/>
          </a:p>
        </p:txBody>
      </p:sp>
    </p:spTree>
    <p:extLst>
      <p:ext uri="{BB962C8B-B14F-4D97-AF65-F5344CB8AC3E}">
        <p14:creationId xmlns:p14="http://schemas.microsoft.com/office/powerpoint/2010/main" val="398836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fld id="{299027B7-25EC-4124-BA06-1E45BB9C1342}" type="datetime1">
              <a:rPr lang="en-US" smtClean="0"/>
              <a:pPr/>
              <a:t>1/31/2020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599" y="6356350"/>
            <a:ext cx="3148013" cy="365125"/>
          </a:xfrm>
          <a:prstGeom prst="rect">
            <a:avLst/>
          </a:prstGeom>
        </p:spPr>
        <p:txBody>
          <a:bodyPr vert="horz" lIns="91440" tIns="45720" rIns="91440" bIns="45720" rtlCol="0" anchor="ctr"/>
          <a:lstStyle>
            <a:lvl1pPr algn="r">
              <a:defRPr sz="16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fld id="{DADFA7F5-40CC-4FC0-89A8-DE9E694DC4C4}" type="slidenum">
              <a:rPr lang="en-US" smtClean="0"/>
              <a:pPr/>
              <a:t>‹#›</a:t>
            </a:fld>
            <a:endParaRPr lang="en-US" dirty="0"/>
          </a:p>
        </p:txBody>
      </p:sp>
    </p:spTree>
    <p:extLst>
      <p:ext uri="{BB962C8B-B14F-4D97-AF65-F5344CB8AC3E}">
        <p14:creationId xmlns:p14="http://schemas.microsoft.com/office/powerpoint/2010/main" val="1237260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1" r:id="rId4"/>
    <p:sldLayoutId id="2147483657" r:id="rId5"/>
    <p:sldLayoutId id="2147483660" r:id="rId6"/>
    <p:sldLayoutId id="2147483654" r:id="rId7"/>
    <p:sldLayoutId id="2147483658" r:id="rId8"/>
    <p:sldLayoutId id="2147483659" r:id="rId9"/>
  </p:sldLayoutIdLst>
  <p:hf hdr="0" ftr="0" dt="0"/>
  <p:txStyles>
    <p:titleStyle>
      <a:lvl1pPr algn="l" defTabSz="914400" rtl="0" eaLnBrk="1" latinLnBrk="0" hangingPunct="1">
        <a:lnSpc>
          <a:spcPct val="90000"/>
        </a:lnSpc>
        <a:spcBef>
          <a:spcPct val="0"/>
        </a:spcBef>
        <a:buNone/>
        <a:defRPr sz="4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914400"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14458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76363"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t.ca.gov/programs/sustainability"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www.ncdot.gov/news/press-releases/Pages/2019/2019-08-22-ncdot-draft-zev-plan-released.asp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pps.trb.org/cmsfeed/TRBNetProjectDisplay.asp?ProjectID=4485"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nanalyze.com/2017/03/electric-cars-us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eia.gov/petroleum/gasdiese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80072"/>
            <a:ext cx="10972799" cy="2387600"/>
          </a:xfrm>
        </p:spPr>
        <p:txBody>
          <a:bodyPr>
            <a:noAutofit/>
          </a:bodyPr>
          <a:lstStyle/>
          <a:p>
            <a:pPr>
              <a:lnSpc>
                <a:spcPct val="100000"/>
              </a:lnSpc>
              <a:spcBef>
                <a:spcPts val="1200"/>
              </a:spcBef>
              <a:spcAft>
                <a:spcPts val="1200"/>
              </a:spcAft>
            </a:pPr>
            <a:r>
              <a:rPr lang="en-US" sz="4800" dirty="0"/>
              <a:t>NCHRP 25-25/Task 115</a:t>
            </a:r>
            <a:br>
              <a:rPr lang="en-US" sz="4800" dirty="0"/>
            </a:br>
            <a:r>
              <a:rPr lang="en-US" sz="1000" dirty="0"/>
              <a:t/>
            </a:r>
            <a:br>
              <a:rPr lang="en-US" sz="1000" dirty="0"/>
            </a:br>
            <a:r>
              <a:rPr lang="en-US" sz="2800" dirty="0"/>
              <a:t>(Panel D2525115)</a:t>
            </a:r>
            <a:br>
              <a:rPr lang="en-US" sz="2800" dirty="0"/>
            </a:br>
            <a:r>
              <a:rPr lang="en-US" sz="4000" dirty="0"/>
              <a:t/>
            </a:r>
            <a:br>
              <a:rPr lang="en-US" sz="4000" dirty="0"/>
            </a:br>
            <a:r>
              <a:rPr lang="en-US" sz="4000" dirty="0"/>
              <a:t>Zero </a:t>
            </a:r>
            <a:r>
              <a:rPr lang="en-US" sz="4000" dirty="0" smtClean="0"/>
              <a:t>Emission </a:t>
            </a:r>
            <a:r>
              <a:rPr lang="en-US" sz="4000" dirty="0"/>
              <a:t>Vehicles: Forecasting Fleet Scenarios and </a:t>
            </a:r>
            <a:r>
              <a:rPr lang="en-US" sz="4000" dirty="0" smtClean="0"/>
              <a:t>their </a:t>
            </a:r>
            <a:r>
              <a:rPr lang="en-US" sz="4000" dirty="0"/>
              <a:t>Emissions Implications</a:t>
            </a:r>
            <a:endParaRPr lang="en-US" sz="2800" dirty="0"/>
          </a:p>
        </p:txBody>
      </p:sp>
      <p:sp>
        <p:nvSpPr>
          <p:cNvPr id="4" name="Text Placeholder 3"/>
          <p:cNvSpPr>
            <a:spLocks noGrp="1"/>
          </p:cNvSpPr>
          <p:nvPr>
            <p:ph type="body" sz="half" idx="13"/>
          </p:nvPr>
        </p:nvSpPr>
        <p:spPr>
          <a:xfrm>
            <a:off x="919787" y="5603925"/>
            <a:ext cx="10352427" cy="507455"/>
          </a:xfrm>
        </p:spPr>
        <p:txBody>
          <a:bodyPr anchor="b">
            <a:noAutofit/>
          </a:bodyPr>
          <a:lstStyle/>
          <a:p>
            <a:pPr indent="1588" algn="r"/>
            <a:r>
              <a:rPr lang="en-US" sz="2800" dirty="0" smtClean="0"/>
              <a:t>November 27, </a:t>
            </a:r>
            <a:r>
              <a:rPr lang="en-US" sz="2800" dirty="0"/>
              <a:t>2019</a:t>
            </a:r>
          </a:p>
        </p:txBody>
      </p:sp>
      <p:sp>
        <p:nvSpPr>
          <p:cNvPr id="3" name="TextBox 2"/>
          <p:cNvSpPr txBox="1"/>
          <p:nvPr/>
        </p:nvSpPr>
        <p:spPr>
          <a:xfrm>
            <a:off x="10158607" y="6589590"/>
            <a:ext cx="2033393" cy="230832"/>
          </a:xfrm>
          <a:prstGeom prst="rect">
            <a:avLst/>
          </a:prstGeom>
          <a:noFill/>
        </p:spPr>
        <p:txBody>
          <a:bodyPr wrap="square" rtlCol="0">
            <a:spAutoFit/>
          </a:bodyPr>
          <a:lstStyle/>
          <a:p>
            <a:pPr algn="r"/>
            <a:r>
              <a:rPr lang="en-US" sz="900" dirty="0" smtClean="0"/>
              <a:t>STI-7205</a:t>
            </a:r>
            <a:endParaRPr lang="en-US" sz="900" dirty="0"/>
          </a:p>
        </p:txBody>
      </p:sp>
    </p:spTree>
    <p:extLst>
      <p:ext uri="{BB962C8B-B14F-4D97-AF65-F5344CB8AC3E}">
        <p14:creationId xmlns:p14="http://schemas.microsoft.com/office/powerpoint/2010/main" val="80691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Analysis Methodology</a:t>
            </a:r>
            <a:endParaRPr lang="en-US" sz="2800" dirty="0"/>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10</a:t>
            </a:fld>
            <a:endParaRPr lang="en-US" sz="1600" dirty="0"/>
          </a:p>
        </p:txBody>
      </p:sp>
      <p:sp>
        <p:nvSpPr>
          <p:cNvPr id="4" name="Content Placeholder 3"/>
          <p:cNvSpPr>
            <a:spLocks noGrp="1"/>
          </p:cNvSpPr>
          <p:nvPr>
            <p:ph sz="half" idx="13"/>
          </p:nvPr>
        </p:nvSpPr>
        <p:spPr>
          <a:xfrm>
            <a:off x="1000125" y="1590479"/>
            <a:ext cx="9972675" cy="4351338"/>
          </a:xfrm>
        </p:spPr>
        <p:txBody>
          <a:bodyPr>
            <a:normAutofit fontScale="85000" lnSpcReduction="20000"/>
          </a:bodyPr>
          <a:lstStyle/>
          <a:p>
            <a:pPr>
              <a:lnSpc>
                <a:spcPct val="120000"/>
              </a:lnSpc>
            </a:pPr>
            <a:r>
              <a:rPr lang="en-US" dirty="0"/>
              <a:t>Developed analysis approach to test the sensitivity of ZEV adoption to changes in key factors identified in the literature review</a:t>
            </a:r>
          </a:p>
          <a:p>
            <a:pPr>
              <a:lnSpc>
                <a:spcPct val="120000"/>
              </a:lnSpc>
            </a:pPr>
            <a:r>
              <a:rPr lang="en-US" dirty="0"/>
              <a:t>Based on the literature review findings and NCHRP panel input, the MA</a:t>
            </a:r>
            <a:r>
              <a:rPr lang="en-US" baseline="30000" dirty="0"/>
              <a:t>3</a:t>
            </a:r>
            <a:r>
              <a:rPr lang="en-US" dirty="0"/>
              <a:t>T model developed by Oak Ridge National Laboratory (ORNL) was selected for use in the modeling analyses.</a:t>
            </a:r>
          </a:p>
          <a:p>
            <a:pPr lvl="1">
              <a:lnSpc>
                <a:spcPct val="120000"/>
              </a:lnSpc>
            </a:pPr>
            <a:r>
              <a:rPr lang="en-US" dirty="0"/>
              <a:t>Assessed MA</a:t>
            </a:r>
            <a:r>
              <a:rPr lang="en-US" baseline="30000" dirty="0"/>
              <a:t>3</a:t>
            </a:r>
            <a:r>
              <a:rPr lang="en-US" dirty="0"/>
              <a:t>T for comparable output results with other ZEV adoption data sources</a:t>
            </a:r>
          </a:p>
          <a:p>
            <a:pPr lvl="1">
              <a:lnSpc>
                <a:spcPct val="120000"/>
              </a:lnSpc>
            </a:pPr>
            <a:r>
              <a:rPr lang="en-US" dirty="0"/>
              <a:t>Worked with Volpe (an MA</a:t>
            </a:r>
            <a:r>
              <a:rPr lang="en-US" baseline="30000" dirty="0"/>
              <a:t>3</a:t>
            </a:r>
            <a:r>
              <a:rPr lang="en-US" dirty="0"/>
              <a:t>T user) and ORNL to understand the model’s strengths and limitations</a:t>
            </a:r>
          </a:p>
          <a:p>
            <a:pPr lvl="1">
              <a:lnSpc>
                <a:spcPct val="120000"/>
              </a:lnSpc>
            </a:pPr>
            <a:r>
              <a:rPr lang="en-US" dirty="0"/>
              <a:t>Developed a sensitivity test strategy to leverage literature review findings and MA</a:t>
            </a:r>
            <a:r>
              <a:rPr lang="en-US" baseline="30000" dirty="0"/>
              <a:t>3</a:t>
            </a:r>
            <a:r>
              <a:rPr lang="en-US" dirty="0"/>
              <a:t>T structure</a:t>
            </a:r>
          </a:p>
        </p:txBody>
      </p:sp>
    </p:spTree>
    <p:extLst>
      <p:ext uri="{BB962C8B-B14F-4D97-AF65-F5344CB8AC3E}">
        <p14:creationId xmlns:p14="http://schemas.microsoft.com/office/powerpoint/2010/main" val="260799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of the MA</a:t>
            </a:r>
            <a:r>
              <a:rPr lang="en-US" baseline="30000" dirty="0"/>
              <a:t>3</a:t>
            </a:r>
            <a:r>
              <a:rPr lang="en-US" dirty="0"/>
              <a:t>T Model</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11</a:t>
            </a:fld>
            <a:endParaRPr lang="en-US" sz="1600" dirty="0"/>
          </a:p>
        </p:txBody>
      </p:sp>
      <p:sp>
        <p:nvSpPr>
          <p:cNvPr id="4" name="Content Placeholder 3"/>
          <p:cNvSpPr>
            <a:spLocks noGrp="1"/>
          </p:cNvSpPr>
          <p:nvPr>
            <p:ph sz="half" idx="13"/>
          </p:nvPr>
        </p:nvSpPr>
        <p:spPr>
          <a:xfrm>
            <a:off x="1000125" y="1690688"/>
            <a:ext cx="9817100" cy="4351338"/>
          </a:xfrm>
        </p:spPr>
        <p:txBody>
          <a:bodyPr>
            <a:normAutofit/>
          </a:bodyPr>
          <a:lstStyle/>
          <a:p>
            <a:pPr>
              <a:lnSpc>
                <a:spcPct val="110000"/>
              </a:lnSpc>
            </a:pPr>
            <a:r>
              <a:rPr lang="en-US" dirty="0"/>
              <a:t>MA</a:t>
            </a:r>
            <a:r>
              <a:rPr lang="en-US" baseline="30000" dirty="0"/>
              <a:t>3</a:t>
            </a:r>
            <a:r>
              <a:rPr lang="en-US" dirty="0"/>
              <a:t>T: Market Acceptance of Advanced Automotive Technologies model</a:t>
            </a:r>
          </a:p>
          <a:p>
            <a:pPr>
              <a:lnSpc>
                <a:spcPct val="110000"/>
              </a:lnSpc>
            </a:pPr>
            <a:r>
              <a:rPr lang="en-US" dirty="0"/>
              <a:t>A consumer choice model to predict light-duty ATV sales, population, and energy consumption</a:t>
            </a:r>
          </a:p>
          <a:p>
            <a:pPr>
              <a:lnSpc>
                <a:spcPct val="110000"/>
              </a:lnSpc>
            </a:pPr>
            <a:r>
              <a:rPr lang="en-US" dirty="0"/>
              <a:t>Includes multiple input parameters representing key factors affecting ATV adoption</a:t>
            </a:r>
          </a:p>
          <a:p>
            <a:pPr>
              <a:lnSpc>
                <a:spcPct val="110000"/>
              </a:lnSpc>
            </a:pPr>
            <a:r>
              <a:rPr lang="en-US" dirty="0"/>
              <a:t>Calibrated to total light-duty vehicle sales data from the 2019 Annual Energy Outlook (AEO) reference case</a:t>
            </a:r>
          </a:p>
        </p:txBody>
      </p:sp>
    </p:spTree>
    <p:extLst>
      <p:ext uri="{BB962C8B-B14F-4D97-AF65-F5344CB8AC3E}">
        <p14:creationId xmlns:p14="http://schemas.microsoft.com/office/powerpoint/2010/main" val="367365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 y="6260951"/>
            <a:ext cx="12192002" cy="597048"/>
          </a:xfrm>
          <a:prstGeom prst="rect">
            <a:avLst/>
          </a:prstGeom>
          <a:solidFill>
            <a:srgbClr val="0C5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Charts developed with data from the 2019 Annual Energy Outlook (AEO) and MA</a:t>
            </a:r>
            <a:r>
              <a:rPr lang="en-US" sz="1200" baseline="30000" dirty="0"/>
              <a:t>3</a:t>
            </a:r>
            <a:r>
              <a:rPr lang="en-US" sz="1200" dirty="0"/>
              <a:t>T</a:t>
            </a:r>
          </a:p>
        </p:txBody>
      </p:sp>
      <p:sp>
        <p:nvSpPr>
          <p:cNvPr id="4" name="Slide Number Placeholder 3"/>
          <p:cNvSpPr>
            <a:spLocks noGrp="1"/>
          </p:cNvSpPr>
          <p:nvPr>
            <p:ph type="sldNum" sz="quarter" idx="12"/>
          </p:nvPr>
        </p:nvSpPr>
        <p:spPr/>
        <p:txBody>
          <a:bodyPr/>
          <a:lstStyle/>
          <a:p>
            <a:fld id="{DADFA7F5-40CC-4FC0-89A8-DE9E694DC4C4}" type="slidenum">
              <a:rPr lang="en-US" smtClean="0"/>
              <a:t>12</a:t>
            </a:fld>
            <a:endParaRPr lang="en-US" dirty="0"/>
          </a:p>
        </p:txBody>
      </p:sp>
      <p:sp>
        <p:nvSpPr>
          <p:cNvPr id="7" name="Slide Number Placeholder 2"/>
          <p:cNvSpPr txBox="1">
            <a:spLocks/>
          </p:cNvSpPr>
          <p:nvPr/>
        </p:nvSpPr>
        <p:spPr>
          <a:xfrm>
            <a:off x="900249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ADFA7F5-40CC-4FC0-89A8-DE9E694DC4C4}" type="slidenum">
              <a:rPr lang="en-US" smtClean="0">
                <a:solidFill>
                  <a:schemeClr val="bg1"/>
                </a:solidFill>
              </a:rPr>
              <a:pPr/>
              <a:t>12</a:t>
            </a:fld>
            <a:endParaRPr lang="en-US" dirty="0">
              <a:solidFill>
                <a:schemeClr val="bg1"/>
              </a:solidFill>
            </a:endParaRPr>
          </a:p>
        </p:txBody>
      </p:sp>
      <p:sp>
        <p:nvSpPr>
          <p:cNvPr id="8" name="Title 7"/>
          <p:cNvSpPr>
            <a:spLocks noGrp="1"/>
          </p:cNvSpPr>
          <p:nvPr>
            <p:ph type="title"/>
          </p:nvPr>
        </p:nvSpPr>
        <p:spPr>
          <a:xfrm>
            <a:off x="1012825" y="597078"/>
            <a:ext cx="10515600" cy="803275"/>
          </a:xfrm>
        </p:spPr>
        <p:txBody>
          <a:bodyPr>
            <a:normAutofit fontScale="90000"/>
          </a:bodyPr>
          <a:lstStyle/>
          <a:p>
            <a:r>
              <a:rPr lang="en-US" sz="4400" dirty="0"/>
              <a:t>Sample MA</a:t>
            </a:r>
            <a:r>
              <a:rPr lang="en-US" sz="4400" baseline="30000" dirty="0"/>
              <a:t>3</a:t>
            </a:r>
            <a:r>
              <a:rPr lang="en-US" sz="4400" dirty="0"/>
              <a:t>T Projected </a:t>
            </a:r>
            <a:r>
              <a:rPr lang="en-US" sz="4400" dirty="0" smtClean="0"/>
              <a:t>National BEV Sales</a:t>
            </a:r>
            <a:endParaRPr lang="en-US" sz="4400" dirty="0"/>
          </a:p>
        </p:txBody>
      </p:sp>
      <p:graphicFrame>
        <p:nvGraphicFramePr>
          <p:cNvPr id="9" name="Chart 8"/>
          <p:cNvGraphicFramePr/>
          <p:nvPr>
            <p:extLst>
              <p:ext uri="{D42A27DB-BD31-4B8C-83A1-F6EECF244321}">
                <p14:modId xmlns:p14="http://schemas.microsoft.com/office/powerpoint/2010/main" val="1488617993"/>
              </p:ext>
            </p:extLst>
          </p:nvPr>
        </p:nvGraphicFramePr>
        <p:xfrm>
          <a:off x="2940525" y="1225347"/>
          <a:ext cx="6310948" cy="459435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08344" y="5578662"/>
            <a:ext cx="11725155" cy="523220"/>
          </a:xfrm>
          <a:prstGeom prst="rect">
            <a:avLst/>
          </a:prstGeom>
          <a:noFill/>
        </p:spPr>
        <p:txBody>
          <a:bodyPr wrap="square" rtlCol="0">
            <a:spAutoFit/>
          </a:bodyPr>
          <a:lstStyle/>
          <a:p>
            <a:r>
              <a:rPr lang="en-US" sz="1400" dirty="0" smtClean="0"/>
              <a:t>AEO </a:t>
            </a:r>
            <a:r>
              <a:rPr lang="en-US" sz="1400" dirty="0"/>
              <a:t>represents the standard </a:t>
            </a:r>
            <a:r>
              <a:rPr lang="en-US" sz="1400" dirty="0" smtClean="0"/>
              <a:t>U.S. federal </a:t>
            </a:r>
            <a:r>
              <a:rPr lang="en-US" sz="1400" dirty="0"/>
              <a:t>government </a:t>
            </a:r>
            <a:r>
              <a:rPr lang="en-US" sz="1400" dirty="0" smtClean="0"/>
              <a:t>forecast for energy </a:t>
            </a:r>
            <a:r>
              <a:rPr lang="en-US" sz="1400" dirty="0"/>
              <a:t>demand and ATV market </a:t>
            </a:r>
            <a:r>
              <a:rPr lang="en-US" sz="1400" dirty="0" smtClean="0"/>
              <a:t>share. Alternate </a:t>
            </a:r>
            <a:r>
              <a:rPr lang="en-US" sz="1400" dirty="0"/>
              <a:t>forecasts </a:t>
            </a:r>
            <a:r>
              <a:rPr lang="en-US" sz="1400" dirty="0" smtClean="0"/>
              <a:t>are available from other sources (e.g., </a:t>
            </a:r>
            <a:r>
              <a:rPr lang="en-US" sz="1400" dirty="0"/>
              <a:t>Navigant Consulting and Bloomberg New Energy Finance); </a:t>
            </a:r>
            <a:r>
              <a:rPr lang="en-US" sz="1400" dirty="0" smtClean="0"/>
              <a:t>this is an area of recommended further research.</a:t>
            </a:r>
            <a:endParaRPr lang="en-US" sz="1400" dirty="0"/>
          </a:p>
        </p:txBody>
      </p:sp>
    </p:spTree>
    <p:extLst>
      <p:ext uri="{BB962C8B-B14F-4D97-AF65-F5344CB8AC3E}">
        <p14:creationId xmlns:p14="http://schemas.microsoft.com/office/powerpoint/2010/main" val="40406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 y="6260951"/>
            <a:ext cx="12192002" cy="597048"/>
          </a:xfrm>
          <a:prstGeom prst="rect">
            <a:avLst/>
          </a:prstGeom>
          <a:solidFill>
            <a:srgbClr val="0C57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Charts developed with data from the 2019 Annual Energy Outlook (AEO), the Auto Alliance Advanced Technology Vehicle Sales Dashboard, and MA</a:t>
            </a:r>
            <a:r>
              <a:rPr lang="en-US" sz="1200" baseline="30000" dirty="0"/>
              <a:t>3</a:t>
            </a:r>
            <a:r>
              <a:rPr lang="en-US" sz="1200" dirty="0"/>
              <a:t>T</a:t>
            </a:r>
          </a:p>
        </p:txBody>
      </p:sp>
      <p:sp>
        <p:nvSpPr>
          <p:cNvPr id="4" name="Slide Number Placeholder 3"/>
          <p:cNvSpPr>
            <a:spLocks noGrp="1"/>
          </p:cNvSpPr>
          <p:nvPr>
            <p:ph type="sldNum" sz="quarter" idx="12"/>
          </p:nvPr>
        </p:nvSpPr>
        <p:spPr/>
        <p:txBody>
          <a:bodyPr/>
          <a:lstStyle/>
          <a:p>
            <a:fld id="{DADFA7F5-40CC-4FC0-89A8-DE9E694DC4C4}" type="slidenum">
              <a:rPr lang="en-US" smtClean="0"/>
              <a:t>13</a:t>
            </a:fld>
            <a:endParaRPr lang="en-US" dirty="0"/>
          </a:p>
        </p:txBody>
      </p:sp>
      <p:sp>
        <p:nvSpPr>
          <p:cNvPr id="7" name="Slide Number Placeholder 2"/>
          <p:cNvSpPr txBox="1">
            <a:spLocks/>
          </p:cNvSpPr>
          <p:nvPr/>
        </p:nvSpPr>
        <p:spPr>
          <a:xfrm>
            <a:off x="900249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ADFA7F5-40CC-4FC0-89A8-DE9E694DC4C4}" type="slidenum">
              <a:rPr lang="en-US" smtClean="0">
                <a:solidFill>
                  <a:schemeClr val="bg1"/>
                </a:solidFill>
              </a:rPr>
              <a:pPr/>
              <a:t>13</a:t>
            </a:fld>
            <a:endParaRPr lang="en-US" dirty="0">
              <a:solidFill>
                <a:schemeClr val="bg1"/>
              </a:solidFill>
            </a:endParaRPr>
          </a:p>
        </p:txBody>
      </p:sp>
      <p:sp>
        <p:nvSpPr>
          <p:cNvPr id="8" name="Title 7"/>
          <p:cNvSpPr>
            <a:spLocks noGrp="1"/>
          </p:cNvSpPr>
          <p:nvPr>
            <p:ph type="title"/>
          </p:nvPr>
        </p:nvSpPr>
        <p:spPr>
          <a:xfrm>
            <a:off x="1012825" y="597078"/>
            <a:ext cx="10515600" cy="803275"/>
          </a:xfrm>
        </p:spPr>
        <p:txBody>
          <a:bodyPr>
            <a:normAutofit/>
          </a:bodyPr>
          <a:lstStyle/>
          <a:p>
            <a:r>
              <a:rPr lang="en-US" sz="4400" dirty="0"/>
              <a:t>Sample MA</a:t>
            </a:r>
            <a:r>
              <a:rPr lang="en-US" sz="4400" baseline="30000" dirty="0"/>
              <a:t>3</a:t>
            </a:r>
            <a:r>
              <a:rPr lang="en-US" sz="4400" dirty="0"/>
              <a:t>T Projected Populations</a:t>
            </a:r>
          </a:p>
        </p:txBody>
      </p:sp>
      <p:graphicFrame>
        <p:nvGraphicFramePr>
          <p:cNvPr id="11" name="Chart 10"/>
          <p:cNvGraphicFramePr>
            <a:graphicFrameLocks/>
          </p:cNvGraphicFramePr>
          <p:nvPr>
            <p:extLst>
              <p:ext uri="{D42A27DB-BD31-4B8C-83A1-F6EECF244321}">
                <p14:modId xmlns:p14="http://schemas.microsoft.com/office/powerpoint/2010/main" val="3379805951"/>
              </p:ext>
            </p:extLst>
          </p:nvPr>
        </p:nvGraphicFramePr>
        <p:xfrm>
          <a:off x="6042024" y="2001405"/>
          <a:ext cx="5486401" cy="32918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051601823"/>
              </p:ext>
            </p:extLst>
          </p:nvPr>
        </p:nvGraphicFramePr>
        <p:xfrm>
          <a:off x="479310" y="2001405"/>
          <a:ext cx="5486402" cy="32918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8346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010E-FB6C-4606-BBF4-DC85BC283DBC}"/>
              </a:ext>
            </a:extLst>
          </p:cNvPr>
          <p:cNvSpPr>
            <a:spLocks noGrp="1"/>
          </p:cNvSpPr>
          <p:nvPr>
            <p:ph type="title"/>
          </p:nvPr>
        </p:nvSpPr>
        <p:spPr>
          <a:xfrm>
            <a:off x="1000124" y="365125"/>
            <a:ext cx="11062440" cy="1325563"/>
          </a:xfrm>
        </p:spPr>
        <p:txBody>
          <a:bodyPr>
            <a:normAutofit/>
          </a:bodyPr>
          <a:lstStyle/>
          <a:p>
            <a:r>
              <a:rPr lang="en-US" sz="4000" dirty="0"/>
              <a:t>Guiding Principles for Scenario Construction</a:t>
            </a:r>
          </a:p>
        </p:txBody>
      </p:sp>
      <p:sp>
        <p:nvSpPr>
          <p:cNvPr id="3" name="Slide Number Placeholder 2">
            <a:extLst>
              <a:ext uri="{FF2B5EF4-FFF2-40B4-BE49-F238E27FC236}">
                <a16:creationId xmlns:a16="http://schemas.microsoft.com/office/drawing/2014/main" id="{2C9D4C00-BE60-4360-9CEC-2CE357AF5E17}"/>
              </a:ext>
            </a:extLst>
          </p:cNvPr>
          <p:cNvSpPr>
            <a:spLocks noGrp="1"/>
          </p:cNvSpPr>
          <p:nvPr>
            <p:ph type="sldNum" sz="quarter" idx="12"/>
          </p:nvPr>
        </p:nvSpPr>
        <p:spPr/>
        <p:txBody>
          <a:bodyPr/>
          <a:lstStyle/>
          <a:p>
            <a:fld id="{DADFA7F5-40CC-4FC0-89A8-DE9E694DC4C4}" type="slidenum">
              <a:rPr lang="en-US" smtClean="0"/>
              <a:pPr/>
              <a:t>14</a:t>
            </a:fld>
            <a:endParaRPr lang="en-US" dirty="0"/>
          </a:p>
        </p:txBody>
      </p:sp>
      <p:sp>
        <p:nvSpPr>
          <p:cNvPr id="4" name="Content Placeholder 3">
            <a:extLst>
              <a:ext uri="{FF2B5EF4-FFF2-40B4-BE49-F238E27FC236}">
                <a16:creationId xmlns:a16="http://schemas.microsoft.com/office/drawing/2014/main" id="{E7A46396-5095-4831-8096-8CA8F3B3A21E}"/>
              </a:ext>
            </a:extLst>
          </p:cNvPr>
          <p:cNvSpPr>
            <a:spLocks noGrp="1"/>
          </p:cNvSpPr>
          <p:nvPr>
            <p:ph sz="half" idx="13"/>
          </p:nvPr>
        </p:nvSpPr>
        <p:spPr>
          <a:xfrm>
            <a:off x="1000124" y="1690688"/>
            <a:ext cx="9817100" cy="4351338"/>
          </a:xfrm>
        </p:spPr>
        <p:txBody>
          <a:bodyPr>
            <a:normAutofit/>
          </a:bodyPr>
          <a:lstStyle/>
          <a:p>
            <a:r>
              <a:rPr lang="en-US" dirty="0"/>
              <a:t>Scenarios reflect important perspectives that are supported by the reviewed literature (drivers and barriers)</a:t>
            </a:r>
          </a:p>
          <a:p>
            <a:r>
              <a:rPr lang="en-US" dirty="0"/>
              <a:t>Scenarios include key parameters that can have reasonable quantitative adjustments (using MA</a:t>
            </a:r>
            <a:r>
              <a:rPr lang="en-US" baseline="30000" dirty="0"/>
              <a:t>3</a:t>
            </a:r>
            <a:r>
              <a:rPr lang="en-US" dirty="0"/>
              <a:t>T)</a:t>
            </a:r>
          </a:p>
          <a:p>
            <a:r>
              <a:rPr lang="en-US" dirty="0"/>
              <a:t>Scenarios represent an important area of concern for DOTs/MPOs, and DOTs/MPOs can have practical influence over key factors driving ATV adoption</a:t>
            </a:r>
          </a:p>
        </p:txBody>
      </p:sp>
    </p:spTree>
    <p:extLst>
      <p:ext uri="{BB962C8B-B14F-4D97-AF65-F5344CB8AC3E}">
        <p14:creationId xmlns:p14="http://schemas.microsoft.com/office/powerpoint/2010/main" val="375203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4" y="365125"/>
            <a:ext cx="11191876" cy="1325563"/>
          </a:xfrm>
        </p:spPr>
        <p:txBody>
          <a:bodyPr/>
          <a:lstStyle/>
          <a:p>
            <a:r>
              <a:rPr lang="en-US" dirty="0"/>
              <a:t>ZEV Adoption Scenarios</a:t>
            </a:r>
            <a:r>
              <a:rPr lang="en-US" sz="2000" dirty="0"/>
              <a:t> </a:t>
            </a:r>
            <a:r>
              <a:rPr lang="en-US" sz="2100" dirty="0"/>
              <a:t>(1 of 3)</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15</a:t>
            </a:fld>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791206528"/>
              </p:ext>
            </p:extLst>
          </p:nvPr>
        </p:nvGraphicFramePr>
        <p:xfrm>
          <a:off x="1000124" y="1690688"/>
          <a:ext cx="10745571" cy="4197584"/>
        </p:xfrm>
        <a:graphic>
          <a:graphicData uri="http://schemas.openxmlformats.org/drawingml/2006/table">
            <a:tbl>
              <a:tblPr>
                <a:tableStyleId>{5C22544A-7EE6-4342-B048-85BDC9FD1C3A}</a:tableStyleId>
              </a:tblPr>
              <a:tblGrid>
                <a:gridCol w="1394160">
                  <a:extLst>
                    <a:ext uri="{9D8B030D-6E8A-4147-A177-3AD203B41FA5}">
                      <a16:colId xmlns:a16="http://schemas.microsoft.com/office/drawing/2014/main" val="3110870752"/>
                    </a:ext>
                  </a:extLst>
                </a:gridCol>
                <a:gridCol w="4030579">
                  <a:extLst>
                    <a:ext uri="{9D8B030D-6E8A-4147-A177-3AD203B41FA5}">
                      <a16:colId xmlns:a16="http://schemas.microsoft.com/office/drawing/2014/main" val="2430851944"/>
                    </a:ext>
                  </a:extLst>
                </a:gridCol>
                <a:gridCol w="5320832">
                  <a:extLst>
                    <a:ext uri="{9D8B030D-6E8A-4147-A177-3AD203B41FA5}">
                      <a16:colId xmlns:a16="http://schemas.microsoft.com/office/drawing/2014/main" val="4167129191"/>
                    </a:ext>
                  </a:extLst>
                </a:gridCol>
              </a:tblGrid>
              <a:tr h="514336">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ID</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Name and Key Concepts</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MA</a:t>
                      </a:r>
                      <a:r>
                        <a:rPr lang="en-US" sz="1800" b="1" kern="1200" baseline="30000" dirty="0">
                          <a:solidFill>
                            <a:schemeClr val="lt1"/>
                          </a:solidFill>
                          <a:latin typeface="+mn-lt"/>
                          <a:ea typeface="+mn-ea"/>
                          <a:cs typeface="+mn-cs"/>
                        </a:rPr>
                        <a:t>3</a:t>
                      </a:r>
                      <a:r>
                        <a:rPr lang="en-US" sz="1800" b="1" kern="1200" dirty="0">
                          <a:solidFill>
                            <a:schemeClr val="lt1"/>
                          </a:solidFill>
                          <a:latin typeface="+mn-lt"/>
                          <a:ea typeface="+mn-ea"/>
                          <a:cs typeface="+mn-cs"/>
                        </a:rPr>
                        <a:t>T Parameters and Value Adjustments</a:t>
                      </a:r>
                    </a:p>
                  </a:txBody>
                  <a:tcPr marL="73025" marR="73025" marT="18415" marB="18415" anchor="ctr">
                    <a:solidFill>
                      <a:srgbClr val="0C5788"/>
                    </a:solidFill>
                  </a:tcPr>
                </a:tc>
                <a:extLst>
                  <a:ext uri="{0D108BD9-81ED-4DB2-BD59-A6C34878D82A}">
                    <a16:rowId xmlns:a16="http://schemas.microsoft.com/office/drawing/2014/main" val="2815227027"/>
                  </a:ext>
                </a:extLst>
              </a:tr>
              <a:tr h="888905">
                <a:tc>
                  <a:txBody>
                    <a:bodyPr/>
                    <a:lstStyle/>
                    <a:p>
                      <a:pPr marL="0" marR="0" algn="ctr"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B</a:t>
                      </a:r>
                    </a:p>
                  </a:txBody>
                  <a:tcPr marL="73025" marR="73025" marT="18415" marB="18415">
                    <a:solidFill>
                      <a:srgbClr val="E6E6E6"/>
                    </a:solidFill>
                  </a:tcPr>
                </a:tc>
                <a:tc>
                  <a:txBody>
                    <a:bodyPr/>
                    <a:lstStyle/>
                    <a:p>
                      <a:pPr marL="0" marR="0">
                        <a:lnSpc>
                          <a:spcPct val="115000"/>
                        </a:lnSpc>
                        <a:spcBef>
                          <a:spcPts val="600"/>
                        </a:spcBef>
                        <a:spcAft>
                          <a:spcPts val="600"/>
                        </a:spcAft>
                      </a:pPr>
                      <a:r>
                        <a:rPr lang="en-US" sz="1800" b="0" dirty="0">
                          <a:effectLst/>
                          <a:latin typeface="Segoe UI Semibold" panose="020B0702040204020203" pitchFamily="34" charset="0"/>
                        </a:rPr>
                        <a:t>Base Case </a:t>
                      </a:r>
                    </a:p>
                    <a:p>
                      <a:pPr marL="0" marR="0">
                        <a:lnSpc>
                          <a:spcPct val="115000"/>
                        </a:lnSpc>
                        <a:spcBef>
                          <a:spcPts val="600"/>
                        </a:spcBef>
                        <a:spcAft>
                          <a:spcPts val="600"/>
                        </a:spcAft>
                      </a:pPr>
                      <a:r>
                        <a:rPr lang="en-US" sz="1800" dirty="0">
                          <a:effectLst/>
                        </a:rPr>
                        <a:t>Business as usual.</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73025" marR="73025" marT="18415" marB="18415">
                    <a:solidFill>
                      <a:srgbClr val="E6E6E6"/>
                    </a:solidFill>
                  </a:tcPr>
                </a:tc>
                <a:tc>
                  <a:txBody>
                    <a:bodyPr/>
                    <a:lstStyle/>
                    <a:p>
                      <a:pPr marL="0" marR="0" algn="l" defTabSz="914400" rtl="0" eaLnBrk="1" latinLnBrk="0" hangingPunct="1">
                        <a:lnSpc>
                          <a:spcPct val="115000"/>
                        </a:lnSpc>
                        <a:spcBef>
                          <a:spcPts val="600"/>
                        </a:spcBef>
                        <a:spcAft>
                          <a:spcPts val="600"/>
                        </a:spcAft>
                      </a:pPr>
                      <a:r>
                        <a:rPr lang="en-US" sz="1800" kern="1200" dirty="0">
                          <a:solidFill>
                            <a:schemeClr val="dk1"/>
                          </a:solidFill>
                          <a:effectLst/>
                          <a:latin typeface="+mn-lt"/>
                          <a:ea typeface="+mn-ea"/>
                          <a:cs typeface="+mn-cs"/>
                        </a:rPr>
                        <a:t>No changes to default MA</a:t>
                      </a:r>
                      <a:r>
                        <a:rPr lang="en-US" sz="1800" kern="1200" baseline="30000" dirty="0">
                          <a:solidFill>
                            <a:schemeClr val="dk1"/>
                          </a:solidFill>
                          <a:effectLst/>
                          <a:latin typeface="+mn-lt"/>
                          <a:ea typeface="+mn-ea"/>
                          <a:cs typeface="+mn-cs"/>
                        </a:rPr>
                        <a:t>3</a:t>
                      </a:r>
                      <a:r>
                        <a:rPr lang="en-US" sz="1800" kern="1200" dirty="0">
                          <a:solidFill>
                            <a:schemeClr val="dk1"/>
                          </a:solidFill>
                          <a:effectLst/>
                          <a:latin typeface="+mn-lt"/>
                          <a:ea typeface="+mn-ea"/>
                          <a:cs typeface="+mn-cs"/>
                        </a:rPr>
                        <a:t>T input parameters</a:t>
                      </a:r>
                    </a:p>
                  </a:txBody>
                  <a:tcPr marL="73025" marR="73025" marT="18415" marB="18415">
                    <a:solidFill>
                      <a:srgbClr val="E6E6E6"/>
                    </a:solidFill>
                  </a:tcPr>
                </a:tc>
                <a:extLst>
                  <a:ext uri="{0D108BD9-81ED-4DB2-BD59-A6C34878D82A}">
                    <a16:rowId xmlns:a16="http://schemas.microsoft.com/office/drawing/2014/main" val="1785780753"/>
                  </a:ext>
                </a:extLst>
              </a:tr>
              <a:tr h="2794343">
                <a:tc>
                  <a:txBody>
                    <a:bodyPr/>
                    <a:lstStyle/>
                    <a:p>
                      <a:pPr marL="0" marR="0" algn="ctr"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I</a:t>
                      </a:r>
                    </a:p>
                  </a:txBody>
                  <a:tcPr marL="73025" marR="73025" marT="18415" marB="18415">
                    <a:solidFill>
                      <a:srgbClr val="E1E1E1"/>
                    </a:solidFill>
                  </a:tcPr>
                </a:tc>
                <a:tc>
                  <a:txBody>
                    <a:bodyPr/>
                    <a:lstStyle/>
                    <a:p>
                      <a:pPr marL="0" marR="0" algn="l"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Substantial Expansion of Infrastructure</a:t>
                      </a:r>
                    </a:p>
                    <a:p>
                      <a:pPr marL="0" marR="0">
                        <a:lnSpc>
                          <a:spcPct val="115000"/>
                        </a:lnSpc>
                        <a:spcBef>
                          <a:spcPts val="600"/>
                        </a:spcBef>
                        <a:spcAft>
                          <a:spcPts val="600"/>
                        </a:spcAft>
                      </a:pPr>
                      <a:r>
                        <a:rPr lang="en-US" sz="1800" dirty="0">
                          <a:effectLst/>
                        </a:rPr>
                        <a:t>Expansion of electric vehicle charging stations beyond recent and pending improvements.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73025" marR="73025" marT="18415" marB="18415">
                    <a:solidFill>
                      <a:srgbClr val="E1E1E1"/>
                    </a:solidFill>
                  </a:tcPr>
                </a:tc>
                <a:tc>
                  <a:txBody>
                    <a:bodyPr/>
                    <a:lstStyle/>
                    <a:p>
                      <a:pPr marL="285750" marR="0" indent="-285750">
                        <a:lnSpc>
                          <a:spcPct val="115000"/>
                        </a:lnSpc>
                        <a:spcBef>
                          <a:spcPts val="0"/>
                        </a:spcBef>
                        <a:spcAft>
                          <a:spcPts val="0"/>
                        </a:spcAft>
                        <a:buFont typeface="Arial" panose="020B0604020202020204" pitchFamily="34" charset="0"/>
                        <a:buChar char="•"/>
                      </a:pPr>
                      <a:r>
                        <a:rPr lang="en-US" sz="1800" kern="1200" dirty="0">
                          <a:solidFill>
                            <a:schemeClr val="dk1"/>
                          </a:solidFill>
                          <a:effectLst/>
                          <a:latin typeface="+mn-lt"/>
                          <a:ea typeface="+mn-ea"/>
                          <a:cs typeface="+mn-cs"/>
                        </a:rPr>
                        <a:t>Charging availability: public, home, and workplace </a:t>
                      </a:r>
                    </a:p>
                    <a:p>
                      <a:pPr marL="285750" marR="0" indent="-285750">
                        <a:lnSpc>
                          <a:spcPct val="115000"/>
                        </a:lnSpc>
                        <a:spcBef>
                          <a:spcPts val="0"/>
                        </a:spcBef>
                        <a:spcAft>
                          <a:spcPts val="0"/>
                        </a:spcAft>
                        <a:buFont typeface="Arial" panose="020B0604020202020204" pitchFamily="34" charset="0"/>
                        <a:buChar char="•"/>
                      </a:pPr>
                      <a:r>
                        <a:rPr lang="en-US" sz="1800" kern="1200" dirty="0">
                          <a:solidFill>
                            <a:schemeClr val="dk1"/>
                          </a:solidFill>
                          <a:effectLst/>
                          <a:latin typeface="+mn-lt"/>
                          <a:ea typeface="+mn-ea"/>
                          <a:cs typeface="+mn-cs"/>
                        </a:rPr>
                        <a:t>Charging power level: public, home, and workplace</a:t>
                      </a:r>
                    </a:p>
                    <a:p>
                      <a:pPr marL="0" marR="0">
                        <a:lnSpc>
                          <a:spcPct val="115000"/>
                        </a:lnSpc>
                        <a:spcBef>
                          <a:spcPts val="600"/>
                        </a:spcBef>
                        <a:spcAft>
                          <a:spcPts val="600"/>
                        </a:spcAft>
                      </a:pPr>
                      <a:r>
                        <a:rPr lang="en-US" sz="1800" kern="1200" dirty="0">
                          <a:solidFill>
                            <a:schemeClr val="dk1"/>
                          </a:solidFill>
                          <a:effectLst/>
                          <a:latin typeface="+mn-lt"/>
                          <a:ea typeface="+mn-ea"/>
                          <a:cs typeface="+mn-cs"/>
                        </a:rPr>
                        <a:t>Approach: increase the availability of electric vehicle supply equipment (EVSE) (expressed as a percentage of traditional gas stations) and accelerate the availability of fast charging stations</a:t>
                      </a:r>
                    </a:p>
                  </a:txBody>
                  <a:tcPr marL="73025" marR="73025" marT="18415" marB="18415">
                    <a:solidFill>
                      <a:srgbClr val="E1E1E1"/>
                    </a:solidFill>
                  </a:tcPr>
                </a:tc>
                <a:extLst>
                  <a:ext uri="{0D108BD9-81ED-4DB2-BD59-A6C34878D82A}">
                    <a16:rowId xmlns:a16="http://schemas.microsoft.com/office/drawing/2014/main" val="3463545757"/>
                  </a:ext>
                </a:extLst>
              </a:tr>
            </a:tbl>
          </a:graphicData>
        </a:graphic>
      </p:graphicFrame>
    </p:spTree>
    <p:extLst>
      <p:ext uri="{BB962C8B-B14F-4D97-AF65-F5344CB8AC3E}">
        <p14:creationId xmlns:p14="http://schemas.microsoft.com/office/powerpoint/2010/main" val="356176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4" y="365125"/>
            <a:ext cx="11191876" cy="1325563"/>
          </a:xfrm>
        </p:spPr>
        <p:txBody>
          <a:bodyPr/>
          <a:lstStyle/>
          <a:p>
            <a:r>
              <a:rPr lang="en-US" dirty="0"/>
              <a:t>ZEV Adoption Scenarios</a:t>
            </a:r>
            <a:r>
              <a:rPr lang="en-US" sz="2000" dirty="0"/>
              <a:t> </a:t>
            </a:r>
            <a:r>
              <a:rPr lang="en-US" sz="2100" dirty="0"/>
              <a:t>(2 of 3)</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16</a:t>
            </a:fld>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7413225"/>
              </p:ext>
            </p:extLst>
          </p:nvPr>
        </p:nvGraphicFramePr>
        <p:xfrm>
          <a:off x="1000124" y="1690688"/>
          <a:ext cx="10745571" cy="3495087"/>
        </p:xfrm>
        <a:graphic>
          <a:graphicData uri="http://schemas.openxmlformats.org/drawingml/2006/table">
            <a:tbl>
              <a:tblPr>
                <a:tableStyleId>{5C22544A-7EE6-4342-B048-85BDC9FD1C3A}</a:tableStyleId>
              </a:tblPr>
              <a:tblGrid>
                <a:gridCol w="1394160">
                  <a:extLst>
                    <a:ext uri="{9D8B030D-6E8A-4147-A177-3AD203B41FA5}">
                      <a16:colId xmlns:a16="http://schemas.microsoft.com/office/drawing/2014/main" val="3110870752"/>
                    </a:ext>
                  </a:extLst>
                </a:gridCol>
                <a:gridCol w="4030579">
                  <a:extLst>
                    <a:ext uri="{9D8B030D-6E8A-4147-A177-3AD203B41FA5}">
                      <a16:colId xmlns:a16="http://schemas.microsoft.com/office/drawing/2014/main" val="2430851944"/>
                    </a:ext>
                  </a:extLst>
                </a:gridCol>
                <a:gridCol w="5320832">
                  <a:extLst>
                    <a:ext uri="{9D8B030D-6E8A-4147-A177-3AD203B41FA5}">
                      <a16:colId xmlns:a16="http://schemas.microsoft.com/office/drawing/2014/main" val="4167129191"/>
                    </a:ext>
                  </a:extLst>
                </a:gridCol>
              </a:tblGrid>
              <a:tr h="512064">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ID</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Name and Key Concepts</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MA</a:t>
                      </a:r>
                      <a:r>
                        <a:rPr lang="en-US" sz="1800" b="1" kern="1200" baseline="30000" dirty="0">
                          <a:solidFill>
                            <a:schemeClr val="lt1"/>
                          </a:solidFill>
                          <a:latin typeface="+mn-lt"/>
                          <a:ea typeface="+mn-ea"/>
                          <a:cs typeface="+mn-cs"/>
                        </a:rPr>
                        <a:t>3</a:t>
                      </a:r>
                      <a:r>
                        <a:rPr lang="en-US" sz="1800" b="1" kern="1200" dirty="0">
                          <a:solidFill>
                            <a:schemeClr val="lt1"/>
                          </a:solidFill>
                          <a:latin typeface="+mn-lt"/>
                          <a:ea typeface="+mn-ea"/>
                          <a:cs typeface="+mn-cs"/>
                        </a:rPr>
                        <a:t>T Parameters and Value Adjustments</a:t>
                      </a:r>
                    </a:p>
                  </a:txBody>
                  <a:tcPr marL="73025" marR="73025" marT="18415" marB="18415" anchor="ctr">
                    <a:solidFill>
                      <a:srgbClr val="0C5788"/>
                    </a:solidFill>
                  </a:tcPr>
                </a:tc>
                <a:extLst>
                  <a:ext uri="{0D108BD9-81ED-4DB2-BD59-A6C34878D82A}">
                    <a16:rowId xmlns:a16="http://schemas.microsoft.com/office/drawing/2014/main" val="2815227027"/>
                  </a:ext>
                </a:extLst>
              </a:tr>
              <a:tr h="2983023">
                <a:tc>
                  <a:txBody>
                    <a:bodyPr/>
                    <a:lstStyle/>
                    <a:p>
                      <a:pPr marL="0" marR="0" algn="ctr"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P</a:t>
                      </a:r>
                    </a:p>
                  </a:txBody>
                  <a:tcPr marL="73025" marR="73025" marT="18415" marB="18415">
                    <a:solidFill>
                      <a:srgbClr val="E1E1E1"/>
                    </a:solidFill>
                  </a:tcPr>
                </a:tc>
                <a:tc>
                  <a:txBody>
                    <a:bodyPr/>
                    <a:lstStyle/>
                    <a:p>
                      <a:pPr marL="0" marR="0" algn="l"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Advanced Use of Incentives/Policy</a:t>
                      </a:r>
                    </a:p>
                    <a:p>
                      <a:pPr marL="0" marR="0">
                        <a:lnSpc>
                          <a:spcPct val="115000"/>
                        </a:lnSpc>
                        <a:spcBef>
                          <a:spcPts val="600"/>
                        </a:spcBef>
                        <a:spcAft>
                          <a:spcPts val="600"/>
                        </a:spcAft>
                      </a:pPr>
                      <a:r>
                        <a:rPr lang="en-US" sz="1800" dirty="0">
                          <a:effectLst/>
                        </a:rPr>
                        <a:t>Wide implementation of high-impact incentives policies/programs.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73025" marR="73025" marT="18415" marB="18415">
                    <a:solidFill>
                      <a:srgbClr val="E1E1E1"/>
                    </a:solidFill>
                  </a:tcPr>
                </a:tc>
                <a:tc>
                  <a:txBody>
                    <a:bodyPr/>
                    <a:lstStyle/>
                    <a:p>
                      <a:pPr marL="285750" marR="0" indent="-285750">
                        <a:lnSpc>
                          <a:spcPct val="115000"/>
                        </a:lnSpc>
                        <a:spcBef>
                          <a:spcPts val="0"/>
                        </a:spcBef>
                        <a:spcAft>
                          <a:spcPts val="0"/>
                        </a:spcAft>
                        <a:buFont typeface="Arial" panose="020B0604020202020204" pitchFamily="34" charset="0"/>
                        <a:buChar char="•"/>
                      </a:pPr>
                      <a:r>
                        <a:rPr lang="en-US" sz="1800" kern="1200" dirty="0">
                          <a:solidFill>
                            <a:schemeClr val="dk1"/>
                          </a:solidFill>
                          <a:effectLst/>
                          <a:latin typeface="+mn-lt"/>
                          <a:ea typeface="+mn-ea"/>
                          <a:cs typeface="+mn-cs"/>
                        </a:rPr>
                        <a:t>ARRA tax credit</a:t>
                      </a:r>
                    </a:p>
                    <a:p>
                      <a:pPr marL="285750" marR="0" indent="-285750">
                        <a:lnSpc>
                          <a:spcPct val="115000"/>
                        </a:lnSpc>
                        <a:spcBef>
                          <a:spcPts val="0"/>
                        </a:spcBef>
                        <a:spcAft>
                          <a:spcPts val="0"/>
                        </a:spcAft>
                        <a:buFont typeface="Arial" panose="020B0604020202020204" pitchFamily="34" charset="0"/>
                        <a:buChar char="•"/>
                      </a:pPr>
                      <a:r>
                        <a:rPr lang="en-US" sz="1800" kern="1200" dirty="0">
                          <a:solidFill>
                            <a:schemeClr val="dk1"/>
                          </a:solidFill>
                          <a:effectLst/>
                          <a:latin typeface="+mn-lt"/>
                          <a:ea typeface="+mn-ea"/>
                          <a:cs typeface="+mn-cs"/>
                        </a:rPr>
                        <a:t>State rebates (amount and duration)</a:t>
                      </a:r>
                    </a:p>
                    <a:p>
                      <a:pPr marL="285750" marR="0" indent="-285750">
                        <a:lnSpc>
                          <a:spcPct val="115000"/>
                        </a:lnSpc>
                        <a:spcBef>
                          <a:spcPts val="0"/>
                        </a:spcBef>
                        <a:spcAft>
                          <a:spcPts val="0"/>
                        </a:spcAft>
                        <a:buFont typeface="Arial" panose="020B0604020202020204" pitchFamily="34" charset="0"/>
                        <a:buChar char="•"/>
                      </a:pPr>
                      <a:r>
                        <a:rPr lang="en-US" sz="1800" kern="1200" dirty="0">
                          <a:solidFill>
                            <a:schemeClr val="dk1"/>
                          </a:solidFill>
                          <a:effectLst/>
                          <a:latin typeface="+mn-lt"/>
                          <a:ea typeface="+mn-ea"/>
                          <a:cs typeface="+mn-cs"/>
                        </a:rPr>
                        <a:t>HOV lane access duration </a:t>
                      </a:r>
                    </a:p>
                    <a:p>
                      <a:pPr marL="0" marR="0" indent="0" algn="l" defTabSz="914400" rtl="0" eaLnBrk="1" fontAlgn="auto" latinLnBrk="0" hangingPunct="1">
                        <a:lnSpc>
                          <a:spcPct val="115000"/>
                        </a:lnSpc>
                        <a:spcBef>
                          <a:spcPts val="600"/>
                        </a:spcBef>
                        <a:spcAft>
                          <a:spcPts val="600"/>
                        </a:spcAft>
                        <a:buClrTx/>
                        <a:buSzTx/>
                        <a:buFontTx/>
                        <a:buNone/>
                        <a:tabLst/>
                        <a:defRPr/>
                      </a:pPr>
                      <a:r>
                        <a:rPr lang="en-US" sz="1800" kern="1200" dirty="0">
                          <a:solidFill>
                            <a:schemeClr val="dk1"/>
                          </a:solidFill>
                          <a:effectLst/>
                          <a:latin typeface="+mn-lt"/>
                          <a:ea typeface="+mn-ea"/>
                          <a:cs typeface="+mn-cs"/>
                        </a:rPr>
                        <a:t>Approaches: for ARRA credit, increase</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 vehicles cap per OEM,</a:t>
                      </a:r>
                      <a:r>
                        <a:rPr lang="en-US" sz="1800" kern="1200" baseline="0" dirty="0">
                          <a:solidFill>
                            <a:schemeClr val="dk1"/>
                          </a:solidFill>
                          <a:effectLst/>
                          <a:latin typeface="+mn-lt"/>
                          <a:ea typeface="+mn-ea"/>
                          <a:cs typeface="+mn-cs"/>
                        </a:rPr>
                        <a:t> adjust </a:t>
                      </a:r>
                      <a:r>
                        <a:rPr lang="en-US" sz="1800" kern="1200" dirty="0">
                          <a:solidFill>
                            <a:schemeClr val="dk1"/>
                          </a:solidFill>
                          <a:effectLst/>
                          <a:latin typeface="+mn-lt"/>
                          <a:ea typeface="+mn-ea"/>
                          <a:cs typeface="+mn-cs"/>
                        </a:rPr>
                        <a:t>credit amount, and increase # of OEM producing eligible vehicles;</a:t>
                      </a:r>
                      <a:r>
                        <a:rPr lang="en-US" sz="1800" kern="1200" baseline="0" dirty="0">
                          <a:solidFill>
                            <a:schemeClr val="dk1"/>
                          </a:solidFill>
                          <a:effectLst/>
                          <a:latin typeface="+mn-lt"/>
                          <a:ea typeface="+mn-ea"/>
                          <a:cs typeface="+mn-cs"/>
                        </a:rPr>
                        <a:t> i</a:t>
                      </a:r>
                      <a:r>
                        <a:rPr lang="en-US" sz="1800" kern="1200" dirty="0">
                          <a:solidFill>
                            <a:schemeClr val="dk1"/>
                          </a:solidFill>
                          <a:effectLst/>
                          <a:latin typeface="+mn-lt"/>
                          <a:ea typeface="+mn-ea"/>
                          <a:cs typeface="+mn-cs"/>
                        </a:rPr>
                        <a:t>ncrease rebate</a:t>
                      </a:r>
                      <a:r>
                        <a:rPr lang="en-US" sz="1800" kern="1200" baseline="0" dirty="0">
                          <a:solidFill>
                            <a:schemeClr val="dk1"/>
                          </a:solidFill>
                          <a:effectLst/>
                          <a:latin typeface="+mn-lt"/>
                          <a:ea typeface="+mn-ea"/>
                          <a:cs typeface="+mn-cs"/>
                        </a:rPr>
                        <a:t> amounts and durations; apply rebates to states w/out current rebates; increase HOV lane access duration</a:t>
                      </a:r>
                      <a:endParaRPr lang="en-US" sz="1800" kern="1200" dirty="0">
                        <a:solidFill>
                          <a:schemeClr val="dk1"/>
                        </a:solidFill>
                        <a:effectLst/>
                        <a:latin typeface="+mn-lt"/>
                        <a:ea typeface="+mn-ea"/>
                        <a:cs typeface="+mn-cs"/>
                      </a:endParaRPr>
                    </a:p>
                  </a:txBody>
                  <a:tcPr marL="73025" marR="73025" marT="18415" marB="18415">
                    <a:solidFill>
                      <a:srgbClr val="E1E1E1"/>
                    </a:solidFill>
                  </a:tcPr>
                </a:tc>
                <a:extLst>
                  <a:ext uri="{0D108BD9-81ED-4DB2-BD59-A6C34878D82A}">
                    <a16:rowId xmlns:a16="http://schemas.microsoft.com/office/drawing/2014/main" val="1005489024"/>
                  </a:ext>
                </a:extLst>
              </a:tr>
            </a:tbl>
          </a:graphicData>
        </a:graphic>
      </p:graphicFrame>
    </p:spTree>
    <p:extLst>
      <p:ext uri="{BB962C8B-B14F-4D97-AF65-F5344CB8AC3E}">
        <p14:creationId xmlns:p14="http://schemas.microsoft.com/office/powerpoint/2010/main" val="37774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4" y="365125"/>
            <a:ext cx="11191876" cy="1325563"/>
          </a:xfrm>
        </p:spPr>
        <p:txBody>
          <a:bodyPr/>
          <a:lstStyle/>
          <a:p>
            <a:r>
              <a:rPr lang="en-US" dirty="0"/>
              <a:t>ZEV Adoption Scenarios</a:t>
            </a:r>
            <a:r>
              <a:rPr lang="en-US" sz="2000" dirty="0"/>
              <a:t> </a:t>
            </a:r>
            <a:r>
              <a:rPr lang="en-US" sz="2100" dirty="0"/>
              <a:t>(3 of 3)</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17</a:t>
            </a:fld>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575751458"/>
              </p:ext>
            </p:extLst>
          </p:nvPr>
        </p:nvGraphicFramePr>
        <p:xfrm>
          <a:off x="1000124" y="1690688"/>
          <a:ext cx="10745571" cy="2630791"/>
        </p:xfrm>
        <a:graphic>
          <a:graphicData uri="http://schemas.openxmlformats.org/drawingml/2006/table">
            <a:tbl>
              <a:tblPr>
                <a:tableStyleId>{5C22544A-7EE6-4342-B048-85BDC9FD1C3A}</a:tableStyleId>
              </a:tblPr>
              <a:tblGrid>
                <a:gridCol w="1394160">
                  <a:extLst>
                    <a:ext uri="{9D8B030D-6E8A-4147-A177-3AD203B41FA5}">
                      <a16:colId xmlns:a16="http://schemas.microsoft.com/office/drawing/2014/main" val="3110870752"/>
                    </a:ext>
                  </a:extLst>
                </a:gridCol>
                <a:gridCol w="4030579">
                  <a:extLst>
                    <a:ext uri="{9D8B030D-6E8A-4147-A177-3AD203B41FA5}">
                      <a16:colId xmlns:a16="http://schemas.microsoft.com/office/drawing/2014/main" val="2430851944"/>
                    </a:ext>
                  </a:extLst>
                </a:gridCol>
                <a:gridCol w="5320832">
                  <a:extLst>
                    <a:ext uri="{9D8B030D-6E8A-4147-A177-3AD203B41FA5}">
                      <a16:colId xmlns:a16="http://schemas.microsoft.com/office/drawing/2014/main" val="4167129191"/>
                    </a:ext>
                  </a:extLst>
                </a:gridCol>
              </a:tblGrid>
              <a:tr h="512064">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ID</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Scenario Name and Key Concepts</a:t>
                      </a:r>
                    </a:p>
                  </a:txBody>
                  <a:tcPr marL="73025" marR="73025" marT="18415" marB="18415" anchor="ctr">
                    <a:solidFill>
                      <a:srgbClr val="0C5788"/>
                    </a:solidFill>
                  </a:tcPr>
                </a:tc>
                <a:tc>
                  <a:txBody>
                    <a:bodyPr/>
                    <a:lstStyle/>
                    <a:p>
                      <a:pPr marL="0" marR="0" algn="l" defTabSz="914400" rtl="0" eaLnBrk="1" latinLnBrk="0" hangingPunct="1">
                        <a:lnSpc>
                          <a:spcPct val="115000"/>
                        </a:lnSpc>
                        <a:spcBef>
                          <a:spcPts val="600"/>
                        </a:spcBef>
                        <a:spcAft>
                          <a:spcPts val="600"/>
                        </a:spcAft>
                      </a:pPr>
                      <a:r>
                        <a:rPr lang="en-US" sz="1800" b="1" kern="1200" dirty="0">
                          <a:solidFill>
                            <a:schemeClr val="lt1"/>
                          </a:solidFill>
                          <a:latin typeface="+mn-lt"/>
                          <a:ea typeface="+mn-ea"/>
                          <a:cs typeface="+mn-cs"/>
                        </a:rPr>
                        <a:t>MA</a:t>
                      </a:r>
                      <a:r>
                        <a:rPr lang="en-US" sz="1800" b="1" kern="1200" baseline="30000" dirty="0">
                          <a:solidFill>
                            <a:schemeClr val="lt1"/>
                          </a:solidFill>
                          <a:latin typeface="+mn-lt"/>
                          <a:ea typeface="+mn-ea"/>
                          <a:cs typeface="+mn-cs"/>
                        </a:rPr>
                        <a:t>3</a:t>
                      </a:r>
                      <a:r>
                        <a:rPr lang="en-US" sz="1800" b="1" kern="1200" dirty="0">
                          <a:solidFill>
                            <a:schemeClr val="lt1"/>
                          </a:solidFill>
                          <a:latin typeface="+mn-lt"/>
                          <a:ea typeface="+mn-ea"/>
                          <a:cs typeface="+mn-cs"/>
                        </a:rPr>
                        <a:t>T Parameters and Value Adjustments</a:t>
                      </a:r>
                    </a:p>
                  </a:txBody>
                  <a:tcPr marL="73025" marR="73025" marT="18415" marB="18415" anchor="ctr">
                    <a:solidFill>
                      <a:srgbClr val="0C5788"/>
                    </a:solidFill>
                  </a:tcPr>
                </a:tc>
                <a:extLst>
                  <a:ext uri="{0D108BD9-81ED-4DB2-BD59-A6C34878D82A}">
                    <a16:rowId xmlns:a16="http://schemas.microsoft.com/office/drawing/2014/main" val="2815227027"/>
                  </a:ext>
                </a:extLst>
              </a:tr>
              <a:tr h="2118727">
                <a:tc>
                  <a:txBody>
                    <a:bodyPr/>
                    <a:lstStyle/>
                    <a:p>
                      <a:pPr marL="0" marR="0" algn="ctr"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C</a:t>
                      </a:r>
                    </a:p>
                  </a:txBody>
                  <a:tcPr marL="73025" marR="73025" marT="18415" marB="18415">
                    <a:solidFill>
                      <a:srgbClr val="E1E1E1"/>
                    </a:solidFill>
                  </a:tcPr>
                </a:tc>
                <a:tc>
                  <a:txBody>
                    <a:bodyPr/>
                    <a:lstStyle/>
                    <a:p>
                      <a:pPr marL="0" marR="0" algn="l" defTabSz="914400" rtl="0" eaLnBrk="1" latinLnBrk="0" hangingPunct="1">
                        <a:lnSpc>
                          <a:spcPct val="115000"/>
                        </a:lnSpc>
                        <a:spcBef>
                          <a:spcPts val="600"/>
                        </a:spcBef>
                        <a:spcAft>
                          <a:spcPts val="600"/>
                        </a:spcAft>
                      </a:pPr>
                      <a:r>
                        <a:rPr lang="en-US" sz="1800" b="0" kern="1200" dirty="0">
                          <a:solidFill>
                            <a:schemeClr val="dk1"/>
                          </a:solidFill>
                          <a:effectLst/>
                          <a:latin typeface="Segoe UI Semibold" panose="020B0702040204020203" pitchFamily="34" charset="0"/>
                          <a:ea typeface="+mn-ea"/>
                          <a:cs typeface="+mn-cs"/>
                        </a:rPr>
                        <a:t>Accelerated Achievement of Cost Parity</a:t>
                      </a:r>
                    </a:p>
                    <a:p>
                      <a:pPr marL="0" marR="0">
                        <a:lnSpc>
                          <a:spcPct val="115000"/>
                        </a:lnSpc>
                        <a:spcBef>
                          <a:spcPts val="600"/>
                        </a:spcBef>
                        <a:spcAft>
                          <a:spcPts val="600"/>
                        </a:spcAft>
                      </a:pPr>
                      <a:r>
                        <a:rPr lang="en-US" sz="1800" dirty="0">
                          <a:effectLst/>
                        </a:rPr>
                        <a:t>Accelerated reduction of vehicle costs and increased fuel costs.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73025" marR="73025" marT="18415" marB="18415">
                    <a:solidFill>
                      <a:srgbClr val="E1E1E1"/>
                    </a:solidFill>
                  </a:tcPr>
                </a:tc>
                <a:tc>
                  <a:txBody>
                    <a:bodyPr/>
                    <a:lstStyle/>
                    <a:p>
                      <a:pPr marL="285750" marR="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kern="1200" baseline="0" dirty="0">
                          <a:solidFill>
                            <a:schemeClr val="dk1"/>
                          </a:solidFill>
                          <a:effectLst/>
                          <a:latin typeface="+mn-lt"/>
                          <a:ea typeface="+mn-ea"/>
                          <a:cs typeface="+mn-cs"/>
                        </a:rPr>
                        <a:t>Vehicle manufacturer cost</a:t>
                      </a:r>
                    </a:p>
                    <a:p>
                      <a:pPr marL="285750" marR="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kern="1200" baseline="0" dirty="0">
                          <a:solidFill>
                            <a:schemeClr val="dk1"/>
                          </a:solidFill>
                          <a:effectLst/>
                          <a:latin typeface="+mn-lt"/>
                          <a:ea typeface="+mn-ea"/>
                          <a:cs typeface="+mn-cs"/>
                        </a:rPr>
                        <a:t>Gasoline price</a:t>
                      </a:r>
                    </a:p>
                    <a:p>
                      <a:pPr marL="285750" marR="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kern="1200" baseline="0" dirty="0">
                          <a:solidFill>
                            <a:schemeClr val="dk1"/>
                          </a:solidFill>
                          <a:effectLst/>
                          <a:latin typeface="+mn-lt"/>
                          <a:ea typeface="+mn-ea"/>
                          <a:cs typeface="+mn-cs"/>
                        </a:rPr>
                        <a:t>Diesel price</a:t>
                      </a:r>
                    </a:p>
                    <a:p>
                      <a:pPr marL="0" marR="0">
                        <a:lnSpc>
                          <a:spcPct val="115000"/>
                        </a:lnSpc>
                        <a:spcBef>
                          <a:spcPts val="600"/>
                        </a:spcBef>
                        <a:spcAft>
                          <a:spcPts val="600"/>
                        </a:spcAft>
                      </a:pPr>
                      <a:r>
                        <a:rPr lang="en-US" sz="1800" kern="1200" baseline="0" dirty="0">
                          <a:solidFill>
                            <a:schemeClr val="dk1"/>
                          </a:solidFill>
                          <a:effectLst/>
                          <a:latin typeface="+mn-lt"/>
                          <a:ea typeface="+mn-ea"/>
                          <a:cs typeface="+mn-cs"/>
                        </a:rPr>
                        <a:t>Approach: Set manufacturer cost parity in 2040, 2035, and 2030; increase gasoline and diesel prices at different accelerated rates</a:t>
                      </a:r>
                    </a:p>
                  </a:txBody>
                  <a:tcPr marL="73025" marR="73025" marT="18415" marB="18415">
                    <a:solidFill>
                      <a:srgbClr val="E1E1E1"/>
                    </a:solidFill>
                  </a:tcPr>
                </a:tc>
                <a:extLst>
                  <a:ext uri="{0D108BD9-81ED-4DB2-BD59-A6C34878D82A}">
                    <a16:rowId xmlns:a16="http://schemas.microsoft.com/office/drawing/2014/main" val="2120569172"/>
                  </a:ext>
                </a:extLst>
              </a:tr>
            </a:tbl>
          </a:graphicData>
        </a:graphic>
      </p:graphicFrame>
      <p:sp>
        <p:nvSpPr>
          <p:cNvPr id="5" name="TextBox 4"/>
          <p:cNvSpPr txBox="1"/>
          <p:nvPr/>
        </p:nvSpPr>
        <p:spPr>
          <a:xfrm>
            <a:off x="1000124" y="4877249"/>
            <a:ext cx="10616142" cy="1200329"/>
          </a:xfrm>
          <a:prstGeom prst="rect">
            <a:avLst/>
          </a:prstGeom>
          <a:noFill/>
        </p:spPr>
        <p:txBody>
          <a:bodyPr wrap="square" rtlCol="0">
            <a:spAutoFit/>
          </a:bodyPr>
          <a:lstStyle/>
          <a:p>
            <a:r>
              <a:rPr lang="en-US" dirty="0"/>
              <a:t>It is important to acknowledge auto industry reports (for example, as of 2019, reports by </a:t>
            </a:r>
            <a:r>
              <a:rPr lang="en-US" dirty="0" smtClean="0"/>
              <a:t>Ford</a:t>
            </a:r>
            <a:r>
              <a:rPr lang="en-US" dirty="0"/>
              <a:t>, General Motors and Volkswagen) announcing that automakers </a:t>
            </a:r>
            <a:r>
              <a:rPr lang="en-US" dirty="0" smtClean="0"/>
              <a:t>will </a:t>
            </a:r>
            <a:r>
              <a:rPr lang="en-US" dirty="0"/>
              <a:t>release tens of ZEV models by 2025. The auto industry reports suggest </a:t>
            </a:r>
            <a:r>
              <a:rPr lang="en-US" dirty="0" smtClean="0"/>
              <a:t>that </a:t>
            </a:r>
            <a:r>
              <a:rPr lang="en-US" dirty="0"/>
              <a:t>cost parity will be reached sooner than may have previously been expected, perhaps by </a:t>
            </a:r>
            <a:r>
              <a:rPr lang="en-US" dirty="0" smtClean="0"/>
              <a:t>the mid-</a:t>
            </a:r>
            <a:r>
              <a:rPr lang="en-US" dirty="0" err="1" smtClean="0"/>
              <a:t>2020s</a:t>
            </a:r>
            <a:r>
              <a:rPr lang="en-US" dirty="0" smtClean="0"/>
              <a:t> </a:t>
            </a:r>
            <a:r>
              <a:rPr lang="en-US" dirty="0"/>
              <a:t>or </a:t>
            </a:r>
            <a:r>
              <a:rPr lang="en-US" dirty="0" smtClean="0"/>
              <a:t>2030.</a:t>
            </a:r>
            <a:endParaRPr lang="en-US" dirty="0"/>
          </a:p>
        </p:txBody>
      </p:sp>
    </p:spTree>
    <p:extLst>
      <p:ext uri="{BB962C8B-B14F-4D97-AF65-F5344CB8AC3E}">
        <p14:creationId xmlns:p14="http://schemas.microsoft.com/office/powerpoint/2010/main" val="368251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Model Simulations for the Scenarios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18</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73976"/>
            <a:ext cx="9817100" cy="4364873"/>
          </a:xfrm>
          <a:prstGeom prst="rect">
            <a:avLst/>
          </a:prstGeom>
        </p:spPr>
        <p:txBody>
          <a:bodyPr vert="horz" lIns="91440" tIns="45720" rIns="91440" bIns="45720" rtlCol="0">
            <a:no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700" dirty="0" smtClean="0"/>
              <a:t>With the addition of one </a:t>
            </a:r>
            <a:r>
              <a:rPr lang="en-US" sz="2700" dirty="0"/>
              <a:t>MA</a:t>
            </a:r>
            <a:r>
              <a:rPr lang="en-US" sz="2700" baseline="30000" dirty="0"/>
              <a:t>3</a:t>
            </a:r>
            <a:r>
              <a:rPr lang="en-US" sz="2700" dirty="0"/>
              <a:t>T simulation for the Base Case analysis scenario, 16 sets of simulations were conducted for this analysis.</a:t>
            </a:r>
          </a:p>
          <a:p>
            <a:pPr>
              <a:lnSpc>
                <a:spcPct val="110000"/>
              </a:lnSpc>
            </a:pPr>
            <a:r>
              <a:rPr lang="en-US" sz="2700" dirty="0"/>
              <a:t>Each of the simulation sets consists of three separate simulations (with “Low”, “Medium”, and “High” parameter adjustment), which allowed further analysis of the sensitivity of MA</a:t>
            </a:r>
            <a:r>
              <a:rPr lang="en-US" sz="2700" baseline="30000" dirty="0"/>
              <a:t>3</a:t>
            </a:r>
            <a:r>
              <a:rPr lang="en-US" sz="2700" dirty="0"/>
              <a:t>T to changes in input parameters.</a:t>
            </a:r>
          </a:p>
          <a:p>
            <a:pPr>
              <a:lnSpc>
                <a:spcPct val="110000"/>
              </a:lnSpc>
            </a:pPr>
            <a:r>
              <a:rPr lang="en-US" sz="2700" dirty="0"/>
              <a:t>Results of the simulations are summarized on the </a:t>
            </a:r>
            <a:r>
              <a:rPr lang="en-US" sz="2700" dirty="0" smtClean="0"/>
              <a:t>following nine </a:t>
            </a:r>
            <a:r>
              <a:rPr lang="en-US" sz="2700" dirty="0"/>
              <a:t>slides.</a:t>
            </a:r>
          </a:p>
        </p:txBody>
      </p:sp>
    </p:spTree>
    <p:extLst>
      <p:ext uri="{BB962C8B-B14F-4D97-AF65-F5344CB8AC3E}">
        <p14:creationId xmlns:p14="http://schemas.microsoft.com/office/powerpoint/2010/main" val="3768236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027363"/>
            <a:ext cx="10515600" cy="803275"/>
          </a:xfrm>
        </p:spPr>
        <p:txBody>
          <a:bodyPr>
            <a:noAutofit/>
          </a:bodyPr>
          <a:lstStyle/>
          <a:p>
            <a:r>
              <a:rPr lang="en-US" sz="4400" dirty="0" smtClean="0"/>
              <a:t>Results of the ZEV Adoption Scenario Simulations</a:t>
            </a:r>
            <a:endParaRPr lang="en-US" sz="4400" dirty="0"/>
          </a:p>
        </p:txBody>
      </p:sp>
      <p:sp>
        <p:nvSpPr>
          <p:cNvPr id="4" name="Slide Number Placeholder 3"/>
          <p:cNvSpPr>
            <a:spLocks noGrp="1"/>
          </p:cNvSpPr>
          <p:nvPr>
            <p:ph type="sldNum" sz="quarter" idx="12"/>
          </p:nvPr>
        </p:nvSpPr>
        <p:spPr/>
        <p:txBody>
          <a:bodyPr/>
          <a:lstStyle/>
          <a:p>
            <a:fld id="{DADFA7F5-40CC-4FC0-89A8-DE9E694DC4C4}" type="slidenum">
              <a:rPr lang="en-US" smtClean="0"/>
              <a:pPr/>
              <a:t>19</a:t>
            </a:fld>
            <a:endParaRPr lang="en-US" dirty="0"/>
          </a:p>
        </p:txBody>
      </p:sp>
    </p:spTree>
    <p:extLst>
      <p:ext uri="{BB962C8B-B14F-4D97-AF65-F5344CB8AC3E}">
        <p14:creationId xmlns:p14="http://schemas.microsoft.com/office/powerpoint/2010/main" val="74519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540531"/>
            <a:ext cx="10261600" cy="1325563"/>
          </a:xfrm>
        </p:spPr>
        <p:txBody>
          <a:bodyPr/>
          <a:lstStyle/>
          <a:p>
            <a:r>
              <a:rPr lang="en-US" dirty="0"/>
              <a:t>Research Agency:  Louis Berger U.S</a:t>
            </a:r>
            <a:r>
              <a:rPr lang="en-US" dirty="0" smtClean="0"/>
              <a:t>. </a:t>
            </a:r>
            <a:r>
              <a:rPr lang="en-US" dirty="0"/>
              <a:t>Inc. &amp; Sonoma </a:t>
            </a:r>
            <a:r>
              <a:rPr lang="en-US" dirty="0" smtClean="0"/>
              <a:t>Technology, Inc. (STI)</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a:t>
            </a:fld>
            <a:endParaRPr lang="en-US" dirty="0"/>
          </a:p>
        </p:txBody>
      </p:sp>
      <p:sp>
        <p:nvSpPr>
          <p:cNvPr id="4" name="Content Placeholder 3"/>
          <p:cNvSpPr>
            <a:spLocks noGrp="1"/>
          </p:cNvSpPr>
          <p:nvPr>
            <p:ph sz="half" idx="13"/>
          </p:nvPr>
        </p:nvSpPr>
        <p:spPr>
          <a:xfrm>
            <a:off x="1000125" y="2054353"/>
            <a:ext cx="9817100" cy="2461439"/>
          </a:xfrm>
        </p:spPr>
        <p:txBody>
          <a:bodyPr>
            <a:normAutofit/>
          </a:bodyPr>
          <a:lstStyle/>
          <a:p>
            <a:pPr marL="0" indent="0">
              <a:buNone/>
            </a:pPr>
            <a:r>
              <a:rPr lang="en-US" sz="2400" dirty="0" smtClean="0"/>
              <a:t>Garnet Erdakos, PhD (Principal Investigator, </a:t>
            </a:r>
            <a:r>
              <a:rPr lang="en-US" sz="2400" dirty="0" err="1" smtClean="0"/>
              <a:t>STI</a:t>
            </a:r>
            <a:r>
              <a:rPr lang="en-US" sz="2400" dirty="0" smtClean="0"/>
              <a:t>)</a:t>
            </a:r>
          </a:p>
          <a:p>
            <a:pPr marL="0" indent="0">
              <a:buNone/>
            </a:pPr>
            <a:r>
              <a:rPr lang="en-US" sz="2400" dirty="0"/>
              <a:t>Shih Ying Chang, PhD (STI)</a:t>
            </a:r>
          </a:p>
          <a:p>
            <a:pPr marL="0" indent="0">
              <a:buNone/>
            </a:pPr>
            <a:r>
              <a:rPr lang="en-US" sz="2400" dirty="0" smtClean="0"/>
              <a:t>Douglas Eisinger, PhD (Senior Advisor, STI)</a:t>
            </a:r>
          </a:p>
          <a:p>
            <a:pPr marL="0" indent="0">
              <a:buNone/>
            </a:pPr>
            <a:r>
              <a:rPr lang="en-US" sz="2400" dirty="0" smtClean="0"/>
              <a:t>Adrienne </a:t>
            </a:r>
            <a:r>
              <a:rPr lang="en-US" sz="2400" dirty="0"/>
              <a:t>Heller, AICP, ENV </a:t>
            </a:r>
            <a:r>
              <a:rPr lang="en-US" sz="2400" dirty="0" smtClean="0"/>
              <a:t>SP (Louis Berger)</a:t>
            </a:r>
          </a:p>
          <a:p>
            <a:pPr marL="0" indent="0">
              <a:buNone/>
            </a:pPr>
            <a:r>
              <a:rPr lang="en-US" sz="2400" dirty="0"/>
              <a:t>Heather Unger, LEED AP, </a:t>
            </a:r>
            <a:r>
              <a:rPr lang="en-US" sz="2400" dirty="0" err="1"/>
              <a:t>ENV</a:t>
            </a:r>
            <a:r>
              <a:rPr lang="en-US" sz="2400" dirty="0"/>
              <a:t> </a:t>
            </a:r>
            <a:r>
              <a:rPr lang="en-US" sz="2400" dirty="0" err="1" smtClean="0"/>
              <a:t>SP</a:t>
            </a:r>
            <a:r>
              <a:rPr lang="en-US" sz="2400" dirty="0" smtClean="0"/>
              <a:t> (Louis Berger)</a:t>
            </a:r>
          </a:p>
          <a:p>
            <a:pPr marL="0" indent="0">
              <a:buNone/>
            </a:pPr>
            <a:endParaRPr lang="en-US" sz="2400" dirty="0"/>
          </a:p>
        </p:txBody>
      </p:sp>
      <p:sp>
        <p:nvSpPr>
          <p:cNvPr id="6" name="Title 1"/>
          <p:cNvSpPr txBox="1">
            <a:spLocks/>
          </p:cNvSpPr>
          <p:nvPr/>
        </p:nvSpPr>
        <p:spPr>
          <a:xfrm>
            <a:off x="1000125" y="4475451"/>
            <a:ext cx="1026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err="1"/>
              <a:t>NCHRP</a:t>
            </a:r>
            <a:r>
              <a:rPr lang="en-US" dirty="0"/>
              <a:t> Senior Program Officer</a:t>
            </a:r>
          </a:p>
        </p:txBody>
      </p:sp>
      <p:sp>
        <p:nvSpPr>
          <p:cNvPr id="7" name="Content Placeholder 3"/>
          <p:cNvSpPr txBox="1">
            <a:spLocks/>
          </p:cNvSpPr>
          <p:nvPr/>
        </p:nvSpPr>
        <p:spPr>
          <a:xfrm>
            <a:off x="1000125" y="5536332"/>
            <a:ext cx="9817100" cy="864466"/>
          </a:xfrm>
          <a:prstGeom prst="rect">
            <a:avLst/>
          </a:prstGeom>
        </p:spPr>
        <p:txBody>
          <a:bodyPr vert="horz" lIns="91440" tIns="45720" rIns="91440" bIns="45720" rtlCol="0">
            <a:norm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Ann M. </a:t>
            </a:r>
            <a:r>
              <a:rPr lang="en-US" sz="2400" dirty="0" err="1" smtClean="0"/>
              <a:t>Hartell</a:t>
            </a:r>
            <a:r>
              <a:rPr lang="en-US" sz="2400" dirty="0" smtClean="0"/>
              <a:t>, PhD</a:t>
            </a:r>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245678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Modeled </a:t>
            </a:r>
            <a:r>
              <a:rPr lang="en-US" sz="3600" dirty="0" smtClean="0"/>
              <a:t>Total ZEV </a:t>
            </a:r>
            <a:r>
              <a:rPr lang="en-US" sz="3600" dirty="0"/>
              <a:t>Vehicle Population in 2040 (Millions of Vehicles; Base Case: 25.5 Million) </a:t>
            </a:r>
          </a:p>
        </p:txBody>
      </p:sp>
      <p:sp>
        <p:nvSpPr>
          <p:cNvPr id="3" name="Slide Number Placeholder 2"/>
          <p:cNvSpPr>
            <a:spLocks noGrp="1"/>
          </p:cNvSpPr>
          <p:nvPr>
            <p:ph type="sldNum" sz="quarter" idx="12"/>
          </p:nvPr>
        </p:nvSpPr>
        <p:spPr/>
        <p:txBody>
          <a:bodyPr/>
          <a:lstStyle/>
          <a:p>
            <a:fld id="{DADFA7F5-40CC-4FC0-89A8-DE9E694DC4C4}" type="slidenum">
              <a:rPr lang="en-US" smtClean="0"/>
              <a:pPr/>
              <a:t>20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16218419"/>
              </p:ext>
            </p:extLst>
          </p:nvPr>
        </p:nvGraphicFramePr>
        <p:xfrm>
          <a:off x="1144505" y="1835067"/>
          <a:ext cx="10117219" cy="4313070"/>
        </p:xfrm>
        <a:graphic>
          <a:graphicData uri="http://schemas.openxmlformats.org/drawingml/2006/table">
            <a:tbl>
              <a:tblPr firstRow="1" firstCol="1" bandRow="1">
                <a:tableStyleId>{5C22544A-7EE6-4342-B048-85BDC9FD1C3A}</a:tableStyleId>
              </a:tblPr>
              <a:tblGrid>
                <a:gridCol w="1454587">
                  <a:extLst>
                    <a:ext uri="{9D8B030D-6E8A-4147-A177-3AD203B41FA5}">
                      <a16:colId xmlns:a16="http://schemas.microsoft.com/office/drawing/2014/main" val="3969589377"/>
                    </a:ext>
                  </a:extLst>
                </a:gridCol>
                <a:gridCol w="4477316">
                  <a:extLst>
                    <a:ext uri="{9D8B030D-6E8A-4147-A177-3AD203B41FA5}">
                      <a16:colId xmlns:a16="http://schemas.microsoft.com/office/drawing/2014/main" val="3018230839"/>
                    </a:ext>
                  </a:extLst>
                </a:gridCol>
                <a:gridCol w="1362661">
                  <a:extLst>
                    <a:ext uri="{9D8B030D-6E8A-4147-A177-3AD203B41FA5}">
                      <a16:colId xmlns:a16="http://schemas.microsoft.com/office/drawing/2014/main" val="4097557231"/>
                    </a:ext>
                  </a:extLst>
                </a:gridCol>
                <a:gridCol w="1459994">
                  <a:extLst>
                    <a:ext uri="{9D8B030D-6E8A-4147-A177-3AD203B41FA5}">
                      <a16:colId xmlns:a16="http://schemas.microsoft.com/office/drawing/2014/main" val="3705887892"/>
                    </a:ext>
                  </a:extLst>
                </a:gridCol>
                <a:gridCol w="1362661">
                  <a:extLst>
                    <a:ext uri="{9D8B030D-6E8A-4147-A177-3AD203B41FA5}">
                      <a16:colId xmlns:a16="http://schemas.microsoft.com/office/drawing/2014/main" val="212165348"/>
                    </a:ext>
                  </a:extLst>
                </a:gridCol>
              </a:tblGrid>
              <a:tr h="497268">
                <a:tc>
                  <a:txBody>
                    <a:bodyPr/>
                    <a:lstStyle/>
                    <a:p>
                      <a:pPr marL="0" marR="0">
                        <a:lnSpc>
                          <a:spcPct val="115000"/>
                        </a:lnSpc>
                        <a:spcBef>
                          <a:spcPts val="600"/>
                        </a:spcBef>
                        <a:spcAft>
                          <a:spcPts val="600"/>
                        </a:spcAft>
                      </a:pPr>
                      <a:r>
                        <a:rPr lang="en-US" sz="1800" dirty="0">
                          <a:effectLst/>
                        </a:rPr>
                        <a:t>Scenario ID</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nSpc>
                          <a:spcPct val="115000"/>
                        </a:lnSpc>
                        <a:spcBef>
                          <a:spcPts val="600"/>
                        </a:spcBef>
                        <a:spcAft>
                          <a:spcPts val="600"/>
                        </a:spcAft>
                      </a:pPr>
                      <a:r>
                        <a:rPr lang="en-US" sz="1800" dirty="0">
                          <a:effectLst/>
                        </a:rPr>
                        <a:t>Scenario Description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Low</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Medium</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High</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extLst>
                  <a:ext uri="{0D108BD9-81ED-4DB2-BD59-A6C34878D82A}">
                    <a16:rowId xmlns:a16="http://schemas.microsoft.com/office/drawing/2014/main" val="5863044"/>
                  </a:ext>
                </a:extLst>
              </a:tr>
              <a:tr h="368726">
                <a:tc>
                  <a:txBody>
                    <a:bodyPr/>
                    <a:lstStyle/>
                    <a:p>
                      <a:pPr marL="0" marR="0">
                        <a:lnSpc>
                          <a:spcPct val="115000"/>
                        </a:lnSpc>
                        <a:spcBef>
                          <a:spcPts val="600"/>
                        </a:spcBef>
                        <a:spcAft>
                          <a:spcPts val="600"/>
                        </a:spcAft>
                      </a:pPr>
                      <a:r>
                        <a:rPr lang="en-US" sz="1800" b="0" dirty="0">
                          <a:solidFill>
                            <a:schemeClr val="tx1"/>
                          </a:solidFill>
                          <a:effectLst/>
                        </a:rPr>
                        <a:t>C1</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Vehicle Manufacturer Cost</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30.9</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69.3</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113.5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2596422204"/>
                  </a:ext>
                </a:extLst>
              </a:tr>
              <a:tr h="368726">
                <a:tc>
                  <a:txBody>
                    <a:bodyPr/>
                    <a:lstStyle/>
                    <a:p>
                      <a:pPr marL="0" marR="0">
                        <a:lnSpc>
                          <a:spcPct val="115000"/>
                        </a:lnSpc>
                        <a:spcBef>
                          <a:spcPts val="600"/>
                        </a:spcBef>
                        <a:spcAft>
                          <a:spcPts val="600"/>
                        </a:spcAft>
                      </a:pPr>
                      <a:r>
                        <a:rPr lang="en-US" sz="1800" b="0" dirty="0">
                          <a:solidFill>
                            <a:schemeClr val="tx1"/>
                          </a:solidFill>
                          <a:effectLst/>
                        </a:rPr>
                        <a:t>C2</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Gasoline Prices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28.3</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32.5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rPr>
                        <a:t>38.5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3378138165"/>
                  </a:ext>
                </a:extLst>
              </a:tr>
              <a:tr h="368726">
                <a:tc>
                  <a:txBody>
                    <a:bodyPr/>
                    <a:lstStyle/>
                    <a:p>
                      <a:pPr marL="0" marR="0">
                        <a:lnSpc>
                          <a:spcPct val="115000"/>
                        </a:lnSpc>
                        <a:spcBef>
                          <a:spcPts val="600"/>
                        </a:spcBef>
                        <a:spcAft>
                          <a:spcPts val="600"/>
                        </a:spcAft>
                      </a:pPr>
                      <a:r>
                        <a:rPr lang="en-US" sz="1800" b="0" dirty="0">
                          <a:solidFill>
                            <a:schemeClr val="tx1"/>
                          </a:solidFill>
                          <a:effectLst/>
                        </a:rPr>
                        <a:t>I2</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Public Charging Power Level</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NA</a:t>
                      </a:r>
                      <a:r>
                        <a:rPr lang="en-US" sz="1800" baseline="30000" dirty="0">
                          <a:effectLst/>
                          <a:latin typeface="+mj-lt"/>
                        </a:rPr>
                        <a:t>a</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34.7</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rPr>
                        <a:t>37.3</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3934069414"/>
                  </a:ext>
                </a:extLst>
              </a:tr>
              <a:tr h="368726">
                <a:tc>
                  <a:txBody>
                    <a:bodyPr/>
                    <a:lstStyle/>
                    <a:p>
                      <a:pPr marL="0" marR="0">
                        <a:lnSpc>
                          <a:spcPct val="115000"/>
                        </a:lnSpc>
                        <a:spcBef>
                          <a:spcPts val="600"/>
                        </a:spcBef>
                        <a:spcAft>
                          <a:spcPts val="600"/>
                        </a:spcAft>
                      </a:pPr>
                      <a:r>
                        <a:rPr lang="en-US" sz="1800" b="0" dirty="0">
                          <a:solidFill>
                            <a:schemeClr val="tx1"/>
                          </a:solidFill>
                          <a:effectLst/>
                        </a:rPr>
                        <a:t>P5</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Rebate Applied to Other States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rPr>
                        <a:t>25.5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rPr>
                        <a:t>26.8</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36.6</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4077606762"/>
                  </a:ext>
                </a:extLst>
              </a:tr>
              <a:tr h="368726">
                <a:tc>
                  <a:txBody>
                    <a:bodyPr/>
                    <a:lstStyle/>
                    <a:p>
                      <a:pPr marL="0" marR="0">
                        <a:lnSpc>
                          <a:spcPct val="115000"/>
                        </a:lnSpc>
                        <a:spcBef>
                          <a:spcPts val="600"/>
                        </a:spcBef>
                        <a:spcAft>
                          <a:spcPts val="600"/>
                        </a:spcAft>
                      </a:pPr>
                      <a:r>
                        <a:rPr lang="en-US" sz="1800" b="0" dirty="0">
                          <a:solidFill>
                            <a:schemeClr val="tx1"/>
                          </a:solidFill>
                          <a:effectLst/>
                        </a:rPr>
                        <a:t>P6</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HOV Lane Access Duration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26.3</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SimSun" panose="02010600030101010101" pitchFamily="2" charset="-122"/>
                          <a:cs typeface="Times New Roman" panose="02020603050405020304" pitchFamily="18" charset="0"/>
                        </a:rPr>
                        <a:t>28.0</a:t>
                      </a: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31.6</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2089632762"/>
                  </a:ext>
                </a:extLst>
              </a:tr>
              <a:tr h="368726">
                <a:tc>
                  <a:txBody>
                    <a:bodyPr/>
                    <a:lstStyle/>
                    <a:p>
                      <a:pPr marL="0" marR="0">
                        <a:lnSpc>
                          <a:spcPct val="115000"/>
                        </a:lnSpc>
                        <a:spcBef>
                          <a:spcPts val="600"/>
                        </a:spcBef>
                        <a:spcAft>
                          <a:spcPts val="600"/>
                        </a:spcAft>
                      </a:pPr>
                      <a:r>
                        <a:rPr lang="en-US" sz="1800" b="0" dirty="0">
                          <a:solidFill>
                            <a:schemeClr val="tx1"/>
                          </a:solidFill>
                          <a:effectLst/>
                        </a:rPr>
                        <a:t>I1</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Public Charging Availability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25.5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27.7</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30.0</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3944429587"/>
                  </a:ext>
                </a:extLst>
              </a:tr>
              <a:tr h="368726">
                <a:tc>
                  <a:txBody>
                    <a:bodyPr/>
                    <a:lstStyle/>
                    <a:p>
                      <a:pPr marL="0" marR="0">
                        <a:lnSpc>
                          <a:spcPct val="115000"/>
                        </a:lnSpc>
                        <a:spcBef>
                          <a:spcPts val="600"/>
                        </a:spcBef>
                        <a:spcAft>
                          <a:spcPts val="600"/>
                        </a:spcAft>
                      </a:pPr>
                      <a:r>
                        <a:rPr lang="en-US" sz="1800" b="0" dirty="0">
                          <a:solidFill>
                            <a:schemeClr val="tx1"/>
                          </a:solidFill>
                          <a:effectLst/>
                        </a:rPr>
                        <a:t>P2</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ARRA Number of OEM Producers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28.1</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SimSun" panose="02010600030101010101" pitchFamily="2" charset="-122"/>
                          <a:cs typeface="Times New Roman" panose="02020603050405020304" pitchFamily="18" charset="0"/>
                        </a:rPr>
                        <a:t>29.9</a:t>
                      </a: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SimSun" panose="02010600030101010101" pitchFamily="2" charset="-122"/>
                          <a:cs typeface="Times New Roman" panose="02020603050405020304" pitchFamily="18" charset="0"/>
                        </a:rPr>
                        <a:t>29.9</a:t>
                      </a:r>
                    </a:p>
                  </a:txBody>
                  <a:tcPr marL="68580" marR="68580" marT="0" marB="0" anchor="ctr">
                    <a:solidFill>
                      <a:srgbClr val="E1E1E1"/>
                    </a:solidFill>
                  </a:tcPr>
                </a:tc>
                <a:extLst>
                  <a:ext uri="{0D108BD9-81ED-4DB2-BD59-A6C34878D82A}">
                    <a16:rowId xmlns:a16="http://schemas.microsoft.com/office/drawing/2014/main" val="1095664015"/>
                  </a:ext>
                </a:extLst>
              </a:tr>
              <a:tr h="368726">
                <a:tc>
                  <a:txBody>
                    <a:bodyPr/>
                    <a:lstStyle/>
                    <a:p>
                      <a:pPr marL="0" marR="0">
                        <a:lnSpc>
                          <a:spcPct val="115000"/>
                        </a:lnSpc>
                        <a:spcBef>
                          <a:spcPts val="600"/>
                        </a:spcBef>
                        <a:spcAft>
                          <a:spcPts val="600"/>
                        </a:spcAft>
                      </a:pPr>
                      <a:r>
                        <a:rPr lang="en-US" sz="1800" b="0" dirty="0">
                          <a:solidFill>
                            <a:schemeClr val="tx1"/>
                          </a:solidFill>
                          <a:effectLst/>
                        </a:rPr>
                        <a:t>P4</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Instant Rebate Duration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25.5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26.5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29.5</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1463795271"/>
                  </a:ext>
                </a:extLst>
              </a:tr>
              <a:tr h="497268">
                <a:tc>
                  <a:txBody>
                    <a:bodyPr/>
                    <a:lstStyle/>
                    <a:p>
                      <a:pPr marL="0" marR="0">
                        <a:lnSpc>
                          <a:spcPct val="115000"/>
                        </a:lnSpc>
                        <a:spcBef>
                          <a:spcPts val="600"/>
                        </a:spcBef>
                        <a:spcAft>
                          <a:spcPts val="600"/>
                        </a:spcAft>
                      </a:pPr>
                      <a:r>
                        <a:rPr lang="en-US" sz="1800" b="0" dirty="0">
                          <a:solidFill>
                            <a:schemeClr val="tx1"/>
                          </a:solidFill>
                          <a:effectLst/>
                        </a:rPr>
                        <a:t>P1</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ARRA Vehicle Cap and Maximum Subsidy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26.8</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kern="1200" dirty="0">
                          <a:solidFill>
                            <a:schemeClr val="dk1"/>
                          </a:solidFill>
                          <a:effectLst/>
                          <a:latin typeface="+mj-lt"/>
                          <a:ea typeface="+mn-ea"/>
                          <a:cs typeface="+mn-cs"/>
                        </a:rPr>
                        <a:t>27.9</a:t>
                      </a: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29.4</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3074183111"/>
                  </a:ext>
                </a:extLst>
              </a:tr>
              <a:tr h="368726">
                <a:tc>
                  <a:txBody>
                    <a:bodyPr/>
                    <a:lstStyle/>
                    <a:p>
                      <a:pPr marL="0" marR="0">
                        <a:lnSpc>
                          <a:spcPct val="115000"/>
                        </a:lnSpc>
                        <a:spcBef>
                          <a:spcPts val="600"/>
                        </a:spcBef>
                        <a:spcAft>
                          <a:spcPts val="600"/>
                        </a:spcAft>
                      </a:pPr>
                      <a:r>
                        <a:rPr lang="en-US" sz="1800" b="0" dirty="0">
                          <a:solidFill>
                            <a:schemeClr val="tx1"/>
                          </a:solidFill>
                          <a:effectLst/>
                        </a:rPr>
                        <a:t>I3</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Home Charging Availability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rPr>
                        <a:t>NA</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27.3</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latin typeface="+mj-lt"/>
                          <a:ea typeface="+mn-ea"/>
                          <a:cs typeface="+mn-cs"/>
                        </a:rPr>
                        <a:t>29.2</a:t>
                      </a:r>
                      <a:endParaRPr lang="en-US" sz="1800" dirty="0">
                        <a:effectLst/>
                        <a:latin typeface="+mj-lt"/>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2527997401"/>
                  </a:ext>
                </a:extLst>
              </a:tr>
            </a:tbl>
          </a:graphicData>
        </a:graphic>
      </p:graphicFrame>
      <p:sp>
        <p:nvSpPr>
          <p:cNvPr id="7" name="Rectangle 6"/>
          <p:cNvSpPr/>
          <p:nvPr/>
        </p:nvSpPr>
        <p:spPr>
          <a:xfrm>
            <a:off x="1144505" y="6149303"/>
            <a:ext cx="10117218" cy="286425"/>
          </a:xfrm>
          <a:prstGeom prst="rect">
            <a:avLst/>
          </a:prstGeom>
        </p:spPr>
        <p:txBody>
          <a:bodyPr wrap="square">
            <a:spAutoFit/>
          </a:bodyPr>
          <a:lstStyle/>
          <a:p>
            <a:pPr>
              <a:lnSpc>
                <a:spcPct val="115000"/>
              </a:lnSpc>
              <a:spcBef>
                <a:spcPts val="600"/>
              </a:spcBef>
            </a:pPr>
            <a:r>
              <a:rPr lang="en-US" sz="1200" baseline="30000" dirty="0">
                <a:latin typeface="Segoe UI" panose="020B0502040204020203" pitchFamily="34" charset="0"/>
                <a:ea typeface="SimSun" panose="02010600030101010101" pitchFamily="2" charset="-122"/>
                <a:cs typeface="Segoe UI" panose="020B0502040204020203" pitchFamily="34" charset="0"/>
              </a:rPr>
              <a:t>a</a:t>
            </a:r>
            <a:r>
              <a:rPr lang="en-US" sz="1200" dirty="0">
                <a:latin typeface="Segoe UI" panose="020B0502040204020203" pitchFamily="34" charset="0"/>
                <a:ea typeface="SimSun" panose="02010600030101010101" pitchFamily="2" charset="-122"/>
                <a:cs typeface="Segoe UI" panose="020B0502040204020203" pitchFamily="34" charset="0"/>
              </a:rPr>
              <a:t> NA indicates Not Applicable; no changes were made to default parameter values.  			</a:t>
            </a:r>
            <a:endParaRPr lang="en-US" sz="1600" b="1" dirty="0">
              <a:latin typeface="Segoe UI" panose="020B0502040204020203" pitchFamily="34" charset="0"/>
              <a:ea typeface="SimSun" panose="02010600030101010101" pitchFamily="2" charset="-122"/>
              <a:cs typeface="Segoe UI" panose="020B0502040204020203" pitchFamily="34" charset="0"/>
            </a:endParaRPr>
          </a:p>
        </p:txBody>
      </p:sp>
      <p:sp>
        <p:nvSpPr>
          <p:cNvPr id="8" name="Rectangle 7"/>
          <p:cNvSpPr/>
          <p:nvPr/>
        </p:nvSpPr>
        <p:spPr>
          <a:xfrm>
            <a:off x="1144505" y="6446082"/>
            <a:ext cx="10117218" cy="351186"/>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market share of ZEVs increased by more than 0.1%.</a:t>
            </a:r>
          </a:p>
        </p:txBody>
      </p:sp>
    </p:spTree>
    <p:extLst>
      <p:ext uri="{BB962C8B-B14F-4D97-AF65-F5344CB8AC3E}">
        <p14:creationId xmlns:p14="http://schemas.microsoft.com/office/powerpoint/2010/main" val="735521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Modeled </a:t>
            </a:r>
            <a:r>
              <a:rPr lang="en-US" sz="3600" dirty="0" smtClean="0"/>
              <a:t>Annual Light-Duty </a:t>
            </a:r>
            <a:r>
              <a:rPr lang="en-US" sz="3600" dirty="0"/>
              <a:t>Vehicle Emissions Reductions in 2040 (Criteria Pollutants) (tons)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21</a:t>
            </a:fld>
            <a:endParaRPr lang="en-US" dirty="0"/>
          </a:p>
        </p:txBody>
      </p:sp>
      <p:sp>
        <p:nvSpPr>
          <p:cNvPr id="8" name="Rectangle 7"/>
          <p:cNvSpPr/>
          <p:nvPr/>
        </p:nvSpPr>
        <p:spPr>
          <a:xfrm>
            <a:off x="1094401" y="6200784"/>
            <a:ext cx="10117218" cy="658642"/>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3% or more, except the HOV lane High case, which also had reductions of 3%.</a:t>
            </a:r>
          </a:p>
        </p:txBody>
      </p:sp>
      <p:graphicFrame>
        <p:nvGraphicFramePr>
          <p:cNvPr id="5" name="Table 4"/>
          <p:cNvGraphicFramePr>
            <a:graphicFrameLocks noGrp="1"/>
          </p:cNvGraphicFramePr>
          <p:nvPr>
            <p:extLst>
              <p:ext uri="{D42A27DB-BD31-4B8C-83A1-F6EECF244321}">
                <p14:modId xmlns:p14="http://schemas.microsoft.com/office/powerpoint/2010/main" val="2082870356"/>
              </p:ext>
            </p:extLst>
          </p:nvPr>
        </p:nvGraphicFramePr>
        <p:xfrm>
          <a:off x="1144505" y="1780420"/>
          <a:ext cx="10117220" cy="4355684"/>
        </p:xfrm>
        <a:graphic>
          <a:graphicData uri="http://schemas.openxmlformats.org/drawingml/2006/table">
            <a:tbl>
              <a:tblPr firstRow="1" firstCol="1" bandRow="1">
                <a:tableStyleId>{5C22544A-7EE6-4342-B048-85BDC9FD1C3A}</a:tableStyleId>
              </a:tblPr>
              <a:tblGrid>
                <a:gridCol w="1147758">
                  <a:extLst>
                    <a:ext uri="{9D8B030D-6E8A-4147-A177-3AD203B41FA5}">
                      <a16:colId xmlns:a16="http://schemas.microsoft.com/office/drawing/2014/main" val="3170227035"/>
                    </a:ext>
                  </a:extLst>
                </a:gridCol>
                <a:gridCol w="3131507">
                  <a:extLst>
                    <a:ext uri="{9D8B030D-6E8A-4147-A177-3AD203B41FA5}">
                      <a16:colId xmlns:a16="http://schemas.microsoft.com/office/drawing/2014/main" val="764040834"/>
                    </a:ext>
                  </a:extLst>
                </a:gridCol>
                <a:gridCol w="1167591">
                  <a:extLst>
                    <a:ext uri="{9D8B030D-6E8A-4147-A177-3AD203B41FA5}">
                      <a16:colId xmlns:a16="http://schemas.microsoft.com/office/drawing/2014/main" val="1620636733"/>
                    </a:ext>
                  </a:extLst>
                </a:gridCol>
                <a:gridCol w="1167591">
                  <a:extLst>
                    <a:ext uri="{9D8B030D-6E8A-4147-A177-3AD203B41FA5}">
                      <a16:colId xmlns:a16="http://schemas.microsoft.com/office/drawing/2014/main" val="2854952899"/>
                    </a:ext>
                  </a:extLst>
                </a:gridCol>
                <a:gridCol w="1167591">
                  <a:extLst>
                    <a:ext uri="{9D8B030D-6E8A-4147-A177-3AD203B41FA5}">
                      <a16:colId xmlns:a16="http://schemas.microsoft.com/office/drawing/2014/main" val="891818772"/>
                    </a:ext>
                  </a:extLst>
                </a:gridCol>
                <a:gridCol w="1167591">
                  <a:extLst>
                    <a:ext uri="{9D8B030D-6E8A-4147-A177-3AD203B41FA5}">
                      <a16:colId xmlns:a16="http://schemas.microsoft.com/office/drawing/2014/main" val="1346853925"/>
                    </a:ext>
                  </a:extLst>
                </a:gridCol>
                <a:gridCol w="1167591">
                  <a:extLst>
                    <a:ext uri="{9D8B030D-6E8A-4147-A177-3AD203B41FA5}">
                      <a16:colId xmlns:a16="http://schemas.microsoft.com/office/drawing/2014/main" val="2595412235"/>
                    </a:ext>
                  </a:extLst>
                </a:gridCol>
              </a:tblGrid>
              <a:tr h="502658">
                <a:tc>
                  <a:txBody>
                    <a:bodyPr/>
                    <a:lstStyle/>
                    <a:p>
                      <a:pPr marL="0" marR="0">
                        <a:lnSpc>
                          <a:spcPct val="115000"/>
                        </a:lnSpc>
                        <a:spcBef>
                          <a:spcPts val="600"/>
                        </a:spcBef>
                        <a:spcAft>
                          <a:spcPts val="600"/>
                        </a:spcAft>
                      </a:pPr>
                      <a:r>
                        <a:rPr lang="en-US" sz="1400" dirty="0">
                          <a:effectLst/>
                        </a:rPr>
                        <a:t>Simulation Set ID</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nSpc>
                          <a:spcPct val="115000"/>
                        </a:lnSpc>
                        <a:spcBef>
                          <a:spcPts val="600"/>
                        </a:spcBef>
                        <a:spcAft>
                          <a:spcPts val="600"/>
                        </a:spcAft>
                      </a:pPr>
                      <a:r>
                        <a:rPr lang="en-US" sz="1400" dirty="0">
                          <a:effectLst/>
                        </a:rPr>
                        <a:t>Simulation Description</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NO</a:t>
                      </a:r>
                      <a:r>
                        <a:rPr lang="en-US" sz="1400" baseline="-25000" dirty="0">
                          <a:effectLst/>
                        </a:rPr>
                        <a:t>x</a:t>
                      </a:r>
                      <a:br>
                        <a:rPr lang="en-US" sz="1400" baseline="-250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CO</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PM</a:t>
                      </a:r>
                      <a:r>
                        <a:rPr lang="en-US" sz="1400" baseline="-25000" dirty="0">
                          <a:effectLst/>
                        </a:rPr>
                        <a:t>10</a:t>
                      </a:r>
                      <a:br>
                        <a:rPr lang="en-US" sz="1400" baseline="-250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PM</a:t>
                      </a:r>
                      <a:r>
                        <a:rPr lang="en-US" sz="1400" baseline="-25000" dirty="0">
                          <a:effectLst/>
                        </a:rPr>
                        <a:t>2.5</a:t>
                      </a:r>
                      <a:br>
                        <a:rPr lang="en-US" sz="1400" baseline="-250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Total HCs</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extLst>
                  <a:ext uri="{0D108BD9-81ED-4DB2-BD59-A6C34878D82A}">
                    <a16:rowId xmlns:a16="http://schemas.microsoft.com/office/drawing/2014/main" val="4273328968"/>
                  </a:ext>
                </a:extLst>
              </a:tr>
              <a:tr h="642171">
                <a:tc>
                  <a:txBody>
                    <a:bodyPr/>
                    <a:lstStyle/>
                    <a:p>
                      <a:pPr marL="0" marR="0">
                        <a:lnSpc>
                          <a:spcPct val="115000"/>
                        </a:lnSpc>
                        <a:spcBef>
                          <a:spcPts val="0"/>
                        </a:spcBef>
                        <a:spcAft>
                          <a:spcPts val="1000"/>
                        </a:spcAft>
                      </a:pPr>
                      <a:r>
                        <a:rPr lang="en-US" sz="1400" b="0" dirty="0">
                          <a:solidFill>
                            <a:schemeClr val="tx1"/>
                          </a:solidFill>
                          <a:effectLst/>
                        </a:rPr>
                        <a:t>C1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rPr>
                        <a:t>Vehicle Manufacturer Cost (High)</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21,233</a:t>
                      </a:r>
                    </a:p>
                    <a:p>
                      <a:pPr marL="0" marR="0" algn="r">
                        <a:lnSpc>
                          <a:spcPct val="150000"/>
                        </a:lnSpc>
                        <a:spcBef>
                          <a:spcPts val="0"/>
                        </a:spcBef>
                        <a:spcAft>
                          <a:spcPts val="0"/>
                        </a:spcAft>
                      </a:pPr>
                      <a:r>
                        <a:rPr lang="en-US" sz="1400" dirty="0">
                          <a:effectLst/>
                        </a:rPr>
                        <a:t>(16)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411,466</a:t>
                      </a:r>
                    </a:p>
                    <a:p>
                      <a:pPr marL="0" marR="0" algn="r">
                        <a:lnSpc>
                          <a:spcPct val="150000"/>
                        </a:lnSpc>
                        <a:spcBef>
                          <a:spcPts val="0"/>
                        </a:spcBef>
                        <a:spcAft>
                          <a:spcPts val="0"/>
                        </a:spcAft>
                      </a:pPr>
                      <a:r>
                        <a:rPr lang="en-US" sz="1400" dirty="0">
                          <a:effectLst/>
                        </a:rPr>
                        <a:t>(16)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1,236</a:t>
                      </a:r>
                    </a:p>
                    <a:p>
                      <a:pPr marL="0" marR="0" algn="r">
                        <a:lnSpc>
                          <a:spcPct val="150000"/>
                        </a:lnSpc>
                        <a:spcBef>
                          <a:spcPts val="0"/>
                        </a:spcBef>
                        <a:spcAft>
                          <a:spcPts val="0"/>
                        </a:spcAft>
                      </a:pPr>
                      <a:r>
                        <a:rPr lang="en-US" sz="1400" dirty="0">
                          <a:effectLst/>
                        </a:rPr>
                        <a:t>(16)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1,095</a:t>
                      </a:r>
                    </a:p>
                    <a:p>
                      <a:pPr marL="0" marR="0" algn="r">
                        <a:lnSpc>
                          <a:spcPct val="150000"/>
                        </a:lnSpc>
                        <a:spcBef>
                          <a:spcPts val="0"/>
                        </a:spcBef>
                        <a:spcAft>
                          <a:spcPts val="0"/>
                        </a:spcAft>
                      </a:pPr>
                      <a:r>
                        <a:rPr lang="en-US" sz="1400" dirty="0">
                          <a:effectLst/>
                        </a:rPr>
                        <a:t>(-16)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15,739</a:t>
                      </a:r>
                    </a:p>
                    <a:p>
                      <a:pPr marL="0" marR="0" algn="r">
                        <a:lnSpc>
                          <a:spcPct val="150000"/>
                        </a:lnSpc>
                        <a:spcBef>
                          <a:spcPts val="0"/>
                        </a:spcBef>
                        <a:spcAft>
                          <a:spcPts val="0"/>
                        </a:spcAft>
                      </a:pPr>
                      <a:r>
                        <a:rPr lang="en-US" sz="1400" dirty="0">
                          <a:effectLst/>
                        </a:rPr>
                        <a:t>(15)</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1723601371"/>
                  </a:ext>
                </a:extLst>
              </a:tr>
              <a:tr h="642171">
                <a:tc>
                  <a:txBody>
                    <a:bodyPr/>
                    <a:lstStyle/>
                    <a:p>
                      <a:pPr marL="0" marR="0">
                        <a:lnSpc>
                          <a:spcPct val="115000"/>
                        </a:lnSpc>
                        <a:spcBef>
                          <a:spcPts val="0"/>
                        </a:spcBef>
                        <a:spcAft>
                          <a:spcPts val="1000"/>
                        </a:spcAft>
                      </a:pPr>
                      <a:r>
                        <a:rPr lang="en-US" sz="1400" b="0" dirty="0">
                          <a:solidFill>
                            <a:schemeClr val="tx1"/>
                          </a:solidFill>
                          <a:effectLst/>
                        </a:rPr>
                        <a:t>C2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rPr>
                        <a:t>Gasoline Price (High)</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15,255</a:t>
                      </a:r>
                    </a:p>
                    <a:p>
                      <a:pPr marL="0" marR="0" algn="r">
                        <a:lnSpc>
                          <a:spcPct val="150000"/>
                        </a:lnSpc>
                        <a:spcBef>
                          <a:spcPts val="0"/>
                        </a:spcBef>
                        <a:spcAft>
                          <a:spcPts val="0"/>
                        </a:spcAft>
                      </a:pPr>
                      <a:r>
                        <a:rPr lang="en-US" sz="1400" dirty="0">
                          <a:effectLst/>
                        </a:rPr>
                        <a:t>(11)</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304,390</a:t>
                      </a:r>
                    </a:p>
                    <a:p>
                      <a:pPr marL="0" marR="0" algn="r">
                        <a:lnSpc>
                          <a:spcPct val="150000"/>
                        </a:lnSpc>
                        <a:spcBef>
                          <a:spcPts val="0"/>
                        </a:spcBef>
                        <a:spcAft>
                          <a:spcPts val="0"/>
                        </a:spcAft>
                      </a:pPr>
                      <a:r>
                        <a:rPr lang="en-US" sz="1400" dirty="0">
                          <a:effectLst/>
                        </a:rPr>
                        <a:t>(12)</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848</a:t>
                      </a:r>
                    </a:p>
                    <a:p>
                      <a:pPr marL="0" marR="0" algn="r">
                        <a:lnSpc>
                          <a:spcPct val="150000"/>
                        </a:lnSpc>
                        <a:spcBef>
                          <a:spcPts val="0"/>
                        </a:spcBef>
                        <a:spcAft>
                          <a:spcPts val="0"/>
                        </a:spcAft>
                      </a:pPr>
                      <a:r>
                        <a:rPr lang="en-US" sz="1400" dirty="0">
                          <a:effectLst/>
                        </a:rPr>
                        <a:t>(11)</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751 </a:t>
                      </a:r>
                    </a:p>
                    <a:p>
                      <a:pPr marL="0" marR="0" algn="r">
                        <a:lnSpc>
                          <a:spcPct val="150000"/>
                        </a:lnSpc>
                        <a:spcBef>
                          <a:spcPts val="0"/>
                        </a:spcBef>
                        <a:spcAft>
                          <a:spcPts val="0"/>
                        </a:spcAft>
                      </a:pPr>
                      <a:r>
                        <a:rPr lang="en-US" sz="1400" dirty="0">
                          <a:effectLst/>
                        </a:rPr>
                        <a:t>(11)</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12,160</a:t>
                      </a:r>
                    </a:p>
                    <a:p>
                      <a:pPr marL="0" marR="0" algn="r">
                        <a:lnSpc>
                          <a:spcPct val="150000"/>
                        </a:lnSpc>
                        <a:spcBef>
                          <a:spcPts val="0"/>
                        </a:spcBef>
                        <a:spcAft>
                          <a:spcPts val="0"/>
                        </a:spcAft>
                      </a:pPr>
                      <a:r>
                        <a:rPr lang="en-US" sz="1400" dirty="0">
                          <a:effectLst/>
                        </a:rPr>
                        <a:t>(12)</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416038210"/>
                  </a:ext>
                </a:extLst>
              </a:tr>
              <a:tr h="642171">
                <a:tc>
                  <a:txBody>
                    <a:bodyPr/>
                    <a:lstStyle/>
                    <a:p>
                      <a:pPr marL="0" marR="0">
                        <a:lnSpc>
                          <a:spcPct val="115000"/>
                        </a:lnSpc>
                        <a:spcBef>
                          <a:spcPts val="0"/>
                        </a:spcBef>
                        <a:spcAft>
                          <a:spcPts val="1000"/>
                        </a:spcAft>
                      </a:pPr>
                      <a:r>
                        <a:rPr lang="en-US" sz="1400" b="0" dirty="0">
                          <a:solidFill>
                            <a:schemeClr val="tx1"/>
                          </a:solidFill>
                          <a:effectLst/>
                        </a:rPr>
                        <a:t>P5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rPr>
                        <a:t>Other States Rebates (High)</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11,326</a:t>
                      </a:r>
                    </a:p>
                    <a:p>
                      <a:pPr marL="0" marR="0" algn="r">
                        <a:lnSpc>
                          <a:spcPct val="150000"/>
                        </a:lnSpc>
                        <a:spcBef>
                          <a:spcPts val="0"/>
                        </a:spcBef>
                        <a:spcAft>
                          <a:spcPts val="0"/>
                        </a:spcAft>
                      </a:pPr>
                      <a:r>
                        <a:rPr lang="en-US" sz="1400" dirty="0">
                          <a:effectLst/>
                        </a:rPr>
                        <a:t>(8)</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220,487</a:t>
                      </a:r>
                    </a:p>
                    <a:p>
                      <a:pPr marL="0" marR="0" algn="r">
                        <a:lnSpc>
                          <a:spcPct val="150000"/>
                        </a:lnSpc>
                        <a:spcBef>
                          <a:spcPts val="0"/>
                        </a:spcBef>
                        <a:spcAft>
                          <a:spcPts val="0"/>
                        </a:spcAft>
                      </a:pPr>
                      <a:r>
                        <a:rPr lang="en-US" sz="1400" dirty="0">
                          <a:effectLst/>
                        </a:rPr>
                        <a:t>(9)</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648</a:t>
                      </a:r>
                    </a:p>
                    <a:p>
                      <a:pPr marL="0" marR="0" algn="r">
                        <a:lnSpc>
                          <a:spcPct val="150000"/>
                        </a:lnSpc>
                        <a:spcBef>
                          <a:spcPts val="0"/>
                        </a:spcBef>
                        <a:spcAft>
                          <a:spcPts val="0"/>
                        </a:spcAft>
                      </a:pPr>
                      <a:r>
                        <a:rPr lang="en-US" sz="1400" dirty="0">
                          <a:effectLst/>
                        </a:rPr>
                        <a:t>(9)</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573</a:t>
                      </a:r>
                    </a:p>
                    <a:p>
                      <a:pPr marL="0" marR="0" algn="r">
                        <a:lnSpc>
                          <a:spcPct val="150000"/>
                        </a:lnSpc>
                        <a:spcBef>
                          <a:spcPts val="0"/>
                        </a:spcBef>
                        <a:spcAft>
                          <a:spcPts val="0"/>
                        </a:spcAft>
                      </a:pPr>
                      <a:r>
                        <a:rPr lang="en-US" sz="1400" dirty="0">
                          <a:effectLst/>
                        </a:rPr>
                        <a:t>(9)</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8,540</a:t>
                      </a:r>
                    </a:p>
                    <a:p>
                      <a:pPr marL="0" marR="0" algn="r">
                        <a:lnSpc>
                          <a:spcPct val="150000"/>
                        </a:lnSpc>
                        <a:spcBef>
                          <a:spcPts val="0"/>
                        </a:spcBef>
                        <a:spcAft>
                          <a:spcPts val="0"/>
                        </a:spcAft>
                      </a:pPr>
                      <a:r>
                        <a:rPr lang="en-US" sz="1400" dirty="0">
                          <a:effectLst/>
                        </a:rPr>
                        <a:t>(8)</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379762964"/>
                  </a:ext>
                </a:extLst>
              </a:tr>
              <a:tr h="642171">
                <a:tc>
                  <a:txBody>
                    <a:bodyPr/>
                    <a:lstStyle/>
                    <a:p>
                      <a:pPr marL="0" marR="0">
                        <a:lnSpc>
                          <a:spcPct val="115000"/>
                        </a:lnSpc>
                        <a:spcBef>
                          <a:spcPts val="0"/>
                        </a:spcBef>
                        <a:spcAft>
                          <a:spcPts val="1000"/>
                        </a:spcAft>
                      </a:pPr>
                      <a:r>
                        <a:rPr lang="en-US" sz="1400" b="0" dirty="0">
                          <a:solidFill>
                            <a:schemeClr val="tx1"/>
                          </a:solidFill>
                          <a:effectLst/>
                        </a:rPr>
                        <a:t>C2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rPr>
                        <a:t>Gasoline Price (Medium)</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9,200</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182,173</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517</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458</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7,280</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60544977"/>
                  </a:ext>
                </a:extLst>
              </a:tr>
              <a:tr h="642171">
                <a:tc>
                  <a:txBody>
                    <a:bodyPr/>
                    <a:lstStyle/>
                    <a:p>
                      <a:pPr marL="0" marR="0">
                        <a:lnSpc>
                          <a:spcPct val="115000"/>
                        </a:lnSpc>
                        <a:spcBef>
                          <a:spcPts val="0"/>
                        </a:spcBef>
                        <a:spcAft>
                          <a:spcPts val="1000"/>
                        </a:spcAft>
                      </a:pPr>
                      <a:r>
                        <a:rPr lang="en-US" sz="1400" b="0" dirty="0">
                          <a:solidFill>
                            <a:schemeClr val="tx1"/>
                          </a:solidFill>
                          <a:effectLst/>
                        </a:rPr>
                        <a:t>C1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rPr>
                        <a:t>Vehicle Manufacturer Cost (Medium)</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8,409</a:t>
                      </a:r>
                    </a:p>
                    <a:p>
                      <a:pPr marL="0" marR="0" algn="r">
                        <a:lnSpc>
                          <a:spcPct val="150000"/>
                        </a:lnSpc>
                        <a:spcBef>
                          <a:spcPts val="0"/>
                        </a:spcBef>
                        <a:spcAft>
                          <a:spcPts val="0"/>
                        </a:spcAft>
                      </a:pPr>
                      <a:r>
                        <a:rPr lang="en-US" sz="1400" dirty="0">
                          <a:effectLst/>
                        </a:rPr>
                        <a:t>(6)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161,684</a:t>
                      </a:r>
                    </a:p>
                    <a:p>
                      <a:pPr marL="0" marR="0" algn="r">
                        <a:lnSpc>
                          <a:spcPct val="150000"/>
                        </a:lnSpc>
                        <a:spcBef>
                          <a:spcPts val="0"/>
                        </a:spcBef>
                        <a:spcAft>
                          <a:spcPts val="0"/>
                        </a:spcAft>
                      </a:pPr>
                      <a:r>
                        <a:rPr lang="en-US" sz="1400" dirty="0">
                          <a:effectLst/>
                        </a:rPr>
                        <a:t>(6)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513</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454</a:t>
                      </a:r>
                    </a:p>
                    <a:p>
                      <a:pPr marL="0" marR="0" algn="r">
                        <a:lnSpc>
                          <a:spcPct val="150000"/>
                        </a:lnSpc>
                        <a:spcBef>
                          <a:spcPts val="0"/>
                        </a:spcBef>
                        <a:spcAft>
                          <a:spcPts val="0"/>
                        </a:spcAft>
                      </a:pPr>
                      <a:r>
                        <a:rPr lang="en-US" sz="1400" dirty="0">
                          <a:effectLst/>
                        </a:rPr>
                        <a:t>(7)</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rPr>
                        <a:t>6,491</a:t>
                      </a:r>
                    </a:p>
                    <a:p>
                      <a:pPr marL="0" marR="0" algn="r">
                        <a:lnSpc>
                          <a:spcPct val="150000"/>
                        </a:lnSpc>
                        <a:spcBef>
                          <a:spcPts val="0"/>
                        </a:spcBef>
                        <a:spcAft>
                          <a:spcPts val="0"/>
                        </a:spcAft>
                      </a:pPr>
                      <a:r>
                        <a:rPr lang="en-US" sz="1400" dirty="0">
                          <a:effectLst/>
                        </a:rPr>
                        <a:t>(6)</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2385116503"/>
                  </a:ext>
                </a:extLst>
              </a:tr>
              <a:tr h="642171">
                <a:tc>
                  <a:txBody>
                    <a:bodyPr/>
                    <a:lstStyle/>
                    <a:p>
                      <a:pPr marL="0" marR="0">
                        <a:lnSpc>
                          <a:spcPct val="115000"/>
                        </a:lnSpc>
                        <a:spcBef>
                          <a:spcPts val="0"/>
                        </a:spcBef>
                        <a:spcAft>
                          <a:spcPts val="1000"/>
                        </a:spcAft>
                      </a:pPr>
                      <a:r>
                        <a:rPr lang="en-US" sz="1400" b="0" dirty="0">
                          <a:solidFill>
                            <a:schemeClr val="tx1"/>
                          </a:solidFill>
                          <a:effectLst/>
                        </a:rPr>
                        <a:t>C2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rPr>
                        <a:t>Gasoline Price (Low)</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4,182</a:t>
                      </a:r>
                    </a:p>
                    <a:p>
                      <a:pPr marL="0" marR="0" algn="r">
                        <a:lnSpc>
                          <a:spcPct val="150000"/>
                        </a:lnSpc>
                        <a:spcBef>
                          <a:spcPts val="0"/>
                        </a:spcBef>
                        <a:spcAft>
                          <a:spcPts val="0"/>
                        </a:spcAft>
                      </a:pPr>
                      <a:r>
                        <a:rPr lang="en-US" sz="1400" dirty="0">
                          <a:effectLst/>
                        </a:rPr>
                        <a:t>(3)</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82,099</a:t>
                      </a:r>
                    </a:p>
                    <a:p>
                      <a:pPr marL="0" marR="0" algn="r">
                        <a:lnSpc>
                          <a:spcPct val="150000"/>
                        </a:lnSpc>
                        <a:spcBef>
                          <a:spcPts val="0"/>
                        </a:spcBef>
                        <a:spcAft>
                          <a:spcPts val="0"/>
                        </a:spcAft>
                      </a:pPr>
                      <a:r>
                        <a:rPr lang="en-US" sz="1400" dirty="0">
                          <a:effectLst/>
                        </a:rPr>
                        <a:t>(3)</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238</a:t>
                      </a:r>
                    </a:p>
                    <a:p>
                      <a:pPr marL="0" marR="0" algn="r">
                        <a:lnSpc>
                          <a:spcPct val="150000"/>
                        </a:lnSpc>
                        <a:spcBef>
                          <a:spcPts val="0"/>
                        </a:spcBef>
                        <a:spcAft>
                          <a:spcPts val="0"/>
                        </a:spcAft>
                      </a:pPr>
                      <a:r>
                        <a:rPr lang="en-US" sz="1400" dirty="0">
                          <a:effectLst/>
                        </a:rPr>
                        <a:t>(3)</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211</a:t>
                      </a:r>
                    </a:p>
                    <a:p>
                      <a:pPr marL="0" marR="0" algn="r">
                        <a:lnSpc>
                          <a:spcPct val="150000"/>
                        </a:lnSpc>
                        <a:spcBef>
                          <a:spcPts val="0"/>
                        </a:spcBef>
                        <a:spcAft>
                          <a:spcPts val="0"/>
                        </a:spcAft>
                      </a:pPr>
                      <a:r>
                        <a:rPr lang="en-US" sz="1400" dirty="0">
                          <a:effectLst/>
                        </a:rPr>
                        <a:t>(3)</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rPr>
                        <a:t>3,289</a:t>
                      </a:r>
                    </a:p>
                    <a:p>
                      <a:pPr marL="0" marR="0" algn="r">
                        <a:lnSpc>
                          <a:spcPct val="150000"/>
                        </a:lnSpc>
                        <a:spcBef>
                          <a:spcPts val="0"/>
                        </a:spcBef>
                        <a:spcAft>
                          <a:spcPts val="0"/>
                        </a:spcAft>
                      </a:pPr>
                      <a:r>
                        <a:rPr lang="en-US" sz="1400" dirty="0">
                          <a:effectLst/>
                        </a:rPr>
                        <a:t>(3)</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2814691956"/>
                  </a:ext>
                </a:extLst>
              </a:tr>
            </a:tbl>
          </a:graphicData>
        </a:graphic>
      </p:graphicFrame>
    </p:spTree>
    <p:extLst>
      <p:ext uri="{BB962C8B-B14F-4D97-AF65-F5344CB8AC3E}">
        <p14:creationId xmlns:p14="http://schemas.microsoft.com/office/powerpoint/2010/main" val="2863939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Modeled </a:t>
            </a:r>
            <a:r>
              <a:rPr lang="en-US" sz="3600" dirty="0" smtClean="0"/>
              <a:t>Annual Light-Duty </a:t>
            </a:r>
            <a:r>
              <a:rPr lang="en-US" sz="3600" dirty="0"/>
              <a:t>Vehicle Emissions Reductions in 2040 (Criteria Pollutants</a:t>
            </a:r>
            <a:r>
              <a:rPr lang="en-US" sz="3600" dirty="0" smtClean="0"/>
              <a:t>), in tons, from the MA</a:t>
            </a:r>
            <a:r>
              <a:rPr lang="en-US" sz="3600" baseline="30000" dirty="0" smtClean="0"/>
              <a:t>3</a:t>
            </a:r>
            <a:r>
              <a:rPr lang="en-US" sz="3600" dirty="0" smtClean="0"/>
              <a:t>T base case</a:t>
            </a:r>
            <a:endParaRPr lang="en-US" sz="3600"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22</a:t>
            </a:fld>
            <a:endParaRPr lang="en-US" dirty="0"/>
          </a:p>
        </p:txBody>
      </p:sp>
      <p:sp>
        <p:nvSpPr>
          <p:cNvPr id="8" name="Rectangle 7"/>
          <p:cNvSpPr/>
          <p:nvPr/>
        </p:nvSpPr>
        <p:spPr>
          <a:xfrm>
            <a:off x="1094401" y="6200784"/>
            <a:ext cx="10117218" cy="658642"/>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3% or more, except the HOV lane High case, which also had reductions of 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4237" y="1690688"/>
            <a:ext cx="4913376" cy="4334256"/>
          </a:xfrm>
          <a:prstGeom prst="rect">
            <a:avLst/>
          </a:prstGeom>
        </p:spPr>
      </p:pic>
    </p:spTree>
    <p:extLst>
      <p:ext uri="{BB962C8B-B14F-4D97-AF65-F5344CB8AC3E}">
        <p14:creationId xmlns:p14="http://schemas.microsoft.com/office/powerpoint/2010/main" val="1914429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Modeled </a:t>
            </a:r>
            <a:r>
              <a:rPr lang="en-US" sz="4000" dirty="0" smtClean="0"/>
              <a:t>Annual Light-Duty </a:t>
            </a:r>
            <a:r>
              <a:rPr lang="en-US" sz="4000" dirty="0"/>
              <a:t>Vehicle Emissions Reductions in 2040 (MSATs) (tons</a:t>
            </a:r>
            <a:r>
              <a:rPr lang="en-US" sz="4000" dirty="0" smtClean="0"/>
              <a:t>)</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23</a:t>
            </a:fld>
            <a:endParaRPr lang="en-US" dirty="0"/>
          </a:p>
        </p:txBody>
      </p:sp>
      <p:sp>
        <p:nvSpPr>
          <p:cNvPr id="8" name="Rectangle 7"/>
          <p:cNvSpPr/>
          <p:nvPr/>
        </p:nvSpPr>
        <p:spPr>
          <a:xfrm>
            <a:off x="1097368" y="6205599"/>
            <a:ext cx="10117218" cy="351186"/>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more than 3%.</a:t>
            </a:r>
          </a:p>
        </p:txBody>
      </p:sp>
      <p:graphicFrame>
        <p:nvGraphicFramePr>
          <p:cNvPr id="4" name="Table 3"/>
          <p:cNvGraphicFramePr>
            <a:graphicFrameLocks noGrp="1"/>
          </p:cNvGraphicFramePr>
          <p:nvPr>
            <p:extLst>
              <p:ext uri="{D42A27DB-BD31-4B8C-83A1-F6EECF244321}">
                <p14:modId xmlns:p14="http://schemas.microsoft.com/office/powerpoint/2010/main" val="2874628939"/>
              </p:ext>
            </p:extLst>
          </p:nvPr>
        </p:nvGraphicFramePr>
        <p:xfrm>
          <a:off x="1144506" y="1778245"/>
          <a:ext cx="10117219" cy="4299863"/>
        </p:xfrm>
        <a:graphic>
          <a:graphicData uri="http://schemas.openxmlformats.org/drawingml/2006/table">
            <a:tbl>
              <a:tblPr firstRow="1" firstCol="1" bandRow="1">
                <a:tableStyleId>{5C22544A-7EE6-4342-B048-85BDC9FD1C3A}</a:tableStyleId>
              </a:tblPr>
              <a:tblGrid>
                <a:gridCol w="1213683">
                  <a:extLst>
                    <a:ext uri="{9D8B030D-6E8A-4147-A177-3AD203B41FA5}">
                      <a16:colId xmlns:a16="http://schemas.microsoft.com/office/drawing/2014/main" val="447289284"/>
                    </a:ext>
                  </a:extLst>
                </a:gridCol>
                <a:gridCol w="3203367">
                  <a:extLst>
                    <a:ext uri="{9D8B030D-6E8A-4147-A177-3AD203B41FA5}">
                      <a16:colId xmlns:a16="http://schemas.microsoft.com/office/drawing/2014/main" val="291060559"/>
                    </a:ext>
                  </a:extLst>
                </a:gridCol>
                <a:gridCol w="1597233">
                  <a:extLst>
                    <a:ext uri="{9D8B030D-6E8A-4147-A177-3AD203B41FA5}">
                      <a16:colId xmlns:a16="http://schemas.microsoft.com/office/drawing/2014/main" val="1226520277"/>
                    </a:ext>
                  </a:extLst>
                </a:gridCol>
                <a:gridCol w="1507466">
                  <a:extLst>
                    <a:ext uri="{9D8B030D-6E8A-4147-A177-3AD203B41FA5}">
                      <a16:colId xmlns:a16="http://schemas.microsoft.com/office/drawing/2014/main" val="1844593437"/>
                    </a:ext>
                  </a:extLst>
                </a:gridCol>
                <a:gridCol w="1315190">
                  <a:extLst>
                    <a:ext uri="{9D8B030D-6E8A-4147-A177-3AD203B41FA5}">
                      <a16:colId xmlns:a16="http://schemas.microsoft.com/office/drawing/2014/main" val="1506566436"/>
                    </a:ext>
                  </a:extLst>
                </a:gridCol>
                <a:gridCol w="1280280">
                  <a:extLst>
                    <a:ext uri="{9D8B030D-6E8A-4147-A177-3AD203B41FA5}">
                      <a16:colId xmlns:a16="http://schemas.microsoft.com/office/drawing/2014/main" val="2988792369"/>
                    </a:ext>
                  </a:extLst>
                </a:gridCol>
              </a:tblGrid>
              <a:tr h="499317">
                <a:tc>
                  <a:txBody>
                    <a:bodyPr/>
                    <a:lstStyle/>
                    <a:p>
                      <a:pPr marL="0" marR="0">
                        <a:lnSpc>
                          <a:spcPct val="115000"/>
                        </a:lnSpc>
                        <a:spcBef>
                          <a:spcPts val="600"/>
                        </a:spcBef>
                        <a:spcAft>
                          <a:spcPts val="600"/>
                        </a:spcAft>
                      </a:pPr>
                      <a:r>
                        <a:rPr lang="en-US" sz="1400" dirty="0">
                          <a:effectLst/>
                        </a:rPr>
                        <a:t>Simulation Set ID</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nSpc>
                          <a:spcPct val="115000"/>
                        </a:lnSpc>
                        <a:spcBef>
                          <a:spcPts val="600"/>
                        </a:spcBef>
                        <a:spcAft>
                          <a:spcPts val="600"/>
                        </a:spcAft>
                      </a:pPr>
                      <a:r>
                        <a:rPr lang="en-US" sz="1400" dirty="0">
                          <a:effectLst/>
                        </a:rPr>
                        <a:t>Simulation Description</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1,3-Butadiene</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Acetaldehyde</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Acrolein</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dirty="0">
                          <a:effectLst/>
                        </a:rPr>
                        <a:t>Benzene</a:t>
                      </a:r>
                      <a:br>
                        <a:rPr lang="en-US" sz="1400" dirty="0">
                          <a:effectLst/>
                        </a:rPr>
                      </a:br>
                      <a:r>
                        <a:rPr lang="en-US" sz="1400" dirty="0">
                          <a:effectLst/>
                        </a:rPr>
                        <a: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extLst>
                  <a:ext uri="{0D108BD9-81ED-4DB2-BD59-A6C34878D82A}">
                    <a16:rowId xmlns:a16="http://schemas.microsoft.com/office/drawing/2014/main" val="3772674824"/>
                  </a:ext>
                </a:extLst>
              </a:tr>
              <a:tr h="638690">
                <a:tc>
                  <a:txBody>
                    <a:bodyPr/>
                    <a:lstStyle/>
                    <a:p>
                      <a:pPr marL="0" marR="0">
                        <a:lnSpc>
                          <a:spcPct val="115000"/>
                        </a:lnSpc>
                        <a:spcBef>
                          <a:spcPts val="0"/>
                        </a:spcBef>
                        <a:spcAft>
                          <a:spcPts val="1000"/>
                        </a:spcAft>
                      </a:pPr>
                      <a:r>
                        <a:rPr lang="en-US" sz="1400" b="0" dirty="0">
                          <a:solidFill>
                            <a:schemeClr val="tx1"/>
                          </a:solidFill>
                          <a:effectLst/>
                        </a:rPr>
                        <a:t>C1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b="0" dirty="0">
                          <a:solidFill>
                            <a:schemeClr val="tx1"/>
                          </a:solidFill>
                          <a:effectLst/>
                        </a:rPr>
                        <a:t>Vehicle Manufacturer Cost (High)</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103</a:t>
                      </a:r>
                    </a:p>
                    <a:p>
                      <a:pPr marL="0" marR="0" algn="r">
                        <a:lnSpc>
                          <a:spcPct val="150000"/>
                        </a:lnSpc>
                        <a:spcBef>
                          <a:spcPts val="0"/>
                        </a:spcBef>
                        <a:spcAft>
                          <a:spcPts val="0"/>
                        </a:spcAft>
                      </a:pPr>
                      <a:r>
                        <a:rPr lang="en-US" sz="1400" b="0" dirty="0">
                          <a:solidFill>
                            <a:schemeClr val="tx1"/>
                          </a:solidFill>
                          <a:effectLst/>
                        </a:rPr>
                        <a:t>(15)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351</a:t>
                      </a:r>
                    </a:p>
                    <a:p>
                      <a:pPr marL="0" marR="0" algn="r">
                        <a:lnSpc>
                          <a:spcPct val="150000"/>
                        </a:lnSpc>
                        <a:spcBef>
                          <a:spcPts val="0"/>
                        </a:spcBef>
                        <a:spcAft>
                          <a:spcPts val="0"/>
                        </a:spcAft>
                      </a:pPr>
                      <a:r>
                        <a:rPr lang="en-US" sz="1400" b="0" dirty="0">
                          <a:solidFill>
                            <a:schemeClr val="tx1"/>
                          </a:solidFill>
                          <a:effectLst/>
                        </a:rPr>
                        <a:t>(15)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20</a:t>
                      </a:r>
                    </a:p>
                    <a:p>
                      <a:pPr marL="0" marR="0" algn="r">
                        <a:lnSpc>
                          <a:spcPct val="150000"/>
                        </a:lnSpc>
                        <a:spcBef>
                          <a:spcPts val="0"/>
                        </a:spcBef>
                        <a:spcAft>
                          <a:spcPts val="0"/>
                        </a:spcAft>
                      </a:pPr>
                      <a:r>
                        <a:rPr lang="en-US" sz="1400" b="0" dirty="0">
                          <a:solidFill>
                            <a:schemeClr val="tx1"/>
                          </a:solidFill>
                          <a:effectLst/>
                        </a:rPr>
                        <a:t>(15)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585</a:t>
                      </a:r>
                    </a:p>
                    <a:p>
                      <a:pPr marL="0" marR="0" algn="r">
                        <a:lnSpc>
                          <a:spcPct val="150000"/>
                        </a:lnSpc>
                        <a:spcBef>
                          <a:spcPts val="0"/>
                        </a:spcBef>
                        <a:spcAft>
                          <a:spcPts val="0"/>
                        </a:spcAft>
                      </a:pPr>
                      <a:r>
                        <a:rPr lang="en-US" sz="1400" b="0" dirty="0">
                          <a:solidFill>
                            <a:schemeClr val="tx1"/>
                          </a:solidFill>
                          <a:effectLst/>
                        </a:rPr>
                        <a:t>(15)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3624111002"/>
                  </a:ext>
                </a:extLst>
              </a:tr>
              <a:tr h="640080">
                <a:tc>
                  <a:txBody>
                    <a:bodyPr/>
                    <a:lstStyle/>
                    <a:p>
                      <a:pPr marL="0" marR="0">
                        <a:lnSpc>
                          <a:spcPct val="115000"/>
                        </a:lnSpc>
                        <a:spcBef>
                          <a:spcPts val="0"/>
                        </a:spcBef>
                        <a:spcAft>
                          <a:spcPts val="1000"/>
                        </a:spcAft>
                      </a:pPr>
                      <a:r>
                        <a:rPr lang="en-US" sz="1400" b="0" dirty="0">
                          <a:solidFill>
                            <a:schemeClr val="tx1"/>
                          </a:solidFill>
                          <a:effectLst/>
                        </a:rPr>
                        <a:t>C2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b="0" dirty="0">
                          <a:solidFill>
                            <a:schemeClr val="tx1"/>
                          </a:solidFill>
                          <a:effectLst/>
                        </a:rPr>
                        <a:t>Gasoline Price (High)</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82</a:t>
                      </a:r>
                    </a:p>
                    <a:p>
                      <a:pPr marL="0" marR="0" algn="r">
                        <a:lnSpc>
                          <a:spcPct val="150000"/>
                        </a:lnSpc>
                        <a:spcBef>
                          <a:spcPts val="0"/>
                        </a:spcBef>
                        <a:spcAft>
                          <a:spcPts val="0"/>
                        </a:spcAft>
                      </a:pPr>
                      <a:r>
                        <a:rPr lang="en-US" sz="1400" b="0" dirty="0">
                          <a:solidFill>
                            <a:schemeClr val="tx1"/>
                          </a:solidFill>
                          <a:effectLst/>
                        </a:rPr>
                        <a:t>(12)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273</a:t>
                      </a:r>
                    </a:p>
                    <a:p>
                      <a:pPr marL="0" marR="0" algn="r">
                        <a:lnSpc>
                          <a:spcPct val="150000"/>
                        </a:lnSpc>
                        <a:spcBef>
                          <a:spcPts val="0"/>
                        </a:spcBef>
                        <a:spcAft>
                          <a:spcPts val="0"/>
                        </a:spcAft>
                      </a:pPr>
                      <a:r>
                        <a:rPr lang="en-US" sz="1400" b="0" dirty="0">
                          <a:solidFill>
                            <a:schemeClr val="tx1"/>
                          </a:solidFill>
                          <a:effectLst/>
                        </a:rPr>
                        <a:t>(11)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16</a:t>
                      </a:r>
                    </a:p>
                    <a:p>
                      <a:pPr marL="0" marR="0" algn="r">
                        <a:lnSpc>
                          <a:spcPct val="150000"/>
                        </a:lnSpc>
                        <a:spcBef>
                          <a:spcPts val="0"/>
                        </a:spcBef>
                        <a:spcAft>
                          <a:spcPts val="0"/>
                        </a:spcAft>
                      </a:pPr>
                      <a:r>
                        <a:rPr lang="en-US" sz="1400" b="0" dirty="0">
                          <a:solidFill>
                            <a:schemeClr val="tx1"/>
                          </a:solidFill>
                          <a:effectLst/>
                        </a:rPr>
                        <a:t>(11)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464</a:t>
                      </a:r>
                    </a:p>
                    <a:p>
                      <a:pPr marL="0" marR="0" algn="r">
                        <a:lnSpc>
                          <a:spcPct val="150000"/>
                        </a:lnSpc>
                        <a:spcBef>
                          <a:spcPts val="0"/>
                        </a:spcBef>
                        <a:spcAft>
                          <a:spcPts val="0"/>
                        </a:spcAft>
                      </a:pPr>
                      <a:r>
                        <a:rPr lang="en-US" sz="1400" b="0" dirty="0">
                          <a:solidFill>
                            <a:schemeClr val="tx1"/>
                          </a:solidFill>
                          <a:effectLst/>
                        </a:rPr>
                        <a:t>(1)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1615197414"/>
                  </a:ext>
                </a:extLst>
              </a:tr>
              <a:tr h="640080">
                <a:tc>
                  <a:txBody>
                    <a:bodyPr/>
                    <a:lstStyle/>
                    <a:p>
                      <a:pPr marL="0" marR="0">
                        <a:lnSpc>
                          <a:spcPct val="115000"/>
                        </a:lnSpc>
                        <a:spcBef>
                          <a:spcPts val="0"/>
                        </a:spcBef>
                        <a:spcAft>
                          <a:spcPts val="1000"/>
                        </a:spcAft>
                      </a:pPr>
                      <a:r>
                        <a:rPr lang="en-US" sz="1400" b="0" dirty="0">
                          <a:solidFill>
                            <a:schemeClr val="tx1"/>
                          </a:solidFill>
                          <a:effectLst/>
                        </a:rPr>
                        <a:t>P5</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b="0" dirty="0">
                          <a:solidFill>
                            <a:schemeClr val="tx1"/>
                          </a:solidFill>
                          <a:effectLst/>
                        </a:rPr>
                        <a:t>Other States Rebates (High)</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56</a:t>
                      </a:r>
                    </a:p>
                    <a:p>
                      <a:pPr marL="0" marR="0" algn="r">
                        <a:lnSpc>
                          <a:spcPct val="150000"/>
                        </a:lnSpc>
                        <a:spcBef>
                          <a:spcPts val="0"/>
                        </a:spcBef>
                        <a:spcAft>
                          <a:spcPts val="0"/>
                        </a:spcAft>
                      </a:pPr>
                      <a:r>
                        <a:rPr lang="en-US" sz="1400" b="0" dirty="0">
                          <a:solidFill>
                            <a:schemeClr val="tx1"/>
                          </a:solidFill>
                          <a:effectLst/>
                        </a:rPr>
                        <a:t>(8)</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190</a:t>
                      </a:r>
                    </a:p>
                    <a:p>
                      <a:pPr marL="0" marR="0" algn="r">
                        <a:lnSpc>
                          <a:spcPct val="150000"/>
                        </a:lnSpc>
                        <a:spcBef>
                          <a:spcPts val="0"/>
                        </a:spcBef>
                        <a:spcAft>
                          <a:spcPts val="0"/>
                        </a:spcAft>
                      </a:pPr>
                      <a:r>
                        <a:rPr lang="en-US" sz="1400" b="0" dirty="0">
                          <a:solidFill>
                            <a:schemeClr val="tx1"/>
                          </a:solidFill>
                          <a:effectLst/>
                        </a:rPr>
                        <a:t>(8)</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11</a:t>
                      </a:r>
                    </a:p>
                    <a:p>
                      <a:pPr marL="0" marR="0" algn="r">
                        <a:lnSpc>
                          <a:spcPct val="150000"/>
                        </a:lnSpc>
                        <a:spcBef>
                          <a:spcPts val="0"/>
                        </a:spcBef>
                        <a:spcAft>
                          <a:spcPts val="0"/>
                        </a:spcAft>
                      </a:pPr>
                      <a:r>
                        <a:rPr lang="en-US" sz="1400" b="0" dirty="0">
                          <a:solidFill>
                            <a:schemeClr val="tx1"/>
                          </a:solidFill>
                          <a:effectLst/>
                        </a:rPr>
                        <a:t>(8)</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329</a:t>
                      </a:r>
                    </a:p>
                    <a:p>
                      <a:pPr marL="0" marR="0" algn="r">
                        <a:lnSpc>
                          <a:spcPct val="150000"/>
                        </a:lnSpc>
                        <a:spcBef>
                          <a:spcPts val="0"/>
                        </a:spcBef>
                        <a:spcAft>
                          <a:spcPts val="0"/>
                        </a:spcAft>
                      </a:pPr>
                      <a:r>
                        <a:rPr lang="en-US" sz="1400" b="0" dirty="0">
                          <a:solidFill>
                            <a:schemeClr val="tx1"/>
                          </a:solidFill>
                          <a:effectLst/>
                        </a:rPr>
                        <a:t>(8)</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397104663"/>
                  </a:ext>
                </a:extLst>
              </a:tr>
              <a:tr h="640080">
                <a:tc>
                  <a:txBody>
                    <a:bodyPr/>
                    <a:lstStyle/>
                    <a:p>
                      <a:pPr marL="0" marR="0">
                        <a:lnSpc>
                          <a:spcPct val="115000"/>
                        </a:lnSpc>
                        <a:spcBef>
                          <a:spcPts val="0"/>
                        </a:spcBef>
                        <a:spcAft>
                          <a:spcPts val="1000"/>
                        </a:spcAft>
                      </a:pPr>
                      <a:r>
                        <a:rPr lang="en-US" sz="1400" b="0" dirty="0">
                          <a:solidFill>
                            <a:schemeClr val="tx1"/>
                          </a:solidFill>
                          <a:effectLst/>
                        </a:rPr>
                        <a:t>C2</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b="0" dirty="0">
                          <a:solidFill>
                            <a:schemeClr val="tx1"/>
                          </a:solidFill>
                          <a:effectLst/>
                        </a:rPr>
                        <a:t>Gasoline Price (Medium)</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49</a:t>
                      </a:r>
                    </a:p>
                    <a:p>
                      <a:pPr marL="0" marR="0" algn="r">
                        <a:lnSpc>
                          <a:spcPct val="150000"/>
                        </a:lnSpc>
                        <a:spcBef>
                          <a:spcPts val="0"/>
                        </a:spcBef>
                        <a:spcAft>
                          <a:spcPts val="0"/>
                        </a:spcAft>
                      </a:pPr>
                      <a:r>
                        <a:rPr lang="en-US" sz="1400" b="0" dirty="0">
                          <a:solidFill>
                            <a:schemeClr val="tx1"/>
                          </a:solidFill>
                          <a:effectLst/>
                        </a:rPr>
                        <a:t>(7)</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158</a:t>
                      </a:r>
                    </a:p>
                    <a:p>
                      <a:pPr marL="0" marR="0" algn="r">
                        <a:lnSpc>
                          <a:spcPct val="150000"/>
                        </a:lnSpc>
                        <a:spcBef>
                          <a:spcPts val="0"/>
                        </a:spcBef>
                        <a:spcAft>
                          <a:spcPts val="0"/>
                        </a:spcAft>
                      </a:pPr>
                      <a:r>
                        <a:rPr lang="en-US" sz="1400" b="0" dirty="0">
                          <a:solidFill>
                            <a:schemeClr val="tx1"/>
                          </a:solidFill>
                          <a:effectLst/>
                        </a:rPr>
                        <a:t>(7)</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9</a:t>
                      </a:r>
                    </a:p>
                    <a:p>
                      <a:pPr marL="0" marR="0" algn="r">
                        <a:lnSpc>
                          <a:spcPct val="150000"/>
                        </a:lnSpc>
                        <a:spcBef>
                          <a:spcPts val="0"/>
                        </a:spcBef>
                        <a:spcAft>
                          <a:spcPts val="0"/>
                        </a:spcAft>
                      </a:pPr>
                      <a:r>
                        <a:rPr lang="en-US" sz="1400" b="0" dirty="0">
                          <a:solidFill>
                            <a:schemeClr val="tx1"/>
                          </a:solidFill>
                          <a:effectLst/>
                        </a:rPr>
                        <a:t>(7)</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a:solidFill>
                            <a:schemeClr val="tx1"/>
                          </a:solidFill>
                          <a:effectLst/>
                        </a:rPr>
                        <a:t>276</a:t>
                      </a:r>
                    </a:p>
                    <a:p>
                      <a:pPr marL="0" marR="0" algn="r">
                        <a:lnSpc>
                          <a:spcPct val="150000"/>
                        </a:lnSpc>
                        <a:spcBef>
                          <a:spcPts val="0"/>
                        </a:spcBef>
                        <a:spcAft>
                          <a:spcPts val="0"/>
                        </a:spcAft>
                      </a:pPr>
                      <a:r>
                        <a:rPr lang="en-US" sz="1400" b="0" dirty="0">
                          <a:solidFill>
                            <a:schemeClr val="tx1"/>
                          </a:solidFill>
                          <a:effectLst/>
                        </a:rPr>
                        <a:t>(7)</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546773613"/>
                  </a:ext>
                </a:extLst>
              </a:tr>
              <a:tr h="640080">
                <a:tc>
                  <a:txBody>
                    <a:bodyPr/>
                    <a:lstStyle/>
                    <a:p>
                      <a:pPr marL="0" marR="0">
                        <a:lnSpc>
                          <a:spcPct val="115000"/>
                        </a:lnSpc>
                        <a:spcBef>
                          <a:spcPts val="0"/>
                        </a:spcBef>
                        <a:spcAft>
                          <a:spcPts val="1000"/>
                        </a:spcAft>
                      </a:pPr>
                      <a:r>
                        <a:rPr lang="en-US" sz="1400" b="0" dirty="0">
                          <a:solidFill>
                            <a:schemeClr val="tx1"/>
                          </a:solidFill>
                          <a:effectLst/>
                        </a:rPr>
                        <a:t>C1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nSpc>
                          <a:spcPct val="115000"/>
                        </a:lnSpc>
                        <a:spcBef>
                          <a:spcPts val="0"/>
                        </a:spcBef>
                        <a:spcAft>
                          <a:spcPts val="1000"/>
                        </a:spcAft>
                      </a:pPr>
                      <a:r>
                        <a:rPr lang="en-US" sz="1400" b="0" dirty="0">
                          <a:solidFill>
                            <a:schemeClr val="tx1"/>
                          </a:solidFill>
                          <a:effectLst/>
                        </a:rPr>
                        <a:t>Vehicle Manufacturer Cost (Medium)</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42</a:t>
                      </a:r>
                    </a:p>
                    <a:p>
                      <a:pPr marL="0" marR="0" algn="r">
                        <a:lnSpc>
                          <a:spcPct val="150000"/>
                        </a:lnSpc>
                        <a:spcBef>
                          <a:spcPts val="0"/>
                        </a:spcBef>
                        <a:spcAft>
                          <a:spcPts val="0"/>
                        </a:spcAft>
                      </a:pPr>
                      <a:r>
                        <a:rPr lang="en-US" sz="1400" b="0" dirty="0">
                          <a:solidFill>
                            <a:schemeClr val="tx1"/>
                          </a:solidFill>
                          <a:effectLst/>
                        </a:rPr>
                        <a:t>(6)</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144</a:t>
                      </a:r>
                    </a:p>
                    <a:p>
                      <a:pPr marL="0" marR="0" algn="r">
                        <a:lnSpc>
                          <a:spcPct val="150000"/>
                        </a:lnSpc>
                        <a:spcBef>
                          <a:spcPts val="0"/>
                        </a:spcBef>
                        <a:spcAft>
                          <a:spcPts val="0"/>
                        </a:spcAft>
                      </a:pPr>
                      <a:r>
                        <a:rPr lang="en-US" sz="1400" b="0" dirty="0">
                          <a:solidFill>
                            <a:schemeClr val="tx1"/>
                          </a:solidFill>
                          <a:effectLst/>
                        </a:rPr>
                        <a:t>(6)</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8</a:t>
                      </a:r>
                    </a:p>
                    <a:p>
                      <a:pPr marL="0" marR="0" algn="r">
                        <a:lnSpc>
                          <a:spcPct val="150000"/>
                        </a:lnSpc>
                        <a:spcBef>
                          <a:spcPts val="0"/>
                        </a:spcBef>
                        <a:spcAft>
                          <a:spcPts val="0"/>
                        </a:spcAft>
                      </a:pPr>
                      <a:r>
                        <a:rPr lang="en-US" sz="1400" b="0" dirty="0">
                          <a:solidFill>
                            <a:schemeClr val="tx1"/>
                          </a:solidFill>
                          <a:effectLst/>
                        </a:rPr>
                        <a:t>(6)</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tc>
                  <a:txBody>
                    <a:bodyPr/>
                    <a:lstStyle/>
                    <a:p>
                      <a:pPr marL="0" marR="0" algn="r">
                        <a:lnSpc>
                          <a:spcPct val="150000"/>
                        </a:lnSpc>
                        <a:spcBef>
                          <a:spcPts val="0"/>
                        </a:spcBef>
                        <a:spcAft>
                          <a:spcPts val="0"/>
                        </a:spcAft>
                      </a:pPr>
                      <a:r>
                        <a:rPr lang="en-US" sz="1400" b="0" dirty="0">
                          <a:solidFill>
                            <a:schemeClr val="tx1"/>
                          </a:solidFill>
                          <a:effectLst/>
                        </a:rPr>
                        <a:t>235</a:t>
                      </a:r>
                    </a:p>
                    <a:p>
                      <a:pPr marL="0" marR="0" algn="r">
                        <a:lnSpc>
                          <a:spcPct val="150000"/>
                        </a:lnSpc>
                        <a:spcBef>
                          <a:spcPts val="0"/>
                        </a:spcBef>
                        <a:spcAft>
                          <a:spcPts val="0"/>
                        </a:spcAft>
                      </a:pPr>
                      <a:r>
                        <a:rPr lang="en-US" sz="1400" b="0" dirty="0">
                          <a:solidFill>
                            <a:schemeClr val="tx1"/>
                          </a:solidFill>
                          <a:effectLst/>
                        </a:rPr>
                        <a:t>(6)</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E1E1E1"/>
                    </a:solidFill>
                  </a:tcPr>
                </a:tc>
                <a:extLst>
                  <a:ext uri="{0D108BD9-81ED-4DB2-BD59-A6C34878D82A}">
                    <a16:rowId xmlns:a16="http://schemas.microsoft.com/office/drawing/2014/main" val="602612085"/>
                  </a:ext>
                </a:extLst>
              </a:tr>
              <a:tr h="599361">
                <a:tc>
                  <a:txBody>
                    <a:bodyPr/>
                    <a:lstStyle/>
                    <a:p>
                      <a:pPr marL="0" marR="0">
                        <a:lnSpc>
                          <a:spcPct val="115000"/>
                        </a:lnSpc>
                        <a:spcBef>
                          <a:spcPts val="0"/>
                        </a:spcBef>
                        <a:spcAft>
                          <a:spcPts val="1000"/>
                        </a:spcAft>
                      </a:pPr>
                      <a:r>
                        <a:rPr lang="en-US" sz="1400" b="0" dirty="0">
                          <a:solidFill>
                            <a:schemeClr val="tx1"/>
                          </a:solidFill>
                          <a:effectLst/>
                        </a:rPr>
                        <a:t>C1</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nSpc>
                          <a:spcPct val="115000"/>
                        </a:lnSpc>
                        <a:spcBef>
                          <a:spcPts val="0"/>
                        </a:spcBef>
                        <a:spcAft>
                          <a:spcPts val="1000"/>
                        </a:spcAft>
                      </a:pPr>
                      <a:r>
                        <a:rPr lang="en-US" sz="1400" b="0" dirty="0" smtClean="0">
                          <a:solidFill>
                            <a:schemeClr val="tx1"/>
                          </a:solidFill>
                          <a:effectLst/>
                        </a:rPr>
                        <a:t>Gasoline</a:t>
                      </a:r>
                      <a:r>
                        <a:rPr lang="en-US" sz="1400" b="0" baseline="0" dirty="0" smtClean="0">
                          <a:solidFill>
                            <a:schemeClr val="tx1"/>
                          </a:solidFill>
                          <a:effectLst/>
                        </a:rPr>
                        <a:t> Prices </a:t>
                      </a:r>
                      <a:r>
                        <a:rPr lang="en-US" sz="1400" b="0" dirty="0" smtClean="0">
                          <a:solidFill>
                            <a:schemeClr val="tx1"/>
                          </a:solidFill>
                          <a:effectLst/>
                        </a:rPr>
                        <a:t>(Low)</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smtClean="0">
                          <a:solidFill>
                            <a:schemeClr val="tx1"/>
                          </a:solidFill>
                          <a:effectLst/>
                        </a:rPr>
                        <a:t>22</a:t>
                      </a:r>
                      <a:endParaRPr lang="en-US" sz="1400" b="0" dirty="0">
                        <a:solidFill>
                          <a:schemeClr val="tx1"/>
                        </a:solidFill>
                        <a:effectLst/>
                      </a:endParaRPr>
                    </a:p>
                    <a:p>
                      <a:pPr marL="0" marR="0" algn="r">
                        <a:lnSpc>
                          <a:spcPct val="150000"/>
                        </a:lnSpc>
                        <a:spcBef>
                          <a:spcPts val="0"/>
                        </a:spcBef>
                        <a:spcAft>
                          <a:spcPts val="0"/>
                        </a:spcAft>
                      </a:pPr>
                      <a:r>
                        <a:rPr lang="en-US" sz="1400" b="0" dirty="0" smtClean="0">
                          <a:solidFill>
                            <a:schemeClr val="tx1"/>
                          </a:solidFill>
                          <a:effectLst/>
                        </a:rPr>
                        <a:t>(3)</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smtClean="0">
                          <a:solidFill>
                            <a:schemeClr val="tx1"/>
                          </a:solidFill>
                          <a:effectLst/>
                        </a:rPr>
                        <a:t>72</a:t>
                      </a:r>
                      <a:endParaRPr lang="en-US" sz="1400" b="0" dirty="0">
                        <a:solidFill>
                          <a:schemeClr val="tx1"/>
                        </a:solidFill>
                        <a:effectLst/>
                      </a:endParaRPr>
                    </a:p>
                    <a:p>
                      <a:pPr marL="0" marR="0" algn="r">
                        <a:lnSpc>
                          <a:spcPct val="150000"/>
                        </a:lnSpc>
                        <a:spcBef>
                          <a:spcPts val="0"/>
                        </a:spcBef>
                        <a:spcAft>
                          <a:spcPts val="0"/>
                        </a:spcAft>
                      </a:pPr>
                      <a:r>
                        <a:rPr lang="en-US" sz="1400" b="0" dirty="0" smtClean="0">
                          <a:solidFill>
                            <a:schemeClr val="tx1"/>
                          </a:solidFill>
                          <a:effectLst/>
                        </a:rPr>
                        <a:t>(3)</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smtClean="0">
                          <a:solidFill>
                            <a:schemeClr val="tx1"/>
                          </a:solidFill>
                          <a:effectLst/>
                        </a:rPr>
                        <a:t>4</a:t>
                      </a:r>
                      <a:endParaRPr lang="en-US" sz="1400" b="0" dirty="0">
                        <a:solidFill>
                          <a:schemeClr val="tx1"/>
                        </a:solidFill>
                        <a:effectLst/>
                      </a:endParaRPr>
                    </a:p>
                    <a:p>
                      <a:pPr marL="0" marR="0" algn="r">
                        <a:lnSpc>
                          <a:spcPct val="150000"/>
                        </a:lnSpc>
                        <a:spcBef>
                          <a:spcPts val="0"/>
                        </a:spcBef>
                        <a:spcAft>
                          <a:spcPts val="0"/>
                        </a:spcAft>
                      </a:pPr>
                      <a:r>
                        <a:rPr lang="en-US" sz="1400" b="0" dirty="0" smtClean="0">
                          <a:solidFill>
                            <a:schemeClr val="tx1"/>
                          </a:solidFill>
                          <a:effectLst/>
                        </a:rPr>
                        <a:t>(3)</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tc>
                  <a:txBody>
                    <a:bodyPr/>
                    <a:lstStyle/>
                    <a:p>
                      <a:pPr marL="0" marR="0" algn="r">
                        <a:lnSpc>
                          <a:spcPct val="150000"/>
                        </a:lnSpc>
                        <a:spcBef>
                          <a:spcPts val="0"/>
                        </a:spcBef>
                        <a:spcAft>
                          <a:spcPts val="0"/>
                        </a:spcAft>
                      </a:pPr>
                      <a:r>
                        <a:rPr lang="en-US" sz="1400" b="0" dirty="0" smtClean="0">
                          <a:solidFill>
                            <a:schemeClr val="tx1"/>
                          </a:solidFill>
                          <a:effectLst/>
                        </a:rPr>
                        <a:t>48</a:t>
                      </a:r>
                      <a:endParaRPr lang="en-US" sz="1400" b="0" dirty="0">
                        <a:solidFill>
                          <a:schemeClr val="tx1"/>
                        </a:solidFill>
                        <a:effectLst/>
                      </a:endParaRPr>
                    </a:p>
                    <a:p>
                      <a:pPr marL="0" marR="0" algn="r">
                        <a:lnSpc>
                          <a:spcPct val="150000"/>
                        </a:lnSpc>
                        <a:spcBef>
                          <a:spcPts val="0"/>
                        </a:spcBef>
                        <a:spcAft>
                          <a:spcPts val="0"/>
                        </a:spcAft>
                      </a:pPr>
                      <a:r>
                        <a:rPr lang="en-US" sz="1400" b="0" dirty="0" smtClean="0">
                          <a:solidFill>
                            <a:schemeClr val="tx1"/>
                          </a:solidFill>
                          <a:effectLst/>
                        </a:rPr>
                        <a:t>(3)</a:t>
                      </a:r>
                      <a:endParaRPr lang="en-US" sz="1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F0F0F0"/>
                    </a:solidFill>
                  </a:tcPr>
                </a:tc>
                <a:extLst>
                  <a:ext uri="{0D108BD9-81ED-4DB2-BD59-A6C34878D82A}">
                    <a16:rowId xmlns:a16="http://schemas.microsoft.com/office/drawing/2014/main" val="1613387966"/>
                  </a:ext>
                </a:extLst>
              </a:tr>
            </a:tbl>
          </a:graphicData>
        </a:graphic>
      </p:graphicFrame>
    </p:spTree>
    <p:extLst>
      <p:ext uri="{BB962C8B-B14F-4D97-AF65-F5344CB8AC3E}">
        <p14:creationId xmlns:p14="http://schemas.microsoft.com/office/powerpoint/2010/main" val="1171935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Modeled </a:t>
            </a:r>
            <a:r>
              <a:rPr lang="en-US" sz="4000" dirty="0" smtClean="0"/>
              <a:t>Annual Light-Duty </a:t>
            </a:r>
            <a:r>
              <a:rPr lang="en-US" sz="4000" dirty="0"/>
              <a:t>Vehicle Emissions Reductions in 2040 (MSATs</a:t>
            </a:r>
            <a:r>
              <a:rPr lang="en-US" sz="4000" dirty="0" smtClean="0"/>
              <a:t>), in tons, from the MA</a:t>
            </a:r>
            <a:r>
              <a:rPr lang="en-US" sz="4000" baseline="30000" dirty="0" smtClean="0"/>
              <a:t>3</a:t>
            </a:r>
            <a:r>
              <a:rPr lang="en-US" sz="4000" dirty="0" smtClean="0"/>
              <a:t>T base case</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24</a:t>
            </a:fld>
            <a:endParaRPr lang="en-US" dirty="0"/>
          </a:p>
        </p:txBody>
      </p:sp>
      <p:sp>
        <p:nvSpPr>
          <p:cNvPr id="8" name="Rectangle 7"/>
          <p:cNvSpPr/>
          <p:nvPr/>
        </p:nvSpPr>
        <p:spPr>
          <a:xfrm>
            <a:off x="1097368" y="6205599"/>
            <a:ext cx="10117218" cy="351186"/>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more than 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4237" y="1856391"/>
            <a:ext cx="4913376" cy="4334256"/>
          </a:xfrm>
          <a:prstGeom prst="rect">
            <a:avLst/>
          </a:prstGeom>
        </p:spPr>
      </p:pic>
    </p:spTree>
    <p:extLst>
      <p:ext uri="{BB962C8B-B14F-4D97-AF65-F5344CB8AC3E}">
        <p14:creationId xmlns:p14="http://schemas.microsoft.com/office/powerpoint/2010/main" val="1543865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272525"/>
            <a:ext cx="10261600" cy="1325563"/>
          </a:xfrm>
        </p:spPr>
        <p:txBody>
          <a:bodyPr>
            <a:normAutofit fontScale="90000"/>
          </a:bodyPr>
          <a:lstStyle/>
          <a:p>
            <a:r>
              <a:rPr lang="en-US" sz="4000" dirty="0"/>
              <a:t>Modeled </a:t>
            </a:r>
            <a:r>
              <a:rPr lang="en-US" sz="4000" dirty="0" smtClean="0"/>
              <a:t>Annual Light-Duty </a:t>
            </a:r>
            <a:r>
              <a:rPr lang="en-US" sz="4000" dirty="0"/>
              <a:t>Vehicle Emissions Reductions in 2040 (MSATs</a:t>
            </a:r>
            <a:r>
              <a:rPr lang="en-US" sz="4000" dirty="0" smtClean="0"/>
              <a:t>), in tons, from the MA</a:t>
            </a:r>
            <a:r>
              <a:rPr lang="en-US" sz="4000" baseline="30000" dirty="0" smtClean="0"/>
              <a:t>3</a:t>
            </a:r>
            <a:r>
              <a:rPr lang="en-US" sz="4000" dirty="0" smtClean="0"/>
              <a:t>T base case</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25</a:t>
            </a:fld>
            <a:endParaRPr lang="en-US" dirty="0"/>
          </a:p>
        </p:txBody>
      </p:sp>
      <p:sp>
        <p:nvSpPr>
          <p:cNvPr id="8" name="Rectangle 7"/>
          <p:cNvSpPr/>
          <p:nvPr/>
        </p:nvSpPr>
        <p:spPr>
          <a:xfrm>
            <a:off x="1097368" y="6201362"/>
            <a:ext cx="10117218" cy="658642"/>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3% or more, except the HOV lane High case, which also had reductions of 3%.   </a:t>
            </a:r>
          </a:p>
        </p:txBody>
      </p:sp>
      <p:graphicFrame>
        <p:nvGraphicFramePr>
          <p:cNvPr id="4" name="Table 3"/>
          <p:cNvGraphicFramePr>
            <a:graphicFrameLocks noGrp="1"/>
          </p:cNvGraphicFramePr>
          <p:nvPr>
            <p:extLst>
              <p:ext uri="{D42A27DB-BD31-4B8C-83A1-F6EECF244321}">
                <p14:modId xmlns:p14="http://schemas.microsoft.com/office/powerpoint/2010/main" val="1409734863"/>
              </p:ext>
            </p:extLst>
          </p:nvPr>
        </p:nvGraphicFramePr>
        <p:xfrm>
          <a:off x="1144506" y="1780421"/>
          <a:ext cx="10542278" cy="4327270"/>
        </p:xfrm>
        <a:graphic>
          <a:graphicData uri="http://schemas.openxmlformats.org/drawingml/2006/table">
            <a:tbl>
              <a:tblPr firstRow="1" firstCol="1" bandRow="1">
                <a:tableStyleId>{5C22544A-7EE6-4342-B048-85BDC9FD1C3A}</a:tableStyleId>
              </a:tblPr>
              <a:tblGrid>
                <a:gridCol w="1213683">
                  <a:extLst>
                    <a:ext uri="{9D8B030D-6E8A-4147-A177-3AD203B41FA5}">
                      <a16:colId xmlns:a16="http://schemas.microsoft.com/office/drawing/2014/main" val="447289284"/>
                    </a:ext>
                  </a:extLst>
                </a:gridCol>
                <a:gridCol w="3265997">
                  <a:extLst>
                    <a:ext uri="{9D8B030D-6E8A-4147-A177-3AD203B41FA5}">
                      <a16:colId xmlns:a16="http://schemas.microsoft.com/office/drawing/2014/main" val="291060559"/>
                    </a:ext>
                  </a:extLst>
                </a:gridCol>
                <a:gridCol w="1390389">
                  <a:extLst>
                    <a:ext uri="{9D8B030D-6E8A-4147-A177-3AD203B41FA5}">
                      <a16:colId xmlns:a16="http://schemas.microsoft.com/office/drawing/2014/main" val="1226520277"/>
                    </a:ext>
                  </a:extLst>
                </a:gridCol>
                <a:gridCol w="1365337">
                  <a:extLst>
                    <a:ext uri="{9D8B030D-6E8A-4147-A177-3AD203B41FA5}">
                      <a16:colId xmlns:a16="http://schemas.microsoft.com/office/drawing/2014/main" val="1844593437"/>
                    </a:ext>
                  </a:extLst>
                </a:gridCol>
                <a:gridCol w="1478072">
                  <a:extLst>
                    <a:ext uri="{9D8B030D-6E8A-4147-A177-3AD203B41FA5}">
                      <a16:colId xmlns:a16="http://schemas.microsoft.com/office/drawing/2014/main" val="1506566436"/>
                    </a:ext>
                  </a:extLst>
                </a:gridCol>
                <a:gridCol w="1828800">
                  <a:extLst>
                    <a:ext uri="{9D8B030D-6E8A-4147-A177-3AD203B41FA5}">
                      <a16:colId xmlns:a16="http://schemas.microsoft.com/office/drawing/2014/main" val="2988792369"/>
                    </a:ext>
                  </a:extLst>
                </a:gridCol>
              </a:tblGrid>
              <a:tr h="486790">
                <a:tc>
                  <a:txBody>
                    <a:bodyPr/>
                    <a:lstStyle/>
                    <a:p>
                      <a:pPr marL="0" marR="0">
                        <a:lnSpc>
                          <a:spcPct val="115000"/>
                        </a:lnSpc>
                        <a:spcBef>
                          <a:spcPts val="600"/>
                        </a:spcBef>
                        <a:spcAft>
                          <a:spcPts val="600"/>
                        </a:spcAft>
                      </a:pPr>
                      <a:r>
                        <a:rPr lang="en-US" sz="1400" dirty="0">
                          <a:effectLst/>
                        </a:rPr>
                        <a:t>Simulation Set ID</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nSpc>
                          <a:spcPct val="115000"/>
                        </a:lnSpc>
                        <a:spcBef>
                          <a:spcPts val="600"/>
                        </a:spcBef>
                        <a:spcAft>
                          <a:spcPts val="600"/>
                        </a:spcAft>
                      </a:pPr>
                      <a:r>
                        <a:rPr lang="en-US" sz="1400" dirty="0">
                          <a:effectLst/>
                        </a:rPr>
                        <a:t>Simulation Description</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Ethylbenzene</a:t>
                      </a:r>
                      <a:b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Formaldehyde</a:t>
                      </a:r>
                      <a:b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Napthalene</a:t>
                      </a:r>
                      <a:r>
                        <a:rPr lang="en-US" sz="1400" b="1" baseline="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 </a:t>
                      </a: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gas </a:t>
                      </a:r>
                      <a:b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lvl="0" indent="0" algn="r" defTabSz="914400" rtl="0" eaLnBrk="1" fontAlgn="auto" latinLnBrk="0" hangingPunct="1">
                        <a:lnSpc>
                          <a:spcPct val="115000"/>
                        </a:lnSpc>
                        <a:spcBef>
                          <a:spcPts val="600"/>
                        </a:spcBef>
                        <a:spcAft>
                          <a:spcPts val="600"/>
                        </a:spcAft>
                        <a:buClrTx/>
                        <a:buSzTx/>
                        <a:buFontTx/>
                        <a:buNone/>
                        <a:tabLst/>
                        <a:defRPr/>
                      </a:pPr>
                      <a:r>
                        <a:rPr lang="en-US" sz="1400" b="1" dirty="0">
                          <a:latin typeface="Segoe UI" panose="020B0502040204020203" pitchFamily="34" charset="0"/>
                          <a:ea typeface="SimSun" panose="02010600030101010101" pitchFamily="2" charset="-122"/>
                          <a:cs typeface="Segoe UI" panose="020B0502040204020203" pitchFamily="34" charset="0"/>
                        </a:rPr>
                        <a:t>Napthalene</a:t>
                      </a:r>
                      <a:r>
                        <a:rPr lang="en-US" sz="1400" b="1" baseline="0" dirty="0">
                          <a:latin typeface="Segoe UI" panose="020B0502040204020203" pitchFamily="34" charset="0"/>
                          <a:ea typeface="SimSun" panose="02010600030101010101" pitchFamily="2" charset="-122"/>
                          <a:cs typeface="Segoe UI" panose="020B0502040204020203" pitchFamily="34" charset="0"/>
                        </a:rPr>
                        <a:t> </a:t>
                      </a: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particle </a:t>
                      </a:r>
                      <a:b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extLst>
                  <a:ext uri="{0D108BD9-81ED-4DB2-BD59-A6C34878D82A}">
                    <a16:rowId xmlns:a16="http://schemas.microsoft.com/office/drawing/2014/main" val="3772674824"/>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C1</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Vehicle Manufacturer Cost (High)</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226</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206</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34</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(16)</a:t>
                      </a:r>
                    </a:p>
                  </a:txBody>
                  <a:tcPr marL="68580" marR="68580" marT="0" marB="0">
                    <a:solidFill>
                      <a:srgbClr val="E1E1E1"/>
                    </a:solidFill>
                  </a:tcPr>
                </a:tc>
                <a:extLst>
                  <a:ext uri="{0D108BD9-81ED-4DB2-BD59-A6C34878D82A}">
                    <a16:rowId xmlns:a16="http://schemas.microsoft.com/office/drawing/2014/main" val="3624111002"/>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 Price (High)</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179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(12)</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147</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26</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a:t>
                      </a:r>
                    </a:p>
                  </a:txBody>
                  <a:tcPr marL="68580" marR="68580" marT="0" marB="0">
                    <a:solidFill>
                      <a:srgbClr val="F0F0F0"/>
                    </a:solidFill>
                  </a:tcPr>
                </a:tc>
                <a:extLst>
                  <a:ext uri="{0D108BD9-81ED-4DB2-BD59-A6C34878D82A}">
                    <a16:rowId xmlns:a16="http://schemas.microsoft.com/office/drawing/2014/main" val="1615197414"/>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P5</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Other States Rebates (High)</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127</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a:t>
                      </a:r>
                    </a:p>
                  </a:txBody>
                  <a:tcPr marL="68580" marR="68580" marT="0" marB="0">
                    <a:solidFill>
                      <a:srgbClr val="E1E1E1"/>
                    </a:solidFill>
                  </a:tcPr>
                </a:tc>
                <a:extLst>
                  <a:ext uri="{0D108BD9-81ED-4DB2-BD59-A6C34878D82A}">
                    <a16:rowId xmlns:a16="http://schemas.microsoft.com/office/drawing/2014/main" val="397104663"/>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a:t>
                      </a:r>
                      <a:r>
                        <a:rPr lang="en-US" sz="1400" baseline="0" dirty="0">
                          <a:effectLst/>
                          <a:latin typeface="Segoe UI" panose="020B0502040204020203" pitchFamily="34" charset="0"/>
                          <a:ea typeface="SimSun" panose="02010600030101010101" pitchFamily="2" charset="-122"/>
                          <a:cs typeface="Segoe UI" panose="020B0502040204020203" pitchFamily="34" charset="0"/>
                        </a:rPr>
                        <a:t> Price</a:t>
                      </a:r>
                      <a:r>
                        <a:rPr lang="en-US" sz="1400" dirty="0">
                          <a:effectLst/>
                          <a:latin typeface="Segoe UI" panose="020B0502040204020203" pitchFamily="34" charset="0"/>
                          <a:ea typeface="SimSun" panose="02010600030101010101" pitchFamily="2" charset="-122"/>
                          <a:cs typeface="Segoe UI" panose="020B0502040204020203" pitchFamily="34" charset="0"/>
                        </a:rPr>
                        <a:t> (Medium)</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107</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16</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txBody>
                  <a:tcPr marL="68580" marR="68580" marT="0" marB="0">
                    <a:solidFill>
                      <a:srgbClr val="F0F0F0"/>
                    </a:solidFill>
                  </a:tcPr>
                </a:tc>
                <a:extLst>
                  <a:ext uri="{0D108BD9-81ED-4DB2-BD59-A6C34878D82A}">
                    <a16:rowId xmlns:a16="http://schemas.microsoft.com/office/drawing/2014/main" val="602612085"/>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C1</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Vehicle Manufacturer Cost (Medium)</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85</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14</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txBody>
                  <a:tcPr marL="68580" marR="68580" marT="0" marB="0">
                    <a:solidFill>
                      <a:srgbClr val="E1E1E1"/>
                    </a:solidFill>
                  </a:tcPr>
                </a:tc>
                <a:extLst>
                  <a:ext uri="{0D108BD9-81ED-4DB2-BD59-A6C34878D82A}">
                    <a16:rowId xmlns:a16="http://schemas.microsoft.com/office/drawing/2014/main" val="851092929"/>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a:t>
                      </a:r>
                      <a:r>
                        <a:rPr lang="en-US" sz="1400" baseline="0" dirty="0">
                          <a:effectLst/>
                          <a:latin typeface="Segoe UI" panose="020B0502040204020203" pitchFamily="34" charset="0"/>
                          <a:ea typeface="SimSun" panose="02010600030101010101" pitchFamily="2" charset="-122"/>
                          <a:cs typeface="Segoe UI" panose="020B0502040204020203" pitchFamily="34" charset="0"/>
                        </a:rPr>
                        <a:t> Price</a:t>
                      </a:r>
                      <a:r>
                        <a:rPr lang="en-US" sz="1400" dirty="0">
                          <a:effectLst/>
                          <a:latin typeface="Segoe UI" panose="020B0502040204020203" pitchFamily="34" charset="0"/>
                          <a:ea typeface="SimSun" panose="02010600030101010101" pitchFamily="2" charset="-122"/>
                          <a:cs typeface="Segoe UI" panose="020B0502040204020203" pitchFamily="34" charset="0"/>
                        </a:rPr>
                        <a:t> (Low)</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48</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(0)</a:t>
                      </a:r>
                    </a:p>
                  </a:txBody>
                  <a:tcPr marL="68580" marR="68580" marT="0" marB="0">
                    <a:solidFill>
                      <a:srgbClr val="F0F0F0"/>
                    </a:solidFill>
                  </a:tcPr>
                </a:tc>
                <a:extLst>
                  <a:ext uri="{0D108BD9-81ED-4DB2-BD59-A6C34878D82A}">
                    <a16:rowId xmlns:a16="http://schemas.microsoft.com/office/drawing/2014/main" val="1613387966"/>
                  </a:ext>
                </a:extLst>
              </a:tr>
            </a:tbl>
          </a:graphicData>
        </a:graphic>
      </p:graphicFrame>
    </p:spTree>
    <p:extLst>
      <p:ext uri="{BB962C8B-B14F-4D97-AF65-F5344CB8AC3E}">
        <p14:creationId xmlns:p14="http://schemas.microsoft.com/office/powerpoint/2010/main" val="124555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Modeled </a:t>
            </a:r>
            <a:r>
              <a:rPr lang="en-US" sz="4000" dirty="0" smtClean="0"/>
              <a:t>Annual Light-Duty </a:t>
            </a:r>
            <a:r>
              <a:rPr lang="en-US" sz="4000" dirty="0"/>
              <a:t>Vehicle Emissions Reductions in 2040 (MSATs) (tons</a:t>
            </a:r>
            <a:r>
              <a:rPr lang="en-US" sz="4000" dirty="0" smtClean="0"/>
              <a:t>)</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26</a:t>
            </a:fld>
            <a:endParaRPr lang="en-US" dirty="0"/>
          </a:p>
        </p:txBody>
      </p:sp>
      <p:sp>
        <p:nvSpPr>
          <p:cNvPr id="8" name="Rectangle 7"/>
          <p:cNvSpPr/>
          <p:nvPr/>
        </p:nvSpPr>
        <p:spPr>
          <a:xfrm>
            <a:off x="1097368" y="6201362"/>
            <a:ext cx="10117218" cy="658642"/>
          </a:xfrm>
          <a:prstGeom prst="rect">
            <a:avLst/>
          </a:prstGeom>
        </p:spPr>
        <p:txBody>
          <a:bodyPr wrap="square">
            <a:spAutoFit/>
          </a:bodyPr>
          <a:lstStyle/>
          <a:p>
            <a:pPr>
              <a:lnSpc>
                <a:spcPct val="115000"/>
              </a:lnSpc>
              <a:spcBef>
                <a:spcPts val="600"/>
              </a:spcBef>
            </a:pPr>
            <a:r>
              <a:rPr lang="en-US" sz="1600"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3% or more, except the HOV lane High case, which also had reductions of 3%.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4237" y="1778897"/>
            <a:ext cx="4913376" cy="4334256"/>
          </a:xfrm>
          <a:prstGeom prst="rect">
            <a:avLst/>
          </a:prstGeom>
        </p:spPr>
      </p:pic>
    </p:spTree>
    <p:extLst>
      <p:ext uri="{BB962C8B-B14F-4D97-AF65-F5344CB8AC3E}">
        <p14:creationId xmlns:p14="http://schemas.microsoft.com/office/powerpoint/2010/main" val="4110306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Modeled </a:t>
            </a:r>
            <a:r>
              <a:rPr lang="en-US" dirty="0" smtClean="0"/>
              <a:t>Annual Light-Duty </a:t>
            </a:r>
            <a:r>
              <a:rPr lang="en-US" dirty="0"/>
              <a:t>Vehicle Emissions Reductions in 2040 (GHGs)</a:t>
            </a:r>
            <a:br>
              <a:rPr lang="en-US" dirty="0"/>
            </a:br>
            <a:r>
              <a:rPr lang="en-US" sz="2700" dirty="0"/>
              <a:t>10</a:t>
            </a:r>
            <a:r>
              <a:rPr lang="en-US" sz="2700" baseline="30000" dirty="0"/>
              <a:t>6</a:t>
            </a:r>
            <a:r>
              <a:rPr lang="en-US" sz="2700" dirty="0"/>
              <a:t> metric tons CO</a:t>
            </a:r>
            <a:r>
              <a:rPr lang="en-US" sz="2700" baseline="-25000" dirty="0"/>
              <a:t>2</a:t>
            </a:r>
            <a:r>
              <a:rPr lang="en-US" sz="2700" dirty="0"/>
              <a:t>, metric tons CH</a:t>
            </a:r>
            <a:r>
              <a:rPr lang="en-US" sz="2700" baseline="-25000" dirty="0"/>
              <a:t>4</a:t>
            </a:r>
            <a:r>
              <a:rPr lang="en-US" sz="2700" dirty="0"/>
              <a:t> and N</a:t>
            </a:r>
            <a:r>
              <a:rPr lang="en-US" sz="2700" baseline="-25000" dirty="0"/>
              <a:t>2</a:t>
            </a:r>
            <a:r>
              <a:rPr lang="en-US" sz="2700" dirty="0"/>
              <a:t>O</a:t>
            </a:r>
          </a:p>
        </p:txBody>
      </p:sp>
      <p:sp>
        <p:nvSpPr>
          <p:cNvPr id="3" name="Slide Number Placeholder 2"/>
          <p:cNvSpPr>
            <a:spLocks noGrp="1"/>
          </p:cNvSpPr>
          <p:nvPr>
            <p:ph type="sldNum" sz="quarter" idx="12"/>
          </p:nvPr>
        </p:nvSpPr>
        <p:spPr/>
        <p:txBody>
          <a:bodyPr/>
          <a:lstStyle/>
          <a:p>
            <a:fld id="{DADFA7F5-40CC-4FC0-89A8-DE9E694DC4C4}" type="slidenum">
              <a:rPr lang="en-US" smtClean="0"/>
              <a:pPr/>
              <a:t>27</a:t>
            </a:fld>
            <a:endParaRPr lang="en-US" dirty="0"/>
          </a:p>
        </p:txBody>
      </p:sp>
      <p:sp>
        <p:nvSpPr>
          <p:cNvPr id="8" name="Rectangle 7"/>
          <p:cNvSpPr/>
          <p:nvPr/>
        </p:nvSpPr>
        <p:spPr>
          <a:xfrm>
            <a:off x="1094401" y="6208088"/>
            <a:ext cx="10117218" cy="351186"/>
          </a:xfrm>
          <a:prstGeom prst="rect">
            <a:avLst/>
          </a:prstGeom>
        </p:spPr>
        <p:txBody>
          <a:bodyPr wrap="square">
            <a:spAutoFit/>
          </a:bodyPr>
          <a:lstStyle/>
          <a:p>
            <a:pPr>
              <a:lnSpc>
                <a:spcPct val="115000"/>
              </a:lnSpc>
              <a:spcBef>
                <a:spcPts val="600"/>
              </a:spcBef>
            </a:pPr>
            <a:r>
              <a:rPr lang="en-US" sz="1600" b="1"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more than 3%.</a:t>
            </a:r>
          </a:p>
        </p:txBody>
      </p:sp>
      <p:graphicFrame>
        <p:nvGraphicFramePr>
          <p:cNvPr id="4" name="Table 3"/>
          <p:cNvGraphicFramePr>
            <a:graphicFrameLocks noGrp="1"/>
          </p:cNvGraphicFramePr>
          <p:nvPr>
            <p:extLst>
              <p:ext uri="{D42A27DB-BD31-4B8C-83A1-F6EECF244321}">
                <p14:modId xmlns:p14="http://schemas.microsoft.com/office/powerpoint/2010/main" val="2578402113"/>
              </p:ext>
            </p:extLst>
          </p:nvPr>
        </p:nvGraphicFramePr>
        <p:xfrm>
          <a:off x="1144506" y="1821062"/>
          <a:ext cx="10117219" cy="4349259"/>
        </p:xfrm>
        <a:graphic>
          <a:graphicData uri="http://schemas.openxmlformats.org/drawingml/2006/table">
            <a:tbl>
              <a:tblPr firstRow="1" firstCol="1" bandRow="1">
                <a:tableStyleId>{5C22544A-7EE6-4342-B048-85BDC9FD1C3A}</a:tableStyleId>
              </a:tblPr>
              <a:tblGrid>
                <a:gridCol w="1213683">
                  <a:extLst>
                    <a:ext uri="{9D8B030D-6E8A-4147-A177-3AD203B41FA5}">
                      <a16:colId xmlns:a16="http://schemas.microsoft.com/office/drawing/2014/main" val="447289284"/>
                    </a:ext>
                  </a:extLst>
                </a:gridCol>
                <a:gridCol w="2658979">
                  <a:extLst>
                    <a:ext uri="{9D8B030D-6E8A-4147-A177-3AD203B41FA5}">
                      <a16:colId xmlns:a16="http://schemas.microsoft.com/office/drawing/2014/main" val="291060559"/>
                    </a:ext>
                  </a:extLst>
                </a:gridCol>
                <a:gridCol w="1576137">
                  <a:extLst>
                    <a:ext uri="{9D8B030D-6E8A-4147-A177-3AD203B41FA5}">
                      <a16:colId xmlns:a16="http://schemas.microsoft.com/office/drawing/2014/main" val="1226520277"/>
                    </a:ext>
                  </a:extLst>
                </a:gridCol>
                <a:gridCol w="1576137">
                  <a:extLst>
                    <a:ext uri="{9D8B030D-6E8A-4147-A177-3AD203B41FA5}">
                      <a16:colId xmlns:a16="http://schemas.microsoft.com/office/drawing/2014/main" val="1844593437"/>
                    </a:ext>
                  </a:extLst>
                </a:gridCol>
                <a:gridCol w="1455821">
                  <a:extLst>
                    <a:ext uri="{9D8B030D-6E8A-4147-A177-3AD203B41FA5}">
                      <a16:colId xmlns:a16="http://schemas.microsoft.com/office/drawing/2014/main" val="1506566436"/>
                    </a:ext>
                  </a:extLst>
                </a:gridCol>
                <a:gridCol w="1636462">
                  <a:extLst>
                    <a:ext uri="{9D8B030D-6E8A-4147-A177-3AD203B41FA5}">
                      <a16:colId xmlns:a16="http://schemas.microsoft.com/office/drawing/2014/main" val="2988792369"/>
                    </a:ext>
                  </a:extLst>
                </a:gridCol>
              </a:tblGrid>
              <a:tr h="508779">
                <a:tc>
                  <a:txBody>
                    <a:bodyPr/>
                    <a:lstStyle/>
                    <a:p>
                      <a:pPr marL="0" marR="0">
                        <a:lnSpc>
                          <a:spcPct val="115000"/>
                        </a:lnSpc>
                        <a:spcBef>
                          <a:spcPts val="600"/>
                        </a:spcBef>
                        <a:spcAft>
                          <a:spcPts val="600"/>
                        </a:spcAft>
                      </a:pPr>
                      <a:r>
                        <a:rPr lang="en-US" sz="1400" dirty="0">
                          <a:effectLst/>
                        </a:rPr>
                        <a:t>Simulation Set ID</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nSpc>
                          <a:spcPct val="115000"/>
                        </a:lnSpc>
                        <a:spcBef>
                          <a:spcPts val="600"/>
                        </a:spcBef>
                        <a:spcAft>
                          <a:spcPts val="600"/>
                        </a:spcAft>
                      </a:pPr>
                      <a:r>
                        <a:rPr lang="en-US" sz="1400" dirty="0">
                          <a:effectLst/>
                        </a:rPr>
                        <a:t>Simulation Description</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CO</a:t>
                      </a:r>
                      <a:r>
                        <a:rPr lang="en-US" sz="1400" b="1" baseline="-2500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2</a:t>
                      </a:r>
                      <a: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t> </a:t>
                      </a:r>
                      <a:b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CH</a:t>
                      </a:r>
                      <a:r>
                        <a:rPr lang="en-US" sz="1400" b="1" baseline="-2500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4</a:t>
                      </a:r>
                      <a: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t> </a:t>
                      </a:r>
                      <a:b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N</a:t>
                      </a:r>
                      <a:r>
                        <a:rPr lang="en-US" sz="1400" b="1" baseline="-25000"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2</a:t>
                      </a: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O</a:t>
                      </a:r>
                      <a: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t> </a:t>
                      </a:r>
                      <a:br>
                        <a:rPr lang="en-US" sz="1400" b="1" baseline="0" dirty="0">
                          <a:solidFill>
                            <a:schemeClr val="lt1"/>
                          </a:solidFill>
                          <a:effectLst/>
                          <a:latin typeface="Segoe UI" panose="020B0502040204020203" pitchFamily="34" charset="0"/>
                          <a:ea typeface="SimSun" panose="02010600030101010101" pitchFamily="2" charset="-122"/>
                          <a:cs typeface="Segoe UI" panose="020B0502040204020203" pitchFamily="34" charset="0"/>
                        </a:rPr>
                      </a:b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tc>
                  <a:txBody>
                    <a:bodyPr/>
                    <a:lstStyle/>
                    <a:p>
                      <a:pPr marL="0" marR="0" algn="r">
                        <a:lnSpc>
                          <a:spcPct val="115000"/>
                        </a:lnSpc>
                        <a:spcBef>
                          <a:spcPts val="600"/>
                        </a:spcBef>
                        <a:spcAft>
                          <a:spcPts val="600"/>
                        </a:spcAft>
                      </a:pPr>
                      <a:r>
                        <a:rPr lang="en-US" sz="1400" b="1" dirty="0">
                          <a:solidFill>
                            <a:srgbClr val="FFFFFF"/>
                          </a:solidFill>
                          <a:effectLst/>
                          <a:latin typeface="Segoe UI" panose="020B0502040204020203" pitchFamily="34" charset="0"/>
                          <a:ea typeface="SimSun" panose="02010600030101010101" pitchFamily="2" charset="-122"/>
                          <a:cs typeface="Segoe UI" panose="020B0502040204020203" pitchFamily="34" charset="0"/>
                        </a:rPr>
                        <a:t>GHG Equivalent (# vehicles)</a:t>
                      </a:r>
                      <a:endParaRPr lang="en-US" sz="1400" dirty="0">
                        <a:effectLst/>
                        <a:latin typeface="Segoe UI" panose="020B0502040204020203" pitchFamily="34" charset="0"/>
                        <a:ea typeface="SimSun" panose="02010600030101010101" pitchFamily="2" charset="-122"/>
                        <a:cs typeface="Segoe UI" panose="020B0502040204020203" pitchFamily="34" charset="0"/>
                      </a:endParaRPr>
                    </a:p>
                  </a:txBody>
                  <a:tcPr marL="68580" marR="68580" marT="0" marB="0">
                    <a:solidFill>
                      <a:srgbClr val="0C5788"/>
                    </a:solidFill>
                  </a:tcPr>
                </a:tc>
                <a:extLst>
                  <a:ext uri="{0D108BD9-81ED-4DB2-BD59-A6C34878D82A}">
                    <a16:rowId xmlns:a16="http://schemas.microsoft.com/office/drawing/2014/main" val="3772674824"/>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C1</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Vehicle Manufacturer Cost (High)</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(23)</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1,581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(21)</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2,291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(20)</a:t>
                      </a:r>
                    </a:p>
                  </a:txBody>
                  <a:tcPr marL="68580" marR="68580" marT="0" marB="0">
                    <a:solidFill>
                      <a:srgbClr val="E1E1E1"/>
                    </a:solidFill>
                  </a:tcPr>
                </a:tc>
                <a:tc>
                  <a:txBody>
                    <a:bodyPr/>
                    <a:lstStyle/>
                    <a:p>
                      <a:pPr marL="0" marR="0" algn="r" defTabSz="914400" rtl="0" eaLnBrk="1" latinLnBrk="0" hangingPunct="1">
                        <a:lnSpc>
                          <a:spcPct val="150000"/>
                        </a:lnSpc>
                        <a:spcBef>
                          <a:spcPts val="0"/>
                        </a:spcBef>
                        <a:spcAft>
                          <a:spcPts val="0"/>
                        </a:spcAft>
                      </a:pPr>
                      <a:r>
                        <a:rPr lang="en-US" sz="1400" kern="1200" dirty="0">
                          <a:solidFill>
                            <a:schemeClr val="dk1"/>
                          </a:solidFill>
                          <a:effectLst/>
                          <a:latin typeface="Segoe UI" panose="020B0502040204020203" pitchFamily="34" charset="0"/>
                          <a:ea typeface="SimSun" panose="02010600030101010101" pitchFamily="2" charset="-122"/>
                          <a:cs typeface="Segoe UI" panose="020B0502040204020203" pitchFamily="34" charset="0"/>
                        </a:rPr>
                        <a:t>21,255,112</a:t>
                      </a:r>
                    </a:p>
                  </a:txBody>
                  <a:tcPr marL="68580" marR="68580" marT="0" marB="0">
                    <a:solidFill>
                      <a:srgbClr val="E1E1E1"/>
                    </a:solidFill>
                  </a:tcPr>
                </a:tc>
                <a:extLst>
                  <a:ext uri="{0D108BD9-81ED-4DB2-BD59-A6C34878D82A}">
                    <a16:rowId xmlns:a16="http://schemas.microsoft.com/office/drawing/2014/main" val="3624111002"/>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 Price (High)</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64</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1,018</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(14)</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1,551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(14)</a:t>
                      </a:r>
                    </a:p>
                  </a:txBody>
                  <a:tcPr marL="68580" marR="68580" marT="0" marB="0">
                    <a:solidFill>
                      <a:srgbClr val="F0F0F0"/>
                    </a:solidFill>
                  </a:tcPr>
                </a:tc>
                <a:tc>
                  <a:txBody>
                    <a:bodyPr/>
                    <a:lstStyle/>
                    <a:p>
                      <a:pPr marL="0" marR="0" algn="r" defTabSz="914400" rtl="0" eaLnBrk="1" latinLnBrk="0" hangingPunct="1">
                        <a:lnSpc>
                          <a:spcPct val="150000"/>
                        </a:lnSpc>
                        <a:spcBef>
                          <a:spcPts val="0"/>
                        </a:spcBef>
                        <a:spcAft>
                          <a:spcPts val="0"/>
                        </a:spcAft>
                      </a:pPr>
                      <a:r>
                        <a:rPr lang="en-US" sz="1400" kern="1200" dirty="0">
                          <a:solidFill>
                            <a:schemeClr val="dk1"/>
                          </a:solidFill>
                          <a:effectLst/>
                          <a:latin typeface="Segoe UI" panose="020B0502040204020203" pitchFamily="34" charset="0"/>
                          <a:ea typeface="SimSun" panose="02010600030101010101" pitchFamily="2" charset="-122"/>
                          <a:cs typeface="Segoe UI" panose="020B0502040204020203" pitchFamily="34" charset="0"/>
                        </a:rPr>
                        <a:t>13,779,446</a:t>
                      </a:r>
                    </a:p>
                  </a:txBody>
                  <a:tcPr marL="68580" marR="68580" marT="0" marB="0">
                    <a:solidFill>
                      <a:srgbClr val="F0F0F0"/>
                    </a:solidFill>
                  </a:tcPr>
                </a:tc>
                <a:extLst>
                  <a:ext uri="{0D108BD9-81ED-4DB2-BD59-A6C34878D82A}">
                    <a16:rowId xmlns:a16="http://schemas.microsoft.com/office/drawing/2014/main" val="1615197414"/>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C1</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Vehicle Manufacturer Cost (Medium)</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784</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(11)</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1,081</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(10)</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10,431,866</a:t>
                      </a:r>
                    </a:p>
                  </a:txBody>
                  <a:tcPr marL="68580" marR="68580" marT="0" marB="0">
                    <a:solidFill>
                      <a:srgbClr val="E1E1E1"/>
                    </a:solidFill>
                  </a:tcPr>
                </a:tc>
                <a:extLst>
                  <a:ext uri="{0D108BD9-81ED-4DB2-BD59-A6C34878D82A}">
                    <a16:rowId xmlns:a16="http://schemas.microsoft.com/office/drawing/2014/main" val="397104663"/>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 Price (Medium)</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638</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955</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a:t>
                      </a:r>
                    </a:p>
                  </a:txBody>
                  <a:tcPr marL="68580" marR="68580" marT="0" marB="0">
                    <a:solidFill>
                      <a:srgbClr val="F0F0F0"/>
                    </a:solidFill>
                  </a:tcPr>
                </a:tc>
                <a:tc>
                  <a:txBody>
                    <a:bodyPr/>
                    <a:lstStyle/>
                    <a:p>
                      <a:pPr marL="0" marR="0" algn="r" defTabSz="914400" rtl="0" eaLnBrk="1" latinLnBrk="0" hangingPunct="1">
                        <a:lnSpc>
                          <a:spcPct val="150000"/>
                        </a:lnSpc>
                        <a:spcBef>
                          <a:spcPts val="0"/>
                        </a:spcBef>
                        <a:spcAft>
                          <a:spcPts val="0"/>
                        </a:spcAft>
                      </a:pPr>
                      <a:r>
                        <a:rPr lang="en-US" sz="1400" kern="1200" dirty="0">
                          <a:solidFill>
                            <a:schemeClr val="dk1"/>
                          </a:solidFill>
                          <a:effectLst/>
                          <a:latin typeface="Segoe UI" panose="020B0502040204020203" pitchFamily="34" charset="0"/>
                          <a:ea typeface="SimSun" panose="02010600030101010101" pitchFamily="2" charset="-122"/>
                          <a:cs typeface="Segoe UI" panose="020B0502040204020203" pitchFamily="34" charset="0"/>
                        </a:rPr>
                        <a:t>8,578,846</a:t>
                      </a:r>
                    </a:p>
                  </a:txBody>
                  <a:tcPr marL="68580" marR="68580" marT="0" marB="0">
                    <a:solidFill>
                      <a:srgbClr val="F0F0F0"/>
                    </a:solidFill>
                  </a:tcPr>
                </a:tc>
                <a:extLst>
                  <a:ext uri="{0D108BD9-81ED-4DB2-BD59-A6C34878D82A}">
                    <a16:rowId xmlns:a16="http://schemas.microsoft.com/office/drawing/2014/main" val="602612085"/>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P5</a:t>
                      </a:r>
                    </a:p>
                  </a:txBody>
                  <a:tcPr marL="68580" marR="68580" marT="0" marB="0">
                    <a:solidFill>
                      <a:srgbClr val="E1E1E1"/>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Other States Rebates (High)</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610</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995</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(9)</a:t>
                      </a:r>
                    </a:p>
                  </a:txBody>
                  <a:tcPr marL="68580" marR="68580" marT="0" marB="0">
                    <a:solidFill>
                      <a:srgbClr val="E1E1E1"/>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8,335,632</a:t>
                      </a:r>
                    </a:p>
                  </a:txBody>
                  <a:tcPr marL="68580" marR="68580" marT="0" marB="0">
                    <a:solidFill>
                      <a:srgbClr val="E1E1E1"/>
                    </a:solidFill>
                  </a:tcPr>
                </a:tc>
                <a:extLst>
                  <a:ext uri="{0D108BD9-81ED-4DB2-BD59-A6C34878D82A}">
                    <a16:rowId xmlns:a16="http://schemas.microsoft.com/office/drawing/2014/main" val="851092929"/>
                  </a:ext>
                </a:extLst>
              </a:tr>
              <a:tr h="640080">
                <a:tc>
                  <a:txBody>
                    <a:bodyPr/>
                    <a:lstStyle/>
                    <a:p>
                      <a:pPr marL="0" marR="0">
                        <a:lnSpc>
                          <a:spcPct val="115000"/>
                        </a:lnSpc>
                        <a:spcBef>
                          <a:spcPts val="0"/>
                        </a:spcBef>
                        <a:spcAft>
                          <a:spcPts val="10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C2</a:t>
                      </a:r>
                    </a:p>
                  </a:txBody>
                  <a:tcPr marL="68580" marR="68580" marT="0" marB="0">
                    <a:solidFill>
                      <a:srgbClr val="F0F0F0"/>
                    </a:solidFill>
                  </a:tcPr>
                </a:tc>
                <a:tc>
                  <a:txBody>
                    <a:bodyPr/>
                    <a:lstStyle/>
                    <a:p>
                      <a:pPr marL="0" marR="0">
                        <a:lnSpc>
                          <a:spcPct val="115000"/>
                        </a:lnSpc>
                        <a:spcBef>
                          <a:spcPts val="0"/>
                        </a:spcBef>
                        <a:spcAft>
                          <a:spcPts val="1000"/>
                        </a:spcAft>
                      </a:pPr>
                      <a:r>
                        <a:rPr lang="en-US" sz="1400" dirty="0">
                          <a:effectLst/>
                          <a:latin typeface="Segoe UI" panose="020B0502040204020203" pitchFamily="34" charset="0"/>
                          <a:ea typeface="SimSun" panose="02010600030101010101" pitchFamily="2" charset="-122"/>
                          <a:cs typeface="Segoe UI" panose="020B0502040204020203" pitchFamily="34" charset="0"/>
                        </a:rPr>
                        <a:t>Gasoline Price (Low)</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19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305</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449</a:t>
                      </a:r>
                    </a:p>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a:t>
                      </a:r>
                    </a:p>
                  </a:txBody>
                  <a:tcPr marL="68580" marR="68580" marT="0" marB="0">
                    <a:solidFill>
                      <a:srgbClr val="F0F0F0"/>
                    </a:solidFill>
                  </a:tcPr>
                </a:tc>
                <a:tc>
                  <a:txBody>
                    <a:bodyPr/>
                    <a:lstStyle/>
                    <a:p>
                      <a:pPr marL="0" marR="0" algn="r">
                        <a:lnSpc>
                          <a:spcPct val="150000"/>
                        </a:lnSpc>
                        <a:spcBef>
                          <a:spcPts val="0"/>
                        </a:spcBef>
                        <a:spcAft>
                          <a:spcPts val="0"/>
                        </a:spcAft>
                      </a:pPr>
                      <a:r>
                        <a:rPr lang="en-US" sz="1400" dirty="0">
                          <a:effectLst/>
                          <a:latin typeface="Segoe UI" panose="020B0502040204020203" pitchFamily="34" charset="0"/>
                          <a:ea typeface="SimSun" panose="02010600030101010101" pitchFamily="2" charset="-122"/>
                          <a:cs typeface="Segoe UI" panose="020B0502040204020203" pitchFamily="34" charset="0"/>
                        </a:rPr>
                        <a:t>4,081,797</a:t>
                      </a:r>
                    </a:p>
                  </a:txBody>
                  <a:tcPr marL="68580" marR="68580" marT="0" marB="0">
                    <a:solidFill>
                      <a:srgbClr val="F0F0F0"/>
                    </a:solidFill>
                  </a:tcPr>
                </a:tc>
                <a:extLst>
                  <a:ext uri="{0D108BD9-81ED-4DB2-BD59-A6C34878D82A}">
                    <a16:rowId xmlns:a16="http://schemas.microsoft.com/office/drawing/2014/main" val="1613387966"/>
                  </a:ext>
                </a:extLst>
              </a:tr>
            </a:tbl>
          </a:graphicData>
        </a:graphic>
      </p:graphicFrame>
    </p:spTree>
    <p:extLst>
      <p:ext uri="{BB962C8B-B14F-4D97-AF65-F5344CB8AC3E}">
        <p14:creationId xmlns:p14="http://schemas.microsoft.com/office/powerpoint/2010/main" val="1067915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Modeled </a:t>
            </a:r>
            <a:r>
              <a:rPr lang="en-US" dirty="0" smtClean="0"/>
              <a:t>Annual Light-Duty </a:t>
            </a:r>
            <a:r>
              <a:rPr lang="en-US" dirty="0"/>
              <a:t>Vehicle Emissions Reductions in 2040 (GHGs)</a:t>
            </a:r>
            <a:br>
              <a:rPr lang="en-US" dirty="0"/>
            </a:br>
            <a:r>
              <a:rPr lang="en-US" sz="2700" dirty="0"/>
              <a:t>10</a:t>
            </a:r>
            <a:r>
              <a:rPr lang="en-US" sz="2700" baseline="30000" dirty="0"/>
              <a:t>6</a:t>
            </a:r>
            <a:r>
              <a:rPr lang="en-US" sz="2700" dirty="0"/>
              <a:t> metric tons CO</a:t>
            </a:r>
            <a:r>
              <a:rPr lang="en-US" sz="2700" baseline="-25000" dirty="0"/>
              <a:t>2</a:t>
            </a:r>
            <a:r>
              <a:rPr lang="en-US" sz="2700" dirty="0"/>
              <a:t>, metric tons CH</a:t>
            </a:r>
            <a:r>
              <a:rPr lang="en-US" sz="2700" baseline="-25000" dirty="0"/>
              <a:t>4</a:t>
            </a:r>
            <a:r>
              <a:rPr lang="en-US" sz="2700" dirty="0"/>
              <a:t> and </a:t>
            </a:r>
            <a:r>
              <a:rPr lang="en-US" sz="2700" dirty="0" err="1" smtClean="0"/>
              <a:t>N</a:t>
            </a:r>
            <a:r>
              <a:rPr lang="en-US" sz="2700" baseline="-25000" dirty="0" err="1" smtClean="0"/>
              <a:t>2</a:t>
            </a:r>
            <a:r>
              <a:rPr lang="en-US" sz="2700" dirty="0" err="1" smtClean="0"/>
              <a:t>O</a:t>
            </a:r>
            <a:endParaRPr lang="en-US" sz="2700"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28</a:t>
            </a:fld>
            <a:endParaRPr lang="en-US" dirty="0"/>
          </a:p>
        </p:txBody>
      </p:sp>
      <p:sp>
        <p:nvSpPr>
          <p:cNvPr id="8" name="Rectangle 7"/>
          <p:cNvSpPr/>
          <p:nvPr/>
        </p:nvSpPr>
        <p:spPr>
          <a:xfrm>
            <a:off x="1094401" y="6208088"/>
            <a:ext cx="10117218" cy="351186"/>
          </a:xfrm>
          <a:prstGeom prst="rect">
            <a:avLst/>
          </a:prstGeom>
        </p:spPr>
        <p:txBody>
          <a:bodyPr wrap="square">
            <a:spAutoFit/>
          </a:bodyPr>
          <a:lstStyle/>
          <a:p>
            <a:pPr>
              <a:lnSpc>
                <a:spcPct val="115000"/>
              </a:lnSpc>
              <a:spcBef>
                <a:spcPts val="600"/>
              </a:spcBef>
            </a:pPr>
            <a:r>
              <a:rPr lang="en-US" sz="1600" b="1" dirty="0">
                <a:latin typeface="Segoe UI Semibold" panose="020B0702040204020203" pitchFamily="34" charset="0"/>
                <a:ea typeface="SimSun" panose="02010600030101010101" pitchFamily="2" charset="-122"/>
                <a:cs typeface="Segoe UI" panose="020B0502040204020203" pitchFamily="34" charset="0"/>
              </a:rPr>
              <a:t>Results are only shown for simulations where the emissions decreased by more than 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4237" y="1856391"/>
            <a:ext cx="4913376" cy="4334256"/>
          </a:xfrm>
          <a:prstGeom prst="rect">
            <a:avLst/>
          </a:prstGeom>
        </p:spPr>
      </p:pic>
    </p:spTree>
    <p:extLst>
      <p:ext uri="{BB962C8B-B14F-4D97-AF65-F5344CB8AC3E}">
        <p14:creationId xmlns:p14="http://schemas.microsoft.com/office/powerpoint/2010/main" val="28954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r>
              <a:rPr lang="en-US" sz="2200" dirty="0"/>
              <a:t> (1 of 2)</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29</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30530"/>
            <a:ext cx="9817100" cy="4461119"/>
          </a:xfrm>
          <a:prstGeom prst="rect">
            <a:avLst/>
          </a:prstGeom>
        </p:spPr>
        <p:txBody>
          <a:bodyPr vert="horz" lIns="91440" tIns="45720" rIns="91440" bIns="45720" rtlCol="0">
            <a:no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The findings of this study suggest that, to support efforts to promote adoption of ZEVs, state DOTs and MPOs should consider the following (listed in order of importance):</a:t>
            </a:r>
          </a:p>
          <a:p>
            <a:pPr lvl="1">
              <a:buFont typeface="Arial" panose="020B0604020202020204" pitchFamily="34" charset="0"/>
              <a:buChar char="•"/>
            </a:pPr>
            <a:r>
              <a:rPr lang="en-US" dirty="0"/>
              <a:t>Cost Parity simulations resulted in the greatest reductions of light-duty vehicle emissions.</a:t>
            </a:r>
          </a:p>
          <a:p>
            <a:pPr lvl="1">
              <a:buFont typeface="Arial" panose="020B0604020202020204" pitchFamily="34" charset="0"/>
              <a:buChar char="•"/>
            </a:pPr>
            <a:r>
              <a:rPr lang="en-US" dirty="0"/>
              <a:t>The Incentive/Policy simulation with the application of a long-duration rebate to states without current rebates had the next highest reductions of light-duty vehicle emissions.</a:t>
            </a:r>
          </a:p>
          <a:p>
            <a:pPr lvl="1">
              <a:buFont typeface="Arial" panose="020B0604020202020204" pitchFamily="34" charset="0"/>
              <a:buChar char="•"/>
            </a:pPr>
            <a:r>
              <a:rPr lang="en-US" dirty="0"/>
              <a:t>The high case of the HOV lane access simulations (HOV lane access from 2014‒2030) had the next highest emissions reductions.</a:t>
            </a:r>
            <a:endParaRPr lang="en-US" sz="1800" dirty="0"/>
          </a:p>
        </p:txBody>
      </p:sp>
    </p:spTree>
    <p:extLst>
      <p:ext uri="{BB962C8B-B14F-4D97-AF65-F5344CB8AC3E}">
        <p14:creationId xmlns:p14="http://schemas.microsoft.com/office/powerpoint/2010/main" val="374038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352273"/>
            <a:ext cx="10261600" cy="1325563"/>
          </a:xfrm>
        </p:spPr>
        <p:txBody>
          <a:bodyPr/>
          <a:lstStyle/>
          <a:p>
            <a:r>
              <a:rPr lang="en-US" dirty="0" smtClean="0"/>
              <a:t>Author Acknowledgments</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a:t>
            </a:fld>
            <a:endParaRPr lang="en-US" dirty="0"/>
          </a:p>
        </p:txBody>
      </p:sp>
      <p:sp>
        <p:nvSpPr>
          <p:cNvPr id="4" name="Content Placeholder 3"/>
          <p:cNvSpPr>
            <a:spLocks noGrp="1"/>
          </p:cNvSpPr>
          <p:nvPr>
            <p:ph sz="half" idx="13"/>
          </p:nvPr>
        </p:nvSpPr>
        <p:spPr>
          <a:xfrm>
            <a:off x="1000125" y="1677836"/>
            <a:ext cx="9817100" cy="2907195"/>
          </a:xfrm>
        </p:spPr>
        <p:txBody>
          <a:bodyPr>
            <a:noAutofit/>
          </a:bodyPr>
          <a:lstStyle/>
          <a:p>
            <a:pPr lvl="0"/>
            <a:r>
              <a:rPr lang="en-US" sz="1800" dirty="0"/>
              <a:t>Colleen M. Turner, Maryland Department of Transportation</a:t>
            </a:r>
          </a:p>
          <a:p>
            <a:pPr lvl="0"/>
            <a:r>
              <a:rPr lang="en-US" sz="1800" dirty="0"/>
              <a:t>Rick Baker, Eastern Research Group, Inc.</a:t>
            </a:r>
          </a:p>
          <a:p>
            <a:pPr lvl="0"/>
            <a:r>
              <a:rPr lang="en-US" sz="1800" dirty="0"/>
              <a:t>Jeffrey R. </a:t>
            </a:r>
            <a:r>
              <a:rPr lang="en-US" sz="1800" dirty="0" err="1"/>
              <a:t>Lidicker</a:t>
            </a:r>
            <a:r>
              <a:rPr lang="en-US" sz="1800" dirty="0"/>
              <a:t>, California Air Resources Board</a:t>
            </a:r>
          </a:p>
          <a:p>
            <a:pPr lvl="0"/>
            <a:r>
              <a:rPr lang="en-US" sz="1800" dirty="0"/>
              <a:t>Jane </a:t>
            </a:r>
            <a:r>
              <a:rPr lang="en-US" sz="1800" dirty="0" err="1"/>
              <a:t>Jie</a:t>
            </a:r>
            <a:r>
              <a:rPr lang="en-US" sz="1800" dirty="0"/>
              <a:t> Lin, University of Illinois – Chicago</a:t>
            </a:r>
          </a:p>
          <a:p>
            <a:pPr lvl="0"/>
            <a:r>
              <a:rPr lang="en-US" sz="1800" dirty="0"/>
              <a:t>Natalie </a:t>
            </a:r>
            <a:r>
              <a:rPr lang="en-US" sz="1800" dirty="0" err="1"/>
              <a:t>Ries</a:t>
            </a:r>
            <a:r>
              <a:rPr lang="en-US" sz="1800" dirty="0"/>
              <a:t>, Minnesota Department of Transportation</a:t>
            </a:r>
          </a:p>
          <a:p>
            <a:pPr lvl="0"/>
            <a:r>
              <a:rPr lang="en-US" sz="1800" dirty="0" err="1"/>
              <a:t>Lubna</a:t>
            </a:r>
            <a:r>
              <a:rPr lang="en-US" sz="1800" dirty="0"/>
              <a:t> </a:t>
            </a:r>
            <a:r>
              <a:rPr lang="en-US" sz="1800" dirty="0" err="1"/>
              <a:t>Shoaib</a:t>
            </a:r>
            <a:r>
              <a:rPr lang="en-US" sz="1800" dirty="0"/>
              <a:t>, East West Gateway Council of Government</a:t>
            </a:r>
          </a:p>
          <a:p>
            <a:pPr lvl="0"/>
            <a:r>
              <a:rPr lang="en-US" sz="1800" dirty="0"/>
              <a:t>Benjamin P. </a:t>
            </a:r>
            <a:r>
              <a:rPr lang="en-US" sz="1800" dirty="0" err="1"/>
              <a:t>VanGessel</a:t>
            </a:r>
            <a:r>
              <a:rPr lang="en-US" sz="1800" dirty="0"/>
              <a:t>, U.S. Environmental Protection Agency</a:t>
            </a:r>
          </a:p>
          <a:p>
            <a:pPr lvl="0"/>
            <a:r>
              <a:rPr lang="en-US" sz="1800" dirty="0"/>
              <a:t>John Davies, Federal Highway Administration </a:t>
            </a:r>
            <a:r>
              <a:rPr lang="en-US" sz="1800" dirty="0" smtClean="0"/>
              <a:t>(Liaison</a:t>
            </a:r>
            <a:r>
              <a:rPr lang="en-US" sz="1800" dirty="0"/>
              <a:t>)</a:t>
            </a:r>
          </a:p>
          <a:p>
            <a:pPr lvl="0"/>
            <a:r>
              <a:rPr lang="en-US" sz="1800" dirty="0"/>
              <a:t>Melissa Savage, American Association of State Highway and Transportation Officials (</a:t>
            </a:r>
            <a:r>
              <a:rPr lang="en-US" sz="1800" dirty="0" smtClean="0"/>
              <a:t>Liaison</a:t>
            </a:r>
            <a:r>
              <a:rPr lang="en-US" sz="1800" dirty="0"/>
              <a:t>)</a:t>
            </a:r>
            <a:endParaRPr lang="en-US" sz="1800" dirty="0">
              <a:effectLst/>
            </a:endParaRPr>
          </a:p>
        </p:txBody>
      </p:sp>
      <p:sp>
        <p:nvSpPr>
          <p:cNvPr id="5" name="TextBox 4"/>
          <p:cNvSpPr txBox="1"/>
          <p:nvPr/>
        </p:nvSpPr>
        <p:spPr>
          <a:xfrm>
            <a:off x="1051392" y="5380672"/>
            <a:ext cx="10159065" cy="954107"/>
          </a:xfrm>
          <a:prstGeom prst="rect">
            <a:avLst/>
          </a:prstGeom>
          <a:noFill/>
        </p:spPr>
        <p:txBody>
          <a:bodyPr wrap="square" rtlCol="0">
            <a:spAutoFit/>
          </a:bodyPr>
          <a:lstStyle/>
          <a:p>
            <a:r>
              <a:rPr lang="en-US" sz="1400" dirty="0">
                <a:solidFill>
                  <a:srgbClr val="0C5788"/>
                </a:solidFill>
              </a:rPr>
              <a:t>The research team </a:t>
            </a:r>
            <a:r>
              <a:rPr lang="en-US" sz="1400" dirty="0" smtClean="0">
                <a:solidFill>
                  <a:srgbClr val="0C5788"/>
                </a:solidFill>
              </a:rPr>
              <a:t>also thanks </a:t>
            </a:r>
            <a:r>
              <a:rPr lang="en-US" sz="1400" dirty="0">
                <a:solidFill>
                  <a:srgbClr val="0C5788"/>
                </a:solidFill>
              </a:rPr>
              <a:t>Dr. Song Bai of the Bay Area Air Quality Management District for his input on the research approach used in this study. In addition, appreciation goes to John Davies of the U.S. Federal Highway Administration, Dr. Zhenhong Lin of the Oak Ridge National Laboratory, and Andrew Breck of the Volpe National Transportation Systems Center, for their assistance regarding use of the </a:t>
            </a:r>
            <a:r>
              <a:rPr lang="en-US" sz="1400" dirty="0" err="1">
                <a:solidFill>
                  <a:srgbClr val="0C5788"/>
                </a:solidFill>
              </a:rPr>
              <a:t>MA</a:t>
            </a:r>
            <a:r>
              <a:rPr lang="en-US" sz="1400" baseline="30000" dirty="0" err="1">
                <a:solidFill>
                  <a:srgbClr val="0C5788"/>
                </a:solidFill>
              </a:rPr>
              <a:t>3</a:t>
            </a:r>
            <a:r>
              <a:rPr lang="en-US" sz="1400" dirty="0" err="1">
                <a:solidFill>
                  <a:srgbClr val="0C5788"/>
                </a:solidFill>
              </a:rPr>
              <a:t>T</a:t>
            </a:r>
            <a:r>
              <a:rPr lang="en-US" sz="1400" dirty="0">
                <a:solidFill>
                  <a:srgbClr val="0C5788"/>
                </a:solidFill>
              </a:rPr>
              <a:t> model. </a:t>
            </a:r>
          </a:p>
        </p:txBody>
      </p:sp>
    </p:spTree>
    <p:extLst>
      <p:ext uri="{BB962C8B-B14F-4D97-AF65-F5344CB8AC3E}">
        <p14:creationId xmlns:p14="http://schemas.microsoft.com/office/powerpoint/2010/main" val="232157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r>
              <a:rPr lang="en-US" sz="2200" dirty="0"/>
              <a:t> (2 of 2)</a:t>
            </a:r>
          </a:p>
        </p:txBody>
      </p:sp>
      <p:sp>
        <p:nvSpPr>
          <p:cNvPr id="3" name="Slide Number Placeholder 2"/>
          <p:cNvSpPr>
            <a:spLocks noGrp="1"/>
          </p:cNvSpPr>
          <p:nvPr>
            <p:ph type="sldNum" sz="quarter" idx="12"/>
          </p:nvPr>
        </p:nvSpPr>
        <p:spPr/>
        <p:txBody>
          <a:bodyPr/>
          <a:lstStyle/>
          <a:p>
            <a:fld id="{DADFA7F5-40CC-4FC0-89A8-DE9E694DC4C4}" type="slidenum">
              <a:rPr lang="en-US" smtClean="0"/>
              <a:pPr/>
              <a:t>30</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30534"/>
            <a:ext cx="9817100" cy="4012277"/>
          </a:xfrm>
          <a:prstGeom prst="rect">
            <a:avLst/>
          </a:prstGeom>
        </p:spPr>
        <p:txBody>
          <a:bodyPr vert="horz" lIns="91440" tIns="45720" rIns="91440" bIns="45720" rtlCol="0">
            <a:no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Potential actions for DOTs and </a:t>
            </a:r>
            <a:r>
              <a:rPr lang="en-US" sz="2400" dirty="0" err="1"/>
              <a:t>MPOs</a:t>
            </a:r>
            <a:r>
              <a:rPr lang="en-US" sz="2400" dirty="0"/>
              <a:t> include the following:</a:t>
            </a:r>
          </a:p>
          <a:p>
            <a:pPr lvl="1">
              <a:buFont typeface="Arial" panose="020B0604020202020204" pitchFamily="34" charset="0"/>
              <a:buChar char="•"/>
            </a:pPr>
            <a:r>
              <a:rPr lang="en-US" sz="2000" dirty="0"/>
              <a:t>Promoting advancement of policies that support ZEV adoption, such as reduced vehicle manufacturer costs of ZEVs, increased gasoline prices, and long-duration HOV lane access and rebate programs</a:t>
            </a:r>
          </a:p>
          <a:p>
            <a:pPr lvl="1">
              <a:buFont typeface="Arial" panose="020B0604020202020204" pitchFamily="34" charset="0"/>
              <a:buChar char="•"/>
            </a:pPr>
            <a:r>
              <a:rPr lang="en-US" sz="2000" dirty="0"/>
              <a:t>Expanding infrastructure to support charging or fueling of ZEVs (e.g., deploy charging stations and install signage for directing drivers); for example, the California Department of Transportation (Caltrans) is building infrastructure to support widespread adoption of ZEVs</a:t>
            </a:r>
            <a:r>
              <a:rPr lang="en-US" sz="2000" baseline="30000" dirty="0"/>
              <a:t>1</a:t>
            </a:r>
            <a:endParaRPr lang="en-US" sz="2000" dirty="0"/>
          </a:p>
          <a:p>
            <a:pPr lvl="1">
              <a:buFont typeface="Arial" panose="020B0604020202020204" pitchFamily="34" charset="0"/>
              <a:buChar char="•"/>
            </a:pPr>
            <a:r>
              <a:rPr lang="en-US" sz="2000" dirty="0"/>
              <a:t>Providing resources to address the need for consumer awareness and education; for example, the North Carolina Department of Transportation (NCDOT) includes promotion of public awareness and education about electric vehicles in their recent draft Zero-Emission Vehicle Plan</a:t>
            </a:r>
            <a:r>
              <a:rPr lang="en-US" sz="2000" baseline="30000" dirty="0"/>
              <a:t>2</a:t>
            </a:r>
            <a:endParaRPr lang="en-US" sz="2000" dirty="0"/>
          </a:p>
          <a:p>
            <a:endParaRPr lang="en-US" sz="2400" dirty="0"/>
          </a:p>
        </p:txBody>
      </p:sp>
      <p:sp>
        <p:nvSpPr>
          <p:cNvPr id="4" name="Rectangle 3"/>
          <p:cNvSpPr/>
          <p:nvPr/>
        </p:nvSpPr>
        <p:spPr>
          <a:xfrm>
            <a:off x="1000125" y="6075949"/>
            <a:ext cx="10261600" cy="584775"/>
          </a:xfrm>
          <a:prstGeom prst="rect">
            <a:avLst/>
          </a:prstGeom>
        </p:spPr>
        <p:txBody>
          <a:bodyPr wrap="square">
            <a:spAutoFit/>
          </a:bodyPr>
          <a:lstStyle/>
          <a:p>
            <a:pPr>
              <a:spcBef>
                <a:spcPts val="600"/>
              </a:spcBef>
            </a:pPr>
            <a:r>
              <a:rPr lang="en-US" sz="1600" baseline="30000" dirty="0">
                <a:latin typeface="Segoe UI" panose="020B0502040204020203" pitchFamily="34" charset="0"/>
                <a:ea typeface="SimSun" panose="02010600030101010101" pitchFamily="2" charset="-122"/>
                <a:cs typeface="Segoe UI" panose="020B0502040204020203" pitchFamily="34" charset="0"/>
              </a:rPr>
              <a:t>1</a:t>
            </a:r>
            <a:r>
              <a:rPr lang="en-US" sz="1600" dirty="0">
                <a:latin typeface="Segoe UI" panose="020B0502040204020203" pitchFamily="34" charset="0"/>
                <a:ea typeface="SimSun" panose="02010600030101010101" pitchFamily="2" charset="-122"/>
                <a:cs typeface="Segoe UI" panose="020B0502040204020203" pitchFamily="34" charset="0"/>
              </a:rPr>
              <a:t> </a:t>
            </a:r>
            <a:r>
              <a:rPr lang="en-US" sz="1600" u="sng" dirty="0">
                <a:solidFill>
                  <a:srgbClr val="5F5F5F"/>
                </a:solidFill>
                <a:latin typeface="Segoe UI" panose="020B0502040204020203" pitchFamily="34" charset="0"/>
                <a:ea typeface="SimSun" panose="02010600030101010101" pitchFamily="2" charset="-122"/>
                <a:cs typeface="Segoe UI" panose="020B0502040204020203" pitchFamily="34" charset="0"/>
                <a:hlinkClick r:id="rId3"/>
              </a:rPr>
              <a:t>https://dot.ca.gov/programs/sustainability</a:t>
            </a:r>
            <a:endParaRPr lang="en-US" sz="1600" dirty="0">
              <a:latin typeface="Segoe UI" panose="020B0502040204020203" pitchFamily="34" charset="0"/>
              <a:ea typeface="SimSun" panose="02010600030101010101" pitchFamily="2" charset="-122"/>
              <a:cs typeface="Segoe UI" panose="020B0502040204020203" pitchFamily="34" charset="0"/>
            </a:endParaRPr>
          </a:p>
          <a:p>
            <a:r>
              <a:rPr lang="en-US" sz="1600" baseline="30000" dirty="0">
                <a:latin typeface="Segoe UI" panose="020B0502040204020203" pitchFamily="34" charset="0"/>
                <a:ea typeface="SimSun" panose="02010600030101010101" pitchFamily="2" charset="-122"/>
                <a:cs typeface="Segoe UI" panose="020B0502040204020203" pitchFamily="34" charset="0"/>
              </a:rPr>
              <a:t>2</a:t>
            </a:r>
            <a:r>
              <a:rPr lang="en-US" sz="1600" dirty="0">
                <a:latin typeface="Segoe UI" panose="020B0502040204020203" pitchFamily="34" charset="0"/>
                <a:ea typeface="SimSun" panose="02010600030101010101" pitchFamily="2" charset="-122"/>
                <a:cs typeface="Segoe UI" panose="020B0502040204020203" pitchFamily="34" charset="0"/>
              </a:rPr>
              <a:t> </a:t>
            </a:r>
            <a:r>
              <a:rPr lang="en-US" sz="1600" u="sng" dirty="0">
                <a:solidFill>
                  <a:srgbClr val="5F5F5F"/>
                </a:solidFill>
                <a:latin typeface="Segoe UI" panose="020B0502040204020203" pitchFamily="34" charset="0"/>
                <a:ea typeface="SimSun" panose="02010600030101010101" pitchFamily="2" charset="-122"/>
                <a:cs typeface="Segoe UI" panose="020B0502040204020203" pitchFamily="34" charset="0"/>
                <a:hlinkClick r:id="rId4"/>
              </a:rPr>
              <a:t>https://www.ncdot.gov/news/press-releases/Pages/2019/2019-08-22-ncdot-draft-zev-plan-released.aspx</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41757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Future Research</a:t>
            </a:r>
            <a:r>
              <a:rPr lang="en-US" sz="2200" dirty="0"/>
              <a:t> (1 of 5)</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31</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90688"/>
            <a:ext cx="9817100" cy="4665662"/>
          </a:xfrm>
          <a:prstGeom prst="rect">
            <a:avLst/>
          </a:prstGeom>
        </p:spPr>
        <p:txBody>
          <a:bodyPr vert="horz" lIns="91440" tIns="45720" rIns="91440" bIns="45720" rtlCol="0">
            <a:normAutofit fontScale="85000" lnSpcReduction="2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3500" dirty="0"/>
              <a:t>Because the emission reduction results in this study rely on outputs from the MA</a:t>
            </a:r>
            <a:r>
              <a:rPr lang="en-US" sz="3500" baseline="30000" dirty="0"/>
              <a:t>3</a:t>
            </a:r>
            <a:r>
              <a:rPr lang="en-US" sz="3500" dirty="0"/>
              <a:t>T model, recommendations for further research focus on factors used by MA</a:t>
            </a:r>
            <a:r>
              <a:rPr lang="en-US" sz="3500" baseline="30000" dirty="0"/>
              <a:t>3</a:t>
            </a:r>
            <a:r>
              <a:rPr lang="en-US" sz="3500" dirty="0"/>
              <a:t>T to modify ZEV fleet size.</a:t>
            </a:r>
          </a:p>
          <a:p>
            <a:pPr lvl="0">
              <a:lnSpc>
                <a:spcPct val="120000"/>
              </a:lnSpc>
            </a:pPr>
            <a:r>
              <a:rPr lang="en-US" dirty="0"/>
              <a:t>Research into the influence of education programs would provide insight into programs and actions that fall well within many transportation agencies’ area of influence. </a:t>
            </a:r>
          </a:p>
          <a:p>
            <a:pPr lvl="0">
              <a:lnSpc>
                <a:spcPct val="120000"/>
              </a:lnSpc>
            </a:pPr>
            <a:r>
              <a:rPr lang="en-US" dirty="0"/>
              <a:t>Research into the long-term influence of range anxiety, price factors, home charge availability, and other factors will also provide insight into how consumers might respond to important factors.</a:t>
            </a:r>
          </a:p>
        </p:txBody>
      </p:sp>
    </p:spTree>
    <p:extLst>
      <p:ext uri="{BB962C8B-B14F-4D97-AF65-F5344CB8AC3E}">
        <p14:creationId xmlns:p14="http://schemas.microsoft.com/office/powerpoint/2010/main" val="1986344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Future Research</a:t>
            </a:r>
            <a:r>
              <a:rPr lang="en-US" sz="2200" dirty="0"/>
              <a:t> (2 of 5)</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32</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90688"/>
            <a:ext cx="9817100" cy="4665662"/>
          </a:xfrm>
          <a:prstGeom prst="rect">
            <a:avLst/>
          </a:prstGeom>
        </p:spPr>
        <p:txBody>
          <a:bodyPr vert="horz" lIns="91440" tIns="45720" rIns="91440" bIns="45720" rtlCol="0">
            <a:norm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600" dirty="0"/>
              <a:t>Research into the </a:t>
            </a:r>
            <a:r>
              <a:rPr lang="en-US" dirty="0"/>
              <a:t>manufacturer cost differences by ZEV size </a:t>
            </a:r>
            <a:r>
              <a:rPr lang="en-US" sz="2600" dirty="0"/>
              <a:t>classes could improve the assumptions in MA</a:t>
            </a:r>
            <a:r>
              <a:rPr lang="en-US" sz="2600" baseline="30000" dirty="0"/>
              <a:t>3</a:t>
            </a:r>
            <a:r>
              <a:rPr lang="en-US" sz="2600" dirty="0"/>
              <a:t>T as more </a:t>
            </a:r>
            <a:br>
              <a:rPr lang="en-US" sz="2600" dirty="0"/>
            </a:br>
            <a:r>
              <a:rPr lang="en-US" sz="2600" dirty="0"/>
              <a:t>large-class ZEVs come into the market.</a:t>
            </a:r>
          </a:p>
          <a:p>
            <a:pPr lvl="0"/>
            <a:r>
              <a:rPr lang="en-US" sz="2600" dirty="0"/>
              <a:t>MA</a:t>
            </a:r>
            <a:r>
              <a:rPr lang="en-US" sz="2600" baseline="30000" dirty="0"/>
              <a:t>3</a:t>
            </a:r>
            <a:r>
              <a:rPr lang="en-US" sz="2600" dirty="0"/>
              <a:t>T needs to consider the influence of the “normalizing” of new electric vehicle technology for representing how consumers might behave once electric vehicles represent a large portion of the market (e.g., 40 percent or more); one of the MA</a:t>
            </a:r>
            <a:r>
              <a:rPr lang="en-US" sz="2600" baseline="30000" dirty="0"/>
              <a:t>3</a:t>
            </a:r>
            <a:r>
              <a:rPr lang="en-US" sz="2600" dirty="0"/>
              <a:t>T model developers indicated that future updates to the model will include these factors if funding becomes available.</a:t>
            </a:r>
          </a:p>
        </p:txBody>
      </p:sp>
    </p:spTree>
    <p:extLst>
      <p:ext uri="{BB962C8B-B14F-4D97-AF65-F5344CB8AC3E}">
        <p14:creationId xmlns:p14="http://schemas.microsoft.com/office/powerpoint/2010/main" val="409884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Future Research</a:t>
            </a:r>
            <a:r>
              <a:rPr lang="en-US" sz="2200" dirty="0"/>
              <a:t> (3 of 5)</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33</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90688"/>
            <a:ext cx="9817100" cy="4665662"/>
          </a:xfrm>
          <a:prstGeom prst="rect">
            <a:avLst/>
          </a:prstGeom>
        </p:spPr>
        <p:txBody>
          <a:bodyPr vert="horz" lIns="91440" tIns="45720" rIns="91440" bIns="45720" rtlCol="0">
            <a:normAutofit lnSpcReduction="1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10000"/>
              </a:lnSpc>
            </a:pPr>
            <a:r>
              <a:rPr lang="en-US" sz="2600" dirty="0"/>
              <a:t>As ZEVs become a larger portion of the light-duty vehicle fleet, there is potential for new policies that could offset positive incentives. Policies such as state-level increases in ZEV registration fees as a result of losses in gas taxes could be considered in future developments of the MA</a:t>
            </a:r>
            <a:r>
              <a:rPr lang="en-US" sz="2600" baseline="30000" dirty="0"/>
              <a:t>3</a:t>
            </a:r>
            <a:r>
              <a:rPr lang="en-US" sz="2600" dirty="0"/>
              <a:t>T model.</a:t>
            </a:r>
          </a:p>
          <a:p>
            <a:pPr lvl="0">
              <a:lnSpc>
                <a:spcPct val="110000"/>
              </a:lnSpc>
            </a:pPr>
            <a:r>
              <a:rPr lang="en-US" sz="2600" dirty="0" smtClean="0"/>
              <a:t>The </a:t>
            </a:r>
            <a:r>
              <a:rPr lang="en-US" sz="2600" dirty="0" err="1"/>
              <a:t>MA</a:t>
            </a:r>
            <a:r>
              <a:rPr lang="en-US" sz="2600" baseline="30000" dirty="0" err="1"/>
              <a:t>3</a:t>
            </a:r>
            <a:r>
              <a:rPr lang="en-US" sz="2600" dirty="0" err="1"/>
              <a:t>T</a:t>
            </a:r>
            <a:r>
              <a:rPr lang="en-US" sz="2600" dirty="0"/>
              <a:t> model is calibrated to the </a:t>
            </a:r>
            <a:r>
              <a:rPr lang="en-US" sz="2600" dirty="0" err="1"/>
              <a:t>AEO</a:t>
            </a:r>
            <a:r>
              <a:rPr lang="en-US" sz="2600" dirty="0"/>
              <a:t> </a:t>
            </a:r>
            <a:r>
              <a:rPr lang="en-US" sz="2600" dirty="0" smtClean="0"/>
              <a:t>forecast. Other </a:t>
            </a:r>
            <a:r>
              <a:rPr lang="en-US" sz="2600" dirty="0"/>
              <a:t>forecasts, such as the Navigant Consulting forecast or the Bloomberg New Energy Finance forecast, project substantially greater ATV adoption. This is an area for further investigation, as calibrating the model to other forecasts </a:t>
            </a:r>
            <a:r>
              <a:rPr lang="en-US" sz="2600" dirty="0" smtClean="0"/>
              <a:t>would </a:t>
            </a:r>
            <a:r>
              <a:rPr lang="en-US" sz="2600" dirty="0"/>
              <a:t>provide alternate outcomes.</a:t>
            </a:r>
          </a:p>
        </p:txBody>
      </p:sp>
    </p:spTree>
    <p:extLst>
      <p:ext uri="{BB962C8B-B14F-4D97-AF65-F5344CB8AC3E}">
        <p14:creationId xmlns:p14="http://schemas.microsoft.com/office/powerpoint/2010/main" val="2492790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Future Research</a:t>
            </a:r>
            <a:r>
              <a:rPr lang="en-US" sz="2200" dirty="0"/>
              <a:t> (4 of 5)</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34</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90688"/>
            <a:ext cx="9817100" cy="4665662"/>
          </a:xfrm>
          <a:prstGeom prst="rect">
            <a:avLst/>
          </a:prstGeom>
        </p:spPr>
        <p:txBody>
          <a:bodyPr vert="horz" lIns="91440" tIns="45720" rIns="91440" bIns="45720" rtlCol="0">
            <a:normAutofit fontScale="85000" lnSpcReduction="1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US" sz="2600" dirty="0"/>
              <a:t>By default, MA</a:t>
            </a:r>
            <a:r>
              <a:rPr lang="en-US" sz="2600" baseline="30000" dirty="0"/>
              <a:t>3</a:t>
            </a:r>
            <a:r>
              <a:rPr lang="en-US" sz="2600" dirty="0"/>
              <a:t>T assumes that there are no FCEVs on the market, even by the end of the modeling time period (2050). Future calibration of the MA</a:t>
            </a:r>
            <a:r>
              <a:rPr lang="en-US" sz="2600" baseline="30000" dirty="0"/>
              <a:t>3</a:t>
            </a:r>
            <a:r>
              <a:rPr lang="en-US" sz="2600" dirty="0"/>
              <a:t>T model would benefit from including data for FCEVs. Although the 2019 AEO forecasts that FCEVs will account for less than half a percent of the total light-duty vehicle fleet in 2040, it is highly uncertain what the FCEV technology and supporting infrastructure will be 20 or 30 years from now.</a:t>
            </a:r>
          </a:p>
          <a:p>
            <a:pPr lvl="0">
              <a:lnSpc>
                <a:spcPct val="120000"/>
              </a:lnSpc>
            </a:pPr>
            <a:r>
              <a:rPr lang="en-US" sz="2600" dirty="0"/>
              <a:t>The MA</a:t>
            </a:r>
            <a:r>
              <a:rPr lang="en-US" sz="2600" baseline="30000" dirty="0"/>
              <a:t>3</a:t>
            </a:r>
            <a:r>
              <a:rPr lang="en-US" sz="2600" dirty="0"/>
              <a:t>T model uses nominal 2018 dollars for all costs, prices, and tax credit and rebate amounts. This could affect model outcomes. For example, ARRA tax credits could be issued beyond 2018 if a vehicle manufacturer has not yet reached the maximum number of subsidized vehicles after 2018. Adjustment of dollar amounts to account for inflation could be added to the model formulation in a future version.</a:t>
            </a:r>
          </a:p>
        </p:txBody>
      </p:sp>
    </p:spTree>
    <p:extLst>
      <p:ext uri="{BB962C8B-B14F-4D97-AF65-F5344CB8AC3E}">
        <p14:creationId xmlns:p14="http://schemas.microsoft.com/office/powerpoint/2010/main" val="1083388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Future Research</a:t>
            </a:r>
            <a:r>
              <a:rPr lang="en-US" sz="2200" dirty="0"/>
              <a:t> (5 of 5)</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35</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690688"/>
            <a:ext cx="9817100" cy="4665662"/>
          </a:xfrm>
          <a:prstGeom prst="rect">
            <a:avLst/>
          </a:prstGeom>
        </p:spPr>
        <p:txBody>
          <a:bodyPr vert="horz" lIns="91440" tIns="45720" rIns="91440" bIns="45720" rtlCol="0">
            <a:normAutofit fontScale="92500" lnSpcReduction="2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err="1"/>
              <a:t>MA</a:t>
            </a:r>
            <a:r>
              <a:rPr lang="en-US" baseline="30000" dirty="0" err="1"/>
              <a:t>3</a:t>
            </a:r>
            <a:r>
              <a:rPr lang="en-US" dirty="0" err="1"/>
              <a:t>T</a:t>
            </a:r>
            <a:r>
              <a:rPr lang="en-US" dirty="0"/>
              <a:t> considers only the U.S. household users of light-duty vehicles as the consumer market. However, as of 2017, medium- and heavy-duty vehicles contributed approximately 23 percent of all </a:t>
            </a:r>
            <a:r>
              <a:rPr lang="en-US" dirty="0" err="1"/>
              <a:t>GHG</a:t>
            </a:r>
            <a:r>
              <a:rPr lang="en-US" dirty="0"/>
              <a:t> emissions associated with the transportation sector (U.S. Environmental Protection Agency, 2019). More research is needed into factors that reduce emissions associated with freight. </a:t>
            </a:r>
            <a:endParaRPr lang="en-US" sz="2600" dirty="0" smtClean="0"/>
          </a:p>
          <a:p>
            <a:pPr lvl="0"/>
            <a:r>
              <a:rPr lang="en-US" sz="2600" dirty="0" smtClean="0"/>
              <a:t>As </a:t>
            </a:r>
            <a:r>
              <a:rPr lang="en-US" sz="2600" dirty="0"/>
              <a:t>electric vehicles become increasingly commonplace, the change in emissions associated with electric vehicles will increasingly be driven at the grid level. </a:t>
            </a:r>
            <a:r>
              <a:rPr lang="en-US" sz="2600" dirty="0" smtClean="0"/>
              <a:t>Renewable sources for FCEV fuel will also be important. Integrating </a:t>
            </a:r>
            <a:r>
              <a:rPr lang="en-US" sz="2600" dirty="0"/>
              <a:t>vehicle emissions models with scenarios that focus on transportation network and grid level impacts </a:t>
            </a:r>
            <a:r>
              <a:rPr lang="en-US" sz="2600" dirty="0" smtClean="0"/>
              <a:t>or renewable fuel sources would </a:t>
            </a:r>
            <a:r>
              <a:rPr lang="en-US" sz="2600" dirty="0"/>
              <a:t>provide a more complete picture of future emissions.</a:t>
            </a:r>
          </a:p>
        </p:txBody>
      </p:sp>
    </p:spTree>
    <p:extLst>
      <p:ext uri="{BB962C8B-B14F-4D97-AF65-F5344CB8AC3E}">
        <p14:creationId xmlns:p14="http://schemas.microsoft.com/office/powerpoint/2010/main" val="327494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352273"/>
            <a:ext cx="10261600" cy="1325563"/>
          </a:xfrm>
        </p:spPr>
        <p:txBody>
          <a:bodyPr/>
          <a:lstStyle/>
          <a:p>
            <a:r>
              <a:rPr lang="en-US" dirty="0" smtClean="0"/>
              <a:t>For More Information</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36</a:t>
            </a:fld>
            <a:endParaRPr lang="en-US" dirty="0"/>
          </a:p>
        </p:txBody>
      </p:sp>
      <p:sp>
        <p:nvSpPr>
          <p:cNvPr id="5" name="TextBox 4"/>
          <p:cNvSpPr txBox="1"/>
          <p:nvPr/>
        </p:nvSpPr>
        <p:spPr>
          <a:xfrm>
            <a:off x="1000125" y="1693132"/>
            <a:ext cx="10159065" cy="461665"/>
          </a:xfrm>
          <a:prstGeom prst="rect">
            <a:avLst/>
          </a:prstGeom>
          <a:noFill/>
        </p:spPr>
        <p:txBody>
          <a:bodyPr wrap="square" rtlCol="0">
            <a:spAutoFit/>
          </a:bodyPr>
          <a:lstStyle/>
          <a:p>
            <a:r>
              <a:rPr lang="en-US" sz="2400" dirty="0">
                <a:solidFill>
                  <a:srgbClr val="0C5788"/>
                </a:solidFill>
                <a:hlinkClick r:id="rId3"/>
              </a:rPr>
              <a:t>https://apps.trb.org/cmsfeed/TRBNetProjectDisplay.asp?ProjectID=4485</a:t>
            </a:r>
            <a:endParaRPr lang="en-US" sz="2400" dirty="0">
              <a:solidFill>
                <a:srgbClr val="0C5788"/>
              </a:solidFill>
            </a:endParaRPr>
          </a:p>
        </p:txBody>
      </p:sp>
    </p:spTree>
    <p:extLst>
      <p:ext uri="{BB962C8B-B14F-4D97-AF65-F5344CB8AC3E}">
        <p14:creationId xmlns:p14="http://schemas.microsoft.com/office/powerpoint/2010/main" val="573746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Slides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37</a:t>
            </a:fld>
            <a:endParaRPr lang="en-US" dirty="0"/>
          </a:p>
        </p:txBody>
      </p:sp>
    </p:spTree>
    <p:extLst>
      <p:ext uri="{BB962C8B-B14F-4D97-AF65-F5344CB8AC3E}">
        <p14:creationId xmlns:p14="http://schemas.microsoft.com/office/powerpoint/2010/main" val="2223020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Assumptions for MA</a:t>
            </a:r>
            <a:r>
              <a:rPr lang="en-US" baseline="30000" dirty="0"/>
              <a:t>3</a:t>
            </a:r>
            <a:r>
              <a:rPr lang="en-US" dirty="0"/>
              <a:t>T Infrastructure Parameter Adjustments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38</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991476"/>
            <a:ext cx="9817100" cy="4364873"/>
          </a:xfrm>
          <a:prstGeom prst="rect">
            <a:avLst/>
          </a:prstGeom>
        </p:spPr>
        <p:txBody>
          <a:bodyPr vert="horz" lIns="91440" tIns="45720" rIns="91440" bIns="45720" rtlCol="0">
            <a:normAutofit fontScale="85000" lnSpcReduction="2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2000" dirty="0"/>
              <a:t>To reflect the rapid deployment of EVSE and the high degree of uncertainty around anticipated demand, and to test the impact of charging infrastructure availability, public charging infrastructure is set to 100% availability in 2050 for the High case.</a:t>
            </a:r>
          </a:p>
          <a:p>
            <a:pPr>
              <a:lnSpc>
                <a:spcPct val="120000"/>
              </a:lnSpc>
            </a:pPr>
            <a:r>
              <a:rPr lang="en-US" sz="2000" dirty="0"/>
              <a:t>Based on advances in the technology known to be underway, the High case assumes power levels of 350 kW (maximum power for Level 3 DC fast chargers) for all area types (central city, suburb, and rural locations) in 2050.</a:t>
            </a:r>
          </a:p>
          <a:p>
            <a:pPr>
              <a:lnSpc>
                <a:spcPct val="120000"/>
              </a:lnSpc>
            </a:pPr>
            <a:r>
              <a:rPr lang="en-US" sz="2000" dirty="0"/>
              <a:t>The High case for home charging availability was assumed to equal 100% for all areas by 2050.</a:t>
            </a:r>
          </a:p>
          <a:p>
            <a:pPr>
              <a:lnSpc>
                <a:spcPct val="120000"/>
              </a:lnSpc>
            </a:pPr>
            <a:r>
              <a:rPr lang="en-US" sz="2000" dirty="0"/>
              <a:t>For the Medium and High cases, it was assumed that home chargers will have access to Level 2 chargers (at maximum power of 19.2 kW) in 2050.</a:t>
            </a:r>
          </a:p>
          <a:p>
            <a:pPr>
              <a:lnSpc>
                <a:spcPct val="120000"/>
              </a:lnSpc>
            </a:pPr>
            <a:r>
              <a:rPr lang="en-US" sz="2000" dirty="0"/>
              <a:t>For the High case, based on known initiatives in the rollout of charging infrastructure, it was assumed that workplace charging ability will be 100% by 2050.</a:t>
            </a:r>
          </a:p>
          <a:p>
            <a:pPr>
              <a:lnSpc>
                <a:spcPct val="120000"/>
              </a:lnSpc>
            </a:pPr>
            <a:r>
              <a:rPr lang="en-US" sz="2000" dirty="0"/>
              <a:t>Based on the availability of technology discussed above for public charging, the High case assumes charging power of 350 kW in 2050.</a:t>
            </a:r>
          </a:p>
        </p:txBody>
      </p:sp>
    </p:spTree>
    <p:extLst>
      <p:ext uri="{BB962C8B-B14F-4D97-AF65-F5344CB8AC3E}">
        <p14:creationId xmlns:p14="http://schemas.microsoft.com/office/powerpoint/2010/main" val="2282331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for MA</a:t>
            </a:r>
            <a:r>
              <a:rPr lang="en-US" baseline="30000" dirty="0"/>
              <a:t>3</a:t>
            </a:r>
            <a:r>
              <a:rPr lang="en-US" dirty="0"/>
              <a:t>T Policy Parameter Adjustments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39</a:t>
            </a:fld>
            <a:endParaRPr lang="en-US" dirty="0"/>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991476"/>
            <a:ext cx="9817100" cy="4364873"/>
          </a:xfrm>
          <a:prstGeom prst="rect">
            <a:avLst/>
          </a:prstGeom>
        </p:spPr>
        <p:txBody>
          <a:bodyPr vert="horz" lIns="91440" tIns="45720" rIns="91440" bIns="45720" rtlCol="0">
            <a:normAutofit fontScale="92500" lnSpcReduction="20000"/>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000" dirty="0"/>
              <a:t>ARRA tax credit:</a:t>
            </a:r>
          </a:p>
          <a:p>
            <a:pPr lvl="1">
              <a:lnSpc>
                <a:spcPct val="110000"/>
              </a:lnSpc>
            </a:pPr>
            <a:r>
              <a:rPr lang="en-US" sz="1800" dirty="0"/>
              <a:t>Increasing caps on the number of subsidized vehicles were assumed; the cap was set to 600,000 for the High case.</a:t>
            </a:r>
          </a:p>
          <a:p>
            <a:pPr lvl="1">
              <a:lnSpc>
                <a:spcPct val="110000"/>
              </a:lnSpc>
            </a:pPr>
            <a:r>
              <a:rPr lang="en-US" sz="1800" dirty="0"/>
              <a:t>A conservative value of $3,500 was used for the tax credit.</a:t>
            </a:r>
          </a:p>
          <a:p>
            <a:pPr lvl="1">
              <a:lnSpc>
                <a:spcPct val="110000"/>
              </a:lnSpc>
            </a:pPr>
            <a:r>
              <a:rPr lang="en-US" sz="1800" dirty="0"/>
              <a:t>The Low case value for number of OEMs producing eligible vehicles was assumed to equal 17, which is supported by recent data</a:t>
            </a:r>
            <a:r>
              <a:rPr lang="en-US" sz="1800" baseline="30000" dirty="0"/>
              <a:t>1</a:t>
            </a:r>
            <a:r>
              <a:rPr lang="en-US" sz="1800" dirty="0"/>
              <a:t>; for the Medium case, it was assumed that nearly all auto manufacturers (approximately 20 as of 2019) selling light-duty passenger vehicles in the U.S. produce eligible vehicles; and for the High case it was assumed that five additional manufacturers of ZEVs would enter the market.</a:t>
            </a:r>
          </a:p>
          <a:p>
            <a:pPr>
              <a:lnSpc>
                <a:spcPct val="110000"/>
              </a:lnSpc>
            </a:pPr>
            <a:r>
              <a:rPr lang="en-US" sz="2000" dirty="0"/>
              <a:t>State rebates: Increase amount by 10%, 12% and 15%; increase duration to 10, 15, and 20 years; apply the median rebate amount ($2,500) to all state without current rebates (as of 2019) for 10, 15, and 20 years.</a:t>
            </a:r>
          </a:p>
          <a:p>
            <a:pPr>
              <a:lnSpc>
                <a:spcPct val="110000"/>
              </a:lnSpc>
            </a:pPr>
            <a:r>
              <a:rPr lang="en-US" sz="2000" dirty="0"/>
              <a:t>Increase HOV lane access duration (with default start year of 2014) to 10, 12, and 15 years.</a:t>
            </a:r>
          </a:p>
          <a:p>
            <a:pPr>
              <a:lnSpc>
                <a:spcPct val="110000"/>
              </a:lnSpc>
            </a:pPr>
            <a:endParaRPr lang="en-US" sz="2000" dirty="0"/>
          </a:p>
        </p:txBody>
      </p:sp>
      <p:sp>
        <p:nvSpPr>
          <p:cNvPr id="4" name="Rectangle 3"/>
          <p:cNvSpPr/>
          <p:nvPr/>
        </p:nvSpPr>
        <p:spPr>
          <a:xfrm>
            <a:off x="1000125" y="6356349"/>
            <a:ext cx="5180457" cy="338554"/>
          </a:xfrm>
          <a:prstGeom prst="rect">
            <a:avLst/>
          </a:prstGeom>
        </p:spPr>
        <p:txBody>
          <a:bodyPr wrap="none">
            <a:spAutoFit/>
          </a:bodyPr>
          <a:lstStyle/>
          <a:p>
            <a:r>
              <a:rPr lang="en-US" sz="1600" baseline="30000" dirty="0">
                <a:solidFill>
                  <a:srgbClr val="5F5F5F"/>
                </a:solidFill>
                <a:latin typeface="Segoe UI" panose="020B0502040204020203" pitchFamily="34" charset="0"/>
                <a:ea typeface="SimSun" panose="02010600030101010101" pitchFamily="2" charset="-122"/>
                <a:cs typeface="Segoe UI" panose="020B0502040204020203" pitchFamily="34" charset="0"/>
              </a:rPr>
              <a:t>1</a:t>
            </a:r>
            <a:r>
              <a:rPr lang="en-US" sz="1600" dirty="0">
                <a:solidFill>
                  <a:srgbClr val="5F5F5F"/>
                </a:solidFill>
                <a:latin typeface="Segoe UI" panose="020B0502040204020203" pitchFamily="34" charset="0"/>
                <a:ea typeface="SimSun" panose="02010600030101010101" pitchFamily="2" charset="-122"/>
                <a:cs typeface="Segoe UI" panose="020B0502040204020203" pitchFamily="34" charset="0"/>
              </a:rPr>
              <a:t> </a:t>
            </a:r>
            <a:r>
              <a:rPr lang="en-US" sz="1600" dirty="0">
                <a:solidFill>
                  <a:srgbClr val="5F5F5F"/>
                </a:solidFill>
                <a:latin typeface="Segoe UI" panose="020B0502040204020203" pitchFamily="34" charset="0"/>
                <a:ea typeface="SimSun" panose="02010600030101010101" pitchFamily="2" charset="-122"/>
                <a:cs typeface="Segoe UI" panose="020B0502040204020203" pitchFamily="34" charset="0"/>
                <a:hlinkClick r:id="rId3"/>
              </a:rPr>
              <a:t>https://www.nanalyze.com/2017/03/electric-cars-usa/</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8209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352273"/>
            <a:ext cx="10261600" cy="1325563"/>
          </a:xfrm>
        </p:spPr>
        <p:txBody>
          <a:bodyPr/>
          <a:lstStyle/>
          <a:p>
            <a:r>
              <a:rPr lang="en-US" dirty="0"/>
              <a:t>Project Tasks</a:t>
            </a:r>
          </a:p>
        </p:txBody>
      </p:sp>
      <p:sp>
        <p:nvSpPr>
          <p:cNvPr id="3" name="Slide Number Placeholder 2"/>
          <p:cNvSpPr>
            <a:spLocks noGrp="1"/>
          </p:cNvSpPr>
          <p:nvPr>
            <p:ph type="sldNum" sz="quarter" idx="12"/>
          </p:nvPr>
        </p:nvSpPr>
        <p:spPr/>
        <p:txBody>
          <a:bodyPr/>
          <a:lstStyle/>
          <a:p>
            <a:fld id="{DADFA7F5-40CC-4FC0-89A8-DE9E694DC4C4}" type="slidenum">
              <a:rPr lang="en-US" smtClean="0"/>
              <a:pPr/>
              <a:t>4</a:t>
            </a:fld>
            <a:endParaRPr lang="en-US" dirty="0"/>
          </a:p>
        </p:txBody>
      </p:sp>
      <p:sp>
        <p:nvSpPr>
          <p:cNvPr id="4" name="Content Placeholder 3"/>
          <p:cNvSpPr>
            <a:spLocks noGrp="1"/>
          </p:cNvSpPr>
          <p:nvPr>
            <p:ph sz="half" idx="13"/>
          </p:nvPr>
        </p:nvSpPr>
        <p:spPr>
          <a:xfrm>
            <a:off x="1000125" y="1677836"/>
            <a:ext cx="9817100" cy="2907195"/>
          </a:xfrm>
        </p:spPr>
        <p:txBody>
          <a:bodyPr>
            <a:normAutofit/>
          </a:bodyPr>
          <a:lstStyle/>
          <a:p>
            <a:r>
              <a:rPr lang="en-US" dirty="0"/>
              <a:t>Task 1: Amplified work plan </a:t>
            </a:r>
          </a:p>
          <a:p>
            <a:r>
              <a:rPr lang="en-US" dirty="0"/>
              <a:t>Task 2: Brief literature review </a:t>
            </a:r>
          </a:p>
          <a:p>
            <a:r>
              <a:rPr lang="en-US" dirty="0"/>
              <a:t>Task 3: Develop analysis scenarios </a:t>
            </a:r>
          </a:p>
          <a:p>
            <a:r>
              <a:rPr lang="en-US" dirty="0"/>
              <a:t>Task 4: Assess emissions reductions </a:t>
            </a:r>
          </a:p>
          <a:p>
            <a:r>
              <a:rPr lang="en-US" dirty="0"/>
              <a:t>Task 5: Project report</a:t>
            </a:r>
          </a:p>
        </p:txBody>
      </p:sp>
      <p:sp>
        <p:nvSpPr>
          <p:cNvPr id="5" name="Title 1"/>
          <p:cNvSpPr txBox="1">
            <a:spLocks/>
          </p:cNvSpPr>
          <p:nvPr/>
        </p:nvSpPr>
        <p:spPr>
          <a:xfrm>
            <a:off x="1000124" y="5030787"/>
            <a:ext cx="1119187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stStyle>
          <a:p>
            <a:pPr>
              <a:lnSpc>
                <a:spcPct val="100000"/>
              </a:lnSpc>
            </a:pPr>
            <a:r>
              <a:rPr lang="en-US" sz="3000" dirty="0">
                <a:latin typeface="Segoe UI Semibold" panose="020B0702040204020203" pitchFamily="34" charset="0"/>
              </a:rPr>
              <a:t>Objective of this webinar: present the activities conducted </a:t>
            </a:r>
            <a:br>
              <a:rPr lang="en-US" sz="3000" dirty="0">
                <a:latin typeface="Segoe UI Semibold" panose="020B0702040204020203" pitchFamily="34" charset="0"/>
              </a:rPr>
            </a:br>
            <a:r>
              <a:rPr lang="en-US" sz="3000" dirty="0">
                <a:latin typeface="Segoe UI Semibold" panose="020B0702040204020203" pitchFamily="34" charset="0"/>
              </a:rPr>
              <a:t>for NCHRP 25-25 Task 115 and the emission reduction estimates in the analysis scenarios</a:t>
            </a:r>
          </a:p>
          <a:p>
            <a:pPr>
              <a:lnSpc>
                <a:spcPct val="100000"/>
              </a:lnSpc>
            </a:pPr>
            <a:r>
              <a:rPr lang="en-US" sz="3200" dirty="0"/>
              <a:t> </a:t>
            </a:r>
          </a:p>
        </p:txBody>
      </p:sp>
    </p:spTree>
    <p:extLst>
      <p:ext uri="{BB962C8B-B14F-4D97-AF65-F5344CB8AC3E}">
        <p14:creationId xmlns:p14="http://schemas.microsoft.com/office/powerpoint/2010/main" val="8898123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for MA</a:t>
            </a:r>
            <a:r>
              <a:rPr lang="en-US" baseline="30000" dirty="0"/>
              <a:t>3</a:t>
            </a:r>
            <a:r>
              <a:rPr lang="en-US" dirty="0"/>
              <a:t>T Cost Parity Parameter Adjustments</a:t>
            </a:r>
          </a:p>
        </p:txBody>
      </p:sp>
      <p:sp>
        <p:nvSpPr>
          <p:cNvPr id="6" name="Content Placeholder 3">
            <a:extLst>
              <a:ext uri="{FF2B5EF4-FFF2-40B4-BE49-F238E27FC236}">
                <a16:creationId xmlns:a16="http://schemas.microsoft.com/office/drawing/2014/main" id="{4FCEEF18-4B8D-4160-A176-CE4B1B201456}"/>
              </a:ext>
            </a:extLst>
          </p:cNvPr>
          <p:cNvSpPr txBox="1">
            <a:spLocks/>
          </p:cNvSpPr>
          <p:nvPr/>
        </p:nvSpPr>
        <p:spPr>
          <a:xfrm>
            <a:off x="1000125" y="1991476"/>
            <a:ext cx="9817100" cy="4364873"/>
          </a:xfrm>
          <a:prstGeom prst="rect">
            <a:avLst/>
          </a:prstGeom>
        </p:spPr>
        <p:txBody>
          <a:bodyPr vert="horz" lIns="91440" tIns="45720" rIns="91440" bIns="45720" rtlCol="0">
            <a:normAutofit/>
          </a:bodyPr>
          <a:lstStyle>
            <a:lvl1pPr marL="292100" indent="-292100" algn="l" defTabSz="914400" rtl="0" eaLnBrk="1" latinLnBrk="0" hangingPunct="1">
              <a:lnSpc>
                <a:spcPct val="100000"/>
              </a:lnSpc>
              <a:spcBef>
                <a:spcPts val="1000"/>
              </a:spcBef>
              <a:buFont typeface="Arial" panose="020B0604020202020204" pitchFamily="34" charset="0"/>
              <a:buChar char="•"/>
              <a:defRPr sz="2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1pPr>
            <a:lvl2pPr marL="631825" indent="-292100" algn="l" defTabSz="914400" rtl="0" eaLnBrk="1" latinLnBrk="0" hangingPunct="1">
              <a:lnSpc>
                <a:spcPct val="100000"/>
              </a:lnSpc>
              <a:spcBef>
                <a:spcPts val="600"/>
              </a:spcBef>
              <a:buFont typeface="Segoe UI Light" panose="020B0502040204020203" pitchFamily="34" charset="0"/>
              <a:buChar char="‒"/>
              <a:defRPr sz="24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2pPr>
            <a:lvl3pPr marL="854075" indent="-228600" algn="l" defTabSz="914400" rtl="0" eaLnBrk="1" latinLnBrk="0" hangingPunct="1">
              <a:lnSpc>
                <a:spcPct val="100000"/>
              </a:lnSpc>
              <a:spcBef>
                <a:spcPts val="600"/>
              </a:spcBef>
              <a:buFont typeface="Arial" panose="020B0604020202020204" pitchFamily="34" charset="0"/>
              <a:buChar char="•"/>
              <a:defRPr sz="20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3pPr>
            <a:lvl4pPr marL="1085850"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4pPr>
            <a:lvl5pPr marL="1316038" indent="-228600" algn="l" defTabSz="914400" rtl="0" eaLnBrk="1" latinLnBrk="0" hangingPunct="1">
              <a:lnSpc>
                <a:spcPct val="100000"/>
              </a:lnSpc>
              <a:spcBef>
                <a:spcPts val="600"/>
              </a:spcBef>
              <a:buFont typeface="Arial" panose="020B0604020202020204" pitchFamily="34" charset="0"/>
              <a:buChar char="•"/>
              <a:defRPr sz="1800" kern="1200">
                <a:solidFill>
                  <a:srgbClr val="0C5788"/>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Vehicle manufacturer cost parity between BEVs and their conventional (ICE) vehicle counterparts in 2040, 2035, and 2030</a:t>
            </a:r>
          </a:p>
          <a:p>
            <a:r>
              <a:rPr lang="en-US" sz="2000" dirty="0"/>
              <a:t>Gasoline prices rise at an accelerated rate using data from the EIA as a baseline </a:t>
            </a:r>
          </a:p>
          <a:p>
            <a:r>
              <a:rPr lang="en-US" sz="2000" dirty="0"/>
              <a:t>Diesel prices rise at an accelerated rate using data from the EIA as a baseline</a:t>
            </a:r>
          </a:p>
          <a:p>
            <a:endParaRPr lang="en-US" sz="2000" dirty="0"/>
          </a:p>
        </p:txBody>
      </p:sp>
      <p:sp>
        <p:nvSpPr>
          <p:cNvPr id="4" name="TextBox 3"/>
          <p:cNvSpPr txBox="1"/>
          <p:nvPr/>
        </p:nvSpPr>
        <p:spPr>
          <a:xfrm>
            <a:off x="424823" y="5767368"/>
            <a:ext cx="1962399" cy="954107"/>
          </a:xfrm>
          <a:prstGeom prst="rect">
            <a:avLst/>
          </a:prstGeom>
          <a:noFill/>
        </p:spPr>
        <p:txBody>
          <a:bodyPr wrap="square" rtlCol="0">
            <a:spAutoFit/>
          </a:bodyPr>
          <a:lstStyle/>
          <a:p>
            <a:r>
              <a:rPr lang="en-US" sz="1400" dirty="0"/>
              <a:t>Gasoline and diesel prices from EIA (</a:t>
            </a:r>
            <a:r>
              <a:rPr lang="en-US" sz="1400" u="sng" dirty="0">
                <a:hlinkClick r:id="rId3"/>
              </a:rPr>
              <a:t>https://www.eia.gov/petroleum/gasdiesel/</a:t>
            </a:r>
            <a:r>
              <a:rPr lang="en-US" sz="1400" u="sng" dirty="0"/>
              <a:t>)</a:t>
            </a:r>
            <a:endParaRPr lang="en-US" sz="1400" dirty="0"/>
          </a:p>
        </p:txBody>
      </p:sp>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2387222" y="3848445"/>
            <a:ext cx="4269072" cy="287303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4547" y="3845859"/>
            <a:ext cx="4610866" cy="2875615"/>
          </a:xfrm>
          <a:prstGeom prst="rect">
            <a:avLst/>
          </a:prstGeom>
        </p:spPr>
      </p:pic>
    </p:spTree>
    <p:extLst>
      <p:ext uri="{BB962C8B-B14F-4D97-AF65-F5344CB8AC3E}">
        <p14:creationId xmlns:p14="http://schemas.microsoft.com/office/powerpoint/2010/main" val="1142570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Modeled Increases in ZEV Populations in 2040 Compared to the Base Case</a:t>
            </a:r>
            <a:r>
              <a:rPr lang="en-US" sz="2100" dirty="0"/>
              <a:t> (1 of 2)</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41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11832"/>
              </p:ext>
            </p:extLst>
          </p:nvPr>
        </p:nvGraphicFramePr>
        <p:xfrm>
          <a:off x="1118100" y="1841351"/>
          <a:ext cx="9602037" cy="4454176"/>
        </p:xfrm>
        <a:graphic>
          <a:graphicData uri="http://schemas.openxmlformats.org/drawingml/2006/table">
            <a:tbl>
              <a:tblPr firstRow="1" firstCol="1" bandRow="1">
                <a:tableStyleId>{5C22544A-7EE6-4342-B048-85BDC9FD1C3A}</a:tableStyleId>
              </a:tblPr>
              <a:tblGrid>
                <a:gridCol w="1613068">
                  <a:extLst>
                    <a:ext uri="{9D8B030D-6E8A-4147-A177-3AD203B41FA5}">
                      <a16:colId xmlns:a16="http://schemas.microsoft.com/office/drawing/2014/main" val="1502828093"/>
                    </a:ext>
                  </a:extLst>
                </a:gridCol>
                <a:gridCol w="4019785">
                  <a:extLst>
                    <a:ext uri="{9D8B030D-6E8A-4147-A177-3AD203B41FA5}">
                      <a16:colId xmlns:a16="http://schemas.microsoft.com/office/drawing/2014/main" val="1343826082"/>
                    </a:ext>
                  </a:extLst>
                </a:gridCol>
                <a:gridCol w="1293964">
                  <a:extLst>
                    <a:ext uri="{9D8B030D-6E8A-4147-A177-3AD203B41FA5}">
                      <a16:colId xmlns:a16="http://schemas.microsoft.com/office/drawing/2014/main" val="2122490313"/>
                    </a:ext>
                  </a:extLst>
                </a:gridCol>
                <a:gridCol w="1386390">
                  <a:extLst>
                    <a:ext uri="{9D8B030D-6E8A-4147-A177-3AD203B41FA5}">
                      <a16:colId xmlns:a16="http://schemas.microsoft.com/office/drawing/2014/main" val="4074933882"/>
                    </a:ext>
                  </a:extLst>
                </a:gridCol>
                <a:gridCol w="1288830">
                  <a:extLst>
                    <a:ext uri="{9D8B030D-6E8A-4147-A177-3AD203B41FA5}">
                      <a16:colId xmlns:a16="http://schemas.microsoft.com/office/drawing/2014/main" val="1229873242"/>
                    </a:ext>
                  </a:extLst>
                </a:gridCol>
              </a:tblGrid>
              <a:tr h="763948">
                <a:tc>
                  <a:txBody>
                    <a:bodyPr/>
                    <a:lstStyle/>
                    <a:p>
                      <a:pPr marL="0" marR="0">
                        <a:lnSpc>
                          <a:spcPct val="115000"/>
                        </a:lnSpc>
                        <a:spcBef>
                          <a:spcPts val="600"/>
                        </a:spcBef>
                        <a:spcAft>
                          <a:spcPts val="600"/>
                        </a:spcAft>
                      </a:pPr>
                      <a:r>
                        <a:rPr lang="en-US" sz="1800" dirty="0">
                          <a:effectLst/>
                        </a:rPr>
                        <a:t>Simulation Set ID</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nSpc>
                          <a:spcPct val="115000"/>
                        </a:lnSpc>
                        <a:spcBef>
                          <a:spcPts val="600"/>
                        </a:spcBef>
                        <a:spcAft>
                          <a:spcPts val="600"/>
                        </a:spcAft>
                      </a:pPr>
                      <a:r>
                        <a:rPr lang="en-US" sz="1800" dirty="0">
                          <a:effectLst/>
                        </a:rPr>
                        <a:t>Scenario Description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Low</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Medium</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High</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extLst>
                  <a:ext uri="{0D108BD9-81ED-4DB2-BD59-A6C34878D82A}">
                    <a16:rowId xmlns:a16="http://schemas.microsoft.com/office/drawing/2014/main" val="1394496771"/>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C1</a:t>
                      </a: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Vehicle Manufacturer Cost</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21%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172%</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345%</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3804164731"/>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C2</a:t>
                      </a: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Gasoline Prices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11%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27%</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51%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2541036091"/>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I2</a:t>
                      </a: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Public Charging Power Level</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NA</a:t>
                      </a:r>
                      <a:r>
                        <a:rPr lang="en-US" sz="1800" baseline="30000" dirty="0">
                          <a:effectLst/>
                        </a:rPr>
                        <a:t>a</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36%</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46%</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2021205549"/>
                  </a:ext>
                </a:extLst>
              </a:tr>
              <a:tr h="763948">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P5</a:t>
                      </a: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Instant Rebate Amount and Duration Applied to Other States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5%</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43%</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1069213892"/>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P6</a:t>
                      </a: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HOV Lane Access Duration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3%</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24%</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1178296009"/>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I1</a:t>
                      </a: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Public Charging Availability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9%</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18%</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986194363"/>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P2</a:t>
                      </a: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ARRA Number of OEM Producers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17%</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17%</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1296793522"/>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P4</a:t>
                      </a: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Instant Rebate Duration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4%</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16%</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3298218650"/>
                  </a:ext>
                </a:extLst>
              </a:tr>
              <a:tr h="365785">
                <a:tc>
                  <a:txBody>
                    <a:bodyPr/>
                    <a:lstStyle/>
                    <a:p>
                      <a:pPr marL="0" marR="0">
                        <a:lnSpc>
                          <a:spcPct val="115000"/>
                        </a:lnSpc>
                        <a:spcBef>
                          <a:spcPts val="600"/>
                        </a:spcBef>
                        <a:spcAft>
                          <a:spcPts val="600"/>
                        </a:spcAft>
                      </a:pPr>
                      <a:r>
                        <a:rPr lang="en-US" sz="1800" b="0" kern="1200" dirty="0">
                          <a:solidFill>
                            <a:schemeClr val="dk1"/>
                          </a:solidFill>
                          <a:effectLst/>
                          <a:latin typeface="+mn-lt"/>
                          <a:ea typeface="+mn-ea"/>
                          <a:cs typeface="+mn-cs"/>
                        </a:rPr>
                        <a:t>I3</a:t>
                      </a: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Home Charging Availability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NA</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7%</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15%</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7430859"/>
                  </a:ext>
                </a:extLst>
              </a:tr>
            </a:tbl>
          </a:graphicData>
        </a:graphic>
      </p:graphicFrame>
      <p:sp>
        <p:nvSpPr>
          <p:cNvPr id="5" name="Rectangle 4"/>
          <p:cNvSpPr/>
          <p:nvPr/>
        </p:nvSpPr>
        <p:spPr>
          <a:xfrm>
            <a:off x="1118099" y="6309888"/>
            <a:ext cx="9602037" cy="286425"/>
          </a:xfrm>
          <a:prstGeom prst="rect">
            <a:avLst/>
          </a:prstGeom>
        </p:spPr>
        <p:txBody>
          <a:bodyPr wrap="square">
            <a:spAutoFit/>
          </a:bodyPr>
          <a:lstStyle/>
          <a:p>
            <a:pPr>
              <a:lnSpc>
                <a:spcPct val="115000"/>
              </a:lnSpc>
              <a:spcBef>
                <a:spcPts val="600"/>
              </a:spcBef>
            </a:pPr>
            <a:r>
              <a:rPr lang="en-US" sz="1200" baseline="30000" dirty="0">
                <a:latin typeface="Segoe UI" panose="020B0502040204020203" pitchFamily="34" charset="0"/>
                <a:ea typeface="SimSun" panose="02010600030101010101" pitchFamily="2" charset="-122"/>
                <a:cs typeface="Segoe UI" panose="020B0502040204020203" pitchFamily="34" charset="0"/>
              </a:rPr>
              <a:t>a</a:t>
            </a:r>
            <a:r>
              <a:rPr lang="en-US" sz="1200" dirty="0">
                <a:latin typeface="Segoe UI" panose="020B0502040204020203" pitchFamily="34" charset="0"/>
                <a:ea typeface="SimSun" panose="02010600030101010101" pitchFamily="2" charset="-122"/>
                <a:cs typeface="Segoe UI" panose="020B0502040204020203" pitchFamily="34" charset="0"/>
              </a:rPr>
              <a:t> NA indicates Not Applicable; no changes were made to default parameter values.</a:t>
            </a:r>
          </a:p>
        </p:txBody>
      </p:sp>
    </p:spTree>
    <p:extLst>
      <p:ext uri="{BB962C8B-B14F-4D97-AF65-F5344CB8AC3E}">
        <p14:creationId xmlns:p14="http://schemas.microsoft.com/office/powerpoint/2010/main" val="3376941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Modeled Increases in ZEV Populations in 2040 Compared to the Base Case</a:t>
            </a:r>
            <a:r>
              <a:rPr lang="en-US" sz="2100" dirty="0"/>
              <a:t> (2 of 2)</a:t>
            </a:r>
            <a:endParaRPr lang="en-US" dirty="0"/>
          </a:p>
        </p:txBody>
      </p:sp>
      <p:sp>
        <p:nvSpPr>
          <p:cNvPr id="3" name="Slide Number Placeholder 2"/>
          <p:cNvSpPr>
            <a:spLocks noGrp="1"/>
          </p:cNvSpPr>
          <p:nvPr>
            <p:ph type="sldNum" sz="quarter" idx="12"/>
          </p:nvPr>
        </p:nvSpPr>
        <p:spPr/>
        <p:txBody>
          <a:bodyPr/>
          <a:lstStyle/>
          <a:p>
            <a:fld id="{DADFA7F5-40CC-4FC0-89A8-DE9E694DC4C4}" type="slidenum">
              <a:rPr lang="en-US" smtClean="0"/>
              <a:pPr/>
              <a:t>42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8523188"/>
              </p:ext>
            </p:extLst>
          </p:nvPr>
        </p:nvGraphicFramePr>
        <p:xfrm>
          <a:off x="1118100" y="1841352"/>
          <a:ext cx="9602037" cy="3421977"/>
        </p:xfrm>
        <a:graphic>
          <a:graphicData uri="http://schemas.openxmlformats.org/drawingml/2006/table">
            <a:tbl>
              <a:tblPr firstRow="1" firstCol="1" bandRow="1">
                <a:tableStyleId>{5C22544A-7EE6-4342-B048-85BDC9FD1C3A}</a:tableStyleId>
              </a:tblPr>
              <a:tblGrid>
                <a:gridCol w="1381256">
                  <a:extLst>
                    <a:ext uri="{9D8B030D-6E8A-4147-A177-3AD203B41FA5}">
                      <a16:colId xmlns:a16="http://schemas.microsoft.com/office/drawing/2014/main" val="1502828093"/>
                    </a:ext>
                  </a:extLst>
                </a:gridCol>
                <a:gridCol w="4251597">
                  <a:extLst>
                    <a:ext uri="{9D8B030D-6E8A-4147-A177-3AD203B41FA5}">
                      <a16:colId xmlns:a16="http://schemas.microsoft.com/office/drawing/2014/main" val="1343826082"/>
                    </a:ext>
                  </a:extLst>
                </a:gridCol>
                <a:gridCol w="1293964">
                  <a:extLst>
                    <a:ext uri="{9D8B030D-6E8A-4147-A177-3AD203B41FA5}">
                      <a16:colId xmlns:a16="http://schemas.microsoft.com/office/drawing/2014/main" val="2122490313"/>
                    </a:ext>
                  </a:extLst>
                </a:gridCol>
                <a:gridCol w="1386390">
                  <a:extLst>
                    <a:ext uri="{9D8B030D-6E8A-4147-A177-3AD203B41FA5}">
                      <a16:colId xmlns:a16="http://schemas.microsoft.com/office/drawing/2014/main" val="4074933882"/>
                    </a:ext>
                  </a:extLst>
                </a:gridCol>
                <a:gridCol w="1288830">
                  <a:extLst>
                    <a:ext uri="{9D8B030D-6E8A-4147-A177-3AD203B41FA5}">
                      <a16:colId xmlns:a16="http://schemas.microsoft.com/office/drawing/2014/main" val="1229873242"/>
                    </a:ext>
                  </a:extLst>
                </a:gridCol>
              </a:tblGrid>
              <a:tr h="778776">
                <a:tc>
                  <a:txBody>
                    <a:bodyPr/>
                    <a:lstStyle/>
                    <a:p>
                      <a:pPr marL="0" marR="0">
                        <a:lnSpc>
                          <a:spcPct val="115000"/>
                        </a:lnSpc>
                        <a:spcBef>
                          <a:spcPts val="600"/>
                        </a:spcBef>
                        <a:spcAft>
                          <a:spcPts val="600"/>
                        </a:spcAft>
                      </a:pPr>
                      <a:r>
                        <a:rPr lang="en-US" sz="1800" dirty="0">
                          <a:effectLst/>
                        </a:rPr>
                        <a:t>Simulation Set ID</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nSpc>
                          <a:spcPct val="115000"/>
                        </a:lnSpc>
                        <a:spcBef>
                          <a:spcPts val="600"/>
                        </a:spcBef>
                        <a:spcAft>
                          <a:spcPts val="600"/>
                        </a:spcAft>
                      </a:pPr>
                      <a:r>
                        <a:rPr lang="en-US" sz="1800" dirty="0">
                          <a:effectLst/>
                        </a:rPr>
                        <a:t>Scenario Description</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Low</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Medium</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tc>
                  <a:txBody>
                    <a:bodyPr/>
                    <a:lstStyle/>
                    <a:p>
                      <a:pPr marL="0" marR="0" algn="ctr">
                        <a:lnSpc>
                          <a:spcPct val="115000"/>
                        </a:lnSpc>
                        <a:spcBef>
                          <a:spcPts val="600"/>
                        </a:spcBef>
                        <a:spcAft>
                          <a:spcPts val="600"/>
                        </a:spcAft>
                      </a:pPr>
                      <a:r>
                        <a:rPr lang="en-US" sz="1800" dirty="0">
                          <a:effectLst/>
                        </a:rPr>
                        <a:t>High</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0C5788"/>
                    </a:solidFill>
                  </a:tcPr>
                </a:tc>
                <a:extLst>
                  <a:ext uri="{0D108BD9-81ED-4DB2-BD59-A6C34878D82A}">
                    <a16:rowId xmlns:a16="http://schemas.microsoft.com/office/drawing/2014/main" val="1394496771"/>
                  </a:ext>
                </a:extLst>
              </a:tr>
              <a:tr h="778776">
                <a:tc>
                  <a:txBody>
                    <a:bodyPr/>
                    <a:lstStyle/>
                    <a:p>
                      <a:pPr marL="0" marR="0">
                        <a:lnSpc>
                          <a:spcPct val="115000"/>
                        </a:lnSpc>
                        <a:spcBef>
                          <a:spcPts val="600"/>
                        </a:spcBef>
                        <a:spcAft>
                          <a:spcPts val="600"/>
                        </a:spcAft>
                      </a:pPr>
                      <a:r>
                        <a:rPr lang="en-US" sz="1800" b="0" dirty="0">
                          <a:solidFill>
                            <a:schemeClr val="tx1"/>
                          </a:solidFill>
                          <a:effectLst/>
                        </a:rPr>
                        <a:t>P1</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ARRA Vehicle Cap and Maximum Subsidy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5%</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9%</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13%</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1170722621"/>
                  </a:ext>
                </a:extLst>
              </a:tr>
              <a:tr h="372885">
                <a:tc>
                  <a:txBody>
                    <a:bodyPr/>
                    <a:lstStyle/>
                    <a:p>
                      <a:pPr marL="0" marR="0">
                        <a:lnSpc>
                          <a:spcPct val="115000"/>
                        </a:lnSpc>
                        <a:spcBef>
                          <a:spcPts val="600"/>
                        </a:spcBef>
                        <a:spcAft>
                          <a:spcPts val="600"/>
                        </a:spcAft>
                      </a:pPr>
                      <a:r>
                        <a:rPr lang="en-US" sz="1800" b="0" dirty="0">
                          <a:solidFill>
                            <a:schemeClr val="tx1"/>
                          </a:solidFill>
                          <a:effectLst/>
                        </a:rPr>
                        <a:t>I5</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Workplace Charging Availability</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NA</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2%</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3550694021"/>
                  </a:ext>
                </a:extLst>
              </a:tr>
              <a:tr h="372885">
                <a:tc>
                  <a:txBody>
                    <a:bodyPr/>
                    <a:lstStyle/>
                    <a:p>
                      <a:pPr marL="0" marR="0">
                        <a:lnSpc>
                          <a:spcPct val="115000"/>
                        </a:lnSpc>
                        <a:spcBef>
                          <a:spcPts val="600"/>
                        </a:spcBef>
                        <a:spcAft>
                          <a:spcPts val="600"/>
                        </a:spcAft>
                      </a:pPr>
                      <a:r>
                        <a:rPr lang="en-US" sz="1800" b="0" dirty="0">
                          <a:solidFill>
                            <a:schemeClr val="tx1"/>
                          </a:solidFill>
                          <a:effectLst/>
                        </a:rPr>
                        <a:t>C3</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Diesel Prices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2%</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635044757"/>
                  </a:ext>
                </a:extLst>
              </a:tr>
              <a:tr h="372885">
                <a:tc>
                  <a:txBody>
                    <a:bodyPr/>
                    <a:lstStyle/>
                    <a:p>
                      <a:pPr marL="0" marR="0">
                        <a:lnSpc>
                          <a:spcPct val="115000"/>
                        </a:lnSpc>
                        <a:spcBef>
                          <a:spcPts val="600"/>
                        </a:spcBef>
                        <a:spcAft>
                          <a:spcPts val="600"/>
                        </a:spcAft>
                      </a:pPr>
                      <a:r>
                        <a:rPr lang="en-US" sz="1800" b="0" dirty="0">
                          <a:solidFill>
                            <a:schemeClr val="tx1"/>
                          </a:solidFill>
                          <a:effectLst/>
                        </a:rPr>
                        <a:t>P3</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Instant Rebate Amount</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0.1%</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0.2%</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3100548168"/>
                  </a:ext>
                </a:extLst>
              </a:tr>
              <a:tr h="372885">
                <a:tc>
                  <a:txBody>
                    <a:bodyPr/>
                    <a:lstStyle/>
                    <a:p>
                      <a:pPr marL="0" marR="0">
                        <a:lnSpc>
                          <a:spcPct val="115000"/>
                        </a:lnSpc>
                        <a:spcBef>
                          <a:spcPts val="600"/>
                        </a:spcBef>
                        <a:spcAft>
                          <a:spcPts val="600"/>
                        </a:spcAft>
                      </a:pPr>
                      <a:r>
                        <a:rPr lang="en-US" sz="1800" b="0" dirty="0">
                          <a:solidFill>
                            <a:schemeClr val="tx1"/>
                          </a:solidFill>
                          <a:effectLst/>
                        </a:rPr>
                        <a:t>I6</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nSpc>
                          <a:spcPct val="115000"/>
                        </a:lnSpc>
                        <a:spcBef>
                          <a:spcPts val="600"/>
                        </a:spcBef>
                        <a:spcAft>
                          <a:spcPts val="600"/>
                        </a:spcAft>
                      </a:pPr>
                      <a:r>
                        <a:rPr lang="en-US" sz="1800" dirty="0">
                          <a:effectLst/>
                        </a:rPr>
                        <a:t>Workplace Charging Power Level</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NA</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F0F0F0"/>
                    </a:solidFill>
                  </a:tcPr>
                </a:tc>
                <a:extLst>
                  <a:ext uri="{0D108BD9-81ED-4DB2-BD59-A6C34878D82A}">
                    <a16:rowId xmlns:a16="http://schemas.microsoft.com/office/drawing/2014/main" val="3393229735"/>
                  </a:ext>
                </a:extLst>
              </a:tr>
              <a:tr h="372885">
                <a:tc>
                  <a:txBody>
                    <a:bodyPr/>
                    <a:lstStyle/>
                    <a:p>
                      <a:pPr marL="0" marR="0">
                        <a:lnSpc>
                          <a:spcPct val="115000"/>
                        </a:lnSpc>
                        <a:spcBef>
                          <a:spcPts val="600"/>
                        </a:spcBef>
                        <a:spcAft>
                          <a:spcPts val="600"/>
                        </a:spcAft>
                      </a:pPr>
                      <a:r>
                        <a:rPr lang="en-US" sz="1800" b="0" dirty="0">
                          <a:solidFill>
                            <a:schemeClr val="tx1"/>
                          </a:solidFill>
                          <a:effectLst/>
                        </a:rPr>
                        <a:t>I4</a:t>
                      </a:r>
                      <a:endParaRPr lang="en-US" sz="18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nSpc>
                          <a:spcPct val="115000"/>
                        </a:lnSpc>
                        <a:spcBef>
                          <a:spcPts val="600"/>
                        </a:spcBef>
                        <a:spcAft>
                          <a:spcPts val="600"/>
                        </a:spcAft>
                      </a:pPr>
                      <a:r>
                        <a:rPr lang="en-US" sz="1800" dirty="0">
                          <a:effectLst/>
                        </a:rPr>
                        <a:t>Home Charging Power Level</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NA</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tc>
                  <a:txBody>
                    <a:bodyPr/>
                    <a:lstStyle/>
                    <a:p>
                      <a:pPr marL="0" marR="0" algn="ctr">
                        <a:lnSpc>
                          <a:spcPct val="115000"/>
                        </a:lnSpc>
                        <a:spcBef>
                          <a:spcPts val="600"/>
                        </a:spcBef>
                        <a:spcAft>
                          <a:spcPts val="600"/>
                        </a:spcAft>
                      </a:pPr>
                      <a:r>
                        <a:rPr lang="en-US" sz="1800" dirty="0">
                          <a:effectLst/>
                        </a:rPr>
                        <a:t>0%</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solidFill>
                      <a:srgbClr val="E1E1E1"/>
                    </a:solidFill>
                  </a:tcPr>
                </a:tc>
                <a:extLst>
                  <a:ext uri="{0D108BD9-81ED-4DB2-BD59-A6C34878D82A}">
                    <a16:rowId xmlns:a16="http://schemas.microsoft.com/office/drawing/2014/main" val="1869071024"/>
                  </a:ext>
                </a:extLst>
              </a:tr>
            </a:tbl>
          </a:graphicData>
        </a:graphic>
      </p:graphicFrame>
      <p:sp>
        <p:nvSpPr>
          <p:cNvPr id="5" name="Rectangle 4"/>
          <p:cNvSpPr/>
          <p:nvPr/>
        </p:nvSpPr>
        <p:spPr>
          <a:xfrm>
            <a:off x="1118099" y="5316933"/>
            <a:ext cx="9602037" cy="286425"/>
          </a:xfrm>
          <a:prstGeom prst="rect">
            <a:avLst/>
          </a:prstGeom>
        </p:spPr>
        <p:txBody>
          <a:bodyPr wrap="square">
            <a:spAutoFit/>
          </a:bodyPr>
          <a:lstStyle/>
          <a:p>
            <a:pPr>
              <a:lnSpc>
                <a:spcPct val="115000"/>
              </a:lnSpc>
              <a:spcBef>
                <a:spcPts val="600"/>
              </a:spcBef>
            </a:pPr>
            <a:r>
              <a:rPr lang="en-US" sz="1200" baseline="30000" dirty="0">
                <a:latin typeface="Segoe UI" panose="020B0502040204020203" pitchFamily="34" charset="0"/>
                <a:ea typeface="SimSun" panose="02010600030101010101" pitchFamily="2" charset="-122"/>
                <a:cs typeface="Segoe UI" panose="020B0502040204020203" pitchFamily="34" charset="0"/>
              </a:rPr>
              <a:t>a</a:t>
            </a:r>
            <a:r>
              <a:rPr lang="en-US" sz="1200" dirty="0">
                <a:latin typeface="Segoe UI" panose="020B0502040204020203" pitchFamily="34" charset="0"/>
                <a:ea typeface="SimSun" panose="02010600030101010101" pitchFamily="2" charset="-122"/>
                <a:cs typeface="Segoe UI" panose="020B0502040204020203" pitchFamily="34" charset="0"/>
              </a:rPr>
              <a:t> NA indicates Not Applicable; no changes were made to default parameter values.</a:t>
            </a:r>
          </a:p>
        </p:txBody>
      </p:sp>
    </p:spTree>
    <p:extLst>
      <p:ext uri="{BB962C8B-B14F-4D97-AF65-F5344CB8AC3E}">
        <p14:creationId xmlns:p14="http://schemas.microsoft.com/office/powerpoint/2010/main" val="107611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Slide Number Placeholder 2"/>
          <p:cNvSpPr>
            <a:spLocks noGrp="1"/>
          </p:cNvSpPr>
          <p:nvPr>
            <p:ph type="sldNum" sz="quarter" idx="12"/>
          </p:nvPr>
        </p:nvSpPr>
        <p:spPr/>
        <p:txBody>
          <a:bodyPr/>
          <a:lstStyle/>
          <a:p>
            <a:fld id="{DADFA7F5-40CC-4FC0-89A8-DE9E694DC4C4}" type="slidenum">
              <a:rPr lang="en-US" smtClean="0"/>
              <a:pPr/>
              <a:t>5</a:t>
            </a:fld>
            <a:endParaRPr lang="en-US" dirty="0"/>
          </a:p>
        </p:txBody>
      </p:sp>
      <p:sp>
        <p:nvSpPr>
          <p:cNvPr id="4" name="Content Placeholder 3"/>
          <p:cNvSpPr>
            <a:spLocks noGrp="1"/>
          </p:cNvSpPr>
          <p:nvPr>
            <p:ph sz="half" idx="13"/>
          </p:nvPr>
        </p:nvSpPr>
        <p:spPr>
          <a:xfrm>
            <a:off x="1000125" y="1690688"/>
            <a:ext cx="10151258" cy="4665662"/>
          </a:xfrm>
        </p:spPr>
        <p:txBody>
          <a:bodyPr>
            <a:noAutofit/>
          </a:bodyPr>
          <a:lstStyle/>
          <a:p>
            <a:r>
              <a:rPr lang="en-US" dirty="0"/>
              <a:t>Key findings from the literature review</a:t>
            </a:r>
          </a:p>
          <a:p>
            <a:r>
              <a:rPr lang="en-US" dirty="0"/>
              <a:t>Rationale for using the MA</a:t>
            </a:r>
            <a:r>
              <a:rPr lang="en-US" baseline="30000" dirty="0"/>
              <a:t>3</a:t>
            </a:r>
            <a:r>
              <a:rPr lang="en-US" dirty="0"/>
              <a:t>T model</a:t>
            </a:r>
          </a:p>
          <a:p>
            <a:r>
              <a:rPr lang="en-US" dirty="0"/>
              <a:t>Guiding principles for development and selection of scenarios</a:t>
            </a:r>
          </a:p>
          <a:p>
            <a:r>
              <a:rPr lang="en-US" dirty="0"/>
              <a:t>ZEV adoption scenarios</a:t>
            </a:r>
          </a:p>
          <a:p>
            <a:r>
              <a:rPr lang="en-US" dirty="0"/>
              <a:t>Modeled ZEV population increases</a:t>
            </a:r>
          </a:p>
          <a:p>
            <a:r>
              <a:rPr lang="en-US" dirty="0"/>
              <a:t>Modeled emissions reductions</a:t>
            </a:r>
          </a:p>
          <a:p>
            <a:r>
              <a:rPr lang="en-US" dirty="0"/>
              <a:t>Implications and future research suggestions</a:t>
            </a:r>
          </a:p>
        </p:txBody>
      </p:sp>
    </p:spTree>
    <p:extLst>
      <p:ext uri="{BB962C8B-B14F-4D97-AF65-F5344CB8AC3E}">
        <p14:creationId xmlns:p14="http://schemas.microsoft.com/office/powerpoint/2010/main" val="256384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B004-C8C6-48E4-84AB-1E4535E3FBD1}"/>
              </a:ext>
            </a:extLst>
          </p:cNvPr>
          <p:cNvSpPr>
            <a:spLocks noGrp="1"/>
          </p:cNvSpPr>
          <p:nvPr>
            <p:ph type="title"/>
          </p:nvPr>
        </p:nvSpPr>
        <p:spPr/>
        <p:txBody>
          <a:bodyPr>
            <a:normAutofit/>
          </a:bodyPr>
          <a:lstStyle/>
          <a:p>
            <a:r>
              <a:rPr lang="en-US" sz="4000" dirty="0"/>
              <a:t>Brief Literature Review to Support Modeling Scenario Development</a:t>
            </a:r>
          </a:p>
        </p:txBody>
      </p:sp>
      <p:sp>
        <p:nvSpPr>
          <p:cNvPr id="3" name="Slide Number Placeholder 2">
            <a:extLst>
              <a:ext uri="{FF2B5EF4-FFF2-40B4-BE49-F238E27FC236}">
                <a16:creationId xmlns:a16="http://schemas.microsoft.com/office/drawing/2014/main" id="{92624F66-0636-41F6-B2A1-E36567D5D083}"/>
              </a:ext>
            </a:extLst>
          </p:cNvPr>
          <p:cNvSpPr>
            <a:spLocks noGrp="1"/>
          </p:cNvSpPr>
          <p:nvPr>
            <p:ph type="sldNum" sz="quarter" idx="12"/>
          </p:nvPr>
        </p:nvSpPr>
        <p:spPr/>
        <p:txBody>
          <a:bodyPr/>
          <a:lstStyle/>
          <a:p>
            <a:fld id="{DADFA7F5-40CC-4FC0-89A8-DE9E694DC4C4}" type="slidenum">
              <a:rPr lang="en-US" smtClean="0"/>
              <a:pPr/>
              <a:t>6</a:t>
            </a:fld>
            <a:endParaRPr lang="en-US" dirty="0"/>
          </a:p>
        </p:txBody>
      </p:sp>
      <p:sp>
        <p:nvSpPr>
          <p:cNvPr id="4" name="Content Placeholder 3">
            <a:extLst>
              <a:ext uri="{FF2B5EF4-FFF2-40B4-BE49-F238E27FC236}">
                <a16:creationId xmlns:a16="http://schemas.microsoft.com/office/drawing/2014/main" id="{FBCD6D9A-D13D-4A82-8AC7-5E4AEFC1B036}"/>
              </a:ext>
            </a:extLst>
          </p:cNvPr>
          <p:cNvSpPr>
            <a:spLocks noGrp="1"/>
          </p:cNvSpPr>
          <p:nvPr>
            <p:ph sz="half" idx="13"/>
          </p:nvPr>
        </p:nvSpPr>
        <p:spPr>
          <a:xfrm>
            <a:off x="1000125" y="1753318"/>
            <a:ext cx="9817100" cy="4351338"/>
          </a:xfrm>
        </p:spPr>
        <p:txBody>
          <a:bodyPr>
            <a:normAutofit fontScale="92500"/>
          </a:bodyPr>
          <a:lstStyle/>
          <a:p>
            <a:pPr>
              <a:lnSpc>
                <a:spcPct val="110000"/>
              </a:lnSpc>
            </a:pPr>
            <a:r>
              <a:rPr lang="en-US" dirty="0"/>
              <a:t>Investigated use of the panel-recommended MA</a:t>
            </a:r>
            <a:r>
              <a:rPr lang="en-US" baseline="30000" dirty="0"/>
              <a:t>3</a:t>
            </a:r>
            <a:r>
              <a:rPr lang="en-US" dirty="0"/>
              <a:t>T model and identified key inputs to guide the literature review</a:t>
            </a:r>
          </a:p>
          <a:p>
            <a:pPr>
              <a:lnSpc>
                <a:spcPct val="110000"/>
              </a:lnSpc>
            </a:pPr>
            <a:r>
              <a:rPr lang="en-US" dirty="0"/>
              <a:t>Reviewed various resources representing historical data, a variety of forecast resources, consumer preferences, policies, technology, infrastructure, and other topics</a:t>
            </a:r>
          </a:p>
          <a:p>
            <a:pPr>
              <a:lnSpc>
                <a:spcPct val="110000"/>
              </a:lnSpc>
            </a:pPr>
            <a:r>
              <a:rPr lang="en-US" dirty="0"/>
              <a:t>Identified key factors affecting adoption of all types of alternative technology vehicles (ATVs): battery electric vehicles (BEV), fuel-cell electric vehicles (FCEV), plug-in hybrid electric vehicles (PHEV), and hybrid electric vehicles (HEV).</a:t>
            </a:r>
          </a:p>
        </p:txBody>
      </p:sp>
    </p:spTree>
    <p:extLst>
      <p:ext uri="{BB962C8B-B14F-4D97-AF65-F5344CB8AC3E}">
        <p14:creationId xmlns:p14="http://schemas.microsoft.com/office/powerpoint/2010/main" val="3082049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AF0F7A-E55A-4789-8116-C04DEE6C7E19}"/>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sz="4000" dirty="0">
                <a:solidFill>
                  <a:srgbClr val="FFFFFF"/>
                </a:solidFill>
                <a:latin typeface="+mj-lt"/>
                <a:ea typeface="+mj-ea"/>
                <a:cs typeface="+mj-cs"/>
              </a:rPr>
              <a:t>Historical U.S. Sales by Advanced Technology Vehicle Category</a:t>
            </a:r>
          </a:p>
        </p:txBody>
      </p:sp>
      <p:sp>
        <p:nvSpPr>
          <p:cNvPr id="4" name="TextBox 3"/>
          <p:cNvSpPr txBox="1"/>
          <p:nvPr/>
        </p:nvSpPr>
        <p:spPr>
          <a:xfrm>
            <a:off x="6538651" y="6356350"/>
            <a:ext cx="4587281" cy="307777"/>
          </a:xfrm>
          <a:prstGeom prst="rect">
            <a:avLst/>
          </a:prstGeom>
          <a:noFill/>
        </p:spPr>
        <p:txBody>
          <a:bodyPr wrap="none" rtlCol="0">
            <a:spAutoFit/>
          </a:bodyPr>
          <a:lstStyle/>
          <a:p>
            <a:r>
              <a:rPr lang="en-US" sz="1400" i="1" dirty="0"/>
              <a:t>Data Source: Alliance of Automobile Manufacturers 2019</a:t>
            </a:r>
            <a:endParaRPr lang="en-US" sz="1400" dirty="0"/>
          </a:p>
        </p:txBody>
      </p:sp>
      <p:sp>
        <p:nvSpPr>
          <p:cNvPr id="7" name="Slide Number Placeholder 2">
            <a:extLst>
              <a:ext uri="{FF2B5EF4-FFF2-40B4-BE49-F238E27FC236}">
                <a16:creationId xmlns:a16="http://schemas.microsoft.com/office/drawing/2014/main" id="{92624F66-0636-41F6-B2A1-E36567D5D083}"/>
              </a:ext>
            </a:extLst>
          </p:cNvPr>
          <p:cNvSpPr>
            <a:spLocks noGrp="1"/>
          </p:cNvSpPr>
          <p:nvPr>
            <p:ph type="sldNum" sz="quarter" idx="12"/>
          </p:nvPr>
        </p:nvSpPr>
        <p:spPr>
          <a:xfrm>
            <a:off x="8610599" y="6356350"/>
            <a:ext cx="3148013" cy="365125"/>
          </a:xfrm>
        </p:spPr>
        <p:txBody>
          <a:bodyPr/>
          <a:lstStyle/>
          <a:p>
            <a:r>
              <a:rPr lang="en-US" dirty="0"/>
              <a:t>5</a:t>
            </a:r>
          </a:p>
        </p:txBody>
      </p:sp>
      <p:graphicFrame>
        <p:nvGraphicFramePr>
          <p:cNvPr id="10" name="Chart 9"/>
          <p:cNvGraphicFramePr>
            <a:graphicFrameLocks/>
          </p:cNvGraphicFramePr>
          <p:nvPr>
            <p:extLst>
              <p:ext uri="{D42A27DB-BD31-4B8C-83A1-F6EECF244321}">
                <p14:modId xmlns:p14="http://schemas.microsoft.com/office/powerpoint/2010/main" val="766013287"/>
              </p:ext>
            </p:extLst>
          </p:nvPr>
        </p:nvGraphicFramePr>
        <p:xfrm>
          <a:off x="5150642" y="470925"/>
          <a:ext cx="6231232" cy="588931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8373978" y="874453"/>
            <a:ext cx="1603829" cy="34073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8832291" y="515480"/>
            <a:ext cx="694806" cy="369332"/>
          </a:xfrm>
          <a:prstGeom prst="rect">
            <a:avLst/>
          </a:prstGeom>
          <a:noFill/>
        </p:spPr>
        <p:txBody>
          <a:bodyPr wrap="none" rtlCol="0">
            <a:spAutoFit/>
          </a:bodyPr>
          <a:lstStyle/>
          <a:p>
            <a:r>
              <a:rPr lang="en-US" b="1" dirty="0"/>
              <a:t>ZEVs</a:t>
            </a:r>
          </a:p>
        </p:txBody>
      </p:sp>
    </p:spTree>
    <p:extLst>
      <p:ext uri="{BB962C8B-B14F-4D97-AF65-F5344CB8AC3E}">
        <p14:creationId xmlns:p14="http://schemas.microsoft.com/office/powerpoint/2010/main" val="339440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Drivers to ATV Adoption</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8</a:t>
            </a:fld>
            <a:endParaRPr lang="en-US" sz="1600" dirty="0"/>
          </a:p>
        </p:txBody>
      </p:sp>
      <p:graphicFrame>
        <p:nvGraphicFramePr>
          <p:cNvPr id="9" name="Content Placeholder 8"/>
          <p:cNvGraphicFramePr>
            <a:graphicFrameLocks noGrp="1"/>
          </p:cNvGraphicFramePr>
          <p:nvPr>
            <p:ph sz="half" idx="13"/>
            <p:extLst>
              <p:ext uri="{D42A27DB-BD31-4B8C-83A1-F6EECF244321}">
                <p14:modId xmlns:p14="http://schemas.microsoft.com/office/powerpoint/2010/main" val="2468739899"/>
              </p:ext>
            </p:extLst>
          </p:nvPr>
        </p:nvGraphicFramePr>
        <p:xfrm>
          <a:off x="1053967" y="1392804"/>
          <a:ext cx="10645343" cy="3943639"/>
        </p:xfrm>
        <a:graphic>
          <a:graphicData uri="http://schemas.openxmlformats.org/drawingml/2006/table">
            <a:tbl>
              <a:tblPr firstRow="1" bandRow="1">
                <a:tableStyleId>{5C22544A-7EE6-4342-B048-85BDC9FD1C3A}</a:tableStyleId>
              </a:tblPr>
              <a:tblGrid>
                <a:gridCol w="595370">
                  <a:extLst>
                    <a:ext uri="{9D8B030D-6E8A-4147-A177-3AD203B41FA5}">
                      <a16:colId xmlns:a16="http://schemas.microsoft.com/office/drawing/2014/main" val="2171445726"/>
                    </a:ext>
                  </a:extLst>
                </a:gridCol>
                <a:gridCol w="4238512">
                  <a:extLst>
                    <a:ext uri="{9D8B030D-6E8A-4147-A177-3AD203B41FA5}">
                      <a16:colId xmlns:a16="http://schemas.microsoft.com/office/drawing/2014/main" val="1971740395"/>
                    </a:ext>
                  </a:extLst>
                </a:gridCol>
                <a:gridCol w="1688951">
                  <a:extLst>
                    <a:ext uri="{9D8B030D-6E8A-4147-A177-3AD203B41FA5}">
                      <a16:colId xmlns:a16="http://schemas.microsoft.com/office/drawing/2014/main" val="2228005078"/>
                    </a:ext>
                  </a:extLst>
                </a:gridCol>
                <a:gridCol w="1656678">
                  <a:extLst>
                    <a:ext uri="{9D8B030D-6E8A-4147-A177-3AD203B41FA5}">
                      <a16:colId xmlns:a16="http://schemas.microsoft.com/office/drawing/2014/main" val="1948584567"/>
                    </a:ext>
                  </a:extLst>
                </a:gridCol>
                <a:gridCol w="2465832">
                  <a:extLst>
                    <a:ext uri="{9D8B030D-6E8A-4147-A177-3AD203B41FA5}">
                      <a16:colId xmlns:a16="http://schemas.microsoft.com/office/drawing/2014/main" val="3953756921"/>
                    </a:ext>
                  </a:extLst>
                </a:gridCol>
              </a:tblGrid>
              <a:tr h="592360">
                <a:tc>
                  <a:txBody>
                    <a:bodyPr/>
                    <a:lstStyle/>
                    <a:p>
                      <a:pPr marL="0" marR="0" algn="ctr" defTabSz="914400" rtl="0" eaLnBrk="1" latinLnBrk="0" hangingPunct="1">
                        <a:spcBef>
                          <a:spcPts val="200"/>
                        </a:spcBef>
                        <a:spcAft>
                          <a:spcPts val="200"/>
                        </a:spcAft>
                      </a:pPr>
                      <a:r>
                        <a:rPr lang="en-US" sz="1800" b="1" kern="600" dirty="0">
                          <a:solidFill>
                            <a:srgbClr val="FFFFFF"/>
                          </a:solidFill>
                          <a:effectLst/>
                          <a:latin typeface="Segoe UI Semibold"/>
                          <a:ea typeface="Calibri"/>
                          <a:cs typeface="+mn-cs"/>
                        </a:rPr>
                        <a:t>ID</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b="1" kern="600" dirty="0">
                          <a:solidFill>
                            <a:srgbClr val="FFFFFF"/>
                          </a:solidFill>
                          <a:effectLst/>
                          <a:latin typeface="Segoe UI Semibold"/>
                          <a:ea typeface="Calibri"/>
                          <a:cs typeface="+mn-cs"/>
                        </a:rPr>
                        <a:t>Driver of ATV Adoption</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b="1" kern="600" dirty="0">
                          <a:solidFill>
                            <a:srgbClr val="FFFFFF"/>
                          </a:solidFill>
                          <a:effectLst/>
                          <a:latin typeface="Segoe UI Semibold"/>
                          <a:ea typeface="Calibri"/>
                          <a:cs typeface="+mn-cs"/>
                        </a:rPr>
                        <a:t>Relative Importance</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b="1" kern="600" dirty="0">
                          <a:solidFill>
                            <a:srgbClr val="FFFFFF"/>
                          </a:solidFill>
                          <a:effectLst/>
                          <a:latin typeface="Segoe UI Semibold"/>
                          <a:ea typeface="Calibri"/>
                          <a:cs typeface="+mn-cs"/>
                        </a:rPr>
                        <a:t>MA</a:t>
                      </a:r>
                      <a:r>
                        <a:rPr lang="en-US" sz="1800" b="1" kern="600" baseline="30000" dirty="0">
                          <a:solidFill>
                            <a:srgbClr val="FFFFFF"/>
                          </a:solidFill>
                          <a:effectLst/>
                          <a:latin typeface="Segoe UI Semibold"/>
                          <a:ea typeface="Calibri"/>
                          <a:cs typeface="+mn-cs"/>
                        </a:rPr>
                        <a:t>3</a:t>
                      </a:r>
                      <a:r>
                        <a:rPr lang="en-US" sz="1800" b="1" kern="600" dirty="0">
                          <a:solidFill>
                            <a:srgbClr val="FFFFFF"/>
                          </a:solidFill>
                          <a:effectLst/>
                          <a:latin typeface="Segoe UI Semibold"/>
                          <a:ea typeface="Calibri"/>
                          <a:cs typeface="+mn-cs"/>
                        </a:rPr>
                        <a:t>T Parameter</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b="1" kern="600" dirty="0">
                          <a:solidFill>
                            <a:srgbClr val="FFFFFF"/>
                          </a:solidFill>
                          <a:effectLst/>
                          <a:latin typeface="Segoe UI Semibold"/>
                          <a:ea typeface="Calibri"/>
                          <a:cs typeface="+mn-cs"/>
                        </a:rPr>
                        <a:t>MA</a:t>
                      </a:r>
                      <a:r>
                        <a:rPr lang="en-US" sz="1800" b="1" kern="600" baseline="30000" dirty="0">
                          <a:solidFill>
                            <a:srgbClr val="FFFFFF"/>
                          </a:solidFill>
                          <a:effectLst/>
                          <a:latin typeface="Segoe UI Semibold"/>
                          <a:ea typeface="Calibri"/>
                          <a:cs typeface="+mn-cs"/>
                        </a:rPr>
                        <a:t>3</a:t>
                      </a:r>
                      <a:r>
                        <a:rPr lang="en-US" sz="1800" b="1" kern="600" dirty="0">
                          <a:solidFill>
                            <a:srgbClr val="FFFFFF"/>
                          </a:solidFill>
                          <a:effectLst/>
                          <a:latin typeface="Segoe UI Semibold"/>
                          <a:ea typeface="Calibri"/>
                          <a:cs typeface="+mn-cs"/>
                        </a:rPr>
                        <a:t>T Factor</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extLst>
                  <a:ext uri="{0D108BD9-81ED-4DB2-BD59-A6C34878D82A}">
                    <a16:rowId xmlns:a16="http://schemas.microsoft.com/office/drawing/2014/main" val="278374247"/>
                  </a:ext>
                </a:extLst>
              </a:tr>
              <a:tr h="394781">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1</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Long Driving Range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Technology</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66079887"/>
                  </a:ext>
                </a:extLst>
              </a:tr>
              <a:tr h="400833">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2</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Improved</a:t>
                      </a:r>
                      <a:r>
                        <a:rPr lang="en-US" sz="1400" b="0" baseline="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 EVSE Infrastructure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Technology, Infrastructure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825723171"/>
                  </a:ext>
                </a:extLst>
              </a:tr>
              <a:tr h="525258">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3</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Purchase Cost Parity with ICEVs (due to federal and state incentives)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Policy, Technology</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10003"/>
                  </a:ext>
                </a:extLst>
              </a:tr>
              <a:tr h="440995">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4</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HOV Lane Access (for large metropolitan area)</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Policy</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4220243234"/>
                  </a:ext>
                </a:extLst>
              </a:tr>
              <a:tr h="414428">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5</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High Vehicle Performance and Reliability </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Not applicable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933110901"/>
                  </a:ext>
                </a:extLst>
              </a:tr>
              <a:tr h="397180">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6</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Lower Fuel (e.g., Electricity) Cost</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Medium</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Infrastructure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494801463"/>
                  </a:ext>
                </a:extLst>
              </a:tr>
              <a:tr h="388307">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7</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Free Parking</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Medium</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Policy</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4162976906"/>
                  </a:ext>
                </a:extLst>
              </a:tr>
              <a:tr h="389497">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8</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Environmental Benefits</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Low</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lgn="l">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Not</a:t>
                      </a:r>
                      <a:r>
                        <a:rPr lang="en-US" sz="1400" b="0" baseline="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 applicable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099953199"/>
                  </a:ext>
                </a:extLst>
              </a:tr>
            </a:tbl>
          </a:graphicData>
        </a:graphic>
      </p:graphicFrame>
      <p:sp>
        <p:nvSpPr>
          <p:cNvPr id="10" name="Rectangle 9"/>
          <p:cNvSpPr/>
          <p:nvPr/>
        </p:nvSpPr>
        <p:spPr>
          <a:xfrm>
            <a:off x="946335" y="5269063"/>
            <a:ext cx="10568940" cy="1046440"/>
          </a:xfrm>
          <a:prstGeom prst="rect">
            <a:avLst/>
          </a:prstGeom>
        </p:spPr>
        <p:txBody>
          <a:bodyPr wrap="square">
            <a:spAutoFit/>
          </a:bodyPr>
          <a:lstStyle/>
          <a:p>
            <a:pPr marL="118745" marR="0">
              <a:spcBef>
                <a:spcPts val="0"/>
              </a:spcBef>
              <a:spcAft>
                <a:spcPts val="0"/>
              </a:spcAft>
            </a:pPr>
            <a:endParaRPr lang="en-US" sz="1400" dirty="0">
              <a:latin typeface="Segoe UI" panose="020B0502040204020203" pitchFamily="34" charset="0"/>
              <a:ea typeface="SimSun" panose="02010600030101010101" pitchFamily="2" charset="-122"/>
              <a:cs typeface="Segoe UI" panose="020B0502040204020203" pitchFamily="34" charset="0"/>
            </a:endParaRPr>
          </a:p>
          <a:p>
            <a:pPr marL="118745" marR="0">
              <a:spcBef>
                <a:spcPts val="0"/>
              </a:spcBef>
              <a:spcAft>
                <a:spcPts val="0"/>
              </a:spcAft>
            </a:pPr>
            <a:r>
              <a:rPr lang="en-US" sz="1200" dirty="0">
                <a:latin typeface="Segoe UI Semibold" panose="020B0702040204020203" pitchFamily="34" charset="0"/>
                <a:ea typeface="SimSun" panose="02010600030101010101" pitchFamily="2" charset="-122"/>
                <a:cs typeface="Segoe UI Semibold" panose="020B0702040204020203" pitchFamily="34" charset="0"/>
              </a:rPr>
              <a:t>Examples from the literature review</a:t>
            </a:r>
            <a:r>
              <a:rPr lang="en-US" sz="1200" dirty="0">
                <a:latin typeface="Segoe UI" panose="020B0502040204020203" pitchFamily="34" charset="0"/>
                <a:ea typeface="SimSun" panose="02010600030101010101" pitchFamily="2" charset="-122"/>
                <a:cs typeface="Segoe UI" panose="020B0502040204020203" pitchFamily="34" charset="0"/>
              </a:rPr>
              <a:t>: Beacon Economics (2018) </a:t>
            </a:r>
            <a:r>
              <a:rPr lang="en-US" sz="1200" i="1" dirty="0">
                <a:latin typeface="Segoe UI" panose="020B0502040204020203" pitchFamily="34" charset="0"/>
                <a:ea typeface="SimSun" panose="02010600030101010101" pitchFamily="2" charset="-122"/>
                <a:cs typeface="Segoe UI" panose="020B0502040204020203" pitchFamily="34" charset="0"/>
              </a:rPr>
              <a:t>The Road Ahead for Zero-Emission Vehicles in California</a:t>
            </a:r>
            <a:r>
              <a:rPr lang="en-US" sz="1200" dirty="0">
                <a:latin typeface="Segoe UI" panose="020B0502040204020203" pitchFamily="34" charset="0"/>
                <a:ea typeface="SimSun" panose="02010600030101010101" pitchFamily="2" charset="-122"/>
                <a:cs typeface="Segoe UI" panose="020B0502040204020203" pitchFamily="34" charset="0"/>
              </a:rPr>
              <a:t>; U.S. Energy Information Administration (2017) </a:t>
            </a:r>
            <a:r>
              <a:rPr lang="en-US" sz="1200" i="1" dirty="0">
                <a:latin typeface="Segoe UI" panose="020B0502040204020203" pitchFamily="34" charset="0"/>
                <a:ea typeface="SimSun" panose="02010600030101010101" pitchFamily="2" charset="-122"/>
                <a:cs typeface="Segoe UI" panose="020B0502040204020203" pitchFamily="34" charset="0"/>
              </a:rPr>
              <a:t>Analysis of the Effect of Zero Emission Vehicle Policies: State-Level Incentives and the California Zero-Emission Vehicle Regulations</a:t>
            </a:r>
            <a:r>
              <a:rPr lang="en-US" sz="1200" dirty="0">
                <a:latin typeface="Segoe UI" panose="020B0502040204020203" pitchFamily="34" charset="0"/>
                <a:ea typeface="SimSun" panose="02010600030101010101" pitchFamily="2" charset="-122"/>
                <a:cs typeface="Segoe UI" panose="020B0502040204020203" pitchFamily="34" charset="0"/>
              </a:rPr>
              <a:t>; Consumers Union and Union of Concerned Scientists (2016) </a:t>
            </a:r>
            <a:r>
              <a:rPr lang="en-US" sz="1200" i="1" dirty="0">
                <a:latin typeface="Segoe UI" panose="020B0502040204020203" pitchFamily="34" charset="0"/>
                <a:ea typeface="SimSun" panose="02010600030101010101" pitchFamily="2" charset="-122"/>
                <a:cs typeface="Segoe UI" panose="020B0502040204020203" pitchFamily="34" charset="0"/>
              </a:rPr>
              <a:t>Electric Vehicle Survey Methodology and Assumptions: Driving Habits, Vehicle Needs, and Attitude towards Electric Vehicles in the Northeast and California</a:t>
            </a:r>
          </a:p>
        </p:txBody>
      </p:sp>
    </p:spTree>
    <p:extLst>
      <p:ext uri="{BB962C8B-B14F-4D97-AF65-F5344CB8AC3E}">
        <p14:creationId xmlns:p14="http://schemas.microsoft.com/office/powerpoint/2010/main" val="372044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Barriers to ATV Adoption</a:t>
            </a:r>
          </a:p>
        </p:txBody>
      </p:sp>
      <p:sp>
        <p:nvSpPr>
          <p:cNvPr id="3" name="Slide Number Placeholder 2"/>
          <p:cNvSpPr>
            <a:spLocks noGrp="1"/>
          </p:cNvSpPr>
          <p:nvPr>
            <p:ph type="sldNum" sz="quarter" idx="12"/>
          </p:nvPr>
        </p:nvSpPr>
        <p:spPr>
          <a:xfrm>
            <a:off x="9002496" y="6356350"/>
            <a:ext cx="2743200" cy="365125"/>
          </a:xfrm>
        </p:spPr>
        <p:txBody>
          <a:bodyPr/>
          <a:lstStyle/>
          <a:p>
            <a:fld id="{DADFA7F5-40CC-4FC0-89A8-DE9E694DC4C4}" type="slidenum">
              <a:rPr lang="en-US" sz="1600" smtClean="0"/>
              <a:pPr/>
              <a:t>9</a:t>
            </a:fld>
            <a:endParaRPr lang="en-US" sz="1600" dirty="0"/>
          </a:p>
        </p:txBody>
      </p:sp>
      <p:graphicFrame>
        <p:nvGraphicFramePr>
          <p:cNvPr id="9" name="Content Placeholder 8"/>
          <p:cNvGraphicFramePr>
            <a:graphicFrameLocks noGrp="1"/>
          </p:cNvGraphicFramePr>
          <p:nvPr>
            <p:ph sz="half" idx="13"/>
            <p:extLst>
              <p:ext uri="{D42A27DB-BD31-4B8C-83A1-F6EECF244321}">
                <p14:modId xmlns:p14="http://schemas.microsoft.com/office/powerpoint/2010/main" val="3017995406"/>
              </p:ext>
            </p:extLst>
          </p:nvPr>
        </p:nvGraphicFramePr>
        <p:xfrm>
          <a:off x="1064725" y="1394275"/>
          <a:ext cx="10509324" cy="4129704"/>
        </p:xfrm>
        <a:graphic>
          <a:graphicData uri="http://schemas.openxmlformats.org/drawingml/2006/table">
            <a:tbl>
              <a:tblPr firstRow="1" bandRow="1">
                <a:tableStyleId>{5C22544A-7EE6-4342-B048-85BDC9FD1C3A}</a:tableStyleId>
              </a:tblPr>
              <a:tblGrid>
                <a:gridCol w="588711">
                  <a:extLst>
                    <a:ext uri="{9D8B030D-6E8A-4147-A177-3AD203B41FA5}">
                      <a16:colId xmlns:a16="http://schemas.microsoft.com/office/drawing/2014/main" val="134357305"/>
                    </a:ext>
                  </a:extLst>
                </a:gridCol>
                <a:gridCol w="4363506">
                  <a:extLst>
                    <a:ext uri="{9D8B030D-6E8A-4147-A177-3AD203B41FA5}">
                      <a16:colId xmlns:a16="http://schemas.microsoft.com/office/drawing/2014/main" val="1971740395"/>
                    </a:ext>
                  </a:extLst>
                </a:gridCol>
                <a:gridCol w="1656677">
                  <a:extLst>
                    <a:ext uri="{9D8B030D-6E8A-4147-A177-3AD203B41FA5}">
                      <a16:colId xmlns:a16="http://schemas.microsoft.com/office/drawing/2014/main" val="2228005078"/>
                    </a:ext>
                  </a:extLst>
                </a:gridCol>
                <a:gridCol w="1559859">
                  <a:extLst>
                    <a:ext uri="{9D8B030D-6E8A-4147-A177-3AD203B41FA5}">
                      <a16:colId xmlns:a16="http://schemas.microsoft.com/office/drawing/2014/main" val="1948584567"/>
                    </a:ext>
                  </a:extLst>
                </a:gridCol>
                <a:gridCol w="2340571">
                  <a:extLst>
                    <a:ext uri="{9D8B030D-6E8A-4147-A177-3AD203B41FA5}">
                      <a16:colId xmlns:a16="http://schemas.microsoft.com/office/drawing/2014/main" val="3953756921"/>
                    </a:ext>
                  </a:extLst>
                </a:gridCol>
              </a:tblGrid>
              <a:tr h="627513">
                <a:tc>
                  <a:txBody>
                    <a:bodyPr/>
                    <a:lstStyle/>
                    <a:p>
                      <a:pPr marL="0" marR="0" algn="ctr" defTabSz="914400" rtl="0" eaLnBrk="1" latinLnBrk="0" hangingPunct="1">
                        <a:spcBef>
                          <a:spcPts val="200"/>
                        </a:spcBef>
                        <a:spcAft>
                          <a:spcPts val="200"/>
                        </a:spcAft>
                      </a:pPr>
                      <a:r>
                        <a:rPr lang="en-US" sz="1800" kern="600" dirty="0">
                          <a:solidFill>
                            <a:srgbClr val="FFFFFF"/>
                          </a:solidFill>
                          <a:effectLst/>
                          <a:latin typeface="Segoe UI Semibold"/>
                          <a:ea typeface="Calibri"/>
                          <a:cs typeface="+mn-cs"/>
                        </a:rPr>
                        <a:t>ID</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kern="600" dirty="0">
                          <a:solidFill>
                            <a:srgbClr val="FFFFFF"/>
                          </a:solidFill>
                          <a:effectLst/>
                          <a:latin typeface="Segoe UI Semibold"/>
                          <a:ea typeface="Calibri"/>
                          <a:cs typeface="+mn-cs"/>
                        </a:rPr>
                        <a:t>Barrier to ATV Adoption</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kern="600" dirty="0">
                          <a:solidFill>
                            <a:srgbClr val="FFFFFF"/>
                          </a:solidFill>
                          <a:effectLst/>
                          <a:latin typeface="Segoe UI Semibold"/>
                          <a:ea typeface="Calibri"/>
                          <a:cs typeface="+mn-cs"/>
                        </a:rPr>
                        <a:t>Relative Importance</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kern="600" dirty="0">
                          <a:solidFill>
                            <a:srgbClr val="FFFFFF"/>
                          </a:solidFill>
                          <a:effectLst/>
                          <a:latin typeface="Segoe UI Semibold"/>
                          <a:ea typeface="Calibri"/>
                          <a:cs typeface="+mn-cs"/>
                        </a:rPr>
                        <a:t>MA</a:t>
                      </a:r>
                      <a:r>
                        <a:rPr lang="en-US" sz="1800" kern="600" baseline="30000" dirty="0">
                          <a:solidFill>
                            <a:srgbClr val="FFFFFF"/>
                          </a:solidFill>
                          <a:effectLst/>
                          <a:latin typeface="Segoe UI Semibold"/>
                          <a:ea typeface="Calibri"/>
                          <a:cs typeface="+mn-cs"/>
                        </a:rPr>
                        <a:t>3</a:t>
                      </a:r>
                      <a:r>
                        <a:rPr lang="en-US" sz="1800" kern="600" dirty="0">
                          <a:solidFill>
                            <a:srgbClr val="FFFFFF"/>
                          </a:solidFill>
                          <a:effectLst/>
                          <a:latin typeface="Segoe UI Semibold"/>
                          <a:ea typeface="Calibri"/>
                          <a:cs typeface="+mn-cs"/>
                        </a:rPr>
                        <a:t>T Parameter</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tc>
                  <a:txBody>
                    <a:bodyPr/>
                    <a:lstStyle/>
                    <a:p>
                      <a:pPr marL="0" marR="0" algn="ctr" defTabSz="914400" rtl="0" eaLnBrk="1" latinLnBrk="0" hangingPunct="1">
                        <a:spcBef>
                          <a:spcPts val="200"/>
                        </a:spcBef>
                        <a:spcAft>
                          <a:spcPts val="200"/>
                        </a:spcAft>
                      </a:pPr>
                      <a:r>
                        <a:rPr lang="en-US" sz="1800" kern="600" dirty="0">
                          <a:solidFill>
                            <a:srgbClr val="FFFFFF"/>
                          </a:solidFill>
                          <a:effectLst/>
                          <a:latin typeface="Segoe UI Semibold"/>
                          <a:ea typeface="Calibri"/>
                          <a:cs typeface="+mn-cs"/>
                        </a:rPr>
                        <a:t>MA</a:t>
                      </a:r>
                      <a:r>
                        <a:rPr lang="en-US" sz="1800" kern="600" baseline="30000" dirty="0">
                          <a:solidFill>
                            <a:srgbClr val="FFFFFF"/>
                          </a:solidFill>
                          <a:effectLst/>
                          <a:latin typeface="Segoe UI Semibold"/>
                          <a:ea typeface="Calibri"/>
                          <a:cs typeface="+mn-cs"/>
                        </a:rPr>
                        <a:t>3</a:t>
                      </a:r>
                      <a:r>
                        <a:rPr lang="en-US" sz="1800" kern="600" dirty="0">
                          <a:solidFill>
                            <a:srgbClr val="FFFFFF"/>
                          </a:solidFill>
                          <a:effectLst/>
                          <a:latin typeface="Segoe UI Semibold"/>
                          <a:ea typeface="Calibri"/>
                          <a:cs typeface="+mn-cs"/>
                        </a:rPr>
                        <a:t>T Factor</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C5788"/>
                    </a:solidFill>
                  </a:tcPr>
                </a:tc>
                <a:extLst>
                  <a:ext uri="{0D108BD9-81ED-4DB2-BD59-A6C34878D82A}">
                    <a16:rowId xmlns:a16="http://schemas.microsoft.com/office/drawing/2014/main" val="278374247"/>
                  </a:ext>
                </a:extLst>
              </a:tr>
              <a:tr h="415506">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1</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Limited Vehicle Range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Technology</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66079887"/>
                  </a:ext>
                </a:extLst>
              </a:tr>
              <a:tr h="377458">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2</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Limited EVSE</a:t>
                      </a:r>
                      <a:r>
                        <a:rPr lang="en-US" sz="1400" b="0" baseline="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 Infrastructure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Technology, Infrastructure</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494801463"/>
                  </a:ext>
                </a:extLst>
              </a:tr>
              <a:tr h="403202">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3</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Higher Purchase Cost</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Policy, Technology</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10003"/>
                  </a:ext>
                </a:extLst>
              </a:tr>
              <a:tr h="457858">
                <a:tc>
                  <a:txBody>
                    <a:bodyPr/>
                    <a:lstStyle/>
                    <a:p>
                      <a:pPr marL="0" marR="0" algn="ctr">
                        <a:spcBef>
                          <a:spcPts val="600"/>
                        </a:spcBef>
                        <a:spcAft>
                          <a:spcPts val="600"/>
                        </a:spcAft>
                      </a:pPr>
                      <a:r>
                        <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rPr>
                        <a:t>4</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Lack of Home Charging</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Semibold" panose="020B0702040204020203" pitchFamily="34" charset="0"/>
                          <a:ea typeface="SimSun" panose="02010600030101010101" pitchFamily="2" charset="-122"/>
                          <a:cs typeface="Segoe UI" panose="020B0502040204020203" pitchFamily="34" charset="0"/>
                        </a:rPr>
                        <a:t>Infrastructure, Consumer </a:t>
                      </a:r>
                      <a:endParaRPr lang="en-US" sz="1400" b="0" dirty="0">
                        <a:solidFill>
                          <a:schemeClr val="tx1"/>
                        </a:solidFill>
                        <a:effectLst/>
                        <a:latin typeface="Segoe UI Semibold" panose="020B07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3848878266"/>
                  </a:ext>
                </a:extLst>
              </a:tr>
              <a:tr h="348545">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5</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Negative Attitude Towards New Technology</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Yes</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Consumer</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588943564"/>
                  </a:ext>
                </a:extLst>
              </a:tr>
              <a:tr h="376561">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6</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Lack of Knowledge about ATVs</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Consumer</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2629765924"/>
                  </a:ext>
                </a:extLst>
              </a:tr>
              <a:tr h="391137">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7</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Limited Vehicle Model Choice and Availability</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High</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Not applicable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3765221180"/>
                  </a:ext>
                </a:extLst>
              </a:tr>
              <a:tr h="365394">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8</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Battery Concerns (reliability, safety)</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Medium</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Not</a:t>
                      </a:r>
                      <a:r>
                        <a:rPr lang="en-US" sz="1400" b="0" baseline="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 applicable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1461214354"/>
                  </a:ext>
                </a:extLst>
              </a:tr>
              <a:tr h="366530">
                <a:tc>
                  <a:txBody>
                    <a:bodyPr/>
                    <a:lstStyle/>
                    <a:p>
                      <a:pPr marL="0" marR="0" algn="ctr">
                        <a:spcBef>
                          <a:spcPts val="600"/>
                        </a:spcBef>
                        <a:spcAft>
                          <a:spcPts val="600"/>
                        </a:spcAft>
                      </a:pPr>
                      <a:r>
                        <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9</a:t>
                      </a: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Slow Charging Time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Low</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tc>
                  <a:txBody>
                    <a:bodyPr/>
                    <a:lstStyle/>
                    <a:p>
                      <a:pPr marL="0" marR="0">
                        <a:spcBef>
                          <a:spcPts val="600"/>
                        </a:spcBef>
                        <a:spcAft>
                          <a:spcPts val="600"/>
                        </a:spcAft>
                      </a:pPr>
                      <a:r>
                        <a:rPr lang="en-US" sz="1400" b="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Not</a:t>
                      </a:r>
                      <a:r>
                        <a:rPr lang="en-US" sz="1400" b="0" baseline="0" dirty="0">
                          <a:solidFill>
                            <a:schemeClr val="tx1"/>
                          </a:solidFill>
                          <a:effectLst/>
                          <a:latin typeface="Segoe UI" panose="020B0502040204020203" pitchFamily="34" charset="0"/>
                          <a:ea typeface="SimSun" panose="02010600030101010101" pitchFamily="2" charset="-122"/>
                          <a:cs typeface="Segoe UI" panose="020B0502040204020203" pitchFamily="34" charset="0"/>
                        </a:rPr>
                        <a:t> applicable</a:t>
                      </a:r>
                      <a:endParaRPr lang="en-US" sz="1400" b="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0F0F0"/>
                    </a:solidFill>
                  </a:tcPr>
                </a:tc>
                <a:extLst>
                  <a:ext uri="{0D108BD9-81ED-4DB2-BD59-A6C34878D82A}">
                    <a16:rowId xmlns:a16="http://schemas.microsoft.com/office/drawing/2014/main" val="1054454883"/>
                  </a:ext>
                </a:extLst>
              </a:tr>
            </a:tbl>
          </a:graphicData>
        </a:graphic>
      </p:graphicFrame>
      <p:sp>
        <p:nvSpPr>
          <p:cNvPr id="10" name="Rectangle 9"/>
          <p:cNvSpPr/>
          <p:nvPr/>
        </p:nvSpPr>
        <p:spPr>
          <a:xfrm>
            <a:off x="957092" y="5641630"/>
            <a:ext cx="10568940" cy="646331"/>
          </a:xfrm>
          <a:prstGeom prst="rect">
            <a:avLst/>
          </a:prstGeom>
        </p:spPr>
        <p:txBody>
          <a:bodyPr wrap="square">
            <a:spAutoFit/>
          </a:bodyPr>
          <a:lstStyle/>
          <a:p>
            <a:pPr marL="114300" marR="0">
              <a:spcAft>
                <a:spcPts val="0"/>
              </a:spcAft>
            </a:pPr>
            <a:r>
              <a:rPr lang="en-US" sz="1200" dirty="0">
                <a:latin typeface="Segoe UI Semibold" panose="020B0702040204020203" pitchFamily="34" charset="0"/>
                <a:ea typeface="SimSun" panose="02010600030101010101" pitchFamily="2" charset="-122"/>
                <a:cs typeface="Segoe UI Semibold" panose="020B0702040204020203" pitchFamily="34" charset="0"/>
              </a:rPr>
              <a:t>Examples from the literature review</a:t>
            </a:r>
            <a:r>
              <a:rPr lang="en-US" sz="1200" dirty="0">
                <a:latin typeface="Segoe UI" panose="020B0502040204020203" pitchFamily="34" charset="0"/>
                <a:ea typeface="SimSun" panose="02010600030101010101" pitchFamily="2" charset="-122"/>
                <a:cs typeface="Segoe UI" panose="020B0502040204020203" pitchFamily="34" charset="0"/>
              </a:rPr>
              <a:t>: National Academies Press (2015) </a:t>
            </a:r>
            <a:r>
              <a:rPr lang="en-US" sz="1200" i="1" dirty="0">
                <a:latin typeface="Segoe UI" panose="020B0502040204020203" pitchFamily="34" charset="0"/>
                <a:ea typeface="SimSun" panose="02010600030101010101" pitchFamily="2" charset="-122"/>
                <a:cs typeface="Segoe UI" panose="020B0502040204020203" pitchFamily="34" charset="0"/>
              </a:rPr>
              <a:t>Overcoming Barriers to Deployment of Plug-in Electric Vehicles</a:t>
            </a:r>
            <a:r>
              <a:rPr lang="en-US" sz="1200" dirty="0">
                <a:latin typeface="Segoe UI" panose="020B0502040204020203" pitchFamily="34" charset="0"/>
                <a:ea typeface="SimSun" panose="02010600030101010101" pitchFamily="2" charset="-122"/>
                <a:cs typeface="Segoe UI" panose="020B0502040204020203" pitchFamily="34" charset="0"/>
              </a:rPr>
              <a:t>; Volkswagen Group of America (2017) </a:t>
            </a:r>
            <a:r>
              <a:rPr lang="en-US" sz="1200" i="1" dirty="0">
                <a:latin typeface="Segoe UI" panose="020B0502040204020203" pitchFamily="34" charset="0"/>
                <a:ea typeface="SimSun" panose="02010600030101010101" pitchFamily="2" charset="-122"/>
                <a:cs typeface="Segoe UI" panose="020B0502040204020203" pitchFamily="34" charset="0"/>
              </a:rPr>
              <a:t>California ZEV Investment Plan: Cycle 1</a:t>
            </a:r>
            <a:r>
              <a:rPr lang="en-US" sz="1200" dirty="0">
                <a:latin typeface="Segoe UI" panose="020B0502040204020203" pitchFamily="34" charset="0"/>
                <a:ea typeface="SimSun" panose="02010600030101010101" pitchFamily="2" charset="-122"/>
                <a:cs typeface="Segoe UI" panose="020B0502040204020203" pitchFamily="34" charset="0"/>
              </a:rPr>
              <a:t>; M. Lunetta and G. Coplon-Newfield (2017) </a:t>
            </a:r>
            <a:r>
              <a:rPr lang="en-US" sz="1200" i="1" dirty="0">
                <a:latin typeface="Segoe UI" panose="020B0502040204020203" pitchFamily="34" charset="0"/>
                <a:ea typeface="SimSun" panose="02010600030101010101" pitchFamily="2" charset="-122"/>
                <a:cs typeface="Segoe UI" panose="020B0502040204020203" pitchFamily="34" charset="0"/>
              </a:rPr>
              <a:t>REV UP Electric Vehicles: Multi-State Study of the Electric Vehicle Shopping Experience</a:t>
            </a:r>
          </a:p>
        </p:txBody>
      </p:sp>
    </p:spTree>
    <p:extLst>
      <p:ext uri="{BB962C8B-B14F-4D97-AF65-F5344CB8AC3E}">
        <p14:creationId xmlns:p14="http://schemas.microsoft.com/office/powerpoint/2010/main" val="610586076"/>
      </p:ext>
    </p:extLst>
  </p:cSld>
  <p:clrMapOvr>
    <a:masterClrMapping/>
  </p:clrMapOvr>
</p:sld>
</file>

<file path=ppt/theme/theme1.xml><?xml version="1.0" encoding="utf-8"?>
<a:theme xmlns:a="http://schemas.openxmlformats.org/drawingml/2006/main" name="White-blue 16-9 wide template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C5788"/>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White-blue 16-9 wide template8.potx" id="{1277A579-D2CA-41EB-A3C8-195D658FDD98}" vid="{C08EE21D-B094-4026-B020-0BD0B9B86B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EE650A0A70C94A86712D92FEC412A6" ma:contentTypeVersion="0" ma:contentTypeDescription="Create a new document." ma:contentTypeScope="" ma:versionID="20e53dd631a260b36d49c8fe29ba873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D632B8-3486-41A8-9285-44A416EE8793}">
  <ds:schemaRefs>
    <ds:schemaRef ds:uri="http://schemas.microsoft.com/sharepoint/v3/contenttype/forms"/>
  </ds:schemaRefs>
</ds:datastoreItem>
</file>

<file path=customXml/itemProps2.xml><?xml version="1.0" encoding="utf-8"?>
<ds:datastoreItem xmlns:ds="http://schemas.openxmlformats.org/officeDocument/2006/customXml" ds:itemID="{FAEDD3BE-1D79-49DE-A886-782E5C6C954A}">
  <ds:schemaRefs>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7074A77A-3CAC-48BF-8AA2-456D82269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20766</TotalTime>
  <Words>10273</Words>
  <Application>Microsoft Office PowerPoint</Application>
  <PresentationFormat>Widescreen</PresentationFormat>
  <Paragraphs>967</Paragraphs>
  <Slides>42</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SimSun</vt:lpstr>
      <vt:lpstr>Arial</vt:lpstr>
      <vt:lpstr>Calibri</vt:lpstr>
      <vt:lpstr>Segoe UI</vt:lpstr>
      <vt:lpstr>Segoe UI Light</vt:lpstr>
      <vt:lpstr>Segoe UI Semibold</vt:lpstr>
      <vt:lpstr>Times New Roman</vt:lpstr>
      <vt:lpstr>White-blue 16-9 wide template8</vt:lpstr>
      <vt:lpstr>NCHRP 25-25/Task 115  (Panel D2525115)  Zero Emission Vehicles: Forecasting Fleet Scenarios and their Emissions Implications</vt:lpstr>
      <vt:lpstr>Research Agency:  Louis Berger U.S. Inc. &amp; Sonoma Technology, Inc. (STI)</vt:lpstr>
      <vt:lpstr>Author Acknowledgments</vt:lpstr>
      <vt:lpstr>Project Tasks</vt:lpstr>
      <vt:lpstr>Outline</vt:lpstr>
      <vt:lpstr>Brief Literature Review to Support Modeling Scenario Development</vt:lpstr>
      <vt:lpstr>Historical U.S. Sales by Advanced Technology Vehicle Category</vt:lpstr>
      <vt:lpstr>Drivers to ATV Adoption</vt:lpstr>
      <vt:lpstr>Barriers to ATV Adoption</vt:lpstr>
      <vt:lpstr>Overview of Analysis Methodology</vt:lpstr>
      <vt:lpstr>Overview of the MA3T Model</vt:lpstr>
      <vt:lpstr>Sample MA3T Projected National BEV Sales</vt:lpstr>
      <vt:lpstr>Sample MA3T Projected Populations</vt:lpstr>
      <vt:lpstr>Guiding Principles for Scenario Construction</vt:lpstr>
      <vt:lpstr>ZEV Adoption Scenarios (1 of 3)</vt:lpstr>
      <vt:lpstr>ZEV Adoption Scenarios (2 of 3)</vt:lpstr>
      <vt:lpstr>ZEV Adoption Scenarios (3 of 3)</vt:lpstr>
      <vt:lpstr>Model Simulations for the Scenarios</vt:lpstr>
      <vt:lpstr>Results of the ZEV Adoption Scenario Simulations</vt:lpstr>
      <vt:lpstr>Modeled Total ZEV Vehicle Population in 2040 (Millions of Vehicles; Base Case: 25.5 Million) </vt:lpstr>
      <vt:lpstr>Modeled Annual Light-Duty Vehicle Emissions Reductions in 2040 (Criteria Pollutants) (tons)</vt:lpstr>
      <vt:lpstr>Modeled Annual Light-Duty Vehicle Emissions Reductions in 2040 (Criteria Pollutants), in tons, from the MA3T base case</vt:lpstr>
      <vt:lpstr>Modeled Annual Light-Duty Vehicle Emissions Reductions in 2040 (MSATs) (tons)</vt:lpstr>
      <vt:lpstr>Modeled Annual Light-Duty Vehicle Emissions Reductions in 2040 (MSATs), in tons, from the MA3T base case</vt:lpstr>
      <vt:lpstr>Modeled Annual Light-Duty Vehicle Emissions Reductions in 2040 (MSATs), in tons, from the MA3T base case</vt:lpstr>
      <vt:lpstr>Modeled Annual Light-Duty Vehicle Emissions Reductions in 2040 (MSATs) (tons)</vt:lpstr>
      <vt:lpstr>Modeled Annual Light-Duty Vehicle Emissions Reductions in 2040 (GHGs) 106 metric tons CO2, metric tons CH4 and N2O</vt:lpstr>
      <vt:lpstr>Modeled Annual Light-Duty Vehicle Emissions Reductions in 2040 (GHGs) 106 metric tons CO2, metric tons CH4 and N2O</vt:lpstr>
      <vt:lpstr>Implications (1 of 2)</vt:lpstr>
      <vt:lpstr>Implications (2 of 2)</vt:lpstr>
      <vt:lpstr>Suggestions for Future Research (1 of 5)</vt:lpstr>
      <vt:lpstr>Suggestions for Future Research (2 of 5)</vt:lpstr>
      <vt:lpstr>Suggestions for Future Research (3 of 5)</vt:lpstr>
      <vt:lpstr>Suggestions for Future Research (4 of 5)</vt:lpstr>
      <vt:lpstr>Suggestions for Future Research (5 of 5)</vt:lpstr>
      <vt:lpstr>For More Information</vt:lpstr>
      <vt:lpstr>Supplemental Slides</vt:lpstr>
      <vt:lpstr>Key Assumptions for MA3T Infrastructure Parameter Adjustments</vt:lpstr>
      <vt:lpstr>Key Assumptions for MA3T Policy Parameter Adjustments</vt:lpstr>
      <vt:lpstr>Key Assumptions for MA3T Cost Parity Parameter Adjustments</vt:lpstr>
      <vt:lpstr>Modeled Increases in ZEV Populations in 2040 Compared to the Base Case (1 of 2)</vt:lpstr>
      <vt:lpstr>Modeled Increases in ZEV Populations in 2040 Compared to the Base Case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Projecting the Effect of Electric and Fuel Cell Vehicle Adoption on Air Quality:  NCHRP 25-25/Task 115</dc:title>
  <dc:creator>Heller, Adrienne</dc:creator>
  <cp:lastModifiedBy>Mackie, Paul</cp:lastModifiedBy>
  <cp:revision>391</cp:revision>
  <cp:lastPrinted>2019-11-25T19:45:07Z</cp:lastPrinted>
  <dcterms:created xsi:type="dcterms:W3CDTF">2019-04-30T16:05:34Z</dcterms:created>
  <dcterms:modified xsi:type="dcterms:W3CDTF">2020-01-31T14:26:42Z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0x01010080EE650A0A70C94A86712D92FEC412A6</vt:lpwstr>
  </property>
</Properties>
</file>