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9"/>
  </p:notesMasterIdLst>
  <p:sldIdLst>
    <p:sldId id="256" r:id="rId2"/>
    <p:sldId id="294" r:id="rId3"/>
    <p:sldId id="274" r:id="rId4"/>
    <p:sldId id="302" r:id="rId5"/>
    <p:sldId id="283" r:id="rId6"/>
    <p:sldId id="316" r:id="rId7"/>
    <p:sldId id="272" r:id="rId8"/>
    <p:sldId id="317" r:id="rId9"/>
    <p:sldId id="289" r:id="rId10"/>
    <p:sldId id="303" r:id="rId11"/>
    <p:sldId id="295" r:id="rId12"/>
    <p:sldId id="296" r:id="rId13"/>
    <p:sldId id="305" r:id="rId14"/>
    <p:sldId id="308" r:id="rId15"/>
    <p:sldId id="307" r:id="rId16"/>
    <p:sldId id="309" r:id="rId17"/>
    <p:sldId id="306" r:id="rId18"/>
    <p:sldId id="310" r:id="rId19"/>
    <p:sldId id="311" r:id="rId20"/>
    <p:sldId id="312" r:id="rId21"/>
    <p:sldId id="313" r:id="rId22"/>
    <p:sldId id="314" r:id="rId23"/>
    <p:sldId id="292" r:id="rId24"/>
    <p:sldId id="300" r:id="rId25"/>
    <p:sldId id="315" r:id="rId26"/>
    <p:sldId id="301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29" autoAdjust="0"/>
    <p:restoredTop sz="78849" autoAdjust="0"/>
  </p:normalViewPr>
  <p:slideViewPr>
    <p:cSldViewPr>
      <p:cViewPr varScale="1">
        <p:scale>
          <a:sx n="58" d="100"/>
          <a:sy n="58" d="100"/>
        </p:scale>
        <p:origin x="11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38DE1-7310-4D13-B587-05E10B7C3D34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7CABC-1641-46DA-A80C-6930C96BB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3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691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999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58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64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848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714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7CABC-1641-46DA-A80C-6930C96BB08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57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>
            <a:alphaModFix amt="3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411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587411" y="1463040"/>
            <a:ext cx="4199402" cy="493776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8"/>
          </p:nvPr>
        </p:nvSpPr>
        <p:spPr>
          <a:xfrm>
            <a:off x="304800" y="1444752"/>
            <a:ext cx="4114800" cy="49560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14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4D72BA0-E8B6-4270-8C28-847CA39BA2F1}" type="datetimeFigureOut">
              <a:rPr lang="en-US" smtClean="0"/>
              <a:t>8/14/2020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002E7515-8767-4F8F-92B9-188DDC81D76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2011.igem.org/Team:Imperial_College_London/Extras/Collabor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bibliotecaescuela8de8.blogspot.com/p/actualidad.html" TargetMode="Externa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dvisory_boar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hyperlink" Target="https://creativecommons.org/licenses/by-sa/3.0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wesomelyblankinthemiddle.blogspot.com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153400" cy="3733800"/>
          </a:xfrm>
        </p:spPr>
        <p:txBody>
          <a:bodyPr>
            <a:noAutofit/>
          </a:bodyPr>
          <a:lstStyle/>
          <a:p>
            <a:pPr algn="ctr"/>
            <a:r>
              <a:rPr lang="en-US" sz="4800" b="0" dirty="0"/>
              <a:t/>
            </a:r>
            <a:br>
              <a:rPr lang="en-US" sz="4800" b="0" dirty="0"/>
            </a:br>
            <a:r>
              <a:rPr lang="en-US" sz="4800" b="0" dirty="0"/>
              <a:t/>
            </a:r>
            <a:br>
              <a:rPr lang="en-US" sz="4800" b="0" dirty="0"/>
            </a:br>
            <a:r>
              <a:rPr lang="en-US" sz="3200" dirty="0"/>
              <a:t>National Cooperative Highway Research Program</a:t>
            </a:r>
            <a:br>
              <a:rPr lang="en-US" sz="3200" dirty="0"/>
            </a:br>
            <a:r>
              <a:rPr lang="en-US" sz="3200" dirty="0"/>
              <a:t>Transportation Research Board </a:t>
            </a:r>
            <a:br>
              <a:rPr lang="en-US" sz="3200" dirty="0"/>
            </a:br>
            <a:r>
              <a:rPr lang="en-US" sz="3200" dirty="0"/>
              <a:t>Of</a:t>
            </a:r>
            <a:br>
              <a:rPr lang="en-US" sz="3200" dirty="0"/>
            </a:br>
            <a:r>
              <a:rPr lang="en-US" sz="3200" dirty="0"/>
              <a:t>The National Academies</a:t>
            </a:r>
            <a:br>
              <a:rPr lang="en-US" sz="32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3200" dirty="0"/>
              <a:t>Project 03-131:  Planning and Implementing Multimodal, Integrated Corridor Management </a:t>
            </a:r>
          </a:p>
        </p:txBody>
      </p:sp>
    </p:spTree>
    <p:extLst>
      <p:ext uri="{BB962C8B-B14F-4D97-AF65-F5344CB8AC3E}">
        <p14:creationId xmlns:p14="http://schemas.microsoft.com/office/powerpoint/2010/main" val="3749868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0773FCF-E781-4D18-ABA8-A9EEA12FA72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2438400" y="4673623"/>
            <a:ext cx="3886200" cy="1901976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800" dirty="0"/>
              <a:t>Identify Regional Partners and Stakeholders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Partner Agencies within the Corridor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Champions within Agencies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Roles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Beginning an ICM Program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45508F-50E8-46AD-960B-DCAC48C985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5105400" y="1777924"/>
            <a:ext cx="2667000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 startAt="4"/>
            </a:pPr>
            <a:r>
              <a:rPr lang="en-US" sz="1800" dirty="0"/>
              <a:t>Conduct a Preliminary Maturity Assessment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State of Play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Targeted Capability for ICM Program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Develop High-Level Action Plan</a:t>
            </a:r>
          </a:p>
          <a:p>
            <a:pPr marL="342900" indent="-342900">
              <a:buAutoNum type="arabicPeriod" startAt="4"/>
            </a:pPr>
            <a:r>
              <a:rPr lang="en-US" sz="1800" dirty="0"/>
              <a:t>Determine Whether to Move Forward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Realistic Approach?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ICM conducive to the problems and characteristics of the corridor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Beginning an ICM Program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E2AAEBA-6826-4AC1-A247-BA7BCFC1E04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283156" y="1600200"/>
            <a:ext cx="4510190" cy="258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1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C457AE-575C-4808-AAC9-65842CB39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762000"/>
          </a:xfrm>
        </p:spPr>
        <p:txBody>
          <a:bodyPr/>
          <a:lstStyle/>
          <a:p>
            <a:r>
              <a:rPr lang="en-US" dirty="0"/>
              <a:t>Planning for ICM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E2B3582-6C35-4756-9FC6-91BA592A766E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6" y="1524000"/>
            <a:ext cx="8258174" cy="4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E2FF0A-5E3F-4E1E-9237-DDC09AB6915B}"/>
              </a:ext>
            </a:extLst>
          </p:cNvPr>
          <p:cNvSpPr txBox="1"/>
          <p:nvPr/>
        </p:nvSpPr>
        <p:spPr>
          <a:xfrm>
            <a:off x="352426" y="887968"/>
            <a:ext cx="602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Tasks in ICM planning phase should include (not sequentially):</a:t>
            </a:r>
          </a:p>
        </p:txBody>
      </p:sp>
    </p:spTree>
    <p:extLst>
      <p:ext uri="{BB962C8B-B14F-4D97-AF65-F5344CB8AC3E}">
        <p14:creationId xmlns:p14="http://schemas.microsoft.com/office/powerpoint/2010/main" val="763042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en-US" sz="1800" dirty="0"/>
              <a:t>Identify &amp; Diagnose Problem</a:t>
            </a:r>
            <a:endParaRPr lang="en-US" sz="1800" dirty="0"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Qualitatively characterize the system dynamics of potential ICM corridors.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Define logical boundaries for potential ICM corridors.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whether existing problems along each corridor can be addressed using ICM.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Set priorities among candidate corridors. 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E891F5-D8CE-4223-8811-A6F0ABBF213A}"/>
              </a:ext>
            </a:extLst>
          </p:cNvPr>
          <p:cNvPicPr>
            <a:picLocks noGrp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65565"/>
            <a:ext cx="3461386" cy="19634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109DD4-EAEC-45FB-8153-45A1CAE34E9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689" y="3576128"/>
            <a:ext cx="3651885" cy="22974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5155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7FF54E-89CF-4FEC-B21E-EA026C7A23C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284335" y="1676400"/>
            <a:ext cx="4502478" cy="339737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+mj-lt"/>
              <a:buAutoNum type="arabicPeriod" startAt="2"/>
            </a:pPr>
            <a:r>
              <a:rPr lang="en-US" sz="1800" dirty="0"/>
              <a:t>Establish ICM Objectives &amp; Scale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main goals for the potential ICM project.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Establish objectives to meet each goal.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Explore realistic tiered ICM implementation options.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</p:spTree>
    <p:extLst>
      <p:ext uri="{BB962C8B-B14F-4D97-AF65-F5344CB8AC3E}">
        <p14:creationId xmlns:p14="http://schemas.microsoft.com/office/powerpoint/2010/main" val="3545229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632960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+mj-lt"/>
              <a:buAutoNum type="arabicPeriod" startAt="3"/>
            </a:pPr>
            <a:r>
              <a:rPr lang="en-US" sz="1800" dirty="0"/>
              <a:t>Determine Potential Partners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Compile a list of potential partners, agencies, and organizations by type of decision maker.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Create a stakeholder engagement plan, which details specific agencies and organizations to reach out to and when each type of decision maker should be engaged.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41515CF-4225-4435-816D-76690C97ED7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13" y="2276704"/>
            <a:ext cx="3886200" cy="2661780"/>
          </a:xfrm>
        </p:spPr>
      </p:pic>
    </p:spTree>
    <p:extLst>
      <p:ext uri="{BB962C8B-B14F-4D97-AF65-F5344CB8AC3E}">
        <p14:creationId xmlns:p14="http://schemas.microsoft.com/office/powerpoint/2010/main" val="1625381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632960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+mj-lt"/>
              <a:buAutoNum type="arabicPeriod" startAt="4"/>
            </a:pPr>
            <a:r>
              <a:rPr lang="en-US" sz="1800" dirty="0"/>
              <a:t>Engage Potential Partners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Convince potential partners of the value of ICM.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Detail the potential benefits of ICM participation in terms of your audience’s goals.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Understand stated concerns from stakeholders and develop strategies to work around or mitigate operational constraints. 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Establish communication channels with participating stakeholder groups for information sharing.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94F868-68F1-42D8-BE16-D29630200902}"/>
              </a:ext>
            </a:extLst>
          </p:cNvPr>
          <p:cNvSpPr txBox="1"/>
          <p:nvPr/>
        </p:nvSpPr>
        <p:spPr>
          <a:xfrm>
            <a:off x="150000" y="7008000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s://en.wikipedia.org/wiki/Advisory_board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4" tooltip="https://creativecommons.org/licenses/by-sa/3.0/"/>
              </a:rPr>
              <a:t>CC BY-SA</a:t>
            </a:r>
            <a:endParaRPr lang="en-US" sz="900" dirty="0"/>
          </a:p>
        </p:txBody>
      </p:sp>
      <p:pic>
        <p:nvPicPr>
          <p:cNvPr id="34" name="Content Placeholder 33">
            <a:extLst>
              <a:ext uri="{FF2B5EF4-FFF2-40B4-BE49-F238E27FC236}">
                <a16:creationId xmlns:a16="http://schemas.microsoft.com/office/drawing/2014/main" id="{ABF717F0-0636-4565-A2B6-86A50F67AD0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5"/>
          <a:stretch>
            <a:fillRect/>
          </a:stretch>
        </p:blipFill>
        <p:spPr>
          <a:xfrm>
            <a:off x="4900613" y="2302738"/>
            <a:ext cx="3886200" cy="260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31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sz="1800" dirty="0"/>
              <a:t>Assess Potential Partner Needs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 Compile and understand the main objectives of each participating stakeholder group.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strategies to mitigate stated stakeholder concerns.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Short-list high priority stakeholder needs for inclusion in the ICM concept. </a:t>
            </a:r>
          </a:p>
          <a:p>
            <a:pPr marL="514350" lvl="1" indent="-342900">
              <a:buFont typeface="+mj-lt"/>
              <a:buAutoNum type="alphaLcPeriod"/>
            </a:pPr>
            <a:endParaRPr lang="en-US" sz="1800" dirty="0"/>
          </a:p>
          <a:p>
            <a:r>
              <a:rPr lang="en-US" sz="18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0CB5EC3F-8247-4370-84E7-BE03CED5493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4900613" y="1907381"/>
            <a:ext cx="3886200" cy="3400425"/>
          </a:xfrm>
        </p:spPr>
      </p:pic>
    </p:spTree>
    <p:extLst>
      <p:ext uri="{BB962C8B-B14F-4D97-AF65-F5344CB8AC3E}">
        <p14:creationId xmlns:p14="http://schemas.microsoft.com/office/powerpoint/2010/main" val="2849141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dirty="0"/>
              <a:t>Develop ICM Concept of Operations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Develop a list of high-interest ICM strategies that address stated user needs.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Identify incoming and outgoing data needs and sources for each data need.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Identify and fill data gaps.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Develop a high-level architecture diagram that shows the key systems of the ICM system.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Develop operational scenarios that describe in detail how the ICM system is anticipated to operate in each scenario.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Define roles and responsibilities for each participating ICM entity/stakeholder through response plans.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428E8DF-1963-4C12-B4D8-17D73C25835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3"/>
          <a:srcRect l="3309" r="16299"/>
          <a:stretch/>
        </p:blipFill>
        <p:spPr>
          <a:xfrm>
            <a:off x="4775173" y="2057400"/>
            <a:ext cx="4016401" cy="253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812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en-US" sz="1800" dirty="0"/>
              <a:t>Designate Performance Metrics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performance metrics that are in line with the project objectives.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data elements needed to evaluate each performance metric.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potential data sources for selected performance metrics.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F0C5DB-23A9-44CF-88DE-605471FE53F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618538"/>
            <a:ext cx="3886200" cy="1833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A7E3D6-0801-4037-8F5A-786894C82F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048000"/>
            <a:ext cx="3712710" cy="172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2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047D74-F419-4486-AF43-E6BCA6C71A7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objective of this research was to develop a guidebook for agencies planning and implementing multimodal, integrated corridor (or area) management. The guidebook features multiple real-world examples drawn from a variety of contexts and an appropriate range of agency capabilities.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1863C-2E69-4748-A1CA-13B11147D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Project</a:t>
            </a:r>
          </a:p>
        </p:txBody>
      </p:sp>
    </p:spTree>
    <p:extLst>
      <p:ext uri="{BB962C8B-B14F-4D97-AF65-F5344CB8AC3E}">
        <p14:creationId xmlns:p14="http://schemas.microsoft.com/office/powerpoint/2010/main" val="2538719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DD7B0B-B76E-41FE-B691-3B8F7F7C5A5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900613" y="2062973"/>
            <a:ext cx="3886200" cy="308924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8"/>
            </a:pPr>
            <a:r>
              <a:rPr lang="en-US" sz="1800" dirty="0"/>
              <a:t>Assess Benefits of the Planned ICM Deployment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Determine ICM analysis methodology.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Develop an analysis work plan.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data requirements for analysis.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Estimate ICM benefits and costs.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Begin the process of adding the ICM project to the STIP and TIP.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</p:spTree>
    <p:extLst>
      <p:ext uri="{BB962C8B-B14F-4D97-AF65-F5344CB8AC3E}">
        <p14:creationId xmlns:p14="http://schemas.microsoft.com/office/powerpoint/2010/main" val="2052305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791B62-1991-4CF0-8009-E44525157C2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132411" y="1463675"/>
            <a:ext cx="2176983" cy="272732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 sz="1800" dirty="0"/>
              <a:t>Initiate Formal Agreements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Determine whether there is a need for formal or informal agreements for this ICM project.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what types of agreements (institutional, operational, or technical) are necessary.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Discuss agreement terms with stakeholders (roles and responsibilities).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Develop a plan for long-term agreement management. 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</p:spTree>
    <p:extLst>
      <p:ext uri="{BB962C8B-B14F-4D97-AF65-F5344CB8AC3E}">
        <p14:creationId xmlns:p14="http://schemas.microsoft.com/office/powerpoint/2010/main" val="4096534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en-US" dirty="0"/>
              <a:t>Develop Plan for Implementation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Identify dependencies between ICMS projects to come up with an optimal project sequence.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Explore Federal-aid, State and local agency funding opportunities.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Obtain funding commitments from as many sources as needed.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Determine which ICMS project(s) will require procurement.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Develop documentation needed to solicit development and deployment services needed.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Document an agreed upon systems engineering process in a SEMP.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dirty="0"/>
              <a:t>Document remaining implementation strategies and plans into an Implementation Plan.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ICM Program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711DC8-EE55-4CFE-B295-F71B5C24791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900613" y="2304915"/>
            <a:ext cx="3886200" cy="260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280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4F7563-C795-4736-AF22-C11AF3624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Tasks for Planning for the Technical Components should include: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en-US" sz="1500" dirty="0"/>
              <a:t>High-Level Design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Integration of Systems – Identify Interfaces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Build, Buy, Re-use Evaluation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en-US" sz="1500" dirty="0"/>
              <a:t>Identify System Gaps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Infrastructure Gaps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Data Gaps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Policy Gaps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en-US" sz="1500" dirty="0"/>
              <a:t>Implementation Planning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Project Sequencing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Funding Strategies</a:t>
            </a:r>
          </a:p>
          <a:p>
            <a:pPr marL="457200" lvl="1" indent="-285750"/>
            <a:endParaRPr lang="en-US" dirty="0"/>
          </a:p>
          <a:p>
            <a:pPr marL="457200" lvl="1" indent="-285750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68FCE1-EF34-48C8-9933-7B5186C2C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for the Technical Components of an ICM Program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75E7A6-4A3B-40AF-96F3-20D45EC0F6F0}"/>
              </a:ext>
            </a:extLst>
          </p:cNvPr>
          <p:cNvPicPr>
            <a:picLocks noGrp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900613" y="2357612"/>
            <a:ext cx="3886200" cy="249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77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4F7563-C795-4736-AF22-C11AF3624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Tasks for Planning for Deployment should include: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en-US" sz="1500" dirty="0"/>
              <a:t>ICM Operations Start-up Plan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Soft Launch Phase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Full Operations Phase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en-US" sz="1500" dirty="0"/>
              <a:t>Marketing Plan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Media Communication</a:t>
            </a:r>
          </a:p>
          <a:p>
            <a:pPr marL="514350" lvl="1" indent="-342900">
              <a:lnSpc>
                <a:spcPct val="80000"/>
              </a:lnSpc>
              <a:buFont typeface="+mj-lt"/>
              <a:buAutoNum type="alphaLcPeriod"/>
            </a:pPr>
            <a:r>
              <a:rPr lang="en-US" sz="1500" dirty="0"/>
              <a:t>Marketing Strategies</a:t>
            </a:r>
          </a:p>
          <a:p>
            <a:pPr lvl="1" indent="0">
              <a:buNone/>
            </a:pPr>
            <a:endParaRPr lang="en-US" b="1" dirty="0"/>
          </a:p>
          <a:p>
            <a:pPr marL="457200" lvl="1" indent="-285750"/>
            <a:endParaRPr lang="en-US" dirty="0"/>
          </a:p>
          <a:p>
            <a:pPr marL="457200" lvl="1" indent="-285750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68FCE1-EF34-48C8-9933-7B5186C2C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for Operational Integration of ICM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58F89A1-B743-4CB3-928C-DDBFD05D94B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206780" y="1463675"/>
            <a:ext cx="3273865" cy="42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43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21BE42-6FEE-4F16-B8FD-0A1D48BA4FD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202579" y="1463675"/>
            <a:ext cx="3282267" cy="428783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4F7563-C795-4736-AF22-C11AF3624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Tasks for Planning for Deployment should include: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 startAt="3"/>
            </a:pPr>
            <a:r>
              <a:rPr lang="en-US" sz="1500" dirty="0"/>
              <a:t>Develop Operations Plan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System operational vision, goals, objectives and strategies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Agencies who will be responsible for operations and maintenance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Policies and procedures that are to be used in operations and maintenance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Daily operational activities and procedures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Operating and Maintenance Costs and Funding Sources 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How system performance will be measured</a:t>
            </a:r>
          </a:p>
          <a:p>
            <a:pPr lvl="1" indent="0">
              <a:buNone/>
            </a:pPr>
            <a:endParaRPr lang="en-US" b="1" dirty="0"/>
          </a:p>
          <a:p>
            <a:pPr marL="457200" lvl="1" indent="-285750"/>
            <a:endParaRPr lang="en-US" dirty="0"/>
          </a:p>
          <a:p>
            <a:pPr marL="457200" lvl="1" indent="-285750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68FCE1-EF34-48C8-9933-7B5186C2C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for Operational Integration of ICM</a:t>
            </a:r>
          </a:p>
        </p:txBody>
      </p:sp>
    </p:spTree>
    <p:extLst>
      <p:ext uri="{BB962C8B-B14F-4D97-AF65-F5344CB8AC3E}">
        <p14:creationId xmlns:p14="http://schemas.microsoft.com/office/powerpoint/2010/main" val="3780528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B9DA489-3112-45C4-B95E-EAA04738036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724400" y="1600200"/>
            <a:ext cx="3886200" cy="240823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4F7563-C795-4736-AF22-C11AF3624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Tasks for Planning for Deployment should include: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 startAt="4"/>
            </a:pPr>
            <a:r>
              <a:rPr lang="en-US" sz="1500" dirty="0"/>
              <a:t>Post-Deployment Agreements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Funding Agreements and Budgeting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 startAt="4"/>
            </a:pPr>
            <a:r>
              <a:rPr lang="en-US" sz="1500" dirty="0"/>
              <a:t>Monitoring Plan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How system performance will be measured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Data needs identified</a:t>
            </a:r>
          </a:p>
          <a:p>
            <a:pPr marL="514350" lvl="1" indent="-342900">
              <a:lnSpc>
                <a:spcPct val="90000"/>
              </a:lnSpc>
              <a:buFont typeface="+mj-lt"/>
              <a:buAutoNum type="alphaLcPeriod"/>
            </a:pPr>
            <a:r>
              <a:rPr lang="en-US" sz="1500" dirty="0"/>
              <a:t>Plan to fill data gaps</a:t>
            </a:r>
          </a:p>
          <a:p>
            <a:pPr lvl="1" indent="0">
              <a:buNone/>
            </a:pPr>
            <a:endParaRPr lang="en-US" b="1" dirty="0"/>
          </a:p>
          <a:p>
            <a:pPr marL="457200" lvl="1" indent="-285750"/>
            <a:endParaRPr lang="en-US" dirty="0"/>
          </a:p>
          <a:p>
            <a:pPr marL="457200" lvl="1" indent="-285750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68FCE1-EF34-48C8-9933-7B5186C2C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for Operational Integration of ICM</a:t>
            </a:r>
          </a:p>
        </p:txBody>
      </p:sp>
    </p:spTree>
    <p:extLst>
      <p:ext uri="{BB962C8B-B14F-4D97-AF65-F5344CB8AC3E}">
        <p14:creationId xmlns:p14="http://schemas.microsoft.com/office/powerpoint/2010/main" val="36626993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 You</a:t>
            </a:r>
          </a:p>
        </p:txBody>
      </p:sp>
    </p:spTree>
    <p:extLst>
      <p:ext uri="{BB962C8B-B14F-4D97-AF65-F5344CB8AC3E}">
        <p14:creationId xmlns:p14="http://schemas.microsoft.com/office/powerpoint/2010/main" val="146632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64CDBA6-B6C1-445A-99B8-F72082913A6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Aafiya Shah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Consultant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Kapsch TrafficCom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Alice Chu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Transportation Analyst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Cambridge Systematics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b="1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Harry A Capers, PE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Vice President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Arora &amp; Associates, PC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Tiffany Huang, PE </a:t>
            </a:r>
          </a:p>
          <a:p>
            <a:pPr>
              <a:spcBef>
                <a:spcPct val="0"/>
              </a:spcBef>
            </a:pPr>
            <a:r>
              <a:rPr lang="en-US" altLang="en-US" sz="1400" dirty="0"/>
              <a:t>Engineer</a:t>
            </a:r>
          </a:p>
          <a:p>
            <a:pPr>
              <a:spcBef>
                <a:spcPct val="0"/>
              </a:spcBef>
            </a:pPr>
            <a:r>
              <a:rPr lang="en-US" altLang="en-US" sz="1400" dirty="0"/>
              <a:t>Kimley-Horn and Associates, Inc.</a:t>
            </a:r>
          </a:p>
          <a:p>
            <a:endParaRPr lang="en-US" sz="1400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 vert="horz" lIns="82058" tIns="41029" rIns="82058" bIns="41029" rtlCol="0">
            <a:no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Dr. Kevin T. Miller, PE, PMP  - Principal Investigator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National Practice Lead for ICM and TSM&amp;O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i="0" spc="30" dirty="0">
                <a:solidFill>
                  <a:schemeClr val="tx1"/>
                </a:solidFill>
              </a:rPr>
              <a:t>Kapsch TrafficCom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i="0" spc="3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Dr. Vassili Alexiadis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Executive Vice President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Cambridge Systematics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i="0" spc="3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Alyssa Phaneuf, PE </a:t>
            </a:r>
          </a:p>
          <a:p>
            <a:pPr>
              <a:spcBef>
                <a:spcPct val="0"/>
              </a:spcBef>
            </a:pPr>
            <a:r>
              <a:rPr lang="en-US" altLang="en-US" sz="1400" dirty="0"/>
              <a:t>Engineer</a:t>
            </a:r>
          </a:p>
          <a:p>
            <a:pPr>
              <a:spcBef>
                <a:spcPct val="0"/>
              </a:spcBef>
            </a:pPr>
            <a:r>
              <a:rPr lang="en-US" altLang="en-US" sz="1400" dirty="0"/>
              <a:t>Kimley-Horn and Associates, Inc.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i="0" spc="3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Joel L. Ticatch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Director of Consulting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Kapsch TrafficCom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i="0" spc="3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i="0" spc="3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 </a:t>
            </a:r>
            <a:endParaRPr lang="en-US" altLang="en-US" sz="1400" b="1" i="0" spc="3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b="1" i="0" spc="30" dirty="0">
              <a:solidFill>
                <a:schemeClr val="tx1"/>
              </a:solidFill>
            </a:endParaRPr>
          </a:p>
        </p:txBody>
      </p:sp>
      <p:sp>
        <p:nvSpPr>
          <p:cNvPr id="95234" name="Title 3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dirty="0"/>
              <a:t>Project Team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536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CA5A09-64D8-4CFB-A9FC-E62AFDDB9C6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John L. Hibbard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Director of Permits and Operations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Georgia Department of Transportation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b="1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Jamie Kendrick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Project Manager, Transportation Planning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Sabra Wang &amp; Associates, Inc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Khang Nguyen, PE, PTOE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Assistant Director, Traffic Management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City of Houston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Jon Obenberger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Transportation Operations Engineer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Federal Highway Administration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>
                <a:solidFill>
                  <a:schemeClr val="tx2"/>
                </a:solidFill>
              </a:rPr>
              <a:t>Marco Pereira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Senior ITS Engineer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1400" dirty="0"/>
              <a:t>Massachusetts Department of Transportation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b="1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4412E-A270-47FE-A42E-BB4AAFF33B2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>
                <a:solidFill>
                  <a:schemeClr val="tx2"/>
                </a:solidFill>
              </a:rPr>
              <a:t>Dr. Nicholas Compin – Panel Chair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 </a:t>
            </a:r>
            <a:r>
              <a:rPr lang="en-US" altLang="en-US" sz="1500" dirty="0"/>
              <a:t>Statewide</a:t>
            </a:r>
            <a:r>
              <a:rPr lang="en-US" altLang="en-US" dirty="0"/>
              <a:t> Connected Corridors, TSMO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and System Performance Measures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California Department of Transportation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>
                <a:solidFill>
                  <a:schemeClr val="tx2"/>
                </a:solidFill>
              </a:rPr>
              <a:t>Susan Boot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Head , ITS Innovation &amp; Planning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Ministry of Transportation, Ontario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b="1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>
                <a:solidFill>
                  <a:schemeClr val="tx2"/>
                </a:solidFill>
              </a:rPr>
              <a:t>Vinh Dang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Freeway Operation Engineer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Washington Department of Transportation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b="1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>
                <a:solidFill>
                  <a:schemeClr val="tx2"/>
                </a:solidFill>
              </a:rPr>
              <a:t>Dr. Wei Fan, PE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Professor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University of North Carolina - Charlotte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b="1" dirty="0">
                <a:solidFill>
                  <a:schemeClr val="tx2"/>
                </a:solidFill>
              </a:rPr>
              <a:t>Dr. Qing He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it-IT" altLang="en-US" dirty="0"/>
              <a:t>Morton C. Frank Associate Professor</a:t>
            </a:r>
            <a:r>
              <a:rPr lang="en-US" altLang="en-US" dirty="0"/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dirty="0"/>
              <a:t>University of Buffalo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F5384D-F8DC-4D9B-8396-F2ED9F063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Panel</a:t>
            </a:r>
          </a:p>
        </p:txBody>
      </p:sp>
    </p:spTree>
    <p:extLst>
      <p:ext uri="{BB962C8B-B14F-4D97-AF65-F5344CB8AC3E}">
        <p14:creationId xmlns:p14="http://schemas.microsoft.com/office/powerpoint/2010/main" val="67564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1000" y="1371600"/>
            <a:ext cx="7680960" cy="4724400"/>
          </a:xfrm>
        </p:spPr>
        <p:txBody>
          <a:bodyPr>
            <a:noAutofit/>
          </a:bodyPr>
          <a:lstStyle/>
          <a:p>
            <a:r>
              <a:rPr lang="en-US" sz="2000" dirty="0"/>
              <a:t>What is ICM?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Multi-Agency coordination and operation of a specified corridor within a region</a:t>
            </a:r>
          </a:p>
          <a:p>
            <a:pPr marL="514350" lvl="1" indent="-342900">
              <a:buFont typeface="+mj-lt"/>
              <a:buAutoNum type="alphaLcParenR"/>
            </a:pPr>
            <a:r>
              <a:rPr lang="en-US" sz="1800" dirty="0"/>
              <a:t>Provides Multi-modal response capability;</a:t>
            </a:r>
          </a:p>
          <a:p>
            <a:pPr marL="514350" lvl="1" indent="-342900">
              <a:buFont typeface="+mj-lt"/>
              <a:buAutoNum type="alphaLcParenR"/>
            </a:pPr>
            <a:r>
              <a:rPr lang="en-US" sz="1800" dirty="0"/>
              <a:t>Provides Information to the public to affect their behavior;</a:t>
            </a:r>
          </a:p>
          <a:p>
            <a:pPr marL="514350" lvl="1" indent="-342900">
              <a:buFont typeface="+mj-lt"/>
              <a:buAutoNum type="alphaLcParenR"/>
            </a:pPr>
            <a:r>
              <a:rPr lang="en-US" sz="1800" dirty="0"/>
              <a:t>Is useful for both recurrent and non-recurrent congestion.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Corridor Management</a:t>
            </a:r>
          </a:p>
        </p:txBody>
      </p:sp>
    </p:spTree>
    <p:extLst>
      <p:ext uri="{BB962C8B-B14F-4D97-AF65-F5344CB8AC3E}">
        <p14:creationId xmlns:p14="http://schemas.microsoft.com/office/powerpoint/2010/main" val="4029479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1000" y="1371600"/>
            <a:ext cx="7680960" cy="4724400"/>
          </a:xfrm>
        </p:spPr>
        <p:txBody>
          <a:bodyPr>
            <a:noAutofit/>
          </a:bodyPr>
          <a:lstStyle/>
          <a:p>
            <a:r>
              <a:rPr lang="en-US" sz="2000" dirty="0"/>
              <a:t>What is ICM?</a:t>
            </a:r>
          </a:p>
          <a:p>
            <a:pPr marL="457200" indent="-457200">
              <a:buFont typeface="+mj-lt"/>
              <a:buAutoNum type="arabicPeriod" startAt="2"/>
              <a:defRPr/>
            </a:pPr>
            <a:r>
              <a:rPr lang="en-US" sz="2000" dirty="0"/>
              <a:t>ICM will help manage congestion by:</a:t>
            </a:r>
          </a:p>
          <a:p>
            <a:pPr marL="628650" lvl="1" indent="-457200">
              <a:buFont typeface="+mj-lt"/>
              <a:buAutoNum type="alphaLcParenR"/>
              <a:defRPr/>
            </a:pPr>
            <a:r>
              <a:rPr lang="en-US" sz="1800" dirty="0"/>
              <a:t>Optimizing existing transportation infrastructure along a corridor;</a:t>
            </a:r>
          </a:p>
          <a:p>
            <a:pPr marL="628650" lvl="1" indent="-457200">
              <a:buFont typeface="+mj-lt"/>
              <a:buAutoNum type="alphaLcParenR"/>
              <a:defRPr/>
            </a:pPr>
            <a:r>
              <a:rPr lang="en-US" sz="1800" dirty="0"/>
              <a:t>Enabling travelers to make informed travel decisions and dynamically shift mode;</a:t>
            </a:r>
          </a:p>
          <a:p>
            <a:pPr marL="628650" lvl="1" indent="-457200">
              <a:buFont typeface="+mj-lt"/>
              <a:buAutoNum type="alphaLcParenR"/>
              <a:defRPr/>
            </a:pPr>
            <a:r>
              <a:rPr lang="en-US" sz="1800" dirty="0"/>
              <a:t>Reducing travel times, delays, fuel consumption;</a:t>
            </a:r>
          </a:p>
          <a:p>
            <a:pPr marL="628650" lvl="1" indent="-457200">
              <a:buFont typeface="+mj-lt"/>
              <a:buAutoNum type="alphaLcParenR"/>
              <a:defRPr/>
            </a:pPr>
            <a:r>
              <a:rPr lang="en-US" sz="1800" dirty="0"/>
              <a:t>Increasing travel time reliability and predictability.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Corridor Management</a:t>
            </a:r>
          </a:p>
        </p:txBody>
      </p:sp>
    </p:spTree>
    <p:extLst>
      <p:ext uri="{BB962C8B-B14F-4D97-AF65-F5344CB8AC3E}">
        <p14:creationId xmlns:p14="http://schemas.microsoft.com/office/powerpoint/2010/main" val="2893109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0" lvl="1" indent="-457200">
              <a:spcBef>
                <a:spcPts val="1200"/>
              </a:spcBef>
              <a:buClr>
                <a:schemeClr val="accent5"/>
              </a:buClr>
              <a:buFont typeface="+mj-lt"/>
              <a:buAutoNum type="arabicPeriod"/>
            </a:pPr>
            <a:r>
              <a:rPr lang="en-US" sz="2000" b="1" spc="30" dirty="0"/>
              <a:t>Available Capacity</a:t>
            </a:r>
            <a:r>
              <a:rPr lang="en-US" sz="2000" spc="30" dirty="0"/>
              <a:t> is needed to make ICM effective. Multimodal Capabilities</a:t>
            </a:r>
          </a:p>
          <a:p>
            <a:pPr marL="457200" lvl="1" indent="-457200">
              <a:spcBef>
                <a:spcPts val="1200"/>
              </a:spcBef>
              <a:buClr>
                <a:schemeClr val="accent5"/>
              </a:buClr>
              <a:buFont typeface="+mj-lt"/>
              <a:buAutoNum type="arabicPeriod"/>
            </a:pPr>
            <a:r>
              <a:rPr lang="en-US" sz="2000" spc="30" dirty="0"/>
              <a:t>Must be an </a:t>
            </a:r>
            <a:r>
              <a:rPr lang="en-US" sz="2000" b="1" spc="30" dirty="0"/>
              <a:t>Exchange of Data </a:t>
            </a:r>
            <a:r>
              <a:rPr lang="en-US" sz="2000" spc="30" dirty="0"/>
              <a:t>and information between agencies responding to an event within the managed corridor. Centralized Data Hub.</a:t>
            </a:r>
          </a:p>
          <a:p>
            <a:pPr marL="457200" lvl="1" indent="-457200">
              <a:spcBef>
                <a:spcPts val="1200"/>
              </a:spcBef>
              <a:buClr>
                <a:schemeClr val="accent5"/>
              </a:buClr>
              <a:buFont typeface="+mj-lt"/>
              <a:buAutoNum type="arabicPeriod"/>
            </a:pPr>
            <a:r>
              <a:rPr lang="en-US" sz="2000" spc="30" dirty="0"/>
              <a:t>Institutional Cooperation - There must be a </a:t>
            </a:r>
            <a:r>
              <a:rPr lang="en-US" sz="2000" b="1" spc="30" dirty="0"/>
              <a:t>dialogue and agreements among agencies </a:t>
            </a:r>
            <a:r>
              <a:rPr lang="en-US" sz="2000" spc="30" dirty="0"/>
              <a:t>to operate the assets within the corridor in a cooperative fashion. Stakeholder engagement is needed throughout every phase.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/>
          <a:lstStyle/>
          <a:p>
            <a:r>
              <a:rPr lang="en-US" dirty="0"/>
              <a:t>Building Blocks of ICM </a:t>
            </a:r>
          </a:p>
        </p:txBody>
      </p:sp>
    </p:spTree>
    <p:extLst>
      <p:ext uri="{BB962C8B-B14F-4D97-AF65-F5344CB8AC3E}">
        <p14:creationId xmlns:p14="http://schemas.microsoft.com/office/powerpoint/2010/main" val="3539444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0" lvl="1" indent="-457200">
              <a:spcBef>
                <a:spcPts val="1200"/>
              </a:spcBef>
              <a:buClr>
                <a:schemeClr val="accent5"/>
              </a:buClr>
              <a:buFont typeface="+mj-lt"/>
              <a:buAutoNum type="arabicPeriod" startAt="4"/>
            </a:pPr>
            <a:r>
              <a:rPr lang="en-US" sz="2000" b="1" spc="30" dirty="0"/>
              <a:t>Coordinated Response </a:t>
            </a:r>
            <a:r>
              <a:rPr lang="en-US" sz="2000" spc="30" dirty="0"/>
              <a:t>- For ICM to function most effectively, all agencies involved with operations of the corridor must coordinate their response to events, including planned events, recurring conditions and non-recurring incidents. </a:t>
            </a:r>
          </a:p>
          <a:p>
            <a:pPr marL="457200" lvl="1" indent="-457200">
              <a:spcBef>
                <a:spcPts val="1200"/>
              </a:spcBef>
              <a:buClr>
                <a:schemeClr val="accent5"/>
              </a:buClr>
              <a:buFont typeface="+mj-lt"/>
              <a:buAutoNum type="arabicPeriod" startAt="4"/>
            </a:pPr>
            <a:r>
              <a:rPr lang="en-US" sz="2000" b="1" spc="30" dirty="0"/>
              <a:t>Funding</a:t>
            </a:r>
            <a:r>
              <a:rPr lang="en-US" sz="2000" spc="30" dirty="0"/>
              <a:t> for initial development and on-going operations needs to be identified.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/>
          <a:lstStyle/>
          <a:p>
            <a:r>
              <a:rPr lang="en-US" dirty="0"/>
              <a:t>Building Blocks of ICM </a:t>
            </a:r>
          </a:p>
        </p:txBody>
      </p:sp>
    </p:spTree>
    <p:extLst>
      <p:ext uri="{BB962C8B-B14F-4D97-AF65-F5344CB8AC3E}">
        <p14:creationId xmlns:p14="http://schemas.microsoft.com/office/powerpoint/2010/main" val="2517058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2A8416-B81B-48D2-8F17-0ED2B4956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1800" dirty="0"/>
              <a:t>Broadly Identify the ICM Corridor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Roadways and Transit Systems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Predominant Origin and Destination Points</a:t>
            </a:r>
          </a:p>
          <a:p>
            <a:pPr marL="342900" indent="-342900">
              <a:buAutoNum type="arabicPeriod"/>
            </a:pPr>
            <a:r>
              <a:rPr lang="en-US" sz="1800" dirty="0"/>
              <a:t>Is ICM a Realistic Solution for the Identified Corridor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Identify Issues Trying to Solve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General Characteristics of Corridor </a:t>
            </a:r>
          </a:p>
          <a:p>
            <a:pPr marL="514350" lvl="1" indent="-342900">
              <a:buFont typeface="+mj-lt"/>
              <a:buAutoNum type="alphaLcPeriod"/>
            </a:pPr>
            <a:r>
              <a:rPr lang="en-US" sz="1800" dirty="0"/>
              <a:t>Prospects for Technical, Operational, and Institutional Integration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91C60-5967-4FED-BDF3-5142EA56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Beginning an ICM Program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DD6637-3B3C-4A33-B2EE-D101548429E7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 b="8696"/>
          <a:stretch>
            <a:fillRect/>
          </a:stretch>
        </p:blipFill>
        <p:spPr>
          <a:xfrm>
            <a:off x="4900613" y="1505532"/>
            <a:ext cx="3924950" cy="4246044"/>
          </a:xfr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74669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1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1</TotalTime>
  <Words>1369</Words>
  <Application>Microsoft Office PowerPoint</Application>
  <PresentationFormat>On-screen Show (4:3)</PresentationFormat>
  <Paragraphs>238</Paragraphs>
  <Slides>27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SimSun</vt:lpstr>
      <vt:lpstr>Arial</vt:lpstr>
      <vt:lpstr>Calibri</vt:lpstr>
      <vt:lpstr>Corbel</vt:lpstr>
      <vt:lpstr>Tahoma</vt:lpstr>
      <vt:lpstr>Times New Roman</vt:lpstr>
      <vt:lpstr>Tunga</vt:lpstr>
      <vt:lpstr>Presentation1</vt:lpstr>
      <vt:lpstr>  National Cooperative Highway Research Program Transportation Research Board  Of The National Academies  Project 03-131:  Planning and Implementing Multimodal, Integrated Corridor Management </vt:lpstr>
      <vt:lpstr>Scope of Project</vt:lpstr>
      <vt:lpstr>Project Team </vt:lpstr>
      <vt:lpstr>Project Panel</vt:lpstr>
      <vt:lpstr>Integrated Corridor Management</vt:lpstr>
      <vt:lpstr>Integrated Corridor Management</vt:lpstr>
      <vt:lpstr>Building Blocks of ICM </vt:lpstr>
      <vt:lpstr>Building Blocks of ICM </vt:lpstr>
      <vt:lpstr>Beginning an ICM Program</vt:lpstr>
      <vt:lpstr>Beginning an ICM Program</vt:lpstr>
      <vt:lpstr>Beginning an ICM Program</vt:lpstr>
      <vt:lpstr>Planning for ICM</vt:lpstr>
      <vt:lpstr>Planning an ICM Program</vt:lpstr>
      <vt:lpstr>Planning an ICM Program</vt:lpstr>
      <vt:lpstr>Planning an ICM Program</vt:lpstr>
      <vt:lpstr>Planning an ICM Program</vt:lpstr>
      <vt:lpstr>Planning an ICM Program</vt:lpstr>
      <vt:lpstr>Planning an ICM Program</vt:lpstr>
      <vt:lpstr>Planning an ICM Program</vt:lpstr>
      <vt:lpstr>Planning an ICM Program</vt:lpstr>
      <vt:lpstr>Planning an ICM Program</vt:lpstr>
      <vt:lpstr>Planning an ICM Program</vt:lpstr>
      <vt:lpstr>Planning for the Technical Components of an ICM Program</vt:lpstr>
      <vt:lpstr>Planning for Operational Integration of ICM</vt:lpstr>
      <vt:lpstr>Planning for Operational Integration of ICM</vt:lpstr>
      <vt:lpstr>Planning for Operational Integration of ICM</vt:lpstr>
      <vt:lpstr>Thank  You</vt:lpstr>
    </vt:vector>
  </TitlesOfParts>
  <Company>SCHNEIDER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Cooperative Highway Research Program Project 20‐68A: US Domestic Scan Program     Domestic Scan 12‐02: Advances in Strategies for Implementing Integrated Corridor Management (ICM)</dc:title>
  <dc:creator>Windows User</dc:creator>
  <cp:lastModifiedBy>Mackie, Paul</cp:lastModifiedBy>
  <cp:revision>68</cp:revision>
  <dcterms:created xsi:type="dcterms:W3CDTF">2014-08-18T15:27:51Z</dcterms:created>
  <dcterms:modified xsi:type="dcterms:W3CDTF">2020-08-14T19:06:46Z</dcterms:modified>
</cp:coreProperties>
</file>