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80" r:id="rId4"/>
    <p:sldMasterId id="2147483688" r:id="rId5"/>
  </p:sldMasterIdLst>
  <p:notesMasterIdLst>
    <p:notesMasterId r:id="rId32"/>
  </p:notesMasterIdLst>
  <p:sldIdLst>
    <p:sldId id="449" r:id="rId6"/>
    <p:sldId id="327" r:id="rId7"/>
    <p:sldId id="464" r:id="rId8"/>
    <p:sldId id="492" r:id="rId9"/>
    <p:sldId id="490" r:id="rId10"/>
    <p:sldId id="489" r:id="rId11"/>
    <p:sldId id="477" r:id="rId12"/>
    <p:sldId id="494" r:id="rId13"/>
    <p:sldId id="495" r:id="rId14"/>
    <p:sldId id="454" r:id="rId15"/>
    <p:sldId id="455" r:id="rId16"/>
    <p:sldId id="480" r:id="rId17"/>
    <p:sldId id="414" r:id="rId18"/>
    <p:sldId id="316" r:id="rId19"/>
    <p:sldId id="478" r:id="rId20"/>
    <p:sldId id="445" r:id="rId21"/>
    <p:sldId id="443" r:id="rId22"/>
    <p:sldId id="393" r:id="rId23"/>
    <p:sldId id="496" r:id="rId24"/>
    <p:sldId id="482" r:id="rId25"/>
    <p:sldId id="493" r:id="rId26"/>
    <p:sldId id="497" r:id="rId27"/>
    <p:sldId id="491" r:id="rId28"/>
    <p:sldId id="488" r:id="rId29"/>
    <p:sldId id="486" r:id="rId30"/>
    <p:sldId id="484" r:id="rId31"/>
  </p:sldIdLst>
  <p:sldSz cx="12192000" cy="6858000"/>
  <p:notesSz cx="7010400" cy="92964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hitney Faron" initials="WF" lastIdx="6" clrIdx="0">
    <p:extLst>
      <p:ext uri="{19B8F6BF-5375-455C-9EA6-DF929625EA0E}">
        <p15:presenceInfo xmlns:p15="http://schemas.microsoft.com/office/powerpoint/2012/main" userId="S-1-5-21-2141823802-1446982699-3828168933-1557" providerId="AD"/>
      </p:ext>
    </p:extLst>
  </p:cmAuthor>
  <p:cmAuthor id="2" name="Christopher Porter" initials="CP" lastIdx="7" clrIdx="1">
    <p:extLst>
      <p:ext uri="{19B8F6BF-5375-455C-9EA6-DF929625EA0E}">
        <p15:presenceInfo xmlns:p15="http://schemas.microsoft.com/office/powerpoint/2012/main" userId="S-1-5-21-2141823802-1446982699-3828168933-2155" providerId="AD"/>
      </p:ext>
    </p:extLst>
  </p:cmAuthor>
  <p:cmAuthor id="3" name="Joshua Proudfoot" initials="JP" lastIdx="4" clrIdx="2">
    <p:extLst>
      <p:ext uri="{19B8F6BF-5375-455C-9EA6-DF929625EA0E}">
        <p15:presenceInfo xmlns:p15="http://schemas.microsoft.com/office/powerpoint/2012/main" userId="S::joshua.proudfoot@goodcompany.com::fce80887-3711-4158-a5a8-1c9cc8e495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F5E5"/>
    <a:srgbClr val="1F8345"/>
    <a:srgbClr val="DCF5DB"/>
    <a:srgbClr val="248022"/>
    <a:srgbClr val="3E4D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DB0FE4-A4F9-428F-ADF2-5BF290009268}" v="5" dt="2021-03-16T22:39:20.6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58" autoAdjust="0"/>
    <p:restoredTop sz="78806" autoAdjust="0"/>
  </p:normalViewPr>
  <p:slideViewPr>
    <p:cSldViewPr snapToGrid="0" snapToObjects="1" showGuides="1">
      <p:cViewPr varScale="1">
        <p:scale>
          <a:sx n="50" d="100"/>
          <a:sy n="50" d="100"/>
        </p:scale>
        <p:origin x="234" y="3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Porter" userId="0a8bf109-feaa-403b-a0c5-6847376e2de7" providerId="ADAL" clId="{EEDB0FE4-A4F9-428F-ADF2-5BF290009268}"/>
    <pc:docChg chg="custSel modSld">
      <pc:chgData name="Chris Porter" userId="0a8bf109-feaa-403b-a0c5-6847376e2de7" providerId="ADAL" clId="{EEDB0FE4-A4F9-428F-ADF2-5BF290009268}" dt="2021-03-16T22:39:30.499" v="93" actId="15"/>
      <pc:docMkLst>
        <pc:docMk/>
      </pc:docMkLst>
      <pc:sldChg chg="modNotesTx">
        <pc:chgData name="Chris Porter" userId="0a8bf109-feaa-403b-a0c5-6847376e2de7" providerId="ADAL" clId="{EEDB0FE4-A4F9-428F-ADF2-5BF290009268}" dt="2021-03-16T22:39:30.499" v="93" actId="15"/>
        <pc:sldMkLst>
          <pc:docMk/>
          <pc:sldMk cId="642399145" sldId="327"/>
        </pc:sldMkLst>
      </pc:sldChg>
      <pc:sldChg chg="modNotesTx">
        <pc:chgData name="Chris Porter" userId="0a8bf109-feaa-403b-a0c5-6847376e2de7" providerId="ADAL" clId="{EEDB0FE4-A4F9-428F-ADF2-5BF290009268}" dt="2021-03-15T19:53:22.824" v="84" actId="20577"/>
        <pc:sldMkLst>
          <pc:docMk/>
          <pc:sldMk cId="1449841026" sldId="449"/>
        </pc:sldMkLst>
      </pc:sldChg>
      <pc:sldChg chg="modNotesTx">
        <pc:chgData name="Chris Porter" userId="0a8bf109-feaa-403b-a0c5-6847376e2de7" providerId="ADAL" clId="{EEDB0FE4-A4F9-428F-ADF2-5BF290009268}" dt="2021-03-16T22:39:13.674" v="90"/>
        <pc:sldMkLst>
          <pc:docMk/>
          <pc:sldMk cId="596134078" sldId="464"/>
        </pc:sldMkLst>
      </pc:sldChg>
      <pc:sldChg chg="modNotesTx">
        <pc:chgData name="Chris Porter" userId="0a8bf109-feaa-403b-a0c5-6847376e2de7" providerId="ADAL" clId="{EEDB0FE4-A4F9-428F-ADF2-5BF290009268}" dt="2021-03-16T22:38:48.091" v="89"/>
        <pc:sldMkLst>
          <pc:docMk/>
          <pc:sldMk cId="1947146890" sldId="480"/>
        </pc:sldMkLst>
      </pc:sldChg>
      <pc:sldChg chg="modNotes modNotesTx">
        <pc:chgData name="Chris Porter" userId="0a8bf109-feaa-403b-a0c5-6847376e2de7" providerId="ADAL" clId="{EEDB0FE4-A4F9-428F-ADF2-5BF290009268}" dt="2021-03-16T22:38:21.032" v="86"/>
        <pc:sldMkLst>
          <pc:docMk/>
          <pc:sldMk cId="2348915409" sldId="492"/>
        </pc:sldMkLst>
      </pc:sldChg>
    </pc:docChg>
  </pc:docChgLst>
  <pc:docChgLst>
    <pc:chgData name="Chris Porter" userId="0a8bf109-feaa-403b-a0c5-6847376e2de7" providerId="ADAL" clId="{40ACF619-DAB3-4D8B-8A5E-029F35594DAC}"/>
    <pc:docChg chg="undo custSel addSld delSld modSld sldOrd modMainMaster">
      <pc:chgData name="Chris Porter" userId="0a8bf109-feaa-403b-a0c5-6847376e2de7" providerId="ADAL" clId="{40ACF619-DAB3-4D8B-8A5E-029F35594DAC}" dt="2021-03-15T17:38:46.420" v="6920" actId="20577"/>
      <pc:docMkLst>
        <pc:docMk/>
      </pc:docMkLst>
      <pc:sldChg chg="modNotesTx">
        <pc:chgData name="Chris Porter" userId="0a8bf109-feaa-403b-a0c5-6847376e2de7" providerId="ADAL" clId="{40ACF619-DAB3-4D8B-8A5E-029F35594DAC}" dt="2021-03-15T15:11:59.668" v="1984" actId="20577"/>
        <pc:sldMkLst>
          <pc:docMk/>
          <pc:sldMk cId="867815262" sldId="316"/>
        </pc:sldMkLst>
      </pc:sldChg>
      <pc:sldChg chg="addSp delSp modSp mod modNotesTx">
        <pc:chgData name="Chris Porter" userId="0a8bf109-feaa-403b-a0c5-6847376e2de7" providerId="ADAL" clId="{40ACF619-DAB3-4D8B-8A5E-029F35594DAC}" dt="2021-03-15T17:28:36.665" v="6415"/>
        <pc:sldMkLst>
          <pc:docMk/>
          <pc:sldMk cId="642399145" sldId="327"/>
        </pc:sldMkLst>
        <pc:spChg chg="mod">
          <ac:chgData name="Chris Porter" userId="0a8bf109-feaa-403b-a0c5-6847376e2de7" providerId="ADAL" clId="{40ACF619-DAB3-4D8B-8A5E-029F35594DAC}" dt="2021-03-15T17:28:35.270" v="6413" actId="114"/>
          <ac:spMkLst>
            <pc:docMk/>
            <pc:sldMk cId="642399145" sldId="327"/>
            <ac:spMk id="2" creationId="{00000000-0000-0000-0000-000000000000}"/>
          </ac:spMkLst>
        </pc:spChg>
        <pc:spChg chg="add del mod">
          <ac:chgData name="Chris Porter" userId="0a8bf109-feaa-403b-a0c5-6847376e2de7" providerId="ADAL" clId="{40ACF619-DAB3-4D8B-8A5E-029F35594DAC}" dt="2021-03-15T17:28:36.665" v="6415"/>
          <ac:spMkLst>
            <pc:docMk/>
            <pc:sldMk cId="642399145" sldId="327"/>
            <ac:spMk id="5" creationId="{21C3B5A2-E9A7-4151-9575-7B419890F09D}"/>
          </ac:spMkLst>
        </pc:spChg>
      </pc:sldChg>
      <pc:sldChg chg="addSp delSp modSp mod modNotesTx">
        <pc:chgData name="Chris Porter" userId="0a8bf109-feaa-403b-a0c5-6847376e2de7" providerId="ADAL" clId="{40ACF619-DAB3-4D8B-8A5E-029F35594DAC}" dt="2021-03-15T17:18:07.186" v="5959" actId="20577"/>
        <pc:sldMkLst>
          <pc:docMk/>
          <pc:sldMk cId="3854201394" sldId="393"/>
        </pc:sldMkLst>
        <pc:spChg chg="mod">
          <ac:chgData name="Chris Porter" userId="0a8bf109-feaa-403b-a0c5-6847376e2de7" providerId="ADAL" clId="{40ACF619-DAB3-4D8B-8A5E-029F35594DAC}" dt="2021-03-15T17:18:07.186" v="5959" actId="20577"/>
          <ac:spMkLst>
            <pc:docMk/>
            <pc:sldMk cId="3854201394" sldId="393"/>
            <ac:spMk id="2" creationId="{00000000-0000-0000-0000-000000000000}"/>
          </ac:spMkLst>
        </pc:spChg>
        <pc:graphicFrameChg chg="add mod modGraphic">
          <ac:chgData name="Chris Porter" userId="0a8bf109-feaa-403b-a0c5-6847376e2de7" providerId="ADAL" clId="{40ACF619-DAB3-4D8B-8A5E-029F35594DAC}" dt="2021-03-15T17:15:14.926" v="5603" actId="122"/>
          <ac:graphicFrameMkLst>
            <pc:docMk/>
            <pc:sldMk cId="3854201394" sldId="393"/>
            <ac:graphicFrameMk id="3" creationId="{520B736D-FA36-4209-A6CC-77DEAE9192DE}"/>
          </ac:graphicFrameMkLst>
        </pc:graphicFrameChg>
        <pc:graphicFrameChg chg="del">
          <ac:chgData name="Chris Porter" userId="0a8bf109-feaa-403b-a0c5-6847376e2de7" providerId="ADAL" clId="{40ACF619-DAB3-4D8B-8A5E-029F35594DAC}" dt="2021-03-15T17:14:18.969" v="5574" actId="478"/>
          <ac:graphicFrameMkLst>
            <pc:docMk/>
            <pc:sldMk cId="3854201394" sldId="393"/>
            <ac:graphicFrameMk id="4" creationId="{00000000-0000-0000-0000-000000000000}"/>
          </ac:graphicFrameMkLst>
        </pc:graphicFrameChg>
      </pc:sldChg>
      <pc:sldChg chg="modNotesTx">
        <pc:chgData name="Chris Porter" userId="0a8bf109-feaa-403b-a0c5-6847376e2de7" providerId="ADAL" clId="{40ACF619-DAB3-4D8B-8A5E-029F35594DAC}" dt="2021-03-15T15:11:39.485" v="1959" actId="20577"/>
        <pc:sldMkLst>
          <pc:docMk/>
          <pc:sldMk cId="4044713618" sldId="414"/>
        </pc:sldMkLst>
      </pc:sldChg>
      <pc:sldChg chg="modSp mod modNotesTx">
        <pc:chgData name="Chris Porter" userId="0a8bf109-feaa-403b-a0c5-6847376e2de7" providerId="ADAL" clId="{40ACF619-DAB3-4D8B-8A5E-029F35594DAC}" dt="2021-03-15T17:33:22.580" v="6669" actId="20577"/>
        <pc:sldMkLst>
          <pc:docMk/>
          <pc:sldMk cId="1471078354" sldId="443"/>
        </pc:sldMkLst>
        <pc:graphicFrameChg chg="modGraphic">
          <ac:chgData name="Chris Porter" userId="0a8bf109-feaa-403b-a0c5-6847376e2de7" providerId="ADAL" clId="{40ACF619-DAB3-4D8B-8A5E-029F35594DAC}" dt="2021-03-15T15:15:12.459" v="2369" actId="6549"/>
          <ac:graphicFrameMkLst>
            <pc:docMk/>
            <pc:sldMk cId="1471078354" sldId="443"/>
            <ac:graphicFrameMk id="9" creationId="{5C0794F7-CE03-4F4A-A0B5-8A99BADA5A0C}"/>
          </ac:graphicFrameMkLst>
        </pc:graphicFrameChg>
      </pc:sldChg>
      <pc:sldChg chg="modNotesTx">
        <pc:chgData name="Chris Porter" userId="0a8bf109-feaa-403b-a0c5-6847376e2de7" providerId="ADAL" clId="{40ACF619-DAB3-4D8B-8A5E-029F35594DAC}" dt="2021-03-15T15:12:20.678" v="2003" actId="20577"/>
        <pc:sldMkLst>
          <pc:docMk/>
          <pc:sldMk cId="48933946" sldId="445"/>
        </pc:sldMkLst>
      </pc:sldChg>
      <pc:sldChg chg="delSp modSp mod modNotesTx">
        <pc:chgData name="Chris Porter" userId="0a8bf109-feaa-403b-a0c5-6847376e2de7" providerId="ADAL" clId="{40ACF619-DAB3-4D8B-8A5E-029F35594DAC}" dt="2021-03-15T15:34:09.839" v="3515" actId="20577"/>
        <pc:sldMkLst>
          <pc:docMk/>
          <pc:sldMk cId="1449841026" sldId="449"/>
        </pc:sldMkLst>
        <pc:spChg chg="mod">
          <ac:chgData name="Chris Porter" userId="0a8bf109-feaa-403b-a0c5-6847376e2de7" providerId="ADAL" clId="{40ACF619-DAB3-4D8B-8A5E-029F35594DAC}" dt="2021-03-15T15:34:09.839" v="3515" actId="20577"/>
          <ac:spMkLst>
            <pc:docMk/>
            <pc:sldMk cId="1449841026" sldId="449"/>
            <ac:spMk id="2" creationId="{00000000-0000-0000-0000-000000000000}"/>
          </ac:spMkLst>
        </pc:spChg>
        <pc:spChg chg="mod">
          <ac:chgData name="Chris Porter" userId="0a8bf109-feaa-403b-a0c5-6847376e2de7" providerId="ADAL" clId="{40ACF619-DAB3-4D8B-8A5E-029F35594DAC}" dt="2021-03-15T14:20:56.479" v="28" actId="20577"/>
          <ac:spMkLst>
            <pc:docMk/>
            <pc:sldMk cId="1449841026" sldId="449"/>
            <ac:spMk id="3" creationId="{00000000-0000-0000-0000-000000000000}"/>
          </ac:spMkLst>
        </pc:spChg>
        <pc:spChg chg="mod">
          <ac:chgData name="Chris Porter" userId="0a8bf109-feaa-403b-a0c5-6847376e2de7" providerId="ADAL" clId="{40ACF619-DAB3-4D8B-8A5E-029F35594DAC}" dt="2021-03-15T14:21:11.119" v="44" actId="20577"/>
          <ac:spMkLst>
            <pc:docMk/>
            <pc:sldMk cId="1449841026" sldId="449"/>
            <ac:spMk id="6" creationId="{00000000-0000-0000-0000-000000000000}"/>
          </ac:spMkLst>
        </pc:spChg>
        <pc:spChg chg="del">
          <ac:chgData name="Chris Porter" userId="0a8bf109-feaa-403b-a0c5-6847376e2de7" providerId="ADAL" clId="{40ACF619-DAB3-4D8B-8A5E-029F35594DAC}" dt="2021-03-15T14:19:53.213" v="0" actId="478"/>
          <ac:spMkLst>
            <pc:docMk/>
            <pc:sldMk cId="1449841026" sldId="449"/>
            <ac:spMk id="7" creationId="{A6DF4D0F-D708-4038-93A3-AD3BBE9027A8}"/>
          </ac:spMkLst>
        </pc:spChg>
        <pc:spChg chg="mod">
          <ac:chgData name="Chris Porter" userId="0a8bf109-feaa-403b-a0c5-6847376e2de7" providerId="ADAL" clId="{40ACF619-DAB3-4D8B-8A5E-029F35594DAC}" dt="2021-03-15T14:21:02.544" v="38" actId="20577"/>
          <ac:spMkLst>
            <pc:docMk/>
            <pc:sldMk cId="1449841026" sldId="449"/>
            <ac:spMk id="8" creationId="{9F9EA931-ADCB-41CF-B990-7B427689B529}"/>
          </ac:spMkLst>
        </pc:spChg>
      </pc:sldChg>
      <pc:sldChg chg="modSp mod">
        <pc:chgData name="Chris Porter" userId="0a8bf109-feaa-403b-a0c5-6847376e2de7" providerId="ADAL" clId="{40ACF619-DAB3-4D8B-8A5E-029F35594DAC}" dt="2021-03-15T16:23:41.581" v="4015" actId="20577"/>
        <pc:sldMkLst>
          <pc:docMk/>
          <pc:sldMk cId="3430911091" sldId="454"/>
        </pc:sldMkLst>
        <pc:graphicFrameChg chg="modGraphic">
          <ac:chgData name="Chris Porter" userId="0a8bf109-feaa-403b-a0c5-6847376e2de7" providerId="ADAL" clId="{40ACF619-DAB3-4D8B-8A5E-029F35594DAC}" dt="2021-03-15T16:23:41.581" v="4015" actId="20577"/>
          <ac:graphicFrameMkLst>
            <pc:docMk/>
            <pc:sldMk cId="3430911091" sldId="454"/>
            <ac:graphicFrameMk id="16" creationId="{00000000-0000-0000-0000-000000000000}"/>
          </ac:graphicFrameMkLst>
        </pc:graphicFrameChg>
      </pc:sldChg>
      <pc:sldChg chg="modSp mod modNotesTx">
        <pc:chgData name="Chris Porter" userId="0a8bf109-feaa-403b-a0c5-6847376e2de7" providerId="ADAL" clId="{40ACF619-DAB3-4D8B-8A5E-029F35594DAC}" dt="2021-03-15T17:31:48.332" v="6583" actId="20577"/>
        <pc:sldMkLst>
          <pc:docMk/>
          <pc:sldMk cId="3937827739" sldId="455"/>
        </pc:sldMkLst>
        <pc:graphicFrameChg chg="modGraphic">
          <ac:chgData name="Chris Porter" userId="0a8bf109-feaa-403b-a0c5-6847376e2de7" providerId="ADAL" clId="{40ACF619-DAB3-4D8B-8A5E-029F35594DAC}" dt="2021-03-15T14:48:53.973" v="693" actId="20577"/>
          <ac:graphicFrameMkLst>
            <pc:docMk/>
            <pc:sldMk cId="3937827739" sldId="455"/>
            <ac:graphicFrameMk id="4" creationId="{00000000-0000-0000-0000-000000000000}"/>
          </ac:graphicFrameMkLst>
        </pc:graphicFrameChg>
      </pc:sldChg>
      <pc:sldChg chg="modNotesTx">
        <pc:chgData name="Chris Porter" userId="0a8bf109-feaa-403b-a0c5-6847376e2de7" providerId="ADAL" clId="{40ACF619-DAB3-4D8B-8A5E-029F35594DAC}" dt="2021-03-15T14:26:44.207" v="548" actId="20577"/>
        <pc:sldMkLst>
          <pc:docMk/>
          <pc:sldMk cId="596134078" sldId="464"/>
        </pc:sldMkLst>
      </pc:sldChg>
      <pc:sldChg chg="addSp delSp modSp mod ord modNotesTx">
        <pc:chgData name="Chris Porter" userId="0a8bf109-feaa-403b-a0c5-6847376e2de7" providerId="ADAL" clId="{40ACF619-DAB3-4D8B-8A5E-029F35594DAC}" dt="2021-03-15T17:30:34.155" v="6535" actId="20577"/>
        <pc:sldMkLst>
          <pc:docMk/>
          <pc:sldMk cId="2515313793" sldId="477"/>
        </pc:sldMkLst>
        <pc:spChg chg="mod">
          <ac:chgData name="Chris Porter" userId="0a8bf109-feaa-403b-a0c5-6847376e2de7" providerId="ADAL" clId="{40ACF619-DAB3-4D8B-8A5E-029F35594DAC}" dt="2021-03-15T15:08:39.927" v="1456" actId="6549"/>
          <ac:spMkLst>
            <pc:docMk/>
            <pc:sldMk cId="2515313793" sldId="477"/>
            <ac:spMk id="2" creationId="{CEFBB0E4-1984-4397-AA50-3D188E2738C2}"/>
          </ac:spMkLst>
        </pc:spChg>
        <pc:spChg chg="mod">
          <ac:chgData name="Chris Porter" userId="0a8bf109-feaa-403b-a0c5-6847376e2de7" providerId="ADAL" clId="{40ACF619-DAB3-4D8B-8A5E-029F35594DAC}" dt="2021-03-15T14:50:40.144" v="727" actId="1076"/>
          <ac:spMkLst>
            <pc:docMk/>
            <pc:sldMk cId="2515313793" sldId="477"/>
            <ac:spMk id="3" creationId="{3AFB7A1E-B3D4-4132-A356-B2079F219AEA}"/>
          </ac:spMkLst>
        </pc:spChg>
        <pc:spChg chg="mod">
          <ac:chgData name="Chris Porter" userId="0a8bf109-feaa-403b-a0c5-6847376e2de7" providerId="ADAL" clId="{40ACF619-DAB3-4D8B-8A5E-029F35594DAC}" dt="2021-03-15T16:27:45.072" v="4029" actId="14100"/>
          <ac:spMkLst>
            <pc:docMk/>
            <pc:sldMk cId="2515313793" sldId="477"/>
            <ac:spMk id="7" creationId="{B6C9B8E0-C613-484F-AC1C-443F6E7063C0}"/>
          </ac:spMkLst>
        </pc:spChg>
        <pc:spChg chg="mod">
          <ac:chgData name="Chris Porter" userId="0a8bf109-feaa-403b-a0c5-6847376e2de7" providerId="ADAL" clId="{40ACF619-DAB3-4D8B-8A5E-029F35594DAC}" dt="2021-03-15T14:55:20.520" v="851" actId="1076"/>
          <ac:spMkLst>
            <pc:docMk/>
            <pc:sldMk cId="2515313793" sldId="477"/>
            <ac:spMk id="8" creationId="{5E99ACD1-3301-4241-91C0-88D2E9881F34}"/>
          </ac:spMkLst>
        </pc:spChg>
        <pc:spChg chg="mod">
          <ac:chgData name="Chris Porter" userId="0a8bf109-feaa-403b-a0c5-6847376e2de7" providerId="ADAL" clId="{40ACF619-DAB3-4D8B-8A5E-029F35594DAC}" dt="2021-03-15T16:27:35.598" v="4028" actId="1036"/>
          <ac:spMkLst>
            <pc:docMk/>
            <pc:sldMk cId="2515313793" sldId="477"/>
            <ac:spMk id="9" creationId="{E7897EC9-6C3F-4F71-BED5-F7385499B7D3}"/>
          </ac:spMkLst>
        </pc:spChg>
        <pc:spChg chg="mod">
          <ac:chgData name="Chris Porter" userId="0a8bf109-feaa-403b-a0c5-6847376e2de7" providerId="ADAL" clId="{40ACF619-DAB3-4D8B-8A5E-029F35594DAC}" dt="2021-03-15T16:28:02.623" v="4030" actId="14100"/>
          <ac:spMkLst>
            <pc:docMk/>
            <pc:sldMk cId="2515313793" sldId="477"/>
            <ac:spMk id="10" creationId="{C26E8488-4948-42FA-A491-E77C32C7158A}"/>
          </ac:spMkLst>
        </pc:spChg>
        <pc:spChg chg="mod">
          <ac:chgData name="Chris Porter" userId="0a8bf109-feaa-403b-a0c5-6847376e2de7" providerId="ADAL" clId="{40ACF619-DAB3-4D8B-8A5E-029F35594DAC}" dt="2021-03-15T16:27:35.598" v="4028" actId="1036"/>
          <ac:spMkLst>
            <pc:docMk/>
            <pc:sldMk cId="2515313793" sldId="477"/>
            <ac:spMk id="11" creationId="{C07BF67C-9B20-4B6A-A958-D4B02DB7595F}"/>
          </ac:spMkLst>
        </pc:spChg>
        <pc:spChg chg="mod">
          <ac:chgData name="Chris Porter" userId="0a8bf109-feaa-403b-a0c5-6847376e2de7" providerId="ADAL" clId="{40ACF619-DAB3-4D8B-8A5E-029F35594DAC}" dt="2021-03-15T15:00:45.098" v="1452" actId="1076"/>
          <ac:spMkLst>
            <pc:docMk/>
            <pc:sldMk cId="2515313793" sldId="477"/>
            <ac:spMk id="12" creationId="{536C2ECD-2CF2-4F2D-AD06-95EF046EF152}"/>
          </ac:spMkLst>
        </pc:spChg>
        <pc:spChg chg="del mod">
          <ac:chgData name="Chris Porter" userId="0a8bf109-feaa-403b-a0c5-6847376e2de7" providerId="ADAL" clId="{40ACF619-DAB3-4D8B-8A5E-029F35594DAC}" dt="2021-03-15T14:54:05.213" v="822" actId="478"/>
          <ac:spMkLst>
            <pc:docMk/>
            <pc:sldMk cId="2515313793" sldId="477"/>
            <ac:spMk id="13" creationId="{C760BB56-E349-411D-BB39-590CCC52A146}"/>
          </ac:spMkLst>
        </pc:spChg>
        <pc:spChg chg="mod">
          <ac:chgData name="Chris Porter" userId="0a8bf109-feaa-403b-a0c5-6847376e2de7" providerId="ADAL" clId="{40ACF619-DAB3-4D8B-8A5E-029F35594DAC}" dt="2021-03-15T14:53:25.080" v="813" actId="1076"/>
          <ac:spMkLst>
            <pc:docMk/>
            <pc:sldMk cId="2515313793" sldId="477"/>
            <ac:spMk id="14" creationId="{49FB4190-13AC-4E8E-A24B-8AE36F962B9A}"/>
          </ac:spMkLst>
        </pc:spChg>
        <pc:spChg chg="mod">
          <ac:chgData name="Chris Porter" userId="0a8bf109-feaa-403b-a0c5-6847376e2de7" providerId="ADAL" clId="{40ACF619-DAB3-4D8B-8A5E-029F35594DAC}" dt="2021-03-15T14:53:39.688" v="816" actId="1076"/>
          <ac:spMkLst>
            <pc:docMk/>
            <pc:sldMk cId="2515313793" sldId="477"/>
            <ac:spMk id="15" creationId="{AB0349FB-2405-4420-8B4C-688994C3E5B1}"/>
          </ac:spMkLst>
        </pc:spChg>
        <pc:spChg chg="mod">
          <ac:chgData name="Chris Porter" userId="0a8bf109-feaa-403b-a0c5-6847376e2de7" providerId="ADAL" clId="{40ACF619-DAB3-4D8B-8A5E-029F35594DAC}" dt="2021-03-15T14:56:17.191" v="900" actId="21"/>
          <ac:spMkLst>
            <pc:docMk/>
            <pc:sldMk cId="2515313793" sldId="477"/>
            <ac:spMk id="16" creationId="{D676D1E2-B297-4157-9697-478BB01C78A7}"/>
          </ac:spMkLst>
        </pc:spChg>
        <pc:spChg chg="mod">
          <ac:chgData name="Chris Porter" userId="0a8bf109-feaa-403b-a0c5-6847376e2de7" providerId="ADAL" clId="{40ACF619-DAB3-4D8B-8A5E-029F35594DAC}" dt="2021-03-15T15:00:30.644" v="1448" actId="14100"/>
          <ac:spMkLst>
            <pc:docMk/>
            <pc:sldMk cId="2515313793" sldId="477"/>
            <ac:spMk id="17" creationId="{BD60B47B-9A92-4E41-8C6D-7BDF41BD15D2}"/>
          </ac:spMkLst>
        </pc:spChg>
        <pc:spChg chg="mod">
          <ac:chgData name="Chris Porter" userId="0a8bf109-feaa-403b-a0c5-6847376e2de7" providerId="ADAL" clId="{40ACF619-DAB3-4D8B-8A5E-029F35594DAC}" dt="2021-03-15T14:55:24.265" v="852" actId="1076"/>
          <ac:spMkLst>
            <pc:docMk/>
            <pc:sldMk cId="2515313793" sldId="477"/>
            <ac:spMk id="18" creationId="{B5E00FE6-05D8-4AAD-BF0B-0F4EE977782F}"/>
          </ac:spMkLst>
        </pc:spChg>
        <pc:spChg chg="mod">
          <ac:chgData name="Chris Porter" userId="0a8bf109-feaa-403b-a0c5-6847376e2de7" providerId="ADAL" clId="{40ACF619-DAB3-4D8B-8A5E-029F35594DAC}" dt="2021-03-15T16:28:02.623" v="4030" actId="14100"/>
          <ac:spMkLst>
            <pc:docMk/>
            <pc:sldMk cId="2515313793" sldId="477"/>
            <ac:spMk id="19" creationId="{F0B3065E-C641-4E03-97E4-3FF335CA19DC}"/>
          </ac:spMkLst>
        </pc:spChg>
        <pc:spChg chg="mod">
          <ac:chgData name="Chris Porter" userId="0a8bf109-feaa-403b-a0c5-6847376e2de7" providerId="ADAL" clId="{40ACF619-DAB3-4D8B-8A5E-029F35594DAC}" dt="2021-03-15T16:28:02.623" v="4030" actId="14100"/>
          <ac:spMkLst>
            <pc:docMk/>
            <pc:sldMk cId="2515313793" sldId="477"/>
            <ac:spMk id="20" creationId="{385E393F-1236-40B6-9891-A98708038BB1}"/>
          </ac:spMkLst>
        </pc:spChg>
        <pc:spChg chg="mod">
          <ac:chgData name="Chris Porter" userId="0a8bf109-feaa-403b-a0c5-6847376e2de7" providerId="ADAL" clId="{40ACF619-DAB3-4D8B-8A5E-029F35594DAC}" dt="2021-03-15T16:28:02.623" v="4030" actId="14100"/>
          <ac:spMkLst>
            <pc:docMk/>
            <pc:sldMk cId="2515313793" sldId="477"/>
            <ac:spMk id="21" creationId="{B6882431-A582-43AA-B636-5EB5C1D940EF}"/>
          </ac:spMkLst>
        </pc:spChg>
        <pc:spChg chg="add mod">
          <ac:chgData name="Chris Porter" userId="0a8bf109-feaa-403b-a0c5-6847376e2de7" providerId="ADAL" clId="{40ACF619-DAB3-4D8B-8A5E-029F35594DAC}" dt="2021-03-15T16:28:02.623" v="4030" actId="14100"/>
          <ac:spMkLst>
            <pc:docMk/>
            <pc:sldMk cId="2515313793" sldId="477"/>
            <ac:spMk id="22" creationId="{E8080A64-3C02-4EF8-BC01-4C4DB2821756}"/>
          </ac:spMkLst>
        </pc:spChg>
        <pc:spChg chg="add mod">
          <ac:chgData name="Chris Porter" userId="0a8bf109-feaa-403b-a0c5-6847376e2de7" providerId="ADAL" clId="{40ACF619-DAB3-4D8B-8A5E-029F35594DAC}" dt="2021-03-15T16:27:35.598" v="4028" actId="1036"/>
          <ac:spMkLst>
            <pc:docMk/>
            <pc:sldMk cId="2515313793" sldId="477"/>
            <ac:spMk id="23" creationId="{DC9349E6-74D9-463C-9CD7-6418DA513DD8}"/>
          </ac:spMkLst>
        </pc:spChg>
        <pc:spChg chg="add mod">
          <ac:chgData name="Chris Porter" userId="0a8bf109-feaa-403b-a0c5-6847376e2de7" providerId="ADAL" clId="{40ACF619-DAB3-4D8B-8A5E-029F35594DAC}" dt="2021-03-15T14:53:45.334" v="817" actId="20577"/>
          <ac:spMkLst>
            <pc:docMk/>
            <pc:sldMk cId="2515313793" sldId="477"/>
            <ac:spMk id="24" creationId="{2CE2E037-214F-454F-97B1-40D2C693BEAB}"/>
          </ac:spMkLst>
        </pc:spChg>
        <pc:spChg chg="add mod">
          <ac:chgData name="Chris Porter" userId="0a8bf109-feaa-403b-a0c5-6847376e2de7" providerId="ADAL" clId="{40ACF619-DAB3-4D8B-8A5E-029F35594DAC}" dt="2021-03-15T14:55:16.224" v="850" actId="1076"/>
          <ac:spMkLst>
            <pc:docMk/>
            <pc:sldMk cId="2515313793" sldId="477"/>
            <ac:spMk id="25" creationId="{171F416E-67CF-435F-85B1-E192048C61E6}"/>
          </ac:spMkLst>
        </pc:spChg>
        <pc:spChg chg="add mod">
          <ac:chgData name="Chris Porter" userId="0a8bf109-feaa-403b-a0c5-6847376e2de7" providerId="ADAL" clId="{40ACF619-DAB3-4D8B-8A5E-029F35594DAC}" dt="2021-03-15T16:27:35.598" v="4028" actId="1036"/>
          <ac:spMkLst>
            <pc:docMk/>
            <pc:sldMk cId="2515313793" sldId="477"/>
            <ac:spMk id="26" creationId="{E695BD0C-294D-4D13-ACA4-611A4A933F30}"/>
          </ac:spMkLst>
        </pc:spChg>
        <pc:spChg chg="add mod">
          <ac:chgData name="Chris Porter" userId="0a8bf109-feaa-403b-a0c5-6847376e2de7" providerId="ADAL" clId="{40ACF619-DAB3-4D8B-8A5E-029F35594DAC}" dt="2021-03-15T15:00:39.593" v="1450" actId="1076"/>
          <ac:spMkLst>
            <pc:docMk/>
            <pc:sldMk cId="2515313793" sldId="477"/>
            <ac:spMk id="27" creationId="{E389B376-84C8-46A2-8524-EE1F6A35CB44}"/>
          </ac:spMkLst>
        </pc:spChg>
        <pc:spChg chg="add mod">
          <ac:chgData name="Chris Porter" userId="0a8bf109-feaa-403b-a0c5-6847376e2de7" providerId="ADAL" clId="{40ACF619-DAB3-4D8B-8A5E-029F35594DAC}" dt="2021-03-15T16:28:02.623" v="4030" actId="14100"/>
          <ac:spMkLst>
            <pc:docMk/>
            <pc:sldMk cId="2515313793" sldId="477"/>
            <ac:spMk id="28" creationId="{F3109FF9-F54D-45E6-BD21-17906E5B155D}"/>
          </ac:spMkLst>
        </pc:spChg>
        <pc:spChg chg="add mod">
          <ac:chgData name="Chris Porter" userId="0a8bf109-feaa-403b-a0c5-6847376e2de7" providerId="ADAL" clId="{40ACF619-DAB3-4D8B-8A5E-029F35594DAC}" dt="2021-03-15T16:27:35.598" v="4028" actId="1036"/>
          <ac:spMkLst>
            <pc:docMk/>
            <pc:sldMk cId="2515313793" sldId="477"/>
            <ac:spMk id="29" creationId="{5B452803-E035-4D70-A6A1-004BCF46EC79}"/>
          </ac:spMkLst>
        </pc:spChg>
        <pc:spChg chg="add mod">
          <ac:chgData name="Chris Porter" userId="0a8bf109-feaa-403b-a0c5-6847376e2de7" providerId="ADAL" clId="{40ACF619-DAB3-4D8B-8A5E-029F35594DAC}" dt="2021-03-15T14:55:58.558" v="870" actId="20577"/>
          <ac:spMkLst>
            <pc:docMk/>
            <pc:sldMk cId="2515313793" sldId="477"/>
            <ac:spMk id="30" creationId="{200A16F9-D400-4021-A436-ED0373EC8B61}"/>
          </ac:spMkLst>
        </pc:spChg>
        <pc:spChg chg="add mod">
          <ac:chgData name="Chris Porter" userId="0a8bf109-feaa-403b-a0c5-6847376e2de7" providerId="ADAL" clId="{40ACF619-DAB3-4D8B-8A5E-029F35594DAC}" dt="2021-03-15T14:56:53.326" v="931" actId="20577"/>
          <ac:spMkLst>
            <pc:docMk/>
            <pc:sldMk cId="2515313793" sldId="477"/>
            <ac:spMk id="31" creationId="{EB4FA506-3286-4467-8E49-7910A56CD4A3}"/>
          </ac:spMkLst>
        </pc:spChg>
      </pc:sldChg>
      <pc:sldChg chg="ord modNotesTx">
        <pc:chgData name="Chris Porter" userId="0a8bf109-feaa-403b-a0c5-6847376e2de7" providerId="ADAL" clId="{40ACF619-DAB3-4D8B-8A5E-029F35594DAC}" dt="2021-03-15T17:33:00.739" v="6651" actId="20577"/>
        <pc:sldMkLst>
          <pc:docMk/>
          <pc:sldMk cId="4086326392" sldId="478"/>
        </pc:sldMkLst>
      </pc:sldChg>
      <pc:sldChg chg="modNotesTx">
        <pc:chgData name="Chris Porter" userId="0a8bf109-feaa-403b-a0c5-6847376e2de7" providerId="ADAL" clId="{40ACF619-DAB3-4D8B-8A5E-029F35594DAC}" dt="2021-03-15T17:32:10.155" v="6608" actId="20577"/>
        <pc:sldMkLst>
          <pc:docMk/>
          <pc:sldMk cId="1947146890" sldId="480"/>
        </pc:sldMkLst>
      </pc:sldChg>
      <pc:sldChg chg="modSp mod modNotesTx">
        <pc:chgData name="Chris Porter" userId="0a8bf109-feaa-403b-a0c5-6847376e2de7" providerId="ADAL" clId="{40ACF619-DAB3-4D8B-8A5E-029F35594DAC}" dt="2021-03-15T15:27:11.803" v="2773" actId="20577"/>
        <pc:sldMkLst>
          <pc:docMk/>
          <pc:sldMk cId="2682262926" sldId="482"/>
        </pc:sldMkLst>
        <pc:graphicFrameChg chg="modGraphic">
          <ac:chgData name="Chris Porter" userId="0a8bf109-feaa-403b-a0c5-6847376e2de7" providerId="ADAL" clId="{40ACF619-DAB3-4D8B-8A5E-029F35594DAC}" dt="2021-03-15T15:26:43.466" v="2677" actId="20577"/>
          <ac:graphicFrameMkLst>
            <pc:docMk/>
            <pc:sldMk cId="2682262926" sldId="482"/>
            <ac:graphicFrameMk id="4" creationId="{FB738436-804B-43A3-82CB-E69FA37FD16F}"/>
          </ac:graphicFrameMkLst>
        </pc:graphicFrameChg>
      </pc:sldChg>
      <pc:sldChg chg="modSp mod modNotesTx">
        <pc:chgData name="Chris Porter" userId="0a8bf109-feaa-403b-a0c5-6847376e2de7" providerId="ADAL" clId="{40ACF619-DAB3-4D8B-8A5E-029F35594DAC}" dt="2021-03-15T17:38:46.420" v="6920" actId="20577"/>
        <pc:sldMkLst>
          <pc:docMk/>
          <pc:sldMk cId="2743385335" sldId="484"/>
        </pc:sldMkLst>
        <pc:spChg chg="mod">
          <ac:chgData name="Chris Porter" userId="0a8bf109-feaa-403b-a0c5-6847376e2de7" providerId="ADAL" clId="{40ACF619-DAB3-4D8B-8A5E-029F35594DAC}" dt="2021-03-15T17:38:29.020" v="6892" actId="20577"/>
          <ac:spMkLst>
            <pc:docMk/>
            <pc:sldMk cId="2743385335" sldId="484"/>
            <ac:spMk id="3" creationId="{FA24647F-A037-42AF-8201-568A2C574BDD}"/>
          </ac:spMkLst>
        </pc:spChg>
      </pc:sldChg>
      <pc:sldChg chg="modSp modNotesTx">
        <pc:chgData name="Chris Porter" userId="0a8bf109-feaa-403b-a0c5-6847376e2de7" providerId="ADAL" clId="{40ACF619-DAB3-4D8B-8A5E-029F35594DAC}" dt="2021-03-15T15:31:06.002" v="3268" actId="20577"/>
        <pc:sldMkLst>
          <pc:docMk/>
          <pc:sldMk cId="460314464" sldId="486"/>
        </pc:sldMkLst>
        <pc:spChg chg="mod">
          <ac:chgData name="Chris Porter" userId="0a8bf109-feaa-403b-a0c5-6847376e2de7" providerId="ADAL" clId="{40ACF619-DAB3-4D8B-8A5E-029F35594DAC}" dt="2021-03-15T15:30:41.327" v="3251"/>
          <ac:spMkLst>
            <pc:docMk/>
            <pc:sldMk cId="460314464" sldId="486"/>
            <ac:spMk id="3" creationId="{1DAE3BB7-6FDF-4318-82C3-765A300396DD}"/>
          </ac:spMkLst>
        </pc:spChg>
      </pc:sldChg>
      <pc:sldChg chg="modSp mod modNotesTx">
        <pc:chgData name="Chris Porter" userId="0a8bf109-feaa-403b-a0c5-6847376e2de7" providerId="ADAL" clId="{40ACF619-DAB3-4D8B-8A5E-029F35594DAC}" dt="2021-03-15T17:37:58.472" v="6879" actId="20577"/>
        <pc:sldMkLst>
          <pc:docMk/>
          <pc:sldMk cId="3448625958" sldId="488"/>
        </pc:sldMkLst>
        <pc:spChg chg="mod">
          <ac:chgData name="Chris Porter" userId="0a8bf109-feaa-403b-a0c5-6847376e2de7" providerId="ADAL" clId="{40ACF619-DAB3-4D8B-8A5E-029F35594DAC}" dt="2021-03-15T17:25:32.268" v="6277"/>
          <ac:spMkLst>
            <pc:docMk/>
            <pc:sldMk cId="3448625958" sldId="488"/>
            <ac:spMk id="3" creationId="{26466584-8B0B-47CA-A31A-885F90B8382B}"/>
          </ac:spMkLst>
        </pc:spChg>
      </pc:sldChg>
      <pc:sldChg chg="addSp delSp modSp mod modNotesTx">
        <pc:chgData name="Chris Porter" userId="0a8bf109-feaa-403b-a0c5-6847376e2de7" providerId="ADAL" clId="{40ACF619-DAB3-4D8B-8A5E-029F35594DAC}" dt="2021-03-15T17:29:32.995" v="6469" actId="20577"/>
        <pc:sldMkLst>
          <pc:docMk/>
          <pc:sldMk cId="2513533284" sldId="489"/>
        </pc:sldMkLst>
        <pc:spChg chg="mod">
          <ac:chgData name="Chris Porter" userId="0a8bf109-feaa-403b-a0c5-6847376e2de7" providerId="ADAL" clId="{40ACF619-DAB3-4D8B-8A5E-029F35594DAC}" dt="2021-03-15T14:31:15.830" v="681" actId="20577"/>
          <ac:spMkLst>
            <pc:docMk/>
            <pc:sldMk cId="2513533284" sldId="489"/>
            <ac:spMk id="2" creationId="{FC016562-ABB2-45E3-BFB1-87F626F127C3}"/>
          </ac:spMkLst>
        </pc:spChg>
        <pc:picChg chg="add mod">
          <ac:chgData name="Chris Porter" userId="0a8bf109-feaa-403b-a0c5-6847376e2de7" providerId="ADAL" clId="{40ACF619-DAB3-4D8B-8A5E-029F35594DAC}" dt="2021-03-15T14:29:19.019" v="553" actId="1076"/>
          <ac:picMkLst>
            <pc:docMk/>
            <pc:sldMk cId="2513533284" sldId="489"/>
            <ac:picMk id="4" creationId="{BE57CC52-BB65-4519-BCF1-597ABCCA49D8}"/>
          </ac:picMkLst>
        </pc:picChg>
        <pc:picChg chg="del">
          <ac:chgData name="Chris Porter" userId="0a8bf109-feaa-403b-a0c5-6847376e2de7" providerId="ADAL" clId="{40ACF619-DAB3-4D8B-8A5E-029F35594DAC}" dt="2021-03-15T14:27:51.263" v="550" actId="478"/>
          <ac:picMkLst>
            <pc:docMk/>
            <pc:sldMk cId="2513533284" sldId="489"/>
            <ac:picMk id="7" creationId="{882B0F18-1EA3-4E2B-8D4E-3E643F96FCC4}"/>
          </ac:picMkLst>
        </pc:picChg>
      </pc:sldChg>
      <pc:sldChg chg="modNotesTx">
        <pc:chgData name="Chris Porter" userId="0a8bf109-feaa-403b-a0c5-6847376e2de7" providerId="ADAL" clId="{40ACF619-DAB3-4D8B-8A5E-029F35594DAC}" dt="2021-03-15T17:29:09.323" v="6418" actId="20577"/>
        <pc:sldMkLst>
          <pc:docMk/>
          <pc:sldMk cId="524332899" sldId="490"/>
        </pc:sldMkLst>
      </pc:sldChg>
      <pc:sldChg chg="modSp mod modNotesTx">
        <pc:chgData name="Chris Porter" userId="0a8bf109-feaa-403b-a0c5-6847376e2de7" providerId="ADAL" clId="{40ACF619-DAB3-4D8B-8A5E-029F35594DAC}" dt="2021-03-15T17:37:03.761" v="6760" actId="20577"/>
        <pc:sldMkLst>
          <pc:docMk/>
          <pc:sldMk cId="3522658610" sldId="491"/>
        </pc:sldMkLst>
        <pc:spChg chg="mod">
          <ac:chgData name="Chris Porter" userId="0a8bf109-feaa-403b-a0c5-6847376e2de7" providerId="ADAL" clId="{40ACF619-DAB3-4D8B-8A5E-029F35594DAC}" dt="2021-03-15T17:25:22.698" v="6276" actId="20577"/>
          <ac:spMkLst>
            <pc:docMk/>
            <pc:sldMk cId="3522658610" sldId="491"/>
            <ac:spMk id="2" creationId="{DF27F929-D331-4F71-927D-7F89124A3C20}"/>
          </ac:spMkLst>
        </pc:spChg>
      </pc:sldChg>
      <pc:sldChg chg="addSp modSp new mod modNotes modNotesTx">
        <pc:chgData name="Chris Porter" userId="0a8bf109-feaa-403b-a0c5-6847376e2de7" providerId="ADAL" clId="{40ACF619-DAB3-4D8B-8A5E-029F35594DAC}" dt="2021-03-15T16:16:55.952" v="3733" actId="27636"/>
        <pc:sldMkLst>
          <pc:docMk/>
          <pc:sldMk cId="2348915409" sldId="492"/>
        </pc:sldMkLst>
        <pc:spChg chg="mod">
          <ac:chgData name="Chris Porter" userId="0a8bf109-feaa-403b-a0c5-6847376e2de7" providerId="ADAL" clId="{40ACF619-DAB3-4D8B-8A5E-029F35594DAC}" dt="2021-03-15T16:11:03.664" v="3590" actId="20577"/>
          <ac:spMkLst>
            <pc:docMk/>
            <pc:sldMk cId="2348915409" sldId="492"/>
            <ac:spMk id="2" creationId="{B8280D91-8110-417C-84A8-20EC90F6698F}"/>
          </ac:spMkLst>
        </pc:spChg>
        <pc:picChg chg="add mod">
          <ac:chgData name="Chris Porter" userId="0a8bf109-feaa-403b-a0c5-6847376e2de7" providerId="ADAL" clId="{40ACF619-DAB3-4D8B-8A5E-029F35594DAC}" dt="2021-03-15T15:34:51.771" v="3520" actId="14100"/>
          <ac:picMkLst>
            <pc:docMk/>
            <pc:sldMk cId="2348915409" sldId="492"/>
            <ac:picMk id="3" creationId="{64A4F8ED-F27B-4F11-B87D-FA4446FB26DD}"/>
          </ac:picMkLst>
        </pc:picChg>
      </pc:sldChg>
      <pc:sldChg chg="new del">
        <pc:chgData name="Chris Porter" userId="0a8bf109-feaa-403b-a0c5-6847376e2de7" providerId="ADAL" clId="{40ACF619-DAB3-4D8B-8A5E-029F35594DAC}" dt="2021-03-15T14:22:09.997" v="166" actId="47"/>
        <pc:sldMkLst>
          <pc:docMk/>
          <pc:sldMk cId="3581173354" sldId="492"/>
        </pc:sldMkLst>
      </pc:sldChg>
      <pc:sldChg chg="addSp delSp modSp new mod modNotesTx">
        <pc:chgData name="Chris Porter" userId="0a8bf109-feaa-403b-a0c5-6847376e2de7" providerId="ADAL" clId="{40ACF619-DAB3-4D8B-8A5E-029F35594DAC}" dt="2021-03-15T17:35:59.178" v="6697" actId="1076"/>
        <pc:sldMkLst>
          <pc:docMk/>
          <pc:sldMk cId="2863209133" sldId="493"/>
        </pc:sldMkLst>
        <pc:spChg chg="mod">
          <ac:chgData name="Chris Porter" userId="0a8bf109-feaa-403b-a0c5-6847376e2de7" providerId="ADAL" clId="{40ACF619-DAB3-4D8B-8A5E-029F35594DAC}" dt="2021-03-15T16:17:20.663" v="3742"/>
          <ac:spMkLst>
            <pc:docMk/>
            <pc:sldMk cId="2863209133" sldId="493"/>
            <ac:spMk id="2" creationId="{8D0D3518-3CFE-465E-9284-AD924F61319F}"/>
          </ac:spMkLst>
        </pc:spChg>
        <pc:spChg chg="add mod">
          <ac:chgData name="Chris Porter" userId="0a8bf109-feaa-403b-a0c5-6847376e2de7" providerId="ADAL" clId="{40ACF619-DAB3-4D8B-8A5E-029F35594DAC}" dt="2021-03-15T17:35:59.178" v="6697" actId="1076"/>
          <ac:spMkLst>
            <pc:docMk/>
            <pc:sldMk cId="2863209133" sldId="493"/>
            <ac:spMk id="7" creationId="{8693F004-3878-4FC1-B94E-36B6F9D77207}"/>
          </ac:spMkLst>
        </pc:spChg>
        <pc:graphicFrameChg chg="add mod modGraphic">
          <ac:chgData name="Chris Porter" userId="0a8bf109-feaa-403b-a0c5-6847376e2de7" providerId="ADAL" clId="{40ACF619-DAB3-4D8B-8A5E-029F35594DAC}" dt="2021-03-15T17:35:13.580" v="6687" actId="1076"/>
          <ac:graphicFrameMkLst>
            <pc:docMk/>
            <pc:sldMk cId="2863209133" sldId="493"/>
            <ac:graphicFrameMk id="3" creationId="{6B9A6928-BDC7-405B-A91E-1DF5EB343180}"/>
          </ac:graphicFrameMkLst>
        </pc:graphicFrameChg>
        <pc:graphicFrameChg chg="add del mod modGraphic">
          <ac:chgData name="Chris Porter" userId="0a8bf109-feaa-403b-a0c5-6847376e2de7" providerId="ADAL" clId="{40ACF619-DAB3-4D8B-8A5E-029F35594DAC}" dt="2021-03-15T17:10:36.310" v="5512" actId="21"/>
          <ac:graphicFrameMkLst>
            <pc:docMk/>
            <pc:sldMk cId="2863209133" sldId="493"/>
            <ac:graphicFrameMk id="4" creationId="{4AB2A7A9-42BB-49CE-A5EF-7A048C078B61}"/>
          </ac:graphicFrameMkLst>
        </pc:graphicFrameChg>
        <pc:picChg chg="add mod">
          <ac:chgData name="Chris Porter" userId="0a8bf109-feaa-403b-a0c5-6847376e2de7" providerId="ADAL" clId="{40ACF619-DAB3-4D8B-8A5E-029F35594DAC}" dt="2021-03-15T17:35:59.178" v="6697" actId="1076"/>
          <ac:picMkLst>
            <pc:docMk/>
            <pc:sldMk cId="2863209133" sldId="493"/>
            <ac:picMk id="5" creationId="{8949F53F-465F-48C5-A18B-AB2869093C7C}"/>
          </ac:picMkLst>
        </pc:picChg>
      </pc:sldChg>
      <pc:sldChg chg="addSp modSp new mod modNotesTx">
        <pc:chgData name="Chris Porter" userId="0a8bf109-feaa-403b-a0c5-6847376e2de7" providerId="ADAL" clId="{40ACF619-DAB3-4D8B-8A5E-029F35594DAC}" dt="2021-03-15T16:39:44.326" v="4782" actId="404"/>
        <pc:sldMkLst>
          <pc:docMk/>
          <pc:sldMk cId="3954294823" sldId="494"/>
        </pc:sldMkLst>
        <pc:spChg chg="mod">
          <ac:chgData name="Chris Porter" userId="0a8bf109-feaa-403b-a0c5-6847376e2de7" providerId="ADAL" clId="{40ACF619-DAB3-4D8B-8A5E-029F35594DAC}" dt="2021-03-15T16:33:33.960" v="4295" actId="20577"/>
          <ac:spMkLst>
            <pc:docMk/>
            <pc:sldMk cId="3954294823" sldId="494"/>
            <ac:spMk id="2" creationId="{DBCBCA81-BEC2-4F3D-874E-F409C994B262}"/>
          </ac:spMkLst>
        </pc:spChg>
        <pc:spChg chg="add mod">
          <ac:chgData name="Chris Porter" userId="0a8bf109-feaa-403b-a0c5-6847376e2de7" providerId="ADAL" clId="{40ACF619-DAB3-4D8B-8A5E-029F35594DAC}" dt="2021-03-15T16:39:44.326" v="4782" actId="404"/>
          <ac:spMkLst>
            <pc:docMk/>
            <pc:sldMk cId="3954294823" sldId="494"/>
            <ac:spMk id="7" creationId="{0B8266BD-8932-46C5-B6F3-810871559522}"/>
          </ac:spMkLst>
        </pc:spChg>
        <pc:spChg chg="add mod">
          <ac:chgData name="Chris Porter" userId="0a8bf109-feaa-403b-a0c5-6847376e2de7" providerId="ADAL" clId="{40ACF619-DAB3-4D8B-8A5E-029F35594DAC}" dt="2021-03-15T16:39:38.917" v="4781" actId="404"/>
          <ac:spMkLst>
            <pc:docMk/>
            <pc:sldMk cId="3954294823" sldId="494"/>
            <ac:spMk id="8" creationId="{9800ABC2-34EC-4619-8F45-A971464BEBC9}"/>
          </ac:spMkLst>
        </pc:spChg>
        <pc:graphicFrameChg chg="add mod modGraphic">
          <ac:chgData name="Chris Porter" userId="0a8bf109-feaa-403b-a0c5-6847376e2de7" providerId="ADAL" clId="{40ACF619-DAB3-4D8B-8A5E-029F35594DAC}" dt="2021-03-15T16:37:28.259" v="4507" actId="1076"/>
          <ac:graphicFrameMkLst>
            <pc:docMk/>
            <pc:sldMk cId="3954294823" sldId="494"/>
            <ac:graphicFrameMk id="5" creationId="{8FFDDD3B-605E-46D4-97A0-948FF0948219}"/>
          </ac:graphicFrameMkLst>
        </pc:graphicFrameChg>
        <pc:picChg chg="add mod">
          <ac:chgData name="Chris Porter" userId="0a8bf109-feaa-403b-a0c5-6847376e2de7" providerId="ADAL" clId="{40ACF619-DAB3-4D8B-8A5E-029F35594DAC}" dt="2021-03-15T16:33:20.555" v="4264" actId="1076"/>
          <ac:picMkLst>
            <pc:docMk/>
            <pc:sldMk cId="3954294823" sldId="494"/>
            <ac:picMk id="3" creationId="{CC2B9926-2758-9041-BDAF-9D030B2F8A02}"/>
          </ac:picMkLst>
        </pc:picChg>
        <pc:picChg chg="add mod">
          <ac:chgData name="Chris Porter" userId="0a8bf109-feaa-403b-a0c5-6847376e2de7" providerId="ADAL" clId="{40ACF619-DAB3-4D8B-8A5E-029F35594DAC}" dt="2021-03-15T16:33:08.645" v="4263" actId="1076"/>
          <ac:picMkLst>
            <pc:docMk/>
            <pc:sldMk cId="3954294823" sldId="494"/>
            <ac:picMk id="4" creationId="{107F5C0B-17BB-474E-8747-0A44B41FD173}"/>
          </ac:picMkLst>
        </pc:picChg>
      </pc:sldChg>
      <pc:sldChg chg="addSp modSp new mod modNotesTx">
        <pc:chgData name="Chris Porter" userId="0a8bf109-feaa-403b-a0c5-6847376e2de7" providerId="ADAL" clId="{40ACF619-DAB3-4D8B-8A5E-029F35594DAC}" dt="2021-03-15T17:07:46.836" v="5413" actId="20577"/>
        <pc:sldMkLst>
          <pc:docMk/>
          <pc:sldMk cId="1922663683" sldId="495"/>
        </pc:sldMkLst>
        <pc:spChg chg="mod">
          <ac:chgData name="Chris Porter" userId="0a8bf109-feaa-403b-a0c5-6847376e2de7" providerId="ADAL" clId="{40ACF619-DAB3-4D8B-8A5E-029F35594DAC}" dt="2021-03-15T17:03:35.286" v="4938"/>
          <ac:spMkLst>
            <pc:docMk/>
            <pc:sldMk cId="1922663683" sldId="495"/>
            <ac:spMk id="2" creationId="{F09ACE88-2FDB-4F08-B61B-BE531EF60901}"/>
          </ac:spMkLst>
        </pc:spChg>
        <pc:spChg chg="add mod">
          <ac:chgData name="Chris Porter" userId="0a8bf109-feaa-403b-a0c5-6847376e2de7" providerId="ADAL" clId="{40ACF619-DAB3-4D8B-8A5E-029F35594DAC}" dt="2021-03-15T17:07:46.836" v="5413" actId="20577"/>
          <ac:spMkLst>
            <pc:docMk/>
            <pc:sldMk cId="1922663683" sldId="495"/>
            <ac:spMk id="5" creationId="{1F5EE352-277A-4B0E-8155-41002DC97DCB}"/>
          </ac:spMkLst>
        </pc:spChg>
        <pc:spChg chg="add mod">
          <ac:chgData name="Chris Porter" userId="0a8bf109-feaa-403b-a0c5-6847376e2de7" providerId="ADAL" clId="{40ACF619-DAB3-4D8B-8A5E-029F35594DAC}" dt="2021-03-15T17:04:19.097" v="4944" actId="1076"/>
          <ac:spMkLst>
            <pc:docMk/>
            <pc:sldMk cId="1922663683" sldId="495"/>
            <ac:spMk id="6" creationId="{18985602-EFAD-4CE0-8C9D-047526138194}"/>
          </ac:spMkLst>
        </pc:spChg>
        <pc:spChg chg="add mod">
          <ac:chgData name="Chris Porter" userId="0a8bf109-feaa-403b-a0c5-6847376e2de7" providerId="ADAL" clId="{40ACF619-DAB3-4D8B-8A5E-029F35594DAC}" dt="2021-03-15T17:03:21.369" v="4935" actId="20577"/>
          <ac:spMkLst>
            <pc:docMk/>
            <pc:sldMk cId="1922663683" sldId="495"/>
            <ac:spMk id="7" creationId="{1106D454-D605-46EE-BB57-2EB5633DCF84}"/>
          </ac:spMkLst>
        </pc:spChg>
        <pc:graphicFrameChg chg="add mod">
          <ac:chgData name="Chris Porter" userId="0a8bf109-feaa-403b-a0c5-6847376e2de7" providerId="ADAL" clId="{40ACF619-DAB3-4D8B-8A5E-029F35594DAC}" dt="2021-03-15T17:04:23.043" v="4945"/>
          <ac:graphicFrameMkLst>
            <pc:docMk/>
            <pc:sldMk cId="1922663683" sldId="495"/>
            <ac:graphicFrameMk id="3" creationId="{2BCDED85-D59D-47EE-A1E6-9A99A6D69FC4}"/>
          </ac:graphicFrameMkLst>
        </pc:graphicFrameChg>
        <pc:graphicFrameChg chg="add mod">
          <ac:chgData name="Chris Porter" userId="0a8bf109-feaa-403b-a0c5-6847376e2de7" providerId="ADAL" clId="{40ACF619-DAB3-4D8B-8A5E-029F35594DAC}" dt="2021-03-15T17:02:30.311" v="4869" actId="207"/>
          <ac:graphicFrameMkLst>
            <pc:docMk/>
            <pc:sldMk cId="1922663683" sldId="495"/>
            <ac:graphicFrameMk id="4" creationId="{E38A3C9E-D5EB-423C-B69B-006CE1C795B3}"/>
          </ac:graphicFrameMkLst>
        </pc:graphicFrameChg>
      </pc:sldChg>
      <pc:sldChg chg="addSp modSp new mod modNotesTx">
        <pc:chgData name="Chris Porter" userId="0a8bf109-feaa-403b-a0c5-6847376e2de7" providerId="ADAL" clId="{40ACF619-DAB3-4D8B-8A5E-029F35594DAC}" dt="2021-03-15T17:18:20.508" v="5985" actId="20577"/>
        <pc:sldMkLst>
          <pc:docMk/>
          <pc:sldMk cId="3201497751" sldId="496"/>
        </pc:sldMkLst>
        <pc:spChg chg="mod">
          <ac:chgData name="Chris Porter" userId="0a8bf109-feaa-403b-a0c5-6847376e2de7" providerId="ADAL" clId="{40ACF619-DAB3-4D8B-8A5E-029F35594DAC}" dt="2021-03-15T17:18:20.508" v="5985" actId="20577"/>
          <ac:spMkLst>
            <pc:docMk/>
            <pc:sldMk cId="3201497751" sldId="496"/>
            <ac:spMk id="2" creationId="{91ECD04B-E030-4566-BF06-A058A421709E}"/>
          </ac:spMkLst>
        </pc:spChg>
        <pc:graphicFrameChg chg="add mod modGraphic">
          <ac:chgData name="Chris Porter" userId="0a8bf109-feaa-403b-a0c5-6847376e2de7" providerId="ADAL" clId="{40ACF619-DAB3-4D8B-8A5E-029F35594DAC}" dt="2021-03-15T17:17:27.127" v="5857" actId="1076"/>
          <ac:graphicFrameMkLst>
            <pc:docMk/>
            <pc:sldMk cId="3201497751" sldId="496"/>
            <ac:graphicFrameMk id="3" creationId="{7586CADE-E778-4613-8463-B8515CF6B4B4}"/>
          </ac:graphicFrameMkLst>
        </pc:graphicFrameChg>
        <pc:graphicFrameChg chg="add mod modGraphic">
          <ac:chgData name="Chris Porter" userId="0a8bf109-feaa-403b-a0c5-6847376e2de7" providerId="ADAL" clId="{40ACF619-DAB3-4D8B-8A5E-029F35594DAC}" dt="2021-03-15T17:17:32.150" v="5859" actId="6549"/>
          <ac:graphicFrameMkLst>
            <pc:docMk/>
            <pc:sldMk cId="3201497751" sldId="496"/>
            <ac:graphicFrameMk id="4" creationId="{B40E13AD-C58F-47C9-A0C3-EE8EFB5CA99C}"/>
          </ac:graphicFrameMkLst>
        </pc:graphicFrameChg>
      </pc:sldChg>
      <pc:sldChg chg="addSp modSp new mod modNotesTx">
        <pc:chgData name="Chris Porter" userId="0a8bf109-feaa-403b-a0c5-6847376e2de7" providerId="ADAL" clId="{40ACF619-DAB3-4D8B-8A5E-029F35594DAC}" dt="2021-03-15T17:36:22.242" v="6703" actId="20577"/>
        <pc:sldMkLst>
          <pc:docMk/>
          <pc:sldMk cId="455962515" sldId="497"/>
        </pc:sldMkLst>
        <pc:spChg chg="mod">
          <ac:chgData name="Chris Porter" userId="0a8bf109-feaa-403b-a0c5-6847376e2de7" providerId="ADAL" clId="{40ACF619-DAB3-4D8B-8A5E-029F35594DAC}" dt="2021-03-15T17:19:50.185" v="6000" actId="20577"/>
          <ac:spMkLst>
            <pc:docMk/>
            <pc:sldMk cId="455962515" sldId="497"/>
            <ac:spMk id="2" creationId="{BBBF2E15-ADE0-4092-9FD2-A3479DDE2DE2}"/>
          </ac:spMkLst>
        </pc:spChg>
        <pc:spChg chg="add mod">
          <ac:chgData name="Chris Porter" userId="0a8bf109-feaa-403b-a0c5-6847376e2de7" providerId="ADAL" clId="{40ACF619-DAB3-4D8B-8A5E-029F35594DAC}" dt="2021-03-15T17:22:58.416" v="6094" actId="1076"/>
          <ac:spMkLst>
            <pc:docMk/>
            <pc:sldMk cId="455962515" sldId="497"/>
            <ac:spMk id="3" creationId="{D23CD68C-2924-4739-A14C-A5D58F8E6F7E}"/>
          </ac:spMkLst>
        </pc:spChg>
      </pc:sldChg>
      <pc:sldMasterChg chg="modSldLayout">
        <pc:chgData name="Chris Porter" userId="0a8bf109-feaa-403b-a0c5-6847376e2de7" providerId="ADAL" clId="{40ACF619-DAB3-4D8B-8A5E-029F35594DAC}" dt="2021-03-15T15:15:46.125" v="2483" actId="478"/>
        <pc:sldMasterMkLst>
          <pc:docMk/>
          <pc:sldMasterMk cId="1542307052" sldId="2147483680"/>
        </pc:sldMasterMkLst>
        <pc:sldLayoutChg chg="delSp mod">
          <pc:chgData name="Chris Porter" userId="0a8bf109-feaa-403b-a0c5-6847376e2de7" providerId="ADAL" clId="{40ACF619-DAB3-4D8B-8A5E-029F35594DAC}" dt="2021-03-15T14:27:05.295" v="549" actId="478"/>
          <pc:sldLayoutMkLst>
            <pc:docMk/>
            <pc:sldMasterMk cId="1542307052" sldId="2147483680"/>
            <pc:sldLayoutMk cId="2613963085" sldId="2147483682"/>
          </pc:sldLayoutMkLst>
          <pc:spChg chg="del">
            <ac:chgData name="Chris Porter" userId="0a8bf109-feaa-403b-a0c5-6847376e2de7" providerId="ADAL" clId="{40ACF619-DAB3-4D8B-8A5E-029F35594DAC}" dt="2021-03-15T14:27:05.295" v="549" actId="478"/>
            <ac:spMkLst>
              <pc:docMk/>
              <pc:sldMasterMk cId="1542307052" sldId="2147483680"/>
              <pc:sldLayoutMk cId="2613963085" sldId="2147483682"/>
              <ac:spMk id="11" creationId="{BB25F757-B987-4EDE-9ADE-7CD798051D66}"/>
            </ac:spMkLst>
          </pc:spChg>
        </pc:sldLayoutChg>
        <pc:sldLayoutChg chg="delSp mod">
          <pc:chgData name="Chris Porter" userId="0a8bf109-feaa-403b-a0c5-6847376e2de7" providerId="ADAL" clId="{40ACF619-DAB3-4D8B-8A5E-029F35594DAC}" dt="2021-03-15T15:15:46.125" v="2483" actId="478"/>
          <pc:sldLayoutMkLst>
            <pc:docMk/>
            <pc:sldMasterMk cId="1542307052" sldId="2147483680"/>
            <pc:sldLayoutMk cId="2954094463" sldId="2147483683"/>
          </pc:sldLayoutMkLst>
          <pc:spChg chg="del">
            <ac:chgData name="Chris Porter" userId="0a8bf109-feaa-403b-a0c5-6847376e2de7" providerId="ADAL" clId="{40ACF619-DAB3-4D8B-8A5E-029F35594DAC}" dt="2021-03-15T15:15:46.125" v="2483" actId="478"/>
            <ac:spMkLst>
              <pc:docMk/>
              <pc:sldMasterMk cId="1542307052" sldId="2147483680"/>
              <pc:sldLayoutMk cId="2954094463" sldId="2147483683"/>
              <ac:spMk id="12" creationId="{BDE3D0BE-FC47-47E9-B939-D3346EF97740}"/>
            </ac:spMkLst>
          </pc:spChg>
        </pc:sldLayoutChg>
        <pc:sldLayoutChg chg="delSp mod">
          <pc:chgData name="Chris Porter" userId="0a8bf109-feaa-403b-a0c5-6847376e2de7" providerId="ADAL" clId="{40ACF619-DAB3-4D8B-8A5E-029F35594DAC}" dt="2021-03-15T14:48:21.911" v="682" actId="478"/>
          <pc:sldLayoutMkLst>
            <pc:docMk/>
            <pc:sldMasterMk cId="1542307052" sldId="2147483680"/>
            <pc:sldLayoutMk cId="569835155" sldId="2147483684"/>
          </pc:sldLayoutMkLst>
          <pc:spChg chg="del">
            <ac:chgData name="Chris Porter" userId="0a8bf109-feaa-403b-a0c5-6847376e2de7" providerId="ADAL" clId="{40ACF619-DAB3-4D8B-8A5E-029F35594DAC}" dt="2021-03-15T14:48:21.911" v="682" actId="478"/>
            <ac:spMkLst>
              <pc:docMk/>
              <pc:sldMasterMk cId="1542307052" sldId="2147483680"/>
              <pc:sldLayoutMk cId="569835155" sldId="2147483684"/>
              <ac:spMk id="3" creationId="{F01CB6EC-8424-4461-A0E3-E385D3397D6F}"/>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cporter\Documents\Library\Energy_&amp;_GHG\GHG%20Inventories%20&amp;%20Data\AEO\2019\Energy-Related_Carbon_Dioxide_Emissions_by_End_Us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porter\Documents\Travel\NCHRP%2025-56\04_Workshops\Graphics\GHG%20by%20Sector-Year.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amsys.local\data\NasuniData\Proj\2015\150062%20-%20MADOT_EERPATDemo\001\EERPAT\Model%20Run%20Results%20Summary\Scenario%20Running%20Summary_working_032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894660732361773E-2"/>
          <c:y val="0.12294150606162101"/>
          <c:w val="0.88602777500913654"/>
          <c:h val="0.67300322305659299"/>
        </c:manualLayout>
      </c:layout>
      <c:areaChart>
        <c:grouping val="stacked"/>
        <c:varyColors val="0"/>
        <c:ser>
          <c:idx val="0"/>
          <c:order val="0"/>
          <c:tx>
            <c:strRef>
              <c:f>'Energy-Related_Carbon_Dioxide_E'!$A$90</c:f>
              <c:strCache>
                <c:ptCount val="1"/>
                <c:pt idx="0">
                  <c:v>Light-duty cars &amp; trucks</c:v>
                </c:pt>
              </c:strCache>
            </c:strRef>
          </c:tx>
          <c:spPr>
            <a:pattFill prst="dkUpDiag">
              <a:fgClr>
                <a:schemeClr val="tx2"/>
              </a:fgClr>
              <a:bgClr>
                <a:schemeClr val="bg1"/>
              </a:bgClr>
            </a:pattFill>
            <a:ln>
              <a:noFill/>
            </a:ln>
            <a:effectLst/>
          </c:spPr>
          <c:cat>
            <c:numRef>
              <c:f>'Energy-Related_Carbon_Dioxide_E'!$F$89:$AL$89</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'Energy-Related_Carbon_Dioxide_E'!$F$90:$AL$90</c:f>
              <c:numCache>
                <c:formatCode>0.0</c:formatCode>
                <c:ptCount val="33"/>
                <c:pt idx="0">
                  <c:v>1078.085609</c:v>
                </c:pt>
                <c:pt idx="1">
                  <c:v>1073.551262</c:v>
                </c:pt>
                <c:pt idx="2">
                  <c:v>1062.8511389999999</c:v>
                </c:pt>
                <c:pt idx="3">
                  <c:v>1046.3645629999999</c:v>
                </c:pt>
                <c:pt idx="4">
                  <c:v>1026.4426120000001</c:v>
                </c:pt>
                <c:pt idx="5">
                  <c:v>1003.2573239999999</c:v>
                </c:pt>
                <c:pt idx="6">
                  <c:v>978.44025500000009</c:v>
                </c:pt>
                <c:pt idx="7">
                  <c:v>952.48205900000005</c:v>
                </c:pt>
                <c:pt idx="8">
                  <c:v>933.64648099999999</c:v>
                </c:pt>
                <c:pt idx="9">
                  <c:v>915.88624500000003</c:v>
                </c:pt>
                <c:pt idx="10">
                  <c:v>899.94646</c:v>
                </c:pt>
                <c:pt idx="11">
                  <c:v>884.01055900000006</c:v>
                </c:pt>
                <c:pt idx="12">
                  <c:v>869.27866000000006</c:v>
                </c:pt>
                <c:pt idx="13">
                  <c:v>856.11290800000006</c:v>
                </c:pt>
                <c:pt idx="14">
                  <c:v>844.34664900000007</c:v>
                </c:pt>
                <c:pt idx="15">
                  <c:v>833.77169499999991</c:v>
                </c:pt>
                <c:pt idx="16">
                  <c:v>823.27633700000001</c:v>
                </c:pt>
                <c:pt idx="17">
                  <c:v>814.08442700000001</c:v>
                </c:pt>
                <c:pt idx="18">
                  <c:v>807.26484300000004</c:v>
                </c:pt>
                <c:pt idx="19">
                  <c:v>801.96651899999995</c:v>
                </c:pt>
                <c:pt idx="20">
                  <c:v>798.22991200000001</c:v>
                </c:pt>
                <c:pt idx="21">
                  <c:v>795.65628800000002</c:v>
                </c:pt>
                <c:pt idx="22">
                  <c:v>794.34934599999997</c:v>
                </c:pt>
                <c:pt idx="23">
                  <c:v>793.95470399999999</c:v>
                </c:pt>
                <c:pt idx="24">
                  <c:v>794.49996099999998</c:v>
                </c:pt>
                <c:pt idx="25">
                  <c:v>795.91007999999999</c:v>
                </c:pt>
                <c:pt idx="26">
                  <c:v>797.43969000000004</c:v>
                </c:pt>
                <c:pt idx="27">
                  <c:v>799.03237100000001</c:v>
                </c:pt>
                <c:pt idx="28">
                  <c:v>802.58026099999995</c:v>
                </c:pt>
                <c:pt idx="29">
                  <c:v>806.63858800000003</c:v>
                </c:pt>
                <c:pt idx="30">
                  <c:v>809.82038200000011</c:v>
                </c:pt>
                <c:pt idx="31">
                  <c:v>811.55199400000004</c:v>
                </c:pt>
                <c:pt idx="32">
                  <c:v>814.25952200000006</c:v>
                </c:pt>
              </c:numCache>
            </c:numRef>
          </c:val>
          <c:extLst>
            <c:ext xmlns:c16="http://schemas.microsoft.com/office/drawing/2014/chart" uri="{C3380CC4-5D6E-409C-BE32-E72D297353CC}">
              <c16:uniqueId val="{00000000-B48A-4CFA-8AA0-64A05260DCF3}"/>
            </c:ext>
          </c:extLst>
        </c:ser>
        <c:ser>
          <c:idx val="1"/>
          <c:order val="1"/>
          <c:tx>
            <c:strRef>
              <c:f>'Energy-Related_Carbon_Dioxide_E'!$A$91</c:f>
              <c:strCache>
                <c:ptCount val="1"/>
                <c:pt idx="0">
                  <c:v>Buses &amp; pax rail</c:v>
                </c:pt>
              </c:strCache>
            </c:strRef>
          </c:tx>
          <c:spPr>
            <a:solidFill>
              <a:schemeClr val="accent4"/>
            </a:solidFill>
            <a:ln>
              <a:noFill/>
            </a:ln>
            <a:effectLst>
              <a:outerShdw blurRad="50800" dist="50800" dir="5400000" algn="ctr" rotWithShape="0">
                <a:schemeClr val="accent4"/>
              </a:outerShdw>
            </a:effectLst>
          </c:spPr>
          <c:cat>
            <c:numRef>
              <c:f>'Energy-Related_Carbon_Dioxide_E'!$F$89:$AL$89</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'Energy-Related_Carbon_Dioxide_E'!$F$91:$AL$91</c:f>
              <c:numCache>
                <c:formatCode>0.0</c:formatCode>
                <c:ptCount val="33"/>
                <c:pt idx="0">
                  <c:v>20.839119</c:v>
                </c:pt>
                <c:pt idx="1">
                  <c:v>20.661648</c:v>
                </c:pt>
                <c:pt idx="2">
                  <c:v>20.851361000000001</c:v>
                </c:pt>
                <c:pt idx="3">
                  <c:v>20.836348000000001</c:v>
                </c:pt>
                <c:pt idx="4">
                  <c:v>20.812079000000001</c:v>
                </c:pt>
                <c:pt idx="5">
                  <c:v>20.861438</c:v>
                </c:pt>
                <c:pt idx="6">
                  <c:v>20.916063999999999</c:v>
                </c:pt>
                <c:pt idx="7">
                  <c:v>20.987349000000002</c:v>
                </c:pt>
                <c:pt idx="8">
                  <c:v>21.062828</c:v>
                </c:pt>
                <c:pt idx="9">
                  <c:v>21.115551</c:v>
                </c:pt>
                <c:pt idx="10">
                  <c:v>21.147899000000002</c:v>
                </c:pt>
                <c:pt idx="11">
                  <c:v>21.187898000000001</c:v>
                </c:pt>
                <c:pt idx="12">
                  <c:v>21.215885999999998</c:v>
                </c:pt>
                <c:pt idx="13">
                  <c:v>21.221765000000001</c:v>
                </c:pt>
                <c:pt idx="14">
                  <c:v>21.167819000000001</c:v>
                </c:pt>
                <c:pt idx="15">
                  <c:v>21.027419999999999</c:v>
                </c:pt>
                <c:pt idx="16">
                  <c:v>21.012629</c:v>
                </c:pt>
                <c:pt idx="17">
                  <c:v>21.036394999999999</c:v>
                </c:pt>
                <c:pt idx="18">
                  <c:v>21.082768999999999</c:v>
                </c:pt>
                <c:pt idx="19">
                  <c:v>21.129557000000002</c:v>
                </c:pt>
                <c:pt idx="20">
                  <c:v>21.165281999999998</c:v>
                </c:pt>
                <c:pt idx="21">
                  <c:v>21.200772999999998</c:v>
                </c:pt>
                <c:pt idx="22">
                  <c:v>21.233828000000003</c:v>
                </c:pt>
                <c:pt idx="23">
                  <c:v>21.276730000000001</c:v>
                </c:pt>
                <c:pt idx="24">
                  <c:v>21.298030000000001</c:v>
                </c:pt>
                <c:pt idx="25">
                  <c:v>21.331150000000001</c:v>
                </c:pt>
                <c:pt idx="26">
                  <c:v>21.349993000000001</c:v>
                </c:pt>
                <c:pt idx="27">
                  <c:v>21.384068000000003</c:v>
                </c:pt>
                <c:pt idx="28">
                  <c:v>21.420445999999998</c:v>
                </c:pt>
                <c:pt idx="29">
                  <c:v>21.438109000000001</c:v>
                </c:pt>
                <c:pt idx="30">
                  <c:v>21.461948</c:v>
                </c:pt>
                <c:pt idx="31">
                  <c:v>21.500814999999999</c:v>
                </c:pt>
                <c:pt idx="32">
                  <c:v>21.535648999999999</c:v>
                </c:pt>
              </c:numCache>
            </c:numRef>
          </c:val>
          <c:extLst>
            <c:ext xmlns:c16="http://schemas.microsoft.com/office/drawing/2014/chart" uri="{C3380CC4-5D6E-409C-BE32-E72D297353CC}">
              <c16:uniqueId val="{00000001-B48A-4CFA-8AA0-64A05260DCF3}"/>
            </c:ext>
          </c:extLst>
        </c:ser>
        <c:ser>
          <c:idx val="2"/>
          <c:order val="2"/>
          <c:tx>
            <c:strRef>
              <c:f>'Energy-Related_Carbon_Dioxide_E'!$A$92</c:f>
              <c:strCache>
                <c:ptCount val="1"/>
                <c:pt idx="0">
                  <c:v>Freight trucks</c:v>
                </c:pt>
              </c:strCache>
            </c:strRef>
          </c:tx>
          <c:spPr>
            <a:pattFill prst="pct90">
              <a:fgClr>
                <a:schemeClr val="accent3"/>
              </a:fgClr>
              <a:bgClr>
                <a:schemeClr val="bg1"/>
              </a:bgClr>
            </a:pattFill>
            <a:ln>
              <a:noFill/>
            </a:ln>
            <a:effectLst/>
          </c:spPr>
          <c:cat>
            <c:numRef>
              <c:f>'Energy-Related_Carbon_Dioxide_E'!$F$89:$AL$89</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'Energy-Related_Carbon_Dioxide_E'!$F$92:$AL$92</c:f>
              <c:numCache>
                <c:formatCode>0.0</c:formatCode>
                <c:ptCount val="33"/>
                <c:pt idx="0">
                  <c:v>394.23449699999998</c:v>
                </c:pt>
                <c:pt idx="1">
                  <c:v>396.37439000000001</c:v>
                </c:pt>
                <c:pt idx="2">
                  <c:v>401.82421900000003</c:v>
                </c:pt>
                <c:pt idx="3">
                  <c:v>400.05423000000002</c:v>
                </c:pt>
                <c:pt idx="4">
                  <c:v>399.631775</c:v>
                </c:pt>
                <c:pt idx="5">
                  <c:v>399.20794699999999</c:v>
                </c:pt>
                <c:pt idx="6">
                  <c:v>398.20016500000003</c:v>
                </c:pt>
                <c:pt idx="7">
                  <c:v>397.006775</c:v>
                </c:pt>
                <c:pt idx="8">
                  <c:v>395.664062</c:v>
                </c:pt>
                <c:pt idx="9">
                  <c:v>392.782623</c:v>
                </c:pt>
                <c:pt idx="10">
                  <c:v>390.22811899999999</c:v>
                </c:pt>
                <c:pt idx="11">
                  <c:v>386.920929</c:v>
                </c:pt>
                <c:pt idx="12">
                  <c:v>383.57669099999998</c:v>
                </c:pt>
                <c:pt idx="13">
                  <c:v>381.14520299999998</c:v>
                </c:pt>
                <c:pt idx="14">
                  <c:v>378.67526199999998</c:v>
                </c:pt>
                <c:pt idx="15">
                  <c:v>376.58694500000001</c:v>
                </c:pt>
                <c:pt idx="16">
                  <c:v>375.52929699999999</c:v>
                </c:pt>
                <c:pt idx="17">
                  <c:v>375.51074199999999</c:v>
                </c:pt>
                <c:pt idx="18">
                  <c:v>376.057007</c:v>
                </c:pt>
                <c:pt idx="19">
                  <c:v>377.46417200000002</c:v>
                </c:pt>
                <c:pt idx="20">
                  <c:v>379.14855999999997</c:v>
                </c:pt>
                <c:pt idx="21">
                  <c:v>380.74841300000003</c:v>
                </c:pt>
                <c:pt idx="22">
                  <c:v>381.97592200000003</c:v>
                </c:pt>
                <c:pt idx="23">
                  <c:v>383.89288299999998</c:v>
                </c:pt>
                <c:pt idx="24">
                  <c:v>385.99975599999999</c:v>
                </c:pt>
                <c:pt idx="25">
                  <c:v>388.53903200000002</c:v>
                </c:pt>
                <c:pt idx="26">
                  <c:v>391.69375600000001</c:v>
                </c:pt>
                <c:pt idx="27">
                  <c:v>395.09686299999998</c:v>
                </c:pt>
                <c:pt idx="28">
                  <c:v>398.83282500000001</c:v>
                </c:pt>
                <c:pt idx="29">
                  <c:v>403.117279</c:v>
                </c:pt>
                <c:pt idx="30">
                  <c:v>407.46719400000001</c:v>
                </c:pt>
                <c:pt idx="31">
                  <c:v>410.95706200000001</c:v>
                </c:pt>
                <c:pt idx="32">
                  <c:v>414.94345099999998</c:v>
                </c:pt>
              </c:numCache>
            </c:numRef>
          </c:val>
          <c:extLst>
            <c:ext xmlns:c16="http://schemas.microsoft.com/office/drawing/2014/chart" uri="{C3380CC4-5D6E-409C-BE32-E72D297353CC}">
              <c16:uniqueId val="{00000002-B48A-4CFA-8AA0-64A05260DCF3}"/>
            </c:ext>
          </c:extLst>
        </c:ser>
        <c:ser>
          <c:idx val="3"/>
          <c:order val="3"/>
          <c:tx>
            <c:strRef>
              <c:f>'Energy-Related_Carbon_Dioxide_E'!$A$93</c:f>
              <c:strCache>
                <c:ptCount val="1"/>
                <c:pt idx="0">
                  <c:v>Freight rail</c:v>
                </c:pt>
              </c:strCache>
            </c:strRef>
          </c:tx>
          <c:spPr>
            <a:pattFill prst="smGrid">
              <a:fgClr>
                <a:schemeClr val="tx1"/>
              </a:fgClr>
              <a:bgClr>
                <a:schemeClr val="bg1"/>
              </a:bgClr>
            </a:pattFill>
            <a:ln>
              <a:noFill/>
            </a:ln>
            <a:effectLst/>
          </c:spPr>
          <c:cat>
            <c:numRef>
              <c:f>'Energy-Related_Carbon_Dioxide_E'!$F$89:$AL$89</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'Energy-Related_Carbon_Dioxide_E'!$F$93:$AL$93</c:f>
              <c:numCache>
                <c:formatCode>0.0</c:formatCode>
                <c:ptCount val="33"/>
                <c:pt idx="0">
                  <c:v>36.278621999999999</c:v>
                </c:pt>
                <c:pt idx="1">
                  <c:v>35.988109999999999</c:v>
                </c:pt>
                <c:pt idx="2">
                  <c:v>35.808968</c:v>
                </c:pt>
                <c:pt idx="3">
                  <c:v>35.338486000000003</c:v>
                </c:pt>
                <c:pt idx="4">
                  <c:v>34.895184</c:v>
                </c:pt>
                <c:pt idx="5">
                  <c:v>34.464058000000001</c:v>
                </c:pt>
                <c:pt idx="6">
                  <c:v>34.178412999999999</c:v>
                </c:pt>
                <c:pt idx="7">
                  <c:v>34.262439999999998</c:v>
                </c:pt>
                <c:pt idx="8">
                  <c:v>34.238590000000002</c:v>
                </c:pt>
                <c:pt idx="9">
                  <c:v>34.213928000000003</c:v>
                </c:pt>
                <c:pt idx="10">
                  <c:v>33.985889</c:v>
                </c:pt>
                <c:pt idx="11">
                  <c:v>33.827945999999997</c:v>
                </c:pt>
                <c:pt idx="12">
                  <c:v>34.095168999999999</c:v>
                </c:pt>
                <c:pt idx="13">
                  <c:v>34.201275000000003</c:v>
                </c:pt>
                <c:pt idx="14">
                  <c:v>33.890025999999999</c:v>
                </c:pt>
                <c:pt idx="15">
                  <c:v>33.556373999999998</c:v>
                </c:pt>
                <c:pt idx="16">
                  <c:v>33.396197999999998</c:v>
                </c:pt>
                <c:pt idx="17">
                  <c:v>33.036987000000003</c:v>
                </c:pt>
                <c:pt idx="18">
                  <c:v>32.884189999999997</c:v>
                </c:pt>
                <c:pt idx="19">
                  <c:v>32.799191</c:v>
                </c:pt>
                <c:pt idx="20">
                  <c:v>32.651493000000002</c:v>
                </c:pt>
                <c:pt idx="21">
                  <c:v>32.570163999999998</c:v>
                </c:pt>
                <c:pt idx="22">
                  <c:v>32.484912999999999</c:v>
                </c:pt>
                <c:pt idx="23">
                  <c:v>32.380752999999999</c:v>
                </c:pt>
                <c:pt idx="24">
                  <c:v>32.256042000000001</c:v>
                </c:pt>
                <c:pt idx="25">
                  <c:v>32.099068000000003</c:v>
                </c:pt>
                <c:pt idx="26">
                  <c:v>31.923318999999999</c:v>
                </c:pt>
                <c:pt idx="27">
                  <c:v>31.83428</c:v>
                </c:pt>
                <c:pt idx="28">
                  <c:v>31.773458000000002</c:v>
                </c:pt>
                <c:pt idx="29">
                  <c:v>31.640412999999999</c:v>
                </c:pt>
                <c:pt idx="30">
                  <c:v>31.552416000000001</c:v>
                </c:pt>
                <c:pt idx="31">
                  <c:v>31.501909000000001</c:v>
                </c:pt>
                <c:pt idx="32">
                  <c:v>31.443017999999999</c:v>
                </c:pt>
              </c:numCache>
            </c:numRef>
          </c:val>
          <c:extLst>
            <c:ext xmlns:c16="http://schemas.microsoft.com/office/drawing/2014/chart" uri="{C3380CC4-5D6E-409C-BE32-E72D297353CC}">
              <c16:uniqueId val="{00000003-B48A-4CFA-8AA0-64A05260DCF3}"/>
            </c:ext>
          </c:extLst>
        </c:ser>
        <c:ser>
          <c:idx val="4"/>
          <c:order val="4"/>
          <c:tx>
            <c:strRef>
              <c:f>'Energy-Related_Carbon_Dioxide_E'!$A$94</c:f>
              <c:strCache>
                <c:ptCount val="1"/>
                <c:pt idx="0">
                  <c:v>Shipping</c:v>
                </c:pt>
              </c:strCache>
            </c:strRef>
          </c:tx>
          <c:spPr>
            <a:pattFill prst="dashHorz">
              <a:fgClr>
                <a:schemeClr val="tx2"/>
              </a:fgClr>
              <a:bgClr>
                <a:schemeClr val="bg1"/>
              </a:bgClr>
            </a:pattFill>
            <a:ln>
              <a:noFill/>
            </a:ln>
            <a:effectLst/>
          </c:spPr>
          <c:cat>
            <c:numRef>
              <c:f>'Energy-Related_Carbon_Dioxide_E'!$F$89:$AL$89</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'Energy-Related_Carbon_Dioxide_E'!$F$94:$AL$94</c:f>
              <c:numCache>
                <c:formatCode>0.0</c:formatCode>
                <c:ptCount val="33"/>
                <c:pt idx="0">
                  <c:v>79.575058999999996</c:v>
                </c:pt>
                <c:pt idx="1">
                  <c:v>75.896971999999991</c:v>
                </c:pt>
                <c:pt idx="2">
                  <c:v>84.01601500000001</c:v>
                </c:pt>
                <c:pt idx="3">
                  <c:v>68.958101999999997</c:v>
                </c:pt>
                <c:pt idx="4">
                  <c:v>69.058685999999994</c:v>
                </c:pt>
                <c:pt idx="5">
                  <c:v>74.314000000000007</c:v>
                </c:pt>
                <c:pt idx="6">
                  <c:v>75.133212</c:v>
                </c:pt>
                <c:pt idx="7">
                  <c:v>75.435210999999995</c:v>
                </c:pt>
                <c:pt idx="8">
                  <c:v>75.748002999999997</c:v>
                </c:pt>
                <c:pt idx="9">
                  <c:v>75.152099000000007</c:v>
                </c:pt>
                <c:pt idx="10">
                  <c:v>74.557722999999996</c:v>
                </c:pt>
                <c:pt idx="11">
                  <c:v>74.16763499999999</c:v>
                </c:pt>
                <c:pt idx="12">
                  <c:v>74.151629999999997</c:v>
                </c:pt>
                <c:pt idx="13">
                  <c:v>73.179712000000009</c:v>
                </c:pt>
                <c:pt idx="14">
                  <c:v>72.950215</c:v>
                </c:pt>
                <c:pt idx="15">
                  <c:v>72.780974999999998</c:v>
                </c:pt>
                <c:pt idx="16">
                  <c:v>72.653157999999991</c:v>
                </c:pt>
                <c:pt idx="17">
                  <c:v>72.433588999999998</c:v>
                </c:pt>
                <c:pt idx="18">
                  <c:v>70.872215999999995</c:v>
                </c:pt>
                <c:pt idx="19">
                  <c:v>70.673905000000005</c:v>
                </c:pt>
                <c:pt idx="20">
                  <c:v>70.279307000000003</c:v>
                </c:pt>
                <c:pt idx="21">
                  <c:v>70.103070000000002</c:v>
                </c:pt>
                <c:pt idx="22">
                  <c:v>69.929701999999992</c:v>
                </c:pt>
                <c:pt idx="23">
                  <c:v>69.797767999999991</c:v>
                </c:pt>
                <c:pt idx="24">
                  <c:v>69.655152999999999</c:v>
                </c:pt>
                <c:pt idx="25">
                  <c:v>69.397523000000007</c:v>
                </c:pt>
                <c:pt idx="26">
                  <c:v>70.041965000000005</c:v>
                </c:pt>
                <c:pt idx="27">
                  <c:v>69.376720000000006</c:v>
                </c:pt>
                <c:pt idx="28">
                  <c:v>69.385182999999998</c:v>
                </c:pt>
                <c:pt idx="29">
                  <c:v>69.056600000000003</c:v>
                </c:pt>
                <c:pt idx="30">
                  <c:v>69.048580000000001</c:v>
                </c:pt>
                <c:pt idx="31">
                  <c:v>69.098765999999998</c:v>
                </c:pt>
                <c:pt idx="32">
                  <c:v>69.208556000000002</c:v>
                </c:pt>
              </c:numCache>
            </c:numRef>
          </c:val>
          <c:extLst>
            <c:ext xmlns:c16="http://schemas.microsoft.com/office/drawing/2014/chart" uri="{C3380CC4-5D6E-409C-BE32-E72D297353CC}">
              <c16:uniqueId val="{00000004-B48A-4CFA-8AA0-64A05260DCF3}"/>
            </c:ext>
          </c:extLst>
        </c:ser>
        <c:ser>
          <c:idx val="5"/>
          <c:order val="5"/>
          <c:tx>
            <c:strRef>
              <c:f>'Energy-Related_Carbon_Dioxide_E'!$A$95</c:f>
              <c:strCache>
                <c:ptCount val="1"/>
                <c:pt idx="0">
                  <c:v>Air</c:v>
                </c:pt>
              </c:strCache>
            </c:strRef>
          </c:tx>
          <c:spPr>
            <a:pattFill prst="pct70">
              <a:fgClr>
                <a:schemeClr val="accent5"/>
              </a:fgClr>
              <a:bgClr>
                <a:schemeClr val="bg1"/>
              </a:bgClr>
            </a:pattFill>
            <a:ln>
              <a:noFill/>
            </a:ln>
            <a:effectLst/>
          </c:spPr>
          <c:cat>
            <c:numRef>
              <c:f>'Energy-Related_Carbon_Dioxide_E'!$F$89:$AL$89</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'Energy-Related_Carbon_Dioxide_E'!$F$95:$AL$95</c:f>
              <c:numCache>
                <c:formatCode>0.0</c:formatCode>
                <c:ptCount val="33"/>
                <c:pt idx="0">
                  <c:v>180.282623</c:v>
                </c:pt>
                <c:pt idx="1">
                  <c:v>182.972565</c:v>
                </c:pt>
                <c:pt idx="2">
                  <c:v>185.31681800000001</c:v>
                </c:pt>
                <c:pt idx="3">
                  <c:v>187.09780900000001</c:v>
                </c:pt>
                <c:pt idx="4">
                  <c:v>188.74458300000001</c:v>
                </c:pt>
                <c:pt idx="5">
                  <c:v>190.58410599999999</c:v>
                </c:pt>
                <c:pt idx="6">
                  <c:v>192.537521</c:v>
                </c:pt>
                <c:pt idx="7">
                  <c:v>194.760864</c:v>
                </c:pt>
                <c:pt idx="8">
                  <c:v>196.969696</c:v>
                </c:pt>
                <c:pt idx="9">
                  <c:v>198.98382599999999</c:v>
                </c:pt>
                <c:pt idx="10">
                  <c:v>201.659561</c:v>
                </c:pt>
                <c:pt idx="11">
                  <c:v>203.78619399999999</c:v>
                </c:pt>
                <c:pt idx="12">
                  <c:v>205.95689400000001</c:v>
                </c:pt>
                <c:pt idx="13">
                  <c:v>208.223679</c:v>
                </c:pt>
                <c:pt idx="14">
                  <c:v>210.43975800000001</c:v>
                </c:pt>
                <c:pt idx="15">
                  <c:v>212.66355899999999</c:v>
                </c:pt>
                <c:pt idx="16">
                  <c:v>214.98957799999999</c:v>
                </c:pt>
                <c:pt idx="17">
                  <c:v>217.2509</c:v>
                </c:pt>
                <c:pt idx="18">
                  <c:v>219.45365899999999</c:v>
                </c:pt>
                <c:pt idx="19">
                  <c:v>221.68731700000001</c:v>
                </c:pt>
                <c:pt idx="20">
                  <c:v>223.972748</c:v>
                </c:pt>
                <c:pt idx="21">
                  <c:v>226.19683800000001</c:v>
                </c:pt>
                <c:pt idx="22">
                  <c:v>228.44740300000001</c:v>
                </c:pt>
                <c:pt idx="23">
                  <c:v>230.69232199999999</c:v>
                </c:pt>
                <c:pt idx="24">
                  <c:v>232.959518</c:v>
                </c:pt>
                <c:pt idx="25">
                  <c:v>235.42364499999999</c:v>
                </c:pt>
                <c:pt idx="26">
                  <c:v>237.916641</c:v>
                </c:pt>
                <c:pt idx="27">
                  <c:v>240.578033</c:v>
                </c:pt>
                <c:pt idx="28">
                  <c:v>243.23327599999999</c:v>
                </c:pt>
                <c:pt idx="29">
                  <c:v>246.007034</c:v>
                </c:pt>
                <c:pt idx="30">
                  <c:v>248.767044</c:v>
                </c:pt>
                <c:pt idx="31">
                  <c:v>251.50924699999999</c:v>
                </c:pt>
                <c:pt idx="32">
                  <c:v>254.19378699999999</c:v>
                </c:pt>
              </c:numCache>
            </c:numRef>
          </c:val>
          <c:extLst>
            <c:ext xmlns:c16="http://schemas.microsoft.com/office/drawing/2014/chart" uri="{C3380CC4-5D6E-409C-BE32-E72D297353CC}">
              <c16:uniqueId val="{00000005-B48A-4CFA-8AA0-64A05260DCF3}"/>
            </c:ext>
          </c:extLst>
        </c:ser>
        <c:ser>
          <c:idx val="6"/>
          <c:order val="6"/>
          <c:tx>
            <c:strRef>
              <c:f>'Energy-Related_Carbon_Dioxide_E'!$A$96</c:f>
              <c:strCache>
                <c:ptCount val="1"/>
                <c:pt idx="0">
                  <c:v>Other</c:v>
                </c:pt>
              </c:strCache>
            </c:strRef>
          </c:tx>
          <c:spPr>
            <a:pattFill prst="dkHorz">
              <a:fgClr>
                <a:schemeClr val="accent3">
                  <a:lumMod val="75000"/>
                </a:schemeClr>
              </a:fgClr>
              <a:bgClr>
                <a:schemeClr val="bg1"/>
              </a:bgClr>
            </a:pattFill>
            <a:ln>
              <a:noFill/>
            </a:ln>
            <a:effectLst/>
          </c:spPr>
          <c:cat>
            <c:numRef>
              <c:f>'Energy-Related_Carbon_Dioxide_E'!$F$89:$AL$89</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'Energy-Related_Carbon_Dioxide_E'!$F$96:$AL$96</c:f>
              <c:numCache>
                <c:formatCode>0.0</c:formatCode>
                <c:ptCount val="33"/>
                <c:pt idx="0">
                  <c:v>120.432813</c:v>
                </c:pt>
                <c:pt idx="1">
                  <c:v>123.39441500000001</c:v>
                </c:pt>
                <c:pt idx="2">
                  <c:v>96.764347000000001</c:v>
                </c:pt>
                <c:pt idx="3">
                  <c:v>86.989193999999998</c:v>
                </c:pt>
                <c:pt idx="4">
                  <c:v>89.755189999999999</c:v>
                </c:pt>
                <c:pt idx="5">
                  <c:v>86.707841999999999</c:v>
                </c:pt>
                <c:pt idx="6">
                  <c:v>85.440092000000007</c:v>
                </c:pt>
                <c:pt idx="7">
                  <c:v>85.486193999999998</c:v>
                </c:pt>
                <c:pt idx="8">
                  <c:v>86.783346999999992</c:v>
                </c:pt>
                <c:pt idx="9">
                  <c:v>88.466515000000015</c:v>
                </c:pt>
                <c:pt idx="10">
                  <c:v>90.234583000000001</c:v>
                </c:pt>
                <c:pt idx="11">
                  <c:v>91.549601999999993</c:v>
                </c:pt>
                <c:pt idx="12">
                  <c:v>91.056361999999993</c:v>
                </c:pt>
                <c:pt idx="13">
                  <c:v>92.378824000000009</c:v>
                </c:pt>
                <c:pt idx="14">
                  <c:v>94.107111000000003</c:v>
                </c:pt>
                <c:pt idx="15">
                  <c:v>94.848367999999994</c:v>
                </c:pt>
                <c:pt idx="16">
                  <c:v>96.015067000000002</c:v>
                </c:pt>
                <c:pt idx="17">
                  <c:v>94.445840000000004</c:v>
                </c:pt>
                <c:pt idx="18">
                  <c:v>95.440855999999997</c:v>
                </c:pt>
                <c:pt idx="19">
                  <c:v>95.526639000000003</c:v>
                </c:pt>
                <c:pt idx="20">
                  <c:v>96.254829999999998</c:v>
                </c:pt>
                <c:pt idx="21">
                  <c:v>97.139549999999986</c:v>
                </c:pt>
                <c:pt idx="22">
                  <c:v>97.972042000000002</c:v>
                </c:pt>
                <c:pt idx="23">
                  <c:v>98.864892999999981</c:v>
                </c:pt>
                <c:pt idx="24">
                  <c:v>100.17899300000001</c:v>
                </c:pt>
                <c:pt idx="25">
                  <c:v>101.82174500000001</c:v>
                </c:pt>
                <c:pt idx="26">
                  <c:v>101.37411299999999</c:v>
                </c:pt>
                <c:pt idx="27">
                  <c:v>102.12275999999999</c:v>
                </c:pt>
                <c:pt idx="28">
                  <c:v>102.540595</c:v>
                </c:pt>
                <c:pt idx="29">
                  <c:v>103.67787599999998</c:v>
                </c:pt>
                <c:pt idx="30">
                  <c:v>104.51645600000001</c:v>
                </c:pt>
                <c:pt idx="31">
                  <c:v>104.98527499999999</c:v>
                </c:pt>
                <c:pt idx="32">
                  <c:v>105.305064</c:v>
                </c:pt>
              </c:numCache>
            </c:numRef>
          </c:val>
          <c:extLst>
            <c:ext xmlns:c16="http://schemas.microsoft.com/office/drawing/2014/chart" uri="{C3380CC4-5D6E-409C-BE32-E72D297353CC}">
              <c16:uniqueId val="{00000006-B48A-4CFA-8AA0-64A05260DCF3}"/>
            </c:ext>
          </c:extLst>
        </c:ser>
        <c:dLbls>
          <c:showLegendKey val="0"/>
          <c:showVal val="0"/>
          <c:showCatName val="0"/>
          <c:showSerName val="0"/>
          <c:showPercent val="0"/>
          <c:showBubbleSize val="0"/>
        </c:dLbls>
        <c:axId val="541550344"/>
        <c:axId val="541548704"/>
      </c:areaChart>
      <c:catAx>
        <c:axId val="541550344"/>
        <c:scaling>
          <c:orientation val="minMax"/>
        </c:scaling>
        <c:delete val="0"/>
        <c:axPos val="b"/>
        <c:numFmt formatCode="General" sourceLinked="1"/>
        <c:majorTickMark val="cross"/>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41548704"/>
        <c:crosses val="autoZero"/>
        <c:auto val="1"/>
        <c:lblAlgn val="ctr"/>
        <c:lblOffset val="100"/>
        <c:tickLblSkip val="4"/>
        <c:tickMarkSkip val="2"/>
        <c:noMultiLvlLbl val="0"/>
      </c:catAx>
      <c:valAx>
        <c:axId val="541548704"/>
        <c:scaling>
          <c:orientation val="minMax"/>
          <c:max val="2000"/>
        </c:scaling>
        <c:delete val="0"/>
        <c:axPos val="l"/>
        <c:numFmt formatCode="#,##0" sourceLinked="0"/>
        <c:majorTickMark val="cross"/>
        <c:minorTickMark val="none"/>
        <c:tickLblPos val="nextTo"/>
        <c:spPr>
          <a:noFill/>
          <a:ln w="6350">
            <a:solidFill>
              <a:schemeClr val="tx1"/>
            </a:solid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41550344"/>
        <c:crosses val="autoZero"/>
        <c:crossBetween val="midCat"/>
      </c:valAx>
      <c:spPr>
        <a:noFill/>
        <a:ln>
          <a:noFill/>
        </a:ln>
        <a:effectLst/>
      </c:spPr>
    </c:plotArea>
    <c:legend>
      <c:legendPos val="b"/>
      <c:layout>
        <c:manualLayout>
          <c:xMode val="edge"/>
          <c:yMode val="edge"/>
          <c:x val="7.5042177482847819E-2"/>
          <c:y val="0.87271253235838231"/>
          <c:w val="0.92337403795170081"/>
          <c:h val="0.12198700552061911"/>
        </c:manualLayout>
      </c:layout>
      <c:overlay val="0"/>
      <c:spPr>
        <a:noFill/>
        <a:ln w="6350">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zero"/>
    <c:showDLblsOverMax val="0"/>
  </c:chart>
  <c:spPr>
    <a:noFill/>
    <a:ln w="9525"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75000"/>
                    <a:lumOff val="25000"/>
                  </a:schemeClr>
                </a:solidFill>
                <a:latin typeface="Arial" panose="020B0604020202020204" pitchFamily="34" charset="0"/>
                <a:ea typeface="+mn-ea"/>
                <a:cs typeface="Arial" panose="020B0604020202020204" pitchFamily="34" charset="0"/>
              </a:defRPr>
            </a:pPr>
            <a:r>
              <a:rPr lang="en-US" sz="1400" dirty="0">
                <a:solidFill>
                  <a:schemeClr val="tx1">
                    <a:lumMod val="75000"/>
                    <a:lumOff val="25000"/>
                  </a:schemeClr>
                </a:solidFill>
              </a:rPr>
              <a:t>U.S. GHG Emissions by Sector</a:t>
            </a:r>
          </a:p>
        </c:rich>
      </c:tx>
      <c:layout>
        <c:manualLayout>
          <c:xMode val="edge"/>
          <c:yMode val="edge"/>
          <c:x val="3.0416890893667951E-2"/>
          <c:y val="1.3515822790164385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449475065616798"/>
          <c:y val="0.11214427228854458"/>
          <c:w val="0.65360784558047103"/>
          <c:h val="0.73302231419024844"/>
        </c:manualLayout>
      </c:layout>
      <c:pieChart>
        <c:varyColors val="1"/>
        <c:ser>
          <c:idx val="0"/>
          <c:order val="0"/>
          <c:spPr>
            <a:ln w="12700"/>
          </c:spPr>
          <c:explosion val="1"/>
          <c:dPt>
            <c:idx val="0"/>
            <c:bubble3D val="0"/>
            <c:explosion val="0"/>
            <c:spPr>
              <a:solidFill>
                <a:schemeClr val="tx2"/>
              </a:solidFill>
              <a:ln w="12700">
                <a:solidFill>
                  <a:schemeClr val="lt1"/>
                </a:solidFill>
              </a:ln>
              <a:effectLst/>
            </c:spPr>
            <c:extLst>
              <c:ext xmlns:c16="http://schemas.microsoft.com/office/drawing/2014/chart" uri="{C3380CC4-5D6E-409C-BE32-E72D297353CC}">
                <c16:uniqueId val="{00000001-3043-46D3-AC09-7869CABE4777}"/>
              </c:ext>
            </c:extLst>
          </c:dPt>
          <c:dPt>
            <c:idx val="1"/>
            <c:bubble3D val="0"/>
            <c:explosion val="0"/>
            <c:spPr>
              <a:solidFill>
                <a:schemeClr val="accent3"/>
              </a:solidFill>
              <a:ln w="12700">
                <a:solidFill>
                  <a:schemeClr val="lt1"/>
                </a:solidFill>
              </a:ln>
              <a:effectLst/>
            </c:spPr>
            <c:extLst>
              <c:ext xmlns:c16="http://schemas.microsoft.com/office/drawing/2014/chart" uri="{C3380CC4-5D6E-409C-BE32-E72D297353CC}">
                <c16:uniqueId val="{00000003-3043-46D3-AC09-7869CABE4777}"/>
              </c:ext>
            </c:extLst>
          </c:dPt>
          <c:dPt>
            <c:idx val="2"/>
            <c:bubble3D val="0"/>
            <c:spPr>
              <a:solidFill>
                <a:schemeClr val="accent4">
                  <a:lumMod val="75000"/>
                </a:schemeClr>
              </a:solidFill>
              <a:ln w="12700">
                <a:solidFill>
                  <a:schemeClr val="lt1"/>
                </a:solidFill>
              </a:ln>
              <a:effectLst/>
            </c:spPr>
            <c:extLst>
              <c:ext xmlns:c16="http://schemas.microsoft.com/office/drawing/2014/chart" uri="{C3380CC4-5D6E-409C-BE32-E72D297353CC}">
                <c16:uniqueId val="{00000005-3043-46D3-AC09-7869CABE4777}"/>
              </c:ext>
            </c:extLst>
          </c:dPt>
          <c:dPt>
            <c:idx val="3"/>
            <c:bubble3D val="0"/>
            <c:spPr>
              <a:solidFill>
                <a:schemeClr val="accent5"/>
              </a:solidFill>
              <a:ln w="12700">
                <a:solidFill>
                  <a:schemeClr val="lt1"/>
                </a:solidFill>
              </a:ln>
              <a:effectLst/>
            </c:spPr>
            <c:extLst>
              <c:ext xmlns:c16="http://schemas.microsoft.com/office/drawing/2014/chart" uri="{C3380CC4-5D6E-409C-BE32-E72D297353CC}">
                <c16:uniqueId val="{00000007-3043-46D3-AC09-7869CABE4777}"/>
              </c:ext>
            </c:extLst>
          </c:dPt>
          <c:dPt>
            <c:idx val="4"/>
            <c:bubble3D val="0"/>
            <c:spPr>
              <a:solidFill>
                <a:schemeClr val="accent2"/>
              </a:solidFill>
              <a:ln w="12700">
                <a:solidFill>
                  <a:schemeClr val="lt1"/>
                </a:solidFill>
              </a:ln>
              <a:effectLst/>
            </c:spPr>
            <c:extLst>
              <c:ext xmlns:c16="http://schemas.microsoft.com/office/drawing/2014/chart" uri="{C3380CC4-5D6E-409C-BE32-E72D297353CC}">
                <c16:uniqueId val="{00000009-3043-46D3-AC09-7869CABE4777}"/>
              </c:ext>
            </c:extLst>
          </c:dPt>
          <c:dPt>
            <c:idx val="5"/>
            <c:bubble3D val="0"/>
            <c:spPr>
              <a:solidFill>
                <a:schemeClr val="accent6"/>
              </a:solidFill>
              <a:ln w="12700">
                <a:solidFill>
                  <a:schemeClr val="lt1"/>
                </a:solidFill>
              </a:ln>
              <a:effectLst/>
            </c:spPr>
            <c:extLst>
              <c:ext xmlns:c16="http://schemas.microsoft.com/office/drawing/2014/chart" uri="{C3380CC4-5D6E-409C-BE32-E72D297353CC}">
                <c16:uniqueId val="{0000000B-3043-46D3-AC09-7869CABE4777}"/>
              </c:ext>
            </c:extLst>
          </c:dPt>
          <c:dLbls>
            <c:dLbl>
              <c:idx val="0"/>
              <c:layout>
                <c:manualLayout>
                  <c:x val="0.12421620178833574"/>
                  <c:y val="0.20199152580330187"/>
                </c:manualLayout>
              </c:layout>
              <c:tx>
                <c:rich>
                  <a:bodyPr/>
                  <a:lstStyle/>
                  <a:p>
                    <a:fld id="{477B6D14-C10E-40ED-94A5-A53A8D9188B9}" type="CATEGORYNAME">
                      <a:rPr lang="en-US">
                        <a:solidFill>
                          <a:schemeClr val="bg1"/>
                        </a:solidFill>
                      </a:rPr>
                      <a:pPr/>
                      <a:t>[CATEGORY NAME]</a:t>
                    </a:fld>
                    <a:r>
                      <a:rPr lang="en-US" baseline="0" dirty="0">
                        <a:solidFill>
                          <a:schemeClr val="bg1"/>
                        </a:solidFill>
                      </a:rPr>
                      <a:t>
</a:t>
                    </a:r>
                    <a:fld id="{C60DD710-1C2A-4035-9D06-4EF4C329FB3D}" type="PERCENTAGE">
                      <a:rPr lang="en-US" baseline="0">
                        <a:solidFill>
                          <a:schemeClr val="bg1"/>
                        </a:solidFill>
                      </a:rPr>
                      <a:pPr/>
                      <a:t>[PERCENTAGE]</a:t>
                    </a:fld>
                    <a:endParaRPr lang="en-US" baseline="0" dirty="0">
                      <a:solidFill>
                        <a:schemeClr val="bg1"/>
                      </a:solidFill>
                    </a:endParaRPr>
                  </a:p>
                </c:rich>
              </c:tx>
              <c:showLegendKey val="0"/>
              <c:showVal val="0"/>
              <c:showCatName val="1"/>
              <c:showSerName val="0"/>
              <c:showPercent val="1"/>
              <c:showBubbleSize val="0"/>
              <c:extLst>
                <c:ext xmlns:c15="http://schemas.microsoft.com/office/drawing/2012/chart" uri="{CE6537A1-D6FC-4f65-9D91-7224C49458BB}">
                  <c15:layout>
                    <c:manualLayout>
                      <c:w val="0.37577045242226076"/>
                      <c:h val="0.20099468795069558"/>
                    </c:manualLayout>
                  </c15:layout>
                  <c15:dlblFieldTable/>
                  <c15:showDataLabelsRange val="0"/>
                </c:ext>
                <c:ext xmlns:c16="http://schemas.microsoft.com/office/drawing/2014/chart" uri="{C3380CC4-5D6E-409C-BE32-E72D297353CC}">
                  <c16:uniqueId val="{00000001-3043-46D3-AC09-7869CABE4777}"/>
                </c:ext>
              </c:extLst>
            </c:dLbl>
            <c:dLbl>
              <c:idx val="1"/>
              <c:layout>
                <c:manualLayout>
                  <c:x val="-7.8570504310819939E-2"/>
                  <c:y val="4.5459675902286955E-3"/>
                </c:manualLayout>
              </c:layout>
              <c:tx>
                <c:rich>
                  <a:bodyPr/>
                  <a:lstStyle/>
                  <a:p>
                    <a:fld id="{272C0967-D30D-486F-8EE7-D438C92C95E7}" type="CATEGORYNAME">
                      <a:rPr lang="en-US">
                        <a:solidFill>
                          <a:schemeClr val="bg1"/>
                        </a:solidFill>
                      </a:rPr>
                      <a:pPr/>
                      <a:t>[CATEGORY NAME]</a:t>
                    </a:fld>
                    <a:r>
                      <a:rPr lang="en-US" baseline="0" dirty="0">
                        <a:solidFill>
                          <a:schemeClr val="bg1"/>
                        </a:solidFill>
                      </a:rPr>
                      <a:t>
</a:t>
                    </a:r>
                    <a:fld id="{5475E421-9985-410F-8D50-77488432E013}" type="PERCENTAGE">
                      <a:rPr lang="en-US" baseline="0">
                        <a:solidFill>
                          <a:schemeClr val="bg1"/>
                        </a:solidFill>
                      </a:rPr>
                      <a:pPr/>
                      <a:t>[PERCENTAGE]</a:t>
                    </a:fld>
                    <a:endParaRPr lang="en-US" baseline="0" dirty="0">
                      <a:solidFill>
                        <a:schemeClr val="bg1"/>
                      </a:solidFill>
                    </a:endParaRPr>
                  </a:p>
                </c:rich>
              </c:tx>
              <c:showLegendKey val="0"/>
              <c:showVal val="0"/>
              <c:showCatName val="1"/>
              <c:showSerName val="0"/>
              <c:showPercent val="1"/>
              <c:showBubbleSize val="0"/>
              <c:extLst>
                <c:ext xmlns:c15="http://schemas.microsoft.com/office/drawing/2012/chart" uri="{CE6537A1-D6FC-4f65-9D91-7224C49458BB}">
                  <c15:layout>
                    <c:manualLayout>
                      <c:w val="0.35327550157925169"/>
                      <c:h val="0.14965968844338146"/>
                    </c:manualLayout>
                  </c15:layout>
                  <c15:dlblFieldTable/>
                  <c15:showDataLabelsRange val="0"/>
                </c:ext>
                <c:ext xmlns:c16="http://schemas.microsoft.com/office/drawing/2014/chart" uri="{C3380CC4-5D6E-409C-BE32-E72D297353CC}">
                  <c16:uniqueId val="{00000003-3043-46D3-AC09-7869CABE4777}"/>
                </c:ext>
              </c:extLst>
            </c:dLbl>
            <c:dLbl>
              <c:idx val="2"/>
              <c:layout>
                <c:manualLayout>
                  <c:x val="1.2239646514773888E-2"/>
                  <c:y val="-0.19167346938775509"/>
                </c:manualLayout>
              </c:layout>
              <c:tx>
                <c:rich>
                  <a:bodyPr/>
                  <a:lstStyle/>
                  <a:p>
                    <a:fld id="{B91E1D1D-E329-4392-BBD8-0AC282755B78}" type="CATEGORYNAME">
                      <a:rPr lang="en-US">
                        <a:solidFill>
                          <a:schemeClr val="bg1"/>
                        </a:solidFill>
                      </a:rPr>
                      <a:pPr/>
                      <a:t>[CATEGORY NAME]</a:t>
                    </a:fld>
                    <a:r>
                      <a:rPr lang="en-US" baseline="0" dirty="0">
                        <a:solidFill>
                          <a:schemeClr val="bg1"/>
                        </a:solidFill>
                      </a:rPr>
                      <a:t>
</a:t>
                    </a:r>
                    <a:fld id="{B869CA2E-E465-43CA-A7F9-EEF197C217BD}" type="PERCENTAGE">
                      <a:rPr lang="en-US" baseline="0">
                        <a:solidFill>
                          <a:schemeClr val="bg1"/>
                        </a:solidFill>
                      </a:rPr>
                      <a:pPr/>
                      <a:t>[PERCENTAGE]</a:t>
                    </a:fld>
                    <a:endParaRPr lang="en-US" baseline="0" dirty="0">
                      <a:solidFill>
                        <a:schemeClr val="bg1"/>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043-46D3-AC09-7869CABE4777}"/>
                </c:ext>
              </c:extLst>
            </c:dLbl>
            <c:dLbl>
              <c:idx val="3"/>
              <c:layout>
                <c:manualLayout>
                  <c:x val="-5.6845633188121712E-2"/>
                  <c:y val="-3.2682808846846365E-2"/>
                </c:manualLayout>
              </c:layout>
              <c:tx>
                <c:rich>
                  <a:bodyPr/>
                  <a:lstStyle/>
                  <a:p>
                    <a:fld id="{227C39CF-E26A-427C-8F9E-D18F8D8BBF0A}" type="CATEGORYNAME">
                      <a:rPr lang="en-US">
                        <a:solidFill>
                          <a:sysClr val="windowText" lastClr="000000"/>
                        </a:solidFill>
                      </a:rPr>
                      <a:pPr/>
                      <a:t>[CATEGORY NAME]</a:t>
                    </a:fld>
                    <a:r>
                      <a:rPr lang="en-US" baseline="0" dirty="0">
                        <a:solidFill>
                          <a:sysClr val="windowText" lastClr="000000"/>
                        </a:solidFill>
                      </a:rPr>
                      <a:t>
</a:t>
                    </a:r>
                    <a:fld id="{7F5F66C3-B7C8-480F-A8F3-BD18E2A05B52}" type="PERCENTAGE">
                      <a:rPr lang="en-US" baseline="0">
                        <a:solidFill>
                          <a:sysClr val="windowText" lastClr="000000"/>
                        </a:solidFill>
                      </a:rPr>
                      <a:pPr/>
                      <a:t>[PERCENTAGE]</a:t>
                    </a:fld>
                    <a:endParaRPr lang="en-US" baseline="0" dirty="0">
                      <a:solidFill>
                        <a:sysClr val="windowText" lastClr="000000"/>
                      </a:solidFill>
                    </a:endParaRPr>
                  </a:p>
                </c:rich>
              </c:tx>
              <c:showLegendKey val="0"/>
              <c:showVal val="0"/>
              <c:showCatName val="1"/>
              <c:showSerName val="0"/>
              <c:showPercent val="1"/>
              <c:showBubbleSize val="0"/>
              <c:extLst>
                <c:ext xmlns:c15="http://schemas.microsoft.com/office/drawing/2012/chart" uri="{CE6537A1-D6FC-4f65-9D91-7224C49458BB}">
                  <c15:layout>
                    <c:manualLayout>
                      <c:w val="0.24180790960451978"/>
                      <c:h val="0.15699658703071673"/>
                    </c:manualLayout>
                  </c15:layout>
                  <c15:dlblFieldTable/>
                  <c15:showDataLabelsRange val="0"/>
                </c:ext>
                <c:ext xmlns:c16="http://schemas.microsoft.com/office/drawing/2014/chart" uri="{C3380CC4-5D6E-409C-BE32-E72D297353CC}">
                  <c16:uniqueId val="{00000007-3043-46D3-AC09-7869CABE4777}"/>
                </c:ext>
              </c:extLst>
            </c:dLbl>
            <c:dLbl>
              <c:idx val="4"/>
              <c:layout>
                <c:manualLayout>
                  <c:x val="-1.6015858378063103E-2"/>
                  <c:y val="2.6598255863178315E-2"/>
                </c:manualLayout>
              </c:layout>
              <c:showLegendKey val="0"/>
              <c:showVal val="0"/>
              <c:showCatName val="1"/>
              <c:showSerName val="0"/>
              <c:showPercent val="1"/>
              <c:showBubbleSize val="0"/>
              <c:extLst>
                <c:ext xmlns:c15="http://schemas.microsoft.com/office/drawing/2012/chart" uri="{CE6537A1-D6FC-4f65-9D91-7224C49458BB}">
                  <c15:layout>
                    <c:manualLayout>
                      <c:w val="0.25225225225225223"/>
                      <c:h val="0.18172043010752689"/>
                    </c:manualLayout>
                  </c15:layout>
                </c:ext>
                <c:ext xmlns:c16="http://schemas.microsoft.com/office/drawing/2014/chart" uri="{C3380CC4-5D6E-409C-BE32-E72D297353CC}">
                  <c16:uniqueId val="{00000009-3043-46D3-AC09-7869CABE4777}"/>
                </c:ext>
              </c:extLst>
            </c:dLbl>
            <c:dLbl>
              <c:idx val="5"/>
              <c:layout>
                <c:manualLayout>
                  <c:x val="-8.1150766075117065E-3"/>
                  <c:y val="8.1524280454704258E-3"/>
                </c:manualLayout>
              </c:layout>
              <c:showLegendKey val="0"/>
              <c:showVal val="0"/>
              <c:showCatName val="1"/>
              <c:showSerName val="0"/>
              <c:showPercent val="1"/>
              <c:showBubbleSize val="0"/>
              <c:extLst>
                <c:ext xmlns:c15="http://schemas.microsoft.com/office/drawing/2012/chart" uri="{CE6537A1-D6FC-4f65-9D91-7224C49458BB}">
                  <c15:layout>
                    <c:manualLayout>
                      <c:w val="0.26926927354419683"/>
                      <c:h val="0.1987888885902914"/>
                    </c:manualLayout>
                  </c15:layout>
                </c:ext>
                <c:ext xmlns:c16="http://schemas.microsoft.com/office/drawing/2014/chart" uri="{C3380CC4-5D6E-409C-BE32-E72D297353CC}">
                  <c16:uniqueId val="{0000000B-3043-46D3-AC09-7869CABE4777}"/>
                </c:ext>
              </c:extLst>
            </c:dLbl>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'GHG by Sector-Year'!$A$2:$A$7</c:f>
              <c:strCache>
                <c:ptCount val="6"/>
                <c:pt idx="0">
                  <c:v>Electricity generation</c:v>
                </c:pt>
                <c:pt idx="1">
                  <c:v>Transportation</c:v>
                </c:pt>
                <c:pt idx="2">
                  <c:v>Industry</c:v>
                </c:pt>
                <c:pt idx="3">
                  <c:v>Agriculture</c:v>
                </c:pt>
                <c:pt idx="4">
                  <c:v>Commercial</c:v>
                </c:pt>
                <c:pt idx="5">
                  <c:v>Residential</c:v>
                </c:pt>
              </c:strCache>
            </c:strRef>
          </c:cat>
          <c:val>
            <c:numRef>
              <c:f>'GHG by Sector-Year'!$AB$2:$AB$7</c:f>
              <c:numCache>
                <c:formatCode>General</c:formatCode>
                <c:ptCount val="6"/>
                <c:pt idx="0">
                  <c:v>1846.08072161</c:v>
                </c:pt>
                <c:pt idx="1">
                  <c:v>1854.0387413871999</c:v>
                </c:pt>
                <c:pt idx="2">
                  <c:v>1405.4737230622</c:v>
                </c:pt>
                <c:pt idx="3">
                  <c:v>611.78645682520005</c:v>
                </c:pt>
                <c:pt idx="4">
                  <c:v>415.16285811569901</c:v>
                </c:pt>
                <c:pt idx="5">
                  <c:v>332.11093212839899</c:v>
                </c:pt>
              </c:numCache>
            </c:numRef>
          </c:val>
          <c:extLst>
            <c:ext xmlns:c16="http://schemas.microsoft.com/office/drawing/2014/chart" uri="{C3380CC4-5D6E-409C-BE32-E72D297353CC}">
              <c16:uniqueId val="{0000000C-3043-46D3-AC09-7869CABE4777}"/>
            </c:ext>
          </c:extLst>
        </c:ser>
        <c:dLbls>
          <c:showLegendKey val="0"/>
          <c:showVal val="0"/>
          <c:showCatName val="0"/>
          <c:showSerName val="0"/>
          <c:showPercent val="0"/>
          <c:showBubbleSize val="0"/>
          <c:showLeaderLines val="1"/>
        </c:dLbls>
        <c:firstSliceAng val="297"/>
      </c:pieChart>
      <c:spPr>
        <a:noFill/>
        <a:ln>
          <a:noFill/>
        </a:ln>
        <a:effectLst/>
      </c:spPr>
    </c:plotArea>
    <c:plotVisOnly val="1"/>
    <c:dispBlanksAs val="gap"/>
    <c:showDLblsOverMax val="0"/>
  </c:chart>
  <c:spPr>
    <a:noFill/>
    <a:ln w="9525" cap="flat" cmpd="sng" algn="ctr">
      <a:noFill/>
      <a:round/>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28670112554948"/>
          <c:y val="6.9387006979918578E-2"/>
          <c:w val="0.79293927829573463"/>
          <c:h val="0.83367408369941631"/>
        </c:manualLayout>
      </c:layout>
      <c:scatterChart>
        <c:scatterStyle val="lineMarker"/>
        <c:varyColors val="0"/>
        <c:ser>
          <c:idx val="0"/>
          <c:order val="0"/>
          <c:tx>
            <c:v>Scenario B</c:v>
          </c:tx>
          <c:spPr>
            <a:ln w="28575" cap="rnd">
              <a:solidFill>
                <a:schemeClr val="accent5"/>
              </a:solidFill>
              <a:round/>
            </a:ln>
            <a:effectLst/>
          </c:spPr>
          <c:marker>
            <c:symbol val="circle"/>
            <c:size val="5"/>
            <c:spPr>
              <a:solidFill>
                <a:schemeClr val="accent5"/>
              </a:solidFill>
              <a:ln w="28575">
                <a:solidFill>
                  <a:schemeClr val="accent5"/>
                </a:solidFill>
              </a:ln>
              <a:effectLst/>
            </c:spPr>
          </c:marker>
          <c:xVal>
            <c:numRef>
              <c:f>'GHG Emissions'!$C$14:$L$14</c:f>
              <c:numCache>
                <c:formatCode>General</c:formatCode>
                <c:ptCount val="10"/>
                <c:pt idx="0">
                  <c:v>1990</c:v>
                </c:pt>
                <c:pt idx="1">
                  <c:v>1995</c:v>
                </c:pt>
                <c:pt idx="2">
                  <c:v>2000</c:v>
                </c:pt>
                <c:pt idx="3">
                  <c:v>2005</c:v>
                </c:pt>
                <c:pt idx="4">
                  <c:v>2010</c:v>
                </c:pt>
                <c:pt idx="5">
                  <c:v>2015</c:v>
                </c:pt>
                <c:pt idx="6">
                  <c:v>2020</c:v>
                </c:pt>
                <c:pt idx="7">
                  <c:v>2030</c:v>
                </c:pt>
                <c:pt idx="8">
                  <c:v>2040</c:v>
                </c:pt>
                <c:pt idx="9">
                  <c:v>2050</c:v>
                </c:pt>
              </c:numCache>
            </c:numRef>
          </c:xVal>
          <c:yVal>
            <c:numRef>
              <c:f>'GHG Emissions'!$C$15:$L$15</c:f>
              <c:numCache>
                <c:formatCode>#,##0</c:formatCode>
                <c:ptCount val="10"/>
                <c:pt idx="0">
                  <c:v>24743575.481021762</c:v>
                </c:pt>
                <c:pt idx="1">
                  <c:v>24430068.625275832</c:v>
                </c:pt>
                <c:pt idx="2">
                  <c:v>26439698.331503756</c:v>
                </c:pt>
                <c:pt idx="3">
                  <c:v>27239581.113981094</c:v>
                </c:pt>
                <c:pt idx="4">
                  <c:v>26420720.553885527</c:v>
                </c:pt>
                <c:pt idx="5">
                  <c:v>27203815</c:v>
                </c:pt>
                <c:pt idx="6">
                  <c:v>24999580</c:v>
                </c:pt>
                <c:pt idx="7">
                  <c:v>19792490</c:v>
                </c:pt>
                <c:pt idx="8">
                  <c:v>17937925</c:v>
                </c:pt>
                <c:pt idx="9">
                  <c:v>18282120</c:v>
                </c:pt>
              </c:numCache>
            </c:numRef>
          </c:yVal>
          <c:smooth val="0"/>
          <c:extLst>
            <c:ext xmlns:c16="http://schemas.microsoft.com/office/drawing/2014/chart" uri="{C3380CC4-5D6E-409C-BE32-E72D297353CC}">
              <c16:uniqueId val="{00000000-0228-4E78-A823-C3E15D1C0B78}"/>
            </c:ext>
          </c:extLst>
        </c:ser>
        <c:ser>
          <c:idx val="1"/>
          <c:order val="1"/>
          <c:tx>
            <c:v>Scenario C</c:v>
          </c:tx>
          <c:spPr>
            <a:ln w="28575" cap="rnd">
              <a:solidFill>
                <a:schemeClr val="accent3"/>
              </a:solidFill>
              <a:round/>
            </a:ln>
            <a:effectLst/>
          </c:spPr>
          <c:marker>
            <c:symbol val="circle"/>
            <c:size val="5"/>
            <c:spPr>
              <a:solidFill>
                <a:schemeClr val="accent3"/>
              </a:solidFill>
              <a:ln w="28575">
                <a:solidFill>
                  <a:schemeClr val="accent3"/>
                </a:solidFill>
              </a:ln>
              <a:effectLst/>
            </c:spPr>
          </c:marker>
          <c:xVal>
            <c:numRef>
              <c:f>'GHG Emissions'!$C$14:$L$14</c:f>
              <c:numCache>
                <c:formatCode>General</c:formatCode>
                <c:ptCount val="10"/>
                <c:pt idx="0">
                  <c:v>1990</c:v>
                </c:pt>
                <c:pt idx="1">
                  <c:v>1995</c:v>
                </c:pt>
                <c:pt idx="2">
                  <c:v>2000</c:v>
                </c:pt>
                <c:pt idx="3">
                  <c:v>2005</c:v>
                </c:pt>
                <c:pt idx="4">
                  <c:v>2010</c:v>
                </c:pt>
                <c:pt idx="5">
                  <c:v>2015</c:v>
                </c:pt>
                <c:pt idx="6">
                  <c:v>2020</c:v>
                </c:pt>
                <c:pt idx="7">
                  <c:v>2030</c:v>
                </c:pt>
                <c:pt idx="8">
                  <c:v>2040</c:v>
                </c:pt>
                <c:pt idx="9">
                  <c:v>2050</c:v>
                </c:pt>
              </c:numCache>
            </c:numRef>
          </c:xVal>
          <c:yVal>
            <c:numRef>
              <c:f>'GHG Emissions'!$C$16:$L$16</c:f>
              <c:numCache>
                <c:formatCode>#,##0</c:formatCode>
                <c:ptCount val="10"/>
                <c:pt idx="0">
                  <c:v>24743575.481021762</c:v>
                </c:pt>
                <c:pt idx="1">
                  <c:v>24430068.625275832</c:v>
                </c:pt>
                <c:pt idx="2">
                  <c:v>26439698.331503756</c:v>
                </c:pt>
                <c:pt idx="3">
                  <c:v>27239581.113981094</c:v>
                </c:pt>
                <c:pt idx="4">
                  <c:v>26420720.553885527</c:v>
                </c:pt>
                <c:pt idx="5">
                  <c:v>27203815</c:v>
                </c:pt>
                <c:pt idx="6">
                  <c:v>24858325</c:v>
                </c:pt>
                <c:pt idx="7">
                  <c:v>19407780</c:v>
                </c:pt>
                <c:pt idx="8">
                  <c:v>17517445</c:v>
                </c:pt>
                <c:pt idx="9">
                  <c:v>17790830</c:v>
                </c:pt>
              </c:numCache>
            </c:numRef>
          </c:yVal>
          <c:smooth val="0"/>
          <c:extLst>
            <c:ext xmlns:c16="http://schemas.microsoft.com/office/drawing/2014/chart" uri="{C3380CC4-5D6E-409C-BE32-E72D297353CC}">
              <c16:uniqueId val="{00000001-0228-4E78-A823-C3E15D1C0B78}"/>
            </c:ext>
          </c:extLst>
        </c:ser>
        <c:ser>
          <c:idx val="3"/>
          <c:order val="3"/>
          <c:tx>
            <c:v>Scenario D</c:v>
          </c:tx>
          <c:spPr>
            <a:ln w="28575" cap="rnd">
              <a:solidFill>
                <a:schemeClr val="accent4"/>
              </a:solidFill>
              <a:round/>
            </a:ln>
            <a:effectLst/>
          </c:spPr>
          <c:marker>
            <c:symbol val="circle"/>
            <c:size val="5"/>
            <c:spPr>
              <a:solidFill>
                <a:schemeClr val="accent4"/>
              </a:solidFill>
              <a:ln w="28575">
                <a:solidFill>
                  <a:schemeClr val="accent4"/>
                </a:solidFill>
              </a:ln>
              <a:effectLst/>
            </c:spPr>
          </c:marker>
          <c:xVal>
            <c:numRef>
              <c:f>'GHG Emissions'!$C$14:$L$14</c:f>
              <c:numCache>
                <c:formatCode>General</c:formatCode>
                <c:ptCount val="10"/>
                <c:pt idx="0">
                  <c:v>1990</c:v>
                </c:pt>
                <c:pt idx="1">
                  <c:v>1995</c:v>
                </c:pt>
                <c:pt idx="2">
                  <c:v>2000</c:v>
                </c:pt>
                <c:pt idx="3">
                  <c:v>2005</c:v>
                </c:pt>
                <c:pt idx="4">
                  <c:v>2010</c:v>
                </c:pt>
                <c:pt idx="5">
                  <c:v>2015</c:v>
                </c:pt>
                <c:pt idx="6">
                  <c:v>2020</c:v>
                </c:pt>
                <c:pt idx="7">
                  <c:v>2030</c:v>
                </c:pt>
                <c:pt idx="8">
                  <c:v>2040</c:v>
                </c:pt>
                <c:pt idx="9">
                  <c:v>2050</c:v>
                </c:pt>
              </c:numCache>
            </c:numRef>
          </c:xVal>
          <c:yVal>
            <c:numRef>
              <c:f>'GHG Emissions'!$C$18:$L$18</c:f>
              <c:numCache>
                <c:formatCode>#,##0</c:formatCode>
                <c:ptCount val="10"/>
                <c:pt idx="0">
                  <c:v>24743575.481021762</c:v>
                </c:pt>
                <c:pt idx="1">
                  <c:v>24430068.625275832</c:v>
                </c:pt>
                <c:pt idx="2">
                  <c:v>26439698.331503756</c:v>
                </c:pt>
                <c:pt idx="3">
                  <c:v>27239581.113981094</c:v>
                </c:pt>
                <c:pt idx="4">
                  <c:v>26420720.553885527</c:v>
                </c:pt>
                <c:pt idx="5">
                  <c:v>27203815</c:v>
                </c:pt>
                <c:pt idx="6">
                  <c:v>25068565</c:v>
                </c:pt>
                <c:pt idx="7">
                  <c:v>18897145</c:v>
                </c:pt>
                <c:pt idx="8">
                  <c:v>17080540</c:v>
                </c:pt>
                <c:pt idx="9">
                  <c:v>17382030</c:v>
                </c:pt>
              </c:numCache>
            </c:numRef>
          </c:yVal>
          <c:smooth val="0"/>
          <c:extLst>
            <c:ext xmlns:c16="http://schemas.microsoft.com/office/drawing/2014/chart" uri="{C3380CC4-5D6E-409C-BE32-E72D297353CC}">
              <c16:uniqueId val="{00000002-0228-4E78-A823-C3E15D1C0B78}"/>
            </c:ext>
          </c:extLst>
        </c:ser>
        <c:dLbls>
          <c:showLegendKey val="0"/>
          <c:showVal val="0"/>
          <c:showCatName val="0"/>
          <c:showSerName val="0"/>
          <c:showPercent val="0"/>
          <c:showBubbleSize val="0"/>
        </c:dLbls>
        <c:axId val="861352872"/>
        <c:axId val="861354440"/>
        <c:extLst>
          <c:ext xmlns:c15="http://schemas.microsoft.com/office/drawing/2012/chart" uri="{02D57815-91ED-43cb-92C2-25804820EDAC}">
            <c15:filteredScatterSeries>
              <c15:ser>
                <c:idx val="2"/>
                <c:order val="2"/>
                <c:tx>
                  <c:strRef>
                    <c:extLst>
                      <c:ext uri="{02D57815-91ED-43cb-92C2-25804820EDAC}">
                        <c15:formulaRef>
                          <c15:sqref>'GHG Emissions'!$B$17</c15:sqref>
                        </c15:formulaRef>
                      </c:ext>
                    </c:extLst>
                    <c:strCache>
                      <c:ptCount val="1"/>
                      <c:pt idx="0">
                        <c:v>PScn_CuAdj_2</c:v>
                      </c:pt>
                    </c:strCache>
                  </c:strRef>
                </c:tx>
                <c:spPr>
                  <a:ln w="19050" cap="rnd">
                    <a:solidFill>
                      <a:schemeClr val="accent5"/>
                    </a:solidFill>
                    <a:prstDash val="sysDot"/>
                    <a:round/>
                  </a:ln>
                  <a:effectLst/>
                </c:spPr>
                <c:marker>
                  <c:symbol val="circle"/>
                  <c:size val="5"/>
                  <c:spPr>
                    <a:solidFill>
                      <a:schemeClr val="accent5"/>
                    </a:solidFill>
                    <a:ln w="12700">
                      <a:solidFill>
                        <a:schemeClr val="accent5"/>
                      </a:solidFill>
                    </a:ln>
                    <a:effectLst/>
                  </c:spPr>
                </c:marker>
                <c:xVal>
                  <c:numRef>
                    <c:extLst>
                      <c:ext uri="{02D57815-91ED-43cb-92C2-25804820EDAC}">
                        <c15:formulaRef>
                          <c15:sqref>'GHG Emissions'!$C$14:$L$14</c15:sqref>
                        </c15:formulaRef>
                      </c:ext>
                    </c:extLst>
                    <c:numCache>
                      <c:formatCode>General</c:formatCode>
                      <c:ptCount val="10"/>
                      <c:pt idx="0">
                        <c:v>1990</c:v>
                      </c:pt>
                      <c:pt idx="1">
                        <c:v>1995</c:v>
                      </c:pt>
                      <c:pt idx="2">
                        <c:v>2000</c:v>
                      </c:pt>
                      <c:pt idx="3">
                        <c:v>2005</c:v>
                      </c:pt>
                      <c:pt idx="4">
                        <c:v>2010</c:v>
                      </c:pt>
                      <c:pt idx="5">
                        <c:v>2015</c:v>
                      </c:pt>
                      <c:pt idx="6">
                        <c:v>2020</c:v>
                      </c:pt>
                      <c:pt idx="7">
                        <c:v>2030</c:v>
                      </c:pt>
                      <c:pt idx="8">
                        <c:v>2040</c:v>
                      </c:pt>
                      <c:pt idx="9">
                        <c:v>2050</c:v>
                      </c:pt>
                    </c:numCache>
                  </c:numRef>
                </c:xVal>
                <c:yVal>
                  <c:numRef>
                    <c:extLst>
                      <c:ext uri="{02D57815-91ED-43cb-92C2-25804820EDAC}">
                        <c15:formulaRef>
                          <c15:sqref>'GHG Emissions'!$C$17:$L$17</c15:sqref>
                        </c15:formulaRef>
                      </c:ext>
                    </c:extLst>
                    <c:numCache>
                      <c:formatCode>#,##0</c:formatCode>
                      <c:ptCount val="10"/>
                      <c:pt idx="0">
                        <c:v>24743575.481021762</c:v>
                      </c:pt>
                      <c:pt idx="1">
                        <c:v>24430068.625275832</c:v>
                      </c:pt>
                      <c:pt idx="2">
                        <c:v>26439698.331503756</c:v>
                      </c:pt>
                      <c:pt idx="3">
                        <c:v>27239581.113981094</c:v>
                      </c:pt>
                      <c:pt idx="4">
                        <c:v>26420720.553885527</c:v>
                      </c:pt>
                      <c:pt idx="5">
                        <c:v>27203815</c:v>
                      </c:pt>
                      <c:pt idx="6">
                        <c:v>24796640</c:v>
                      </c:pt>
                      <c:pt idx="7">
                        <c:v>19411065</c:v>
                      </c:pt>
                      <c:pt idx="8">
                        <c:v>17533505</c:v>
                      </c:pt>
                      <c:pt idx="9">
                        <c:v>17779515</c:v>
                      </c:pt>
                    </c:numCache>
                  </c:numRef>
                </c:yVal>
                <c:smooth val="0"/>
                <c:extLst>
                  <c:ext xmlns:c16="http://schemas.microsoft.com/office/drawing/2014/chart" uri="{C3380CC4-5D6E-409C-BE32-E72D297353CC}">
                    <c16:uniqueId val="{00000003-0228-4E78-A823-C3E15D1C0B78}"/>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'GHG Emissions'!$B$19</c15:sqref>
                        </c15:formulaRef>
                      </c:ext>
                    </c:extLst>
                    <c:strCache>
                      <c:ptCount val="1"/>
                      <c:pt idx="0">
                        <c:v>PScn_DuAdjCst_2</c:v>
                      </c:pt>
                    </c:strCache>
                  </c:strRef>
                </c:tx>
                <c:spPr>
                  <a:ln w="25400" cap="rnd">
                    <a:solidFill>
                      <a:schemeClr val="accent4"/>
                    </a:solidFill>
                    <a:prstDash val="sysDot"/>
                    <a:round/>
                  </a:ln>
                  <a:effectLst/>
                </c:spPr>
                <c:marker>
                  <c:symbol val="circle"/>
                  <c:size val="5"/>
                  <c:spPr>
                    <a:solidFill>
                      <a:schemeClr val="accent4"/>
                    </a:solidFill>
                    <a:ln w="12700">
                      <a:solidFill>
                        <a:schemeClr val="accent4"/>
                      </a:solidFill>
                      <a:prstDash val="sysDot"/>
                    </a:ln>
                    <a:effectLst/>
                  </c:spPr>
                </c:marker>
                <c:xVal>
                  <c:numRef>
                    <c:extLst xmlns:c15="http://schemas.microsoft.com/office/drawing/2012/chart">
                      <c:ext xmlns:c15="http://schemas.microsoft.com/office/drawing/2012/chart" uri="{02D57815-91ED-43cb-92C2-25804820EDAC}">
                        <c15:formulaRef>
                          <c15:sqref>'GHG Emissions'!$C$14:$L$14</c15:sqref>
                        </c15:formulaRef>
                      </c:ext>
                    </c:extLst>
                    <c:numCache>
                      <c:formatCode>General</c:formatCode>
                      <c:ptCount val="10"/>
                      <c:pt idx="0">
                        <c:v>1990</c:v>
                      </c:pt>
                      <c:pt idx="1">
                        <c:v>1995</c:v>
                      </c:pt>
                      <c:pt idx="2">
                        <c:v>2000</c:v>
                      </c:pt>
                      <c:pt idx="3">
                        <c:v>2005</c:v>
                      </c:pt>
                      <c:pt idx="4">
                        <c:v>2010</c:v>
                      </c:pt>
                      <c:pt idx="5">
                        <c:v>2015</c:v>
                      </c:pt>
                      <c:pt idx="6">
                        <c:v>2020</c:v>
                      </c:pt>
                      <c:pt idx="7">
                        <c:v>2030</c:v>
                      </c:pt>
                      <c:pt idx="8">
                        <c:v>2040</c:v>
                      </c:pt>
                      <c:pt idx="9">
                        <c:v>2050</c:v>
                      </c:pt>
                    </c:numCache>
                  </c:numRef>
                </c:xVal>
                <c:yVal>
                  <c:numRef>
                    <c:extLst xmlns:c15="http://schemas.microsoft.com/office/drawing/2012/chart">
                      <c:ext xmlns:c15="http://schemas.microsoft.com/office/drawing/2012/chart" uri="{02D57815-91ED-43cb-92C2-25804820EDAC}">
                        <c15:formulaRef>
                          <c15:sqref>'GHG Emissions'!$C$19:$L$19</c15:sqref>
                        </c15:formulaRef>
                      </c:ext>
                    </c:extLst>
                    <c:numCache>
                      <c:formatCode>#,##0</c:formatCode>
                      <c:ptCount val="10"/>
                      <c:pt idx="0">
                        <c:v>24743575.481021762</c:v>
                      </c:pt>
                      <c:pt idx="1">
                        <c:v>24430068.625275832</c:v>
                      </c:pt>
                      <c:pt idx="2">
                        <c:v>26439698.331503756</c:v>
                      </c:pt>
                      <c:pt idx="3">
                        <c:v>27239581.113981094</c:v>
                      </c:pt>
                      <c:pt idx="4">
                        <c:v>26420720.553885527</c:v>
                      </c:pt>
                      <c:pt idx="5">
                        <c:v>27203815</c:v>
                      </c:pt>
                      <c:pt idx="6">
                        <c:v>25025130</c:v>
                      </c:pt>
                      <c:pt idx="7">
                        <c:v>18613905</c:v>
                      </c:pt>
                      <c:pt idx="8">
                        <c:v>14190835</c:v>
                      </c:pt>
                      <c:pt idx="9">
                        <c:v>10605805</c:v>
                      </c:pt>
                    </c:numCache>
                  </c:numRef>
                </c:yVal>
                <c:smooth val="0"/>
                <c:extLst xmlns:c15="http://schemas.microsoft.com/office/drawing/2012/chart">
                  <c:ext xmlns:c16="http://schemas.microsoft.com/office/drawing/2014/chart" uri="{C3380CC4-5D6E-409C-BE32-E72D297353CC}">
                    <c16:uniqueId val="{00000004-0228-4E78-A823-C3E15D1C0B78}"/>
                  </c:ext>
                </c:extLst>
              </c15:ser>
            </c15:filteredScatterSeries>
          </c:ext>
        </c:extLst>
      </c:scatterChart>
      <c:valAx>
        <c:axId val="861352872"/>
        <c:scaling>
          <c:orientation val="minMax"/>
          <c:max val="2050"/>
          <c:min val="1990"/>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61354440"/>
        <c:crosses val="autoZero"/>
        <c:crossBetween val="midCat"/>
        <c:majorUnit val="10"/>
      </c:valAx>
      <c:valAx>
        <c:axId val="861354440"/>
        <c:scaling>
          <c:orientation val="minMax"/>
          <c:max val="30000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dirty="0"/>
                  <a:t>Annual mmt CO2e</a:t>
                </a:r>
              </a:p>
            </c:rich>
          </c:tx>
          <c:layout>
            <c:manualLayout>
              <c:xMode val="edge"/>
              <c:yMode val="edge"/>
              <c:x val="1.3930924631526075E-2"/>
              <c:y val="0.20574070238950137"/>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61352872"/>
        <c:crosses val="autoZero"/>
        <c:crossBetween val="midCat"/>
        <c:dispUnits>
          <c:builtInUnit val="millions"/>
        </c:dispUnits>
      </c:valAx>
      <c:spPr>
        <a:noFill/>
        <a:ln>
          <a:noFill/>
        </a:ln>
        <a:effectLst/>
      </c:spPr>
    </c:plotArea>
    <c:legend>
      <c:legendPos val="b"/>
      <c:layout>
        <c:manualLayout>
          <c:xMode val="edge"/>
          <c:yMode val="edge"/>
          <c:x val="0.14254808946427708"/>
          <c:y val="0.59017446816119978"/>
          <c:w val="0.73453552968455627"/>
          <c:h val="7.295952124076844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sz="11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81A8936-9575-4A7B-96FF-759D075096BF}" type="datetimeFigureOut">
              <a:rPr lang="en-US" smtClean="0"/>
              <a:pPr/>
              <a:t>3/8/2022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E2B0A10-6CCD-44B8-ADDC-B8A3B3A8A373}" type="slidenum">
              <a:rPr lang="en-US" smtClean="0"/>
              <a:pPr/>
              <a:t>‹#›</a:t>
            </a:fld>
            <a:endParaRPr lang="en-US" dirty="0"/>
          </a:p>
        </p:txBody>
      </p:sp>
    </p:spTree>
    <p:extLst>
      <p:ext uri="{BB962C8B-B14F-4D97-AF65-F5344CB8AC3E}">
        <p14:creationId xmlns:p14="http://schemas.microsoft.com/office/powerpoint/2010/main" val="2905026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briefing is to provide information on National Cooperative Highway Research Program (NCHRP) Project 25-56, which developed a guide for State Departments of Transportation (DOTs) to estimate and reduce GHG emissions from the transportation sector. The project was completed in early 2021.</a:t>
            </a:r>
          </a:p>
          <a:p>
            <a:pPr marL="171450" indent="-171450">
              <a:buFont typeface="Arial" panose="020B0604020202020204" pitchFamily="34" charset="0"/>
              <a:buChar char="•"/>
            </a:pPr>
            <a:r>
              <a:rPr lang="en-US" dirty="0"/>
              <a:t>The project team included:</a:t>
            </a:r>
          </a:p>
          <a:p>
            <a:pPr marL="628650" lvl="1" indent="-171450">
              <a:lnSpc>
                <a:spcPct val="100000"/>
              </a:lnSpc>
              <a:spcBef>
                <a:spcPts val="0"/>
              </a:spcBef>
              <a:buFont typeface="Arial" panose="020B0604020202020204" pitchFamily="34" charset="0"/>
              <a:buChar char="•"/>
            </a:pPr>
            <a:r>
              <a:rPr lang="en-US" dirty="0"/>
              <a:t>Cambridge Systematics, Inc. (Chris Porter, Principal Investigator)</a:t>
            </a:r>
          </a:p>
          <a:p>
            <a:pPr marL="628650" lvl="1" indent="-171450">
              <a:lnSpc>
                <a:spcPct val="100000"/>
              </a:lnSpc>
              <a:spcBef>
                <a:spcPts val="0"/>
              </a:spcBef>
              <a:buFont typeface="Arial" panose="020B0604020202020204" pitchFamily="34" charset="0"/>
              <a:buChar char="•"/>
            </a:pPr>
            <a:r>
              <a:rPr lang="en-US" dirty="0"/>
              <a:t>Gary McVoy, McVoy Associates, LLC</a:t>
            </a:r>
          </a:p>
          <a:p>
            <a:pPr marL="628650" lvl="1" indent="-171450">
              <a:lnSpc>
                <a:spcPct val="100000"/>
              </a:lnSpc>
              <a:spcBef>
                <a:spcPts val="0"/>
              </a:spcBef>
              <a:buFont typeface="Arial" panose="020B0604020202020204" pitchFamily="34" charset="0"/>
              <a:buChar char="•"/>
            </a:pPr>
            <a:r>
              <a:rPr lang="en-US" dirty="0"/>
              <a:t>John Zamurs, ZAMURS AND ASSOCIATES, LLC</a:t>
            </a:r>
          </a:p>
          <a:p>
            <a:pPr marL="628650" lvl="1" indent="-171450">
              <a:lnSpc>
                <a:spcPct val="100000"/>
              </a:lnSpc>
              <a:spcBef>
                <a:spcPts val="0"/>
              </a:spcBef>
              <a:buFont typeface="Arial" panose="020B0604020202020204" pitchFamily="34" charset="0"/>
              <a:buChar char="•"/>
            </a:pPr>
            <a:r>
              <a:rPr lang="en-US" dirty="0"/>
              <a:t>Good Company ,LLC (Josh Proudfoot, lead)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1</a:t>
            </a:fld>
            <a:endParaRPr lang="en-US" dirty="0"/>
          </a:p>
        </p:txBody>
      </p:sp>
    </p:spTree>
    <p:extLst>
      <p:ext uri="{BB962C8B-B14F-4D97-AF65-F5344CB8AC3E}">
        <p14:creationId xmlns:p14="http://schemas.microsoft.com/office/powerpoint/2010/main" val="1643536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This matrix is one of the foundational elements of the guide. It provides a framework for addressing GHG across the agency’s activities. </a:t>
            </a:r>
          </a:p>
          <a:p>
            <a:pPr marL="174708" indent="-174708">
              <a:buFont typeface="Arial" panose="020B0604020202020204" pitchFamily="34" charset="0"/>
              <a:buChar char="•"/>
            </a:pPr>
            <a:r>
              <a:rPr lang="en-US" dirty="0"/>
              <a:t>The rows present a multi-step process that includes developing an inventory (understanding what the agency and the transportation system is emitting) and moves to developing and implementing mitigation strategies and monitoring results. </a:t>
            </a:r>
          </a:p>
          <a:p>
            <a:pPr marL="174708" indent="-174708">
              <a:buFont typeface="Arial" panose="020B0604020202020204" pitchFamily="34" charset="0"/>
              <a:buChar char="•"/>
            </a:pPr>
            <a:r>
              <a:rPr lang="en-US" dirty="0"/>
              <a:t>The columns present the State DOT’s functional areas.  </a:t>
            </a:r>
          </a:p>
          <a:p>
            <a:pPr marL="174708" indent="-174708">
              <a:buFont typeface="Arial" panose="020B0604020202020204" pitchFamily="34" charset="0"/>
              <a:buChar char="•"/>
            </a:pPr>
            <a:r>
              <a:rPr lang="en-US" dirty="0"/>
              <a:t>For example planning staff would be involved in early stages of GHG policy development for the agency, such as target-setting, as well as identifying and assessing strategies at a systems level. Areas such as programming, design, construction, etc. will be more active with assessing and implementing strategies specific to their responsibilities, such as project level assessment and materials specifications. </a:t>
            </a:r>
          </a:p>
          <a:p>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10</a:t>
            </a:fld>
            <a:endParaRPr lang="en-US" dirty="0"/>
          </a:p>
        </p:txBody>
      </p:sp>
    </p:spTree>
    <p:extLst>
      <p:ext uri="{BB962C8B-B14F-4D97-AF65-F5344CB8AC3E}">
        <p14:creationId xmlns:p14="http://schemas.microsoft.com/office/powerpoint/2010/main" val="3164486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“levels of engagement” model is another foundational element of the guide.</a:t>
            </a:r>
          </a:p>
          <a:p>
            <a:pPr marL="171450" indent="-171450">
              <a:buFont typeface="Arial" panose="020B0604020202020204" pitchFamily="34" charset="0"/>
              <a:buChar char="•"/>
            </a:pPr>
            <a:r>
              <a:rPr lang="en-US" dirty="0"/>
              <a:t>This model helps States assess where they are with respect to GHG engagement and where they want to go. Four levels are established that can be described with reference to </a:t>
            </a:r>
            <a:r>
              <a:rPr lang="en-US" i="1" dirty="0"/>
              <a:t>policy</a:t>
            </a:r>
            <a:r>
              <a:rPr lang="en-US" dirty="0"/>
              <a:t>, </a:t>
            </a:r>
            <a:r>
              <a:rPr lang="en-US" i="1" dirty="0"/>
              <a:t>practice</a:t>
            </a:r>
            <a:r>
              <a:rPr lang="en-US" dirty="0"/>
              <a:t>, and </a:t>
            </a:r>
            <a:r>
              <a:rPr lang="en-US" i="1" dirty="0"/>
              <a:t>data and analysis.</a:t>
            </a:r>
          </a:p>
          <a:p>
            <a:pPr marL="171450" indent="-171450">
              <a:buFont typeface="Arial" panose="020B0604020202020204" pitchFamily="34" charset="0"/>
              <a:buChar char="•"/>
            </a:pPr>
            <a:r>
              <a:rPr lang="en-US" i="0" dirty="0"/>
              <a:t>“Practice” is divided into internal (the agency’s own emissions) and “system” (emissions generated by transportation system users).</a:t>
            </a:r>
          </a:p>
          <a:p>
            <a:pPr marL="171450" indent="-171450">
              <a:buFont typeface="Arial" panose="020B0604020202020204" pitchFamily="34" charset="0"/>
              <a:buChar char="•"/>
            </a:pPr>
            <a:r>
              <a:rPr lang="en-US" i="0" dirty="0"/>
              <a:t>Level 1 is new to the topic.  Level 2 generally involves qualitative and/or limited scope consideration of GHG.  Level 4 means GHG considerations are integrated throughout an agency’s activities, including quantitative assessment. </a:t>
            </a:r>
          </a:p>
          <a:p>
            <a:pPr marL="171450" indent="-171450">
              <a:buFont typeface="Arial" panose="020B0604020202020204" pitchFamily="34" charset="0"/>
              <a:buChar char="•"/>
            </a:pPr>
            <a:r>
              <a:rPr lang="en-US" b="0" i="0" u="none" dirty="0"/>
              <a:t>The “level of engagement” concept is applied both to the agency as a whole, and to the specific processes / functional areas presented in the last slide. For example, an agency may be at Level 3 with respect to Planning and inventory, but only Level 1 for construction, maintenance, and partnering.</a:t>
            </a:r>
          </a:p>
        </p:txBody>
      </p:sp>
      <p:sp>
        <p:nvSpPr>
          <p:cNvPr id="4" name="Slide Number Placeholder 3"/>
          <p:cNvSpPr>
            <a:spLocks noGrp="1"/>
          </p:cNvSpPr>
          <p:nvPr>
            <p:ph type="sldNum" sz="quarter" idx="10"/>
          </p:nvPr>
        </p:nvSpPr>
        <p:spPr/>
        <p:txBody>
          <a:bodyPr/>
          <a:lstStyle/>
          <a:p>
            <a:fld id="{AE2B0A10-6CCD-44B8-ADDC-B8A3B3A8A373}" type="slidenum">
              <a:rPr lang="en-US" smtClean="0"/>
              <a:pPr/>
              <a:t>11</a:t>
            </a:fld>
            <a:endParaRPr lang="en-US" dirty="0"/>
          </a:p>
        </p:txBody>
      </p:sp>
    </p:spTree>
    <p:extLst>
      <p:ext uri="{BB962C8B-B14F-4D97-AF65-F5344CB8AC3E}">
        <p14:creationId xmlns:p14="http://schemas.microsoft.com/office/powerpoint/2010/main" val="4111693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Each section of the guide follows the same general outline, as applicable to the topic area. </a:t>
            </a:r>
          </a:p>
          <a:p>
            <a:pPr marL="171450" indent="-171450">
              <a:buFont typeface="Arial" panose="020B0604020202020204" pitchFamily="34" charset="0"/>
              <a:buChar char="•"/>
            </a:pPr>
            <a:r>
              <a:rPr lang="en-US" dirty="0"/>
              <a:t>The guide talks about what’s included in the scope of this topic area, why it’s important to address GHGs here, the level of effort that might be expected, how addressing GHGs can support or be consistent with other goals, and who should be responsible – depending upon your own circumstances.</a:t>
            </a:r>
          </a:p>
          <a:p>
            <a:pPr marL="171450" indent="-171450">
              <a:buFont typeface="Arial" panose="020B0604020202020204" pitchFamily="34" charset="0"/>
              <a:buChar char="•"/>
            </a:pPr>
            <a:r>
              <a:rPr lang="en-US" dirty="0"/>
              <a:t>The technical sections for each functional area start with inventory and forecast development, and discuss goal or target setting, strategy identification and evaluation, implementation, and monitoring.</a:t>
            </a:r>
          </a:p>
          <a:p>
            <a:pPr marL="171450" indent="-171450">
              <a:buFont typeface="Arial" panose="020B0604020202020204" pitchFamily="34" charset="0"/>
              <a:buChar char="•"/>
            </a:pPr>
            <a:r>
              <a:rPr lang="en-US" dirty="0"/>
              <a:t>A “self-assessment” tool is also provided at the end of each section to help determine how engaged your part of the agency currently is on GHG issues and what steps you may want to take to engage further.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E2B0A10-6CCD-44B8-ADDC-B8A3B3A8A373}" type="slidenum">
              <a:rPr lang="en-US" smtClean="0"/>
              <a:pPr/>
              <a:t>12</a:t>
            </a:fld>
            <a:endParaRPr lang="en-US" dirty="0"/>
          </a:p>
        </p:txBody>
      </p:sp>
    </p:spTree>
    <p:extLst>
      <p:ext uri="{BB962C8B-B14F-4D97-AF65-F5344CB8AC3E}">
        <p14:creationId xmlns:p14="http://schemas.microsoft.com/office/powerpoint/2010/main" val="879636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u="none" baseline="0" dirty="0"/>
              <a:t>As an example of some background information – The project team took a closer look at emissions related to a typical state’s highway system, using data from some sample states. </a:t>
            </a:r>
          </a:p>
          <a:p>
            <a:pPr marL="174708" indent="-174708">
              <a:buFont typeface="Arial" panose="020B0604020202020204" pitchFamily="34" charset="0"/>
              <a:buChar char="•"/>
            </a:pPr>
            <a:r>
              <a:rPr lang="en-US" b="0" i="0" u="none" baseline="0" dirty="0"/>
              <a:t>The vast majority of emissions is from </a:t>
            </a:r>
            <a:r>
              <a:rPr lang="en-US" b="0" i="0" u="none" dirty="0"/>
              <a:t>Users of the System – the passenger and freight vehicles that travel on the network. About 5-6% is from the construction, maintenance, and operation of the State Highway System itself. &amp; while important symbolically - Less than 0.2% is from a DOT’s Administration including office buildings energy use and passenger vehicles. </a:t>
            </a:r>
          </a:p>
          <a:p>
            <a:pPr marL="171450" indent="-171450">
              <a:buFont typeface="Arial" panose="020B0604020202020204" pitchFamily="34" charset="0"/>
              <a:buChar char="•"/>
            </a:pPr>
            <a:r>
              <a:rPr lang="en-US" b="0" i="0" u="none" dirty="0"/>
              <a:t>This doesn’t mean you shouldn’t work to make your buildings, equipment, and materials more efficient and less carbon-intensive. These are the things that a State DOT has direct control over, whereas they can only indirectly influence the emissions of transportation system users.  So the DOT’s actions make an important contribution and also send a message of leadership and concern about the issue. </a:t>
            </a:r>
          </a:p>
        </p:txBody>
      </p:sp>
      <p:sp>
        <p:nvSpPr>
          <p:cNvPr id="4" name="Slide Number Placeholder 3"/>
          <p:cNvSpPr>
            <a:spLocks noGrp="1"/>
          </p:cNvSpPr>
          <p:nvPr>
            <p:ph type="sldNum" sz="quarter" idx="10"/>
          </p:nvPr>
        </p:nvSpPr>
        <p:spPr/>
        <p:txBody>
          <a:bodyPr/>
          <a:lstStyle/>
          <a:p>
            <a:fld id="{AE2B0A10-6CCD-44B8-ADDC-B8A3B3A8A373}" type="slidenum">
              <a:rPr lang="en-US" smtClean="0"/>
              <a:pPr/>
              <a:t>13</a:t>
            </a:fld>
            <a:endParaRPr lang="en-US" dirty="0"/>
          </a:p>
        </p:txBody>
      </p:sp>
    </p:spTree>
    <p:extLst>
      <p:ext uri="{BB962C8B-B14F-4D97-AF65-F5344CB8AC3E}">
        <p14:creationId xmlns:p14="http://schemas.microsoft.com/office/powerpoint/2010/main" val="4134182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In Section 3, the guide provides examples of scenario planning to look at future GHG emission reduction baselines and policy scenarios.</a:t>
            </a:r>
          </a:p>
          <a:p>
            <a:pPr marL="174708" indent="-174708">
              <a:buFont typeface="Arial" panose="020B0604020202020204" pitchFamily="34" charset="0"/>
              <a:buChar char="•"/>
            </a:pPr>
            <a:r>
              <a:rPr lang="en-US" dirty="0"/>
              <a:t>For example, Oregon’s Statewide Transportation System vision (2013) showed a reduction by 2050 for surface transportation under current trends, </a:t>
            </a:r>
            <a:r>
              <a:rPr lang="en-US" b="0" i="0" u="none" dirty="0"/>
              <a:t>but stronger </a:t>
            </a:r>
            <a:r>
              <a:rPr lang="en-US" dirty="0"/>
              <a:t>actions are needed to get </a:t>
            </a:r>
            <a:r>
              <a:rPr lang="en-US" b="0" i="0" u="none" dirty="0"/>
              <a:t>close to </a:t>
            </a:r>
            <a:r>
              <a:rPr lang="en-US" dirty="0"/>
              <a:t>the state’s goal. </a:t>
            </a:r>
          </a:p>
          <a:p>
            <a:pPr marL="174708" indent="-174708">
              <a:buFont typeface="Arial" panose="020B0604020202020204" pitchFamily="34" charset="0"/>
              <a:buChar char="•"/>
            </a:pPr>
            <a:r>
              <a:rPr lang="en-US" dirty="0"/>
              <a:t>The analysis at right shows a study for Maryland done nearly 10 years ago showing the potential contributions of a variety of transportation actions to reducing GHG emissions.</a:t>
            </a:r>
          </a:p>
          <a:p>
            <a:pPr marL="174708" indent="-174708">
              <a:buFont typeface="Arial" panose="020B0604020202020204" pitchFamily="34" charset="0"/>
              <a:buChar char="•"/>
            </a:pPr>
            <a:r>
              <a:rPr lang="en-US" dirty="0"/>
              <a:t>The lower left graph shows a much more conservative analysis in which MassDOT (2016) looked only at financially- and politically-constrained strategies under the agency’s direct control – illustrating the cooperative action across multiple agencies and sectors is needed to achieve aggressive goals.</a:t>
            </a:r>
          </a:p>
        </p:txBody>
      </p:sp>
      <p:sp>
        <p:nvSpPr>
          <p:cNvPr id="4" name="Slide Number Placeholder 3"/>
          <p:cNvSpPr>
            <a:spLocks noGrp="1"/>
          </p:cNvSpPr>
          <p:nvPr>
            <p:ph type="sldNum" sz="quarter" idx="10"/>
          </p:nvPr>
        </p:nvSpPr>
        <p:spPr/>
        <p:txBody>
          <a:bodyPr/>
          <a:lstStyle/>
          <a:p>
            <a:fld id="{AE2B0A10-6CCD-44B8-ADDC-B8A3B3A8A373}" type="slidenum">
              <a:rPr lang="en-US" smtClean="0"/>
              <a:pPr/>
              <a:t>14</a:t>
            </a:fld>
            <a:endParaRPr lang="en-US" dirty="0"/>
          </a:p>
        </p:txBody>
      </p:sp>
    </p:spTree>
    <p:extLst>
      <p:ext uri="{BB962C8B-B14F-4D97-AF65-F5344CB8AC3E}">
        <p14:creationId xmlns:p14="http://schemas.microsoft.com/office/powerpoint/2010/main" val="3211666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a </a:t>
            </a:r>
            <a:r>
              <a:rPr lang="en-US" b="0" i="0" u="none" dirty="0"/>
              <a:t>bewildering</a:t>
            </a:r>
            <a:r>
              <a:rPr lang="en-US" dirty="0"/>
              <a:t> number of tools available for GHG analysis but very few that do everything in one package – only some examples are shown here, focusing on the transportation systems planning level.</a:t>
            </a:r>
          </a:p>
          <a:p>
            <a:pPr marL="171450" indent="-171450">
              <a:buFont typeface="Arial" panose="020B0604020202020204" pitchFamily="34" charset="0"/>
              <a:buChar char="•"/>
            </a:pPr>
            <a:r>
              <a:rPr lang="en-US" dirty="0"/>
              <a:t>The VisionEval family of tools, as well as the related Federal Highway Administration EERPAT model, are the primary “one stop shop” for systems-level GHG scenario analysis and policy evaluation. They can be applied at a state or metro level.  VE is an open source tool that is continually evolving. Efforts are underway, led by FHWA and Oregon DOT with support from AASHTO pooled fund studies, to make VisionEval suitable for use by many different users as well as to further expand its technical capabilities.</a:t>
            </a:r>
          </a:p>
          <a:p>
            <a:pPr marL="171450" indent="-171450">
              <a:buFont typeface="Arial" panose="020B0604020202020204" pitchFamily="34" charset="0"/>
              <a:buChar char="•"/>
            </a:pPr>
            <a:r>
              <a:rPr lang="en-US" dirty="0"/>
              <a:t>Appendix B provides a much more detailed list and assessment of available tools. </a:t>
            </a:r>
          </a:p>
        </p:txBody>
      </p:sp>
      <p:sp>
        <p:nvSpPr>
          <p:cNvPr id="4" name="Slide Number Placeholder 3"/>
          <p:cNvSpPr>
            <a:spLocks noGrp="1"/>
          </p:cNvSpPr>
          <p:nvPr>
            <p:ph type="sldNum" sz="quarter" idx="5"/>
          </p:nvPr>
        </p:nvSpPr>
        <p:spPr/>
        <p:txBody>
          <a:bodyPr/>
          <a:lstStyle/>
          <a:p>
            <a:fld id="{AE2B0A10-6CCD-44B8-ADDC-B8A3B3A8A373}" type="slidenum">
              <a:rPr lang="en-US" smtClean="0"/>
              <a:pPr/>
              <a:t>15</a:t>
            </a:fld>
            <a:endParaRPr lang="en-US" dirty="0"/>
          </a:p>
        </p:txBody>
      </p:sp>
    </p:spTree>
    <p:extLst>
      <p:ext uri="{BB962C8B-B14F-4D97-AF65-F5344CB8AC3E}">
        <p14:creationId xmlns:p14="http://schemas.microsoft.com/office/powerpoint/2010/main" val="1523120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This example looks specifically at mitigation potential from state highway system construction and maintenance, using illustrative impacts for Oregon DOT. </a:t>
            </a:r>
          </a:p>
          <a:p>
            <a:pPr marL="174708" indent="-174708">
              <a:buFont typeface="Arial" panose="020B0604020202020204" pitchFamily="34" charset="0"/>
              <a:buChar char="•"/>
            </a:pPr>
            <a:r>
              <a:rPr lang="en-US" dirty="0"/>
              <a:t>T</a:t>
            </a:r>
            <a:r>
              <a:rPr lang="en-US" baseline="0" dirty="0"/>
              <a:t>here is significant mitigation potential for highway system construction &amp; maintenance, at least 40% of emissions can be reduced with existing technologies, including renewable diesel, and less energy-intensive materials and processes.</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16</a:t>
            </a:fld>
            <a:endParaRPr lang="en-US" dirty="0"/>
          </a:p>
        </p:txBody>
      </p:sp>
    </p:spTree>
    <p:extLst>
      <p:ext uri="{BB962C8B-B14F-4D97-AF65-F5344CB8AC3E}">
        <p14:creationId xmlns:p14="http://schemas.microsoft.com/office/powerpoint/2010/main" val="3661966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are examples of tools and data sources for construction &amp; maintenance emissions .</a:t>
            </a:r>
          </a:p>
          <a:p>
            <a:pPr marL="171450" indent="-171450">
              <a:buFont typeface="Arial" panose="020B0604020202020204" pitchFamily="34" charset="0"/>
              <a:buChar char="•"/>
            </a:pPr>
            <a:r>
              <a:rPr lang="en-US" dirty="0"/>
              <a:t>These emissions are mostly from materials and fuels. It’s a matter of estimating quantities of materials – mainly concrete, asphalt and steel – as well as fuel consumed, and applying appropriate emission factors.</a:t>
            </a:r>
          </a:p>
          <a:p>
            <a:pPr marL="171450" indent="-171450">
              <a:buFont typeface="Arial" panose="020B0604020202020204" pitchFamily="34" charset="0"/>
              <a:buChar char="•"/>
            </a:pPr>
            <a:r>
              <a:rPr lang="en-US" dirty="0"/>
              <a:t>There are a lot of tools and data sources for looking at material and fuels emissions, some more relevant and useful to DOTs than others. </a:t>
            </a:r>
          </a:p>
          <a:p>
            <a:pPr marL="171450" indent="-171450">
              <a:buFont typeface="Arial" panose="020B0604020202020204" pitchFamily="34" charset="0"/>
              <a:buChar char="•"/>
            </a:pPr>
            <a:r>
              <a:rPr lang="en-US" dirty="0"/>
              <a:t>The Infrastructure Carbon Estimator, developed by FHWA and recently updated through a pooled fund study led by the Minnesota DOT, is a good all-around planning-level tool for infrastructure assessment. </a:t>
            </a:r>
          </a:p>
          <a:p>
            <a:pPr marL="171450" indent="-171450">
              <a:buFont typeface="Arial" panose="020B0604020202020204" pitchFamily="34" charset="0"/>
              <a:buChar char="•"/>
            </a:pPr>
            <a:r>
              <a:rPr lang="en-US" dirty="0"/>
              <a:t>The guide includes much more detail on all of these tools, to help users select the most appropriate tool.</a:t>
            </a:r>
          </a:p>
        </p:txBody>
      </p:sp>
      <p:sp>
        <p:nvSpPr>
          <p:cNvPr id="4" name="Slide Number Placeholder 3"/>
          <p:cNvSpPr>
            <a:spLocks noGrp="1"/>
          </p:cNvSpPr>
          <p:nvPr>
            <p:ph type="sldNum" sz="quarter" idx="10"/>
          </p:nvPr>
        </p:nvSpPr>
        <p:spPr/>
        <p:txBody>
          <a:bodyPr/>
          <a:lstStyle/>
          <a:p>
            <a:fld id="{AE2B0A10-6CCD-44B8-ADDC-B8A3B3A8A373}" type="slidenum">
              <a:rPr lang="en-US" smtClean="0"/>
              <a:pPr/>
              <a:t>17</a:t>
            </a:fld>
            <a:endParaRPr lang="en-US" dirty="0"/>
          </a:p>
        </p:txBody>
      </p:sp>
    </p:spTree>
    <p:extLst>
      <p:ext uri="{BB962C8B-B14F-4D97-AF65-F5344CB8AC3E}">
        <p14:creationId xmlns:p14="http://schemas.microsoft.com/office/powerpoint/2010/main" val="1255464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1774">
              <a:buFont typeface="Arial" panose="020B0604020202020204" pitchFamily="34" charset="0"/>
              <a:buChar char="•"/>
              <a:defRPr/>
            </a:pPr>
            <a:r>
              <a:rPr lang="en-US" dirty="0"/>
              <a:t>For each functional area, the guide provides a self-assessment worksheet to help DOT staff understand where they are and where they want to be. </a:t>
            </a:r>
          </a:p>
          <a:p>
            <a:pPr marL="171450" indent="-171450" defTabSz="931774">
              <a:buFont typeface="Arial" panose="020B0604020202020204" pitchFamily="34" charset="0"/>
              <a:buChar char="•"/>
              <a:defRPr/>
            </a:pPr>
            <a:r>
              <a:rPr lang="en-US" dirty="0"/>
              <a:t>For example, for institutional coordination, Level 4 means that a complete </a:t>
            </a:r>
            <a:r>
              <a:rPr lang="en-US" sz="1200" spc="-20" dirty="0">
                <a:effectLst/>
                <a:latin typeface="Arial" panose="020B0604020202020204" pitchFamily="34" charset="0"/>
                <a:ea typeface="Times New Roman" panose="02020603050405020304" pitchFamily="18" charset="0"/>
                <a:cs typeface="Times New Roman" panose="02020603050405020304" pitchFamily="18" charset="0"/>
              </a:rPr>
              <a:t>set of leadership and supporting roles is defined for GHG activities, covering all functional areas, and with comprehensive coordination mechanisms including internal and external coordination.</a:t>
            </a:r>
          </a:p>
        </p:txBody>
      </p:sp>
      <p:sp>
        <p:nvSpPr>
          <p:cNvPr id="4" name="Slide Number Placeholder 3"/>
          <p:cNvSpPr>
            <a:spLocks noGrp="1"/>
          </p:cNvSpPr>
          <p:nvPr>
            <p:ph type="sldNum" sz="quarter" idx="10"/>
          </p:nvPr>
        </p:nvSpPr>
        <p:spPr/>
        <p:txBody>
          <a:bodyPr/>
          <a:lstStyle/>
          <a:p>
            <a:fld id="{AE2B0A10-6CCD-44B8-ADDC-B8A3B3A8A373}" type="slidenum">
              <a:rPr lang="en-US" smtClean="0"/>
              <a:pPr/>
              <a:t>18</a:t>
            </a:fld>
            <a:endParaRPr lang="en-US" dirty="0"/>
          </a:p>
        </p:txBody>
      </p:sp>
    </p:spTree>
    <p:extLst>
      <p:ext uri="{BB962C8B-B14F-4D97-AF65-F5344CB8AC3E}">
        <p14:creationId xmlns:p14="http://schemas.microsoft.com/office/powerpoint/2010/main" val="1824968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pc="-20" dirty="0">
                <a:effectLst/>
                <a:latin typeface="Arial" panose="020B0604020202020204" pitchFamily="34" charset="0"/>
                <a:cs typeface="Times New Roman" panose="02020603050405020304" pitchFamily="18" charset="0"/>
              </a:rPr>
              <a:t>The self-assessment tools also lists potential strategies by level of engagement and lets the user identify which ones they are doing now, and which ones they want to be doing in the near future.  The example shown here is for construction and maintenance.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pc="-20" dirty="0">
                <a:effectLst/>
                <a:latin typeface="Arial" panose="020B0604020202020204" pitchFamily="34" charset="0"/>
                <a:cs typeface="Times New Roman" panose="02020603050405020304" pitchFamily="18" charset="0"/>
              </a:rPr>
              <a:t>Finally, the tools provide a blank template for creating an action plan, assigning specific tasks to individuals.</a:t>
            </a:r>
            <a:endParaRPr lang="en-US" dirty="0"/>
          </a:p>
          <a:p>
            <a:endParaRPr lang="en-US" dirty="0"/>
          </a:p>
        </p:txBody>
      </p:sp>
      <p:sp>
        <p:nvSpPr>
          <p:cNvPr id="4" name="Slide Number Placeholder 3"/>
          <p:cNvSpPr>
            <a:spLocks noGrp="1"/>
          </p:cNvSpPr>
          <p:nvPr>
            <p:ph type="sldNum" sz="quarter" idx="5"/>
          </p:nvPr>
        </p:nvSpPr>
        <p:spPr/>
        <p:txBody>
          <a:bodyPr/>
          <a:lstStyle/>
          <a:p>
            <a:fld id="{AE2B0A10-6CCD-44B8-ADDC-B8A3B3A8A373}" type="slidenum">
              <a:rPr lang="en-US" smtClean="0"/>
              <a:pPr/>
              <a:t>19</a:t>
            </a:fld>
            <a:endParaRPr lang="en-US" dirty="0"/>
          </a:p>
        </p:txBody>
      </p:sp>
    </p:spTree>
    <p:extLst>
      <p:ext uri="{BB962C8B-B14F-4D97-AF65-F5344CB8AC3E}">
        <p14:creationId xmlns:p14="http://schemas.microsoft.com/office/powerpoint/2010/main" val="1512534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0" i="0" u="none" dirty="0"/>
              <a:t>The primary product of NCHRP Project 25-56 was a guide on methods for State DOTs to reduce greenhouse gas emissions from the transportation sector.</a:t>
            </a:r>
          </a:p>
          <a:p>
            <a:pPr marL="171450" lvl="0" indent="-171450">
              <a:buFont typeface="Arial" panose="020B0604020202020204" pitchFamily="34" charset="0"/>
              <a:buChar char="•"/>
            </a:pPr>
            <a:r>
              <a:rPr lang="en-US" b="0" i="0" u="none" dirty="0"/>
              <a:t>The purpose of the guide is to:</a:t>
            </a:r>
          </a:p>
          <a:p>
            <a:pPr marL="628650" lvl="1" indent="-171450">
              <a:buFont typeface="Arial" panose="020B0604020202020204" pitchFamily="34" charset="0"/>
              <a:buChar char="•"/>
            </a:pPr>
            <a:r>
              <a:rPr lang="en-US" b="0" i="0" u="none" dirty="0"/>
              <a:t>Provide information on tools, methods, and data sources to estimate GHG emissions from the transportation system.</a:t>
            </a:r>
          </a:p>
          <a:p>
            <a:pPr marL="628650" lvl="1" indent="-171450">
              <a:buFont typeface="Arial" panose="020B0604020202020204" pitchFamily="34" charset="0"/>
              <a:buChar char="•"/>
            </a:pPr>
            <a:r>
              <a:rPr lang="en-US" b="0" i="0" u="none" dirty="0"/>
              <a:t>Help State DOTs evaluate and implement GHG reduction opportunities through all stages of their activities.</a:t>
            </a:r>
          </a:p>
          <a:p>
            <a:pPr marL="628650" lvl="1" indent="-171450">
              <a:buFont typeface="Arial" panose="020B0604020202020204" pitchFamily="34" charset="0"/>
              <a:buChar char="•"/>
            </a:pPr>
            <a:r>
              <a:rPr lang="en-US" b="0" i="0" u="none" dirty="0"/>
              <a:t>Help state DOTs be ready to respond to and support State, local, and/or Federal GHG requirements or initiatives as they come down the line.</a:t>
            </a:r>
          </a:p>
          <a:p>
            <a:pPr marL="171450" lvl="0" indent="-171450">
              <a:buFont typeface="Arial" panose="020B0604020202020204" pitchFamily="34" charset="0"/>
              <a:buChar char="•"/>
            </a:pPr>
            <a:endParaRPr lang="en-US" b="0" i="0" u="none"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2</a:t>
            </a:fld>
            <a:endParaRPr lang="en-US" dirty="0"/>
          </a:p>
        </p:txBody>
      </p:sp>
    </p:spTree>
    <p:extLst>
      <p:ext uri="{BB962C8B-B14F-4D97-AF65-F5344CB8AC3E}">
        <p14:creationId xmlns:p14="http://schemas.microsoft.com/office/powerpoint/2010/main" val="2148447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are some lessons learned from DOTs and other agencies that have looked at GHG reduction scenarios, as documented in Section 3 of the guide.</a:t>
            </a:r>
          </a:p>
          <a:p>
            <a:pPr marL="171450" indent="-171450">
              <a:buFont typeface="Arial" panose="020B0604020202020204" pitchFamily="34" charset="0"/>
              <a:buChar char="•"/>
            </a:pPr>
            <a:r>
              <a:rPr lang="en-US" dirty="0"/>
              <a:t>Getting to 80% by 2050 will require widespread electrification combined with clean electricity. </a:t>
            </a:r>
          </a:p>
          <a:p>
            <a:pPr marL="171450" indent="-171450">
              <a:buFont typeface="Arial" panose="020B0604020202020204" pitchFamily="34" charset="0"/>
              <a:buChar char="•"/>
            </a:pPr>
            <a:r>
              <a:rPr lang="en-US" dirty="0"/>
              <a:t>Travel demand strategies and system efficiency (such as improved traffic flow) can make contributions, but may have more important impacts on mobility and other factors.</a:t>
            </a:r>
          </a:p>
          <a:p>
            <a:pPr marL="171450" indent="-171450">
              <a:buFont typeface="Arial" panose="020B0604020202020204" pitchFamily="34" charset="0"/>
              <a:buChar char="•"/>
            </a:pPr>
            <a:r>
              <a:rPr lang="en-US" dirty="0"/>
              <a:t>Strong collaboration will be needed across state, regional, and local agencies to achieve state and local targets.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DOTs can play a lead role in some strategies and a supporting role in others, as noted in the right hand column.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EV = electric vehicle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AFV = alternative fuel vehicle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ITS = intelligent transportation system</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E2B0A10-6CCD-44B8-ADDC-B8A3B3A8A373}" type="slidenum">
              <a:rPr lang="en-US" smtClean="0"/>
              <a:pPr/>
              <a:t>20</a:t>
            </a:fld>
            <a:endParaRPr lang="en-US" dirty="0"/>
          </a:p>
        </p:txBody>
      </p:sp>
    </p:spTree>
    <p:extLst>
      <p:ext uri="{BB962C8B-B14F-4D97-AF65-F5344CB8AC3E}">
        <p14:creationId xmlns:p14="http://schemas.microsoft.com/office/powerpoint/2010/main" val="4244251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u="none" strike="noStrike" dirty="0">
                <a:solidFill>
                  <a:srgbClr val="1A1A1A"/>
                </a:solidFill>
                <a:effectLst/>
                <a:latin typeface="Open Sans"/>
              </a:rPr>
              <a:t>Implementation at any level of the agency follows the standard “Plan, Do, Check, Act (Improve)” cycle typically employed by DOT organizations. </a:t>
            </a:r>
          </a:p>
          <a:p>
            <a:pPr marL="171450" indent="-171450">
              <a:buFont typeface="Arial" panose="020B0604020202020204" pitchFamily="34" charset="0"/>
              <a:buChar char="•"/>
            </a:pPr>
            <a:r>
              <a:rPr lang="en-US" b="0" i="0" u="none" strike="noStrike" dirty="0">
                <a:solidFill>
                  <a:srgbClr val="1A1A1A"/>
                </a:solidFill>
                <a:effectLst/>
                <a:latin typeface="Open Sans"/>
              </a:rPr>
              <a:t>This cycle is a continuous feedback cycle that includes setting policy and targets, assigning responsibilities, training staff, reporting, evaluating performance, and revising procedures as needed.</a:t>
            </a:r>
            <a:endParaRPr lang="en-US" dirty="0"/>
          </a:p>
        </p:txBody>
      </p:sp>
      <p:sp>
        <p:nvSpPr>
          <p:cNvPr id="4" name="Slide Number Placeholder 3"/>
          <p:cNvSpPr>
            <a:spLocks noGrp="1"/>
          </p:cNvSpPr>
          <p:nvPr>
            <p:ph type="sldNum" sz="quarter" idx="5"/>
          </p:nvPr>
        </p:nvSpPr>
        <p:spPr/>
        <p:txBody>
          <a:bodyPr/>
          <a:lstStyle/>
          <a:p>
            <a:fld id="{AE2B0A10-6CCD-44B8-ADDC-B8A3B3A8A373}" type="slidenum">
              <a:rPr lang="en-US" smtClean="0"/>
              <a:pPr/>
              <a:t>21</a:t>
            </a:fld>
            <a:endParaRPr lang="en-US" dirty="0"/>
          </a:p>
        </p:txBody>
      </p:sp>
    </p:spTree>
    <p:extLst>
      <p:ext uri="{BB962C8B-B14F-4D97-AF65-F5344CB8AC3E}">
        <p14:creationId xmlns:p14="http://schemas.microsoft.com/office/powerpoint/2010/main" val="4024289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Section 19 includes a variety of other resources to support implementation within an agency.</a:t>
            </a:r>
          </a:p>
          <a:p>
            <a:pPr marL="171450" indent="-171450">
              <a:buFont typeface="Arial" panose="020B0604020202020204" pitchFamily="34" charset="0"/>
              <a:buChar char="•"/>
            </a:pPr>
            <a:r>
              <a:rPr lang="en-US" b="0" i="0" u="none" strike="noStrike" dirty="0">
                <a:solidFill>
                  <a:srgbClr val="1A1A1A"/>
                </a:solidFill>
                <a:effectLst/>
                <a:latin typeface="Open Sans"/>
              </a:rPr>
              <a:t>A model executive charter to “mitigate GHG emissions” is offered. Charters may be drafted by executive, staff, or by a task force. They should be periodically revisited in a systematic manner. With agency intentions clarified, individual program units may be asked to familiarize themselves with possible roles and responsibilities as detailed in their unit sections of the guide. </a:t>
            </a:r>
          </a:p>
          <a:p>
            <a:pPr marL="171450" indent="-171450">
              <a:buFont typeface="Arial" panose="020B0604020202020204" pitchFamily="34" charset="0"/>
              <a:buChar char="•"/>
            </a:pPr>
            <a:r>
              <a:rPr lang="en-US" b="0" i="0" u="none" strike="noStrike" dirty="0">
                <a:solidFill>
                  <a:srgbClr val="1A1A1A"/>
                </a:solidFill>
                <a:effectLst/>
                <a:latin typeface="Open Sans"/>
              </a:rPr>
              <a:t>As appropriate, each functional unit should also be required to perform an individual self-assessment and asked to develop an initial list of potential deliverables for discussion at a kickoff meeting of a GHG Mitigation Task Force. A model kickoff meeting agenda is also provided.</a:t>
            </a:r>
            <a:endParaRPr lang="en-US" dirty="0"/>
          </a:p>
          <a:p>
            <a:endParaRPr lang="en-US" dirty="0"/>
          </a:p>
        </p:txBody>
      </p:sp>
      <p:sp>
        <p:nvSpPr>
          <p:cNvPr id="4" name="Slide Number Placeholder 3"/>
          <p:cNvSpPr>
            <a:spLocks noGrp="1"/>
          </p:cNvSpPr>
          <p:nvPr>
            <p:ph type="sldNum" sz="quarter" idx="5"/>
          </p:nvPr>
        </p:nvSpPr>
        <p:spPr/>
        <p:txBody>
          <a:bodyPr/>
          <a:lstStyle/>
          <a:p>
            <a:fld id="{AE2B0A10-6CCD-44B8-ADDC-B8A3B3A8A373}" type="slidenum">
              <a:rPr lang="en-US" smtClean="0"/>
              <a:pPr/>
              <a:t>22</a:t>
            </a:fld>
            <a:endParaRPr lang="en-US" dirty="0"/>
          </a:p>
        </p:txBody>
      </p:sp>
    </p:spTree>
    <p:extLst>
      <p:ext uri="{BB962C8B-B14F-4D97-AF65-F5344CB8AC3E}">
        <p14:creationId xmlns:p14="http://schemas.microsoft.com/office/powerpoint/2010/main" val="2939165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highlights a few lessons learned from the implementation support task.  This task was mainly in the form of workshops, with some follow-on assistance provided upon request.</a:t>
            </a:r>
          </a:p>
        </p:txBody>
      </p:sp>
      <p:sp>
        <p:nvSpPr>
          <p:cNvPr id="4" name="Slide Number Placeholder 3"/>
          <p:cNvSpPr>
            <a:spLocks noGrp="1"/>
          </p:cNvSpPr>
          <p:nvPr>
            <p:ph type="sldNum" sz="quarter" idx="5"/>
          </p:nvPr>
        </p:nvSpPr>
        <p:spPr/>
        <p:txBody>
          <a:bodyPr/>
          <a:lstStyle/>
          <a:p>
            <a:fld id="{AE2B0A10-6CCD-44B8-ADDC-B8A3B3A8A373}" type="slidenum">
              <a:rPr lang="en-US" smtClean="0"/>
              <a:pPr/>
              <a:t>23</a:t>
            </a:fld>
            <a:endParaRPr lang="en-US" dirty="0"/>
          </a:p>
        </p:txBody>
      </p:sp>
    </p:spTree>
    <p:extLst>
      <p:ext uri="{BB962C8B-B14F-4D97-AF65-F5344CB8AC3E}">
        <p14:creationId xmlns:p14="http://schemas.microsoft.com/office/powerpoint/2010/main" val="3458370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project team held workshops in four States, all of which had recently had leadership increase their focus on GHG activities and support new state activities including more direct engagement of the DOT in achieving state climate and renewable energy goals. </a:t>
            </a:r>
          </a:p>
          <a:p>
            <a:pPr marL="171450" indent="-171450">
              <a:buFont typeface="Arial" panose="020B0604020202020204" pitchFamily="34" charset="0"/>
              <a:buChar char="•"/>
            </a:pPr>
            <a:r>
              <a:rPr lang="en-US" dirty="0"/>
              <a:t>Since in-person meetings were impossible due to the COVID-19 pandemic, all of these workshops were done virtually using various on-line platforms. Usually they were split into sessions of 2 to 2.5 hours each, sometimes over multiple days. Each workshop included a walk-through of the guide, then either breakouts or full group discussion depending on attendance. The discussion was mainly by functional areas, focusing on what the agency is already doing, what they could do, and questions they would like to answer. The workshops also requested feedback on the guide itself.</a:t>
            </a:r>
          </a:p>
          <a:p>
            <a:pPr marL="171450" indent="-171450">
              <a:buFont typeface="Arial" panose="020B0604020202020204" pitchFamily="34" charset="0"/>
              <a:buChar char="•"/>
            </a:pPr>
            <a:r>
              <a:rPr lang="en-US" dirty="0"/>
              <a:t>Participation varied, ranging from a small group of a dozen DOT staff, to a larger group of over 50 diverse participants from the DOT and its partner agencies and stakeholders, depending on the need of the state.</a:t>
            </a:r>
          </a:p>
        </p:txBody>
      </p:sp>
      <p:sp>
        <p:nvSpPr>
          <p:cNvPr id="4" name="Slide Number Placeholder 3"/>
          <p:cNvSpPr>
            <a:spLocks noGrp="1"/>
          </p:cNvSpPr>
          <p:nvPr>
            <p:ph type="sldNum" sz="quarter" idx="5"/>
          </p:nvPr>
        </p:nvSpPr>
        <p:spPr/>
        <p:txBody>
          <a:bodyPr/>
          <a:lstStyle/>
          <a:p>
            <a:fld id="{AE2B0A10-6CCD-44B8-ADDC-B8A3B3A8A373}" type="slidenum">
              <a:rPr lang="en-US" smtClean="0"/>
              <a:pPr/>
              <a:t>24</a:t>
            </a:fld>
            <a:endParaRPr lang="en-US" dirty="0"/>
          </a:p>
        </p:txBody>
      </p:sp>
    </p:spTree>
    <p:extLst>
      <p:ext uri="{BB962C8B-B14F-4D97-AF65-F5344CB8AC3E}">
        <p14:creationId xmlns:p14="http://schemas.microsoft.com/office/powerpoint/2010/main" val="330265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Participants generally found the draft guide, and the workshops, helpful. </a:t>
            </a:r>
          </a:p>
          <a:p>
            <a:pPr marL="171450" indent="-171450">
              <a:buFont typeface="Arial" panose="020B0604020202020204" pitchFamily="34" charset="0"/>
              <a:buChar char="•"/>
            </a:pPr>
            <a:r>
              <a:rPr lang="en-US" dirty="0"/>
              <a:t>They found it helpful to focus on institutional procedures as well as technical tools.</a:t>
            </a:r>
          </a:p>
          <a:p>
            <a:pPr marL="171450" indent="-171450">
              <a:buFont typeface="Arial" panose="020B0604020202020204" pitchFamily="34" charset="0"/>
              <a:buChar char="•"/>
            </a:pPr>
            <a:r>
              <a:rPr lang="en-US" dirty="0"/>
              <a:t>Despite the volume of material on the guide, the modular on-line format was user-friendly. </a:t>
            </a:r>
          </a:p>
          <a:p>
            <a:pPr marL="171450" indent="-171450">
              <a:buFont typeface="Arial" panose="020B0604020202020204" pitchFamily="34" charset="0"/>
              <a:buChar char="•"/>
            </a:pPr>
            <a:r>
              <a:rPr lang="en-US" dirty="0"/>
              <a:t>Even though the audience for the guide is state DOTs, some non-DOT participants found it helpful to better understand the inner workings of a DOT.</a:t>
            </a:r>
          </a:p>
          <a:p>
            <a:pPr marL="171450" indent="-171450">
              <a:buFont typeface="Arial" panose="020B0604020202020204" pitchFamily="34" charset="0"/>
              <a:buChar char="•"/>
            </a:pPr>
            <a:r>
              <a:rPr lang="en-US" dirty="0"/>
              <a:t>Direction from executive and management level is needed for technical staff to implement methods in guide.</a:t>
            </a:r>
          </a:p>
        </p:txBody>
      </p:sp>
      <p:sp>
        <p:nvSpPr>
          <p:cNvPr id="4" name="Slide Number Placeholder 3"/>
          <p:cNvSpPr>
            <a:spLocks noGrp="1"/>
          </p:cNvSpPr>
          <p:nvPr>
            <p:ph type="sldNum" sz="quarter" idx="5"/>
          </p:nvPr>
        </p:nvSpPr>
        <p:spPr/>
        <p:txBody>
          <a:bodyPr/>
          <a:lstStyle/>
          <a:p>
            <a:fld id="{AE2B0A10-6CCD-44B8-ADDC-B8A3B3A8A373}" type="slidenum">
              <a:rPr lang="en-US" smtClean="0"/>
              <a:pPr/>
              <a:t>25</a:t>
            </a:fld>
            <a:endParaRPr lang="en-US" dirty="0"/>
          </a:p>
        </p:txBody>
      </p:sp>
    </p:spTree>
    <p:extLst>
      <p:ext uri="{BB962C8B-B14F-4D97-AF65-F5344CB8AC3E}">
        <p14:creationId xmlns:p14="http://schemas.microsoft.com/office/powerpoint/2010/main" val="2757598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u="none" dirty="0"/>
              <a:t>The final guide and the final report for the project were delivered to NCHRP in March 2021. </a:t>
            </a:r>
          </a:p>
          <a:p>
            <a:pPr marL="171450" indent="-171450">
              <a:buFont typeface="Arial" panose="020B0604020202020204" pitchFamily="34" charset="0"/>
              <a:buChar char="•"/>
            </a:pPr>
            <a:r>
              <a:rPr lang="en-US" b="0" i="0" u="none" dirty="0"/>
              <a:t>After that they need to go through the NCHRP publication process which is typically 3 to 6 months. </a:t>
            </a:r>
          </a:p>
          <a:p>
            <a:pPr marL="171450" indent="-171450">
              <a:buFont typeface="Arial" panose="020B0604020202020204" pitchFamily="34" charset="0"/>
              <a:buChar char="•"/>
            </a:pPr>
            <a:r>
              <a:rPr lang="en-US" b="0" i="0" u="none" dirty="0"/>
              <a:t>There may be additional funding available through NCHRP for implementation support.  If you would like to host a workshop on the guide, or otherwise are interested in assistance with applying the guide, please contact Ann Hartell at NCHRP.</a:t>
            </a:r>
          </a:p>
        </p:txBody>
      </p:sp>
      <p:sp>
        <p:nvSpPr>
          <p:cNvPr id="4" name="Slide Number Placeholder 3"/>
          <p:cNvSpPr>
            <a:spLocks noGrp="1"/>
          </p:cNvSpPr>
          <p:nvPr>
            <p:ph type="sldNum" sz="quarter" idx="5"/>
          </p:nvPr>
        </p:nvSpPr>
        <p:spPr/>
        <p:txBody>
          <a:bodyPr/>
          <a:lstStyle/>
          <a:p>
            <a:fld id="{AE2B0A10-6CCD-44B8-ADDC-B8A3B3A8A373}" type="slidenum">
              <a:rPr lang="en-US" smtClean="0"/>
              <a:pPr/>
              <a:t>26</a:t>
            </a:fld>
            <a:endParaRPr lang="en-US" dirty="0"/>
          </a:p>
        </p:txBody>
      </p:sp>
    </p:spTree>
    <p:extLst>
      <p:ext uri="{BB962C8B-B14F-4D97-AF65-F5344CB8AC3E}">
        <p14:creationId xmlns:p14="http://schemas.microsoft.com/office/powerpoint/2010/main" val="4108689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u="none" dirty="0"/>
              <a:t>The overall project had a 2 ½ year timeline. The strategy was to test, learn, and improve, with two rounds of outreach and input from state DOTs.  It started in the summer of 2018 with a literature review of GHG resources and tools, a web survey of state DOTs about their current activities and needs, and interviews with about a dozen states to learn about their practices in more detail. </a:t>
            </a:r>
          </a:p>
          <a:p>
            <a:pPr marL="171450" indent="-171450">
              <a:buFont typeface="Arial" panose="020B0604020202020204" pitchFamily="34" charset="0"/>
              <a:buChar char="•"/>
            </a:pPr>
            <a:r>
              <a:rPr lang="en-US" b="0" i="0" u="none" dirty="0"/>
              <a:t>An outline and sample sections of the guide were then developed. In May and June 2019 three workshops were conducted to review preliminary guide material in detail. The workshops were hosted by the Minnesota, Texas, and Washington State DOTs; representatives from the Iowa and Oregon DOTs also participated, as well as other local partners. A complete draft guidebook was then developed.</a:t>
            </a:r>
          </a:p>
          <a:p>
            <a:pPr marL="171450" indent="-171450">
              <a:buFont typeface="Arial" panose="020B0604020202020204" pitchFamily="34" charset="0"/>
              <a:buChar char="•"/>
            </a:pPr>
            <a:r>
              <a:rPr lang="en-US" b="0" i="0" u="none" dirty="0"/>
              <a:t>Between May 2020 and January 2021 implementation support was conducted with four State DOTs – Colorado, Nevada, Delaware, and Hawaii. The purpose of the implementation task, which is a fairly new approach for NCHRP, was to both obtain feedback on the draft guide and also to help jump-start implementation activities. </a:t>
            </a:r>
          </a:p>
          <a:p>
            <a:pPr marL="171450" indent="-171450">
              <a:buFont typeface="Arial" panose="020B0604020202020204" pitchFamily="34" charset="0"/>
              <a:buChar char="•"/>
            </a:pPr>
            <a:r>
              <a:rPr lang="en-US" b="0" i="0" u="none" dirty="0"/>
              <a:t>The project had a couple months of delays due to COVID and the final guide was delivered in March 2021.</a:t>
            </a:r>
          </a:p>
          <a:p>
            <a:pPr marL="171450" indent="-171450">
              <a:buFont typeface="Arial" panose="020B0604020202020204" pitchFamily="34" charset="0"/>
              <a:buChar char="•"/>
            </a:pPr>
            <a:endParaRPr lang="en-US" b="0" i="0" u="none" dirty="0"/>
          </a:p>
        </p:txBody>
      </p:sp>
      <p:sp>
        <p:nvSpPr>
          <p:cNvPr id="4" name="Slide Number Placeholder 3"/>
          <p:cNvSpPr>
            <a:spLocks noGrp="1"/>
          </p:cNvSpPr>
          <p:nvPr>
            <p:ph type="sldNum" sz="quarter" idx="5"/>
          </p:nvPr>
        </p:nvSpPr>
        <p:spPr/>
        <p:txBody>
          <a:bodyPr/>
          <a:lstStyle/>
          <a:p>
            <a:fld id="{AE2B0A10-6CCD-44B8-ADDC-B8A3B3A8A373}" type="slidenum">
              <a:rPr lang="en-US" smtClean="0"/>
              <a:pPr/>
              <a:t>3</a:t>
            </a:fld>
            <a:endParaRPr lang="en-US" dirty="0"/>
          </a:p>
        </p:txBody>
      </p:sp>
    </p:spTree>
    <p:extLst>
      <p:ext uri="{BB962C8B-B14F-4D97-AF65-F5344CB8AC3E}">
        <p14:creationId xmlns:p14="http://schemas.microsoft.com/office/powerpoint/2010/main" val="1242697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lgn="l">
              <a:buFont typeface="Arial" panose="020B0604020202020204" pitchFamily="34" charset="0"/>
              <a:buChar char="•"/>
            </a:pPr>
            <a:r>
              <a:rPr lang="en-US" dirty="0"/>
              <a:t>A web-based survey was distributed to 52 State DOTs (including the District of Columbia and Puerto Rico) to identify recent and planned activities and needs with respect to GHG consideration. Up to 41 States completed the survey. Details on outreach methods and the survey results are included in Appendix A to the final report.</a:t>
            </a:r>
          </a:p>
          <a:p>
            <a:pPr marL="285750" indent="-285750" algn="l">
              <a:buFont typeface="Arial" panose="020B0604020202020204" pitchFamily="34" charset="0"/>
              <a:buChar char="•"/>
            </a:pPr>
            <a:r>
              <a:rPr lang="en-US" dirty="0"/>
              <a:t>The results were used to loosely classify States into four “levels of engagement” on GHG issues, ranging from “just getting started” (level 1) to a comprehensive approach (level 4).</a:t>
            </a:r>
          </a:p>
          <a:p>
            <a:pPr marL="285750" indent="-285750" algn="l">
              <a:buFont typeface="Arial" panose="020B0604020202020204" pitchFamily="34" charset="0"/>
              <a:buChar char="•"/>
            </a:pPr>
            <a:r>
              <a:rPr lang="en-US" dirty="0"/>
              <a:t>The survey results indicate a few States had adopted a comprehensive set of policies and were implementing these through activities across functional areas. Most of the responding States had taken some action related to GHG, such as conducting an inventory, discussing GHG impacts qualitatively in environmental documents, or supporting another State agency’s efforts. Overall, the level of engagement varied by functional area.</a:t>
            </a:r>
          </a:p>
          <a:p>
            <a:pPr marL="285750" indent="-285750" algn="l">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E2B0A10-6CCD-44B8-ADDC-B8A3B3A8A373}" type="slidenum">
              <a:rPr lang="en-US" smtClean="0"/>
              <a:pPr/>
              <a:t>4</a:t>
            </a:fld>
            <a:endParaRPr lang="en-US" dirty="0"/>
          </a:p>
        </p:txBody>
      </p:sp>
    </p:spTree>
    <p:extLst>
      <p:ext uri="{BB962C8B-B14F-4D97-AF65-F5344CB8AC3E}">
        <p14:creationId xmlns:p14="http://schemas.microsoft.com/office/powerpoint/2010/main" val="1853306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we’ll present an overview of the guide.</a:t>
            </a:r>
          </a:p>
        </p:txBody>
      </p:sp>
      <p:sp>
        <p:nvSpPr>
          <p:cNvPr id="4" name="Slide Number Placeholder 3"/>
          <p:cNvSpPr>
            <a:spLocks noGrp="1"/>
          </p:cNvSpPr>
          <p:nvPr>
            <p:ph type="sldNum" sz="quarter" idx="5"/>
          </p:nvPr>
        </p:nvSpPr>
        <p:spPr/>
        <p:txBody>
          <a:bodyPr/>
          <a:lstStyle/>
          <a:p>
            <a:fld id="{AE2B0A10-6CCD-44B8-ADDC-B8A3B3A8A373}" type="slidenum">
              <a:rPr lang="en-US" smtClean="0"/>
              <a:pPr/>
              <a:t>5</a:t>
            </a:fld>
            <a:endParaRPr lang="en-US" dirty="0"/>
          </a:p>
        </p:txBody>
      </p:sp>
    </p:spTree>
    <p:extLst>
      <p:ext uri="{BB962C8B-B14F-4D97-AF65-F5344CB8AC3E}">
        <p14:creationId xmlns:p14="http://schemas.microsoft.com/office/powerpoint/2010/main" val="2199363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first NCHRP guide to be published in the “online” WebResources format – it is not published as a traditional PDF or printed report. WebResources has already been used for a few Airport Cooperative Research Program publications, but this is the first time for NCHRP.  So the user can navigate to specific sections using drop-down menus from the header and can jump between sections. </a:t>
            </a:r>
          </a:p>
        </p:txBody>
      </p:sp>
      <p:sp>
        <p:nvSpPr>
          <p:cNvPr id="4" name="Slide Number Placeholder 3"/>
          <p:cNvSpPr>
            <a:spLocks noGrp="1"/>
          </p:cNvSpPr>
          <p:nvPr>
            <p:ph type="sldNum" sz="quarter" idx="5"/>
          </p:nvPr>
        </p:nvSpPr>
        <p:spPr/>
        <p:txBody>
          <a:bodyPr/>
          <a:lstStyle/>
          <a:p>
            <a:fld id="{AE2B0A10-6CCD-44B8-ADDC-B8A3B3A8A373}" type="slidenum">
              <a:rPr lang="en-US" smtClean="0"/>
              <a:pPr/>
              <a:t>6</a:t>
            </a:fld>
            <a:endParaRPr lang="en-US" dirty="0"/>
          </a:p>
        </p:txBody>
      </p:sp>
    </p:spTree>
    <p:extLst>
      <p:ext uri="{BB962C8B-B14F-4D97-AF65-F5344CB8AC3E}">
        <p14:creationId xmlns:p14="http://schemas.microsoft.com/office/powerpoint/2010/main" val="2821819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dirty="0"/>
              <a:t>To help you “find your way”,  The guide is grouped into six general parts, accessible from drop-down menus at the top of the screen:</a:t>
            </a:r>
          </a:p>
          <a:p>
            <a:pPr marL="171450" indent="-171450">
              <a:buFont typeface="Arial" panose="020B0604020202020204" pitchFamily="34" charset="0"/>
              <a:buChar char="•"/>
            </a:pPr>
            <a:r>
              <a:rPr lang="en-US" sz="1200" b="0" i="0" u="none" dirty="0"/>
              <a:t>First is the front matter and an introduction to the guide.</a:t>
            </a:r>
          </a:p>
          <a:p>
            <a:pPr marL="171450" indent="-171450">
              <a:buFont typeface="Arial" panose="020B0604020202020204" pitchFamily="34" charset="0"/>
              <a:buChar char="•"/>
            </a:pPr>
            <a:r>
              <a:rPr lang="en-US" sz="1200" b="0" i="0" u="none" dirty="0"/>
              <a:t>Second is background - An overview of greenhouse gas issues and climate change, discussion of scenario planning in the face of uncertainty.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dirty="0"/>
              <a:t>The third group of sections provides the overall framework for addressing GHGs in a DOT, firs discussing GHGs across the entire spectrum of a state transportation agency’s activities, then institution-wide considerations including policy, institutional alignment, partnerships, and communications.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dirty="0"/>
              <a:t>The fourth set of sections describe how each functional area of a transportation agency, from planning to construction and operations, can address GHG emissions.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dirty="0"/>
              <a:t>The fifth set discusses implementation approaches including performance monitoring and reporting, and “putting it all together” – a look at how GHG considerations can be integrated across all aspects of an agency’s activities.</a:t>
            </a:r>
          </a:p>
          <a:p>
            <a:pPr marL="171450" indent="-171450">
              <a:buFont typeface="Arial" panose="020B0604020202020204" pitchFamily="34" charset="0"/>
              <a:buChar char="•"/>
            </a:pPr>
            <a:r>
              <a:rPr lang="en-US" sz="1200" b="0" i="0" u="none" dirty="0"/>
              <a:t>The final set includes additional resources including data sources, tools, and references, plus additional material on electrification efforts. </a:t>
            </a:r>
            <a:endParaRPr lang="en-US" b="0" i="0" u="none" dirty="0"/>
          </a:p>
        </p:txBody>
      </p:sp>
      <p:sp>
        <p:nvSpPr>
          <p:cNvPr id="4" name="Slide Number Placeholder 3"/>
          <p:cNvSpPr>
            <a:spLocks noGrp="1"/>
          </p:cNvSpPr>
          <p:nvPr>
            <p:ph type="sldNum" sz="quarter" idx="5"/>
          </p:nvPr>
        </p:nvSpPr>
        <p:spPr/>
        <p:txBody>
          <a:bodyPr/>
          <a:lstStyle/>
          <a:p>
            <a:fld id="{AE2B0A10-6CCD-44B8-ADDC-B8A3B3A8A373}" type="slidenum">
              <a:rPr lang="en-US" smtClean="0"/>
              <a:pPr/>
              <a:t>7</a:t>
            </a:fld>
            <a:endParaRPr lang="en-US" dirty="0"/>
          </a:p>
        </p:txBody>
      </p:sp>
    </p:spTree>
    <p:extLst>
      <p:ext uri="{BB962C8B-B14F-4D97-AF65-F5344CB8AC3E}">
        <p14:creationId xmlns:p14="http://schemas.microsoft.com/office/powerpoint/2010/main" val="3236281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u="none" strike="noStrike" dirty="0">
                <a:solidFill>
                  <a:srgbClr val="1A1A1A"/>
                </a:solidFill>
                <a:effectLst/>
                <a:latin typeface="Open Sans"/>
              </a:rPr>
              <a:t>Section 2 provides some background information on climate change and why States are taking action to address climate change and reduce greenhouse gas emissions. </a:t>
            </a:r>
          </a:p>
          <a:p>
            <a:pPr marL="171450" indent="-171450">
              <a:buFont typeface="Arial" panose="020B0604020202020204" pitchFamily="34" charset="0"/>
              <a:buChar char="•"/>
            </a:pPr>
            <a:r>
              <a:rPr lang="en-US" b="0" i="0" u="none" strike="noStrike" dirty="0">
                <a:solidFill>
                  <a:srgbClr val="1A1A1A"/>
                </a:solidFill>
                <a:effectLst/>
                <a:latin typeface="Open Sans"/>
              </a:rPr>
              <a:t>Carbon dioxide or CO2 is one of a number of so-called “greenhouse gases” in the atmosphere that trap heat.  Though CO2 levels fluctuate over tens of thousands of years, the current level of CO2 is much higher, and has increased much more rapidly, than ever previously observed (upper left figure).</a:t>
            </a:r>
          </a:p>
          <a:p>
            <a:pPr marL="171450" indent="-171450">
              <a:buFont typeface="Arial" panose="020B0604020202020204" pitchFamily="34" charset="0"/>
              <a:buChar char="•"/>
            </a:pPr>
            <a:r>
              <a:rPr lang="en-US" b="0" i="0" u="none" strike="noStrike" dirty="0">
                <a:solidFill>
                  <a:srgbClr val="1A1A1A"/>
                </a:solidFill>
                <a:effectLst/>
                <a:latin typeface="Open Sans"/>
              </a:rPr>
              <a:t>Given current emissions and warming trends, the average temperature of the planet may increase by 1.5°C by 2040 and close to 2.0°C by 2060. Holding temperature increases to below 2.0°C—a threshold limit for some of the most disruptive environmental effects—will require net zero CO</a:t>
            </a:r>
            <a:r>
              <a:rPr lang="en-US" b="0" i="0" u="none" strike="noStrike" baseline="-25000" dirty="0">
                <a:solidFill>
                  <a:srgbClr val="1A1A1A"/>
                </a:solidFill>
                <a:effectLst/>
                <a:latin typeface="&amp;quot"/>
              </a:rPr>
              <a:t>2 </a:t>
            </a:r>
            <a:r>
              <a:rPr lang="en-US" b="0" i="0" u="none" strike="noStrike" dirty="0">
                <a:solidFill>
                  <a:srgbClr val="1A1A1A"/>
                </a:solidFill>
                <a:effectLst/>
                <a:latin typeface="Open Sans"/>
              </a:rPr>
              <a:t>emissions by at least 2055 and significant reduction by at least 2030 (lower right figure).</a:t>
            </a:r>
          </a:p>
          <a:p>
            <a:pPr marL="171450" indent="-171450">
              <a:buFont typeface="Arial" panose="020B0604020202020204" pitchFamily="34" charset="0"/>
              <a:buChar char="•"/>
            </a:pPr>
            <a:r>
              <a:rPr lang="en-US" b="0" i="0" u="none" strike="noStrike" dirty="0">
                <a:solidFill>
                  <a:srgbClr val="1A1A1A"/>
                </a:solidFill>
                <a:effectLst/>
                <a:latin typeface="Open Sans"/>
              </a:rPr>
              <a:t>Sea level rise, more intense storms, rising heat, and prolonged droughts leading to effects such as wildfires are already affecting transportation systems and will have greater impacts in the future.</a:t>
            </a:r>
            <a:endParaRPr lang="en-US" dirty="0"/>
          </a:p>
        </p:txBody>
      </p:sp>
      <p:sp>
        <p:nvSpPr>
          <p:cNvPr id="4" name="Slide Number Placeholder 3"/>
          <p:cNvSpPr>
            <a:spLocks noGrp="1"/>
          </p:cNvSpPr>
          <p:nvPr>
            <p:ph type="sldNum" sz="quarter" idx="5"/>
          </p:nvPr>
        </p:nvSpPr>
        <p:spPr/>
        <p:txBody>
          <a:bodyPr/>
          <a:lstStyle/>
          <a:p>
            <a:fld id="{AE2B0A10-6CCD-44B8-ADDC-B8A3B3A8A373}" type="slidenum">
              <a:rPr lang="en-US" smtClean="0"/>
              <a:pPr/>
              <a:t>8</a:t>
            </a:fld>
            <a:endParaRPr lang="en-US" dirty="0"/>
          </a:p>
        </p:txBody>
      </p:sp>
    </p:spTree>
    <p:extLst>
      <p:ext uri="{BB962C8B-B14F-4D97-AF65-F5344CB8AC3E}">
        <p14:creationId xmlns:p14="http://schemas.microsoft.com/office/powerpoint/2010/main" val="2358965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u="none" strike="noStrike" dirty="0">
                <a:solidFill>
                  <a:srgbClr val="1A1A1A"/>
                </a:solidFill>
                <a:effectLst/>
                <a:latin typeface="Open Sans"/>
              </a:rPr>
              <a:t>Direct emissions from transportation sources represent just under 30 percent of U.S. GHG emissions (left figure). Light duty vehicles account for almost 60 percent of these emissions, with approximately 20 percent from freight trucks, 9 percent from aircraft, and the remainder from other modes.</a:t>
            </a:r>
          </a:p>
          <a:p>
            <a:pPr marL="171450" indent="-171450">
              <a:buFont typeface="Arial" panose="020B0604020202020204" pitchFamily="34" charset="0"/>
              <a:buChar char="•"/>
            </a:pPr>
            <a:r>
              <a:rPr lang="en-US" b="0" i="0" u="none" strike="noStrike" dirty="0">
                <a:solidFill>
                  <a:srgbClr val="1A1A1A"/>
                </a:solidFill>
                <a:effectLst/>
                <a:latin typeface="Open Sans"/>
              </a:rPr>
              <a:t>Transportation emissions have been relatively constant since 2000 but are projected to decline somewhat as a result of increasing vehicle efficiency. The U.S. DOE Annual Energy Outlook projects light-duty vehicle emissions will decline by about 25 percent by 2050. The projection also indicates a slight growth in freight truck emissions and growth from air travel. </a:t>
            </a:r>
          </a:p>
          <a:p>
            <a:pPr marL="171450" indent="-171450">
              <a:buFont typeface="Arial" panose="020B0604020202020204" pitchFamily="34" charset="0"/>
              <a:buChar char="•"/>
            </a:pPr>
            <a:r>
              <a:rPr lang="en-US" b="0" i="0" u="none" strike="noStrike" dirty="0">
                <a:solidFill>
                  <a:srgbClr val="1A1A1A"/>
                </a:solidFill>
                <a:effectLst/>
                <a:latin typeface="Open Sans"/>
              </a:rPr>
              <a:t>One thing to note is that trends based on current policies will leave the U.S. well short of achieving target GHG reductions of 80 to 100% by 2050.</a:t>
            </a:r>
            <a:endParaRPr lang="en-US" dirty="0"/>
          </a:p>
        </p:txBody>
      </p:sp>
      <p:sp>
        <p:nvSpPr>
          <p:cNvPr id="4" name="Slide Number Placeholder 3"/>
          <p:cNvSpPr>
            <a:spLocks noGrp="1"/>
          </p:cNvSpPr>
          <p:nvPr>
            <p:ph type="sldNum" sz="quarter" idx="5"/>
          </p:nvPr>
        </p:nvSpPr>
        <p:spPr/>
        <p:txBody>
          <a:bodyPr/>
          <a:lstStyle/>
          <a:p>
            <a:fld id="{AE2B0A10-6CCD-44B8-ADDC-B8A3B3A8A373}" type="slidenum">
              <a:rPr lang="en-US" smtClean="0"/>
              <a:pPr/>
              <a:t>9</a:t>
            </a:fld>
            <a:endParaRPr lang="en-US" dirty="0"/>
          </a:p>
        </p:txBody>
      </p:sp>
    </p:spTree>
    <p:extLst>
      <p:ext uri="{BB962C8B-B14F-4D97-AF65-F5344CB8AC3E}">
        <p14:creationId xmlns:p14="http://schemas.microsoft.com/office/powerpoint/2010/main" val="2800912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sp>
        <p:nvSpPr>
          <p:cNvPr id="34" name="Rectangle 33"/>
          <p:cNvSpPr/>
          <p:nvPr/>
        </p:nvSpPr>
        <p:spPr>
          <a:xfrm>
            <a:off x="2" y="0"/>
            <a:ext cx="12187767" cy="6869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45"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 y="3286128"/>
            <a:ext cx="12188420" cy="358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 name="Group 45"/>
          <p:cNvGrpSpPr/>
          <p:nvPr/>
        </p:nvGrpSpPr>
        <p:grpSpPr>
          <a:xfrm>
            <a:off x="1095023" y="3288175"/>
            <a:ext cx="10957279" cy="3571406"/>
            <a:chOff x="-2552700" y="138113"/>
            <a:chExt cx="17291050" cy="5705860"/>
          </a:xfrm>
        </p:grpSpPr>
        <p:sp>
          <p:nvSpPr>
            <p:cNvPr id="40" name="Freeform 14"/>
            <p:cNvSpPr>
              <a:spLocks/>
            </p:cNvSpPr>
            <p:nvPr/>
          </p:nvSpPr>
          <p:spPr bwMode="auto">
            <a:xfrm>
              <a:off x="2298700" y="138113"/>
              <a:ext cx="6661150" cy="1433513"/>
            </a:xfrm>
            <a:custGeom>
              <a:avLst/>
              <a:gdLst>
                <a:gd name="T0" fmla="*/ 4196 w 4196"/>
                <a:gd name="T1" fmla="*/ 0 h 903"/>
                <a:gd name="T2" fmla="*/ 2870 w 4196"/>
                <a:gd name="T3" fmla="*/ 903 h 903"/>
                <a:gd name="T4" fmla="*/ 0 w 4196"/>
                <a:gd name="T5" fmla="*/ 903 h 903"/>
                <a:gd name="T6" fmla="*/ 1855 w 4196"/>
                <a:gd name="T7" fmla="*/ 0 h 903"/>
                <a:gd name="T8" fmla="*/ 4196 w 4196"/>
                <a:gd name="T9" fmla="*/ 0 h 903"/>
              </a:gdLst>
              <a:ahLst/>
              <a:cxnLst>
                <a:cxn ang="0">
                  <a:pos x="T0" y="T1"/>
                </a:cxn>
                <a:cxn ang="0">
                  <a:pos x="T2" y="T3"/>
                </a:cxn>
                <a:cxn ang="0">
                  <a:pos x="T4" y="T5"/>
                </a:cxn>
                <a:cxn ang="0">
                  <a:pos x="T6" y="T7"/>
                </a:cxn>
                <a:cxn ang="0">
                  <a:pos x="T8" y="T9"/>
                </a:cxn>
              </a:cxnLst>
              <a:rect l="0" t="0" r="r" b="b"/>
              <a:pathLst>
                <a:path w="4196" h="903">
                  <a:moveTo>
                    <a:pt x="4196" y="0"/>
                  </a:moveTo>
                  <a:lnTo>
                    <a:pt x="2870" y="903"/>
                  </a:lnTo>
                  <a:lnTo>
                    <a:pt x="0" y="903"/>
                  </a:lnTo>
                  <a:lnTo>
                    <a:pt x="1855" y="0"/>
                  </a:lnTo>
                  <a:lnTo>
                    <a:pt x="4196" y="0"/>
                  </a:lnTo>
                  <a:close/>
                </a:path>
              </a:pathLst>
            </a:custGeom>
            <a:solidFill>
              <a:srgbClr val="0199DD"/>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41" name="Freeform 15"/>
            <p:cNvSpPr>
              <a:spLocks/>
            </p:cNvSpPr>
            <p:nvPr/>
          </p:nvSpPr>
          <p:spPr bwMode="auto">
            <a:xfrm>
              <a:off x="7298582" y="4283075"/>
              <a:ext cx="6077693" cy="1560898"/>
            </a:xfrm>
            <a:custGeom>
              <a:avLst/>
              <a:gdLst>
                <a:gd name="T0" fmla="*/ 0 w 4397"/>
                <a:gd name="T1" fmla="*/ 1538 h 1538"/>
                <a:gd name="T2" fmla="*/ 3591 w 4397"/>
                <a:gd name="T3" fmla="*/ 1538 h 1538"/>
                <a:gd name="T4" fmla="*/ 4397 w 4397"/>
                <a:gd name="T5" fmla="*/ 5 h 1538"/>
                <a:gd name="T6" fmla="*/ 1489 w 4397"/>
                <a:gd name="T7" fmla="*/ 0 h 1538"/>
                <a:gd name="T8" fmla="*/ 0 w 4397"/>
                <a:gd name="T9" fmla="*/ 1538 h 1538"/>
                <a:gd name="connsiteX0" fmla="*/ 0 w 10000"/>
                <a:gd name="connsiteY0" fmla="*/ 10000 h 10000"/>
                <a:gd name="connsiteX1" fmla="*/ 8167 w 10000"/>
                <a:gd name="connsiteY1" fmla="*/ 10000 h 10000"/>
                <a:gd name="connsiteX2" fmla="*/ 10000 w 10000"/>
                <a:gd name="connsiteY2" fmla="*/ 33 h 10000"/>
                <a:gd name="connsiteX3" fmla="*/ 3386 w 10000"/>
                <a:gd name="connsiteY3" fmla="*/ 0 h 10000"/>
                <a:gd name="connsiteX4" fmla="*/ 1293 w 10000"/>
                <a:gd name="connsiteY4" fmla="*/ 6393 h 10000"/>
                <a:gd name="connsiteX5" fmla="*/ 0 w 10000"/>
                <a:gd name="connsiteY5" fmla="*/ 10000 h 10000"/>
                <a:gd name="connsiteX0" fmla="*/ 0 w 10000"/>
                <a:gd name="connsiteY0" fmla="*/ 10000 h 10000"/>
                <a:gd name="connsiteX1" fmla="*/ 8167 w 10000"/>
                <a:gd name="connsiteY1" fmla="*/ 10000 h 10000"/>
                <a:gd name="connsiteX2" fmla="*/ 8796 w 10000"/>
                <a:gd name="connsiteY2" fmla="*/ 6393 h 10000"/>
                <a:gd name="connsiteX3" fmla="*/ 10000 w 10000"/>
                <a:gd name="connsiteY3" fmla="*/ 33 h 10000"/>
                <a:gd name="connsiteX4" fmla="*/ 3386 w 10000"/>
                <a:gd name="connsiteY4" fmla="*/ 0 h 10000"/>
                <a:gd name="connsiteX5" fmla="*/ 1293 w 10000"/>
                <a:gd name="connsiteY5" fmla="*/ 6393 h 10000"/>
                <a:gd name="connsiteX6" fmla="*/ 0 w 10000"/>
                <a:gd name="connsiteY6" fmla="*/ 10000 h 10000"/>
                <a:gd name="connsiteX0" fmla="*/ 0 w 10000"/>
                <a:gd name="connsiteY0" fmla="*/ 10000 h 10000"/>
                <a:gd name="connsiteX1" fmla="*/ 8796 w 10000"/>
                <a:gd name="connsiteY1" fmla="*/ 6393 h 10000"/>
                <a:gd name="connsiteX2" fmla="*/ 10000 w 10000"/>
                <a:gd name="connsiteY2" fmla="*/ 33 h 10000"/>
                <a:gd name="connsiteX3" fmla="*/ 3386 w 10000"/>
                <a:gd name="connsiteY3" fmla="*/ 0 h 10000"/>
                <a:gd name="connsiteX4" fmla="*/ 1293 w 10000"/>
                <a:gd name="connsiteY4" fmla="*/ 6393 h 10000"/>
                <a:gd name="connsiteX5" fmla="*/ 0 w 10000"/>
                <a:gd name="connsiteY5" fmla="*/ 10000 h 10000"/>
                <a:gd name="connsiteX0" fmla="*/ 0 w 8707"/>
                <a:gd name="connsiteY0" fmla="*/ 6393 h 6393"/>
                <a:gd name="connsiteX1" fmla="*/ 7503 w 8707"/>
                <a:gd name="connsiteY1" fmla="*/ 6393 h 6393"/>
                <a:gd name="connsiteX2" fmla="*/ 8707 w 8707"/>
                <a:gd name="connsiteY2" fmla="*/ 33 h 6393"/>
                <a:gd name="connsiteX3" fmla="*/ 2093 w 8707"/>
                <a:gd name="connsiteY3" fmla="*/ 0 h 6393"/>
                <a:gd name="connsiteX4" fmla="*/ 0 w 8707"/>
                <a:gd name="connsiteY4" fmla="*/ 6393 h 6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7" h="6393">
                  <a:moveTo>
                    <a:pt x="0" y="6393"/>
                  </a:moveTo>
                  <a:lnTo>
                    <a:pt x="7503" y="6393"/>
                  </a:lnTo>
                  <a:lnTo>
                    <a:pt x="8707" y="33"/>
                  </a:lnTo>
                  <a:lnTo>
                    <a:pt x="2093" y="0"/>
                  </a:lnTo>
                  <a:lnTo>
                    <a:pt x="0" y="6393"/>
                  </a:lnTo>
                  <a:close/>
                </a:path>
              </a:pathLst>
            </a:custGeom>
            <a:solidFill>
              <a:srgbClr val="0199DD"/>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43" name="Freeform 17"/>
            <p:cNvSpPr>
              <a:spLocks/>
            </p:cNvSpPr>
            <p:nvPr/>
          </p:nvSpPr>
          <p:spPr bwMode="auto">
            <a:xfrm>
              <a:off x="-2552700" y="1752600"/>
              <a:ext cx="9159875" cy="2365375"/>
            </a:xfrm>
            <a:custGeom>
              <a:avLst/>
              <a:gdLst>
                <a:gd name="T0" fmla="*/ 5770 w 5770"/>
                <a:gd name="T1" fmla="*/ 0 h 1490"/>
                <a:gd name="T2" fmla="*/ 3593 w 5770"/>
                <a:gd name="T3" fmla="*/ 1485 h 1490"/>
                <a:gd name="T4" fmla="*/ 0 w 5770"/>
                <a:gd name="T5" fmla="*/ 1490 h 1490"/>
                <a:gd name="T6" fmla="*/ 2900 w 5770"/>
                <a:gd name="T7" fmla="*/ 0 h 1490"/>
                <a:gd name="T8" fmla="*/ 5770 w 5770"/>
                <a:gd name="T9" fmla="*/ 0 h 1490"/>
              </a:gdLst>
              <a:ahLst/>
              <a:cxnLst>
                <a:cxn ang="0">
                  <a:pos x="T0" y="T1"/>
                </a:cxn>
                <a:cxn ang="0">
                  <a:pos x="T2" y="T3"/>
                </a:cxn>
                <a:cxn ang="0">
                  <a:pos x="T4" y="T5"/>
                </a:cxn>
                <a:cxn ang="0">
                  <a:pos x="T6" y="T7"/>
                </a:cxn>
                <a:cxn ang="0">
                  <a:pos x="T8" y="T9"/>
                </a:cxn>
              </a:cxnLst>
              <a:rect l="0" t="0" r="r" b="b"/>
              <a:pathLst>
                <a:path w="5770" h="1490">
                  <a:moveTo>
                    <a:pt x="5770" y="0"/>
                  </a:moveTo>
                  <a:lnTo>
                    <a:pt x="3593" y="1485"/>
                  </a:lnTo>
                  <a:lnTo>
                    <a:pt x="0" y="1490"/>
                  </a:lnTo>
                  <a:lnTo>
                    <a:pt x="2900" y="0"/>
                  </a:lnTo>
                  <a:lnTo>
                    <a:pt x="5770" y="0"/>
                  </a:lnTo>
                  <a:close/>
                </a:path>
              </a:pathLst>
            </a:custGeom>
            <a:solidFill>
              <a:srgbClr val="0199DD"/>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44" name="Freeform 18"/>
            <p:cNvSpPr>
              <a:spLocks/>
            </p:cNvSpPr>
            <p:nvPr/>
          </p:nvSpPr>
          <p:spPr bwMode="auto">
            <a:xfrm>
              <a:off x="8864600" y="1747838"/>
              <a:ext cx="5873750" cy="2366963"/>
            </a:xfrm>
            <a:custGeom>
              <a:avLst/>
              <a:gdLst>
                <a:gd name="T0" fmla="*/ 0 w 3700"/>
                <a:gd name="T1" fmla="*/ 1479 h 1491"/>
                <a:gd name="T2" fmla="*/ 2898 w 3700"/>
                <a:gd name="T3" fmla="*/ 1491 h 1491"/>
                <a:gd name="T4" fmla="*/ 3700 w 3700"/>
                <a:gd name="T5" fmla="*/ 0 h 1491"/>
                <a:gd name="T6" fmla="*/ 1419 w 3700"/>
                <a:gd name="T7" fmla="*/ 0 h 1491"/>
                <a:gd name="T8" fmla="*/ 0 w 3700"/>
                <a:gd name="T9" fmla="*/ 1479 h 1491"/>
              </a:gdLst>
              <a:ahLst/>
              <a:cxnLst>
                <a:cxn ang="0">
                  <a:pos x="T0" y="T1"/>
                </a:cxn>
                <a:cxn ang="0">
                  <a:pos x="T2" y="T3"/>
                </a:cxn>
                <a:cxn ang="0">
                  <a:pos x="T4" y="T5"/>
                </a:cxn>
                <a:cxn ang="0">
                  <a:pos x="T6" y="T7"/>
                </a:cxn>
                <a:cxn ang="0">
                  <a:pos x="T8" y="T9"/>
                </a:cxn>
              </a:cxnLst>
              <a:rect l="0" t="0" r="r" b="b"/>
              <a:pathLst>
                <a:path w="3700" h="1491">
                  <a:moveTo>
                    <a:pt x="0" y="1479"/>
                  </a:moveTo>
                  <a:lnTo>
                    <a:pt x="2898" y="1491"/>
                  </a:lnTo>
                  <a:lnTo>
                    <a:pt x="3700" y="0"/>
                  </a:lnTo>
                  <a:lnTo>
                    <a:pt x="1419" y="0"/>
                  </a:lnTo>
                  <a:lnTo>
                    <a:pt x="0" y="1479"/>
                  </a:lnTo>
                  <a:close/>
                </a:path>
              </a:pathLst>
            </a:custGeom>
            <a:solidFill>
              <a:srgbClr val="0199DD"/>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45" name="Freeform 19"/>
            <p:cNvSpPr>
              <a:spLocks/>
            </p:cNvSpPr>
            <p:nvPr/>
          </p:nvSpPr>
          <p:spPr bwMode="auto">
            <a:xfrm>
              <a:off x="3487738" y="1747838"/>
              <a:ext cx="7362825" cy="2370138"/>
            </a:xfrm>
            <a:custGeom>
              <a:avLst/>
              <a:gdLst>
                <a:gd name="T0" fmla="*/ 2163 w 4638"/>
                <a:gd name="T1" fmla="*/ 3 h 1493"/>
                <a:gd name="T2" fmla="*/ 4638 w 4638"/>
                <a:gd name="T3" fmla="*/ 0 h 1493"/>
                <a:gd name="T4" fmla="*/ 3196 w 4638"/>
                <a:gd name="T5" fmla="*/ 1493 h 1493"/>
                <a:gd name="T6" fmla="*/ 0 w 4638"/>
                <a:gd name="T7" fmla="*/ 1488 h 1493"/>
                <a:gd name="T8" fmla="*/ 2163 w 4638"/>
                <a:gd name="T9" fmla="*/ 3 h 1493"/>
              </a:gdLst>
              <a:ahLst/>
              <a:cxnLst>
                <a:cxn ang="0">
                  <a:pos x="T0" y="T1"/>
                </a:cxn>
                <a:cxn ang="0">
                  <a:pos x="T2" y="T3"/>
                </a:cxn>
                <a:cxn ang="0">
                  <a:pos x="T4" y="T5"/>
                </a:cxn>
                <a:cxn ang="0">
                  <a:pos x="T6" y="T7"/>
                </a:cxn>
                <a:cxn ang="0">
                  <a:pos x="T8" y="T9"/>
                </a:cxn>
              </a:cxnLst>
              <a:rect l="0" t="0" r="r" b="b"/>
              <a:pathLst>
                <a:path w="4638" h="1493">
                  <a:moveTo>
                    <a:pt x="2163" y="3"/>
                  </a:moveTo>
                  <a:lnTo>
                    <a:pt x="4638" y="0"/>
                  </a:lnTo>
                  <a:lnTo>
                    <a:pt x="3196" y="1493"/>
                  </a:lnTo>
                  <a:lnTo>
                    <a:pt x="0" y="1488"/>
                  </a:lnTo>
                  <a:lnTo>
                    <a:pt x="2163" y="3"/>
                  </a:lnTo>
                  <a:close/>
                </a:path>
              </a:pathLst>
            </a:custGeom>
            <a:solidFill>
              <a:srgbClr val="0199DD"/>
            </a:solidFill>
            <a:ln>
              <a:noFill/>
            </a:ln>
          </p:spPr>
          <p:txBody>
            <a:bodyPr vert="horz" wrap="square" lIns="91440" tIns="45720" rIns="91440" bIns="45720" numCol="1" anchor="t" anchorCtr="0" compatLnSpc="1">
              <a:prstTxWarp prst="textNoShape">
                <a:avLst/>
              </a:prstTxWarp>
            </a:bodyPr>
            <a:lstStyle/>
            <a:p>
              <a:endParaRPr lang="en-US" sz="1350" dirty="0"/>
            </a:p>
          </p:txBody>
        </p:sp>
      </p:grpSp>
      <p:sp>
        <p:nvSpPr>
          <p:cNvPr id="16" name="Title 1"/>
          <p:cNvSpPr>
            <a:spLocks noGrp="1"/>
          </p:cNvSpPr>
          <p:nvPr>
            <p:ph type="ctrTitle"/>
          </p:nvPr>
        </p:nvSpPr>
        <p:spPr>
          <a:xfrm>
            <a:off x="584200" y="3286125"/>
            <a:ext cx="10083800" cy="1385888"/>
          </a:xfrm>
        </p:spPr>
        <p:txBody>
          <a:bodyPr anchor="b"/>
          <a:lstStyle>
            <a:lvl1pPr algn="l">
              <a:defRPr sz="3375">
                <a:solidFill>
                  <a:schemeClr val="bg1"/>
                </a:solidFill>
              </a:defRPr>
            </a:lvl1pPr>
          </a:lstStyle>
          <a:p>
            <a:r>
              <a:rPr lang="en-US"/>
              <a:t>Click to edit Master title style</a:t>
            </a:r>
            <a:endParaRPr lang="en-US" dirty="0"/>
          </a:p>
        </p:txBody>
      </p:sp>
      <p:sp>
        <p:nvSpPr>
          <p:cNvPr id="17" name="Subtitle 2"/>
          <p:cNvSpPr>
            <a:spLocks noGrp="1"/>
          </p:cNvSpPr>
          <p:nvPr>
            <p:ph type="subTitle" idx="1"/>
          </p:nvPr>
        </p:nvSpPr>
        <p:spPr>
          <a:xfrm>
            <a:off x="584200" y="4672013"/>
            <a:ext cx="9144000" cy="400050"/>
          </a:xfrm>
        </p:spPr>
        <p:txBody>
          <a:bodyPr>
            <a:noAutofit/>
          </a:bodyPr>
          <a:lstStyle>
            <a:lvl1pPr marL="0" indent="0" algn="l">
              <a:buNone/>
              <a:defRPr sz="1800" b="0" i="1">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18" name="Text Placeholder 7"/>
          <p:cNvSpPr>
            <a:spLocks noGrp="1"/>
          </p:cNvSpPr>
          <p:nvPr>
            <p:ph type="body" sz="quarter" idx="11" hasCustomPrompt="1"/>
          </p:nvPr>
        </p:nvSpPr>
        <p:spPr>
          <a:xfrm>
            <a:off x="584201" y="5461121"/>
            <a:ext cx="5139267" cy="751946"/>
          </a:xfrm>
        </p:spPr>
        <p:txBody>
          <a:bodyPr>
            <a:noAutofit/>
          </a:bodyPr>
          <a:lstStyle>
            <a:lvl1pPr marL="0" indent="0">
              <a:buNone/>
              <a:defRPr sz="1350" b="0" i="1">
                <a:solidFill>
                  <a:schemeClr val="bg1"/>
                </a:solidFill>
              </a:defRPr>
            </a:lvl1pPr>
          </a:lstStyle>
          <a:p>
            <a:pPr lvl="0"/>
            <a:r>
              <a:rPr lang="en-US" dirty="0"/>
              <a:t>Client name</a:t>
            </a:r>
          </a:p>
        </p:txBody>
      </p:sp>
      <p:sp>
        <p:nvSpPr>
          <p:cNvPr id="19" name="Text Placeholder 7"/>
          <p:cNvSpPr>
            <a:spLocks noGrp="1"/>
          </p:cNvSpPr>
          <p:nvPr>
            <p:ph type="body" sz="quarter" idx="13"/>
          </p:nvPr>
        </p:nvSpPr>
        <p:spPr>
          <a:xfrm>
            <a:off x="5870225" y="5884983"/>
            <a:ext cx="5305777" cy="431800"/>
          </a:xfrm>
        </p:spPr>
        <p:txBody>
          <a:bodyPr>
            <a:noAutofit/>
          </a:bodyPr>
          <a:lstStyle>
            <a:lvl1pPr marL="0" indent="0">
              <a:buNone/>
              <a:defRPr sz="1350" b="0" i="1" baseline="0">
                <a:solidFill>
                  <a:schemeClr val="bg1"/>
                </a:solidFill>
              </a:defRPr>
            </a:lvl1pPr>
          </a:lstStyle>
          <a:p>
            <a:pPr lvl="0"/>
            <a:endParaRPr lang="en-US" sz="1350" b="0" i="1" kern="1200" dirty="0">
              <a:solidFill>
                <a:schemeClr val="bg1"/>
              </a:solidFill>
              <a:latin typeface="+mn-lt"/>
              <a:ea typeface="+mn-ea"/>
              <a:cs typeface="+mn-cs"/>
            </a:endParaRPr>
          </a:p>
        </p:txBody>
      </p:sp>
      <p:sp>
        <p:nvSpPr>
          <p:cNvPr id="21" name="TextBox 20"/>
          <p:cNvSpPr txBox="1"/>
          <p:nvPr/>
        </p:nvSpPr>
        <p:spPr>
          <a:xfrm>
            <a:off x="584200" y="5168584"/>
            <a:ext cx="1957392" cy="253916"/>
          </a:xfrm>
          <a:prstGeom prst="rect">
            <a:avLst/>
          </a:prstGeom>
          <a:noFill/>
        </p:spPr>
        <p:txBody>
          <a:bodyPr wrap="square" rtlCol="0">
            <a:spAutoFit/>
          </a:bodyPr>
          <a:lstStyle/>
          <a:p>
            <a:r>
              <a:rPr lang="en-US" sz="1050" b="1" i="1" dirty="0">
                <a:solidFill>
                  <a:srgbClr val="BEDA83"/>
                </a:solidFill>
              </a:rPr>
              <a:t>presented to</a:t>
            </a:r>
          </a:p>
        </p:txBody>
      </p:sp>
      <p:sp>
        <p:nvSpPr>
          <p:cNvPr id="22" name="TextBox 21"/>
          <p:cNvSpPr txBox="1"/>
          <p:nvPr/>
        </p:nvSpPr>
        <p:spPr>
          <a:xfrm>
            <a:off x="5870223" y="5169431"/>
            <a:ext cx="2169160" cy="253916"/>
          </a:xfrm>
          <a:prstGeom prst="rect">
            <a:avLst/>
          </a:prstGeom>
          <a:noFill/>
        </p:spPr>
        <p:txBody>
          <a:bodyPr wrap="square" rtlCol="0">
            <a:spAutoFit/>
          </a:bodyPr>
          <a:lstStyle/>
          <a:p>
            <a:r>
              <a:rPr lang="en-US" sz="1050" b="1" i="1" dirty="0">
                <a:solidFill>
                  <a:srgbClr val="BEDA83"/>
                </a:solidFill>
              </a:rPr>
              <a:t>presented by</a:t>
            </a:r>
          </a:p>
        </p:txBody>
      </p:sp>
      <p:sp>
        <p:nvSpPr>
          <p:cNvPr id="23" name="Text Placeholder 7"/>
          <p:cNvSpPr>
            <a:spLocks noGrp="1"/>
          </p:cNvSpPr>
          <p:nvPr>
            <p:ph type="body" sz="quarter" idx="14" hasCustomPrompt="1"/>
          </p:nvPr>
        </p:nvSpPr>
        <p:spPr>
          <a:xfrm>
            <a:off x="584201" y="6508268"/>
            <a:ext cx="5139267" cy="349735"/>
          </a:xfrm>
        </p:spPr>
        <p:txBody>
          <a:bodyPr>
            <a:noAutofit/>
          </a:bodyPr>
          <a:lstStyle>
            <a:lvl1pPr marL="0" indent="0">
              <a:buNone/>
              <a:defRPr sz="1050" b="0" i="0">
                <a:solidFill>
                  <a:schemeClr val="bg1"/>
                </a:solidFill>
              </a:defRPr>
            </a:lvl1pPr>
          </a:lstStyle>
          <a:p>
            <a:pPr lvl="0"/>
            <a:r>
              <a:rPr lang="en-US" dirty="0"/>
              <a:t>Date</a:t>
            </a:r>
          </a:p>
        </p:txBody>
      </p:sp>
      <p:grpSp>
        <p:nvGrpSpPr>
          <p:cNvPr id="10" name="Group 9"/>
          <p:cNvGrpSpPr/>
          <p:nvPr/>
        </p:nvGrpSpPr>
        <p:grpSpPr>
          <a:xfrm>
            <a:off x="0" y="3278400"/>
            <a:ext cx="12192000" cy="109728"/>
            <a:chOff x="-833438" y="3360738"/>
            <a:chExt cx="10814051" cy="141288"/>
          </a:xfrm>
        </p:grpSpPr>
        <p:sp>
          <p:nvSpPr>
            <p:cNvPr id="5" name="AutoShape 3"/>
            <p:cNvSpPr>
              <a:spLocks noChangeAspect="1" noChangeArrowheads="1" noTextEdit="1"/>
            </p:cNvSpPr>
            <p:nvPr/>
          </p:nvSpPr>
          <p:spPr bwMode="auto">
            <a:xfrm>
              <a:off x="-833438" y="3360738"/>
              <a:ext cx="10810876"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 name="Rectangle 5"/>
            <p:cNvSpPr>
              <a:spLocks noChangeArrowheads="1"/>
            </p:cNvSpPr>
            <p:nvPr/>
          </p:nvSpPr>
          <p:spPr bwMode="auto">
            <a:xfrm>
              <a:off x="-830263" y="3360738"/>
              <a:ext cx="2703513" cy="141288"/>
            </a:xfrm>
            <a:prstGeom prst="rect">
              <a:avLst/>
            </a:prstGeom>
            <a:solidFill>
              <a:srgbClr val="98C3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 name="Rectangle 6"/>
            <p:cNvSpPr>
              <a:spLocks noChangeArrowheads="1"/>
            </p:cNvSpPr>
            <p:nvPr/>
          </p:nvSpPr>
          <p:spPr bwMode="auto">
            <a:xfrm>
              <a:off x="7275513" y="3360738"/>
              <a:ext cx="2705100" cy="141288"/>
            </a:xfrm>
            <a:prstGeom prst="rect">
              <a:avLst/>
            </a:prstGeom>
            <a:solidFill>
              <a:srgbClr val="6B7D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 name="Rectangle 7"/>
            <p:cNvSpPr>
              <a:spLocks noChangeArrowheads="1"/>
            </p:cNvSpPr>
            <p:nvPr/>
          </p:nvSpPr>
          <p:spPr bwMode="auto">
            <a:xfrm>
              <a:off x="1873250" y="3360738"/>
              <a:ext cx="2701925" cy="141288"/>
            </a:xfrm>
            <a:prstGeom prst="rect">
              <a:avLst/>
            </a:prstGeom>
            <a:solidFill>
              <a:srgbClr val="27A6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 name="Rectangle 8"/>
            <p:cNvSpPr>
              <a:spLocks noChangeArrowheads="1"/>
            </p:cNvSpPr>
            <p:nvPr/>
          </p:nvSpPr>
          <p:spPr bwMode="auto">
            <a:xfrm>
              <a:off x="4572000" y="3360738"/>
              <a:ext cx="2703513" cy="141288"/>
            </a:xfrm>
            <a:prstGeom prst="rect">
              <a:avLst/>
            </a:prstGeom>
            <a:solidFill>
              <a:srgbClr val="00BD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26" name="Freeform 14"/>
          <p:cNvSpPr>
            <a:spLocks/>
          </p:cNvSpPr>
          <p:nvPr/>
        </p:nvSpPr>
        <p:spPr bwMode="auto">
          <a:xfrm>
            <a:off x="5255683" y="5862638"/>
            <a:ext cx="5801784" cy="1522412"/>
          </a:xfrm>
          <a:custGeom>
            <a:avLst/>
            <a:gdLst>
              <a:gd name="T0" fmla="*/ 0 w 2741"/>
              <a:gd name="T1" fmla="*/ 959 h 959"/>
              <a:gd name="T2" fmla="*/ 2239 w 2741"/>
              <a:gd name="T3" fmla="*/ 959 h 959"/>
              <a:gd name="T4" fmla="*/ 2741 w 2741"/>
              <a:gd name="T5" fmla="*/ 2 h 959"/>
              <a:gd name="T6" fmla="*/ 929 w 2741"/>
              <a:gd name="T7" fmla="*/ 0 h 959"/>
            </a:gdLst>
            <a:ahLst/>
            <a:cxnLst>
              <a:cxn ang="0">
                <a:pos x="T0" y="T1"/>
              </a:cxn>
              <a:cxn ang="0">
                <a:pos x="T2" y="T3"/>
              </a:cxn>
              <a:cxn ang="0">
                <a:pos x="T4" y="T5"/>
              </a:cxn>
              <a:cxn ang="0">
                <a:pos x="T6" y="T7"/>
              </a:cxn>
            </a:cxnLst>
            <a:rect l="0" t="0" r="r" b="b"/>
            <a:pathLst>
              <a:path w="2741" h="959">
                <a:moveTo>
                  <a:pt x="0" y="959"/>
                </a:moveTo>
                <a:lnTo>
                  <a:pt x="2239" y="959"/>
                </a:lnTo>
                <a:lnTo>
                  <a:pt x="2741" y="2"/>
                </a:lnTo>
                <a:lnTo>
                  <a:pt x="9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2" name="Freeform 16"/>
          <p:cNvSpPr>
            <a:spLocks/>
          </p:cNvSpPr>
          <p:nvPr/>
        </p:nvSpPr>
        <p:spPr bwMode="auto">
          <a:xfrm>
            <a:off x="6396038" y="4283077"/>
            <a:ext cx="6980239" cy="2441575"/>
          </a:xfrm>
          <a:custGeom>
            <a:avLst/>
            <a:gdLst>
              <a:gd name="T0" fmla="*/ 0 w 4397"/>
              <a:gd name="T1" fmla="*/ 1538 h 1538"/>
              <a:gd name="T2" fmla="*/ 3591 w 4397"/>
              <a:gd name="T3" fmla="*/ 1538 h 1538"/>
              <a:gd name="T4" fmla="*/ 4397 w 4397"/>
              <a:gd name="T5" fmla="*/ 5 h 1538"/>
              <a:gd name="T6" fmla="*/ 1489 w 4397"/>
              <a:gd name="T7" fmla="*/ 0 h 1538"/>
            </a:gdLst>
            <a:ahLst/>
            <a:cxnLst>
              <a:cxn ang="0">
                <a:pos x="T0" y="T1"/>
              </a:cxn>
              <a:cxn ang="0">
                <a:pos x="T2" y="T3"/>
              </a:cxn>
              <a:cxn ang="0">
                <a:pos x="T4" y="T5"/>
              </a:cxn>
              <a:cxn ang="0">
                <a:pos x="T6" y="T7"/>
              </a:cxn>
            </a:cxnLst>
            <a:rect l="0" t="0" r="r" b="b"/>
            <a:pathLst>
              <a:path w="4397" h="1538">
                <a:moveTo>
                  <a:pt x="0" y="1538"/>
                </a:moveTo>
                <a:lnTo>
                  <a:pt x="3591" y="1538"/>
                </a:lnTo>
                <a:lnTo>
                  <a:pt x="4397" y="5"/>
                </a:lnTo>
                <a:lnTo>
                  <a:pt x="148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Tree>
    <p:extLst>
      <p:ext uri="{BB962C8B-B14F-4D97-AF65-F5344CB8AC3E}">
        <p14:creationId xmlns:p14="http://schemas.microsoft.com/office/powerpoint/2010/main" val="10088547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solidFill>
                  <a:schemeClr val="accent5"/>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35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p:nvPr/>
        </p:nvSpPr>
        <p:spPr>
          <a:xfrm>
            <a:off x="838200" y="1323449"/>
            <a:ext cx="10515600" cy="45719"/>
          </a:xfrm>
          <a:prstGeom prst="rect">
            <a:avLst/>
          </a:prstGeom>
          <a:gradFill flip="none" rotWithShape="1">
            <a:gsLst>
              <a:gs pos="0">
                <a:srgbClr val="00BDD5"/>
              </a:gs>
              <a:gs pos="50000">
                <a:srgbClr val="98C31F"/>
              </a:gs>
              <a:gs pos="100000">
                <a:srgbClr val="27A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2" name="Group 11"/>
          <p:cNvGrpSpPr/>
          <p:nvPr/>
        </p:nvGrpSpPr>
        <p:grpSpPr>
          <a:xfrm>
            <a:off x="0" y="6780948"/>
            <a:ext cx="12192000" cy="88357"/>
            <a:chOff x="0" y="6631143"/>
            <a:chExt cx="9144000" cy="88357"/>
          </a:xfrm>
        </p:grpSpPr>
        <p:sp>
          <p:nvSpPr>
            <p:cNvPr id="13" name="Rectangle 12"/>
            <p:cNvSpPr>
              <a:spLocks noChangeArrowheads="1"/>
            </p:cNvSpPr>
            <p:nvPr/>
          </p:nvSpPr>
          <p:spPr bwMode="auto">
            <a:xfrm>
              <a:off x="0" y="6631143"/>
              <a:ext cx="1833995" cy="88357"/>
            </a:xfrm>
            <a:prstGeom prst="rect">
              <a:avLst/>
            </a:prstGeom>
            <a:solidFill>
              <a:srgbClr val="98C3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 name="Rectangle 13"/>
            <p:cNvSpPr>
              <a:spLocks noChangeArrowheads="1"/>
            </p:cNvSpPr>
            <p:nvPr/>
          </p:nvSpPr>
          <p:spPr bwMode="auto">
            <a:xfrm>
              <a:off x="1828800" y="6631143"/>
              <a:ext cx="1833995" cy="88357"/>
            </a:xfrm>
            <a:prstGeom prst="rect">
              <a:avLst/>
            </a:prstGeom>
            <a:solidFill>
              <a:srgbClr val="27A670"/>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15" name="Rectangle 14"/>
            <p:cNvSpPr>
              <a:spLocks noChangeArrowheads="1"/>
            </p:cNvSpPr>
            <p:nvPr/>
          </p:nvSpPr>
          <p:spPr bwMode="auto">
            <a:xfrm>
              <a:off x="3657600" y="6631143"/>
              <a:ext cx="1833995" cy="88357"/>
            </a:xfrm>
            <a:prstGeom prst="rect">
              <a:avLst/>
            </a:prstGeom>
            <a:solidFill>
              <a:srgbClr val="00BDD5"/>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16" name="Rectangle 15"/>
            <p:cNvSpPr>
              <a:spLocks noChangeArrowheads="1"/>
            </p:cNvSpPr>
            <p:nvPr/>
          </p:nvSpPr>
          <p:spPr bwMode="auto">
            <a:xfrm>
              <a:off x="5486400" y="6631143"/>
              <a:ext cx="1833995" cy="88357"/>
            </a:xfrm>
            <a:prstGeom prst="rect">
              <a:avLst/>
            </a:prstGeom>
            <a:solidFill>
              <a:srgbClr val="0199DD"/>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17" name="Rectangle 16"/>
            <p:cNvSpPr>
              <a:spLocks noChangeArrowheads="1"/>
            </p:cNvSpPr>
            <p:nvPr/>
          </p:nvSpPr>
          <p:spPr bwMode="auto">
            <a:xfrm>
              <a:off x="7310005" y="6631143"/>
              <a:ext cx="1833995" cy="88357"/>
            </a:xfrm>
            <a:prstGeom prst="rect">
              <a:avLst/>
            </a:prstGeom>
            <a:solidFill>
              <a:srgbClr val="6B7DB7"/>
            </a:solidFill>
            <a:ln>
              <a:noFill/>
            </a:ln>
          </p:spPr>
          <p:txBody>
            <a:bodyPr vert="horz" wrap="square" lIns="91440" tIns="45720" rIns="91440" bIns="45720" numCol="1" anchor="t" anchorCtr="0" compatLnSpc="1">
              <a:prstTxWarp prst="textNoShape">
                <a:avLst/>
              </a:prstTxWarp>
            </a:bodyPr>
            <a:lstStyle/>
            <a:p>
              <a:endParaRPr lang="en-US" sz="1350" dirty="0"/>
            </a:p>
          </p:txBody>
        </p:sp>
      </p:grpSp>
    </p:spTree>
    <p:extLst>
      <p:ext uri="{BB962C8B-B14F-4D97-AF65-F5344CB8AC3E}">
        <p14:creationId xmlns:p14="http://schemas.microsoft.com/office/powerpoint/2010/main" val="2613963085"/>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66875"/>
            <a:ext cx="5156200" cy="4510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66875"/>
            <a:ext cx="5156200" cy="4510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p:cNvSpPr/>
          <p:nvPr/>
        </p:nvSpPr>
        <p:spPr>
          <a:xfrm>
            <a:off x="838200" y="1323449"/>
            <a:ext cx="10515600" cy="45719"/>
          </a:xfrm>
          <a:prstGeom prst="rect">
            <a:avLst/>
          </a:prstGeom>
          <a:gradFill flip="none" rotWithShape="1">
            <a:gsLst>
              <a:gs pos="0">
                <a:srgbClr val="00BDD5"/>
              </a:gs>
              <a:gs pos="50000">
                <a:srgbClr val="98C31F"/>
              </a:gs>
              <a:gs pos="100000">
                <a:srgbClr val="27A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4" name="Group 13"/>
          <p:cNvGrpSpPr/>
          <p:nvPr/>
        </p:nvGrpSpPr>
        <p:grpSpPr>
          <a:xfrm>
            <a:off x="0" y="6780948"/>
            <a:ext cx="12192000" cy="88357"/>
            <a:chOff x="0" y="6631143"/>
            <a:chExt cx="9144000" cy="88357"/>
          </a:xfrm>
        </p:grpSpPr>
        <p:sp>
          <p:nvSpPr>
            <p:cNvPr id="15" name="Rectangle 14"/>
            <p:cNvSpPr>
              <a:spLocks noChangeArrowheads="1"/>
            </p:cNvSpPr>
            <p:nvPr/>
          </p:nvSpPr>
          <p:spPr bwMode="auto">
            <a:xfrm>
              <a:off x="0" y="6631143"/>
              <a:ext cx="1833995" cy="88357"/>
            </a:xfrm>
            <a:prstGeom prst="rect">
              <a:avLst/>
            </a:prstGeom>
            <a:solidFill>
              <a:srgbClr val="98C3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 name="Rectangle 15"/>
            <p:cNvSpPr>
              <a:spLocks noChangeArrowheads="1"/>
            </p:cNvSpPr>
            <p:nvPr/>
          </p:nvSpPr>
          <p:spPr bwMode="auto">
            <a:xfrm>
              <a:off x="1828800" y="6631143"/>
              <a:ext cx="1833995" cy="88357"/>
            </a:xfrm>
            <a:prstGeom prst="rect">
              <a:avLst/>
            </a:prstGeom>
            <a:solidFill>
              <a:srgbClr val="27A670"/>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17" name="Rectangle 16"/>
            <p:cNvSpPr>
              <a:spLocks noChangeArrowheads="1"/>
            </p:cNvSpPr>
            <p:nvPr/>
          </p:nvSpPr>
          <p:spPr bwMode="auto">
            <a:xfrm>
              <a:off x="3657600" y="6631143"/>
              <a:ext cx="1833995" cy="88357"/>
            </a:xfrm>
            <a:prstGeom prst="rect">
              <a:avLst/>
            </a:prstGeom>
            <a:solidFill>
              <a:srgbClr val="00BDD5"/>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18" name="Rectangle 17"/>
            <p:cNvSpPr>
              <a:spLocks noChangeArrowheads="1"/>
            </p:cNvSpPr>
            <p:nvPr/>
          </p:nvSpPr>
          <p:spPr bwMode="auto">
            <a:xfrm>
              <a:off x="5486400" y="6631143"/>
              <a:ext cx="1833995" cy="88357"/>
            </a:xfrm>
            <a:prstGeom prst="rect">
              <a:avLst/>
            </a:prstGeom>
            <a:solidFill>
              <a:srgbClr val="0199DD"/>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19" name="Rectangle 18"/>
            <p:cNvSpPr>
              <a:spLocks noChangeArrowheads="1"/>
            </p:cNvSpPr>
            <p:nvPr/>
          </p:nvSpPr>
          <p:spPr bwMode="auto">
            <a:xfrm>
              <a:off x="7310005" y="6631143"/>
              <a:ext cx="1833995" cy="88357"/>
            </a:xfrm>
            <a:prstGeom prst="rect">
              <a:avLst/>
            </a:prstGeom>
            <a:solidFill>
              <a:srgbClr val="6B7DB7"/>
            </a:solidFill>
            <a:ln>
              <a:noFill/>
            </a:ln>
          </p:spPr>
          <p:txBody>
            <a:bodyPr vert="horz" wrap="square" lIns="91440" tIns="45720" rIns="91440" bIns="45720" numCol="1" anchor="t" anchorCtr="0" compatLnSpc="1">
              <a:prstTxWarp prst="textNoShape">
                <a:avLst/>
              </a:prstTxWarp>
            </a:bodyPr>
            <a:lstStyle/>
            <a:p>
              <a:endParaRPr lang="en-US" sz="1350" dirty="0"/>
            </a:p>
          </p:txBody>
        </p:sp>
      </p:grpSp>
    </p:spTree>
    <p:extLst>
      <p:ext uri="{BB962C8B-B14F-4D97-AF65-F5344CB8AC3E}">
        <p14:creationId xmlns:p14="http://schemas.microsoft.com/office/powerpoint/2010/main" val="2954094463"/>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_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Rectangle 9"/>
          <p:cNvSpPr/>
          <p:nvPr/>
        </p:nvSpPr>
        <p:spPr>
          <a:xfrm>
            <a:off x="838200" y="1323449"/>
            <a:ext cx="10515600" cy="45719"/>
          </a:xfrm>
          <a:prstGeom prst="rect">
            <a:avLst/>
          </a:prstGeom>
          <a:gradFill flip="none" rotWithShape="1">
            <a:gsLst>
              <a:gs pos="0">
                <a:srgbClr val="00BDD5"/>
              </a:gs>
              <a:gs pos="50000">
                <a:srgbClr val="98C31F"/>
              </a:gs>
              <a:gs pos="100000">
                <a:srgbClr val="27A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1" name="Group 10"/>
          <p:cNvGrpSpPr/>
          <p:nvPr/>
        </p:nvGrpSpPr>
        <p:grpSpPr>
          <a:xfrm>
            <a:off x="0" y="6780948"/>
            <a:ext cx="12192000" cy="88357"/>
            <a:chOff x="0" y="6631143"/>
            <a:chExt cx="9144000" cy="88357"/>
          </a:xfrm>
        </p:grpSpPr>
        <p:sp>
          <p:nvSpPr>
            <p:cNvPr id="12" name="Rectangle 11"/>
            <p:cNvSpPr>
              <a:spLocks noChangeArrowheads="1"/>
            </p:cNvSpPr>
            <p:nvPr/>
          </p:nvSpPr>
          <p:spPr bwMode="auto">
            <a:xfrm>
              <a:off x="0" y="6631143"/>
              <a:ext cx="1833995" cy="88357"/>
            </a:xfrm>
            <a:prstGeom prst="rect">
              <a:avLst/>
            </a:prstGeom>
            <a:solidFill>
              <a:srgbClr val="98C3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 name="Rectangle 12"/>
            <p:cNvSpPr>
              <a:spLocks noChangeArrowheads="1"/>
            </p:cNvSpPr>
            <p:nvPr/>
          </p:nvSpPr>
          <p:spPr bwMode="auto">
            <a:xfrm>
              <a:off x="1828800" y="6631143"/>
              <a:ext cx="1833995" cy="88357"/>
            </a:xfrm>
            <a:prstGeom prst="rect">
              <a:avLst/>
            </a:prstGeom>
            <a:solidFill>
              <a:srgbClr val="27A670"/>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14" name="Rectangle 13"/>
            <p:cNvSpPr>
              <a:spLocks noChangeArrowheads="1"/>
            </p:cNvSpPr>
            <p:nvPr/>
          </p:nvSpPr>
          <p:spPr bwMode="auto">
            <a:xfrm>
              <a:off x="3657600" y="6631143"/>
              <a:ext cx="1833995" cy="88357"/>
            </a:xfrm>
            <a:prstGeom prst="rect">
              <a:avLst/>
            </a:prstGeom>
            <a:solidFill>
              <a:srgbClr val="00BDD5"/>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15" name="Rectangle 14"/>
            <p:cNvSpPr>
              <a:spLocks noChangeArrowheads="1"/>
            </p:cNvSpPr>
            <p:nvPr/>
          </p:nvSpPr>
          <p:spPr bwMode="auto">
            <a:xfrm>
              <a:off x="5486400" y="6631143"/>
              <a:ext cx="1833995" cy="88357"/>
            </a:xfrm>
            <a:prstGeom prst="rect">
              <a:avLst/>
            </a:prstGeom>
            <a:solidFill>
              <a:srgbClr val="0199DD"/>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16" name="Rectangle 15"/>
            <p:cNvSpPr>
              <a:spLocks noChangeArrowheads="1"/>
            </p:cNvSpPr>
            <p:nvPr/>
          </p:nvSpPr>
          <p:spPr bwMode="auto">
            <a:xfrm>
              <a:off x="7310005" y="6631143"/>
              <a:ext cx="1833995" cy="88357"/>
            </a:xfrm>
            <a:prstGeom prst="rect">
              <a:avLst/>
            </a:prstGeom>
            <a:solidFill>
              <a:srgbClr val="6B7DB7"/>
            </a:solidFill>
            <a:ln>
              <a:noFill/>
            </a:ln>
          </p:spPr>
          <p:txBody>
            <a:bodyPr vert="horz" wrap="square" lIns="91440" tIns="45720" rIns="91440" bIns="45720" numCol="1" anchor="t" anchorCtr="0" compatLnSpc="1">
              <a:prstTxWarp prst="textNoShape">
                <a:avLst/>
              </a:prstTxWarp>
            </a:bodyPr>
            <a:lstStyle/>
            <a:p>
              <a:endParaRPr lang="en-US" sz="1350" dirty="0"/>
            </a:p>
          </p:txBody>
        </p:sp>
      </p:grpSp>
    </p:spTree>
    <p:extLst>
      <p:ext uri="{BB962C8B-B14F-4D97-AF65-F5344CB8AC3E}">
        <p14:creationId xmlns:p14="http://schemas.microsoft.com/office/powerpoint/2010/main" val="569835155"/>
      </p:ext>
    </p:extLst>
  </p:cSld>
  <p:clrMapOvr>
    <a:masterClrMapping/>
  </p:clrMapOvr>
  <p:transition>
    <p:fade/>
  </p:transition>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95808" y="6490356"/>
            <a:ext cx="885952" cy="365125"/>
          </a:xfrm>
          <a:prstGeom prst="rect">
            <a:avLst/>
          </a:prstGeom>
        </p:spPr>
        <p:txBody>
          <a:bodyPr/>
          <a:lstStyle/>
          <a:p>
            <a:fld id="{4FAB73BC-B049-4115-A692-8D63A059BFB8}" type="slidenum">
              <a:rPr lang="en-US" smtClean="0"/>
              <a:t>‹#›</a:t>
            </a:fld>
            <a:endParaRPr lang="en-US" dirty="0"/>
          </a:p>
        </p:txBody>
      </p:sp>
      <p:grpSp>
        <p:nvGrpSpPr>
          <p:cNvPr id="11" name="Group 10"/>
          <p:cNvGrpSpPr/>
          <p:nvPr/>
        </p:nvGrpSpPr>
        <p:grpSpPr>
          <a:xfrm>
            <a:off x="0" y="6780948"/>
            <a:ext cx="12192000" cy="88357"/>
            <a:chOff x="0" y="6631143"/>
            <a:chExt cx="9144000" cy="88357"/>
          </a:xfrm>
        </p:grpSpPr>
        <p:sp>
          <p:nvSpPr>
            <p:cNvPr id="12" name="Rectangle 11"/>
            <p:cNvSpPr>
              <a:spLocks noChangeArrowheads="1"/>
            </p:cNvSpPr>
            <p:nvPr/>
          </p:nvSpPr>
          <p:spPr bwMode="auto">
            <a:xfrm>
              <a:off x="0" y="6631143"/>
              <a:ext cx="1833995" cy="88357"/>
            </a:xfrm>
            <a:prstGeom prst="rect">
              <a:avLst/>
            </a:prstGeom>
            <a:solidFill>
              <a:srgbClr val="98C3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 name="Rectangle 12"/>
            <p:cNvSpPr>
              <a:spLocks noChangeArrowheads="1"/>
            </p:cNvSpPr>
            <p:nvPr/>
          </p:nvSpPr>
          <p:spPr bwMode="auto">
            <a:xfrm>
              <a:off x="1828800" y="6631143"/>
              <a:ext cx="1833995" cy="88357"/>
            </a:xfrm>
            <a:prstGeom prst="rect">
              <a:avLst/>
            </a:prstGeom>
            <a:solidFill>
              <a:srgbClr val="27A670"/>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14" name="Rectangle 13"/>
            <p:cNvSpPr>
              <a:spLocks noChangeArrowheads="1"/>
            </p:cNvSpPr>
            <p:nvPr/>
          </p:nvSpPr>
          <p:spPr bwMode="auto">
            <a:xfrm>
              <a:off x="3657600" y="6631143"/>
              <a:ext cx="1833995" cy="88357"/>
            </a:xfrm>
            <a:prstGeom prst="rect">
              <a:avLst/>
            </a:prstGeom>
            <a:solidFill>
              <a:srgbClr val="00BDD5"/>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15" name="Rectangle 14"/>
            <p:cNvSpPr>
              <a:spLocks noChangeArrowheads="1"/>
            </p:cNvSpPr>
            <p:nvPr/>
          </p:nvSpPr>
          <p:spPr bwMode="auto">
            <a:xfrm>
              <a:off x="5486400" y="6631143"/>
              <a:ext cx="1833995" cy="88357"/>
            </a:xfrm>
            <a:prstGeom prst="rect">
              <a:avLst/>
            </a:prstGeom>
            <a:solidFill>
              <a:srgbClr val="0199DD"/>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16" name="Rectangle 15"/>
            <p:cNvSpPr>
              <a:spLocks noChangeArrowheads="1"/>
            </p:cNvSpPr>
            <p:nvPr/>
          </p:nvSpPr>
          <p:spPr bwMode="auto">
            <a:xfrm>
              <a:off x="7310005" y="6631143"/>
              <a:ext cx="1833995" cy="88357"/>
            </a:xfrm>
            <a:prstGeom prst="rect">
              <a:avLst/>
            </a:prstGeom>
            <a:solidFill>
              <a:srgbClr val="6B7DB7"/>
            </a:solidFill>
            <a:ln>
              <a:noFill/>
            </a:ln>
          </p:spPr>
          <p:txBody>
            <a:bodyPr vert="horz" wrap="square" lIns="91440" tIns="45720" rIns="91440" bIns="45720" numCol="1" anchor="t" anchorCtr="0" compatLnSpc="1">
              <a:prstTxWarp prst="textNoShape">
                <a:avLst/>
              </a:prstTxWarp>
            </a:bodyPr>
            <a:lstStyle/>
            <a:p>
              <a:endParaRPr lang="en-US" sz="1350" dirty="0"/>
            </a:p>
          </p:txBody>
        </p:sp>
      </p:grpSp>
    </p:spTree>
    <p:extLst>
      <p:ext uri="{BB962C8B-B14F-4D97-AF65-F5344CB8AC3E}">
        <p14:creationId xmlns:p14="http://schemas.microsoft.com/office/powerpoint/2010/main" val="3080077759"/>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3" y="0"/>
            <a:ext cx="12192003" cy="6858000"/>
            <a:chOff x="-2" y="0"/>
            <a:chExt cx="9144002" cy="6858000"/>
          </a:xfrm>
        </p:grpSpPr>
        <p:sp>
          <p:nvSpPr>
            <p:cNvPr id="11" name="Rectangle 10"/>
            <p:cNvSpPr/>
            <p:nvPr/>
          </p:nvSpPr>
          <p:spPr>
            <a:xfrm flipV="1">
              <a:off x="0" y="5484269"/>
              <a:ext cx="2542233" cy="1373731"/>
            </a:xfrm>
            <a:prstGeom prst="rect">
              <a:avLst/>
            </a:prstGeom>
            <a:solidFill>
              <a:srgbClr val="98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p:cNvSpPr/>
            <p:nvPr/>
          </p:nvSpPr>
          <p:spPr>
            <a:xfrm flipV="1">
              <a:off x="0" y="4114800"/>
              <a:ext cx="2542233" cy="1369469"/>
            </a:xfrm>
            <a:prstGeom prst="rect">
              <a:avLst/>
            </a:prstGeom>
            <a:solidFill>
              <a:srgbClr val="27A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p:cNvSpPr/>
            <p:nvPr/>
          </p:nvSpPr>
          <p:spPr>
            <a:xfrm flipV="1">
              <a:off x="0" y="2745569"/>
              <a:ext cx="2542233" cy="1369231"/>
            </a:xfrm>
            <a:prstGeom prst="rect">
              <a:avLst/>
            </a:prstGeom>
            <a:solidFill>
              <a:srgbClr val="00B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p:cNvSpPr/>
            <p:nvPr/>
          </p:nvSpPr>
          <p:spPr>
            <a:xfrm flipV="1">
              <a:off x="-2" y="1376338"/>
              <a:ext cx="9144002" cy="1369231"/>
            </a:xfrm>
            <a:prstGeom prst="rect">
              <a:avLst/>
            </a:prstGeom>
            <a:solidFill>
              <a:srgbClr val="019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p:cNvSpPr/>
            <p:nvPr/>
          </p:nvSpPr>
          <p:spPr>
            <a:xfrm flipV="1">
              <a:off x="0" y="0"/>
              <a:ext cx="2542233" cy="1376338"/>
            </a:xfrm>
            <a:prstGeom prst="rect">
              <a:avLst/>
            </a:prstGeom>
            <a:solidFill>
              <a:srgbClr val="6B7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5" name="Title 4"/>
          <p:cNvSpPr>
            <a:spLocks noGrp="1"/>
          </p:cNvSpPr>
          <p:nvPr>
            <p:ph type="title" hasCustomPrompt="1"/>
          </p:nvPr>
        </p:nvSpPr>
        <p:spPr>
          <a:xfrm>
            <a:off x="838199" y="1371601"/>
            <a:ext cx="10579100" cy="1362075"/>
          </a:xfrm>
        </p:spPr>
        <p:txBody>
          <a:bodyPr anchor="ctr"/>
          <a:lstStyle>
            <a:lvl1pPr algn="r">
              <a:defRPr>
                <a:solidFill>
                  <a:schemeClr val="bg1"/>
                </a:solidFill>
              </a:defRPr>
            </a:lvl1pPr>
          </a:lstStyle>
          <a:p>
            <a:r>
              <a:rPr lang="en-US" dirty="0"/>
              <a:t>Click to edit Divider title style</a:t>
            </a:r>
          </a:p>
        </p:txBody>
      </p:sp>
    </p:spTree>
    <p:extLst>
      <p:ext uri="{BB962C8B-B14F-4D97-AF65-F5344CB8AC3E}">
        <p14:creationId xmlns:p14="http://schemas.microsoft.com/office/powerpoint/2010/main" val="3480668202"/>
      </p:ext>
    </p:extLst>
  </p:cSld>
  <p:clrMapOvr>
    <a:masterClrMapping/>
  </p:clrMapOvr>
  <p:transition>
    <p:fade/>
  </p:transition>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66441" y="2262434"/>
            <a:ext cx="1332321" cy="139045"/>
          </a:xfrm>
          <a:prstGeom prst="rect">
            <a:avLst/>
          </a:prstGeom>
        </p:spPr>
        <p:txBody>
          <a:bodyPr/>
          <a:lstStyle>
            <a:lvl1pPr marL="0" indent="0" algn="ctr">
              <a:buNone/>
              <a:defRPr sz="1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Title 6"/>
          <p:cNvSpPr>
            <a:spLocks noGrp="1"/>
          </p:cNvSpPr>
          <p:nvPr>
            <p:ph type="title"/>
          </p:nvPr>
        </p:nvSpPr>
        <p:spPr>
          <a:xfrm>
            <a:off x="5266441" y="2005553"/>
            <a:ext cx="1332321" cy="256880"/>
          </a:xfrm>
          <a:prstGeom prst="rect">
            <a:avLst/>
          </a:prstGeom>
        </p:spPr>
        <p:txBody>
          <a:bodyPr>
            <a:normAutofit/>
          </a:bodyPr>
          <a:lstStyle>
            <a:lvl1pPr>
              <a:defRPr sz="100">
                <a:solidFill>
                  <a:schemeClr val="bg1"/>
                </a:solidFill>
              </a:defRPr>
            </a:lvl1pPr>
          </a:lstStyle>
          <a:p>
            <a:r>
              <a:rPr lang="en-US"/>
              <a:t>Click to edit Master title style</a:t>
            </a:r>
            <a:endParaRPr lang="en-US" dirty="0"/>
          </a:p>
        </p:txBody>
      </p:sp>
      <p:sp>
        <p:nvSpPr>
          <p:cNvPr id="8" name="TextBox 7"/>
          <p:cNvSpPr txBox="1"/>
          <p:nvPr userDrawn="1"/>
        </p:nvSpPr>
        <p:spPr>
          <a:xfrm>
            <a:off x="609600" y="1674674"/>
            <a:ext cx="10972800" cy="1754326"/>
          </a:xfrm>
          <a:prstGeom prst="rect">
            <a:avLst/>
          </a:prstGeom>
          <a:solidFill>
            <a:schemeClr val="accent1"/>
          </a:solidFill>
        </p:spPr>
        <p:txBody>
          <a:bodyPr wrap="square" rtlCol="0">
            <a:spAutoFit/>
          </a:bodyPr>
          <a:lstStyle/>
          <a:p>
            <a:pPr algn="ctr"/>
            <a:r>
              <a:rPr lang="en-US" sz="3600" dirty="0"/>
              <a:t>Please select a Custom</a:t>
            </a:r>
            <a:r>
              <a:rPr lang="en-US" sz="3600" baseline="0" dirty="0"/>
              <a:t> CS Theme </a:t>
            </a:r>
            <a:br>
              <a:rPr lang="en-US" sz="3600" baseline="0" dirty="0"/>
            </a:br>
            <a:r>
              <a:rPr lang="en-US" sz="3600" baseline="0" dirty="0"/>
              <a:t>from the Design Tab . . .</a:t>
            </a:r>
          </a:p>
          <a:p>
            <a:pPr algn="ctr"/>
            <a:r>
              <a:rPr lang="en-US" sz="3600" baseline="0" dirty="0"/>
              <a:t>then Delete this Slide</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p:nvSpPr>
        <p:spPr>
          <a:xfrm>
            <a:off x="970384" y="1567543"/>
            <a:ext cx="10383416" cy="2446824"/>
          </a:xfrm>
          <a:prstGeom prst="rect">
            <a:avLst/>
          </a:prstGeom>
          <a:noFill/>
        </p:spPr>
        <p:txBody>
          <a:bodyPr wrap="square" rtlCol="0">
            <a:spAutoFit/>
          </a:bodyPr>
          <a:lstStyle/>
          <a:p>
            <a:pPr algn="ctr"/>
            <a:r>
              <a:rPr lang="en-US" sz="2700" dirty="0">
                <a:solidFill>
                  <a:prstClr val="black"/>
                </a:solidFill>
              </a:rPr>
              <a:t>Included in this template are 4 layouts.</a:t>
            </a:r>
          </a:p>
          <a:p>
            <a:pPr algn="ctr"/>
            <a:endParaRPr lang="en-US" sz="2100" dirty="0">
              <a:solidFill>
                <a:prstClr val="black"/>
              </a:solidFill>
            </a:endParaRPr>
          </a:p>
          <a:p>
            <a:pPr algn="ctr"/>
            <a:r>
              <a:rPr lang="en-US" sz="2100" dirty="0">
                <a:solidFill>
                  <a:prstClr val="black"/>
                </a:solidFill>
              </a:rPr>
              <a:t>To begin, select the desired look from the “Layouts” drop down next to the “New Slide” drop down.   </a:t>
            </a:r>
          </a:p>
          <a:p>
            <a:pPr algn="ctr"/>
            <a:endParaRPr lang="en-US" sz="2100" dirty="0">
              <a:solidFill>
                <a:prstClr val="black"/>
              </a:solidFill>
            </a:endParaRPr>
          </a:p>
          <a:p>
            <a:pPr algn="ctr"/>
            <a:r>
              <a:rPr lang="en-US" sz="2100" dirty="0">
                <a:solidFill>
                  <a:prstClr val="black"/>
                </a:solidFill>
              </a:rPr>
              <a:t>Each design is intended to be used independently, do not mix and match from the different looks.</a:t>
            </a:r>
          </a:p>
        </p:txBody>
      </p:sp>
    </p:spTree>
    <p:extLst>
      <p:ext uri="{BB962C8B-B14F-4D97-AF65-F5344CB8AC3E}">
        <p14:creationId xmlns:p14="http://schemas.microsoft.com/office/powerpoint/2010/main" val="27936205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11307" y="-22585"/>
            <a:ext cx="12214608" cy="6874235"/>
            <a:chOff x="-11306" y="-22585"/>
            <a:chExt cx="12214608" cy="6874235"/>
          </a:xfrm>
        </p:grpSpPr>
        <p:sp>
          <p:nvSpPr>
            <p:cNvPr id="10" name="Freeform 5"/>
            <p:cNvSpPr>
              <a:spLocks/>
            </p:cNvSpPr>
            <p:nvPr/>
          </p:nvSpPr>
          <p:spPr bwMode="auto">
            <a:xfrm>
              <a:off x="954972" y="-22585"/>
              <a:ext cx="6676128" cy="1303697"/>
            </a:xfrm>
            <a:custGeom>
              <a:avLst/>
              <a:gdLst>
                <a:gd name="T0" fmla="*/ 4462 w 4462"/>
                <a:gd name="T1" fmla="*/ 0 h 978"/>
                <a:gd name="T2" fmla="*/ 3054 w 4462"/>
                <a:gd name="T3" fmla="*/ 978 h 978"/>
                <a:gd name="T4" fmla="*/ 0 w 4462"/>
                <a:gd name="T5" fmla="*/ 978 h 978"/>
                <a:gd name="T6" fmla="*/ 1976 w 4462"/>
                <a:gd name="T7" fmla="*/ 0 h 978"/>
                <a:gd name="T8" fmla="*/ 4462 w 4462"/>
                <a:gd name="T9" fmla="*/ 0 h 978"/>
                <a:gd name="connsiteX0" fmla="*/ 10000 w 10000"/>
                <a:gd name="connsiteY0" fmla="*/ 0 h 10000"/>
                <a:gd name="connsiteX1" fmla="*/ 6844 w 10000"/>
                <a:gd name="connsiteY1" fmla="*/ 10000 h 10000"/>
                <a:gd name="connsiteX2" fmla="*/ 0 w 10000"/>
                <a:gd name="connsiteY2" fmla="*/ 10000 h 10000"/>
                <a:gd name="connsiteX3" fmla="*/ 3672 w 10000"/>
                <a:gd name="connsiteY3" fmla="*/ 1676 h 10000"/>
                <a:gd name="connsiteX4" fmla="*/ 4429 w 10000"/>
                <a:gd name="connsiteY4" fmla="*/ 0 h 10000"/>
                <a:gd name="connsiteX5" fmla="*/ 10000 w 10000"/>
                <a:gd name="connsiteY5" fmla="*/ 0 h 10000"/>
                <a:gd name="connsiteX0" fmla="*/ 10000 w 10000"/>
                <a:gd name="connsiteY0" fmla="*/ 0 h 10000"/>
                <a:gd name="connsiteX1" fmla="*/ 9425 w 10000"/>
                <a:gd name="connsiteY1" fmla="*/ 1603 h 10000"/>
                <a:gd name="connsiteX2" fmla="*/ 6844 w 10000"/>
                <a:gd name="connsiteY2" fmla="*/ 10000 h 10000"/>
                <a:gd name="connsiteX3" fmla="*/ 0 w 10000"/>
                <a:gd name="connsiteY3" fmla="*/ 10000 h 10000"/>
                <a:gd name="connsiteX4" fmla="*/ 3672 w 10000"/>
                <a:gd name="connsiteY4" fmla="*/ 1676 h 10000"/>
                <a:gd name="connsiteX5" fmla="*/ 4429 w 10000"/>
                <a:gd name="connsiteY5" fmla="*/ 0 h 10000"/>
                <a:gd name="connsiteX6" fmla="*/ 10000 w 10000"/>
                <a:gd name="connsiteY6" fmla="*/ 0 h 10000"/>
                <a:gd name="connsiteX0" fmla="*/ 4429 w 9425"/>
                <a:gd name="connsiteY0" fmla="*/ 0 h 10000"/>
                <a:gd name="connsiteX1" fmla="*/ 9425 w 9425"/>
                <a:gd name="connsiteY1" fmla="*/ 1603 h 10000"/>
                <a:gd name="connsiteX2" fmla="*/ 6844 w 9425"/>
                <a:gd name="connsiteY2" fmla="*/ 10000 h 10000"/>
                <a:gd name="connsiteX3" fmla="*/ 0 w 9425"/>
                <a:gd name="connsiteY3" fmla="*/ 10000 h 10000"/>
                <a:gd name="connsiteX4" fmla="*/ 3672 w 9425"/>
                <a:gd name="connsiteY4" fmla="*/ 1676 h 10000"/>
                <a:gd name="connsiteX5" fmla="*/ 4429 w 9425"/>
                <a:gd name="connsiteY5" fmla="*/ 0 h 10000"/>
                <a:gd name="connsiteX0" fmla="*/ 3896 w 10000"/>
                <a:gd name="connsiteY0" fmla="*/ 73 h 8397"/>
                <a:gd name="connsiteX1" fmla="*/ 10000 w 10000"/>
                <a:gd name="connsiteY1" fmla="*/ 0 h 8397"/>
                <a:gd name="connsiteX2" fmla="*/ 7262 w 10000"/>
                <a:gd name="connsiteY2" fmla="*/ 8397 h 8397"/>
                <a:gd name="connsiteX3" fmla="*/ 0 w 10000"/>
                <a:gd name="connsiteY3" fmla="*/ 8397 h 8397"/>
                <a:gd name="connsiteX4" fmla="*/ 3896 w 10000"/>
                <a:gd name="connsiteY4" fmla="*/ 73 h 8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8397">
                  <a:moveTo>
                    <a:pt x="3896" y="73"/>
                  </a:moveTo>
                  <a:lnTo>
                    <a:pt x="10000" y="0"/>
                  </a:lnTo>
                  <a:lnTo>
                    <a:pt x="7262" y="8397"/>
                  </a:lnTo>
                  <a:lnTo>
                    <a:pt x="0" y="8397"/>
                  </a:lnTo>
                  <a:lnTo>
                    <a:pt x="3896" y="73"/>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 name="Freeform 6"/>
            <p:cNvSpPr>
              <a:spLocks/>
            </p:cNvSpPr>
            <p:nvPr/>
          </p:nvSpPr>
          <p:spPr bwMode="auto">
            <a:xfrm>
              <a:off x="5315835" y="4210050"/>
              <a:ext cx="6876091" cy="2641600"/>
            </a:xfrm>
            <a:custGeom>
              <a:avLst/>
              <a:gdLst>
                <a:gd name="T0" fmla="*/ 0 w 4674"/>
                <a:gd name="T1" fmla="*/ 1662 h 1664"/>
                <a:gd name="T2" fmla="*/ 3818 w 4674"/>
                <a:gd name="T3" fmla="*/ 1664 h 1664"/>
                <a:gd name="T4" fmla="*/ 4674 w 4674"/>
                <a:gd name="T5" fmla="*/ 7 h 1664"/>
                <a:gd name="T6" fmla="*/ 1583 w 4674"/>
                <a:gd name="T7" fmla="*/ 0 h 1664"/>
                <a:gd name="T8" fmla="*/ 0 w 4674"/>
                <a:gd name="T9" fmla="*/ 1662 h 1664"/>
                <a:gd name="connsiteX0" fmla="*/ 0 w 10000"/>
                <a:gd name="connsiteY0" fmla="*/ 9988 h 10000"/>
                <a:gd name="connsiteX1" fmla="*/ 8169 w 10000"/>
                <a:gd name="connsiteY1" fmla="*/ 10000 h 10000"/>
                <a:gd name="connsiteX2" fmla="*/ 10000 w 10000"/>
                <a:gd name="connsiteY2" fmla="*/ 42 h 10000"/>
                <a:gd name="connsiteX3" fmla="*/ 9267 w 10000"/>
                <a:gd name="connsiteY3" fmla="*/ 45 h 10000"/>
                <a:gd name="connsiteX4" fmla="*/ 3387 w 10000"/>
                <a:gd name="connsiteY4" fmla="*/ 0 h 10000"/>
                <a:gd name="connsiteX5" fmla="*/ 0 w 10000"/>
                <a:gd name="connsiteY5" fmla="*/ 9988 h 10000"/>
                <a:gd name="connsiteX0" fmla="*/ 0 w 10000"/>
                <a:gd name="connsiteY0" fmla="*/ 9988 h 10000"/>
                <a:gd name="connsiteX1" fmla="*/ 8169 w 10000"/>
                <a:gd name="connsiteY1" fmla="*/ 10000 h 10000"/>
                <a:gd name="connsiteX2" fmla="*/ 9267 w 10000"/>
                <a:gd name="connsiteY2" fmla="*/ 3934 h 10000"/>
                <a:gd name="connsiteX3" fmla="*/ 10000 w 10000"/>
                <a:gd name="connsiteY3" fmla="*/ 42 h 10000"/>
                <a:gd name="connsiteX4" fmla="*/ 9267 w 10000"/>
                <a:gd name="connsiteY4" fmla="*/ 45 h 10000"/>
                <a:gd name="connsiteX5" fmla="*/ 3387 w 10000"/>
                <a:gd name="connsiteY5" fmla="*/ 0 h 10000"/>
                <a:gd name="connsiteX6" fmla="*/ 0 w 10000"/>
                <a:gd name="connsiteY6" fmla="*/ 9988 h 10000"/>
                <a:gd name="connsiteX0" fmla="*/ 0 w 9267"/>
                <a:gd name="connsiteY0" fmla="*/ 9988 h 10000"/>
                <a:gd name="connsiteX1" fmla="*/ 8169 w 9267"/>
                <a:gd name="connsiteY1" fmla="*/ 10000 h 10000"/>
                <a:gd name="connsiteX2" fmla="*/ 9267 w 9267"/>
                <a:gd name="connsiteY2" fmla="*/ 3934 h 10000"/>
                <a:gd name="connsiteX3" fmla="*/ 9267 w 9267"/>
                <a:gd name="connsiteY3" fmla="*/ 45 h 10000"/>
                <a:gd name="connsiteX4" fmla="*/ 3387 w 9267"/>
                <a:gd name="connsiteY4" fmla="*/ 0 h 10000"/>
                <a:gd name="connsiteX5" fmla="*/ 0 w 9267"/>
                <a:gd name="connsiteY5" fmla="*/ 998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67" h="10000">
                  <a:moveTo>
                    <a:pt x="0" y="9988"/>
                  </a:moveTo>
                  <a:lnTo>
                    <a:pt x="8169" y="10000"/>
                  </a:lnTo>
                  <a:lnTo>
                    <a:pt x="9267" y="3934"/>
                  </a:lnTo>
                  <a:lnTo>
                    <a:pt x="9267" y="45"/>
                  </a:lnTo>
                  <a:lnTo>
                    <a:pt x="3387" y="0"/>
                  </a:lnTo>
                  <a:lnTo>
                    <a:pt x="0" y="9988"/>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 name="Freeform 8"/>
            <p:cNvSpPr>
              <a:spLocks/>
            </p:cNvSpPr>
            <p:nvPr/>
          </p:nvSpPr>
          <p:spPr bwMode="auto">
            <a:xfrm>
              <a:off x="-11306" y="1473199"/>
              <a:ext cx="5549391" cy="2551117"/>
            </a:xfrm>
            <a:custGeom>
              <a:avLst/>
              <a:gdLst>
                <a:gd name="T0" fmla="*/ 6136 w 6136"/>
                <a:gd name="T1" fmla="*/ 0 h 1612"/>
                <a:gd name="T2" fmla="*/ 3822 w 6136"/>
                <a:gd name="T3" fmla="*/ 1607 h 1612"/>
                <a:gd name="T4" fmla="*/ 0 w 6136"/>
                <a:gd name="T5" fmla="*/ 1612 h 1612"/>
                <a:gd name="T6" fmla="*/ 3084 w 6136"/>
                <a:gd name="T7" fmla="*/ 0 h 1612"/>
                <a:gd name="T8" fmla="*/ 6136 w 6136"/>
                <a:gd name="T9" fmla="*/ 0 h 1612"/>
                <a:gd name="connsiteX0" fmla="*/ 10000 w 10000"/>
                <a:gd name="connsiteY0" fmla="*/ 0 h 10000"/>
                <a:gd name="connsiteX1" fmla="*/ 6229 w 10000"/>
                <a:gd name="connsiteY1" fmla="*/ 9969 h 10000"/>
                <a:gd name="connsiteX2" fmla="*/ 0 w 10000"/>
                <a:gd name="connsiteY2" fmla="*/ 10000 h 10000"/>
                <a:gd name="connsiteX3" fmla="*/ 4303 w 10000"/>
                <a:gd name="connsiteY3" fmla="*/ 1434 h 10000"/>
                <a:gd name="connsiteX4" fmla="*/ 5026 w 10000"/>
                <a:gd name="connsiteY4" fmla="*/ 0 h 10000"/>
                <a:gd name="connsiteX5" fmla="*/ 10000 w 10000"/>
                <a:gd name="connsiteY5" fmla="*/ 0 h 10000"/>
                <a:gd name="connsiteX0" fmla="*/ 10000 w 10000"/>
                <a:gd name="connsiteY0" fmla="*/ 0 h 10000"/>
                <a:gd name="connsiteX1" fmla="*/ 6229 w 10000"/>
                <a:gd name="connsiteY1" fmla="*/ 9969 h 10000"/>
                <a:gd name="connsiteX2" fmla="*/ 4303 w 10000"/>
                <a:gd name="connsiteY2" fmla="*/ 9948 h 10000"/>
                <a:gd name="connsiteX3" fmla="*/ 0 w 10000"/>
                <a:gd name="connsiteY3" fmla="*/ 10000 h 10000"/>
                <a:gd name="connsiteX4" fmla="*/ 4303 w 10000"/>
                <a:gd name="connsiteY4" fmla="*/ 1434 h 10000"/>
                <a:gd name="connsiteX5" fmla="*/ 5026 w 10000"/>
                <a:gd name="connsiteY5" fmla="*/ 0 h 10000"/>
                <a:gd name="connsiteX6" fmla="*/ 10000 w 10000"/>
                <a:gd name="connsiteY6" fmla="*/ 0 h 10000"/>
                <a:gd name="connsiteX0" fmla="*/ 5697 w 5697"/>
                <a:gd name="connsiteY0" fmla="*/ 0 h 9969"/>
                <a:gd name="connsiteX1" fmla="*/ 1926 w 5697"/>
                <a:gd name="connsiteY1" fmla="*/ 9969 h 9969"/>
                <a:gd name="connsiteX2" fmla="*/ 0 w 5697"/>
                <a:gd name="connsiteY2" fmla="*/ 9948 h 9969"/>
                <a:gd name="connsiteX3" fmla="*/ 0 w 5697"/>
                <a:gd name="connsiteY3" fmla="*/ 1434 h 9969"/>
                <a:gd name="connsiteX4" fmla="*/ 723 w 5697"/>
                <a:gd name="connsiteY4" fmla="*/ 0 h 9969"/>
                <a:gd name="connsiteX5" fmla="*/ 5697 w 5697"/>
                <a:gd name="connsiteY5" fmla="*/ 0 h 9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7" h="9969">
                  <a:moveTo>
                    <a:pt x="5697" y="0"/>
                  </a:moveTo>
                  <a:lnTo>
                    <a:pt x="1926" y="9969"/>
                  </a:lnTo>
                  <a:lnTo>
                    <a:pt x="0" y="9948"/>
                  </a:lnTo>
                  <a:lnTo>
                    <a:pt x="0" y="1434"/>
                  </a:lnTo>
                  <a:lnTo>
                    <a:pt x="723" y="0"/>
                  </a:lnTo>
                  <a:lnTo>
                    <a:pt x="5697" y="0"/>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 name="Freeform 9"/>
            <p:cNvSpPr>
              <a:spLocks/>
            </p:cNvSpPr>
            <p:nvPr/>
          </p:nvSpPr>
          <p:spPr bwMode="auto">
            <a:xfrm>
              <a:off x="7941560" y="1456205"/>
              <a:ext cx="4261742" cy="2552141"/>
            </a:xfrm>
            <a:custGeom>
              <a:avLst/>
              <a:gdLst>
                <a:gd name="T0" fmla="*/ 0 w 3934"/>
                <a:gd name="T1" fmla="*/ 1599 h 1612"/>
                <a:gd name="T2" fmla="*/ 3082 w 3934"/>
                <a:gd name="T3" fmla="*/ 1612 h 1612"/>
                <a:gd name="T4" fmla="*/ 3934 w 3934"/>
                <a:gd name="T5" fmla="*/ 0 h 1612"/>
                <a:gd name="T6" fmla="*/ 1508 w 3934"/>
                <a:gd name="T7" fmla="*/ 0 h 1612"/>
                <a:gd name="T8" fmla="*/ 0 w 3934"/>
                <a:gd name="T9" fmla="*/ 1599 h 1612"/>
                <a:gd name="connsiteX0" fmla="*/ 0 w 10000"/>
                <a:gd name="connsiteY0" fmla="*/ 9919 h 10000"/>
                <a:gd name="connsiteX1" fmla="*/ 6806 w 10000"/>
                <a:gd name="connsiteY1" fmla="*/ 9916 h 10000"/>
                <a:gd name="connsiteX2" fmla="*/ 7834 w 10000"/>
                <a:gd name="connsiteY2" fmla="*/ 10000 h 10000"/>
                <a:gd name="connsiteX3" fmla="*/ 10000 w 10000"/>
                <a:gd name="connsiteY3" fmla="*/ 0 h 10000"/>
                <a:gd name="connsiteX4" fmla="*/ 3833 w 10000"/>
                <a:gd name="connsiteY4" fmla="*/ 0 h 10000"/>
                <a:gd name="connsiteX5" fmla="*/ 0 w 10000"/>
                <a:gd name="connsiteY5" fmla="*/ 9919 h 10000"/>
                <a:gd name="connsiteX0" fmla="*/ 0 w 10000"/>
                <a:gd name="connsiteY0" fmla="*/ 9973 h 10054"/>
                <a:gd name="connsiteX1" fmla="*/ 6806 w 10000"/>
                <a:gd name="connsiteY1" fmla="*/ 9970 h 10054"/>
                <a:gd name="connsiteX2" fmla="*/ 7834 w 10000"/>
                <a:gd name="connsiteY2" fmla="*/ 10054 h 10054"/>
                <a:gd name="connsiteX3" fmla="*/ 10000 w 10000"/>
                <a:gd name="connsiteY3" fmla="*/ 54 h 10054"/>
                <a:gd name="connsiteX4" fmla="*/ 6824 w 10000"/>
                <a:gd name="connsiteY4" fmla="*/ 0 h 10054"/>
                <a:gd name="connsiteX5" fmla="*/ 3833 w 10000"/>
                <a:gd name="connsiteY5" fmla="*/ 54 h 10054"/>
                <a:gd name="connsiteX6" fmla="*/ 0 w 10000"/>
                <a:gd name="connsiteY6" fmla="*/ 9973 h 10054"/>
                <a:gd name="connsiteX0" fmla="*/ 0 w 10000"/>
                <a:gd name="connsiteY0" fmla="*/ 9973 h 9973"/>
                <a:gd name="connsiteX1" fmla="*/ 6806 w 10000"/>
                <a:gd name="connsiteY1" fmla="*/ 9970 h 9973"/>
                <a:gd name="connsiteX2" fmla="*/ 10000 w 10000"/>
                <a:gd name="connsiteY2" fmla="*/ 54 h 9973"/>
                <a:gd name="connsiteX3" fmla="*/ 6824 w 10000"/>
                <a:gd name="connsiteY3" fmla="*/ 0 h 9973"/>
                <a:gd name="connsiteX4" fmla="*/ 3833 w 10000"/>
                <a:gd name="connsiteY4" fmla="*/ 54 h 9973"/>
                <a:gd name="connsiteX5" fmla="*/ 0 w 10000"/>
                <a:gd name="connsiteY5" fmla="*/ 9973 h 9973"/>
                <a:gd name="connsiteX0" fmla="*/ 0 w 6824"/>
                <a:gd name="connsiteY0" fmla="*/ 10000 h 10000"/>
                <a:gd name="connsiteX1" fmla="*/ 6806 w 6824"/>
                <a:gd name="connsiteY1" fmla="*/ 9997 h 10000"/>
                <a:gd name="connsiteX2" fmla="*/ 6824 w 6824"/>
                <a:gd name="connsiteY2" fmla="*/ 0 h 10000"/>
                <a:gd name="connsiteX3" fmla="*/ 3833 w 6824"/>
                <a:gd name="connsiteY3" fmla="*/ 54 h 10000"/>
                <a:gd name="connsiteX4" fmla="*/ 0 w 6824"/>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 h="10000">
                  <a:moveTo>
                    <a:pt x="0" y="10000"/>
                  </a:moveTo>
                  <a:lnTo>
                    <a:pt x="6806" y="9997"/>
                  </a:lnTo>
                  <a:cubicBezTo>
                    <a:pt x="6812" y="6665"/>
                    <a:pt x="6818" y="3332"/>
                    <a:pt x="6824" y="0"/>
                  </a:cubicBezTo>
                  <a:lnTo>
                    <a:pt x="3833" y="54"/>
                  </a:lnTo>
                  <a:lnTo>
                    <a:pt x="0" y="10000"/>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 name="Freeform 10"/>
            <p:cNvSpPr>
              <a:spLocks/>
            </p:cNvSpPr>
            <p:nvPr/>
          </p:nvSpPr>
          <p:spPr bwMode="auto">
            <a:xfrm>
              <a:off x="2224972" y="1470025"/>
              <a:ext cx="7827963" cy="2559050"/>
            </a:xfrm>
            <a:custGeom>
              <a:avLst/>
              <a:gdLst>
                <a:gd name="T0" fmla="*/ 2297 w 4931"/>
                <a:gd name="T1" fmla="*/ 2 h 1612"/>
                <a:gd name="T2" fmla="*/ 4931 w 4931"/>
                <a:gd name="T3" fmla="*/ 0 h 1612"/>
                <a:gd name="T4" fmla="*/ 3395 w 4931"/>
                <a:gd name="T5" fmla="*/ 1612 h 1612"/>
                <a:gd name="T6" fmla="*/ 0 w 4931"/>
                <a:gd name="T7" fmla="*/ 1609 h 1612"/>
                <a:gd name="T8" fmla="*/ 2297 w 4931"/>
                <a:gd name="T9" fmla="*/ 2 h 1612"/>
              </a:gdLst>
              <a:ahLst/>
              <a:cxnLst>
                <a:cxn ang="0">
                  <a:pos x="T0" y="T1"/>
                </a:cxn>
                <a:cxn ang="0">
                  <a:pos x="T2" y="T3"/>
                </a:cxn>
                <a:cxn ang="0">
                  <a:pos x="T4" y="T5"/>
                </a:cxn>
                <a:cxn ang="0">
                  <a:pos x="T6" y="T7"/>
                </a:cxn>
                <a:cxn ang="0">
                  <a:pos x="T8" y="T9"/>
                </a:cxn>
              </a:cxnLst>
              <a:rect l="0" t="0" r="r" b="b"/>
              <a:pathLst>
                <a:path w="4931" h="1612">
                  <a:moveTo>
                    <a:pt x="2297" y="2"/>
                  </a:moveTo>
                  <a:lnTo>
                    <a:pt x="4931" y="0"/>
                  </a:lnTo>
                  <a:lnTo>
                    <a:pt x="3395" y="1612"/>
                  </a:lnTo>
                  <a:lnTo>
                    <a:pt x="0" y="1609"/>
                  </a:lnTo>
                  <a:lnTo>
                    <a:pt x="2297" y="2"/>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2" name="Title Placeholder 1"/>
          <p:cNvSpPr>
            <a:spLocks noGrp="1"/>
          </p:cNvSpPr>
          <p:nvPr>
            <p:ph type="title"/>
          </p:nvPr>
        </p:nvSpPr>
        <p:spPr>
          <a:xfrm>
            <a:off x="838200" y="102659"/>
            <a:ext cx="10515600" cy="119274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676400"/>
            <a:ext cx="10515600" cy="45005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p:nvSpPr>
        <p:spPr>
          <a:xfrm>
            <a:off x="675925" y="6507584"/>
            <a:ext cx="587023" cy="230832"/>
          </a:xfrm>
          <a:prstGeom prst="rect">
            <a:avLst/>
          </a:prstGeom>
          <a:noFill/>
        </p:spPr>
        <p:txBody>
          <a:bodyPr wrap="square" rtlCol="0">
            <a:spAutoFit/>
          </a:bodyPr>
          <a:lstStyle/>
          <a:p>
            <a:pPr algn="ctr"/>
            <a:fld id="{E123B50A-269E-4CEA-B042-34E83D64DBCC}" type="slidenum">
              <a:rPr lang="en-US" sz="900" smtClean="0">
                <a:solidFill>
                  <a:srgbClr val="597794"/>
                </a:solidFill>
              </a:rPr>
              <a:t>‹#›</a:t>
            </a:fld>
            <a:endParaRPr lang="en-US" sz="900" dirty="0">
              <a:solidFill>
                <a:srgbClr val="597794"/>
              </a:solidFill>
            </a:endParaRPr>
          </a:p>
        </p:txBody>
      </p:sp>
      <p:sp>
        <p:nvSpPr>
          <p:cNvPr id="11" name="AutoShape 3"/>
          <p:cNvSpPr>
            <a:spLocks noChangeAspect="1" noChangeArrowheads="1" noTextEdit="1"/>
          </p:cNvSpPr>
          <p:nvPr/>
        </p:nvSpPr>
        <p:spPr bwMode="auto">
          <a:xfrm>
            <a:off x="2" y="5803729"/>
            <a:ext cx="12188420" cy="8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68115" y="6339015"/>
            <a:ext cx="2374397" cy="356617"/>
          </a:xfrm>
          <a:prstGeom prst="rect">
            <a:avLst/>
          </a:prstGeom>
        </p:spPr>
      </p:pic>
      <p:sp>
        <p:nvSpPr>
          <p:cNvPr id="13" name="Freeform 7"/>
          <p:cNvSpPr>
            <a:spLocks/>
          </p:cNvSpPr>
          <p:nvPr/>
        </p:nvSpPr>
        <p:spPr bwMode="auto">
          <a:xfrm>
            <a:off x="5056190" y="4210050"/>
            <a:ext cx="7419975" cy="2641600"/>
          </a:xfrm>
          <a:custGeom>
            <a:avLst/>
            <a:gdLst>
              <a:gd name="T0" fmla="*/ 0 w 4674"/>
              <a:gd name="T1" fmla="*/ 1662 h 1664"/>
              <a:gd name="T2" fmla="*/ 3818 w 4674"/>
              <a:gd name="T3" fmla="*/ 1664 h 1664"/>
              <a:gd name="T4" fmla="*/ 4674 w 4674"/>
              <a:gd name="T5" fmla="*/ 7 h 1664"/>
              <a:gd name="T6" fmla="*/ 1583 w 4674"/>
              <a:gd name="T7" fmla="*/ 0 h 1664"/>
            </a:gdLst>
            <a:ahLst/>
            <a:cxnLst>
              <a:cxn ang="0">
                <a:pos x="T0" y="T1"/>
              </a:cxn>
              <a:cxn ang="0">
                <a:pos x="T2" y="T3"/>
              </a:cxn>
              <a:cxn ang="0">
                <a:pos x="T4" y="T5"/>
              </a:cxn>
              <a:cxn ang="0">
                <a:pos x="T6" y="T7"/>
              </a:cxn>
            </a:cxnLst>
            <a:rect l="0" t="0" r="r" b="b"/>
            <a:pathLst>
              <a:path w="4674" h="1664">
                <a:moveTo>
                  <a:pt x="0" y="1662"/>
                </a:moveTo>
                <a:lnTo>
                  <a:pt x="3818" y="1664"/>
                </a:lnTo>
                <a:lnTo>
                  <a:pt x="4674" y="7"/>
                </a:lnTo>
                <a:lnTo>
                  <a:pt x="15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Tree>
    <p:extLst>
      <p:ext uri="{BB962C8B-B14F-4D97-AF65-F5344CB8AC3E}">
        <p14:creationId xmlns:p14="http://schemas.microsoft.com/office/powerpoint/2010/main" val="154230705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49" r:id="rId7"/>
  </p:sldLayoutIdLst>
  <p:hf hdr="0" ftr="0" dt="0"/>
  <p:txStyles>
    <p:titleStyle>
      <a:lvl1pPr algn="l" defTabSz="685800" rtl="0" eaLnBrk="1" latinLnBrk="0" hangingPunct="1">
        <a:lnSpc>
          <a:spcPct val="90000"/>
        </a:lnSpc>
        <a:spcBef>
          <a:spcPct val="0"/>
        </a:spcBef>
        <a:buNone/>
        <a:defRPr sz="3300" kern="1200">
          <a:solidFill>
            <a:schemeClr val="accent5"/>
          </a:solidFill>
          <a:latin typeface="+mj-lt"/>
          <a:ea typeface="+mj-ea"/>
          <a:cs typeface="+mj-cs"/>
        </a:defRPr>
      </a:lvl1pPr>
    </p:titleStyle>
    <p:bodyStyle>
      <a:lvl1pPr marL="342900" indent="-342900" algn="l" defTabSz="685800" rtl="0" eaLnBrk="1" latinLnBrk="0" hangingPunct="1">
        <a:lnSpc>
          <a:spcPct val="90000"/>
        </a:lnSpc>
        <a:spcBef>
          <a:spcPts val="750"/>
        </a:spcBef>
        <a:buFontTx/>
        <a:buBlip>
          <a:blip r:embed="rId10"/>
        </a:buBlip>
        <a:defRPr sz="2100" kern="1200">
          <a:solidFill>
            <a:srgbClr val="3E4D54"/>
          </a:solidFill>
          <a:latin typeface="+mn-lt"/>
          <a:ea typeface="+mn-ea"/>
          <a:cs typeface="+mn-cs"/>
        </a:defRPr>
      </a:lvl1pPr>
      <a:lvl2pPr marL="557213" marR="0" indent="-214313" algn="l" defTabSz="685800" rtl="0" eaLnBrk="1" fontAlgn="auto" latinLnBrk="0" hangingPunct="1">
        <a:lnSpc>
          <a:spcPct val="100000"/>
        </a:lnSpc>
        <a:spcBef>
          <a:spcPts val="450"/>
        </a:spcBef>
        <a:spcAft>
          <a:spcPts val="0"/>
        </a:spcAft>
        <a:buClr>
          <a:srgbClr val="25BED5"/>
        </a:buClr>
        <a:buSzTx/>
        <a:buFont typeface="Arial" pitchFamily="34" charset="0"/>
        <a:buChar char="»"/>
        <a:tabLst/>
        <a:defRPr sz="1800" kern="1200">
          <a:solidFill>
            <a:srgbClr val="3E4D54"/>
          </a:solidFill>
          <a:latin typeface="+mn-lt"/>
          <a:ea typeface="+mn-ea"/>
          <a:cs typeface="+mn-cs"/>
        </a:defRPr>
      </a:lvl2pPr>
      <a:lvl3pPr marL="901304" indent="-215504" algn="l" defTabSz="685800" rtl="0" eaLnBrk="1" latinLnBrk="0" hangingPunct="1">
        <a:lnSpc>
          <a:spcPct val="90000"/>
        </a:lnSpc>
        <a:spcBef>
          <a:spcPts val="375"/>
        </a:spcBef>
        <a:buClr>
          <a:schemeClr val="accent6"/>
        </a:buClr>
        <a:buFont typeface="Wingdings" panose="05000000000000000000" pitchFamily="2" charset="2"/>
        <a:buChar char="§"/>
        <a:defRPr sz="1500" kern="1200">
          <a:solidFill>
            <a:srgbClr val="3E4D54"/>
          </a:solidFill>
          <a:latin typeface="+mn-lt"/>
          <a:ea typeface="+mn-ea"/>
          <a:cs typeface="+mn-cs"/>
        </a:defRPr>
      </a:lvl3pPr>
      <a:lvl4pPr marL="1117997" indent="-216694"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rgbClr val="3E4D54"/>
          </a:solidFill>
          <a:latin typeface="+mn-lt"/>
          <a:ea typeface="+mn-ea"/>
          <a:cs typeface="+mn-cs"/>
        </a:defRPr>
      </a:lvl4pPr>
      <a:lvl5pPr marL="1327547" indent="-209550" algn="l" defTabSz="685800" rtl="0" eaLnBrk="1" latinLnBrk="0" hangingPunct="1">
        <a:lnSpc>
          <a:spcPct val="90000"/>
        </a:lnSpc>
        <a:spcBef>
          <a:spcPts val="375"/>
        </a:spcBef>
        <a:buClr>
          <a:schemeClr val="accent3"/>
        </a:buClr>
        <a:buFont typeface="Arial" panose="020B0604020202020204" pitchFamily="34" charset="0"/>
        <a:buChar char="–"/>
        <a:defRPr sz="1350" kern="1200">
          <a:solidFill>
            <a:srgbClr val="3E4D5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BAD0108-2971-4A9A-93ED-BBCB490AF7A0}" type="datetimeFigureOut">
              <a:rPr lang="en-US" smtClean="0">
                <a:solidFill>
                  <a:prstClr val="black">
                    <a:tint val="75000"/>
                  </a:prstClr>
                </a:solidFill>
              </a:rPr>
              <a:pPr/>
              <a:t>3/8/2022</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2B9702C-8D24-458A-B1AA-5E62E3CA51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6118248"/>
      </p:ext>
    </p:extLst>
  </p:cSld>
  <p:clrMap bg1="lt1" tx1="dk1" bg2="lt2" tx2="dk2" accent1="accent1" accent2="accent2" accent3="accent3" accent4="accent4" accent5="accent5" accent6="accent6" hlink="hlink" folHlink="folHlink"/>
  <p:sldLayoutIdLst>
    <p:sldLayoutId id="2147483689" r:id="rId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ahartell@nas.edu"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mailto:cporter@camsy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Methods for State DOTs to Reduce Greenhouse Gas Emissions from the Transportation Sector</a:t>
            </a:r>
          </a:p>
        </p:txBody>
      </p:sp>
      <p:sp>
        <p:nvSpPr>
          <p:cNvPr id="3" name="Subtitle 2"/>
          <p:cNvSpPr>
            <a:spLocks noGrp="1"/>
          </p:cNvSpPr>
          <p:nvPr>
            <p:ph type="subTitle" idx="1"/>
          </p:nvPr>
        </p:nvSpPr>
        <p:spPr/>
        <p:txBody>
          <a:bodyPr/>
          <a:lstStyle/>
          <a:p>
            <a:r>
              <a:rPr lang="en-US" dirty="0"/>
              <a:t>NCHRP Project 25-56 – Final Project Briefing</a:t>
            </a:r>
          </a:p>
        </p:txBody>
      </p:sp>
      <p:sp>
        <p:nvSpPr>
          <p:cNvPr id="8" name="Text Placeholder 7">
            <a:extLst>
              <a:ext uri="{FF2B5EF4-FFF2-40B4-BE49-F238E27FC236}">
                <a16:creationId xmlns:a16="http://schemas.microsoft.com/office/drawing/2014/main" id="{9F9EA931-ADCB-41CF-B990-7B427689B529}"/>
              </a:ext>
            </a:extLst>
          </p:cNvPr>
          <p:cNvSpPr>
            <a:spLocks noGrp="1"/>
          </p:cNvSpPr>
          <p:nvPr>
            <p:ph type="body" sz="quarter" idx="11"/>
          </p:nvPr>
        </p:nvSpPr>
        <p:spPr/>
        <p:txBody>
          <a:bodyPr/>
          <a:lstStyle/>
          <a:p>
            <a:r>
              <a:rPr lang="en-US" dirty="0"/>
              <a:t>[audience]</a:t>
            </a:r>
          </a:p>
        </p:txBody>
      </p:sp>
      <p:sp>
        <p:nvSpPr>
          <p:cNvPr id="5" name="Text Placeholder 4"/>
          <p:cNvSpPr>
            <a:spLocks noGrp="1"/>
          </p:cNvSpPr>
          <p:nvPr>
            <p:ph type="body" sz="quarter" idx="13"/>
          </p:nvPr>
        </p:nvSpPr>
        <p:spPr/>
        <p:txBody>
          <a:bodyPr/>
          <a:lstStyle/>
          <a:p>
            <a:pPr lvl="0">
              <a:lnSpc>
                <a:spcPct val="100000"/>
              </a:lnSpc>
              <a:spcBef>
                <a:spcPts val="0"/>
              </a:spcBef>
            </a:pPr>
            <a:r>
              <a:rPr lang="en-US" dirty="0"/>
              <a:t>Chris Porter, Cambridge Systematics, Inc.</a:t>
            </a:r>
          </a:p>
          <a:p>
            <a:pPr lvl="0">
              <a:lnSpc>
                <a:spcPct val="100000"/>
              </a:lnSpc>
              <a:spcBef>
                <a:spcPts val="0"/>
              </a:spcBef>
            </a:pPr>
            <a:r>
              <a:rPr lang="en-US" dirty="0"/>
              <a:t>Gary McVoy, McVoy Associates, LLC</a:t>
            </a:r>
          </a:p>
          <a:p>
            <a:pPr lvl="0">
              <a:lnSpc>
                <a:spcPct val="100000"/>
              </a:lnSpc>
              <a:spcBef>
                <a:spcPts val="0"/>
              </a:spcBef>
            </a:pPr>
            <a:r>
              <a:rPr lang="en-US" dirty="0"/>
              <a:t>John Zamurs, ZAMURS AND ASSOCIATES, LLC</a:t>
            </a:r>
          </a:p>
          <a:p>
            <a:pPr>
              <a:lnSpc>
                <a:spcPct val="100000"/>
              </a:lnSpc>
              <a:spcBef>
                <a:spcPts val="0"/>
              </a:spcBef>
            </a:pPr>
            <a:r>
              <a:rPr lang="en-US" dirty="0"/>
              <a:t>Josh Proudfoot, Good Company ,LLC </a:t>
            </a:r>
          </a:p>
        </p:txBody>
      </p:sp>
      <p:sp>
        <p:nvSpPr>
          <p:cNvPr id="6" name="Text Placeholder 5"/>
          <p:cNvSpPr>
            <a:spLocks noGrp="1"/>
          </p:cNvSpPr>
          <p:nvPr>
            <p:ph type="body" sz="quarter" idx="14"/>
          </p:nvPr>
        </p:nvSpPr>
        <p:spPr/>
        <p:txBody>
          <a:bodyPr/>
          <a:lstStyle/>
          <a:p>
            <a:r>
              <a:rPr lang="en-US" dirty="0"/>
              <a:t>[DATE]</a:t>
            </a:r>
          </a:p>
        </p:txBody>
      </p:sp>
    </p:spTree>
    <p:extLst>
      <p:ext uri="{BB962C8B-B14F-4D97-AF65-F5344CB8AC3E}">
        <p14:creationId xmlns:p14="http://schemas.microsoft.com/office/powerpoint/2010/main" val="1449841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GHG Action Spectrum</a:t>
            </a:r>
          </a:p>
        </p:txBody>
      </p:sp>
      <p:sp>
        <p:nvSpPr>
          <p:cNvPr id="13" name="Rectangle 10"/>
          <p:cNvSpPr>
            <a:spLocks noChangeArrowheads="1"/>
          </p:cNvSpPr>
          <p:nvPr/>
        </p:nvSpPr>
        <p:spPr bwMode="auto">
          <a:xfrm>
            <a:off x="1937068" y="19089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51755644"/>
              </p:ext>
            </p:extLst>
          </p:nvPr>
        </p:nvGraphicFramePr>
        <p:xfrm>
          <a:off x="915035" y="1567317"/>
          <a:ext cx="10332719" cy="4714499"/>
        </p:xfrm>
        <a:graphic>
          <a:graphicData uri="http://schemas.openxmlformats.org/drawingml/2006/table">
            <a:tbl>
              <a:tblPr firstRow="1" firstCol="1" bandRow="1">
                <a:tableStyleId>{5C22544A-7EE6-4342-B048-85BDC9FD1C3A}</a:tableStyleId>
              </a:tblPr>
              <a:tblGrid>
                <a:gridCol w="1701882">
                  <a:extLst>
                    <a:ext uri="{9D8B030D-6E8A-4147-A177-3AD203B41FA5}">
                      <a16:colId xmlns:a16="http://schemas.microsoft.com/office/drawing/2014/main" val="1428674503"/>
                    </a:ext>
                  </a:extLst>
                </a:gridCol>
                <a:gridCol w="850942">
                  <a:extLst>
                    <a:ext uri="{9D8B030D-6E8A-4147-A177-3AD203B41FA5}">
                      <a16:colId xmlns:a16="http://schemas.microsoft.com/office/drawing/2014/main" val="1092762331"/>
                    </a:ext>
                  </a:extLst>
                </a:gridCol>
                <a:gridCol w="850942">
                  <a:extLst>
                    <a:ext uri="{9D8B030D-6E8A-4147-A177-3AD203B41FA5}">
                      <a16:colId xmlns:a16="http://schemas.microsoft.com/office/drawing/2014/main" val="3307768865"/>
                    </a:ext>
                  </a:extLst>
                </a:gridCol>
                <a:gridCol w="850942">
                  <a:extLst>
                    <a:ext uri="{9D8B030D-6E8A-4147-A177-3AD203B41FA5}">
                      <a16:colId xmlns:a16="http://schemas.microsoft.com/office/drawing/2014/main" val="4166851851"/>
                    </a:ext>
                  </a:extLst>
                </a:gridCol>
                <a:gridCol w="850942">
                  <a:extLst>
                    <a:ext uri="{9D8B030D-6E8A-4147-A177-3AD203B41FA5}">
                      <a16:colId xmlns:a16="http://schemas.microsoft.com/office/drawing/2014/main" val="758305788"/>
                    </a:ext>
                  </a:extLst>
                </a:gridCol>
                <a:gridCol w="850942">
                  <a:extLst>
                    <a:ext uri="{9D8B030D-6E8A-4147-A177-3AD203B41FA5}">
                      <a16:colId xmlns:a16="http://schemas.microsoft.com/office/drawing/2014/main" val="4158212011"/>
                    </a:ext>
                  </a:extLst>
                </a:gridCol>
                <a:gridCol w="850942">
                  <a:extLst>
                    <a:ext uri="{9D8B030D-6E8A-4147-A177-3AD203B41FA5}">
                      <a16:colId xmlns:a16="http://schemas.microsoft.com/office/drawing/2014/main" val="2647928346"/>
                    </a:ext>
                  </a:extLst>
                </a:gridCol>
                <a:gridCol w="850942">
                  <a:extLst>
                    <a:ext uri="{9D8B030D-6E8A-4147-A177-3AD203B41FA5}">
                      <a16:colId xmlns:a16="http://schemas.microsoft.com/office/drawing/2014/main" val="3433316078"/>
                    </a:ext>
                  </a:extLst>
                </a:gridCol>
                <a:gridCol w="850942">
                  <a:extLst>
                    <a:ext uri="{9D8B030D-6E8A-4147-A177-3AD203B41FA5}">
                      <a16:colId xmlns:a16="http://schemas.microsoft.com/office/drawing/2014/main" val="443203270"/>
                    </a:ext>
                  </a:extLst>
                </a:gridCol>
                <a:gridCol w="850942">
                  <a:extLst>
                    <a:ext uri="{9D8B030D-6E8A-4147-A177-3AD203B41FA5}">
                      <a16:colId xmlns:a16="http://schemas.microsoft.com/office/drawing/2014/main" val="3638512944"/>
                    </a:ext>
                  </a:extLst>
                </a:gridCol>
                <a:gridCol w="972359">
                  <a:extLst>
                    <a:ext uri="{9D8B030D-6E8A-4147-A177-3AD203B41FA5}">
                      <a16:colId xmlns:a16="http://schemas.microsoft.com/office/drawing/2014/main" val="919897185"/>
                    </a:ext>
                  </a:extLst>
                </a:gridCol>
              </a:tblGrid>
              <a:tr h="0">
                <a:tc>
                  <a:txBody>
                    <a:bodyPr/>
                    <a:lstStyle/>
                    <a:p>
                      <a:pPr marL="0" marR="0" indent="0" algn="ctr">
                        <a:lnSpc>
                          <a:spcPct val="120000"/>
                        </a:lnSpc>
                        <a:spcBef>
                          <a:spcPts val="0"/>
                        </a:spcBef>
                        <a:spcAft>
                          <a:spcPts val="600"/>
                        </a:spcAft>
                        <a:tabLst>
                          <a:tab pos="228600" algn="l"/>
                          <a:tab pos="457200" algn="l"/>
                        </a:tabLst>
                      </a:pPr>
                      <a:r>
                        <a:rPr lang="en-US" sz="1400" dirty="0">
                          <a:effectLst/>
                        </a:rPr>
                        <a:t> </a:t>
                      </a:r>
                      <a:endParaRPr lang="en-US" sz="1400" dirty="0">
                        <a:effectLst/>
                        <a:latin typeface="Arial" panose="020B0604020202020204" pitchFamily="34" charset="0"/>
                        <a:ea typeface="Times New Roman" panose="02020603050405020304" pitchFamily="18" charset="0"/>
                      </a:endParaRPr>
                    </a:p>
                  </a:txBody>
                  <a:tcPr marL="68580" marR="68580" marT="0" marB="0" anchor="b"/>
                </a:tc>
                <a:tc gridSpan="9">
                  <a:txBody>
                    <a:bodyPr/>
                    <a:lstStyle/>
                    <a:p>
                      <a:pPr marL="0" marR="0" indent="0" algn="ctr">
                        <a:lnSpc>
                          <a:spcPct val="120000"/>
                        </a:lnSpc>
                        <a:spcBef>
                          <a:spcPts val="0"/>
                        </a:spcBef>
                        <a:spcAft>
                          <a:spcPts val="600"/>
                        </a:spcAft>
                        <a:tabLst>
                          <a:tab pos="228600" algn="l"/>
                          <a:tab pos="457200" algn="l"/>
                        </a:tabLst>
                      </a:pPr>
                      <a:r>
                        <a:rPr lang="en-US" sz="1400" dirty="0">
                          <a:effectLst/>
                        </a:rPr>
                        <a:t>Functional Area</a:t>
                      </a:r>
                      <a:endParaRPr lang="en-US" sz="1400" dirty="0">
                        <a:effectLst/>
                        <a:latin typeface="Arial" panose="020B0604020202020204" pitchFamily="34" charset="0"/>
                        <a:ea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endParaRPr lang="en-US" sz="140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552451884"/>
                  </a:ext>
                </a:extLst>
              </a:tr>
              <a:tr h="0">
                <a:tc>
                  <a:txBody>
                    <a:bodyPr/>
                    <a:lstStyle/>
                    <a:p>
                      <a:pPr marL="0" marR="0" indent="0" algn="ctr">
                        <a:lnSpc>
                          <a:spcPct val="120000"/>
                        </a:lnSpc>
                        <a:spcBef>
                          <a:spcPts val="0"/>
                        </a:spcBef>
                        <a:spcAft>
                          <a:spcPts val="600"/>
                        </a:spcAft>
                        <a:tabLst>
                          <a:tab pos="228600" algn="l"/>
                          <a:tab pos="457200" algn="l"/>
                        </a:tabLst>
                      </a:pPr>
                      <a:r>
                        <a:rPr lang="en-US" sz="1400" dirty="0">
                          <a:effectLst/>
                        </a:rPr>
                        <a:t>GHG Step</a:t>
                      </a:r>
                      <a:endParaRPr lang="en-US" sz="1400" dirty="0">
                        <a:effectLst/>
                        <a:latin typeface="Arial" panose="020B0604020202020204" pitchFamily="34" charset="0"/>
                        <a:ea typeface="Times New Roman" panose="02020603050405020304" pitchFamily="18" charset="0"/>
                      </a:endParaRPr>
                    </a:p>
                  </a:txBody>
                  <a:tcPr marL="45720" marR="45720" marT="18288" marB="18288" anchor="b"/>
                </a:tc>
                <a:tc>
                  <a:txBody>
                    <a:bodyPr/>
                    <a:lstStyle/>
                    <a:p>
                      <a:pPr marL="0" marR="0" indent="0" algn="ctr">
                        <a:lnSpc>
                          <a:spcPct val="120000"/>
                        </a:lnSpc>
                        <a:spcBef>
                          <a:spcPts val="0"/>
                        </a:spcBef>
                        <a:spcAft>
                          <a:spcPts val="600"/>
                        </a:spcAft>
                        <a:tabLst>
                          <a:tab pos="228600" algn="l"/>
                          <a:tab pos="457200" algn="l"/>
                        </a:tabLst>
                      </a:pPr>
                      <a:r>
                        <a:rPr lang="en-US" sz="1400" b="1" dirty="0">
                          <a:effectLst/>
                          <a:latin typeface="Arial Narrow" panose="020B0606020202030204" pitchFamily="34" charset="0"/>
                        </a:rPr>
                        <a:t>Execs and Whole Agency</a:t>
                      </a:r>
                      <a:endParaRPr lang="en-US" sz="1400" b="1" dirty="0">
                        <a:effectLst/>
                        <a:latin typeface="Arial Narrow" panose="020B0606020202030204" pitchFamily="34" charset="0"/>
                        <a:ea typeface="Times New Roman" panose="02020603050405020304" pitchFamily="18" charset="0"/>
                      </a:endParaRPr>
                    </a:p>
                  </a:txBody>
                  <a:tcPr marL="45720" marR="45720" marT="18288" marB="18288" anchor="b"/>
                </a:tc>
                <a:tc>
                  <a:txBody>
                    <a:bodyPr/>
                    <a:lstStyle/>
                    <a:p>
                      <a:pPr marL="0" marR="0" indent="0" algn="ctr">
                        <a:lnSpc>
                          <a:spcPct val="120000"/>
                        </a:lnSpc>
                        <a:spcBef>
                          <a:spcPts val="0"/>
                        </a:spcBef>
                        <a:spcAft>
                          <a:spcPts val="600"/>
                        </a:spcAft>
                        <a:tabLst>
                          <a:tab pos="228600" algn="l"/>
                          <a:tab pos="457200" algn="l"/>
                        </a:tabLst>
                      </a:pPr>
                      <a:r>
                        <a:rPr lang="en-US" sz="1400" b="1" dirty="0">
                          <a:effectLst/>
                          <a:latin typeface="Arial Narrow" panose="020B0606020202030204" pitchFamily="34" charset="0"/>
                        </a:rPr>
                        <a:t>Planning</a:t>
                      </a:r>
                      <a:endParaRPr lang="en-US" sz="1400" b="1" dirty="0">
                        <a:effectLst/>
                        <a:latin typeface="Arial Narrow" panose="020B0606020202030204" pitchFamily="34" charset="0"/>
                        <a:ea typeface="Times New Roman" panose="02020603050405020304" pitchFamily="18" charset="0"/>
                      </a:endParaRPr>
                    </a:p>
                  </a:txBody>
                  <a:tcPr marL="45720" marR="45720" marT="18288" marB="18288" anchor="b"/>
                </a:tc>
                <a:tc>
                  <a:txBody>
                    <a:bodyPr/>
                    <a:lstStyle/>
                    <a:p>
                      <a:pPr marL="0" marR="0" indent="0" algn="ctr">
                        <a:lnSpc>
                          <a:spcPct val="120000"/>
                        </a:lnSpc>
                        <a:spcBef>
                          <a:spcPts val="0"/>
                        </a:spcBef>
                        <a:spcAft>
                          <a:spcPts val="600"/>
                        </a:spcAft>
                        <a:tabLst>
                          <a:tab pos="228600" algn="l"/>
                          <a:tab pos="457200" algn="l"/>
                        </a:tabLst>
                      </a:pPr>
                      <a:r>
                        <a:rPr lang="en-US" sz="1400" b="1" dirty="0">
                          <a:effectLst/>
                          <a:latin typeface="Arial Narrow" panose="020B0606020202030204" pitchFamily="34" charset="0"/>
                        </a:rPr>
                        <a:t>Program-ming</a:t>
                      </a:r>
                      <a:endParaRPr lang="en-US" sz="1400" b="1" dirty="0">
                        <a:effectLst/>
                        <a:latin typeface="Arial Narrow" panose="020B0606020202030204" pitchFamily="34" charset="0"/>
                        <a:ea typeface="Times New Roman" panose="02020603050405020304" pitchFamily="18" charset="0"/>
                      </a:endParaRPr>
                    </a:p>
                  </a:txBody>
                  <a:tcPr marL="45720" marR="45720" marT="18288" marB="18288" anchor="b"/>
                </a:tc>
                <a:tc>
                  <a:txBody>
                    <a:bodyPr/>
                    <a:lstStyle/>
                    <a:p>
                      <a:pPr marL="0" marR="0" indent="0" algn="ctr">
                        <a:lnSpc>
                          <a:spcPct val="120000"/>
                        </a:lnSpc>
                        <a:spcBef>
                          <a:spcPts val="0"/>
                        </a:spcBef>
                        <a:spcAft>
                          <a:spcPts val="600"/>
                        </a:spcAft>
                        <a:tabLst>
                          <a:tab pos="228600" algn="l"/>
                          <a:tab pos="457200" algn="l"/>
                        </a:tabLst>
                      </a:pPr>
                      <a:r>
                        <a:rPr lang="en-US" sz="1400" b="1" dirty="0">
                          <a:effectLst/>
                          <a:latin typeface="Arial Narrow" panose="020B0606020202030204" pitchFamily="34" charset="0"/>
                        </a:rPr>
                        <a:t> Env Analysis</a:t>
                      </a:r>
                      <a:endParaRPr lang="en-US" sz="1400" b="1" dirty="0">
                        <a:effectLst/>
                        <a:latin typeface="Arial Narrow" panose="020B0606020202030204" pitchFamily="34" charset="0"/>
                        <a:ea typeface="Times New Roman" panose="02020603050405020304" pitchFamily="18" charset="0"/>
                      </a:endParaRPr>
                    </a:p>
                  </a:txBody>
                  <a:tcPr marL="45720" marR="45720" marT="18288" marB="18288" anchor="b"/>
                </a:tc>
                <a:tc>
                  <a:txBody>
                    <a:bodyPr/>
                    <a:lstStyle/>
                    <a:p>
                      <a:pPr marL="0" marR="0" indent="0" algn="ctr">
                        <a:lnSpc>
                          <a:spcPct val="120000"/>
                        </a:lnSpc>
                        <a:spcBef>
                          <a:spcPts val="0"/>
                        </a:spcBef>
                        <a:spcAft>
                          <a:spcPts val="600"/>
                        </a:spcAft>
                        <a:tabLst>
                          <a:tab pos="228600" algn="l"/>
                          <a:tab pos="457200" algn="l"/>
                        </a:tabLst>
                      </a:pPr>
                      <a:r>
                        <a:rPr lang="en-US" sz="1400" b="1" dirty="0">
                          <a:effectLst/>
                          <a:latin typeface="Arial Narrow" panose="020B0606020202030204" pitchFamily="34" charset="0"/>
                        </a:rPr>
                        <a:t>Design</a:t>
                      </a:r>
                      <a:endParaRPr lang="en-US" sz="1400" b="1" dirty="0">
                        <a:effectLst/>
                        <a:latin typeface="Arial Narrow" panose="020B0606020202030204" pitchFamily="34" charset="0"/>
                        <a:ea typeface="Times New Roman" panose="02020603050405020304" pitchFamily="18" charset="0"/>
                      </a:endParaRPr>
                    </a:p>
                  </a:txBody>
                  <a:tcPr marL="45720" marR="45720" marT="18288" marB="18288" anchor="b"/>
                </a:tc>
                <a:tc>
                  <a:txBody>
                    <a:bodyPr/>
                    <a:lstStyle/>
                    <a:p>
                      <a:pPr marL="0" marR="0" indent="0" algn="ctr">
                        <a:lnSpc>
                          <a:spcPct val="120000"/>
                        </a:lnSpc>
                        <a:spcBef>
                          <a:spcPts val="0"/>
                        </a:spcBef>
                        <a:spcAft>
                          <a:spcPts val="600"/>
                        </a:spcAft>
                        <a:tabLst>
                          <a:tab pos="228600" algn="l"/>
                          <a:tab pos="457200" algn="l"/>
                        </a:tabLst>
                      </a:pPr>
                      <a:r>
                        <a:rPr lang="en-US" sz="1400" b="1" dirty="0">
                          <a:effectLst/>
                          <a:latin typeface="Arial Narrow" panose="020B0606020202030204" pitchFamily="34" charset="0"/>
                        </a:rPr>
                        <a:t>Construc-tion</a:t>
                      </a:r>
                      <a:endParaRPr lang="en-US" sz="1400" b="1" dirty="0">
                        <a:effectLst/>
                        <a:latin typeface="Arial Narrow" panose="020B0606020202030204" pitchFamily="34" charset="0"/>
                        <a:ea typeface="Times New Roman" panose="02020603050405020304" pitchFamily="18" charset="0"/>
                      </a:endParaRPr>
                    </a:p>
                  </a:txBody>
                  <a:tcPr marL="45720" marR="45720" marT="18288" marB="18288" anchor="b"/>
                </a:tc>
                <a:tc>
                  <a:txBody>
                    <a:bodyPr/>
                    <a:lstStyle/>
                    <a:p>
                      <a:pPr marL="0" marR="0" indent="0" algn="ctr">
                        <a:lnSpc>
                          <a:spcPct val="120000"/>
                        </a:lnSpc>
                        <a:spcBef>
                          <a:spcPts val="0"/>
                        </a:spcBef>
                        <a:spcAft>
                          <a:spcPts val="600"/>
                        </a:spcAft>
                        <a:tabLst>
                          <a:tab pos="228600" algn="l"/>
                          <a:tab pos="457200" algn="l"/>
                        </a:tabLst>
                      </a:pPr>
                      <a:r>
                        <a:rPr lang="en-US" sz="1400" b="1" dirty="0">
                          <a:effectLst/>
                          <a:latin typeface="Arial Narrow" panose="020B0606020202030204" pitchFamily="34" charset="0"/>
                        </a:rPr>
                        <a:t>Mainten-ance</a:t>
                      </a:r>
                      <a:endParaRPr lang="en-US" sz="1400" b="1" dirty="0">
                        <a:effectLst/>
                        <a:latin typeface="Arial Narrow" panose="020B0606020202030204" pitchFamily="34" charset="0"/>
                        <a:ea typeface="Times New Roman" panose="02020603050405020304" pitchFamily="18" charset="0"/>
                      </a:endParaRPr>
                    </a:p>
                  </a:txBody>
                  <a:tcPr marL="45720" marR="45720" marT="18288" marB="18288" anchor="b"/>
                </a:tc>
                <a:tc>
                  <a:txBody>
                    <a:bodyPr/>
                    <a:lstStyle/>
                    <a:p>
                      <a:pPr marL="0" marR="0" indent="0" algn="ctr">
                        <a:lnSpc>
                          <a:spcPct val="120000"/>
                        </a:lnSpc>
                        <a:spcBef>
                          <a:spcPts val="0"/>
                        </a:spcBef>
                        <a:spcAft>
                          <a:spcPts val="600"/>
                        </a:spcAft>
                        <a:tabLst>
                          <a:tab pos="228600" algn="l"/>
                          <a:tab pos="457200" algn="l"/>
                        </a:tabLst>
                      </a:pPr>
                      <a:r>
                        <a:rPr lang="en-US" sz="1400" b="1" dirty="0">
                          <a:effectLst/>
                          <a:latin typeface="Arial Narrow" panose="020B0606020202030204" pitchFamily="34" charset="0"/>
                        </a:rPr>
                        <a:t>Opera-tions </a:t>
                      </a:r>
                      <a:endParaRPr lang="en-US" sz="1400" b="1" dirty="0">
                        <a:effectLst/>
                        <a:latin typeface="Arial Narrow" panose="020B0606020202030204" pitchFamily="34" charset="0"/>
                        <a:ea typeface="Times New Roman" panose="02020603050405020304" pitchFamily="18" charset="0"/>
                      </a:endParaRPr>
                    </a:p>
                  </a:txBody>
                  <a:tcPr marL="45720" marR="45720" marT="18288" marB="18288" anchor="b"/>
                </a:tc>
                <a:tc>
                  <a:txBody>
                    <a:bodyPr/>
                    <a:lstStyle/>
                    <a:p>
                      <a:pPr marL="0" marR="0" indent="0" algn="ctr">
                        <a:lnSpc>
                          <a:spcPct val="120000"/>
                        </a:lnSpc>
                        <a:spcBef>
                          <a:spcPts val="0"/>
                        </a:spcBef>
                        <a:spcAft>
                          <a:spcPts val="600"/>
                        </a:spcAft>
                        <a:tabLst>
                          <a:tab pos="228600" algn="l"/>
                          <a:tab pos="457200" algn="l"/>
                        </a:tabLst>
                      </a:pPr>
                      <a:r>
                        <a:rPr lang="en-US" sz="1400" b="1" dirty="0">
                          <a:effectLst/>
                          <a:latin typeface="Arial Narrow" panose="020B0606020202030204" pitchFamily="34" charset="0"/>
                          <a:ea typeface="Times New Roman" panose="02020603050405020304" pitchFamily="18" charset="0"/>
                        </a:rPr>
                        <a:t>Admin-istration</a:t>
                      </a:r>
                    </a:p>
                  </a:txBody>
                  <a:tcPr marL="45720" marR="45720" marT="18288" marB="18288" anchor="b"/>
                </a:tc>
                <a:tc>
                  <a:txBody>
                    <a:bodyPr/>
                    <a:lstStyle/>
                    <a:p>
                      <a:pPr marL="0" marR="0" indent="0" algn="ctr">
                        <a:lnSpc>
                          <a:spcPct val="120000"/>
                        </a:lnSpc>
                        <a:spcBef>
                          <a:spcPts val="0"/>
                        </a:spcBef>
                        <a:spcAft>
                          <a:spcPts val="600"/>
                        </a:spcAft>
                        <a:tabLst>
                          <a:tab pos="228600" algn="l"/>
                          <a:tab pos="457200" algn="l"/>
                        </a:tabLst>
                      </a:pPr>
                      <a:r>
                        <a:rPr lang="en-US" sz="1400" b="1" dirty="0">
                          <a:effectLst/>
                          <a:latin typeface="Arial Narrow" panose="020B0606020202030204" pitchFamily="34" charset="0"/>
                        </a:rPr>
                        <a:t>Regions/ Districts</a:t>
                      </a:r>
                      <a:endParaRPr lang="en-US" sz="1400" b="1" dirty="0">
                        <a:effectLst/>
                        <a:latin typeface="Arial Narrow" panose="020B0606020202030204" pitchFamily="34" charset="0"/>
                        <a:ea typeface="Times New Roman" panose="02020603050405020304" pitchFamily="18" charset="0"/>
                      </a:endParaRPr>
                    </a:p>
                  </a:txBody>
                  <a:tcPr marL="45720" marR="45720" marT="18288" marB="18288" anchor="b"/>
                </a:tc>
                <a:extLst>
                  <a:ext uri="{0D108BD9-81ED-4DB2-BD59-A6C34878D82A}">
                    <a16:rowId xmlns:a16="http://schemas.microsoft.com/office/drawing/2014/main" val="2544361895"/>
                  </a:ext>
                </a:extLst>
              </a:tr>
              <a:tr h="0">
                <a:tc>
                  <a:txBody>
                    <a:bodyPr/>
                    <a:lstStyle/>
                    <a:p>
                      <a:pPr marL="0" marR="0" indent="0">
                        <a:lnSpc>
                          <a:spcPct val="120000"/>
                        </a:lnSpc>
                        <a:spcBef>
                          <a:spcPts val="0"/>
                        </a:spcBef>
                        <a:spcAft>
                          <a:spcPts val="600"/>
                        </a:spcAft>
                        <a:tabLst>
                          <a:tab pos="228600" algn="l"/>
                          <a:tab pos="457200" algn="l"/>
                        </a:tabLst>
                      </a:pPr>
                      <a:r>
                        <a:rPr lang="en-US" sz="1400" dirty="0">
                          <a:effectLst/>
                        </a:rPr>
                        <a:t>Policy</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nSpc>
                          <a:spcPct val="120000"/>
                        </a:lnSpc>
                        <a:spcBef>
                          <a:spcPts val="0"/>
                        </a:spcBef>
                        <a:spcAft>
                          <a:spcPts val="600"/>
                        </a:spcAft>
                        <a:tabLst>
                          <a:tab pos="228600" algn="l"/>
                          <a:tab pos="457200" algn="l"/>
                        </a:tabLst>
                      </a:pPr>
                      <a:r>
                        <a:rPr lang="en-US" sz="1400" dirty="0">
                          <a:effectLst/>
                        </a:rPr>
                        <a:t> </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nSpc>
                          <a:spcPct val="120000"/>
                        </a:lnSpc>
                        <a:spcBef>
                          <a:spcPts val="0"/>
                        </a:spcBef>
                        <a:spcAft>
                          <a:spcPts val="600"/>
                        </a:spcAft>
                        <a:tabLst>
                          <a:tab pos="228600" algn="l"/>
                          <a:tab pos="457200" algn="l"/>
                        </a:tabLst>
                      </a:pPr>
                      <a:r>
                        <a:rPr lang="en-US" sz="1400" dirty="0">
                          <a:effectLst/>
                        </a:rPr>
                        <a:t> </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nSpc>
                          <a:spcPct val="120000"/>
                        </a:lnSpc>
                        <a:spcBef>
                          <a:spcPts val="0"/>
                        </a:spcBef>
                        <a:spcAft>
                          <a:spcPts val="600"/>
                        </a:spcAft>
                        <a:tabLst>
                          <a:tab pos="228600" algn="l"/>
                          <a:tab pos="457200" algn="l"/>
                        </a:tabLst>
                      </a:pPr>
                      <a:r>
                        <a:rPr lang="en-US" sz="1400" dirty="0">
                          <a:effectLst/>
                        </a:rPr>
                        <a:t> </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nSpc>
                          <a:spcPct val="120000"/>
                        </a:lnSpc>
                        <a:spcBef>
                          <a:spcPts val="0"/>
                        </a:spcBef>
                        <a:spcAft>
                          <a:spcPts val="600"/>
                        </a:spcAft>
                        <a:tabLst>
                          <a:tab pos="228600" algn="l"/>
                          <a:tab pos="457200" algn="l"/>
                        </a:tabLst>
                      </a:pPr>
                      <a:r>
                        <a:rPr lang="en-US" sz="1400" dirty="0">
                          <a:effectLst/>
                        </a:rPr>
                        <a:t> </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nSpc>
                          <a:spcPct val="120000"/>
                        </a:lnSpc>
                        <a:spcBef>
                          <a:spcPts val="0"/>
                        </a:spcBef>
                        <a:spcAft>
                          <a:spcPts val="600"/>
                        </a:spcAft>
                        <a:tabLst>
                          <a:tab pos="228600" algn="l"/>
                          <a:tab pos="457200" algn="l"/>
                        </a:tabLst>
                      </a:pPr>
                      <a:r>
                        <a:rPr lang="en-US" sz="1400" dirty="0">
                          <a:effectLst/>
                        </a:rPr>
                        <a:t> </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nSpc>
                          <a:spcPct val="120000"/>
                        </a:lnSpc>
                        <a:spcBef>
                          <a:spcPts val="0"/>
                        </a:spcBef>
                        <a:spcAft>
                          <a:spcPts val="600"/>
                        </a:spcAft>
                        <a:tabLst>
                          <a:tab pos="228600" algn="l"/>
                          <a:tab pos="457200" algn="l"/>
                        </a:tabLst>
                      </a:pP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nSpc>
                          <a:spcPct val="120000"/>
                        </a:lnSpc>
                        <a:spcBef>
                          <a:spcPts val="0"/>
                        </a:spcBef>
                        <a:spcAft>
                          <a:spcPts val="600"/>
                        </a:spcAft>
                        <a:tabLst>
                          <a:tab pos="228600" algn="l"/>
                          <a:tab pos="457200" algn="l"/>
                        </a:tabLst>
                      </a:pPr>
                      <a:r>
                        <a:rPr lang="en-US" sz="1400" dirty="0">
                          <a:effectLst/>
                        </a:rPr>
                        <a:t> </a:t>
                      </a:r>
                      <a:endParaRPr lang="en-US" sz="1400" dirty="0">
                        <a:effectLst/>
                        <a:latin typeface="Arial" panose="020B0604020202020204" pitchFamily="34" charset="0"/>
                        <a:ea typeface="Times New Roman" panose="02020603050405020304" pitchFamily="18" charset="0"/>
                      </a:endParaRPr>
                    </a:p>
                  </a:txBody>
                  <a:tcPr marL="45720" marR="45720" marT="18288" marB="18288"/>
                </a:tc>
                <a:extLst>
                  <a:ext uri="{0D108BD9-81ED-4DB2-BD59-A6C34878D82A}">
                    <a16:rowId xmlns:a16="http://schemas.microsoft.com/office/drawing/2014/main" val="2326945555"/>
                  </a:ext>
                </a:extLst>
              </a:tr>
              <a:tr h="0">
                <a:tc>
                  <a:txBody>
                    <a:bodyPr/>
                    <a:lstStyle/>
                    <a:p>
                      <a:pPr marL="0" marR="0" indent="0">
                        <a:lnSpc>
                          <a:spcPct val="120000"/>
                        </a:lnSpc>
                        <a:spcBef>
                          <a:spcPts val="0"/>
                        </a:spcBef>
                        <a:spcAft>
                          <a:spcPts val="600"/>
                        </a:spcAft>
                        <a:tabLst>
                          <a:tab pos="228600" algn="l"/>
                          <a:tab pos="457200" algn="l"/>
                        </a:tabLst>
                      </a:pPr>
                      <a:r>
                        <a:rPr lang="en-US" sz="1400" dirty="0">
                          <a:effectLst/>
                        </a:rPr>
                        <a:t>Institutional Alignment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600" dirty="0">
                          <a:effectLst/>
                        </a:rPr>
                        <a:t> </a:t>
                      </a:r>
                      <a:r>
                        <a:rPr lang="en-US" sz="1600" dirty="0">
                          <a:effectLst/>
                          <a:sym typeface="Wingdings" panose="05000000000000000000" pitchFamily="2" charset="2"/>
                        </a:rPr>
                        <a:t></a:t>
                      </a:r>
                      <a:endParaRPr lang="en-US" sz="1600" dirty="0">
                        <a:effectLst/>
                        <a:latin typeface="Arial" panose="020B0604020202020204" pitchFamily="34" charset="0"/>
                        <a:ea typeface="Times New Roman" panose="02020603050405020304" pitchFamily="18" charset="0"/>
                      </a:endParaRPr>
                    </a:p>
                  </a:txBody>
                  <a:tcPr marL="45720" marR="45720" marT="18288" marB="18288" anchor="ctr"/>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nSpc>
                          <a:spcPct val="120000"/>
                        </a:lnSpc>
                        <a:spcBef>
                          <a:spcPts val="0"/>
                        </a:spcBef>
                        <a:spcAft>
                          <a:spcPts val="600"/>
                        </a:spcAft>
                        <a:tabLst>
                          <a:tab pos="228600" algn="l"/>
                          <a:tab pos="457200" algn="l"/>
                        </a:tabLst>
                      </a:pPr>
                      <a:r>
                        <a:rPr lang="en-US" sz="1400" dirty="0">
                          <a:effectLst/>
                        </a:rPr>
                        <a:t> </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nSpc>
                          <a:spcPct val="120000"/>
                        </a:lnSpc>
                        <a:spcBef>
                          <a:spcPts val="0"/>
                        </a:spcBef>
                        <a:spcAft>
                          <a:spcPts val="600"/>
                        </a:spcAft>
                        <a:tabLst>
                          <a:tab pos="228600" algn="l"/>
                          <a:tab pos="457200" algn="l"/>
                        </a:tabLst>
                      </a:pPr>
                      <a:r>
                        <a:rPr lang="en-US" sz="1400" dirty="0">
                          <a:effectLst/>
                        </a:rPr>
                        <a:t> </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nSpc>
                          <a:spcPct val="120000"/>
                        </a:lnSpc>
                        <a:spcBef>
                          <a:spcPts val="0"/>
                        </a:spcBef>
                        <a:spcAft>
                          <a:spcPts val="600"/>
                        </a:spcAft>
                        <a:tabLst>
                          <a:tab pos="228600" algn="l"/>
                          <a:tab pos="457200" algn="l"/>
                        </a:tabLst>
                      </a:pPr>
                      <a:r>
                        <a:rPr lang="en-US" sz="1400" dirty="0">
                          <a:effectLst/>
                        </a:rPr>
                        <a:t> </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extLst>
                  <a:ext uri="{0D108BD9-81ED-4DB2-BD59-A6C34878D82A}">
                    <a16:rowId xmlns:a16="http://schemas.microsoft.com/office/drawing/2014/main" val="2833216151"/>
                  </a:ext>
                </a:extLst>
              </a:tr>
              <a:tr h="0">
                <a:tc>
                  <a:txBody>
                    <a:bodyPr/>
                    <a:lstStyle/>
                    <a:p>
                      <a:pPr marL="0" marR="0" indent="0">
                        <a:lnSpc>
                          <a:spcPct val="120000"/>
                        </a:lnSpc>
                        <a:spcBef>
                          <a:spcPts val="0"/>
                        </a:spcBef>
                        <a:spcAft>
                          <a:spcPts val="600"/>
                        </a:spcAft>
                        <a:tabLst>
                          <a:tab pos="228600" algn="l"/>
                          <a:tab pos="457200" algn="l"/>
                        </a:tabLst>
                      </a:pPr>
                      <a:r>
                        <a:rPr lang="en-US" sz="1400" dirty="0">
                          <a:effectLst/>
                        </a:rPr>
                        <a:t>Partnerships</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nSpc>
                          <a:spcPct val="120000"/>
                        </a:lnSpc>
                        <a:spcBef>
                          <a:spcPts val="0"/>
                        </a:spcBef>
                        <a:spcAft>
                          <a:spcPts val="600"/>
                        </a:spcAft>
                        <a:tabLst>
                          <a:tab pos="228600" algn="l"/>
                          <a:tab pos="457200" algn="l"/>
                        </a:tabLst>
                      </a:pPr>
                      <a:endParaRPr lang="en-US" sz="1400" dirty="0">
                        <a:effectLst/>
                        <a:latin typeface="Arial Narrow" panose="020B060602020203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nSpc>
                          <a:spcPct val="120000"/>
                        </a:lnSpc>
                        <a:spcBef>
                          <a:spcPts val="0"/>
                        </a:spcBef>
                        <a:spcAft>
                          <a:spcPts val="600"/>
                        </a:spcAft>
                        <a:tabLst>
                          <a:tab pos="228600" algn="l"/>
                          <a:tab pos="457200" algn="l"/>
                        </a:tabLst>
                      </a:pPr>
                      <a:r>
                        <a:rPr lang="en-US" sz="1400" dirty="0">
                          <a:effectLst/>
                        </a:rPr>
                        <a:t> </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nSpc>
                          <a:spcPct val="120000"/>
                        </a:lnSpc>
                        <a:spcBef>
                          <a:spcPts val="0"/>
                        </a:spcBef>
                        <a:spcAft>
                          <a:spcPts val="600"/>
                        </a:spcAft>
                        <a:tabLst>
                          <a:tab pos="228600" algn="l"/>
                          <a:tab pos="457200" algn="l"/>
                        </a:tabLst>
                      </a:pPr>
                      <a:r>
                        <a:rPr lang="en-US" sz="1400" dirty="0">
                          <a:effectLst/>
                        </a:rPr>
                        <a:t> </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extLst>
                  <a:ext uri="{0D108BD9-81ED-4DB2-BD59-A6C34878D82A}">
                    <a16:rowId xmlns:a16="http://schemas.microsoft.com/office/drawing/2014/main" val="3704118162"/>
                  </a:ext>
                </a:extLst>
              </a:tr>
              <a:tr h="0">
                <a:tc>
                  <a:txBody>
                    <a:bodyPr/>
                    <a:lstStyle/>
                    <a:p>
                      <a:pPr marL="0" marR="0" indent="0">
                        <a:lnSpc>
                          <a:spcPct val="120000"/>
                        </a:lnSpc>
                        <a:spcBef>
                          <a:spcPts val="0"/>
                        </a:spcBef>
                        <a:spcAft>
                          <a:spcPts val="600"/>
                        </a:spcAft>
                        <a:tabLst>
                          <a:tab pos="228600" algn="l"/>
                          <a:tab pos="457200" algn="l"/>
                        </a:tabLst>
                      </a:pPr>
                      <a:r>
                        <a:rPr lang="en-US" sz="1400" dirty="0">
                          <a:effectLst/>
                        </a:rPr>
                        <a:t>Inventory </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nSpc>
                          <a:spcPct val="120000"/>
                        </a:lnSpc>
                        <a:spcBef>
                          <a:spcPts val="0"/>
                        </a:spcBef>
                        <a:spcAft>
                          <a:spcPts val="600"/>
                        </a:spcAft>
                        <a:tabLst>
                          <a:tab pos="228600" algn="l"/>
                          <a:tab pos="457200" algn="l"/>
                        </a:tabLst>
                      </a:pPr>
                      <a:r>
                        <a:rPr lang="en-US" sz="1400" dirty="0">
                          <a:effectLst/>
                        </a:rPr>
                        <a:t> </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nSpc>
                          <a:spcPct val="120000"/>
                        </a:lnSpc>
                        <a:spcBef>
                          <a:spcPts val="0"/>
                        </a:spcBef>
                        <a:spcAft>
                          <a:spcPts val="600"/>
                        </a:spcAft>
                        <a:tabLst>
                          <a:tab pos="228600" algn="l"/>
                          <a:tab pos="457200" algn="l"/>
                        </a:tabLst>
                      </a:pPr>
                      <a:r>
                        <a:rPr lang="en-US" sz="1400" dirty="0">
                          <a:effectLst/>
                        </a:rPr>
                        <a:t> </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extLst>
                  <a:ext uri="{0D108BD9-81ED-4DB2-BD59-A6C34878D82A}">
                    <a16:rowId xmlns:a16="http://schemas.microsoft.com/office/drawing/2014/main" val="2086719970"/>
                  </a:ext>
                </a:extLst>
              </a:tr>
              <a:tr h="384048">
                <a:tc>
                  <a:txBody>
                    <a:bodyPr/>
                    <a:lstStyle/>
                    <a:p>
                      <a:pPr marL="0" marR="0" indent="0">
                        <a:lnSpc>
                          <a:spcPct val="120000"/>
                        </a:lnSpc>
                        <a:spcBef>
                          <a:spcPts val="0"/>
                        </a:spcBef>
                        <a:spcAft>
                          <a:spcPts val="600"/>
                        </a:spcAft>
                        <a:tabLst>
                          <a:tab pos="228600" algn="l"/>
                          <a:tab pos="457200" algn="l"/>
                        </a:tabLst>
                      </a:pPr>
                      <a:r>
                        <a:rPr lang="en-US" sz="1400" dirty="0">
                          <a:effectLst/>
                          <a:latin typeface="Arial" panose="020B0604020202020204" pitchFamily="34" charset="0"/>
                          <a:ea typeface="Times New Roman" panose="02020603050405020304" pitchFamily="18" charset="0"/>
                        </a:rPr>
                        <a:t>Communication</a:t>
                      </a:r>
                      <a:r>
                        <a:rPr lang="en-US" sz="1400" baseline="0" dirty="0">
                          <a:effectLst/>
                          <a:latin typeface="Arial" panose="020B0604020202020204" pitchFamily="34" charset="0"/>
                          <a:ea typeface="Times New Roman" panose="02020603050405020304" pitchFamily="18" charset="0"/>
                        </a:rPr>
                        <a:t> &amp; Public Engmnt.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nSpc>
                          <a:spcPct val="120000"/>
                        </a:lnSpc>
                        <a:spcBef>
                          <a:spcPts val="0"/>
                        </a:spcBef>
                        <a:spcAft>
                          <a:spcPts val="600"/>
                        </a:spcAft>
                        <a:tabLst>
                          <a:tab pos="228600" algn="l"/>
                          <a:tab pos="457200" algn="l"/>
                        </a:tabLst>
                      </a:pP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nSpc>
                          <a:spcPct val="120000"/>
                        </a:lnSpc>
                        <a:spcBef>
                          <a:spcPts val="0"/>
                        </a:spcBef>
                        <a:spcAft>
                          <a:spcPts val="600"/>
                        </a:spcAft>
                        <a:tabLst>
                          <a:tab pos="228600" algn="l"/>
                          <a:tab pos="457200" algn="l"/>
                        </a:tabLst>
                      </a:pP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nSpc>
                          <a:spcPct val="120000"/>
                        </a:lnSpc>
                        <a:spcBef>
                          <a:spcPts val="0"/>
                        </a:spcBef>
                        <a:spcAft>
                          <a:spcPts val="600"/>
                        </a:spcAft>
                        <a:tabLst>
                          <a:tab pos="228600" algn="l"/>
                          <a:tab pos="457200" algn="l"/>
                        </a:tabLst>
                      </a:pP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nSpc>
                          <a:spcPct val="120000"/>
                        </a:lnSpc>
                        <a:spcBef>
                          <a:spcPts val="0"/>
                        </a:spcBef>
                        <a:spcAft>
                          <a:spcPts val="600"/>
                        </a:spcAft>
                        <a:tabLst>
                          <a:tab pos="228600" algn="l"/>
                          <a:tab pos="457200" algn="l"/>
                        </a:tabLst>
                      </a:pP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nSpc>
                          <a:spcPct val="120000"/>
                        </a:lnSpc>
                        <a:spcBef>
                          <a:spcPts val="0"/>
                        </a:spcBef>
                        <a:spcAft>
                          <a:spcPts val="600"/>
                        </a:spcAft>
                        <a:tabLst>
                          <a:tab pos="228600" algn="l"/>
                          <a:tab pos="457200" algn="l"/>
                        </a:tabLst>
                      </a:pP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extLst>
                  <a:ext uri="{0D108BD9-81ED-4DB2-BD59-A6C34878D82A}">
                    <a16:rowId xmlns:a16="http://schemas.microsoft.com/office/drawing/2014/main" val="2536968407"/>
                  </a:ext>
                </a:extLst>
              </a:tr>
              <a:tr h="384048">
                <a:tc>
                  <a:txBody>
                    <a:bodyPr/>
                    <a:lstStyle/>
                    <a:p>
                      <a:pPr marL="0" marR="0" indent="0">
                        <a:lnSpc>
                          <a:spcPct val="120000"/>
                        </a:lnSpc>
                        <a:spcBef>
                          <a:spcPts val="0"/>
                        </a:spcBef>
                        <a:spcAft>
                          <a:spcPts val="600"/>
                        </a:spcAft>
                        <a:tabLst>
                          <a:tab pos="228600" algn="l"/>
                          <a:tab pos="457200" algn="l"/>
                        </a:tabLst>
                      </a:pPr>
                      <a:r>
                        <a:rPr lang="en-US" sz="1400" dirty="0">
                          <a:effectLst/>
                        </a:rPr>
                        <a:t>Strategy Identification</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extLst>
                  <a:ext uri="{0D108BD9-81ED-4DB2-BD59-A6C34878D82A}">
                    <a16:rowId xmlns:a16="http://schemas.microsoft.com/office/drawing/2014/main" val="102573352"/>
                  </a:ext>
                </a:extLst>
              </a:tr>
              <a:tr h="0">
                <a:tc>
                  <a:txBody>
                    <a:bodyPr/>
                    <a:lstStyle/>
                    <a:p>
                      <a:pPr marL="0" marR="0" lvl="0" indent="0" algn="l" defTabSz="685800" rtl="0" eaLnBrk="1" fontAlgn="auto" latinLnBrk="0" hangingPunct="1">
                        <a:lnSpc>
                          <a:spcPct val="120000"/>
                        </a:lnSpc>
                        <a:spcBef>
                          <a:spcPts val="0"/>
                        </a:spcBef>
                        <a:spcAft>
                          <a:spcPts val="600"/>
                        </a:spcAft>
                        <a:buClrTx/>
                        <a:buSzTx/>
                        <a:buFontTx/>
                        <a:buNone/>
                        <a:tabLst>
                          <a:tab pos="228600" algn="l"/>
                          <a:tab pos="457200" algn="l"/>
                        </a:tabLst>
                        <a:defRPr/>
                      </a:pPr>
                      <a:r>
                        <a:rPr lang="en-US" sz="1400" dirty="0">
                          <a:effectLst/>
                        </a:rPr>
                        <a:t>Strategy Assessment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extLst>
                  <a:ext uri="{0D108BD9-81ED-4DB2-BD59-A6C34878D82A}">
                    <a16:rowId xmlns:a16="http://schemas.microsoft.com/office/drawing/2014/main" val="3924696577"/>
                  </a:ext>
                </a:extLst>
              </a:tr>
              <a:tr h="0">
                <a:tc>
                  <a:txBody>
                    <a:bodyPr/>
                    <a:lstStyle/>
                    <a:p>
                      <a:pPr marL="0" marR="0" indent="0">
                        <a:lnSpc>
                          <a:spcPct val="120000"/>
                        </a:lnSpc>
                        <a:spcBef>
                          <a:spcPts val="0"/>
                        </a:spcBef>
                        <a:spcAft>
                          <a:spcPts val="600"/>
                        </a:spcAft>
                        <a:tabLst>
                          <a:tab pos="228600" algn="l"/>
                          <a:tab pos="457200" algn="l"/>
                        </a:tabLst>
                      </a:pPr>
                      <a:r>
                        <a:rPr lang="en-US" sz="1400" dirty="0">
                          <a:effectLst/>
                        </a:rPr>
                        <a:t>Implementation</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nSpc>
                          <a:spcPct val="120000"/>
                        </a:lnSpc>
                        <a:spcBef>
                          <a:spcPts val="0"/>
                        </a:spcBef>
                        <a:spcAft>
                          <a:spcPts val="600"/>
                        </a:spcAft>
                        <a:tabLst>
                          <a:tab pos="228600" algn="l"/>
                          <a:tab pos="457200" algn="l"/>
                        </a:tabLst>
                      </a:pPr>
                      <a:r>
                        <a:rPr lang="en-US" sz="1400" dirty="0">
                          <a:effectLst/>
                        </a:rPr>
                        <a:t> </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extLst>
                  <a:ext uri="{0D108BD9-81ED-4DB2-BD59-A6C34878D82A}">
                    <a16:rowId xmlns:a16="http://schemas.microsoft.com/office/drawing/2014/main" val="2779333896"/>
                  </a:ext>
                </a:extLst>
              </a:tr>
              <a:tr h="0">
                <a:tc>
                  <a:txBody>
                    <a:bodyPr/>
                    <a:lstStyle/>
                    <a:p>
                      <a:pPr marL="0" marR="0" indent="0">
                        <a:lnSpc>
                          <a:spcPct val="120000"/>
                        </a:lnSpc>
                        <a:spcBef>
                          <a:spcPts val="0"/>
                        </a:spcBef>
                        <a:spcAft>
                          <a:spcPts val="600"/>
                        </a:spcAft>
                        <a:tabLst>
                          <a:tab pos="228600" algn="l"/>
                          <a:tab pos="457200" algn="l"/>
                        </a:tabLst>
                      </a:pPr>
                      <a:r>
                        <a:rPr lang="en-US" sz="1400" dirty="0">
                          <a:effectLst/>
                        </a:rPr>
                        <a:t>Monitoring and Evaluation </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nSpc>
                          <a:spcPct val="120000"/>
                        </a:lnSpc>
                        <a:spcBef>
                          <a:spcPts val="0"/>
                        </a:spcBef>
                        <a:spcAft>
                          <a:spcPts val="600"/>
                        </a:spcAft>
                        <a:tabLst>
                          <a:tab pos="228600" algn="l"/>
                          <a:tab pos="457200" algn="l"/>
                        </a:tabLst>
                      </a:pPr>
                      <a:r>
                        <a:rPr lang="en-US" sz="1400" dirty="0">
                          <a:effectLst/>
                        </a:rPr>
                        <a:t> </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nSpc>
                          <a:spcPct val="120000"/>
                        </a:lnSpc>
                        <a:spcBef>
                          <a:spcPts val="0"/>
                        </a:spcBef>
                        <a:spcAft>
                          <a:spcPts val="600"/>
                        </a:spcAft>
                        <a:tabLst>
                          <a:tab pos="228600" algn="l"/>
                          <a:tab pos="457200" algn="l"/>
                        </a:tabLst>
                      </a:pPr>
                      <a:r>
                        <a:rPr lang="en-US" sz="1400" dirty="0">
                          <a:effectLst/>
                        </a:rPr>
                        <a:t> </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nSpc>
                          <a:spcPct val="120000"/>
                        </a:lnSpc>
                        <a:spcBef>
                          <a:spcPts val="0"/>
                        </a:spcBef>
                        <a:spcAft>
                          <a:spcPts val="600"/>
                        </a:spcAft>
                        <a:tabLst>
                          <a:tab pos="228600" algn="l"/>
                          <a:tab pos="457200" algn="l"/>
                        </a:tabLst>
                      </a:pPr>
                      <a:r>
                        <a:rPr lang="en-US" sz="1400" dirty="0">
                          <a:effectLst/>
                        </a:rPr>
                        <a:t> </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tc>
                  <a:txBody>
                    <a:bodyPr/>
                    <a:lstStyle/>
                    <a:p>
                      <a:pPr marL="0" marR="0" indent="0" algn="ctr">
                        <a:lnSpc>
                          <a:spcPct val="120000"/>
                        </a:lnSpc>
                        <a:spcBef>
                          <a:spcPts val="0"/>
                        </a:spcBef>
                        <a:spcAft>
                          <a:spcPts val="600"/>
                        </a:spcAft>
                        <a:tabLst>
                          <a:tab pos="228600" algn="l"/>
                          <a:tab pos="457200" algn="l"/>
                        </a:tabLst>
                      </a:pPr>
                      <a:r>
                        <a:rPr lang="en-US" sz="1400" dirty="0">
                          <a:effectLst/>
                        </a:rPr>
                        <a:t> </a:t>
                      </a:r>
                      <a:r>
                        <a:rPr lang="en-US" sz="1400" dirty="0">
                          <a:effectLst/>
                          <a:sym typeface="Wingdings" panose="05000000000000000000" pitchFamily="2" charset="2"/>
                        </a:rPr>
                        <a:t></a:t>
                      </a:r>
                      <a:endParaRPr lang="en-US" sz="1400" dirty="0">
                        <a:effectLst/>
                        <a:latin typeface="Arial" panose="020B0604020202020204" pitchFamily="34" charset="0"/>
                        <a:ea typeface="Times New Roman" panose="02020603050405020304" pitchFamily="18" charset="0"/>
                      </a:endParaRPr>
                    </a:p>
                  </a:txBody>
                  <a:tcPr marL="45720" marR="45720" marT="18288" marB="18288"/>
                </a:tc>
                <a:extLst>
                  <a:ext uri="{0D108BD9-81ED-4DB2-BD59-A6C34878D82A}">
                    <a16:rowId xmlns:a16="http://schemas.microsoft.com/office/drawing/2014/main" val="707434607"/>
                  </a:ext>
                </a:extLst>
              </a:tr>
            </a:tbl>
          </a:graphicData>
        </a:graphic>
      </p:graphicFrame>
      <p:sp>
        <p:nvSpPr>
          <p:cNvPr id="26" name="Rectangle 22"/>
          <p:cNvSpPr>
            <a:spLocks noChangeArrowheads="1"/>
          </p:cNvSpPr>
          <p:nvPr/>
        </p:nvSpPr>
        <p:spPr bwMode="auto">
          <a:xfrm>
            <a:off x="914718" y="1567476"/>
            <a:ext cx="6072711" cy="3175"/>
          </a:xfrm>
          <a:prstGeom prst="rect">
            <a:avLst/>
          </a:prstGeom>
          <a:noFill/>
          <a:ln w="9525">
            <a:solidFill>
              <a:schemeClr val="tx1"/>
            </a:solidFill>
            <a:prstDash val="solid"/>
            <a:miter lim="800000"/>
            <a:headEnd/>
            <a:tailEnd/>
          </a:ln>
          <a:effectLst/>
        </p:spPr>
        <p:txBody>
          <a:bodyPr vert="horz" wrap="squar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43091109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of Engagement</a:t>
            </a:r>
          </a:p>
        </p:txBody>
      </p:sp>
      <p:graphicFrame>
        <p:nvGraphicFramePr>
          <p:cNvPr id="4" name="Table 3"/>
          <p:cNvGraphicFramePr>
            <a:graphicFrameLocks noGrp="1"/>
          </p:cNvGraphicFramePr>
          <p:nvPr>
            <p:extLst>
              <p:ext uri="{D42A27DB-BD31-4B8C-83A1-F6EECF244321}">
                <p14:modId xmlns:p14="http://schemas.microsoft.com/office/powerpoint/2010/main" val="3569904953"/>
              </p:ext>
            </p:extLst>
          </p:nvPr>
        </p:nvGraphicFramePr>
        <p:xfrm>
          <a:off x="838201" y="1354395"/>
          <a:ext cx="10515600" cy="5029200"/>
        </p:xfrm>
        <a:graphic>
          <a:graphicData uri="http://schemas.openxmlformats.org/drawingml/2006/table">
            <a:tbl>
              <a:tblPr firstRow="1" firstCol="1" bandRow="1">
                <a:tableStyleId>{5C22544A-7EE6-4342-B048-85BDC9FD1C3A}</a:tableStyleId>
              </a:tblPr>
              <a:tblGrid>
                <a:gridCol w="1006190">
                  <a:extLst>
                    <a:ext uri="{9D8B030D-6E8A-4147-A177-3AD203B41FA5}">
                      <a16:colId xmlns:a16="http://schemas.microsoft.com/office/drawing/2014/main" val="313211609"/>
                    </a:ext>
                  </a:extLst>
                </a:gridCol>
                <a:gridCol w="1977427">
                  <a:extLst>
                    <a:ext uri="{9D8B030D-6E8A-4147-A177-3AD203B41FA5}">
                      <a16:colId xmlns:a16="http://schemas.microsoft.com/office/drawing/2014/main" val="10657497"/>
                    </a:ext>
                  </a:extLst>
                </a:gridCol>
                <a:gridCol w="2193194">
                  <a:extLst>
                    <a:ext uri="{9D8B030D-6E8A-4147-A177-3AD203B41FA5}">
                      <a16:colId xmlns:a16="http://schemas.microsoft.com/office/drawing/2014/main" val="2522180417"/>
                    </a:ext>
                  </a:extLst>
                </a:gridCol>
                <a:gridCol w="2362539">
                  <a:extLst>
                    <a:ext uri="{9D8B030D-6E8A-4147-A177-3AD203B41FA5}">
                      <a16:colId xmlns:a16="http://schemas.microsoft.com/office/drawing/2014/main" val="2304873825"/>
                    </a:ext>
                  </a:extLst>
                </a:gridCol>
                <a:gridCol w="2976250">
                  <a:extLst>
                    <a:ext uri="{9D8B030D-6E8A-4147-A177-3AD203B41FA5}">
                      <a16:colId xmlns:a16="http://schemas.microsoft.com/office/drawing/2014/main" val="2054108328"/>
                    </a:ext>
                  </a:extLst>
                </a:gridCol>
              </a:tblGrid>
              <a:tr h="0">
                <a:tc>
                  <a:txBody>
                    <a:bodyPr/>
                    <a:lstStyle/>
                    <a:p>
                      <a:pPr marL="0" marR="0">
                        <a:spcBef>
                          <a:spcPts val="1200"/>
                        </a:spcBef>
                        <a:spcAft>
                          <a:spcPts val="0"/>
                        </a:spcAft>
                      </a:pPr>
                      <a:r>
                        <a:rPr lang="en-US" sz="1600" spc="-20" dirty="0">
                          <a:effectLst/>
                        </a:rPr>
                        <a:t>Level</a:t>
                      </a:r>
                      <a:endParaRPr lang="en-US" sz="1600" b="1" spc="-20" dirty="0">
                        <a:solidFill>
                          <a:srgbClr val="27A5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1440" marB="91440"/>
                </a:tc>
                <a:tc>
                  <a:txBody>
                    <a:bodyPr/>
                    <a:lstStyle/>
                    <a:p>
                      <a:pPr marL="0" marR="0" algn="ctr">
                        <a:spcBef>
                          <a:spcPts val="1200"/>
                        </a:spcBef>
                        <a:spcAft>
                          <a:spcPts val="0"/>
                        </a:spcAft>
                      </a:pPr>
                      <a:r>
                        <a:rPr lang="en-US" sz="1600" spc="-20" dirty="0">
                          <a:effectLst/>
                        </a:rPr>
                        <a:t>Policy</a:t>
                      </a:r>
                      <a:endParaRPr lang="en-US" sz="1600" b="1" spc="-20" dirty="0">
                        <a:solidFill>
                          <a:srgbClr val="27A5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1440" marB="91440"/>
                </a:tc>
                <a:tc>
                  <a:txBody>
                    <a:bodyPr/>
                    <a:lstStyle/>
                    <a:p>
                      <a:pPr marL="0" marR="0" algn="ctr">
                        <a:spcBef>
                          <a:spcPts val="1200"/>
                        </a:spcBef>
                        <a:spcAft>
                          <a:spcPts val="0"/>
                        </a:spcAft>
                      </a:pPr>
                      <a:r>
                        <a:rPr lang="en-US" sz="1600" spc="-20" dirty="0">
                          <a:effectLst/>
                        </a:rPr>
                        <a:t>Practice – Internal</a:t>
                      </a:r>
                      <a:endParaRPr lang="en-US" sz="1600" b="1" spc="-20" dirty="0">
                        <a:solidFill>
                          <a:srgbClr val="27A5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1440" marB="91440"/>
                </a:tc>
                <a:tc>
                  <a:txBody>
                    <a:bodyPr/>
                    <a:lstStyle/>
                    <a:p>
                      <a:pPr marL="0" marR="0" algn="ctr">
                        <a:spcBef>
                          <a:spcPts val="1200"/>
                        </a:spcBef>
                        <a:spcAft>
                          <a:spcPts val="0"/>
                        </a:spcAft>
                      </a:pPr>
                      <a:r>
                        <a:rPr lang="en-US" sz="1600" b="1" spc="-2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Practice - System</a:t>
                      </a:r>
                    </a:p>
                  </a:txBody>
                  <a:tcPr marL="68580" marR="68580" marT="91440" marB="91440"/>
                </a:tc>
                <a:tc>
                  <a:txBody>
                    <a:bodyPr/>
                    <a:lstStyle/>
                    <a:p>
                      <a:pPr marL="0" marR="0" algn="ctr">
                        <a:spcBef>
                          <a:spcPts val="1200"/>
                        </a:spcBef>
                        <a:spcAft>
                          <a:spcPts val="0"/>
                        </a:spcAft>
                      </a:pPr>
                      <a:r>
                        <a:rPr lang="en-US" sz="1600" spc="-20" dirty="0">
                          <a:effectLst/>
                        </a:rPr>
                        <a:t>Data &amp; Analysis</a:t>
                      </a:r>
                      <a:endParaRPr lang="en-US" sz="1600" b="1" spc="-20" dirty="0">
                        <a:solidFill>
                          <a:srgbClr val="27A5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1440" marB="91440"/>
                </a:tc>
                <a:extLst>
                  <a:ext uri="{0D108BD9-81ED-4DB2-BD59-A6C34878D82A}">
                    <a16:rowId xmlns:a16="http://schemas.microsoft.com/office/drawing/2014/main" val="3143304047"/>
                  </a:ext>
                </a:extLst>
              </a:tr>
              <a:tr h="0">
                <a:tc>
                  <a:txBody>
                    <a:bodyPr/>
                    <a:lstStyle/>
                    <a:p>
                      <a:pPr marL="0" marR="0">
                        <a:spcBef>
                          <a:spcPts val="300"/>
                        </a:spcBef>
                        <a:spcAft>
                          <a:spcPts val="300"/>
                        </a:spcAft>
                      </a:pPr>
                      <a:r>
                        <a:rPr lang="en-US" sz="1600" spc="-20" dirty="0">
                          <a:effectLst/>
                        </a:rPr>
                        <a:t>Level 1</a:t>
                      </a:r>
                      <a:endParaRPr lang="en-US" sz="16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1440" marB="91440"/>
                </a:tc>
                <a:tc gridSpan="4">
                  <a:txBody>
                    <a:bodyPr/>
                    <a:lstStyle/>
                    <a:p>
                      <a:pPr marL="0" marR="0">
                        <a:spcBef>
                          <a:spcPts val="300"/>
                        </a:spcBef>
                        <a:spcAft>
                          <a:spcPts val="300"/>
                        </a:spcAft>
                      </a:pPr>
                      <a:r>
                        <a:rPr lang="en-US" sz="1600" spc="-20" dirty="0">
                          <a:effectLst/>
                        </a:rPr>
                        <a:t>New to the topic; few or no formal actions to address GHG.</a:t>
                      </a:r>
                      <a:endParaRPr lang="en-US" sz="16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00362149"/>
                  </a:ext>
                </a:extLst>
              </a:tr>
              <a:tr h="0">
                <a:tc>
                  <a:txBody>
                    <a:bodyPr/>
                    <a:lstStyle/>
                    <a:p>
                      <a:pPr marL="0" marR="0">
                        <a:spcBef>
                          <a:spcPts val="300"/>
                        </a:spcBef>
                        <a:spcAft>
                          <a:spcPts val="300"/>
                        </a:spcAft>
                      </a:pPr>
                      <a:r>
                        <a:rPr lang="en-US" sz="1600" spc="-20" dirty="0">
                          <a:effectLst/>
                        </a:rPr>
                        <a:t>Level 2</a:t>
                      </a:r>
                      <a:endParaRPr lang="en-US" sz="16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1440" marB="91440"/>
                </a:tc>
                <a:tc>
                  <a:txBody>
                    <a:bodyPr/>
                    <a:lstStyle/>
                    <a:p>
                      <a:pPr marL="0" marR="0">
                        <a:spcBef>
                          <a:spcPts val="300"/>
                        </a:spcBef>
                        <a:spcAft>
                          <a:spcPts val="300"/>
                        </a:spcAft>
                      </a:pPr>
                      <a:r>
                        <a:rPr lang="en-US" sz="1600" spc="-20" dirty="0">
                          <a:effectLst/>
                        </a:rPr>
                        <a:t>Has established general policies, goals, and/or objectives related to GHG.</a:t>
                      </a:r>
                      <a:endParaRPr lang="en-US" sz="16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a:tc>
                <a:tc>
                  <a:txBody>
                    <a:bodyPr/>
                    <a:lstStyle/>
                    <a:p>
                      <a:pPr marL="0" marR="0">
                        <a:spcBef>
                          <a:spcPts val="300"/>
                        </a:spcBef>
                        <a:spcAft>
                          <a:spcPts val="300"/>
                        </a:spcAft>
                      </a:pPr>
                      <a:r>
                        <a:rPr lang="en-US" sz="1600" spc="-20" dirty="0">
                          <a:effectLst/>
                          <a:latin typeface="Arial" panose="020B0604020202020204" pitchFamily="34" charset="0"/>
                          <a:ea typeface="Times New Roman" panose="02020603050405020304" pitchFamily="18" charset="0"/>
                          <a:cs typeface="Times New Roman" panose="02020603050405020304" pitchFamily="18" charset="0"/>
                        </a:rPr>
                        <a:t> Agency emissions considered.</a:t>
                      </a:r>
                    </a:p>
                  </a:txBody>
                  <a:tcPr/>
                </a:tc>
                <a:tc>
                  <a:txBody>
                    <a:bodyPr/>
                    <a:lstStyle/>
                    <a:p>
                      <a:pPr marL="0" marR="0">
                        <a:spcBef>
                          <a:spcPts val="300"/>
                        </a:spcBef>
                        <a:spcAft>
                          <a:spcPts val="300"/>
                        </a:spcAft>
                      </a:pPr>
                      <a:r>
                        <a:rPr lang="en-US" sz="1600" spc="-20" dirty="0">
                          <a:effectLst/>
                          <a:latin typeface="Arial" panose="020B0604020202020204" pitchFamily="34" charset="0"/>
                          <a:ea typeface="Times New Roman" panose="02020603050405020304" pitchFamily="18" charset="0"/>
                          <a:cs typeface="Times New Roman" panose="02020603050405020304" pitchFamily="18" charset="0"/>
                        </a:rPr>
                        <a:t>No formal consideration of transportation system emission reduction.</a:t>
                      </a:r>
                    </a:p>
                  </a:txBody>
                  <a:tcPr/>
                </a:tc>
                <a:tc>
                  <a:txBody>
                    <a:bodyPr/>
                    <a:lstStyle/>
                    <a:p>
                      <a:pPr marL="0" marR="0">
                        <a:spcBef>
                          <a:spcPts val="300"/>
                        </a:spcBef>
                        <a:spcAft>
                          <a:spcPts val="300"/>
                        </a:spcAft>
                      </a:pPr>
                      <a:r>
                        <a:rPr lang="en-US" sz="1600" spc="-20" dirty="0">
                          <a:effectLst/>
                        </a:rPr>
                        <a:t>No or limited/partial GHG inventory.</a:t>
                      </a:r>
                      <a:endParaRPr lang="en-US" sz="16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41084396"/>
                  </a:ext>
                </a:extLst>
              </a:tr>
              <a:tr h="0">
                <a:tc>
                  <a:txBody>
                    <a:bodyPr/>
                    <a:lstStyle/>
                    <a:p>
                      <a:pPr marL="0" marR="0">
                        <a:spcBef>
                          <a:spcPts val="300"/>
                        </a:spcBef>
                        <a:spcAft>
                          <a:spcPts val="300"/>
                        </a:spcAft>
                      </a:pPr>
                      <a:r>
                        <a:rPr lang="en-US" sz="1600" spc="-20" dirty="0">
                          <a:effectLst/>
                        </a:rPr>
                        <a:t>Level 3</a:t>
                      </a:r>
                      <a:endParaRPr lang="en-US" sz="16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1440" marB="91440"/>
                </a:tc>
                <a:tc>
                  <a:txBody>
                    <a:bodyPr/>
                    <a:lstStyle/>
                    <a:p>
                      <a:pPr marL="0" marR="0">
                        <a:spcBef>
                          <a:spcPts val="300"/>
                        </a:spcBef>
                        <a:spcAft>
                          <a:spcPts val="300"/>
                        </a:spcAft>
                      </a:pPr>
                      <a:r>
                        <a:rPr lang="en-US" sz="1600" spc="-20" dirty="0">
                          <a:effectLst/>
                        </a:rPr>
                        <a:t>Has established specific policies, goals, and/or objectives related to GHG.</a:t>
                      </a:r>
                      <a:endParaRPr lang="en-US" sz="16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a:tc>
                <a:tc>
                  <a:txBody>
                    <a:bodyPr/>
                    <a:lstStyle/>
                    <a:p>
                      <a:pPr marL="0" marR="0">
                        <a:spcBef>
                          <a:spcPts val="300"/>
                        </a:spcBef>
                        <a:spcAft>
                          <a:spcPts val="300"/>
                        </a:spcAft>
                      </a:pPr>
                      <a:r>
                        <a:rPr lang="en-US" sz="1600" spc="-20" dirty="0">
                          <a:effectLst/>
                          <a:latin typeface="Arial" panose="020B0604020202020204" pitchFamily="34" charset="0"/>
                          <a:ea typeface="Times New Roman" panose="02020603050405020304" pitchFamily="18" charset="0"/>
                          <a:cs typeface="Times New Roman" panose="02020603050405020304" pitchFamily="18" charset="0"/>
                        </a:rPr>
                        <a:t>Applies quantitative project or program evaluation criteria to agency emissions.</a:t>
                      </a:r>
                    </a:p>
                  </a:txBody>
                  <a:tcPr/>
                </a:tc>
                <a:tc>
                  <a:txBody>
                    <a:bodyPr/>
                    <a:lstStyle/>
                    <a:p>
                      <a:pPr marL="0" marR="0">
                        <a:spcBef>
                          <a:spcPts val="300"/>
                        </a:spcBef>
                        <a:spcAft>
                          <a:spcPts val="300"/>
                        </a:spcAft>
                      </a:pPr>
                      <a:r>
                        <a:rPr lang="en-US" sz="1600" spc="-20" dirty="0">
                          <a:effectLst/>
                          <a:latin typeface="Arial" panose="020B0604020202020204" pitchFamily="34" charset="0"/>
                          <a:ea typeface="Times New Roman" panose="02020603050405020304" pitchFamily="18" charset="0"/>
                          <a:cs typeface="Times New Roman" panose="02020603050405020304" pitchFamily="18" charset="0"/>
                        </a:rPr>
                        <a:t>Qualitative project or program evaluation criteria.</a:t>
                      </a:r>
                    </a:p>
                  </a:txBody>
                  <a:tcPr/>
                </a:tc>
                <a:tc>
                  <a:txBody>
                    <a:bodyPr/>
                    <a:lstStyle/>
                    <a:p>
                      <a:pPr marL="0" marR="0">
                        <a:spcBef>
                          <a:spcPts val="300"/>
                        </a:spcBef>
                        <a:spcAft>
                          <a:spcPts val="300"/>
                        </a:spcAft>
                      </a:pPr>
                      <a:r>
                        <a:rPr lang="en-US" sz="1600" spc="-20" dirty="0">
                          <a:effectLst/>
                        </a:rPr>
                        <a:t>Has developed GHG inventory and/or forecast.</a:t>
                      </a:r>
                      <a:endParaRPr lang="en-US" sz="16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56203320"/>
                  </a:ext>
                </a:extLst>
              </a:tr>
              <a:tr h="0">
                <a:tc>
                  <a:txBody>
                    <a:bodyPr/>
                    <a:lstStyle/>
                    <a:p>
                      <a:pPr marL="0" marR="0">
                        <a:spcBef>
                          <a:spcPts val="300"/>
                        </a:spcBef>
                        <a:spcAft>
                          <a:spcPts val="300"/>
                        </a:spcAft>
                      </a:pPr>
                      <a:r>
                        <a:rPr lang="en-US" sz="1600" spc="-20" dirty="0">
                          <a:effectLst/>
                        </a:rPr>
                        <a:t>Level 4</a:t>
                      </a:r>
                      <a:endParaRPr lang="en-US" sz="16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1440" marB="91440"/>
                </a:tc>
                <a:tc>
                  <a:txBody>
                    <a:bodyPr/>
                    <a:lstStyle/>
                    <a:p>
                      <a:pPr marL="0" marR="0">
                        <a:spcBef>
                          <a:spcPts val="300"/>
                        </a:spcBef>
                        <a:spcAft>
                          <a:spcPts val="300"/>
                        </a:spcAft>
                      </a:pPr>
                      <a:r>
                        <a:rPr lang="en-US" sz="1600" spc="-20" dirty="0">
                          <a:effectLst/>
                        </a:rPr>
                        <a:t>Coordinated multiagency effort.</a:t>
                      </a:r>
                      <a:endParaRPr lang="en-US" sz="16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a:tc>
                <a:tc gridSpan="2">
                  <a:txBody>
                    <a:bodyPr/>
                    <a:lstStyle/>
                    <a:p>
                      <a:pPr marL="0" marR="0">
                        <a:spcBef>
                          <a:spcPts val="300"/>
                        </a:spcBef>
                        <a:spcAft>
                          <a:spcPts val="300"/>
                        </a:spcAft>
                      </a:pPr>
                      <a:r>
                        <a:rPr lang="en-US" sz="1600" spc="-20" dirty="0">
                          <a:effectLst/>
                          <a:latin typeface="Arial" panose="020B0604020202020204" pitchFamily="34" charset="0"/>
                          <a:ea typeface="Times New Roman" panose="02020603050405020304" pitchFamily="18" charset="0"/>
                          <a:cs typeface="Times New Roman" panose="02020603050405020304" pitchFamily="18" charset="0"/>
                        </a:rPr>
                        <a:t>Strategic planning: has evaluated GHG reduction strategies, linked strategies to plans and programs, and conducted quantitative assessment.</a:t>
                      </a:r>
                    </a:p>
                  </a:txBody>
                  <a:tcPr/>
                </a:tc>
                <a:tc hMerge="1">
                  <a:txBody>
                    <a:bodyPr/>
                    <a:lstStyle/>
                    <a:p>
                      <a:endParaRPr lang="en-US"/>
                    </a:p>
                  </a:txBody>
                  <a:tcPr/>
                </a:tc>
                <a:tc>
                  <a:txBody>
                    <a:bodyPr/>
                    <a:lstStyle/>
                    <a:p>
                      <a:pPr marL="0" marR="0">
                        <a:spcBef>
                          <a:spcPts val="300"/>
                        </a:spcBef>
                        <a:spcAft>
                          <a:spcPts val="300"/>
                        </a:spcAft>
                      </a:pPr>
                      <a:r>
                        <a:rPr lang="en-US" sz="1600" spc="-20" dirty="0">
                          <a:effectLst/>
                        </a:rPr>
                        <a:t>Has developed inventory, forecast, specific data and tracking methods, and established specific policies and goals related to targeted GHG reductions.</a:t>
                      </a:r>
                      <a:endParaRPr lang="en-US" sz="16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13362634"/>
                  </a:ext>
                </a:extLst>
              </a:tr>
            </a:tbl>
          </a:graphicData>
        </a:graphic>
      </p:graphicFrame>
    </p:spTree>
    <p:extLst>
      <p:ext uri="{BB962C8B-B14F-4D97-AF65-F5344CB8AC3E}">
        <p14:creationId xmlns:p14="http://schemas.microsoft.com/office/powerpoint/2010/main" val="3937827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AD4A6-ECB2-46E9-B3AF-EE76AAA389BE}"/>
              </a:ext>
            </a:extLst>
          </p:cNvPr>
          <p:cNvSpPr>
            <a:spLocks noGrp="1"/>
          </p:cNvSpPr>
          <p:nvPr>
            <p:ph type="title"/>
          </p:nvPr>
        </p:nvSpPr>
        <p:spPr/>
        <p:txBody>
          <a:bodyPr/>
          <a:lstStyle/>
          <a:p>
            <a:r>
              <a:rPr lang="en-US" dirty="0"/>
              <a:t>Section-by-Section Contents</a:t>
            </a:r>
          </a:p>
        </p:txBody>
      </p:sp>
      <p:sp>
        <p:nvSpPr>
          <p:cNvPr id="3" name="Content Placeholder 2">
            <a:extLst>
              <a:ext uri="{FF2B5EF4-FFF2-40B4-BE49-F238E27FC236}">
                <a16:creationId xmlns:a16="http://schemas.microsoft.com/office/drawing/2014/main" id="{D9A10839-A2A9-468F-90F6-0AF631F5AF20}"/>
              </a:ext>
            </a:extLst>
          </p:cNvPr>
          <p:cNvSpPr>
            <a:spLocks noGrp="1"/>
          </p:cNvSpPr>
          <p:nvPr>
            <p:ph sz="half" idx="1"/>
          </p:nvPr>
        </p:nvSpPr>
        <p:spPr/>
        <p:txBody>
          <a:bodyPr/>
          <a:lstStyle/>
          <a:p>
            <a:r>
              <a:rPr lang="en-US" dirty="0"/>
              <a:t>What’s included?</a:t>
            </a:r>
          </a:p>
          <a:p>
            <a:r>
              <a:rPr lang="en-US" dirty="0"/>
              <a:t>Why address GHGs at this level?</a:t>
            </a:r>
          </a:p>
          <a:p>
            <a:r>
              <a:rPr lang="en-US" dirty="0"/>
              <a:t>Level of effort</a:t>
            </a:r>
          </a:p>
          <a:p>
            <a:r>
              <a:rPr lang="en-US" dirty="0"/>
              <a:t>Complementarity/consistency with other transportation goals</a:t>
            </a:r>
          </a:p>
          <a:p>
            <a:r>
              <a:rPr lang="en-US" dirty="0"/>
              <a:t>Who—roles and responsibilities</a:t>
            </a:r>
          </a:p>
          <a:p>
            <a:endParaRPr lang="en-US" dirty="0"/>
          </a:p>
          <a:p>
            <a:endParaRPr lang="en-US" dirty="0"/>
          </a:p>
        </p:txBody>
      </p:sp>
      <p:sp>
        <p:nvSpPr>
          <p:cNvPr id="4" name="Content Placeholder 3">
            <a:extLst>
              <a:ext uri="{FF2B5EF4-FFF2-40B4-BE49-F238E27FC236}">
                <a16:creationId xmlns:a16="http://schemas.microsoft.com/office/drawing/2014/main" id="{1150D1E1-A9F4-4F55-A495-33F01ED91E4E}"/>
              </a:ext>
            </a:extLst>
          </p:cNvPr>
          <p:cNvSpPr>
            <a:spLocks noGrp="1"/>
          </p:cNvSpPr>
          <p:nvPr>
            <p:ph sz="half" idx="2"/>
          </p:nvPr>
        </p:nvSpPr>
        <p:spPr/>
        <p:txBody>
          <a:bodyPr/>
          <a:lstStyle/>
          <a:p>
            <a:r>
              <a:rPr lang="en-US" dirty="0"/>
              <a:t>Inventory development and forecasting</a:t>
            </a:r>
          </a:p>
          <a:p>
            <a:r>
              <a:rPr lang="en-US" dirty="0"/>
              <a:t>Goal and target setting</a:t>
            </a:r>
          </a:p>
          <a:p>
            <a:r>
              <a:rPr lang="en-US" dirty="0"/>
              <a:t>Strategy identification</a:t>
            </a:r>
          </a:p>
          <a:p>
            <a:r>
              <a:rPr lang="en-US" dirty="0"/>
              <a:t>Strategy evaluation</a:t>
            </a:r>
          </a:p>
          <a:p>
            <a:r>
              <a:rPr lang="en-US" dirty="0"/>
              <a:t>Implementation</a:t>
            </a:r>
          </a:p>
          <a:p>
            <a:r>
              <a:rPr lang="en-US" dirty="0"/>
              <a:t>Monitoring, evaluation, and reporting</a:t>
            </a:r>
          </a:p>
          <a:p>
            <a:r>
              <a:rPr lang="en-US" dirty="0"/>
              <a:t>Self-assessment tool</a:t>
            </a:r>
          </a:p>
        </p:txBody>
      </p:sp>
    </p:spTree>
    <p:extLst>
      <p:ext uri="{BB962C8B-B14F-4D97-AF65-F5344CB8AC3E}">
        <p14:creationId xmlns:p14="http://schemas.microsoft.com/office/powerpoint/2010/main" val="1947146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Transportation Sources – Sample State</a:t>
            </a:r>
          </a:p>
        </p:txBody>
      </p:sp>
      <p:pic>
        <p:nvPicPr>
          <p:cNvPr id="14" name="Picture 13" descr="Graphical user interface, text, application, chat or text message&#10;&#10;Description automatically generated">
            <a:extLst>
              <a:ext uri="{FF2B5EF4-FFF2-40B4-BE49-F238E27FC236}">
                <a16:creationId xmlns:a16="http://schemas.microsoft.com/office/drawing/2014/main" id="{20222E62-D56A-4280-B34A-09B924DA8121}"/>
              </a:ext>
            </a:extLst>
          </p:cNvPr>
          <p:cNvPicPr>
            <a:picLocks noChangeAspect="1"/>
          </p:cNvPicPr>
          <p:nvPr/>
        </p:nvPicPr>
        <p:blipFill rotWithShape="1">
          <a:blip r:embed="rId3">
            <a:extLst>
              <a:ext uri="{28A0092B-C50C-407E-A947-70E740481C1C}">
                <a14:useLocalDpi xmlns:a14="http://schemas.microsoft.com/office/drawing/2010/main" val="0"/>
              </a:ext>
            </a:extLst>
          </a:blip>
          <a:srcRect l="1" r="34900"/>
          <a:stretch/>
        </p:blipFill>
        <p:spPr>
          <a:xfrm>
            <a:off x="2139490" y="2035492"/>
            <a:ext cx="7040880" cy="3816668"/>
          </a:xfrm>
          <a:prstGeom prst="rect">
            <a:avLst/>
          </a:prstGeom>
        </p:spPr>
      </p:pic>
    </p:spTree>
    <p:extLst>
      <p:ext uri="{BB962C8B-B14F-4D97-AF65-F5344CB8AC3E}">
        <p14:creationId xmlns:p14="http://schemas.microsoft.com/office/powerpoint/2010/main" val="404471361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System-Level Scenario Planning Examples</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26332"/>
            <a:ext cx="5692140" cy="3693795"/>
          </a:xfrm>
          <a:prstGeom prst="rect">
            <a:avLst/>
          </a:prstGeom>
          <a:noFill/>
          <a:ln>
            <a:noFill/>
          </a:ln>
        </p:spPr>
      </p:pic>
      <p:graphicFrame>
        <p:nvGraphicFramePr>
          <p:cNvPr id="9" name="Chart 8" descr="This chart is a line graph showing annual transportation greenhouse gas emissions in Massachusetts from 1990 to 2020 in five-year increments, and in 2020 through 2050 in 10-year increments. Emissions for scenarios c and d are slightly lower than for scenario b in 2030 and beyond.  Refer to Table 1.2 for the numbers in this chart.">
            <a:extLst>
              <a:ext uri="{FF2B5EF4-FFF2-40B4-BE49-F238E27FC236}">
                <a16:creationId xmlns:a16="http://schemas.microsoft.com/office/drawing/2014/main" id="{7263C2B8-7CD3-46CC-8139-E709FC6241B6}"/>
              </a:ext>
            </a:extLst>
          </p:cNvPr>
          <p:cNvGraphicFramePr/>
          <p:nvPr>
            <p:extLst>
              <p:ext uri="{D42A27DB-BD31-4B8C-83A1-F6EECF244321}">
                <p14:modId xmlns:p14="http://schemas.microsoft.com/office/powerpoint/2010/main" val="2638615145"/>
              </p:ext>
            </p:extLst>
          </p:nvPr>
        </p:nvGraphicFramePr>
        <p:xfrm>
          <a:off x="746215" y="4251366"/>
          <a:ext cx="4650804" cy="2484182"/>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a:extLst>
              <a:ext uri="{FF2B5EF4-FFF2-40B4-BE49-F238E27FC236}">
                <a16:creationId xmlns:a16="http://schemas.microsoft.com/office/drawing/2014/main" id="{D6479DBF-7D80-4566-A59A-58780FB83229}"/>
              </a:ext>
            </a:extLst>
          </p:cNvPr>
          <p:cNvPicPr/>
          <p:nvPr/>
        </p:nvPicPr>
        <p:blipFill rotWithShape="1">
          <a:blip r:embed="rId5">
            <a:extLst>
              <a:ext uri="{28A0092B-C50C-407E-A947-70E740481C1C}">
                <a14:useLocalDpi xmlns:a14="http://schemas.microsoft.com/office/drawing/2010/main" val="0"/>
              </a:ext>
            </a:extLst>
          </a:blip>
          <a:srcRect l="2426" t="1495" r="2007"/>
          <a:stretch/>
        </p:blipFill>
        <p:spPr bwMode="auto">
          <a:xfrm>
            <a:off x="1108413" y="1442462"/>
            <a:ext cx="5262749" cy="29151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67815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A6E22-A144-48D8-BF8F-18C6A6104F90}"/>
              </a:ext>
            </a:extLst>
          </p:cNvPr>
          <p:cNvSpPr>
            <a:spLocks noGrp="1"/>
          </p:cNvSpPr>
          <p:nvPr>
            <p:ph type="title"/>
          </p:nvPr>
        </p:nvSpPr>
        <p:spPr/>
        <p:txBody>
          <a:bodyPr/>
          <a:lstStyle/>
          <a:p>
            <a:r>
              <a:rPr lang="en-US" dirty="0"/>
              <a:t>Tools and Data Sources: Systems Planning &amp; Policies</a:t>
            </a:r>
          </a:p>
        </p:txBody>
      </p:sp>
      <p:graphicFrame>
        <p:nvGraphicFramePr>
          <p:cNvPr id="3" name="Table 2">
            <a:extLst>
              <a:ext uri="{FF2B5EF4-FFF2-40B4-BE49-F238E27FC236}">
                <a16:creationId xmlns:a16="http://schemas.microsoft.com/office/drawing/2014/main" id="{DFD52C42-F9D0-4623-89D1-D63AA41D0FC8}"/>
              </a:ext>
            </a:extLst>
          </p:cNvPr>
          <p:cNvGraphicFramePr>
            <a:graphicFrameLocks noGrp="1"/>
          </p:cNvGraphicFramePr>
          <p:nvPr>
            <p:extLst>
              <p:ext uri="{D42A27DB-BD31-4B8C-83A1-F6EECF244321}">
                <p14:modId xmlns:p14="http://schemas.microsoft.com/office/powerpoint/2010/main" val="1706742348"/>
              </p:ext>
            </p:extLst>
          </p:nvPr>
        </p:nvGraphicFramePr>
        <p:xfrm>
          <a:off x="838200" y="1472540"/>
          <a:ext cx="10515603" cy="5201135"/>
        </p:xfrm>
        <a:graphic>
          <a:graphicData uri="http://schemas.openxmlformats.org/drawingml/2006/table">
            <a:tbl>
              <a:tblPr firstRow="1" firstCol="1" bandRow="1">
                <a:tableStyleId>{5C22544A-7EE6-4342-B048-85BDC9FD1C3A}</a:tableStyleId>
              </a:tblPr>
              <a:tblGrid>
                <a:gridCol w="2416271">
                  <a:extLst>
                    <a:ext uri="{9D8B030D-6E8A-4147-A177-3AD203B41FA5}">
                      <a16:colId xmlns:a16="http://schemas.microsoft.com/office/drawing/2014/main" val="1004206289"/>
                    </a:ext>
                  </a:extLst>
                </a:gridCol>
                <a:gridCol w="676556">
                  <a:extLst>
                    <a:ext uri="{9D8B030D-6E8A-4147-A177-3AD203B41FA5}">
                      <a16:colId xmlns:a16="http://schemas.microsoft.com/office/drawing/2014/main" val="2151782187"/>
                    </a:ext>
                  </a:extLst>
                </a:gridCol>
                <a:gridCol w="676556">
                  <a:extLst>
                    <a:ext uri="{9D8B030D-6E8A-4147-A177-3AD203B41FA5}">
                      <a16:colId xmlns:a16="http://schemas.microsoft.com/office/drawing/2014/main" val="3680594822"/>
                    </a:ext>
                  </a:extLst>
                </a:gridCol>
                <a:gridCol w="676556">
                  <a:extLst>
                    <a:ext uri="{9D8B030D-6E8A-4147-A177-3AD203B41FA5}">
                      <a16:colId xmlns:a16="http://schemas.microsoft.com/office/drawing/2014/main" val="2328807382"/>
                    </a:ext>
                  </a:extLst>
                </a:gridCol>
                <a:gridCol w="676556">
                  <a:extLst>
                    <a:ext uri="{9D8B030D-6E8A-4147-A177-3AD203B41FA5}">
                      <a16:colId xmlns:a16="http://schemas.microsoft.com/office/drawing/2014/main" val="3513615474"/>
                    </a:ext>
                  </a:extLst>
                </a:gridCol>
                <a:gridCol w="831196">
                  <a:extLst>
                    <a:ext uri="{9D8B030D-6E8A-4147-A177-3AD203B41FA5}">
                      <a16:colId xmlns:a16="http://schemas.microsoft.com/office/drawing/2014/main" val="4170237545"/>
                    </a:ext>
                  </a:extLst>
                </a:gridCol>
                <a:gridCol w="650782">
                  <a:extLst>
                    <a:ext uri="{9D8B030D-6E8A-4147-A177-3AD203B41FA5}">
                      <a16:colId xmlns:a16="http://schemas.microsoft.com/office/drawing/2014/main" val="2183176624"/>
                    </a:ext>
                  </a:extLst>
                </a:gridCol>
                <a:gridCol w="651855">
                  <a:extLst>
                    <a:ext uri="{9D8B030D-6E8A-4147-A177-3AD203B41FA5}">
                      <a16:colId xmlns:a16="http://schemas.microsoft.com/office/drawing/2014/main" val="560817531"/>
                    </a:ext>
                  </a:extLst>
                </a:gridCol>
                <a:gridCol w="651855">
                  <a:extLst>
                    <a:ext uri="{9D8B030D-6E8A-4147-A177-3AD203B41FA5}">
                      <a16:colId xmlns:a16="http://schemas.microsoft.com/office/drawing/2014/main" val="559859467"/>
                    </a:ext>
                  </a:extLst>
                </a:gridCol>
                <a:gridCol w="651855">
                  <a:extLst>
                    <a:ext uri="{9D8B030D-6E8A-4147-A177-3AD203B41FA5}">
                      <a16:colId xmlns:a16="http://schemas.microsoft.com/office/drawing/2014/main" val="37280432"/>
                    </a:ext>
                  </a:extLst>
                </a:gridCol>
                <a:gridCol w="651855">
                  <a:extLst>
                    <a:ext uri="{9D8B030D-6E8A-4147-A177-3AD203B41FA5}">
                      <a16:colId xmlns:a16="http://schemas.microsoft.com/office/drawing/2014/main" val="2851023289"/>
                    </a:ext>
                  </a:extLst>
                </a:gridCol>
                <a:gridCol w="651855">
                  <a:extLst>
                    <a:ext uri="{9D8B030D-6E8A-4147-A177-3AD203B41FA5}">
                      <a16:colId xmlns:a16="http://schemas.microsoft.com/office/drawing/2014/main" val="331626316"/>
                    </a:ext>
                  </a:extLst>
                </a:gridCol>
                <a:gridCol w="651855">
                  <a:extLst>
                    <a:ext uri="{9D8B030D-6E8A-4147-A177-3AD203B41FA5}">
                      <a16:colId xmlns:a16="http://schemas.microsoft.com/office/drawing/2014/main" val="2756830190"/>
                    </a:ext>
                  </a:extLst>
                </a:gridCol>
              </a:tblGrid>
              <a:tr h="1496291">
                <a:tc>
                  <a:txBody>
                    <a:bodyPr/>
                    <a:lstStyle/>
                    <a:p>
                      <a:pPr marL="0" marR="0">
                        <a:lnSpc>
                          <a:spcPct val="115000"/>
                        </a:lnSpc>
                        <a:spcBef>
                          <a:spcPts val="1200"/>
                        </a:spcBef>
                        <a:spcAft>
                          <a:spcPts val="0"/>
                        </a:spcAft>
                      </a:pPr>
                      <a:r>
                        <a:rPr lang="en-US" sz="1400" spc="-20" dirty="0">
                          <a:effectLst/>
                        </a:rPr>
                        <a:t>Tool</a:t>
                      </a:r>
                      <a:endParaRPr lang="en-US" sz="1400" b="1" spc="-20"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b"/>
                </a:tc>
                <a:tc>
                  <a:txBody>
                    <a:bodyPr/>
                    <a:lstStyle/>
                    <a:p>
                      <a:pPr marL="0" marR="0" algn="l">
                        <a:lnSpc>
                          <a:spcPct val="100000"/>
                        </a:lnSpc>
                        <a:spcBef>
                          <a:spcPts val="0"/>
                        </a:spcBef>
                        <a:spcAft>
                          <a:spcPts val="0"/>
                        </a:spcAft>
                      </a:pPr>
                      <a:r>
                        <a:rPr lang="en-US" sz="1400" spc="-20" dirty="0">
                          <a:effectLst/>
                        </a:rPr>
                        <a:t>Emission Rates/‌Factors</a:t>
                      </a:r>
                      <a:endParaRPr lang="en-US" sz="1400" b="1" spc="-20"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vert="vert270" anchor="ctr"/>
                </a:tc>
                <a:tc>
                  <a:txBody>
                    <a:bodyPr/>
                    <a:lstStyle/>
                    <a:p>
                      <a:pPr marL="0" marR="0" algn="l">
                        <a:lnSpc>
                          <a:spcPct val="100000"/>
                        </a:lnSpc>
                        <a:spcBef>
                          <a:spcPts val="0"/>
                        </a:spcBef>
                        <a:spcAft>
                          <a:spcPts val="0"/>
                        </a:spcAft>
                      </a:pPr>
                      <a:r>
                        <a:rPr lang="en-US" sz="1400" spc="-20" dirty="0">
                          <a:effectLst/>
                        </a:rPr>
                        <a:t>GHG Inventory Development</a:t>
                      </a:r>
                      <a:endParaRPr lang="en-US" sz="1400" b="1" spc="-20"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vert="vert270" anchor="ctr"/>
                </a:tc>
                <a:tc>
                  <a:txBody>
                    <a:bodyPr/>
                    <a:lstStyle/>
                    <a:p>
                      <a:pPr marL="0" marR="0" algn="l">
                        <a:lnSpc>
                          <a:spcPct val="100000"/>
                        </a:lnSpc>
                        <a:spcBef>
                          <a:spcPts val="0"/>
                        </a:spcBef>
                        <a:spcAft>
                          <a:spcPts val="0"/>
                        </a:spcAft>
                      </a:pPr>
                      <a:r>
                        <a:rPr lang="en-US" sz="1400" spc="-20" dirty="0">
                          <a:effectLst/>
                        </a:rPr>
                        <a:t>Construction and Maint. Activities</a:t>
                      </a:r>
                      <a:endParaRPr lang="en-US" sz="1400" b="1" spc="-20"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vert="vert270" anchor="ctr"/>
                </a:tc>
                <a:tc>
                  <a:txBody>
                    <a:bodyPr/>
                    <a:lstStyle/>
                    <a:p>
                      <a:pPr marL="0" marR="0" algn="l">
                        <a:lnSpc>
                          <a:spcPct val="100000"/>
                        </a:lnSpc>
                        <a:spcBef>
                          <a:spcPts val="0"/>
                        </a:spcBef>
                        <a:spcAft>
                          <a:spcPts val="0"/>
                        </a:spcAft>
                      </a:pPr>
                      <a:r>
                        <a:rPr lang="en-US" sz="1400" spc="-20" dirty="0">
                          <a:effectLst/>
                        </a:rPr>
                        <a:t>Highway Network and Operations </a:t>
                      </a:r>
                      <a:endParaRPr lang="en-US" sz="1400" b="1" spc="-20"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vert="vert270" anchor="ctr"/>
                </a:tc>
                <a:tc>
                  <a:txBody>
                    <a:bodyPr/>
                    <a:lstStyle/>
                    <a:p>
                      <a:pPr marL="0" marR="0" algn="l">
                        <a:lnSpc>
                          <a:spcPct val="100000"/>
                        </a:lnSpc>
                        <a:spcBef>
                          <a:spcPts val="0"/>
                        </a:spcBef>
                        <a:spcAft>
                          <a:spcPts val="0"/>
                        </a:spcAft>
                      </a:pPr>
                      <a:r>
                        <a:rPr lang="en-US" sz="1400" spc="-20" dirty="0">
                          <a:effectLst/>
                        </a:rPr>
                        <a:t>Transit Investment and Operations</a:t>
                      </a:r>
                      <a:endParaRPr lang="en-US" sz="1400" b="1" spc="-20"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vert="vert270" anchor="ctr"/>
                </a:tc>
                <a:tc>
                  <a:txBody>
                    <a:bodyPr/>
                    <a:lstStyle/>
                    <a:p>
                      <a:pPr marL="0" marR="0" algn="l">
                        <a:lnSpc>
                          <a:spcPct val="100000"/>
                        </a:lnSpc>
                        <a:spcBef>
                          <a:spcPts val="0"/>
                        </a:spcBef>
                        <a:spcAft>
                          <a:spcPts val="0"/>
                        </a:spcAft>
                      </a:pPr>
                      <a:r>
                        <a:rPr lang="en-US" sz="1400" spc="-20" dirty="0">
                          <a:effectLst/>
                        </a:rPr>
                        <a:t>Nonmotorized Improvements</a:t>
                      </a:r>
                      <a:endParaRPr lang="en-US" sz="1400" b="1" spc="-20"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vert="vert270" anchor="ctr"/>
                </a:tc>
                <a:tc>
                  <a:txBody>
                    <a:bodyPr/>
                    <a:lstStyle/>
                    <a:p>
                      <a:pPr marL="0" marR="0" algn="l">
                        <a:lnSpc>
                          <a:spcPct val="100000"/>
                        </a:lnSpc>
                        <a:spcBef>
                          <a:spcPts val="0"/>
                        </a:spcBef>
                        <a:spcAft>
                          <a:spcPts val="0"/>
                        </a:spcAft>
                      </a:pPr>
                      <a:r>
                        <a:rPr lang="en-US" sz="1400" spc="-20" dirty="0">
                          <a:effectLst/>
                        </a:rPr>
                        <a:t>Pricing Policies</a:t>
                      </a:r>
                      <a:endParaRPr lang="en-US" sz="1400" b="1" spc="-20"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vert="vert270" anchor="ctr"/>
                </a:tc>
                <a:tc>
                  <a:txBody>
                    <a:bodyPr/>
                    <a:lstStyle/>
                    <a:p>
                      <a:pPr marL="0" marR="0" algn="l">
                        <a:lnSpc>
                          <a:spcPct val="100000"/>
                        </a:lnSpc>
                        <a:spcBef>
                          <a:spcPts val="0"/>
                        </a:spcBef>
                        <a:spcAft>
                          <a:spcPts val="0"/>
                        </a:spcAft>
                      </a:pPr>
                      <a:r>
                        <a:rPr lang="en-US" sz="1400" spc="-20" dirty="0">
                          <a:effectLst/>
                        </a:rPr>
                        <a:t>Land Use and </a:t>
                      </a:r>
                      <a:br>
                        <a:rPr lang="en-US" sz="1400" spc="-20" dirty="0">
                          <a:effectLst/>
                        </a:rPr>
                      </a:br>
                      <a:r>
                        <a:rPr lang="en-US" sz="1400" spc="-20" dirty="0">
                          <a:effectLst/>
                        </a:rPr>
                        <a:t>Smart Growth</a:t>
                      </a:r>
                      <a:endParaRPr lang="en-US" sz="1400" b="1" spc="-20"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vert="vert270" anchor="ctr"/>
                </a:tc>
                <a:tc>
                  <a:txBody>
                    <a:bodyPr/>
                    <a:lstStyle/>
                    <a:p>
                      <a:pPr marL="0" marR="0" algn="l">
                        <a:lnSpc>
                          <a:spcPct val="100000"/>
                        </a:lnSpc>
                        <a:spcBef>
                          <a:spcPts val="0"/>
                        </a:spcBef>
                        <a:spcAft>
                          <a:spcPts val="0"/>
                        </a:spcAft>
                      </a:pPr>
                      <a:r>
                        <a:rPr lang="en-US" sz="1400" spc="-20" dirty="0">
                          <a:effectLst/>
                        </a:rPr>
                        <a:t>TDM and Public Education</a:t>
                      </a:r>
                      <a:endParaRPr lang="en-US" sz="1400" b="1" spc="-20"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vert="vert270" anchor="ctr"/>
                </a:tc>
                <a:tc>
                  <a:txBody>
                    <a:bodyPr/>
                    <a:lstStyle/>
                    <a:p>
                      <a:pPr marL="0" marR="0" algn="l">
                        <a:lnSpc>
                          <a:spcPct val="100000"/>
                        </a:lnSpc>
                        <a:spcBef>
                          <a:spcPts val="0"/>
                        </a:spcBef>
                        <a:spcAft>
                          <a:spcPts val="0"/>
                        </a:spcAft>
                      </a:pPr>
                      <a:r>
                        <a:rPr lang="en-US" sz="1400" spc="-20" dirty="0">
                          <a:effectLst/>
                        </a:rPr>
                        <a:t>Shared Mobility</a:t>
                      </a:r>
                      <a:endParaRPr lang="en-US" sz="1400" b="1" spc="-20"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vert="vert270" anchor="ctr"/>
                </a:tc>
                <a:tc>
                  <a:txBody>
                    <a:bodyPr/>
                    <a:lstStyle/>
                    <a:p>
                      <a:pPr marL="0" marR="0" algn="l">
                        <a:lnSpc>
                          <a:spcPct val="100000"/>
                        </a:lnSpc>
                        <a:spcBef>
                          <a:spcPts val="0"/>
                        </a:spcBef>
                        <a:spcAft>
                          <a:spcPts val="0"/>
                        </a:spcAft>
                      </a:pPr>
                      <a:r>
                        <a:rPr lang="en-US" sz="1400" spc="-20" dirty="0">
                          <a:effectLst/>
                        </a:rPr>
                        <a:t>Freight Rail and Marine Strategies</a:t>
                      </a:r>
                      <a:endParaRPr lang="en-US" sz="1400" b="1" spc="-20"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vert="vert270" anchor="ctr"/>
                </a:tc>
                <a:tc>
                  <a:txBody>
                    <a:bodyPr/>
                    <a:lstStyle/>
                    <a:p>
                      <a:pPr marL="0" marR="0" algn="l">
                        <a:lnSpc>
                          <a:spcPct val="100000"/>
                        </a:lnSpc>
                        <a:spcBef>
                          <a:spcPts val="0"/>
                        </a:spcBef>
                        <a:spcAft>
                          <a:spcPts val="0"/>
                        </a:spcAft>
                      </a:pPr>
                      <a:r>
                        <a:rPr lang="en-US" sz="1400" spc="-20" dirty="0">
                          <a:effectLst/>
                        </a:rPr>
                        <a:t>Clean Vehicle and Fuel Strategies</a:t>
                      </a:r>
                      <a:endParaRPr lang="en-US" sz="1400" b="1" spc="-20"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vert="vert270" anchor="ctr"/>
                </a:tc>
                <a:extLst>
                  <a:ext uri="{0D108BD9-81ED-4DB2-BD59-A6C34878D82A}">
                    <a16:rowId xmlns:a16="http://schemas.microsoft.com/office/drawing/2014/main" val="2364324365"/>
                  </a:ext>
                </a:extLst>
              </a:tr>
              <a:tr h="0">
                <a:tc>
                  <a:txBody>
                    <a:bodyPr/>
                    <a:lstStyle/>
                    <a:p>
                      <a:pPr marL="0" marR="0">
                        <a:lnSpc>
                          <a:spcPct val="115000"/>
                        </a:lnSpc>
                        <a:spcBef>
                          <a:spcPts val="100"/>
                        </a:spcBef>
                        <a:spcAft>
                          <a:spcPts val="100"/>
                        </a:spcAft>
                      </a:pPr>
                      <a:r>
                        <a:rPr lang="en-US" sz="1400" spc="-20" dirty="0">
                          <a:effectLst/>
                        </a:rPr>
                        <a:t>MOVES/EMFAC</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tc>
                <a:tc>
                  <a:txBody>
                    <a:bodyPr/>
                    <a:lstStyle/>
                    <a:p>
                      <a:pPr marL="0" marR="0" algn="ctr">
                        <a:lnSpc>
                          <a:spcPct val="115000"/>
                        </a:lnSpc>
                        <a:spcBef>
                          <a:spcPts val="100"/>
                        </a:spcBef>
                        <a:spcAft>
                          <a:spcPts val="100"/>
                        </a:spcAft>
                      </a:pPr>
                      <a:r>
                        <a:rPr lang="en-US" sz="1400" spc="-20" dirty="0">
                          <a:effectLst/>
                        </a:rPr>
                        <a:t>●</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extLst>
                  <a:ext uri="{0D108BD9-81ED-4DB2-BD59-A6C34878D82A}">
                    <a16:rowId xmlns:a16="http://schemas.microsoft.com/office/drawing/2014/main" val="1944176256"/>
                  </a:ext>
                </a:extLst>
              </a:tr>
              <a:tr h="0">
                <a:tc>
                  <a:txBody>
                    <a:bodyPr/>
                    <a:lstStyle/>
                    <a:p>
                      <a:pPr marL="0" marR="0">
                        <a:lnSpc>
                          <a:spcPct val="115000"/>
                        </a:lnSpc>
                        <a:spcBef>
                          <a:spcPts val="100"/>
                        </a:spcBef>
                        <a:spcAft>
                          <a:spcPts val="100"/>
                        </a:spcAft>
                      </a:pPr>
                      <a:r>
                        <a:rPr lang="en-US" sz="1400" spc="-20" dirty="0">
                          <a:effectLst/>
                        </a:rPr>
                        <a:t>GREET </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tc>
                <a:tc>
                  <a:txBody>
                    <a:bodyPr/>
                    <a:lstStyle/>
                    <a:p>
                      <a:pPr marL="0" marR="0" algn="ctr">
                        <a:lnSpc>
                          <a:spcPct val="115000"/>
                        </a:lnSpc>
                        <a:spcBef>
                          <a:spcPts val="100"/>
                        </a:spcBef>
                        <a:spcAft>
                          <a:spcPts val="100"/>
                        </a:spcAft>
                      </a:pPr>
                      <a:r>
                        <a:rPr lang="en-US" sz="1400" spc="-20" dirty="0">
                          <a:effectLst/>
                        </a:rPr>
                        <a:t>●</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extLst>
                  <a:ext uri="{0D108BD9-81ED-4DB2-BD59-A6C34878D82A}">
                    <a16:rowId xmlns:a16="http://schemas.microsoft.com/office/drawing/2014/main" val="3154314043"/>
                  </a:ext>
                </a:extLst>
              </a:tr>
              <a:tr h="0">
                <a:tc>
                  <a:txBody>
                    <a:bodyPr/>
                    <a:lstStyle/>
                    <a:p>
                      <a:pPr marL="0" marR="0">
                        <a:lnSpc>
                          <a:spcPct val="115000"/>
                        </a:lnSpc>
                        <a:spcBef>
                          <a:spcPts val="100"/>
                        </a:spcBef>
                        <a:spcAft>
                          <a:spcPts val="100"/>
                        </a:spcAft>
                      </a:pPr>
                      <a:r>
                        <a:rPr lang="en-US" sz="1400" spc="-20" dirty="0">
                          <a:effectLst/>
                        </a:rPr>
                        <a:t>FHWA ICE</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 </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extLst>
                  <a:ext uri="{0D108BD9-81ED-4DB2-BD59-A6C34878D82A}">
                    <a16:rowId xmlns:a16="http://schemas.microsoft.com/office/drawing/2014/main" val="3808604426"/>
                  </a:ext>
                </a:extLst>
              </a:tr>
              <a:tr h="0">
                <a:tc>
                  <a:txBody>
                    <a:bodyPr/>
                    <a:lstStyle/>
                    <a:p>
                      <a:pPr marL="0" marR="0">
                        <a:lnSpc>
                          <a:spcPct val="115000"/>
                        </a:lnSpc>
                        <a:spcBef>
                          <a:spcPts val="100"/>
                        </a:spcBef>
                        <a:spcAft>
                          <a:spcPts val="100"/>
                        </a:spcAft>
                      </a:pPr>
                      <a:r>
                        <a:rPr lang="en-US" sz="1400" spc="-20" dirty="0">
                          <a:effectLst/>
                        </a:rPr>
                        <a:t>VISION</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tc>
                <a:tc>
                  <a:txBody>
                    <a:bodyPr/>
                    <a:lstStyle/>
                    <a:p>
                      <a:pPr marL="0" marR="0" lvl="0" indent="0" algn="ctr" defTabSz="685800" rtl="0" eaLnBrk="1" fontAlgn="auto" latinLnBrk="0" hangingPunct="1">
                        <a:lnSpc>
                          <a:spcPct val="115000"/>
                        </a:lnSpc>
                        <a:spcBef>
                          <a:spcPts val="100"/>
                        </a:spcBef>
                        <a:spcAft>
                          <a:spcPts val="100"/>
                        </a:spcAft>
                        <a:buClrTx/>
                        <a:buSzTx/>
                        <a:buFontTx/>
                        <a:buNone/>
                        <a:tabLst/>
                        <a:defRPr/>
                      </a:pPr>
                      <a:r>
                        <a:rPr lang="en-US" sz="1400" spc="-20" dirty="0">
                          <a:effectLst/>
                        </a:rPr>
                        <a:t> ●</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 </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 </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lvl="0" indent="0" algn="ctr" defTabSz="685800" rtl="0" eaLnBrk="1" fontAlgn="auto" latinLnBrk="0" hangingPunct="1">
                        <a:lnSpc>
                          <a:spcPct val="115000"/>
                        </a:lnSpc>
                        <a:spcBef>
                          <a:spcPts val="100"/>
                        </a:spcBef>
                        <a:spcAft>
                          <a:spcPts val="100"/>
                        </a:spcAft>
                        <a:buClrTx/>
                        <a:buSzTx/>
                        <a:buFontTx/>
                        <a:buNone/>
                        <a:tabLst/>
                        <a:defRPr/>
                      </a:pPr>
                      <a:r>
                        <a:rPr lang="en-US" sz="1400" spc="-20" dirty="0">
                          <a:effectLst/>
                        </a:rPr>
                        <a:t> ●</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extLst>
                  <a:ext uri="{0D108BD9-81ED-4DB2-BD59-A6C34878D82A}">
                    <a16:rowId xmlns:a16="http://schemas.microsoft.com/office/drawing/2014/main" val="4208819327"/>
                  </a:ext>
                </a:extLst>
              </a:tr>
              <a:tr h="0">
                <a:tc>
                  <a:txBody>
                    <a:bodyPr/>
                    <a:lstStyle/>
                    <a:p>
                      <a:pPr marL="0" marR="0">
                        <a:lnSpc>
                          <a:spcPct val="115000"/>
                        </a:lnSpc>
                        <a:spcBef>
                          <a:spcPts val="100"/>
                        </a:spcBef>
                        <a:spcAft>
                          <a:spcPts val="100"/>
                        </a:spcAft>
                      </a:pPr>
                      <a:r>
                        <a:rPr lang="en-US" sz="1400" spc="-20" dirty="0">
                          <a:effectLst/>
                          <a:latin typeface="Arial" panose="020B0604020202020204" pitchFamily="34" charset="0"/>
                          <a:ea typeface="Times New Roman" panose="02020603050405020304" pitchFamily="18" charset="0"/>
                          <a:cs typeface="Times New Roman" panose="02020603050405020304" pitchFamily="18" charset="0"/>
                        </a:rPr>
                        <a:t>MA3T</a:t>
                      </a:r>
                    </a:p>
                  </a:txBody>
                  <a:tcPr marL="45720" marR="45720"/>
                </a:tc>
                <a:tc>
                  <a:txBody>
                    <a:bodyPr/>
                    <a:lstStyle/>
                    <a:p>
                      <a:pPr marL="0" marR="0" lvl="0" indent="0" algn="ctr" defTabSz="685800" rtl="0" eaLnBrk="1" fontAlgn="auto" latinLnBrk="0" hangingPunct="1">
                        <a:lnSpc>
                          <a:spcPct val="115000"/>
                        </a:lnSpc>
                        <a:spcBef>
                          <a:spcPts val="100"/>
                        </a:spcBef>
                        <a:spcAft>
                          <a:spcPts val="100"/>
                        </a:spcAft>
                        <a:buClrTx/>
                        <a:buSzTx/>
                        <a:buFontTx/>
                        <a:buNone/>
                        <a:tabLst/>
                        <a:defRPr/>
                      </a:pPr>
                      <a:r>
                        <a:rPr lang="en-US" sz="1400" spc="-20" dirty="0">
                          <a:effectLst/>
                        </a:rPr>
                        <a:t> ●</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 </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 </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lvl="0" indent="0" algn="ctr" defTabSz="685800" rtl="0" eaLnBrk="1" fontAlgn="auto" latinLnBrk="0" hangingPunct="1">
                        <a:lnSpc>
                          <a:spcPct val="115000"/>
                        </a:lnSpc>
                        <a:spcBef>
                          <a:spcPts val="100"/>
                        </a:spcBef>
                        <a:spcAft>
                          <a:spcPts val="100"/>
                        </a:spcAft>
                        <a:buClrTx/>
                        <a:buSzTx/>
                        <a:buFontTx/>
                        <a:buNone/>
                        <a:tabLst/>
                        <a:defRPr/>
                      </a:pPr>
                      <a:r>
                        <a:rPr lang="en-US" sz="1400" spc="-20" dirty="0">
                          <a:effectLst/>
                        </a:rPr>
                        <a:t> ●</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extLst>
                  <a:ext uri="{0D108BD9-81ED-4DB2-BD59-A6C34878D82A}">
                    <a16:rowId xmlns:a16="http://schemas.microsoft.com/office/drawing/2014/main" val="587831742"/>
                  </a:ext>
                </a:extLst>
              </a:tr>
              <a:tr h="0">
                <a:tc>
                  <a:txBody>
                    <a:bodyPr/>
                    <a:lstStyle/>
                    <a:p>
                      <a:pPr marL="0" marR="0">
                        <a:lnSpc>
                          <a:spcPct val="115000"/>
                        </a:lnSpc>
                        <a:spcBef>
                          <a:spcPts val="100"/>
                        </a:spcBef>
                        <a:spcAft>
                          <a:spcPts val="100"/>
                        </a:spcAft>
                      </a:pPr>
                      <a:r>
                        <a:rPr lang="en-US" sz="1400" spc="-20" dirty="0">
                          <a:effectLst/>
                        </a:rPr>
                        <a:t>Travel Demand Model</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tc>
                <a:tc>
                  <a:txBody>
                    <a:bodyPr/>
                    <a:lstStyle/>
                    <a:p>
                      <a:pPr marL="0" marR="0" algn="ctr">
                        <a:lnSpc>
                          <a:spcPct val="115000"/>
                        </a:lnSpc>
                        <a:spcBef>
                          <a:spcPts val="100"/>
                        </a:spcBef>
                        <a:spcAft>
                          <a:spcPts val="100"/>
                        </a:spcAft>
                      </a:pPr>
                      <a:r>
                        <a:rPr lang="en-US" sz="1400" spc="-20" dirty="0">
                          <a:effectLst/>
                        </a:rPr>
                        <a:t> </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 </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 </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 </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 </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 </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 </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extLst>
                  <a:ext uri="{0D108BD9-81ED-4DB2-BD59-A6C34878D82A}">
                    <a16:rowId xmlns:a16="http://schemas.microsoft.com/office/drawing/2014/main" val="3320176894"/>
                  </a:ext>
                </a:extLst>
              </a:tr>
              <a:tr h="0">
                <a:tc>
                  <a:txBody>
                    <a:bodyPr/>
                    <a:lstStyle/>
                    <a:p>
                      <a:pPr marL="0" marR="0">
                        <a:lnSpc>
                          <a:spcPct val="115000"/>
                        </a:lnSpc>
                        <a:spcBef>
                          <a:spcPts val="100"/>
                        </a:spcBef>
                        <a:spcAft>
                          <a:spcPts val="100"/>
                        </a:spcAft>
                      </a:pPr>
                      <a:r>
                        <a:rPr lang="en-US" sz="1400" spc="-20" dirty="0">
                          <a:effectLst/>
                        </a:rPr>
                        <a:t>VisionEval/EERPAT</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extLst>
                  <a:ext uri="{0D108BD9-81ED-4DB2-BD59-A6C34878D82A}">
                    <a16:rowId xmlns:a16="http://schemas.microsoft.com/office/drawing/2014/main" val="1966723620"/>
                  </a:ext>
                </a:extLst>
              </a:tr>
              <a:tr h="0">
                <a:tc>
                  <a:txBody>
                    <a:bodyPr/>
                    <a:lstStyle/>
                    <a:p>
                      <a:pPr marL="0" marR="0">
                        <a:lnSpc>
                          <a:spcPct val="115000"/>
                        </a:lnSpc>
                        <a:spcBef>
                          <a:spcPts val="100"/>
                        </a:spcBef>
                        <a:spcAft>
                          <a:spcPts val="100"/>
                        </a:spcAft>
                      </a:pPr>
                      <a:r>
                        <a:rPr lang="en-US" sz="1400" spc="-20" dirty="0">
                          <a:effectLst/>
                        </a:rPr>
                        <a:t>Impacts 2050 </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 </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extLst>
                  <a:ext uri="{0D108BD9-81ED-4DB2-BD59-A6C34878D82A}">
                    <a16:rowId xmlns:a16="http://schemas.microsoft.com/office/drawing/2014/main" val="1067113210"/>
                  </a:ext>
                </a:extLst>
              </a:tr>
              <a:tr h="0">
                <a:tc>
                  <a:txBody>
                    <a:bodyPr/>
                    <a:lstStyle/>
                    <a:p>
                      <a:pPr marL="0" marR="0">
                        <a:lnSpc>
                          <a:spcPct val="115000"/>
                        </a:lnSpc>
                        <a:spcBef>
                          <a:spcPts val="100"/>
                        </a:spcBef>
                        <a:spcAft>
                          <a:spcPts val="100"/>
                        </a:spcAft>
                      </a:pPr>
                      <a:r>
                        <a:rPr lang="en-US" sz="1400" spc="-20" dirty="0">
                          <a:effectLst/>
                        </a:rPr>
                        <a:t>TRIMMS</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 </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extLst>
                  <a:ext uri="{0D108BD9-81ED-4DB2-BD59-A6C34878D82A}">
                    <a16:rowId xmlns:a16="http://schemas.microsoft.com/office/drawing/2014/main" val="3408786225"/>
                  </a:ext>
                </a:extLst>
              </a:tr>
              <a:tr h="0">
                <a:tc>
                  <a:txBody>
                    <a:bodyPr/>
                    <a:lstStyle/>
                    <a:p>
                      <a:pPr marL="0" marR="0">
                        <a:lnSpc>
                          <a:spcPct val="115000"/>
                        </a:lnSpc>
                        <a:spcBef>
                          <a:spcPts val="100"/>
                        </a:spcBef>
                        <a:spcAft>
                          <a:spcPts val="100"/>
                        </a:spcAft>
                      </a:pPr>
                      <a:r>
                        <a:rPr lang="en-US" sz="1400" spc="-20" dirty="0">
                          <a:effectLst/>
                        </a:rPr>
                        <a:t>Transit GHG Emissions Est</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a:lnSpc>
                          <a:spcPct val="115000"/>
                        </a:lnSpc>
                      </a:pPr>
                      <a:endParaRPr lang="en-US" sz="1400" dirty="0">
                        <a:effectLst/>
                        <a:latin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 </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extLst>
                  <a:ext uri="{0D108BD9-81ED-4DB2-BD59-A6C34878D82A}">
                    <a16:rowId xmlns:a16="http://schemas.microsoft.com/office/drawing/2014/main" val="3491807959"/>
                  </a:ext>
                </a:extLst>
              </a:tr>
              <a:tr h="0">
                <a:tc>
                  <a:txBody>
                    <a:bodyPr/>
                    <a:lstStyle/>
                    <a:p>
                      <a:pPr marL="0" marR="0">
                        <a:lnSpc>
                          <a:spcPct val="115000"/>
                        </a:lnSpc>
                        <a:spcBef>
                          <a:spcPts val="100"/>
                        </a:spcBef>
                        <a:spcAft>
                          <a:spcPts val="100"/>
                        </a:spcAft>
                      </a:pPr>
                      <a:r>
                        <a:rPr lang="en-US" sz="1400" spc="-20" dirty="0">
                          <a:effectLst/>
                        </a:rPr>
                        <a:t>Land Use Scenario Tools</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tc>
                <a:tc>
                  <a:txBody>
                    <a:bodyPr/>
                    <a:lstStyle/>
                    <a:p>
                      <a:pPr marL="0" marR="0" algn="ctr">
                        <a:lnSpc>
                          <a:spcPct val="115000"/>
                        </a:lnSpc>
                        <a:spcBef>
                          <a:spcPts val="100"/>
                        </a:spcBef>
                        <a:spcAft>
                          <a:spcPts val="100"/>
                        </a:spcAft>
                      </a:pPr>
                      <a:r>
                        <a:rPr lang="en-US" sz="1400" spc="-20" dirty="0">
                          <a:effectLst/>
                        </a:rPr>
                        <a:t> </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 </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 </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 </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 </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 </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 </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 </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 </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lnSpc>
                          <a:spcPct val="115000"/>
                        </a:lnSpc>
                        <a:spcBef>
                          <a:spcPts val="100"/>
                        </a:spcBef>
                        <a:spcAft>
                          <a:spcPts val="100"/>
                        </a:spcAft>
                      </a:pPr>
                      <a:r>
                        <a:rPr lang="en-US" sz="1400" spc="-20" dirty="0">
                          <a:effectLst/>
                        </a:rPr>
                        <a:t> </a:t>
                      </a:r>
                      <a:endParaRPr lang="en-US"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extLst>
                  <a:ext uri="{0D108BD9-81ED-4DB2-BD59-A6C34878D82A}">
                    <a16:rowId xmlns:a16="http://schemas.microsoft.com/office/drawing/2014/main" val="691302630"/>
                  </a:ext>
                </a:extLst>
              </a:tr>
            </a:tbl>
          </a:graphicData>
        </a:graphic>
      </p:graphicFrame>
      <p:sp>
        <p:nvSpPr>
          <p:cNvPr id="4" name="Rectangle 3">
            <a:extLst>
              <a:ext uri="{FF2B5EF4-FFF2-40B4-BE49-F238E27FC236}">
                <a16:creationId xmlns:a16="http://schemas.microsoft.com/office/drawing/2014/main" id="{A49C5A01-0034-4750-9831-7F31F63704C7}"/>
              </a:ext>
            </a:extLst>
          </p:cNvPr>
          <p:cNvSpPr/>
          <p:nvPr/>
        </p:nvSpPr>
        <p:spPr>
          <a:xfrm>
            <a:off x="838196" y="4955302"/>
            <a:ext cx="10515607" cy="3562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632639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Construction &amp; Maintenance </a:t>
            </a:r>
            <a:br>
              <a:rPr lang="en-US" dirty="0"/>
            </a:br>
            <a:r>
              <a:rPr lang="en-US" dirty="0"/>
              <a:t>Mitigation Strategies – Illustrative Impacts</a:t>
            </a:r>
          </a:p>
        </p:txBody>
      </p:sp>
      <p:pic>
        <p:nvPicPr>
          <p:cNvPr id="4" name="Picture 3">
            <a:extLst>
              <a:ext uri="{FF2B5EF4-FFF2-40B4-BE49-F238E27FC236}">
                <a16:creationId xmlns:a16="http://schemas.microsoft.com/office/drawing/2014/main" id="{B9DEC97B-9975-4C10-A29D-284856ACA611}"/>
              </a:ext>
            </a:extLst>
          </p:cNvPr>
          <p:cNvPicPr/>
          <p:nvPr/>
        </p:nvPicPr>
        <p:blipFill rotWithShape="1">
          <a:blip r:embed="rId3" cstate="print">
            <a:extLst>
              <a:ext uri="{28A0092B-C50C-407E-A947-70E740481C1C}">
                <a14:useLocalDpi xmlns:a14="http://schemas.microsoft.com/office/drawing/2010/main" val="0"/>
              </a:ext>
            </a:extLst>
          </a:blip>
          <a:srcRect t="6158"/>
          <a:stretch/>
        </p:blipFill>
        <p:spPr bwMode="auto">
          <a:xfrm>
            <a:off x="838199" y="1545129"/>
            <a:ext cx="8222673" cy="5210212"/>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CD047B82-F32B-4A94-8FF1-CA5E4F486984}"/>
              </a:ext>
            </a:extLst>
          </p:cNvPr>
          <p:cNvSpPr txBox="1"/>
          <p:nvPr/>
        </p:nvSpPr>
        <p:spPr>
          <a:xfrm>
            <a:off x="368137" y="6056415"/>
            <a:ext cx="3028206" cy="461665"/>
          </a:xfrm>
          <a:prstGeom prst="rect">
            <a:avLst/>
          </a:prstGeom>
          <a:noFill/>
        </p:spPr>
        <p:txBody>
          <a:bodyPr wrap="square" rtlCol="0">
            <a:spAutoFit/>
          </a:bodyPr>
          <a:lstStyle/>
          <a:p>
            <a:r>
              <a:rPr lang="en-US" sz="1200" dirty="0"/>
              <a:t>Source: Good Company, LLC based on analysis of data from Oregon DOT</a:t>
            </a:r>
          </a:p>
        </p:txBody>
      </p:sp>
    </p:spTree>
    <p:extLst>
      <p:ext uri="{BB962C8B-B14F-4D97-AF65-F5344CB8AC3E}">
        <p14:creationId xmlns:p14="http://schemas.microsoft.com/office/powerpoint/2010/main" val="4893394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&amp; Data Sources: Construction &amp; Maintenance</a:t>
            </a:r>
          </a:p>
        </p:txBody>
      </p:sp>
      <p:graphicFrame>
        <p:nvGraphicFramePr>
          <p:cNvPr id="9" name="Table 8">
            <a:extLst>
              <a:ext uri="{FF2B5EF4-FFF2-40B4-BE49-F238E27FC236}">
                <a16:creationId xmlns:a16="http://schemas.microsoft.com/office/drawing/2014/main" id="{5C0794F7-CE03-4F4A-A0B5-8A99BADA5A0C}"/>
              </a:ext>
            </a:extLst>
          </p:cNvPr>
          <p:cNvGraphicFramePr>
            <a:graphicFrameLocks noGrp="1"/>
          </p:cNvGraphicFramePr>
          <p:nvPr>
            <p:extLst>
              <p:ext uri="{D42A27DB-BD31-4B8C-83A1-F6EECF244321}">
                <p14:modId xmlns:p14="http://schemas.microsoft.com/office/powerpoint/2010/main" val="2939639692"/>
              </p:ext>
            </p:extLst>
          </p:nvPr>
        </p:nvGraphicFramePr>
        <p:xfrm>
          <a:off x="838199" y="1391393"/>
          <a:ext cx="10515599" cy="4718304"/>
        </p:xfrm>
        <a:graphic>
          <a:graphicData uri="http://schemas.openxmlformats.org/drawingml/2006/table">
            <a:tbl>
              <a:tblPr firstRow="1" firstCol="1" bandRow="1">
                <a:tableStyleId>{5C22544A-7EE6-4342-B048-85BDC9FD1C3A}</a:tableStyleId>
              </a:tblPr>
              <a:tblGrid>
                <a:gridCol w="6987640">
                  <a:extLst>
                    <a:ext uri="{9D8B030D-6E8A-4147-A177-3AD203B41FA5}">
                      <a16:colId xmlns:a16="http://schemas.microsoft.com/office/drawing/2014/main" val="10797139"/>
                    </a:ext>
                  </a:extLst>
                </a:gridCol>
                <a:gridCol w="1223158">
                  <a:extLst>
                    <a:ext uri="{9D8B030D-6E8A-4147-A177-3AD203B41FA5}">
                      <a16:colId xmlns:a16="http://schemas.microsoft.com/office/drawing/2014/main" val="359689056"/>
                    </a:ext>
                  </a:extLst>
                </a:gridCol>
                <a:gridCol w="1045029">
                  <a:extLst>
                    <a:ext uri="{9D8B030D-6E8A-4147-A177-3AD203B41FA5}">
                      <a16:colId xmlns:a16="http://schemas.microsoft.com/office/drawing/2014/main" val="3333698994"/>
                    </a:ext>
                  </a:extLst>
                </a:gridCol>
                <a:gridCol w="1259772">
                  <a:extLst>
                    <a:ext uri="{9D8B030D-6E8A-4147-A177-3AD203B41FA5}">
                      <a16:colId xmlns:a16="http://schemas.microsoft.com/office/drawing/2014/main" val="663577902"/>
                    </a:ext>
                  </a:extLst>
                </a:gridCol>
              </a:tblGrid>
              <a:tr h="389706">
                <a:tc>
                  <a:txBody>
                    <a:bodyPr/>
                    <a:lstStyle/>
                    <a:p>
                      <a:pPr marL="0" marR="0">
                        <a:spcBef>
                          <a:spcPts val="1200"/>
                        </a:spcBef>
                        <a:spcAft>
                          <a:spcPts val="0"/>
                        </a:spcAft>
                      </a:pPr>
                      <a:r>
                        <a:rPr lang="en-US" sz="1500" spc="-20" dirty="0">
                          <a:effectLst/>
                        </a:rPr>
                        <a:t>Data Source/Tool</a:t>
                      </a:r>
                      <a:endParaRPr lang="en-US" sz="1500" b="1" spc="-20" dirty="0">
                        <a:solidFill>
                          <a:srgbClr val="27A5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18288" marB="18288" anchor="b"/>
                </a:tc>
                <a:tc>
                  <a:txBody>
                    <a:bodyPr/>
                    <a:lstStyle/>
                    <a:p>
                      <a:pPr marL="36830" marR="0" algn="ctr">
                        <a:spcBef>
                          <a:spcPts val="0"/>
                        </a:spcBef>
                        <a:spcAft>
                          <a:spcPts val="0"/>
                        </a:spcAft>
                      </a:pPr>
                      <a:r>
                        <a:rPr lang="en-US" sz="1500" spc="-20" dirty="0">
                          <a:effectLst/>
                        </a:rPr>
                        <a:t>Material Factors</a:t>
                      </a:r>
                      <a:endParaRPr lang="en-US" sz="1500" b="1" spc="-20" dirty="0">
                        <a:solidFill>
                          <a:srgbClr val="27A5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18288" marB="18288" anchor="ctr"/>
                </a:tc>
                <a:tc>
                  <a:txBody>
                    <a:bodyPr/>
                    <a:lstStyle/>
                    <a:p>
                      <a:pPr marL="36830" marR="0" algn="ctr">
                        <a:spcBef>
                          <a:spcPts val="0"/>
                        </a:spcBef>
                        <a:spcAft>
                          <a:spcPts val="0"/>
                        </a:spcAft>
                      </a:pPr>
                      <a:r>
                        <a:rPr lang="en-US" sz="1500" spc="-20" dirty="0">
                          <a:effectLst/>
                        </a:rPr>
                        <a:t>Fuel Factors</a:t>
                      </a:r>
                      <a:endParaRPr lang="en-US" sz="1500" b="1" spc="-20" dirty="0">
                        <a:solidFill>
                          <a:srgbClr val="27A5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18288" marB="18288" anchor="ctr"/>
                </a:tc>
                <a:tc>
                  <a:txBody>
                    <a:bodyPr/>
                    <a:lstStyle/>
                    <a:p>
                      <a:pPr marL="36830" marR="0" algn="ctr">
                        <a:spcBef>
                          <a:spcPts val="0"/>
                        </a:spcBef>
                        <a:spcAft>
                          <a:spcPts val="0"/>
                        </a:spcAft>
                      </a:pPr>
                      <a:r>
                        <a:rPr lang="en-US" sz="1500" spc="-20" dirty="0">
                          <a:effectLst/>
                        </a:rPr>
                        <a:t>Calculation Platform</a:t>
                      </a:r>
                      <a:endParaRPr lang="en-US" sz="1500" b="1" spc="-20" dirty="0">
                        <a:solidFill>
                          <a:srgbClr val="27A5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18288" marB="18288" anchor="ctr"/>
                </a:tc>
                <a:extLst>
                  <a:ext uri="{0D108BD9-81ED-4DB2-BD59-A6C34878D82A}">
                    <a16:rowId xmlns:a16="http://schemas.microsoft.com/office/drawing/2014/main" val="3107427615"/>
                  </a:ext>
                </a:extLst>
              </a:tr>
              <a:tr h="264238">
                <a:tc>
                  <a:txBody>
                    <a:bodyPr/>
                    <a:lstStyle/>
                    <a:p>
                      <a:pPr marL="0" marR="0">
                        <a:spcBef>
                          <a:spcPts val="0"/>
                        </a:spcBef>
                        <a:spcAft>
                          <a:spcPts val="0"/>
                        </a:spcAft>
                      </a:pPr>
                      <a:r>
                        <a:rPr lang="en-US" sz="1500" spc="-20" dirty="0">
                          <a:effectLst/>
                        </a:rPr>
                        <a:t>Infrastructure Carbon Estimator (ICE) </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tc>
                <a:tc>
                  <a:txBody>
                    <a:bodyPr/>
                    <a:lstStyle/>
                    <a:p>
                      <a:pPr marL="0" marR="0" algn="ctr">
                        <a:spcBef>
                          <a:spcPts val="0"/>
                        </a:spcBef>
                        <a:spcAft>
                          <a:spcPts val="0"/>
                        </a:spcAft>
                      </a:pPr>
                      <a:r>
                        <a:rPr lang="en-US" sz="1500" spc="-20" dirty="0">
                          <a:effectLst/>
                          <a:sym typeface="Wingdings" panose="05000000000000000000" pitchFamily="2" charset="2"/>
                        </a:rPr>
                        <a:t></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tc>
                  <a:txBody>
                    <a:bodyPr/>
                    <a:lstStyle/>
                    <a:p>
                      <a:pPr marL="0" marR="0" algn="ctr">
                        <a:spcBef>
                          <a:spcPts val="0"/>
                        </a:spcBef>
                        <a:spcAft>
                          <a:spcPts val="0"/>
                        </a:spcAft>
                      </a:pPr>
                      <a:r>
                        <a:rPr lang="en-US" sz="1500" spc="-20" dirty="0">
                          <a:effectLst/>
                          <a:sym typeface="Wingdings" panose="05000000000000000000" pitchFamily="2" charset="2"/>
                        </a:rPr>
                        <a:t></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tc>
                  <a:txBody>
                    <a:bodyPr/>
                    <a:lstStyle/>
                    <a:p>
                      <a:pPr marL="0" marR="0" algn="ctr">
                        <a:spcBef>
                          <a:spcPts val="0"/>
                        </a:spcBef>
                        <a:spcAft>
                          <a:spcPts val="0"/>
                        </a:spcAft>
                      </a:pPr>
                      <a:r>
                        <a:rPr lang="en-US" sz="1500" spc="-20" dirty="0">
                          <a:effectLst/>
                          <a:sym typeface="Wingdings" panose="05000000000000000000" pitchFamily="2" charset="2"/>
                        </a:rPr>
                        <a:t></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extLst>
                  <a:ext uri="{0D108BD9-81ED-4DB2-BD59-A6C34878D82A}">
                    <a16:rowId xmlns:a16="http://schemas.microsoft.com/office/drawing/2014/main" val="3138977982"/>
                  </a:ext>
                </a:extLst>
              </a:tr>
              <a:tr h="264238">
                <a:tc>
                  <a:txBody>
                    <a:bodyPr/>
                    <a:lstStyle/>
                    <a:p>
                      <a:pPr marL="0" marR="0">
                        <a:spcBef>
                          <a:spcPts val="0"/>
                        </a:spcBef>
                        <a:spcAft>
                          <a:spcPts val="0"/>
                        </a:spcAft>
                      </a:pPr>
                      <a:r>
                        <a:rPr lang="en-US" sz="1500" spc="-20" dirty="0">
                          <a:effectLst/>
                        </a:rPr>
                        <a:t>GreenDOT</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tc>
                <a:tc>
                  <a:txBody>
                    <a:bodyPr/>
                    <a:lstStyle/>
                    <a:p>
                      <a:pPr marL="0" marR="0" algn="ctr">
                        <a:spcBef>
                          <a:spcPts val="0"/>
                        </a:spcBef>
                        <a:spcAft>
                          <a:spcPts val="0"/>
                        </a:spcAft>
                      </a:pPr>
                      <a:r>
                        <a:rPr lang="en-US" sz="1500" spc="-20" dirty="0">
                          <a:effectLst/>
                          <a:sym typeface="Wingdings" panose="05000000000000000000" pitchFamily="2" charset="2"/>
                        </a:rPr>
                        <a:t></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tc>
                  <a:txBody>
                    <a:bodyPr/>
                    <a:lstStyle/>
                    <a:p>
                      <a:pPr marL="0" marR="0" algn="ctr">
                        <a:spcBef>
                          <a:spcPts val="0"/>
                        </a:spcBef>
                        <a:spcAft>
                          <a:spcPts val="0"/>
                        </a:spcAft>
                      </a:pPr>
                      <a:r>
                        <a:rPr lang="en-US" sz="1500" spc="-20" dirty="0">
                          <a:effectLst/>
                          <a:sym typeface="Wingdings" panose="05000000000000000000" pitchFamily="2" charset="2"/>
                        </a:rPr>
                        <a:t></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tc>
                  <a:txBody>
                    <a:bodyPr/>
                    <a:lstStyle/>
                    <a:p>
                      <a:pPr marL="0" marR="0" algn="ctr">
                        <a:spcBef>
                          <a:spcPts val="0"/>
                        </a:spcBef>
                        <a:spcAft>
                          <a:spcPts val="0"/>
                        </a:spcAft>
                      </a:pPr>
                      <a:r>
                        <a:rPr lang="en-US" sz="1500" spc="-20" dirty="0">
                          <a:effectLst/>
                          <a:sym typeface="Wingdings" panose="05000000000000000000" pitchFamily="2" charset="2"/>
                        </a:rPr>
                        <a:t></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extLst>
                  <a:ext uri="{0D108BD9-81ED-4DB2-BD59-A6C34878D82A}">
                    <a16:rowId xmlns:a16="http://schemas.microsoft.com/office/drawing/2014/main" val="250670482"/>
                  </a:ext>
                </a:extLst>
              </a:tr>
              <a:tr h="264238">
                <a:tc>
                  <a:txBody>
                    <a:bodyPr/>
                    <a:lstStyle/>
                    <a:p>
                      <a:pPr marL="0" marR="0">
                        <a:spcBef>
                          <a:spcPts val="300"/>
                        </a:spcBef>
                        <a:spcAft>
                          <a:spcPts val="300"/>
                        </a:spcAft>
                      </a:pPr>
                      <a:r>
                        <a:rPr lang="en-US" sz="1500" spc="-20" dirty="0">
                          <a:effectLst/>
                        </a:rPr>
                        <a:t>Pavement Life Cycle Assessment Tool (PaLATE)</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tc>
                <a:tc>
                  <a:txBody>
                    <a:bodyPr/>
                    <a:lstStyle/>
                    <a:p>
                      <a:pPr marL="0" marR="0" algn="ctr">
                        <a:spcBef>
                          <a:spcPts val="300"/>
                        </a:spcBef>
                        <a:spcAft>
                          <a:spcPts val="300"/>
                        </a:spcAft>
                      </a:pPr>
                      <a:r>
                        <a:rPr lang="en-US" sz="1500" spc="-20" dirty="0">
                          <a:effectLst/>
                          <a:sym typeface="Wingdings" panose="05000000000000000000" pitchFamily="2" charset="2"/>
                        </a:rPr>
                        <a:t></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tc>
                  <a:txBody>
                    <a:bodyPr/>
                    <a:lstStyle/>
                    <a:p>
                      <a:pPr marL="0" marR="0" algn="ctr">
                        <a:spcBef>
                          <a:spcPts val="300"/>
                        </a:spcBef>
                        <a:spcAft>
                          <a:spcPts val="300"/>
                        </a:spcAft>
                      </a:pPr>
                      <a:r>
                        <a:rPr lang="en-US" sz="1500" spc="-20" dirty="0">
                          <a:effectLst/>
                        </a:rPr>
                        <a:t> </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tc>
                  <a:txBody>
                    <a:bodyPr/>
                    <a:lstStyle/>
                    <a:p>
                      <a:pPr marL="0" marR="0" algn="ctr">
                        <a:spcBef>
                          <a:spcPts val="300"/>
                        </a:spcBef>
                        <a:spcAft>
                          <a:spcPts val="300"/>
                        </a:spcAft>
                      </a:pPr>
                      <a:r>
                        <a:rPr lang="en-US" sz="1500" spc="-20" dirty="0">
                          <a:effectLst/>
                          <a:sym typeface="Wingdings" panose="05000000000000000000" pitchFamily="2" charset="2"/>
                        </a:rPr>
                        <a:t></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extLst>
                  <a:ext uri="{0D108BD9-81ED-4DB2-BD59-A6C34878D82A}">
                    <a16:rowId xmlns:a16="http://schemas.microsoft.com/office/drawing/2014/main" val="640574302"/>
                  </a:ext>
                </a:extLst>
              </a:tr>
              <a:tr h="264238">
                <a:tc>
                  <a:txBody>
                    <a:bodyPr/>
                    <a:lstStyle/>
                    <a:p>
                      <a:pPr marL="0" marR="0">
                        <a:spcBef>
                          <a:spcPts val="300"/>
                        </a:spcBef>
                        <a:spcAft>
                          <a:spcPts val="300"/>
                        </a:spcAft>
                      </a:pPr>
                      <a:r>
                        <a:rPr lang="en-US" sz="1500" spc="-20" dirty="0">
                          <a:effectLst/>
                        </a:rPr>
                        <a:t>U.S. Environmentally Extended Input- Output Model </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tc>
                <a:tc>
                  <a:txBody>
                    <a:bodyPr/>
                    <a:lstStyle/>
                    <a:p>
                      <a:pPr marL="0" marR="0" algn="ctr">
                        <a:spcBef>
                          <a:spcPts val="300"/>
                        </a:spcBef>
                        <a:spcAft>
                          <a:spcPts val="300"/>
                        </a:spcAft>
                      </a:pPr>
                      <a:r>
                        <a:rPr lang="en-US" sz="1500" spc="-20" dirty="0">
                          <a:effectLst/>
                          <a:sym typeface="Wingdings" panose="05000000000000000000" pitchFamily="2" charset="2"/>
                        </a:rPr>
                        <a:t></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tc>
                  <a:txBody>
                    <a:bodyPr/>
                    <a:lstStyle/>
                    <a:p>
                      <a:pPr marL="0" marR="0" algn="ctr">
                        <a:spcBef>
                          <a:spcPts val="300"/>
                        </a:spcBef>
                        <a:spcAft>
                          <a:spcPts val="300"/>
                        </a:spcAft>
                      </a:pPr>
                      <a:r>
                        <a:rPr lang="en-US" sz="1500" spc="-20" dirty="0">
                          <a:effectLst/>
                          <a:sym typeface="Wingdings" panose="05000000000000000000" pitchFamily="2" charset="2"/>
                        </a:rPr>
                        <a:t></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tc>
                  <a:txBody>
                    <a:bodyPr/>
                    <a:lstStyle/>
                    <a:p>
                      <a:pPr marL="0" marR="0" algn="ctr">
                        <a:spcBef>
                          <a:spcPts val="300"/>
                        </a:spcBef>
                        <a:spcAft>
                          <a:spcPts val="300"/>
                        </a:spcAft>
                      </a:pPr>
                      <a:r>
                        <a:rPr lang="en-US" sz="1500" spc="-20" dirty="0">
                          <a:effectLst/>
                          <a:sym typeface="Wingdings" panose="05000000000000000000" pitchFamily="2" charset="2"/>
                        </a:rPr>
                        <a:t></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extLst>
                  <a:ext uri="{0D108BD9-81ED-4DB2-BD59-A6C34878D82A}">
                    <a16:rowId xmlns:a16="http://schemas.microsoft.com/office/drawing/2014/main" val="1565082370"/>
                  </a:ext>
                </a:extLst>
              </a:tr>
              <a:tr h="264238">
                <a:tc>
                  <a:txBody>
                    <a:bodyPr/>
                    <a:lstStyle/>
                    <a:p>
                      <a:pPr marL="0" marR="0">
                        <a:spcBef>
                          <a:spcPts val="300"/>
                        </a:spcBef>
                        <a:spcAft>
                          <a:spcPts val="300"/>
                        </a:spcAft>
                      </a:pPr>
                      <a:r>
                        <a:rPr lang="en-US" sz="1500" spc="-20" dirty="0">
                          <a:effectLst/>
                        </a:rPr>
                        <a:t>U.S. EPA Waste Reduction Model (WARM) </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tc>
                <a:tc>
                  <a:txBody>
                    <a:bodyPr/>
                    <a:lstStyle/>
                    <a:p>
                      <a:pPr marL="0" marR="0" algn="ctr">
                        <a:spcBef>
                          <a:spcPts val="300"/>
                        </a:spcBef>
                        <a:spcAft>
                          <a:spcPts val="300"/>
                        </a:spcAft>
                      </a:pPr>
                      <a:r>
                        <a:rPr lang="en-US" sz="1500" spc="-20" dirty="0">
                          <a:effectLst/>
                          <a:sym typeface="Wingdings" panose="05000000000000000000" pitchFamily="2" charset="2"/>
                        </a:rPr>
                        <a:t></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tc>
                  <a:txBody>
                    <a:bodyPr/>
                    <a:lstStyle/>
                    <a:p>
                      <a:pPr marL="0" marR="0" algn="ctr">
                        <a:spcBef>
                          <a:spcPts val="300"/>
                        </a:spcBef>
                        <a:spcAft>
                          <a:spcPts val="300"/>
                        </a:spcAft>
                      </a:pPr>
                      <a:r>
                        <a:rPr lang="en-US" sz="1500" spc="-20" dirty="0">
                          <a:effectLst/>
                        </a:rPr>
                        <a:t> </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tc>
                  <a:txBody>
                    <a:bodyPr/>
                    <a:lstStyle/>
                    <a:p>
                      <a:pPr marL="0" marR="0" algn="ctr">
                        <a:spcBef>
                          <a:spcPts val="300"/>
                        </a:spcBef>
                        <a:spcAft>
                          <a:spcPts val="300"/>
                        </a:spcAft>
                      </a:pPr>
                      <a:r>
                        <a:rPr lang="en-US" sz="1500" spc="-20" dirty="0">
                          <a:effectLst/>
                          <a:sym typeface="Wingdings" panose="05000000000000000000" pitchFamily="2" charset="2"/>
                        </a:rPr>
                        <a:t></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extLst>
                  <a:ext uri="{0D108BD9-81ED-4DB2-BD59-A6C34878D82A}">
                    <a16:rowId xmlns:a16="http://schemas.microsoft.com/office/drawing/2014/main" val="564115280"/>
                  </a:ext>
                </a:extLst>
              </a:tr>
              <a:tr h="264238">
                <a:tc>
                  <a:txBody>
                    <a:bodyPr/>
                    <a:lstStyle/>
                    <a:p>
                      <a:pPr marL="0" marR="0">
                        <a:spcBef>
                          <a:spcPts val="300"/>
                        </a:spcBef>
                        <a:spcAft>
                          <a:spcPts val="300"/>
                        </a:spcAft>
                      </a:pPr>
                      <a:r>
                        <a:rPr lang="en-US" sz="1500" spc="-20" dirty="0">
                          <a:effectLst/>
                        </a:rPr>
                        <a:t>National Precast Concrete Association Environmental Product Declarations </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tc>
                <a:tc>
                  <a:txBody>
                    <a:bodyPr/>
                    <a:lstStyle/>
                    <a:p>
                      <a:pPr marL="0" marR="0" algn="ctr">
                        <a:spcBef>
                          <a:spcPts val="300"/>
                        </a:spcBef>
                        <a:spcAft>
                          <a:spcPts val="300"/>
                        </a:spcAft>
                      </a:pPr>
                      <a:r>
                        <a:rPr lang="en-US" sz="1500" spc="-20" dirty="0">
                          <a:effectLst/>
                          <a:sym typeface="Wingdings" panose="05000000000000000000" pitchFamily="2" charset="2"/>
                        </a:rPr>
                        <a:t></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tc>
                  <a:txBody>
                    <a:bodyPr/>
                    <a:lstStyle/>
                    <a:p>
                      <a:pPr marL="0" marR="0" algn="ctr">
                        <a:spcBef>
                          <a:spcPts val="300"/>
                        </a:spcBef>
                        <a:spcAft>
                          <a:spcPts val="300"/>
                        </a:spcAft>
                      </a:pPr>
                      <a:r>
                        <a:rPr lang="en-US" sz="1500" u="none" strike="noStrike" spc="-20" dirty="0">
                          <a:effectLst/>
                        </a:rPr>
                        <a:t> </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tc>
                  <a:txBody>
                    <a:bodyPr/>
                    <a:lstStyle/>
                    <a:p>
                      <a:pPr marL="0" marR="0" algn="ctr">
                        <a:spcBef>
                          <a:spcPts val="300"/>
                        </a:spcBef>
                        <a:spcAft>
                          <a:spcPts val="300"/>
                        </a:spcAft>
                      </a:pPr>
                      <a:r>
                        <a:rPr lang="en-US" sz="1500" u="none" strike="noStrike" spc="-20" dirty="0">
                          <a:effectLst/>
                        </a:rPr>
                        <a:t> </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extLst>
                  <a:ext uri="{0D108BD9-81ED-4DB2-BD59-A6C34878D82A}">
                    <a16:rowId xmlns:a16="http://schemas.microsoft.com/office/drawing/2014/main" val="2357921220"/>
                  </a:ext>
                </a:extLst>
              </a:tr>
              <a:tr h="264238">
                <a:tc>
                  <a:txBody>
                    <a:bodyPr/>
                    <a:lstStyle/>
                    <a:p>
                      <a:pPr marL="0" marR="0">
                        <a:spcBef>
                          <a:spcPts val="300"/>
                        </a:spcBef>
                        <a:spcAft>
                          <a:spcPts val="300"/>
                        </a:spcAft>
                      </a:pPr>
                      <a:r>
                        <a:rPr lang="en-US" sz="1500" spc="-20" dirty="0">
                          <a:effectLst/>
                        </a:rPr>
                        <a:t>FHWA Environmental Product Declarations </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tc>
                <a:tc>
                  <a:txBody>
                    <a:bodyPr/>
                    <a:lstStyle/>
                    <a:p>
                      <a:pPr marL="0" marR="0" algn="ctr">
                        <a:spcBef>
                          <a:spcPts val="300"/>
                        </a:spcBef>
                        <a:spcAft>
                          <a:spcPts val="300"/>
                        </a:spcAft>
                      </a:pPr>
                      <a:r>
                        <a:rPr lang="en-US" sz="1500" spc="-20" dirty="0">
                          <a:effectLst/>
                          <a:sym typeface="Wingdings" panose="05000000000000000000" pitchFamily="2" charset="2"/>
                        </a:rPr>
                        <a:t></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tc>
                  <a:txBody>
                    <a:bodyPr/>
                    <a:lstStyle/>
                    <a:p>
                      <a:pPr marL="0" marR="0" algn="ctr">
                        <a:spcBef>
                          <a:spcPts val="300"/>
                        </a:spcBef>
                        <a:spcAft>
                          <a:spcPts val="300"/>
                        </a:spcAft>
                      </a:pPr>
                      <a:r>
                        <a:rPr lang="en-US" sz="1500" u="none" strike="noStrike" spc="-20" dirty="0">
                          <a:effectLst/>
                        </a:rPr>
                        <a:t> </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tc>
                  <a:txBody>
                    <a:bodyPr/>
                    <a:lstStyle/>
                    <a:p>
                      <a:pPr marL="0" marR="0" algn="ctr">
                        <a:spcBef>
                          <a:spcPts val="300"/>
                        </a:spcBef>
                        <a:spcAft>
                          <a:spcPts val="300"/>
                        </a:spcAft>
                      </a:pPr>
                      <a:r>
                        <a:rPr lang="en-US" sz="1500" u="none" strike="noStrike" spc="-20" dirty="0">
                          <a:effectLst/>
                        </a:rPr>
                        <a:t> </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extLst>
                  <a:ext uri="{0D108BD9-81ED-4DB2-BD59-A6C34878D82A}">
                    <a16:rowId xmlns:a16="http://schemas.microsoft.com/office/drawing/2014/main" val="435369032"/>
                  </a:ext>
                </a:extLst>
              </a:tr>
              <a:tr h="264238">
                <a:tc>
                  <a:txBody>
                    <a:bodyPr/>
                    <a:lstStyle/>
                    <a:p>
                      <a:pPr marL="0" marR="0">
                        <a:spcBef>
                          <a:spcPts val="300"/>
                        </a:spcBef>
                        <a:spcAft>
                          <a:spcPts val="300"/>
                        </a:spcAft>
                      </a:pPr>
                      <a:r>
                        <a:rPr lang="en-US" sz="1500" spc="-20" dirty="0">
                          <a:effectLst/>
                        </a:rPr>
                        <a:t>National Asphalt Pavement Association’s Environmental Product Declarations </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tc>
                <a:tc>
                  <a:txBody>
                    <a:bodyPr/>
                    <a:lstStyle/>
                    <a:p>
                      <a:pPr marL="0" marR="0" algn="ctr">
                        <a:spcBef>
                          <a:spcPts val="300"/>
                        </a:spcBef>
                        <a:spcAft>
                          <a:spcPts val="300"/>
                        </a:spcAft>
                      </a:pPr>
                      <a:r>
                        <a:rPr lang="en-US" sz="1500" spc="-20" dirty="0">
                          <a:effectLst/>
                          <a:sym typeface="Wingdings" panose="05000000000000000000" pitchFamily="2" charset="2"/>
                        </a:rPr>
                        <a:t></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tc>
                  <a:txBody>
                    <a:bodyPr/>
                    <a:lstStyle/>
                    <a:p>
                      <a:pPr marL="0" marR="0" algn="ctr">
                        <a:spcBef>
                          <a:spcPts val="300"/>
                        </a:spcBef>
                        <a:spcAft>
                          <a:spcPts val="300"/>
                        </a:spcAft>
                      </a:pPr>
                      <a:r>
                        <a:rPr lang="en-US" sz="1500" u="none" strike="noStrike" spc="-20" dirty="0">
                          <a:effectLst/>
                        </a:rPr>
                        <a:t> </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tc>
                  <a:txBody>
                    <a:bodyPr/>
                    <a:lstStyle/>
                    <a:p>
                      <a:pPr marL="0" marR="0" algn="ctr">
                        <a:spcBef>
                          <a:spcPts val="300"/>
                        </a:spcBef>
                        <a:spcAft>
                          <a:spcPts val="300"/>
                        </a:spcAft>
                      </a:pPr>
                      <a:r>
                        <a:rPr lang="en-US" sz="1500" u="none" strike="noStrike" spc="-20" dirty="0">
                          <a:effectLst/>
                        </a:rPr>
                        <a:t> </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extLst>
                  <a:ext uri="{0D108BD9-81ED-4DB2-BD59-A6C34878D82A}">
                    <a16:rowId xmlns:a16="http://schemas.microsoft.com/office/drawing/2014/main" val="2558704202"/>
                  </a:ext>
                </a:extLst>
              </a:tr>
              <a:tr h="264238">
                <a:tc>
                  <a:txBody>
                    <a:bodyPr/>
                    <a:lstStyle/>
                    <a:p>
                      <a:pPr marL="0" marR="0">
                        <a:spcBef>
                          <a:spcPts val="300"/>
                        </a:spcBef>
                        <a:spcAft>
                          <a:spcPts val="300"/>
                        </a:spcAft>
                      </a:pPr>
                      <a:r>
                        <a:rPr lang="en-US" sz="1500" spc="-20" dirty="0">
                          <a:effectLst/>
                        </a:rPr>
                        <a:t>Portland Cement Association Environmental Impact Reporting </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tc>
                <a:tc>
                  <a:txBody>
                    <a:bodyPr/>
                    <a:lstStyle/>
                    <a:p>
                      <a:pPr marL="0" marR="0" algn="ctr">
                        <a:spcBef>
                          <a:spcPts val="300"/>
                        </a:spcBef>
                        <a:spcAft>
                          <a:spcPts val="300"/>
                        </a:spcAft>
                      </a:pPr>
                      <a:r>
                        <a:rPr lang="en-US" sz="1500" spc="-20" dirty="0">
                          <a:effectLst/>
                          <a:sym typeface="Wingdings" panose="05000000000000000000" pitchFamily="2" charset="2"/>
                        </a:rPr>
                        <a:t></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tc>
                  <a:txBody>
                    <a:bodyPr/>
                    <a:lstStyle/>
                    <a:p>
                      <a:pPr marL="0" marR="0" algn="ctr">
                        <a:spcBef>
                          <a:spcPts val="300"/>
                        </a:spcBef>
                        <a:spcAft>
                          <a:spcPts val="300"/>
                        </a:spcAft>
                      </a:pPr>
                      <a:r>
                        <a:rPr lang="en-US" sz="1500" u="none" strike="noStrike" spc="-20" dirty="0">
                          <a:effectLst/>
                        </a:rPr>
                        <a:t> </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tc>
                  <a:txBody>
                    <a:bodyPr/>
                    <a:lstStyle/>
                    <a:p>
                      <a:pPr marL="0" marR="0" algn="ctr">
                        <a:spcBef>
                          <a:spcPts val="300"/>
                        </a:spcBef>
                        <a:spcAft>
                          <a:spcPts val="300"/>
                        </a:spcAft>
                      </a:pPr>
                      <a:r>
                        <a:rPr lang="en-US" sz="1500" u="none" strike="noStrike" spc="-20" dirty="0">
                          <a:effectLst/>
                        </a:rPr>
                        <a:t> </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extLst>
                  <a:ext uri="{0D108BD9-81ED-4DB2-BD59-A6C34878D82A}">
                    <a16:rowId xmlns:a16="http://schemas.microsoft.com/office/drawing/2014/main" val="584661285"/>
                  </a:ext>
                </a:extLst>
              </a:tr>
              <a:tr h="264238">
                <a:tc>
                  <a:txBody>
                    <a:bodyPr/>
                    <a:lstStyle/>
                    <a:p>
                      <a:pPr marL="0" marR="0">
                        <a:spcBef>
                          <a:spcPts val="300"/>
                        </a:spcBef>
                        <a:spcAft>
                          <a:spcPts val="300"/>
                        </a:spcAft>
                      </a:pPr>
                      <a:r>
                        <a:rPr lang="en-US" sz="1500" spc="-20" dirty="0">
                          <a:effectLst/>
                        </a:rPr>
                        <a:t>Individual producers’ Environmental Product Declarations</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tc>
                <a:tc>
                  <a:txBody>
                    <a:bodyPr/>
                    <a:lstStyle/>
                    <a:p>
                      <a:pPr marL="0" marR="0" algn="ctr">
                        <a:spcBef>
                          <a:spcPts val="300"/>
                        </a:spcBef>
                        <a:spcAft>
                          <a:spcPts val="300"/>
                        </a:spcAft>
                      </a:pPr>
                      <a:r>
                        <a:rPr lang="en-US" sz="1500" spc="-20" dirty="0">
                          <a:effectLst/>
                          <a:sym typeface="Wingdings" panose="05000000000000000000" pitchFamily="2" charset="2"/>
                        </a:rPr>
                        <a:t></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tc>
                  <a:txBody>
                    <a:bodyPr/>
                    <a:lstStyle/>
                    <a:p>
                      <a:pPr marL="0" marR="0" algn="ctr">
                        <a:spcBef>
                          <a:spcPts val="300"/>
                        </a:spcBef>
                        <a:spcAft>
                          <a:spcPts val="300"/>
                        </a:spcAft>
                      </a:pPr>
                      <a:r>
                        <a:rPr lang="en-US" sz="1500" spc="-20" dirty="0">
                          <a:effectLst/>
                        </a:rPr>
                        <a:t> </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tc>
                  <a:txBody>
                    <a:bodyPr/>
                    <a:lstStyle/>
                    <a:p>
                      <a:pPr marL="0" marR="0" algn="ctr">
                        <a:spcBef>
                          <a:spcPts val="300"/>
                        </a:spcBef>
                        <a:spcAft>
                          <a:spcPts val="300"/>
                        </a:spcAft>
                      </a:pPr>
                      <a:r>
                        <a:rPr lang="en-US" sz="1500" spc="-20" dirty="0">
                          <a:effectLst/>
                        </a:rPr>
                        <a:t> </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extLst>
                  <a:ext uri="{0D108BD9-81ED-4DB2-BD59-A6C34878D82A}">
                    <a16:rowId xmlns:a16="http://schemas.microsoft.com/office/drawing/2014/main" val="2194836822"/>
                  </a:ext>
                </a:extLst>
              </a:tr>
              <a:tr h="264238">
                <a:tc>
                  <a:txBody>
                    <a:bodyPr/>
                    <a:lstStyle/>
                    <a:p>
                      <a:pPr marL="0" marR="0">
                        <a:spcBef>
                          <a:spcPts val="300"/>
                        </a:spcBef>
                        <a:spcAft>
                          <a:spcPts val="300"/>
                        </a:spcAft>
                      </a:pPr>
                      <a:r>
                        <a:rPr lang="en-US" sz="1500" spc="-20" dirty="0">
                          <a:effectLst/>
                        </a:rPr>
                        <a:t>Argonne - AFLEET</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tc>
                <a:tc>
                  <a:txBody>
                    <a:bodyPr/>
                    <a:lstStyle/>
                    <a:p>
                      <a:pPr marL="0" marR="0" algn="ctr">
                        <a:spcBef>
                          <a:spcPts val="300"/>
                        </a:spcBef>
                        <a:spcAft>
                          <a:spcPts val="300"/>
                        </a:spcAft>
                      </a:pPr>
                      <a:r>
                        <a:rPr lang="en-US" sz="1500" spc="-20" dirty="0">
                          <a:effectLst/>
                        </a:rPr>
                        <a:t> </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tc>
                  <a:txBody>
                    <a:bodyPr/>
                    <a:lstStyle/>
                    <a:p>
                      <a:pPr marL="0" marR="0" algn="ctr">
                        <a:spcBef>
                          <a:spcPts val="300"/>
                        </a:spcBef>
                        <a:spcAft>
                          <a:spcPts val="300"/>
                        </a:spcAft>
                      </a:pPr>
                      <a:r>
                        <a:rPr lang="en-US" sz="1500" spc="-20" dirty="0">
                          <a:effectLst/>
                          <a:sym typeface="Wingdings" panose="05000000000000000000" pitchFamily="2" charset="2"/>
                        </a:rPr>
                        <a:t></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tc>
                  <a:txBody>
                    <a:bodyPr/>
                    <a:lstStyle/>
                    <a:p>
                      <a:pPr marL="0" marR="0" algn="ctr">
                        <a:spcBef>
                          <a:spcPts val="300"/>
                        </a:spcBef>
                        <a:spcAft>
                          <a:spcPts val="300"/>
                        </a:spcAft>
                      </a:pPr>
                      <a:r>
                        <a:rPr lang="en-US" sz="1500" spc="-20" dirty="0">
                          <a:effectLst/>
                          <a:sym typeface="Wingdings" panose="05000000000000000000" pitchFamily="2" charset="2"/>
                        </a:rPr>
                        <a:t></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extLst>
                  <a:ext uri="{0D108BD9-81ED-4DB2-BD59-A6C34878D82A}">
                    <a16:rowId xmlns:a16="http://schemas.microsoft.com/office/drawing/2014/main" val="2517232344"/>
                  </a:ext>
                </a:extLst>
              </a:tr>
              <a:tr h="264238">
                <a:tc>
                  <a:txBody>
                    <a:bodyPr/>
                    <a:lstStyle/>
                    <a:p>
                      <a:pPr marL="0" marR="0">
                        <a:spcBef>
                          <a:spcPts val="300"/>
                        </a:spcBef>
                        <a:spcAft>
                          <a:spcPts val="300"/>
                        </a:spcAft>
                      </a:pPr>
                      <a:r>
                        <a:rPr lang="en-US" sz="1500" spc="-20" dirty="0">
                          <a:effectLst/>
                        </a:rPr>
                        <a:t>Heavy-Duty Vehicle Emissions Calculator </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tc>
                <a:tc>
                  <a:txBody>
                    <a:bodyPr/>
                    <a:lstStyle/>
                    <a:p>
                      <a:pPr marL="0" marR="0" algn="ctr">
                        <a:spcBef>
                          <a:spcPts val="300"/>
                        </a:spcBef>
                        <a:spcAft>
                          <a:spcPts val="300"/>
                        </a:spcAft>
                      </a:pPr>
                      <a:r>
                        <a:rPr lang="en-US" sz="1500" spc="-20" dirty="0">
                          <a:effectLst/>
                        </a:rPr>
                        <a:t> </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tc>
                  <a:txBody>
                    <a:bodyPr/>
                    <a:lstStyle/>
                    <a:p>
                      <a:pPr marL="0" marR="0" algn="ctr">
                        <a:spcBef>
                          <a:spcPts val="300"/>
                        </a:spcBef>
                        <a:spcAft>
                          <a:spcPts val="300"/>
                        </a:spcAft>
                      </a:pPr>
                      <a:r>
                        <a:rPr lang="en-US" sz="1500" spc="-20" dirty="0">
                          <a:effectLst/>
                          <a:sym typeface="Wingdings" panose="05000000000000000000" pitchFamily="2" charset="2"/>
                        </a:rPr>
                        <a:t></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tc>
                  <a:txBody>
                    <a:bodyPr/>
                    <a:lstStyle/>
                    <a:p>
                      <a:pPr marL="0" marR="0" algn="ctr">
                        <a:spcBef>
                          <a:spcPts val="300"/>
                        </a:spcBef>
                        <a:spcAft>
                          <a:spcPts val="300"/>
                        </a:spcAft>
                      </a:pPr>
                      <a:r>
                        <a:rPr lang="en-US" sz="1500" spc="-20" dirty="0">
                          <a:effectLst/>
                          <a:sym typeface="Wingdings" panose="05000000000000000000" pitchFamily="2" charset="2"/>
                        </a:rPr>
                        <a:t></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extLst>
                  <a:ext uri="{0D108BD9-81ED-4DB2-BD59-A6C34878D82A}">
                    <a16:rowId xmlns:a16="http://schemas.microsoft.com/office/drawing/2014/main" val="1449298851"/>
                  </a:ext>
                </a:extLst>
              </a:tr>
              <a:tr h="0">
                <a:tc>
                  <a:txBody>
                    <a:bodyPr/>
                    <a:lstStyle/>
                    <a:p>
                      <a:pPr marL="0" marR="0">
                        <a:spcBef>
                          <a:spcPts val="300"/>
                        </a:spcBef>
                        <a:spcAft>
                          <a:spcPts val="300"/>
                        </a:spcAft>
                      </a:pPr>
                      <a:r>
                        <a:rPr lang="en-US" sz="1500" spc="-20" dirty="0">
                          <a:effectLst/>
                        </a:rPr>
                        <a:t>U.S. EPA Diesel Emissions Quantifier </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tc>
                <a:tc>
                  <a:txBody>
                    <a:bodyPr/>
                    <a:lstStyle/>
                    <a:p>
                      <a:pPr marL="0" marR="0" algn="ctr">
                        <a:spcBef>
                          <a:spcPts val="300"/>
                        </a:spcBef>
                        <a:spcAft>
                          <a:spcPts val="300"/>
                        </a:spcAft>
                      </a:pPr>
                      <a:r>
                        <a:rPr lang="en-US" sz="1500" spc="-20" dirty="0">
                          <a:effectLst/>
                        </a:rPr>
                        <a:t> </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tc>
                  <a:txBody>
                    <a:bodyPr/>
                    <a:lstStyle/>
                    <a:p>
                      <a:pPr marL="0" marR="0" algn="ctr">
                        <a:spcBef>
                          <a:spcPts val="300"/>
                        </a:spcBef>
                        <a:spcAft>
                          <a:spcPts val="300"/>
                        </a:spcAft>
                      </a:pPr>
                      <a:r>
                        <a:rPr lang="en-US" sz="1500" spc="-20" dirty="0">
                          <a:effectLst/>
                          <a:sym typeface="Wingdings" panose="05000000000000000000" pitchFamily="2" charset="2"/>
                        </a:rPr>
                        <a:t></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tc>
                  <a:txBody>
                    <a:bodyPr/>
                    <a:lstStyle/>
                    <a:p>
                      <a:pPr marL="0" marR="0" algn="ctr">
                        <a:spcBef>
                          <a:spcPts val="300"/>
                        </a:spcBef>
                        <a:spcAft>
                          <a:spcPts val="300"/>
                        </a:spcAft>
                      </a:pPr>
                      <a:r>
                        <a:rPr lang="en-US" sz="1500" spc="-20" dirty="0">
                          <a:effectLst/>
                          <a:sym typeface="Wingdings" panose="05000000000000000000" pitchFamily="2" charset="2"/>
                        </a:rPr>
                        <a:t></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extLst>
                  <a:ext uri="{0D108BD9-81ED-4DB2-BD59-A6C34878D82A}">
                    <a16:rowId xmlns:a16="http://schemas.microsoft.com/office/drawing/2014/main" val="1626699761"/>
                  </a:ext>
                </a:extLst>
              </a:tr>
              <a:tr h="264238">
                <a:tc>
                  <a:txBody>
                    <a:bodyPr/>
                    <a:lstStyle/>
                    <a:p>
                      <a:pPr marL="0" marR="0">
                        <a:spcBef>
                          <a:spcPts val="300"/>
                        </a:spcBef>
                        <a:spcAft>
                          <a:spcPts val="300"/>
                        </a:spcAft>
                      </a:pPr>
                      <a:r>
                        <a:rPr lang="en-US" sz="1500" spc="-20" dirty="0">
                          <a:effectLst/>
                        </a:rPr>
                        <a:t>CARB Carbon Intensity Factors</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tc>
                <a:tc>
                  <a:txBody>
                    <a:bodyPr/>
                    <a:lstStyle/>
                    <a:p>
                      <a:pPr marL="0" marR="0" algn="ctr">
                        <a:spcBef>
                          <a:spcPts val="300"/>
                        </a:spcBef>
                        <a:spcAft>
                          <a:spcPts val="300"/>
                        </a:spcAft>
                      </a:pPr>
                      <a:r>
                        <a:rPr lang="en-US" sz="1500" spc="-20" dirty="0">
                          <a:effectLst/>
                        </a:rPr>
                        <a:t> </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tc>
                  <a:txBody>
                    <a:bodyPr/>
                    <a:lstStyle/>
                    <a:p>
                      <a:pPr marL="0" marR="0" algn="ctr">
                        <a:spcBef>
                          <a:spcPts val="300"/>
                        </a:spcBef>
                        <a:spcAft>
                          <a:spcPts val="300"/>
                        </a:spcAft>
                      </a:pPr>
                      <a:r>
                        <a:rPr lang="en-US" sz="1500" spc="-20" dirty="0">
                          <a:effectLst/>
                          <a:sym typeface="Wingdings" panose="05000000000000000000" pitchFamily="2" charset="2"/>
                        </a:rPr>
                        <a:t></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tc>
                  <a:txBody>
                    <a:bodyPr/>
                    <a:lstStyle/>
                    <a:p>
                      <a:pPr marL="0" marR="0" algn="ctr">
                        <a:spcBef>
                          <a:spcPts val="300"/>
                        </a:spcBef>
                        <a:spcAft>
                          <a:spcPts val="300"/>
                        </a:spcAft>
                      </a:pPr>
                      <a:r>
                        <a:rPr lang="en-US" sz="1500" spc="-20" dirty="0">
                          <a:effectLst/>
                        </a:rPr>
                        <a:t> </a:t>
                      </a:r>
                      <a:endParaRPr lang="en-US" sz="15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36576" marB="36576" anchor="ctr"/>
                </a:tc>
                <a:extLst>
                  <a:ext uri="{0D108BD9-81ED-4DB2-BD59-A6C34878D82A}">
                    <a16:rowId xmlns:a16="http://schemas.microsoft.com/office/drawing/2014/main" val="1150624121"/>
                  </a:ext>
                </a:extLst>
              </a:tr>
            </a:tbl>
          </a:graphicData>
        </a:graphic>
      </p:graphicFrame>
      <p:sp>
        <p:nvSpPr>
          <p:cNvPr id="4" name="Rectangle 3">
            <a:extLst>
              <a:ext uri="{FF2B5EF4-FFF2-40B4-BE49-F238E27FC236}">
                <a16:creationId xmlns:a16="http://schemas.microsoft.com/office/drawing/2014/main" id="{03FFE8FE-F5AA-4CE9-812B-082899C87F19}"/>
              </a:ext>
            </a:extLst>
          </p:cNvPr>
          <p:cNvSpPr/>
          <p:nvPr/>
        </p:nvSpPr>
        <p:spPr>
          <a:xfrm>
            <a:off x="838191" y="1876301"/>
            <a:ext cx="10515607" cy="3562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1078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Self-Assessment Tools - Level of Engagement</a:t>
            </a:r>
          </a:p>
        </p:txBody>
      </p:sp>
      <p:graphicFrame>
        <p:nvGraphicFramePr>
          <p:cNvPr id="3" name="Table 2">
            <a:extLst>
              <a:ext uri="{FF2B5EF4-FFF2-40B4-BE49-F238E27FC236}">
                <a16:creationId xmlns:a16="http://schemas.microsoft.com/office/drawing/2014/main" id="{520B736D-FA36-4209-A6CC-77DEAE9192DE}"/>
              </a:ext>
            </a:extLst>
          </p:cNvPr>
          <p:cNvGraphicFramePr>
            <a:graphicFrameLocks noGrp="1"/>
          </p:cNvGraphicFramePr>
          <p:nvPr>
            <p:extLst>
              <p:ext uri="{D42A27DB-BD31-4B8C-83A1-F6EECF244321}">
                <p14:modId xmlns:p14="http://schemas.microsoft.com/office/powerpoint/2010/main" val="2554281374"/>
              </p:ext>
            </p:extLst>
          </p:nvPr>
        </p:nvGraphicFramePr>
        <p:xfrm>
          <a:off x="838200" y="1824831"/>
          <a:ext cx="10515599" cy="3876722"/>
        </p:xfrm>
        <a:graphic>
          <a:graphicData uri="http://schemas.openxmlformats.org/drawingml/2006/table">
            <a:tbl>
              <a:tblPr/>
              <a:tblGrid>
                <a:gridCol w="750570">
                  <a:extLst>
                    <a:ext uri="{9D8B030D-6E8A-4147-A177-3AD203B41FA5}">
                      <a16:colId xmlns:a16="http://schemas.microsoft.com/office/drawing/2014/main" val="2917979628"/>
                    </a:ext>
                  </a:extLst>
                </a:gridCol>
                <a:gridCol w="948690">
                  <a:extLst>
                    <a:ext uri="{9D8B030D-6E8A-4147-A177-3AD203B41FA5}">
                      <a16:colId xmlns:a16="http://schemas.microsoft.com/office/drawing/2014/main" val="3813536768"/>
                    </a:ext>
                  </a:extLst>
                </a:gridCol>
                <a:gridCol w="7418070">
                  <a:extLst>
                    <a:ext uri="{9D8B030D-6E8A-4147-A177-3AD203B41FA5}">
                      <a16:colId xmlns:a16="http://schemas.microsoft.com/office/drawing/2014/main" val="674884145"/>
                    </a:ext>
                  </a:extLst>
                </a:gridCol>
                <a:gridCol w="1398269">
                  <a:extLst>
                    <a:ext uri="{9D8B030D-6E8A-4147-A177-3AD203B41FA5}">
                      <a16:colId xmlns:a16="http://schemas.microsoft.com/office/drawing/2014/main" val="2380890901"/>
                    </a:ext>
                  </a:extLst>
                </a:gridCol>
              </a:tblGrid>
              <a:tr h="881971">
                <a:tc>
                  <a:txBody>
                    <a:bodyPr/>
                    <a:lstStyle/>
                    <a:p>
                      <a:pPr algn="ctr"/>
                      <a:r>
                        <a:rPr lang="en-US" sz="1600" b="1" dirty="0">
                          <a:solidFill>
                            <a:srgbClr val="FFFFFF"/>
                          </a:solidFill>
                          <a:effectLst/>
                        </a:rPr>
                        <a:t>Now</a:t>
                      </a:r>
                      <a:endParaRPr lang="en-US" sz="1600" b="0" dirty="0">
                        <a:solidFill>
                          <a:srgbClr val="FFFFFF"/>
                        </a:solidFill>
                        <a:effectLst/>
                      </a:endParaRPr>
                    </a:p>
                  </a:txBody>
                  <a:tcPr marL="31750" marR="31750" marT="31750" marB="3175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solidFill>
                      <a:srgbClr val="27A570"/>
                    </a:solidFill>
                  </a:tcPr>
                </a:tc>
                <a:tc>
                  <a:txBody>
                    <a:bodyPr/>
                    <a:lstStyle/>
                    <a:p>
                      <a:pPr algn="ctr"/>
                      <a:r>
                        <a:rPr lang="en-US" sz="1600" b="1" dirty="0">
                          <a:solidFill>
                            <a:srgbClr val="FFFFFF"/>
                          </a:solidFill>
                          <a:effectLst/>
                        </a:rPr>
                        <a:t>Within 3 Years?</a:t>
                      </a:r>
                      <a:endParaRPr lang="en-US" sz="1600" b="0" dirty="0">
                        <a:solidFill>
                          <a:srgbClr val="FFFFFF"/>
                        </a:solidFill>
                        <a:effectLst/>
                      </a:endParaRPr>
                    </a:p>
                  </a:txBody>
                  <a:tcPr marL="31750" marR="31750" marT="31750" marB="3175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solidFill>
                      <a:srgbClr val="27A570"/>
                    </a:solidFill>
                  </a:tcPr>
                </a:tc>
                <a:tc>
                  <a:txBody>
                    <a:bodyPr/>
                    <a:lstStyle/>
                    <a:p>
                      <a:pPr algn="ctr"/>
                      <a:r>
                        <a:rPr lang="en-US" sz="1600" b="1" dirty="0">
                          <a:solidFill>
                            <a:srgbClr val="FFFFFF"/>
                          </a:solidFill>
                          <a:effectLst/>
                        </a:rPr>
                        <a:t>Has Your Agency Defined Institutional Roles and</a:t>
                      </a:r>
                      <a:br>
                        <a:rPr lang="en-US" sz="1600" b="1" dirty="0">
                          <a:solidFill>
                            <a:srgbClr val="FFFFFF"/>
                          </a:solidFill>
                          <a:effectLst/>
                        </a:rPr>
                      </a:br>
                      <a:r>
                        <a:rPr lang="en-US" sz="1600" b="1" dirty="0">
                          <a:solidFill>
                            <a:srgbClr val="FFFFFF"/>
                          </a:solidFill>
                          <a:effectLst/>
                        </a:rPr>
                        <a:t>Responsibilities Related to GHG Emissions Reduction?</a:t>
                      </a:r>
                      <a:endParaRPr lang="en-US" sz="1600" b="0" dirty="0">
                        <a:solidFill>
                          <a:srgbClr val="FFFFFF"/>
                        </a:solidFill>
                        <a:effectLst/>
                      </a:endParaRPr>
                    </a:p>
                  </a:txBody>
                  <a:tcPr marL="31750" marR="31750" marT="31750" marB="3175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solidFill>
                      <a:srgbClr val="27A570"/>
                    </a:solidFill>
                  </a:tcPr>
                </a:tc>
                <a:tc>
                  <a:txBody>
                    <a:bodyPr/>
                    <a:lstStyle/>
                    <a:p>
                      <a:pPr algn="ctr"/>
                      <a:r>
                        <a:rPr lang="en-US" sz="1600" b="1" dirty="0">
                          <a:solidFill>
                            <a:srgbClr val="FFFFFF"/>
                          </a:solidFill>
                          <a:effectLst/>
                        </a:rPr>
                        <a:t>Level of Engagement</a:t>
                      </a:r>
                      <a:endParaRPr lang="en-US" sz="1600" b="0" dirty="0">
                        <a:solidFill>
                          <a:srgbClr val="FFFFFF"/>
                        </a:solidFill>
                        <a:effectLst/>
                      </a:endParaRPr>
                    </a:p>
                  </a:txBody>
                  <a:tcPr marL="31750" marR="31750" marT="31750" marB="3175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solidFill>
                      <a:srgbClr val="27A570"/>
                    </a:solidFill>
                  </a:tcPr>
                </a:tc>
                <a:extLst>
                  <a:ext uri="{0D108BD9-81ED-4DB2-BD59-A6C34878D82A}">
                    <a16:rowId xmlns:a16="http://schemas.microsoft.com/office/drawing/2014/main" val="1462288761"/>
                  </a:ext>
                </a:extLst>
              </a:tr>
              <a:tr h="615405">
                <a:tc>
                  <a:txBody>
                    <a:bodyPr/>
                    <a:lstStyle/>
                    <a:p>
                      <a:pPr algn="ctr"/>
                      <a:r>
                        <a:rPr lang="en-US" sz="1600" b="0" dirty="0">
                          <a:effectLst/>
                        </a:rPr>
                        <a:t>_____</a:t>
                      </a:r>
                    </a:p>
                  </a:txBody>
                  <a:tcPr marL="31750" marR="31750" marT="31750" marB="3175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tc>
                  <a:txBody>
                    <a:bodyPr/>
                    <a:lstStyle/>
                    <a:p>
                      <a:pPr algn="ctr"/>
                      <a:r>
                        <a:rPr lang="en-US" sz="1600" b="0" dirty="0">
                          <a:effectLst/>
                        </a:rPr>
                        <a:t>_____</a:t>
                      </a:r>
                    </a:p>
                  </a:txBody>
                  <a:tcPr marL="31750" marR="31750" marT="31750" marB="3175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tc>
                  <a:txBody>
                    <a:bodyPr/>
                    <a:lstStyle/>
                    <a:p>
                      <a:pPr algn="l"/>
                      <a:r>
                        <a:rPr lang="en-US" sz="1600" b="0" dirty="0">
                          <a:effectLst/>
                        </a:rPr>
                        <a:t>No roles defined.</a:t>
                      </a:r>
                    </a:p>
                  </a:txBody>
                  <a:tcPr marL="31750" marR="31750" marT="31750" marB="3175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tc>
                  <a:txBody>
                    <a:bodyPr/>
                    <a:lstStyle/>
                    <a:p>
                      <a:pPr algn="ctr"/>
                      <a:r>
                        <a:rPr lang="en-US" sz="1600" b="0" dirty="0">
                          <a:effectLst/>
                        </a:rPr>
                        <a:t>1</a:t>
                      </a:r>
                    </a:p>
                  </a:txBody>
                  <a:tcPr marL="31750" marR="31750" marT="31750" marB="3175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extLst>
                  <a:ext uri="{0D108BD9-81ED-4DB2-BD59-A6C34878D82A}">
                    <a16:rowId xmlns:a16="http://schemas.microsoft.com/office/drawing/2014/main" val="3390088937"/>
                  </a:ext>
                </a:extLst>
              </a:tr>
              <a:tr h="615405">
                <a:tc>
                  <a:txBody>
                    <a:bodyPr/>
                    <a:lstStyle/>
                    <a:p>
                      <a:pPr algn="ctr"/>
                      <a:r>
                        <a:rPr lang="en-US" sz="1600" b="0" dirty="0">
                          <a:effectLst/>
                        </a:rPr>
                        <a:t>_____</a:t>
                      </a:r>
                    </a:p>
                  </a:txBody>
                  <a:tcPr marL="31750" marR="31750" marT="31750" marB="3175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tc>
                  <a:txBody>
                    <a:bodyPr/>
                    <a:lstStyle/>
                    <a:p>
                      <a:pPr algn="ctr"/>
                      <a:r>
                        <a:rPr lang="en-US" sz="1600" b="0" dirty="0">
                          <a:effectLst/>
                        </a:rPr>
                        <a:t>_____</a:t>
                      </a:r>
                    </a:p>
                  </a:txBody>
                  <a:tcPr marL="31750" marR="31750" marT="31750" marB="3175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tc>
                  <a:txBody>
                    <a:bodyPr/>
                    <a:lstStyle/>
                    <a:p>
                      <a:pPr algn="l"/>
                      <a:r>
                        <a:rPr lang="en-US" sz="1600" b="0" dirty="0">
                          <a:effectLst/>
                        </a:rPr>
                        <a:t>Assigned leadership/lead role for GHG activities, but not a comprehensive set of roles and coordination mechanisms. Primary focus on agency emissions.</a:t>
                      </a:r>
                    </a:p>
                  </a:txBody>
                  <a:tcPr marL="31750" marR="31750" marT="31750" marB="3175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tc>
                  <a:txBody>
                    <a:bodyPr/>
                    <a:lstStyle/>
                    <a:p>
                      <a:pPr algn="ctr"/>
                      <a:r>
                        <a:rPr lang="en-US" sz="1600" b="0" dirty="0">
                          <a:effectLst/>
                        </a:rPr>
                        <a:t>2</a:t>
                      </a:r>
                    </a:p>
                  </a:txBody>
                  <a:tcPr marL="31750" marR="31750" marT="31750" marB="3175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extLst>
                  <a:ext uri="{0D108BD9-81ED-4DB2-BD59-A6C34878D82A}">
                    <a16:rowId xmlns:a16="http://schemas.microsoft.com/office/drawing/2014/main" val="3017939383"/>
                  </a:ext>
                </a:extLst>
              </a:tr>
              <a:tr h="615405">
                <a:tc>
                  <a:txBody>
                    <a:bodyPr/>
                    <a:lstStyle/>
                    <a:p>
                      <a:pPr algn="ctr"/>
                      <a:r>
                        <a:rPr lang="en-US" sz="1600" b="0" dirty="0">
                          <a:effectLst/>
                        </a:rPr>
                        <a:t>_____</a:t>
                      </a:r>
                    </a:p>
                  </a:txBody>
                  <a:tcPr marL="31750" marR="31750" marT="31750" marB="3175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tc>
                  <a:txBody>
                    <a:bodyPr/>
                    <a:lstStyle/>
                    <a:p>
                      <a:pPr algn="ctr"/>
                      <a:r>
                        <a:rPr lang="en-US" sz="1600" b="0" dirty="0">
                          <a:effectLst/>
                        </a:rPr>
                        <a:t>_____</a:t>
                      </a:r>
                    </a:p>
                  </a:txBody>
                  <a:tcPr marL="31750" marR="31750" marT="31750" marB="3175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tc>
                  <a:txBody>
                    <a:bodyPr/>
                    <a:lstStyle/>
                    <a:p>
                      <a:pPr algn="l"/>
                      <a:r>
                        <a:rPr lang="en-US" sz="1600" b="0" dirty="0">
                          <a:effectLst/>
                        </a:rPr>
                        <a:t>Assigned leadership and some supporting roles for GHG activities but limited/‌incomplete coordination mechanisms. Focus includes system emissions.</a:t>
                      </a:r>
                    </a:p>
                  </a:txBody>
                  <a:tcPr marL="31750" marR="31750" marT="31750" marB="3175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tc>
                  <a:txBody>
                    <a:bodyPr/>
                    <a:lstStyle/>
                    <a:p>
                      <a:pPr algn="ctr"/>
                      <a:r>
                        <a:rPr lang="en-US" sz="1600" b="0" dirty="0">
                          <a:effectLst/>
                        </a:rPr>
                        <a:t>3</a:t>
                      </a:r>
                    </a:p>
                  </a:txBody>
                  <a:tcPr marL="31750" marR="31750" marT="31750" marB="3175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extLst>
                  <a:ext uri="{0D108BD9-81ED-4DB2-BD59-A6C34878D82A}">
                    <a16:rowId xmlns:a16="http://schemas.microsoft.com/office/drawing/2014/main" val="2666493072"/>
                  </a:ext>
                </a:extLst>
              </a:tr>
              <a:tr h="1148536">
                <a:tc>
                  <a:txBody>
                    <a:bodyPr/>
                    <a:lstStyle/>
                    <a:p>
                      <a:pPr algn="ctr"/>
                      <a:r>
                        <a:rPr lang="en-US" sz="1600" b="0" dirty="0">
                          <a:effectLst/>
                        </a:rPr>
                        <a:t>_____</a:t>
                      </a:r>
                    </a:p>
                  </a:txBody>
                  <a:tcPr marL="31750" marR="31750" marT="31750" marB="3175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tc>
                  <a:txBody>
                    <a:bodyPr/>
                    <a:lstStyle/>
                    <a:p>
                      <a:pPr algn="ctr"/>
                      <a:r>
                        <a:rPr lang="en-US" sz="1600" b="0" dirty="0">
                          <a:effectLst/>
                        </a:rPr>
                        <a:t>_____</a:t>
                      </a:r>
                    </a:p>
                  </a:txBody>
                  <a:tcPr marL="31750" marR="31750" marT="31750" marB="3175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tc>
                  <a:txBody>
                    <a:bodyPr/>
                    <a:lstStyle/>
                    <a:p>
                      <a:pPr algn="l"/>
                      <a:r>
                        <a:rPr lang="en-US" sz="1600" b="0" dirty="0">
                          <a:effectLst/>
                        </a:rPr>
                        <a:t>Assigned complete set of leadership and supporting roles for GHG activities, covering all functional areas, and with comprehensive coordination mechanisms, including internal and external coordination. Focus mainly on system emissions and includes agency purchases and operations.</a:t>
                      </a:r>
                    </a:p>
                  </a:txBody>
                  <a:tcPr marL="31750" marR="31750" marT="31750" marB="3175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tc>
                  <a:txBody>
                    <a:bodyPr/>
                    <a:lstStyle/>
                    <a:p>
                      <a:pPr algn="ctr"/>
                      <a:r>
                        <a:rPr lang="en-US" sz="1600" b="0" dirty="0">
                          <a:effectLst/>
                        </a:rPr>
                        <a:t>4</a:t>
                      </a:r>
                    </a:p>
                  </a:txBody>
                  <a:tcPr marL="31750" marR="31750" marT="31750" marB="3175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extLst>
                  <a:ext uri="{0D108BD9-81ED-4DB2-BD59-A6C34878D82A}">
                    <a16:rowId xmlns:a16="http://schemas.microsoft.com/office/drawing/2014/main" val="3597283946"/>
                  </a:ext>
                </a:extLst>
              </a:tr>
            </a:tbl>
          </a:graphicData>
        </a:graphic>
      </p:graphicFrame>
    </p:spTree>
    <p:extLst>
      <p:ext uri="{BB962C8B-B14F-4D97-AF65-F5344CB8AC3E}">
        <p14:creationId xmlns:p14="http://schemas.microsoft.com/office/powerpoint/2010/main" val="3854201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CD04B-E030-4566-BF06-A058A421709E}"/>
              </a:ext>
            </a:extLst>
          </p:cNvPr>
          <p:cNvSpPr>
            <a:spLocks noGrp="1"/>
          </p:cNvSpPr>
          <p:nvPr>
            <p:ph type="title"/>
          </p:nvPr>
        </p:nvSpPr>
        <p:spPr/>
        <p:txBody>
          <a:bodyPr/>
          <a:lstStyle/>
          <a:p>
            <a:r>
              <a:rPr lang="en-US" dirty="0"/>
              <a:t>Self-Assessment Worksheets – Strategies and Actions</a:t>
            </a:r>
          </a:p>
        </p:txBody>
      </p:sp>
      <p:graphicFrame>
        <p:nvGraphicFramePr>
          <p:cNvPr id="3" name="Table 2">
            <a:extLst>
              <a:ext uri="{FF2B5EF4-FFF2-40B4-BE49-F238E27FC236}">
                <a16:creationId xmlns:a16="http://schemas.microsoft.com/office/drawing/2014/main" id="{7586CADE-E778-4613-8463-B8515CF6B4B4}"/>
              </a:ext>
            </a:extLst>
          </p:cNvPr>
          <p:cNvGraphicFramePr>
            <a:graphicFrameLocks noGrp="1"/>
          </p:cNvGraphicFramePr>
          <p:nvPr>
            <p:extLst>
              <p:ext uri="{D42A27DB-BD31-4B8C-83A1-F6EECF244321}">
                <p14:modId xmlns:p14="http://schemas.microsoft.com/office/powerpoint/2010/main" val="2926371518"/>
              </p:ext>
            </p:extLst>
          </p:nvPr>
        </p:nvGraphicFramePr>
        <p:xfrm>
          <a:off x="838200" y="4720590"/>
          <a:ext cx="8631668" cy="1219200"/>
        </p:xfrm>
        <a:graphic>
          <a:graphicData uri="http://schemas.openxmlformats.org/drawingml/2006/table">
            <a:tbl>
              <a:tblPr/>
              <a:tblGrid>
                <a:gridCol w="4139678">
                  <a:extLst>
                    <a:ext uri="{9D8B030D-6E8A-4147-A177-3AD203B41FA5}">
                      <a16:colId xmlns:a16="http://schemas.microsoft.com/office/drawing/2014/main" val="1136977467"/>
                    </a:ext>
                  </a:extLst>
                </a:gridCol>
                <a:gridCol w="1863090">
                  <a:extLst>
                    <a:ext uri="{9D8B030D-6E8A-4147-A177-3AD203B41FA5}">
                      <a16:colId xmlns:a16="http://schemas.microsoft.com/office/drawing/2014/main" val="1885491527"/>
                    </a:ext>
                  </a:extLst>
                </a:gridCol>
                <a:gridCol w="2628900">
                  <a:extLst>
                    <a:ext uri="{9D8B030D-6E8A-4147-A177-3AD203B41FA5}">
                      <a16:colId xmlns:a16="http://schemas.microsoft.com/office/drawing/2014/main" val="2483519484"/>
                    </a:ext>
                  </a:extLst>
                </a:gridCol>
              </a:tblGrid>
              <a:tr h="0">
                <a:tc>
                  <a:txBody>
                    <a:bodyPr/>
                    <a:lstStyle/>
                    <a:p>
                      <a:pPr algn="l"/>
                      <a:r>
                        <a:rPr lang="en-US" sz="1400" b="1" dirty="0">
                          <a:solidFill>
                            <a:srgbClr val="FFFFFF"/>
                          </a:solidFill>
                          <a:effectLst/>
                        </a:rPr>
                        <a:t>Action </a:t>
                      </a:r>
                      <a:endParaRPr lang="en-US" sz="1400" b="0" dirty="0">
                        <a:solidFill>
                          <a:srgbClr val="FFFFFF"/>
                        </a:solidFill>
                        <a:effectLst/>
                      </a:endParaRPr>
                    </a:p>
                  </a:txBody>
                  <a:tcPr marL="45720" marR="4572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solidFill>
                      <a:srgbClr val="27A570"/>
                    </a:solidFill>
                  </a:tcPr>
                </a:tc>
                <a:tc>
                  <a:txBody>
                    <a:bodyPr/>
                    <a:lstStyle/>
                    <a:p>
                      <a:pPr algn="l"/>
                      <a:r>
                        <a:rPr lang="en-US" sz="1400" b="1" dirty="0">
                          <a:solidFill>
                            <a:srgbClr val="FFFFFF"/>
                          </a:solidFill>
                          <a:effectLst/>
                        </a:rPr>
                        <a:t>Timeframe</a:t>
                      </a:r>
                      <a:endParaRPr lang="en-US" sz="1400" b="0" dirty="0">
                        <a:solidFill>
                          <a:srgbClr val="FFFFFF"/>
                        </a:solidFill>
                        <a:effectLst/>
                      </a:endParaRPr>
                    </a:p>
                  </a:txBody>
                  <a:tcPr marL="45720" marR="4572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solidFill>
                      <a:srgbClr val="27A570"/>
                    </a:solidFill>
                  </a:tcPr>
                </a:tc>
                <a:tc>
                  <a:txBody>
                    <a:bodyPr/>
                    <a:lstStyle/>
                    <a:p>
                      <a:pPr algn="l"/>
                      <a:r>
                        <a:rPr lang="en-US" sz="1400" b="1" dirty="0">
                          <a:solidFill>
                            <a:srgbClr val="FFFFFF"/>
                          </a:solidFill>
                          <a:effectLst/>
                        </a:rPr>
                        <a:t>Lead Responsibility</a:t>
                      </a:r>
                      <a:endParaRPr lang="en-US" sz="1400" b="0" dirty="0">
                        <a:solidFill>
                          <a:srgbClr val="FFFFFF"/>
                        </a:solidFill>
                        <a:effectLst/>
                      </a:endParaRPr>
                    </a:p>
                  </a:txBody>
                  <a:tcPr marL="45720" marR="4572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solidFill>
                      <a:srgbClr val="27A570"/>
                    </a:solidFill>
                  </a:tcPr>
                </a:tc>
                <a:extLst>
                  <a:ext uri="{0D108BD9-81ED-4DB2-BD59-A6C34878D82A}">
                    <a16:rowId xmlns:a16="http://schemas.microsoft.com/office/drawing/2014/main" val="2617088224"/>
                  </a:ext>
                </a:extLst>
              </a:tr>
              <a:tr h="0">
                <a:tc>
                  <a:txBody>
                    <a:bodyPr/>
                    <a:lstStyle/>
                    <a:p>
                      <a:pPr algn="l"/>
                      <a:r>
                        <a:rPr lang="en-US" sz="1400" b="0" dirty="0">
                          <a:effectLst/>
                        </a:rPr>
                        <a:t> Action 1</a:t>
                      </a:r>
                    </a:p>
                  </a:txBody>
                  <a:tcPr marL="45720" marR="4572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tc>
                  <a:txBody>
                    <a:bodyPr/>
                    <a:lstStyle/>
                    <a:p>
                      <a:pPr algn="l"/>
                      <a:r>
                        <a:rPr lang="en-US" sz="1400" b="0" dirty="0">
                          <a:effectLst/>
                        </a:rPr>
                        <a:t>1 year</a:t>
                      </a:r>
                    </a:p>
                  </a:txBody>
                  <a:tcPr marL="45720" marR="4572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tc>
                  <a:txBody>
                    <a:bodyPr/>
                    <a:lstStyle/>
                    <a:p>
                      <a:pPr algn="l"/>
                      <a:r>
                        <a:rPr lang="en-US" sz="1400" b="0" dirty="0">
                          <a:effectLst/>
                        </a:rPr>
                        <a:t>Staff X </a:t>
                      </a:r>
                    </a:p>
                  </a:txBody>
                  <a:tcPr marL="45720" marR="4572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extLst>
                  <a:ext uri="{0D108BD9-81ED-4DB2-BD59-A6C34878D82A}">
                    <a16:rowId xmlns:a16="http://schemas.microsoft.com/office/drawing/2014/main" val="1898496797"/>
                  </a:ext>
                </a:extLst>
              </a:tr>
              <a:tr h="0">
                <a:tc>
                  <a:txBody>
                    <a:bodyPr/>
                    <a:lstStyle/>
                    <a:p>
                      <a:pPr algn="l"/>
                      <a:r>
                        <a:rPr lang="en-US" sz="1400" b="0" dirty="0">
                          <a:effectLst/>
                        </a:rPr>
                        <a:t> Action 2</a:t>
                      </a:r>
                    </a:p>
                  </a:txBody>
                  <a:tcPr marL="45720" marR="4572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tc>
                  <a:txBody>
                    <a:bodyPr/>
                    <a:lstStyle/>
                    <a:p>
                      <a:pPr algn="l"/>
                      <a:r>
                        <a:rPr lang="en-US" sz="1400" b="0" dirty="0">
                          <a:effectLst/>
                        </a:rPr>
                        <a:t> 1-2 years</a:t>
                      </a:r>
                    </a:p>
                  </a:txBody>
                  <a:tcPr marL="45720" marR="4572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tc>
                  <a:txBody>
                    <a:bodyPr/>
                    <a:lstStyle/>
                    <a:p>
                      <a:pPr algn="l"/>
                      <a:r>
                        <a:rPr lang="en-US" sz="1400" b="0" dirty="0">
                          <a:effectLst/>
                        </a:rPr>
                        <a:t>Staff Y</a:t>
                      </a:r>
                    </a:p>
                  </a:txBody>
                  <a:tcPr marL="45720" marR="4572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extLst>
                  <a:ext uri="{0D108BD9-81ED-4DB2-BD59-A6C34878D82A}">
                    <a16:rowId xmlns:a16="http://schemas.microsoft.com/office/drawing/2014/main" val="2877565821"/>
                  </a:ext>
                </a:extLst>
              </a:tr>
              <a:tr h="0">
                <a:tc>
                  <a:txBody>
                    <a:bodyPr/>
                    <a:lstStyle/>
                    <a:p>
                      <a:pPr algn="l"/>
                      <a:r>
                        <a:rPr lang="en-US" sz="1400" b="0" dirty="0">
                          <a:effectLst/>
                        </a:rPr>
                        <a:t> Action 3 … </a:t>
                      </a:r>
                    </a:p>
                  </a:txBody>
                  <a:tcPr marL="45720" marR="4572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tc>
                  <a:txBody>
                    <a:bodyPr/>
                    <a:lstStyle/>
                    <a:p>
                      <a:pPr algn="l"/>
                      <a:r>
                        <a:rPr lang="en-US" sz="1400" b="0" dirty="0">
                          <a:effectLst/>
                        </a:rPr>
                        <a:t> 2-5 years</a:t>
                      </a:r>
                    </a:p>
                  </a:txBody>
                  <a:tcPr marL="45720" marR="4572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tc>
                  <a:txBody>
                    <a:bodyPr/>
                    <a:lstStyle/>
                    <a:p>
                      <a:pPr algn="l"/>
                      <a:r>
                        <a:rPr lang="en-US" sz="1400" b="0" dirty="0">
                          <a:effectLst/>
                        </a:rPr>
                        <a:t>Staff Z</a:t>
                      </a:r>
                    </a:p>
                  </a:txBody>
                  <a:tcPr marL="45720" marR="4572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extLst>
                  <a:ext uri="{0D108BD9-81ED-4DB2-BD59-A6C34878D82A}">
                    <a16:rowId xmlns:a16="http://schemas.microsoft.com/office/drawing/2014/main" val="3206429181"/>
                  </a:ext>
                </a:extLst>
              </a:tr>
            </a:tbl>
          </a:graphicData>
        </a:graphic>
      </p:graphicFrame>
      <p:graphicFrame>
        <p:nvGraphicFramePr>
          <p:cNvPr id="4" name="Table 3">
            <a:extLst>
              <a:ext uri="{FF2B5EF4-FFF2-40B4-BE49-F238E27FC236}">
                <a16:creationId xmlns:a16="http://schemas.microsoft.com/office/drawing/2014/main" id="{B40E13AD-C58F-47C9-A0C3-EE8EFB5CA99C}"/>
              </a:ext>
            </a:extLst>
          </p:cNvPr>
          <p:cNvGraphicFramePr>
            <a:graphicFrameLocks noGrp="1"/>
          </p:cNvGraphicFramePr>
          <p:nvPr>
            <p:extLst>
              <p:ext uri="{D42A27DB-BD31-4B8C-83A1-F6EECF244321}">
                <p14:modId xmlns:p14="http://schemas.microsoft.com/office/powerpoint/2010/main" val="3553374048"/>
              </p:ext>
            </p:extLst>
          </p:nvPr>
        </p:nvGraphicFramePr>
        <p:xfrm>
          <a:off x="838200" y="1727835"/>
          <a:ext cx="10515600" cy="2560320"/>
        </p:xfrm>
        <a:graphic>
          <a:graphicData uri="http://schemas.openxmlformats.org/drawingml/2006/table">
            <a:tbl>
              <a:tblPr/>
              <a:tblGrid>
                <a:gridCol w="807720">
                  <a:extLst>
                    <a:ext uri="{9D8B030D-6E8A-4147-A177-3AD203B41FA5}">
                      <a16:colId xmlns:a16="http://schemas.microsoft.com/office/drawing/2014/main" val="2351868599"/>
                    </a:ext>
                  </a:extLst>
                </a:gridCol>
                <a:gridCol w="994410">
                  <a:extLst>
                    <a:ext uri="{9D8B030D-6E8A-4147-A177-3AD203B41FA5}">
                      <a16:colId xmlns:a16="http://schemas.microsoft.com/office/drawing/2014/main" val="1356866205"/>
                    </a:ext>
                  </a:extLst>
                </a:gridCol>
                <a:gridCol w="7418070">
                  <a:extLst>
                    <a:ext uri="{9D8B030D-6E8A-4147-A177-3AD203B41FA5}">
                      <a16:colId xmlns:a16="http://schemas.microsoft.com/office/drawing/2014/main" val="3153398078"/>
                    </a:ext>
                  </a:extLst>
                </a:gridCol>
                <a:gridCol w="1295400">
                  <a:extLst>
                    <a:ext uri="{9D8B030D-6E8A-4147-A177-3AD203B41FA5}">
                      <a16:colId xmlns:a16="http://schemas.microsoft.com/office/drawing/2014/main" val="1305514175"/>
                    </a:ext>
                  </a:extLst>
                </a:gridCol>
              </a:tblGrid>
              <a:tr h="0">
                <a:tc>
                  <a:txBody>
                    <a:bodyPr/>
                    <a:lstStyle/>
                    <a:p>
                      <a:pPr algn="l"/>
                      <a:r>
                        <a:rPr lang="en-US" sz="1400" b="1" dirty="0">
                          <a:solidFill>
                            <a:srgbClr val="FFFFFF"/>
                          </a:solidFill>
                          <a:effectLst/>
                        </a:rPr>
                        <a:t>Now?</a:t>
                      </a:r>
                      <a:endParaRPr lang="en-US" sz="1400" b="0" dirty="0">
                        <a:solidFill>
                          <a:srgbClr val="FFFFFF"/>
                        </a:solidFill>
                        <a:effectLst/>
                      </a:endParaRPr>
                    </a:p>
                  </a:txBody>
                  <a:tcPr marL="45720" marR="4572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solidFill>
                      <a:srgbClr val="27A570"/>
                    </a:solidFill>
                  </a:tcPr>
                </a:tc>
                <a:tc>
                  <a:txBody>
                    <a:bodyPr/>
                    <a:lstStyle/>
                    <a:p>
                      <a:pPr algn="l"/>
                      <a:r>
                        <a:rPr lang="en-US" sz="1400" b="1" dirty="0">
                          <a:solidFill>
                            <a:srgbClr val="FFFFFF"/>
                          </a:solidFill>
                          <a:effectLst/>
                        </a:rPr>
                        <a:t>Within 3 Years?</a:t>
                      </a:r>
                      <a:endParaRPr lang="en-US" sz="1400" b="0" dirty="0">
                        <a:solidFill>
                          <a:srgbClr val="FFFFFF"/>
                        </a:solidFill>
                        <a:effectLst/>
                      </a:endParaRPr>
                    </a:p>
                  </a:txBody>
                  <a:tcPr marL="45720" marR="4572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solidFill>
                      <a:srgbClr val="27A570"/>
                    </a:solidFill>
                  </a:tcPr>
                </a:tc>
                <a:tc>
                  <a:txBody>
                    <a:bodyPr/>
                    <a:lstStyle/>
                    <a:p>
                      <a:pPr algn="l"/>
                      <a:r>
                        <a:rPr lang="en-US" sz="1400" b="1" dirty="0">
                          <a:solidFill>
                            <a:srgbClr val="FFFFFF"/>
                          </a:solidFill>
                          <a:effectLst/>
                        </a:rPr>
                        <a:t>Strategy</a:t>
                      </a:r>
                      <a:endParaRPr lang="en-US" sz="1400" b="0" dirty="0">
                        <a:solidFill>
                          <a:srgbClr val="FFFFFF"/>
                        </a:solidFill>
                        <a:effectLst/>
                      </a:endParaRPr>
                    </a:p>
                  </a:txBody>
                  <a:tcPr marL="45720" marR="4572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solidFill>
                      <a:srgbClr val="27A570"/>
                    </a:solidFill>
                  </a:tcPr>
                </a:tc>
                <a:tc>
                  <a:txBody>
                    <a:bodyPr/>
                    <a:lstStyle/>
                    <a:p>
                      <a:pPr algn="ctr"/>
                      <a:r>
                        <a:rPr lang="en-US" sz="1400" b="1" dirty="0">
                          <a:solidFill>
                            <a:srgbClr val="FFFFFF"/>
                          </a:solidFill>
                          <a:effectLst/>
                        </a:rPr>
                        <a:t>Level of Engagement</a:t>
                      </a:r>
                      <a:endParaRPr lang="en-US" sz="1400" b="0" dirty="0">
                        <a:solidFill>
                          <a:srgbClr val="FFFFFF"/>
                        </a:solidFill>
                        <a:effectLst/>
                      </a:endParaRPr>
                    </a:p>
                  </a:txBody>
                  <a:tcPr marL="45720" marR="4572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solidFill>
                      <a:srgbClr val="27A570"/>
                    </a:solidFill>
                  </a:tcPr>
                </a:tc>
                <a:extLst>
                  <a:ext uri="{0D108BD9-81ED-4DB2-BD59-A6C34878D82A}">
                    <a16:rowId xmlns:a16="http://schemas.microsoft.com/office/drawing/2014/main" val="3258333685"/>
                  </a:ext>
                </a:extLst>
              </a:tr>
              <a:tr h="0">
                <a:tc>
                  <a:txBody>
                    <a:bodyPr/>
                    <a:lstStyle/>
                    <a:p>
                      <a:pPr algn="l"/>
                      <a:r>
                        <a:rPr lang="en-US" sz="1400" b="0" dirty="0">
                          <a:effectLst/>
                        </a:rPr>
                        <a:t>_____</a:t>
                      </a:r>
                    </a:p>
                  </a:txBody>
                  <a:tcPr marL="45720" marR="4572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tc>
                  <a:txBody>
                    <a:bodyPr/>
                    <a:lstStyle/>
                    <a:p>
                      <a:pPr algn="l"/>
                      <a:r>
                        <a:rPr lang="en-US" sz="1400" b="0" dirty="0">
                          <a:effectLst/>
                        </a:rPr>
                        <a:t>_____</a:t>
                      </a:r>
                    </a:p>
                  </a:txBody>
                  <a:tcPr marL="45720" marR="4572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tc>
                  <a:txBody>
                    <a:bodyPr/>
                    <a:lstStyle/>
                    <a:p>
                      <a:pPr algn="l"/>
                      <a:r>
                        <a:rPr lang="en-US" sz="1400" b="0" dirty="0">
                          <a:effectLst/>
                        </a:rPr>
                        <a:t>Specify lower carbon fuels such as biodiesel, renewable diesel, and electricity where practical.</a:t>
                      </a:r>
                    </a:p>
                  </a:txBody>
                  <a:tcPr marL="45720" marR="4572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tc>
                  <a:txBody>
                    <a:bodyPr/>
                    <a:lstStyle/>
                    <a:p>
                      <a:pPr algn="ctr"/>
                      <a:r>
                        <a:rPr lang="en-US" sz="1400" b="0" dirty="0">
                          <a:effectLst/>
                        </a:rPr>
                        <a:t>2</a:t>
                      </a:r>
                    </a:p>
                  </a:txBody>
                  <a:tcPr marL="45720" marR="4572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extLst>
                  <a:ext uri="{0D108BD9-81ED-4DB2-BD59-A6C34878D82A}">
                    <a16:rowId xmlns:a16="http://schemas.microsoft.com/office/drawing/2014/main" val="3501985348"/>
                  </a:ext>
                </a:extLst>
              </a:tr>
              <a:tr h="0">
                <a:tc>
                  <a:txBody>
                    <a:bodyPr/>
                    <a:lstStyle/>
                    <a:p>
                      <a:pPr algn="l"/>
                      <a:r>
                        <a:rPr lang="en-US" sz="1400" b="0" dirty="0">
                          <a:effectLst/>
                        </a:rPr>
                        <a:t>_____</a:t>
                      </a:r>
                    </a:p>
                  </a:txBody>
                  <a:tcPr marL="45720" marR="4572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tc>
                  <a:txBody>
                    <a:bodyPr/>
                    <a:lstStyle/>
                    <a:p>
                      <a:pPr algn="l"/>
                      <a:r>
                        <a:rPr lang="en-US" sz="1400" b="0" dirty="0">
                          <a:effectLst/>
                        </a:rPr>
                        <a:t>_____</a:t>
                      </a:r>
                    </a:p>
                  </a:txBody>
                  <a:tcPr marL="45720" marR="4572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tc>
                  <a:txBody>
                    <a:bodyPr/>
                    <a:lstStyle/>
                    <a:p>
                      <a:pPr algn="l"/>
                      <a:r>
                        <a:rPr lang="en-US" sz="1400" b="0" dirty="0">
                          <a:effectLst/>
                        </a:rPr>
                        <a:t>Follow procedures to improve traffic flow and reduce congestion and idling in detours.</a:t>
                      </a:r>
                    </a:p>
                  </a:txBody>
                  <a:tcPr marL="45720" marR="4572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tc>
                  <a:txBody>
                    <a:bodyPr/>
                    <a:lstStyle/>
                    <a:p>
                      <a:pPr algn="ctr"/>
                      <a:r>
                        <a:rPr lang="en-US" sz="1400" b="0" dirty="0">
                          <a:effectLst/>
                        </a:rPr>
                        <a:t>2</a:t>
                      </a:r>
                    </a:p>
                  </a:txBody>
                  <a:tcPr marL="45720" marR="4572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extLst>
                  <a:ext uri="{0D108BD9-81ED-4DB2-BD59-A6C34878D82A}">
                    <a16:rowId xmlns:a16="http://schemas.microsoft.com/office/drawing/2014/main" val="2630417611"/>
                  </a:ext>
                </a:extLst>
              </a:tr>
              <a:tr h="0">
                <a:tc>
                  <a:txBody>
                    <a:bodyPr/>
                    <a:lstStyle/>
                    <a:p>
                      <a:pPr algn="l"/>
                      <a:r>
                        <a:rPr lang="en-US" sz="1400" b="0" dirty="0">
                          <a:effectLst/>
                        </a:rPr>
                        <a:t>_____</a:t>
                      </a:r>
                    </a:p>
                  </a:txBody>
                  <a:tcPr marL="45720" marR="4572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tc>
                  <a:txBody>
                    <a:bodyPr/>
                    <a:lstStyle/>
                    <a:p>
                      <a:pPr algn="l"/>
                      <a:r>
                        <a:rPr lang="en-US" sz="1400" b="0" dirty="0">
                          <a:effectLst/>
                        </a:rPr>
                        <a:t>_____</a:t>
                      </a:r>
                    </a:p>
                  </a:txBody>
                  <a:tcPr marL="45720" marR="4572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tc>
                  <a:txBody>
                    <a:bodyPr/>
                    <a:lstStyle/>
                    <a:p>
                      <a:pPr algn="l"/>
                      <a:r>
                        <a:rPr lang="en-US" sz="1400" b="0" dirty="0">
                          <a:effectLst/>
                        </a:rPr>
                        <a:t>Build in renewable energy generation mechanisms (e.g., solar lighting in remote areas, wind). </a:t>
                      </a:r>
                    </a:p>
                  </a:txBody>
                  <a:tcPr marL="45720" marR="4572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tc>
                  <a:txBody>
                    <a:bodyPr/>
                    <a:lstStyle/>
                    <a:p>
                      <a:pPr algn="ctr"/>
                      <a:r>
                        <a:rPr lang="en-US" sz="1400" b="0" dirty="0">
                          <a:effectLst/>
                        </a:rPr>
                        <a:t>3</a:t>
                      </a:r>
                    </a:p>
                  </a:txBody>
                  <a:tcPr marL="45720" marR="4572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extLst>
                  <a:ext uri="{0D108BD9-81ED-4DB2-BD59-A6C34878D82A}">
                    <a16:rowId xmlns:a16="http://schemas.microsoft.com/office/drawing/2014/main" val="1317372822"/>
                  </a:ext>
                </a:extLst>
              </a:tr>
              <a:tr h="0">
                <a:tc>
                  <a:txBody>
                    <a:bodyPr/>
                    <a:lstStyle/>
                    <a:p>
                      <a:pPr algn="l"/>
                      <a:r>
                        <a:rPr lang="en-US" sz="1400" b="0" dirty="0">
                          <a:effectLst/>
                        </a:rPr>
                        <a:t>_____</a:t>
                      </a:r>
                    </a:p>
                  </a:txBody>
                  <a:tcPr marL="45720" marR="4572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tc>
                  <a:txBody>
                    <a:bodyPr/>
                    <a:lstStyle/>
                    <a:p>
                      <a:pPr algn="l"/>
                      <a:r>
                        <a:rPr lang="en-US" sz="1400" b="0" dirty="0">
                          <a:effectLst/>
                        </a:rPr>
                        <a:t>_____</a:t>
                      </a:r>
                    </a:p>
                  </a:txBody>
                  <a:tcPr marL="45720" marR="4572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tc>
                  <a:txBody>
                    <a:bodyPr/>
                    <a:lstStyle/>
                    <a:p>
                      <a:pPr algn="l"/>
                      <a:r>
                        <a:rPr lang="en-US" sz="1400" b="0" dirty="0">
                          <a:effectLst/>
                        </a:rPr>
                        <a:t>Implement revegetation/reforestation to support carbon sequestration. </a:t>
                      </a:r>
                    </a:p>
                  </a:txBody>
                  <a:tcPr marL="45720" marR="4572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tc>
                  <a:txBody>
                    <a:bodyPr/>
                    <a:lstStyle/>
                    <a:p>
                      <a:pPr algn="ctr"/>
                      <a:r>
                        <a:rPr lang="en-US" sz="1400" b="0" dirty="0">
                          <a:effectLst/>
                        </a:rPr>
                        <a:t>3</a:t>
                      </a:r>
                    </a:p>
                  </a:txBody>
                  <a:tcPr marL="45720" marR="4572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991186489"/>
                  </a:ext>
                </a:extLst>
              </a:tr>
              <a:tr h="0">
                <a:tc>
                  <a:txBody>
                    <a:bodyPr/>
                    <a:lstStyle/>
                    <a:p>
                      <a:pPr algn="l"/>
                      <a:r>
                        <a:rPr lang="en-US" sz="1400" b="0" dirty="0">
                          <a:effectLst/>
                        </a:rPr>
                        <a:t>_____</a:t>
                      </a:r>
                    </a:p>
                  </a:txBody>
                  <a:tcPr marL="45720" marR="4572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tc>
                  <a:txBody>
                    <a:bodyPr/>
                    <a:lstStyle/>
                    <a:p>
                      <a:pPr algn="l"/>
                      <a:r>
                        <a:rPr lang="en-US" sz="1400" b="0" dirty="0">
                          <a:effectLst/>
                        </a:rPr>
                        <a:t>_____</a:t>
                      </a:r>
                    </a:p>
                  </a:txBody>
                  <a:tcPr marL="45720" marR="4572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tc>
                  <a:txBody>
                    <a:bodyPr/>
                    <a:lstStyle/>
                    <a:p>
                      <a:pPr algn="l"/>
                      <a:r>
                        <a:rPr lang="en-US" sz="1400" b="0" dirty="0">
                          <a:effectLst/>
                        </a:rPr>
                        <a:t>Develop and deploy standardized specifications and methods that reduce GHGs.</a:t>
                      </a:r>
                    </a:p>
                  </a:txBody>
                  <a:tcPr marL="45720" marR="45720" anchor="ctr">
                    <a:lnL w="6350" cap="flat" cmpd="sng" algn="ctr">
                      <a:solidFill>
                        <a:srgbClr val="D1D1D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tc>
                  <a:txBody>
                    <a:bodyPr/>
                    <a:lstStyle/>
                    <a:p>
                      <a:pPr algn="ctr"/>
                      <a:r>
                        <a:rPr lang="en-US" sz="1400" dirty="0"/>
                        <a:t>4</a:t>
                      </a:r>
                    </a:p>
                  </a:txBody>
                  <a:tcPr marL="45720" marR="457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1850178"/>
                  </a:ext>
                </a:extLst>
              </a:tr>
              <a:tr h="0">
                <a:tc>
                  <a:txBody>
                    <a:bodyPr/>
                    <a:lstStyle/>
                    <a:p>
                      <a:pPr algn="l"/>
                      <a:r>
                        <a:rPr lang="en-US" sz="1400" b="0" dirty="0">
                          <a:effectLst/>
                        </a:rPr>
                        <a:t>_____</a:t>
                      </a:r>
                    </a:p>
                  </a:txBody>
                  <a:tcPr marL="45720" marR="4572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tc>
                  <a:txBody>
                    <a:bodyPr/>
                    <a:lstStyle/>
                    <a:p>
                      <a:pPr algn="l"/>
                      <a:r>
                        <a:rPr lang="en-US" sz="1400" b="0" dirty="0">
                          <a:effectLst/>
                        </a:rPr>
                        <a:t>_____</a:t>
                      </a:r>
                    </a:p>
                  </a:txBody>
                  <a:tcPr marL="45720" marR="45720" anchor="ctr">
                    <a:lnL w="6350" cap="flat" cmpd="sng" algn="ctr">
                      <a:solidFill>
                        <a:srgbClr val="D1D1D1"/>
                      </a:solidFill>
                      <a:prstDash val="solid"/>
                      <a:round/>
                      <a:headEnd type="none" w="med" len="med"/>
                      <a:tailEnd type="none" w="med" len="med"/>
                    </a:lnL>
                    <a:lnR w="6350" cap="flat" cmpd="sng" algn="ctr">
                      <a:solidFill>
                        <a:srgbClr val="D1D1D1"/>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tc>
                  <a:txBody>
                    <a:bodyPr/>
                    <a:lstStyle/>
                    <a:p>
                      <a:pPr algn="l"/>
                      <a:r>
                        <a:rPr lang="en-US" sz="1400" b="0" dirty="0">
                          <a:effectLst/>
                        </a:rPr>
                        <a:t>Etc.</a:t>
                      </a:r>
                    </a:p>
                  </a:txBody>
                  <a:tcPr marL="45720" marR="45720" anchor="ctr">
                    <a:lnL w="6350" cap="flat" cmpd="sng" algn="ctr">
                      <a:solidFill>
                        <a:srgbClr val="D1D1D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tcPr>
                </a:tc>
                <a:tc>
                  <a:txBody>
                    <a:bodyPr/>
                    <a:lstStyle/>
                    <a:p>
                      <a:pPr algn="ctr"/>
                      <a:r>
                        <a:rPr lang="en-US" sz="1400" dirty="0"/>
                        <a:t>X</a:t>
                      </a:r>
                    </a:p>
                  </a:txBody>
                  <a:tcPr marL="45720" marR="457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4180170"/>
                  </a:ext>
                </a:extLst>
              </a:tr>
            </a:tbl>
          </a:graphicData>
        </a:graphic>
      </p:graphicFrame>
    </p:spTree>
    <p:extLst>
      <p:ext uri="{BB962C8B-B14F-4D97-AF65-F5344CB8AC3E}">
        <p14:creationId xmlns:p14="http://schemas.microsoft.com/office/powerpoint/2010/main" val="320149775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Purpose of the Guide - </a:t>
            </a:r>
            <a:r>
              <a:rPr lang="en-US" i="1" dirty="0"/>
              <a:t>“</a:t>
            </a:r>
            <a:r>
              <a:rPr lang="en-US" sz="3600" i="1" dirty="0">
                <a:effectLst/>
                <a:latin typeface="Helvetica" panose="020B0604020202020204" pitchFamily="34" charset="0"/>
                <a:ea typeface="Times New Roman" panose="02020603050405020304" pitchFamily="18" charset="0"/>
                <a:cs typeface="Times New Roman" panose="02020603050405020304" pitchFamily="18" charset="0"/>
              </a:rPr>
              <a:t>Methods for State DOTs to Reduce Transportation Greenhouse Gas Emissions”</a:t>
            </a:r>
            <a:endParaRPr lang="en-US" i="1" dirty="0"/>
          </a:p>
        </p:txBody>
      </p:sp>
      <p:sp>
        <p:nvSpPr>
          <p:cNvPr id="3" name="Content Placeholder 2"/>
          <p:cNvSpPr>
            <a:spLocks noGrp="1"/>
          </p:cNvSpPr>
          <p:nvPr>
            <p:ph idx="1"/>
          </p:nvPr>
        </p:nvSpPr>
        <p:spPr/>
        <p:txBody>
          <a:bodyPr/>
          <a:lstStyle/>
          <a:p>
            <a:pPr lvl="0"/>
            <a:r>
              <a:rPr lang="en-US" dirty="0"/>
              <a:t>Identify and describe </a:t>
            </a:r>
            <a:r>
              <a:rPr lang="en-US" b="1" dirty="0">
                <a:solidFill>
                  <a:schemeClr val="accent2">
                    <a:lumMod val="50000"/>
                  </a:schemeClr>
                </a:solidFill>
              </a:rPr>
              <a:t>tools, methods, and data sources </a:t>
            </a:r>
            <a:r>
              <a:rPr lang="en-US" dirty="0"/>
              <a:t>that State DOTs can use to estimate GHG emissions from the transportation system and evaluate and </a:t>
            </a:r>
            <a:r>
              <a:rPr lang="en-US" dirty="0">
                <a:solidFill>
                  <a:schemeClr val="tx1"/>
                </a:solidFill>
              </a:rPr>
              <a:t>implement</a:t>
            </a:r>
            <a:r>
              <a:rPr lang="en-US" dirty="0">
                <a:solidFill>
                  <a:srgbClr val="FF0000"/>
                </a:solidFill>
              </a:rPr>
              <a:t> </a:t>
            </a:r>
            <a:r>
              <a:rPr lang="en-US" dirty="0"/>
              <a:t>GHG reduction opportunities</a:t>
            </a:r>
          </a:p>
          <a:p>
            <a:pPr lvl="0"/>
            <a:r>
              <a:rPr lang="en-US" dirty="0"/>
              <a:t>Help State DOTs understand how they can address GHGs through </a:t>
            </a:r>
            <a:r>
              <a:rPr lang="en-US" b="1" dirty="0">
                <a:solidFill>
                  <a:schemeClr val="accent2">
                    <a:lumMod val="50000"/>
                  </a:schemeClr>
                </a:solidFill>
              </a:rPr>
              <a:t>all stages of their activities </a:t>
            </a:r>
          </a:p>
          <a:p>
            <a:pPr lvl="0"/>
            <a:r>
              <a:rPr lang="en-US" dirty="0"/>
              <a:t>Help State DOTs respond to and support </a:t>
            </a:r>
            <a:r>
              <a:rPr lang="en-US" b="1" dirty="0">
                <a:solidFill>
                  <a:schemeClr val="accent2">
                    <a:lumMod val="50000"/>
                  </a:schemeClr>
                </a:solidFill>
              </a:rPr>
              <a:t>State, local, and/or Federal GHG requirements or initiatives</a:t>
            </a:r>
          </a:p>
        </p:txBody>
      </p:sp>
    </p:spTree>
    <p:extLst>
      <p:ext uri="{BB962C8B-B14F-4D97-AF65-F5344CB8AC3E}">
        <p14:creationId xmlns:p14="http://schemas.microsoft.com/office/powerpoint/2010/main" val="6423991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38AA2-E3E9-4FAB-B9F4-E385E8E0DBC0}"/>
              </a:ext>
            </a:extLst>
          </p:cNvPr>
          <p:cNvSpPr>
            <a:spLocks noGrp="1"/>
          </p:cNvSpPr>
          <p:nvPr>
            <p:ph type="title"/>
          </p:nvPr>
        </p:nvSpPr>
        <p:spPr/>
        <p:txBody>
          <a:bodyPr/>
          <a:lstStyle/>
          <a:p>
            <a:r>
              <a:rPr lang="en-US" dirty="0"/>
              <a:t>What Can a DOT Do to Support GHG Goals?</a:t>
            </a:r>
          </a:p>
        </p:txBody>
      </p:sp>
      <p:graphicFrame>
        <p:nvGraphicFramePr>
          <p:cNvPr id="4" name="Table 4">
            <a:extLst>
              <a:ext uri="{FF2B5EF4-FFF2-40B4-BE49-F238E27FC236}">
                <a16:creationId xmlns:a16="http://schemas.microsoft.com/office/drawing/2014/main" id="{FB738436-804B-43A3-82CB-E69FA37FD16F}"/>
              </a:ext>
            </a:extLst>
          </p:cNvPr>
          <p:cNvGraphicFramePr>
            <a:graphicFrameLocks noGrp="1"/>
          </p:cNvGraphicFramePr>
          <p:nvPr>
            <p:extLst>
              <p:ext uri="{D42A27DB-BD31-4B8C-83A1-F6EECF244321}">
                <p14:modId xmlns:p14="http://schemas.microsoft.com/office/powerpoint/2010/main" val="990983699"/>
              </p:ext>
            </p:extLst>
          </p:nvPr>
        </p:nvGraphicFramePr>
        <p:xfrm>
          <a:off x="838200" y="1661202"/>
          <a:ext cx="10271826" cy="4119880"/>
        </p:xfrm>
        <a:graphic>
          <a:graphicData uri="http://schemas.openxmlformats.org/drawingml/2006/table">
            <a:tbl>
              <a:tblPr firstRow="1" bandRow="1">
                <a:tableStyleId>{5C22544A-7EE6-4342-B048-85BDC9FD1C3A}</a:tableStyleId>
              </a:tblPr>
              <a:tblGrid>
                <a:gridCol w="5135913">
                  <a:extLst>
                    <a:ext uri="{9D8B030D-6E8A-4147-A177-3AD203B41FA5}">
                      <a16:colId xmlns:a16="http://schemas.microsoft.com/office/drawing/2014/main" val="3848386297"/>
                    </a:ext>
                  </a:extLst>
                </a:gridCol>
                <a:gridCol w="5135913">
                  <a:extLst>
                    <a:ext uri="{9D8B030D-6E8A-4147-A177-3AD203B41FA5}">
                      <a16:colId xmlns:a16="http://schemas.microsoft.com/office/drawing/2014/main" val="1482822296"/>
                    </a:ext>
                  </a:extLst>
                </a:gridCol>
              </a:tblGrid>
              <a:tr h="370840">
                <a:tc>
                  <a:txBody>
                    <a:bodyPr/>
                    <a:lstStyle/>
                    <a:p>
                      <a:r>
                        <a:rPr lang="en-US" sz="1800" dirty="0"/>
                        <a:t>Observations from Scenario Analysis</a:t>
                      </a:r>
                    </a:p>
                  </a:txBody>
                  <a:tcPr/>
                </a:tc>
                <a:tc>
                  <a:txBody>
                    <a:bodyPr/>
                    <a:lstStyle/>
                    <a:p>
                      <a:r>
                        <a:rPr lang="en-US" sz="1800" dirty="0"/>
                        <a:t>State DOT Implications</a:t>
                      </a:r>
                    </a:p>
                  </a:txBody>
                  <a:tcPr/>
                </a:tc>
                <a:extLst>
                  <a:ext uri="{0D108BD9-81ED-4DB2-BD59-A6C34878D82A}">
                    <a16:rowId xmlns:a16="http://schemas.microsoft.com/office/drawing/2014/main" val="358189383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t>Most emission reductions will come from clean vehicle and fuel technologies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t>Support EV/AFV infrastructure, clean transit &amp; fleets</a:t>
                      </a:r>
                    </a:p>
                  </a:txBody>
                  <a:tcPr/>
                </a:tc>
                <a:extLst>
                  <a:ext uri="{0D108BD9-81ED-4DB2-BD59-A6C34878D82A}">
                    <a16:rowId xmlns:a16="http://schemas.microsoft.com/office/drawing/2014/main" val="3016694260"/>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t>Demand reduction and systems efficiency strategies can get us another ~5-20%</a:t>
                      </a:r>
                    </a:p>
                  </a:txBody>
                  <a:tcPr/>
                </a:tc>
                <a:tc>
                  <a:txBody>
                    <a:bodyPr/>
                    <a:lstStyle/>
                    <a:p>
                      <a:r>
                        <a:rPr lang="en-US" sz="1800" dirty="0"/>
                        <a:t>Implement ITS/efficient traffic operations </a:t>
                      </a:r>
                    </a:p>
                    <a:p>
                      <a:r>
                        <a:rPr lang="en-US" sz="1800" dirty="0"/>
                        <a:t>Support alternative modes</a:t>
                      </a:r>
                    </a:p>
                  </a:txBody>
                  <a:tcPr/>
                </a:tc>
                <a:extLst>
                  <a:ext uri="{0D108BD9-81ED-4DB2-BD59-A6C34878D82A}">
                    <a16:rowId xmlns:a16="http://schemas.microsoft.com/office/drawing/2014/main" val="966024554"/>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t>Additional 2-3% reduction potential from DOT construction materials, fuels/fleets, &amp; buildings</a:t>
                      </a:r>
                    </a:p>
                  </a:txBody>
                  <a:tcPr/>
                </a:tc>
                <a:tc>
                  <a:txBody>
                    <a:bodyPr/>
                    <a:lstStyle/>
                    <a:p>
                      <a:r>
                        <a:rPr lang="en-US" sz="1800" dirty="0"/>
                        <a:t>Use low-carbon, recycled/reused materials where feasible</a:t>
                      </a:r>
                    </a:p>
                    <a:p>
                      <a:r>
                        <a:rPr lang="en-US" sz="1800" dirty="0"/>
                        <a:t>Switch to clean fuel light and heavy vehicles</a:t>
                      </a:r>
                    </a:p>
                  </a:txBody>
                  <a:tcPr/>
                </a:tc>
                <a:extLst>
                  <a:ext uri="{0D108BD9-81ED-4DB2-BD59-A6C34878D82A}">
                    <a16:rowId xmlns:a16="http://schemas.microsoft.com/office/drawing/2014/main" val="2358170252"/>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t>GHG reduction targets of 75-80% or more by 2050 are challenging and will require widespread electrification + clean grid</a:t>
                      </a:r>
                    </a:p>
                  </a:txBody>
                  <a:tcPr/>
                </a:tc>
                <a:tc rowSpan="2">
                  <a:txBody>
                    <a:bodyPr/>
                    <a:lstStyle/>
                    <a:p>
                      <a:r>
                        <a:rPr lang="en-US" sz="1800" dirty="0"/>
                        <a:t>Collaborate with other state, regional, and local agencies to do everything within collective power</a:t>
                      </a:r>
                    </a:p>
                  </a:txBody>
                  <a:tcPr/>
                </a:tc>
                <a:extLst>
                  <a:ext uri="{0D108BD9-81ED-4DB2-BD59-A6C34878D82A}">
                    <a16:rowId xmlns:a16="http://schemas.microsoft.com/office/drawing/2014/main" val="965867890"/>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Most strategies require implementation at multiple levels (state, regional, local) </a:t>
                      </a:r>
                      <a:endParaRPr lang="en-US" sz="1800" dirty="0"/>
                    </a:p>
                  </a:txBody>
                  <a:tcPr/>
                </a:tc>
                <a:tc vMerge="1">
                  <a:txBody>
                    <a:bodyPr/>
                    <a:lstStyle/>
                    <a:p>
                      <a:endParaRPr lang="en-US" dirty="0"/>
                    </a:p>
                  </a:txBody>
                  <a:tcPr/>
                </a:tc>
                <a:extLst>
                  <a:ext uri="{0D108BD9-81ED-4DB2-BD59-A6C34878D82A}">
                    <a16:rowId xmlns:a16="http://schemas.microsoft.com/office/drawing/2014/main" val="3848857469"/>
                  </a:ext>
                </a:extLst>
              </a:tr>
            </a:tbl>
          </a:graphicData>
        </a:graphic>
      </p:graphicFrame>
    </p:spTree>
    <p:extLst>
      <p:ext uri="{BB962C8B-B14F-4D97-AF65-F5344CB8AC3E}">
        <p14:creationId xmlns:p14="http://schemas.microsoft.com/office/powerpoint/2010/main" val="2682262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D3518-3CFE-465E-9284-AD924F61319F}"/>
              </a:ext>
            </a:extLst>
          </p:cNvPr>
          <p:cNvSpPr>
            <a:spLocks noGrp="1"/>
          </p:cNvSpPr>
          <p:nvPr>
            <p:ph type="title"/>
          </p:nvPr>
        </p:nvSpPr>
        <p:spPr/>
        <p:txBody>
          <a:bodyPr/>
          <a:lstStyle/>
          <a:p>
            <a:r>
              <a:rPr lang="en-US" dirty="0"/>
              <a:t>The “Plan, Do, Check, Act (Improve)” </a:t>
            </a:r>
            <a:r>
              <a:rPr lang="en-US" dirty="0" smtClean="0"/>
              <a:t>Cycle</a:t>
            </a:r>
            <a:endParaRPr lang="en-US" dirty="0"/>
          </a:p>
        </p:txBody>
      </p:sp>
      <p:graphicFrame>
        <p:nvGraphicFramePr>
          <p:cNvPr id="3" name="Table 2">
            <a:extLst>
              <a:ext uri="{FF2B5EF4-FFF2-40B4-BE49-F238E27FC236}">
                <a16:creationId xmlns:a16="http://schemas.microsoft.com/office/drawing/2014/main" id="{6B9A6928-BDC7-405B-A91E-1DF5EB343180}"/>
              </a:ext>
            </a:extLst>
          </p:cNvPr>
          <p:cNvGraphicFramePr>
            <a:graphicFrameLocks noGrp="1"/>
          </p:cNvGraphicFramePr>
          <p:nvPr>
            <p:extLst>
              <p:ext uri="{D42A27DB-BD31-4B8C-83A1-F6EECF244321}">
                <p14:modId xmlns:p14="http://schemas.microsoft.com/office/powerpoint/2010/main" val="2746495523"/>
              </p:ext>
            </p:extLst>
          </p:nvPr>
        </p:nvGraphicFramePr>
        <p:xfrm>
          <a:off x="838200" y="1719580"/>
          <a:ext cx="10347960" cy="2194560"/>
        </p:xfrm>
        <a:graphic>
          <a:graphicData uri="http://schemas.openxmlformats.org/drawingml/2006/table">
            <a:tbl>
              <a:tblPr firstCol="1">
                <a:tableStyleId>{5C22544A-7EE6-4342-B048-85BDC9FD1C3A}</a:tableStyleId>
              </a:tblPr>
              <a:tblGrid>
                <a:gridCol w="2586990">
                  <a:extLst>
                    <a:ext uri="{9D8B030D-6E8A-4147-A177-3AD203B41FA5}">
                      <a16:colId xmlns:a16="http://schemas.microsoft.com/office/drawing/2014/main" val="183001978"/>
                    </a:ext>
                  </a:extLst>
                </a:gridCol>
                <a:gridCol w="2586990">
                  <a:extLst>
                    <a:ext uri="{9D8B030D-6E8A-4147-A177-3AD203B41FA5}">
                      <a16:colId xmlns:a16="http://schemas.microsoft.com/office/drawing/2014/main" val="1466631725"/>
                    </a:ext>
                  </a:extLst>
                </a:gridCol>
                <a:gridCol w="2586990">
                  <a:extLst>
                    <a:ext uri="{9D8B030D-6E8A-4147-A177-3AD203B41FA5}">
                      <a16:colId xmlns:a16="http://schemas.microsoft.com/office/drawing/2014/main" val="3309816610"/>
                    </a:ext>
                  </a:extLst>
                </a:gridCol>
                <a:gridCol w="2586990">
                  <a:extLst>
                    <a:ext uri="{9D8B030D-6E8A-4147-A177-3AD203B41FA5}">
                      <a16:colId xmlns:a16="http://schemas.microsoft.com/office/drawing/2014/main" val="353162460"/>
                    </a:ext>
                  </a:extLst>
                </a:gridCol>
              </a:tblGrid>
              <a:tr h="0">
                <a:tc>
                  <a:txBody>
                    <a:bodyPr/>
                    <a:lstStyle/>
                    <a:p>
                      <a:pPr algn="l"/>
                      <a:r>
                        <a:rPr lang="en-US" sz="1800" b="1" dirty="0">
                          <a:solidFill>
                            <a:srgbClr val="FFFFFF"/>
                          </a:solidFill>
                          <a:effectLst/>
                        </a:rPr>
                        <a:t>Plan</a:t>
                      </a:r>
                      <a:endParaRPr lang="en-US" sz="1800" b="0" dirty="0">
                        <a:solidFill>
                          <a:srgbClr val="FFFFFF"/>
                        </a:solidFill>
                        <a:effectLst/>
                      </a:endParaRPr>
                    </a:p>
                  </a:txBody>
                  <a:tcPr marL="31750" marR="31750" marT="137160" marB="137160" anchor="ctr"/>
                </a:tc>
                <a:tc>
                  <a:txBody>
                    <a:bodyPr/>
                    <a:lstStyle/>
                    <a:p>
                      <a:pPr algn="l"/>
                      <a:r>
                        <a:rPr lang="en-US" sz="1800" b="0" dirty="0">
                          <a:effectLst/>
                        </a:rPr>
                        <a:t>Set policy</a:t>
                      </a:r>
                    </a:p>
                  </a:txBody>
                  <a:tcPr marL="31750" marR="31750" marT="137160" marB="137160" anchor="ctr"/>
                </a:tc>
                <a:tc>
                  <a:txBody>
                    <a:bodyPr/>
                    <a:lstStyle/>
                    <a:p>
                      <a:pPr algn="l"/>
                      <a:r>
                        <a:rPr lang="en-US" sz="1800" b="0" dirty="0">
                          <a:effectLst/>
                        </a:rPr>
                        <a:t>Establish targets </a:t>
                      </a:r>
                    </a:p>
                  </a:txBody>
                  <a:tcPr marL="31750" marR="31750" marT="137160" marB="137160" anchor="ctr"/>
                </a:tc>
                <a:tc>
                  <a:txBody>
                    <a:bodyPr/>
                    <a:lstStyle/>
                    <a:p>
                      <a:pPr algn="l"/>
                      <a:r>
                        <a:rPr lang="en-US" sz="1800" b="0" dirty="0">
                          <a:effectLst/>
                        </a:rPr>
                        <a:t>Make assignments</a:t>
                      </a:r>
                    </a:p>
                  </a:txBody>
                  <a:tcPr marL="31750" marR="31750" marT="137160" marB="137160" anchor="ctr"/>
                </a:tc>
                <a:extLst>
                  <a:ext uri="{0D108BD9-81ED-4DB2-BD59-A6C34878D82A}">
                    <a16:rowId xmlns:a16="http://schemas.microsoft.com/office/drawing/2014/main" val="3372141543"/>
                  </a:ext>
                </a:extLst>
              </a:tr>
              <a:tr h="0">
                <a:tc>
                  <a:txBody>
                    <a:bodyPr/>
                    <a:lstStyle/>
                    <a:p>
                      <a:pPr algn="l"/>
                      <a:r>
                        <a:rPr lang="en-US" sz="1800" b="1" dirty="0">
                          <a:solidFill>
                            <a:srgbClr val="FFFFFF"/>
                          </a:solidFill>
                          <a:effectLst/>
                        </a:rPr>
                        <a:t>Do</a:t>
                      </a:r>
                      <a:endParaRPr lang="en-US" sz="1800" b="0" dirty="0">
                        <a:solidFill>
                          <a:srgbClr val="FFFFFF"/>
                        </a:solidFill>
                        <a:effectLst/>
                      </a:endParaRPr>
                    </a:p>
                  </a:txBody>
                  <a:tcPr marL="31750" marR="31750" marT="137160" marB="137160" anchor="ctr"/>
                </a:tc>
                <a:tc>
                  <a:txBody>
                    <a:bodyPr/>
                    <a:lstStyle/>
                    <a:p>
                      <a:pPr algn="l"/>
                      <a:r>
                        <a:rPr lang="en-US" sz="1800" b="0" dirty="0">
                          <a:effectLst/>
                        </a:rPr>
                        <a:t>Develop procedures</a:t>
                      </a:r>
                    </a:p>
                  </a:txBody>
                  <a:tcPr marL="31750" marR="31750" marT="137160" marB="137160"/>
                </a:tc>
                <a:tc>
                  <a:txBody>
                    <a:bodyPr/>
                    <a:lstStyle/>
                    <a:p>
                      <a:pPr algn="l"/>
                      <a:r>
                        <a:rPr lang="en-US" sz="1800" b="0" dirty="0">
                          <a:effectLst/>
                        </a:rPr>
                        <a:t>Train staff</a:t>
                      </a:r>
                    </a:p>
                  </a:txBody>
                  <a:tcPr marL="31750" marR="31750" marT="137160" marB="137160"/>
                </a:tc>
                <a:tc>
                  <a:txBody>
                    <a:bodyPr/>
                    <a:lstStyle/>
                    <a:p>
                      <a:pPr algn="l"/>
                      <a:r>
                        <a:rPr lang="en-US" sz="1800" b="0" dirty="0">
                          <a:effectLst/>
                        </a:rPr>
                        <a:t>Implement</a:t>
                      </a:r>
                    </a:p>
                  </a:txBody>
                  <a:tcPr marL="31750" marR="31750" marT="137160" marB="137160"/>
                </a:tc>
                <a:extLst>
                  <a:ext uri="{0D108BD9-81ED-4DB2-BD59-A6C34878D82A}">
                    <a16:rowId xmlns:a16="http://schemas.microsoft.com/office/drawing/2014/main" val="2061534174"/>
                  </a:ext>
                </a:extLst>
              </a:tr>
              <a:tr h="0">
                <a:tc>
                  <a:txBody>
                    <a:bodyPr/>
                    <a:lstStyle/>
                    <a:p>
                      <a:pPr algn="l"/>
                      <a:r>
                        <a:rPr lang="en-US" sz="1800" b="1" dirty="0">
                          <a:solidFill>
                            <a:srgbClr val="FFFFFF"/>
                          </a:solidFill>
                          <a:effectLst/>
                        </a:rPr>
                        <a:t>Check</a:t>
                      </a:r>
                      <a:endParaRPr lang="en-US" sz="1800" b="0" dirty="0">
                        <a:solidFill>
                          <a:srgbClr val="FFFFFF"/>
                        </a:solidFill>
                        <a:effectLst/>
                      </a:endParaRPr>
                    </a:p>
                  </a:txBody>
                  <a:tcPr marL="31750" marR="31750" marT="137160" marB="137160" anchor="ctr"/>
                </a:tc>
                <a:tc>
                  <a:txBody>
                    <a:bodyPr/>
                    <a:lstStyle/>
                    <a:p>
                      <a:pPr algn="l"/>
                      <a:r>
                        <a:rPr lang="en-US" sz="1800" b="0" dirty="0">
                          <a:effectLst/>
                        </a:rPr>
                        <a:t>Report</a:t>
                      </a:r>
                    </a:p>
                  </a:txBody>
                  <a:tcPr marL="31750" marR="31750" marT="137160" marB="137160"/>
                </a:tc>
                <a:tc>
                  <a:txBody>
                    <a:bodyPr/>
                    <a:lstStyle/>
                    <a:p>
                      <a:pPr algn="l"/>
                      <a:r>
                        <a:rPr lang="en-US" sz="1800" b="0" dirty="0">
                          <a:effectLst/>
                        </a:rPr>
                        <a:t>Consolidate reports</a:t>
                      </a:r>
                    </a:p>
                  </a:txBody>
                  <a:tcPr marL="31750" marR="31750" marT="137160" marB="137160"/>
                </a:tc>
                <a:tc>
                  <a:txBody>
                    <a:bodyPr/>
                    <a:lstStyle/>
                    <a:p>
                      <a:pPr algn="l"/>
                      <a:r>
                        <a:rPr lang="en-US" sz="1800" b="0" dirty="0">
                          <a:effectLst/>
                        </a:rPr>
                        <a:t>Evaluate performance</a:t>
                      </a:r>
                    </a:p>
                  </a:txBody>
                  <a:tcPr marL="31750" marR="31750" marT="137160" marB="137160"/>
                </a:tc>
                <a:extLst>
                  <a:ext uri="{0D108BD9-81ED-4DB2-BD59-A6C34878D82A}">
                    <a16:rowId xmlns:a16="http://schemas.microsoft.com/office/drawing/2014/main" val="3072105282"/>
                  </a:ext>
                </a:extLst>
              </a:tr>
              <a:tr h="0">
                <a:tc>
                  <a:txBody>
                    <a:bodyPr/>
                    <a:lstStyle/>
                    <a:p>
                      <a:pPr algn="l"/>
                      <a:r>
                        <a:rPr lang="en-US" sz="1800" b="1" dirty="0">
                          <a:solidFill>
                            <a:srgbClr val="FFFFFF"/>
                          </a:solidFill>
                          <a:effectLst/>
                        </a:rPr>
                        <a:t>Act (Improve)</a:t>
                      </a:r>
                      <a:endParaRPr lang="en-US" sz="1800" b="0" dirty="0">
                        <a:solidFill>
                          <a:srgbClr val="FFFFFF"/>
                        </a:solidFill>
                        <a:effectLst/>
                      </a:endParaRPr>
                    </a:p>
                  </a:txBody>
                  <a:tcPr marL="31750" marR="31750" marT="137160" marB="137160" anchor="ctr"/>
                </a:tc>
                <a:tc>
                  <a:txBody>
                    <a:bodyPr/>
                    <a:lstStyle/>
                    <a:p>
                      <a:pPr algn="l"/>
                      <a:r>
                        <a:rPr lang="en-US" sz="1800" b="0" dirty="0">
                          <a:effectLst/>
                        </a:rPr>
                        <a:t>Check-in agency wide</a:t>
                      </a:r>
                    </a:p>
                  </a:txBody>
                  <a:tcPr marL="31750" marR="31750" marT="137160" marB="137160"/>
                </a:tc>
                <a:tc>
                  <a:txBody>
                    <a:bodyPr/>
                    <a:lstStyle/>
                    <a:p>
                      <a:pPr algn="l"/>
                      <a:r>
                        <a:rPr lang="en-US" sz="1800" b="0" dirty="0">
                          <a:effectLst/>
                        </a:rPr>
                        <a:t>Explore alternatives</a:t>
                      </a:r>
                    </a:p>
                  </a:txBody>
                  <a:tcPr marL="31750" marR="31750" marT="137160" marB="137160"/>
                </a:tc>
                <a:tc>
                  <a:txBody>
                    <a:bodyPr/>
                    <a:lstStyle/>
                    <a:p>
                      <a:pPr algn="l"/>
                      <a:r>
                        <a:rPr lang="en-US" sz="1800" b="0" dirty="0">
                          <a:effectLst/>
                        </a:rPr>
                        <a:t>Revise procedures</a:t>
                      </a:r>
                    </a:p>
                  </a:txBody>
                  <a:tcPr marL="31750" marR="31750" marT="137160" marB="137160"/>
                </a:tc>
                <a:extLst>
                  <a:ext uri="{0D108BD9-81ED-4DB2-BD59-A6C34878D82A}">
                    <a16:rowId xmlns:a16="http://schemas.microsoft.com/office/drawing/2014/main" val="3456767885"/>
                  </a:ext>
                </a:extLst>
              </a:tr>
            </a:tbl>
          </a:graphicData>
        </a:graphic>
      </p:graphicFrame>
      <p:pic>
        <p:nvPicPr>
          <p:cNvPr id="5" name="Picture 4">
            <a:extLst>
              <a:ext uri="{FF2B5EF4-FFF2-40B4-BE49-F238E27FC236}">
                <a16:creationId xmlns:a16="http://schemas.microsoft.com/office/drawing/2014/main" id="{8949F53F-465F-48C5-A18B-AB2869093C7C}"/>
              </a:ext>
            </a:extLst>
          </p:cNvPr>
          <p:cNvPicPr/>
          <p:nvPr/>
        </p:nvPicPr>
        <p:blipFill rotWithShape="1">
          <a:blip r:embed="rId3" cstate="print">
            <a:extLst>
              <a:ext uri="{28A0092B-C50C-407E-A947-70E740481C1C}">
                <a14:useLocalDpi xmlns:a14="http://schemas.microsoft.com/office/drawing/2010/main"/>
              </a:ext>
            </a:extLst>
          </a:blip>
          <a:srcRect/>
          <a:stretch/>
        </p:blipFill>
        <p:spPr bwMode="auto">
          <a:xfrm>
            <a:off x="2046922" y="4287519"/>
            <a:ext cx="2771775" cy="2222500"/>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8693F004-3878-4FC1-B94E-36B6F9D77207}"/>
              </a:ext>
            </a:extLst>
          </p:cNvPr>
          <p:cNvSpPr txBox="1"/>
          <p:nvPr/>
        </p:nvSpPr>
        <p:spPr>
          <a:xfrm>
            <a:off x="4912998" y="6233020"/>
            <a:ext cx="2676522" cy="276999"/>
          </a:xfrm>
          <a:prstGeom prst="rect">
            <a:avLst/>
          </a:prstGeom>
          <a:noFill/>
        </p:spPr>
        <p:txBody>
          <a:bodyPr wrap="square">
            <a:spAutoFit/>
          </a:bodyPr>
          <a:lstStyle/>
          <a:p>
            <a:r>
              <a:rPr lang="en-US" sz="1200" dirty="0">
                <a:solidFill>
                  <a:schemeClr val="tx1">
                    <a:lumMod val="75000"/>
                    <a:lumOff val="25000"/>
                  </a:schemeClr>
                </a:solidFill>
                <a:effectLst/>
                <a:latin typeface="Arial" panose="020B0604020202020204" pitchFamily="34" charset="0"/>
                <a:ea typeface="Times New Roman" panose="02020603050405020304" pitchFamily="18" charset="0"/>
                <a:cs typeface="Times New Roman" panose="02020603050405020304" pitchFamily="18" charset="0"/>
              </a:rPr>
              <a:t>Source: American Society for Quality</a:t>
            </a:r>
            <a:endParaRPr lang="en-US" sz="1200" dirty="0">
              <a:solidFill>
                <a:schemeClr val="tx1">
                  <a:lumMod val="75000"/>
                  <a:lumOff val="25000"/>
                </a:schemeClr>
              </a:solidFill>
            </a:endParaRPr>
          </a:p>
        </p:txBody>
      </p:sp>
    </p:spTree>
    <p:extLst>
      <p:ext uri="{BB962C8B-B14F-4D97-AF65-F5344CB8AC3E}">
        <p14:creationId xmlns:p14="http://schemas.microsoft.com/office/powerpoint/2010/main" val="286320913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F2E15-ADE0-4092-9FD2-A3479DDE2DE2}"/>
              </a:ext>
            </a:extLst>
          </p:cNvPr>
          <p:cNvSpPr>
            <a:spLocks noGrp="1"/>
          </p:cNvSpPr>
          <p:nvPr>
            <p:ph type="title"/>
          </p:nvPr>
        </p:nvSpPr>
        <p:spPr/>
        <p:txBody>
          <a:bodyPr/>
          <a:lstStyle/>
          <a:p>
            <a:r>
              <a:rPr lang="en-US" dirty="0"/>
              <a:t>Implementation</a:t>
            </a:r>
          </a:p>
        </p:txBody>
      </p:sp>
      <p:sp>
        <p:nvSpPr>
          <p:cNvPr id="3" name="Text Box 2">
            <a:extLst>
              <a:ext uri="{FF2B5EF4-FFF2-40B4-BE49-F238E27FC236}">
                <a16:creationId xmlns:a16="http://schemas.microsoft.com/office/drawing/2014/main" id="{D23CD68C-2924-4739-A14C-A5D58F8E6F7E}"/>
              </a:ext>
            </a:extLst>
          </p:cNvPr>
          <p:cNvSpPr txBox="1">
            <a:spLocks noChangeArrowheads="1"/>
          </p:cNvSpPr>
          <p:nvPr/>
        </p:nvSpPr>
        <p:spPr bwMode="auto">
          <a:xfrm>
            <a:off x="838200" y="1586864"/>
            <a:ext cx="10515600" cy="4830127"/>
          </a:xfrm>
          <a:prstGeom prst="rect">
            <a:avLst/>
          </a:prstGeom>
          <a:solidFill>
            <a:srgbClr val="D5F7EA"/>
          </a:solidFill>
          <a:ln w="15875">
            <a:solidFill>
              <a:schemeClr val="tx2"/>
            </a:solidFill>
            <a:miter lim="800000"/>
            <a:headEnd/>
            <a:tailEnd/>
          </a:ln>
        </p:spPr>
        <p:txBody>
          <a:bodyPr rot="0" vert="horz" wrap="square" lIns="91440" tIns="45720" rIns="91440" bIns="45720" anchor="t" anchorCtr="0">
            <a:noAutofit/>
          </a:bodyPr>
          <a:lstStyle/>
          <a:p>
            <a:pPr marL="0" marR="0">
              <a:lnSpc>
                <a:spcPct val="120000"/>
              </a:lnSpc>
              <a:spcBef>
                <a:spcPts val="0"/>
              </a:spcBef>
              <a:spcAft>
                <a:spcPts val="600"/>
              </a:spcAft>
            </a:pPr>
            <a:r>
              <a:rPr lang="en-US" sz="1500" b="1" dirty="0">
                <a:effectLst/>
                <a:latin typeface="Arial" panose="020B0604020202020204" pitchFamily="34" charset="0"/>
                <a:ea typeface="Calibri" panose="020F0502020204030204" pitchFamily="34" charset="0"/>
                <a:cs typeface="Times New Roman" panose="02020603050405020304" pitchFamily="18" charset="0"/>
              </a:rPr>
              <a:t>XDOT GHG Task Force Charter</a:t>
            </a:r>
          </a:p>
          <a:p>
            <a:pPr marL="0" marR="0">
              <a:lnSpc>
                <a:spcPct val="120000"/>
              </a:lnSpc>
              <a:spcBef>
                <a:spcPts val="0"/>
              </a:spcBef>
              <a:spcAft>
                <a:spcPts val="600"/>
              </a:spcAft>
            </a:pPr>
            <a:r>
              <a:rPr lang="en-US" sz="1500" dirty="0">
                <a:effectLst/>
                <a:latin typeface="Arial" panose="020B0604020202020204" pitchFamily="34" charset="0"/>
                <a:ea typeface="Calibri" panose="020F0502020204030204" pitchFamily="34" charset="0"/>
                <a:cs typeface="Times New Roman" panose="02020603050405020304" pitchFamily="18" charset="0"/>
              </a:rPr>
              <a:t>Date: December 0, 2020</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20000"/>
              </a:lnSpc>
              <a:spcBef>
                <a:spcPts val="0"/>
              </a:spcBef>
              <a:spcAft>
                <a:spcPts val="600"/>
              </a:spcAft>
            </a:pPr>
            <a:r>
              <a:rPr lang="en-US" sz="1500" b="1" dirty="0">
                <a:effectLst/>
                <a:latin typeface="Arial" panose="020B0604020202020204" pitchFamily="34" charset="0"/>
                <a:ea typeface="Calibri" panose="020F0502020204030204" pitchFamily="34" charset="0"/>
                <a:cs typeface="Times New Roman" panose="02020603050405020304" pitchFamily="18" charset="0"/>
              </a:rPr>
              <a:t>Purpose:</a:t>
            </a:r>
            <a:r>
              <a:rPr lang="en-US" sz="1500" dirty="0">
                <a:effectLst/>
                <a:latin typeface="Arial" panose="020B0604020202020204" pitchFamily="34" charset="0"/>
                <a:ea typeface="Calibri" panose="020F0502020204030204" pitchFamily="34" charset="0"/>
                <a:cs typeface="Times New Roman" panose="02020603050405020304" pitchFamily="18" charset="0"/>
              </a:rPr>
              <a:t> The GHG Mitigation Task Force shall investigate, assess, report on, and implement GHG emission reduction measures for all direct and indirect DOT related GHG emissions, including</a:t>
            </a:r>
            <a:r>
              <a:rPr lang="en-US" sz="1500" dirty="0">
                <a:latin typeface="Arial" panose="020B0604020202020204" pitchFamily="34" charset="0"/>
                <a:ea typeface="Calibri" panose="020F0502020204030204" pitchFamily="34" charset="0"/>
                <a:cs typeface="Times New Roman" panose="02020603050405020304" pitchFamily="18" charset="0"/>
              </a:rPr>
              <a:t>…</a:t>
            </a:r>
          </a:p>
          <a:p>
            <a:pPr marL="0" marR="0">
              <a:lnSpc>
                <a:spcPct val="120000"/>
              </a:lnSpc>
              <a:spcBef>
                <a:spcPts val="0"/>
              </a:spcBef>
              <a:spcAft>
                <a:spcPts val="600"/>
              </a:spcAft>
            </a:pPr>
            <a:r>
              <a:rPr lang="en-US" sz="1500" b="1" dirty="0">
                <a:effectLst/>
                <a:latin typeface="Arial" panose="020B0604020202020204" pitchFamily="34" charset="0"/>
                <a:ea typeface="Calibri" panose="020F0502020204030204" pitchFamily="34" charset="0"/>
                <a:cs typeface="Times New Roman" panose="02020603050405020304" pitchFamily="18" charset="0"/>
              </a:rPr>
              <a:t>Membership: </a:t>
            </a:r>
            <a:r>
              <a:rPr lang="en-US" sz="1500" dirty="0">
                <a:effectLst/>
                <a:latin typeface="Arial" panose="020B0604020202020204" pitchFamily="34" charset="0"/>
                <a:ea typeface="Calibri" panose="020F0502020204030204" pitchFamily="34" charset="0"/>
                <a:cs typeface="Times New Roman" panose="02020603050405020304" pitchFamily="18" charset="0"/>
              </a:rPr>
              <a:t>The GHG Task Force will be composed of the Division Directors of each DOT Division or their designates…</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20000"/>
              </a:lnSpc>
              <a:spcBef>
                <a:spcPts val="0"/>
              </a:spcBef>
              <a:spcAft>
                <a:spcPts val="600"/>
              </a:spcAft>
            </a:pPr>
            <a:r>
              <a:rPr lang="en-US" sz="1500" b="1" dirty="0">
                <a:effectLst/>
                <a:latin typeface="Arial" panose="020B0604020202020204" pitchFamily="34" charset="0"/>
                <a:ea typeface="Calibri" panose="020F0502020204030204" pitchFamily="34" charset="0"/>
                <a:cs typeface="Times New Roman" panose="02020603050405020304" pitchFamily="18" charset="0"/>
              </a:rPr>
              <a:t>Meetings: </a:t>
            </a:r>
            <a:r>
              <a:rPr lang="en-US" sz="1500" dirty="0">
                <a:effectLst/>
                <a:latin typeface="Arial" panose="020B0604020202020204" pitchFamily="34" charset="0"/>
                <a:ea typeface="Calibri" panose="020F0502020204030204" pitchFamily="34" charset="0"/>
                <a:cs typeface="Times New Roman" panose="02020603050405020304" pitchFamily="18" charset="0"/>
              </a:rPr>
              <a:t>The Task Force is expected to meet on a monthly basis as scheduled by the chair….</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20000"/>
              </a:lnSpc>
              <a:spcBef>
                <a:spcPts val="0"/>
              </a:spcBef>
              <a:spcAft>
                <a:spcPts val="600"/>
              </a:spcAft>
            </a:pPr>
            <a:r>
              <a:rPr lang="en-US" sz="1500" b="1" dirty="0">
                <a:effectLst/>
                <a:latin typeface="Arial" panose="020B0604020202020204" pitchFamily="34" charset="0"/>
                <a:ea typeface="Calibri" panose="020F0502020204030204" pitchFamily="34" charset="0"/>
                <a:cs typeface="Times New Roman" panose="02020603050405020304" pitchFamily="18" charset="0"/>
              </a:rPr>
              <a:t>Reporting: </a:t>
            </a:r>
            <a:r>
              <a:rPr lang="en-US" sz="1500" dirty="0">
                <a:effectLst/>
                <a:latin typeface="Arial" panose="020B0604020202020204" pitchFamily="34" charset="0"/>
                <a:ea typeface="Calibri" panose="020F0502020204030204" pitchFamily="34" charset="0"/>
                <a:cs typeface="Times New Roman" panose="02020603050405020304" pitchFamily="18" charset="0"/>
              </a:rPr>
              <a:t>The Task Force Chair will formally report on progress to the Executive Sponsor on a quarterly basis… </a:t>
            </a:r>
            <a:endParaRPr lang="en-US" sz="1500" dirty="0">
              <a:latin typeface="Arial" panose="020B0604020202020204" pitchFamily="34" charset="0"/>
              <a:ea typeface="Calibri" panose="020F0502020204030204" pitchFamily="34" charset="0"/>
              <a:cs typeface="Times New Roman" panose="02020603050405020304" pitchFamily="18" charset="0"/>
            </a:endParaRPr>
          </a:p>
          <a:p>
            <a:pPr marL="0" marR="0">
              <a:lnSpc>
                <a:spcPct val="120000"/>
              </a:lnSpc>
              <a:spcBef>
                <a:spcPts val="0"/>
              </a:spcBef>
              <a:spcAft>
                <a:spcPts val="600"/>
              </a:spcAft>
            </a:pPr>
            <a:r>
              <a:rPr lang="en-US" sz="1500" b="1" dirty="0">
                <a:effectLst/>
                <a:latin typeface="Arial" panose="020B0604020202020204" pitchFamily="34" charset="0"/>
                <a:ea typeface="Calibri" panose="020F0502020204030204" pitchFamily="34" charset="0"/>
                <a:cs typeface="Times New Roman" panose="02020603050405020304" pitchFamily="18" charset="0"/>
              </a:rPr>
              <a:t>Deliverables:</a:t>
            </a:r>
            <a:endParaRPr lang="en-US" sz="1500" b="1"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marR="0" indent="-285750">
              <a:lnSpc>
                <a:spcPct val="120000"/>
              </a:lnSpc>
              <a:spcBef>
                <a:spcPts val="0"/>
              </a:spcBef>
              <a:spcAft>
                <a:spcPts val="600"/>
              </a:spcAft>
              <a:buFont typeface="Arial" panose="020B0604020202020204" pitchFamily="34" charset="0"/>
              <a:buChar char="•"/>
            </a:pPr>
            <a:r>
              <a:rPr lang="en-US" sz="1500" b="1" dirty="0">
                <a:effectLst/>
                <a:latin typeface="Arial" panose="020B0604020202020204" pitchFamily="34" charset="0"/>
                <a:ea typeface="Calibri" panose="020F0502020204030204" pitchFamily="34" charset="0"/>
              </a:rPr>
              <a:t>Strategic Plan—</a:t>
            </a:r>
            <a:r>
              <a:rPr lang="en-US" sz="1500" dirty="0">
                <a:effectLst/>
                <a:latin typeface="Arial" panose="020B0604020202020204" pitchFamily="34" charset="0"/>
                <a:ea typeface="Calibri" panose="020F0502020204030204" pitchFamily="34" charset="0"/>
              </a:rPr>
              <a:t>Within 3 months the Task Force will develop an initial strategic plan…</a:t>
            </a:r>
          </a:p>
          <a:p>
            <a:pPr marL="285750" marR="0" indent="-285750">
              <a:lnSpc>
                <a:spcPct val="120000"/>
              </a:lnSpc>
              <a:spcBef>
                <a:spcPts val="0"/>
              </a:spcBef>
              <a:spcAft>
                <a:spcPts val="600"/>
              </a:spcAft>
              <a:buFont typeface="Arial" panose="020B0604020202020204" pitchFamily="34" charset="0"/>
              <a:buChar char="•"/>
            </a:pPr>
            <a:r>
              <a:rPr lang="en-US" sz="1500" b="1" dirty="0">
                <a:effectLst/>
                <a:latin typeface="Arial" panose="020B0604020202020204" pitchFamily="34" charset="0"/>
                <a:ea typeface="Calibri" panose="020F0502020204030204" pitchFamily="34" charset="0"/>
              </a:rPr>
              <a:t>Assignment Matrix—</a:t>
            </a:r>
            <a:r>
              <a:rPr lang="en-US" sz="1500" dirty="0">
                <a:effectLst/>
                <a:latin typeface="Arial" panose="020B0604020202020204" pitchFamily="34" charset="0"/>
                <a:ea typeface="Calibri" panose="020F0502020204030204" pitchFamily="34" charset="0"/>
              </a:rPr>
              <a:t>Within 6 months the Task Force will develop an initial list of “Who / What / When / How” assignments …</a:t>
            </a:r>
          </a:p>
          <a:p>
            <a:pPr marL="285750" marR="0" indent="-285750">
              <a:lnSpc>
                <a:spcPct val="120000"/>
              </a:lnSpc>
              <a:spcBef>
                <a:spcPts val="0"/>
              </a:spcBef>
              <a:spcAft>
                <a:spcPts val="600"/>
              </a:spcAft>
              <a:buFont typeface="Arial" panose="020B0604020202020204" pitchFamily="34" charset="0"/>
              <a:buChar char="•"/>
            </a:pPr>
            <a:r>
              <a:rPr lang="en-US" sz="1500" b="1" dirty="0">
                <a:effectLst/>
                <a:latin typeface="Arial" panose="020B0604020202020204" pitchFamily="34" charset="0"/>
                <a:ea typeface="Calibri" panose="020F0502020204030204" pitchFamily="34" charset="0"/>
              </a:rPr>
              <a:t>Annual Report—</a:t>
            </a:r>
            <a:r>
              <a:rPr lang="en-US" sz="1500" dirty="0">
                <a:effectLst/>
                <a:latin typeface="Arial" panose="020B0604020202020204" pitchFamily="34" charset="0"/>
                <a:ea typeface="Calibri" panose="020F0502020204030204" pitchFamily="34" charset="0"/>
              </a:rPr>
              <a:t>At the end of year one the Task Force shall make a formal report on its progress…</a:t>
            </a:r>
          </a:p>
          <a:p>
            <a:pPr marL="228600" marR="0" indent="-228600">
              <a:lnSpc>
                <a:spcPct val="120000"/>
              </a:lnSpc>
              <a:spcBef>
                <a:spcPts val="0"/>
              </a:spcBef>
              <a:spcAft>
                <a:spcPts val="600"/>
              </a:spcAft>
            </a:pPr>
            <a:endParaRPr lang="en-US" sz="1500" dirty="0">
              <a:latin typeface="Arial" panose="020B0604020202020204" pitchFamily="34" charset="0"/>
              <a:ea typeface="Calibri" panose="020F0502020204030204" pitchFamily="34" charset="0"/>
              <a:cs typeface="Times New Roman" panose="02020603050405020304" pitchFamily="18" charset="0"/>
            </a:endParaRPr>
          </a:p>
          <a:p>
            <a:pPr marL="228600" marR="0" indent="-228600">
              <a:lnSpc>
                <a:spcPct val="120000"/>
              </a:lnSpc>
              <a:spcBef>
                <a:spcPts val="0"/>
              </a:spcBef>
              <a:spcAft>
                <a:spcPts val="600"/>
              </a:spcAft>
            </a:pPr>
            <a:r>
              <a:rPr lang="en-US" sz="1500" dirty="0">
                <a:effectLst/>
                <a:latin typeface="Arial" panose="020B0604020202020204" pitchFamily="34" charset="0"/>
                <a:ea typeface="Calibri" panose="020F0502020204030204" pitchFamily="34" charset="0"/>
                <a:cs typeface="Times New Roman" panose="02020603050405020304" pitchFamily="18" charset="0"/>
              </a:rPr>
              <a:t>Signed, Commissioner XDOT</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596251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7F929-D331-4F71-927D-7F89124A3C20}"/>
              </a:ext>
            </a:extLst>
          </p:cNvPr>
          <p:cNvSpPr>
            <a:spLocks noGrp="1"/>
          </p:cNvSpPr>
          <p:nvPr>
            <p:ph type="title"/>
          </p:nvPr>
        </p:nvSpPr>
        <p:spPr/>
        <p:txBody>
          <a:bodyPr/>
          <a:lstStyle/>
          <a:p>
            <a:r>
              <a:rPr lang="en-US" dirty="0"/>
              <a:t>Implementation Support Task</a:t>
            </a:r>
          </a:p>
        </p:txBody>
      </p:sp>
    </p:spTree>
    <p:extLst>
      <p:ext uri="{BB962C8B-B14F-4D97-AF65-F5344CB8AC3E}">
        <p14:creationId xmlns:p14="http://schemas.microsoft.com/office/powerpoint/2010/main" val="352265861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6F292-D698-4518-A351-172F5FEDA724}"/>
              </a:ext>
            </a:extLst>
          </p:cNvPr>
          <p:cNvSpPr>
            <a:spLocks noGrp="1"/>
          </p:cNvSpPr>
          <p:nvPr>
            <p:ph type="title"/>
          </p:nvPr>
        </p:nvSpPr>
        <p:spPr/>
        <p:txBody>
          <a:bodyPr/>
          <a:lstStyle/>
          <a:p>
            <a:r>
              <a:rPr lang="en-US" dirty="0"/>
              <a:t>Implementation Task - Workshops</a:t>
            </a:r>
          </a:p>
        </p:txBody>
      </p:sp>
      <p:sp>
        <p:nvSpPr>
          <p:cNvPr id="3" name="Content Placeholder 2">
            <a:extLst>
              <a:ext uri="{FF2B5EF4-FFF2-40B4-BE49-F238E27FC236}">
                <a16:creationId xmlns:a16="http://schemas.microsoft.com/office/drawing/2014/main" id="{26466584-8B0B-47CA-A31A-885F90B8382B}"/>
              </a:ext>
            </a:extLst>
          </p:cNvPr>
          <p:cNvSpPr>
            <a:spLocks noGrp="1"/>
          </p:cNvSpPr>
          <p:nvPr>
            <p:ph sz="half" idx="1"/>
          </p:nvPr>
        </p:nvSpPr>
        <p:spPr/>
        <p:txBody>
          <a:bodyPr/>
          <a:lstStyle/>
          <a:p>
            <a:r>
              <a:rPr lang="en-US" dirty="0"/>
              <a:t>Four States</a:t>
            </a:r>
          </a:p>
          <a:p>
            <a:pPr lvl="1"/>
            <a:r>
              <a:rPr lang="en-US" dirty="0"/>
              <a:t>Nevada (May 2020)</a:t>
            </a:r>
          </a:p>
          <a:p>
            <a:pPr lvl="1"/>
            <a:r>
              <a:rPr lang="en-US" dirty="0"/>
              <a:t>Colorado (June 2020)</a:t>
            </a:r>
          </a:p>
          <a:p>
            <a:pPr lvl="1"/>
            <a:r>
              <a:rPr lang="en-US" dirty="0"/>
              <a:t>Delaware (August 2020)</a:t>
            </a:r>
          </a:p>
          <a:p>
            <a:pPr lvl="1"/>
            <a:r>
              <a:rPr lang="en-US" dirty="0"/>
              <a:t>Hawaii (January 2021)</a:t>
            </a:r>
          </a:p>
          <a:p>
            <a:pPr lvl="1"/>
            <a:endParaRPr lang="en-US" dirty="0"/>
          </a:p>
          <a:p>
            <a:r>
              <a:rPr lang="en-US" dirty="0"/>
              <a:t>Agenda: 3.5 to 7 hours total</a:t>
            </a:r>
          </a:p>
          <a:p>
            <a:pPr lvl="1"/>
            <a:r>
              <a:rPr lang="en-US" dirty="0"/>
              <a:t>Guide walk-through</a:t>
            </a:r>
          </a:p>
          <a:p>
            <a:pPr lvl="1"/>
            <a:r>
              <a:rPr lang="en-US" dirty="0"/>
              <a:t>Breakout discussions</a:t>
            </a:r>
          </a:p>
          <a:p>
            <a:pPr lvl="1"/>
            <a:r>
              <a:rPr lang="en-US" dirty="0"/>
              <a:t>Self-assessments</a:t>
            </a:r>
          </a:p>
          <a:p>
            <a:pPr lvl="1"/>
            <a:r>
              <a:rPr lang="en-US" dirty="0"/>
              <a:t>Feedback, questions and next steps</a:t>
            </a:r>
          </a:p>
          <a:p>
            <a:endParaRPr lang="en-US" dirty="0"/>
          </a:p>
        </p:txBody>
      </p:sp>
      <p:sp>
        <p:nvSpPr>
          <p:cNvPr id="4" name="Content Placeholder 3">
            <a:extLst>
              <a:ext uri="{FF2B5EF4-FFF2-40B4-BE49-F238E27FC236}">
                <a16:creationId xmlns:a16="http://schemas.microsoft.com/office/drawing/2014/main" id="{73632041-2DC9-490A-901D-59CC490468A4}"/>
              </a:ext>
            </a:extLst>
          </p:cNvPr>
          <p:cNvSpPr>
            <a:spLocks noGrp="1"/>
          </p:cNvSpPr>
          <p:nvPr>
            <p:ph sz="half" idx="2"/>
          </p:nvPr>
        </p:nvSpPr>
        <p:spPr/>
        <p:txBody>
          <a:bodyPr/>
          <a:lstStyle/>
          <a:p>
            <a:r>
              <a:rPr lang="en-US" dirty="0"/>
              <a:t>Participation</a:t>
            </a:r>
          </a:p>
          <a:p>
            <a:pPr lvl="1"/>
            <a:r>
              <a:rPr lang="en-US" dirty="0"/>
              <a:t>DOT staff</a:t>
            </a:r>
          </a:p>
          <a:p>
            <a:pPr lvl="1"/>
            <a:r>
              <a:rPr lang="en-US" dirty="0"/>
              <a:t>State partner agencies</a:t>
            </a:r>
          </a:p>
          <a:p>
            <a:pPr lvl="1"/>
            <a:r>
              <a:rPr lang="en-US" dirty="0"/>
              <a:t>MPOs</a:t>
            </a:r>
          </a:p>
          <a:p>
            <a:pPr lvl="1"/>
            <a:r>
              <a:rPr lang="en-US" dirty="0"/>
              <a:t>Universities</a:t>
            </a:r>
          </a:p>
          <a:p>
            <a:pPr lvl="1"/>
            <a:r>
              <a:rPr lang="en-US" dirty="0"/>
              <a:t>Other groups</a:t>
            </a:r>
          </a:p>
        </p:txBody>
      </p:sp>
    </p:spTree>
    <p:extLst>
      <p:ext uri="{BB962C8B-B14F-4D97-AF65-F5344CB8AC3E}">
        <p14:creationId xmlns:p14="http://schemas.microsoft.com/office/powerpoint/2010/main" val="34486259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159B7-99C5-4B64-984B-329F54E201EC}"/>
              </a:ext>
            </a:extLst>
          </p:cNvPr>
          <p:cNvSpPr>
            <a:spLocks noGrp="1"/>
          </p:cNvSpPr>
          <p:nvPr>
            <p:ph type="title"/>
          </p:nvPr>
        </p:nvSpPr>
        <p:spPr/>
        <p:txBody>
          <a:bodyPr/>
          <a:lstStyle/>
          <a:p>
            <a:r>
              <a:rPr lang="en-US" dirty="0"/>
              <a:t>Workshop Evaluation</a:t>
            </a:r>
          </a:p>
        </p:txBody>
      </p:sp>
      <p:sp>
        <p:nvSpPr>
          <p:cNvPr id="3" name="Content Placeholder 2">
            <a:extLst>
              <a:ext uri="{FF2B5EF4-FFF2-40B4-BE49-F238E27FC236}">
                <a16:creationId xmlns:a16="http://schemas.microsoft.com/office/drawing/2014/main" id="{1DAE3BB7-6FDF-4318-82C3-765A300396DD}"/>
              </a:ext>
            </a:extLst>
          </p:cNvPr>
          <p:cNvSpPr>
            <a:spLocks noGrp="1"/>
          </p:cNvSpPr>
          <p:nvPr>
            <p:ph idx="1"/>
          </p:nvPr>
        </p:nvSpPr>
        <p:spPr/>
        <p:txBody>
          <a:bodyPr/>
          <a:lstStyle/>
          <a:p>
            <a:r>
              <a:rPr lang="en-US" dirty="0"/>
              <a:t>Participating States were at different levels of engagement in GHG</a:t>
            </a:r>
          </a:p>
          <a:p>
            <a:pPr lvl="1"/>
            <a:r>
              <a:rPr lang="en-US" dirty="0"/>
              <a:t>New to the topic, vs. more experienced</a:t>
            </a:r>
          </a:p>
          <a:p>
            <a:r>
              <a:rPr lang="en-US" dirty="0"/>
              <a:t>Helpful to see the big picture / spectrum of actions across an agency</a:t>
            </a:r>
          </a:p>
          <a:p>
            <a:r>
              <a:rPr lang="en-US" dirty="0"/>
              <a:t>Guide provides a good overview of available tools, methods, and resources</a:t>
            </a:r>
          </a:p>
          <a:p>
            <a:r>
              <a:rPr lang="en-US" dirty="0"/>
              <a:t>On-line, modular format is user friendly</a:t>
            </a:r>
          </a:p>
          <a:p>
            <a:r>
              <a:rPr lang="en-US" dirty="0"/>
              <a:t>Helpful to have non-DOT participants</a:t>
            </a:r>
          </a:p>
          <a:p>
            <a:r>
              <a:rPr lang="en-US" dirty="0"/>
              <a:t>Workshops raised questions where further policy direction was needed</a:t>
            </a:r>
          </a:p>
          <a:p>
            <a:endParaRPr lang="en-US" dirty="0"/>
          </a:p>
          <a:p>
            <a:endParaRPr lang="en-US" dirty="0"/>
          </a:p>
        </p:txBody>
      </p:sp>
    </p:spTree>
    <p:extLst>
      <p:ext uri="{BB962C8B-B14F-4D97-AF65-F5344CB8AC3E}">
        <p14:creationId xmlns:p14="http://schemas.microsoft.com/office/powerpoint/2010/main" val="460314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E145F-84F5-41DE-B31E-83A3C507D5BE}"/>
              </a:ext>
            </a:extLst>
          </p:cNvPr>
          <p:cNvSpPr>
            <a:spLocks noGrp="1"/>
          </p:cNvSpPr>
          <p:nvPr>
            <p:ph type="title"/>
          </p:nvPr>
        </p:nvSpPr>
        <p:spPr/>
        <p:txBody>
          <a:bodyPr/>
          <a:lstStyle/>
          <a:p>
            <a:r>
              <a:rPr lang="en-US" dirty="0"/>
              <a:t>NCHRP Project 25-56 Summary</a:t>
            </a:r>
          </a:p>
        </p:txBody>
      </p:sp>
      <p:sp>
        <p:nvSpPr>
          <p:cNvPr id="3" name="Content Placeholder 2">
            <a:extLst>
              <a:ext uri="{FF2B5EF4-FFF2-40B4-BE49-F238E27FC236}">
                <a16:creationId xmlns:a16="http://schemas.microsoft.com/office/drawing/2014/main" id="{FA24647F-A037-42AF-8201-568A2C574BDD}"/>
              </a:ext>
            </a:extLst>
          </p:cNvPr>
          <p:cNvSpPr>
            <a:spLocks noGrp="1"/>
          </p:cNvSpPr>
          <p:nvPr>
            <p:ph idx="1"/>
          </p:nvPr>
        </p:nvSpPr>
        <p:spPr/>
        <p:txBody>
          <a:bodyPr/>
          <a:lstStyle/>
          <a:p>
            <a:r>
              <a:rPr lang="en-US" dirty="0"/>
              <a:t>Final guide delivered March 2021</a:t>
            </a:r>
          </a:p>
          <a:p>
            <a:pPr lvl="1"/>
            <a:r>
              <a:rPr lang="en-US" dirty="0" smtClean="0"/>
              <a:t>WebResource: </a:t>
            </a:r>
            <a:r>
              <a:rPr lang="en-US" dirty="0"/>
              <a:t>“Methods for State DOTs to Reduce Transportation Greenhouse Gas Emissions”</a:t>
            </a:r>
          </a:p>
          <a:p>
            <a:r>
              <a:rPr lang="en-US" dirty="0"/>
              <a:t>Publication expected late spring/early summer 2021</a:t>
            </a:r>
          </a:p>
          <a:p>
            <a:r>
              <a:rPr lang="en-US" dirty="0">
                <a:solidFill>
                  <a:srgbClr val="FF0000"/>
                </a:solidFill>
              </a:rPr>
              <a:t>Interested in a workshop on the guide, or other implementation support? </a:t>
            </a:r>
            <a:br>
              <a:rPr lang="en-US" dirty="0">
                <a:solidFill>
                  <a:srgbClr val="FF0000"/>
                </a:solidFill>
              </a:rPr>
            </a:br>
            <a:r>
              <a:rPr lang="en-US" dirty="0">
                <a:solidFill>
                  <a:srgbClr val="FF0000"/>
                </a:solidFill>
                <a:sym typeface="Wingdings" panose="05000000000000000000" pitchFamily="2" charset="2"/>
              </a:rPr>
              <a:t> please contact NCHRP</a:t>
            </a:r>
            <a:endParaRPr lang="en-US" dirty="0">
              <a:solidFill>
                <a:srgbClr val="FF0000"/>
              </a:solidFill>
            </a:endParaRPr>
          </a:p>
          <a:p>
            <a:r>
              <a:rPr lang="en-US" dirty="0"/>
              <a:t>Contacts:</a:t>
            </a:r>
          </a:p>
          <a:p>
            <a:pPr lvl="1"/>
            <a:r>
              <a:rPr lang="en-US" dirty="0"/>
              <a:t>Ann Hartell, NCHRP Senior Program Officer, </a:t>
            </a:r>
            <a:r>
              <a:rPr lang="en-US" dirty="0">
                <a:hlinkClick r:id="rId3"/>
              </a:rPr>
              <a:t>ahartell@nas.edu</a:t>
            </a:r>
            <a:endParaRPr lang="en-US" dirty="0"/>
          </a:p>
          <a:p>
            <a:pPr lvl="1"/>
            <a:r>
              <a:rPr lang="en-US" dirty="0"/>
              <a:t>Chris Porter, Principal Investigator, </a:t>
            </a:r>
            <a:r>
              <a:rPr lang="en-US" dirty="0">
                <a:hlinkClick r:id="rId4"/>
              </a:rPr>
              <a:t>cporter@camsys.com</a:t>
            </a:r>
            <a:endParaRPr lang="en-US" dirty="0"/>
          </a:p>
          <a:p>
            <a:pPr lvl="1"/>
            <a:endParaRPr lang="en-US" dirty="0"/>
          </a:p>
          <a:p>
            <a:endParaRPr lang="en-US" dirty="0"/>
          </a:p>
        </p:txBody>
      </p:sp>
    </p:spTree>
    <p:extLst>
      <p:ext uri="{BB962C8B-B14F-4D97-AF65-F5344CB8AC3E}">
        <p14:creationId xmlns:p14="http://schemas.microsoft.com/office/powerpoint/2010/main" val="2743385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253B7-B8FD-427E-9218-6EFDA813589E}"/>
              </a:ext>
            </a:extLst>
          </p:cNvPr>
          <p:cNvSpPr>
            <a:spLocks noGrp="1"/>
          </p:cNvSpPr>
          <p:nvPr>
            <p:ph type="title"/>
          </p:nvPr>
        </p:nvSpPr>
        <p:spPr/>
        <p:txBody>
          <a:bodyPr/>
          <a:lstStyle/>
          <a:p>
            <a:r>
              <a:rPr lang="en-US" dirty="0"/>
              <a:t>Project Overview and Timeline</a:t>
            </a:r>
          </a:p>
        </p:txBody>
      </p:sp>
      <p:pic>
        <p:nvPicPr>
          <p:cNvPr id="3" name="Picture 2">
            <a:extLst>
              <a:ext uri="{FF2B5EF4-FFF2-40B4-BE49-F238E27FC236}">
                <a16:creationId xmlns:a16="http://schemas.microsoft.com/office/drawing/2014/main" id="{07BAABE2-F080-41F5-A5DF-8DDCFAD63A24}"/>
              </a:ext>
            </a:extLst>
          </p:cNvPr>
          <p:cNvPicPr>
            <a:picLocks noChangeAspect="1"/>
          </p:cNvPicPr>
          <p:nvPr/>
        </p:nvPicPr>
        <p:blipFill>
          <a:blip r:embed="rId3"/>
          <a:stretch>
            <a:fillRect/>
          </a:stretch>
        </p:blipFill>
        <p:spPr>
          <a:xfrm>
            <a:off x="975571" y="1627187"/>
            <a:ext cx="9747124" cy="4745903"/>
          </a:xfrm>
          <a:prstGeom prst="rect">
            <a:avLst/>
          </a:prstGeom>
        </p:spPr>
      </p:pic>
    </p:spTree>
    <p:extLst>
      <p:ext uri="{BB962C8B-B14F-4D97-AF65-F5344CB8AC3E}">
        <p14:creationId xmlns:p14="http://schemas.microsoft.com/office/powerpoint/2010/main" val="596134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80D91-8110-417C-84A8-20EC90F6698F}"/>
              </a:ext>
            </a:extLst>
          </p:cNvPr>
          <p:cNvSpPr>
            <a:spLocks noGrp="1"/>
          </p:cNvSpPr>
          <p:nvPr>
            <p:ph type="title"/>
          </p:nvPr>
        </p:nvSpPr>
        <p:spPr/>
        <p:txBody>
          <a:bodyPr/>
          <a:lstStyle/>
          <a:p>
            <a:r>
              <a:rPr lang="en-US" dirty="0"/>
              <a:t>GHG “Level of Engagement” Based on 2018 Survey Responses</a:t>
            </a:r>
          </a:p>
        </p:txBody>
      </p:sp>
      <p:pic>
        <p:nvPicPr>
          <p:cNvPr id="3" name="Picture 2">
            <a:extLst>
              <a:ext uri="{FF2B5EF4-FFF2-40B4-BE49-F238E27FC236}">
                <a16:creationId xmlns:a16="http://schemas.microsoft.com/office/drawing/2014/main" id="{64A4F8ED-F27B-4F11-B87D-FA4446FB26DD}"/>
              </a:ext>
            </a:extLst>
          </p:cNvPr>
          <p:cNvPicPr/>
          <p:nvPr/>
        </p:nvPicPr>
        <p:blipFill>
          <a:blip r:embed="rId3">
            <a:extLst>
              <a:ext uri="{28A0092B-C50C-407E-A947-70E740481C1C}">
                <a14:useLocalDpi xmlns:a14="http://schemas.microsoft.com/office/drawing/2010/main" val="0"/>
              </a:ext>
            </a:extLst>
          </a:blip>
          <a:srcRect t="11" b="11"/>
          <a:stretch>
            <a:fillRect/>
          </a:stretch>
        </p:blipFill>
        <p:spPr bwMode="auto">
          <a:xfrm>
            <a:off x="1198562" y="1637414"/>
            <a:ext cx="9295773" cy="4763385"/>
          </a:xfrm>
          <a:prstGeom prst="rect">
            <a:avLst/>
          </a:prstGeom>
          <a:noFill/>
          <a:ln>
            <a:noFill/>
          </a:ln>
        </p:spPr>
      </p:pic>
    </p:spTree>
    <p:extLst>
      <p:ext uri="{BB962C8B-B14F-4D97-AF65-F5344CB8AC3E}">
        <p14:creationId xmlns:p14="http://schemas.microsoft.com/office/powerpoint/2010/main" val="234891540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28E78-890B-4BD4-9203-18F56FED95B4}"/>
              </a:ext>
            </a:extLst>
          </p:cNvPr>
          <p:cNvSpPr>
            <a:spLocks noGrp="1"/>
          </p:cNvSpPr>
          <p:nvPr>
            <p:ph type="title"/>
          </p:nvPr>
        </p:nvSpPr>
        <p:spPr/>
        <p:txBody>
          <a:bodyPr/>
          <a:lstStyle/>
          <a:p>
            <a:r>
              <a:rPr lang="en-US" dirty="0"/>
              <a:t>Overview of Guide</a:t>
            </a:r>
          </a:p>
        </p:txBody>
      </p:sp>
    </p:spTree>
    <p:extLst>
      <p:ext uri="{BB962C8B-B14F-4D97-AF65-F5344CB8AC3E}">
        <p14:creationId xmlns:p14="http://schemas.microsoft.com/office/powerpoint/2010/main" val="52433289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16562-ABB2-45E3-BFB1-87F626F127C3}"/>
              </a:ext>
            </a:extLst>
          </p:cNvPr>
          <p:cNvSpPr>
            <a:spLocks noGrp="1"/>
          </p:cNvSpPr>
          <p:nvPr>
            <p:ph type="title"/>
          </p:nvPr>
        </p:nvSpPr>
        <p:spPr/>
        <p:txBody>
          <a:bodyPr/>
          <a:lstStyle/>
          <a:p>
            <a:r>
              <a:rPr lang="en-US" dirty="0"/>
              <a:t>WebResources Publication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6878" y="1443208"/>
            <a:ext cx="6996576" cy="5216487"/>
          </a:xfrm>
          <a:prstGeom prst="rect">
            <a:avLst/>
          </a:prstGeom>
        </p:spPr>
      </p:pic>
    </p:spTree>
    <p:extLst>
      <p:ext uri="{BB962C8B-B14F-4D97-AF65-F5344CB8AC3E}">
        <p14:creationId xmlns:p14="http://schemas.microsoft.com/office/powerpoint/2010/main" val="2513533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B6882431-A582-43AA-B636-5EB5C1D940EF}"/>
              </a:ext>
            </a:extLst>
          </p:cNvPr>
          <p:cNvSpPr/>
          <p:nvPr/>
        </p:nvSpPr>
        <p:spPr>
          <a:xfrm>
            <a:off x="9627653" y="1610488"/>
            <a:ext cx="1876834" cy="4558958"/>
          </a:xfrm>
          <a:prstGeom prst="roundRect">
            <a:avLst/>
          </a:prstGeom>
          <a:solidFill>
            <a:srgbClr val="DBF5E5">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9" name="Rectangle: Rounded Corners 18">
            <a:extLst>
              <a:ext uri="{FF2B5EF4-FFF2-40B4-BE49-F238E27FC236}">
                <a16:creationId xmlns:a16="http://schemas.microsoft.com/office/drawing/2014/main" id="{F0B3065E-C641-4E03-97E4-3FF335CA19DC}"/>
              </a:ext>
            </a:extLst>
          </p:cNvPr>
          <p:cNvSpPr/>
          <p:nvPr/>
        </p:nvSpPr>
        <p:spPr>
          <a:xfrm>
            <a:off x="3993777" y="1654424"/>
            <a:ext cx="1788180" cy="4515022"/>
          </a:xfrm>
          <a:prstGeom prst="roundRect">
            <a:avLst/>
          </a:prstGeom>
          <a:solidFill>
            <a:srgbClr val="DBF5E5">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0" name="Rectangle: Rounded Corners 19">
            <a:extLst>
              <a:ext uri="{FF2B5EF4-FFF2-40B4-BE49-F238E27FC236}">
                <a16:creationId xmlns:a16="http://schemas.microsoft.com/office/drawing/2014/main" id="{385E393F-1236-40B6-9891-A98708038BB1}"/>
              </a:ext>
            </a:extLst>
          </p:cNvPr>
          <p:cNvSpPr/>
          <p:nvPr/>
        </p:nvSpPr>
        <p:spPr>
          <a:xfrm>
            <a:off x="5841010" y="1616149"/>
            <a:ext cx="2026502" cy="4553297"/>
          </a:xfrm>
          <a:prstGeom prst="roundRect">
            <a:avLst/>
          </a:prstGeom>
          <a:solidFill>
            <a:srgbClr val="DBF5E5">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 name="Title 1">
            <a:extLst>
              <a:ext uri="{FF2B5EF4-FFF2-40B4-BE49-F238E27FC236}">
                <a16:creationId xmlns:a16="http://schemas.microsoft.com/office/drawing/2014/main" id="{CEFBB0E4-1984-4397-AA50-3D188E2738C2}"/>
              </a:ext>
            </a:extLst>
          </p:cNvPr>
          <p:cNvSpPr>
            <a:spLocks noGrp="1"/>
          </p:cNvSpPr>
          <p:nvPr>
            <p:ph type="title"/>
          </p:nvPr>
        </p:nvSpPr>
        <p:spPr/>
        <p:txBody>
          <a:bodyPr/>
          <a:lstStyle/>
          <a:p>
            <a:r>
              <a:rPr lang="en-US" dirty="0"/>
              <a:t>Guide Contents</a:t>
            </a:r>
          </a:p>
        </p:txBody>
      </p:sp>
      <p:sp>
        <p:nvSpPr>
          <p:cNvPr id="3" name="Rectangle: Rounded Corners 2">
            <a:extLst>
              <a:ext uri="{FF2B5EF4-FFF2-40B4-BE49-F238E27FC236}">
                <a16:creationId xmlns:a16="http://schemas.microsoft.com/office/drawing/2014/main" id="{3AFB7A1E-B3D4-4132-A356-B2079F219AEA}"/>
              </a:ext>
            </a:extLst>
          </p:cNvPr>
          <p:cNvSpPr/>
          <p:nvPr/>
        </p:nvSpPr>
        <p:spPr>
          <a:xfrm>
            <a:off x="3614636" y="1852242"/>
            <a:ext cx="1510106" cy="35816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7" name="Rectangle: Rounded Corners 6">
            <a:extLst>
              <a:ext uri="{FF2B5EF4-FFF2-40B4-BE49-F238E27FC236}">
                <a16:creationId xmlns:a16="http://schemas.microsoft.com/office/drawing/2014/main" id="{B6C9B8E0-C613-484F-AC1C-443F6E7063C0}"/>
              </a:ext>
            </a:extLst>
          </p:cNvPr>
          <p:cNvSpPr/>
          <p:nvPr/>
        </p:nvSpPr>
        <p:spPr>
          <a:xfrm>
            <a:off x="5977468" y="1764739"/>
            <a:ext cx="1749153" cy="511276"/>
          </a:xfrm>
          <a:prstGeom prst="roundRect">
            <a:avLst/>
          </a:prstGeom>
          <a:solidFill>
            <a:srgbClr val="1F8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8" name="TextBox 7">
            <a:extLst>
              <a:ext uri="{FF2B5EF4-FFF2-40B4-BE49-F238E27FC236}">
                <a16:creationId xmlns:a16="http://schemas.microsoft.com/office/drawing/2014/main" id="{5E99ACD1-3301-4241-91C0-88D2E9881F34}"/>
              </a:ext>
            </a:extLst>
          </p:cNvPr>
          <p:cNvSpPr txBox="1"/>
          <p:nvPr/>
        </p:nvSpPr>
        <p:spPr>
          <a:xfrm>
            <a:off x="5849143" y="2310350"/>
            <a:ext cx="1988983" cy="3960058"/>
          </a:xfrm>
          <a:prstGeom prst="rect">
            <a:avLst/>
          </a:prstGeom>
          <a:noFill/>
        </p:spPr>
        <p:txBody>
          <a:bodyPr wrap="square" rtlCol="0">
            <a:spAutoFit/>
          </a:bodyPr>
          <a:lstStyle/>
          <a:p>
            <a:pPr marL="214313" indent="-214313">
              <a:spcBef>
                <a:spcPts val="100"/>
              </a:spcBef>
              <a:spcAft>
                <a:spcPts val="100"/>
              </a:spcAft>
              <a:buFont typeface="Arial" panose="020B0604020202020204" pitchFamily="34" charset="0"/>
              <a:buChar char="•"/>
            </a:pPr>
            <a:r>
              <a:rPr lang="en-US" sz="1400" dirty="0"/>
              <a:t>Central Administration (9.0)</a:t>
            </a:r>
          </a:p>
          <a:p>
            <a:pPr marL="214313" indent="-214313">
              <a:spcBef>
                <a:spcPts val="100"/>
              </a:spcBef>
              <a:spcAft>
                <a:spcPts val="100"/>
              </a:spcAft>
              <a:buFont typeface="Arial" panose="020B0604020202020204" pitchFamily="34" charset="0"/>
              <a:buChar char="•"/>
            </a:pPr>
            <a:r>
              <a:rPr lang="en-US" sz="1400" dirty="0" smtClean="0"/>
              <a:t>Transportation Systems Planning </a:t>
            </a:r>
            <a:r>
              <a:rPr lang="en-US" sz="1400" dirty="0"/>
              <a:t>(10.0)</a:t>
            </a:r>
          </a:p>
          <a:p>
            <a:pPr marL="214313" indent="-214313">
              <a:spcBef>
                <a:spcPts val="100"/>
              </a:spcBef>
              <a:spcAft>
                <a:spcPts val="100"/>
              </a:spcAft>
              <a:buFont typeface="Arial" panose="020B0604020202020204" pitchFamily="34" charset="0"/>
              <a:buChar char="•"/>
            </a:pPr>
            <a:r>
              <a:rPr lang="en-US" sz="1400" dirty="0"/>
              <a:t>Programming (11.0)</a:t>
            </a:r>
          </a:p>
          <a:p>
            <a:pPr marL="214313" indent="-214313">
              <a:spcBef>
                <a:spcPts val="100"/>
              </a:spcBef>
              <a:spcAft>
                <a:spcPts val="100"/>
              </a:spcAft>
              <a:buFont typeface="Arial" panose="020B0604020202020204" pitchFamily="34" charset="0"/>
              <a:buChar char="•"/>
            </a:pPr>
            <a:r>
              <a:rPr lang="en-US" sz="1400" dirty="0"/>
              <a:t>Project Dev. and Preliminary Design (12.0)</a:t>
            </a:r>
          </a:p>
          <a:p>
            <a:pPr marL="214313" indent="-214313">
              <a:spcBef>
                <a:spcPts val="100"/>
              </a:spcBef>
              <a:spcAft>
                <a:spcPts val="100"/>
              </a:spcAft>
              <a:buFont typeface="Arial" panose="020B0604020202020204" pitchFamily="34" charset="0"/>
              <a:buChar char="•"/>
            </a:pPr>
            <a:r>
              <a:rPr lang="en-US" sz="1400" dirty="0"/>
              <a:t>Environmental Review (13.0)</a:t>
            </a:r>
          </a:p>
          <a:p>
            <a:pPr marL="214313" indent="-214313">
              <a:spcBef>
                <a:spcPts val="100"/>
              </a:spcBef>
              <a:spcAft>
                <a:spcPts val="100"/>
              </a:spcAft>
              <a:buFont typeface="Arial" panose="020B0604020202020204" pitchFamily="34" charset="0"/>
              <a:buChar char="•"/>
            </a:pPr>
            <a:r>
              <a:rPr lang="en-US" sz="1400" dirty="0"/>
              <a:t>Final Design and Construction (14.0)</a:t>
            </a:r>
          </a:p>
          <a:p>
            <a:pPr marL="214313" indent="-214313">
              <a:spcBef>
                <a:spcPts val="100"/>
              </a:spcBef>
              <a:spcAft>
                <a:spcPts val="100"/>
              </a:spcAft>
              <a:buFont typeface="Arial" panose="020B0604020202020204" pitchFamily="34" charset="0"/>
              <a:buChar char="•"/>
            </a:pPr>
            <a:r>
              <a:rPr lang="en-US" sz="1400" dirty="0"/>
              <a:t>Maintenance (15.0)</a:t>
            </a:r>
          </a:p>
          <a:p>
            <a:pPr marL="214313" indent="-214313">
              <a:spcBef>
                <a:spcPts val="100"/>
              </a:spcBef>
              <a:spcAft>
                <a:spcPts val="100"/>
              </a:spcAft>
              <a:buFont typeface="Arial" panose="020B0604020202020204" pitchFamily="34" charset="0"/>
              <a:buChar char="•"/>
            </a:pPr>
            <a:r>
              <a:rPr lang="en-US" sz="1400" dirty="0"/>
              <a:t>TSM&amp;O (16.0)</a:t>
            </a:r>
          </a:p>
          <a:p>
            <a:pPr marL="214313" indent="-214313">
              <a:spcBef>
                <a:spcPts val="100"/>
              </a:spcBef>
              <a:spcAft>
                <a:spcPts val="100"/>
              </a:spcAft>
              <a:buFont typeface="Arial" panose="020B0604020202020204" pitchFamily="34" charset="0"/>
              <a:buChar char="•"/>
            </a:pPr>
            <a:r>
              <a:rPr lang="en-US" sz="1400" dirty="0"/>
              <a:t>Regions/Districts (17.0)</a:t>
            </a:r>
          </a:p>
        </p:txBody>
      </p:sp>
      <p:sp>
        <p:nvSpPr>
          <p:cNvPr id="9" name="Rectangle: Rounded Corners 8">
            <a:extLst>
              <a:ext uri="{FF2B5EF4-FFF2-40B4-BE49-F238E27FC236}">
                <a16:creationId xmlns:a16="http://schemas.microsoft.com/office/drawing/2014/main" id="{E7897EC9-6C3F-4F71-BED5-F7385499B7D3}"/>
              </a:ext>
            </a:extLst>
          </p:cNvPr>
          <p:cNvSpPr/>
          <p:nvPr/>
        </p:nvSpPr>
        <p:spPr>
          <a:xfrm>
            <a:off x="9819365" y="1764738"/>
            <a:ext cx="1493409" cy="516715"/>
          </a:xfrm>
          <a:prstGeom prst="roundRect">
            <a:avLst/>
          </a:prstGeom>
          <a:solidFill>
            <a:srgbClr val="1F8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0" name="Rectangle: Rounded Corners 9">
            <a:extLst>
              <a:ext uri="{FF2B5EF4-FFF2-40B4-BE49-F238E27FC236}">
                <a16:creationId xmlns:a16="http://schemas.microsoft.com/office/drawing/2014/main" id="{C26E8488-4948-42FA-A491-E77C32C7158A}"/>
              </a:ext>
            </a:extLst>
          </p:cNvPr>
          <p:cNvSpPr/>
          <p:nvPr/>
        </p:nvSpPr>
        <p:spPr>
          <a:xfrm>
            <a:off x="2272978" y="1662890"/>
            <a:ext cx="1622659" cy="4506556"/>
          </a:xfrm>
          <a:prstGeom prst="roundRect">
            <a:avLst/>
          </a:prstGeom>
          <a:solidFill>
            <a:srgbClr val="DBF5E5">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1" name="Rectangle: Rounded Corners 10">
            <a:extLst>
              <a:ext uri="{FF2B5EF4-FFF2-40B4-BE49-F238E27FC236}">
                <a16:creationId xmlns:a16="http://schemas.microsoft.com/office/drawing/2014/main" id="{C07BF67C-9B20-4B6A-A958-D4B02DB7595F}"/>
              </a:ext>
            </a:extLst>
          </p:cNvPr>
          <p:cNvSpPr/>
          <p:nvPr/>
        </p:nvSpPr>
        <p:spPr>
          <a:xfrm>
            <a:off x="2388864" y="1807371"/>
            <a:ext cx="1380539" cy="478312"/>
          </a:xfrm>
          <a:prstGeom prst="roundRect">
            <a:avLst/>
          </a:prstGeom>
          <a:solidFill>
            <a:srgbClr val="1F8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2" name="TextBox 11">
            <a:extLst>
              <a:ext uri="{FF2B5EF4-FFF2-40B4-BE49-F238E27FC236}">
                <a16:creationId xmlns:a16="http://schemas.microsoft.com/office/drawing/2014/main" id="{536C2ECD-2CF2-4F2D-AD06-95EF046EF152}"/>
              </a:ext>
            </a:extLst>
          </p:cNvPr>
          <p:cNvSpPr txBox="1"/>
          <p:nvPr/>
        </p:nvSpPr>
        <p:spPr>
          <a:xfrm>
            <a:off x="2408017" y="1861439"/>
            <a:ext cx="1386643" cy="307777"/>
          </a:xfrm>
          <a:prstGeom prst="rect">
            <a:avLst/>
          </a:prstGeom>
          <a:noFill/>
          <a:ln>
            <a:noFill/>
          </a:ln>
        </p:spPr>
        <p:txBody>
          <a:bodyPr wrap="square" rtlCol="0">
            <a:spAutoFit/>
          </a:bodyPr>
          <a:lstStyle/>
          <a:p>
            <a:pPr algn="ctr"/>
            <a:r>
              <a:rPr lang="en-US" sz="1400" b="1" dirty="0">
                <a:solidFill>
                  <a:schemeClr val="bg1"/>
                </a:solidFill>
              </a:rPr>
              <a:t>Background</a:t>
            </a:r>
          </a:p>
        </p:txBody>
      </p:sp>
      <p:sp>
        <p:nvSpPr>
          <p:cNvPr id="14" name="TextBox 13">
            <a:extLst>
              <a:ext uri="{FF2B5EF4-FFF2-40B4-BE49-F238E27FC236}">
                <a16:creationId xmlns:a16="http://schemas.microsoft.com/office/drawing/2014/main" id="{49FB4190-13AC-4E8E-A24B-8AE36F962B9A}"/>
              </a:ext>
            </a:extLst>
          </p:cNvPr>
          <p:cNvSpPr txBox="1"/>
          <p:nvPr/>
        </p:nvSpPr>
        <p:spPr>
          <a:xfrm>
            <a:off x="6150824" y="1768867"/>
            <a:ext cx="1468117" cy="523220"/>
          </a:xfrm>
          <a:prstGeom prst="rect">
            <a:avLst/>
          </a:prstGeom>
          <a:noFill/>
        </p:spPr>
        <p:txBody>
          <a:bodyPr wrap="square" rtlCol="0">
            <a:spAutoFit/>
          </a:bodyPr>
          <a:lstStyle/>
          <a:p>
            <a:pPr algn="ctr"/>
            <a:r>
              <a:rPr lang="en-US" sz="1400" b="1" dirty="0">
                <a:solidFill>
                  <a:schemeClr val="bg1"/>
                </a:solidFill>
              </a:rPr>
              <a:t>Functional Areas</a:t>
            </a:r>
          </a:p>
        </p:txBody>
      </p:sp>
      <p:sp>
        <p:nvSpPr>
          <p:cNvPr id="15" name="TextBox 14">
            <a:extLst>
              <a:ext uri="{FF2B5EF4-FFF2-40B4-BE49-F238E27FC236}">
                <a16:creationId xmlns:a16="http://schemas.microsoft.com/office/drawing/2014/main" id="{AB0349FB-2405-4420-8B4C-688994C3E5B1}"/>
              </a:ext>
            </a:extLst>
          </p:cNvPr>
          <p:cNvSpPr txBox="1"/>
          <p:nvPr/>
        </p:nvSpPr>
        <p:spPr>
          <a:xfrm>
            <a:off x="9963221" y="1821726"/>
            <a:ext cx="1150436" cy="307777"/>
          </a:xfrm>
          <a:prstGeom prst="rect">
            <a:avLst/>
          </a:prstGeom>
          <a:noFill/>
        </p:spPr>
        <p:txBody>
          <a:bodyPr wrap="square" rtlCol="0">
            <a:spAutoFit/>
          </a:bodyPr>
          <a:lstStyle/>
          <a:p>
            <a:pPr algn="ctr"/>
            <a:r>
              <a:rPr lang="en-US" sz="1400" b="1" dirty="0">
                <a:solidFill>
                  <a:schemeClr val="bg1"/>
                </a:solidFill>
              </a:rPr>
              <a:t>Resources</a:t>
            </a:r>
          </a:p>
        </p:txBody>
      </p:sp>
      <p:sp>
        <p:nvSpPr>
          <p:cNvPr id="16" name="TextBox 15">
            <a:extLst>
              <a:ext uri="{FF2B5EF4-FFF2-40B4-BE49-F238E27FC236}">
                <a16:creationId xmlns:a16="http://schemas.microsoft.com/office/drawing/2014/main" id="{D676D1E2-B297-4157-9697-478BB01C78A7}"/>
              </a:ext>
            </a:extLst>
          </p:cNvPr>
          <p:cNvSpPr txBox="1"/>
          <p:nvPr/>
        </p:nvSpPr>
        <p:spPr>
          <a:xfrm>
            <a:off x="2307023" y="2292087"/>
            <a:ext cx="1670452" cy="1867178"/>
          </a:xfrm>
          <a:prstGeom prst="rect">
            <a:avLst/>
          </a:prstGeom>
          <a:noFill/>
        </p:spPr>
        <p:txBody>
          <a:bodyPr wrap="square" rtlCol="0">
            <a:spAutoFit/>
          </a:bodyPr>
          <a:lstStyle/>
          <a:p>
            <a:pPr marL="214313" indent="-214313">
              <a:spcBef>
                <a:spcPts val="100"/>
              </a:spcBef>
              <a:spcAft>
                <a:spcPts val="100"/>
              </a:spcAft>
              <a:buFont typeface="Arial" panose="020B0604020202020204" pitchFamily="34" charset="0"/>
              <a:buChar char="•"/>
            </a:pPr>
            <a:r>
              <a:rPr lang="en-US" sz="1400" dirty="0" smtClean="0"/>
              <a:t>Greenhouse Gas </a:t>
            </a:r>
            <a:r>
              <a:rPr lang="en-US" sz="1400" dirty="0"/>
              <a:t>Basics (2.0)</a:t>
            </a:r>
          </a:p>
          <a:p>
            <a:pPr marL="214313" indent="-214313">
              <a:spcBef>
                <a:spcPts val="100"/>
              </a:spcBef>
              <a:spcAft>
                <a:spcPts val="100"/>
              </a:spcAft>
              <a:buFont typeface="Arial" panose="020B0604020202020204" pitchFamily="34" charset="0"/>
              <a:buChar char="•"/>
            </a:pPr>
            <a:r>
              <a:rPr lang="en-US" sz="1400" dirty="0" smtClean="0"/>
              <a:t>Scenario Planning for an Uncertain Future </a:t>
            </a:r>
            <a:r>
              <a:rPr lang="en-US" sz="1400" dirty="0"/>
              <a:t>(3.0) </a:t>
            </a:r>
          </a:p>
          <a:p>
            <a:pPr marL="214313" indent="-214313">
              <a:spcBef>
                <a:spcPts val="100"/>
              </a:spcBef>
              <a:spcAft>
                <a:spcPts val="100"/>
              </a:spcAft>
              <a:buFont typeface="Arial" panose="020B0604020202020204" pitchFamily="34" charset="0"/>
              <a:buChar char="•"/>
            </a:pPr>
            <a:endParaRPr lang="en-US" sz="1400" dirty="0"/>
          </a:p>
        </p:txBody>
      </p:sp>
      <p:sp>
        <p:nvSpPr>
          <p:cNvPr id="17" name="TextBox 16">
            <a:extLst>
              <a:ext uri="{FF2B5EF4-FFF2-40B4-BE49-F238E27FC236}">
                <a16:creationId xmlns:a16="http://schemas.microsoft.com/office/drawing/2014/main" id="{BD60B47B-9A92-4E41-8C6D-7BDF41BD15D2}"/>
              </a:ext>
            </a:extLst>
          </p:cNvPr>
          <p:cNvSpPr txBox="1"/>
          <p:nvPr/>
        </p:nvSpPr>
        <p:spPr>
          <a:xfrm>
            <a:off x="4015030" y="2292087"/>
            <a:ext cx="1804727" cy="3211135"/>
          </a:xfrm>
          <a:prstGeom prst="rect">
            <a:avLst/>
          </a:prstGeom>
          <a:noFill/>
        </p:spPr>
        <p:txBody>
          <a:bodyPr wrap="square" rtlCol="0">
            <a:spAutoFit/>
          </a:bodyPr>
          <a:lstStyle/>
          <a:p>
            <a:pPr marL="214313" indent="-214313">
              <a:spcBef>
                <a:spcPts val="100"/>
              </a:spcBef>
              <a:spcAft>
                <a:spcPts val="100"/>
              </a:spcAft>
              <a:buFont typeface="Arial" panose="020B0604020202020204" pitchFamily="34" charset="0"/>
              <a:buChar char="•"/>
            </a:pPr>
            <a:r>
              <a:rPr lang="en-US" sz="1400" dirty="0" smtClean="0"/>
              <a:t>Greenhouse Gas Action </a:t>
            </a:r>
            <a:r>
              <a:rPr lang="en-US" sz="1400" dirty="0"/>
              <a:t>Across the Agency (4.0)</a:t>
            </a:r>
          </a:p>
          <a:p>
            <a:pPr marL="214313" indent="-214313">
              <a:spcBef>
                <a:spcPts val="100"/>
              </a:spcBef>
              <a:spcAft>
                <a:spcPts val="100"/>
              </a:spcAft>
              <a:buFont typeface="Arial" panose="020B0604020202020204" pitchFamily="34" charset="0"/>
              <a:buChar char="•"/>
            </a:pPr>
            <a:r>
              <a:rPr lang="en-US" sz="1400" dirty="0" smtClean="0"/>
              <a:t>Developing a Greenhouse Gas Policy </a:t>
            </a:r>
            <a:r>
              <a:rPr lang="en-US" sz="1400" dirty="0"/>
              <a:t>(5.0)</a:t>
            </a:r>
          </a:p>
          <a:p>
            <a:pPr marL="214313" indent="-214313">
              <a:spcBef>
                <a:spcPts val="100"/>
              </a:spcBef>
              <a:spcAft>
                <a:spcPts val="100"/>
              </a:spcAft>
              <a:buFont typeface="Arial" panose="020B0604020202020204" pitchFamily="34" charset="0"/>
              <a:buChar char="•"/>
            </a:pPr>
            <a:r>
              <a:rPr lang="en-US" sz="1400" dirty="0"/>
              <a:t>Institutional Considerations and Alignment (6.0)</a:t>
            </a:r>
          </a:p>
          <a:p>
            <a:pPr marL="214313" indent="-214313">
              <a:spcBef>
                <a:spcPts val="100"/>
              </a:spcBef>
              <a:spcAft>
                <a:spcPts val="100"/>
              </a:spcAft>
              <a:buFont typeface="Arial" panose="020B0604020202020204" pitchFamily="34" charset="0"/>
              <a:buChar char="•"/>
            </a:pPr>
            <a:r>
              <a:rPr lang="en-US" sz="1400" dirty="0"/>
              <a:t>Partnerships (7.0)</a:t>
            </a:r>
          </a:p>
          <a:p>
            <a:pPr marL="214313" indent="-214313">
              <a:spcBef>
                <a:spcPts val="100"/>
              </a:spcBef>
              <a:spcAft>
                <a:spcPts val="100"/>
              </a:spcAft>
              <a:buFont typeface="Arial" panose="020B0604020202020204" pitchFamily="34" charset="0"/>
              <a:buChar char="•"/>
            </a:pPr>
            <a:r>
              <a:rPr lang="en-US" sz="1400" dirty="0"/>
              <a:t>Communications (8.0)</a:t>
            </a:r>
          </a:p>
        </p:txBody>
      </p:sp>
      <p:sp>
        <p:nvSpPr>
          <p:cNvPr id="18" name="TextBox 17">
            <a:extLst>
              <a:ext uri="{FF2B5EF4-FFF2-40B4-BE49-F238E27FC236}">
                <a16:creationId xmlns:a16="http://schemas.microsoft.com/office/drawing/2014/main" id="{B5E00FE6-05D8-4AAD-BF0B-0F4EE977782F}"/>
              </a:ext>
            </a:extLst>
          </p:cNvPr>
          <p:cNvSpPr txBox="1"/>
          <p:nvPr/>
        </p:nvSpPr>
        <p:spPr>
          <a:xfrm>
            <a:off x="9665208" y="2313415"/>
            <a:ext cx="1820612" cy="3667671"/>
          </a:xfrm>
          <a:prstGeom prst="rect">
            <a:avLst/>
          </a:prstGeom>
          <a:noFill/>
        </p:spPr>
        <p:txBody>
          <a:bodyPr wrap="square" rtlCol="0">
            <a:spAutoFit/>
          </a:bodyPr>
          <a:lstStyle/>
          <a:p>
            <a:pPr marL="214313" indent="-214313">
              <a:spcBef>
                <a:spcPts val="100"/>
              </a:spcBef>
              <a:spcAft>
                <a:spcPts val="100"/>
              </a:spcAft>
              <a:buFont typeface="Arial" panose="020B0604020202020204" pitchFamily="34" charset="0"/>
              <a:buChar char="•"/>
            </a:pPr>
            <a:r>
              <a:rPr lang="en-US" sz="1400" dirty="0" smtClean="0"/>
              <a:t>Annotated Bibliography </a:t>
            </a:r>
            <a:r>
              <a:rPr lang="en-US" sz="1400" dirty="0"/>
              <a:t>(Appendix A)</a:t>
            </a:r>
          </a:p>
          <a:p>
            <a:pPr marL="214313" indent="-214313">
              <a:spcBef>
                <a:spcPts val="100"/>
              </a:spcBef>
              <a:spcAft>
                <a:spcPts val="100"/>
              </a:spcAft>
              <a:buFont typeface="Arial" panose="020B0604020202020204" pitchFamily="34" charset="0"/>
              <a:buChar char="•"/>
            </a:pPr>
            <a:r>
              <a:rPr lang="en-US" sz="1400" dirty="0" smtClean="0"/>
              <a:t>Greenhouse Gas Evaluation Tools </a:t>
            </a:r>
            <a:r>
              <a:rPr lang="en-US" sz="1400" dirty="0"/>
              <a:t>(Appendix B)</a:t>
            </a:r>
          </a:p>
          <a:p>
            <a:pPr marL="214313" indent="-214313">
              <a:spcBef>
                <a:spcPts val="100"/>
              </a:spcBef>
              <a:spcAft>
                <a:spcPts val="100"/>
              </a:spcAft>
              <a:buFont typeface="Arial" panose="020B0604020202020204" pitchFamily="34" charset="0"/>
              <a:buChar char="•"/>
            </a:pPr>
            <a:r>
              <a:rPr lang="en-US" sz="1400" dirty="0" smtClean="0"/>
              <a:t>Bridge Replacement Example </a:t>
            </a:r>
            <a:r>
              <a:rPr lang="en-US" sz="1400" dirty="0"/>
              <a:t>(Appendix C)</a:t>
            </a:r>
          </a:p>
          <a:p>
            <a:pPr marL="214313" indent="-214313">
              <a:spcBef>
                <a:spcPts val="100"/>
              </a:spcBef>
              <a:spcAft>
                <a:spcPts val="100"/>
              </a:spcAft>
              <a:buFont typeface="Arial" panose="020B0604020202020204" pitchFamily="34" charset="0"/>
              <a:buChar char="•"/>
            </a:pPr>
            <a:r>
              <a:rPr lang="en-US" sz="1400" dirty="0" smtClean="0"/>
              <a:t>Zero-Emission Vehicle Resources </a:t>
            </a:r>
            <a:r>
              <a:rPr lang="en-US" sz="1400" dirty="0"/>
              <a:t>(Appendix D</a:t>
            </a:r>
            <a:r>
              <a:rPr lang="en-US" sz="1400" dirty="0" smtClean="0"/>
              <a:t>)</a:t>
            </a:r>
          </a:p>
          <a:p>
            <a:pPr marL="214313" indent="-214313">
              <a:spcBef>
                <a:spcPts val="100"/>
              </a:spcBef>
              <a:spcAft>
                <a:spcPts val="100"/>
              </a:spcAft>
              <a:buFont typeface="Arial" panose="020B0604020202020204" pitchFamily="34" charset="0"/>
              <a:buChar char="•"/>
            </a:pPr>
            <a:r>
              <a:rPr lang="en-US" sz="1400" dirty="0" smtClean="0"/>
              <a:t>Self-Assessments</a:t>
            </a:r>
            <a:endParaRPr lang="en-US" sz="1400" dirty="0"/>
          </a:p>
          <a:p>
            <a:pPr marL="214313" indent="-214313">
              <a:spcBef>
                <a:spcPts val="100"/>
              </a:spcBef>
              <a:spcAft>
                <a:spcPts val="100"/>
              </a:spcAft>
              <a:buFont typeface="Arial" panose="020B0604020202020204" pitchFamily="34" charset="0"/>
              <a:buChar char="•"/>
            </a:pPr>
            <a:endParaRPr lang="en-US" sz="1400" dirty="0"/>
          </a:p>
        </p:txBody>
      </p:sp>
      <p:sp>
        <p:nvSpPr>
          <p:cNvPr id="22" name="Rectangle: Rounded Corners 21">
            <a:extLst>
              <a:ext uri="{FF2B5EF4-FFF2-40B4-BE49-F238E27FC236}">
                <a16:creationId xmlns:a16="http://schemas.microsoft.com/office/drawing/2014/main" id="{E8080A64-3C02-4EF8-BC01-4C4DB2821756}"/>
              </a:ext>
            </a:extLst>
          </p:cNvPr>
          <p:cNvSpPr/>
          <p:nvPr/>
        </p:nvSpPr>
        <p:spPr>
          <a:xfrm>
            <a:off x="7934698" y="1630282"/>
            <a:ext cx="1655400" cy="4539164"/>
          </a:xfrm>
          <a:prstGeom prst="roundRect">
            <a:avLst/>
          </a:prstGeom>
          <a:solidFill>
            <a:srgbClr val="DBF5E5">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3" name="Rectangle: Rounded Corners 22">
            <a:extLst>
              <a:ext uri="{FF2B5EF4-FFF2-40B4-BE49-F238E27FC236}">
                <a16:creationId xmlns:a16="http://schemas.microsoft.com/office/drawing/2014/main" id="{DC9349E6-74D9-463C-9CD7-6418DA513DD8}"/>
              </a:ext>
            </a:extLst>
          </p:cNvPr>
          <p:cNvSpPr/>
          <p:nvPr/>
        </p:nvSpPr>
        <p:spPr>
          <a:xfrm>
            <a:off x="8015693" y="1764738"/>
            <a:ext cx="1493409" cy="516715"/>
          </a:xfrm>
          <a:prstGeom prst="roundRect">
            <a:avLst/>
          </a:prstGeom>
          <a:solidFill>
            <a:srgbClr val="1F8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4" name="TextBox 23">
            <a:extLst>
              <a:ext uri="{FF2B5EF4-FFF2-40B4-BE49-F238E27FC236}">
                <a16:creationId xmlns:a16="http://schemas.microsoft.com/office/drawing/2014/main" id="{2CE2E037-214F-454F-97B1-40D2C693BEAB}"/>
              </a:ext>
            </a:extLst>
          </p:cNvPr>
          <p:cNvSpPr txBox="1"/>
          <p:nvPr/>
        </p:nvSpPr>
        <p:spPr>
          <a:xfrm>
            <a:off x="8215288" y="1750238"/>
            <a:ext cx="1150436" cy="523220"/>
          </a:xfrm>
          <a:prstGeom prst="rect">
            <a:avLst/>
          </a:prstGeom>
          <a:noFill/>
        </p:spPr>
        <p:txBody>
          <a:bodyPr wrap="square" rtlCol="0">
            <a:spAutoFit/>
          </a:bodyPr>
          <a:lstStyle/>
          <a:p>
            <a:pPr algn="ctr"/>
            <a:r>
              <a:rPr lang="en-US" sz="1400" b="1" dirty="0">
                <a:solidFill>
                  <a:schemeClr val="bg1"/>
                </a:solidFill>
              </a:rPr>
              <a:t>Implemen-tation</a:t>
            </a:r>
          </a:p>
        </p:txBody>
      </p:sp>
      <p:sp>
        <p:nvSpPr>
          <p:cNvPr id="25" name="TextBox 24">
            <a:extLst>
              <a:ext uri="{FF2B5EF4-FFF2-40B4-BE49-F238E27FC236}">
                <a16:creationId xmlns:a16="http://schemas.microsoft.com/office/drawing/2014/main" id="{171F416E-67CF-435F-85B1-E192048C61E6}"/>
              </a:ext>
            </a:extLst>
          </p:cNvPr>
          <p:cNvSpPr txBox="1"/>
          <p:nvPr/>
        </p:nvSpPr>
        <p:spPr>
          <a:xfrm>
            <a:off x="7905067" y="2313415"/>
            <a:ext cx="1722586" cy="1651734"/>
          </a:xfrm>
          <a:prstGeom prst="rect">
            <a:avLst/>
          </a:prstGeom>
          <a:noFill/>
        </p:spPr>
        <p:txBody>
          <a:bodyPr wrap="square" rtlCol="0">
            <a:spAutoFit/>
          </a:bodyPr>
          <a:lstStyle/>
          <a:p>
            <a:pPr marL="214313" indent="-214313">
              <a:spcBef>
                <a:spcPts val="100"/>
              </a:spcBef>
              <a:spcAft>
                <a:spcPts val="100"/>
              </a:spcAft>
              <a:buFont typeface="Arial" panose="020B0604020202020204" pitchFamily="34" charset="0"/>
              <a:buChar char="•"/>
            </a:pPr>
            <a:r>
              <a:rPr lang="en-US" sz="1400" dirty="0"/>
              <a:t>Performance Monitoring, Evaluation, and Reporting (18.0) </a:t>
            </a:r>
          </a:p>
          <a:p>
            <a:pPr marL="214313" indent="-214313">
              <a:spcBef>
                <a:spcPts val="100"/>
              </a:spcBef>
              <a:spcAft>
                <a:spcPts val="100"/>
              </a:spcAft>
              <a:buFont typeface="Arial" panose="020B0604020202020204" pitchFamily="34" charset="0"/>
              <a:buChar char="•"/>
            </a:pPr>
            <a:r>
              <a:rPr lang="en-US" sz="1400" dirty="0"/>
              <a:t>Putting </a:t>
            </a:r>
            <a:r>
              <a:rPr lang="en-US" sz="1400" dirty="0" smtClean="0"/>
              <a:t>It </a:t>
            </a:r>
            <a:r>
              <a:rPr lang="en-US" sz="1400" dirty="0"/>
              <a:t>All Together (19.0)</a:t>
            </a:r>
          </a:p>
          <a:p>
            <a:pPr marL="214313" indent="-214313">
              <a:spcBef>
                <a:spcPts val="100"/>
              </a:spcBef>
              <a:spcAft>
                <a:spcPts val="100"/>
              </a:spcAft>
              <a:buFont typeface="Arial" panose="020B0604020202020204" pitchFamily="34" charset="0"/>
              <a:buChar char="•"/>
            </a:pPr>
            <a:endParaRPr lang="en-US" sz="1400" dirty="0"/>
          </a:p>
        </p:txBody>
      </p:sp>
      <p:sp>
        <p:nvSpPr>
          <p:cNvPr id="26" name="Rectangle: Rounded Corners 25">
            <a:extLst>
              <a:ext uri="{FF2B5EF4-FFF2-40B4-BE49-F238E27FC236}">
                <a16:creationId xmlns:a16="http://schemas.microsoft.com/office/drawing/2014/main" id="{E695BD0C-294D-4D13-ACA4-611A4A933F30}"/>
              </a:ext>
            </a:extLst>
          </p:cNvPr>
          <p:cNvSpPr/>
          <p:nvPr/>
        </p:nvSpPr>
        <p:spPr>
          <a:xfrm>
            <a:off x="4115795" y="1808054"/>
            <a:ext cx="1511501" cy="478312"/>
          </a:xfrm>
          <a:prstGeom prst="roundRect">
            <a:avLst/>
          </a:prstGeom>
          <a:solidFill>
            <a:srgbClr val="1F8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7" name="TextBox 26">
            <a:extLst>
              <a:ext uri="{FF2B5EF4-FFF2-40B4-BE49-F238E27FC236}">
                <a16:creationId xmlns:a16="http://schemas.microsoft.com/office/drawing/2014/main" id="{E389B376-84C8-46A2-8524-EE1F6A35CB44}"/>
              </a:ext>
            </a:extLst>
          </p:cNvPr>
          <p:cNvSpPr txBox="1"/>
          <p:nvPr/>
        </p:nvSpPr>
        <p:spPr>
          <a:xfrm>
            <a:off x="4176227" y="1861439"/>
            <a:ext cx="1386643" cy="307777"/>
          </a:xfrm>
          <a:prstGeom prst="rect">
            <a:avLst/>
          </a:prstGeom>
          <a:noFill/>
          <a:ln>
            <a:noFill/>
          </a:ln>
        </p:spPr>
        <p:txBody>
          <a:bodyPr wrap="square" rtlCol="0">
            <a:spAutoFit/>
          </a:bodyPr>
          <a:lstStyle/>
          <a:p>
            <a:pPr algn="ctr"/>
            <a:r>
              <a:rPr lang="en-US" sz="1400" b="1" dirty="0">
                <a:solidFill>
                  <a:schemeClr val="bg1"/>
                </a:solidFill>
              </a:rPr>
              <a:t>Framework</a:t>
            </a:r>
          </a:p>
        </p:txBody>
      </p:sp>
      <p:sp>
        <p:nvSpPr>
          <p:cNvPr id="28" name="Rectangle: Rounded Corners 27">
            <a:extLst>
              <a:ext uri="{FF2B5EF4-FFF2-40B4-BE49-F238E27FC236}">
                <a16:creationId xmlns:a16="http://schemas.microsoft.com/office/drawing/2014/main" id="{F3109FF9-F54D-45E6-BD21-17906E5B155D}"/>
              </a:ext>
            </a:extLst>
          </p:cNvPr>
          <p:cNvSpPr/>
          <p:nvPr/>
        </p:nvSpPr>
        <p:spPr>
          <a:xfrm>
            <a:off x="434907" y="1690930"/>
            <a:ext cx="1764243" cy="4478516"/>
          </a:xfrm>
          <a:prstGeom prst="roundRect">
            <a:avLst/>
          </a:prstGeom>
          <a:solidFill>
            <a:srgbClr val="DBF5E5">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9" name="Rectangle: Rounded Corners 28">
            <a:extLst>
              <a:ext uri="{FF2B5EF4-FFF2-40B4-BE49-F238E27FC236}">
                <a16:creationId xmlns:a16="http://schemas.microsoft.com/office/drawing/2014/main" id="{5B452803-E035-4D70-A6A1-004BCF46EC79}"/>
              </a:ext>
            </a:extLst>
          </p:cNvPr>
          <p:cNvSpPr/>
          <p:nvPr/>
        </p:nvSpPr>
        <p:spPr>
          <a:xfrm>
            <a:off x="550793" y="1821709"/>
            <a:ext cx="1506773" cy="478312"/>
          </a:xfrm>
          <a:prstGeom prst="roundRect">
            <a:avLst/>
          </a:prstGeom>
          <a:solidFill>
            <a:srgbClr val="1F8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0" name="TextBox 29">
            <a:extLst>
              <a:ext uri="{FF2B5EF4-FFF2-40B4-BE49-F238E27FC236}">
                <a16:creationId xmlns:a16="http://schemas.microsoft.com/office/drawing/2014/main" id="{200A16F9-D400-4021-A436-ED0373EC8B61}"/>
              </a:ext>
            </a:extLst>
          </p:cNvPr>
          <p:cNvSpPr txBox="1"/>
          <p:nvPr/>
        </p:nvSpPr>
        <p:spPr>
          <a:xfrm>
            <a:off x="610857" y="1875777"/>
            <a:ext cx="1386643" cy="307777"/>
          </a:xfrm>
          <a:prstGeom prst="rect">
            <a:avLst/>
          </a:prstGeom>
          <a:noFill/>
          <a:ln>
            <a:noFill/>
          </a:ln>
        </p:spPr>
        <p:txBody>
          <a:bodyPr wrap="square" rtlCol="0">
            <a:spAutoFit/>
          </a:bodyPr>
          <a:lstStyle/>
          <a:p>
            <a:pPr algn="ctr"/>
            <a:r>
              <a:rPr lang="en-US" sz="1400" b="1" dirty="0">
                <a:solidFill>
                  <a:schemeClr val="bg1"/>
                </a:solidFill>
              </a:rPr>
              <a:t>Overview</a:t>
            </a:r>
          </a:p>
        </p:txBody>
      </p:sp>
      <p:sp>
        <p:nvSpPr>
          <p:cNvPr id="31" name="TextBox 30">
            <a:extLst>
              <a:ext uri="{FF2B5EF4-FFF2-40B4-BE49-F238E27FC236}">
                <a16:creationId xmlns:a16="http://schemas.microsoft.com/office/drawing/2014/main" id="{EB4FA506-3286-4467-8E49-7910A56CD4A3}"/>
              </a:ext>
            </a:extLst>
          </p:cNvPr>
          <p:cNvSpPr txBox="1"/>
          <p:nvPr/>
        </p:nvSpPr>
        <p:spPr>
          <a:xfrm>
            <a:off x="468952" y="2306425"/>
            <a:ext cx="1670452" cy="1944122"/>
          </a:xfrm>
          <a:prstGeom prst="rect">
            <a:avLst/>
          </a:prstGeom>
          <a:noFill/>
        </p:spPr>
        <p:txBody>
          <a:bodyPr wrap="square" rtlCol="0">
            <a:spAutoFit/>
          </a:bodyPr>
          <a:lstStyle/>
          <a:p>
            <a:pPr marL="214313" indent="-214313">
              <a:spcBef>
                <a:spcPts val="100"/>
              </a:spcBef>
              <a:spcAft>
                <a:spcPts val="100"/>
              </a:spcAft>
              <a:buFont typeface="Arial" panose="020B0604020202020204" pitchFamily="34" charset="0"/>
              <a:buChar char="•"/>
            </a:pPr>
            <a:r>
              <a:rPr lang="en-US" sz="1400" dirty="0"/>
              <a:t>Home </a:t>
            </a:r>
            <a:r>
              <a:rPr lang="en-US" sz="1400" dirty="0" smtClean="0"/>
              <a:t>Page</a:t>
            </a:r>
            <a:endParaRPr lang="en-US" sz="1400" dirty="0"/>
          </a:p>
          <a:p>
            <a:pPr marL="214313" indent="-214313">
              <a:spcBef>
                <a:spcPts val="100"/>
              </a:spcBef>
              <a:spcAft>
                <a:spcPts val="100"/>
              </a:spcAft>
              <a:buFont typeface="Arial" panose="020B0604020202020204" pitchFamily="34" charset="0"/>
              <a:buChar char="•"/>
            </a:pPr>
            <a:r>
              <a:rPr lang="en-US" sz="1400" dirty="0"/>
              <a:t>Contents</a:t>
            </a:r>
          </a:p>
          <a:p>
            <a:pPr marL="214313" indent="-214313">
              <a:spcBef>
                <a:spcPts val="100"/>
              </a:spcBef>
              <a:spcAft>
                <a:spcPts val="100"/>
              </a:spcAft>
              <a:buFont typeface="Arial" panose="020B0604020202020204" pitchFamily="34" charset="0"/>
              <a:buChar char="•"/>
            </a:pPr>
            <a:r>
              <a:rPr lang="en-US" sz="1400" dirty="0"/>
              <a:t>Acronyms</a:t>
            </a:r>
          </a:p>
          <a:p>
            <a:pPr marL="214313" indent="-214313">
              <a:spcBef>
                <a:spcPts val="100"/>
              </a:spcBef>
              <a:spcAft>
                <a:spcPts val="100"/>
              </a:spcAft>
              <a:buFont typeface="Arial" panose="020B0604020202020204" pitchFamily="34" charset="0"/>
              <a:buChar char="•"/>
            </a:pPr>
            <a:r>
              <a:rPr lang="en-US" sz="1400" dirty="0"/>
              <a:t>Purpose and How to Use the Guide (1.0)</a:t>
            </a:r>
          </a:p>
          <a:p>
            <a:pPr marL="214313" indent="-214313">
              <a:spcBef>
                <a:spcPts val="100"/>
              </a:spcBef>
              <a:spcAft>
                <a:spcPts val="100"/>
              </a:spcAft>
              <a:buFont typeface="Arial" panose="020B0604020202020204" pitchFamily="34" charset="0"/>
              <a:buChar char="•"/>
            </a:pPr>
            <a:endParaRPr lang="en-US" sz="1400" dirty="0"/>
          </a:p>
          <a:p>
            <a:pPr marL="214313" indent="-214313">
              <a:spcBef>
                <a:spcPts val="100"/>
              </a:spcBef>
              <a:spcAft>
                <a:spcPts val="1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251531379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BCA81-BEC2-4F3D-874E-F409C994B262}"/>
              </a:ext>
            </a:extLst>
          </p:cNvPr>
          <p:cNvSpPr>
            <a:spLocks noGrp="1"/>
          </p:cNvSpPr>
          <p:nvPr>
            <p:ph type="title"/>
          </p:nvPr>
        </p:nvSpPr>
        <p:spPr/>
        <p:txBody>
          <a:bodyPr/>
          <a:lstStyle/>
          <a:p>
            <a:r>
              <a:rPr lang="en-US" dirty="0"/>
              <a:t>Why Address Climate Change?</a:t>
            </a:r>
          </a:p>
        </p:txBody>
      </p:sp>
      <p:pic>
        <p:nvPicPr>
          <p:cNvPr id="3" name="Picture 2">
            <a:extLst>
              <a:ext uri="{FF2B5EF4-FFF2-40B4-BE49-F238E27FC236}">
                <a16:creationId xmlns:a16="http://schemas.microsoft.com/office/drawing/2014/main" id="{CC2B9926-2758-9041-BDAF-9D030B2F8A02}"/>
              </a:ext>
            </a:extLst>
          </p:cNvPr>
          <p:cNvPicPr/>
          <p:nvPr/>
        </p:nvPicPr>
        <p:blipFill rotWithShape="1">
          <a:blip r:embed="rId3" cstate="print">
            <a:extLst>
              <a:ext uri="{28A0092B-C50C-407E-A947-70E740481C1C}">
                <a14:useLocalDpi xmlns:a14="http://schemas.microsoft.com/office/drawing/2010/main"/>
              </a:ext>
            </a:extLst>
          </a:blip>
          <a:srcRect/>
          <a:stretch/>
        </p:blipFill>
        <p:spPr bwMode="auto">
          <a:xfrm>
            <a:off x="605834" y="1539299"/>
            <a:ext cx="6153150" cy="252476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107F5C0B-17BB-474E-8747-0A44B41FD17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616472" y="3390626"/>
            <a:ext cx="6126480" cy="3021965"/>
          </a:xfrm>
          <a:prstGeom prst="rect">
            <a:avLst/>
          </a:prstGeom>
        </p:spPr>
      </p:pic>
      <p:graphicFrame>
        <p:nvGraphicFramePr>
          <p:cNvPr id="5" name="Table 4">
            <a:extLst>
              <a:ext uri="{FF2B5EF4-FFF2-40B4-BE49-F238E27FC236}">
                <a16:creationId xmlns:a16="http://schemas.microsoft.com/office/drawing/2014/main" id="{8FFDDD3B-605E-46D4-97A0-948FF0948219}"/>
              </a:ext>
            </a:extLst>
          </p:cNvPr>
          <p:cNvGraphicFramePr>
            <a:graphicFrameLocks noGrp="1"/>
          </p:cNvGraphicFramePr>
          <p:nvPr>
            <p:extLst>
              <p:ext uri="{D42A27DB-BD31-4B8C-83A1-F6EECF244321}">
                <p14:modId xmlns:p14="http://schemas.microsoft.com/office/powerpoint/2010/main" val="2486709482"/>
              </p:ext>
            </p:extLst>
          </p:nvPr>
        </p:nvGraphicFramePr>
        <p:xfrm>
          <a:off x="529857" y="4437321"/>
          <a:ext cx="4722628" cy="1762760"/>
        </p:xfrm>
        <a:graphic>
          <a:graphicData uri="http://schemas.openxmlformats.org/drawingml/2006/table">
            <a:tbl>
              <a:tblPr firstRow="1">
                <a:tableStyleId>{5C22544A-7EE6-4342-B048-85BDC9FD1C3A}</a:tableStyleId>
              </a:tblPr>
              <a:tblGrid>
                <a:gridCol w="1889051">
                  <a:extLst>
                    <a:ext uri="{9D8B030D-6E8A-4147-A177-3AD203B41FA5}">
                      <a16:colId xmlns:a16="http://schemas.microsoft.com/office/drawing/2014/main" val="3916788301"/>
                    </a:ext>
                  </a:extLst>
                </a:gridCol>
                <a:gridCol w="2833577">
                  <a:extLst>
                    <a:ext uri="{9D8B030D-6E8A-4147-A177-3AD203B41FA5}">
                      <a16:colId xmlns:a16="http://schemas.microsoft.com/office/drawing/2014/main" val="1877646147"/>
                    </a:ext>
                  </a:extLst>
                </a:gridCol>
              </a:tblGrid>
              <a:tr h="0">
                <a:tc>
                  <a:txBody>
                    <a:bodyPr/>
                    <a:lstStyle/>
                    <a:p>
                      <a:r>
                        <a:rPr lang="en-US" sz="1200" dirty="0">
                          <a:effectLst/>
                          <a:latin typeface="+mn-lt"/>
                          <a:ea typeface="Calibri" panose="020F0502020204030204" pitchFamily="34" charset="0"/>
                          <a:cs typeface="Times New Roman" panose="02020603050405020304" pitchFamily="18" charset="0"/>
                        </a:rPr>
                        <a:t>Impact</a:t>
                      </a:r>
                    </a:p>
                  </a:txBody>
                  <a:tcPr/>
                </a:tc>
                <a:tc>
                  <a:txBody>
                    <a:bodyPr/>
                    <a:lstStyle/>
                    <a:p>
                      <a:pPr marL="0" marR="0" algn="ctr">
                        <a:spcBef>
                          <a:spcPts val="1200"/>
                        </a:spcBef>
                        <a:spcAft>
                          <a:spcPts val="0"/>
                        </a:spcAft>
                      </a:pPr>
                      <a:r>
                        <a:rPr lang="en-US" sz="1200" dirty="0">
                          <a:effectLst/>
                          <a:latin typeface="+mn-lt"/>
                        </a:rPr>
                        <a:t>Potential Magnitude</a:t>
                      </a:r>
                      <a:endParaRPr lang="en-US" sz="1200" b="1" dirty="0">
                        <a:solidFill>
                          <a:srgbClr val="27A570"/>
                        </a:solidFill>
                        <a:effectLst/>
                        <a:latin typeface="+mn-l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41013324"/>
                  </a:ext>
                </a:extLst>
              </a:tr>
              <a:tr h="0">
                <a:tc>
                  <a:txBody>
                    <a:bodyPr/>
                    <a:lstStyle/>
                    <a:p>
                      <a:pPr marL="0" marR="0">
                        <a:spcBef>
                          <a:spcPts val="100"/>
                        </a:spcBef>
                        <a:spcAft>
                          <a:spcPts val="100"/>
                        </a:spcAft>
                      </a:pPr>
                      <a:r>
                        <a:rPr lang="en-US" sz="1200" dirty="0">
                          <a:effectLst/>
                          <a:latin typeface="+mn-lt"/>
                        </a:rPr>
                        <a:t>Sea level rise</a:t>
                      </a:r>
                      <a:endParaRPr lang="en-US" sz="1200" dirty="0">
                        <a:effectLst/>
                        <a:latin typeface="+mn-lt"/>
                        <a:ea typeface="Times New Roman" panose="02020603050405020304" pitchFamily="18" charset="0"/>
                        <a:cs typeface="Times New Roman" panose="02020603050405020304" pitchFamily="18" charset="0"/>
                      </a:endParaRPr>
                    </a:p>
                  </a:txBody>
                  <a:tcPr/>
                </a:tc>
                <a:tc>
                  <a:txBody>
                    <a:bodyPr/>
                    <a:lstStyle/>
                    <a:p>
                      <a:pPr marL="0" marR="0" algn="ctr">
                        <a:spcBef>
                          <a:spcPts val="100"/>
                        </a:spcBef>
                        <a:spcAft>
                          <a:spcPts val="100"/>
                        </a:spcAft>
                      </a:pPr>
                      <a:r>
                        <a:rPr lang="en-US" sz="1200" dirty="0">
                          <a:effectLst/>
                          <a:latin typeface="+mn-lt"/>
                        </a:rPr>
                        <a:t>1’–8.2’ by 2100</a:t>
                      </a:r>
                      <a:endParaRPr lang="en-US" sz="1200" dirty="0">
                        <a:effectLst/>
                        <a:latin typeface="+mn-l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5740270"/>
                  </a:ext>
                </a:extLst>
              </a:tr>
              <a:tr h="0">
                <a:tc>
                  <a:txBody>
                    <a:bodyPr/>
                    <a:lstStyle/>
                    <a:p>
                      <a:pPr marL="0" marR="0">
                        <a:spcBef>
                          <a:spcPts val="100"/>
                        </a:spcBef>
                        <a:spcAft>
                          <a:spcPts val="100"/>
                        </a:spcAft>
                      </a:pPr>
                      <a:r>
                        <a:rPr lang="en-US" sz="1200" dirty="0">
                          <a:effectLst/>
                          <a:latin typeface="+mn-lt"/>
                        </a:rPr>
                        <a:t>More intense storms</a:t>
                      </a:r>
                      <a:endParaRPr lang="en-US" sz="1200" dirty="0">
                        <a:effectLst/>
                        <a:latin typeface="+mn-lt"/>
                        <a:ea typeface="Times New Roman" panose="02020603050405020304" pitchFamily="18" charset="0"/>
                        <a:cs typeface="Times New Roman" panose="02020603050405020304" pitchFamily="18" charset="0"/>
                      </a:endParaRPr>
                    </a:p>
                  </a:txBody>
                  <a:tcPr/>
                </a:tc>
                <a:tc>
                  <a:txBody>
                    <a:bodyPr/>
                    <a:lstStyle/>
                    <a:p>
                      <a:pPr marL="0" marR="0" algn="ctr">
                        <a:spcBef>
                          <a:spcPts val="100"/>
                        </a:spcBef>
                        <a:spcAft>
                          <a:spcPts val="100"/>
                        </a:spcAft>
                      </a:pPr>
                      <a:r>
                        <a:rPr lang="en-US" sz="1200" dirty="0">
                          <a:effectLst/>
                          <a:latin typeface="+mn-lt"/>
                        </a:rPr>
                        <a:t>50 to 300% increase in extreme precipitation events by 2100</a:t>
                      </a:r>
                      <a:endParaRPr lang="en-US" sz="1200" dirty="0">
                        <a:effectLst/>
                        <a:latin typeface="+mn-l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04276148"/>
                  </a:ext>
                </a:extLst>
              </a:tr>
              <a:tr h="0">
                <a:tc>
                  <a:txBody>
                    <a:bodyPr/>
                    <a:lstStyle/>
                    <a:p>
                      <a:pPr marL="0" marR="0">
                        <a:spcBef>
                          <a:spcPts val="100"/>
                        </a:spcBef>
                        <a:spcAft>
                          <a:spcPts val="100"/>
                        </a:spcAft>
                      </a:pPr>
                      <a:r>
                        <a:rPr lang="en-US" sz="1200" dirty="0">
                          <a:effectLst/>
                          <a:latin typeface="+mn-lt"/>
                        </a:rPr>
                        <a:t>Excessive summer heat</a:t>
                      </a:r>
                      <a:endParaRPr lang="en-US" sz="1200" dirty="0">
                        <a:effectLst/>
                        <a:latin typeface="+mn-lt"/>
                        <a:ea typeface="Times New Roman" panose="02020603050405020304" pitchFamily="18" charset="0"/>
                        <a:cs typeface="Times New Roman" panose="02020603050405020304" pitchFamily="18" charset="0"/>
                      </a:endParaRPr>
                    </a:p>
                  </a:txBody>
                  <a:tcPr/>
                </a:tc>
                <a:tc>
                  <a:txBody>
                    <a:bodyPr/>
                    <a:lstStyle/>
                    <a:p>
                      <a:pPr marL="0" marR="0" algn="ctr">
                        <a:spcBef>
                          <a:spcPts val="100"/>
                        </a:spcBef>
                        <a:spcAft>
                          <a:spcPts val="100"/>
                        </a:spcAft>
                      </a:pPr>
                      <a:r>
                        <a:rPr lang="en-US" sz="1200" dirty="0">
                          <a:effectLst/>
                          <a:latin typeface="+mn-lt"/>
                        </a:rPr>
                        <a:t>+2.5–2.9 °F by mid century</a:t>
                      </a:r>
                    </a:p>
                    <a:p>
                      <a:pPr marL="0" marR="0" algn="ctr">
                        <a:spcBef>
                          <a:spcPts val="100"/>
                        </a:spcBef>
                        <a:spcAft>
                          <a:spcPts val="100"/>
                        </a:spcAft>
                      </a:pPr>
                      <a:r>
                        <a:rPr lang="en-US" sz="1200" dirty="0">
                          <a:effectLst/>
                          <a:latin typeface="+mn-lt"/>
                        </a:rPr>
                        <a:t>+5.0–8.7 °F by late century</a:t>
                      </a:r>
                      <a:endParaRPr lang="en-US" sz="1200" dirty="0">
                        <a:effectLst/>
                        <a:latin typeface="+mn-l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71278806"/>
                  </a:ext>
                </a:extLst>
              </a:tr>
              <a:tr h="0">
                <a:tc>
                  <a:txBody>
                    <a:bodyPr/>
                    <a:lstStyle/>
                    <a:p>
                      <a:pPr marL="0" marR="0">
                        <a:spcBef>
                          <a:spcPts val="100"/>
                        </a:spcBef>
                        <a:spcAft>
                          <a:spcPts val="100"/>
                        </a:spcAft>
                      </a:pPr>
                      <a:r>
                        <a:rPr lang="en-US" sz="1200" dirty="0">
                          <a:effectLst/>
                          <a:latin typeface="+mn-lt"/>
                        </a:rPr>
                        <a:t>Prolonged droughts</a:t>
                      </a:r>
                      <a:endParaRPr lang="en-US" sz="1200" dirty="0">
                        <a:effectLst/>
                        <a:latin typeface="+mn-lt"/>
                        <a:ea typeface="Times New Roman" panose="02020603050405020304" pitchFamily="18" charset="0"/>
                        <a:cs typeface="Times New Roman" panose="02020603050405020304" pitchFamily="18" charset="0"/>
                      </a:endParaRPr>
                    </a:p>
                  </a:txBody>
                  <a:tcPr/>
                </a:tc>
                <a:tc>
                  <a:txBody>
                    <a:bodyPr/>
                    <a:lstStyle/>
                    <a:p>
                      <a:endParaRPr lang="en-US" sz="12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770890069"/>
                  </a:ext>
                </a:extLst>
              </a:tr>
            </a:tbl>
          </a:graphicData>
        </a:graphic>
      </p:graphicFrame>
      <p:sp>
        <p:nvSpPr>
          <p:cNvPr id="7" name="TextBox 6">
            <a:extLst>
              <a:ext uri="{FF2B5EF4-FFF2-40B4-BE49-F238E27FC236}">
                <a16:creationId xmlns:a16="http://schemas.microsoft.com/office/drawing/2014/main" id="{0B8266BD-8932-46C5-B6F3-810871559522}"/>
              </a:ext>
            </a:extLst>
          </p:cNvPr>
          <p:cNvSpPr txBox="1"/>
          <p:nvPr/>
        </p:nvSpPr>
        <p:spPr>
          <a:xfrm>
            <a:off x="6758984" y="1544233"/>
            <a:ext cx="3238323" cy="656205"/>
          </a:xfrm>
          <a:prstGeom prst="rect">
            <a:avLst/>
          </a:prstGeom>
          <a:noFill/>
        </p:spPr>
        <p:txBody>
          <a:bodyPr wrap="square">
            <a:spAutoFit/>
          </a:bodyPr>
          <a:lstStyle/>
          <a:p>
            <a:pPr marL="548640" marR="0" indent="-548640">
              <a:lnSpc>
                <a:spcPct val="120000"/>
              </a:lnSpc>
              <a:spcBef>
                <a:spcPts val="600"/>
              </a:spcBef>
              <a:spcAft>
                <a:spcPts val="1200"/>
              </a:spcAft>
            </a:pPr>
            <a:r>
              <a:rPr lang="en-US" sz="1050" dirty="0">
                <a:solidFill>
                  <a:schemeClr val="tx1">
                    <a:lumMod val="50000"/>
                    <a:lumOff val="50000"/>
                  </a:schemeClr>
                </a:solidFill>
                <a:effectLst/>
                <a:latin typeface="Arial" panose="020B0604020202020204" pitchFamily="34" charset="0"/>
                <a:ea typeface="Times New Roman" panose="02020603050405020304" pitchFamily="18" charset="0"/>
                <a:cs typeface="Times New Roman" panose="02020603050405020304" pitchFamily="18" charset="0"/>
              </a:rPr>
              <a:t>Source:	</a:t>
            </a:r>
            <a:r>
              <a:rPr lang="en-US" sz="1050" spc="-15" dirty="0">
                <a:solidFill>
                  <a:schemeClr val="tx1">
                    <a:lumMod val="50000"/>
                    <a:lumOff val="50000"/>
                  </a:schemeClr>
                </a:solidFill>
                <a:effectLst/>
                <a:latin typeface="Arial" panose="020B0604020202020204" pitchFamily="34" charset="0"/>
                <a:ea typeface="Times New Roman" panose="02020603050405020304" pitchFamily="18" charset="0"/>
                <a:cs typeface="Times New Roman" panose="02020603050405020304" pitchFamily="18" charset="0"/>
              </a:rPr>
              <a:t>National Centers for Environmental Information and National Oceanic and Atmospheric Administration Climate.gov.</a:t>
            </a:r>
            <a:endParaRPr lang="en-US" sz="1050" dirty="0">
              <a:solidFill>
                <a:schemeClr val="tx1">
                  <a:lumMod val="50000"/>
                  <a:lumOff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800ABC2-34EC-4619-8F45-A971464BEBC9}"/>
              </a:ext>
            </a:extLst>
          </p:cNvPr>
          <p:cNvSpPr txBox="1"/>
          <p:nvPr/>
        </p:nvSpPr>
        <p:spPr>
          <a:xfrm>
            <a:off x="5752435" y="6332428"/>
            <a:ext cx="4337863" cy="286232"/>
          </a:xfrm>
          <a:prstGeom prst="rect">
            <a:avLst/>
          </a:prstGeom>
          <a:noFill/>
        </p:spPr>
        <p:txBody>
          <a:bodyPr wrap="square">
            <a:spAutoFit/>
          </a:bodyPr>
          <a:lstStyle/>
          <a:p>
            <a:pPr marL="548640" marR="0" indent="-548640">
              <a:lnSpc>
                <a:spcPct val="120000"/>
              </a:lnSpc>
              <a:spcBef>
                <a:spcPts val="600"/>
              </a:spcBef>
              <a:spcAft>
                <a:spcPts val="1200"/>
              </a:spcAft>
            </a:pPr>
            <a:r>
              <a:rPr lang="en-US" sz="1050" dirty="0">
                <a:solidFill>
                  <a:schemeClr val="tx1">
                    <a:lumMod val="50000"/>
                    <a:lumOff val="50000"/>
                  </a:schemeClr>
                </a:solidFill>
                <a:effectLst/>
                <a:latin typeface="Arial" panose="020B0604020202020204" pitchFamily="34" charset="0"/>
                <a:ea typeface="Times New Roman" panose="02020603050405020304" pitchFamily="18" charset="0"/>
                <a:cs typeface="Times New Roman" panose="02020603050405020304" pitchFamily="18" charset="0"/>
              </a:rPr>
              <a:t>Source:	</a:t>
            </a:r>
            <a:r>
              <a:rPr lang="en-US" sz="1050" spc="-15" dirty="0" smtClean="0">
                <a:solidFill>
                  <a:schemeClr val="tx1">
                    <a:lumMod val="50000"/>
                    <a:lumOff val="50000"/>
                  </a:schemeClr>
                </a:solidFill>
                <a:effectLst/>
                <a:latin typeface="Arial" panose="020B0604020202020204" pitchFamily="34" charset="0"/>
                <a:ea typeface="Times New Roman" panose="02020603050405020304" pitchFamily="18" charset="0"/>
                <a:cs typeface="Times New Roman" panose="02020603050405020304" pitchFamily="18" charset="0"/>
              </a:rPr>
              <a:t>IPCC, 2014</a:t>
            </a:r>
            <a:endParaRPr lang="en-US" sz="1050" dirty="0">
              <a:solidFill>
                <a:schemeClr val="tx1">
                  <a:lumMod val="50000"/>
                  <a:lumOff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429482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ACE88-2FDB-4F08-B61B-BE531EF60901}"/>
              </a:ext>
            </a:extLst>
          </p:cNvPr>
          <p:cNvSpPr>
            <a:spLocks noGrp="1"/>
          </p:cNvSpPr>
          <p:nvPr>
            <p:ph type="title"/>
          </p:nvPr>
        </p:nvSpPr>
        <p:spPr/>
        <p:txBody>
          <a:bodyPr/>
          <a:lstStyle/>
          <a:p>
            <a:r>
              <a:rPr lang="en-US" dirty="0"/>
              <a:t>Contribution of U.S. Transportation Sector to GHGs</a:t>
            </a:r>
          </a:p>
        </p:txBody>
      </p:sp>
      <p:graphicFrame>
        <p:nvGraphicFramePr>
          <p:cNvPr id="3" name="Chart 2">
            <a:extLst>
              <a:ext uri="{FF2B5EF4-FFF2-40B4-BE49-F238E27FC236}">
                <a16:creationId xmlns:a16="http://schemas.microsoft.com/office/drawing/2014/main" id="{2BCDED85-D59D-47EE-A1E6-9A99A6D69FC4}"/>
              </a:ext>
            </a:extLst>
          </p:cNvPr>
          <p:cNvGraphicFramePr/>
          <p:nvPr>
            <p:extLst>
              <p:ext uri="{D42A27DB-BD31-4B8C-83A1-F6EECF244321}">
                <p14:modId xmlns:p14="http://schemas.microsoft.com/office/powerpoint/2010/main" val="788728246"/>
              </p:ext>
            </p:extLst>
          </p:nvPr>
        </p:nvGraphicFramePr>
        <p:xfrm>
          <a:off x="5326913" y="1481173"/>
          <a:ext cx="6223700" cy="47920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E38A3C9E-D5EB-423C-B69B-006CE1C795B3}"/>
              </a:ext>
            </a:extLst>
          </p:cNvPr>
          <p:cNvGraphicFramePr/>
          <p:nvPr>
            <p:extLst>
              <p:ext uri="{D42A27DB-BD31-4B8C-83A1-F6EECF244321}">
                <p14:modId xmlns:p14="http://schemas.microsoft.com/office/powerpoint/2010/main" val="2196472175"/>
              </p:ext>
            </p:extLst>
          </p:nvPr>
        </p:nvGraphicFramePr>
        <p:xfrm>
          <a:off x="838200" y="2061210"/>
          <a:ext cx="4056529" cy="3546214"/>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1F5EE352-277A-4B0E-8155-41002DC97DCB}"/>
              </a:ext>
            </a:extLst>
          </p:cNvPr>
          <p:cNvSpPr txBox="1"/>
          <p:nvPr/>
        </p:nvSpPr>
        <p:spPr>
          <a:xfrm>
            <a:off x="5312447" y="1610737"/>
            <a:ext cx="6041353" cy="276999"/>
          </a:xfrm>
          <a:prstGeom prst="rect">
            <a:avLst/>
          </a:prstGeom>
          <a:noFill/>
        </p:spPr>
        <p:txBody>
          <a:bodyPr wrap="square" rtlCol="0">
            <a:spAutoFit/>
          </a:bodyPr>
          <a:lstStyle/>
          <a:p>
            <a:r>
              <a:rPr lang="en-US" sz="1200" dirty="0"/>
              <a:t>Projected U.S. Transportation Emissions, million metric tons CO2 </a:t>
            </a:r>
          </a:p>
        </p:txBody>
      </p:sp>
      <p:sp>
        <p:nvSpPr>
          <p:cNvPr id="6" name="TextBox 5">
            <a:extLst>
              <a:ext uri="{FF2B5EF4-FFF2-40B4-BE49-F238E27FC236}">
                <a16:creationId xmlns:a16="http://schemas.microsoft.com/office/drawing/2014/main" id="{18985602-EFAD-4CE0-8C9D-047526138194}"/>
              </a:ext>
            </a:extLst>
          </p:cNvPr>
          <p:cNvSpPr txBox="1"/>
          <p:nvPr/>
        </p:nvSpPr>
        <p:spPr>
          <a:xfrm>
            <a:off x="5680710" y="6402772"/>
            <a:ext cx="2390398" cy="261610"/>
          </a:xfrm>
          <a:prstGeom prst="rect">
            <a:avLst/>
          </a:prstGeom>
          <a:noFill/>
        </p:spPr>
        <p:txBody>
          <a:bodyPr wrap="none" rtlCol="0">
            <a:spAutoFit/>
          </a:bodyPr>
          <a:lstStyle/>
          <a:p>
            <a:r>
              <a:rPr lang="en-US" sz="1100" dirty="0">
                <a:solidFill>
                  <a:schemeClr val="tx1">
                    <a:lumMod val="75000"/>
                    <a:lumOff val="25000"/>
                  </a:schemeClr>
                </a:solidFill>
              </a:rPr>
              <a:t>Source: U.S. Dept. of Energy, 2019</a:t>
            </a:r>
          </a:p>
        </p:txBody>
      </p:sp>
      <p:sp>
        <p:nvSpPr>
          <p:cNvPr id="7" name="TextBox 6">
            <a:extLst>
              <a:ext uri="{FF2B5EF4-FFF2-40B4-BE49-F238E27FC236}">
                <a16:creationId xmlns:a16="http://schemas.microsoft.com/office/drawing/2014/main" id="{1106D454-D605-46EE-BB57-2EB5633DCF84}"/>
              </a:ext>
            </a:extLst>
          </p:cNvPr>
          <p:cNvSpPr txBox="1"/>
          <p:nvPr/>
        </p:nvSpPr>
        <p:spPr>
          <a:xfrm>
            <a:off x="838200" y="5345814"/>
            <a:ext cx="1696298" cy="261610"/>
          </a:xfrm>
          <a:prstGeom prst="rect">
            <a:avLst/>
          </a:prstGeom>
          <a:noFill/>
        </p:spPr>
        <p:txBody>
          <a:bodyPr wrap="none" rtlCol="0">
            <a:spAutoFit/>
          </a:bodyPr>
          <a:lstStyle/>
          <a:p>
            <a:r>
              <a:rPr lang="en-US" sz="1100" dirty="0">
                <a:solidFill>
                  <a:schemeClr val="tx1">
                    <a:lumMod val="75000"/>
                    <a:lumOff val="25000"/>
                  </a:schemeClr>
                </a:solidFill>
              </a:rPr>
              <a:t>Source: U.S. EPA, 2018</a:t>
            </a:r>
          </a:p>
        </p:txBody>
      </p:sp>
    </p:spTree>
    <p:extLst>
      <p:ext uri="{BB962C8B-B14F-4D97-AF65-F5344CB8AC3E}">
        <p14:creationId xmlns:p14="http://schemas.microsoft.com/office/powerpoint/2010/main" val="192266368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Lst>
</file>

<file path=ppt/theme/theme1.xml><?xml version="1.0" encoding="utf-8"?>
<a:theme xmlns:a="http://schemas.openxmlformats.org/drawingml/2006/main" name="Light1_widescreen">
  <a:themeElements>
    <a:clrScheme name="New Logo">
      <a:dk1>
        <a:sysClr val="windowText" lastClr="000000"/>
      </a:dk1>
      <a:lt1>
        <a:sysClr val="window" lastClr="FFFFFF"/>
      </a:lt1>
      <a:dk2>
        <a:srgbClr val="44546A"/>
      </a:dk2>
      <a:lt2>
        <a:srgbClr val="E7E6E6"/>
      </a:lt2>
      <a:accent1>
        <a:srgbClr val="6B7DB8"/>
      </a:accent1>
      <a:accent2>
        <a:srgbClr val="16BED4"/>
      </a:accent2>
      <a:accent3>
        <a:srgbClr val="26A771"/>
      </a:accent3>
      <a:accent4>
        <a:srgbClr val="8DC63F"/>
      </a:accent4>
      <a:accent5>
        <a:srgbClr val="1C93D1"/>
      </a:accent5>
      <a:accent6>
        <a:srgbClr val="ED7D3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ght1_widescreen" id="{675C0639-B17D-40DF-8993-35A2EE6FCE50}" vid="{313B36D7-4998-40E3-AD38-47857AB8CCB5}"/>
    </a:ext>
  </a:extLst>
</a:theme>
</file>

<file path=ppt/theme/theme2.xml><?xml version="1.0" encoding="utf-8"?>
<a:theme xmlns:a="http://schemas.openxmlformats.org/drawingml/2006/main" name="Instruc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T_Template_NewLook_widescreen.potm" id="{021FE16A-FD06-4EF0-9ECC-8E69E14F5176}" vid="{5EF4727D-C1BD-4AB2-B86F-B712432FEB8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1AB1E537989443A0308F44546EF1EF" ma:contentTypeVersion="13" ma:contentTypeDescription="Create a new document." ma:contentTypeScope="" ma:versionID="491c388b6f5bd17d32be86c3e6759295">
  <xsd:schema xmlns:xsd="http://www.w3.org/2001/XMLSchema" xmlns:xs="http://www.w3.org/2001/XMLSchema" xmlns:p="http://schemas.microsoft.com/office/2006/metadata/properties" xmlns:ns3="9791fd43-8ae9-4346-bfc0-664719905e53" xmlns:ns4="8d39579b-f290-45b3-b42f-df7bd9c6735f" targetNamespace="http://schemas.microsoft.com/office/2006/metadata/properties" ma:root="true" ma:fieldsID="6375f865bc520b40e294166c60a948e5" ns3:_="" ns4:_="">
    <xsd:import namespace="9791fd43-8ae9-4346-bfc0-664719905e53"/>
    <xsd:import namespace="8d39579b-f290-45b3-b42f-df7bd9c6735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91fd43-8ae9-4346-bfc0-664719905e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39579b-f290-45b3-b42f-df7bd9c673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2529BA-8902-47A1-B725-B00290392732}">
  <ds:schemaRefs>
    <ds:schemaRef ds:uri="8d39579b-f290-45b3-b42f-df7bd9c6735f"/>
    <ds:schemaRef ds:uri="http://www.w3.org/XML/1998/namespace"/>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9791fd43-8ae9-4346-bfc0-664719905e53"/>
    <ds:schemaRef ds:uri="http://purl.org/dc/terms/"/>
    <ds:schemaRef ds:uri="http://purl.org/dc/elements/1.1/"/>
  </ds:schemaRefs>
</ds:datastoreItem>
</file>

<file path=customXml/itemProps2.xml><?xml version="1.0" encoding="utf-8"?>
<ds:datastoreItem xmlns:ds="http://schemas.openxmlformats.org/officeDocument/2006/customXml" ds:itemID="{95197D6E-B042-43BD-A471-9EA3E6B1FC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91fd43-8ae9-4346-bfc0-664719905e53"/>
    <ds:schemaRef ds:uri="8d39579b-f290-45b3-b42f-df7bd9c673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32BCBE-AC96-48B2-90EC-CBC9C7CA48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Light1_widescreen</Template>
  <TotalTime>6496</TotalTime>
  <Words>5087</Words>
  <Application>Microsoft Office PowerPoint</Application>
  <PresentationFormat>Widescreen</PresentationFormat>
  <Paragraphs>631</Paragraphs>
  <Slides>26</Slides>
  <Notes>26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&amp;quot</vt:lpstr>
      <vt:lpstr>Arial</vt:lpstr>
      <vt:lpstr>Arial Narrow</vt:lpstr>
      <vt:lpstr>Calibri</vt:lpstr>
      <vt:lpstr>Calibri Light</vt:lpstr>
      <vt:lpstr>Helvetica</vt:lpstr>
      <vt:lpstr>Open Sans</vt:lpstr>
      <vt:lpstr>Times New Roman</vt:lpstr>
      <vt:lpstr>Wingdings</vt:lpstr>
      <vt:lpstr>Light1_widescreen</vt:lpstr>
      <vt:lpstr>Instructions</vt:lpstr>
      <vt:lpstr>Methods for State DOTs to Reduce Greenhouse Gas Emissions from the Transportation Sector</vt:lpstr>
      <vt:lpstr>Purpose of the Guide - “Methods for State DOTs to Reduce Transportation Greenhouse Gas Emissions”</vt:lpstr>
      <vt:lpstr>Project Overview and Timeline</vt:lpstr>
      <vt:lpstr>GHG “Level of Engagement” Based on 2018 Survey Responses</vt:lpstr>
      <vt:lpstr>Overview of Guide</vt:lpstr>
      <vt:lpstr>WebResources Publication</vt:lpstr>
      <vt:lpstr>Guide Contents</vt:lpstr>
      <vt:lpstr>Why Address Climate Change?</vt:lpstr>
      <vt:lpstr>Contribution of U.S. Transportation Sector to GHGs</vt:lpstr>
      <vt:lpstr>The GHG Action Spectrum</vt:lpstr>
      <vt:lpstr>Levels of Engagement</vt:lpstr>
      <vt:lpstr>Section-by-Section Contents</vt:lpstr>
      <vt:lpstr>Transportation Sources – Sample State</vt:lpstr>
      <vt:lpstr>System-Level Scenario Planning Examples</vt:lpstr>
      <vt:lpstr>Tools and Data Sources: Systems Planning &amp; Policies</vt:lpstr>
      <vt:lpstr>Construction &amp; Maintenance  Mitigation Strategies – Illustrative Impacts</vt:lpstr>
      <vt:lpstr>Tools &amp; Data Sources: Construction &amp; Maintenance</vt:lpstr>
      <vt:lpstr>Self-Assessment Tools - Level of Engagement</vt:lpstr>
      <vt:lpstr>Self-Assessment Worksheets – Strategies and Actions</vt:lpstr>
      <vt:lpstr>What Can a DOT Do to Support GHG Goals?</vt:lpstr>
      <vt:lpstr>The “Plan, Do, Check, Act (Improve)” Cycle</vt:lpstr>
      <vt:lpstr>Implementation</vt:lpstr>
      <vt:lpstr>Implementation Support Task</vt:lpstr>
      <vt:lpstr>Implementation Task - Workshops</vt:lpstr>
      <vt:lpstr>Workshop Evaluation</vt:lpstr>
      <vt:lpstr>NCHRP Project 25-56 Summary</vt:lpstr>
    </vt:vector>
  </TitlesOfParts>
  <Company>Cambridge Systematics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DOTs and GHG: a Primer</dc:title>
  <dc:creator>Christopher Porter</dc:creator>
  <cp:lastModifiedBy>Mackie, Paul</cp:lastModifiedBy>
  <cp:revision>261</cp:revision>
  <cp:lastPrinted>2020-10-22T19:09:04Z</cp:lastPrinted>
  <dcterms:created xsi:type="dcterms:W3CDTF">2019-01-11T18:29:42Z</dcterms:created>
  <dcterms:modified xsi:type="dcterms:W3CDTF">2022-03-08T15:59:29Z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0x010100521AB1E537989443A0308F44546EF1EF</vt:lpwstr>
  </property>
</Properties>
</file>