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16"/>
  </p:notesMasterIdLst>
  <p:sldIdLst>
    <p:sldId id="256" r:id="rId3"/>
    <p:sldId id="269" r:id="rId4"/>
    <p:sldId id="270" r:id="rId5"/>
    <p:sldId id="271" r:id="rId6"/>
    <p:sldId id="272" r:id="rId7"/>
    <p:sldId id="275" r:id="rId8"/>
    <p:sldId id="274" r:id="rId9"/>
    <p:sldId id="276" r:id="rId10"/>
    <p:sldId id="277" r:id="rId11"/>
    <p:sldId id="278" r:id="rId12"/>
    <p:sldId id="268" r:id="rId13"/>
    <p:sldId id="279" r:id="rId14"/>
    <p:sldId id="280" r:id="rId15"/>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D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9902" autoAdjust="0"/>
  </p:normalViewPr>
  <p:slideViewPr>
    <p:cSldViewPr snapToGrid="0">
      <p:cViewPr varScale="1">
        <p:scale>
          <a:sx n="51" d="100"/>
          <a:sy n="51" d="100"/>
        </p:scale>
        <p:origin x="1458"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6C9FA17B-E9D9-4B23-AE7A-AF827E7ABC2C}" type="datetimeFigureOut">
              <a:rPr lang="en-US" smtClean="0"/>
              <a:t>6/23/2022</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6470B635-72D9-4CFD-BAFC-D9CF6B2F3A92}" type="slidenum">
              <a:rPr lang="en-US" smtClean="0"/>
              <a:t>‹#›</a:t>
            </a:fld>
            <a:endParaRPr lang="en-US"/>
          </a:p>
        </p:txBody>
      </p:sp>
    </p:spTree>
    <p:extLst>
      <p:ext uri="{BB962C8B-B14F-4D97-AF65-F5344CB8AC3E}">
        <p14:creationId xmlns:p14="http://schemas.microsoft.com/office/powerpoint/2010/main" val="242320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Thank you for viewing the “Engaging Government</a:t>
            </a:r>
            <a:r>
              <a:rPr lang="en-US" sz="1200" kern="1200" baseline="0" dirty="0" smtClean="0">
                <a:solidFill>
                  <a:schemeClr val="tx1"/>
                </a:solidFill>
                <a:effectLst/>
                <a:latin typeface="+mn-lt"/>
                <a:ea typeface="+mn-ea"/>
                <a:cs typeface="+mn-cs"/>
              </a:rPr>
              <a:t> Agencies in your TZD program” </a:t>
            </a:r>
            <a:r>
              <a:rPr lang="en-US" sz="1200" kern="1200" baseline="0" smtClean="0">
                <a:solidFill>
                  <a:schemeClr val="tx1"/>
                </a:solidFill>
                <a:effectLst/>
                <a:latin typeface="+mn-lt"/>
                <a:ea typeface="+mn-ea"/>
                <a:cs typeface="+mn-cs"/>
              </a:rPr>
              <a:t>online tutorial.  </a:t>
            </a:r>
            <a:r>
              <a:rPr lang="en-US" sz="1200" kern="120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successful Toward Zero Deaths, or TZD, program requires many partners. In an ideal world, engaging multiple government agencies would be easy, but sometimes competing priorities, a lack of resources, or a lack of communication stand in the way. This tutorial will showcase</a:t>
            </a:r>
            <a:r>
              <a:rPr lang="en-US" sz="1200" kern="1200" baseline="0" dirty="0" smtClean="0">
                <a:solidFill>
                  <a:schemeClr val="tx1"/>
                </a:solidFill>
                <a:effectLst/>
                <a:latin typeface="+mn-lt"/>
                <a:ea typeface="+mn-ea"/>
                <a:cs typeface="+mn-cs"/>
              </a:rPr>
              <a:t> examples where organizations have s</a:t>
            </a:r>
            <a:r>
              <a:rPr lang="en-US" sz="1200" kern="1200" dirty="0" smtClean="0">
                <a:solidFill>
                  <a:schemeClr val="tx1"/>
                </a:solidFill>
                <a:effectLst/>
                <a:latin typeface="+mn-lt"/>
                <a:ea typeface="+mn-ea"/>
                <a:cs typeface="+mn-cs"/>
              </a:rPr>
              <a:t>uccessfully closed these gaps between agencies.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70B635-72D9-4CFD-BAFC-D9CF6B2F3A92}" type="slidenum">
              <a:rPr lang="en-US" smtClean="0"/>
              <a:t>1</a:t>
            </a:fld>
            <a:endParaRPr lang="en-US"/>
          </a:p>
        </p:txBody>
      </p:sp>
    </p:spTree>
    <p:extLst>
      <p:ext uri="{BB962C8B-B14F-4D97-AF65-F5344CB8AC3E}">
        <p14:creationId xmlns:p14="http://schemas.microsoft.com/office/powerpoint/2010/main" val="245132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strategy to engage</a:t>
            </a:r>
            <a:r>
              <a:rPr lang="en-US" baseline="0" dirty="0" smtClean="0"/>
              <a:t> with elected officials is to present the zero-deaths program mission and vision at City and/or County Board meetings. Having a representative from the program attend a meeting, share program goals, and answer questions from Board members helps garner support of safety improvements and reinforces the importance of local agencies making traffic safety a priority. </a:t>
            </a:r>
            <a:endParaRPr lang="en-US" dirty="0"/>
          </a:p>
        </p:txBody>
      </p:sp>
      <p:sp>
        <p:nvSpPr>
          <p:cNvPr id="4" name="Slide Number Placeholder 3"/>
          <p:cNvSpPr>
            <a:spLocks noGrp="1"/>
          </p:cNvSpPr>
          <p:nvPr>
            <p:ph type="sldNum" sz="quarter" idx="10"/>
          </p:nvPr>
        </p:nvSpPr>
        <p:spPr/>
        <p:txBody>
          <a:bodyPr/>
          <a:lstStyle/>
          <a:p>
            <a:fld id="{6470B635-72D9-4CFD-BAFC-D9CF6B2F3A92}" type="slidenum">
              <a:rPr lang="en-US" smtClean="0"/>
              <a:t>10</a:t>
            </a:fld>
            <a:endParaRPr lang="en-US"/>
          </a:p>
        </p:txBody>
      </p:sp>
    </p:spTree>
    <p:extLst>
      <p:ext uri="{BB962C8B-B14F-4D97-AF65-F5344CB8AC3E}">
        <p14:creationId xmlns:p14="http://schemas.microsoft.com/office/powerpoint/2010/main" val="1914989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further information about these programs, please visit these links. Additional resources are also available at www.towardzerodeaths.org.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70B635-72D9-4CFD-BAFC-D9CF6B2F3A92}" type="slidenum">
              <a:rPr lang="en-US" smtClean="0"/>
              <a:t>11</a:t>
            </a:fld>
            <a:endParaRPr lang="en-US"/>
          </a:p>
        </p:txBody>
      </p:sp>
    </p:spTree>
    <p:extLst>
      <p:ext uri="{BB962C8B-B14F-4D97-AF65-F5344CB8AC3E}">
        <p14:creationId xmlns:p14="http://schemas.microsoft.com/office/powerpoint/2010/main" val="451182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 AUDIO.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70B635-72D9-4CFD-BAFC-D9CF6B2F3A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134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Let’s start with examining how a state-sponsored program can collaborate with local government. </a:t>
            </a:r>
            <a:endParaRPr lang="en-US" dirty="0"/>
          </a:p>
        </p:txBody>
      </p:sp>
      <p:sp>
        <p:nvSpPr>
          <p:cNvPr id="4" name="Slide Number Placeholder 3"/>
          <p:cNvSpPr>
            <a:spLocks noGrp="1"/>
          </p:cNvSpPr>
          <p:nvPr>
            <p:ph type="sldNum" sz="quarter" idx="10"/>
          </p:nvPr>
        </p:nvSpPr>
        <p:spPr/>
        <p:txBody>
          <a:bodyPr/>
          <a:lstStyle/>
          <a:p>
            <a:fld id="{6470B635-72D9-4CFD-BAFC-D9CF6B2F3A92}" type="slidenum">
              <a:rPr lang="en-US" smtClean="0"/>
              <a:t>2</a:t>
            </a:fld>
            <a:endParaRPr lang="en-US"/>
          </a:p>
        </p:txBody>
      </p:sp>
    </p:spTree>
    <p:extLst>
      <p:ext uri="{BB962C8B-B14F-4D97-AF65-F5344CB8AC3E}">
        <p14:creationId xmlns:p14="http://schemas.microsoft.com/office/powerpoint/2010/main" val="783071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California’s Office of Traffic Safety, or OTS, administers a grant program to help local government agencies implement traffic-safety improvements. The state advertises the grant program to more than 3,000 local agencies each year. OTS staff coordinators act as liaisons to help agencies develop effective plans and innovative partnerships to make their applications competitive.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70B635-72D9-4CFD-BAFC-D9CF6B2F3A92}" type="slidenum">
              <a:rPr lang="en-US" smtClean="0"/>
              <a:t>3</a:t>
            </a:fld>
            <a:endParaRPr lang="en-US"/>
          </a:p>
        </p:txBody>
      </p:sp>
    </p:spTree>
    <p:extLst>
      <p:ext uri="{BB962C8B-B14F-4D97-AF65-F5344CB8AC3E}">
        <p14:creationId xmlns:p14="http://schemas.microsoft.com/office/powerpoint/2010/main" val="523687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of OTS’s grant-funded programs is operated in partnership with the University of California, Berkeley. This program is in itself an outreach program for local agencies. Using tools developed at the university, the Technology Transfer program provides free traffic, pedestrian, and bicycle safety assessments for any city or county agency within the state. Safety experts visit the community, meet with key staff, conduct research and field evaluations, and provide a customized safety plan.  These safety plans often contain recommendations that the local agency could use to apply for their own OTS implementation grant.</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California’s grant program is designed to make it easier and more attractive for local agencies to engage in zero-fatalities efforts. By providing a high level of customer service and personalized guidance, cities and counties with limited resources can tap into the expertise they need. </a:t>
            </a:r>
          </a:p>
          <a:p>
            <a:endParaRPr lang="en-US" dirty="0"/>
          </a:p>
        </p:txBody>
      </p:sp>
      <p:sp>
        <p:nvSpPr>
          <p:cNvPr id="4" name="Slide Number Placeholder 3"/>
          <p:cNvSpPr>
            <a:spLocks noGrp="1"/>
          </p:cNvSpPr>
          <p:nvPr>
            <p:ph type="sldNum" sz="quarter" idx="10"/>
          </p:nvPr>
        </p:nvSpPr>
        <p:spPr/>
        <p:txBody>
          <a:bodyPr/>
          <a:lstStyle/>
          <a:p>
            <a:fld id="{6470B635-72D9-4CFD-BAFC-D9CF6B2F3A92}" type="slidenum">
              <a:rPr lang="en-US" smtClean="0"/>
              <a:t>4</a:t>
            </a:fld>
            <a:endParaRPr lang="en-US"/>
          </a:p>
        </p:txBody>
      </p:sp>
    </p:spTree>
    <p:extLst>
      <p:ext uri="{BB962C8B-B14F-4D97-AF65-F5344CB8AC3E}">
        <p14:creationId xmlns:p14="http://schemas.microsoft.com/office/powerpoint/2010/main" val="70373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Minnesota’s TZD program is a leader in engaging the court system. </a:t>
            </a:r>
            <a:endParaRPr lang="en-US" dirty="0"/>
          </a:p>
        </p:txBody>
      </p:sp>
      <p:sp>
        <p:nvSpPr>
          <p:cNvPr id="4" name="Slide Number Placeholder 3"/>
          <p:cNvSpPr>
            <a:spLocks noGrp="1"/>
          </p:cNvSpPr>
          <p:nvPr>
            <p:ph type="sldNum" sz="quarter" idx="10"/>
          </p:nvPr>
        </p:nvSpPr>
        <p:spPr/>
        <p:txBody>
          <a:bodyPr/>
          <a:lstStyle/>
          <a:p>
            <a:fld id="{6470B635-72D9-4CFD-BAFC-D9CF6B2F3A92}" type="slidenum">
              <a:rPr lang="en-US" smtClean="0"/>
              <a:t>5</a:t>
            </a:fld>
            <a:endParaRPr lang="en-US"/>
          </a:p>
        </p:txBody>
      </p:sp>
    </p:spTree>
    <p:extLst>
      <p:ext uri="{BB962C8B-B14F-4D97-AF65-F5344CB8AC3E}">
        <p14:creationId xmlns:p14="http://schemas.microsoft.com/office/powerpoint/2010/main" val="4030700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Judges and prosecutors hold power in enforcing traffic safety laws, particularly in the area of reckless, impaired, or distracted driving. Online resources, workshops, and training manuals have been developed to support judges and prosecutors in their efforts to appropriately address traffic safety violations.</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Minnesota has a strong DWI Court programs that offers chronic drunken drivers the opportunity to participate in a highly-supervised treatment and support program rather than receive jail time.  A national two-year study showed that Minnesota’s DWI Courts among the nation’s best at reducing recidivism and saving taxpayer dollars. The state’s TZD program has supported these courts and advocated for their expansion.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70B635-72D9-4CFD-BAFC-D9CF6B2F3A92}" type="slidenum">
              <a:rPr lang="en-US" smtClean="0"/>
              <a:t>6</a:t>
            </a:fld>
            <a:endParaRPr lang="en-US"/>
          </a:p>
        </p:txBody>
      </p:sp>
    </p:spTree>
    <p:extLst>
      <p:ext uri="{BB962C8B-B14F-4D97-AF65-F5344CB8AC3E}">
        <p14:creationId xmlns:p14="http://schemas.microsoft.com/office/powerpoint/2010/main" val="1376677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Minnesota’s TZD program also has an annual awards ceremony recognizing accomplishments in promoting traffic safety. Awards are given to personnel in different categories, including the judicial system, law enforcement, media, medical services, engineering, and more. Adopting a similar awards program can help your agency highlight how different public- and private-sector professions contribute to traffic safety.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70B635-72D9-4CFD-BAFC-D9CF6B2F3A92}" type="slidenum">
              <a:rPr lang="en-US" smtClean="0"/>
              <a:t>7</a:t>
            </a:fld>
            <a:endParaRPr lang="en-US"/>
          </a:p>
        </p:txBody>
      </p:sp>
    </p:spTree>
    <p:extLst>
      <p:ext uri="{BB962C8B-B14F-4D97-AF65-F5344CB8AC3E}">
        <p14:creationId xmlns:p14="http://schemas.microsoft.com/office/powerpoint/2010/main" val="4070049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Of course, a successful TZD program requires buy-in from elected officials as well. </a:t>
            </a:r>
            <a:r>
              <a:rPr lang="en-US" sz="1200" kern="1200" smtClean="0">
                <a:solidFill>
                  <a:schemeClr val="tx1"/>
                </a:solidFill>
                <a:effectLst/>
                <a:latin typeface="+mn-lt"/>
                <a:ea typeface="+mn-ea"/>
                <a:cs typeface="+mn-cs"/>
              </a:rPr>
              <a:t>When the city of Los Angeles adopted its zero-fatalities goal, city leaders knew that success requires support from many city agencies as well as elected officials.</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70B635-72D9-4CFD-BAFC-D9CF6B2F3A92}" type="slidenum">
              <a:rPr lang="en-US" smtClean="0"/>
              <a:t>8</a:t>
            </a:fld>
            <a:endParaRPr lang="en-US"/>
          </a:p>
        </p:txBody>
      </p:sp>
    </p:spTree>
    <p:extLst>
      <p:ext uri="{BB962C8B-B14F-4D97-AF65-F5344CB8AC3E}">
        <p14:creationId xmlns:p14="http://schemas.microsoft.com/office/powerpoint/2010/main" val="3501580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demonstrate early strength, the program brought together several city departments to submit joint budget requests for the Vision Zero program. Departments used a simple cover sheet to demonstrate how their budget requests would leverage investments in other departments, rather than compete against them. These joint budgets were given extra preference during the budget review process. For instance, the Health Department might show how an education campaign about safe bicycling can enhance the Transportation Department’s investments in better bike infrastructure.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By using this innovative new budget process, L.A.’s Vision Zero program gained favor with elected officials under pressure to demonstrate that the city’s budget is efficient. Vision Zero became a program that elected leaders could point to as being a thoughtful and well-coordinated use of government funds. In this way the program attracted attention from elected and departmental leaders, bringing the program early allies and early success.  </a:t>
            </a:r>
          </a:p>
          <a:p>
            <a:endParaRPr lang="en-US" dirty="0"/>
          </a:p>
        </p:txBody>
      </p:sp>
      <p:sp>
        <p:nvSpPr>
          <p:cNvPr id="4" name="Slide Number Placeholder 3"/>
          <p:cNvSpPr>
            <a:spLocks noGrp="1"/>
          </p:cNvSpPr>
          <p:nvPr>
            <p:ph type="sldNum" sz="quarter" idx="10"/>
          </p:nvPr>
        </p:nvSpPr>
        <p:spPr/>
        <p:txBody>
          <a:bodyPr/>
          <a:lstStyle/>
          <a:p>
            <a:fld id="{6470B635-72D9-4CFD-BAFC-D9CF6B2F3A92}" type="slidenum">
              <a:rPr lang="en-US" smtClean="0"/>
              <a:t>9</a:t>
            </a:fld>
            <a:endParaRPr lang="en-US"/>
          </a:p>
        </p:txBody>
      </p:sp>
    </p:spTree>
    <p:extLst>
      <p:ext uri="{BB962C8B-B14F-4D97-AF65-F5344CB8AC3E}">
        <p14:creationId xmlns:p14="http://schemas.microsoft.com/office/powerpoint/2010/main" val="2448135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8FEDD0-7BA6-4FDB-B326-117B03D52B9E}"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C413B-EBF0-4D6A-85CD-520DA03929FD}" type="slidenum">
              <a:rPr lang="en-US" smtClean="0"/>
              <a:t>‹#›</a:t>
            </a:fld>
            <a:endParaRPr lang="en-US"/>
          </a:p>
        </p:txBody>
      </p:sp>
    </p:spTree>
    <p:extLst>
      <p:ext uri="{BB962C8B-B14F-4D97-AF65-F5344CB8AC3E}">
        <p14:creationId xmlns:p14="http://schemas.microsoft.com/office/powerpoint/2010/main" val="50493972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8FEDD0-7BA6-4FDB-B326-117B03D52B9E}"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C413B-EBF0-4D6A-85CD-520DA03929FD}" type="slidenum">
              <a:rPr lang="en-US" smtClean="0"/>
              <a:t>‹#›</a:t>
            </a:fld>
            <a:endParaRPr lang="en-US"/>
          </a:p>
        </p:txBody>
      </p:sp>
    </p:spTree>
    <p:extLst>
      <p:ext uri="{BB962C8B-B14F-4D97-AF65-F5344CB8AC3E}">
        <p14:creationId xmlns:p14="http://schemas.microsoft.com/office/powerpoint/2010/main" val="182654992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8FEDD0-7BA6-4FDB-B326-117B03D52B9E}"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C413B-EBF0-4D6A-85CD-520DA03929FD}" type="slidenum">
              <a:rPr lang="en-US" smtClean="0"/>
              <a:t>‹#›</a:t>
            </a:fld>
            <a:endParaRPr lang="en-US"/>
          </a:p>
        </p:txBody>
      </p:sp>
    </p:spTree>
    <p:extLst>
      <p:ext uri="{BB962C8B-B14F-4D97-AF65-F5344CB8AC3E}">
        <p14:creationId xmlns:p14="http://schemas.microsoft.com/office/powerpoint/2010/main" val="48455663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8FEDD0-7BA6-4FDB-B326-117B03D52B9E}" type="datetimeFigureOut">
              <a:rPr lang="en-US" smtClean="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2C413B-EBF0-4D6A-85CD-520DA03929FD}" type="slidenum">
              <a:rPr lang="en-US" smtClean="0"/>
              <a:t>‹#›</a:t>
            </a:fld>
            <a:endParaRPr lang="en-US" dirty="0"/>
          </a:p>
        </p:txBody>
      </p:sp>
    </p:spTree>
    <p:extLst>
      <p:ext uri="{BB962C8B-B14F-4D97-AF65-F5344CB8AC3E}">
        <p14:creationId xmlns:p14="http://schemas.microsoft.com/office/powerpoint/2010/main" val="2278054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8FEDD0-7BA6-4FDB-B326-117B03D52B9E}" type="datetimeFigureOut">
              <a:rPr lang="en-US" smtClean="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2C413B-EBF0-4D6A-85CD-520DA03929FD}" type="slidenum">
              <a:rPr lang="en-US" smtClean="0"/>
              <a:t>‹#›</a:t>
            </a:fld>
            <a:endParaRPr lang="en-US" dirty="0"/>
          </a:p>
        </p:txBody>
      </p:sp>
    </p:spTree>
    <p:extLst>
      <p:ext uri="{BB962C8B-B14F-4D97-AF65-F5344CB8AC3E}">
        <p14:creationId xmlns:p14="http://schemas.microsoft.com/office/powerpoint/2010/main" val="105305411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58FEDD0-7BA6-4FDB-B326-117B03D52B9E}" type="datetimeFigureOut">
              <a:rPr lang="en-US" smtClean="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2C413B-EBF0-4D6A-85CD-520DA03929FD}" type="slidenum">
              <a:rPr lang="en-US" smtClean="0"/>
              <a:t>‹#›</a:t>
            </a:fld>
            <a:endParaRPr lang="en-US" dirty="0"/>
          </a:p>
        </p:txBody>
      </p:sp>
    </p:spTree>
    <p:extLst>
      <p:ext uri="{BB962C8B-B14F-4D97-AF65-F5344CB8AC3E}">
        <p14:creationId xmlns:p14="http://schemas.microsoft.com/office/powerpoint/2010/main" val="16306839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8FEDD0-7BA6-4FDB-B326-117B03D52B9E}" type="datetimeFigureOut">
              <a:rPr lang="en-US" smtClean="0"/>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2C413B-EBF0-4D6A-85CD-520DA03929FD}" type="slidenum">
              <a:rPr lang="en-US" smtClean="0"/>
              <a:t>‹#›</a:t>
            </a:fld>
            <a:endParaRPr lang="en-US" dirty="0"/>
          </a:p>
        </p:txBody>
      </p:sp>
    </p:spTree>
    <p:extLst>
      <p:ext uri="{BB962C8B-B14F-4D97-AF65-F5344CB8AC3E}">
        <p14:creationId xmlns:p14="http://schemas.microsoft.com/office/powerpoint/2010/main" val="48674647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8FEDD0-7BA6-4FDB-B326-117B03D52B9E}" type="datetimeFigureOut">
              <a:rPr lang="en-US" smtClean="0"/>
              <a:t>6/23/2022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F2C413B-EBF0-4D6A-85CD-520DA03929FD}" type="slidenum">
              <a:rPr lang="en-US" smtClean="0"/>
              <a:t>‹#›</a:t>
            </a:fld>
            <a:endParaRPr lang="en-US" dirty="0"/>
          </a:p>
        </p:txBody>
      </p:sp>
    </p:spTree>
    <p:extLst>
      <p:ext uri="{BB962C8B-B14F-4D97-AF65-F5344CB8AC3E}">
        <p14:creationId xmlns:p14="http://schemas.microsoft.com/office/powerpoint/2010/main" val="24019588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8FEDD0-7BA6-4FDB-B326-117B03D52B9E}" type="datetimeFigureOut">
              <a:rPr lang="en-US" smtClean="0"/>
              <a:t>6/23/2022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F2C413B-EBF0-4D6A-85CD-520DA03929FD}" type="slidenum">
              <a:rPr lang="en-US" smtClean="0"/>
              <a:t>‹#›</a:t>
            </a:fld>
            <a:endParaRPr lang="en-US" dirty="0"/>
          </a:p>
        </p:txBody>
      </p:sp>
    </p:spTree>
    <p:extLst>
      <p:ext uri="{BB962C8B-B14F-4D97-AF65-F5344CB8AC3E}">
        <p14:creationId xmlns:p14="http://schemas.microsoft.com/office/powerpoint/2010/main" val="414253562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8FEDD0-7BA6-4FDB-B326-117B03D52B9E}" type="datetimeFigureOut">
              <a:rPr lang="en-US" smtClean="0"/>
              <a:t>6/23/2022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2C413B-EBF0-4D6A-85CD-520DA03929FD}" type="slidenum">
              <a:rPr lang="en-US" smtClean="0"/>
              <a:t>‹#›</a:t>
            </a:fld>
            <a:endParaRPr lang="en-US" dirty="0"/>
          </a:p>
        </p:txBody>
      </p:sp>
    </p:spTree>
    <p:extLst>
      <p:ext uri="{BB962C8B-B14F-4D97-AF65-F5344CB8AC3E}">
        <p14:creationId xmlns:p14="http://schemas.microsoft.com/office/powerpoint/2010/main" val="420501189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58FEDD0-7BA6-4FDB-B326-117B03D52B9E}" type="datetimeFigureOut">
              <a:rPr lang="en-US" smtClean="0"/>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2C413B-EBF0-4D6A-85CD-520DA03929FD}" type="slidenum">
              <a:rPr lang="en-US" smtClean="0"/>
              <a:t>‹#›</a:t>
            </a:fld>
            <a:endParaRPr lang="en-US" dirty="0"/>
          </a:p>
        </p:txBody>
      </p:sp>
    </p:spTree>
    <p:extLst>
      <p:ext uri="{BB962C8B-B14F-4D97-AF65-F5344CB8AC3E}">
        <p14:creationId xmlns:p14="http://schemas.microsoft.com/office/powerpoint/2010/main" val="97359665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8FEDD0-7BA6-4FDB-B326-117B03D52B9E}"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C413B-EBF0-4D6A-85CD-520DA03929FD}" type="slidenum">
              <a:rPr lang="en-US" smtClean="0"/>
              <a:t>‹#›</a:t>
            </a:fld>
            <a:endParaRPr lang="en-US"/>
          </a:p>
        </p:txBody>
      </p:sp>
    </p:spTree>
    <p:extLst>
      <p:ext uri="{BB962C8B-B14F-4D97-AF65-F5344CB8AC3E}">
        <p14:creationId xmlns:p14="http://schemas.microsoft.com/office/powerpoint/2010/main" val="416340969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58FEDD0-7BA6-4FDB-B326-117B03D52B9E}" type="datetimeFigureOut">
              <a:rPr lang="en-US" smtClean="0"/>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2C413B-EBF0-4D6A-85CD-520DA03929FD}" type="slidenum">
              <a:rPr lang="en-US" smtClean="0"/>
              <a:t>‹#›</a:t>
            </a:fld>
            <a:endParaRPr lang="en-US" dirty="0"/>
          </a:p>
        </p:txBody>
      </p:sp>
    </p:spTree>
    <p:extLst>
      <p:ext uri="{BB962C8B-B14F-4D97-AF65-F5344CB8AC3E}">
        <p14:creationId xmlns:p14="http://schemas.microsoft.com/office/powerpoint/2010/main" val="366225205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8FEDD0-7BA6-4FDB-B326-117B03D52B9E}" type="datetimeFigureOut">
              <a:rPr lang="en-US" smtClean="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2C413B-EBF0-4D6A-85CD-520DA03929FD}" type="slidenum">
              <a:rPr lang="en-US" smtClean="0"/>
              <a:t>‹#›</a:t>
            </a:fld>
            <a:endParaRPr lang="en-US" dirty="0"/>
          </a:p>
        </p:txBody>
      </p:sp>
    </p:spTree>
    <p:extLst>
      <p:ext uri="{BB962C8B-B14F-4D97-AF65-F5344CB8AC3E}">
        <p14:creationId xmlns:p14="http://schemas.microsoft.com/office/powerpoint/2010/main" val="204890183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8FEDD0-7BA6-4FDB-B326-117B03D52B9E}" type="datetimeFigureOut">
              <a:rPr lang="en-US" smtClean="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2C413B-EBF0-4D6A-85CD-520DA03929FD}" type="slidenum">
              <a:rPr lang="en-US" smtClean="0"/>
              <a:t>‹#›</a:t>
            </a:fld>
            <a:endParaRPr lang="en-US" dirty="0"/>
          </a:p>
        </p:txBody>
      </p:sp>
    </p:spTree>
    <p:extLst>
      <p:ext uri="{BB962C8B-B14F-4D97-AF65-F5344CB8AC3E}">
        <p14:creationId xmlns:p14="http://schemas.microsoft.com/office/powerpoint/2010/main" val="231422810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58FEDD0-7BA6-4FDB-B326-117B03D52B9E}"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C413B-EBF0-4D6A-85CD-520DA03929FD}" type="slidenum">
              <a:rPr lang="en-US" smtClean="0"/>
              <a:t>‹#›</a:t>
            </a:fld>
            <a:endParaRPr lang="en-US"/>
          </a:p>
        </p:txBody>
      </p:sp>
    </p:spTree>
    <p:extLst>
      <p:ext uri="{BB962C8B-B14F-4D97-AF65-F5344CB8AC3E}">
        <p14:creationId xmlns:p14="http://schemas.microsoft.com/office/powerpoint/2010/main" val="43222212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8FEDD0-7BA6-4FDB-B326-117B03D52B9E}"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2C413B-EBF0-4D6A-85CD-520DA03929FD}" type="slidenum">
              <a:rPr lang="en-US" smtClean="0"/>
              <a:t>‹#›</a:t>
            </a:fld>
            <a:endParaRPr lang="en-US"/>
          </a:p>
        </p:txBody>
      </p:sp>
    </p:spTree>
    <p:extLst>
      <p:ext uri="{BB962C8B-B14F-4D97-AF65-F5344CB8AC3E}">
        <p14:creationId xmlns:p14="http://schemas.microsoft.com/office/powerpoint/2010/main" val="127479041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8FEDD0-7BA6-4FDB-B326-117B03D52B9E}" type="datetimeFigureOut">
              <a:rPr lang="en-US" smtClean="0"/>
              <a:t>6/23/2022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2C413B-EBF0-4D6A-85CD-520DA03929FD}" type="slidenum">
              <a:rPr lang="en-US" smtClean="0"/>
              <a:t>‹#›</a:t>
            </a:fld>
            <a:endParaRPr lang="en-US"/>
          </a:p>
        </p:txBody>
      </p:sp>
    </p:spTree>
    <p:extLst>
      <p:ext uri="{BB962C8B-B14F-4D97-AF65-F5344CB8AC3E}">
        <p14:creationId xmlns:p14="http://schemas.microsoft.com/office/powerpoint/2010/main" val="42637590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8FEDD0-7BA6-4FDB-B326-117B03D52B9E}" type="datetimeFigureOut">
              <a:rPr lang="en-US" smtClean="0"/>
              <a:t>6/23/2022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2C413B-EBF0-4D6A-85CD-520DA03929FD}" type="slidenum">
              <a:rPr lang="en-US" smtClean="0"/>
              <a:t>‹#›</a:t>
            </a:fld>
            <a:endParaRPr lang="en-US"/>
          </a:p>
        </p:txBody>
      </p:sp>
    </p:spTree>
    <p:extLst>
      <p:ext uri="{BB962C8B-B14F-4D97-AF65-F5344CB8AC3E}">
        <p14:creationId xmlns:p14="http://schemas.microsoft.com/office/powerpoint/2010/main" val="90736094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8FEDD0-7BA6-4FDB-B326-117B03D52B9E}" type="datetimeFigureOut">
              <a:rPr lang="en-US" smtClean="0"/>
              <a:t>6/23/2022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2C413B-EBF0-4D6A-85CD-520DA03929FD}" type="slidenum">
              <a:rPr lang="en-US" smtClean="0"/>
              <a:t>‹#›</a:t>
            </a:fld>
            <a:endParaRPr lang="en-US"/>
          </a:p>
        </p:txBody>
      </p:sp>
    </p:spTree>
    <p:extLst>
      <p:ext uri="{BB962C8B-B14F-4D97-AF65-F5344CB8AC3E}">
        <p14:creationId xmlns:p14="http://schemas.microsoft.com/office/powerpoint/2010/main" val="328051833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58FEDD0-7BA6-4FDB-B326-117B03D52B9E}"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2C413B-EBF0-4D6A-85CD-520DA03929FD}" type="slidenum">
              <a:rPr lang="en-US" smtClean="0"/>
              <a:t>‹#›</a:t>
            </a:fld>
            <a:endParaRPr lang="en-US"/>
          </a:p>
        </p:txBody>
      </p:sp>
    </p:spTree>
    <p:extLst>
      <p:ext uri="{BB962C8B-B14F-4D97-AF65-F5344CB8AC3E}">
        <p14:creationId xmlns:p14="http://schemas.microsoft.com/office/powerpoint/2010/main" val="355386205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58FEDD0-7BA6-4FDB-B326-117B03D52B9E}"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2C413B-EBF0-4D6A-85CD-520DA03929FD}" type="slidenum">
              <a:rPr lang="en-US" smtClean="0"/>
              <a:t>‹#›</a:t>
            </a:fld>
            <a:endParaRPr lang="en-US"/>
          </a:p>
        </p:txBody>
      </p:sp>
    </p:spTree>
    <p:extLst>
      <p:ext uri="{BB962C8B-B14F-4D97-AF65-F5344CB8AC3E}">
        <p14:creationId xmlns:p14="http://schemas.microsoft.com/office/powerpoint/2010/main" val="361825728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8FEDD0-7BA6-4FDB-B326-117B03D52B9E}" type="datetimeFigureOut">
              <a:rPr lang="en-US" smtClean="0"/>
              <a:t>6/23/2022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2C413B-EBF0-4D6A-85CD-520DA03929FD}" type="slidenum">
              <a:rPr lang="en-US" smtClean="0"/>
              <a:t>‹#›</a:t>
            </a:fld>
            <a:endParaRPr lang="en-US"/>
          </a:p>
        </p:txBody>
      </p:sp>
    </p:spTree>
    <p:extLst>
      <p:ext uri="{BB962C8B-B14F-4D97-AF65-F5344CB8AC3E}">
        <p14:creationId xmlns:p14="http://schemas.microsoft.com/office/powerpoint/2010/main" val="22467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8FEDD0-7BA6-4FDB-B326-117B03D52B9E}" type="datetimeFigureOut">
              <a:rPr lang="en-US" smtClean="0"/>
              <a:t>6/23/2022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2C413B-EBF0-4D6A-85CD-520DA03929FD}" type="slidenum">
              <a:rPr lang="en-US" smtClean="0"/>
              <a:t>‹#›</a:t>
            </a:fld>
            <a:endParaRPr lang="en-US" dirty="0"/>
          </a:p>
        </p:txBody>
      </p:sp>
    </p:spTree>
    <p:extLst>
      <p:ext uri="{BB962C8B-B14F-4D97-AF65-F5344CB8AC3E}">
        <p14:creationId xmlns:p14="http://schemas.microsoft.com/office/powerpoint/2010/main" val="42009179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74914" y="3478780"/>
            <a:ext cx="10740326" cy="1470025"/>
          </a:xfrm>
        </p:spPr>
        <p:txBody>
          <a:bodyPr>
            <a:noAutofit/>
          </a:bodyPr>
          <a:lstStyle/>
          <a:p>
            <a:r>
              <a:rPr lang="en-US" sz="6600" b="1" dirty="0" smtClean="0"/>
              <a:t>Engaging Government Agencies in Your TZD Program</a:t>
            </a:r>
            <a:endParaRPr lang="en-US" sz="6600" b="1" dirty="0"/>
          </a:p>
        </p:txBody>
      </p:sp>
      <p:pic>
        <p:nvPicPr>
          <p:cNvPr id="3" name="Gov 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2018" y="5075830"/>
            <a:ext cx="609600" cy="609600"/>
          </a:xfrm>
          <a:prstGeom prst="rect">
            <a:avLst/>
          </a:prstGeom>
        </p:spPr>
      </p:pic>
    </p:spTree>
    <p:extLst>
      <p:ext uri="{BB962C8B-B14F-4D97-AF65-F5344CB8AC3E}">
        <p14:creationId xmlns:p14="http://schemas.microsoft.com/office/powerpoint/2010/main" val="898399207"/>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0372279" y="6039293"/>
            <a:ext cx="1819721" cy="369332"/>
          </a:xfrm>
          <a:prstGeom prst="rect">
            <a:avLst/>
          </a:prstGeom>
          <a:noFill/>
        </p:spPr>
        <p:txBody>
          <a:bodyPr wrap="square" rtlCol="0">
            <a:spAutoFit/>
          </a:bodyPr>
          <a:lstStyle/>
          <a:p>
            <a:r>
              <a:rPr lang="en-US" dirty="0"/>
              <a:t>s</a:t>
            </a:r>
            <a:r>
              <a:rPr lang="en-US" dirty="0" smtClean="0"/>
              <a:t>hutterstock.com</a:t>
            </a:r>
            <a:endParaRPr lang="en-US" dirty="0"/>
          </a:p>
        </p:txBody>
      </p:sp>
      <p:pic>
        <p:nvPicPr>
          <p:cNvPr id="4" name="Gov 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4584510"/>
            <a:ext cx="609600" cy="609600"/>
          </a:xfrm>
          <a:prstGeom prst="rect">
            <a:avLst/>
          </a:prstGeom>
        </p:spPr>
      </p:pic>
    </p:spTree>
    <p:extLst>
      <p:ext uri="{BB962C8B-B14F-4D97-AF65-F5344CB8AC3E}">
        <p14:creationId xmlns:p14="http://schemas.microsoft.com/office/powerpoint/2010/main" val="2530497802"/>
      </p:ext>
    </p:extLst>
  </p:cSld>
  <p:clrMapOvr>
    <a:masterClrMapping/>
  </p:clrMapOvr>
  <mc:AlternateContent xmlns:mc="http://schemas.openxmlformats.org/markup-compatibility/2006" xmlns:p14="http://schemas.microsoft.com/office/powerpoint/2010/main">
    <mc:Choice Requires="p14">
      <p:transition spd="slow" p14:dur="1500" advClick="0" advTm="24000">
        <p:fade/>
      </p:transition>
    </mc:Choice>
    <mc:Fallback xmlns="">
      <p:transition spd="slow" advClick="0" advTm="2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3330" y="2470245"/>
            <a:ext cx="10948007" cy="668740"/>
          </a:xfrm>
        </p:spPr>
        <p:txBody>
          <a:bodyPr>
            <a:normAutofit/>
          </a:bodyPr>
          <a:lstStyle/>
          <a:p>
            <a:pPr algn="l"/>
            <a:r>
              <a:rPr lang="en-US" sz="2800" b="1" dirty="0" smtClean="0"/>
              <a:t>Available at www.TowardZeroDeaths.org:</a:t>
            </a:r>
            <a:endParaRPr lang="en-US" sz="2800" b="1" dirty="0"/>
          </a:p>
        </p:txBody>
      </p:sp>
      <p:sp>
        <p:nvSpPr>
          <p:cNvPr id="5" name="Content Placeholder 4"/>
          <p:cNvSpPr>
            <a:spLocks noGrp="1"/>
          </p:cNvSpPr>
          <p:nvPr>
            <p:ph idx="1"/>
          </p:nvPr>
        </p:nvSpPr>
        <p:spPr>
          <a:xfrm>
            <a:off x="723330" y="3039282"/>
            <a:ext cx="11468670" cy="3061267"/>
          </a:xfrm>
        </p:spPr>
        <p:txBody>
          <a:bodyPr>
            <a:normAutofit/>
          </a:bodyPr>
          <a:lstStyle/>
          <a:p>
            <a:r>
              <a:rPr lang="en-US" sz="2000" dirty="0" smtClean="0"/>
              <a:t>Self-assessment tools:</a:t>
            </a:r>
          </a:p>
          <a:p>
            <a:pPr lvl="1"/>
            <a:r>
              <a:rPr lang="en-US" sz="2000" dirty="0" smtClean="0"/>
              <a:t>TZD program implementation</a:t>
            </a:r>
          </a:p>
          <a:p>
            <a:pPr lvl="1"/>
            <a:r>
              <a:rPr lang="en-US" sz="2000" dirty="0" smtClean="0"/>
              <a:t>Stakeholder engagement</a:t>
            </a:r>
          </a:p>
          <a:p>
            <a:r>
              <a:rPr lang="en-US" sz="2000" dirty="0" smtClean="0"/>
              <a:t>Additional tutorial videos:</a:t>
            </a:r>
          </a:p>
          <a:p>
            <a:pPr lvl="1"/>
            <a:r>
              <a:rPr lang="en-US" sz="2000" dirty="0" smtClean="0"/>
              <a:t>Engaging the Private Sector</a:t>
            </a:r>
          </a:p>
          <a:p>
            <a:pPr lvl="1"/>
            <a:r>
              <a:rPr lang="en-US" sz="2000" dirty="0" smtClean="0"/>
              <a:t>Engaging Public Agencies</a:t>
            </a:r>
          </a:p>
          <a:p>
            <a:pPr marL="233363" lvl="1" indent="-233363"/>
            <a:r>
              <a:rPr lang="en-US" sz="2000" i="1" dirty="0" smtClean="0"/>
              <a:t>How-to Guide: Implementing the TZD Strategic Communications Plan</a:t>
            </a:r>
          </a:p>
          <a:p>
            <a:pPr marL="233363" lvl="1" indent="-233363"/>
            <a:r>
              <a:rPr lang="en-US" sz="2000" i="1" dirty="0"/>
              <a:t>Roadmap for Implementing the TZD National Strategy on Highway Safety</a:t>
            </a:r>
            <a:endParaRPr lang="en-US" sz="2800" dirty="0" smtClean="0"/>
          </a:p>
          <a:p>
            <a:pPr marL="457200" lvl="1" indent="0">
              <a:buNone/>
            </a:pPr>
            <a:endParaRPr lang="en-US" sz="2800" dirty="0"/>
          </a:p>
        </p:txBody>
      </p:sp>
      <p:sp>
        <p:nvSpPr>
          <p:cNvPr id="2" name="TextBox 1"/>
          <p:cNvSpPr txBox="1"/>
          <p:nvPr/>
        </p:nvSpPr>
        <p:spPr>
          <a:xfrm>
            <a:off x="723331" y="702761"/>
            <a:ext cx="10672550" cy="1938992"/>
          </a:xfrm>
          <a:prstGeom prst="rect">
            <a:avLst/>
          </a:prstGeom>
          <a:noFill/>
        </p:spPr>
        <p:txBody>
          <a:bodyPr wrap="square" rtlCol="0">
            <a:spAutoFit/>
          </a:bodyPr>
          <a:lstStyle/>
          <a:p>
            <a:r>
              <a:rPr lang="en-US" sz="2000" b="1" dirty="0" smtClean="0"/>
              <a:t>California</a:t>
            </a:r>
            <a:r>
              <a:rPr lang="en-US" sz="2000" b="1" dirty="0"/>
              <a:t>: </a:t>
            </a:r>
            <a:r>
              <a:rPr lang="en-US" sz="2000" dirty="0"/>
              <a:t>http://</a:t>
            </a:r>
            <a:r>
              <a:rPr lang="en-US" sz="2000" dirty="0" smtClean="0"/>
              <a:t>www.ots.ca.gov/Grants/default.asp</a:t>
            </a:r>
            <a:br>
              <a:rPr lang="en-US" sz="2000" dirty="0" smtClean="0"/>
            </a:br>
            <a:endParaRPr lang="en-US" sz="2000" dirty="0" smtClean="0"/>
          </a:p>
          <a:p>
            <a:r>
              <a:rPr lang="en-US" sz="2000" b="1" dirty="0"/>
              <a:t>Minnesota: </a:t>
            </a:r>
            <a:r>
              <a:rPr lang="en-US" sz="2000" dirty="0"/>
              <a:t>http://www.minnesotatzd.org/whatistzd/foures/courts</a:t>
            </a:r>
            <a:r>
              <a:rPr lang="en-US" sz="2000" dirty="0" smtClean="0"/>
              <a:t>/</a:t>
            </a:r>
            <a:br>
              <a:rPr lang="en-US" sz="2000" dirty="0" smtClean="0"/>
            </a:br>
            <a:endParaRPr lang="en-US" sz="2000" dirty="0" smtClean="0"/>
          </a:p>
          <a:p>
            <a:r>
              <a:rPr lang="en-US" sz="2000" b="1" dirty="0" smtClean="0"/>
              <a:t>Los </a:t>
            </a:r>
            <a:r>
              <a:rPr lang="en-US" sz="2000" b="1" dirty="0"/>
              <a:t>Angeles: </a:t>
            </a:r>
            <a:r>
              <a:rPr lang="en-US" sz="2000" dirty="0"/>
              <a:t>http://</a:t>
            </a:r>
            <a:r>
              <a:rPr lang="en-US" sz="2000" dirty="0" smtClean="0"/>
              <a:t>visionzeronetwork.org/project/joint-departmental-vision-zero-budget-requests-an-l-a-case-study</a:t>
            </a:r>
          </a:p>
        </p:txBody>
      </p:sp>
      <p:pic>
        <p:nvPicPr>
          <p:cNvPr id="3" name="Gov 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4801407"/>
            <a:ext cx="609600" cy="609600"/>
          </a:xfrm>
          <a:prstGeom prst="rect">
            <a:avLst/>
          </a:prstGeom>
        </p:spPr>
      </p:pic>
    </p:spTree>
    <p:extLst>
      <p:ext uri="{BB962C8B-B14F-4D97-AF65-F5344CB8AC3E}">
        <p14:creationId xmlns:p14="http://schemas.microsoft.com/office/powerpoint/2010/main" val="390451249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64" fill="hold"/>
                                        <p:tgtEl>
                                          <p:spTgt spid="3"/>
                                        </p:tgtEl>
                                      </p:cBhvr>
                                    </p:cmd>
                                  </p:childTnLst>
                                </p:cTn>
                              </p:par>
                              <p:par>
                                <p:cTn id="7" presetID="10" presetClass="entr" presetSubtype="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10" presetClass="entr" presetSubtype="0" fill="hold" grpId="0" nodeType="withEffect">
                                  <p:stCondLst>
                                    <p:cond delay="300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childTnLst>
                                </p:cTn>
                              </p:par>
                              <p:par>
                                <p:cTn id="16" presetID="10" presetClass="entr" presetSubtype="0" fill="hold" grpId="0" nodeType="withEffect">
                                  <p:stCondLst>
                                    <p:cond delay="300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childTnLst>
                                </p:cTn>
                              </p:par>
                              <p:par>
                                <p:cTn id="19" presetID="10" presetClass="entr" presetSubtype="0" fill="hold" grpId="0" nodeType="withEffect">
                                  <p:stCondLst>
                                    <p:cond delay="300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childTnLst>
                                </p:cTn>
                              </p:par>
                              <p:par>
                                <p:cTn id="22" presetID="10" presetClass="entr" presetSubtype="0" fill="hold" grpId="0" nodeType="withEffect">
                                  <p:stCondLst>
                                    <p:cond delay="400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childTnLst>
                                </p:cTn>
                              </p:par>
                              <p:par>
                                <p:cTn id="25" presetID="10" presetClass="entr" presetSubtype="0" fill="hold" grpId="0" nodeType="withEffect">
                                  <p:stCondLst>
                                    <p:cond delay="400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childTnLst>
                                </p:cTn>
                              </p:par>
                              <p:par>
                                <p:cTn id="28" presetID="10" presetClass="entr" presetSubtype="0" fill="hold" grpId="0" nodeType="withEffect">
                                  <p:stCondLst>
                                    <p:cond delay="400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1000"/>
                                        <p:tgtEl>
                                          <p:spTgt spid="5">
                                            <p:txEl>
                                              <p:pRg st="5" end="5"/>
                                            </p:txEl>
                                          </p:spTgt>
                                        </p:tgtEl>
                                      </p:cBhvr>
                                    </p:animEffect>
                                  </p:childTnLst>
                                </p:cTn>
                              </p:par>
                              <p:par>
                                <p:cTn id="31" presetID="10" presetClass="entr" presetSubtype="0" fill="hold" grpId="0" nodeType="withEffect">
                                  <p:stCondLst>
                                    <p:cond delay="500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1000"/>
                                        <p:tgtEl>
                                          <p:spTgt spid="5">
                                            <p:txEl>
                                              <p:pRg st="6" end="6"/>
                                            </p:txEl>
                                          </p:spTgt>
                                        </p:tgtEl>
                                      </p:cBhvr>
                                    </p:animEffect>
                                  </p:childTnLst>
                                </p:cTn>
                              </p:par>
                              <p:par>
                                <p:cTn id="34" presetID="10" presetClass="entr" presetSubtype="0" fill="hold" nodeType="withEffect">
                                  <p:stCondLst>
                                    <p:cond delay="600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1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StopAudio" delay="0">
                      <p:tgtEl>
                        <p:sldTgt/>
                      </p:tgtEl>
                    </p:cond>
                  </p:endCondLst>
                </p:cTn>
                <p:tgtEl>
                  <p:spTgt spid="3"/>
                </p:tgtEl>
              </p:cMediaNode>
            </p:audio>
          </p:childTnLst>
        </p:cTn>
      </p:par>
    </p:tnLst>
    <p:bldLst>
      <p:bldP spid="4" grpId="0"/>
      <p:bldP spid="5" grpId="0" uiExpand="1" build="p"/>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36494" y="1366132"/>
            <a:ext cx="10972800" cy="4525963"/>
          </a:xfrm>
        </p:spPr>
        <p:txBody>
          <a:bodyPr>
            <a:normAutofit/>
          </a:bodyPr>
          <a:lstStyle/>
          <a:p>
            <a:pPr marL="0" indent="0" algn="ctr">
              <a:buNone/>
            </a:pPr>
            <a:r>
              <a:rPr lang="en-US" sz="2400" dirty="0"/>
              <a:t>This work was sponsored by the American Association of State Highway and Transportation Officials</a:t>
            </a:r>
            <a:r>
              <a:rPr lang="en-US" sz="2400" dirty="0" smtClean="0"/>
              <a:t>, in </a:t>
            </a:r>
            <a:r>
              <a:rPr lang="en-US" sz="2400" dirty="0"/>
              <a:t>cooperation with the Federal Highway </a:t>
            </a:r>
            <a:r>
              <a:rPr lang="en-US" sz="2400" dirty="0" smtClean="0"/>
              <a:t>Administration</a:t>
            </a:r>
            <a:r>
              <a:rPr lang="en-US" sz="2400" dirty="0"/>
              <a:t>, and was conducted in the </a:t>
            </a:r>
            <a:r>
              <a:rPr lang="en-US" sz="2400" dirty="0" smtClean="0"/>
              <a:t>National Cooperative </a:t>
            </a:r>
            <a:r>
              <a:rPr lang="en-US" sz="2400" dirty="0"/>
              <a:t>Highway Research Program, which is administered by the Transportation </a:t>
            </a:r>
            <a:r>
              <a:rPr lang="en-US" sz="2400" dirty="0" smtClean="0"/>
              <a:t>Research Board </a:t>
            </a:r>
            <a:r>
              <a:rPr lang="en-US" sz="2400" dirty="0"/>
              <a:t>of the National Academies of Sciences, Engineering, and Medicine.</a:t>
            </a:r>
          </a:p>
          <a:p>
            <a:pPr marL="0" indent="0" algn="ctr">
              <a:buNone/>
            </a:pPr>
            <a:endParaRPr lang="en-US" sz="2400" dirty="0" smtClean="0"/>
          </a:p>
          <a:p>
            <a:pPr marL="0" indent="0" algn="ctr">
              <a:buNone/>
            </a:pPr>
            <a:r>
              <a:rPr lang="en-US" sz="2400" dirty="0" smtClean="0"/>
              <a:t>Disclaimer</a:t>
            </a:r>
            <a:r>
              <a:rPr lang="en-US" sz="2400" dirty="0"/>
              <a:t>: This is an uncorrected draft as submitted by the Contractor. The opinions and </a:t>
            </a:r>
            <a:r>
              <a:rPr lang="en-US" sz="2400" dirty="0" smtClean="0"/>
              <a:t>conclusions expressed </a:t>
            </a:r>
            <a:r>
              <a:rPr lang="en-US" sz="2400" dirty="0"/>
              <a:t>or implied herein are those of the Contractor. They are not necessarily those of </a:t>
            </a:r>
            <a:r>
              <a:rPr lang="en-US" sz="2400" dirty="0" smtClean="0"/>
              <a:t>the Transportation </a:t>
            </a:r>
            <a:r>
              <a:rPr lang="en-US" sz="2400" dirty="0"/>
              <a:t>Research Board, the Academies, or the program sponsors.</a:t>
            </a:r>
            <a:endParaRPr lang="en-US" sz="2400" dirty="0" smtClean="0"/>
          </a:p>
          <a:p>
            <a:pPr marL="457200" lvl="1" indent="0">
              <a:buNone/>
            </a:pPr>
            <a:endParaRPr lang="en-US" sz="2800" dirty="0"/>
          </a:p>
        </p:txBody>
      </p:sp>
    </p:spTree>
    <p:extLst>
      <p:ext uri="{BB962C8B-B14F-4D97-AF65-F5344CB8AC3E}">
        <p14:creationId xmlns:p14="http://schemas.microsoft.com/office/powerpoint/2010/main" val="648325862"/>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09575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02568" y="2795077"/>
            <a:ext cx="10363200" cy="1362075"/>
          </a:xfrm>
        </p:spPr>
        <p:txBody>
          <a:bodyPr/>
          <a:lstStyle/>
          <a:p>
            <a:pPr algn="ctr"/>
            <a:r>
              <a:rPr lang="en-US" dirty="0" smtClean="0"/>
              <a:t>Engaging With Local Agencies: California</a:t>
            </a:r>
            <a:endParaRPr lang="en-US" dirty="0"/>
          </a:p>
        </p:txBody>
      </p:sp>
      <p:pic>
        <p:nvPicPr>
          <p:cNvPr id="2" name="Gov 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74568" y="4734636"/>
            <a:ext cx="609600" cy="609600"/>
          </a:xfrm>
          <a:prstGeom prst="rect">
            <a:avLst/>
          </a:prstGeom>
        </p:spPr>
      </p:pic>
    </p:spTree>
    <p:extLst>
      <p:ext uri="{BB962C8B-B14F-4D97-AF65-F5344CB8AC3E}">
        <p14:creationId xmlns:p14="http://schemas.microsoft.com/office/powerpoint/2010/main" val="119174140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8" fill="hold"/>
                                        <p:tgtEl>
                                          <p:spTgt spid="2"/>
                                        </p:tgtEl>
                                      </p:cBhvr>
                                    </p:cmd>
                                  </p:childTnLst>
                                </p:cTn>
                              </p:par>
                              <p:par>
                                <p:cTn id="7" presetID="10" presetClass="entr" presetSubtype="0" fill="hold" grpId="0" nodeType="withEffect">
                                  <p:stCondLst>
                                    <p:cond delay="5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1447" y="0"/>
            <a:ext cx="14313387" cy="6858000"/>
          </a:xfrm>
          <a:prstGeom prst="rect">
            <a:avLst/>
          </a:prstGeom>
        </p:spPr>
      </p:pic>
      <p:sp>
        <p:nvSpPr>
          <p:cNvPr id="2" name="Rectangle 1"/>
          <p:cNvSpPr/>
          <p:nvPr/>
        </p:nvSpPr>
        <p:spPr>
          <a:xfrm>
            <a:off x="6943885" y="6488668"/>
            <a:ext cx="5985869" cy="369332"/>
          </a:xfrm>
          <a:prstGeom prst="rect">
            <a:avLst/>
          </a:prstGeom>
        </p:spPr>
        <p:txBody>
          <a:bodyPr wrap="none">
            <a:spAutoFit/>
          </a:bodyPr>
          <a:lstStyle/>
          <a:p>
            <a:r>
              <a:rPr lang="en-US" dirty="0" smtClean="0">
                <a:solidFill>
                  <a:schemeClr val="bg1"/>
                </a:solidFill>
              </a:rPr>
              <a:t>David Prasad via Creative Commons: https</a:t>
            </a:r>
            <a:r>
              <a:rPr lang="en-US" dirty="0">
                <a:solidFill>
                  <a:schemeClr val="bg1"/>
                </a:solidFill>
              </a:rPr>
              <a:t>://flic.kr/p/9xmsGQ</a:t>
            </a:r>
          </a:p>
        </p:txBody>
      </p:sp>
      <p:pic>
        <p:nvPicPr>
          <p:cNvPr id="4" name="Gov 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04847" y="5062182"/>
            <a:ext cx="609600" cy="609600"/>
          </a:xfrm>
          <a:prstGeom prst="rect">
            <a:avLst/>
          </a:prstGeom>
        </p:spPr>
      </p:pic>
    </p:spTree>
    <p:extLst>
      <p:ext uri="{BB962C8B-B14F-4D97-AF65-F5344CB8AC3E}">
        <p14:creationId xmlns:p14="http://schemas.microsoft.com/office/powerpoint/2010/main" val="374481398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30538" t="13188" r="31720" b="3544"/>
          <a:stretch/>
        </p:blipFill>
        <p:spPr>
          <a:xfrm>
            <a:off x="5899355" y="0"/>
            <a:ext cx="5690680" cy="6858000"/>
          </a:xfrm>
          <a:prstGeom prst="rect">
            <a:avLst/>
          </a:prstGeom>
        </p:spPr>
      </p:pic>
      <p:pic>
        <p:nvPicPr>
          <p:cNvPr id="6" name="Picture 5"/>
          <p:cNvPicPr>
            <a:picLocks noChangeAspect="1"/>
          </p:cNvPicPr>
          <p:nvPr/>
        </p:nvPicPr>
        <p:blipFill rotWithShape="1">
          <a:blip r:embed="rId6"/>
          <a:srcRect l="32893" t="8746" r="33774"/>
          <a:stretch/>
        </p:blipFill>
        <p:spPr>
          <a:xfrm>
            <a:off x="609600" y="0"/>
            <a:ext cx="4624793" cy="6858000"/>
          </a:xfrm>
          <a:prstGeom prst="rect">
            <a:avLst/>
          </a:prstGeom>
        </p:spPr>
      </p:pic>
      <p:sp>
        <p:nvSpPr>
          <p:cNvPr id="7" name="Rectangle 6"/>
          <p:cNvSpPr/>
          <p:nvPr/>
        </p:nvSpPr>
        <p:spPr>
          <a:xfrm>
            <a:off x="7501998" y="6489450"/>
            <a:ext cx="4690002" cy="369332"/>
          </a:xfrm>
          <a:prstGeom prst="rect">
            <a:avLst/>
          </a:prstGeom>
          <a:solidFill>
            <a:schemeClr val="bg1"/>
          </a:solidFill>
        </p:spPr>
        <p:txBody>
          <a:bodyPr wrap="none">
            <a:spAutoFit/>
          </a:bodyPr>
          <a:lstStyle/>
          <a:p>
            <a:r>
              <a:rPr lang="en-US" b="1" dirty="0"/>
              <a:t>http://www.techtransfer.berkeley.edu/services</a:t>
            </a:r>
          </a:p>
        </p:txBody>
      </p:sp>
      <p:pic>
        <p:nvPicPr>
          <p:cNvPr id="2" name="Gov 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9355" y="4816522"/>
            <a:ext cx="609600" cy="609600"/>
          </a:xfrm>
          <a:prstGeom prst="rect">
            <a:avLst/>
          </a:prstGeom>
        </p:spPr>
      </p:pic>
    </p:spTree>
    <p:extLst>
      <p:ext uri="{BB962C8B-B14F-4D97-AF65-F5344CB8AC3E}">
        <p14:creationId xmlns:p14="http://schemas.microsoft.com/office/powerpoint/2010/main" val="411398960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1573" y="2903565"/>
            <a:ext cx="9983114" cy="1362075"/>
          </a:xfrm>
        </p:spPr>
        <p:txBody>
          <a:bodyPr/>
          <a:lstStyle/>
          <a:p>
            <a:pPr algn="ctr"/>
            <a:r>
              <a:rPr lang="en-US" dirty="0" smtClean="0"/>
              <a:t>Engaging With the Courts: Minnesota</a:t>
            </a:r>
            <a:endParaRPr lang="en-US" dirty="0"/>
          </a:p>
        </p:txBody>
      </p:sp>
      <p:pic>
        <p:nvPicPr>
          <p:cNvPr id="2" name="Gov 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77552" y="4871114"/>
            <a:ext cx="609600" cy="609600"/>
          </a:xfrm>
          <a:prstGeom prst="rect">
            <a:avLst/>
          </a:prstGeom>
        </p:spPr>
      </p:pic>
    </p:spTree>
    <p:extLst>
      <p:ext uri="{BB962C8B-B14F-4D97-AF65-F5344CB8AC3E}">
        <p14:creationId xmlns:p14="http://schemas.microsoft.com/office/powerpoint/2010/main" val="359578836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4" fill="hold"/>
                                        <p:tgtEl>
                                          <p:spTgt spid="2"/>
                                        </p:tgtEl>
                                      </p:cBhvr>
                                    </p:cmd>
                                  </p:childTnLst>
                                </p:cTn>
                              </p:par>
                              <p:par>
                                <p:cTn id="7" presetID="10" presetClass="entr" presetSubtype="0" fill="hold" grpId="0" nodeType="withEffect">
                                  <p:stCondLst>
                                    <p:cond delay="5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l="22222" t="10989" r="23095" b="12088"/>
          <a:stretch/>
        </p:blipFill>
        <p:spPr>
          <a:xfrm>
            <a:off x="2402006" y="697152"/>
            <a:ext cx="7246961" cy="5521995"/>
          </a:xfrm>
          <a:prstGeom prst="rect">
            <a:avLst/>
          </a:prstGeom>
          <a:ln w="19050">
            <a:solidFill>
              <a:schemeClr val="tx1">
                <a:lumMod val="65000"/>
                <a:lumOff val="35000"/>
              </a:schemeClr>
            </a:solidFill>
          </a:ln>
        </p:spPr>
      </p:pic>
      <p:sp>
        <p:nvSpPr>
          <p:cNvPr id="3" name="TextBox 2"/>
          <p:cNvSpPr txBox="1"/>
          <p:nvPr/>
        </p:nvSpPr>
        <p:spPr>
          <a:xfrm>
            <a:off x="7664521" y="6276208"/>
            <a:ext cx="2496620" cy="369332"/>
          </a:xfrm>
          <a:prstGeom prst="rect">
            <a:avLst/>
          </a:prstGeom>
          <a:noFill/>
        </p:spPr>
        <p:txBody>
          <a:bodyPr wrap="square" rtlCol="0">
            <a:spAutoFit/>
          </a:bodyPr>
          <a:lstStyle/>
          <a:p>
            <a:r>
              <a:rPr lang="en-US" dirty="0" smtClean="0"/>
              <a:t>www.minnesotatzd.org</a:t>
            </a:r>
            <a:endParaRPr lang="en-US" dirty="0"/>
          </a:p>
        </p:txBody>
      </p:sp>
      <p:pic>
        <p:nvPicPr>
          <p:cNvPr id="4" name="Gov 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77552" y="4598159"/>
            <a:ext cx="609600" cy="609600"/>
          </a:xfrm>
          <a:prstGeom prst="rect">
            <a:avLst/>
          </a:prstGeom>
        </p:spPr>
      </p:pic>
    </p:spTree>
    <p:extLst>
      <p:ext uri="{BB962C8B-B14F-4D97-AF65-F5344CB8AC3E}">
        <p14:creationId xmlns:p14="http://schemas.microsoft.com/office/powerpoint/2010/main" val="14080201"/>
      </p:ext>
    </p:extLst>
  </p:cSld>
  <p:clrMapOvr>
    <a:masterClrMapping/>
  </p:clrMapOvr>
  <mc:AlternateContent xmlns:mc="http://schemas.openxmlformats.org/markup-compatibility/2006" xmlns:p14="http://schemas.microsoft.com/office/powerpoint/2010/main">
    <mc:Choice Requires="p14">
      <p:transition spd="med" p14:dur="700" advClick="0" advTm="45000">
        <p:fade/>
      </p:transition>
    </mc:Choice>
    <mc:Fallback xmlns="">
      <p:transition spd="med" advClick="0" advTm="4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76" fill="hold"/>
                                        <p:tgtEl>
                                          <p:spTgt spid="4"/>
                                        </p:tgtEl>
                                      </p:cBhvr>
                                    </p:cmd>
                                  </p:childTnLst>
                                </p:cTn>
                              </p:par>
                              <p:par>
                                <p:cTn id="7" presetID="31" presetClass="entr" presetSubtype="0" fill="hold" nodeType="withEffect">
                                  <p:stCondLst>
                                    <p:cond delay="500"/>
                                  </p:stCondLst>
                                  <p:childTnLst>
                                    <p:set>
                                      <p:cBhvr>
                                        <p:cTn id="8" dur="1" fill="hold">
                                          <p:stCondLst>
                                            <p:cond delay="0"/>
                                          </p:stCondLst>
                                        </p:cTn>
                                        <p:tgtEl>
                                          <p:spTgt spid="2"/>
                                        </p:tgtEl>
                                        <p:attrNameLst>
                                          <p:attrName>style.visibility</p:attrName>
                                        </p:attrNameLst>
                                      </p:cBhvr>
                                      <p:to>
                                        <p:strVal val="visible"/>
                                      </p:to>
                                    </p:set>
                                    <p:anim calcmode="lin" valueType="num">
                                      <p:cBhvr>
                                        <p:cTn id="9" dur="3000" fill="hold"/>
                                        <p:tgtEl>
                                          <p:spTgt spid="2"/>
                                        </p:tgtEl>
                                        <p:attrNameLst>
                                          <p:attrName>ppt_w</p:attrName>
                                        </p:attrNameLst>
                                      </p:cBhvr>
                                      <p:tavLst>
                                        <p:tav tm="0">
                                          <p:val>
                                            <p:fltVal val="0"/>
                                          </p:val>
                                        </p:tav>
                                        <p:tav tm="100000">
                                          <p:val>
                                            <p:strVal val="#ppt_w"/>
                                          </p:val>
                                        </p:tav>
                                      </p:tavLst>
                                    </p:anim>
                                    <p:anim calcmode="lin" valueType="num">
                                      <p:cBhvr>
                                        <p:cTn id="10" dur="3000" fill="hold"/>
                                        <p:tgtEl>
                                          <p:spTgt spid="2"/>
                                        </p:tgtEl>
                                        <p:attrNameLst>
                                          <p:attrName>ppt_h</p:attrName>
                                        </p:attrNameLst>
                                      </p:cBhvr>
                                      <p:tavLst>
                                        <p:tav tm="0">
                                          <p:val>
                                            <p:fltVal val="0"/>
                                          </p:val>
                                        </p:tav>
                                        <p:tav tm="100000">
                                          <p:val>
                                            <p:strVal val="#ppt_h"/>
                                          </p:val>
                                        </p:tav>
                                      </p:tavLst>
                                    </p:anim>
                                    <p:anim calcmode="lin" valueType="num">
                                      <p:cBhvr>
                                        <p:cTn id="11" dur="3000" fill="hold"/>
                                        <p:tgtEl>
                                          <p:spTgt spid="2"/>
                                        </p:tgtEl>
                                        <p:attrNameLst>
                                          <p:attrName>style.rotation</p:attrName>
                                        </p:attrNameLst>
                                      </p:cBhvr>
                                      <p:tavLst>
                                        <p:tav tm="0">
                                          <p:val>
                                            <p:fltVal val="90"/>
                                          </p:val>
                                        </p:tav>
                                        <p:tav tm="100000">
                                          <p:val>
                                            <p:fltVal val="0"/>
                                          </p:val>
                                        </p:tav>
                                      </p:tavLst>
                                    </p:anim>
                                    <p:animEffect transition="in" filter="fade">
                                      <p:cBhvr>
                                        <p:cTn id="12"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7388" t="17695" r="3691" b="6509"/>
          <a:stretch/>
        </p:blipFill>
        <p:spPr>
          <a:xfrm>
            <a:off x="1" y="-57225"/>
            <a:ext cx="12192000" cy="6915225"/>
          </a:xfrm>
          <a:prstGeom prst="rect">
            <a:avLst/>
          </a:prstGeom>
        </p:spPr>
      </p:pic>
      <p:sp>
        <p:nvSpPr>
          <p:cNvPr id="3" name="TextBox 2"/>
          <p:cNvSpPr txBox="1"/>
          <p:nvPr/>
        </p:nvSpPr>
        <p:spPr>
          <a:xfrm>
            <a:off x="9089284" y="0"/>
            <a:ext cx="2496620" cy="369332"/>
          </a:xfrm>
          <a:prstGeom prst="rect">
            <a:avLst/>
          </a:prstGeom>
          <a:noFill/>
        </p:spPr>
        <p:txBody>
          <a:bodyPr wrap="square" rtlCol="0">
            <a:spAutoFit/>
          </a:bodyPr>
          <a:lstStyle/>
          <a:p>
            <a:r>
              <a:rPr lang="en-US" dirty="0" smtClean="0">
                <a:solidFill>
                  <a:schemeClr val="bg1"/>
                </a:solidFill>
              </a:rPr>
              <a:t>www.minnesotatzd.org</a:t>
            </a:r>
            <a:endParaRPr lang="en-US" dirty="0">
              <a:solidFill>
                <a:schemeClr val="bg1"/>
              </a:solidFill>
            </a:endParaRPr>
          </a:p>
        </p:txBody>
      </p:sp>
      <p:pic>
        <p:nvPicPr>
          <p:cNvPr id="4" name="Gov 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1" y="5171364"/>
            <a:ext cx="609600" cy="609600"/>
          </a:xfrm>
          <a:prstGeom prst="rect">
            <a:avLst/>
          </a:prstGeom>
        </p:spPr>
      </p:pic>
    </p:spTree>
    <p:extLst>
      <p:ext uri="{BB962C8B-B14F-4D97-AF65-F5344CB8AC3E}">
        <p14:creationId xmlns:p14="http://schemas.microsoft.com/office/powerpoint/2010/main" val="2437812965"/>
      </p:ext>
    </p:extLst>
  </p:cSld>
  <p:clrMapOvr>
    <a:masterClrMapping/>
  </p:clrMapOvr>
  <mc:AlternateContent xmlns:mc="http://schemas.openxmlformats.org/markup-compatibility/2006" xmlns:p14="http://schemas.microsoft.com/office/powerpoint/2010/main">
    <mc:Choice Requires="p14">
      <p:transition spd="slow" p14:dur="1500" advClick="0" advTm="27000">
        <p:fade/>
      </p:transition>
    </mc:Choice>
    <mc:Fallback xmlns="">
      <p:transition spd="slow" advClick="0"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6460" y="2810575"/>
            <a:ext cx="11468745" cy="1362075"/>
          </a:xfrm>
        </p:spPr>
        <p:txBody>
          <a:bodyPr/>
          <a:lstStyle/>
          <a:p>
            <a:pPr algn="ctr"/>
            <a:r>
              <a:rPr lang="en-US" dirty="0" smtClean="0"/>
              <a:t>Engaging With Elected Officials: Los Angeles</a:t>
            </a:r>
            <a:endParaRPr lang="en-US" dirty="0"/>
          </a:p>
        </p:txBody>
      </p:sp>
      <p:pic>
        <p:nvPicPr>
          <p:cNvPr id="2" name="Gov 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86032" y="4953000"/>
            <a:ext cx="609600" cy="609600"/>
          </a:xfrm>
          <a:prstGeom prst="rect">
            <a:avLst/>
          </a:prstGeom>
        </p:spPr>
      </p:pic>
    </p:spTree>
    <p:extLst>
      <p:ext uri="{BB962C8B-B14F-4D97-AF65-F5344CB8AC3E}">
        <p14:creationId xmlns:p14="http://schemas.microsoft.com/office/powerpoint/2010/main" val="3143208816"/>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04" fill="hold"/>
                                        <p:tgtEl>
                                          <p:spTgt spid="2"/>
                                        </p:tgtEl>
                                      </p:cBhvr>
                                    </p:cmd>
                                  </p:childTnLst>
                                </p:cTn>
                              </p:par>
                              <p:par>
                                <p:cTn id="7" presetID="10" presetClass="entr" presetSubtype="0" fill="hold" grpId="0" nodeType="withEffect">
                                  <p:stCondLst>
                                    <p:cond delay="5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563" y="1071216"/>
            <a:ext cx="4940954" cy="4891791"/>
          </a:xfrm>
          <a:prstGeom prst="rect">
            <a:avLst/>
          </a:prstGeom>
        </p:spPr>
      </p:pic>
      <p:pic>
        <p:nvPicPr>
          <p:cNvPr id="3" name="Gov 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93240" y="4807498"/>
            <a:ext cx="609600" cy="609600"/>
          </a:xfrm>
          <a:prstGeom prst="rect">
            <a:avLst/>
          </a:prstGeom>
        </p:spPr>
      </p:pic>
    </p:spTree>
    <p:extLst>
      <p:ext uri="{BB962C8B-B14F-4D97-AF65-F5344CB8AC3E}">
        <p14:creationId xmlns:p14="http://schemas.microsoft.com/office/powerpoint/2010/main" val="1667482612"/>
      </p:ext>
    </p:extLst>
  </p:cSld>
  <p:clrMapOvr>
    <a:masterClrMapping/>
  </p:clrMapOvr>
  <mc:AlternateContent xmlns:mc="http://schemas.openxmlformats.org/markup-compatibility/2006" xmlns:p14="http://schemas.microsoft.com/office/powerpoint/2010/main">
    <mc:Choice Requires="p14">
      <p:transition spd="med" p14:dur="700" advClick="0" advTm="51000">
        <p:fade/>
      </p:transition>
    </mc:Choice>
    <mc:Fallback xmlns="">
      <p:transition spd="med" advClick="0" advTm="5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48" fill="hold"/>
                                        <p:tgtEl>
                                          <p:spTgt spid="3"/>
                                        </p:tgtEl>
                                      </p:cBhvr>
                                    </p:cmd>
                                  </p:childTnLst>
                                </p:cTn>
                              </p:par>
                              <p:par>
                                <p:cTn id="7" presetID="53" presetClass="entr" presetSubtype="16" fill="hold" nodeType="withEffect">
                                  <p:stCondLst>
                                    <p:cond delay="500"/>
                                  </p:stCondLst>
                                  <p:childTnLst>
                                    <p:set>
                                      <p:cBhvr>
                                        <p:cTn id="8" dur="1" fill="hold">
                                          <p:stCondLst>
                                            <p:cond delay="0"/>
                                          </p:stCondLst>
                                        </p:cTn>
                                        <p:tgtEl>
                                          <p:spTgt spid="2"/>
                                        </p:tgtEl>
                                        <p:attrNameLst>
                                          <p:attrName>style.visibility</p:attrName>
                                        </p:attrNameLst>
                                      </p:cBhvr>
                                      <p:to>
                                        <p:strVal val="visible"/>
                                      </p:to>
                                    </p:set>
                                    <p:anim calcmode="lin" valueType="num">
                                      <p:cBhvr>
                                        <p:cTn id="9" dur="3000" fill="hold"/>
                                        <p:tgtEl>
                                          <p:spTgt spid="2"/>
                                        </p:tgtEl>
                                        <p:attrNameLst>
                                          <p:attrName>ppt_w</p:attrName>
                                        </p:attrNameLst>
                                      </p:cBhvr>
                                      <p:tavLst>
                                        <p:tav tm="0">
                                          <p:val>
                                            <p:fltVal val="0"/>
                                          </p:val>
                                        </p:tav>
                                        <p:tav tm="100000">
                                          <p:val>
                                            <p:strVal val="#ppt_w"/>
                                          </p:val>
                                        </p:tav>
                                      </p:tavLst>
                                    </p:anim>
                                    <p:anim calcmode="lin" valueType="num">
                                      <p:cBhvr>
                                        <p:cTn id="10" dur="3000" fill="hold"/>
                                        <p:tgtEl>
                                          <p:spTgt spid="2"/>
                                        </p:tgtEl>
                                        <p:attrNameLst>
                                          <p:attrName>ppt_h</p:attrName>
                                        </p:attrNameLst>
                                      </p:cBhvr>
                                      <p:tavLst>
                                        <p:tav tm="0">
                                          <p:val>
                                            <p:fltVal val="0"/>
                                          </p:val>
                                        </p:tav>
                                        <p:tav tm="100000">
                                          <p:val>
                                            <p:strVal val="#ppt_h"/>
                                          </p:val>
                                        </p:tav>
                                      </p:tavLst>
                                    </p:anim>
                                    <p:animEffect transition="in" filter="fade">
                                      <p:cBhvr>
                                        <p:cTn id="11"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9C5358B6-5904-48F9-9FF6-183A291F4D07}" vid="{DF45635D-3AC2-4D09-BBEA-A3DB00C1E426}"/>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690075E7-FE41-43FB-8DD1-E80BAA9E3802}" vid="{1642531B-4078-4990-B890-2FCAF28BBD9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Template>
  <TotalTime>619</TotalTime>
  <Words>999</Words>
  <Application>Microsoft Office PowerPoint</Application>
  <PresentationFormat>Widescreen</PresentationFormat>
  <Paragraphs>51</Paragraphs>
  <Slides>13</Slides>
  <Notes>12</Notes>
  <HiddenSlides>0</HiddenSlides>
  <MMClips>11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13</vt:i4>
      </vt:variant>
    </vt:vector>
  </HeadingPairs>
  <TitlesOfParts>
    <vt:vector size="17" baseType="lpstr">
      <vt:lpstr>Arial</vt:lpstr>
      <vt:lpstr>Calibri</vt:lpstr>
      <vt:lpstr>Theme2</vt:lpstr>
      <vt:lpstr>Theme1</vt:lpstr>
      <vt:lpstr>Engaging Government Agencies in Your TZD Program</vt:lpstr>
      <vt:lpstr>Engaging With Local Agencies: California</vt:lpstr>
      <vt:lpstr>PowerPoint Presentation</vt:lpstr>
      <vt:lpstr>PowerPoint Presentation</vt:lpstr>
      <vt:lpstr>Engaging With the Courts: Minnesota</vt:lpstr>
      <vt:lpstr>PowerPoint Presentation</vt:lpstr>
      <vt:lpstr>PowerPoint Presentation</vt:lpstr>
      <vt:lpstr>Engaging With Elected Officials: Los Angeles</vt:lpstr>
      <vt:lpstr>PowerPoint Presentation</vt:lpstr>
      <vt:lpstr>PowerPoint Presentation</vt:lpstr>
      <vt:lpstr>Available at www.TowardZeroDeaths.org: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Engaging the Public in Your TZD Program</dc:title>
  <dc:creator>Colleen O'Connor Toberman</dc:creator>
  <cp:lastModifiedBy>Mackie, Paul</cp:lastModifiedBy>
  <cp:revision>54</cp:revision>
  <cp:lastPrinted>2017-10-03T19:51:43Z</cp:lastPrinted>
  <dcterms:created xsi:type="dcterms:W3CDTF">2017-06-19T18:15:10Z</dcterms:created>
  <dcterms:modified xsi:type="dcterms:W3CDTF">2022-06-23T17:29:16Z</dcterms:modified>
</cp:coreProperties>
</file>